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713"/>
  </p:normalViewPr>
  <p:slideViewPr>
    <p:cSldViewPr>
      <p:cViewPr varScale="1">
        <p:scale>
          <a:sx n="108" d="100"/>
          <a:sy n="108" d="100"/>
        </p:scale>
        <p:origin x="1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pt-BR">
                <a:uFillTx/>
              </a:rPr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uFillTx/>
              </a:defRPr>
            </a:lvl1pPr>
          </a:lstStyle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pt-BR">
              <a:uFillTx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pt-BR">
                <a:uFillTx/>
              </a:rPr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>
                <a:uFillTx/>
              </a:rPr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>
                <a:uFillTx/>
              </a:rPr>
              <a:t>Clique para editar os estilos do texto mestre</a:t>
            </a:r>
          </a:p>
          <a:p>
            <a:pPr lvl="1"/>
            <a:r>
              <a:rPr lang="pt-BR">
                <a:uFillTx/>
              </a:rPr>
              <a:t>Segundo nível</a:t>
            </a:r>
          </a:p>
          <a:p>
            <a:pPr lvl="2"/>
            <a:r>
              <a:rPr lang="pt-BR">
                <a:uFillTx/>
              </a:rPr>
              <a:t>Terceiro nível</a:t>
            </a:r>
          </a:p>
          <a:p>
            <a:pPr lvl="3"/>
            <a:r>
              <a:rPr lang="pt-BR">
                <a:uFillTx/>
              </a:rPr>
              <a:t>Quarto nível</a:t>
            </a:r>
          </a:p>
          <a:p>
            <a:pPr lvl="4"/>
            <a:r>
              <a:rPr lang="pt-BR">
                <a:uFillTx/>
              </a:rPr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58726484-76EA-447A-B393-6B086F4ACC26}" type="datetimeFigureOut">
              <a:rPr lang="pt-BR" smtClean="0">
                <a:uFillTx/>
              </a:rPr>
              <a:t>25/09/2020</a:t>
            </a:fld>
            <a:endParaRPr lang="pt-BR">
              <a:uFillTx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pt-BR">
              <a:uFillTx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96FCE3F-23E0-4340-A750-2788BE28490B}" type="slidenum">
              <a:rPr lang="pt-BR" smtClean="0">
                <a:uFillTx/>
              </a:rPr>
              <a:t>‹nº›</a:t>
            </a:fld>
            <a:endParaRPr lang="pt-BR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pt-BR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608" y="980728"/>
            <a:ext cx="6982544" cy="2475706"/>
          </a:xfrm>
        </p:spPr>
        <p:txBody>
          <a:bodyPr/>
          <a:lstStyle/>
          <a:p>
            <a:r>
              <a:rPr lang="pt-BR" b="1" dirty="0">
                <a:uFillTx/>
              </a:rPr>
              <a:t>TCC Jornalismo (2ª. Parte)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62500" lnSpcReduction="20000"/>
          </a:bodyPr>
          <a:lstStyle/>
          <a:p>
            <a:r>
              <a:rPr lang="pt-BR" dirty="0">
                <a:uFillTx/>
              </a:rPr>
              <a:t>Dennis de Oliveira</a:t>
            </a:r>
          </a:p>
          <a:p>
            <a:r>
              <a:rPr lang="pt-BR" dirty="0">
                <a:uFillTx/>
              </a:rPr>
              <a:t>Marcos teóricos e históricos e </a:t>
            </a:r>
          </a:p>
          <a:p>
            <a:r>
              <a:rPr lang="pt-BR" dirty="0">
                <a:uFillTx/>
              </a:rPr>
              <a:t>procedimentos metodológicos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2336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uFillTx/>
              </a:rPr>
              <a:t>Construindo o marco/síntese teórica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uFillTx/>
              </a:rPr>
              <a:t>Os marcos teóricos e históricos devem deixar nítido quais são os conceitos e contextos históricos que serão trabalhados e que servirão como sustentação dos argumentos a serem utilizados na pesquisa.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DD0A7-5297-004D-BE71-67AB1665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Procedimentos metodológicos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FFADF7-68D0-7C46-9873-20E62AA5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Técnicas de captação das informações necessárias para a produção do TCC</a:t>
            </a:r>
          </a:p>
          <a:p>
            <a:pPr lvl="1"/>
            <a:r>
              <a:rPr lang="pt-BR" dirty="0"/>
              <a:t>Entrevistas (quantas, quais e qual o objetivo de cada uma delas)</a:t>
            </a:r>
          </a:p>
          <a:p>
            <a:pPr lvl="1"/>
            <a:r>
              <a:rPr lang="pt-BR" dirty="0"/>
              <a:t>Observação participante (utilizada na perspectiva de ampliação para a particularidade – </a:t>
            </a:r>
            <a:r>
              <a:rPr lang="pt-BR" i="1" dirty="0"/>
              <a:t>novo jornalismo. </a:t>
            </a:r>
            <a:r>
              <a:rPr lang="pt-BR" dirty="0"/>
              <a:t>Onde será feita, quando)</a:t>
            </a:r>
          </a:p>
          <a:p>
            <a:pPr lvl="1"/>
            <a:r>
              <a:rPr lang="pt-BR" dirty="0"/>
              <a:t>Bancos de dados = quais fontes, bancos existentes ou produzidos, como, objetivo, </a:t>
            </a:r>
            <a:r>
              <a:rPr lang="pt-BR" dirty="0" err="1"/>
              <a:t>etc</a:t>
            </a:r>
            <a:endParaRPr lang="pt-BR" dirty="0"/>
          </a:p>
          <a:p>
            <a:pPr lvl="1"/>
            <a:r>
              <a:rPr lang="pt-BR" dirty="0"/>
              <a:t>Captação de imagens = quais, quando, onde, objetivos destas imagens</a:t>
            </a:r>
          </a:p>
        </p:txBody>
      </p:sp>
    </p:spTree>
    <p:extLst>
      <p:ext uri="{BB962C8B-B14F-4D97-AF65-F5344CB8AC3E}">
        <p14:creationId xmlns:p14="http://schemas.microsoft.com/office/powerpoint/2010/main" val="115085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2D6E6-C508-6C40-9B84-C4084B52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DIÁRIO DE CAMPO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BD0C8BE-F733-B44C-90F1-BF2F1CAAB1CD}"/>
              </a:ext>
            </a:extLst>
          </p:cNvPr>
          <p:cNvGrpSpPr/>
          <p:nvPr/>
        </p:nvGrpSpPr>
        <p:grpSpPr>
          <a:xfrm>
            <a:off x="2239457" y="1412776"/>
            <a:ext cx="4996839" cy="5040560"/>
            <a:chOff x="943313" y="1556792"/>
            <a:chExt cx="4996839" cy="504056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7C4E0DC-90C3-4F44-A1C6-9908F18F1100}"/>
                </a:ext>
              </a:extLst>
            </p:cNvPr>
            <p:cNvSpPr/>
            <p:nvPr/>
          </p:nvSpPr>
          <p:spPr>
            <a:xfrm>
              <a:off x="971600" y="1556792"/>
              <a:ext cx="2448272" cy="504056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Descrição da atividade</a:t>
              </a: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2F1E1D6-59B1-1C4C-9AEC-E55E879B6B07}"/>
                </a:ext>
              </a:extLst>
            </p:cNvPr>
            <p:cNvSpPr/>
            <p:nvPr/>
          </p:nvSpPr>
          <p:spPr>
            <a:xfrm>
              <a:off x="3448159" y="1556792"/>
              <a:ext cx="2448272" cy="504056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Reflexão</a:t>
              </a: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pt-BR" dirty="0"/>
            </a:p>
          </p:txBody>
        </p: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B901228B-1286-F74C-810B-BD4D5B1CBE22}"/>
                </a:ext>
              </a:extLst>
            </p:cNvPr>
            <p:cNvCxnSpPr/>
            <p:nvPr/>
          </p:nvCxnSpPr>
          <p:spPr>
            <a:xfrm>
              <a:off x="971600" y="1916832"/>
              <a:ext cx="48965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8ED6DCD4-B5D8-9048-A864-1455F4A0436B}"/>
                </a:ext>
              </a:extLst>
            </p:cNvPr>
            <p:cNvCxnSpPr/>
            <p:nvPr/>
          </p:nvCxnSpPr>
          <p:spPr>
            <a:xfrm>
              <a:off x="971600" y="2780928"/>
              <a:ext cx="49248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34DB22C-1856-8646-BE39-716149C086DA}"/>
                </a:ext>
              </a:extLst>
            </p:cNvPr>
            <p:cNvCxnSpPr/>
            <p:nvPr/>
          </p:nvCxnSpPr>
          <p:spPr>
            <a:xfrm>
              <a:off x="971600" y="3789040"/>
              <a:ext cx="49248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23BFD0F-4020-C346-B653-27E4AD8101B0}"/>
                </a:ext>
              </a:extLst>
            </p:cNvPr>
            <p:cNvCxnSpPr/>
            <p:nvPr/>
          </p:nvCxnSpPr>
          <p:spPr>
            <a:xfrm>
              <a:off x="943313" y="4869160"/>
              <a:ext cx="49248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EDF1E8F3-DDD3-8942-9292-18381B72169B}"/>
                </a:ext>
              </a:extLst>
            </p:cNvPr>
            <p:cNvCxnSpPr/>
            <p:nvPr/>
          </p:nvCxnSpPr>
          <p:spPr>
            <a:xfrm>
              <a:off x="1015321" y="5661248"/>
              <a:ext cx="49248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Balão em Elipse 14">
            <a:extLst>
              <a:ext uri="{FF2B5EF4-FFF2-40B4-BE49-F238E27FC236}">
                <a16:creationId xmlns:a16="http://schemas.microsoft.com/office/drawing/2014/main" id="{91A42643-C766-DA48-B2AF-9395B2CA29FC}"/>
              </a:ext>
            </a:extLst>
          </p:cNvPr>
          <p:cNvSpPr/>
          <p:nvPr/>
        </p:nvSpPr>
        <p:spPr>
          <a:xfrm>
            <a:off x="107504" y="3212976"/>
            <a:ext cx="1800200" cy="2304256"/>
          </a:xfrm>
          <a:prstGeom prst="wedgeEllipseCallout">
            <a:avLst>
              <a:gd name="adj1" fmla="val 69603"/>
              <a:gd name="adj2" fmla="val -52098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 lado esquerdo, descreva a atividade realizada com a data</a:t>
            </a:r>
          </a:p>
        </p:txBody>
      </p:sp>
      <p:sp>
        <p:nvSpPr>
          <p:cNvPr id="16" name="Balão em Elipse 15">
            <a:extLst>
              <a:ext uri="{FF2B5EF4-FFF2-40B4-BE49-F238E27FC236}">
                <a16:creationId xmlns:a16="http://schemas.microsoft.com/office/drawing/2014/main" id="{D6FB9B31-6D59-D74D-8E6B-76250A978DAF}"/>
              </a:ext>
            </a:extLst>
          </p:cNvPr>
          <p:cNvSpPr/>
          <p:nvPr/>
        </p:nvSpPr>
        <p:spPr>
          <a:xfrm>
            <a:off x="7236296" y="3145829"/>
            <a:ext cx="1800200" cy="2304256"/>
          </a:xfrm>
          <a:prstGeom prst="wedgeEllipseCallout">
            <a:avLst>
              <a:gd name="adj1" fmla="val -46498"/>
              <a:gd name="adj2" fmla="val -60344"/>
            </a:avLst>
          </a:prstGeom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 lado direito, pequenas reflexões sobre a experiência</a:t>
            </a:r>
          </a:p>
        </p:txBody>
      </p:sp>
    </p:spTree>
    <p:extLst>
      <p:ext uri="{BB962C8B-B14F-4D97-AF65-F5344CB8AC3E}">
        <p14:creationId xmlns:p14="http://schemas.microsoft.com/office/powerpoint/2010/main" val="423072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2C28E-FEF9-2A48-A0BF-B936BE60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decorrer do TCC...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87BEB0-3368-0D4D-B7C1-AF85C3B9C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Sempre se atente aos objetivos. O trabalho de captação e pesquisa tende a levar a uma certa dispersão. A forma de evitar isto, é sempre recorrer aos objetivos.</a:t>
            </a:r>
          </a:p>
          <a:p>
            <a:r>
              <a:rPr lang="pt-BR" dirty="0"/>
              <a:t>Ter flexibilidade de saber o redirecionamento do tema quando for necessário, sempre conversando com o(a) orientador(a)</a:t>
            </a:r>
          </a:p>
        </p:txBody>
      </p:sp>
    </p:spTree>
    <p:extLst>
      <p:ext uri="{BB962C8B-B14F-4D97-AF65-F5344CB8AC3E}">
        <p14:creationId xmlns:p14="http://schemas.microsoft.com/office/powerpoint/2010/main" val="312064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0FE05-F851-944D-8F3A-E4982022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1B65E0D2-B1F6-0B4B-8CD5-2A8535C656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82807"/>
              </p:ext>
            </p:extLst>
          </p:nvPr>
        </p:nvGraphicFramePr>
        <p:xfrm>
          <a:off x="457200" y="1397000"/>
          <a:ext cx="7859214" cy="5394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6082">
                  <a:extLst>
                    <a:ext uri="{9D8B030D-6E8A-4147-A177-3AD203B41FA5}">
                      <a16:colId xmlns:a16="http://schemas.microsoft.com/office/drawing/2014/main" val="1964285682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1006528246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1347883059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1780856482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2435977091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2109872910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934070223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793663205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1116739068"/>
                    </a:ext>
                  </a:extLst>
                </a:gridCol>
                <a:gridCol w="610348">
                  <a:extLst>
                    <a:ext uri="{9D8B030D-6E8A-4147-A177-3AD203B41FA5}">
                      <a16:colId xmlns:a16="http://schemas.microsoft.com/office/drawing/2014/main" val="746816246"/>
                    </a:ext>
                  </a:extLst>
                </a:gridCol>
              </a:tblGrid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92467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Leitura do material bibliográfico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55429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Contato com as fontes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966220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Confirmação e agendamento das entrevistas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20818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Realização das entrevistas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14900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Transcrição das entrevistas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9029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Pesquisa em banco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24713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Produção da primeira versão do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3895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Entrega para o orientador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7163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Correção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59045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Produção da versão final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031769"/>
                  </a:ext>
                </a:extLst>
              </a:tr>
              <a:tr h="448027">
                <a:tc>
                  <a:txBody>
                    <a:bodyPr/>
                    <a:lstStyle/>
                    <a:p>
                      <a:r>
                        <a:rPr lang="pt-BR" sz="1200" dirty="0"/>
                        <a:t>Entrega na secretaria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X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45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30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uFillTx/>
              </a:rPr>
              <a:t>O que são os marcos teóricos e históricos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800" dirty="0">
                <a:uFillTx/>
              </a:rPr>
              <a:t>Os marcos teóricos não são demonstrações de erudição (isto é, não é o momento só de citar vários textos, autores, </a:t>
            </a:r>
            <a:r>
              <a:rPr lang="pt-BR" sz="2800" dirty="0" err="1">
                <a:uFillTx/>
              </a:rPr>
              <a:t>etc</a:t>
            </a:r>
            <a:r>
              <a:rPr lang="pt-BR" sz="2800" dirty="0">
                <a:uFillTx/>
              </a:rPr>
              <a:t>) mas definir quais são os conceitos teóricos e/ou marcos teóricos necessários para tratar do tema delimitado.</a:t>
            </a:r>
          </a:p>
          <a:p>
            <a:pPr>
              <a:buNone/>
            </a:pPr>
            <a:r>
              <a:rPr lang="pt-BR" sz="2800" dirty="0">
                <a:uFillTx/>
              </a:rPr>
              <a:t>IMPORTANTE LEMBRAR. Não existe pressupostos naturais ou absolutos em ciência. Tudo é produto de marcos teóricos. O próprio tema já é uma construção teórica.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uFillTx/>
              </a:rPr>
              <a:t>Na proposta de tema exemplificada: “A resistência à violência nos saraus de periferia: estudo de caso do </a:t>
            </a:r>
            <a:r>
              <a:rPr lang="pt-BR" dirty="0" err="1">
                <a:uFillTx/>
              </a:rPr>
              <a:t>Cooperifa</a:t>
            </a:r>
            <a:r>
              <a:rPr lang="pt-BR" dirty="0">
                <a:uFillTx/>
              </a:rPr>
              <a:t>”, é preciso definir teoricamente:</a:t>
            </a:r>
          </a:p>
          <a:p>
            <a:pPr>
              <a:buFontTx/>
              <a:buChar char="-"/>
            </a:pPr>
            <a:r>
              <a:rPr lang="pt-BR" i="1" dirty="0">
                <a:uFillTx/>
              </a:rPr>
              <a:t>Periferia (o que é periferia?)</a:t>
            </a:r>
          </a:p>
          <a:p>
            <a:pPr>
              <a:buFontTx/>
              <a:buChar char="-"/>
            </a:pPr>
            <a:r>
              <a:rPr lang="pt-BR" i="1" dirty="0">
                <a:uFillTx/>
              </a:rPr>
              <a:t>Violência (qual é a ideia de violência que pretendo trabalhar?)</a:t>
            </a:r>
          </a:p>
          <a:p>
            <a:pPr>
              <a:buFontTx/>
              <a:buChar char="-"/>
            </a:pPr>
            <a:r>
              <a:rPr lang="pt-BR" i="1" dirty="0">
                <a:uFillTx/>
              </a:rPr>
              <a:t>Resistência à violência (qual é o significado de resistência que pretendo trabalhar?)</a:t>
            </a:r>
          </a:p>
          <a:p>
            <a:pPr>
              <a:buFontTx/>
              <a:buChar char="-"/>
            </a:pPr>
            <a:r>
              <a:rPr lang="pt-BR" i="1" dirty="0"/>
              <a:t>Saraus de periferia (quando começou este movimento, qual contexto histórico, </a:t>
            </a:r>
            <a:r>
              <a:rPr lang="pt-BR" i="1" dirty="0" err="1"/>
              <a:t>etc</a:t>
            </a:r>
            <a:r>
              <a:rPr lang="pt-BR" i="1" dirty="0"/>
              <a:t>?)</a:t>
            </a:r>
            <a:endParaRPr lang="pt-BR" i="1" dirty="0"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uFillTx/>
              </a:rPr>
              <a:t>Base inicial para a construção das considerações teóricas:</a:t>
            </a:r>
          </a:p>
          <a:p>
            <a:pPr lvl="1"/>
            <a:r>
              <a:rPr lang="pt-BR" dirty="0">
                <a:uFillTx/>
              </a:rPr>
              <a:t>Leituras feitas no curso </a:t>
            </a:r>
          </a:p>
          <a:p>
            <a:pPr lvl="1"/>
            <a:r>
              <a:rPr lang="pt-BR" dirty="0">
                <a:uFillTx/>
              </a:rPr>
              <a:t>Outras leituras feitas pelo aluno</a:t>
            </a:r>
          </a:p>
          <a:p>
            <a:pPr lvl="1"/>
            <a:r>
              <a:rPr lang="pt-BR" dirty="0">
                <a:uFillTx/>
              </a:rPr>
              <a:t>Verificar artigos e livros já publicados sobre o tema</a:t>
            </a:r>
          </a:p>
          <a:p>
            <a:r>
              <a:rPr lang="pt-BR" dirty="0">
                <a:uFillTx/>
              </a:rPr>
              <a:t>Livros: aspectos mais gerais</a:t>
            </a:r>
          </a:p>
          <a:p>
            <a:r>
              <a:rPr lang="pt-BR" dirty="0">
                <a:uFillTx/>
              </a:rPr>
              <a:t>Artigos: aspectos mais singulares e particulares</a:t>
            </a:r>
          </a:p>
          <a:p>
            <a:r>
              <a:rPr lang="pt-BR" dirty="0"/>
              <a:t>Banco de dados: possibilitam elementos para contextualização</a:t>
            </a:r>
            <a:endParaRPr lang="pt-BR" dirty="0">
              <a:uFillTx/>
            </a:endParaRPr>
          </a:p>
          <a:p>
            <a:pPr lvl="1">
              <a:buNone/>
            </a:pPr>
            <a:endParaRPr lang="pt-BR" dirty="0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uFillTx/>
              </a:rPr>
              <a:t>Como selecionar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7875" r="27374" b="12392"/>
          <a:stretch>
            <a:fillRect/>
          </a:stretch>
        </p:blipFill>
        <p:spPr bwMode="auto">
          <a:xfrm>
            <a:off x="0" y="1268760"/>
            <a:ext cx="5364088" cy="441679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tângulo 4"/>
          <p:cNvSpPr>
            <a:spLocks/>
          </p:cNvSpPr>
          <p:nvPr/>
        </p:nvSpPr>
        <p:spPr>
          <a:xfrm>
            <a:off x="5508104" y="1412776"/>
            <a:ext cx="363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uFillTx/>
              </a:rPr>
              <a:t>"O modernismo argentino é tão rico quanto o brasileiro, mas segue injustamente desconhecido no Brasil. Este é um livro que contribui com brilhantismo para alterar esse cenário. Sonhos da periferia é um retrato poderoso e multifacetado da inteligência argentina na década de 1930, desde os primórdios do contexto de emergência da vanguarda, passando pelo projeto cultural vitorioso da revista SUR, até o registro das experiências de vida e de trabalho de letrados profissionais que sobreviviam à custa de encomendas da indústria editorial."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067944" y="3573016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8485" r="28762" b="6250"/>
          <a:stretch>
            <a:fillRect/>
          </a:stretch>
        </p:blipFill>
        <p:spPr bwMode="auto">
          <a:xfrm>
            <a:off x="0" y="188640"/>
            <a:ext cx="5664812" cy="508518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tângulo 4"/>
          <p:cNvSpPr>
            <a:spLocks/>
          </p:cNvSpPr>
          <p:nvPr/>
        </p:nvSpPr>
        <p:spPr>
          <a:xfrm>
            <a:off x="5652120" y="394692"/>
            <a:ext cx="3491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uFillTx/>
              </a:rPr>
              <a:t>Neste trabalho, a autora, com propriedade, lança-nos numa problemática de certa forma nova, que é a de considerar os elementos da </a:t>
            </a:r>
            <a:r>
              <a:rPr lang="pt-BR" dirty="0" err="1">
                <a:uFillTx/>
              </a:rPr>
              <a:t>etnicidade</a:t>
            </a:r>
            <a:r>
              <a:rPr lang="pt-BR" dirty="0">
                <a:uFillTx/>
              </a:rPr>
              <a:t> nos estudos sobre a urbanização, ou mais propriamente sobre a formação das nossas </a:t>
            </a:r>
            <a:r>
              <a:rPr lang="pt-BR" dirty="0" err="1">
                <a:uFillTx/>
              </a:rPr>
              <a:t>hiper-periferias</a:t>
            </a:r>
            <a:r>
              <a:rPr lang="pt-BR" dirty="0">
                <a:uFillTx/>
              </a:rPr>
              <a:t>, porém sem negligenciar a pobreza geral da condição periférica. A trajetória do negro, desde os canaviais, até os bolsões de pobreza do país, nas nossas periferias, integra uma complexa questão da cidadania porque o ser excluído chegou ser condição absoluta da consciência. Mostra-nos, portanto, a condição histórica e social dos processos de modernização do Brasil que, no plano político, está relacionada à instauração da República e que, no econômico, relaciona-se com a industrialização que ganhou curso.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5473" t="11438" r="16606" b="12766"/>
          <a:stretch>
            <a:fillRect/>
          </a:stretch>
        </p:blipFill>
        <p:spPr bwMode="auto">
          <a:xfrm>
            <a:off x="683568" y="288835"/>
            <a:ext cx="7848872" cy="656916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uFillTx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718</Words>
  <Application>Microsoft Macintosh PowerPoint</Application>
  <PresentationFormat>Apresentação na tela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TCC Jornalismo (2ª. Parte)</vt:lpstr>
      <vt:lpstr>O que são os marcos teóricos e históricos</vt:lpstr>
      <vt:lpstr>Exemplo</vt:lpstr>
      <vt:lpstr>Exemplo</vt:lpstr>
      <vt:lpstr>Como selecionar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Construindo o marco/síntese teórica</vt:lpstr>
      <vt:lpstr>Procedimentos metodológicos</vt:lpstr>
      <vt:lpstr>DIÁRIO DE CAMPO</vt:lpstr>
      <vt:lpstr>No decorrer do TCC...</vt:lpstr>
      <vt:lpstr>Cronograma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da Pesquisa</dc:title>
  <dc:creator>Dennis</dc:creator>
  <cp:lastModifiedBy>Microsoft Office User</cp:lastModifiedBy>
  <cp:revision>21</cp:revision>
  <dcterms:created xsi:type="dcterms:W3CDTF">2018-06-22T18:04:57Z</dcterms:created>
  <dcterms:modified xsi:type="dcterms:W3CDTF">2020-09-25T18:04:11Z</dcterms:modified>
</cp:coreProperties>
</file>