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91" r:id="rId17"/>
    <p:sldId id="270" r:id="rId18"/>
    <p:sldId id="272" r:id="rId19"/>
    <p:sldId id="273" r:id="rId20"/>
    <p:sldId id="274" r:id="rId21"/>
    <p:sldId id="275" r:id="rId22"/>
    <p:sldId id="276" r:id="rId23"/>
    <p:sldId id="277" r:id="rId24"/>
    <p:sldId id="278" r:id="rId25"/>
    <p:sldId id="279" r:id="rId26"/>
    <p:sldId id="281" r:id="rId27"/>
    <p:sldId id="292" r:id="rId28"/>
    <p:sldId id="282" r:id="rId29"/>
    <p:sldId id="285" r:id="rId30"/>
    <p:sldId id="286" r:id="rId31"/>
    <p:sldId id="287" r:id="rId32"/>
    <p:sldId id="284"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9/11/2020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3">
            <a:extLst>
              <a:ext uri="{FF2B5EF4-FFF2-40B4-BE49-F238E27FC236}">
                <a16:creationId xmlns:a16="http://schemas.microsoft.com/office/drawing/2014/main" id="{DFCC004B-F538-42A3-B8D4-7985D1FB92B9}"/>
              </a:ext>
            </a:extLst>
          </p:cNvPr>
          <p:cNvSpPr>
            <a:spLocks noGrp="1"/>
          </p:cNvSpPr>
          <p:nvPr/>
        </p:nvSpPr>
        <p:spPr>
          <a:xfrm>
            <a:off x="2212532" y="2057401"/>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3200" b="1" dirty="0">
                <a:effectLst/>
                <a:latin typeface="Arial" panose="020B0604020202020204" pitchFamily="34" charset="0"/>
                <a:ea typeface="Times New Roman" panose="02020603050405020304" pitchFamily="18" charset="0"/>
              </a:rPr>
              <a:t>Universidade de São Paulo</a:t>
            </a:r>
            <a:br>
              <a:rPr lang="pt-BR" sz="3200" dirty="0">
                <a:effectLst/>
                <a:latin typeface="Times New Roman" panose="02020603050405020304" pitchFamily="18" charset="0"/>
                <a:ea typeface="Times New Roman" panose="02020603050405020304" pitchFamily="18" charset="0"/>
              </a:rPr>
            </a:br>
            <a:r>
              <a:rPr lang="pt-BR" sz="3200" b="1" dirty="0">
                <a:effectLst/>
                <a:latin typeface="Arial" panose="020B0604020202020204" pitchFamily="34" charset="0"/>
                <a:ea typeface="Times New Roman" panose="02020603050405020304" pitchFamily="18" charset="0"/>
              </a:rPr>
              <a:t>Faculdade de Economia, Administração e Contabilidade de Ribeirão Preto</a:t>
            </a:r>
            <a:endParaRPr lang="pt-BR" sz="3200" dirty="0"/>
          </a:p>
        </p:txBody>
      </p:sp>
      <p:sp>
        <p:nvSpPr>
          <p:cNvPr id="7" name="Subtítulo 4">
            <a:extLst>
              <a:ext uri="{FF2B5EF4-FFF2-40B4-BE49-F238E27FC236}">
                <a16:creationId xmlns:a16="http://schemas.microsoft.com/office/drawing/2014/main" id="{306B2ACA-9280-44BD-9D5D-DA7880F2B746}"/>
              </a:ext>
            </a:extLst>
          </p:cNvPr>
          <p:cNvSpPr>
            <a:spLocks noGrp="1"/>
          </p:cNvSpPr>
          <p:nvPr/>
        </p:nvSpPr>
        <p:spPr>
          <a:xfrm>
            <a:off x="2212532" y="3703700"/>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nSpc>
                <a:spcPct val="115000"/>
              </a:lnSpc>
            </a:pPr>
            <a:r>
              <a:rPr lang="pt-BR" sz="1800" b="0" kern="0" dirty="0">
                <a:effectLst/>
                <a:latin typeface="Arial" panose="020B0604020202020204" pitchFamily="34" charset="0"/>
                <a:cs typeface="Arial" panose="020B0604020202020204" pitchFamily="34" charset="0"/>
              </a:rPr>
              <a:t>Economia Política Clássica</a:t>
            </a:r>
          </a:p>
          <a:p>
            <a:pPr>
              <a:lnSpc>
                <a:spcPct val="115000"/>
              </a:lnSpc>
            </a:pPr>
            <a:r>
              <a:rPr lang="pt-BR" sz="1800" b="0" kern="0" dirty="0">
                <a:effectLst/>
                <a:latin typeface="Arial" panose="020B0604020202020204" pitchFamily="34" charset="0"/>
                <a:cs typeface="Arial" panose="020B0604020202020204" pitchFamily="34" charset="0"/>
              </a:rPr>
              <a:t> REC2401 / 2020</a:t>
            </a:r>
            <a:endParaRPr lang="pt-BR" sz="1800" b="1" kern="0" dirty="0">
              <a:effectLst/>
              <a:latin typeface="Arial" panose="020B06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29057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 5º momento da análise:</a:t>
            </a:r>
          </a:p>
        </p:txBody>
      </p:sp>
      <p:sp>
        <p:nvSpPr>
          <p:cNvPr id="3" name="Espaço Reservado para Conteúdo 2"/>
          <p:cNvSpPr>
            <a:spLocks noGrp="1"/>
          </p:cNvSpPr>
          <p:nvPr>
            <p:ph idx="1"/>
          </p:nvPr>
        </p:nvSpPr>
        <p:spPr>
          <a:xfrm>
            <a:off x="2589212" y="1617133"/>
            <a:ext cx="8915400" cy="4294089"/>
          </a:xfrm>
        </p:spPr>
        <p:txBody>
          <a:bodyPr>
            <a:normAutofit/>
          </a:bodyPr>
          <a:lstStyle/>
          <a:p>
            <a:r>
              <a:rPr lang="pt-BR" dirty="0"/>
              <a:t>A consciência, dada pela organização física da produção.</a:t>
            </a:r>
          </a:p>
          <a:p>
            <a:r>
              <a:rPr lang="pt-BR" dirty="0"/>
              <a:t>Laço entre a consciência e a vida no sentido biológico.</a:t>
            </a:r>
          </a:p>
          <a:p>
            <a:r>
              <a:rPr lang="pt-BR" dirty="0"/>
              <a:t>Filosofia vitalista ou naturalista. </a:t>
            </a:r>
          </a:p>
          <a:p>
            <a:r>
              <a:rPr lang="pt-BR" dirty="0"/>
              <a:t>Relação do espírito com a linguagem.</a:t>
            </a:r>
          </a:p>
          <a:p>
            <a:r>
              <a:rPr lang="pt-BR" dirty="0"/>
              <a:t>Linguagem, segundo Marx:</a:t>
            </a:r>
          </a:p>
          <a:p>
            <a:pPr>
              <a:buFont typeface="Courier New"/>
              <a:buChar char="o"/>
            </a:pPr>
            <a:r>
              <a:rPr lang="pt-BR" sz="1400" dirty="0"/>
              <a:t>Tão velha quanto a consciência</a:t>
            </a:r>
          </a:p>
          <a:p>
            <a:pPr>
              <a:buFont typeface="Courier New"/>
              <a:buChar char="o"/>
            </a:pPr>
            <a:r>
              <a:rPr lang="pt-BR" sz="1400" dirty="0"/>
              <a:t>É a consciência real, prática, existindo também para outros homens</a:t>
            </a:r>
          </a:p>
          <a:p>
            <a:pPr>
              <a:buFont typeface="Courier New"/>
              <a:buChar char="o"/>
            </a:pPr>
            <a:r>
              <a:rPr lang="pt-BR" sz="1400" dirty="0"/>
              <a:t>Aparece com a necessidade de comércio</a:t>
            </a:r>
          </a:p>
          <a:p>
            <a:pPr>
              <a:buFont typeface="Courier New"/>
              <a:buChar char="o"/>
            </a:pPr>
            <a:r>
              <a:rPr lang="pt-BR" sz="1400" dirty="0"/>
              <a:t>A linguagem (e a consciência) é um produto social. </a:t>
            </a:r>
          </a:p>
          <a:p>
            <a:r>
              <a:rPr lang="pt-BR" dirty="0"/>
              <a:t>Consciência da natureza como força estranha, também do vínculo com outras pessoas</a:t>
            </a:r>
          </a:p>
          <a:p>
            <a:endParaRPr lang="pt-BR" dirty="0"/>
          </a:p>
          <a:p>
            <a:endParaRPr lang="pt-BR" dirty="0"/>
          </a:p>
        </p:txBody>
      </p:sp>
    </p:spTree>
    <p:extLst>
      <p:ext uri="{BB962C8B-B14F-4D97-AF65-F5344CB8AC3E}">
        <p14:creationId xmlns:p14="http://schemas.microsoft.com/office/powerpoint/2010/main" val="1897068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Consciência derivada</a:t>
            </a:r>
          </a:p>
        </p:txBody>
      </p:sp>
      <p:sp>
        <p:nvSpPr>
          <p:cNvPr id="3" name="Espaço Reservado para Conteúdo 2"/>
          <p:cNvSpPr>
            <a:spLocks noGrp="1"/>
          </p:cNvSpPr>
          <p:nvPr>
            <p:ph idx="1"/>
          </p:nvPr>
        </p:nvSpPr>
        <p:spPr/>
        <p:txBody>
          <a:bodyPr/>
          <a:lstStyle/>
          <a:p>
            <a:r>
              <a:rPr lang="pt-BR" dirty="0"/>
              <a:t>Expressão da realidade do homem (criando seus meios de existência)</a:t>
            </a:r>
          </a:p>
          <a:p>
            <a:r>
              <a:rPr lang="pt-BR" dirty="0"/>
              <a:t>Forma da produção da vida por si mesma e ligada à atividade prática e à práxis.</a:t>
            </a:r>
          </a:p>
        </p:txBody>
      </p:sp>
    </p:spTree>
    <p:extLst>
      <p:ext uri="{BB962C8B-B14F-4D97-AF65-F5344CB8AC3E}">
        <p14:creationId xmlns:p14="http://schemas.microsoft.com/office/powerpoint/2010/main" val="849581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Forma mais simples de apresentação:</a:t>
            </a:r>
          </a:p>
        </p:txBody>
      </p:sp>
      <p:sp>
        <p:nvSpPr>
          <p:cNvPr id="3" name="Espaço Reservado para Conteúdo 2"/>
          <p:cNvSpPr>
            <a:spLocks noGrp="1"/>
          </p:cNvSpPr>
          <p:nvPr>
            <p:ph idx="1"/>
          </p:nvPr>
        </p:nvSpPr>
        <p:spPr/>
        <p:txBody>
          <a:bodyPr>
            <a:normAutofit/>
          </a:bodyPr>
          <a:lstStyle/>
          <a:p>
            <a:r>
              <a:rPr lang="pt-BR" dirty="0"/>
              <a:t>Três momentos em relações recíprocas: força produtiva, estado social e a consciência.</a:t>
            </a:r>
          </a:p>
          <a:p>
            <a:r>
              <a:rPr lang="pt-BR" dirty="0"/>
              <a:t>Relações de contradição e de complementariedade entre forças produtivas e estado social.</a:t>
            </a:r>
          </a:p>
          <a:p>
            <a:r>
              <a:rPr lang="pt-BR" dirty="0"/>
              <a:t>Ambas implicam certo estado de consciência: os homens cooperam entre si por intermédio da linguagem (sistemas de conceitos e de ideias).</a:t>
            </a:r>
          </a:p>
        </p:txBody>
      </p:sp>
    </p:spTree>
    <p:extLst>
      <p:ext uri="{BB962C8B-B14F-4D97-AF65-F5344CB8AC3E}">
        <p14:creationId xmlns:p14="http://schemas.microsoft.com/office/powerpoint/2010/main" val="1776485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consciência pode se divorciar das forças produtivas e da realidade social</a:t>
            </a:r>
          </a:p>
        </p:txBody>
      </p:sp>
      <p:sp>
        <p:nvSpPr>
          <p:cNvPr id="3" name="Espaço Reservado para Conteúdo 2"/>
          <p:cNvSpPr>
            <a:spLocks noGrp="1"/>
          </p:cNvSpPr>
          <p:nvPr>
            <p:ph idx="1"/>
          </p:nvPr>
        </p:nvSpPr>
        <p:spPr/>
        <p:txBody>
          <a:bodyPr>
            <a:normAutofit/>
          </a:bodyPr>
          <a:lstStyle/>
          <a:p>
            <a:r>
              <a:rPr lang="pt-BR" dirty="0"/>
              <a:t>A contradição leva ao movimento da história. </a:t>
            </a:r>
          </a:p>
          <a:p>
            <a:r>
              <a:rPr lang="pt-BR" i="1" dirty="0"/>
              <a:t>“... Podem e devem entrar em conflito entre si, pois, pela divisão do trabalho, torna-se possível, ou melhor, torna-se efetivo que a atividade intelectual e material, que o gozo e o trabalho, a produção e o consumo sejam repartidos entre indivíduos diferentes”.</a:t>
            </a:r>
          </a:p>
          <a:p>
            <a:r>
              <a:rPr lang="pt-BR" dirty="0"/>
              <a:t>Se há contradição entre a realidade social e a consciência que dela tomamos, é porque a própria realidade social é contraditória (os homens não se realizam nela).</a:t>
            </a:r>
          </a:p>
          <a:p>
            <a:endParaRPr lang="pt-BR" dirty="0"/>
          </a:p>
          <a:p>
            <a:endParaRPr lang="pt-BR" dirty="0"/>
          </a:p>
        </p:txBody>
      </p:sp>
    </p:spTree>
    <p:extLst>
      <p:ext uri="{BB962C8B-B14F-4D97-AF65-F5344CB8AC3E}">
        <p14:creationId xmlns:p14="http://schemas.microsoft.com/office/powerpoint/2010/main" val="215376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 contradições da história</a:t>
            </a:r>
          </a:p>
        </p:txBody>
      </p:sp>
      <p:sp>
        <p:nvSpPr>
          <p:cNvPr id="3" name="Espaço Reservado para Conteúdo 2"/>
          <p:cNvSpPr>
            <a:spLocks noGrp="1"/>
          </p:cNvSpPr>
          <p:nvPr>
            <p:ph idx="1"/>
          </p:nvPr>
        </p:nvSpPr>
        <p:spPr/>
        <p:txBody>
          <a:bodyPr/>
          <a:lstStyle/>
          <a:p>
            <a:r>
              <a:rPr lang="pt-BR" dirty="0"/>
              <a:t>Se há contradição entre consciência e realidade, é porque essa contradição se produz já na própria realidade.</a:t>
            </a:r>
          </a:p>
          <a:p>
            <a:r>
              <a:rPr lang="pt-BR" dirty="0"/>
              <a:t>Contradição versus progresso contínuo.</a:t>
            </a:r>
          </a:p>
          <a:p>
            <a:r>
              <a:rPr lang="pt-BR" dirty="0"/>
              <a:t>É por meio das lutas sociais (contradições) que opera o desenvolvimento das forças produtivas.</a:t>
            </a:r>
          </a:p>
          <a:p>
            <a:r>
              <a:rPr lang="pt-BR" dirty="0"/>
              <a:t>O progresso contínuo só ocorreria no comunismo!</a:t>
            </a:r>
          </a:p>
          <a:p>
            <a:pPr marL="0" indent="0">
              <a:buNone/>
            </a:pPr>
            <a:endParaRPr lang="pt-BR" dirty="0"/>
          </a:p>
        </p:txBody>
      </p:sp>
    </p:spTree>
    <p:extLst>
      <p:ext uri="{BB962C8B-B14F-4D97-AF65-F5344CB8AC3E}">
        <p14:creationId xmlns:p14="http://schemas.microsoft.com/office/powerpoint/2010/main" val="412906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Causas do caráter antagonista do desenvolvimento capitalista</a:t>
            </a:r>
          </a:p>
        </p:txBody>
      </p:sp>
      <p:sp>
        <p:nvSpPr>
          <p:cNvPr id="3" name="Espaço Reservado para Conteúdo 2"/>
          <p:cNvSpPr>
            <a:spLocks noGrp="1"/>
          </p:cNvSpPr>
          <p:nvPr>
            <p:ph idx="1"/>
          </p:nvPr>
        </p:nvSpPr>
        <p:spPr/>
        <p:txBody>
          <a:bodyPr/>
          <a:lstStyle/>
          <a:p>
            <a:r>
              <a:rPr lang="pt-BR" dirty="0"/>
              <a:t>Divisão do trabalho e propriedade privada!</a:t>
            </a:r>
          </a:p>
          <a:p>
            <a:r>
              <a:rPr lang="pt-BR" dirty="0"/>
              <a:t>Começa com a divisão entre trabalho material/intelectual.</a:t>
            </a:r>
          </a:p>
          <a:p>
            <a:r>
              <a:rPr lang="pt-BR" dirty="0"/>
              <a:t>Classe de intelectuais separada da prática real. Tal classe desenvolve ideais (ideologias) contraditórios com essa prática.</a:t>
            </a:r>
          </a:p>
          <a:p>
            <a:r>
              <a:rPr lang="pt-BR" dirty="0"/>
              <a:t>Oposição cidade/campo e oposição entre o interesse particular do grupo e o interesse geral da sociedade.</a:t>
            </a:r>
          </a:p>
        </p:txBody>
      </p:sp>
    </p:spTree>
    <p:extLst>
      <p:ext uri="{BB962C8B-B14F-4D97-AF65-F5344CB8AC3E}">
        <p14:creationId xmlns:p14="http://schemas.microsoft.com/office/powerpoint/2010/main" val="2129362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a:t>“A propriedade e a divisão do trabalho deslocam a unidade fundamental, elementar da coletividade e criam ao mesmo tempo contradições de interesse entre os grupos sociais e contradições possíveis entre a consciência real e a consciência ideológica. A consciência real refletiria a prática efetiva, enquanto a consciência ideológica a das classes privilegiadas ou dominantes ou dos intelectuais separados da prática, seria uma representação falsa do mundo real, ou, ainda, tentaria justificar, a golpes de conceitos ou de ideais, a realidade presente.” </a:t>
            </a:r>
            <a:r>
              <a:rPr lang="pt-BR" dirty="0"/>
              <a:t>(Aron) </a:t>
            </a:r>
          </a:p>
        </p:txBody>
      </p:sp>
    </p:spTree>
    <p:extLst>
      <p:ext uri="{BB962C8B-B14F-4D97-AF65-F5344CB8AC3E}">
        <p14:creationId xmlns:p14="http://schemas.microsoft.com/office/powerpoint/2010/main" val="157986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 que significa suprimir a divisão do trabalho?</a:t>
            </a:r>
          </a:p>
        </p:txBody>
      </p:sp>
      <p:sp>
        <p:nvSpPr>
          <p:cNvPr id="3" name="Espaço Reservado para Conteúdo 2"/>
          <p:cNvSpPr>
            <a:spLocks noGrp="1"/>
          </p:cNvSpPr>
          <p:nvPr>
            <p:ph idx="1"/>
          </p:nvPr>
        </p:nvSpPr>
        <p:spPr/>
        <p:txBody>
          <a:bodyPr/>
          <a:lstStyle/>
          <a:p>
            <a:r>
              <a:rPr lang="pt-BR" dirty="0"/>
              <a:t>Não pode desaparecer mesmo no socialismo </a:t>
            </a:r>
            <a:r>
              <a:rPr lang="pt-BR" i="1" dirty="0"/>
              <a:t>(“caçador pela manhã, pescador à tarde e agricultor à noite”</a:t>
            </a:r>
            <a:r>
              <a:rPr lang="pt-BR" dirty="0"/>
              <a:t>).</a:t>
            </a:r>
          </a:p>
          <a:p>
            <a:r>
              <a:rPr lang="pt-BR" dirty="0"/>
              <a:t>Fim da divisão do trabalho como uma fatalidade natural (divisão </a:t>
            </a:r>
            <a:r>
              <a:rPr lang="pt-BR" i="1" dirty="0" err="1"/>
              <a:t>naturwüchsig</a:t>
            </a:r>
            <a:r>
              <a:rPr lang="pt-BR" dirty="0"/>
              <a:t>).</a:t>
            </a:r>
          </a:p>
          <a:p>
            <a:r>
              <a:rPr lang="pt-BR" dirty="0"/>
              <a:t>Divisão de trabalho </a:t>
            </a:r>
            <a:r>
              <a:rPr lang="pt-BR" i="1" dirty="0" err="1"/>
              <a:t>freiwillig</a:t>
            </a:r>
            <a:r>
              <a:rPr lang="pt-BR" dirty="0"/>
              <a:t>: organizada voluntariamente pela sociedade. Cada qual escolhe a atividade pelo dom.</a:t>
            </a:r>
          </a:p>
          <a:p>
            <a:r>
              <a:rPr lang="pt-BR" dirty="0"/>
              <a:t>Fim da desigualdade do trabalho determinada por condições sociais injustas.</a:t>
            </a:r>
          </a:p>
          <a:p>
            <a:r>
              <a:rPr lang="pt-BR" dirty="0"/>
              <a:t>Crítica da atividade parcelar. Ênfase na formação politécnica.</a:t>
            </a:r>
          </a:p>
          <a:p>
            <a:r>
              <a:rPr lang="pt-BR" dirty="0"/>
              <a:t>O remédio seria o fim da propriedade privada?  </a:t>
            </a:r>
          </a:p>
        </p:txBody>
      </p:sp>
    </p:spTree>
    <p:extLst>
      <p:ext uri="{BB962C8B-B14F-4D97-AF65-F5344CB8AC3E}">
        <p14:creationId xmlns:p14="http://schemas.microsoft.com/office/powerpoint/2010/main" val="1367758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Antagonismos de classe</a:t>
            </a:r>
          </a:p>
        </p:txBody>
      </p:sp>
      <p:sp>
        <p:nvSpPr>
          <p:cNvPr id="3" name="Espaço Reservado para Conteúdo 2"/>
          <p:cNvSpPr>
            <a:spLocks noGrp="1"/>
          </p:cNvSpPr>
          <p:nvPr>
            <p:ph idx="1"/>
          </p:nvPr>
        </p:nvSpPr>
        <p:spPr/>
        <p:txBody>
          <a:bodyPr/>
          <a:lstStyle/>
          <a:p>
            <a:r>
              <a:rPr lang="pt-BR" dirty="0"/>
              <a:t>Dialética histórica: forças de produção, estado social e consciência.</a:t>
            </a:r>
          </a:p>
          <a:p>
            <a:r>
              <a:rPr lang="pt-BR" dirty="0"/>
              <a:t>Estado social: </a:t>
            </a:r>
            <a:r>
              <a:rPr lang="pt-BR" i="1" dirty="0" err="1"/>
              <a:t>Verkehrsform</a:t>
            </a:r>
            <a:r>
              <a:rPr lang="pt-BR" dirty="0"/>
              <a:t> =&gt; as formas das relações entre os homens =&gt; formas de comunicação ou de analogia.</a:t>
            </a:r>
          </a:p>
          <a:p>
            <a:r>
              <a:rPr lang="pt-BR" dirty="0"/>
              <a:t>Relação com outra contradição: entre as classes!</a:t>
            </a:r>
          </a:p>
          <a:p>
            <a:r>
              <a:rPr lang="pt-BR" dirty="0"/>
              <a:t>Como uma contradição se remete a outra?</a:t>
            </a:r>
          </a:p>
          <a:p>
            <a:endParaRPr lang="pt-BR" dirty="0"/>
          </a:p>
          <a:p>
            <a:endParaRPr lang="pt-BR" dirty="0"/>
          </a:p>
        </p:txBody>
      </p:sp>
    </p:spTree>
    <p:extLst>
      <p:ext uri="{BB962C8B-B14F-4D97-AF65-F5344CB8AC3E}">
        <p14:creationId xmlns:p14="http://schemas.microsoft.com/office/powerpoint/2010/main" val="2139247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Passagem das contradições</a:t>
            </a:r>
          </a:p>
        </p:txBody>
      </p:sp>
      <p:sp>
        <p:nvSpPr>
          <p:cNvPr id="3" name="Espaço Reservado para Conteúdo 2"/>
          <p:cNvSpPr>
            <a:spLocks noGrp="1"/>
          </p:cNvSpPr>
          <p:nvPr>
            <p:ph idx="1"/>
          </p:nvPr>
        </p:nvSpPr>
        <p:spPr/>
        <p:txBody>
          <a:bodyPr/>
          <a:lstStyle/>
          <a:p>
            <a:r>
              <a:rPr lang="pt-BR" dirty="0"/>
              <a:t>O papel das ideias da classe dominante.</a:t>
            </a:r>
          </a:p>
          <a:p>
            <a:r>
              <a:rPr lang="pt-BR" dirty="0"/>
              <a:t>O estado social pode paralisar o desenvolvimento das forças produtivas.</a:t>
            </a:r>
          </a:p>
          <a:p>
            <a:r>
              <a:rPr lang="pt-BR" dirty="0"/>
              <a:t>O estado social pode beneficiar as classes dominantes mas não as forças produtivas.</a:t>
            </a:r>
          </a:p>
          <a:p>
            <a:r>
              <a:rPr lang="pt-BR" dirty="0"/>
              <a:t>Classe dominada se torna o fator revolucionário.</a:t>
            </a:r>
          </a:p>
          <a:p>
            <a:r>
              <a:rPr lang="pt-BR" dirty="0"/>
              <a:t>Luta contra a solidariedade entre a classe dominante e o estado social que paralisa o desenvolvimento das forças produtivas.</a:t>
            </a:r>
          </a:p>
          <a:p>
            <a:r>
              <a:rPr lang="pt-BR" dirty="0"/>
              <a:t>Assim uma dialética passa à outra.</a:t>
            </a:r>
          </a:p>
        </p:txBody>
      </p:sp>
    </p:spTree>
    <p:extLst>
      <p:ext uri="{BB962C8B-B14F-4D97-AF65-F5344CB8AC3E}">
        <p14:creationId xmlns:p14="http://schemas.microsoft.com/office/powerpoint/2010/main" val="2929355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67540" y="2888845"/>
            <a:ext cx="8915399" cy="2262781"/>
          </a:xfrm>
        </p:spPr>
        <p:txBody>
          <a:bodyPr>
            <a:normAutofit/>
          </a:bodyPr>
          <a:lstStyle/>
          <a:p>
            <a:r>
              <a:rPr lang="pt-BR" dirty="0"/>
              <a:t>O materialismo histórico</a:t>
            </a:r>
          </a:p>
        </p:txBody>
      </p:sp>
      <p:sp>
        <p:nvSpPr>
          <p:cNvPr id="4" name="CaixaDeTexto 3">
            <a:extLst>
              <a:ext uri="{FF2B5EF4-FFF2-40B4-BE49-F238E27FC236}">
                <a16:creationId xmlns:a16="http://schemas.microsoft.com/office/drawing/2014/main" id="{24744F4E-1A82-4CBF-851B-0B05C0514863}"/>
              </a:ext>
            </a:extLst>
          </p:cNvPr>
          <p:cNvSpPr txBox="1"/>
          <p:nvPr/>
        </p:nvSpPr>
        <p:spPr>
          <a:xfrm>
            <a:off x="2589213" y="2191434"/>
            <a:ext cx="6096000" cy="646331"/>
          </a:xfrm>
          <a:prstGeom prst="rect">
            <a:avLst/>
          </a:prstGeom>
          <a:noFill/>
        </p:spPr>
        <p:txBody>
          <a:bodyPr wrap="square">
            <a:spAutoFit/>
          </a:bodyPr>
          <a:lstStyle/>
          <a:p>
            <a:r>
              <a:rPr lang="pt-BR" sz="3600" dirty="0"/>
              <a:t>10ª videoaula</a:t>
            </a:r>
          </a:p>
        </p:txBody>
      </p:sp>
    </p:spTree>
    <p:extLst>
      <p:ext uri="{BB962C8B-B14F-4D97-AF65-F5344CB8AC3E}">
        <p14:creationId xmlns:p14="http://schemas.microsoft.com/office/powerpoint/2010/main" val="2446563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Concepção do proletariado e da revolução</a:t>
            </a:r>
          </a:p>
        </p:txBody>
      </p:sp>
      <p:sp>
        <p:nvSpPr>
          <p:cNvPr id="4" name="Content Placeholder 3"/>
          <p:cNvSpPr>
            <a:spLocks noGrp="1"/>
          </p:cNvSpPr>
          <p:nvPr>
            <p:ph idx="1"/>
          </p:nvPr>
        </p:nvSpPr>
        <p:spPr/>
        <p:txBody>
          <a:bodyPr/>
          <a:lstStyle/>
          <a:p>
            <a:r>
              <a:rPr lang="pt-BR" dirty="0"/>
              <a:t>Classe proletarizada como a vítima: cabe a ela cumprir a missão revolucionária.</a:t>
            </a:r>
          </a:p>
          <a:p>
            <a:r>
              <a:rPr lang="pt-BR" dirty="0"/>
              <a:t>É porque estão privados de tudo que poderão de tudo se apropriar.</a:t>
            </a:r>
          </a:p>
          <a:p>
            <a:r>
              <a:rPr lang="pt-BR" dirty="0"/>
              <a:t>Estando despojados de todas a características particulares, eles são imediatamente universais. Não são prisioneiros da história.</a:t>
            </a:r>
          </a:p>
          <a:p>
            <a:r>
              <a:rPr lang="pt-BR" dirty="0"/>
              <a:t>Quanto mais os homens se situam num nível elevado da hierarquia social, mais estão solidários com os sistemas das ideias, dos valores e dos preconceitos característicos de um determinado grupo.</a:t>
            </a:r>
          </a:p>
          <a:p>
            <a:r>
              <a:rPr lang="pt-BR" dirty="0"/>
              <a:t>Proletários sem pátria tornam-se acessíveis à ideia universal</a:t>
            </a:r>
            <a:r>
              <a:rPr lang="en-US" dirty="0"/>
              <a:t>. </a:t>
            </a:r>
          </a:p>
        </p:txBody>
      </p:sp>
    </p:spTree>
    <p:extLst>
      <p:ext uri="{BB962C8B-B14F-4D97-AF65-F5344CB8AC3E}">
        <p14:creationId xmlns:p14="http://schemas.microsoft.com/office/powerpoint/2010/main" val="2332056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fundamental</a:t>
            </a:r>
          </a:p>
        </p:txBody>
      </p:sp>
      <p:sp>
        <p:nvSpPr>
          <p:cNvPr id="3" name="Espaço Reservado para Conteúdo 2"/>
          <p:cNvSpPr>
            <a:spLocks noGrp="1"/>
          </p:cNvSpPr>
          <p:nvPr>
            <p:ph idx="1"/>
          </p:nvPr>
        </p:nvSpPr>
        <p:spPr/>
        <p:txBody>
          <a:bodyPr/>
          <a:lstStyle/>
          <a:p>
            <a:r>
              <a:rPr lang="pt-BR" dirty="0"/>
              <a:t>Estando os homens despojados de toda humanidade, ele devolveria à espécie humana sua humanidade total.</a:t>
            </a:r>
          </a:p>
          <a:p>
            <a:r>
              <a:rPr lang="pt-BR" dirty="0"/>
              <a:t>Inversão do nada para o tudo =&gt; papel do proletariado.</a:t>
            </a:r>
          </a:p>
        </p:txBody>
      </p:sp>
    </p:spTree>
    <p:extLst>
      <p:ext uri="{BB962C8B-B14F-4D97-AF65-F5344CB8AC3E}">
        <p14:creationId xmlns:p14="http://schemas.microsoft.com/office/powerpoint/2010/main" val="396700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 revolução comunista</a:t>
            </a:r>
          </a:p>
        </p:txBody>
      </p:sp>
      <p:sp>
        <p:nvSpPr>
          <p:cNvPr id="3" name="Espaço Reservado para Conteúdo 2"/>
          <p:cNvSpPr>
            <a:spLocks noGrp="1"/>
          </p:cNvSpPr>
          <p:nvPr>
            <p:ph idx="1"/>
          </p:nvPr>
        </p:nvSpPr>
        <p:spPr/>
        <p:txBody>
          <a:bodyPr>
            <a:normAutofit/>
          </a:bodyPr>
          <a:lstStyle/>
          <a:p>
            <a:pPr marL="719138" indent="-363538">
              <a:lnSpc>
                <a:spcPct val="110000"/>
              </a:lnSpc>
            </a:pPr>
            <a:r>
              <a:rPr lang="pt-BR" dirty="0"/>
              <a:t>A classe que toma a iniciativa representa os interesses da sociedade inteira.</a:t>
            </a:r>
          </a:p>
          <a:p>
            <a:pPr marL="719138" indent="-363538">
              <a:lnSpc>
                <a:spcPct val="110000"/>
              </a:lnSpc>
            </a:pPr>
            <a:r>
              <a:rPr lang="pt-BR" dirty="0"/>
              <a:t>Uma classe particular fala em nome de toda a sociedade de maneira transitória (burguesia na Revolução Francesa).</a:t>
            </a:r>
          </a:p>
          <a:p>
            <a:pPr marL="719138" indent="-363538">
              <a:lnSpc>
                <a:spcPct val="110000"/>
              </a:lnSpc>
            </a:pPr>
            <a:r>
              <a:rPr lang="pt-BR" dirty="0"/>
              <a:t>Evoluções sociais deixam de ser revoluções políticas com o fim das classes sociais.</a:t>
            </a:r>
          </a:p>
          <a:p>
            <a:pPr marL="719138" indent="-363538">
              <a:lnSpc>
                <a:spcPct val="110000"/>
              </a:lnSpc>
            </a:pPr>
            <a:r>
              <a:rPr lang="pt-BR" dirty="0"/>
              <a:t>A revolução socialista marca o fim da pré-história e, após ela, a evolução social continua sem revolução política.</a:t>
            </a:r>
          </a:p>
          <a:p>
            <a:pPr marL="719138" indent="-363538">
              <a:lnSpc>
                <a:spcPct val="110000"/>
              </a:lnSpc>
            </a:pPr>
            <a:r>
              <a:rPr lang="pt-BR" dirty="0"/>
              <a:t>Pois, foi suprimida a propriedade privada e a divisão do trabalho =&gt; fim dos antagonismos no mundo.</a:t>
            </a:r>
          </a:p>
          <a:p>
            <a:endParaRPr lang="pt-BR" dirty="0"/>
          </a:p>
        </p:txBody>
      </p:sp>
    </p:spTree>
    <p:extLst>
      <p:ext uri="{BB962C8B-B14F-4D97-AF65-F5344CB8AC3E}">
        <p14:creationId xmlns:p14="http://schemas.microsoft.com/office/powerpoint/2010/main" val="2759271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3200" i="1" dirty="0"/>
              <a:t>“...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a:t>
            </a:r>
          </a:p>
        </p:txBody>
      </p:sp>
    </p:spTree>
    <p:extLst>
      <p:ext uri="{BB962C8B-B14F-4D97-AF65-F5344CB8AC3E}">
        <p14:creationId xmlns:p14="http://schemas.microsoft.com/office/powerpoint/2010/main" val="429078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Ênfase na contradição</a:t>
            </a:r>
          </a:p>
        </p:txBody>
      </p:sp>
      <p:sp>
        <p:nvSpPr>
          <p:cNvPr id="3" name="Espaço Reservado para Conteúdo 2"/>
          <p:cNvSpPr>
            <a:spLocks noGrp="1"/>
          </p:cNvSpPr>
          <p:nvPr>
            <p:ph idx="1"/>
          </p:nvPr>
        </p:nvSpPr>
        <p:spPr>
          <a:xfrm>
            <a:off x="2589212" y="2133600"/>
            <a:ext cx="8915400" cy="2302933"/>
          </a:xfrm>
        </p:spPr>
        <p:txBody>
          <a:bodyPr>
            <a:normAutofit/>
          </a:bodyPr>
          <a:lstStyle/>
          <a:p>
            <a:r>
              <a:rPr lang="pt-BR" dirty="0"/>
              <a:t>Para se revoltar contra a alienação, é preciso que ela se torne insuportável.</a:t>
            </a:r>
          </a:p>
          <a:p>
            <a:r>
              <a:rPr lang="pt-BR" dirty="0"/>
              <a:t>É preciso o máximo de concentração de renda.</a:t>
            </a:r>
          </a:p>
          <a:p>
            <a:r>
              <a:rPr lang="pt-BR" dirty="0"/>
              <a:t>Para sermos salvos pela revolução, é preciso que as contradições internas da sociedade atual se acentuem ao máximo.</a:t>
            </a:r>
          </a:p>
          <a:p>
            <a:r>
              <a:rPr lang="pt-BR" dirty="0"/>
              <a:t>As coisas devem se agravar, no curto prazo, para depois melhorar. </a:t>
            </a:r>
          </a:p>
        </p:txBody>
      </p:sp>
    </p:spTree>
    <p:extLst>
      <p:ext uri="{BB962C8B-B14F-4D97-AF65-F5344CB8AC3E}">
        <p14:creationId xmlns:p14="http://schemas.microsoft.com/office/powerpoint/2010/main" val="2464004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Condições para a ação transformadora da revolução</a:t>
            </a:r>
          </a:p>
        </p:txBody>
      </p:sp>
      <p:sp>
        <p:nvSpPr>
          <p:cNvPr id="3" name="Espaço Reservado para Conteúdo 2"/>
          <p:cNvSpPr>
            <a:spLocks noGrp="1"/>
          </p:cNvSpPr>
          <p:nvPr>
            <p:ph idx="1"/>
          </p:nvPr>
        </p:nvSpPr>
        <p:spPr/>
        <p:txBody>
          <a:bodyPr/>
          <a:lstStyle/>
          <a:p>
            <a:r>
              <a:rPr lang="pt-BR" dirty="0"/>
              <a:t>Desenvolvimento das forças produtivas criam homens empiricamente universais. Revolução comunista como um revolução universal.</a:t>
            </a:r>
          </a:p>
          <a:p>
            <a:r>
              <a:rPr lang="pt-BR" dirty="0"/>
              <a:t>Com a revolução, ocorreria a distribuição na abundância.</a:t>
            </a:r>
          </a:p>
          <a:p>
            <a:pPr marL="0" indent="0">
              <a:buNone/>
            </a:pPr>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3176517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Perda de ênfase na alienação</a:t>
            </a:r>
          </a:p>
        </p:txBody>
      </p:sp>
      <p:sp>
        <p:nvSpPr>
          <p:cNvPr id="3" name="Espaço Reservado para Conteúdo 2"/>
          <p:cNvSpPr>
            <a:spLocks noGrp="1"/>
          </p:cNvSpPr>
          <p:nvPr>
            <p:ph idx="1"/>
          </p:nvPr>
        </p:nvSpPr>
        <p:spPr>
          <a:xfrm>
            <a:off x="2589212" y="2133600"/>
            <a:ext cx="8713788" cy="3777622"/>
          </a:xfrm>
        </p:spPr>
        <p:txBody>
          <a:bodyPr>
            <a:normAutofit/>
          </a:bodyPr>
          <a:lstStyle/>
          <a:p>
            <a:r>
              <a:rPr lang="pt-BR" dirty="0"/>
              <a:t>Alienação no sentido filosófico substituída por alienação num sentido mais sociológico.</a:t>
            </a:r>
          </a:p>
          <a:p>
            <a:r>
              <a:rPr lang="pt-BR" dirty="0"/>
              <a:t>Conceitos de objetivação, exterioração e alienação para designar processos histórico-sociológicos.</a:t>
            </a:r>
          </a:p>
          <a:p>
            <a:r>
              <a:rPr lang="pt-BR" dirty="0"/>
              <a:t>A divisão do trabalho etc. criam formas diversas de realidades objetivas, que são exteriores aos indivíduos, que se impõem aos indivíduos (relações contraditórias entre esses conjuntos sociais todos) e é a mola do movimento histórico.</a:t>
            </a:r>
            <a:endParaRPr lang="pt-BR" i="1" dirty="0"/>
          </a:p>
        </p:txBody>
      </p:sp>
    </p:spTree>
    <p:extLst>
      <p:ext uri="{BB962C8B-B14F-4D97-AF65-F5344CB8AC3E}">
        <p14:creationId xmlns:p14="http://schemas.microsoft.com/office/powerpoint/2010/main" val="4056935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Crítica histórico-sociológica</a:t>
            </a:r>
          </a:p>
        </p:txBody>
      </p:sp>
      <p:sp>
        <p:nvSpPr>
          <p:cNvPr id="5" name="Subtítulo 4"/>
          <p:cNvSpPr>
            <a:spLocks noGrp="1"/>
          </p:cNvSpPr>
          <p:nvPr>
            <p:ph type="subTitle" idx="1"/>
          </p:nvPr>
        </p:nvSpPr>
        <p:spPr/>
        <p:txBody>
          <a:bodyPr/>
          <a:lstStyle/>
          <a:p>
            <a:r>
              <a:rPr lang="pt-BR" dirty="0"/>
              <a:t>No lugar de uma crítica filosófica</a:t>
            </a:r>
          </a:p>
        </p:txBody>
      </p:sp>
    </p:spTree>
    <p:extLst>
      <p:ext uri="{BB962C8B-B14F-4D97-AF65-F5344CB8AC3E}">
        <p14:creationId xmlns:p14="http://schemas.microsoft.com/office/powerpoint/2010/main" val="932319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Comparando </a:t>
            </a:r>
            <a:r>
              <a:rPr lang="pt-BR" i="1" dirty="0"/>
              <a:t>A Ideologia Alemã</a:t>
            </a:r>
            <a:r>
              <a:rPr lang="pt-BR" dirty="0"/>
              <a:t>, com </a:t>
            </a:r>
            <a:r>
              <a:rPr lang="pt-BR" i="1" dirty="0"/>
              <a:t>Contribuição à Crítica da Economia Política </a:t>
            </a:r>
            <a:r>
              <a:rPr lang="pt-BR" dirty="0"/>
              <a:t>e </a:t>
            </a:r>
            <a:r>
              <a:rPr lang="pt-BR" i="1" dirty="0"/>
              <a:t>Manifesto Comunista</a:t>
            </a:r>
            <a:r>
              <a:rPr lang="pt-BR" dirty="0"/>
              <a:t>:</a:t>
            </a:r>
            <a:endParaRPr lang="pt-BR" i="1" dirty="0"/>
          </a:p>
        </p:txBody>
      </p:sp>
      <p:sp>
        <p:nvSpPr>
          <p:cNvPr id="3" name="Espaço Reservado para Conteúdo 2"/>
          <p:cNvSpPr>
            <a:spLocks noGrp="1"/>
          </p:cNvSpPr>
          <p:nvPr>
            <p:ph idx="1"/>
          </p:nvPr>
        </p:nvSpPr>
        <p:spPr/>
        <p:txBody>
          <a:bodyPr>
            <a:normAutofit/>
          </a:bodyPr>
          <a:lstStyle/>
          <a:p>
            <a:pPr>
              <a:buFont typeface="+mj-lt"/>
              <a:buAutoNum type="arabicParenR"/>
            </a:pPr>
            <a:endParaRPr lang="pt-BR" dirty="0"/>
          </a:p>
          <a:p>
            <a:pPr>
              <a:buFont typeface="+mj-lt"/>
              <a:buAutoNum type="arabicParenR"/>
            </a:pPr>
            <a:r>
              <a:rPr lang="pt-BR" dirty="0"/>
              <a:t>Análise mais detalhada da relação entre forças produtivas, estado social e consciência.</a:t>
            </a:r>
          </a:p>
          <a:p>
            <a:pPr>
              <a:buFont typeface="+mj-lt"/>
              <a:buAutoNum type="arabicParenR"/>
            </a:pPr>
            <a:r>
              <a:rPr lang="pt-BR" dirty="0"/>
              <a:t>Termos mais flutuantes: não existem as relações de produção, mas estado social, forma de comunicação. Ênfase nas relações dialéticas e não em recortes da realidade concreta em segmentos colocados uns ao lado dos outros.</a:t>
            </a:r>
          </a:p>
        </p:txBody>
      </p:sp>
    </p:spTree>
    <p:extLst>
      <p:ext uri="{BB962C8B-B14F-4D97-AF65-F5344CB8AC3E}">
        <p14:creationId xmlns:p14="http://schemas.microsoft.com/office/powerpoint/2010/main" val="1716144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Dificuldades dessa interpretação da história (críticas de Aron)</a:t>
            </a:r>
          </a:p>
        </p:txBody>
      </p:sp>
      <p:sp>
        <p:nvSpPr>
          <p:cNvPr id="3" name="Espaço Reservado para Conteúdo 2"/>
          <p:cNvSpPr>
            <a:spLocks noGrp="1"/>
          </p:cNvSpPr>
          <p:nvPr>
            <p:ph idx="1"/>
          </p:nvPr>
        </p:nvSpPr>
        <p:spPr/>
        <p:txBody>
          <a:bodyPr>
            <a:normAutofit lnSpcReduction="10000"/>
          </a:bodyPr>
          <a:lstStyle/>
          <a:p>
            <a:r>
              <a:rPr lang="pt-BR" dirty="0"/>
              <a:t>Papel das guerras e da violência física.</a:t>
            </a:r>
          </a:p>
          <a:p>
            <a:r>
              <a:rPr lang="pt-BR" dirty="0"/>
              <a:t>Luta entre povos (Hegel) versus luta entre classes (Marx).</a:t>
            </a:r>
          </a:p>
          <a:p>
            <a:r>
              <a:rPr lang="pt-BR" dirty="0"/>
              <a:t>Marx: a comunidade de produção que os conquistadores estabelecerão se adaptará ao estado de desenvolvimento das forças produtivas. Uma vez esgotadas as alegrias do saque, é preciso voltar a produzir, e conquistadores e povos conquistados vão produzir juntos, segundo um modo de produção adaptado ao estado efetivo de desenvolvimento das forças produtivas.</a:t>
            </a:r>
          </a:p>
          <a:p>
            <a:r>
              <a:rPr lang="pt-BR" dirty="0"/>
              <a:t>Mas o fato de um grupo humano se estabelecer como grupo dominante não marcará a organização da sociedade?</a:t>
            </a:r>
          </a:p>
          <a:p>
            <a:r>
              <a:rPr lang="pt-BR" dirty="0"/>
              <a:t>As guerras estariam subordinadas ao desenvolvimento econômico, seriam determinadas pelo estado das forças produtivas?, </a:t>
            </a:r>
          </a:p>
          <a:p>
            <a:endParaRPr lang="pt-BR" dirty="0"/>
          </a:p>
        </p:txBody>
      </p:sp>
    </p:spTree>
    <p:extLst>
      <p:ext uri="{BB962C8B-B14F-4D97-AF65-F5344CB8AC3E}">
        <p14:creationId xmlns:p14="http://schemas.microsoft.com/office/powerpoint/2010/main" val="149645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Da expulsão da França em 1845 ao Manifesto Comunista de 1848</a:t>
            </a:r>
          </a:p>
        </p:txBody>
      </p:sp>
      <p:sp>
        <p:nvSpPr>
          <p:cNvPr id="3" name="Espaço Reservado para Conteúdo 2"/>
          <p:cNvSpPr>
            <a:spLocks noGrp="1"/>
          </p:cNvSpPr>
          <p:nvPr>
            <p:ph idx="1"/>
          </p:nvPr>
        </p:nvSpPr>
        <p:spPr/>
        <p:txBody>
          <a:bodyPr/>
          <a:lstStyle/>
          <a:p>
            <a:r>
              <a:rPr lang="pt-BR" dirty="0"/>
              <a:t>A amizade com Engels.</a:t>
            </a:r>
          </a:p>
          <a:p>
            <a:r>
              <a:rPr lang="pt-BR" i="1" dirty="0"/>
              <a:t>A Sagrada Família</a:t>
            </a:r>
            <a:r>
              <a:rPr lang="pt-BR" dirty="0"/>
              <a:t>, </a:t>
            </a:r>
            <a:r>
              <a:rPr lang="pt-BR" i="1" dirty="0"/>
              <a:t>A Ideologia Alemã</a:t>
            </a:r>
            <a:r>
              <a:rPr lang="pt-BR" dirty="0"/>
              <a:t>; ambos em coautoria.</a:t>
            </a:r>
          </a:p>
          <a:p>
            <a:r>
              <a:rPr lang="pt-BR" i="1" dirty="0"/>
              <a:t>Miséria da Filosofia </a:t>
            </a:r>
            <a:r>
              <a:rPr lang="pt-BR" dirty="0"/>
              <a:t>de Marx (1847)</a:t>
            </a:r>
          </a:p>
          <a:p>
            <a:endParaRPr lang="pt-BR" dirty="0"/>
          </a:p>
        </p:txBody>
      </p:sp>
    </p:spTree>
    <p:extLst>
      <p:ext uri="{BB962C8B-B14F-4D97-AF65-F5344CB8AC3E}">
        <p14:creationId xmlns:p14="http://schemas.microsoft.com/office/powerpoint/2010/main" val="1320446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 questão da guerra entre nações</a:t>
            </a:r>
          </a:p>
        </p:txBody>
      </p:sp>
      <p:sp>
        <p:nvSpPr>
          <p:cNvPr id="3" name="Espaço Reservado para Conteúdo 2"/>
          <p:cNvSpPr>
            <a:spLocks noGrp="1"/>
          </p:cNvSpPr>
          <p:nvPr>
            <p:ph idx="1"/>
          </p:nvPr>
        </p:nvSpPr>
        <p:spPr>
          <a:xfrm>
            <a:off x="2589212" y="2133600"/>
            <a:ext cx="8578321" cy="3777622"/>
          </a:xfrm>
        </p:spPr>
        <p:txBody>
          <a:bodyPr/>
          <a:lstStyle/>
          <a:p>
            <a:r>
              <a:rPr lang="pt-BR" dirty="0"/>
              <a:t>A visão da história dominada pela dialética das forças produtivas e das relações de produção, e pela luta de classes, não dá lugar às guerras e às lutas entre nações.</a:t>
            </a:r>
          </a:p>
          <a:p>
            <a:endParaRPr lang="pt-BR" dirty="0"/>
          </a:p>
        </p:txBody>
      </p:sp>
    </p:spTree>
    <p:extLst>
      <p:ext uri="{BB962C8B-B14F-4D97-AF65-F5344CB8AC3E}">
        <p14:creationId xmlns:p14="http://schemas.microsoft.com/office/powerpoint/2010/main" val="4054119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Segunda crítica de Aron à visão marxiana da história:</a:t>
            </a:r>
          </a:p>
        </p:txBody>
      </p:sp>
      <p:sp>
        <p:nvSpPr>
          <p:cNvPr id="3" name="Espaço Reservado para Conteúdo 2"/>
          <p:cNvSpPr>
            <a:spLocks noGrp="1"/>
          </p:cNvSpPr>
          <p:nvPr>
            <p:ph idx="1"/>
          </p:nvPr>
        </p:nvSpPr>
        <p:spPr/>
        <p:txBody>
          <a:bodyPr>
            <a:normAutofit/>
          </a:bodyPr>
          <a:lstStyle/>
          <a:p>
            <a:r>
              <a:rPr lang="pt-BR" dirty="0"/>
              <a:t>Tese marxiana: a consciência é um aspecto da realidade histórica global; a consciência real está ligada à prática.</a:t>
            </a:r>
          </a:p>
          <a:p>
            <a:r>
              <a:rPr lang="pt-BR" dirty="0"/>
              <a:t>Dificuldade: diversos modos de analogia entre as obras da consciência e a realidade histórica. Os homens produzem as obras do espírito como produzem os bens industriais?</a:t>
            </a:r>
          </a:p>
          <a:p>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2168508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Três interpretações das obras do espírito (segundo Aron)</a:t>
            </a:r>
          </a:p>
        </p:txBody>
      </p:sp>
      <p:sp>
        <p:nvSpPr>
          <p:cNvPr id="3" name="Espaço Reservado para Conteúdo 2"/>
          <p:cNvSpPr>
            <a:spLocks noGrp="1"/>
          </p:cNvSpPr>
          <p:nvPr>
            <p:ph idx="1"/>
          </p:nvPr>
        </p:nvSpPr>
        <p:spPr/>
        <p:txBody>
          <a:bodyPr>
            <a:normAutofit/>
          </a:bodyPr>
          <a:lstStyle/>
          <a:p>
            <a:pPr>
              <a:lnSpc>
                <a:spcPct val="110000"/>
              </a:lnSpc>
              <a:buFont typeface="+mj-lt"/>
              <a:buAutoNum type="arabicParenR"/>
            </a:pPr>
            <a:r>
              <a:rPr lang="pt-BR" b="1" dirty="0"/>
              <a:t>Consciência real</a:t>
            </a:r>
            <a:r>
              <a:rPr lang="pt-BR" dirty="0"/>
              <a:t>: consciência ligada à prática, consciência não ideológica =&gt; a linguagem.</a:t>
            </a:r>
          </a:p>
          <a:p>
            <a:pPr>
              <a:lnSpc>
                <a:spcPct val="110000"/>
              </a:lnSpc>
              <a:buFont typeface="+mj-lt"/>
              <a:buAutoNum type="arabicParenR"/>
            </a:pPr>
            <a:r>
              <a:rPr lang="pt-BR" b="1" dirty="0"/>
              <a:t>Ideias da classe dominante</a:t>
            </a:r>
            <a:r>
              <a:rPr lang="pt-BR" dirty="0"/>
              <a:t>: intepretações da realidade histórica dominante, ideias da economia política inglesa, da burguesia. Reflete a tomada de consciência da classe dominante de uma parte da realidade em que essa classe dominante vive. Interpretação falseada (mesmo que inconsciente) da realidade voltada aos interesses dessa classe. </a:t>
            </a:r>
          </a:p>
          <a:p>
            <a:pPr>
              <a:lnSpc>
                <a:spcPct val="110000"/>
              </a:lnSpc>
              <a:buFont typeface="+mj-lt"/>
              <a:buAutoNum type="arabicParenR"/>
            </a:pPr>
            <a:r>
              <a:rPr lang="pt-BR" b="1" dirty="0"/>
              <a:t>Ideologia</a:t>
            </a:r>
            <a:r>
              <a:rPr lang="pt-BR" dirty="0"/>
              <a:t>: sistemas de justificação, de cobertura ou de dissimulação da realidade, que uma classe ou grupo emprega para se defender na batalha das ideias, forma exterior que toma a batalha de classes.</a:t>
            </a:r>
          </a:p>
        </p:txBody>
      </p:sp>
    </p:spTree>
    <p:extLst>
      <p:ext uri="{BB962C8B-B14F-4D97-AF65-F5344CB8AC3E}">
        <p14:creationId xmlns:p14="http://schemas.microsoft.com/office/powerpoint/2010/main" val="1767243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a:t>Marx não é muito preciso com relação a esses três significados</a:t>
            </a:r>
          </a:p>
        </p:txBody>
      </p:sp>
      <p:sp>
        <p:nvSpPr>
          <p:cNvPr id="3" name="Content Placeholder 2"/>
          <p:cNvSpPr>
            <a:spLocks noGrp="1"/>
          </p:cNvSpPr>
          <p:nvPr>
            <p:ph idx="1"/>
          </p:nvPr>
        </p:nvSpPr>
        <p:spPr>
          <a:xfrm>
            <a:off x="2589212" y="2133600"/>
            <a:ext cx="8612188" cy="3777622"/>
          </a:xfrm>
        </p:spPr>
        <p:txBody>
          <a:bodyPr/>
          <a:lstStyle/>
          <a:p>
            <a:r>
              <a:rPr lang="pt-PT" dirty="0"/>
              <a:t>Ideias jurídicas, políticas, morais, filosóficas remetem-se à ideologia?</a:t>
            </a:r>
          </a:p>
          <a:p>
            <a:r>
              <a:rPr lang="pt-PT" dirty="0"/>
              <a:t>Todas as obras do espírito são ideologias?</a:t>
            </a:r>
          </a:p>
          <a:p>
            <a:r>
              <a:rPr lang="pt-PT" dirty="0"/>
              <a:t>Marx distingue consciência real, próxima da prática (não falseada), de ideias falseadas por sua origem de classes, ou pelo desejo de ilusões (ideias ideológicas).</a:t>
            </a:r>
          </a:p>
          <a:p>
            <a:r>
              <a:rPr lang="pt-PT" dirty="0"/>
              <a:t>Seia possível explicar Kant pela burguesia alemã? Ideia de perfeito representante.</a:t>
            </a:r>
          </a:p>
          <a:p>
            <a:r>
              <a:rPr lang="pt-PT" dirty="0"/>
              <a:t>Explica-se Picasso pela Revolução Russa?</a:t>
            </a:r>
          </a:p>
          <a:p>
            <a:r>
              <a:rPr lang="pt-PT" dirty="0"/>
              <a:t>A teoria das ideias do materialismo histórico é “clara em seu fundamento e equívoca em suas consequências”. (Aron) </a:t>
            </a:r>
          </a:p>
          <a:p>
            <a:endParaRPr lang="pt-PT" dirty="0"/>
          </a:p>
        </p:txBody>
      </p:sp>
    </p:spTree>
    <p:extLst>
      <p:ext uri="{BB962C8B-B14F-4D97-AF65-F5344CB8AC3E}">
        <p14:creationId xmlns:p14="http://schemas.microsoft.com/office/powerpoint/2010/main" val="2795247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Dúvida crucial</a:t>
            </a:r>
            <a:r>
              <a:rPr lang="en-US" dirty="0"/>
              <a:t>:</a:t>
            </a:r>
          </a:p>
        </p:txBody>
      </p:sp>
      <p:sp>
        <p:nvSpPr>
          <p:cNvPr id="3" name="Content Placeholder 2"/>
          <p:cNvSpPr>
            <a:spLocks noGrp="1"/>
          </p:cNvSpPr>
          <p:nvPr>
            <p:ph idx="1"/>
          </p:nvPr>
        </p:nvSpPr>
        <p:spPr/>
        <p:txBody>
          <a:bodyPr/>
          <a:lstStyle/>
          <a:p>
            <a:r>
              <a:rPr lang="pt-BR" dirty="0"/>
              <a:t>Como passar de um estado da pintura, da escultura ou da filosofia para um estado determinado da realidade social?</a:t>
            </a:r>
          </a:p>
          <a:p>
            <a:r>
              <a:rPr lang="pt-BR" dirty="0"/>
              <a:t>Como encaixar as obras do espírito em seu contexto histórico total (caráter total da realidade histórica)?</a:t>
            </a:r>
          </a:p>
          <a:p>
            <a:r>
              <a:rPr lang="pt-BR" dirty="0"/>
              <a:t>O princípio justo da “sobredeterminação das ideias” é de difícil aplicação</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2878498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O papel da exploração capitalista</a:t>
            </a:r>
          </a:p>
        </p:txBody>
      </p:sp>
      <p:sp>
        <p:nvSpPr>
          <p:cNvPr id="3" name="Content Placeholder 2"/>
          <p:cNvSpPr>
            <a:spLocks noGrp="1"/>
          </p:cNvSpPr>
          <p:nvPr>
            <p:ph idx="1"/>
          </p:nvPr>
        </p:nvSpPr>
        <p:spPr/>
        <p:txBody>
          <a:bodyPr>
            <a:normAutofit/>
          </a:bodyPr>
          <a:lstStyle/>
          <a:p>
            <a:r>
              <a:rPr lang="pt-BR" dirty="0"/>
              <a:t>Falta demonstrar que os interesses do proletariado são radicalmente contrários aos da burguesia.</a:t>
            </a:r>
          </a:p>
          <a:p>
            <a:r>
              <a:rPr lang="pt-BR" dirty="0"/>
              <a:t>A teoria da exploração aparecerá em </a:t>
            </a:r>
            <a:r>
              <a:rPr lang="pt-BR" i="1" dirty="0"/>
              <a:t>O Capital</a:t>
            </a:r>
            <a:r>
              <a:rPr lang="pt-BR" dirty="0"/>
              <a:t>.</a:t>
            </a:r>
          </a:p>
          <a:p>
            <a:r>
              <a:rPr lang="pt-BR" dirty="0"/>
              <a:t>Marx também deverá mostrar a tese da máxima concentração de renda e máxima pobreza nos estudos econômicos =&gt; projeto de uma vida.</a:t>
            </a:r>
          </a:p>
          <a:p>
            <a:r>
              <a:rPr lang="pt-BR" dirty="0"/>
              <a:t>Marx deveria provar que o regime vindouro, pós-revolução, satisfará as esperanças nele depositadas =&gt; isso ele não prova!</a:t>
            </a:r>
          </a:p>
          <a:p>
            <a:r>
              <a:rPr lang="pt-BR" dirty="0"/>
              <a:t>Ligação entre os projetos do jovem e do velho Marx.</a:t>
            </a:r>
          </a:p>
        </p:txBody>
      </p:sp>
    </p:spTree>
    <p:extLst>
      <p:ext uri="{BB962C8B-B14F-4D97-AF65-F5344CB8AC3E}">
        <p14:creationId xmlns:p14="http://schemas.microsoft.com/office/powerpoint/2010/main" val="254354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i="1" dirty="0"/>
              <a:t>A Ideologia Alemã </a:t>
            </a:r>
            <a:r>
              <a:rPr lang="pt-BR" dirty="0"/>
              <a:t>e </a:t>
            </a:r>
            <a:r>
              <a:rPr lang="pt-BR" i="1" dirty="0"/>
              <a:t>Miséria da Filosofia</a:t>
            </a:r>
          </a:p>
        </p:txBody>
      </p:sp>
      <p:sp>
        <p:nvSpPr>
          <p:cNvPr id="3" name="Espaço Reservado para Conteúdo 2"/>
          <p:cNvSpPr>
            <a:spLocks noGrp="1"/>
          </p:cNvSpPr>
          <p:nvPr>
            <p:ph idx="1"/>
          </p:nvPr>
        </p:nvSpPr>
        <p:spPr/>
        <p:txBody>
          <a:bodyPr/>
          <a:lstStyle/>
          <a:p>
            <a:r>
              <a:rPr lang="pt-BR" dirty="0"/>
              <a:t>Obras polêmicas que elegem adversários: Bruno Bauer, Max </a:t>
            </a:r>
            <a:r>
              <a:rPr lang="pt-BR" dirty="0" err="1"/>
              <a:t>Stirner</a:t>
            </a:r>
            <a:r>
              <a:rPr lang="pt-BR" dirty="0"/>
              <a:t> e </a:t>
            </a:r>
            <a:r>
              <a:rPr lang="pt-BR" dirty="0" err="1"/>
              <a:t>Proudhon</a:t>
            </a:r>
            <a:r>
              <a:rPr lang="pt-BR" dirty="0"/>
              <a:t>.</a:t>
            </a:r>
          </a:p>
          <a:p>
            <a:r>
              <a:rPr lang="pt-BR" dirty="0"/>
              <a:t>Estilo polêmico que não faz justiça aos adversários.</a:t>
            </a:r>
          </a:p>
          <a:p>
            <a:r>
              <a:rPr lang="pt-BR" dirty="0"/>
              <a:t>Parte positiva: o fragmento “Feuerbach” de A ideologia Alemã.</a:t>
            </a:r>
          </a:p>
          <a:p>
            <a:r>
              <a:rPr lang="pt-BR" dirty="0"/>
              <a:t>Filosofia da história de Marx.</a:t>
            </a:r>
          </a:p>
          <a:p>
            <a:r>
              <a:rPr lang="pt-BR" dirty="0"/>
              <a:t>Últimos dos textos não econômico ou históricos. </a:t>
            </a:r>
          </a:p>
        </p:txBody>
      </p:sp>
    </p:spTree>
    <p:extLst>
      <p:ext uri="{BB962C8B-B14F-4D97-AF65-F5344CB8AC3E}">
        <p14:creationId xmlns:p14="http://schemas.microsoft.com/office/powerpoint/2010/main" val="44616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Divisão de trabalho entre Marx e Engels</a:t>
            </a:r>
          </a:p>
        </p:txBody>
      </p:sp>
      <p:sp>
        <p:nvSpPr>
          <p:cNvPr id="3" name="Espaço Reservado para Conteúdo 2"/>
          <p:cNvSpPr>
            <a:spLocks noGrp="1"/>
          </p:cNvSpPr>
          <p:nvPr>
            <p:ph idx="1"/>
          </p:nvPr>
        </p:nvSpPr>
        <p:spPr/>
        <p:txBody>
          <a:bodyPr/>
          <a:lstStyle/>
          <a:p>
            <a:r>
              <a:rPr lang="pt-BR" dirty="0"/>
              <a:t>Marx o economista, Engels o filósofo.</a:t>
            </a:r>
          </a:p>
          <a:p>
            <a:r>
              <a:rPr lang="pt-BR" dirty="0"/>
              <a:t>Obras filosóficas de Engels se tornaram a ortodoxia. </a:t>
            </a:r>
          </a:p>
          <a:p>
            <a:r>
              <a:rPr lang="pt-BR" dirty="0"/>
              <a:t>Fragmento “</a:t>
            </a:r>
            <a:r>
              <a:rPr lang="pt-BR" dirty="0" err="1"/>
              <a:t>Feuerbach</a:t>
            </a:r>
            <a:r>
              <a:rPr lang="pt-BR" dirty="0"/>
              <a:t>”: interpretação materialista da história</a:t>
            </a:r>
          </a:p>
          <a:p>
            <a:endParaRPr lang="pt-BR" dirty="0"/>
          </a:p>
        </p:txBody>
      </p:sp>
    </p:spTree>
    <p:extLst>
      <p:ext uri="{BB962C8B-B14F-4D97-AF65-F5344CB8AC3E}">
        <p14:creationId xmlns:p14="http://schemas.microsoft.com/office/powerpoint/2010/main" val="4134874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Antropologia marxista:</a:t>
            </a:r>
          </a:p>
        </p:txBody>
      </p:sp>
      <p:sp>
        <p:nvSpPr>
          <p:cNvPr id="3" name="Espaço Reservado para Conteúdo 2"/>
          <p:cNvSpPr>
            <a:spLocks noGrp="1"/>
          </p:cNvSpPr>
          <p:nvPr>
            <p:ph idx="1"/>
          </p:nvPr>
        </p:nvSpPr>
        <p:spPr/>
        <p:txBody>
          <a:bodyPr>
            <a:normAutofit fontScale="85000" lnSpcReduction="10000"/>
          </a:bodyPr>
          <a:lstStyle/>
          <a:p>
            <a:pPr>
              <a:lnSpc>
                <a:spcPct val="120000"/>
              </a:lnSpc>
            </a:pPr>
            <a:r>
              <a:rPr lang="pt-BR" i="1" dirty="0"/>
              <a:t>“A primeira condição para toda a história humana é naturalmente a existência de seres humanos vivos. O primeiro estado de fatos a constatar é então a compleição corporal desses indivíduos e as relações que ela lhes estabelece com o restante da natureza. Não podemos, naturalmente, fazer aqui um estudo aprofundado da própria constituição física do homem nem das condições naturais que os homens encontram já prontas, condições geológicas, orográficas, hidrográficas, climáticas e outras. Toda a história deve partir dessas bases naturais e de sua modificação pela ação dos homens no curso da história... Podem-se distinguir os homens dos animais pela consciência, pela religião e por tudo que se quiser. Eles próprios só começam a se distinguir dos animais quando começam a produzir seus meios de existência, não antes, pois até então tudo é consequência de sua organização corporal. Produzindo seus meios de existência, os homens produzem indiretamente sua vida material propriamente dita.”</a:t>
            </a:r>
          </a:p>
          <a:p>
            <a:pPr>
              <a:lnSpc>
                <a:spcPct val="120000"/>
              </a:lnSpc>
            </a:pPr>
            <a:r>
              <a:rPr lang="pt-BR" dirty="0"/>
              <a:t>Concepção antropológica materialista: parte do homem como espécie natural.</a:t>
            </a:r>
          </a:p>
          <a:p>
            <a:endParaRPr lang="pt-BR" dirty="0"/>
          </a:p>
        </p:txBody>
      </p:sp>
    </p:spTree>
    <p:extLst>
      <p:ext uri="{BB962C8B-B14F-4D97-AF65-F5344CB8AC3E}">
        <p14:creationId xmlns:p14="http://schemas.microsoft.com/office/powerpoint/2010/main" val="32973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 que distingue o homem das demais espécies?</a:t>
            </a:r>
            <a:endParaRPr lang="pt-BR" sz="2400" dirty="0"/>
          </a:p>
        </p:txBody>
      </p:sp>
      <p:sp>
        <p:nvSpPr>
          <p:cNvPr id="3" name="Espaço Reservado para Conteúdo 2"/>
          <p:cNvSpPr>
            <a:spLocks noGrp="1"/>
          </p:cNvSpPr>
          <p:nvPr>
            <p:ph idx="1"/>
          </p:nvPr>
        </p:nvSpPr>
        <p:spPr/>
        <p:txBody>
          <a:bodyPr>
            <a:normAutofit/>
          </a:bodyPr>
          <a:lstStyle/>
          <a:p>
            <a:r>
              <a:rPr lang="pt-BR" dirty="0"/>
              <a:t>Somente ele é capaz de produzir seus próprios meios de existência.</a:t>
            </a:r>
          </a:p>
          <a:p>
            <a:r>
              <a:rPr lang="pt-BR" dirty="0">
                <a:solidFill>
                  <a:schemeClr val="bg2">
                    <a:lumMod val="25000"/>
                  </a:schemeClr>
                </a:solidFill>
              </a:rPr>
              <a:t>Isso está na origem da história: o homem transforma a natureza exterior e se transforma ao criar as condições de existência.</a:t>
            </a:r>
          </a:p>
          <a:p>
            <a:r>
              <a:rPr lang="pt-BR" dirty="0">
                <a:solidFill>
                  <a:schemeClr val="bg2">
                    <a:lumMod val="25000"/>
                  </a:schemeClr>
                </a:solidFill>
              </a:rPr>
              <a:t>Movimento dialético da história:  o homem transforma e se transforma!</a:t>
            </a:r>
          </a:p>
          <a:p>
            <a:r>
              <a:rPr lang="pt-BR" dirty="0">
                <a:solidFill>
                  <a:schemeClr val="bg2">
                    <a:lumMod val="25000"/>
                  </a:schemeClr>
                </a:solidFill>
              </a:rPr>
              <a:t>A história é apenas uma abstração. O ponto é que a base e o fundamento da história é o homem real que prossegue com suas metas. Mas também prossegue com o desenvolvimento da história. </a:t>
            </a:r>
            <a:endParaRPr lang="pt-BR" dirty="0"/>
          </a:p>
        </p:txBody>
      </p:sp>
    </p:spTree>
    <p:extLst>
      <p:ext uri="{BB962C8B-B14F-4D97-AF65-F5344CB8AC3E}">
        <p14:creationId xmlns:p14="http://schemas.microsoft.com/office/powerpoint/2010/main" val="176361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chemeClr val="bg2">
                    <a:lumMod val="25000"/>
                  </a:schemeClr>
                </a:solidFill>
              </a:rPr>
              <a:t>Cinco momentos das etapas sucessivas necessárias na história:</a:t>
            </a:r>
            <a:endParaRPr lang="pt-BR" dirty="0"/>
          </a:p>
        </p:txBody>
      </p:sp>
      <p:sp>
        <p:nvSpPr>
          <p:cNvPr id="3" name="Espaço Reservado para Conteúdo 2"/>
          <p:cNvSpPr>
            <a:spLocks noGrp="1"/>
          </p:cNvSpPr>
          <p:nvPr>
            <p:ph idx="1"/>
          </p:nvPr>
        </p:nvSpPr>
        <p:spPr/>
        <p:txBody>
          <a:bodyPr>
            <a:normAutofit lnSpcReduction="10000"/>
          </a:bodyPr>
          <a:lstStyle/>
          <a:p>
            <a:pPr>
              <a:buFont typeface="+mj-lt"/>
              <a:buAutoNum type="arabicParenR"/>
            </a:pPr>
            <a:r>
              <a:rPr lang="pt-BR" dirty="0">
                <a:solidFill>
                  <a:schemeClr val="bg2">
                    <a:lumMod val="25000"/>
                  </a:schemeClr>
                </a:solidFill>
              </a:rPr>
              <a:t>O princípio da primazia das necessidades físicas do homem: </a:t>
            </a:r>
            <a:r>
              <a:rPr lang="pt-BR" i="1" dirty="0">
                <a:solidFill>
                  <a:schemeClr val="bg2">
                    <a:lumMod val="25000"/>
                  </a:schemeClr>
                </a:solidFill>
              </a:rPr>
              <a:t>“O primeiro fato histórico é a produção dos meios para permitir satisfazer essas necessidades.”</a:t>
            </a:r>
            <a:r>
              <a:rPr lang="pt-BR" dirty="0">
                <a:solidFill>
                  <a:schemeClr val="bg2">
                    <a:lumMod val="25000"/>
                  </a:schemeClr>
                </a:solidFill>
              </a:rPr>
              <a:t> </a:t>
            </a:r>
          </a:p>
          <a:p>
            <a:pPr>
              <a:buFont typeface="+mj-lt"/>
              <a:buAutoNum type="arabicParenR"/>
            </a:pPr>
            <a:r>
              <a:rPr lang="pt-BR" dirty="0">
                <a:solidFill>
                  <a:schemeClr val="bg2">
                    <a:lumMod val="25000"/>
                  </a:schemeClr>
                </a:solidFill>
              </a:rPr>
              <a:t>O homem à medida  que satisfaz necessidades faz nascer outras necessidades: “</a:t>
            </a:r>
            <a:r>
              <a:rPr lang="pt-BR" i="1" dirty="0">
                <a:solidFill>
                  <a:schemeClr val="bg2">
                    <a:lumMod val="25000"/>
                  </a:schemeClr>
                </a:solidFill>
              </a:rPr>
              <a:t>A produção de novas necessidades é o primeiro fato histórico”.</a:t>
            </a:r>
          </a:p>
          <a:p>
            <a:pPr>
              <a:buFont typeface="+mj-lt"/>
              <a:buAutoNum type="arabicParenR"/>
            </a:pPr>
            <a:r>
              <a:rPr lang="pt-BR" dirty="0">
                <a:solidFill>
                  <a:schemeClr val="bg2">
                    <a:lumMod val="25000"/>
                  </a:schemeClr>
                </a:solidFill>
              </a:rPr>
              <a:t>A família: </a:t>
            </a:r>
            <a:r>
              <a:rPr lang="pt-BR" i="1" dirty="0">
                <a:solidFill>
                  <a:schemeClr val="bg2">
                    <a:lumMod val="25000"/>
                  </a:schemeClr>
                </a:solidFill>
              </a:rPr>
              <a:t>“Os homens, que a cada dia renovam sua própria vida, põem-se a criar outros homens, a se reproduzir.”</a:t>
            </a:r>
          </a:p>
          <a:p>
            <a:pPr>
              <a:buFont typeface="+mj-lt"/>
              <a:buAutoNum type="arabicParenR"/>
            </a:pPr>
            <a:r>
              <a:rPr lang="pt-BR" dirty="0">
                <a:solidFill>
                  <a:schemeClr val="bg2">
                    <a:lumMod val="25000"/>
                  </a:schemeClr>
                </a:solidFill>
              </a:rPr>
              <a:t>Criação das forças produtivas, que implica uma relação dos homens entre si e com a natureza: </a:t>
            </a:r>
            <a:r>
              <a:rPr lang="pt-BR" i="1" dirty="0">
                <a:solidFill>
                  <a:schemeClr val="bg2">
                    <a:lumMod val="25000"/>
                  </a:schemeClr>
                </a:solidFill>
              </a:rPr>
              <a:t>“Um modo de produção ou um determinado estágio industrial estão constantemente ligados a um modo de cooperação ou a um determinado estágio social, sendo o próprio modo de cooperação em si uma força produtiva.”</a:t>
            </a:r>
            <a:endParaRPr lang="pt-BR" i="1" dirty="0"/>
          </a:p>
        </p:txBody>
      </p:sp>
    </p:spTree>
    <p:extLst>
      <p:ext uri="{BB962C8B-B14F-4D97-AF65-F5344CB8AC3E}">
        <p14:creationId xmlns:p14="http://schemas.microsoft.com/office/powerpoint/2010/main" val="257232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 importância do 4º momento da análise:</a:t>
            </a:r>
          </a:p>
        </p:txBody>
      </p:sp>
      <p:sp>
        <p:nvSpPr>
          <p:cNvPr id="3" name="Espaço Reservado para Conteúdo 2"/>
          <p:cNvSpPr>
            <a:spLocks noGrp="1"/>
          </p:cNvSpPr>
          <p:nvPr>
            <p:ph idx="1"/>
          </p:nvPr>
        </p:nvSpPr>
        <p:spPr/>
        <p:txBody>
          <a:bodyPr/>
          <a:lstStyle/>
          <a:p>
            <a:r>
              <a:rPr lang="pt-BR" dirty="0">
                <a:solidFill>
                  <a:schemeClr val="bg2">
                    <a:lumMod val="25000"/>
                  </a:schemeClr>
                </a:solidFill>
              </a:rPr>
              <a:t>É a confluência sintética dos momentos anteriores: relações dos homens com a natureza e relações deles entre si.</a:t>
            </a:r>
          </a:p>
          <a:p>
            <a:r>
              <a:rPr lang="pt-BR" dirty="0">
                <a:solidFill>
                  <a:schemeClr val="bg2">
                    <a:lumMod val="25000"/>
                  </a:schemeClr>
                </a:solidFill>
              </a:rPr>
              <a:t>Fórmula: toda relação dos homens com a natureza é simultaneamente uma relação dos homens entre si.</a:t>
            </a:r>
          </a:p>
          <a:p>
            <a:r>
              <a:rPr lang="pt-BR" dirty="0">
                <a:solidFill>
                  <a:schemeClr val="bg2">
                    <a:lumMod val="25000"/>
                  </a:schemeClr>
                </a:solidFill>
              </a:rPr>
              <a:t>Relações de produção como um aspecto fundamental das próprias forças de produção.</a:t>
            </a:r>
          </a:p>
          <a:p>
            <a:r>
              <a:rPr lang="pt-BR" dirty="0">
                <a:solidFill>
                  <a:schemeClr val="bg2">
                    <a:lumMod val="25000"/>
                  </a:schemeClr>
                </a:solidFill>
              </a:rPr>
              <a:t>Dialética das forças e das relações de produção: as relações dos homens entre si e as relações dos homens com a natureza se ordenam reciprocamente.</a:t>
            </a:r>
          </a:p>
          <a:p>
            <a:endParaRPr lang="pt-BR" dirty="0"/>
          </a:p>
        </p:txBody>
      </p:sp>
    </p:spTree>
    <p:extLst>
      <p:ext uri="{BB962C8B-B14F-4D97-AF65-F5344CB8AC3E}">
        <p14:creationId xmlns:p14="http://schemas.microsoft.com/office/powerpoint/2010/main" val="4028779175"/>
      </p:ext>
    </p:extLst>
  </p:cSld>
  <p:clrMapOvr>
    <a:masterClrMapping/>
  </p:clrMapOvr>
</p:sld>
</file>

<file path=ppt/theme/theme1.xml><?xml version="1.0" encoding="utf-8"?>
<a:theme xmlns:a="http://schemas.openxmlformats.org/drawingml/2006/main" name="Cacho">
  <a:themeElements>
    <a:clrScheme name="Amarelo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1462</TotalTime>
  <Words>2449</Words>
  <Application>Microsoft Office PowerPoint</Application>
  <PresentationFormat>Widescreen</PresentationFormat>
  <Paragraphs>162</Paragraphs>
  <Slides>35</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35</vt:i4>
      </vt:variant>
    </vt:vector>
  </HeadingPairs>
  <TitlesOfParts>
    <vt:vector size="42" baseType="lpstr">
      <vt:lpstr>Arial</vt:lpstr>
      <vt:lpstr>Calibri</vt:lpstr>
      <vt:lpstr>Century Gothic</vt:lpstr>
      <vt:lpstr>Courier New</vt:lpstr>
      <vt:lpstr>Times New Roman</vt:lpstr>
      <vt:lpstr>Wingdings 3</vt:lpstr>
      <vt:lpstr>Cacho</vt:lpstr>
      <vt:lpstr>Apresentação do PowerPoint</vt:lpstr>
      <vt:lpstr>O materialismo histórico</vt:lpstr>
      <vt:lpstr>Da expulsão da França em 1845 ao Manifesto Comunista de 1848</vt:lpstr>
      <vt:lpstr>A Ideologia Alemã e Miséria da Filosofia</vt:lpstr>
      <vt:lpstr>Divisão de trabalho entre Marx e Engels</vt:lpstr>
      <vt:lpstr>Antropologia marxista:</vt:lpstr>
      <vt:lpstr>O que distingue o homem das demais espécies?</vt:lpstr>
      <vt:lpstr>Cinco momentos das etapas sucessivas necessárias na história:</vt:lpstr>
      <vt:lpstr>A importância do 4º momento da análise:</vt:lpstr>
      <vt:lpstr>O 5º momento da análise:</vt:lpstr>
      <vt:lpstr>Consciência derivada</vt:lpstr>
      <vt:lpstr>Forma mais simples de apresentação:</vt:lpstr>
      <vt:lpstr>A consciência pode se divorciar das forças produtivas e da realidade social</vt:lpstr>
      <vt:lpstr>As contradições da história</vt:lpstr>
      <vt:lpstr>Causas do caráter antagonista do desenvolvimento capitalista</vt:lpstr>
      <vt:lpstr>Apresentação do PowerPoint</vt:lpstr>
      <vt:lpstr>O que significa suprimir a divisão do trabalho?</vt:lpstr>
      <vt:lpstr>Antagonismos de classe</vt:lpstr>
      <vt:lpstr>Passagem das contradições</vt:lpstr>
      <vt:lpstr>Concepção do proletariado e da revolução</vt:lpstr>
      <vt:lpstr>Tese fundamental</vt:lpstr>
      <vt:lpstr>A revolução comunista</vt:lpstr>
      <vt:lpstr>“...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vt:lpstr>
      <vt:lpstr>Ênfase na contradição</vt:lpstr>
      <vt:lpstr>Condições para a ação transformadora da revolução</vt:lpstr>
      <vt:lpstr>Perda de ênfase na alienação</vt:lpstr>
      <vt:lpstr>Crítica histórico-sociológica</vt:lpstr>
      <vt:lpstr>Comparando A Ideologia Alemã, com Contribuição à Crítica da Economia Política e Manifesto Comunista:</vt:lpstr>
      <vt:lpstr>Dificuldades dessa interpretação da história (críticas de Aron)</vt:lpstr>
      <vt:lpstr>A questão da guerra entre nações</vt:lpstr>
      <vt:lpstr>Segunda crítica de Aron à visão marxiana da história:</vt:lpstr>
      <vt:lpstr>Três interpretações das obras do espírito (segundo Aron)</vt:lpstr>
      <vt:lpstr>Marx não é muito preciso com relação a esses três significados</vt:lpstr>
      <vt:lpstr>Dúvida crucial:</vt:lpstr>
      <vt:lpstr>O papel da exploração capitalista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crítica da economia</dc:title>
  <dc:creator>Ricardo Luis Chaves Feijo</dc:creator>
  <cp:lastModifiedBy>Ricardo Feijó</cp:lastModifiedBy>
  <cp:revision>92</cp:revision>
  <dcterms:created xsi:type="dcterms:W3CDTF">2014-09-02T15:50:20Z</dcterms:created>
  <dcterms:modified xsi:type="dcterms:W3CDTF">2020-09-12T03:11:39Z</dcterms:modified>
</cp:coreProperties>
</file>