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8" r:id="rId9"/>
    <p:sldId id="265" r:id="rId10"/>
    <p:sldId id="259" r:id="rId11"/>
    <p:sldId id="269" r:id="rId12"/>
    <p:sldId id="272" r:id="rId13"/>
    <p:sldId id="270" r:id="rId14"/>
    <p:sldId id="285" r:id="rId15"/>
    <p:sldId id="274" r:id="rId16"/>
    <p:sldId id="264" r:id="rId17"/>
    <p:sldId id="275" r:id="rId18"/>
    <p:sldId id="276" r:id="rId19"/>
    <p:sldId id="284" r:id="rId20"/>
    <p:sldId id="278" r:id="rId21"/>
    <p:sldId id="279" r:id="rId22"/>
    <p:sldId id="277" r:id="rId23"/>
    <p:sldId id="283" r:id="rId24"/>
    <p:sldId id="280" r:id="rId25"/>
    <p:sldId id="281" r:id="rId26"/>
    <p:sldId id="273" r:id="rId27"/>
    <p:sldId id="282" r:id="rId28"/>
    <p:sldId id="286" r:id="rId29"/>
    <p:sldId id="287" r:id="rId30"/>
    <p:sldId id="296" r:id="rId31"/>
    <p:sldId id="288" r:id="rId32"/>
    <p:sldId id="297" r:id="rId33"/>
    <p:sldId id="271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8" r:id="rId42"/>
    <p:sldId id="266" r:id="rId43"/>
    <p:sldId id="267" r:id="rId44"/>
    <p:sldId id="299" r:id="rId45"/>
    <p:sldId id="300" r:id="rId46"/>
    <p:sldId id="302" r:id="rId47"/>
    <p:sldId id="301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io dias" initials="md" lastIdx="5" clrIdx="0">
    <p:extLst>
      <p:ext uri="{19B8F6BF-5375-455C-9EA6-DF929625EA0E}">
        <p15:presenceInfo xmlns:p15="http://schemas.microsoft.com/office/powerpoint/2012/main" userId="ac110943887c022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5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7D441A-C9A0-4EE8-B034-E6A66F918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2C09E0-3769-43CF-9F78-E234257DF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B35657-137C-4D84-8E4F-3A1FBF127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45B4-A919-4147-8F93-5191A95305DA}" type="datetimeFigureOut">
              <a:rPr lang="pt-BR" smtClean="0"/>
              <a:t>26/08/2025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5277A9-D945-45F4-97EE-F787984CB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995C6A-1A7F-4049-97FC-2F464938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F0C7-A73F-48F1-894F-5BBD105ACF5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383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A4A02B-43E4-4FDB-8389-A79EE099F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841EE68-AEF9-409D-BAFF-4AD27FC3A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7E837E-E5E7-4A18-AF13-8B28907E8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45B4-A919-4147-8F93-5191A95305DA}" type="datetimeFigureOut">
              <a:rPr lang="pt-BR" smtClean="0"/>
              <a:t>26/08/2025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3BC57C-4A5C-46C3-8C3A-C46FBA845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220F38-8FF2-4AAC-A9EB-A1D035CA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F0C7-A73F-48F1-894F-5BBD105ACF5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1962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2B58F50-2819-473A-B0F9-15B265EB5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BB66B2-C129-4F05-A4C6-207F26941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BEC278-7215-4A1C-8153-1AA9586C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45B4-A919-4147-8F93-5191A95305DA}" type="datetimeFigureOut">
              <a:rPr lang="pt-BR" smtClean="0"/>
              <a:t>26/08/2025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8B84FD-9C0C-4C7C-8C7A-D5AF7B6CF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156E91-575C-4447-969D-D1F6465A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F0C7-A73F-48F1-894F-5BBD105ACF5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03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307AC9-8CB7-4499-BC92-4F7AE3CFF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8BB952-0FE7-4A7A-827B-2031A1C99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CB4FCF-967D-482E-8CA0-FE7E4F656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45B4-A919-4147-8F93-5191A95305DA}" type="datetimeFigureOut">
              <a:rPr lang="pt-BR" smtClean="0"/>
              <a:t>26/08/2025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7DCA29-C1D2-493E-B0D7-AC1B6D47E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23F770-417E-4C5D-8633-4CBED659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F0C7-A73F-48F1-894F-5BBD105ACF5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00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889475-F494-44D5-AFF7-CE3F4125B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3AA41D-B2F4-4074-B0DC-A085C6BBF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5E4537-8A34-410F-8668-8DCFE38B0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45B4-A919-4147-8F93-5191A95305DA}" type="datetimeFigureOut">
              <a:rPr lang="pt-BR" smtClean="0"/>
              <a:t>26/08/2025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15A729-31A2-4F24-A9E9-F1E99DBEC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275FCE-2184-4E85-8CB4-58B645364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F0C7-A73F-48F1-894F-5BBD105ACF5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8219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31D31B-AE80-49A9-B03C-2D8141A3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1A7A43-B01D-4CAD-A279-AB88BE2F15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425ABCF-BA8A-4B70-9F32-13BFDA8EC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57A220-62CC-4D7B-A41D-98557B44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45B4-A919-4147-8F93-5191A95305DA}" type="datetimeFigureOut">
              <a:rPr lang="pt-BR" smtClean="0"/>
              <a:t>26/08/2025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9A5CC4-7F8B-4EA3-A048-F73F7FE3C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649139-10A1-4975-8898-BE3914FC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F0C7-A73F-48F1-894F-5BBD105ACF5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6044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BCE40E-E118-4D71-AEB8-43B2280FE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6B9E9B0-D767-49B9-8EC8-251201FE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3F07A94-1544-4ACD-A5B7-595EB5987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E7C5B2A-826B-45E2-A4A5-7106DFEF0C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E1F4DBA-EF59-420B-BE59-FCE4D33C5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3A17FDF-BC31-44D1-9331-B26E2728B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45B4-A919-4147-8F93-5191A95305DA}" type="datetimeFigureOut">
              <a:rPr lang="pt-BR" smtClean="0"/>
              <a:t>26/08/2025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0A67C23-ADED-413C-9440-929A91FF3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F3D714E-DE2A-4684-8CB8-36DADD03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F0C7-A73F-48F1-894F-5BBD105ACF5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7519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1501B-2F3E-4652-9404-8F6913EB7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12DBBE6-5989-4C0B-830D-35E8714A4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45B4-A919-4147-8F93-5191A95305DA}" type="datetimeFigureOut">
              <a:rPr lang="pt-BR" smtClean="0"/>
              <a:t>26/08/2025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2E10E26-45CD-4E8A-A8D9-281561C4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A980AF3-F0D5-442B-BAB6-2C753D79C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F0C7-A73F-48F1-894F-5BBD105ACF5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609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B967025-FB3A-4C6D-8870-67055985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45B4-A919-4147-8F93-5191A95305DA}" type="datetimeFigureOut">
              <a:rPr lang="pt-BR" smtClean="0"/>
              <a:t>26/08/2025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D7A9CCF-58FC-4E23-841B-A14520A7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7514F6-61B6-4F82-93DE-0EACEA64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F0C7-A73F-48F1-894F-5BBD105ACF5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79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43317-964D-45F8-856D-CC87D0858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023378-0AC8-470F-A737-C4E94AD4F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08ABA7C-3B1B-457F-9597-A5E3789B8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B5E50D2-A263-4F9E-A93C-56BA02D44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45B4-A919-4147-8F93-5191A95305DA}" type="datetimeFigureOut">
              <a:rPr lang="pt-BR" smtClean="0"/>
              <a:t>26/08/2025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905900-ED58-4DCA-B05B-2CEF0E8F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33E39BB-06C8-4C49-9AF1-C825771C8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F0C7-A73F-48F1-894F-5BBD105ACF5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764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F80872-D6F2-408D-8691-4F00682A3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27367C5-2DF3-464F-9E03-BB27D5306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8378FF-A608-4437-99AA-3504CD494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2EABC0-DE8E-474F-BF7E-5623FFCFF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45B4-A919-4147-8F93-5191A95305DA}" type="datetimeFigureOut">
              <a:rPr lang="pt-BR" smtClean="0"/>
              <a:t>26/08/2025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1D04A00-4F5D-47D0-994C-C50914690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DE034B-12A5-4410-AA81-ABA99A96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F0C7-A73F-48F1-894F-5BBD105ACF5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04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312D7F0-370F-484E-90E2-82A507657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778070-529F-4F0A-B949-35CB8220F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4AC4EE-7206-497C-BF25-41128A1134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845B4-A919-4147-8F93-5191A95305DA}" type="datetimeFigureOut">
              <a:rPr lang="pt-BR" smtClean="0"/>
              <a:t>26/08/2025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599F9F-1939-441E-921F-8B977F084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0B8586-8146-4999-B04F-78F391919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DF0C7-A73F-48F1-894F-5BBD105ACF5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40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mvbdias@usp.b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1AB3415-895A-4B27-856B-0AF036D206C8}"/>
              </a:ext>
            </a:extLst>
          </p:cNvPr>
          <p:cNvSpPr txBox="1"/>
          <p:nvPr/>
        </p:nvSpPr>
        <p:spPr>
          <a:xfrm>
            <a:off x="1346200" y="1073647"/>
            <a:ext cx="1035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Introdução ao diagnóstico laboratorial</a:t>
            </a:r>
          </a:p>
          <a:p>
            <a:pPr algn="ctr"/>
            <a:r>
              <a:rPr lang="pt-BR" sz="3200" b="1" dirty="0"/>
              <a:t> de doenças infecciosas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25D17E-82C1-4FEF-A4B5-3EE0998D867C}"/>
              </a:ext>
            </a:extLst>
          </p:cNvPr>
          <p:cNvSpPr txBox="1"/>
          <p:nvPr/>
        </p:nvSpPr>
        <p:spPr>
          <a:xfrm>
            <a:off x="5256176" y="5170666"/>
            <a:ext cx="2778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/>
              <a:t>Prof. Marcio V B Dias</a:t>
            </a:r>
          </a:p>
          <a:p>
            <a:pPr algn="ctr"/>
            <a:r>
              <a:rPr lang="pt-BR" sz="2400" dirty="0">
                <a:hlinkClick r:id="rId2"/>
              </a:rPr>
              <a:t>mvbdias@usp.br</a:t>
            </a:r>
            <a:endParaRPr lang="pt-BR" sz="2400" dirty="0"/>
          </a:p>
          <a:p>
            <a:pPr algn="ctr"/>
            <a:endParaRPr lang="pt-BR" sz="2400" dirty="0"/>
          </a:p>
        </p:txBody>
      </p:sp>
      <p:pic>
        <p:nvPicPr>
          <p:cNvPr id="1028" name="Picture 4" descr="Bactérias Microrganismo Animação, Animação, roxo, violeta, desenhos animados  png | PNGWing">
            <a:extLst>
              <a:ext uri="{FF2B5EF4-FFF2-40B4-BE49-F238E27FC236}">
                <a16:creationId xmlns:a16="http://schemas.microsoft.com/office/drawing/2014/main" id="{855279FD-84F6-49A4-BA1A-E0B9DA98F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97" y="2303569"/>
            <a:ext cx="4012046" cy="259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906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869038F-1C01-40CF-94CB-568E3B28F5F8}"/>
              </a:ext>
            </a:extLst>
          </p:cNvPr>
          <p:cNvSpPr txBox="1"/>
          <p:nvPr/>
        </p:nvSpPr>
        <p:spPr>
          <a:xfrm>
            <a:off x="1970846" y="151571"/>
            <a:ext cx="7593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Identificação microbiológica de bactérias – fase pré-clínica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6AF6AB4-C3E8-480F-831F-079C0F99B37B}"/>
              </a:ext>
            </a:extLst>
          </p:cNvPr>
          <p:cNvSpPr txBox="1"/>
          <p:nvPr/>
        </p:nvSpPr>
        <p:spPr>
          <a:xfrm>
            <a:off x="95250" y="1291949"/>
            <a:ext cx="780746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pt-BR" sz="2400" dirty="0"/>
              <a:t>Local correto da coleta – tecido contaminado</a:t>
            </a:r>
          </a:p>
          <a:p>
            <a:pPr marL="285750" indent="-285750" algn="ctr">
              <a:buFontTx/>
              <a:buChar char="-"/>
            </a:pPr>
            <a:endParaRPr lang="pt-BR" sz="2400" dirty="0"/>
          </a:p>
          <a:p>
            <a:pPr marL="285750" indent="-285750" algn="ctr">
              <a:buFontTx/>
              <a:buChar char="-"/>
            </a:pPr>
            <a:r>
              <a:rPr lang="pt-BR" sz="2400" b="1" dirty="0"/>
              <a:t>Assepsia</a:t>
            </a:r>
          </a:p>
          <a:p>
            <a:pPr marL="285750" indent="-285750" algn="ctr">
              <a:buFontTx/>
              <a:buChar char="-"/>
            </a:pPr>
            <a:endParaRPr lang="pt-BR" sz="2400" dirty="0"/>
          </a:p>
          <a:p>
            <a:pPr marL="285750" indent="-285750" algn="ctr">
              <a:buFontTx/>
              <a:buChar char="-"/>
            </a:pPr>
            <a:r>
              <a:rPr lang="pt-BR" sz="2400" dirty="0"/>
              <a:t>Tamanho correto, se for necessário o crescimento</a:t>
            </a:r>
          </a:p>
          <a:p>
            <a:pPr marL="285750" indent="-285750" algn="ctr">
              <a:buFontTx/>
              <a:buChar char="-"/>
            </a:pPr>
            <a:endParaRPr lang="pt-BR" sz="2400" dirty="0"/>
          </a:p>
          <a:p>
            <a:pPr marL="285750" indent="-285750" algn="ctr">
              <a:buFontTx/>
              <a:buChar char="-"/>
            </a:pPr>
            <a:r>
              <a:rPr lang="pt-BR" sz="2400" dirty="0"/>
              <a:t>Requisitos metabólicos devem ser mantidos (Ex. organismos anaeróbicos)</a:t>
            </a:r>
          </a:p>
          <a:p>
            <a:pPr marL="285750" indent="-285750" algn="ctr">
              <a:buFontTx/>
              <a:buChar char="-"/>
            </a:pPr>
            <a:endParaRPr lang="pt-BR" sz="2400" dirty="0"/>
          </a:p>
          <a:p>
            <a:pPr marL="285750" indent="-285750" algn="ctr">
              <a:buFontTx/>
              <a:buChar char="-"/>
            </a:pPr>
            <a:r>
              <a:rPr lang="pt-BR" sz="2400" dirty="0"/>
              <a:t>Transporte e armazenamento corretos dos tecidos e espécimes</a:t>
            </a:r>
          </a:p>
          <a:p>
            <a:pPr marL="285750" indent="-285750" algn="ctr">
              <a:buFontTx/>
              <a:buChar char="-"/>
            </a:pPr>
            <a:endParaRPr lang="pt-BR" sz="2400" dirty="0"/>
          </a:p>
          <a:p>
            <a:pPr marL="285750" indent="-285750" algn="ctr">
              <a:buFontTx/>
              <a:buChar char="-"/>
            </a:pPr>
            <a:r>
              <a:rPr lang="pt-BR" sz="2400" dirty="0"/>
              <a:t>Preparação rápida e adequada da amostra</a:t>
            </a:r>
          </a:p>
          <a:p>
            <a:pPr algn="ctr"/>
            <a:endParaRPr lang="pt-BR" sz="2400" dirty="0"/>
          </a:p>
          <a:p>
            <a:pPr marL="285750" indent="-285750" algn="ctr">
              <a:buFontTx/>
              <a:buChar char="-"/>
            </a:pPr>
            <a:r>
              <a:rPr lang="pt-BR" sz="2400" dirty="0"/>
              <a:t>Objetivo da análise </a:t>
            </a:r>
          </a:p>
          <a:p>
            <a:pPr algn="ctr"/>
            <a:endParaRPr lang="pt-BR" sz="2400" dirty="0"/>
          </a:p>
        </p:txBody>
      </p:sp>
      <p:pic>
        <p:nvPicPr>
          <p:cNvPr id="4104" name="Picture 8" descr="Glorinha conquista mais de 200 exames &amp;#39;swabs&amp;#39; – Prefeitura de Glorinha">
            <a:extLst>
              <a:ext uri="{FF2B5EF4-FFF2-40B4-BE49-F238E27FC236}">
                <a16:creationId xmlns:a16="http://schemas.microsoft.com/office/drawing/2014/main" id="{5F938219-A746-4E8C-8E7A-19BC3973A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374" y="3155902"/>
            <a:ext cx="2794620" cy="158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iagnostic tests for active tuberculosis">
            <a:extLst>
              <a:ext uri="{FF2B5EF4-FFF2-40B4-BE49-F238E27FC236}">
                <a16:creationId xmlns:a16="http://schemas.microsoft.com/office/drawing/2014/main" id="{C5766F1E-83EE-41CB-8E17-8FFA4038C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994" y="4974309"/>
            <a:ext cx="2385060" cy="190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 Swab Is Taken On A Fresh Open Wound Banco De Imagens Royalty Free,  Ilustrações, Imagens E Banco De Imagens.. Image 35704236.">
            <a:extLst>
              <a:ext uri="{FF2B5EF4-FFF2-40B4-BE49-F238E27FC236}">
                <a16:creationId xmlns:a16="http://schemas.microsoft.com/office/drawing/2014/main" id="{78A15B20-27DE-4CF1-84E5-636B753D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207" y="3155902"/>
            <a:ext cx="2345464" cy="15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C9239F8-84EF-4161-9711-716B90B81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550" y="4974309"/>
            <a:ext cx="3040563" cy="199373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1658F10-BCE0-456A-BE2F-FB9289C8F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252" y="1240817"/>
            <a:ext cx="4190035" cy="168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97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C44792E-713F-49F5-8528-4DCADA0A5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47" y="136435"/>
            <a:ext cx="8791676" cy="658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8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3EEA82-5353-4DE6-B4F0-5BA84BF5B9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8"/>
          <a:stretch/>
        </p:blipFill>
        <p:spPr>
          <a:xfrm>
            <a:off x="124848" y="1126967"/>
            <a:ext cx="9663246" cy="332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89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D37A136-7F87-4BDA-A833-85B5B76E0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9"/>
          <a:stretch/>
        </p:blipFill>
        <p:spPr>
          <a:xfrm>
            <a:off x="863245" y="248478"/>
            <a:ext cx="10179129" cy="66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21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4AA4EE9-BBD8-405C-B2F9-168BE3300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898" y="139149"/>
            <a:ext cx="8585190" cy="665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40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E63E8B8-BDCC-4745-BE6F-E5081C45D616}"/>
              </a:ext>
            </a:extLst>
          </p:cNvPr>
          <p:cNvSpPr txBox="1"/>
          <p:nvPr/>
        </p:nvSpPr>
        <p:spPr>
          <a:xfrm>
            <a:off x="4614857" y="2821129"/>
            <a:ext cx="3043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Fase analítica</a:t>
            </a:r>
          </a:p>
        </p:txBody>
      </p:sp>
    </p:spTree>
    <p:extLst>
      <p:ext uri="{BB962C8B-B14F-4D97-AF65-F5344CB8AC3E}">
        <p14:creationId xmlns:p14="http://schemas.microsoft.com/office/powerpoint/2010/main" val="3539500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9DAE5D3B-1F51-4F47-95DD-89C638484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296" y="1768492"/>
            <a:ext cx="8807174" cy="379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1E63914-0401-40DD-B568-FDB23F04C40B}"/>
              </a:ext>
            </a:extLst>
          </p:cNvPr>
          <p:cNvSpPr txBox="1"/>
          <p:nvPr/>
        </p:nvSpPr>
        <p:spPr>
          <a:xfrm>
            <a:off x="2782956" y="377687"/>
            <a:ext cx="7757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Como analisar as amostras? Quais métodos?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898246-4DBA-4DB8-8B0B-3484BBE8BCB3}"/>
              </a:ext>
            </a:extLst>
          </p:cNvPr>
          <p:cNvSpPr txBox="1"/>
          <p:nvPr/>
        </p:nvSpPr>
        <p:spPr>
          <a:xfrm>
            <a:off x="416868" y="4244009"/>
            <a:ext cx="507010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Diferentes objetivos requerem diferentes métodos:</a:t>
            </a:r>
          </a:p>
          <a:p>
            <a:endParaRPr lang="pt-BR" b="1" dirty="0"/>
          </a:p>
          <a:p>
            <a:r>
              <a:rPr lang="pt-BR" b="1" dirty="0"/>
              <a:t>-clínico?</a:t>
            </a:r>
          </a:p>
          <a:p>
            <a:endParaRPr lang="pt-BR" b="1" dirty="0"/>
          </a:p>
          <a:p>
            <a:r>
              <a:rPr lang="pt-BR" b="1" dirty="0"/>
              <a:t>-filogenético?</a:t>
            </a:r>
          </a:p>
          <a:p>
            <a:endParaRPr lang="pt-BR" b="1" dirty="0"/>
          </a:p>
          <a:p>
            <a:r>
              <a:rPr lang="pt-BR" b="1" dirty="0"/>
              <a:t>-</a:t>
            </a:r>
            <a:r>
              <a:rPr lang="pt-BR" b="1" dirty="0" err="1"/>
              <a:t>metagenômico</a:t>
            </a:r>
            <a:r>
              <a:rPr lang="pt-BR" b="1" dirty="0"/>
              <a:t>?</a:t>
            </a:r>
          </a:p>
          <a:p>
            <a:endParaRPr lang="pt-BR" b="1" dirty="0"/>
          </a:p>
          <a:p>
            <a:r>
              <a:rPr lang="pt-BR" b="1" dirty="0"/>
              <a:t>-resistência a antimicrobianos?</a:t>
            </a:r>
          </a:p>
        </p:txBody>
      </p:sp>
    </p:spTree>
    <p:extLst>
      <p:ext uri="{BB962C8B-B14F-4D97-AF65-F5344CB8AC3E}">
        <p14:creationId xmlns:p14="http://schemas.microsoft.com/office/powerpoint/2010/main" val="1678683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253F65D-2EAF-43EF-8339-E5CC3E7BF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9" y="1341782"/>
            <a:ext cx="12056762" cy="45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58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9BA199-4CE0-40A6-A61E-46D023736497}"/>
              </a:ext>
            </a:extLst>
          </p:cNvPr>
          <p:cNvSpPr txBox="1"/>
          <p:nvPr/>
        </p:nvSpPr>
        <p:spPr>
          <a:xfrm>
            <a:off x="4448175" y="609600"/>
            <a:ext cx="4370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Microscopia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BA72349-C2BD-42C0-86B4-BF37F9B69AC2}"/>
              </a:ext>
            </a:extLst>
          </p:cNvPr>
          <p:cNvSpPr txBox="1"/>
          <p:nvPr/>
        </p:nvSpPr>
        <p:spPr>
          <a:xfrm>
            <a:off x="3631109" y="1657350"/>
            <a:ext cx="4353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Pode dizer muito a respeito da bactéria</a:t>
            </a:r>
          </a:p>
        </p:txBody>
      </p:sp>
      <p:pic>
        <p:nvPicPr>
          <p:cNvPr id="9220" name="Picture 4" descr="Caráteres Das Bactérias Dos Desenhos Animados Isolados Ilustração Stock -  Ilustração de organismo, germe: 112082000">
            <a:extLst>
              <a:ext uri="{FF2B5EF4-FFF2-40B4-BE49-F238E27FC236}">
                <a16:creationId xmlns:a16="http://schemas.microsoft.com/office/drawing/2014/main" id="{378A4400-E572-4E19-B1F2-055B17D99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2534914"/>
            <a:ext cx="4121150" cy="398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441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0C93F19-0A15-4A9A-B16A-89555C99E90A}"/>
              </a:ext>
            </a:extLst>
          </p:cNvPr>
          <p:cNvSpPr txBox="1"/>
          <p:nvPr/>
        </p:nvSpPr>
        <p:spPr>
          <a:xfrm>
            <a:off x="2479544" y="516835"/>
            <a:ext cx="780938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A maioria das bactérias são detectadas por métodos diretos</a:t>
            </a:r>
          </a:p>
          <a:p>
            <a:pPr algn="ctr"/>
            <a:endParaRPr lang="pt-BR" sz="2400" b="1" dirty="0"/>
          </a:p>
          <a:p>
            <a:pPr marL="285750" indent="-285750" algn="ctr">
              <a:buFontTx/>
              <a:buChar char="-"/>
            </a:pPr>
            <a:r>
              <a:rPr lang="pt-BR" sz="2400" b="1" dirty="0"/>
              <a:t>Especificidade (%)</a:t>
            </a:r>
          </a:p>
          <a:p>
            <a:pPr marL="285750" indent="-285750" algn="ctr">
              <a:buFontTx/>
              <a:buChar char="-"/>
            </a:pPr>
            <a:endParaRPr lang="pt-BR" sz="2400" b="1" dirty="0"/>
          </a:p>
          <a:p>
            <a:pPr marL="285750" indent="-285750" algn="ctr">
              <a:buFontTx/>
              <a:buChar char="-"/>
            </a:pPr>
            <a:r>
              <a:rPr lang="pt-BR" sz="2400" b="1" dirty="0"/>
              <a:t>Sensibilidade (%)</a:t>
            </a:r>
          </a:p>
          <a:p>
            <a:pPr marL="285750" indent="-285750" algn="ctr">
              <a:buFontTx/>
              <a:buChar char="-"/>
            </a:pPr>
            <a:endParaRPr lang="pt-BR" sz="2400" b="1" dirty="0"/>
          </a:p>
          <a:p>
            <a:pPr marL="285750" indent="-285750" algn="ctr">
              <a:buFontTx/>
              <a:buChar char="-"/>
            </a:pPr>
            <a:r>
              <a:rPr lang="pt-BR" sz="2400" b="1" dirty="0"/>
              <a:t>Pode variar de acordo com sexo</a:t>
            </a:r>
          </a:p>
        </p:txBody>
      </p:sp>
      <p:pic>
        <p:nvPicPr>
          <p:cNvPr id="12290" name="Picture 2" descr="Exsudato uretral contendo Neisseria gonorrheae">
            <a:extLst>
              <a:ext uri="{FF2B5EF4-FFF2-40B4-BE49-F238E27FC236}">
                <a16:creationId xmlns:a16="http://schemas.microsoft.com/office/drawing/2014/main" id="{C32440CC-E117-42FF-9387-42FF26D82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512" y="3388669"/>
            <a:ext cx="3274643" cy="214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40128D0-608D-40F8-8690-524919506954}"/>
              </a:ext>
            </a:extLst>
          </p:cNvPr>
          <p:cNvSpPr txBox="1"/>
          <p:nvPr/>
        </p:nvSpPr>
        <p:spPr>
          <a:xfrm>
            <a:off x="4926608" y="5528882"/>
            <a:ext cx="3217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i="1" dirty="0"/>
              <a:t>Neisseria </a:t>
            </a:r>
            <a:r>
              <a:rPr lang="pt-BR" b="1" i="1" dirty="0" err="1"/>
              <a:t>gonorrhoeae</a:t>
            </a:r>
            <a:endParaRPr lang="pt-BR" b="1" i="1" dirty="0"/>
          </a:p>
          <a:p>
            <a:pPr algn="ctr"/>
            <a:r>
              <a:rPr lang="pt-BR" b="1" dirty="0"/>
              <a:t> especificidade: H=99%; M=95%</a:t>
            </a:r>
          </a:p>
          <a:p>
            <a:pPr algn="ctr"/>
            <a:r>
              <a:rPr lang="pt-BR" b="1" dirty="0"/>
              <a:t> sensibilidade: H= 90%; M=50%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621A7DF-65E9-4B19-B235-635B5AC9B35B}"/>
              </a:ext>
            </a:extLst>
          </p:cNvPr>
          <p:cNvSpPr txBox="1"/>
          <p:nvPr/>
        </p:nvSpPr>
        <p:spPr>
          <a:xfrm>
            <a:off x="8865705" y="3886200"/>
            <a:ext cx="3041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Métodos diretos= aqueles que se observa a bactéria</a:t>
            </a:r>
          </a:p>
        </p:txBody>
      </p:sp>
    </p:spTree>
    <p:extLst>
      <p:ext uri="{BB962C8B-B14F-4D97-AF65-F5344CB8AC3E}">
        <p14:creationId xmlns:p14="http://schemas.microsoft.com/office/powerpoint/2010/main" val="3693782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2BA5460-B066-493C-A4B0-3CC74CF2622B}"/>
              </a:ext>
            </a:extLst>
          </p:cNvPr>
          <p:cNvSpPr txBox="1"/>
          <p:nvPr/>
        </p:nvSpPr>
        <p:spPr>
          <a:xfrm>
            <a:off x="4510595" y="45927"/>
            <a:ext cx="2961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O ambiente clínico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2B6C401-D916-45A2-A2C9-436848AA304B}"/>
              </a:ext>
            </a:extLst>
          </p:cNvPr>
          <p:cNvSpPr txBox="1"/>
          <p:nvPr/>
        </p:nvSpPr>
        <p:spPr>
          <a:xfrm>
            <a:off x="3190875" y="681170"/>
            <a:ext cx="5810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Os laboratórios de microbiologia clínica devem identificar patógenos com segurança, rapidez e eficiência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34774A7-47F6-44B5-B628-9EA5E4090E20}"/>
              </a:ext>
            </a:extLst>
          </p:cNvPr>
          <p:cNvSpPr txBox="1"/>
          <p:nvPr/>
        </p:nvSpPr>
        <p:spPr>
          <a:xfrm>
            <a:off x="4564233" y="2063694"/>
            <a:ext cx="323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Como?  Qual finalidade?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6089522-2494-49B3-B692-3CE429555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0" y="2719664"/>
            <a:ext cx="222885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cterial Culture Media: Classification, Types, Uses • Microbe Online">
            <a:extLst>
              <a:ext uri="{FF2B5EF4-FFF2-40B4-BE49-F238E27FC236}">
                <a16:creationId xmlns:a16="http://schemas.microsoft.com/office/drawing/2014/main" id="{30E9A5A0-AA7D-41D8-9935-A13AB29F9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69" y="2666796"/>
            <a:ext cx="2244157" cy="136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icrobial Culture Methods | Boundless Microbiology">
            <a:extLst>
              <a:ext uri="{FF2B5EF4-FFF2-40B4-BE49-F238E27FC236}">
                <a16:creationId xmlns:a16="http://schemas.microsoft.com/office/drawing/2014/main" id="{CA0CDDA9-92EB-4A79-B256-C5AE8FCE6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95" y="4070607"/>
            <a:ext cx="214312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LISA - Wikipedia">
            <a:extLst>
              <a:ext uri="{FF2B5EF4-FFF2-40B4-BE49-F238E27FC236}">
                <a16:creationId xmlns:a16="http://schemas.microsoft.com/office/drawing/2014/main" id="{E6F14EFD-2A2D-41ED-A6E9-B2A06E6DE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99640" y="3050666"/>
            <a:ext cx="2190278" cy="150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FFE5586E-C85B-4668-BC95-43088391A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98" y="2707554"/>
            <a:ext cx="1911981" cy="29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garose gel electrophoresis (2%) of PCR product of different organisms....  | Download Scientific Diagram">
            <a:extLst>
              <a:ext uri="{FF2B5EF4-FFF2-40B4-BE49-F238E27FC236}">
                <a16:creationId xmlns:a16="http://schemas.microsoft.com/office/drawing/2014/main" id="{1A3743D1-EADC-4D92-91DA-5EB8E6265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79" y="2678906"/>
            <a:ext cx="2066925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mplification curves from real time (RT)-PCR performed using SYBR Green...  | Download Scientific Diagram">
            <a:extLst>
              <a:ext uri="{FF2B5EF4-FFF2-40B4-BE49-F238E27FC236}">
                <a16:creationId xmlns:a16="http://schemas.microsoft.com/office/drawing/2014/main" id="{A2B25720-0333-4DF5-94CA-43B2ECAEA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0"/>
          <a:stretch/>
        </p:blipFill>
        <p:spPr bwMode="auto">
          <a:xfrm>
            <a:off x="8617789" y="4206852"/>
            <a:ext cx="1476375" cy="177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MALDI-TOF mass spectrometry: identifying microbial isolates in minutes">
            <a:extLst>
              <a:ext uri="{FF2B5EF4-FFF2-40B4-BE49-F238E27FC236}">
                <a16:creationId xmlns:a16="http://schemas.microsoft.com/office/drawing/2014/main" id="{A8378C5B-ADC9-48BF-BE3E-BD5CA19E1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477" y="2719737"/>
            <a:ext cx="1707402" cy="13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215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683377E-BD41-4D8C-A6AA-5F923F6A3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87" y="2040956"/>
            <a:ext cx="9721286" cy="277608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848B6CC-A2B5-4D00-95CD-1F446A4143D9}"/>
              </a:ext>
            </a:extLst>
          </p:cNvPr>
          <p:cNvSpPr txBox="1"/>
          <p:nvPr/>
        </p:nvSpPr>
        <p:spPr>
          <a:xfrm>
            <a:off x="4939749" y="496955"/>
            <a:ext cx="2678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err="1"/>
              <a:t>Bacterioscopia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078968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lique para ampliar">
            <a:extLst>
              <a:ext uri="{FF2B5EF4-FFF2-40B4-BE49-F238E27FC236}">
                <a16:creationId xmlns:a16="http://schemas.microsoft.com/office/drawing/2014/main" id="{CBCCFF71-FCA8-4689-A792-073355561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04" y="0"/>
            <a:ext cx="10843591" cy="542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5E0CC66-475C-4B77-80AF-7311297076DB}"/>
              </a:ext>
            </a:extLst>
          </p:cNvPr>
          <p:cNvSpPr txBox="1"/>
          <p:nvPr/>
        </p:nvSpPr>
        <p:spPr>
          <a:xfrm>
            <a:off x="0" y="5400264"/>
            <a:ext cx="1219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0" i="1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A: </a:t>
            </a:r>
            <a:r>
              <a:rPr lang="pt-BR" b="1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Neisseria </a:t>
            </a:r>
            <a:r>
              <a:rPr lang="pt-BR" b="1" i="0" dirty="0" err="1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meningitidis</a:t>
            </a:r>
            <a:r>
              <a:rPr lang="pt-BR" b="1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 - </a:t>
            </a:r>
            <a:r>
              <a:rPr lang="pt-BR" b="0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Diplococos Gram-negativos; </a:t>
            </a:r>
            <a:r>
              <a:rPr lang="pt-BR" b="0" i="1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B: </a:t>
            </a:r>
            <a:r>
              <a:rPr lang="pt-BR" b="1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Streptococcus </a:t>
            </a:r>
            <a:r>
              <a:rPr lang="pt-BR" b="1" i="0" dirty="0" err="1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pneumoniae</a:t>
            </a:r>
            <a:r>
              <a:rPr lang="pt-BR" b="1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 – </a:t>
            </a:r>
            <a:r>
              <a:rPr lang="pt-BR" b="0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Cocos ou diplococos Gram-positivos; </a:t>
            </a:r>
            <a:r>
              <a:rPr lang="pt-BR" b="0" i="1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C: </a:t>
            </a:r>
            <a:r>
              <a:rPr lang="pt-BR" b="1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Streptococcus </a:t>
            </a:r>
            <a:r>
              <a:rPr lang="pt-BR" b="1" i="0" dirty="0" err="1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mutans</a:t>
            </a:r>
            <a:r>
              <a:rPr lang="pt-BR" b="1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 –</a:t>
            </a:r>
            <a:r>
              <a:rPr lang="pt-BR" b="0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 Estreptococos Gram-positivos; </a:t>
            </a:r>
            <a:r>
              <a:rPr lang="pt-BR" b="0" i="1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D: </a:t>
            </a:r>
            <a:r>
              <a:rPr lang="pt-BR" b="1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Mycobacterium tuberculosis – </a:t>
            </a:r>
            <a:r>
              <a:rPr lang="pt-BR" b="0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Bacilo Álcool-Ácido Resistente; </a:t>
            </a:r>
            <a:r>
              <a:rPr lang="pt-BR" b="0" i="1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E: </a:t>
            </a:r>
            <a:r>
              <a:rPr lang="pt-BR" b="1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Treponema pallidum – </a:t>
            </a:r>
            <a:r>
              <a:rPr lang="pt-BR" b="0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Espiroquetas Gram-negativas; </a:t>
            </a:r>
            <a:r>
              <a:rPr lang="pt-BR" b="0" i="1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F: </a:t>
            </a:r>
            <a:r>
              <a:rPr lang="pt-BR" b="1" i="0" dirty="0" err="1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Bordetella</a:t>
            </a:r>
            <a:r>
              <a:rPr lang="pt-BR" b="1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 </a:t>
            </a:r>
            <a:r>
              <a:rPr lang="pt-BR" b="1" i="0" dirty="0" err="1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pertussis</a:t>
            </a:r>
            <a:r>
              <a:rPr lang="pt-BR" b="1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 – </a:t>
            </a:r>
            <a:r>
              <a:rPr lang="pt-BR" b="0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Cocobacilos Gram-negativos; </a:t>
            </a:r>
            <a:r>
              <a:rPr lang="pt-BR" b="0" i="1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G: </a:t>
            </a:r>
            <a:r>
              <a:rPr lang="pt-BR" b="1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Staphylococcus aureus – </a:t>
            </a:r>
            <a:r>
              <a:rPr lang="pt-BR" b="0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Estafilococos Gram-positivos; </a:t>
            </a:r>
            <a:r>
              <a:rPr lang="pt-BR" b="0" i="1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H: </a:t>
            </a:r>
            <a:r>
              <a:rPr lang="pt-BR" b="1" i="0" dirty="0" err="1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Corynebacterium</a:t>
            </a:r>
            <a:r>
              <a:rPr lang="pt-BR" b="1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 </a:t>
            </a:r>
            <a:r>
              <a:rPr lang="pt-BR" b="1" i="0" dirty="0" err="1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diphtheriae</a:t>
            </a:r>
            <a:r>
              <a:rPr lang="pt-BR" b="1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 – </a:t>
            </a:r>
            <a:r>
              <a:rPr lang="pt-BR" b="0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Bactérias </a:t>
            </a:r>
            <a:r>
              <a:rPr lang="pt-BR" b="0" i="0" dirty="0" err="1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pleomórficas</a:t>
            </a:r>
            <a:r>
              <a:rPr lang="pt-BR" b="0" i="0" dirty="0">
                <a:solidFill>
                  <a:srgbClr val="353535"/>
                </a:solidFill>
                <a:effectLst/>
                <a:latin typeface="Lato" panose="020B0604020202020204" pitchFamily="34" charset="0"/>
              </a:rPr>
              <a:t> (geralmente bastões) Gram-positivas</a:t>
            </a:r>
          </a:p>
          <a:p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5473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2519D14-17C2-4158-A312-4C275FE93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6" y="2627954"/>
            <a:ext cx="3522872" cy="261588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E1D07E6-32B5-4D30-ABF5-705AAA256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134" y="1385265"/>
            <a:ext cx="3351039" cy="492614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436D74A-D214-4A94-8E19-8F63BFB5BB66}"/>
              </a:ext>
            </a:extLst>
          </p:cNvPr>
          <p:cNvSpPr txBox="1"/>
          <p:nvPr/>
        </p:nvSpPr>
        <p:spPr>
          <a:xfrm>
            <a:off x="4939749" y="496955"/>
            <a:ext cx="2678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err="1"/>
              <a:t>Bacterioscopia</a:t>
            </a:r>
            <a:endParaRPr lang="pt-BR" sz="3200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5E399D2-21D9-43DE-9427-BC09F2696E6B}"/>
              </a:ext>
            </a:extLst>
          </p:cNvPr>
          <p:cNvSpPr txBox="1"/>
          <p:nvPr/>
        </p:nvSpPr>
        <p:spPr>
          <a:xfrm>
            <a:off x="253996" y="1081730"/>
            <a:ext cx="7103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Permite identificar infecções</a:t>
            </a:r>
          </a:p>
          <a:p>
            <a:endParaRPr lang="pt-BR" b="1" dirty="0"/>
          </a:p>
          <a:p>
            <a:r>
              <a:rPr lang="pt-BR" b="1" dirty="0"/>
              <a:t>Todas essas pranchas de um esfregaço vaginal corado por Gram caracteriza uma infecção?</a:t>
            </a:r>
          </a:p>
          <a:p>
            <a:endParaRPr lang="pt-BR" b="1" dirty="0"/>
          </a:p>
          <a:p>
            <a:endParaRPr lang="pt-BR" b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7DCCC3C-EC67-437D-8D9C-5F0CE7D652A8}"/>
              </a:ext>
            </a:extLst>
          </p:cNvPr>
          <p:cNvSpPr txBox="1"/>
          <p:nvPr/>
        </p:nvSpPr>
        <p:spPr>
          <a:xfrm>
            <a:off x="335445" y="5988243"/>
            <a:ext cx="6097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Colloq Vitae 2018 mai-ago; 10(2): 78-86. DOI: 10.5747/cv.2018.v10.n2.v235 I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968754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0CF719-4A67-4D8B-AC26-73F46D468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9" y="212671"/>
            <a:ext cx="7865494" cy="643265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D9F2D33-0D00-4E01-8FEC-0220A56BA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087" y="1766977"/>
            <a:ext cx="2453833" cy="16620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6372F78-5E02-4CBA-8EA7-51C9D7D76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086" y="212671"/>
            <a:ext cx="2453833" cy="158150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D3550CF-3425-48F2-86C0-FD99A400B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086" y="3582462"/>
            <a:ext cx="2407534" cy="158150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80B4E8C-9210-4858-895F-763736822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534" y="5217282"/>
            <a:ext cx="2384385" cy="159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00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87A45F-6C0C-40C1-90FB-3A033CB79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303" y="813070"/>
            <a:ext cx="9983145" cy="595547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E450785-2470-4637-8EE2-5EA2397D4CD5}"/>
              </a:ext>
            </a:extLst>
          </p:cNvPr>
          <p:cNvSpPr txBox="1"/>
          <p:nvPr/>
        </p:nvSpPr>
        <p:spPr>
          <a:xfrm>
            <a:off x="3281420" y="89452"/>
            <a:ext cx="6046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Identificação de Micobactérias</a:t>
            </a:r>
          </a:p>
        </p:txBody>
      </p:sp>
    </p:spTree>
    <p:extLst>
      <p:ext uri="{BB962C8B-B14F-4D97-AF65-F5344CB8AC3E}">
        <p14:creationId xmlns:p14="http://schemas.microsoft.com/office/powerpoint/2010/main" val="3806096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7446478-3683-4814-86CF-7E282D31B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76" y="268357"/>
            <a:ext cx="9456528" cy="615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30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74E5A27-37B9-4584-8679-0194C62F6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765" y="1411357"/>
            <a:ext cx="9631405" cy="433346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DDD0589-4CEC-481C-B300-D88A51D935D5}"/>
              </a:ext>
            </a:extLst>
          </p:cNvPr>
          <p:cNvSpPr txBox="1"/>
          <p:nvPr/>
        </p:nvSpPr>
        <p:spPr>
          <a:xfrm>
            <a:off x="5377070" y="1451113"/>
            <a:ext cx="4203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- Meios de Cultura </a:t>
            </a:r>
          </a:p>
        </p:txBody>
      </p:sp>
    </p:spTree>
    <p:extLst>
      <p:ext uri="{BB962C8B-B14F-4D97-AF65-F5344CB8AC3E}">
        <p14:creationId xmlns:p14="http://schemas.microsoft.com/office/powerpoint/2010/main" val="4094336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85F7D92-8EAF-4B22-B2DB-3B3BA82C5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214" y="499081"/>
            <a:ext cx="7510418" cy="5005071"/>
          </a:xfrm>
          <a:prstGeom prst="rect">
            <a:avLst/>
          </a:prstGeom>
        </p:spPr>
      </p:pic>
      <p:pic>
        <p:nvPicPr>
          <p:cNvPr id="14338" name="Picture 2" descr="53292193 aula-de-meios-de-cultura">
            <a:extLst>
              <a:ext uri="{FF2B5EF4-FFF2-40B4-BE49-F238E27FC236}">
                <a16:creationId xmlns:a16="http://schemas.microsoft.com/office/drawing/2014/main" id="{FDF5D36F-7B0B-4E01-AB0C-0F102FF1C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1"/>
          <a:stretch/>
        </p:blipFill>
        <p:spPr bwMode="auto">
          <a:xfrm>
            <a:off x="0" y="844828"/>
            <a:ext cx="3966127" cy="236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0FAC562-B20C-489D-BFD4-97B513B21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85" y="3209396"/>
            <a:ext cx="3277027" cy="2294756"/>
          </a:xfrm>
          <a:prstGeom prst="rect">
            <a:avLst/>
          </a:prstGeom>
        </p:spPr>
      </p:pic>
      <p:pic>
        <p:nvPicPr>
          <p:cNvPr id="14340" name="Picture 4" descr="Ágar chocolate – Wikipédia, a enciclopédia livre">
            <a:extLst>
              <a:ext uri="{FF2B5EF4-FFF2-40B4-BE49-F238E27FC236}">
                <a16:creationId xmlns:a16="http://schemas.microsoft.com/office/drawing/2014/main" id="{CCDD52E3-6C1B-4949-949E-AF1B06F3F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618" y="4499879"/>
            <a:ext cx="2429284" cy="215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864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DBCF52A-A5FC-4955-8AE7-9165FE628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49" y="0"/>
            <a:ext cx="8543126" cy="65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29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CE3B796-A3C2-41CF-9C84-EC9479A1A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16" y="111024"/>
            <a:ext cx="8975054" cy="674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95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EF8BDDC-413A-4C19-8798-983C016F2AB4}"/>
              </a:ext>
            </a:extLst>
          </p:cNvPr>
          <p:cNvSpPr txBox="1"/>
          <p:nvPr/>
        </p:nvSpPr>
        <p:spPr>
          <a:xfrm>
            <a:off x="4824530" y="600075"/>
            <a:ext cx="258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Segurança do laboratório</a:t>
            </a:r>
          </a:p>
        </p:txBody>
      </p:sp>
      <p:pic>
        <p:nvPicPr>
          <p:cNvPr id="3074" name="Picture 2" descr="Flat Vector Set Of Various Viruses. Structures Of Microorganisms Under  Microscope. Microbiology Theme Stock Vector - Illustration of flat, health:  131964339">
            <a:extLst>
              <a:ext uri="{FF2B5EF4-FFF2-40B4-BE49-F238E27FC236}">
                <a16:creationId xmlns:a16="http://schemas.microsoft.com/office/drawing/2014/main" id="{F3B6BBB2-9F58-423A-845A-CD53654F3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363" y="205105"/>
            <a:ext cx="1768078" cy="186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3917CB5-90C0-4EC2-B26F-1B136A30E561}"/>
              </a:ext>
            </a:extLst>
          </p:cNvPr>
          <p:cNvSpPr txBox="1"/>
          <p:nvPr/>
        </p:nvSpPr>
        <p:spPr>
          <a:xfrm>
            <a:off x="690880" y="2052320"/>
            <a:ext cx="58013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O laboratório de microbiologia clínico oferece muitos riscos</a:t>
            </a:r>
          </a:p>
          <a:p>
            <a:pPr algn="ctr"/>
            <a:endParaRPr lang="pt-BR" dirty="0"/>
          </a:p>
          <a:p>
            <a:pPr algn="ctr"/>
            <a:r>
              <a:rPr lang="pt-BR" b="1" dirty="0"/>
              <a:t>Toda amostra é potencialmente contaminada!!!!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Principal causa de acidentes nos laboratórios ignorância e falta de cuidados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Treinamento é extremamente necessário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A maior parte da contaminação não é por exposição identificável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A maior parte da contaminação é por manipulação de amostras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pic>
        <p:nvPicPr>
          <p:cNvPr id="3076" name="Picture 4" descr="Dangerous. Rubber stamp with word dangerous inside, vector illustration. |  CanStock">
            <a:extLst>
              <a:ext uri="{FF2B5EF4-FFF2-40B4-BE49-F238E27FC236}">
                <a16:creationId xmlns:a16="http://schemas.microsoft.com/office/drawing/2014/main" id="{DBAD0D2A-BBE5-4561-A4B9-7329021D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637" y="496340"/>
            <a:ext cx="2191528" cy="15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799E7E0-1633-4880-AD23-D2F308881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19" t="27639" r="28828" b="12222"/>
          <a:stretch/>
        </p:blipFill>
        <p:spPr>
          <a:xfrm>
            <a:off x="6796929" y="2177186"/>
            <a:ext cx="4972050" cy="455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13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72F0721-B663-466C-AE9F-FD0C8A4AC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96" y="0"/>
            <a:ext cx="9142096" cy="686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19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419234F3-FE4F-450F-9AA8-EBBBC8D46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946" y="604212"/>
            <a:ext cx="3588152" cy="159301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D448AF0-1F19-46AD-A816-C448AA12F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45185"/>
            <a:ext cx="3472405" cy="151249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1A5ED12-4CC6-4A3C-877E-36ADCE4E1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693" y="2253653"/>
            <a:ext cx="3356658" cy="224286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A824889-1D44-4583-AAA1-A36819BAA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253653"/>
            <a:ext cx="3379808" cy="219686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C8B31FD-D1D2-4872-8F9F-99BA1AE01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0118" y="4609381"/>
            <a:ext cx="3379808" cy="2248619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E3B18F7A-3F2B-432F-98AE-6A7C73B67027}"/>
              </a:ext>
            </a:extLst>
          </p:cNvPr>
          <p:cNvSpPr txBox="1"/>
          <p:nvPr/>
        </p:nvSpPr>
        <p:spPr>
          <a:xfrm>
            <a:off x="347845" y="1077551"/>
            <a:ext cx="196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S. Aureus </a:t>
            </a:r>
            <a:r>
              <a:rPr lang="pt-BR" dirty="0"/>
              <a:t>coagulase negativo</a:t>
            </a:r>
            <a:endParaRPr lang="pt-BR" i="1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4B47DBE-F7F6-4D89-BF4F-4C38A52CA3EB}"/>
              </a:ext>
            </a:extLst>
          </p:cNvPr>
          <p:cNvSpPr txBox="1"/>
          <p:nvPr/>
        </p:nvSpPr>
        <p:spPr>
          <a:xfrm>
            <a:off x="9568405" y="1240261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/>
              <a:t>Streptotococcus</a:t>
            </a:r>
            <a:r>
              <a:rPr lang="pt-BR" i="1" dirty="0"/>
              <a:t> </a:t>
            </a:r>
            <a:r>
              <a:rPr lang="pt-BR" dirty="0"/>
              <a:t>coagulase positivo</a:t>
            </a:r>
            <a:endParaRPr lang="pt-BR" i="1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41395B1-432D-442B-9E6F-F3757FB6191E}"/>
              </a:ext>
            </a:extLst>
          </p:cNvPr>
          <p:cNvSpPr txBox="1"/>
          <p:nvPr/>
        </p:nvSpPr>
        <p:spPr>
          <a:xfrm>
            <a:off x="276224" y="80992"/>
            <a:ext cx="1191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Identificação de bactérias baseado no crescimento em placas – Ex. ágar sangue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0D160C-9B15-4FF4-882E-A5F9109F7C60}"/>
              </a:ext>
            </a:extLst>
          </p:cNvPr>
          <p:cNvSpPr txBox="1"/>
          <p:nvPr/>
        </p:nvSpPr>
        <p:spPr>
          <a:xfrm>
            <a:off x="152463" y="3167417"/>
            <a:ext cx="2390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err="1"/>
              <a:t>Listeria</a:t>
            </a:r>
            <a:r>
              <a:rPr lang="pt-BR" i="1" dirty="0"/>
              <a:t> </a:t>
            </a:r>
            <a:r>
              <a:rPr lang="pt-BR" i="1" dirty="0" err="1"/>
              <a:t>monocytogenes</a:t>
            </a:r>
            <a:endParaRPr lang="pt-BR" i="1" dirty="0"/>
          </a:p>
          <a:p>
            <a:r>
              <a:rPr lang="pt-BR" dirty="0"/>
              <a:t>Hemólise fraca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DF2BE42-8E66-4EF9-95DC-A0CCDB3602A0}"/>
              </a:ext>
            </a:extLst>
          </p:cNvPr>
          <p:cNvSpPr txBox="1"/>
          <p:nvPr/>
        </p:nvSpPr>
        <p:spPr>
          <a:xfrm>
            <a:off x="9568405" y="2237076"/>
            <a:ext cx="2400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Mc </a:t>
            </a:r>
            <a:r>
              <a:rPr lang="pt-BR" dirty="0" err="1"/>
              <a:t>Conkey</a:t>
            </a:r>
            <a:r>
              <a:rPr lang="pt-BR" dirty="0"/>
              <a:t> (apresenta indicador de pH) à esquerda</a:t>
            </a:r>
          </a:p>
          <a:p>
            <a:r>
              <a:rPr lang="pt-BR" dirty="0"/>
              <a:t>Ágar sangue a direita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46364A5-6AA5-4E60-99EA-75DDCE3581A6}"/>
              </a:ext>
            </a:extLst>
          </p:cNvPr>
          <p:cNvSpPr txBox="1"/>
          <p:nvPr/>
        </p:nvSpPr>
        <p:spPr>
          <a:xfrm>
            <a:off x="9700307" y="3516798"/>
            <a:ext cx="2082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Salmonella </a:t>
            </a:r>
            <a:r>
              <a:rPr lang="pt-BR" dirty="0"/>
              <a:t>(não fermenta lactose)</a:t>
            </a:r>
            <a:endParaRPr lang="pt-BR" i="1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B3E96EF-A3E1-4380-9A2E-D8E6F9EF872A}"/>
              </a:ext>
            </a:extLst>
          </p:cNvPr>
          <p:cNvSpPr txBox="1"/>
          <p:nvPr/>
        </p:nvSpPr>
        <p:spPr>
          <a:xfrm>
            <a:off x="600075" y="568517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/>
              <a:t>Bacillus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1A104E7E-9430-43C1-B8B8-8716C6B8C1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4098" y="4323515"/>
            <a:ext cx="3929892" cy="2534485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FDF56F1E-0538-4005-BDFF-8DC5B48D8DAF}"/>
              </a:ext>
            </a:extLst>
          </p:cNvPr>
          <p:cNvSpPr txBox="1"/>
          <p:nvPr/>
        </p:nvSpPr>
        <p:spPr>
          <a:xfrm>
            <a:off x="9609344" y="5429093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err="1"/>
              <a:t>Eikenella</a:t>
            </a:r>
            <a:r>
              <a:rPr lang="pt-BR" i="1" dirty="0"/>
              <a:t> </a:t>
            </a:r>
            <a:r>
              <a:rPr lang="pt-BR" i="1" dirty="0" err="1"/>
              <a:t>corrodens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2460534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2710CDD-0337-4E20-965A-FC6385A1B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699" y="89453"/>
            <a:ext cx="9179561" cy="684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04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586AD2B-0415-44A5-B1F6-3582A3ED4333}"/>
              </a:ext>
            </a:extLst>
          </p:cNvPr>
          <p:cNvSpPr txBox="1"/>
          <p:nvPr/>
        </p:nvSpPr>
        <p:spPr>
          <a:xfrm>
            <a:off x="4089021" y="526139"/>
            <a:ext cx="379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Testes bioquímicos</a:t>
            </a:r>
          </a:p>
        </p:txBody>
      </p:sp>
      <p:sp>
        <p:nvSpPr>
          <p:cNvPr id="3" name="AutoShape 4" descr="Overview of Biochemical tests for differentiating Gram positive cocci">
            <a:extLst>
              <a:ext uri="{FF2B5EF4-FFF2-40B4-BE49-F238E27FC236}">
                <a16:creationId xmlns:a16="http://schemas.microsoft.com/office/drawing/2014/main" id="{376427E0-9171-4214-93D4-C4C543838F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366" name="Picture 6" descr="Catalase Test- Principle, Procedure, Types, Results, Uses">
            <a:extLst>
              <a:ext uri="{FF2B5EF4-FFF2-40B4-BE49-F238E27FC236}">
                <a16:creationId xmlns:a16="http://schemas.microsoft.com/office/drawing/2014/main" id="{A54F8C20-B8D4-490F-B0E3-3211643AB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806926"/>
            <a:ext cx="6800850" cy="356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apid Tests | Lab10 | Virtual Edge | Molb 2021 | College of Agriculture and  Natural Sciences">
            <a:extLst>
              <a:ext uri="{FF2B5EF4-FFF2-40B4-BE49-F238E27FC236}">
                <a16:creationId xmlns:a16="http://schemas.microsoft.com/office/drawing/2014/main" id="{EE303D8B-0867-4EF8-B2A0-BB7278538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62" y="3581400"/>
            <a:ext cx="4119563" cy="248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EB5FA36-AEE2-4849-9409-DAED65A0FFD3}"/>
              </a:ext>
            </a:extLst>
          </p:cNvPr>
          <p:cNvSpPr txBox="1"/>
          <p:nvPr/>
        </p:nvSpPr>
        <p:spPr>
          <a:xfrm>
            <a:off x="514351" y="1504950"/>
            <a:ext cx="1007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Teste de catalase </a:t>
            </a:r>
            <a:r>
              <a:rPr lang="pt-BR" dirty="0"/>
              <a:t>– a presença da enzima catalase indica que o microrganismo é capaz de converter peróxido de hidrogênio em água e oxigênio</a:t>
            </a:r>
          </a:p>
        </p:txBody>
      </p:sp>
    </p:spTree>
    <p:extLst>
      <p:ext uri="{BB962C8B-B14F-4D97-AF65-F5344CB8AC3E}">
        <p14:creationId xmlns:p14="http://schemas.microsoft.com/office/powerpoint/2010/main" val="3953033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oagulase Test">
            <a:extLst>
              <a:ext uri="{FF2B5EF4-FFF2-40B4-BE49-F238E27FC236}">
                <a16:creationId xmlns:a16="http://schemas.microsoft.com/office/drawing/2014/main" id="{48ED0F1A-AAAF-42A3-8933-02F46BAE1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" y="1290726"/>
            <a:ext cx="785812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63FF590-423F-4B72-B95B-E80660C011BE}"/>
              </a:ext>
            </a:extLst>
          </p:cNvPr>
          <p:cNvSpPr txBox="1"/>
          <p:nvPr/>
        </p:nvSpPr>
        <p:spPr>
          <a:xfrm>
            <a:off x="123824" y="367396"/>
            <a:ext cx="11410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Teste de coagulase: </a:t>
            </a:r>
            <a:r>
              <a:rPr lang="pt-BR" dirty="0"/>
              <a:t>Catalase é um dos fatores de virulência de </a:t>
            </a:r>
            <a:r>
              <a:rPr lang="pt-BR" i="1" dirty="0"/>
              <a:t>S. aureus </a:t>
            </a:r>
            <a:r>
              <a:rPr lang="pt-BR" dirty="0"/>
              <a:t> e está ausente em outras espécies de </a:t>
            </a:r>
            <a:r>
              <a:rPr lang="pt-BR" i="1" dirty="0"/>
              <a:t>Staphylococcus. </a:t>
            </a:r>
            <a:r>
              <a:rPr lang="pt-BR" dirty="0"/>
              <a:t>Essa enzima é capaz de gerar agregado pela sua atividade semelhante a protrombina e, portanto converte fibrinogênio em fibrina. Para o teste utiliza-se plasma de sangue de coelho.</a:t>
            </a:r>
            <a:endParaRPr lang="pt-BR" b="1" dirty="0"/>
          </a:p>
        </p:txBody>
      </p:sp>
      <p:pic>
        <p:nvPicPr>
          <p:cNvPr id="16388" name="Picture 4" descr="Coagulase Test | Summary of Biochemical Tests | Additional Info | Molb 2021  | College of Agriculture and Natural Sciences">
            <a:extLst>
              <a:ext uri="{FF2B5EF4-FFF2-40B4-BE49-F238E27FC236}">
                <a16:creationId xmlns:a16="http://schemas.microsoft.com/office/drawing/2014/main" id="{8ABB1EB8-2F77-4BF4-873C-8C803814D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280" y="3399741"/>
            <a:ext cx="3471170" cy="309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55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Oxidase Test- Principle, Procedure and Results | Microbe Notes">
            <a:extLst>
              <a:ext uri="{FF2B5EF4-FFF2-40B4-BE49-F238E27FC236}">
                <a16:creationId xmlns:a16="http://schemas.microsoft.com/office/drawing/2014/main" id="{7A6B9096-F112-45CE-8B4D-A0A828E9D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3665488"/>
            <a:ext cx="6010275" cy="315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1896E6-A375-41CD-9544-9FD9DF4FFF62}"/>
              </a:ext>
            </a:extLst>
          </p:cNvPr>
          <p:cNvSpPr txBox="1"/>
          <p:nvPr/>
        </p:nvSpPr>
        <p:spPr>
          <a:xfrm>
            <a:off x="657225" y="553521"/>
            <a:ext cx="1098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Teste de oxidase: </a:t>
            </a:r>
            <a:r>
              <a:rPr lang="pt-BR" dirty="0"/>
              <a:t>Capaz de detectar bactérias que </a:t>
            </a:r>
            <a:r>
              <a:rPr lang="pt-BR"/>
              <a:t>apresentam citocromo</a:t>
            </a:r>
            <a:r>
              <a:rPr lang="pt-BR" i="1"/>
              <a:t> </a:t>
            </a:r>
            <a:r>
              <a:rPr lang="pt-BR" dirty="0"/>
              <a:t>c oxidase e portanto são aeróbicas</a:t>
            </a:r>
            <a:r>
              <a:rPr lang="pt-BR" b="1" dirty="0"/>
              <a:t> </a:t>
            </a:r>
            <a:r>
              <a:rPr lang="pt-BR" dirty="0"/>
              <a:t>como </a:t>
            </a:r>
            <a:r>
              <a:rPr lang="pt-BR" i="1" dirty="0"/>
              <a:t>Pseudomonas aeruginosa </a:t>
            </a:r>
            <a:r>
              <a:rPr lang="pt-BR" dirty="0"/>
              <a:t>e </a:t>
            </a:r>
            <a:r>
              <a:rPr lang="pt-BR" i="1" dirty="0"/>
              <a:t>Neisseria. </a:t>
            </a:r>
            <a:r>
              <a:rPr lang="pt-BR" dirty="0"/>
              <a:t>Porém nem todas as bactérias aeróbicas são estritamente positivas. </a:t>
            </a:r>
            <a:endParaRPr lang="pt-BR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B4BA94-5EEA-4434-B0BB-FE48E1E541F0}"/>
              </a:ext>
            </a:extLst>
          </p:cNvPr>
          <p:cNvSpPr txBox="1"/>
          <p:nvPr/>
        </p:nvSpPr>
        <p:spPr>
          <a:xfrm>
            <a:off x="762000" y="1278508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pt-BR" b="1" i="0" dirty="0" err="1">
                <a:solidFill>
                  <a:srgbClr val="3A3A3A"/>
                </a:solidFill>
                <a:effectLst/>
                <a:latin typeface="-apple-system"/>
              </a:rPr>
              <a:t>Kovacs</a:t>
            </a:r>
            <a:r>
              <a:rPr lang="pt-BR" b="1" i="0" dirty="0">
                <a:solidFill>
                  <a:srgbClr val="3A3A3A"/>
                </a:solidFill>
                <a:effectLst/>
                <a:latin typeface="-apple-system"/>
              </a:rPr>
              <a:t> Oxidase </a:t>
            </a:r>
            <a:r>
              <a:rPr lang="pt-BR" b="1" i="0" dirty="0" err="1">
                <a:solidFill>
                  <a:srgbClr val="3A3A3A"/>
                </a:solidFill>
                <a:effectLst/>
                <a:latin typeface="-apple-system"/>
              </a:rPr>
              <a:t>Reagent</a:t>
            </a:r>
            <a:r>
              <a:rPr lang="pt-BR" b="1" i="0" dirty="0">
                <a:solidFill>
                  <a:srgbClr val="3A3A3A"/>
                </a:solidFill>
                <a:effectLst/>
                <a:latin typeface="-apple-system"/>
              </a:rPr>
              <a:t>:</a:t>
            </a:r>
            <a:endParaRPr lang="pt-BR" b="0" i="0" dirty="0">
              <a:solidFill>
                <a:srgbClr val="3A3A3A"/>
              </a:solidFill>
              <a:effectLst/>
              <a:latin typeface="-apple-system"/>
            </a:endParaRPr>
          </a:p>
          <a:p>
            <a:pPr algn="l"/>
            <a:r>
              <a:rPr lang="pt-BR" b="0" i="0" dirty="0">
                <a:solidFill>
                  <a:srgbClr val="3A3A3A"/>
                </a:solidFill>
                <a:effectLst/>
                <a:latin typeface="-apple-system"/>
              </a:rPr>
              <a:t>          1% tetra-</a:t>
            </a:r>
            <a:r>
              <a:rPr lang="pt-BR" b="0" i="0" dirty="0" err="1">
                <a:solidFill>
                  <a:srgbClr val="3A3A3A"/>
                </a:solidFill>
                <a:effectLst/>
                <a:latin typeface="-apple-system"/>
              </a:rPr>
              <a:t>methyl</a:t>
            </a:r>
            <a:r>
              <a:rPr lang="pt-BR" b="0" i="0" dirty="0">
                <a:solidFill>
                  <a:srgbClr val="3A3A3A"/>
                </a:solidFill>
                <a:effectLst/>
                <a:latin typeface="-apple-system"/>
              </a:rPr>
              <a:t>-</a:t>
            </a:r>
            <a:r>
              <a:rPr lang="pt-BR" b="0" i="1" dirty="0">
                <a:solidFill>
                  <a:srgbClr val="3A3A3A"/>
                </a:solidFill>
                <a:effectLst/>
                <a:latin typeface="-apple-system"/>
              </a:rPr>
              <a:t>p</a:t>
            </a:r>
            <a:r>
              <a:rPr lang="pt-BR" b="0" i="0" dirty="0">
                <a:solidFill>
                  <a:srgbClr val="3A3A3A"/>
                </a:solidFill>
                <a:effectLst/>
                <a:latin typeface="-apple-system"/>
              </a:rPr>
              <a:t>-</a:t>
            </a:r>
            <a:r>
              <a:rPr lang="pt-BR" b="0" i="0" dirty="0" err="1">
                <a:solidFill>
                  <a:srgbClr val="3A3A3A"/>
                </a:solidFill>
                <a:effectLst/>
                <a:latin typeface="-apple-system"/>
              </a:rPr>
              <a:t>phenylenediamine</a:t>
            </a:r>
            <a:r>
              <a:rPr lang="pt-BR" b="0" i="0" dirty="0">
                <a:solidFill>
                  <a:srgbClr val="3A3A3A"/>
                </a:solidFill>
                <a:effectLst/>
                <a:latin typeface="-apple-system"/>
              </a:rPr>
              <a:t> </a:t>
            </a:r>
            <a:r>
              <a:rPr lang="pt-BR" b="0" i="0" dirty="0" err="1">
                <a:solidFill>
                  <a:srgbClr val="3A3A3A"/>
                </a:solidFill>
                <a:effectLst/>
                <a:latin typeface="-apple-system"/>
              </a:rPr>
              <a:t>dihydrochloride</a:t>
            </a:r>
            <a:r>
              <a:rPr lang="pt-BR" b="0" i="0" dirty="0">
                <a:solidFill>
                  <a:srgbClr val="3A3A3A"/>
                </a:solidFill>
                <a:effectLst/>
                <a:latin typeface="-apple-system"/>
              </a:rPr>
              <a:t>, in </a:t>
            </a:r>
            <a:r>
              <a:rPr lang="pt-BR" b="0" i="0" dirty="0" err="1">
                <a:solidFill>
                  <a:srgbClr val="3A3A3A"/>
                </a:solidFill>
                <a:effectLst/>
                <a:latin typeface="-apple-system"/>
              </a:rPr>
              <a:t>water</a:t>
            </a:r>
            <a:endParaRPr lang="pt-BR" b="0" i="0" dirty="0">
              <a:solidFill>
                <a:srgbClr val="3A3A3A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1" i="0" dirty="0">
                <a:solidFill>
                  <a:srgbClr val="3A3A3A"/>
                </a:solidFill>
                <a:effectLst/>
                <a:latin typeface="-apple-system"/>
              </a:rPr>
              <a:t>Gordon </a:t>
            </a:r>
            <a:r>
              <a:rPr lang="pt-BR" b="1" i="0" dirty="0" err="1">
                <a:solidFill>
                  <a:srgbClr val="3A3A3A"/>
                </a:solidFill>
                <a:effectLst/>
                <a:latin typeface="-apple-system"/>
              </a:rPr>
              <a:t>and</a:t>
            </a:r>
            <a:r>
              <a:rPr lang="pt-BR" b="1" i="0" dirty="0">
                <a:solidFill>
                  <a:srgbClr val="3A3A3A"/>
                </a:solidFill>
                <a:effectLst/>
                <a:latin typeface="-apple-system"/>
              </a:rPr>
              <a:t> </a:t>
            </a:r>
            <a:r>
              <a:rPr lang="pt-BR" b="1" i="0" dirty="0" err="1">
                <a:solidFill>
                  <a:srgbClr val="3A3A3A"/>
                </a:solidFill>
                <a:effectLst/>
                <a:latin typeface="-apple-system"/>
              </a:rPr>
              <a:t>McLeod’s</a:t>
            </a:r>
            <a:r>
              <a:rPr lang="pt-BR" b="1" i="0" dirty="0">
                <a:solidFill>
                  <a:srgbClr val="3A3A3A"/>
                </a:solidFill>
                <a:effectLst/>
                <a:latin typeface="-apple-system"/>
              </a:rPr>
              <a:t> </a:t>
            </a:r>
            <a:r>
              <a:rPr lang="pt-BR" b="1" i="0" dirty="0" err="1">
                <a:solidFill>
                  <a:srgbClr val="3A3A3A"/>
                </a:solidFill>
                <a:effectLst/>
                <a:latin typeface="-apple-system"/>
              </a:rPr>
              <a:t>Reagent</a:t>
            </a:r>
            <a:r>
              <a:rPr lang="pt-BR" b="1" i="0" dirty="0">
                <a:solidFill>
                  <a:srgbClr val="3A3A3A"/>
                </a:solidFill>
                <a:effectLst/>
                <a:latin typeface="-apple-system"/>
              </a:rPr>
              <a:t>:</a:t>
            </a:r>
            <a:endParaRPr lang="pt-BR" b="0" i="0" dirty="0">
              <a:solidFill>
                <a:srgbClr val="3A3A3A"/>
              </a:solidFill>
              <a:effectLst/>
              <a:latin typeface="-apple-system"/>
            </a:endParaRPr>
          </a:p>
          <a:p>
            <a:pPr algn="l"/>
            <a:r>
              <a:rPr lang="pt-BR" b="0" i="0" dirty="0">
                <a:solidFill>
                  <a:srgbClr val="3A3A3A"/>
                </a:solidFill>
                <a:effectLst/>
                <a:latin typeface="-apple-system"/>
              </a:rPr>
              <a:t>         1% </a:t>
            </a:r>
            <a:r>
              <a:rPr lang="pt-BR" b="0" i="0" dirty="0" err="1">
                <a:solidFill>
                  <a:srgbClr val="3A3A3A"/>
                </a:solidFill>
                <a:effectLst/>
                <a:latin typeface="-apple-system"/>
              </a:rPr>
              <a:t>dimethyl</a:t>
            </a:r>
            <a:r>
              <a:rPr lang="pt-BR" b="0" i="0" dirty="0">
                <a:solidFill>
                  <a:srgbClr val="3A3A3A"/>
                </a:solidFill>
                <a:effectLst/>
                <a:latin typeface="-apple-system"/>
              </a:rPr>
              <a:t>-</a:t>
            </a:r>
            <a:r>
              <a:rPr lang="pt-BR" b="0" i="1" dirty="0">
                <a:solidFill>
                  <a:srgbClr val="3A3A3A"/>
                </a:solidFill>
                <a:effectLst/>
                <a:latin typeface="-apple-system"/>
              </a:rPr>
              <a:t>p</a:t>
            </a:r>
            <a:r>
              <a:rPr lang="pt-BR" b="0" i="0" dirty="0">
                <a:solidFill>
                  <a:srgbClr val="3A3A3A"/>
                </a:solidFill>
                <a:effectLst/>
                <a:latin typeface="-apple-system"/>
              </a:rPr>
              <a:t>-</a:t>
            </a:r>
            <a:r>
              <a:rPr lang="pt-BR" b="0" i="0" dirty="0" err="1">
                <a:solidFill>
                  <a:srgbClr val="3A3A3A"/>
                </a:solidFill>
                <a:effectLst/>
                <a:latin typeface="-apple-system"/>
              </a:rPr>
              <a:t>phenylenediamine</a:t>
            </a:r>
            <a:r>
              <a:rPr lang="pt-BR" b="0" i="0" dirty="0">
                <a:solidFill>
                  <a:srgbClr val="3A3A3A"/>
                </a:solidFill>
                <a:effectLst/>
                <a:latin typeface="-apple-system"/>
              </a:rPr>
              <a:t> </a:t>
            </a:r>
            <a:r>
              <a:rPr lang="pt-BR" b="0" i="0" dirty="0" err="1">
                <a:solidFill>
                  <a:srgbClr val="3A3A3A"/>
                </a:solidFill>
                <a:effectLst/>
                <a:latin typeface="-apple-system"/>
              </a:rPr>
              <a:t>dihydrochloride</a:t>
            </a:r>
            <a:r>
              <a:rPr lang="pt-BR" b="0" i="0" dirty="0">
                <a:solidFill>
                  <a:srgbClr val="3A3A3A"/>
                </a:solidFill>
                <a:effectLst/>
                <a:latin typeface="-apple-system"/>
              </a:rPr>
              <a:t>, in </a:t>
            </a:r>
            <a:r>
              <a:rPr lang="pt-BR" b="0" i="0" dirty="0" err="1">
                <a:solidFill>
                  <a:srgbClr val="3A3A3A"/>
                </a:solidFill>
                <a:effectLst/>
                <a:latin typeface="-apple-system"/>
              </a:rPr>
              <a:t>water</a:t>
            </a:r>
            <a:endParaRPr lang="pt-BR" b="0" i="0" dirty="0">
              <a:solidFill>
                <a:srgbClr val="3A3A3A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1" i="0" dirty="0">
                <a:solidFill>
                  <a:srgbClr val="3A3A3A"/>
                </a:solidFill>
                <a:effectLst/>
                <a:latin typeface="-apple-system"/>
              </a:rPr>
              <a:t>Gaby </a:t>
            </a:r>
            <a:r>
              <a:rPr lang="pt-BR" b="1" i="0" dirty="0" err="1">
                <a:solidFill>
                  <a:srgbClr val="3A3A3A"/>
                </a:solidFill>
                <a:effectLst/>
                <a:latin typeface="-apple-system"/>
              </a:rPr>
              <a:t>and</a:t>
            </a:r>
            <a:r>
              <a:rPr lang="pt-BR" b="1" i="0" dirty="0">
                <a:solidFill>
                  <a:srgbClr val="3A3A3A"/>
                </a:solidFill>
                <a:effectLst/>
                <a:latin typeface="-apple-system"/>
              </a:rPr>
              <a:t> </a:t>
            </a:r>
            <a:r>
              <a:rPr lang="pt-BR" b="1" i="0" dirty="0" err="1">
                <a:solidFill>
                  <a:srgbClr val="3A3A3A"/>
                </a:solidFill>
                <a:effectLst/>
                <a:latin typeface="-apple-system"/>
              </a:rPr>
              <a:t>Hadley</a:t>
            </a:r>
            <a:r>
              <a:rPr lang="pt-BR" b="1" i="0" dirty="0">
                <a:solidFill>
                  <a:srgbClr val="3A3A3A"/>
                </a:solidFill>
                <a:effectLst/>
                <a:latin typeface="-apple-system"/>
              </a:rPr>
              <a:t> (</a:t>
            </a:r>
            <a:r>
              <a:rPr lang="pt-BR" b="1" i="0" dirty="0" err="1">
                <a:solidFill>
                  <a:srgbClr val="3A3A3A"/>
                </a:solidFill>
                <a:effectLst/>
                <a:latin typeface="-apple-system"/>
              </a:rPr>
              <a:t>indophenol</a:t>
            </a:r>
            <a:r>
              <a:rPr lang="pt-BR" b="1" i="0" dirty="0">
                <a:solidFill>
                  <a:srgbClr val="3A3A3A"/>
                </a:solidFill>
                <a:effectLst/>
                <a:latin typeface="-apple-system"/>
              </a:rPr>
              <a:t> oxidase) </a:t>
            </a:r>
            <a:r>
              <a:rPr lang="pt-BR" b="1" i="0" dirty="0" err="1">
                <a:solidFill>
                  <a:srgbClr val="3A3A3A"/>
                </a:solidFill>
                <a:effectLst/>
                <a:latin typeface="-apple-system"/>
              </a:rPr>
              <a:t>Reagent</a:t>
            </a:r>
            <a:r>
              <a:rPr lang="pt-BR" b="1" i="0" dirty="0">
                <a:solidFill>
                  <a:srgbClr val="3A3A3A"/>
                </a:solidFill>
                <a:effectLst/>
                <a:latin typeface="-apple-system"/>
              </a:rPr>
              <a:t>:</a:t>
            </a:r>
            <a:endParaRPr lang="pt-BR" b="0" i="0" dirty="0">
              <a:solidFill>
                <a:srgbClr val="3A3A3A"/>
              </a:solidFill>
              <a:effectLst/>
              <a:latin typeface="-apple-system"/>
            </a:endParaRPr>
          </a:p>
          <a:p>
            <a:pPr algn="l"/>
            <a:r>
              <a:rPr lang="pt-BR" b="0" i="0" dirty="0">
                <a:solidFill>
                  <a:srgbClr val="3A3A3A"/>
                </a:solidFill>
                <a:effectLst/>
                <a:latin typeface="-apple-system"/>
              </a:rPr>
              <a:t>          1% </a:t>
            </a:r>
            <a:r>
              <a:rPr lang="el-GR" b="0" i="0" dirty="0">
                <a:solidFill>
                  <a:srgbClr val="3A3A3A"/>
                </a:solidFill>
                <a:effectLst/>
                <a:latin typeface="-apple-system"/>
              </a:rPr>
              <a:t>α-</a:t>
            </a:r>
            <a:r>
              <a:rPr lang="pt-BR" b="0" i="0" dirty="0" err="1">
                <a:solidFill>
                  <a:srgbClr val="3A3A3A"/>
                </a:solidFill>
                <a:effectLst/>
                <a:latin typeface="-apple-system"/>
              </a:rPr>
              <a:t>naphthol</a:t>
            </a:r>
            <a:r>
              <a:rPr lang="pt-BR" b="0" i="0" dirty="0">
                <a:solidFill>
                  <a:srgbClr val="3A3A3A"/>
                </a:solidFill>
                <a:effectLst/>
                <a:latin typeface="-apple-system"/>
              </a:rPr>
              <a:t> in 95% </a:t>
            </a:r>
            <a:r>
              <a:rPr lang="pt-BR" b="0" i="0" dirty="0" err="1">
                <a:solidFill>
                  <a:srgbClr val="3A3A3A"/>
                </a:solidFill>
                <a:effectLst/>
                <a:latin typeface="-apple-system"/>
              </a:rPr>
              <a:t>ethanol</a:t>
            </a:r>
            <a:endParaRPr lang="pt-BR" b="0" i="0" dirty="0">
              <a:solidFill>
                <a:srgbClr val="3A3A3A"/>
              </a:solidFill>
              <a:effectLst/>
              <a:latin typeface="-apple-system"/>
            </a:endParaRPr>
          </a:p>
        </p:txBody>
      </p:sp>
      <p:pic>
        <p:nvPicPr>
          <p:cNvPr id="17412" name="Picture 4" descr="Dry Filter Paper Method">
            <a:extLst>
              <a:ext uri="{FF2B5EF4-FFF2-40B4-BE49-F238E27FC236}">
                <a16:creationId xmlns:a16="http://schemas.microsoft.com/office/drawing/2014/main" id="{8E0152A5-D5A0-41D0-A7BE-8B73BD303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49" y="4194018"/>
            <a:ext cx="4562475" cy="250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697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ulphur Reduction Test - Principle, Procedure, Uses and Interpretation">
            <a:extLst>
              <a:ext uri="{FF2B5EF4-FFF2-40B4-BE49-F238E27FC236}">
                <a16:creationId xmlns:a16="http://schemas.microsoft.com/office/drawing/2014/main" id="{1E2326E2-75C0-4E18-A52E-0F543E7B6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18" y="1801468"/>
            <a:ext cx="8524875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A778611-059E-4D83-BC19-7241B39E3A9F}"/>
              </a:ext>
            </a:extLst>
          </p:cNvPr>
          <p:cNvSpPr txBox="1"/>
          <p:nvPr/>
        </p:nvSpPr>
        <p:spPr>
          <a:xfrm>
            <a:off x="188843" y="504825"/>
            <a:ext cx="1166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Teste de enxofre: </a:t>
            </a:r>
            <a:r>
              <a:rPr lang="pt-BR" dirty="0"/>
              <a:t>Permite detectar bactérias que apresentam a capacidade de reduzir enxofre, ou seja, podem utilizar sulfato como aceptor final de elétrons,  devido a presença da enzima tiossulfato redutase ou podem degradar o aminoácido cisteína devido a enzima cisteína </a:t>
            </a:r>
            <a:r>
              <a:rPr lang="pt-BR" dirty="0" err="1"/>
              <a:t>desulfirase</a:t>
            </a:r>
            <a:r>
              <a:rPr lang="pt-BR" dirty="0"/>
              <a:t>. Em ambos os casos há liberação de hidróxido de enxofre. O indicador é um composto que apresenta ferro, como sulfato de amônio ferroso , </a:t>
            </a:r>
            <a:r>
              <a:rPr lang="pt-BR" b="0" i="0" dirty="0">
                <a:solidFill>
                  <a:srgbClr val="000000"/>
                </a:solidFill>
                <a:effectLst/>
                <a:latin typeface="-apple-system"/>
              </a:rPr>
              <a:t>Fe(NH4)2(SO4)2·6H2O</a:t>
            </a:r>
            <a:r>
              <a:rPr lang="pt-BR" dirty="0"/>
              <a:t> </a:t>
            </a:r>
            <a:endParaRPr lang="pt-BR" b="1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3DACBF8-8E0C-41FC-B197-BFF32144774D}"/>
              </a:ext>
            </a:extLst>
          </p:cNvPr>
          <p:cNvSpPr txBox="1"/>
          <p:nvPr/>
        </p:nvSpPr>
        <p:spPr>
          <a:xfrm>
            <a:off x="298174" y="5864087"/>
            <a:ext cx="724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Bactérias capazes de reduzir enxofre incluem </a:t>
            </a:r>
            <a:r>
              <a:rPr lang="pt-BR" i="1" dirty="0"/>
              <a:t>Salmonella, </a:t>
            </a:r>
            <a:r>
              <a:rPr lang="pt-BR" i="1" dirty="0" err="1"/>
              <a:t>Shigella</a:t>
            </a:r>
            <a:r>
              <a:rPr lang="pt-BR" i="1" dirty="0"/>
              <a:t> </a:t>
            </a:r>
            <a:r>
              <a:rPr lang="pt-BR" dirty="0"/>
              <a:t>e </a:t>
            </a:r>
            <a:r>
              <a:rPr lang="pt-BR" i="1" dirty="0" err="1"/>
              <a:t>Proteus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228230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Urease Test- Principle, Media, Procedure, Result, Uses">
            <a:extLst>
              <a:ext uri="{FF2B5EF4-FFF2-40B4-BE49-F238E27FC236}">
                <a16:creationId xmlns:a16="http://schemas.microsoft.com/office/drawing/2014/main" id="{52E9FFE1-FCB8-4D26-9676-847AE55FE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45" y="1823831"/>
            <a:ext cx="61912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rinciple of Urease Test">
            <a:extLst>
              <a:ext uri="{FF2B5EF4-FFF2-40B4-BE49-F238E27FC236}">
                <a16:creationId xmlns:a16="http://schemas.microsoft.com/office/drawing/2014/main" id="{0B917F95-DC63-4CEC-9BFC-F26921E71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685" y="5326546"/>
            <a:ext cx="51435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31D22D7-7D10-4620-9136-CCA9B9782CE5}"/>
              </a:ext>
            </a:extLst>
          </p:cNvPr>
          <p:cNvSpPr txBox="1"/>
          <p:nvPr/>
        </p:nvSpPr>
        <p:spPr>
          <a:xfrm>
            <a:off x="447261" y="6221896"/>
            <a:ext cx="4710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Importante para detecção de </a:t>
            </a:r>
            <a:r>
              <a:rPr lang="pt-BR" i="1" dirty="0" err="1"/>
              <a:t>Helicobacter</a:t>
            </a:r>
            <a:r>
              <a:rPr lang="pt-BR" i="1" dirty="0"/>
              <a:t> </a:t>
            </a:r>
            <a:r>
              <a:rPr lang="pt-BR" i="1" dirty="0" err="1"/>
              <a:t>pylori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CD6081B-204C-4A1D-8E1A-A71D5FE01958}"/>
              </a:ext>
            </a:extLst>
          </p:cNvPr>
          <p:cNvSpPr txBox="1"/>
          <p:nvPr/>
        </p:nvSpPr>
        <p:spPr>
          <a:xfrm>
            <a:off x="308113" y="312938"/>
            <a:ext cx="11038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Teste de urease: </a:t>
            </a:r>
            <a:r>
              <a:rPr lang="pt-BR" dirty="0"/>
              <a:t>A urease é uma enzima capaz de quebrar a ureia em amônia e gás carbônico. Devido a presença da amônia, ocorre a alcalinização do meio na presença de fenol red.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0526593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6443C1-FDBE-4A2E-90F6-033E855E1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93" y="1165499"/>
            <a:ext cx="5419807" cy="370488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6A60766-EDBA-48D3-956B-72667BFB5074}"/>
              </a:ext>
            </a:extLst>
          </p:cNvPr>
          <p:cNvSpPr txBox="1"/>
          <p:nvPr/>
        </p:nvSpPr>
        <p:spPr>
          <a:xfrm>
            <a:off x="298173" y="32345"/>
            <a:ext cx="11781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Produtos disponíveis no mercado para identificação de bactérias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E3D8D96-09EA-40D1-B975-412E6B929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013" y="1355784"/>
            <a:ext cx="5485936" cy="361336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5A775BB-DBF7-4D5C-AF30-25B79593A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562" y="3749415"/>
            <a:ext cx="7268901" cy="268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1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3AD4ED0-C1C7-424C-9D23-47AF6352D6E6}"/>
              </a:ext>
            </a:extLst>
          </p:cNvPr>
          <p:cNvSpPr txBox="1"/>
          <p:nvPr/>
        </p:nvSpPr>
        <p:spPr>
          <a:xfrm>
            <a:off x="1659834" y="2892287"/>
            <a:ext cx="9747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Métodos de diagnóstico independentes de cultivo</a:t>
            </a:r>
          </a:p>
        </p:txBody>
      </p:sp>
    </p:spTree>
    <p:extLst>
      <p:ext uri="{BB962C8B-B14F-4D97-AF65-F5344CB8AC3E}">
        <p14:creationId xmlns:p14="http://schemas.microsoft.com/office/powerpoint/2010/main" val="399962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iossegurança em laboratórios e comportamentos de risco">
            <a:extLst>
              <a:ext uri="{FF2B5EF4-FFF2-40B4-BE49-F238E27FC236}">
                <a16:creationId xmlns:a16="http://schemas.microsoft.com/office/drawing/2014/main" id="{C5C8FBAC-A519-44A4-93E4-1B7B0D2FB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442" y="331284"/>
            <a:ext cx="37719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We work with dangerous pathogens in a downtown Boston biocontainment lab –  here&amp;#39;s why you can feel safe about our research">
            <a:extLst>
              <a:ext uri="{FF2B5EF4-FFF2-40B4-BE49-F238E27FC236}">
                <a16:creationId xmlns:a16="http://schemas.microsoft.com/office/drawing/2014/main" id="{34DA0499-1222-4952-8338-148675977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520" y="2599822"/>
            <a:ext cx="7770398" cy="425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B139F93-F89E-44ED-9E77-810B64882F78}"/>
              </a:ext>
            </a:extLst>
          </p:cNvPr>
          <p:cNvSpPr txBox="1"/>
          <p:nvPr/>
        </p:nvSpPr>
        <p:spPr>
          <a:xfrm>
            <a:off x="670560" y="568960"/>
            <a:ext cx="4185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Contenção biológica e níveis de segurança</a:t>
            </a:r>
          </a:p>
        </p:txBody>
      </p:sp>
    </p:spTree>
    <p:extLst>
      <p:ext uri="{BB962C8B-B14F-4D97-AF65-F5344CB8AC3E}">
        <p14:creationId xmlns:p14="http://schemas.microsoft.com/office/powerpoint/2010/main" val="16083271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4875CAA-D48C-49A2-BC86-C45A1D5BB432}"/>
              </a:ext>
            </a:extLst>
          </p:cNvPr>
          <p:cNvSpPr txBox="1"/>
          <p:nvPr/>
        </p:nvSpPr>
        <p:spPr>
          <a:xfrm>
            <a:off x="477079" y="421419"/>
            <a:ext cx="7255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Ensaios imunológicos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BD01F3D-FD8B-4D2A-84E7-30E7C7CAADFA}"/>
              </a:ext>
            </a:extLst>
          </p:cNvPr>
          <p:cNvSpPr txBox="1"/>
          <p:nvPr/>
        </p:nvSpPr>
        <p:spPr>
          <a:xfrm>
            <a:off x="626165" y="1372696"/>
            <a:ext cx="9720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Podem ser realizados testes </a:t>
            </a:r>
            <a:r>
              <a:rPr lang="pt-BR" sz="2800" i="1" dirty="0"/>
              <a:t>in vitro </a:t>
            </a:r>
            <a:r>
              <a:rPr lang="pt-BR" sz="2800" dirty="0"/>
              <a:t>de detecção ou respostas imunes do hospedeiro</a:t>
            </a:r>
          </a:p>
        </p:txBody>
      </p:sp>
      <p:pic>
        <p:nvPicPr>
          <p:cNvPr id="20482" name="Picture 2" descr="TB Skin Tests | The Urgent Care | We Are Here When You Need Us!">
            <a:extLst>
              <a:ext uri="{FF2B5EF4-FFF2-40B4-BE49-F238E27FC236}">
                <a16:creationId xmlns:a16="http://schemas.microsoft.com/office/drawing/2014/main" id="{2C093DF6-C0FD-462F-AFD9-94319A5A4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9" y="2326803"/>
            <a:ext cx="78105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1B08E02-B114-438E-9789-947C1BA34AB8}"/>
              </a:ext>
            </a:extLst>
          </p:cNvPr>
          <p:cNvSpPr txBox="1"/>
          <p:nvPr/>
        </p:nvSpPr>
        <p:spPr>
          <a:xfrm>
            <a:off x="895781" y="5745757"/>
            <a:ext cx="497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Teste de tuberculina para detecção de tuberculose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41DBDEF-F9A1-4EF8-AD66-69F3EC32E076}"/>
              </a:ext>
            </a:extLst>
          </p:cNvPr>
          <p:cNvSpPr txBox="1"/>
          <p:nvPr/>
        </p:nvSpPr>
        <p:spPr>
          <a:xfrm>
            <a:off x="8303315" y="4361919"/>
            <a:ext cx="40866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Sorologia</a:t>
            </a:r>
            <a:r>
              <a:rPr lang="pt-BR" sz="2800" dirty="0"/>
              <a:t> – estudo das reações antígeno-anticorpo </a:t>
            </a:r>
            <a:r>
              <a:rPr lang="pt-BR" sz="2800" i="1" dirty="0"/>
              <a:t>in vitro – </a:t>
            </a:r>
            <a:r>
              <a:rPr lang="pt-BR" sz="2800" dirty="0"/>
              <a:t>detecção de anticorpos induzidos por patógenos. </a:t>
            </a:r>
          </a:p>
        </p:txBody>
      </p:sp>
      <p:pic>
        <p:nvPicPr>
          <p:cNvPr id="20484" name="Picture 4" descr="TP 3 - Agglutination test for Salmonella species">
            <a:extLst>
              <a:ext uri="{FF2B5EF4-FFF2-40B4-BE49-F238E27FC236}">
                <a16:creationId xmlns:a16="http://schemas.microsoft.com/office/drawing/2014/main" id="{BE491B8E-0D59-46F2-8B22-4D47FBC1C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358" y="2647950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971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268E1B3-D8C6-4BEB-9378-13EBA0C3F93C}"/>
              </a:ext>
            </a:extLst>
          </p:cNvPr>
          <p:cNvSpPr txBox="1"/>
          <p:nvPr/>
        </p:nvSpPr>
        <p:spPr>
          <a:xfrm>
            <a:off x="5226306" y="815008"/>
            <a:ext cx="178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Sorologia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B3795D-B464-4525-BBB3-AA4D514B7FA6}"/>
              </a:ext>
            </a:extLst>
          </p:cNvPr>
          <p:cNvSpPr txBox="1"/>
          <p:nvPr/>
        </p:nvSpPr>
        <p:spPr>
          <a:xfrm>
            <a:off x="1749288" y="2186609"/>
            <a:ext cx="9295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Especificidade</a:t>
            </a:r>
            <a:r>
              <a:rPr lang="pt-BR" dirty="0"/>
              <a:t> – reação antígeno-anticorpo capaz de identificar a exposição a um único patógeno</a:t>
            </a:r>
          </a:p>
          <a:p>
            <a:pPr algn="ctr"/>
            <a:endParaRPr lang="pt-BR" dirty="0"/>
          </a:p>
          <a:p>
            <a:pPr algn="ctr"/>
            <a:r>
              <a:rPr lang="pt-BR" b="1" dirty="0"/>
              <a:t>Sensibilidade – </a:t>
            </a:r>
            <a:r>
              <a:rPr lang="pt-BR" dirty="0"/>
              <a:t>quantidades de anticorpos necessárias para a detecção do patógeno</a:t>
            </a:r>
            <a:endParaRPr lang="pt-BR" b="1" dirty="0"/>
          </a:p>
        </p:txBody>
      </p:sp>
      <p:pic>
        <p:nvPicPr>
          <p:cNvPr id="21506" name="Picture 2" descr="Antigen-Antibody reactions: Agglutination and types • Microbe Online">
            <a:extLst>
              <a:ext uri="{FF2B5EF4-FFF2-40B4-BE49-F238E27FC236}">
                <a16:creationId xmlns:a16="http://schemas.microsoft.com/office/drawing/2014/main" id="{FFF8ACF3-FD35-4DBD-9F79-24B4DD913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18" y="3336028"/>
            <a:ext cx="5103066" cy="33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Enzyme Immunoassay">
            <a:extLst>
              <a:ext uri="{FF2B5EF4-FFF2-40B4-BE49-F238E27FC236}">
                <a16:creationId xmlns:a16="http://schemas.microsoft.com/office/drawing/2014/main" id="{800BDC45-7C2D-44F3-AF6E-F19C36501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371" y="3336028"/>
            <a:ext cx="3772372" cy="251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CC3023D-6BE1-4EAD-8946-32875CB48A13}"/>
              </a:ext>
            </a:extLst>
          </p:cNvPr>
          <p:cNvSpPr txBox="1"/>
          <p:nvPr/>
        </p:nvSpPr>
        <p:spPr>
          <a:xfrm flipH="1">
            <a:off x="2039784" y="6042992"/>
            <a:ext cx="430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aglutinação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8DB5123-DEDF-40DF-9BAA-0346A407570E}"/>
              </a:ext>
            </a:extLst>
          </p:cNvPr>
          <p:cNvSpPr txBox="1"/>
          <p:nvPr/>
        </p:nvSpPr>
        <p:spPr>
          <a:xfrm>
            <a:off x="7712765" y="6154303"/>
            <a:ext cx="2541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Ensaio </a:t>
            </a:r>
            <a:r>
              <a:rPr lang="pt-BR" b="1" dirty="0" err="1"/>
              <a:t>imunoenzimático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002222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933363B-F288-4658-95D9-44F984D704C7}"/>
              </a:ext>
            </a:extLst>
          </p:cNvPr>
          <p:cNvSpPr txBox="1"/>
          <p:nvPr/>
        </p:nvSpPr>
        <p:spPr>
          <a:xfrm>
            <a:off x="4522305" y="238539"/>
            <a:ext cx="4203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Títulos de anticorpos</a:t>
            </a:r>
          </a:p>
        </p:txBody>
      </p:sp>
      <p:pic>
        <p:nvPicPr>
          <p:cNvPr id="22532" name="Picture 4" descr="image 13">
            <a:extLst>
              <a:ext uri="{FF2B5EF4-FFF2-40B4-BE49-F238E27FC236}">
                <a16:creationId xmlns:a16="http://schemas.microsoft.com/office/drawing/2014/main" id="{AF4CA3F1-32AB-4826-B5D2-FB7CDFD38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884870"/>
            <a:ext cx="56102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EC2C248-2089-4ACE-9196-CCCF0C6D7E3F}"/>
              </a:ext>
            </a:extLst>
          </p:cNvPr>
          <p:cNvSpPr txBox="1"/>
          <p:nvPr/>
        </p:nvSpPr>
        <p:spPr>
          <a:xfrm>
            <a:off x="6430617" y="1450968"/>
            <a:ext cx="5424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Título </a:t>
            </a:r>
            <a:r>
              <a:rPr lang="pt-BR" sz="2400" dirty="0"/>
              <a:t>é a maior diluição (menor concentração) de soro na qual a reação antígeno-anticorpo é observada</a:t>
            </a:r>
            <a:endParaRPr lang="pt-BR" sz="2400" b="1" dirty="0"/>
          </a:p>
        </p:txBody>
      </p:sp>
      <p:pic>
        <p:nvPicPr>
          <p:cNvPr id="22534" name="Picture 6" descr="All FACS staining reagents need to be titrated by the user!">
            <a:extLst>
              <a:ext uri="{FF2B5EF4-FFF2-40B4-BE49-F238E27FC236}">
                <a16:creationId xmlns:a16="http://schemas.microsoft.com/office/drawing/2014/main" id="{E3AC4976-C0AB-4287-8E54-7C7D29215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52481"/>
            <a:ext cx="5087318" cy="227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613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E272978-05D1-411F-B32A-A314075CB8DE}"/>
              </a:ext>
            </a:extLst>
          </p:cNvPr>
          <p:cNvSpPr txBox="1"/>
          <p:nvPr/>
        </p:nvSpPr>
        <p:spPr>
          <a:xfrm>
            <a:off x="2980677" y="407326"/>
            <a:ext cx="5863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Um título positivo não necessariamente indica infecção ativa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E3C9B86-29E0-48AE-ABED-D92FEE55D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0" y="834887"/>
            <a:ext cx="6312471" cy="562423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3904FF0-A2CC-4290-83F0-F6F0E9D69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656" y="776658"/>
            <a:ext cx="5434226" cy="524645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D2546A0-5913-45F5-9D72-EDE535FC9362}"/>
              </a:ext>
            </a:extLst>
          </p:cNvPr>
          <p:cNvSpPr txBox="1"/>
          <p:nvPr/>
        </p:nvSpPr>
        <p:spPr>
          <a:xfrm>
            <a:off x="2353582" y="6332680"/>
            <a:ext cx="1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Título para sífilis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B74E49E-7100-4AEC-A66D-723F5DA31968}"/>
              </a:ext>
            </a:extLst>
          </p:cNvPr>
          <p:cNvSpPr txBox="1"/>
          <p:nvPr/>
        </p:nvSpPr>
        <p:spPr>
          <a:xfrm>
            <a:off x="7881730" y="6274451"/>
            <a:ext cx="274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Título para </a:t>
            </a:r>
            <a:r>
              <a:rPr lang="pt-BR" i="1" dirty="0" err="1"/>
              <a:t>Samonella</a:t>
            </a:r>
            <a:r>
              <a:rPr lang="pt-BR" i="1" dirty="0"/>
              <a:t> </a:t>
            </a:r>
            <a:r>
              <a:rPr lang="pt-BR" i="1" dirty="0" err="1"/>
              <a:t>tiphy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6041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9511B1F-40FC-4468-98A0-6BCCBE6C00E9}"/>
              </a:ext>
            </a:extLst>
          </p:cNvPr>
          <p:cNvSpPr txBox="1"/>
          <p:nvPr/>
        </p:nvSpPr>
        <p:spPr>
          <a:xfrm>
            <a:off x="4545519" y="387625"/>
            <a:ext cx="336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Testes de aglutinação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DF77469-3BEE-4835-BA99-6D12D9F60A1D}"/>
              </a:ext>
            </a:extLst>
          </p:cNvPr>
          <p:cNvSpPr txBox="1"/>
          <p:nvPr/>
        </p:nvSpPr>
        <p:spPr>
          <a:xfrm>
            <a:off x="500661" y="1232453"/>
            <a:ext cx="1145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Aglutinação</a:t>
            </a:r>
            <a:r>
              <a:rPr lang="pt-BR" dirty="0"/>
              <a:t> é a reação entre um anticorpo e um antígeno particulado, que resulta em aglomeração de partículas visíveis</a:t>
            </a:r>
          </a:p>
        </p:txBody>
      </p:sp>
      <p:pic>
        <p:nvPicPr>
          <p:cNvPr id="23554" name="Picture 2" descr="TIPAGEM SANGUÍNEA - ANÁLISE &amp;amp; PROCESSO - YouTube">
            <a:extLst>
              <a:ext uri="{FF2B5EF4-FFF2-40B4-BE49-F238E27FC236}">
                <a16:creationId xmlns:a16="http://schemas.microsoft.com/office/drawing/2014/main" id="{587C31DC-B906-4EB5-AD94-5C90F71F5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191" y="2102125"/>
            <a:ext cx="4926495" cy="369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5774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 ">
            <a:extLst>
              <a:ext uri="{FF2B5EF4-FFF2-40B4-BE49-F238E27FC236}">
                <a16:creationId xmlns:a16="http://schemas.microsoft.com/office/drawing/2014/main" id="{DAB2433C-B92E-426D-BF14-D9C102B11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15" y="1406317"/>
            <a:ext cx="3448876" cy="25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830CE4A-4693-4101-89BB-4D676D5BE443}"/>
              </a:ext>
            </a:extLst>
          </p:cNvPr>
          <p:cNvSpPr txBox="1"/>
          <p:nvPr/>
        </p:nvSpPr>
        <p:spPr>
          <a:xfrm flipH="1">
            <a:off x="2043232" y="122822"/>
            <a:ext cx="5862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Tipos de testes de aglutinação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E3C923-4E2C-4EC5-B3A7-0C655E267667}"/>
              </a:ext>
            </a:extLst>
          </p:cNvPr>
          <p:cNvSpPr txBox="1"/>
          <p:nvPr/>
        </p:nvSpPr>
        <p:spPr>
          <a:xfrm>
            <a:off x="1461053" y="821542"/>
            <a:ext cx="1164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direta</a:t>
            </a:r>
          </a:p>
        </p:txBody>
      </p:sp>
      <p:pic>
        <p:nvPicPr>
          <p:cNvPr id="24578" name="Picture 2" descr="Direct agglutination Principle • combination of an insoluble particulate antigen with its soluble antibody">
            <a:extLst>
              <a:ext uri="{FF2B5EF4-FFF2-40B4-BE49-F238E27FC236}">
                <a16:creationId xmlns:a16="http://schemas.microsoft.com/office/drawing/2014/main" id="{905FF5AB-D0A4-4375-9218-7DDEBDD6D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7" t="59170"/>
          <a:stretch/>
        </p:blipFill>
        <p:spPr bwMode="auto">
          <a:xfrm>
            <a:off x="445601" y="4106919"/>
            <a:ext cx="3759390" cy="268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AF2A9B2-42C6-4726-A940-976B5CF451F8}"/>
              </a:ext>
            </a:extLst>
          </p:cNvPr>
          <p:cNvSpPr txBox="1"/>
          <p:nvPr/>
        </p:nvSpPr>
        <p:spPr>
          <a:xfrm>
            <a:off x="1302768" y="6341165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/>
              <a:t>Salmonella </a:t>
            </a:r>
            <a:r>
              <a:rPr lang="pt-BR" i="1" dirty="0" err="1"/>
              <a:t>typhi</a:t>
            </a:r>
            <a:endParaRPr lang="pt-BR" i="1" dirty="0"/>
          </a:p>
        </p:txBody>
      </p:sp>
      <p:pic>
        <p:nvPicPr>
          <p:cNvPr id="24586" name="Picture 10" descr="20. Showing the passive agglutination reaction between antigen and... |  Download Scientific Diagram">
            <a:extLst>
              <a:ext uri="{FF2B5EF4-FFF2-40B4-BE49-F238E27FC236}">
                <a16:creationId xmlns:a16="http://schemas.microsoft.com/office/drawing/2014/main" id="{B924A128-E0BC-405B-9A14-81199E920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210" y="821542"/>
            <a:ext cx="654367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ELITex Staph – ELITechGroup: In Vitro Diagnostic Equipment &amp;amp; Reagents">
            <a:extLst>
              <a:ext uri="{FF2B5EF4-FFF2-40B4-BE49-F238E27FC236}">
                <a16:creationId xmlns:a16="http://schemas.microsoft.com/office/drawing/2014/main" id="{214F9EF7-803C-4219-9AC9-5387AC3EB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210" y="3908218"/>
            <a:ext cx="4182717" cy="243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1AD95BB-3C7F-4F4A-808B-BCC9430C2564}"/>
              </a:ext>
            </a:extLst>
          </p:cNvPr>
          <p:cNvSpPr txBox="1"/>
          <p:nvPr/>
        </p:nvSpPr>
        <p:spPr>
          <a:xfrm flipH="1">
            <a:off x="9298055" y="4106919"/>
            <a:ext cx="2893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Staphylococcus aureus – </a:t>
            </a:r>
            <a:r>
              <a:rPr lang="pt-BR" dirty="0"/>
              <a:t>Proteína A e fator de agregação</a:t>
            </a:r>
            <a:r>
              <a:rPr lang="pt-BR" i="1" dirty="0"/>
              <a:t>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257B35E-4D85-4236-BFF9-C6DF0B006674}"/>
              </a:ext>
            </a:extLst>
          </p:cNvPr>
          <p:cNvSpPr txBox="1"/>
          <p:nvPr/>
        </p:nvSpPr>
        <p:spPr>
          <a:xfrm>
            <a:off x="4467526" y="6076440"/>
            <a:ext cx="7306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Requer menos de um minuto e não necessita de experiência prévia ou equipamentos</a:t>
            </a:r>
          </a:p>
        </p:txBody>
      </p:sp>
    </p:spTree>
    <p:extLst>
      <p:ext uri="{BB962C8B-B14F-4D97-AF65-F5344CB8AC3E}">
        <p14:creationId xmlns:p14="http://schemas.microsoft.com/office/powerpoint/2010/main" val="3014816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C6AC494-348F-41FC-B8BF-68CF4012E6F4}"/>
              </a:ext>
            </a:extLst>
          </p:cNvPr>
          <p:cNvSpPr txBox="1"/>
          <p:nvPr/>
        </p:nvSpPr>
        <p:spPr>
          <a:xfrm>
            <a:off x="4533328" y="536713"/>
            <a:ext cx="3125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Imunofluorescência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2ED6EDF-A5EF-417E-95DC-90AB82F7A359}"/>
              </a:ext>
            </a:extLst>
          </p:cNvPr>
          <p:cNvSpPr txBox="1"/>
          <p:nvPr/>
        </p:nvSpPr>
        <p:spPr>
          <a:xfrm>
            <a:off x="467139" y="1242391"/>
            <a:ext cx="10828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Emprego de anticorpos contendo corantes fluorescentes conjugados para detecção de antígenos em células intactas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BDB35ED-7B67-4A1D-99CE-5C4DE991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6" y="2073388"/>
            <a:ext cx="10535615" cy="3508200"/>
          </a:xfrm>
          <a:prstGeom prst="rect">
            <a:avLst/>
          </a:prstGeom>
        </p:spPr>
      </p:pic>
      <p:pic>
        <p:nvPicPr>
          <p:cNvPr id="26628" name="Picture 4" descr="MÉTODOS LABORATORIAIS DE DIAGNÓSTICO DE DOENÇAS PARASITÁRIAS - ppt video  online carregar">
            <a:extLst>
              <a:ext uri="{FF2B5EF4-FFF2-40B4-BE49-F238E27FC236}">
                <a16:creationId xmlns:a16="http://schemas.microsoft.com/office/drawing/2014/main" id="{F3955337-2973-48B6-B214-0BA36DCDC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8" t="28406" r="11593" b="20869"/>
          <a:stretch/>
        </p:blipFill>
        <p:spPr bwMode="auto">
          <a:xfrm>
            <a:off x="9551404" y="2372337"/>
            <a:ext cx="2345434" cy="231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6568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9FA6EA6-3B82-4CAD-8393-FC7D68544838}"/>
              </a:ext>
            </a:extLst>
          </p:cNvPr>
          <p:cNvSpPr txBox="1"/>
          <p:nvPr/>
        </p:nvSpPr>
        <p:spPr>
          <a:xfrm>
            <a:off x="2617606" y="0"/>
            <a:ext cx="6832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Ensaio </a:t>
            </a:r>
            <a:r>
              <a:rPr lang="pt-BR" sz="3200" b="1" dirty="0" err="1"/>
              <a:t>imunoenzimático</a:t>
            </a:r>
            <a:r>
              <a:rPr lang="pt-BR" sz="3200" b="1" dirty="0"/>
              <a:t> – ELISA ou EIA</a:t>
            </a:r>
          </a:p>
        </p:txBody>
      </p:sp>
      <p:pic>
        <p:nvPicPr>
          <p:cNvPr id="25602" name="Picture 2" descr="ELISA Test: Principle, Materials, Procedure Results • Microbe Online">
            <a:extLst>
              <a:ext uri="{FF2B5EF4-FFF2-40B4-BE49-F238E27FC236}">
                <a16:creationId xmlns:a16="http://schemas.microsoft.com/office/drawing/2014/main" id="{DABF109D-F745-467D-8F30-029173890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3" y="598079"/>
            <a:ext cx="7606445" cy="283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Salmonella Typhimurium ELISA plate, using doubling dilution, to... |  Download Scientific Diagram">
            <a:extLst>
              <a:ext uri="{FF2B5EF4-FFF2-40B4-BE49-F238E27FC236}">
                <a16:creationId xmlns:a16="http://schemas.microsoft.com/office/drawing/2014/main" id="{714E2F4D-7CB3-4967-980C-3BC71E82E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403" y="3279913"/>
            <a:ext cx="5154871" cy="35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0554DD9-A0B9-48B2-A83F-A685682B885F}"/>
              </a:ext>
            </a:extLst>
          </p:cNvPr>
          <p:cNvSpPr txBox="1"/>
          <p:nvPr/>
        </p:nvSpPr>
        <p:spPr>
          <a:xfrm>
            <a:off x="4084983" y="5347252"/>
            <a:ext cx="2532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ELISA para </a:t>
            </a:r>
            <a:r>
              <a:rPr lang="pt-BR" sz="2000" b="1" i="1" dirty="0"/>
              <a:t>Salmonella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4969953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0DEC84F-D817-469F-98F6-7C051680DAEA}"/>
              </a:ext>
            </a:extLst>
          </p:cNvPr>
          <p:cNvSpPr txBox="1"/>
          <p:nvPr/>
        </p:nvSpPr>
        <p:spPr>
          <a:xfrm>
            <a:off x="3349487" y="107160"/>
            <a:ext cx="6119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Testes baseado em ácidos nucleicos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DDF8743-03BC-4FDB-8B37-B951BE19FDE8}"/>
              </a:ext>
            </a:extLst>
          </p:cNvPr>
          <p:cNvSpPr txBox="1"/>
          <p:nvPr/>
        </p:nvSpPr>
        <p:spPr>
          <a:xfrm>
            <a:off x="407502" y="715681"/>
            <a:ext cx="4520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Ensaios de PCR e análise de dados</a:t>
            </a:r>
          </a:p>
        </p:txBody>
      </p:sp>
      <p:pic>
        <p:nvPicPr>
          <p:cNvPr id="27650" name="Picture 2" descr="IDENTIFICAÇÃO DE ISOLADOS DE SALMONELLA DOS SOROTIPOS ENTERITIDIS E  HEIDELBERG PELA TÉCNICA DE LAMP">
            <a:extLst>
              <a:ext uri="{FF2B5EF4-FFF2-40B4-BE49-F238E27FC236}">
                <a16:creationId xmlns:a16="http://schemas.microsoft.com/office/drawing/2014/main" id="{EE63755E-7750-4EDD-B271-2AFA0E7C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421" y="836903"/>
            <a:ext cx="6220830" cy="348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F206455-039A-405C-874D-CBDA6CA96E00}"/>
              </a:ext>
            </a:extLst>
          </p:cNvPr>
          <p:cNvSpPr txBox="1"/>
          <p:nvPr/>
        </p:nvSpPr>
        <p:spPr>
          <a:xfrm>
            <a:off x="496196" y="1207191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Podem ser patógeno específico – baseado em sequências únicas dos patógenos</a:t>
            </a:r>
          </a:p>
        </p:txBody>
      </p:sp>
      <p:pic>
        <p:nvPicPr>
          <p:cNvPr id="27652" name="Picture 4" descr="Kit de detecção rápida COVID-19 por RT-qPCR (por ABM) - Start BioScience">
            <a:extLst>
              <a:ext uri="{FF2B5EF4-FFF2-40B4-BE49-F238E27FC236}">
                <a16:creationId xmlns:a16="http://schemas.microsoft.com/office/drawing/2014/main" id="{B51E0BAA-8908-4592-8679-F1750CC6F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2" y="1493966"/>
            <a:ext cx="4745935" cy="239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Salmonella enterica Detection Kits (Cat. DxTM32100, TM32100, TM32110) |  Norgen Biotek Corp.">
            <a:extLst>
              <a:ext uri="{FF2B5EF4-FFF2-40B4-BE49-F238E27FC236}">
                <a16:creationId xmlns:a16="http://schemas.microsoft.com/office/drawing/2014/main" id="{E29D2CAA-72BD-4E41-B729-0A1C34293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35" y="3814935"/>
            <a:ext cx="2556174" cy="304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3597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25698E8-E25B-4C76-81D7-5745D58F256B}"/>
              </a:ext>
            </a:extLst>
          </p:cNvPr>
          <p:cNvSpPr txBox="1"/>
          <p:nvPr/>
        </p:nvSpPr>
        <p:spPr>
          <a:xfrm>
            <a:off x="1620078" y="337930"/>
            <a:ext cx="949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Diagnóstico de bactérias baseado em espectroscopia de massa</a:t>
            </a:r>
          </a:p>
        </p:txBody>
      </p:sp>
      <p:pic>
        <p:nvPicPr>
          <p:cNvPr id="28674" name="Picture 2" descr="Identification of bacteria using mass spectrometry techniques -  ScienceDirect">
            <a:extLst>
              <a:ext uri="{FF2B5EF4-FFF2-40B4-BE49-F238E27FC236}">
                <a16:creationId xmlns:a16="http://schemas.microsoft.com/office/drawing/2014/main" id="{E7B9B0B8-1BA9-4B72-96FD-47ED412B7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14" y="1748666"/>
            <a:ext cx="8977218" cy="296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087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iosafety Levels 1, 2, 3 &amp;amp; 4 | What&amp;#39;s The Difference?">
            <a:extLst>
              <a:ext uri="{FF2B5EF4-FFF2-40B4-BE49-F238E27FC236}">
                <a16:creationId xmlns:a16="http://schemas.microsoft.com/office/drawing/2014/main" id="{87EAD444-83E5-43E5-B775-CC8F3B77C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463" y="1280160"/>
            <a:ext cx="8413817" cy="534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D94F316-AF10-4040-AC07-61AFE1D779B4}"/>
              </a:ext>
            </a:extLst>
          </p:cNvPr>
          <p:cNvSpPr txBox="1"/>
          <p:nvPr/>
        </p:nvSpPr>
        <p:spPr>
          <a:xfrm>
            <a:off x="5476240" y="548640"/>
            <a:ext cx="2336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Níveis de </a:t>
            </a:r>
            <a:r>
              <a:rPr lang="pt-BR" dirty="0" err="1"/>
              <a:t>biosegurança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61906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0E86B585-34A4-4FDB-AEF6-01D02A268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77" y="0"/>
            <a:ext cx="9440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3C9B067-4DDA-4BCE-9540-8A20438488DD}"/>
              </a:ext>
            </a:extLst>
          </p:cNvPr>
          <p:cNvSpPr txBox="1"/>
          <p:nvPr/>
        </p:nvSpPr>
        <p:spPr>
          <a:xfrm>
            <a:off x="9037397" y="5739705"/>
            <a:ext cx="31546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https://www.sciencedirect.com/science/article/pii/S1021949819300146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6E8053C-DC5F-4F44-9867-E852BACE6D77}"/>
              </a:ext>
            </a:extLst>
          </p:cNvPr>
          <p:cNvSpPr txBox="1"/>
          <p:nvPr/>
        </p:nvSpPr>
        <p:spPr>
          <a:xfrm>
            <a:off x="9929191" y="2559183"/>
            <a:ext cx="25866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Matrix-assisted laser desorption/ionization-time of flight (MALDI-TOF)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24808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D215EED-0356-4C1E-81DF-F27783A7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220" y="1306996"/>
            <a:ext cx="9365559" cy="424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602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54CE0CA-B0E2-4EAF-B26F-A86F79A3A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005" y="923026"/>
            <a:ext cx="4815068" cy="593497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864F3D-D4AC-48E4-B9DC-693144239D2A}"/>
              </a:ext>
            </a:extLst>
          </p:cNvPr>
          <p:cNvSpPr txBox="1"/>
          <p:nvPr/>
        </p:nvSpPr>
        <p:spPr>
          <a:xfrm>
            <a:off x="3796748" y="166893"/>
            <a:ext cx="5629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Perfil espectral de algumas bactérias</a:t>
            </a:r>
          </a:p>
        </p:txBody>
      </p:sp>
    </p:spTree>
    <p:extLst>
      <p:ext uri="{BB962C8B-B14F-4D97-AF65-F5344CB8AC3E}">
        <p14:creationId xmlns:p14="http://schemas.microsoft.com/office/powerpoint/2010/main" val="20143976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Vetores de Desenho Animado Com Diferentes Personagens De Microrganismos  Coleção Engraçada De Bactérias Protistas Micróbios Vírus Ilustração  Vetorial Plana Colorida Isolada Em Segundo Plano e mais imagens de  Probiótico - iStock">
            <a:extLst>
              <a:ext uri="{FF2B5EF4-FFF2-40B4-BE49-F238E27FC236}">
                <a16:creationId xmlns:a16="http://schemas.microsoft.com/office/drawing/2014/main" id="{E08E5E14-D0C5-4EFB-AB95-D68538E95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0"/>
            <a:ext cx="9593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837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0BE730A-D092-433D-9AB2-BCCEF255EED8}"/>
              </a:ext>
            </a:extLst>
          </p:cNvPr>
          <p:cNvSpPr txBox="1"/>
          <p:nvPr/>
        </p:nvSpPr>
        <p:spPr>
          <a:xfrm>
            <a:off x="3225117" y="386080"/>
            <a:ext cx="5741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Infecções associadas aos cuidados da saúde</a:t>
            </a:r>
          </a:p>
        </p:txBody>
      </p:sp>
      <p:pic>
        <p:nvPicPr>
          <p:cNvPr id="7170" name="Picture 2" descr="10 Fatos sobre Segurança do Paciente">
            <a:extLst>
              <a:ext uri="{FF2B5EF4-FFF2-40B4-BE49-F238E27FC236}">
                <a16:creationId xmlns:a16="http://schemas.microsoft.com/office/drawing/2014/main" id="{803438F3-C232-4923-8C77-264991990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1" y="1168400"/>
            <a:ext cx="5307457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126762D-7549-4355-9E8A-F8DFA1594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50" t="28889" r="17750" b="22963"/>
          <a:stretch/>
        </p:blipFill>
        <p:spPr>
          <a:xfrm>
            <a:off x="5260721" y="1859280"/>
            <a:ext cx="6107629" cy="40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7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784C9C6-9CD6-4B5E-A8D7-B742CD72C05F}"/>
              </a:ext>
            </a:extLst>
          </p:cNvPr>
          <p:cNvSpPr txBox="1"/>
          <p:nvPr/>
        </p:nvSpPr>
        <p:spPr>
          <a:xfrm>
            <a:off x="-245745" y="264160"/>
            <a:ext cx="4795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Bactérias comuns nas doenças nosocomiais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E46B9C8-9394-4A06-B153-9FEB4C820FF1}"/>
              </a:ext>
            </a:extLst>
          </p:cNvPr>
          <p:cNvSpPr txBox="1"/>
          <p:nvPr/>
        </p:nvSpPr>
        <p:spPr>
          <a:xfrm>
            <a:off x="942975" y="3167390"/>
            <a:ext cx="1306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ESKAPE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32A7E3-D96F-4FCF-B5C0-039813E7B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17" t="16213" r="27000" b="11852"/>
          <a:stretch/>
        </p:blipFill>
        <p:spPr>
          <a:xfrm>
            <a:off x="4277360" y="0"/>
            <a:ext cx="7305040" cy="68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65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63A09B-9211-4471-9EF5-D0E9BCC1ADD1}"/>
              </a:ext>
            </a:extLst>
          </p:cNvPr>
          <p:cNvSpPr txBox="1"/>
          <p:nvPr/>
        </p:nvSpPr>
        <p:spPr>
          <a:xfrm>
            <a:off x="2335696" y="2160768"/>
            <a:ext cx="7692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Identificação de bactérias</a:t>
            </a:r>
          </a:p>
        </p:txBody>
      </p:sp>
    </p:spTree>
    <p:extLst>
      <p:ext uri="{BB962C8B-B14F-4D97-AF65-F5344CB8AC3E}">
        <p14:creationId xmlns:p14="http://schemas.microsoft.com/office/powerpoint/2010/main" val="3171769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48445DF-06A6-49EB-BCFE-7C3B53872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195" y="138559"/>
            <a:ext cx="9078421" cy="628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302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3133</TotalTime>
  <Words>969</Words>
  <Application>Microsoft Office PowerPoint</Application>
  <PresentationFormat>Widescreen</PresentationFormat>
  <Paragraphs>133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-apple-system</vt:lpstr>
      <vt:lpstr>Arial</vt:lpstr>
      <vt:lpstr>Calibri</vt:lpstr>
      <vt:lpstr>Calibri Light</vt:lpstr>
      <vt:lpstr>Lato</vt:lpstr>
      <vt:lpstr>NexusSerif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marcio dias</dc:creator>
  <cp:lastModifiedBy>marcio dias</cp:lastModifiedBy>
  <cp:revision>5</cp:revision>
  <dcterms:created xsi:type="dcterms:W3CDTF">2021-09-10T20:33:00Z</dcterms:created>
  <dcterms:modified xsi:type="dcterms:W3CDTF">2025-08-26T20:40:56Z</dcterms:modified>
</cp:coreProperties>
</file>