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79" r:id="rId3"/>
    <p:sldId id="288" r:id="rId4"/>
    <p:sldId id="289" r:id="rId5"/>
    <p:sldId id="280" r:id="rId6"/>
    <p:sldId id="276" r:id="rId7"/>
    <p:sldId id="281" r:id="rId8"/>
    <p:sldId id="283" r:id="rId9"/>
    <p:sldId id="284" r:id="rId10"/>
    <p:sldId id="285" r:id="rId11"/>
    <p:sldId id="287" r:id="rId12"/>
    <p:sldId id="286" r:id="rId13"/>
    <p:sldId id="271" r:id="rId14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7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2492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498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796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cxnSp>
        <p:nvCxnSpPr>
          <p:cNvPr id="23" name="Shape 2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10" name="Shape 13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0911" y="269516"/>
            <a:ext cx="471358" cy="6647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4"/>
          <p:cNvSpPr/>
          <p:nvPr userDrawn="1"/>
        </p:nvSpPr>
        <p:spPr>
          <a:xfrm>
            <a:off x="7999011" y="180983"/>
            <a:ext cx="3277995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PRO2310 – Engenharia e Sociedade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Dr. Laerte </a:t>
            </a:r>
            <a:r>
              <a:rPr lang="pt-BR" sz="1200" b="0" i="1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Idal</a:t>
            </a: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200" b="0" i="1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Sznelwar</a:t>
            </a:r>
            <a:endParaRPr lang="pt-BR" sz="12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Engenharia de Produção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Escola Politécnica da Universidade de São Paulo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12" name="Shape 13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40911" y="269516"/>
            <a:ext cx="471358" cy="66473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4"/>
          <p:cNvSpPr/>
          <p:nvPr userDrawn="1"/>
        </p:nvSpPr>
        <p:spPr>
          <a:xfrm>
            <a:off x="7999011" y="180983"/>
            <a:ext cx="3277995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PRO2310 – Engenharia e Sociedade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Dr. Laerte </a:t>
            </a:r>
            <a:r>
              <a:rPr lang="pt-BR" sz="1200" b="0" i="1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Idal</a:t>
            </a: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200" b="0" i="1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Sznelwar</a:t>
            </a:r>
            <a:endParaRPr lang="pt-BR" sz="12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Engenharia de Produção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Escola Politécnica da Universidade de São Paulo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5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5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9" name="Shape 79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15" y="0"/>
            <a:ext cx="12191984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5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5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05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marR="0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marR="0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marR="0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marR="0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marR="0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marR="0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marR="0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marR="0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1227112" y="753547"/>
            <a:ext cx="9413179" cy="35661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pt-BR" sz="4200" b="1" i="0" u="none" strike="noStrike" cap="non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Seminários 2</a:t>
            </a:r>
            <a:br>
              <a:rPr lang="pt-BR" sz="4200" b="1" i="0" u="none" strike="noStrike" cap="non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4200" b="1" i="0" u="none" strike="noStrike" cap="non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4200" b="1" i="0" u="none" strike="noStrike" cap="non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4200" b="1" i="0" u="none" strike="noStrike" cap="non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Influências do positivismo nos</a:t>
            </a:r>
            <a:r>
              <a:rPr lang="pt-BR" sz="4200" b="1" i="0" u="none" strike="noStrike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modelos clássicos de organização de empresas </a:t>
            </a:r>
            <a:endParaRPr lang="pt-BR" sz="4200" b="1" i="0" u="none" strike="noStrike" cap="none" baseline="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1266052" y="4375152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pt-BR" sz="4400" b="1" i="0" u="none" strike="noStrike" cap="none" baseline="0" dirty="0" smtClean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Gênese</a:t>
            </a:r>
            <a:r>
              <a:rPr lang="pt-BR" sz="4400" b="1" i="0" u="none" strike="noStrike" cap="none" dirty="0" smtClean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e difusão do modelo clássico</a:t>
            </a:r>
            <a:endParaRPr lang="pt-BR" sz="4400" b="1" i="0" u="none" strike="noStrike" cap="none" baseline="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676262" y="4895593"/>
            <a:ext cx="2253662" cy="12451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400" b="1" i="1" u="none" strike="noStrike" cap="small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Caio Pantarotto - 8585133</a:t>
            </a:r>
          </a:p>
          <a:p>
            <a:pPr lvl="0" algn="r">
              <a:lnSpc>
                <a:spcPct val="115000"/>
              </a:lnSpc>
              <a:buSzPct val="25000"/>
            </a:pPr>
            <a:r>
              <a:rPr lang="pt-BR" b="1" i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Gustavo Mansur – 8584921</a:t>
            </a:r>
            <a:endParaRPr lang="pt-BR" sz="1400" b="1" i="1" u="none" strike="noStrike" cap="small" baseline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400" b="1" i="1" u="none" strike="noStrike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Isabella  </a:t>
            </a:r>
            <a:r>
              <a:rPr lang="pt-BR" sz="1400" b="1" i="1" u="none" strike="noStrike" cap="small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Genova </a:t>
            </a:r>
            <a:r>
              <a:rPr lang="pt-BR" sz="1400" b="1" i="1" u="none" strike="noStrike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pt-BR" b="1" i="1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8584876</a:t>
            </a:r>
            <a:endParaRPr lang="pt-BR" b="1" i="1" cap="small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400" b="1" i="1" u="none" strike="noStrike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Mariana </a:t>
            </a:r>
            <a:r>
              <a:rPr lang="pt-BR" sz="1400" b="1" i="1" u="none" strike="noStrike" cap="small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Arbex - </a:t>
            </a:r>
            <a:r>
              <a:rPr lang="pt-BR" b="1" i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8584942</a:t>
            </a:r>
          </a:p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400" b="1" i="1" u="none" strike="noStrike" cap="small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Pedro Ferreira - 8585154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407" y="421179"/>
            <a:ext cx="471358" cy="664737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>
            <a:off x="766766" y="338047"/>
            <a:ext cx="3277995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PRO2310 – Engenharia e Sociedade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Dr. Laerte Idal Sznelwar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Engenharia de Produção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Escola Politécnica da Universidade de São Paulo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ANOS 50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Calibri 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7278" y="1717964"/>
            <a:ext cx="10121181" cy="4682836"/>
          </a:xfrm>
        </p:spPr>
        <p:txBody>
          <a:bodyPr/>
          <a:lstStyle/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 smtClean="0"/>
              <a:t>    Movimento </a:t>
            </a:r>
            <a:r>
              <a:rPr lang="pt-BR" sz="2400" dirty="0"/>
              <a:t>por </a:t>
            </a:r>
            <a:r>
              <a:rPr lang="pt-BR" sz="2400" i="1" dirty="0" err="1"/>
              <a:t>job</a:t>
            </a:r>
            <a:r>
              <a:rPr lang="pt-BR" sz="2400" i="1" dirty="0"/>
              <a:t> </a:t>
            </a:r>
            <a:r>
              <a:rPr lang="pt-BR" sz="2400" i="1" dirty="0" err="1"/>
              <a:t>redesign</a:t>
            </a:r>
            <a:r>
              <a:rPr lang="pt-BR" sz="2400" dirty="0"/>
              <a:t> ganha audiência no Japão antes da forte divulgação no Ocidente: “descobertas independentes ou simultâneas</a:t>
            </a:r>
            <a:r>
              <a:rPr lang="pt-BR" sz="2400" dirty="0" smtClean="0"/>
              <a:t>”.</a:t>
            </a:r>
            <a:endParaRPr lang="pt-B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 smtClean="0"/>
              <a:t>    1955</a:t>
            </a:r>
            <a:r>
              <a:rPr lang="pt-BR" sz="2400" dirty="0"/>
              <a:t>: criação do </a:t>
            </a:r>
            <a:r>
              <a:rPr lang="pt-BR" sz="2400" i="1" dirty="0"/>
              <a:t>Japan Productivity Centre</a:t>
            </a:r>
            <a:r>
              <a:rPr lang="pt-BR" sz="2400" dirty="0"/>
              <a:t> (JPC) para elevar a produtividade industrial japonesa. </a:t>
            </a:r>
            <a:endParaRPr lang="pt-BR" sz="2400" dirty="0" smtClean="0"/>
          </a:p>
          <a:p>
            <a:pPr lvl="4">
              <a:buFont typeface="Arial" panose="020B0604020202020204" pitchFamily="34" charset="0"/>
              <a:buChar char="•"/>
            </a:pPr>
            <a:r>
              <a:rPr lang="pt-BR" sz="2400" dirty="0" smtClean="0"/>
              <a:t> Princípios </a:t>
            </a:r>
            <a:r>
              <a:rPr lang="pt-BR" sz="2400" dirty="0"/>
              <a:t>básicos</a:t>
            </a:r>
            <a:r>
              <a:rPr lang="pt-BR" sz="2400" dirty="0" smtClean="0"/>
              <a:t>: aumento do emprego, cooperação entre trabalho e </a:t>
            </a:r>
            <a:r>
              <a:rPr lang="pt-BR" sz="2400" i="1" dirty="0" smtClean="0"/>
              <a:t>management</a:t>
            </a:r>
            <a:r>
              <a:rPr lang="pt-BR" sz="2400" dirty="0" smtClean="0"/>
              <a:t> e distribuição igualitária dos ganhos.</a:t>
            </a:r>
            <a:endParaRPr lang="pt-B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 smtClean="0"/>
              <a:t>    Cria-se </a:t>
            </a:r>
            <a:r>
              <a:rPr lang="pt-BR" sz="2400" dirty="0"/>
              <a:t>no Japão uma cultura na qual, ao contrário dos EUA, o Estado é altamente planejador, enquanto no âmbito das empresas o grau de planejamento é </a:t>
            </a:r>
            <a:r>
              <a:rPr lang="pt-BR" sz="2400" dirty="0" smtClean="0"/>
              <a:t>baixo.</a:t>
            </a:r>
            <a:endParaRPr lang="pt-BR" sz="2400" dirty="0"/>
          </a:p>
          <a:p>
            <a:pPr lvl="0" indent="0">
              <a:buNone/>
            </a:pPr>
            <a:endParaRPr lang="pt-BR" sz="24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87019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1696" y="1845733"/>
            <a:ext cx="10877265" cy="1852810"/>
          </a:xfrm>
        </p:spPr>
        <p:txBody>
          <a:bodyPr/>
          <a:lstStyle/>
          <a:p>
            <a:r>
              <a:rPr lang="en-US" sz="5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Taylorismo e técnicas americanas </a:t>
            </a:r>
            <a:r>
              <a:rPr lang="en-US" sz="5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		de </a:t>
            </a:r>
            <a:r>
              <a:rPr lang="en-US" sz="5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gestão no Japão</a:t>
            </a:r>
            <a:endParaRPr lang="pt-BR" sz="5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5600" b="1" dirty="0">
                <a:latin typeface="Calibri" panose="020F0502020204030204" pitchFamily="34" charset="0"/>
              </a:rPr>
              <a:t> </a:t>
            </a:r>
            <a:endParaRPr lang="pt-BR" sz="5600" b="1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050878" y="3985146"/>
            <a:ext cx="10104801" cy="1883947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q"/>
            </a:pPr>
            <a:r>
              <a:rPr lang="pt-BR" sz="4000" dirty="0" smtClean="0">
                <a:latin typeface="Calibri" panose="020F0502020204030204" pitchFamily="34" charset="0"/>
              </a:rPr>
              <a:t>     </a:t>
            </a:r>
            <a:r>
              <a:rPr lang="pt-BR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Conclusões</a:t>
            </a:r>
            <a:endParaRPr lang="pt-B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1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CONCLUSÕES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Calibri 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10926" y="2091392"/>
            <a:ext cx="10121181" cy="4023360"/>
          </a:xfrm>
        </p:spPr>
        <p:txBody>
          <a:bodyPr/>
          <a:lstStyle/>
          <a:p>
            <a:pPr indent="0">
              <a:buNone/>
            </a:pPr>
            <a:r>
              <a:rPr lang="pt-BR" sz="2400" dirty="0" smtClean="0"/>
              <a:t>	</a:t>
            </a:r>
          </a:p>
          <a:p>
            <a:pPr indent="0" algn="just">
              <a:buNone/>
            </a:pPr>
            <a:r>
              <a:rPr lang="pt-BR" sz="2400" dirty="0" smtClean="0"/>
              <a:t>	O </a:t>
            </a:r>
            <a:r>
              <a:rPr lang="pt-BR" sz="2400" dirty="0"/>
              <a:t>Japão, ao mesmo tempo em que preservou algumas tradições que considerou relevantes, adotou sem hesitação os bons conceitos e métodos dos EUA. Os elementos do modelo clássico ocidental foram </a:t>
            </a:r>
            <a:r>
              <a:rPr lang="pt-BR" sz="2400" b="1" dirty="0"/>
              <a:t>adaptados</a:t>
            </a:r>
            <a:r>
              <a:rPr lang="pt-BR" sz="2400" dirty="0"/>
              <a:t> a condições específicas locais, permitindo a </a:t>
            </a:r>
            <a:r>
              <a:rPr lang="pt-BR" sz="2400" b="1" dirty="0"/>
              <a:t>extrapolação de limites</a:t>
            </a:r>
            <a:r>
              <a:rPr lang="pt-BR" sz="2400" dirty="0"/>
              <a:t> anteriormente impostos. Assim, criou-se um </a:t>
            </a:r>
            <a:r>
              <a:rPr lang="pt-BR" sz="2400" b="1" dirty="0"/>
              <a:t>novo modelo universalizável de eficiência</a:t>
            </a:r>
            <a:r>
              <a:rPr lang="pt-BR" sz="2400" dirty="0"/>
              <a:t>, o qual foi fundamental para o crescimento econômico japonês no contexto pós-guerra.</a:t>
            </a:r>
          </a:p>
          <a:p>
            <a:pPr lvl="0" indent="0">
              <a:buNone/>
            </a:pPr>
            <a:endParaRPr lang="pt-BR" sz="24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44648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pt-BR" sz="80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</a:p>
        </p:txBody>
      </p:sp>
      <p:pic>
        <p:nvPicPr>
          <p:cNvPr id="5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40911" y="269516"/>
            <a:ext cx="471358" cy="6647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4"/>
          <p:cNvSpPr/>
          <p:nvPr/>
        </p:nvSpPr>
        <p:spPr>
          <a:xfrm>
            <a:off x="7999011" y="180983"/>
            <a:ext cx="3277995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PRO2310 – Engenharia e Sociedade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Dr. Laerte </a:t>
            </a:r>
            <a:r>
              <a:rPr lang="pt-BR" sz="1200" b="0" i="1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Idal</a:t>
            </a: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200" b="0" i="1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Sznelwar</a:t>
            </a:r>
            <a:endParaRPr lang="pt-BR" sz="12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Engenharia de Produção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Escola Politécnica da Universidade de São Paulo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05566" y="4379860"/>
            <a:ext cx="9862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ZILBOVICIUS, M. </a:t>
            </a:r>
            <a:r>
              <a:rPr lang="pt-BR" sz="1800" b="1" dirty="0"/>
              <a:t>Capítulo 4: Gênese e difusão do modelo clássico</a:t>
            </a:r>
            <a:r>
              <a:rPr lang="pt-BR" sz="1800" dirty="0"/>
              <a:t>. In: ______. Modelos para a produção, produção de modelos: contribuição à análise da gênese, lógica e difusão do modelo japonês. Tese de doutorado, EPUSP, São Paulo, 1997. 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1696" y="1845733"/>
            <a:ext cx="10877265" cy="1852810"/>
          </a:xfrm>
        </p:spPr>
        <p:txBody>
          <a:bodyPr/>
          <a:lstStyle/>
          <a:p>
            <a:r>
              <a:rPr lang="pt-BR" sz="5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Escrever o 4.1 </a:t>
            </a:r>
            <a:r>
              <a:rPr lang="pt-BR" sz="5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(coloquei só o nome sem o numero, achei melhor)</a:t>
            </a:r>
          </a:p>
          <a:p>
            <a:endParaRPr lang="pt-BR" sz="56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pt-BR" sz="5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5600" b="1" dirty="0">
                <a:latin typeface="Calibri" panose="020F0502020204030204" pitchFamily="34" charset="0"/>
              </a:rPr>
              <a:t> </a:t>
            </a:r>
            <a:endParaRPr lang="pt-BR" sz="5600" b="1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050878" y="3985146"/>
            <a:ext cx="10104801" cy="1883947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    </a:t>
            </a:r>
            <a:r>
              <a:rPr lang="en-US" sz="4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escrever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 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o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 4.1.1 (se </a:t>
            </a:r>
            <a:r>
              <a:rPr lang="en-US" sz="4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tiver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)</a:t>
            </a:r>
            <a:endParaRPr lang="pt-BR" sz="4400" dirty="0">
              <a:solidFill>
                <a:schemeClr val="tx1">
                  <a:lumMod val="50000"/>
                  <a:lumOff val="50000"/>
                </a:schemeClr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33261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1696" y="1845733"/>
            <a:ext cx="10877265" cy="1852810"/>
          </a:xfrm>
        </p:spPr>
        <p:txBody>
          <a:bodyPr/>
          <a:lstStyle/>
          <a:p>
            <a:r>
              <a:rPr lang="pt-BR" sz="5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Escrever o 4.2 (coloquei só o nome sem o numero, achei melhor)</a:t>
            </a:r>
            <a:endParaRPr lang="pt-BR" sz="5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5600" b="1" dirty="0">
                <a:latin typeface="Calibri" panose="020F0502020204030204" pitchFamily="34" charset="0"/>
              </a:rPr>
              <a:t> </a:t>
            </a:r>
            <a:endParaRPr lang="pt-BR" sz="5600" b="1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050878" y="3985146"/>
            <a:ext cx="10104801" cy="1883947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    </a:t>
            </a:r>
            <a:r>
              <a:rPr lang="en-US" sz="4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escrever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 o 4.2.1 (se </a:t>
            </a:r>
            <a:r>
              <a:rPr lang="en-US" sz="4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tiver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)</a:t>
            </a:r>
            <a:endParaRPr lang="pt-BR" sz="4400" dirty="0">
              <a:solidFill>
                <a:schemeClr val="tx1">
                  <a:lumMod val="50000"/>
                  <a:lumOff val="50000"/>
                </a:schemeClr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19997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1696" y="1845733"/>
            <a:ext cx="10877265" cy="1852810"/>
          </a:xfrm>
        </p:spPr>
        <p:txBody>
          <a:bodyPr/>
          <a:lstStyle/>
          <a:p>
            <a:r>
              <a:rPr lang="en-US" sz="5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Taylorismo e técnicas americanas </a:t>
            </a:r>
            <a:r>
              <a:rPr lang="en-US" sz="5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		de </a:t>
            </a:r>
            <a:r>
              <a:rPr lang="en-US" sz="5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gestão no Japão</a:t>
            </a:r>
            <a:endParaRPr lang="pt-BR" sz="5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5600" b="1" dirty="0">
                <a:latin typeface="Calibri" panose="020F0502020204030204" pitchFamily="34" charset="0"/>
              </a:rPr>
              <a:t> </a:t>
            </a:r>
            <a:endParaRPr lang="pt-BR" sz="5600" b="1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050878" y="3985146"/>
            <a:ext cx="10104801" cy="1883947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    Do início 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do século 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à 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"/>
              </a:rPr>
              <a:t>Segunda Guerra</a:t>
            </a:r>
            <a:endParaRPr lang="pt-BR" sz="4400" dirty="0">
              <a:solidFill>
                <a:schemeClr val="tx1">
                  <a:lumMod val="50000"/>
                  <a:lumOff val="50000"/>
                </a:schemeClr>
              </a:solidFill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5059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41696" y="1845733"/>
            <a:ext cx="10877265" cy="1852810"/>
          </a:xfrm>
        </p:spPr>
        <p:txBody>
          <a:bodyPr/>
          <a:lstStyle/>
          <a:p>
            <a:r>
              <a:rPr lang="en-US" sz="5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Taylorismo e técnicas americanas </a:t>
            </a:r>
            <a:r>
              <a:rPr lang="en-US" sz="5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		de </a:t>
            </a:r>
            <a:r>
              <a:rPr lang="en-US" sz="5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gestão no Japão</a:t>
            </a:r>
            <a:endParaRPr lang="pt-BR" sz="5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5600" b="1" dirty="0">
                <a:latin typeface="Calibri" panose="020F0502020204030204" pitchFamily="34" charset="0"/>
              </a:rPr>
              <a:t> </a:t>
            </a:r>
            <a:endParaRPr lang="pt-BR" sz="5600" b="1" dirty="0">
              <a:latin typeface="Calibri" panose="020F050202020403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050878" y="3985146"/>
            <a:ext cx="10104801" cy="1883947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q"/>
            </a:pPr>
            <a:r>
              <a:rPr lang="pt-BR" sz="4000" dirty="0" smtClean="0">
                <a:latin typeface="Calibri" panose="020F0502020204030204" pitchFamily="34" charset="0"/>
              </a:rPr>
              <a:t>     </a:t>
            </a:r>
            <a:r>
              <a:rPr lang="pt-BR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 </a:t>
            </a:r>
            <a:r>
              <a:rPr lang="pt-B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contato com o campo </a:t>
            </a:r>
            <a:r>
              <a:rPr lang="pt-BR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gerencial americano </a:t>
            </a:r>
            <a:r>
              <a:rPr lang="pt-B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 pós-guerra</a:t>
            </a:r>
            <a:endParaRPr lang="pt-B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CONTEXTO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7278" y="1845733"/>
            <a:ext cx="10653444" cy="4023360"/>
          </a:xfrm>
        </p:spPr>
        <p:txBody>
          <a:bodyPr/>
          <a:lstStyle/>
          <a:p>
            <a:pPr lvl="0" indent="0">
              <a:buNone/>
            </a:pPr>
            <a:r>
              <a:rPr lang="pt-BR" sz="30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Economia</a:t>
            </a:r>
            <a:r>
              <a:rPr lang="pt-BR" sz="3000" dirty="0">
                <a:solidFill>
                  <a:schemeClr val="bg1">
                    <a:lumMod val="50000"/>
                  </a:schemeClr>
                </a:solidFill>
                <a:latin typeface="Calibri "/>
              </a:rPr>
              <a:t>: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30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    </a:t>
            </a:r>
            <a:r>
              <a:rPr lang="pt-BR" sz="2400" dirty="0" smtClean="0">
                <a:latin typeface="Calibri "/>
              </a:rPr>
              <a:t>Infraestrutura destruída.</a:t>
            </a:r>
          </a:p>
          <a:p>
            <a:pPr lvl="0" indent="0">
              <a:buNone/>
            </a:pPr>
            <a:endParaRPr lang="pt-BR" sz="2400" dirty="0">
              <a:latin typeface="Calibri "/>
            </a:endParaRPr>
          </a:p>
          <a:p>
            <a:pPr lvl="0" indent="0">
              <a:buNone/>
            </a:pPr>
            <a:r>
              <a:rPr lang="pt-BR" sz="30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Política: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30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    </a:t>
            </a:r>
            <a:r>
              <a:rPr lang="pt-BR" sz="2400" dirty="0" smtClean="0">
                <a:latin typeface="Calibri "/>
              </a:rPr>
              <a:t>Militares </a:t>
            </a:r>
            <a:r>
              <a:rPr lang="pt-BR" sz="2400" dirty="0">
                <a:latin typeface="Calibri "/>
              </a:rPr>
              <a:t>perdem </a:t>
            </a:r>
            <a:r>
              <a:rPr lang="pt-BR" sz="2400" dirty="0" smtClean="0">
                <a:latin typeface="Calibri "/>
              </a:rPr>
              <a:t>força.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>
                <a:latin typeface="Calibri "/>
              </a:rPr>
              <a:t> </a:t>
            </a:r>
            <a:r>
              <a:rPr lang="pt-BR" sz="2400" dirty="0" smtClean="0">
                <a:latin typeface="Calibri "/>
              </a:rPr>
              <a:t>     </a:t>
            </a:r>
            <a:r>
              <a:rPr lang="pt-BR" sz="2400" dirty="0">
                <a:latin typeface="Calibri "/>
              </a:rPr>
              <a:t>Novas regras institucionais impostas pelo governo de ocupação dos Aliados, exercido pelo SCAP (</a:t>
            </a:r>
            <a:r>
              <a:rPr lang="pt-BR" sz="2400" i="1" dirty="0">
                <a:latin typeface="Calibri "/>
              </a:rPr>
              <a:t>Supreme Command of Allied Powers</a:t>
            </a:r>
            <a:r>
              <a:rPr lang="pt-BR" sz="2400" dirty="0" smtClean="0">
                <a:latin typeface="Calibri "/>
              </a:rPr>
              <a:t>).</a:t>
            </a:r>
            <a:endParaRPr lang="pt-BR" sz="2400" dirty="0">
              <a:latin typeface="Calibri "/>
            </a:endParaRPr>
          </a:p>
          <a:p>
            <a:pPr marL="304800" lvl="1" indent="0">
              <a:buNone/>
            </a:pPr>
            <a:endParaRPr lang="pt-BR" sz="2400" dirty="0">
              <a:latin typeface="Calibri "/>
            </a:endParaRPr>
          </a:p>
          <a:p>
            <a:pPr lvl="0">
              <a:buFont typeface="Courier New" panose="02070309020205020404" pitchFamily="49" charset="0"/>
              <a:buChar char="o"/>
            </a:pPr>
            <a:endParaRPr lang="pt-BR" sz="2400" dirty="0" smtClean="0">
              <a:latin typeface="Calibri "/>
            </a:endParaRPr>
          </a:p>
          <a:p>
            <a:pPr lvl="0" indent="0">
              <a:buNone/>
            </a:pPr>
            <a:endParaRPr lang="pt-BR" sz="2400" dirty="0" smtClean="0">
              <a:latin typeface="Calibri "/>
            </a:endParaRPr>
          </a:p>
          <a:p>
            <a:pPr lvl="0" indent="0">
              <a:buNone/>
            </a:pPr>
            <a:endParaRPr lang="pt-BR" sz="2400" dirty="0" smtClean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188026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ANOS 40, PÓS-GUERRA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Calibri 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7278" y="1845733"/>
            <a:ext cx="10121181" cy="4023360"/>
          </a:xfrm>
        </p:spPr>
        <p:txBody>
          <a:bodyPr/>
          <a:lstStyle/>
          <a:p>
            <a:pPr lvl="0" indent="0">
              <a:buNone/>
            </a:pPr>
            <a:r>
              <a:rPr lang="pt-BR" sz="2400" dirty="0" smtClean="0">
                <a:latin typeface="Calibri "/>
              </a:rPr>
              <a:t>   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>
                <a:latin typeface="Calibri "/>
              </a:rPr>
              <a:t> </a:t>
            </a:r>
            <a:r>
              <a:rPr lang="pt-BR" sz="2400" dirty="0" smtClean="0">
                <a:latin typeface="Calibri "/>
              </a:rPr>
              <a:t>   1947</a:t>
            </a:r>
            <a:r>
              <a:rPr lang="pt-BR" sz="2400" dirty="0">
                <a:latin typeface="Calibri "/>
              </a:rPr>
              <a:t>: SCAP inicia esforços no sentido de “estabelecer no Japão uma economia industrial forte e democrática</a:t>
            </a:r>
            <a:r>
              <a:rPr lang="pt-BR" sz="2400" dirty="0" smtClean="0">
                <a:latin typeface="Calibri "/>
              </a:rPr>
              <a:t>”: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 "/>
              </a:rPr>
              <a:t> </a:t>
            </a:r>
            <a:r>
              <a:rPr lang="pt-BR" sz="2400" dirty="0">
                <a:latin typeface="Calibri "/>
              </a:rPr>
              <a:t>T</a:t>
            </a:r>
            <a:r>
              <a:rPr lang="pt-BR" sz="2400" dirty="0" smtClean="0">
                <a:latin typeface="Calibri "/>
              </a:rPr>
              <a:t>raduções </a:t>
            </a:r>
            <a:r>
              <a:rPr lang="pt-BR" sz="2400" dirty="0">
                <a:latin typeface="Calibri "/>
              </a:rPr>
              <a:t>e adoção de práticas americanas (fordismo, taylorismo, relações humanas e estratégias </a:t>
            </a:r>
            <a:r>
              <a:rPr lang="pt-BR" sz="2400" dirty="0" smtClean="0">
                <a:latin typeface="Calibri "/>
              </a:rPr>
              <a:t>empresariais).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pt-BR" sz="2400" dirty="0">
                <a:latin typeface="Calibri "/>
              </a:rPr>
              <a:t> P</a:t>
            </a:r>
            <a:r>
              <a:rPr lang="pt-BR" sz="2400" dirty="0" smtClean="0">
                <a:latin typeface="Calibri "/>
              </a:rPr>
              <a:t>rogramas </a:t>
            </a:r>
            <a:r>
              <a:rPr lang="pt-BR" sz="2400" dirty="0">
                <a:latin typeface="Calibri "/>
              </a:rPr>
              <a:t>de treinamento de gerentes e ampla divulgação do material dos </a:t>
            </a:r>
            <a:r>
              <a:rPr lang="pt-BR" sz="2400" dirty="0" smtClean="0">
                <a:latin typeface="Calibri "/>
              </a:rPr>
              <a:t>cursos.</a:t>
            </a:r>
            <a:endParaRPr lang="pt-BR" sz="2400" dirty="0">
              <a:latin typeface="Calibri 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t-BR" sz="2400" dirty="0" smtClean="0">
                <a:latin typeface="Calibri "/>
              </a:rPr>
              <a:t>     Palestras </a:t>
            </a:r>
            <a:r>
              <a:rPr lang="pt-BR" sz="2400" dirty="0">
                <a:latin typeface="Calibri "/>
              </a:rPr>
              <a:t>voltadas ao </a:t>
            </a:r>
            <a:r>
              <a:rPr lang="pt-BR" sz="2400" i="1" dirty="0">
                <a:latin typeface="Calibri "/>
              </a:rPr>
              <a:t>top </a:t>
            </a:r>
            <a:r>
              <a:rPr lang="pt-BR" sz="2400" i="1" dirty="0" smtClean="0">
                <a:latin typeface="Calibri "/>
              </a:rPr>
              <a:t>management</a:t>
            </a:r>
            <a:r>
              <a:rPr lang="pt-BR" sz="2400" dirty="0" smtClean="0">
                <a:latin typeface="Calibri "/>
              </a:rPr>
              <a:t>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 "/>
              </a:rPr>
              <a:t> Consultores </a:t>
            </a:r>
            <a:r>
              <a:rPr lang="pt-BR" sz="2400" dirty="0">
                <a:latin typeface="Calibri "/>
              </a:rPr>
              <a:t>dos </a:t>
            </a:r>
            <a:r>
              <a:rPr lang="pt-BR" sz="2400" dirty="0" smtClean="0">
                <a:latin typeface="Calibri "/>
              </a:rPr>
              <a:t>EUA.</a:t>
            </a:r>
            <a:endParaRPr lang="pt-BR" sz="2400" dirty="0">
              <a:latin typeface="Calibri "/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pt-BR" sz="2400" dirty="0">
                <a:latin typeface="Calibri "/>
              </a:rPr>
              <a:t> </a:t>
            </a:r>
            <a:r>
              <a:rPr lang="pt-BR" sz="2400" dirty="0" smtClean="0">
                <a:latin typeface="Calibri "/>
              </a:rPr>
              <a:t>Workshops </a:t>
            </a:r>
            <a:r>
              <a:rPr lang="pt-BR" sz="2400" dirty="0">
                <a:latin typeface="Calibri "/>
              </a:rPr>
              <a:t>diários em </a:t>
            </a:r>
            <a:r>
              <a:rPr lang="pt-BR" sz="2400" dirty="0" smtClean="0">
                <a:latin typeface="Calibri "/>
              </a:rPr>
              <a:t>hotéis.</a:t>
            </a:r>
            <a:endParaRPr lang="pt-BR" sz="2400" dirty="0">
              <a:latin typeface="Calibri "/>
            </a:endParaRPr>
          </a:p>
          <a:p>
            <a:endParaRPr lang="pt-BR" sz="24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173542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ANOS 50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Calibri 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7278" y="1845733"/>
            <a:ext cx="10121181" cy="4023360"/>
          </a:xfrm>
        </p:spPr>
        <p:txBody>
          <a:bodyPr/>
          <a:lstStyle/>
          <a:p>
            <a:pPr lvl="0" indent="0">
              <a:buNone/>
            </a:pPr>
            <a:endParaRPr lang="pt-BR" sz="24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/>
              <a:t> </a:t>
            </a:r>
            <a:r>
              <a:rPr lang="pt-BR" sz="2400" dirty="0" smtClean="0"/>
              <a:t>   Difusão </a:t>
            </a:r>
            <a:r>
              <a:rPr lang="pt-BR" sz="2400" dirty="0"/>
              <a:t>das ideias de Peter Drucker e W. E. </a:t>
            </a:r>
            <a:r>
              <a:rPr lang="pt-BR" sz="2400" dirty="0" smtClean="0"/>
              <a:t>Deming.</a:t>
            </a:r>
          </a:p>
          <a:p>
            <a:pPr lvl="0" indent="0">
              <a:buNone/>
            </a:pPr>
            <a:endParaRPr lang="pt-B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 smtClean="0"/>
              <a:t>    Deming ajuda a difundir as práticas de CEQ </a:t>
            </a:r>
            <a:r>
              <a:rPr lang="pt-BR" sz="2400" dirty="0"/>
              <a:t>(Controle Estatístico da Qualidade</a:t>
            </a:r>
            <a:r>
              <a:rPr lang="pt-BR" sz="2400" dirty="0" smtClean="0"/>
              <a:t>).</a:t>
            </a:r>
          </a:p>
          <a:p>
            <a:pPr lvl="0" indent="0">
              <a:buNone/>
            </a:pPr>
            <a:endParaRPr lang="pt-B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 smtClean="0"/>
              <a:t>    Esforços </a:t>
            </a:r>
            <a:r>
              <a:rPr lang="pt-BR" sz="2400" dirty="0"/>
              <a:t>de ocupação americana levam à adoção do JES (</a:t>
            </a:r>
            <a:r>
              <a:rPr lang="pt-BR" sz="2400" i="1" dirty="0"/>
              <a:t>Japanese Engineering Standards</a:t>
            </a:r>
            <a:r>
              <a:rPr lang="pt-BR" sz="2400" dirty="0" smtClean="0"/>
              <a:t>).</a:t>
            </a:r>
            <a:endParaRPr lang="pt-BR" sz="2400" dirty="0"/>
          </a:p>
          <a:p>
            <a:pPr lvl="0" indent="0">
              <a:buNone/>
            </a:pPr>
            <a:endParaRPr lang="pt-BR" sz="24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96551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Calibri "/>
              </a:rPr>
              <a:t>ANOS 50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Calibri 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7278" y="1705970"/>
            <a:ext cx="10353194" cy="4163123"/>
          </a:xfrm>
        </p:spPr>
        <p:txBody>
          <a:bodyPr/>
          <a:lstStyle/>
          <a:p>
            <a:pPr lvl="0" indent="0">
              <a:buNone/>
            </a:pPr>
            <a:endParaRPr lang="pt-BR" sz="24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/>
              <a:t> </a:t>
            </a:r>
            <a:r>
              <a:rPr lang="pt-BR" sz="2400" dirty="0" smtClean="0"/>
              <a:t>   1954</a:t>
            </a:r>
            <a:r>
              <a:rPr lang="pt-BR" sz="2400" dirty="0"/>
              <a:t>: </a:t>
            </a:r>
            <a:r>
              <a:rPr lang="pt-BR" sz="2400" dirty="0" smtClean="0"/>
              <a:t>Ida de Juran ao </a:t>
            </a:r>
            <a:r>
              <a:rPr lang="pt-BR" sz="2400" dirty="0"/>
              <a:t>Japão e </a:t>
            </a:r>
            <a:r>
              <a:rPr lang="pt-BR" sz="2400" dirty="0" smtClean="0"/>
              <a:t>implantação do </a:t>
            </a:r>
            <a:r>
              <a:rPr lang="pt-BR" sz="2400" dirty="0"/>
              <a:t>ensino do CEQ para o </a:t>
            </a:r>
            <a:r>
              <a:rPr lang="pt-BR" sz="2400" i="1" dirty="0"/>
              <a:t>middle </a:t>
            </a:r>
            <a:r>
              <a:rPr lang="pt-BR" sz="2400" i="1" dirty="0" smtClean="0"/>
              <a:t>management.</a:t>
            </a:r>
          </a:p>
          <a:p>
            <a:pPr lvl="0" indent="0">
              <a:buNone/>
            </a:pPr>
            <a:endParaRPr lang="pt-B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 smtClean="0"/>
              <a:t>    1955-1960</a:t>
            </a:r>
            <a:r>
              <a:rPr lang="pt-BR" sz="2400" dirty="0"/>
              <a:t>: difusão das técnicas de </a:t>
            </a:r>
            <a:r>
              <a:rPr lang="pt-BR" sz="2400" dirty="0" smtClean="0"/>
              <a:t>CEQ, que passam a ser ensinadas a todos </a:t>
            </a:r>
            <a:r>
              <a:rPr lang="pt-BR" sz="2400" dirty="0"/>
              <a:t>os funcionários na hierarquia </a:t>
            </a:r>
            <a:r>
              <a:rPr lang="pt-BR" sz="2400" dirty="0" smtClean="0"/>
              <a:t>organizacional.</a:t>
            </a:r>
          </a:p>
          <a:p>
            <a:pPr lvl="0" indent="0">
              <a:buNone/>
            </a:pPr>
            <a:endParaRPr lang="pt-B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pt-BR" sz="2400" dirty="0" smtClean="0"/>
              <a:t>    Instrumento </a:t>
            </a:r>
            <a:r>
              <a:rPr lang="pt-BR" sz="2400" dirty="0"/>
              <a:t>para a difusão: Grupo de Pesquisa em Controle de Qualidade (GPCQ), organizado no âmbito da </a:t>
            </a:r>
            <a:r>
              <a:rPr lang="pt-BR" sz="2400" i="1" dirty="0"/>
              <a:t>Japanese Union of Scientists and Engineers</a:t>
            </a:r>
            <a:r>
              <a:rPr lang="pt-BR" sz="2400" dirty="0"/>
              <a:t> (JUSE</a:t>
            </a:r>
            <a:r>
              <a:rPr lang="pt-BR" sz="2400" dirty="0" smtClean="0"/>
              <a:t>).</a:t>
            </a:r>
            <a:endParaRPr lang="pt-BR" sz="2400" dirty="0"/>
          </a:p>
          <a:p>
            <a:pPr lvl="0" indent="0">
              <a:buNone/>
            </a:pPr>
            <a:endParaRPr lang="pt-BR" sz="24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42327395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529</Words>
  <Application>Microsoft Office PowerPoint</Application>
  <PresentationFormat>Widescreen</PresentationFormat>
  <Paragraphs>73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</vt:lpstr>
      <vt:lpstr>Courier New</vt:lpstr>
      <vt:lpstr>Wingdings</vt:lpstr>
      <vt:lpstr>Retrospectiva</vt:lpstr>
      <vt:lpstr>Seminários 2  Influências do positivismo nos modelos clássicos de organização de empresas </vt:lpstr>
      <vt:lpstr>Apresentação do PowerPoint</vt:lpstr>
      <vt:lpstr>Apresentação do PowerPoint</vt:lpstr>
      <vt:lpstr>Apresentação do PowerPoint</vt:lpstr>
      <vt:lpstr>Apresentação do PowerPoint</vt:lpstr>
      <vt:lpstr>CONTEXTO</vt:lpstr>
      <vt:lpstr>ANOS 40, PÓS-GUERRA</vt:lpstr>
      <vt:lpstr>ANOS 50</vt:lpstr>
      <vt:lpstr>ANOS 50</vt:lpstr>
      <vt:lpstr>ANOS 50</vt:lpstr>
      <vt:lpstr>Apresentação do PowerPoint</vt:lpstr>
      <vt:lpstr>CONCLUSÕES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Corporation</dc:title>
  <dc:creator>isg</dc:creator>
  <cp:lastModifiedBy>Caio Pantarotto</cp:lastModifiedBy>
  <cp:revision>39</cp:revision>
  <dcterms:modified xsi:type="dcterms:W3CDTF">2015-04-27T00:15:01Z</dcterms:modified>
</cp:coreProperties>
</file>