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310" r:id="rId3"/>
    <p:sldId id="296" r:id="rId4"/>
    <p:sldId id="297" r:id="rId5"/>
    <p:sldId id="283" r:id="rId6"/>
    <p:sldId id="288" r:id="rId7"/>
    <p:sldId id="261" r:id="rId8"/>
    <p:sldId id="262" r:id="rId9"/>
    <p:sldId id="271" r:id="rId10"/>
    <p:sldId id="312" r:id="rId11"/>
    <p:sldId id="300" r:id="rId12"/>
    <p:sldId id="316" r:id="rId13"/>
    <p:sldId id="298" r:id="rId14"/>
    <p:sldId id="313" r:id="rId15"/>
    <p:sldId id="314" r:id="rId16"/>
    <p:sldId id="309" r:id="rId17"/>
    <p:sldId id="306" r:id="rId18"/>
    <p:sldId id="315" r:id="rId19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 autoAdjust="0"/>
    <p:restoredTop sz="96962" autoAdjust="0"/>
  </p:normalViewPr>
  <p:slideViewPr>
    <p:cSldViewPr snapToGrid="0">
      <p:cViewPr varScale="1">
        <p:scale>
          <a:sx n="82" d="100"/>
          <a:sy n="82" d="100"/>
        </p:scale>
        <p:origin x="46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4B36A-764F-4887-BCE0-458CC236866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DC909B6-4DE5-4070-9941-C82479C62295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BO" b="1" dirty="0" err="1"/>
            <a:t>Pleitropismo</a:t>
          </a:r>
          <a:r>
            <a:rPr lang="es-BO" dirty="0"/>
            <a:t> </a:t>
          </a:r>
          <a:endParaRPr lang="es-ES" dirty="0"/>
        </a:p>
      </dgm:t>
    </dgm:pt>
    <dgm:pt modelId="{0CC305C9-1762-4B55-ACF9-B10DBEBF1B2E}" type="parTrans" cxnId="{220C3A15-A298-4D56-8DFF-56A84EA17B9E}">
      <dgm:prSet/>
      <dgm:spPr/>
      <dgm:t>
        <a:bodyPr/>
        <a:lstStyle/>
        <a:p>
          <a:endParaRPr lang="es-ES"/>
        </a:p>
      </dgm:t>
    </dgm:pt>
    <dgm:pt modelId="{768809D6-7D23-41A8-BCB9-6F932F031A02}" type="sibTrans" cxnId="{220C3A15-A298-4D56-8DFF-56A84EA17B9E}">
      <dgm:prSet/>
      <dgm:spPr/>
      <dgm:t>
        <a:bodyPr/>
        <a:lstStyle/>
        <a:p>
          <a:endParaRPr lang="es-ES"/>
        </a:p>
      </dgm:t>
    </dgm:pt>
    <dgm:pt modelId="{D66D80DA-5F39-4A47-8C0F-30A716A83A5E}">
      <dgm:prSet phldrT="[Texto]"/>
      <dgm:spPr/>
      <dgm:t>
        <a:bodyPr/>
        <a:lstStyle/>
        <a:p>
          <a:r>
            <a:rPr lang="es-BO" dirty="0" err="1"/>
            <a:t>um</a:t>
          </a:r>
          <a:r>
            <a:rPr lang="es-BO" dirty="0"/>
            <a:t> </a:t>
          </a:r>
          <a:r>
            <a:rPr lang="es-BO" dirty="0" err="1"/>
            <a:t>ligante</a:t>
          </a:r>
          <a:r>
            <a:rPr lang="es-BO" dirty="0"/>
            <a:t> </a:t>
          </a:r>
          <a:r>
            <a:rPr lang="es-BO" dirty="0" err="1"/>
            <a:t>ativa</a:t>
          </a:r>
          <a:r>
            <a:rPr lang="es-BO" dirty="0"/>
            <a:t> </a:t>
          </a:r>
          <a:r>
            <a:rPr lang="es-BO" dirty="0" err="1"/>
            <a:t>vários</a:t>
          </a:r>
          <a:r>
            <a:rPr lang="es-BO" dirty="0"/>
            <a:t> tipos de </a:t>
          </a:r>
          <a:r>
            <a:rPr lang="es-BO" dirty="0" err="1"/>
            <a:t>respostas</a:t>
          </a:r>
          <a:endParaRPr lang="es-ES" dirty="0"/>
        </a:p>
      </dgm:t>
    </dgm:pt>
    <dgm:pt modelId="{687A875C-DE41-4F7B-B088-23F316D2123E}" type="parTrans" cxnId="{D6FE1CB8-9B53-481D-BD4D-A407BED1A968}">
      <dgm:prSet/>
      <dgm:spPr/>
      <dgm:t>
        <a:bodyPr/>
        <a:lstStyle/>
        <a:p>
          <a:endParaRPr lang="es-ES"/>
        </a:p>
      </dgm:t>
    </dgm:pt>
    <dgm:pt modelId="{C14EAE15-3730-40E8-852C-2E485AC5751A}" type="sibTrans" cxnId="{D6FE1CB8-9B53-481D-BD4D-A407BED1A968}">
      <dgm:prSet/>
      <dgm:spPr/>
      <dgm:t>
        <a:bodyPr/>
        <a:lstStyle/>
        <a:p>
          <a:endParaRPr lang="es-ES"/>
        </a:p>
      </dgm:t>
    </dgm:pt>
    <dgm:pt modelId="{1C3AD46B-8699-44A4-8A68-FB53F393D49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BO" b="1" dirty="0" err="1"/>
            <a:t>Redundância</a:t>
          </a:r>
          <a:endParaRPr lang="es-ES" dirty="0"/>
        </a:p>
      </dgm:t>
    </dgm:pt>
    <dgm:pt modelId="{69274C20-ECEF-4E97-BBA6-D1B9FE2B3151}" type="parTrans" cxnId="{E8561E8C-531D-4446-8431-BCF437A0207D}">
      <dgm:prSet/>
      <dgm:spPr/>
      <dgm:t>
        <a:bodyPr/>
        <a:lstStyle/>
        <a:p>
          <a:endParaRPr lang="es-ES"/>
        </a:p>
      </dgm:t>
    </dgm:pt>
    <dgm:pt modelId="{45EC7C38-850F-4E98-A665-148F6097DEA5}" type="sibTrans" cxnId="{E8561E8C-531D-4446-8431-BCF437A0207D}">
      <dgm:prSet/>
      <dgm:spPr/>
      <dgm:t>
        <a:bodyPr/>
        <a:lstStyle/>
        <a:p>
          <a:endParaRPr lang="es-ES"/>
        </a:p>
      </dgm:t>
    </dgm:pt>
    <dgm:pt modelId="{F1D35420-8897-4431-BCC9-7F2F6E6153C9}">
      <dgm:prSet/>
      <dgm:spPr/>
      <dgm:t>
        <a:bodyPr/>
        <a:lstStyle/>
        <a:p>
          <a:r>
            <a:rPr lang="es-BO" dirty="0" err="1"/>
            <a:t>dois</a:t>
          </a:r>
          <a:r>
            <a:rPr lang="es-BO" dirty="0"/>
            <a:t> </a:t>
          </a:r>
          <a:r>
            <a:rPr lang="es-BO" dirty="0" err="1"/>
            <a:t>ou</a:t>
          </a:r>
          <a:r>
            <a:rPr lang="es-BO" dirty="0"/>
            <a:t> </a:t>
          </a:r>
          <a:r>
            <a:rPr lang="es-BO" dirty="0" err="1"/>
            <a:t>mais</a:t>
          </a:r>
          <a:r>
            <a:rPr lang="es-BO" dirty="0"/>
            <a:t> </a:t>
          </a:r>
          <a:r>
            <a:rPr lang="es-BO" dirty="0" err="1"/>
            <a:t>ligantes</a:t>
          </a:r>
          <a:r>
            <a:rPr lang="es-BO" dirty="0"/>
            <a:t> </a:t>
          </a:r>
          <a:r>
            <a:rPr lang="es-BO" dirty="0" err="1"/>
            <a:t>exibem</a:t>
          </a:r>
          <a:r>
            <a:rPr lang="es-BO" dirty="0"/>
            <a:t> </a:t>
          </a:r>
          <a:r>
            <a:rPr lang="es-BO" dirty="0" err="1"/>
            <a:t>sobreposição</a:t>
          </a:r>
          <a:r>
            <a:rPr lang="es-BO" dirty="0"/>
            <a:t> funcional.</a:t>
          </a:r>
        </a:p>
      </dgm:t>
    </dgm:pt>
    <dgm:pt modelId="{870ADB4B-03C8-47F4-A2BD-52C60CCF2486}" type="parTrans" cxnId="{8F6EA398-9450-427C-A164-8A9AEC85D59B}">
      <dgm:prSet/>
      <dgm:spPr/>
      <dgm:t>
        <a:bodyPr/>
        <a:lstStyle/>
        <a:p>
          <a:endParaRPr lang="es-ES"/>
        </a:p>
      </dgm:t>
    </dgm:pt>
    <dgm:pt modelId="{506BDA72-FD5F-4C63-B2F7-6FC17C2FC97E}" type="sibTrans" cxnId="{8F6EA398-9450-427C-A164-8A9AEC85D59B}">
      <dgm:prSet/>
      <dgm:spPr/>
      <dgm:t>
        <a:bodyPr/>
        <a:lstStyle/>
        <a:p>
          <a:endParaRPr lang="es-ES"/>
        </a:p>
      </dgm:t>
    </dgm:pt>
    <dgm:pt modelId="{A4A9B3D3-3013-403A-AC4E-D0B666E017D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BO" dirty="0"/>
            <a:t> </a:t>
          </a:r>
          <a:r>
            <a:rPr lang="es-BO" b="1" dirty="0"/>
            <a:t>Sinergia</a:t>
          </a:r>
          <a:r>
            <a:rPr lang="es-BO" dirty="0"/>
            <a:t> </a:t>
          </a:r>
        </a:p>
      </dgm:t>
    </dgm:pt>
    <dgm:pt modelId="{CFB40886-D8C6-4385-814B-5689BF68B736}" type="parTrans" cxnId="{91C5CF8E-1809-440E-B76C-42EB245515DC}">
      <dgm:prSet/>
      <dgm:spPr/>
      <dgm:t>
        <a:bodyPr/>
        <a:lstStyle/>
        <a:p>
          <a:endParaRPr lang="es-ES"/>
        </a:p>
      </dgm:t>
    </dgm:pt>
    <dgm:pt modelId="{3BFCD6F6-D193-4AB6-BD69-D6E538082AF5}" type="sibTrans" cxnId="{91C5CF8E-1809-440E-B76C-42EB245515DC}">
      <dgm:prSet/>
      <dgm:spPr/>
      <dgm:t>
        <a:bodyPr/>
        <a:lstStyle/>
        <a:p>
          <a:endParaRPr lang="es-ES"/>
        </a:p>
      </dgm:t>
    </dgm:pt>
    <dgm:pt modelId="{DBB9FFDD-76DB-4BA4-AB80-853717DE2572}">
      <dgm:prSet/>
      <dgm:spPr/>
      <dgm:t>
        <a:bodyPr/>
        <a:lstStyle/>
        <a:p>
          <a:r>
            <a:rPr lang="es-BO" dirty="0" err="1"/>
            <a:t>duas</a:t>
          </a:r>
          <a:r>
            <a:rPr lang="es-BO" dirty="0"/>
            <a:t> </a:t>
          </a:r>
          <a:r>
            <a:rPr lang="es-BO" dirty="0" err="1"/>
            <a:t>ou</a:t>
          </a:r>
          <a:r>
            <a:rPr lang="es-BO" dirty="0"/>
            <a:t> </a:t>
          </a:r>
          <a:r>
            <a:rPr lang="es-BO" dirty="0" err="1"/>
            <a:t>mais</a:t>
          </a:r>
          <a:r>
            <a:rPr lang="es-BO" dirty="0"/>
            <a:t> </a:t>
          </a:r>
          <a:r>
            <a:rPr lang="es-BO" dirty="0" err="1"/>
            <a:t>citocinas</a:t>
          </a:r>
          <a:r>
            <a:rPr lang="es-BO" dirty="0"/>
            <a:t> mediando </a:t>
          </a:r>
          <a:r>
            <a:rPr lang="es-BO" dirty="0" err="1"/>
            <a:t>respostas</a:t>
          </a:r>
          <a:r>
            <a:rPr lang="es-BO" dirty="0"/>
            <a:t> </a:t>
          </a:r>
          <a:r>
            <a:rPr lang="es-BO" dirty="0" err="1"/>
            <a:t>opostas</a:t>
          </a:r>
          <a:r>
            <a:rPr lang="es-BO" dirty="0"/>
            <a:t> para limitar </a:t>
          </a:r>
          <a:r>
            <a:rPr lang="es-BO" dirty="0" err="1"/>
            <a:t>uma</a:t>
          </a:r>
          <a:r>
            <a:rPr lang="es-BO" dirty="0"/>
            <a:t> </a:t>
          </a:r>
          <a:r>
            <a:rPr lang="es-BO" dirty="0" err="1"/>
            <a:t>resposta</a:t>
          </a:r>
          <a:r>
            <a:rPr lang="es-BO" dirty="0"/>
            <a:t> </a:t>
          </a:r>
          <a:r>
            <a:rPr lang="es-BO" dirty="0" err="1"/>
            <a:t>ou</a:t>
          </a:r>
          <a:r>
            <a:rPr lang="es-BO" dirty="0"/>
            <a:t> </a:t>
          </a:r>
          <a:r>
            <a:rPr lang="es-BO" dirty="0" err="1"/>
            <a:t>alcançar</a:t>
          </a:r>
          <a:r>
            <a:rPr lang="es-BO" dirty="0"/>
            <a:t> o </a:t>
          </a:r>
          <a:r>
            <a:rPr lang="es-BO" dirty="0" err="1"/>
            <a:t>equilíbrio</a:t>
          </a:r>
          <a:r>
            <a:rPr lang="es-BO" dirty="0"/>
            <a:t> (por </a:t>
          </a:r>
          <a:r>
            <a:rPr lang="es-BO" dirty="0" err="1"/>
            <a:t>exemplo</a:t>
          </a:r>
          <a:r>
            <a:rPr lang="es-BO" dirty="0"/>
            <a:t>, ciclos de </a:t>
          </a:r>
          <a:r>
            <a:rPr lang="es-BO" dirty="0" err="1"/>
            <a:t>realimentação</a:t>
          </a:r>
          <a:r>
            <a:rPr lang="es-BO" dirty="0"/>
            <a:t>).</a:t>
          </a:r>
        </a:p>
      </dgm:t>
    </dgm:pt>
    <dgm:pt modelId="{471D16B3-D7A1-4527-B4CB-DC106331280C}" type="parTrans" cxnId="{A761D688-1AF8-47BC-A55E-2B4B636179F5}">
      <dgm:prSet/>
      <dgm:spPr/>
      <dgm:t>
        <a:bodyPr/>
        <a:lstStyle/>
        <a:p>
          <a:endParaRPr lang="es-ES"/>
        </a:p>
      </dgm:t>
    </dgm:pt>
    <dgm:pt modelId="{A326F0E5-C72E-438C-8D05-E9E03A58DA4E}" type="sibTrans" cxnId="{A761D688-1AF8-47BC-A55E-2B4B636179F5}">
      <dgm:prSet/>
      <dgm:spPr/>
      <dgm:t>
        <a:bodyPr/>
        <a:lstStyle/>
        <a:p>
          <a:endParaRPr lang="es-ES"/>
        </a:p>
      </dgm:t>
    </dgm:pt>
    <dgm:pt modelId="{D1B9DD9C-00AC-4C54-A0CD-37E4968D9D15}">
      <dgm:prSet/>
      <dgm:spPr/>
      <dgm:t>
        <a:bodyPr/>
        <a:lstStyle/>
        <a:p>
          <a:r>
            <a:rPr lang="es-BO" dirty="0" err="1"/>
            <a:t>dois</a:t>
          </a:r>
          <a:r>
            <a:rPr lang="es-BO" dirty="0"/>
            <a:t> </a:t>
          </a:r>
          <a:r>
            <a:rPr lang="es-BO" dirty="0" err="1"/>
            <a:t>ou</a:t>
          </a:r>
          <a:r>
            <a:rPr lang="es-BO" dirty="0"/>
            <a:t> </a:t>
          </a:r>
          <a:r>
            <a:rPr lang="es-BO" dirty="0" err="1"/>
            <a:t>mais</a:t>
          </a:r>
          <a:r>
            <a:rPr lang="es-BO" dirty="0"/>
            <a:t> </a:t>
          </a:r>
          <a:r>
            <a:rPr lang="es-BO" dirty="0" err="1"/>
            <a:t>ligandos</a:t>
          </a:r>
          <a:r>
            <a:rPr lang="es-BO" dirty="0"/>
            <a:t> </a:t>
          </a:r>
          <a:r>
            <a:rPr lang="es-BO" dirty="0" err="1"/>
            <a:t>sinergizam</a:t>
          </a:r>
          <a:r>
            <a:rPr lang="es-BO" dirty="0"/>
            <a:t> para montar </a:t>
          </a:r>
          <a:r>
            <a:rPr lang="es-BO" dirty="0" err="1"/>
            <a:t>uma</a:t>
          </a:r>
          <a:r>
            <a:rPr lang="es-BO" dirty="0"/>
            <a:t> única </a:t>
          </a:r>
          <a:r>
            <a:rPr lang="es-BO" dirty="0" err="1"/>
            <a:t>resposta</a:t>
          </a:r>
          <a:r>
            <a:rPr lang="es-BO" dirty="0"/>
            <a:t>.</a:t>
          </a:r>
        </a:p>
      </dgm:t>
    </dgm:pt>
    <dgm:pt modelId="{22964278-4F3F-4869-8192-AA58275D4CEE}" type="parTrans" cxnId="{F6115071-7E59-4899-90BE-0F421892850E}">
      <dgm:prSet/>
      <dgm:spPr/>
      <dgm:t>
        <a:bodyPr/>
        <a:lstStyle/>
        <a:p>
          <a:endParaRPr lang="es-ES"/>
        </a:p>
      </dgm:t>
    </dgm:pt>
    <dgm:pt modelId="{97CA4A1C-F36A-41D4-86AE-598F6892BAA1}" type="sibTrans" cxnId="{F6115071-7E59-4899-90BE-0F421892850E}">
      <dgm:prSet/>
      <dgm:spPr/>
      <dgm:t>
        <a:bodyPr/>
        <a:lstStyle/>
        <a:p>
          <a:endParaRPr lang="es-ES"/>
        </a:p>
      </dgm:t>
    </dgm:pt>
    <dgm:pt modelId="{AD276F08-CC4B-4273-9241-12E271B2F85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BO" b="1" dirty="0"/>
            <a:t>Antagonismo</a:t>
          </a:r>
          <a:endParaRPr lang="es-BO" dirty="0"/>
        </a:p>
      </dgm:t>
    </dgm:pt>
    <dgm:pt modelId="{EABCCBEE-E0DF-461F-B01D-BCDB81C9DDDF}" type="parTrans" cxnId="{C681A92B-165D-482A-9CC1-75F9D605080C}">
      <dgm:prSet/>
      <dgm:spPr/>
      <dgm:t>
        <a:bodyPr/>
        <a:lstStyle/>
        <a:p>
          <a:endParaRPr lang="es-ES"/>
        </a:p>
      </dgm:t>
    </dgm:pt>
    <dgm:pt modelId="{78C69A46-3094-4526-897F-9196AF26F09A}" type="sibTrans" cxnId="{C681A92B-165D-482A-9CC1-75F9D605080C}">
      <dgm:prSet/>
      <dgm:spPr/>
      <dgm:t>
        <a:bodyPr/>
        <a:lstStyle/>
        <a:p>
          <a:endParaRPr lang="es-ES"/>
        </a:p>
      </dgm:t>
    </dgm:pt>
    <dgm:pt modelId="{60BA35F8-1E75-41EC-8207-B5285F903A4F}" type="pres">
      <dgm:prSet presAssocID="{97A4B36A-764F-4887-BCE0-458CC236866F}" presName="Name0" presStyleCnt="0">
        <dgm:presLayoutVars>
          <dgm:dir/>
          <dgm:animLvl val="lvl"/>
          <dgm:resizeHandles val="exact"/>
        </dgm:presLayoutVars>
      </dgm:prSet>
      <dgm:spPr/>
    </dgm:pt>
    <dgm:pt modelId="{F95AB75D-FA46-4818-8676-DC55AA08640F}" type="pres">
      <dgm:prSet presAssocID="{3DC909B6-4DE5-4070-9941-C82479C62295}" presName="linNode" presStyleCnt="0"/>
      <dgm:spPr/>
    </dgm:pt>
    <dgm:pt modelId="{E9F02FA1-F060-4CBE-B532-BACC74BF33AE}" type="pres">
      <dgm:prSet presAssocID="{3DC909B6-4DE5-4070-9941-C82479C6229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48A0A8E-2C92-4116-800D-8E69B19D25F7}" type="pres">
      <dgm:prSet presAssocID="{3DC909B6-4DE5-4070-9941-C82479C62295}" presName="descendantText" presStyleLbl="alignAccFollowNode1" presStyleIdx="0" presStyleCnt="4">
        <dgm:presLayoutVars>
          <dgm:bulletEnabled val="1"/>
        </dgm:presLayoutVars>
      </dgm:prSet>
      <dgm:spPr/>
    </dgm:pt>
    <dgm:pt modelId="{280CCB7E-DD4E-4C67-9E3B-1DFACB5FDA5E}" type="pres">
      <dgm:prSet presAssocID="{768809D6-7D23-41A8-BCB9-6F932F031A02}" presName="sp" presStyleCnt="0"/>
      <dgm:spPr/>
    </dgm:pt>
    <dgm:pt modelId="{66DDFBEF-5DFA-47CB-AF55-8F704B199217}" type="pres">
      <dgm:prSet presAssocID="{1C3AD46B-8699-44A4-8A68-FB53F393D49A}" presName="linNode" presStyleCnt="0"/>
      <dgm:spPr/>
    </dgm:pt>
    <dgm:pt modelId="{2B667C72-DFFD-40D2-8D08-7E021ABFDBC6}" type="pres">
      <dgm:prSet presAssocID="{1C3AD46B-8699-44A4-8A68-FB53F393D49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5244708-8A27-4CED-B569-DDB8F5232340}" type="pres">
      <dgm:prSet presAssocID="{1C3AD46B-8699-44A4-8A68-FB53F393D49A}" presName="descendantText" presStyleLbl="alignAccFollowNode1" presStyleIdx="1" presStyleCnt="4">
        <dgm:presLayoutVars>
          <dgm:bulletEnabled val="1"/>
        </dgm:presLayoutVars>
      </dgm:prSet>
      <dgm:spPr/>
    </dgm:pt>
    <dgm:pt modelId="{3735E14A-3878-4A51-8F24-9C4D4903C6CE}" type="pres">
      <dgm:prSet presAssocID="{45EC7C38-850F-4E98-A665-148F6097DEA5}" presName="sp" presStyleCnt="0"/>
      <dgm:spPr/>
    </dgm:pt>
    <dgm:pt modelId="{6C0C86E2-55F0-4290-A5C5-CB3CB1FB5B25}" type="pres">
      <dgm:prSet presAssocID="{A4A9B3D3-3013-403A-AC4E-D0B666E017D1}" presName="linNode" presStyleCnt="0"/>
      <dgm:spPr/>
    </dgm:pt>
    <dgm:pt modelId="{C939663A-FCFE-455A-9B94-F66957C26119}" type="pres">
      <dgm:prSet presAssocID="{A4A9B3D3-3013-403A-AC4E-D0B666E017D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578AAB0-F1FD-4D40-A228-7AA9AA1D7988}" type="pres">
      <dgm:prSet presAssocID="{A4A9B3D3-3013-403A-AC4E-D0B666E017D1}" presName="descendantText" presStyleLbl="alignAccFollowNode1" presStyleIdx="2" presStyleCnt="4">
        <dgm:presLayoutVars>
          <dgm:bulletEnabled val="1"/>
        </dgm:presLayoutVars>
      </dgm:prSet>
      <dgm:spPr/>
    </dgm:pt>
    <dgm:pt modelId="{46BDA36E-3867-4463-ABA3-BD1CAAD65CD8}" type="pres">
      <dgm:prSet presAssocID="{3BFCD6F6-D193-4AB6-BD69-D6E538082AF5}" presName="sp" presStyleCnt="0"/>
      <dgm:spPr/>
    </dgm:pt>
    <dgm:pt modelId="{56EDFCA2-F0FF-4B1D-86D8-D8BFC699FBC4}" type="pres">
      <dgm:prSet presAssocID="{AD276F08-CC4B-4273-9241-12E271B2F85E}" presName="linNode" presStyleCnt="0"/>
      <dgm:spPr/>
    </dgm:pt>
    <dgm:pt modelId="{2295B5B4-A58F-44E6-8016-96F6CDC46BE7}" type="pres">
      <dgm:prSet presAssocID="{AD276F08-CC4B-4273-9241-12E271B2F85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E4D7F56-0967-49FE-A30F-5DEBDBD67499}" type="pres">
      <dgm:prSet presAssocID="{AD276F08-CC4B-4273-9241-12E271B2F85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20C3A15-A298-4D56-8DFF-56A84EA17B9E}" srcId="{97A4B36A-764F-4887-BCE0-458CC236866F}" destId="{3DC909B6-4DE5-4070-9941-C82479C62295}" srcOrd="0" destOrd="0" parTransId="{0CC305C9-1762-4B55-ACF9-B10DBEBF1B2E}" sibTransId="{768809D6-7D23-41A8-BCB9-6F932F031A02}"/>
    <dgm:cxn modelId="{C7D8C626-777E-4687-A76D-3EB97DCD8AAD}" type="presOf" srcId="{A4A9B3D3-3013-403A-AC4E-D0B666E017D1}" destId="{C939663A-FCFE-455A-9B94-F66957C26119}" srcOrd="0" destOrd="0" presId="urn:microsoft.com/office/officeart/2005/8/layout/vList5"/>
    <dgm:cxn modelId="{C681A92B-165D-482A-9CC1-75F9D605080C}" srcId="{97A4B36A-764F-4887-BCE0-458CC236866F}" destId="{AD276F08-CC4B-4273-9241-12E271B2F85E}" srcOrd="3" destOrd="0" parTransId="{EABCCBEE-E0DF-461F-B01D-BCDB81C9DDDF}" sibTransId="{78C69A46-3094-4526-897F-9196AF26F09A}"/>
    <dgm:cxn modelId="{1030302E-C2B3-4A3D-B2FF-55D8AE38AA48}" type="presOf" srcId="{DBB9FFDD-76DB-4BA4-AB80-853717DE2572}" destId="{2E4D7F56-0967-49FE-A30F-5DEBDBD67499}" srcOrd="0" destOrd="0" presId="urn:microsoft.com/office/officeart/2005/8/layout/vList5"/>
    <dgm:cxn modelId="{CC0F6639-6167-4714-91D0-76A00CAA2669}" type="presOf" srcId="{D66D80DA-5F39-4A47-8C0F-30A716A83A5E}" destId="{D48A0A8E-2C92-4116-800D-8E69B19D25F7}" srcOrd="0" destOrd="0" presId="urn:microsoft.com/office/officeart/2005/8/layout/vList5"/>
    <dgm:cxn modelId="{EE49BF60-B095-4C20-BC07-AE6D0C899032}" type="presOf" srcId="{D1B9DD9C-00AC-4C54-A0CD-37E4968D9D15}" destId="{0578AAB0-F1FD-4D40-A228-7AA9AA1D7988}" srcOrd="0" destOrd="0" presId="urn:microsoft.com/office/officeart/2005/8/layout/vList5"/>
    <dgm:cxn modelId="{8F386167-3968-4758-9A29-0215E5CD1AD5}" type="presOf" srcId="{1C3AD46B-8699-44A4-8A68-FB53F393D49A}" destId="{2B667C72-DFFD-40D2-8D08-7E021ABFDBC6}" srcOrd="0" destOrd="0" presId="urn:microsoft.com/office/officeart/2005/8/layout/vList5"/>
    <dgm:cxn modelId="{F6115071-7E59-4899-90BE-0F421892850E}" srcId="{A4A9B3D3-3013-403A-AC4E-D0B666E017D1}" destId="{D1B9DD9C-00AC-4C54-A0CD-37E4968D9D15}" srcOrd="0" destOrd="0" parTransId="{22964278-4F3F-4869-8192-AA58275D4CEE}" sibTransId="{97CA4A1C-F36A-41D4-86AE-598F6892BAA1}"/>
    <dgm:cxn modelId="{A761D688-1AF8-47BC-A55E-2B4B636179F5}" srcId="{AD276F08-CC4B-4273-9241-12E271B2F85E}" destId="{DBB9FFDD-76DB-4BA4-AB80-853717DE2572}" srcOrd="0" destOrd="0" parTransId="{471D16B3-D7A1-4527-B4CB-DC106331280C}" sibTransId="{A326F0E5-C72E-438C-8D05-E9E03A58DA4E}"/>
    <dgm:cxn modelId="{E8561E8C-531D-4446-8431-BCF437A0207D}" srcId="{97A4B36A-764F-4887-BCE0-458CC236866F}" destId="{1C3AD46B-8699-44A4-8A68-FB53F393D49A}" srcOrd="1" destOrd="0" parTransId="{69274C20-ECEF-4E97-BBA6-D1B9FE2B3151}" sibTransId="{45EC7C38-850F-4E98-A665-148F6097DEA5}"/>
    <dgm:cxn modelId="{91C5CF8E-1809-440E-B76C-42EB245515DC}" srcId="{97A4B36A-764F-4887-BCE0-458CC236866F}" destId="{A4A9B3D3-3013-403A-AC4E-D0B666E017D1}" srcOrd="2" destOrd="0" parTransId="{CFB40886-D8C6-4385-814B-5689BF68B736}" sibTransId="{3BFCD6F6-D193-4AB6-BD69-D6E538082AF5}"/>
    <dgm:cxn modelId="{8F6EA398-9450-427C-A164-8A9AEC85D59B}" srcId="{1C3AD46B-8699-44A4-8A68-FB53F393D49A}" destId="{F1D35420-8897-4431-BCC9-7F2F6E6153C9}" srcOrd="0" destOrd="0" parTransId="{870ADB4B-03C8-47F4-A2BD-52C60CCF2486}" sibTransId="{506BDA72-FD5F-4C63-B2F7-6FC17C2FC97E}"/>
    <dgm:cxn modelId="{4B5BC2A2-0C2A-41F9-8F33-493A66F9397C}" type="presOf" srcId="{3DC909B6-4DE5-4070-9941-C82479C62295}" destId="{E9F02FA1-F060-4CBE-B532-BACC74BF33AE}" srcOrd="0" destOrd="0" presId="urn:microsoft.com/office/officeart/2005/8/layout/vList5"/>
    <dgm:cxn modelId="{859CE1AB-6E15-43EF-9A5B-3B8787569B66}" type="presOf" srcId="{F1D35420-8897-4431-BCC9-7F2F6E6153C9}" destId="{F5244708-8A27-4CED-B569-DDB8F5232340}" srcOrd="0" destOrd="0" presId="urn:microsoft.com/office/officeart/2005/8/layout/vList5"/>
    <dgm:cxn modelId="{8BEE5AB5-C4A1-45A1-BC86-A68326360D00}" type="presOf" srcId="{97A4B36A-764F-4887-BCE0-458CC236866F}" destId="{60BA35F8-1E75-41EC-8207-B5285F903A4F}" srcOrd="0" destOrd="0" presId="urn:microsoft.com/office/officeart/2005/8/layout/vList5"/>
    <dgm:cxn modelId="{D6FE1CB8-9B53-481D-BD4D-A407BED1A968}" srcId="{3DC909B6-4DE5-4070-9941-C82479C62295}" destId="{D66D80DA-5F39-4A47-8C0F-30A716A83A5E}" srcOrd="0" destOrd="0" parTransId="{687A875C-DE41-4F7B-B088-23F316D2123E}" sibTransId="{C14EAE15-3730-40E8-852C-2E485AC5751A}"/>
    <dgm:cxn modelId="{B3BE37E7-3D95-42B9-BBFB-9E0993C0002C}" type="presOf" srcId="{AD276F08-CC4B-4273-9241-12E271B2F85E}" destId="{2295B5B4-A58F-44E6-8016-96F6CDC46BE7}" srcOrd="0" destOrd="0" presId="urn:microsoft.com/office/officeart/2005/8/layout/vList5"/>
    <dgm:cxn modelId="{F82ADF6E-945C-421D-923B-E8B0D6853680}" type="presParOf" srcId="{60BA35F8-1E75-41EC-8207-B5285F903A4F}" destId="{F95AB75D-FA46-4818-8676-DC55AA08640F}" srcOrd="0" destOrd="0" presId="urn:microsoft.com/office/officeart/2005/8/layout/vList5"/>
    <dgm:cxn modelId="{77E94E5D-0E4A-4D2B-9F9F-444AABF57FFB}" type="presParOf" srcId="{F95AB75D-FA46-4818-8676-DC55AA08640F}" destId="{E9F02FA1-F060-4CBE-B532-BACC74BF33AE}" srcOrd="0" destOrd="0" presId="urn:microsoft.com/office/officeart/2005/8/layout/vList5"/>
    <dgm:cxn modelId="{BE64CA7D-9AE4-4F99-ACF4-861A6AE87C3D}" type="presParOf" srcId="{F95AB75D-FA46-4818-8676-DC55AA08640F}" destId="{D48A0A8E-2C92-4116-800D-8E69B19D25F7}" srcOrd="1" destOrd="0" presId="urn:microsoft.com/office/officeart/2005/8/layout/vList5"/>
    <dgm:cxn modelId="{4DD40C63-C40C-4922-AFB9-C3B113CBC037}" type="presParOf" srcId="{60BA35F8-1E75-41EC-8207-B5285F903A4F}" destId="{280CCB7E-DD4E-4C67-9E3B-1DFACB5FDA5E}" srcOrd="1" destOrd="0" presId="urn:microsoft.com/office/officeart/2005/8/layout/vList5"/>
    <dgm:cxn modelId="{67514B38-0FD9-4A65-A027-85503B133EE9}" type="presParOf" srcId="{60BA35F8-1E75-41EC-8207-B5285F903A4F}" destId="{66DDFBEF-5DFA-47CB-AF55-8F704B199217}" srcOrd="2" destOrd="0" presId="urn:microsoft.com/office/officeart/2005/8/layout/vList5"/>
    <dgm:cxn modelId="{7650621A-2586-45BE-A8C3-0312DD76897B}" type="presParOf" srcId="{66DDFBEF-5DFA-47CB-AF55-8F704B199217}" destId="{2B667C72-DFFD-40D2-8D08-7E021ABFDBC6}" srcOrd="0" destOrd="0" presId="urn:microsoft.com/office/officeart/2005/8/layout/vList5"/>
    <dgm:cxn modelId="{573FC1BD-52C1-44B8-9A09-2B21ACE48B22}" type="presParOf" srcId="{66DDFBEF-5DFA-47CB-AF55-8F704B199217}" destId="{F5244708-8A27-4CED-B569-DDB8F5232340}" srcOrd="1" destOrd="0" presId="urn:microsoft.com/office/officeart/2005/8/layout/vList5"/>
    <dgm:cxn modelId="{BF2FB483-ADA2-4834-9B43-684818B4F418}" type="presParOf" srcId="{60BA35F8-1E75-41EC-8207-B5285F903A4F}" destId="{3735E14A-3878-4A51-8F24-9C4D4903C6CE}" srcOrd="3" destOrd="0" presId="urn:microsoft.com/office/officeart/2005/8/layout/vList5"/>
    <dgm:cxn modelId="{7F9C6129-0276-4EAC-AAF2-7CD870B4E95C}" type="presParOf" srcId="{60BA35F8-1E75-41EC-8207-B5285F903A4F}" destId="{6C0C86E2-55F0-4290-A5C5-CB3CB1FB5B25}" srcOrd="4" destOrd="0" presId="urn:microsoft.com/office/officeart/2005/8/layout/vList5"/>
    <dgm:cxn modelId="{D9E0141F-F004-49DC-A70E-59A881E8F7C3}" type="presParOf" srcId="{6C0C86E2-55F0-4290-A5C5-CB3CB1FB5B25}" destId="{C939663A-FCFE-455A-9B94-F66957C26119}" srcOrd="0" destOrd="0" presId="urn:microsoft.com/office/officeart/2005/8/layout/vList5"/>
    <dgm:cxn modelId="{3CC125BA-F19C-4AAA-BD3E-9F49521E2865}" type="presParOf" srcId="{6C0C86E2-55F0-4290-A5C5-CB3CB1FB5B25}" destId="{0578AAB0-F1FD-4D40-A228-7AA9AA1D7988}" srcOrd="1" destOrd="0" presId="urn:microsoft.com/office/officeart/2005/8/layout/vList5"/>
    <dgm:cxn modelId="{E78F8C4C-6117-47F4-9BB9-188529F2AE3A}" type="presParOf" srcId="{60BA35F8-1E75-41EC-8207-B5285F903A4F}" destId="{46BDA36E-3867-4463-ABA3-BD1CAAD65CD8}" srcOrd="5" destOrd="0" presId="urn:microsoft.com/office/officeart/2005/8/layout/vList5"/>
    <dgm:cxn modelId="{3071D72E-EA02-4671-AFEF-D05634EF6167}" type="presParOf" srcId="{60BA35F8-1E75-41EC-8207-B5285F903A4F}" destId="{56EDFCA2-F0FF-4B1D-86D8-D8BFC699FBC4}" srcOrd="6" destOrd="0" presId="urn:microsoft.com/office/officeart/2005/8/layout/vList5"/>
    <dgm:cxn modelId="{7BB45F66-C834-4F9A-824D-1460548E82F4}" type="presParOf" srcId="{56EDFCA2-F0FF-4B1D-86D8-D8BFC699FBC4}" destId="{2295B5B4-A58F-44E6-8016-96F6CDC46BE7}" srcOrd="0" destOrd="0" presId="urn:microsoft.com/office/officeart/2005/8/layout/vList5"/>
    <dgm:cxn modelId="{48BAFB4C-EF83-4BFC-BD9B-7A82CF108C31}" type="presParOf" srcId="{56EDFCA2-F0FF-4B1D-86D8-D8BFC699FBC4}" destId="{2E4D7F56-0967-49FE-A30F-5DEBDBD674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A0A8E-2C92-4116-800D-8E69B19D25F7}">
      <dsp:nvSpPr>
        <dsp:cNvPr id="0" name=""/>
        <dsp:cNvSpPr/>
      </dsp:nvSpPr>
      <dsp:spPr>
        <a:xfrm rot="5400000">
          <a:off x="6773072" y="-2767727"/>
          <a:ext cx="1069577" cy="687798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2100" kern="1200" dirty="0" err="1"/>
            <a:t>um</a:t>
          </a:r>
          <a:r>
            <a:rPr lang="es-BO" sz="2100" kern="1200" dirty="0"/>
            <a:t> </a:t>
          </a:r>
          <a:r>
            <a:rPr lang="es-BO" sz="2100" kern="1200" dirty="0" err="1"/>
            <a:t>ligante</a:t>
          </a:r>
          <a:r>
            <a:rPr lang="es-BO" sz="2100" kern="1200" dirty="0"/>
            <a:t> </a:t>
          </a:r>
          <a:r>
            <a:rPr lang="es-BO" sz="2100" kern="1200" dirty="0" err="1"/>
            <a:t>ativa</a:t>
          </a:r>
          <a:r>
            <a:rPr lang="es-BO" sz="2100" kern="1200" dirty="0"/>
            <a:t> </a:t>
          </a:r>
          <a:r>
            <a:rPr lang="es-BO" sz="2100" kern="1200" dirty="0" err="1"/>
            <a:t>vários</a:t>
          </a:r>
          <a:r>
            <a:rPr lang="es-BO" sz="2100" kern="1200" dirty="0"/>
            <a:t> tipos de </a:t>
          </a:r>
          <a:r>
            <a:rPr lang="es-BO" sz="2100" kern="1200" dirty="0" err="1"/>
            <a:t>respostas</a:t>
          </a:r>
          <a:endParaRPr lang="es-ES" sz="2100" kern="1200" dirty="0"/>
        </a:p>
      </dsp:txBody>
      <dsp:txXfrm rot="-5400000">
        <a:off x="3868867" y="188690"/>
        <a:ext cx="6825775" cy="965153"/>
      </dsp:txXfrm>
    </dsp:sp>
    <dsp:sp modelId="{E9F02FA1-F060-4CBE-B532-BACC74BF33AE}">
      <dsp:nvSpPr>
        <dsp:cNvPr id="0" name=""/>
        <dsp:cNvSpPr/>
      </dsp:nvSpPr>
      <dsp:spPr>
        <a:xfrm>
          <a:off x="0" y="2779"/>
          <a:ext cx="3868867" cy="133697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4500" b="1" kern="1200" dirty="0" err="1"/>
            <a:t>Pleitropismo</a:t>
          </a:r>
          <a:r>
            <a:rPr lang="es-BO" sz="4500" kern="1200" dirty="0"/>
            <a:t> </a:t>
          </a:r>
          <a:endParaRPr lang="es-ES" sz="4500" kern="1200" dirty="0"/>
        </a:p>
      </dsp:txBody>
      <dsp:txXfrm>
        <a:off x="65266" y="68045"/>
        <a:ext cx="3738335" cy="1206439"/>
      </dsp:txXfrm>
    </dsp:sp>
    <dsp:sp modelId="{F5244708-8A27-4CED-B569-DDB8F5232340}">
      <dsp:nvSpPr>
        <dsp:cNvPr id="0" name=""/>
        <dsp:cNvSpPr/>
      </dsp:nvSpPr>
      <dsp:spPr>
        <a:xfrm rot="5400000">
          <a:off x="6773072" y="-1363907"/>
          <a:ext cx="1069577" cy="6877987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2100" kern="1200" dirty="0" err="1"/>
            <a:t>dois</a:t>
          </a:r>
          <a:r>
            <a:rPr lang="es-BO" sz="2100" kern="1200" dirty="0"/>
            <a:t> </a:t>
          </a:r>
          <a:r>
            <a:rPr lang="es-BO" sz="2100" kern="1200" dirty="0" err="1"/>
            <a:t>ou</a:t>
          </a:r>
          <a:r>
            <a:rPr lang="es-BO" sz="2100" kern="1200" dirty="0"/>
            <a:t> </a:t>
          </a:r>
          <a:r>
            <a:rPr lang="es-BO" sz="2100" kern="1200" dirty="0" err="1"/>
            <a:t>mais</a:t>
          </a:r>
          <a:r>
            <a:rPr lang="es-BO" sz="2100" kern="1200" dirty="0"/>
            <a:t> </a:t>
          </a:r>
          <a:r>
            <a:rPr lang="es-BO" sz="2100" kern="1200" dirty="0" err="1"/>
            <a:t>ligantes</a:t>
          </a:r>
          <a:r>
            <a:rPr lang="es-BO" sz="2100" kern="1200" dirty="0"/>
            <a:t> </a:t>
          </a:r>
          <a:r>
            <a:rPr lang="es-BO" sz="2100" kern="1200" dirty="0" err="1"/>
            <a:t>exibem</a:t>
          </a:r>
          <a:r>
            <a:rPr lang="es-BO" sz="2100" kern="1200" dirty="0"/>
            <a:t> </a:t>
          </a:r>
          <a:r>
            <a:rPr lang="es-BO" sz="2100" kern="1200" dirty="0" err="1"/>
            <a:t>sobreposição</a:t>
          </a:r>
          <a:r>
            <a:rPr lang="es-BO" sz="2100" kern="1200" dirty="0"/>
            <a:t> funcional.</a:t>
          </a:r>
        </a:p>
      </dsp:txBody>
      <dsp:txXfrm rot="-5400000">
        <a:off x="3868867" y="1592510"/>
        <a:ext cx="6825775" cy="965153"/>
      </dsp:txXfrm>
    </dsp:sp>
    <dsp:sp modelId="{2B667C72-DFFD-40D2-8D08-7E021ABFDBC6}">
      <dsp:nvSpPr>
        <dsp:cNvPr id="0" name=""/>
        <dsp:cNvSpPr/>
      </dsp:nvSpPr>
      <dsp:spPr>
        <a:xfrm>
          <a:off x="0" y="1406600"/>
          <a:ext cx="3868867" cy="133697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4500" b="1" kern="1200" dirty="0" err="1"/>
            <a:t>Redundância</a:t>
          </a:r>
          <a:endParaRPr lang="es-ES" sz="4500" kern="1200" dirty="0"/>
        </a:p>
      </dsp:txBody>
      <dsp:txXfrm>
        <a:off x="65266" y="1471866"/>
        <a:ext cx="3738335" cy="1206439"/>
      </dsp:txXfrm>
    </dsp:sp>
    <dsp:sp modelId="{0578AAB0-F1FD-4D40-A228-7AA9AA1D7988}">
      <dsp:nvSpPr>
        <dsp:cNvPr id="0" name=""/>
        <dsp:cNvSpPr/>
      </dsp:nvSpPr>
      <dsp:spPr>
        <a:xfrm rot="5400000">
          <a:off x="6773072" y="39913"/>
          <a:ext cx="1069577" cy="6877987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2100" kern="1200" dirty="0" err="1"/>
            <a:t>dois</a:t>
          </a:r>
          <a:r>
            <a:rPr lang="es-BO" sz="2100" kern="1200" dirty="0"/>
            <a:t> </a:t>
          </a:r>
          <a:r>
            <a:rPr lang="es-BO" sz="2100" kern="1200" dirty="0" err="1"/>
            <a:t>ou</a:t>
          </a:r>
          <a:r>
            <a:rPr lang="es-BO" sz="2100" kern="1200" dirty="0"/>
            <a:t> </a:t>
          </a:r>
          <a:r>
            <a:rPr lang="es-BO" sz="2100" kern="1200" dirty="0" err="1"/>
            <a:t>mais</a:t>
          </a:r>
          <a:r>
            <a:rPr lang="es-BO" sz="2100" kern="1200" dirty="0"/>
            <a:t> </a:t>
          </a:r>
          <a:r>
            <a:rPr lang="es-BO" sz="2100" kern="1200" dirty="0" err="1"/>
            <a:t>ligandos</a:t>
          </a:r>
          <a:r>
            <a:rPr lang="es-BO" sz="2100" kern="1200" dirty="0"/>
            <a:t> </a:t>
          </a:r>
          <a:r>
            <a:rPr lang="es-BO" sz="2100" kern="1200" dirty="0" err="1"/>
            <a:t>sinergizam</a:t>
          </a:r>
          <a:r>
            <a:rPr lang="es-BO" sz="2100" kern="1200" dirty="0"/>
            <a:t> para montar </a:t>
          </a:r>
          <a:r>
            <a:rPr lang="es-BO" sz="2100" kern="1200" dirty="0" err="1"/>
            <a:t>uma</a:t>
          </a:r>
          <a:r>
            <a:rPr lang="es-BO" sz="2100" kern="1200" dirty="0"/>
            <a:t> única </a:t>
          </a:r>
          <a:r>
            <a:rPr lang="es-BO" sz="2100" kern="1200" dirty="0" err="1"/>
            <a:t>resposta</a:t>
          </a:r>
          <a:r>
            <a:rPr lang="es-BO" sz="2100" kern="1200" dirty="0"/>
            <a:t>.</a:t>
          </a:r>
        </a:p>
      </dsp:txBody>
      <dsp:txXfrm rot="-5400000">
        <a:off x="3868867" y="2996330"/>
        <a:ext cx="6825775" cy="965153"/>
      </dsp:txXfrm>
    </dsp:sp>
    <dsp:sp modelId="{C939663A-FCFE-455A-9B94-F66957C26119}">
      <dsp:nvSpPr>
        <dsp:cNvPr id="0" name=""/>
        <dsp:cNvSpPr/>
      </dsp:nvSpPr>
      <dsp:spPr>
        <a:xfrm>
          <a:off x="0" y="2810420"/>
          <a:ext cx="3868867" cy="133697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4500" kern="1200" dirty="0"/>
            <a:t> </a:t>
          </a:r>
          <a:r>
            <a:rPr lang="es-BO" sz="4500" b="1" kern="1200" dirty="0"/>
            <a:t>Sinergia</a:t>
          </a:r>
          <a:r>
            <a:rPr lang="es-BO" sz="4500" kern="1200" dirty="0"/>
            <a:t> </a:t>
          </a:r>
        </a:p>
      </dsp:txBody>
      <dsp:txXfrm>
        <a:off x="65266" y="2875686"/>
        <a:ext cx="3738335" cy="1206439"/>
      </dsp:txXfrm>
    </dsp:sp>
    <dsp:sp modelId="{2E4D7F56-0967-49FE-A30F-5DEBDBD67499}">
      <dsp:nvSpPr>
        <dsp:cNvPr id="0" name=""/>
        <dsp:cNvSpPr/>
      </dsp:nvSpPr>
      <dsp:spPr>
        <a:xfrm rot="5400000">
          <a:off x="6773072" y="1443733"/>
          <a:ext cx="1069577" cy="6877987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BO" sz="2100" kern="1200" dirty="0" err="1"/>
            <a:t>duas</a:t>
          </a:r>
          <a:r>
            <a:rPr lang="es-BO" sz="2100" kern="1200" dirty="0"/>
            <a:t> </a:t>
          </a:r>
          <a:r>
            <a:rPr lang="es-BO" sz="2100" kern="1200" dirty="0" err="1"/>
            <a:t>ou</a:t>
          </a:r>
          <a:r>
            <a:rPr lang="es-BO" sz="2100" kern="1200" dirty="0"/>
            <a:t> </a:t>
          </a:r>
          <a:r>
            <a:rPr lang="es-BO" sz="2100" kern="1200" dirty="0" err="1"/>
            <a:t>mais</a:t>
          </a:r>
          <a:r>
            <a:rPr lang="es-BO" sz="2100" kern="1200" dirty="0"/>
            <a:t> </a:t>
          </a:r>
          <a:r>
            <a:rPr lang="es-BO" sz="2100" kern="1200" dirty="0" err="1"/>
            <a:t>citocinas</a:t>
          </a:r>
          <a:r>
            <a:rPr lang="es-BO" sz="2100" kern="1200" dirty="0"/>
            <a:t> mediando </a:t>
          </a:r>
          <a:r>
            <a:rPr lang="es-BO" sz="2100" kern="1200" dirty="0" err="1"/>
            <a:t>respostas</a:t>
          </a:r>
          <a:r>
            <a:rPr lang="es-BO" sz="2100" kern="1200" dirty="0"/>
            <a:t> </a:t>
          </a:r>
          <a:r>
            <a:rPr lang="es-BO" sz="2100" kern="1200" dirty="0" err="1"/>
            <a:t>opostas</a:t>
          </a:r>
          <a:r>
            <a:rPr lang="es-BO" sz="2100" kern="1200" dirty="0"/>
            <a:t> para limitar </a:t>
          </a:r>
          <a:r>
            <a:rPr lang="es-BO" sz="2100" kern="1200" dirty="0" err="1"/>
            <a:t>uma</a:t>
          </a:r>
          <a:r>
            <a:rPr lang="es-BO" sz="2100" kern="1200" dirty="0"/>
            <a:t> </a:t>
          </a:r>
          <a:r>
            <a:rPr lang="es-BO" sz="2100" kern="1200" dirty="0" err="1"/>
            <a:t>resposta</a:t>
          </a:r>
          <a:r>
            <a:rPr lang="es-BO" sz="2100" kern="1200" dirty="0"/>
            <a:t> </a:t>
          </a:r>
          <a:r>
            <a:rPr lang="es-BO" sz="2100" kern="1200" dirty="0" err="1"/>
            <a:t>ou</a:t>
          </a:r>
          <a:r>
            <a:rPr lang="es-BO" sz="2100" kern="1200" dirty="0"/>
            <a:t> </a:t>
          </a:r>
          <a:r>
            <a:rPr lang="es-BO" sz="2100" kern="1200" dirty="0" err="1"/>
            <a:t>alcançar</a:t>
          </a:r>
          <a:r>
            <a:rPr lang="es-BO" sz="2100" kern="1200" dirty="0"/>
            <a:t> o </a:t>
          </a:r>
          <a:r>
            <a:rPr lang="es-BO" sz="2100" kern="1200" dirty="0" err="1"/>
            <a:t>equilíbrio</a:t>
          </a:r>
          <a:r>
            <a:rPr lang="es-BO" sz="2100" kern="1200" dirty="0"/>
            <a:t> (por </a:t>
          </a:r>
          <a:r>
            <a:rPr lang="es-BO" sz="2100" kern="1200" dirty="0" err="1"/>
            <a:t>exemplo</a:t>
          </a:r>
          <a:r>
            <a:rPr lang="es-BO" sz="2100" kern="1200" dirty="0"/>
            <a:t>, ciclos de </a:t>
          </a:r>
          <a:r>
            <a:rPr lang="es-BO" sz="2100" kern="1200" dirty="0" err="1"/>
            <a:t>realimentação</a:t>
          </a:r>
          <a:r>
            <a:rPr lang="es-BO" sz="2100" kern="1200" dirty="0"/>
            <a:t>).</a:t>
          </a:r>
        </a:p>
      </dsp:txBody>
      <dsp:txXfrm rot="-5400000">
        <a:off x="3868867" y="4400150"/>
        <a:ext cx="6825775" cy="965153"/>
      </dsp:txXfrm>
    </dsp:sp>
    <dsp:sp modelId="{2295B5B4-A58F-44E6-8016-96F6CDC46BE7}">
      <dsp:nvSpPr>
        <dsp:cNvPr id="0" name=""/>
        <dsp:cNvSpPr/>
      </dsp:nvSpPr>
      <dsp:spPr>
        <a:xfrm>
          <a:off x="0" y="4214241"/>
          <a:ext cx="3868867" cy="133697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4500" b="1" kern="1200" dirty="0"/>
            <a:t>Antagonismo</a:t>
          </a:r>
          <a:endParaRPr lang="es-BO" sz="4500" kern="1200" dirty="0"/>
        </a:p>
      </dsp:txBody>
      <dsp:txXfrm>
        <a:off x="65266" y="4279507"/>
        <a:ext cx="3738335" cy="120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01DD9-4A68-4424-929B-CEBCC6E89B7A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9D133-47EF-4CA6-A4CE-37116A049D85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644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body"/>
          </p:nvPr>
        </p:nvSpPr>
        <p:spPr>
          <a:xfrm>
            <a:off x="685800" y="27080862"/>
            <a:ext cx="5486040" cy="22153846"/>
          </a:xfrm>
          <a:prstGeom prst="rect">
            <a:avLst/>
          </a:prstGeom>
        </p:spPr>
        <p:txBody>
          <a:bodyPr/>
          <a:lstStyle/>
          <a:p>
            <a:r>
              <a:rPr lang="pt-BR">
                <a:latin typeface="Arial"/>
              </a:rPr>
              <a:t>Atuam em concentrações baixíssimas</a:t>
            </a:r>
            <a:endParaRPr/>
          </a:p>
          <a:p>
            <a:r>
              <a:rPr lang="pt-BR">
                <a:latin typeface="Arial"/>
              </a:rPr>
              <a:t>síntese após estimulação antígena.   </a:t>
            </a:r>
            <a:endParaRPr/>
          </a:p>
          <a:p>
            <a:r>
              <a:rPr lang="pt-BR">
                <a:solidFill>
                  <a:srgbClr val="FF0000"/>
                </a:solidFill>
                <a:latin typeface="Arial"/>
              </a:rPr>
              <a:t>São produzidas por diversos tipos de células no local da lesão e por células do sistema imunológico através da ativação de proteinoquinases ativadas por mitógenos. </a:t>
            </a:r>
            <a:endParaRPr/>
          </a:p>
          <a:p>
            <a:endParaRPr/>
          </a:p>
        </p:txBody>
      </p:sp>
      <p:sp>
        <p:nvSpPr>
          <p:cNvPr id="256" name="TextShape 2"/>
          <p:cNvSpPr txBox="1"/>
          <p:nvPr/>
        </p:nvSpPr>
        <p:spPr>
          <a:xfrm>
            <a:off x="3884760" y="53448369"/>
            <a:ext cx="2971440" cy="2820185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F7E5320A-2E7E-4775-817A-0E5AA9F872D1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7D6A6-58EC-4CBA-BED2-0D83B9EDE9F0}" type="slidenum">
              <a:rPr lang="ar-SA" altLang="es-BO"/>
              <a:pPr/>
              <a:t>3</a:t>
            </a:fld>
            <a:endParaRPr lang="en-US" altLang="es-BO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1006182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213DB-E6CF-49BA-947F-1D46B2AD583C}" type="slidenum">
              <a:rPr lang="ar-SA" altLang="es-BO"/>
              <a:pPr/>
              <a:t>7</a:t>
            </a:fld>
            <a:endParaRPr lang="en-US" altLang="es-BO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163729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body"/>
          </p:nvPr>
        </p:nvSpPr>
        <p:spPr>
          <a:xfrm>
            <a:off x="685800" y="27080862"/>
            <a:ext cx="5486040" cy="2215384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TextShape 2"/>
          <p:cNvSpPr txBox="1"/>
          <p:nvPr/>
        </p:nvSpPr>
        <p:spPr>
          <a:xfrm>
            <a:off x="3884760" y="53448369"/>
            <a:ext cx="2971440" cy="2820185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9C70BF8E-1E54-4F1B-9CB6-77F7C8869D0B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IL-1β is a </a:t>
            </a:r>
            <a:r>
              <a:rPr lang="en-US" dirty="0" err="1"/>
              <a:t>proinflammatory</a:t>
            </a:r>
            <a:r>
              <a:rPr lang="en-US" dirty="0"/>
              <a:t> cytokine that facilitates the activation of innate immune cells such as neutrophils (via nitric oxide or prostaglandin E</a:t>
            </a:r>
            <a:r>
              <a:rPr lang="en-US" baseline="-25000" dirty="0"/>
              <a:t>2</a:t>
            </a:r>
            <a:r>
              <a:rPr lang="en-US" dirty="0"/>
              <a:t> (PGE2)) and inflammatory monocytes (via IL-6 and TNF). Some T-cell subsets (T helper 17 (T</a:t>
            </a:r>
            <a:r>
              <a:rPr lang="en-US" baseline="-25000" dirty="0"/>
              <a:t>H</a:t>
            </a:r>
            <a:r>
              <a:rPr lang="en-US" dirty="0"/>
              <a:t>17) cells and </a:t>
            </a:r>
            <a:r>
              <a:rPr lang="en-US" dirty="0" err="1"/>
              <a:t>γδ</a:t>
            </a:r>
            <a:r>
              <a:rPr lang="en-US" dirty="0"/>
              <a:t> T cells), as well as innate lymphoid cells type 3 (ILC3), are activated by IL-1, leading to the production of IL-17 and IL-22. Osteoclasts are generated by the induction of macrophage colony stimulating factor (M-CSF, also known as CSF-1) and receptor-activator of </a:t>
            </a:r>
            <a:r>
              <a:rPr lang="en-US" dirty="0" err="1"/>
              <a:t>NFκB</a:t>
            </a:r>
            <a:r>
              <a:rPr lang="en-US" dirty="0"/>
              <a:t> ligand (RANKL, also known as TNF ligand superfamily member 11). At the organ level, IL-1β is one of the strongest catabolic factors for the articular cartilage and bone. The metabolic functions of IL-1β include apoptosis of pancreatic-β cells and involvement in the development of type 2 diabetes mellitus, as well as the promotion of intimal inflammation and </a:t>
            </a:r>
            <a:r>
              <a:rPr lang="en-US" dirty="0" err="1"/>
              <a:t>atherogenesis</a:t>
            </a:r>
            <a:r>
              <a:rPr lang="en-US" dirty="0"/>
              <a:t>. IL-1β is also a key mediator of the fever response and pain processing in the hypothalamus.</a:t>
            </a:r>
          </a:p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9D133-47EF-4CA6-A4CE-37116A049D85}" type="slidenum">
              <a:rPr lang="es-BO" smtClean="0"/>
              <a:pPr/>
              <a:t>11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8984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685800" y="27080862"/>
            <a:ext cx="5486040" cy="22153846"/>
          </a:xfrm>
          <a:prstGeom prst="rect">
            <a:avLst/>
          </a:prstGeom>
        </p:spPr>
        <p:txBody>
          <a:bodyPr/>
          <a:lstStyle/>
          <a:p>
            <a:r>
              <a:rPr lang="pt-BR" sz="2000">
                <a:latin typeface="Arial"/>
              </a:rPr>
              <a:t>Induz a proliferação das células T e B.</a:t>
            </a:r>
            <a:endParaRPr/>
          </a:p>
          <a:p>
            <a:r>
              <a:rPr lang="pt-BR" sz="2000">
                <a:latin typeface="Arial"/>
              </a:rPr>
              <a:t>Age através de receptores IL-2Rα, IL-2Rβ e IL-2Rγ, usando a via intracelular JAK/STAT (Família Janus de tirosinoquinases/fatores de transcrição) para estimular o crescimento e a proliferação de linfócitos-T e células-B. </a:t>
            </a:r>
            <a:endParaRPr/>
          </a:p>
          <a:p>
            <a:r>
              <a:rPr lang="pt-BR" sz="2000">
                <a:latin typeface="Arial"/>
              </a:rPr>
              <a:t>Também induz a produção de outras citocinas, como, por exemplo, IFNγ e FNTβ, o que resulta na ativação de monócitos, neutrófilos e células matadoras naturais. Desse modo, fica evidente que a IL-2 contribui para a geração e a propagação de respostas imunológicas específicas do antígeno. </a:t>
            </a:r>
            <a:endParaRPr/>
          </a:p>
          <a:p>
            <a:r>
              <a:rPr lang="pt-BR" sz="2000">
                <a:latin typeface="Arial"/>
              </a:rPr>
              <a:t>Devido ao fato de sua meia-vida plasmática ser inferior a 10 minutos, a IL-2 normalmente não é detectada em lesões agudas.</a:t>
            </a:r>
            <a:endParaRPr/>
          </a:p>
          <a:p>
            <a:endParaRPr/>
          </a:p>
        </p:txBody>
      </p:sp>
      <p:sp>
        <p:nvSpPr>
          <p:cNvPr id="264" name="TextShape 2"/>
          <p:cNvSpPr txBox="1"/>
          <p:nvPr/>
        </p:nvSpPr>
        <p:spPr>
          <a:xfrm>
            <a:off x="3884760" y="53448369"/>
            <a:ext cx="2971440" cy="2820185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8002A267-45BF-40E7-A009-2792DD87778A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AE842-D77F-0643-AE3C-7331C345CD05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370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4259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5047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1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0358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3867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2171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1572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623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990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37835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729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7400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5D06-D031-4D65-AB95-AE5B57846DE5}" type="datetimeFigureOut">
              <a:rPr lang="es-BO" smtClean="0"/>
              <a:pPr/>
              <a:t>2/4/2019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01612-FD01-4BB4-BF45-179269F46862}" type="slidenum">
              <a:rPr lang="es-BO" smtClean="0"/>
              <a:pPr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832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360720"/>
            <a:ext cx="11838240" cy="5499000"/>
          </a:xfrm>
          <a:prstGeom prst="rect">
            <a:avLst/>
          </a:prstGeom>
          <a:ln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231840" y="6115320"/>
            <a:ext cx="6297480" cy="6429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800" dirty="0" err="1">
                <a:solidFill>
                  <a:srgbClr val="000000"/>
                </a:solidFill>
                <a:latin typeface="Calibri"/>
              </a:rPr>
              <a:t>Msc</a:t>
            </a:r>
            <a:r>
              <a:rPr lang="pt-BR" sz="2800" dirty="0">
                <a:solidFill>
                  <a:srgbClr val="000000"/>
                </a:solidFill>
                <a:latin typeface="Calibri"/>
              </a:rPr>
              <a:t> Melissa Mercedes Torres Chipana</a:t>
            </a:r>
            <a:endParaRPr dirty="0"/>
          </a:p>
        </p:txBody>
      </p:sp>
      <p:pic>
        <p:nvPicPr>
          <p:cNvPr id="12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393480" y="5799960"/>
            <a:ext cx="767880" cy="995400"/>
          </a:xfrm>
          <a:prstGeom prst="rect">
            <a:avLst/>
          </a:prstGeom>
          <a:ln>
            <a:noFill/>
          </a:ln>
        </p:spPr>
      </p:pic>
      <p:pic>
        <p:nvPicPr>
          <p:cNvPr id="125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0443960" y="6013080"/>
            <a:ext cx="1610280" cy="681480"/>
          </a:xfrm>
          <a:prstGeom prst="rect">
            <a:avLst/>
          </a:prstGeom>
          <a:ln>
            <a:noFill/>
          </a:ln>
        </p:spPr>
      </p:pic>
      <p:sp>
        <p:nvSpPr>
          <p:cNvPr id="126" name="TextShape 2"/>
          <p:cNvSpPr txBox="1"/>
          <p:nvPr/>
        </p:nvSpPr>
        <p:spPr>
          <a:xfrm>
            <a:off x="8242560" y="360720"/>
            <a:ext cx="3550320" cy="7664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BO" sz="6000" b="1" dirty="0">
                <a:solidFill>
                  <a:srgbClr val="FF0000"/>
                </a:solidFill>
                <a:latin typeface="Calibri Light"/>
              </a:rPr>
              <a:t>CITOCINAS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60664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BO" sz="4400" b="1" dirty="0">
                <a:solidFill>
                  <a:srgbClr val="000000"/>
                </a:solidFill>
                <a:latin typeface="Calibri Light"/>
              </a:rPr>
              <a:t>IL-1</a:t>
            </a:r>
            <a:endParaRPr b="1" dirty="0"/>
          </a:p>
        </p:txBody>
      </p:sp>
      <p:sp>
        <p:nvSpPr>
          <p:cNvPr id="16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3600" dirty="0">
                <a:solidFill>
                  <a:srgbClr val="000000"/>
                </a:solidFill>
                <a:latin typeface="Calibri"/>
              </a:rPr>
              <a:t>IL-1α (queratinócitos)e IL-1β (</a:t>
            </a:r>
            <a:r>
              <a:rPr lang="es-BO" sz="3600" dirty="0" err="1">
                <a:solidFill>
                  <a:srgbClr val="000000"/>
                </a:solidFill>
                <a:latin typeface="Calibri"/>
              </a:rPr>
              <a:t>produzindo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 principalmente)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3600" dirty="0">
                <a:solidFill>
                  <a:srgbClr val="000000"/>
                </a:solidFill>
                <a:latin typeface="Calibri"/>
              </a:rPr>
              <a:t>Secretada por </a:t>
            </a:r>
            <a:r>
              <a:rPr lang="es-BO" sz="3600" dirty="0">
                <a:solidFill>
                  <a:srgbClr val="FF0000"/>
                </a:solidFill>
                <a:latin typeface="Calibri"/>
              </a:rPr>
              <a:t>macrófagos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s-BO" sz="3600" dirty="0" err="1">
                <a:solidFill>
                  <a:srgbClr val="0070C0"/>
                </a:solidFill>
                <a:latin typeface="Calibri"/>
              </a:rPr>
              <a:t>monócitos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s-BO" sz="3600" dirty="0">
                <a:solidFill>
                  <a:srgbClr val="548235"/>
                </a:solidFill>
                <a:latin typeface="Calibri"/>
              </a:rPr>
              <a:t>células B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s-BO" sz="3600" dirty="0">
                <a:solidFill>
                  <a:srgbClr val="C55A11"/>
                </a:solidFill>
                <a:latin typeface="Calibri"/>
              </a:rPr>
              <a:t>células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BO" sz="3600" dirty="0">
                <a:solidFill>
                  <a:srgbClr val="C55A11"/>
                </a:solidFill>
                <a:latin typeface="Calibri"/>
              </a:rPr>
              <a:t>dendríticas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s-BO" sz="36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células </a:t>
            </a:r>
            <a:r>
              <a:rPr lang="es-BO" sz="3600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endoteliais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s-BO" sz="3600" b="1" dirty="0" err="1">
                <a:solidFill>
                  <a:srgbClr val="000000"/>
                </a:solidFill>
                <a:latin typeface="Calibri"/>
              </a:rPr>
              <a:t>Alvo</a:t>
            </a:r>
            <a:r>
              <a:rPr lang="es-BO" sz="3600" b="1" dirty="0">
                <a:solidFill>
                  <a:srgbClr val="000000"/>
                </a:solidFill>
                <a:latin typeface="Calibri"/>
              </a:rPr>
              <a:t> / </a:t>
            </a:r>
            <a:r>
              <a:rPr lang="es-BO" sz="3600" b="1" dirty="0" err="1">
                <a:solidFill>
                  <a:srgbClr val="000000"/>
                </a:solidFill>
                <a:latin typeface="Calibri"/>
              </a:rPr>
              <a:t>Atividade</a:t>
            </a:r>
            <a:r>
              <a:rPr lang="es-BO" sz="3600" b="1" dirty="0">
                <a:solidFill>
                  <a:srgbClr val="000000"/>
                </a:solidFill>
                <a:latin typeface="Calibri"/>
              </a:rPr>
              <a:t> </a:t>
            </a:r>
            <a:endParaRPr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3600" dirty="0" err="1">
                <a:solidFill>
                  <a:srgbClr val="000000"/>
                </a:solidFill>
                <a:latin typeface="Calibri"/>
              </a:rPr>
              <a:t>Ativa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 a </a:t>
            </a:r>
            <a:r>
              <a:rPr lang="es-BO" sz="3600" dirty="0" err="1">
                <a:solidFill>
                  <a:srgbClr val="000000"/>
                </a:solidFill>
                <a:latin typeface="Calibri"/>
              </a:rPr>
              <a:t>inflamação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.</a:t>
            </a:r>
            <a:endParaRPr sz="2400"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3600" dirty="0" err="1">
                <a:solidFill>
                  <a:srgbClr val="000000"/>
                </a:solidFill>
                <a:latin typeface="Calibri"/>
              </a:rPr>
              <a:t>Hipotalamo</a:t>
            </a:r>
            <a:r>
              <a:rPr lang="es-BO" sz="3600" dirty="0">
                <a:solidFill>
                  <a:srgbClr val="000000"/>
                </a:solidFill>
                <a:latin typeface="Calibri"/>
              </a:rPr>
              <a:t> (fiebre)</a:t>
            </a:r>
            <a:endParaRPr sz="2400"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16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049480" y="153720"/>
            <a:ext cx="2126520" cy="159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51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Figur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083668"/>
            <a:ext cx="8820150" cy="576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54552" y="160338"/>
            <a:ext cx="1643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innate lymphoid cells type 3 </a:t>
            </a:r>
            <a:endParaRPr lang="pt-BR" dirty="0"/>
          </a:p>
        </p:txBody>
      </p:sp>
      <p:sp>
        <p:nvSpPr>
          <p:cNvPr id="3" name="2 Rectángulo"/>
          <p:cNvSpPr/>
          <p:nvPr/>
        </p:nvSpPr>
        <p:spPr>
          <a:xfrm>
            <a:off x="3990503" y="240212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via </a:t>
            </a:r>
            <a:endParaRPr lang="pt-BR" dirty="0"/>
          </a:p>
        </p:txBody>
      </p:sp>
      <p:sp>
        <p:nvSpPr>
          <p:cNvPr id="12" name="11 Rectángulo"/>
          <p:cNvSpPr/>
          <p:nvPr/>
        </p:nvSpPr>
        <p:spPr>
          <a:xfrm>
            <a:off x="6242042" y="2402124"/>
            <a:ext cx="1149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production </a:t>
            </a:r>
            <a:endParaRPr lang="pt-BR" dirty="0"/>
          </a:p>
        </p:txBody>
      </p:sp>
      <p:sp>
        <p:nvSpPr>
          <p:cNvPr id="13" name="12 Rectángulo"/>
          <p:cNvSpPr/>
          <p:nvPr/>
        </p:nvSpPr>
        <p:spPr>
          <a:xfrm>
            <a:off x="6398110" y="1487723"/>
            <a:ext cx="993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activated </a:t>
            </a:r>
            <a:endParaRPr lang="pt-BR" dirty="0"/>
          </a:p>
        </p:txBody>
      </p:sp>
      <p:sp>
        <p:nvSpPr>
          <p:cNvPr id="14" name="13 Rectángulo"/>
          <p:cNvSpPr/>
          <p:nvPr/>
        </p:nvSpPr>
        <p:spPr>
          <a:xfrm>
            <a:off x="9239587" y="223732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M-CSF</a:t>
            </a:r>
            <a:endParaRPr lang="pt-BR" dirty="0"/>
          </a:p>
        </p:txBody>
      </p:sp>
      <p:sp>
        <p:nvSpPr>
          <p:cNvPr id="15" name="14 Rectángulo"/>
          <p:cNvSpPr/>
          <p:nvPr/>
        </p:nvSpPr>
        <p:spPr>
          <a:xfrm>
            <a:off x="9236897" y="2556012"/>
            <a:ext cx="122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TNF ligand </a:t>
            </a:r>
            <a:endParaRPr lang="pt-BR" dirty="0"/>
          </a:p>
        </p:txBody>
      </p:sp>
      <p:sp>
        <p:nvSpPr>
          <p:cNvPr id="16" name="15 Rectángulo"/>
          <p:cNvSpPr/>
          <p:nvPr/>
        </p:nvSpPr>
        <p:spPr>
          <a:xfrm>
            <a:off x="5514014" y="6453719"/>
            <a:ext cx="114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apoptosis </a:t>
            </a:r>
            <a:endParaRPr lang="pt-BR" dirty="0"/>
          </a:p>
        </p:txBody>
      </p:sp>
      <p:sp>
        <p:nvSpPr>
          <p:cNvPr id="17" name="16 Rectángulo"/>
          <p:cNvSpPr/>
          <p:nvPr/>
        </p:nvSpPr>
        <p:spPr>
          <a:xfrm>
            <a:off x="7391587" y="6269053"/>
            <a:ext cx="146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key mediator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82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BO" sz="4400" dirty="0">
                <a:solidFill>
                  <a:srgbClr val="000000"/>
                </a:solidFill>
                <a:latin typeface="Calibri Light"/>
              </a:rPr>
              <a:t>IL-2</a:t>
            </a:r>
            <a:endParaRPr dirty="0"/>
          </a:p>
        </p:txBody>
      </p:sp>
      <p:sp>
        <p:nvSpPr>
          <p:cNvPr id="183" name="TextShape 2"/>
          <p:cNvSpPr txBox="1"/>
          <p:nvPr/>
        </p:nvSpPr>
        <p:spPr>
          <a:xfrm>
            <a:off x="155520" y="1791360"/>
            <a:ext cx="5442480" cy="4219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2800" dirty="0">
                <a:solidFill>
                  <a:srgbClr val="000000"/>
                </a:solidFill>
                <a:latin typeface="Calibri"/>
              </a:rPr>
              <a:t>secretadas :</a:t>
            </a:r>
            <a:endParaRPr dirty="0"/>
          </a:p>
          <a:p>
            <a:pPr>
              <a:lnSpc>
                <a:spcPct val="100000"/>
              </a:lnSpc>
            </a:pPr>
            <a:r>
              <a:rPr lang="es-BO" sz="2800" dirty="0">
                <a:solidFill>
                  <a:srgbClr val="000000"/>
                </a:solidFill>
                <a:latin typeface="Calibri"/>
              </a:rPr>
              <a:t>células-T-CD4+ (&gt;)</a:t>
            </a:r>
            <a:endParaRPr dirty="0"/>
          </a:p>
          <a:p>
            <a:pPr>
              <a:lnSpc>
                <a:spcPct val="100000"/>
              </a:lnSpc>
            </a:pPr>
            <a:r>
              <a:rPr lang="es-BO" sz="2800" dirty="0">
                <a:solidFill>
                  <a:srgbClr val="000000"/>
                </a:solidFill>
                <a:latin typeface="Calibri"/>
              </a:rPr>
              <a:t>células-T- CD8+ (&lt;)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2800" b="1" dirty="0" err="1">
                <a:solidFill>
                  <a:srgbClr val="000000"/>
                </a:solidFill>
                <a:latin typeface="Calibri"/>
              </a:rPr>
              <a:t>Alvo</a:t>
            </a:r>
            <a:r>
              <a:rPr lang="es-BO" sz="2800" b="1" dirty="0">
                <a:solidFill>
                  <a:srgbClr val="000000"/>
                </a:solidFill>
                <a:latin typeface="Calibri"/>
              </a:rPr>
              <a:t> / </a:t>
            </a:r>
            <a:r>
              <a:rPr lang="es-BO" sz="2800" b="1" dirty="0" err="1">
                <a:solidFill>
                  <a:srgbClr val="000000"/>
                </a:solidFill>
                <a:latin typeface="Calibri"/>
              </a:rPr>
              <a:t>Atividade</a:t>
            </a:r>
            <a:r>
              <a:rPr lang="es-BO" sz="2800" b="1" dirty="0">
                <a:solidFill>
                  <a:srgbClr val="000000"/>
                </a:solidFill>
                <a:latin typeface="Calibri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es-BO" sz="2800" dirty="0">
                <a:solidFill>
                  <a:srgbClr val="000000"/>
                </a:solidFill>
                <a:latin typeface="Calibri"/>
              </a:rPr>
              <a:t>Antígeno primordial de células T: </a:t>
            </a:r>
            <a:r>
              <a:rPr lang="es-BO" sz="2800" dirty="0" err="1">
                <a:solidFill>
                  <a:srgbClr val="000000"/>
                </a:solidFill>
                <a:latin typeface="Calibri"/>
              </a:rPr>
              <a:t>induz</a:t>
            </a:r>
            <a:r>
              <a:rPr lang="es-BO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BO" sz="2800" dirty="0" err="1">
                <a:solidFill>
                  <a:srgbClr val="000000"/>
                </a:solidFill>
                <a:latin typeface="Calibri"/>
              </a:rPr>
              <a:t>proliferação</a:t>
            </a:r>
            <a:r>
              <a:rPr lang="es-BO" sz="2800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</p:txBody>
      </p:sp>
      <p:sp>
        <p:nvSpPr>
          <p:cNvPr id="184" name="CustomShape 3"/>
          <p:cNvSpPr/>
          <p:nvPr/>
        </p:nvSpPr>
        <p:spPr>
          <a:xfrm>
            <a:off x="155520" y="-1951200"/>
            <a:ext cx="6667200" cy="4066920"/>
          </a:xfrm>
          <a:prstGeom prst="rect">
            <a:avLst/>
          </a:prstGeom>
          <a:noFill/>
          <a:ln>
            <a:noFill/>
          </a:ln>
        </p:spPr>
      </p:sp>
      <p:pic>
        <p:nvPicPr>
          <p:cNvPr id="1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501160" y="957240"/>
            <a:ext cx="6533640" cy="5159880"/>
          </a:xfrm>
          <a:prstGeom prst="rect">
            <a:avLst/>
          </a:prstGeom>
          <a:ln>
            <a:noFill/>
          </a:ln>
        </p:spPr>
      </p:pic>
      <p:pic>
        <p:nvPicPr>
          <p:cNvPr id="18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36920" y="250920"/>
            <a:ext cx="1437840" cy="1196280"/>
          </a:xfrm>
          <a:prstGeom prst="rect">
            <a:avLst/>
          </a:prstGeom>
          <a:ln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6137280" y="6123240"/>
            <a:ext cx="404604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https://www.nature.com/articles/nri3156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70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607" y="223838"/>
            <a:ext cx="40481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5437" y="388804"/>
            <a:ext cx="3423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Arial"/>
              </a:rPr>
              <a:t>Ação biológica de IL 2</a:t>
            </a:r>
          </a:p>
        </p:txBody>
      </p:sp>
    </p:spTree>
    <p:extLst>
      <p:ext uri="{BB962C8B-B14F-4D97-AF65-F5344CB8AC3E}">
        <p14:creationId xmlns:p14="http://schemas.microsoft.com/office/powerpoint/2010/main" val="115071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109440" y="51840"/>
            <a:ext cx="6107040" cy="518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Arial"/>
              </a:rPr>
              <a:t>Ativação das células T por antígeno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16429" r="22195" b="10654"/>
          <a:stretch/>
        </p:blipFill>
        <p:spPr bwMode="auto">
          <a:xfrm>
            <a:off x="2629559" y="722640"/>
            <a:ext cx="6835581" cy="593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97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191880" y="2895016"/>
            <a:ext cx="5141520" cy="472104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BO" sz="3200" dirty="0">
                <a:solidFill>
                  <a:srgbClr val="000000"/>
                </a:solidFill>
                <a:latin typeface="Calibri"/>
              </a:rPr>
              <a:t>células B </a:t>
            </a:r>
            <a:r>
              <a:rPr lang="es-BO" sz="3200" dirty="0" err="1">
                <a:solidFill>
                  <a:srgbClr val="000000"/>
                </a:solidFill>
                <a:latin typeface="Calibri"/>
              </a:rPr>
              <a:t>ativadas</a:t>
            </a:r>
            <a:r>
              <a:rPr lang="es-BO" sz="32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es-BO" sz="3200" dirty="0" err="1">
                <a:solidFill>
                  <a:srgbClr val="000000"/>
                </a:solidFill>
                <a:latin typeface="Calibri"/>
              </a:rPr>
              <a:t>IgM</a:t>
            </a:r>
            <a:r>
              <a:rPr lang="es-BO" sz="3200" dirty="0">
                <a:solidFill>
                  <a:srgbClr val="000000"/>
                </a:solidFill>
                <a:latin typeface="Calibri"/>
              </a:rPr>
              <a:t> e </a:t>
            </a:r>
            <a:r>
              <a:rPr lang="es-BO" sz="3200" dirty="0" err="1">
                <a:solidFill>
                  <a:srgbClr val="000000"/>
                </a:solidFill>
                <a:latin typeface="Calibri"/>
              </a:rPr>
              <a:t>IgD</a:t>
            </a:r>
            <a:r>
              <a:rPr lang="es-BO" sz="3200" dirty="0">
                <a:solidFill>
                  <a:srgbClr val="000000"/>
                </a:solidFill>
                <a:latin typeface="Calibri"/>
              </a:rPr>
              <a:t>) </a:t>
            </a:r>
            <a:endParaRPr sz="2000" dirty="0"/>
          </a:p>
          <a:p>
            <a:pPr algn="ctr">
              <a:lnSpc>
                <a:spcPct val="100000"/>
              </a:lnSpc>
            </a:pPr>
            <a:endParaRPr sz="2000" dirty="0"/>
          </a:p>
          <a:p>
            <a:pPr algn="ctr">
              <a:lnSpc>
                <a:spcPct val="100000"/>
              </a:lnSpc>
            </a:pPr>
            <a:r>
              <a:rPr lang="es-BO" sz="3200" dirty="0">
                <a:solidFill>
                  <a:srgbClr val="000000"/>
                </a:solidFill>
                <a:latin typeface="Calibri"/>
              </a:rPr>
              <a:t>Troca de </a:t>
            </a:r>
            <a:r>
              <a:rPr lang="es-BO" sz="3200" dirty="0" err="1">
                <a:solidFill>
                  <a:srgbClr val="000000"/>
                </a:solidFill>
                <a:latin typeface="Calibri"/>
              </a:rPr>
              <a:t>cadeia</a:t>
            </a:r>
            <a:r>
              <a:rPr lang="es-BO" sz="3200" dirty="0">
                <a:solidFill>
                  <a:srgbClr val="000000"/>
                </a:solidFill>
                <a:latin typeface="Calibri"/>
              </a:rPr>
              <a:t> pesada </a:t>
            </a:r>
            <a:endParaRPr sz="2000" dirty="0"/>
          </a:p>
          <a:p>
            <a:pPr algn="ctr">
              <a:lnSpc>
                <a:spcPct val="100000"/>
              </a:lnSpc>
            </a:pPr>
            <a:endParaRPr sz="2000" dirty="0"/>
          </a:p>
          <a:p>
            <a:pPr algn="ctr">
              <a:lnSpc>
                <a:spcPct val="100000"/>
              </a:lnSpc>
            </a:pPr>
            <a:r>
              <a:rPr lang="es-BO" sz="3200" dirty="0" err="1">
                <a:solidFill>
                  <a:srgbClr val="000000"/>
                </a:solidFill>
                <a:latin typeface="Calibri"/>
              </a:rPr>
              <a:t>anticorpos</a:t>
            </a:r>
            <a:r>
              <a:rPr lang="es-BO" sz="3200" dirty="0">
                <a:solidFill>
                  <a:srgbClr val="000000"/>
                </a:solidFill>
                <a:latin typeface="Calibri"/>
              </a:rPr>
              <a:t> </a:t>
            </a:r>
            <a:endParaRPr sz="2000" dirty="0"/>
          </a:p>
          <a:p>
            <a:pPr algn="ctr">
              <a:lnSpc>
                <a:spcPct val="100000"/>
              </a:lnSpc>
            </a:pPr>
            <a:endParaRPr sz="2000" dirty="0"/>
          </a:p>
          <a:p>
            <a:pPr algn="ctr">
              <a:lnSpc>
                <a:spcPct val="100000"/>
              </a:lnSpc>
            </a:pPr>
            <a:r>
              <a:rPr lang="es-BO" sz="3200" dirty="0" err="1">
                <a:solidFill>
                  <a:srgbClr val="000000"/>
                </a:solidFill>
                <a:latin typeface="Calibri"/>
              </a:rPr>
              <a:t>classe</a:t>
            </a:r>
            <a:r>
              <a:rPr lang="es-BO" sz="3200" dirty="0">
                <a:solidFill>
                  <a:srgbClr val="000000"/>
                </a:solidFill>
                <a:latin typeface="Calibri"/>
              </a:rPr>
              <a:t> γ, α e μ</a:t>
            </a:r>
            <a:endParaRPr sz="2000" dirty="0"/>
          </a:p>
        </p:txBody>
      </p:sp>
      <p:pic>
        <p:nvPicPr>
          <p:cNvPr id="19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677200" y="84240"/>
            <a:ext cx="4391280" cy="6194160"/>
          </a:xfrm>
          <a:prstGeom prst="rect">
            <a:avLst/>
          </a:prstGeom>
          <a:ln>
            <a:noFill/>
          </a:ln>
        </p:spPr>
      </p:pic>
      <p:sp>
        <p:nvSpPr>
          <p:cNvPr id="197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BO" sz="4400">
                <a:solidFill>
                  <a:srgbClr val="000000"/>
                </a:solidFill>
                <a:latin typeface="Calibri Light"/>
              </a:rPr>
              <a:t>IL-4</a:t>
            </a: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6728760" y="4584960"/>
            <a:ext cx="4082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FF0000"/>
                </a:solidFill>
                <a:latin typeface="Calibri"/>
              </a:rPr>
              <a:t>IL-4</a:t>
            </a:r>
            <a:endParaRPr/>
          </a:p>
        </p:txBody>
      </p:sp>
      <p:sp>
        <p:nvSpPr>
          <p:cNvPr id="199" name="CustomShape 4"/>
          <p:cNvSpPr/>
          <p:nvPr/>
        </p:nvSpPr>
        <p:spPr>
          <a:xfrm>
            <a:off x="7214400" y="438876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00" name="CustomShape 5"/>
          <p:cNvSpPr/>
          <p:nvPr/>
        </p:nvSpPr>
        <p:spPr>
          <a:xfrm>
            <a:off x="6581160" y="3425760"/>
            <a:ext cx="1905840" cy="3238560"/>
          </a:xfrm>
          <a:prstGeom prst="ellipse">
            <a:avLst/>
          </a:prstGeom>
          <a:noFill/>
          <a:ln w="12600">
            <a:solidFill>
              <a:srgbClr val="FFC000"/>
            </a:solidFill>
            <a:miter/>
          </a:ln>
        </p:spPr>
      </p:sp>
      <p:sp>
        <p:nvSpPr>
          <p:cNvPr id="201" name="CustomShape 6"/>
          <p:cNvSpPr/>
          <p:nvPr/>
        </p:nvSpPr>
        <p:spPr>
          <a:xfrm>
            <a:off x="2832555" y="4271040"/>
            <a:ext cx="360" cy="450360"/>
          </a:xfrm>
          <a:prstGeom prst="straightConnector1">
            <a:avLst/>
          </a:prstGeom>
          <a:noFill/>
          <a:ln w="19080">
            <a:solidFill>
              <a:srgbClr val="70AD47"/>
            </a:solidFill>
            <a:miter/>
            <a:tailEnd type="arrow" w="med" len="med"/>
          </a:ln>
        </p:spPr>
      </p:sp>
      <p:sp>
        <p:nvSpPr>
          <p:cNvPr id="202" name="CustomShape 7"/>
          <p:cNvSpPr/>
          <p:nvPr/>
        </p:nvSpPr>
        <p:spPr>
          <a:xfrm>
            <a:off x="2839680" y="5045040"/>
            <a:ext cx="360" cy="450360"/>
          </a:xfrm>
          <a:prstGeom prst="straightConnector1">
            <a:avLst/>
          </a:prstGeom>
          <a:noFill/>
          <a:ln w="19080">
            <a:solidFill>
              <a:srgbClr val="70AD47"/>
            </a:solidFill>
            <a:miter/>
            <a:tailEnd type="arrow" w="med" len="med"/>
          </a:ln>
        </p:spPr>
      </p:sp>
      <p:sp>
        <p:nvSpPr>
          <p:cNvPr id="203" name="CustomShape 8"/>
          <p:cNvSpPr/>
          <p:nvPr/>
        </p:nvSpPr>
        <p:spPr>
          <a:xfrm>
            <a:off x="2831381" y="3425760"/>
            <a:ext cx="360" cy="450360"/>
          </a:xfrm>
          <a:prstGeom prst="straightConnector1">
            <a:avLst/>
          </a:prstGeom>
          <a:noFill/>
          <a:ln w="19080">
            <a:solidFill>
              <a:srgbClr val="70AD47"/>
            </a:solidFill>
            <a:miter/>
            <a:tailEnd type="arrow" w="med" len="med"/>
          </a:ln>
        </p:spPr>
      </p:sp>
      <p:pic>
        <p:nvPicPr>
          <p:cNvPr id="20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25280" y="428400"/>
            <a:ext cx="1180080" cy="981720"/>
          </a:xfrm>
          <a:prstGeom prst="rect">
            <a:avLst/>
          </a:prstGeom>
          <a:ln>
            <a:noFill/>
          </a:ln>
        </p:spPr>
      </p:pic>
      <p:sp>
        <p:nvSpPr>
          <p:cNvPr id="205" name="CustomShape 9"/>
          <p:cNvSpPr/>
          <p:nvPr/>
        </p:nvSpPr>
        <p:spPr>
          <a:xfrm>
            <a:off x="7082280" y="433116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06" name="CustomShape 10"/>
          <p:cNvSpPr/>
          <p:nvPr/>
        </p:nvSpPr>
        <p:spPr>
          <a:xfrm>
            <a:off x="7143120" y="458496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07" name="CustomShape 11"/>
          <p:cNvSpPr/>
          <p:nvPr/>
        </p:nvSpPr>
        <p:spPr>
          <a:xfrm>
            <a:off x="7030800" y="458496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08" name="CustomShape 12"/>
          <p:cNvSpPr/>
          <p:nvPr/>
        </p:nvSpPr>
        <p:spPr>
          <a:xfrm>
            <a:off x="7366680" y="454140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09" name="CustomShape 13"/>
          <p:cNvSpPr/>
          <p:nvPr/>
        </p:nvSpPr>
        <p:spPr>
          <a:xfrm>
            <a:off x="6973920" y="440712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10" name="CustomShape 14"/>
          <p:cNvSpPr/>
          <p:nvPr/>
        </p:nvSpPr>
        <p:spPr>
          <a:xfrm>
            <a:off x="7147080" y="440712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11" name="CustomShape 15"/>
          <p:cNvSpPr/>
          <p:nvPr/>
        </p:nvSpPr>
        <p:spPr>
          <a:xfrm>
            <a:off x="7030800" y="4331520"/>
            <a:ext cx="45360" cy="56880"/>
          </a:xfrm>
          <a:prstGeom prst="ellipse">
            <a:avLst/>
          </a:prstGeom>
          <a:solidFill>
            <a:srgbClr val="ED7D31"/>
          </a:solidFill>
          <a:ln w="12600">
            <a:solidFill>
              <a:srgbClr val="AF5C24"/>
            </a:solidFill>
            <a:miter/>
          </a:ln>
        </p:spPr>
      </p:sp>
      <p:sp>
        <p:nvSpPr>
          <p:cNvPr id="212" name="CustomShape 16"/>
          <p:cNvSpPr/>
          <p:nvPr/>
        </p:nvSpPr>
        <p:spPr>
          <a:xfrm>
            <a:off x="9851040" y="919440"/>
            <a:ext cx="43560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>
                <a:solidFill>
                  <a:srgbClr val="548235"/>
                </a:solidFill>
                <a:latin typeface="Calibri"/>
              </a:rPr>
              <a:t>APC</a:t>
            </a:r>
            <a:endParaRPr/>
          </a:p>
        </p:txBody>
      </p:sp>
      <p:sp>
        <p:nvSpPr>
          <p:cNvPr id="213" name="CustomShape 17"/>
          <p:cNvSpPr/>
          <p:nvPr/>
        </p:nvSpPr>
        <p:spPr>
          <a:xfrm>
            <a:off x="9851040" y="1844280"/>
            <a:ext cx="43560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>
                <a:solidFill>
                  <a:srgbClr val="548235"/>
                </a:solidFill>
                <a:latin typeface="Calibri"/>
              </a:rPr>
              <a:t>APC</a:t>
            </a:r>
            <a:endParaRPr/>
          </a:p>
        </p:txBody>
      </p:sp>
      <p:sp>
        <p:nvSpPr>
          <p:cNvPr id="214" name="CustomShape 18"/>
          <p:cNvSpPr/>
          <p:nvPr/>
        </p:nvSpPr>
        <p:spPr>
          <a:xfrm>
            <a:off x="6412320" y="1271880"/>
            <a:ext cx="62928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b="1">
                <a:solidFill>
                  <a:srgbClr val="548235"/>
                </a:solidFill>
                <a:latin typeface="Calibri"/>
              </a:rPr>
              <a:t>Th CD4</a:t>
            </a:r>
            <a:endParaRPr/>
          </a:p>
        </p:txBody>
      </p:sp>
      <p:pic>
        <p:nvPicPr>
          <p:cNvPr id="215" name="Picture 4"/>
          <p:cNvPicPr/>
          <p:nvPr/>
        </p:nvPicPr>
        <p:blipFill>
          <a:blip r:embed="rId4"/>
          <a:srcRect l="41994" t="34666" r="38102" b="10115"/>
          <a:stretch>
            <a:fillRect/>
          </a:stretch>
        </p:blipFill>
        <p:spPr>
          <a:xfrm>
            <a:off x="5965920" y="2177640"/>
            <a:ext cx="676080" cy="1054800"/>
          </a:xfrm>
          <a:prstGeom prst="rect">
            <a:avLst/>
          </a:prstGeom>
          <a:ln>
            <a:noFill/>
          </a:ln>
        </p:spPr>
      </p:pic>
      <p:sp>
        <p:nvSpPr>
          <p:cNvPr id="216" name="CustomShape 19"/>
          <p:cNvSpPr/>
          <p:nvPr/>
        </p:nvSpPr>
        <p:spPr>
          <a:xfrm rot="10558800">
            <a:off x="6329160" y="1504800"/>
            <a:ext cx="1330920" cy="524880"/>
          </a:xfrm>
          <a:prstGeom prst="curvedUpArrow">
            <a:avLst>
              <a:gd name="adj1" fmla="val 0"/>
              <a:gd name="adj2" fmla="val 15478"/>
              <a:gd name="adj3" fmla="val 42007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</p:sp>
      <p:sp>
        <p:nvSpPr>
          <p:cNvPr id="217" name="CustomShape 20"/>
          <p:cNvSpPr/>
          <p:nvPr/>
        </p:nvSpPr>
        <p:spPr>
          <a:xfrm>
            <a:off x="286920" y="1549477"/>
            <a:ext cx="4456800" cy="83277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Secreta: linfócitos T CD4+ do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000000"/>
                </a:solidFill>
                <a:latin typeface="Calibri"/>
              </a:rPr>
              <a:t>                  subgrupo TH2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80439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167" y="297608"/>
            <a:ext cx="8253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953735"/>
                </a:solidFill>
              </a:defRPr>
            </a:lvl1pPr>
          </a:lstStyle>
          <a:p>
            <a:r>
              <a:rPr lang="en-US" dirty="0" err="1"/>
              <a:t>Direcionando</a:t>
            </a:r>
            <a:r>
              <a:rPr lang="pt-BR" dirty="0"/>
              <a:t> </a:t>
            </a:r>
            <a:r>
              <a:rPr lang="en-US" dirty="0"/>
              <a:t>a</a:t>
            </a:r>
            <a:r>
              <a:rPr lang="pt-BR" dirty="0"/>
              <a:t> </a:t>
            </a:r>
            <a:r>
              <a:rPr lang="en-US" dirty="0"/>
              <a:t>resposta</a:t>
            </a:r>
            <a:r>
              <a:rPr lang="pt-BR" dirty="0"/>
              <a:t> humoral </a:t>
            </a:r>
            <a:r>
              <a:rPr lang="en-US" dirty="0"/>
              <a:t>do</a:t>
            </a:r>
            <a:r>
              <a:rPr lang="pt-BR" dirty="0"/>
              <a:t> </a:t>
            </a:r>
            <a:r>
              <a:rPr lang="en-US" dirty="0" err="1"/>
              <a:t>Linfócito</a:t>
            </a:r>
            <a:r>
              <a:rPr lang="pt-BR" dirty="0"/>
              <a:t> </a:t>
            </a:r>
            <a:r>
              <a:rPr lang="en-US" dirty="0"/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793" y="874303"/>
            <a:ext cx="10489583" cy="57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7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072" y="238138"/>
            <a:ext cx="68132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tx2">
                    <a:lumMod val="75000"/>
                  </a:schemeClr>
                </a:solidFill>
              </a:rPr>
              <a:t>INTÉRFERONS ALFA E BETA (IFN-α e IFN-β)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45" y="726346"/>
            <a:ext cx="1963196" cy="1054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2543" y="4007435"/>
            <a:ext cx="3013773" cy="1146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0930" y="1694207"/>
            <a:ext cx="3420533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7952" y="690335"/>
            <a:ext cx="18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INFECTADA</a:t>
            </a:r>
          </a:p>
          <a:p>
            <a:r>
              <a:rPr lang="en-US" b="1" dirty="0">
                <a:solidFill>
                  <a:srgbClr val="953735"/>
                </a:solidFill>
              </a:rPr>
              <a:t>POR</a:t>
            </a:r>
            <a:r>
              <a:rPr lang="pt-BR" b="1" dirty="0">
                <a:solidFill>
                  <a:srgbClr val="953735"/>
                </a:solidFill>
              </a:rPr>
              <a:t> </a:t>
            </a:r>
            <a:r>
              <a:rPr lang="en-US" b="1" dirty="0">
                <a:solidFill>
                  <a:srgbClr val="953735"/>
                </a:solidFill>
              </a:rPr>
              <a:t>VÍRUS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3828" y="5215432"/>
            <a:ext cx="352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/>
              <a:t>Indução</a:t>
            </a:r>
            <a:r>
              <a:rPr lang="pt-BR" dirty="0"/>
              <a:t> de </a:t>
            </a:r>
            <a:r>
              <a:rPr lang="pt-BR" sz="2200" b="1" dirty="0"/>
              <a:t>ESTADO ANTIVIRAL</a:t>
            </a:r>
          </a:p>
          <a:p>
            <a:pPr algn="ctr">
              <a:lnSpc>
                <a:spcPct val="120000"/>
              </a:lnSpc>
            </a:pPr>
            <a:r>
              <a:rPr lang="pt-BR" dirty="0"/>
              <a:t>(</a:t>
            </a:r>
            <a:r>
              <a:rPr lang="pt-BR" dirty="0" err="1"/>
              <a:t>virus</a:t>
            </a:r>
            <a:r>
              <a:rPr lang="pt-BR" dirty="0"/>
              <a:t> não replica)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84928" y="4175086"/>
            <a:ext cx="2128660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x-none" dirty="0"/>
              <a:t>Aumenta</a:t>
            </a:r>
            <a:r>
              <a:rPr lang="pt-BR" dirty="0"/>
              <a:t> </a:t>
            </a:r>
            <a:r>
              <a:rPr lang="pt-BR" sz="2200" b="1" dirty="0"/>
              <a:t>MHC </a:t>
            </a:r>
            <a:r>
              <a:rPr lang="pt-BR" sz="2200" b="1" dirty="0" err="1"/>
              <a:t>I</a:t>
            </a:r>
            <a:endParaRPr lang="pt-BR" sz="2200" b="1" dirty="0"/>
          </a:p>
          <a:p>
            <a:pPr algn="ctr">
              <a:lnSpc>
                <a:spcPct val="120000"/>
              </a:lnSpc>
            </a:pPr>
            <a:r>
              <a:rPr lang="pt-BR" sz="2200" b="1" dirty="0"/>
              <a:t>Apresenta</a:t>
            </a:r>
            <a:r>
              <a:rPr lang="pt-BR" dirty="0"/>
              <a:t> Ag viral</a:t>
            </a:r>
            <a:endParaRPr lang="en-US" dirty="0"/>
          </a:p>
          <a:p>
            <a:pPr algn="ctr">
              <a:lnSpc>
                <a:spcPct val="120000"/>
              </a:lnSpc>
            </a:pPr>
            <a:r>
              <a:rPr lang="en-US" dirty="0"/>
              <a:t>T</a:t>
            </a:r>
            <a:r>
              <a:rPr lang="pt-BR" dirty="0"/>
              <a:t> </a:t>
            </a:r>
            <a:r>
              <a:rPr lang="en-US" dirty="0" err="1"/>
              <a:t>Citotóxico</a:t>
            </a:r>
            <a:r>
              <a:rPr lang="pt-BR" dirty="0"/>
              <a:t> </a:t>
            </a:r>
            <a:r>
              <a:rPr lang="pt-BR" sz="2200" b="1" dirty="0"/>
              <a:t>MATA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16315" y="1169219"/>
            <a:ext cx="28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53735"/>
                </a:solidFill>
              </a:rPr>
              <a:t>INFECTADA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0191" y="3479192"/>
            <a:ext cx="289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NÃO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INFECTADA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4280" y="1634264"/>
            <a:ext cx="10594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INF-</a:t>
            </a:r>
            <a:r>
              <a:rPr lang="pt-BR" dirty="0"/>
              <a:t>α </a:t>
            </a:r>
          </a:p>
          <a:p>
            <a:r>
              <a:rPr lang="pt-BR" dirty="0"/>
              <a:t>IFN-β</a:t>
            </a:r>
          </a:p>
        </p:txBody>
      </p:sp>
      <p:sp>
        <p:nvSpPr>
          <p:cNvPr id="22" name="Oval 21"/>
          <p:cNvSpPr/>
          <p:nvPr/>
        </p:nvSpPr>
        <p:spPr>
          <a:xfrm>
            <a:off x="4094322" y="1645305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13" idx="1"/>
          </p:cNvCxnSpPr>
          <p:nvPr/>
        </p:nvCxnSpPr>
        <p:spPr>
          <a:xfrm flipV="1">
            <a:off x="5326418" y="1353885"/>
            <a:ext cx="2089897" cy="50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0"/>
          </p:cNvCxnSpPr>
          <p:nvPr/>
        </p:nvCxnSpPr>
        <p:spPr>
          <a:xfrm flipH="1">
            <a:off x="2818806" y="2367166"/>
            <a:ext cx="1570217" cy="1112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286038" y="1960868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2255" y="1960868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80739" y="1538819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48716" y="1993895"/>
            <a:ext cx="294701" cy="212971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853217" y="264681"/>
            <a:ext cx="543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>
                <a:solidFill>
                  <a:prstClr val="black"/>
                </a:solidFill>
              </a:rPr>
              <a:t>Secretado pelas células  Th1, </a:t>
            </a:r>
            <a:r>
              <a:rPr lang="pt-BR" sz="2400" dirty="0"/>
              <a:t>macrófagos, mastócitos, células dendríticas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092850" y="5729992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IFN-</a:t>
            </a:r>
            <a:r>
              <a:rPr lang="es-BO" b="1" dirty="0"/>
              <a:t>y : </a:t>
            </a:r>
            <a:r>
              <a:rPr lang="pt-BR" dirty="0"/>
              <a:t>MHC de classe I e classe II.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013234" y="6077069"/>
            <a:ext cx="4338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INF-</a:t>
            </a:r>
            <a:r>
              <a:rPr lang="pt-BR" dirty="0"/>
              <a:t>α IFN-β</a:t>
            </a:r>
          </a:p>
          <a:p>
            <a:r>
              <a:rPr lang="pt-BR" dirty="0"/>
              <a:t>células tumorais: efeito citotóxico.</a:t>
            </a:r>
          </a:p>
        </p:txBody>
      </p:sp>
    </p:spTree>
    <p:extLst>
      <p:ext uri="{BB962C8B-B14F-4D97-AF65-F5344CB8AC3E}">
        <p14:creationId xmlns:p14="http://schemas.microsoft.com/office/powerpoint/2010/main" val="201539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838080" y="-16416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BO" sz="4400">
                <a:solidFill>
                  <a:srgbClr val="000000"/>
                </a:solidFill>
                <a:latin typeface="Arial Black"/>
              </a:rPr>
              <a:t>Receptores de citocinas</a:t>
            </a:r>
            <a:endParaRPr/>
          </a:p>
        </p:txBody>
      </p:sp>
      <p:sp>
        <p:nvSpPr>
          <p:cNvPr id="248" name="TextShape 2"/>
          <p:cNvSpPr txBox="1"/>
          <p:nvPr/>
        </p:nvSpPr>
        <p:spPr>
          <a:xfrm>
            <a:off x="205920" y="2704320"/>
            <a:ext cx="3953520" cy="2189160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s-BO" sz="2800">
                <a:solidFill>
                  <a:srgbClr val="000000"/>
                </a:solidFill>
                <a:latin typeface="Calibri"/>
              </a:rPr>
              <a:t>porções extracelulares: ligação da citocina.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s-BO" sz="2800">
                <a:solidFill>
                  <a:srgbClr val="000000"/>
                </a:solidFill>
                <a:latin typeface="Calibri"/>
              </a:rPr>
              <a:t>porções citoplasmáticas: iniciação da sinalização intracelular.</a:t>
            </a:r>
            <a:endParaRPr/>
          </a:p>
        </p:txBody>
      </p:sp>
      <p:sp>
        <p:nvSpPr>
          <p:cNvPr id="249" name="CustomShape 3"/>
          <p:cNvSpPr/>
          <p:nvPr/>
        </p:nvSpPr>
        <p:spPr>
          <a:xfrm>
            <a:off x="183960" y="1026360"/>
            <a:ext cx="7270560" cy="5778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C000"/>
            </a:solidFill>
            <a:miter/>
          </a:ln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3200">
                <a:solidFill>
                  <a:srgbClr val="000000"/>
                </a:solidFill>
                <a:latin typeface="Calibri"/>
              </a:rPr>
              <a:t>uma ou mais proteínas transmembranares.</a:t>
            </a:r>
            <a:endParaRPr/>
          </a:p>
        </p:txBody>
      </p:sp>
      <p:pic>
        <p:nvPicPr>
          <p:cNvPr id="250" name="Imagen 5"/>
          <p:cNvPicPr/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4271760" y="2007360"/>
            <a:ext cx="7855920" cy="462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31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34320" y="180360"/>
            <a:ext cx="4400640" cy="1127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BO" sz="4400">
                <a:solidFill>
                  <a:srgbClr val="000000"/>
                </a:solidFill>
                <a:latin typeface="Arial Black"/>
              </a:rPr>
              <a:t>CITOCINAS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156733" y="1616400"/>
            <a:ext cx="5847347" cy="14877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2800" dirty="0">
                <a:solidFill>
                  <a:srgbClr val="000000"/>
                </a:solidFill>
                <a:latin typeface="Calibri"/>
              </a:rPr>
              <a:t>Moléculas proteicas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2800" dirty="0" err="1">
                <a:solidFill>
                  <a:srgbClr val="000000"/>
                </a:solidFill>
                <a:latin typeface="Calibri"/>
              </a:rPr>
              <a:t>Não</a:t>
            </a:r>
            <a:r>
              <a:rPr lang="es-BO" sz="2800" dirty="0">
                <a:solidFill>
                  <a:srgbClr val="000000"/>
                </a:solidFill>
                <a:latin typeface="Calibri"/>
              </a:rPr>
              <a:t> se almacena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s-BO" sz="2800" dirty="0" err="1">
                <a:solidFill>
                  <a:srgbClr val="000000"/>
                </a:solidFill>
                <a:latin typeface="Calibri"/>
              </a:rPr>
              <a:t>Síntese</a:t>
            </a:r>
            <a:r>
              <a:rPr lang="es-BO" sz="2800" dirty="0">
                <a:solidFill>
                  <a:srgbClr val="000000"/>
                </a:solidFill>
                <a:latin typeface="Calibri"/>
              </a:rPr>
              <a:t> por </a:t>
            </a:r>
            <a:r>
              <a:rPr lang="es-BO" sz="2800" dirty="0" err="1">
                <a:solidFill>
                  <a:srgbClr val="000000"/>
                </a:solidFill>
                <a:latin typeface="Calibri"/>
              </a:rPr>
              <a:t>transcripção</a:t>
            </a:r>
            <a:r>
              <a:rPr lang="es-BO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BO" sz="2800" dirty="0" err="1">
                <a:solidFill>
                  <a:srgbClr val="000000"/>
                </a:solidFill>
                <a:latin typeface="Calibri"/>
              </a:rPr>
              <a:t>gênica</a:t>
            </a:r>
            <a:r>
              <a:rPr lang="es-BO" sz="2800" dirty="0">
                <a:solidFill>
                  <a:srgbClr val="000000"/>
                </a:solidFill>
                <a:latin typeface="Calibri"/>
              </a:rPr>
              <a:t> nueva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139" name="CustomShape 3"/>
          <p:cNvSpPr/>
          <p:nvPr/>
        </p:nvSpPr>
        <p:spPr>
          <a:xfrm>
            <a:off x="864000" y="4487040"/>
            <a:ext cx="3604680" cy="14169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C000"/>
            </a:solidFill>
            <a:miter/>
          </a:ln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Amadurecer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Diferenciação celular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pt-BR" sz="2800">
                <a:solidFill>
                  <a:srgbClr val="000000"/>
                </a:solidFill>
                <a:latin typeface="Calibri"/>
              </a:rPr>
              <a:t>Proliferação </a:t>
            </a:r>
            <a:endParaRPr/>
          </a:p>
        </p:txBody>
      </p:sp>
      <p:sp>
        <p:nvSpPr>
          <p:cNvPr id="140" name="CustomShape 4"/>
          <p:cNvSpPr/>
          <p:nvPr/>
        </p:nvSpPr>
        <p:spPr>
          <a:xfrm>
            <a:off x="870120" y="3528000"/>
            <a:ext cx="1392840" cy="5770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>
                <a:solidFill>
                  <a:srgbClr val="000000"/>
                </a:solidFill>
                <a:latin typeface="Calibri"/>
              </a:rPr>
              <a:t>Função</a:t>
            </a:r>
            <a:endParaRPr/>
          </a:p>
        </p:txBody>
      </p:sp>
      <p:pic>
        <p:nvPicPr>
          <p:cNvPr id="141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20649" y="383040"/>
            <a:ext cx="5086440" cy="6235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2959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08981"/>
            <a:ext cx="6081713" cy="5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0562" y="367315"/>
            <a:ext cx="2210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Tipo de ação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520700" y="1278998"/>
            <a:ext cx="35361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 err="1"/>
              <a:t>Autócrina</a:t>
            </a:r>
            <a:r>
              <a:rPr lang="es-BO" sz="2000" b="1" dirty="0"/>
              <a:t> </a:t>
            </a:r>
          </a:p>
          <a:p>
            <a:r>
              <a:rPr lang="es-BO" sz="2000" dirty="0"/>
              <a:t>      </a:t>
            </a:r>
            <a:r>
              <a:rPr lang="pt-BR" sz="2000" dirty="0"/>
              <a:t>própria célula produtora </a:t>
            </a:r>
            <a:endParaRPr lang="es-BO" sz="2000" dirty="0"/>
          </a:p>
        </p:txBody>
      </p:sp>
      <p:sp>
        <p:nvSpPr>
          <p:cNvPr id="4" name="Retângulo 3"/>
          <p:cNvSpPr/>
          <p:nvPr/>
        </p:nvSpPr>
        <p:spPr>
          <a:xfrm>
            <a:off x="520700" y="2947765"/>
            <a:ext cx="35361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 err="1"/>
              <a:t>Paracrina</a:t>
            </a:r>
            <a:r>
              <a:rPr lang="es-BO" sz="2000" b="1" dirty="0"/>
              <a:t> </a:t>
            </a:r>
          </a:p>
          <a:p>
            <a:r>
              <a:rPr lang="es-BO" sz="2000" dirty="0"/>
              <a:t>      células próximas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5093" y="4981228"/>
            <a:ext cx="353614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BO" sz="2000" b="1" dirty="0"/>
              <a:t>Endócrino </a:t>
            </a:r>
          </a:p>
          <a:p>
            <a:r>
              <a:rPr lang="es-BO" sz="2000" dirty="0"/>
              <a:t>     </a:t>
            </a:r>
            <a:r>
              <a:rPr lang="pt-BR" sz="2000" dirty="0"/>
              <a:t>ação é à distância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98471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82552"/>
              </p:ext>
            </p:extLst>
          </p:nvPr>
        </p:nvGraphicFramePr>
        <p:xfrm>
          <a:off x="406400" y="1929639"/>
          <a:ext cx="11379200" cy="3837095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544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pt-BR" dirty="0"/>
                        <a:t>Nome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Abreviatura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Exemplo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INTERLEUCINAS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IL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IL-1, IL-2 ...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INTÉRFERONS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IFN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IFN-α, IFN-β, IFN-</a:t>
                      </a:r>
                      <a:r>
                        <a:rPr lang="pt-BR" dirty="0" err="1"/>
                        <a:t>γ</a:t>
                      </a:r>
                      <a:r>
                        <a:rPr lang="pt-BR" dirty="0"/>
                        <a:t> 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FATORES DE NECROSE TUMORAL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TNF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TNF-α, TNF-β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FATORES DE CRESCIMENTO</a:t>
                      </a:r>
                      <a:endParaRPr lang="pt-BR" baseline="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GF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NGF :neutrófilos</a:t>
                      </a:r>
                      <a:r>
                        <a:rPr lang="pt-BR" baseline="0" dirty="0"/>
                        <a:t> </a:t>
                      </a:r>
                    </a:p>
                    <a:p>
                      <a:r>
                        <a:rPr lang="pt-BR" baseline="0" dirty="0"/>
                        <a:t>EGF eosinófilos</a:t>
                      </a:r>
                      <a:endParaRPr lang="pt-BR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267">
                <a:tc>
                  <a:txBody>
                    <a:bodyPr/>
                    <a:lstStyle/>
                    <a:p>
                      <a:r>
                        <a:rPr lang="pt-BR" dirty="0"/>
                        <a:t>FATORES DE ESTIMULAÇÃO DE COLÔNIA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CSF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M-CSF, GM-CSF ...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400" y="763240"/>
            <a:ext cx="275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53735"/>
                </a:solidFill>
              </a:rPr>
              <a:t>NOMENCLATURA</a:t>
            </a:r>
          </a:p>
        </p:txBody>
      </p:sp>
    </p:spTree>
    <p:extLst>
      <p:ext uri="{BB962C8B-B14F-4D97-AF65-F5344CB8AC3E}">
        <p14:creationId xmlns:p14="http://schemas.microsoft.com/office/powerpoint/2010/main" val="394647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53718"/>
              </p:ext>
            </p:extLst>
          </p:nvPr>
        </p:nvGraphicFramePr>
        <p:xfrm>
          <a:off x="2007616" y="955548"/>
          <a:ext cx="8464550" cy="504115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23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534">
                <a:tc>
                  <a:txBody>
                    <a:bodyPr/>
                    <a:lstStyle/>
                    <a:p>
                      <a:pPr lvl="0" algn="ctr"/>
                      <a:r>
                        <a:rPr lang="es-ES" sz="3600" dirty="0" err="1"/>
                        <a:t>Imunidade</a:t>
                      </a:r>
                      <a:r>
                        <a:rPr lang="es-ES" sz="3600" dirty="0"/>
                        <a:t> </a:t>
                      </a:r>
                      <a:r>
                        <a:rPr lang="es-ES" sz="3600" dirty="0" err="1"/>
                        <a:t>inata</a:t>
                      </a:r>
                      <a:endParaRPr lang="es-E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600" kern="1200" dirty="0" err="1"/>
                        <a:t>Imunidade</a:t>
                      </a:r>
                      <a:r>
                        <a:rPr lang="es-ES" sz="3600" kern="1200" dirty="0"/>
                        <a:t> humoral</a:t>
                      </a:r>
                      <a:endParaRPr lang="es-E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950">
                <a:tc>
                  <a:txBody>
                    <a:bodyPr/>
                    <a:lstStyle/>
                    <a:p>
                      <a:pPr lvl="0"/>
                      <a:r>
                        <a:rPr lang="pt-BR" sz="2400" dirty="0"/>
                        <a:t>produzidos pelos macrófagos e estimulados</a:t>
                      </a:r>
                      <a:r>
                        <a:rPr lang="pt-BR" sz="2400" baseline="0" dirty="0"/>
                        <a:t> p</a:t>
                      </a:r>
                      <a:r>
                        <a:rPr lang="pt-BR" sz="2400" dirty="0"/>
                        <a:t>elos </a:t>
                      </a:r>
                      <a:r>
                        <a:rPr lang="pt-BR" sz="2400" dirty="0" err="1"/>
                        <a:t>microorganismos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produzem-se em resposta à ativação dos linfócitos T</a:t>
                      </a:r>
                      <a:endParaRPr lang="es-ES" sz="2400" dirty="0"/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265">
                <a:tc>
                  <a:txBody>
                    <a:bodyPr/>
                    <a:lstStyle/>
                    <a:p>
                      <a:pPr lvl="0"/>
                      <a:r>
                        <a:rPr lang="pt-BR" sz="2400" dirty="0"/>
                        <a:t>estimulam ou inibem as reações inflamatórias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dirty="0" err="1"/>
                        <a:t>potencializam</a:t>
                      </a:r>
                      <a:r>
                        <a:rPr lang="es-BO" sz="2400" dirty="0"/>
                        <a:t> as reações </a:t>
                      </a:r>
                      <a:r>
                        <a:rPr lang="es-BO" sz="2400" dirty="0" err="1"/>
                        <a:t>imunitárias</a:t>
                      </a:r>
                      <a:endParaRPr lang="es-BO" sz="2400" dirty="0"/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8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IL-1, IL-6, IL-12, IL-16, TNF-alfa, IFN-alfa, INF-ß.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2400" dirty="0"/>
                        <a:t>IL-2, IL-4, TGF-ß, INF-y.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62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1974919"/>
              </p:ext>
            </p:extLst>
          </p:nvPr>
        </p:nvGraphicFramePr>
        <p:xfrm>
          <a:off x="867629" y="1106905"/>
          <a:ext cx="10746855" cy="555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52098" y="0"/>
            <a:ext cx="10515600" cy="1325563"/>
          </a:xfrm>
        </p:spPr>
        <p:txBody>
          <a:bodyPr>
            <a:normAutofit/>
          </a:bodyPr>
          <a:lstStyle/>
          <a:p>
            <a:r>
              <a:rPr lang="es-BO" sz="4000" b="1" dirty="0" err="1">
                <a:latin typeface="Arial Black" panose="020B0A04020102020204" pitchFamily="34" charset="0"/>
              </a:rPr>
              <a:t>Propriedades</a:t>
            </a:r>
            <a:r>
              <a:rPr lang="es-BO" sz="4000" b="1" dirty="0">
                <a:latin typeface="Arial Black" panose="020B0A04020102020204" pitchFamily="34" charset="0"/>
              </a:rPr>
              <a:t> </a:t>
            </a:r>
            <a:r>
              <a:rPr lang="es-BO" sz="4000" b="1" dirty="0" err="1">
                <a:latin typeface="Arial Black" panose="020B0A04020102020204" pitchFamily="34" charset="0"/>
              </a:rPr>
              <a:t>gerais</a:t>
            </a:r>
            <a:r>
              <a:rPr lang="es-BO" sz="4000" b="1" dirty="0">
                <a:latin typeface="Arial Black" panose="020B0A04020102020204" pitchFamily="34" charset="0"/>
              </a:rPr>
              <a:t> das </a:t>
            </a:r>
            <a:r>
              <a:rPr lang="es-BO" sz="4000" b="1" dirty="0" err="1">
                <a:latin typeface="Arial Black" panose="020B0A04020102020204" pitchFamily="34" charset="0"/>
              </a:rPr>
              <a:t>citocinas</a:t>
            </a:r>
            <a:endParaRPr lang="es-BO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7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4" y="549709"/>
            <a:ext cx="7469187" cy="57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9225"/>
            <a:ext cx="6151563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37" y="2539362"/>
            <a:ext cx="7370763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9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38" y="341353"/>
            <a:ext cx="7902945" cy="63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/>
          <p:nvPr/>
        </p:nvSpPr>
        <p:spPr>
          <a:xfrm>
            <a:off x="0" y="79743"/>
            <a:ext cx="249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HEMATOPOESE</a:t>
            </a:r>
          </a:p>
        </p:txBody>
      </p:sp>
    </p:spTree>
    <p:extLst>
      <p:ext uri="{BB962C8B-B14F-4D97-AF65-F5344CB8AC3E}">
        <p14:creationId xmlns:p14="http://schemas.microsoft.com/office/powerpoint/2010/main" val="2007319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714</Words>
  <Application>Microsoft Office PowerPoint</Application>
  <PresentationFormat>Widescreen</PresentationFormat>
  <Paragraphs>131</Paragraphs>
  <Slides>18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Propriedades gerais das citocinas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Msc. Melissa Mercedes Torres Chipana</dc:title>
  <dc:creator>Usuario de Windows</dc:creator>
  <cp:lastModifiedBy>Magnus Gidlund</cp:lastModifiedBy>
  <cp:revision>127</cp:revision>
  <dcterms:created xsi:type="dcterms:W3CDTF">2019-03-17T18:25:19Z</dcterms:created>
  <dcterms:modified xsi:type="dcterms:W3CDTF">2019-04-02T15:19:10Z</dcterms:modified>
</cp:coreProperties>
</file>