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8" r:id="rId4"/>
    <p:sldId id="277" r:id="rId5"/>
    <p:sldId id="258" r:id="rId6"/>
    <p:sldId id="259" r:id="rId7"/>
    <p:sldId id="260" r:id="rId8"/>
    <p:sldId id="261" r:id="rId9"/>
    <p:sldId id="283" r:id="rId10"/>
    <p:sldId id="284" r:id="rId11"/>
    <p:sldId id="285" r:id="rId12"/>
    <p:sldId id="280" r:id="rId13"/>
    <p:sldId id="281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6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4" autoAdjust="0"/>
    <p:restoredTop sz="94694"/>
  </p:normalViewPr>
  <p:slideViewPr>
    <p:cSldViewPr>
      <p:cViewPr varScale="1">
        <p:scale>
          <a:sx n="78" d="100"/>
          <a:sy n="78" d="100"/>
        </p:scale>
        <p:origin x="15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A0EAC-1152-4E31-BB60-AEFB0F5DBBF0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5AE17-121A-4D4A-812D-C575CAE02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54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5AE17-121A-4D4A-812D-C575CAE02C0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642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5AE17-121A-4D4A-812D-C575CAE02C0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51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5AE17-121A-4D4A-812D-C575CAE02C0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20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68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31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77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69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62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82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10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27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59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79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28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1FED-3BB8-424D-883D-B92AAC177F41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F6680-5B8E-48EA-B466-3AF8586A8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73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47.bin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5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8.bin"/><Relationship Id="rId7" Type="http://schemas.openxmlformats.org/officeDocument/2006/relationships/image" Target="../media/image40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4.png"/><Relationship Id="rId4" Type="http://schemas.openxmlformats.org/officeDocument/2006/relationships/image" Target="../media/image42.wmf"/><Relationship Id="rId9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8.wmf"/><Relationship Id="rId3" Type="http://schemas.openxmlformats.org/officeDocument/2006/relationships/oleObject" Target="../embeddings/oleObject51.bin"/><Relationship Id="rId7" Type="http://schemas.openxmlformats.org/officeDocument/2006/relationships/image" Target="../media/image40.png"/><Relationship Id="rId12" Type="http://schemas.openxmlformats.org/officeDocument/2006/relationships/oleObject" Target="../embeddings/oleObject55.bin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wmf"/><Relationship Id="rId11" Type="http://schemas.openxmlformats.org/officeDocument/2006/relationships/image" Target="../media/image57.wmf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4.bin"/><Relationship Id="rId4" Type="http://schemas.openxmlformats.org/officeDocument/2006/relationships/image" Target="../media/image42.wmf"/><Relationship Id="rId9" Type="http://schemas.openxmlformats.org/officeDocument/2006/relationships/image" Target="../media/image5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image" Target="../media/image59.wmf"/><Relationship Id="rId7" Type="http://schemas.openxmlformats.org/officeDocument/2006/relationships/image" Target="../media/image61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68.bin"/><Relationship Id="rId3" Type="http://schemas.openxmlformats.org/officeDocument/2006/relationships/image" Target="../media/image16.wmf"/><Relationship Id="rId21" Type="http://schemas.openxmlformats.org/officeDocument/2006/relationships/image" Target="../media/image6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63.wmf"/><Relationship Id="rId2" Type="http://schemas.openxmlformats.org/officeDocument/2006/relationships/oleObject" Target="../embeddings/oleObject60.bin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64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6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7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7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85.bin"/><Relationship Id="rId3" Type="http://schemas.openxmlformats.org/officeDocument/2006/relationships/image" Target="../media/image16.wmf"/><Relationship Id="rId21" Type="http://schemas.openxmlformats.org/officeDocument/2006/relationships/image" Target="../media/image76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75.wmf"/><Relationship Id="rId2" Type="http://schemas.openxmlformats.org/officeDocument/2006/relationships/oleObject" Target="../embeddings/oleObject77.bin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64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oleObject" Target="../embeddings/oleObject8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8.wmf"/><Relationship Id="rId4" Type="http://schemas.openxmlformats.org/officeDocument/2006/relationships/oleObject" Target="../embeddings/oleObject8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8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6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oleObject" Target="../embeddings/oleObject9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5.wmf"/><Relationship Id="rId4" Type="http://schemas.openxmlformats.org/officeDocument/2006/relationships/oleObject" Target="../embeddings/oleObject9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97.bin"/><Relationship Id="rId4" Type="http://schemas.openxmlformats.org/officeDocument/2006/relationships/image" Target="../media/image8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image" Target="../media/image89.wmf"/><Relationship Id="rId7" Type="http://schemas.openxmlformats.org/officeDocument/2006/relationships/image" Target="../media/image91.wmf"/><Relationship Id="rId2" Type="http://schemas.openxmlformats.org/officeDocument/2006/relationships/oleObject" Target="../embeddings/oleObject9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0.bin"/><Relationship Id="rId5" Type="http://schemas.openxmlformats.org/officeDocument/2006/relationships/image" Target="../media/image90.wmf"/><Relationship Id="rId4" Type="http://schemas.openxmlformats.org/officeDocument/2006/relationships/oleObject" Target="../embeddings/oleObject99.bin"/><Relationship Id="rId9" Type="http://schemas.openxmlformats.org/officeDocument/2006/relationships/image" Target="../media/image9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oleObject" Target="../embeddings/oleObject10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4.wmf"/><Relationship Id="rId4" Type="http://schemas.openxmlformats.org/officeDocument/2006/relationships/oleObject" Target="../embeddings/oleObject10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3.bin"/><Relationship Id="rId26" Type="http://schemas.openxmlformats.org/officeDocument/2006/relationships/image" Target="../media/image24.png"/><Relationship Id="rId3" Type="http://schemas.openxmlformats.org/officeDocument/2006/relationships/image" Target="../media/image12.emf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2" Type="http://schemas.openxmlformats.org/officeDocument/2006/relationships/notesSlide" Target="../notesSlides/notesSlide1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16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25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1.wmf"/><Relationship Id="rId2" Type="http://schemas.openxmlformats.org/officeDocument/2006/relationships/oleObject" Target="../embeddings/oleObject17.bin"/><Relationship Id="rId16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8.wmf"/><Relationship Id="rId5" Type="http://schemas.openxmlformats.org/officeDocument/2006/relationships/image" Target="../media/image26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0.wmf"/><Relationship Id="rId18" Type="http://schemas.openxmlformats.org/officeDocument/2006/relationships/image" Target="../media/image38.png"/><Relationship Id="rId3" Type="http://schemas.openxmlformats.org/officeDocument/2006/relationships/image" Target="../media/image24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7.wmf"/><Relationship Id="rId2" Type="http://schemas.openxmlformats.org/officeDocument/2006/relationships/image" Target="../media/image35.png"/><Relationship Id="rId16" Type="http://schemas.openxmlformats.org/officeDocument/2006/relationships/oleObject" Target="../embeddings/oleObject34.bin"/><Relationship Id="rId20" Type="http://schemas.openxmlformats.org/officeDocument/2006/relationships/image" Target="../media/image39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6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31.bin"/><Relationship Id="rId19" Type="http://schemas.openxmlformats.org/officeDocument/2006/relationships/oleObject" Target="../embeddings/oleObject35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5.w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/>
              <a:t>SERVO-VÁLVULAS: </a:t>
            </a:r>
            <a:r>
              <a:rPr lang="pt-BR" b="1" dirty="0"/>
              <a:t>APLICAÇÕES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Ettore A.de Barros</a:t>
            </a:r>
          </a:p>
        </p:txBody>
      </p:sp>
    </p:spTree>
    <p:extLst>
      <p:ext uri="{BB962C8B-B14F-4D97-AF65-F5344CB8AC3E}">
        <p14:creationId xmlns:p14="http://schemas.microsoft.com/office/powerpoint/2010/main" val="2090343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755576" y="617206"/>
          <a:ext cx="67357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993680" imgH="190440" progId="Equation.3">
                  <p:embed/>
                </p:oleObj>
              </mc:Choice>
              <mc:Fallback>
                <p:oleObj name="Equação" r:id="rId2" imgW="1993680" imgH="190440" progId="Equation.3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617206"/>
                        <a:ext cx="67357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865336" y="1196752"/>
          <a:ext cx="6731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019240" imgH="190440" progId="Equation.3">
                  <p:embed/>
                </p:oleObj>
              </mc:Choice>
              <mc:Fallback>
                <p:oleObj name="Equação" r:id="rId4" imgW="2019240" imgH="19044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336" y="1196752"/>
                        <a:ext cx="67310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778024" y="1843609"/>
          <a:ext cx="68183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006280" imgH="190440" progId="Equation.3">
                  <p:embed/>
                </p:oleObj>
              </mc:Choice>
              <mc:Fallback>
                <p:oleObj name="Equação" r:id="rId6" imgW="2006280" imgH="1904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24" y="1843609"/>
                        <a:ext cx="681831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1664" y="2492896"/>
            <a:ext cx="7805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MULTIPLICANDO 3) POR “A” E APLICANDO 1), VEM: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827585" y="3212976"/>
          <a:ext cx="6768752" cy="67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917360" imgH="190440" progId="Equation.3">
                  <p:embed/>
                </p:oleObj>
              </mc:Choice>
              <mc:Fallback>
                <p:oleObj name="Equação" r:id="rId8" imgW="1917360" imgH="19044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5" y="3212976"/>
                        <a:ext cx="6768752" cy="67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-1774" y="4005064"/>
            <a:ext cx="4254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APLICANDO 2) EM 4), VEM: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574675" y="4527550"/>
          <a:ext cx="700563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2031840" imgH="228600" progId="Equation.3">
                  <p:embed/>
                </p:oleObj>
              </mc:Choice>
              <mc:Fallback>
                <p:oleObj name="Equação" r:id="rId10" imgW="2031840" imgH="22860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4527550"/>
                        <a:ext cx="700563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1664" y="5418796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PORTANTO,</a:t>
            </a: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604838" y="5867400"/>
          <a:ext cx="81994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2171520" imgH="228600" progId="Equation.3">
                  <p:embed/>
                </p:oleObj>
              </mc:Choice>
              <mc:Fallback>
                <p:oleObj name="Equação" r:id="rId12" imgW="2171520" imgH="228600" progId="Equation.3">
                  <p:embed/>
                  <p:pic>
                    <p:nvPicPr>
                      <p:cNvPr id="11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5867400"/>
                        <a:ext cx="819943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-1774" y="93986"/>
            <a:ext cx="7472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RETOMANDO AS EQUAÇÕES DO AMORTECEDOR:</a:t>
            </a:r>
          </a:p>
        </p:txBody>
      </p:sp>
    </p:spTree>
    <p:extLst>
      <p:ext uri="{BB962C8B-B14F-4D97-AF65-F5344CB8AC3E}">
        <p14:creationId xmlns:p14="http://schemas.microsoft.com/office/powerpoint/2010/main" val="269933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/>
              <p:cNvSpPr txBox="1"/>
              <p:nvPr/>
            </p:nvSpPr>
            <p:spPr bwMode="auto">
              <a:xfrm>
                <a:off x="2951284" y="5933655"/>
                <a:ext cx="1937568" cy="720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̇"/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̇"/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b="1" dirty="0"/>
              </a:p>
            </p:txBody>
          </p:sp>
        </mc:Choice>
        <mc:Fallback>
          <p:sp>
            <p:nvSpPr>
              <p:cNvPr id="3" name="Obje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1284" y="5933655"/>
                <a:ext cx="1937568" cy="7207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396840" y="5085184"/>
            <a:ext cx="82950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DO LADO ESQUERDO, CHEGAMOS, PORTANTO, AO</a:t>
            </a:r>
          </a:p>
          <a:p>
            <a:r>
              <a:rPr lang="pt-BR" sz="2800" b="1" dirty="0"/>
              <a:t>CONHECIDO RESULTADO QUE EXPRESSA A REAÇÃO DO</a:t>
            </a:r>
          </a:p>
          <a:p>
            <a:r>
              <a:rPr lang="pt-BR" sz="2800" b="1" dirty="0"/>
              <a:t> AMORTECEDOR:</a:t>
            </a:r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/>
        </p:nvGraphicFramePr>
        <p:xfrm>
          <a:off x="5824956" y="2487528"/>
          <a:ext cx="423540" cy="442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26720" imgH="152280" progId="Equation.3">
                  <p:embed/>
                </p:oleObj>
              </mc:Choice>
              <mc:Fallback>
                <p:oleObj name="Equação" r:id="rId3" imgW="126720" imgH="152280" progId="Equation.3">
                  <p:embed/>
                  <p:pic>
                    <p:nvPicPr>
                      <p:cNvPr id="14" name="Objeto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956" y="2487528"/>
                        <a:ext cx="423540" cy="442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/>
        </p:nvGraphicFramePr>
        <p:xfrm>
          <a:off x="5123834" y="3068960"/>
          <a:ext cx="4238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126720" imgH="126720" progId="Equation.3">
                  <p:embed/>
                </p:oleObj>
              </mc:Choice>
              <mc:Fallback>
                <p:oleObj name="Equação" r:id="rId5" imgW="126720" imgH="126720" progId="Equation.3">
                  <p:embed/>
                  <p:pic>
                    <p:nvPicPr>
                      <p:cNvPr id="15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834" y="3068960"/>
                        <a:ext cx="4238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0" y="34220"/>
            <a:ext cx="86919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 EQUAÇÃO 6) EXPRESSA A FORÇA TRANSMITIDA PELO </a:t>
            </a:r>
          </a:p>
          <a:p>
            <a:r>
              <a:rPr lang="pt-BR" sz="2800" b="1" dirty="0"/>
              <a:t>AMORTECEDOR DO LADO DIREITO: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973" y="1330622"/>
            <a:ext cx="28236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Conector de seta reta 17"/>
          <p:cNvCxnSpPr/>
          <p:nvPr/>
        </p:nvCxnSpPr>
        <p:spPr>
          <a:xfrm>
            <a:off x="1404845" y="2060848"/>
            <a:ext cx="115212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to 18"/>
          <p:cNvGraphicFramePr>
            <a:graphicFrameLocks noChangeAspect="1"/>
          </p:cNvGraphicFramePr>
          <p:nvPr/>
        </p:nvGraphicFramePr>
        <p:xfrm>
          <a:off x="1521682" y="1481292"/>
          <a:ext cx="47132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52280" imgH="139680" progId="Equation.3">
                  <p:embed/>
                </p:oleObj>
              </mc:Choice>
              <mc:Fallback>
                <p:oleObj name="Equação" r:id="rId8" imgW="152280" imgH="139680" progId="Equation.3">
                  <p:embed/>
                  <p:pic>
                    <p:nvPicPr>
                      <p:cNvPr id="19" name="Objeto 1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21682" y="1481292"/>
                        <a:ext cx="471325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o 19"/>
          <p:cNvSpPr/>
          <p:nvPr/>
        </p:nvSpPr>
        <p:spPr>
          <a:xfrm rot="16816432">
            <a:off x="3372108" y="1424797"/>
            <a:ext cx="648072" cy="288032"/>
          </a:xfrm>
          <a:prstGeom prst="arc">
            <a:avLst/>
          </a:prstGeom>
          <a:ln w="3175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3715146" y="928300"/>
            <a:ext cx="180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2"/>
                </a:solidFill>
              </a:rPr>
              <a:t>Q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4600820" y="2204864"/>
            <a:ext cx="0" cy="86409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5292080" y="2434321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5292080" y="2852936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600820" y="306896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271884" y="959053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jeto 1">
                <a:extLst>
                  <a:ext uri="{FF2B5EF4-FFF2-40B4-BE49-F238E27FC236}">
                    <a16:creationId xmlns:a16="http://schemas.microsoft.com/office/drawing/2014/main" id="{8B46BDED-8006-FBDB-0A36-5FAEBBF97115}"/>
                  </a:ext>
                </a:extLst>
              </p:cNvPr>
              <p:cNvSpPr txBox="1"/>
              <p:nvPr/>
            </p:nvSpPr>
            <p:spPr bwMode="auto">
              <a:xfrm>
                <a:off x="2973471" y="3385534"/>
                <a:ext cx="2925762" cy="72072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̇"/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̇"/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b="1" dirty="0"/>
              </a:p>
            </p:txBody>
          </p:sp>
        </mc:Choice>
        <mc:Fallback>
          <p:sp>
            <p:nvSpPr>
              <p:cNvPr id="2" name="Objeto 1">
                <a:extLst>
                  <a:ext uri="{FF2B5EF4-FFF2-40B4-BE49-F238E27FC236}">
                    <a16:creationId xmlns:a16="http://schemas.microsoft.com/office/drawing/2014/main" id="{8B46BDED-8006-FBDB-0A36-5FAEBBF971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3471" y="3385534"/>
                <a:ext cx="2925762" cy="7207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4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63" y="923004"/>
            <a:ext cx="1309862" cy="2073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204091"/>
              </p:ext>
            </p:extLst>
          </p:nvPr>
        </p:nvGraphicFramePr>
        <p:xfrm>
          <a:off x="5724525" y="2487613"/>
          <a:ext cx="42386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26720" imgH="152280" progId="Equation.3">
                  <p:embed/>
                </p:oleObj>
              </mc:Choice>
              <mc:Fallback>
                <p:oleObj name="Equação" r:id="rId3" imgW="126720" imgH="152280" progId="Equation.3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24525" y="2487613"/>
                        <a:ext cx="423863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5123834" y="3068960"/>
          <a:ext cx="4238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126720" imgH="126720" progId="Equation.3">
                  <p:embed/>
                </p:oleObj>
              </mc:Choice>
              <mc:Fallback>
                <p:oleObj name="Equação" r:id="rId5" imgW="126720" imgH="12672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834" y="3068960"/>
                        <a:ext cx="4238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973" y="1330622"/>
            <a:ext cx="28236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rco 8"/>
          <p:cNvSpPr/>
          <p:nvPr/>
        </p:nvSpPr>
        <p:spPr>
          <a:xfrm rot="16816432">
            <a:off x="3372108" y="1424797"/>
            <a:ext cx="648072" cy="288032"/>
          </a:xfrm>
          <a:prstGeom prst="arc">
            <a:avLst/>
          </a:prstGeom>
          <a:ln w="3175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715146" y="928300"/>
            <a:ext cx="180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2"/>
                </a:solidFill>
              </a:rPr>
              <a:t>Q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4600820" y="2204864"/>
            <a:ext cx="0" cy="86409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5292080" y="2434321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5292080" y="2852936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4600820" y="306896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271884" y="959053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R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23528" y="476672"/>
            <a:ext cx="6146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H(s): B) SISTEMA AMORTECEDOR-MOLA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552" y="3501008"/>
            <a:ext cx="4999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ALTERA-SE A EQUAÇÃO 1) PARA:</a:t>
            </a:r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/>
        </p:nvGraphicFramePr>
        <p:xfrm>
          <a:off x="322263" y="4077072"/>
          <a:ext cx="72945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158920" imgH="190440" progId="Equation.3">
                  <p:embed/>
                </p:oleObj>
              </mc:Choice>
              <mc:Fallback>
                <p:oleObj name="Equação" r:id="rId8" imgW="2158920" imgH="190440" progId="Equation.3">
                  <p:embed/>
                  <p:pic>
                    <p:nvPicPr>
                      <p:cNvPr id="16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4077072"/>
                        <a:ext cx="72945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179512" y="2159858"/>
            <a:ext cx="17295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ENTRADA:</a:t>
            </a:r>
          </a:p>
          <a:p>
            <a:r>
              <a:rPr lang="pt-BR" sz="2800" b="1" dirty="0"/>
              <a:t>“x”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804248" y="1700808"/>
            <a:ext cx="11994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SAÍDA:</a:t>
            </a:r>
          </a:p>
          <a:p>
            <a:r>
              <a:rPr lang="pt-BR" sz="2800" b="1" dirty="0"/>
              <a:t>“y”</a:t>
            </a:r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/>
        </p:nvGraphicFramePr>
        <p:xfrm>
          <a:off x="330200" y="4652963"/>
          <a:ext cx="72802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2184120" imgH="190440" progId="Equation.3">
                  <p:embed/>
                </p:oleObj>
              </mc:Choice>
              <mc:Fallback>
                <p:oleObj name="Equação" r:id="rId10" imgW="2184120" imgH="190440" progId="Equation.3">
                  <p:embed/>
                  <p:pic>
                    <p:nvPicPr>
                      <p:cNvPr id="19" name="Obje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4652963"/>
                        <a:ext cx="728027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/>
          <p:cNvGraphicFramePr>
            <a:graphicFrameLocks noChangeAspect="1"/>
          </p:cNvGraphicFramePr>
          <p:nvPr/>
        </p:nvGraphicFramePr>
        <p:xfrm>
          <a:off x="323528" y="5157192"/>
          <a:ext cx="733425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2158920" imgH="342720" progId="Equation.3">
                  <p:embed/>
                </p:oleObj>
              </mc:Choice>
              <mc:Fallback>
                <p:oleObj name="Equação" r:id="rId12" imgW="2158920" imgH="342720" progId="Equation.3">
                  <p:embed/>
                  <p:pic>
                    <p:nvPicPr>
                      <p:cNvPr id="20" name="Obje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157192"/>
                        <a:ext cx="733425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622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798513" y="1082675"/>
          <a:ext cx="7377112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171520" imgH="368280" progId="Equation.3">
                  <p:embed/>
                </p:oleObj>
              </mc:Choice>
              <mc:Fallback>
                <p:oleObj name="Equação" r:id="rId2" imgW="2171520" imgH="368280" progId="Equation.3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1082675"/>
                        <a:ext cx="7377112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11560" y="476672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3) E 2) em 1):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11560" y="2564904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PORTANTO,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863600" y="3079750"/>
          <a:ext cx="6554788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930320" imgH="368280" progId="Equation.3">
                  <p:embed/>
                </p:oleObj>
              </mc:Choice>
              <mc:Fallback>
                <p:oleObj name="Equação" r:id="rId4" imgW="1930320" imgH="36828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079750"/>
                        <a:ext cx="6554788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55576" y="4437112"/>
            <a:ext cx="77528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APLICANDO A TRANSFORMADA DE LAPLACE, PARA</a:t>
            </a:r>
          </a:p>
          <a:p>
            <a:r>
              <a:rPr lang="pt-BR" sz="2800" b="1" dirty="0"/>
              <a:t>CONDIÇÕES INICIAIS NULAS, TEMOS: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936625" y="5564188"/>
          <a:ext cx="29876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422360" imgH="368280" progId="Equation.3">
                  <p:embed/>
                </p:oleObj>
              </mc:Choice>
              <mc:Fallback>
                <p:oleObj name="Equação" r:id="rId6" imgW="1422360" imgH="368280" progId="Equation.3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6625" y="5564188"/>
                        <a:ext cx="2987675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eta para a direita 7"/>
          <p:cNvSpPr/>
          <p:nvPr/>
        </p:nvSpPr>
        <p:spPr>
          <a:xfrm>
            <a:off x="3984472" y="5758261"/>
            <a:ext cx="56407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4713288" y="5611813"/>
          <a:ext cx="4081462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942920" imgH="571320" progId="Equation.3">
                  <p:embed/>
                </p:oleObj>
              </mc:Choice>
              <mc:Fallback>
                <p:oleObj name="Equação" r:id="rId8" imgW="1942920" imgH="57132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5611813"/>
                        <a:ext cx="4081462" cy="11985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55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de seta reta 1"/>
          <p:cNvCxnSpPr/>
          <p:nvPr/>
        </p:nvCxnSpPr>
        <p:spPr>
          <a:xfrm>
            <a:off x="714081" y="1945845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de seta reta 2"/>
          <p:cNvCxnSpPr/>
          <p:nvPr/>
        </p:nvCxnSpPr>
        <p:spPr>
          <a:xfrm>
            <a:off x="2582231" y="1952032"/>
            <a:ext cx="101217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>
            <a:off x="4026449" y="1941890"/>
            <a:ext cx="84107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200478"/>
              </p:ext>
            </p:extLst>
          </p:nvPr>
        </p:nvGraphicFramePr>
        <p:xfrm>
          <a:off x="5134870" y="1484784"/>
          <a:ext cx="445242" cy="886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77480" imgH="355320" progId="Equation.3">
                  <p:embed/>
                </p:oleObj>
              </mc:Choice>
              <mc:Fallback>
                <p:oleObj name="Equação" r:id="rId2" imgW="177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4870" y="1484784"/>
                        <a:ext cx="445242" cy="886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/>
          <p:cNvCxnSpPr/>
          <p:nvPr/>
        </p:nvCxnSpPr>
        <p:spPr>
          <a:xfrm>
            <a:off x="5758884" y="1914505"/>
            <a:ext cx="2244622" cy="2738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643466" y="1955439"/>
            <a:ext cx="6017" cy="11883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H="1">
            <a:off x="5317509" y="3206229"/>
            <a:ext cx="9123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3745923" y="3206229"/>
            <a:ext cx="61916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 flipV="1">
            <a:off x="3738417" y="2158777"/>
            <a:ext cx="7506" cy="10474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739548"/>
              </p:ext>
            </p:extLst>
          </p:nvPr>
        </p:nvGraphicFramePr>
        <p:xfrm>
          <a:off x="3237784" y="2168056"/>
          <a:ext cx="42862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26720" imgH="75960" progId="Equation.3">
                  <p:embed/>
                </p:oleObj>
              </mc:Choice>
              <mc:Fallback>
                <p:oleObj name="Equação" r:id="rId4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784" y="2168056"/>
                        <a:ext cx="428625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547899"/>
              </p:ext>
            </p:extLst>
          </p:nvPr>
        </p:nvGraphicFramePr>
        <p:xfrm>
          <a:off x="3237784" y="1382566"/>
          <a:ext cx="428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26720" imgH="126720" progId="Equation.3">
                  <p:embed/>
                </p:oleObj>
              </mc:Choice>
              <mc:Fallback>
                <p:oleObj name="Equação" r:id="rId6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784" y="1382566"/>
                        <a:ext cx="4286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Elipse 12"/>
          <p:cNvSpPr/>
          <p:nvPr/>
        </p:nvSpPr>
        <p:spPr>
          <a:xfrm>
            <a:off x="3594401" y="1701575"/>
            <a:ext cx="432048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610911"/>
              </p:ext>
            </p:extLst>
          </p:nvPr>
        </p:nvGraphicFramePr>
        <p:xfrm>
          <a:off x="1675707" y="1484436"/>
          <a:ext cx="8985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317160" imgH="355320" progId="Equation.3">
                  <p:embed/>
                </p:oleObj>
              </mc:Choice>
              <mc:Fallback>
                <p:oleObj name="Equação" r:id="rId8" imgW="3171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707" y="1484436"/>
                        <a:ext cx="8985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156050"/>
              </p:ext>
            </p:extLst>
          </p:nvPr>
        </p:nvGraphicFramePr>
        <p:xfrm>
          <a:off x="804169" y="1411759"/>
          <a:ext cx="7191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253800" imgH="177480" progId="Equation.3">
                  <p:embed/>
                </p:oleObj>
              </mc:Choice>
              <mc:Fallback>
                <p:oleObj name="Equação" r:id="rId10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169" y="1411759"/>
                        <a:ext cx="71913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916741"/>
              </p:ext>
            </p:extLst>
          </p:nvPr>
        </p:nvGraphicFramePr>
        <p:xfrm>
          <a:off x="4023619" y="1384772"/>
          <a:ext cx="790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279360" imgH="177480" progId="Equation.3">
                  <p:embed/>
                </p:oleObj>
              </mc:Choice>
              <mc:Fallback>
                <p:oleObj name="Equação" r:id="rId12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619" y="1384772"/>
                        <a:ext cx="7905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tângulo 16"/>
          <p:cNvSpPr/>
          <p:nvPr/>
        </p:nvSpPr>
        <p:spPr>
          <a:xfrm>
            <a:off x="1667831" y="1488645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869794" y="1457305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403106" y="274902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732985"/>
              </p:ext>
            </p:extLst>
          </p:nvPr>
        </p:nvGraphicFramePr>
        <p:xfrm>
          <a:off x="4403106" y="2705372"/>
          <a:ext cx="8985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317160" imgH="355320" progId="Equation.3">
                  <p:embed/>
                </p:oleObj>
              </mc:Choice>
              <mc:Fallback>
                <p:oleObj name="Equação" r:id="rId14" imgW="3171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106" y="2705372"/>
                        <a:ext cx="8985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ixa de Texto 2"/>
          <p:cNvSpPr txBox="1">
            <a:spLocks noChangeArrowheads="1"/>
          </p:cNvSpPr>
          <p:nvPr/>
        </p:nvSpPr>
        <p:spPr bwMode="auto">
          <a:xfrm>
            <a:off x="5354790" y="2630165"/>
            <a:ext cx="848516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pt-BR" sz="28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z(s)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6203306" y="274902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601410"/>
              </p:ext>
            </p:extLst>
          </p:nvPr>
        </p:nvGraphicFramePr>
        <p:xfrm>
          <a:off x="6264275" y="2747963"/>
          <a:ext cx="8890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6" imgW="355320" imgH="355320" progId="Equation.3">
                  <p:embed/>
                </p:oleObj>
              </mc:Choice>
              <mc:Fallback>
                <p:oleObj name="Equação" r:id="rId16" imgW="3553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2747963"/>
                        <a:ext cx="8890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ector de seta reta 23"/>
          <p:cNvCxnSpPr/>
          <p:nvPr/>
        </p:nvCxnSpPr>
        <p:spPr>
          <a:xfrm flipH="1">
            <a:off x="7091144" y="3143815"/>
            <a:ext cx="55232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423990"/>
              </p:ext>
            </p:extLst>
          </p:nvPr>
        </p:nvGraphicFramePr>
        <p:xfrm>
          <a:off x="6203306" y="1374234"/>
          <a:ext cx="790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8" imgW="279360" imgH="177480" progId="Equation.3">
                  <p:embed/>
                </p:oleObj>
              </mc:Choice>
              <mc:Fallback>
                <p:oleObj name="Equação" r:id="rId18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306" y="1374234"/>
                        <a:ext cx="7905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350537"/>
              </p:ext>
            </p:extLst>
          </p:nvPr>
        </p:nvGraphicFramePr>
        <p:xfrm>
          <a:off x="743796" y="4005063"/>
          <a:ext cx="3185297" cy="1728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0" imgW="1193760" imgH="647640" progId="Equation.3">
                  <p:embed/>
                </p:oleObj>
              </mc:Choice>
              <mc:Fallback>
                <p:oleObj name="Equação" r:id="rId20" imgW="1193760" imgH="64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43796" y="4005063"/>
                        <a:ext cx="3185297" cy="1728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aixaDeTexto 27"/>
          <p:cNvSpPr txBox="1"/>
          <p:nvPr/>
        </p:nvSpPr>
        <p:spPr>
          <a:xfrm>
            <a:off x="323528" y="476672"/>
            <a:ext cx="5872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CONTROLE PROPORCIONAL-INTEGRAL</a:t>
            </a:r>
          </a:p>
        </p:txBody>
      </p:sp>
    </p:spTree>
    <p:extLst>
      <p:ext uri="{BB962C8B-B14F-4D97-AF65-F5344CB8AC3E}">
        <p14:creationId xmlns:p14="http://schemas.microsoft.com/office/powerpoint/2010/main" val="3362022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43950" y="503094"/>
            <a:ext cx="2515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SIMPLIFICAÇÃO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652011"/>
              </p:ext>
            </p:extLst>
          </p:nvPr>
        </p:nvGraphicFramePr>
        <p:xfrm>
          <a:off x="1823211" y="1281737"/>
          <a:ext cx="31845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193760" imgH="647640" progId="Equation.3">
                  <p:embed/>
                </p:oleObj>
              </mc:Choice>
              <mc:Fallback>
                <p:oleObj name="Equação" r:id="rId2" imgW="1193760" imgH="647640" progId="Equation.3">
                  <p:embed/>
                  <p:pic>
                    <p:nvPicPr>
                      <p:cNvPr id="0" name="Objeto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211" y="1281737"/>
                        <a:ext cx="3184525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847118"/>
              </p:ext>
            </p:extLst>
          </p:nvPr>
        </p:nvGraphicFramePr>
        <p:xfrm>
          <a:off x="2051720" y="3212976"/>
          <a:ext cx="267493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876240" imgH="355320" progId="Equation.3">
                  <p:embed/>
                </p:oleObj>
              </mc:Choice>
              <mc:Fallback>
                <p:oleObj name="Equação" r:id="rId4" imgW="87624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1720" y="3212976"/>
                        <a:ext cx="2674938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19117"/>
              </p:ext>
            </p:extLst>
          </p:nvPr>
        </p:nvGraphicFramePr>
        <p:xfrm>
          <a:off x="179512" y="4581128"/>
          <a:ext cx="86074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3225600" imgH="647640" progId="Equation.3">
                  <p:embed/>
                </p:oleObj>
              </mc:Choice>
              <mc:Fallback>
                <p:oleObj name="Equação" r:id="rId6" imgW="3225600" imgH="6476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581128"/>
                        <a:ext cx="8607425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79512" y="3481844"/>
            <a:ext cx="5987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ADMITINDO                                , TEMOS:</a:t>
            </a:r>
          </a:p>
        </p:txBody>
      </p:sp>
    </p:spTree>
    <p:extLst>
      <p:ext uri="{BB962C8B-B14F-4D97-AF65-F5344CB8AC3E}">
        <p14:creationId xmlns:p14="http://schemas.microsoft.com/office/powerpoint/2010/main" val="3135091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732249"/>
            <a:ext cx="6302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CONTROLE PROPORCIONAL-DERIVATIVO</a:t>
            </a:r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264696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6476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52736"/>
            <a:ext cx="2736304" cy="1673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0" y="260648"/>
            <a:ext cx="6797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NO SISTEMA MOLA-AMORTECEDOR TEMOS:</a:t>
            </a:r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5076056" y="2060848"/>
            <a:ext cx="7200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H="1">
            <a:off x="1619672" y="2060848"/>
            <a:ext cx="7200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5436096" y="1556792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y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858445" y="1495625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z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1520" y="2996952"/>
            <a:ext cx="6331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O PISTÃO TEM MASSA NULA, PORTANTO: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906967"/>
              </p:ext>
            </p:extLst>
          </p:nvPr>
        </p:nvGraphicFramePr>
        <p:xfrm>
          <a:off x="744538" y="3756025"/>
          <a:ext cx="74295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2806560" imgH="215640" progId="Equation.3">
                  <p:embed/>
                </p:oleObj>
              </mc:Choice>
              <mc:Fallback>
                <p:oleObj name="Equação" r:id="rId3" imgW="28065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4538" y="3756025"/>
                        <a:ext cx="7429500" cy="5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65491"/>
              </p:ext>
            </p:extLst>
          </p:nvPr>
        </p:nvGraphicFramePr>
        <p:xfrm>
          <a:off x="927100" y="4610100"/>
          <a:ext cx="736758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2209680" imgH="215640" progId="Equation.3">
                  <p:embed/>
                </p:oleObj>
              </mc:Choice>
              <mc:Fallback>
                <p:oleObj name="Equação" r:id="rId5" imgW="2209680" imgH="215640" progId="Equation.3">
                  <p:embed/>
                  <p:pic>
                    <p:nvPicPr>
                      <p:cNvPr id="0" name="Obje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4610100"/>
                        <a:ext cx="736758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418536"/>
              </p:ext>
            </p:extLst>
          </p:nvPr>
        </p:nvGraphicFramePr>
        <p:xfrm>
          <a:off x="1150938" y="5300663"/>
          <a:ext cx="698817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2057400" imgH="342720" progId="Equation.3">
                  <p:embed/>
                </p:oleObj>
              </mc:Choice>
              <mc:Fallback>
                <p:oleObj name="Equação" r:id="rId7" imgW="2057400" imgH="342720" progId="Equation.3">
                  <p:embed/>
                  <p:pic>
                    <p:nvPicPr>
                      <p:cNvPr id="0" name="Obje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5300663"/>
                        <a:ext cx="698817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6773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726731"/>
              </p:ext>
            </p:extLst>
          </p:nvPr>
        </p:nvGraphicFramePr>
        <p:xfrm>
          <a:off x="251520" y="439269"/>
          <a:ext cx="8239125" cy="515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2425680" imgH="1511280" progId="Equation.3">
                  <p:embed/>
                </p:oleObj>
              </mc:Choice>
              <mc:Fallback>
                <p:oleObj name="Equação" r:id="rId3" imgW="2425680" imgH="1511280" progId="Equation.3">
                  <p:embed/>
                  <p:pic>
                    <p:nvPicPr>
                      <p:cNvPr id="0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39269"/>
                        <a:ext cx="8239125" cy="515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25340" y="116632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3) EM 2):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915816" y="116632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1) EM 3):</a:t>
            </a:r>
          </a:p>
        </p:txBody>
      </p:sp>
    </p:spTree>
    <p:extLst>
      <p:ext uri="{BB962C8B-B14F-4D97-AF65-F5344CB8AC3E}">
        <p14:creationId xmlns:p14="http://schemas.microsoft.com/office/powerpoint/2010/main" val="298827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de seta reta 1"/>
          <p:cNvCxnSpPr/>
          <p:nvPr/>
        </p:nvCxnSpPr>
        <p:spPr>
          <a:xfrm>
            <a:off x="714081" y="1945845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de seta reta 2"/>
          <p:cNvCxnSpPr/>
          <p:nvPr/>
        </p:nvCxnSpPr>
        <p:spPr>
          <a:xfrm>
            <a:off x="2582231" y="1952032"/>
            <a:ext cx="101217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>
            <a:off x="4026449" y="1941890"/>
            <a:ext cx="84107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038613"/>
              </p:ext>
            </p:extLst>
          </p:nvPr>
        </p:nvGraphicFramePr>
        <p:xfrm>
          <a:off x="5134870" y="1484784"/>
          <a:ext cx="445242" cy="886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77480" imgH="355320" progId="Equation.3">
                  <p:embed/>
                </p:oleObj>
              </mc:Choice>
              <mc:Fallback>
                <p:oleObj name="Equação" r:id="rId2" imgW="177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4870" y="1484784"/>
                        <a:ext cx="445242" cy="886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/>
          <p:cNvCxnSpPr/>
          <p:nvPr/>
        </p:nvCxnSpPr>
        <p:spPr>
          <a:xfrm>
            <a:off x="5758884" y="1914505"/>
            <a:ext cx="2244622" cy="2738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643466" y="1955439"/>
            <a:ext cx="6017" cy="11883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H="1">
            <a:off x="5317509" y="3206229"/>
            <a:ext cx="9123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3745923" y="3206229"/>
            <a:ext cx="61916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 flipV="1">
            <a:off x="3738417" y="2158777"/>
            <a:ext cx="7506" cy="10474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045241"/>
              </p:ext>
            </p:extLst>
          </p:nvPr>
        </p:nvGraphicFramePr>
        <p:xfrm>
          <a:off x="3237784" y="2168056"/>
          <a:ext cx="42862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26720" imgH="75960" progId="Equation.3">
                  <p:embed/>
                </p:oleObj>
              </mc:Choice>
              <mc:Fallback>
                <p:oleObj name="Equação" r:id="rId4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784" y="2168056"/>
                        <a:ext cx="428625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345730"/>
              </p:ext>
            </p:extLst>
          </p:nvPr>
        </p:nvGraphicFramePr>
        <p:xfrm>
          <a:off x="3237784" y="1382566"/>
          <a:ext cx="428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26720" imgH="126720" progId="Equation.3">
                  <p:embed/>
                </p:oleObj>
              </mc:Choice>
              <mc:Fallback>
                <p:oleObj name="Equação" r:id="rId6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784" y="1382566"/>
                        <a:ext cx="4286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Elipse 12"/>
          <p:cNvSpPr/>
          <p:nvPr/>
        </p:nvSpPr>
        <p:spPr>
          <a:xfrm>
            <a:off x="3594401" y="1701575"/>
            <a:ext cx="432048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01383"/>
              </p:ext>
            </p:extLst>
          </p:nvPr>
        </p:nvGraphicFramePr>
        <p:xfrm>
          <a:off x="1675707" y="1484436"/>
          <a:ext cx="8985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317160" imgH="355320" progId="Equation.3">
                  <p:embed/>
                </p:oleObj>
              </mc:Choice>
              <mc:Fallback>
                <p:oleObj name="Equação" r:id="rId8" imgW="3171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707" y="1484436"/>
                        <a:ext cx="8985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418255"/>
              </p:ext>
            </p:extLst>
          </p:nvPr>
        </p:nvGraphicFramePr>
        <p:xfrm>
          <a:off x="804169" y="1411759"/>
          <a:ext cx="7191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253800" imgH="177480" progId="Equation.3">
                  <p:embed/>
                </p:oleObj>
              </mc:Choice>
              <mc:Fallback>
                <p:oleObj name="Equação" r:id="rId10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169" y="1411759"/>
                        <a:ext cx="71913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428754"/>
              </p:ext>
            </p:extLst>
          </p:nvPr>
        </p:nvGraphicFramePr>
        <p:xfrm>
          <a:off x="4023619" y="1384772"/>
          <a:ext cx="790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279360" imgH="177480" progId="Equation.3">
                  <p:embed/>
                </p:oleObj>
              </mc:Choice>
              <mc:Fallback>
                <p:oleObj name="Equação" r:id="rId12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619" y="1384772"/>
                        <a:ext cx="7905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tângulo 16"/>
          <p:cNvSpPr/>
          <p:nvPr/>
        </p:nvSpPr>
        <p:spPr>
          <a:xfrm>
            <a:off x="1667831" y="1488645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869794" y="1457305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403106" y="274902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780581"/>
              </p:ext>
            </p:extLst>
          </p:nvPr>
        </p:nvGraphicFramePr>
        <p:xfrm>
          <a:off x="4403106" y="2705372"/>
          <a:ext cx="8985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317160" imgH="355320" progId="Equation.3">
                  <p:embed/>
                </p:oleObj>
              </mc:Choice>
              <mc:Fallback>
                <p:oleObj name="Equação" r:id="rId14" imgW="3171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106" y="2705372"/>
                        <a:ext cx="8985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ixa de Texto 2"/>
          <p:cNvSpPr txBox="1">
            <a:spLocks noChangeArrowheads="1"/>
          </p:cNvSpPr>
          <p:nvPr/>
        </p:nvSpPr>
        <p:spPr bwMode="auto">
          <a:xfrm>
            <a:off x="5354790" y="2630165"/>
            <a:ext cx="848516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pt-BR" sz="28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z(s)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6203306" y="274902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06056"/>
              </p:ext>
            </p:extLst>
          </p:nvPr>
        </p:nvGraphicFramePr>
        <p:xfrm>
          <a:off x="6264275" y="2747963"/>
          <a:ext cx="8890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6" imgW="355320" imgH="355320" progId="Equation.3">
                  <p:embed/>
                </p:oleObj>
              </mc:Choice>
              <mc:Fallback>
                <p:oleObj name="Equação" r:id="rId16" imgW="3553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2747963"/>
                        <a:ext cx="8890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ector de seta reta 23"/>
          <p:cNvCxnSpPr/>
          <p:nvPr/>
        </p:nvCxnSpPr>
        <p:spPr>
          <a:xfrm flipH="1">
            <a:off x="7091144" y="3143815"/>
            <a:ext cx="55232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784022"/>
              </p:ext>
            </p:extLst>
          </p:nvPr>
        </p:nvGraphicFramePr>
        <p:xfrm>
          <a:off x="6203306" y="1374234"/>
          <a:ext cx="790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8" imgW="279360" imgH="177480" progId="Equation.3">
                  <p:embed/>
                </p:oleObj>
              </mc:Choice>
              <mc:Fallback>
                <p:oleObj name="Equação" r:id="rId18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306" y="1374234"/>
                        <a:ext cx="7905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4842"/>
              </p:ext>
            </p:extLst>
          </p:nvPr>
        </p:nvGraphicFramePr>
        <p:xfrm>
          <a:off x="426396" y="4221088"/>
          <a:ext cx="35909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0" imgW="1346040" imgH="647640" progId="Equation.3">
                  <p:embed/>
                </p:oleObj>
              </mc:Choice>
              <mc:Fallback>
                <p:oleObj name="Equação" r:id="rId20" imgW="1346040" imgH="6476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396" y="4221088"/>
                        <a:ext cx="3590925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831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31086"/>
            <a:ext cx="2603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1. INTRODUÇÃO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19845"/>
              </p:ext>
            </p:extLst>
          </p:nvPr>
        </p:nvGraphicFramePr>
        <p:xfrm>
          <a:off x="2619375" y="2093788"/>
          <a:ext cx="2187575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799920" imgH="406080" progId="Equation.3">
                  <p:embed/>
                </p:oleObj>
              </mc:Choice>
              <mc:Fallback>
                <p:oleObj name="Equação" r:id="rId2" imgW="799920" imgH="406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2093788"/>
                        <a:ext cx="2187575" cy="1119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704159"/>
              </p:ext>
            </p:extLst>
          </p:nvPr>
        </p:nvGraphicFramePr>
        <p:xfrm>
          <a:off x="536575" y="3500438"/>
          <a:ext cx="34258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384200" imgH="406080" progId="Equation.3">
                  <p:embed/>
                </p:oleObj>
              </mc:Choice>
              <mc:Fallback>
                <p:oleObj name="Equação" r:id="rId4" imgW="138420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500438"/>
                        <a:ext cx="3425825" cy="1008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791621"/>
              </p:ext>
            </p:extLst>
          </p:nvPr>
        </p:nvGraphicFramePr>
        <p:xfrm>
          <a:off x="4067944" y="3429000"/>
          <a:ext cx="232585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901309" imgH="469696" progId="Equation.3">
                  <p:embed/>
                </p:oleObj>
              </mc:Choice>
              <mc:Fallback>
                <p:oleObj name="Equação" r:id="rId6" imgW="901309" imgH="46969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429000"/>
                        <a:ext cx="2325858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941718"/>
              </p:ext>
            </p:extLst>
          </p:nvPr>
        </p:nvGraphicFramePr>
        <p:xfrm>
          <a:off x="1691680" y="5013176"/>
          <a:ext cx="121990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457002" imgH="165028" progId="Equation.3">
                  <p:embed/>
                </p:oleObj>
              </mc:Choice>
              <mc:Fallback>
                <p:oleObj name="Equação" r:id="rId8" imgW="457002" imgH="16502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013176"/>
                        <a:ext cx="1219900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eta para a direita 12"/>
          <p:cNvSpPr/>
          <p:nvPr/>
        </p:nvSpPr>
        <p:spPr>
          <a:xfrm>
            <a:off x="3275856" y="5138227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800503"/>
              </p:ext>
            </p:extLst>
          </p:nvPr>
        </p:nvGraphicFramePr>
        <p:xfrm>
          <a:off x="5004048" y="4801668"/>
          <a:ext cx="1584176" cy="1033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660113" imgH="431613" progId="Equation.3">
                  <p:embed/>
                </p:oleObj>
              </mc:Choice>
              <mc:Fallback>
                <p:oleObj name="Equação" r:id="rId10" imgW="660113" imgH="43161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801668"/>
                        <a:ext cx="1584176" cy="103315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0" y="1052736"/>
            <a:ext cx="92125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LEMBRANDO O RESULTADO DO MODELO LINEAR  DA SERVO-</a:t>
            </a:r>
          </a:p>
          <a:p>
            <a:r>
              <a:rPr lang="pt-BR" sz="2800" b="1" dirty="0"/>
              <a:t>VÁLVULA</a:t>
            </a:r>
          </a:p>
        </p:txBody>
      </p:sp>
    </p:spTree>
    <p:extLst>
      <p:ext uri="{BB962C8B-B14F-4D97-AF65-F5344CB8AC3E}">
        <p14:creationId xmlns:p14="http://schemas.microsoft.com/office/powerpoint/2010/main" val="4029527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764704"/>
            <a:ext cx="2615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SIMPLIFICAÇÃO: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686329"/>
              </p:ext>
            </p:extLst>
          </p:nvPr>
        </p:nvGraphicFramePr>
        <p:xfrm>
          <a:off x="2117725" y="3352800"/>
          <a:ext cx="426878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600200" imgH="380880" progId="Equation.3">
                  <p:embed/>
                </p:oleObj>
              </mc:Choice>
              <mc:Fallback>
                <p:oleObj name="Equação" r:id="rId2" imgW="1600200" imgH="380880" progId="Equation.3">
                  <p:embed/>
                  <p:pic>
                    <p:nvPicPr>
                      <p:cNvPr id="0" name="Objeto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3352800"/>
                        <a:ext cx="426878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67544" y="1772816"/>
            <a:ext cx="7132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ADMITINDO                                            , TEMOS:  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203408"/>
              </p:ext>
            </p:extLst>
          </p:nvPr>
        </p:nvGraphicFramePr>
        <p:xfrm>
          <a:off x="2645495" y="1491501"/>
          <a:ext cx="314007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028520" imgH="355320" progId="Equation.3">
                  <p:embed/>
                </p:oleObj>
              </mc:Choice>
              <mc:Fallback>
                <p:oleObj name="Equação" r:id="rId4" imgW="1028520" imgH="35532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5495" y="1491501"/>
                        <a:ext cx="314007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013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08212" y="38389"/>
            <a:ext cx="7374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EFEITOS DA COMPRESSIBILIDADE E VAZAMENTO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4125" y="1879000"/>
            <a:ext cx="6929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CONSIDERAMOS A DIVISÃO DA VAZÃO  EM 3 </a:t>
            </a:r>
          </a:p>
          <a:p>
            <a:r>
              <a:rPr lang="pt-BR" sz="2800" b="1" dirty="0"/>
              <a:t>COMPONENTES: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148807"/>
              </p:ext>
            </p:extLst>
          </p:nvPr>
        </p:nvGraphicFramePr>
        <p:xfrm>
          <a:off x="483023" y="2880403"/>
          <a:ext cx="26876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015920" imgH="203040" progId="Equation.3">
                  <p:embed/>
                </p:oleObj>
              </mc:Choice>
              <mc:Fallback>
                <p:oleObj name="Equação" r:id="rId3" imgW="1015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3023" y="2880403"/>
                        <a:ext cx="2687638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94125" y="5202647"/>
            <a:ext cx="8549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AS VARIAÇÕES EM TORNO DE VALORES DE REGIME SÃO:</a:t>
            </a: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702447"/>
              </p:ext>
            </p:extLst>
          </p:nvPr>
        </p:nvGraphicFramePr>
        <p:xfrm>
          <a:off x="1848251" y="5761329"/>
          <a:ext cx="264482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876240" imgH="190440" progId="Equation.3">
                  <p:embed/>
                </p:oleObj>
              </mc:Choice>
              <mc:Fallback>
                <p:oleObj name="Equação" r:id="rId5" imgW="876240" imgH="19044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8251" y="5761329"/>
                        <a:ext cx="2644821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316758"/>
              </p:ext>
            </p:extLst>
          </p:nvPr>
        </p:nvGraphicFramePr>
        <p:xfrm>
          <a:off x="407327" y="3366003"/>
          <a:ext cx="587695" cy="550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203040" imgH="190440" progId="Equation.3">
                  <p:embed/>
                </p:oleObj>
              </mc:Choice>
              <mc:Fallback>
                <p:oleObj name="Equação" r:id="rId7" imgW="2030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7327" y="3366003"/>
                        <a:ext cx="587695" cy="550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1019692" y="3501838"/>
            <a:ext cx="6423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PARCELA USADA NO DESLOCAMENTO DO PISTÃO</a:t>
            </a:r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025592"/>
              </p:ext>
            </p:extLst>
          </p:nvPr>
        </p:nvGraphicFramePr>
        <p:xfrm>
          <a:off x="396874" y="3952429"/>
          <a:ext cx="573233" cy="571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9" imgW="190440" imgH="190440" progId="Equation.3">
                  <p:embed/>
                </p:oleObj>
              </mc:Choice>
              <mc:Fallback>
                <p:oleObj name="Equação" r:id="rId9" imgW="190440" imgH="190440" progId="Equation.3">
                  <p:embed/>
                  <p:pic>
                    <p:nvPicPr>
                      <p:cNvPr id="0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4" y="3952429"/>
                        <a:ext cx="573233" cy="5711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1055222" y="4040346"/>
            <a:ext cx="6664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PARCELA REVERTIDA EM COMPRESSÃO DO FLUIDO</a:t>
            </a:r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787872"/>
              </p:ext>
            </p:extLst>
          </p:nvPr>
        </p:nvGraphicFramePr>
        <p:xfrm>
          <a:off x="346075" y="4436242"/>
          <a:ext cx="674833" cy="566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1" imgW="241200" imgH="203040" progId="Equation.3">
                  <p:embed/>
                </p:oleObj>
              </mc:Choice>
              <mc:Fallback>
                <p:oleObj name="Equação" r:id="rId11" imgW="241200" imgH="203040" progId="Equation.3">
                  <p:embed/>
                  <p:pic>
                    <p:nvPicPr>
                      <p:cNvPr id="0" name="Obje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4436242"/>
                        <a:ext cx="674833" cy="566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1070002" y="4534267"/>
            <a:ext cx="3927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PARCELA VAZADA DO FLUIDO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to 12">
                <a:extLst>
                  <a:ext uri="{FF2B5EF4-FFF2-40B4-BE49-F238E27FC236}">
                    <a16:creationId xmlns:a16="http://schemas.microsoft.com/office/drawing/2014/main" id="{8DC7271E-0F06-40AE-85DA-98E2F4CE5DD9}"/>
                  </a:ext>
                </a:extLst>
              </p:cNvPr>
              <p:cNvSpPr txBox="1"/>
              <p:nvPr/>
            </p:nvSpPr>
            <p:spPr bwMode="auto">
              <a:xfrm>
                <a:off x="1259632" y="520607"/>
                <a:ext cx="5365750" cy="135839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𝜵</m:t>
                          </m:r>
                        </m:sub>
                      </m:sSub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ad>
                        <m:radPr>
                          <m:degHide m:val="on"/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sz="2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pt-BR" sz="2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2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pt-BR" sz="2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pt-BR" sz="2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sub>
                          </m:sSub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  <m:r>
                        <m:rPr>
                          <m:nor/>
                        </m:rPr>
                        <a:rPr lang="pt-BR" sz="28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</m:oMath>
                  </m:oMathPara>
                </a14:m>
                <a:endParaRPr lang="pt-BR" sz="2800" b="1" dirty="0"/>
              </a:p>
            </p:txBody>
          </p:sp>
        </mc:Choice>
        <mc:Fallback xmlns="">
          <p:sp>
            <p:nvSpPr>
              <p:cNvPr id="13" name="Objeto 12">
                <a:extLst>
                  <a:ext uri="{FF2B5EF4-FFF2-40B4-BE49-F238E27FC236}">
                    <a16:creationId xmlns:a16="http://schemas.microsoft.com/office/drawing/2014/main" id="{8DC7271E-0F06-40AE-85DA-98E2F4CE5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59632" y="520607"/>
                <a:ext cx="5365750" cy="135839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6619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392393"/>
              </p:ext>
            </p:extLst>
          </p:nvPr>
        </p:nvGraphicFramePr>
        <p:xfrm>
          <a:off x="238125" y="895350"/>
          <a:ext cx="1900238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685800" imgH="736560" progId="Equation.3">
                  <p:embed/>
                </p:oleObj>
              </mc:Choice>
              <mc:Fallback>
                <p:oleObj name="Equação" r:id="rId2" imgW="685800" imgH="73656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895350"/>
                        <a:ext cx="1900238" cy="204152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764700"/>
              </p:ext>
            </p:extLst>
          </p:nvPr>
        </p:nvGraphicFramePr>
        <p:xfrm>
          <a:off x="2424113" y="958850"/>
          <a:ext cx="904875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91960" imgH="977760" progId="Equation.3">
                  <p:embed/>
                </p:oleObj>
              </mc:Choice>
              <mc:Fallback>
                <p:oleObj name="Equação" r:id="rId4" imgW="291960" imgH="97776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958850"/>
                        <a:ext cx="904875" cy="303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55066" y="944141"/>
            <a:ext cx="586705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VOLUME SUJEITO À COMPRESSÃO</a:t>
            </a:r>
          </a:p>
          <a:p>
            <a:r>
              <a:rPr lang="pt-BR" sz="2400" b="1" dirty="0"/>
              <a:t>(EM GERAL, METADE DO CILINDRO ONDE SE </a:t>
            </a:r>
          </a:p>
          <a:p>
            <a:r>
              <a:rPr lang="pt-BR" sz="2400" b="1" dirty="0"/>
              <a:t>ENCONTRA O PISTÃO)</a:t>
            </a:r>
          </a:p>
          <a:p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76770" y="2213544"/>
            <a:ext cx="5280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MÓDULO DE COMPRESSIBILIDADE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55066" y="3212976"/>
            <a:ext cx="58835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CONSTANTE QUE PODE SER </a:t>
            </a:r>
          </a:p>
          <a:p>
            <a:r>
              <a:rPr lang="pt-BR" sz="2800" b="1" dirty="0"/>
              <a:t>DETERMINADA EXPERIMENTALMENTE</a:t>
            </a:r>
          </a:p>
        </p:txBody>
      </p:sp>
    </p:spTree>
    <p:extLst>
      <p:ext uri="{BB962C8B-B14F-4D97-AF65-F5344CB8AC3E}">
        <p14:creationId xmlns:p14="http://schemas.microsoft.com/office/powerpoint/2010/main" val="2712448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88978"/>
            <a:ext cx="4111180" cy="29363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CaixaDeTexto 1"/>
          <p:cNvSpPr txBox="1"/>
          <p:nvPr/>
        </p:nvSpPr>
        <p:spPr>
          <a:xfrm>
            <a:off x="755576" y="548680"/>
            <a:ext cx="81256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FUNÇÃO DE TRANSFERÊNCIA ENTRE DESLOCAMENTO</a:t>
            </a:r>
          </a:p>
          <a:p>
            <a:r>
              <a:rPr lang="pt-BR" sz="2800" b="1" u="sng" dirty="0"/>
              <a:t>DA VÁLVULA E DESLOCAMENTO DA CARGA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295" y="1976418"/>
            <a:ext cx="9094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SEJA A CARGA UM SISTEMA MASSA-MOLA-AMORTECEDOR: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317221"/>
              </p:ext>
            </p:extLst>
          </p:nvPr>
        </p:nvGraphicFramePr>
        <p:xfrm>
          <a:off x="1187624" y="2708920"/>
          <a:ext cx="5057232" cy="671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434960" imgH="190440" progId="Equation.3">
                  <p:embed/>
                </p:oleObj>
              </mc:Choice>
              <mc:Fallback>
                <p:oleObj name="Equação" r:id="rId3" imgW="14349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2708920"/>
                        <a:ext cx="5057232" cy="671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144" y="3764347"/>
            <a:ext cx="3733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EQUAÇÃO DA VÁLVULA: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980185"/>
              </p:ext>
            </p:extLst>
          </p:nvPr>
        </p:nvGraphicFramePr>
        <p:xfrm>
          <a:off x="755576" y="4437112"/>
          <a:ext cx="2519843" cy="581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825480" imgH="190440" progId="Equation.3">
                  <p:embed/>
                </p:oleObj>
              </mc:Choice>
              <mc:Fallback>
                <p:oleObj name="Equação" r:id="rId5" imgW="825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4437112"/>
                        <a:ext cx="2519843" cy="581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ângulo 17"/>
          <p:cNvSpPr/>
          <p:nvPr/>
        </p:nvSpPr>
        <p:spPr>
          <a:xfrm>
            <a:off x="4173705" y="3933056"/>
            <a:ext cx="1224136" cy="2513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de seta reta 21"/>
          <p:cNvCxnSpPr/>
          <p:nvPr/>
        </p:nvCxnSpPr>
        <p:spPr>
          <a:xfrm flipH="1">
            <a:off x="4493864" y="5000175"/>
            <a:ext cx="8327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4760836" y="443711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X</a:t>
            </a:r>
          </a:p>
        </p:txBody>
      </p:sp>
      <p:cxnSp>
        <p:nvCxnSpPr>
          <p:cNvPr id="24" name="Conector de seta reta 23"/>
          <p:cNvCxnSpPr/>
          <p:nvPr/>
        </p:nvCxnSpPr>
        <p:spPr>
          <a:xfrm>
            <a:off x="4657801" y="6165304"/>
            <a:ext cx="6803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4823099" y="558924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Y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7887470" y="5517232"/>
            <a:ext cx="1080120" cy="9782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7884368" y="5805264"/>
            <a:ext cx="1086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CARGA</a:t>
            </a:r>
          </a:p>
        </p:txBody>
      </p:sp>
    </p:spTree>
    <p:extLst>
      <p:ext uri="{BB962C8B-B14F-4D97-AF65-F5344CB8AC3E}">
        <p14:creationId xmlns:p14="http://schemas.microsoft.com/office/powerpoint/2010/main" val="3851929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78904"/>
            <a:ext cx="71120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APLICANDO A TRANSFORMADA DE LAPLACE E </a:t>
            </a:r>
          </a:p>
          <a:p>
            <a:r>
              <a:rPr lang="pt-BR" sz="2800" b="1" dirty="0"/>
              <a:t>MANIPULANDO AS EQUAÇÕES ANTERIORES: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735447"/>
              </p:ext>
            </p:extLst>
          </p:nvPr>
        </p:nvGraphicFramePr>
        <p:xfrm>
          <a:off x="395536" y="1033011"/>
          <a:ext cx="8276282" cy="154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933640" imgH="545760" progId="Equation.3">
                  <p:embed/>
                </p:oleObj>
              </mc:Choice>
              <mc:Fallback>
                <p:oleObj name="Equação" r:id="rId2" imgW="2933640" imgH="54576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033011"/>
                        <a:ext cx="8276282" cy="154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82809"/>
              </p:ext>
            </p:extLst>
          </p:nvPr>
        </p:nvGraphicFramePr>
        <p:xfrm>
          <a:off x="539552" y="2492896"/>
          <a:ext cx="8064896" cy="1147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946240" imgH="419040" progId="Equation.3">
                  <p:embed/>
                </p:oleObj>
              </mc:Choice>
              <mc:Fallback>
                <p:oleObj name="Equação" r:id="rId4" imgW="2946240" imgH="4190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92896"/>
                        <a:ext cx="8064896" cy="1147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03062"/>
              </p:ext>
            </p:extLst>
          </p:nvPr>
        </p:nvGraphicFramePr>
        <p:xfrm>
          <a:off x="179512" y="3573016"/>
          <a:ext cx="8064896" cy="1086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3111480" imgH="419040" progId="Equation.3">
                  <p:embed/>
                </p:oleObj>
              </mc:Choice>
              <mc:Fallback>
                <p:oleObj name="Equação" r:id="rId6" imgW="3111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512" y="3573016"/>
                        <a:ext cx="8064896" cy="1086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862210"/>
              </p:ext>
            </p:extLst>
          </p:nvPr>
        </p:nvGraphicFramePr>
        <p:xfrm>
          <a:off x="611560" y="4581128"/>
          <a:ext cx="7177087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768400" imgH="774360" progId="Equation.3">
                  <p:embed/>
                </p:oleObj>
              </mc:Choice>
              <mc:Fallback>
                <p:oleObj name="Equação" r:id="rId8" imgW="2768400" imgH="77436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581128"/>
                        <a:ext cx="7177087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8658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799923"/>
              </p:ext>
            </p:extLst>
          </p:nvPr>
        </p:nvGraphicFramePr>
        <p:xfrm>
          <a:off x="3059832" y="1412776"/>
          <a:ext cx="425297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600200" imgH="406080" progId="Equation.3">
                  <p:embed/>
                </p:oleObj>
              </mc:Choice>
              <mc:Fallback>
                <p:oleObj name="Equação" r:id="rId2" imgW="16002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59832" y="1412776"/>
                        <a:ext cx="4252973" cy="10801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83568" y="476672"/>
            <a:ext cx="1923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RESULTADO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115663"/>
              </p:ext>
            </p:extLst>
          </p:nvPr>
        </p:nvGraphicFramePr>
        <p:xfrm>
          <a:off x="3851920" y="2996952"/>
          <a:ext cx="3467100" cy="327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625400" imgH="1536480" progId="Equation.3">
                  <p:embed/>
                </p:oleObj>
              </mc:Choice>
              <mc:Fallback>
                <p:oleObj name="Equação" r:id="rId4" imgW="1625400" imgH="1536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51920" y="2996952"/>
                        <a:ext cx="3467100" cy="327818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444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ervo válvula hidráulica">
            <a:extLst>
              <a:ext uri="{FF2B5EF4-FFF2-40B4-BE49-F238E27FC236}">
                <a16:creationId xmlns:a16="http://schemas.microsoft.com/office/drawing/2014/main" id="{C85986B2-EC56-48D9-9948-4681550A3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8" y="90171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>
            <a:extLst>
              <a:ext uri="{FF2B5EF4-FFF2-40B4-BE49-F238E27FC236}">
                <a16:creationId xmlns:a16="http://schemas.microsoft.com/office/drawing/2014/main" id="{586A260C-6F6F-4426-BAA0-04838827A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753" y="332656"/>
            <a:ext cx="4298759" cy="345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 descr="Operating principle of a double nozzle-flapper servovalve: spool not... |  Download Scientific Diagram">
            <a:extLst>
              <a:ext uri="{FF2B5EF4-FFF2-40B4-BE49-F238E27FC236}">
                <a16:creationId xmlns:a16="http://schemas.microsoft.com/office/drawing/2014/main" id="{0B008E83-7F44-47E8-819F-34D440A53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428999"/>
            <a:ext cx="4938336" cy="329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DE22BC1-A5B9-46BD-B003-65B497F3CA5B}"/>
              </a:ext>
            </a:extLst>
          </p:cNvPr>
          <p:cNvSpPr txBox="1"/>
          <p:nvPr/>
        </p:nvSpPr>
        <p:spPr>
          <a:xfrm>
            <a:off x="0" y="12048"/>
            <a:ext cx="5800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SERVO-VÁLVULA ELETRO-HIDRÁULICA</a:t>
            </a:r>
          </a:p>
        </p:txBody>
      </p:sp>
    </p:spTree>
    <p:extLst>
      <p:ext uri="{BB962C8B-B14F-4D97-AF65-F5344CB8AC3E}">
        <p14:creationId xmlns:p14="http://schemas.microsoft.com/office/powerpoint/2010/main" val="2860498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m para Hydraulic control of airplane elev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4330869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m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60" y="620688"/>
            <a:ext cx="3545556" cy="198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Fig. 1 Schematic of an EMA for flight control system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71" y="3933056"/>
            <a:ext cx="4636021" cy="169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00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ixa de Texto 2"/>
          <p:cNvSpPr txBox="1">
            <a:spLocks noChangeArrowheads="1"/>
          </p:cNvSpPr>
          <p:nvPr/>
        </p:nvSpPr>
        <p:spPr bwMode="auto">
          <a:xfrm>
            <a:off x="7777400" y="2132856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x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Caixa de Texto 2"/>
          <p:cNvSpPr txBox="1">
            <a:spLocks noChangeArrowheads="1"/>
          </p:cNvSpPr>
          <p:nvPr/>
        </p:nvSpPr>
        <p:spPr bwMode="auto">
          <a:xfrm>
            <a:off x="5196505" y="2420221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b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Caixa de Texto 2"/>
          <p:cNvSpPr txBox="1">
            <a:spLocks noChangeArrowheads="1"/>
          </p:cNvSpPr>
          <p:nvPr/>
        </p:nvSpPr>
        <p:spPr bwMode="auto">
          <a:xfrm>
            <a:off x="5199648" y="1772816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a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55576" y="404664"/>
            <a:ext cx="5353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2. CONTROLADOR PROPORCIONAL</a:t>
            </a:r>
          </a:p>
        </p:txBody>
      </p:sp>
      <p:pic>
        <p:nvPicPr>
          <p:cNvPr id="3" name="Imagem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3672408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ângulo 3"/>
          <p:cNvSpPr/>
          <p:nvPr/>
        </p:nvSpPr>
        <p:spPr>
          <a:xfrm>
            <a:off x="4427984" y="3645024"/>
            <a:ext cx="1408930" cy="770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812157"/>
              </p:ext>
            </p:extLst>
          </p:nvPr>
        </p:nvGraphicFramePr>
        <p:xfrm>
          <a:off x="4427984" y="3809248"/>
          <a:ext cx="13700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507960" imgH="190440" progId="Equation.3">
                  <p:embed/>
                </p:oleObj>
              </mc:Choice>
              <mc:Fallback>
                <p:oleObj name="Equação" r:id="rId4" imgW="5079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7984" y="3809248"/>
                        <a:ext cx="1370013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reto 6"/>
          <p:cNvCxnSpPr/>
          <p:nvPr/>
        </p:nvCxnSpPr>
        <p:spPr>
          <a:xfrm>
            <a:off x="1074641" y="4405266"/>
            <a:ext cx="720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 de Texto 2"/>
          <p:cNvSpPr txBox="1">
            <a:spLocks noChangeArrowheads="1"/>
          </p:cNvSpPr>
          <p:nvPr/>
        </p:nvSpPr>
        <p:spPr bwMode="auto">
          <a:xfrm>
            <a:off x="6156176" y="1988840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B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5575436" y="1666934"/>
            <a:ext cx="0" cy="136602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2" name="Conector reto 11"/>
          <p:cNvCxnSpPr/>
          <p:nvPr/>
        </p:nvCxnSpPr>
        <p:spPr>
          <a:xfrm flipV="1">
            <a:off x="5575436" y="1666934"/>
            <a:ext cx="1012788" cy="136602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3" name="Conector reto 12"/>
          <p:cNvCxnSpPr/>
          <p:nvPr/>
        </p:nvCxnSpPr>
        <p:spPr>
          <a:xfrm>
            <a:off x="5575436" y="1666934"/>
            <a:ext cx="1012788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4" name="Conector reto 13"/>
          <p:cNvCxnSpPr/>
          <p:nvPr/>
        </p:nvCxnSpPr>
        <p:spPr>
          <a:xfrm>
            <a:off x="5575436" y="2247493"/>
            <a:ext cx="542565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7" name="Caixa de Texto 2"/>
          <p:cNvSpPr txBox="1">
            <a:spLocks noChangeArrowheads="1"/>
          </p:cNvSpPr>
          <p:nvPr/>
        </p:nvSpPr>
        <p:spPr bwMode="auto">
          <a:xfrm>
            <a:off x="5127640" y="1225174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A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aixa de Texto 2"/>
          <p:cNvSpPr txBox="1">
            <a:spLocks noChangeArrowheads="1"/>
          </p:cNvSpPr>
          <p:nvPr/>
        </p:nvSpPr>
        <p:spPr bwMode="auto">
          <a:xfrm>
            <a:off x="5220072" y="2909131"/>
            <a:ext cx="27622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400" b="1" i="1" dirty="0">
                <a:effectLst/>
                <a:latin typeface="Calibri"/>
                <a:ea typeface="Calibri"/>
                <a:cs typeface="Times New Roman"/>
              </a:rPr>
              <a:t>C</a:t>
            </a:r>
            <a:endParaRPr lang="pt-BR" sz="24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100" b="1" i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pt-B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601795"/>
              </p:ext>
            </p:extLst>
          </p:nvPr>
        </p:nvGraphicFramePr>
        <p:xfrm>
          <a:off x="5686425" y="2924944"/>
          <a:ext cx="10318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609480" imgH="355320" progId="Equation.3">
                  <p:embed/>
                </p:oleObj>
              </mc:Choice>
              <mc:Fallback>
                <p:oleObj name="Equação" r:id="rId6" imgW="60948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2924944"/>
                        <a:ext cx="1031875" cy="608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aixa de Texto 2"/>
          <p:cNvSpPr txBox="1">
            <a:spLocks noChangeArrowheads="1"/>
          </p:cNvSpPr>
          <p:nvPr/>
        </p:nvSpPr>
        <p:spPr bwMode="auto">
          <a:xfrm>
            <a:off x="5724128" y="1196752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e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Caixa de Texto 2"/>
          <p:cNvSpPr txBox="1">
            <a:spLocks noChangeArrowheads="1"/>
          </p:cNvSpPr>
          <p:nvPr/>
        </p:nvSpPr>
        <p:spPr bwMode="auto">
          <a:xfrm>
            <a:off x="5652120" y="1772816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x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grpSp>
        <p:nvGrpSpPr>
          <p:cNvPr id="25" name="Grupo 24"/>
          <p:cNvGrpSpPr/>
          <p:nvPr/>
        </p:nvGrpSpPr>
        <p:grpSpPr>
          <a:xfrm>
            <a:off x="7172628" y="1571836"/>
            <a:ext cx="1102813" cy="1597858"/>
            <a:chOff x="28575" y="0"/>
            <a:chExt cx="533400" cy="762000"/>
          </a:xfrm>
        </p:grpSpPr>
        <p:sp>
          <p:nvSpPr>
            <p:cNvPr id="26" name="Caixa de Texto 2"/>
            <p:cNvSpPr txBox="1">
              <a:spLocks noChangeArrowheads="1"/>
            </p:cNvSpPr>
            <p:nvPr/>
          </p:nvSpPr>
          <p:spPr bwMode="auto">
            <a:xfrm>
              <a:off x="34829" y="266700"/>
              <a:ext cx="198682" cy="2476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2800" b="1" dirty="0">
                  <a:latin typeface="Calibri"/>
                  <a:ea typeface="Calibri"/>
                  <a:cs typeface="Times New Roman"/>
                </a:rPr>
                <a:t>B</a:t>
              </a:r>
              <a:endParaRPr lang="pt-BR" sz="2800" b="1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 i="1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pt-BR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grpSp>
          <p:nvGrpSpPr>
            <p:cNvPr id="27" name="Grupo 26"/>
            <p:cNvGrpSpPr/>
            <p:nvPr/>
          </p:nvGrpSpPr>
          <p:grpSpPr>
            <a:xfrm rot="10800000">
              <a:off x="28575" y="0"/>
              <a:ext cx="533400" cy="762000"/>
              <a:chOff x="0" y="0"/>
              <a:chExt cx="533400" cy="762000"/>
            </a:xfrm>
          </p:grpSpPr>
          <p:cxnSp>
            <p:nvCxnSpPr>
              <p:cNvPr id="28" name="Conector reto 27"/>
              <p:cNvCxnSpPr/>
              <p:nvPr/>
            </p:nvCxnSpPr>
            <p:spPr>
              <a:xfrm>
                <a:off x="0" y="0"/>
                <a:ext cx="0" cy="762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29" name="Conector reto 28"/>
              <p:cNvCxnSpPr/>
              <p:nvPr/>
            </p:nvCxnSpPr>
            <p:spPr>
              <a:xfrm flipV="1">
                <a:off x="0" y="0"/>
                <a:ext cx="533400" cy="762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0" name="Conector reto 29"/>
              <p:cNvCxnSpPr/>
              <p:nvPr/>
            </p:nvCxnSpPr>
            <p:spPr>
              <a:xfrm>
                <a:off x="0" y="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1" name="Conector reto 30"/>
              <p:cNvCxnSpPr/>
              <p:nvPr/>
            </p:nvCxnSpPr>
            <p:spPr>
              <a:xfrm>
                <a:off x="0" y="323850"/>
                <a:ext cx="28575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2" name="Caixa de Texto 2"/>
          <p:cNvSpPr txBox="1">
            <a:spLocks noChangeArrowheads="1"/>
          </p:cNvSpPr>
          <p:nvPr/>
        </p:nvSpPr>
        <p:spPr bwMode="auto">
          <a:xfrm>
            <a:off x="7719928" y="1256851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A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Caixa de Texto 2"/>
          <p:cNvSpPr txBox="1">
            <a:spLocks noChangeArrowheads="1"/>
          </p:cNvSpPr>
          <p:nvPr/>
        </p:nvSpPr>
        <p:spPr bwMode="auto">
          <a:xfrm>
            <a:off x="6816055" y="2924944"/>
            <a:ext cx="27622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400" b="1" i="1" dirty="0">
                <a:effectLst/>
                <a:latin typeface="Calibri"/>
                <a:ea typeface="Calibri"/>
                <a:cs typeface="Times New Roman"/>
              </a:rPr>
              <a:t>C</a:t>
            </a:r>
            <a:endParaRPr lang="pt-BR" sz="24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100" b="1" i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pt-B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Caixa de Texto 2"/>
          <p:cNvSpPr txBox="1">
            <a:spLocks noChangeArrowheads="1"/>
          </p:cNvSpPr>
          <p:nvPr/>
        </p:nvSpPr>
        <p:spPr bwMode="auto">
          <a:xfrm>
            <a:off x="7750961" y="2729213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y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7" name="Obje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116459"/>
              </p:ext>
            </p:extLst>
          </p:nvPr>
        </p:nvGraphicFramePr>
        <p:xfrm>
          <a:off x="7750961" y="3173981"/>
          <a:ext cx="1190770" cy="648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748975" imgH="406224" progId="Equation.3">
                  <p:embed/>
                </p:oleObj>
              </mc:Choice>
              <mc:Fallback>
                <p:oleObj name="Equação" r:id="rId8" imgW="748975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0961" y="3173981"/>
                        <a:ext cx="1190770" cy="6481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Conector de seta reta 37"/>
          <p:cNvCxnSpPr/>
          <p:nvPr/>
        </p:nvCxnSpPr>
        <p:spPr>
          <a:xfrm>
            <a:off x="90887" y="5048936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>
          <a:xfrm>
            <a:off x="1044637" y="459173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cxnSp>
        <p:nvCxnSpPr>
          <p:cNvPr id="40" name="Conector de seta reta 39"/>
          <p:cNvCxnSpPr/>
          <p:nvPr/>
        </p:nvCxnSpPr>
        <p:spPr>
          <a:xfrm>
            <a:off x="1959037" y="5055123"/>
            <a:ext cx="101217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3403255" y="5044981"/>
            <a:ext cx="84107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to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066149"/>
              </p:ext>
            </p:extLst>
          </p:nvPr>
        </p:nvGraphicFramePr>
        <p:xfrm>
          <a:off x="4511676" y="4587875"/>
          <a:ext cx="445242" cy="886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77480" imgH="355320" progId="Equation.3">
                  <p:embed/>
                </p:oleObj>
              </mc:Choice>
              <mc:Fallback>
                <p:oleObj name="Equação" r:id="rId10" imgW="177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4587875"/>
                        <a:ext cx="445242" cy="886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Conector de seta reta 43"/>
          <p:cNvCxnSpPr>
            <a:stCxn id="49" idx="3"/>
          </p:cNvCxnSpPr>
          <p:nvPr/>
        </p:nvCxnSpPr>
        <p:spPr>
          <a:xfrm>
            <a:off x="5135690" y="5017596"/>
            <a:ext cx="1402448" cy="313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5989527" y="5048936"/>
            <a:ext cx="6017" cy="11883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flipH="1">
            <a:off x="5275463" y="6237312"/>
            <a:ext cx="72008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>
            <a:off x="3122729" y="6309320"/>
            <a:ext cx="12383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H="1" flipV="1">
            <a:off x="3115223" y="5261868"/>
            <a:ext cx="7506" cy="10474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/>
          <p:cNvSpPr/>
          <p:nvPr/>
        </p:nvSpPr>
        <p:spPr>
          <a:xfrm>
            <a:off x="4221290" y="456039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51" name="Objeto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26907"/>
              </p:ext>
            </p:extLst>
          </p:nvPr>
        </p:nvGraphicFramePr>
        <p:xfrm>
          <a:off x="2614590" y="5271147"/>
          <a:ext cx="42862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126720" imgH="75960" progId="Equation.3">
                  <p:embed/>
                </p:oleObj>
              </mc:Choice>
              <mc:Fallback>
                <p:oleObj name="Equação" r:id="rId12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590" y="5271147"/>
                        <a:ext cx="428625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to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122590"/>
              </p:ext>
            </p:extLst>
          </p:nvPr>
        </p:nvGraphicFramePr>
        <p:xfrm>
          <a:off x="2614590" y="4485657"/>
          <a:ext cx="428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126720" imgH="126720" progId="Equation.3">
                  <p:embed/>
                </p:oleObj>
              </mc:Choice>
              <mc:Fallback>
                <p:oleObj name="Equação" r:id="rId14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590" y="4485657"/>
                        <a:ext cx="4286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tângulo 53"/>
          <p:cNvSpPr/>
          <p:nvPr/>
        </p:nvSpPr>
        <p:spPr>
          <a:xfrm>
            <a:off x="4361063" y="594928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2971207" y="4804666"/>
            <a:ext cx="432048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56" name="Objeto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348199"/>
              </p:ext>
            </p:extLst>
          </p:nvPr>
        </p:nvGraphicFramePr>
        <p:xfrm>
          <a:off x="1052513" y="4587527"/>
          <a:ext cx="8985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6" imgW="317160" imgH="355320" progId="Equation.3">
                  <p:embed/>
                </p:oleObj>
              </mc:Choice>
              <mc:Fallback>
                <p:oleObj name="Equação" r:id="rId16" imgW="3171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4587527"/>
                        <a:ext cx="8985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to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31453"/>
              </p:ext>
            </p:extLst>
          </p:nvPr>
        </p:nvGraphicFramePr>
        <p:xfrm>
          <a:off x="180975" y="4514850"/>
          <a:ext cx="7191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8" imgW="253800" imgH="177480" progId="Equation.3">
                  <p:embed/>
                </p:oleObj>
              </mc:Choice>
              <mc:Fallback>
                <p:oleObj name="Equação" r:id="rId18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4514850"/>
                        <a:ext cx="71913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to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404300"/>
              </p:ext>
            </p:extLst>
          </p:nvPr>
        </p:nvGraphicFramePr>
        <p:xfrm>
          <a:off x="3400425" y="4487863"/>
          <a:ext cx="790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0" imgW="279360" imgH="177480" progId="Equation.3">
                  <p:embed/>
                </p:oleObj>
              </mc:Choice>
              <mc:Fallback>
                <p:oleObj name="Equação" r:id="rId20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4487863"/>
                        <a:ext cx="7905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to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072285"/>
              </p:ext>
            </p:extLst>
          </p:nvPr>
        </p:nvGraphicFramePr>
        <p:xfrm>
          <a:off x="5324110" y="4490975"/>
          <a:ext cx="7937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2" imgW="279360" imgH="177480" progId="Equation.3">
                  <p:embed/>
                </p:oleObj>
              </mc:Choice>
              <mc:Fallback>
                <p:oleObj name="Equação" r:id="rId22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110" y="4490975"/>
                        <a:ext cx="7937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to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309680"/>
              </p:ext>
            </p:extLst>
          </p:nvPr>
        </p:nvGraphicFramePr>
        <p:xfrm>
          <a:off x="4369000" y="5877272"/>
          <a:ext cx="8985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4" imgW="317160" imgH="355320" progId="Equation.3">
                  <p:embed/>
                </p:oleObj>
              </mc:Choice>
              <mc:Fallback>
                <p:oleObj name="Equação" r:id="rId24" imgW="317160" imgH="355320" progId="Equation.3">
                  <p:embed/>
                  <p:pic>
                    <p:nvPicPr>
                      <p:cNvPr id="0" name="Objeto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000" y="5877272"/>
                        <a:ext cx="8985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Caixa de Texto 2"/>
          <p:cNvSpPr txBox="1">
            <a:spLocks noChangeArrowheads="1"/>
          </p:cNvSpPr>
          <p:nvPr/>
        </p:nvSpPr>
        <p:spPr bwMode="auto">
          <a:xfrm>
            <a:off x="827584" y="1772816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e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69" name="Caixa de Texto 2"/>
          <p:cNvSpPr txBox="1">
            <a:spLocks noChangeArrowheads="1"/>
          </p:cNvSpPr>
          <p:nvPr/>
        </p:nvSpPr>
        <p:spPr bwMode="auto">
          <a:xfrm>
            <a:off x="849567" y="2592560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x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0" name="Caixa de Texto 2"/>
          <p:cNvSpPr txBox="1">
            <a:spLocks noChangeArrowheads="1"/>
          </p:cNvSpPr>
          <p:nvPr/>
        </p:nvSpPr>
        <p:spPr bwMode="auto">
          <a:xfrm>
            <a:off x="663144" y="3645024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y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72" name="Conector de seta reta 71"/>
          <p:cNvCxnSpPr>
            <a:cxnSpLocks/>
          </p:cNvCxnSpPr>
          <p:nvPr/>
        </p:nvCxnSpPr>
        <p:spPr>
          <a:xfrm>
            <a:off x="1187624" y="1928741"/>
            <a:ext cx="56540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464" y="2648509"/>
            <a:ext cx="510850" cy="38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Caixa de Texto 2"/>
          <p:cNvSpPr txBox="1">
            <a:spLocks noChangeArrowheads="1"/>
          </p:cNvSpPr>
          <p:nvPr/>
        </p:nvSpPr>
        <p:spPr bwMode="auto">
          <a:xfrm>
            <a:off x="1763688" y="1484784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A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pic>
        <p:nvPicPr>
          <p:cNvPr id="76" name="Picture 37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08822" y="3789040"/>
            <a:ext cx="510850" cy="38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Caixa de Texto 2"/>
          <p:cNvSpPr txBox="1">
            <a:spLocks noChangeArrowheads="1"/>
          </p:cNvSpPr>
          <p:nvPr/>
        </p:nvSpPr>
        <p:spPr bwMode="auto">
          <a:xfrm>
            <a:off x="1403648" y="2913035"/>
            <a:ext cx="288032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B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8" name="Caixa de Texto 2"/>
          <p:cNvSpPr txBox="1">
            <a:spLocks noChangeArrowheads="1"/>
          </p:cNvSpPr>
          <p:nvPr/>
        </p:nvSpPr>
        <p:spPr bwMode="auto">
          <a:xfrm>
            <a:off x="1619672" y="4064836"/>
            <a:ext cx="418346" cy="5162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C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6816055" y="1928741"/>
            <a:ext cx="369503" cy="4619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804248" y="18976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69373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3347864" y="775769"/>
            <a:ext cx="1080120" cy="1141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b="1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291303"/>
              </p:ext>
            </p:extLst>
          </p:nvPr>
        </p:nvGraphicFramePr>
        <p:xfrm>
          <a:off x="4521200" y="3333750"/>
          <a:ext cx="101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01520" imgH="190440" progId="Equation.3">
                  <p:embed/>
                </p:oleObj>
              </mc:Choice>
              <mc:Fallback>
                <p:oleObj name="Equação" r:id="rId2" imgW="1015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21200" y="3333750"/>
                        <a:ext cx="1016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46251"/>
              </p:ext>
            </p:extLst>
          </p:nvPr>
        </p:nvGraphicFramePr>
        <p:xfrm>
          <a:off x="323528" y="2132856"/>
          <a:ext cx="2631191" cy="1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015920" imgH="533160" progId="Equation.3">
                  <p:embed/>
                </p:oleObj>
              </mc:Choice>
              <mc:Fallback>
                <p:oleObj name="Equação" r:id="rId4" imgW="101592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2132856"/>
                        <a:ext cx="2631191" cy="138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809504" y="1226782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 flipV="1">
            <a:off x="2677654" y="1226782"/>
            <a:ext cx="670210" cy="61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949615"/>
              </p:ext>
            </p:extLst>
          </p:nvPr>
        </p:nvGraphicFramePr>
        <p:xfrm>
          <a:off x="899592" y="837530"/>
          <a:ext cx="7191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53800" imgH="177480" progId="Equation.3">
                  <p:embed/>
                </p:oleObj>
              </mc:Choice>
              <mc:Fallback>
                <p:oleObj name="Equação" r:id="rId6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837530"/>
                        <a:ext cx="71913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251257"/>
              </p:ext>
            </p:extLst>
          </p:nvPr>
        </p:nvGraphicFramePr>
        <p:xfrm>
          <a:off x="1709604" y="843111"/>
          <a:ext cx="8985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317160" imgH="355320" progId="Equation.3">
                  <p:embed/>
                </p:oleObj>
              </mc:Choice>
              <mc:Fallback>
                <p:oleObj name="Equação" r:id="rId8" imgW="317160" imgH="355320" progId="Equation.3">
                  <p:embed/>
                  <p:pic>
                    <p:nvPicPr>
                      <p:cNvPr id="0" name="Objeto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604" y="843111"/>
                        <a:ext cx="8985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/>
          <p:cNvSpPr/>
          <p:nvPr/>
        </p:nvSpPr>
        <p:spPr>
          <a:xfrm>
            <a:off x="1709604" y="85841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497432" y="1040501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G(s)</a:t>
            </a: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427984" y="1302111"/>
            <a:ext cx="101217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610903" y="80966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y(s)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5496" y="116632"/>
            <a:ext cx="6162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RESOLVENDO O DIAGRAMA DE BLOCOS: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07504" y="3645024"/>
            <a:ext cx="1827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NOTE QUE </a:t>
            </a:r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561307"/>
              </p:ext>
            </p:extLst>
          </p:nvPr>
        </p:nvGraphicFramePr>
        <p:xfrm>
          <a:off x="97504" y="4198265"/>
          <a:ext cx="2324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939600" imgH="406080" progId="Equation.3">
                  <p:embed/>
                </p:oleObj>
              </mc:Choice>
              <mc:Fallback>
                <p:oleObj name="Equação" r:id="rId10" imgW="939600" imgH="40608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04" y="4198265"/>
                        <a:ext cx="23241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83642"/>
              </p:ext>
            </p:extLst>
          </p:nvPr>
        </p:nvGraphicFramePr>
        <p:xfrm>
          <a:off x="2708473" y="4168244"/>
          <a:ext cx="266669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1282680" imgH="380880" progId="Equation.3">
                  <p:embed/>
                </p:oleObj>
              </mc:Choice>
              <mc:Fallback>
                <p:oleObj name="Equação" r:id="rId12" imgW="128268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08473" y="4168244"/>
                        <a:ext cx="2666696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433709"/>
              </p:ext>
            </p:extLst>
          </p:nvPr>
        </p:nvGraphicFramePr>
        <p:xfrm>
          <a:off x="5796136" y="4168244"/>
          <a:ext cx="2957513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1218960" imgH="558720" progId="Equation.3">
                  <p:embed/>
                </p:oleObj>
              </mc:Choice>
              <mc:Fallback>
                <p:oleObj name="Equação" r:id="rId14" imgW="1218960" imgH="55872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168244"/>
                        <a:ext cx="2957513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420752"/>
              </p:ext>
            </p:extLst>
          </p:nvPr>
        </p:nvGraphicFramePr>
        <p:xfrm>
          <a:off x="225060" y="5517232"/>
          <a:ext cx="1710317" cy="946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6" imgW="711000" imgH="393480" progId="Equation.3">
                  <p:embed/>
                </p:oleObj>
              </mc:Choice>
              <mc:Fallback>
                <p:oleObj name="Equação" r:id="rId16" imgW="711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25060" y="5517232"/>
                        <a:ext cx="1710317" cy="946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2211219" y="5445224"/>
            <a:ext cx="1928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ADMITE-SE</a:t>
            </a:r>
            <a:r>
              <a:rPr lang="pt-BR" sz="2800" b="1" dirty="0"/>
              <a:t> </a:t>
            </a:r>
          </a:p>
        </p:txBody>
      </p:sp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95267"/>
              </p:ext>
            </p:extLst>
          </p:nvPr>
        </p:nvGraphicFramePr>
        <p:xfrm>
          <a:off x="3932238" y="5792788"/>
          <a:ext cx="185420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8" imgW="749160" imgH="419040" progId="Equation.3">
                  <p:embed/>
                </p:oleObj>
              </mc:Choice>
              <mc:Fallback>
                <p:oleObj name="Equação" r:id="rId18" imgW="7491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932238" y="5792788"/>
                        <a:ext cx="1854200" cy="103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94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764704"/>
            <a:ext cx="3176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PORTANTO, TEMOS: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200820"/>
              </p:ext>
            </p:extLst>
          </p:nvPr>
        </p:nvGraphicFramePr>
        <p:xfrm>
          <a:off x="1157863" y="2420888"/>
          <a:ext cx="59801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260440" imgH="380880" progId="Equation.3">
                  <p:embed/>
                </p:oleObj>
              </mc:Choice>
              <mc:Fallback>
                <p:oleObj name="Equação" r:id="rId2" imgW="226044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7863" y="2420888"/>
                        <a:ext cx="5980112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579499"/>
              </p:ext>
            </p:extLst>
          </p:nvPr>
        </p:nvGraphicFramePr>
        <p:xfrm>
          <a:off x="3089850" y="3861048"/>
          <a:ext cx="2116138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799920" imgH="736560" progId="Equation.3">
                  <p:embed/>
                </p:oleObj>
              </mc:Choice>
              <mc:Fallback>
                <p:oleObj name="Equação" r:id="rId4" imgW="799920" imgH="73656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850" y="3861048"/>
                        <a:ext cx="2116138" cy="1949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381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97" y="733597"/>
            <a:ext cx="4771681" cy="367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 de Texto 2"/>
          <p:cNvSpPr txBox="1">
            <a:spLocks noChangeArrowheads="1"/>
          </p:cNvSpPr>
          <p:nvPr/>
        </p:nvSpPr>
        <p:spPr bwMode="auto">
          <a:xfrm>
            <a:off x="5161000" y="3077473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y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06678" y="3221489"/>
            <a:ext cx="510850" cy="38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 de Texto 2"/>
          <p:cNvSpPr txBox="1">
            <a:spLocks noChangeArrowheads="1"/>
          </p:cNvSpPr>
          <p:nvPr/>
        </p:nvSpPr>
        <p:spPr bwMode="auto">
          <a:xfrm>
            <a:off x="1835696" y="3645024"/>
            <a:ext cx="648072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z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35696" y="3373889"/>
            <a:ext cx="510850" cy="38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 de Texto 2"/>
          <p:cNvSpPr txBox="1">
            <a:spLocks noChangeArrowheads="1"/>
          </p:cNvSpPr>
          <p:nvPr/>
        </p:nvSpPr>
        <p:spPr bwMode="auto">
          <a:xfrm>
            <a:off x="1318812" y="2697011"/>
            <a:ext cx="840919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k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aixa de Texto 2"/>
          <p:cNvSpPr txBox="1">
            <a:spLocks noChangeArrowheads="1"/>
          </p:cNvSpPr>
          <p:nvPr/>
        </p:nvSpPr>
        <p:spPr bwMode="auto">
          <a:xfrm>
            <a:off x="1429440" y="2126287"/>
            <a:ext cx="26224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x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894" y="2198295"/>
            <a:ext cx="510850" cy="38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225" y="1412776"/>
            <a:ext cx="510850" cy="38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ixa de Texto 2"/>
          <p:cNvSpPr txBox="1">
            <a:spLocks noChangeArrowheads="1"/>
          </p:cNvSpPr>
          <p:nvPr/>
        </p:nvSpPr>
        <p:spPr bwMode="auto">
          <a:xfrm>
            <a:off x="2346546" y="1112835"/>
            <a:ext cx="26224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e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Caixa de Texto 2"/>
          <p:cNvSpPr txBox="1">
            <a:spLocks noChangeArrowheads="1"/>
          </p:cNvSpPr>
          <p:nvPr/>
        </p:nvSpPr>
        <p:spPr bwMode="auto">
          <a:xfrm>
            <a:off x="2339752" y="1772816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a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Caixa de Texto 2"/>
          <p:cNvSpPr txBox="1">
            <a:spLocks noChangeArrowheads="1"/>
          </p:cNvSpPr>
          <p:nvPr/>
        </p:nvSpPr>
        <p:spPr bwMode="auto">
          <a:xfrm>
            <a:off x="2425810" y="2711784"/>
            <a:ext cx="524480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b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55776" y="3284984"/>
            <a:ext cx="248631" cy="388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/</a:t>
            </a: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90887" y="5048936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1959037" y="5055123"/>
            <a:ext cx="101217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3403255" y="5044981"/>
            <a:ext cx="84107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720501"/>
              </p:ext>
            </p:extLst>
          </p:nvPr>
        </p:nvGraphicFramePr>
        <p:xfrm>
          <a:off x="4511676" y="4587875"/>
          <a:ext cx="445242" cy="886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77480" imgH="355320" progId="Equation.3">
                  <p:embed/>
                </p:oleObj>
              </mc:Choice>
              <mc:Fallback>
                <p:oleObj name="Equação" r:id="rId4" imgW="177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4587875"/>
                        <a:ext cx="445242" cy="886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ector de seta reta 18"/>
          <p:cNvCxnSpPr/>
          <p:nvPr/>
        </p:nvCxnSpPr>
        <p:spPr>
          <a:xfrm>
            <a:off x="5135690" y="5017596"/>
            <a:ext cx="2244622" cy="2738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7020272" y="5058530"/>
            <a:ext cx="6017" cy="11883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H="1">
            <a:off x="4694315" y="6309320"/>
            <a:ext cx="9123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3122729" y="6309320"/>
            <a:ext cx="61916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H="1" flipV="1">
            <a:off x="3115223" y="5261868"/>
            <a:ext cx="7506" cy="10474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389391"/>
              </p:ext>
            </p:extLst>
          </p:nvPr>
        </p:nvGraphicFramePr>
        <p:xfrm>
          <a:off x="2614590" y="5271147"/>
          <a:ext cx="42862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26720" imgH="75960" progId="Equation.3">
                  <p:embed/>
                </p:oleObj>
              </mc:Choice>
              <mc:Fallback>
                <p:oleObj name="Equação" r:id="rId6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590" y="5271147"/>
                        <a:ext cx="428625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616654"/>
              </p:ext>
            </p:extLst>
          </p:nvPr>
        </p:nvGraphicFramePr>
        <p:xfrm>
          <a:off x="2614590" y="4485657"/>
          <a:ext cx="428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26720" imgH="126720" progId="Equation.3">
                  <p:embed/>
                </p:oleObj>
              </mc:Choice>
              <mc:Fallback>
                <p:oleObj name="Equação" r:id="rId8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590" y="4485657"/>
                        <a:ext cx="4286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Elipse 25"/>
          <p:cNvSpPr/>
          <p:nvPr/>
        </p:nvSpPr>
        <p:spPr>
          <a:xfrm>
            <a:off x="2971207" y="4804666"/>
            <a:ext cx="432048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27" name="Obje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534126"/>
              </p:ext>
            </p:extLst>
          </p:nvPr>
        </p:nvGraphicFramePr>
        <p:xfrm>
          <a:off x="1052513" y="4587527"/>
          <a:ext cx="8985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317160" imgH="355320" progId="Equation.3">
                  <p:embed/>
                </p:oleObj>
              </mc:Choice>
              <mc:Fallback>
                <p:oleObj name="Equação" r:id="rId10" imgW="3171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4587527"/>
                        <a:ext cx="8985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607826"/>
              </p:ext>
            </p:extLst>
          </p:nvPr>
        </p:nvGraphicFramePr>
        <p:xfrm>
          <a:off x="180975" y="4514850"/>
          <a:ext cx="7191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253800" imgH="177480" progId="Equation.3">
                  <p:embed/>
                </p:oleObj>
              </mc:Choice>
              <mc:Fallback>
                <p:oleObj name="Equação" r:id="rId12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4514850"/>
                        <a:ext cx="71913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84459"/>
              </p:ext>
            </p:extLst>
          </p:nvPr>
        </p:nvGraphicFramePr>
        <p:xfrm>
          <a:off x="3400425" y="4487863"/>
          <a:ext cx="790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279360" imgH="177480" progId="Equation.3">
                  <p:embed/>
                </p:oleObj>
              </mc:Choice>
              <mc:Fallback>
                <p:oleObj name="Equação" r:id="rId14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4487863"/>
                        <a:ext cx="7905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tângulo 29"/>
          <p:cNvSpPr/>
          <p:nvPr/>
        </p:nvSpPr>
        <p:spPr>
          <a:xfrm>
            <a:off x="1044637" y="459173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4246600" y="456039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3779912" y="585212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923965"/>
              </p:ext>
            </p:extLst>
          </p:nvPr>
        </p:nvGraphicFramePr>
        <p:xfrm>
          <a:off x="3779912" y="5808463"/>
          <a:ext cx="8985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6" imgW="317160" imgH="355320" progId="Equation.3">
                  <p:embed/>
                </p:oleObj>
              </mc:Choice>
              <mc:Fallback>
                <p:oleObj name="Equação" r:id="rId16" imgW="317160" imgH="355320" progId="Equation.3">
                  <p:embed/>
                  <p:pic>
                    <p:nvPicPr>
                      <p:cNvPr id="0" name="Objeto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808463"/>
                        <a:ext cx="8985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ixa de Texto 2"/>
          <p:cNvSpPr txBox="1">
            <a:spLocks noChangeArrowheads="1"/>
          </p:cNvSpPr>
          <p:nvPr/>
        </p:nvSpPr>
        <p:spPr bwMode="auto">
          <a:xfrm>
            <a:off x="4731596" y="5733256"/>
            <a:ext cx="848516" cy="443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pt-BR" sz="2800" b="1" i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z(s)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5580112" y="585212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Objeto 39"/>
              <p:cNvSpPr txBox="1"/>
              <p:nvPr/>
            </p:nvSpPr>
            <p:spPr bwMode="auto">
              <a:xfrm>
                <a:off x="5633271" y="6087863"/>
                <a:ext cx="914400" cy="4429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:r>
                  <a:rPr lang="pt-BR" sz="2800" b="1" dirty="0">
                    <a:solidFill>
                      <a:srgbClr val="000000"/>
                    </a:solidFill>
                  </a:rPr>
                  <a:t>H</a:t>
                </a:r>
                <a14:m>
                  <m:oMath xmlns:m="http://schemas.openxmlformats.org/officeDocument/2006/math">
                    <m:r>
                      <a:rPr lang="pt-BR" sz="2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pt-BR" sz="2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sz="2800" b="1" dirty="0"/>
              </a:p>
            </p:txBody>
          </p:sp>
        </mc:Choice>
        <mc:Fallback>
          <p:sp>
            <p:nvSpPr>
              <p:cNvPr id="40" name="Obje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3271" y="6087863"/>
                <a:ext cx="914400" cy="442912"/>
              </a:xfrm>
              <a:prstGeom prst="rect">
                <a:avLst/>
              </a:prstGeom>
              <a:blipFill>
                <a:blip r:embed="rId18"/>
                <a:stretch>
                  <a:fillRect l="-13333" t="-13889" b="-5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ector de seta reta 41"/>
          <p:cNvCxnSpPr/>
          <p:nvPr/>
        </p:nvCxnSpPr>
        <p:spPr>
          <a:xfrm flipH="1">
            <a:off x="6467950" y="6246906"/>
            <a:ext cx="55232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to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081567"/>
              </p:ext>
            </p:extLst>
          </p:nvPr>
        </p:nvGraphicFramePr>
        <p:xfrm>
          <a:off x="5580112" y="4477325"/>
          <a:ext cx="790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9" imgW="279360" imgH="177480" progId="Equation.3">
                  <p:embed/>
                </p:oleObj>
              </mc:Choice>
              <mc:Fallback>
                <p:oleObj name="Equação" r:id="rId19" imgW="279360" imgH="177480" progId="Equation.3">
                  <p:embed/>
                  <p:pic>
                    <p:nvPicPr>
                      <p:cNvPr id="0" name="Objeto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4477325"/>
                        <a:ext cx="7905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tângulo 32"/>
          <p:cNvSpPr/>
          <p:nvPr/>
        </p:nvSpPr>
        <p:spPr>
          <a:xfrm rot="5400000">
            <a:off x="2555049" y="3435356"/>
            <a:ext cx="284582" cy="190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569051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8"/>
            <a:ext cx="28236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ector de seta reta 2"/>
          <p:cNvCxnSpPr/>
          <p:nvPr/>
        </p:nvCxnSpPr>
        <p:spPr>
          <a:xfrm>
            <a:off x="560319" y="1700808"/>
            <a:ext cx="115212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680564" y="1143787"/>
          <a:ext cx="47132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52280" imgH="139680" progId="Equation.3">
                  <p:embed/>
                </p:oleObj>
              </mc:Choice>
              <mc:Fallback>
                <p:oleObj name="Equação" r:id="rId3" imgW="152280" imgH="139680" progId="Equation.3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0564" y="1143787"/>
                        <a:ext cx="471325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co 6"/>
          <p:cNvSpPr/>
          <p:nvPr/>
        </p:nvSpPr>
        <p:spPr>
          <a:xfrm rot="16816432">
            <a:off x="2651989" y="1074279"/>
            <a:ext cx="648072" cy="288032"/>
          </a:xfrm>
          <a:prstGeom prst="arc">
            <a:avLst/>
          </a:prstGeom>
          <a:ln w="3175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951342" y="620688"/>
            <a:ext cx="180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2"/>
                </a:solidFill>
              </a:rPr>
              <a:t>Q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563888" y="620688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9947" y="215062"/>
            <a:ext cx="7143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CÁLCULO DE H(s):  A) AMORTECEDOR VISCOSO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3851920" y="2060848"/>
            <a:ext cx="0" cy="86409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4499992" y="2132856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4499992" y="234888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3851920" y="297625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2555776" y="2128073"/>
            <a:ext cx="22322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to 21"/>
          <p:cNvGraphicFramePr>
            <a:graphicFrameLocks noChangeAspect="1"/>
          </p:cNvGraphicFramePr>
          <p:nvPr/>
        </p:nvGraphicFramePr>
        <p:xfrm>
          <a:off x="4864286" y="1882240"/>
          <a:ext cx="423540" cy="442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126720" imgH="152280" progId="Equation.3">
                  <p:embed/>
                </p:oleObj>
              </mc:Choice>
              <mc:Fallback>
                <p:oleObj name="Equação" r:id="rId5" imgW="126720" imgH="152280" progId="Equation.3">
                  <p:embed/>
                  <p:pic>
                    <p:nvPicPr>
                      <p:cNvPr id="22" name="Objeto 2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64286" y="1882240"/>
                        <a:ext cx="423540" cy="442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/>
          <p:cNvGraphicFramePr>
            <a:graphicFrameLocks noChangeAspect="1"/>
          </p:cNvGraphicFramePr>
          <p:nvPr/>
        </p:nvGraphicFramePr>
        <p:xfrm>
          <a:off x="4287838" y="3068960"/>
          <a:ext cx="4238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126720" imgH="126720" progId="Equation.3">
                  <p:embed/>
                </p:oleObj>
              </mc:Choice>
              <mc:Fallback>
                <p:oleObj name="Equação" r:id="rId7" imgW="126720" imgH="126720" progId="Equation.3">
                  <p:embed/>
                  <p:pic>
                    <p:nvPicPr>
                      <p:cNvPr id="23" name="Objeto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3068960"/>
                        <a:ext cx="4238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81192" y="3185973"/>
            <a:ext cx="90755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A: área seccional do pistão</a:t>
            </a:r>
          </a:p>
          <a:p>
            <a:r>
              <a:rPr lang="pt-BR" sz="2800" b="1" dirty="0"/>
              <a:t>R: coeficiente de resistência ao escoamento (constante)</a:t>
            </a:r>
          </a:p>
          <a:p>
            <a:pPr lvl="0"/>
            <a:r>
              <a:rPr lang="pt-BR" sz="2800" b="1" dirty="0">
                <a:solidFill>
                  <a:prstClr val="black"/>
                </a:solidFill>
              </a:rPr>
              <a:t>Q: vazão volumétrica entre o pistão e as paredes do cilindro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79512" y="4635133"/>
            <a:ext cx="86145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HIPÓTESES:</a:t>
            </a:r>
            <a:r>
              <a:rPr lang="pt-BR" sz="2800" b="1" dirty="0"/>
              <a:t>  A) PISTÃO DE INÉRCIA DESPREZÍVEL</a:t>
            </a:r>
          </a:p>
          <a:p>
            <a:r>
              <a:rPr lang="pt-BR" sz="2800" b="1" dirty="0"/>
              <a:t>                                                      1)</a:t>
            </a:r>
          </a:p>
          <a:p>
            <a:r>
              <a:rPr lang="pt-BR" sz="2800" b="1" dirty="0"/>
              <a:t>B) NÃO HÁ VAZAMENTOS:                                        2)</a:t>
            </a:r>
          </a:p>
          <a:p>
            <a:r>
              <a:rPr lang="pt-BR" sz="2800" b="1" dirty="0"/>
              <a:t>C) ESCOAMENTO LAMINAR ENTRE PISTÃO E PAREDES DO</a:t>
            </a:r>
          </a:p>
          <a:p>
            <a:r>
              <a:rPr lang="pt-BR" sz="2800" b="1" dirty="0"/>
              <a:t>CILINDRO:                                         3)   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399701" y="5112186"/>
            <a:ext cx="648072" cy="378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1160638" y="5088214"/>
          <a:ext cx="2122089" cy="482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9" imgW="838080" imgH="190440" progId="Equation.3">
                  <p:embed/>
                </p:oleObj>
              </mc:Choice>
              <mc:Fallback>
                <p:oleObj name="Equação" r:id="rId9" imgW="838080" imgH="190440" progId="Equation.3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60638" y="5088214"/>
                        <a:ext cx="2122089" cy="482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4324474" y="5552112"/>
          <a:ext cx="2623790" cy="503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1" imgW="927000" imgH="177480" progId="Equation.3">
                  <p:embed/>
                </p:oleObj>
              </mc:Choice>
              <mc:Fallback>
                <p:oleObj name="Equação" r:id="rId11" imgW="927000" imgH="177480" progId="Equation.3">
                  <p:embed/>
                  <p:pic>
                    <p:nvPicPr>
                      <p:cNvPr id="11" name="Objeto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24474" y="5552112"/>
                        <a:ext cx="2623790" cy="503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1965463" y="6391587"/>
          <a:ext cx="2021124" cy="46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3" imgW="825480" imgH="190440" progId="Equation.3">
                  <p:embed/>
                </p:oleObj>
              </mc:Choice>
              <mc:Fallback>
                <p:oleObj name="Equação" r:id="rId13" imgW="825480" imgH="190440" progId="Equation.3">
                  <p:embed/>
                  <p:pic>
                    <p:nvPicPr>
                      <p:cNvPr id="13" name="Objeto 1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65463" y="6391587"/>
                        <a:ext cx="2021124" cy="46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845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476</Words>
  <Application>Microsoft Office PowerPoint</Application>
  <PresentationFormat>Apresentação na tela (4:3)</PresentationFormat>
  <Paragraphs>148</Paragraphs>
  <Slides>25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 Math</vt:lpstr>
      <vt:lpstr>Tema do Office</vt:lpstr>
      <vt:lpstr>Equação</vt:lpstr>
      <vt:lpstr>SERVO-VÁLVULAS: APLICAÇÕES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SERVO-VÁLVULAS: APLICAÇÕES</dc:title>
  <dc:creator>DELL</dc:creator>
  <cp:lastModifiedBy>Ettore MAC</cp:lastModifiedBy>
  <cp:revision>64</cp:revision>
  <dcterms:created xsi:type="dcterms:W3CDTF">2020-11-17T18:32:20Z</dcterms:created>
  <dcterms:modified xsi:type="dcterms:W3CDTF">2023-11-21T18:23:08Z</dcterms:modified>
</cp:coreProperties>
</file>