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2" r:id="rId7"/>
    <p:sldId id="264" r:id="rId8"/>
    <p:sldId id="263" r:id="rId9"/>
    <p:sldId id="265" r:id="rId10"/>
    <p:sldId id="266" r:id="rId11"/>
    <p:sldId id="268" r:id="rId12"/>
    <p:sldId id="269" r:id="rId13"/>
    <p:sldId id="270" r:id="rId14"/>
    <p:sldId id="271" r:id="rId15"/>
    <p:sldId id="273" r:id="rId16"/>
    <p:sldId id="272" r:id="rId17"/>
    <p:sldId id="267" r:id="rId18"/>
    <p:sldId id="260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4AA6-4AA2-4675-990C-FF7F217C3B3F}" type="datetimeFigureOut">
              <a:rPr lang="pt-BR" smtClean="0"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D8EA-E740-425A-B218-6637541843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919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4AA6-4AA2-4675-990C-FF7F217C3B3F}" type="datetimeFigureOut">
              <a:rPr lang="pt-BR" smtClean="0"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D8EA-E740-425A-B218-6637541843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3898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4AA6-4AA2-4675-990C-FF7F217C3B3F}" type="datetimeFigureOut">
              <a:rPr lang="pt-BR" smtClean="0"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D8EA-E740-425A-B218-6637541843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4444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4AA6-4AA2-4675-990C-FF7F217C3B3F}" type="datetimeFigureOut">
              <a:rPr lang="pt-BR" smtClean="0"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D8EA-E740-425A-B218-6637541843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908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4AA6-4AA2-4675-990C-FF7F217C3B3F}" type="datetimeFigureOut">
              <a:rPr lang="pt-BR" smtClean="0"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D8EA-E740-425A-B218-6637541843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1247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4AA6-4AA2-4675-990C-FF7F217C3B3F}" type="datetimeFigureOut">
              <a:rPr lang="pt-BR" smtClean="0"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D8EA-E740-425A-B218-6637541843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8947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4AA6-4AA2-4675-990C-FF7F217C3B3F}" type="datetimeFigureOut">
              <a:rPr lang="pt-BR" smtClean="0"/>
              <a:t>01/09/2017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D8EA-E740-425A-B218-6637541843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9952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4AA6-4AA2-4675-990C-FF7F217C3B3F}" type="datetimeFigureOut">
              <a:rPr lang="pt-BR" smtClean="0"/>
              <a:t>01/09/2017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D8EA-E740-425A-B218-6637541843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6416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4AA6-4AA2-4675-990C-FF7F217C3B3F}" type="datetimeFigureOut">
              <a:rPr lang="pt-BR" smtClean="0"/>
              <a:t>01/09/2017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D8EA-E740-425A-B218-6637541843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9278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4AA6-4AA2-4675-990C-FF7F217C3B3F}" type="datetimeFigureOut">
              <a:rPr lang="pt-BR" smtClean="0"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D8EA-E740-425A-B218-6637541843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3163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F4AA6-4AA2-4675-990C-FF7F217C3B3F}" type="datetimeFigureOut">
              <a:rPr lang="pt-BR" smtClean="0"/>
              <a:t>01/09/2017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AD8EA-E740-425A-B218-6637541843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8879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F4AA6-4AA2-4675-990C-FF7F217C3B3F}" type="datetimeFigureOut">
              <a:rPr lang="pt-BR" smtClean="0"/>
              <a:t>01/09/2017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AD8EA-E740-425A-B218-66375418437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7194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4320479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Referência:</a:t>
            </a:r>
            <a:br>
              <a:rPr lang="pt-BR" dirty="0" smtClean="0"/>
            </a:br>
            <a:r>
              <a:rPr lang="pt-BR" dirty="0" smtClean="0"/>
              <a:t>Pinto, Cristine Campos de Xavier. “Capítulo 5, Pareamento” – do livro</a:t>
            </a:r>
            <a:br>
              <a:rPr lang="pt-BR" dirty="0" smtClean="0"/>
            </a:br>
            <a:r>
              <a:rPr lang="pt-BR" dirty="0" smtClean="0"/>
              <a:t>“Avaliação Econômica de Projetos Sociais” – Fundação Itaú Social - Org. </a:t>
            </a:r>
            <a:r>
              <a:rPr lang="pt-BR" dirty="0" err="1" smtClean="0"/>
              <a:t>Naercio</a:t>
            </a:r>
            <a:r>
              <a:rPr lang="pt-BR" dirty="0" smtClean="0"/>
              <a:t> Menezes Filho – 2012. </a:t>
            </a:r>
            <a:br>
              <a:rPr lang="pt-BR" dirty="0" smtClean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9686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Pareamento e Regressão Linear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Ideia básica: </a:t>
            </a:r>
            <a:r>
              <a:rPr lang="pt-BR" dirty="0" smtClean="0">
                <a:hlinkClick r:id="rId2" action="ppaction://hlinksldjump"/>
              </a:rPr>
              <a:t>usar os vizinhos mais próximos segundo X</a:t>
            </a:r>
            <a:r>
              <a:rPr lang="pt-BR" dirty="0" smtClean="0"/>
              <a:t>.</a:t>
            </a:r>
          </a:p>
          <a:p>
            <a:r>
              <a:rPr lang="pt-BR" dirty="0" smtClean="0"/>
              <a:t>Faz a regressão de Y em X somente para não- tratados.</a:t>
            </a:r>
          </a:p>
          <a:p>
            <a:r>
              <a:rPr lang="pt-BR" dirty="0" smtClean="0"/>
              <a:t>Calcula para todos os indivíduos da amostra os valores previstos de Y pela regressão (que é resultado na situação de não-tratamento). Usa esses valores previstos para ajustar o estimador de pareamento.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418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Pareamento e Regressão Linear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Resultado potencial na ausência do tratamento para os tratados: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ATT que combina pareamento + regressão:</a:t>
            </a:r>
            <a:endParaRPr lang="pt-BR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7" y="2708920"/>
            <a:ext cx="9058607" cy="962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698082"/>
            <a:ext cx="8752150" cy="1467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91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Regressão Linear e </a:t>
            </a:r>
            <a:r>
              <a:rPr lang="pt-BR" dirty="0" err="1" smtClean="0"/>
              <a:t>Reponderação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Regressão Linear </a:t>
            </a:r>
            <a:r>
              <a:rPr lang="pt-BR" dirty="0" smtClean="0">
                <a:sym typeface="Wingdings" panose="05000000000000000000" pitchFamily="2" charset="2"/>
              </a:rPr>
              <a:t> sensível à especificação que relaciona os resultado potenciais a X; Não precisa estimar p(x);</a:t>
            </a:r>
          </a:p>
          <a:p>
            <a:r>
              <a:rPr lang="pt-BR" dirty="0" err="1" smtClean="0">
                <a:sym typeface="Wingdings" panose="05000000000000000000" pitchFamily="2" charset="2"/>
              </a:rPr>
              <a:t>Reponderação</a:t>
            </a:r>
            <a:r>
              <a:rPr lang="pt-BR" dirty="0" smtClean="0">
                <a:sym typeface="Wingdings" panose="05000000000000000000" pitchFamily="2" charset="2"/>
              </a:rPr>
              <a:t>  sensível à especificação do </a:t>
            </a:r>
            <a:r>
              <a:rPr lang="pt-BR" dirty="0" err="1" smtClean="0">
                <a:sym typeface="Wingdings" panose="05000000000000000000" pitchFamily="2" charset="2"/>
              </a:rPr>
              <a:t>propensity</a:t>
            </a:r>
            <a:r>
              <a:rPr lang="pt-BR" dirty="0" smtClean="0">
                <a:sym typeface="Wingdings" panose="05000000000000000000" pitchFamily="2" charset="2"/>
              </a:rPr>
              <a:t> score; não precisa estimar Y em </a:t>
            </a:r>
            <a:r>
              <a:rPr lang="pt-BR" dirty="0" err="1" smtClean="0">
                <a:sym typeface="Wingdings" panose="05000000000000000000" pitchFamily="2" charset="2"/>
              </a:rPr>
              <a:t>fç</a:t>
            </a:r>
            <a:r>
              <a:rPr lang="pt-BR" dirty="0" smtClean="0">
                <a:sym typeface="Wingdings" panose="05000000000000000000" pitchFamily="2" charset="2"/>
              </a:rPr>
              <a:t> de X.</a:t>
            </a:r>
          </a:p>
          <a:p>
            <a:r>
              <a:rPr lang="pt-BR" dirty="0" err="1" smtClean="0">
                <a:sym typeface="Wingdings" panose="05000000000000000000" pitchFamily="2" charset="2"/>
              </a:rPr>
              <a:t>Robins</a:t>
            </a:r>
            <a:r>
              <a:rPr lang="pt-BR" dirty="0" smtClean="0">
                <a:sym typeface="Wingdings" panose="05000000000000000000" pitchFamily="2" charset="2"/>
              </a:rPr>
              <a:t> e </a:t>
            </a:r>
            <a:r>
              <a:rPr lang="pt-BR" dirty="0" err="1" smtClean="0">
                <a:sym typeface="Wingdings" panose="05000000000000000000" pitchFamily="2" charset="2"/>
              </a:rPr>
              <a:t>Ritov</a:t>
            </a:r>
            <a:r>
              <a:rPr lang="pt-BR" dirty="0" smtClean="0">
                <a:sym typeface="Wingdings" panose="05000000000000000000" pitchFamily="2" charset="2"/>
              </a:rPr>
              <a:t> (1997): regressão + ponderação – estimador duplamente robusto – se um dos dois modelos for corretamente especificado, estimador para o ATT é consistente.</a:t>
            </a:r>
          </a:p>
        </p:txBody>
      </p:sp>
    </p:spTree>
    <p:extLst>
      <p:ext uri="{BB962C8B-B14F-4D97-AF65-F5344CB8AC3E}">
        <p14:creationId xmlns:p14="http://schemas.microsoft.com/office/powerpoint/2010/main" val="332279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Regressão linear e </a:t>
            </a:r>
            <a:r>
              <a:rPr lang="pt-BR" dirty="0" err="1" smtClean="0"/>
              <a:t>reponderação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Hirano</a:t>
            </a:r>
            <a:r>
              <a:rPr lang="pt-BR" dirty="0" smtClean="0"/>
              <a:t> e </a:t>
            </a:r>
            <a:r>
              <a:rPr lang="pt-BR" dirty="0" err="1" smtClean="0"/>
              <a:t>Imbens</a:t>
            </a:r>
            <a:r>
              <a:rPr lang="pt-BR" dirty="0" smtClean="0"/>
              <a:t> (2001)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X</a:t>
            </a:r>
            <a:r>
              <a:rPr lang="pt-BR" baseline="-25000" dirty="0" smtClean="0"/>
              <a:t>1</a:t>
            </a:r>
            <a:r>
              <a:rPr lang="pt-BR" dirty="0" smtClean="0"/>
              <a:t>-barra = media de X para a amostra de tratados</a:t>
            </a:r>
          </a:p>
          <a:p>
            <a:r>
              <a:rPr lang="pt-BR" dirty="0" smtClean="0">
                <a:sym typeface="Symbol"/>
              </a:rPr>
              <a:t> = ATT</a:t>
            </a:r>
          </a:p>
          <a:p>
            <a:r>
              <a:rPr lang="pt-BR" dirty="0" smtClean="0">
                <a:sym typeface="Symbol"/>
              </a:rPr>
              <a:t>Essa regressão linear pode ser combinada com o método de </a:t>
            </a:r>
            <a:r>
              <a:rPr lang="pt-BR" dirty="0" err="1" smtClean="0">
                <a:sym typeface="Symbol"/>
              </a:rPr>
              <a:t>reponderação</a:t>
            </a:r>
            <a:r>
              <a:rPr lang="pt-BR" dirty="0" smtClean="0">
                <a:sym typeface="Symbol"/>
              </a:rPr>
              <a:t>.</a:t>
            </a:r>
            <a:endParaRPr lang="pt-B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20888"/>
            <a:ext cx="8424936" cy="764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ector de seta reta 4"/>
          <p:cNvCxnSpPr/>
          <p:nvPr/>
        </p:nvCxnSpPr>
        <p:spPr>
          <a:xfrm flipH="1">
            <a:off x="2051720" y="2803207"/>
            <a:ext cx="3456384" cy="6978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325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Regressão linear e </a:t>
            </a:r>
            <a:r>
              <a:rPr lang="pt-BR" dirty="0" err="1" smtClean="0"/>
              <a:t>reponderação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Ideia básica: estimar a equação acima ponderada pela seguinte função: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tratados recebem peso igual a “1”;</a:t>
            </a:r>
          </a:p>
          <a:p>
            <a:r>
              <a:rPr lang="pt-BR" dirty="0" smtClean="0"/>
              <a:t>não-tratados recebem peso igual a chance de ser tratado </a:t>
            </a:r>
            <a:r>
              <a:rPr lang="pt-BR" dirty="0" err="1" smtClean="0"/>
              <a:t>vis-a-vis</a:t>
            </a:r>
            <a:r>
              <a:rPr lang="pt-BR" dirty="0" smtClean="0"/>
              <a:t> não ser tratado.</a:t>
            </a:r>
            <a:endParaRPr lang="pt-B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407" y="2924944"/>
            <a:ext cx="6349873" cy="780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249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Stata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Para implementação de todos esses estimadores, ver </a:t>
            </a:r>
            <a:r>
              <a:rPr lang="pt-BR" dirty="0" err="1" smtClean="0"/>
              <a:t>teffects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000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385984"/>
            <a:ext cx="8928992" cy="1919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6660232" y="530120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hlinkClick r:id="rId3" action="ppaction://hlinksldjump"/>
              </a:rPr>
              <a:t>Voltar</a:t>
            </a:r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Nota 43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964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933299"/>
            <a:ext cx="9170665" cy="2774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Medida de distância em termos de X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7020272" y="573325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hlinkClick r:id="rId3" action="ppaction://hlinksldjump"/>
              </a:rPr>
              <a:t>Voltar</a:t>
            </a:r>
            <a:endParaRPr lang="pt-BR" dirty="0"/>
          </a:p>
        </p:txBody>
      </p:sp>
      <p:cxnSp>
        <p:nvCxnSpPr>
          <p:cNvPr id="7" name="Conector reto 6"/>
          <p:cNvCxnSpPr/>
          <p:nvPr/>
        </p:nvCxnSpPr>
        <p:spPr>
          <a:xfrm>
            <a:off x="3491880" y="4149080"/>
            <a:ext cx="36004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5040052" y="4149080"/>
            <a:ext cx="18002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846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8968" y="2050158"/>
            <a:ext cx="9631488" cy="1876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Relação entre as distribuições condicionais de X 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6444208" y="593998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hlinkClick r:id="rId3" action="ppaction://hlinksldjump"/>
              </a:rPr>
              <a:t>Voltar</a:t>
            </a:r>
            <a:endParaRPr lang="pt-BR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293096"/>
            <a:ext cx="9094084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624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Regressão Linear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O modelo de regressão linear também pode ser visto como um modelo de pareamento.</a:t>
            </a:r>
          </a:p>
          <a:p>
            <a:r>
              <a:rPr lang="pt-BR" dirty="0" smtClean="0"/>
              <a:t>Para estimar o ATT via regressão linear: estimar Y em função de X para os </a:t>
            </a:r>
            <a:r>
              <a:rPr lang="pt-BR" b="1" dirty="0" smtClean="0"/>
              <a:t>não-tratados</a:t>
            </a:r>
            <a:r>
              <a:rPr lang="pt-BR" dirty="0" smtClean="0"/>
              <a:t>; pegar os coeficientes obtidos e calcular o valor previsto do Y</a:t>
            </a:r>
            <a:r>
              <a:rPr lang="pt-BR" baseline="30000" dirty="0" smtClean="0"/>
              <a:t>0</a:t>
            </a:r>
            <a:r>
              <a:rPr lang="pt-BR" dirty="0" smtClean="0"/>
              <a:t> para os </a:t>
            </a:r>
            <a:r>
              <a:rPr lang="pt-BR" b="1" dirty="0" smtClean="0"/>
              <a:t>tratados</a:t>
            </a:r>
            <a:r>
              <a:rPr lang="pt-BR" dirty="0" smtClean="0"/>
              <a:t>.</a:t>
            </a:r>
          </a:p>
          <a:p>
            <a:pPr lvl="1"/>
            <a:r>
              <a:rPr lang="pt-BR" dirty="0" smtClean="0"/>
              <a:t>Hipótese: seleção em observáveis e </a:t>
            </a:r>
            <a:r>
              <a:rPr lang="pt-BR" dirty="0" err="1" smtClean="0"/>
              <a:t>exoneidade</a:t>
            </a:r>
            <a:r>
              <a:rPr lang="pt-BR" dirty="0" smtClean="0"/>
              <a:t> de X.</a:t>
            </a:r>
          </a:p>
          <a:p>
            <a:r>
              <a:rPr lang="pt-BR" dirty="0" smtClean="0"/>
              <a:t>O ATT será igual a: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782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Uso do p(x) numa Regressão Linear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268760"/>
            <a:ext cx="9123923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323528" y="3212976"/>
            <a:ext cx="86409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Para essa extrapolação, precisamos de sobreposição de X do grupo de controle e grupo de tratamento.</a:t>
            </a:r>
          </a:p>
          <a:p>
            <a:endParaRPr lang="pt-BR" sz="2800" dirty="0" smtClean="0"/>
          </a:p>
          <a:p>
            <a:r>
              <a:rPr lang="pt-BR" sz="2800" dirty="0" smtClean="0"/>
              <a:t>Método alternativo: usar p(x)- chapéu na regressão linear ao invés de X. Nesse caso, estimamos uma regressão simples de Y em p(x)-chapéu para o grupo de controle e usamos os valores preditos para estimar o Y</a:t>
            </a:r>
            <a:r>
              <a:rPr lang="pt-BR" sz="2800" baseline="30000" dirty="0" smtClean="0"/>
              <a:t>0</a:t>
            </a:r>
            <a:r>
              <a:rPr lang="pt-BR" sz="2800" dirty="0" smtClean="0"/>
              <a:t> para os tratados.</a:t>
            </a:r>
            <a:endParaRPr lang="pt-BR" sz="2800" dirty="0"/>
          </a:p>
        </p:txBody>
      </p:sp>
      <p:sp>
        <p:nvSpPr>
          <p:cNvPr id="7" name="Estrela de 5 pontas 6">
            <a:hlinkClick r:id="rId3" action="ppaction://hlinksldjump"/>
          </p:cNvPr>
          <p:cNvSpPr/>
          <p:nvPr/>
        </p:nvSpPr>
        <p:spPr>
          <a:xfrm>
            <a:off x="2555776" y="2852936"/>
            <a:ext cx="432048" cy="36004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44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Uso do p(x) numa Regressão Linear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Nos dois casos [regressão linear de Y em X ou regressão linear de Y em p(x)-chapéu], as hipóteses são as mesmas:</a:t>
            </a:r>
          </a:p>
          <a:p>
            <a:r>
              <a:rPr lang="pt-BR" dirty="0" smtClean="0"/>
              <a:t>Seleção em observáveis;</a:t>
            </a:r>
          </a:p>
          <a:p>
            <a:r>
              <a:rPr lang="pt-BR" dirty="0" smtClean="0"/>
              <a:t>Suporte comum.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160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Reponderação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r>
              <a:rPr lang="pt-BR" dirty="0" smtClean="0"/>
              <a:t>P(x)-chapéu pode ser usado como um peso que ao balancear os indivíduos no grupo de controle, torna esse grupo semelhante na média ao grupo de tratados.</a:t>
            </a:r>
          </a:p>
          <a:p>
            <a:r>
              <a:rPr lang="pt-BR" dirty="0" smtClean="0"/>
              <a:t>Ponderamos cada unidade do controle pela probabilidade de ele não receber o tratamento – quanto maior essa probabilidade, menor será seu peso.</a:t>
            </a:r>
          </a:p>
          <a:p>
            <a:r>
              <a:rPr lang="pt-BR" dirty="0" smtClean="0"/>
              <a:t>Para obter a equação para o ATT utiliza-se a </a:t>
            </a:r>
            <a:r>
              <a:rPr lang="pt-BR" dirty="0" smtClean="0">
                <a:hlinkClick r:id="rId2" action="ppaction://hlinksldjump"/>
              </a:rPr>
              <a:t>relação entre as distribuições condicionais de X </a:t>
            </a:r>
            <a:r>
              <a:rPr lang="pt-BR" dirty="0" smtClean="0"/>
              <a:t>e a hipótese de seleção em observáveis.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528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628800"/>
            <a:ext cx="9110038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78098"/>
          </a:xfrm>
        </p:spPr>
        <p:txBody>
          <a:bodyPr/>
          <a:lstStyle/>
          <a:p>
            <a:r>
              <a:rPr lang="pt-BR" dirty="0" err="1" smtClean="0"/>
              <a:t>Reponderação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179512" y="1124744"/>
            <a:ext cx="8640960" cy="3384376"/>
          </a:xfrm>
        </p:spPr>
        <p:txBody>
          <a:bodyPr>
            <a:normAutofit lnSpcReduction="10000"/>
          </a:bodyPr>
          <a:lstStyle/>
          <a:p>
            <a:r>
              <a:rPr lang="pt-BR" sz="2800" dirty="0" smtClean="0"/>
              <a:t>O estimador de </a:t>
            </a:r>
            <a:r>
              <a:rPr lang="pt-BR" sz="2800" dirty="0" err="1" smtClean="0"/>
              <a:t>reponderação</a:t>
            </a:r>
            <a:r>
              <a:rPr lang="pt-BR" sz="2800" dirty="0" smtClean="0"/>
              <a:t> é dado por:</a:t>
            </a:r>
          </a:p>
          <a:p>
            <a:endParaRPr lang="pt-BR" sz="2800" dirty="0"/>
          </a:p>
          <a:p>
            <a:endParaRPr lang="pt-BR" sz="2800" dirty="0" smtClean="0"/>
          </a:p>
          <a:p>
            <a:r>
              <a:rPr lang="pt-BR" sz="2800" dirty="0" smtClean="0"/>
              <a:t>T</a:t>
            </a:r>
            <a:r>
              <a:rPr lang="pt-BR" sz="2800" baseline="-25000" dirty="0" smtClean="0"/>
              <a:t>i</a:t>
            </a:r>
            <a:r>
              <a:rPr lang="pt-BR" sz="2800" dirty="0" smtClean="0"/>
              <a:t> é igual a 1 para os tratados;</a:t>
            </a:r>
          </a:p>
          <a:p>
            <a:r>
              <a:rPr lang="pt-BR" sz="2800" dirty="0" smtClean="0"/>
              <a:t> Esse estimador se baseia apenas na estimação do </a:t>
            </a:r>
            <a:r>
              <a:rPr lang="pt-BR" sz="2800" dirty="0" err="1" smtClean="0"/>
              <a:t>propensity</a:t>
            </a:r>
            <a:r>
              <a:rPr lang="pt-BR" sz="2800" dirty="0" smtClean="0"/>
              <a:t> score; sendo assim, os resultados são bastante sensíveis à sua especificação.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597" y="4240510"/>
            <a:ext cx="852487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4997152"/>
            <a:ext cx="83153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990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Combinação de métodos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Tx/>
              <a:buChar char="-"/>
            </a:pPr>
            <a:r>
              <a:rPr lang="pt-BR" b="1" dirty="0" smtClean="0"/>
              <a:t>Pareamento e Regressão Linear</a:t>
            </a:r>
            <a:r>
              <a:rPr lang="pt-BR" dirty="0" smtClean="0"/>
              <a:t>;</a:t>
            </a:r>
          </a:p>
          <a:p>
            <a:pPr marL="457200" indent="-457200">
              <a:buFontTx/>
              <a:buChar char="-"/>
            </a:pPr>
            <a:r>
              <a:rPr lang="pt-BR" dirty="0" smtClean="0"/>
              <a:t>Pareamento e Diferenças em Diferenças;</a:t>
            </a:r>
          </a:p>
          <a:p>
            <a:pPr marL="457200" indent="-457200">
              <a:buFontTx/>
              <a:buChar char="-"/>
            </a:pPr>
            <a:r>
              <a:rPr lang="pt-BR" b="1" dirty="0" smtClean="0"/>
              <a:t>Regressão Linear e </a:t>
            </a:r>
            <a:r>
              <a:rPr lang="pt-BR" b="1" dirty="0" err="1" smtClean="0"/>
              <a:t>Reponderação</a:t>
            </a:r>
            <a:r>
              <a:rPr lang="pt-BR" dirty="0" smtClean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9311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Pareamento e Regressão Linear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Abadie e </a:t>
            </a:r>
            <a:r>
              <a:rPr lang="pt-BR" dirty="0" err="1" smtClean="0"/>
              <a:t>Imbens</a:t>
            </a:r>
            <a:r>
              <a:rPr lang="pt-BR" dirty="0" smtClean="0"/>
              <a:t>(2002): na medida em que aumentamos X, podemos estar diminuindo a variância do estimador de pareamento baseado em X, mas aumentando o viés.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Para cada indivíduo podemos calcular um “resíduo” do efeito do tratamento. Variância do estimador é uma função desses resíduos ao quadrado. Se aumenta X, diminui esse resíduo, diminui variância.</a:t>
            </a:r>
          </a:p>
          <a:p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284984"/>
            <a:ext cx="3424380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295894"/>
            <a:ext cx="504056" cy="565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4499992" y="3358153"/>
            <a:ext cx="20882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/>
              <a:t>versus</a:t>
            </a: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3261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Pareamento e Regressão Linear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Viés surge porque o vetor de variáveis explicativas para o indivíduo i é próximo ao de seus M-vizinhos mas não é exatamente igual.</a:t>
            </a:r>
          </a:p>
          <a:p>
            <a:r>
              <a:rPr lang="pt-BR" dirty="0" smtClean="0"/>
              <a:t>Um menor número de X, </a:t>
            </a:r>
            <a:r>
              <a:rPr lang="pt-BR" dirty="0" err="1" smtClean="0"/>
              <a:t>matching</a:t>
            </a:r>
            <a:r>
              <a:rPr lang="pt-BR" dirty="0" smtClean="0"/>
              <a:t> perfeito, some viés.</a:t>
            </a:r>
          </a:p>
          <a:p>
            <a:r>
              <a:rPr lang="pt-BR" dirty="0" smtClean="0"/>
              <a:t>Uma forma de reduzir o viés seria ajustar pela diferença nos valores das variáveis explicativas, usando o modelo de regressão linear.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719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5710</TotalTime>
  <Words>708</Words>
  <Application>Microsoft Office PowerPoint</Application>
  <PresentationFormat>Apresentação na tela (4:3)</PresentationFormat>
  <Paragraphs>72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Tema do Office</vt:lpstr>
      <vt:lpstr>Referência: Pinto, Cristine Campos de Xavier. “Capítulo 5, Pareamento” – do livro “Avaliação Econômica de Projetos Sociais” – Fundação Itaú Social - Org. Naercio Menezes Filho – 2012.  </vt:lpstr>
      <vt:lpstr>Regressão Linear</vt:lpstr>
      <vt:lpstr>Uso do p(x) numa Regressão Linear</vt:lpstr>
      <vt:lpstr>Uso do p(x) numa Regressão Linear</vt:lpstr>
      <vt:lpstr>Reponderação</vt:lpstr>
      <vt:lpstr>Reponderação</vt:lpstr>
      <vt:lpstr>Combinação de métodos</vt:lpstr>
      <vt:lpstr>Pareamento e Regressão Linear</vt:lpstr>
      <vt:lpstr>Pareamento e Regressão Linear</vt:lpstr>
      <vt:lpstr>Pareamento e Regressão Linear</vt:lpstr>
      <vt:lpstr>Pareamento e Regressão Linear</vt:lpstr>
      <vt:lpstr>Regressão Linear e Reponderação</vt:lpstr>
      <vt:lpstr>Regressão linear e reponderação</vt:lpstr>
      <vt:lpstr>Regressão linear e reponderação</vt:lpstr>
      <vt:lpstr>Stata</vt:lpstr>
      <vt:lpstr>Nota 43</vt:lpstr>
      <vt:lpstr>Medida de distância em termos de X</vt:lpstr>
      <vt:lpstr>Relação entre as distribuições condicionais de X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Pareamento – cap. 5 </dc:title>
  <dc:creator>Elaine</dc:creator>
  <cp:lastModifiedBy>Elaine</cp:lastModifiedBy>
  <cp:revision>28</cp:revision>
  <dcterms:created xsi:type="dcterms:W3CDTF">2017-08-28T18:59:17Z</dcterms:created>
  <dcterms:modified xsi:type="dcterms:W3CDTF">2017-09-01T20:20:05Z</dcterms:modified>
</cp:coreProperties>
</file>