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5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56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1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50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55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1.png" ContentType="image/png"/>
  <Override PartName="/ppt/media/image80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1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72.png" ContentType="image/png"/>
  <Override PartName="/ppt/media/image63.png" ContentType="image/png"/>
  <Override PartName="/ppt/media/image62.png" ContentType="image/png"/>
  <Override PartName="/ppt/media/image60.png" ContentType="image/png"/>
  <Override PartName="/ppt/media/image59.png" ContentType="image/png"/>
  <Override PartName="/ppt/media/image78.png" ContentType="image/png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77.png" ContentType="image/png"/>
  <Override PartName="/ppt/media/image22.png" ContentType="image/png"/>
  <Override PartName="/ppt/media/image55.png" ContentType="image/png"/>
  <Override PartName="/ppt/media/image31.png" ContentType="image/png"/>
  <Override PartName="/ppt/media/image37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23.png" ContentType="image/png"/>
  <Override PartName="/ppt/media/image12.png" ContentType="image/png"/>
  <Override PartName="/ppt/media/image39.png" ContentType="image/png"/>
  <Override PartName="/ppt/media/image35.png" ContentType="image/png"/>
  <Override PartName="/ppt/media/image10.png" ContentType="image/png"/>
  <Override PartName="/ppt/media/image48.png" ContentType="image/pn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79.png" ContentType="image/png"/>
  <Override PartName="/ppt/media/image47.png" ContentType="image/png"/>
  <Override PartName="/ppt/media/image70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20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221" name="Custom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222" name="CustomShape 4"/>
          <p:cNvSpPr/>
          <p:nvPr/>
        </p:nvSpPr>
        <p:spPr>
          <a:xfrm>
            <a:off x="0" y="0"/>
            <a:ext cx="2971800" cy="45864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PlaceHolder 5"/>
          <p:cNvSpPr>
            <a:spLocks noGrp="1"/>
          </p:cNvSpPr>
          <p:nvPr>
            <p:ph type="dt"/>
          </p:nvPr>
        </p:nvSpPr>
        <p:spPr>
          <a:xfrm>
            <a:off x="3884760" y="0"/>
            <a:ext cx="2968560" cy="45576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lang="pt-BR" sz="1200">
                <a:latin typeface="Times New Roman"/>
                <a:ea typeface="DejaVu Sans"/>
              </a:rPr>
              <a:t>&lt;date/time&gt;</a:t>
            </a:r>
            <a:endParaRPr/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685440" y="4400640"/>
            <a:ext cx="5483160" cy="3597120"/>
          </a:xfrm>
          <a:prstGeom prst="rect">
            <a:avLst/>
          </a:prstGeom>
        </p:spPr>
        <p:txBody>
          <a:bodyPr lIns="90000" rIns="90000" tIns="46800" bIns="46800"/>
          <a:p>
            <a:r>
              <a:rPr lang="en-US" sz="1200">
                <a:latin typeface="Times New Roman"/>
              </a:rPr>
              <a:t>Click to edit the notes format</a:t>
            </a:r>
            <a:endParaRPr/>
          </a:p>
        </p:txBody>
      </p:sp>
      <p:sp>
        <p:nvSpPr>
          <p:cNvPr id="225" name="CustomShape 7"/>
          <p:cNvSpPr/>
          <p:nvPr/>
        </p:nvSpPr>
        <p:spPr>
          <a:xfrm>
            <a:off x="0" y="8685360"/>
            <a:ext cx="2971800" cy="45864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PlaceHolder 8"/>
          <p:cNvSpPr>
            <a:spLocks noGrp="1"/>
          </p:cNvSpPr>
          <p:nvPr>
            <p:ph type="sldNum"/>
          </p:nvPr>
        </p:nvSpPr>
        <p:spPr>
          <a:xfrm>
            <a:off x="3884760" y="8685000"/>
            <a:ext cx="2968560" cy="4554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222BC90-2B07-4C1F-A850-4DDE87757A9F}" type="slidenum">
              <a:rPr lang="pt-BR" sz="1200">
                <a:latin typeface="Times New Roman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CustomShape 2"/>
          <p:cNvSpPr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algn="r"/>
            <a:fld id="{3FCB662D-8E3A-4391-AD42-93A53E1412AB}" type="slidenum">
              <a:rPr lang="pt-BR" sz="1200">
                <a:latin typeface="Calibri"/>
              </a:rPr>
              <a:t>&lt;number&gt;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8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12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17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21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9600" y="1825560"/>
            <a:ext cx="5449320" cy="4348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434808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5120" y="409680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18240"/>
            <a:ext cx="10512720" cy="1416600"/>
          </a:xfrm>
          <a:prstGeom prst="rect">
            <a:avLst/>
          </a:prstGeom>
        </p:spPr>
        <p:txBody>
          <a:bodyPr lIns="90000" rIns="90000" tIns="46800" bIns="4680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13000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6800"/>
            <a:ext cx="10512720" cy="20739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lang="en-US" sz="4400">
                <a:latin typeface="Calibri Light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720" cy="434808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/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>
                <a:latin typeface="Calibri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>
                <a:latin typeface="Calibri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>
                <a:latin typeface="Calibri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160"/>
            <a:ext cx="2740320" cy="36180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pt-BR">
                <a:latin typeface="Calibri"/>
              </a:rPr>
              <a:t>11/05/20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160"/>
            <a:ext cx="4111920" cy="36180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pt-BR">
                <a:latin typeface="Calibri"/>
              </a:rPr>
              <a:t>Cargas de Rajada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160"/>
            <a:ext cx="2740320" cy="36180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147A4881-E112-4EC5-AC54-B0CC5262BA11}" type="slidenum">
              <a:rPr lang="pt-BR"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461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1"/>
          <p:cNvSpPr/>
          <p:nvPr/>
        </p:nvSpPr>
        <p:spPr>
          <a:xfrm flipH="1">
            <a:off x="11270160" y="2963880"/>
            <a:ext cx="913320" cy="9097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40" name="Line 2"/>
          <p:cNvSpPr/>
          <p:nvPr/>
        </p:nvSpPr>
        <p:spPr>
          <a:xfrm flipH="1">
            <a:off x="9207000" y="3191040"/>
            <a:ext cx="2978280" cy="29779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41" name="Line 3"/>
          <p:cNvSpPr/>
          <p:nvPr/>
        </p:nvSpPr>
        <p:spPr>
          <a:xfrm flipH="1">
            <a:off x="10288800" y="3286080"/>
            <a:ext cx="1896480" cy="1892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42" name="Line 4"/>
          <p:cNvSpPr/>
          <p:nvPr/>
        </p:nvSpPr>
        <p:spPr>
          <a:xfrm flipH="1">
            <a:off x="10437840" y="3130560"/>
            <a:ext cx="1746000" cy="174132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</p:sp>
      <p:sp>
        <p:nvSpPr>
          <p:cNvPr id="43" name="Line 5"/>
          <p:cNvSpPr/>
          <p:nvPr/>
        </p:nvSpPr>
        <p:spPr>
          <a:xfrm flipH="1">
            <a:off x="10915200" y="3683160"/>
            <a:ext cx="1270080" cy="12668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</p:sp>
      <p:sp>
        <p:nvSpPr>
          <p:cNvPr id="44" name="PlaceHolder 6"/>
          <p:cNvSpPr>
            <a:spLocks noGrp="1"/>
          </p:cNvSpPr>
          <p:nvPr>
            <p:ph type="title"/>
          </p:nvPr>
        </p:nvSpPr>
        <p:spPr>
          <a:xfrm>
            <a:off x="684000" y="4487760"/>
            <a:ext cx="8530920" cy="150336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lang="en-US" sz="3600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84000" y="685800"/>
            <a:ext cx="8530920" cy="361152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en-US" sz="2000">
                <a:latin typeface="Century Gothic"/>
              </a:rPr>
              <a:t>Click to edit the outline text format</a:t>
            </a:r>
            <a:endParaRPr/>
          </a:p>
          <a:p>
            <a:pPr lvl="1"/>
            <a:r>
              <a:rPr lang="en-US">
                <a:latin typeface="Century Gothic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1600">
                <a:latin typeface="Century Gothic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1400">
                <a:latin typeface="Century Gothic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1400">
                <a:latin typeface="Century Gothic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1400">
                <a:latin typeface="Century Gothic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1400">
                <a:latin typeface="Century Gothic"/>
              </a:rPr>
              <a:t>Seventh Outline Level</a:t>
            </a:r>
            <a:endParaRPr/>
          </a:p>
        </p:txBody>
      </p:sp>
      <p:sp>
        <p:nvSpPr>
          <p:cNvPr id="46" name="PlaceHolder 8"/>
          <p:cNvSpPr>
            <a:spLocks noGrp="1"/>
          </p:cNvSpPr>
          <p:nvPr>
            <p:ph type="dt"/>
          </p:nvPr>
        </p:nvSpPr>
        <p:spPr>
          <a:xfrm>
            <a:off x="9904320" y="6171840"/>
            <a:ext cx="1596960" cy="3618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r>
              <a:rPr lang="pt-BR" sz="1000">
                <a:solidFill>
                  <a:srgbClr val="0a304a"/>
                </a:solidFill>
                <a:latin typeface="Century Gothic"/>
                <a:ea typeface="DejaVu Sans"/>
              </a:rPr>
              <a:t>11/05/20</a:t>
            </a:r>
            <a:endParaRPr/>
          </a:p>
        </p:txBody>
      </p:sp>
      <p:sp>
        <p:nvSpPr>
          <p:cNvPr id="47" name="PlaceHolder 9"/>
          <p:cNvSpPr>
            <a:spLocks noGrp="1"/>
          </p:cNvSpPr>
          <p:nvPr>
            <p:ph type="ftr"/>
          </p:nvPr>
        </p:nvSpPr>
        <p:spPr>
          <a:xfrm>
            <a:off x="684360" y="6171840"/>
            <a:ext cx="7540560" cy="361800"/>
          </a:xfrm>
          <a:prstGeom prst="rect">
            <a:avLst/>
          </a:prstGeom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lang="pt-BR" sz="1000">
                <a:solidFill>
                  <a:srgbClr val="0a304a"/>
                </a:solidFill>
                <a:latin typeface="Century Gothic"/>
                <a:ea typeface="DejaVu Sans"/>
              </a:rPr>
              <a:t>Cargas de Rajada</a:t>
            </a:r>
            <a:endParaRPr/>
          </a:p>
        </p:txBody>
      </p:sp>
      <p:sp>
        <p:nvSpPr>
          <p:cNvPr id="48" name="PlaceHolder 10"/>
          <p:cNvSpPr>
            <a:spLocks noGrp="1"/>
          </p:cNvSpPr>
          <p:nvPr>
            <p:ph type="sldNum"/>
          </p:nvPr>
        </p:nvSpPr>
        <p:spPr>
          <a:xfrm>
            <a:off x="10363320" y="5578560"/>
            <a:ext cx="1139760" cy="66672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F8B224A-F5D7-4717-AD2F-83D6A72FE3AA}" type="slidenum">
              <a:rPr lang="pt-BR" sz="3200">
                <a:solidFill>
                  <a:srgbClr val="0a304a"/>
                </a:solidFill>
                <a:latin typeface="Century Gothic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461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1"/>
          <p:cNvSpPr/>
          <p:nvPr/>
        </p:nvSpPr>
        <p:spPr>
          <a:xfrm flipH="1">
            <a:off x="8224560" y="7920"/>
            <a:ext cx="3816360" cy="380988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</p:sp>
      <p:sp>
        <p:nvSpPr>
          <p:cNvPr id="84" name="Line 2"/>
          <p:cNvSpPr/>
          <p:nvPr/>
        </p:nvSpPr>
        <p:spPr>
          <a:xfrm flipH="1">
            <a:off x="6105240" y="92160"/>
            <a:ext cx="6086520" cy="60800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</p:sp>
      <p:sp>
        <p:nvSpPr>
          <p:cNvPr id="85" name="Line 3"/>
          <p:cNvSpPr/>
          <p:nvPr/>
        </p:nvSpPr>
        <p:spPr>
          <a:xfrm flipH="1">
            <a:off x="7232760" y="228600"/>
            <a:ext cx="4959360" cy="495288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</p:sp>
      <p:sp>
        <p:nvSpPr>
          <p:cNvPr id="86" name="Line 4"/>
          <p:cNvSpPr/>
          <p:nvPr/>
        </p:nvSpPr>
        <p:spPr>
          <a:xfrm flipH="1">
            <a:off x="7332840" y="31680"/>
            <a:ext cx="4859280" cy="4853160"/>
          </a:xfrm>
          <a:prstGeom prst="line">
            <a:avLst/>
          </a:prstGeom>
          <a:ln w="31680">
            <a:solidFill>
              <a:srgbClr val="ffffff"/>
            </a:solidFill>
            <a:miter/>
          </a:ln>
        </p:spPr>
      </p:sp>
      <p:sp>
        <p:nvSpPr>
          <p:cNvPr id="87" name="Line 5"/>
          <p:cNvSpPr/>
          <p:nvPr/>
        </p:nvSpPr>
        <p:spPr>
          <a:xfrm flipH="1">
            <a:off x="7841880" y="609480"/>
            <a:ext cx="4349880" cy="4343400"/>
          </a:xfrm>
          <a:prstGeom prst="line">
            <a:avLst/>
          </a:prstGeom>
          <a:ln w="31680">
            <a:solidFill>
              <a:srgbClr val="ffffff"/>
            </a:solidFill>
            <a:miter/>
          </a:ln>
        </p:spPr>
      </p:sp>
      <p:sp>
        <p:nvSpPr>
          <p:cNvPr id="88" name="PlaceHolder 6"/>
          <p:cNvSpPr>
            <a:spLocks noGrp="1"/>
          </p:cNvSpPr>
          <p:nvPr>
            <p:ph type="title"/>
          </p:nvPr>
        </p:nvSpPr>
        <p:spPr>
          <a:xfrm>
            <a:off x="684000" y="4487760"/>
            <a:ext cx="8530920" cy="150336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lang="en-US" sz="3600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84000" y="685800"/>
            <a:ext cx="8530920" cy="361152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en-US" sz="2000">
                <a:latin typeface="Century Gothic"/>
              </a:rPr>
              <a:t>Click to edit the outline text format</a:t>
            </a:r>
            <a:endParaRPr/>
          </a:p>
          <a:p>
            <a:pPr lvl="1"/>
            <a:r>
              <a:rPr lang="en-US">
                <a:latin typeface="Century Gothic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1600">
                <a:latin typeface="Century Gothic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1400">
                <a:latin typeface="Century Gothic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1400">
                <a:latin typeface="Century Gothic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1400">
                <a:latin typeface="Century Gothic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1400">
                <a:latin typeface="Century Gothic"/>
              </a:rPr>
              <a:t>Seventh Outline Level</a:t>
            </a:r>
            <a:endParaRPr/>
          </a:p>
        </p:txBody>
      </p:sp>
      <p:sp>
        <p:nvSpPr>
          <p:cNvPr id="90" name="PlaceHolder 8"/>
          <p:cNvSpPr>
            <a:spLocks noGrp="1"/>
          </p:cNvSpPr>
          <p:nvPr>
            <p:ph type="dt"/>
          </p:nvPr>
        </p:nvSpPr>
        <p:spPr>
          <a:xfrm>
            <a:off x="9904320" y="6171840"/>
            <a:ext cx="1596960" cy="3618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r>
              <a:rPr lang="pt-BR" sz="1000">
                <a:solidFill>
                  <a:srgbClr val="0a304a"/>
                </a:solidFill>
                <a:latin typeface="Century Gothic"/>
                <a:ea typeface="DejaVu Sans"/>
              </a:rPr>
              <a:t>11/05/20</a:t>
            </a:r>
            <a:endParaRPr/>
          </a:p>
        </p:txBody>
      </p:sp>
      <p:sp>
        <p:nvSpPr>
          <p:cNvPr id="91" name="PlaceHolder 9"/>
          <p:cNvSpPr>
            <a:spLocks noGrp="1"/>
          </p:cNvSpPr>
          <p:nvPr>
            <p:ph type="ftr"/>
          </p:nvPr>
        </p:nvSpPr>
        <p:spPr>
          <a:xfrm>
            <a:off x="684360" y="6171840"/>
            <a:ext cx="7540560" cy="361800"/>
          </a:xfrm>
          <a:prstGeom prst="rect">
            <a:avLst/>
          </a:prstGeom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lang="pt-BR" sz="1000">
                <a:solidFill>
                  <a:srgbClr val="0a304a"/>
                </a:solidFill>
                <a:latin typeface="Century Gothic"/>
                <a:ea typeface="DejaVu Sans"/>
              </a:rPr>
              <a:t>Cargas de Rajada</a:t>
            </a:r>
            <a:endParaRPr/>
          </a:p>
        </p:txBody>
      </p:sp>
      <p:sp>
        <p:nvSpPr>
          <p:cNvPr id="92" name="PlaceHolder 10"/>
          <p:cNvSpPr>
            <a:spLocks noGrp="1"/>
          </p:cNvSpPr>
          <p:nvPr>
            <p:ph type="sldNum"/>
          </p:nvPr>
        </p:nvSpPr>
        <p:spPr>
          <a:xfrm>
            <a:off x="10363320" y="5578560"/>
            <a:ext cx="1139760" cy="66672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F171A15-FD39-4D85-AAAD-C33396432425}" type="slidenum">
              <a:rPr lang="pt-BR" sz="3200">
                <a:solidFill>
                  <a:srgbClr val="0a304a"/>
                </a:solidFill>
                <a:latin typeface="Century Gothic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461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"/>
          <p:cNvSpPr/>
          <p:nvPr/>
        </p:nvSpPr>
        <p:spPr>
          <a:xfrm flipH="1">
            <a:off x="11270160" y="2963880"/>
            <a:ext cx="913320" cy="9097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128" name="Line 2"/>
          <p:cNvSpPr/>
          <p:nvPr/>
        </p:nvSpPr>
        <p:spPr>
          <a:xfrm flipH="1">
            <a:off x="9207000" y="3191040"/>
            <a:ext cx="2978280" cy="29779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129" name="Line 3"/>
          <p:cNvSpPr/>
          <p:nvPr/>
        </p:nvSpPr>
        <p:spPr>
          <a:xfrm flipH="1">
            <a:off x="10288800" y="3286080"/>
            <a:ext cx="1896480" cy="1892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130" name="Line 4"/>
          <p:cNvSpPr/>
          <p:nvPr/>
        </p:nvSpPr>
        <p:spPr>
          <a:xfrm flipH="1">
            <a:off x="10437840" y="3130560"/>
            <a:ext cx="1746000" cy="174132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</p:sp>
      <p:sp>
        <p:nvSpPr>
          <p:cNvPr id="131" name="Line 5"/>
          <p:cNvSpPr/>
          <p:nvPr/>
        </p:nvSpPr>
        <p:spPr>
          <a:xfrm flipH="1">
            <a:off x="10915200" y="3683160"/>
            <a:ext cx="1270080" cy="12668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</p:sp>
      <p:sp>
        <p:nvSpPr>
          <p:cNvPr id="132" name="CustomShape 6"/>
          <p:cNvSpPr/>
          <p:nvPr/>
        </p:nvSpPr>
        <p:spPr>
          <a:xfrm>
            <a:off x="531720" y="812880"/>
            <a:ext cx="609840" cy="5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US" sz="8000">
                <a:latin typeface="Century Gothic"/>
              </a:rPr>
              <a:t>“</a:t>
            </a:r>
            <a:endParaRPr/>
          </a:p>
        </p:txBody>
      </p:sp>
      <p:sp>
        <p:nvSpPr>
          <p:cNvPr id="133" name="CustomShape 7"/>
          <p:cNvSpPr/>
          <p:nvPr/>
        </p:nvSpPr>
        <p:spPr>
          <a:xfrm>
            <a:off x="10285560" y="2768760"/>
            <a:ext cx="609480" cy="58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r>
              <a:rPr lang="en-US" sz="8000">
                <a:latin typeface="Century Gothic"/>
              </a:rPr>
              <a:t>”</a:t>
            </a:r>
            <a:endParaRPr/>
          </a:p>
        </p:txBody>
      </p:sp>
      <p:sp>
        <p:nvSpPr>
          <p:cNvPr id="134" name="PlaceHolder 8"/>
          <p:cNvSpPr>
            <a:spLocks noGrp="1"/>
          </p:cNvSpPr>
          <p:nvPr>
            <p:ph type="title"/>
          </p:nvPr>
        </p:nvSpPr>
        <p:spPr>
          <a:xfrm>
            <a:off x="684000" y="4487760"/>
            <a:ext cx="8530920" cy="150336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lang="en-US" sz="3600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135" name="PlaceHolder 9"/>
          <p:cNvSpPr>
            <a:spLocks noGrp="1"/>
          </p:cNvSpPr>
          <p:nvPr>
            <p:ph type="body"/>
          </p:nvPr>
        </p:nvSpPr>
        <p:spPr>
          <a:xfrm>
            <a:off x="684000" y="685800"/>
            <a:ext cx="8530920" cy="361152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en-US" sz="2000">
                <a:latin typeface="Century Gothic"/>
              </a:rPr>
              <a:t>Click to edit the outline text format</a:t>
            </a:r>
            <a:endParaRPr/>
          </a:p>
          <a:p>
            <a:pPr lvl="1"/>
            <a:r>
              <a:rPr lang="en-US">
                <a:latin typeface="Century Gothic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1600">
                <a:latin typeface="Century Gothic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1400">
                <a:latin typeface="Century Gothic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1400">
                <a:latin typeface="Century Gothic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1400">
                <a:latin typeface="Century Gothic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1400">
                <a:latin typeface="Century Gothic"/>
              </a:rPr>
              <a:t>Seventh Outline Level</a:t>
            </a:r>
            <a:endParaRPr/>
          </a:p>
        </p:txBody>
      </p:sp>
      <p:sp>
        <p:nvSpPr>
          <p:cNvPr id="136" name="PlaceHolder 10"/>
          <p:cNvSpPr>
            <a:spLocks noGrp="1"/>
          </p:cNvSpPr>
          <p:nvPr>
            <p:ph type="dt"/>
          </p:nvPr>
        </p:nvSpPr>
        <p:spPr>
          <a:xfrm>
            <a:off x="9904320" y="6171840"/>
            <a:ext cx="1596960" cy="3618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r>
              <a:rPr lang="pt-BR" sz="1000">
                <a:solidFill>
                  <a:srgbClr val="0a304a"/>
                </a:solidFill>
                <a:latin typeface="Century Gothic"/>
                <a:ea typeface="DejaVu Sans"/>
              </a:rPr>
              <a:t>11/05/20</a:t>
            </a:r>
            <a:endParaRPr/>
          </a:p>
        </p:txBody>
      </p:sp>
      <p:sp>
        <p:nvSpPr>
          <p:cNvPr id="137" name="PlaceHolder 11"/>
          <p:cNvSpPr>
            <a:spLocks noGrp="1"/>
          </p:cNvSpPr>
          <p:nvPr>
            <p:ph type="ftr"/>
          </p:nvPr>
        </p:nvSpPr>
        <p:spPr>
          <a:xfrm>
            <a:off x="684360" y="6171840"/>
            <a:ext cx="7540560" cy="361800"/>
          </a:xfrm>
          <a:prstGeom prst="rect">
            <a:avLst/>
          </a:prstGeom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lang="pt-BR" sz="1000">
                <a:solidFill>
                  <a:srgbClr val="0a304a"/>
                </a:solidFill>
                <a:latin typeface="Century Gothic"/>
                <a:ea typeface="DejaVu Sans"/>
              </a:rPr>
              <a:t>Cargas de Rajada</a:t>
            </a:r>
            <a:endParaRPr/>
          </a:p>
        </p:txBody>
      </p:sp>
      <p:sp>
        <p:nvSpPr>
          <p:cNvPr id="138" name="PlaceHolder 12"/>
          <p:cNvSpPr>
            <a:spLocks noGrp="1"/>
          </p:cNvSpPr>
          <p:nvPr>
            <p:ph type="sldNum"/>
          </p:nvPr>
        </p:nvSpPr>
        <p:spPr>
          <a:xfrm>
            <a:off x="10363320" y="5578560"/>
            <a:ext cx="1139760" cy="66672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8F67D14-D217-4B44-8A42-5D0EB8AC62D2}" type="slidenum">
              <a:rPr lang="pt-BR" sz="3200">
                <a:solidFill>
                  <a:srgbClr val="0a304a"/>
                </a:solidFill>
                <a:latin typeface="Century Gothic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461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ine 1"/>
          <p:cNvSpPr/>
          <p:nvPr/>
        </p:nvSpPr>
        <p:spPr>
          <a:xfrm flipH="1">
            <a:off x="11270160" y="2963880"/>
            <a:ext cx="913320" cy="9097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174" name="Line 2"/>
          <p:cNvSpPr/>
          <p:nvPr/>
        </p:nvSpPr>
        <p:spPr>
          <a:xfrm flipH="1">
            <a:off x="9207000" y="3191040"/>
            <a:ext cx="2978280" cy="29779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175" name="Line 3"/>
          <p:cNvSpPr/>
          <p:nvPr/>
        </p:nvSpPr>
        <p:spPr>
          <a:xfrm flipH="1">
            <a:off x="10288800" y="3286080"/>
            <a:ext cx="1896480" cy="1892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</p:sp>
      <p:sp>
        <p:nvSpPr>
          <p:cNvPr id="176" name="Line 4"/>
          <p:cNvSpPr/>
          <p:nvPr/>
        </p:nvSpPr>
        <p:spPr>
          <a:xfrm flipH="1">
            <a:off x="10437840" y="3130560"/>
            <a:ext cx="1746000" cy="174132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</p:sp>
      <p:sp>
        <p:nvSpPr>
          <p:cNvPr id="177" name="Line 5"/>
          <p:cNvSpPr/>
          <p:nvPr/>
        </p:nvSpPr>
        <p:spPr>
          <a:xfrm flipH="1">
            <a:off x="10915200" y="3683160"/>
            <a:ext cx="1270080" cy="12668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</p:sp>
      <p:sp>
        <p:nvSpPr>
          <p:cNvPr id="178" name="CustomShape 6"/>
          <p:cNvSpPr/>
          <p:nvPr/>
        </p:nvSpPr>
        <p:spPr>
          <a:xfrm>
            <a:off x="531720" y="812880"/>
            <a:ext cx="609840" cy="58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en-US" sz="8000">
                <a:solidFill>
                  <a:srgbClr val="ffffff"/>
                </a:solidFill>
                <a:latin typeface="Century Gothic"/>
              </a:rPr>
              <a:t>“</a:t>
            </a:r>
            <a:endParaRPr/>
          </a:p>
        </p:txBody>
      </p:sp>
      <p:sp>
        <p:nvSpPr>
          <p:cNvPr id="179" name="CustomShape 7"/>
          <p:cNvSpPr/>
          <p:nvPr/>
        </p:nvSpPr>
        <p:spPr>
          <a:xfrm>
            <a:off x="10285560" y="2768760"/>
            <a:ext cx="609480" cy="58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r>
              <a:rPr lang="en-US" sz="8000">
                <a:solidFill>
                  <a:srgbClr val="ffffff"/>
                </a:solidFill>
                <a:latin typeface="Century Gothic"/>
              </a:rPr>
              <a:t>”</a:t>
            </a:r>
            <a:endParaRPr/>
          </a:p>
        </p:txBody>
      </p:sp>
      <p:sp>
        <p:nvSpPr>
          <p:cNvPr id="180" name="PlaceHolder 8"/>
          <p:cNvSpPr>
            <a:spLocks noGrp="1"/>
          </p:cNvSpPr>
          <p:nvPr>
            <p:ph type="title"/>
          </p:nvPr>
        </p:nvSpPr>
        <p:spPr>
          <a:xfrm>
            <a:off x="684000" y="4487760"/>
            <a:ext cx="8530920" cy="150336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lang="en-US" sz="3600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181" name="PlaceHolder 9"/>
          <p:cNvSpPr>
            <a:spLocks noGrp="1"/>
          </p:cNvSpPr>
          <p:nvPr>
            <p:ph type="body"/>
          </p:nvPr>
        </p:nvSpPr>
        <p:spPr>
          <a:xfrm>
            <a:off x="684000" y="685800"/>
            <a:ext cx="8530920" cy="361152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en-US" sz="2000">
                <a:latin typeface="Century Gothic"/>
              </a:rPr>
              <a:t>Click to edit the outline text format</a:t>
            </a:r>
            <a:endParaRPr/>
          </a:p>
          <a:p>
            <a:pPr lvl="1"/>
            <a:r>
              <a:rPr lang="en-US">
                <a:latin typeface="Century Gothic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1600">
                <a:latin typeface="Century Gothic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1400">
                <a:latin typeface="Century Gothic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1400">
                <a:latin typeface="Century Gothic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1400">
                <a:latin typeface="Century Gothic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1400">
                <a:latin typeface="Century Gothic"/>
              </a:rPr>
              <a:t>Seventh Outline Level</a:t>
            </a:r>
            <a:endParaRPr/>
          </a:p>
        </p:txBody>
      </p:sp>
      <p:sp>
        <p:nvSpPr>
          <p:cNvPr id="182" name="PlaceHolder 10"/>
          <p:cNvSpPr>
            <a:spLocks noGrp="1"/>
          </p:cNvSpPr>
          <p:nvPr>
            <p:ph type="dt"/>
          </p:nvPr>
        </p:nvSpPr>
        <p:spPr>
          <a:xfrm>
            <a:off x="9904320" y="6171840"/>
            <a:ext cx="1596960" cy="3618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r>
              <a:rPr lang="pt-BR" sz="1000">
                <a:solidFill>
                  <a:srgbClr val="0a304a"/>
                </a:solidFill>
                <a:latin typeface="Century Gothic"/>
                <a:ea typeface="DejaVu Sans"/>
              </a:rPr>
              <a:t>11/05/20</a:t>
            </a:r>
            <a:endParaRPr/>
          </a:p>
        </p:txBody>
      </p:sp>
      <p:sp>
        <p:nvSpPr>
          <p:cNvPr id="183" name="PlaceHolder 11"/>
          <p:cNvSpPr>
            <a:spLocks noGrp="1"/>
          </p:cNvSpPr>
          <p:nvPr>
            <p:ph type="ftr"/>
          </p:nvPr>
        </p:nvSpPr>
        <p:spPr>
          <a:xfrm>
            <a:off x="684360" y="6171840"/>
            <a:ext cx="7540560" cy="361800"/>
          </a:xfrm>
          <a:prstGeom prst="rect">
            <a:avLst/>
          </a:prstGeom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lang="pt-BR" sz="1000">
                <a:solidFill>
                  <a:srgbClr val="0a304a"/>
                </a:solidFill>
                <a:latin typeface="Century Gothic"/>
                <a:ea typeface="DejaVu Sans"/>
              </a:rPr>
              <a:t>Cargas de Rajada</a:t>
            </a:r>
            <a:endParaRPr/>
          </a:p>
        </p:txBody>
      </p:sp>
      <p:sp>
        <p:nvSpPr>
          <p:cNvPr id="184" name="PlaceHolder 12"/>
          <p:cNvSpPr>
            <a:spLocks noGrp="1"/>
          </p:cNvSpPr>
          <p:nvPr>
            <p:ph type="sldNum"/>
          </p:nvPr>
        </p:nvSpPr>
        <p:spPr>
          <a:xfrm>
            <a:off x="10363320" y="5578560"/>
            <a:ext cx="1139760" cy="66672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F6030F5-AC8C-4E06-AD93-C176D1340971}" type="slidenum">
              <a:rPr lang="pt-BR" sz="3200">
                <a:solidFill>
                  <a:srgbClr val="0a304a"/>
                </a:solidFill>
                <a:latin typeface="Century Gothic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11240" y="-460440"/>
            <a:ext cx="9456480" cy="2971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pt-BR" sz="4800">
                <a:solidFill>
                  <a:srgbClr val="ffffff"/>
                </a:solidFill>
                <a:latin typeface="Adobe Devanagari"/>
                <a:ea typeface="Adobe Devanagari"/>
              </a:rPr>
              <a:t>	</a:t>
            </a:r>
            <a:r>
              <a:rPr b="1" lang="pt-BR" sz="4800">
                <a:solidFill>
                  <a:srgbClr val="ffffff"/>
                </a:solidFill>
                <a:latin typeface="Adobe Devanagari"/>
                <a:ea typeface="Adobe Devanagari"/>
              </a:rPr>
              <a:t>CARGAS DINÂMICAS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8588520" y="3760920"/>
            <a:ext cx="9455040" cy="297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Adobe Devanagari"/>
                <a:ea typeface="Adobe Devanagari"/>
              </a:rPr>
              <a:t>	</a:t>
            </a:r>
            <a:endParaRPr/>
          </a:p>
        </p:txBody>
      </p:sp>
      <p:sp>
        <p:nvSpPr>
          <p:cNvPr id="229" name="CustomShape 3"/>
          <p:cNvSpPr/>
          <p:nvPr/>
        </p:nvSpPr>
        <p:spPr>
          <a:xfrm>
            <a:off x="10363320" y="5578560"/>
            <a:ext cx="1143000" cy="66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67848CF-CBB4-4161-B75D-349CCD0CDCD2}" type="slidenum">
              <a:rPr lang="pt-BR" sz="3200">
                <a:solidFill>
                  <a:srgbClr val="0a304a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EC58E0C5-B932-411D-B495-79310D055F50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63" name="CustomShape 3"/>
          <p:cNvSpPr/>
          <p:nvPr/>
        </p:nvSpPr>
        <p:spPr>
          <a:xfrm>
            <a:off x="5029200" y="1668600"/>
            <a:ext cx="704052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Velocidades e acelerações (2D)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Da geometria, a posição do ponto P em relação ao referencial OXZ (inercial):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26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286000"/>
            <a:ext cx="5303880" cy="3108240"/>
          </a:xfrm>
          <a:prstGeom prst="rect">
            <a:avLst/>
          </a:prstGeom>
          <a:ln>
            <a:noFill/>
          </a:ln>
        </p:spPr>
      </p:pic>
      <p:pic>
        <p:nvPicPr>
          <p:cNvPr id="26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78560" y="4043520"/>
            <a:ext cx="6035760" cy="62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67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1386CDFC-6605-43B1-A412-6370F48FE11C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68" name="CustomShape 3"/>
          <p:cNvSpPr/>
          <p:nvPr/>
        </p:nvSpPr>
        <p:spPr>
          <a:xfrm>
            <a:off x="5211720" y="1668600"/>
            <a:ext cx="632952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Velocidades e acelerações (2D)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Diferenciando as relações anteriores em relação ao tempo, obtem-se as velocidades do ponto P em relação a base OXZ (inercial):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26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160" y="2743200"/>
            <a:ext cx="5394240" cy="3108240"/>
          </a:xfrm>
          <a:prstGeom prst="rect">
            <a:avLst/>
          </a:prstGeom>
          <a:ln>
            <a:noFill/>
          </a:ln>
        </p:spPr>
      </p:pic>
      <p:pic>
        <p:nvPicPr>
          <p:cNvPr id="2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61080" y="4503600"/>
            <a:ext cx="5668920" cy="116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7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E3C8BDAA-18C7-4684-976D-CEA812702301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73" name="CustomShape 3"/>
          <p:cNvSpPr/>
          <p:nvPr/>
        </p:nvSpPr>
        <p:spPr>
          <a:xfrm>
            <a:off x="5211720" y="1668600"/>
            <a:ext cx="632952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Velocidades e acelerações (2D)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Para se obter as componnentes de velocidade em relação a base oxz, aplica-se o mesmo raciocinio usado para obter a matriz de mudança de base 2D: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2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160" y="2743200"/>
            <a:ext cx="5394240" cy="310824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4008600"/>
            <a:ext cx="5452920" cy="56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88B77D79-F41E-4102-900B-BCBA4302363A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78" name="CustomShape 3"/>
          <p:cNvSpPr/>
          <p:nvPr/>
        </p:nvSpPr>
        <p:spPr>
          <a:xfrm>
            <a:off x="5211720" y="1668600"/>
            <a:ext cx="632952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Velocidades e acelerações (2D)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Da geometria pode-se escrever as velocidades absolutas do ponto P em relação a base oxz como sendo: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27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160" y="2743200"/>
            <a:ext cx="5394240" cy="3108240"/>
          </a:xfrm>
          <a:prstGeom prst="rect">
            <a:avLst/>
          </a:prstGeom>
          <a:ln>
            <a:noFill/>
          </a:ln>
        </p:spPr>
      </p:pic>
      <p:pic>
        <p:nvPicPr>
          <p:cNvPr id="28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894280" y="3749760"/>
            <a:ext cx="5627880" cy="54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8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B92121E6-03B8-494B-B706-45396D9002F2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83" name="CustomShape 3"/>
          <p:cNvSpPr/>
          <p:nvPr/>
        </p:nvSpPr>
        <p:spPr>
          <a:xfrm>
            <a:off x="5211720" y="1668600"/>
            <a:ext cx="632952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Velocidades e acelerações (2D)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Procedendo com as devidas substituições chega-se na equação para a velocidade do ponto P em relação a base oxz.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28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160" y="2743200"/>
            <a:ext cx="5394240" cy="3108240"/>
          </a:xfrm>
          <a:prstGeom prst="rect">
            <a:avLst/>
          </a:prstGeom>
          <a:ln>
            <a:noFill/>
          </a:ln>
        </p:spPr>
      </p:pic>
      <p:pic>
        <p:nvPicPr>
          <p:cNvPr id="28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68920" y="3840120"/>
            <a:ext cx="5610240" cy="549360"/>
          </a:xfrm>
          <a:prstGeom prst="rect">
            <a:avLst/>
          </a:prstGeom>
          <a:ln>
            <a:noFill/>
          </a:ln>
        </p:spPr>
      </p:pic>
      <p:pic>
        <p:nvPicPr>
          <p:cNvPr id="28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137440" y="4572000"/>
            <a:ext cx="1297080" cy="45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88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EBF7DD05-C19E-4EE9-9A18-AD66D80DD14D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89" name="CustomShape 3"/>
          <p:cNvSpPr/>
          <p:nvPr/>
        </p:nvSpPr>
        <p:spPr>
          <a:xfrm>
            <a:off x="5211720" y="1668600"/>
            <a:ext cx="632952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Velocidades e acelerações (2D)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Utilizando raciocínio análogo ao utilizado para obter as velocidades em relação a base oxz, pode-se obter as acelerações emrelação a essa base.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29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160" y="2743200"/>
            <a:ext cx="5394240" cy="3108240"/>
          </a:xfrm>
          <a:prstGeom prst="rect">
            <a:avLst/>
          </a:prstGeom>
          <a:ln>
            <a:noFill/>
          </a:ln>
        </p:spPr>
      </p:pic>
      <p:pic>
        <p:nvPicPr>
          <p:cNvPr id="291" name="" descr=""/>
          <p:cNvPicPr/>
          <p:nvPr/>
        </p:nvPicPr>
        <p:blipFill>
          <a:blip r:embed="rId2"/>
          <a:srcRect l="0" t="0" r="1312087" b="0"/>
          <a:stretch>
            <a:fillRect/>
          </a:stretch>
        </p:blipFill>
        <p:spPr>
          <a:xfrm>
            <a:off x="5880240" y="4022640"/>
            <a:ext cx="5184720" cy="533520"/>
          </a:xfrm>
          <a:prstGeom prst="rect">
            <a:avLst/>
          </a:prstGeom>
          <a:ln>
            <a:noFill/>
          </a:ln>
        </p:spPr>
      </p:pic>
      <p:pic>
        <p:nvPicPr>
          <p:cNvPr id="292" name="" descr=""/>
          <p:cNvPicPr/>
          <p:nvPr/>
        </p:nvPicPr>
        <p:blipFill>
          <a:blip r:embed="rId3"/>
          <a:srcRect l="1333577" t="0" r="0" b="0"/>
          <a:stretch>
            <a:fillRect/>
          </a:stretch>
        </p:blipFill>
        <p:spPr>
          <a:xfrm>
            <a:off x="5907240" y="4556160"/>
            <a:ext cx="4973400" cy="47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94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BE7E958E-07EE-4D55-B3B2-FB75FAD6F84A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95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Velocidades e acelerações (2D)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Os dois últimos termos do lado direito da equação para os componentes de aceleração (do ponto P em relação a base oxz e a aceleração de Coriolis) são nulos quando se considera que a aeronave é rigida!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Portanto as componentes de aceleração em relação a base oxz para aeronave rigida fica: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29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06520" y="4479840"/>
            <a:ext cx="7477200" cy="53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3E23259D-B864-4BB2-B249-6A28BEFE1B32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99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não lineares para aeronave rígida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Considere o sistema inercial OXZ e fixo no corpo oxz. A origem do sistema fixo no corpo (move-se com a aeronave) é, por conveniência, o CG da aeronave (permite eliminar vários termos nas equações).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0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9080" y="4010040"/>
            <a:ext cx="6200640" cy="2390760"/>
          </a:xfrm>
          <a:prstGeom prst="rect">
            <a:avLst/>
          </a:prstGeom>
          <a:ln>
            <a:noFill/>
          </a:ln>
        </p:spPr>
      </p:pic>
      <p:sp>
        <p:nvSpPr>
          <p:cNvPr id="301" name="CustomShape 4"/>
          <p:cNvSpPr/>
          <p:nvPr/>
        </p:nvSpPr>
        <p:spPr>
          <a:xfrm>
            <a:off x="7297560" y="4664160"/>
            <a:ext cx="4314960" cy="1736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/>
            <a:r>
              <a:rPr lang="en-US">
                <a:latin typeface="Calibri"/>
              </a:rPr>
              <a:t>Considere um ponto qualquer, P, localizado  com coordenadas (x,z) em relação ao sistema movel.</a:t>
            </a:r>
            <a:endParaRPr/>
          </a:p>
          <a:p>
            <a:pPr/>
            <a:r>
              <a:rPr lang="en-US">
                <a:latin typeface="Calibri"/>
              </a:rPr>
              <a:t>Considere que o ponto P possui massa dm. 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CC0AF684-9002-4BE5-AE27-42D5547F2089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04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não lineares para aeronave rígida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As forças e momento, considerando o princípio de D'Alembert, para a aeronave inteira pode ser escrita como: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0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36640" y="3814920"/>
            <a:ext cx="4389480" cy="1031760"/>
          </a:xfrm>
          <a:prstGeom prst="rect">
            <a:avLst/>
          </a:prstGeom>
          <a:ln>
            <a:noFill/>
          </a:ln>
        </p:spPr>
      </p:pic>
      <p:pic>
        <p:nvPicPr>
          <p:cNvPr id="3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583320" y="3657600"/>
            <a:ext cx="3475080" cy="1133640"/>
          </a:xfrm>
          <a:prstGeom prst="rect">
            <a:avLst/>
          </a:prstGeom>
          <a:ln>
            <a:noFill/>
          </a:ln>
        </p:spPr>
      </p:pic>
      <p:sp>
        <p:nvSpPr>
          <p:cNvPr id="307" name="CustomShape 4"/>
          <p:cNvSpPr/>
          <p:nvPr/>
        </p:nvSpPr>
        <p:spPr>
          <a:xfrm>
            <a:off x="1096920" y="4791240"/>
            <a:ext cx="649296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/>
            <a:r>
              <a:rPr lang="en-US">
                <a:latin typeface="Calibri"/>
              </a:rPr>
              <a:t>OBS: Foças X e Z em relação ao sistema oxz</a:t>
            </a:r>
            <a:endParaRPr/>
          </a:p>
        </p:txBody>
      </p:sp>
      <p:pic>
        <p:nvPicPr>
          <p:cNvPr id="30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320" y="4846680"/>
            <a:ext cx="4896000" cy="153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FC14D8B7-3DB2-4D8B-B790-898F0859EE6C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11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não lineares para aeronave rígida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Substituindo as equações de aceleração nas equações de força e momento, resulta em um sistema de equações não-linear e acoplado. Para o caso 2D fica: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1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4297320"/>
            <a:ext cx="6659640" cy="6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Importância e Aplicabilidade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838080" y="1908000"/>
            <a:ext cx="10317240" cy="4351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8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As manobras estáticas (equilibrium), também conhecidas como </a:t>
            </a:r>
            <a:r>
              <a:rPr i="1" lang="pt-BR" sz="2200">
                <a:solidFill>
                  <a:srgbClr val="002060"/>
                </a:solidFill>
                <a:latin typeface="Adobe Devanagari"/>
                <a:ea typeface="Adobe Devanagari"/>
              </a:rPr>
              <a:t>“bookcase manouvers”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 normalmente não são realizadas na prática, e resultam em cargas elevadas (porém são úteis nas fases iniciais do projeto para se iniciar o dimensionamento).</a:t>
            </a:r>
            <a:endParaRPr/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Pode-se utilizar durante o processo de certificação métodos mais racionais para a análise de cargas de modo a se obter fatores de cargas mais realísticos;</a:t>
            </a:r>
            <a:endParaRPr/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Essa análise mais racional envolve o estudo da dinâmica da aeronave para uma dada entrada (profundor, aileron, leme, spoiler, rajada, etc);</a:t>
            </a:r>
            <a:endParaRPr/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Necessita de um modelo preciso da dinâmica da aeronave para a precisão do calculo de cargas;</a:t>
            </a:r>
            <a:endParaRPr/>
          </a:p>
          <a:p>
            <a:pPr algn="just">
              <a:lnSpc>
                <a:spcPct val="8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que envolven falha (motor por exemplo), “checked” e “unchecked” só são possíveis de serem analisadas de maneira correta utilizando a análise dinâmica da aeronave. 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8DC95C6D-D3F3-476D-8888-FFA8259965CD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14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3713504A-E755-4151-B928-DD644D3393F4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15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não lineares para aeronave rígida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Para o caso 3D fica: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1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40000" y="3475080"/>
            <a:ext cx="4975200" cy="287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18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9BE281BC-B623-4B15-9824-74221B5C4B65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19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lineares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Normalmente as equações de movimento da aeronave são linearizadas de modo a facilitar a solução da mesma, como é o caso de estabilidade e controle, onde se estudam o comportamento da aeronave quando esta é submetida a pertubações em relação ao equilibrio.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Partindo-se do equilibrio V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e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=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Ψ=Φ=P</a:t>
            </a:r>
            <a:r>
              <a:rPr lang="pt-BR" sz="2200" baseline="-33000">
                <a:solidFill>
                  <a:srgbClr val="002060"/>
                </a:solidFill>
                <a:latin typeface="Ubuntu"/>
                <a:ea typeface="Ubuntu"/>
              </a:rPr>
              <a:t>e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=Q</a:t>
            </a:r>
            <a:r>
              <a:rPr lang="pt-BR" sz="2200" baseline="-33000">
                <a:solidFill>
                  <a:srgbClr val="002060"/>
                </a:solidFill>
                <a:latin typeface="Ubuntu"/>
                <a:ea typeface="Ubuntu"/>
              </a:rPr>
              <a:t>e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=R</a:t>
            </a:r>
            <a:r>
              <a:rPr lang="pt-BR" sz="2200" baseline="-33000">
                <a:solidFill>
                  <a:srgbClr val="002060"/>
                </a:solidFill>
                <a:latin typeface="Ubuntu"/>
                <a:ea typeface="Ubuntu"/>
              </a:rPr>
              <a:t>e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=0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As velocidades do centro de massa acrescidas da pertubação ficam: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2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17880" y="4929120"/>
            <a:ext cx="5668920" cy="64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2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1057FA58-E2D0-4B5B-ABB7-D5E7AC3E30BD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23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lineares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As taxas de giro (velocidades angulares)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2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46280" y="3103560"/>
            <a:ext cx="6950160" cy="554040"/>
          </a:xfrm>
          <a:prstGeom prst="rect">
            <a:avLst/>
          </a:prstGeom>
          <a:ln>
            <a:noFill/>
          </a:ln>
        </p:spPr>
      </p:pic>
      <p:sp>
        <p:nvSpPr>
          <p:cNvPr id="325" name="CustomShape 4"/>
          <p:cNvSpPr/>
          <p:nvPr/>
        </p:nvSpPr>
        <p:spPr>
          <a:xfrm>
            <a:off x="639720" y="3749760"/>
            <a:ext cx="86868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/>
            <a:r>
              <a:rPr lang="en-US">
                <a:solidFill>
                  <a:srgbClr val="000080"/>
                </a:solidFill>
                <a:latin typeface="Calibri"/>
              </a:rPr>
              <a:t>  </a:t>
            </a:r>
            <a:r>
              <a:rPr lang="en-US">
                <a:solidFill>
                  <a:srgbClr val="000066"/>
                </a:solidFill>
                <a:latin typeface="Calibri"/>
              </a:rPr>
              <a:t>Todos os termos escritos em relação a base oxyz</a:t>
            </a:r>
            <a:endParaRPr/>
          </a:p>
        </p:txBody>
      </p:sp>
      <p:sp>
        <p:nvSpPr>
          <p:cNvPr id="326" name="CustomShape 5"/>
          <p:cNvSpPr/>
          <p:nvPr/>
        </p:nvSpPr>
        <p:spPr>
          <a:xfrm>
            <a:off x="822240" y="4211640"/>
            <a:ext cx="10790280" cy="72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Substituindo as relações de velocidade (linear e angular) nas equações de movimento, obtem-se para o movimento longitudinal:</a:t>
            </a:r>
            <a:endParaRPr/>
          </a:p>
        </p:txBody>
      </p:sp>
      <p:pic>
        <p:nvPicPr>
          <p:cNvPr id="32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647800" y="4937040"/>
            <a:ext cx="5946840" cy="549360"/>
          </a:xfrm>
          <a:prstGeom prst="rect">
            <a:avLst/>
          </a:prstGeom>
          <a:ln>
            <a:noFill/>
          </a:ln>
        </p:spPr>
      </p:pic>
      <p:sp>
        <p:nvSpPr>
          <p:cNvPr id="328" name="CustomShape 6"/>
          <p:cNvSpPr/>
          <p:nvPr/>
        </p:nvSpPr>
        <p:spPr>
          <a:xfrm>
            <a:off x="914400" y="5425920"/>
            <a:ext cx="594360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E para o movimento latero-direcional:</a:t>
            </a:r>
            <a:endParaRPr/>
          </a:p>
        </p:txBody>
      </p:sp>
      <p:pic>
        <p:nvPicPr>
          <p:cNvPr id="32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40000" y="5910120"/>
            <a:ext cx="7170840" cy="58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31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9908591D-AC86-4299-B210-7FCAE0BBEA74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32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lineares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Como os ângulos são pequenos, não é necessário aplicar as transformações utilizando os ângulos de Euler, também tem-se coseno do ângulo é 1 e o seno do ângulo é equivalente ao ângulo. Adicionalmente ignorando os termos de segunda ordem e os acoplamentos obtem-se as seguintes trasformações lineares entre o sistema movel e o inercial.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3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63760" y="4297320"/>
            <a:ext cx="6218280" cy="601560"/>
          </a:xfrm>
          <a:prstGeom prst="rect">
            <a:avLst/>
          </a:prstGeom>
          <a:ln>
            <a:noFill/>
          </a:ln>
        </p:spPr>
      </p:pic>
      <p:pic>
        <p:nvPicPr>
          <p:cNvPr id="3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463760" y="5029200"/>
            <a:ext cx="6126120" cy="6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36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ED17A84E-8255-410D-A988-7780ECDB163E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37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 - Longitudinal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Quando as frequencias naturais, considerando a flexibilidade (&gt; 5Hz), de uma aeronave são significativamente maiores que as frequencias de corpo rígido, pode-se fazer a análise considerando a mesma como se fosse rígida. Por outro lado, as aeronaves de transporte mais modernas, as frequencias naturais, considerando a flexibilidade estrutural (~1Hz), são muito próximas das frequencias de corpo rígido, a análise de cargas deverá levar em consideração a flexibilidade estrutural.</a:t>
            </a: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Em uma aeronave flexível o centro de massa instantaneo, assim como as propriedades de inércia variam com o movimento estrutural (análise mais complicada!!!)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39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A738C331-3B2B-442B-87B6-FB31A6F60645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40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 - Longitudinal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 escolha da origem do sistema de coordenadas se torna fundamental de modo a manter as equações o mais simples possível, assim como evitar o acoplamento inercial entre os modos flexíveis e rígidos (Acoplamentos somente devido a aspectos aerodinâmicos).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C7FA020C-EA5E-4DEA-8A62-6D595C4B5B25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43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 – Sistema de referência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De modo a facilitar a análise, considere uma aeronave simétrica, em movimento longitudinal vertical (heave) e com rotação (pitch). </a:t>
            </a: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 origem do sistema de referência varia com a movimentação estrutural da aeronave (não está em um ponto fixo da fuselagem). A posição da origem dos sistema de coordenadas é escolhida para que os momentos lineares e angulares de toda a aeronave sejam nulos em qualquer instante de tempo (centro de massa instantaneo).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0E2F76F2-9C03-4AE7-9450-12DE3796C8D4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46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 – Sistema de referência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Para o caso bidimensional de uma aeronave flexível, a posição do ponto P considerando uma parcela rígida e outra flexível.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4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3160" y="3840120"/>
            <a:ext cx="5495760" cy="2535120"/>
          </a:xfrm>
          <a:prstGeom prst="rect">
            <a:avLst/>
          </a:prstGeom>
          <a:ln>
            <a:noFill/>
          </a:ln>
        </p:spPr>
      </p:pic>
      <p:pic>
        <p:nvPicPr>
          <p:cNvPr id="34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45240" y="3927600"/>
            <a:ext cx="6400800" cy="227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5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DE5FE566-5D99-4B65-A5B9-A441F36C6BB8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51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 – Sistema de referência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A condição para que a origem do sistema de coordenadas esteja sobre o centro de massa instananeo é: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352" name="CustomShape 4"/>
          <p:cNvSpPr/>
          <p:nvPr/>
        </p:nvSpPr>
        <p:spPr>
          <a:xfrm>
            <a:off x="822240" y="4570560"/>
            <a:ext cx="10515600" cy="4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Já a inércia instantanea em torno do eixo y é escrita como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:</a:t>
            </a:r>
            <a:endParaRPr/>
          </a:p>
        </p:txBody>
      </p:sp>
      <p:pic>
        <p:nvPicPr>
          <p:cNvPr id="35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17880" y="3565440"/>
            <a:ext cx="4389480" cy="1006560"/>
          </a:xfrm>
          <a:prstGeom prst="rect">
            <a:avLst/>
          </a:prstGeom>
          <a:ln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00400" y="5121360"/>
            <a:ext cx="3726000" cy="91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56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0C43CB49-2DB4-4629-A8AC-E824192F53B8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57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 – Sistema de referência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As equações para as componentes de força (em x e z) e momento ( princípio de D'Alembert) podem ser escritas como: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5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03480" y="3693960"/>
            <a:ext cx="7589880" cy="878040"/>
          </a:xfrm>
          <a:prstGeom prst="rect">
            <a:avLst/>
          </a:prstGeom>
          <a:ln>
            <a:noFill/>
          </a:ln>
        </p:spPr>
      </p:pic>
      <p:sp>
        <p:nvSpPr>
          <p:cNvPr id="359" name="CustomShape 4"/>
          <p:cNvSpPr/>
          <p:nvPr/>
        </p:nvSpPr>
        <p:spPr>
          <a:xfrm>
            <a:off x="822240" y="4570560"/>
            <a:ext cx="10515600" cy="1280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Considerando que os deslocamentos estruturais são pequenos, ou que esses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deslocamentos e a taxa desses deslocamentos são colineares, 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pode-se escrever a equação de momentos como:</a:t>
            </a:r>
            <a:endParaRPr/>
          </a:p>
        </p:txBody>
      </p:sp>
      <p:pic>
        <p:nvPicPr>
          <p:cNvPr id="36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800" y="5851440"/>
            <a:ext cx="2651040" cy="82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Introdução e Aplicabilidade </a:t>
            </a: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838080" y="1566720"/>
            <a:ext cx="10717200" cy="239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No estudo das cargas dinâmicas normalmente são realizados dois tipos de análise: as manobras “unchecked”, que envolvem a aplicação total do comando; e as manobras “checked” envolvem a aplicação harmonica de ¾ de um ciclo;</a:t>
            </a: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As manobras de rolamento e guinada podem ser feitas utilizando manobras de equilibrio (bookcase), ou através de analises dinâmicas, sendo essa última mais precisa. Análise de falha de motor é melhor realizada através de análise dinâmica;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235" name="CustomShape 3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CA24AC30-F5A5-49D4-9FC0-566EBDB44342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6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F5CF6724-B208-4AA2-85A5-EFADF2130E6C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63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 – Sistema de referência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Para facilitar as análises, I</a:t>
            </a:r>
            <a:r>
              <a:rPr lang="pt-BR" sz="2200" baseline="-33000">
                <a:solidFill>
                  <a:srgbClr val="002060"/>
                </a:solidFill>
                <a:latin typeface="Ubuntu"/>
                <a:ea typeface="Ubuntu"/>
              </a:rPr>
              <a:t>y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 é considerado constante com o tempo, ou seja, as variações devido a flaxibilidade são pequenas (não utilizar a equação anterior para o momento de inércia).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Considera-se que a aeronave somente se doforme na direção z (deformação em x, assim como suas taxas são nulas). A deformação da aeronave considerando a flaxibilidade, pode ser escrita como: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6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32280" y="5268960"/>
            <a:ext cx="3382920" cy="67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66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DE1F7759-CF71-47F1-B5BE-A4417D135798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67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Considerando a flaxibilidade estrutural as equações para as componentes de velocidade do ponto P podem ser escritas como: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6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320" y="3281400"/>
            <a:ext cx="7040520" cy="925560"/>
          </a:xfrm>
          <a:prstGeom prst="rect">
            <a:avLst/>
          </a:prstGeom>
          <a:ln>
            <a:noFill/>
          </a:ln>
        </p:spPr>
      </p:pic>
      <p:sp>
        <p:nvSpPr>
          <p:cNvPr id="369" name="CustomShape 4"/>
          <p:cNvSpPr/>
          <p:nvPr/>
        </p:nvSpPr>
        <p:spPr>
          <a:xfrm>
            <a:off x="822240" y="4297320"/>
            <a:ext cx="11010960" cy="1281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Como foi considerado que as deformações somente ocorrem em z (deformação em x,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assim como suas derivadas são nulas), as equações para as componentes de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aceleração ficam escritas como:</a:t>
            </a:r>
            <a:endParaRPr/>
          </a:p>
        </p:txBody>
      </p:sp>
      <p:pic>
        <p:nvPicPr>
          <p:cNvPr id="3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16080" y="5668920"/>
            <a:ext cx="6296040" cy="109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7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716A31E7-7DB7-47F0-8FA3-5967FBE6B174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73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As equações de movimento de uma aeronave, considerando o efeito da flexibilidade, consiste das esquções de movimento da aeronave rígida juntamente com a resposta flexível.  As equações resultantes (considerando as simplificações anteriores), são semelhantes às obtidas para a aronave rígida, porém na equação de momento deve-se considerar a posição instantanea do ponto P. 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Adicionalmente, em se utilizando I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y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 constante no tempo, as equações de movimento são as mesmas para a aeronave rígida.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95440" y="5303880"/>
            <a:ext cx="4433760" cy="914400"/>
          </a:xfrm>
          <a:prstGeom prst="rect">
            <a:avLst/>
          </a:prstGeom>
          <a:ln>
            <a:noFill/>
          </a:ln>
        </p:spPr>
      </p:pic>
      <p:sp>
        <p:nvSpPr>
          <p:cNvPr id="375" name="CustomShape 4"/>
          <p:cNvSpPr/>
          <p:nvPr/>
        </p:nvSpPr>
        <p:spPr>
          <a:xfrm>
            <a:off x="7040520" y="5121360"/>
            <a:ext cx="3475080" cy="42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/>
            <a:r>
              <a:rPr lang="en-US">
                <a:latin typeface="Calibri"/>
              </a:rPr>
              <a:t>Considerando I</a:t>
            </a:r>
            <a:r>
              <a:rPr lang="en-US" baseline="-33000">
                <a:latin typeface="Calibri"/>
              </a:rPr>
              <a:t>y</a:t>
            </a:r>
            <a:r>
              <a:rPr lang="en-US">
                <a:latin typeface="Calibri"/>
              </a:rPr>
              <a:t> constante.</a:t>
            </a:r>
            <a:endParaRPr/>
          </a:p>
        </p:txBody>
      </p:sp>
      <p:pic>
        <p:nvPicPr>
          <p:cNvPr id="3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126120" y="5486400"/>
            <a:ext cx="5578560" cy="6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378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9D5C7759-3476-4A56-B337-D6535E49C1E5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79" name="CustomShape 3"/>
          <p:cNvSpPr/>
          <p:nvPr/>
        </p:nvSpPr>
        <p:spPr>
          <a:xfrm>
            <a:off x="549360" y="1668600"/>
            <a:ext cx="10991880" cy="37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Equações de movimento para aeronave flexível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Assim como para o caso de manobras em equilibrio considerando a flexibilidade, a equação para a coordenada generalizada modal livre-livre, q</a:t>
            </a:r>
            <a:r>
              <a:rPr lang="pt-BR" sz="2200" baseline="-33000">
                <a:solidFill>
                  <a:srgbClr val="002060"/>
                </a:solidFill>
                <a:latin typeface="Ubuntu"/>
                <a:ea typeface="Ubuntu"/>
              </a:rPr>
              <a:t>e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 , pode ser obtida utilizando o princípio dos trabalhos virtuais.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38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65440" y="3749760"/>
            <a:ext cx="3749760" cy="457200"/>
          </a:xfrm>
          <a:prstGeom prst="rect">
            <a:avLst/>
          </a:prstGeom>
          <a:ln>
            <a:noFill/>
          </a:ln>
        </p:spPr>
      </p:pic>
      <p:sp>
        <p:nvSpPr>
          <p:cNvPr id="381" name="CustomShape 4"/>
          <p:cNvSpPr/>
          <p:nvPr/>
        </p:nvSpPr>
        <p:spPr>
          <a:xfrm>
            <a:off x="914400" y="4206960"/>
            <a:ext cx="11064960" cy="73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Em forma matricial, o sistema de equações para aeronave flexível fica:</a:t>
            </a:r>
            <a:endParaRPr/>
          </a:p>
        </p:txBody>
      </p:sp>
      <p:pic>
        <p:nvPicPr>
          <p:cNvPr id="38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54120" y="4754520"/>
            <a:ext cx="9196560" cy="127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384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D0735B4B-E8F8-4A17-9C72-1129DD95CD5E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85" name="TextShape 3"/>
          <p:cNvSpPr txBox="1"/>
          <p:nvPr/>
        </p:nvSpPr>
        <p:spPr>
          <a:xfrm>
            <a:off x="365760" y="1828800"/>
            <a:ext cx="10972800" cy="72720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Reescrevendo as equações de movimento longitudinal de uma aeronave rígida para taxas de arfagem baixas:</a:t>
            </a:r>
            <a:endParaRPr/>
          </a:p>
        </p:txBody>
      </p:sp>
      <p:pic>
        <p:nvPicPr>
          <p:cNvPr id="38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2743200"/>
            <a:ext cx="6659640" cy="639720"/>
          </a:xfrm>
          <a:prstGeom prst="rect">
            <a:avLst/>
          </a:prstGeom>
          <a:ln>
            <a:noFill/>
          </a:ln>
        </p:spPr>
      </p:pic>
      <p:sp>
        <p:nvSpPr>
          <p:cNvPr id="387" name="TextShape 4"/>
          <p:cNvSpPr txBox="1"/>
          <p:nvPr/>
        </p:nvSpPr>
        <p:spPr>
          <a:xfrm>
            <a:off x="173160" y="3452400"/>
            <a:ext cx="11714040" cy="14853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Assumindo que não há variações das forças gravitacionais e que as deformações longitudinais da fuselagem são pequenas, pode-se desconsiderar os termos envolvendo u e suas derivadas. Pode-se considerar somente 2 equações de movimento longitudinal: </a:t>
            </a:r>
            <a:endParaRPr/>
          </a:p>
        </p:txBody>
      </p:sp>
      <p:pic>
        <p:nvPicPr>
          <p:cNvPr id="388" name="" descr=""/>
          <p:cNvPicPr/>
          <p:nvPr/>
        </p:nvPicPr>
        <p:blipFill>
          <a:blip r:embed="rId2"/>
          <a:srcRect l="928731" t="0" r="0" b="0"/>
          <a:stretch>
            <a:fillRect/>
          </a:stretch>
        </p:blipFill>
        <p:spPr>
          <a:xfrm>
            <a:off x="3831840" y="5120640"/>
            <a:ext cx="4306320" cy="6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39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E5FF50B9-6E58-4CCC-91A1-6D791D4591A0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91" name="TextShape 3"/>
          <p:cNvSpPr txBox="1"/>
          <p:nvPr/>
        </p:nvSpPr>
        <p:spPr>
          <a:xfrm>
            <a:off x="365760" y="1828800"/>
            <a:ext cx="10972800" cy="21855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Utilizando o sistema de equações simplificado (de 2 equações), significa que foi desconsiderado o modo de fugoide, mas representa bem a dinâmica da aeronave para uma escala de tempo moderada.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As força (Z) e o Momento (M) podem ser representados utilizando as derivadas de estabilidade aerodinâmicas.</a:t>
            </a:r>
            <a:endParaRPr/>
          </a:p>
        </p:txBody>
      </p:sp>
      <p:pic>
        <p:nvPicPr>
          <p:cNvPr id="39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40480" y="4094280"/>
            <a:ext cx="4937760" cy="111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0A9D732F-10A3-4B32-A9DB-CDB9E9C3202A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95" name="TextShape 3"/>
          <p:cNvSpPr txBox="1"/>
          <p:nvPr/>
        </p:nvSpPr>
        <p:spPr>
          <a:xfrm>
            <a:off x="365760" y="1828800"/>
            <a:ext cx="10972800" cy="308952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As derivadas de estabilidade aerodinâmicas utilizadas nas equações de movimento são escritas em relação ao sistema fixo na aeronave (vento), em oposição às derivadas utilizadas no estudo das manobras em equilibrio.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Por outro lado, como as perturbações que envolvem as derivadas são pequenas e nem todas envolvem variações da velocidade da aeronave, as derivadas do caso dinâmico e de equilibrio são bastante semelhantes, senão iguais. 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397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796EEB91-FEE6-4491-9928-E66EFE5EAAF9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39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52080" y="1562400"/>
            <a:ext cx="9172080" cy="483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0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848B57A8-F3A1-4B25-BB43-5C96B4576799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40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54480" y="1463040"/>
            <a:ext cx="8444520" cy="521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03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AB63FB0A-BA8A-4DA2-8266-86D56E504AAF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40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63040" y="1981440"/>
            <a:ext cx="8886600" cy="304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6B378274-5AC1-46DA-BCAE-06920EFB49EC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38" name="CustomShape 3"/>
          <p:cNvSpPr/>
          <p:nvPr/>
        </p:nvSpPr>
        <p:spPr>
          <a:xfrm>
            <a:off x="824040" y="1668600"/>
            <a:ext cx="10717200" cy="239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Bases (eixos) utilizados na análise dinâmica</a:t>
            </a: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Inercial (OX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E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Y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E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Z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E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) – Sistema ortogona fixo na terra (referencial inercial) – Por conveniência pode ser colocado com a origem coincidindo com o sistema de eixos da aeronave, sendo X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E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 apontando na direção de voo da aeronave na condição de equilibrio (trimada). Uma desvanyagem desse sistema de cordenadas é que ao longo da execussão da manobra os momentos de inércia não permanecem constantes. Esse sistema de referência é adequado para análise de manobras de equilibrio estático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;</a:t>
            </a: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Sistema fixo na aeronave (Oxyz) -  Sistema de coordenadas fixo na aeronave com origem no centro de massa (rotaciona e translada com o mesmo durante a manobra). Uma vantagem de utilizar esse sistema é que as inercias permanecem constantes durante a execussão de uma manobra. São utilizados 2 tipos de sistemas de coordenadas fixo na aeronave: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06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D67AE644-FB4B-49A8-A999-D5760090695A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07" name="TextShape 3"/>
          <p:cNvSpPr txBox="1"/>
          <p:nvPr/>
        </p:nvSpPr>
        <p:spPr>
          <a:xfrm>
            <a:off x="365760" y="1828800"/>
            <a:ext cx="10972800" cy="158292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O sistema de equações pode ser resolvido no dominio do tempo (utilizando diferenças finitas por exemplo), ou utilizando a transformada de Laplace.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40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48200" y="2651760"/>
            <a:ext cx="7261560" cy="1097280"/>
          </a:xfrm>
          <a:prstGeom prst="rect">
            <a:avLst/>
          </a:prstGeom>
          <a:ln>
            <a:noFill/>
          </a:ln>
        </p:spPr>
      </p:pic>
      <p:sp>
        <p:nvSpPr>
          <p:cNvPr id="409" name="TextShape 4"/>
          <p:cNvSpPr txBox="1"/>
          <p:nvPr/>
        </p:nvSpPr>
        <p:spPr>
          <a:xfrm>
            <a:off x="365760" y="3809160"/>
            <a:ext cx="10972800" cy="921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OBS: a velocidade w fica mais fácil de ser entendida como 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α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Ubuntu"/>
              </a:rPr>
              <a:t>=w/V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Ubuntu"/>
              </a:rPr>
              <a:t>0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Ubuntu"/>
              </a:rPr>
              <a:t>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11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AD2D94D2-662C-4B50-961B-B33E0CD73703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12" name="TextShape 3"/>
          <p:cNvSpPr txBox="1"/>
          <p:nvPr/>
        </p:nvSpPr>
        <p:spPr>
          <a:xfrm>
            <a:off x="365760" y="1828800"/>
            <a:ext cx="10972800" cy="8535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Utilizando a transformada de Laplace o sistema acima fica escrito como: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413" name="TextShape 4"/>
          <p:cNvSpPr txBox="1"/>
          <p:nvPr/>
        </p:nvSpPr>
        <p:spPr>
          <a:xfrm>
            <a:off x="365760" y="3809160"/>
            <a:ext cx="10972800" cy="115488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Calibri"/>
              </a:rPr>
              <a:t>Resolvendo o sistema para a taxa de arfagem (q) para uma dada entrada de profundor: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41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00400" y="2514960"/>
            <a:ext cx="5852160" cy="959760"/>
          </a:xfrm>
          <a:prstGeom prst="rect">
            <a:avLst/>
          </a:prstGeom>
          <a:ln>
            <a:noFill/>
          </a:ln>
        </p:spPr>
      </p:pic>
      <p:pic>
        <p:nvPicPr>
          <p:cNvPr id="4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720" y="4480560"/>
            <a:ext cx="5038200" cy="1005840"/>
          </a:xfrm>
          <a:prstGeom prst="rect">
            <a:avLst/>
          </a:prstGeom>
          <a:ln>
            <a:noFill/>
          </a:ln>
        </p:spPr>
      </p:pic>
      <p:pic>
        <p:nvPicPr>
          <p:cNvPr id="4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77440" y="5577840"/>
            <a:ext cx="7530120" cy="73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F4E5207D-6429-4E61-8CB5-38276000CABC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19" name="TextShape 3"/>
          <p:cNvSpPr txBox="1"/>
          <p:nvPr/>
        </p:nvSpPr>
        <p:spPr>
          <a:xfrm>
            <a:off x="365760" y="1828800"/>
            <a:ext cx="10972800" cy="8535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Utilizando a transformada de Laplace o sistema acima fica escrito como: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420" name="TextShape 4"/>
          <p:cNvSpPr txBox="1"/>
          <p:nvPr/>
        </p:nvSpPr>
        <p:spPr>
          <a:xfrm>
            <a:off x="365760" y="3809160"/>
            <a:ext cx="10972800" cy="115488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Calibri"/>
              </a:rPr>
              <a:t>Resolvendo o sistema para a taxa de arfagem (q) para uma dada entrada de profundor: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pic>
        <p:nvPicPr>
          <p:cNvPr id="42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00400" y="2514960"/>
            <a:ext cx="5852160" cy="959760"/>
          </a:xfrm>
          <a:prstGeom prst="rect">
            <a:avLst/>
          </a:prstGeom>
          <a:ln>
            <a:noFill/>
          </a:ln>
        </p:spPr>
      </p:pic>
      <p:pic>
        <p:nvPicPr>
          <p:cNvPr id="42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720" y="4480560"/>
            <a:ext cx="5038200" cy="1005840"/>
          </a:xfrm>
          <a:prstGeom prst="rect">
            <a:avLst/>
          </a:prstGeom>
          <a:ln>
            <a:noFill/>
          </a:ln>
        </p:spPr>
      </p:pic>
      <p:pic>
        <p:nvPicPr>
          <p:cNvPr id="42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77440" y="5577840"/>
            <a:ext cx="7530120" cy="73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25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4C53FB86-689D-4716-BB60-40AA2B25E78A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26" name="TextShape 3"/>
          <p:cNvSpPr txBox="1"/>
          <p:nvPr/>
        </p:nvSpPr>
        <p:spPr>
          <a:xfrm>
            <a:off x="365760" y="182880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As raizes do polinômio característico (período curto) do sistema acima (D(s)), co normalmente são complexas.</a:t>
            </a:r>
            <a:endParaRPr/>
          </a:p>
        </p:txBody>
      </p:sp>
      <p:pic>
        <p:nvPicPr>
          <p:cNvPr id="42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31920" y="2651760"/>
            <a:ext cx="3304800" cy="731520"/>
          </a:xfrm>
          <a:prstGeom prst="rect">
            <a:avLst/>
          </a:prstGeom>
          <a:ln>
            <a:noFill/>
          </a:ln>
        </p:spPr>
      </p:pic>
      <p:sp>
        <p:nvSpPr>
          <p:cNvPr id="428" name="TextShape 4"/>
          <p:cNvSpPr txBox="1"/>
          <p:nvPr/>
        </p:nvSpPr>
        <p:spPr>
          <a:xfrm>
            <a:off x="91440" y="338328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Onde 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ω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Ubuntu"/>
              </a:rPr>
              <a:t>s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Ubuntu"/>
              </a:rPr>
              <a:t> é a frequência não amortecida para o período curto (1-10 rad/s), 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ξ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Ubuntu"/>
              </a:rPr>
              <a:t>s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Ubuntu"/>
              </a:rPr>
              <a:t> é a razão de amortecimento (10 a 50% do critico).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3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4A303D43-284B-40B2-8655-7BCA35BBC1F8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31" name="TextShape 3"/>
          <p:cNvSpPr txBox="1"/>
          <p:nvPr/>
        </p:nvSpPr>
        <p:spPr>
          <a:xfrm>
            <a:off x="365760" y="1828800"/>
            <a:ext cx="10972800" cy="10281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Uma vez que o sistema foi resolvido, deve-se obter o movimento da aeronave em relação ao sistema inercial, utilizando as transformações de Euler, que para o caso de pequenas perturbações pode ser escritas como: </a:t>
            </a:r>
            <a:endParaRPr/>
          </a:p>
        </p:txBody>
      </p:sp>
      <p:pic>
        <p:nvPicPr>
          <p:cNvPr id="43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91400" y="2945520"/>
            <a:ext cx="5586840" cy="62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34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52F0E118-D713-441F-8621-03773B2DB091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35" name="TextShape 3"/>
          <p:cNvSpPr txBox="1"/>
          <p:nvPr/>
        </p:nvSpPr>
        <p:spPr>
          <a:xfrm>
            <a:off x="365760" y="182880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Unchecked </a:t>
            </a:r>
            <a:endParaRPr/>
          </a:p>
        </p:txBody>
      </p:sp>
      <p:pic>
        <p:nvPicPr>
          <p:cNvPr id="43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00" y="2377440"/>
            <a:ext cx="5847840" cy="411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38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4462A596-3B5A-41D0-8859-A51F43213278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39" name="TextShape 3"/>
          <p:cNvSpPr txBox="1"/>
          <p:nvPr/>
        </p:nvSpPr>
        <p:spPr>
          <a:xfrm>
            <a:off x="457200" y="146304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Unchecked </a:t>
            </a:r>
            <a:endParaRPr/>
          </a:p>
        </p:txBody>
      </p:sp>
      <p:pic>
        <p:nvPicPr>
          <p:cNvPr id="44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5760" y="1907280"/>
            <a:ext cx="10515600" cy="476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4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ADB6C295-AAD5-4E07-94F8-FC17E4020B80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43" name="TextShape 3"/>
          <p:cNvSpPr txBox="1"/>
          <p:nvPr/>
        </p:nvSpPr>
        <p:spPr>
          <a:xfrm>
            <a:off x="457200" y="146304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Checked </a:t>
            </a:r>
            <a:endParaRPr/>
          </a:p>
        </p:txBody>
      </p:sp>
      <p:pic>
        <p:nvPicPr>
          <p:cNvPr id="44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22960" y="1920240"/>
            <a:ext cx="10241280" cy="438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8DBD6CC7-3239-4B8A-8499-4E5A6527AB4E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47" name="TextShape 3"/>
          <p:cNvSpPr txBox="1"/>
          <p:nvPr/>
        </p:nvSpPr>
        <p:spPr>
          <a:xfrm>
            <a:off x="457200" y="146304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Checked </a:t>
            </a:r>
            <a:endParaRPr/>
          </a:p>
        </p:txBody>
      </p:sp>
      <p:pic>
        <p:nvPicPr>
          <p:cNvPr id="44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37360" y="2076840"/>
            <a:ext cx="8686800" cy="231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5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59F95DC5-0A48-409D-AB91-BC78910ED507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51" name="TextShape 3"/>
          <p:cNvSpPr txBox="1"/>
          <p:nvPr/>
        </p:nvSpPr>
        <p:spPr>
          <a:xfrm>
            <a:off x="457200" y="146304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dinâmicas – Exemplo de aplicação </a:t>
            </a:r>
            <a:endParaRPr/>
          </a:p>
        </p:txBody>
      </p:sp>
      <p:pic>
        <p:nvPicPr>
          <p:cNvPr id="45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680" y="2126160"/>
            <a:ext cx="8321040" cy="381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BA6B6F05-C77B-4BC7-87BC-701E4175D3C8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41" name="CustomShape 3"/>
          <p:cNvSpPr/>
          <p:nvPr/>
        </p:nvSpPr>
        <p:spPr>
          <a:xfrm>
            <a:off x="824040" y="1668600"/>
            <a:ext cx="10717200" cy="239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Bases (eixos) utilizados na análise dinâmica</a:t>
            </a: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Sistema fixo na aeronave (Ox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b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y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b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z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b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) com o eixo x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b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 alinhado com o eixo da longitudinal da aeronave. Se esse sistema coincidir com os eixos principais da aeronave os produtos de inércia serão nulos, mas para o sistema aerodinâmico esses produtos irão existir.</a:t>
            </a: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Sistema aerodinâmico ou Eixo do vento (Ox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w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y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w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z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w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)  com o eixo x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w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 alinhado com o vetor de elocidade da aeronave. Esse sistema possui a vantagem de que alguns termos aerodinâmicos serão muito mais fáceis de serem obtidos.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O sistema fixo no corpo e o aerodinâmico diferem, na condição de equilibrio, pelo ângulo de incidência 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α</a:t>
            </a:r>
            <a:r>
              <a:rPr lang="pt-BR" sz="2200" baseline="-33000">
                <a:solidFill>
                  <a:srgbClr val="002060"/>
                </a:solidFill>
                <a:latin typeface="Ubuntu"/>
                <a:ea typeface="Ubuntu"/>
              </a:rPr>
              <a:t>e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 o que torna necessário utilizar a mudança de base adequada. Por exemplo, as derivadas de estabilidade podem ser calculadas em relação ao sistema aerodinâmico, e então transformadas para o sistema fixo no corpo.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54A61FFA-A3F2-4CA8-9CA1-516DB6E8C140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55" name="TextShape 3"/>
          <p:cNvSpPr txBox="1"/>
          <p:nvPr/>
        </p:nvSpPr>
        <p:spPr>
          <a:xfrm>
            <a:off x="457200" y="146304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dinâmicas – Exemplo de aplicação </a:t>
            </a:r>
            <a:endParaRPr/>
          </a:p>
        </p:txBody>
      </p:sp>
      <p:pic>
        <p:nvPicPr>
          <p:cNvPr id="4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680" y="1869120"/>
            <a:ext cx="7800480" cy="471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58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9B5989C8-01F3-41FD-ADB0-861E1B425951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59" name="TextShape 3"/>
          <p:cNvSpPr txBox="1"/>
          <p:nvPr/>
        </p:nvSpPr>
        <p:spPr>
          <a:xfrm>
            <a:off x="548640" y="128016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dinâmicas – Exemplo de aplicação </a:t>
            </a:r>
            <a:endParaRPr/>
          </a:p>
        </p:txBody>
      </p:sp>
      <p:pic>
        <p:nvPicPr>
          <p:cNvPr id="4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94120" y="1668600"/>
            <a:ext cx="8200800" cy="507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62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B0A03169-FB60-4EFE-89B5-942CB4D031E1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63" name="TextShape 3"/>
          <p:cNvSpPr txBox="1"/>
          <p:nvPr/>
        </p:nvSpPr>
        <p:spPr>
          <a:xfrm>
            <a:off x="548640" y="128016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dinâmicas – Exemplo de aplicação </a:t>
            </a:r>
            <a:endParaRPr/>
          </a:p>
        </p:txBody>
      </p:sp>
      <p:pic>
        <p:nvPicPr>
          <p:cNvPr id="46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80160" y="1735920"/>
            <a:ext cx="9875520" cy="411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66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9F5BC395-BD93-4CAD-9BAD-DB4F7C933CC2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67" name="TextShape 3"/>
          <p:cNvSpPr txBox="1"/>
          <p:nvPr/>
        </p:nvSpPr>
        <p:spPr>
          <a:xfrm>
            <a:off x="548640" y="128016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Manobras dinâmicas – Exemplo de aplicação </a:t>
            </a:r>
            <a:endParaRPr/>
          </a:p>
        </p:txBody>
      </p:sp>
      <p:pic>
        <p:nvPicPr>
          <p:cNvPr id="46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7040" y="1920240"/>
            <a:ext cx="11448720" cy="347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7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3EE84CF1-2D1B-48B5-AF7C-94B367F50431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47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43200" y="1371600"/>
            <a:ext cx="9572400" cy="539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Manobras simétricas - Arfagem </a:t>
            </a:r>
            <a:endParaRPr/>
          </a:p>
        </p:txBody>
      </p:sp>
      <p:sp>
        <p:nvSpPr>
          <p:cNvPr id="473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72B0FEF5-2879-4B1D-B84D-6556FA83F48E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4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54480" y="2743200"/>
            <a:ext cx="8943480" cy="3362040"/>
          </a:xfrm>
          <a:prstGeom prst="rect">
            <a:avLst/>
          </a:prstGeom>
          <a:ln>
            <a:noFill/>
          </a:ln>
        </p:spPr>
      </p:pic>
      <p:sp>
        <p:nvSpPr>
          <p:cNvPr id="475" name="TextShape 3"/>
          <p:cNvSpPr txBox="1"/>
          <p:nvPr/>
        </p:nvSpPr>
        <p:spPr>
          <a:xfrm>
            <a:off x="548640" y="1737360"/>
            <a:ext cx="10972800" cy="822960"/>
          </a:xfrm>
          <a:prstGeom prst="rect">
            <a:avLst/>
          </a:prstGeom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Exercício: Implementar em matlab/simulink o sistema abaixo (anexo H do livro do Jan)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Referências Bibliográficas</a:t>
            </a:r>
            <a:endParaRPr/>
          </a:p>
        </p:txBody>
      </p:sp>
      <p:sp>
        <p:nvSpPr>
          <p:cNvPr id="477" name="CustomShape 2"/>
          <p:cNvSpPr/>
          <p:nvPr/>
        </p:nvSpPr>
        <p:spPr>
          <a:xfrm>
            <a:off x="838080" y="1825560"/>
            <a:ext cx="7783560" cy="4351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lang="pt-BR" sz="2400">
                <a:solidFill>
                  <a:srgbClr val="002060"/>
                </a:solidFill>
                <a:latin typeface="Adobe Devanagari"/>
                <a:ea typeface="Adobe Devanagari"/>
              </a:rPr>
              <a:t>[1] Wright, Jan R.; Cooper, Jonathan E.; </a:t>
            </a:r>
            <a:r>
              <a:rPr lang="en-US" sz="2400">
                <a:solidFill>
                  <a:srgbClr val="002060"/>
                </a:solidFill>
                <a:latin typeface="Adobe Devanagari"/>
                <a:ea typeface="Adobe Devanagari"/>
              </a:rPr>
              <a:t>Introduction to Aircraft Aeroelasticity and Loads</a:t>
            </a:r>
            <a:r>
              <a:rPr lang="pt-BR" sz="2400">
                <a:solidFill>
                  <a:srgbClr val="002060"/>
                </a:solidFill>
                <a:latin typeface="Adobe Devanagari"/>
                <a:ea typeface="Adobe Devanagari"/>
              </a:rPr>
              <a:t>, 1.ed, England: Wiley, 2007;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pt-BR" sz="2400">
                <a:solidFill>
                  <a:srgbClr val="002060"/>
                </a:solidFill>
                <a:latin typeface="Adobe Devanagari"/>
                <a:ea typeface="Adobe Devanagari"/>
              </a:rPr>
              <a:t>[2] Lomax, T. D.; </a:t>
            </a:r>
            <a:r>
              <a:rPr lang="en-US" sz="2400">
                <a:solidFill>
                  <a:srgbClr val="002060"/>
                </a:solidFill>
                <a:latin typeface="Adobe Devanagari"/>
                <a:ea typeface="Adobe Devanagari"/>
              </a:rPr>
              <a:t>Structural Loads Analysis for Commercial Transport Transport Aircraft: Theory and Practice</a:t>
            </a:r>
            <a:r>
              <a:rPr lang="pt-BR" sz="2400">
                <a:solidFill>
                  <a:srgbClr val="002060"/>
                </a:solidFill>
                <a:latin typeface="Adobe Devanagari"/>
                <a:ea typeface="Adobe Devanagari"/>
              </a:rPr>
              <a:t>, 1.ed, AIAA Series, 1996;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478" name="CustomShape 3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52CEABF4-662F-4A17-AA4B-F6F7E88523A5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45E4955E-7307-4906-BC40-5CA294788D0E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44" name="CustomShape 3"/>
          <p:cNvSpPr/>
          <p:nvPr/>
        </p:nvSpPr>
        <p:spPr>
          <a:xfrm>
            <a:off x="824040" y="1668600"/>
            <a:ext cx="10717200" cy="239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Variáveis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Considerando os sistemas fixos no corpo, o movimento é representado por perturbaçãoes pequenas ou grandes em relação a esses eixos. Considerando uma aeronave inicialmente em equilibrio com velocidade V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0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 com componentes U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e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, V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e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 e W</a:t>
            </a:r>
            <a:r>
              <a:rPr lang="pt-BR" sz="2200" baseline="-33000">
                <a:solidFill>
                  <a:srgbClr val="002060"/>
                </a:solidFill>
                <a:latin typeface="Adobe Devanagari"/>
                <a:ea typeface="Adobe Devanagari"/>
              </a:rPr>
              <a:t>e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 (o subscrito e refere a equilibrio -  Não confundir com E do referencial inercial – Earth). A figura abaixo mostra as forças, momentos e velocidades em uma aeronave.</a:t>
            </a:r>
            <a:endParaRPr/>
          </a:p>
        </p:txBody>
      </p:sp>
      <p:pic>
        <p:nvPicPr>
          <p:cNvPr id="24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89400" y="4064040"/>
            <a:ext cx="3575160" cy="252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6EE39AF8-9103-4651-8DEB-BC4F63D1FA09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824040" y="1668600"/>
            <a:ext cx="10717200" cy="239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Transformação de eixos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Em uma manobra é possível escrever as velocidades (lineares e angulares) em relação a um sistema de coordenadas, e então, atraveś de mudanças de base, descreve-las em relação a outro sistema de referência. Por facilidade, resolve-se as equações considerando os sitemas fixo no corpo, e então esses resultados são transformados para o sistema inercial. Pode-se então integrar os resultados em relação ao tempo, permitindo assim obter as mudanças de posição da aeronave em relação ao sistema inercial (Terra – Earth).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Os ângulos de Euler são definidos como a posição angular entre duas bases. Eles podem ser utilizados para a transformação entre essas duas bases.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830C2234-5E21-4782-AF6F-DF96BFC5C2DD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51" name="CustomShape 3"/>
          <p:cNvSpPr/>
          <p:nvPr/>
        </p:nvSpPr>
        <p:spPr>
          <a:xfrm>
            <a:off x="824040" y="1668600"/>
            <a:ext cx="10717200" cy="239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Transformação de eixos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Caso Bidimensional:</a:t>
            </a:r>
            <a:endParaRPr/>
          </a:p>
        </p:txBody>
      </p:sp>
      <p:pic>
        <p:nvPicPr>
          <p:cNvPr id="25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9080" y="2763720"/>
            <a:ext cx="3524040" cy="1990800"/>
          </a:xfrm>
          <a:prstGeom prst="rect">
            <a:avLst/>
          </a:prstGeom>
          <a:ln>
            <a:noFill/>
          </a:ln>
        </p:spPr>
      </p:pic>
      <p:pic>
        <p:nvPicPr>
          <p:cNvPr id="25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03880" y="2560680"/>
            <a:ext cx="4846680" cy="1279440"/>
          </a:xfrm>
          <a:prstGeom prst="rect">
            <a:avLst/>
          </a:prstGeom>
          <a:ln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1096920" y="4541760"/>
            <a:ext cx="10698120" cy="854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Caso Tridimensional:</a:t>
            </a:r>
            <a:endParaRPr/>
          </a:p>
          <a:p>
            <a:pPr algn="just">
              <a:lnSpc>
                <a:spcPct val="90000"/>
              </a:lnSpc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A ordem de rotações em torno dos eixos é importante: </a:t>
            </a:r>
            <a:r>
              <a:rPr lang="pt-BR" sz="2200">
                <a:solidFill>
                  <a:srgbClr val="002060"/>
                </a:solidFill>
                <a:latin typeface="Ubuntu"/>
                <a:ea typeface="Ubuntu"/>
              </a:rPr>
              <a:t>Ψ, θ, Φ</a:t>
            </a:r>
            <a:endParaRPr/>
          </a:p>
        </p:txBody>
      </p:sp>
      <p:pic>
        <p:nvPicPr>
          <p:cNvPr id="25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126120" y="3932280"/>
            <a:ext cx="2303640" cy="54936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103480" y="5303880"/>
            <a:ext cx="4419720" cy="942840"/>
          </a:xfrm>
          <a:prstGeom prst="rect">
            <a:avLst/>
          </a:prstGeom>
          <a:ln>
            <a:noFill/>
          </a:ln>
        </p:spPr>
      </p:pic>
      <p:sp>
        <p:nvSpPr>
          <p:cNvPr id="257" name="CustomShape 5"/>
          <p:cNvSpPr/>
          <p:nvPr/>
        </p:nvSpPr>
        <p:spPr>
          <a:xfrm>
            <a:off x="822240" y="6157800"/>
            <a:ext cx="10698120" cy="4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r>
              <a:rPr lang="pt-BR" sz="1500">
                <a:solidFill>
                  <a:srgbClr val="002060"/>
                </a:solidFill>
                <a:latin typeface="Adobe Devanagari"/>
                <a:ea typeface="Adobe Devanagari"/>
              </a:rPr>
              <a:t>No caso 3d AL e AR podem ser encontradas em referẽncias clássicas como Cook e Etckin</a:t>
            </a: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.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4000">
                <a:solidFill>
                  <a:srgbClr val="002060"/>
                </a:solidFill>
                <a:latin typeface="Adobe Devanagari"/>
                <a:ea typeface="Adobe Devanagari"/>
              </a:rPr>
              <a:t>Mecânica de voo </a:t>
            </a:r>
            <a:endParaRPr/>
          </a:p>
        </p:txBody>
      </p:sp>
      <p:sp>
        <p:nvSpPr>
          <p:cNvPr id="259" name="CustomShape 2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/>
            <a:fld id="{64E5E148-C80F-4680-B755-10A7B4A73323}" type="slidenum">
              <a:rPr lang="pt-B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60" name="CustomShape 3"/>
          <p:cNvSpPr/>
          <p:nvPr/>
        </p:nvSpPr>
        <p:spPr>
          <a:xfrm>
            <a:off x="824040" y="1668600"/>
            <a:ext cx="10717200" cy="2395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</a:pPr>
            <a:r>
              <a:rPr b="1" lang="pt-BR" sz="2600">
                <a:solidFill>
                  <a:srgbClr val="002060"/>
                </a:solidFill>
                <a:latin typeface="Adobe Devanagari"/>
                <a:ea typeface="Adobe Devanagari"/>
              </a:rPr>
              <a:t>Velocidades e acelerações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Para se determinar as equações de dinâmica de voo em relação ao sistema de referência fixo no corpo, deve-se conhecer a cinemática da aeronave e do sistema de referências. </a:t>
            </a:r>
            <a:endParaRPr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pt-BR" sz="2200">
                <a:solidFill>
                  <a:srgbClr val="002060"/>
                </a:solidFill>
                <a:latin typeface="Adobe Devanagari"/>
                <a:ea typeface="Adobe Devanagari"/>
              </a:rPr>
              <a:t>Determina-se as componentes de velocidade e aceleração em relação ao sistema fixo na aeronave.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