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3"/>
  </p:notesMasterIdLst>
  <p:sldIdLst>
    <p:sldId id="256" r:id="rId2"/>
    <p:sldId id="539" r:id="rId3"/>
    <p:sldId id="1254" r:id="rId4"/>
    <p:sldId id="1255" r:id="rId5"/>
    <p:sldId id="1257" r:id="rId6"/>
    <p:sldId id="1258" r:id="rId7"/>
    <p:sldId id="1259" r:id="rId8"/>
    <p:sldId id="1261" r:id="rId9"/>
    <p:sldId id="1292" r:id="rId10"/>
    <p:sldId id="1293" r:id="rId11"/>
    <p:sldId id="1294" r:id="rId12"/>
    <p:sldId id="1295" r:id="rId13"/>
    <p:sldId id="1296" r:id="rId14"/>
    <p:sldId id="1297" r:id="rId15"/>
    <p:sldId id="1298" r:id="rId16"/>
    <p:sldId id="597" r:id="rId17"/>
    <p:sldId id="302" r:id="rId18"/>
    <p:sldId id="368" r:id="rId19"/>
    <p:sldId id="1337" r:id="rId20"/>
    <p:sldId id="1338" r:id="rId21"/>
    <p:sldId id="1339" r:id="rId22"/>
    <p:sldId id="1340" r:id="rId23"/>
    <p:sldId id="1341" r:id="rId24"/>
    <p:sldId id="1346" r:id="rId25"/>
    <p:sldId id="1347" r:id="rId26"/>
    <p:sldId id="1301" r:id="rId27"/>
    <p:sldId id="1302" r:id="rId28"/>
    <p:sldId id="1303" r:id="rId29"/>
    <p:sldId id="1304" r:id="rId30"/>
    <p:sldId id="1305" r:id="rId31"/>
    <p:sldId id="1306" r:id="rId32"/>
    <p:sldId id="1307" r:id="rId33"/>
    <p:sldId id="1308" r:id="rId34"/>
    <p:sldId id="1309" r:id="rId35"/>
    <p:sldId id="1310" r:id="rId36"/>
    <p:sldId id="1334" r:id="rId37"/>
    <p:sldId id="1311" r:id="rId38"/>
    <p:sldId id="1312" r:id="rId39"/>
    <p:sldId id="1313" r:id="rId40"/>
    <p:sldId id="1314" r:id="rId41"/>
    <p:sldId id="1315" r:id="rId42"/>
    <p:sldId id="1316" r:id="rId43"/>
    <p:sldId id="1317" r:id="rId44"/>
    <p:sldId id="1318" r:id="rId45"/>
    <p:sldId id="1319" r:id="rId46"/>
    <p:sldId id="1320" r:id="rId47"/>
    <p:sldId id="1321" r:id="rId48"/>
    <p:sldId id="1322" r:id="rId49"/>
    <p:sldId id="1323" r:id="rId50"/>
    <p:sldId id="1324" r:id="rId51"/>
    <p:sldId id="1325" r:id="rId5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0"/>
    <a:srgbClr val="000049"/>
    <a:srgbClr val="00003A"/>
    <a:srgbClr val="000057"/>
    <a:srgbClr val="0000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35"/>
  </p:normalViewPr>
  <p:slideViewPr>
    <p:cSldViewPr snapToGrid="0" snapToObjects="1">
      <p:cViewPr varScale="1">
        <p:scale>
          <a:sx n="64" d="100"/>
          <a:sy n="64" d="100"/>
        </p:scale>
        <p:origin x="786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277D0E-A179-4C68-A3F1-2B1251D02C88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pt-BR"/>
        </a:p>
      </dgm:t>
    </dgm:pt>
    <dgm:pt modelId="{D8E86116-4A4D-4CFB-8DE8-DE290F25028B}">
      <dgm:prSet custT="1"/>
      <dgm:spPr/>
      <dgm:t>
        <a:bodyPr/>
        <a:lstStyle/>
        <a:p>
          <a:pPr algn="ctr"/>
          <a:r>
            <a:rPr lang="pt-BR" sz="3600"/>
            <a:t>Investimento inicial</a:t>
          </a:r>
        </a:p>
      </dgm:t>
    </dgm:pt>
    <dgm:pt modelId="{6ACEE6B2-0B8C-4F1E-A4ED-1E2081E2DF1C}" type="parTrans" cxnId="{0CE03455-213F-4494-B8E0-247E23F93C98}">
      <dgm:prSet/>
      <dgm:spPr/>
      <dgm:t>
        <a:bodyPr/>
        <a:lstStyle/>
        <a:p>
          <a:pPr algn="ctr"/>
          <a:endParaRPr lang="pt-BR" sz="2400"/>
        </a:p>
      </dgm:t>
    </dgm:pt>
    <dgm:pt modelId="{64AAC604-3120-433E-82FD-394025DD0BAA}" type="sibTrans" cxnId="{0CE03455-213F-4494-B8E0-247E23F93C98}">
      <dgm:prSet/>
      <dgm:spPr/>
      <dgm:t>
        <a:bodyPr/>
        <a:lstStyle/>
        <a:p>
          <a:pPr algn="ctr"/>
          <a:endParaRPr lang="pt-BR" sz="2400"/>
        </a:p>
      </dgm:t>
    </dgm:pt>
    <dgm:pt modelId="{089BC5B7-9527-4CFE-8B12-49E0E9BA5CE4}">
      <dgm:prSet custT="1"/>
      <dgm:spPr/>
      <dgm:t>
        <a:bodyPr/>
        <a:lstStyle/>
        <a:p>
          <a:pPr algn="ctr"/>
          <a:r>
            <a:rPr lang="pt-BR" sz="3600"/>
            <a:t>Entradas de caixa operacionais</a:t>
          </a:r>
        </a:p>
      </dgm:t>
    </dgm:pt>
    <dgm:pt modelId="{D82E0D6F-0CD1-4429-BFF9-BA3C71A5B6A3}" type="parTrans" cxnId="{6EA19F0D-0A76-441A-A1CC-73005AECD966}">
      <dgm:prSet/>
      <dgm:spPr/>
      <dgm:t>
        <a:bodyPr/>
        <a:lstStyle/>
        <a:p>
          <a:pPr algn="ctr"/>
          <a:endParaRPr lang="pt-BR" sz="2400"/>
        </a:p>
      </dgm:t>
    </dgm:pt>
    <dgm:pt modelId="{5AAEAC9C-AC2B-4FB4-91BD-A0825A15188A}" type="sibTrans" cxnId="{6EA19F0D-0A76-441A-A1CC-73005AECD966}">
      <dgm:prSet/>
      <dgm:spPr/>
      <dgm:t>
        <a:bodyPr/>
        <a:lstStyle/>
        <a:p>
          <a:pPr algn="ctr"/>
          <a:endParaRPr lang="pt-BR" sz="2400"/>
        </a:p>
      </dgm:t>
    </dgm:pt>
    <dgm:pt modelId="{4F78A9E0-45DD-449D-AF88-D481516610D9}">
      <dgm:prSet custT="1"/>
      <dgm:spPr/>
      <dgm:t>
        <a:bodyPr/>
        <a:lstStyle/>
        <a:p>
          <a:pPr algn="ctr"/>
          <a:r>
            <a:rPr lang="pt-BR" sz="3600"/>
            <a:t>Fluxo de caixa residual</a:t>
          </a:r>
        </a:p>
      </dgm:t>
    </dgm:pt>
    <dgm:pt modelId="{74721CD7-3C3C-462A-AC92-3B50AA25C151}" type="parTrans" cxnId="{0C132463-8855-413C-82C6-C15D2A08D27D}">
      <dgm:prSet/>
      <dgm:spPr/>
      <dgm:t>
        <a:bodyPr/>
        <a:lstStyle/>
        <a:p>
          <a:pPr algn="ctr"/>
          <a:endParaRPr lang="pt-BR" sz="2400"/>
        </a:p>
      </dgm:t>
    </dgm:pt>
    <dgm:pt modelId="{6C20CDA2-DBDC-4007-92C7-BADDFDAF7D4C}" type="sibTrans" cxnId="{0C132463-8855-413C-82C6-C15D2A08D27D}">
      <dgm:prSet/>
      <dgm:spPr/>
      <dgm:t>
        <a:bodyPr/>
        <a:lstStyle/>
        <a:p>
          <a:pPr algn="ctr"/>
          <a:endParaRPr lang="pt-BR" sz="2400"/>
        </a:p>
      </dgm:t>
    </dgm:pt>
    <dgm:pt modelId="{E04CBFFC-B5D7-485C-98D0-5C582FDA1C9E}" type="pres">
      <dgm:prSet presAssocID="{47277D0E-A179-4C68-A3F1-2B1251D02C88}" presName="Name0" presStyleCnt="0">
        <dgm:presLayoutVars>
          <dgm:chMax/>
          <dgm:chPref/>
          <dgm:dir/>
        </dgm:presLayoutVars>
      </dgm:prSet>
      <dgm:spPr/>
    </dgm:pt>
    <dgm:pt modelId="{211EC92D-C147-42AF-975F-C08282FA00E8}" type="pres">
      <dgm:prSet presAssocID="{D8E86116-4A4D-4CFB-8DE8-DE290F25028B}" presName="parenttextcomposite" presStyleCnt="0"/>
      <dgm:spPr/>
    </dgm:pt>
    <dgm:pt modelId="{CD958810-86CC-4C32-8F7B-3CD3650546FB}" type="pres">
      <dgm:prSet presAssocID="{D8E86116-4A4D-4CFB-8DE8-DE290F25028B}" presName="parenttext" presStyleLbl="revTx" presStyleIdx="0" presStyleCnt="3">
        <dgm:presLayoutVars>
          <dgm:chMax/>
          <dgm:chPref val="2"/>
          <dgm:bulletEnabled val="1"/>
        </dgm:presLayoutVars>
      </dgm:prSet>
      <dgm:spPr/>
    </dgm:pt>
    <dgm:pt modelId="{64C1BFBE-D9C8-49A9-ADD4-3BE2D1D1D540}" type="pres">
      <dgm:prSet presAssocID="{D8E86116-4A4D-4CFB-8DE8-DE290F25028B}" presName="parallelogramComposite" presStyleCnt="0"/>
      <dgm:spPr/>
    </dgm:pt>
    <dgm:pt modelId="{BDEC7E42-00BE-42B0-A72D-F505E6B3CA60}" type="pres">
      <dgm:prSet presAssocID="{D8E86116-4A4D-4CFB-8DE8-DE290F25028B}" presName="parallelogram1" presStyleLbl="alignNode1" presStyleIdx="0" presStyleCnt="21"/>
      <dgm:spPr/>
    </dgm:pt>
    <dgm:pt modelId="{A5F1FB83-6689-4453-A9EC-E602545C3BDB}" type="pres">
      <dgm:prSet presAssocID="{D8E86116-4A4D-4CFB-8DE8-DE290F25028B}" presName="parallelogram2" presStyleLbl="alignNode1" presStyleIdx="1" presStyleCnt="21"/>
      <dgm:spPr/>
    </dgm:pt>
    <dgm:pt modelId="{8FFC56B7-226A-4A70-912D-52199C65274D}" type="pres">
      <dgm:prSet presAssocID="{D8E86116-4A4D-4CFB-8DE8-DE290F25028B}" presName="parallelogram3" presStyleLbl="alignNode1" presStyleIdx="2" presStyleCnt="21"/>
      <dgm:spPr/>
    </dgm:pt>
    <dgm:pt modelId="{3B905764-DFDB-4AD9-A078-3D4ED961D5B9}" type="pres">
      <dgm:prSet presAssocID="{D8E86116-4A4D-4CFB-8DE8-DE290F25028B}" presName="parallelogram4" presStyleLbl="alignNode1" presStyleIdx="3" presStyleCnt="21"/>
      <dgm:spPr/>
    </dgm:pt>
    <dgm:pt modelId="{EAECF8C3-2C3F-4C1B-9E39-A22E3007A348}" type="pres">
      <dgm:prSet presAssocID="{D8E86116-4A4D-4CFB-8DE8-DE290F25028B}" presName="parallelogram5" presStyleLbl="alignNode1" presStyleIdx="4" presStyleCnt="21"/>
      <dgm:spPr/>
    </dgm:pt>
    <dgm:pt modelId="{D0B4D513-8C80-48FB-8563-BD6F5DDA8EE8}" type="pres">
      <dgm:prSet presAssocID="{D8E86116-4A4D-4CFB-8DE8-DE290F25028B}" presName="parallelogram6" presStyleLbl="alignNode1" presStyleIdx="5" presStyleCnt="21"/>
      <dgm:spPr/>
    </dgm:pt>
    <dgm:pt modelId="{07DEF67B-4456-4A55-B9E4-C84B6BAA9C8F}" type="pres">
      <dgm:prSet presAssocID="{D8E86116-4A4D-4CFB-8DE8-DE290F25028B}" presName="parallelogram7" presStyleLbl="alignNode1" presStyleIdx="6" presStyleCnt="21"/>
      <dgm:spPr/>
    </dgm:pt>
    <dgm:pt modelId="{51271DE1-18AB-4DC6-B34F-FEA0B720F395}" type="pres">
      <dgm:prSet presAssocID="{64AAC604-3120-433E-82FD-394025DD0BAA}" presName="sibTrans" presStyleCnt="0"/>
      <dgm:spPr/>
    </dgm:pt>
    <dgm:pt modelId="{B7D7447B-18A3-47F1-8F8A-DF1D488928B6}" type="pres">
      <dgm:prSet presAssocID="{089BC5B7-9527-4CFE-8B12-49E0E9BA5CE4}" presName="parenttextcomposite" presStyleCnt="0"/>
      <dgm:spPr/>
    </dgm:pt>
    <dgm:pt modelId="{D30B173A-31A8-4930-8E6C-054750662947}" type="pres">
      <dgm:prSet presAssocID="{089BC5B7-9527-4CFE-8B12-49E0E9BA5CE4}" presName="parenttext" presStyleLbl="revTx" presStyleIdx="1" presStyleCnt="3">
        <dgm:presLayoutVars>
          <dgm:chMax/>
          <dgm:chPref val="2"/>
          <dgm:bulletEnabled val="1"/>
        </dgm:presLayoutVars>
      </dgm:prSet>
      <dgm:spPr/>
    </dgm:pt>
    <dgm:pt modelId="{BA508A4E-2D9F-4B82-80B8-306E4A0FEE9C}" type="pres">
      <dgm:prSet presAssocID="{089BC5B7-9527-4CFE-8B12-49E0E9BA5CE4}" presName="parallelogramComposite" presStyleCnt="0"/>
      <dgm:spPr/>
    </dgm:pt>
    <dgm:pt modelId="{4B32915C-1BA8-4E8E-89AE-3B9DD89EF612}" type="pres">
      <dgm:prSet presAssocID="{089BC5B7-9527-4CFE-8B12-49E0E9BA5CE4}" presName="parallelogram1" presStyleLbl="alignNode1" presStyleIdx="7" presStyleCnt="21"/>
      <dgm:spPr/>
    </dgm:pt>
    <dgm:pt modelId="{88E64FDF-28FD-4911-BF35-6A98642D27DA}" type="pres">
      <dgm:prSet presAssocID="{089BC5B7-9527-4CFE-8B12-49E0E9BA5CE4}" presName="parallelogram2" presStyleLbl="alignNode1" presStyleIdx="8" presStyleCnt="21"/>
      <dgm:spPr/>
    </dgm:pt>
    <dgm:pt modelId="{22D9E680-350D-4373-8C6E-A1BAA3BEA8E3}" type="pres">
      <dgm:prSet presAssocID="{089BC5B7-9527-4CFE-8B12-49E0E9BA5CE4}" presName="parallelogram3" presStyleLbl="alignNode1" presStyleIdx="9" presStyleCnt="21"/>
      <dgm:spPr/>
    </dgm:pt>
    <dgm:pt modelId="{333D3A1E-20EF-4743-9973-4DC495157CA8}" type="pres">
      <dgm:prSet presAssocID="{089BC5B7-9527-4CFE-8B12-49E0E9BA5CE4}" presName="parallelogram4" presStyleLbl="alignNode1" presStyleIdx="10" presStyleCnt="21"/>
      <dgm:spPr/>
    </dgm:pt>
    <dgm:pt modelId="{6791D12E-8EA8-487A-8F7B-378C8E47A830}" type="pres">
      <dgm:prSet presAssocID="{089BC5B7-9527-4CFE-8B12-49E0E9BA5CE4}" presName="parallelogram5" presStyleLbl="alignNode1" presStyleIdx="11" presStyleCnt="21"/>
      <dgm:spPr/>
    </dgm:pt>
    <dgm:pt modelId="{871C876A-720F-4CDA-8B71-367B457E791D}" type="pres">
      <dgm:prSet presAssocID="{089BC5B7-9527-4CFE-8B12-49E0E9BA5CE4}" presName="parallelogram6" presStyleLbl="alignNode1" presStyleIdx="12" presStyleCnt="21"/>
      <dgm:spPr/>
    </dgm:pt>
    <dgm:pt modelId="{1409AFC0-8783-43B4-AEE8-1B912D64A147}" type="pres">
      <dgm:prSet presAssocID="{089BC5B7-9527-4CFE-8B12-49E0E9BA5CE4}" presName="parallelogram7" presStyleLbl="alignNode1" presStyleIdx="13" presStyleCnt="21"/>
      <dgm:spPr/>
    </dgm:pt>
    <dgm:pt modelId="{A2CD8D37-6553-4921-B65B-15139DAC57B5}" type="pres">
      <dgm:prSet presAssocID="{5AAEAC9C-AC2B-4FB4-91BD-A0825A15188A}" presName="sibTrans" presStyleCnt="0"/>
      <dgm:spPr/>
    </dgm:pt>
    <dgm:pt modelId="{ECBF8BE3-3D8B-4058-A5CF-AAB2C9065518}" type="pres">
      <dgm:prSet presAssocID="{4F78A9E0-45DD-449D-AF88-D481516610D9}" presName="parenttextcomposite" presStyleCnt="0"/>
      <dgm:spPr/>
    </dgm:pt>
    <dgm:pt modelId="{74CB0C71-0385-4964-AE51-D25F27E819D9}" type="pres">
      <dgm:prSet presAssocID="{4F78A9E0-45DD-449D-AF88-D481516610D9}" presName="parenttext" presStyleLbl="revTx" presStyleIdx="2" presStyleCnt="3">
        <dgm:presLayoutVars>
          <dgm:chMax/>
          <dgm:chPref val="2"/>
          <dgm:bulletEnabled val="1"/>
        </dgm:presLayoutVars>
      </dgm:prSet>
      <dgm:spPr/>
    </dgm:pt>
    <dgm:pt modelId="{B0302BF0-2A35-436E-BF01-BE3C9575576A}" type="pres">
      <dgm:prSet presAssocID="{4F78A9E0-45DD-449D-AF88-D481516610D9}" presName="parallelogramComposite" presStyleCnt="0"/>
      <dgm:spPr/>
    </dgm:pt>
    <dgm:pt modelId="{217A6CEE-A420-418C-8CDF-34B6C4F2A75D}" type="pres">
      <dgm:prSet presAssocID="{4F78A9E0-45DD-449D-AF88-D481516610D9}" presName="parallelogram1" presStyleLbl="alignNode1" presStyleIdx="14" presStyleCnt="21"/>
      <dgm:spPr/>
    </dgm:pt>
    <dgm:pt modelId="{99AB25AB-84A4-4C69-913F-552ED5A12C03}" type="pres">
      <dgm:prSet presAssocID="{4F78A9E0-45DD-449D-AF88-D481516610D9}" presName="parallelogram2" presStyleLbl="alignNode1" presStyleIdx="15" presStyleCnt="21"/>
      <dgm:spPr/>
    </dgm:pt>
    <dgm:pt modelId="{57EA92A9-DAE4-461D-8AAE-AFE994ADC6E9}" type="pres">
      <dgm:prSet presAssocID="{4F78A9E0-45DD-449D-AF88-D481516610D9}" presName="parallelogram3" presStyleLbl="alignNode1" presStyleIdx="16" presStyleCnt="21"/>
      <dgm:spPr/>
    </dgm:pt>
    <dgm:pt modelId="{F6E224AB-169C-4D40-A1C6-030EAE174291}" type="pres">
      <dgm:prSet presAssocID="{4F78A9E0-45DD-449D-AF88-D481516610D9}" presName="parallelogram4" presStyleLbl="alignNode1" presStyleIdx="17" presStyleCnt="21"/>
      <dgm:spPr/>
    </dgm:pt>
    <dgm:pt modelId="{16BEACC9-E481-4727-8DF8-9EF9EC76875A}" type="pres">
      <dgm:prSet presAssocID="{4F78A9E0-45DD-449D-AF88-D481516610D9}" presName="parallelogram5" presStyleLbl="alignNode1" presStyleIdx="18" presStyleCnt="21"/>
      <dgm:spPr/>
    </dgm:pt>
    <dgm:pt modelId="{470424D5-F832-40F6-9FB8-057896AD4F9C}" type="pres">
      <dgm:prSet presAssocID="{4F78A9E0-45DD-449D-AF88-D481516610D9}" presName="parallelogram6" presStyleLbl="alignNode1" presStyleIdx="19" presStyleCnt="21"/>
      <dgm:spPr/>
    </dgm:pt>
    <dgm:pt modelId="{C00B3274-BD2A-4C72-8F15-7ED4748EE7FC}" type="pres">
      <dgm:prSet presAssocID="{4F78A9E0-45DD-449D-AF88-D481516610D9}" presName="parallelogram7" presStyleLbl="alignNode1" presStyleIdx="20" presStyleCnt="21"/>
      <dgm:spPr/>
    </dgm:pt>
  </dgm:ptLst>
  <dgm:cxnLst>
    <dgm:cxn modelId="{6EA19F0D-0A76-441A-A1CC-73005AECD966}" srcId="{47277D0E-A179-4C68-A3F1-2B1251D02C88}" destId="{089BC5B7-9527-4CFE-8B12-49E0E9BA5CE4}" srcOrd="1" destOrd="0" parTransId="{D82E0D6F-0CD1-4429-BFF9-BA3C71A5B6A3}" sibTransId="{5AAEAC9C-AC2B-4FB4-91BD-A0825A15188A}"/>
    <dgm:cxn modelId="{0C132463-8855-413C-82C6-C15D2A08D27D}" srcId="{47277D0E-A179-4C68-A3F1-2B1251D02C88}" destId="{4F78A9E0-45DD-449D-AF88-D481516610D9}" srcOrd="2" destOrd="0" parTransId="{74721CD7-3C3C-462A-AC92-3B50AA25C151}" sibTransId="{6C20CDA2-DBDC-4007-92C7-BADDFDAF7D4C}"/>
    <dgm:cxn modelId="{34DC9D4C-47AB-484D-BC91-4448584616F8}" type="presOf" srcId="{47277D0E-A179-4C68-A3F1-2B1251D02C88}" destId="{E04CBFFC-B5D7-485C-98D0-5C582FDA1C9E}" srcOrd="0" destOrd="0" presId="urn:microsoft.com/office/officeart/2008/layout/VerticalAccentList"/>
    <dgm:cxn modelId="{0CE03455-213F-4494-B8E0-247E23F93C98}" srcId="{47277D0E-A179-4C68-A3F1-2B1251D02C88}" destId="{D8E86116-4A4D-4CFB-8DE8-DE290F25028B}" srcOrd="0" destOrd="0" parTransId="{6ACEE6B2-0B8C-4F1E-A4ED-1E2081E2DF1C}" sibTransId="{64AAC604-3120-433E-82FD-394025DD0BAA}"/>
    <dgm:cxn modelId="{2B12A6CD-3D0B-F14E-8CF5-6DFB146CCC32}" type="presOf" srcId="{D8E86116-4A4D-4CFB-8DE8-DE290F25028B}" destId="{CD958810-86CC-4C32-8F7B-3CD3650546FB}" srcOrd="0" destOrd="0" presId="urn:microsoft.com/office/officeart/2008/layout/VerticalAccentList"/>
    <dgm:cxn modelId="{8FC555DF-D04D-A949-A70A-40002387CC1A}" type="presOf" srcId="{4F78A9E0-45DD-449D-AF88-D481516610D9}" destId="{74CB0C71-0385-4964-AE51-D25F27E819D9}" srcOrd="0" destOrd="0" presId="urn:microsoft.com/office/officeart/2008/layout/VerticalAccentList"/>
    <dgm:cxn modelId="{88B0ECEA-1D5B-C649-AC2E-B29D47B92DEF}" type="presOf" srcId="{089BC5B7-9527-4CFE-8B12-49E0E9BA5CE4}" destId="{D30B173A-31A8-4930-8E6C-054750662947}" srcOrd="0" destOrd="0" presId="urn:microsoft.com/office/officeart/2008/layout/VerticalAccentList"/>
    <dgm:cxn modelId="{091F4358-BFD5-F744-A784-ED0BFA0C0FD4}" type="presParOf" srcId="{E04CBFFC-B5D7-485C-98D0-5C582FDA1C9E}" destId="{211EC92D-C147-42AF-975F-C08282FA00E8}" srcOrd="0" destOrd="0" presId="urn:microsoft.com/office/officeart/2008/layout/VerticalAccentList"/>
    <dgm:cxn modelId="{62C63BB3-BA1C-024D-818E-5CB792DA8A25}" type="presParOf" srcId="{211EC92D-C147-42AF-975F-C08282FA00E8}" destId="{CD958810-86CC-4C32-8F7B-3CD3650546FB}" srcOrd="0" destOrd="0" presId="urn:microsoft.com/office/officeart/2008/layout/VerticalAccentList"/>
    <dgm:cxn modelId="{EE0C4FEC-B770-CA44-B738-29B2FB726344}" type="presParOf" srcId="{E04CBFFC-B5D7-485C-98D0-5C582FDA1C9E}" destId="{64C1BFBE-D9C8-49A9-ADD4-3BE2D1D1D540}" srcOrd="1" destOrd="0" presId="urn:microsoft.com/office/officeart/2008/layout/VerticalAccentList"/>
    <dgm:cxn modelId="{9C6C9575-5294-FC4D-8384-DCDE71989530}" type="presParOf" srcId="{64C1BFBE-D9C8-49A9-ADD4-3BE2D1D1D540}" destId="{BDEC7E42-00BE-42B0-A72D-F505E6B3CA60}" srcOrd="0" destOrd="0" presId="urn:microsoft.com/office/officeart/2008/layout/VerticalAccentList"/>
    <dgm:cxn modelId="{350F8DE5-1C4D-D641-9D0D-3D6A443D8146}" type="presParOf" srcId="{64C1BFBE-D9C8-49A9-ADD4-3BE2D1D1D540}" destId="{A5F1FB83-6689-4453-A9EC-E602545C3BDB}" srcOrd="1" destOrd="0" presId="urn:microsoft.com/office/officeart/2008/layout/VerticalAccentList"/>
    <dgm:cxn modelId="{26792BAB-3C45-6242-91E7-4D5A08EFB1C2}" type="presParOf" srcId="{64C1BFBE-D9C8-49A9-ADD4-3BE2D1D1D540}" destId="{8FFC56B7-226A-4A70-912D-52199C65274D}" srcOrd="2" destOrd="0" presId="urn:microsoft.com/office/officeart/2008/layout/VerticalAccentList"/>
    <dgm:cxn modelId="{6CE613F5-3BBC-AD49-9106-28CED4384DD2}" type="presParOf" srcId="{64C1BFBE-D9C8-49A9-ADD4-3BE2D1D1D540}" destId="{3B905764-DFDB-4AD9-A078-3D4ED961D5B9}" srcOrd="3" destOrd="0" presId="urn:microsoft.com/office/officeart/2008/layout/VerticalAccentList"/>
    <dgm:cxn modelId="{6EF8CBBF-5C0B-264E-80C2-2AC45AEF5B34}" type="presParOf" srcId="{64C1BFBE-D9C8-49A9-ADD4-3BE2D1D1D540}" destId="{EAECF8C3-2C3F-4C1B-9E39-A22E3007A348}" srcOrd="4" destOrd="0" presId="urn:microsoft.com/office/officeart/2008/layout/VerticalAccentList"/>
    <dgm:cxn modelId="{95462A27-1DB2-254D-AFAE-3A1D3F6466D5}" type="presParOf" srcId="{64C1BFBE-D9C8-49A9-ADD4-3BE2D1D1D540}" destId="{D0B4D513-8C80-48FB-8563-BD6F5DDA8EE8}" srcOrd="5" destOrd="0" presId="urn:microsoft.com/office/officeart/2008/layout/VerticalAccentList"/>
    <dgm:cxn modelId="{72BC531B-CC09-574C-AB17-AD013BB988CC}" type="presParOf" srcId="{64C1BFBE-D9C8-49A9-ADD4-3BE2D1D1D540}" destId="{07DEF67B-4456-4A55-B9E4-C84B6BAA9C8F}" srcOrd="6" destOrd="0" presId="urn:microsoft.com/office/officeart/2008/layout/VerticalAccentList"/>
    <dgm:cxn modelId="{756ECA2C-8A7E-6940-B037-4A957BE55FC3}" type="presParOf" srcId="{E04CBFFC-B5D7-485C-98D0-5C582FDA1C9E}" destId="{51271DE1-18AB-4DC6-B34F-FEA0B720F395}" srcOrd="2" destOrd="0" presId="urn:microsoft.com/office/officeart/2008/layout/VerticalAccentList"/>
    <dgm:cxn modelId="{318C859B-E130-8C40-B324-B7CD3200BA72}" type="presParOf" srcId="{E04CBFFC-B5D7-485C-98D0-5C582FDA1C9E}" destId="{B7D7447B-18A3-47F1-8F8A-DF1D488928B6}" srcOrd="3" destOrd="0" presId="urn:microsoft.com/office/officeart/2008/layout/VerticalAccentList"/>
    <dgm:cxn modelId="{65CCBDAC-504F-6043-B838-E6B389242A3E}" type="presParOf" srcId="{B7D7447B-18A3-47F1-8F8A-DF1D488928B6}" destId="{D30B173A-31A8-4930-8E6C-054750662947}" srcOrd="0" destOrd="0" presId="urn:microsoft.com/office/officeart/2008/layout/VerticalAccentList"/>
    <dgm:cxn modelId="{E7C734C6-9D03-4F4D-BA3E-3EC8DD10FDFD}" type="presParOf" srcId="{E04CBFFC-B5D7-485C-98D0-5C582FDA1C9E}" destId="{BA508A4E-2D9F-4B82-80B8-306E4A0FEE9C}" srcOrd="4" destOrd="0" presId="urn:microsoft.com/office/officeart/2008/layout/VerticalAccentList"/>
    <dgm:cxn modelId="{F2B757CA-01BA-964F-B79A-2B122C9F5827}" type="presParOf" srcId="{BA508A4E-2D9F-4B82-80B8-306E4A0FEE9C}" destId="{4B32915C-1BA8-4E8E-89AE-3B9DD89EF612}" srcOrd="0" destOrd="0" presId="urn:microsoft.com/office/officeart/2008/layout/VerticalAccentList"/>
    <dgm:cxn modelId="{9FC96D69-C582-624B-8DCC-1E95F8621332}" type="presParOf" srcId="{BA508A4E-2D9F-4B82-80B8-306E4A0FEE9C}" destId="{88E64FDF-28FD-4911-BF35-6A98642D27DA}" srcOrd="1" destOrd="0" presId="urn:microsoft.com/office/officeart/2008/layout/VerticalAccentList"/>
    <dgm:cxn modelId="{DD4C3ABE-C704-F740-BAC3-043D6479B581}" type="presParOf" srcId="{BA508A4E-2D9F-4B82-80B8-306E4A0FEE9C}" destId="{22D9E680-350D-4373-8C6E-A1BAA3BEA8E3}" srcOrd="2" destOrd="0" presId="urn:microsoft.com/office/officeart/2008/layout/VerticalAccentList"/>
    <dgm:cxn modelId="{9760B526-FEBA-F843-8F49-A25E7AB127D8}" type="presParOf" srcId="{BA508A4E-2D9F-4B82-80B8-306E4A0FEE9C}" destId="{333D3A1E-20EF-4743-9973-4DC495157CA8}" srcOrd="3" destOrd="0" presId="urn:microsoft.com/office/officeart/2008/layout/VerticalAccentList"/>
    <dgm:cxn modelId="{8F053BD4-08E0-0048-9692-4D0B013703F1}" type="presParOf" srcId="{BA508A4E-2D9F-4B82-80B8-306E4A0FEE9C}" destId="{6791D12E-8EA8-487A-8F7B-378C8E47A830}" srcOrd="4" destOrd="0" presId="urn:microsoft.com/office/officeart/2008/layout/VerticalAccentList"/>
    <dgm:cxn modelId="{ADC468AC-79CF-4D4B-8D15-4B2658CB18E0}" type="presParOf" srcId="{BA508A4E-2D9F-4B82-80B8-306E4A0FEE9C}" destId="{871C876A-720F-4CDA-8B71-367B457E791D}" srcOrd="5" destOrd="0" presId="urn:microsoft.com/office/officeart/2008/layout/VerticalAccentList"/>
    <dgm:cxn modelId="{C0C545A2-D622-2D48-A8D9-4323680ECB83}" type="presParOf" srcId="{BA508A4E-2D9F-4B82-80B8-306E4A0FEE9C}" destId="{1409AFC0-8783-43B4-AEE8-1B912D64A147}" srcOrd="6" destOrd="0" presId="urn:microsoft.com/office/officeart/2008/layout/VerticalAccentList"/>
    <dgm:cxn modelId="{B579AA95-09B0-CA4F-B30A-B26E1A118198}" type="presParOf" srcId="{E04CBFFC-B5D7-485C-98D0-5C582FDA1C9E}" destId="{A2CD8D37-6553-4921-B65B-15139DAC57B5}" srcOrd="5" destOrd="0" presId="urn:microsoft.com/office/officeart/2008/layout/VerticalAccentList"/>
    <dgm:cxn modelId="{6169F361-8316-0C4C-B7A3-56328A0F5EB4}" type="presParOf" srcId="{E04CBFFC-B5D7-485C-98D0-5C582FDA1C9E}" destId="{ECBF8BE3-3D8B-4058-A5CF-AAB2C9065518}" srcOrd="6" destOrd="0" presId="urn:microsoft.com/office/officeart/2008/layout/VerticalAccentList"/>
    <dgm:cxn modelId="{204936EA-554B-A044-9B64-221C5193FBD4}" type="presParOf" srcId="{ECBF8BE3-3D8B-4058-A5CF-AAB2C9065518}" destId="{74CB0C71-0385-4964-AE51-D25F27E819D9}" srcOrd="0" destOrd="0" presId="urn:microsoft.com/office/officeart/2008/layout/VerticalAccentList"/>
    <dgm:cxn modelId="{6341B707-6A27-7E4B-B9BE-040D06D20C3C}" type="presParOf" srcId="{E04CBFFC-B5D7-485C-98D0-5C582FDA1C9E}" destId="{B0302BF0-2A35-436E-BF01-BE3C9575576A}" srcOrd="7" destOrd="0" presId="urn:microsoft.com/office/officeart/2008/layout/VerticalAccentList"/>
    <dgm:cxn modelId="{8F1D2539-6A66-5B48-A0E7-1923B741711C}" type="presParOf" srcId="{B0302BF0-2A35-436E-BF01-BE3C9575576A}" destId="{217A6CEE-A420-418C-8CDF-34B6C4F2A75D}" srcOrd="0" destOrd="0" presId="urn:microsoft.com/office/officeart/2008/layout/VerticalAccentList"/>
    <dgm:cxn modelId="{59B37D4F-23DF-E442-B066-DF6C18F16DBE}" type="presParOf" srcId="{B0302BF0-2A35-436E-BF01-BE3C9575576A}" destId="{99AB25AB-84A4-4C69-913F-552ED5A12C03}" srcOrd="1" destOrd="0" presId="urn:microsoft.com/office/officeart/2008/layout/VerticalAccentList"/>
    <dgm:cxn modelId="{EE9C7618-57F5-F643-B077-9B491E012855}" type="presParOf" srcId="{B0302BF0-2A35-436E-BF01-BE3C9575576A}" destId="{57EA92A9-DAE4-461D-8AAE-AFE994ADC6E9}" srcOrd="2" destOrd="0" presId="urn:microsoft.com/office/officeart/2008/layout/VerticalAccentList"/>
    <dgm:cxn modelId="{A16DA33E-00D6-9E45-8793-C66D2683818B}" type="presParOf" srcId="{B0302BF0-2A35-436E-BF01-BE3C9575576A}" destId="{F6E224AB-169C-4D40-A1C6-030EAE174291}" srcOrd="3" destOrd="0" presId="urn:microsoft.com/office/officeart/2008/layout/VerticalAccentList"/>
    <dgm:cxn modelId="{C86862B8-E274-F948-8459-D709C68E5CD3}" type="presParOf" srcId="{B0302BF0-2A35-436E-BF01-BE3C9575576A}" destId="{16BEACC9-E481-4727-8DF8-9EF9EC76875A}" srcOrd="4" destOrd="0" presId="urn:microsoft.com/office/officeart/2008/layout/VerticalAccentList"/>
    <dgm:cxn modelId="{C6140746-6DBF-6146-A444-F27F9D639D29}" type="presParOf" srcId="{B0302BF0-2A35-436E-BF01-BE3C9575576A}" destId="{470424D5-F832-40F6-9FB8-057896AD4F9C}" srcOrd="5" destOrd="0" presId="urn:microsoft.com/office/officeart/2008/layout/VerticalAccentList"/>
    <dgm:cxn modelId="{A6F9EF0F-8565-5D4F-8519-2BBFC707869F}" type="presParOf" srcId="{B0302BF0-2A35-436E-BF01-BE3C9575576A}" destId="{C00B3274-BD2A-4C72-8F15-7ED4748EE7FC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80E362-2761-4685-ABD1-70742434AB7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ECE1E34-F60A-4002-98CA-045C0FFAA50A}">
      <dgm:prSet custT="1"/>
      <dgm:spPr>
        <a:solidFill>
          <a:srgbClr val="B3BA6C"/>
        </a:solidFill>
      </dgm:spPr>
      <dgm:t>
        <a:bodyPr/>
        <a:lstStyle/>
        <a:p>
          <a:pPr algn="ctr"/>
          <a:r>
            <a:rPr lang="pt-BR" sz="3400" b="1" dirty="0">
              <a:solidFill>
                <a:schemeClr val="tx1">
                  <a:lumMod val="95000"/>
                  <a:lumOff val="5000"/>
                </a:schemeClr>
              </a:solidFill>
            </a:rPr>
            <a:t>Estrutura de Capital e Taxa de Desconto</a:t>
          </a:r>
          <a:endParaRPr lang="pt-BR" sz="34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B96AD15-1C1D-4D2E-8020-BCD7CE8A3546}" type="parTrans" cxnId="{2914A934-9601-425C-AE51-18922556F1A7}">
      <dgm:prSet/>
      <dgm:spPr/>
      <dgm:t>
        <a:bodyPr/>
        <a:lstStyle/>
        <a:p>
          <a:endParaRPr lang="pt-BR"/>
        </a:p>
      </dgm:t>
    </dgm:pt>
    <dgm:pt modelId="{7DD7718B-88A8-4411-93DC-9E4444DBDDA0}" type="sibTrans" cxnId="{2914A934-9601-425C-AE51-18922556F1A7}">
      <dgm:prSet/>
      <dgm:spPr/>
      <dgm:t>
        <a:bodyPr/>
        <a:lstStyle/>
        <a:p>
          <a:endParaRPr lang="pt-BR"/>
        </a:p>
      </dgm:t>
    </dgm:pt>
    <dgm:pt modelId="{C980C809-83F5-485A-BB0D-3F27DFA87EBD}">
      <dgm:prSet custT="1"/>
      <dgm:spPr>
        <a:solidFill>
          <a:srgbClr val="B3BA6C"/>
        </a:solidFill>
      </dgm:spPr>
      <dgm:t>
        <a:bodyPr/>
        <a:lstStyle/>
        <a:p>
          <a:pPr algn="ctr"/>
          <a:r>
            <a:rPr lang="pt-BR" sz="3400" b="1" dirty="0">
              <a:solidFill>
                <a:schemeClr val="tx1">
                  <a:lumMod val="95000"/>
                  <a:lumOff val="5000"/>
                </a:schemeClr>
              </a:solidFill>
            </a:rPr>
            <a:t>Diferentes Taxas de Desconto</a:t>
          </a:r>
          <a:endParaRPr lang="pt-BR" sz="34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03E001C-74AC-4791-AE38-97D95D50484C}" type="parTrans" cxnId="{CEF61895-AF61-4641-B9BB-843D88DF5FC9}">
      <dgm:prSet/>
      <dgm:spPr/>
      <dgm:t>
        <a:bodyPr/>
        <a:lstStyle/>
        <a:p>
          <a:endParaRPr lang="pt-BR"/>
        </a:p>
      </dgm:t>
    </dgm:pt>
    <dgm:pt modelId="{58691866-9ACB-4954-A8CE-EC0E64828B68}" type="sibTrans" cxnId="{CEF61895-AF61-4641-B9BB-843D88DF5FC9}">
      <dgm:prSet/>
      <dgm:spPr/>
      <dgm:t>
        <a:bodyPr/>
        <a:lstStyle/>
        <a:p>
          <a:endParaRPr lang="pt-BR"/>
        </a:p>
      </dgm:t>
    </dgm:pt>
    <dgm:pt modelId="{79A032AE-13CB-4452-A204-C33418D1479F}">
      <dgm:prSet custT="1"/>
      <dgm:spPr>
        <a:ln>
          <a:solidFill>
            <a:srgbClr val="B3BA6C"/>
          </a:solidFill>
        </a:ln>
      </dgm:spPr>
      <dgm:t>
        <a:bodyPr/>
        <a:lstStyle/>
        <a:p>
          <a:pPr>
            <a:buNone/>
          </a:pPr>
          <a:r>
            <a:rPr lang="pt-BR" sz="2400" b="1"/>
            <a:t>- Ajustes na P/PL</a:t>
          </a:r>
          <a:endParaRPr lang="pt-BR" sz="2400"/>
        </a:p>
      </dgm:t>
    </dgm:pt>
    <dgm:pt modelId="{31EA7660-B9BA-421A-8762-6459735C0B88}" type="parTrans" cxnId="{40E3B19E-0775-457C-AD3B-9592F73FB110}">
      <dgm:prSet/>
      <dgm:spPr/>
      <dgm:t>
        <a:bodyPr/>
        <a:lstStyle/>
        <a:p>
          <a:endParaRPr lang="pt-BR"/>
        </a:p>
      </dgm:t>
    </dgm:pt>
    <dgm:pt modelId="{1AE9838B-A970-4CB4-86D8-BF01FD50828B}" type="sibTrans" cxnId="{40E3B19E-0775-457C-AD3B-9592F73FB110}">
      <dgm:prSet/>
      <dgm:spPr/>
      <dgm:t>
        <a:bodyPr/>
        <a:lstStyle/>
        <a:p>
          <a:endParaRPr lang="pt-BR"/>
        </a:p>
      </dgm:t>
    </dgm:pt>
    <dgm:pt modelId="{1E485686-3801-4316-8DBA-41ED134ADE38}">
      <dgm:prSet custT="1"/>
      <dgm:spPr>
        <a:ln>
          <a:solidFill>
            <a:srgbClr val="B3BA6C"/>
          </a:solidFill>
        </a:ln>
      </dgm:spPr>
      <dgm:t>
        <a:bodyPr/>
        <a:lstStyle/>
        <a:p>
          <a:pPr>
            <a:buNone/>
          </a:pPr>
          <a:r>
            <a:rPr lang="pt-BR" sz="2400" b="1"/>
            <a:t>- Fluxos de Caixa com Diferentes Riscos</a:t>
          </a:r>
          <a:endParaRPr lang="pt-BR" sz="2400"/>
        </a:p>
      </dgm:t>
    </dgm:pt>
    <dgm:pt modelId="{08A386EF-28F9-4362-8CDB-6F9C2EEE5B12}" type="parTrans" cxnId="{CB9C71A9-A1A1-4C56-8229-D830A2BB00EE}">
      <dgm:prSet/>
      <dgm:spPr/>
      <dgm:t>
        <a:bodyPr/>
        <a:lstStyle/>
        <a:p>
          <a:endParaRPr lang="pt-BR"/>
        </a:p>
      </dgm:t>
    </dgm:pt>
    <dgm:pt modelId="{5B502DAD-E413-418C-9323-60C95446EE92}" type="sibTrans" cxnId="{CB9C71A9-A1A1-4C56-8229-D830A2BB00EE}">
      <dgm:prSet/>
      <dgm:spPr/>
      <dgm:t>
        <a:bodyPr/>
        <a:lstStyle/>
        <a:p>
          <a:endParaRPr lang="pt-BR"/>
        </a:p>
      </dgm:t>
    </dgm:pt>
    <dgm:pt modelId="{0BEAF7C5-17E3-42D2-B690-A35833D9F353}">
      <dgm:prSet custT="1"/>
      <dgm:spPr>
        <a:solidFill>
          <a:srgbClr val="B3BA6C"/>
        </a:solidFill>
      </dgm:spPr>
      <dgm:t>
        <a:bodyPr/>
        <a:lstStyle/>
        <a:p>
          <a:pPr algn="ctr"/>
          <a:r>
            <a:rPr lang="pt-BR" sz="3400" b="1">
              <a:solidFill>
                <a:schemeClr val="tx1">
                  <a:lumMod val="95000"/>
                  <a:lumOff val="5000"/>
                </a:schemeClr>
              </a:solidFill>
            </a:rPr>
            <a:t>Efeitos Colaterais</a:t>
          </a:r>
          <a:endParaRPr lang="pt-BR" sz="34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B91F5D3-0099-425C-8ED3-63F706755A1C}" type="parTrans" cxnId="{E0FE33DF-9976-4F54-B5CC-116390D805D8}">
      <dgm:prSet/>
      <dgm:spPr/>
      <dgm:t>
        <a:bodyPr/>
        <a:lstStyle/>
        <a:p>
          <a:endParaRPr lang="pt-BR"/>
        </a:p>
      </dgm:t>
    </dgm:pt>
    <dgm:pt modelId="{E99C72A5-680E-46AC-BDFF-7BEF529D435B}" type="sibTrans" cxnId="{E0FE33DF-9976-4F54-B5CC-116390D805D8}">
      <dgm:prSet/>
      <dgm:spPr/>
      <dgm:t>
        <a:bodyPr/>
        <a:lstStyle/>
        <a:p>
          <a:endParaRPr lang="pt-BR"/>
        </a:p>
      </dgm:t>
    </dgm:pt>
    <dgm:pt modelId="{A6015760-4CA5-4991-88B0-B879E09C55E6}">
      <dgm:prSet custT="1"/>
      <dgm:spPr>
        <a:solidFill>
          <a:srgbClr val="B3BA6C"/>
        </a:solidFill>
      </dgm:spPr>
      <dgm:t>
        <a:bodyPr/>
        <a:lstStyle/>
        <a:p>
          <a:pPr algn="ctr"/>
          <a:r>
            <a:rPr lang="pt-BR" sz="3400" b="1">
              <a:solidFill>
                <a:schemeClr val="tx1">
                  <a:lumMod val="95000"/>
                  <a:lumOff val="5000"/>
                </a:schemeClr>
              </a:solidFill>
            </a:rPr>
            <a:t>Investimento: Fixo + Giro</a:t>
          </a:r>
          <a:endParaRPr lang="pt-BR" sz="340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45B7D88-F24A-437F-A0CA-171DF14FA52C}" type="parTrans" cxnId="{58ABB52A-0107-4628-AED8-884C2E6EB451}">
      <dgm:prSet/>
      <dgm:spPr/>
      <dgm:t>
        <a:bodyPr/>
        <a:lstStyle/>
        <a:p>
          <a:endParaRPr lang="pt-BR"/>
        </a:p>
      </dgm:t>
    </dgm:pt>
    <dgm:pt modelId="{36264291-7B8A-4BB0-9F50-6465C663E838}" type="sibTrans" cxnId="{58ABB52A-0107-4628-AED8-884C2E6EB451}">
      <dgm:prSet/>
      <dgm:spPr/>
      <dgm:t>
        <a:bodyPr/>
        <a:lstStyle/>
        <a:p>
          <a:endParaRPr lang="pt-BR"/>
        </a:p>
      </dgm:t>
    </dgm:pt>
    <dgm:pt modelId="{6F975C22-F338-4E33-95FE-E5CD24F32D58}" type="pres">
      <dgm:prSet presAssocID="{4E80E362-2761-4685-ABD1-70742434AB78}" presName="linear" presStyleCnt="0">
        <dgm:presLayoutVars>
          <dgm:dir/>
          <dgm:animLvl val="lvl"/>
          <dgm:resizeHandles val="exact"/>
        </dgm:presLayoutVars>
      </dgm:prSet>
      <dgm:spPr/>
    </dgm:pt>
    <dgm:pt modelId="{B875E35E-E5AD-42AC-A84C-379276B1EB0C}" type="pres">
      <dgm:prSet presAssocID="{1ECE1E34-F60A-4002-98CA-045C0FFAA50A}" presName="parentLin" presStyleCnt="0"/>
      <dgm:spPr/>
    </dgm:pt>
    <dgm:pt modelId="{84997025-F1EE-45BA-8C4F-2B2C3C8E8CF1}" type="pres">
      <dgm:prSet presAssocID="{1ECE1E34-F60A-4002-98CA-045C0FFAA50A}" presName="parentLeftMargin" presStyleLbl="node1" presStyleIdx="0" presStyleCnt="4"/>
      <dgm:spPr/>
    </dgm:pt>
    <dgm:pt modelId="{618FA193-890B-4EBB-BC1E-788E68DF4D8D}" type="pres">
      <dgm:prSet presAssocID="{1ECE1E34-F60A-4002-98CA-045C0FFAA50A}" presName="parentText" presStyleLbl="node1" presStyleIdx="0" presStyleCnt="4" custScaleX="129031">
        <dgm:presLayoutVars>
          <dgm:chMax val="0"/>
          <dgm:bulletEnabled val="1"/>
        </dgm:presLayoutVars>
      </dgm:prSet>
      <dgm:spPr/>
    </dgm:pt>
    <dgm:pt modelId="{4A9F593E-449D-4560-BDB3-6F3CB085E2A8}" type="pres">
      <dgm:prSet presAssocID="{1ECE1E34-F60A-4002-98CA-045C0FFAA50A}" presName="negativeSpace" presStyleCnt="0"/>
      <dgm:spPr/>
    </dgm:pt>
    <dgm:pt modelId="{C8860634-B20F-4D6A-8887-1CFC9DF01996}" type="pres">
      <dgm:prSet presAssocID="{1ECE1E34-F60A-4002-98CA-045C0FFAA50A}" presName="childText" presStyleLbl="conFgAcc1" presStyleIdx="0" presStyleCnt="4">
        <dgm:presLayoutVars>
          <dgm:bulletEnabled val="1"/>
        </dgm:presLayoutVars>
      </dgm:prSet>
      <dgm:spPr>
        <a:ln>
          <a:solidFill>
            <a:srgbClr val="B3BA6C"/>
          </a:solidFill>
        </a:ln>
      </dgm:spPr>
    </dgm:pt>
    <dgm:pt modelId="{B5F5E9EB-0721-477C-A5E2-2A66E033EC30}" type="pres">
      <dgm:prSet presAssocID="{7DD7718B-88A8-4411-93DC-9E4444DBDDA0}" presName="spaceBetweenRectangles" presStyleCnt="0"/>
      <dgm:spPr/>
    </dgm:pt>
    <dgm:pt modelId="{F145F62E-BB22-4414-B802-F26B6C984942}" type="pres">
      <dgm:prSet presAssocID="{C980C809-83F5-485A-BB0D-3F27DFA87EBD}" presName="parentLin" presStyleCnt="0"/>
      <dgm:spPr/>
    </dgm:pt>
    <dgm:pt modelId="{7AD10159-6AA9-406A-9CCE-3DEBB5558180}" type="pres">
      <dgm:prSet presAssocID="{C980C809-83F5-485A-BB0D-3F27DFA87EBD}" presName="parentLeftMargin" presStyleLbl="node1" presStyleIdx="0" presStyleCnt="4"/>
      <dgm:spPr/>
    </dgm:pt>
    <dgm:pt modelId="{DDECA794-9909-45E0-A725-956F19EFE5AD}" type="pres">
      <dgm:prSet presAssocID="{C980C809-83F5-485A-BB0D-3F27DFA87EBD}" presName="parentText" presStyleLbl="node1" presStyleIdx="1" presStyleCnt="4" custScaleX="129031">
        <dgm:presLayoutVars>
          <dgm:chMax val="0"/>
          <dgm:bulletEnabled val="1"/>
        </dgm:presLayoutVars>
      </dgm:prSet>
      <dgm:spPr/>
    </dgm:pt>
    <dgm:pt modelId="{31CF615A-15D6-472E-8E22-405663292DB8}" type="pres">
      <dgm:prSet presAssocID="{C980C809-83F5-485A-BB0D-3F27DFA87EBD}" presName="negativeSpace" presStyleCnt="0"/>
      <dgm:spPr/>
    </dgm:pt>
    <dgm:pt modelId="{F9BE629D-B064-423F-8698-DF04A375ADDE}" type="pres">
      <dgm:prSet presAssocID="{C980C809-83F5-485A-BB0D-3F27DFA87EBD}" presName="childText" presStyleLbl="conFgAcc1" presStyleIdx="1" presStyleCnt="4">
        <dgm:presLayoutVars>
          <dgm:bulletEnabled val="1"/>
        </dgm:presLayoutVars>
      </dgm:prSet>
      <dgm:spPr/>
    </dgm:pt>
    <dgm:pt modelId="{5732FB3D-6FCE-439C-BA75-A7831143E7A0}" type="pres">
      <dgm:prSet presAssocID="{58691866-9ACB-4954-A8CE-EC0E64828B68}" presName="spaceBetweenRectangles" presStyleCnt="0"/>
      <dgm:spPr/>
    </dgm:pt>
    <dgm:pt modelId="{394D7B9A-B700-4FF7-BAC9-E733BF9F7BC8}" type="pres">
      <dgm:prSet presAssocID="{0BEAF7C5-17E3-42D2-B690-A35833D9F353}" presName="parentLin" presStyleCnt="0"/>
      <dgm:spPr/>
    </dgm:pt>
    <dgm:pt modelId="{E9AFF8B1-678F-41AC-A53D-F901EF9C41A7}" type="pres">
      <dgm:prSet presAssocID="{0BEAF7C5-17E3-42D2-B690-A35833D9F353}" presName="parentLeftMargin" presStyleLbl="node1" presStyleIdx="1" presStyleCnt="4"/>
      <dgm:spPr/>
    </dgm:pt>
    <dgm:pt modelId="{D2317E70-A803-4890-82E6-05361FF5FA7C}" type="pres">
      <dgm:prSet presAssocID="{0BEAF7C5-17E3-42D2-B690-A35833D9F353}" presName="parentText" presStyleLbl="node1" presStyleIdx="2" presStyleCnt="4" custScaleX="129031">
        <dgm:presLayoutVars>
          <dgm:chMax val="0"/>
          <dgm:bulletEnabled val="1"/>
        </dgm:presLayoutVars>
      </dgm:prSet>
      <dgm:spPr/>
    </dgm:pt>
    <dgm:pt modelId="{020169E1-EFEC-4750-935B-EDF6BF60DEAD}" type="pres">
      <dgm:prSet presAssocID="{0BEAF7C5-17E3-42D2-B690-A35833D9F353}" presName="negativeSpace" presStyleCnt="0"/>
      <dgm:spPr/>
    </dgm:pt>
    <dgm:pt modelId="{10286E70-4ABA-4FBE-BCCA-73D0754EF51D}" type="pres">
      <dgm:prSet presAssocID="{0BEAF7C5-17E3-42D2-B690-A35833D9F353}" presName="childText" presStyleLbl="conFgAcc1" presStyleIdx="2" presStyleCnt="4">
        <dgm:presLayoutVars>
          <dgm:bulletEnabled val="1"/>
        </dgm:presLayoutVars>
      </dgm:prSet>
      <dgm:spPr>
        <a:ln>
          <a:solidFill>
            <a:srgbClr val="B3BA6C"/>
          </a:solidFill>
        </a:ln>
      </dgm:spPr>
    </dgm:pt>
    <dgm:pt modelId="{31086A61-18B9-4C6D-9BFB-772AEC7C3872}" type="pres">
      <dgm:prSet presAssocID="{E99C72A5-680E-46AC-BDFF-7BEF529D435B}" presName="spaceBetweenRectangles" presStyleCnt="0"/>
      <dgm:spPr/>
    </dgm:pt>
    <dgm:pt modelId="{12480BE3-1C2C-45FE-BF37-0929958ADAB0}" type="pres">
      <dgm:prSet presAssocID="{A6015760-4CA5-4991-88B0-B879E09C55E6}" presName="parentLin" presStyleCnt="0"/>
      <dgm:spPr/>
    </dgm:pt>
    <dgm:pt modelId="{4533F54D-0F35-4781-84D7-60DD101C53C6}" type="pres">
      <dgm:prSet presAssocID="{A6015760-4CA5-4991-88B0-B879E09C55E6}" presName="parentLeftMargin" presStyleLbl="node1" presStyleIdx="2" presStyleCnt="4"/>
      <dgm:spPr/>
    </dgm:pt>
    <dgm:pt modelId="{F3134644-F640-4098-AB3D-BD7DF99027E1}" type="pres">
      <dgm:prSet presAssocID="{A6015760-4CA5-4991-88B0-B879E09C55E6}" presName="parentText" presStyleLbl="node1" presStyleIdx="3" presStyleCnt="4" custScaleX="129031">
        <dgm:presLayoutVars>
          <dgm:chMax val="0"/>
          <dgm:bulletEnabled val="1"/>
        </dgm:presLayoutVars>
      </dgm:prSet>
      <dgm:spPr/>
    </dgm:pt>
    <dgm:pt modelId="{2704200E-A42C-4372-96B3-DBDF903B947F}" type="pres">
      <dgm:prSet presAssocID="{A6015760-4CA5-4991-88B0-B879E09C55E6}" presName="negativeSpace" presStyleCnt="0"/>
      <dgm:spPr/>
    </dgm:pt>
    <dgm:pt modelId="{B6EE5747-D30C-4342-A116-CFCAB6A1D1C7}" type="pres">
      <dgm:prSet presAssocID="{A6015760-4CA5-4991-88B0-B879E09C55E6}" presName="childText" presStyleLbl="conFgAcc1" presStyleIdx="3" presStyleCnt="4">
        <dgm:presLayoutVars>
          <dgm:bulletEnabled val="1"/>
        </dgm:presLayoutVars>
      </dgm:prSet>
      <dgm:spPr>
        <a:ln>
          <a:solidFill>
            <a:srgbClr val="B3BA6C"/>
          </a:solidFill>
        </a:ln>
      </dgm:spPr>
    </dgm:pt>
  </dgm:ptLst>
  <dgm:cxnLst>
    <dgm:cxn modelId="{AB3C4605-77F9-0042-BE44-0538D104D49E}" type="presOf" srcId="{1E485686-3801-4316-8DBA-41ED134ADE38}" destId="{F9BE629D-B064-423F-8698-DF04A375ADDE}" srcOrd="0" destOrd="1" presId="urn:microsoft.com/office/officeart/2005/8/layout/list1"/>
    <dgm:cxn modelId="{19216906-33C3-7249-B553-2A3D654CEDE7}" type="presOf" srcId="{C980C809-83F5-485A-BB0D-3F27DFA87EBD}" destId="{7AD10159-6AA9-406A-9CCE-3DEBB5558180}" srcOrd="0" destOrd="0" presId="urn:microsoft.com/office/officeart/2005/8/layout/list1"/>
    <dgm:cxn modelId="{878C651E-1962-8041-877A-5FDE47DDE161}" type="presOf" srcId="{1ECE1E34-F60A-4002-98CA-045C0FFAA50A}" destId="{84997025-F1EE-45BA-8C4F-2B2C3C8E8CF1}" srcOrd="0" destOrd="0" presId="urn:microsoft.com/office/officeart/2005/8/layout/list1"/>
    <dgm:cxn modelId="{58ABB52A-0107-4628-AED8-884C2E6EB451}" srcId="{4E80E362-2761-4685-ABD1-70742434AB78}" destId="{A6015760-4CA5-4991-88B0-B879E09C55E6}" srcOrd="3" destOrd="0" parTransId="{A45B7D88-F24A-437F-A0CA-171DF14FA52C}" sibTransId="{36264291-7B8A-4BB0-9F50-6465C663E838}"/>
    <dgm:cxn modelId="{25A1ED30-669E-7D4E-9733-4DA4C873045C}" type="presOf" srcId="{0BEAF7C5-17E3-42D2-B690-A35833D9F353}" destId="{E9AFF8B1-678F-41AC-A53D-F901EF9C41A7}" srcOrd="0" destOrd="0" presId="urn:microsoft.com/office/officeart/2005/8/layout/list1"/>
    <dgm:cxn modelId="{031BC633-1589-1B49-BC87-2E6C7B6522EB}" type="presOf" srcId="{0BEAF7C5-17E3-42D2-B690-A35833D9F353}" destId="{D2317E70-A803-4890-82E6-05361FF5FA7C}" srcOrd="1" destOrd="0" presId="urn:microsoft.com/office/officeart/2005/8/layout/list1"/>
    <dgm:cxn modelId="{2914A934-9601-425C-AE51-18922556F1A7}" srcId="{4E80E362-2761-4685-ABD1-70742434AB78}" destId="{1ECE1E34-F60A-4002-98CA-045C0FFAA50A}" srcOrd="0" destOrd="0" parTransId="{1B96AD15-1C1D-4D2E-8020-BCD7CE8A3546}" sibTransId="{7DD7718B-88A8-4411-93DC-9E4444DBDDA0}"/>
    <dgm:cxn modelId="{0A894649-F142-3C4E-BE22-322C98B7265D}" type="presOf" srcId="{C980C809-83F5-485A-BB0D-3F27DFA87EBD}" destId="{DDECA794-9909-45E0-A725-956F19EFE5AD}" srcOrd="1" destOrd="0" presId="urn:microsoft.com/office/officeart/2005/8/layout/list1"/>
    <dgm:cxn modelId="{781B7A6B-B2B0-2C47-955E-A03280E25377}" type="presOf" srcId="{A6015760-4CA5-4991-88B0-B879E09C55E6}" destId="{F3134644-F640-4098-AB3D-BD7DF99027E1}" srcOrd="1" destOrd="0" presId="urn:microsoft.com/office/officeart/2005/8/layout/list1"/>
    <dgm:cxn modelId="{D0F21D59-A8D9-D347-9BB4-9787BA8F9819}" type="presOf" srcId="{79A032AE-13CB-4452-A204-C33418D1479F}" destId="{F9BE629D-B064-423F-8698-DF04A375ADDE}" srcOrd="0" destOrd="0" presId="urn:microsoft.com/office/officeart/2005/8/layout/list1"/>
    <dgm:cxn modelId="{CEF61895-AF61-4641-B9BB-843D88DF5FC9}" srcId="{4E80E362-2761-4685-ABD1-70742434AB78}" destId="{C980C809-83F5-485A-BB0D-3F27DFA87EBD}" srcOrd="1" destOrd="0" parTransId="{003E001C-74AC-4791-AE38-97D95D50484C}" sibTransId="{58691866-9ACB-4954-A8CE-EC0E64828B68}"/>
    <dgm:cxn modelId="{40E3B19E-0775-457C-AD3B-9592F73FB110}" srcId="{C980C809-83F5-485A-BB0D-3F27DFA87EBD}" destId="{79A032AE-13CB-4452-A204-C33418D1479F}" srcOrd="0" destOrd="0" parTransId="{31EA7660-B9BA-421A-8762-6459735C0B88}" sibTransId="{1AE9838B-A970-4CB4-86D8-BF01FD50828B}"/>
    <dgm:cxn modelId="{CB9C71A9-A1A1-4C56-8229-D830A2BB00EE}" srcId="{C980C809-83F5-485A-BB0D-3F27DFA87EBD}" destId="{1E485686-3801-4316-8DBA-41ED134ADE38}" srcOrd="1" destOrd="0" parTransId="{08A386EF-28F9-4362-8CDB-6F9C2EEE5B12}" sibTransId="{5B502DAD-E413-418C-9323-60C95446EE92}"/>
    <dgm:cxn modelId="{B3D332B5-742A-AC41-B343-F3F03D432656}" type="presOf" srcId="{1ECE1E34-F60A-4002-98CA-045C0FFAA50A}" destId="{618FA193-890B-4EBB-BC1E-788E68DF4D8D}" srcOrd="1" destOrd="0" presId="urn:microsoft.com/office/officeart/2005/8/layout/list1"/>
    <dgm:cxn modelId="{434B41BF-6B01-D34F-8B4E-F048019E50F6}" type="presOf" srcId="{A6015760-4CA5-4991-88B0-B879E09C55E6}" destId="{4533F54D-0F35-4781-84D7-60DD101C53C6}" srcOrd="0" destOrd="0" presId="urn:microsoft.com/office/officeart/2005/8/layout/list1"/>
    <dgm:cxn modelId="{E0FE33DF-9976-4F54-B5CC-116390D805D8}" srcId="{4E80E362-2761-4685-ABD1-70742434AB78}" destId="{0BEAF7C5-17E3-42D2-B690-A35833D9F353}" srcOrd="2" destOrd="0" parTransId="{FB91F5D3-0099-425C-8ED3-63F706755A1C}" sibTransId="{E99C72A5-680E-46AC-BDFF-7BEF529D435B}"/>
    <dgm:cxn modelId="{EFA18DF1-025C-0046-A790-A752E47EB18E}" type="presOf" srcId="{4E80E362-2761-4685-ABD1-70742434AB78}" destId="{6F975C22-F338-4E33-95FE-E5CD24F32D58}" srcOrd="0" destOrd="0" presId="urn:microsoft.com/office/officeart/2005/8/layout/list1"/>
    <dgm:cxn modelId="{0C14B99A-D0A6-914C-84C7-970E5E4A583F}" type="presParOf" srcId="{6F975C22-F338-4E33-95FE-E5CD24F32D58}" destId="{B875E35E-E5AD-42AC-A84C-379276B1EB0C}" srcOrd="0" destOrd="0" presId="urn:microsoft.com/office/officeart/2005/8/layout/list1"/>
    <dgm:cxn modelId="{E0BC681C-8486-8748-9D07-114F71DBC461}" type="presParOf" srcId="{B875E35E-E5AD-42AC-A84C-379276B1EB0C}" destId="{84997025-F1EE-45BA-8C4F-2B2C3C8E8CF1}" srcOrd="0" destOrd="0" presId="urn:microsoft.com/office/officeart/2005/8/layout/list1"/>
    <dgm:cxn modelId="{9A7F0007-44F3-4D4B-B53B-AF79FC070007}" type="presParOf" srcId="{B875E35E-E5AD-42AC-A84C-379276B1EB0C}" destId="{618FA193-890B-4EBB-BC1E-788E68DF4D8D}" srcOrd="1" destOrd="0" presId="urn:microsoft.com/office/officeart/2005/8/layout/list1"/>
    <dgm:cxn modelId="{598B8582-EE68-D645-B966-A0BDD3DAC395}" type="presParOf" srcId="{6F975C22-F338-4E33-95FE-E5CD24F32D58}" destId="{4A9F593E-449D-4560-BDB3-6F3CB085E2A8}" srcOrd="1" destOrd="0" presId="urn:microsoft.com/office/officeart/2005/8/layout/list1"/>
    <dgm:cxn modelId="{75BC5B6E-BF89-2047-A9C0-C67D62887615}" type="presParOf" srcId="{6F975C22-F338-4E33-95FE-E5CD24F32D58}" destId="{C8860634-B20F-4D6A-8887-1CFC9DF01996}" srcOrd="2" destOrd="0" presId="urn:microsoft.com/office/officeart/2005/8/layout/list1"/>
    <dgm:cxn modelId="{764ACCCE-CF2D-A042-A0F6-B8D0C6DC8066}" type="presParOf" srcId="{6F975C22-F338-4E33-95FE-E5CD24F32D58}" destId="{B5F5E9EB-0721-477C-A5E2-2A66E033EC30}" srcOrd="3" destOrd="0" presId="urn:microsoft.com/office/officeart/2005/8/layout/list1"/>
    <dgm:cxn modelId="{981E1794-1666-4B40-A447-C14E0850F0A1}" type="presParOf" srcId="{6F975C22-F338-4E33-95FE-E5CD24F32D58}" destId="{F145F62E-BB22-4414-B802-F26B6C984942}" srcOrd="4" destOrd="0" presId="urn:microsoft.com/office/officeart/2005/8/layout/list1"/>
    <dgm:cxn modelId="{AD18C358-DE37-8443-8236-BBA114D42D65}" type="presParOf" srcId="{F145F62E-BB22-4414-B802-F26B6C984942}" destId="{7AD10159-6AA9-406A-9CCE-3DEBB5558180}" srcOrd="0" destOrd="0" presId="urn:microsoft.com/office/officeart/2005/8/layout/list1"/>
    <dgm:cxn modelId="{4CC033F9-15A0-9A43-AE25-A8B82AE6FE52}" type="presParOf" srcId="{F145F62E-BB22-4414-B802-F26B6C984942}" destId="{DDECA794-9909-45E0-A725-956F19EFE5AD}" srcOrd="1" destOrd="0" presId="urn:microsoft.com/office/officeart/2005/8/layout/list1"/>
    <dgm:cxn modelId="{F8521C2C-DEC5-1146-AC49-A2C85205C087}" type="presParOf" srcId="{6F975C22-F338-4E33-95FE-E5CD24F32D58}" destId="{31CF615A-15D6-472E-8E22-405663292DB8}" srcOrd="5" destOrd="0" presId="urn:microsoft.com/office/officeart/2005/8/layout/list1"/>
    <dgm:cxn modelId="{AF0E00A2-1980-2A42-B6B9-0678636ECE14}" type="presParOf" srcId="{6F975C22-F338-4E33-95FE-E5CD24F32D58}" destId="{F9BE629D-B064-423F-8698-DF04A375ADDE}" srcOrd="6" destOrd="0" presId="urn:microsoft.com/office/officeart/2005/8/layout/list1"/>
    <dgm:cxn modelId="{0223FCB5-39CA-3542-A206-A28C7BC172A7}" type="presParOf" srcId="{6F975C22-F338-4E33-95FE-E5CD24F32D58}" destId="{5732FB3D-6FCE-439C-BA75-A7831143E7A0}" srcOrd="7" destOrd="0" presId="urn:microsoft.com/office/officeart/2005/8/layout/list1"/>
    <dgm:cxn modelId="{62ABAA7E-10CC-CC4A-944E-BA3EA21E0D6A}" type="presParOf" srcId="{6F975C22-F338-4E33-95FE-E5CD24F32D58}" destId="{394D7B9A-B700-4FF7-BAC9-E733BF9F7BC8}" srcOrd="8" destOrd="0" presId="urn:microsoft.com/office/officeart/2005/8/layout/list1"/>
    <dgm:cxn modelId="{4EF423D7-CC0C-6940-8C60-A4CE537647DA}" type="presParOf" srcId="{394D7B9A-B700-4FF7-BAC9-E733BF9F7BC8}" destId="{E9AFF8B1-678F-41AC-A53D-F901EF9C41A7}" srcOrd="0" destOrd="0" presId="urn:microsoft.com/office/officeart/2005/8/layout/list1"/>
    <dgm:cxn modelId="{8BA19B68-56EC-1E44-ADAF-159D252E7D69}" type="presParOf" srcId="{394D7B9A-B700-4FF7-BAC9-E733BF9F7BC8}" destId="{D2317E70-A803-4890-82E6-05361FF5FA7C}" srcOrd="1" destOrd="0" presId="urn:microsoft.com/office/officeart/2005/8/layout/list1"/>
    <dgm:cxn modelId="{9CE671BC-CB79-734D-A733-0E42B0C930B5}" type="presParOf" srcId="{6F975C22-F338-4E33-95FE-E5CD24F32D58}" destId="{020169E1-EFEC-4750-935B-EDF6BF60DEAD}" srcOrd="9" destOrd="0" presId="urn:microsoft.com/office/officeart/2005/8/layout/list1"/>
    <dgm:cxn modelId="{04564963-0B47-CC4C-8CF4-06AF77B3464F}" type="presParOf" srcId="{6F975C22-F338-4E33-95FE-E5CD24F32D58}" destId="{10286E70-4ABA-4FBE-BCCA-73D0754EF51D}" srcOrd="10" destOrd="0" presId="urn:microsoft.com/office/officeart/2005/8/layout/list1"/>
    <dgm:cxn modelId="{8C77115E-4D7C-C945-A9BF-E406628F3256}" type="presParOf" srcId="{6F975C22-F338-4E33-95FE-E5CD24F32D58}" destId="{31086A61-18B9-4C6D-9BFB-772AEC7C3872}" srcOrd="11" destOrd="0" presId="urn:microsoft.com/office/officeart/2005/8/layout/list1"/>
    <dgm:cxn modelId="{7B9A1B98-7D12-E24F-81C1-82F02BA70D20}" type="presParOf" srcId="{6F975C22-F338-4E33-95FE-E5CD24F32D58}" destId="{12480BE3-1C2C-45FE-BF37-0929958ADAB0}" srcOrd="12" destOrd="0" presId="urn:microsoft.com/office/officeart/2005/8/layout/list1"/>
    <dgm:cxn modelId="{31960D94-BD91-EA48-A2F4-9B2F0C30C9F4}" type="presParOf" srcId="{12480BE3-1C2C-45FE-BF37-0929958ADAB0}" destId="{4533F54D-0F35-4781-84D7-60DD101C53C6}" srcOrd="0" destOrd="0" presId="urn:microsoft.com/office/officeart/2005/8/layout/list1"/>
    <dgm:cxn modelId="{BE55647D-1727-F94F-8978-DB27978FCB87}" type="presParOf" srcId="{12480BE3-1C2C-45FE-BF37-0929958ADAB0}" destId="{F3134644-F640-4098-AB3D-BD7DF99027E1}" srcOrd="1" destOrd="0" presId="urn:microsoft.com/office/officeart/2005/8/layout/list1"/>
    <dgm:cxn modelId="{7F69FFFD-EE4A-6D40-8B83-2F3729B42811}" type="presParOf" srcId="{6F975C22-F338-4E33-95FE-E5CD24F32D58}" destId="{2704200E-A42C-4372-96B3-DBDF903B947F}" srcOrd="13" destOrd="0" presId="urn:microsoft.com/office/officeart/2005/8/layout/list1"/>
    <dgm:cxn modelId="{5B6415AC-23A1-2648-911F-86E0D8899FF0}" type="presParOf" srcId="{6F975C22-F338-4E33-95FE-E5CD24F32D58}" destId="{B6EE5747-D30C-4342-A116-CFCAB6A1D1C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CC1C3A-C3D3-4F29-95C2-960C857D438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C6700D6-7455-4C31-AB2B-C0C4FD385B92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/>
            <a:t>As razões dessas diferenças são explicadas:  </a:t>
          </a:r>
        </a:p>
      </dgm:t>
    </dgm:pt>
    <dgm:pt modelId="{06A1DD01-478E-4AB2-BA88-9573EA154DEA}" type="parTrans" cxnId="{53AB10E9-9513-4734-8D45-8AD3D9DFE26E}">
      <dgm:prSet/>
      <dgm:spPr/>
      <dgm:t>
        <a:bodyPr/>
        <a:lstStyle/>
        <a:p>
          <a:endParaRPr lang="pt-BR"/>
        </a:p>
      </dgm:t>
    </dgm:pt>
    <dgm:pt modelId="{E7E3C882-D080-4892-ACA8-D76885C2A5A1}" type="sibTrans" cxnId="{53AB10E9-9513-4734-8D45-8AD3D9DFE26E}">
      <dgm:prSet/>
      <dgm:spPr/>
      <dgm:t>
        <a:bodyPr/>
        <a:lstStyle/>
        <a:p>
          <a:endParaRPr lang="pt-BR"/>
        </a:p>
      </dgm:t>
    </dgm:pt>
    <dgm:pt modelId="{0F4FDB50-AE1E-49CC-B441-0BFE25EE50D6}">
      <dgm:prSet/>
      <dgm:spPr/>
      <dgm:t>
        <a:bodyPr/>
        <a:lstStyle/>
        <a:p>
          <a:r>
            <a:rPr lang="pt-BR"/>
            <a:t>Pelas escalas dos investimentos</a:t>
          </a:r>
        </a:p>
      </dgm:t>
    </dgm:pt>
    <dgm:pt modelId="{97BF401A-CB94-41A1-B128-02B02F7BED65}" type="parTrans" cxnId="{3B4900F7-3CB7-4C38-8421-D21E0E2FAFA4}">
      <dgm:prSet/>
      <dgm:spPr/>
      <dgm:t>
        <a:bodyPr/>
        <a:lstStyle/>
        <a:p>
          <a:endParaRPr lang="pt-BR"/>
        </a:p>
      </dgm:t>
    </dgm:pt>
    <dgm:pt modelId="{1E3882C3-9D2D-480A-941A-C94C08ED58DC}" type="sibTrans" cxnId="{3B4900F7-3CB7-4C38-8421-D21E0E2FAFA4}">
      <dgm:prSet/>
      <dgm:spPr/>
      <dgm:t>
        <a:bodyPr/>
        <a:lstStyle/>
        <a:p>
          <a:endParaRPr lang="pt-BR"/>
        </a:p>
      </dgm:t>
    </dgm:pt>
    <dgm:pt modelId="{7AFF091E-1A5C-4295-A4C2-E7F8232D24A3}">
      <dgm:prSet/>
      <dgm:spPr/>
      <dgm:t>
        <a:bodyPr/>
        <a:lstStyle/>
        <a:p>
          <a:r>
            <a:rPr lang="pt-BR" dirty="0"/>
            <a:t>Pelas diferentes contribuições dos fluxos de caixa no tempo</a:t>
          </a:r>
        </a:p>
      </dgm:t>
    </dgm:pt>
    <dgm:pt modelId="{AFAE3E99-B756-46E8-9B7A-1DE640F8B1A5}" type="parTrans" cxnId="{B24253EC-A62E-4535-8D43-43BF8A97D558}">
      <dgm:prSet/>
      <dgm:spPr/>
      <dgm:t>
        <a:bodyPr/>
        <a:lstStyle/>
        <a:p>
          <a:endParaRPr lang="pt-BR"/>
        </a:p>
      </dgm:t>
    </dgm:pt>
    <dgm:pt modelId="{79BC3CCF-0BF9-407E-B70D-FE858AA93086}" type="sibTrans" cxnId="{B24253EC-A62E-4535-8D43-43BF8A97D558}">
      <dgm:prSet/>
      <dgm:spPr/>
      <dgm:t>
        <a:bodyPr/>
        <a:lstStyle/>
        <a:p>
          <a:endParaRPr lang="pt-BR"/>
        </a:p>
      </dgm:t>
    </dgm:pt>
    <dgm:pt modelId="{6548CEFA-66BF-4DF4-A013-0EC822BD06DC}" type="pres">
      <dgm:prSet presAssocID="{0ACC1C3A-C3D3-4F29-95C2-960C857D4382}" presName="linear" presStyleCnt="0">
        <dgm:presLayoutVars>
          <dgm:animLvl val="lvl"/>
          <dgm:resizeHandles val="exact"/>
        </dgm:presLayoutVars>
      </dgm:prSet>
      <dgm:spPr/>
    </dgm:pt>
    <dgm:pt modelId="{74937338-63A5-4094-A258-4173A693F535}" type="pres">
      <dgm:prSet presAssocID="{FC6700D6-7455-4C31-AB2B-C0C4FD385B92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D35D1D76-4B7C-448C-9E7D-284DB7E708BB}" type="pres">
      <dgm:prSet presAssocID="{FC6700D6-7455-4C31-AB2B-C0C4FD385B9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10F3089-CA62-2D40-9859-395F06D4B35E}" type="presOf" srcId="{0ACC1C3A-C3D3-4F29-95C2-960C857D4382}" destId="{6548CEFA-66BF-4DF4-A013-0EC822BD06DC}" srcOrd="0" destOrd="0" presId="urn:microsoft.com/office/officeart/2005/8/layout/vList2"/>
    <dgm:cxn modelId="{B9CBDD9B-F2AF-534D-A553-0A448BD0CC75}" type="presOf" srcId="{7AFF091E-1A5C-4295-A4C2-E7F8232D24A3}" destId="{D35D1D76-4B7C-448C-9E7D-284DB7E708BB}" srcOrd="0" destOrd="1" presId="urn:microsoft.com/office/officeart/2005/8/layout/vList2"/>
    <dgm:cxn modelId="{682CC7A5-1EF5-4943-A6F2-4F2F8A86BF5F}" type="presOf" srcId="{FC6700D6-7455-4C31-AB2B-C0C4FD385B92}" destId="{74937338-63A5-4094-A258-4173A693F535}" srcOrd="0" destOrd="0" presId="urn:microsoft.com/office/officeart/2005/8/layout/vList2"/>
    <dgm:cxn modelId="{53AB10E9-9513-4734-8D45-8AD3D9DFE26E}" srcId="{0ACC1C3A-C3D3-4F29-95C2-960C857D4382}" destId="{FC6700D6-7455-4C31-AB2B-C0C4FD385B92}" srcOrd="0" destOrd="0" parTransId="{06A1DD01-478E-4AB2-BA88-9573EA154DEA}" sibTransId="{E7E3C882-D080-4892-ACA8-D76885C2A5A1}"/>
    <dgm:cxn modelId="{B24253EC-A62E-4535-8D43-43BF8A97D558}" srcId="{FC6700D6-7455-4C31-AB2B-C0C4FD385B92}" destId="{7AFF091E-1A5C-4295-A4C2-E7F8232D24A3}" srcOrd="1" destOrd="0" parTransId="{AFAE3E99-B756-46E8-9B7A-1DE640F8B1A5}" sibTransId="{79BC3CCF-0BF9-407E-B70D-FE858AA93086}"/>
    <dgm:cxn modelId="{260783F1-7138-6E44-A2E1-8518CE00F6A3}" type="presOf" srcId="{0F4FDB50-AE1E-49CC-B441-0BFE25EE50D6}" destId="{D35D1D76-4B7C-448C-9E7D-284DB7E708BB}" srcOrd="0" destOrd="0" presId="urn:microsoft.com/office/officeart/2005/8/layout/vList2"/>
    <dgm:cxn modelId="{3B4900F7-3CB7-4C38-8421-D21E0E2FAFA4}" srcId="{FC6700D6-7455-4C31-AB2B-C0C4FD385B92}" destId="{0F4FDB50-AE1E-49CC-B441-0BFE25EE50D6}" srcOrd="0" destOrd="0" parTransId="{97BF401A-CB94-41A1-B128-02B02F7BED65}" sibTransId="{1E3882C3-9D2D-480A-941A-C94C08ED58DC}"/>
    <dgm:cxn modelId="{D8213C86-CC5B-5A43-8C51-61F624547DEF}" type="presParOf" srcId="{6548CEFA-66BF-4DF4-A013-0EC822BD06DC}" destId="{74937338-63A5-4094-A258-4173A693F535}" srcOrd="0" destOrd="0" presId="urn:microsoft.com/office/officeart/2005/8/layout/vList2"/>
    <dgm:cxn modelId="{B0A582A9-6232-0048-90D3-E487B88F14B9}" type="presParOf" srcId="{6548CEFA-66BF-4DF4-A013-0EC822BD06DC}" destId="{D35D1D76-4B7C-448C-9E7D-284DB7E708B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D9F79A-E347-4E89-BCA1-B1BB2B76CBA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426A13D-F71B-40C1-AD3F-E9F626475238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pt-BR" sz="4400">
              <a:solidFill>
                <a:schemeClr val="tx1"/>
              </a:solidFill>
            </a:rPr>
            <a:t>Simulação do NPV</a:t>
          </a:r>
        </a:p>
      </dgm:t>
    </dgm:pt>
    <dgm:pt modelId="{A908EB8E-CE40-42AA-A6E3-2E044FB07227}" type="parTrans" cxnId="{9E39F47A-6C39-4E33-A5FA-8725F717B804}">
      <dgm:prSet/>
      <dgm:spPr/>
      <dgm:t>
        <a:bodyPr/>
        <a:lstStyle/>
        <a:p>
          <a:pPr algn="ctr"/>
          <a:endParaRPr lang="pt-BR" sz="2400"/>
        </a:p>
      </dgm:t>
    </dgm:pt>
    <dgm:pt modelId="{3B30E2E7-A5E9-4C42-B5B4-4D21CE1956AB}" type="sibTrans" cxnId="{9E39F47A-6C39-4E33-A5FA-8725F717B804}">
      <dgm:prSet/>
      <dgm:spPr/>
      <dgm:t>
        <a:bodyPr/>
        <a:lstStyle/>
        <a:p>
          <a:pPr algn="ctr"/>
          <a:endParaRPr lang="pt-BR" sz="2400"/>
        </a:p>
      </dgm:t>
    </dgm:pt>
    <dgm:pt modelId="{0A76C7CB-EEBE-4C3B-AFD8-ADE5EAA7AA60}" type="pres">
      <dgm:prSet presAssocID="{A1D9F79A-E347-4E89-BCA1-B1BB2B76CBAC}" presName="linear" presStyleCnt="0">
        <dgm:presLayoutVars>
          <dgm:animLvl val="lvl"/>
          <dgm:resizeHandles val="exact"/>
        </dgm:presLayoutVars>
      </dgm:prSet>
      <dgm:spPr/>
    </dgm:pt>
    <dgm:pt modelId="{B371293D-341D-4ED7-86C1-428F6A182895}" type="pres">
      <dgm:prSet presAssocID="{F426A13D-F71B-40C1-AD3F-E9F62647523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4E4DB09-1414-DA40-BA45-B2BA4C0D4C2A}" type="presOf" srcId="{F426A13D-F71B-40C1-AD3F-E9F626475238}" destId="{B371293D-341D-4ED7-86C1-428F6A182895}" srcOrd="0" destOrd="0" presId="urn:microsoft.com/office/officeart/2005/8/layout/vList2"/>
    <dgm:cxn modelId="{9E39F47A-6C39-4E33-A5FA-8725F717B804}" srcId="{A1D9F79A-E347-4E89-BCA1-B1BB2B76CBAC}" destId="{F426A13D-F71B-40C1-AD3F-E9F626475238}" srcOrd="0" destOrd="0" parTransId="{A908EB8E-CE40-42AA-A6E3-2E044FB07227}" sibTransId="{3B30E2E7-A5E9-4C42-B5B4-4D21CE1956AB}"/>
    <dgm:cxn modelId="{EED50FB5-8EBB-6D4B-A2F4-6EC73C2F186F}" type="presOf" srcId="{A1D9F79A-E347-4E89-BCA1-B1BB2B76CBAC}" destId="{0A76C7CB-EEBE-4C3B-AFD8-ADE5EAA7AA60}" srcOrd="0" destOrd="0" presId="urn:microsoft.com/office/officeart/2005/8/layout/vList2"/>
    <dgm:cxn modelId="{B055A67F-C89B-FA43-BF0C-5A93B3CA1B10}" type="presParOf" srcId="{0A76C7CB-EEBE-4C3B-AFD8-ADE5EAA7AA60}" destId="{B371293D-341D-4ED7-86C1-428F6A18289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AA1107-0636-47E7-8BA2-1339B78E7B3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87B9C7E-89A1-450F-9118-AE609464B292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/>
            <a:t>Na análise de sensibilidade é estudado o efeito que a variação de um dado de entrada pode ocasionar nos resultados.</a:t>
          </a:r>
        </a:p>
      </dgm:t>
    </dgm:pt>
    <dgm:pt modelId="{96D1C529-97BD-4CA1-9FF3-568E93188570}" type="parTrans" cxnId="{CD9F628A-B6A9-4343-B5BF-DCC1095688E3}">
      <dgm:prSet/>
      <dgm:spPr/>
      <dgm:t>
        <a:bodyPr/>
        <a:lstStyle/>
        <a:p>
          <a:endParaRPr lang="pt-BR"/>
        </a:p>
      </dgm:t>
    </dgm:pt>
    <dgm:pt modelId="{E1C6EDC4-17CB-4D56-8480-5D0DE164AAC1}" type="sibTrans" cxnId="{CD9F628A-B6A9-4343-B5BF-DCC1095688E3}">
      <dgm:prSet/>
      <dgm:spPr/>
      <dgm:t>
        <a:bodyPr/>
        <a:lstStyle/>
        <a:p>
          <a:endParaRPr lang="pt-BR"/>
        </a:p>
      </dgm:t>
    </dgm:pt>
    <dgm:pt modelId="{3E2446D0-0579-4DE1-BFFF-31BA525718E2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pt-BR" dirty="0"/>
            <a:t>Quando uma pequena variação num parâmetro altera drasticamente a rentabilidade de um projeto, diz-se que o projeto é muito sensível a este parâmetro e poderá ser interessante concentrar esforços para obter dados menos incertos.</a:t>
          </a:r>
        </a:p>
      </dgm:t>
    </dgm:pt>
    <dgm:pt modelId="{53244956-9B4F-4926-8B19-26013D4597A5}" type="parTrans" cxnId="{D6548AAB-201E-488C-89CF-44D0C72CC6F3}">
      <dgm:prSet/>
      <dgm:spPr/>
      <dgm:t>
        <a:bodyPr/>
        <a:lstStyle/>
        <a:p>
          <a:endParaRPr lang="pt-BR"/>
        </a:p>
      </dgm:t>
    </dgm:pt>
    <dgm:pt modelId="{6475A4F6-1B66-45DB-9BA2-C5F52339A467}" type="sibTrans" cxnId="{D6548AAB-201E-488C-89CF-44D0C72CC6F3}">
      <dgm:prSet/>
      <dgm:spPr/>
      <dgm:t>
        <a:bodyPr/>
        <a:lstStyle/>
        <a:p>
          <a:endParaRPr lang="pt-BR"/>
        </a:p>
      </dgm:t>
    </dgm:pt>
    <dgm:pt modelId="{FD164541-4004-44E6-9420-E2670764969C}" type="pres">
      <dgm:prSet presAssocID="{3AAA1107-0636-47E7-8BA2-1339B78E7B3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B930415-07DB-47AA-9CC9-93138E4CBB2A}" type="pres">
      <dgm:prSet presAssocID="{087B9C7E-89A1-450F-9118-AE609464B292}" presName="hierRoot1" presStyleCnt="0">
        <dgm:presLayoutVars>
          <dgm:hierBranch val="init"/>
        </dgm:presLayoutVars>
      </dgm:prSet>
      <dgm:spPr/>
    </dgm:pt>
    <dgm:pt modelId="{DFC9E436-0B80-48C8-8C6E-6052773DC071}" type="pres">
      <dgm:prSet presAssocID="{087B9C7E-89A1-450F-9118-AE609464B292}" presName="rootComposite1" presStyleCnt="0"/>
      <dgm:spPr/>
    </dgm:pt>
    <dgm:pt modelId="{A30545C2-9418-4CEA-A14D-3D683FB8829A}" type="pres">
      <dgm:prSet presAssocID="{087B9C7E-89A1-450F-9118-AE609464B292}" presName="rootText1" presStyleLbl="node0" presStyleIdx="0" presStyleCnt="2" custScaleX="150223" custScaleY="258677" custLinFactNeighborX="3341">
        <dgm:presLayoutVars>
          <dgm:chPref val="3"/>
        </dgm:presLayoutVars>
      </dgm:prSet>
      <dgm:spPr/>
    </dgm:pt>
    <dgm:pt modelId="{86053458-043C-4542-945E-EC3E6209F998}" type="pres">
      <dgm:prSet presAssocID="{087B9C7E-89A1-450F-9118-AE609464B292}" presName="rootConnector1" presStyleLbl="node1" presStyleIdx="0" presStyleCnt="0"/>
      <dgm:spPr/>
    </dgm:pt>
    <dgm:pt modelId="{63A30F89-413C-41B8-8CD9-50A5BDCD8C81}" type="pres">
      <dgm:prSet presAssocID="{087B9C7E-89A1-450F-9118-AE609464B292}" presName="hierChild2" presStyleCnt="0"/>
      <dgm:spPr/>
    </dgm:pt>
    <dgm:pt modelId="{FF423F00-CFF1-41AD-A1DB-1B18FD58CAC9}" type="pres">
      <dgm:prSet presAssocID="{087B9C7E-89A1-450F-9118-AE609464B292}" presName="hierChild3" presStyleCnt="0"/>
      <dgm:spPr/>
    </dgm:pt>
    <dgm:pt modelId="{B32E9BBE-4E01-42AF-AD31-24AB9B128EE2}" type="pres">
      <dgm:prSet presAssocID="{3E2446D0-0579-4DE1-BFFF-31BA525718E2}" presName="hierRoot1" presStyleCnt="0">
        <dgm:presLayoutVars>
          <dgm:hierBranch val="init"/>
        </dgm:presLayoutVars>
      </dgm:prSet>
      <dgm:spPr/>
    </dgm:pt>
    <dgm:pt modelId="{08D34091-AFE2-431D-8D0F-BCF7A0B6CFDB}" type="pres">
      <dgm:prSet presAssocID="{3E2446D0-0579-4DE1-BFFF-31BA525718E2}" presName="rootComposite1" presStyleCnt="0"/>
      <dgm:spPr/>
    </dgm:pt>
    <dgm:pt modelId="{7D95D009-E9F4-43AC-9C68-14C57A4CE052}" type="pres">
      <dgm:prSet presAssocID="{3E2446D0-0579-4DE1-BFFF-31BA525718E2}" presName="rootText1" presStyleLbl="node0" presStyleIdx="1" presStyleCnt="2" custScaleX="150223" custScaleY="258328" custLinFactNeighborX="-3341">
        <dgm:presLayoutVars>
          <dgm:chPref val="3"/>
        </dgm:presLayoutVars>
      </dgm:prSet>
      <dgm:spPr/>
    </dgm:pt>
    <dgm:pt modelId="{78952850-EC2F-4D3A-BFA3-0C8C7C5E40E8}" type="pres">
      <dgm:prSet presAssocID="{3E2446D0-0579-4DE1-BFFF-31BA525718E2}" presName="rootConnector1" presStyleLbl="node1" presStyleIdx="0" presStyleCnt="0"/>
      <dgm:spPr/>
    </dgm:pt>
    <dgm:pt modelId="{69DAAA99-22D6-49E5-952C-A516265FC0E5}" type="pres">
      <dgm:prSet presAssocID="{3E2446D0-0579-4DE1-BFFF-31BA525718E2}" presName="hierChild2" presStyleCnt="0"/>
      <dgm:spPr/>
    </dgm:pt>
    <dgm:pt modelId="{CEC5BCB4-C173-4095-A35A-F0298E8E1799}" type="pres">
      <dgm:prSet presAssocID="{3E2446D0-0579-4DE1-BFFF-31BA525718E2}" presName="hierChild3" presStyleCnt="0"/>
      <dgm:spPr/>
    </dgm:pt>
  </dgm:ptLst>
  <dgm:cxnLst>
    <dgm:cxn modelId="{9B3DA916-E91C-4214-B283-D2F1B3FFA74A}" type="presOf" srcId="{087B9C7E-89A1-450F-9118-AE609464B292}" destId="{A30545C2-9418-4CEA-A14D-3D683FB8829A}" srcOrd="0" destOrd="0" presId="urn:microsoft.com/office/officeart/2005/8/layout/orgChart1"/>
    <dgm:cxn modelId="{5825721E-BD34-4F4D-BF05-7A6F400589FD}" type="presOf" srcId="{3E2446D0-0579-4DE1-BFFF-31BA525718E2}" destId="{78952850-EC2F-4D3A-BFA3-0C8C7C5E40E8}" srcOrd="1" destOrd="0" presId="urn:microsoft.com/office/officeart/2005/8/layout/orgChart1"/>
    <dgm:cxn modelId="{CD9F628A-B6A9-4343-B5BF-DCC1095688E3}" srcId="{3AAA1107-0636-47E7-8BA2-1339B78E7B39}" destId="{087B9C7E-89A1-450F-9118-AE609464B292}" srcOrd="0" destOrd="0" parTransId="{96D1C529-97BD-4CA1-9FF3-568E93188570}" sibTransId="{E1C6EDC4-17CB-4D56-8480-5D0DE164AAC1}"/>
    <dgm:cxn modelId="{D6548AAB-201E-488C-89CF-44D0C72CC6F3}" srcId="{3AAA1107-0636-47E7-8BA2-1339B78E7B39}" destId="{3E2446D0-0579-4DE1-BFFF-31BA525718E2}" srcOrd="1" destOrd="0" parTransId="{53244956-9B4F-4926-8B19-26013D4597A5}" sibTransId="{6475A4F6-1B66-45DB-9BA2-C5F52339A467}"/>
    <dgm:cxn modelId="{26B8F8C8-F058-4F26-A068-05754F79047B}" type="presOf" srcId="{3E2446D0-0579-4DE1-BFFF-31BA525718E2}" destId="{7D95D009-E9F4-43AC-9C68-14C57A4CE052}" srcOrd="0" destOrd="0" presId="urn:microsoft.com/office/officeart/2005/8/layout/orgChart1"/>
    <dgm:cxn modelId="{1C6EE7F2-CAFE-4117-93E8-65FF6F88BAC0}" type="presOf" srcId="{3AAA1107-0636-47E7-8BA2-1339B78E7B39}" destId="{FD164541-4004-44E6-9420-E2670764969C}" srcOrd="0" destOrd="0" presId="urn:microsoft.com/office/officeart/2005/8/layout/orgChart1"/>
    <dgm:cxn modelId="{5A3988F5-A257-4B0C-A0CE-5BCF211B449A}" type="presOf" srcId="{087B9C7E-89A1-450F-9118-AE609464B292}" destId="{86053458-043C-4542-945E-EC3E6209F998}" srcOrd="1" destOrd="0" presId="urn:microsoft.com/office/officeart/2005/8/layout/orgChart1"/>
    <dgm:cxn modelId="{76580103-2B8B-421D-81B2-36D67AED9290}" type="presParOf" srcId="{FD164541-4004-44E6-9420-E2670764969C}" destId="{AB930415-07DB-47AA-9CC9-93138E4CBB2A}" srcOrd="0" destOrd="0" presId="urn:microsoft.com/office/officeart/2005/8/layout/orgChart1"/>
    <dgm:cxn modelId="{9DBEC0D8-7349-4FF0-8220-F291C7C49387}" type="presParOf" srcId="{AB930415-07DB-47AA-9CC9-93138E4CBB2A}" destId="{DFC9E436-0B80-48C8-8C6E-6052773DC071}" srcOrd="0" destOrd="0" presId="urn:microsoft.com/office/officeart/2005/8/layout/orgChart1"/>
    <dgm:cxn modelId="{290058E6-C9B7-4589-87DD-F95A57B0F4B7}" type="presParOf" srcId="{DFC9E436-0B80-48C8-8C6E-6052773DC071}" destId="{A30545C2-9418-4CEA-A14D-3D683FB8829A}" srcOrd="0" destOrd="0" presId="urn:microsoft.com/office/officeart/2005/8/layout/orgChart1"/>
    <dgm:cxn modelId="{490A3C3F-74B6-496A-85D1-C2D5BEBB537C}" type="presParOf" srcId="{DFC9E436-0B80-48C8-8C6E-6052773DC071}" destId="{86053458-043C-4542-945E-EC3E6209F998}" srcOrd="1" destOrd="0" presId="urn:microsoft.com/office/officeart/2005/8/layout/orgChart1"/>
    <dgm:cxn modelId="{12D5A0C5-A202-4BA0-9D8C-0A320185E4CE}" type="presParOf" srcId="{AB930415-07DB-47AA-9CC9-93138E4CBB2A}" destId="{63A30F89-413C-41B8-8CD9-50A5BDCD8C81}" srcOrd="1" destOrd="0" presId="urn:microsoft.com/office/officeart/2005/8/layout/orgChart1"/>
    <dgm:cxn modelId="{CE274CEF-6E7F-4562-A2BC-AFEC59F18EC1}" type="presParOf" srcId="{AB930415-07DB-47AA-9CC9-93138E4CBB2A}" destId="{FF423F00-CFF1-41AD-A1DB-1B18FD58CAC9}" srcOrd="2" destOrd="0" presId="urn:microsoft.com/office/officeart/2005/8/layout/orgChart1"/>
    <dgm:cxn modelId="{D0B8F851-FAE3-4EAF-A3CA-A4913338D7F1}" type="presParOf" srcId="{FD164541-4004-44E6-9420-E2670764969C}" destId="{B32E9BBE-4E01-42AF-AD31-24AB9B128EE2}" srcOrd="1" destOrd="0" presId="urn:microsoft.com/office/officeart/2005/8/layout/orgChart1"/>
    <dgm:cxn modelId="{7F4B50DB-03F1-4EAF-B2F1-2A8AE3AED07B}" type="presParOf" srcId="{B32E9BBE-4E01-42AF-AD31-24AB9B128EE2}" destId="{08D34091-AFE2-431D-8D0F-BCF7A0B6CFDB}" srcOrd="0" destOrd="0" presId="urn:microsoft.com/office/officeart/2005/8/layout/orgChart1"/>
    <dgm:cxn modelId="{205BE8C2-3DA7-47C4-9100-B7AF6C62949F}" type="presParOf" srcId="{08D34091-AFE2-431D-8D0F-BCF7A0B6CFDB}" destId="{7D95D009-E9F4-43AC-9C68-14C57A4CE052}" srcOrd="0" destOrd="0" presId="urn:microsoft.com/office/officeart/2005/8/layout/orgChart1"/>
    <dgm:cxn modelId="{3492D520-7999-466C-B54D-BCC57E380BF8}" type="presParOf" srcId="{08D34091-AFE2-431D-8D0F-BCF7A0B6CFDB}" destId="{78952850-EC2F-4D3A-BFA3-0C8C7C5E40E8}" srcOrd="1" destOrd="0" presId="urn:microsoft.com/office/officeart/2005/8/layout/orgChart1"/>
    <dgm:cxn modelId="{3892A6CA-EB8E-4B78-B579-CE955FE91CD7}" type="presParOf" srcId="{B32E9BBE-4E01-42AF-AD31-24AB9B128EE2}" destId="{69DAAA99-22D6-49E5-952C-A516265FC0E5}" srcOrd="1" destOrd="0" presId="urn:microsoft.com/office/officeart/2005/8/layout/orgChart1"/>
    <dgm:cxn modelId="{A57415C7-5500-4DBF-9423-659389AF818B}" type="presParOf" srcId="{B32E9BBE-4E01-42AF-AD31-24AB9B128EE2}" destId="{CEC5BCB4-C173-4095-A35A-F0298E8E179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927D0A2-DD9D-40FC-85CD-F84FD10F358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27337E8-D6D3-4D31-A584-AD9EDF5A1F79}">
      <dgm:prSet/>
      <dgm:spPr>
        <a:solidFill>
          <a:srgbClr val="6D3500"/>
        </a:solidFill>
      </dgm:spPr>
      <dgm:t>
        <a:bodyPr/>
        <a:lstStyle/>
        <a:p>
          <a:r>
            <a:rPr lang="pt-BR" dirty="0"/>
            <a:t>Este método possibilita a simulação de variáveis selecionadas do projeto, levando-se em consideração as distribuições de probabilidade destas variáveis assumirem valores diferentes ao longo da via útil do projeto.</a:t>
          </a:r>
        </a:p>
      </dgm:t>
    </dgm:pt>
    <dgm:pt modelId="{B7D65F80-CBDE-43AE-BC64-C4F24DD882F1}" type="parTrans" cxnId="{F7885A93-CE04-431B-A4B1-BF40C883D1AF}">
      <dgm:prSet/>
      <dgm:spPr/>
      <dgm:t>
        <a:bodyPr/>
        <a:lstStyle/>
        <a:p>
          <a:endParaRPr lang="pt-BR"/>
        </a:p>
      </dgm:t>
    </dgm:pt>
    <dgm:pt modelId="{3D76C4F8-D67F-444A-A4A0-CE3421F62CDE}" type="sibTrans" cxnId="{F7885A93-CE04-431B-A4B1-BF40C883D1AF}">
      <dgm:prSet/>
      <dgm:spPr/>
      <dgm:t>
        <a:bodyPr/>
        <a:lstStyle/>
        <a:p>
          <a:endParaRPr lang="pt-BR"/>
        </a:p>
      </dgm:t>
    </dgm:pt>
    <dgm:pt modelId="{425AE167-3CD4-4589-91DC-8382A86B294E}" type="pres">
      <dgm:prSet presAssocID="{8927D0A2-DD9D-40FC-85CD-F84FD10F358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AF40F03-72EA-4EFA-AC98-4674B379901F}" type="pres">
      <dgm:prSet presAssocID="{D27337E8-D6D3-4D31-A584-AD9EDF5A1F79}" presName="root" presStyleCnt="0"/>
      <dgm:spPr/>
    </dgm:pt>
    <dgm:pt modelId="{F1F27350-7A04-4FF2-8137-F5C88833E716}" type="pres">
      <dgm:prSet presAssocID="{D27337E8-D6D3-4D31-A584-AD9EDF5A1F79}" presName="rootComposite" presStyleCnt="0"/>
      <dgm:spPr/>
    </dgm:pt>
    <dgm:pt modelId="{CF682B6D-4489-419D-BECA-EBC739D50B43}" type="pres">
      <dgm:prSet presAssocID="{D27337E8-D6D3-4D31-A584-AD9EDF5A1F79}" presName="rootText" presStyleLbl="node1" presStyleIdx="0" presStyleCnt="1" custScaleX="151132"/>
      <dgm:spPr/>
    </dgm:pt>
    <dgm:pt modelId="{DBD7FAE5-63F5-46B6-AD59-B6FAFC090CC3}" type="pres">
      <dgm:prSet presAssocID="{D27337E8-D6D3-4D31-A584-AD9EDF5A1F79}" presName="rootConnector" presStyleLbl="node1" presStyleIdx="0" presStyleCnt="1"/>
      <dgm:spPr/>
    </dgm:pt>
    <dgm:pt modelId="{D852950D-9CA9-4BB0-95BC-1CD0D7877FC5}" type="pres">
      <dgm:prSet presAssocID="{D27337E8-D6D3-4D31-A584-AD9EDF5A1F79}" presName="childShape" presStyleCnt="0"/>
      <dgm:spPr/>
    </dgm:pt>
  </dgm:ptLst>
  <dgm:cxnLst>
    <dgm:cxn modelId="{F8804936-6324-4A14-A07E-2D52E5E5EB54}" type="presOf" srcId="{D27337E8-D6D3-4D31-A584-AD9EDF5A1F79}" destId="{CF682B6D-4489-419D-BECA-EBC739D50B43}" srcOrd="0" destOrd="0" presId="urn:microsoft.com/office/officeart/2005/8/layout/hierarchy3"/>
    <dgm:cxn modelId="{D2297E5E-4FAF-4D66-94B6-3BAA2595365D}" type="presOf" srcId="{D27337E8-D6D3-4D31-A584-AD9EDF5A1F79}" destId="{DBD7FAE5-63F5-46B6-AD59-B6FAFC090CC3}" srcOrd="1" destOrd="0" presId="urn:microsoft.com/office/officeart/2005/8/layout/hierarchy3"/>
    <dgm:cxn modelId="{97C73461-70BF-497A-A241-156AE7B97315}" type="presOf" srcId="{8927D0A2-DD9D-40FC-85CD-F84FD10F358E}" destId="{425AE167-3CD4-4589-91DC-8382A86B294E}" srcOrd="0" destOrd="0" presId="urn:microsoft.com/office/officeart/2005/8/layout/hierarchy3"/>
    <dgm:cxn modelId="{F7885A93-CE04-431B-A4B1-BF40C883D1AF}" srcId="{8927D0A2-DD9D-40FC-85CD-F84FD10F358E}" destId="{D27337E8-D6D3-4D31-A584-AD9EDF5A1F79}" srcOrd="0" destOrd="0" parTransId="{B7D65F80-CBDE-43AE-BC64-C4F24DD882F1}" sibTransId="{3D76C4F8-D67F-444A-A4A0-CE3421F62CDE}"/>
    <dgm:cxn modelId="{BC2BCFC6-7155-4CD6-8C5D-9B6F07F19986}" type="presParOf" srcId="{425AE167-3CD4-4589-91DC-8382A86B294E}" destId="{8AF40F03-72EA-4EFA-AC98-4674B379901F}" srcOrd="0" destOrd="0" presId="urn:microsoft.com/office/officeart/2005/8/layout/hierarchy3"/>
    <dgm:cxn modelId="{14CDDF8D-0E84-4563-A157-4966F5F6EEB9}" type="presParOf" srcId="{8AF40F03-72EA-4EFA-AC98-4674B379901F}" destId="{F1F27350-7A04-4FF2-8137-F5C88833E716}" srcOrd="0" destOrd="0" presId="urn:microsoft.com/office/officeart/2005/8/layout/hierarchy3"/>
    <dgm:cxn modelId="{920C869F-C910-4408-882A-DC28BD12A55B}" type="presParOf" srcId="{F1F27350-7A04-4FF2-8137-F5C88833E716}" destId="{CF682B6D-4489-419D-BECA-EBC739D50B43}" srcOrd="0" destOrd="0" presId="urn:microsoft.com/office/officeart/2005/8/layout/hierarchy3"/>
    <dgm:cxn modelId="{4C754685-6B10-46FB-8445-2ABC444C615A}" type="presParOf" srcId="{F1F27350-7A04-4FF2-8137-F5C88833E716}" destId="{DBD7FAE5-63F5-46B6-AD59-B6FAFC090CC3}" srcOrd="1" destOrd="0" presId="urn:microsoft.com/office/officeart/2005/8/layout/hierarchy3"/>
    <dgm:cxn modelId="{B60394EB-A3D2-4D3D-A8BA-5C16AE6417FF}" type="presParOf" srcId="{8AF40F03-72EA-4EFA-AC98-4674B379901F}" destId="{D852950D-9CA9-4BB0-95BC-1CD0D7877FC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958810-86CC-4C32-8F7B-3CD3650546FB}">
      <dsp:nvSpPr>
        <dsp:cNvPr id="0" name=""/>
        <dsp:cNvSpPr/>
      </dsp:nvSpPr>
      <dsp:spPr>
        <a:xfrm>
          <a:off x="540406" y="104951"/>
          <a:ext cx="9727316" cy="884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b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/>
            <a:t>Investimento inicial</a:t>
          </a:r>
        </a:p>
      </dsp:txBody>
      <dsp:txXfrm>
        <a:off x="540406" y="104951"/>
        <a:ext cx="9727316" cy="884301"/>
      </dsp:txXfrm>
    </dsp:sp>
    <dsp:sp modelId="{BDEC7E42-00BE-42B0-A72D-F505E6B3CA60}">
      <dsp:nvSpPr>
        <dsp:cNvPr id="0" name=""/>
        <dsp:cNvSpPr/>
      </dsp:nvSpPr>
      <dsp:spPr>
        <a:xfrm>
          <a:off x="540406" y="989253"/>
          <a:ext cx="1296975" cy="216162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F1FB83-6689-4453-A9EC-E602545C3BDB}">
      <dsp:nvSpPr>
        <dsp:cNvPr id="0" name=""/>
        <dsp:cNvSpPr/>
      </dsp:nvSpPr>
      <dsp:spPr>
        <a:xfrm>
          <a:off x="1913038" y="989253"/>
          <a:ext cx="1296975" cy="216162"/>
        </a:xfrm>
        <a:prstGeom prst="parallelogram">
          <a:avLst>
            <a:gd name="adj" fmla="val 140840"/>
          </a:avLst>
        </a:prstGeom>
        <a:solidFill>
          <a:schemeClr val="accent3">
            <a:hueOff val="562513"/>
            <a:satOff val="-844"/>
            <a:lumOff val="-137"/>
            <a:alphaOff val="0"/>
          </a:schemeClr>
        </a:solidFill>
        <a:ln w="25400" cap="flat" cmpd="sng" algn="ctr">
          <a:solidFill>
            <a:schemeClr val="accent3">
              <a:hueOff val="562513"/>
              <a:satOff val="-844"/>
              <a:lumOff val="-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FC56B7-226A-4A70-912D-52199C65274D}">
      <dsp:nvSpPr>
        <dsp:cNvPr id="0" name=""/>
        <dsp:cNvSpPr/>
      </dsp:nvSpPr>
      <dsp:spPr>
        <a:xfrm>
          <a:off x="3285671" y="989253"/>
          <a:ext cx="1296975" cy="216162"/>
        </a:xfrm>
        <a:prstGeom prst="parallelogram">
          <a:avLst>
            <a:gd name="adj" fmla="val 140840"/>
          </a:avLst>
        </a:prstGeom>
        <a:solidFill>
          <a:schemeClr val="accent3">
            <a:hueOff val="1125026"/>
            <a:satOff val="-1688"/>
            <a:lumOff val="-275"/>
            <a:alphaOff val="0"/>
          </a:schemeClr>
        </a:solidFill>
        <a:ln w="25400" cap="flat" cmpd="sng" algn="ctr">
          <a:solidFill>
            <a:schemeClr val="accent3">
              <a:hueOff val="1125026"/>
              <a:satOff val="-1688"/>
              <a:lumOff val="-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905764-DFDB-4AD9-A078-3D4ED961D5B9}">
      <dsp:nvSpPr>
        <dsp:cNvPr id="0" name=""/>
        <dsp:cNvSpPr/>
      </dsp:nvSpPr>
      <dsp:spPr>
        <a:xfrm>
          <a:off x="4658303" y="989253"/>
          <a:ext cx="1296975" cy="216162"/>
        </a:xfrm>
        <a:prstGeom prst="parallelogram">
          <a:avLst>
            <a:gd name="adj" fmla="val 140840"/>
          </a:avLst>
        </a:prstGeom>
        <a:solidFill>
          <a:schemeClr val="accent3">
            <a:hueOff val="1687540"/>
            <a:satOff val="-2532"/>
            <a:lumOff val="-412"/>
            <a:alphaOff val="0"/>
          </a:schemeClr>
        </a:solidFill>
        <a:ln w="25400" cap="flat" cmpd="sng" algn="ctr">
          <a:solidFill>
            <a:schemeClr val="accent3">
              <a:hueOff val="1687540"/>
              <a:satOff val="-2532"/>
              <a:lumOff val="-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ECF8C3-2C3F-4C1B-9E39-A22E3007A348}">
      <dsp:nvSpPr>
        <dsp:cNvPr id="0" name=""/>
        <dsp:cNvSpPr/>
      </dsp:nvSpPr>
      <dsp:spPr>
        <a:xfrm>
          <a:off x="6030935" y="989253"/>
          <a:ext cx="1296975" cy="216162"/>
        </a:xfrm>
        <a:prstGeom prst="parallelogram">
          <a:avLst>
            <a:gd name="adj" fmla="val 140840"/>
          </a:avLst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25400" cap="flat" cmpd="sng" algn="ctr">
          <a:solidFill>
            <a:schemeClr val="accent3">
              <a:hueOff val="2250053"/>
              <a:satOff val="-3376"/>
              <a:lumOff val="-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B4D513-8C80-48FB-8563-BD6F5DDA8EE8}">
      <dsp:nvSpPr>
        <dsp:cNvPr id="0" name=""/>
        <dsp:cNvSpPr/>
      </dsp:nvSpPr>
      <dsp:spPr>
        <a:xfrm>
          <a:off x="7403568" y="989253"/>
          <a:ext cx="1296975" cy="216162"/>
        </a:xfrm>
        <a:prstGeom prst="parallelogram">
          <a:avLst>
            <a:gd name="adj" fmla="val 140840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accent3">
              <a:hueOff val="2812566"/>
              <a:satOff val="-4220"/>
              <a:lumOff val="-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DEF67B-4456-4A55-B9E4-C84B6BAA9C8F}">
      <dsp:nvSpPr>
        <dsp:cNvPr id="0" name=""/>
        <dsp:cNvSpPr/>
      </dsp:nvSpPr>
      <dsp:spPr>
        <a:xfrm>
          <a:off x="8776200" y="989253"/>
          <a:ext cx="1296975" cy="216162"/>
        </a:xfrm>
        <a:prstGeom prst="parallelogram">
          <a:avLst>
            <a:gd name="adj" fmla="val 140840"/>
          </a:avLst>
        </a:prstGeom>
        <a:solidFill>
          <a:schemeClr val="accent3">
            <a:hueOff val="3375079"/>
            <a:satOff val="-5064"/>
            <a:lumOff val="-824"/>
            <a:alphaOff val="0"/>
          </a:schemeClr>
        </a:solidFill>
        <a:ln w="25400" cap="flat" cmpd="sng" algn="ctr">
          <a:solidFill>
            <a:schemeClr val="accent3">
              <a:hueOff val="3375079"/>
              <a:satOff val="-5064"/>
              <a:lumOff val="-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0B173A-31A8-4930-8E6C-054750662947}">
      <dsp:nvSpPr>
        <dsp:cNvPr id="0" name=""/>
        <dsp:cNvSpPr/>
      </dsp:nvSpPr>
      <dsp:spPr>
        <a:xfrm>
          <a:off x="540406" y="1278567"/>
          <a:ext cx="9727316" cy="884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b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/>
            <a:t>Entradas de caixa operacionais</a:t>
          </a:r>
        </a:p>
      </dsp:txBody>
      <dsp:txXfrm>
        <a:off x="540406" y="1278567"/>
        <a:ext cx="9727316" cy="884301"/>
      </dsp:txXfrm>
    </dsp:sp>
    <dsp:sp modelId="{4B32915C-1BA8-4E8E-89AE-3B9DD89EF612}">
      <dsp:nvSpPr>
        <dsp:cNvPr id="0" name=""/>
        <dsp:cNvSpPr/>
      </dsp:nvSpPr>
      <dsp:spPr>
        <a:xfrm>
          <a:off x="540406" y="2162869"/>
          <a:ext cx="1296975" cy="216162"/>
        </a:xfrm>
        <a:prstGeom prst="parallelogram">
          <a:avLst>
            <a:gd name="adj" fmla="val 140840"/>
          </a:avLst>
        </a:prstGeom>
        <a:solidFill>
          <a:schemeClr val="accent3">
            <a:hueOff val="3937592"/>
            <a:satOff val="-5908"/>
            <a:lumOff val="-961"/>
            <a:alphaOff val="0"/>
          </a:schemeClr>
        </a:solidFill>
        <a:ln w="25400" cap="flat" cmpd="sng" algn="ctr">
          <a:solidFill>
            <a:schemeClr val="accent3">
              <a:hueOff val="3937592"/>
              <a:satOff val="-5908"/>
              <a:lumOff val="-9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E64FDF-28FD-4911-BF35-6A98642D27DA}">
      <dsp:nvSpPr>
        <dsp:cNvPr id="0" name=""/>
        <dsp:cNvSpPr/>
      </dsp:nvSpPr>
      <dsp:spPr>
        <a:xfrm>
          <a:off x="1913038" y="2162869"/>
          <a:ext cx="1296975" cy="216162"/>
        </a:xfrm>
        <a:prstGeom prst="parallelogram">
          <a:avLst>
            <a:gd name="adj" fmla="val 140840"/>
          </a:avLst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25400" cap="flat" cmpd="sng" algn="ctr">
          <a:solidFill>
            <a:schemeClr val="accent3">
              <a:hueOff val="4500106"/>
              <a:satOff val="-6752"/>
              <a:lumOff val="-1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D9E680-350D-4373-8C6E-A1BAA3BEA8E3}">
      <dsp:nvSpPr>
        <dsp:cNvPr id="0" name=""/>
        <dsp:cNvSpPr/>
      </dsp:nvSpPr>
      <dsp:spPr>
        <a:xfrm>
          <a:off x="3285671" y="2162869"/>
          <a:ext cx="1296975" cy="216162"/>
        </a:xfrm>
        <a:prstGeom prst="parallelogram">
          <a:avLst>
            <a:gd name="adj" fmla="val 140840"/>
          </a:avLst>
        </a:prstGeom>
        <a:solidFill>
          <a:schemeClr val="accent3">
            <a:hueOff val="5062619"/>
            <a:satOff val="-7596"/>
            <a:lumOff val="-1235"/>
            <a:alphaOff val="0"/>
          </a:schemeClr>
        </a:solidFill>
        <a:ln w="25400" cap="flat" cmpd="sng" algn="ctr">
          <a:solidFill>
            <a:schemeClr val="accent3">
              <a:hueOff val="5062619"/>
              <a:satOff val="-7596"/>
              <a:lumOff val="-1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3D3A1E-20EF-4743-9973-4DC495157CA8}">
      <dsp:nvSpPr>
        <dsp:cNvPr id="0" name=""/>
        <dsp:cNvSpPr/>
      </dsp:nvSpPr>
      <dsp:spPr>
        <a:xfrm>
          <a:off x="4658303" y="2162869"/>
          <a:ext cx="1296975" cy="216162"/>
        </a:xfrm>
        <a:prstGeom prst="parallelogram">
          <a:avLst>
            <a:gd name="adj" fmla="val 14084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91D12E-8EA8-487A-8F7B-378C8E47A830}">
      <dsp:nvSpPr>
        <dsp:cNvPr id="0" name=""/>
        <dsp:cNvSpPr/>
      </dsp:nvSpPr>
      <dsp:spPr>
        <a:xfrm>
          <a:off x="6030935" y="2162869"/>
          <a:ext cx="1296975" cy="216162"/>
        </a:xfrm>
        <a:prstGeom prst="parallelogram">
          <a:avLst>
            <a:gd name="adj" fmla="val 140840"/>
          </a:avLst>
        </a:prstGeom>
        <a:solidFill>
          <a:schemeClr val="accent3">
            <a:hueOff val="6187645"/>
            <a:satOff val="-9284"/>
            <a:lumOff val="-1510"/>
            <a:alphaOff val="0"/>
          </a:schemeClr>
        </a:solidFill>
        <a:ln w="25400" cap="flat" cmpd="sng" algn="ctr">
          <a:solidFill>
            <a:schemeClr val="accent3">
              <a:hueOff val="6187645"/>
              <a:satOff val="-9284"/>
              <a:lumOff val="-15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1C876A-720F-4CDA-8B71-367B457E791D}">
      <dsp:nvSpPr>
        <dsp:cNvPr id="0" name=""/>
        <dsp:cNvSpPr/>
      </dsp:nvSpPr>
      <dsp:spPr>
        <a:xfrm>
          <a:off x="7403568" y="2162869"/>
          <a:ext cx="1296975" cy="216162"/>
        </a:xfrm>
        <a:prstGeom prst="parallelogram">
          <a:avLst>
            <a:gd name="adj" fmla="val 140840"/>
          </a:avLst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25400" cap="flat" cmpd="sng" algn="ctr">
          <a:solidFill>
            <a:schemeClr val="accent3">
              <a:hueOff val="6750158"/>
              <a:satOff val="-10128"/>
              <a:lumOff val="-1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09AFC0-8783-43B4-AEE8-1B912D64A147}">
      <dsp:nvSpPr>
        <dsp:cNvPr id="0" name=""/>
        <dsp:cNvSpPr/>
      </dsp:nvSpPr>
      <dsp:spPr>
        <a:xfrm>
          <a:off x="8776200" y="2162869"/>
          <a:ext cx="1296975" cy="216162"/>
        </a:xfrm>
        <a:prstGeom prst="parallelogram">
          <a:avLst>
            <a:gd name="adj" fmla="val 140840"/>
          </a:avLst>
        </a:prstGeom>
        <a:solidFill>
          <a:schemeClr val="accent3">
            <a:hueOff val="7312671"/>
            <a:satOff val="-10972"/>
            <a:lumOff val="-1784"/>
            <a:alphaOff val="0"/>
          </a:schemeClr>
        </a:solidFill>
        <a:ln w="25400" cap="flat" cmpd="sng" algn="ctr">
          <a:solidFill>
            <a:schemeClr val="accent3">
              <a:hueOff val="7312671"/>
              <a:satOff val="-10972"/>
              <a:lumOff val="-1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CB0C71-0385-4964-AE51-D25F27E819D9}">
      <dsp:nvSpPr>
        <dsp:cNvPr id="0" name=""/>
        <dsp:cNvSpPr/>
      </dsp:nvSpPr>
      <dsp:spPr>
        <a:xfrm>
          <a:off x="540406" y="2452184"/>
          <a:ext cx="9727316" cy="884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b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/>
            <a:t>Fluxo de caixa residual</a:t>
          </a:r>
        </a:p>
      </dsp:txBody>
      <dsp:txXfrm>
        <a:off x="540406" y="2452184"/>
        <a:ext cx="9727316" cy="884301"/>
      </dsp:txXfrm>
    </dsp:sp>
    <dsp:sp modelId="{217A6CEE-A420-418C-8CDF-34B6C4F2A75D}">
      <dsp:nvSpPr>
        <dsp:cNvPr id="0" name=""/>
        <dsp:cNvSpPr/>
      </dsp:nvSpPr>
      <dsp:spPr>
        <a:xfrm>
          <a:off x="540406" y="3336485"/>
          <a:ext cx="1296975" cy="216162"/>
        </a:xfrm>
        <a:prstGeom prst="parallelogram">
          <a:avLst>
            <a:gd name="adj" fmla="val 140840"/>
          </a:avLst>
        </a:prstGeom>
        <a:solidFill>
          <a:schemeClr val="accent3">
            <a:hueOff val="7875184"/>
            <a:satOff val="-11816"/>
            <a:lumOff val="-1922"/>
            <a:alphaOff val="0"/>
          </a:schemeClr>
        </a:solidFill>
        <a:ln w="25400" cap="flat" cmpd="sng" algn="ctr">
          <a:solidFill>
            <a:schemeClr val="accent3">
              <a:hueOff val="7875184"/>
              <a:satOff val="-11816"/>
              <a:lumOff val="-19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B25AB-84A4-4C69-913F-552ED5A12C03}">
      <dsp:nvSpPr>
        <dsp:cNvPr id="0" name=""/>
        <dsp:cNvSpPr/>
      </dsp:nvSpPr>
      <dsp:spPr>
        <a:xfrm>
          <a:off x="1913038" y="3336485"/>
          <a:ext cx="1296975" cy="216162"/>
        </a:xfrm>
        <a:prstGeom prst="parallelogram">
          <a:avLst>
            <a:gd name="adj" fmla="val 140840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accent3">
              <a:hueOff val="8437698"/>
              <a:satOff val="-12660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EA92A9-DAE4-461D-8AAE-AFE994ADC6E9}">
      <dsp:nvSpPr>
        <dsp:cNvPr id="0" name=""/>
        <dsp:cNvSpPr/>
      </dsp:nvSpPr>
      <dsp:spPr>
        <a:xfrm>
          <a:off x="3285671" y="3336485"/>
          <a:ext cx="1296975" cy="216162"/>
        </a:xfrm>
        <a:prstGeom prst="parallelogram">
          <a:avLst>
            <a:gd name="adj" fmla="val 140840"/>
          </a:avLst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25400" cap="flat" cmpd="sng" algn="ctr">
          <a:solidFill>
            <a:schemeClr val="accent3">
              <a:hueOff val="9000211"/>
              <a:satOff val="-13504"/>
              <a:lumOff val="-2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E224AB-169C-4D40-A1C6-030EAE174291}">
      <dsp:nvSpPr>
        <dsp:cNvPr id="0" name=""/>
        <dsp:cNvSpPr/>
      </dsp:nvSpPr>
      <dsp:spPr>
        <a:xfrm>
          <a:off x="4658303" y="3336485"/>
          <a:ext cx="1296975" cy="216162"/>
        </a:xfrm>
        <a:prstGeom prst="parallelogram">
          <a:avLst>
            <a:gd name="adj" fmla="val 140840"/>
          </a:avLst>
        </a:prstGeom>
        <a:solidFill>
          <a:schemeClr val="accent3">
            <a:hueOff val="9562724"/>
            <a:satOff val="-14348"/>
            <a:lumOff val="-2333"/>
            <a:alphaOff val="0"/>
          </a:schemeClr>
        </a:solidFill>
        <a:ln w="25400" cap="flat" cmpd="sng" algn="ctr">
          <a:solidFill>
            <a:schemeClr val="accent3">
              <a:hueOff val="9562724"/>
              <a:satOff val="-14348"/>
              <a:lumOff val="-23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BEACC9-E481-4727-8DF8-9EF9EC76875A}">
      <dsp:nvSpPr>
        <dsp:cNvPr id="0" name=""/>
        <dsp:cNvSpPr/>
      </dsp:nvSpPr>
      <dsp:spPr>
        <a:xfrm>
          <a:off x="6030935" y="3336485"/>
          <a:ext cx="1296975" cy="216162"/>
        </a:xfrm>
        <a:prstGeom prst="parallelogram">
          <a:avLst>
            <a:gd name="adj" fmla="val 140840"/>
          </a:avLst>
        </a:prstGeom>
        <a:solidFill>
          <a:schemeClr val="accent3">
            <a:hueOff val="10125237"/>
            <a:satOff val="-15192"/>
            <a:lumOff val="-2471"/>
            <a:alphaOff val="0"/>
          </a:schemeClr>
        </a:solidFill>
        <a:ln w="25400" cap="flat" cmpd="sng" algn="ctr">
          <a:solidFill>
            <a:schemeClr val="accent3">
              <a:hueOff val="10125237"/>
              <a:satOff val="-15192"/>
              <a:lumOff val="-2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0424D5-F832-40F6-9FB8-057896AD4F9C}">
      <dsp:nvSpPr>
        <dsp:cNvPr id="0" name=""/>
        <dsp:cNvSpPr/>
      </dsp:nvSpPr>
      <dsp:spPr>
        <a:xfrm>
          <a:off x="7403568" y="3336485"/>
          <a:ext cx="1296975" cy="216162"/>
        </a:xfrm>
        <a:prstGeom prst="parallelogram">
          <a:avLst>
            <a:gd name="adj" fmla="val 140840"/>
          </a:avLst>
        </a:prstGeom>
        <a:solidFill>
          <a:schemeClr val="accent3">
            <a:hueOff val="10687750"/>
            <a:satOff val="-16036"/>
            <a:lumOff val="-2608"/>
            <a:alphaOff val="0"/>
          </a:schemeClr>
        </a:solidFill>
        <a:ln w="25400" cap="flat" cmpd="sng" algn="ctr">
          <a:solidFill>
            <a:schemeClr val="accent3">
              <a:hueOff val="10687750"/>
              <a:satOff val="-16036"/>
              <a:lumOff val="-26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0B3274-BD2A-4C72-8F15-7ED4748EE7FC}">
      <dsp:nvSpPr>
        <dsp:cNvPr id="0" name=""/>
        <dsp:cNvSpPr/>
      </dsp:nvSpPr>
      <dsp:spPr>
        <a:xfrm>
          <a:off x="8776200" y="3336485"/>
          <a:ext cx="1296975" cy="216162"/>
        </a:xfrm>
        <a:prstGeom prst="parallelogram">
          <a:avLst>
            <a:gd name="adj" fmla="val 14084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860634-B20F-4D6A-8887-1CFC9DF01996}">
      <dsp:nvSpPr>
        <dsp:cNvPr id="0" name=""/>
        <dsp:cNvSpPr/>
      </dsp:nvSpPr>
      <dsp:spPr>
        <a:xfrm>
          <a:off x="0" y="334102"/>
          <a:ext cx="1133898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3BA6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8FA193-890B-4EBB-BC1E-788E68DF4D8D}">
      <dsp:nvSpPr>
        <dsp:cNvPr id="0" name=""/>
        <dsp:cNvSpPr/>
      </dsp:nvSpPr>
      <dsp:spPr>
        <a:xfrm>
          <a:off x="566949" y="24142"/>
          <a:ext cx="10241563" cy="619920"/>
        </a:xfrm>
        <a:prstGeom prst="roundRect">
          <a:avLst/>
        </a:prstGeom>
        <a:solidFill>
          <a:srgbClr val="B3BA6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0011" tIns="0" rIns="300011" bIns="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400" b="1" kern="1200" dirty="0">
              <a:solidFill>
                <a:schemeClr val="tx1">
                  <a:lumMod val="95000"/>
                  <a:lumOff val="5000"/>
                </a:schemeClr>
              </a:solidFill>
            </a:rPr>
            <a:t>Estrutura de Capital e Taxa de Desconto</a:t>
          </a:r>
          <a:endParaRPr lang="pt-BR" sz="3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97211" y="54404"/>
        <a:ext cx="10181039" cy="559396"/>
      </dsp:txXfrm>
    </dsp:sp>
    <dsp:sp modelId="{F9BE629D-B064-423F-8698-DF04A375ADDE}">
      <dsp:nvSpPr>
        <dsp:cNvPr id="0" name=""/>
        <dsp:cNvSpPr/>
      </dsp:nvSpPr>
      <dsp:spPr>
        <a:xfrm>
          <a:off x="0" y="1286662"/>
          <a:ext cx="11338984" cy="13560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3BA6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0031" tIns="437388" rIns="880031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t-BR" sz="2400" b="1" kern="1200"/>
            <a:t>- Ajustes na P/PL</a:t>
          </a:r>
          <a:endParaRPr lang="pt-BR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t-BR" sz="2400" b="1" kern="1200"/>
            <a:t>- Fluxos de Caixa com Diferentes Riscos</a:t>
          </a:r>
          <a:endParaRPr lang="pt-BR" sz="2400" kern="1200"/>
        </a:p>
      </dsp:txBody>
      <dsp:txXfrm>
        <a:off x="0" y="1286662"/>
        <a:ext cx="11338984" cy="1356074"/>
      </dsp:txXfrm>
    </dsp:sp>
    <dsp:sp modelId="{DDECA794-9909-45E0-A725-956F19EFE5AD}">
      <dsp:nvSpPr>
        <dsp:cNvPr id="0" name=""/>
        <dsp:cNvSpPr/>
      </dsp:nvSpPr>
      <dsp:spPr>
        <a:xfrm>
          <a:off x="566949" y="976702"/>
          <a:ext cx="10241563" cy="619920"/>
        </a:xfrm>
        <a:prstGeom prst="roundRect">
          <a:avLst/>
        </a:prstGeom>
        <a:solidFill>
          <a:srgbClr val="B3BA6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0011" tIns="0" rIns="300011" bIns="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400" b="1" kern="1200" dirty="0">
              <a:solidFill>
                <a:schemeClr val="tx1">
                  <a:lumMod val="95000"/>
                  <a:lumOff val="5000"/>
                </a:schemeClr>
              </a:solidFill>
            </a:rPr>
            <a:t>Diferentes Taxas de Desconto</a:t>
          </a:r>
          <a:endParaRPr lang="pt-BR" sz="3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97211" y="1006964"/>
        <a:ext cx="10181039" cy="559396"/>
      </dsp:txXfrm>
    </dsp:sp>
    <dsp:sp modelId="{10286E70-4ABA-4FBE-BCCA-73D0754EF51D}">
      <dsp:nvSpPr>
        <dsp:cNvPr id="0" name=""/>
        <dsp:cNvSpPr/>
      </dsp:nvSpPr>
      <dsp:spPr>
        <a:xfrm>
          <a:off x="0" y="3066097"/>
          <a:ext cx="1133898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3BA6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317E70-A803-4890-82E6-05361FF5FA7C}">
      <dsp:nvSpPr>
        <dsp:cNvPr id="0" name=""/>
        <dsp:cNvSpPr/>
      </dsp:nvSpPr>
      <dsp:spPr>
        <a:xfrm>
          <a:off x="566949" y="2756137"/>
          <a:ext cx="10241563" cy="619920"/>
        </a:xfrm>
        <a:prstGeom prst="roundRect">
          <a:avLst/>
        </a:prstGeom>
        <a:solidFill>
          <a:srgbClr val="B3BA6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0011" tIns="0" rIns="300011" bIns="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400" b="1" kern="1200">
              <a:solidFill>
                <a:schemeClr val="tx1">
                  <a:lumMod val="95000"/>
                  <a:lumOff val="5000"/>
                </a:schemeClr>
              </a:solidFill>
            </a:rPr>
            <a:t>Efeitos Colaterais</a:t>
          </a:r>
          <a:endParaRPr lang="pt-BR" sz="3400" kern="120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97211" y="2786399"/>
        <a:ext cx="10181039" cy="559396"/>
      </dsp:txXfrm>
    </dsp:sp>
    <dsp:sp modelId="{B6EE5747-D30C-4342-A116-CFCAB6A1D1C7}">
      <dsp:nvSpPr>
        <dsp:cNvPr id="0" name=""/>
        <dsp:cNvSpPr/>
      </dsp:nvSpPr>
      <dsp:spPr>
        <a:xfrm>
          <a:off x="0" y="4018657"/>
          <a:ext cx="1133898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3BA6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134644-F640-4098-AB3D-BD7DF99027E1}">
      <dsp:nvSpPr>
        <dsp:cNvPr id="0" name=""/>
        <dsp:cNvSpPr/>
      </dsp:nvSpPr>
      <dsp:spPr>
        <a:xfrm>
          <a:off x="566949" y="3708697"/>
          <a:ext cx="10241563" cy="619920"/>
        </a:xfrm>
        <a:prstGeom prst="roundRect">
          <a:avLst/>
        </a:prstGeom>
        <a:solidFill>
          <a:srgbClr val="B3BA6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0011" tIns="0" rIns="300011" bIns="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400" b="1" kern="1200">
              <a:solidFill>
                <a:schemeClr val="tx1">
                  <a:lumMod val="95000"/>
                  <a:lumOff val="5000"/>
                </a:schemeClr>
              </a:solidFill>
            </a:rPr>
            <a:t>Investimento: Fixo + Giro</a:t>
          </a:r>
          <a:endParaRPr lang="pt-BR" sz="3400" kern="120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97211" y="3738959"/>
        <a:ext cx="10181039" cy="559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937338-63A5-4094-A258-4173A693F535}">
      <dsp:nvSpPr>
        <dsp:cNvPr id="0" name=""/>
        <dsp:cNvSpPr/>
      </dsp:nvSpPr>
      <dsp:spPr>
        <a:xfrm>
          <a:off x="0" y="17239"/>
          <a:ext cx="11664619" cy="959400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kern="1200"/>
            <a:t>As razões dessas diferenças são explicadas:  </a:t>
          </a:r>
        </a:p>
      </dsp:txBody>
      <dsp:txXfrm>
        <a:off x="46834" y="64073"/>
        <a:ext cx="11570951" cy="865732"/>
      </dsp:txXfrm>
    </dsp:sp>
    <dsp:sp modelId="{D35D1D76-4B7C-448C-9E7D-284DB7E708BB}">
      <dsp:nvSpPr>
        <dsp:cNvPr id="0" name=""/>
        <dsp:cNvSpPr/>
      </dsp:nvSpPr>
      <dsp:spPr>
        <a:xfrm>
          <a:off x="0" y="976639"/>
          <a:ext cx="11664619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0352" tIns="50800" rIns="284480" bIns="508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3100" kern="1200"/>
            <a:t>Pelas escalas dos investimentos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3100" kern="1200" dirty="0"/>
            <a:t>Pelas diferentes contribuições dos fluxos de caixa no tempo</a:t>
          </a:r>
        </a:p>
      </dsp:txBody>
      <dsp:txXfrm>
        <a:off x="0" y="976639"/>
        <a:ext cx="11664619" cy="10764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71293D-341D-4ED7-86C1-428F6A182895}">
      <dsp:nvSpPr>
        <dsp:cNvPr id="0" name=""/>
        <dsp:cNvSpPr/>
      </dsp:nvSpPr>
      <dsp:spPr>
        <a:xfrm>
          <a:off x="0" y="153"/>
          <a:ext cx="6122844" cy="863789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400" kern="1200">
              <a:solidFill>
                <a:schemeClr val="tx1"/>
              </a:solidFill>
            </a:rPr>
            <a:t>Simulação do NPV</a:t>
          </a:r>
        </a:p>
      </dsp:txBody>
      <dsp:txXfrm>
        <a:off x="42167" y="42320"/>
        <a:ext cx="6038510" cy="7794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0545C2-9418-4CEA-A14D-3D683FB8829A}">
      <dsp:nvSpPr>
        <dsp:cNvPr id="0" name=""/>
        <dsp:cNvSpPr/>
      </dsp:nvSpPr>
      <dsp:spPr>
        <a:xfrm>
          <a:off x="104101" y="162689"/>
          <a:ext cx="4595355" cy="3956493"/>
        </a:xfrm>
        <a:prstGeom prst="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/>
            <a:t>Na análise de sensibilidade é estudado o efeito que a variação de um dado de entrada pode ocasionar nos resultados.</a:t>
          </a:r>
        </a:p>
      </dsp:txBody>
      <dsp:txXfrm>
        <a:off x="104101" y="162689"/>
        <a:ext cx="4595355" cy="3956493"/>
      </dsp:txXfrm>
    </dsp:sp>
    <dsp:sp modelId="{7D95D009-E9F4-43AC-9C68-14C57A4CE052}">
      <dsp:nvSpPr>
        <dsp:cNvPr id="0" name=""/>
        <dsp:cNvSpPr/>
      </dsp:nvSpPr>
      <dsp:spPr>
        <a:xfrm>
          <a:off x="5137447" y="162689"/>
          <a:ext cx="4595355" cy="3951155"/>
        </a:xfrm>
        <a:prstGeom prst="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/>
            <a:t>Quando uma pequena variação num parâmetro altera drasticamente a rentabilidade de um projeto, diz-se que o projeto é muito sensível a este parâmetro e poderá ser interessante concentrar esforços para obter dados menos incertos.</a:t>
          </a:r>
        </a:p>
      </dsp:txBody>
      <dsp:txXfrm>
        <a:off x="5137447" y="162689"/>
        <a:ext cx="4595355" cy="39511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682B6D-4489-419D-BECA-EBC739D50B43}">
      <dsp:nvSpPr>
        <dsp:cNvPr id="0" name=""/>
        <dsp:cNvSpPr/>
      </dsp:nvSpPr>
      <dsp:spPr>
        <a:xfrm>
          <a:off x="3534" y="556258"/>
          <a:ext cx="8647074" cy="2860768"/>
        </a:xfrm>
        <a:prstGeom prst="roundRect">
          <a:avLst>
            <a:gd name="adj" fmla="val 10000"/>
          </a:avLst>
        </a:prstGeom>
        <a:solidFill>
          <a:srgbClr val="6D35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kern="1200" dirty="0"/>
            <a:t>Este método possibilita a simulação de variáveis selecionadas do projeto, levando-se em consideração as distribuições de probabilidade destas variáveis assumirem valores diferentes ao longo da via útil do projeto.</a:t>
          </a:r>
        </a:p>
      </dsp:txBody>
      <dsp:txXfrm>
        <a:off x="87323" y="640047"/>
        <a:ext cx="8479496" cy="2693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75842-85FD-6941-A275-C7B88EDDC7EC}" type="datetimeFigureOut">
              <a:rPr lang="pt-BR" smtClean="0"/>
              <a:t>06/11/2022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513FF-7BCE-1047-BDE8-C743550809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861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B34D-2168-4947-AFA2-2A9819983CE6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F6C-123F-5844-9CA8-746F604C1F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3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B34D-2168-4947-AFA2-2A9819983CE6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F6C-123F-5844-9CA8-746F604C1F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7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B34D-2168-4947-AFA2-2A9819983CE6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F6C-123F-5844-9CA8-746F604C1F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8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B34D-2168-4947-AFA2-2A9819983CE6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F6C-123F-5844-9CA8-746F604C1F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7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B34D-2168-4947-AFA2-2A9819983CE6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F6C-123F-5844-9CA8-746F604C1F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3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B34D-2168-4947-AFA2-2A9819983CE6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F6C-123F-5844-9CA8-746F604C1F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B34D-2168-4947-AFA2-2A9819983CE6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F6C-123F-5844-9CA8-746F604C1F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1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B34D-2168-4947-AFA2-2A9819983CE6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F6C-123F-5844-9CA8-746F604C1F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B34D-2168-4947-AFA2-2A9819983CE6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F6C-123F-5844-9CA8-746F604C1F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2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B34D-2168-4947-AFA2-2A9819983CE6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F6C-123F-5844-9CA8-746F604C1F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97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B34D-2168-4947-AFA2-2A9819983CE6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51F6C-123F-5844-9CA8-746F604C1F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13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B34D-2168-4947-AFA2-2A9819983CE6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51F6C-123F-5844-9CA8-746F604C1F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5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72774"/>
            <a:ext cx="1689100" cy="5968810"/>
          </a:xfrm>
          <a:prstGeom prst="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  <a:p>
            <a:pPr algn="ctr"/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1200713" y="1476718"/>
            <a:ext cx="2832067" cy="375200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RCC 8400</a:t>
            </a:r>
          </a:p>
          <a:p>
            <a:pPr algn="ctr"/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4669730" y="1809227"/>
            <a:ext cx="695132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err="1"/>
              <a:t>Riscos</a:t>
            </a:r>
            <a:r>
              <a:rPr lang="en-US" sz="6600" b="1" dirty="0"/>
              <a:t> </a:t>
            </a:r>
            <a:r>
              <a:rPr lang="en-US" sz="6600" b="1" dirty="0" err="1"/>
              <a:t>em</a:t>
            </a:r>
            <a:r>
              <a:rPr lang="en-US" sz="6600" b="1" dirty="0"/>
              <a:t> </a:t>
            </a:r>
            <a:r>
              <a:rPr lang="en-US" sz="6600" b="1" dirty="0" err="1"/>
              <a:t>Projetos</a:t>
            </a:r>
            <a:r>
              <a:rPr lang="en-US" sz="6600" b="1" dirty="0"/>
              <a:t> </a:t>
            </a:r>
          </a:p>
          <a:p>
            <a:pPr algn="ctr"/>
            <a:r>
              <a:rPr lang="en-US" sz="6600" b="1" dirty="0"/>
              <a:t>de </a:t>
            </a:r>
            <a:r>
              <a:rPr lang="en-US" sz="6600" b="1" dirty="0" err="1"/>
              <a:t>Investimentos</a:t>
            </a:r>
            <a:endParaRPr lang="en-US" sz="6600" b="1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A2F16E14-8A1E-554A-A36B-1DD360FC84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4469"/>
            <a:ext cx="9144000" cy="91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346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Line 3"/>
          <p:cNvSpPr>
            <a:spLocks noChangeShapeType="1"/>
          </p:cNvSpPr>
          <p:nvPr/>
        </p:nvSpPr>
        <p:spPr bwMode="auto">
          <a:xfrm>
            <a:off x="335385" y="2636263"/>
            <a:ext cx="0" cy="2318882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91438" tIns="45720" rIns="91438" bIns="45720"/>
          <a:lstStyle/>
          <a:p>
            <a:endParaRPr lang="pt-BR"/>
          </a:p>
        </p:txBody>
      </p:sp>
      <p:sp>
        <p:nvSpPr>
          <p:cNvPr id="38915" name="Line 4"/>
          <p:cNvSpPr>
            <a:spLocks noChangeShapeType="1"/>
          </p:cNvSpPr>
          <p:nvPr/>
        </p:nvSpPr>
        <p:spPr bwMode="auto">
          <a:xfrm>
            <a:off x="12192000" y="2636263"/>
            <a:ext cx="0" cy="2318882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91438" tIns="45720" rIns="91438" bIns="45720"/>
          <a:lstStyle/>
          <a:p>
            <a:endParaRPr lang="pt-B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C672-E4C9-4D63-9A18-AA8209CE5E30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B0E9F0A-D196-484C-997E-AB21A37EEF1E}"/>
              </a:ext>
            </a:extLst>
          </p:cNvPr>
          <p:cNvSpPr/>
          <p:nvPr/>
        </p:nvSpPr>
        <p:spPr>
          <a:xfrm>
            <a:off x="3102440" y="-6350"/>
            <a:ext cx="5987109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pt-BR" sz="4000" dirty="0">
                <a:latin typeface="Helvetica" panose="020B0604020202020204" pitchFamily="34" charset="0"/>
                <a:ea typeface="+mj-ea"/>
                <a:cs typeface="Helvetica" panose="020B0604020202020204" pitchFamily="34" charset="0"/>
              </a:rPr>
              <a:t>Exemplo ilustrativo</a:t>
            </a: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0536A3D6-1169-4EB7-BFF6-E6C9402F812D}"/>
              </a:ext>
            </a:extLst>
          </p:cNvPr>
          <p:cNvGrpSpPr/>
          <p:nvPr/>
        </p:nvGrpSpPr>
        <p:grpSpPr>
          <a:xfrm>
            <a:off x="220721" y="1157636"/>
            <a:ext cx="11750551" cy="683923"/>
            <a:chOff x="6457" y="406510"/>
            <a:chExt cx="8216398" cy="1131194"/>
          </a:xfrm>
        </p:grpSpPr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DA2D5964-FFA9-42A1-8FC8-1DFD3732167E}"/>
                </a:ext>
              </a:extLst>
            </p:cNvPr>
            <p:cNvSpPr/>
            <p:nvPr/>
          </p:nvSpPr>
          <p:spPr>
            <a:xfrm>
              <a:off x="6457" y="406510"/>
              <a:ext cx="8216398" cy="113119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F9EB1B0F-DC2E-4428-9182-0975CD7469F2}"/>
                </a:ext>
              </a:extLst>
            </p:cNvPr>
            <p:cNvSpPr txBox="1"/>
            <p:nvPr/>
          </p:nvSpPr>
          <p:spPr>
            <a:xfrm>
              <a:off x="6457" y="406510"/>
              <a:ext cx="8216398" cy="11311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450" kern="1200" dirty="0">
                  <a:solidFill>
                    <a:schemeClr val="tx1"/>
                  </a:solidFill>
                </a:rPr>
                <a:t>Alternativas de investimento com </a:t>
              </a:r>
              <a:r>
                <a:rPr lang="pt-BR" sz="2450" u="sng" kern="1200" dirty="0">
                  <a:solidFill>
                    <a:schemeClr val="tx1"/>
                  </a:solidFill>
                </a:rPr>
                <a:t>taxa de retorno de 10%</a:t>
              </a:r>
              <a:r>
                <a:rPr lang="pt-BR" sz="2450" kern="1200" dirty="0">
                  <a:solidFill>
                    <a:schemeClr val="tx1"/>
                  </a:solidFill>
                </a:rPr>
                <a:t> no período </a:t>
              </a:r>
            </a:p>
          </p:txBody>
        </p:sp>
      </p:grpSp>
      <p:graphicFrame>
        <p:nvGraphicFramePr>
          <p:cNvPr id="12" name="Group 68">
            <a:extLst>
              <a:ext uri="{FF2B5EF4-FFF2-40B4-BE49-F238E27FC236}">
                <a16:creationId xmlns:a16="http://schemas.microsoft.com/office/drawing/2014/main" id="{03B9BF7C-9737-4680-A865-43445736C0CD}"/>
              </a:ext>
            </a:extLst>
          </p:cNvPr>
          <p:cNvGraphicFramePr>
            <a:graphicFrameLocks noGrp="1"/>
          </p:cNvGraphicFramePr>
          <p:nvPr/>
        </p:nvGraphicFramePr>
        <p:xfrm>
          <a:off x="2150337" y="1912034"/>
          <a:ext cx="7891315" cy="2377440"/>
        </p:xfrm>
        <a:graphic>
          <a:graphicData uri="http://schemas.openxmlformats.org/drawingml/2006/table">
            <a:tbl>
              <a:tblPr/>
              <a:tblGrid>
                <a:gridCol w="2067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0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3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7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PERÍODO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PROJETO A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PROJETO B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7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Ano 0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-100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-100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Ano 1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30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52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Ano 2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30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50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Ano 3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45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20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Ano 4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50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20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1146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3"/>
          <p:cNvSpPr>
            <a:spLocks noChangeShapeType="1"/>
          </p:cNvSpPr>
          <p:nvPr/>
        </p:nvSpPr>
        <p:spPr bwMode="auto">
          <a:xfrm>
            <a:off x="335385" y="2636263"/>
            <a:ext cx="0" cy="2318882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91438" tIns="45720" rIns="91438" bIns="45720"/>
          <a:lstStyle/>
          <a:p>
            <a:endParaRPr lang="pt-BR"/>
          </a:p>
        </p:txBody>
      </p:sp>
      <p:sp>
        <p:nvSpPr>
          <p:cNvPr id="39939" name="Line 4"/>
          <p:cNvSpPr>
            <a:spLocks noChangeShapeType="1"/>
          </p:cNvSpPr>
          <p:nvPr/>
        </p:nvSpPr>
        <p:spPr bwMode="auto">
          <a:xfrm>
            <a:off x="12192000" y="2636263"/>
            <a:ext cx="0" cy="2318882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lIns="91438" tIns="45720" rIns="91438" bIns="45720"/>
          <a:lstStyle/>
          <a:p>
            <a:endParaRPr lang="pt-BR"/>
          </a:p>
        </p:txBody>
      </p:sp>
      <p:sp>
        <p:nvSpPr>
          <p:cNvPr id="409606" name="Text Box 6"/>
          <p:cNvSpPr txBox="1">
            <a:spLocks noChangeArrowheads="1"/>
          </p:cNvSpPr>
          <p:nvPr/>
        </p:nvSpPr>
        <p:spPr bwMode="auto">
          <a:xfrm>
            <a:off x="431371" y="5209828"/>
            <a:ext cx="2734531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8" tIns="45720" rIns="91438" bIns="45720"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pt-BR" sz="1600" dirty="0">
                <a:solidFill>
                  <a:schemeClr val="accent4">
                    <a:lumMod val="10000"/>
                  </a:schemeClr>
                </a:solidFill>
                <a:latin typeface="Arial Black" pitchFamily="34" charset="0"/>
              </a:rPr>
              <a:t>Aplicando os métodos de análise, temos: </a:t>
            </a:r>
          </a:p>
        </p:txBody>
      </p:sp>
      <p:graphicFrame>
        <p:nvGraphicFramePr>
          <p:cNvPr id="409667" name="Group 67"/>
          <p:cNvGraphicFramePr>
            <a:graphicFrameLocks noGrp="1"/>
          </p:cNvGraphicFramePr>
          <p:nvPr/>
        </p:nvGraphicFramePr>
        <p:xfrm>
          <a:off x="2957930" y="4408512"/>
          <a:ext cx="8777564" cy="1828800"/>
        </p:xfrm>
        <a:graphic>
          <a:graphicData uri="http://schemas.openxmlformats.org/drawingml/2006/table">
            <a:tbl>
              <a:tblPr/>
              <a:tblGrid>
                <a:gridCol w="1979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8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0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Alternativa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PROJETO A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PROJETO B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Payback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3 anos 5 meses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2 anos 9 meses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NPV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$ 20,03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$ 17,28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IRR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18,07% a.a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19,54% a.a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IL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1,20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1,17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042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06343" y="4804524"/>
            <a:ext cx="377308" cy="304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04767" y="5190528"/>
            <a:ext cx="377308" cy="304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20591" y="5517232"/>
            <a:ext cx="377308" cy="304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90521" y="5898202"/>
            <a:ext cx="377308" cy="304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C672-E4C9-4D63-9A18-AA8209CE5E30}" type="slidenum">
              <a:rPr lang="pt-BR" smtClean="0"/>
              <a:pPr/>
              <a:t>11</a:t>
            </a:fld>
            <a:endParaRPr lang="pt-BR"/>
          </a:p>
        </p:txBody>
      </p:sp>
      <p:graphicFrame>
        <p:nvGraphicFramePr>
          <p:cNvPr id="20" name="Group 68">
            <a:extLst>
              <a:ext uri="{FF2B5EF4-FFF2-40B4-BE49-F238E27FC236}">
                <a16:creationId xmlns:a16="http://schemas.microsoft.com/office/drawing/2014/main" id="{6CDC9669-A188-4F33-B93A-7EAAD531B0AA}"/>
              </a:ext>
            </a:extLst>
          </p:cNvPr>
          <p:cNvGraphicFramePr>
            <a:graphicFrameLocks noGrp="1"/>
          </p:cNvGraphicFramePr>
          <p:nvPr/>
        </p:nvGraphicFramePr>
        <p:xfrm>
          <a:off x="2150337" y="1912034"/>
          <a:ext cx="7891315" cy="2377440"/>
        </p:xfrm>
        <a:graphic>
          <a:graphicData uri="http://schemas.openxmlformats.org/drawingml/2006/table">
            <a:tbl>
              <a:tblPr/>
              <a:tblGrid>
                <a:gridCol w="2067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0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3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7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PERÍODO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PROJETO A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PROJETO B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7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Ano 0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-100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-100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Ano 1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30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52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Ano 2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30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50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Ano 3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45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20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Ano 4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50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20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21" name="Agrupar 20">
            <a:extLst>
              <a:ext uri="{FF2B5EF4-FFF2-40B4-BE49-F238E27FC236}">
                <a16:creationId xmlns:a16="http://schemas.microsoft.com/office/drawing/2014/main" id="{B310A740-19C4-4440-BE64-3F53C3FC0432}"/>
              </a:ext>
            </a:extLst>
          </p:cNvPr>
          <p:cNvGrpSpPr/>
          <p:nvPr/>
        </p:nvGrpSpPr>
        <p:grpSpPr>
          <a:xfrm>
            <a:off x="220721" y="1157636"/>
            <a:ext cx="11750551" cy="683923"/>
            <a:chOff x="6457" y="406510"/>
            <a:chExt cx="8216398" cy="1131194"/>
          </a:xfrm>
        </p:grpSpPr>
        <p:sp>
          <p:nvSpPr>
            <p:cNvPr id="22" name="Retângulo 21">
              <a:extLst>
                <a:ext uri="{FF2B5EF4-FFF2-40B4-BE49-F238E27FC236}">
                  <a16:creationId xmlns:a16="http://schemas.microsoft.com/office/drawing/2014/main" id="{2C97CF7B-9973-4FA8-AEDE-7D3FCF2781B1}"/>
                </a:ext>
              </a:extLst>
            </p:cNvPr>
            <p:cNvSpPr/>
            <p:nvPr/>
          </p:nvSpPr>
          <p:spPr>
            <a:xfrm>
              <a:off x="6457" y="406510"/>
              <a:ext cx="8216398" cy="113119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CaixaDeTexto 22">
              <a:extLst>
                <a:ext uri="{FF2B5EF4-FFF2-40B4-BE49-F238E27FC236}">
                  <a16:creationId xmlns:a16="http://schemas.microsoft.com/office/drawing/2014/main" id="{5373C41E-058E-41F5-8E16-1F6E2F966688}"/>
                </a:ext>
              </a:extLst>
            </p:cNvPr>
            <p:cNvSpPr txBox="1"/>
            <p:nvPr/>
          </p:nvSpPr>
          <p:spPr>
            <a:xfrm>
              <a:off x="6457" y="406510"/>
              <a:ext cx="8216398" cy="11311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450" kern="1200" dirty="0">
                  <a:solidFill>
                    <a:schemeClr val="tx1"/>
                  </a:solidFill>
                </a:rPr>
                <a:t>Alternativas de investimento com </a:t>
              </a:r>
              <a:r>
                <a:rPr lang="pt-BR" sz="2450" u="sng" kern="1200" dirty="0">
                  <a:solidFill>
                    <a:schemeClr val="tx1"/>
                  </a:solidFill>
                </a:rPr>
                <a:t>taxa de retorno de 10%</a:t>
              </a:r>
              <a:r>
                <a:rPr lang="pt-BR" sz="2450" kern="1200" dirty="0">
                  <a:solidFill>
                    <a:schemeClr val="tx1"/>
                  </a:solidFill>
                </a:rPr>
                <a:t> no período </a:t>
              </a:r>
            </a:p>
          </p:txBody>
        </p:sp>
      </p:grpSp>
      <p:sp>
        <p:nvSpPr>
          <p:cNvPr id="24" name="Retângulo 23">
            <a:extLst>
              <a:ext uri="{FF2B5EF4-FFF2-40B4-BE49-F238E27FC236}">
                <a16:creationId xmlns:a16="http://schemas.microsoft.com/office/drawing/2014/main" id="{2F3FF2E1-50F8-4AF6-B5B2-85DCED67D883}"/>
              </a:ext>
            </a:extLst>
          </p:cNvPr>
          <p:cNvSpPr/>
          <p:nvPr/>
        </p:nvSpPr>
        <p:spPr>
          <a:xfrm>
            <a:off x="3102440" y="-6350"/>
            <a:ext cx="5987109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pt-BR" sz="4000" dirty="0">
                <a:latin typeface="Helvetica" panose="020B0604020202020204" pitchFamily="34" charset="0"/>
                <a:ea typeface="+mj-ea"/>
                <a:cs typeface="Helvetica" panose="020B0604020202020204" pitchFamily="34" charset="0"/>
              </a:rPr>
              <a:t>Exemplo ilustrativo</a:t>
            </a:r>
          </a:p>
        </p:txBody>
      </p:sp>
    </p:spTree>
    <p:extLst>
      <p:ext uri="{BB962C8B-B14F-4D97-AF65-F5344CB8AC3E}">
        <p14:creationId xmlns:p14="http://schemas.microsoft.com/office/powerpoint/2010/main" val="352516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09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0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6" grpId="0" autoUpdateAnimBg="0"/>
      <p:bldP spid="40960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Text Box 2"/>
          <p:cNvSpPr txBox="1">
            <a:spLocks noChangeArrowheads="1"/>
          </p:cNvSpPr>
          <p:nvPr/>
        </p:nvSpPr>
        <p:spPr bwMode="auto">
          <a:xfrm>
            <a:off x="1830322" y="-68"/>
            <a:ext cx="8531351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pt-BR"/>
            </a:defPPr>
            <a:lvl1pPr algn="ctr">
              <a:spcBef>
                <a:spcPct val="0"/>
              </a:spcBef>
              <a:defRPr sz="4000"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r>
              <a:rPr lang="pt-BR" dirty="0"/>
              <a:t>  Decisões Conflitantes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4D02CDD-62BF-4427-94F4-5B24E2CDF05B}"/>
              </a:ext>
            </a:extLst>
          </p:cNvPr>
          <p:cNvGraphicFramePr/>
          <p:nvPr/>
        </p:nvGraphicFramePr>
        <p:xfrm>
          <a:off x="3034577" y="1268760"/>
          <a:ext cx="6122844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11652" name="Group 4"/>
          <p:cNvGraphicFramePr>
            <a:graphicFrameLocks noGrp="1"/>
          </p:cNvGraphicFramePr>
          <p:nvPr/>
        </p:nvGraphicFramePr>
        <p:xfrm>
          <a:off x="1610300" y="2204864"/>
          <a:ext cx="8971401" cy="3888168"/>
        </p:xfrm>
        <a:graphic>
          <a:graphicData uri="http://schemas.openxmlformats.org/drawingml/2006/table">
            <a:tbl>
              <a:tblPr/>
              <a:tblGrid>
                <a:gridCol w="1795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7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7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i%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NPV A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NPV B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0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3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0%</a:t>
                      </a:r>
                    </a:p>
                  </a:txBody>
                  <a:tcPr marL="11433" marR="11433" marT="85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600" b="0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       55,00 </a:t>
                      </a:r>
                    </a:p>
                  </a:txBody>
                  <a:tcPr marL="11433" marR="11433" marT="85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600" b="0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       42,00 </a:t>
                      </a:r>
                    </a:p>
                  </a:txBody>
                  <a:tcPr marL="11433" marR="11433" marT="85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504">
                <a:tc>
                  <a:txBody>
                    <a:bodyPr/>
                    <a:lstStyle/>
                    <a:p>
                      <a:pPr algn="ctr" fontAlgn="b"/>
                      <a:r>
                        <a:rPr lang="pt-BR" sz="3600" b="0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5%</a:t>
                      </a:r>
                    </a:p>
                  </a:txBody>
                  <a:tcPr marL="11433" marR="11433" marT="85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600" b="0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       35,79 </a:t>
                      </a:r>
                    </a:p>
                  </a:txBody>
                  <a:tcPr marL="11433" marR="11433" marT="85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600" b="0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       28,61 </a:t>
                      </a:r>
                    </a:p>
                  </a:txBody>
                  <a:tcPr marL="11433" marR="11433" marT="85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504">
                <a:tc>
                  <a:txBody>
                    <a:bodyPr/>
                    <a:lstStyle/>
                    <a:p>
                      <a:pPr algn="ctr" fontAlgn="b"/>
                      <a:r>
                        <a:rPr lang="pt-BR" sz="3600" b="0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10%</a:t>
                      </a:r>
                    </a:p>
                  </a:txBody>
                  <a:tcPr marL="11433" marR="11433" marT="85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600" b="0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       20,03 </a:t>
                      </a:r>
                    </a:p>
                  </a:txBody>
                  <a:tcPr marL="11433" marR="11433" marT="85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600" b="0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       17,28 </a:t>
                      </a:r>
                    </a:p>
                  </a:txBody>
                  <a:tcPr marL="11433" marR="11433" marT="85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076">
                <a:tc>
                  <a:txBody>
                    <a:bodyPr/>
                    <a:lstStyle/>
                    <a:p>
                      <a:pPr algn="ctr" fontAlgn="b"/>
                      <a:r>
                        <a:rPr lang="pt-BR" sz="3600" b="0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15%</a:t>
                      </a:r>
                    </a:p>
                  </a:txBody>
                  <a:tcPr marL="11433" marR="11433" marT="85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600" b="0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         6,95 </a:t>
                      </a:r>
                    </a:p>
                  </a:txBody>
                  <a:tcPr marL="11433" marR="11433" marT="85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600" b="0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         7,61 </a:t>
                      </a:r>
                    </a:p>
                  </a:txBody>
                  <a:tcPr marL="11433" marR="11433" marT="85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504">
                <a:tc>
                  <a:txBody>
                    <a:bodyPr/>
                    <a:lstStyle/>
                    <a:p>
                      <a:pPr algn="ctr" fontAlgn="b"/>
                      <a:r>
                        <a:rPr lang="pt-BR" sz="3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20%</a:t>
                      </a:r>
                    </a:p>
                  </a:txBody>
                  <a:tcPr marL="11433" marR="11433" marT="857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       (4,01)</a:t>
                      </a:r>
                    </a:p>
                  </a:txBody>
                  <a:tcPr marL="11433" marR="11433" marT="85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6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        (0,73)</a:t>
                      </a:r>
                    </a:p>
                  </a:txBody>
                  <a:tcPr marL="11433" marR="11433" marT="85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C672-E4C9-4D63-9A18-AA8209CE5E30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8651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Text Box 2"/>
          <p:cNvSpPr txBox="1">
            <a:spLocks noChangeArrowheads="1"/>
          </p:cNvSpPr>
          <p:nvPr/>
        </p:nvSpPr>
        <p:spPr bwMode="auto">
          <a:xfrm>
            <a:off x="1792697" y="5039"/>
            <a:ext cx="8531351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pt-BR"/>
            </a:defPPr>
            <a:lvl1pPr algn="ctr">
              <a:spcBef>
                <a:spcPct val="0"/>
              </a:spcBef>
              <a:defRPr sz="4000"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r>
              <a:rPr lang="pt-BR" dirty="0"/>
              <a:t>  Decisões Conflitantes</a:t>
            </a:r>
          </a:p>
        </p:txBody>
      </p:sp>
      <p:pic>
        <p:nvPicPr>
          <p:cNvPr id="419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7382" y="1196753"/>
            <a:ext cx="11061983" cy="5000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 explicativo em elipse 6"/>
          <p:cNvSpPr>
            <a:spLocks noChangeArrowheads="1"/>
          </p:cNvSpPr>
          <p:nvPr/>
        </p:nvSpPr>
        <p:spPr bwMode="auto">
          <a:xfrm>
            <a:off x="8759555" y="4286211"/>
            <a:ext cx="1972292" cy="836342"/>
          </a:xfrm>
          <a:prstGeom prst="wedgeEllipseCallout">
            <a:avLst>
              <a:gd name="adj1" fmla="val -71625"/>
              <a:gd name="adj2" fmla="val 6744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82333" tIns="41166" rIns="82333" bIns="41166"/>
          <a:lstStyle/>
          <a:p>
            <a:pPr defTabSz="914806"/>
            <a:r>
              <a:rPr lang="pt-BR" dirty="0"/>
              <a:t>IRR (B) 19,54%</a:t>
            </a:r>
          </a:p>
        </p:txBody>
      </p:sp>
      <p:sp>
        <p:nvSpPr>
          <p:cNvPr id="8" name="Texto explicativo em elipse 7"/>
          <p:cNvSpPr>
            <a:spLocks noChangeArrowheads="1"/>
          </p:cNvSpPr>
          <p:nvPr/>
        </p:nvSpPr>
        <p:spPr bwMode="auto">
          <a:xfrm>
            <a:off x="8931059" y="5122554"/>
            <a:ext cx="1972292" cy="836341"/>
          </a:xfrm>
          <a:prstGeom prst="wedgeEllipseCallout">
            <a:avLst>
              <a:gd name="adj1" fmla="val -106079"/>
              <a:gd name="adj2" fmla="val -3257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82333" tIns="41166" rIns="82333" bIns="41166"/>
          <a:lstStyle/>
          <a:p>
            <a:pPr defTabSz="914806"/>
            <a:r>
              <a:rPr lang="pt-BR" dirty="0"/>
              <a:t>IRR (A) 18,07%</a:t>
            </a:r>
          </a:p>
        </p:txBody>
      </p:sp>
      <p:cxnSp>
        <p:nvCxnSpPr>
          <p:cNvPr id="10" name="Conector reto 9"/>
          <p:cNvCxnSpPr>
            <a:cxnSpLocks noChangeShapeType="1"/>
          </p:cNvCxnSpPr>
          <p:nvPr/>
        </p:nvCxnSpPr>
        <p:spPr bwMode="auto">
          <a:xfrm rot="5400000">
            <a:off x="4664645" y="4607881"/>
            <a:ext cx="1672683" cy="0"/>
          </a:xfrm>
          <a:prstGeom prst="line">
            <a:avLst/>
          </a:prstGeom>
          <a:noFill/>
          <a:ln w="222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1" name="Texto explicativo em elipse 10"/>
          <p:cNvSpPr>
            <a:spLocks noChangeArrowheads="1"/>
          </p:cNvSpPr>
          <p:nvPr/>
        </p:nvSpPr>
        <p:spPr bwMode="auto">
          <a:xfrm>
            <a:off x="4643469" y="2097429"/>
            <a:ext cx="1800788" cy="836341"/>
          </a:xfrm>
          <a:prstGeom prst="wedgeEllipseCallout">
            <a:avLst>
              <a:gd name="adj1" fmla="val -1838"/>
              <a:gd name="adj2" fmla="val 14402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82333" tIns="41166" rIns="82333" bIns="41166"/>
          <a:lstStyle/>
          <a:p>
            <a:pPr algn="ctr" defTabSz="914806"/>
            <a:r>
              <a:rPr lang="pt-BR" dirty="0"/>
              <a:t>WACC</a:t>
            </a:r>
          </a:p>
          <a:p>
            <a:pPr algn="ctr" defTabSz="914806"/>
            <a:r>
              <a:rPr lang="pt-BR" dirty="0"/>
              <a:t>10%</a:t>
            </a:r>
          </a:p>
        </p:txBody>
      </p:sp>
      <p:sp>
        <p:nvSpPr>
          <p:cNvPr id="12" name="Texto explicativo em elipse 11"/>
          <p:cNvSpPr>
            <a:spLocks noChangeArrowheads="1"/>
          </p:cNvSpPr>
          <p:nvPr/>
        </p:nvSpPr>
        <p:spPr bwMode="auto">
          <a:xfrm>
            <a:off x="5758244" y="2998104"/>
            <a:ext cx="2829809" cy="837771"/>
          </a:xfrm>
          <a:prstGeom prst="wedgeEllipseCallout">
            <a:avLst>
              <a:gd name="adj1" fmla="val -20926"/>
              <a:gd name="adj2" fmla="val 14402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82333" tIns="41166" rIns="82333" bIns="41166"/>
          <a:lstStyle/>
          <a:p>
            <a:pPr algn="ctr" defTabSz="914806"/>
            <a:r>
              <a:rPr lang="pt-BR" b="1" dirty="0"/>
              <a:t>Interseção de Fischer</a:t>
            </a:r>
          </a:p>
        </p:txBody>
      </p:sp>
      <p:cxnSp>
        <p:nvCxnSpPr>
          <p:cNvPr id="13" name="Conector reto 12"/>
          <p:cNvCxnSpPr>
            <a:cxnSpLocks noChangeShapeType="1"/>
          </p:cNvCxnSpPr>
          <p:nvPr/>
        </p:nvCxnSpPr>
        <p:spPr bwMode="auto">
          <a:xfrm rot="5400000">
            <a:off x="6261923" y="5026052"/>
            <a:ext cx="707674" cy="0"/>
          </a:xfrm>
          <a:prstGeom prst="line">
            <a:avLst/>
          </a:prstGeom>
          <a:noFill/>
          <a:ln w="222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C672-E4C9-4D63-9A18-AA8209CE5E30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048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9" name="Text Box 3"/>
          <p:cNvSpPr txBox="1">
            <a:spLocks noChangeArrowheads="1"/>
          </p:cNvSpPr>
          <p:nvPr/>
        </p:nvSpPr>
        <p:spPr bwMode="auto">
          <a:xfrm>
            <a:off x="-3076" y="0"/>
            <a:ext cx="12192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pt-BR"/>
            </a:defPPr>
            <a:lvl1pPr algn="ctr">
              <a:spcBef>
                <a:spcPct val="0"/>
              </a:spcBef>
              <a:defRPr sz="4000"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r>
              <a:rPr lang="pt-BR" dirty="0"/>
              <a:t>Análise incremental </a:t>
            </a:r>
          </a:p>
        </p:txBody>
      </p:sp>
      <p:graphicFrame>
        <p:nvGraphicFramePr>
          <p:cNvPr id="413764" name="Group 68"/>
          <p:cNvGraphicFramePr>
            <a:graphicFrameLocks noGrp="1"/>
          </p:cNvGraphicFramePr>
          <p:nvPr/>
        </p:nvGraphicFramePr>
        <p:xfrm>
          <a:off x="510754" y="1500070"/>
          <a:ext cx="11170494" cy="2202553"/>
        </p:xfrm>
        <a:graphic>
          <a:graphicData uri="http://schemas.openxmlformats.org/drawingml/2006/table">
            <a:tbl>
              <a:tblPr/>
              <a:tblGrid>
                <a:gridCol w="1722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4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4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1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78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PERÍODO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PROJETO A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PROJETO B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Incremental (B – A)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Incremental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Ano 0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-100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-100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-100 - (-100) 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Ano 1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30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52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30 – 52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-22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Ano 2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30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50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30 – 50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-20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Ano 3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45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20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45 – 20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25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Ano 4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50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20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50 – 20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30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338" name="Object 48"/>
          <p:cNvGraphicFramePr>
            <a:graphicFrameLocks noChangeAspect="1"/>
          </p:cNvGraphicFramePr>
          <p:nvPr/>
        </p:nvGraphicFramePr>
        <p:xfrm>
          <a:off x="808235" y="3933057"/>
          <a:ext cx="9693765" cy="1208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74760" imgH="660240" progId="Equation.3">
                  <p:embed/>
                </p:oleObj>
              </mc:Choice>
              <mc:Fallback>
                <p:oleObj name="Equation" r:id="rId2" imgW="3974760" imgH="660240" progId="Equation.3">
                  <p:embed/>
                  <p:pic>
                    <p:nvPicPr>
                      <p:cNvPr id="14338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235" y="3933057"/>
                        <a:ext cx="9693765" cy="12080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8" name="Text Box 49"/>
          <p:cNvSpPr txBox="1">
            <a:spLocks noChangeArrowheads="1"/>
          </p:cNvSpPr>
          <p:nvPr/>
        </p:nvSpPr>
        <p:spPr bwMode="auto">
          <a:xfrm>
            <a:off x="918653" y="5348402"/>
            <a:ext cx="1572887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8" tIns="45720" rIns="91438" bIns="45720">
            <a:spAutoFit/>
          </a:bodyPr>
          <a:lstStyle/>
          <a:p>
            <a:pPr algn="ctr">
              <a:lnSpc>
                <a:spcPct val="70000"/>
              </a:lnSpc>
              <a:defRPr/>
            </a:pPr>
            <a:r>
              <a:rPr lang="pt-BR" sz="2000" dirty="0">
                <a:solidFill>
                  <a:schemeClr val="accent4">
                    <a:lumMod val="10000"/>
                  </a:schemeClr>
                </a:solidFill>
                <a:latin typeface="Arial Black" pitchFamily="34" charset="0"/>
              </a:rPr>
              <a:t>f   CLX</a:t>
            </a:r>
          </a:p>
          <a:p>
            <a:pPr algn="ctr">
              <a:lnSpc>
                <a:spcPct val="70000"/>
              </a:lnSpc>
              <a:defRPr/>
            </a:pPr>
            <a:endParaRPr lang="pt-BR" sz="2000" dirty="0">
              <a:solidFill>
                <a:schemeClr val="accent4">
                  <a:lumMod val="10000"/>
                </a:schemeClr>
              </a:solidFill>
              <a:latin typeface="Arial Black" pitchFamily="34" charset="0"/>
            </a:endParaRPr>
          </a:p>
          <a:p>
            <a:pPr algn="ctr">
              <a:lnSpc>
                <a:spcPct val="70000"/>
              </a:lnSpc>
              <a:defRPr/>
            </a:pPr>
            <a:r>
              <a:rPr lang="pt-BR" sz="2000" dirty="0">
                <a:solidFill>
                  <a:schemeClr val="accent4">
                    <a:lumMod val="10000"/>
                  </a:schemeClr>
                </a:solidFill>
                <a:latin typeface="Arial Black" pitchFamily="34" charset="0"/>
              </a:rPr>
              <a:t>0    g  </a:t>
            </a:r>
            <a:r>
              <a:rPr lang="pt-BR" sz="2000" dirty="0" err="1">
                <a:solidFill>
                  <a:schemeClr val="accent4">
                    <a:lumMod val="10000"/>
                  </a:schemeClr>
                </a:solidFill>
                <a:latin typeface="Arial Black" pitchFamily="34" charset="0"/>
              </a:rPr>
              <a:t>CFo</a:t>
            </a:r>
            <a:endParaRPr lang="pt-BR" sz="2000" dirty="0">
              <a:solidFill>
                <a:schemeClr val="accent4">
                  <a:lumMod val="1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289" name="Text Box 50"/>
          <p:cNvSpPr txBox="1">
            <a:spLocks noChangeArrowheads="1"/>
          </p:cNvSpPr>
          <p:nvPr/>
        </p:nvSpPr>
        <p:spPr bwMode="auto">
          <a:xfrm>
            <a:off x="3926273" y="5348402"/>
            <a:ext cx="2265435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8" tIns="45720" rIns="91438" bIns="45720">
            <a:spAutoFit/>
          </a:bodyPr>
          <a:lstStyle/>
          <a:p>
            <a:pPr algn="ctr">
              <a:lnSpc>
                <a:spcPct val="70000"/>
              </a:lnSpc>
              <a:defRPr/>
            </a:pPr>
            <a:r>
              <a:rPr lang="pt-BR" sz="2000" dirty="0">
                <a:solidFill>
                  <a:schemeClr val="accent4">
                    <a:lumMod val="10000"/>
                  </a:schemeClr>
                </a:solidFill>
                <a:latin typeface="Arial Black" pitchFamily="34" charset="0"/>
              </a:rPr>
              <a:t>22  CHS  g  </a:t>
            </a:r>
            <a:r>
              <a:rPr lang="pt-BR" sz="2000" dirty="0" err="1">
                <a:solidFill>
                  <a:schemeClr val="accent4">
                    <a:lumMod val="10000"/>
                  </a:schemeClr>
                </a:solidFill>
                <a:latin typeface="Arial Black" pitchFamily="34" charset="0"/>
              </a:rPr>
              <a:t>CFj</a:t>
            </a:r>
            <a:endParaRPr lang="pt-BR" sz="2000" dirty="0">
              <a:solidFill>
                <a:schemeClr val="accent4">
                  <a:lumMod val="10000"/>
                </a:schemeClr>
              </a:solidFill>
              <a:latin typeface="Arial Black" pitchFamily="34" charset="0"/>
            </a:endParaRPr>
          </a:p>
          <a:p>
            <a:pPr algn="ctr">
              <a:lnSpc>
                <a:spcPct val="70000"/>
              </a:lnSpc>
              <a:defRPr/>
            </a:pPr>
            <a:endParaRPr lang="pt-BR" sz="2000" dirty="0">
              <a:solidFill>
                <a:schemeClr val="accent4">
                  <a:lumMod val="10000"/>
                </a:schemeClr>
              </a:solidFill>
              <a:latin typeface="Arial Black" pitchFamily="34" charset="0"/>
            </a:endParaRPr>
          </a:p>
          <a:p>
            <a:pPr algn="ctr">
              <a:lnSpc>
                <a:spcPct val="70000"/>
              </a:lnSpc>
              <a:defRPr/>
            </a:pPr>
            <a:r>
              <a:rPr lang="pt-BR" sz="2000" dirty="0">
                <a:solidFill>
                  <a:schemeClr val="accent4">
                    <a:lumMod val="10000"/>
                  </a:schemeClr>
                </a:solidFill>
                <a:latin typeface="Arial Black" pitchFamily="34" charset="0"/>
              </a:rPr>
              <a:t>20  CHS  g  </a:t>
            </a:r>
            <a:r>
              <a:rPr lang="pt-BR" sz="2000" dirty="0" err="1">
                <a:solidFill>
                  <a:schemeClr val="accent4">
                    <a:lumMod val="10000"/>
                  </a:schemeClr>
                </a:solidFill>
                <a:latin typeface="Arial Black" pitchFamily="34" charset="0"/>
              </a:rPr>
              <a:t>CFj</a:t>
            </a:r>
            <a:endParaRPr lang="pt-BR" sz="2000" dirty="0">
              <a:solidFill>
                <a:schemeClr val="accent4">
                  <a:lumMod val="1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290" name="Text Box 51"/>
          <p:cNvSpPr txBox="1">
            <a:spLocks noChangeArrowheads="1"/>
          </p:cNvSpPr>
          <p:nvPr/>
        </p:nvSpPr>
        <p:spPr bwMode="auto">
          <a:xfrm>
            <a:off x="7263172" y="5348402"/>
            <a:ext cx="1581529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8" tIns="45720" rIns="91438" bIns="45720">
            <a:spAutoFit/>
          </a:bodyPr>
          <a:lstStyle/>
          <a:p>
            <a:pPr algn="ctr">
              <a:lnSpc>
                <a:spcPct val="70000"/>
              </a:lnSpc>
              <a:defRPr/>
            </a:pPr>
            <a:r>
              <a:rPr lang="pt-BR" sz="2000" dirty="0">
                <a:solidFill>
                  <a:schemeClr val="accent4">
                    <a:lumMod val="10000"/>
                  </a:schemeClr>
                </a:solidFill>
                <a:latin typeface="Arial Black" pitchFamily="34" charset="0"/>
              </a:rPr>
              <a:t>25   g  </a:t>
            </a:r>
            <a:r>
              <a:rPr lang="pt-BR" sz="2000" dirty="0" err="1">
                <a:solidFill>
                  <a:schemeClr val="accent4">
                    <a:lumMod val="10000"/>
                  </a:schemeClr>
                </a:solidFill>
                <a:latin typeface="Arial Black" pitchFamily="34" charset="0"/>
              </a:rPr>
              <a:t>CFj</a:t>
            </a:r>
            <a:endParaRPr lang="pt-BR" sz="2000" dirty="0">
              <a:solidFill>
                <a:schemeClr val="accent4">
                  <a:lumMod val="10000"/>
                </a:schemeClr>
              </a:solidFill>
              <a:latin typeface="Arial Black" pitchFamily="34" charset="0"/>
            </a:endParaRPr>
          </a:p>
          <a:p>
            <a:pPr algn="ctr">
              <a:lnSpc>
                <a:spcPct val="70000"/>
              </a:lnSpc>
              <a:defRPr/>
            </a:pPr>
            <a:endParaRPr lang="pt-BR" sz="2000" dirty="0">
              <a:solidFill>
                <a:schemeClr val="accent4">
                  <a:lumMod val="10000"/>
                </a:schemeClr>
              </a:solidFill>
              <a:latin typeface="Arial Black" pitchFamily="34" charset="0"/>
            </a:endParaRPr>
          </a:p>
          <a:p>
            <a:pPr algn="ctr">
              <a:lnSpc>
                <a:spcPct val="70000"/>
              </a:lnSpc>
              <a:defRPr/>
            </a:pPr>
            <a:r>
              <a:rPr lang="pt-BR" sz="2000" dirty="0">
                <a:solidFill>
                  <a:schemeClr val="accent4">
                    <a:lumMod val="10000"/>
                  </a:schemeClr>
                </a:solidFill>
                <a:latin typeface="Arial Black" pitchFamily="34" charset="0"/>
              </a:rPr>
              <a:t>30  g  </a:t>
            </a:r>
            <a:r>
              <a:rPr lang="pt-BR" sz="2000" dirty="0" err="1">
                <a:solidFill>
                  <a:schemeClr val="accent4">
                    <a:lumMod val="10000"/>
                  </a:schemeClr>
                </a:solidFill>
                <a:latin typeface="Arial Black" pitchFamily="34" charset="0"/>
              </a:rPr>
              <a:t>CFj</a:t>
            </a:r>
            <a:endParaRPr lang="pt-BR" sz="2000" dirty="0">
              <a:solidFill>
                <a:schemeClr val="accent4">
                  <a:lumMod val="1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291" name="Text Box 52"/>
          <p:cNvSpPr txBox="1">
            <a:spLocks noChangeArrowheads="1"/>
          </p:cNvSpPr>
          <p:nvPr/>
        </p:nvSpPr>
        <p:spPr bwMode="auto">
          <a:xfrm>
            <a:off x="9785357" y="5424174"/>
            <a:ext cx="1638385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8" tIns="45720" rIns="91438" bIns="45720">
            <a:spAutoFit/>
          </a:bodyPr>
          <a:lstStyle/>
          <a:p>
            <a:pPr algn="ctr">
              <a:lnSpc>
                <a:spcPct val="70000"/>
              </a:lnSpc>
              <a:defRPr/>
            </a:pPr>
            <a:r>
              <a:rPr lang="pt-BR" sz="2000" dirty="0">
                <a:solidFill>
                  <a:schemeClr val="accent4">
                    <a:lumMod val="10000"/>
                  </a:schemeClr>
                </a:solidFill>
                <a:latin typeface="Arial Black" pitchFamily="34" charset="0"/>
              </a:rPr>
              <a:t>f   IRR</a:t>
            </a:r>
          </a:p>
          <a:p>
            <a:pPr algn="ctr">
              <a:lnSpc>
                <a:spcPct val="70000"/>
              </a:lnSpc>
              <a:defRPr/>
            </a:pPr>
            <a:endParaRPr lang="pt-BR" sz="2000" dirty="0">
              <a:solidFill>
                <a:schemeClr val="accent4">
                  <a:lumMod val="10000"/>
                </a:schemeClr>
              </a:solidFill>
              <a:latin typeface="Arial Black" pitchFamily="34" charset="0"/>
            </a:endParaRPr>
          </a:p>
          <a:p>
            <a:pPr algn="ctr">
              <a:lnSpc>
                <a:spcPct val="70000"/>
              </a:lnSpc>
              <a:defRPr/>
            </a:pPr>
            <a:r>
              <a:rPr lang="pt-BR" sz="2000" dirty="0">
                <a:solidFill>
                  <a:schemeClr val="accent4">
                    <a:lumMod val="10000"/>
                  </a:schemeClr>
                </a:solidFill>
                <a:latin typeface="Arial Black" pitchFamily="34" charset="0"/>
              </a:rPr>
              <a:t>13,92%a.a</a:t>
            </a:r>
          </a:p>
        </p:txBody>
      </p:sp>
      <p:sp>
        <p:nvSpPr>
          <p:cNvPr id="14388" name="Line 53"/>
          <p:cNvSpPr>
            <a:spLocks noChangeShapeType="1"/>
          </p:cNvSpPr>
          <p:nvPr/>
        </p:nvSpPr>
        <p:spPr bwMode="auto">
          <a:xfrm>
            <a:off x="3346488" y="5304086"/>
            <a:ext cx="0" cy="761999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438" tIns="45720" rIns="91438" bIns="45720"/>
          <a:lstStyle/>
          <a:p>
            <a:endParaRPr lang="pt-BR"/>
          </a:p>
        </p:txBody>
      </p:sp>
      <p:sp>
        <p:nvSpPr>
          <p:cNvPr id="14389" name="Line 55"/>
          <p:cNvSpPr>
            <a:spLocks noChangeShapeType="1"/>
          </p:cNvSpPr>
          <p:nvPr/>
        </p:nvSpPr>
        <p:spPr bwMode="auto">
          <a:xfrm>
            <a:off x="6700336" y="5304086"/>
            <a:ext cx="0" cy="761999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438" tIns="45720" rIns="91438" bIns="45720"/>
          <a:lstStyle/>
          <a:p>
            <a:endParaRPr lang="pt-BR"/>
          </a:p>
        </p:txBody>
      </p:sp>
      <p:sp>
        <p:nvSpPr>
          <p:cNvPr id="14390" name="Line 56"/>
          <p:cNvSpPr>
            <a:spLocks noChangeShapeType="1"/>
          </p:cNvSpPr>
          <p:nvPr/>
        </p:nvSpPr>
        <p:spPr bwMode="auto">
          <a:xfrm>
            <a:off x="9341491" y="5304086"/>
            <a:ext cx="0" cy="761999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91438" tIns="45720" rIns="91438" bIns="45720"/>
          <a:lstStyle/>
          <a:p>
            <a:endParaRPr lang="pt-B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C672-E4C9-4D63-9A18-AA8209CE5E30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151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3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69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Text Box 2"/>
          <p:cNvSpPr txBox="1">
            <a:spLocks noChangeArrowheads="1"/>
          </p:cNvSpPr>
          <p:nvPr/>
        </p:nvSpPr>
        <p:spPr bwMode="auto">
          <a:xfrm>
            <a:off x="1867951" y="0"/>
            <a:ext cx="8531351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pt-BR"/>
            </a:defPPr>
            <a:lvl1pPr algn="ctr">
              <a:spcBef>
                <a:spcPct val="0"/>
              </a:spcBef>
              <a:defRPr sz="4000"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r>
              <a:rPr lang="pt-BR" dirty="0"/>
              <a:t>  Decisões Conflitantes</a:t>
            </a:r>
          </a:p>
        </p:txBody>
      </p:sp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637" y="1196753"/>
            <a:ext cx="11061983" cy="5000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o explicativo em elipse 11"/>
          <p:cNvSpPr>
            <a:spLocks noChangeArrowheads="1"/>
          </p:cNvSpPr>
          <p:nvPr/>
        </p:nvSpPr>
        <p:spPr bwMode="auto">
          <a:xfrm>
            <a:off x="6262257" y="2998104"/>
            <a:ext cx="1886540" cy="580435"/>
          </a:xfrm>
          <a:prstGeom prst="wedgeEllipseCallout">
            <a:avLst>
              <a:gd name="adj1" fmla="val -29236"/>
              <a:gd name="adj2" fmla="val 22755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82333" tIns="41166" rIns="82333" bIns="41166"/>
          <a:lstStyle/>
          <a:p>
            <a:pPr algn="ctr" defTabSz="914806"/>
            <a:r>
              <a:rPr lang="pt-BR" b="1" dirty="0"/>
              <a:t>13,92%</a:t>
            </a:r>
          </a:p>
        </p:txBody>
      </p:sp>
      <p:cxnSp>
        <p:nvCxnSpPr>
          <p:cNvPr id="13" name="Conector reto 12"/>
          <p:cNvCxnSpPr>
            <a:cxnSpLocks noChangeShapeType="1"/>
          </p:cNvCxnSpPr>
          <p:nvPr/>
        </p:nvCxnSpPr>
        <p:spPr bwMode="auto">
          <a:xfrm rot="5400000">
            <a:off x="6337178" y="5026052"/>
            <a:ext cx="707674" cy="0"/>
          </a:xfrm>
          <a:prstGeom prst="line">
            <a:avLst/>
          </a:prstGeom>
          <a:noFill/>
          <a:ln w="222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C672-E4C9-4D63-9A18-AA8209CE5E30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5242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Teclado de computador&#10;&#10;Descrição gerada automaticamente">
            <a:extLst>
              <a:ext uri="{FF2B5EF4-FFF2-40B4-BE49-F238E27FC236}">
                <a16:creationId xmlns:a16="http://schemas.microsoft.com/office/drawing/2014/main" id="{4C9CA4FF-0211-461B-B05C-0AC659E734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4000"/>
          </a:blip>
          <a:srcRect b="1506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5583300" y="3586424"/>
            <a:ext cx="5834063" cy="1520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FFCC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4000" dirty="0">
                <a:solidFill>
                  <a:srgbClr val="000066"/>
                </a:solidFill>
                <a:latin typeface="Arial Black" charset="0"/>
              </a:rPr>
              <a:t>ANÁLISE DE  </a:t>
            </a:r>
          </a:p>
          <a:p>
            <a:pPr algn="r">
              <a:lnSpc>
                <a:spcPct val="120000"/>
              </a:lnSpc>
            </a:pPr>
            <a:r>
              <a:rPr lang="en-US" sz="4000" dirty="0">
                <a:solidFill>
                  <a:srgbClr val="FF0000"/>
                </a:solidFill>
                <a:latin typeface="Arial Black" charset="0"/>
              </a:rPr>
              <a:t>SENSIBILIDADE</a:t>
            </a:r>
            <a:endParaRPr lang="pt-BR" sz="4000" dirty="0">
              <a:solidFill>
                <a:srgbClr val="FF0000"/>
              </a:solidFill>
              <a:latin typeface="Arial Black" charset="0"/>
            </a:endParaRPr>
          </a:p>
        </p:txBody>
      </p:sp>
      <p:sp>
        <p:nvSpPr>
          <p:cNvPr id="6" name="Espaço Reservado para Número de Slide 3">
            <a:extLst>
              <a:ext uri="{FF2B5EF4-FFF2-40B4-BE49-F238E27FC236}">
                <a16:creationId xmlns:a16="http://schemas.microsoft.com/office/drawing/2014/main" id="{38259EF3-29B6-44ED-BCDE-F34110AB6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13144" y="6354109"/>
            <a:ext cx="750277" cy="365125"/>
          </a:xfrm>
        </p:spPr>
        <p:txBody>
          <a:bodyPr/>
          <a:lstStyle/>
          <a:p>
            <a:fld id="{71425FFA-1629-7444-9383-1866327BD481}" type="slidenum">
              <a:rPr lang="en-US" sz="1500" b="1" smtClean="0">
                <a:solidFill>
                  <a:schemeClr val="tx1"/>
                </a:solidFill>
              </a:rPr>
              <a:pPr/>
              <a:t>16</a:t>
            </a:fld>
            <a:endParaRPr lang="en-US" sz="15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525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80000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Análise de sensibilidade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781EFD4E-0956-43FF-A69D-F5DF618A58F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77548" y="1440486"/>
          <a:ext cx="9836904" cy="4281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3759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1"/>
            <a:ext cx="12191999" cy="1060095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Simulação de Monte Carlo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27EA2038-C494-4465-A21C-92C35512BE03}"/>
              </a:ext>
            </a:extLst>
          </p:cNvPr>
          <p:cNvGraphicFramePr/>
          <p:nvPr/>
        </p:nvGraphicFramePr>
        <p:xfrm>
          <a:off x="1768928" y="1442357"/>
          <a:ext cx="8654143" cy="3973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83716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b="1">
                <a:latin typeface="Tahoma" charset="0"/>
                <a:cs typeface="Tahoma" charset="0"/>
              </a:rPr>
              <a:t>Análise de Risco e Sensibilidade do Projeto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981200"/>
            <a:ext cx="11144251" cy="4114800"/>
          </a:xfrm>
        </p:spPr>
        <p:txBody>
          <a:bodyPr/>
          <a:lstStyle/>
          <a:p>
            <a:pPr eaLnBrk="1" hangingPunct="1"/>
            <a:r>
              <a:rPr lang="pt-BR" dirty="0">
                <a:latin typeface="Tahoma" charset="0"/>
                <a:cs typeface="Tahoma" charset="0"/>
              </a:rPr>
              <a:t>Avaliar o risco, simulações (estimativas) de retornos possíveis para obter uma medida de variabilidade entre os resultados;</a:t>
            </a:r>
          </a:p>
          <a:p>
            <a:pPr eaLnBrk="1" hangingPunct="1"/>
            <a:endParaRPr lang="pt-BR" dirty="0">
              <a:latin typeface="Tahoma" charset="0"/>
              <a:cs typeface="Tahoma" charset="0"/>
            </a:endParaRPr>
          </a:p>
          <a:p>
            <a:pPr eaLnBrk="1" hangingPunct="1"/>
            <a:r>
              <a:rPr lang="pt-BR" dirty="0">
                <a:latin typeface="Tahoma" charset="0"/>
                <a:cs typeface="Tahoma" charset="0"/>
              </a:rPr>
              <a:t>Sensibilidade do NPV em relação à taxa de desconto dos fluxos de caixa.</a:t>
            </a:r>
          </a:p>
        </p:txBody>
      </p:sp>
    </p:spTree>
    <p:extLst>
      <p:ext uri="{BB962C8B-B14F-4D97-AF65-F5344CB8AC3E}">
        <p14:creationId xmlns:p14="http://schemas.microsoft.com/office/powerpoint/2010/main" val="2230891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Teclado de computador&#10;&#10;Descrição gerada automaticamente">
            <a:extLst>
              <a:ext uri="{FF2B5EF4-FFF2-40B4-BE49-F238E27FC236}">
                <a16:creationId xmlns:a16="http://schemas.microsoft.com/office/drawing/2014/main" id="{A172AB7D-94CA-4FC6-9488-FC6357A63A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4000"/>
          </a:blip>
          <a:srcRect b="1506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2106593" y="3965765"/>
            <a:ext cx="9637394" cy="1520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FFCC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4000" dirty="0" err="1">
                <a:solidFill>
                  <a:srgbClr val="000066"/>
                </a:solidFill>
                <a:latin typeface="Arial Black" charset="0"/>
              </a:rPr>
              <a:t>Fluxos</a:t>
            </a:r>
            <a:r>
              <a:rPr lang="en-US" sz="4000" dirty="0">
                <a:solidFill>
                  <a:srgbClr val="000066"/>
                </a:solidFill>
                <a:latin typeface="Arial Black" charset="0"/>
              </a:rPr>
              <a:t> de Caixa</a:t>
            </a:r>
          </a:p>
          <a:p>
            <a:pPr algn="r">
              <a:lnSpc>
                <a:spcPct val="120000"/>
              </a:lnSpc>
            </a:pPr>
            <a:r>
              <a:rPr lang="en-US" sz="4000" dirty="0">
                <a:solidFill>
                  <a:srgbClr val="FF0000"/>
                </a:solidFill>
                <a:latin typeface="Arial Black" charset="0"/>
              </a:rPr>
              <a:t>ANÁLISE DE INVESTIMENTOS</a:t>
            </a:r>
            <a:endParaRPr lang="pt-BR" sz="4000" dirty="0">
              <a:solidFill>
                <a:srgbClr val="FF0000"/>
              </a:solidFill>
              <a:latin typeface="Arial Black" charset="0"/>
            </a:endParaRPr>
          </a:p>
        </p:txBody>
      </p:sp>
      <p:sp>
        <p:nvSpPr>
          <p:cNvPr id="6" name="Espaço Reservado para Número de Slide 3">
            <a:extLst>
              <a:ext uri="{FF2B5EF4-FFF2-40B4-BE49-F238E27FC236}">
                <a16:creationId xmlns:a16="http://schemas.microsoft.com/office/drawing/2014/main" id="{D092A984-596C-422C-8993-E61033070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13144" y="6354109"/>
            <a:ext cx="750277" cy="365125"/>
          </a:xfrm>
        </p:spPr>
        <p:txBody>
          <a:bodyPr/>
          <a:lstStyle/>
          <a:p>
            <a:fld id="{71425FFA-1629-7444-9383-1866327BD481}" type="slidenum">
              <a:rPr lang="en-US" sz="1500" b="1" smtClean="0">
                <a:solidFill>
                  <a:schemeClr val="tx1"/>
                </a:solidFill>
              </a:rPr>
              <a:pPr/>
              <a:t>2</a:t>
            </a:fld>
            <a:endParaRPr lang="en-US" sz="15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801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930400" y="914400"/>
          <a:ext cx="8229600" cy="532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3753374" imgH="3238952" progId="Paint.Picture">
                  <p:embed/>
                </p:oleObj>
              </mc:Choice>
              <mc:Fallback>
                <p:oleObj name="Bitmap Image" r:id="rId2" imgW="3753374" imgH="3238952" progId="Paint.Picture">
                  <p:embed/>
                  <p:pic>
                    <p:nvPicPr>
                      <p:cNvPr id="1536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400" y="914400"/>
                        <a:ext cx="8229600" cy="532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73623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20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685800"/>
            <a:ext cx="7112000" cy="296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2054"/>
          <p:cNvSpPr>
            <a:spLocks noChangeArrowheads="1"/>
          </p:cNvSpPr>
          <p:nvPr/>
        </p:nvSpPr>
        <p:spPr bwMode="auto">
          <a:xfrm>
            <a:off x="5689600" y="3233738"/>
            <a:ext cx="1219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>
              <a:latin typeface="Calibri" charset="0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454400" y="3962400"/>
          <a:ext cx="4267200" cy="205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09336" imgH="393529" progId="Equation.3">
                  <p:embed/>
                </p:oleObj>
              </mc:Choice>
              <mc:Fallback>
                <p:oleObj name="Equation" r:id="rId3" imgW="609336" imgH="393529" progId="Equation.3">
                  <p:embed/>
                  <p:pic>
                    <p:nvPicPr>
                      <p:cNvPr id="163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0" y="3962400"/>
                        <a:ext cx="4267200" cy="205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8892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0" y="1970315"/>
          <a:ext cx="3149600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m de Bitmap" r:id="rId2" imgW="3914286" imgH="1886213" progId="Paint.Picture">
                  <p:embed/>
                </p:oleObj>
              </mc:Choice>
              <mc:Fallback>
                <p:oleObj name="Imagem de Bitmap" r:id="rId2" imgW="3914286" imgH="1886213" progId="Paint.Picture">
                  <p:embed/>
                  <p:pic>
                    <p:nvPicPr>
                      <p:cNvPr id="174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70315"/>
                        <a:ext cx="3149600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033" y="222250"/>
            <a:ext cx="6966051" cy="5769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92112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4020" name="Group 84"/>
          <p:cNvGraphicFramePr>
            <a:graphicFrameLocks noGrp="1"/>
          </p:cNvGraphicFramePr>
          <p:nvPr/>
        </p:nvGraphicFramePr>
        <p:xfrm>
          <a:off x="4064000" y="1676400"/>
          <a:ext cx="4893734" cy="1905002"/>
        </p:xfrm>
        <a:graphic>
          <a:graphicData uri="http://schemas.openxmlformats.org/drawingml/2006/table">
            <a:tbl>
              <a:tblPr/>
              <a:tblGrid>
                <a:gridCol w="1786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7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D0A10"/>
                          </a:solidFill>
                          <a:effectLst/>
                          <a:latin typeface="Arial Black" charset="0"/>
                          <a:ea typeface="ＭＳ Ｐゴシック" charset="0"/>
                        </a:rPr>
                        <a:t>PERÍODO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D0A10"/>
                          </a:solidFill>
                          <a:effectLst/>
                          <a:latin typeface="Arial Black" charset="0"/>
                          <a:ea typeface="ＭＳ Ｐゴシック" charset="0"/>
                        </a:rPr>
                        <a:t>Custo do Capital 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D0A10"/>
                          </a:solidFill>
                          <a:effectLst/>
                          <a:latin typeface="Arial Black" charset="0"/>
                          <a:ea typeface="ＭＳ Ｐゴシック" charset="0"/>
                        </a:rPr>
                        <a:t>2017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D0A10"/>
                          </a:solidFill>
                          <a:effectLst/>
                          <a:latin typeface="Arial Black" charset="0"/>
                          <a:ea typeface="ＭＳ Ｐゴシック" charset="0"/>
                        </a:rPr>
                        <a:t>10 %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D0A10"/>
                          </a:solidFill>
                          <a:effectLst/>
                          <a:latin typeface="Arial Black" charset="0"/>
                          <a:ea typeface="ＭＳ Ｐゴシック" charset="0"/>
                        </a:rPr>
                        <a:t>2018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D0A10"/>
                          </a:solidFill>
                          <a:effectLst/>
                          <a:latin typeface="Arial Black" charset="0"/>
                          <a:ea typeface="ＭＳ Ｐゴシック" charset="0"/>
                        </a:rPr>
                        <a:t>13 %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D0A10"/>
                          </a:solidFill>
                          <a:effectLst/>
                          <a:latin typeface="Arial Black" charset="0"/>
                          <a:ea typeface="ＭＳ Ｐゴシック" charset="0"/>
                        </a:rPr>
                        <a:t>2019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D0A10"/>
                          </a:solidFill>
                          <a:effectLst/>
                          <a:latin typeface="Arial Black" charset="0"/>
                          <a:ea typeface="ＭＳ Ｐゴシック" charset="0"/>
                        </a:rPr>
                        <a:t>12 %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D0A10"/>
                          </a:solidFill>
                          <a:effectLst/>
                          <a:latin typeface="Arial Black" charset="0"/>
                          <a:ea typeface="ＭＳ Ｐゴシック" charset="0"/>
                        </a:rPr>
                        <a:t>2020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D0A10"/>
                          </a:solidFill>
                          <a:effectLst/>
                          <a:latin typeface="Arial Black" charset="0"/>
                          <a:ea typeface="ＭＳ Ｐゴシック" charset="0"/>
                        </a:rPr>
                        <a:t>14 %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458" name="Text Box 67"/>
          <p:cNvSpPr txBox="1">
            <a:spLocks noChangeArrowheads="1"/>
          </p:cNvSpPr>
          <p:nvPr/>
        </p:nvSpPr>
        <p:spPr bwMode="auto">
          <a:xfrm>
            <a:off x="381000" y="285751"/>
            <a:ext cx="1281006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000" dirty="0">
                <a:latin typeface="Arial Black" charset="0"/>
              </a:rPr>
              <a:t>Série Histórica do</a:t>
            </a:r>
          </a:p>
          <a:p>
            <a:pPr eaLnBrk="1" hangingPunct="1"/>
            <a:r>
              <a:rPr lang="pt-BR" sz="2000" dirty="0">
                <a:latin typeface="Arial Black" charset="0"/>
              </a:rPr>
              <a:t> Custo de Capital da Empresa (Exemplo 2)</a:t>
            </a:r>
          </a:p>
        </p:txBody>
      </p:sp>
      <p:sp>
        <p:nvSpPr>
          <p:cNvPr id="18459" name="Text Box 68"/>
          <p:cNvSpPr txBox="1">
            <a:spLocks noChangeArrowheads="1"/>
          </p:cNvSpPr>
          <p:nvPr/>
        </p:nvSpPr>
        <p:spPr bwMode="auto">
          <a:xfrm>
            <a:off x="1320800" y="4375150"/>
            <a:ext cx="45837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600">
                <a:latin typeface="Arial Black" charset="0"/>
              </a:rPr>
              <a:t>10      </a:t>
            </a:r>
          </a:p>
        </p:txBody>
      </p:sp>
      <p:sp>
        <p:nvSpPr>
          <p:cNvPr id="18460" name="Text Box 69"/>
          <p:cNvSpPr txBox="1">
            <a:spLocks noChangeArrowheads="1"/>
          </p:cNvSpPr>
          <p:nvPr/>
        </p:nvSpPr>
        <p:spPr bwMode="auto">
          <a:xfrm>
            <a:off x="1320801" y="3917950"/>
            <a:ext cx="100620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600">
                <a:latin typeface="Arial Black" charset="0"/>
              </a:rPr>
              <a:t>f    CLX     </a:t>
            </a:r>
          </a:p>
        </p:txBody>
      </p:sp>
      <p:graphicFrame>
        <p:nvGraphicFramePr>
          <p:cNvPr id="18434" name="Object 70"/>
          <p:cNvGraphicFramePr>
            <a:graphicFrameLocks noChangeAspect="1"/>
          </p:cNvGraphicFramePr>
          <p:nvPr/>
        </p:nvGraphicFramePr>
        <p:xfrm>
          <a:off x="1930400" y="4343401"/>
          <a:ext cx="6096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7160" imgH="253800" progId="Equation.DSMT4">
                  <p:embed/>
                </p:oleObj>
              </mc:Choice>
              <mc:Fallback>
                <p:oleObj name="Equation" r:id="rId2" imgW="317160" imgH="253800" progId="Equation.DSMT4">
                  <p:embed/>
                  <p:pic>
                    <p:nvPicPr>
                      <p:cNvPr id="18434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400" y="4343401"/>
                        <a:ext cx="6096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71"/>
          <p:cNvGraphicFramePr>
            <a:graphicFrameLocks noChangeAspect="1"/>
          </p:cNvGraphicFramePr>
          <p:nvPr/>
        </p:nvGraphicFramePr>
        <p:xfrm>
          <a:off x="1930400" y="4800601"/>
          <a:ext cx="6096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7160" imgH="253800" progId="Equation.DSMT4">
                  <p:embed/>
                </p:oleObj>
              </mc:Choice>
              <mc:Fallback>
                <p:oleObj name="Equation" r:id="rId4" imgW="317160" imgH="253800" progId="Equation.DSMT4">
                  <p:embed/>
                  <p:pic>
                    <p:nvPicPr>
                      <p:cNvPr id="18435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400" y="4800601"/>
                        <a:ext cx="6096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72"/>
          <p:cNvGraphicFramePr>
            <a:graphicFrameLocks noChangeAspect="1"/>
          </p:cNvGraphicFramePr>
          <p:nvPr/>
        </p:nvGraphicFramePr>
        <p:xfrm>
          <a:off x="1930400" y="5181601"/>
          <a:ext cx="6096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17160" imgH="253800" progId="Equation.DSMT4">
                  <p:embed/>
                </p:oleObj>
              </mc:Choice>
              <mc:Fallback>
                <p:oleObj name="Equation" r:id="rId5" imgW="317160" imgH="253800" progId="Equation.DSMT4">
                  <p:embed/>
                  <p:pic>
                    <p:nvPicPr>
                      <p:cNvPr id="18436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400" y="5181601"/>
                        <a:ext cx="6096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73"/>
          <p:cNvGraphicFramePr>
            <a:graphicFrameLocks noChangeAspect="1"/>
          </p:cNvGraphicFramePr>
          <p:nvPr/>
        </p:nvGraphicFramePr>
        <p:xfrm>
          <a:off x="1930400" y="5562601"/>
          <a:ext cx="6096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17160" imgH="253800" progId="Equation.3">
                  <p:embed/>
                </p:oleObj>
              </mc:Choice>
              <mc:Fallback>
                <p:oleObj name="Equation" r:id="rId6" imgW="317160" imgH="253800" progId="Equation.3">
                  <p:embed/>
                  <p:pic>
                    <p:nvPicPr>
                      <p:cNvPr id="18437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400" y="5562601"/>
                        <a:ext cx="6096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1" name="Text Box 74"/>
          <p:cNvSpPr txBox="1">
            <a:spLocks noChangeArrowheads="1"/>
          </p:cNvSpPr>
          <p:nvPr/>
        </p:nvSpPr>
        <p:spPr bwMode="auto">
          <a:xfrm>
            <a:off x="1320801" y="4832350"/>
            <a:ext cx="87075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600" dirty="0">
                <a:latin typeface="Arial Black" charset="0"/>
              </a:rPr>
              <a:t>13      </a:t>
            </a:r>
          </a:p>
        </p:txBody>
      </p:sp>
      <p:sp>
        <p:nvSpPr>
          <p:cNvPr id="18462" name="Text Box 75"/>
          <p:cNvSpPr txBox="1">
            <a:spLocks noChangeArrowheads="1"/>
          </p:cNvSpPr>
          <p:nvPr/>
        </p:nvSpPr>
        <p:spPr bwMode="auto">
          <a:xfrm>
            <a:off x="1320800" y="5213350"/>
            <a:ext cx="87075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600" dirty="0">
                <a:latin typeface="Arial Black" charset="0"/>
              </a:rPr>
              <a:t>12      </a:t>
            </a:r>
          </a:p>
        </p:txBody>
      </p:sp>
      <p:sp>
        <p:nvSpPr>
          <p:cNvPr id="18463" name="Text Box 76"/>
          <p:cNvSpPr txBox="1">
            <a:spLocks noChangeArrowheads="1"/>
          </p:cNvSpPr>
          <p:nvPr/>
        </p:nvSpPr>
        <p:spPr bwMode="auto">
          <a:xfrm>
            <a:off x="1320800" y="5594350"/>
            <a:ext cx="87075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600" dirty="0">
                <a:latin typeface="Arial Black" charset="0"/>
              </a:rPr>
              <a:t>14      </a:t>
            </a:r>
          </a:p>
        </p:txBody>
      </p:sp>
      <p:sp>
        <p:nvSpPr>
          <p:cNvPr id="18464" name="Text Box 77"/>
          <p:cNvSpPr txBox="1">
            <a:spLocks noChangeArrowheads="1"/>
          </p:cNvSpPr>
          <p:nvPr/>
        </p:nvSpPr>
        <p:spPr bwMode="auto">
          <a:xfrm>
            <a:off x="4064000" y="3917950"/>
            <a:ext cx="7320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600">
                <a:latin typeface="Arial Black" charset="0"/>
              </a:rPr>
              <a:t>g    0     </a:t>
            </a:r>
          </a:p>
        </p:txBody>
      </p:sp>
      <p:sp>
        <p:nvSpPr>
          <p:cNvPr id="18465" name="Text Box 78"/>
          <p:cNvSpPr txBox="1">
            <a:spLocks noChangeArrowheads="1"/>
          </p:cNvSpPr>
          <p:nvPr/>
        </p:nvSpPr>
        <p:spPr bwMode="auto">
          <a:xfrm>
            <a:off x="4064001" y="4527550"/>
            <a:ext cx="6635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600">
                <a:latin typeface="Arial Black" charset="0"/>
              </a:rPr>
              <a:t>g    .     </a:t>
            </a:r>
          </a:p>
        </p:txBody>
      </p:sp>
      <p:sp>
        <p:nvSpPr>
          <p:cNvPr id="18466" name="Text Box 79"/>
          <p:cNvSpPr txBox="1">
            <a:spLocks noChangeArrowheads="1"/>
          </p:cNvSpPr>
          <p:nvPr/>
        </p:nvSpPr>
        <p:spPr bwMode="auto">
          <a:xfrm>
            <a:off x="5465233" y="3954463"/>
            <a:ext cx="194957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600" dirty="0">
                <a:latin typeface="Arial Black" charset="0"/>
              </a:rPr>
              <a:t>Média = 12,25%</a:t>
            </a:r>
          </a:p>
        </p:txBody>
      </p:sp>
      <p:sp>
        <p:nvSpPr>
          <p:cNvPr id="18467" name="Text Box 80"/>
          <p:cNvSpPr txBox="1">
            <a:spLocks noChangeArrowheads="1"/>
          </p:cNvSpPr>
          <p:nvPr/>
        </p:nvSpPr>
        <p:spPr bwMode="auto">
          <a:xfrm>
            <a:off x="5486401" y="4603750"/>
            <a:ext cx="273504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600" dirty="0">
                <a:latin typeface="Arial Black" charset="0"/>
              </a:rPr>
              <a:t>Desvio padrão = 1,71%</a:t>
            </a:r>
          </a:p>
        </p:txBody>
      </p:sp>
      <p:sp>
        <p:nvSpPr>
          <p:cNvPr id="18468" name="Text Box 81"/>
          <p:cNvSpPr txBox="1">
            <a:spLocks noChangeArrowheads="1"/>
          </p:cNvSpPr>
          <p:nvPr/>
        </p:nvSpPr>
        <p:spPr bwMode="auto">
          <a:xfrm>
            <a:off x="3352800" y="5181600"/>
            <a:ext cx="67097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1600" dirty="0">
                <a:latin typeface="Arial Black" charset="0"/>
              </a:rPr>
              <a:t>Gerar uma Distribuição de Probabilidade N(12,25%,1,71%)</a:t>
            </a:r>
          </a:p>
        </p:txBody>
      </p:sp>
    </p:spTree>
    <p:extLst>
      <p:ext uri="{BB962C8B-B14F-4D97-AF65-F5344CB8AC3E}">
        <p14:creationId xmlns:p14="http://schemas.microsoft.com/office/powerpoint/2010/main" val="19176098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1"/>
            <a:ext cx="12191999" cy="1060095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Cálculo da Média e Desvio-Padrão Ponderados por Probabilidade (Exemplo 3)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9D5EBB32-CA63-4130-F0A1-DE0D111E2D34}"/>
                  </a:ext>
                </a:extLst>
              </p:cNvPr>
              <p:cNvSpPr txBox="1"/>
              <p:nvPr/>
            </p:nvSpPr>
            <p:spPr>
              <a:xfrm>
                <a:off x="1558975" y="1310573"/>
                <a:ext cx="6145969" cy="10502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5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500" b="0" i="1" smtClean="0">
                              <a:latin typeface="Cambria Math" panose="02040503050406030204" pitchFamily="18" charset="0"/>
                            </a:rPr>
                            <m:t>𝑁𝑃𝑉</m:t>
                          </m:r>
                        </m:e>
                        <m:sub>
                          <m:r>
                            <a:rPr lang="pt-BR" sz="25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pt-BR" sz="2500" b="0" i="1" smtClean="0"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pt-BR" sz="2500" b="0" i="1" smtClean="0">
                              <a:latin typeface="Cambria Math" panose="02040503050406030204" pitchFamily="18" charset="0"/>
                            </a:rPr>
                            <m:t>𝑑𝑖𝑜</m:t>
                          </m:r>
                        </m:sub>
                      </m:sSub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sz="25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5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sz="25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sz="25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pt-BR" sz="25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500" b="0" i="1" smtClean="0">
                                  <a:latin typeface="Cambria Math" panose="02040503050406030204" pitchFamily="18" charset="0"/>
                                </a:rPr>
                                <m:t>𝑁𝑃𝑉</m:t>
                              </m:r>
                            </m:e>
                            <m:sub>
                              <m:r>
                                <a:rPr lang="pt-BR" sz="25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pt-BR" sz="25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500" b="0" i="1" smtClean="0">
                              <a:latin typeface="Cambria Math" panose="02040503050406030204" pitchFamily="18" charset="0"/>
                            </a:rPr>
                            <m:t>𝑃𝑟𝑜𝑏</m:t>
                          </m:r>
                        </m:e>
                        <m:sub>
                          <m:r>
                            <a:rPr lang="pt-BR" sz="25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sz="2500" dirty="0"/>
              </a:p>
            </p:txBody>
          </p:sp>
        </mc:Choice>
        <mc:Fallback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9D5EBB32-CA63-4130-F0A1-DE0D111E2D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975" y="1310573"/>
                <a:ext cx="6145969" cy="10502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D6868A62-0993-98CB-8D04-E8B512E43FA4}"/>
                  </a:ext>
                </a:extLst>
              </p:cNvPr>
              <p:cNvSpPr txBox="1"/>
              <p:nvPr/>
            </p:nvSpPr>
            <p:spPr>
              <a:xfrm>
                <a:off x="2630306" y="2809382"/>
                <a:ext cx="5772799" cy="14966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5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500" i="1" smtClean="0"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pt-BR" sz="2500" b="0" i="1" smtClean="0">
                              <a:latin typeface="Cambria Math" panose="02040503050406030204" pitchFamily="18" charset="0"/>
                            </a:rPr>
                            <m:t>𝑁𝑃𝑉</m:t>
                          </m:r>
                        </m:sub>
                      </m:sSub>
                      <m:r>
                        <a:rPr lang="pt-BR" sz="25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sz="25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ctrlPr>
                                <a:rPr lang="pt-BR" sz="25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t-BR" sz="25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pt-BR" sz="25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pt-BR" sz="25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pt-BR" sz="25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sz="25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pt-BR" sz="25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sz="2500" b="0" i="1" smtClean="0">
                                              <a:latin typeface="Cambria Math" panose="02040503050406030204" pitchFamily="18" charset="0"/>
                                            </a:rPr>
                                            <m:t>𝑁𝑃𝑉</m:t>
                                          </m:r>
                                        </m:e>
                                        <m:sub>
                                          <m:r>
                                            <a:rPr lang="pt-BR" sz="25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pt-BR" sz="25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t-BR" sz="25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sz="2500" b="0" i="1" smtClean="0">
                                              <a:latin typeface="Cambria Math" panose="02040503050406030204" pitchFamily="18" charset="0"/>
                                            </a:rPr>
                                            <m:t>𝑁𝑃𝑉</m:t>
                                          </m:r>
                                        </m:e>
                                        <m:sub>
                                          <m:r>
                                            <a:rPr lang="pt-BR" sz="2500" b="0" i="1" smtClean="0">
                                              <a:latin typeface="Cambria Math" panose="02040503050406030204" pitchFamily="18" charset="0"/>
                                            </a:rPr>
                                            <m:t>𝑀</m:t>
                                          </m:r>
                                          <m:r>
                                            <a:rPr lang="pt-BR" sz="2500" b="0" i="1" smtClean="0">
                                              <a:latin typeface="Cambria Math" panose="02040503050406030204" pitchFamily="18" charset="0"/>
                                            </a:rPr>
                                            <m:t>é</m:t>
                                          </m:r>
                                          <m:r>
                                            <a:rPr lang="pt-BR" sz="2500" b="0" i="1" smtClean="0">
                                              <a:latin typeface="Cambria Math" panose="02040503050406030204" pitchFamily="18" charset="0"/>
                                            </a:rPr>
                                            <m:t>𝑑𝑖𝑜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pt-BR" sz="25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sz="25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25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pt-BR" sz="25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pt-BR" sz="25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500" b="0" i="1" smtClean="0">
                                      <a:latin typeface="Cambria Math" panose="02040503050406030204" pitchFamily="18" charset="0"/>
                                    </a:rPr>
                                    <m:t>𝑃𝑟𝑜𝑏</m:t>
                                  </m:r>
                                </m:e>
                                <m:sub>
                                  <m:r>
                                    <a:rPr lang="pt-BR" sz="25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rad>
                    </m:oMath>
                  </m:oMathPara>
                </a14:m>
                <a:endParaRPr lang="pt-BR" sz="2500" dirty="0"/>
              </a:p>
            </p:txBody>
          </p:sp>
        </mc:Choice>
        <mc:Fallback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D6868A62-0993-98CB-8D04-E8B512E43F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0306" y="2809382"/>
                <a:ext cx="5772799" cy="14966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CBCE94B5-2524-83DF-08E2-211EB559F9BA}"/>
                  </a:ext>
                </a:extLst>
              </p:cNvPr>
              <p:cNvSpPr txBox="1"/>
              <p:nvPr/>
            </p:nvSpPr>
            <p:spPr>
              <a:xfrm>
                <a:off x="2758189" y="5081665"/>
                <a:ext cx="7435122" cy="669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pt-BR" dirty="0"/>
                  <a:t>Z=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5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500" b="0" i="1" smtClean="0">
                            <a:latin typeface="Cambria Math" panose="02040503050406030204" pitchFamily="18" charset="0"/>
                          </a:rPr>
                          <m:t>𝑉𝑎𝑙𝑜𝑟</m:t>
                        </m:r>
                        <m:r>
                          <a:rPr lang="pt-BR" sz="25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500" b="0" i="1" smtClean="0">
                            <a:latin typeface="Cambria Math" panose="02040503050406030204" pitchFamily="18" charset="0"/>
                          </a:rPr>
                          <m:t>𝐷𝑒𝑠𝑒𝑗𝑎𝑑𝑜</m:t>
                        </m:r>
                        <m:r>
                          <a:rPr lang="pt-BR" sz="2500" b="0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pt-BR" sz="25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500" b="0" i="1" smtClean="0">
                                <a:latin typeface="Cambria Math" panose="02040503050406030204" pitchFamily="18" charset="0"/>
                              </a:rPr>
                              <m:t>𝑁𝑃𝑉</m:t>
                            </m:r>
                          </m:e>
                          <m:sub>
                            <m:r>
                              <a:rPr lang="pt-BR" sz="2500" b="0" i="1" smtClean="0">
                                <a:latin typeface="Cambria Math" panose="02040503050406030204" pitchFamily="18" charset="0"/>
                              </a:rPr>
                              <m:t>𝐸𝑠𝑝𝑒𝑟𝑎𝑑𝑜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sz="25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500" i="1" smtClean="0">
                                <a:latin typeface="Cambria Math" panose="02040503050406030204" pitchFamily="18" charset="0"/>
                              </a:rPr>
                              <m:t>σ</m:t>
                            </m:r>
                          </m:e>
                          <m:sub>
                            <m:r>
                              <a:rPr lang="pt-BR" sz="2500" b="0" i="1" smtClean="0">
                                <a:latin typeface="Cambria Math" panose="02040503050406030204" pitchFamily="18" charset="0"/>
                              </a:rPr>
                              <m:t>𝐸𝑠𝑝𝑒𝑟𝑎𝑑𝑜</m:t>
                            </m:r>
                          </m:sub>
                        </m:sSub>
                      </m:den>
                    </m:f>
                  </m:oMath>
                </a14:m>
                <a:endParaRPr lang="pt-BR" sz="2500" dirty="0"/>
              </a:p>
            </p:txBody>
          </p:sp>
        </mc:Choice>
        <mc:Fallback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CBCE94B5-2524-83DF-08E2-211EB559F9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8189" y="5081665"/>
                <a:ext cx="7435122" cy="669671"/>
              </a:xfrm>
              <a:prstGeom prst="rect">
                <a:avLst/>
              </a:prstGeom>
              <a:blipFill>
                <a:blip r:embed="rId4"/>
                <a:stretch>
                  <a:fillRect l="-188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45877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1"/>
            <a:ext cx="12191999" cy="1060095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Análise do Ponto de Equilíbrio em Projetos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F3F88BA-C703-8554-58A5-8A8A617457EA}"/>
              </a:ext>
            </a:extLst>
          </p:cNvPr>
          <p:cNvSpPr txBox="1"/>
          <p:nvPr/>
        </p:nvSpPr>
        <p:spPr>
          <a:xfrm>
            <a:off x="2203554" y="2203554"/>
            <a:ext cx="82146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Exemplo 4- Excel</a:t>
            </a:r>
          </a:p>
        </p:txBody>
      </p:sp>
    </p:spTree>
    <p:extLst>
      <p:ext uri="{BB962C8B-B14F-4D97-AF65-F5344CB8AC3E}">
        <p14:creationId xmlns:p14="http://schemas.microsoft.com/office/powerpoint/2010/main" val="24518626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8202" y="908720"/>
            <a:ext cx="11528059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ítulo 3">
            <a:extLst>
              <a:ext uri="{FF2B5EF4-FFF2-40B4-BE49-F238E27FC236}">
                <a16:creationId xmlns:a16="http://schemas.microsoft.com/office/drawing/2014/main" id="{FF1657C3-B5E3-4413-92B6-A60D94999F4B}"/>
              </a:ext>
            </a:extLst>
          </p:cNvPr>
          <p:cNvSpPr txBox="1">
            <a:spLocks/>
          </p:cNvSpPr>
          <p:nvPr/>
        </p:nvSpPr>
        <p:spPr>
          <a:xfrm>
            <a:off x="1487489" y="13847"/>
            <a:ext cx="9833548" cy="1066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/>
              <a:t>CASO PRÁTICO- Árvores de Decisão 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9060407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666712" y="1382724"/>
            <a:ext cx="10382323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 flipH="1">
            <a:off x="2447595" y="883452"/>
            <a:ext cx="29939" cy="5569884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flipH="1">
            <a:off x="4559830" y="882658"/>
            <a:ext cx="14277" cy="557067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6572253" y="882658"/>
            <a:ext cx="3800" cy="564268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8479384" y="882658"/>
            <a:ext cx="16883" cy="564268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952464" y="882658"/>
            <a:ext cx="940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t  =  0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952728" y="882658"/>
            <a:ext cx="940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t  =  1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048243" y="882658"/>
            <a:ext cx="940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t  =  2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048507" y="882658"/>
            <a:ext cx="940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t  =  3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761963" y="3883054"/>
            <a:ext cx="1201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cxnSp>
        <p:nvCxnSpPr>
          <p:cNvPr id="15" name="Conector de seta reta 14"/>
          <p:cNvCxnSpPr>
            <a:stCxn id="13" idx="3"/>
          </p:cNvCxnSpPr>
          <p:nvPr/>
        </p:nvCxnSpPr>
        <p:spPr>
          <a:xfrm flipV="1">
            <a:off x="1963575" y="3454426"/>
            <a:ext cx="893903" cy="6132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3" idx="3"/>
          </p:cNvCxnSpPr>
          <p:nvPr/>
        </p:nvCxnSpPr>
        <p:spPr>
          <a:xfrm>
            <a:off x="1963575" y="4067720"/>
            <a:ext cx="893903" cy="529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2857478" y="3240112"/>
            <a:ext cx="1428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- 500.000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809720" y="3382988"/>
            <a:ext cx="782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60%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1714470" y="4240244"/>
            <a:ext cx="782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40%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2952728" y="4383120"/>
            <a:ext cx="40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032173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666712" y="1310716"/>
            <a:ext cx="10382323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 flipH="1">
            <a:off x="2447595" y="811444"/>
            <a:ext cx="29939" cy="5569884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flipH="1">
            <a:off x="4559830" y="810650"/>
            <a:ext cx="14277" cy="564268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6572253" y="810650"/>
            <a:ext cx="3800" cy="5714694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8479384" y="810650"/>
            <a:ext cx="16883" cy="5714694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952464" y="810650"/>
            <a:ext cx="940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t  =  0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952728" y="810650"/>
            <a:ext cx="940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t  =  1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048243" y="810650"/>
            <a:ext cx="940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t  =  2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048507" y="810650"/>
            <a:ext cx="940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t  =  3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761963" y="3811046"/>
            <a:ext cx="1201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cxnSp>
        <p:nvCxnSpPr>
          <p:cNvPr id="15" name="Conector de seta reta 14"/>
          <p:cNvCxnSpPr>
            <a:stCxn id="13" idx="3"/>
          </p:cNvCxnSpPr>
          <p:nvPr/>
        </p:nvCxnSpPr>
        <p:spPr>
          <a:xfrm flipV="1">
            <a:off x="1963575" y="3382418"/>
            <a:ext cx="893903" cy="6132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3" idx="3"/>
          </p:cNvCxnSpPr>
          <p:nvPr/>
        </p:nvCxnSpPr>
        <p:spPr>
          <a:xfrm>
            <a:off x="1963575" y="3995712"/>
            <a:ext cx="893903" cy="529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2857478" y="3168104"/>
            <a:ext cx="1428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- 500.000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809720" y="3310980"/>
            <a:ext cx="782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60%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1714470" y="4168236"/>
            <a:ext cx="782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40%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2952728" y="4311112"/>
            <a:ext cx="40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0</a:t>
            </a:r>
          </a:p>
        </p:txBody>
      </p:sp>
      <p:cxnSp>
        <p:nvCxnSpPr>
          <p:cNvPr id="24" name="Conector de seta reta 23"/>
          <p:cNvCxnSpPr/>
          <p:nvPr/>
        </p:nvCxnSpPr>
        <p:spPr>
          <a:xfrm flipV="1">
            <a:off x="4344842" y="2739476"/>
            <a:ext cx="893903" cy="6132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4344842" y="3352770"/>
            <a:ext cx="893903" cy="529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4952992" y="2453724"/>
            <a:ext cx="1665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- 1.000.000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4190987" y="2668038"/>
            <a:ext cx="782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80%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4095736" y="3525294"/>
            <a:ext cx="782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20%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5333996" y="3668170"/>
            <a:ext cx="126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100.000</a:t>
            </a:r>
          </a:p>
        </p:txBody>
      </p:sp>
      <p:cxnSp>
        <p:nvCxnSpPr>
          <p:cNvPr id="30" name="Conector de seta reta 29"/>
          <p:cNvCxnSpPr/>
          <p:nvPr/>
        </p:nvCxnSpPr>
        <p:spPr>
          <a:xfrm flipV="1">
            <a:off x="6630858" y="2025096"/>
            <a:ext cx="893903" cy="6132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>
            <a:off x="6630858" y="2638390"/>
            <a:ext cx="893903" cy="529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7239008" y="1739344"/>
            <a:ext cx="157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 3.000.000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6477003" y="1953658"/>
            <a:ext cx="782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50%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6381752" y="2810914"/>
            <a:ext cx="782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50%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7334259" y="3155962"/>
            <a:ext cx="1500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1.500.000</a:t>
            </a:r>
          </a:p>
        </p:txBody>
      </p:sp>
    </p:spTree>
    <p:extLst>
      <p:ext uri="{BB962C8B-B14F-4D97-AF65-F5344CB8AC3E}">
        <p14:creationId xmlns:p14="http://schemas.microsoft.com/office/powerpoint/2010/main" val="37364340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1507706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 rot="5400000">
            <a:off x="1834438" y="2793479"/>
            <a:ext cx="3571106" cy="101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rot="5400000">
            <a:off x="3930085" y="2792553"/>
            <a:ext cx="3571900" cy="2075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rot="16200000" flipH="1">
            <a:off x="5929290" y="2793569"/>
            <a:ext cx="3571900" cy="43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rot="5400000">
            <a:off x="7835362" y="2792553"/>
            <a:ext cx="3571900" cy="2075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2095429" y="1007640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0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095693" y="1007640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1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6191208" y="1007640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2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8191472" y="1007640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3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095473" y="4008036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4000486" y="3222218"/>
            <a:ext cx="107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- 500.000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4381488" y="400803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5905499" y="2436400"/>
            <a:ext cx="124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- 1.000.000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6096001" y="3222218"/>
            <a:ext cx="94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100.000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8001014" y="2436400"/>
            <a:ext cx="112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1.500.000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201458" y="1007640"/>
            <a:ext cx="923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2095473" y="1650582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190460" y="1650582"/>
            <a:ext cx="109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1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4000486" y="1650582"/>
            <a:ext cx="107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- 500.000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5905499" y="1650582"/>
            <a:ext cx="124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- 1.000.000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7905763" y="1650582"/>
            <a:ext cx="1179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3.000.000</a:t>
            </a:r>
          </a:p>
        </p:txBody>
      </p:sp>
      <p:cxnSp>
        <p:nvCxnSpPr>
          <p:cNvPr id="43" name="Conector reto 42"/>
          <p:cNvCxnSpPr/>
          <p:nvPr/>
        </p:nvCxnSpPr>
        <p:spPr>
          <a:xfrm>
            <a:off x="0" y="2222086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190460" y="243640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2</a:t>
            </a:r>
          </a:p>
        </p:txBody>
      </p:sp>
      <p:sp>
        <p:nvSpPr>
          <p:cNvPr id="45" name="CaixaDeTexto 44"/>
          <p:cNvSpPr txBox="1"/>
          <p:nvPr/>
        </p:nvSpPr>
        <p:spPr>
          <a:xfrm>
            <a:off x="2095473" y="24364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4095737" y="2436400"/>
            <a:ext cx="107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- 500.000</a:t>
            </a:r>
          </a:p>
        </p:txBody>
      </p:sp>
      <p:cxnSp>
        <p:nvCxnSpPr>
          <p:cNvPr id="47" name="Conector reto 46"/>
          <p:cNvCxnSpPr/>
          <p:nvPr/>
        </p:nvCxnSpPr>
        <p:spPr>
          <a:xfrm>
            <a:off x="0" y="3007904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190460" y="3222218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3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2095473" y="3222218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cxnSp>
        <p:nvCxnSpPr>
          <p:cNvPr id="50" name="Conector reto 49"/>
          <p:cNvCxnSpPr/>
          <p:nvPr/>
        </p:nvCxnSpPr>
        <p:spPr>
          <a:xfrm>
            <a:off x="0" y="3793722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/>
          <p:cNvSpPr txBox="1"/>
          <p:nvPr/>
        </p:nvSpPr>
        <p:spPr>
          <a:xfrm>
            <a:off x="190460" y="4008036"/>
            <a:ext cx="109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4</a:t>
            </a:r>
          </a:p>
        </p:txBody>
      </p:sp>
      <p:cxnSp>
        <p:nvCxnSpPr>
          <p:cNvPr id="53" name="Conector reto 52"/>
          <p:cNvCxnSpPr/>
          <p:nvPr/>
        </p:nvCxnSpPr>
        <p:spPr>
          <a:xfrm>
            <a:off x="190459" y="4579540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153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4644" y="8792"/>
            <a:ext cx="11128840" cy="1548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4000" dirty="0">
                <a:latin typeface="Helvetica" panose="020B0604020202020204" pitchFamily="34" charset="0"/>
                <a:cs typeface="Helvetica" panose="020B0604020202020204" pitchFamily="34" charset="0"/>
              </a:rPr>
              <a:t>FLUXOS DE CAIXA E ANÁLISE</a:t>
            </a:r>
            <a:br>
              <a:rPr lang="pt-BR" sz="40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pt-BR" sz="4000" dirty="0">
                <a:latin typeface="Helvetica" panose="020B0604020202020204" pitchFamily="34" charset="0"/>
                <a:cs typeface="Helvetica" panose="020B0604020202020204" pitchFamily="34" charset="0"/>
              </a:rPr>
              <a:t>DE INVESTIMENTOS</a:t>
            </a:r>
            <a:endParaRPr lang="en-US" sz="4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C42C3B49-20D2-46E4-A246-15158EE3E0E4}"/>
              </a:ext>
            </a:extLst>
          </p:cNvPr>
          <p:cNvGrpSpPr/>
          <p:nvPr/>
        </p:nvGrpSpPr>
        <p:grpSpPr>
          <a:xfrm>
            <a:off x="956912" y="2420888"/>
            <a:ext cx="10227653" cy="1008112"/>
            <a:chOff x="1142328" y="154828"/>
            <a:chExt cx="6402143" cy="1285333"/>
          </a:xfrm>
          <a:solidFill>
            <a:srgbClr val="BA6E20"/>
          </a:solidFill>
        </p:grpSpPr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4B16B64E-8EEC-4D7C-9B90-33A97D9861DE}"/>
                </a:ext>
              </a:extLst>
            </p:cNvPr>
            <p:cNvSpPr/>
            <p:nvPr/>
          </p:nvSpPr>
          <p:spPr>
            <a:xfrm>
              <a:off x="1142328" y="154828"/>
              <a:ext cx="6402143" cy="1285333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1132534B-20E0-4804-831F-3CD6BF880A8D}"/>
                </a:ext>
              </a:extLst>
            </p:cNvPr>
            <p:cNvSpPr txBox="1"/>
            <p:nvPr/>
          </p:nvSpPr>
          <p:spPr>
            <a:xfrm>
              <a:off x="1142328" y="154828"/>
              <a:ext cx="6402143" cy="128533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000" kern="1200" dirty="0"/>
                <a:t>Investimento é avaliado com base nos benefícios esperados futuros: FLUXOS DE CAIXA</a:t>
              </a:r>
            </a:p>
          </p:txBody>
        </p:sp>
      </p:grpSp>
      <p:grpSp>
        <p:nvGrpSpPr>
          <p:cNvPr id="9" name="Agrupar 8">
            <a:extLst>
              <a:ext uri="{FF2B5EF4-FFF2-40B4-BE49-F238E27FC236}">
                <a16:creationId xmlns:a16="http://schemas.microsoft.com/office/drawing/2014/main" id="{A8527133-3994-4685-8BD6-727CF88D7854}"/>
              </a:ext>
            </a:extLst>
          </p:cNvPr>
          <p:cNvGrpSpPr/>
          <p:nvPr/>
        </p:nvGrpSpPr>
        <p:grpSpPr>
          <a:xfrm>
            <a:off x="956912" y="3573017"/>
            <a:ext cx="10227653" cy="845375"/>
            <a:chOff x="1142328" y="1522976"/>
            <a:chExt cx="6402143" cy="1285333"/>
          </a:xfrm>
          <a:solidFill>
            <a:srgbClr val="BA6E20"/>
          </a:solidFill>
        </p:grpSpPr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34F85C29-1917-4544-A533-787A469D43A3}"/>
                </a:ext>
              </a:extLst>
            </p:cNvPr>
            <p:cNvSpPr/>
            <p:nvPr/>
          </p:nvSpPr>
          <p:spPr>
            <a:xfrm>
              <a:off x="1142328" y="1522976"/>
              <a:ext cx="6402143" cy="1285333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E34A68F8-D828-4E83-877F-DA6A72163B0E}"/>
                </a:ext>
              </a:extLst>
            </p:cNvPr>
            <p:cNvSpPr txBox="1"/>
            <p:nvPr/>
          </p:nvSpPr>
          <p:spPr>
            <a:xfrm>
              <a:off x="1142328" y="1522976"/>
              <a:ext cx="6402143" cy="128533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000" kern="1200" dirty="0"/>
                <a:t>Distribuição TEMPORAL dos fluxos de caixa</a:t>
              </a:r>
            </a:p>
          </p:txBody>
        </p:sp>
      </p:grp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5C97CD85-61C5-4A84-9B49-1BB6C1C3A050}"/>
              </a:ext>
            </a:extLst>
          </p:cNvPr>
          <p:cNvGrpSpPr/>
          <p:nvPr/>
        </p:nvGrpSpPr>
        <p:grpSpPr>
          <a:xfrm>
            <a:off x="956912" y="4581128"/>
            <a:ext cx="10227653" cy="1008112"/>
            <a:chOff x="1142328" y="2891137"/>
            <a:chExt cx="6402143" cy="1285333"/>
          </a:xfrm>
        </p:grpSpPr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D24059D1-C05E-43CB-ADEF-663579D615B8}"/>
                </a:ext>
              </a:extLst>
            </p:cNvPr>
            <p:cNvSpPr/>
            <p:nvPr/>
          </p:nvSpPr>
          <p:spPr>
            <a:xfrm>
              <a:off x="1142328" y="2891137"/>
              <a:ext cx="6402143" cy="128533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6B605E0F-A003-4F81-B980-26CE36F77692}"/>
                </a:ext>
              </a:extLst>
            </p:cNvPr>
            <p:cNvSpPr txBox="1"/>
            <p:nvPr/>
          </p:nvSpPr>
          <p:spPr>
            <a:xfrm>
              <a:off x="1142328" y="2891137"/>
              <a:ext cx="6402143" cy="1285333"/>
            </a:xfrm>
            <a:prstGeom prst="rect">
              <a:avLst/>
            </a:prstGeom>
            <a:solidFill>
              <a:srgbClr val="BA6E2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3000" kern="1200" dirty="0"/>
                <a:t>Movimentações operacionais efetivas de caixa, líquidas do IR. Despesas não desembolsáveis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79248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1435698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 rot="5400000">
            <a:off x="1834438" y="2721471"/>
            <a:ext cx="3571106" cy="101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rot="5400000">
            <a:off x="3930085" y="2720545"/>
            <a:ext cx="3571900" cy="2075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rot="16200000" flipH="1">
            <a:off x="5929290" y="2721561"/>
            <a:ext cx="3571900" cy="43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rot="5400000">
            <a:off x="7835362" y="2720545"/>
            <a:ext cx="3571900" cy="2075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2095429" y="935632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0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095693" y="935632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1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6191208" y="935632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2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8191472" y="935632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3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095473" y="3936028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4000486" y="3150210"/>
            <a:ext cx="107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- 500.000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4381488" y="393602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5905499" y="2364392"/>
            <a:ext cx="124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- 1.000.000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6096001" y="3150210"/>
            <a:ext cx="94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100.000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8001014" y="2364392"/>
            <a:ext cx="112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1.500.000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201458" y="935632"/>
            <a:ext cx="923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2095473" y="157857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190460" y="1578574"/>
            <a:ext cx="109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1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4000486" y="1578574"/>
            <a:ext cx="107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- 500.000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5905499" y="1578574"/>
            <a:ext cx="124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- 1.000.000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7905763" y="1578574"/>
            <a:ext cx="1179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3.000.000</a:t>
            </a:r>
          </a:p>
        </p:txBody>
      </p:sp>
      <p:cxnSp>
        <p:nvCxnSpPr>
          <p:cNvPr id="43" name="Conector reto 42"/>
          <p:cNvCxnSpPr/>
          <p:nvPr/>
        </p:nvCxnSpPr>
        <p:spPr>
          <a:xfrm>
            <a:off x="0" y="2150078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190460" y="2364392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2</a:t>
            </a:r>
          </a:p>
        </p:txBody>
      </p:sp>
      <p:sp>
        <p:nvSpPr>
          <p:cNvPr id="45" name="CaixaDeTexto 44"/>
          <p:cNvSpPr txBox="1"/>
          <p:nvPr/>
        </p:nvSpPr>
        <p:spPr>
          <a:xfrm>
            <a:off x="2095473" y="2364392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4095737" y="2364392"/>
            <a:ext cx="107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- 500.000</a:t>
            </a:r>
          </a:p>
        </p:txBody>
      </p:sp>
      <p:cxnSp>
        <p:nvCxnSpPr>
          <p:cNvPr id="47" name="Conector reto 46"/>
          <p:cNvCxnSpPr/>
          <p:nvPr/>
        </p:nvCxnSpPr>
        <p:spPr>
          <a:xfrm>
            <a:off x="0" y="2935896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190460" y="315021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3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2095473" y="315021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cxnSp>
        <p:nvCxnSpPr>
          <p:cNvPr id="50" name="Conector reto 49"/>
          <p:cNvCxnSpPr/>
          <p:nvPr/>
        </p:nvCxnSpPr>
        <p:spPr>
          <a:xfrm>
            <a:off x="0" y="3721714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/>
          <p:cNvSpPr txBox="1"/>
          <p:nvPr/>
        </p:nvSpPr>
        <p:spPr>
          <a:xfrm>
            <a:off x="190460" y="3936028"/>
            <a:ext cx="109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4</a:t>
            </a:r>
          </a:p>
        </p:txBody>
      </p:sp>
      <p:cxnSp>
        <p:nvCxnSpPr>
          <p:cNvPr id="53" name="Conector reto 52"/>
          <p:cNvCxnSpPr/>
          <p:nvPr/>
        </p:nvCxnSpPr>
        <p:spPr>
          <a:xfrm>
            <a:off x="190459" y="4507532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>
            <a:off x="10001277" y="935632"/>
            <a:ext cx="596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NPV</a:t>
            </a:r>
          </a:p>
        </p:txBody>
      </p:sp>
    </p:spTree>
    <p:extLst>
      <p:ext uri="{BB962C8B-B14F-4D97-AF65-F5344CB8AC3E}">
        <p14:creationId xmlns:p14="http://schemas.microsoft.com/office/powerpoint/2010/main" val="28319662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1480795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 rot="5400000">
            <a:off x="1834438" y="2766568"/>
            <a:ext cx="3571106" cy="101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rot="5400000">
            <a:off x="3930085" y="2765642"/>
            <a:ext cx="3571900" cy="2075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rot="16200000" flipH="1">
            <a:off x="5929290" y="2766658"/>
            <a:ext cx="3571900" cy="43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rot="5400000">
            <a:off x="7835362" y="2765642"/>
            <a:ext cx="3571900" cy="2075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2095429" y="980729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0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095693" y="980729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1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6191208" y="980729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2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8191472" y="980729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3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095473" y="3981125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4000486" y="3195307"/>
            <a:ext cx="107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- 500.000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4381488" y="398112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5905499" y="2409489"/>
            <a:ext cx="124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- 1.000.000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6096001" y="3195307"/>
            <a:ext cx="94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100.000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8001014" y="2409489"/>
            <a:ext cx="112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1.500.000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201458" y="980729"/>
            <a:ext cx="923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2095473" y="1623671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190460" y="1623671"/>
            <a:ext cx="109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1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4000486" y="1623671"/>
            <a:ext cx="107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- 500.000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5905499" y="1623671"/>
            <a:ext cx="124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- 1.000.000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7905763" y="1623671"/>
            <a:ext cx="1179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3.000.000</a:t>
            </a:r>
          </a:p>
        </p:txBody>
      </p:sp>
      <p:cxnSp>
        <p:nvCxnSpPr>
          <p:cNvPr id="43" name="Conector reto 42"/>
          <p:cNvCxnSpPr/>
          <p:nvPr/>
        </p:nvCxnSpPr>
        <p:spPr>
          <a:xfrm>
            <a:off x="0" y="2195175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190460" y="2409489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2</a:t>
            </a:r>
          </a:p>
        </p:txBody>
      </p:sp>
      <p:sp>
        <p:nvSpPr>
          <p:cNvPr id="45" name="CaixaDeTexto 44"/>
          <p:cNvSpPr txBox="1"/>
          <p:nvPr/>
        </p:nvSpPr>
        <p:spPr>
          <a:xfrm>
            <a:off x="2095473" y="2409489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4095737" y="2409489"/>
            <a:ext cx="107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- 500.000</a:t>
            </a:r>
          </a:p>
        </p:txBody>
      </p:sp>
      <p:cxnSp>
        <p:nvCxnSpPr>
          <p:cNvPr id="47" name="Conector reto 46"/>
          <p:cNvCxnSpPr/>
          <p:nvPr/>
        </p:nvCxnSpPr>
        <p:spPr>
          <a:xfrm>
            <a:off x="0" y="2980993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190460" y="3195307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3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2095473" y="3195307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cxnSp>
        <p:nvCxnSpPr>
          <p:cNvPr id="50" name="Conector reto 49"/>
          <p:cNvCxnSpPr/>
          <p:nvPr/>
        </p:nvCxnSpPr>
        <p:spPr>
          <a:xfrm>
            <a:off x="0" y="3766811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/>
          <p:cNvSpPr txBox="1"/>
          <p:nvPr/>
        </p:nvSpPr>
        <p:spPr>
          <a:xfrm>
            <a:off x="190460" y="3981125"/>
            <a:ext cx="109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4</a:t>
            </a:r>
          </a:p>
        </p:txBody>
      </p:sp>
      <p:cxnSp>
        <p:nvCxnSpPr>
          <p:cNvPr id="53" name="Conector reto 52"/>
          <p:cNvCxnSpPr/>
          <p:nvPr/>
        </p:nvCxnSpPr>
        <p:spPr>
          <a:xfrm>
            <a:off x="190459" y="4552629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>
            <a:off x="10001277" y="980729"/>
            <a:ext cx="596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NPV</a:t>
            </a:r>
          </a:p>
        </p:txBody>
      </p:sp>
      <p:sp>
        <p:nvSpPr>
          <p:cNvPr id="59" name="CaixaDeTexto 58"/>
          <p:cNvSpPr txBox="1"/>
          <p:nvPr/>
        </p:nvSpPr>
        <p:spPr>
          <a:xfrm>
            <a:off x="285710" y="4766944"/>
            <a:ext cx="86963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NPV Cenário 1</a:t>
            </a:r>
          </a:p>
          <a:p>
            <a:endParaRPr lang="pt-BR" b="1" dirty="0"/>
          </a:p>
          <a:p>
            <a:r>
              <a:rPr lang="pt-BR" b="1" dirty="0"/>
              <a:t>f   CLX   10000 CHS g  </a:t>
            </a:r>
            <a:r>
              <a:rPr lang="pt-BR" b="1" dirty="0" err="1"/>
              <a:t>CFo</a:t>
            </a:r>
            <a:r>
              <a:rPr lang="pt-BR" b="1" dirty="0"/>
              <a:t>  /  500000 CHS   g   </a:t>
            </a:r>
            <a:r>
              <a:rPr lang="pt-BR" b="1" dirty="0" err="1"/>
              <a:t>CFj</a:t>
            </a:r>
            <a:r>
              <a:rPr lang="pt-BR" b="1" dirty="0"/>
              <a:t>   /  1000000   CHS  g   </a:t>
            </a:r>
            <a:r>
              <a:rPr lang="pt-BR" b="1" dirty="0" err="1"/>
              <a:t>CFj</a:t>
            </a:r>
            <a:r>
              <a:rPr lang="pt-BR" b="1" dirty="0"/>
              <a:t>  / 3000000 g  </a:t>
            </a:r>
            <a:r>
              <a:rPr lang="pt-BR" b="1" dirty="0" err="1"/>
              <a:t>CFj</a:t>
            </a:r>
            <a:endParaRPr lang="pt-BR" b="1" dirty="0"/>
          </a:p>
          <a:p>
            <a:r>
              <a:rPr lang="pt-BR" b="1" dirty="0"/>
              <a:t>12 i      f     NPV    = $ 881.718,30 </a:t>
            </a:r>
          </a:p>
        </p:txBody>
      </p:sp>
      <p:sp>
        <p:nvSpPr>
          <p:cNvPr id="60" name="CaixaDeTexto 59"/>
          <p:cNvSpPr txBox="1"/>
          <p:nvPr/>
        </p:nvSpPr>
        <p:spPr>
          <a:xfrm>
            <a:off x="9810776" y="1623671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$ 881.718,30</a:t>
            </a:r>
          </a:p>
        </p:txBody>
      </p:sp>
    </p:spTree>
    <p:extLst>
      <p:ext uri="{BB962C8B-B14F-4D97-AF65-F5344CB8AC3E}">
        <p14:creationId xmlns:p14="http://schemas.microsoft.com/office/powerpoint/2010/main" val="21983987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1462803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 rot="5400000">
            <a:off x="1834438" y="2748576"/>
            <a:ext cx="3571106" cy="101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rot="5400000">
            <a:off x="3930085" y="2747650"/>
            <a:ext cx="3571900" cy="2075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rot="16200000" flipH="1">
            <a:off x="5929290" y="2748666"/>
            <a:ext cx="3571900" cy="43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rot="5400000">
            <a:off x="7835362" y="2747650"/>
            <a:ext cx="3571900" cy="2075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2095429" y="962737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0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095693" y="962737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1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6191208" y="962737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2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8191472" y="962737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3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095473" y="3963133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4000486" y="3177315"/>
            <a:ext cx="107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- 500.000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4381488" y="396313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5905499" y="2391497"/>
            <a:ext cx="124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- 1.000.000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6096001" y="3177315"/>
            <a:ext cx="94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100.000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8001014" y="2391497"/>
            <a:ext cx="112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1.500.000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201458" y="962737"/>
            <a:ext cx="923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2095473" y="1605679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190460" y="1605679"/>
            <a:ext cx="109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1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4000486" y="1605679"/>
            <a:ext cx="107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- 500.000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5905499" y="1605679"/>
            <a:ext cx="124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- 1.000.000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7905763" y="1605679"/>
            <a:ext cx="1179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3.000.000</a:t>
            </a:r>
          </a:p>
        </p:txBody>
      </p:sp>
      <p:cxnSp>
        <p:nvCxnSpPr>
          <p:cNvPr id="43" name="Conector reto 42"/>
          <p:cNvCxnSpPr/>
          <p:nvPr/>
        </p:nvCxnSpPr>
        <p:spPr>
          <a:xfrm>
            <a:off x="0" y="2177183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190460" y="2391497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2</a:t>
            </a:r>
          </a:p>
        </p:txBody>
      </p:sp>
      <p:sp>
        <p:nvSpPr>
          <p:cNvPr id="45" name="CaixaDeTexto 44"/>
          <p:cNvSpPr txBox="1"/>
          <p:nvPr/>
        </p:nvSpPr>
        <p:spPr>
          <a:xfrm>
            <a:off x="2095473" y="2391497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4095737" y="2391497"/>
            <a:ext cx="107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- 500.000</a:t>
            </a:r>
          </a:p>
        </p:txBody>
      </p:sp>
      <p:cxnSp>
        <p:nvCxnSpPr>
          <p:cNvPr id="47" name="Conector reto 46"/>
          <p:cNvCxnSpPr/>
          <p:nvPr/>
        </p:nvCxnSpPr>
        <p:spPr>
          <a:xfrm>
            <a:off x="0" y="2963001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190460" y="3177315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3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2095473" y="3177315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cxnSp>
        <p:nvCxnSpPr>
          <p:cNvPr id="50" name="Conector reto 49"/>
          <p:cNvCxnSpPr/>
          <p:nvPr/>
        </p:nvCxnSpPr>
        <p:spPr>
          <a:xfrm>
            <a:off x="0" y="3748819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/>
          <p:cNvSpPr txBox="1"/>
          <p:nvPr/>
        </p:nvSpPr>
        <p:spPr>
          <a:xfrm>
            <a:off x="190460" y="3963133"/>
            <a:ext cx="109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4</a:t>
            </a:r>
          </a:p>
        </p:txBody>
      </p:sp>
      <p:cxnSp>
        <p:nvCxnSpPr>
          <p:cNvPr id="53" name="Conector reto 52"/>
          <p:cNvCxnSpPr/>
          <p:nvPr/>
        </p:nvCxnSpPr>
        <p:spPr>
          <a:xfrm>
            <a:off x="190459" y="4534637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>
            <a:off x="10001277" y="962737"/>
            <a:ext cx="596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NPV</a:t>
            </a:r>
          </a:p>
        </p:txBody>
      </p:sp>
      <p:sp>
        <p:nvSpPr>
          <p:cNvPr id="59" name="CaixaDeTexto 58"/>
          <p:cNvSpPr txBox="1"/>
          <p:nvPr/>
        </p:nvSpPr>
        <p:spPr>
          <a:xfrm>
            <a:off x="285710" y="4748952"/>
            <a:ext cx="86963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NPV Cenário 2</a:t>
            </a:r>
          </a:p>
          <a:p>
            <a:endParaRPr lang="pt-BR" b="1" dirty="0"/>
          </a:p>
          <a:p>
            <a:r>
              <a:rPr lang="pt-BR" b="1" dirty="0"/>
              <a:t>f   CLX   10000 CHS g  </a:t>
            </a:r>
            <a:r>
              <a:rPr lang="pt-BR" b="1" dirty="0" err="1"/>
              <a:t>CFo</a:t>
            </a:r>
            <a:r>
              <a:rPr lang="pt-BR" b="1" dirty="0"/>
              <a:t>  /  500000 CHS   g   </a:t>
            </a:r>
            <a:r>
              <a:rPr lang="pt-BR" b="1" dirty="0" err="1"/>
              <a:t>CFj</a:t>
            </a:r>
            <a:r>
              <a:rPr lang="pt-BR" b="1" dirty="0"/>
              <a:t>   /  1000000   CHS  g   </a:t>
            </a:r>
            <a:r>
              <a:rPr lang="pt-BR" b="1" dirty="0" err="1"/>
              <a:t>CFj</a:t>
            </a:r>
            <a:r>
              <a:rPr lang="pt-BR" b="1" dirty="0"/>
              <a:t>  / 1500000 g  </a:t>
            </a:r>
            <a:r>
              <a:rPr lang="pt-BR" b="1" dirty="0" err="1"/>
              <a:t>CFj</a:t>
            </a:r>
            <a:endParaRPr lang="pt-BR" b="1" dirty="0"/>
          </a:p>
          <a:p>
            <a:r>
              <a:rPr lang="pt-BR" b="1" dirty="0"/>
              <a:t>12 i      f     NPV    =  $ - 185.952,08</a:t>
            </a:r>
          </a:p>
        </p:txBody>
      </p:sp>
      <p:sp>
        <p:nvSpPr>
          <p:cNvPr id="60" name="CaixaDeTexto 59"/>
          <p:cNvSpPr txBox="1"/>
          <p:nvPr/>
        </p:nvSpPr>
        <p:spPr>
          <a:xfrm>
            <a:off x="9810776" y="1605679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$ 881.718,30</a:t>
            </a:r>
          </a:p>
        </p:txBody>
      </p:sp>
      <p:sp>
        <p:nvSpPr>
          <p:cNvPr id="61" name="CaixaDeTexto 60"/>
          <p:cNvSpPr txBox="1"/>
          <p:nvPr/>
        </p:nvSpPr>
        <p:spPr>
          <a:xfrm>
            <a:off x="9810776" y="2391497"/>
            <a:ext cx="158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- 185.952,08</a:t>
            </a:r>
          </a:p>
        </p:txBody>
      </p:sp>
    </p:spTree>
    <p:extLst>
      <p:ext uri="{BB962C8B-B14F-4D97-AF65-F5344CB8AC3E}">
        <p14:creationId xmlns:p14="http://schemas.microsoft.com/office/powerpoint/2010/main" val="28052970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1462803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 rot="5400000">
            <a:off x="1834438" y="2720209"/>
            <a:ext cx="3571106" cy="101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rot="5400000">
            <a:off x="3930085" y="2719283"/>
            <a:ext cx="3571900" cy="2075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rot="16200000" flipH="1">
            <a:off x="5929290" y="2720299"/>
            <a:ext cx="3571900" cy="43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rot="5400000">
            <a:off x="7835362" y="2719283"/>
            <a:ext cx="3571900" cy="2075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2095429" y="934370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0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095693" y="934370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1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6191208" y="934370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2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8191472" y="934370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3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095473" y="3963133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4000486" y="3177315"/>
            <a:ext cx="107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- 500.000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4381488" y="396313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5905499" y="2391497"/>
            <a:ext cx="124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- 1.000.000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6096001" y="3177315"/>
            <a:ext cx="94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100.000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8001014" y="2391497"/>
            <a:ext cx="112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1.500.000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201458" y="934370"/>
            <a:ext cx="923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2095473" y="1605679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190460" y="1605679"/>
            <a:ext cx="109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1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4000486" y="1605679"/>
            <a:ext cx="107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- 500.000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5905499" y="1605679"/>
            <a:ext cx="124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- 1.000.000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7905763" y="1605679"/>
            <a:ext cx="1179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3.000.000</a:t>
            </a:r>
          </a:p>
        </p:txBody>
      </p:sp>
      <p:cxnSp>
        <p:nvCxnSpPr>
          <p:cNvPr id="43" name="Conector reto 42"/>
          <p:cNvCxnSpPr/>
          <p:nvPr/>
        </p:nvCxnSpPr>
        <p:spPr>
          <a:xfrm>
            <a:off x="0" y="2177183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190460" y="2391497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2</a:t>
            </a:r>
          </a:p>
        </p:txBody>
      </p:sp>
      <p:sp>
        <p:nvSpPr>
          <p:cNvPr id="45" name="CaixaDeTexto 44"/>
          <p:cNvSpPr txBox="1"/>
          <p:nvPr/>
        </p:nvSpPr>
        <p:spPr>
          <a:xfrm>
            <a:off x="2095473" y="2391497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4095737" y="2391497"/>
            <a:ext cx="107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- 500.000</a:t>
            </a:r>
          </a:p>
        </p:txBody>
      </p:sp>
      <p:cxnSp>
        <p:nvCxnSpPr>
          <p:cNvPr id="47" name="Conector reto 46"/>
          <p:cNvCxnSpPr/>
          <p:nvPr/>
        </p:nvCxnSpPr>
        <p:spPr>
          <a:xfrm>
            <a:off x="0" y="2963001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190460" y="3177315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3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2095473" y="3177315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cxnSp>
        <p:nvCxnSpPr>
          <p:cNvPr id="50" name="Conector reto 49"/>
          <p:cNvCxnSpPr/>
          <p:nvPr/>
        </p:nvCxnSpPr>
        <p:spPr>
          <a:xfrm>
            <a:off x="0" y="3748819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/>
          <p:cNvSpPr txBox="1"/>
          <p:nvPr/>
        </p:nvSpPr>
        <p:spPr>
          <a:xfrm>
            <a:off x="190460" y="3963133"/>
            <a:ext cx="109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4</a:t>
            </a:r>
          </a:p>
        </p:txBody>
      </p:sp>
      <p:cxnSp>
        <p:nvCxnSpPr>
          <p:cNvPr id="53" name="Conector reto 52"/>
          <p:cNvCxnSpPr/>
          <p:nvPr/>
        </p:nvCxnSpPr>
        <p:spPr>
          <a:xfrm>
            <a:off x="190459" y="4534637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>
            <a:off x="10001277" y="934370"/>
            <a:ext cx="596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NPV</a:t>
            </a:r>
          </a:p>
        </p:txBody>
      </p:sp>
      <p:sp>
        <p:nvSpPr>
          <p:cNvPr id="59" name="CaixaDeTexto 58"/>
          <p:cNvSpPr txBox="1"/>
          <p:nvPr/>
        </p:nvSpPr>
        <p:spPr>
          <a:xfrm>
            <a:off x="285710" y="4748952"/>
            <a:ext cx="64703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NPV Cenário 3</a:t>
            </a:r>
          </a:p>
          <a:p>
            <a:endParaRPr lang="pt-BR" b="1" dirty="0"/>
          </a:p>
          <a:p>
            <a:r>
              <a:rPr lang="pt-BR" b="1" dirty="0"/>
              <a:t>f   CLX   10000 CHS g  </a:t>
            </a:r>
            <a:r>
              <a:rPr lang="pt-BR" b="1" dirty="0" err="1"/>
              <a:t>CFo</a:t>
            </a:r>
            <a:r>
              <a:rPr lang="pt-BR" b="1" dirty="0"/>
              <a:t>  /  500000 CHS   g   </a:t>
            </a:r>
            <a:r>
              <a:rPr lang="pt-BR" b="1" dirty="0" err="1"/>
              <a:t>CFj</a:t>
            </a:r>
            <a:r>
              <a:rPr lang="pt-BR" b="1" dirty="0"/>
              <a:t>   /  100000   g   </a:t>
            </a:r>
            <a:r>
              <a:rPr lang="pt-BR" b="1" dirty="0" err="1"/>
              <a:t>CFj</a:t>
            </a:r>
            <a:r>
              <a:rPr lang="pt-BR" b="1" dirty="0"/>
              <a:t>   </a:t>
            </a:r>
          </a:p>
          <a:p>
            <a:r>
              <a:rPr lang="pt-BR" b="1" dirty="0"/>
              <a:t>12 i      f     NPV    = $ - 376.709,18</a:t>
            </a:r>
          </a:p>
        </p:txBody>
      </p:sp>
      <p:sp>
        <p:nvSpPr>
          <p:cNvPr id="60" name="CaixaDeTexto 59"/>
          <p:cNvSpPr txBox="1"/>
          <p:nvPr/>
        </p:nvSpPr>
        <p:spPr>
          <a:xfrm>
            <a:off x="9810776" y="1605679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$ 881.718,30</a:t>
            </a:r>
          </a:p>
        </p:txBody>
      </p:sp>
      <p:sp>
        <p:nvSpPr>
          <p:cNvPr id="61" name="CaixaDeTexto 60"/>
          <p:cNvSpPr txBox="1"/>
          <p:nvPr/>
        </p:nvSpPr>
        <p:spPr>
          <a:xfrm>
            <a:off x="9810776" y="2391497"/>
            <a:ext cx="158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- 185.952,08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9810776" y="3177315"/>
            <a:ext cx="158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- 376.709,18</a:t>
            </a:r>
          </a:p>
        </p:txBody>
      </p:sp>
    </p:spTree>
    <p:extLst>
      <p:ext uri="{BB962C8B-B14F-4D97-AF65-F5344CB8AC3E}">
        <p14:creationId xmlns:p14="http://schemas.microsoft.com/office/powerpoint/2010/main" val="22827439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1523778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 rot="5400000">
            <a:off x="1834438" y="2809551"/>
            <a:ext cx="3571106" cy="101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rot="5400000">
            <a:off x="3930085" y="2808625"/>
            <a:ext cx="3571900" cy="2075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rot="16200000" flipH="1">
            <a:off x="5929290" y="2809641"/>
            <a:ext cx="3571900" cy="43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rot="5400000">
            <a:off x="7835362" y="2808625"/>
            <a:ext cx="3571900" cy="2075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2095429" y="1023712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0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095693" y="1023712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1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6191208" y="1023712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2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8191472" y="1023712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3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095473" y="4024108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4000486" y="3238290"/>
            <a:ext cx="107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- 500.000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4381488" y="402410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5905499" y="2452472"/>
            <a:ext cx="124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- 1.000.000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6096001" y="3238290"/>
            <a:ext cx="94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100.000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8001014" y="2452472"/>
            <a:ext cx="112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1.500.000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201458" y="1023712"/>
            <a:ext cx="923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2095473" y="166665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190460" y="1666654"/>
            <a:ext cx="109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1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4000486" y="1666654"/>
            <a:ext cx="107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- 500.000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5905499" y="1666654"/>
            <a:ext cx="124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- 1.000.000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7905763" y="1666654"/>
            <a:ext cx="1179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3.000.000</a:t>
            </a:r>
          </a:p>
        </p:txBody>
      </p:sp>
      <p:cxnSp>
        <p:nvCxnSpPr>
          <p:cNvPr id="43" name="Conector reto 42"/>
          <p:cNvCxnSpPr/>
          <p:nvPr/>
        </p:nvCxnSpPr>
        <p:spPr>
          <a:xfrm>
            <a:off x="0" y="2238158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190460" y="2452472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2</a:t>
            </a:r>
          </a:p>
        </p:txBody>
      </p:sp>
      <p:sp>
        <p:nvSpPr>
          <p:cNvPr id="45" name="CaixaDeTexto 44"/>
          <p:cNvSpPr txBox="1"/>
          <p:nvPr/>
        </p:nvSpPr>
        <p:spPr>
          <a:xfrm>
            <a:off x="2095473" y="2452472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4095737" y="2452472"/>
            <a:ext cx="107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- 500.000</a:t>
            </a:r>
          </a:p>
        </p:txBody>
      </p:sp>
      <p:cxnSp>
        <p:nvCxnSpPr>
          <p:cNvPr id="47" name="Conector reto 46"/>
          <p:cNvCxnSpPr/>
          <p:nvPr/>
        </p:nvCxnSpPr>
        <p:spPr>
          <a:xfrm>
            <a:off x="0" y="3023976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190460" y="323829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3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2095473" y="323829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cxnSp>
        <p:nvCxnSpPr>
          <p:cNvPr id="50" name="Conector reto 49"/>
          <p:cNvCxnSpPr/>
          <p:nvPr/>
        </p:nvCxnSpPr>
        <p:spPr>
          <a:xfrm>
            <a:off x="0" y="3809794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/>
          <p:cNvSpPr txBox="1"/>
          <p:nvPr/>
        </p:nvSpPr>
        <p:spPr>
          <a:xfrm>
            <a:off x="190460" y="4024108"/>
            <a:ext cx="109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4</a:t>
            </a:r>
          </a:p>
        </p:txBody>
      </p:sp>
      <p:cxnSp>
        <p:nvCxnSpPr>
          <p:cNvPr id="53" name="Conector reto 52"/>
          <p:cNvCxnSpPr/>
          <p:nvPr/>
        </p:nvCxnSpPr>
        <p:spPr>
          <a:xfrm>
            <a:off x="190459" y="4595612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>
            <a:off x="10001277" y="1023712"/>
            <a:ext cx="596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NPV</a:t>
            </a:r>
          </a:p>
        </p:txBody>
      </p:sp>
      <p:sp>
        <p:nvSpPr>
          <p:cNvPr id="59" name="CaixaDeTexto 58"/>
          <p:cNvSpPr txBox="1"/>
          <p:nvPr/>
        </p:nvSpPr>
        <p:spPr>
          <a:xfrm>
            <a:off x="285710" y="4809926"/>
            <a:ext cx="20475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NPV Cenário 4</a:t>
            </a:r>
          </a:p>
          <a:p>
            <a:endParaRPr lang="pt-BR" b="1" dirty="0"/>
          </a:p>
          <a:p>
            <a:r>
              <a:rPr lang="pt-BR" b="1" dirty="0"/>
              <a:t>NPV = - $ 10.000,00</a:t>
            </a:r>
          </a:p>
        </p:txBody>
      </p:sp>
      <p:sp>
        <p:nvSpPr>
          <p:cNvPr id="60" name="CaixaDeTexto 59"/>
          <p:cNvSpPr txBox="1"/>
          <p:nvPr/>
        </p:nvSpPr>
        <p:spPr>
          <a:xfrm>
            <a:off x="9810776" y="1666654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$ 881.718,30</a:t>
            </a:r>
          </a:p>
        </p:txBody>
      </p:sp>
      <p:sp>
        <p:nvSpPr>
          <p:cNvPr id="61" name="CaixaDeTexto 60"/>
          <p:cNvSpPr txBox="1"/>
          <p:nvPr/>
        </p:nvSpPr>
        <p:spPr>
          <a:xfrm>
            <a:off x="9810776" y="2452472"/>
            <a:ext cx="158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- 185.952,08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9810776" y="3238290"/>
            <a:ext cx="158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- 376.709,18</a:t>
            </a:r>
          </a:p>
        </p:txBody>
      </p:sp>
      <p:sp>
        <p:nvSpPr>
          <p:cNvPr id="63" name="CaixaDeTexto 62"/>
          <p:cNvSpPr txBox="1"/>
          <p:nvPr/>
        </p:nvSpPr>
        <p:spPr>
          <a:xfrm>
            <a:off x="9810776" y="4024108"/>
            <a:ext cx="1469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- 10.000,00</a:t>
            </a:r>
          </a:p>
        </p:txBody>
      </p:sp>
    </p:spTree>
    <p:extLst>
      <p:ext uri="{BB962C8B-B14F-4D97-AF65-F5344CB8AC3E}">
        <p14:creationId xmlns:p14="http://schemas.microsoft.com/office/powerpoint/2010/main" val="34894261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1507706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rot="16200000" flipH="1">
            <a:off x="2690810" y="2793569"/>
            <a:ext cx="3571900" cy="43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rot="5400000">
            <a:off x="310559" y="2792553"/>
            <a:ext cx="3571900" cy="2075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201458" y="1007640"/>
            <a:ext cx="923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190460" y="1650582"/>
            <a:ext cx="109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1</a:t>
            </a:r>
          </a:p>
        </p:txBody>
      </p:sp>
      <p:cxnSp>
        <p:nvCxnSpPr>
          <p:cNvPr id="43" name="Conector reto 42"/>
          <p:cNvCxnSpPr/>
          <p:nvPr/>
        </p:nvCxnSpPr>
        <p:spPr>
          <a:xfrm>
            <a:off x="0" y="2222086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190460" y="243640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2</a:t>
            </a:r>
          </a:p>
        </p:txBody>
      </p:sp>
      <p:cxnSp>
        <p:nvCxnSpPr>
          <p:cNvPr id="47" name="Conector reto 46"/>
          <p:cNvCxnSpPr/>
          <p:nvPr/>
        </p:nvCxnSpPr>
        <p:spPr>
          <a:xfrm>
            <a:off x="0" y="3007904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190460" y="3222218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3</a:t>
            </a:r>
          </a:p>
        </p:txBody>
      </p:sp>
      <p:cxnSp>
        <p:nvCxnSpPr>
          <p:cNvPr id="50" name="Conector reto 49"/>
          <p:cNvCxnSpPr/>
          <p:nvPr/>
        </p:nvCxnSpPr>
        <p:spPr>
          <a:xfrm>
            <a:off x="0" y="3793722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/>
          <p:cNvSpPr txBox="1"/>
          <p:nvPr/>
        </p:nvSpPr>
        <p:spPr>
          <a:xfrm>
            <a:off x="190460" y="4008036"/>
            <a:ext cx="109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4</a:t>
            </a:r>
          </a:p>
        </p:txBody>
      </p:sp>
      <p:cxnSp>
        <p:nvCxnSpPr>
          <p:cNvPr id="53" name="Conector reto 52"/>
          <p:cNvCxnSpPr/>
          <p:nvPr/>
        </p:nvCxnSpPr>
        <p:spPr>
          <a:xfrm>
            <a:off x="190459" y="4579540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>
            <a:off x="2857477" y="1007640"/>
            <a:ext cx="596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NPV</a:t>
            </a:r>
          </a:p>
        </p:txBody>
      </p:sp>
      <p:sp>
        <p:nvSpPr>
          <p:cNvPr id="60" name="CaixaDeTexto 59"/>
          <p:cNvSpPr txBox="1"/>
          <p:nvPr/>
        </p:nvSpPr>
        <p:spPr>
          <a:xfrm>
            <a:off x="2285973" y="1650582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$ 881.718,30</a:t>
            </a:r>
          </a:p>
        </p:txBody>
      </p:sp>
      <p:sp>
        <p:nvSpPr>
          <p:cNvPr id="61" name="CaixaDeTexto 60"/>
          <p:cNvSpPr txBox="1"/>
          <p:nvPr/>
        </p:nvSpPr>
        <p:spPr>
          <a:xfrm>
            <a:off x="2285973" y="2436400"/>
            <a:ext cx="158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- 185.952,08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2285973" y="3222218"/>
            <a:ext cx="158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- 376.709,18</a:t>
            </a:r>
          </a:p>
        </p:txBody>
      </p:sp>
      <p:sp>
        <p:nvSpPr>
          <p:cNvPr id="63" name="CaixaDeTexto 62"/>
          <p:cNvSpPr txBox="1"/>
          <p:nvPr/>
        </p:nvSpPr>
        <p:spPr>
          <a:xfrm>
            <a:off x="2285974" y="4008036"/>
            <a:ext cx="1469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- 10.000,00</a:t>
            </a:r>
          </a:p>
        </p:txBody>
      </p:sp>
      <p:cxnSp>
        <p:nvCxnSpPr>
          <p:cNvPr id="52" name="Conector reto 51"/>
          <p:cNvCxnSpPr/>
          <p:nvPr/>
        </p:nvCxnSpPr>
        <p:spPr>
          <a:xfrm rot="16200000" flipH="1">
            <a:off x="4786282" y="2793569"/>
            <a:ext cx="3571900" cy="43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ixaDeTexto 53"/>
          <p:cNvSpPr txBox="1"/>
          <p:nvPr/>
        </p:nvSpPr>
        <p:spPr>
          <a:xfrm>
            <a:off x="4476739" y="1007640"/>
            <a:ext cx="1523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Probabilidade</a:t>
            </a:r>
          </a:p>
        </p:txBody>
      </p:sp>
    </p:spTree>
    <p:extLst>
      <p:ext uri="{BB962C8B-B14F-4D97-AF65-F5344CB8AC3E}">
        <p14:creationId xmlns:p14="http://schemas.microsoft.com/office/powerpoint/2010/main" val="26029761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666712" y="1454732"/>
            <a:ext cx="10382323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 flipH="1">
            <a:off x="2447595" y="955460"/>
            <a:ext cx="29939" cy="542586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flipH="1">
            <a:off x="4559830" y="954666"/>
            <a:ext cx="14277" cy="5426662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6572253" y="954666"/>
            <a:ext cx="3800" cy="549867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8479384" y="954666"/>
            <a:ext cx="16883" cy="549867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952464" y="954666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0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952728" y="954666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1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048243" y="954666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2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048507" y="954666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3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761963" y="3955062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cxnSp>
        <p:nvCxnSpPr>
          <p:cNvPr id="15" name="Conector de seta reta 14"/>
          <p:cNvCxnSpPr>
            <a:stCxn id="13" idx="3"/>
          </p:cNvCxnSpPr>
          <p:nvPr/>
        </p:nvCxnSpPr>
        <p:spPr>
          <a:xfrm flipV="1">
            <a:off x="1664774" y="3526434"/>
            <a:ext cx="1192704" cy="6132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3" idx="3"/>
          </p:cNvCxnSpPr>
          <p:nvPr/>
        </p:nvCxnSpPr>
        <p:spPr>
          <a:xfrm>
            <a:off x="1664774" y="4139728"/>
            <a:ext cx="1192704" cy="529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2857478" y="3312120"/>
            <a:ext cx="107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- 500.000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809720" y="3454996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60%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1714470" y="4312252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40%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2952728" y="445512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</a:t>
            </a:r>
          </a:p>
        </p:txBody>
      </p:sp>
      <p:cxnSp>
        <p:nvCxnSpPr>
          <p:cNvPr id="24" name="Conector de seta reta 23"/>
          <p:cNvCxnSpPr/>
          <p:nvPr/>
        </p:nvCxnSpPr>
        <p:spPr>
          <a:xfrm flipV="1">
            <a:off x="4344842" y="2883492"/>
            <a:ext cx="893903" cy="6132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4344842" y="3496786"/>
            <a:ext cx="893903" cy="529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4952992" y="2597740"/>
            <a:ext cx="124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- 1.000.000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4190987" y="2812054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80%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4095736" y="3669310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20%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5333996" y="3812186"/>
            <a:ext cx="94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100.000</a:t>
            </a:r>
          </a:p>
        </p:txBody>
      </p:sp>
      <p:cxnSp>
        <p:nvCxnSpPr>
          <p:cNvPr id="30" name="Conector de seta reta 29"/>
          <p:cNvCxnSpPr/>
          <p:nvPr/>
        </p:nvCxnSpPr>
        <p:spPr>
          <a:xfrm flipV="1">
            <a:off x="6630858" y="2169112"/>
            <a:ext cx="893903" cy="6132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>
            <a:off x="6630858" y="2782406"/>
            <a:ext cx="893903" cy="529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7239008" y="1883360"/>
            <a:ext cx="1179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3.000.000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6477003" y="2097674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50%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6381752" y="2954930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50%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7334259" y="3299978"/>
            <a:ext cx="112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1.500.000</a:t>
            </a:r>
          </a:p>
        </p:txBody>
      </p:sp>
      <p:sp>
        <p:nvSpPr>
          <p:cNvPr id="36" name="Elipse 35"/>
          <p:cNvSpPr/>
          <p:nvPr/>
        </p:nvSpPr>
        <p:spPr>
          <a:xfrm>
            <a:off x="1619219" y="3312120"/>
            <a:ext cx="1143008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Elipse 35"/>
          <p:cNvSpPr/>
          <p:nvPr/>
        </p:nvSpPr>
        <p:spPr>
          <a:xfrm>
            <a:off x="3905235" y="2681984"/>
            <a:ext cx="1143008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Elipse 35"/>
          <p:cNvSpPr/>
          <p:nvPr/>
        </p:nvSpPr>
        <p:spPr>
          <a:xfrm>
            <a:off x="6112497" y="1981650"/>
            <a:ext cx="1143008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" name="Curved Connector 3"/>
          <p:cNvCxnSpPr>
            <a:stCxn id="36" idx="0"/>
            <a:endCxn id="37" idx="0"/>
          </p:cNvCxnSpPr>
          <p:nvPr/>
        </p:nvCxnSpPr>
        <p:spPr>
          <a:xfrm rot="5400000" flipH="1" flipV="1">
            <a:off x="3018663" y="1854044"/>
            <a:ext cx="630136" cy="2286016"/>
          </a:xfrm>
          <a:prstGeom prst="curvedConnector3">
            <a:avLst>
              <a:gd name="adj1" fmla="val 136278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5400000" flipH="1" flipV="1">
            <a:off x="5279488" y="1166516"/>
            <a:ext cx="630136" cy="2286016"/>
          </a:xfrm>
          <a:prstGeom prst="curvedConnector3">
            <a:avLst>
              <a:gd name="adj1" fmla="val 136278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30736" y="2008068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96004" y="1456320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59099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8" grpId="0" animBg="1"/>
      <p:bldP spid="14" grpId="0"/>
      <p:bldP spid="4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1507706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rot="16200000" flipH="1">
            <a:off x="2690810" y="2793569"/>
            <a:ext cx="3571900" cy="43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rot="5400000">
            <a:off x="310559" y="2792553"/>
            <a:ext cx="3571900" cy="2075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201458" y="1007640"/>
            <a:ext cx="923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190460" y="1650582"/>
            <a:ext cx="109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1</a:t>
            </a:r>
          </a:p>
        </p:txBody>
      </p:sp>
      <p:cxnSp>
        <p:nvCxnSpPr>
          <p:cNvPr id="43" name="Conector reto 42"/>
          <p:cNvCxnSpPr/>
          <p:nvPr/>
        </p:nvCxnSpPr>
        <p:spPr>
          <a:xfrm>
            <a:off x="0" y="2222086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190460" y="243640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2</a:t>
            </a:r>
          </a:p>
        </p:txBody>
      </p:sp>
      <p:cxnSp>
        <p:nvCxnSpPr>
          <p:cNvPr id="47" name="Conector reto 46"/>
          <p:cNvCxnSpPr/>
          <p:nvPr/>
        </p:nvCxnSpPr>
        <p:spPr>
          <a:xfrm>
            <a:off x="0" y="3007904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190460" y="3222218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3</a:t>
            </a:r>
          </a:p>
        </p:txBody>
      </p:sp>
      <p:cxnSp>
        <p:nvCxnSpPr>
          <p:cNvPr id="50" name="Conector reto 49"/>
          <p:cNvCxnSpPr/>
          <p:nvPr/>
        </p:nvCxnSpPr>
        <p:spPr>
          <a:xfrm>
            <a:off x="0" y="3793722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/>
          <p:cNvSpPr txBox="1"/>
          <p:nvPr/>
        </p:nvSpPr>
        <p:spPr>
          <a:xfrm>
            <a:off x="190460" y="4008036"/>
            <a:ext cx="109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4</a:t>
            </a:r>
          </a:p>
        </p:txBody>
      </p:sp>
      <p:cxnSp>
        <p:nvCxnSpPr>
          <p:cNvPr id="53" name="Conector reto 52"/>
          <p:cNvCxnSpPr/>
          <p:nvPr/>
        </p:nvCxnSpPr>
        <p:spPr>
          <a:xfrm>
            <a:off x="190459" y="4579540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>
            <a:off x="2857477" y="1007640"/>
            <a:ext cx="596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NPV</a:t>
            </a:r>
          </a:p>
        </p:txBody>
      </p:sp>
      <p:sp>
        <p:nvSpPr>
          <p:cNvPr id="60" name="CaixaDeTexto 59"/>
          <p:cNvSpPr txBox="1"/>
          <p:nvPr/>
        </p:nvSpPr>
        <p:spPr>
          <a:xfrm>
            <a:off x="2285973" y="1650582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$ 881.718,30</a:t>
            </a:r>
          </a:p>
        </p:txBody>
      </p:sp>
      <p:sp>
        <p:nvSpPr>
          <p:cNvPr id="61" name="CaixaDeTexto 60"/>
          <p:cNvSpPr txBox="1"/>
          <p:nvPr/>
        </p:nvSpPr>
        <p:spPr>
          <a:xfrm>
            <a:off x="2285973" y="2436400"/>
            <a:ext cx="158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- 185.952,08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2285973" y="3222218"/>
            <a:ext cx="158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- 376.709,18</a:t>
            </a:r>
          </a:p>
        </p:txBody>
      </p:sp>
      <p:sp>
        <p:nvSpPr>
          <p:cNvPr id="63" name="CaixaDeTexto 62"/>
          <p:cNvSpPr txBox="1"/>
          <p:nvPr/>
        </p:nvSpPr>
        <p:spPr>
          <a:xfrm>
            <a:off x="2285974" y="4008036"/>
            <a:ext cx="1469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- 10.000,00</a:t>
            </a:r>
          </a:p>
        </p:txBody>
      </p:sp>
      <p:cxnSp>
        <p:nvCxnSpPr>
          <p:cNvPr id="52" name="Conector reto 51"/>
          <p:cNvCxnSpPr/>
          <p:nvPr/>
        </p:nvCxnSpPr>
        <p:spPr>
          <a:xfrm rot="16200000" flipH="1">
            <a:off x="5072034" y="2793569"/>
            <a:ext cx="3571900" cy="43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ixaDeTexto 53"/>
          <p:cNvSpPr txBox="1"/>
          <p:nvPr/>
        </p:nvSpPr>
        <p:spPr>
          <a:xfrm>
            <a:off x="4667241" y="1007640"/>
            <a:ext cx="1523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Probabilidade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5242776" y="1650582"/>
            <a:ext cx="639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24%</a:t>
            </a:r>
          </a:p>
        </p:txBody>
      </p:sp>
    </p:spTree>
    <p:extLst>
      <p:ext uri="{BB962C8B-B14F-4D97-AF65-F5344CB8AC3E}">
        <p14:creationId xmlns:p14="http://schemas.microsoft.com/office/powerpoint/2010/main" val="27529026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666712" y="1454732"/>
            <a:ext cx="10382323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 flipH="1">
            <a:off x="2447595" y="955460"/>
            <a:ext cx="29939" cy="542586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flipH="1">
            <a:off x="4559830" y="954666"/>
            <a:ext cx="14277" cy="5426662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6572253" y="954666"/>
            <a:ext cx="3800" cy="549867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8479384" y="954666"/>
            <a:ext cx="16883" cy="549867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952464" y="954666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0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952728" y="954666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1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048243" y="954666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2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048507" y="954666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3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761963" y="3955062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cxnSp>
        <p:nvCxnSpPr>
          <p:cNvPr id="15" name="Conector de seta reta 14"/>
          <p:cNvCxnSpPr>
            <a:stCxn id="13" idx="3"/>
          </p:cNvCxnSpPr>
          <p:nvPr/>
        </p:nvCxnSpPr>
        <p:spPr>
          <a:xfrm flipV="1">
            <a:off x="1664774" y="3526434"/>
            <a:ext cx="1192704" cy="6132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3" idx="3"/>
          </p:cNvCxnSpPr>
          <p:nvPr/>
        </p:nvCxnSpPr>
        <p:spPr>
          <a:xfrm>
            <a:off x="1664774" y="4139728"/>
            <a:ext cx="1192704" cy="529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2857478" y="3312120"/>
            <a:ext cx="107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- 500.000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809720" y="3454996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60%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1714470" y="4312252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40%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2952728" y="445512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</a:t>
            </a:r>
          </a:p>
        </p:txBody>
      </p:sp>
      <p:cxnSp>
        <p:nvCxnSpPr>
          <p:cNvPr id="24" name="Conector de seta reta 23"/>
          <p:cNvCxnSpPr/>
          <p:nvPr/>
        </p:nvCxnSpPr>
        <p:spPr>
          <a:xfrm flipV="1">
            <a:off x="4344842" y="2883492"/>
            <a:ext cx="893903" cy="6132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4344842" y="3496786"/>
            <a:ext cx="893903" cy="529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4952992" y="2597740"/>
            <a:ext cx="124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- 1.000.000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4190987" y="2812054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80%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4095736" y="3669310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20%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5333996" y="3812186"/>
            <a:ext cx="94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100.000</a:t>
            </a:r>
          </a:p>
        </p:txBody>
      </p:sp>
      <p:cxnSp>
        <p:nvCxnSpPr>
          <p:cNvPr id="30" name="Conector de seta reta 29"/>
          <p:cNvCxnSpPr/>
          <p:nvPr/>
        </p:nvCxnSpPr>
        <p:spPr>
          <a:xfrm flipV="1">
            <a:off x="6630858" y="2169112"/>
            <a:ext cx="893903" cy="6132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>
            <a:off x="6630858" y="2782406"/>
            <a:ext cx="893903" cy="529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7239008" y="1883360"/>
            <a:ext cx="1179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3.000.000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6477003" y="2097674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50%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6381752" y="2954930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50%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7334259" y="3299978"/>
            <a:ext cx="112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1.500.000</a:t>
            </a:r>
          </a:p>
        </p:txBody>
      </p:sp>
      <p:sp>
        <p:nvSpPr>
          <p:cNvPr id="36" name="Elipse 35"/>
          <p:cNvSpPr/>
          <p:nvPr/>
        </p:nvSpPr>
        <p:spPr>
          <a:xfrm>
            <a:off x="1619219" y="3312120"/>
            <a:ext cx="1143008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48307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666712" y="1454732"/>
            <a:ext cx="10382323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 flipH="1">
            <a:off x="2447595" y="955460"/>
            <a:ext cx="29939" cy="535386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flipH="1">
            <a:off x="4559830" y="954666"/>
            <a:ext cx="14277" cy="5426662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6572253" y="954666"/>
            <a:ext cx="3800" cy="549867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8479384" y="954666"/>
            <a:ext cx="16883" cy="549867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952464" y="954666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0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952728" y="954666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1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048243" y="954666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2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048507" y="954666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3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761963" y="3955062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cxnSp>
        <p:nvCxnSpPr>
          <p:cNvPr id="15" name="Conector de seta reta 14"/>
          <p:cNvCxnSpPr>
            <a:stCxn id="13" idx="3"/>
          </p:cNvCxnSpPr>
          <p:nvPr/>
        </p:nvCxnSpPr>
        <p:spPr>
          <a:xfrm flipV="1">
            <a:off x="1664774" y="3526434"/>
            <a:ext cx="1192704" cy="6132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3" idx="3"/>
          </p:cNvCxnSpPr>
          <p:nvPr/>
        </p:nvCxnSpPr>
        <p:spPr>
          <a:xfrm>
            <a:off x="1664774" y="4139728"/>
            <a:ext cx="1192704" cy="529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2857478" y="3312120"/>
            <a:ext cx="107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- 500.000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809720" y="3454996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60%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1714470" y="4312252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40%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2952728" y="445512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</a:t>
            </a:r>
          </a:p>
        </p:txBody>
      </p:sp>
      <p:cxnSp>
        <p:nvCxnSpPr>
          <p:cNvPr id="24" name="Conector de seta reta 23"/>
          <p:cNvCxnSpPr/>
          <p:nvPr/>
        </p:nvCxnSpPr>
        <p:spPr>
          <a:xfrm flipV="1">
            <a:off x="4344842" y="2883492"/>
            <a:ext cx="893903" cy="6132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4344842" y="3496786"/>
            <a:ext cx="893903" cy="529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4952992" y="2597740"/>
            <a:ext cx="124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- 1.000.000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4190987" y="2812054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80%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4095736" y="3669310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20%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5333996" y="3812186"/>
            <a:ext cx="94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100.000</a:t>
            </a:r>
          </a:p>
        </p:txBody>
      </p:sp>
      <p:cxnSp>
        <p:nvCxnSpPr>
          <p:cNvPr id="30" name="Conector de seta reta 29"/>
          <p:cNvCxnSpPr/>
          <p:nvPr/>
        </p:nvCxnSpPr>
        <p:spPr>
          <a:xfrm flipV="1">
            <a:off x="6630858" y="2169112"/>
            <a:ext cx="893903" cy="6132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>
            <a:off x="6630858" y="2782406"/>
            <a:ext cx="893903" cy="529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7239008" y="1883360"/>
            <a:ext cx="1179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3.000.000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6477003" y="2097674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50%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6381752" y="2954930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50%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7334259" y="3299978"/>
            <a:ext cx="112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1.500.000</a:t>
            </a:r>
          </a:p>
        </p:txBody>
      </p:sp>
      <p:sp>
        <p:nvSpPr>
          <p:cNvPr id="36" name="Elipse 35"/>
          <p:cNvSpPr/>
          <p:nvPr/>
        </p:nvSpPr>
        <p:spPr>
          <a:xfrm>
            <a:off x="1619219" y="3312120"/>
            <a:ext cx="1143008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Elipse 36"/>
          <p:cNvSpPr/>
          <p:nvPr/>
        </p:nvSpPr>
        <p:spPr>
          <a:xfrm>
            <a:off x="4000485" y="2669178"/>
            <a:ext cx="1143008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0087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12192000" cy="1548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4000" dirty="0">
                <a:latin typeface="Helvetica" panose="020B0604020202020204" pitchFamily="34" charset="0"/>
                <a:cs typeface="Helvetica" panose="020B0604020202020204" pitchFamily="34" charset="0"/>
              </a:rPr>
              <a:t>PRINCIPAIS COMPONENTES </a:t>
            </a:r>
            <a:br>
              <a:rPr lang="pt-BR" sz="40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pt-BR" sz="4000" dirty="0">
                <a:latin typeface="Helvetica" panose="020B0604020202020204" pitchFamily="34" charset="0"/>
                <a:cs typeface="Helvetica" panose="020B0604020202020204" pitchFamily="34" charset="0"/>
              </a:rPr>
              <a:t>DO FLUXO DE CAIXA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0E79BA66-CF3F-4527-89FB-35E247A14CCE}"/>
              </a:ext>
            </a:extLst>
          </p:cNvPr>
          <p:cNvGraphicFramePr/>
          <p:nvPr/>
        </p:nvGraphicFramePr>
        <p:xfrm>
          <a:off x="691934" y="1988840"/>
          <a:ext cx="10808129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740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FC56B7-226A-4A70-912D-52199C6527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8FFC56B7-226A-4A70-912D-52199C6527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8FFC56B7-226A-4A70-912D-52199C6527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B4D513-8C80-48FB-8563-BD6F5DDA8E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dgm id="{D0B4D513-8C80-48FB-8563-BD6F5DDA8E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D0B4D513-8C80-48FB-8563-BD6F5DDA8E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DEF67B-4456-4A55-B9E4-C84B6BAA9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graphicEl>
                                              <a:dgm id="{07DEF67B-4456-4A55-B9E4-C84B6BAA9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graphicEl>
                                              <a:dgm id="{07DEF67B-4456-4A55-B9E4-C84B6BAA9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ECF8C3-2C3F-4C1B-9E39-A22E3007A3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EAECF8C3-2C3F-4C1B-9E39-A22E3007A3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EAECF8C3-2C3F-4C1B-9E39-A22E3007A3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F1FB83-6689-4453-A9EC-E602545C3B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A5F1FB83-6689-4453-A9EC-E602545C3B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A5F1FB83-6689-4453-A9EC-E602545C3B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905764-DFDB-4AD9-A078-3D4ED961D5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3B905764-DFDB-4AD9-A078-3D4ED961D5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3B905764-DFDB-4AD9-A078-3D4ED961D5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EC7E42-00BE-42B0-A72D-F505E6B3CA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BDEC7E42-00BE-42B0-A72D-F505E6B3CA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BDEC7E42-00BE-42B0-A72D-F505E6B3CA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958810-86CC-4C32-8F7B-3CD3650546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graphicEl>
                                              <a:dgm id="{CD958810-86CC-4C32-8F7B-3CD3650546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graphicEl>
                                              <a:dgm id="{CD958810-86CC-4C32-8F7B-3CD3650546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791D12E-8EA8-487A-8F7B-378C8E47A8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graphicEl>
                                              <a:dgm id="{6791D12E-8EA8-487A-8F7B-378C8E47A8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graphicEl>
                                              <a:dgm id="{6791D12E-8EA8-487A-8F7B-378C8E47A8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D9E680-350D-4373-8C6E-A1BAA3BEA8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graphicEl>
                                              <a:dgm id="{22D9E680-350D-4373-8C6E-A1BAA3BEA8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graphicEl>
                                              <a:dgm id="{22D9E680-350D-4373-8C6E-A1BAA3BEA8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33D3A1E-20EF-4743-9973-4DC495157C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graphicEl>
                                              <a:dgm id="{333D3A1E-20EF-4743-9973-4DC495157C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333D3A1E-20EF-4743-9973-4DC495157C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09AFC0-8783-43B4-AEE8-1B912D64A1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graphicEl>
                                              <a:dgm id="{1409AFC0-8783-43B4-AEE8-1B912D64A1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graphicEl>
                                              <a:dgm id="{1409AFC0-8783-43B4-AEE8-1B912D64A1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8E64FDF-28FD-4911-BF35-6A98642D27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graphicEl>
                                              <a:dgm id="{88E64FDF-28FD-4911-BF35-6A98642D27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graphicEl>
                                              <a:dgm id="{88E64FDF-28FD-4911-BF35-6A98642D27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32915C-1BA8-4E8E-89AE-3B9DD89EF6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graphicEl>
                                              <a:dgm id="{4B32915C-1BA8-4E8E-89AE-3B9DD89EF6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graphicEl>
                                              <a:dgm id="{4B32915C-1BA8-4E8E-89AE-3B9DD89EF6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1C876A-720F-4CDA-8B71-367B457E79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graphicEl>
                                              <a:dgm id="{871C876A-720F-4CDA-8B71-367B457E79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graphicEl>
                                              <a:dgm id="{871C876A-720F-4CDA-8B71-367B457E79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0B173A-31A8-4930-8E6C-054750662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graphicEl>
                                              <a:dgm id="{D30B173A-31A8-4930-8E6C-054750662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graphicEl>
                                              <a:dgm id="{D30B173A-31A8-4930-8E6C-054750662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BEACC9-E481-4727-8DF8-9EF9EC7687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graphicEl>
                                              <a:dgm id="{16BEACC9-E481-4727-8DF8-9EF9EC7687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graphicEl>
                                              <a:dgm id="{16BEACC9-E481-4727-8DF8-9EF9EC7687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EA92A9-DAE4-461D-8AAE-AFE994ADC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graphicEl>
                                              <a:dgm id="{57EA92A9-DAE4-461D-8AAE-AFE994ADC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graphicEl>
                                              <a:dgm id="{57EA92A9-DAE4-461D-8AAE-AFE994ADC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0424D5-F832-40F6-9FB8-057896AD4F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graphicEl>
                                              <a:dgm id="{470424D5-F832-40F6-9FB8-057896AD4F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graphicEl>
                                              <a:dgm id="{470424D5-F832-40F6-9FB8-057896AD4F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00B3274-BD2A-4C72-8F15-7ED4748EE7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>
                                            <p:graphicEl>
                                              <a:dgm id="{C00B3274-BD2A-4C72-8F15-7ED4748EE7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>
                                            <p:graphicEl>
                                              <a:dgm id="{C00B3274-BD2A-4C72-8F15-7ED4748EE7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7A6CEE-A420-418C-8CDF-34B6C4F2A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>
                                            <p:graphicEl>
                                              <a:dgm id="{217A6CEE-A420-418C-8CDF-34B6C4F2A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graphicEl>
                                              <a:dgm id="{217A6CEE-A420-418C-8CDF-34B6C4F2A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AB25AB-84A4-4C69-913F-552ED5A12C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">
                                            <p:graphicEl>
                                              <a:dgm id="{99AB25AB-84A4-4C69-913F-552ED5A12C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">
                                            <p:graphicEl>
                                              <a:dgm id="{99AB25AB-84A4-4C69-913F-552ED5A12C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E224AB-169C-4D40-A1C6-030EAE174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">
                                            <p:graphicEl>
                                              <a:dgm id="{F6E224AB-169C-4D40-A1C6-030EAE174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">
                                            <p:graphicEl>
                                              <a:dgm id="{F6E224AB-169C-4D40-A1C6-030EAE174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CB0C71-0385-4964-AE51-D25F27E819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">
                                            <p:graphicEl>
                                              <a:dgm id="{74CB0C71-0385-4964-AE51-D25F27E819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">
                                            <p:graphicEl>
                                              <a:dgm id="{74CB0C71-0385-4964-AE51-D25F27E819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666712" y="1454732"/>
            <a:ext cx="10382323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 flipH="1">
            <a:off x="2447595" y="955460"/>
            <a:ext cx="29939" cy="542586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flipH="1">
            <a:off x="4559830" y="954666"/>
            <a:ext cx="14277" cy="5426662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6572253" y="954666"/>
            <a:ext cx="3800" cy="5426662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8479384" y="954666"/>
            <a:ext cx="16883" cy="5426662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952464" y="954666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0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952728" y="954666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1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048243" y="954666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2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048507" y="954666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3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761963" y="3955062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cxnSp>
        <p:nvCxnSpPr>
          <p:cNvPr id="15" name="Conector de seta reta 14"/>
          <p:cNvCxnSpPr>
            <a:stCxn id="13" idx="3"/>
          </p:cNvCxnSpPr>
          <p:nvPr/>
        </p:nvCxnSpPr>
        <p:spPr>
          <a:xfrm flipV="1">
            <a:off x="1664774" y="3526434"/>
            <a:ext cx="1192704" cy="6132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3" idx="3"/>
          </p:cNvCxnSpPr>
          <p:nvPr/>
        </p:nvCxnSpPr>
        <p:spPr>
          <a:xfrm>
            <a:off x="1664774" y="4139728"/>
            <a:ext cx="1192704" cy="529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2857478" y="3312120"/>
            <a:ext cx="107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- 500.000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809720" y="3454996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60%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1714470" y="4312252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40%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2952728" y="445512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</a:t>
            </a:r>
          </a:p>
        </p:txBody>
      </p:sp>
      <p:cxnSp>
        <p:nvCxnSpPr>
          <p:cNvPr id="24" name="Conector de seta reta 23"/>
          <p:cNvCxnSpPr/>
          <p:nvPr/>
        </p:nvCxnSpPr>
        <p:spPr>
          <a:xfrm flipV="1">
            <a:off x="4344842" y="2883492"/>
            <a:ext cx="893903" cy="6132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4344842" y="3496786"/>
            <a:ext cx="893903" cy="529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4952992" y="2597740"/>
            <a:ext cx="124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- 1.000.000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4190987" y="2812054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80%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4095736" y="3669310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20%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5333996" y="3812186"/>
            <a:ext cx="94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100.000</a:t>
            </a:r>
          </a:p>
        </p:txBody>
      </p:sp>
      <p:cxnSp>
        <p:nvCxnSpPr>
          <p:cNvPr id="30" name="Conector de seta reta 29"/>
          <p:cNvCxnSpPr/>
          <p:nvPr/>
        </p:nvCxnSpPr>
        <p:spPr>
          <a:xfrm flipV="1">
            <a:off x="6630858" y="2169112"/>
            <a:ext cx="893903" cy="6132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>
            <a:off x="6630858" y="2782406"/>
            <a:ext cx="893903" cy="529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7239008" y="1883360"/>
            <a:ext cx="1179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3.000.000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6477003" y="2097674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50%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6381752" y="2954930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50%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7334259" y="3299978"/>
            <a:ext cx="112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1.500.000</a:t>
            </a:r>
          </a:p>
        </p:txBody>
      </p:sp>
      <p:sp>
        <p:nvSpPr>
          <p:cNvPr id="36" name="Elipse 35"/>
          <p:cNvSpPr/>
          <p:nvPr/>
        </p:nvSpPr>
        <p:spPr>
          <a:xfrm>
            <a:off x="1619219" y="3312120"/>
            <a:ext cx="1143008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Elipse 36"/>
          <p:cNvSpPr/>
          <p:nvPr/>
        </p:nvSpPr>
        <p:spPr>
          <a:xfrm>
            <a:off x="4000485" y="2669178"/>
            <a:ext cx="1143008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Elipse 37"/>
          <p:cNvSpPr/>
          <p:nvPr/>
        </p:nvSpPr>
        <p:spPr>
          <a:xfrm>
            <a:off x="6096000" y="2812054"/>
            <a:ext cx="1143008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98048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1507706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rot="16200000" flipH="1">
            <a:off x="2690810" y="2793569"/>
            <a:ext cx="3571900" cy="43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rot="5400000">
            <a:off x="310559" y="2792553"/>
            <a:ext cx="3571900" cy="2075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201458" y="1007640"/>
            <a:ext cx="923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190460" y="1650582"/>
            <a:ext cx="109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1</a:t>
            </a:r>
          </a:p>
        </p:txBody>
      </p:sp>
      <p:cxnSp>
        <p:nvCxnSpPr>
          <p:cNvPr id="43" name="Conector reto 42"/>
          <p:cNvCxnSpPr/>
          <p:nvPr/>
        </p:nvCxnSpPr>
        <p:spPr>
          <a:xfrm>
            <a:off x="0" y="2222086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190460" y="243640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2</a:t>
            </a:r>
          </a:p>
        </p:txBody>
      </p:sp>
      <p:cxnSp>
        <p:nvCxnSpPr>
          <p:cNvPr id="47" name="Conector reto 46"/>
          <p:cNvCxnSpPr/>
          <p:nvPr/>
        </p:nvCxnSpPr>
        <p:spPr>
          <a:xfrm>
            <a:off x="0" y="3007904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190460" y="3222218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3</a:t>
            </a:r>
          </a:p>
        </p:txBody>
      </p:sp>
      <p:cxnSp>
        <p:nvCxnSpPr>
          <p:cNvPr id="50" name="Conector reto 49"/>
          <p:cNvCxnSpPr/>
          <p:nvPr/>
        </p:nvCxnSpPr>
        <p:spPr>
          <a:xfrm>
            <a:off x="0" y="3793722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/>
          <p:cNvSpPr txBox="1"/>
          <p:nvPr/>
        </p:nvSpPr>
        <p:spPr>
          <a:xfrm>
            <a:off x="190460" y="4008036"/>
            <a:ext cx="109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4</a:t>
            </a:r>
          </a:p>
        </p:txBody>
      </p:sp>
      <p:cxnSp>
        <p:nvCxnSpPr>
          <p:cNvPr id="53" name="Conector reto 52"/>
          <p:cNvCxnSpPr/>
          <p:nvPr/>
        </p:nvCxnSpPr>
        <p:spPr>
          <a:xfrm>
            <a:off x="190459" y="4579540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>
            <a:off x="2857477" y="1007640"/>
            <a:ext cx="596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NPV</a:t>
            </a:r>
          </a:p>
        </p:txBody>
      </p:sp>
      <p:sp>
        <p:nvSpPr>
          <p:cNvPr id="60" name="CaixaDeTexto 59"/>
          <p:cNvSpPr txBox="1"/>
          <p:nvPr/>
        </p:nvSpPr>
        <p:spPr>
          <a:xfrm>
            <a:off x="2285973" y="1650582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$ 881.718,30</a:t>
            </a:r>
          </a:p>
        </p:txBody>
      </p:sp>
      <p:sp>
        <p:nvSpPr>
          <p:cNvPr id="61" name="CaixaDeTexto 60"/>
          <p:cNvSpPr txBox="1"/>
          <p:nvPr/>
        </p:nvSpPr>
        <p:spPr>
          <a:xfrm>
            <a:off x="2285973" y="2436400"/>
            <a:ext cx="158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- 185.952,08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2285973" y="3222218"/>
            <a:ext cx="158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- 376.709,18</a:t>
            </a:r>
          </a:p>
        </p:txBody>
      </p:sp>
      <p:sp>
        <p:nvSpPr>
          <p:cNvPr id="63" name="CaixaDeTexto 62"/>
          <p:cNvSpPr txBox="1"/>
          <p:nvPr/>
        </p:nvSpPr>
        <p:spPr>
          <a:xfrm>
            <a:off x="2285974" y="4008036"/>
            <a:ext cx="1469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- 10.000,00</a:t>
            </a:r>
          </a:p>
        </p:txBody>
      </p:sp>
      <p:cxnSp>
        <p:nvCxnSpPr>
          <p:cNvPr id="52" name="Conector reto 51"/>
          <p:cNvCxnSpPr/>
          <p:nvPr/>
        </p:nvCxnSpPr>
        <p:spPr>
          <a:xfrm rot="16200000" flipH="1">
            <a:off x="5072034" y="2793569"/>
            <a:ext cx="3571900" cy="43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ixaDeTexto 53"/>
          <p:cNvSpPr txBox="1"/>
          <p:nvPr/>
        </p:nvSpPr>
        <p:spPr>
          <a:xfrm>
            <a:off x="4667241" y="1007640"/>
            <a:ext cx="1523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Probabilidade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4476740" y="2436400"/>
            <a:ext cx="1864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60% x 80% x 50%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5242776" y="1650582"/>
            <a:ext cx="639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24%</a:t>
            </a:r>
          </a:p>
        </p:txBody>
      </p:sp>
    </p:spTree>
    <p:extLst>
      <p:ext uri="{BB962C8B-B14F-4D97-AF65-F5344CB8AC3E}">
        <p14:creationId xmlns:p14="http://schemas.microsoft.com/office/powerpoint/2010/main" val="40873502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666712" y="1454732"/>
            <a:ext cx="10382323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 flipH="1">
            <a:off x="2447595" y="955460"/>
            <a:ext cx="29939" cy="542586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flipH="1">
            <a:off x="4559830" y="954666"/>
            <a:ext cx="14277" cy="5426662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6572253" y="954666"/>
            <a:ext cx="3800" cy="5426662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8479384" y="954666"/>
            <a:ext cx="16883" cy="5426662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952464" y="954666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0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952728" y="954666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1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048243" y="954666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2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048507" y="954666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3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761963" y="3955062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cxnSp>
        <p:nvCxnSpPr>
          <p:cNvPr id="15" name="Conector de seta reta 14"/>
          <p:cNvCxnSpPr>
            <a:stCxn id="13" idx="3"/>
          </p:cNvCxnSpPr>
          <p:nvPr/>
        </p:nvCxnSpPr>
        <p:spPr>
          <a:xfrm flipV="1">
            <a:off x="1664774" y="3526434"/>
            <a:ext cx="1192704" cy="6132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3" idx="3"/>
          </p:cNvCxnSpPr>
          <p:nvPr/>
        </p:nvCxnSpPr>
        <p:spPr>
          <a:xfrm>
            <a:off x="1664774" y="4139728"/>
            <a:ext cx="1192704" cy="529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2857478" y="3312120"/>
            <a:ext cx="107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- 500.000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809720" y="3454996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60%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1714470" y="4312252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40%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2952728" y="445512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</a:t>
            </a:r>
          </a:p>
        </p:txBody>
      </p:sp>
      <p:cxnSp>
        <p:nvCxnSpPr>
          <p:cNvPr id="24" name="Conector de seta reta 23"/>
          <p:cNvCxnSpPr/>
          <p:nvPr/>
        </p:nvCxnSpPr>
        <p:spPr>
          <a:xfrm flipV="1">
            <a:off x="4344842" y="2883492"/>
            <a:ext cx="893903" cy="6132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4344842" y="3496786"/>
            <a:ext cx="893903" cy="529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4952992" y="2597740"/>
            <a:ext cx="124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- 1.000.000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4190987" y="2812054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80%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4095736" y="3669310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20%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5333996" y="3812186"/>
            <a:ext cx="94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100.000</a:t>
            </a:r>
          </a:p>
        </p:txBody>
      </p:sp>
      <p:cxnSp>
        <p:nvCxnSpPr>
          <p:cNvPr id="30" name="Conector de seta reta 29"/>
          <p:cNvCxnSpPr/>
          <p:nvPr/>
        </p:nvCxnSpPr>
        <p:spPr>
          <a:xfrm flipV="1">
            <a:off x="6630858" y="2169112"/>
            <a:ext cx="893903" cy="6132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>
            <a:off x="6630858" y="2782406"/>
            <a:ext cx="893903" cy="529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7239008" y="1883360"/>
            <a:ext cx="1179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3.000.000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6477003" y="2097674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50%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6381752" y="2954930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50%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7334259" y="3299978"/>
            <a:ext cx="112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1.500.000</a:t>
            </a:r>
          </a:p>
        </p:txBody>
      </p:sp>
      <p:sp>
        <p:nvSpPr>
          <p:cNvPr id="36" name="Elipse 35"/>
          <p:cNvSpPr/>
          <p:nvPr/>
        </p:nvSpPr>
        <p:spPr>
          <a:xfrm>
            <a:off x="1619219" y="3312120"/>
            <a:ext cx="1143008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08384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666712" y="1454732"/>
            <a:ext cx="10382323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 flipH="1">
            <a:off x="2447595" y="955460"/>
            <a:ext cx="29939" cy="542586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flipH="1">
            <a:off x="4559830" y="954666"/>
            <a:ext cx="14277" cy="5426662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6572253" y="954666"/>
            <a:ext cx="3800" cy="549867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8479384" y="954666"/>
            <a:ext cx="16883" cy="549867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952464" y="954666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0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952728" y="954666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1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048243" y="954666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2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048507" y="954666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3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761963" y="3955062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cxnSp>
        <p:nvCxnSpPr>
          <p:cNvPr id="15" name="Conector de seta reta 14"/>
          <p:cNvCxnSpPr>
            <a:stCxn id="13" idx="3"/>
          </p:cNvCxnSpPr>
          <p:nvPr/>
        </p:nvCxnSpPr>
        <p:spPr>
          <a:xfrm flipV="1">
            <a:off x="1664774" y="3526434"/>
            <a:ext cx="1192704" cy="6132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3" idx="3"/>
          </p:cNvCxnSpPr>
          <p:nvPr/>
        </p:nvCxnSpPr>
        <p:spPr>
          <a:xfrm>
            <a:off x="1664774" y="4139728"/>
            <a:ext cx="1192704" cy="529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2857478" y="3312120"/>
            <a:ext cx="107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- 500.000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809720" y="3454996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60%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1714470" y="4312252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40%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2952728" y="445512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</a:t>
            </a:r>
          </a:p>
        </p:txBody>
      </p:sp>
      <p:cxnSp>
        <p:nvCxnSpPr>
          <p:cNvPr id="24" name="Conector de seta reta 23"/>
          <p:cNvCxnSpPr/>
          <p:nvPr/>
        </p:nvCxnSpPr>
        <p:spPr>
          <a:xfrm flipV="1">
            <a:off x="4344842" y="2883492"/>
            <a:ext cx="893903" cy="6132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4344842" y="3496786"/>
            <a:ext cx="893903" cy="529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4952992" y="2597740"/>
            <a:ext cx="124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- 1.000.000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4190987" y="2812054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80%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4095736" y="3669310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20%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5333996" y="3812186"/>
            <a:ext cx="94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100.000</a:t>
            </a:r>
          </a:p>
        </p:txBody>
      </p:sp>
      <p:cxnSp>
        <p:nvCxnSpPr>
          <p:cNvPr id="30" name="Conector de seta reta 29"/>
          <p:cNvCxnSpPr/>
          <p:nvPr/>
        </p:nvCxnSpPr>
        <p:spPr>
          <a:xfrm flipV="1">
            <a:off x="6630858" y="2169112"/>
            <a:ext cx="893903" cy="6132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>
            <a:off x="6630858" y="2782406"/>
            <a:ext cx="893903" cy="529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7239008" y="1883360"/>
            <a:ext cx="1179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3.000.000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6477003" y="2097674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50%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6381752" y="2954930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50%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7334259" y="3299978"/>
            <a:ext cx="112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1.500.000</a:t>
            </a:r>
          </a:p>
        </p:txBody>
      </p:sp>
      <p:sp>
        <p:nvSpPr>
          <p:cNvPr id="36" name="Elipse 35"/>
          <p:cNvSpPr/>
          <p:nvPr/>
        </p:nvSpPr>
        <p:spPr>
          <a:xfrm>
            <a:off x="1619219" y="3312120"/>
            <a:ext cx="1143008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Elipse 36"/>
          <p:cNvSpPr/>
          <p:nvPr/>
        </p:nvSpPr>
        <p:spPr>
          <a:xfrm>
            <a:off x="3809984" y="3526434"/>
            <a:ext cx="1143008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893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1435698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rot="16200000" flipH="1">
            <a:off x="2690810" y="2721561"/>
            <a:ext cx="3571900" cy="43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rot="5400000">
            <a:off x="310559" y="2720545"/>
            <a:ext cx="3571900" cy="2075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201458" y="935632"/>
            <a:ext cx="923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190460" y="1578574"/>
            <a:ext cx="109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1</a:t>
            </a:r>
          </a:p>
        </p:txBody>
      </p:sp>
      <p:cxnSp>
        <p:nvCxnSpPr>
          <p:cNvPr id="43" name="Conector reto 42"/>
          <p:cNvCxnSpPr/>
          <p:nvPr/>
        </p:nvCxnSpPr>
        <p:spPr>
          <a:xfrm>
            <a:off x="0" y="2150078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190460" y="2364392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2</a:t>
            </a:r>
          </a:p>
        </p:txBody>
      </p:sp>
      <p:cxnSp>
        <p:nvCxnSpPr>
          <p:cNvPr id="47" name="Conector reto 46"/>
          <p:cNvCxnSpPr/>
          <p:nvPr/>
        </p:nvCxnSpPr>
        <p:spPr>
          <a:xfrm>
            <a:off x="0" y="2935896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190460" y="315021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3</a:t>
            </a:r>
          </a:p>
        </p:txBody>
      </p:sp>
      <p:cxnSp>
        <p:nvCxnSpPr>
          <p:cNvPr id="50" name="Conector reto 49"/>
          <p:cNvCxnSpPr/>
          <p:nvPr/>
        </p:nvCxnSpPr>
        <p:spPr>
          <a:xfrm>
            <a:off x="0" y="3721714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/>
          <p:cNvSpPr txBox="1"/>
          <p:nvPr/>
        </p:nvSpPr>
        <p:spPr>
          <a:xfrm>
            <a:off x="190460" y="3936028"/>
            <a:ext cx="109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4</a:t>
            </a:r>
          </a:p>
        </p:txBody>
      </p:sp>
      <p:cxnSp>
        <p:nvCxnSpPr>
          <p:cNvPr id="53" name="Conector reto 52"/>
          <p:cNvCxnSpPr/>
          <p:nvPr/>
        </p:nvCxnSpPr>
        <p:spPr>
          <a:xfrm>
            <a:off x="190459" y="4507532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>
            <a:off x="2857477" y="935632"/>
            <a:ext cx="596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NPV</a:t>
            </a:r>
          </a:p>
        </p:txBody>
      </p:sp>
      <p:sp>
        <p:nvSpPr>
          <p:cNvPr id="60" name="CaixaDeTexto 59"/>
          <p:cNvSpPr txBox="1"/>
          <p:nvPr/>
        </p:nvSpPr>
        <p:spPr>
          <a:xfrm>
            <a:off x="2285973" y="1578574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$ 881.718,30</a:t>
            </a:r>
          </a:p>
        </p:txBody>
      </p:sp>
      <p:sp>
        <p:nvSpPr>
          <p:cNvPr id="61" name="CaixaDeTexto 60"/>
          <p:cNvSpPr txBox="1"/>
          <p:nvPr/>
        </p:nvSpPr>
        <p:spPr>
          <a:xfrm>
            <a:off x="2285973" y="2364392"/>
            <a:ext cx="158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- 185.952,08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2285973" y="3150210"/>
            <a:ext cx="158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- 376.709,18</a:t>
            </a:r>
          </a:p>
        </p:txBody>
      </p:sp>
      <p:sp>
        <p:nvSpPr>
          <p:cNvPr id="63" name="CaixaDeTexto 62"/>
          <p:cNvSpPr txBox="1"/>
          <p:nvPr/>
        </p:nvSpPr>
        <p:spPr>
          <a:xfrm>
            <a:off x="2285974" y="3936028"/>
            <a:ext cx="1469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- 10.000,00</a:t>
            </a:r>
          </a:p>
        </p:txBody>
      </p:sp>
      <p:cxnSp>
        <p:nvCxnSpPr>
          <p:cNvPr id="52" name="Conector reto 51"/>
          <p:cNvCxnSpPr/>
          <p:nvPr/>
        </p:nvCxnSpPr>
        <p:spPr>
          <a:xfrm rot="16200000" flipH="1">
            <a:off x="5072034" y="2721561"/>
            <a:ext cx="3571900" cy="43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ixaDeTexto 53"/>
          <p:cNvSpPr txBox="1"/>
          <p:nvPr/>
        </p:nvSpPr>
        <p:spPr>
          <a:xfrm>
            <a:off x="4667241" y="935632"/>
            <a:ext cx="1523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Probabilidade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5242776" y="1578574"/>
            <a:ext cx="639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24%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4805178" y="3150210"/>
            <a:ext cx="125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60% x 20%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5242776" y="2364392"/>
            <a:ext cx="639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24%</a:t>
            </a:r>
          </a:p>
        </p:txBody>
      </p:sp>
    </p:spTree>
    <p:extLst>
      <p:ext uri="{BB962C8B-B14F-4D97-AF65-F5344CB8AC3E}">
        <p14:creationId xmlns:p14="http://schemas.microsoft.com/office/powerpoint/2010/main" val="29077080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666712" y="1382724"/>
            <a:ext cx="10382323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 flipH="1">
            <a:off x="2447595" y="883452"/>
            <a:ext cx="29939" cy="549787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flipH="1">
            <a:off x="4559830" y="882658"/>
            <a:ext cx="14277" cy="557067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6572253" y="882658"/>
            <a:ext cx="3800" cy="557067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8479384" y="882658"/>
            <a:ext cx="16883" cy="557067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952464" y="882658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0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952728" y="882658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1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048243" y="882658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2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048507" y="882658"/>
            <a:ext cx="705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  =  3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761963" y="388305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-10.000</a:t>
            </a:r>
          </a:p>
        </p:txBody>
      </p:sp>
      <p:cxnSp>
        <p:nvCxnSpPr>
          <p:cNvPr id="15" name="Conector de seta reta 14"/>
          <p:cNvCxnSpPr>
            <a:stCxn id="13" idx="3"/>
          </p:cNvCxnSpPr>
          <p:nvPr/>
        </p:nvCxnSpPr>
        <p:spPr>
          <a:xfrm flipV="1">
            <a:off x="1664774" y="3454426"/>
            <a:ext cx="1192704" cy="6132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3" idx="3"/>
          </p:cNvCxnSpPr>
          <p:nvPr/>
        </p:nvCxnSpPr>
        <p:spPr>
          <a:xfrm>
            <a:off x="1664774" y="4067720"/>
            <a:ext cx="1192704" cy="529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2857478" y="3240112"/>
            <a:ext cx="107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- 500.000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1809720" y="3382988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60%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1714470" y="4240244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40%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2952728" y="438312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</a:t>
            </a:r>
          </a:p>
        </p:txBody>
      </p:sp>
      <p:cxnSp>
        <p:nvCxnSpPr>
          <p:cNvPr id="24" name="Conector de seta reta 23"/>
          <p:cNvCxnSpPr/>
          <p:nvPr/>
        </p:nvCxnSpPr>
        <p:spPr>
          <a:xfrm flipV="1">
            <a:off x="4344842" y="2811484"/>
            <a:ext cx="893903" cy="6132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4344842" y="3424778"/>
            <a:ext cx="893903" cy="529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4952992" y="2525732"/>
            <a:ext cx="124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- 1.000.000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4190987" y="2740046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80%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4095736" y="3597302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20%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5333996" y="3740178"/>
            <a:ext cx="94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100.000</a:t>
            </a:r>
          </a:p>
        </p:txBody>
      </p:sp>
      <p:cxnSp>
        <p:nvCxnSpPr>
          <p:cNvPr id="30" name="Conector de seta reta 29"/>
          <p:cNvCxnSpPr/>
          <p:nvPr/>
        </p:nvCxnSpPr>
        <p:spPr>
          <a:xfrm flipV="1">
            <a:off x="6630858" y="2097104"/>
            <a:ext cx="893903" cy="6132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>
            <a:off x="6630858" y="2710398"/>
            <a:ext cx="893903" cy="529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7239008" y="1811352"/>
            <a:ext cx="1179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3.000.000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6477003" y="2025666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50%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6381752" y="2882922"/>
            <a:ext cx="586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50%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7334259" y="3227970"/>
            <a:ext cx="112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1.500.000</a:t>
            </a:r>
          </a:p>
        </p:txBody>
      </p:sp>
      <p:sp>
        <p:nvSpPr>
          <p:cNvPr id="37" name="Elipse 36"/>
          <p:cNvSpPr/>
          <p:nvPr/>
        </p:nvSpPr>
        <p:spPr>
          <a:xfrm>
            <a:off x="1523968" y="4168806"/>
            <a:ext cx="1143008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04053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1507706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rot="16200000" flipH="1">
            <a:off x="2690810" y="2793569"/>
            <a:ext cx="3571900" cy="43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rot="5400000">
            <a:off x="310559" y="2792553"/>
            <a:ext cx="3571900" cy="2075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201458" y="1007640"/>
            <a:ext cx="923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190460" y="1650582"/>
            <a:ext cx="109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1</a:t>
            </a:r>
          </a:p>
        </p:txBody>
      </p:sp>
      <p:cxnSp>
        <p:nvCxnSpPr>
          <p:cNvPr id="43" name="Conector reto 42"/>
          <p:cNvCxnSpPr/>
          <p:nvPr/>
        </p:nvCxnSpPr>
        <p:spPr>
          <a:xfrm>
            <a:off x="0" y="2222086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190460" y="243640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2</a:t>
            </a:r>
          </a:p>
        </p:txBody>
      </p:sp>
      <p:cxnSp>
        <p:nvCxnSpPr>
          <p:cNvPr id="47" name="Conector reto 46"/>
          <p:cNvCxnSpPr/>
          <p:nvPr/>
        </p:nvCxnSpPr>
        <p:spPr>
          <a:xfrm>
            <a:off x="0" y="3007904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190460" y="3222218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3</a:t>
            </a:r>
          </a:p>
        </p:txBody>
      </p:sp>
      <p:cxnSp>
        <p:nvCxnSpPr>
          <p:cNvPr id="50" name="Conector reto 49"/>
          <p:cNvCxnSpPr/>
          <p:nvPr/>
        </p:nvCxnSpPr>
        <p:spPr>
          <a:xfrm>
            <a:off x="0" y="3793722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/>
          <p:cNvSpPr txBox="1"/>
          <p:nvPr/>
        </p:nvSpPr>
        <p:spPr>
          <a:xfrm>
            <a:off x="190460" y="4008036"/>
            <a:ext cx="109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4</a:t>
            </a:r>
          </a:p>
        </p:txBody>
      </p:sp>
      <p:cxnSp>
        <p:nvCxnSpPr>
          <p:cNvPr id="53" name="Conector reto 52"/>
          <p:cNvCxnSpPr/>
          <p:nvPr/>
        </p:nvCxnSpPr>
        <p:spPr>
          <a:xfrm>
            <a:off x="0" y="4579540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>
            <a:off x="2857477" y="1007640"/>
            <a:ext cx="596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NPV</a:t>
            </a:r>
          </a:p>
        </p:txBody>
      </p:sp>
      <p:sp>
        <p:nvSpPr>
          <p:cNvPr id="60" name="CaixaDeTexto 59"/>
          <p:cNvSpPr txBox="1"/>
          <p:nvPr/>
        </p:nvSpPr>
        <p:spPr>
          <a:xfrm>
            <a:off x="2285973" y="1650582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$ 881.718,30</a:t>
            </a:r>
          </a:p>
        </p:txBody>
      </p:sp>
      <p:sp>
        <p:nvSpPr>
          <p:cNvPr id="61" name="CaixaDeTexto 60"/>
          <p:cNvSpPr txBox="1"/>
          <p:nvPr/>
        </p:nvSpPr>
        <p:spPr>
          <a:xfrm>
            <a:off x="2285973" y="2436400"/>
            <a:ext cx="158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- 185.952,08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2285973" y="3222218"/>
            <a:ext cx="158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- 376.709,18</a:t>
            </a:r>
          </a:p>
        </p:txBody>
      </p:sp>
      <p:sp>
        <p:nvSpPr>
          <p:cNvPr id="63" name="CaixaDeTexto 62"/>
          <p:cNvSpPr txBox="1"/>
          <p:nvPr/>
        </p:nvSpPr>
        <p:spPr>
          <a:xfrm>
            <a:off x="2285974" y="4008036"/>
            <a:ext cx="1469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- 10.000,00</a:t>
            </a:r>
          </a:p>
        </p:txBody>
      </p:sp>
      <p:cxnSp>
        <p:nvCxnSpPr>
          <p:cNvPr id="52" name="Conector reto 51"/>
          <p:cNvCxnSpPr/>
          <p:nvPr/>
        </p:nvCxnSpPr>
        <p:spPr>
          <a:xfrm rot="16200000" flipH="1">
            <a:off x="5072034" y="2793569"/>
            <a:ext cx="3571900" cy="43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ixaDeTexto 53"/>
          <p:cNvSpPr txBox="1"/>
          <p:nvPr/>
        </p:nvSpPr>
        <p:spPr>
          <a:xfrm>
            <a:off x="4667241" y="1007640"/>
            <a:ext cx="1523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Probabilidade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5242776" y="1650582"/>
            <a:ext cx="639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24%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5238745" y="2436400"/>
            <a:ext cx="639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24%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5238745" y="3222218"/>
            <a:ext cx="639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12%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5238745" y="4008036"/>
            <a:ext cx="639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40%</a:t>
            </a:r>
          </a:p>
        </p:txBody>
      </p:sp>
    </p:spTree>
    <p:extLst>
      <p:ext uri="{BB962C8B-B14F-4D97-AF65-F5344CB8AC3E}">
        <p14:creationId xmlns:p14="http://schemas.microsoft.com/office/powerpoint/2010/main" val="26161896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1441968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rot="5400000">
            <a:off x="2297880" y="3120497"/>
            <a:ext cx="4357718" cy="2117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rot="5400000">
            <a:off x="310559" y="2726815"/>
            <a:ext cx="3571900" cy="2075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201458" y="941902"/>
            <a:ext cx="923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190460" y="1584844"/>
            <a:ext cx="109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1</a:t>
            </a:r>
          </a:p>
        </p:txBody>
      </p:sp>
      <p:cxnSp>
        <p:nvCxnSpPr>
          <p:cNvPr id="43" name="Conector reto 42"/>
          <p:cNvCxnSpPr/>
          <p:nvPr/>
        </p:nvCxnSpPr>
        <p:spPr>
          <a:xfrm>
            <a:off x="0" y="2156348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190460" y="2370662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2</a:t>
            </a:r>
          </a:p>
        </p:txBody>
      </p:sp>
      <p:cxnSp>
        <p:nvCxnSpPr>
          <p:cNvPr id="47" name="Conector reto 46"/>
          <p:cNvCxnSpPr/>
          <p:nvPr/>
        </p:nvCxnSpPr>
        <p:spPr>
          <a:xfrm>
            <a:off x="0" y="2942166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190460" y="315648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3</a:t>
            </a:r>
          </a:p>
        </p:txBody>
      </p:sp>
      <p:cxnSp>
        <p:nvCxnSpPr>
          <p:cNvPr id="50" name="Conector reto 49"/>
          <p:cNvCxnSpPr/>
          <p:nvPr/>
        </p:nvCxnSpPr>
        <p:spPr>
          <a:xfrm>
            <a:off x="0" y="3727984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/>
          <p:cNvSpPr txBox="1"/>
          <p:nvPr/>
        </p:nvSpPr>
        <p:spPr>
          <a:xfrm>
            <a:off x="190460" y="3942298"/>
            <a:ext cx="109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4</a:t>
            </a:r>
          </a:p>
        </p:txBody>
      </p:sp>
      <p:cxnSp>
        <p:nvCxnSpPr>
          <p:cNvPr id="53" name="Conector reto 52"/>
          <p:cNvCxnSpPr/>
          <p:nvPr/>
        </p:nvCxnSpPr>
        <p:spPr>
          <a:xfrm>
            <a:off x="0" y="4513802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>
            <a:off x="2857477" y="941902"/>
            <a:ext cx="596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NPV</a:t>
            </a:r>
          </a:p>
        </p:txBody>
      </p:sp>
      <p:sp>
        <p:nvSpPr>
          <p:cNvPr id="60" name="CaixaDeTexto 59"/>
          <p:cNvSpPr txBox="1"/>
          <p:nvPr/>
        </p:nvSpPr>
        <p:spPr>
          <a:xfrm>
            <a:off x="2285973" y="1584844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$ 881.718,30</a:t>
            </a:r>
          </a:p>
        </p:txBody>
      </p:sp>
      <p:sp>
        <p:nvSpPr>
          <p:cNvPr id="61" name="CaixaDeTexto 60"/>
          <p:cNvSpPr txBox="1"/>
          <p:nvPr/>
        </p:nvSpPr>
        <p:spPr>
          <a:xfrm>
            <a:off x="2285973" y="2370662"/>
            <a:ext cx="158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- 185.952,08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2285973" y="3156480"/>
            <a:ext cx="158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- 376.709,18</a:t>
            </a:r>
          </a:p>
        </p:txBody>
      </p:sp>
      <p:sp>
        <p:nvSpPr>
          <p:cNvPr id="63" name="CaixaDeTexto 62"/>
          <p:cNvSpPr txBox="1"/>
          <p:nvPr/>
        </p:nvSpPr>
        <p:spPr>
          <a:xfrm>
            <a:off x="2285974" y="3942298"/>
            <a:ext cx="1469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- 10.000,00</a:t>
            </a:r>
          </a:p>
        </p:txBody>
      </p:sp>
      <p:cxnSp>
        <p:nvCxnSpPr>
          <p:cNvPr id="52" name="Conector reto 51"/>
          <p:cNvCxnSpPr/>
          <p:nvPr/>
        </p:nvCxnSpPr>
        <p:spPr>
          <a:xfrm rot="16200000" flipH="1">
            <a:off x="4679125" y="3120740"/>
            <a:ext cx="4357718" cy="43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ixaDeTexto 53"/>
          <p:cNvSpPr txBox="1"/>
          <p:nvPr/>
        </p:nvSpPr>
        <p:spPr>
          <a:xfrm>
            <a:off x="4667241" y="941902"/>
            <a:ext cx="1523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Probabilidade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5242776" y="1584844"/>
            <a:ext cx="639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24%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5238745" y="2370662"/>
            <a:ext cx="639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24%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5238745" y="3156480"/>
            <a:ext cx="639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12%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5238745" y="3942298"/>
            <a:ext cx="639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40%</a:t>
            </a:r>
          </a:p>
        </p:txBody>
      </p:sp>
      <p:cxnSp>
        <p:nvCxnSpPr>
          <p:cNvPr id="25" name="Conector reto 24"/>
          <p:cNvCxnSpPr/>
          <p:nvPr/>
        </p:nvCxnSpPr>
        <p:spPr>
          <a:xfrm>
            <a:off x="0" y="5299620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3252109" y="4728116"/>
            <a:ext cx="806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TOTAL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5143493" y="4728116"/>
            <a:ext cx="756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100%</a:t>
            </a:r>
          </a:p>
        </p:txBody>
      </p:sp>
    </p:spTree>
    <p:extLst>
      <p:ext uri="{BB962C8B-B14F-4D97-AF65-F5344CB8AC3E}">
        <p14:creationId xmlns:p14="http://schemas.microsoft.com/office/powerpoint/2010/main" val="34332660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1513976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rot="5400000">
            <a:off x="2297880" y="3192505"/>
            <a:ext cx="4357718" cy="2117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rot="5400000">
            <a:off x="310559" y="2798823"/>
            <a:ext cx="3571900" cy="2075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201458" y="1013910"/>
            <a:ext cx="923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190460" y="1656852"/>
            <a:ext cx="109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1</a:t>
            </a:r>
          </a:p>
        </p:txBody>
      </p:sp>
      <p:cxnSp>
        <p:nvCxnSpPr>
          <p:cNvPr id="43" name="Conector reto 42"/>
          <p:cNvCxnSpPr/>
          <p:nvPr/>
        </p:nvCxnSpPr>
        <p:spPr>
          <a:xfrm>
            <a:off x="0" y="2228356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190460" y="244267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2</a:t>
            </a:r>
          </a:p>
        </p:txBody>
      </p:sp>
      <p:cxnSp>
        <p:nvCxnSpPr>
          <p:cNvPr id="47" name="Conector reto 46"/>
          <p:cNvCxnSpPr/>
          <p:nvPr/>
        </p:nvCxnSpPr>
        <p:spPr>
          <a:xfrm>
            <a:off x="0" y="3014174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190460" y="3228488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3</a:t>
            </a:r>
          </a:p>
        </p:txBody>
      </p:sp>
      <p:cxnSp>
        <p:nvCxnSpPr>
          <p:cNvPr id="50" name="Conector reto 49"/>
          <p:cNvCxnSpPr/>
          <p:nvPr/>
        </p:nvCxnSpPr>
        <p:spPr>
          <a:xfrm>
            <a:off x="0" y="3799992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/>
          <p:cNvSpPr txBox="1"/>
          <p:nvPr/>
        </p:nvSpPr>
        <p:spPr>
          <a:xfrm>
            <a:off x="190460" y="4014306"/>
            <a:ext cx="109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4</a:t>
            </a:r>
          </a:p>
        </p:txBody>
      </p:sp>
      <p:cxnSp>
        <p:nvCxnSpPr>
          <p:cNvPr id="53" name="Conector reto 52"/>
          <p:cNvCxnSpPr/>
          <p:nvPr/>
        </p:nvCxnSpPr>
        <p:spPr>
          <a:xfrm>
            <a:off x="0" y="4585810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>
            <a:off x="2857477" y="1013910"/>
            <a:ext cx="596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NPV</a:t>
            </a:r>
          </a:p>
        </p:txBody>
      </p:sp>
      <p:sp>
        <p:nvSpPr>
          <p:cNvPr id="60" name="CaixaDeTexto 59"/>
          <p:cNvSpPr txBox="1"/>
          <p:nvPr/>
        </p:nvSpPr>
        <p:spPr>
          <a:xfrm>
            <a:off x="2285973" y="1656852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$ 881.718,30</a:t>
            </a:r>
          </a:p>
        </p:txBody>
      </p:sp>
      <p:sp>
        <p:nvSpPr>
          <p:cNvPr id="61" name="CaixaDeTexto 60"/>
          <p:cNvSpPr txBox="1"/>
          <p:nvPr/>
        </p:nvSpPr>
        <p:spPr>
          <a:xfrm>
            <a:off x="2285973" y="2442670"/>
            <a:ext cx="158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- 185.952,08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2285973" y="3228488"/>
            <a:ext cx="158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- 376.709,18</a:t>
            </a:r>
          </a:p>
        </p:txBody>
      </p:sp>
      <p:sp>
        <p:nvSpPr>
          <p:cNvPr id="63" name="CaixaDeTexto 62"/>
          <p:cNvSpPr txBox="1"/>
          <p:nvPr/>
        </p:nvSpPr>
        <p:spPr>
          <a:xfrm>
            <a:off x="2285974" y="4014306"/>
            <a:ext cx="1469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- 10.000,00</a:t>
            </a:r>
          </a:p>
        </p:txBody>
      </p:sp>
      <p:cxnSp>
        <p:nvCxnSpPr>
          <p:cNvPr id="52" name="Conector reto 51"/>
          <p:cNvCxnSpPr/>
          <p:nvPr/>
        </p:nvCxnSpPr>
        <p:spPr>
          <a:xfrm rot="16200000" flipH="1">
            <a:off x="4679125" y="3192748"/>
            <a:ext cx="4357718" cy="43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ixaDeTexto 53"/>
          <p:cNvSpPr txBox="1"/>
          <p:nvPr/>
        </p:nvSpPr>
        <p:spPr>
          <a:xfrm>
            <a:off x="4667241" y="1013910"/>
            <a:ext cx="1523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Probabilidade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5242776" y="1656852"/>
            <a:ext cx="639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24%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5238745" y="2442670"/>
            <a:ext cx="639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24%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5238745" y="3228488"/>
            <a:ext cx="639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12%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5238745" y="4014306"/>
            <a:ext cx="639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40%</a:t>
            </a:r>
          </a:p>
        </p:txBody>
      </p:sp>
      <p:cxnSp>
        <p:nvCxnSpPr>
          <p:cNvPr id="25" name="Conector reto 24"/>
          <p:cNvCxnSpPr/>
          <p:nvPr/>
        </p:nvCxnSpPr>
        <p:spPr>
          <a:xfrm>
            <a:off x="0" y="5371628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3252109" y="4800124"/>
            <a:ext cx="806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TOTAL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5143493" y="4800124"/>
            <a:ext cx="756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100%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7048507" y="1013910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NPV  x Probabilidade</a:t>
            </a:r>
          </a:p>
        </p:txBody>
      </p:sp>
    </p:spTree>
    <p:extLst>
      <p:ext uri="{BB962C8B-B14F-4D97-AF65-F5344CB8AC3E}">
        <p14:creationId xmlns:p14="http://schemas.microsoft.com/office/powerpoint/2010/main" val="20495656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1441968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rot="5400000">
            <a:off x="2297880" y="3120497"/>
            <a:ext cx="4357718" cy="2117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rot="5400000">
            <a:off x="310559" y="2726815"/>
            <a:ext cx="3571900" cy="2075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201458" y="941902"/>
            <a:ext cx="923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190460" y="1584844"/>
            <a:ext cx="109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1</a:t>
            </a:r>
          </a:p>
        </p:txBody>
      </p:sp>
      <p:cxnSp>
        <p:nvCxnSpPr>
          <p:cNvPr id="43" name="Conector reto 42"/>
          <p:cNvCxnSpPr/>
          <p:nvPr/>
        </p:nvCxnSpPr>
        <p:spPr>
          <a:xfrm>
            <a:off x="0" y="2156348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190460" y="2370662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2</a:t>
            </a:r>
          </a:p>
        </p:txBody>
      </p:sp>
      <p:cxnSp>
        <p:nvCxnSpPr>
          <p:cNvPr id="47" name="Conector reto 46"/>
          <p:cNvCxnSpPr/>
          <p:nvPr/>
        </p:nvCxnSpPr>
        <p:spPr>
          <a:xfrm>
            <a:off x="0" y="2942166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190460" y="315648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3</a:t>
            </a:r>
          </a:p>
        </p:txBody>
      </p:sp>
      <p:cxnSp>
        <p:nvCxnSpPr>
          <p:cNvPr id="50" name="Conector reto 49"/>
          <p:cNvCxnSpPr/>
          <p:nvPr/>
        </p:nvCxnSpPr>
        <p:spPr>
          <a:xfrm>
            <a:off x="0" y="3727984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/>
          <p:cNvSpPr txBox="1"/>
          <p:nvPr/>
        </p:nvSpPr>
        <p:spPr>
          <a:xfrm>
            <a:off x="190460" y="3942298"/>
            <a:ext cx="109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4</a:t>
            </a:r>
          </a:p>
        </p:txBody>
      </p:sp>
      <p:cxnSp>
        <p:nvCxnSpPr>
          <p:cNvPr id="53" name="Conector reto 52"/>
          <p:cNvCxnSpPr/>
          <p:nvPr/>
        </p:nvCxnSpPr>
        <p:spPr>
          <a:xfrm>
            <a:off x="0" y="4513802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>
            <a:off x="2857477" y="941902"/>
            <a:ext cx="596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NPV</a:t>
            </a:r>
          </a:p>
        </p:txBody>
      </p:sp>
      <p:sp>
        <p:nvSpPr>
          <p:cNvPr id="60" name="CaixaDeTexto 59"/>
          <p:cNvSpPr txBox="1"/>
          <p:nvPr/>
        </p:nvSpPr>
        <p:spPr>
          <a:xfrm>
            <a:off x="2285973" y="1584844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$ 881.718,30</a:t>
            </a:r>
          </a:p>
        </p:txBody>
      </p:sp>
      <p:sp>
        <p:nvSpPr>
          <p:cNvPr id="61" name="CaixaDeTexto 60"/>
          <p:cNvSpPr txBox="1"/>
          <p:nvPr/>
        </p:nvSpPr>
        <p:spPr>
          <a:xfrm>
            <a:off x="2285973" y="2370662"/>
            <a:ext cx="158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- 185.952,08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2285973" y="3156480"/>
            <a:ext cx="158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- 376.709,18</a:t>
            </a:r>
          </a:p>
        </p:txBody>
      </p:sp>
      <p:sp>
        <p:nvSpPr>
          <p:cNvPr id="63" name="CaixaDeTexto 62"/>
          <p:cNvSpPr txBox="1"/>
          <p:nvPr/>
        </p:nvSpPr>
        <p:spPr>
          <a:xfrm>
            <a:off x="2285974" y="3942298"/>
            <a:ext cx="1469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- 10.000,00</a:t>
            </a:r>
          </a:p>
        </p:txBody>
      </p:sp>
      <p:cxnSp>
        <p:nvCxnSpPr>
          <p:cNvPr id="52" name="Conector reto 51"/>
          <p:cNvCxnSpPr/>
          <p:nvPr/>
        </p:nvCxnSpPr>
        <p:spPr>
          <a:xfrm rot="16200000" flipH="1">
            <a:off x="4679125" y="3120740"/>
            <a:ext cx="4357718" cy="43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ixaDeTexto 53"/>
          <p:cNvSpPr txBox="1"/>
          <p:nvPr/>
        </p:nvSpPr>
        <p:spPr>
          <a:xfrm>
            <a:off x="4667241" y="941902"/>
            <a:ext cx="1523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Probabilidade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5242776" y="1584844"/>
            <a:ext cx="639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24%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5238745" y="2370662"/>
            <a:ext cx="639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24%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5238745" y="3156480"/>
            <a:ext cx="639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12%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5238745" y="3942298"/>
            <a:ext cx="639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40%</a:t>
            </a:r>
          </a:p>
        </p:txBody>
      </p:sp>
      <p:cxnSp>
        <p:nvCxnSpPr>
          <p:cNvPr id="25" name="Conector reto 24"/>
          <p:cNvCxnSpPr/>
          <p:nvPr/>
        </p:nvCxnSpPr>
        <p:spPr>
          <a:xfrm>
            <a:off x="0" y="5299620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3252109" y="4728116"/>
            <a:ext cx="806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TOTAL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5143493" y="4728116"/>
            <a:ext cx="756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100%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7048507" y="941902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NPV  x Probabilidade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7048507" y="1584844"/>
            <a:ext cx="3521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$ 881.718,30 x 24% = $ 211.612,39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7048507" y="2370662"/>
            <a:ext cx="3650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- 185.952,08 x 24% = $ - 44.628,50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7048507" y="3156480"/>
            <a:ext cx="3650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- 376.709,18 x 12% = $ - 45.205,10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7048508" y="3942298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- 10.000,00 x 40% = $ - 4.000,00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6953256" y="4728116"/>
            <a:ext cx="3034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NPV Esperado =  </a:t>
            </a:r>
            <a:r>
              <a:rPr lang="pt-BR" b="1" u="sng" dirty="0"/>
              <a:t>$ 117.778,79</a:t>
            </a:r>
          </a:p>
        </p:txBody>
      </p:sp>
    </p:spTree>
    <p:extLst>
      <p:ext uri="{BB962C8B-B14F-4D97-AF65-F5344CB8AC3E}">
        <p14:creationId xmlns:p14="http://schemas.microsoft.com/office/powerpoint/2010/main" val="2002757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4000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FATORES BÁSICOS</a:t>
            </a: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1F7B0FE2-D8D9-424A-A6F7-FBB318A99D54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402167" y="1527175"/>
          <a:ext cx="11338984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C672-E4C9-4D63-9A18-AA8209CE5E30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29628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1441968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rot="5400000">
            <a:off x="1534814" y="3120497"/>
            <a:ext cx="4357718" cy="2117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rot="5400000">
            <a:off x="-165694" y="2726815"/>
            <a:ext cx="3571900" cy="2075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201458" y="941902"/>
            <a:ext cx="923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190460" y="1584844"/>
            <a:ext cx="109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1</a:t>
            </a:r>
          </a:p>
        </p:txBody>
      </p:sp>
      <p:cxnSp>
        <p:nvCxnSpPr>
          <p:cNvPr id="43" name="Conector reto 42"/>
          <p:cNvCxnSpPr/>
          <p:nvPr/>
        </p:nvCxnSpPr>
        <p:spPr>
          <a:xfrm>
            <a:off x="0" y="2156348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190460" y="2370662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2</a:t>
            </a:r>
          </a:p>
        </p:txBody>
      </p:sp>
      <p:cxnSp>
        <p:nvCxnSpPr>
          <p:cNvPr id="47" name="Conector reto 46"/>
          <p:cNvCxnSpPr/>
          <p:nvPr/>
        </p:nvCxnSpPr>
        <p:spPr>
          <a:xfrm>
            <a:off x="0" y="2942166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190460" y="315648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3</a:t>
            </a:r>
          </a:p>
        </p:txBody>
      </p:sp>
      <p:cxnSp>
        <p:nvCxnSpPr>
          <p:cNvPr id="50" name="Conector reto 49"/>
          <p:cNvCxnSpPr/>
          <p:nvPr/>
        </p:nvCxnSpPr>
        <p:spPr>
          <a:xfrm>
            <a:off x="0" y="3727984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/>
          <p:cNvSpPr txBox="1"/>
          <p:nvPr/>
        </p:nvSpPr>
        <p:spPr>
          <a:xfrm>
            <a:off x="190460" y="3942298"/>
            <a:ext cx="109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Cenário 4</a:t>
            </a:r>
          </a:p>
        </p:txBody>
      </p:sp>
      <p:cxnSp>
        <p:nvCxnSpPr>
          <p:cNvPr id="53" name="Conector reto 52"/>
          <p:cNvCxnSpPr/>
          <p:nvPr/>
        </p:nvCxnSpPr>
        <p:spPr>
          <a:xfrm>
            <a:off x="0" y="4513802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>
            <a:off x="2190723" y="941902"/>
            <a:ext cx="596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NPV</a:t>
            </a:r>
          </a:p>
        </p:txBody>
      </p:sp>
      <p:sp>
        <p:nvSpPr>
          <p:cNvPr id="60" name="CaixaDeTexto 59"/>
          <p:cNvSpPr txBox="1"/>
          <p:nvPr/>
        </p:nvSpPr>
        <p:spPr>
          <a:xfrm>
            <a:off x="1619219" y="1584844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$ 881.718,30</a:t>
            </a:r>
          </a:p>
        </p:txBody>
      </p:sp>
      <p:sp>
        <p:nvSpPr>
          <p:cNvPr id="61" name="CaixaDeTexto 60"/>
          <p:cNvSpPr txBox="1"/>
          <p:nvPr/>
        </p:nvSpPr>
        <p:spPr>
          <a:xfrm>
            <a:off x="1619219" y="2370662"/>
            <a:ext cx="158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- 185.952,08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1619219" y="3156480"/>
            <a:ext cx="158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- 376.709,18</a:t>
            </a:r>
          </a:p>
        </p:txBody>
      </p:sp>
      <p:sp>
        <p:nvSpPr>
          <p:cNvPr id="63" name="CaixaDeTexto 62"/>
          <p:cNvSpPr txBox="1"/>
          <p:nvPr/>
        </p:nvSpPr>
        <p:spPr>
          <a:xfrm>
            <a:off x="1619219" y="3942298"/>
            <a:ext cx="1469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$ - 10.000,00</a:t>
            </a:r>
          </a:p>
        </p:txBody>
      </p:sp>
      <p:cxnSp>
        <p:nvCxnSpPr>
          <p:cNvPr id="52" name="Conector reto 51"/>
          <p:cNvCxnSpPr/>
          <p:nvPr/>
        </p:nvCxnSpPr>
        <p:spPr>
          <a:xfrm rot="16200000" flipH="1">
            <a:off x="2583654" y="3120740"/>
            <a:ext cx="4357718" cy="43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ixaDeTexto 53"/>
          <p:cNvSpPr txBox="1"/>
          <p:nvPr/>
        </p:nvSpPr>
        <p:spPr>
          <a:xfrm>
            <a:off x="3619483" y="941902"/>
            <a:ext cx="875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/>
              <a:t>Probab</a:t>
            </a:r>
            <a:endParaRPr lang="pt-BR" b="1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3814016" y="1584844"/>
            <a:ext cx="639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24%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809985" y="2370662"/>
            <a:ext cx="639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24%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3809985" y="3156480"/>
            <a:ext cx="639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12%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3809985" y="3942298"/>
            <a:ext cx="639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40%</a:t>
            </a:r>
          </a:p>
        </p:txBody>
      </p:sp>
      <p:cxnSp>
        <p:nvCxnSpPr>
          <p:cNvPr id="25" name="Conector reto 24"/>
          <p:cNvCxnSpPr/>
          <p:nvPr/>
        </p:nvCxnSpPr>
        <p:spPr>
          <a:xfrm>
            <a:off x="0" y="5299620"/>
            <a:ext cx="121920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2476476" y="4728116"/>
            <a:ext cx="806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TOTAL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3714733" y="4728116"/>
            <a:ext cx="756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100%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4857741" y="941902"/>
            <a:ext cx="4834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[(NPV – NPV Esperado)^2 x Probabilidade]^(1/2)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4667241" y="1584844"/>
            <a:ext cx="3955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($ 881.718,30  -  117.778,79)^2 x 24% =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4667241" y="2370662"/>
            <a:ext cx="4025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($ - 185.952,08 -  117.778,79)^2 x 24% =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4667241" y="3156480"/>
            <a:ext cx="4025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($ - 376.709,18 -  117.778,79)^2 x 12% =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4667240" y="3942298"/>
            <a:ext cx="390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 ($ - 10.000,00 -  117.778,79)^2 x 40% =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5429246" y="4728116"/>
            <a:ext cx="2721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Risco  = DP =  </a:t>
            </a:r>
            <a:r>
              <a:rPr lang="pt-BR" b="1" u="sng" dirty="0"/>
              <a:t>$ 445.060,24 </a:t>
            </a:r>
          </a:p>
        </p:txBody>
      </p:sp>
    </p:spTree>
    <p:extLst>
      <p:ext uri="{BB962C8B-B14F-4D97-AF65-F5344CB8AC3E}">
        <p14:creationId xmlns:p14="http://schemas.microsoft.com/office/powerpoint/2010/main" val="24334859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66712" y="1136542"/>
            <a:ext cx="2747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b)  Coeficiente de Variação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66712" y="1850922"/>
            <a:ext cx="3506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CV = 445.060,24/117.778,79 = 3,78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2000221" y="3351120"/>
            <a:ext cx="666754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rot="5400000">
            <a:off x="3714733" y="3350856"/>
            <a:ext cx="571504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rot="5400000">
            <a:off x="6571195" y="3350062"/>
            <a:ext cx="571504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3333731" y="3779748"/>
            <a:ext cx="77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CV = 1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477003" y="3779748"/>
            <a:ext cx="77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CV = 2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381225" y="2851054"/>
            <a:ext cx="709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baixo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952993" y="2851054"/>
            <a:ext cx="807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Médio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7524761" y="2851054"/>
            <a:ext cx="585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Alto</a:t>
            </a:r>
          </a:p>
        </p:txBody>
      </p:sp>
    </p:spTree>
    <p:extLst>
      <p:ext uri="{BB962C8B-B14F-4D97-AF65-F5344CB8AC3E}">
        <p14:creationId xmlns:p14="http://schemas.microsoft.com/office/powerpoint/2010/main" val="244289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6350"/>
            <a:ext cx="10972800" cy="1548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4000" dirty="0">
                <a:latin typeface="Helvetica" panose="020B0604020202020204" pitchFamily="34" charset="0"/>
                <a:cs typeface="Helvetica" panose="020B0604020202020204" pitchFamily="34" charset="0"/>
              </a:rPr>
              <a:t>CÁLCULO DAS ENTRADAS DE CAIXA OPERACIONAIS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idx="1"/>
          </p:nvPr>
        </p:nvSpPr>
        <p:spPr>
          <a:xfrm>
            <a:off x="1930147" y="1988840"/>
            <a:ext cx="8331707" cy="4048757"/>
          </a:xfrm>
          <a:ln w="76200">
            <a:solidFill>
              <a:schemeClr val="accent2">
                <a:lumMod val="50000"/>
              </a:schemeClr>
            </a:solidFill>
            <a:prstDash val="sysDash"/>
          </a:ln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z="2400" dirty="0">
                <a:solidFill>
                  <a:schemeClr val="accent4">
                    <a:lumMod val="10000"/>
                  </a:schemeClr>
                </a:solidFill>
              </a:rPr>
              <a:t>    RECEITAS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2400" dirty="0">
                <a:solidFill>
                  <a:schemeClr val="accent4">
                    <a:lumMod val="10000"/>
                  </a:schemeClr>
                </a:solidFill>
              </a:rPr>
              <a:t>-   DESPESAS OPERACIONAIS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2400" dirty="0">
                <a:solidFill>
                  <a:schemeClr val="accent4">
                    <a:lumMod val="10000"/>
                  </a:schemeClr>
                </a:solidFill>
              </a:rPr>
              <a:t>=  </a:t>
            </a:r>
            <a:r>
              <a:rPr lang="pt-BR" sz="2400" b="1" dirty="0">
                <a:solidFill>
                  <a:schemeClr val="accent4">
                    <a:lumMod val="10000"/>
                  </a:schemeClr>
                </a:solidFill>
              </a:rPr>
              <a:t>EBITDA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2400" dirty="0">
                <a:solidFill>
                  <a:schemeClr val="accent4">
                    <a:lumMod val="10000"/>
                  </a:schemeClr>
                </a:solidFill>
              </a:rPr>
              <a:t>-   DEPRECIAÇÃO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2400" dirty="0">
                <a:solidFill>
                  <a:schemeClr val="accent4">
                    <a:lumMod val="10000"/>
                  </a:schemeClr>
                </a:solidFill>
              </a:rPr>
              <a:t>=  </a:t>
            </a:r>
            <a:r>
              <a:rPr lang="pt-BR" sz="2400" b="1" i="1" dirty="0">
                <a:solidFill>
                  <a:schemeClr val="accent4">
                    <a:lumMod val="10000"/>
                  </a:schemeClr>
                </a:solidFill>
              </a:rPr>
              <a:t>LUCRO ANTES DO IMPOSTO DE RENDA</a:t>
            </a:r>
            <a:r>
              <a:rPr lang="pt-BR" sz="2400" b="1" dirty="0">
                <a:solidFill>
                  <a:schemeClr val="accent4">
                    <a:lumMod val="10000"/>
                  </a:schemeClr>
                </a:solidFill>
              </a:rPr>
              <a:t> = EBIT</a:t>
            </a:r>
            <a:endParaRPr lang="pt-BR" sz="2400" dirty="0">
              <a:solidFill>
                <a:schemeClr val="accent4">
                  <a:lumMod val="1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2400" dirty="0">
                <a:solidFill>
                  <a:schemeClr val="accent4">
                    <a:lumMod val="10000"/>
                  </a:schemeClr>
                </a:solidFill>
              </a:rPr>
              <a:t>-   IMPOSTO DE RENDA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2400" dirty="0">
                <a:solidFill>
                  <a:schemeClr val="accent4">
                    <a:lumMod val="10000"/>
                  </a:schemeClr>
                </a:solidFill>
              </a:rPr>
              <a:t>=   </a:t>
            </a:r>
            <a:r>
              <a:rPr lang="pt-BR" sz="2400" b="1" i="1" dirty="0">
                <a:solidFill>
                  <a:schemeClr val="accent4">
                    <a:lumMod val="10000"/>
                  </a:schemeClr>
                </a:solidFill>
              </a:rPr>
              <a:t>LUCRO APÓS </a:t>
            </a:r>
            <a:r>
              <a:rPr lang="pt-BR" sz="2400" b="1" i="1" dirty="0" err="1">
                <a:solidFill>
                  <a:schemeClr val="accent4">
                    <a:lumMod val="10000"/>
                  </a:schemeClr>
                </a:solidFill>
              </a:rPr>
              <a:t>I.R.</a:t>
            </a:r>
            <a:r>
              <a:rPr lang="pt-BR" sz="2400" b="1" i="1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pt-BR" sz="2400" b="1" dirty="0">
                <a:solidFill>
                  <a:schemeClr val="accent4">
                    <a:lumMod val="10000"/>
                  </a:schemeClr>
                </a:solidFill>
              </a:rPr>
              <a:t> = NOPAT</a:t>
            </a:r>
            <a:endParaRPr lang="pt-BR" sz="2400" i="1" dirty="0">
              <a:solidFill>
                <a:schemeClr val="accent4">
                  <a:lumMod val="1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2400" dirty="0">
                <a:solidFill>
                  <a:schemeClr val="accent4">
                    <a:lumMod val="10000"/>
                  </a:schemeClr>
                </a:solidFill>
              </a:rPr>
              <a:t>+  DEPRECIAÇÃO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2400" dirty="0">
                <a:solidFill>
                  <a:schemeClr val="accent4">
                    <a:lumMod val="10000"/>
                  </a:schemeClr>
                </a:solidFill>
              </a:rPr>
              <a:t>=  </a:t>
            </a:r>
            <a:r>
              <a:rPr lang="pt-BR" sz="2400" b="1" i="1" dirty="0">
                <a:solidFill>
                  <a:schemeClr val="accent4">
                    <a:lumMod val="10000"/>
                  </a:schemeClr>
                </a:solidFill>
              </a:rPr>
              <a:t>ENTRADA DE CAIXA OPERACIONAL</a:t>
            </a:r>
            <a:endParaRPr lang="pt-BR" sz="2400" b="1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C672-E4C9-4D63-9A18-AA8209CE5E30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43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10972800" cy="1080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4000" dirty="0">
                <a:latin typeface="Helvetica" panose="020B0604020202020204" pitchFamily="34" charset="0"/>
                <a:cs typeface="Helvetica" panose="020B0604020202020204" pitchFamily="34" charset="0"/>
              </a:rPr>
              <a:t>Exemplo 1</a:t>
            </a:r>
          </a:p>
        </p:txBody>
      </p:sp>
      <p:sp>
        <p:nvSpPr>
          <p:cNvPr id="23555" name="Text Box 6"/>
          <p:cNvSpPr txBox="1">
            <a:spLocks noChangeArrowheads="1"/>
          </p:cNvSpPr>
          <p:nvPr/>
        </p:nvSpPr>
        <p:spPr bwMode="auto">
          <a:xfrm>
            <a:off x="1561981" y="2101577"/>
            <a:ext cx="30828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8" tIns="45720" rIns="91438" bIns="45720">
            <a:spAutoFit/>
          </a:bodyPr>
          <a:lstStyle/>
          <a:p>
            <a:pPr>
              <a:buFontTx/>
              <a:buChar char="•"/>
              <a:defRPr/>
            </a:pPr>
            <a:r>
              <a:rPr lang="pt-BR" dirty="0">
                <a:solidFill>
                  <a:schemeClr val="accent4">
                    <a:lumMod val="10000"/>
                  </a:schemeClr>
                </a:solidFill>
                <a:latin typeface="Arial Black" pitchFamily="34" charset="0"/>
              </a:rPr>
              <a:t> Investimento: 200 mil</a:t>
            </a:r>
          </a:p>
          <a:p>
            <a:pPr>
              <a:buFontTx/>
              <a:buChar char="•"/>
              <a:defRPr/>
            </a:pPr>
            <a:r>
              <a:rPr lang="pt-BR" dirty="0">
                <a:solidFill>
                  <a:schemeClr val="accent4">
                    <a:lumMod val="10000"/>
                  </a:schemeClr>
                </a:solidFill>
                <a:latin typeface="Arial Black" pitchFamily="34" charset="0"/>
              </a:rPr>
              <a:t> Receitas:</a:t>
            </a:r>
          </a:p>
        </p:txBody>
      </p:sp>
      <p:graphicFrame>
        <p:nvGraphicFramePr>
          <p:cNvPr id="428073" name="Group 41"/>
          <p:cNvGraphicFramePr>
            <a:graphicFrameLocks noGrp="1"/>
          </p:cNvGraphicFramePr>
          <p:nvPr/>
        </p:nvGraphicFramePr>
        <p:xfrm>
          <a:off x="3717208" y="2438973"/>
          <a:ext cx="6680199" cy="746931"/>
        </p:xfrm>
        <a:graphic>
          <a:graphicData uri="http://schemas.openxmlformats.org/drawingml/2006/table">
            <a:tbl>
              <a:tblPr/>
              <a:tblGrid>
                <a:gridCol w="1532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6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6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69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 (mil)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Ano 1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Ano 2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Ano 3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Ano 4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Receita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170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145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125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100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576" name="Text Box 42"/>
          <p:cNvSpPr txBox="1">
            <a:spLocks noChangeArrowheads="1"/>
          </p:cNvSpPr>
          <p:nvPr/>
        </p:nvSpPr>
        <p:spPr bwMode="auto">
          <a:xfrm>
            <a:off x="1582942" y="3276743"/>
            <a:ext cx="34034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8" tIns="45720" rIns="91438" bIns="45720">
            <a:spAutoFit/>
          </a:bodyPr>
          <a:lstStyle/>
          <a:p>
            <a:pPr>
              <a:buFontTx/>
              <a:buChar char="•"/>
              <a:defRPr/>
            </a:pPr>
            <a:r>
              <a:rPr lang="pt-BR" dirty="0">
                <a:solidFill>
                  <a:schemeClr val="accent4">
                    <a:lumMod val="10000"/>
                  </a:schemeClr>
                </a:solidFill>
                <a:latin typeface="Arial Black" pitchFamily="34" charset="0"/>
              </a:rPr>
              <a:t> Despesas Operacionais:</a:t>
            </a:r>
          </a:p>
        </p:txBody>
      </p:sp>
      <p:graphicFrame>
        <p:nvGraphicFramePr>
          <p:cNvPr id="428096" name="Group 64"/>
          <p:cNvGraphicFramePr>
            <a:graphicFrameLocks noGrp="1"/>
          </p:cNvGraphicFramePr>
          <p:nvPr/>
        </p:nvGraphicFramePr>
        <p:xfrm>
          <a:off x="3412312" y="3581258"/>
          <a:ext cx="6984999" cy="746931"/>
        </p:xfrm>
        <a:graphic>
          <a:graphicData uri="http://schemas.openxmlformats.org/drawingml/2006/table">
            <a:tbl>
              <a:tblPr/>
              <a:tblGrid>
                <a:gridCol w="1837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6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6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69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 (mil)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Ano 1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Ano 2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Ano 3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Ano 4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Desp. Op.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23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23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20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 Black" pitchFamily="34" charset="0"/>
                        </a:rPr>
                        <a:t>20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597" name="Text Box 65"/>
          <p:cNvSpPr txBox="1">
            <a:spLocks noChangeArrowheads="1"/>
          </p:cNvSpPr>
          <p:nvPr/>
        </p:nvSpPr>
        <p:spPr bwMode="auto">
          <a:xfrm>
            <a:off x="1685843" y="4419029"/>
            <a:ext cx="39036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8" tIns="45720" rIns="91438" bIns="45720">
            <a:spAutoFit/>
          </a:bodyPr>
          <a:lstStyle/>
          <a:p>
            <a:pPr>
              <a:buFontTx/>
              <a:buChar char="•"/>
              <a:defRPr/>
            </a:pPr>
            <a:r>
              <a:rPr lang="pt-BR" dirty="0">
                <a:solidFill>
                  <a:schemeClr val="accent4">
                    <a:lumMod val="10000"/>
                  </a:schemeClr>
                </a:solidFill>
                <a:latin typeface="Arial Black" pitchFamily="34" charset="0"/>
              </a:rPr>
              <a:t> Depreciação Anual: 50,0 mil</a:t>
            </a:r>
          </a:p>
          <a:p>
            <a:pPr>
              <a:buFontTx/>
              <a:buChar char="•"/>
              <a:defRPr/>
            </a:pPr>
            <a:r>
              <a:rPr lang="pt-BR" dirty="0">
                <a:solidFill>
                  <a:schemeClr val="accent4">
                    <a:lumMod val="10000"/>
                  </a:schemeClr>
                </a:solidFill>
                <a:latin typeface="Arial Black" pitchFamily="34" charset="0"/>
              </a:rPr>
              <a:t>Alíquota do IR = 40%</a:t>
            </a:r>
          </a:p>
        </p:txBody>
      </p:sp>
    </p:spTree>
    <p:extLst>
      <p:ext uri="{BB962C8B-B14F-4D97-AF65-F5344CB8AC3E}">
        <p14:creationId xmlns:p14="http://schemas.microsoft.com/office/powerpoint/2010/main" val="442861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448"/>
            <a:ext cx="10972800" cy="1080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4000" dirty="0">
                <a:latin typeface="Helvetica" panose="020B0604020202020204" pitchFamily="34" charset="0"/>
                <a:cs typeface="Helvetica" panose="020B0604020202020204" pitchFamily="34" charset="0"/>
              </a:rPr>
              <a:t>    CUSTO DO CAPITAL - Exemplo</a:t>
            </a:r>
          </a:p>
        </p:txBody>
      </p:sp>
      <p:graphicFrame>
        <p:nvGraphicFramePr>
          <p:cNvPr id="2050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5905441" y="5061998"/>
          <a:ext cx="6000720" cy="94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22560" imgH="634680" progId="">
                  <p:embed/>
                </p:oleObj>
              </mc:Choice>
              <mc:Fallback>
                <p:oleObj name="Equation" r:id="rId2" imgW="3022560" imgH="634680" progId="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441" y="5061998"/>
                        <a:ext cx="6000720" cy="9464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1891" name="Rectangle 3"/>
          <p:cNvSpPr>
            <a:spLocks noChangeArrowheads="1"/>
          </p:cNvSpPr>
          <p:nvPr/>
        </p:nvSpPr>
        <p:spPr bwMode="auto">
          <a:xfrm>
            <a:off x="335385" y="2019717"/>
            <a:ext cx="3860736" cy="17298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lIns="91438" tIns="45720" rIns="91438" bIns="45720" anchor="ctr"/>
          <a:lstStyle/>
          <a:p>
            <a:pPr algn="ctr" eaLnBrk="0" hangingPunct="0">
              <a:defRPr/>
            </a:pPr>
            <a:r>
              <a:rPr lang="pt-BR" sz="24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</a:rPr>
              <a:t>Passivo Oneroso</a:t>
            </a:r>
          </a:p>
          <a:p>
            <a:pPr algn="ctr" eaLnBrk="0" hangingPunct="0">
              <a:defRPr/>
            </a:pPr>
            <a:r>
              <a:rPr lang="pt-BR" sz="24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</a:rPr>
              <a:t>Capital de Terceiros</a:t>
            </a:r>
          </a:p>
          <a:p>
            <a:pPr algn="ctr" eaLnBrk="0" hangingPunct="0">
              <a:defRPr/>
            </a:pPr>
            <a:r>
              <a:rPr lang="pt-BR" sz="24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</a:rPr>
              <a:t>40%</a:t>
            </a:r>
          </a:p>
        </p:txBody>
      </p:sp>
      <p:sp>
        <p:nvSpPr>
          <p:cNvPr id="421892" name="Rectangle 4"/>
          <p:cNvSpPr>
            <a:spLocks noChangeArrowheads="1"/>
          </p:cNvSpPr>
          <p:nvPr/>
        </p:nvSpPr>
        <p:spPr bwMode="auto">
          <a:xfrm>
            <a:off x="335385" y="3962602"/>
            <a:ext cx="3860736" cy="20586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lIns="91438" tIns="45720" rIns="91438" bIns="45720" anchor="ctr"/>
          <a:lstStyle/>
          <a:p>
            <a:pPr algn="ctr" eaLnBrk="0" hangingPunct="0">
              <a:defRPr/>
            </a:pPr>
            <a:r>
              <a:rPr lang="pt-BR" sz="2400" dirty="0">
                <a:solidFill>
                  <a:schemeClr val="accent4">
                    <a:lumMod val="10000"/>
                  </a:schemeClr>
                </a:solidFill>
                <a:latin typeface="Tahoma" pitchFamily="34" charset="0"/>
              </a:rPr>
              <a:t>Capital Próprio 60%</a:t>
            </a:r>
          </a:p>
        </p:txBody>
      </p:sp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4209462" y="2218436"/>
          <a:ext cx="2389617" cy="844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31640" imgH="203040" progId="">
                  <p:embed/>
                </p:oleObj>
              </mc:Choice>
              <mc:Fallback>
                <p:oleObj name="Equation" r:id="rId4" imgW="431640" imgH="203040" progId="">
                  <p:embed/>
                  <p:pic>
                    <p:nvPicPr>
                      <p:cNvPr id="205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9462" y="2218436"/>
                        <a:ext cx="2389617" cy="8449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4260911" y="4540177"/>
          <a:ext cx="1610229" cy="676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17160" imgH="177480" progId="Equation.3">
                  <p:embed/>
                </p:oleObj>
              </mc:Choice>
              <mc:Fallback>
                <p:oleObj name="Equation" r:id="rId6" imgW="317160" imgH="177480" progId="Equation.3">
                  <p:embed/>
                  <p:pic>
                    <p:nvPicPr>
                      <p:cNvPr id="205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0911" y="4540177"/>
                        <a:ext cx="1610229" cy="6762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5240045" y="3435064"/>
            <a:ext cx="5982223" cy="8863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38" tIns="45720" rIns="91438" bIns="45720">
            <a:spAutoFit/>
          </a:bodyPr>
          <a:lstStyle/>
          <a:p>
            <a:pPr algn="ctr">
              <a:lnSpc>
                <a:spcPct val="70000"/>
              </a:lnSpc>
              <a:defRPr/>
            </a:pPr>
            <a:r>
              <a:rPr lang="pt-BR" sz="2400" dirty="0">
                <a:solidFill>
                  <a:schemeClr val="accent4">
                    <a:lumMod val="10000"/>
                  </a:schemeClr>
                </a:solidFill>
                <a:latin typeface="Arial Black" pitchFamily="34" charset="0"/>
              </a:rPr>
              <a:t>WACC – CMPC</a:t>
            </a:r>
          </a:p>
          <a:p>
            <a:pPr algn="ctr">
              <a:lnSpc>
                <a:spcPct val="70000"/>
              </a:lnSpc>
              <a:defRPr/>
            </a:pPr>
            <a:r>
              <a:rPr lang="pt-BR" sz="2400" dirty="0">
                <a:solidFill>
                  <a:schemeClr val="accent4">
                    <a:lumMod val="10000"/>
                  </a:schemeClr>
                </a:solidFill>
                <a:latin typeface="Arial Black" pitchFamily="34" charset="0"/>
              </a:rPr>
              <a:t> </a:t>
            </a:r>
          </a:p>
          <a:p>
            <a:pPr algn="ctr">
              <a:lnSpc>
                <a:spcPct val="70000"/>
              </a:lnSpc>
              <a:defRPr/>
            </a:pPr>
            <a:r>
              <a:rPr lang="pt-BR" sz="2400" dirty="0">
                <a:solidFill>
                  <a:schemeClr val="accent4">
                    <a:lumMod val="10000"/>
                  </a:schemeClr>
                </a:solidFill>
                <a:latin typeface="Arial Black" pitchFamily="34" charset="0"/>
              </a:rPr>
              <a:t>Custo Médio Ponderado de Capital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C672-E4C9-4D63-9A18-AA8209CE5E30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9347218"/>
      </p:ext>
    </p:extLst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Text Box 2"/>
          <p:cNvSpPr txBox="1">
            <a:spLocks noChangeArrowheads="1"/>
          </p:cNvSpPr>
          <p:nvPr/>
        </p:nvSpPr>
        <p:spPr bwMode="auto">
          <a:xfrm>
            <a:off x="2166662" y="-13755"/>
            <a:ext cx="7858676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spcBef>
                <a:spcPct val="0"/>
              </a:spcBef>
              <a:buNone/>
              <a:defRPr sz="4000">
                <a:solidFill>
                  <a:srgbClr val="002060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r>
              <a:rPr lang="pt-BR" dirty="0">
                <a:solidFill>
                  <a:schemeClr val="tx1"/>
                </a:solidFill>
              </a:rPr>
              <a:t> Decisões Conflitantes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EB30756B-61FB-4691-B194-54907A853CD1}"/>
              </a:ext>
            </a:extLst>
          </p:cNvPr>
          <p:cNvGraphicFramePr/>
          <p:nvPr/>
        </p:nvGraphicFramePr>
        <p:xfrm>
          <a:off x="263691" y="2998320"/>
          <a:ext cx="11664619" cy="2070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8581" name="Text Box 5"/>
          <p:cNvSpPr txBox="1">
            <a:spLocks noChangeArrowheads="1"/>
          </p:cNvSpPr>
          <p:nvPr/>
        </p:nvSpPr>
        <p:spPr bwMode="auto">
          <a:xfrm>
            <a:off x="272063" y="2056524"/>
            <a:ext cx="11664619" cy="941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8" tIns="45720" rIns="91438" bIns="45720">
            <a:spAutoFit/>
          </a:bodyPr>
          <a:lstStyle/>
          <a:p>
            <a:pPr algn="ctr">
              <a:spcBef>
                <a:spcPct val="30000"/>
              </a:spcBef>
              <a:defRPr/>
            </a:pPr>
            <a:r>
              <a:rPr lang="pt-BR" sz="2400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projetos mutuamente excludentes, os métodos </a:t>
            </a:r>
            <a:r>
              <a:rPr lang="pt-BR" sz="24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NPV</a:t>
            </a:r>
            <a:r>
              <a:rPr lang="pt-BR" sz="2400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4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IRR </a:t>
            </a:r>
          </a:p>
          <a:p>
            <a:pPr algn="ctr">
              <a:spcBef>
                <a:spcPct val="30000"/>
              </a:spcBef>
              <a:defRPr/>
            </a:pPr>
            <a:r>
              <a:rPr lang="pt-BR" sz="2400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poderão produzir </a:t>
            </a:r>
            <a:r>
              <a:rPr lang="pt-BR" sz="2400" u="sng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conflitantes </a:t>
            </a:r>
            <a:r>
              <a:rPr lang="pt-BR" sz="2400" dirty="0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a decisão</a:t>
            </a:r>
          </a:p>
        </p:txBody>
      </p:sp>
    </p:spTree>
    <p:extLst>
      <p:ext uri="{BB962C8B-B14F-4D97-AF65-F5344CB8AC3E}">
        <p14:creationId xmlns:p14="http://schemas.microsoft.com/office/powerpoint/2010/main" val="2761523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28090</TotalTime>
  <Words>1983</Words>
  <Application>Microsoft Office PowerPoint</Application>
  <PresentationFormat>Widescreen</PresentationFormat>
  <Paragraphs>710</Paragraphs>
  <Slides>51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3</vt:i4>
      </vt:variant>
      <vt:variant>
        <vt:lpstr>Títulos de slides</vt:lpstr>
      </vt:variant>
      <vt:variant>
        <vt:i4>51</vt:i4>
      </vt:variant>
    </vt:vector>
  </HeadingPairs>
  <TitlesOfParts>
    <vt:vector size="63" baseType="lpstr">
      <vt:lpstr>Arial</vt:lpstr>
      <vt:lpstr>Arial Black</vt:lpstr>
      <vt:lpstr>Calibri</vt:lpstr>
      <vt:lpstr>Cambria Math</vt:lpstr>
      <vt:lpstr>Helvetica</vt:lpstr>
      <vt:lpstr>Tahoma</vt:lpstr>
      <vt:lpstr>Times New Roman</vt:lpstr>
      <vt:lpstr>Wingdings</vt:lpstr>
      <vt:lpstr>Office Theme</vt:lpstr>
      <vt:lpstr>Equation</vt:lpstr>
      <vt:lpstr>Bitmap Image</vt:lpstr>
      <vt:lpstr>Imagem de Bitmap</vt:lpstr>
      <vt:lpstr>Apresentação do PowerPoint</vt:lpstr>
      <vt:lpstr>Apresentação do PowerPoint</vt:lpstr>
      <vt:lpstr>FLUXOS DE CAIXA E ANÁLISE DE INVESTIMENTOS</vt:lpstr>
      <vt:lpstr>PRINCIPAIS COMPONENTES  DO FLUXO DE CAIXA</vt:lpstr>
      <vt:lpstr>FATORES BÁSICOS</vt:lpstr>
      <vt:lpstr>CÁLCULO DAS ENTRADAS DE CAIXA OPERACIONAIS</vt:lpstr>
      <vt:lpstr>Exemplo 1</vt:lpstr>
      <vt:lpstr>    CUSTO DO CAPITAL - Exemplo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Análise de sensibilidade</vt:lpstr>
      <vt:lpstr>Simulação de Monte Carlo</vt:lpstr>
      <vt:lpstr>Análise de Risco e Sensibilidade do Projeto</vt:lpstr>
      <vt:lpstr>Apresentação do PowerPoint</vt:lpstr>
      <vt:lpstr>Apresentação do PowerPoint</vt:lpstr>
      <vt:lpstr>Apresentação do PowerPoint</vt:lpstr>
      <vt:lpstr>Apresentação do PowerPoint</vt:lpstr>
      <vt:lpstr>Cálculo da Média e Desvio-Padrão Ponderados por Probabilidade (Exemplo 3)</vt:lpstr>
      <vt:lpstr>Análise do Ponto de Equilíbrio em Projetos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Fabiano Guasti  Lima</dc:creator>
  <cp:lastModifiedBy>Bruno</cp:lastModifiedBy>
  <cp:revision>102</cp:revision>
  <dcterms:created xsi:type="dcterms:W3CDTF">2020-03-19T00:36:42Z</dcterms:created>
  <dcterms:modified xsi:type="dcterms:W3CDTF">2022-11-06T20:11:09Z</dcterms:modified>
</cp:coreProperties>
</file>