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2" r:id="rId3"/>
    <p:sldId id="258" r:id="rId4"/>
    <p:sldId id="285" r:id="rId5"/>
    <p:sldId id="366" r:id="rId6"/>
    <p:sldId id="389"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379" r:id="rId41"/>
    <p:sldId id="382" r:id="rId42"/>
    <p:sldId id="259" r:id="rId43"/>
    <p:sldId id="260" r:id="rId44"/>
    <p:sldId id="261" r:id="rId45"/>
    <p:sldId id="378" r:id="rId46"/>
    <p:sldId id="295" r:id="rId47"/>
    <p:sldId id="263" r:id="rId48"/>
    <p:sldId id="286" r:id="rId49"/>
    <p:sldId id="411" r:id="rId50"/>
    <p:sldId id="271" r:id="rId51"/>
    <p:sldId id="262" r:id="rId52"/>
    <p:sldId id="270" r:id="rId53"/>
    <p:sldId id="265" r:id="rId54"/>
    <p:sldId id="304" r:id="rId55"/>
    <p:sldId id="267" r:id="rId56"/>
    <p:sldId id="268" r:id="rId57"/>
    <p:sldId id="307" r:id="rId58"/>
    <p:sldId id="305" r:id="rId59"/>
    <p:sldId id="413" r:id="rId60"/>
    <p:sldId id="306" r:id="rId61"/>
    <p:sldId id="308" r:id="rId62"/>
    <p:sldId id="309" r:id="rId63"/>
    <p:sldId id="310" r:id="rId64"/>
    <p:sldId id="311" r:id="rId65"/>
    <p:sldId id="312" r:id="rId66"/>
    <p:sldId id="313" r:id="rId67"/>
    <p:sldId id="314" r:id="rId68"/>
    <p:sldId id="316" r:id="rId69"/>
    <p:sldId id="317" r:id="rId70"/>
    <p:sldId id="318" r:id="rId71"/>
    <p:sldId id="319" r:id="rId72"/>
    <p:sldId id="320" r:id="rId73"/>
    <p:sldId id="321" r:id="rId74"/>
    <p:sldId id="322" r:id="rId75"/>
    <p:sldId id="323" r:id="rId76"/>
    <p:sldId id="324" r:id="rId77"/>
    <p:sldId id="414" r:id="rId78"/>
    <p:sldId id="291" r:id="rId79"/>
    <p:sldId id="277" r:id="rId80"/>
    <p:sldId id="364" r:id="rId81"/>
    <p:sldId id="296" r:id="rId82"/>
    <p:sldId id="278" r:id="rId83"/>
    <p:sldId id="279" r:id="rId8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4" d="100"/>
          <a:sy n="94"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74730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107998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200510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130388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296847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7D18567-1D6B-4C87-B97D-9CBC213A107F}" type="datetimeFigureOut">
              <a:rPr lang="pt-BR" smtClean="0"/>
              <a:t>23/03/2018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202018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7D18567-1D6B-4C87-B97D-9CBC213A107F}" type="datetimeFigureOut">
              <a:rPr lang="pt-BR" smtClean="0"/>
              <a:t>23/03/2018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22556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7D18567-1D6B-4C87-B97D-9CBC213A107F}" type="datetimeFigureOut">
              <a:rPr lang="pt-BR" smtClean="0"/>
              <a:t>23/03/2018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410576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7D18567-1D6B-4C87-B97D-9CBC213A107F}" type="datetimeFigureOut">
              <a:rPr lang="pt-BR" smtClean="0"/>
              <a:t>23/03/2018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65283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7D18567-1D6B-4C87-B97D-9CBC213A107F}" type="datetimeFigureOut">
              <a:rPr lang="pt-BR" smtClean="0"/>
              <a:t>23/03/2018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10848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07D18567-1D6B-4C87-B97D-9CBC213A107F}" type="datetimeFigureOut">
              <a:rPr lang="pt-BR" smtClean="0"/>
              <a:t>23/03/2018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ACBB162-4644-4714-9F3F-D54D7667C3B4}" type="slidenum">
              <a:rPr lang="pt-BR" smtClean="0"/>
              <a:t>‹nº›</a:t>
            </a:fld>
            <a:endParaRPr lang="pt-BR"/>
          </a:p>
        </p:txBody>
      </p:sp>
    </p:spTree>
    <p:extLst>
      <p:ext uri="{BB962C8B-B14F-4D97-AF65-F5344CB8AC3E}">
        <p14:creationId xmlns:p14="http://schemas.microsoft.com/office/powerpoint/2010/main" val="202883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18567-1D6B-4C87-B97D-9CBC213A107F}" type="datetimeFigureOut">
              <a:rPr lang="pt-BR" smtClean="0"/>
              <a:t>23/03/2018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BB162-4644-4714-9F3F-D54D7667C3B4}" type="slidenum">
              <a:rPr lang="pt-BR" smtClean="0"/>
              <a:t>‹nº›</a:t>
            </a:fld>
            <a:endParaRPr lang="pt-BR"/>
          </a:p>
        </p:txBody>
      </p:sp>
    </p:spTree>
    <p:extLst>
      <p:ext uri="{BB962C8B-B14F-4D97-AF65-F5344CB8AC3E}">
        <p14:creationId xmlns:p14="http://schemas.microsoft.com/office/powerpoint/2010/main" val="274728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ed.com/talks/nick_bostrom_what_happens_when_our_computers_get_smarter_than_we_a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1Vqt0zdvV6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M9n98SXNGl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OTXf-nwes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dZLdUxJhbW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indingfarina.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1/16/BA_day.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r.reuters.com/article/topNews/idFRKBN1GH31L-OFRTP"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brasil.elpais.com/brasil/2015/02/27/tecnologia/1425053335_288538.html?id_externo_rsoc=FB_C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lvl="0"/>
            <a:r>
              <a:rPr lang="pt-BR" b="1" dirty="0" smtClean="0"/>
              <a:t>Informação: circulação, ordem, controle, destruição</a:t>
            </a:r>
            <a:r>
              <a:rPr lang="pt-BR" dirty="0" smtClean="0"/>
              <a:t/>
            </a:r>
            <a:br>
              <a:rPr lang="pt-BR" dirty="0" smtClean="0"/>
            </a:br>
            <a:endParaRPr lang="pt-BR" dirty="0"/>
          </a:p>
        </p:txBody>
      </p:sp>
      <p:sp>
        <p:nvSpPr>
          <p:cNvPr id="3" name="Subtítulo 2"/>
          <p:cNvSpPr>
            <a:spLocks noGrp="1"/>
          </p:cNvSpPr>
          <p:nvPr>
            <p:ph type="subTitle" idx="1"/>
          </p:nvPr>
        </p:nvSpPr>
        <p:spPr>
          <a:xfrm>
            <a:off x="1523999" y="3602038"/>
            <a:ext cx="10100153" cy="2598346"/>
          </a:xfrm>
        </p:spPr>
        <p:txBody>
          <a:bodyPr>
            <a:normAutofit/>
          </a:bodyPr>
          <a:lstStyle/>
          <a:p>
            <a:endParaRPr lang="pt-BR" dirty="0" smtClean="0"/>
          </a:p>
          <a:p>
            <a:endParaRPr lang="pt-BR" dirty="0"/>
          </a:p>
          <a:p>
            <a:endParaRPr lang="pt-BR" dirty="0" smtClean="0"/>
          </a:p>
          <a:p>
            <a:pPr algn="r"/>
            <a:r>
              <a:rPr lang="pt-BR" sz="3100" dirty="0" smtClean="0"/>
              <a:t>Aula 4</a:t>
            </a:r>
            <a:endParaRPr lang="pt-BR" sz="3100" dirty="0"/>
          </a:p>
        </p:txBody>
      </p:sp>
      <p:sp>
        <p:nvSpPr>
          <p:cNvPr id="4" name="CaixaDeTexto 3"/>
          <p:cNvSpPr txBox="1"/>
          <p:nvPr/>
        </p:nvSpPr>
        <p:spPr>
          <a:xfrm>
            <a:off x="1966586" y="6325644"/>
            <a:ext cx="3933173" cy="369332"/>
          </a:xfrm>
          <a:prstGeom prst="rect">
            <a:avLst/>
          </a:prstGeom>
          <a:noFill/>
        </p:spPr>
        <p:txBody>
          <a:bodyPr wrap="square" rtlCol="0">
            <a:spAutoFit/>
          </a:bodyPr>
          <a:lstStyle/>
          <a:p>
            <a:r>
              <a:rPr lang="pt-BR" dirty="0" err="1" smtClean="0"/>
              <a:t>Empty</a:t>
            </a:r>
            <a:r>
              <a:rPr lang="pt-BR" dirty="0" smtClean="0"/>
              <a:t> Library – Micha </a:t>
            </a:r>
            <a:r>
              <a:rPr lang="pt-BR" dirty="0" err="1" smtClean="0"/>
              <a:t>Ullman</a:t>
            </a:r>
            <a:endParaRPr lang="pt-BR" dirty="0"/>
          </a:p>
        </p:txBody>
      </p:sp>
    </p:spTree>
    <p:extLst>
      <p:ext uri="{BB962C8B-B14F-4D97-AF65-F5344CB8AC3E}">
        <p14:creationId xmlns:p14="http://schemas.microsoft.com/office/powerpoint/2010/main" val="33520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Globalizando o conhecimento</a:t>
            </a:r>
            <a:br>
              <a:rPr lang="pt-BR" dirty="0" smtClean="0"/>
            </a:br>
            <a:r>
              <a:rPr lang="pt-BR" sz="3600" dirty="0" smtClean="0">
                <a:solidFill>
                  <a:srgbClr val="C00000"/>
                </a:solidFill>
              </a:rPr>
              <a:t>Peter Burke</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r>
              <a:rPr lang="pt-BR" dirty="0" smtClean="0"/>
              <a:t>Processo de disseminação a partir de dois pontos de vista: oferta e demanda.</a:t>
            </a:r>
          </a:p>
          <a:p>
            <a:r>
              <a:rPr lang="pt-BR" dirty="0" smtClean="0"/>
              <a:t>Disseminação do conhecimento ocidental: “evangelização”.</a:t>
            </a:r>
          </a:p>
          <a:p>
            <a:r>
              <a:rPr lang="pt-BR" dirty="0" smtClean="0"/>
              <a:t>Intercâmbios?</a:t>
            </a:r>
          </a:p>
          <a:p>
            <a:r>
              <a:rPr lang="pt-BR" dirty="0" smtClean="0"/>
              <a:t>Missões religiosas</a:t>
            </a:r>
          </a:p>
          <a:p>
            <a:r>
              <a:rPr lang="pt-BR" dirty="0" smtClean="0"/>
              <a:t>Bolsas de estudo</a:t>
            </a:r>
          </a:p>
          <a:p>
            <a:r>
              <a:rPr lang="pt-BR" dirty="0" smtClean="0"/>
              <a:t>Tradução</a:t>
            </a:r>
          </a:p>
          <a:p>
            <a:r>
              <a:rPr lang="pt-BR" dirty="0" smtClean="0"/>
              <a:t>Descoberta do Oriente</a:t>
            </a:r>
          </a:p>
          <a:p>
            <a:r>
              <a:rPr lang="pt-BR" dirty="0" smtClean="0"/>
              <a:t>Hibridismo.</a:t>
            </a:r>
          </a:p>
          <a:p>
            <a:endParaRPr lang="pt-BR" dirty="0"/>
          </a:p>
        </p:txBody>
      </p:sp>
    </p:spTree>
    <p:extLst>
      <p:ext uri="{BB962C8B-B14F-4D97-AF65-F5344CB8AC3E}">
        <p14:creationId xmlns:p14="http://schemas.microsoft.com/office/powerpoint/2010/main" val="228254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Tecnologizando</a:t>
            </a:r>
            <a:r>
              <a:rPr lang="pt-BR" dirty="0" smtClean="0"/>
              <a:t> o conhecimento (1940-1990)</a:t>
            </a:r>
            <a:br>
              <a:rPr lang="pt-BR" dirty="0" smtClean="0"/>
            </a:br>
            <a:r>
              <a:rPr lang="pt-BR" sz="3600" dirty="0" smtClean="0">
                <a:solidFill>
                  <a:srgbClr val="C00000"/>
                </a:solidFill>
              </a:rPr>
              <a:t>Peter Burke</a:t>
            </a:r>
            <a:endParaRPr lang="pt-BR" sz="36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dirty="0" smtClean="0"/>
              <a:t>Segunda Guerra Mundial marca uma guinada na história do conhecimento = </a:t>
            </a:r>
            <a:r>
              <a:rPr lang="pt-BR" dirty="0" err="1" smtClean="0"/>
              <a:t>tecnologização</a:t>
            </a:r>
            <a:r>
              <a:rPr lang="pt-BR" dirty="0" smtClean="0"/>
              <a:t> do conhecimento</a:t>
            </a:r>
          </a:p>
          <a:p>
            <a:r>
              <a:rPr lang="pt-BR" dirty="0" smtClean="0"/>
              <a:t>Alta tecnologia e financiamento estatal (Guerra Fria)</a:t>
            </a:r>
          </a:p>
          <a:p>
            <a:r>
              <a:rPr lang="pt-BR" dirty="0" smtClean="0"/>
              <a:t>Aceleração da inovação tecnológica</a:t>
            </a:r>
          </a:p>
          <a:p>
            <a:r>
              <a:rPr lang="pt-BR" dirty="0" smtClean="0"/>
              <a:t>Computação</a:t>
            </a:r>
          </a:p>
          <a:p>
            <a:r>
              <a:rPr lang="pt-BR" dirty="0" smtClean="0"/>
              <a:t>Terceira Revolução Industrial – Vale do Silício (tecnologia da informação): setor industrial + instituições de ensino superior (Stanford e Berkeley).</a:t>
            </a:r>
          </a:p>
          <a:p>
            <a:r>
              <a:rPr lang="pt-BR" dirty="0" smtClean="0"/>
              <a:t>Apple, Microsoft</a:t>
            </a:r>
          </a:p>
          <a:p>
            <a:r>
              <a:rPr lang="pt-BR" dirty="0" smtClean="0"/>
              <a:t>Sociedade da Informação ou Sociedade do </a:t>
            </a:r>
            <a:r>
              <a:rPr lang="pt-BR" dirty="0" err="1" smtClean="0"/>
              <a:t>Conhecimento?Declínio</a:t>
            </a:r>
            <a:r>
              <a:rPr lang="pt-BR" dirty="0" smtClean="0"/>
              <a:t> na importância das universidades como centros produtores do conhecimento.</a:t>
            </a:r>
          </a:p>
          <a:p>
            <a:r>
              <a:rPr lang="pt-BR" dirty="0" smtClean="0"/>
              <a:t>Declínio do Ocidente no domínio do conhecimento (Ásia)</a:t>
            </a:r>
          </a:p>
          <a:p>
            <a:r>
              <a:rPr lang="pt-BR" dirty="0" smtClean="0"/>
              <a:t>Pós-colonial</a:t>
            </a:r>
          </a:p>
          <a:p>
            <a:r>
              <a:rPr lang="pt-BR" dirty="0" smtClean="0"/>
              <a:t>Ataque às interpretações tradicionais da história e da sociedade.</a:t>
            </a:r>
          </a:p>
          <a:p>
            <a:r>
              <a:rPr lang="pt-BR" dirty="0" smtClean="0"/>
              <a:t>Reação contra a especialização.</a:t>
            </a:r>
          </a:p>
          <a:p>
            <a:pPr marL="0" indent="0" algn="r">
              <a:buNone/>
            </a:pPr>
            <a:r>
              <a:rPr lang="pt-BR" dirty="0"/>
              <a:t>Inteligência Artificial</a:t>
            </a:r>
            <a:r>
              <a:rPr lang="pt-BR" dirty="0" smtClean="0"/>
              <a:t>: </a:t>
            </a:r>
            <a:r>
              <a:rPr lang="pt-BR" dirty="0" smtClean="0">
                <a:hlinkClick r:id="rId2"/>
              </a:rPr>
              <a:t>https</a:t>
            </a:r>
            <a:r>
              <a:rPr lang="pt-BR" dirty="0">
                <a:hlinkClick r:id="rId2"/>
              </a:rPr>
              <a:t>://</a:t>
            </a:r>
            <a:r>
              <a:rPr lang="pt-BR" dirty="0" smtClean="0">
                <a:hlinkClick r:id="rId2"/>
              </a:rPr>
              <a:t>www.ted.com/talks/nick_bostrom_what_happens_when_our_computers_get_smarter_than_we_are</a:t>
            </a:r>
            <a:endParaRPr lang="pt-BR" dirty="0" smtClean="0"/>
          </a:p>
          <a:p>
            <a:pPr marL="0" indent="0" algn="r">
              <a:buNone/>
            </a:pPr>
            <a:r>
              <a:rPr lang="pt-BR" smtClean="0"/>
              <a:t> </a:t>
            </a:r>
            <a:r>
              <a:rPr lang="pt-BR" smtClean="0"/>
              <a:t>Google</a:t>
            </a:r>
            <a:endParaRPr lang="pt-BR" dirty="0" smtClean="0"/>
          </a:p>
          <a:p>
            <a:pPr marL="0" indent="0" algn="r">
              <a:buNone/>
            </a:pPr>
            <a:r>
              <a:rPr lang="pt-BR" dirty="0" smtClean="0"/>
              <a:t>Wikipédia</a:t>
            </a:r>
            <a:endParaRPr lang="pt-BR" dirty="0"/>
          </a:p>
        </p:txBody>
      </p:sp>
    </p:spTree>
    <p:extLst>
      <p:ext uri="{BB962C8B-B14F-4D97-AF65-F5344CB8AC3E}">
        <p14:creationId xmlns:p14="http://schemas.microsoft.com/office/powerpoint/2010/main" val="411926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Berlim, 10 de maio de 1933</a:t>
            </a:r>
            <a:endParaRPr lang="pt-BR" dirty="0"/>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a:hlinkClick r:id="rId2"/>
              </a:rPr>
              <a:t>://</a:t>
            </a:r>
            <a:r>
              <a:rPr lang="pt-BR" dirty="0" smtClean="0">
                <a:hlinkClick r:id="rId2"/>
              </a:rPr>
              <a:t>www.youtube.com/watch?v=1Vqt0zdvV6U</a:t>
            </a:r>
            <a:endParaRPr lang="pt-BR" dirty="0" smtClean="0"/>
          </a:p>
          <a:p>
            <a:pPr marL="0" indent="0">
              <a:buNone/>
            </a:pPr>
            <a:endParaRPr lang="pt-BR" dirty="0"/>
          </a:p>
        </p:txBody>
      </p:sp>
    </p:spTree>
    <p:extLst>
      <p:ext uri="{BB962C8B-B14F-4D97-AF65-F5344CB8AC3E}">
        <p14:creationId xmlns:p14="http://schemas.microsoft.com/office/powerpoint/2010/main" val="389986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pt-BR" altLang="pt-BR" dirty="0" smtClean="0">
                <a:solidFill>
                  <a:srgbClr val="C00000"/>
                </a:solidFill>
              </a:rPr>
              <a:t>Destruição, </a:t>
            </a:r>
            <a:r>
              <a:rPr lang="pt-BR" altLang="pt-BR" dirty="0">
                <a:solidFill>
                  <a:srgbClr val="C00000"/>
                </a:solidFill>
              </a:rPr>
              <a:t>controle, </a:t>
            </a:r>
            <a:r>
              <a:rPr lang="pt-BR" altLang="pt-BR" dirty="0" smtClean="0">
                <a:solidFill>
                  <a:srgbClr val="C00000"/>
                </a:solidFill>
              </a:rPr>
              <a:t>censura</a:t>
            </a:r>
            <a:endParaRPr lang="pt-BR" altLang="pt-BR" dirty="0">
              <a:solidFill>
                <a:srgbClr val="C00000"/>
              </a:solidFill>
            </a:endParaRPr>
          </a:p>
        </p:txBody>
      </p:sp>
      <p:sp>
        <p:nvSpPr>
          <p:cNvPr id="4099" name="Rectangle 3"/>
          <p:cNvSpPr>
            <a:spLocks noGrp="1" noChangeArrowheads="1"/>
          </p:cNvSpPr>
          <p:nvPr>
            <p:ph type="body" idx="1"/>
          </p:nvPr>
        </p:nvSpPr>
        <p:spPr/>
        <p:txBody>
          <a:bodyPr/>
          <a:lstStyle/>
          <a:p>
            <a:pPr>
              <a:lnSpc>
                <a:spcPct val="80000"/>
              </a:lnSpc>
            </a:pPr>
            <a:r>
              <a:rPr lang="pt-BR" altLang="pt-BR" dirty="0"/>
              <a:t>Poderes civis, eclesiásticos, monárquicos, republicanos, revolucionários, </a:t>
            </a:r>
            <a:r>
              <a:rPr lang="pt-BR" altLang="pt-BR" dirty="0" err="1"/>
              <a:t>contra-revolucionários</a:t>
            </a:r>
            <a:r>
              <a:rPr lang="pt-BR" altLang="pt-BR" dirty="0"/>
              <a:t>, paroquiais, familiares: percepção do elemento incontrolável na relação leitor/texto </a:t>
            </a:r>
            <a:r>
              <a:rPr lang="pt-BR" altLang="pt-BR" dirty="0">
                <a:solidFill>
                  <a:srgbClr val="C00000"/>
                </a:solidFill>
                <a:cs typeface="Arial" panose="020B0604020202020204" pitchFamily="34" charset="0"/>
              </a:rPr>
              <a:t>→ </a:t>
            </a:r>
            <a:r>
              <a:rPr lang="pt-BR" altLang="pt-BR" dirty="0">
                <a:cs typeface="Arial" panose="020B0604020202020204" pitchFamily="34" charset="0"/>
              </a:rPr>
              <a:t>ações de impedimento ou enquadramento para guiar a boa leitura e a interpretação dos textos</a:t>
            </a:r>
          </a:p>
          <a:p>
            <a:pPr>
              <a:lnSpc>
                <a:spcPct val="80000"/>
              </a:lnSpc>
            </a:pPr>
            <a:r>
              <a:rPr lang="pt-BR" altLang="pt-BR" dirty="0">
                <a:cs typeface="Arial" panose="020B0604020202020204" pitchFamily="34" charset="0"/>
              </a:rPr>
              <a:t>Destruição: perigo potencial da crítica, do questionamento do poder instituído, da memória humana como patrimônio de ideias</a:t>
            </a:r>
          </a:p>
          <a:p>
            <a:pPr>
              <a:lnSpc>
                <a:spcPct val="80000"/>
              </a:lnSpc>
            </a:pPr>
            <a:r>
              <a:rPr lang="pt-BR" altLang="pt-BR" dirty="0">
                <a:cs typeface="Arial" panose="020B0604020202020204" pitchFamily="34" charset="0"/>
              </a:rPr>
              <a:t>Silenciar vozes dissonantes </a:t>
            </a:r>
          </a:p>
        </p:txBody>
      </p:sp>
    </p:spTree>
    <p:extLst>
      <p:ext uri="{BB962C8B-B14F-4D97-AF65-F5344CB8AC3E}">
        <p14:creationId xmlns:p14="http://schemas.microsoft.com/office/powerpoint/2010/main" val="83326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pt-BR" altLang="pt-BR" dirty="0">
                <a:solidFill>
                  <a:srgbClr val="C00000"/>
                </a:solidFill>
              </a:rPr>
              <a:t>Destruição, controle, censura</a:t>
            </a:r>
            <a:endParaRPr lang="pt-BR" altLang="pt-BR" dirty="0"/>
          </a:p>
        </p:txBody>
      </p:sp>
      <p:sp>
        <p:nvSpPr>
          <p:cNvPr id="5123" name="Rectangle 3"/>
          <p:cNvSpPr>
            <a:spLocks noGrp="1" noChangeArrowheads="1"/>
          </p:cNvSpPr>
          <p:nvPr>
            <p:ph type="body" idx="1"/>
          </p:nvPr>
        </p:nvSpPr>
        <p:spPr/>
        <p:txBody>
          <a:bodyPr/>
          <a:lstStyle/>
          <a:p>
            <a:pPr>
              <a:lnSpc>
                <a:spcPct val="90000"/>
              </a:lnSpc>
            </a:pPr>
            <a:r>
              <a:rPr lang="pt-BR" altLang="pt-BR" dirty="0" smtClean="0">
                <a:solidFill>
                  <a:srgbClr val="C00000"/>
                </a:solidFill>
              </a:rPr>
              <a:t>Poder </a:t>
            </a:r>
            <a:r>
              <a:rPr lang="pt-BR" altLang="pt-BR" dirty="0">
                <a:solidFill>
                  <a:srgbClr val="C00000"/>
                </a:solidFill>
              </a:rPr>
              <a:t>simbólico atribuído aos livros </a:t>
            </a:r>
            <a:r>
              <a:rPr lang="pt-BR" altLang="pt-BR" dirty="0"/>
              <a:t>justifica sua destruição, expurgo e censura ao longo da história = rituais simbólicos coletivos: purificação, consagração e estabilidade social. Permanência e poder</a:t>
            </a:r>
          </a:p>
          <a:p>
            <a:pPr>
              <a:lnSpc>
                <a:spcPct val="90000"/>
              </a:lnSpc>
            </a:pPr>
            <a:r>
              <a:rPr lang="pt-BR" altLang="pt-BR" dirty="0"/>
              <a:t>Relação contraditória poder político/livros: patrocínio para a criação de bibliotecas X controle sobre a circulação, destruição e censura de livros</a:t>
            </a:r>
          </a:p>
        </p:txBody>
      </p:sp>
    </p:spTree>
    <p:extLst>
      <p:ext uri="{BB962C8B-B14F-4D97-AF65-F5344CB8AC3E}">
        <p14:creationId xmlns:p14="http://schemas.microsoft.com/office/powerpoint/2010/main" val="332947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pt-BR" altLang="pt-BR" dirty="0" smtClean="0"/>
              <a:t>A biblioteca à noite</a:t>
            </a:r>
            <a:br>
              <a:rPr lang="pt-BR" altLang="pt-BR" dirty="0" smtClean="0"/>
            </a:br>
            <a:r>
              <a:rPr lang="pt-BR" altLang="pt-BR" sz="3600" dirty="0" smtClean="0">
                <a:solidFill>
                  <a:srgbClr val="C00000"/>
                </a:solidFill>
              </a:rPr>
              <a:t>Alberto </a:t>
            </a:r>
            <a:r>
              <a:rPr lang="pt-BR" altLang="pt-BR" sz="3600" dirty="0" err="1">
                <a:solidFill>
                  <a:srgbClr val="C00000"/>
                </a:solidFill>
              </a:rPr>
              <a:t>Manguel</a:t>
            </a:r>
            <a:endParaRPr lang="pt-BR" altLang="pt-BR" sz="3600" dirty="0">
              <a:solidFill>
                <a:srgbClr val="C00000"/>
              </a:solidFill>
            </a:endParaRPr>
          </a:p>
        </p:txBody>
      </p:sp>
      <p:sp>
        <p:nvSpPr>
          <p:cNvPr id="6147" name="Rectangle 3"/>
          <p:cNvSpPr>
            <a:spLocks noGrp="1" noChangeArrowheads="1"/>
          </p:cNvSpPr>
          <p:nvPr>
            <p:ph type="body" idx="1"/>
          </p:nvPr>
        </p:nvSpPr>
        <p:spPr/>
        <p:txBody>
          <a:bodyPr/>
          <a:lstStyle/>
          <a:p>
            <a:pPr>
              <a:lnSpc>
                <a:spcPct val="90000"/>
              </a:lnSpc>
            </a:pPr>
            <a:r>
              <a:rPr lang="pt-BR" altLang="pt-BR"/>
              <a:t>Bibliotecas não apenas afirmam, mas questionam a autoridade dos poderes constituídos</a:t>
            </a:r>
          </a:p>
          <a:p>
            <a:pPr>
              <a:lnSpc>
                <a:spcPct val="90000"/>
              </a:lnSpc>
            </a:pPr>
            <a:r>
              <a:rPr lang="pt-BR" altLang="pt-BR"/>
              <a:t>‘Como repositório de história e fontes para o futuro, como guias ou manuais para tempos difíceis, como símbolos de autoridade passada ou presente, os livros de uma biblioteca dizem mais que seu conteúdo coletivo e têm sido vistos como ameaça desde a origem da escrita.’</a:t>
            </a:r>
          </a:p>
        </p:txBody>
      </p:sp>
    </p:spTree>
    <p:extLst>
      <p:ext uri="{BB962C8B-B14F-4D97-AF65-F5344CB8AC3E}">
        <p14:creationId xmlns:p14="http://schemas.microsoft.com/office/powerpoint/2010/main" val="62940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pt-BR" altLang="pt-BR" dirty="0">
                <a:solidFill>
                  <a:srgbClr val="C00000"/>
                </a:solidFill>
              </a:rPr>
              <a:t>Bibliotecas</a:t>
            </a:r>
          </a:p>
        </p:txBody>
      </p:sp>
      <p:sp>
        <p:nvSpPr>
          <p:cNvPr id="7171" name="Rectangle 3"/>
          <p:cNvSpPr>
            <a:spLocks noGrp="1" noChangeArrowheads="1"/>
          </p:cNvSpPr>
          <p:nvPr>
            <p:ph type="body" idx="1"/>
          </p:nvPr>
        </p:nvSpPr>
        <p:spPr/>
        <p:txBody>
          <a:bodyPr/>
          <a:lstStyle/>
          <a:p>
            <a:pPr>
              <a:lnSpc>
                <a:spcPct val="90000"/>
              </a:lnSpc>
            </a:pPr>
            <a:r>
              <a:rPr lang="pt-BR" altLang="pt-BR" sz="2400"/>
              <a:t>Fundações, destruições, reconstruções, catástrofes acompanham sua história</a:t>
            </a:r>
          </a:p>
          <a:p>
            <a:pPr>
              <a:lnSpc>
                <a:spcPct val="90000"/>
              </a:lnSpc>
            </a:pPr>
            <a:r>
              <a:rPr lang="pt-BR" altLang="pt-BR" sz="2400"/>
              <a:t>Cultura escrita é inseparável dos gestos violentos que a reprimem</a:t>
            </a:r>
          </a:p>
          <a:p>
            <a:pPr>
              <a:lnSpc>
                <a:spcPct val="90000"/>
              </a:lnSpc>
            </a:pPr>
            <a:r>
              <a:rPr lang="pt-BR" altLang="pt-BR" sz="2400"/>
              <a:t>‘A fogueira em que são lançados os maus livros constitui a figura invertida da biblioteca encarregada de proteger e preservar o patrimônio textual (...) A pulsão de destruição obcecou por muito tempo os poderes opressores que, destruindo os livros e, com frequência, seus autores, pensavam erradicar para sempre suas ideias.’ (Roger Chartier)</a:t>
            </a:r>
          </a:p>
        </p:txBody>
      </p:sp>
    </p:spTree>
    <p:extLst>
      <p:ext uri="{BB962C8B-B14F-4D97-AF65-F5344CB8AC3E}">
        <p14:creationId xmlns:p14="http://schemas.microsoft.com/office/powerpoint/2010/main" val="121271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pt-BR" altLang="pt-BR" dirty="0">
                <a:solidFill>
                  <a:srgbClr val="C00000"/>
                </a:solidFill>
              </a:rPr>
              <a:t>Destruições</a:t>
            </a:r>
          </a:p>
        </p:txBody>
      </p:sp>
      <p:sp>
        <p:nvSpPr>
          <p:cNvPr id="9219" name="Rectangle 3"/>
          <p:cNvSpPr>
            <a:spLocks noGrp="1" noChangeArrowheads="1"/>
          </p:cNvSpPr>
          <p:nvPr>
            <p:ph type="body" idx="1"/>
          </p:nvPr>
        </p:nvSpPr>
        <p:spPr/>
        <p:txBody>
          <a:bodyPr/>
          <a:lstStyle/>
          <a:p>
            <a:pPr>
              <a:lnSpc>
                <a:spcPct val="90000"/>
              </a:lnSpc>
            </a:pPr>
            <a:r>
              <a:rPr lang="pt-BR" altLang="pt-BR" sz="2400"/>
              <a:t>Autos-de-fé - Inquisição</a:t>
            </a:r>
          </a:p>
          <a:p>
            <a:pPr>
              <a:lnSpc>
                <a:spcPct val="90000"/>
              </a:lnSpc>
            </a:pPr>
            <a:r>
              <a:rPr lang="pt-BR" altLang="pt-BR" sz="2400"/>
              <a:t>Livros degenerados – nazistas</a:t>
            </a:r>
          </a:p>
          <a:p>
            <a:pPr>
              <a:lnSpc>
                <a:spcPct val="90000"/>
              </a:lnSpc>
            </a:pPr>
            <a:r>
              <a:rPr lang="pt-BR" altLang="pt-BR" sz="2400"/>
              <a:t>Autores burgueses – Stálin</a:t>
            </a:r>
          </a:p>
          <a:p>
            <a:pPr>
              <a:lnSpc>
                <a:spcPct val="90000"/>
              </a:lnSpc>
            </a:pPr>
            <a:r>
              <a:rPr lang="pt-BR" altLang="pt-BR" sz="2400"/>
              <a:t>Escritores comunistas – McCarthy e várias ditaduras</a:t>
            </a:r>
          </a:p>
          <a:p>
            <a:pPr>
              <a:lnSpc>
                <a:spcPct val="90000"/>
              </a:lnSpc>
            </a:pPr>
            <a:r>
              <a:rPr lang="pt-BR" altLang="pt-BR" sz="2400"/>
              <a:t>Nocivos à consciência do povo – Revolução Cultural China</a:t>
            </a:r>
          </a:p>
          <a:p>
            <a:pPr>
              <a:lnSpc>
                <a:spcPct val="90000"/>
              </a:lnSpc>
            </a:pPr>
            <a:r>
              <a:rPr lang="pt-BR" altLang="pt-BR" sz="2400"/>
              <a:t>Contrários à lei do Corão – Taleban</a:t>
            </a:r>
          </a:p>
          <a:p>
            <a:pPr>
              <a:lnSpc>
                <a:spcPct val="90000"/>
              </a:lnSpc>
              <a:buFontTx/>
              <a:buNone/>
            </a:pPr>
            <a:endParaRPr lang="pt-BR" altLang="pt-BR" sz="2400"/>
          </a:p>
          <a:p>
            <a:pPr>
              <a:lnSpc>
                <a:spcPct val="90000"/>
              </a:lnSpc>
              <a:buFontTx/>
              <a:buNone/>
            </a:pPr>
            <a:r>
              <a:rPr lang="pt-BR" altLang="pt-BR" sz="2400" i="1"/>
              <a:t>Cada cultura da totalidade repudia a totalidade de outra cultura (Báez)</a:t>
            </a:r>
          </a:p>
          <a:p>
            <a:pPr>
              <a:lnSpc>
                <a:spcPct val="90000"/>
              </a:lnSpc>
              <a:buFontTx/>
              <a:buNone/>
            </a:pPr>
            <a:endParaRPr lang="pt-BR" altLang="pt-BR" sz="2400"/>
          </a:p>
        </p:txBody>
      </p:sp>
    </p:spTree>
    <p:extLst>
      <p:ext uri="{BB962C8B-B14F-4D97-AF65-F5344CB8AC3E}">
        <p14:creationId xmlns:p14="http://schemas.microsoft.com/office/powerpoint/2010/main" val="283028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Conhecimento lançado ao fogo</a:t>
            </a:r>
            <a:br>
              <a:rPr lang="pt-BR" dirty="0" smtClean="0"/>
            </a:br>
            <a:r>
              <a:rPr lang="pt-BR" sz="3600" dirty="0" smtClean="0">
                <a:solidFill>
                  <a:srgbClr val="C00000"/>
                </a:solidFill>
              </a:rPr>
              <a:t>Matthew </a:t>
            </a:r>
            <a:r>
              <a:rPr lang="pt-BR" sz="3600" dirty="0" err="1" smtClean="0">
                <a:solidFill>
                  <a:srgbClr val="C00000"/>
                </a:solidFill>
              </a:rPr>
              <a:t>Battles</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algn="just"/>
            <a:r>
              <a:rPr lang="pt-BR" sz="2400" dirty="0" smtClean="0"/>
              <a:t>“Se o século XIX caracterizou-se pela construção de bibliotecas, o século XX ficou marcado por sua destruição”.</a:t>
            </a:r>
          </a:p>
          <a:p>
            <a:pPr marL="0" indent="0" algn="ctr">
              <a:buNone/>
            </a:pPr>
            <a:r>
              <a:rPr lang="pt-BR" sz="1500" dirty="0" smtClean="0"/>
              <a:t>[</a:t>
            </a:r>
            <a:r>
              <a:rPr lang="pt-BR" altLang="pt-BR" sz="1500" dirty="0"/>
              <a:t>Eric </a:t>
            </a:r>
            <a:r>
              <a:rPr lang="pt-BR" altLang="pt-BR" sz="1500" dirty="0" err="1"/>
              <a:t>Hobsbawm</a:t>
            </a:r>
            <a:r>
              <a:rPr lang="pt-BR" altLang="pt-BR" sz="1500" dirty="0"/>
              <a:t>: século XX é a ‘Era dos extremos’ – sua história e possibilidades edificadas sobre catástrofes, incertezas e </a:t>
            </a:r>
            <a:r>
              <a:rPr lang="pt-BR" altLang="pt-BR" sz="1500" dirty="0" smtClean="0"/>
              <a:t>crises]</a:t>
            </a:r>
            <a:endParaRPr lang="pt-BR" sz="1500" dirty="0" smtClean="0"/>
          </a:p>
          <a:p>
            <a:pPr algn="just"/>
            <a:r>
              <a:rPr lang="pt-BR" sz="2400" dirty="0" smtClean="0"/>
              <a:t>Aperfeiçoamento das formas de destruir livros e de instrumentalizar essa destruição.</a:t>
            </a:r>
          </a:p>
          <a:p>
            <a:pPr algn="just"/>
            <a:r>
              <a:rPr lang="pt-BR" sz="2400" dirty="0" smtClean="0"/>
              <a:t>“Desencarnação” dos livros.</a:t>
            </a:r>
          </a:p>
          <a:p>
            <a:r>
              <a:rPr lang="pt-BR" sz="2400" dirty="0" smtClean="0"/>
              <a:t>“Onde se queimam livros, acaba-se queimando pessoas” – Heinrich Heine (100 milhões de livros, 6 milhões de pessoas na Alemanha Nazista.</a:t>
            </a:r>
          </a:p>
          <a:p>
            <a:r>
              <a:rPr lang="pt-BR" sz="2400" dirty="0" smtClean="0"/>
              <a:t>Destruições ao longo do século XX: tropas alemães na I Guerra Mundial (</a:t>
            </a:r>
            <a:r>
              <a:rPr lang="pt-BR" sz="2400" dirty="0" err="1" smtClean="0"/>
              <a:t>Louvain</a:t>
            </a:r>
            <a:r>
              <a:rPr lang="pt-BR" sz="2400" dirty="0" smtClean="0"/>
              <a:t>, Bélgica, 1914), novamente na II Guerra Mundial, nazistas, Tibete, Sri Lanka, </a:t>
            </a:r>
            <a:r>
              <a:rPr lang="pt-BR" sz="2400" dirty="0" err="1" smtClean="0"/>
              <a:t>Talibans</a:t>
            </a:r>
            <a:r>
              <a:rPr lang="pt-BR" sz="2400" dirty="0" smtClean="0"/>
              <a:t>, Sarajevo.</a:t>
            </a:r>
          </a:p>
          <a:p>
            <a:r>
              <a:rPr lang="pt-BR" sz="2400" dirty="0" smtClean="0"/>
              <a:t>Nazistas destruíram bibliotecas e queimaram livros, mas também as construíram à sua maneira = apreensões – época de ouro para os bibliotecários simpatizantes.</a:t>
            </a:r>
          </a:p>
          <a:p>
            <a:r>
              <a:rPr lang="pt-BR" sz="2400" dirty="0" smtClean="0"/>
              <a:t>Bibliotecas em guetos, nos campos de concentração.</a:t>
            </a:r>
          </a:p>
          <a:p>
            <a:endParaRPr lang="pt-BR" sz="2400" dirty="0"/>
          </a:p>
        </p:txBody>
      </p:sp>
    </p:spTree>
    <p:extLst>
      <p:ext uri="{BB962C8B-B14F-4D97-AF65-F5344CB8AC3E}">
        <p14:creationId xmlns:p14="http://schemas.microsoft.com/office/powerpoint/2010/main" val="326156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Farenheit</a:t>
            </a:r>
            <a:r>
              <a:rPr lang="pt-BR" dirty="0" smtClean="0"/>
              <a:t> 451</a:t>
            </a:r>
            <a:endParaRPr lang="pt-BR" dirty="0"/>
          </a:p>
        </p:txBody>
      </p:sp>
      <p:sp>
        <p:nvSpPr>
          <p:cNvPr id="3" name="Espaço Reservado para Conteúdo 2"/>
          <p:cNvSpPr>
            <a:spLocks noGrp="1"/>
          </p:cNvSpPr>
          <p:nvPr>
            <p:ph idx="1"/>
          </p:nvPr>
        </p:nvSpPr>
        <p:spPr/>
        <p:txBody>
          <a:bodyPr>
            <a:normAutofit fontScale="62500" lnSpcReduction="20000"/>
          </a:bodyPr>
          <a:lstStyle/>
          <a:p>
            <a:endParaRPr lang="pt-BR" dirty="0" smtClean="0">
              <a:solidFill>
                <a:srgbClr val="C00000"/>
              </a:solidFill>
            </a:endParaRPr>
          </a:p>
          <a:p>
            <a:pPr algn="r"/>
            <a:r>
              <a:rPr lang="pt-BR" dirty="0">
                <a:solidFill>
                  <a:srgbClr val="C00000"/>
                </a:solidFill>
              </a:rPr>
              <a:t>Trecho</a:t>
            </a:r>
            <a:r>
              <a:rPr lang="pt-BR" dirty="0" smtClean="0">
                <a:solidFill>
                  <a:srgbClr val="C00000"/>
                </a:solidFill>
              </a:rPr>
              <a:t>: </a:t>
            </a:r>
            <a:r>
              <a:rPr lang="pt-BR" dirty="0" smtClean="0">
                <a:solidFill>
                  <a:srgbClr val="C00000"/>
                </a:solidFill>
                <a:hlinkClick r:id="rId2"/>
              </a:rPr>
              <a:t>https</a:t>
            </a:r>
            <a:r>
              <a:rPr lang="pt-BR" dirty="0">
                <a:solidFill>
                  <a:srgbClr val="C00000"/>
                </a:solidFill>
                <a:hlinkClick r:id="rId2"/>
              </a:rPr>
              <a:t>://</a:t>
            </a:r>
            <a:r>
              <a:rPr lang="pt-BR" dirty="0" smtClean="0">
                <a:solidFill>
                  <a:srgbClr val="C00000"/>
                </a:solidFill>
                <a:hlinkClick r:id="rId2"/>
              </a:rPr>
              <a:t>www.youtube.com/watch?v=M9n98SXNGl8</a:t>
            </a:r>
            <a:r>
              <a:rPr lang="pt-BR" dirty="0" smtClean="0">
                <a:solidFill>
                  <a:srgbClr val="C00000"/>
                </a:solidFill>
              </a:rPr>
              <a:t> </a:t>
            </a:r>
            <a:endParaRPr lang="pt-BR" dirty="0">
              <a:solidFill>
                <a:srgbClr val="C00000"/>
              </a:solidFill>
            </a:endParaRPr>
          </a:p>
          <a:p>
            <a:endParaRPr lang="pt-BR" dirty="0" smtClean="0">
              <a:solidFill>
                <a:srgbClr val="C00000"/>
              </a:solidFill>
            </a:endParaRPr>
          </a:p>
          <a:p>
            <a:endParaRPr lang="pt-BR" dirty="0">
              <a:solidFill>
                <a:srgbClr val="C00000"/>
              </a:solidFill>
            </a:endParaRPr>
          </a:p>
          <a:p>
            <a:endParaRPr lang="pt-BR" dirty="0" smtClean="0">
              <a:solidFill>
                <a:srgbClr val="C00000"/>
              </a:solidFill>
            </a:endParaRPr>
          </a:p>
          <a:p>
            <a:r>
              <a:rPr lang="pt-BR" dirty="0" smtClean="0">
                <a:solidFill>
                  <a:srgbClr val="C00000"/>
                </a:solidFill>
              </a:rPr>
              <a:t>Romance </a:t>
            </a:r>
            <a:r>
              <a:rPr lang="pt-BR" dirty="0" err="1" smtClean="0">
                <a:solidFill>
                  <a:srgbClr val="C00000"/>
                </a:solidFill>
              </a:rPr>
              <a:t>distópico</a:t>
            </a:r>
            <a:r>
              <a:rPr lang="pt-BR" dirty="0" smtClean="0">
                <a:solidFill>
                  <a:srgbClr val="C00000"/>
                </a:solidFill>
              </a:rPr>
              <a:t> de ficção científica, escrito por Ray Bradbury</a:t>
            </a:r>
            <a:r>
              <a:rPr lang="pt-BR" dirty="0" smtClean="0"/>
              <a:t> (1920-2012) e publicado pela primeira vez em 1953.</a:t>
            </a:r>
          </a:p>
          <a:p>
            <a:r>
              <a:rPr lang="pt-BR" dirty="0" smtClean="0"/>
              <a:t>O romance apresenta um futuro onde todos os livros são proibidos, opiniões próprias são consideradas antissociais e hedonistas, e o pensamento crítico é suprimido. O personagem central, Guy </a:t>
            </a:r>
            <a:r>
              <a:rPr lang="pt-BR" dirty="0" err="1" smtClean="0"/>
              <a:t>Montag</a:t>
            </a:r>
            <a:r>
              <a:rPr lang="pt-BR" dirty="0" smtClean="0"/>
              <a:t>, trabalha como "bombeiro" (o que na história significa "queimador de livro"). O número 451 é a temperatura (em graus Fahrenheit) da queima do papel, equivalente a 233 graus Celsius. </a:t>
            </a:r>
          </a:p>
          <a:p>
            <a:r>
              <a:rPr lang="pt-BR" dirty="0" smtClean="0"/>
              <a:t>Uma circunstância particularmente irônica é que, sem o conhecimento de Ray Bradbury, foi publicada uma edição censurada em 1967, omitindo as palavras "droga" e "inferno", para a distribuição em escolas. Edições posteriores (com todas as palavras, sem omissões) incluíram um epílogo do autor descrevendo este evento e outros pensamentos adicionais sobre censura e revisionismo "bem-intencionados".</a:t>
            </a:r>
          </a:p>
          <a:p>
            <a:r>
              <a:rPr lang="pt-BR" dirty="0">
                <a:solidFill>
                  <a:srgbClr val="C00000"/>
                </a:solidFill>
              </a:rPr>
              <a:t>F</a:t>
            </a:r>
            <a:r>
              <a:rPr lang="pt-BR" dirty="0" smtClean="0">
                <a:solidFill>
                  <a:srgbClr val="C00000"/>
                </a:solidFill>
              </a:rPr>
              <a:t>ilme </a:t>
            </a:r>
            <a:r>
              <a:rPr lang="pt-BR" dirty="0">
                <a:solidFill>
                  <a:srgbClr val="C00000"/>
                </a:solidFill>
              </a:rPr>
              <a:t>escrito e dirigido por François Truffaut</a:t>
            </a:r>
            <a:r>
              <a:rPr lang="pt-BR" dirty="0"/>
              <a:t> e estrelando </a:t>
            </a:r>
            <a:r>
              <a:rPr lang="pt-BR" dirty="0" err="1"/>
              <a:t>Oskar</a:t>
            </a:r>
            <a:r>
              <a:rPr lang="pt-BR" dirty="0"/>
              <a:t> Werner e Julie </a:t>
            </a:r>
            <a:r>
              <a:rPr lang="pt-BR" dirty="0" smtClean="0"/>
              <a:t>Christie</a:t>
            </a:r>
            <a:r>
              <a:rPr lang="pt-BR" dirty="0"/>
              <a:t>,</a:t>
            </a:r>
            <a:r>
              <a:rPr lang="pt-BR" dirty="0" smtClean="0"/>
              <a:t> </a:t>
            </a:r>
            <a:r>
              <a:rPr lang="pt-BR" dirty="0"/>
              <a:t>lançado em 1966</a:t>
            </a:r>
            <a:r>
              <a:rPr lang="pt-BR" dirty="0" smtClean="0"/>
              <a:t>.</a:t>
            </a:r>
          </a:p>
          <a:p>
            <a:pPr marL="0" indent="0">
              <a:buNone/>
            </a:pPr>
            <a:endParaRPr lang="pt-BR" dirty="0" smtClean="0"/>
          </a:p>
          <a:p>
            <a:endParaRPr lang="pt-BR" dirty="0"/>
          </a:p>
        </p:txBody>
      </p:sp>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50" y="119063"/>
            <a:ext cx="2286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3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pt-BR" altLang="pt-BR" sz="4000" dirty="0" err="1" smtClean="0"/>
              <a:t>Empty</a:t>
            </a:r>
            <a:r>
              <a:rPr lang="pt-BR" altLang="pt-BR" sz="4000" dirty="0" smtClean="0"/>
              <a:t> Library - Biblioteca </a:t>
            </a:r>
            <a:r>
              <a:rPr lang="pt-BR" altLang="pt-BR" sz="4000" dirty="0"/>
              <a:t>Vazia</a:t>
            </a:r>
            <a:br>
              <a:rPr lang="pt-BR" altLang="pt-BR" sz="4000" dirty="0"/>
            </a:br>
            <a:r>
              <a:rPr lang="pt-BR" altLang="pt-BR" sz="4000" dirty="0"/>
              <a:t>Berlim</a:t>
            </a:r>
          </a:p>
        </p:txBody>
      </p:sp>
      <p:sp>
        <p:nvSpPr>
          <p:cNvPr id="34819" name="Rectangle 3"/>
          <p:cNvSpPr>
            <a:spLocks noGrp="1" noChangeArrowheads="1"/>
          </p:cNvSpPr>
          <p:nvPr>
            <p:ph type="body" idx="1"/>
          </p:nvPr>
        </p:nvSpPr>
        <p:spPr/>
        <p:txBody>
          <a:bodyPr/>
          <a:lstStyle/>
          <a:p>
            <a:r>
              <a:rPr lang="pt-BR" altLang="pt-BR" dirty="0"/>
              <a:t>Memorial em </a:t>
            </a:r>
            <a:r>
              <a:rPr lang="pt-BR" altLang="pt-BR" dirty="0" err="1"/>
              <a:t>Bebelplatz</a:t>
            </a:r>
            <a:r>
              <a:rPr lang="pt-BR" altLang="pt-BR" dirty="0"/>
              <a:t> criado pelo artista judeu </a:t>
            </a:r>
            <a:r>
              <a:rPr lang="pt-BR" altLang="pt-BR" dirty="0">
                <a:solidFill>
                  <a:srgbClr val="C00000"/>
                </a:solidFill>
              </a:rPr>
              <a:t>Micha </a:t>
            </a:r>
            <a:r>
              <a:rPr lang="pt-BR" altLang="pt-BR" dirty="0" err="1">
                <a:solidFill>
                  <a:srgbClr val="C00000"/>
                </a:solidFill>
              </a:rPr>
              <a:t>Ullman</a:t>
            </a:r>
            <a:endParaRPr lang="pt-BR" altLang="pt-BR" dirty="0">
              <a:solidFill>
                <a:srgbClr val="C00000"/>
              </a:solidFill>
            </a:endParaRPr>
          </a:p>
          <a:p>
            <a:r>
              <a:rPr lang="pt-BR" altLang="pt-BR" dirty="0"/>
              <a:t>Subsolo: sala cercada de prateleiras vazias</a:t>
            </a:r>
          </a:p>
          <a:p>
            <a:pPr>
              <a:buFontTx/>
              <a:buNone/>
            </a:pPr>
            <a:r>
              <a:rPr lang="pt-BR" altLang="pt-BR" dirty="0">
                <a:hlinkClick r:id="rId2"/>
              </a:rPr>
              <a:t>https://</a:t>
            </a:r>
            <a:r>
              <a:rPr lang="pt-BR" altLang="pt-BR" dirty="0" smtClean="0">
                <a:hlinkClick r:id="rId2"/>
              </a:rPr>
              <a:t>www.youtube.com/watch?v=SOTXf-nwesA</a:t>
            </a:r>
            <a:endParaRPr lang="pt-BR" altLang="pt-BR" dirty="0" smtClean="0"/>
          </a:p>
          <a:p>
            <a:pPr>
              <a:buFontTx/>
              <a:buNone/>
            </a:pPr>
            <a:endParaRPr lang="pt-BR" altLang="pt-BR" dirty="0"/>
          </a:p>
        </p:txBody>
      </p:sp>
    </p:spTree>
    <p:extLst>
      <p:ext uri="{BB962C8B-B14F-4D97-AF65-F5344CB8AC3E}">
        <p14:creationId xmlns:p14="http://schemas.microsoft.com/office/powerpoint/2010/main" val="2960154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Conhecimento lançado ao fogo</a:t>
            </a:r>
            <a:br>
              <a:rPr lang="pt-BR" dirty="0" smtClean="0"/>
            </a:br>
            <a:r>
              <a:rPr lang="pt-BR" sz="3600" dirty="0" smtClean="0">
                <a:solidFill>
                  <a:srgbClr val="C00000"/>
                </a:solidFill>
              </a:rPr>
              <a:t>Matthew </a:t>
            </a:r>
            <a:r>
              <a:rPr lang="pt-BR" sz="3600" dirty="0" err="1" smtClean="0">
                <a:solidFill>
                  <a:srgbClr val="C00000"/>
                </a:solidFill>
              </a:rPr>
              <a:t>Battles</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“Destruir uma biblioteca é, porém, apenas o modo mais grosseiro de expressar certas opiniões. Bibliotecas intactas também podem transformar-se em instrumentos de opressão e de genocídio, na medida em que disponibilizem os cânones que alimentam anseios de pureza étnica e fantasias de um nacionalismo mítico” (p.180).</a:t>
            </a:r>
          </a:p>
          <a:p>
            <a:r>
              <a:rPr lang="pt-BR" dirty="0" smtClean="0"/>
              <a:t>Black Boy, Richard Wright: bibliotecas no Jim Crow South (1876-1965 - </a:t>
            </a:r>
            <a:r>
              <a:rPr lang="pt-BR" dirty="0"/>
              <a:t>leis </a:t>
            </a:r>
            <a:r>
              <a:rPr lang="pt-BR" dirty="0" smtClean="0"/>
              <a:t>que </a:t>
            </a:r>
            <a:r>
              <a:rPr lang="pt-BR" dirty="0"/>
              <a:t>institucionalizaram a segregação </a:t>
            </a:r>
            <a:r>
              <a:rPr lang="pt-BR" dirty="0" smtClean="0"/>
              <a:t>racial no sul dos EUA) – proibição da circulação de certos livros e inadequação da leitura para certas pessoas.</a:t>
            </a:r>
          </a:p>
          <a:p>
            <a:r>
              <a:rPr lang="pt-BR" dirty="0" smtClean="0"/>
              <a:t>Guerra da Bósnia (</a:t>
            </a:r>
            <a:r>
              <a:rPr lang="pt-BR" dirty="0"/>
              <a:t>1992-1995) – Godard, Nossa Música </a:t>
            </a:r>
            <a:r>
              <a:rPr lang="pt-BR" dirty="0" smtClean="0">
                <a:hlinkClick r:id="rId2"/>
              </a:rPr>
              <a:t>–</a:t>
            </a:r>
            <a:r>
              <a:rPr lang="pt-BR" dirty="0" smtClean="0"/>
              <a:t> Biblioteca Nacional e Universitária da Bósnia : 1,5 milhão de livros destruídos, incluindo mais de 150 mil obras raras. </a:t>
            </a:r>
            <a:r>
              <a:rPr lang="pt-BR" dirty="0" smtClean="0">
                <a:hlinkClick r:id="rId2"/>
              </a:rPr>
              <a:t>https</a:t>
            </a:r>
            <a:r>
              <a:rPr lang="pt-BR" dirty="0">
                <a:hlinkClick r:id="rId2"/>
              </a:rPr>
              <a:t>://</a:t>
            </a:r>
            <a:r>
              <a:rPr lang="pt-BR" dirty="0" smtClean="0">
                <a:hlinkClick r:id="rId2"/>
              </a:rPr>
              <a:t>www.youtube.com/watch?v=dZLdUxJhbWc</a:t>
            </a:r>
            <a:endParaRPr lang="pt-BR" dirty="0" smtClean="0"/>
          </a:p>
          <a:p>
            <a:pPr marL="0" indent="0">
              <a:buNone/>
            </a:pPr>
            <a:endParaRPr lang="pt-BR" dirty="0"/>
          </a:p>
        </p:txBody>
      </p:sp>
    </p:spTree>
    <p:extLst>
      <p:ext uri="{BB962C8B-B14F-4D97-AF65-F5344CB8AC3E}">
        <p14:creationId xmlns:p14="http://schemas.microsoft.com/office/powerpoint/2010/main" val="250670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BR" altLang="pt-BR"/>
              <a:t>Pré-colombianos </a:t>
            </a:r>
            <a:br>
              <a:rPr lang="pt-BR" altLang="pt-BR"/>
            </a:br>
            <a:r>
              <a:rPr lang="pt-BR" altLang="pt-BR"/>
              <a:t>(México e América Central)</a:t>
            </a:r>
          </a:p>
        </p:txBody>
      </p:sp>
      <p:sp>
        <p:nvSpPr>
          <p:cNvPr id="12291" name="Rectangle 3"/>
          <p:cNvSpPr>
            <a:spLocks noGrp="1" noChangeArrowheads="1"/>
          </p:cNvSpPr>
          <p:nvPr>
            <p:ph type="body" idx="1"/>
          </p:nvPr>
        </p:nvSpPr>
        <p:spPr/>
        <p:txBody>
          <a:bodyPr/>
          <a:lstStyle/>
          <a:p>
            <a:pPr>
              <a:lnSpc>
                <a:spcPct val="90000"/>
              </a:lnSpc>
            </a:pPr>
            <a:r>
              <a:rPr lang="pt-BR" altLang="pt-BR" sz="2400"/>
              <a:t>Arquivos e bibliotecas destruídos: privação de uma identidade coletiva para conversão ao cristianismo</a:t>
            </a:r>
          </a:p>
          <a:p>
            <a:pPr>
              <a:lnSpc>
                <a:spcPct val="90000"/>
              </a:lnSpc>
            </a:pPr>
            <a:r>
              <a:rPr lang="pt-BR" altLang="pt-BR" sz="2400"/>
              <a:t>Frei Juan de Zumárraga: chefe da Inquisição no México, escreveu obras de conversão, criou a primeira imprensa da América e destruiu quase toda a literatura do império asteca: temor do potencial subversivo </a:t>
            </a:r>
          </a:p>
          <a:p>
            <a:pPr>
              <a:lnSpc>
                <a:spcPct val="90000"/>
              </a:lnSpc>
            </a:pPr>
            <a:r>
              <a:rPr lang="pt-BR" altLang="pt-BR" sz="2400"/>
              <a:t>Aniquilar a cultura dos conquistados: poder simbólico do registro</a:t>
            </a:r>
          </a:p>
          <a:p>
            <a:pPr>
              <a:lnSpc>
                <a:spcPct val="90000"/>
              </a:lnSpc>
            </a:pPr>
            <a:r>
              <a:rPr lang="pt-BR" altLang="pt-BR" sz="2400"/>
              <a:t>‘Mesmo de um ponto de vista político e religioso, a destruição de uma cultura oponente é sempre um ato de estupidez, uma vez que destrói a possibilidade de adesão, conversão ou assimilação.’ (Manguel)</a:t>
            </a:r>
          </a:p>
        </p:txBody>
      </p:sp>
    </p:spTree>
    <p:extLst>
      <p:ext uri="{BB962C8B-B14F-4D97-AF65-F5344CB8AC3E}">
        <p14:creationId xmlns:p14="http://schemas.microsoft.com/office/powerpoint/2010/main" val="267666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ltLang="pt-BR"/>
              <a:t>Inquisição</a:t>
            </a:r>
          </a:p>
        </p:txBody>
      </p:sp>
      <p:sp>
        <p:nvSpPr>
          <p:cNvPr id="13315" name="Rectangle 3"/>
          <p:cNvSpPr>
            <a:spLocks noGrp="1" noChangeArrowheads="1"/>
          </p:cNvSpPr>
          <p:nvPr>
            <p:ph type="body" idx="1"/>
          </p:nvPr>
        </p:nvSpPr>
        <p:spPr/>
        <p:txBody>
          <a:bodyPr/>
          <a:lstStyle/>
          <a:p>
            <a:pPr>
              <a:lnSpc>
                <a:spcPct val="90000"/>
              </a:lnSpc>
            </a:pPr>
            <a:r>
              <a:rPr lang="pt-BR" altLang="pt-BR" sz="2400"/>
              <a:t>Instituição judicial de natureza religiosa: severidade no combate à dissidência e ao pensamento heterodoxo = consolidação política da Igreja católica</a:t>
            </a:r>
          </a:p>
          <a:p>
            <a:pPr>
              <a:lnSpc>
                <a:spcPct val="90000"/>
              </a:lnSpc>
            </a:pPr>
            <a:r>
              <a:rPr lang="pt-BR" altLang="pt-BR" sz="2400"/>
              <a:t>Índice de livros proibidos (</a:t>
            </a:r>
            <a:r>
              <a:rPr lang="pt-BR" altLang="pt-BR" sz="2400" i="1"/>
              <a:t>Index librorum prohibitorum</a:t>
            </a:r>
            <a:r>
              <a:rPr lang="pt-BR" altLang="pt-BR" sz="2400"/>
              <a:t>): 1559: imprensa e reforma</a:t>
            </a:r>
            <a:r>
              <a:rPr lang="pt-BR" altLang="pt-BR" sz="2400">
                <a:cs typeface="Arial" panose="020B0604020202020204" pitchFamily="34" charset="0"/>
              </a:rPr>
              <a:t>→ livros que os fiéis eram proibidos de ler</a:t>
            </a:r>
          </a:p>
          <a:p>
            <a:pPr>
              <a:lnSpc>
                <a:spcPct val="90000"/>
              </a:lnSpc>
            </a:pPr>
            <a:r>
              <a:rPr lang="pt-BR" altLang="pt-BR" sz="2400">
                <a:cs typeface="Arial" panose="020B0604020202020204" pitchFamily="34" charset="0"/>
              </a:rPr>
              <a:t>Agentes para fiscalizar livrarias, bibliotecas particulares, portos</a:t>
            </a:r>
          </a:p>
          <a:p>
            <a:pPr>
              <a:lnSpc>
                <a:spcPct val="90000"/>
              </a:lnSpc>
            </a:pPr>
            <a:r>
              <a:rPr lang="pt-BR" altLang="pt-BR" sz="2400"/>
              <a:t>Século XVI: figura do autor no contexto de controle da Igreja e do Estado: identificar e condenar responsáveis pela transgressão de ideias</a:t>
            </a:r>
            <a:endParaRPr lang="pt-BR" altLang="pt-BR" sz="2400">
              <a:cs typeface="Arial" panose="020B0604020202020204" pitchFamily="34" charset="0"/>
            </a:endParaRPr>
          </a:p>
          <a:p>
            <a:pPr>
              <a:lnSpc>
                <a:spcPct val="90000"/>
              </a:lnSpc>
            </a:pPr>
            <a:endParaRPr lang="pt-BR" altLang="pt-BR" sz="2400"/>
          </a:p>
        </p:txBody>
      </p:sp>
    </p:spTree>
    <p:extLst>
      <p:ext uri="{BB962C8B-B14F-4D97-AF65-F5344CB8AC3E}">
        <p14:creationId xmlns:p14="http://schemas.microsoft.com/office/powerpoint/2010/main" val="248434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altLang="pt-BR"/>
              <a:t>França</a:t>
            </a:r>
          </a:p>
        </p:txBody>
      </p:sp>
      <p:sp>
        <p:nvSpPr>
          <p:cNvPr id="15363" name="Rectangle 3"/>
          <p:cNvSpPr>
            <a:spLocks noGrp="1" noChangeArrowheads="1"/>
          </p:cNvSpPr>
          <p:nvPr>
            <p:ph type="body" idx="1"/>
          </p:nvPr>
        </p:nvSpPr>
        <p:spPr/>
        <p:txBody>
          <a:bodyPr/>
          <a:lstStyle/>
          <a:p>
            <a:pPr>
              <a:lnSpc>
                <a:spcPct val="90000"/>
              </a:lnSpc>
            </a:pPr>
            <a:r>
              <a:rPr lang="pt-BR" altLang="pt-BR" sz="2400"/>
              <a:t>Publicação do 1º tomo da Enciclopédia (1750): suspensão da licença para publicação, confisco dos exemplares, posteriormente eliminados (2 mil compradores registrados)</a:t>
            </a:r>
          </a:p>
          <a:p>
            <a:pPr>
              <a:lnSpc>
                <a:spcPct val="90000"/>
              </a:lnSpc>
            </a:pPr>
            <a:r>
              <a:rPr lang="pt-BR" altLang="pt-BR" sz="2400" i="1"/>
              <a:t>Émile</a:t>
            </a:r>
            <a:r>
              <a:rPr lang="pt-BR" altLang="pt-BR" sz="2400"/>
              <a:t>, de Rousseau: queimado por ordem do Parlamento de Paris [‘Ouvia-se os indivíduos do Parlamento afirmarem sem rebuço que de nada adiantava queimar os livros e que seria necessário queimar seus autores’]</a:t>
            </a:r>
          </a:p>
          <a:p>
            <a:pPr>
              <a:lnSpc>
                <a:spcPct val="90000"/>
              </a:lnSpc>
            </a:pPr>
            <a:r>
              <a:rPr lang="pt-BR" altLang="pt-BR" sz="2400"/>
              <a:t>Revolução Francesa (1789): bibliotecas atacadas, coleções destruídas e posterior democratização do acesso – binômio saber/poder</a:t>
            </a:r>
          </a:p>
        </p:txBody>
      </p:sp>
    </p:spTree>
    <p:extLst>
      <p:ext uri="{BB962C8B-B14F-4D97-AF65-F5344CB8AC3E}">
        <p14:creationId xmlns:p14="http://schemas.microsoft.com/office/powerpoint/2010/main" val="161552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BR" altLang="pt-BR" i="1"/>
              <a:t>Ulisses de </a:t>
            </a:r>
            <a:r>
              <a:rPr lang="pt-BR" altLang="pt-BR"/>
              <a:t>James Joyce </a:t>
            </a:r>
          </a:p>
        </p:txBody>
      </p:sp>
      <p:sp>
        <p:nvSpPr>
          <p:cNvPr id="16387" name="Rectangle 3"/>
          <p:cNvSpPr>
            <a:spLocks noGrp="1" noChangeArrowheads="1"/>
          </p:cNvSpPr>
          <p:nvPr>
            <p:ph type="body" idx="1"/>
          </p:nvPr>
        </p:nvSpPr>
        <p:spPr/>
        <p:txBody>
          <a:bodyPr/>
          <a:lstStyle/>
          <a:p>
            <a:r>
              <a:rPr lang="pt-BR" altLang="pt-BR"/>
              <a:t>1922: um dos romances mais polêmicos do século XX foi proibido nos EUA por ser considerado obsceno</a:t>
            </a:r>
          </a:p>
          <a:p>
            <a:r>
              <a:rPr lang="pt-BR" altLang="pt-BR"/>
              <a:t>Censura é revogada em 1933 pela decisão de um juiz </a:t>
            </a:r>
          </a:p>
        </p:txBody>
      </p:sp>
    </p:spTree>
    <p:extLst>
      <p:ext uri="{BB962C8B-B14F-4D97-AF65-F5344CB8AC3E}">
        <p14:creationId xmlns:p14="http://schemas.microsoft.com/office/powerpoint/2010/main" val="224575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altLang="pt-BR" sz="3000"/>
              <a:t>Ditadura de Franco Espanha</a:t>
            </a:r>
            <a:br>
              <a:rPr lang="pt-BR" altLang="pt-BR" sz="3000"/>
            </a:br>
            <a:r>
              <a:rPr lang="pt-BR" altLang="pt-BR" sz="3000"/>
              <a:t>(1939-69)</a:t>
            </a:r>
          </a:p>
        </p:txBody>
      </p:sp>
      <p:sp>
        <p:nvSpPr>
          <p:cNvPr id="17411" name="Rectangle 3"/>
          <p:cNvSpPr>
            <a:spLocks noGrp="1" noChangeArrowheads="1"/>
          </p:cNvSpPr>
          <p:nvPr>
            <p:ph type="body" idx="1"/>
          </p:nvPr>
        </p:nvSpPr>
        <p:spPr/>
        <p:txBody>
          <a:bodyPr/>
          <a:lstStyle/>
          <a:p>
            <a:pPr>
              <a:lnSpc>
                <a:spcPct val="90000"/>
              </a:lnSpc>
            </a:pPr>
            <a:r>
              <a:rPr lang="pt-BR" altLang="pt-BR" sz="2400" dirty="0"/>
              <a:t>“A gestão do Ministério de Instrução Pública, e em especial da Diretoria Geral de Ensino Básico, nestes últimos anos, não pôde ser mais perturbadora para a infância. Disfarçando-a com um falso amor à cultura, apoiou a publicação de livros de caráter marxista ou comunista, com que organizou bibliotecas ambulantes e inundou as escolas, à custa do Tesouro Público, constituindo um trabalho funesto para a educação da infância.</a:t>
            </a:r>
          </a:p>
          <a:p>
            <a:pPr>
              <a:lnSpc>
                <a:spcPct val="90000"/>
              </a:lnSpc>
              <a:buFontTx/>
              <a:buNone/>
            </a:pPr>
            <a:r>
              <a:rPr lang="pt-BR" altLang="pt-BR" sz="2400" dirty="0"/>
              <a:t>     É um caso de saúde pública fazer desaparecer todas essas publicações, e, para que não fique vestígio delas, a Junta de Defesa Nacional deliberou:</a:t>
            </a:r>
          </a:p>
          <a:p>
            <a:pPr algn="r">
              <a:lnSpc>
                <a:spcPct val="90000"/>
              </a:lnSpc>
              <a:buFontTx/>
              <a:buNone/>
            </a:pPr>
            <a:r>
              <a:rPr lang="pt-BR" altLang="pt-BR" sz="2400" dirty="0" smtClean="0">
                <a:cs typeface="Arial" panose="020B0604020202020204" pitchFamily="34" charset="0"/>
              </a:rPr>
              <a:t>→</a:t>
            </a:r>
            <a:endParaRPr lang="pt-BR" altLang="pt-BR" sz="2400" dirty="0">
              <a:cs typeface="Arial" panose="020B0604020202020204" pitchFamily="34" charset="0"/>
            </a:endParaRPr>
          </a:p>
          <a:p>
            <a:pPr>
              <a:lnSpc>
                <a:spcPct val="90000"/>
              </a:lnSpc>
              <a:buFontTx/>
              <a:buNone/>
            </a:pPr>
            <a:endParaRPr lang="pt-BR" altLang="pt-BR" sz="2400" dirty="0"/>
          </a:p>
        </p:txBody>
      </p:sp>
    </p:spTree>
    <p:extLst>
      <p:ext uri="{BB962C8B-B14F-4D97-AF65-F5344CB8AC3E}">
        <p14:creationId xmlns:p14="http://schemas.microsoft.com/office/powerpoint/2010/main" val="196486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pt-BR" altLang="pt-BR"/>
          </a:p>
        </p:txBody>
      </p:sp>
      <p:sp>
        <p:nvSpPr>
          <p:cNvPr id="18435" name="Rectangle 3"/>
          <p:cNvSpPr>
            <a:spLocks noGrp="1" noChangeArrowheads="1"/>
          </p:cNvSpPr>
          <p:nvPr>
            <p:ph type="body" idx="1"/>
          </p:nvPr>
        </p:nvSpPr>
        <p:spPr/>
        <p:txBody>
          <a:bodyPr/>
          <a:lstStyle/>
          <a:p>
            <a:pPr>
              <a:lnSpc>
                <a:spcPct val="90000"/>
              </a:lnSpc>
            </a:pPr>
            <a:r>
              <a:rPr lang="pt-BR" altLang="pt-BR" sz="2400"/>
              <a:t>Primeiro: Pelos governadores civis, prefeitos e delegados governamentais se procederá, urgente e rigorosamente, à expropriação e destruição de todas as obras de matiz socialista ou comunista que se achem em bibliotecas ambulantes e escolas.</a:t>
            </a:r>
          </a:p>
          <a:p>
            <a:pPr>
              <a:lnSpc>
                <a:spcPct val="90000"/>
              </a:lnSpc>
            </a:pPr>
            <a:r>
              <a:rPr lang="pt-BR" altLang="pt-BR" sz="2400"/>
              <a:t>Segundo: Os inspetores de ensino inscritos nos Reitorados autorizarão, sob sua responsabilidade, o uso nas escolas unicamente de livros cujo conteúdo corresponda aos sagrados princípios da religião e da moral cristã, e que exaltem com seus exemplos o patriotismo da infância.”</a:t>
            </a:r>
          </a:p>
        </p:txBody>
      </p:sp>
    </p:spTree>
    <p:extLst>
      <p:ext uri="{BB962C8B-B14F-4D97-AF65-F5344CB8AC3E}">
        <p14:creationId xmlns:p14="http://schemas.microsoft.com/office/powerpoint/2010/main" val="21152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altLang="pt-BR" sz="3400"/>
              <a:t>As fogueiras de livros inspiraram os fornos crematórios (Báez)</a:t>
            </a:r>
          </a:p>
        </p:txBody>
      </p:sp>
      <p:sp>
        <p:nvSpPr>
          <p:cNvPr id="19459" name="Rectangle 3"/>
          <p:cNvSpPr>
            <a:spLocks noGrp="1" noChangeArrowheads="1"/>
          </p:cNvSpPr>
          <p:nvPr>
            <p:ph type="body" idx="1"/>
          </p:nvPr>
        </p:nvSpPr>
        <p:spPr/>
        <p:txBody>
          <a:bodyPr/>
          <a:lstStyle/>
          <a:p>
            <a:r>
              <a:rPr lang="pt-BR" altLang="pt-BR"/>
              <a:t>‘Lei de Proteção do Povo Alemão’ (1933): restrição à liberdade de imprensa e definição do esquema de confisco de qualquer material considerado perigoso</a:t>
            </a:r>
          </a:p>
          <a:p>
            <a:r>
              <a:rPr lang="pt-BR" altLang="pt-BR"/>
              <a:t>Milhões de livros lançados à fogueira em grandes rituais coletivos – membros da juventude hitlerista</a:t>
            </a:r>
          </a:p>
        </p:txBody>
      </p:sp>
    </p:spTree>
    <p:extLst>
      <p:ext uri="{BB962C8B-B14F-4D97-AF65-F5344CB8AC3E}">
        <p14:creationId xmlns:p14="http://schemas.microsoft.com/office/powerpoint/2010/main" val="169726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pt-BR" altLang="pt-BR"/>
              <a:t>Nazismo</a:t>
            </a:r>
          </a:p>
        </p:txBody>
      </p:sp>
      <p:sp>
        <p:nvSpPr>
          <p:cNvPr id="35843" name="Rectangle 3"/>
          <p:cNvSpPr>
            <a:spLocks noGrp="1" noChangeArrowheads="1"/>
          </p:cNvSpPr>
          <p:nvPr>
            <p:ph type="body" idx="1"/>
          </p:nvPr>
        </p:nvSpPr>
        <p:spPr/>
        <p:txBody>
          <a:bodyPr/>
          <a:lstStyle/>
          <a:p>
            <a:pPr>
              <a:lnSpc>
                <a:spcPct val="80000"/>
              </a:lnSpc>
            </a:pPr>
            <a:r>
              <a:rPr lang="pt-BR" altLang="pt-BR" dirty="0"/>
              <a:t>10 de maio de 1933, grande ritual coletivo de queima de livros comandada pelo ministro da propaganda Joseph Goebbels em frente à Ópera.</a:t>
            </a:r>
          </a:p>
          <a:p>
            <a:pPr>
              <a:lnSpc>
                <a:spcPct val="80000"/>
              </a:lnSpc>
            </a:pPr>
            <a:r>
              <a:rPr lang="pt-BR" altLang="pt-BR" dirty="0"/>
              <a:t>Autores judeus e esquerdistas inaceitáveis para a nova ordem (Freud, Einstein)</a:t>
            </a:r>
          </a:p>
          <a:p>
            <a:pPr>
              <a:lnSpc>
                <a:spcPct val="80000"/>
              </a:lnSpc>
            </a:pPr>
            <a:r>
              <a:rPr lang="pt-BR" altLang="pt-BR" dirty="0"/>
              <a:t>Obras consideradas decadentes, representativas do declínio moral, materialistas (esquerdistas)</a:t>
            </a:r>
          </a:p>
          <a:p>
            <a:pPr>
              <a:lnSpc>
                <a:spcPct val="80000"/>
              </a:lnSpc>
            </a:pPr>
            <a:endParaRPr lang="pt-BR" altLang="pt-BR" dirty="0"/>
          </a:p>
        </p:txBody>
      </p:sp>
    </p:spTree>
    <p:extLst>
      <p:ext uri="{BB962C8B-B14F-4D97-AF65-F5344CB8AC3E}">
        <p14:creationId xmlns:p14="http://schemas.microsoft.com/office/powerpoint/2010/main" val="222270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altLang="pt-BR"/>
              <a:t>Ditaduras militares </a:t>
            </a:r>
          </a:p>
        </p:txBody>
      </p:sp>
      <p:sp>
        <p:nvSpPr>
          <p:cNvPr id="20483" name="Rectangle 3"/>
          <p:cNvSpPr>
            <a:spLocks noGrp="1" noChangeArrowheads="1"/>
          </p:cNvSpPr>
          <p:nvPr>
            <p:ph type="body" idx="1"/>
          </p:nvPr>
        </p:nvSpPr>
        <p:spPr/>
        <p:txBody>
          <a:bodyPr/>
          <a:lstStyle/>
          <a:p>
            <a:r>
              <a:rPr lang="pt-BR" altLang="pt-BR"/>
              <a:t>Controle sobre a publicação e a leitura de obras consideradas subversivas</a:t>
            </a:r>
          </a:p>
          <a:p>
            <a:r>
              <a:rPr lang="pt-BR" altLang="pt-BR"/>
              <a:t>Prisão e detenção sem processo de pessoas portadoras de livros suspeitos: critérios de definição muitas vezes bizarros (Dom Quixote, Chile = argumentos a favor da desobediência civil)</a:t>
            </a:r>
          </a:p>
          <a:p>
            <a:r>
              <a:rPr lang="pt-BR" altLang="pt-BR"/>
              <a:t>Pavor: pessoas se antecipam e destroem seus próprios livros</a:t>
            </a:r>
          </a:p>
        </p:txBody>
      </p:sp>
    </p:spTree>
    <p:extLst>
      <p:ext uri="{BB962C8B-B14F-4D97-AF65-F5344CB8AC3E}">
        <p14:creationId xmlns:p14="http://schemas.microsoft.com/office/powerpoint/2010/main" val="38552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Textos indicados:</a:t>
            </a:r>
            <a:endParaRPr lang="pt-BR" dirty="0">
              <a:solidFill>
                <a:srgbClr val="C00000"/>
              </a:solidFill>
            </a:endParaRPr>
          </a:p>
        </p:txBody>
      </p:sp>
      <p:sp>
        <p:nvSpPr>
          <p:cNvPr id="3" name="Espaço Reservado para Conteúdo 2"/>
          <p:cNvSpPr>
            <a:spLocks noGrp="1"/>
          </p:cNvSpPr>
          <p:nvPr>
            <p:ph idx="1"/>
          </p:nvPr>
        </p:nvSpPr>
        <p:spPr/>
        <p:txBody>
          <a:bodyPr/>
          <a:lstStyle/>
          <a:p>
            <a:pPr lvl="0"/>
            <a:r>
              <a:rPr lang="pt-BR" dirty="0" smtClean="0"/>
              <a:t>BURKE</a:t>
            </a:r>
            <a:r>
              <a:rPr lang="pt-BR" dirty="0"/>
              <a:t>,. P. Disseminando conhecimentos. IN: </a:t>
            </a:r>
            <a:r>
              <a:rPr lang="pt-BR" b="1" dirty="0"/>
              <a:t>Uma história social do conhecimento II</a:t>
            </a:r>
            <a:r>
              <a:rPr lang="pt-BR" dirty="0"/>
              <a:t>: da Enciclopédia à Wikipédia. Rio de Janeiro: Zahar, 2012, p.112-140. + Globalizando o conhecimento, p.267-272 + </a:t>
            </a:r>
            <a:r>
              <a:rPr lang="pt-BR" dirty="0" err="1"/>
              <a:t>Tecnologizando</a:t>
            </a:r>
            <a:r>
              <a:rPr lang="pt-BR" dirty="0"/>
              <a:t> o conhecimento, 1940-1990, p. 328-333.</a:t>
            </a:r>
          </a:p>
          <a:p>
            <a:pPr lvl="0"/>
            <a:r>
              <a:rPr lang="pt-BR" dirty="0"/>
              <a:t>BATTLES, M. Conhecimento lançado ao fogo. In</a:t>
            </a:r>
            <a:r>
              <a:rPr lang="pt-BR" b="1" dirty="0"/>
              <a:t>: A conturbada história das bibliotecas</a:t>
            </a:r>
            <a:r>
              <a:rPr lang="pt-BR" dirty="0"/>
              <a:t>. São Paulo: Planeta, 2003, p.157-187.</a:t>
            </a:r>
          </a:p>
          <a:p>
            <a:pPr lvl="0"/>
            <a:r>
              <a:rPr lang="pt-BR" dirty="0"/>
              <a:t>JACOB, C. Prefácio. In: </a:t>
            </a:r>
            <a:r>
              <a:rPr lang="pt-BR" b="1" dirty="0"/>
              <a:t>O poder das bibliotecas</a:t>
            </a:r>
            <a:r>
              <a:rPr lang="pt-BR" dirty="0"/>
              <a:t>: a memória dos livros no Ocidente. Rio de Janeiro: Editora UFRJ, 2000, p.9-17.</a:t>
            </a:r>
          </a:p>
          <a:p>
            <a:endParaRPr lang="pt-BR" dirty="0"/>
          </a:p>
        </p:txBody>
      </p:sp>
    </p:spTree>
    <p:extLst>
      <p:ext uri="{BB962C8B-B14F-4D97-AF65-F5344CB8AC3E}">
        <p14:creationId xmlns:p14="http://schemas.microsoft.com/office/powerpoint/2010/main" val="216283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pt-BR" altLang="pt-BR" sz="4000"/>
              <a:t>Ditadura de Oliveira Salazar</a:t>
            </a:r>
            <a:br>
              <a:rPr lang="pt-BR" altLang="pt-BR" sz="4000"/>
            </a:br>
            <a:r>
              <a:rPr lang="pt-BR" altLang="pt-BR" sz="4000"/>
              <a:t>Portugal (1932-1968)</a:t>
            </a:r>
            <a:br>
              <a:rPr lang="pt-BR" altLang="pt-BR" sz="4000"/>
            </a:br>
            <a:endParaRPr lang="pt-BR" altLang="pt-BR" sz="2800"/>
          </a:p>
        </p:txBody>
      </p:sp>
      <p:sp>
        <p:nvSpPr>
          <p:cNvPr id="36867" name="Rectangle 3"/>
          <p:cNvSpPr>
            <a:spLocks noGrp="1" noChangeArrowheads="1"/>
          </p:cNvSpPr>
          <p:nvPr>
            <p:ph type="body" idx="1"/>
          </p:nvPr>
        </p:nvSpPr>
        <p:spPr/>
        <p:txBody>
          <a:bodyPr/>
          <a:lstStyle/>
          <a:p>
            <a:r>
              <a:rPr lang="pt-BR" altLang="pt-BR"/>
              <a:t>Estabelecimento da ‘Comissão do Livro Negro’</a:t>
            </a:r>
          </a:p>
          <a:p>
            <a:r>
              <a:rPr lang="pt-BR" altLang="pt-BR"/>
              <a:t>Obras proibidas</a:t>
            </a:r>
          </a:p>
          <a:p>
            <a:r>
              <a:rPr lang="pt-BR" altLang="pt-BR"/>
              <a:t>Flaubert, Victor Hugo, Karl Marx, Bertrand Russel, Jean-Paul Sartre, Nelson Rodrigues, Castro Alves, entre outros</a:t>
            </a:r>
          </a:p>
          <a:p>
            <a:r>
              <a:rPr lang="pt-BR" altLang="pt-BR"/>
              <a:t>‘Real Mesa Censória’ (4 religiosos + 6 membros laicos)– Marquês de Pombal (1768-1794): controle das obras literárias em Portugal </a:t>
            </a:r>
            <a:r>
              <a:rPr lang="pt-BR" altLang="pt-BR">
                <a:cs typeface="Arial" panose="020B0604020202020204" pitchFamily="34" charset="0"/>
              </a:rPr>
              <a:t>→ livros de bruxaria e astrologia,Voltaire, Diderot.</a:t>
            </a:r>
          </a:p>
        </p:txBody>
      </p:sp>
    </p:spTree>
    <p:extLst>
      <p:ext uri="{BB962C8B-B14F-4D97-AF65-F5344CB8AC3E}">
        <p14:creationId xmlns:p14="http://schemas.microsoft.com/office/powerpoint/2010/main" val="132923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pt-BR" altLang="pt-BR" i="1"/>
              <a:t>Operação Claridade</a:t>
            </a:r>
            <a:r>
              <a:rPr lang="pt-BR" altLang="pt-BR"/>
              <a:t/>
            </a:r>
            <a:br>
              <a:rPr lang="pt-BR" altLang="pt-BR"/>
            </a:br>
            <a:r>
              <a:rPr lang="pt-BR" altLang="pt-BR" sz="3000"/>
              <a:t>Argentina – General</a:t>
            </a:r>
            <a:r>
              <a:rPr lang="pt-BR" altLang="pt-BR"/>
              <a:t> </a:t>
            </a:r>
            <a:r>
              <a:rPr lang="pt-BR" altLang="pt-BR" sz="3000"/>
              <a:t>Roberto Viola (1981)</a:t>
            </a:r>
          </a:p>
        </p:txBody>
      </p:sp>
      <p:sp>
        <p:nvSpPr>
          <p:cNvPr id="21507" name="Rectangle 3"/>
          <p:cNvSpPr>
            <a:spLocks noGrp="1" noChangeArrowheads="1"/>
          </p:cNvSpPr>
          <p:nvPr>
            <p:ph type="body" idx="1"/>
          </p:nvPr>
        </p:nvSpPr>
        <p:spPr/>
        <p:txBody>
          <a:bodyPr/>
          <a:lstStyle/>
          <a:p>
            <a:pPr marL="571500" indent="-571500"/>
            <a:r>
              <a:rPr lang="pt-BR" altLang="pt-BR" sz="2400"/>
              <a:t>Confisco de livros marxistas. Fichas para denunciar obras suspeitas:</a:t>
            </a:r>
          </a:p>
          <a:p>
            <a:pPr marL="571500" indent="-571500">
              <a:buFont typeface="Wingdings" panose="05000000000000000000" pitchFamily="2" charset="2"/>
              <a:buAutoNum type="arabicPeriod"/>
            </a:pPr>
            <a:r>
              <a:rPr lang="pt-BR" altLang="pt-BR" sz="2400"/>
              <a:t>Título do livro e editora</a:t>
            </a:r>
          </a:p>
          <a:p>
            <a:pPr marL="571500" indent="-571500">
              <a:buFont typeface="Wingdings" panose="05000000000000000000" pitchFamily="2" charset="2"/>
              <a:buAutoNum type="arabicPeriod"/>
            </a:pPr>
            <a:r>
              <a:rPr lang="pt-BR" altLang="pt-BR" sz="2400"/>
              <a:t>Matéria e curso em que é utilizado</a:t>
            </a:r>
          </a:p>
          <a:p>
            <a:pPr marL="571500" indent="-571500">
              <a:buFont typeface="Wingdings" panose="05000000000000000000" pitchFamily="2" charset="2"/>
              <a:buAutoNum type="arabicPeriod"/>
            </a:pPr>
            <a:r>
              <a:rPr lang="pt-BR" altLang="pt-BR" sz="2400"/>
              <a:t>Colégio em que foi localizado</a:t>
            </a:r>
          </a:p>
          <a:p>
            <a:pPr marL="571500" indent="-571500">
              <a:buFont typeface="Wingdings" panose="05000000000000000000" pitchFamily="2" charset="2"/>
              <a:buAutoNum type="arabicPeriod"/>
            </a:pPr>
            <a:r>
              <a:rPr lang="pt-BR" altLang="pt-BR" sz="2400"/>
              <a:t>Professor que o aconselhou e adotou</a:t>
            </a:r>
          </a:p>
          <a:p>
            <a:pPr marL="571500" indent="-571500">
              <a:buFont typeface="Wingdings" panose="05000000000000000000" pitchFamily="2" charset="2"/>
              <a:buAutoNum type="arabicPeriod"/>
            </a:pPr>
            <a:r>
              <a:rPr lang="pt-BR" altLang="pt-BR" sz="2400"/>
              <a:t>Se possível, anexar exemplar do livro ou cópias das páginas nas quais se evidencie seu caráter subversivo</a:t>
            </a:r>
          </a:p>
          <a:p>
            <a:pPr marL="571500" indent="-571500">
              <a:buFont typeface="Wingdings" panose="05000000000000000000" pitchFamily="2" charset="2"/>
              <a:buAutoNum type="arabicPeriod"/>
            </a:pPr>
            <a:r>
              <a:rPr lang="pt-BR" altLang="pt-BR" sz="2400"/>
              <a:t>Quantidade aproximada de alunos que o utilizam</a:t>
            </a:r>
          </a:p>
          <a:p>
            <a:pPr marL="571500" indent="-571500">
              <a:buFont typeface="Wingdings" panose="05000000000000000000" pitchFamily="2" charset="2"/>
              <a:buAutoNum type="arabicPeriod"/>
            </a:pPr>
            <a:r>
              <a:rPr lang="pt-BR" altLang="pt-BR" sz="2400"/>
              <a:t>Qualquer outro aspecto considerado de interesse</a:t>
            </a:r>
          </a:p>
        </p:txBody>
      </p:sp>
    </p:spTree>
    <p:extLst>
      <p:ext uri="{BB962C8B-B14F-4D97-AF65-F5344CB8AC3E}">
        <p14:creationId xmlns:p14="http://schemas.microsoft.com/office/powerpoint/2010/main" val="28699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pt-BR" altLang="pt-BR"/>
              <a:t>Brasil: Estado Novo e Ditadura Militar</a:t>
            </a:r>
          </a:p>
        </p:txBody>
      </p:sp>
      <p:sp>
        <p:nvSpPr>
          <p:cNvPr id="22531" name="Rectangle 3"/>
          <p:cNvSpPr>
            <a:spLocks noGrp="1" noChangeArrowheads="1"/>
          </p:cNvSpPr>
          <p:nvPr>
            <p:ph type="body" idx="1"/>
          </p:nvPr>
        </p:nvSpPr>
        <p:spPr/>
        <p:txBody>
          <a:bodyPr/>
          <a:lstStyle/>
          <a:p>
            <a:pPr marL="571500" indent="-571500" algn="just">
              <a:lnSpc>
                <a:spcPct val="80000"/>
              </a:lnSpc>
            </a:pPr>
            <a:r>
              <a:rPr lang="pt-BR" altLang="pt-BR" sz="2000"/>
              <a:t>Censura, repressão, medo, prisões, tortura, assassinatos, exílios - intervenção potente no campo cultural</a:t>
            </a:r>
          </a:p>
          <a:p>
            <a:pPr marL="571500" indent="-571500" algn="just">
              <a:lnSpc>
                <a:spcPct val="80000"/>
              </a:lnSpc>
            </a:pPr>
            <a:r>
              <a:rPr lang="pt-BR" altLang="pt-BR" sz="2000"/>
              <a:t>Doutrina da ESG (1976): medidas a serem adotadas na luta contra-revolucionária</a:t>
            </a:r>
          </a:p>
          <a:p>
            <a:pPr marL="571500" indent="-571500" algn="just">
              <a:lnSpc>
                <a:spcPct val="80000"/>
              </a:lnSpc>
              <a:buFont typeface="Wingdings" panose="05000000000000000000" pitchFamily="2" charset="2"/>
              <a:buAutoNum type="arabicPeriod"/>
            </a:pPr>
            <a:r>
              <a:rPr lang="pt-BR" altLang="pt-BR" sz="2000" i="1"/>
              <a:t>Estimular o desenvolvimento para combater as injustiças sociais e as desigualdades entre os homens.</a:t>
            </a:r>
          </a:p>
          <a:p>
            <a:pPr marL="571500" indent="-571500" algn="just">
              <a:lnSpc>
                <a:spcPct val="80000"/>
              </a:lnSpc>
              <a:buFont typeface="Wingdings" panose="05000000000000000000" pitchFamily="2" charset="2"/>
              <a:buAutoNum type="arabicPeriod"/>
            </a:pPr>
            <a:r>
              <a:rPr lang="pt-BR" altLang="pt-BR" sz="2000" i="1"/>
              <a:t>Realizar eficiente ação psicológica associada ao correto emprego da comunicação social, objetivando a afirmação democrática e o fortalecimento moral da sociedade.</a:t>
            </a:r>
          </a:p>
          <a:p>
            <a:pPr marL="571500" indent="-571500" algn="just">
              <a:lnSpc>
                <a:spcPct val="80000"/>
              </a:lnSpc>
              <a:buFont typeface="Wingdings" panose="05000000000000000000" pitchFamily="2" charset="2"/>
              <a:buAutoNum type="arabicPeriod"/>
            </a:pPr>
            <a:r>
              <a:rPr lang="pt-BR" altLang="pt-BR" sz="2000" i="1"/>
              <a:t>Elaborar e aplicar a legislação adequada à prevenção e combate da subversão.</a:t>
            </a:r>
          </a:p>
          <a:p>
            <a:pPr marL="571500" indent="-571500" algn="just">
              <a:lnSpc>
                <a:spcPct val="80000"/>
              </a:lnSpc>
              <a:buFont typeface="Wingdings" panose="05000000000000000000" pitchFamily="2" charset="2"/>
              <a:buAutoNum type="arabicPeriod"/>
            </a:pPr>
            <a:r>
              <a:rPr lang="pt-BR" altLang="pt-BR" sz="2000" i="1"/>
              <a:t>Realizar o planejamento global com vistas à GR e, dentro dele, o Plano de Segurança Interna.</a:t>
            </a:r>
          </a:p>
          <a:p>
            <a:pPr marL="571500" indent="-571500" algn="just">
              <a:lnSpc>
                <a:spcPct val="80000"/>
              </a:lnSpc>
              <a:buFont typeface="Wingdings" panose="05000000000000000000" pitchFamily="2" charset="2"/>
              <a:buAutoNum type="arabicPeriod"/>
            </a:pPr>
            <a:r>
              <a:rPr lang="pt-BR" altLang="pt-BR" sz="2000" i="1"/>
              <a:t>Pôr em execução esses planos, de forma agressiva e contínua.</a:t>
            </a:r>
          </a:p>
        </p:txBody>
      </p:sp>
    </p:spTree>
    <p:extLst>
      <p:ext uri="{BB962C8B-B14F-4D97-AF65-F5344CB8AC3E}">
        <p14:creationId xmlns:p14="http://schemas.microsoft.com/office/powerpoint/2010/main" val="243157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pt-BR" altLang="pt-BR"/>
              <a:t>Destruição pela omissão: Iraque pós invasão (2003)</a:t>
            </a:r>
          </a:p>
        </p:txBody>
      </p:sp>
      <p:sp>
        <p:nvSpPr>
          <p:cNvPr id="24579" name="Rectangle 3"/>
          <p:cNvSpPr>
            <a:spLocks noGrp="1" noChangeArrowheads="1"/>
          </p:cNvSpPr>
          <p:nvPr>
            <p:ph type="body" idx="1"/>
          </p:nvPr>
        </p:nvSpPr>
        <p:spPr/>
        <p:txBody>
          <a:bodyPr/>
          <a:lstStyle/>
          <a:p>
            <a:pPr>
              <a:lnSpc>
                <a:spcPct val="90000"/>
              </a:lnSpc>
            </a:pPr>
            <a:r>
              <a:rPr lang="pt-BR" altLang="pt-BR" sz="2400" dirty="0"/>
              <a:t>Não proteção aos centros intelectuais: saqueados, queimados, destruídos, atacados por bombas</a:t>
            </a:r>
          </a:p>
          <a:p>
            <a:pPr>
              <a:lnSpc>
                <a:spcPct val="90000"/>
              </a:lnSpc>
            </a:pPr>
            <a:r>
              <a:rPr lang="pt-BR" altLang="pt-BR" sz="2400" dirty="0"/>
              <a:t>Multidões de saqueadores estimulada pela propaganda de ódio ao regime de Saddam Hussein (museus e bibliotecas identificados com a estrutura de poder) – peças roubadas e destruídas, 1 milhão de livros queimados, assim como arquivos e registros</a:t>
            </a:r>
          </a:p>
          <a:p>
            <a:pPr>
              <a:lnSpc>
                <a:spcPct val="90000"/>
              </a:lnSpc>
            </a:pPr>
            <a:r>
              <a:rPr lang="pt-BR" altLang="pt-BR" sz="2400" dirty="0"/>
              <a:t>Sítios arqueológicos destruídos: cultura suméria, assíria, babilônica, grega e </a:t>
            </a:r>
            <a:r>
              <a:rPr lang="pt-BR" altLang="pt-BR" sz="2400" dirty="0" smtClean="0"/>
              <a:t>romana</a:t>
            </a:r>
          </a:p>
          <a:p>
            <a:pPr>
              <a:lnSpc>
                <a:spcPct val="90000"/>
              </a:lnSpc>
            </a:pPr>
            <a:endParaRPr lang="pt-BR" altLang="pt-BR" sz="2400" dirty="0"/>
          </a:p>
          <a:p>
            <a:pPr>
              <a:lnSpc>
                <a:spcPct val="90000"/>
              </a:lnSpc>
            </a:pPr>
            <a:endParaRPr lang="pt-BR" altLang="pt-BR" sz="2400" dirty="0" smtClean="0"/>
          </a:p>
          <a:p>
            <a:pPr marL="0" indent="0" algn="r">
              <a:lnSpc>
                <a:spcPct val="90000"/>
              </a:lnSpc>
              <a:buNone/>
            </a:pPr>
            <a:r>
              <a:rPr lang="pt-BR" altLang="pt-BR" sz="2400" dirty="0" smtClean="0"/>
              <a:t>[</a:t>
            </a:r>
            <a:r>
              <a:rPr lang="pt-BR" altLang="pt-BR" sz="1600" dirty="0" smtClean="0"/>
              <a:t>Ver </a:t>
            </a:r>
            <a:r>
              <a:rPr lang="pt-BR" altLang="pt-BR" sz="1600" dirty="0" err="1" smtClean="0"/>
              <a:t>Baéz</a:t>
            </a:r>
            <a:r>
              <a:rPr lang="pt-BR" altLang="pt-BR" sz="2400" dirty="0" smtClean="0"/>
              <a:t>]</a:t>
            </a:r>
            <a:endParaRPr lang="pt-BR" altLang="pt-BR" sz="2400" dirty="0"/>
          </a:p>
        </p:txBody>
      </p:sp>
    </p:spTree>
    <p:extLst>
      <p:ext uri="{BB962C8B-B14F-4D97-AF65-F5344CB8AC3E}">
        <p14:creationId xmlns:p14="http://schemas.microsoft.com/office/powerpoint/2010/main" val="199649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pt-BR" altLang="pt-BR"/>
          </a:p>
        </p:txBody>
      </p:sp>
      <p:sp>
        <p:nvSpPr>
          <p:cNvPr id="26627" name="Rectangle 3"/>
          <p:cNvSpPr>
            <a:spLocks noGrp="1" noChangeArrowheads="1"/>
          </p:cNvSpPr>
          <p:nvPr>
            <p:ph type="body" idx="1"/>
          </p:nvPr>
        </p:nvSpPr>
        <p:spPr/>
        <p:txBody>
          <a:bodyPr/>
          <a:lstStyle/>
          <a:p>
            <a:r>
              <a:rPr lang="pt-BR" altLang="pt-BR" dirty="0"/>
              <a:t>Tentativas de controle das novas tecnologias: antenas parabólicas, celulares, internet</a:t>
            </a:r>
          </a:p>
          <a:p>
            <a:pPr>
              <a:buFontTx/>
              <a:buNone/>
            </a:pPr>
            <a:endParaRPr lang="pt-BR" altLang="pt-BR" dirty="0"/>
          </a:p>
          <a:p>
            <a:r>
              <a:rPr lang="pt-BR" altLang="pt-BR" dirty="0"/>
              <a:t>Irã, </a:t>
            </a:r>
            <a:r>
              <a:rPr lang="pt-BR" altLang="pt-BR" dirty="0" smtClean="0"/>
              <a:t>China</a:t>
            </a:r>
            <a:endParaRPr lang="pt-BR" altLang="pt-BR" dirty="0"/>
          </a:p>
        </p:txBody>
      </p:sp>
    </p:spTree>
    <p:extLst>
      <p:ext uri="{BB962C8B-B14F-4D97-AF65-F5344CB8AC3E}">
        <p14:creationId xmlns:p14="http://schemas.microsoft.com/office/powerpoint/2010/main" val="997082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pt-BR" altLang="pt-BR" sz="4000"/>
              <a:t>USA Patriot Act</a:t>
            </a:r>
            <a:br>
              <a:rPr lang="pt-BR" altLang="pt-BR" sz="4000"/>
            </a:br>
            <a:r>
              <a:rPr lang="pt-BR" altLang="pt-BR" sz="4000"/>
              <a:t> </a:t>
            </a:r>
            <a:r>
              <a:rPr lang="pt-BR" altLang="pt-BR" sz="2700"/>
              <a:t>aprovado pelo Congresso pós 11 setembro 2001</a:t>
            </a:r>
          </a:p>
        </p:txBody>
      </p:sp>
      <p:sp>
        <p:nvSpPr>
          <p:cNvPr id="27651" name="Rectangle 3"/>
          <p:cNvSpPr>
            <a:spLocks noGrp="1" noChangeArrowheads="1"/>
          </p:cNvSpPr>
          <p:nvPr>
            <p:ph type="body" idx="1"/>
          </p:nvPr>
        </p:nvSpPr>
        <p:spPr/>
        <p:txBody>
          <a:bodyPr/>
          <a:lstStyle/>
          <a:p>
            <a:r>
              <a:rPr lang="pt-BR" altLang="pt-BR"/>
              <a:t>Ideia de que os leitores se definem pelos livros que lêem</a:t>
            </a:r>
          </a:p>
          <a:p>
            <a:r>
              <a:rPr lang="pt-BR" altLang="pt-BR"/>
              <a:t>Autorização dada a agentes federais: obter registro de livros emprestados de uma biblioteca pública ou comprados numa livraria sem que os interessados saibam</a:t>
            </a:r>
          </a:p>
          <a:p>
            <a:r>
              <a:rPr lang="pt-BR" altLang="pt-BR"/>
              <a:t>Consequência: várias bibliotecas reviram sua política de aquisição de livros</a:t>
            </a:r>
          </a:p>
        </p:txBody>
      </p:sp>
    </p:spTree>
    <p:extLst>
      <p:ext uri="{BB962C8B-B14F-4D97-AF65-F5344CB8AC3E}">
        <p14:creationId xmlns:p14="http://schemas.microsoft.com/office/powerpoint/2010/main" val="27305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pt-BR" altLang="pt-BR"/>
              <a:t>Armand Mattelart</a:t>
            </a:r>
          </a:p>
        </p:txBody>
      </p:sp>
      <p:sp>
        <p:nvSpPr>
          <p:cNvPr id="28675" name="Rectangle 3"/>
          <p:cNvSpPr>
            <a:spLocks noGrp="1" noChangeArrowheads="1"/>
          </p:cNvSpPr>
          <p:nvPr>
            <p:ph type="body" idx="1"/>
          </p:nvPr>
        </p:nvSpPr>
        <p:spPr/>
        <p:txBody>
          <a:bodyPr/>
          <a:lstStyle/>
          <a:p>
            <a:pPr>
              <a:lnSpc>
                <a:spcPct val="90000"/>
              </a:lnSpc>
              <a:buFontTx/>
              <a:buNone/>
            </a:pPr>
            <a:r>
              <a:rPr lang="pt-BR" altLang="pt-BR" sz="2400"/>
              <a:t>    ‘No plano da gestão do corpo social, a obsessão institucional pela segurança, a partir de 2001, tem uma incidência direta sobre a modelagem da macro utilização dos sistemas de informação. Não apenas na implantação das tecnologias para fins de vigilância nos transportes e outros lugares públicos, mas também na circulação das ideias. O movimento de defesa das liberdades civis nos Estados Unidos bem o entendeu e protestou contra o </a:t>
            </a:r>
            <a:r>
              <a:rPr lang="pt-BR" altLang="pt-BR" sz="2400" i="1"/>
              <a:t>Patriot Act </a:t>
            </a:r>
            <a:r>
              <a:rPr lang="pt-BR" altLang="pt-BR" sz="2400"/>
              <a:t>e outras legislações adotadas no dia seguinte dos atentados que autorizam a caça do perfil dos leitores nas bibliotecas.’</a:t>
            </a:r>
          </a:p>
        </p:txBody>
      </p:sp>
    </p:spTree>
    <p:extLst>
      <p:ext uri="{BB962C8B-B14F-4D97-AF65-F5344CB8AC3E}">
        <p14:creationId xmlns:p14="http://schemas.microsoft.com/office/powerpoint/2010/main" val="237750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i="1" dirty="0"/>
              <a:t>Pueden secuestrar un libro, pero no las </a:t>
            </a:r>
            <a:r>
              <a:rPr lang="es-ES" b="1" i="1" dirty="0" smtClean="0"/>
              <a:t>palabras…</a:t>
            </a:r>
            <a:r>
              <a:rPr lang="es-ES" dirty="0"/>
              <a:t/>
            </a:r>
            <a:br>
              <a:rPr lang="es-ES" dirty="0"/>
            </a:br>
            <a:endParaRPr lang="pt-BR"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es-ES" dirty="0">
                <a:hlinkClick r:id="rId2"/>
              </a:rPr>
              <a:t>https://findingfarina.com</a:t>
            </a:r>
            <a:r>
              <a:rPr lang="es-ES" dirty="0"/>
              <a:t/>
            </a:r>
            <a:br>
              <a:rPr lang="es-ES" dirty="0"/>
            </a:br>
            <a:endParaRPr lang="es-ES" dirty="0"/>
          </a:p>
          <a:p>
            <a:pPr marL="0" indent="0">
              <a:buNone/>
            </a:pPr>
            <a:r>
              <a:rPr lang="es-ES" i="1" dirty="0" smtClean="0"/>
              <a:t>El </a:t>
            </a:r>
            <a:r>
              <a:rPr lang="es-ES" i="1" dirty="0"/>
              <a:t>libro Fariña ha sido prohibido por la justicia española.</a:t>
            </a:r>
            <a:br>
              <a:rPr lang="es-ES" i="1" dirty="0"/>
            </a:br>
            <a:r>
              <a:rPr lang="es-ES" i="1" dirty="0"/>
              <a:t>Una medida extrema y anacrónica, tomada con el objetivo de impedirte leer esta historia.</a:t>
            </a:r>
            <a:br>
              <a:rPr lang="es-ES" i="1" dirty="0"/>
            </a:br>
            <a:r>
              <a:rPr lang="es-ES" i="1" dirty="0"/>
              <a:t>Por eso, en defensa de la libertad de prensa y de tu derecho a leer este libro, hemos creado </a:t>
            </a:r>
            <a:r>
              <a:rPr lang="es-ES" i="1" dirty="0">
                <a:solidFill>
                  <a:srgbClr val="C00000"/>
                </a:solidFill>
              </a:rPr>
              <a:t>"</a:t>
            </a:r>
            <a:r>
              <a:rPr lang="es-ES" i="1" dirty="0" err="1">
                <a:solidFill>
                  <a:srgbClr val="C00000"/>
                </a:solidFill>
              </a:rPr>
              <a:t>Finding</a:t>
            </a:r>
            <a:r>
              <a:rPr lang="es-ES" i="1" dirty="0">
                <a:solidFill>
                  <a:srgbClr val="C00000"/>
                </a:solidFill>
              </a:rPr>
              <a:t> Fariña"</a:t>
            </a:r>
            <a:r>
              <a:rPr lang="es-ES" i="1" dirty="0"/>
              <a:t>. Una herramienta digital que busca y encuentra las 80.000 palabras de "Fariña" dentro de nuestra obra más universal, </a:t>
            </a:r>
            <a:r>
              <a:rPr lang="es-ES" i="1" dirty="0">
                <a:solidFill>
                  <a:srgbClr val="C00000"/>
                </a:solidFill>
              </a:rPr>
              <a:t>"El Quijote", </a:t>
            </a:r>
            <a:r>
              <a:rPr lang="es-ES" i="1" dirty="0"/>
              <a:t>y las extrae, una a una, para que puedas conocer la historia prohibida. Porque lo que nunca podrán censurar son tus derechos como lector. Ni las palabras. Ni El Quijote, por supuesto.</a:t>
            </a:r>
            <a:r>
              <a:rPr lang="es-ES" dirty="0"/>
              <a:t/>
            </a:r>
            <a:br>
              <a:rPr lang="es-ES" dirty="0"/>
            </a:br>
            <a:endParaRPr lang="es-ES" dirty="0"/>
          </a:p>
          <a:p>
            <a:r>
              <a:rPr lang="es-ES" dirty="0"/>
              <a:t>Esta es una iniciativa del Gremio de Librerías de Madrid. </a:t>
            </a:r>
            <a:br>
              <a:rPr lang="es-ES" dirty="0"/>
            </a:br>
            <a:endParaRPr lang="es-ES" dirty="0"/>
          </a:p>
          <a:p>
            <a:r>
              <a:rPr lang="es-ES" dirty="0"/>
              <a:t>Ahora que, como tantas veces, la libertad de expresión está siendo perseguida, nuestro colectivo debe posicionarse apoyando iniciativas que nos tocan tan de cerca. </a:t>
            </a:r>
          </a:p>
          <a:p>
            <a:endParaRPr lang="pt-BR" dirty="0"/>
          </a:p>
        </p:txBody>
      </p:sp>
    </p:spTree>
    <p:extLst>
      <p:ext uri="{BB962C8B-B14F-4D97-AF65-F5344CB8AC3E}">
        <p14:creationId xmlns:p14="http://schemas.microsoft.com/office/powerpoint/2010/main" val="1524512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a:t/>
            </a:r>
            <a:br>
              <a:rPr lang="pt-BR" dirty="0"/>
            </a:br>
            <a:r>
              <a:rPr lang="pt-BR" dirty="0" smtClean="0"/>
              <a:t/>
            </a:r>
            <a:br>
              <a:rPr lang="pt-BR" dirty="0" smtClean="0"/>
            </a:br>
            <a:r>
              <a:rPr lang="pt-BR" dirty="0" smtClean="0"/>
              <a:t>Arquivistas </a:t>
            </a:r>
            <a:r>
              <a:rPr lang="pt-BR" dirty="0"/>
              <a:t>reagem a projeto de lei que prevê eliminação de originais</a:t>
            </a:r>
            <a:br>
              <a:rPr lang="pt-BR" dirty="0"/>
            </a:br>
            <a:r>
              <a:rPr lang="pt-BR" dirty="0" smtClean="0"/>
              <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i="1" dirty="0"/>
              <a:t>Proposta em tramitação no Senado sugere que, depois de digitalizados, documentos sejam destruídos</a:t>
            </a:r>
            <a:br>
              <a:rPr lang="pt-BR" i="1" dirty="0"/>
            </a:br>
            <a:r>
              <a:rPr lang="pt-BR" dirty="0" err="1"/>
              <a:t>ldair</a:t>
            </a:r>
            <a:r>
              <a:rPr lang="pt-BR" dirty="0"/>
              <a:t> Carlos Rodrigues, professor do Departamento de História da Unicamp e diretor adjunto do AEL, atenta que documentos considerados sem importância pelo plano de classificação e tabela de temporalidade de documentos podem ser fundamentais para explicar fenômenos do passado. “Os interesses do presente pelo passado vão mudando de acordo com o tempo. Além disso, devemos levar em conta as consequências da digitalização, por exemplo, para o campo da história da cultura escrita, em que a materialidade do documento é muito importante nas pesquisas. A sua destruição inviabilizaria uma série de pesquisas nesse sentido, pois dependendo da abordagem e da questão que se analisa, é essencial o contato com o documento.”</a:t>
            </a:r>
          </a:p>
        </p:txBody>
      </p:sp>
    </p:spTree>
    <p:extLst>
      <p:ext uri="{BB962C8B-B14F-4D97-AF65-F5344CB8AC3E}">
        <p14:creationId xmlns:p14="http://schemas.microsoft.com/office/powerpoint/2010/main" val="1488366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pt-BR" altLang="pt-BR" dirty="0">
                <a:solidFill>
                  <a:srgbClr val="C00000"/>
                </a:solidFill>
              </a:rPr>
              <a:t>Roger </a:t>
            </a:r>
            <a:r>
              <a:rPr lang="pt-BR" altLang="pt-BR" dirty="0" err="1">
                <a:solidFill>
                  <a:srgbClr val="C00000"/>
                </a:solidFill>
              </a:rPr>
              <a:t>Chartier</a:t>
            </a:r>
            <a:endParaRPr lang="pt-BR" altLang="pt-BR" dirty="0">
              <a:solidFill>
                <a:srgbClr val="C00000"/>
              </a:solidFill>
            </a:endParaRPr>
          </a:p>
        </p:txBody>
      </p:sp>
      <p:sp>
        <p:nvSpPr>
          <p:cNvPr id="11267" name="Rectangle 3"/>
          <p:cNvSpPr>
            <a:spLocks noGrp="1" noChangeArrowheads="1"/>
          </p:cNvSpPr>
          <p:nvPr>
            <p:ph type="body" idx="1"/>
          </p:nvPr>
        </p:nvSpPr>
        <p:spPr/>
        <p:txBody>
          <a:bodyPr/>
          <a:lstStyle/>
          <a:p>
            <a:pPr algn="just">
              <a:lnSpc>
                <a:spcPct val="80000"/>
              </a:lnSpc>
              <a:buFont typeface="Wingdings" panose="05000000000000000000" pitchFamily="2" charset="2"/>
              <a:buNone/>
            </a:pPr>
            <a:r>
              <a:rPr lang="pt-BR" altLang="pt-BR" sz="1900" dirty="0"/>
              <a:t>  “Durante muito tempo, três inquietações dominaram a relação com a cultura escrita. A primeira é o temor da perda. Ela levou à busca dos textos ameaçados, à cópia dos livros mais preciosos, à impressão dos manuscritos, à edificação  das grandes bibliotecas. Contra os desaparecimentos sempre possíveis, trata-se de recolher, fixar e preservar. A tarefa, jamais finda, é ameaçada por um outro perigo: a corrupção dos textos (...) Preservar o patrimônio escrito frente à perda ou à corrupção suscita também uma outra inquietude: a do excesso. A proliferação textual pode se tornar obstáculo ao conhecimento. Para dominá-la, são necessários instrumentos capazes de triar, classificar, hierarquizar. Mas, irônico paradoxo, essas ferramentas são elas próprias novos livros que se juntam a todos os outros.”</a:t>
            </a:r>
          </a:p>
        </p:txBody>
      </p:sp>
    </p:spTree>
    <p:extLst>
      <p:ext uri="{BB962C8B-B14F-4D97-AF65-F5344CB8AC3E}">
        <p14:creationId xmlns:p14="http://schemas.microsoft.com/office/powerpoint/2010/main" val="39650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“Por quais caminhos chegamos ao estado atual de conhecimento coletivo?” (Burke). Para onde vamos?</a:t>
            </a:r>
          </a:p>
          <a:p>
            <a:endParaRPr lang="pt-BR" dirty="0" smtClean="0"/>
          </a:p>
          <a:p>
            <a:r>
              <a:rPr lang="pt-BR" dirty="0" smtClean="0"/>
              <a:t>Entender recorrentes processos a que foram e são submetidos a informação e o conhecimento – produção, disseminação, controle e destruição.</a:t>
            </a:r>
          </a:p>
          <a:p>
            <a:endParaRPr lang="pt-BR" dirty="0"/>
          </a:p>
          <a:p>
            <a:r>
              <a:rPr lang="pt-BR" dirty="0" smtClean="0"/>
              <a:t>Ainda: conhecimento para quê? Para quem? Para que sociedade?</a:t>
            </a:r>
            <a:endParaRPr lang="pt-BR" dirty="0"/>
          </a:p>
        </p:txBody>
      </p:sp>
    </p:spTree>
    <p:extLst>
      <p:ext uri="{BB962C8B-B14F-4D97-AF65-F5344CB8AC3E}">
        <p14:creationId xmlns:p14="http://schemas.microsoft.com/office/powerpoint/2010/main" val="590878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pt-BR" altLang="pt-BR" dirty="0"/>
          </a:p>
        </p:txBody>
      </p:sp>
      <p:sp>
        <p:nvSpPr>
          <p:cNvPr id="8195" name="Rectangle 3"/>
          <p:cNvSpPr>
            <a:spLocks noGrp="1" noChangeArrowheads="1"/>
          </p:cNvSpPr>
          <p:nvPr>
            <p:ph type="body" idx="1"/>
          </p:nvPr>
        </p:nvSpPr>
        <p:spPr/>
        <p:txBody>
          <a:bodyPr>
            <a:normAutofit lnSpcReduction="10000"/>
          </a:bodyPr>
          <a:lstStyle/>
          <a:p>
            <a:pPr>
              <a:lnSpc>
                <a:spcPct val="80000"/>
              </a:lnSpc>
            </a:pPr>
            <a:r>
              <a:rPr lang="pt-BR" altLang="pt-BR" sz="2200" dirty="0"/>
              <a:t>A história das bibliotecas e do sonho de acumular todos os pensadores, obras e ciências em um espaço delimitado faz parte da própria história da humanidade - temor da perda - concepção a respeito do valor do conhecimento</a:t>
            </a:r>
          </a:p>
          <a:p>
            <a:pPr>
              <a:lnSpc>
                <a:spcPct val="80000"/>
              </a:lnSpc>
            </a:pPr>
            <a:r>
              <a:rPr lang="pt-BR" altLang="pt-BR" sz="2200" dirty="0"/>
              <a:t>Conservação da memória e do patrimônio literário, artístico e intelectual - diálogo entre o passado guardado e o presente </a:t>
            </a:r>
          </a:p>
          <a:p>
            <a:pPr>
              <a:lnSpc>
                <a:spcPct val="80000"/>
              </a:lnSpc>
            </a:pPr>
            <a:r>
              <a:rPr lang="pt-BR" altLang="pt-BR" sz="2200" dirty="0"/>
              <a:t>Nada esquecer e nada perder</a:t>
            </a:r>
          </a:p>
          <a:p>
            <a:pPr>
              <a:lnSpc>
                <a:spcPct val="80000"/>
              </a:lnSpc>
            </a:pPr>
            <a:r>
              <a:rPr lang="pt-BR" altLang="pt-BR" sz="2200" dirty="0"/>
              <a:t>Valor simbólico dos livros = investidos de poder ou de que comunicam um certo poder de seus </a:t>
            </a:r>
            <a:r>
              <a:rPr lang="pt-BR" altLang="pt-BR" sz="2200" dirty="0" smtClean="0"/>
              <a:t>proprietários – autoridade pelo saber que carrega.</a:t>
            </a:r>
            <a:endParaRPr lang="pt-BR" altLang="pt-BR" sz="2200" dirty="0"/>
          </a:p>
          <a:p>
            <a:r>
              <a:rPr lang="pt-BR" altLang="pt-BR" sz="2200" dirty="0" smtClean="0"/>
              <a:t>Ideia </a:t>
            </a:r>
            <a:r>
              <a:rPr lang="pt-BR" altLang="pt-BR" sz="2200" dirty="0"/>
              <a:t>de que a plenitude de uma cultura está expressa em seus livros </a:t>
            </a:r>
            <a:r>
              <a:rPr lang="pt-BR" altLang="pt-BR" sz="2200" dirty="0">
                <a:cs typeface="Arial" panose="020B0604020202020204" pitchFamily="34" charset="0"/>
              </a:rPr>
              <a:t>→ não há saber que se exprima fora do livro = escritura fixa a verdade</a:t>
            </a:r>
          </a:p>
          <a:p>
            <a:r>
              <a:rPr lang="pt-BR" altLang="pt-BR" sz="2200" dirty="0">
                <a:cs typeface="Arial" panose="020B0604020202020204" pitchFamily="34" charset="0"/>
              </a:rPr>
              <a:t>Censura = manifestação legível dos poderes atribuídos ao livro</a:t>
            </a:r>
          </a:p>
          <a:p>
            <a:r>
              <a:rPr lang="pt-BR" altLang="pt-BR" sz="2200" dirty="0">
                <a:cs typeface="Arial" panose="020B0604020202020204" pitchFamily="34" charset="0"/>
              </a:rPr>
              <a:t>Iluminismo = sem livro não há ciência → biblioteca como necessidade </a:t>
            </a:r>
            <a:r>
              <a:rPr lang="pt-BR" altLang="pt-BR" sz="2200" dirty="0" smtClean="0">
                <a:cs typeface="Arial" panose="020B0604020202020204" pitchFamily="34" charset="0"/>
              </a:rPr>
              <a:t>fundamental (uso do conhecimento a serviço da reforma da sociedade (reforma social e do próprio conhecimento)</a:t>
            </a:r>
            <a:endParaRPr lang="pt-BR" altLang="pt-BR" sz="2200" dirty="0">
              <a:cs typeface="Arial" panose="020B0604020202020204" pitchFamily="34" charset="0"/>
            </a:endParaRPr>
          </a:p>
          <a:p>
            <a:pPr>
              <a:lnSpc>
                <a:spcPct val="80000"/>
              </a:lnSpc>
            </a:pPr>
            <a:endParaRPr lang="pt-BR" altLang="pt-BR" sz="2300" dirty="0"/>
          </a:p>
          <a:p>
            <a:pPr marL="0" indent="0">
              <a:lnSpc>
                <a:spcPct val="80000"/>
              </a:lnSpc>
              <a:buNone/>
            </a:pPr>
            <a:endParaRPr lang="pt-BR" altLang="pt-BR" sz="2300" dirty="0"/>
          </a:p>
        </p:txBody>
      </p:sp>
    </p:spTree>
    <p:extLst>
      <p:ext uri="{BB962C8B-B14F-4D97-AF65-F5344CB8AC3E}">
        <p14:creationId xmlns:p14="http://schemas.microsoft.com/office/powerpoint/2010/main" val="269374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pt-BR" altLang="pt-BR"/>
          </a:p>
        </p:txBody>
      </p:sp>
      <p:sp>
        <p:nvSpPr>
          <p:cNvPr id="10243" name="Rectangle 3"/>
          <p:cNvSpPr>
            <a:spLocks noGrp="1" noChangeArrowheads="1"/>
          </p:cNvSpPr>
          <p:nvPr>
            <p:ph type="body" idx="1"/>
          </p:nvPr>
        </p:nvSpPr>
        <p:spPr/>
        <p:txBody>
          <a:bodyPr/>
          <a:lstStyle/>
          <a:p>
            <a:pPr>
              <a:lnSpc>
                <a:spcPct val="90000"/>
              </a:lnSpc>
            </a:pPr>
            <a:r>
              <a:rPr lang="pt-BR" altLang="pt-BR"/>
              <a:t>Mallarmé (1842-1898): tudo no mundo existe para, algum dia, terminar num livro</a:t>
            </a:r>
          </a:p>
          <a:p>
            <a:pPr>
              <a:lnSpc>
                <a:spcPct val="90000"/>
              </a:lnSpc>
            </a:pPr>
            <a:r>
              <a:rPr lang="pt-BR" altLang="pt-BR"/>
              <a:t>Borges (1899-1986): idéia da biblioteca como universo, o próprio universo = totalidade do conhecimento humano, da experiência humana</a:t>
            </a:r>
          </a:p>
          <a:p>
            <a:pPr>
              <a:lnSpc>
                <a:spcPct val="90000"/>
              </a:lnSpc>
            </a:pPr>
            <a:r>
              <a:rPr lang="pt-BR" altLang="pt-BR"/>
              <a:t>Biblioteca como emblema da identidade política e cultural de um Estado. “Poderá uma biblioteca refletir uma pluralidade de identidades?” (Manguel)</a:t>
            </a:r>
          </a:p>
        </p:txBody>
      </p:sp>
    </p:spTree>
    <p:extLst>
      <p:ext uri="{BB962C8B-B14F-4D97-AF65-F5344CB8AC3E}">
        <p14:creationId xmlns:p14="http://schemas.microsoft.com/office/powerpoint/2010/main" val="3941758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pt-BR" altLang="pt-BR" dirty="0" smtClean="0"/>
              <a:t>Prefácio</a:t>
            </a:r>
            <a:br>
              <a:rPr lang="pt-BR" altLang="pt-BR" dirty="0" smtClean="0"/>
            </a:br>
            <a:r>
              <a:rPr lang="pt-BR" altLang="pt-BR" sz="3600" dirty="0" smtClean="0">
                <a:solidFill>
                  <a:srgbClr val="C00000"/>
                </a:solidFill>
              </a:rPr>
              <a:t>Christian </a:t>
            </a:r>
            <a:r>
              <a:rPr lang="pt-BR" altLang="pt-BR" sz="3600" dirty="0">
                <a:solidFill>
                  <a:srgbClr val="C00000"/>
                </a:solidFill>
              </a:rPr>
              <a:t>Jacob</a:t>
            </a:r>
          </a:p>
        </p:txBody>
      </p:sp>
      <p:sp>
        <p:nvSpPr>
          <p:cNvPr id="4099" name="Rectangle 3"/>
          <p:cNvSpPr>
            <a:spLocks noGrp="1" noChangeArrowheads="1"/>
          </p:cNvSpPr>
          <p:nvPr>
            <p:ph type="body" idx="1"/>
          </p:nvPr>
        </p:nvSpPr>
        <p:spPr/>
        <p:txBody>
          <a:bodyPr/>
          <a:lstStyle/>
          <a:p>
            <a:pPr algn="just">
              <a:lnSpc>
                <a:spcPct val="80000"/>
              </a:lnSpc>
              <a:buFont typeface="Wingdings" panose="05000000000000000000" pitchFamily="2" charset="2"/>
              <a:buNone/>
            </a:pPr>
            <a:r>
              <a:rPr lang="pt-BR" altLang="pt-BR" sz="2600" dirty="0"/>
              <a:t>   Toda biblioteca dissimula uma concepção implícita da cultura, do saber e da memória, bem como da função que lhes cabe na sociedade de seu tempo</a:t>
            </a:r>
            <a:r>
              <a:rPr lang="pt-BR" altLang="pt-BR" sz="2600" dirty="0">
                <a:solidFill>
                  <a:srgbClr val="C00000"/>
                </a:solidFill>
              </a:rPr>
              <a:t> </a:t>
            </a:r>
            <a:r>
              <a:rPr lang="pt-BR" altLang="pt-BR" sz="2600" dirty="0">
                <a:solidFill>
                  <a:srgbClr val="C00000"/>
                </a:solidFill>
                <a:cs typeface="Arial" panose="020B0604020202020204" pitchFamily="34" charset="0"/>
              </a:rPr>
              <a:t>→ </a:t>
            </a:r>
            <a:r>
              <a:rPr lang="pt-BR" altLang="pt-BR" sz="2600" dirty="0">
                <a:cs typeface="Arial" panose="020B0604020202020204" pitchFamily="34" charset="0"/>
              </a:rPr>
              <a:t>arquitetura, definição do público, princípios ordenadores da coleção, opções tecnológicas para a acessibilidade e materialidade dos textos, visibilidade das escolhas intelectuais que organizam sua classificação</a:t>
            </a:r>
            <a:r>
              <a:rPr lang="pt-BR" altLang="pt-BR" sz="2600" dirty="0">
                <a:solidFill>
                  <a:srgbClr val="C00000"/>
                </a:solidFill>
                <a:cs typeface="Arial" panose="020B0604020202020204" pitchFamily="34" charset="0"/>
              </a:rPr>
              <a:t> → </a:t>
            </a:r>
            <a:r>
              <a:rPr lang="pt-BR" altLang="pt-BR" sz="2600" dirty="0">
                <a:cs typeface="Arial" panose="020B0604020202020204" pitchFamily="34" charset="0"/>
              </a:rPr>
              <a:t>também subversão das regras, dos recortes, dos limites e invenção de novas ligações e lugares do </a:t>
            </a:r>
            <a:r>
              <a:rPr lang="pt-BR" altLang="pt-BR" sz="2600" dirty="0" smtClean="0">
                <a:cs typeface="Arial" panose="020B0604020202020204" pitchFamily="34" charset="0"/>
              </a:rPr>
              <a:t>saber.</a:t>
            </a:r>
          </a:p>
          <a:p>
            <a:pPr algn="just">
              <a:lnSpc>
                <a:spcPct val="80000"/>
              </a:lnSpc>
              <a:buFont typeface="Wingdings" panose="05000000000000000000" pitchFamily="2" charset="2"/>
              <a:buNone/>
            </a:pPr>
            <a:endParaRPr lang="pt-BR" altLang="pt-BR" sz="2600" dirty="0">
              <a:cs typeface="Arial" panose="020B0604020202020204" pitchFamily="34" charset="0"/>
            </a:endParaRPr>
          </a:p>
          <a:p>
            <a:pPr algn="just">
              <a:lnSpc>
                <a:spcPct val="80000"/>
              </a:lnSpc>
              <a:buFont typeface="Wingdings" panose="05000000000000000000" pitchFamily="2" charset="2"/>
              <a:buNone/>
            </a:pPr>
            <a:endParaRPr lang="pt-BR" altLang="pt-BR" sz="2600" dirty="0" smtClean="0">
              <a:cs typeface="Arial" panose="020B0604020202020204" pitchFamily="34" charset="0"/>
            </a:endParaRPr>
          </a:p>
          <a:p>
            <a:pPr algn="just">
              <a:lnSpc>
                <a:spcPct val="80000"/>
              </a:lnSpc>
              <a:buFont typeface="Wingdings" panose="05000000000000000000" pitchFamily="2" charset="2"/>
              <a:buNone/>
            </a:pPr>
            <a:endParaRPr lang="pt-BR" altLang="pt-BR" sz="2600" dirty="0">
              <a:cs typeface="Arial" panose="020B0604020202020204" pitchFamily="34" charset="0"/>
            </a:endParaRPr>
          </a:p>
        </p:txBody>
      </p:sp>
    </p:spTree>
    <p:extLst>
      <p:ext uri="{BB962C8B-B14F-4D97-AF65-F5344CB8AC3E}">
        <p14:creationId xmlns:p14="http://schemas.microsoft.com/office/powerpoint/2010/main" val="317223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pt-BR" altLang="pt-BR" dirty="0" smtClean="0"/>
              <a:t>Prefácio</a:t>
            </a:r>
            <a:br>
              <a:rPr lang="pt-BR" altLang="pt-BR" dirty="0" smtClean="0"/>
            </a:br>
            <a:r>
              <a:rPr lang="pt-BR" altLang="pt-BR" dirty="0">
                <a:solidFill>
                  <a:srgbClr val="C00000"/>
                </a:solidFill>
              </a:rPr>
              <a:t>Christian Jacob</a:t>
            </a:r>
            <a:endParaRPr lang="pt-BR" altLang="pt-BR" dirty="0"/>
          </a:p>
        </p:txBody>
      </p:sp>
      <p:sp>
        <p:nvSpPr>
          <p:cNvPr id="48131" name="Rectangle 3"/>
          <p:cNvSpPr>
            <a:spLocks noGrp="1" noChangeArrowheads="1"/>
          </p:cNvSpPr>
          <p:nvPr>
            <p:ph type="body" idx="1"/>
          </p:nvPr>
        </p:nvSpPr>
        <p:spPr/>
        <p:txBody>
          <a:bodyPr>
            <a:normAutofit/>
          </a:bodyPr>
          <a:lstStyle/>
          <a:p>
            <a:r>
              <a:rPr lang="pt-BR" altLang="pt-BR" dirty="0" smtClean="0"/>
              <a:t>Biblioteca = lugar de diálogo com o passado, de criação e inovação, e a conservação só tem sentido como fermento dos saberes e motor dos conhecimentos, a serviço da coletividade inteira.</a:t>
            </a:r>
          </a:p>
          <a:p>
            <a:r>
              <a:rPr lang="pt-BR" altLang="pt-BR" dirty="0" smtClean="0"/>
              <a:t>Só adquire sentido pelo trabalho de seus leitores.</a:t>
            </a:r>
          </a:p>
          <a:p>
            <a:r>
              <a:rPr lang="pt-BR" altLang="pt-BR" dirty="0" smtClean="0"/>
              <a:t>“A história das bibliotecas, desde as salas de arquivos dos palácios orientais até as bases de dados acessíveis </a:t>
            </a:r>
            <a:r>
              <a:rPr lang="pt-BR" altLang="pt-BR" i="1" dirty="0" smtClean="0"/>
              <a:t>on-line</a:t>
            </a:r>
            <a:r>
              <a:rPr lang="pt-BR" altLang="pt-BR" dirty="0" smtClean="0"/>
              <a:t> pela internet, é também a da metamorfose dos leitores e das leituras, das políticas de domínio e de comunicação da informação” (p.11).</a:t>
            </a:r>
          </a:p>
          <a:p>
            <a:r>
              <a:rPr lang="pt-BR" altLang="pt-BR" dirty="0" smtClean="0"/>
              <a:t>“Que memória, que saberes, e para que sociedade?”</a:t>
            </a:r>
            <a:endParaRPr lang="pt-BR" altLang="pt-BR" dirty="0"/>
          </a:p>
        </p:txBody>
      </p:sp>
    </p:spTree>
    <p:extLst>
      <p:ext uri="{BB962C8B-B14F-4D97-AF65-F5344CB8AC3E}">
        <p14:creationId xmlns:p14="http://schemas.microsoft.com/office/powerpoint/2010/main" val="519135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pt-BR" altLang="pt-BR" dirty="0" smtClean="0"/>
              <a:t>Prefácio</a:t>
            </a:r>
            <a:br>
              <a:rPr lang="pt-BR" altLang="pt-BR" dirty="0" smtClean="0"/>
            </a:br>
            <a:r>
              <a:rPr lang="pt-BR" altLang="pt-BR" dirty="0">
                <a:solidFill>
                  <a:srgbClr val="C00000"/>
                </a:solidFill>
              </a:rPr>
              <a:t>Christian Jacob</a:t>
            </a:r>
            <a:endParaRPr lang="pt-BR" altLang="pt-BR" dirty="0"/>
          </a:p>
        </p:txBody>
      </p:sp>
      <p:sp>
        <p:nvSpPr>
          <p:cNvPr id="36867" name="Rectangle 3"/>
          <p:cNvSpPr>
            <a:spLocks noGrp="1" noChangeArrowheads="1"/>
          </p:cNvSpPr>
          <p:nvPr>
            <p:ph type="body" idx="1"/>
          </p:nvPr>
        </p:nvSpPr>
        <p:spPr/>
        <p:txBody>
          <a:bodyPr/>
          <a:lstStyle/>
          <a:p>
            <a:pPr>
              <a:lnSpc>
                <a:spcPct val="90000"/>
              </a:lnSpc>
              <a:buFontTx/>
              <a:buNone/>
            </a:pPr>
            <a:r>
              <a:rPr lang="pt-BR" altLang="pt-BR" sz="2400"/>
              <a:t>  ‘Ler numa biblioteca é instaurar uma dialética criadora entre a totalidade e suas partes, entre a promessa de uma memória universal, mas que ultrapassa o olhar de todo o indivíduo, e os itinerários pacientes, parciais e atípicos, desenvolvidos por cada leitor (...) O trabalho na biblioteca é percurso no interior de um livro, em seguida de livros para livros e dos livros para o mundo, com suas travessias áridas, suas erranças labirínticas e seus momentos de jubilação intelectual, suas caminhadas míopes e seus grandes panoramas.’</a:t>
            </a:r>
          </a:p>
        </p:txBody>
      </p:sp>
    </p:spTree>
    <p:extLst>
      <p:ext uri="{BB962C8B-B14F-4D97-AF65-F5344CB8AC3E}">
        <p14:creationId xmlns:p14="http://schemas.microsoft.com/office/powerpoint/2010/main" val="3346137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a:r>
              <a:rPr lang="pt-BR" altLang="pt-BR" dirty="0" smtClean="0"/>
              <a:t>A arte de ler</a:t>
            </a:r>
            <a:r>
              <a:rPr lang="pt-BR" altLang="pt-BR" sz="3600" dirty="0" smtClean="0">
                <a:solidFill>
                  <a:srgbClr val="C00000"/>
                </a:solidFill>
              </a:rPr>
              <a:t/>
            </a:r>
            <a:br>
              <a:rPr lang="pt-BR" altLang="pt-BR" sz="3600" dirty="0" smtClean="0">
                <a:solidFill>
                  <a:srgbClr val="C00000"/>
                </a:solidFill>
              </a:rPr>
            </a:br>
            <a:r>
              <a:rPr lang="pt-BR" altLang="pt-BR" sz="3600" dirty="0" err="1" smtClean="0">
                <a:solidFill>
                  <a:srgbClr val="C00000"/>
                </a:solidFill>
              </a:rPr>
              <a:t>Michèle</a:t>
            </a:r>
            <a:r>
              <a:rPr lang="pt-BR" altLang="pt-BR" sz="3600" dirty="0" smtClean="0">
                <a:solidFill>
                  <a:srgbClr val="C00000"/>
                </a:solidFill>
              </a:rPr>
              <a:t> </a:t>
            </a:r>
            <a:r>
              <a:rPr lang="pt-BR" altLang="pt-BR" sz="3600" dirty="0">
                <a:solidFill>
                  <a:srgbClr val="C00000"/>
                </a:solidFill>
              </a:rPr>
              <a:t>Petit</a:t>
            </a:r>
          </a:p>
        </p:txBody>
      </p:sp>
      <p:sp>
        <p:nvSpPr>
          <p:cNvPr id="39939" name="Rectangle 3"/>
          <p:cNvSpPr>
            <a:spLocks noGrp="1" noChangeArrowheads="1"/>
          </p:cNvSpPr>
          <p:nvPr>
            <p:ph type="body" idx="1"/>
          </p:nvPr>
        </p:nvSpPr>
        <p:spPr/>
        <p:txBody>
          <a:bodyPr>
            <a:normAutofit/>
          </a:bodyPr>
          <a:lstStyle/>
          <a:p>
            <a:pPr>
              <a:lnSpc>
                <a:spcPct val="80000"/>
              </a:lnSpc>
            </a:pPr>
            <a:r>
              <a:rPr lang="pt-BR" altLang="pt-BR" dirty="0"/>
              <a:t>Leitura (literatura) não como ‘ferramenta pedagógica’ mas como reserva de liberdade necessária</a:t>
            </a:r>
          </a:p>
          <a:p>
            <a:pPr>
              <a:lnSpc>
                <a:spcPct val="80000"/>
              </a:lnSpc>
            </a:pPr>
            <a:r>
              <a:rPr lang="pt-BR" altLang="pt-BR" dirty="0"/>
              <a:t>Ressignificação da existência (representação de si mesmo e sentido da vida)</a:t>
            </a:r>
          </a:p>
          <a:p>
            <a:pPr>
              <a:lnSpc>
                <a:spcPct val="80000"/>
              </a:lnSpc>
            </a:pPr>
            <a:r>
              <a:rPr lang="pt-BR" altLang="pt-BR" dirty="0"/>
              <a:t>Reelaboração de história pessoal,</a:t>
            </a:r>
          </a:p>
          <a:p>
            <a:pPr>
              <a:lnSpc>
                <a:spcPct val="80000"/>
              </a:lnSpc>
            </a:pPr>
            <a:r>
              <a:rPr lang="pt-BR" altLang="pt-BR" dirty="0"/>
              <a:t>Reinvenção – linhas de fuga – mudanças de ponto de vista</a:t>
            </a:r>
          </a:p>
          <a:p>
            <a:pPr>
              <a:lnSpc>
                <a:spcPct val="80000"/>
              </a:lnSpc>
            </a:pPr>
            <a:r>
              <a:rPr lang="pt-BR" altLang="pt-BR" dirty="0"/>
              <a:t>Formas alternativas de imaginar o mundo e de propor alternativas</a:t>
            </a:r>
          </a:p>
          <a:p>
            <a:pPr>
              <a:lnSpc>
                <a:spcPct val="80000"/>
              </a:lnSpc>
            </a:pPr>
            <a:r>
              <a:rPr lang="pt-BR" altLang="pt-BR" dirty="0" smtClean="0"/>
              <a:t>Colocar </a:t>
            </a:r>
            <a:r>
              <a:rPr lang="pt-BR" altLang="pt-BR" dirty="0"/>
              <a:t>‘mais palavras’ na história pessoal = desenvolvimento das capacidades de expressão</a:t>
            </a:r>
          </a:p>
          <a:p>
            <a:pPr>
              <a:lnSpc>
                <a:spcPct val="80000"/>
              </a:lnSpc>
            </a:pPr>
            <a:r>
              <a:rPr lang="pt-BR" altLang="pt-BR" dirty="0"/>
              <a:t>Indivíduo como eixo </a:t>
            </a:r>
            <a:r>
              <a:rPr lang="pt-BR" altLang="pt-BR" dirty="0">
                <a:cs typeface="Arial" panose="020B0604020202020204" pitchFamily="34" charset="0"/>
              </a:rPr>
              <a:t>→ apropriações singulares</a:t>
            </a:r>
          </a:p>
        </p:txBody>
      </p:sp>
    </p:spTree>
    <p:extLst>
      <p:ext uri="{BB962C8B-B14F-4D97-AF65-F5344CB8AC3E}">
        <p14:creationId xmlns:p14="http://schemas.microsoft.com/office/powerpoint/2010/main" val="2171442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altLang="pt-BR" dirty="0"/>
              <a:t>Prefácio</a:t>
            </a:r>
            <a:br>
              <a:rPr lang="pt-BR" altLang="pt-BR" dirty="0"/>
            </a:br>
            <a:r>
              <a:rPr lang="pt-BR" altLang="pt-BR" sz="3600" dirty="0">
                <a:solidFill>
                  <a:srgbClr val="C00000"/>
                </a:solidFill>
              </a:rPr>
              <a:t>Christian Jacob</a:t>
            </a:r>
            <a:endParaRPr lang="pt-BR" sz="3600" dirty="0"/>
          </a:p>
        </p:txBody>
      </p:sp>
      <p:sp>
        <p:nvSpPr>
          <p:cNvPr id="3" name="Espaço Reservado para Conteúdo 2"/>
          <p:cNvSpPr>
            <a:spLocks noGrp="1"/>
          </p:cNvSpPr>
          <p:nvPr>
            <p:ph idx="1"/>
          </p:nvPr>
        </p:nvSpPr>
        <p:spPr/>
        <p:txBody>
          <a:bodyPr/>
          <a:lstStyle/>
          <a:p>
            <a:pPr marL="0" indent="0">
              <a:buNone/>
            </a:pPr>
            <a:r>
              <a:rPr lang="pt-BR" dirty="0" smtClean="0"/>
              <a:t>“A história das bibliotecas no Ocidente é indissociável da história da cultura e do pensamento, não só como lugar de memória no qual se depositam os estratos das inscrições deixadas pelas gerações passadas, mas também como espaço dialético no qual, a cada etapa dessa história, se negociam os limites e as funções da tradição, as fronteiras do dizível, do legível e do pensável, a continuidade das genealogias e das escolas, a natureza cumulativa dos campos de saber ou suas fraturas internas e suas reconstruções” (p.11).</a:t>
            </a:r>
            <a:endParaRPr lang="pt-BR" dirty="0"/>
          </a:p>
        </p:txBody>
      </p:sp>
    </p:spTree>
    <p:extLst>
      <p:ext uri="{BB962C8B-B14F-4D97-AF65-F5344CB8AC3E}">
        <p14:creationId xmlns:p14="http://schemas.microsoft.com/office/powerpoint/2010/main" val="1698346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altLang="pt-BR" dirty="0" smtClean="0"/>
              <a:t>Prefácio</a:t>
            </a:r>
            <a:br>
              <a:rPr lang="pt-BR" altLang="pt-BR" dirty="0" smtClean="0"/>
            </a:br>
            <a:r>
              <a:rPr lang="pt-BR" altLang="pt-BR" dirty="0" smtClean="0">
                <a:solidFill>
                  <a:srgbClr val="C00000"/>
                </a:solidFill>
              </a:rPr>
              <a:t>Christian Jacob</a:t>
            </a:r>
            <a:endParaRPr lang="pt-BR" dirty="0"/>
          </a:p>
        </p:txBody>
      </p:sp>
      <p:sp>
        <p:nvSpPr>
          <p:cNvPr id="3" name="Espaço Reservado para Conteúdo 2"/>
          <p:cNvSpPr>
            <a:spLocks noGrp="1"/>
          </p:cNvSpPr>
          <p:nvPr>
            <p:ph idx="1"/>
          </p:nvPr>
        </p:nvSpPr>
        <p:spPr/>
        <p:txBody>
          <a:bodyPr>
            <a:normAutofit/>
          </a:bodyPr>
          <a:lstStyle/>
          <a:p>
            <a:r>
              <a:rPr lang="pt-BR" dirty="0" smtClean="0"/>
              <a:t>A história das bibliotecas é habitada pelo mito: Babel e </a:t>
            </a:r>
            <a:r>
              <a:rPr lang="pt-BR" dirty="0" smtClean="0">
                <a:solidFill>
                  <a:srgbClr val="C00000"/>
                </a:solidFill>
              </a:rPr>
              <a:t>Alexandria</a:t>
            </a:r>
            <a:r>
              <a:rPr lang="pt-BR" dirty="0" smtClean="0"/>
              <a:t>.</a:t>
            </a:r>
          </a:p>
          <a:p>
            <a:r>
              <a:rPr lang="pt-BR" dirty="0" smtClean="0"/>
              <a:t>Biblioteca como metáfora do infinito </a:t>
            </a:r>
            <a:r>
              <a:rPr lang="pt-BR" dirty="0" smtClean="0">
                <a:solidFill>
                  <a:srgbClr val="C00000"/>
                </a:solidFill>
              </a:rPr>
              <a:t>↔ </a:t>
            </a:r>
            <a:r>
              <a:rPr lang="pt-BR" dirty="0" smtClean="0"/>
              <a:t>o pesadelo da destruição</a:t>
            </a:r>
          </a:p>
          <a:p>
            <a:r>
              <a:rPr lang="pt-BR" dirty="0" smtClean="0"/>
              <a:t>Domínio da palavra escrita e acumulação de livros não deixam de ter significações políticas.</a:t>
            </a:r>
          </a:p>
          <a:p>
            <a:r>
              <a:rPr lang="pt-BR" dirty="0" smtClean="0"/>
              <a:t>Bibliotecas: papel na transmissão da cultura e dos saberes – lugares da continuidade e da ruptura da tradição.</a:t>
            </a:r>
          </a:p>
          <a:p>
            <a:r>
              <a:rPr lang="pt-BR" altLang="pt-BR" dirty="0" smtClean="0"/>
              <a:t>“A história das bibliotecas é também a história do que uma sociedade, as instâncias de poder, um meio intelectual decidem transmitir” (p15).</a:t>
            </a:r>
          </a:p>
          <a:p>
            <a:pPr marL="0" indent="0">
              <a:buNone/>
            </a:pPr>
            <a:endParaRPr lang="pt-BR" altLang="pt-BR" dirty="0" smtClean="0"/>
          </a:p>
          <a:p>
            <a:endParaRPr lang="pt-BR" dirty="0" smtClean="0"/>
          </a:p>
          <a:p>
            <a:pPr marL="0" indent="0">
              <a:buNone/>
            </a:pPr>
            <a:endParaRPr lang="pt-BR" dirty="0"/>
          </a:p>
        </p:txBody>
      </p:sp>
    </p:spTree>
    <p:extLst>
      <p:ext uri="{BB962C8B-B14F-4D97-AF65-F5344CB8AC3E}">
        <p14:creationId xmlns:p14="http://schemas.microsoft.com/office/powerpoint/2010/main" val="3776523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conturbada história das bibliotecas</a:t>
            </a:r>
            <a:br>
              <a:rPr lang="pt-BR" dirty="0" smtClean="0"/>
            </a:br>
            <a:r>
              <a:rPr lang="pt-BR" sz="3600" dirty="0" smtClean="0">
                <a:solidFill>
                  <a:srgbClr val="C00000"/>
                </a:solidFill>
              </a:rPr>
              <a:t>Matthew </a:t>
            </a:r>
            <a:r>
              <a:rPr lang="pt-BR" sz="3600" dirty="0" err="1" smtClean="0">
                <a:solidFill>
                  <a:srgbClr val="C00000"/>
                </a:solidFill>
              </a:rPr>
              <a:t>Battles</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t>[VER p. 36]</a:t>
            </a:r>
          </a:p>
          <a:p>
            <a:pPr marL="0" indent="0">
              <a:buNone/>
            </a:pPr>
            <a:r>
              <a:rPr lang="pt-BR" dirty="0" smtClean="0"/>
              <a:t>O grande estoque de livros reunido em Alexandria definiu uma nova concepção a respeito do valor do conhecimento </a:t>
            </a:r>
            <a:r>
              <a:rPr lang="pt-BR" dirty="0" smtClean="0">
                <a:solidFill>
                  <a:srgbClr val="C00000"/>
                </a:solidFill>
              </a:rPr>
              <a:t>→</a:t>
            </a:r>
            <a:r>
              <a:rPr lang="pt-BR" dirty="0" smtClean="0"/>
              <a:t>  conhecimento como bem a ser adquirido e entesourado.</a:t>
            </a:r>
            <a:endParaRPr lang="pt-BR" dirty="0"/>
          </a:p>
        </p:txBody>
      </p:sp>
    </p:spTree>
    <p:extLst>
      <p:ext uri="{BB962C8B-B14F-4D97-AF65-F5344CB8AC3E}">
        <p14:creationId xmlns:p14="http://schemas.microsoft.com/office/powerpoint/2010/main" val="382679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pt-BR" altLang="pt-BR" dirty="0">
                <a:solidFill>
                  <a:srgbClr val="C00000"/>
                </a:solidFill>
              </a:rPr>
              <a:t>Bibliotecas</a:t>
            </a:r>
          </a:p>
        </p:txBody>
      </p:sp>
      <p:sp>
        <p:nvSpPr>
          <p:cNvPr id="7171" name="Rectangle 3"/>
          <p:cNvSpPr>
            <a:spLocks noGrp="1" noChangeArrowheads="1"/>
          </p:cNvSpPr>
          <p:nvPr>
            <p:ph type="body" idx="1"/>
          </p:nvPr>
        </p:nvSpPr>
        <p:spPr/>
        <p:txBody>
          <a:bodyPr/>
          <a:lstStyle/>
          <a:p>
            <a:pPr>
              <a:lnSpc>
                <a:spcPct val="90000"/>
              </a:lnSpc>
            </a:pPr>
            <a:r>
              <a:rPr lang="pt-BR" altLang="pt-BR" sz="2400" dirty="0"/>
              <a:t>Fundações, destruições, reconstruções, catástrofes acompanham sua história</a:t>
            </a:r>
          </a:p>
          <a:p>
            <a:pPr>
              <a:lnSpc>
                <a:spcPct val="90000"/>
              </a:lnSpc>
            </a:pPr>
            <a:r>
              <a:rPr lang="pt-BR" altLang="pt-BR" sz="2400" dirty="0"/>
              <a:t>Cultura escrita é inseparável dos gestos violentos que a reprimem</a:t>
            </a:r>
          </a:p>
          <a:p>
            <a:pPr>
              <a:lnSpc>
                <a:spcPct val="90000"/>
              </a:lnSpc>
            </a:pPr>
            <a:r>
              <a:rPr lang="pt-BR" altLang="pt-BR" sz="2400" dirty="0"/>
              <a:t>‘A fogueira em que são lançados os maus livros constitui a figura invertida da biblioteca encarregada de proteger e preservar o patrimônio textual (...) A pulsão de destruição obcecou por muito tempo os poderes opressores que, destruindo os livros e, com frequência, seus autores, pensavam erradicar para sempre suas ideias.’ (Roger </a:t>
            </a:r>
            <a:r>
              <a:rPr lang="pt-BR" altLang="pt-BR" sz="2400" dirty="0" err="1"/>
              <a:t>Chartier</a:t>
            </a:r>
            <a:r>
              <a:rPr lang="pt-BR" altLang="pt-BR" sz="2400" dirty="0"/>
              <a:t>)</a:t>
            </a:r>
          </a:p>
        </p:txBody>
      </p:sp>
    </p:spTree>
    <p:extLst>
      <p:ext uri="{BB962C8B-B14F-4D97-AF65-F5344CB8AC3E}">
        <p14:creationId xmlns:p14="http://schemas.microsoft.com/office/powerpoint/2010/main" val="398802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a:r>
              <a:rPr lang="pt-BR" altLang="pt-BR" dirty="0" smtClean="0"/>
              <a:t>The </a:t>
            </a:r>
            <a:r>
              <a:rPr lang="pt-BR" altLang="pt-BR" dirty="0" err="1" smtClean="0"/>
              <a:t>wealth</a:t>
            </a:r>
            <a:r>
              <a:rPr lang="pt-BR" altLang="pt-BR" dirty="0" smtClean="0"/>
              <a:t> </a:t>
            </a:r>
            <a:r>
              <a:rPr lang="pt-BR" altLang="pt-BR" dirty="0" err="1" smtClean="0"/>
              <a:t>of</a:t>
            </a:r>
            <a:r>
              <a:rPr lang="pt-BR" altLang="pt-BR" dirty="0" smtClean="0"/>
              <a:t> networks</a:t>
            </a:r>
            <a:r>
              <a:rPr lang="pt-BR" altLang="pt-BR" sz="3600" dirty="0" smtClean="0">
                <a:solidFill>
                  <a:srgbClr val="C00000"/>
                </a:solidFill>
              </a:rPr>
              <a:t/>
            </a:r>
            <a:br>
              <a:rPr lang="pt-BR" altLang="pt-BR" sz="3600" dirty="0" smtClean="0">
                <a:solidFill>
                  <a:srgbClr val="C00000"/>
                </a:solidFill>
              </a:rPr>
            </a:br>
            <a:r>
              <a:rPr lang="pt-BR" altLang="pt-BR" sz="3600" dirty="0" err="1" smtClean="0">
                <a:solidFill>
                  <a:srgbClr val="C00000"/>
                </a:solidFill>
              </a:rPr>
              <a:t>Yochai</a:t>
            </a:r>
            <a:r>
              <a:rPr lang="pt-BR" altLang="pt-BR" sz="3600" dirty="0" smtClean="0">
                <a:solidFill>
                  <a:srgbClr val="C00000"/>
                </a:solidFill>
              </a:rPr>
              <a:t> </a:t>
            </a:r>
            <a:r>
              <a:rPr lang="pt-BR" altLang="pt-BR" sz="3600" dirty="0" err="1">
                <a:solidFill>
                  <a:srgbClr val="C00000"/>
                </a:solidFill>
              </a:rPr>
              <a:t>Benkler</a:t>
            </a:r>
            <a:endParaRPr lang="pt-BR" altLang="pt-BR" sz="3600" dirty="0">
              <a:solidFill>
                <a:srgbClr val="C00000"/>
              </a:solidFill>
            </a:endParaRPr>
          </a:p>
        </p:txBody>
      </p:sp>
      <p:sp>
        <p:nvSpPr>
          <p:cNvPr id="24579" name="Rectangle 3"/>
          <p:cNvSpPr>
            <a:spLocks noGrp="1" noChangeArrowheads="1"/>
          </p:cNvSpPr>
          <p:nvPr>
            <p:ph type="body" idx="1"/>
          </p:nvPr>
        </p:nvSpPr>
        <p:spPr/>
        <p:txBody>
          <a:bodyPr/>
          <a:lstStyle/>
          <a:p>
            <a:pPr>
              <a:lnSpc>
                <a:spcPct val="90000"/>
              </a:lnSpc>
            </a:pPr>
            <a:r>
              <a:rPr lang="pt-BR" altLang="pt-BR" dirty="0"/>
              <a:t>Informação, conhecimento e cultura: elementos centrais para o desenvolvimento da liberdade </a:t>
            </a:r>
            <a:r>
              <a:rPr lang="pt-BR" altLang="pt-BR" dirty="0" smtClean="0"/>
              <a:t>humana.</a:t>
            </a:r>
            <a:endParaRPr lang="pt-BR" altLang="pt-BR" dirty="0"/>
          </a:p>
          <a:p>
            <a:pPr>
              <a:lnSpc>
                <a:spcPct val="90000"/>
              </a:lnSpc>
            </a:pPr>
            <a:r>
              <a:rPr lang="pt-BR" altLang="pt-BR" dirty="0"/>
              <a:t>Como são produzidos e intercambiados em nossa sociedade afeta de maneira crítica o modo como vemos o estado do mundo e o que imaginamos que possa vir a </a:t>
            </a:r>
            <a:r>
              <a:rPr lang="pt-BR" altLang="pt-BR" dirty="0" smtClean="0"/>
              <a:t>ser.</a:t>
            </a:r>
          </a:p>
          <a:p>
            <a:pPr marL="0" indent="0">
              <a:lnSpc>
                <a:spcPct val="90000"/>
              </a:lnSpc>
              <a:buNone/>
            </a:pPr>
            <a:endParaRPr lang="pt-BR" altLang="pt-BR" dirty="0"/>
          </a:p>
          <a:p>
            <a:pPr>
              <a:lnSpc>
                <a:spcPct val="90000"/>
              </a:lnSpc>
            </a:pPr>
            <a:endParaRPr lang="pt-BR" altLang="pt-BR" dirty="0" smtClean="0"/>
          </a:p>
          <a:p>
            <a:pPr marL="0" indent="0">
              <a:lnSpc>
                <a:spcPct val="90000"/>
              </a:lnSpc>
              <a:buNone/>
            </a:pPr>
            <a:r>
              <a:rPr lang="pt-BR" altLang="pt-BR" dirty="0" smtClean="0"/>
              <a:t>_______________________________________________________</a:t>
            </a:r>
            <a:endParaRPr lang="pt-BR" altLang="pt-BR" dirty="0"/>
          </a:p>
          <a:p>
            <a:pPr marL="0" indent="0" algn="ctr">
              <a:lnSpc>
                <a:spcPct val="90000"/>
              </a:lnSpc>
              <a:buNone/>
            </a:pPr>
            <a:r>
              <a:rPr lang="pt-BR" altLang="pt-BR" sz="2000" dirty="0" smtClean="0"/>
              <a:t>Como são destruídos, excluídos, classificados, ordenados...</a:t>
            </a:r>
            <a:endParaRPr lang="pt-BR" altLang="pt-BR" sz="2000" dirty="0"/>
          </a:p>
        </p:txBody>
      </p:sp>
    </p:spTree>
    <p:extLst>
      <p:ext uri="{BB962C8B-B14F-4D97-AF65-F5344CB8AC3E}">
        <p14:creationId xmlns:p14="http://schemas.microsoft.com/office/powerpoint/2010/main" val="4272834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buNone/>
            </a:pPr>
            <a:r>
              <a:rPr lang="pt-BR" dirty="0" smtClean="0"/>
              <a:t>“O imaginário das bibliotecas é atravessado por tensões contraditórias, representações e valorizações antitéticas dos saberes. É um espaço de confronto, de sonhos e pesadelos, onde vêm se inscrever as angústias e esperanças de uma época, e também suas contradições e confusões” (</a:t>
            </a:r>
            <a:r>
              <a:rPr lang="pt-BR" dirty="0" err="1" smtClean="0"/>
              <a:t>Goulemont</a:t>
            </a:r>
            <a:r>
              <a:rPr lang="pt-BR" dirty="0" smtClean="0"/>
              <a:t>, p.270)</a:t>
            </a:r>
            <a:endParaRPr lang="pt-BR" dirty="0"/>
          </a:p>
        </p:txBody>
      </p:sp>
    </p:spTree>
    <p:extLst>
      <p:ext uri="{BB962C8B-B14F-4D97-AF65-F5344CB8AC3E}">
        <p14:creationId xmlns:p14="http://schemas.microsoft.com/office/powerpoint/2010/main" val="1689811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Biblioteca de Alexandria</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46285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Biblioteca de Alexandria</a:t>
            </a:r>
            <a:endParaRPr lang="pt-BR" dirty="0"/>
          </a:p>
        </p:txBody>
      </p:sp>
      <p:sp>
        <p:nvSpPr>
          <p:cNvPr id="3" name="Espaço Reservado para Conteúdo 2"/>
          <p:cNvSpPr>
            <a:spLocks noGrp="1"/>
          </p:cNvSpPr>
          <p:nvPr>
            <p:ph idx="1"/>
          </p:nvPr>
        </p:nvSpPr>
        <p:spPr/>
        <p:txBody>
          <a:bodyPr/>
          <a:lstStyle/>
          <a:p>
            <a:pPr marL="0" indent="0">
              <a:buNone/>
            </a:pPr>
            <a:r>
              <a:rPr lang="pt-BR" dirty="0" smtClean="0"/>
              <a:t>“Alexandria não é o protótipo dessas catedrais do saber que são nossas salas de leitura. É uma biblioteca de Estado, mas sem público, cuja finalidade não é a difusão filantrópica e educativa do saber na sociedade, e sim a acumulação de todos os escritos da Terra, no centro do palácio real que, por ele mesmo, constitui um bairro da cidade” (Jacob, p.45).</a:t>
            </a:r>
            <a:endParaRPr lang="pt-BR" dirty="0"/>
          </a:p>
        </p:txBody>
      </p:sp>
    </p:spTree>
    <p:extLst>
      <p:ext uri="{BB962C8B-B14F-4D97-AF65-F5344CB8AC3E}">
        <p14:creationId xmlns:p14="http://schemas.microsoft.com/office/powerpoint/2010/main" val="2516553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pt-BR" altLang="pt-BR" dirty="0"/>
              <a:t>Biblioteca de Alexandria (III a.C.) </a:t>
            </a:r>
            <a:br>
              <a:rPr lang="pt-BR" altLang="pt-BR" dirty="0"/>
            </a:br>
            <a:r>
              <a:rPr lang="pt-BR" altLang="pt-BR" dirty="0" smtClean="0"/>
              <a:t>Reis </a:t>
            </a:r>
            <a:r>
              <a:rPr lang="pt-BR" altLang="pt-BR" dirty="0"/>
              <a:t>Ptolemaicos</a:t>
            </a:r>
          </a:p>
        </p:txBody>
      </p:sp>
      <p:sp>
        <p:nvSpPr>
          <p:cNvPr id="4099" name="Rectangle 3"/>
          <p:cNvSpPr>
            <a:spLocks noGrp="1" noChangeArrowheads="1"/>
          </p:cNvSpPr>
          <p:nvPr>
            <p:ph type="body" idx="1"/>
          </p:nvPr>
        </p:nvSpPr>
        <p:spPr/>
        <p:txBody>
          <a:bodyPr/>
          <a:lstStyle/>
          <a:p>
            <a:pPr>
              <a:lnSpc>
                <a:spcPct val="90000"/>
              </a:lnSpc>
            </a:pPr>
            <a:r>
              <a:rPr lang="pt-BR" altLang="pt-BR" sz="2600" dirty="0"/>
              <a:t>Até aqui, as bibliotecas eram ou coleções particulares de leitura de determinado homem ou armazéns governamentais para preservação e consulta de documentos oficiais e </a:t>
            </a:r>
            <a:r>
              <a:rPr lang="pt-BR" altLang="pt-BR" sz="2600" dirty="0" smtClean="0"/>
              <a:t>literários.</a:t>
            </a:r>
          </a:p>
          <a:p>
            <a:r>
              <a:rPr lang="pt-BR" altLang="pt-BR" sz="2400" dirty="0"/>
              <a:t>Biblioteca como negócio de Estado: custeado, controlado e definido pelo </a:t>
            </a:r>
            <a:r>
              <a:rPr lang="pt-BR" altLang="pt-BR" sz="2400" dirty="0" smtClean="0"/>
              <a:t>soberano.</a:t>
            </a:r>
            <a:endParaRPr lang="pt-BR" altLang="pt-BR" sz="2600" dirty="0"/>
          </a:p>
          <a:p>
            <a:pPr>
              <a:lnSpc>
                <a:spcPct val="90000"/>
              </a:lnSpc>
            </a:pPr>
            <a:r>
              <a:rPr lang="pt-BR" altLang="pt-BR" sz="2600" dirty="0"/>
              <a:t>Pretensão de ser o </a:t>
            </a:r>
            <a:r>
              <a:rPr lang="pt-BR" altLang="pt-BR" sz="2600" dirty="0">
                <a:solidFill>
                  <a:srgbClr val="C00000"/>
                </a:solidFill>
              </a:rPr>
              <a:t>depósito da memória do mundo </a:t>
            </a:r>
            <a:r>
              <a:rPr lang="pt-BR" altLang="pt-BR" sz="2600" dirty="0">
                <a:cs typeface="Arial" panose="020B0604020202020204" pitchFamily="34" charset="0"/>
              </a:rPr>
              <a:t>→</a:t>
            </a:r>
            <a:r>
              <a:rPr lang="pt-BR" altLang="pt-BR" sz="2600" dirty="0"/>
              <a:t> imortalizar </a:t>
            </a:r>
            <a:r>
              <a:rPr lang="pt-BR" altLang="pt-BR" sz="2600" dirty="0">
                <a:cs typeface="Arial" panose="020B0604020202020204" pitchFamily="34" charset="0"/>
              </a:rPr>
              <a:t>→ lugar da memória; ponto de convergência – todo o passado, presente e </a:t>
            </a:r>
            <a:r>
              <a:rPr lang="pt-BR" altLang="pt-BR" sz="2600" dirty="0" smtClean="0">
                <a:cs typeface="Arial" panose="020B0604020202020204" pitchFamily="34" charset="0"/>
              </a:rPr>
              <a:t>futuro.</a:t>
            </a:r>
            <a:endParaRPr lang="pt-BR" altLang="pt-BR" sz="2600" dirty="0">
              <a:cs typeface="Arial" panose="020B0604020202020204" pitchFamily="34" charset="0"/>
            </a:endParaRPr>
          </a:p>
        </p:txBody>
      </p:sp>
    </p:spTree>
    <p:extLst>
      <p:ext uri="{BB962C8B-B14F-4D97-AF65-F5344CB8AC3E}">
        <p14:creationId xmlns:p14="http://schemas.microsoft.com/office/powerpoint/2010/main" val="2507038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pt-BR" altLang="pt-BR"/>
              <a:t>Biblioteca de Alexandria</a:t>
            </a:r>
          </a:p>
        </p:txBody>
      </p:sp>
      <p:sp>
        <p:nvSpPr>
          <p:cNvPr id="22531" name="Rectangle 3"/>
          <p:cNvSpPr>
            <a:spLocks noGrp="1" noChangeArrowheads="1"/>
          </p:cNvSpPr>
          <p:nvPr>
            <p:ph type="body" idx="1"/>
          </p:nvPr>
        </p:nvSpPr>
        <p:spPr/>
        <p:txBody>
          <a:bodyPr/>
          <a:lstStyle/>
          <a:p>
            <a:pPr>
              <a:lnSpc>
                <a:spcPct val="90000"/>
              </a:lnSpc>
            </a:pPr>
            <a:r>
              <a:rPr lang="pt-BR" altLang="pt-BR" sz="2100"/>
              <a:t>Registrar tudo o que já existira e pudesse ser registrado </a:t>
            </a:r>
            <a:r>
              <a:rPr lang="pt-BR" altLang="pt-BR" sz="2100">
                <a:cs typeface="Arial" panose="020B0604020202020204" pitchFamily="34" charset="0"/>
              </a:rPr>
              <a:t>→</a:t>
            </a:r>
            <a:r>
              <a:rPr lang="pt-BR" altLang="pt-BR" sz="2100"/>
              <a:t> esses registros deveriam gerar novos registros </a:t>
            </a:r>
            <a:r>
              <a:rPr lang="pt-BR" altLang="pt-BR" sz="2100">
                <a:cs typeface="Arial" panose="020B0604020202020204" pitchFamily="34" charset="0"/>
              </a:rPr>
              <a:t>→</a:t>
            </a:r>
            <a:r>
              <a:rPr lang="pt-BR" altLang="pt-BR" sz="2100"/>
              <a:t> sequência infinita de leituras e comentários = estudiosos de vários países foram contratados para tal tarefa </a:t>
            </a:r>
            <a:r>
              <a:rPr lang="pt-BR" altLang="pt-BR" sz="2100">
                <a:cs typeface="Arial" panose="020B0604020202020204" pitchFamily="34" charset="0"/>
              </a:rPr>
              <a:t>→ leitura, resumo, compêndios (protótipo da universidade)</a:t>
            </a:r>
            <a:endParaRPr lang="pt-BR" altLang="pt-BR" sz="2100"/>
          </a:p>
          <a:p>
            <a:pPr>
              <a:lnSpc>
                <a:spcPct val="90000"/>
              </a:lnSpc>
            </a:pPr>
            <a:r>
              <a:rPr lang="pt-BR" altLang="pt-BR" sz="2100"/>
              <a:t>Nova concepção do valor do conhecimento </a:t>
            </a:r>
            <a:r>
              <a:rPr lang="pt-BR" altLang="pt-BR" sz="2100">
                <a:cs typeface="Arial" panose="020B0604020202020204" pitchFamily="34" charset="0"/>
              </a:rPr>
              <a:t>→ como capital e como poder</a:t>
            </a:r>
          </a:p>
          <a:p>
            <a:pPr>
              <a:lnSpc>
                <a:spcPct val="90000"/>
              </a:lnSpc>
            </a:pPr>
            <a:r>
              <a:rPr lang="pt-BR" altLang="pt-BR" sz="2100">
                <a:cs typeface="Arial" panose="020B0604020202020204" pitchFamily="34" charset="0"/>
              </a:rPr>
              <a:t>Política agressiva de aquisição: confisco, empréstimos não devolvidos, cópias, doações compulsórias</a:t>
            </a:r>
          </a:p>
          <a:p>
            <a:pPr>
              <a:lnSpc>
                <a:spcPct val="90000"/>
              </a:lnSpc>
            </a:pPr>
            <a:r>
              <a:rPr lang="pt-BR" altLang="pt-BR" sz="2100"/>
              <a:t>Abrigar tanta obras quanto possível para salvá-las de uma possível destruição não impediu a destruição da biblioteca pelo fogo (nenhuma fonte segura sobre seu desaparecimento, súbito ou gradual)</a:t>
            </a:r>
          </a:p>
          <a:p>
            <a:pPr>
              <a:lnSpc>
                <a:spcPct val="90000"/>
              </a:lnSpc>
              <a:buFont typeface="Wingdings" panose="05000000000000000000" pitchFamily="2" charset="2"/>
              <a:buNone/>
            </a:pPr>
            <a:endParaRPr lang="pt-BR" altLang="pt-BR" sz="2100"/>
          </a:p>
        </p:txBody>
      </p:sp>
    </p:spTree>
    <p:extLst>
      <p:ext uri="{BB962C8B-B14F-4D97-AF65-F5344CB8AC3E}">
        <p14:creationId xmlns:p14="http://schemas.microsoft.com/office/powerpoint/2010/main" val="2441866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pt-BR" altLang="pt-BR" dirty="0"/>
              <a:t>Biblioteca de Alexandria</a:t>
            </a:r>
          </a:p>
        </p:txBody>
      </p:sp>
      <p:sp>
        <p:nvSpPr>
          <p:cNvPr id="6147" name="Rectangle 3"/>
          <p:cNvSpPr>
            <a:spLocks noGrp="1" noChangeArrowheads="1"/>
          </p:cNvSpPr>
          <p:nvPr>
            <p:ph type="body" idx="1"/>
          </p:nvPr>
        </p:nvSpPr>
        <p:spPr/>
        <p:txBody>
          <a:bodyPr/>
          <a:lstStyle/>
          <a:p>
            <a:pPr>
              <a:lnSpc>
                <a:spcPct val="80000"/>
              </a:lnSpc>
            </a:pPr>
            <a:r>
              <a:rPr lang="pt-BR" altLang="pt-BR" sz="2400" dirty="0"/>
              <a:t>Espaço privilegiado do trabalho científico = </a:t>
            </a:r>
            <a:r>
              <a:rPr lang="pt-BR" altLang="pt-BR" sz="2400" dirty="0">
                <a:solidFill>
                  <a:srgbClr val="C00000"/>
                </a:solidFill>
              </a:rPr>
              <a:t>todo saber se funda no precedente</a:t>
            </a:r>
            <a:r>
              <a:rPr lang="pt-BR" altLang="pt-BR" sz="2400" dirty="0"/>
              <a:t>; todo conhecimento é </a:t>
            </a:r>
            <a:r>
              <a:rPr lang="pt-BR" altLang="pt-BR" sz="2400" dirty="0">
                <a:solidFill>
                  <a:srgbClr val="C00000"/>
                </a:solidFill>
              </a:rPr>
              <a:t>cumulativo</a:t>
            </a:r>
            <a:r>
              <a:rPr lang="pt-BR" altLang="pt-BR" sz="2400" dirty="0"/>
              <a:t> e se desdobra em tradição</a:t>
            </a:r>
          </a:p>
          <a:p>
            <a:pPr>
              <a:lnSpc>
                <a:spcPct val="80000"/>
              </a:lnSpc>
            </a:pPr>
            <a:r>
              <a:rPr lang="pt-BR" altLang="pt-BR" sz="2400" dirty="0"/>
              <a:t>Biblioteca capitaliza essa herança e a desenvolve através do trabalho intelectual coletivo e evolutivo = referência a tudo anteriormente escrito, aos conhecimentos arquivados nos livros</a:t>
            </a:r>
          </a:p>
          <a:p>
            <a:pPr>
              <a:lnSpc>
                <a:spcPct val="80000"/>
              </a:lnSpc>
            </a:pPr>
            <a:r>
              <a:rPr lang="pt-BR" altLang="pt-BR" sz="2400" dirty="0"/>
              <a:t>Produção de um saber global a partir da codificação ou tradução de informações locais: pôr em série, comparar, organizar em ordem alfabética, geográfica ou temática, reabsorver as heterogeneidades e introduzir uma comensurabilidade dos dados, que permite sua combinatória e suas </a:t>
            </a:r>
            <a:r>
              <a:rPr lang="pt-BR" altLang="pt-BR" sz="2400" dirty="0" smtClean="0"/>
              <a:t>permutas.</a:t>
            </a:r>
            <a:endParaRPr lang="pt-BR" altLang="pt-BR" sz="2400" dirty="0"/>
          </a:p>
        </p:txBody>
      </p:sp>
    </p:spTree>
    <p:extLst>
      <p:ext uri="{BB962C8B-B14F-4D97-AF65-F5344CB8AC3E}">
        <p14:creationId xmlns:p14="http://schemas.microsoft.com/office/powerpoint/2010/main" val="2029704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pt-BR" altLang="pt-BR" dirty="0"/>
              <a:t>Biblioteca de Alexandria</a:t>
            </a:r>
          </a:p>
        </p:txBody>
      </p:sp>
      <p:sp>
        <p:nvSpPr>
          <p:cNvPr id="7171" name="Rectangle 3"/>
          <p:cNvSpPr>
            <a:spLocks noGrp="1" noChangeArrowheads="1"/>
          </p:cNvSpPr>
          <p:nvPr>
            <p:ph type="body" idx="1"/>
          </p:nvPr>
        </p:nvSpPr>
        <p:spPr/>
        <p:txBody>
          <a:bodyPr/>
          <a:lstStyle/>
          <a:p>
            <a:pPr>
              <a:lnSpc>
                <a:spcPct val="80000"/>
              </a:lnSpc>
            </a:pPr>
            <a:r>
              <a:rPr lang="pt-BR" altLang="pt-BR" sz="2700" dirty="0"/>
              <a:t>Dividida em áreas temáticas, cada uma voltada para um aspecto da variedade do mundo = multidão de bibliotecas</a:t>
            </a:r>
          </a:p>
          <a:p>
            <a:pPr>
              <a:lnSpc>
                <a:spcPct val="80000"/>
              </a:lnSpc>
            </a:pPr>
            <a:r>
              <a:rPr lang="pt-BR" altLang="pt-BR" sz="2700" dirty="0">
                <a:solidFill>
                  <a:srgbClr val="C00000"/>
                </a:solidFill>
              </a:rPr>
              <a:t>Lugar para manter a memória viva, onde cada pensamento encontraria seu nicho, onde o universo encontrava seu reflexo em palavras </a:t>
            </a:r>
          </a:p>
          <a:p>
            <a:pPr>
              <a:lnSpc>
                <a:spcPct val="80000"/>
              </a:lnSpc>
            </a:pPr>
            <a:r>
              <a:rPr lang="pt-BR" altLang="pt-BR" sz="2600" dirty="0">
                <a:cs typeface="Arial" panose="020B0604020202020204" pitchFamily="34" charset="0"/>
              </a:rPr>
              <a:t>Conhecimento guardado em </a:t>
            </a:r>
            <a:r>
              <a:rPr lang="pt-BR" altLang="pt-BR" sz="2600" dirty="0">
                <a:solidFill>
                  <a:srgbClr val="C00000"/>
                </a:solidFill>
                <a:cs typeface="Arial" panose="020B0604020202020204" pitchFamily="34" charset="0"/>
              </a:rPr>
              <a:t>volumes</a:t>
            </a:r>
            <a:r>
              <a:rPr lang="pt-BR" altLang="pt-BR" sz="2600" dirty="0">
                <a:cs typeface="Arial" panose="020B0604020202020204" pitchFamily="34" charset="0"/>
              </a:rPr>
              <a:t>, cada um como um cosmo complexo em si mesmo</a:t>
            </a:r>
            <a:endParaRPr lang="pt-BR" altLang="pt-BR" sz="2700" dirty="0"/>
          </a:p>
          <a:p>
            <a:pPr>
              <a:lnSpc>
                <a:spcPct val="80000"/>
              </a:lnSpc>
            </a:pPr>
            <a:r>
              <a:rPr lang="pt-BR" altLang="pt-BR" sz="2700" dirty="0"/>
              <a:t>Abrigar tantas obras quanto possível para salvá-las de uma possível destruição não impediu a destruição da biblioteca pelo fogo</a:t>
            </a:r>
          </a:p>
          <a:p>
            <a:pPr>
              <a:lnSpc>
                <a:spcPct val="80000"/>
              </a:lnSpc>
            </a:pPr>
            <a:endParaRPr lang="pt-BR" altLang="pt-BR" dirty="0"/>
          </a:p>
        </p:txBody>
      </p:sp>
    </p:spTree>
    <p:extLst>
      <p:ext uri="{BB962C8B-B14F-4D97-AF65-F5344CB8AC3E}">
        <p14:creationId xmlns:p14="http://schemas.microsoft.com/office/powerpoint/2010/main" val="2298675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pt-BR" altLang="pt-BR"/>
              <a:t>Volumen</a:t>
            </a:r>
          </a:p>
        </p:txBody>
      </p:sp>
      <p:sp>
        <p:nvSpPr>
          <p:cNvPr id="27651" name="Rectangle 3"/>
          <p:cNvSpPr>
            <a:spLocks noGrp="1" noChangeArrowheads="1"/>
          </p:cNvSpPr>
          <p:nvPr>
            <p:ph type="body" idx="1"/>
          </p:nvPr>
        </p:nvSpPr>
        <p:spPr/>
        <p:txBody>
          <a:bodyPr/>
          <a:lstStyle/>
          <a:p>
            <a:endParaRPr lang="pt-BR" altLang="pt-BR"/>
          </a:p>
        </p:txBody>
      </p:sp>
      <p:pic>
        <p:nvPicPr>
          <p:cNvPr id="27652" name="Picture 4" descr="t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2565401"/>
            <a:ext cx="30480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07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pt-BR" altLang="pt-BR" dirty="0"/>
              <a:t>Nova Biblioteca de Alexandria</a:t>
            </a:r>
          </a:p>
        </p:txBody>
      </p:sp>
      <p:sp>
        <p:nvSpPr>
          <p:cNvPr id="51203" name="Rectangle 3"/>
          <p:cNvSpPr>
            <a:spLocks noGrp="1" noChangeArrowheads="1"/>
          </p:cNvSpPr>
          <p:nvPr>
            <p:ph type="body" idx="1"/>
          </p:nvPr>
        </p:nvSpPr>
        <p:spPr/>
        <p:txBody>
          <a:bodyPr/>
          <a:lstStyle/>
          <a:p>
            <a:endParaRPr lang="pt-BR" altLang="pt-BR"/>
          </a:p>
        </p:txBody>
      </p:sp>
      <p:pic>
        <p:nvPicPr>
          <p:cNvPr id="51205" name="Picture 5" descr="Ficheiro:BA d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1844676"/>
            <a:ext cx="52387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36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marL="0" indent="0" algn="ctr">
              <a:buNone/>
            </a:pPr>
            <a:r>
              <a:rPr lang="pt-BR" dirty="0" smtClean="0">
                <a:solidFill>
                  <a:srgbClr val="C00000"/>
                </a:solidFill>
              </a:rPr>
              <a:t>BREVÍSSIMA HISTÓRIA DAS BIBLIOTECAS</a:t>
            </a:r>
            <a:endParaRPr lang="pt-BR" dirty="0">
              <a:solidFill>
                <a:srgbClr val="C00000"/>
              </a:solidFill>
            </a:endParaRPr>
          </a:p>
        </p:txBody>
      </p:sp>
    </p:spTree>
    <p:extLst>
      <p:ext uri="{BB962C8B-B14F-4D97-AF65-F5344CB8AC3E}">
        <p14:creationId xmlns:p14="http://schemas.microsoft.com/office/powerpoint/2010/main" val="239167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Uma história social do conhecimento II</a:t>
            </a:r>
            <a:r>
              <a:rPr lang="pt-BR" dirty="0" smtClean="0">
                <a:solidFill>
                  <a:srgbClr val="C00000"/>
                </a:solidFill>
              </a:rPr>
              <a:t/>
            </a:r>
            <a:br>
              <a:rPr lang="pt-BR" dirty="0" smtClean="0">
                <a:solidFill>
                  <a:srgbClr val="C00000"/>
                </a:solidFill>
              </a:rPr>
            </a:br>
            <a:r>
              <a:rPr lang="pt-BR" dirty="0" smtClean="0">
                <a:solidFill>
                  <a:srgbClr val="C00000"/>
                </a:solidFill>
              </a:rPr>
              <a:t>Peter Burke</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t>“O nascimento dos impérios europeus resultou na maior disseminação de conhecimentos ocidentais, mas também na destruição de muitos conhecimentos não ocidentais, desde a queima de manuscritos por missionários até a extinção de línguas locais” (p.178).</a:t>
            </a:r>
          </a:p>
          <a:p>
            <a:pPr marL="0" indent="0">
              <a:buNone/>
            </a:pPr>
            <a:endParaRPr lang="pt-BR" dirty="0"/>
          </a:p>
          <a:p>
            <a:pPr marL="0" indent="0">
              <a:buNone/>
            </a:pPr>
            <a:r>
              <a:rPr lang="pt-BR" dirty="0" smtClean="0"/>
              <a:t>“A destruição de conhecimento às vezes é acidental, às vezes é deliberada e as vezes fica no meio do caminho” (p.185).</a:t>
            </a:r>
            <a:endParaRPr lang="pt-BR" dirty="0"/>
          </a:p>
        </p:txBody>
      </p:sp>
    </p:spTree>
    <p:extLst>
      <p:ext uri="{BB962C8B-B14F-4D97-AF65-F5344CB8AC3E}">
        <p14:creationId xmlns:p14="http://schemas.microsoft.com/office/powerpoint/2010/main" val="3691168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pt-BR" altLang="pt-BR" dirty="0">
                <a:solidFill>
                  <a:srgbClr val="C00000"/>
                </a:solidFill>
              </a:rPr>
              <a:t>Roger </a:t>
            </a:r>
            <a:r>
              <a:rPr lang="pt-BR" altLang="pt-BR" dirty="0" err="1">
                <a:solidFill>
                  <a:srgbClr val="C00000"/>
                </a:solidFill>
              </a:rPr>
              <a:t>Chartier</a:t>
            </a:r>
            <a:endParaRPr lang="pt-BR" altLang="pt-BR" dirty="0">
              <a:solidFill>
                <a:srgbClr val="C00000"/>
              </a:solidFill>
            </a:endParaRPr>
          </a:p>
        </p:txBody>
      </p:sp>
      <p:sp>
        <p:nvSpPr>
          <p:cNvPr id="26627" name="Rectangle 3"/>
          <p:cNvSpPr>
            <a:spLocks noGrp="1" noChangeArrowheads="1"/>
          </p:cNvSpPr>
          <p:nvPr>
            <p:ph type="body" idx="1"/>
          </p:nvPr>
        </p:nvSpPr>
        <p:spPr/>
        <p:txBody>
          <a:bodyPr/>
          <a:lstStyle/>
          <a:p>
            <a:pPr>
              <a:lnSpc>
                <a:spcPct val="80000"/>
              </a:lnSpc>
            </a:pPr>
            <a:r>
              <a:rPr lang="pt-BR" altLang="pt-BR" sz="2100"/>
              <a:t>Grande revolução foi o códice: livro impresso é herdeiro do manuscrito</a:t>
            </a:r>
          </a:p>
          <a:p>
            <a:pPr>
              <a:lnSpc>
                <a:spcPct val="80000"/>
              </a:lnSpc>
            </a:pPr>
            <a:r>
              <a:rPr lang="pt-BR" altLang="pt-BR" sz="2100"/>
              <a:t>Volumes impunham tipo de escrita e leitura: desenrolava-se com a mão direita e se enrolava com a esquerda. Texto em colunas paralelas e comprimento de até 12 metros</a:t>
            </a:r>
          </a:p>
          <a:p>
            <a:pPr>
              <a:lnSpc>
                <a:spcPct val="80000"/>
              </a:lnSpc>
            </a:pPr>
            <a:r>
              <a:rPr lang="pt-BR" altLang="pt-BR" sz="2100"/>
              <a:t>Forma do rolo impedia a escrita simultânea à leitura: textos ditados em voz alta ou rolos fechados para dar continuidade às anotações; comparar e cotejar fragmentos de textos era tarefa difícil, bem como utilizar outros textos (leitura oralizada)</a:t>
            </a:r>
          </a:p>
          <a:p>
            <a:pPr>
              <a:lnSpc>
                <a:spcPct val="80000"/>
              </a:lnSpc>
            </a:pPr>
            <a:r>
              <a:rPr lang="pt-BR" altLang="pt-BR" sz="2100"/>
              <a:t>Códice: leitura silenciosa; cotejamento e uso de fontes</a:t>
            </a:r>
          </a:p>
          <a:p>
            <a:pPr>
              <a:lnSpc>
                <a:spcPct val="80000"/>
              </a:lnSpc>
            </a:pPr>
            <a:r>
              <a:rPr lang="pt-BR" altLang="pt-BR" sz="2100"/>
              <a:t>Paginação e índice </a:t>
            </a:r>
          </a:p>
          <a:p>
            <a:pPr>
              <a:lnSpc>
                <a:spcPct val="80000"/>
              </a:lnSpc>
            </a:pPr>
            <a:r>
              <a:rPr lang="pt-BR" altLang="pt-BR" sz="2100"/>
              <a:t>Nova relação entre o corpo e o livro: não há texto fora do suporte que o dá a ler</a:t>
            </a:r>
          </a:p>
        </p:txBody>
      </p:sp>
    </p:spTree>
    <p:extLst>
      <p:ext uri="{BB962C8B-B14F-4D97-AF65-F5344CB8AC3E}">
        <p14:creationId xmlns:p14="http://schemas.microsoft.com/office/powerpoint/2010/main" val="1782112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pt-BR" altLang="pt-BR"/>
              <a:t>Códice</a:t>
            </a:r>
          </a:p>
        </p:txBody>
      </p:sp>
      <p:sp>
        <p:nvSpPr>
          <p:cNvPr id="28675" name="Rectangle 3"/>
          <p:cNvSpPr>
            <a:spLocks noGrp="1" noChangeArrowheads="1"/>
          </p:cNvSpPr>
          <p:nvPr>
            <p:ph type="body" idx="1"/>
          </p:nvPr>
        </p:nvSpPr>
        <p:spPr/>
        <p:txBody>
          <a:bodyPr/>
          <a:lstStyle/>
          <a:p>
            <a:endParaRPr lang="pt-BR" altLang="pt-BR"/>
          </a:p>
        </p:txBody>
      </p:sp>
      <p:pic>
        <p:nvPicPr>
          <p:cNvPr id="28676" name="Picture 4" descr="0,,17592060-FMM,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1989138"/>
            <a:ext cx="56673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38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pt-BR" altLang="pt-BR" sz="3500" dirty="0"/>
              <a:t>Império Bizantino – Império Romano do Oriente </a:t>
            </a:r>
            <a:r>
              <a:rPr lang="pt-BR" altLang="pt-BR" sz="2300" dirty="0"/>
              <a:t>(Constantino)</a:t>
            </a:r>
          </a:p>
        </p:txBody>
      </p:sp>
      <p:sp>
        <p:nvSpPr>
          <p:cNvPr id="29699" name="Rectangle 3"/>
          <p:cNvSpPr>
            <a:spLocks noGrp="1" noChangeArrowheads="1"/>
          </p:cNvSpPr>
          <p:nvPr>
            <p:ph type="body" idx="1"/>
          </p:nvPr>
        </p:nvSpPr>
        <p:spPr/>
        <p:txBody>
          <a:bodyPr/>
          <a:lstStyle/>
          <a:p>
            <a:pPr>
              <a:lnSpc>
                <a:spcPct val="90000"/>
              </a:lnSpc>
            </a:pPr>
            <a:r>
              <a:rPr lang="pt-BR" altLang="pt-BR" sz="2100"/>
              <a:t>Livro passa a gozar de prestígio e respeito – hipótese: sobrevivência como Estado político que congregava culturas tão diversas exigia o reforço da herança cultural e o testemunho de uma história vitoriosa – alto custo dos livros</a:t>
            </a:r>
          </a:p>
          <a:p>
            <a:pPr>
              <a:lnSpc>
                <a:spcPct val="90000"/>
              </a:lnSpc>
            </a:pPr>
            <a:r>
              <a:rPr lang="pt-BR" altLang="pt-BR" sz="2100"/>
              <a:t>Valor instrumental, pragmático: aperfeiçoamento religioso, profissional ou domínio da expressão escrita</a:t>
            </a:r>
          </a:p>
          <a:p>
            <a:pPr>
              <a:lnSpc>
                <a:spcPct val="90000"/>
              </a:lnSpc>
            </a:pPr>
            <a:r>
              <a:rPr lang="pt-BR" altLang="pt-BR" sz="2100"/>
              <a:t>Bibliotecas foram criadas em instituições políticas, religiosas, educativas e nas casas particulares (número maior de leitores)</a:t>
            </a:r>
          </a:p>
          <a:p>
            <a:pPr>
              <a:lnSpc>
                <a:spcPct val="90000"/>
              </a:lnSpc>
            </a:pPr>
            <a:r>
              <a:rPr lang="pt-BR" altLang="pt-BR" sz="2100"/>
              <a:t>Vínculo mais direto com a cultura grega clássica: transmissão dos textos antigos</a:t>
            </a:r>
          </a:p>
          <a:p>
            <a:pPr>
              <a:lnSpc>
                <a:spcPct val="90000"/>
              </a:lnSpc>
            </a:pPr>
            <a:r>
              <a:rPr lang="pt-BR" altLang="pt-BR" sz="2100"/>
              <a:t>Copistas e iluminadores: número de cópias de livros aumenta</a:t>
            </a:r>
          </a:p>
          <a:p>
            <a:pPr>
              <a:lnSpc>
                <a:spcPct val="90000"/>
              </a:lnSpc>
            </a:pPr>
            <a:r>
              <a:rPr lang="pt-BR" altLang="pt-BR" sz="2100"/>
              <a:t>Cruzadas: destruição de milhares de manuscritos e volumes levados para a Europa</a:t>
            </a:r>
          </a:p>
          <a:p>
            <a:pPr>
              <a:lnSpc>
                <a:spcPct val="90000"/>
              </a:lnSpc>
              <a:buFont typeface="Wingdings" panose="05000000000000000000" pitchFamily="2" charset="2"/>
              <a:buNone/>
            </a:pPr>
            <a:endParaRPr lang="pt-BR" altLang="pt-BR" sz="2100"/>
          </a:p>
        </p:txBody>
      </p:sp>
    </p:spTree>
    <p:extLst>
      <p:ext uri="{BB962C8B-B14F-4D97-AF65-F5344CB8AC3E}">
        <p14:creationId xmlns:p14="http://schemas.microsoft.com/office/powerpoint/2010/main" val="1394543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pt-BR" altLang="pt-BR"/>
              <a:t>Islã</a:t>
            </a:r>
            <a:br>
              <a:rPr lang="pt-BR" altLang="pt-BR"/>
            </a:br>
            <a:r>
              <a:rPr lang="pt-BR" altLang="pt-BR"/>
              <a:t>(Séc VII d.C – Maomé)</a:t>
            </a:r>
          </a:p>
        </p:txBody>
      </p:sp>
      <p:sp>
        <p:nvSpPr>
          <p:cNvPr id="30723" name="Rectangle 3"/>
          <p:cNvSpPr>
            <a:spLocks noGrp="1" noChangeArrowheads="1"/>
          </p:cNvSpPr>
          <p:nvPr>
            <p:ph type="body" idx="1"/>
          </p:nvPr>
        </p:nvSpPr>
        <p:spPr/>
        <p:txBody>
          <a:bodyPr>
            <a:normAutofit/>
          </a:bodyPr>
          <a:lstStyle/>
          <a:p>
            <a:pPr>
              <a:lnSpc>
                <a:spcPct val="80000"/>
              </a:lnSpc>
            </a:pPr>
            <a:r>
              <a:rPr lang="pt-BR" altLang="pt-BR" sz="1800" dirty="0"/>
              <a:t>Primeiro obra escrita: Corão, apesar de importante literatura oral</a:t>
            </a:r>
          </a:p>
          <a:p>
            <a:pPr>
              <a:lnSpc>
                <a:spcPct val="80000"/>
              </a:lnSpc>
            </a:pPr>
            <a:r>
              <a:rPr lang="pt-BR" altLang="pt-BR" sz="1800" dirty="0" err="1"/>
              <a:t>Arabização</a:t>
            </a:r>
            <a:r>
              <a:rPr lang="pt-BR" altLang="pt-BR" sz="1800" dirty="0"/>
              <a:t> linguística do mundo islâmico: conhecimento da língua árabe e estudos lexicográficos e gramaticais</a:t>
            </a:r>
          </a:p>
          <a:p>
            <a:pPr>
              <a:lnSpc>
                <a:spcPct val="80000"/>
              </a:lnSpc>
            </a:pPr>
            <a:r>
              <a:rPr lang="pt-BR" altLang="pt-BR" sz="1800" dirty="0"/>
              <a:t>Com as conquistas: importância da escrita e do registro. Contato e estudo de obras persas e gregas. Tradução dessas obras para o árabe. Criação de centros de estudo e bibliotecas </a:t>
            </a:r>
            <a:r>
              <a:rPr lang="pt-BR" altLang="pt-BR" sz="1800" dirty="0">
                <a:cs typeface="Arial" panose="020B0604020202020204" pitchFamily="34" charset="0"/>
              </a:rPr>
              <a:t>→ incorporação da ciência grega e da literatura persa ao árabe</a:t>
            </a:r>
          </a:p>
          <a:p>
            <a:pPr>
              <a:lnSpc>
                <a:spcPct val="80000"/>
              </a:lnSpc>
            </a:pPr>
            <a:r>
              <a:rPr lang="pt-BR" altLang="pt-BR" sz="1800" dirty="0">
                <a:cs typeface="Arial" panose="020B0604020202020204" pitchFamily="34" charset="0"/>
              </a:rPr>
              <a:t>Bibliotecas em </a:t>
            </a:r>
            <a:r>
              <a:rPr lang="pt-BR" altLang="pt-BR" sz="1800" dirty="0" err="1">
                <a:cs typeface="Arial" panose="020B0604020202020204" pitchFamily="34" charset="0"/>
              </a:rPr>
              <a:t>madrassas</a:t>
            </a:r>
            <a:r>
              <a:rPr lang="pt-BR" altLang="pt-BR" sz="1800" dirty="0">
                <a:cs typeface="Arial" panose="020B0604020202020204" pitchFamily="34" charset="0"/>
              </a:rPr>
              <a:t>/ bibliotecas privadas/grande biblioteca no Cairo aberta ao público (acesso a material para cópia). Livros guardados em grandes armários</a:t>
            </a:r>
          </a:p>
          <a:p>
            <a:pPr>
              <a:lnSpc>
                <a:spcPct val="80000"/>
              </a:lnSpc>
            </a:pPr>
            <a:r>
              <a:rPr lang="pt-BR" altLang="pt-BR" sz="1800" dirty="0">
                <a:cs typeface="Arial" panose="020B0604020202020204" pitchFamily="34" charset="0"/>
              </a:rPr>
              <a:t>Árabes na Andaluzia: introdução e comércio de obras escritas Oriente/Europa; introdução da ciência árabe para a cristandade via Espanha (astronomia, medicina, biologia, matemática, filosofia). Obras gregas foram fundamentais para o Renascimento europeu e para as grandes navegações → novo humanismo: homem como centro do Universo (cultura </a:t>
            </a:r>
            <a:r>
              <a:rPr lang="pt-BR" altLang="pt-BR" sz="1800" dirty="0" err="1">
                <a:cs typeface="Arial" panose="020B0604020202020204" pitchFamily="34" charset="0"/>
              </a:rPr>
              <a:t>grego-latina</a:t>
            </a:r>
            <a:r>
              <a:rPr lang="pt-BR" altLang="pt-BR" sz="1800" dirty="0">
                <a:cs typeface="Arial" panose="020B0604020202020204" pitchFamily="34" charset="0"/>
              </a:rPr>
              <a:t>)</a:t>
            </a:r>
          </a:p>
          <a:p>
            <a:pPr>
              <a:lnSpc>
                <a:spcPct val="80000"/>
              </a:lnSpc>
            </a:pPr>
            <a:r>
              <a:rPr lang="pt-BR" altLang="pt-BR" sz="1800" dirty="0">
                <a:cs typeface="Arial" panose="020B0604020202020204" pitchFamily="34" charset="0"/>
              </a:rPr>
              <a:t>Córdoba (976) = biblioteca mais importante da Europa medieval. 400 a 600mil livros (catálogo tinha 44 volumes). 60 bibliotecas espalhadas pela </a:t>
            </a:r>
            <a:r>
              <a:rPr lang="pt-BR" altLang="pt-BR" sz="1800" dirty="0" smtClean="0">
                <a:cs typeface="Arial" panose="020B0604020202020204" pitchFamily="34" charset="0"/>
              </a:rPr>
              <a:t>Espanha</a:t>
            </a:r>
            <a:endParaRPr lang="pt-BR" altLang="pt-BR" sz="1800" dirty="0">
              <a:cs typeface="Arial" panose="020B0604020202020204" pitchFamily="34" charset="0"/>
            </a:endParaRPr>
          </a:p>
        </p:txBody>
      </p:sp>
    </p:spTree>
    <p:extLst>
      <p:ext uri="{BB962C8B-B14F-4D97-AF65-F5344CB8AC3E}">
        <p14:creationId xmlns:p14="http://schemas.microsoft.com/office/powerpoint/2010/main" val="3619358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pt-BR" altLang="pt-BR" sz="3500"/>
              <a:t>Idade Média</a:t>
            </a:r>
            <a:br>
              <a:rPr lang="pt-BR" altLang="pt-BR" sz="3500"/>
            </a:br>
            <a:r>
              <a:rPr lang="pt-BR" altLang="pt-BR" sz="3500"/>
              <a:t>(</a:t>
            </a:r>
            <a:r>
              <a:rPr lang="pt-BR" altLang="pt-BR" sz="2000"/>
              <a:t>Imp. Romano Ocidente V/Imp. Romano Oriente XV)</a:t>
            </a:r>
          </a:p>
        </p:txBody>
      </p:sp>
      <p:sp>
        <p:nvSpPr>
          <p:cNvPr id="31747" name="Rectangle 3"/>
          <p:cNvSpPr>
            <a:spLocks noGrp="1" noChangeArrowheads="1"/>
          </p:cNvSpPr>
          <p:nvPr>
            <p:ph type="body" idx="1"/>
          </p:nvPr>
        </p:nvSpPr>
        <p:spPr/>
        <p:txBody>
          <a:bodyPr/>
          <a:lstStyle/>
          <a:p>
            <a:pPr>
              <a:lnSpc>
                <a:spcPct val="80000"/>
              </a:lnSpc>
            </a:pPr>
            <a:r>
              <a:rPr lang="pt-BR" altLang="pt-BR" sz="1900"/>
              <a:t>Queda do Império Romano. Acervos restritos aos conventos e mosteiros que possuíam pequena biblioteca: locais de compilação, conservação e cópia de livros. Espécie de pequena editora. Acesso restrito</a:t>
            </a:r>
          </a:p>
          <a:p>
            <a:pPr>
              <a:lnSpc>
                <a:spcPct val="80000"/>
              </a:lnSpc>
            </a:pPr>
            <a:r>
              <a:rPr lang="pt-BR" altLang="pt-BR" sz="1900"/>
              <a:t>Escribas e iluminadores: ação por fé, obrigação ou para evitar o tédio. Clausura e pouco contato externo</a:t>
            </a:r>
          </a:p>
          <a:p>
            <a:pPr>
              <a:lnSpc>
                <a:spcPct val="80000"/>
              </a:lnSpc>
            </a:pPr>
            <a:r>
              <a:rPr lang="pt-BR" altLang="pt-BR" sz="1900"/>
              <a:t>Livros não eram copiados para ser lidos: saber entesourado, patrimônio, revestido de uso religioso</a:t>
            </a:r>
          </a:p>
          <a:p>
            <a:pPr>
              <a:lnSpc>
                <a:spcPct val="80000"/>
              </a:lnSpc>
            </a:pPr>
            <a:r>
              <a:rPr lang="pt-BR" altLang="pt-BR" sz="1900"/>
              <a:t>Poder nas mãos da Igreja: prioridade aos textos religiosos (‘O nome da rosa’). Livros clássicos não só não eram copiados como também eram apagados para ser utilizados na cópia de outros textos (palimpsestos)</a:t>
            </a:r>
          </a:p>
          <a:p>
            <a:pPr>
              <a:lnSpc>
                <a:spcPct val="80000"/>
              </a:lnSpc>
            </a:pPr>
            <a:r>
              <a:rPr lang="pt-BR" altLang="pt-BR" sz="1900"/>
              <a:t>“Um mosteiro sem livros é uma praça de guerra sem provisões” – séc XII</a:t>
            </a:r>
          </a:p>
          <a:p>
            <a:pPr>
              <a:lnSpc>
                <a:spcPct val="80000"/>
              </a:lnSpc>
            </a:pPr>
            <a:r>
              <a:rPr lang="pt-BR" altLang="pt-BR" sz="1900"/>
              <a:t>Leitura coletiva e individual/leitura intensiva (sedimentação do conhecimento e novas interpretações) e extensiva</a:t>
            </a:r>
          </a:p>
        </p:txBody>
      </p:sp>
    </p:spTree>
    <p:extLst>
      <p:ext uri="{BB962C8B-B14F-4D97-AF65-F5344CB8AC3E}">
        <p14:creationId xmlns:p14="http://schemas.microsoft.com/office/powerpoint/2010/main" val="2958492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pt-BR" altLang="pt-BR"/>
              <a:t>Idade Média</a:t>
            </a:r>
          </a:p>
        </p:txBody>
      </p:sp>
      <p:sp>
        <p:nvSpPr>
          <p:cNvPr id="32771" name="Rectangle 3"/>
          <p:cNvSpPr>
            <a:spLocks noGrp="1" noChangeArrowheads="1"/>
          </p:cNvSpPr>
          <p:nvPr>
            <p:ph type="body" idx="1"/>
          </p:nvPr>
        </p:nvSpPr>
        <p:spPr/>
        <p:txBody>
          <a:bodyPr/>
          <a:lstStyle/>
          <a:p>
            <a:pPr>
              <a:lnSpc>
                <a:spcPct val="90000"/>
              </a:lnSpc>
            </a:pPr>
            <a:r>
              <a:rPr lang="pt-BR" altLang="pt-BR" sz="2100"/>
              <a:t>Século XII: escrita passa a ser entendida como trabalho intelectual (não apenas memorização e conservação)</a:t>
            </a:r>
          </a:p>
          <a:p>
            <a:pPr>
              <a:lnSpc>
                <a:spcPct val="90000"/>
              </a:lnSpc>
            </a:pPr>
            <a:r>
              <a:rPr lang="pt-BR" altLang="pt-BR" sz="2100"/>
              <a:t>Século XIII: criação das universidades e disseminação de escolas </a:t>
            </a:r>
            <a:r>
              <a:rPr lang="pt-BR" altLang="pt-BR" sz="2100">
                <a:cs typeface="Arial" panose="020B0604020202020204" pitchFamily="34" charset="0"/>
              </a:rPr>
              <a:t>→ mudança fundamental: fé e razão. Fortalecimento do humanismo</a:t>
            </a:r>
          </a:p>
          <a:p>
            <a:pPr>
              <a:lnSpc>
                <a:spcPct val="90000"/>
              </a:lnSpc>
            </a:pPr>
            <a:r>
              <a:rPr lang="pt-BR" altLang="pt-BR" sz="2100">
                <a:cs typeface="Arial" panose="020B0604020202020204" pitchFamily="34" charset="0"/>
              </a:rPr>
              <a:t>Ressurgimento das cidades e fortalecimento do poder real </a:t>
            </a:r>
          </a:p>
          <a:p>
            <a:pPr>
              <a:lnSpc>
                <a:spcPct val="90000"/>
              </a:lnSpc>
            </a:pPr>
            <a:r>
              <a:rPr lang="pt-BR" altLang="pt-BR" sz="2100">
                <a:cs typeface="Arial" panose="020B0604020202020204" pitchFamily="34" charset="0"/>
              </a:rPr>
              <a:t>Bibliotecas ganham novos espaços para além dos mosteiros (ativos) → instituições nas mãos de príncipes e nobres. Primazia do poder secular – disseminação do conhecimento</a:t>
            </a:r>
          </a:p>
        </p:txBody>
      </p:sp>
    </p:spTree>
    <p:extLst>
      <p:ext uri="{BB962C8B-B14F-4D97-AF65-F5344CB8AC3E}">
        <p14:creationId xmlns:p14="http://schemas.microsoft.com/office/powerpoint/2010/main" val="3052068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pt-BR" altLang="pt-BR"/>
              <a:t>Século XV</a:t>
            </a:r>
          </a:p>
        </p:txBody>
      </p:sp>
      <p:sp>
        <p:nvSpPr>
          <p:cNvPr id="33795" name="Rectangle 3"/>
          <p:cNvSpPr>
            <a:spLocks noGrp="1" noChangeArrowheads="1"/>
          </p:cNvSpPr>
          <p:nvPr>
            <p:ph type="body" idx="1"/>
          </p:nvPr>
        </p:nvSpPr>
        <p:spPr/>
        <p:txBody>
          <a:bodyPr/>
          <a:lstStyle/>
          <a:p>
            <a:pPr>
              <a:lnSpc>
                <a:spcPct val="90000"/>
              </a:lnSpc>
            </a:pPr>
            <a:r>
              <a:rPr lang="pt-BR" altLang="pt-BR" sz="2100" dirty="0"/>
              <a:t>Invenção do tipo móvel e da impressão – Gutenberg (1450)</a:t>
            </a:r>
          </a:p>
          <a:p>
            <a:pPr>
              <a:lnSpc>
                <a:spcPct val="90000"/>
              </a:lnSpc>
            </a:pPr>
            <a:r>
              <a:rPr lang="pt-BR" altLang="pt-BR" sz="2100" dirty="0"/>
              <a:t>Utilização do papel trazido pelos árabes (Espanha): invenção chinesa séc. II d.C. = fabricado na Europa a partir do século XIII</a:t>
            </a:r>
          </a:p>
          <a:p>
            <a:pPr>
              <a:lnSpc>
                <a:spcPct val="90000"/>
              </a:lnSpc>
            </a:pPr>
            <a:r>
              <a:rPr lang="pt-BR" altLang="pt-BR" sz="2100" dirty="0"/>
              <a:t>Livro como objeto de ampla veiculação: aumento do número, barateamento, ampliação do acesso e do uso = perda da sacralidade </a:t>
            </a:r>
          </a:p>
          <a:p>
            <a:pPr>
              <a:lnSpc>
                <a:spcPct val="90000"/>
              </a:lnSpc>
            </a:pPr>
            <a:r>
              <a:rPr lang="pt-BR" altLang="pt-BR" sz="2100" dirty="0"/>
              <a:t>Surge a noção de autoria intelectual (noção anterior: inspiração </a:t>
            </a:r>
            <a:r>
              <a:rPr lang="pt-BR" altLang="pt-BR" sz="2100" dirty="0" smtClean="0"/>
              <a:t>divina)</a:t>
            </a:r>
            <a:endParaRPr lang="pt-BR" altLang="pt-BR" sz="2100" dirty="0"/>
          </a:p>
          <a:p>
            <a:pPr>
              <a:lnSpc>
                <a:spcPct val="90000"/>
              </a:lnSpc>
            </a:pPr>
            <a:r>
              <a:rPr lang="pt-BR" altLang="pt-BR" sz="2100" dirty="0"/>
              <a:t>Humanismo: importância dos livros para a formação de príncipes e nobres não mais tutelados por clérigos. Ciência ameaçando a supremacia da teologia e sua influência legitimadora na esfera política = busca pela preservação do poder em ideais clássicos</a:t>
            </a:r>
          </a:p>
          <a:p>
            <a:pPr>
              <a:lnSpc>
                <a:spcPct val="90000"/>
              </a:lnSpc>
              <a:buFont typeface="Wingdings" panose="05000000000000000000" pitchFamily="2" charset="2"/>
              <a:buNone/>
            </a:pPr>
            <a:endParaRPr lang="pt-BR" altLang="pt-BR" sz="2100" dirty="0"/>
          </a:p>
        </p:txBody>
      </p:sp>
    </p:spTree>
    <p:extLst>
      <p:ext uri="{BB962C8B-B14F-4D97-AF65-F5344CB8AC3E}">
        <p14:creationId xmlns:p14="http://schemas.microsoft.com/office/powerpoint/2010/main" val="2955923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pt-BR" altLang="pt-BR"/>
              <a:t>Matthew Battles</a:t>
            </a:r>
          </a:p>
        </p:txBody>
      </p:sp>
      <p:sp>
        <p:nvSpPr>
          <p:cNvPr id="34819" name="Rectangle 3"/>
          <p:cNvSpPr>
            <a:spLocks noGrp="1" noChangeArrowheads="1"/>
          </p:cNvSpPr>
          <p:nvPr>
            <p:ph type="body" idx="1"/>
          </p:nvPr>
        </p:nvSpPr>
        <p:spPr/>
        <p:txBody>
          <a:bodyPr/>
          <a:lstStyle/>
          <a:p>
            <a:r>
              <a:rPr lang="pt-BR" altLang="pt-BR" sz="2600"/>
              <a:t>‘As grandes bibliotecas não surgiram em virtude da economia ou da eficácia da página impressa, que muitos viriam a temer. Estavam mais ligadas ao apetite que duques, mercadores e papas tinham por esse novo tipo de erudição congênita ao Renascimento. A despeito dos desafios da imprensa livre, o controle do conhecimento oferecia a eles novas bases para o exercício do poder.’</a:t>
            </a:r>
          </a:p>
        </p:txBody>
      </p:sp>
    </p:spTree>
    <p:extLst>
      <p:ext uri="{BB962C8B-B14F-4D97-AF65-F5344CB8AC3E}">
        <p14:creationId xmlns:p14="http://schemas.microsoft.com/office/powerpoint/2010/main" val="206949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pt-BR" altLang="pt-BR" sz="3500"/>
              <a:t>Proliferação e ampliação das bibliotecas (séc XV e XVIII):</a:t>
            </a:r>
          </a:p>
        </p:txBody>
      </p:sp>
      <p:sp>
        <p:nvSpPr>
          <p:cNvPr id="37891" name="Rectangle 3"/>
          <p:cNvSpPr>
            <a:spLocks noGrp="1" noChangeArrowheads="1"/>
          </p:cNvSpPr>
          <p:nvPr>
            <p:ph type="body" idx="1"/>
          </p:nvPr>
        </p:nvSpPr>
        <p:spPr/>
        <p:txBody>
          <a:bodyPr/>
          <a:lstStyle/>
          <a:p>
            <a:pPr>
              <a:lnSpc>
                <a:spcPct val="90000"/>
              </a:lnSpc>
            </a:pPr>
            <a:r>
              <a:rPr lang="pt-BR" altLang="pt-BR" sz="2100"/>
              <a:t>Resultado da proliferação das obras</a:t>
            </a:r>
          </a:p>
          <a:p>
            <a:pPr>
              <a:lnSpc>
                <a:spcPct val="90000"/>
              </a:lnSpc>
            </a:pPr>
            <a:r>
              <a:rPr lang="pt-BR" altLang="pt-BR" sz="2100"/>
              <a:t>Bibliotecas convertidas em instrumentos de trabalho a serviço da cultura erudita</a:t>
            </a:r>
          </a:p>
          <a:p>
            <a:pPr>
              <a:lnSpc>
                <a:spcPct val="90000"/>
              </a:lnSpc>
            </a:pPr>
            <a:r>
              <a:rPr lang="pt-BR" altLang="pt-BR" sz="2100"/>
              <a:t>Novos critérios de empréstimo e funcionamento, horários ampliados, espaços apropriados para leitura</a:t>
            </a:r>
          </a:p>
          <a:p>
            <a:pPr>
              <a:lnSpc>
                <a:spcPct val="90000"/>
              </a:lnSpc>
            </a:pPr>
            <a:r>
              <a:rPr lang="pt-BR" altLang="pt-BR" sz="2100"/>
              <a:t>Bibliotecários para organizar acervos cada vez maiores: orçamentos permanentes para compra de livros, acervo representativo, ampliação do acesso e assessoria aos leitores </a:t>
            </a:r>
            <a:r>
              <a:rPr lang="pt-BR" altLang="pt-BR" sz="2100">
                <a:cs typeface="Arial" panose="020B0604020202020204" pitchFamily="34" charset="0"/>
              </a:rPr>
              <a:t>→ confecção de catálogos (XVIII), catalogação alfabética e modelo arábico de numeração (introduzida nas bibliotecas universitárias – modelo árabe) = Grandes bibliotecas nacionais na Europa</a:t>
            </a:r>
          </a:p>
          <a:p>
            <a:pPr>
              <a:lnSpc>
                <a:spcPct val="90000"/>
              </a:lnSpc>
            </a:pPr>
            <a:endParaRPr lang="pt-BR" altLang="pt-BR" sz="2100"/>
          </a:p>
        </p:txBody>
      </p:sp>
    </p:spTree>
    <p:extLst>
      <p:ext uri="{BB962C8B-B14F-4D97-AF65-F5344CB8AC3E}">
        <p14:creationId xmlns:p14="http://schemas.microsoft.com/office/powerpoint/2010/main" val="335943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BR" altLang="pt-BR"/>
              <a:t>Século XIX</a:t>
            </a:r>
          </a:p>
        </p:txBody>
      </p:sp>
      <p:sp>
        <p:nvSpPr>
          <p:cNvPr id="12291" name="Rectangle 3"/>
          <p:cNvSpPr>
            <a:spLocks noGrp="1" noChangeArrowheads="1"/>
          </p:cNvSpPr>
          <p:nvPr>
            <p:ph type="body" idx="1"/>
          </p:nvPr>
        </p:nvSpPr>
        <p:spPr/>
        <p:txBody>
          <a:bodyPr/>
          <a:lstStyle/>
          <a:p>
            <a:pPr>
              <a:lnSpc>
                <a:spcPct val="80000"/>
              </a:lnSpc>
            </a:pPr>
            <a:r>
              <a:rPr lang="pt-BR" altLang="pt-BR" sz="1700" dirty="0"/>
              <a:t>1860-1870: abandono da composição manual de Gutenberg para o monotipo e linotipo </a:t>
            </a:r>
            <a:r>
              <a:rPr lang="pt-BR" altLang="pt-BR" sz="1700" dirty="0">
                <a:cs typeface="Arial" panose="020B0604020202020204" pitchFamily="34" charset="0"/>
              </a:rPr>
              <a:t>→ aumento das tiragens, crescimento da produção impressa, multiplicação de jornais e revistas</a:t>
            </a:r>
          </a:p>
          <a:p>
            <a:pPr>
              <a:lnSpc>
                <a:spcPct val="80000"/>
              </a:lnSpc>
            </a:pPr>
            <a:r>
              <a:rPr lang="pt-BR" altLang="pt-BR" sz="1700" dirty="0">
                <a:cs typeface="Arial" panose="020B0604020202020204" pitchFamily="34" charset="0"/>
              </a:rPr>
              <a:t>Livro transforma-se em produto sujeito à produção em massa possibilitada pela industrialização, às transações comerciais, ao mercado = Pós Revolução Industrial</a:t>
            </a:r>
          </a:p>
          <a:p>
            <a:pPr>
              <a:lnSpc>
                <a:spcPct val="80000"/>
              </a:lnSpc>
            </a:pPr>
            <a:r>
              <a:rPr lang="pt-BR" altLang="pt-BR" sz="1700" dirty="0" err="1">
                <a:cs typeface="Arial" panose="020B0604020202020204" pitchFamily="34" charset="0"/>
              </a:rPr>
              <a:t>Idéia</a:t>
            </a:r>
            <a:r>
              <a:rPr lang="pt-BR" altLang="pt-BR" sz="1700" dirty="0">
                <a:cs typeface="Arial" panose="020B0604020202020204" pitchFamily="34" charset="0"/>
              </a:rPr>
              <a:t> de que há livros demais com relação à capacidade dos leitores</a:t>
            </a:r>
          </a:p>
          <a:p>
            <a:pPr>
              <a:lnSpc>
                <a:spcPct val="80000"/>
              </a:lnSpc>
            </a:pPr>
            <a:r>
              <a:rPr lang="pt-BR" altLang="pt-BR" sz="1700" dirty="0">
                <a:cs typeface="Arial" panose="020B0604020202020204" pitchFamily="34" charset="0"/>
              </a:rPr>
              <a:t>Seleção passa a ser fundamental para a organização das bibliotecas </a:t>
            </a:r>
            <a:r>
              <a:rPr lang="pt-BR" altLang="pt-BR" sz="1700" dirty="0" smtClean="0">
                <a:cs typeface="Arial" panose="020B0604020202020204" pitchFamily="34" charset="0"/>
              </a:rPr>
              <a:t>= com quais critérios?</a:t>
            </a:r>
          </a:p>
          <a:p>
            <a:pPr>
              <a:lnSpc>
                <a:spcPct val="80000"/>
              </a:lnSpc>
            </a:pPr>
            <a:r>
              <a:rPr lang="pt-BR" altLang="pt-BR" sz="1700" dirty="0" smtClean="0">
                <a:cs typeface="Arial" panose="020B0604020202020204" pitchFamily="34" charset="0"/>
              </a:rPr>
              <a:t>Estado pretende impor a todos uma aprendizagem comum como forma de manter o controle: preocupação com o aumento do número de leitores</a:t>
            </a:r>
          </a:p>
          <a:p>
            <a:pPr>
              <a:lnSpc>
                <a:spcPct val="80000"/>
              </a:lnSpc>
            </a:pPr>
            <a:r>
              <a:rPr lang="pt-BR" altLang="pt-BR" sz="1700" dirty="0" smtClean="0">
                <a:cs typeface="Arial" panose="020B0604020202020204" pitchFamily="34" charset="0"/>
              </a:rPr>
              <a:t>Bibliotecas</a:t>
            </a:r>
            <a:r>
              <a:rPr lang="pt-BR" altLang="pt-BR" sz="1700" dirty="0">
                <a:cs typeface="Arial" panose="020B0604020202020204" pitchFamily="34" charset="0"/>
              </a:rPr>
              <a:t>: regulamentação do comportamento – disciplina e controle</a:t>
            </a:r>
          </a:p>
          <a:p>
            <a:pPr>
              <a:lnSpc>
                <a:spcPct val="80000"/>
              </a:lnSpc>
            </a:pPr>
            <a:r>
              <a:rPr lang="pt-BR" altLang="pt-BR" sz="1700" dirty="0">
                <a:cs typeface="Arial" panose="020B0604020202020204" pitchFamily="34" charset="0"/>
              </a:rPr>
              <a:t>Bibliotecas nacionais agigantam-se</a:t>
            </a:r>
          </a:p>
        </p:txBody>
      </p:sp>
    </p:spTree>
    <p:extLst>
      <p:ext uri="{BB962C8B-B14F-4D97-AF65-F5344CB8AC3E}">
        <p14:creationId xmlns:p14="http://schemas.microsoft.com/office/powerpoint/2010/main" val="2975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Restituição do patrimônio africano</a:t>
            </a:r>
            <a:br>
              <a:rPr lang="pt-BR" dirty="0" smtClean="0"/>
            </a:br>
            <a:r>
              <a:rPr lang="pt-BR" dirty="0" smtClean="0"/>
              <a:t>França - Benin</a:t>
            </a:r>
            <a:endParaRPr lang="pt-BR" dirty="0"/>
          </a:p>
        </p:txBody>
      </p:sp>
      <p:sp>
        <p:nvSpPr>
          <p:cNvPr id="3" name="Espaço Reservado para Conteúdo 2"/>
          <p:cNvSpPr>
            <a:spLocks noGrp="1"/>
          </p:cNvSpPr>
          <p:nvPr>
            <p:ph idx="1"/>
          </p:nvPr>
        </p:nvSpPr>
        <p:spPr/>
        <p:txBody>
          <a:bodyPr/>
          <a:lstStyle/>
          <a:p>
            <a:pPr marL="0" indent="0">
              <a:buNone/>
            </a:pPr>
            <a:r>
              <a:rPr lang="fr-FR" dirty="0"/>
              <a:t>PARIS (Reuters) - Emmanuel Macron a annoncé lundi, à l’occasion d’une visite du président du Bénin Patrice Talon à Paris, la nomination d’un binôme chargé de réfléchir et d’encadrer la restitution temporaire et </a:t>
            </a:r>
            <a:r>
              <a:rPr lang="fr-FR" dirty="0" smtClean="0"/>
              <a:t>définitive </a:t>
            </a:r>
            <a:r>
              <a:rPr lang="fr-FR" dirty="0"/>
              <a:t>du patrimoine africain à l’Afrique</a:t>
            </a:r>
            <a:r>
              <a:rPr lang="fr-FR" dirty="0" smtClean="0"/>
              <a:t>.</a:t>
            </a:r>
          </a:p>
          <a:p>
            <a:endParaRPr lang="fr-FR" dirty="0"/>
          </a:p>
          <a:p>
            <a:pPr marL="0" indent="0">
              <a:buNone/>
            </a:pPr>
            <a:r>
              <a:rPr lang="pt-BR" dirty="0">
                <a:hlinkClick r:id="rId2"/>
              </a:rPr>
              <a:t>https://</a:t>
            </a:r>
            <a:r>
              <a:rPr lang="pt-BR" dirty="0" smtClean="0">
                <a:hlinkClick r:id="rId2"/>
              </a:rPr>
              <a:t>fr.reuters.com/article/topNews/idFRKBN1GH31L-OFRTP</a:t>
            </a:r>
            <a:endParaRPr lang="pt-BR" dirty="0" smtClean="0"/>
          </a:p>
          <a:p>
            <a:pPr marL="0" indent="0">
              <a:buNone/>
            </a:pPr>
            <a:endParaRPr lang="pt-BR" dirty="0"/>
          </a:p>
        </p:txBody>
      </p:sp>
    </p:spTree>
    <p:extLst>
      <p:ext uri="{BB962C8B-B14F-4D97-AF65-F5344CB8AC3E}">
        <p14:creationId xmlns:p14="http://schemas.microsoft.com/office/powerpoint/2010/main" val="3494398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ltLang="pt-BR"/>
              <a:t>Inglaterra</a:t>
            </a:r>
          </a:p>
        </p:txBody>
      </p:sp>
      <p:sp>
        <p:nvSpPr>
          <p:cNvPr id="13315" name="Rectangle 3"/>
          <p:cNvSpPr>
            <a:spLocks noGrp="1" noChangeArrowheads="1"/>
          </p:cNvSpPr>
          <p:nvPr>
            <p:ph type="body" idx="1"/>
          </p:nvPr>
        </p:nvSpPr>
        <p:spPr/>
        <p:txBody>
          <a:bodyPr/>
          <a:lstStyle/>
          <a:p>
            <a:pPr>
              <a:lnSpc>
                <a:spcPct val="80000"/>
              </a:lnSpc>
            </a:pPr>
            <a:r>
              <a:rPr lang="pt-BR" altLang="pt-BR" sz="1500"/>
              <a:t>Movimento pela biblioteca pública: fortalecer sistema educacional, ampliar acesso à classe trabalhadora – competências = aperfeiçoamento individual e desenvolvimento nacional</a:t>
            </a:r>
          </a:p>
          <a:p>
            <a:pPr>
              <a:lnSpc>
                <a:spcPct val="80000"/>
              </a:lnSpc>
            </a:pPr>
            <a:r>
              <a:rPr lang="pt-BR" altLang="pt-BR" sz="1500"/>
              <a:t>Disciplina (Foucault): tal como introduzida nas linhas de produção – modelagem dos corpos e das subjetividades dos cidadãos = fundamental para uma sociedade industrial vigorosa </a:t>
            </a:r>
            <a:r>
              <a:rPr lang="pt-BR" altLang="pt-BR" sz="1500">
                <a:cs typeface="Arial" panose="020B0604020202020204" pitchFamily="34" charset="0"/>
              </a:rPr>
              <a:t>→ gerir o tempo, disciplinar o espaço, canalizar as forças de produção, potencializá-las (biblioteca como espaço disciplinar: classificatório)</a:t>
            </a:r>
          </a:p>
          <a:p>
            <a:pPr>
              <a:lnSpc>
                <a:spcPct val="80000"/>
              </a:lnSpc>
            </a:pPr>
            <a:r>
              <a:rPr lang="pt-BR" altLang="pt-BR" sz="1500"/>
              <a:t>Movimento cartista (Projeto de lei “Carta do Povo”): disseminação dos salões de leitura cartistas – bibliotecas cooperativadas que emprestavam livros a membros de organizações radicais + bibliotecas comerciais que cobravam pequenas taxas</a:t>
            </a:r>
          </a:p>
          <a:p>
            <a:pPr>
              <a:lnSpc>
                <a:spcPct val="80000"/>
              </a:lnSpc>
            </a:pPr>
            <a:r>
              <a:rPr lang="pt-BR" altLang="pt-BR" sz="1500"/>
              <a:t>Polêmica: acesso de operários à cultura via leitura </a:t>
            </a:r>
            <a:r>
              <a:rPr lang="pt-BR" altLang="pt-BR" sz="1500">
                <a:cs typeface="Arial" panose="020B0604020202020204" pitchFamily="34" charset="0"/>
              </a:rPr>
              <a:t>→ ameaça à ordem estabelecida X ideia de que era uma forma de domar à turba, inseri-la em um universo de valores decentes </a:t>
            </a:r>
          </a:p>
          <a:p>
            <a:pPr>
              <a:lnSpc>
                <a:spcPct val="80000"/>
              </a:lnSpc>
            </a:pPr>
            <a:r>
              <a:rPr lang="pt-BR" altLang="pt-BR" sz="1500">
                <a:cs typeface="Arial" panose="020B0604020202020204" pitchFamily="34" charset="0"/>
              </a:rPr>
              <a:t>Educação utilitarista (Jeremy Bentham/John Stuart Mill): boa educação e aprendizado – consumidores moderados, trabalhadores treinados, cheios de aspirações. Atores racionais guiados pelo bem comum</a:t>
            </a:r>
          </a:p>
          <a:p>
            <a:pPr>
              <a:lnSpc>
                <a:spcPct val="80000"/>
              </a:lnSpc>
              <a:buFont typeface="Wingdings" panose="05000000000000000000" pitchFamily="2" charset="2"/>
              <a:buNone/>
            </a:pPr>
            <a:endParaRPr lang="pt-BR" altLang="pt-BR" sz="1500">
              <a:cs typeface="Arial" panose="020B0604020202020204" pitchFamily="34" charset="0"/>
            </a:endParaRPr>
          </a:p>
        </p:txBody>
      </p:sp>
    </p:spTree>
    <p:extLst>
      <p:ext uri="{BB962C8B-B14F-4D97-AF65-F5344CB8AC3E}">
        <p14:creationId xmlns:p14="http://schemas.microsoft.com/office/powerpoint/2010/main" val="2602571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pt-BR" altLang="pt-BR"/>
          </a:p>
        </p:txBody>
      </p:sp>
      <p:sp>
        <p:nvSpPr>
          <p:cNvPr id="14339" name="Rectangle 3"/>
          <p:cNvSpPr>
            <a:spLocks noGrp="1" noChangeArrowheads="1"/>
          </p:cNvSpPr>
          <p:nvPr>
            <p:ph type="body" idx="1"/>
          </p:nvPr>
        </p:nvSpPr>
        <p:spPr/>
        <p:txBody>
          <a:bodyPr/>
          <a:lstStyle/>
          <a:p>
            <a:pPr>
              <a:lnSpc>
                <a:spcPct val="80000"/>
              </a:lnSpc>
            </a:pPr>
            <a:r>
              <a:rPr lang="pt-BR" altLang="pt-BR" sz="2100"/>
              <a:t>Lei das bibliotecas públicas: 1850 (cidades 10mil hab) = canalizar as energias subversivas da classes desfavorecidas a quem sempre fora negado acesso à cultura/momentos de felicidade fora do trabalho</a:t>
            </a:r>
          </a:p>
          <a:p>
            <a:pPr>
              <a:lnSpc>
                <a:spcPct val="80000"/>
              </a:lnSpc>
            </a:pPr>
            <a:r>
              <a:rPr lang="pt-BR" altLang="pt-BR" sz="2100"/>
              <a:t>Bibliotecas mantidas com dinheiro dos impostos suplantam as bibliotecas por subscrição e os salões cartistas de leitura</a:t>
            </a:r>
          </a:p>
          <a:p>
            <a:pPr>
              <a:lnSpc>
                <a:spcPct val="80000"/>
              </a:lnSpc>
            </a:pPr>
            <a:r>
              <a:rPr lang="pt-BR" altLang="pt-BR" sz="2100"/>
              <a:t>Acesso ampliado: bibliotecários com novas funções e deveres</a:t>
            </a:r>
          </a:p>
          <a:p>
            <a:pPr>
              <a:lnSpc>
                <a:spcPct val="80000"/>
              </a:lnSpc>
            </a:pPr>
            <a:r>
              <a:rPr lang="pt-BR" altLang="pt-BR" sz="2100"/>
              <a:t>Bibliotecários como figuras que devem moldar os leitores, educá-los – determinação do lugar de cada leitor em uma ‘escala evolutiva’</a:t>
            </a:r>
          </a:p>
          <a:p>
            <a:pPr>
              <a:lnSpc>
                <a:spcPct val="80000"/>
              </a:lnSpc>
            </a:pPr>
            <a:r>
              <a:rPr lang="pt-BR" altLang="pt-BR" sz="2100"/>
              <a:t>Sensibilidade para perceber as necessidades e limitações de seus ‘clientes’</a:t>
            </a:r>
          </a:p>
        </p:txBody>
      </p:sp>
    </p:spTree>
    <p:extLst>
      <p:ext uri="{BB962C8B-B14F-4D97-AF65-F5344CB8AC3E}">
        <p14:creationId xmlns:p14="http://schemas.microsoft.com/office/powerpoint/2010/main" val="190158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pt-BR" altLang="pt-BR"/>
          </a:p>
        </p:txBody>
      </p:sp>
      <p:sp>
        <p:nvSpPr>
          <p:cNvPr id="15363" name="Rectangle 3"/>
          <p:cNvSpPr>
            <a:spLocks noGrp="1" noChangeArrowheads="1"/>
          </p:cNvSpPr>
          <p:nvPr>
            <p:ph type="body" idx="1"/>
          </p:nvPr>
        </p:nvSpPr>
        <p:spPr/>
        <p:txBody>
          <a:bodyPr/>
          <a:lstStyle/>
          <a:p>
            <a:r>
              <a:rPr lang="pt-BR" altLang="pt-BR" sz="2600"/>
              <a:t>“o bibliotecário deve guiar a comunidade com mãos invisíveis no caminho do progresso, mantendo o dedo no pulso das necessidades políticas e econômicas, das preferências literárias e culturais de sua época.”</a:t>
            </a:r>
          </a:p>
          <a:p>
            <a:r>
              <a:rPr lang="pt-BR" altLang="pt-BR" sz="2600"/>
              <a:t>Ideia de que as pessoas devem ler tipos certos de livros: educação profissional e moral, lazer dirigido</a:t>
            </a:r>
          </a:p>
        </p:txBody>
      </p:sp>
    </p:spTree>
    <p:extLst>
      <p:ext uri="{BB962C8B-B14F-4D97-AF65-F5344CB8AC3E}">
        <p14:creationId xmlns:p14="http://schemas.microsoft.com/office/powerpoint/2010/main" val="2459847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pt-BR" altLang="pt-BR"/>
          </a:p>
        </p:txBody>
      </p:sp>
      <p:sp>
        <p:nvSpPr>
          <p:cNvPr id="16387" name="Rectangle 3"/>
          <p:cNvSpPr>
            <a:spLocks noGrp="1" noChangeArrowheads="1"/>
          </p:cNvSpPr>
          <p:nvPr>
            <p:ph type="body" idx="1"/>
          </p:nvPr>
        </p:nvSpPr>
        <p:spPr/>
        <p:txBody>
          <a:bodyPr/>
          <a:lstStyle/>
          <a:p>
            <a:pPr>
              <a:lnSpc>
                <a:spcPct val="90000"/>
              </a:lnSpc>
            </a:pPr>
            <a:r>
              <a:rPr lang="pt-BR" altLang="pt-BR" sz="2600"/>
              <a:t>Bibliotecário: da função de custodiar o acervo para prestação de assistência aos leitores</a:t>
            </a:r>
          </a:p>
          <a:p>
            <a:pPr>
              <a:lnSpc>
                <a:spcPct val="90000"/>
              </a:lnSpc>
            </a:pPr>
            <a:r>
              <a:rPr lang="pt-BR" altLang="pt-BR" sz="2600"/>
              <a:t>Ideia de que deve moldar as preferências dos leitores, desviá-los dos valores e apelações encontrados nos jornais e nos romances baratos: visão redentora da alta cultura literária</a:t>
            </a:r>
          </a:p>
          <a:p>
            <a:pPr>
              <a:lnSpc>
                <a:spcPct val="90000"/>
              </a:lnSpc>
            </a:pPr>
            <a:r>
              <a:rPr lang="pt-BR" altLang="pt-BR" sz="2600"/>
              <a:t>Potencial da biblioteca: promover a reforma da cultura e da sociedade</a:t>
            </a:r>
          </a:p>
        </p:txBody>
      </p:sp>
    </p:spTree>
    <p:extLst>
      <p:ext uri="{BB962C8B-B14F-4D97-AF65-F5344CB8AC3E}">
        <p14:creationId xmlns:p14="http://schemas.microsoft.com/office/powerpoint/2010/main" val="3918328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altLang="pt-BR" dirty="0"/>
              <a:t>Estados Unidos </a:t>
            </a:r>
            <a:br>
              <a:rPr lang="pt-BR" altLang="pt-BR" dirty="0"/>
            </a:br>
            <a:r>
              <a:rPr lang="pt-BR" altLang="pt-BR" dirty="0"/>
              <a:t>(final XIX – começo XX)</a:t>
            </a:r>
          </a:p>
        </p:txBody>
      </p:sp>
      <p:sp>
        <p:nvSpPr>
          <p:cNvPr id="18435" name="Rectangle 3"/>
          <p:cNvSpPr>
            <a:spLocks noGrp="1" noChangeArrowheads="1"/>
          </p:cNvSpPr>
          <p:nvPr>
            <p:ph type="body" idx="1"/>
          </p:nvPr>
        </p:nvSpPr>
        <p:spPr/>
        <p:txBody>
          <a:bodyPr/>
          <a:lstStyle/>
          <a:p>
            <a:pPr>
              <a:lnSpc>
                <a:spcPct val="80000"/>
              </a:lnSpc>
            </a:pPr>
            <a:r>
              <a:rPr lang="pt-BR" altLang="pt-BR" sz="1500"/>
              <a:t>Bibliotecas como meio de informação, formação e cidadania</a:t>
            </a:r>
          </a:p>
          <a:p>
            <a:pPr>
              <a:lnSpc>
                <a:spcPct val="80000"/>
              </a:lnSpc>
            </a:pPr>
            <a:r>
              <a:rPr lang="pt-BR" altLang="pt-BR" sz="1500"/>
              <a:t>Barateamento dos livros = industrialização = escala industrial de produção</a:t>
            </a:r>
          </a:p>
          <a:p>
            <a:pPr>
              <a:lnSpc>
                <a:spcPct val="80000"/>
              </a:lnSpc>
            </a:pPr>
            <a:r>
              <a:rPr lang="pt-BR" altLang="pt-BR" sz="1500"/>
              <a:t>Tentativas de restringir as leituras da população negra, punidas com castigo, na época da escravidão. Depois de 1860, incentivo à leitura da Bíblia com vistas à obediência. Começo século XX, no sul, bibliotecas eram vetadas aos negros, que mesmo no norte só passaram a frequentá-las efetivamente a partir da década de 1950. Exemplo: Mississipi, 50,24% população negra, apenas 8,11% das bibliotecas públicas permitiam a frequência de negros (dado anterior à 1940). Escravos libertos formavam sociedades literárias e bibliotecas por subscrição</a:t>
            </a:r>
          </a:p>
          <a:p>
            <a:pPr>
              <a:lnSpc>
                <a:spcPct val="80000"/>
              </a:lnSpc>
            </a:pPr>
            <a:r>
              <a:rPr lang="pt-BR" altLang="pt-BR" sz="1500"/>
              <a:t>Crença na perfectibilidade do homem através do ensino e da leitura (crença iluminista) – verbas públicas</a:t>
            </a:r>
          </a:p>
          <a:p>
            <a:pPr>
              <a:lnSpc>
                <a:spcPct val="80000"/>
              </a:lnSpc>
            </a:pPr>
            <a:r>
              <a:rPr lang="pt-BR" altLang="pt-BR" sz="1500"/>
              <a:t>Instrumento de educação de imigrantes dentro dos ideais norte-americanos</a:t>
            </a:r>
          </a:p>
          <a:p>
            <a:pPr>
              <a:lnSpc>
                <a:spcPct val="80000"/>
              </a:lnSpc>
            </a:pPr>
            <a:r>
              <a:rPr lang="pt-BR" altLang="pt-BR" sz="1500"/>
              <a:t>Ensino para novas profissões</a:t>
            </a:r>
          </a:p>
          <a:p>
            <a:pPr>
              <a:lnSpc>
                <a:spcPct val="80000"/>
              </a:lnSpc>
            </a:pPr>
            <a:r>
              <a:rPr lang="pt-BR" altLang="pt-BR" sz="1500"/>
              <a:t>Benfeitores – patrocínio privado (ex. Carnegie – construção de 2.509 edifícios para bibliotecas em lugares de língua inglesa). Patrocinou escolas de biblioteconomia em universidades</a:t>
            </a:r>
          </a:p>
        </p:txBody>
      </p:sp>
    </p:spTree>
    <p:extLst>
      <p:ext uri="{BB962C8B-B14F-4D97-AF65-F5344CB8AC3E}">
        <p14:creationId xmlns:p14="http://schemas.microsoft.com/office/powerpoint/2010/main" val="786762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pt-BR" altLang="pt-BR"/>
              <a:t>Roger Chartier</a:t>
            </a:r>
          </a:p>
        </p:txBody>
      </p:sp>
      <p:sp>
        <p:nvSpPr>
          <p:cNvPr id="82947" name="Rectangle 3"/>
          <p:cNvSpPr>
            <a:spLocks noGrp="1" noChangeArrowheads="1"/>
          </p:cNvSpPr>
          <p:nvPr>
            <p:ph type="body" idx="1"/>
          </p:nvPr>
        </p:nvSpPr>
        <p:spPr/>
        <p:txBody>
          <a:bodyPr/>
          <a:lstStyle/>
          <a:p>
            <a:pPr>
              <a:lnSpc>
                <a:spcPct val="90000"/>
              </a:lnSpc>
            </a:pPr>
            <a:r>
              <a:rPr lang="pt-BR" altLang="pt-BR" sz="2600"/>
              <a:t>‘A </a:t>
            </a:r>
            <a:r>
              <a:rPr lang="pt-BR" altLang="pt-BR" sz="2600" i="1"/>
              <a:t>public library </a:t>
            </a:r>
            <a:r>
              <a:rPr lang="pt-BR" altLang="pt-BR" sz="2600"/>
              <a:t> nos Estados Unidos, com suas raízes inglesas do século XVIII, era, no século XIX, uma instituição central da comunidade urbana, e seus fortes vestígios podem ser vistos em todas as grandes cidades americanas. A </a:t>
            </a:r>
            <a:r>
              <a:rPr lang="pt-BR" altLang="pt-BR" sz="2600" i="1"/>
              <a:t>New York Public Library </a:t>
            </a:r>
            <a:r>
              <a:rPr lang="pt-BR" altLang="pt-BR" sz="2600"/>
              <a:t>é tão importante quanto a Biblioteca do Congresso ou a de Harvard.’</a:t>
            </a:r>
          </a:p>
          <a:p>
            <a:pPr>
              <a:lnSpc>
                <a:spcPct val="90000"/>
              </a:lnSpc>
            </a:pPr>
            <a:r>
              <a:rPr lang="pt-BR" altLang="pt-BR" sz="2600"/>
              <a:t>Ligada à intensidade da cultura comunitária: sociedades, clubes de leitura</a:t>
            </a:r>
          </a:p>
        </p:txBody>
      </p:sp>
    </p:spTree>
    <p:extLst>
      <p:ext uri="{BB962C8B-B14F-4D97-AF65-F5344CB8AC3E}">
        <p14:creationId xmlns:p14="http://schemas.microsoft.com/office/powerpoint/2010/main" val="28095323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altLang="pt-BR"/>
              <a:t>Estados Unidos</a:t>
            </a:r>
          </a:p>
        </p:txBody>
      </p:sp>
      <p:sp>
        <p:nvSpPr>
          <p:cNvPr id="19459" name="Rectangle 3"/>
          <p:cNvSpPr>
            <a:spLocks noGrp="1" noChangeArrowheads="1"/>
          </p:cNvSpPr>
          <p:nvPr>
            <p:ph type="body" idx="1"/>
          </p:nvPr>
        </p:nvSpPr>
        <p:spPr/>
        <p:txBody>
          <a:bodyPr/>
          <a:lstStyle/>
          <a:p>
            <a:pPr>
              <a:lnSpc>
                <a:spcPct val="80000"/>
              </a:lnSpc>
            </a:pPr>
            <a:r>
              <a:rPr lang="pt-BR" altLang="pt-BR" sz="1900"/>
              <a:t>Biblioteca pública = leitura pública </a:t>
            </a:r>
            <a:r>
              <a:rPr lang="pt-BR" altLang="pt-BR" sz="1900">
                <a:cs typeface="Arial" panose="020B0604020202020204" pitchFamily="34" charset="0"/>
              </a:rPr>
              <a:t>→ sair de seus muros</a:t>
            </a:r>
          </a:p>
          <a:p>
            <a:pPr>
              <a:lnSpc>
                <a:spcPct val="80000"/>
              </a:lnSpc>
            </a:pPr>
            <a:r>
              <a:rPr lang="pt-BR" altLang="pt-BR" sz="1900"/>
              <a:t>Nova função bibliotecária: instituições educativas e formativas, democráticas, dentro do princípio liberal de auto desenvolvimento individual = triunfo individual</a:t>
            </a:r>
          </a:p>
          <a:p>
            <a:pPr>
              <a:lnSpc>
                <a:spcPct val="80000"/>
              </a:lnSpc>
            </a:pPr>
            <a:r>
              <a:rPr lang="pt-BR" altLang="pt-BR" sz="1900"/>
              <a:t>Melville Dewey: criação da classificação decimal. Obsessão com a eficiência, a autoridade, a hierarquia; preconceitos religiosos e socioculturais embutidos na concepção de biblioteca</a:t>
            </a:r>
          </a:p>
          <a:p>
            <a:pPr>
              <a:lnSpc>
                <a:spcPct val="80000"/>
              </a:lnSpc>
            </a:pPr>
            <a:r>
              <a:rPr lang="pt-BR" altLang="pt-BR" sz="1900"/>
              <a:t>Padronização do mobiliário, universalização da organização, catálogos de fichas. Padronização da experiência de uma biblioteca. Diversidades locais suprimidas</a:t>
            </a:r>
          </a:p>
          <a:p>
            <a:pPr>
              <a:lnSpc>
                <a:spcPct val="80000"/>
              </a:lnSpc>
            </a:pPr>
            <a:r>
              <a:rPr lang="pt-BR" altLang="pt-BR" sz="1900"/>
              <a:t>Discussões acerca dos acervos, dos leitores e das leituras a que deveriam ter acesso. Grande desafio: fazer com que os consulentes encontrem o que procuram no menor tempo</a:t>
            </a:r>
          </a:p>
        </p:txBody>
      </p:sp>
    </p:spTree>
    <p:extLst>
      <p:ext uri="{BB962C8B-B14F-4D97-AF65-F5344CB8AC3E}">
        <p14:creationId xmlns:p14="http://schemas.microsoft.com/office/powerpoint/2010/main" val="2037251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nSpc>
                <a:spcPct val="150000"/>
              </a:lnSpc>
            </a:pPr>
            <a:r>
              <a:rPr lang="en-US" sz="1800" dirty="0" smtClean="0"/>
              <a:t> </a:t>
            </a:r>
            <a:r>
              <a:rPr lang="en-US" sz="1800" dirty="0"/>
              <a:t>The Library of Congress is the largest library in the </a:t>
            </a:r>
            <a:r>
              <a:rPr lang="en-US" sz="1800" dirty="0" smtClean="0"/>
              <a:t>world. The </a:t>
            </a:r>
            <a:r>
              <a:rPr lang="en-US" sz="1800" dirty="0"/>
              <a:t>collection of more than </a:t>
            </a:r>
            <a:r>
              <a:rPr lang="en-US" sz="1800" dirty="0" smtClean="0"/>
              <a:t>167 </a:t>
            </a:r>
            <a:r>
              <a:rPr lang="en-US" sz="1800" dirty="0"/>
              <a:t>million items includes more </a:t>
            </a:r>
            <a:r>
              <a:rPr lang="en-US" sz="1800" dirty="0" smtClean="0"/>
              <a:t>than 38.6 </a:t>
            </a:r>
            <a:r>
              <a:rPr lang="en-US" sz="1800" dirty="0"/>
              <a:t>million cataloged books and other print materials in 470 languages; more than 70 million manuscripts; the largest rare book collection in North </a:t>
            </a:r>
            <a:r>
              <a:rPr lang="en-US" sz="1800" dirty="0" smtClean="0"/>
              <a:t>America.</a:t>
            </a:r>
            <a:endParaRPr lang="pt-BR" sz="18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507" y="2276207"/>
            <a:ext cx="5715000" cy="4105275"/>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907" y="1529753"/>
            <a:ext cx="2438400" cy="1042416"/>
          </a:xfrm>
          <a:prstGeom prst="rect">
            <a:avLst/>
          </a:prstGeom>
        </p:spPr>
      </p:pic>
    </p:spTree>
    <p:extLst>
      <p:ext uri="{BB962C8B-B14F-4D97-AF65-F5344CB8AC3E}">
        <p14:creationId xmlns:p14="http://schemas.microsoft.com/office/powerpoint/2010/main" val="31625566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pt-BR" altLang="pt-BR" dirty="0" smtClean="0"/>
              <a:t>A biblioteca à noite</a:t>
            </a:r>
            <a:br>
              <a:rPr lang="pt-BR" altLang="pt-BR" dirty="0" smtClean="0"/>
            </a:br>
            <a:r>
              <a:rPr lang="pt-BR" altLang="pt-BR" sz="3600" dirty="0" smtClean="0">
                <a:solidFill>
                  <a:srgbClr val="C00000"/>
                </a:solidFill>
              </a:rPr>
              <a:t>Alberto </a:t>
            </a:r>
            <a:r>
              <a:rPr lang="pt-BR" altLang="pt-BR" sz="3600" dirty="0" err="1">
                <a:solidFill>
                  <a:srgbClr val="C00000"/>
                </a:solidFill>
              </a:rPr>
              <a:t>Manguel</a:t>
            </a:r>
            <a:endParaRPr lang="pt-BR" altLang="pt-BR" sz="3600" dirty="0">
              <a:solidFill>
                <a:srgbClr val="C00000"/>
              </a:solidFill>
            </a:endParaRPr>
          </a:p>
        </p:txBody>
      </p:sp>
      <p:sp>
        <p:nvSpPr>
          <p:cNvPr id="8195" name="Rectangle 3"/>
          <p:cNvSpPr>
            <a:spLocks noGrp="1" noChangeArrowheads="1"/>
          </p:cNvSpPr>
          <p:nvPr>
            <p:ph type="body" idx="1"/>
          </p:nvPr>
        </p:nvSpPr>
        <p:spPr/>
        <p:txBody>
          <a:bodyPr/>
          <a:lstStyle/>
          <a:p>
            <a:pPr>
              <a:lnSpc>
                <a:spcPct val="80000"/>
              </a:lnSpc>
              <a:buFontTx/>
              <a:buNone/>
            </a:pPr>
            <a:r>
              <a:rPr lang="pt-BR" altLang="pt-BR" sz="1800" dirty="0"/>
              <a:t>    </a:t>
            </a:r>
            <a:r>
              <a:rPr lang="pt-BR" altLang="pt-BR" sz="1800" dirty="0" smtClean="0"/>
              <a:t>“</a:t>
            </a:r>
            <a:r>
              <a:rPr lang="pt-BR" altLang="pt-BR" sz="2400" dirty="0" smtClean="0"/>
              <a:t>Em </a:t>
            </a:r>
            <a:r>
              <a:rPr lang="pt-BR" altLang="pt-BR" sz="2400" dirty="0"/>
              <a:t>nossos dias, destituídos de sonhos épicos, a ilusão da imortalidade é dada pela tecnologia. A Web e sua promessa de voz e espaço para todos é o nosso equivalente para o mar desconhecido que seduzia os navegantes antigos com a tentação da descoberta. Imateriais como a água, vastas demais para a apreensão mortal, as extraordinárias qualidades da Web permitem-nos confundir o inapreensível com o eterno. Como o mar, a Web é volátil: 70% de seus conteúdos duram menos de quatro meses. Sua virtude (sua virtualidade) produz um presente constante – o que para os pensadores medievais era uma das definições do inferno. Alexandria e seus estudiosos, porém, jamais se enganaram quanto à verdadeira natureza do passado: sabiam que ele era a fonte de um presente em constante mutação, no qual novos leitores se dedicavam a velhos livros que se tornavam novos no processo da </a:t>
            </a:r>
            <a:r>
              <a:rPr lang="pt-BR" altLang="pt-BR" sz="2400" dirty="0" smtClean="0"/>
              <a:t>leitura”.</a:t>
            </a:r>
            <a:endParaRPr lang="pt-BR" altLang="pt-BR" sz="2400" dirty="0"/>
          </a:p>
        </p:txBody>
      </p:sp>
    </p:spTree>
    <p:extLst>
      <p:ext uri="{BB962C8B-B14F-4D97-AF65-F5344CB8AC3E}">
        <p14:creationId xmlns:p14="http://schemas.microsoft.com/office/powerpoint/2010/main" val="4292205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Rumo a uma era digital obscura?</a:t>
            </a:r>
            <a:br>
              <a:rPr lang="pt-BR" b="1" dirty="0"/>
            </a:br>
            <a:endParaRPr lang="pt-BR" dirty="0"/>
          </a:p>
        </p:txBody>
      </p:sp>
      <p:sp>
        <p:nvSpPr>
          <p:cNvPr id="4" name="Rectangle 1"/>
          <p:cNvSpPr>
            <a:spLocks noGrp="1" noChangeArrowheads="1"/>
          </p:cNvSpPr>
          <p:nvPr>
            <p:ph idx="1"/>
          </p:nvPr>
        </p:nvSpPr>
        <p:spPr bwMode="auto">
          <a:xfrm>
            <a:off x="838200" y="3139519"/>
            <a:ext cx="1061835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444444"/>
                </a:solidFill>
                <a:effectLst/>
                <a:latin typeface="Majerit"/>
              </a:rPr>
              <a:t>Boa parte da informação gerada nesta era será inacessível</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444444"/>
                </a:solidFill>
                <a:effectLst/>
                <a:latin typeface="Majerit"/>
              </a:rPr>
              <a:t> para as gerações futuras pela deterioração dos dados, a obsolescência tecnológica ou as leis do ‘copyright’</a:t>
            </a:r>
          </a:p>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444444"/>
                </a:solidFill>
                <a:effectLst/>
                <a:latin typeface="inherit"/>
              </a:rPr>
              <a:t/>
            </a:r>
            <a:br>
              <a:rPr kumimoji="0" lang="pt-BR" altLang="pt-BR" sz="1400" b="0" i="0" u="none" strike="noStrike" cap="none" normalizeH="0" baseline="0" dirty="0" smtClean="0">
                <a:ln>
                  <a:noFill/>
                </a:ln>
                <a:solidFill>
                  <a:srgbClr val="444444"/>
                </a:solidFill>
                <a:effectLst/>
                <a:latin typeface="inherit"/>
              </a:rPr>
            </a:br>
            <a:r>
              <a:rPr kumimoji="0" lang="pt-BR" altLang="pt-BR" sz="1400" b="0" i="0" u="none" strike="noStrike" cap="none" normalizeH="0" baseline="0" dirty="0" smtClean="0">
                <a:ln>
                  <a:noFill/>
                </a:ln>
                <a:solidFill>
                  <a:srgbClr val="444444"/>
                </a:solidFill>
                <a:effectLst/>
                <a:latin typeface="inherit"/>
              </a:rPr>
              <a:t>EL PAÍS, março 2015</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400" dirty="0">
              <a:solidFill>
                <a:srgbClr val="444444"/>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444444"/>
              </a:solidFill>
              <a:effectLst/>
              <a:latin typeface="inherit"/>
            </a:endParaRPr>
          </a:p>
          <a:p>
            <a:pPr marL="0" lvl="0" indent="0">
              <a:lnSpc>
                <a:spcPct val="100000"/>
              </a:lnSpc>
              <a:buNone/>
            </a:pPr>
            <a:r>
              <a:rPr lang="pt-BR" altLang="pt-BR" sz="1400" dirty="0">
                <a:hlinkClick r:id="rId2"/>
              </a:rPr>
              <a:t>https://</a:t>
            </a:r>
            <a:r>
              <a:rPr lang="pt-BR" altLang="pt-BR" sz="1400" dirty="0" smtClean="0">
                <a:hlinkClick r:id="rId2"/>
              </a:rPr>
              <a:t>brasil.elpais.com/brasil/2015/02/27/tecnologia/1425053335_288538.html?id_externo_rsoc=FB_CC</a:t>
            </a:r>
            <a:endParaRPr lang="pt-BR" altLang="pt-BR" sz="1400" dirty="0" smtClean="0"/>
          </a:p>
          <a:p>
            <a:pPr marL="0" lvl="0" indent="0">
              <a:lnSpc>
                <a:spcPct val="100000"/>
              </a:lnSpc>
              <a:buNone/>
            </a:pPr>
            <a:endParaRPr kumimoji="0" lang="pt-BR" altLang="pt-BR"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6040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Disseminando conhecimento</a:t>
            </a:r>
            <a:br>
              <a:rPr lang="pt-BR" dirty="0" smtClean="0"/>
            </a:br>
            <a:r>
              <a:rPr lang="pt-BR" sz="3600" dirty="0" smtClean="0">
                <a:solidFill>
                  <a:srgbClr val="C00000"/>
                </a:solidFill>
              </a:rPr>
              <a:t>Peter Burke</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Transformações no universo do conhecimento.</a:t>
            </a:r>
          </a:p>
          <a:p>
            <a:r>
              <a:rPr lang="pt-BR" dirty="0" smtClean="0"/>
              <a:t>Disseminação mais ampla do conhecimento por diversos meios de comunicação.</a:t>
            </a:r>
          </a:p>
          <a:p>
            <a:r>
              <a:rPr lang="pt-BR" dirty="0"/>
              <a:t>Google: tornar a informação do mundo universalmente acessível</a:t>
            </a:r>
            <a:r>
              <a:rPr lang="pt-BR" dirty="0" smtClean="0"/>
              <a:t>.</a:t>
            </a:r>
          </a:p>
          <a:p>
            <a:pPr marL="0" indent="0">
              <a:buNone/>
            </a:pPr>
            <a:r>
              <a:rPr lang="pt-BR" dirty="0" smtClean="0"/>
              <a:t>Questões:</a:t>
            </a:r>
          </a:p>
          <a:p>
            <a:r>
              <a:rPr lang="pt-BR" dirty="0" smtClean="0"/>
              <a:t>Comunicação para quem?</a:t>
            </a:r>
          </a:p>
          <a:p>
            <a:r>
              <a:rPr lang="pt-BR" dirty="0" smtClean="0"/>
              <a:t>Difusão ou disseminação? Passividade ou atividade dos sujeitos? Negociação.</a:t>
            </a:r>
          </a:p>
          <a:p>
            <a:r>
              <a:rPr lang="pt-BR" dirty="0" smtClean="0"/>
              <a:t>História do meios de comunicação.</a:t>
            </a:r>
          </a:p>
          <a:p>
            <a:r>
              <a:rPr lang="pt-BR" dirty="0" smtClean="0"/>
              <a:t>Enorme volume de conhecimento a ser comunicado.</a:t>
            </a:r>
          </a:p>
        </p:txBody>
      </p:sp>
    </p:spTree>
    <p:extLst>
      <p:ext uri="{BB962C8B-B14F-4D97-AF65-F5344CB8AC3E}">
        <p14:creationId xmlns:p14="http://schemas.microsoft.com/office/powerpoint/2010/main" val="1119865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pt-BR" altLang="pt-BR"/>
          </a:p>
        </p:txBody>
      </p:sp>
      <p:sp>
        <p:nvSpPr>
          <p:cNvPr id="14339" name="Rectangle 3"/>
          <p:cNvSpPr>
            <a:spLocks noGrp="1" noChangeArrowheads="1"/>
          </p:cNvSpPr>
          <p:nvPr>
            <p:ph type="body" idx="1"/>
          </p:nvPr>
        </p:nvSpPr>
        <p:spPr/>
        <p:txBody>
          <a:bodyPr/>
          <a:lstStyle/>
          <a:p>
            <a:pPr>
              <a:buFontTx/>
              <a:buNone/>
            </a:pPr>
            <a:r>
              <a:rPr lang="pt-BR" altLang="pt-BR"/>
              <a:t>  ‘Notoriamente, não há classificação do universo que não seja arbitrária e conjuntural.’</a:t>
            </a:r>
          </a:p>
          <a:p>
            <a:pPr>
              <a:buFontTx/>
              <a:buNone/>
            </a:pPr>
            <a:endParaRPr lang="pt-BR" altLang="pt-BR"/>
          </a:p>
          <a:p>
            <a:pPr algn="r">
              <a:buFontTx/>
              <a:buNone/>
            </a:pPr>
            <a:r>
              <a:rPr lang="pt-BR" altLang="pt-BR"/>
              <a:t>Jorge Luís Borges</a:t>
            </a:r>
          </a:p>
        </p:txBody>
      </p:sp>
    </p:spTree>
    <p:extLst>
      <p:ext uri="{BB962C8B-B14F-4D97-AF65-F5344CB8AC3E}">
        <p14:creationId xmlns:p14="http://schemas.microsoft.com/office/powerpoint/2010/main" val="714761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smtClean="0"/>
              <a:t>Leitores são influenciados pela ordem dos livros</a:t>
            </a:r>
          </a:p>
          <a:p>
            <a:r>
              <a:rPr lang="pt-BR" dirty="0" smtClean="0"/>
              <a:t>Em suas diferenças de objetivos, datas, leitores, as bibliotecas têm uma história que informa o presente e age sobre ele.</a:t>
            </a:r>
          </a:p>
          <a:p>
            <a:r>
              <a:rPr lang="pt-BR" dirty="0" smtClean="0"/>
              <a:t>“Todo sistema de classificação de livros reflete – de modo mais ou menos declarado – um sistema, seja ele qual for, de ordenamento do conhecimento. Os sistemas de classificação (num sentido estritamente bibliográfico) são, pois, apenas um aspecto do problema da sistemática das ciências: mas um aspecto particularmente central e interessante, porque, traduzindo-se pela organização física dos espaços de uma biblioteca e pela disposição dos livros, toda proposta de organizar os conhecimentos humanos em sistema (segundo modelos lineares ou hierárquicos) pode exercer uma influência incalculável sobre os usuários dessa biblioteca” SETTIS, p.118).</a:t>
            </a:r>
            <a:endParaRPr lang="pt-BR" dirty="0"/>
          </a:p>
        </p:txBody>
      </p:sp>
    </p:spTree>
    <p:extLst>
      <p:ext uri="{BB962C8B-B14F-4D97-AF65-F5344CB8AC3E}">
        <p14:creationId xmlns:p14="http://schemas.microsoft.com/office/powerpoint/2010/main" val="1211083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err="1" smtClean="0"/>
              <a:t>Classification</a:t>
            </a:r>
            <a:r>
              <a:rPr lang="pt-BR" sz="3200" dirty="0" smtClean="0"/>
              <a:t> </a:t>
            </a:r>
            <a:r>
              <a:rPr lang="pt-BR" sz="3200" dirty="0" err="1" smtClean="0"/>
              <a:t>and</a:t>
            </a:r>
            <a:r>
              <a:rPr lang="pt-BR" sz="3200" dirty="0" smtClean="0"/>
              <a:t> </a:t>
            </a:r>
            <a:r>
              <a:rPr lang="pt-BR" sz="3200" dirty="0" err="1" smtClean="0"/>
              <a:t>universality</a:t>
            </a:r>
            <a:r>
              <a:rPr lang="pt-BR" sz="3200" dirty="0" smtClean="0"/>
              <a:t>: </a:t>
            </a:r>
            <a:r>
              <a:rPr lang="pt-BR" sz="3200" dirty="0" err="1" smtClean="0"/>
              <a:t>application</a:t>
            </a:r>
            <a:r>
              <a:rPr lang="pt-BR" sz="3200" dirty="0" smtClean="0"/>
              <a:t> </a:t>
            </a:r>
            <a:r>
              <a:rPr lang="pt-BR" sz="3200" dirty="0" err="1" smtClean="0"/>
              <a:t>and</a:t>
            </a:r>
            <a:r>
              <a:rPr lang="pt-BR" sz="3200" dirty="0" smtClean="0"/>
              <a:t> </a:t>
            </a:r>
            <a:r>
              <a:rPr lang="pt-BR" sz="3200" dirty="0" err="1" smtClean="0"/>
              <a:t>construction</a:t>
            </a:r>
            <a:r>
              <a:rPr lang="pt-BR" sz="3200" dirty="0" smtClean="0"/>
              <a:t/>
            </a:r>
            <a:br>
              <a:rPr lang="pt-BR" sz="3200" dirty="0" smtClean="0"/>
            </a:br>
            <a:r>
              <a:rPr lang="pt-BR" sz="3200" dirty="0" smtClean="0">
                <a:solidFill>
                  <a:srgbClr val="C00000"/>
                </a:solidFill>
              </a:rPr>
              <a:t>Hope </a:t>
            </a:r>
            <a:r>
              <a:rPr lang="pt-BR" sz="3200" dirty="0" err="1" smtClean="0">
                <a:solidFill>
                  <a:srgbClr val="C00000"/>
                </a:solidFill>
              </a:rPr>
              <a:t>Olson</a:t>
            </a:r>
            <a:endParaRPr lang="pt-BR" sz="3200" dirty="0">
              <a:solidFill>
                <a:srgbClr val="C00000"/>
              </a:solidFill>
            </a:endParaRPr>
          </a:p>
        </p:txBody>
      </p:sp>
      <p:sp>
        <p:nvSpPr>
          <p:cNvPr id="3" name="Espaço Reservado para Conteúdo 2"/>
          <p:cNvSpPr>
            <a:spLocks noGrp="1"/>
          </p:cNvSpPr>
          <p:nvPr>
            <p:ph idx="1"/>
          </p:nvPr>
        </p:nvSpPr>
        <p:spPr/>
        <p:txBody>
          <a:bodyPr/>
          <a:lstStyle/>
          <a:p>
            <a:r>
              <a:rPr lang="pt-BR" dirty="0" smtClean="0"/>
              <a:t>Classificação é inerente à ação humana = atividade universal culturalmente situada que segue linhas de força e poder.</a:t>
            </a:r>
          </a:p>
          <a:p>
            <a:r>
              <a:rPr lang="pt-BR" dirty="0" smtClean="0"/>
              <a:t>Sistema hierárquico de representação – espaço em disputa – é uma ferramenta de autoridade. “Power </a:t>
            </a:r>
            <a:r>
              <a:rPr lang="pt-BR" dirty="0" err="1" smtClean="0"/>
              <a:t>to</a:t>
            </a:r>
            <a:r>
              <a:rPr lang="pt-BR" dirty="0" smtClean="0"/>
              <a:t> </a:t>
            </a:r>
            <a:r>
              <a:rPr lang="pt-BR" dirty="0" err="1" smtClean="0"/>
              <a:t>name</a:t>
            </a:r>
            <a:r>
              <a:rPr lang="pt-BR" dirty="0" smtClean="0"/>
              <a:t>”.</a:t>
            </a:r>
          </a:p>
          <a:p>
            <a:r>
              <a:rPr lang="pt-BR" dirty="0" smtClean="0"/>
              <a:t>Não é natural.</a:t>
            </a:r>
          </a:p>
          <a:p>
            <a:r>
              <a:rPr lang="pt-BR" dirty="0" smtClean="0"/>
              <a:t>Como sistema tem fronteiras que excluem.</a:t>
            </a:r>
          </a:p>
          <a:p>
            <a:pPr marL="0" indent="0">
              <a:buNone/>
            </a:pPr>
            <a:r>
              <a:rPr lang="pt-BR" dirty="0" smtClean="0"/>
              <a:t>[teste de QI = medida padronizada obtida por meio de testes que avaliam as capacidades cognitivas – teste universal]</a:t>
            </a:r>
            <a:endParaRPr lang="pt-BR" dirty="0"/>
          </a:p>
        </p:txBody>
      </p:sp>
    </p:spTree>
    <p:extLst>
      <p:ext uri="{BB962C8B-B14F-4D97-AF65-F5344CB8AC3E}">
        <p14:creationId xmlns:p14="http://schemas.microsoft.com/office/powerpoint/2010/main" val="3269330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4000" dirty="0" smtClean="0"/>
              <a:t>Cientificamente favelados: </a:t>
            </a:r>
            <a:r>
              <a:rPr lang="pt-BR" dirty="0" smtClean="0"/>
              <a:t/>
            </a:r>
            <a:br>
              <a:rPr lang="pt-BR" dirty="0" smtClean="0"/>
            </a:br>
            <a:r>
              <a:rPr lang="pt-BR" sz="3600" dirty="0" smtClean="0"/>
              <a:t>uma visão crítica do conhecimento a partir da </a:t>
            </a:r>
            <a:r>
              <a:rPr lang="pt-BR" sz="3600" dirty="0" err="1" smtClean="0"/>
              <a:t>epistemografia</a:t>
            </a:r>
            <a:r>
              <a:rPr lang="pt-BR" sz="3600" dirty="0" smtClean="0"/>
              <a:t/>
            </a:r>
            <a:br>
              <a:rPr lang="pt-BR" sz="3600" dirty="0" smtClean="0"/>
            </a:br>
            <a:r>
              <a:rPr lang="pt-BR" sz="3600" dirty="0" err="1" smtClean="0">
                <a:solidFill>
                  <a:srgbClr val="C00000"/>
                </a:solidFill>
              </a:rPr>
              <a:t>Antonio</a:t>
            </a:r>
            <a:r>
              <a:rPr lang="pt-BR" sz="3600" dirty="0" smtClean="0">
                <a:solidFill>
                  <a:srgbClr val="C00000"/>
                </a:solidFill>
              </a:rPr>
              <a:t> García Gutiérrez</a:t>
            </a:r>
            <a:endParaRPr lang="pt-BR" sz="3600"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r>
              <a:rPr lang="pt-BR" dirty="0" smtClean="0"/>
              <a:t>Classificar supõe enviar ao exílio todas as ordens possíveis, exceto as autorizadas pelo poder.</a:t>
            </a:r>
          </a:p>
          <a:p>
            <a:r>
              <a:rPr lang="pt-BR" dirty="0" smtClean="0"/>
              <a:t>Inevitabilidade da classificação</a:t>
            </a:r>
          </a:p>
          <a:p>
            <a:r>
              <a:rPr lang="pt-BR" dirty="0" smtClean="0">
                <a:solidFill>
                  <a:srgbClr val="C00000"/>
                </a:solidFill>
              </a:rPr>
              <a:t>Desclassificação </a:t>
            </a:r>
            <a:r>
              <a:rPr lang="pt-BR" dirty="0" smtClean="0"/>
              <a:t>como operação que introduz o pluralismo lógico nos modos de nos relacionarmos com o conhecimento – operação com categorias abertas, pluralismo lógico, cultural, social e cognitivo.</a:t>
            </a:r>
          </a:p>
          <a:p>
            <a:r>
              <a:rPr lang="pt-BR" dirty="0" err="1" smtClean="0"/>
              <a:t>Epistemografia</a:t>
            </a:r>
            <a:r>
              <a:rPr lang="pt-BR" dirty="0" smtClean="0"/>
              <a:t> = configuração transdisciplinar que tem como objeto a organização horizontal e interativa dos conhecimentos..</a:t>
            </a:r>
          </a:p>
          <a:p>
            <a:r>
              <a:rPr lang="pt-BR" dirty="0" smtClean="0"/>
              <a:t>Desclassificação: potente instrumento de diálogo, de emancipação e de diversidade.</a:t>
            </a:r>
          </a:p>
          <a:p>
            <a:r>
              <a:rPr lang="pt-BR" dirty="0" smtClean="0"/>
              <a:t>Trabalhar por uma redistribuição da presença e força de todos os conhecimentos e culturas na rede digital, em igualdade de condições.</a:t>
            </a:r>
          </a:p>
          <a:p>
            <a:r>
              <a:rPr lang="pt-BR" dirty="0" smtClean="0"/>
              <a:t>Incorporar nas redes digitais os conhecimentos excluídos dos fluxos em que transitam os conhecimentos dominantes.</a:t>
            </a:r>
          </a:p>
          <a:p>
            <a:r>
              <a:rPr lang="pt-BR" dirty="0" smtClean="0"/>
              <a:t>Instalar o pluralismo lógico no coração mesmo da classificação – respeito ao outro.</a:t>
            </a:r>
          </a:p>
          <a:p>
            <a:r>
              <a:rPr lang="pt-BR" dirty="0" smtClean="0"/>
              <a:t>Caráter transdisciplinar e necessariamente dialógico da </a:t>
            </a:r>
            <a:r>
              <a:rPr lang="pt-BR" dirty="0" err="1" smtClean="0"/>
              <a:t>epistemografia</a:t>
            </a:r>
            <a:r>
              <a:rPr lang="pt-BR" dirty="0" smtClean="0"/>
              <a:t> – trabalho cooperativo na rede.</a:t>
            </a:r>
          </a:p>
          <a:p>
            <a:pPr marL="0" indent="0">
              <a:buNone/>
            </a:pPr>
            <a:r>
              <a:rPr lang="pt-BR" sz="2600" dirty="0" smtClean="0"/>
              <a:t>“A </a:t>
            </a:r>
            <a:r>
              <a:rPr lang="pt-BR" sz="2600" dirty="0" smtClean="0">
                <a:solidFill>
                  <a:srgbClr val="C00000"/>
                </a:solidFill>
              </a:rPr>
              <a:t>Sociedade do Conhecimento</a:t>
            </a:r>
            <a:r>
              <a:rPr lang="pt-BR" sz="2600" dirty="0" smtClean="0"/>
              <a:t>, aquela a que devemos aspirar, há de ser uma sociedade desclassificada, isto é, </a:t>
            </a:r>
            <a:r>
              <a:rPr lang="pt-BR" sz="2600" dirty="0" err="1" smtClean="0"/>
              <a:t>heteroconstruída</a:t>
            </a:r>
            <a:r>
              <a:rPr lang="pt-BR" sz="2600" dirty="0" smtClean="0"/>
              <a:t> desde </a:t>
            </a:r>
            <a:r>
              <a:rPr lang="pt-BR" sz="2600" dirty="0" err="1" smtClean="0"/>
              <a:t>autonarrações</a:t>
            </a:r>
            <a:r>
              <a:rPr lang="pt-BR" sz="2600" dirty="0" smtClean="0"/>
              <a:t>  múltiplas, a partir de estruturas e processos suficientemente flexíveis para incrementar, em seu interior, mais dissenso e configurações plurais” (p.111).</a:t>
            </a:r>
            <a:endParaRPr lang="pt-BR" sz="2600" dirty="0"/>
          </a:p>
        </p:txBody>
      </p:sp>
    </p:spTree>
    <p:extLst>
      <p:ext uri="{BB962C8B-B14F-4D97-AF65-F5344CB8AC3E}">
        <p14:creationId xmlns:p14="http://schemas.microsoft.com/office/powerpoint/2010/main" val="420685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Disseminando conhecimento</a:t>
            </a:r>
            <a:br>
              <a:rPr lang="pt-BR" dirty="0"/>
            </a:br>
            <a:r>
              <a:rPr lang="pt-BR" sz="3600" dirty="0">
                <a:solidFill>
                  <a:srgbClr val="C00000"/>
                </a:solidFill>
              </a:rPr>
              <a:t>Peter Burke</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solidFill>
                  <a:srgbClr val="C00000"/>
                </a:solidFill>
              </a:rPr>
              <a:t>Modos de disseminação do conhecimento</a:t>
            </a:r>
          </a:p>
          <a:p>
            <a:r>
              <a:rPr lang="pt-BR" dirty="0" smtClean="0"/>
              <a:t>Falando: oralidade</a:t>
            </a:r>
          </a:p>
          <a:p>
            <a:r>
              <a:rPr lang="pt-BR" dirty="0" smtClean="0"/>
              <a:t>Expondo: exposições, museus</a:t>
            </a:r>
          </a:p>
          <a:p>
            <a:r>
              <a:rPr lang="pt-BR" dirty="0" smtClean="0"/>
              <a:t>Escrevendo: cartas, dicionários, relatórios, memorandos, comunicação clandestina – imprensa periódica – revistas – periódicos (científicos) – comunicação científica – Livros – Recursos visuais.</a:t>
            </a:r>
          </a:p>
          <a:p>
            <a:endParaRPr lang="pt-BR" dirty="0"/>
          </a:p>
          <a:p>
            <a:pPr marL="0" indent="0">
              <a:buNone/>
            </a:pPr>
            <a:r>
              <a:rPr lang="pt-BR" dirty="0" smtClean="0"/>
              <a:t>“A informação, exata e inexata, tem se disseminado a uma velocidade crescente. Os entusiastas podem dizer que o conhecimento se difundiu mais amplamente, enquanto os críticos diriam que ele se difundiu de modo demasiado superficial” (p.149).</a:t>
            </a:r>
            <a:endParaRPr lang="pt-BR" dirty="0"/>
          </a:p>
        </p:txBody>
      </p:sp>
    </p:spTree>
    <p:extLst>
      <p:ext uri="{BB962C8B-B14F-4D97-AF65-F5344CB8AC3E}">
        <p14:creationId xmlns:p14="http://schemas.microsoft.com/office/powerpoint/2010/main" val="270061475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6513</Words>
  <Application>Microsoft Office PowerPoint</Application>
  <PresentationFormat>Widescreen</PresentationFormat>
  <Paragraphs>393</Paragraphs>
  <Slides>83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83</vt:i4>
      </vt:variant>
    </vt:vector>
  </HeadingPairs>
  <TitlesOfParts>
    <vt:vector size="90" baseType="lpstr">
      <vt:lpstr>Arial</vt:lpstr>
      <vt:lpstr>Calibri</vt:lpstr>
      <vt:lpstr>Calibri Light</vt:lpstr>
      <vt:lpstr>inherit</vt:lpstr>
      <vt:lpstr>Majerit</vt:lpstr>
      <vt:lpstr>Wingdings</vt:lpstr>
      <vt:lpstr>Tema do Office</vt:lpstr>
      <vt:lpstr>Informação: circulação, ordem, controle, destruição </vt:lpstr>
      <vt:lpstr>Empty Library - Biblioteca Vazia Berlim</vt:lpstr>
      <vt:lpstr>Textos indicados:</vt:lpstr>
      <vt:lpstr>Apresentação do PowerPoint</vt:lpstr>
      <vt:lpstr>The wealth of networks Yochai Benkler</vt:lpstr>
      <vt:lpstr>Uma história social do conhecimento II Peter Burke</vt:lpstr>
      <vt:lpstr>Restituição do patrimônio africano França - Benin</vt:lpstr>
      <vt:lpstr>Disseminando conhecimento Peter Burke</vt:lpstr>
      <vt:lpstr>Disseminando conhecimento Peter Burke</vt:lpstr>
      <vt:lpstr>Globalizando o conhecimento Peter Burke</vt:lpstr>
      <vt:lpstr>Tecnologizando o conhecimento (1940-1990) Peter Burke</vt:lpstr>
      <vt:lpstr>Berlim, 10 de maio de 1933</vt:lpstr>
      <vt:lpstr>Destruição, controle, censura</vt:lpstr>
      <vt:lpstr>Destruição, controle, censura</vt:lpstr>
      <vt:lpstr>A biblioteca à noite Alberto Manguel</vt:lpstr>
      <vt:lpstr>Bibliotecas</vt:lpstr>
      <vt:lpstr>Destruições</vt:lpstr>
      <vt:lpstr>Conhecimento lançado ao fogo Matthew Battles</vt:lpstr>
      <vt:lpstr>Farenheit 451</vt:lpstr>
      <vt:lpstr>Conhecimento lançado ao fogo Matthew Battles</vt:lpstr>
      <vt:lpstr>Pré-colombianos  (México e América Central)</vt:lpstr>
      <vt:lpstr>Inquisição</vt:lpstr>
      <vt:lpstr>França</vt:lpstr>
      <vt:lpstr>Ulisses de James Joyce </vt:lpstr>
      <vt:lpstr>Ditadura de Franco Espanha (1939-69)</vt:lpstr>
      <vt:lpstr>Apresentação do PowerPoint</vt:lpstr>
      <vt:lpstr>As fogueiras de livros inspiraram os fornos crematórios (Báez)</vt:lpstr>
      <vt:lpstr>Nazismo</vt:lpstr>
      <vt:lpstr>Ditaduras militares </vt:lpstr>
      <vt:lpstr>Ditadura de Oliveira Salazar Portugal (1932-1968) </vt:lpstr>
      <vt:lpstr>Operação Claridade Argentina – General Roberto Viola (1981)</vt:lpstr>
      <vt:lpstr>Brasil: Estado Novo e Ditadura Militar</vt:lpstr>
      <vt:lpstr>Destruição pela omissão: Iraque pós invasão (2003)</vt:lpstr>
      <vt:lpstr>Apresentação do PowerPoint</vt:lpstr>
      <vt:lpstr>USA Patriot Act  aprovado pelo Congresso pós 11 setembro 2001</vt:lpstr>
      <vt:lpstr>Armand Mattelart</vt:lpstr>
      <vt:lpstr>Pueden secuestrar un libro, pero no las palabras… </vt:lpstr>
      <vt:lpstr>   Arquivistas reagem a projeto de lei que prevê eliminação de originais   </vt:lpstr>
      <vt:lpstr>Roger Chartier</vt:lpstr>
      <vt:lpstr>Apresentação do PowerPoint</vt:lpstr>
      <vt:lpstr>Apresentação do PowerPoint</vt:lpstr>
      <vt:lpstr>Prefácio Christian Jacob</vt:lpstr>
      <vt:lpstr>Prefácio Christian Jacob</vt:lpstr>
      <vt:lpstr>Prefácio Christian Jacob</vt:lpstr>
      <vt:lpstr>A arte de ler Michèle Petit</vt:lpstr>
      <vt:lpstr>Prefácio Christian Jacob</vt:lpstr>
      <vt:lpstr>Prefácio Christian Jacob</vt:lpstr>
      <vt:lpstr>A conturbada história das bibliotecas Matthew Battles</vt:lpstr>
      <vt:lpstr>Bibliotecas</vt:lpstr>
      <vt:lpstr>Apresentação do PowerPoint</vt:lpstr>
      <vt:lpstr>Biblioteca de Alexandria</vt:lpstr>
      <vt:lpstr>Biblioteca de Alexandria</vt:lpstr>
      <vt:lpstr>Biblioteca de Alexandria (III a.C.)  Reis Ptolemaicos</vt:lpstr>
      <vt:lpstr>Biblioteca de Alexandria</vt:lpstr>
      <vt:lpstr>Biblioteca de Alexandria</vt:lpstr>
      <vt:lpstr>Biblioteca de Alexandria</vt:lpstr>
      <vt:lpstr>Volumen</vt:lpstr>
      <vt:lpstr>Nova Biblioteca de Alexandria</vt:lpstr>
      <vt:lpstr>Apresentação do PowerPoint</vt:lpstr>
      <vt:lpstr>Roger Chartier</vt:lpstr>
      <vt:lpstr>Códice</vt:lpstr>
      <vt:lpstr>Império Bizantino – Império Romano do Oriente (Constantino)</vt:lpstr>
      <vt:lpstr>Islã (Séc VII d.C – Maomé)</vt:lpstr>
      <vt:lpstr>Idade Média (Imp. Romano Ocidente V/Imp. Romano Oriente XV)</vt:lpstr>
      <vt:lpstr>Idade Média</vt:lpstr>
      <vt:lpstr>Século XV</vt:lpstr>
      <vt:lpstr>Matthew Battles</vt:lpstr>
      <vt:lpstr>Proliferação e ampliação das bibliotecas (séc XV e XVIII):</vt:lpstr>
      <vt:lpstr>Século XIX</vt:lpstr>
      <vt:lpstr>Inglaterra</vt:lpstr>
      <vt:lpstr>Apresentação do PowerPoint</vt:lpstr>
      <vt:lpstr>Apresentação do PowerPoint</vt:lpstr>
      <vt:lpstr>Apresentação do PowerPoint</vt:lpstr>
      <vt:lpstr>Estados Unidos  (final XIX – começo XX)</vt:lpstr>
      <vt:lpstr>Roger Chartier</vt:lpstr>
      <vt:lpstr>Estados Unidos</vt:lpstr>
      <vt:lpstr> The Library of Congress is the largest library in the world. The collection of more than 167 million items includes more than 38.6 million cataloged books and other print materials in 470 languages; more than 70 million manuscripts; the largest rare book collection in North America.</vt:lpstr>
      <vt:lpstr>A biblioteca à noite Alberto Manguel</vt:lpstr>
      <vt:lpstr>Rumo a uma era digital obscura? </vt:lpstr>
      <vt:lpstr>Apresentação do PowerPoint</vt:lpstr>
      <vt:lpstr>Apresentação do PowerPoint</vt:lpstr>
      <vt:lpstr>Classification and universality: application and construction Hope Olson</vt:lpstr>
      <vt:lpstr>Cientificamente favelados:  uma visão crítica do conhecimento a partir da epistemografia Antonio García Gutiérrez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Informação: circulação, ordem, controle, destruição</dc:title>
  <dc:creator>lucia</dc:creator>
  <cp:lastModifiedBy>lucia</cp:lastModifiedBy>
  <cp:revision>56</cp:revision>
  <dcterms:created xsi:type="dcterms:W3CDTF">2018-03-16T18:09:22Z</dcterms:created>
  <dcterms:modified xsi:type="dcterms:W3CDTF">2018-03-23T10:57:34Z</dcterms:modified>
</cp:coreProperties>
</file>