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sldIdLst>
    <p:sldId id="296" r:id="rId4"/>
    <p:sldId id="301" r:id="rId5"/>
    <p:sldId id="598" r:id="rId6"/>
    <p:sldId id="256" r:id="rId7"/>
    <p:sldId id="257" r:id="rId8"/>
    <p:sldId id="263" r:id="rId9"/>
    <p:sldId id="264" r:id="rId10"/>
    <p:sldId id="269" r:id="rId11"/>
    <p:sldId id="270" r:id="rId12"/>
    <p:sldId id="271" r:id="rId13"/>
    <p:sldId id="277" r:id="rId14"/>
    <p:sldId id="279" r:id="rId15"/>
    <p:sldId id="275" r:id="rId16"/>
    <p:sldId id="27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76" r:id="rId25"/>
    <p:sldId id="294" r:id="rId26"/>
    <p:sldId id="295" r:id="rId27"/>
    <p:sldId id="258" r:id="rId28"/>
    <p:sldId id="297" r:id="rId29"/>
    <p:sldId id="259" r:id="rId30"/>
    <p:sldId id="265" r:id="rId31"/>
    <p:sldId id="268" r:id="rId32"/>
    <p:sldId id="266" r:id="rId33"/>
    <p:sldId id="298" r:id="rId34"/>
    <p:sldId id="299" r:id="rId35"/>
    <p:sldId id="300" r:id="rId36"/>
    <p:sldId id="273" r:id="rId37"/>
    <p:sldId id="280" r:id="rId38"/>
    <p:sldId id="281" r:id="rId39"/>
    <p:sldId id="282" r:id="rId40"/>
    <p:sldId id="284" r:id="rId41"/>
    <p:sldId id="283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63"/>
    <a:srgbClr val="013687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8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decreto-lei/del5452.htm" TargetMode="Externa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LEIS/L4375.htm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decreto-lei/del5452.htm" TargetMode="External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lanalto.gov.br/ccivil_03/LEIS/L4375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D1DB7-7BE5-4A61-BD93-186FC45EF7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88259-FD6F-41CF-9195-CEE91FDD3F56}">
      <dgm:prSet/>
      <dgm:spPr>
        <a:solidFill>
          <a:srgbClr val="1F3763"/>
        </a:solidFill>
        <a:ln>
          <a:solidFill>
            <a:srgbClr val="1F3763"/>
          </a:solidFill>
        </a:ln>
      </dgm:spPr>
      <dgm:t>
        <a:bodyPr/>
        <a:lstStyle/>
        <a:p>
          <a:r>
            <a:rPr lang="pt-BR" b="1" dirty="0"/>
            <a:t>PREVISÃO LEGAL </a:t>
          </a:r>
          <a:endParaRPr lang="pt-BR" dirty="0"/>
        </a:p>
        <a:p>
          <a:r>
            <a:rPr lang="pt-BR" dirty="0"/>
            <a:t>	Lei </a:t>
          </a:r>
          <a:r>
            <a:rPr lang="pt-BR" dirty="0" err="1"/>
            <a:t>n</a:t>
          </a:r>
          <a:r>
            <a:rPr lang="pt-BR" dirty="0"/>
            <a:t>. 5.107/66</a:t>
          </a:r>
        </a:p>
        <a:p>
          <a:pPr>
            <a:buFont typeface="Wingdings" pitchFamily="2" charset="2"/>
            <a:buChar char="Ø"/>
          </a:pPr>
          <a:r>
            <a:rPr lang="pt-BR" dirty="0"/>
            <a:t>	Lei </a:t>
          </a:r>
          <a:r>
            <a:rPr lang="pt-BR" dirty="0" err="1"/>
            <a:t>n</a:t>
          </a:r>
          <a:r>
            <a:rPr lang="pt-BR" dirty="0"/>
            <a:t>. 8.036/90</a:t>
          </a:r>
        </a:p>
        <a:p>
          <a:pPr>
            <a:buFont typeface="Wingdings" pitchFamily="2" charset="2"/>
            <a:buChar char="Ø"/>
          </a:pPr>
          <a:r>
            <a:rPr lang="pt-BR" dirty="0"/>
            <a:t>	Decreto </a:t>
          </a:r>
          <a:r>
            <a:rPr lang="pt-BR" dirty="0" err="1"/>
            <a:t>n</a:t>
          </a:r>
          <a:r>
            <a:rPr lang="pt-BR" dirty="0"/>
            <a:t>. 88.684/90</a:t>
          </a:r>
          <a:endParaRPr lang="en-US" dirty="0"/>
        </a:p>
      </dgm:t>
    </dgm:pt>
    <dgm:pt modelId="{F24BACBD-4140-40FF-9AA8-E400DF334C9E}" type="parTrans" cxnId="{645E7290-E104-4B98-AEBD-6C78C4CB64D2}">
      <dgm:prSet/>
      <dgm:spPr/>
      <dgm:t>
        <a:bodyPr/>
        <a:lstStyle/>
        <a:p>
          <a:endParaRPr lang="en-US"/>
        </a:p>
      </dgm:t>
    </dgm:pt>
    <dgm:pt modelId="{CB95620E-335E-4C72-8A54-B2CAB433312A}" type="sibTrans" cxnId="{645E7290-E104-4B98-AEBD-6C78C4CB64D2}">
      <dgm:prSet/>
      <dgm:spPr/>
      <dgm:t>
        <a:bodyPr/>
        <a:lstStyle/>
        <a:p>
          <a:endParaRPr lang="en-US"/>
        </a:p>
      </dgm:t>
    </dgm:pt>
    <dgm:pt modelId="{EAC42007-7CE9-4422-A878-052A39DDE2E1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Criado em 1966 como alternativa à estabilidade decenal prevista no art. 492, CLT</a:t>
          </a:r>
          <a:endParaRPr lang="en-US" dirty="0"/>
        </a:p>
      </dgm:t>
    </dgm:pt>
    <dgm:pt modelId="{D032C80A-590C-4413-BA21-3BC83F9D367F}" type="parTrans" cxnId="{BC14E7B6-9127-45C9-9006-FAD6498FC72A}">
      <dgm:prSet/>
      <dgm:spPr/>
      <dgm:t>
        <a:bodyPr/>
        <a:lstStyle/>
        <a:p>
          <a:endParaRPr lang="en-US"/>
        </a:p>
      </dgm:t>
    </dgm:pt>
    <dgm:pt modelId="{883A02C9-BFDF-4C79-A532-2B03B9E176F8}" type="sibTrans" cxnId="{BC14E7B6-9127-45C9-9006-FAD6498FC72A}">
      <dgm:prSet/>
      <dgm:spPr/>
      <dgm:t>
        <a:bodyPr/>
        <a:lstStyle/>
        <a:p>
          <a:endParaRPr lang="en-US"/>
        </a:p>
      </dgm:t>
    </dgm:pt>
    <dgm:pt modelId="{90959733-CFEF-F64B-A457-6779861EA6D4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“Denomina-se Fundo de Garantia do Tempo de Serviço um sistema de depósitos efetuados </a:t>
          </a:r>
          <a:r>
            <a:rPr lang="pt-BR" b="1" dirty="0"/>
            <a:t>pelo empregador </a:t>
          </a:r>
          <a:r>
            <a:rPr lang="pt-BR" dirty="0"/>
            <a:t>em conta bancária do empregado, sob a gestão da Caixa Econômica Federal, e com um Conselho Curador, para utilização pelo trabalhador em hipóteses previstas em lei”. (Amauri Mascaro Nascimento)</a:t>
          </a:r>
        </a:p>
      </dgm:t>
    </dgm:pt>
    <dgm:pt modelId="{C28F5F90-2295-0D49-9260-708F5BF2087E}" type="parTrans" cxnId="{5A7DE9DC-79D7-8C44-8956-E04FE0A791D5}">
      <dgm:prSet/>
      <dgm:spPr/>
      <dgm:t>
        <a:bodyPr/>
        <a:lstStyle/>
        <a:p>
          <a:endParaRPr lang="pt-BR"/>
        </a:p>
      </dgm:t>
    </dgm:pt>
    <dgm:pt modelId="{54CC5192-750D-A54B-91D5-0C089E9A4685}" type="sibTrans" cxnId="{5A7DE9DC-79D7-8C44-8956-E04FE0A791D5}">
      <dgm:prSet/>
      <dgm:spPr/>
      <dgm:t>
        <a:bodyPr/>
        <a:lstStyle/>
        <a:p>
          <a:endParaRPr lang="pt-BR"/>
        </a:p>
      </dgm:t>
    </dgm:pt>
    <dgm:pt modelId="{99C09454-988C-5745-9B63-5A260504C713}" type="pres">
      <dgm:prSet presAssocID="{78CD1DB7-7BE5-4A61-BD93-186FC45EF748}" presName="linear" presStyleCnt="0">
        <dgm:presLayoutVars>
          <dgm:animLvl val="lvl"/>
          <dgm:resizeHandles val="exact"/>
        </dgm:presLayoutVars>
      </dgm:prSet>
      <dgm:spPr/>
    </dgm:pt>
    <dgm:pt modelId="{47CA0EED-D482-6D43-B51F-6F4F3CBDDE79}" type="pres">
      <dgm:prSet presAssocID="{1F988259-FD6F-41CF-9195-CEE91FDD3F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DA5F11-160B-444D-87B5-7D04F18F799A}" type="pres">
      <dgm:prSet presAssocID="{CB95620E-335E-4C72-8A54-B2CAB433312A}" presName="spacer" presStyleCnt="0"/>
      <dgm:spPr/>
    </dgm:pt>
    <dgm:pt modelId="{7D9FAFF5-FDBF-1C45-B948-3F4BD116271D}" type="pres">
      <dgm:prSet presAssocID="{EAC42007-7CE9-4422-A878-052A39DDE2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78FB67-BF15-1242-924E-F070B4757F12}" type="pres">
      <dgm:prSet presAssocID="{883A02C9-BFDF-4C79-A532-2B03B9E176F8}" presName="spacer" presStyleCnt="0"/>
      <dgm:spPr/>
    </dgm:pt>
    <dgm:pt modelId="{0E08462B-8E1E-984D-A66B-CA20C64F8407}" type="pres">
      <dgm:prSet presAssocID="{90959733-CFEF-F64B-A457-6779861EA6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A37E8D-BE86-F14A-89CC-3FA60BC29593}" type="presOf" srcId="{78CD1DB7-7BE5-4A61-BD93-186FC45EF748}" destId="{99C09454-988C-5745-9B63-5A260504C713}" srcOrd="0" destOrd="0" presId="urn:microsoft.com/office/officeart/2005/8/layout/vList2"/>
    <dgm:cxn modelId="{645E7290-E104-4B98-AEBD-6C78C4CB64D2}" srcId="{78CD1DB7-7BE5-4A61-BD93-186FC45EF748}" destId="{1F988259-FD6F-41CF-9195-CEE91FDD3F56}" srcOrd="0" destOrd="0" parTransId="{F24BACBD-4140-40FF-9AA8-E400DF334C9E}" sibTransId="{CB95620E-335E-4C72-8A54-B2CAB433312A}"/>
    <dgm:cxn modelId="{BC14E7B6-9127-45C9-9006-FAD6498FC72A}" srcId="{78CD1DB7-7BE5-4A61-BD93-186FC45EF748}" destId="{EAC42007-7CE9-4422-A878-052A39DDE2E1}" srcOrd="1" destOrd="0" parTransId="{D032C80A-590C-4413-BA21-3BC83F9D367F}" sibTransId="{883A02C9-BFDF-4C79-A532-2B03B9E176F8}"/>
    <dgm:cxn modelId="{40C77CBD-DB34-C540-9F4B-AD2FBA24EAB2}" type="presOf" srcId="{90959733-CFEF-F64B-A457-6779861EA6D4}" destId="{0E08462B-8E1E-984D-A66B-CA20C64F8407}" srcOrd="0" destOrd="0" presId="urn:microsoft.com/office/officeart/2005/8/layout/vList2"/>
    <dgm:cxn modelId="{5A7DE9DC-79D7-8C44-8956-E04FE0A791D5}" srcId="{78CD1DB7-7BE5-4A61-BD93-186FC45EF748}" destId="{90959733-CFEF-F64B-A457-6779861EA6D4}" srcOrd="2" destOrd="0" parTransId="{C28F5F90-2295-0D49-9260-708F5BF2087E}" sibTransId="{54CC5192-750D-A54B-91D5-0C089E9A4685}"/>
    <dgm:cxn modelId="{F9D841E4-E509-2746-80B3-1E04DFFE9BF4}" type="presOf" srcId="{1F988259-FD6F-41CF-9195-CEE91FDD3F56}" destId="{47CA0EED-D482-6D43-B51F-6F4F3CBDDE79}" srcOrd="0" destOrd="0" presId="urn:microsoft.com/office/officeart/2005/8/layout/vList2"/>
    <dgm:cxn modelId="{7631F4EE-3405-9C43-A889-2AF7E84C2822}" type="presOf" srcId="{EAC42007-7CE9-4422-A878-052A39DDE2E1}" destId="{7D9FAFF5-FDBF-1C45-B948-3F4BD116271D}" srcOrd="0" destOrd="0" presId="urn:microsoft.com/office/officeart/2005/8/layout/vList2"/>
    <dgm:cxn modelId="{9A5DDDB1-1E98-C54B-8726-56B6FF31CBF3}" type="presParOf" srcId="{99C09454-988C-5745-9B63-5A260504C713}" destId="{47CA0EED-D482-6D43-B51F-6F4F3CBDDE79}" srcOrd="0" destOrd="0" presId="urn:microsoft.com/office/officeart/2005/8/layout/vList2"/>
    <dgm:cxn modelId="{2D06E032-A912-7E4F-829F-1C1482FCD44D}" type="presParOf" srcId="{99C09454-988C-5745-9B63-5A260504C713}" destId="{B3DA5F11-160B-444D-87B5-7D04F18F799A}" srcOrd="1" destOrd="0" presId="urn:microsoft.com/office/officeart/2005/8/layout/vList2"/>
    <dgm:cxn modelId="{B3A0C517-0619-2E4B-9CDB-8A45DD770025}" type="presParOf" srcId="{99C09454-988C-5745-9B63-5A260504C713}" destId="{7D9FAFF5-FDBF-1C45-B948-3F4BD116271D}" srcOrd="2" destOrd="0" presId="urn:microsoft.com/office/officeart/2005/8/layout/vList2"/>
    <dgm:cxn modelId="{99B14AA9-F620-524B-A4C5-CBA3E1D7495A}" type="presParOf" srcId="{99C09454-988C-5745-9B63-5A260504C713}" destId="{A078FB67-BF15-1242-924E-F070B4757F12}" srcOrd="3" destOrd="0" presId="urn:microsoft.com/office/officeart/2005/8/layout/vList2"/>
    <dgm:cxn modelId="{5526786E-DB7E-0C44-A213-08AC0A502F38}" type="presParOf" srcId="{99C09454-988C-5745-9B63-5A260504C713}" destId="{0E08462B-8E1E-984D-A66B-CA20C64F84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668DA9-2593-4D62-A441-7BB553FB17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F4A57E-EF78-438B-9213-0437B3898AC9}">
      <dgm:prSet/>
      <dgm:spPr>
        <a:solidFill>
          <a:srgbClr val="1F3763"/>
        </a:solidFill>
      </dgm:spPr>
      <dgm:t>
        <a:bodyPr/>
        <a:lstStyle/>
        <a:p>
          <a:r>
            <a:rPr lang="pt-BR" altLang="pt-BR" dirty="0"/>
            <a:t>Até o dia 7 de cada mês(art. 15, Lei </a:t>
          </a:r>
          <a:r>
            <a:rPr lang="pt-BR" altLang="pt-BR" dirty="0" err="1"/>
            <a:t>n</a:t>
          </a:r>
          <a:r>
            <a:rPr lang="pt-BR" altLang="pt-BR" dirty="0"/>
            <a:t>. 8.036/90)</a:t>
          </a:r>
        </a:p>
      </dgm:t>
    </dgm:pt>
    <dgm:pt modelId="{816F4094-4E13-470C-9EAD-4F7F7AA8D4E8}" type="parTrans" cxnId="{3B568933-651D-4FD8-B304-9FEBAF8303A4}">
      <dgm:prSet/>
      <dgm:spPr/>
      <dgm:t>
        <a:bodyPr/>
        <a:lstStyle/>
        <a:p>
          <a:endParaRPr lang="en-US"/>
        </a:p>
      </dgm:t>
    </dgm:pt>
    <dgm:pt modelId="{EAA1A45F-BCFF-4E80-956C-E0648482922A}" type="sibTrans" cxnId="{3B568933-651D-4FD8-B304-9FEBAF8303A4}">
      <dgm:prSet/>
      <dgm:spPr/>
      <dgm:t>
        <a:bodyPr/>
        <a:lstStyle/>
        <a:p>
          <a:endParaRPr lang="en-US"/>
        </a:p>
      </dgm:t>
    </dgm:pt>
    <dgm:pt modelId="{E5138D4A-FB36-F249-BC58-2973B2A257AF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Hipóteses de suspensão do contrato - em regra, não há recolhimento</a:t>
          </a:r>
          <a:endParaRPr lang="pt-BR" noProof="0" dirty="0"/>
        </a:p>
      </dgm:t>
    </dgm:pt>
    <dgm:pt modelId="{9B823ACA-13D2-6C48-B3F7-A30BB2DF077A}" type="parTrans" cxnId="{51805DC8-7C85-654C-AA01-972B35AAAFCD}">
      <dgm:prSet/>
      <dgm:spPr/>
      <dgm:t>
        <a:bodyPr/>
        <a:lstStyle/>
        <a:p>
          <a:endParaRPr lang="pt-BR"/>
        </a:p>
      </dgm:t>
    </dgm:pt>
    <dgm:pt modelId="{BB799929-9545-A349-8D4C-56C124B15FD8}" type="sibTrans" cxnId="{51805DC8-7C85-654C-AA01-972B35AAAFCD}">
      <dgm:prSet/>
      <dgm:spPr/>
      <dgm:t>
        <a:bodyPr/>
        <a:lstStyle/>
        <a:p>
          <a:endParaRPr lang="pt-BR"/>
        </a:p>
      </dgm:t>
    </dgm:pt>
    <dgm:pt modelId="{CDB956C9-7EC1-2047-9BB2-A285E113464E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Hipóteses de interrupção do contrato - recolhimento regular do FGTS;</a:t>
          </a:r>
          <a:endParaRPr lang="pt-BR" altLang="pt-BR" dirty="0"/>
        </a:p>
      </dgm:t>
    </dgm:pt>
    <dgm:pt modelId="{05F76B9C-C771-0D4A-AC2D-7CB6E384F26B}" type="parTrans" cxnId="{55B519FD-AD52-AB41-A772-DAB915AEF216}">
      <dgm:prSet/>
      <dgm:spPr/>
    </dgm:pt>
    <dgm:pt modelId="{708D9E72-1D5F-8640-8B86-B7D1BB48DB8E}" type="sibTrans" cxnId="{55B519FD-AD52-AB41-A772-DAB915AEF216}">
      <dgm:prSet/>
      <dgm:spPr/>
    </dgm:pt>
    <dgm:pt modelId="{92E13CF3-EA13-484E-8E99-95CDCE302033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Licença-maternidade;</a:t>
          </a:r>
          <a:endParaRPr lang="pt-BR" noProof="0" dirty="0"/>
        </a:p>
      </dgm:t>
    </dgm:pt>
    <dgm:pt modelId="{FDE8EBA1-5AA5-DF4E-9AA8-49204F51D5DD}" type="parTrans" cxnId="{B150247E-91F5-7649-B805-C2E0CF04EA2B}">
      <dgm:prSet/>
      <dgm:spPr/>
    </dgm:pt>
    <dgm:pt modelId="{8F161490-AA78-8140-97CF-86F5DF535907}" type="sibTrans" cxnId="{B150247E-91F5-7649-B805-C2E0CF04EA2B}">
      <dgm:prSet/>
      <dgm:spPr/>
    </dgm:pt>
    <dgm:pt modelId="{DBFE025F-54A9-C347-92A8-01F6C734F87B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Prestação de serviço militar</a:t>
          </a:r>
        </a:p>
        <a:p>
          <a:endParaRPr lang="en-US" dirty="0"/>
        </a:p>
        <a:p>
          <a:endParaRPr lang="pt-BR" noProof="0" dirty="0"/>
        </a:p>
      </dgm:t>
    </dgm:pt>
    <dgm:pt modelId="{A8D128C2-D1EE-C445-8AFD-987C5DDB77F8}" type="parTrans" cxnId="{76C3EF07-2ACC-AC4F-B335-0B9F3560ADC4}">
      <dgm:prSet/>
      <dgm:spPr/>
    </dgm:pt>
    <dgm:pt modelId="{AF87DE7A-3DC7-3C49-B432-C8201F37F4A3}" type="sibTrans" cxnId="{76C3EF07-2ACC-AC4F-B335-0B9F3560ADC4}">
      <dgm:prSet/>
      <dgm:spPr/>
    </dgm:pt>
    <dgm:pt modelId="{B4EA4A3F-5B95-7C44-8B85-68C26FDE7C99}">
      <dgm:prSet/>
      <dgm:spPr>
        <a:solidFill>
          <a:srgbClr val="1F3763"/>
        </a:solidFill>
      </dgm:spPr>
      <dgm:t>
        <a:bodyPr/>
        <a:lstStyle/>
        <a:p>
          <a:r>
            <a:rPr lang="pt-BR" noProof="0" dirty="0"/>
            <a:t>Aborto não criminoso;</a:t>
          </a:r>
        </a:p>
      </dgm:t>
    </dgm:pt>
    <dgm:pt modelId="{650804AD-6FE1-3042-9A6D-AD6ED8921C6A}" type="parTrans" cxnId="{CF7AC427-F7DF-9E40-B91C-34861A3AC988}">
      <dgm:prSet/>
      <dgm:spPr/>
    </dgm:pt>
    <dgm:pt modelId="{584A9F69-4C31-7C4C-B0E5-BA4E55BBA810}" type="sibTrans" cxnId="{CF7AC427-F7DF-9E40-B91C-34861A3AC988}">
      <dgm:prSet/>
      <dgm:spPr/>
    </dgm:pt>
    <dgm:pt modelId="{F045B72E-B538-2E46-B95E-B297682BCE8A}">
      <dgm:prSet/>
      <dgm:spPr>
        <a:solidFill>
          <a:srgbClr val="1F3763"/>
        </a:solidFill>
      </dgm:spPr>
      <dgm:t>
        <a:bodyPr/>
        <a:lstStyle/>
        <a:p>
          <a:r>
            <a:rPr lang="pt-BR" noProof="0" dirty="0"/>
            <a:t>Licença em razão de acidente de trabalho, após os 15 primeiros dias;</a:t>
          </a:r>
        </a:p>
      </dgm:t>
    </dgm:pt>
    <dgm:pt modelId="{194E720A-EEC0-B240-9329-EE9777202BBF}" type="parTrans" cxnId="{AFC0DABF-13C6-C442-9047-3AE4C72C9CE0}">
      <dgm:prSet/>
      <dgm:spPr/>
    </dgm:pt>
    <dgm:pt modelId="{35C2D235-3F98-9145-98D4-4087C710BAEE}" type="sibTrans" cxnId="{AFC0DABF-13C6-C442-9047-3AE4C72C9CE0}">
      <dgm:prSet/>
      <dgm:spPr/>
    </dgm:pt>
    <dgm:pt modelId="{43E6E947-2DD5-0F46-9DD8-DF60CC2F6602}" type="pres">
      <dgm:prSet presAssocID="{CA668DA9-2593-4D62-A441-7BB553FB1727}" presName="diagram" presStyleCnt="0">
        <dgm:presLayoutVars>
          <dgm:dir/>
          <dgm:resizeHandles val="exact"/>
        </dgm:presLayoutVars>
      </dgm:prSet>
      <dgm:spPr/>
    </dgm:pt>
    <dgm:pt modelId="{16D3EFD9-B1AD-AB44-ADCB-085647E8D4BD}" type="pres">
      <dgm:prSet presAssocID="{0FF4A57E-EF78-438B-9213-0437B3898AC9}" presName="node" presStyleLbl="node1" presStyleIdx="0" presStyleCnt="3" custLinFactNeighborX="556" custLinFactNeighborY="3704">
        <dgm:presLayoutVars>
          <dgm:bulletEnabled val="1"/>
        </dgm:presLayoutVars>
      </dgm:prSet>
      <dgm:spPr/>
    </dgm:pt>
    <dgm:pt modelId="{805E835F-86BE-CB43-87C8-2F1A5DE92608}" type="pres">
      <dgm:prSet presAssocID="{EAA1A45F-BCFF-4E80-956C-E0648482922A}" presName="sibTrans" presStyleCnt="0"/>
      <dgm:spPr/>
    </dgm:pt>
    <dgm:pt modelId="{61CA43AB-1921-6043-AF73-F061F7B62205}" type="pres">
      <dgm:prSet presAssocID="{CDB956C9-7EC1-2047-9BB2-A285E113464E}" presName="node" presStyleLbl="node1" presStyleIdx="1" presStyleCnt="3">
        <dgm:presLayoutVars>
          <dgm:bulletEnabled val="1"/>
        </dgm:presLayoutVars>
      </dgm:prSet>
      <dgm:spPr/>
    </dgm:pt>
    <dgm:pt modelId="{2A353DA1-77F3-1848-B422-9B348884B548}" type="pres">
      <dgm:prSet presAssocID="{708D9E72-1D5F-8640-8B86-B7D1BB48DB8E}" presName="sibTrans" presStyleCnt="0"/>
      <dgm:spPr/>
    </dgm:pt>
    <dgm:pt modelId="{72BF1A57-74FA-C547-B3AD-C59E1E7A80BC}" type="pres">
      <dgm:prSet presAssocID="{E5138D4A-FB36-F249-BC58-2973B2A257AF}" presName="node" presStyleLbl="node1" presStyleIdx="2" presStyleCnt="3">
        <dgm:presLayoutVars>
          <dgm:bulletEnabled val="1"/>
        </dgm:presLayoutVars>
      </dgm:prSet>
      <dgm:spPr/>
    </dgm:pt>
  </dgm:ptLst>
  <dgm:cxnLst>
    <dgm:cxn modelId="{CBCAC402-A0B5-394F-94F7-0E34B1F612A4}" type="presOf" srcId="{B4EA4A3F-5B95-7C44-8B85-68C26FDE7C99}" destId="{72BF1A57-74FA-C547-B3AD-C59E1E7A80BC}" srcOrd="0" destOrd="2" presId="urn:microsoft.com/office/officeart/2005/8/layout/default"/>
    <dgm:cxn modelId="{BD8EF006-6FA2-1A4F-9E59-552F76FAC6D0}" type="presOf" srcId="{CDB956C9-7EC1-2047-9BB2-A285E113464E}" destId="{61CA43AB-1921-6043-AF73-F061F7B62205}" srcOrd="0" destOrd="0" presId="urn:microsoft.com/office/officeart/2005/8/layout/default"/>
    <dgm:cxn modelId="{76C3EF07-2ACC-AC4F-B335-0B9F3560ADC4}" srcId="{E5138D4A-FB36-F249-BC58-2973B2A257AF}" destId="{DBFE025F-54A9-C347-92A8-01F6C734F87B}" srcOrd="3" destOrd="0" parTransId="{A8D128C2-D1EE-C445-8AFD-987C5DDB77F8}" sibTransId="{AF87DE7A-3DC7-3C49-B432-C8201F37F4A3}"/>
    <dgm:cxn modelId="{BC98420C-FF41-EA4D-BC72-F83DFB2F276A}" type="presOf" srcId="{DBFE025F-54A9-C347-92A8-01F6C734F87B}" destId="{72BF1A57-74FA-C547-B3AD-C59E1E7A80BC}" srcOrd="0" destOrd="4" presId="urn:microsoft.com/office/officeart/2005/8/layout/default"/>
    <dgm:cxn modelId="{2363480C-A47D-7A4D-9EB3-0037616026C9}" type="presOf" srcId="{92E13CF3-EA13-484E-8E99-95CDCE302033}" destId="{72BF1A57-74FA-C547-B3AD-C59E1E7A80BC}" srcOrd="0" destOrd="1" presId="urn:microsoft.com/office/officeart/2005/8/layout/default"/>
    <dgm:cxn modelId="{CF7AC427-F7DF-9E40-B91C-34861A3AC988}" srcId="{E5138D4A-FB36-F249-BC58-2973B2A257AF}" destId="{B4EA4A3F-5B95-7C44-8B85-68C26FDE7C99}" srcOrd="1" destOrd="0" parTransId="{650804AD-6FE1-3042-9A6D-AD6ED8921C6A}" sibTransId="{584A9F69-4C31-7C4C-B0E5-BA4E55BBA810}"/>
    <dgm:cxn modelId="{3B568933-651D-4FD8-B304-9FEBAF8303A4}" srcId="{CA668DA9-2593-4D62-A441-7BB553FB1727}" destId="{0FF4A57E-EF78-438B-9213-0437B3898AC9}" srcOrd="0" destOrd="0" parTransId="{816F4094-4E13-470C-9EAD-4F7F7AA8D4E8}" sibTransId="{EAA1A45F-BCFF-4E80-956C-E0648482922A}"/>
    <dgm:cxn modelId="{F396756A-0194-004B-BFA6-BB8D9A458DF7}" type="presOf" srcId="{E5138D4A-FB36-F249-BC58-2973B2A257AF}" destId="{72BF1A57-74FA-C547-B3AD-C59E1E7A80BC}" srcOrd="0" destOrd="0" presId="urn:microsoft.com/office/officeart/2005/8/layout/default"/>
    <dgm:cxn modelId="{0AC91055-F1BC-2740-8DD9-EA889F96B281}" type="presOf" srcId="{CA668DA9-2593-4D62-A441-7BB553FB1727}" destId="{43E6E947-2DD5-0F46-9DD8-DF60CC2F6602}" srcOrd="0" destOrd="0" presId="urn:microsoft.com/office/officeart/2005/8/layout/default"/>
    <dgm:cxn modelId="{B150247E-91F5-7649-B805-C2E0CF04EA2B}" srcId="{E5138D4A-FB36-F249-BC58-2973B2A257AF}" destId="{92E13CF3-EA13-484E-8E99-95CDCE302033}" srcOrd="0" destOrd="0" parTransId="{FDE8EBA1-5AA5-DF4E-9AA8-49204F51D5DD}" sibTransId="{8F161490-AA78-8140-97CF-86F5DF535907}"/>
    <dgm:cxn modelId="{717F0BAB-240B-904A-B7C9-D530FB47006D}" type="presOf" srcId="{0FF4A57E-EF78-438B-9213-0437B3898AC9}" destId="{16D3EFD9-B1AD-AB44-ADCB-085647E8D4BD}" srcOrd="0" destOrd="0" presId="urn:microsoft.com/office/officeart/2005/8/layout/default"/>
    <dgm:cxn modelId="{764B65BC-B571-6F46-AC7E-E0EC74EEB5E1}" type="presOf" srcId="{F045B72E-B538-2E46-B95E-B297682BCE8A}" destId="{72BF1A57-74FA-C547-B3AD-C59E1E7A80BC}" srcOrd="0" destOrd="3" presId="urn:microsoft.com/office/officeart/2005/8/layout/default"/>
    <dgm:cxn modelId="{AFC0DABF-13C6-C442-9047-3AE4C72C9CE0}" srcId="{E5138D4A-FB36-F249-BC58-2973B2A257AF}" destId="{F045B72E-B538-2E46-B95E-B297682BCE8A}" srcOrd="2" destOrd="0" parTransId="{194E720A-EEC0-B240-9329-EE9777202BBF}" sibTransId="{35C2D235-3F98-9145-98D4-4087C710BAEE}"/>
    <dgm:cxn modelId="{51805DC8-7C85-654C-AA01-972B35AAAFCD}" srcId="{CA668DA9-2593-4D62-A441-7BB553FB1727}" destId="{E5138D4A-FB36-F249-BC58-2973B2A257AF}" srcOrd="2" destOrd="0" parTransId="{9B823ACA-13D2-6C48-B3F7-A30BB2DF077A}" sibTransId="{BB799929-9545-A349-8D4C-56C124B15FD8}"/>
    <dgm:cxn modelId="{55B519FD-AD52-AB41-A772-DAB915AEF216}" srcId="{CA668DA9-2593-4D62-A441-7BB553FB1727}" destId="{CDB956C9-7EC1-2047-9BB2-A285E113464E}" srcOrd="1" destOrd="0" parTransId="{05F76B9C-C771-0D4A-AC2D-7CB6E384F26B}" sibTransId="{708D9E72-1D5F-8640-8B86-B7D1BB48DB8E}"/>
    <dgm:cxn modelId="{0EB102C7-C97E-9C40-ABA5-E0CD9F50CD53}" type="presParOf" srcId="{43E6E947-2DD5-0F46-9DD8-DF60CC2F6602}" destId="{16D3EFD9-B1AD-AB44-ADCB-085647E8D4BD}" srcOrd="0" destOrd="0" presId="urn:microsoft.com/office/officeart/2005/8/layout/default"/>
    <dgm:cxn modelId="{CE20EF2F-99C5-F247-A7B8-2BD5FBD36FC8}" type="presParOf" srcId="{43E6E947-2DD5-0F46-9DD8-DF60CC2F6602}" destId="{805E835F-86BE-CB43-87C8-2F1A5DE92608}" srcOrd="1" destOrd="0" presId="urn:microsoft.com/office/officeart/2005/8/layout/default"/>
    <dgm:cxn modelId="{5B9CCDE4-9F02-4A44-A022-93E66B6E545E}" type="presParOf" srcId="{43E6E947-2DD5-0F46-9DD8-DF60CC2F6602}" destId="{61CA43AB-1921-6043-AF73-F061F7B62205}" srcOrd="2" destOrd="0" presId="urn:microsoft.com/office/officeart/2005/8/layout/default"/>
    <dgm:cxn modelId="{83DCF412-DCDF-9E47-948D-F0B788CB978E}" type="presParOf" srcId="{43E6E947-2DD5-0F46-9DD8-DF60CC2F6602}" destId="{2A353DA1-77F3-1848-B422-9B348884B548}" srcOrd="3" destOrd="0" presId="urn:microsoft.com/office/officeart/2005/8/layout/default"/>
    <dgm:cxn modelId="{839FBB0C-23EB-674A-B931-9EBC8BBAD509}" type="presParOf" srcId="{43E6E947-2DD5-0F46-9DD8-DF60CC2F6602}" destId="{72BF1A57-74FA-C547-B3AD-C59E1E7A80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71FFA6-1323-4C98-AF59-07E0B207A8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84799-24A4-4EE1-8E90-E53FF07DE4DE}">
      <dgm:prSet/>
      <dgm:spPr>
        <a:solidFill>
          <a:schemeClr val="tx2"/>
        </a:solidFill>
      </dgm:spPr>
      <dgm:t>
        <a:bodyPr/>
        <a:lstStyle/>
        <a:p>
          <a:r>
            <a:rPr lang="pt-BR"/>
            <a:t>Art. 131 - Não será considerada falta ao serviço, para os efeitos do artigo anterior, a ausência do empregado:                        </a:t>
          </a:r>
          <a:endParaRPr lang="en-US"/>
        </a:p>
      </dgm:t>
    </dgm:pt>
    <dgm:pt modelId="{A69BC64D-2F25-4F9B-B639-64B99CC8077E}" type="parTrans" cxnId="{36BACB58-D503-45A7-BB72-BEE0EE273913}">
      <dgm:prSet/>
      <dgm:spPr/>
      <dgm:t>
        <a:bodyPr/>
        <a:lstStyle/>
        <a:p>
          <a:endParaRPr lang="en-US"/>
        </a:p>
      </dgm:t>
    </dgm:pt>
    <dgm:pt modelId="{ED1FC190-9BEE-4783-99E5-FDB2BBA4924A}" type="sibTrans" cxnId="{36BACB58-D503-45A7-BB72-BEE0EE273913}">
      <dgm:prSet/>
      <dgm:spPr/>
      <dgm:t>
        <a:bodyPr/>
        <a:lstStyle/>
        <a:p>
          <a:endParaRPr lang="en-US"/>
        </a:p>
      </dgm:t>
    </dgm:pt>
    <dgm:pt modelId="{51FF4C00-8B82-4C4C-BFAB-CCF161E87775}">
      <dgm:prSet/>
      <dgm:spPr>
        <a:solidFill>
          <a:schemeClr val="tx2"/>
        </a:solidFill>
      </dgm:spPr>
      <dgm:t>
        <a:bodyPr/>
        <a:lstStyle/>
        <a:p>
          <a:r>
            <a:rPr lang="pt-BR" dirty="0" err="1"/>
            <a:t>I</a:t>
          </a:r>
          <a:r>
            <a:rPr lang="pt-BR" dirty="0"/>
            <a:t> - nos casos referidos no </a:t>
          </a:r>
          <a:r>
            <a:rPr lang="pt-BR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art. 473</a:t>
          </a:r>
          <a:r>
            <a:rPr lang="pt-BR" dirty="0"/>
            <a:t>;                                     </a:t>
          </a:r>
          <a:r>
            <a:rPr lang="pt-BR" b="1" dirty="0"/>
            <a:t> </a:t>
          </a:r>
          <a:endParaRPr lang="en-US" dirty="0"/>
        </a:p>
      </dgm:t>
    </dgm:pt>
    <dgm:pt modelId="{C13CB3D5-D1D3-4AEC-A944-D6FFF0B3AC38}" type="parTrans" cxnId="{CAAC9F80-CC92-4750-8B89-404328302597}">
      <dgm:prSet/>
      <dgm:spPr/>
      <dgm:t>
        <a:bodyPr/>
        <a:lstStyle/>
        <a:p>
          <a:endParaRPr lang="en-US"/>
        </a:p>
      </dgm:t>
    </dgm:pt>
    <dgm:pt modelId="{411BE7F4-1DD3-43D7-866C-FAAD49C2533A}" type="sibTrans" cxnId="{CAAC9F80-CC92-4750-8B89-404328302597}">
      <dgm:prSet/>
      <dgm:spPr/>
      <dgm:t>
        <a:bodyPr/>
        <a:lstStyle/>
        <a:p>
          <a:endParaRPr lang="en-US"/>
        </a:p>
      </dgm:t>
    </dgm:pt>
    <dgm:pt modelId="{464D6E7F-D7C9-43D3-AB84-9E14CAA51D3C}">
      <dgm:prSet/>
      <dgm:spPr>
        <a:solidFill>
          <a:schemeClr val="tx2"/>
        </a:solidFill>
      </dgm:spPr>
      <dgm:t>
        <a:bodyPr/>
        <a:lstStyle/>
        <a:p>
          <a:r>
            <a:rPr lang="pt-BR" dirty="0"/>
            <a:t>Il - durante o licenciamento compulsório da empregada por motivo de maternidade ou aborto, observados os requisitos para percepção do salário-maternidade custeado pela Previdência Social;                   </a:t>
          </a:r>
          <a:endParaRPr lang="en-US" dirty="0"/>
        </a:p>
      </dgm:t>
    </dgm:pt>
    <dgm:pt modelId="{83293463-4965-4A3E-B1EA-6428E9060DAA}" type="parTrans" cxnId="{C876783A-EC3D-4565-8B7E-E94B152E36B6}">
      <dgm:prSet/>
      <dgm:spPr/>
      <dgm:t>
        <a:bodyPr/>
        <a:lstStyle/>
        <a:p>
          <a:endParaRPr lang="en-US"/>
        </a:p>
      </dgm:t>
    </dgm:pt>
    <dgm:pt modelId="{B690E84E-BA62-4026-BEC6-B9411FF927E1}" type="sibTrans" cxnId="{C876783A-EC3D-4565-8B7E-E94B152E36B6}">
      <dgm:prSet/>
      <dgm:spPr/>
      <dgm:t>
        <a:bodyPr/>
        <a:lstStyle/>
        <a:p>
          <a:endParaRPr lang="en-US"/>
        </a:p>
      </dgm:t>
    </dgm:pt>
    <dgm:pt modelId="{6E088A74-2D27-4DC0-9DEA-DDC8000F165D}">
      <dgm:prSet/>
      <dgm:spPr>
        <a:solidFill>
          <a:schemeClr val="tx2"/>
        </a:solidFill>
      </dgm:spPr>
      <dgm:t>
        <a:bodyPr/>
        <a:lstStyle/>
        <a:p>
          <a:r>
            <a:rPr lang="pt-BR" dirty="0"/>
            <a:t>III - por motivo de acidente do trabalho ou enfermidade atestada pelo Instituto Nacional do Seguro Social - INSS, excetuada a hipótese do </a:t>
          </a:r>
          <a:r>
            <a:rPr lang="pt-BR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inciso IV do art. 133;</a:t>
          </a:r>
          <a:r>
            <a:rPr lang="pt-BR" dirty="0">
              <a:solidFill>
                <a:schemeClr val="bg1"/>
              </a:solidFill>
            </a:rPr>
            <a:t>                    </a:t>
          </a:r>
          <a:endParaRPr lang="en-US" dirty="0">
            <a:solidFill>
              <a:schemeClr val="bg1"/>
            </a:solidFill>
          </a:endParaRPr>
        </a:p>
      </dgm:t>
    </dgm:pt>
    <dgm:pt modelId="{668D05B4-A2CE-4484-877D-666C26F1F8DF}" type="parTrans" cxnId="{A5A2ADA1-445C-4133-9F66-3318EB6F96F9}">
      <dgm:prSet/>
      <dgm:spPr/>
      <dgm:t>
        <a:bodyPr/>
        <a:lstStyle/>
        <a:p>
          <a:endParaRPr lang="en-US"/>
        </a:p>
      </dgm:t>
    </dgm:pt>
    <dgm:pt modelId="{F789F799-262B-46F7-B750-309C657130F8}" type="sibTrans" cxnId="{A5A2ADA1-445C-4133-9F66-3318EB6F96F9}">
      <dgm:prSet/>
      <dgm:spPr/>
      <dgm:t>
        <a:bodyPr/>
        <a:lstStyle/>
        <a:p>
          <a:endParaRPr lang="en-US"/>
        </a:p>
      </dgm:t>
    </dgm:pt>
    <dgm:pt modelId="{AE016B87-764F-468A-85FD-4E5BFAC4DF56}">
      <dgm:prSet/>
      <dgm:spPr>
        <a:solidFill>
          <a:schemeClr val="tx2"/>
        </a:solidFill>
      </dgm:spPr>
      <dgm:t>
        <a:bodyPr/>
        <a:lstStyle/>
        <a:p>
          <a:r>
            <a:rPr lang="pt-BR"/>
            <a:t>IV - justificada pela empresa, entendendo-se como tal a que não tiver determinado o desconto do correspondente salário;                    </a:t>
          </a:r>
          <a:endParaRPr lang="en-US"/>
        </a:p>
      </dgm:t>
    </dgm:pt>
    <dgm:pt modelId="{7E3A7FCF-3E1C-4682-94CB-34DB6B2D8CE7}" type="parTrans" cxnId="{5A6C2B0C-2BDD-4E03-8F2B-A2494FEB4CDC}">
      <dgm:prSet/>
      <dgm:spPr/>
      <dgm:t>
        <a:bodyPr/>
        <a:lstStyle/>
        <a:p>
          <a:endParaRPr lang="en-US"/>
        </a:p>
      </dgm:t>
    </dgm:pt>
    <dgm:pt modelId="{33F415A4-48A3-4592-8964-6BC8AB876239}" type="sibTrans" cxnId="{5A6C2B0C-2BDD-4E03-8F2B-A2494FEB4CDC}">
      <dgm:prSet/>
      <dgm:spPr/>
      <dgm:t>
        <a:bodyPr/>
        <a:lstStyle/>
        <a:p>
          <a:endParaRPr lang="en-US"/>
        </a:p>
      </dgm:t>
    </dgm:pt>
    <dgm:pt modelId="{709738C3-0BC8-494C-A66F-33092BBC58CE}">
      <dgm:prSet/>
      <dgm:spPr>
        <a:solidFill>
          <a:schemeClr val="tx2"/>
        </a:solidFill>
      </dgm:spPr>
      <dgm:t>
        <a:bodyPr/>
        <a:lstStyle/>
        <a:p>
          <a:r>
            <a:rPr lang="pt-BR"/>
            <a:t>V - durante a suspensão preventiva para responder a inquérito administrativo ou de prisão preventiva, quando for impronunciado ou absolvido; e                  </a:t>
          </a:r>
          <a:endParaRPr lang="en-US"/>
        </a:p>
      </dgm:t>
    </dgm:pt>
    <dgm:pt modelId="{93163FED-1B8A-4AD9-A019-4583223170B7}" type="parTrans" cxnId="{D5C889EB-4899-45DD-A9FA-ED9D3566D2C1}">
      <dgm:prSet/>
      <dgm:spPr/>
      <dgm:t>
        <a:bodyPr/>
        <a:lstStyle/>
        <a:p>
          <a:endParaRPr lang="en-US"/>
        </a:p>
      </dgm:t>
    </dgm:pt>
    <dgm:pt modelId="{2EBC1D0F-A78E-4BDE-86EF-CC9F62DF2157}" type="sibTrans" cxnId="{D5C889EB-4899-45DD-A9FA-ED9D3566D2C1}">
      <dgm:prSet/>
      <dgm:spPr/>
      <dgm:t>
        <a:bodyPr/>
        <a:lstStyle/>
        <a:p>
          <a:endParaRPr lang="en-US"/>
        </a:p>
      </dgm:t>
    </dgm:pt>
    <dgm:pt modelId="{099468DC-812A-4A28-8B06-41B5EB7A963A}">
      <dgm:prSet/>
      <dgm:spPr>
        <a:solidFill>
          <a:schemeClr val="tx2"/>
        </a:solidFill>
      </dgm:spPr>
      <dgm:t>
        <a:bodyPr/>
        <a:lstStyle/>
        <a:p>
          <a:r>
            <a:rPr lang="pt-BR" dirty="0"/>
            <a:t>VI - nos dias em que não tenha havido serviço, salvo na hipótese </a:t>
          </a:r>
          <a:r>
            <a:rPr lang="pt-BR" dirty="0">
              <a:solidFill>
                <a:schemeClr val="bg1"/>
              </a:solidFill>
            </a:rPr>
            <a:t>do i</a:t>
          </a:r>
          <a:r>
            <a:rPr lang="pt-BR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nciso III do art. 133.</a:t>
          </a:r>
          <a:r>
            <a:rPr lang="pt-BR" dirty="0">
              <a:solidFill>
                <a:schemeClr val="bg1"/>
              </a:solidFill>
            </a:rPr>
            <a:t> </a:t>
          </a:r>
          <a:r>
            <a:rPr lang="pt-BR" dirty="0"/>
            <a:t>    </a:t>
          </a:r>
          <a:endParaRPr lang="en-US" dirty="0"/>
        </a:p>
      </dgm:t>
    </dgm:pt>
    <dgm:pt modelId="{813E0ED7-601A-49EB-B210-673538CACC50}" type="parTrans" cxnId="{EB093E04-C249-4519-8345-179192F8ED1E}">
      <dgm:prSet/>
      <dgm:spPr/>
      <dgm:t>
        <a:bodyPr/>
        <a:lstStyle/>
        <a:p>
          <a:endParaRPr lang="en-US"/>
        </a:p>
      </dgm:t>
    </dgm:pt>
    <dgm:pt modelId="{73801E47-CDB5-4065-8430-BF2CF21BA89A}" type="sibTrans" cxnId="{EB093E04-C249-4519-8345-179192F8ED1E}">
      <dgm:prSet/>
      <dgm:spPr/>
      <dgm:t>
        <a:bodyPr/>
        <a:lstStyle/>
        <a:p>
          <a:endParaRPr lang="en-US"/>
        </a:p>
      </dgm:t>
    </dgm:pt>
    <dgm:pt modelId="{B62109AE-262B-A143-93F4-9482116BE764}" type="pres">
      <dgm:prSet presAssocID="{3971FFA6-1323-4C98-AF59-07E0B207A85B}" presName="diagram" presStyleCnt="0">
        <dgm:presLayoutVars>
          <dgm:dir/>
          <dgm:resizeHandles val="exact"/>
        </dgm:presLayoutVars>
      </dgm:prSet>
      <dgm:spPr/>
    </dgm:pt>
    <dgm:pt modelId="{27283C5C-A5FB-B248-BAC0-4EA97C7A8B3B}" type="pres">
      <dgm:prSet presAssocID="{0E784799-24A4-4EE1-8E90-E53FF07DE4DE}" presName="node" presStyleLbl="node1" presStyleIdx="0" presStyleCnt="7">
        <dgm:presLayoutVars>
          <dgm:bulletEnabled val="1"/>
        </dgm:presLayoutVars>
      </dgm:prSet>
      <dgm:spPr/>
    </dgm:pt>
    <dgm:pt modelId="{5A98A907-DF3B-0346-9410-828969C31945}" type="pres">
      <dgm:prSet presAssocID="{ED1FC190-9BEE-4783-99E5-FDB2BBA4924A}" presName="sibTrans" presStyleCnt="0"/>
      <dgm:spPr/>
    </dgm:pt>
    <dgm:pt modelId="{DB3A4308-387F-D147-B66F-AEAED26E3D00}" type="pres">
      <dgm:prSet presAssocID="{51FF4C00-8B82-4C4C-BFAB-CCF161E87775}" presName="node" presStyleLbl="node1" presStyleIdx="1" presStyleCnt="7">
        <dgm:presLayoutVars>
          <dgm:bulletEnabled val="1"/>
        </dgm:presLayoutVars>
      </dgm:prSet>
      <dgm:spPr/>
    </dgm:pt>
    <dgm:pt modelId="{870EC4CB-BB43-074F-A8B3-ADAF400BFF71}" type="pres">
      <dgm:prSet presAssocID="{411BE7F4-1DD3-43D7-866C-FAAD49C2533A}" presName="sibTrans" presStyleCnt="0"/>
      <dgm:spPr/>
    </dgm:pt>
    <dgm:pt modelId="{6AB638C1-9BBE-324F-B953-41628C6120C0}" type="pres">
      <dgm:prSet presAssocID="{464D6E7F-D7C9-43D3-AB84-9E14CAA51D3C}" presName="node" presStyleLbl="node1" presStyleIdx="2" presStyleCnt="7">
        <dgm:presLayoutVars>
          <dgm:bulletEnabled val="1"/>
        </dgm:presLayoutVars>
      </dgm:prSet>
      <dgm:spPr/>
    </dgm:pt>
    <dgm:pt modelId="{25D2A3A4-C946-FD44-B1AA-ADA1B9082E6F}" type="pres">
      <dgm:prSet presAssocID="{B690E84E-BA62-4026-BEC6-B9411FF927E1}" presName="sibTrans" presStyleCnt="0"/>
      <dgm:spPr/>
    </dgm:pt>
    <dgm:pt modelId="{7BA3BC40-D835-FF40-A174-C6468D09EBE1}" type="pres">
      <dgm:prSet presAssocID="{6E088A74-2D27-4DC0-9DEA-DDC8000F165D}" presName="node" presStyleLbl="node1" presStyleIdx="3" presStyleCnt="7">
        <dgm:presLayoutVars>
          <dgm:bulletEnabled val="1"/>
        </dgm:presLayoutVars>
      </dgm:prSet>
      <dgm:spPr/>
    </dgm:pt>
    <dgm:pt modelId="{16FDD520-C70C-014E-9E10-F57EA8DF28F3}" type="pres">
      <dgm:prSet presAssocID="{F789F799-262B-46F7-B750-309C657130F8}" presName="sibTrans" presStyleCnt="0"/>
      <dgm:spPr/>
    </dgm:pt>
    <dgm:pt modelId="{FA1B7C26-C54F-AF4A-8F0E-921400E5BB5A}" type="pres">
      <dgm:prSet presAssocID="{AE016B87-764F-468A-85FD-4E5BFAC4DF56}" presName="node" presStyleLbl="node1" presStyleIdx="4" presStyleCnt="7">
        <dgm:presLayoutVars>
          <dgm:bulletEnabled val="1"/>
        </dgm:presLayoutVars>
      </dgm:prSet>
      <dgm:spPr/>
    </dgm:pt>
    <dgm:pt modelId="{A8186DEE-2318-F94D-80B2-638EC5E3BF2A}" type="pres">
      <dgm:prSet presAssocID="{33F415A4-48A3-4592-8964-6BC8AB876239}" presName="sibTrans" presStyleCnt="0"/>
      <dgm:spPr/>
    </dgm:pt>
    <dgm:pt modelId="{27C67E7C-AA31-F14A-8F1D-DFE140AB6093}" type="pres">
      <dgm:prSet presAssocID="{709738C3-0BC8-494C-A66F-33092BBC58CE}" presName="node" presStyleLbl="node1" presStyleIdx="5" presStyleCnt="7">
        <dgm:presLayoutVars>
          <dgm:bulletEnabled val="1"/>
        </dgm:presLayoutVars>
      </dgm:prSet>
      <dgm:spPr/>
    </dgm:pt>
    <dgm:pt modelId="{47B38007-9358-2A47-8BE0-FE963E7FE057}" type="pres">
      <dgm:prSet presAssocID="{2EBC1D0F-A78E-4BDE-86EF-CC9F62DF2157}" presName="sibTrans" presStyleCnt="0"/>
      <dgm:spPr/>
    </dgm:pt>
    <dgm:pt modelId="{B77A87D4-675A-3448-86DA-AB811B76A511}" type="pres">
      <dgm:prSet presAssocID="{099468DC-812A-4A28-8B06-41B5EB7A963A}" presName="node" presStyleLbl="node1" presStyleIdx="6" presStyleCnt="7">
        <dgm:presLayoutVars>
          <dgm:bulletEnabled val="1"/>
        </dgm:presLayoutVars>
      </dgm:prSet>
      <dgm:spPr/>
    </dgm:pt>
  </dgm:ptLst>
  <dgm:cxnLst>
    <dgm:cxn modelId="{EB093E04-C249-4519-8345-179192F8ED1E}" srcId="{3971FFA6-1323-4C98-AF59-07E0B207A85B}" destId="{099468DC-812A-4A28-8B06-41B5EB7A963A}" srcOrd="6" destOrd="0" parTransId="{813E0ED7-601A-49EB-B210-673538CACC50}" sibTransId="{73801E47-CDB5-4065-8430-BF2CF21BA89A}"/>
    <dgm:cxn modelId="{5A6C2B0C-2BDD-4E03-8F2B-A2494FEB4CDC}" srcId="{3971FFA6-1323-4C98-AF59-07E0B207A85B}" destId="{AE016B87-764F-468A-85FD-4E5BFAC4DF56}" srcOrd="4" destOrd="0" parTransId="{7E3A7FCF-3E1C-4682-94CB-34DB6B2D8CE7}" sibTransId="{33F415A4-48A3-4592-8964-6BC8AB876239}"/>
    <dgm:cxn modelId="{D7357B34-767C-3A4E-A367-DCE16B19E747}" type="presOf" srcId="{AE016B87-764F-468A-85FD-4E5BFAC4DF56}" destId="{FA1B7C26-C54F-AF4A-8F0E-921400E5BB5A}" srcOrd="0" destOrd="0" presId="urn:microsoft.com/office/officeart/2005/8/layout/default"/>
    <dgm:cxn modelId="{C876783A-EC3D-4565-8B7E-E94B152E36B6}" srcId="{3971FFA6-1323-4C98-AF59-07E0B207A85B}" destId="{464D6E7F-D7C9-43D3-AB84-9E14CAA51D3C}" srcOrd="2" destOrd="0" parTransId="{83293463-4965-4A3E-B1EA-6428E9060DAA}" sibTransId="{B690E84E-BA62-4026-BEC6-B9411FF927E1}"/>
    <dgm:cxn modelId="{A0C0AE53-D44C-324B-A18D-560AA180BDB4}" type="presOf" srcId="{709738C3-0BC8-494C-A66F-33092BBC58CE}" destId="{27C67E7C-AA31-F14A-8F1D-DFE140AB6093}" srcOrd="0" destOrd="0" presId="urn:microsoft.com/office/officeart/2005/8/layout/default"/>
    <dgm:cxn modelId="{36BACB58-D503-45A7-BB72-BEE0EE273913}" srcId="{3971FFA6-1323-4C98-AF59-07E0B207A85B}" destId="{0E784799-24A4-4EE1-8E90-E53FF07DE4DE}" srcOrd="0" destOrd="0" parTransId="{A69BC64D-2F25-4F9B-B639-64B99CC8077E}" sibTransId="{ED1FC190-9BEE-4783-99E5-FDB2BBA4924A}"/>
    <dgm:cxn modelId="{516D1579-6263-514E-A8EB-52DD275AF382}" type="presOf" srcId="{6E088A74-2D27-4DC0-9DEA-DDC8000F165D}" destId="{7BA3BC40-D835-FF40-A174-C6468D09EBE1}" srcOrd="0" destOrd="0" presId="urn:microsoft.com/office/officeart/2005/8/layout/default"/>
    <dgm:cxn modelId="{1B77D57E-D761-B14E-82E1-6643ED486D61}" type="presOf" srcId="{099468DC-812A-4A28-8B06-41B5EB7A963A}" destId="{B77A87D4-675A-3448-86DA-AB811B76A511}" srcOrd="0" destOrd="0" presId="urn:microsoft.com/office/officeart/2005/8/layout/default"/>
    <dgm:cxn modelId="{CAAC9F80-CC92-4750-8B89-404328302597}" srcId="{3971FFA6-1323-4C98-AF59-07E0B207A85B}" destId="{51FF4C00-8B82-4C4C-BFAB-CCF161E87775}" srcOrd="1" destOrd="0" parTransId="{C13CB3D5-D1D3-4AEC-A944-D6FFF0B3AC38}" sibTransId="{411BE7F4-1DD3-43D7-866C-FAAD49C2533A}"/>
    <dgm:cxn modelId="{EC5D4E82-CB82-D84C-AE92-A9EA972E275B}" type="presOf" srcId="{0E784799-24A4-4EE1-8E90-E53FF07DE4DE}" destId="{27283C5C-A5FB-B248-BAC0-4EA97C7A8B3B}" srcOrd="0" destOrd="0" presId="urn:microsoft.com/office/officeart/2005/8/layout/default"/>
    <dgm:cxn modelId="{68206696-0C80-C34F-B3E9-6E9FFB7B387F}" type="presOf" srcId="{51FF4C00-8B82-4C4C-BFAB-CCF161E87775}" destId="{DB3A4308-387F-D147-B66F-AEAED26E3D00}" srcOrd="0" destOrd="0" presId="urn:microsoft.com/office/officeart/2005/8/layout/default"/>
    <dgm:cxn modelId="{A5A2ADA1-445C-4133-9F66-3318EB6F96F9}" srcId="{3971FFA6-1323-4C98-AF59-07E0B207A85B}" destId="{6E088A74-2D27-4DC0-9DEA-DDC8000F165D}" srcOrd="3" destOrd="0" parTransId="{668D05B4-A2CE-4484-877D-666C26F1F8DF}" sibTransId="{F789F799-262B-46F7-B750-309C657130F8}"/>
    <dgm:cxn modelId="{82787BC3-2E35-F442-89F2-8ED3CADCD77F}" type="presOf" srcId="{464D6E7F-D7C9-43D3-AB84-9E14CAA51D3C}" destId="{6AB638C1-9BBE-324F-B953-41628C6120C0}" srcOrd="0" destOrd="0" presId="urn:microsoft.com/office/officeart/2005/8/layout/default"/>
    <dgm:cxn modelId="{5FC779CB-A327-9743-96E1-77CA860ACB13}" type="presOf" srcId="{3971FFA6-1323-4C98-AF59-07E0B207A85B}" destId="{B62109AE-262B-A143-93F4-9482116BE764}" srcOrd="0" destOrd="0" presId="urn:microsoft.com/office/officeart/2005/8/layout/default"/>
    <dgm:cxn modelId="{D5C889EB-4899-45DD-A9FA-ED9D3566D2C1}" srcId="{3971FFA6-1323-4C98-AF59-07E0B207A85B}" destId="{709738C3-0BC8-494C-A66F-33092BBC58CE}" srcOrd="5" destOrd="0" parTransId="{93163FED-1B8A-4AD9-A019-4583223170B7}" sibTransId="{2EBC1D0F-A78E-4BDE-86EF-CC9F62DF2157}"/>
    <dgm:cxn modelId="{84F2E759-F645-454F-8857-E655410CBF93}" type="presParOf" srcId="{B62109AE-262B-A143-93F4-9482116BE764}" destId="{27283C5C-A5FB-B248-BAC0-4EA97C7A8B3B}" srcOrd="0" destOrd="0" presId="urn:microsoft.com/office/officeart/2005/8/layout/default"/>
    <dgm:cxn modelId="{AF2B21FE-7ED0-FE4F-8762-6D772CE2A114}" type="presParOf" srcId="{B62109AE-262B-A143-93F4-9482116BE764}" destId="{5A98A907-DF3B-0346-9410-828969C31945}" srcOrd="1" destOrd="0" presId="urn:microsoft.com/office/officeart/2005/8/layout/default"/>
    <dgm:cxn modelId="{BD17E236-432B-ED4E-9C09-292B8433D9FA}" type="presParOf" srcId="{B62109AE-262B-A143-93F4-9482116BE764}" destId="{DB3A4308-387F-D147-B66F-AEAED26E3D00}" srcOrd="2" destOrd="0" presId="urn:microsoft.com/office/officeart/2005/8/layout/default"/>
    <dgm:cxn modelId="{0813D48D-0B12-5F43-BCD9-4521241BF339}" type="presParOf" srcId="{B62109AE-262B-A143-93F4-9482116BE764}" destId="{870EC4CB-BB43-074F-A8B3-ADAF400BFF71}" srcOrd="3" destOrd="0" presId="urn:microsoft.com/office/officeart/2005/8/layout/default"/>
    <dgm:cxn modelId="{E3B7F5ED-EF7E-4E4E-B9C9-32C67628D6F4}" type="presParOf" srcId="{B62109AE-262B-A143-93F4-9482116BE764}" destId="{6AB638C1-9BBE-324F-B953-41628C6120C0}" srcOrd="4" destOrd="0" presId="urn:microsoft.com/office/officeart/2005/8/layout/default"/>
    <dgm:cxn modelId="{0E454ABA-9CAC-EE46-B1D8-B98C7AC914A5}" type="presParOf" srcId="{B62109AE-262B-A143-93F4-9482116BE764}" destId="{25D2A3A4-C946-FD44-B1AA-ADA1B9082E6F}" srcOrd="5" destOrd="0" presId="urn:microsoft.com/office/officeart/2005/8/layout/default"/>
    <dgm:cxn modelId="{F18BF84D-C31A-B14B-85A5-1FD651D02435}" type="presParOf" srcId="{B62109AE-262B-A143-93F4-9482116BE764}" destId="{7BA3BC40-D835-FF40-A174-C6468D09EBE1}" srcOrd="6" destOrd="0" presId="urn:microsoft.com/office/officeart/2005/8/layout/default"/>
    <dgm:cxn modelId="{4DA2E5EA-5B9A-4D41-8DB1-3C22BA13C4A0}" type="presParOf" srcId="{B62109AE-262B-A143-93F4-9482116BE764}" destId="{16FDD520-C70C-014E-9E10-F57EA8DF28F3}" srcOrd="7" destOrd="0" presId="urn:microsoft.com/office/officeart/2005/8/layout/default"/>
    <dgm:cxn modelId="{FCE0161F-5FC9-F04E-A2F4-B709115D9F01}" type="presParOf" srcId="{B62109AE-262B-A143-93F4-9482116BE764}" destId="{FA1B7C26-C54F-AF4A-8F0E-921400E5BB5A}" srcOrd="8" destOrd="0" presId="urn:microsoft.com/office/officeart/2005/8/layout/default"/>
    <dgm:cxn modelId="{C2DD0CA5-8216-1049-9F4F-3CD002354472}" type="presParOf" srcId="{B62109AE-262B-A143-93F4-9482116BE764}" destId="{A8186DEE-2318-F94D-80B2-638EC5E3BF2A}" srcOrd="9" destOrd="0" presId="urn:microsoft.com/office/officeart/2005/8/layout/default"/>
    <dgm:cxn modelId="{CC4C015B-4881-BF47-AF4E-A0E82CB91CF1}" type="presParOf" srcId="{B62109AE-262B-A143-93F4-9482116BE764}" destId="{27C67E7C-AA31-F14A-8F1D-DFE140AB6093}" srcOrd="10" destOrd="0" presId="urn:microsoft.com/office/officeart/2005/8/layout/default"/>
    <dgm:cxn modelId="{9FB9AE1C-F571-0A42-93B7-9F47EC3CA19B}" type="presParOf" srcId="{B62109AE-262B-A143-93F4-9482116BE764}" destId="{47B38007-9358-2A47-8BE0-FE963E7FE057}" srcOrd="11" destOrd="0" presId="urn:microsoft.com/office/officeart/2005/8/layout/default"/>
    <dgm:cxn modelId="{84DF61C6-7DB6-AC48-958A-B56BF0AAE62E}" type="presParOf" srcId="{B62109AE-262B-A143-93F4-9482116BE764}" destId="{B77A87D4-675A-3448-86DA-AB811B76A51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DC4F14-DDC4-49B1-B5CA-2D88C7014C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939E6-3742-4F89-85D0-60EFFADDF78D}">
      <dgm:prSet/>
      <dgm:spPr>
        <a:solidFill>
          <a:schemeClr val="tx2"/>
        </a:solidFill>
      </dgm:spPr>
      <dgm:t>
        <a:bodyPr/>
        <a:lstStyle/>
        <a:p>
          <a:r>
            <a:rPr lang="pt-BR" dirty="0" err="1"/>
            <a:t>I</a:t>
          </a:r>
          <a:r>
            <a:rPr lang="pt-BR" dirty="0"/>
            <a:t> - até 2 (dois) dias consecutivos, em caso de falecimento do cônjuge, ascendente, descendente, irmão ou pessoa que, declarada em sua carteira de trabalho e previdência social, viva sob sua dependência econômica;           </a:t>
          </a:r>
          <a:endParaRPr lang="en-US" dirty="0"/>
        </a:p>
      </dgm:t>
    </dgm:pt>
    <dgm:pt modelId="{2270E2B0-4BF0-47C6-9425-EFFF9F74C69B}" type="parTrans" cxnId="{76D56BA7-22D4-4AD0-90A1-54A1D811CA6A}">
      <dgm:prSet/>
      <dgm:spPr/>
      <dgm:t>
        <a:bodyPr/>
        <a:lstStyle/>
        <a:p>
          <a:endParaRPr lang="en-US"/>
        </a:p>
      </dgm:t>
    </dgm:pt>
    <dgm:pt modelId="{BA15E232-BD0F-44D2-AB5E-932695BB71E9}" type="sibTrans" cxnId="{76D56BA7-22D4-4AD0-90A1-54A1D811CA6A}">
      <dgm:prSet/>
      <dgm:spPr/>
      <dgm:t>
        <a:bodyPr/>
        <a:lstStyle/>
        <a:p>
          <a:endParaRPr lang="en-US"/>
        </a:p>
      </dgm:t>
    </dgm:pt>
    <dgm:pt modelId="{868FE1F7-5140-44F0-847E-F3FB442AC529}">
      <dgm:prSet/>
      <dgm:spPr>
        <a:solidFill>
          <a:schemeClr val="tx2"/>
        </a:solidFill>
      </dgm:spPr>
      <dgm:t>
        <a:bodyPr/>
        <a:lstStyle/>
        <a:p>
          <a:r>
            <a:rPr lang="pt-BR" dirty="0"/>
            <a:t>II - até 3 (três) dias consecutivos, em virtude de casamento;               </a:t>
          </a:r>
          <a:endParaRPr lang="en-US" dirty="0"/>
        </a:p>
      </dgm:t>
    </dgm:pt>
    <dgm:pt modelId="{2E503C9B-D0DC-4E27-82E5-77319DA9969B}" type="parTrans" cxnId="{F019BFB6-C00D-4036-B788-263A3AC1759F}">
      <dgm:prSet/>
      <dgm:spPr/>
      <dgm:t>
        <a:bodyPr/>
        <a:lstStyle/>
        <a:p>
          <a:endParaRPr lang="en-US"/>
        </a:p>
      </dgm:t>
    </dgm:pt>
    <dgm:pt modelId="{C11605A5-04F9-4177-A26D-93ADBDFA6A33}" type="sibTrans" cxnId="{F019BFB6-C00D-4036-B788-263A3AC1759F}">
      <dgm:prSet/>
      <dgm:spPr/>
      <dgm:t>
        <a:bodyPr/>
        <a:lstStyle/>
        <a:p>
          <a:endParaRPr lang="en-US"/>
        </a:p>
      </dgm:t>
    </dgm:pt>
    <dgm:pt modelId="{1050C2E3-0009-41F2-ABBF-808D7910459B}">
      <dgm:prSet/>
      <dgm:spPr>
        <a:solidFill>
          <a:schemeClr val="tx2"/>
        </a:solidFill>
      </dgm:spPr>
      <dgm:t>
        <a:bodyPr/>
        <a:lstStyle/>
        <a:p>
          <a:r>
            <a:rPr lang="pt-BR"/>
            <a:t>III - por um dia, em caso de nascimento de filho no decorrer da primeira semana;               </a:t>
          </a:r>
          <a:endParaRPr lang="en-US"/>
        </a:p>
      </dgm:t>
    </dgm:pt>
    <dgm:pt modelId="{37617260-C2ED-4C57-A3A0-32C177AA5249}" type="parTrans" cxnId="{9FBA1057-7EE3-440C-8A08-C86192172FA7}">
      <dgm:prSet/>
      <dgm:spPr/>
      <dgm:t>
        <a:bodyPr/>
        <a:lstStyle/>
        <a:p>
          <a:endParaRPr lang="en-US"/>
        </a:p>
      </dgm:t>
    </dgm:pt>
    <dgm:pt modelId="{22E03E9A-4E40-49AD-BCEA-9627BA8A167A}" type="sibTrans" cxnId="{9FBA1057-7EE3-440C-8A08-C86192172FA7}">
      <dgm:prSet/>
      <dgm:spPr/>
      <dgm:t>
        <a:bodyPr/>
        <a:lstStyle/>
        <a:p>
          <a:endParaRPr lang="en-US"/>
        </a:p>
      </dgm:t>
    </dgm:pt>
    <dgm:pt modelId="{82E7C172-F395-4BDD-83FF-E3E84149A0FB}">
      <dgm:prSet/>
      <dgm:spPr>
        <a:solidFill>
          <a:schemeClr val="tx2"/>
        </a:solidFill>
      </dgm:spPr>
      <dgm:t>
        <a:bodyPr/>
        <a:lstStyle/>
        <a:p>
          <a:r>
            <a:rPr lang="pt-BR"/>
            <a:t>IV - por um dia, em cada 12 (doze) meses de trabalho, em caso de doação voluntária de sangue devidamente comprovada;              </a:t>
          </a:r>
          <a:endParaRPr lang="en-US"/>
        </a:p>
      </dgm:t>
    </dgm:pt>
    <dgm:pt modelId="{10C6682C-AFF1-4B0E-93EC-5134D2B87F24}" type="parTrans" cxnId="{8F5A59F9-4E99-4AB2-A7B0-AD05AB849F22}">
      <dgm:prSet/>
      <dgm:spPr/>
      <dgm:t>
        <a:bodyPr/>
        <a:lstStyle/>
        <a:p>
          <a:endParaRPr lang="en-US"/>
        </a:p>
      </dgm:t>
    </dgm:pt>
    <dgm:pt modelId="{4701D2D0-E340-40B5-B6B3-E43CAA63BFA6}" type="sibTrans" cxnId="{8F5A59F9-4E99-4AB2-A7B0-AD05AB849F22}">
      <dgm:prSet/>
      <dgm:spPr/>
      <dgm:t>
        <a:bodyPr/>
        <a:lstStyle/>
        <a:p>
          <a:endParaRPr lang="en-US"/>
        </a:p>
      </dgm:t>
    </dgm:pt>
    <dgm:pt modelId="{71377EDB-6702-4DDB-BA8A-10ACDB895561}">
      <dgm:prSet/>
      <dgm:spPr>
        <a:solidFill>
          <a:schemeClr val="tx2"/>
        </a:solidFill>
      </dgm:spPr>
      <dgm:t>
        <a:bodyPr/>
        <a:lstStyle/>
        <a:p>
          <a:r>
            <a:rPr lang="pt-BR"/>
            <a:t>V - até 2 (dois) dias consecutivos ou não, para o fim de se alistar eleitor, nos têrmos da lei respectiva.               </a:t>
          </a:r>
          <a:endParaRPr lang="en-US"/>
        </a:p>
      </dgm:t>
    </dgm:pt>
    <dgm:pt modelId="{9BFC0405-A158-4A98-8C7F-03A302518A36}" type="parTrans" cxnId="{ADB9BBD1-E47A-4B51-BC94-93D0F86AC461}">
      <dgm:prSet/>
      <dgm:spPr/>
      <dgm:t>
        <a:bodyPr/>
        <a:lstStyle/>
        <a:p>
          <a:endParaRPr lang="en-US"/>
        </a:p>
      </dgm:t>
    </dgm:pt>
    <dgm:pt modelId="{592702B5-0194-4AAF-B58F-2009C18B9837}" type="sibTrans" cxnId="{ADB9BBD1-E47A-4B51-BC94-93D0F86AC461}">
      <dgm:prSet/>
      <dgm:spPr/>
      <dgm:t>
        <a:bodyPr/>
        <a:lstStyle/>
        <a:p>
          <a:endParaRPr lang="en-US"/>
        </a:p>
      </dgm:t>
    </dgm:pt>
    <dgm:pt modelId="{F2CD001B-3521-4C57-B6D8-8F1A0B580290}">
      <dgm:prSet/>
      <dgm:spPr>
        <a:solidFill>
          <a:schemeClr val="tx2"/>
        </a:solidFill>
      </dgm:spPr>
      <dgm:t>
        <a:bodyPr/>
        <a:lstStyle/>
        <a:p>
          <a:r>
            <a:rPr lang="pt-BR" dirty="0"/>
            <a:t>VI - no período de tempo em que tiver de cumprir as </a:t>
          </a:r>
          <a:r>
            <a:rPr lang="pt-BR" dirty="0">
              <a:solidFill>
                <a:schemeClr val="bg1"/>
              </a:solidFill>
            </a:rPr>
            <a:t>exigências do Serviço Militar referidas na </a:t>
          </a:r>
          <a:r>
            <a:rPr lang="pt-BR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letra "c" do art. 65 da Lei nº 4.375, de 17 de agosto de 1964</a:t>
          </a:r>
          <a:r>
            <a:rPr lang="pt-BR" dirty="0">
              <a:solidFill>
                <a:schemeClr val="bg1"/>
              </a:solidFill>
            </a:rPr>
            <a:t> (Lei do Serviço Militar.</a:t>
          </a:r>
          <a:endParaRPr lang="en-US" dirty="0">
            <a:solidFill>
              <a:schemeClr val="bg1"/>
            </a:solidFill>
          </a:endParaRPr>
        </a:p>
      </dgm:t>
    </dgm:pt>
    <dgm:pt modelId="{0910DBAE-F015-458F-AE59-396B86CD2C19}" type="parTrans" cxnId="{E32D6665-0B73-4C7C-8716-F5384832F0DA}">
      <dgm:prSet/>
      <dgm:spPr/>
      <dgm:t>
        <a:bodyPr/>
        <a:lstStyle/>
        <a:p>
          <a:endParaRPr lang="en-US"/>
        </a:p>
      </dgm:t>
    </dgm:pt>
    <dgm:pt modelId="{0064114C-BDE1-42F3-8748-C56A7E902048}" type="sibTrans" cxnId="{E32D6665-0B73-4C7C-8716-F5384832F0DA}">
      <dgm:prSet/>
      <dgm:spPr/>
      <dgm:t>
        <a:bodyPr/>
        <a:lstStyle/>
        <a:p>
          <a:endParaRPr lang="en-US"/>
        </a:p>
      </dgm:t>
    </dgm:pt>
    <dgm:pt modelId="{922F1B33-BA6B-4CB1-8E2E-378E14D14CEA}">
      <dgm:prSet/>
      <dgm:spPr>
        <a:solidFill>
          <a:schemeClr val="tx2"/>
        </a:solidFill>
      </dgm:spPr>
      <dgm:t>
        <a:bodyPr/>
        <a:lstStyle/>
        <a:p>
          <a:r>
            <a:rPr lang="pt-BR"/>
            <a:t>VII - nos dias em que estiver comprovadamente realizando provas de exame vestibular para ingresso em estabelecimento de ensino superior.              </a:t>
          </a:r>
          <a:r>
            <a:rPr lang="pt-BR" b="1"/>
            <a:t> </a:t>
          </a:r>
          <a:endParaRPr lang="en-US"/>
        </a:p>
      </dgm:t>
    </dgm:pt>
    <dgm:pt modelId="{00F8B7A6-7C55-4010-8B91-DB2F61E03671}" type="parTrans" cxnId="{AFF4093C-68DA-4C3B-B6F7-027284493F53}">
      <dgm:prSet/>
      <dgm:spPr/>
      <dgm:t>
        <a:bodyPr/>
        <a:lstStyle/>
        <a:p>
          <a:endParaRPr lang="en-US"/>
        </a:p>
      </dgm:t>
    </dgm:pt>
    <dgm:pt modelId="{FAE4B4D4-1983-494B-A066-AC78839E597A}" type="sibTrans" cxnId="{AFF4093C-68DA-4C3B-B6F7-027284493F53}">
      <dgm:prSet/>
      <dgm:spPr/>
      <dgm:t>
        <a:bodyPr/>
        <a:lstStyle/>
        <a:p>
          <a:endParaRPr lang="en-US"/>
        </a:p>
      </dgm:t>
    </dgm:pt>
    <dgm:pt modelId="{D8AB32CC-34BA-4708-BFA9-0C5D3410469B}">
      <dgm:prSet/>
      <dgm:spPr>
        <a:solidFill>
          <a:schemeClr val="tx2"/>
        </a:solidFill>
      </dgm:spPr>
      <dgm:t>
        <a:bodyPr/>
        <a:lstStyle/>
        <a:p>
          <a:r>
            <a:rPr lang="pt-BR"/>
            <a:t>VIII - pelo tempo que se fizer necessário, quando tiver que comparecer a juízo.            </a:t>
          </a:r>
          <a:endParaRPr lang="en-US"/>
        </a:p>
      </dgm:t>
    </dgm:pt>
    <dgm:pt modelId="{F151F7BF-F13A-481D-BC21-764B29A17C46}" type="parTrans" cxnId="{A8DC7C1E-95AE-4A06-B448-BF106661F7F6}">
      <dgm:prSet/>
      <dgm:spPr/>
      <dgm:t>
        <a:bodyPr/>
        <a:lstStyle/>
        <a:p>
          <a:endParaRPr lang="en-US"/>
        </a:p>
      </dgm:t>
    </dgm:pt>
    <dgm:pt modelId="{5E5BE611-3D42-4FBD-962C-74CAF6438766}" type="sibTrans" cxnId="{A8DC7C1E-95AE-4A06-B448-BF106661F7F6}">
      <dgm:prSet/>
      <dgm:spPr/>
      <dgm:t>
        <a:bodyPr/>
        <a:lstStyle/>
        <a:p>
          <a:endParaRPr lang="en-US"/>
        </a:p>
      </dgm:t>
    </dgm:pt>
    <dgm:pt modelId="{DD4E1993-7217-4A9A-B9BE-D0F55072C150}">
      <dgm:prSet/>
      <dgm:spPr>
        <a:solidFill>
          <a:schemeClr val="tx2"/>
        </a:solidFill>
      </dgm:spPr>
      <dgm:t>
        <a:bodyPr/>
        <a:lstStyle/>
        <a:p>
          <a:r>
            <a:rPr lang="pt-BR" dirty="0"/>
            <a:t>IX - pelo tempo que se fizer necessário, quando, na qualidade de representante de entidade sindical, estiver participando de reunião oficial de organismo internacional do qual o Brasil seja membro.               </a:t>
          </a:r>
          <a:endParaRPr lang="en-US" dirty="0"/>
        </a:p>
      </dgm:t>
    </dgm:pt>
    <dgm:pt modelId="{BC228F5F-1052-4E86-8959-CA5AE68288ED}" type="parTrans" cxnId="{DFAC108E-EAF8-4C9C-9742-0BA8FCB34EB6}">
      <dgm:prSet/>
      <dgm:spPr/>
      <dgm:t>
        <a:bodyPr/>
        <a:lstStyle/>
        <a:p>
          <a:endParaRPr lang="en-US"/>
        </a:p>
      </dgm:t>
    </dgm:pt>
    <dgm:pt modelId="{DA750E2E-0D95-4C35-8FF0-151BB81151CE}" type="sibTrans" cxnId="{DFAC108E-EAF8-4C9C-9742-0BA8FCB34EB6}">
      <dgm:prSet/>
      <dgm:spPr/>
      <dgm:t>
        <a:bodyPr/>
        <a:lstStyle/>
        <a:p>
          <a:endParaRPr lang="en-US"/>
        </a:p>
      </dgm:t>
    </dgm:pt>
    <dgm:pt modelId="{1E87B976-D71F-4CF4-9E76-4E1514E1BDCF}">
      <dgm:prSet/>
      <dgm:spPr>
        <a:solidFill>
          <a:schemeClr val="tx2"/>
        </a:solidFill>
      </dgm:spPr>
      <dgm:t>
        <a:bodyPr/>
        <a:lstStyle/>
        <a:p>
          <a:r>
            <a:rPr lang="pt-BR" dirty="0" err="1"/>
            <a:t>X</a:t>
          </a:r>
          <a:r>
            <a:rPr lang="pt-BR" dirty="0"/>
            <a:t> - até 2 (dois) dias para acompanhar consultas médicas e exames complementares durante o período de gravidez de sua esposa ou companheira;                        </a:t>
          </a:r>
          <a:endParaRPr lang="en-US" dirty="0"/>
        </a:p>
      </dgm:t>
    </dgm:pt>
    <dgm:pt modelId="{B47D4CD7-7E36-4206-B9D4-3FB153812ABC}" type="parTrans" cxnId="{5BB8BCC2-99D8-475D-B0DB-FE3EBF41F9B0}">
      <dgm:prSet/>
      <dgm:spPr/>
      <dgm:t>
        <a:bodyPr/>
        <a:lstStyle/>
        <a:p>
          <a:endParaRPr lang="en-US"/>
        </a:p>
      </dgm:t>
    </dgm:pt>
    <dgm:pt modelId="{EDBF31C5-C228-4255-8EC2-39FBDD69A30E}" type="sibTrans" cxnId="{5BB8BCC2-99D8-475D-B0DB-FE3EBF41F9B0}">
      <dgm:prSet/>
      <dgm:spPr/>
      <dgm:t>
        <a:bodyPr/>
        <a:lstStyle/>
        <a:p>
          <a:endParaRPr lang="en-US"/>
        </a:p>
      </dgm:t>
    </dgm:pt>
    <dgm:pt modelId="{8058D5B5-2714-474F-A9FA-0F209436255E}">
      <dgm:prSet/>
      <dgm:spPr>
        <a:solidFill>
          <a:schemeClr val="tx2"/>
        </a:solidFill>
      </dgm:spPr>
      <dgm:t>
        <a:bodyPr/>
        <a:lstStyle/>
        <a:p>
          <a:r>
            <a:rPr lang="pt-BR"/>
            <a:t>XI - por 1 (um) dia por ano para acompanhar filho de até 6 (seis) anos em consulta médica.                  </a:t>
          </a:r>
          <a:endParaRPr lang="en-US"/>
        </a:p>
      </dgm:t>
    </dgm:pt>
    <dgm:pt modelId="{AAEF1D61-E77C-431C-AB72-AFB9422478F9}" type="parTrans" cxnId="{407469D6-928A-44CC-B9F2-A16272C1E5AD}">
      <dgm:prSet/>
      <dgm:spPr/>
      <dgm:t>
        <a:bodyPr/>
        <a:lstStyle/>
        <a:p>
          <a:endParaRPr lang="en-US"/>
        </a:p>
      </dgm:t>
    </dgm:pt>
    <dgm:pt modelId="{E8970D36-C5E7-46A1-AC17-2EF4F8D9E8A4}" type="sibTrans" cxnId="{407469D6-928A-44CC-B9F2-A16272C1E5AD}">
      <dgm:prSet/>
      <dgm:spPr/>
      <dgm:t>
        <a:bodyPr/>
        <a:lstStyle/>
        <a:p>
          <a:endParaRPr lang="en-US"/>
        </a:p>
      </dgm:t>
    </dgm:pt>
    <dgm:pt modelId="{3890C40A-E7CE-4582-A7EB-9833C47A8E9F}">
      <dgm:prSet/>
      <dgm:spPr>
        <a:solidFill>
          <a:schemeClr val="tx2"/>
        </a:solidFill>
      </dgm:spPr>
      <dgm:t>
        <a:bodyPr/>
        <a:lstStyle/>
        <a:p>
          <a:r>
            <a:rPr lang="pt-BR"/>
            <a:t>XII - até 3 (três) dias, em cada 12 (doze) meses de trabalho, em caso de realização de exames preventivos de câncer devidamente comprovada.   </a:t>
          </a:r>
          <a:endParaRPr lang="en-US"/>
        </a:p>
      </dgm:t>
    </dgm:pt>
    <dgm:pt modelId="{B4B8368A-2524-46CD-8173-B26596993DA8}" type="parTrans" cxnId="{33F5D68A-5EBB-47DA-BC92-4FC934AC8C1B}">
      <dgm:prSet/>
      <dgm:spPr/>
      <dgm:t>
        <a:bodyPr/>
        <a:lstStyle/>
        <a:p>
          <a:endParaRPr lang="en-US"/>
        </a:p>
      </dgm:t>
    </dgm:pt>
    <dgm:pt modelId="{4D8EB841-8371-442F-B65A-90B0261450CE}" type="sibTrans" cxnId="{33F5D68A-5EBB-47DA-BC92-4FC934AC8C1B}">
      <dgm:prSet/>
      <dgm:spPr/>
      <dgm:t>
        <a:bodyPr/>
        <a:lstStyle/>
        <a:p>
          <a:endParaRPr lang="en-US"/>
        </a:p>
      </dgm:t>
    </dgm:pt>
    <dgm:pt modelId="{F4871F85-193A-8145-88B1-49C3F038D303}">
      <dgm:prSet/>
      <dgm:spPr>
        <a:solidFill>
          <a:schemeClr val="tx2"/>
        </a:solidFill>
      </dgm:spPr>
      <dgm:t>
        <a:bodyPr/>
        <a:lstStyle/>
        <a:p>
          <a:r>
            <a:rPr lang="pt-BR" b="0" i="0" u="none"/>
            <a:t>Art. 473 - O empregado poderá deixar de comparecer ao serviço sem prejuízo do salário:  </a:t>
          </a:r>
          <a:endParaRPr lang="en-US" dirty="0"/>
        </a:p>
      </dgm:t>
    </dgm:pt>
    <dgm:pt modelId="{B21D6E9D-B4BB-C740-A68E-53E331B72297}" type="sibTrans" cxnId="{4227104D-F5F2-E540-968C-D9122D8FCCC0}">
      <dgm:prSet/>
      <dgm:spPr/>
    </dgm:pt>
    <dgm:pt modelId="{06C8CC4E-05EE-3941-99FC-4DC419C22FD2}" type="parTrans" cxnId="{4227104D-F5F2-E540-968C-D9122D8FCCC0}">
      <dgm:prSet/>
      <dgm:spPr/>
    </dgm:pt>
    <dgm:pt modelId="{2CC69657-738B-E74E-B9C4-10ACE10424DF}" type="pres">
      <dgm:prSet presAssocID="{05DC4F14-DDC4-49B1-B5CA-2D88C7014C69}" presName="diagram" presStyleCnt="0">
        <dgm:presLayoutVars>
          <dgm:dir/>
          <dgm:resizeHandles val="exact"/>
        </dgm:presLayoutVars>
      </dgm:prSet>
      <dgm:spPr/>
    </dgm:pt>
    <dgm:pt modelId="{BE3E55D8-53C9-7642-8682-702B2CD66784}" type="pres">
      <dgm:prSet presAssocID="{F4871F85-193A-8145-88B1-49C3F038D303}" presName="node" presStyleLbl="node1" presStyleIdx="0" presStyleCnt="13">
        <dgm:presLayoutVars>
          <dgm:bulletEnabled val="1"/>
        </dgm:presLayoutVars>
      </dgm:prSet>
      <dgm:spPr/>
    </dgm:pt>
    <dgm:pt modelId="{23400EC4-C10C-FA45-B77B-2AEBF22F9093}" type="pres">
      <dgm:prSet presAssocID="{B21D6E9D-B4BB-C740-A68E-53E331B72297}" presName="sibTrans" presStyleCnt="0"/>
      <dgm:spPr/>
    </dgm:pt>
    <dgm:pt modelId="{21320837-5B7E-6A4C-815B-42E34173F02E}" type="pres">
      <dgm:prSet presAssocID="{622939E6-3742-4F89-85D0-60EFFADDF78D}" presName="node" presStyleLbl="node1" presStyleIdx="1" presStyleCnt="13">
        <dgm:presLayoutVars>
          <dgm:bulletEnabled val="1"/>
        </dgm:presLayoutVars>
      </dgm:prSet>
      <dgm:spPr/>
    </dgm:pt>
    <dgm:pt modelId="{31017950-0135-E844-A3CA-9E81C92CC1B1}" type="pres">
      <dgm:prSet presAssocID="{BA15E232-BD0F-44D2-AB5E-932695BB71E9}" presName="sibTrans" presStyleCnt="0"/>
      <dgm:spPr/>
    </dgm:pt>
    <dgm:pt modelId="{9B4FF13A-4E3F-FC43-82E1-7D1401ADD1C4}" type="pres">
      <dgm:prSet presAssocID="{868FE1F7-5140-44F0-847E-F3FB442AC529}" presName="node" presStyleLbl="node1" presStyleIdx="2" presStyleCnt="13">
        <dgm:presLayoutVars>
          <dgm:bulletEnabled val="1"/>
        </dgm:presLayoutVars>
      </dgm:prSet>
      <dgm:spPr/>
    </dgm:pt>
    <dgm:pt modelId="{A2B47F91-0094-CE43-BEB1-97A2CE52C308}" type="pres">
      <dgm:prSet presAssocID="{C11605A5-04F9-4177-A26D-93ADBDFA6A33}" presName="sibTrans" presStyleCnt="0"/>
      <dgm:spPr/>
    </dgm:pt>
    <dgm:pt modelId="{2D05AF18-AD68-9D48-80E3-3229DAEBCC9B}" type="pres">
      <dgm:prSet presAssocID="{1050C2E3-0009-41F2-ABBF-808D7910459B}" presName="node" presStyleLbl="node1" presStyleIdx="3" presStyleCnt="13">
        <dgm:presLayoutVars>
          <dgm:bulletEnabled val="1"/>
        </dgm:presLayoutVars>
      </dgm:prSet>
      <dgm:spPr/>
    </dgm:pt>
    <dgm:pt modelId="{D51ABB0E-3B9A-0E49-8909-D7AD46071466}" type="pres">
      <dgm:prSet presAssocID="{22E03E9A-4E40-49AD-BCEA-9627BA8A167A}" presName="sibTrans" presStyleCnt="0"/>
      <dgm:spPr/>
    </dgm:pt>
    <dgm:pt modelId="{AAF136F4-D2CF-DA47-BC3D-04A30B8240C4}" type="pres">
      <dgm:prSet presAssocID="{82E7C172-F395-4BDD-83FF-E3E84149A0FB}" presName="node" presStyleLbl="node1" presStyleIdx="4" presStyleCnt="13">
        <dgm:presLayoutVars>
          <dgm:bulletEnabled val="1"/>
        </dgm:presLayoutVars>
      </dgm:prSet>
      <dgm:spPr/>
    </dgm:pt>
    <dgm:pt modelId="{72866917-697D-6C41-A721-813754AD2221}" type="pres">
      <dgm:prSet presAssocID="{4701D2D0-E340-40B5-B6B3-E43CAA63BFA6}" presName="sibTrans" presStyleCnt="0"/>
      <dgm:spPr/>
    </dgm:pt>
    <dgm:pt modelId="{2363EC71-E8AE-2C4F-BBDD-ED867E4C63E4}" type="pres">
      <dgm:prSet presAssocID="{71377EDB-6702-4DDB-BA8A-10ACDB895561}" presName="node" presStyleLbl="node1" presStyleIdx="5" presStyleCnt="13">
        <dgm:presLayoutVars>
          <dgm:bulletEnabled val="1"/>
        </dgm:presLayoutVars>
      </dgm:prSet>
      <dgm:spPr/>
    </dgm:pt>
    <dgm:pt modelId="{5C4878F7-5697-9C4A-8E6F-9886D9B1720D}" type="pres">
      <dgm:prSet presAssocID="{592702B5-0194-4AAF-B58F-2009C18B9837}" presName="sibTrans" presStyleCnt="0"/>
      <dgm:spPr/>
    </dgm:pt>
    <dgm:pt modelId="{D0A26463-C799-FC44-B93F-77739FD272E8}" type="pres">
      <dgm:prSet presAssocID="{F2CD001B-3521-4C57-B6D8-8F1A0B580290}" presName="node" presStyleLbl="node1" presStyleIdx="6" presStyleCnt="13">
        <dgm:presLayoutVars>
          <dgm:bulletEnabled val="1"/>
        </dgm:presLayoutVars>
      </dgm:prSet>
      <dgm:spPr/>
    </dgm:pt>
    <dgm:pt modelId="{45A49500-9F46-AB42-8D50-5BBAF5FE65FA}" type="pres">
      <dgm:prSet presAssocID="{0064114C-BDE1-42F3-8748-C56A7E902048}" presName="sibTrans" presStyleCnt="0"/>
      <dgm:spPr/>
    </dgm:pt>
    <dgm:pt modelId="{F5F1D3B7-1525-5C48-8CB9-1ACB1659C27F}" type="pres">
      <dgm:prSet presAssocID="{922F1B33-BA6B-4CB1-8E2E-378E14D14CEA}" presName="node" presStyleLbl="node1" presStyleIdx="7" presStyleCnt="13" custLinFactNeighborX="-1247" custLinFactNeighborY="1743">
        <dgm:presLayoutVars>
          <dgm:bulletEnabled val="1"/>
        </dgm:presLayoutVars>
      </dgm:prSet>
      <dgm:spPr/>
    </dgm:pt>
    <dgm:pt modelId="{C952FF44-6CDC-E244-A032-9BB5241BE979}" type="pres">
      <dgm:prSet presAssocID="{FAE4B4D4-1983-494B-A066-AC78839E597A}" presName="sibTrans" presStyleCnt="0"/>
      <dgm:spPr/>
    </dgm:pt>
    <dgm:pt modelId="{4A5D24E3-C381-9049-AD4F-47E1CF9B05CC}" type="pres">
      <dgm:prSet presAssocID="{D8AB32CC-34BA-4708-BFA9-0C5D3410469B}" presName="node" presStyleLbl="node1" presStyleIdx="8" presStyleCnt="13">
        <dgm:presLayoutVars>
          <dgm:bulletEnabled val="1"/>
        </dgm:presLayoutVars>
      </dgm:prSet>
      <dgm:spPr/>
    </dgm:pt>
    <dgm:pt modelId="{60949450-6B40-6B47-835D-D951757D1104}" type="pres">
      <dgm:prSet presAssocID="{5E5BE611-3D42-4FBD-962C-74CAF6438766}" presName="sibTrans" presStyleCnt="0"/>
      <dgm:spPr/>
    </dgm:pt>
    <dgm:pt modelId="{CE5077D2-D031-EE4A-A3C6-083665E4FB5B}" type="pres">
      <dgm:prSet presAssocID="{DD4E1993-7217-4A9A-B9BE-D0F55072C150}" presName="node" presStyleLbl="node1" presStyleIdx="9" presStyleCnt="13">
        <dgm:presLayoutVars>
          <dgm:bulletEnabled val="1"/>
        </dgm:presLayoutVars>
      </dgm:prSet>
      <dgm:spPr/>
    </dgm:pt>
    <dgm:pt modelId="{AFA93C69-20DB-AA4F-9C8E-44C08C525FEF}" type="pres">
      <dgm:prSet presAssocID="{DA750E2E-0D95-4C35-8FF0-151BB81151CE}" presName="sibTrans" presStyleCnt="0"/>
      <dgm:spPr/>
    </dgm:pt>
    <dgm:pt modelId="{9E97EB93-AF0D-604B-A8D2-94E6434C829C}" type="pres">
      <dgm:prSet presAssocID="{1E87B976-D71F-4CF4-9E76-4E1514E1BDCF}" presName="node" presStyleLbl="node1" presStyleIdx="10" presStyleCnt="13">
        <dgm:presLayoutVars>
          <dgm:bulletEnabled val="1"/>
        </dgm:presLayoutVars>
      </dgm:prSet>
      <dgm:spPr/>
    </dgm:pt>
    <dgm:pt modelId="{723DA1AD-CD08-BD45-AD69-51B3C84B2AF6}" type="pres">
      <dgm:prSet presAssocID="{EDBF31C5-C228-4255-8EC2-39FBDD69A30E}" presName="sibTrans" presStyleCnt="0"/>
      <dgm:spPr/>
    </dgm:pt>
    <dgm:pt modelId="{94559B38-E3C6-1149-BF56-05E29138D564}" type="pres">
      <dgm:prSet presAssocID="{8058D5B5-2714-474F-A9FA-0F209436255E}" presName="node" presStyleLbl="node1" presStyleIdx="11" presStyleCnt="13">
        <dgm:presLayoutVars>
          <dgm:bulletEnabled val="1"/>
        </dgm:presLayoutVars>
      </dgm:prSet>
      <dgm:spPr/>
    </dgm:pt>
    <dgm:pt modelId="{66BD21B8-57AE-5844-B24F-EA8E524483ED}" type="pres">
      <dgm:prSet presAssocID="{E8970D36-C5E7-46A1-AC17-2EF4F8D9E8A4}" presName="sibTrans" presStyleCnt="0"/>
      <dgm:spPr/>
    </dgm:pt>
    <dgm:pt modelId="{1C1A5DDA-07A2-1744-BA74-475FF9F52D48}" type="pres">
      <dgm:prSet presAssocID="{3890C40A-E7CE-4582-A7EB-9833C47A8E9F}" presName="node" presStyleLbl="node1" presStyleIdx="12" presStyleCnt="13">
        <dgm:presLayoutVars>
          <dgm:bulletEnabled val="1"/>
        </dgm:presLayoutVars>
      </dgm:prSet>
      <dgm:spPr/>
    </dgm:pt>
  </dgm:ptLst>
  <dgm:cxnLst>
    <dgm:cxn modelId="{2AD69412-9FA5-C44C-9937-F1DFE00036A6}" type="presOf" srcId="{8058D5B5-2714-474F-A9FA-0F209436255E}" destId="{94559B38-E3C6-1149-BF56-05E29138D564}" srcOrd="0" destOrd="0" presId="urn:microsoft.com/office/officeart/2005/8/layout/default"/>
    <dgm:cxn modelId="{700EDA15-5720-5740-BF76-39C5A22F9D89}" type="presOf" srcId="{71377EDB-6702-4DDB-BA8A-10ACDB895561}" destId="{2363EC71-E8AE-2C4F-BBDD-ED867E4C63E4}" srcOrd="0" destOrd="0" presId="urn:microsoft.com/office/officeart/2005/8/layout/default"/>
    <dgm:cxn modelId="{F9505118-EBCE-8244-9E58-551FED46FA1B}" type="presOf" srcId="{1050C2E3-0009-41F2-ABBF-808D7910459B}" destId="{2D05AF18-AD68-9D48-80E3-3229DAEBCC9B}" srcOrd="0" destOrd="0" presId="urn:microsoft.com/office/officeart/2005/8/layout/default"/>
    <dgm:cxn modelId="{A8DC7C1E-95AE-4A06-B448-BF106661F7F6}" srcId="{05DC4F14-DDC4-49B1-B5CA-2D88C7014C69}" destId="{D8AB32CC-34BA-4708-BFA9-0C5D3410469B}" srcOrd="8" destOrd="0" parTransId="{F151F7BF-F13A-481D-BC21-764B29A17C46}" sibTransId="{5E5BE611-3D42-4FBD-962C-74CAF6438766}"/>
    <dgm:cxn modelId="{99F1623B-2559-6B47-910A-D0465813B7C9}" type="presOf" srcId="{868FE1F7-5140-44F0-847E-F3FB442AC529}" destId="{9B4FF13A-4E3F-FC43-82E1-7D1401ADD1C4}" srcOrd="0" destOrd="0" presId="urn:microsoft.com/office/officeart/2005/8/layout/default"/>
    <dgm:cxn modelId="{AFF4093C-68DA-4C3B-B6F7-027284493F53}" srcId="{05DC4F14-DDC4-49B1-B5CA-2D88C7014C69}" destId="{922F1B33-BA6B-4CB1-8E2E-378E14D14CEA}" srcOrd="7" destOrd="0" parTransId="{00F8B7A6-7C55-4010-8B91-DB2F61E03671}" sibTransId="{FAE4B4D4-1983-494B-A066-AC78839E597A}"/>
    <dgm:cxn modelId="{E32D6665-0B73-4C7C-8716-F5384832F0DA}" srcId="{05DC4F14-DDC4-49B1-B5CA-2D88C7014C69}" destId="{F2CD001B-3521-4C57-B6D8-8F1A0B580290}" srcOrd="6" destOrd="0" parTransId="{0910DBAE-F015-458F-AE59-396B86CD2C19}" sibTransId="{0064114C-BDE1-42F3-8748-C56A7E902048}"/>
    <dgm:cxn modelId="{4EDDC06B-0CAC-AB46-A960-4D8FE5A0DF79}" type="presOf" srcId="{922F1B33-BA6B-4CB1-8E2E-378E14D14CEA}" destId="{F5F1D3B7-1525-5C48-8CB9-1ACB1659C27F}" srcOrd="0" destOrd="0" presId="urn:microsoft.com/office/officeart/2005/8/layout/default"/>
    <dgm:cxn modelId="{4227104D-F5F2-E540-968C-D9122D8FCCC0}" srcId="{05DC4F14-DDC4-49B1-B5CA-2D88C7014C69}" destId="{F4871F85-193A-8145-88B1-49C3F038D303}" srcOrd="0" destOrd="0" parTransId="{06C8CC4E-05EE-3941-99FC-4DC419C22FD2}" sibTransId="{B21D6E9D-B4BB-C740-A68E-53E331B72297}"/>
    <dgm:cxn modelId="{3CCB4576-E46B-1D48-8548-A477597E84D4}" type="presOf" srcId="{DD4E1993-7217-4A9A-B9BE-D0F55072C150}" destId="{CE5077D2-D031-EE4A-A3C6-083665E4FB5B}" srcOrd="0" destOrd="0" presId="urn:microsoft.com/office/officeart/2005/8/layout/default"/>
    <dgm:cxn modelId="{9FBA1057-7EE3-440C-8A08-C86192172FA7}" srcId="{05DC4F14-DDC4-49B1-B5CA-2D88C7014C69}" destId="{1050C2E3-0009-41F2-ABBF-808D7910459B}" srcOrd="3" destOrd="0" parTransId="{37617260-C2ED-4C57-A3A0-32C177AA5249}" sibTransId="{22E03E9A-4E40-49AD-BCEA-9627BA8A167A}"/>
    <dgm:cxn modelId="{15336E78-1451-B548-9D15-F93A036C4104}" type="presOf" srcId="{82E7C172-F395-4BDD-83FF-E3E84149A0FB}" destId="{AAF136F4-D2CF-DA47-BC3D-04A30B8240C4}" srcOrd="0" destOrd="0" presId="urn:microsoft.com/office/officeart/2005/8/layout/default"/>
    <dgm:cxn modelId="{2071FD58-494F-2C49-B8D6-1CF905985A29}" type="presOf" srcId="{F4871F85-193A-8145-88B1-49C3F038D303}" destId="{BE3E55D8-53C9-7642-8682-702B2CD66784}" srcOrd="0" destOrd="0" presId="urn:microsoft.com/office/officeart/2005/8/layout/default"/>
    <dgm:cxn modelId="{33F5D68A-5EBB-47DA-BC92-4FC934AC8C1B}" srcId="{05DC4F14-DDC4-49B1-B5CA-2D88C7014C69}" destId="{3890C40A-E7CE-4582-A7EB-9833C47A8E9F}" srcOrd="12" destOrd="0" parTransId="{B4B8368A-2524-46CD-8173-B26596993DA8}" sibTransId="{4D8EB841-8371-442F-B65A-90B0261450CE}"/>
    <dgm:cxn modelId="{DFAC108E-EAF8-4C9C-9742-0BA8FCB34EB6}" srcId="{05DC4F14-DDC4-49B1-B5CA-2D88C7014C69}" destId="{DD4E1993-7217-4A9A-B9BE-D0F55072C150}" srcOrd="9" destOrd="0" parTransId="{BC228F5F-1052-4E86-8959-CA5AE68288ED}" sibTransId="{DA750E2E-0D95-4C35-8FF0-151BB81151CE}"/>
    <dgm:cxn modelId="{8AB63591-8772-CB4F-8003-C65D44A4D9A7}" type="presOf" srcId="{05DC4F14-DDC4-49B1-B5CA-2D88C7014C69}" destId="{2CC69657-738B-E74E-B9C4-10ACE10424DF}" srcOrd="0" destOrd="0" presId="urn:microsoft.com/office/officeart/2005/8/layout/default"/>
    <dgm:cxn modelId="{76D56BA7-22D4-4AD0-90A1-54A1D811CA6A}" srcId="{05DC4F14-DDC4-49B1-B5CA-2D88C7014C69}" destId="{622939E6-3742-4F89-85D0-60EFFADDF78D}" srcOrd="1" destOrd="0" parTransId="{2270E2B0-4BF0-47C6-9425-EFFF9F74C69B}" sibTransId="{BA15E232-BD0F-44D2-AB5E-932695BB71E9}"/>
    <dgm:cxn modelId="{705291AF-D0D1-0245-A11D-D9E1F9B54193}" type="presOf" srcId="{D8AB32CC-34BA-4708-BFA9-0C5D3410469B}" destId="{4A5D24E3-C381-9049-AD4F-47E1CF9B05CC}" srcOrd="0" destOrd="0" presId="urn:microsoft.com/office/officeart/2005/8/layout/default"/>
    <dgm:cxn modelId="{F019BFB6-C00D-4036-B788-263A3AC1759F}" srcId="{05DC4F14-DDC4-49B1-B5CA-2D88C7014C69}" destId="{868FE1F7-5140-44F0-847E-F3FB442AC529}" srcOrd="2" destOrd="0" parTransId="{2E503C9B-D0DC-4E27-82E5-77319DA9969B}" sibTransId="{C11605A5-04F9-4177-A26D-93ADBDFA6A33}"/>
    <dgm:cxn modelId="{5BB8BCC2-99D8-475D-B0DB-FE3EBF41F9B0}" srcId="{05DC4F14-DDC4-49B1-B5CA-2D88C7014C69}" destId="{1E87B976-D71F-4CF4-9E76-4E1514E1BDCF}" srcOrd="10" destOrd="0" parTransId="{B47D4CD7-7E36-4206-B9D4-3FB153812ABC}" sibTransId="{EDBF31C5-C228-4255-8EC2-39FBDD69A30E}"/>
    <dgm:cxn modelId="{E64954CB-A662-8441-841F-6E2ACA60474A}" type="presOf" srcId="{F2CD001B-3521-4C57-B6D8-8F1A0B580290}" destId="{D0A26463-C799-FC44-B93F-77739FD272E8}" srcOrd="0" destOrd="0" presId="urn:microsoft.com/office/officeart/2005/8/layout/default"/>
    <dgm:cxn modelId="{F8ACE1CF-65BC-1A4C-95AB-60DE3EE6F414}" type="presOf" srcId="{1E87B976-D71F-4CF4-9E76-4E1514E1BDCF}" destId="{9E97EB93-AF0D-604B-A8D2-94E6434C829C}" srcOrd="0" destOrd="0" presId="urn:microsoft.com/office/officeart/2005/8/layout/default"/>
    <dgm:cxn modelId="{ADB9BBD1-E47A-4B51-BC94-93D0F86AC461}" srcId="{05DC4F14-DDC4-49B1-B5CA-2D88C7014C69}" destId="{71377EDB-6702-4DDB-BA8A-10ACDB895561}" srcOrd="5" destOrd="0" parTransId="{9BFC0405-A158-4A98-8C7F-03A302518A36}" sibTransId="{592702B5-0194-4AAF-B58F-2009C18B9837}"/>
    <dgm:cxn modelId="{407469D6-928A-44CC-B9F2-A16272C1E5AD}" srcId="{05DC4F14-DDC4-49B1-B5CA-2D88C7014C69}" destId="{8058D5B5-2714-474F-A9FA-0F209436255E}" srcOrd="11" destOrd="0" parTransId="{AAEF1D61-E77C-431C-AB72-AFB9422478F9}" sibTransId="{E8970D36-C5E7-46A1-AC17-2EF4F8D9E8A4}"/>
    <dgm:cxn modelId="{76C345EE-8ECC-3048-8E88-37C15D72FB86}" type="presOf" srcId="{3890C40A-E7CE-4582-A7EB-9833C47A8E9F}" destId="{1C1A5DDA-07A2-1744-BA74-475FF9F52D48}" srcOrd="0" destOrd="0" presId="urn:microsoft.com/office/officeart/2005/8/layout/default"/>
    <dgm:cxn modelId="{8F5A59F9-4E99-4AB2-A7B0-AD05AB849F22}" srcId="{05DC4F14-DDC4-49B1-B5CA-2D88C7014C69}" destId="{82E7C172-F395-4BDD-83FF-E3E84149A0FB}" srcOrd="4" destOrd="0" parTransId="{10C6682C-AFF1-4B0E-93EC-5134D2B87F24}" sibTransId="{4701D2D0-E340-40B5-B6B3-E43CAA63BFA6}"/>
    <dgm:cxn modelId="{4748FDFF-F9B1-5F4F-AAD2-6A0E6C472935}" type="presOf" srcId="{622939E6-3742-4F89-85D0-60EFFADDF78D}" destId="{21320837-5B7E-6A4C-815B-42E34173F02E}" srcOrd="0" destOrd="0" presId="urn:microsoft.com/office/officeart/2005/8/layout/default"/>
    <dgm:cxn modelId="{0276ACB7-0D61-1C46-8ED0-EDB6156300A8}" type="presParOf" srcId="{2CC69657-738B-E74E-B9C4-10ACE10424DF}" destId="{BE3E55D8-53C9-7642-8682-702B2CD66784}" srcOrd="0" destOrd="0" presId="urn:microsoft.com/office/officeart/2005/8/layout/default"/>
    <dgm:cxn modelId="{BBBDFE0C-9732-5B49-AF57-C1A5D8F53AE3}" type="presParOf" srcId="{2CC69657-738B-E74E-B9C4-10ACE10424DF}" destId="{23400EC4-C10C-FA45-B77B-2AEBF22F9093}" srcOrd="1" destOrd="0" presId="urn:microsoft.com/office/officeart/2005/8/layout/default"/>
    <dgm:cxn modelId="{F48AF525-647C-D144-9FB5-7D5DA897D03E}" type="presParOf" srcId="{2CC69657-738B-E74E-B9C4-10ACE10424DF}" destId="{21320837-5B7E-6A4C-815B-42E34173F02E}" srcOrd="2" destOrd="0" presId="urn:microsoft.com/office/officeart/2005/8/layout/default"/>
    <dgm:cxn modelId="{C5FC5F8E-F08A-CB4B-8F8B-F413D6687671}" type="presParOf" srcId="{2CC69657-738B-E74E-B9C4-10ACE10424DF}" destId="{31017950-0135-E844-A3CA-9E81C92CC1B1}" srcOrd="3" destOrd="0" presId="urn:microsoft.com/office/officeart/2005/8/layout/default"/>
    <dgm:cxn modelId="{8A8BC21A-2577-9B41-8ACB-AC6A203E1F60}" type="presParOf" srcId="{2CC69657-738B-E74E-B9C4-10ACE10424DF}" destId="{9B4FF13A-4E3F-FC43-82E1-7D1401ADD1C4}" srcOrd="4" destOrd="0" presId="urn:microsoft.com/office/officeart/2005/8/layout/default"/>
    <dgm:cxn modelId="{4A6DF479-0D72-8546-AB6B-2354E7BCBEAA}" type="presParOf" srcId="{2CC69657-738B-E74E-B9C4-10ACE10424DF}" destId="{A2B47F91-0094-CE43-BEB1-97A2CE52C308}" srcOrd="5" destOrd="0" presId="urn:microsoft.com/office/officeart/2005/8/layout/default"/>
    <dgm:cxn modelId="{0DB80A94-700B-1D4F-86D5-FBCFD128AC16}" type="presParOf" srcId="{2CC69657-738B-E74E-B9C4-10ACE10424DF}" destId="{2D05AF18-AD68-9D48-80E3-3229DAEBCC9B}" srcOrd="6" destOrd="0" presId="urn:microsoft.com/office/officeart/2005/8/layout/default"/>
    <dgm:cxn modelId="{196DF9FE-FD23-324D-9706-29B4F2E0C3FE}" type="presParOf" srcId="{2CC69657-738B-E74E-B9C4-10ACE10424DF}" destId="{D51ABB0E-3B9A-0E49-8909-D7AD46071466}" srcOrd="7" destOrd="0" presId="urn:microsoft.com/office/officeart/2005/8/layout/default"/>
    <dgm:cxn modelId="{C94061DC-352D-AE46-9293-10A37B5DA909}" type="presParOf" srcId="{2CC69657-738B-E74E-B9C4-10ACE10424DF}" destId="{AAF136F4-D2CF-DA47-BC3D-04A30B8240C4}" srcOrd="8" destOrd="0" presId="urn:microsoft.com/office/officeart/2005/8/layout/default"/>
    <dgm:cxn modelId="{3EB82259-FBE4-644A-BF48-B7337B153CB9}" type="presParOf" srcId="{2CC69657-738B-E74E-B9C4-10ACE10424DF}" destId="{72866917-697D-6C41-A721-813754AD2221}" srcOrd="9" destOrd="0" presId="urn:microsoft.com/office/officeart/2005/8/layout/default"/>
    <dgm:cxn modelId="{933F7EE4-460A-DD4F-A912-CEE4E15B8905}" type="presParOf" srcId="{2CC69657-738B-E74E-B9C4-10ACE10424DF}" destId="{2363EC71-E8AE-2C4F-BBDD-ED867E4C63E4}" srcOrd="10" destOrd="0" presId="urn:microsoft.com/office/officeart/2005/8/layout/default"/>
    <dgm:cxn modelId="{F9A48069-D256-764F-BFC8-A80E20179748}" type="presParOf" srcId="{2CC69657-738B-E74E-B9C4-10ACE10424DF}" destId="{5C4878F7-5697-9C4A-8E6F-9886D9B1720D}" srcOrd="11" destOrd="0" presId="urn:microsoft.com/office/officeart/2005/8/layout/default"/>
    <dgm:cxn modelId="{A47CD83D-F064-9C46-AC22-B17D21EC8A40}" type="presParOf" srcId="{2CC69657-738B-E74E-B9C4-10ACE10424DF}" destId="{D0A26463-C799-FC44-B93F-77739FD272E8}" srcOrd="12" destOrd="0" presId="urn:microsoft.com/office/officeart/2005/8/layout/default"/>
    <dgm:cxn modelId="{F997DC6D-5005-C649-B3D8-97F48A9E06D4}" type="presParOf" srcId="{2CC69657-738B-E74E-B9C4-10ACE10424DF}" destId="{45A49500-9F46-AB42-8D50-5BBAF5FE65FA}" srcOrd="13" destOrd="0" presId="urn:microsoft.com/office/officeart/2005/8/layout/default"/>
    <dgm:cxn modelId="{4F1BFF8F-9B4E-2D43-97BC-0387E1D6A097}" type="presParOf" srcId="{2CC69657-738B-E74E-B9C4-10ACE10424DF}" destId="{F5F1D3B7-1525-5C48-8CB9-1ACB1659C27F}" srcOrd="14" destOrd="0" presId="urn:microsoft.com/office/officeart/2005/8/layout/default"/>
    <dgm:cxn modelId="{8654EAE8-A515-D04D-89D7-3123F4A3E1FC}" type="presParOf" srcId="{2CC69657-738B-E74E-B9C4-10ACE10424DF}" destId="{C952FF44-6CDC-E244-A032-9BB5241BE979}" srcOrd="15" destOrd="0" presId="urn:microsoft.com/office/officeart/2005/8/layout/default"/>
    <dgm:cxn modelId="{90206316-4B40-EC4D-A400-5DEC4741B013}" type="presParOf" srcId="{2CC69657-738B-E74E-B9C4-10ACE10424DF}" destId="{4A5D24E3-C381-9049-AD4F-47E1CF9B05CC}" srcOrd="16" destOrd="0" presId="urn:microsoft.com/office/officeart/2005/8/layout/default"/>
    <dgm:cxn modelId="{0CB6ED12-1480-C04B-847E-42398E0752C0}" type="presParOf" srcId="{2CC69657-738B-E74E-B9C4-10ACE10424DF}" destId="{60949450-6B40-6B47-835D-D951757D1104}" srcOrd="17" destOrd="0" presId="urn:microsoft.com/office/officeart/2005/8/layout/default"/>
    <dgm:cxn modelId="{10A07A44-1E29-5E4B-BBB6-50119C9C720D}" type="presParOf" srcId="{2CC69657-738B-E74E-B9C4-10ACE10424DF}" destId="{CE5077D2-D031-EE4A-A3C6-083665E4FB5B}" srcOrd="18" destOrd="0" presId="urn:microsoft.com/office/officeart/2005/8/layout/default"/>
    <dgm:cxn modelId="{27E3D9AE-C0EC-AB4D-8E10-CDF2965F745A}" type="presParOf" srcId="{2CC69657-738B-E74E-B9C4-10ACE10424DF}" destId="{AFA93C69-20DB-AA4F-9C8E-44C08C525FEF}" srcOrd="19" destOrd="0" presId="urn:microsoft.com/office/officeart/2005/8/layout/default"/>
    <dgm:cxn modelId="{A1E18691-126A-F548-BD39-14AA580458CF}" type="presParOf" srcId="{2CC69657-738B-E74E-B9C4-10ACE10424DF}" destId="{9E97EB93-AF0D-604B-A8D2-94E6434C829C}" srcOrd="20" destOrd="0" presId="urn:microsoft.com/office/officeart/2005/8/layout/default"/>
    <dgm:cxn modelId="{E4F62BF3-0E83-4145-ABE0-867AA9CABAED}" type="presParOf" srcId="{2CC69657-738B-E74E-B9C4-10ACE10424DF}" destId="{723DA1AD-CD08-BD45-AD69-51B3C84B2AF6}" srcOrd="21" destOrd="0" presId="urn:microsoft.com/office/officeart/2005/8/layout/default"/>
    <dgm:cxn modelId="{2E1ED8FE-7E51-4A45-A83A-917736A95491}" type="presParOf" srcId="{2CC69657-738B-E74E-B9C4-10ACE10424DF}" destId="{94559B38-E3C6-1149-BF56-05E29138D564}" srcOrd="22" destOrd="0" presId="urn:microsoft.com/office/officeart/2005/8/layout/default"/>
    <dgm:cxn modelId="{2D0B5DDA-6045-4448-9842-E86F6CA21508}" type="presParOf" srcId="{2CC69657-738B-E74E-B9C4-10ACE10424DF}" destId="{66BD21B8-57AE-5844-B24F-EA8E524483ED}" srcOrd="23" destOrd="0" presId="urn:microsoft.com/office/officeart/2005/8/layout/default"/>
    <dgm:cxn modelId="{157F4B4A-8B88-2144-A09D-11CA02A38F5A}" type="presParOf" srcId="{2CC69657-738B-E74E-B9C4-10ACE10424DF}" destId="{1C1A5DDA-07A2-1744-BA74-475FF9F52D48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4818B2-EBB8-4551-A544-434491AADC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E8D363-1D5E-4855-B4E8-46304344C38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dirty="0"/>
            <a:t>A CLT prevê quatro hipóteses de perda do direito de férias:</a:t>
          </a:r>
          <a:endParaRPr lang="en-US" dirty="0"/>
        </a:p>
      </dgm:t>
    </dgm:pt>
    <dgm:pt modelId="{C367330A-7FF8-40B9-B647-3A22A8FD1429}" type="parTrans" cxnId="{2A5CBE37-F7AB-42A3-8441-971625CD9C88}">
      <dgm:prSet/>
      <dgm:spPr/>
      <dgm:t>
        <a:bodyPr/>
        <a:lstStyle/>
        <a:p>
          <a:endParaRPr lang="en-US"/>
        </a:p>
      </dgm:t>
    </dgm:pt>
    <dgm:pt modelId="{DF9C283A-D97B-43D2-851E-8BE50F6C565B}" type="sibTrans" cxnId="{2A5CBE37-F7AB-42A3-8441-971625CD9C88}">
      <dgm:prSet/>
      <dgm:spPr/>
      <dgm:t>
        <a:bodyPr/>
        <a:lstStyle/>
        <a:p>
          <a:endParaRPr lang="en-US"/>
        </a:p>
      </dgm:t>
    </dgm:pt>
    <dgm:pt modelId="{C09A542A-ED09-497D-BC03-C0391611E6B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/>
            <a:t>1) Recebimento de benefício previdenciário por mais de 6 meses, embora descontínuos;</a:t>
          </a:r>
          <a:endParaRPr lang="en-US"/>
        </a:p>
      </dgm:t>
    </dgm:pt>
    <dgm:pt modelId="{5E181789-A284-4F5F-B9B3-B4323474DF61}" type="parTrans" cxnId="{2EF4398B-3239-4F98-808D-0D9B916B5331}">
      <dgm:prSet/>
      <dgm:spPr/>
      <dgm:t>
        <a:bodyPr/>
        <a:lstStyle/>
        <a:p>
          <a:endParaRPr lang="en-US"/>
        </a:p>
      </dgm:t>
    </dgm:pt>
    <dgm:pt modelId="{1D12EBEC-9383-4B2F-8D9C-31E7C8B08BE6}" type="sibTrans" cxnId="{2EF4398B-3239-4F98-808D-0D9B916B5331}">
      <dgm:prSet/>
      <dgm:spPr/>
      <dgm:t>
        <a:bodyPr/>
        <a:lstStyle/>
        <a:p>
          <a:endParaRPr lang="en-US"/>
        </a:p>
      </dgm:t>
    </dgm:pt>
    <dgm:pt modelId="{E202B54F-7CAE-4257-9455-04F1DDF6756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/>
            <a:t>2) Paralisação da empresa por mais de de 30 dias; </a:t>
          </a:r>
          <a:endParaRPr lang="en-US"/>
        </a:p>
      </dgm:t>
    </dgm:pt>
    <dgm:pt modelId="{E07F73ED-67A0-482D-B393-D0F4078FED04}" type="parTrans" cxnId="{23E5D597-4026-43C8-B555-151437A67F3E}">
      <dgm:prSet/>
      <dgm:spPr/>
      <dgm:t>
        <a:bodyPr/>
        <a:lstStyle/>
        <a:p>
          <a:endParaRPr lang="en-US"/>
        </a:p>
      </dgm:t>
    </dgm:pt>
    <dgm:pt modelId="{2CAA78A5-178E-4FE8-B079-DED824566F71}" type="sibTrans" cxnId="{23E5D597-4026-43C8-B555-151437A67F3E}">
      <dgm:prSet/>
      <dgm:spPr/>
      <dgm:t>
        <a:bodyPr/>
        <a:lstStyle/>
        <a:p>
          <a:endParaRPr lang="en-US"/>
        </a:p>
      </dgm:t>
    </dgm:pt>
    <dgm:pt modelId="{BD63D9E9-AFC4-49CE-AFDA-2D69831D134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/>
            <a:t>3) Gozo de licença remunerada por mais de 30 dias;</a:t>
          </a:r>
          <a:endParaRPr lang="en-US"/>
        </a:p>
      </dgm:t>
    </dgm:pt>
    <dgm:pt modelId="{B5E69A8C-1745-4D89-85C4-581FAB605CBA}" type="parTrans" cxnId="{37A16194-69A0-43CE-BD49-4EB842FBB4B5}">
      <dgm:prSet/>
      <dgm:spPr/>
      <dgm:t>
        <a:bodyPr/>
        <a:lstStyle/>
        <a:p>
          <a:endParaRPr lang="en-US"/>
        </a:p>
      </dgm:t>
    </dgm:pt>
    <dgm:pt modelId="{C2145EF6-7968-4FC7-92A0-B56EDF6D5BF3}" type="sibTrans" cxnId="{37A16194-69A0-43CE-BD49-4EB842FBB4B5}">
      <dgm:prSet/>
      <dgm:spPr/>
      <dgm:t>
        <a:bodyPr/>
        <a:lstStyle/>
        <a:p>
          <a:endParaRPr lang="en-US"/>
        </a:p>
      </dgm:t>
    </dgm:pt>
    <dgm:pt modelId="{9E709195-7939-47C4-A5E8-0385A153970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/>
            <a:t>4) Saída do emprego sem nova admissão em 60 dias;</a:t>
          </a:r>
          <a:endParaRPr lang="en-US"/>
        </a:p>
      </dgm:t>
    </dgm:pt>
    <dgm:pt modelId="{7536B277-23E2-48C0-B0B8-499AF88D4C07}" type="parTrans" cxnId="{0FEFFC0E-C631-4539-97A5-E32C04D643CA}">
      <dgm:prSet/>
      <dgm:spPr/>
      <dgm:t>
        <a:bodyPr/>
        <a:lstStyle/>
        <a:p>
          <a:endParaRPr lang="en-US"/>
        </a:p>
      </dgm:t>
    </dgm:pt>
    <dgm:pt modelId="{60089A03-545C-4299-8D31-295E5765AD18}" type="sibTrans" cxnId="{0FEFFC0E-C631-4539-97A5-E32C04D643CA}">
      <dgm:prSet/>
      <dgm:spPr/>
      <dgm:t>
        <a:bodyPr/>
        <a:lstStyle/>
        <a:p>
          <a:endParaRPr lang="en-US"/>
        </a:p>
      </dgm:t>
    </dgm:pt>
    <dgm:pt modelId="{E6EEA775-C421-47BA-B9DB-589FBFD89F8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/>
            <a:t>5) Mais de 32 faltas injustificadas durante o período concessivo (decorrência do disposto no art. 130, CLT)</a:t>
          </a:r>
          <a:endParaRPr lang="en-US"/>
        </a:p>
      </dgm:t>
    </dgm:pt>
    <dgm:pt modelId="{44E61AFE-8B70-4916-9531-E6594B0979DD}" type="parTrans" cxnId="{67245078-3BB6-4C98-B769-064DAB30ED34}">
      <dgm:prSet/>
      <dgm:spPr/>
      <dgm:t>
        <a:bodyPr/>
        <a:lstStyle/>
        <a:p>
          <a:endParaRPr lang="en-US"/>
        </a:p>
      </dgm:t>
    </dgm:pt>
    <dgm:pt modelId="{E5E6E0B8-5219-4CC0-935D-1BAAF37D5417}" type="sibTrans" cxnId="{67245078-3BB6-4C98-B769-064DAB30ED34}">
      <dgm:prSet/>
      <dgm:spPr/>
      <dgm:t>
        <a:bodyPr/>
        <a:lstStyle/>
        <a:p>
          <a:endParaRPr lang="en-US"/>
        </a:p>
      </dgm:t>
    </dgm:pt>
    <dgm:pt modelId="{5A0FDA4C-3E24-8147-974C-949545249025}" type="pres">
      <dgm:prSet presAssocID="{674818B2-EBB8-4551-A544-434491AADC15}" presName="linear" presStyleCnt="0">
        <dgm:presLayoutVars>
          <dgm:animLvl val="lvl"/>
          <dgm:resizeHandles val="exact"/>
        </dgm:presLayoutVars>
      </dgm:prSet>
      <dgm:spPr/>
    </dgm:pt>
    <dgm:pt modelId="{94AFFDA2-BB4E-9F4F-BA0C-73B60D37A117}" type="pres">
      <dgm:prSet presAssocID="{64E8D363-1D5E-4855-B4E8-46304344C38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4E2B05-98C3-D14B-A278-B3747B1C8044}" type="pres">
      <dgm:prSet presAssocID="{DF9C283A-D97B-43D2-851E-8BE50F6C565B}" presName="spacer" presStyleCnt="0"/>
      <dgm:spPr/>
    </dgm:pt>
    <dgm:pt modelId="{70416318-DD21-724D-BEE1-0AC6E2F103F3}" type="pres">
      <dgm:prSet presAssocID="{C09A542A-ED09-497D-BC03-C0391611E6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110BD82-BDC1-014B-AA05-D697F003B6E0}" type="pres">
      <dgm:prSet presAssocID="{1D12EBEC-9383-4B2F-8D9C-31E7C8B08BE6}" presName="spacer" presStyleCnt="0"/>
      <dgm:spPr/>
    </dgm:pt>
    <dgm:pt modelId="{F8D9A4CF-ADDB-CF49-BD40-6EC3B4AC1E0C}" type="pres">
      <dgm:prSet presAssocID="{E202B54F-7CAE-4257-9455-04F1DDF6756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7E9654B-186A-824C-9CFC-71D60D0D47D5}" type="pres">
      <dgm:prSet presAssocID="{2CAA78A5-178E-4FE8-B079-DED824566F71}" presName="spacer" presStyleCnt="0"/>
      <dgm:spPr/>
    </dgm:pt>
    <dgm:pt modelId="{0757749A-B44C-534D-B915-ECA1DD1E8057}" type="pres">
      <dgm:prSet presAssocID="{BD63D9E9-AFC4-49CE-AFDA-2D69831D134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8FF0F25-B3C5-F740-926A-287B06445F15}" type="pres">
      <dgm:prSet presAssocID="{C2145EF6-7968-4FC7-92A0-B56EDF6D5BF3}" presName="spacer" presStyleCnt="0"/>
      <dgm:spPr/>
    </dgm:pt>
    <dgm:pt modelId="{0EA092BF-433B-234C-BD24-54F20F3E2D4D}" type="pres">
      <dgm:prSet presAssocID="{9E709195-7939-47C4-A5E8-0385A153970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9730EE1-43DF-AF47-B983-F4D788A62322}" type="pres">
      <dgm:prSet presAssocID="{60089A03-545C-4299-8D31-295E5765AD18}" presName="spacer" presStyleCnt="0"/>
      <dgm:spPr/>
    </dgm:pt>
    <dgm:pt modelId="{13CBF1E1-C937-1241-819C-1A63A2874AFC}" type="pres">
      <dgm:prSet presAssocID="{E6EEA775-C421-47BA-B9DB-589FBFD89F8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FEFFC0E-C631-4539-97A5-E32C04D643CA}" srcId="{674818B2-EBB8-4551-A544-434491AADC15}" destId="{9E709195-7939-47C4-A5E8-0385A153970D}" srcOrd="4" destOrd="0" parTransId="{7536B277-23E2-48C0-B0B8-499AF88D4C07}" sibTransId="{60089A03-545C-4299-8D31-295E5765AD18}"/>
    <dgm:cxn modelId="{2A5CBE37-F7AB-42A3-8441-971625CD9C88}" srcId="{674818B2-EBB8-4551-A544-434491AADC15}" destId="{64E8D363-1D5E-4855-B4E8-46304344C383}" srcOrd="0" destOrd="0" parTransId="{C367330A-7FF8-40B9-B647-3A22A8FD1429}" sibTransId="{DF9C283A-D97B-43D2-851E-8BE50F6C565B}"/>
    <dgm:cxn modelId="{AE00C43E-397D-0E48-97DC-C636DF145417}" type="presOf" srcId="{BD63D9E9-AFC4-49CE-AFDA-2D69831D1349}" destId="{0757749A-B44C-534D-B915-ECA1DD1E8057}" srcOrd="0" destOrd="0" presId="urn:microsoft.com/office/officeart/2005/8/layout/vList2"/>
    <dgm:cxn modelId="{3678E963-1C9B-D347-BA7F-334182C284BF}" type="presOf" srcId="{9E709195-7939-47C4-A5E8-0385A153970D}" destId="{0EA092BF-433B-234C-BD24-54F20F3E2D4D}" srcOrd="0" destOrd="0" presId="urn:microsoft.com/office/officeart/2005/8/layout/vList2"/>
    <dgm:cxn modelId="{F3F03C72-DC31-8D47-8391-638750F437DB}" type="presOf" srcId="{C09A542A-ED09-497D-BC03-C0391611E6BA}" destId="{70416318-DD21-724D-BEE1-0AC6E2F103F3}" srcOrd="0" destOrd="0" presId="urn:microsoft.com/office/officeart/2005/8/layout/vList2"/>
    <dgm:cxn modelId="{67245078-3BB6-4C98-B769-064DAB30ED34}" srcId="{674818B2-EBB8-4551-A544-434491AADC15}" destId="{E6EEA775-C421-47BA-B9DB-589FBFD89F85}" srcOrd="5" destOrd="0" parTransId="{44E61AFE-8B70-4916-9531-E6594B0979DD}" sibTransId="{E5E6E0B8-5219-4CC0-935D-1BAAF37D5417}"/>
    <dgm:cxn modelId="{3D127259-DB6A-8847-813E-F6887336DD65}" type="presOf" srcId="{E6EEA775-C421-47BA-B9DB-589FBFD89F85}" destId="{13CBF1E1-C937-1241-819C-1A63A2874AFC}" srcOrd="0" destOrd="0" presId="urn:microsoft.com/office/officeart/2005/8/layout/vList2"/>
    <dgm:cxn modelId="{135A627F-BB46-DB44-BF57-3B31F1C8B2FC}" type="presOf" srcId="{64E8D363-1D5E-4855-B4E8-46304344C383}" destId="{94AFFDA2-BB4E-9F4F-BA0C-73B60D37A117}" srcOrd="0" destOrd="0" presId="urn:microsoft.com/office/officeart/2005/8/layout/vList2"/>
    <dgm:cxn modelId="{2EF4398B-3239-4F98-808D-0D9B916B5331}" srcId="{674818B2-EBB8-4551-A544-434491AADC15}" destId="{C09A542A-ED09-497D-BC03-C0391611E6BA}" srcOrd="1" destOrd="0" parTransId="{5E181789-A284-4F5F-B9B3-B4323474DF61}" sibTransId="{1D12EBEC-9383-4B2F-8D9C-31E7C8B08BE6}"/>
    <dgm:cxn modelId="{37A16194-69A0-43CE-BD49-4EB842FBB4B5}" srcId="{674818B2-EBB8-4551-A544-434491AADC15}" destId="{BD63D9E9-AFC4-49CE-AFDA-2D69831D1349}" srcOrd="3" destOrd="0" parTransId="{B5E69A8C-1745-4D89-85C4-581FAB605CBA}" sibTransId="{C2145EF6-7968-4FC7-92A0-B56EDF6D5BF3}"/>
    <dgm:cxn modelId="{23E5D597-4026-43C8-B555-151437A67F3E}" srcId="{674818B2-EBB8-4551-A544-434491AADC15}" destId="{E202B54F-7CAE-4257-9455-04F1DDF6756B}" srcOrd="2" destOrd="0" parTransId="{E07F73ED-67A0-482D-B393-D0F4078FED04}" sibTransId="{2CAA78A5-178E-4FE8-B079-DED824566F71}"/>
    <dgm:cxn modelId="{C35100AD-A4F5-D446-9915-1FB17591D2C2}" type="presOf" srcId="{674818B2-EBB8-4551-A544-434491AADC15}" destId="{5A0FDA4C-3E24-8147-974C-949545249025}" srcOrd="0" destOrd="0" presId="urn:microsoft.com/office/officeart/2005/8/layout/vList2"/>
    <dgm:cxn modelId="{7D011AE5-A2AA-294C-8908-A25A62F3E0DE}" type="presOf" srcId="{E202B54F-7CAE-4257-9455-04F1DDF6756B}" destId="{F8D9A4CF-ADDB-CF49-BD40-6EC3B4AC1E0C}" srcOrd="0" destOrd="0" presId="urn:microsoft.com/office/officeart/2005/8/layout/vList2"/>
    <dgm:cxn modelId="{39F0265D-B5EE-5946-BFA1-59B63F0EA6D0}" type="presParOf" srcId="{5A0FDA4C-3E24-8147-974C-949545249025}" destId="{94AFFDA2-BB4E-9F4F-BA0C-73B60D37A117}" srcOrd="0" destOrd="0" presId="urn:microsoft.com/office/officeart/2005/8/layout/vList2"/>
    <dgm:cxn modelId="{1DC79220-FD6B-F242-A675-A2F54754E5D9}" type="presParOf" srcId="{5A0FDA4C-3E24-8147-974C-949545249025}" destId="{844E2B05-98C3-D14B-A278-B3747B1C8044}" srcOrd="1" destOrd="0" presId="urn:microsoft.com/office/officeart/2005/8/layout/vList2"/>
    <dgm:cxn modelId="{7D48C16B-1684-7540-8717-4A27FC611007}" type="presParOf" srcId="{5A0FDA4C-3E24-8147-974C-949545249025}" destId="{70416318-DD21-724D-BEE1-0AC6E2F103F3}" srcOrd="2" destOrd="0" presId="urn:microsoft.com/office/officeart/2005/8/layout/vList2"/>
    <dgm:cxn modelId="{20AF5FF2-8B0D-9C4C-853D-63A182059CA2}" type="presParOf" srcId="{5A0FDA4C-3E24-8147-974C-949545249025}" destId="{8110BD82-BDC1-014B-AA05-D697F003B6E0}" srcOrd="3" destOrd="0" presId="urn:microsoft.com/office/officeart/2005/8/layout/vList2"/>
    <dgm:cxn modelId="{6A3AB8E2-1D65-0848-8A4F-E84D3BD29B77}" type="presParOf" srcId="{5A0FDA4C-3E24-8147-974C-949545249025}" destId="{F8D9A4CF-ADDB-CF49-BD40-6EC3B4AC1E0C}" srcOrd="4" destOrd="0" presId="urn:microsoft.com/office/officeart/2005/8/layout/vList2"/>
    <dgm:cxn modelId="{0B6AD2F3-79EE-E34E-9FBA-9A461E0F12CA}" type="presParOf" srcId="{5A0FDA4C-3E24-8147-974C-949545249025}" destId="{B7E9654B-186A-824C-9CFC-71D60D0D47D5}" srcOrd="5" destOrd="0" presId="urn:microsoft.com/office/officeart/2005/8/layout/vList2"/>
    <dgm:cxn modelId="{25395162-FDEB-9344-B0F0-7CA1B0A76904}" type="presParOf" srcId="{5A0FDA4C-3E24-8147-974C-949545249025}" destId="{0757749A-B44C-534D-B915-ECA1DD1E8057}" srcOrd="6" destOrd="0" presId="urn:microsoft.com/office/officeart/2005/8/layout/vList2"/>
    <dgm:cxn modelId="{39A98D5E-7ED2-FC40-B1C3-E1FF1E2C00F5}" type="presParOf" srcId="{5A0FDA4C-3E24-8147-974C-949545249025}" destId="{08FF0F25-B3C5-F740-926A-287B06445F15}" srcOrd="7" destOrd="0" presId="urn:microsoft.com/office/officeart/2005/8/layout/vList2"/>
    <dgm:cxn modelId="{22F96DFF-1F0B-9340-BEDF-40F79C2345B1}" type="presParOf" srcId="{5A0FDA4C-3E24-8147-974C-949545249025}" destId="{0EA092BF-433B-234C-BD24-54F20F3E2D4D}" srcOrd="8" destOrd="0" presId="urn:microsoft.com/office/officeart/2005/8/layout/vList2"/>
    <dgm:cxn modelId="{D1E4788C-9083-4246-AB6A-A897E58FBBD5}" type="presParOf" srcId="{5A0FDA4C-3E24-8147-974C-949545249025}" destId="{09730EE1-43DF-AF47-B983-F4D788A62322}" srcOrd="9" destOrd="0" presId="urn:microsoft.com/office/officeart/2005/8/layout/vList2"/>
    <dgm:cxn modelId="{D8027697-F411-BA4D-B949-7CF612D45FDA}" type="presParOf" srcId="{5A0FDA4C-3E24-8147-974C-949545249025}" destId="{13CBF1E1-C937-1241-819C-1A63A2874AF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2F0D49-DB3E-4C78-9029-41B8852EF3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4C519F-01E2-448C-809C-A25B7992037E}">
      <dgm:prSet custT="1"/>
      <dgm:spPr>
        <a:solidFill>
          <a:srgbClr val="1F3763"/>
        </a:solidFill>
      </dgm:spPr>
      <dgm:t>
        <a:bodyPr/>
        <a:lstStyle/>
        <a:p>
          <a:r>
            <a:rPr lang="pt-BR" sz="1600" b="1" dirty="0"/>
            <a:t>Nasceu espontaneamente</a:t>
          </a:r>
          <a:r>
            <a:rPr lang="pt-BR" sz="1600" dirty="0"/>
            <a:t>. Consagrou-se em lei.</a:t>
          </a:r>
          <a:endParaRPr lang="en-US" sz="1600" dirty="0"/>
        </a:p>
      </dgm:t>
    </dgm:pt>
    <dgm:pt modelId="{660784E0-E28A-4D0F-9469-184F84CCB8C2}" type="parTrans" cxnId="{A9536666-20F4-4C59-AE39-CE7308A42E53}">
      <dgm:prSet/>
      <dgm:spPr/>
      <dgm:t>
        <a:bodyPr/>
        <a:lstStyle/>
        <a:p>
          <a:endParaRPr lang="en-US"/>
        </a:p>
      </dgm:t>
    </dgm:pt>
    <dgm:pt modelId="{B74DF6E0-98F1-485F-BB02-0F40D9835950}" type="sibTrans" cxnId="{A9536666-20F4-4C59-AE39-CE7308A42E53}">
      <dgm:prSet/>
      <dgm:spPr/>
      <dgm:t>
        <a:bodyPr/>
        <a:lstStyle/>
        <a:p>
          <a:endParaRPr lang="en-US"/>
        </a:p>
      </dgm:t>
    </dgm:pt>
    <dgm:pt modelId="{FEB34A46-225C-40D9-80D5-50C979E52792}">
      <dgm:prSet custT="1"/>
      <dgm:spPr>
        <a:solidFill>
          <a:srgbClr val="1F3763"/>
        </a:solidFill>
      </dgm:spPr>
      <dgm:t>
        <a:bodyPr/>
        <a:lstStyle/>
        <a:p>
          <a:r>
            <a:rPr lang="pt-BR" sz="1600" b="1" dirty="0"/>
            <a:t>Previsão Legal</a:t>
          </a:r>
        </a:p>
        <a:p>
          <a:r>
            <a:rPr lang="pt-BR" sz="1500" b="0" dirty="0">
              <a:solidFill>
                <a:schemeClr val="bg1"/>
              </a:solidFill>
            </a:rPr>
            <a:t>	</a:t>
          </a:r>
          <a:r>
            <a:rPr lang="pt-BR" sz="1400" b="0" dirty="0">
              <a:solidFill>
                <a:schemeClr val="bg1"/>
              </a:solidFill>
            </a:rPr>
            <a:t>art. 7º, VIII, CF/88</a:t>
          </a:r>
          <a:endParaRPr lang="en-US" sz="1400" dirty="0">
            <a:solidFill>
              <a:schemeClr val="bg1"/>
            </a:solidFill>
          </a:endParaRPr>
        </a:p>
        <a:p>
          <a:r>
            <a:rPr lang="pt-BR" sz="1400" dirty="0">
              <a:solidFill>
                <a:schemeClr val="bg1"/>
              </a:solidFill>
            </a:rPr>
            <a:t>	Lei </a:t>
          </a:r>
          <a:r>
            <a:rPr lang="pt-BR" sz="1400" dirty="0" err="1">
              <a:solidFill>
                <a:schemeClr val="bg1"/>
              </a:solidFill>
            </a:rPr>
            <a:t>n</a:t>
          </a:r>
          <a:r>
            <a:rPr lang="pt-BR" sz="1400" dirty="0">
              <a:solidFill>
                <a:schemeClr val="bg1"/>
              </a:solidFill>
            </a:rPr>
            <a:t>. 4.090/1962;</a:t>
          </a:r>
          <a:endParaRPr lang="en-US" sz="1400" dirty="0">
            <a:solidFill>
              <a:schemeClr val="bg1"/>
            </a:solidFill>
          </a:endParaRPr>
        </a:p>
        <a:p>
          <a:r>
            <a:rPr lang="pt-BR" sz="1400" dirty="0">
              <a:solidFill>
                <a:schemeClr val="bg1"/>
              </a:solidFill>
            </a:rPr>
            <a:t>	Lei </a:t>
          </a:r>
          <a:r>
            <a:rPr lang="pt-BR" sz="1400" dirty="0" err="1">
              <a:solidFill>
                <a:schemeClr val="bg1"/>
              </a:solidFill>
            </a:rPr>
            <a:t>n</a:t>
          </a:r>
          <a:r>
            <a:rPr lang="pt-BR" sz="1400" dirty="0">
              <a:solidFill>
                <a:schemeClr val="bg1"/>
              </a:solidFill>
            </a:rPr>
            <a:t>. 4.749/1965</a:t>
          </a:r>
          <a:endParaRPr lang="en-US" sz="1400" dirty="0">
            <a:solidFill>
              <a:schemeClr val="bg1"/>
            </a:solidFill>
          </a:endParaRPr>
        </a:p>
        <a:p>
          <a:r>
            <a:rPr lang="pt-BR" sz="1400" dirty="0">
              <a:solidFill>
                <a:schemeClr val="bg1"/>
              </a:solidFill>
            </a:rPr>
            <a:t>	Decreto </a:t>
          </a:r>
          <a:r>
            <a:rPr lang="pt-BR" sz="1400" dirty="0" err="1">
              <a:solidFill>
                <a:schemeClr val="bg1"/>
              </a:solidFill>
            </a:rPr>
            <a:t>n</a:t>
          </a:r>
          <a:r>
            <a:rPr lang="pt-BR" sz="1400" dirty="0">
              <a:solidFill>
                <a:schemeClr val="bg1"/>
              </a:solidFill>
            </a:rPr>
            <a:t>. 57.155/1965;</a:t>
          </a:r>
          <a:endParaRPr lang="en-US" sz="1400" dirty="0"/>
        </a:p>
      </dgm:t>
    </dgm:pt>
    <dgm:pt modelId="{09F3D2E5-E937-4DC0-B50F-1CBE34BE8617}" type="parTrans" cxnId="{BB64290F-775D-4C5B-B680-DFA83D364391}">
      <dgm:prSet/>
      <dgm:spPr/>
      <dgm:t>
        <a:bodyPr/>
        <a:lstStyle/>
        <a:p>
          <a:endParaRPr lang="en-US"/>
        </a:p>
      </dgm:t>
    </dgm:pt>
    <dgm:pt modelId="{099D4C60-A23B-4E3A-9118-BB708A7252C6}" type="sibTrans" cxnId="{BB64290F-775D-4C5B-B680-DFA83D364391}">
      <dgm:prSet/>
      <dgm:spPr/>
      <dgm:t>
        <a:bodyPr/>
        <a:lstStyle/>
        <a:p>
          <a:endParaRPr lang="en-US"/>
        </a:p>
      </dgm:t>
    </dgm:pt>
    <dgm:pt modelId="{5F8BA3A7-4E3E-9F4E-B104-9B7CE4F839E9}">
      <dgm:prSet custT="1"/>
      <dgm:spPr>
        <a:solidFill>
          <a:srgbClr val="1F3763"/>
        </a:solidFill>
      </dgm:spPr>
      <dgm:t>
        <a:bodyPr/>
        <a:lstStyle/>
        <a:p>
          <a:r>
            <a:rPr lang="en-US" sz="1600" b="1" dirty="0" err="1"/>
            <a:t>Conceito</a:t>
          </a:r>
          <a:r>
            <a:rPr lang="en-US" sz="1600" b="1" dirty="0"/>
            <a:t>: </a:t>
          </a:r>
          <a:r>
            <a:rPr lang="en-US" sz="1600" dirty="0"/>
            <a:t>"</a:t>
          </a:r>
          <a:r>
            <a:rPr lang="en-US" sz="1600" dirty="0" err="1"/>
            <a:t>consiste</a:t>
          </a:r>
          <a:r>
            <a:rPr lang="en-US" sz="1600" dirty="0"/>
            <a:t>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parcela</a:t>
          </a:r>
          <a:r>
            <a:rPr lang="en-US" sz="1600" dirty="0"/>
            <a:t> </a:t>
          </a:r>
          <a:r>
            <a:rPr lang="en-US" sz="1600" dirty="0" err="1"/>
            <a:t>contraprestativa</a:t>
          </a:r>
          <a:r>
            <a:rPr lang="en-US" sz="1600" dirty="0"/>
            <a:t> </a:t>
          </a:r>
          <a:r>
            <a:rPr lang="en-US" sz="1600" dirty="0" err="1"/>
            <a:t>paga</a:t>
          </a:r>
          <a:r>
            <a:rPr lang="en-US" sz="1600" dirty="0"/>
            <a:t> </a:t>
          </a:r>
          <a:r>
            <a:rPr lang="en-US" sz="1600" dirty="0" err="1"/>
            <a:t>pelo</a:t>
          </a:r>
          <a:r>
            <a:rPr lang="en-US" sz="1600" dirty="0"/>
            <a:t> </a:t>
          </a:r>
          <a:r>
            <a:rPr lang="en-US" sz="1600" dirty="0" err="1"/>
            <a:t>empregador</a:t>
          </a:r>
          <a:r>
            <a:rPr lang="en-US" sz="1600" dirty="0"/>
            <a:t> </a:t>
          </a:r>
          <a:r>
            <a:rPr lang="en-US" sz="1600" dirty="0" err="1"/>
            <a:t>ao</a:t>
          </a:r>
          <a:r>
            <a:rPr lang="en-US" sz="1600" dirty="0"/>
            <a:t> </a:t>
          </a:r>
          <a:r>
            <a:rPr lang="en-US" sz="1600" dirty="0" err="1"/>
            <a:t>empregado</a:t>
          </a:r>
          <a:r>
            <a:rPr lang="en-US" sz="1600" dirty="0"/>
            <a:t>, </a:t>
          </a:r>
          <a:r>
            <a:rPr lang="en-US" sz="1600" dirty="0" err="1"/>
            <a:t>em</a:t>
          </a:r>
          <a:r>
            <a:rPr lang="en-US" sz="1600" dirty="0"/>
            <a:t> </a:t>
          </a:r>
          <a:r>
            <a:rPr lang="en-US" sz="1600" dirty="0" err="1"/>
            <a:t>caráter</a:t>
          </a:r>
          <a:r>
            <a:rPr lang="en-US" sz="1600" dirty="0"/>
            <a:t> de </a:t>
          </a:r>
          <a:r>
            <a:rPr lang="en-US" sz="1600" dirty="0" err="1"/>
            <a:t>gratificação</a:t>
          </a:r>
          <a:r>
            <a:rPr lang="en-US" sz="1600" dirty="0"/>
            <a:t> legal, no </a:t>
          </a:r>
          <a:r>
            <a:rPr lang="en-US" sz="1600" dirty="0" err="1"/>
            <a:t>importe</a:t>
          </a:r>
          <a:r>
            <a:rPr lang="en-US" sz="1600" dirty="0"/>
            <a:t> da </a:t>
          </a:r>
          <a:r>
            <a:rPr lang="en-US" sz="1600" dirty="0" err="1"/>
            <a:t>remuneração</a:t>
          </a:r>
          <a:r>
            <a:rPr lang="en-US" sz="1600" dirty="0"/>
            <a:t> </a:t>
          </a:r>
          <a:r>
            <a:rPr lang="en-US" sz="1600" dirty="0" err="1"/>
            <a:t>devida</a:t>
          </a:r>
          <a:r>
            <a:rPr lang="en-US" sz="1600" dirty="0"/>
            <a:t> </a:t>
          </a:r>
          <a:r>
            <a:rPr lang="en-US" sz="1600" dirty="0" err="1"/>
            <a:t>em</a:t>
          </a:r>
          <a:r>
            <a:rPr lang="en-US" sz="1600" dirty="0"/>
            <a:t> </a:t>
          </a:r>
          <a:r>
            <a:rPr lang="en-US" sz="1600" dirty="0" err="1"/>
            <a:t>dezembro</a:t>
          </a:r>
          <a:r>
            <a:rPr lang="en-US" sz="1600" dirty="0"/>
            <a:t> de </a:t>
          </a:r>
          <a:r>
            <a:rPr lang="en-US" sz="1600" dirty="0" err="1"/>
            <a:t>cada</a:t>
          </a:r>
          <a:r>
            <a:rPr lang="en-US" sz="1600" dirty="0"/>
            <a:t> </a:t>
          </a:r>
          <a:r>
            <a:rPr lang="en-US" sz="1600" dirty="0" err="1"/>
            <a:t>ano</a:t>
          </a:r>
          <a:r>
            <a:rPr lang="en-US" sz="1600" dirty="0"/>
            <a:t> </a:t>
          </a:r>
          <a:r>
            <a:rPr lang="en-US" sz="1600" dirty="0" err="1"/>
            <a:t>ou</a:t>
          </a:r>
          <a:r>
            <a:rPr lang="en-US" sz="1600" dirty="0"/>
            <a:t> no </a:t>
          </a:r>
          <a:r>
            <a:rPr lang="en-US" sz="1600" dirty="0" err="1"/>
            <a:t>último</a:t>
          </a:r>
          <a:r>
            <a:rPr lang="en-US" sz="1600" dirty="0"/>
            <a:t> </a:t>
          </a:r>
          <a:r>
            <a:rPr lang="en-US" sz="1600" dirty="0" err="1"/>
            <a:t>mês</a:t>
          </a:r>
          <a:r>
            <a:rPr lang="en-US" sz="1600" dirty="0"/>
            <a:t> </a:t>
          </a:r>
          <a:r>
            <a:rPr lang="en-US" sz="1600" dirty="0" err="1"/>
            <a:t>contratual</a:t>
          </a:r>
          <a:r>
            <a:rPr lang="en-US" sz="1600" dirty="0"/>
            <a:t>, </a:t>
          </a:r>
          <a:r>
            <a:rPr lang="en-US" sz="1600" dirty="0" err="1"/>
            <a:t>caso</a:t>
          </a:r>
          <a:r>
            <a:rPr lang="en-US" sz="1600" dirty="0"/>
            <a:t> </a:t>
          </a:r>
          <a:r>
            <a:rPr lang="en-US" sz="1600" dirty="0" err="1"/>
            <a:t>rompido</a:t>
          </a:r>
          <a:r>
            <a:rPr lang="en-US" sz="1600" dirty="0"/>
            <a:t> </a:t>
          </a:r>
          <a:r>
            <a:rPr lang="en-US" sz="1600" dirty="0" err="1"/>
            <a:t>antecipadamente</a:t>
          </a:r>
          <a:r>
            <a:rPr lang="en-US" sz="1600" dirty="0"/>
            <a:t> a </a:t>
          </a:r>
          <a:r>
            <a:rPr lang="en-US" sz="1600" dirty="0" err="1"/>
            <a:t>dezembro</a:t>
          </a:r>
          <a:r>
            <a:rPr lang="en-US" sz="1600" dirty="0"/>
            <a:t> o </a:t>
          </a:r>
          <a:r>
            <a:rPr lang="en-US" sz="1600" dirty="0" err="1"/>
            <a:t>pacto</a:t>
          </a:r>
          <a:r>
            <a:rPr lang="en-US" sz="1600" dirty="0"/>
            <a:t>." (</a:t>
          </a:r>
          <a:r>
            <a:rPr lang="en-US" sz="1600" dirty="0" err="1"/>
            <a:t>Maurício</a:t>
          </a:r>
          <a:r>
            <a:rPr lang="en-US" sz="1600" dirty="0"/>
            <a:t> G. Delgado)</a:t>
          </a:r>
        </a:p>
      </dgm:t>
    </dgm:pt>
    <dgm:pt modelId="{F7507290-25E7-AD43-81E4-51847078A5C8}" type="parTrans" cxnId="{A399AA1A-1FC7-3640-BB81-C1B2C85F55BD}">
      <dgm:prSet/>
      <dgm:spPr/>
      <dgm:t>
        <a:bodyPr/>
        <a:lstStyle/>
        <a:p>
          <a:endParaRPr lang="pt-BR"/>
        </a:p>
      </dgm:t>
    </dgm:pt>
    <dgm:pt modelId="{5E222614-F2AE-8A41-84E2-BC31F62AF869}" type="sibTrans" cxnId="{A399AA1A-1FC7-3640-BB81-C1B2C85F55BD}">
      <dgm:prSet/>
      <dgm:spPr/>
      <dgm:t>
        <a:bodyPr/>
        <a:lstStyle/>
        <a:p>
          <a:endParaRPr lang="pt-BR"/>
        </a:p>
      </dgm:t>
    </dgm:pt>
    <dgm:pt modelId="{ACA5E7A5-2434-644B-87E3-23EBB27EF929}">
      <dgm:prSet custT="1"/>
      <dgm:spPr>
        <a:solidFill>
          <a:srgbClr val="1F3763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Críticas e </a:t>
          </a:r>
          <a:r>
            <a:rPr lang="en-US" sz="1400" b="1" dirty="0" err="1">
              <a:solidFill>
                <a:schemeClr val="bg1"/>
              </a:solidFill>
            </a:rPr>
            <a:t>impacto</a:t>
          </a:r>
          <a:r>
            <a:rPr lang="en-US" sz="1400" b="1" dirty="0">
              <a:solidFill>
                <a:schemeClr val="bg1"/>
              </a:solidFill>
            </a:rPr>
            <a:t> </a:t>
          </a:r>
          <a:r>
            <a:rPr lang="en-US" sz="1400" b="1" dirty="0" err="1">
              <a:solidFill>
                <a:schemeClr val="bg1"/>
              </a:solidFill>
            </a:rPr>
            <a:t>econômico</a:t>
          </a:r>
          <a:endParaRPr lang="en-US" sz="1400" b="1" dirty="0"/>
        </a:p>
      </dgm:t>
    </dgm:pt>
    <dgm:pt modelId="{BE4D29B4-F025-C449-AEA0-D95F37A94233}" type="parTrans" cxnId="{CCA29B05-0CF6-B44A-A0F2-9DF2BD637EC0}">
      <dgm:prSet/>
      <dgm:spPr/>
      <dgm:t>
        <a:bodyPr/>
        <a:lstStyle/>
        <a:p>
          <a:endParaRPr lang="pt-BR"/>
        </a:p>
      </dgm:t>
    </dgm:pt>
    <dgm:pt modelId="{C83310F7-150F-694F-A539-97A6B020184B}" type="sibTrans" cxnId="{CCA29B05-0CF6-B44A-A0F2-9DF2BD637EC0}">
      <dgm:prSet/>
      <dgm:spPr/>
      <dgm:t>
        <a:bodyPr/>
        <a:lstStyle/>
        <a:p>
          <a:endParaRPr lang="pt-BR"/>
        </a:p>
      </dgm:t>
    </dgm:pt>
    <dgm:pt modelId="{66E0259E-CD42-EC46-ACF3-2D55C488E321}" type="pres">
      <dgm:prSet presAssocID="{D32F0D49-DB3E-4C78-9029-41B8852EF301}" presName="linear" presStyleCnt="0">
        <dgm:presLayoutVars>
          <dgm:animLvl val="lvl"/>
          <dgm:resizeHandles val="exact"/>
        </dgm:presLayoutVars>
      </dgm:prSet>
      <dgm:spPr/>
    </dgm:pt>
    <dgm:pt modelId="{7226FCA8-CA01-D941-A241-21B08D0BD045}" type="pres">
      <dgm:prSet presAssocID="{A54C519F-01E2-448C-809C-A25B7992037E}" presName="parentText" presStyleLbl="node1" presStyleIdx="0" presStyleCnt="4" custScaleY="71518">
        <dgm:presLayoutVars>
          <dgm:chMax val="0"/>
          <dgm:bulletEnabled val="1"/>
        </dgm:presLayoutVars>
      </dgm:prSet>
      <dgm:spPr/>
    </dgm:pt>
    <dgm:pt modelId="{B2E525DA-F9BF-5A4D-BF26-FBF3E906A64E}" type="pres">
      <dgm:prSet presAssocID="{B74DF6E0-98F1-485F-BB02-0F40D9835950}" presName="spacer" presStyleCnt="0"/>
      <dgm:spPr/>
    </dgm:pt>
    <dgm:pt modelId="{3A2D952F-FCB1-714D-BC3A-F00BA27828ED}" type="pres">
      <dgm:prSet presAssocID="{5F8BA3A7-4E3E-9F4E-B104-9B7CE4F839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6C99E4-37C3-8A46-AB45-2594D85D5AC3}" type="pres">
      <dgm:prSet presAssocID="{5E222614-F2AE-8A41-84E2-BC31F62AF869}" presName="spacer" presStyleCnt="0"/>
      <dgm:spPr/>
    </dgm:pt>
    <dgm:pt modelId="{4FA58650-5BB0-554A-8AE9-E2F996A919AC}" type="pres">
      <dgm:prSet presAssocID="{FEB34A46-225C-40D9-80D5-50C979E5279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BAA48C-E8A0-AB4E-BA7D-34EE94664083}" type="pres">
      <dgm:prSet presAssocID="{099D4C60-A23B-4E3A-9118-BB708A7252C6}" presName="spacer" presStyleCnt="0"/>
      <dgm:spPr/>
    </dgm:pt>
    <dgm:pt modelId="{8A78716F-3688-8041-8B15-2534333906FA}" type="pres">
      <dgm:prSet presAssocID="{ACA5E7A5-2434-644B-87E3-23EBB27EF929}" presName="parentText" presStyleLbl="node1" presStyleIdx="3" presStyleCnt="4" custScaleY="55405">
        <dgm:presLayoutVars>
          <dgm:chMax val="0"/>
          <dgm:bulletEnabled val="1"/>
        </dgm:presLayoutVars>
      </dgm:prSet>
      <dgm:spPr/>
    </dgm:pt>
  </dgm:ptLst>
  <dgm:cxnLst>
    <dgm:cxn modelId="{CCA29B05-0CF6-B44A-A0F2-9DF2BD637EC0}" srcId="{D32F0D49-DB3E-4C78-9029-41B8852EF301}" destId="{ACA5E7A5-2434-644B-87E3-23EBB27EF929}" srcOrd="3" destOrd="0" parTransId="{BE4D29B4-F025-C449-AEA0-D95F37A94233}" sibTransId="{C83310F7-150F-694F-A539-97A6B020184B}"/>
    <dgm:cxn modelId="{BC326C06-AF81-954A-947B-2BC23B41E1F3}" type="presOf" srcId="{D32F0D49-DB3E-4C78-9029-41B8852EF301}" destId="{66E0259E-CD42-EC46-ACF3-2D55C488E321}" srcOrd="0" destOrd="0" presId="urn:microsoft.com/office/officeart/2005/8/layout/vList2"/>
    <dgm:cxn modelId="{3C1AC609-2809-BF48-BA0E-8D9EB40D56C9}" type="presOf" srcId="{A54C519F-01E2-448C-809C-A25B7992037E}" destId="{7226FCA8-CA01-D941-A241-21B08D0BD045}" srcOrd="0" destOrd="0" presId="urn:microsoft.com/office/officeart/2005/8/layout/vList2"/>
    <dgm:cxn modelId="{BB64290F-775D-4C5B-B680-DFA83D364391}" srcId="{D32F0D49-DB3E-4C78-9029-41B8852EF301}" destId="{FEB34A46-225C-40D9-80D5-50C979E52792}" srcOrd="2" destOrd="0" parTransId="{09F3D2E5-E937-4DC0-B50F-1CBE34BE8617}" sibTransId="{099D4C60-A23B-4E3A-9118-BB708A7252C6}"/>
    <dgm:cxn modelId="{A399AA1A-1FC7-3640-BB81-C1B2C85F55BD}" srcId="{D32F0D49-DB3E-4C78-9029-41B8852EF301}" destId="{5F8BA3A7-4E3E-9F4E-B104-9B7CE4F839E9}" srcOrd="1" destOrd="0" parTransId="{F7507290-25E7-AD43-81E4-51847078A5C8}" sibTransId="{5E222614-F2AE-8A41-84E2-BC31F62AF869}"/>
    <dgm:cxn modelId="{A9536666-20F4-4C59-AE39-CE7308A42E53}" srcId="{D32F0D49-DB3E-4C78-9029-41B8852EF301}" destId="{A54C519F-01E2-448C-809C-A25B7992037E}" srcOrd="0" destOrd="0" parTransId="{660784E0-E28A-4D0F-9469-184F84CCB8C2}" sibTransId="{B74DF6E0-98F1-485F-BB02-0F40D9835950}"/>
    <dgm:cxn modelId="{EBCDEE66-5B75-3541-9FF7-EF72E209700B}" type="presOf" srcId="{FEB34A46-225C-40D9-80D5-50C979E52792}" destId="{4FA58650-5BB0-554A-8AE9-E2F996A919AC}" srcOrd="0" destOrd="0" presId="urn:microsoft.com/office/officeart/2005/8/layout/vList2"/>
    <dgm:cxn modelId="{C40D95B5-16F8-4C4D-A8B0-04E8D4DA0368}" type="presOf" srcId="{ACA5E7A5-2434-644B-87E3-23EBB27EF929}" destId="{8A78716F-3688-8041-8B15-2534333906FA}" srcOrd="0" destOrd="0" presId="urn:microsoft.com/office/officeart/2005/8/layout/vList2"/>
    <dgm:cxn modelId="{C068AEBF-0F10-E348-A9A1-A1736AE15FD0}" type="presOf" srcId="{5F8BA3A7-4E3E-9F4E-B104-9B7CE4F839E9}" destId="{3A2D952F-FCB1-714D-BC3A-F00BA27828ED}" srcOrd="0" destOrd="0" presId="urn:microsoft.com/office/officeart/2005/8/layout/vList2"/>
    <dgm:cxn modelId="{BE2934AF-88DF-F44B-95FD-214BB3F28D50}" type="presParOf" srcId="{66E0259E-CD42-EC46-ACF3-2D55C488E321}" destId="{7226FCA8-CA01-D941-A241-21B08D0BD045}" srcOrd="0" destOrd="0" presId="urn:microsoft.com/office/officeart/2005/8/layout/vList2"/>
    <dgm:cxn modelId="{FDA9C99F-59F5-2644-8E01-F576322FFAE1}" type="presParOf" srcId="{66E0259E-CD42-EC46-ACF3-2D55C488E321}" destId="{B2E525DA-F9BF-5A4D-BF26-FBF3E906A64E}" srcOrd="1" destOrd="0" presId="urn:microsoft.com/office/officeart/2005/8/layout/vList2"/>
    <dgm:cxn modelId="{141769F2-33E4-4748-BA3C-248A93FBFD63}" type="presParOf" srcId="{66E0259E-CD42-EC46-ACF3-2D55C488E321}" destId="{3A2D952F-FCB1-714D-BC3A-F00BA27828ED}" srcOrd="2" destOrd="0" presId="urn:microsoft.com/office/officeart/2005/8/layout/vList2"/>
    <dgm:cxn modelId="{72AE4435-E54D-D84B-8A28-1C59515758A8}" type="presParOf" srcId="{66E0259E-CD42-EC46-ACF3-2D55C488E321}" destId="{3F6C99E4-37C3-8A46-AB45-2594D85D5AC3}" srcOrd="3" destOrd="0" presId="urn:microsoft.com/office/officeart/2005/8/layout/vList2"/>
    <dgm:cxn modelId="{DA03A2C0-14B5-4048-B409-A157C181DB28}" type="presParOf" srcId="{66E0259E-CD42-EC46-ACF3-2D55C488E321}" destId="{4FA58650-5BB0-554A-8AE9-E2F996A919AC}" srcOrd="4" destOrd="0" presId="urn:microsoft.com/office/officeart/2005/8/layout/vList2"/>
    <dgm:cxn modelId="{2235DF27-6AB8-4F48-B28D-02ACE44C0339}" type="presParOf" srcId="{66E0259E-CD42-EC46-ACF3-2D55C488E321}" destId="{4CBAA48C-E8A0-AB4E-BA7D-34EE94664083}" srcOrd="5" destOrd="0" presId="urn:microsoft.com/office/officeart/2005/8/layout/vList2"/>
    <dgm:cxn modelId="{11470AD8-5E13-4049-A1CB-E9393E860F1E}" type="presParOf" srcId="{66E0259E-CD42-EC46-ACF3-2D55C488E321}" destId="{8A78716F-3688-8041-8B15-2534333906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384F60-7C99-4CA6-A554-0CECB2006B6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506EE2-037D-4776-8C4E-A562A91A37B0}">
      <dgm:prSet/>
      <dgm:spPr>
        <a:solidFill>
          <a:srgbClr val="1F3763"/>
        </a:solidFill>
      </dgm:spPr>
      <dgm:t>
        <a:bodyPr/>
        <a:lstStyle/>
        <a:p>
          <a:r>
            <a:rPr lang="pt-BR" b="1" dirty="0"/>
            <a:t>Valor do 13º salário  </a:t>
          </a:r>
          <a:endParaRPr lang="pt-BR" dirty="0"/>
        </a:p>
      </dgm:t>
    </dgm:pt>
    <dgm:pt modelId="{D196DD4E-D004-4FE8-A1FF-035F8464D6A4}" type="parTrans" cxnId="{2BEE0E9E-50C3-4487-B2C3-122C6F9D3D4F}">
      <dgm:prSet/>
      <dgm:spPr/>
      <dgm:t>
        <a:bodyPr/>
        <a:lstStyle/>
        <a:p>
          <a:endParaRPr lang="en-US"/>
        </a:p>
      </dgm:t>
    </dgm:pt>
    <dgm:pt modelId="{84CCE892-1622-4325-A5AF-0738B221B119}" type="sibTrans" cxnId="{2BEE0E9E-50C3-4487-B2C3-122C6F9D3D4F}">
      <dgm:prSet/>
      <dgm:spPr/>
      <dgm:t>
        <a:bodyPr/>
        <a:lstStyle/>
        <a:p>
          <a:endParaRPr lang="en-US"/>
        </a:p>
      </dgm:t>
    </dgm:pt>
    <dgm:pt modelId="{42AAAC04-EE98-420A-B78D-BBC2855572DD}">
      <dgm:prSet/>
      <dgm:spPr/>
      <dgm:t>
        <a:bodyPr/>
        <a:lstStyle/>
        <a:p>
          <a:r>
            <a:rPr lang="pt-BR" dirty="0"/>
            <a:t>Correspondente a </a:t>
          </a:r>
          <a:r>
            <a:rPr lang="pt-BR" b="1" dirty="0"/>
            <a:t>uma remuneração mensal</a:t>
          </a:r>
          <a:r>
            <a:rPr lang="pt-BR" dirty="0"/>
            <a:t> do empregado (art. 7º, VIII, CF/88)</a:t>
          </a:r>
          <a:endParaRPr lang="en-US" dirty="0"/>
        </a:p>
      </dgm:t>
    </dgm:pt>
    <dgm:pt modelId="{8ECC814B-23C9-4F13-8EAD-740F848C6B76}" type="parTrans" cxnId="{C4C19520-A095-44C8-B65D-4A4D7AB76A42}">
      <dgm:prSet/>
      <dgm:spPr/>
      <dgm:t>
        <a:bodyPr/>
        <a:lstStyle/>
        <a:p>
          <a:endParaRPr lang="en-US"/>
        </a:p>
      </dgm:t>
    </dgm:pt>
    <dgm:pt modelId="{1777B1BF-0643-4675-B8F0-CB38DBF38394}" type="sibTrans" cxnId="{C4C19520-A095-44C8-B65D-4A4D7AB76A42}">
      <dgm:prSet/>
      <dgm:spPr/>
      <dgm:t>
        <a:bodyPr/>
        <a:lstStyle/>
        <a:p>
          <a:endParaRPr lang="en-US"/>
        </a:p>
      </dgm:t>
    </dgm:pt>
    <dgm:pt modelId="{3858F3C6-D04B-43B2-9A1C-EEADEB915BFA}">
      <dgm:prSet/>
      <dgm:spPr>
        <a:solidFill>
          <a:srgbClr val="1F3763"/>
        </a:solidFill>
      </dgm:spPr>
      <dgm:t>
        <a:bodyPr/>
        <a:lstStyle/>
        <a:p>
          <a:r>
            <a:rPr lang="pt-BR" b="1" dirty="0"/>
            <a:t>Remuneração proporcional</a:t>
          </a:r>
          <a:r>
            <a:rPr lang="pt-BR" dirty="0"/>
            <a:t>: 1/12 (um doze avos) da remuneração devida em dezembro por mês de serviço do ano correspondente;</a:t>
          </a:r>
        </a:p>
        <a:p>
          <a:r>
            <a:rPr lang="pt-BR" dirty="0"/>
            <a:t>	integral ou proporcional ao número de meses trabalhados no ano.</a:t>
          </a:r>
          <a:endParaRPr lang="en-US" dirty="0"/>
        </a:p>
      </dgm:t>
    </dgm:pt>
    <dgm:pt modelId="{8392D2B4-736E-418A-93C5-7225D4BB1CB0}" type="parTrans" cxnId="{8E078ED0-702C-4153-AEF3-E1FFC588384B}">
      <dgm:prSet/>
      <dgm:spPr/>
      <dgm:t>
        <a:bodyPr/>
        <a:lstStyle/>
        <a:p>
          <a:endParaRPr lang="en-US"/>
        </a:p>
      </dgm:t>
    </dgm:pt>
    <dgm:pt modelId="{5013FDD1-52BF-4B75-AD31-243B87081F36}" type="sibTrans" cxnId="{8E078ED0-702C-4153-AEF3-E1FFC588384B}">
      <dgm:prSet/>
      <dgm:spPr/>
      <dgm:t>
        <a:bodyPr/>
        <a:lstStyle/>
        <a:p>
          <a:endParaRPr lang="en-US"/>
        </a:p>
      </dgm:t>
    </dgm:pt>
    <dgm:pt modelId="{F01BC5E4-E4A7-4420-B0F4-A8211FAD0A57}">
      <dgm:prSet/>
      <dgm:spPr>
        <a:solidFill>
          <a:srgbClr val="1F3763"/>
        </a:solidFill>
      </dgm:spPr>
      <dgm:t>
        <a:bodyPr/>
        <a:lstStyle/>
        <a:p>
          <a:r>
            <a:rPr lang="pt-BR" b="1" dirty="0"/>
            <a:t>Fração igual ou superior a 15 dias = 1 mês</a:t>
          </a:r>
        </a:p>
        <a:p>
          <a:r>
            <a:rPr lang="pt-BR" b="1" dirty="0"/>
            <a:t>	</a:t>
          </a:r>
          <a:endParaRPr lang="en-US" dirty="0"/>
        </a:p>
      </dgm:t>
    </dgm:pt>
    <dgm:pt modelId="{41FE76D6-0FE4-4057-A5BB-77CB8016BD7D}" type="parTrans" cxnId="{202C939B-A4D9-40DE-9BAB-29E455173C7B}">
      <dgm:prSet/>
      <dgm:spPr/>
      <dgm:t>
        <a:bodyPr/>
        <a:lstStyle/>
        <a:p>
          <a:endParaRPr lang="en-US"/>
        </a:p>
      </dgm:t>
    </dgm:pt>
    <dgm:pt modelId="{4AFC53D3-F9CF-44D4-AA82-E5861AEF709E}" type="sibTrans" cxnId="{202C939B-A4D9-40DE-9BAB-29E455173C7B}">
      <dgm:prSet/>
      <dgm:spPr/>
      <dgm:t>
        <a:bodyPr/>
        <a:lstStyle/>
        <a:p>
          <a:endParaRPr lang="en-US"/>
        </a:p>
      </dgm:t>
    </dgm:pt>
    <dgm:pt modelId="{C0C30E01-2BF9-CB41-AADF-A2527990A631}">
      <dgm:prSet/>
      <dgm:spPr/>
      <dgm:t>
        <a:bodyPr/>
        <a:lstStyle/>
        <a:p>
          <a:r>
            <a:rPr lang="en-US" dirty="0" err="1"/>
            <a:t>Reflexo</a:t>
          </a:r>
          <a:r>
            <a:rPr lang="en-US" dirty="0"/>
            <a:t> das </a:t>
          </a:r>
          <a:r>
            <a:rPr lang="en-US" dirty="0" err="1"/>
            <a:t>verbas</a:t>
          </a:r>
          <a:r>
            <a:rPr lang="en-US" dirty="0"/>
            <a:t> </a:t>
          </a:r>
          <a:r>
            <a:rPr lang="en-US" dirty="0" err="1"/>
            <a:t>trabalhistas</a:t>
          </a:r>
          <a:r>
            <a:rPr lang="en-US" dirty="0"/>
            <a:t> – </a:t>
          </a:r>
          <a:r>
            <a:rPr lang="en-US" dirty="0" err="1"/>
            <a:t>habitualidade</a:t>
          </a:r>
          <a:r>
            <a:rPr lang="en-US" dirty="0"/>
            <a:t> do </a:t>
          </a:r>
          <a:r>
            <a:rPr lang="en-US" dirty="0" err="1"/>
            <a:t>pagamento</a:t>
          </a:r>
          <a:r>
            <a:rPr lang="en-US" dirty="0"/>
            <a:t> das horas extras</a:t>
          </a:r>
        </a:p>
      </dgm:t>
    </dgm:pt>
    <dgm:pt modelId="{0E4766CD-8C99-E849-A631-13D475CFCD23}" type="parTrans" cxnId="{FC60074D-C506-3042-930F-9E7B35794D11}">
      <dgm:prSet/>
      <dgm:spPr/>
      <dgm:t>
        <a:bodyPr/>
        <a:lstStyle/>
        <a:p>
          <a:endParaRPr lang="pt-BR"/>
        </a:p>
      </dgm:t>
    </dgm:pt>
    <dgm:pt modelId="{738BAB3D-3331-5542-AA9D-BD071A2953B0}" type="sibTrans" cxnId="{FC60074D-C506-3042-930F-9E7B35794D11}">
      <dgm:prSet/>
      <dgm:spPr/>
      <dgm:t>
        <a:bodyPr/>
        <a:lstStyle/>
        <a:p>
          <a:endParaRPr lang="pt-BR"/>
        </a:p>
      </dgm:t>
    </dgm:pt>
    <dgm:pt modelId="{0F47CA60-A73D-FA41-AA6D-C154942F05CF}" type="pres">
      <dgm:prSet presAssocID="{AA384F60-7C99-4CA6-A554-0CECB2006B65}" presName="linear" presStyleCnt="0">
        <dgm:presLayoutVars>
          <dgm:animLvl val="lvl"/>
          <dgm:resizeHandles val="exact"/>
        </dgm:presLayoutVars>
      </dgm:prSet>
      <dgm:spPr/>
    </dgm:pt>
    <dgm:pt modelId="{E37AE879-9510-6845-895E-3E0A5B5F8DE8}" type="pres">
      <dgm:prSet presAssocID="{C4506EE2-037D-4776-8C4E-A562A91A37B0}" presName="parentText" presStyleLbl="node1" presStyleIdx="0" presStyleCnt="3" custScaleY="51755">
        <dgm:presLayoutVars>
          <dgm:chMax val="0"/>
          <dgm:bulletEnabled val="1"/>
        </dgm:presLayoutVars>
      </dgm:prSet>
      <dgm:spPr/>
    </dgm:pt>
    <dgm:pt modelId="{BAF08FE4-13DE-4145-9DF0-8F834604CCD2}" type="pres">
      <dgm:prSet presAssocID="{C4506EE2-037D-4776-8C4E-A562A91A37B0}" presName="childText" presStyleLbl="revTx" presStyleIdx="0" presStyleCnt="1">
        <dgm:presLayoutVars>
          <dgm:bulletEnabled val="1"/>
        </dgm:presLayoutVars>
      </dgm:prSet>
      <dgm:spPr/>
    </dgm:pt>
    <dgm:pt modelId="{7E8E9016-EADB-B947-84E2-81216B4BBC33}" type="pres">
      <dgm:prSet presAssocID="{3858F3C6-D04B-43B2-9A1C-EEADEB915B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90DA97-13F2-9C46-99CF-9E1EBCD3928C}" type="pres">
      <dgm:prSet presAssocID="{5013FDD1-52BF-4B75-AD31-243B87081F36}" presName="spacer" presStyleCnt="0"/>
      <dgm:spPr/>
    </dgm:pt>
    <dgm:pt modelId="{ACBCFA07-08FF-6D4D-92BB-7D7A2EEEC230}" type="pres">
      <dgm:prSet presAssocID="{F01BC5E4-E4A7-4420-B0F4-A8211FAD0A57}" presName="parentText" presStyleLbl="node1" presStyleIdx="2" presStyleCnt="3" custScaleY="69665">
        <dgm:presLayoutVars>
          <dgm:chMax val="0"/>
          <dgm:bulletEnabled val="1"/>
        </dgm:presLayoutVars>
      </dgm:prSet>
      <dgm:spPr/>
    </dgm:pt>
  </dgm:ptLst>
  <dgm:cxnLst>
    <dgm:cxn modelId="{C4C19520-A095-44C8-B65D-4A4D7AB76A42}" srcId="{C4506EE2-037D-4776-8C4E-A562A91A37B0}" destId="{42AAAC04-EE98-420A-B78D-BBC2855572DD}" srcOrd="0" destOrd="0" parTransId="{8ECC814B-23C9-4F13-8EAD-740F848C6B76}" sibTransId="{1777B1BF-0643-4675-B8F0-CB38DBF38394}"/>
    <dgm:cxn modelId="{9C89F044-DD40-AB41-B915-56548D1AAC35}" type="presOf" srcId="{C4506EE2-037D-4776-8C4E-A562A91A37B0}" destId="{E37AE879-9510-6845-895E-3E0A5B5F8DE8}" srcOrd="0" destOrd="0" presId="urn:microsoft.com/office/officeart/2005/8/layout/vList2"/>
    <dgm:cxn modelId="{FC60074D-C506-3042-930F-9E7B35794D11}" srcId="{C4506EE2-037D-4776-8C4E-A562A91A37B0}" destId="{C0C30E01-2BF9-CB41-AADF-A2527990A631}" srcOrd="1" destOrd="0" parTransId="{0E4766CD-8C99-E849-A631-13D475CFCD23}" sibTransId="{738BAB3D-3331-5542-AA9D-BD071A2953B0}"/>
    <dgm:cxn modelId="{98DB8297-27AA-7B44-ABC1-5C7FBB07AA9D}" type="presOf" srcId="{F01BC5E4-E4A7-4420-B0F4-A8211FAD0A57}" destId="{ACBCFA07-08FF-6D4D-92BB-7D7A2EEEC230}" srcOrd="0" destOrd="0" presId="urn:microsoft.com/office/officeart/2005/8/layout/vList2"/>
    <dgm:cxn modelId="{202C939B-A4D9-40DE-9BAB-29E455173C7B}" srcId="{AA384F60-7C99-4CA6-A554-0CECB2006B65}" destId="{F01BC5E4-E4A7-4420-B0F4-A8211FAD0A57}" srcOrd="2" destOrd="0" parTransId="{41FE76D6-0FE4-4057-A5BB-77CB8016BD7D}" sibTransId="{4AFC53D3-F9CF-44D4-AA82-E5861AEF709E}"/>
    <dgm:cxn modelId="{4F11089D-FA1E-0244-A620-2EC4004D7010}" type="presOf" srcId="{C0C30E01-2BF9-CB41-AADF-A2527990A631}" destId="{BAF08FE4-13DE-4145-9DF0-8F834604CCD2}" srcOrd="0" destOrd="1" presId="urn:microsoft.com/office/officeart/2005/8/layout/vList2"/>
    <dgm:cxn modelId="{2BEE0E9E-50C3-4487-B2C3-122C6F9D3D4F}" srcId="{AA384F60-7C99-4CA6-A554-0CECB2006B65}" destId="{C4506EE2-037D-4776-8C4E-A562A91A37B0}" srcOrd="0" destOrd="0" parTransId="{D196DD4E-D004-4FE8-A1FF-035F8464D6A4}" sibTransId="{84CCE892-1622-4325-A5AF-0738B221B119}"/>
    <dgm:cxn modelId="{B73FA5AB-31C5-1246-B27D-965733304A90}" type="presOf" srcId="{AA384F60-7C99-4CA6-A554-0CECB2006B65}" destId="{0F47CA60-A73D-FA41-AA6D-C154942F05CF}" srcOrd="0" destOrd="0" presId="urn:microsoft.com/office/officeart/2005/8/layout/vList2"/>
    <dgm:cxn modelId="{EED7F9B4-B892-254E-8E5B-2F1E876CC558}" type="presOf" srcId="{42AAAC04-EE98-420A-B78D-BBC2855572DD}" destId="{BAF08FE4-13DE-4145-9DF0-8F834604CCD2}" srcOrd="0" destOrd="0" presId="urn:microsoft.com/office/officeart/2005/8/layout/vList2"/>
    <dgm:cxn modelId="{9A5C73D0-C1B3-3548-B759-E862E6386E0D}" type="presOf" srcId="{3858F3C6-D04B-43B2-9A1C-EEADEB915BFA}" destId="{7E8E9016-EADB-B947-84E2-81216B4BBC33}" srcOrd="0" destOrd="0" presId="urn:microsoft.com/office/officeart/2005/8/layout/vList2"/>
    <dgm:cxn modelId="{8E078ED0-702C-4153-AEF3-E1FFC588384B}" srcId="{AA384F60-7C99-4CA6-A554-0CECB2006B65}" destId="{3858F3C6-D04B-43B2-9A1C-EEADEB915BFA}" srcOrd="1" destOrd="0" parTransId="{8392D2B4-736E-418A-93C5-7225D4BB1CB0}" sibTransId="{5013FDD1-52BF-4B75-AD31-243B87081F36}"/>
    <dgm:cxn modelId="{DFBAA2F4-8EE8-2540-815B-0D1160EB8551}" type="presParOf" srcId="{0F47CA60-A73D-FA41-AA6D-C154942F05CF}" destId="{E37AE879-9510-6845-895E-3E0A5B5F8DE8}" srcOrd="0" destOrd="0" presId="urn:microsoft.com/office/officeart/2005/8/layout/vList2"/>
    <dgm:cxn modelId="{DDFD5FBE-CB4B-BC43-9223-6FE81942233C}" type="presParOf" srcId="{0F47CA60-A73D-FA41-AA6D-C154942F05CF}" destId="{BAF08FE4-13DE-4145-9DF0-8F834604CCD2}" srcOrd="1" destOrd="0" presId="urn:microsoft.com/office/officeart/2005/8/layout/vList2"/>
    <dgm:cxn modelId="{D99C46D5-2269-9B42-A5E6-9A5C0FAA989F}" type="presParOf" srcId="{0F47CA60-A73D-FA41-AA6D-C154942F05CF}" destId="{7E8E9016-EADB-B947-84E2-81216B4BBC33}" srcOrd="2" destOrd="0" presId="urn:microsoft.com/office/officeart/2005/8/layout/vList2"/>
    <dgm:cxn modelId="{1F272C72-A08D-4C4D-9E06-2EB3367E739B}" type="presParOf" srcId="{0F47CA60-A73D-FA41-AA6D-C154942F05CF}" destId="{8090DA97-13F2-9C46-99CF-9E1EBCD3928C}" srcOrd="3" destOrd="0" presId="urn:microsoft.com/office/officeart/2005/8/layout/vList2"/>
    <dgm:cxn modelId="{67118997-5141-0244-B4BD-D3D69AE5428F}" type="presParOf" srcId="{0F47CA60-A73D-FA41-AA6D-C154942F05CF}" destId="{ACBCFA07-08FF-6D4D-92BB-7D7A2EEEC2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CCDAFD-A152-4C75-A3F2-93E715E40AC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B98AB7-80E8-4396-A3A9-75E97B739813}">
      <dgm:prSet/>
      <dgm:spPr>
        <a:solidFill>
          <a:srgbClr val="1F3763"/>
        </a:solidFill>
      </dgm:spPr>
      <dgm:t>
        <a:bodyPr/>
        <a:lstStyle/>
        <a:p>
          <a:r>
            <a:rPr lang="pt-BR" b="1"/>
            <a:t>Em duas parcelas</a:t>
          </a:r>
          <a:endParaRPr lang="en-US"/>
        </a:p>
      </dgm:t>
    </dgm:pt>
    <dgm:pt modelId="{758B02C8-1364-4F47-8D9B-64C994E20890}" type="parTrans" cxnId="{C6A94563-5D3D-443C-BE29-180B88F3337E}">
      <dgm:prSet/>
      <dgm:spPr/>
      <dgm:t>
        <a:bodyPr/>
        <a:lstStyle/>
        <a:p>
          <a:endParaRPr lang="en-US"/>
        </a:p>
      </dgm:t>
    </dgm:pt>
    <dgm:pt modelId="{19EC3614-FB78-4FCE-B44C-6FA7561AAC10}" type="sibTrans" cxnId="{C6A94563-5D3D-443C-BE29-180B88F3337E}">
      <dgm:prSet/>
      <dgm:spPr/>
      <dgm:t>
        <a:bodyPr/>
        <a:lstStyle/>
        <a:p>
          <a:endParaRPr lang="en-US"/>
        </a:p>
      </dgm:t>
    </dgm:pt>
    <dgm:pt modelId="{58FCCFFE-4634-49E5-B99D-A6F60E319760}">
      <dgm:prSet/>
      <dgm:spPr>
        <a:ln>
          <a:solidFill>
            <a:srgbClr val="1F3763"/>
          </a:solidFill>
        </a:ln>
      </dgm:spPr>
      <dgm:t>
        <a:bodyPr/>
        <a:lstStyle/>
        <a:p>
          <a:r>
            <a:rPr lang="pt-BR"/>
            <a:t>1ª: Entre os meses de fevereiro e novembro</a:t>
          </a:r>
          <a:endParaRPr lang="en-US"/>
        </a:p>
      </dgm:t>
    </dgm:pt>
    <dgm:pt modelId="{EC95765D-CCDB-4287-A907-AB33BF811035}" type="parTrans" cxnId="{A6C813D3-5E7D-41FF-A04B-A292CEE8D0E0}">
      <dgm:prSet/>
      <dgm:spPr/>
      <dgm:t>
        <a:bodyPr/>
        <a:lstStyle/>
        <a:p>
          <a:endParaRPr lang="en-US"/>
        </a:p>
      </dgm:t>
    </dgm:pt>
    <dgm:pt modelId="{6D4645D3-F8F5-4851-8139-E67844B4EE94}" type="sibTrans" cxnId="{A6C813D3-5E7D-41FF-A04B-A292CEE8D0E0}">
      <dgm:prSet/>
      <dgm:spPr/>
      <dgm:t>
        <a:bodyPr/>
        <a:lstStyle/>
        <a:p>
          <a:endParaRPr lang="en-US"/>
        </a:p>
      </dgm:t>
    </dgm:pt>
    <dgm:pt modelId="{7043BD04-C1E3-422F-89CF-A6457A98C33A}">
      <dgm:prSet/>
      <dgm:spPr>
        <a:ln>
          <a:solidFill>
            <a:srgbClr val="1F3763"/>
          </a:solidFill>
        </a:ln>
      </dgm:spPr>
      <dgm:t>
        <a:bodyPr/>
        <a:lstStyle/>
        <a:p>
          <a:r>
            <a:rPr lang="pt-BR"/>
            <a:t>2ª: até 20 de dezembro de cada ano</a:t>
          </a:r>
          <a:endParaRPr lang="en-US"/>
        </a:p>
      </dgm:t>
    </dgm:pt>
    <dgm:pt modelId="{0C8641E7-BAEE-42CE-AD1C-32712B63780C}" type="parTrans" cxnId="{4C910598-02A7-43A4-ABFA-82480077858E}">
      <dgm:prSet/>
      <dgm:spPr/>
      <dgm:t>
        <a:bodyPr/>
        <a:lstStyle/>
        <a:p>
          <a:endParaRPr lang="en-US"/>
        </a:p>
      </dgm:t>
    </dgm:pt>
    <dgm:pt modelId="{45697C80-624F-4E0B-A284-56576028C04C}" type="sibTrans" cxnId="{4C910598-02A7-43A4-ABFA-82480077858E}">
      <dgm:prSet/>
      <dgm:spPr/>
      <dgm:t>
        <a:bodyPr/>
        <a:lstStyle/>
        <a:p>
          <a:endParaRPr lang="en-US"/>
        </a:p>
      </dgm:t>
    </dgm:pt>
    <dgm:pt modelId="{43522DC9-0EB4-4802-B376-1932FA6317E4}">
      <dgm:prSet/>
      <dgm:spPr>
        <a:solidFill>
          <a:srgbClr val="1F3763"/>
        </a:solidFill>
      </dgm:spPr>
      <dgm:t>
        <a:bodyPr/>
        <a:lstStyle/>
        <a:p>
          <a:r>
            <a:rPr lang="pt-BR" b="1"/>
            <a:t>Multiplicidade de datas;</a:t>
          </a:r>
          <a:endParaRPr lang="en-US"/>
        </a:p>
      </dgm:t>
    </dgm:pt>
    <dgm:pt modelId="{C94D6D78-B12F-4860-8EC7-10A561D2BDFB}" type="parTrans" cxnId="{F8D66452-8E69-48F9-A42E-70C99BCF9963}">
      <dgm:prSet/>
      <dgm:spPr/>
      <dgm:t>
        <a:bodyPr/>
        <a:lstStyle/>
        <a:p>
          <a:endParaRPr lang="en-US"/>
        </a:p>
      </dgm:t>
    </dgm:pt>
    <dgm:pt modelId="{F86C245E-26AE-49F3-B5BE-5EE2D8321BC3}" type="sibTrans" cxnId="{F8D66452-8E69-48F9-A42E-70C99BCF9963}">
      <dgm:prSet/>
      <dgm:spPr/>
      <dgm:t>
        <a:bodyPr/>
        <a:lstStyle/>
        <a:p>
          <a:endParaRPr lang="en-US"/>
        </a:p>
      </dgm:t>
    </dgm:pt>
    <dgm:pt modelId="{7AB1056F-BEAF-4F65-A9B1-DC53E54EA879}">
      <dgm:prSet/>
      <dgm:spPr/>
      <dgm:t>
        <a:bodyPr/>
        <a:lstStyle/>
        <a:p>
          <a:r>
            <a:rPr lang="pt-BR" dirty="0"/>
            <a:t>Empregador não é obrigado a pagara 1ª parcela a todos os empregados no mesmo mês</a:t>
          </a:r>
          <a:endParaRPr lang="en-US" dirty="0"/>
        </a:p>
      </dgm:t>
    </dgm:pt>
    <dgm:pt modelId="{1090A0D6-149C-4D7C-ADF6-F3335003A1A5}" type="parTrans" cxnId="{1DEF89C7-0758-4014-8225-E3DB639FBF5A}">
      <dgm:prSet/>
      <dgm:spPr/>
      <dgm:t>
        <a:bodyPr/>
        <a:lstStyle/>
        <a:p>
          <a:endParaRPr lang="en-US"/>
        </a:p>
      </dgm:t>
    </dgm:pt>
    <dgm:pt modelId="{8104FD32-2176-4152-974F-366614655631}" type="sibTrans" cxnId="{1DEF89C7-0758-4014-8225-E3DB639FBF5A}">
      <dgm:prSet/>
      <dgm:spPr/>
      <dgm:t>
        <a:bodyPr/>
        <a:lstStyle/>
        <a:p>
          <a:endParaRPr lang="en-US"/>
        </a:p>
      </dgm:t>
    </dgm:pt>
    <dgm:pt modelId="{C5896E6A-9615-4C5C-99D8-F64E601CBDCE}">
      <dgm:prSet/>
      <dgm:spPr>
        <a:solidFill>
          <a:srgbClr val="1F3763"/>
        </a:solidFill>
        <a:ln>
          <a:solidFill>
            <a:srgbClr val="1F3763"/>
          </a:solidFill>
        </a:ln>
      </dgm:spPr>
      <dgm:t>
        <a:bodyPr/>
        <a:lstStyle/>
        <a:p>
          <a:r>
            <a:rPr lang="pt-BR" b="1" dirty="0"/>
            <a:t>Pagamento por ocasião das férias</a:t>
          </a:r>
          <a:endParaRPr lang="en-US" dirty="0"/>
        </a:p>
      </dgm:t>
    </dgm:pt>
    <dgm:pt modelId="{BB05705B-7DB7-45EC-974B-A54B122E9382}" type="parTrans" cxnId="{419F9AB1-6A83-42D2-A6AA-4A2C44654808}">
      <dgm:prSet/>
      <dgm:spPr/>
      <dgm:t>
        <a:bodyPr/>
        <a:lstStyle/>
        <a:p>
          <a:endParaRPr lang="en-US"/>
        </a:p>
      </dgm:t>
    </dgm:pt>
    <dgm:pt modelId="{A2682A38-EC4D-46A8-9C57-822FE725DDCD}" type="sibTrans" cxnId="{419F9AB1-6A83-42D2-A6AA-4A2C44654808}">
      <dgm:prSet/>
      <dgm:spPr/>
      <dgm:t>
        <a:bodyPr/>
        <a:lstStyle/>
        <a:p>
          <a:endParaRPr lang="en-US"/>
        </a:p>
      </dgm:t>
    </dgm:pt>
    <dgm:pt modelId="{E557C717-EF11-4A20-9B21-8FDF61D3BA9E}">
      <dgm:prSet/>
      <dgm:spPr>
        <a:ln>
          <a:solidFill>
            <a:srgbClr val="1F3763"/>
          </a:solidFill>
        </a:ln>
      </dgm:spPr>
      <dgm:t>
        <a:bodyPr/>
        <a:lstStyle/>
        <a:p>
          <a:r>
            <a:rPr lang="pt-BR"/>
            <a:t>Empregado – requerimento</a:t>
          </a:r>
          <a:endParaRPr lang="en-US"/>
        </a:p>
      </dgm:t>
    </dgm:pt>
    <dgm:pt modelId="{00DBE21A-68B6-439E-96CC-C7EED0A481BE}" type="parTrans" cxnId="{49E4BA2B-27EE-4E41-BD8A-47EE43145870}">
      <dgm:prSet/>
      <dgm:spPr/>
      <dgm:t>
        <a:bodyPr/>
        <a:lstStyle/>
        <a:p>
          <a:endParaRPr lang="en-US"/>
        </a:p>
      </dgm:t>
    </dgm:pt>
    <dgm:pt modelId="{3579EC31-56E3-4D24-8171-237AD6942675}" type="sibTrans" cxnId="{49E4BA2B-27EE-4E41-BD8A-47EE43145870}">
      <dgm:prSet/>
      <dgm:spPr/>
      <dgm:t>
        <a:bodyPr/>
        <a:lstStyle/>
        <a:p>
          <a:endParaRPr lang="en-US"/>
        </a:p>
      </dgm:t>
    </dgm:pt>
    <dgm:pt modelId="{0D17CC5B-C9E4-4DE4-957B-9BEAD71FBE09}">
      <dgm:prSet/>
      <dgm:spPr>
        <a:ln>
          <a:solidFill>
            <a:srgbClr val="1F3763"/>
          </a:solidFill>
        </a:ln>
      </dgm:spPr>
      <dgm:t>
        <a:bodyPr/>
        <a:lstStyle/>
        <a:p>
          <a:r>
            <a:rPr lang="pt-BR"/>
            <a:t>Mês de janeiro do ano correspondente</a:t>
          </a:r>
          <a:endParaRPr lang="en-US"/>
        </a:p>
      </dgm:t>
    </dgm:pt>
    <dgm:pt modelId="{9C5E8215-E981-41E4-8482-55F81064EC26}" type="parTrans" cxnId="{4206A5FA-028B-488A-8637-AE2F6E447903}">
      <dgm:prSet/>
      <dgm:spPr/>
      <dgm:t>
        <a:bodyPr/>
        <a:lstStyle/>
        <a:p>
          <a:endParaRPr lang="en-US"/>
        </a:p>
      </dgm:t>
    </dgm:pt>
    <dgm:pt modelId="{BEF2FE6D-1A41-4F84-9B8C-C3B174F2CE46}" type="sibTrans" cxnId="{4206A5FA-028B-488A-8637-AE2F6E447903}">
      <dgm:prSet/>
      <dgm:spPr/>
      <dgm:t>
        <a:bodyPr/>
        <a:lstStyle/>
        <a:p>
          <a:endParaRPr lang="en-US"/>
        </a:p>
      </dgm:t>
    </dgm:pt>
    <dgm:pt modelId="{F7C3F766-A7AE-544B-96E6-48148B1389D5}" type="pres">
      <dgm:prSet presAssocID="{5CCCDAFD-A152-4C75-A3F2-93E715E40ACD}" presName="linear" presStyleCnt="0">
        <dgm:presLayoutVars>
          <dgm:dir/>
          <dgm:animLvl val="lvl"/>
          <dgm:resizeHandles val="exact"/>
        </dgm:presLayoutVars>
      </dgm:prSet>
      <dgm:spPr/>
    </dgm:pt>
    <dgm:pt modelId="{972561F9-EECE-2648-B837-8CD7E91FA6C1}" type="pres">
      <dgm:prSet presAssocID="{07B98AB7-80E8-4396-A3A9-75E97B739813}" presName="parentLin" presStyleCnt="0"/>
      <dgm:spPr/>
    </dgm:pt>
    <dgm:pt modelId="{FB7F876F-352C-9543-8B55-BE41BD94CEAB}" type="pres">
      <dgm:prSet presAssocID="{07B98AB7-80E8-4396-A3A9-75E97B739813}" presName="parentLeftMargin" presStyleLbl="node1" presStyleIdx="0" presStyleCnt="3"/>
      <dgm:spPr/>
    </dgm:pt>
    <dgm:pt modelId="{1CFB9D1B-27C8-B146-B781-8303A26F1A03}" type="pres">
      <dgm:prSet presAssocID="{07B98AB7-80E8-4396-A3A9-75E97B7398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D0F97B-A19A-B240-B86F-86384E2A2485}" type="pres">
      <dgm:prSet presAssocID="{07B98AB7-80E8-4396-A3A9-75E97B739813}" presName="negativeSpace" presStyleCnt="0"/>
      <dgm:spPr/>
    </dgm:pt>
    <dgm:pt modelId="{9B1FDE7F-A2F1-5547-BFC3-5BCE9E13195C}" type="pres">
      <dgm:prSet presAssocID="{07B98AB7-80E8-4396-A3A9-75E97B739813}" presName="childText" presStyleLbl="conFgAcc1" presStyleIdx="0" presStyleCnt="3">
        <dgm:presLayoutVars>
          <dgm:bulletEnabled val="1"/>
        </dgm:presLayoutVars>
      </dgm:prSet>
      <dgm:spPr/>
    </dgm:pt>
    <dgm:pt modelId="{482B7FF9-88D0-984F-9A4D-6D69FC756153}" type="pres">
      <dgm:prSet presAssocID="{19EC3614-FB78-4FCE-B44C-6FA7561AAC10}" presName="spaceBetweenRectangles" presStyleCnt="0"/>
      <dgm:spPr/>
    </dgm:pt>
    <dgm:pt modelId="{6E13177F-DC59-7447-9395-C9A8F77D0DA6}" type="pres">
      <dgm:prSet presAssocID="{43522DC9-0EB4-4802-B376-1932FA6317E4}" presName="parentLin" presStyleCnt="0"/>
      <dgm:spPr/>
    </dgm:pt>
    <dgm:pt modelId="{53B522C5-E783-B14A-9B19-3B4112F139B4}" type="pres">
      <dgm:prSet presAssocID="{43522DC9-0EB4-4802-B376-1932FA6317E4}" presName="parentLeftMargin" presStyleLbl="node1" presStyleIdx="0" presStyleCnt="3"/>
      <dgm:spPr/>
    </dgm:pt>
    <dgm:pt modelId="{00F07D2C-0695-8042-AA4F-E124655A6BE0}" type="pres">
      <dgm:prSet presAssocID="{43522DC9-0EB4-4802-B376-1932FA6317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6965CB-D520-C64C-B12F-BFC8114F2311}" type="pres">
      <dgm:prSet presAssocID="{43522DC9-0EB4-4802-B376-1932FA6317E4}" presName="negativeSpace" presStyleCnt="0"/>
      <dgm:spPr/>
    </dgm:pt>
    <dgm:pt modelId="{D1E9FB2C-48BE-264F-8873-4DA53AFCAE86}" type="pres">
      <dgm:prSet presAssocID="{43522DC9-0EB4-4802-B376-1932FA6317E4}" presName="childText" presStyleLbl="conFgAcc1" presStyleIdx="1" presStyleCnt="3">
        <dgm:presLayoutVars>
          <dgm:bulletEnabled val="1"/>
        </dgm:presLayoutVars>
      </dgm:prSet>
      <dgm:spPr/>
    </dgm:pt>
    <dgm:pt modelId="{CDBFEACF-A5A8-9A47-AB4E-C458B60B301C}" type="pres">
      <dgm:prSet presAssocID="{F86C245E-26AE-49F3-B5BE-5EE2D8321BC3}" presName="spaceBetweenRectangles" presStyleCnt="0"/>
      <dgm:spPr/>
    </dgm:pt>
    <dgm:pt modelId="{2C25F1B7-6F7A-674C-9D4E-DBBEF68030B1}" type="pres">
      <dgm:prSet presAssocID="{C5896E6A-9615-4C5C-99D8-F64E601CBDCE}" presName="parentLin" presStyleCnt="0"/>
      <dgm:spPr/>
    </dgm:pt>
    <dgm:pt modelId="{E179092D-EA0F-D844-A503-7F45866B18F2}" type="pres">
      <dgm:prSet presAssocID="{C5896E6A-9615-4C5C-99D8-F64E601CBDCE}" presName="parentLeftMargin" presStyleLbl="node1" presStyleIdx="1" presStyleCnt="3"/>
      <dgm:spPr/>
    </dgm:pt>
    <dgm:pt modelId="{7758851A-AF83-B64F-9A28-28790693F7FD}" type="pres">
      <dgm:prSet presAssocID="{C5896E6A-9615-4C5C-99D8-F64E601CBDC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119AA87-9172-9842-A28C-5B31FFADD280}" type="pres">
      <dgm:prSet presAssocID="{C5896E6A-9615-4C5C-99D8-F64E601CBDCE}" presName="negativeSpace" presStyleCnt="0"/>
      <dgm:spPr/>
    </dgm:pt>
    <dgm:pt modelId="{5FAA954D-0473-9B4C-873D-5E45632C3F86}" type="pres">
      <dgm:prSet presAssocID="{C5896E6A-9615-4C5C-99D8-F64E601CBD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2B0D07-E78F-BE49-8288-3682146D084C}" type="presOf" srcId="{C5896E6A-9615-4C5C-99D8-F64E601CBDCE}" destId="{E179092D-EA0F-D844-A503-7F45866B18F2}" srcOrd="0" destOrd="0" presId="urn:microsoft.com/office/officeart/2005/8/layout/list1"/>
    <dgm:cxn modelId="{49E4BA2B-27EE-4E41-BD8A-47EE43145870}" srcId="{C5896E6A-9615-4C5C-99D8-F64E601CBDCE}" destId="{E557C717-EF11-4A20-9B21-8FDF61D3BA9E}" srcOrd="0" destOrd="0" parTransId="{00DBE21A-68B6-439E-96CC-C7EED0A481BE}" sibTransId="{3579EC31-56E3-4D24-8171-237AD6942675}"/>
    <dgm:cxn modelId="{ABB41B39-BECF-4F4D-8DFF-E4D8CAD7BFE1}" type="presOf" srcId="{58FCCFFE-4634-49E5-B99D-A6F60E319760}" destId="{9B1FDE7F-A2F1-5547-BFC3-5BCE9E13195C}" srcOrd="0" destOrd="0" presId="urn:microsoft.com/office/officeart/2005/8/layout/list1"/>
    <dgm:cxn modelId="{C2B68D3F-C40F-3747-87F6-4D714D2BEE97}" type="presOf" srcId="{5CCCDAFD-A152-4C75-A3F2-93E715E40ACD}" destId="{F7C3F766-A7AE-544B-96E6-48148B1389D5}" srcOrd="0" destOrd="0" presId="urn:microsoft.com/office/officeart/2005/8/layout/list1"/>
    <dgm:cxn modelId="{EBC89D40-46EE-F547-89B4-673E873FB30A}" type="presOf" srcId="{0D17CC5B-C9E4-4DE4-957B-9BEAD71FBE09}" destId="{5FAA954D-0473-9B4C-873D-5E45632C3F86}" srcOrd="0" destOrd="1" presId="urn:microsoft.com/office/officeart/2005/8/layout/list1"/>
    <dgm:cxn modelId="{C6A94563-5D3D-443C-BE29-180B88F3337E}" srcId="{5CCCDAFD-A152-4C75-A3F2-93E715E40ACD}" destId="{07B98AB7-80E8-4396-A3A9-75E97B739813}" srcOrd="0" destOrd="0" parTransId="{758B02C8-1364-4F47-8D9B-64C994E20890}" sibTransId="{19EC3614-FB78-4FCE-B44C-6FA7561AAC10}"/>
    <dgm:cxn modelId="{071FF048-954E-B845-95C4-6C781C599FE1}" type="presOf" srcId="{C5896E6A-9615-4C5C-99D8-F64E601CBDCE}" destId="{7758851A-AF83-B64F-9A28-28790693F7FD}" srcOrd="1" destOrd="0" presId="urn:microsoft.com/office/officeart/2005/8/layout/list1"/>
    <dgm:cxn modelId="{B64DF56D-C742-444C-802B-AD7E793EDDD0}" type="presOf" srcId="{43522DC9-0EB4-4802-B376-1932FA6317E4}" destId="{00F07D2C-0695-8042-AA4F-E124655A6BE0}" srcOrd="1" destOrd="0" presId="urn:microsoft.com/office/officeart/2005/8/layout/list1"/>
    <dgm:cxn modelId="{52A71251-7FB1-2F4E-BA81-17A2AAD7CFD9}" type="presOf" srcId="{07B98AB7-80E8-4396-A3A9-75E97B739813}" destId="{FB7F876F-352C-9543-8B55-BE41BD94CEAB}" srcOrd="0" destOrd="0" presId="urn:microsoft.com/office/officeart/2005/8/layout/list1"/>
    <dgm:cxn modelId="{F8D66452-8E69-48F9-A42E-70C99BCF9963}" srcId="{5CCCDAFD-A152-4C75-A3F2-93E715E40ACD}" destId="{43522DC9-0EB4-4802-B376-1932FA6317E4}" srcOrd="1" destOrd="0" parTransId="{C94D6D78-B12F-4860-8EC7-10A561D2BDFB}" sibTransId="{F86C245E-26AE-49F3-B5BE-5EE2D8321BC3}"/>
    <dgm:cxn modelId="{85FC8257-D4A3-634D-808E-A14DF5CC97FB}" type="presOf" srcId="{43522DC9-0EB4-4802-B376-1932FA6317E4}" destId="{53B522C5-E783-B14A-9B19-3B4112F139B4}" srcOrd="0" destOrd="0" presId="urn:microsoft.com/office/officeart/2005/8/layout/list1"/>
    <dgm:cxn modelId="{2C480C83-5909-5D44-9986-40BC838F9737}" type="presOf" srcId="{E557C717-EF11-4A20-9B21-8FDF61D3BA9E}" destId="{5FAA954D-0473-9B4C-873D-5E45632C3F86}" srcOrd="0" destOrd="0" presId="urn:microsoft.com/office/officeart/2005/8/layout/list1"/>
    <dgm:cxn modelId="{5E61A092-923E-C946-8AF8-91B503B19699}" type="presOf" srcId="{7043BD04-C1E3-422F-89CF-A6457A98C33A}" destId="{9B1FDE7F-A2F1-5547-BFC3-5BCE9E13195C}" srcOrd="0" destOrd="1" presId="urn:microsoft.com/office/officeart/2005/8/layout/list1"/>
    <dgm:cxn modelId="{4C910598-02A7-43A4-ABFA-82480077858E}" srcId="{07B98AB7-80E8-4396-A3A9-75E97B739813}" destId="{7043BD04-C1E3-422F-89CF-A6457A98C33A}" srcOrd="1" destOrd="0" parTransId="{0C8641E7-BAEE-42CE-AD1C-32712B63780C}" sibTransId="{45697C80-624F-4E0B-A284-56576028C04C}"/>
    <dgm:cxn modelId="{419F9AB1-6A83-42D2-A6AA-4A2C44654808}" srcId="{5CCCDAFD-A152-4C75-A3F2-93E715E40ACD}" destId="{C5896E6A-9615-4C5C-99D8-F64E601CBDCE}" srcOrd="2" destOrd="0" parTransId="{BB05705B-7DB7-45EC-974B-A54B122E9382}" sibTransId="{A2682A38-EC4D-46A8-9C57-822FE725DDCD}"/>
    <dgm:cxn modelId="{1DEF89C7-0758-4014-8225-E3DB639FBF5A}" srcId="{43522DC9-0EB4-4802-B376-1932FA6317E4}" destId="{7AB1056F-BEAF-4F65-A9B1-DC53E54EA879}" srcOrd="0" destOrd="0" parTransId="{1090A0D6-149C-4D7C-ADF6-F3335003A1A5}" sibTransId="{8104FD32-2176-4152-974F-366614655631}"/>
    <dgm:cxn modelId="{A6C813D3-5E7D-41FF-A04B-A292CEE8D0E0}" srcId="{07B98AB7-80E8-4396-A3A9-75E97B739813}" destId="{58FCCFFE-4634-49E5-B99D-A6F60E319760}" srcOrd="0" destOrd="0" parTransId="{EC95765D-CCDB-4287-A907-AB33BF811035}" sibTransId="{6D4645D3-F8F5-4851-8139-E67844B4EE94}"/>
    <dgm:cxn modelId="{F6B1FEDD-1750-D94F-93F9-A516EC768AA3}" type="presOf" srcId="{07B98AB7-80E8-4396-A3A9-75E97B739813}" destId="{1CFB9D1B-27C8-B146-B781-8303A26F1A03}" srcOrd="1" destOrd="0" presId="urn:microsoft.com/office/officeart/2005/8/layout/list1"/>
    <dgm:cxn modelId="{D4709CE6-0929-3345-99A7-63A158367431}" type="presOf" srcId="{7AB1056F-BEAF-4F65-A9B1-DC53E54EA879}" destId="{D1E9FB2C-48BE-264F-8873-4DA53AFCAE86}" srcOrd="0" destOrd="0" presId="urn:microsoft.com/office/officeart/2005/8/layout/list1"/>
    <dgm:cxn modelId="{4206A5FA-028B-488A-8637-AE2F6E447903}" srcId="{C5896E6A-9615-4C5C-99D8-F64E601CBDCE}" destId="{0D17CC5B-C9E4-4DE4-957B-9BEAD71FBE09}" srcOrd="1" destOrd="0" parTransId="{9C5E8215-E981-41E4-8482-55F81064EC26}" sibTransId="{BEF2FE6D-1A41-4F84-9B8C-C3B174F2CE46}"/>
    <dgm:cxn modelId="{B04B23CA-A940-2C4C-8F19-DB2B4B515784}" type="presParOf" srcId="{F7C3F766-A7AE-544B-96E6-48148B1389D5}" destId="{972561F9-EECE-2648-B837-8CD7E91FA6C1}" srcOrd="0" destOrd="0" presId="urn:microsoft.com/office/officeart/2005/8/layout/list1"/>
    <dgm:cxn modelId="{EBCC7AF9-E7EC-7C4D-9F5D-72E62F29B9CE}" type="presParOf" srcId="{972561F9-EECE-2648-B837-8CD7E91FA6C1}" destId="{FB7F876F-352C-9543-8B55-BE41BD94CEAB}" srcOrd="0" destOrd="0" presId="urn:microsoft.com/office/officeart/2005/8/layout/list1"/>
    <dgm:cxn modelId="{0F9E3346-FC78-CD43-B2C2-7E02BC2B1AEA}" type="presParOf" srcId="{972561F9-EECE-2648-B837-8CD7E91FA6C1}" destId="{1CFB9D1B-27C8-B146-B781-8303A26F1A03}" srcOrd="1" destOrd="0" presId="urn:microsoft.com/office/officeart/2005/8/layout/list1"/>
    <dgm:cxn modelId="{2C3FB066-ED58-3748-B7A2-95EF2974B849}" type="presParOf" srcId="{F7C3F766-A7AE-544B-96E6-48148B1389D5}" destId="{5CD0F97B-A19A-B240-B86F-86384E2A2485}" srcOrd="1" destOrd="0" presId="urn:microsoft.com/office/officeart/2005/8/layout/list1"/>
    <dgm:cxn modelId="{04EECF36-611C-4A4B-89ED-3F355F3354F4}" type="presParOf" srcId="{F7C3F766-A7AE-544B-96E6-48148B1389D5}" destId="{9B1FDE7F-A2F1-5547-BFC3-5BCE9E13195C}" srcOrd="2" destOrd="0" presId="urn:microsoft.com/office/officeart/2005/8/layout/list1"/>
    <dgm:cxn modelId="{FD7B76FB-E4C1-D04E-B587-47CBB071D4F4}" type="presParOf" srcId="{F7C3F766-A7AE-544B-96E6-48148B1389D5}" destId="{482B7FF9-88D0-984F-9A4D-6D69FC756153}" srcOrd="3" destOrd="0" presId="urn:microsoft.com/office/officeart/2005/8/layout/list1"/>
    <dgm:cxn modelId="{F3087C58-2AA3-B846-ADCD-C486A2479F11}" type="presParOf" srcId="{F7C3F766-A7AE-544B-96E6-48148B1389D5}" destId="{6E13177F-DC59-7447-9395-C9A8F77D0DA6}" srcOrd="4" destOrd="0" presId="urn:microsoft.com/office/officeart/2005/8/layout/list1"/>
    <dgm:cxn modelId="{BD4704BA-596D-1C4A-A17E-023917975CC6}" type="presParOf" srcId="{6E13177F-DC59-7447-9395-C9A8F77D0DA6}" destId="{53B522C5-E783-B14A-9B19-3B4112F139B4}" srcOrd="0" destOrd="0" presId="urn:microsoft.com/office/officeart/2005/8/layout/list1"/>
    <dgm:cxn modelId="{E8F7157D-16C6-594E-A31C-D93B5C0FCC97}" type="presParOf" srcId="{6E13177F-DC59-7447-9395-C9A8F77D0DA6}" destId="{00F07D2C-0695-8042-AA4F-E124655A6BE0}" srcOrd="1" destOrd="0" presId="urn:microsoft.com/office/officeart/2005/8/layout/list1"/>
    <dgm:cxn modelId="{D92FA80D-23FB-4F41-AE3B-E581D5C9557C}" type="presParOf" srcId="{F7C3F766-A7AE-544B-96E6-48148B1389D5}" destId="{BC6965CB-D520-C64C-B12F-BFC8114F2311}" srcOrd="5" destOrd="0" presId="urn:microsoft.com/office/officeart/2005/8/layout/list1"/>
    <dgm:cxn modelId="{D9E53E2C-4709-B94B-B2D6-9B9ECB6BE698}" type="presParOf" srcId="{F7C3F766-A7AE-544B-96E6-48148B1389D5}" destId="{D1E9FB2C-48BE-264F-8873-4DA53AFCAE86}" srcOrd="6" destOrd="0" presId="urn:microsoft.com/office/officeart/2005/8/layout/list1"/>
    <dgm:cxn modelId="{1BEBA704-E7FB-9D4A-97A6-3076187DBC62}" type="presParOf" srcId="{F7C3F766-A7AE-544B-96E6-48148B1389D5}" destId="{CDBFEACF-A5A8-9A47-AB4E-C458B60B301C}" srcOrd="7" destOrd="0" presId="urn:microsoft.com/office/officeart/2005/8/layout/list1"/>
    <dgm:cxn modelId="{5BF5366A-4CC4-A740-9B48-D8B9FA2F4AFC}" type="presParOf" srcId="{F7C3F766-A7AE-544B-96E6-48148B1389D5}" destId="{2C25F1B7-6F7A-674C-9D4E-DBBEF68030B1}" srcOrd="8" destOrd="0" presId="urn:microsoft.com/office/officeart/2005/8/layout/list1"/>
    <dgm:cxn modelId="{0358EE2E-ED4E-4D42-9637-5CB16E8A78A4}" type="presParOf" srcId="{2C25F1B7-6F7A-674C-9D4E-DBBEF68030B1}" destId="{E179092D-EA0F-D844-A503-7F45866B18F2}" srcOrd="0" destOrd="0" presId="urn:microsoft.com/office/officeart/2005/8/layout/list1"/>
    <dgm:cxn modelId="{8E6482F3-9B11-994B-ACF9-C142BE519035}" type="presParOf" srcId="{2C25F1B7-6F7A-674C-9D4E-DBBEF68030B1}" destId="{7758851A-AF83-B64F-9A28-28790693F7FD}" srcOrd="1" destOrd="0" presId="urn:microsoft.com/office/officeart/2005/8/layout/list1"/>
    <dgm:cxn modelId="{2BDF0E4A-7FF5-6C4E-BFE4-C99C6A9002F3}" type="presParOf" srcId="{F7C3F766-A7AE-544B-96E6-48148B1389D5}" destId="{3119AA87-9172-9842-A28C-5B31FFADD280}" srcOrd="9" destOrd="0" presId="urn:microsoft.com/office/officeart/2005/8/layout/list1"/>
    <dgm:cxn modelId="{A824F8E5-D914-2D4E-859D-A88B1E663E33}" type="presParOf" srcId="{F7C3F766-A7AE-544B-96E6-48148B1389D5}" destId="{5FAA954D-0473-9B4C-873D-5E45632C3F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A4DF18-251B-5944-97B1-B290C7D55F8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E8362A-2E11-304E-BDC2-CC020F725129}">
      <dgm:prSet phldrT="[Texto]"/>
      <dgm:spPr>
        <a:solidFill>
          <a:srgbClr val="1F3763"/>
        </a:solidFill>
      </dgm:spPr>
      <dgm:t>
        <a:bodyPr/>
        <a:lstStyle/>
        <a:p>
          <a:r>
            <a:rPr lang="pt-BR" dirty="0"/>
            <a:t>JANEIRO</a:t>
          </a:r>
        </a:p>
        <a:p>
          <a:r>
            <a:rPr lang="pt-BR" dirty="0"/>
            <a:t>1/12</a:t>
          </a:r>
        </a:p>
      </dgm:t>
    </dgm:pt>
    <dgm:pt modelId="{43E70E26-262F-024D-9F43-D65DEF8B898A}" type="parTrans" cxnId="{73F85710-EC67-9D4A-B6A0-A4C720CA9A69}">
      <dgm:prSet/>
      <dgm:spPr/>
      <dgm:t>
        <a:bodyPr/>
        <a:lstStyle/>
        <a:p>
          <a:endParaRPr lang="pt-BR"/>
        </a:p>
      </dgm:t>
    </dgm:pt>
    <dgm:pt modelId="{BF207FEA-D1A6-D243-869A-75D5D25BA9BA}" type="sibTrans" cxnId="{73F85710-EC67-9D4A-B6A0-A4C720CA9A69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A94DFD2D-8FCC-D047-9918-6EB23F9A2E48}">
      <dgm:prSet phldrT="[Texto]"/>
      <dgm:spPr>
        <a:solidFill>
          <a:srgbClr val="1F3763"/>
        </a:solidFill>
      </dgm:spPr>
      <dgm:t>
        <a:bodyPr/>
        <a:lstStyle/>
        <a:p>
          <a:r>
            <a:rPr lang="pt-BR" dirty="0"/>
            <a:t>FEVEREIRO</a:t>
          </a:r>
        </a:p>
        <a:p>
          <a:r>
            <a:rPr lang="pt-BR" dirty="0"/>
            <a:t>2/12</a:t>
          </a:r>
        </a:p>
      </dgm:t>
    </dgm:pt>
    <dgm:pt modelId="{E82A2994-711B-104C-AE2D-4B5EA61333C0}" type="parTrans" cxnId="{C6AEAFD0-B4AC-9540-B466-290A4D043EA1}">
      <dgm:prSet/>
      <dgm:spPr/>
      <dgm:t>
        <a:bodyPr/>
        <a:lstStyle/>
        <a:p>
          <a:endParaRPr lang="pt-BR"/>
        </a:p>
      </dgm:t>
    </dgm:pt>
    <dgm:pt modelId="{3C3FA12D-0287-1E44-B5EE-E4FCD1C61E73}" type="sibTrans" cxnId="{C6AEAFD0-B4AC-9540-B466-290A4D043EA1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1FE0DA4D-A5BE-854E-A8AF-6F1E03E1A481}">
      <dgm:prSet phldrT="[Texto]"/>
      <dgm:spPr>
        <a:solidFill>
          <a:srgbClr val="1F3763"/>
        </a:solidFill>
      </dgm:spPr>
      <dgm:t>
        <a:bodyPr/>
        <a:lstStyle/>
        <a:p>
          <a:r>
            <a:rPr lang="pt-BR" dirty="0"/>
            <a:t>MARÇO</a:t>
          </a:r>
        </a:p>
        <a:p>
          <a:r>
            <a:rPr lang="pt-BR" dirty="0"/>
            <a:t>3/12</a:t>
          </a:r>
        </a:p>
      </dgm:t>
    </dgm:pt>
    <dgm:pt modelId="{68918965-8BF7-724F-BDFC-CE094F83F14D}" type="parTrans" cxnId="{22B9CEF5-590D-4E40-9155-F6E659AF83D2}">
      <dgm:prSet/>
      <dgm:spPr/>
      <dgm:t>
        <a:bodyPr/>
        <a:lstStyle/>
        <a:p>
          <a:endParaRPr lang="pt-BR"/>
        </a:p>
      </dgm:t>
    </dgm:pt>
    <dgm:pt modelId="{F9F10E9B-ACFE-C340-B664-C9332F13476D}" type="sibTrans" cxnId="{22B9CEF5-590D-4E40-9155-F6E659AF83D2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C7F2209F-3EB8-874E-8FDF-77D2D7C68351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......</a:t>
          </a:r>
        </a:p>
      </dgm:t>
    </dgm:pt>
    <dgm:pt modelId="{249C7ECD-11D8-4645-BB3F-5882C185F088}" type="parTrans" cxnId="{E69EBD79-AC90-5740-9633-6737FAABBF82}">
      <dgm:prSet/>
      <dgm:spPr/>
      <dgm:t>
        <a:bodyPr/>
        <a:lstStyle/>
        <a:p>
          <a:endParaRPr lang="pt-BR"/>
        </a:p>
      </dgm:t>
    </dgm:pt>
    <dgm:pt modelId="{2BF68F4A-3B42-4243-9B82-ED0FD0D632C6}" type="sibTrans" cxnId="{E69EBD79-AC90-5740-9633-6737FAABBF82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B04D71F0-2500-9F4F-AD79-46357A7755B6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NOVEMBRO</a:t>
          </a:r>
        </a:p>
        <a:p>
          <a:r>
            <a:rPr lang="pt-BR" dirty="0"/>
            <a:t>11/12</a:t>
          </a:r>
        </a:p>
      </dgm:t>
    </dgm:pt>
    <dgm:pt modelId="{740C1D74-53A0-F340-A0A9-86D793B1CF1D}" type="parTrans" cxnId="{6FE9FFB3-EA92-7742-A189-D7F15F4CBEAB}">
      <dgm:prSet/>
      <dgm:spPr/>
      <dgm:t>
        <a:bodyPr/>
        <a:lstStyle/>
        <a:p>
          <a:endParaRPr lang="pt-BR"/>
        </a:p>
      </dgm:t>
    </dgm:pt>
    <dgm:pt modelId="{5997248C-6080-8F4F-A152-202D0D51C27C}" type="sibTrans" cxnId="{6FE9FFB3-EA92-7742-A189-D7F15F4CBEAB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E8204AC5-7701-364B-A776-13851D5E1B4A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DEZEMBRO</a:t>
          </a:r>
        </a:p>
        <a:p>
          <a:r>
            <a:rPr lang="pt-BR" dirty="0"/>
            <a:t>12/12</a:t>
          </a:r>
        </a:p>
      </dgm:t>
    </dgm:pt>
    <dgm:pt modelId="{E5988655-32CE-7349-BEB2-AA3A26A2A8C7}" type="parTrans" cxnId="{8EAB308F-FC9C-BC43-A6A6-CAE05B2B2E7C}">
      <dgm:prSet/>
      <dgm:spPr/>
      <dgm:t>
        <a:bodyPr/>
        <a:lstStyle/>
        <a:p>
          <a:endParaRPr lang="pt-BR"/>
        </a:p>
      </dgm:t>
    </dgm:pt>
    <dgm:pt modelId="{BC2D369A-7684-E443-A1E3-1701B2819370}" type="sibTrans" cxnId="{8EAB308F-FC9C-BC43-A6A6-CAE05B2B2E7C}">
      <dgm:prSet/>
      <dgm:spPr/>
      <dgm:t>
        <a:bodyPr/>
        <a:lstStyle/>
        <a:p>
          <a:endParaRPr lang="pt-BR"/>
        </a:p>
      </dgm:t>
    </dgm:pt>
    <dgm:pt modelId="{41694FC3-AE26-094B-B7F8-312556FFE4EF}" type="pres">
      <dgm:prSet presAssocID="{1EA4DF18-251B-5944-97B1-B290C7D55F84}" presName="Name0" presStyleCnt="0">
        <dgm:presLayoutVars>
          <dgm:dir/>
          <dgm:resizeHandles val="exact"/>
        </dgm:presLayoutVars>
      </dgm:prSet>
      <dgm:spPr/>
    </dgm:pt>
    <dgm:pt modelId="{CC954514-74BE-D444-9F76-E3C2AD048F51}" type="pres">
      <dgm:prSet presAssocID="{D6E8362A-2E11-304E-BDC2-CC020F725129}" presName="node" presStyleLbl="node1" presStyleIdx="0" presStyleCnt="6">
        <dgm:presLayoutVars>
          <dgm:bulletEnabled val="1"/>
        </dgm:presLayoutVars>
      </dgm:prSet>
      <dgm:spPr/>
    </dgm:pt>
    <dgm:pt modelId="{ECE65259-85B5-C548-A9D6-82238997CDBA}" type="pres">
      <dgm:prSet presAssocID="{BF207FEA-D1A6-D243-869A-75D5D25BA9BA}" presName="sibTrans" presStyleLbl="sibTrans2D1" presStyleIdx="0" presStyleCnt="5"/>
      <dgm:spPr/>
    </dgm:pt>
    <dgm:pt modelId="{B82B49B7-2E28-8A41-BFCA-68FA5D8B953F}" type="pres">
      <dgm:prSet presAssocID="{BF207FEA-D1A6-D243-869A-75D5D25BA9BA}" presName="connectorText" presStyleLbl="sibTrans2D1" presStyleIdx="0" presStyleCnt="5"/>
      <dgm:spPr/>
    </dgm:pt>
    <dgm:pt modelId="{94C25F6D-8BE7-F84D-9225-801FF74B54D0}" type="pres">
      <dgm:prSet presAssocID="{A94DFD2D-8FCC-D047-9918-6EB23F9A2E48}" presName="node" presStyleLbl="node1" presStyleIdx="1" presStyleCnt="6">
        <dgm:presLayoutVars>
          <dgm:bulletEnabled val="1"/>
        </dgm:presLayoutVars>
      </dgm:prSet>
      <dgm:spPr/>
    </dgm:pt>
    <dgm:pt modelId="{928C71E7-8EC8-2F48-BAA1-A8E152AA83DE}" type="pres">
      <dgm:prSet presAssocID="{3C3FA12D-0287-1E44-B5EE-E4FCD1C61E73}" presName="sibTrans" presStyleLbl="sibTrans2D1" presStyleIdx="1" presStyleCnt="5"/>
      <dgm:spPr/>
    </dgm:pt>
    <dgm:pt modelId="{FF416356-E1ED-2E45-8B05-128C304ACF3A}" type="pres">
      <dgm:prSet presAssocID="{3C3FA12D-0287-1E44-B5EE-E4FCD1C61E73}" presName="connectorText" presStyleLbl="sibTrans2D1" presStyleIdx="1" presStyleCnt="5"/>
      <dgm:spPr/>
    </dgm:pt>
    <dgm:pt modelId="{FE21ED92-8078-9E40-B136-B584DC43B344}" type="pres">
      <dgm:prSet presAssocID="{1FE0DA4D-A5BE-854E-A8AF-6F1E03E1A481}" presName="node" presStyleLbl="node1" presStyleIdx="2" presStyleCnt="6">
        <dgm:presLayoutVars>
          <dgm:bulletEnabled val="1"/>
        </dgm:presLayoutVars>
      </dgm:prSet>
      <dgm:spPr/>
    </dgm:pt>
    <dgm:pt modelId="{ECE0CE6C-7D07-E34E-B719-5074BAC5C791}" type="pres">
      <dgm:prSet presAssocID="{F9F10E9B-ACFE-C340-B664-C9332F13476D}" presName="sibTrans" presStyleLbl="sibTrans2D1" presStyleIdx="2" presStyleCnt="5"/>
      <dgm:spPr/>
    </dgm:pt>
    <dgm:pt modelId="{7D97887F-236D-FE43-A50E-4CCE3037F421}" type="pres">
      <dgm:prSet presAssocID="{F9F10E9B-ACFE-C340-B664-C9332F13476D}" presName="connectorText" presStyleLbl="sibTrans2D1" presStyleIdx="2" presStyleCnt="5"/>
      <dgm:spPr/>
    </dgm:pt>
    <dgm:pt modelId="{720E916E-7A06-9E4F-991F-1FF6B4CC1E89}" type="pres">
      <dgm:prSet presAssocID="{C7F2209F-3EB8-874E-8FDF-77D2D7C68351}" presName="node" presStyleLbl="node1" presStyleIdx="3" presStyleCnt="6">
        <dgm:presLayoutVars>
          <dgm:bulletEnabled val="1"/>
        </dgm:presLayoutVars>
      </dgm:prSet>
      <dgm:spPr/>
    </dgm:pt>
    <dgm:pt modelId="{4DBECD94-1E54-A64E-9214-DC580AE756D7}" type="pres">
      <dgm:prSet presAssocID="{2BF68F4A-3B42-4243-9B82-ED0FD0D632C6}" presName="sibTrans" presStyleLbl="sibTrans2D1" presStyleIdx="3" presStyleCnt="5"/>
      <dgm:spPr/>
    </dgm:pt>
    <dgm:pt modelId="{90912671-4EB6-5440-9D73-5E69AE89B9F5}" type="pres">
      <dgm:prSet presAssocID="{2BF68F4A-3B42-4243-9B82-ED0FD0D632C6}" presName="connectorText" presStyleLbl="sibTrans2D1" presStyleIdx="3" presStyleCnt="5"/>
      <dgm:spPr/>
    </dgm:pt>
    <dgm:pt modelId="{A9A05271-4B63-3B45-B98E-4A74065E9599}" type="pres">
      <dgm:prSet presAssocID="{B04D71F0-2500-9F4F-AD79-46357A7755B6}" presName="node" presStyleLbl="node1" presStyleIdx="4" presStyleCnt="6">
        <dgm:presLayoutVars>
          <dgm:bulletEnabled val="1"/>
        </dgm:presLayoutVars>
      </dgm:prSet>
      <dgm:spPr/>
    </dgm:pt>
    <dgm:pt modelId="{7E7F6D9B-649F-9344-A663-23DB5C092878}" type="pres">
      <dgm:prSet presAssocID="{5997248C-6080-8F4F-A152-202D0D51C27C}" presName="sibTrans" presStyleLbl="sibTrans2D1" presStyleIdx="4" presStyleCnt="5"/>
      <dgm:spPr/>
    </dgm:pt>
    <dgm:pt modelId="{7192F148-C852-BC48-951F-9F93D82834CA}" type="pres">
      <dgm:prSet presAssocID="{5997248C-6080-8F4F-A152-202D0D51C27C}" presName="connectorText" presStyleLbl="sibTrans2D1" presStyleIdx="4" presStyleCnt="5"/>
      <dgm:spPr/>
    </dgm:pt>
    <dgm:pt modelId="{E5B67860-1EDE-CB40-AD08-A32C13CBE06B}" type="pres">
      <dgm:prSet presAssocID="{E8204AC5-7701-364B-A776-13851D5E1B4A}" presName="node" presStyleLbl="node1" presStyleIdx="5" presStyleCnt="6">
        <dgm:presLayoutVars>
          <dgm:bulletEnabled val="1"/>
        </dgm:presLayoutVars>
      </dgm:prSet>
      <dgm:spPr/>
    </dgm:pt>
  </dgm:ptLst>
  <dgm:cxnLst>
    <dgm:cxn modelId="{73F85710-EC67-9D4A-B6A0-A4C720CA9A69}" srcId="{1EA4DF18-251B-5944-97B1-B290C7D55F84}" destId="{D6E8362A-2E11-304E-BDC2-CC020F725129}" srcOrd="0" destOrd="0" parTransId="{43E70E26-262F-024D-9F43-D65DEF8B898A}" sibTransId="{BF207FEA-D1A6-D243-869A-75D5D25BA9BA}"/>
    <dgm:cxn modelId="{450FFB1B-A0FD-FA42-A80F-E47560CCAE08}" type="presOf" srcId="{B04D71F0-2500-9F4F-AD79-46357A7755B6}" destId="{A9A05271-4B63-3B45-B98E-4A74065E9599}" srcOrd="0" destOrd="0" presId="urn:microsoft.com/office/officeart/2005/8/layout/process1"/>
    <dgm:cxn modelId="{8B79BD2E-513B-B645-A42C-3C5FD7D64853}" type="presOf" srcId="{5997248C-6080-8F4F-A152-202D0D51C27C}" destId="{7E7F6D9B-649F-9344-A663-23DB5C092878}" srcOrd="0" destOrd="0" presId="urn:microsoft.com/office/officeart/2005/8/layout/process1"/>
    <dgm:cxn modelId="{03A04E32-8706-5549-8BAD-EAC09D41C6A3}" type="presOf" srcId="{A94DFD2D-8FCC-D047-9918-6EB23F9A2E48}" destId="{94C25F6D-8BE7-F84D-9225-801FF74B54D0}" srcOrd="0" destOrd="0" presId="urn:microsoft.com/office/officeart/2005/8/layout/process1"/>
    <dgm:cxn modelId="{F7A65638-C355-4847-A77A-E7FBA584B28B}" type="presOf" srcId="{5997248C-6080-8F4F-A152-202D0D51C27C}" destId="{7192F148-C852-BC48-951F-9F93D82834CA}" srcOrd="1" destOrd="0" presId="urn:microsoft.com/office/officeart/2005/8/layout/process1"/>
    <dgm:cxn modelId="{7EAF8039-43D0-F847-AE98-4C1E272B257A}" type="presOf" srcId="{1FE0DA4D-A5BE-854E-A8AF-6F1E03E1A481}" destId="{FE21ED92-8078-9E40-B136-B584DC43B344}" srcOrd="0" destOrd="0" presId="urn:microsoft.com/office/officeart/2005/8/layout/process1"/>
    <dgm:cxn modelId="{EBBA0C40-1D37-4B43-AE0F-ADF95F40973D}" type="presOf" srcId="{3C3FA12D-0287-1E44-B5EE-E4FCD1C61E73}" destId="{FF416356-E1ED-2E45-8B05-128C304ACF3A}" srcOrd="1" destOrd="0" presId="urn:microsoft.com/office/officeart/2005/8/layout/process1"/>
    <dgm:cxn modelId="{22C54C5D-6BB6-2D43-B4EA-EFDE1D39AD35}" type="presOf" srcId="{2BF68F4A-3B42-4243-9B82-ED0FD0D632C6}" destId="{4DBECD94-1E54-A64E-9214-DC580AE756D7}" srcOrd="0" destOrd="0" presId="urn:microsoft.com/office/officeart/2005/8/layout/process1"/>
    <dgm:cxn modelId="{216B2960-2160-6747-B9E9-88ABD838AC26}" type="presOf" srcId="{D6E8362A-2E11-304E-BDC2-CC020F725129}" destId="{CC954514-74BE-D444-9F76-E3C2AD048F51}" srcOrd="0" destOrd="0" presId="urn:microsoft.com/office/officeart/2005/8/layout/process1"/>
    <dgm:cxn modelId="{1DB11068-88A7-EE4F-ADD8-F49861EAE20A}" type="presOf" srcId="{2BF68F4A-3B42-4243-9B82-ED0FD0D632C6}" destId="{90912671-4EB6-5440-9D73-5E69AE89B9F5}" srcOrd="1" destOrd="0" presId="urn:microsoft.com/office/officeart/2005/8/layout/process1"/>
    <dgm:cxn modelId="{69CE0055-FC68-AD48-BECE-E7CFC6DDB907}" type="presOf" srcId="{F9F10E9B-ACFE-C340-B664-C9332F13476D}" destId="{7D97887F-236D-FE43-A50E-4CCE3037F421}" srcOrd="1" destOrd="0" presId="urn:microsoft.com/office/officeart/2005/8/layout/process1"/>
    <dgm:cxn modelId="{415F9558-E274-894F-85DC-57C31C186B35}" type="presOf" srcId="{E8204AC5-7701-364B-A776-13851D5E1B4A}" destId="{E5B67860-1EDE-CB40-AD08-A32C13CBE06B}" srcOrd="0" destOrd="0" presId="urn:microsoft.com/office/officeart/2005/8/layout/process1"/>
    <dgm:cxn modelId="{E69EBD79-AC90-5740-9633-6737FAABBF82}" srcId="{1EA4DF18-251B-5944-97B1-B290C7D55F84}" destId="{C7F2209F-3EB8-874E-8FDF-77D2D7C68351}" srcOrd="3" destOrd="0" parTransId="{249C7ECD-11D8-4645-BB3F-5882C185F088}" sibTransId="{2BF68F4A-3B42-4243-9B82-ED0FD0D632C6}"/>
    <dgm:cxn modelId="{3AE9D388-523D-CA40-B19E-3FEA2F8F01C9}" type="presOf" srcId="{BF207FEA-D1A6-D243-869A-75D5D25BA9BA}" destId="{B82B49B7-2E28-8A41-BFCA-68FA5D8B953F}" srcOrd="1" destOrd="0" presId="urn:microsoft.com/office/officeart/2005/8/layout/process1"/>
    <dgm:cxn modelId="{8EAB308F-FC9C-BC43-A6A6-CAE05B2B2E7C}" srcId="{1EA4DF18-251B-5944-97B1-B290C7D55F84}" destId="{E8204AC5-7701-364B-A776-13851D5E1B4A}" srcOrd="5" destOrd="0" parTransId="{E5988655-32CE-7349-BEB2-AA3A26A2A8C7}" sibTransId="{BC2D369A-7684-E443-A1E3-1701B2819370}"/>
    <dgm:cxn modelId="{FACB079B-FF8C-FA49-B78D-D6998B4601B4}" type="presOf" srcId="{C7F2209F-3EB8-874E-8FDF-77D2D7C68351}" destId="{720E916E-7A06-9E4F-991F-1FF6B4CC1E89}" srcOrd="0" destOrd="0" presId="urn:microsoft.com/office/officeart/2005/8/layout/process1"/>
    <dgm:cxn modelId="{722528A4-4B2C-D446-B7F5-BFA380682F3D}" type="presOf" srcId="{BF207FEA-D1A6-D243-869A-75D5D25BA9BA}" destId="{ECE65259-85B5-C548-A9D6-82238997CDBA}" srcOrd="0" destOrd="0" presId="urn:microsoft.com/office/officeart/2005/8/layout/process1"/>
    <dgm:cxn modelId="{68AB9CAB-52A2-4741-A218-B465C13B49BB}" type="presOf" srcId="{F9F10E9B-ACFE-C340-B664-C9332F13476D}" destId="{ECE0CE6C-7D07-E34E-B719-5074BAC5C791}" srcOrd="0" destOrd="0" presId="urn:microsoft.com/office/officeart/2005/8/layout/process1"/>
    <dgm:cxn modelId="{9FF0D9AC-C171-2D4A-A114-876804D4FD30}" type="presOf" srcId="{3C3FA12D-0287-1E44-B5EE-E4FCD1C61E73}" destId="{928C71E7-8EC8-2F48-BAA1-A8E152AA83DE}" srcOrd="0" destOrd="0" presId="urn:microsoft.com/office/officeart/2005/8/layout/process1"/>
    <dgm:cxn modelId="{6FE9FFB3-EA92-7742-A189-D7F15F4CBEAB}" srcId="{1EA4DF18-251B-5944-97B1-B290C7D55F84}" destId="{B04D71F0-2500-9F4F-AD79-46357A7755B6}" srcOrd="4" destOrd="0" parTransId="{740C1D74-53A0-F340-A0A9-86D793B1CF1D}" sibTransId="{5997248C-6080-8F4F-A152-202D0D51C27C}"/>
    <dgm:cxn modelId="{C6AEAFD0-B4AC-9540-B466-290A4D043EA1}" srcId="{1EA4DF18-251B-5944-97B1-B290C7D55F84}" destId="{A94DFD2D-8FCC-D047-9918-6EB23F9A2E48}" srcOrd="1" destOrd="0" parTransId="{E82A2994-711B-104C-AE2D-4B5EA61333C0}" sibTransId="{3C3FA12D-0287-1E44-B5EE-E4FCD1C61E73}"/>
    <dgm:cxn modelId="{22B9CEF5-590D-4E40-9155-F6E659AF83D2}" srcId="{1EA4DF18-251B-5944-97B1-B290C7D55F84}" destId="{1FE0DA4D-A5BE-854E-A8AF-6F1E03E1A481}" srcOrd="2" destOrd="0" parTransId="{68918965-8BF7-724F-BDFC-CE094F83F14D}" sibTransId="{F9F10E9B-ACFE-C340-B664-C9332F13476D}"/>
    <dgm:cxn modelId="{2EBAA8F8-13B6-3F44-8E5B-0DD79D836FA2}" type="presOf" srcId="{1EA4DF18-251B-5944-97B1-B290C7D55F84}" destId="{41694FC3-AE26-094B-B7F8-312556FFE4EF}" srcOrd="0" destOrd="0" presId="urn:microsoft.com/office/officeart/2005/8/layout/process1"/>
    <dgm:cxn modelId="{3BFDD044-B604-6644-9BD4-46DBF0123D72}" type="presParOf" srcId="{41694FC3-AE26-094B-B7F8-312556FFE4EF}" destId="{CC954514-74BE-D444-9F76-E3C2AD048F51}" srcOrd="0" destOrd="0" presId="urn:microsoft.com/office/officeart/2005/8/layout/process1"/>
    <dgm:cxn modelId="{3D010287-41DB-E649-94EF-93096FF451A8}" type="presParOf" srcId="{41694FC3-AE26-094B-B7F8-312556FFE4EF}" destId="{ECE65259-85B5-C548-A9D6-82238997CDBA}" srcOrd="1" destOrd="0" presId="urn:microsoft.com/office/officeart/2005/8/layout/process1"/>
    <dgm:cxn modelId="{6079867F-A491-A543-8ABD-BB201574FCC1}" type="presParOf" srcId="{ECE65259-85B5-C548-A9D6-82238997CDBA}" destId="{B82B49B7-2E28-8A41-BFCA-68FA5D8B953F}" srcOrd="0" destOrd="0" presId="urn:microsoft.com/office/officeart/2005/8/layout/process1"/>
    <dgm:cxn modelId="{C643AACA-21CD-A84A-8270-A45176957594}" type="presParOf" srcId="{41694FC3-AE26-094B-B7F8-312556FFE4EF}" destId="{94C25F6D-8BE7-F84D-9225-801FF74B54D0}" srcOrd="2" destOrd="0" presId="urn:microsoft.com/office/officeart/2005/8/layout/process1"/>
    <dgm:cxn modelId="{21D1F05E-8445-5D46-9355-BE3063C3CE4A}" type="presParOf" srcId="{41694FC3-AE26-094B-B7F8-312556FFE4EF}" destId="{928C71E7-8EC8-2F48-BAA1-A8E152AA83DE}" srcOrd="3" destOrd="0" presId="urn:microsoft.com/office/officeart/2005/8/layout/process1"/>
    <dgm:cxn modelId="{3E81E780-1F05-B244-8015-796062491283}" type="presParOf" srcId="{928C71E7-8EC8-2F48-BAA1-A8E152AA83DE}" destId="{FF416356-E1ED-2E45-8B05-128C304ACF3A}" srcOrd="0" destOrd="0" presId="urn:microsoft.com/office/officeart/2005/8/layout/process1"/>
    <dgm:cxn modelId="{9B6FF2F0-7491-5146-AD87-BE14A1151933}" type="presParOf" srcId="{41694FC3-AE26-094B-B7F8-312556FFE4EF}" destId="{FE21ED92-8078-9E40-B136-B584DC43B344}" srcOrd="4" destOrd="0" presId="urn:microsoft.com/office/officeart/2005/8/layout/process1"/>
    <dgm:cxn modelId="{93A70299-D863-3D46-9791-D8CD0DF90AC9}" type="presParOf" srcId="{41694FC3-AE26-094B-B7F8-312556FFE4EF}" destId="{ECE0CE6C-7D07-E34E-B719-5074BAC5C791}" srcOrd="5" destOrd="0" presId="urn:microsoft.com/office/officeart/2005/8/layout/process1"/>
    <dgm:cxn modelId="{A090C054-2F78-5040-8216-084F1379A4D1}" type="presParOf" srcId="{ECE0CE6C-7D07-E34E-B719-5074BAC5C791}" destId="{7D97887F-236D-FE43-A50E-4CCE3037F421}" srcOrd="0" destOrd="0" presId="urn:microsoft.com/office/officeart/2005/8/layout/process1"/>
    <dgm:cxn modelId="{07347B3E-B52C-4E46-B666-18C86D35E68A}" type="presParOf" srcId="{41694FC3-AE26-094B-B7F8-312556FFE4EF}" destId="{720E916E-7A06-9E4F-991F-1FF6B4CC1E89}" srcOrd="6" destOrd="0" presId="urn:microsoft.com/office/officeart/2005/8/layout/process1"/>
    <dgm:cxn modelId="{3F607148-3525-984D-B671-6120163BE25A}" type="presParOf" srcId="{41694FC3-AE26-094B-B7F8-312556FFE4EF}" destId="{4DBECD94-1E54-A64E-9214-DC580AE756D7}" srcOrd="7" destOrd="0" presId="urn:microsoft.com/office/officeart/2005/8/layout/process1"/>
    <dgm:cxn modelId="{9B7E9FDD-65F2-D649-BFD2-1519B79240EE}" type="presParOf" srcId="{4DBECD94-1E54-A64E-9214-DC580AE756D7}" destId="{90912671-4EB6-5440-9D73-5E69AE89B9F5}" srcOrd="0" destOrd="0" presId="urn:microsoft.com/office/officeart/2005/8/layout/process1"/>
    <dgm:cxn modelId="{ECEE0BED-BF1A-8D4A-BD58-2997FD751C75}" type="presParOf" srcId="{41694FC3-AE26-094B-B7F8-312556FFE4EF}" destId="{A9A05271-4B63-3B45-B98E-4A74065E9599}" srcOrd="8" destOrd="0" presId="urn:microsoft.com/office/officeart/2005/8/layout/process1"/>
    <dgm:cxn modelId="{E153FAF5-5DEF-C541-A525-0132770B0F25}" type="presParOf" srcId="{41694FC3-AE26-094B-B7F8-312556FFE4EF}" destId="{7E7F6D9B-649F-9344-A663-23DB5C092878}" srcOrd="9" destOrd="0" presId="urn:microsoft.com/office/officeart/2005/8/layout/process1"/>
    <dgm:cxn modelId="{60A8BBE9-19DF-6145-990B-1EB3BB972C49}" type="presParOf" srcId="{7E7F6D9B-649F-9344-A663-23DB5C092878}" destId="{7192F148-C852-BC48-951F-9F93D82834CA}" srcOrd="0" destOrd="0" presId="urn:microsoft.com/office/officeart/2005/8/layout/process1"/>
    <dgm:cxn modelId="{A320139D-C970-5442-A127-B8870886A0C6}" type="presParOf" srcId="{41694FC3-AE26-094B-B7F8-312556FFE4EF}" destId="{E5B67860-1EDE-CB40-AD08-A32C13CBE06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78424A-5863-4B96-9034-5E840F7FE1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609090-D107-43DE-996E-3BD2A1F73242}">
      <dgm:prSet/>
      <dgm:spPr>
        <a:solidFill>
          <a:srgbClr val="1F3763"/>
        </a:solidFill>
      </dgm:spPr>
      <dgm:t>
        <a:bodyPr/>
        <a:lstStyle/>
        <a:p>
          <a:r>
            <a:rPr lang="pt-BR" b="1"/>
            <a:t>Rescisão antecipada  </a:t>
          </a:r>
          <a:endParaRPr lang="en-US"/>
        </a:p>
      </dgm:t>
    </dgm:pt>
    <dgm:pt modelId="{6C1564C3-D3CD-46C9-8713-2BD8957D80F3}" type="parTrans" cxnId="{C57E10EC-0D69-4304-9A11-49246B2D0C8B}">
      <dgm:prSet/>
      <dgm:spPr/>
      <dgm:t>
        <a:bodyPr/>
        <a:lstStyle/>
        <a:p>
          <a:endParaRPr lang="en-US"/>
        </a:p>
      </dgm:t>
    </dgm:pt>
    <dgm:pt modelId="{9D56E76B-AC6E-430A-874F-2A3F44739E82}" type="sibTrans" cxnId="{C57E10EC-0D69-4304-9A11-49246B2D0C8B}">
      <dgm:prSet/>
      <dgm:spPr/>
      <dgm:t>
        <a:bodyPr/>
        <a:lstStyle/>
        <a:p>
          <a:endParaRPr lang="en-US"/>
        </a:p>
      </dgm:t>
    </dgm:pt>
    <dgm:pt modelId="{EB7D5F57-9BDC-4341-95F5-1E3BDF77B560}">
      <dgm:prSet/>
      <dgm:spPr>
        <a:solidFill>
          <a:srgbClr val="1F3763"/>
        </a:solidFill>
      </dgm:spPr>
      <dgm:t>
        <a:bodyPr/>
        <a:lstStyle/>
        <a:p>
          <a:r>
            <a:rPr lang="pt-BR" b="1"/>
            <a:t>Dispensa por justa causa</a:t>
          </a:r>
          <a:endParaRPr lang="en-US"/>
        </a:p>
      </dgm:t>
    </dgm:pt>
    <dgm:pt modelId="{87A72B0F-B555-43DD-815F-72B8163FB46E}" type="parTrans" cxnId="{D3FF9E28-28B5-4229-A690-99E513FC2D89}">
      <dgm:prSet/>
      <dgm:spPr/>
      <dgm:t>
        <a:bodyPr/>
        <a:lstStyle/>
        <a:p>
          <a:endParaRPr lang="en-US"/>
        </a:p>
      </dgm:t>
    </dgm:pt>
    <dgm:pt modelId="{E4C4A964-757B-45EC-AC6D-D0FEAFE7F7F6}" type="sibTrans" cxnId="{D3FF9E28-28B5-4229-A690-99E513FC2D89}">
      <dgm:prSet/>
      <dgm:spPr/>
      <dgm:t>
        <a:bodyPr/>
        <a:lstStyle/>
        <a:p>
          <a:endParaRPr lang="en-US"/>
        </a:p>
      </dgm:t>
    </dgm:pt>
    <dgm:pt modelId="{3FEB6BAA-426D-4AFD-8EC4-9949B8EDADF9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Art. 7º, Parágrafo único, Decreto 57.155/1965. Se a extinção do contrato de trabalho ocorrer antes do pagamento de que se trata o art. 1º, o empregador poderá compensar o adiantamento mencionado no art. 3º, com o valor da gratificação devida na hipótese de rescisão.</a:t>
          </a:r>
          <a:endParaRPr lang="en-US" dirty="0"/>
        </a:p>
      </dgm:t>
    </dgm:pt>
    <dgm:pt modelId="{E608E2B0-742A-4D7C-B21F-6661749C1277}" type="parTrans" cxnId="{4C1A55DB-3BF5-4FDE-B17C-36DB9349D249}">
      <dgm:prSet/>
      <dgm:spPr/>
      <dgm:t>
        <a:bodyPr/>
        <a:lstStyle/>
        <a:p>
          <a:endParaRPr lang="en-US"/>
        </a:p>
      </dgm:t>
    </dgm:pt>
    <dgm:pt modelId="{1BB58D2C-E48A-4838-ACCE-16C967DE356D}" type="sibTrans" cxnId="{4C1A55DB-3BF5-4FDE-B17C-36DB9349D249}">
      <dgm:prSet/>
      <dgm:spPr/>
      <dgm:t>
        <a:bodyPr/>
        <a:lstStyle/>
        <a:p>
          <a:endParaRPr lang="en-US"/>
        </a:p>
      </dgm:t>
    </dgm:pt>
    <dgm:pt modelId="{96D2AD89-C9C3-E042-BCF0-26BDA9778EF7}" type="pres">
      <dgm:prSet presAssocID="{8F78424A-5863-4B96-9034-5E840F7FE13B}" presName="linear" presStyleCnt="0">
        <dgm:presLayoutVars>
          <dgm:animLvl val="lvl"/>
          <dgm:resizeHandles val="exact"/>
        </dgm:presLayoutVars>
      </dgm:prSet>
      <dgm:spPr/>
    </dgm:pt>
    <dgm:pt modelId="{255BCF61-E9CA-CA4B-AC2D-61FC631183A4}" type="pres">
      <dgm:prSet presAssocID="{40609090-D107-43DE-996E-3BD2A1F73242}" presName="parentText" presStyleLbl="node1" presStyleIdx="0" presStyleCnt="3" custScaleY="57770">
        <dgm:presLayoutVars>
          <dgm:chMax val="0"/>
          <dgm:bulletEnabled val="1"/>
        </dgm:presLayoutVars>
      </dgm:prSet>
      <dgm:spPr/>
    </dgm:pt>
    <dgm:pt modelId="{C047C1FB-A4ED-8542-A8D4-73EDE39BBE38}" type="pres">
      <dgm:prSet presAssocID="{9D56E76B-AC6E-430A-874F-2A3F44739E82}" presName="spacer" presStyleCnt="0"/>
      <dgm:spPr/>
    </dgm:pt>
    <dgm:pt modelId="{E820F014-50D8-0F49-9B5D-932B522941A1}" type="pres">
      <dgm:prSet presAssocID="{EB7D5F57-9BDC-4341-95F5-1E3BDF77B560}" presName="parentText" presStyleLbl="node1" presStyleIdx="1" presStyleCnt="3" custScaleY="44208">
        <dgm:presLayoutVars>
          <dgm:chMax val="0"/>
          <dgm:bulletEnabled val="1"/>
        </dgm:presLayoutVars>
      </dgm:prSet>
      <dgm:spPr/>
    </dgm:pt>
    <dgm:pt modelId="{4171D906-DAEE-9E49-A915-93EB5ED1E3DF}" type="pres">
      <dgm:prSet presAssocID="{E4C4A964-757B-45EC-AC6D-D0FEAFE7F7F6}" presName="spacer" presStyleCnt="0"/>
      <dgm:spPr/>
    </dgm:pt>
    <dgm:pt modelId="{9406B70D-E5A2-D048-B4F3-3F45B93A94F1}" type="pres">
      <dgm:prSet presAssocID="{3FEB6BAA-426D-4AFD-8EC4-9949B8EDAD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3FF9E28-28B5-4229-A690-99E513FC2D89}" srcId="{8F78424A-5863-4B96-9034-5E840F7FE13B}" destId="{EB7D5F57-9BDC-4341-95F5-1E3BDF77B560}" srcOrd="1" destOrd="0" parTransId="{87A72B0F-B555-43DD-815F-72B8163FB46E}" sibTransId="{E4C4A964-757B-45EC-AC6D-D0FEAFE7F7F6}"/>
    <dgm:cxn modelId="{ECBDBC4E-B4B6-8245-A289-A011FAC52C8F}" type="presOf" srcId="{EB7D5F57-9BDC-4341-95F5-1E3BDF77B560}" destId="{E820F014-50D8-0F49-9B5D-932B522941A1}" srcOrd="0" destOrd="0" presId="urn:microsoft.com/office/officeart/2005/8/layout/vList2"/>
    <dgm:cxn modelId="{A70F8477-55A5-9448-B904-D931D470EF86}" type="presOf" srcId="{8F78424A-5863-4B96-9034-5E840F7FE13B}" destId="{96D2AD89-C9C3-E042-BCF0-26BDA9778EF7}" srcOrd="0" destOrd="0" presId="urn:microsoft.com/office/officeart/2005/8/layout/vList2"/>
    <dgm:cxn modelId="{2EDE3D9D-3617-DD4A-9802-3388F6754345}" type="presOf" srcId="{40609090-D107-43DE-996E-3BD2A1F73242}" destId="{255BCF61-E9CA-CA4B-AC2D-61FC631183A4}" srcOrd="0" destOrd="0" presId="urn:microsoft.com/office/officeart/2005/8/layout/vList2"/>
    <dgm:cxn modelId="{662999A1-06BD-9441-861D-CA46C2201A51}" type="presOf" srcId="{3FEB6BAA-426D-4AFD-8EC4-9949B8EDADF9}" destId="{9406B70D-E5A2-D048-B4F3-3F45B93A94F1}" srcOrd="0" destOrd="0" presId="urn:microsoft.com/office/officeart/2005/8/layout/vList2"/>
    <dgm:cxn modelId="{4C1A55DB-3BF5-4FDE-B17C-36DB9349D249}" srcId="{8F78424A-5863-4B96-9034-5E840F7FE13B}" destId="{3FEB6BAA-426D-4AFD-8EC4-9949B8EDADF9}" srcOrd="2" destOrd="0" parTransId="{E608E2B0-742A-4D7C-B21F-6661749C1277}" sibTransId="{1BB58D2C-E48A-4838-ACCE-16C967DE356D}"/>
    <dgm:cxn modelId="{C57E10EC-0D69-4304-9A11-49246B2D0C8B}" srcId="{8F78424A-5863-4B96-9034-5E840F7FE13B}" destId="{40609090-D107-43DE-996E-3BD2A1F73242}" srcOrd="0" destOrd="0" parTransId="{6C1564C3-D3CD-46C9-8713-2BD8957D80F3}" sibTransId="{9D56E76B-AC6E-430A-874F-2A3F44739E82}"/>
    <dgm:cxn modelId="{8158A960-FCE0-F946-BCB5-0F7536BBE78D}" type="presParOf" srcId="{96D2AD89-C9C3-E042-BCF0-26BDA9778EF7}" destId="{255BCF61-E9CA-CA4B-AC2D-61FC631183A4}" srcOrd="0" destOrd="0" presId="urn:microsoft.com/office/officeart/2005/8/layout/vList2"/>
    <dgm:cxn modelId="{F109C40A-1C5D-AC49-9548-6A69A3BD81C3}" type="presParOf" srcId="{96D2AD89-C9C3-E042-BCF0-26BDA9778EF7}" destId="{C047C1FB-A4ED-8542-A8D4-73EDE39BBE38}" srcOrd="1" destOrd="0" presId="urn:microsoft.com/office/officeart/2005/8/layout/vList2"/>
    <dgm:cxn modelId="{6A9F06EF-EC68-9C4E-8888-5B2A287FB274}" type="presParOf" srcId="{96D2AD89-C9C3-E042-BCF0-26BDA9778EF7}" destId="{E820F014-50D8-0F49-9B5D-932B522941A1}" srcOrd="2" destOrd="0" presId="urn:microsoft.com/office/officeart/2005/8/layout/vList2"/>
    <dgm:cxn modelId="{BE594C28-20E1-7D44-B6F4-F7CB4C19D4A6}" type="presParOf" srcId="{96D2AD89-C9C3-E042-BCF0-26BDA9778EF7}" destId="{4171D906-DAEE-9E49-A915-93EB5ED1E3DF}" srcOrd="3" destOrd="0" presId="urn:microsoft.com/office/officeart/2005/8/layout/vList2"/>
    <dgm:cxn modelId="{096C4046-4192-6240-828B-44229512D96E}" type="presParOf" srcId="{96D2AD89-C9C3-E042-BCF0-26BDA9778EF7}" destId="{9406B70D-E5A2-D048-B4F3-3F45B93A94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D1DB7-7BE5-4A61-BD93-186FC45EF7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88259-FD6F-41CF-9195-CEE91FDD3F56}">
      <dgm:prSet/>
      <dgm:spPr>
        <a:solidFill>
          <a:srgbClr val="1F3763"/>
        </a:solidFill>
        <a:ln>
          <a:solidFill>
            <a:srgbClr val="1F3763"/>
          </a:solidFill>
        </a:ln>
      </dgm:spPr>
      <dgm:t>
        <a:bodyPr/>
        <a:lstStyle/>
        <a:p>
          <a:pPr>
            <a:buFont typeface="Wingdings" pitchFamily="2" charset="2"/>
            <a:buChar char="Ø"/>
          </a:pPr>
          <a:r>
            <a:rPr lang="pt-BR" altLang="pt-BR" dirty="0"/>
            <a:t>Eliminação da indenização e da estabilidade decenal no emprego. </a:t>
          </a:r>
          <a:endParaRPr lang="en-US" dirty="0"/>
        </a:p>
      </dgm:t>
    </dgm:pt>
    <dgm:pt modelId="{F24BACBD-4140-40FF-9AA8-E400DF334C9E}" type="parTrans" cxnId="{645E7290-E104-4B98-AEBD-6C78C4CB64D2}">
      <dgm:prSet/>
      <dgm:spPr/>
      <dgm:t>
        <a:bodyPr/>
        <a:lstStyle/>
        <a:p>
          <a:endParaRPr lang="en-US"/>
        </a:p>
      </dgm:t>
    </dgm:pt>
    <dgm:pt modelId="{CB95620E-335E-4C72-8A54-B2CAB433312A}" type="sibTrans" cxnId="{645E7290-E104-4B98-AEBD-6C78C4CB64D2}">
      <dgm:prSet/>
      <dgm:spPr/>
      <dgm:t>
        <a:bodyPr/>
        <a:lstStyle/>
        <a:p>
          <a:endParaRPr lang="en-US"/>
        </a:p>
      </dgm:t>
    </dgm:pt>
    <dgm:pt modelId="{0361B890-D3D5-8848-8FF2-B6EA252088FA}">
      <dgm:prSet/>
      <dgm:spPr>
        <a:solidFill>
          <a:srgbClr val="013687"/>
        </a:solidFill>
      </dgm:spPr>
      <dgm:t>
        <a:bodyPr/>
        <a:lstStyle/>
        <a:p>
          <a:r>
            <a:rPr lang="pt-BR" dirty="0"/>
            <a:t>À época, apenas 15% dos empregados gozavam de estabilidade nas empresas antigas;</a:t>
          </a:r>
        </a:p>
      </dgm:t>
    </dgm:pt>
    <dgm:pt modelId="{41B4A37C-FCF4-8B4A-AF6D-8925C569251A}" type="parTrans" cxnId="{E01B01A8-799E-ED40-84B1-78E305A82A3F}">
      <dgm:prSet/>
      <dgm:spPr/>
      <dgm:t>
        <a:bodyPr/>
        <a:lstStyle/>
        <a:p>
          <a:endParaRPr lang="pt-BR"/>
        </a:p>
      </dgm:t>
    </dgm:pt>
    <dgm:pt modelId="{ADF4ACB3-3327-234A-B567-76B51FCA5A3B}" type="sibTrans" cxnId="{E01B01A8-799E-ED40-84B1-78E305A82A3F}">
      <dgm:prSet/>
      <dgm:spPr/>
      <dgm:t>
        <a:bodyPr/>
        <a:lstStyle/>
        <a:p>
          <a:endParaRPr lang="pt-BR"/>
        </a:p>
      </dgm:t>
    </dgm:pt>
    <dgm:pt modelId="{28F14EC0-4CB0-6141-9D18-FDD5C15FC472}">
      <dgm:prSet/>
      <dgm:spPr>
        <a:solidFill>
          <a:srgbClr val="013687"/>
        </a:solidFill>
      </dgm:spPr>
      <dgm:t>
        <a:bodyPr/>
        <a:lstStyle/>
        <a:p>
          <a:r>
            <a:rPr lang="pt-BR" dirty="0"/>
            <a:t>Apenas 1% gozavam de estabilidade nas empresas novas (após a Lei </a:t>
          </a:r>
          <a:r>
            <a:rPr lang="pt-BR" dirty="0" err="1"/>
            <a:t>n</a:t>
          </a:r>
          <a:r>
            <a:rPr lang="pt-BR" dirty="0"/>
            <a:t>. 5.107/66)</a:t>
          </a:r>
        </a:p>
      </dgm:t>
    </dgm:pt>
    <dgm:pt modelId="{5988BD41-5A72-0643-BCC6-DD9BDA9E61A1}" type="parTrans" cxnId="{12DD74B9-6AC5-5A4A-AD33-EAA885B90102}">
      <dgm:prSet/>
      <dgm:spPr/>
      <dgm:t>
        <a:bodyPr/>
        <a:lstStyle/>
        <a:p>
          <a:endParaRPr lang="pt-BR"/>
        </a:p>
      </dgm:t>
    </dgm:pt>
    <dgm:pt modelId="{0C0266C7-7A3C-E34D-933B-87473DD32947}" type="sibTrans" cxnId="{12DD74B9-6AC5-5A4A-AD33-EAA885B90102}">
      <dgm:prSet/>
      <dgm:spPr/>
      <dgm:t>
        <a:bodyPr/>
        <a:lstStyle/>
        <a:p>
          <a:endParaRPr lang="pt-BR"/>
        </a:p>
      </dgm:t>
    </dgm:pt>
    <dgm:pt modelId="{681906E3-9BC1-CB40-8579-090FC5BEC919}">
      <dgm:prSet/>
      <dgm:spPr>
        <a:solidFill>
          <a:srgbClr val="013687"/>
        </a:solidFill>
      </dgm:spPr>
      <dgm:t>
        <a:bodyPr/>
        <a:lstStyle/>
        <a:p>
          <a:r>
            <a:rPr lang="pt-BR" dirty="0"/>
            <a:t>O instituto deixou de preencher a sua finalidade;</a:t>
          </a:r>
        </a:p>
      </dgm:t>
    </dgm:pt>
    <dgm:pt modelId="{CB6CB156-58CD-C144-B082-F79726AA8648}" type="parTrans" cxnId="{6400E42F-994A-6648-AF94-E28F5531EE45}">
      <dgm:prSet/>
      <dgm:spPr/>
      <dgm:t>
        <a:bodyPr/>
        <a:lstStyle/>
        <a:p>
          <a:endParaRPr lang="pt-BR"/>
        </a:p>
      </dgm:t>
    </dgm:pt>
    <dgm:pt modelId="{52595F6A-22D4-2C4C-B9CA-EF28B184A6A3}" type="sibTrans" cxnId="{6400E42F-994A-6648-AF94-E28F5531EE45}">
      <dgm:prSet/>
      <dgm:spPr/>
      <dgm:t>
        <a:bodyPr/>
        <a:lstStyle/>
        <a:p>
          <a:endParaRPr lang="pt-BR"/>
        </a:p>
      </dgm:t>
    </dgm:pt>
    <dgm:pt modelId="{2B48AB2A-C719-ED43-A61B-B1574C99C8AF}">
      <dgm:prSet/>
      <dgm:spPr>
        <a:solidFill>
          <a:srgbClr val="013687"/>
        </a:solidFill>
      </dgm:spPr>
      <dgm:t>
        <a:bodyPr/>
        <a:lstStyle/>
        <a:p>
          <a:pPr>
            <a:buFont typeface="Wingdings" pitchFamily="2" charset="2"/>
            <a:buChar char="Ø"/>
          </a:pPr>
          <a:r>
            <a:rPr lang="pt-BR" dirty="0"/>
            <a:t>Burlado pelos patrões (aumento das dispensas por justa causa ou obstativas);</a:t>
          </a:r>
        </a:p>
      </dgm:t>
    </dgm:pt>
    <dgm:pt modelId="{6C0FA5E5-3BCB-7741-B984-794E7A7BA721}" type="parTrans" cxnId="{7FB9FBD0-BFBF-A649-A95A-E373C7FA0BB7}">
      <dgm:prSet/>
      <dgm:spPr/>
    </dgm:pt>
    <dgm:pt modelId="{46BD4DFE-D763-024D-9AD7-B17769055F26}" type="sibTrans" cxnId="{7FB9FBD0-BFBF-A649-A95A-E373C7FA0BB7}">
      <dgm:prSet/>
      <dgm:spPr/>
    </dgm:pt>
    <dgm:pt modelId="{7AEDD5F0-C2CA-4C47-A2F2-3C37F1893940}">
      <dgm:prSet/>
      <dgm:spPr>
        <a:solidFill>
          <a:srgbClr val="013687"/>
        </a:solidFill>
      </dgm:spPr>
      <dgm:t>
        <a:bodyPr/>
        <a:lstStyle/>
        <a:p>
          <a:r>
            <a:rPr lang="pt-BR" dirty="0"/>
            <a:t>Oneração dos custos sobre a mão de obra;</a:t>
          </a:r>
        </a:p>
      </dgm:t>
    </dgm:pt>
    <dgm:pt modelId="{FA23CBCF-557C-AB4B-9C2D-56F89CB249B2}" type="parTrans" cxnId="{602509E6-80EC-4141-9C63-AB6C7A4052A5}">
      <dgm:prSet/>
      <dgm:spPr/>
    </dgm:pt>
    <dgm:pt modelId="{C17AF871-F9BC-6B49-83D0-FC11C1AD66C6}" type="sibTrans" cxnId="{602509E6-80EC-4141-9C63-AB6C7A4052A5}">
      <dgm:prSet/>
      <dgm:spPr/>
    </dgm:pt>
    <dgm:pt modelId="{DDB49461-A62E-724E-AE1F-734BA3092D05}">
      <dgm:prSet/>
      <dgm:spPr>
        <a:solidFill>
          <a:srgbClr val="013687"/>
        </a:solidFill>
      </dgm:spPr>
      <dgm:t>
        <a:bodyPr/>
        <a:lstStyle/>
        <a:p>
          <a:r>
            <a:rPr lang="pt-BR" dirty="0"/>
            <a:t>Baixa produtividade dos empregados que a alcançavam;</a:t>
          </a:r>
        </a:p>
      </dgm:t>
    </dgm:pt>
    <dgm:pt modelId="{280BBF40-85C0-E94D-A2AC-44E85EE0B343}" type="parTrans" cxnId="{C575755D-DAE0-B04D-A334-9B3205713993}">
      <dgm:prSet/>
      <dgm:spPr/>
    </dgm:pt>
    <dgm:pt modelId="{D99F0478-EDE5-3B4E-A79D-AB14ACF3E139}" type="sibTrans" cxnId="{C575755D-DAE0-B04D-A334-9B3205713993}">
      <dgm:prSet/>
      <dgm:spPr/>
    </dgm:pt>
    <dgm:pt modelId="{99C09454-988C-5745-9B63-5A260504C713}" type="pres">
      <dgm:prSet presAssocID="{78CD1DB7-7BE5-4A61-BD93-186FC45EF748}" presName="linear" presStyleCnt="0">
        <dgm:presLayoutVars>
          <dgm:animLvl val="lvl"/>
          <dgm:resizeHandles val="exact"/>
        </dgm:presLayoutVars>
      </dgm:prSet>
      <dgm:spPr/>
    </dgm:pt>
    <dgm:pt modelId="{47CA0EED-D482-6D43-B51F-6F4F3CBDDE79}" type="pres">
      <dgm:prSet presAssocID="{1F988259-FD6F-41CF-9195-CEE91FDD3F5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3DA5F11-160B-444D-87B5-7D04F18F799A}" type="pres">
      <dgm:prSet presAssocID="{CB95620E-335E-4C72-8A54-B2CAB433312A}" presName="spacer" presStyleCnt="0"/>
      <dgm:spPr/>
    </dgm:pt>
    <dgm:pt modelId="{A2ABB9C0-1469-2348-A092-2B811FC2F1F7}" type="pres">
      <dgm:prSet presAssocID="{7AEDD5F0-C2CA-4C47-A2F2-3C37F189394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5804975-6483-4644-9173-6436F75E6277}" type="pres">
      <dgm:prSet presAssocID="{C17AF871-F9BC-6B49-83D0-FC11C1AD66C6}" presName="spacer" presStyleCnt="0"/>
      <dgm:spPr/>
    </dgm:pt>
    <dgm:pt modelId="{AA3722CC-C2FD-394D-8B77-13A9897C4833}" type="pres">
      <dgm:prSet presAssocID="{DDB49461-A62E-724E-AE1F-734BA3092D0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54A00D8-D6CC-5E4A-A05B-49A561989E38}" type="pres">
      <dgm:prSet presAssocID="{D99F0478-EDE5-3B4E-A79D-AB14ACF3E139}" presName="spacer" presStyleCnt="0"/>
      <dgm:spPr/>
    </dgm:pt>
    <dgm:pt modelId="{24ACB438-BB14-3845-9584-5D6F53B6BB52}" type="pres">
      <dgm:prSet presAssocID="{2B48AB2A-C719-ED43-A61B-B1574C99C8A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6FF46D5-0695-0241-AD15-00D5F496246C}" type="pres">
      <dgm:prSet presAssocID="{46BD4DFE-D763-024D-9AD7-B17769055F26}" presName="spacer" presStyleCnt="0"/>
      <dgm:spPr/>
    </dgm:pt>
    <dgm:pt modelId="{D5F338D7-1056-7B47-B12B-0AB56531D776}" type="pres">
      <dgm:prSet presAssocID="{0361B890-D3D5-8848-8FF2-B6EA252088F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441A1E5-E35D-D840-854B-EA9003573861}" type="pres">
      <dgm:prSet presAssocID="{ADF4ACB3-3327-234A-B567-76B51FCA5A3B}" presName="spacer" presStyleCnt="0"/>
      <dgm:spPr/>
    </dgm:pt>
    <dgm:pt modelId="{CAF1F3DD-A978-9A41-9C66-7FA31E87CD2F}" type="pres">
      <dgm:prSet presAssocID="{28F14EC0-4CB0-6141-9D18-FDD5C15FC47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A0B2FC4-3243-AC40-9F90-B7584B99BBED}" type="pres">
      <dgm:prSet presAssocID="{0C0266C7-7A3C-E34D-933B-87473DD32947}" presName="spacer" presStyleCnt="0"/>
      <dgm:spPr/>
    </dgm:pt>
    <dgm:pt modelId="{91F09E80-6173-FA41-A275-BA059BB2F9D0}" type="pres">
      <dgm:prSet presAssocID="{681906E3-9BC1-CB40-8579-090FC5BEC91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D26A518-224E-AF4C-9501-A6B3C15B3ED3}" type="presOf" srcId="{28F14EC0-4CB0-6141-9D18-FDD5C15FC472}" destId="{CAF1F3DD-A978-9A41-9C66-7FA31E87CD2F}" srcOrd="0" destOrd="0" presId="urn:microsoft.com/office/officeart/2005/8/layout/vList2"/>
    <dgm:cxn modelId="{C97EE520-DEFE-DA43-A54A-D3DC2F04A0E6}" type="presOf" srcId="{2B48AB2A-C719-ED43-A61B-B1574C99C8AF}" destId="{24ACB438-BB14-3845-9584-5D6F53B6BB52}" srcOrd="0" destOrd="0" presId="urn:microsoft.com/office/officeart/2005/8/layout/vList2"/>
    <dgm:cxn modelId="{826A5622-CD8F-E349-9D45-D150A679B117}" type="presOf" srcId="{78CD1DB7-7BE5-4A61-BD93-186FC45EF748}" destId="{99C09454-988C-5745-9B63-5A260504C713}" srcOrd="0" destOrd="0" presId="urn:microsoft.com/office/officeart/2005/8/layout/vList2"/>
    <dgm:cxn modelId="{91332726-8598-5E42-8D6D-9A53C1BFF9A7}" type="presOf" srcId="{0361B890-D3D5-8848-8FF2-B6EA252088FA}" destId="{D5F338D7-1056-7B47-B12B-0AB56531D776}" srcOrd="0" destOrd="0" presId="urn:microsoft.com/office/officeart/2005/8/layout/vList2"/>
    <dgm:cxn modelId="{3EB35F26-409E-2242-8FD1-ED86A0850B14}" type="presOf" srcId="{DDB49461-A62E-724E-AE1F-734BA3092D05}" destId="{AA3722CC-C2FD-394D-8B77-13A9897C4833}" srcOrd="0" destOrd="0" presId="urn:microsoft.com/office/officeart/2005/8/layout/vList2"/>
    <dgm:cxn modelId="{6400E42F-994A-6648-AF94-E28F5531EE45}" srcId="{78CD1DB7-7BE5-4A61-BD93-186FC45EF748}" destId="{681906E3-9BC1-CB40-8579-090FC5BEC919}" srcOrd="6" destOrd="0" parTransId="{CB6CB156-58CD-C144-B082-F79726AA8648}" sibTransId="{52595F6A-22D4-2C4C-B9CA-EF28B184A6A3}"/>
    <dgm:cxn modelId="{32EF3D34-B866-8448-A92B-CA95396B7F05}" type="presOf" srcId="{1F988259-FD6F-41CF-9195-CEE91FDD3F56}" destId="{47CA0EED-D482-6D43-B51F-6F4F3CBDDE79}" srcOrd="0" destOrd="0" presId="urn:microsoft.com/office/officeart/2005/8/layout/vList2"/>
    <dgm:cxn modelId="{C575755D-DAE0-B04D-A334-9B3205713993}" srcId="{78CD1DB7-7BE5-4A61-BD93-186FC45EF748}" destId="{DDB49461-A62E-724E-AE1F-734BA3092D05}" srcOrd="2" destOrd="0" parTransId="{280BBF40-85C0-E94D-A2AC-44E85EE0B343}" sibTransId="{D99F0478-EDE5-3B4E-A79D-AB14ACF3E139}"/>
    <dgm:cxn modelId="{C3219963-7618-D048-8C7A-99B52EF1EBE0}" type="presOf" srcId="{681906E3-9BC1-CB40-8579-090FC5BEC919}" destId="{91F09E80-6173-FA41-A275-BA059BB2F9D0}" srcOrd="0" destOrd="0" presId="urn:microsoft.com/office/officeart/2005/8/layout/vList2"/>
    <dgm:cxn modelId="{DD72BC4D-ACB1-C64D-BDE3-0B2043017057}" type="presOf" srcId="{7AEDD5F0-C2CA-4C47-A2F2-3C37F1893940}" destId="{A2ABB9C0-1469-2348-A092-2B811FC2F1F7}" srcOrd="0" destOrd="0" presId="urn:microsoft.com/office/officeart/2005/8/layout/vList2"/>
    <dgm:cxn modelId="{645E7290-E104-4B98-AEBD-6C78C4CB64D2}" srcId="{78CD1DB7-7BE5-4A61-BD93-186FC45EF748}" destId="{1F988259-FD6F-41CF-9195-CEE91FDD3F56}" srcOrd="0" destOrd="0" parTransId="{F24BACBD-4140-40FF-9AA8-E400DF334C9E}" sibTransId="{CB95620E-335E-4C72-8A54-B2CAB433312A}"/>
    <dgm:cxn modelId="{E01B01A8-799E-ED40-84B1-78E305A82A3F}" srcId="{78CD1DB7-7BE5-4A61-BD93-186FC45EF748}" destId="{0361B890-D3D5-8848-8FF2-B6EA252088FA}" srcOrd="4" destOrd="0" parTransId="{41B4A37C-FCF4-8B4A-AF6D-8925C569251A}" sibTransId="{ADF4ACB3-3327-234A-B567-76B51FCA5A3B}"/>
    <dgm:cxn modelId="{12DD74B9-6AC5-5A4A-AD33-EAA885B90102}" srcId="{78CD1DB7-7BE5-4A61-BD93-186FC45EF748}" destId="{28F14EC0-4CB0-6141-9D18-FDD5C15FC472}" srcOrd="5" destOrd="0" parTransId="{5988BD41-5A72-0643-BCC6-DD9BDA9E61A1}" sibTransId="{0C0266C7-7A3C-E34D-933B-87473DD32947}"/>
    <dgm:cxn modelId="{7FB9FBD0-BFBF-A649-A95A-E373C7FA0BB7}" srcId="{78CD1DB7-7BE5-4A61-BD93-186FC45EF748}" destId="{2B48AB2A-C719-ED43-A61B-B1574C99C8AF}" srcOrd="3" destOrd="0" parTransId="{6C0FA5E5-3BCB-7741-B984-794E7A7BA721}" sibTransId="{46BD4DFE-D763-024D-9AD7-B17769055F26}"/>
    <dgm:cxn modelId="{602509E6-80EC-4141-9C63-AB6C7A4052A5}" srcId="{78CD1DB7-7BE5-4A61-BD93-186FC45EF748}" destId="{7AEDD5F0-C2CA-4C47-A2F2-3C37F1893940}" srcOrd="1" destOrd="0" parTransId="{FA23CBCF-557C-AB4B-9C2D-56F89CB249B2}" sibTransId="{C17AF871-F9BC-6B49-83D0-FC11C1AD66C6}"/>
    <dgm:cxn modelId="{7A998785-C6F1-094E-8918-E14AF97B44F2}" type="presParOf" srcId="{99C09454-988C-5745-9B63-5A260504C713}" destId="{47CA0EED-D482-6D43-B51F-6F4F3CBDDE79}" srcOrd="0" destOrd="0" presId="urn:microsoft.com/office/officeart/2005/8/layout/vList2"/>
    <dgm:cxn modelId="{1863109A-496E-3E43-A671-12B93378EBCE}" type="presParOf" srcId="{99C09454-988C-5745-9B63-5A260504C713}" destId="{B3DA5F11-160B-444D-87B5-7D04F18F799A}" srcOrd="1" destOrd="0" presId="urn:microsoft.com/office/officeart/2005/8/layout/vList2"/>
    <dgm:cxn modelId="{4DBC0BB4-8178-2140-BED6-E6709D6E8F6A}" type="presParOf" srcId="{99C09454-988C-5745-9B63-5A260504C713}" destId="{A2ABB9C0-1469-2348-A092-2B811FC2F1F7}" srcOrd="2" destOrd="0" presId="urn:microsoft.com/office/officeart/2005/8/layout/vList2"/>
    <dgm:cxn modelId="{397A56E3-8084-214F-9E79-198E08CCEC67}" type="presParOf" srcId="{99C09454-988C-5745-9B63-5A260504C713}" destId="{E5804975-6483-4644-9173-6436F75E6277}" srcOrd="3" destOrd="0" presId="urn:microsoft.com/office/officeart/2005/8/layout/vList2"/>
    <dgm:cxn modelId="{80294660-CE03-8443-8EDB-D45F0F6D3494}" type="presParOf" srcId="{99C09454-988C-5745-9B63-5A260504C713}" destId="{AA3722CC-C2FD-394D-8B77-13A9897C4833}" srcOrd="4" destOrd="0" presId="urn:microsoft.com/office/officeart/2005/8/layout/vList2"/>
    <dgm:cxn modelId="{9DF8DA3A-C1AC-5547-A0EE-55D31FF92AC1}" type="presParOf" srcId="{99C09454-988C-5745-9B63-5A260504C713}" destId="{C54A00D8-D6CC-5E4A-A05B-49A561989E38}" srcOrd="5" destOrd="0" presId="urn:microsoft.com/office/officeart/2005/8/layout/vList2"/>
    <dgm:cxn modelId="{B2E02B80-07FD-7D41-AA50-617B4520C78C}" type="presParOf" srcId="{99C09454-988C-5745-9B63-5A260504C713}" destId="{24ACB438-BB14-3845-9584-5D6F53B6BB52}" srcOrd="6" destOrd="0" presId="urn:microsoft.com/office/officeart/2005/8/layout/vList2"/>
    <dgm:cxn modelId="{F69CF083-DCEA-A248-B309-3A8373CAF37F}" type="presParOf" srcId="{99C09454-988C-5745-9B63-5A260504C713}" destId="{76FF46D5-0695-0241-AD15-00D5F496246C}" srcOrd="7" destOrd="0" presId="urn:microsoft.com/office/officeart/2005/8/layout/vList2"/>
    <dgm:cxn modelId="{5623971B-4B56-BC42-A4CE-368E04E5D5FD}" type="presParOf" srcId="{99C09454-988C-5745-9B63-5A260504C713}" destId="{D5F338D7-1056-7B47-B12B-0AB56531D776}" srcOrd="8" destOrd="0" presId="urn:microsoft.com/office/officeart/2005/8/layout/vList2"/>
    <dgm:cxn modelId="{946F4BF7-40A8-AA45-A385-75E71F5A779D}" type="presParOf" srcId="{99C09454-988C-5745-9B63-5A260504C713}" destId="{B441A1E5-E35D-D840-854B-EA9003573861}" srcOrd="9" destOrd="0" presId="urn:microsoft.com/office/officeart/2005/8/layout/vList2"/>
    <dgm:cxn modelId="{A7687EBB-C771-0340-804F-3518341F9DC9}" type="presParOf" srcId="{99C09454-988C-5745-9B63-5A260504C713}" destId="{CAF1F3DD-A978-9A41-9C66-7FA31E87CD2F}" srcOrd="10" destOrd="0" presId="urn:microsoft.com/office/officeart/2005/8/layout/vList2"/>
    <dgm:cxn modelId="{5112DB82-BDA1-CC4E-BE85-384662BD6F0E}" type="presParOf" srcId="{99C09454-988C-5745-9B63-5A260504C713}" destId="{5A0B2FC4-3243-AC40-9F90-B7584B99BBED}" srcOrd="11" destOrd="0" presId="urn:microsoft.com/office/officeart/2005/8/layout/vList2"/>
    <dgm:cxn modelId="{9005DCC2-403D-614D-BF64-366EBC851610}" type="presParOf" srcId="{99C09454-988C-5745-9B63-5A260504C713}" destId="{91F09E80-6173-FA41-A275-BA059BB2F9D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68DA9-2593-4D62-A441-7BB553FB17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F4A57E-EF78-438B-9213-0437B3898AC9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Estabilidade decenal – art. 492, CLT</a:t>
          </a:r>
          <a:endParaRPr lang="en-US" dirty="0"/>
        </a:p>
      </dgm:t>
    </dgm:pt>
    <dgm:pt modelId="{816F4094-4E13-470C-9EAD-4F7F7AA8D4E8}" type="parTrans" cxnId="{3B568933-651D-4FD8-B304-9FEBAF8303A4}">
      <dgm:prSet/>
      <dgm:spPr/>
      <dgm:t>
        <a:bodyPr/>
        <a:lstStyle/>
        <a:p>
          <a:endParaRPr lang="en-US"/>
        </a:p>
      </dgm:t>
    </dgm:pt>
    <dgm:pt modelId="{EAA1A45F-BCFF-4E80-956C-E0648482922A}" type="sibTrans" cxnId="{3B568933-651D-4FD8-B304-9FEBAF8303A4}">
      <dgm:prSet/>
      <dgm:spPr/>
      <dgm:t>
        <a:bodyPr/>
        <a:lstStyle/>
        <a:p>
          <a:endParaRPr lang="en-US"/>
        </a:p>
      </dgm:t>
    </dgm:pt>
    <dgm:pt modelId="{D12CCC1C-2F7E-4E41-9ACE-62F54CB9ABC4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Lei </a:t>
          </a:r>
          <a:r>
            <a:rPr lang="pt-BR" dirty="0" err="1"/>
            <a:t>n</a:t>
          </a:r>
          <a:r>
            <a:rPr lang="pt-BR" dirty="0"/>
            <a:t>. 5.107/66</a:t>
          </a:r>
        </a:p>
      </dgm:t>
    </dgm:pt>
    <dgm:pt modelId="{8091D61A-F4EF-432E-8C4E-5718123612D0}" type="parTrans" cxnId="{EB93084A-C8F7-4E0D-8263-DD3B51F00703}">
      <dgm:prSet/>
      <dgm:spPr/>
      <dgm:t>
        <a:bodyPr/>
        <a:lstStyle/>
        <a:p>
          <a:endParaRPr lang="en-US"/>
        </a:p>
      </dgm:t>
    </dgm:pt>
    <dgm:pt modelId="{9009BE1F-BED9-4509-9524-3FC09155FA1C}" type="sibTrans" cxnId="{EB93084A-C8F7-4E0D-8263-DD3B51F00703}">
      <dgm:prSet/>
      <dgm:spPr/>
      <dgm:t>
        <a:bodyPr/>
        <a:lstStyle/>
        <a:p>
          <a:endParaRPr lang="en-US"/>
        </a:p>
      </dgm:t>
    </dgm:pt>
    <dgm:pt modelId="{323E647F-D43D-7748-9ACD-E5970B7B15D1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Regime optativo;</a:t>
          </a:r>
          <a:endParaRPr lang="en-US" dirty="0"/>
        </a:p>
      </dgm:t>
    </dgm:pt>
    <dgm:pt modelId="{53B8E897-BCED-A84E-B952-0C2CFA50C214}" type="parTrans" cxnId="{9A04CBAC-729A-E840-A6D7-FF4C138B528F}">
      <dgm:prSet/>
      <dgm:spPr/>
    </dgm:pt>
    <dgm:pt modelId="{EE71810B-AC54-1241-A1D9-23DCE4A93966}" type="sibTrans" cxnId="{9A04CBAC-729A-E840-A6D7-FF4C138B528F}">
      <dgm:prSet/>
      <dgm:spPr/>
    </dgm:pt>
    <dgm:pt modelId="{5E584502-8F27-064C-9629-B5754BC7246D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Falsa opção;</a:t>
          </a:r>
          <a:endParaRPr lang="en-US" dirty="0"/>
        </a:p>
      </dgm:t>
    </dgm:pt>
    <dgm:pt modelId="{D14E3975-C62B-F14D-97A1-554BF33720A0}" type="parTrans" cxnId="{AFCABFE5-FC5B-2844-B0F9-B8B90D9DF101}">
      <dgm:prSet/>
      <dgm:spPr/>
    </dgm:pt>
    <dgm:pt modelId="{7CFFD22C-C77F-C245-ABD0-3A1740F01EF7}" type="sibTrans" cxnId="{AFCABFE5-FC5B-2844-B0F9-B8B90D9DF101}">
      <dgm:prSet/>
      <dgm:spPr/>
    </dgm:pt>
    <dgm:pt modelId="{63F7C93C-DD46-4647-BF23-3B70831F0845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Renúncia à estabilidade;</a:t>
          </a:r>
          <a:endParaRPr lang="en-US" dirty="0"/>
        </a:p>
      </dgm:t>
    </dgm:pt>
    <dgm:pt modelId="{A694FDCF-E5D2-E44A-BE97-86F8915DE9B1}" type="parTrans" cxnId="{B408CA89-D91C-2B4C-A749-9533385994D8}">
      <dgm:prSet/>
      <dgm:spPr/>
    </dgm:pt>
    <dgm:pt modelId="{C49681D0-A260-FE42-AEAD-718A905F6607}" type="sibTrans" cxnId="{B408CA89-D91C-2B4C-A749-9533385994D8}">
      <dgm:prSet/>
      <dgm:spPr/>
    </dgm:pt>
    <dgm:pt modelId="{7176298F-C66F-B543-B8EF-2DAAAA413866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Apenas trabalhadores urbanos</a:t>
          </a:r>
          <a:endParaRPr lang="en-US" dirty="0"/>
        </a:p>
      </dgm:t>
    </dgm:pt>
    <dgm:pt modelId="{2BE1C3B4-A668-B243-BBA8-C272EE21CF75}" type="parTrans" cxnId="{BF87CC6E-D188-944F-AC65-11F0E299D858}">
      <dgm:prSet/>
      <dgm:spPr/>
    </dgm:pt>
    <dgm:pt modelId="{AEC5DA70-496D-D349-A140-CF74985489AE}" type="sibTrans" cxnId="{BF87CC6E-D188-944F-AC65-11F0E299D858}">
      <dgm:prSet/>
      <dgm:spPr/>
    </dgm:pt>
    <dgm:pt modelId="{43E6E947-2DD5-0F46-9DD8-DF60CC2F6602}" type="pres">
      <dgm:prSet presAssocID="{CA668DA9-2593-4D62-A441-7BB553FB1727}" presName="diagram" presStyleCnt="0">
        <dgm:presLayoutVars>
          <dgm:dir/>
          <dgm:resizeHandles val="exact"/>
        </dgm:presLayoutVars>
      </dgm:prSet>
      <dgm:spPr/>
    </dgm:pt>
    <dgm:pt modelId="{16D3EFD9-B1AD-AB44-ADCB-085647E8D4BD}" type="pres">
      <dgm:prSet presAssocID="{0FF4A57E-EF78-438B-9213-0437B3898AC9}" presName="node" presStyleLbl="node1" presStyleIdx="0" presStyleCnt="2">
        <dgm:presLayoutVars>
          <dgm:bulletEnabled val="1"/>
        </dgm:presLayoutVars>
      </dgm:prSet>
      <dgm:spPr/>
    </dgm:pt>
    <dgm:pt modelId="{39A524A7-94A7-2041-B8DA-94881DE459F2}" type="pres">
      <dgm:prSet presAssocID="{EAA1A45F-BCFF-4E80-956C-E0648482922A}" presName="sibTrans" presStyleCnt="0"/>
      <dgm:spPr/>
    </dgm:pt>
    <dgm:pt modelId="{0976F171-F6A7-CE46-B479-2227530B54CA}" type="pres">
      <dgm:prSet presAssocID="{D12CCC1C-2F7E-4E41-9ACE-62F54CB9ABC4}" presName="node" presStyleLbl="node1" presStyleIdx="1" presStyleCnt="2">
        <dgm:presLayoutVars>
          <dgm:bulletEnabled val="1"/>
        </dgm:presLayoutVars>
      </dgm:prSet>
      <dgm:spPr/>
    </dgm:pt>
  </dgm:ptLst>
  <dgm:cxnLst>
    <dgm:cxn modelId="{3B568933-651D-4FD8-B304-9FEBAF8303A4}" srcId="{CA668DA9-2593-4D62-A441-7BB553FB1727}" destId="{0FF4A57E-EF78-438B-9213-0437B3898AC9}" srcOrd="0" destOrd="0" parTransId="{816F4094-4E13-470C-9EAD-4F7F7AA8D4E8}" sibTransId="{EAA1A45F-BCFF-4E80-956C-E0648482922A}"/>
    <dgm:cxn modelId="{EB93084A-C8F7-4E0D-8263-DD3B51F00703}" srcId="{CA668DA9-2593-4D62-A441-7BB553FB1727}" destId="{D12CCC1C-2F7E-4E41-9ACE-62F54CB9ABC4}" srcOrd="1" destOrd="0" parTransId="{8091D61A-F4EF-432E-8C4E-5718123612D0}" sibTransId="{9009BE1F-BED9-4509-9524-3FC09155FA1C}"/>
    <dgm:cxn modelId="{BF87CC6E-D188-944F-AC65-11F0E299D858}" srcId="{D12CCC1C-2F7E-4E41-9ACE-62F54CB9ABC4}" destId="{7176298F-C66F-B543-B8EF-2DAAAA413866}" srcOrd="3" destOrd="0" parTransId="{2BE1C3B4-A668-B243-BBA8-C272EE21CF75}" sibTransId="{AEC5DA70-496D-D349-A140-CF74985489AE}"/>
    <dgm:cxn modelId="{5FFD5258-7F05-C342-9C28-2AE729C10930}" type="presOf" srcId="{D12CCC1C-2F7E-4E41-9ACE-62F54CB9ABC4}" destId="{0976F171-F6A7-CE46-B479-2227530B54CA}" srcOrd="0" destOrd="0" presId="urn:microsoft.com/office/officeart/2005/8/layout/default"/>
    <dgm:cxn modelId="{B408CA89-D91C-2B4C-A749-9533385994D8}" srcId="{D12CCC1C-2F7E-4E41-9ACE-62F54CB9ABC4}" destId="{63F7C93C-DD46-4647-BF23-3B70831F0845}" srcOrd="2" destOrd="0" parTransId="{A694FDCF-E5D2-E44A-BE97-86F8915DE9B1}" sibTransId="{C49681D0-A260-FE42-AEAD-718A905F6607}"/>
    <dgm:cxn modelId="{9A04CBAC-729A-E840-A6D7-FF4C138B528F}" srcId="{D12CCC1C-2F7E-4E41-9ACE-62F54CB9ABC4}" destId="{323E647F-D43D-7748-9ACD-E5970B7B15D1}" srcOrd="0" destOrd="0" parTransId="{53B8E897-BCED-A84E-B952-0C2CFA50C214}" sibTransId="{EE71810B-AC54-1241-A1D9-23DCE4A93966}"/>
    <dgm:cxn modelId="{A65E0FB3-1BAD-8441-93D4-684B117701A8}" type="presOf" srcId="{7176298F-C66F-B543-B8EF-2DAAAA413866}" destId="{0976F171-F6A7-CE46-B479-2227530B54CA}" srcOrd="0" destOrd="4" presId="urn:microsoft.com/office/officeart/2005/8/layout/default"/>
    <dgm:cxn modelId="{B65469D6-7A41-A141-A93B-152C31D2A6BB}" type="presOf" srcId="{323E647F-D43D-7748-9ACD-E5970B7B15D1}" destId="{0976F171-F6A7-CE46-B479-2227530B54CA}" srcOrd="0" destOrd="1" presId="urn:microsoft.com/office/officeart/2005/8/layout/default"/>
    <dgm:cxn modelId="{C10B87DB-00D4-7F45-9732-F32E7FED1922}" type="presOf" srcId="{5E584502-8F27-064C-9629-B5754BC7246D}" destId="{0976F171-F6A7-CE46-B479-2227530B54CA}" srcOrd="0" destOrd="2" presId="urn:microsoft.com/office/officeart/2005/8/layout/default"/>
    <dgm:cxn modelId="{AFCABFE5-FC5B-2844-B0F9-B8B90D9DF101}" srcId="{D12CCC1C-2F7E-4E41-9ACE-62F54CB9ABC4}" destId="{5E584502-8F27-064C-9629-B5754BC7246D}" srcOrd="1" destOrd="0" parTransId="{D14E3975-C62B-F14D-97A1-554BF33720A0}" sibTransId="{7CFFD22C-C77F-C245-ABD0-3A1740F01EF7}"/>
    <dgm:cxn modelId="{026CFEF8-055D-6B4E-B8B7-6893A33A3F3A}" type="presOf" srcId="{63F7C93C-DD46-4647-BF23-3B70831F0845}" destId="{0976F171-F6A7-CE46-B479-2227530B54CA}" srcOrd="0" destOrd="3" presId="urn:microsoft.com/office/officeart/2005/8/layout/default"/>
    <dgm:cxn modelId="{C9BE96FA-C950-6749-91DC-A7FAC331755D}" type="presOf" srcId="{0FF4A57E-EF78-438B-9213-0437B3898AC9}" destId="{16D3EFD9-B1AD-AB44-ADCB-085647E8D4BD}" srcOrd="0" destOrd="0" presId="urn:microsoft.com/office/officeart/2005/8/layout/default"/>
    <dgm:cxn modelId="{105EA3FE-5D88-554D-887C-BD22B9CECE82}" type="presOf" srcId="{CA668DA9-2593-4D62-A441-7BB553FB1727}" destId="{43E6E947-2DD5-0F46-9DD8-DF60CC2F6602}" srcOrd="0" destOrd="0" presId="urn:microsoft.com/office/officeart/2005/8/layout/default"/>
    <dgm:cxn modelId="{C7C8F86A-E8D7-D24B-9A7D-7DCAE222AC20}" type="presParOf" srcId="{43E6E947-2DD5-0F46-9DD8-DF60CC2F6602}" destId="{16D3EFD9-B1AD-AB44-ADCB-085647E8D4BD}" srcOrd="0" destOrd="0" presId="urn:microsoft.com/office/officeart/2005/8/layout/default"/>
    <dgm:cxn modelId="{52116E2C-5100-6D45-8EF7-B4ACC85B3089}" type="presParOf" srcId="{43E6E947-2DD5-0F46-9DD8-DF60CC2F6602}" destId="{39A524A7-94A7-2041-B8DA-94881DE459F2}" srcOrd="1" destOrd="0" presId="urn:microsoft.com/office/officeart/2005/8/layout/default"/>
    <dgm:cxn modelId="{1B3DDC94-3562-584A-A718-068962B12123}" type="presParOf" srcId="{43E6E947-2DD5-0F46-9DD8-DF60CC2F6602}" destId="{0976F171-F6A7-CE46-B479-2227530B54C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668DA9-2593-4D62-A441-7BB553FB17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F4A57E-EF78-438B-9213-0437B3898AC9}">
      <dgm:prSet/>
      <dgm:spPr>
        <a:solidFill>
          <a:srgbClr val="1F3763"/>
        </a:solidFill>
      </dgm:spPr>
      <dgm:t>
        <a:bodyPr/>
        <a:lstStyle/>
        <a:p>
          <a:r>
            <a:rPr lang="en-US" dirty="0"/>
            <a:t>Regime </a:t>
          </a:r>
          <a:r>
            <a:rPr lang="en-US" dirty="0" err="1"/>
            <a:t>único</a:t>
          </a:r>
          <a:r>
            <a:rPr lang="en-US" dirty="0"/>
            <a:t> e </a:t>
          </a:r>
          <a:r>
            <a:rPr lang="en-US" dirty="0" err="1"/>
            <a:t>obrigatório</a:t>
          </a:r>
          <a:r>
            <a:rPr lang="en-US" dirty="0"/>
            <a:t>;</a:t>
          </a:r>
        </a:p>
        <a:p>
          <a:endParaRPr lang="pt-BR" noProof="0" dirty="0"/>
        </a:p>
      </dgm:t>
    </dgm:pt>
    <dgm:pt modelId="{816F4094-4E13-470C-9EAD-4F7F7AA8D4E8}" type="parTrans" cxnId="{3B568933-651D-4FD8-B304-9FEBAF8303A4}">
      <dgm:prSet/>
      <dgm:spPr/>
      <dgm:t>
        <a:bodyPr/>
        <a:lstStyle/>
        <a:p>
          <a:endParaRPr lang="en-US"/>
        </a:p>
      </dgm:t>
    </dgm:pt>
    <dgm:pt modelId="{EAA1A45F-BCFF-4E80-956C-E0648482922A}" type="sibTrans" cxnId="{3B568933-651D-4FD8-B304-9FEBAF8303A4}">
      <dgm:prSet/>
      <dgm:spPr/>
      <dgm:t>
        <a:bodyPr/>
        <a:lstStyle/>
        <a:p>
          <a:endParaRPr lang="en-US"/>
        </a:p>
      </dgm:t>
    </dgm:pt>
    <dgm:pt modelId="{D12CCC1C-2F7E-4E41-9ACE-62F54CB9ABC4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Direito a todos os empregados</a:t>
          </a:r>
        </a:p>
      </dgm:t>
    </dgm:pt>
    <dgm:pt modelId="{8091D61A-F4EF-432E-8C4E-5718123612D0}" type="parTrans" cxnId="{EB93084A-C8F7-4E0D-8263-DD3B51F00703}">
      <dgm:prSet/>
      <dgm:spPr/>
      <dgm:t>
        <a:bodyPr/>
        <a:lstStyle/>
        <a:p>
          <a:endParaRPr lang="en-US"/>
        </a:p>
      </dgm:t>
    </dgm:pt>
    <dgm:pt modelId="{9009BE1F-BED9-4509-9524-3FC09155FA1C}" type="sibTrans" cxnId="{EB93084A-C8F7-4E0D-8263-DD3B51F00703}">
      <dgm:prSet/>
      <dgm:spPr/>
      <dgm:t>
        <a:bodyPr/>
        <a:lstStyle/>
        <a:p>
          <a:endParaRPr lang="en-US"/>
        </a:p>
      </dgm:t>
    </dgm:pt>
    <dgm:pt modelId="{323E647F-D43D-7748-9ACD-E5970B7B15D1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Urbanos e rurais;</a:t>
          </a:r>
          <a:endParaRPr lang="en-US" dirty="0"/>
        </a:p>
      </dgm:t>
    </dgm:pt>
    <dgm:pt modelId="{53B8E897-BCED-A84E-B952-0C2CFA50C214}" type="parTrans" cxnId="{9A04CBAC-729A-E840-A6D7-FF4C138B528F}">
      <dgm:prSet/>
      <dgm:spPr/>
      <dgm:t>
        <a:bodyPr/>
        <a:lstStyle/>
        <a:p>
          <a:endParaRPr lang="pt-BR"/>
        </a:p>
      </dgm:t>
    </dgm:pt>
    <dgm:pt modelId="{EE71810B-AC54-1241-A1D9-23DCE4A93966}" type="sibTrans" cxnId="{9A04CBAC-729A-E840-A6D7-FF4C138B528F}">
      <dgm:prSet/>
      <dgm:spPr/>
      <dgm:t>
        <a:bodyPr/>
        <a:lstStyle/>
        <a:p>
          <a:endParaRPr lang="pt-BR"/>
        </a:p>
      </dgm:t>
    </dgm:pt>
    <dgm:pt modelId="{5E584502-8F27-064C-9629-B5754BC7246D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Empregado avulso;</a:t>
          </a:r>
          <a:endParaRPr lang="en-US" dirty="0"/>
        </a:p>
      </dgm:t>
    </dgm:pt>
    <dgm:pt modelId="{D14E3975-C62B-F14D-97A1-554BF33720A0}" type="parTrans" cxnId="{AFCABFE5-FC5B-2844-B0F9-B8B90D9DF101}">
      <dgm:prSet/>
      <dgm:spPr/>
      <dgm:t>
        <a:bodyPr/>
        <a:lstStyle/>
        <a:p>
          <a:endParaRPr lang="pt-BR"/>
        </a:p>
      </dgm:t>
    </dgm:pt>
    <dgm:pt modelId="{7CFFD22C-C77F-C245-ABD0-3A1740F01EF7}" type="sibTrans" cxnId="{AFCABFE5-FC5B-2844-B0F9-B8B90D9DF101}">
      <dgm:prSet/>
      <dgm:spPr/>
      <dgm:t>
        <a:bodyPr/>
        <a:lstStyle/>
        <a:p>
          <a:endParaRPr lang="pt-BR"/>
        </a:p>
      </dgm:t>
    </dgm:pt>
    <dgm:pt modelId="{63F7C93C-DD46-4647-BF23-3B70831F0845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Contrato por prazo indeterminado e determinado; experiência; temporário etc.;</a:t>
          </a:r>
          <a:endParaRPr lang="en-US" dirty="0"/>
        </a:p>
      </dgm:t>
    </dgm:pt>
    <dgm:pt modelId="{A694FDCF-E5D2-E44A-BE97-86F8915DE9B1}" type="parTrans" cxnId="{B408CA89-D91C-2B4C-A749-9533385994D8}">
      <dgm:prSet/>
      <dgm:spPr/>
      <dgm:t>
        <a:bodyPr/>
        <a:lstStyle/>
        <a:p>
          <a:endParaRPr lang="pt-BR"/>
        </a:p>
      </dgm:t>
    </dgm:pt>
    <dgm:pt modelId="{C49681D0-A260-FE42-AEAD-718A905F6607}" type="sibTrans" cxnId="{B408CA89-D91C-2B4C-A749-9533385994D8}">
      <dgm:prSet/>
      <dgm:spPr/>
      <dgm:t>
        <a:bodyPr/>
        <a:lstStyle/>
        <a:p>
          <a:endParaRPr lang="pt-BR"/>
        </a:p>
      </dgm:t>
    </dgm:pt>
    <dgm:pt modelId="{7176298F-C66F-B543-B8EF-2DAAAA413866}">
      <dgm:prSet/>
      <dgm:spPr>
        <a:solidFill>
          <a:srgbClr val="1F3763"/>
        </a:solidFill>
      </dgm:spPr>
      <dgm:t>
        <a:bodyPr/>
        <a:lstStyle/>
        <a:p>
          <a:r>
            <a:rPr lang="pt-BR" noProof="0" dirty="0"/>
            <a:t>Domésticos;</a:t>
          </a:r>
        </a:p>
      </dgm:t>
    </dgm:pt>
    <dgm:pt modelId="{2BE1C3B4-A668-B243-BBA8-C272EE21CF75}" type="parTrans" cxnId="{BF87CC6E-D188-944F-AC65-11F0E299D858}">
      <dgm:prSet/>
      <dgm:spPr/>
      <dgm:t>
        <a:bodyPr/>
        <a:lstStyle/>
        <a:p>
          <a:endParaRPr lang="pt-BR"/>
        </a:p>
      </dgm:t>
    </dgm:pt>
    <dgm:pt modelId="{AEC5DA70-496D-D349-A140-CF74985489AE}" type="sibTrans" cxnId="{BF87CC6E-D188-944F-AC65-11F0E299D858}">
      <dgm:prSet/>
      <dgm:spPr/>
      <dgm:t>
        <a:bodyPr/>
        <a:lstStyle/>
        <a:p>
          <a:endParaRPr lang="pt-BR"/>
        </a:p>
      </dgm:t>
    </dgm:pt>
    <dgm:pt modelId="{706EB543-5A49-6A4D-9C0F-9D3603016B1C}">
      <dgm:prSet/>
      <dgm:spPr>
        <a:solidFill>
          <a:srgbClr val="1F3763"/>
        </a:solidFill>
      </dgm:spPr>
      <dgm:t>
        <a:bodyPr/>
        <a:lstStyle/>
        <a:p>
          <a:r>
            <a:rPr lang="pt-BR" noProof="0" dirty="0"/>
            <a:t>Servidor público em cargo de confiança</a:t>
          </a:r>
        </a:p>
      </dgm:t>
    </dgm:pt>
    <dgm:pt modelId="{D16164B2-4B19-4E4E-BE84-978E67FE5223}" type="parTrans" cxnId="{08222650-CA65-8C45-B2F4-6908079D40E8}">
      <dgm:prSet/>
      <dgm:spPr/>
    </dgm:pt>
    <dgm:pt modelId="{2161D483-5C84-814C-9839-C1114FF25B6E}" type="sibTrans" cxnId="{08222650-CA65-8C45-B2F4-6908079D40E8}">
      <dgm:prSet/>
      <dgm:spPr/>
    </dgm:pt>
    <dgm:pt modelId="{43E6E947-2DD5-0F46-9DD8-DF60CC2F6602}" type="pres">
      <dgm:prSet presAssocID="{CA668DA9-2593-4D62-A441-7BB553FB1727}" presName="diagram" presStyleCnt="0">
        <dgm:presLayoutVars>
          <dgm:dir/>
          <dgm:resizeHandles val="exact"/>
        </dgm:presLayoutVars>
      </dgm:prSet>
      <dgm:spPr/>
    </dgm:pt>
    <dgm:pt modelId="{16D3EFD9-B1AD-AB44-ADCB-085647E8D4BD}" type="pres">
      <dgm:prSet presAssocID="{0FF4A57E-EF78-438B-9213-0437B3898AC9}" presName="node" presStyleLbl="node1" presStyleIdx="0" presStyleCnt="2">
        <dgm:presLayoutVars>
          <dgm:bulletEnabled val="1"/>
        </dgm:presLayoutVars>
      </dgm:prSet>
      <dgm:spPr/>
    </dgm:pt>
    <dgm:pt modelId="{39A524A7-94A7-2041-B8DA-94881DE459F2}" type="pres">
      <dgm:prSet presAssocID="{EAA1A45F-BCFF-4E80-956C-E0648482922A}" presName="sibTrans" presStyleCnt="0"/>
      <dgm:spPr/>
    </dgm:pt>
    <dgm:pt modelId="{0976F171-F6A7-CE46-B479-2227530B54CA}" type="pres">
      <dgm:prSet presAssocID="{D12CCC1C-2F7E-4E41-9ACE-62F54CB9ABC4}" presName="node" presStyleLbl="node1" presStyleIdx="1" presStyleCnt="2">
        <dgm:presLayoutVars>
          <dgm:bulletEnabled val="1"/>
        </dgm:presLayoutVars>
      </dgm:prSet>
      <dgm:spPr/>
    </dgm:pt>
  </dgm:ptLst>
  <dgm:cxnLst>
    <dgm:cxn modelId="{3B568933-651D-4FD8-B304-9FEBAF8303A4}" srcId="{CA668DA9-2593-4D62-A441-7BB553FB1727}" destId="{0FF4A57E-EF78-438B-9213-0437B3898AC9}" srcOrd="0" destOrd="0" parTransId="{816F4094-4E13-470C-9EAD-4F7F7AA8D4E8}" sibTransId="{EAA1A45F-BCFF-4E80-956C-E0648482922A}"/>
    <dgm:cxn modelId="{EB93084A-C8F7-4E0D-8263-DD3B51F00703}" srcId="{CA668DA9-2593-4D62-A441-7BB553FB1727}" destId="{D12CCC1C-2F7E-4E41-9ACE-62F54CB9ABC4}" srcOrd="1" destOrd="0" parTransId="{8091D61A-F4EF-432E-8C4E-5718123612D0}" sibTransId="{9009BE1F-BED9-4509-9524-3FC09155FA1C}"/>
    <dgm:cxn modelId="{BF87CC6E-D188-944F-AC65-11F0E299D858}" srcId="{D12CCC1C-2F7E-4E41-9ACE-62F54CB9ABC4}" destId="{7176298F-C66F-B543-B8EF-2DAAAA413866}" srcOrd="3" destOrd="0" parTransId="{2BE1C3B4-A668-B243-BBA8-C272EE21CF75}" sibTransId="{AEC5DA70-496D-D349-A140-CF74985489AE}"/>
    <dgm:cxn modelId="{08222650-CA65-8C45-B2F4-6908079D40E8}" srcId="{D12CCC1C-2F7E-4E41-9ACE-62F54CB9ABC4}" destId="{706EB543-5A49-6A4D-9C0F-9D3603016B1C}" srcOrd="4" destOrd="0" parTransId="{D16164B2-4B19-4E4E-BE84-978E67FE5223}" sibTransId="{2161D483-5C84-814C-9839-C1114FF25B6E}"/>
    <dgm:cxn modelId="{5FFD5258-7F05-C342-9C28-2AE729C10930}" type="presOf" srcId="{D12CCC1C-2F7E-4E41-9ACE-62F54CB9ABC4}" destId="{0976F171-F6A7-CE46-B479-2227530B54CA}" srcOrd="0" destOrd="0" presId="urn:microsoft.com/office/officeart/2005/8/layout/default"/>
    <dgm:cxn modelId="{B408CA89-D91C-2B4C-A749-9533385994D8}" srcId="{D12CCC1C-2F7E-4E41-9ACE-62F54CB9ABC4}" destId="{63F7C93C-DD46-4647-BF23-3B70831F0845}" srcOrd="2" destOrd="0" parTransId="{A694FDCF-E5D2-E44A-BE97-86F8915DE9B1}" sibTransId="{C49681D0-A260-FE42-AEAD-718A905F6607}"/>
    <dgm:cxn modelId="{9A04CBAC-729A-E840-A6D7-FF4C138B528F}" srcId="{D12CCC1C-2F7E-4E41-9ACE-62F54CB9ABC4}" destId="{323E647F-D43D-7748-9ACD-E5970B7B15D1}" srcOrd="0" destOrd="0" parTransId="{53B8E897-BCED-A84E-B952-0C2CFA50C214}" sibTransId="{EE71810B-AC54-1241-A1D9-23DCE4A93966}"/>
    <dgm:cxn modelId="{C9E261AF-6E7C-9D4C-B08C-B73BB28B0D2E}" type="presOf" srcId="{706EB543-5A49-6A4D-9C0F-9D3603016B1C}" destId="{0976F171-F6A7-CE46-B479-2227530B54CA}" srcOrd="0" destOrd="5" presId="urn:microsoft.com/office/officeart/2005/8/layout/default"/>
    <dgm:cxn modelId="{A65E0FB3-1BAD-8441-93D4-684B117701A8}" type="presOf" srcId="{7176298F-C66F-B543-B8EF-2DAAAA413866}" destId="{0976F171-F6A7-CE46-B479-2227530B54CA}" srcOrd="0" destOrd="4" presId="urn:microsoft.com/office/officeart/2005/8/layout/default"/>
    <dgm:cxn modelId="{B65469D6-7A41-A141-A93B-152C31D2A6BB}" type="presOf" srcId="{323E647F-D43D-7748-9ACD-E5970B7B15D1}" destId="{0976F171-F6A7-CE46-B479-2227530B54CA}" srcOrd="0" destOrd="1" presId="urn:microsoft.com/office/officeart/2005/8/layout/default"/>
    <dgm:cxn modelId="{C10B87DB-00D4-7F45-9732-F32E7FED1922}" type="presOf" srcId="{5E584502-8F27-064C-9629-B5754BC7246D}" destId="{0976F171-F6A7-CE46-B479-2227530B54CA}" srcOrd="0" destOrd="2" presId="urn:microsoft.com/office/officeart/2005/8/layout/default"/>
    <dgm:cxn modelId="{AFCABFE5-FC5B-2844-B0F9-B8B90D9DF101}" srcId="{D12CCC1C-2F7E-4E41-9ACE-62F54CB9ABC4}" destId="{5E584502-8F27-064C-9629-B5754BC7246D}" srcOrd="1" destOrd="0" parTransId="{D14E3975-C62B-F14D-97A1-554BF33720A0}" sibTransId="{7CFFD22C-C77F-C245-ABD0-3A1740F01EF7}"/>
    <dgm:cxn modelId="{026CFEF8-055D-6B4E-B8B7-6893A33A3F3A}" type="presOf" srcId="{63F7C93C-DD46-4647-BF23-3B70831F0845}" destId="{0976F171-F6A7-CE46-B479-2227530B54CA}" srcOrd="0" destOrd="3" presId="urn:microsoft.com/office/officeart/2005/8/layout/default"/>
    <dgm:cxn modelId="{C9BE96FA-C950-6749-91DC-A7FAC331755D}" type="presOf" srcId="{0FF4A57E-EF78-438B-9213-0437B3898AC9}" destId="{16D3EFD9-B1AD-AB44-ADCB-085647E8D4BD}" srcOrd="0" destOrd="0" presId="urn:microsoft.com/office/officeart/2005/8/layout/default"/>
    <dgm:cxn modelId="{105EA3FE-5D88-554D-887C-BD22B9CECE82}" type="presOf" srcId="{CA668DA9-2593-4D62-A441-7BB553FB1727}" destId="{43E6E947-2DD5-0F46-9DD8-DF60CC2F6602}" srcOrd="0" destOrd="0" presId="urn:microsoft.com/office/officeart/2005/8/layout/default"/>
    <dgm:cxn modelId="{C7C8F86A-E8D7-D24B-9A7D-7DCAE222AC20}" type="presParOf" srcId="{43E6E947-2DD5-0F46-9DD8-DF60CC2F6602}" destId="{16D3EFD9-B1AD-AB44-ADCB-085647E8D4BD}" srcOrd="0" destOrd="0" presId="urn:microsoft.com/office/officeart/2005/8/layout/default"/>
    <dgm:cxn modelId="{52116E2C-5100-6D45-8EF7-B4ACC85B3089}" type="presParOf" srcId="{43E6E947-2DD5-0F46-9DD8-DF60CC2F6602}" destId="{39A524A7-94A7-2041-B8DA-94881DE459F2}" srcOrd="1" destOrd="0" presId="urn:microsoft.com/office/officeart/2005/8/layout/default"/>
    <dgm:cxn modelId="{1B3DDC94-3562-584A-A718-068962B12123}" type="presParOf" srcId="{43E6E947-2DD5-0F46-9DD8-DF60CC2F6602}" destId="{0976F171-F6A7-CE46-B479-2227530B54C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68DA9-2593-4D62-A441-7BB553FB17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F4A57E-EF78-438B-9213-0437B3898AC9}">
      <dgm:prSet/>
      <dgm:spPr>
        <a:solidFill>
          <a:srgbClr val="1F3763"/>
        </a:solidFill>
      </dgm:spPr>
      <dgm:t>
        <a:bodyPr/>
        <a:lstStyle/>
        <a:p>
          <a:r>
            <a:rPr lang="en-US" dirty="0" err="1"/>
            <a:t>Diretor</a:t>
          </a:r>
          <a:r>
            <a:rPr lang="en-US" dirty="0"/>
            <a:t> </a:t>
          </a:r>
          <a:r>
            <a:rPr lang="en-US" dirty="0" err="1"/>
            <a:t>não</a:t>
          </a:r>
          <a:r>
            <a:rPr lang="en-US" dirty="0"/>
            <a:t> </a:t>
          </a:r>
          <a:r>
            <a:rPr lang="en-US" dirty="0" err="1"/>
            <a:t>empregado</a:t>
          </a:r>
          <a:endParaRPr lang="en-US" dirty="0"/>
        </a:p>
        <a:p>
          <a:r>
            <a:rPr lang="en-US" dirty="0" err="1"/>
            <a:t>Princípio</a:t>
          </a:r>
          <a:r>
            <a:rPr lang="en-US" dirty="0"/>
            <a:t> da </a:t>
          </a:r>
          <a:r>
            <a:rPr lang="en-US" dirty="0" err="1"/>
            <a:t>primazia</a:t>
          </a:r>
          <a:r>
            <a:rPr lang="en-US" dirty="0"/>
            <a:t> da </a:t>
          </a:r>
          <a:r>
            <a:rPr lang="en-US" dirty="0" err="1"/>
            <a:t>realidade</a:t>
          </a:r>
          <a:endParaRPr lang="en-US" dirty="0"/>
        </a:p>
        <a:p>
          <a:endParaRPr lang="pt-BR" noProof="0" dirty="0"/>
        </a:p>
      </dgm:t>
    </dgm:pt>
    <dgm:pt modelId="{816F4094-4E13-470C-9EAD-4F7F7AA8D4E8}" type="parTrans" cxnId="{3B568933-651D-4FD8-B304-9FEBAF8303A4}">
      <dgm:prSet/>
      <dgm:spPr/>
      <dgm:t>
        <a:bodyPr/>
        <a:lstStyle/>
        <a:p>
          <a:endParaRPr lang="en-US"/>
        </a:p>
      </dgm:t>
    </dgm:pt>
    <dgm:pt modelId="{EAA1A45F-BCFF-4E80-956C-E0648482922A}" type="sibTrans" cxnId="{3B568933-651D-4FD8-B304-9FEBAF8303A4}">
      <dgm:prSet/>
      <dgm:spPr/>
      <dgm:t>
        <a:bodyPr/>
        <a:lstStyle/>
        <a:p>
          <a:endParaRPr lang="en-US"/>
        </a:p>
      </dgm:t>
    </dgm:pt>
    <dgm:pt modelId="{D12CCC1C-2F7E-4E41-9ACE-62F54CB9ABC4}">
      <dgm:prSet/>
      <dgm:spPr>
        <a:solidFill>
          <a:srgbClr val="1F3763"/>
        </a:solidFill>
      </dgm:spPr>
      <dgm:t>
        <a:bodyPr/>
        <a:lstStyle/>
        <a:p>
          <a:r>
            <a:rPr lang="pt-BR" b="1" i="0" u="none" dirty="0"/>
            <a:t>Súmula 269/TST - DIRETOR ELEITO. CÔMPUTO DO PERÍODO COMO TEMPO DE SERVIÇO. </a:t>
          </a:r>
          <a:r>
            <a:rPr lang="pt-BR" b="0" i="0" u="none" dirty="0"/>
            <a:t>O empregado eleito para ocupar cargo de diretor tem o respectivo contrato de trabalho suspenso, não se computando o tempo de serviço desse período, salvo se permanecer a subordinação jurídica inerente à relação de emprego.</a:t>
          </a:r>
          <a:endParaRPr lang="pt-BR" dirty="0"/>
        </a:p>
      </dgm:t>
    </dgm:pt>
    <dgm:pt modelId="{9009BE1F-BED9-4509-9524-3FC09155FA1C}" type="sibTrans" cxnId="{EB93084A-C8F7-4E0D-8263-DD3B51F00703}">
      <dgm:prSet/>
      <dgm:spPr/>
      <dgm:t>
        <a:bodyPr/>
        <a:lstStyle/>
        <a:p>
          <a:endParaRPr lang="en-US"/>
        </a:p>
      </dgm:t>
    </dgm:pt>
    <dgm:pt modelId="{8091D61A-F4EF-432E-8C4E-5718123612D0}" type="parTrans" cxnId="{EB93084A-C8F7-4E0D-8263-DD3B51F00703}">
      <dgm:prSet/>
      <dgm:spPr/>
      <dgm:t>
        <a:bodyPr/>
        <a:lstStyle/>
        <a:p>
          <a:endParaRPr lang="en-US"/>
        </a:p>
      </dgm:t>
    </dgm:pt>
    <dgm:pt modelId="{8336B079-BEB6-8F41-AE87-4B267FD7E5E5}">
      <dgm:prSet/>
      <dgm:spPr>
        <a:solidFill>
          <a:srgbClr val="1F3763"/>
        </a:solidFill>
      </dgm:spPr>
      <dgm:t>
        <a:bodyPr/>
        <a:lstStyle/>
        <a:p>
          <a:r>
            <a:rPr lang="pt-BR" b="0" i="0" u="none" dirty="0"/>
            <a:t>Art. 16, Lei </a:t>
          </a:r>
          <a:r>
            <a:rPr lang="pt-BR" b="0" i="0" u="none" dirty="0" err="1"/>
            <a:t>n</a:t>
          </a:r>
          <a:r>
            <a:rPr lang="pt-BR" b="0" i="0" u="none" dirty="0"/>
            <a:t>. 8036/90. Para efeito desta lei, as empresas sujeitas ao regime da legislação trabalhista poderão equiparar seus diretores não empregados aos demais trabalhadores sujeitos ao regime do FGTS. Considera-se diretor aquele que exerça cargo de administração previsto em lei, estatuto ou contrato social, independente da denominação do cargo.</a:t>
          </a:r>
          <a:endParaRPr lang="pt-BR" dirty="0"/>
        </a:p>
      </dgm:t>
    </dgm:pt>
    <dgm:pt modelId="{521C5E9C-D865-4046-88B7-6945C7BB9C8B}" type="parTrans" cxnId="{70CC27CF-D854-4140-A880-F786E448CF69}">
      <dgm:prSet/>
      <dgm:spPr/>
      <dgm:t>
        <a:bodyPr/>
        <a:lstStyle/>
        <a:p>
          <a:endParaRPr lang="pt-BR"/>
        </a:p>
      </dgm:t>
    </dgm:pt>
    <dgm:pt modelId="{5EA43B0C-1FDD-0440-8339-CF7EAA361A98}" type="sibTrans" cxnId="{70CC27CF-D854-4140-A880-F786E448CF69}">
      <dgm:prSet/>
      <dgm:spPr/>
      <dgm:t>
        <a:bodyPr/>
        <a:lstStyle/>
        <a:p>
          <a:endParaRPr lang="pt-BR"/>
        </a:p>
      </dgm:t>
    </dgm:pt>
    <dgm:pt modelId="{43E6E947-2DD5-0F46-9DD8-DF60CC2F6602}" type="pres">
      <dgm:prSet presAssocID="{CA668DA9-2593-4D62-A441-7BB553FB1727}" presName="diagram" presStyleCnt="0">
        <dgm:presLayoutVars>
          <dgm:dir/>
          <dgm:resizeHandles val="exact"/>
        </dgm:presLayoutVars>
      </dgm:prSet>
      <dgm:spPr/>
    </dgm:pt>
    <dgm:pt modelId="{16D3EFD9-B1AD-AB44-ADCB-085647E8D4BD}" type="pres">
      <dgm:prSet presAssocID="{0FF4A57E-EF78-438B-9213-0437B3898AC9}" presName="node" presStyleLbl="node1" presStyleIdx="0" presStyleCnt="3">
        <dgm:presLayoutVars>
          <dgm:bulletEnabled val="1"/>
        </dgm:presLayoutVars>
      </dgm:prSet>
      <dgm:spPr/>
    </dgm:pt>
    <dgm:pt modelId="{39A524A7-94A7-2041-B8DA-94881DE459F2}" type="pres">
      <dgm:prSet presAssocID="{EAA1A45F-BCFF-4E80-956C-E0648482922A}" presName="sibTrans" presStyleCnt="0"/>
      <dgm:spPr/>
    </dgm:pt>
    <dgm:pt modelId="{0976F171-F6A7-CE46-B479-2227530B54CA}" type="pres">
      <dgm:prSet presAssocID="{D12CCC1C-2F7E-4E41-9ACE-62F54CB9ABC4}" presName="node" presStyleLbl="node1" presStyleIdx="1" presStyleCnt="3">
        <dgm:presLayoutVars>
          <dgm:bulletEnabled val="1"/>
        </dgm:presLayoutVars>
      </dgm:prSet>
      <dgm:spPr/>
    </dgm:pt>
    <dgm:pt modelId="{539160A7-284D-104F-95F1-E99C339CF2B3}" type="pres">
      <dgm:prSet presAssocID="{9009BE1F-BED9-4509-9524-3FC09155FA1C}" presName="sibTrans" presStyleCnt="0"/>
      <dgm:spPr/>
    </dgm:pt>
    <dgm:pt modelId="{6B73D0E9-3D25-9248-B7D8-8C8F2680176F}" type="pres">
      <dgm:prSet presAssocID="{8336B079-BEB6-8F41-AE87-4B267FD7E5E5}" presName="node" presStyleLbl="node1" presStyleIdx="2" presStyleCnt="3">
        <dgm:presLayoutVars>
          <dgm:bulletEnabled val="1"/>
        </dgm:presLayoutVars>
      </dgm:prSet>
      <dgm:spPr/>
    </dgm:pt>
  </dgm:ptLst>
  <dgm:cxnLst>
    <dgm:cxn modelId="{3B568933-651D-4FD8-B304-9FEBAF8303A4}" srcId="{CA668DA9-2593-4D62-A441-7BB553FB1727}" destId="{0FF4A57E-EF78-438B-9213-0437B3898AC9}" srcOrd="0" destOrd="0" parTransId="{816F4094-4E13-470C-9EAD-4F7F7AA8D4E8}" sibTransId="{EAA1A45F-BCFF-4E80-956C-E0648482922A}"/>
    <dgm:cxn modelId="{B104C240-F962-2F47-9372-7DE22854F67F}" type="presOf" srcId="{D12CCC1C-2F7E-4E41-9ACE-62F54CB9ABC4}" destId="{0976F171-F6A7-CE46-B479-2227530B54CA}" srcOrd="0" destOrd="0" presId="urn:microsoft.com/office/officeart/2005/8/layout/default"/>
    <dgm:cxn modelId="{5C5FF168-1E11-D543-A83D-0C7C66EF43FD}" type="presOf" srcId="{8336B079-BEB6-8F41-AE87-4B267FD7E5E5}" destId="{6B73D0E9-3D25-9248-B7D8-8C8F2680176F}" srcOrd="0" destOrd="0" presId="urn:microsoft.com/office/officeart/2005/8/layout/default"/>
    <dgm:cxn modelId="{EB93084A-C8F7-4E0D-8263-DD3B51F00703}" srcId="{CA668DA9-2593-4D62-A441-7BB553FB1727}" destId="{D12CCC1C-2F7E-4E41-9ACE-62F54CB9ABC4}" srcOrd="1" destOrd="0" parTransId="{8091D61A-F4EF-432E-8C4E-5718123612D0}" sibTransId="{9009BE1F-BED9-4509-9524-3FC09155FA1C}"/>
    <dgm:cxn modelId="{0AC91055-F1BC-2740-8DD9-EA889F96B281}" type="presOf" srcId="{CA668DA9-2593-4D62-A441-7BB553FB1727}" destId="{43E6E947-2DD5-0F46-9DD8-DF60CC2F6602}" srcOrd="0" destOrd="0" presId="urn:microsoft.com/office/officeart/2005/8/layout/default"/>
    <dgm:cxn modelId="{717F0BAB-240B-904A-B7C9-D530FB47006D}" type="presOf" srcId="{0FF4A57E-EF78-438B-9213-0437B3898AC9}" destId="{16D3EFD9-B1AD-AB44-ADCB-085647E8D4BD}" srcOrd="0" destOrd="0" presId="urn:microsoft.com/office/officeart/2005/8/layout/default"/>
    <dgm:cxn modelId="{70CC27CF-D854-4140-A880-F786E448CF69}" srcId="{CA668DA9-2593-4D62-A441-7BB553FB1727}" destId="{8336B079-BEB6-8F41-AE87-4B267FD7E5E5}" srcOrd="2" destOrd="0" parTransId="{521C5E9C-D865-4046-88B7-6945C7BB9C8B}" sibTransId="{5EA43B0C-1FDD-0440-8339-CF7EAA361A98}"/>
    <dgm:cxn modelId="{0EB102C7-C97E-9C40-ABA5-E0CD9F50CD53}" type="presParOf" srcId="{43E6E947-2DD5-0F46-9DD8-DF60CC2F6602}" destId="{16D3EFD9-B1AD-AB44-ADCB-085647E8D4BD}" srcOrd="0" destOrd="0" presId="urn:microsoft.com/office/officeart/2005/8/layout/default"/>
    <dgm:cxn modelId="{8ADCFAB5-15D7-3543-B0E2-35ECFD1DC477}" type="presParOf" srcId="{43E6E947-2DD5-0F46-9DD8-DF60CC2F6602}" destId="{39A524A7-94A7-2041-B8DA-94881DE459F2}" srcOrd="1" destOrd="0" presId="urn:microsoft.com/office/officeart/2005/8/layout/default"/>
    <dgm:cxn modelId="{3B857A14-68D1-FD43-9C7C-12700F43502C}" type="presParOf" srcId="{43E6E947-2DD5-0F46-9DD8-DF60CC2F6602}" destId="{0976F171-F6A7-CE46-B479-2227530B54CA}" srcOrd="2" destOrd="0" presId="urn:microsoft.com/office/officeart/2005/8/layout/default"/>
    <dgm:cxn modelId="{DBEC2590-73BB-8B44-A36B-3CFDA6AAA286}" type="presParOf" srcId="{43E6E947-2DD5-0F46-9DD8-DF60CC2F6602}" destId="{539160A7-284D-104F-95F1-E99C339CF2B3}" srcOrd="3" destOrd="0" presId="urn:microsoft.com/office/officeart/2005/8/layout/default"/>
    <dgm:cxn modelId="{5FF8CDF5-9F51-D841-93C7-063D0ED3F81A}" type="presParOf" srcId="{43E6E947-2DD5-0F46-9DD8-DF60CC2F6602}" destId="{6B73D0E9-3D25-9248-B7D8-8C8F2680176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668DA9-2593-4D62-A441-7BB553FB17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F4A57E-EF78-438B-9213-0437B3898AC9}">
      <dgm:prSet/>
      <dgm:spPr>
        <a:solidFill>
          <a:srgbClr val="1F3763"/>
        </a:solidFill>
      </dgm:spPr>
      <dgm:t>
        <a:bodyPr/>
        <a:lstStyle/>
        <a:p>
          <a:r>
            <a:rPr lang="pt-BR" altLang="pt-BR" dirty="0"/>
            <a:t>8% sobre a remuneração (art. 15, Lei </a:t>
          </a:r>
          <a:r>
            <a:rPr lang="pt-BR" altLang="pt-BR" dirty="0" err="1"/>
            <a:t>n</a:t>
          </a:r>
          <a:r>
            <a:rPr lang="pt-BR" altLang="pt-BR" dirty="0"/>
            <a:t>. 8.036/90)</a:t>
          </a:r>
        </a:p>
      </dgm:t>
    </dgm:pt>
    <dgm:pt modelId="{816F4094-4E13-470C-9EAD-4F7F7AA8D4E8}" type="parTrans" cxnId="{3B568933-651D-4FD8-B304-9FEBAF8303A4}">
      <dgm:prSet/>
      <dgm:spPr/>
      <dgm:t>
        <a:bodyPr/>
        <a:lstStyle/>
        <a:p>
          <a:endParaRPr lang="en-US"/>
        </a:p>
      </dgm:t>
    </dgm:pt>
    <dgm:pt modelId="{EAA1A45F-BCFF-4E80-956C-E0648482922A}" type="sibTrans" cxnId="{3B568933-651D-4FD8-B304-9FEBAF8303A4}">
      <dgm:prSet/>
      <dgm:spPr/>
      <dgm:t>
        <a:bodyPr/>
        <a:lstStyle/>
        <a:p>
          <a:endParaRPr lang="en-US"/>
        </a:p>
      </dgm:t>
    </dgm:pt>
    <dgm:pt modelId="{6BD6EB48-819A-0444-AE81-26A7FD64320B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2% contrato de aprendizagem (</a:t>
          </a:r>
          <a:r>
            <a:rPr lang="pt-BR" altLang="pt-BR" dirty="0"/>
            <a:t>art. 15, §7º, Lei </a:t>
          </a:r>
          <a:r>
            <a:rPr lang="pt-BR" altLang="pt-BR" dirty="0" err="1"/>
            <a:t>n</a:t>
          </a:r>
          <a:r>
            <a:rPr lang="pt-BR" altLang="pt-BR" dirty="0"/>
            <a:t>. 8.036/90)</a:t>
          </a:r>
          <a:r>
            <a:rPr lang="pt-BR" dirty="0"/>
            <a:t>;</a:t>
          </a:r>
        </a:p>
      </dgm:t>
    </dgm:pt>
    <dgm:pt modelId="{BA5482DA-19CF-2B4A-A15A-9EC2EEE97A85}" type="parTrans" cxnId="{5CFBA3E8-4D4E-0A4E-9A0F-8EC474B7B9A3}">
      <dgm:prSet/>
      <dgm:spPr/>
      <dgm:t>
        <a:bodyPr/>
        <a:lstStyle/>
        <a:p>
          <a:endParaRPr lang="pt-BR"/>
        </a:p>
      </dgm:t>
    </dgm:pt>
    <dgm:pt modelId="{3D83D4AD-AD60-6E40-B7C8-9EE28EFD5F16}" type="sibTrans" cxnId="{5CFBA3E8-4D4E-0A4E-9A0F-8EC474B7B9A3}">
      <dgm:prSet/>
      <dgm:spPr/>
      <dgm:t>
        <a:bodyPr/>
        <a:lstStyle/>
        <a:p>
          <a:endParaRPr lang="pt-BR"/>
        </a:p>
      </dgm:t>
    </dgm:pt>
    <dgm:pt modelId="{E5138D4A-FB36-F249-BC58-2973B2A257AF}">
      <dgm:prSet/>
      <dgm:spPr>
        <a:solidFill>
          <a:srgbClr val="1F3763"/>
        </a:solidFill>
      </dgm:spPr>
      <dgm:t>
        <a:bodyPr/>
        <a:lstStyle/>
        <a:p>
          <a:r>
            <a:rPr lang="pt-BR" dirty="0"/>
            <a:t>2% contrato por prazo determinado da Lei </a:t>
          </a:r>
          <a:r>
            <a:rPr lang="pt-BR" dirty="0" err="1"/>
            <a:t>n</a:t>
          </a:r>
          <a:r>
            <a:rPr lang="pt-BR" dirty="0"/>
            <a:t>. 9.601/98 e MP “Contrato verde amarelo” </a:t>
          </a:r>
        </a:p>
        <a:p>
          <a:endParaRPr lang="en-US" dirty="0"/>
        </a:p>
        <a:p>
          <a:endParaRPr lang="pt-BR" noProof="0" dirty="0"/>
        </a:p>
      </dgm:t>
    </dgm:pt>
    <dgm:pt modelId="{9B823ACA-13D2-6C48-B3F7-A30BB2DF077A}" type="parTrans" cxnId="{51805DC8-7C85-654C-AA01-972B35AAAFCD}">
      <dgm:prSet/>
      <dgm:spPr/>
      <dgm:t>
        <a:bodyPr/>
        <a:lstStyle/>
        <a:p>
          <a:endParaRPr lang="pt-BR"/>
        </a:p>
      </dgm:t>
    </dgm:pt>
    <dgm:pt modelId="{BB799929-9545-A349-8D4C-56C124B15FD8}" type="sibTrans" cxnId="{51805DC8-7C85-654C-AA01-972B35AAAFCD}">
      <dgm:prSet/>
      <dgm:spPr/>
      <dgm:t>
        <a:bodyPr/>
        <a:lstStyle/>
        <a:p>
          <a:endParaRPr lang="pt-BR"/>
        </a:p>
      </dgm:t>
    </dgm:pt>
    <dgm:pt modelId="{43E6E947-2DD5-0F46-9DD8-DF60CC2F6602}" type="pres">
      <dgm:prSet presAssocID="{CA668DA9-2593-4D62-A441-7BB553FB1727}" presName="diagram" presStyleCnt="0">
        <dgm:presLayoutVars>
          <dgm:dir/>
          <dgm:resizeHandles val="exact"/>
        </dgm:presLayoutVars>
      </dgm:prSet>
      <dgm:spPr/>
    </dgm:pt>
    <dgm:pt modelId="{16D3EFD9-B1AD-AB44-ADCB-085647E8D4BD}" type="pres">
      <dgm:prSet presAssocID="{0FF4A57E-EF78-438B-9213-0437B3898AC9}" presName="node" presStyleLbl="node1" presStyleIdx="0" presStyleCnt="3">
        <dgm:presLayoutVars>
          <dgm:bulletEnabled val="1"/>
        </dgm:presLayoutVars>
      </dgm:prSet>
      <dgm:spPr/>
    </dgm:pt>
    <dgm:pt modelId="{805E835F-86BE-CB43-87C8-2F1A5DE92608}" type="pres">
      <dgm:prSet presAssocID="{EAA1A45F-BCFF-4E80-956C-E0648482922A}" presName="sibTrans" presStyleCnt="0"/>
      <dgm:spPr/>
    </dgm:pt>
    <dgm:pt modelId="{F29F94F7-7C72-CB47-920C-3898631035AA}" type="pres">
      <dgm:prSet presAssocID="{6BD6EB48-819A-0444-AE81-26A7FD64320B}" presName="node" presStyleLbl="node1" presStyleIdx="1" presStyleCnt="3">
        <dgm:presLayoutVars>
          <dgm:bulletEnabled val="1"/>
        </dgm:presLayoutVars>
      </dgm:prSet>
      <dgm:spPr/>
    </dgm:pt>
    <dgm:pt modelId="{1EDC3EA8-2469-7641-83A2-EB0333D50220}" type="pres">
      <dgm:prSet presAssocID="{3D83D4AD-AD60-6E40-B7C8-9EE28EFD5F16}" presName="sibTrans" presStyleCnt="0"/>
      <dgm:spPr/>
    </dgm:pt>
    <dgm:pt modelId="{72BF1A57-74FA-C547-B3AD-C59E1E7A80BC}" type="pres">
      <dgm:prSet presAssocID="{E5138D4A-FB36-F249-BC58-2973B2A257AF}" presName="node" presStyleLbl="node1" presStyleIdx="2" presStyleCnt="3">
        <dgm:presLayoutVars>
          <dgm:bulletEnabled val="1"/>
        </dgm:presLayoutVars>
      </dgm:prSet>
      <dgm:spPr/>
    </dgm:pt>
  </dgm:ptLst>
  <dgm:cxnLst>
    <dgm:cxn modelId="{F22F1A23-8DDC-894D-9CE2-4269FAA4E728}" type="presOf" srcId="{6BD6EB48-819A-0444-AE81-26A7FD64320B}" destId="{F29F94F7-7C72-CB47-920C-3898631035AA}" srcOrd="0" destOrd="0" presId="urn:microsoft.com/office/officeart/2005/8/layout/default"/>
    <dgm:cxn modelId="{3B568933-651D-4FD8-B304-9FEBAF8303A4}" srcId="{CA668DA9-2593-4D62-A441-7BB553FB1727}" destId="{0FF4A57E-EF78-438B-9213-0437B3898AC9}" srcOrd="0" destOrd="0" parTransId="{816F4094-4E13-470C-9EAD-4F7F7AA8D4E8}" sibTransId="{EAA1A45F-BCFF-4E80-956C-E0648482922A}"/>
    <dgm:cxn modelId="{F396756A-0194-004B-BFA6-BB8D9A458DF7}" type="presOf" srcId="{E5138D4A-FB36-F249-BC58-2973B2A257AF}" destId="{72BF1A57-74FA-C547-B3AD-C59E1E7A80BC}" srcOrd="0" destOrd="0" presId="urn:microsoft.com/office/officeart/2005/8/layout/default"/>
    <dgm:cxn modelId="{0AC91055-F1BC-2740-8DD9-EA889F96B281}" type="presOf" srcId="{CA668DA9-2593-4D62-A441-7BB553FB1727}" destId="{43E6E947-2DD5-0F46-9DD8-DF60CC2F6602}" srcOrd="0" destOrd="0" presId="urn:microsoft.com/office/officeart/2005/8/layout/default"/>
    <dgm:cxn modelId="{717F0BAB-240B-904A-B7C9-D530FB47006D}" type="presOf" srcId="{0FF4A57E-EF78-438B-9213-0437B3898AC9}" destId="{16D3EFD9-B1AD-AB44-ADCB-085647E8D4BD}" srcOrd="0" destOrd="0" presId="urn:microsoft.com/office/officeart/2005/8/layout/default"/>
    <dgm:cxn modelId="{51805DC8-7C85-654C-AA01-972B35AAAFCD}" srcId="{CA668DA9-2593-4D62-A441-7BB553FB1727}" destId="{E5138D4A-FB36-F249-BC58-2973B2A257AF}" srcOrd="2" destOrd="0" parTransId="{9B823ACA-13D2-6C48-B3F7-A30BB2DF077A}" sibTransId="{BB799929-9545-A349-8D4C-56C124B15FD8}"/>
    <dgm:cxn modelId="{5CFBA3E8-4D4E-0A4E-9A0F-8EC474B7B9A3}" srcId="{CA668DA9-2593-4D62-A441-7BB553FB1727}" destId="{6BD6EB48-819A-0444-AE81-26A7FD64320B}" srcOrd="1" destOrd="0" parTransId="{BA5482DA-19CF-2B4A-A15A-9EC2EEE97A85}" sibTransId="{3D83D4AD-AD60-6E40-B7C8-9EE28EFD5F16}"/>
    <dgm:cxn modelId="{0EB102C7-C97E-9C40-ABA5-E0CD9F50CD53}" type="presParOf" srcId="{43E6E947-2DD5-0F46-9DD8-DF60CC2F6602}" destId="{16D3EFD9-B1AD-AB44-ADCB-085647E8D4BD}" srcOrd="0" destOrd="0" presId="urn:microsoft.com/office/officeart/2005/8/layout/default"/>
    <dgm:cxn modelId="{CE20EF2F-99C5-F247-A7B8-2BD5FBD36FC8}" type="presParOf" srcId="{43E6E947-2DD5-0F46-9DD8-DF60CC2F6602}" destId="{805E835F-86BE-CB43-87C8-2F1A5DE92608}" srcOrd="1" destOrd="0" presId="urn:microsoft.com/office/officeart/2005/8/layout/default"/>
    <dgm:cxn modelId="{C52D6835-7846-C94D-B54E-4B4786BCBD1A}" type="presParOf" srcId="{43E6E947-2DD5-0F46-9DD8-DF60CC2F6602}" destId="{F29F94F7-7C72-CB47-920C-3898631035AA}" srcOrd="2" destOrd="0" presId="urn:microsoft.com/office/officeart/2005/8/layout/default"/>
    <dgm:cxn modelId="{620C92BA-0B3E-314D-8505-5310A7DFFC41}" type="presParOf" srcId="{43E6E947-2DD5-0F46-9DD8-DF60CC2F6602}" destId="{1EDC3EA8-2469-7641-83A2-EB0333D50220}" srcOrd="3" destOrd="0" presId="urn:microsoft.com/office/officeart/2005/8/layout/default"/>
    <dgm:cxn modelId="{839FBB0C-23EB-674A-B931-9EBC8BBAD509}" type="presParOf" srcId="{43E6E947-2DD5-0F46-9DD8-DF60CC2F6602}" destId="{72BF1A57-74FA-C547-B3AD-C59E1E7A80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D1DB7-7BE5-4A61-BD93-186FC45EF7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88259-FD6F-41CF-9195-CEE91FDD3F56}">
      <dgm:prSet custT="1"/>
      <dgm:spPr>
        <a:solidFill>
          <a:srgbClr val="1F3763"/>
        </a:solidFill>
        <a:ln>
          <a:solidFill>
            <a:srgbClr val="1F3763"/>
          </a:solidFill>
        </a:ln>
      </dgm:spPr>
      <dgm:t>
        <a:bodyPr/>
        <a:lstStyle/>
        <a:p>
          <a:pPr>
            <a:buFont typeface="Wingdings" pitchFamily="2" charset="2"/>
            <a:buChar char="Ø"/>
          </a:pPr>
          <a:r>
            <a:rPr lang="pt-BR" sz="2000" b="0" i="0" u="none" dirty="0"/>
            <a:t>Consideram-se de natureza salarial para fins da fiscalização do FGTS e das contribuições sociais, entre outras, as seguintes parcelas:</a:t>
          </a:r>
          <a:br>
            <a:rPr lang="pt-BR" sz="2000" dirty="0"/>
          </a:br>
          <a:r>
            <a:rPr lang="pt-BR" sz="1400" b="0" i="0" u="none" dirty="0"/>
            <a:t>a) o salário-base, inclusive as prestações </a:t>
          </a:r>
          <a:r>
            <a:rPr lang="pt-BR" sz="1400" b="0" i="1" u="none" dirty="0"/>
            <a:t>in natura</a:t>
          </a:r>
          <a:r>
            <a:rPr lang="pt-BR" sz="1400" b="0" i="0" u="none" dirty="0"/>
            <a:t>;</a:t>
          </a:r>
          <a:br>
            <a:rPr lang="pt-BR" sz="1400" dirty="0"/>
          </a:br>
          <a:r>
            <a:rPr lang="pt-BR" sz="1400" b="0" i="0" u="none" dirty="0" err="1"/>
            <a:t>b</a:t>
          </a:r>
          <a:r>
            <a:rPr lang="pt-BR" sz="1400" b="0" i="0" u="none" dirty="0"/>
            <a:t>) as horas extras;</a:t>
          </a:r>
          <a:br>
            <a:rPr lang="pt-BR" sz="1400" dirty="0"/>
          </a:br>
          <a:r>
            <a:rPr lang="pt-BR" sz="1400" b="0" i="0" u="none" dirty="0" err="1"/>
            <a:t>c</a:t>
          </a:r>
          <a:r>
            <a:rPr lang="pt-BR" sz="1400" b="0" i="0" u="none" dirty="0"/>
            <a:t>) os adicionais de insalubridade, periculosidade, </a:t>
          </a:r>
          <a:r>
            <a:rPr lang="pt-BR" sz="1400" b="0" i="0" u="none" dirty="0" err="1"/>
            <a:t>penosidade</a:t>
          </a:r>
          <a:r>
            <a:rPr lang="pt-BR" sz="1400" b="0" i="0" u="none" dirty="0"/>
            <a:t> e do trabalho noturno;</a:t>
          </a:r>
          <a:br>
            <a:rPr lang="pt-BR" sz="1400" dirty="0"/>
          </a:br>
          <a:r>
            <a:rPr lang="pt-BR" sz="1400" b="0" i="0" u="none" dirty="0" err="1"/>
            <a:t>d</a:t>
          </a:r>
          <a:r>
            <a:rPr lang="pt-BR" sz="1400" b="0" i="0" u="none" dirty="0"/>
            <a:t>) o adicional por tempo de serviço;</a:t>
          </a:r>
          <a:br>
            <a:rPr lang="pt-BR" sz="1400" dirty="0"/>
          </a:br>
          <a:r>
            <a:rPr lang="pt-BR" sz="1400" b="0" i="0" u="none" dirty="0"/>
            <a:t>e) as diárias para viagem, pelo seu valor global, desde que não haja prestação de contas do montante gasto;</a:t>
          </a:r>
          <a:br>
            <a:rPr lang="pt-BR" sz="1400" dirty="0"/>
          </a:br>
          <a:r>
            <a:rPr lang="pt-BR" sz="1400" b="0" i="0" u="none" dirty="0" err="1"/>
            <a:t>f</a:t>
          </a:r>
          <a:r>
            <a:rPr lang="pt-BR" sz="1400" b="0" i="0" u="none" dirty="0"/>
            <a:t>) a ajuda de custo, quando paga mensalmente, pelo seu valor global, se ultrapassar o limite de 50% da remuneração mensal, mesmo que recebida exclusivamente em decorrência de mudança de localidade de trabalho do empregado, na forma do art. 470 da CLT;</a:t>
          </a:r>
          <a:br>
            <a:rPr lang="pt-BR" sz="1400" dirty="0"/>
          </a:br>
          <a:r>
            <a:rPr lang="pt-BR" sz="1400" b="0" i="0" u="none" dirty="0" err="1"/>
            <a:t>g</a:t>
          </a:r>
          <a:r>
            <a:rPr lang="pt-BR" sz="1400" b="0" i="0" u="none" dirty="0"/>
            <a:t>) as gratificações incorporadas em razão do exercício de cargo de confiança, antes de 11.11.2017, data de início da vigência da Lei nº 13.467/2017;</a:t>
          </a:r>
          <a:br>
            <a:rPr lang="pt-BR" sz="1400" dirty="0"/>
          </a:br>
          <a:r>
            <a:rPr lang="pt-BR" sz="1400" b="0" i="0" u="none" dirty="0" err="1"/>
            <a:t>h</a:t>
          </a:r>
          <a:r>
            <a:rPr lang="pt-BR" sz="1400" b="0" i="0" u="none" dirty="0"/>
            <a:t>) o valor não o pago a título de aviso-prévio indenizado, nos casos da extinção de contrato de trabalho por acordo, previsto no art. 484-A da CLT;</a:t>
          </a:r>
          <a:br>
            <a:rPr lang="pt-BR" sz="1400" dirty="0"/>
          </a:br>
          <a:r>
            <a:rPr lang="pt-BR" sz="1400" b="0" i="0" u="none" dirty="0" err="1"/>
            <a:t>i</a:t>
          </a:r>
          <a:r>
            <a:rPr lang="pt-BR" sz="1400" b="0" i="0" u="none" dirty="0"/>
            <a:t>) o valor a título de quebra de caixa;</a:t>
          </a:r>
          <a:br>
            <a:rPr lang="pt-BR" sz="1400" dirty="0"/>
          </a:br>
          <a:r>
            <a:rPr lang="pt-BR" sz="1400" b="0" i="0" u="none" dirty="0" err="1"/>
            <a:t>j</a:t>
          </a:r>
          <a:r>
            <a:rPr lang="pt-BR" sz="1400" b="0" i="0" u="none" dirty="0"/>
            <a:t>) o valor do tempo de reserva, nos termos do § 6º do art. 235-E da CLT, originados antes de 11.11.2017, data de início da vigência da Lei nº 13.467/2017;</a:t>
          </a:r>
          <a:br>
            <a:rPr lang="pt-BR" sz="1400" dirty="0"/>
          </a:br>
          <a:r>
            <a:rPr lang="pt-BR" sz="1400" b="0" i="0" u="none" dirty="0" err="1"/>
            <a:t>k</a:t>
          </a:r>
          <a:r>
            <a:rPr lang="pt-BR" sz="1400" b="0" i="0" u="none" dirty="0"/>
            <a:t>) prêmios concedidos pelo empregador com natureza de contraprestação, originados antes de 11.11.2017, data de início da vigência da Lei nº 13.467/2017; </a:t>
          </a:r>
          <a:br>
            <a:rPr lang="pt-BR" sz="1400" dirty="0"/>
          </a:br>
          <a:r>
            <a:rPr lang="pt-BR" sz="1400" b="0" i="0" u="none" dirty="0"/>
            <a:t>l) abonos concedidos pelo empregador com natureza de contraprestação, originados antes de 11.11.2017, data de início da vigência da Lei nº 13.467/2017;</a:t>
          </a:r>
        </a:p>
        <a:p>
          <a:pPr>
            <a:buFont typeface="Wingdings" pitchFamily="2" charset="2"/>
            <a:buChar char="Ø"/>
          </a:pPr>
          <a:r>
            <a:rPr lang="en-US" sz="1400" dirty="0"/>
            <a:t>m) aviso-</a:t>
          </a:r>
          <a:r>
            <a:rPr lang="en-US" sz="1400" dirty="0" err="1"/>
            <a:t>prévio</a:t>
          </a:r>
          <a:r>
            <a:rPr lang="en-US" sz="1400" dirty="0"/>
            <a:t> , </a:t>
          </a:r>
          <a:r>
            <a:rPr lang="en-US" sz="1400" dirty="0" err="1"/>
            <a:t>trabalhado</a:t>
          </a:r>
          <a:r>
            <a:rPr lang="en-US" sz="1400" dirty="0"/>
            <a:t> </a:t>
          </a:r>
          <a:r>
            <a:rPr lang="en-US" sz="1400" dirty="0" err="1"/>
            <a:t>ou</a:t>
          </a:r>
          <a:r>
            <a:rPr lang="en-US" sz="1400" dirty="0"/>
            <a:t> </a:t>
          </a:r>
          <a:r>
            <a:rPr lang="en-US" sz="1400" dirty="0" err="1"/>
            <a:t>indenizado</a:t>
          </a:r>
          <a:r>
            <a:rPr lang="en-US" sz="1400" dirty="0"/>
            <a:t>.</a:t>
          </a:r>
        </a:p>
      </dgm:t>
    </dgm:pt>
    <dgm:pt modelId="{F24BACBD-4140-40FF-9AA8-E400DF334C9E}" type="parTrans" cxnId="{645E7290-E104-4B98-AEBD-6C78C4CB64D2}">
      <dgm:prSet/>
      <dgm:spPr/>
      <dgm:t>
        <a:bodyPr/>
        <a:lstStyle/>
        <a:p>
          <a:endParaRPr lang="en-US"/>
        </a:p>
      </dgm:t>
    </dgm:pt>
    <dgm:pt modelId="{CB95620E-335E-4C72-8A54-B2CAB433312A}" type="sibTrans" cxnId="{645E7290-E104-4B98-AEBD-6C78C4CB64D2}">
      <dgm:prSet/>
      <dgm:spPr/>
      <dgm:t>
        <a:bodyPr/>
        <a:lstStyle/>
        <a:p>
          <a:endParaRPr lang="en-US"/>
        </a:p>
      </dgm:t>
    </dgm:pt>
    <dgm:pt modelId="{99C09454-988C-5745-9B63-5A260504C713}" type="pres">
      <dgm:prSet presAssocID="{78CD1DB7-7BE5-4A61-BD93-186FC45EF748}" presName="linear" presStyleCnt="0">
        <dgm:presLayoutVars>
          <dgm:animLvl val="lvl"/>
          <dgm:resizeHandles val="exact"/>
        </dgm:presLayoutVars>
      </dgm:prSet>
      <dgm:spPr/>
    </dgm:pt>
    <dgm:pt modelId="{47CA0EED-D482-6D43-B51F-6F4F3CBDDE79}" type="pres">
      <dgm:prSet presAssocID="{1F988259-FD6F-41CF-9195-CEE91FDD3F56}" presName="parentText" presStyleLbl="node1" presStyleIdx="0" presStyleCnt="1" custLinFactNeighborX="-685" custLinFactNeighborY="804">
        <dgm:presLayoutVars>
          <dgm:chMax val="0"/>
          <dgm:bulletEnabled val="1"/>
        </dgm:presLayoutVars>
      </dgm:prSet>
      <dgm:spPr/>
    </dgm:pt>
  </dgm:ptLst>
  <dgm:cxnLst>
    <dgm:cxn modelId="{826A5622-CD8F-E349-9D45-D150A679B117}" type="presOf" srcId="{78CD1DB7-7BE5-4A61-BD93-186FC45EF748}" destId="{99C09454-988C-5745-9B63-5A260504C713}" srcOrd="0" destOrd="0" presId="urn:microsoft.com/office/officeart/2005/8/layout/vList2"/>
    <dgm:cxn modelId="{32EF3D34-B866-8448-A92B-CA95396B7F05}" type="presOf" srcId="{1F988259-FD6F-41CF-9195-CEE91FDD3F56}" destId="{47CA0EED-D482-6D43-B51F-6F4F3CBDDE79}" srcOrd="0" destOrd="0" presId="urn:microsoft.com/office/officeart/2005/8/layout/vList2"/>
    <dgm:cxn modelId="{645E7290-E104-4B98-AEBD-6C78C4CB64D2}" srcId="{78CD1DB7-7BE5-4A61-BD93-186FC45EF748}" destId="{1F988259-FD6F-41CF-9195-CEE91FDD3F56}" srcOrd="0" destOrd="0" parTransId="{F24BACBD-4140-40FF-9AA8-E400DF334C9E}" sibTransId="{CB95620E-335E-4C72-8A54-B2CAB433312A}"/>
    <dgm:cxn modelId="{7A998785-C6F1-094E-8918-E14AF97B44F2}" type="presParOf" srcId="{99C09454-988C-5745-9B63-5A260504C713}" destId="{47CA0EED-D482-6D43-B51F-6F4F3CBDDE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CD1DB7-7BE5-4A61-BD93-186FC45EF7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88259-FD6F-41CF-9195-CEE91FDD3F56}">
      <dgm:prSet custT="1"/>
      <dgm:spPr>
        <a:solidFill>
          <a:srgbClr val="1F3763"/>
        </a:solidFill>
        <a:ln>
          <a:solidFill>
            <a:srgbClr val="1F3763"/>
          </a:solidFill>
        </a:ln>
      </dgm:spPr>
      <dgm:t>
        <a:bodyPr/>
        <a:lstStyle/>
        <a:p>
          <a:r>
            <a:rPr lang="pt-BR" sz="2000" b="0" i="0" u="none" dirty="0"/>
            <a:t>Não integram a remuneração, entre outras, as seguintes parcelas:</a:t>
          </a:r>
          <a:br>
            <a:rPr lang="pt-BR" sz="2000" dirty="0"/>
          </a:br>
          <a:r>
            <a:rPr lang="pt-BR" sz="1400" b="0" i="0" u="none" dirty="0"/>
            <a:t>a) participação do empregado nos lucros ou resultados da empresa, quando paga ou creditada de acordo com a Lei nº 10.101/2000;</a:t>
          </a:r>
          <a:br>
            <a:rPr lang="pt-BR" sz="1400" dirty="0"/>
          </a:br>
          <a:r>
            <a:rPr lang="pt-BR" sz="1400" b="0" i="0" u="none" dirty="0" err="1"/>
            <a:t>b</a:t>
          </a:r>
          <a:r>
            <a:rPr lang="pt-BR" sz="1400" b="0" i="0" u="none" dirty="0"/>
            <a:t>) abono correspondente à conversão de 1/3 das férias em pecúnia e seu respectivo adicional constitucional;</a:t>
          </a:r>
          <a:br>
            <a:rPr lang="pt-BR" sz="1400" dirty="0"/>
          </a:br>
          <a:r>
            <a:rPr lang="pt-BR" sz="1400" b="0" i="0" u="none" dirty="0" err="1"/>
            <a:t>c</a:t>
          </a:r>
          <a:r>
            <a:rPr lang="pt-BR" sz="1400" b="0" i="0" u="none" dirty="0"/>
            <a:t>) ajuda de custo, quando paga mensalmente, limitada a 50% da remuneração mensal, recebida exclusivamente em decorrência de mudança de localidade de trabalho do empregado, na forma do art. 470 da CLT;</a:t>
          </a:r>
          <a:br>
            <a:rPr lang="pt-BR" sz="1400" dirty="0"/>
          </a:br>
          <a:r>
            <a:rPr lang="pt-BR" sz="1400" b="0" i="0" u="none" dirty="0" err="1"/>
            <a:t>d</a:t>
          </a:r>
          <a:r>
            <a:rPr lang="pt-BR" sz="1400" b="0" i="0" u="none" dirty="0"/>
            <a:t>) prêmios, pagos até 2 vezes ao ano, compreendidos como parcelas pagas por liberalidade e em razão de desempenho superior ao ordinariamente esperado no exercício das atividades do empregado, originados a partir de 11.11.2017, data de início da vigência da Lei nº 13.467/2017; e) abonos originados a partir de 11.11.2017, data de início da vigência da Lei nº 13.467/2017, desde que não sejam pagos como contraprestação pelo trabalho;</a:t>
          </a:r>
          <a:br>
            <a:rPr lang="pt-BR" sz="1400" dirty="0"/>
          </a:br>
          <a:r>
            <a:rPr lang="pt-BR" sz="1400" b="0" i="0" u="none" dirty="0" err="1"/>
            <a:t>f</a:t>
          </a:r>
          <a:r>
            <a:rPr lang="pt-BR" sz="1400" b="0" i="0" u="none" dirty="0"/>
            <a:t>) pagamento do período suprimido do intervalo intrajornada, não concedido em seu período mínimo, quando o fato gerador for originado a partir de 11.11.2017, data de início da vigência da Lei nº 13.467/2017;</a:t>
          </a:r>
          <a:br>
            <a:rPr lang="pt-BR" sz="1400" dirty="0"/>
          </a:br>
          <a:r>
            <a:rPr lang="pt-BR" sz="1400" b="0" i="0" u="none" dirty="0" err="1"/>
            <a:t>g</a:t>
          </a:r>
          <a:r>
            <a:rPr lang="pt-BR" sz="1400" b="0" i="0" u="none" dirty="0"/>
            <a:t>) valor das contribuições efetivamente pagas pelo empregador a título de prêmio de seguro de vida e de acidentes pessoais; e</a:t>
          </a:r>
          <a:br>
            <a:rPr lang="pt-BR" sz="1400" dirty="0"/>
          </a:br>
          <a:r>
            <a:rPr lang="pt-BR" sz="1400" b="0" i="0" u="none" dirty="0" err="1"/>
            <a:t>h</a:t>
          </a:r>
          <a:r>
            <a:rPr lang="pt-BR" sz="1400" b="0" i="0" u="none" dirty="0"/>
            <a:t>) o valor do tempo de espera, nos termos do § 9º do art. 235-C da CLT; e</a:t>
          </a:r>
          <a:br>
            <a:rPr lang="pt-BR" sz="1400" dirty="0"/>
          </a:br>
          <a:r>
            <a:rPr lang="pt-BR" sz="1400" b="0" i="0" u="none" dirty="0" err="1"/>
            <a:t>i</a:t>
          </a:r>
          <a:r>
            <a:rPr lang="pt-BR" sz="1400" b="0" i="0" u="none" dirty="0"/>
            <a:t>) o valor, pago ao empregado a título de multa, correspondente a um 1/30 avos da média da gorjeta por dia de atraso.</a:t>
          </a:r>
          <a:endParaRPr lang="en-US" sz="1400" dirty="0"/>
        </a:p>
      </dgm:t>
    </dgm:pt>
    <dgm:pt modelId="{F24BACBD-4140-40FF-9AA8-E400DF334C9E}" type="parTrans" cxnId="{645E7290-E104-4B98-AEBD-6C78C4CB64D2}">
      <dgm:prSet/>
      <dgm:spPr/>
      <dgm:t>
        <a:bodyPr/>
        <a:lstStyle/>
        <a:p>
          <a:endParaRPr lang="en-US"/>
        </a:p>
      </dgm:t>
    </dgm:pt>
    <dgm:pt modelId="{CB95620E-335E-4C72-8A54-B2CAB433312A}" type="sibTrans" cxnId="{645E7290-E104-4B98-AEBD-6C78C4CB64D2}">
      <dgm:prSet/>
      <dgm:spPr/>
      <dgm:t>
        <a:bodyPr/>
        <a:lstStyle/>
        <a:p>
          <a:endParaRPr lang="en-US"/>
        </a:p>
      </dgm:t>
    </dgm:pt>
    <dgm:pt modelId="{99C09454-988C-5745-9B63-5A260504C713}" type="pres">
      <dgm:prSet presAssocID="{78CD1DB7-7BE5-4A61-BD93-186FC45EF748}" presName="linear" presStyleCnt="0">
        <dgm:presLayoutVars>
          <dgm:animLvl val="lvl"/>
          <dgm:resizeHandles val="exact"/>
        </dgm:presLayoutVars>
      </dgm:prSet>
      <dgm:spPr/>
    </dgm:pt>
    <dgm:pt modelId="{47CA0EED-D482-6D43-B51F-6F4F3CBDDE79}" type="pres">
      <dgm:prSet presAssocID="{1F988259-FD6F-41CF-9195-CEE91FDD3F5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6A5622-CD8F-E349-9D45-D150A679B117}" type="presOf" srcId="{78CD1DB7-7BE5-4A61-BD93-186FC45EF748}" destId="{99C09454-988C-5745-9B63-5A260504C713}" srcOrd="0" destOrd="0" presId="urn:microsoft.com/office/officeart/2005/8/layout/vList2"/>
    <dgm:cxn modelId="{32EF3D34-B866-8448-A92B-CA95396B7F05}" type="presOf" srcId="{1F988259-FD6F-41CF-9195-CEE91FDD3F56}" destId="{47CA0EED-D482-6D43-B51F-6F4F3CBDDE79}" srcOrd="0" destOrd="0" presId="urn:microsoft.com/office/officeart/2005/8/layout/vList2"/>
    <dgm:cxn modelId="{645E7290-E104-4B98-AEBD-6C78C4CB64D2}" srcId="{78CD1DB7-7BE5-4A61-BD93-186FC45EF748}" destId="{1F988259-FD6F-41CF-9195-CEE91FDD3F56}" srcOrd="0" destOrd="0" parTransId="{F24BACBD-4140-40FF-9AA8-E400DF334C9E}" sibTransId="{CB95620E-335E-4C72-8A54-B2CAB433312A}"/>
    <dgm:cxn modelId="{7A998785-C6F1-094E-8918-E14AF97B44F2}" type="presParOf" srcId="{99C09454-988C-5745-9B63-5A260504C713}" destId="{47CA0EED-D482-6D43-B51F-6F4F3CBDDE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CD1DB7-7BE5-4A61-BD93-186FC45EF7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09454-988C-5745-9B63-5A260504C713}" type="pres">
      <dgm:prSet presAssocID="{78CD1DB7-7BE5-4A61-BD93-186FC45EF74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78A37E8D-BE86-F14A-89CC-3FA60BC29593}" type="presOf" srcId="{78CD1DB7-7BE5-4A61-BD93-186FC45EF748}" destId="{99C09454-988C-5745-9B63-5A260504C7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0EED-D482-6D43-B51F-6F4F3CBDDE79}">
      <dsp:nvSpPr>
        <dsp:cNvPr id="0" name=""/>
        <dsp:cNvSpPr/>
      </dsp:nvSpPr>
      <dsp:spPr>
        <a:xfrm>
          <a:off x="0" y="203869"/>
          <a:ext cx="6906491" cy="1689480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rgbClr val="1F37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PREVISÃO LEGAL </a:t>
          </a:r>
          <a:endParaRPr lang="pt-BR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	Lei </a:t>
          </a:r>
          <a:r>
            <a:rPr lang="pt-BR" sz="1900" kern="1200" dirty="0" err="1"/>
            <a:t>n</a:t>
          </a:r>
          <a:r>
            <a:rPr lang="pt-BR" sz="1900" kern="1200" dirty="0"/>
            <a:t>. 5.107/66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pt-BR" sz="1900" kern="1200" dirty="0"/>
            <a:t>	Lei </a:t>
          </a:r>
          <a:r>
            <a:rPr lang="pt-BR" sz="1900" kern="1200" dirty="0" err="1"/>
            <a:t>n</a:t>
          </a:r>
          <a:r>
            <a:rPr lang="pt-BR" sz="1900" kern="1200" dirty="0"/>
            <a:t>. 8.036/90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pt-BR" sz="1900" kern="1200" dirty="0"/>
            <a:t>	Decreto </a:t>
          </a:r>
          <a:r>
            <a:rPr lang="pt-BR" sz="1900" kern="1200" dirty="0" err="1"/>
            <a:t>n</a:t>
          </a:r>
          <a:r>
            <a:rPr lang="pt-BR" sz="1900" kern="1200" dirty="0"/>
            <a:t>. 88.684/90</a:t>
          </a:r>
          <a:endParaRPr lang="en-US" sz="1900" kern="1200" dirty="0"/>
        </a:p>
      </dsp:txBody>
      <dsp:txXfrm>
        <a:off x="82474" y="286343"/>
        <a:ext cx="6741543" cy="1524532"/>
      </dsp:txXfrm>
    </dsp:sp>
    <dsp:sp modelId="{7D9FAFF5-FDBF-1C45-B948-3F4BD116271D}">
      <dsp:nvSpPr>
        <dsp:cNvPr id="0" name=""/>
        <dsp:cNvSpPr/>
      </dsp:nvSpPr>
      <dsp:spPr>
        <a:xfrm>
          <a:off x="0" y="1948069"/>
          <a:ext cx="6906491" cy="1689480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Criado em 1966 como alternativa à estabilidade decenal prevista no art. 492, CLT</a:t>
          </a:r>
          <a:endParaRPr lang="en-US" sz="1900" kern="1200" dirty="0"/>
        </a:p>
      </dsp:txBody>
      <dsp:txXfrm>
        <a:off x="82474" y="2030543"/>
        <a:ext cx="6741543" cy="1524532"/>
      </dsp:txXfrm>
    </dsp:sp>
    <dsp:sp modelId="{0E08462B-8E1E-984D-A66B-CA20C64F8407}">
      <dsp:nvSpPr>
        <dsp:cNvPr id="0" name=""/>
        <dsp:cNvSpPr/>
      </dsp:nvSpPr>
      <dsp:spPr>
        <a:xfrm>
          <a:off x="0" y="3692269"/>
          <a:ext cx="6906491" cy="1689480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“Denomina-se Fundo de Garantia do Tempo de Serviço um sistema de depósitos efetuados </a:t>
          </a:r>
          <a:r>
            <a:rPr lang="pt-BR" sz="1900" b="1" kern="1200" dirty="0"/>
            <a:t>pelo empregador </a:t>
          </a:r>
          <a:r>
            <a:rPr lang="pt-BR" sz="1900" kern="1200" dirty="0"/>
            <a:t>em conta bancária do empregado, sob a gestão da Caixa Econômica Federal, e com um Conselho Curador, para utilização pelo trabalhador em hipóteses previstas em lei”. (Amauri Mascaro Nascimento)</a:t>
          </a:r>
        </a:p>
      </dsp:txBody>
      <dsp:txXfrm>
        <a:off x="82474" y="3774743"/>
        <a:ext cx="6741543" cy="15245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EFD9-B1AD-AB44-ADCB-085647E8D4BD}">
      <dsp:nvSpPr>
        <dsp:cNvPr id="0" name=""/>
        <dsp:cNvSpPr/>
      </dsp:nvSpPr>
      <dsp:spPr>
        <a:xfrm>
          <a:off x="1502607" y="64704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kern="1200" dirty="0"/>
            <a:t>Até o dia 7 de cada mês(art. 15, Lei </a:t>
          </a:r>
          <a:r>
            <a:rPr lang="pt-BR" altLang="pt-BR" sz="1300" kern="1200" dirty="0" err="1"/>
            <a:t>n</a:t>
          </a:r>
          <a:r>
            <a:rPr lang="pt-BR" altLang="pt-BR" sz="1300" kern="1200" dirty="0"/>
            <a:t>. 8.036/90)</a:t>
          </a:r>
        </a:p>
      </dsp:txBody>
      <dsp:txXfrm>
        <a:off x="1502607" y="64704"/>
        <a:ext cx="2837464" cy="1702478"/>
      </dsp:txXfrm>
    </dsp:sp>
    <dsp:sp modelId="{61CA43AB-1921-6043-AF73-F061F7B62205}">
      <dsp:nvSpPr>
        <dsp:cNvPr id="0" name=""/>
        <dsp:cNvSpPr/>
      </dsp:nvSpPr>
      <dsp:spPr>
        <a:xfrm>
          <a:off x="1486831" y="1987870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Hipóteses de interrupção do contrato - recolhimento regular do FGTS;</a:t>
          </a:r>
          <a:endParaRPr lang="pt-BR" altLang="pt-BR" sz="1300" kern="1200" dirty="0"/>
        </a:p>
      </dsp:txBody>
      <dsp:txXfrm>
        <a:off x="1486831" y="1987870"/>
        <a:ext cx="2837464" cy="1702478"/>
      </dsp:txXfrm>
    </dsp:sp>
    <dsp:sp modelId="{72BF1A57-74FA-C547-B3AD-C59E1E7A80BC}">
      <dsp:nvSpPr>
        <dsp:cNvPr id="0" name=""/>
        <dsp:cNvSpPr/>
      </dsp:nvSpPr>
      <dsp:spPr>
        <a:xfrm>
          <a:off x="1486831" y="3974095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Hipóteses de suspensão do contrato - em regra, não há recolhimento</a:t>
          </a:r>
          <a:endParaRPr lang="pt-BR" sz="13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Licença-maternidade;</a:t>
          </a:r>
          <a:endParaRPr lang="pt-BR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noProof="0" dirty="0"/>
            <a:t>Aborto não criminoso;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noProof="0" dirty="0"/>
            <a:t>Licença em razão de acidente de trabalho, após os 15 primeiros dias;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/>
            <a:t>Prestação de serviço militar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noProof="0" dirty="0"/>
        </a:p>
      </dsp:txBody>
      <dsp:txXfrm>
        <a:off x="1486831" y="3974095"/>
        <a:ext cx="2837464" cy="17024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83C5C-A5FB-B248-BAC0-4EA97C7A8B3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Art. 131 - Não será considerada falta ao serviço, para os efeitos do artigo anterior, a ausência do empregado:                        </a:t>
          </a:r>
          <a:endParaRPr lang="en-US" sz="1300" kern="1200"/>
        </a:p>
      </dsp:txBody>
      <dsp:txXfrm>
        <a:off x="3080" y="587032"/>
        <a:ext cx="2444055" cy="1466433"/>
      </dsp:txXfrm>
    </dsp:sp>
    <dsp:sp modelId="{DB3A4308-387F-D147-B66F-AEAED26E3D00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 err="1"/>
            <a:t>I</a:t>
          </a:r>
          <a:r>
            <a:rPr lang="pt-BR" sz="1300" kern="1200" dirty="0"/>
            <a:t> - nos casos referidos no </a:t>
          </a:r>
          <a:r>
            <a:rPr lang="pt-BR" sz="13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art. 473</a:t>
          </a:r>
          <a:r>
            <a:rPr lang="pt-BR" sz="1300" kern="1200" dirty="0"/>
            <a:t>;                                     </a:t>
          </a:r>
          <a:r>
            <a:rPr lang="pt-BR" sz="1300" b="1" kern="1200" dirty="0"/>
            <a:t> </a:t>
          </a:r>
          <a:endParaRPr lang="en-US" sz="1300" kern="1200" dirty="0"/>
        </a:p>
      </dsp:txBody>
      <dsp:txXfrm>
        <a:off x="2691541" y="587032"/>
        <a:ext cx="2444055" cy="1466433"/>
      </dsp:txXfrm>
    </dsp:sp>
    <dsp:sp modelId="{6AB638C1-9BBE-324F-B953-41628C6120C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Il - durante o licenciamento compulsório da empregada por motivo de maternidade ou aborto, observados os requisitos para percepção do salário-maternidade custeado pela Previdência Social;                   </a:t>
          </a:r>
          <a:endParaRPr lang="en-US" sz="1300" kern="1200" dirty="0"/>
        </a:p>
      </dsp:txBody>
      <dsp:txXfrm>
        <a:off x="5380002" y="587032"/>
        <a:ext cx="2444055" cy="1466433"/>
      </dsp:txXfrm>
    </dsp:sp>
    <dsp:sp modelId="{7BA3BC40-D835-FF40-A174-C6468D09EBE1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III - por motivo de acidente do trabalho ou enfermidade atestada pelo Instituto Nacional do Seguro Social - INSS, excetuada a hipótese do </a:t>
          </a:r>
          <a:r>
            <a:rPr lang="pt-BR" sz="13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inciso IV do art. 133;</a:t>
          </a:r>
          <a:r>
            <a:rPr lang="pt-BR" sz="1300" kern="1200" dirty="0">
              <a:solidFill>
                <a:schemeClr val="bg1"/>
              </a:solidFill>
            </a:rPr>
            <a:t>                    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8068463" y="587032"/>
        <a:ext cx="2444055" cy="1466433"/>
      </dsp:txXfrm>
    </dsp:sp>
    <dsp:sp modelId="{FA1B7C26-C54F-AF4A-8F0E-921400E5BB5A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IV - justificada pela empresa, entendendo-se como tal a que não tiver determinado o desconto do correspondente salário;                    </a:t>
          </a:r>
          <a:endParaRPr lang="en-US" sz="1300" kern="1200"/>
        </a:p>
      </dsp:txBody>
      <dsp:txXfrm>
        <a:off x="1347311" y="2297871"/>
        <a:ext cx="2444055" cy="1466433"/>
      </dsp:txXfrm>
    </dsp:sp>
    <dsp:sp modelId="{27C67E7C-AA31-F14A-8F1D-DFE140AB6093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V - durante a suspensão preventiva para responder a inquérito administrativo ou de prisão preventiva, quando for impronunciado ou absolvido; e                  </a:t>
          </a:r>
          <a:endParaRPr lang="en-US" sz="1300" kern="1200"/>
        </a:p>
      </dsp:txBody>
      <dsp:txXfrm>
        <a:off x="4035772" y="2297871"/>
        <a:ext cx="2444055" cy="1466433"/>
      </dsp:txXfrm>
    </dsp:sp>
    <dsp:sp modelId="{B77A87D4-675A-3448-86DA-AB811B76A511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VI - nos dias em que não tenha havido serviço, salvo na hipótese </a:t>
          </a:r>
          <a:r>
            <a:rPr lang="pt-BR" sz="1300" kern="1200" dirty="0">
              <a:solidFill>
                <a:schemeClr val="bg1"/>
              </a:solidFill>
            </a:rPr>
            <a:t>do i</a:t>
          </a:r>
          <a:r>
            <a:rPr lang="pt-BR" sz="13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nciso III do art. 133.</a:t>
          </a:r>
          <a:r>
            <a:rPr lang="pt-BR" sz="1300" kern="1200" dirty="0">
              <a:solidFill>
                <a:schemeClr val="bg1"/>
              </a:solidFill>
            </a:rPr>
            <a:t> </a:t>
          </a:r>
          <a:r>
            <a:rPr lang="pt-BR" sz="1300" kern="1200" dirty="0"/>
            <a:t>    </a:t>
          </a:r>
          <a:endParaRPr lang="en-US" sz="1300" kern="1200" dirty="0"/>
        </a:p>
      </dsp:txBody>
      <dsp:txXfrm>
        <a:off x="6724233" y="2297871"/>
        <a:ext cx="2444055" cy="14664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E55D8-53C9-7642-8682-702B2CD66784}">
      <dsp:nvSpPr>
        <dsp:cNvPr id="0" name=""/>
        <dsp:cNvSpPr/>
      </dsp:nvSpPr>
      <dsp:spPr>
        <a:xfrm>
          <a:off x="842069" y="853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i="0" u="none" kern="1200"/>
            <a:t>Art. 473 - O empregado poderá deixar de comparecer ao serviço sem prejuízo do salário:  </a:t>
          </a:r>
          <a:endParaRPr lang="en-US" sz="1000" kern="1200" dirty="0"/>
        </a:p>
      </dsp:txBody>
      <dsp:txXfrm>
        <a:off x="842069" y="853"/>
        <a:ext cx="2053828" cy="1232296"/>
      </dsp:txXfrm>
    </dsp:sp>
    <dsp:sp modelId="{21320837-5B7E-6A4C-815B-42E34173F02E}">
      <dsp:nvSpPr>
        <dsp:cNvPr id="0" name=""/>
        <dsp:cNvSpPr/>
      </dsp:nvSpPr>
      <dsp:spPr>
        <a:xfrm>
          <a:off x="3101280" y="853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 err="1"/>
            <a:t>I</a:t>
          </a:r>
          <a:r>
            <a:rPr lang="pt-BR" sz="1000" kern="1200" dirty="0"/>
            <a:t> - até 2 (dois) dias consecutivos, em caso de falecimento do cônjuge, ascendente, descendente, irmão ou pessoa que, declarada em sua carteira de trabalho e previdência social, viva sob sua dependência econômica;           </a:t>
          </a:r>
          <a:endParaRPr lang="en-US" sz="1000" kern="1200" dirty="0"/>
        </a:p>
      </dsp:txBody>
      <dsp:txXfrm>
        <a:off x="3101280" y="853"/>
        <a:ext cx="2053828" cy="1232296"/>
      </dsp:txXfrm>
    </dsp:sp>
    <dsp:sp modelId="{9B4FF13A-4E3F-FC43-82E1-7D1401ADD1C4}">
      <dsp:nvSpPr>
        <dsp:cNvPr id="0" name=""/>
        <dsp:cNvSpPr/>
      </dsp:nvSpPr>
      <dsp:spPr>
        <a:xfrm>
          <a:off x="5360491" y="853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II - até 3 (três) dias consecutivos, em virtude de casamento;               </a:t>
          </a:r>
          <a:endParaRPr lang="en-US" sz="1000" kern="1200" dirty="0"/>
        </a:p>
      </dsp:txBody>
      <dsp:txXfrm>
        <a:off x="5360491" y="853"/>
        <a:ext cx="2053828" cy="1232296"/>
      </dsp:txXfrm>
    </dsp:sp>
    <dsp:sp modelId="{2D05AF18-AD68-9D48-80E3-3229DAEBCC9B}">
      <dsp:nvSpPr>
        <dsp:cNvPr id="0" name=""/>
        <dsp:cNvSpPr/>
      </dsp:nvSpPr>
      <dsp:spPr>
        <a:xfrm>
          <a:off x="7619702" y="853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III - por um dia, em caso de nascimento de filho no decorrer da primeira semana;               </a:t>
          </a:r>
          <a:endParaRPr lang="en-US" sz="1000" kern="1200"/>
        </a:p>
      </dsp:txBody>
      <dsp:txXfrm>
        <a:off x="7619702" y="853"/>
        <a:ext cx="2053828" cy="1232296"/>
      </dsp:txXfrm>
    </dsp:sp>
    <dsp:sp modelId="{AAF136F4-D2CF-DA47-BC3D-04A30B8240C4}">
      <dsp:nvSpPr>
        <dsp:cNvPr id="0" name=""/>
        <dsp:cNvSpPr/>
      </dsp:nvSpPr>
      <dsp:spPr>
        <a:xfrm>
          <a:off x="842069" y="1438533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IV - por um dia, em cada 12 (doze) meses de trabalho, em caso de doação voluntária de sangue devidamente comprovada;              </a:t>
          </a:r>
          <a:endParaRPr lang="en-US" sz="1000" kern="1200"/>
        </a:p>
      </dsp:txBody>
      <dsp:txXfrm>
        <a:off x="842069" y="1438533"/>
        <a:ext cx="2053828" cy="1232296"/>
      </dsp:txXfrm>
    </dsp:sp>
    <dsp:sp modelId="{2363EC71-E8AE-2C4F-BBDD-ED867E4C63E4}">
      <dsp:nvSpPr>
        <dsp:cNvPr id="0" name=""/>
        <dsp:cNvSpPr/>
      </dsp:nvSpPr>
      <dsp:spPr>
        <a:xfrm>
          <a:off x="3101280" y="1438533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V - até 2 (dois) dias consecutivos ou não, para o fim de se alistar eleitor, nos têrmos da lei respectiva.               </a:t>
          </a:r>
          <a:endParaRPr lang="en-US" sz="1000" kern="1200"/>
        </a:p>
      </dsp:txBody>
      <dsp:txXfrm>
        <a:off x="3101280" y="1438533"/>
        <a:ext cx="2053828" cy="1232296"/>
      </dsp:txXfrm>
    </dsp:sp>
    <dsp:sp modelId="{D0A26463-C799-FC44-B93F-77739FD272E8}">
      <dsp:nvSpPr>
        <dsp:cNvPr id="0" name=""/>
        <dsp:cNvSpPr/>
      </dsp:nvSpPr>
      <dsp:spPr>
        <a:xfrm>
          <a:off x="5360491" y="1438533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VI - no período de tempo em que tiver de cumprir as </a:t>
          </a:r>
          <a:r>
            <a:rPr lang="pt-BR" sz="1000" kern="1200" dirty="0">
              <a:solidFill>
                <a:schemeClr val="bg1"/>
              </a:solidFill>
            </a:rPr>
            <a:t>exigências do Serviço Militar referidas na </a:t>
          </a:r>
          <a:r>
            <a:rPr lang="pt-BR" sz="10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letra "c" do art. 65 da Lei nº 4.375, de 17 de agosto de 1964</a:t>
          </a:r>
          <a:r>
            <a:rPr lang="pt-BR" sz="1000" kern="1200" dirty="0">
              <a:solidFill>
                <a:schemeClr val="bg1"/>
              </a:solidFill>
            </a:rPr>
            <a:t> (Lei do Serviço Militar.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360491" y="1438533"/>
        <a:ext cx="2053828" cy="1232296"/>
      </dsp:txXfrm>
    </dsp:sp>
    <dsp:sp modelId="{F5F1D3B7-1525-5C48-8CB9-1ACB1659C27F}">
      <dsp:nvSpPr>
        <dsp:cNvPr id="0" name=""/>
        <dsp:cNvSpPr/>
      </dsp:nvSpPr>
      <dsp:spPr>
        <a:xfrm>
          <a:off x="7594091" y="1460012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VII - nos dias em que estiver comprovadamente realizando provas de exame vestibular para ingresso em estabelecimento de ensino superior.              </a:t>
          </a:r>
          <a:r>
            <a:rPr lang="pt-BR" sz="1000" b="1" kern="1200"/>
            <a:t> </a:t>
          </a:r>
          <a:endParaRPr lang="en-US" sz="1000" kern="1200"/>
        </a:p>
      </dsp:txBody>
      <dsp:txXfrm>
        <a:off x="7594091" y="1460012"/>
        <a:ext cx="2053828" cy="1232296"/>
      </dsp:txXfrm>
    </dsp:sp>
    <dsp:sp modelId="{4A5D24E3-C381-9049-AD4F-47E1CF9B05CC}">
      <dsp:nvSpPr>
        <dsp:cNvPr id="0" name=""/>
        <dsp:cNvSpPr/>
      </dsp:nvSpPr>
      <dsp:spPr>
        <a:xfrm>
          <a:off x="842069" y="2876212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VIII - pelo tempo que se fizer necessário, quando tiver que comparecer a juízo.            </a:t>
          </a:r>
          <a:endParaRPr lang="en-US" sz="1000" kern="1200"/>
        </a:p>
      </dsp:txBody>
      <dsp:txXfrm>
        <a:off x="842069" y="2876212"/>
        <a:ext cx="2053828" cy="1232296"/>
      </dsp:txXfrm>
    </dsp:sp>
    <dsp:sp modelId="{CE5077D2-D031-EE4A-A3C6-083665E4FB5B}">
      <dsp:nvSpPr>
        <dsp:cNvPr id="0" name=""/>
        <dsp:cNvSpPr/>
      </dsp:nvSpPr>
      <dsp:spPr>
        <a:xfrm>
          <a:off x="3101280" y="2876212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IX - pelo tempo que se fizer necessário, quando, na qualidade de representante de entidade sindical, estiver participando de reunião oficial de organismo internacional do qual o Brasil seja membro.               </a:t>
          </a:r>
          <a:endParaRPr lang="en-US" sz="1000" kern="1200" dirty="0"/>
        </a:p>
      </dsp:txBody>
      <dsp:txXfrm>
        <a:off x="3101280" y="2876212"/>
        <a:ext cx="2053828" cy="1232296"/>
      </dsp:txXfrm>
    </dsp:sp>
    <dsp:sp modelId="{9E97EB93-AF0D-604B-A8D2-94E6434C829C}">
      <dsp:nvSpPr>
        <dsp:cNvPr id="0" name=""/>
        <dsp:cNvSpPr/>
      </dsp:nvSpPr>
      <dsp:spPr>
        <a:xfrm>
          <a:off x="5360491" y="2876212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 err="1"/>
            <a:t>X</a:t>
          </a:r>
          <a:r>
            <a:rPr lang="pt-BR" sz="1000" kern="1200" dirty="0"/>
            <a:t> - até 2 (dois) dias para acompanhar consultas médicas e exames complementares durante o período de gravidez de sua esposa ou companheira;                        </a:t>
          </a:r>
          <a:endParaRPr lang="en-US" sz="1000" kern="1200" dirty="0"/>
        </a:p>
      </dsp:txBody>
      <dsp:txXfrm>
        <a:off x="5360491" y="2876212"/>
        <a:ext cx="2053828" cy="1232296"/>
      </dsp:txXfrm>
    </dsp:sp>
    <dsp:sp modelId="{94559B38-E3C6-1149-BF56-05E29138D564}">
      <dsp:nvSpPr>
        <dsp:cNvPr id="0" name=""/>
        <dsp:cNvSpPr/>
      </dsp:nvSpPr>
      <dsp:spPr>
        <a:xfrm>
          <a:off x="7619702" y="2876212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XI - por 1 (um) dia por ano para acompanhar filho de até 6 (seis) anos em consulta médica.                  </a:t>
          </a:r>
          <a:endParaRPr lang="en-US" sz="1000" kern="1200"/>
        </a:p>
      </dsp:txBody>
      <dsp:txXfrm>
        <a:off x="7619702" y="2876212"/>
        <a:ext cx="2053828" cy="1232296"/>
      </dsp:txXfrm>
    </dsp:sp>
    <dsp:sp modelId="{1C1A5DDA-07A2-1744-BA74-475FF9F52D48}">
      <dsp:nvSpPr>
        <dsp:cNvPr id="0" name=""/>
        <dsp:cNvSpPr/>
      </dsp:nvSpPr>
      <dsp:spPr>
        <a:xfrm>
          <a:off x="4230885" y="4313892"/>
          <a:ext cx="2053828" cy="123229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XII - até 3 (três) dias, em cada 12 (doze) meses de trabalho, em caso de realização de exames preventivos de câncer devidamente comprovada.   </a:t>
          </a:r>
          <a:endParaRPr lang="en-US" sz="1000" kern="1200"/>
        </a:p>
      </dsp:txBody>
      <dsp:txXfrm>
        <a:off x="4230885" y="4313892"/>
        <a:ext cx="2053828" cy="12322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FFDA2-BB4E-9F4F-BA0C-73B60D37A117}">
      <dsp:nvSpPr>
        <dsp:cNvPr id="0" name=""/>
        <dsp:cNvSpPr/>
      </dsp:nvSpPr>
      <dsp:spPr>
        <a:xfrm>
          <a:off x="0" y="95003"/>
          <a:ext cx="6263640" cy="835379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 CLT prevê quatro hipóteses de perda do direito de férias:</a:t>
          </a:r>
          <a:endParaRPr lang="en-US" sz="2100" kern="1200" dirty="0"/>
        </a:p>
      </dsp:txBody>
      <dsp:txXfrm>
        <a:off x="40780" y="135783"/>
        <a:ext cx="6182080" cy="753819"/>
      </dsp:txXfrm>
    </dsp:sp>
    <dsp:sp modelId="{70416318-DD21-724D-BEE1-0AC6E2F103F3}">
      <dsp:nvSpPr>
        <dsp:cNvPr id="0" name=""/>
        <dsp:cNvSpPr/>
      </dsp:nvSpPr>
      <dsp:spPr>
        <a:xfrm>
          <a:off x="0" y="990863"/>
          <a:ext cx="6263640" cy="83537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1) Recebimento de benefício previdenciário por mais de 6 meses, embora descontínuos;</a:t>
          </a:r>
          <a:endParaRPr lang="en-US" sz="2100" kern="1200"/>
        </a:p>
      </dsp:txBody>
      <dsp:txXfrm>
        <a:off x="40780" y="1031643"/>
        <a:ext cx="6182080" cy="753819"/>
      </dsp:txXfrm>
    </dsp:sp>
    <dsp:sp modelId="{F8D9A4CF-ADDB-CF49-BD40-6EC3B4AC1E0C}">
      <dsp:nvSpPr>
        <dsp:cNvPr id="0" name=""/>
        <dsp:cNvSpPr/>
      </dsp:nvSpPr>
      <dsp:spPr>
        <a:xfrm>
          <a:off x="0" y="1886723"/>
          <a:ext cx="6263640" cy="83537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2) Paralisação da empresa por mais de de 30 dias; </a:t>
          </a:r>
          <a:endParaRPr lang="en-US" sz="2100" kern="1200"/>
        </a:p>
      </dsp:txBody>
      <dsp:txXfrm>
        <a:off x="40780" y="1927503"/>
        <a:ext cx="6182080" cy="753819"/>
      </dsp:txXfrm>
    </dsp:sp>
    <dsp:sp modelId="{0757749A-B44C-534D-B915-ECA1DD1E8057}">
      <dsp:nvSpPr>
        <dsp:cNvPr id="0" name=""/>
        <dsp:cNvSpPr/>
      </dsp:nvSpPr>
      <dsp:spPr>
        <a:xfrm>
          <a:off x="0" y="2782584"/>
          <a:ext cx="6263640" cy="835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3) Gozo de licença remunerada por mais de 30 dias;</a:t>
          </a:r>
          <a:endParaRPr lang="en-US" sz="2100" kern="1200"/>
        </a:p>
      </dsp:txBody>
      <dsp:txXfrm>
        <a:off x="40780" y="2823364"/>
        <a:ext cx="6182080" cy="753819"/>
      </dsp:txXfrm>
    </dsp:sp>
    <dsp:sp modelId="{0EA092BF-433B-234C-BD24-54F20F3E2D4D}">
      <dsp:nvSpPr>
        <dsp:cNvPr id="0" name=""/>
        <dsp:cNvSpPr/>
      </dsp:nvSpPr>
      <dsp:spPr>
        <a:xfrm>
          <a:off x="0" y="3678444"/>
          <a:ext cx="6263640" cy="835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4) Saída do emprego sem nova admissão em 60 dias;</a:t>
          </a:r>
          <a:endParaRPr lang="en-US" sz="2100" kern="1200"/>
        </a:p>
      </dsp:txBody>
      <dsp:txXfrm>
        <a:off x="40780" y="3719224"/>
        <a:ext cx="6182080" cy="753819"/>
      </dsp:txXfrm>
    </dsp:sp>
    <dsp:sp modelId="{13CBF1E1-C937-1241-819C-1A63A2874AFC}">
      <dsp:nvSpPr>
        <dsp:cNvPr id="0" name=""/>
        <dsp:cNvSpPr/>
      </dsp:nvSpPr>
      <dsp:spPr>
        <a:xfrm>
          <a:off x="0" y="4574304"/>
          <a:ext cx="6263640" cy="83537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5) Mais de 32 faltas injustificadas durante o período concessivo (decorrência do disposto no art. 130, CLT)</a:t>
          </a:r>
          <a:endParaRPr lang="en-US" sz="2100" kern="1200"/>
        </a:p>
      </dsp:txBody>
      <dsp:txXfrm>
        <a:off x="40780" y="4615084"/>
        <a:ext cx="6182080" cy="7538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6FCA8-CA01-D941-A241-21B08D0BD045}">
      <dsp:nvSpPr>
        <dsp:cNvPr id="0" name=""/>
        <dsp:cNvSpPr/>
      </dsp:nvSpPr>
      <dsp:spPr>
        <a:xfrm>
          <a:off x="0" y="15266"/>
          <a:ext cx="6291714" cy="1157867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Nasceu espontaneamente</a:t>
          </a:r>
          <a:r>
            <a:rPr lang="pt-BR" sz="1600" kern="1200" dirty="0"/>
            <a:t>. Consagrou-se em lei.</a:t>
          </a:r>
          <a:endParaRPr lang="en-US" sz="1600" kern="1200" dirty="0"/>
        </a:p>
      </dsp:txBody>
      <dsp:txXfrm>
        <a:off x="56522" y="71788"/>
        <a:ext cx="6178670" cy="1044823"/>
      </dsp:txXfrm>
    </dsp:sp>
    <dsp:sp modelId="{3A2D952F-FCB1-714D-BC3A-F00BA27828ED}">
      <dsp:nvSpPr>
        <dsp:cNvPr id="0" name=""/>
        <dsp:cNvSpPr/>
      </dsp:nvSpPr>
      <dsp:spPr>
        <a:xfrm>
          <a:off x="0" y="1242253"/>
          <a:ext cx="6291714" cy="1618987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Conceito</a:t>
          </a:r>
          <a:r>
            <a:rPr lang="en-US" sz="1600" b="1" kern="1200" dirty="0"/>
            <a:t>: </a:t>
          </a:r>
          <a:r>
            <a:rPr lang="en-US" sz="1600" kern="1200" dirty="0"/>
            <a:t>"</a:t>
          </a:r>
          <a:r>
            <a:rPr lang="en-US" sz="1600" kern="1200" dirty="0" err="1"/>
            <a:t>consiste</a:t>
          </a:r>
          <a:r>
            <a:rPr lang="en-US" sz="1600" kern="1200" dirty="0"/>
            <a:t>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parcela</a:t>
          </a:r>
          <a:r>
            <a:rPr lang="en-US" sz="1600" kern="1200" dirty="0"/>
            <a:t> </a:t>
          </a:r>
          <a:r>
            <a:rPr lang="en-US" sz="1600" kern="1200" dirty="0" err="1"/>
            <a:t>contraprestativa</a:t>
          </a:r>
          <a:r>
            <a:rPr lang="en-US" sz="1600" kern="1200" dirty="0"/>
            <a:t> </a:t>
          </a:r>
          <a:r>
            <a:rPr lang="en-US" sz="1600" kern="1200" dirty="0" err="1"/>
            <a:t>paga</a:t>
          </a:r>
          <a:r>
            <a:rPr lang="en-US" sz="1600" kern="1200" dirty="0"/>
            <a:t> </a:t>
          </a:r>
          <a:r>
            <a:rPr lang="en-US" sz="1600" kern="1200" dirty="0" err="1"/>
            <a:t>pelo</a:t>
          </a:r>
          <a:r>
            <a:rPr lang="en-US" sz="1600" kern="1200" dirty="0"/>
            <a:t> </a:t>
          </a:r>
          <a:r>
            <a:rPr lang="en-US" sz="1600" kern="1200" dirty="0" err="1"/>
            <a:t>empregador</a:t>
          </a:r>
          <a:r>
            <a:rPr lang="en-US" sz="1600" kern="1200" dirty="0"/>
            <a:t> </a:t>
          </a:r>
          <a:r>
            <a:rPr lang="en-US" sz="1600" kern="1200" dirty="0" err="1"/>
            <a:t>ao</a:t>
          </a:r>
          <a:r>
            <a:rPr lang="en-US" sz="1600" kern="1200" dirty="0"/>
            <a:t> </a:t>
          </a:r>
          <a:r>
            <a:rPr lang="en-US" sz="1600" kern="1200" dirty="0" err="1"/>
            <a:t>empregado</a:t>
          </a:r>
          <a:r>
            <a:rPr lang="en-US" sz="1600" kern="1200" dirty="0"/>
            <a:t>, </a:t>
          </a:r>
          <a:r>
            <a:rPr lang="en-US" sz="1600" kern="1200" dirty="0" err="1"/>
            <a:t>em</a:t>
          </a:r>
          <a:r>
            <a:rPr lang="en-US" sz="1600" kern="1200" dirty="0"/>
            <a:t> </a:t>
          </a:r>
          <a:r>
            <a:rPr lang="en-US" sz="1600" kern="1200" dirty="0" err="1"/>
            <a:t>caráter</a:t>
          </a:r>
          <a:r>
            <a:rPr lang="en-US" sz="1600" kern="1200" dirty="0"/>
            <a:t> de </a:t>
          </a:r>
          <a:r>
            <a:rPr lang="en-US" sz="1600" kern="1200" dirty="0" err="1"/>
            <a:t>gratificação</a:t>
          </a:r>
          <a:r>
            <a:rPr lang="en-US" sz="1600" kern="1200" dirty="0"/>
            <a:t> legal, no </a:t>
          </a:r>
          <a:r>
            <a:rPr lang="en-US" sz="1600" kern="1200" dirty="0" err="1"/>
            <a:t>importe</a:t>
          </a:r>
          <a:r>
            <a:rPr lang="en-US" sz="1600" kern="1200" dirty="0"/>
            <a:t> da </a:t>
          </a:r>
          <a:r>
            <a:rPr lang="en-US" sz="1600" kern="1200" dirty="0" err="1"/>
            <a:t>remuneração</a:t>
          </a:r>
          <a:r>
            <a:rPr lang="en-US" sz="1600" kern="1200" dirty="0"/>
            <a:t> </a:t>
          </a:r>
          <a:r>
            <a:rPr lang="en-US" sz="1600" kern="1200" dirty="0" err="1"/>
            <a:t>devida</a:t>
          </a:r>
          <a:r>
            <a:rPr lang="en-US" sz="1600" kern="1200" dirty="0"/>
            <a:t> </a:t>
          </a:r>
          <a:r>
            <a:rPr lang="en-US" sz="1600" kern="1200" dirty="0" err="1"/>
            <a:t>em</a:t>
          </a:r>
          <a:r>
            <a:rPr lang="en-US" sz="1600" kern="1200" dirty="0"/>
            <a:t> </a:t>
          </a:r>
          <a:r>
            <a:rPr lang="en-US" sz="1600" kern="1200" dirty="0" err="1"/>
            <a:t>dezembro</a:t>
          </a:r>
          <a:r>
            <a:rPr lang="en-US" sz="1600" kern="1200" dirty="0"/>
            <a:t> de </a:t>
          </a:r>
          <a:r>
            <a:rPr lang="en-US" sz="1600" kern="1200" dirty="0" err="1"/>
            <a:t>cada</a:t>
          </a:r>
          <a:r>
            <a:rPr lang="en-US" sz="1600" kern="1200" dirty="0"/>
            <a:t> </a:t>
          </a:r>
          <a:r>
            <a:rPr lang="en-US" sz="1600" kern="1200" dirty="0" err="1"/>
            <a:t>ano</a:t>
          </a:r>
          <a:r>
            <a:rPr lang="en-US" sz="1600" kern="1200" dirty="0"/>
            <a:t> </a:t>
          </a:r>
          <a:r>
            <a:rPr lang="en-US" sz="1600" kern="1200" dirty="0" err="1"/>
            <a:t>ou</a:t>
          </a:r>
          <a:r>
            <a:rPr lang="en-US" sz="1600" kern="1200" dirty="0"/>
            <a:t> no </a:t>
          </a:r>
          <a:r>
            <a:rPr lang="en-US" sz="1600" kern="1200" dirty="0" err="1"/>
            <a:t>último</a:t>
          </a:r>
          <a:r>
            <a:rPr lang="en-US" sz="1600" kern="1200" dirty="0"/>
            <a:t> </a:t>
          </a:r>
          <a:r>
            <a:rPr lang="en-US" sz="1600" kern="1200" dirty="0" err="1"/>
            <a:t>mês</a:t>
          </a:r>
          <a:r>
            <a:rPr lang="en-US" sz="1600" kern="1200" dirty="0"/>
            <a:t> </a:t>
          </a:r>
          <a:r>
            <a:rPr lang="en-US" sz="1600" kern="1200" dirty="0" err="1"/>
            <a:t>contratual</a:t>
          </a:r>
          <a:r>
            <a:rPr lang="en-US" sz="1600" kern="1200" dirty="0"/>
            <a:t>, </a:t>
          </a:r>
          <a:r>
            <a:rPr lang="en-US" sz="1600" kern="1200" dirty="0" err="1"/>
            <a:t>caso</a:t>
          </a:r>
          <a:r>
            <a:rPr lang="en-US" sz="1600" kern="1200" dirty="0"/>
            <a:t> </a:t>
          </a:r>
          <a:r>
            <a:rPr lang="en-US" sz="1600" kern="1200" dirty="0" err="1"/>
            <a:t>rompido</a:t>
          </a:r>
          <a:r>
            <a:rPr lang="en-US" sz="1600" kern="1200" dirty="0"/>
            <a:t> </a:t>
          </a:r>
          <a:r>
            <a:rPr lang="en-US" sz="1600" kern="1200" dirty="0" err="1"/>
            <a:t>antecipadamente</a:t>
          </a:r>
          <a:r>
            <a:rPr lang="en-US" sz="1600" kern="1200" dirty="0"/>
            <a:t> a </a:t>
          </a:r>
          <a:r>
            <a:rPr lang="en-US" sz="1600" kern="1200" dirty="0" err="1"/>
            <a:t>dezembro</a:t>
          </a:r>
          <a:r>
            <a:rPr lang="en-US" sz="1600" kern="1200" dirty="0"/>
            <a:t> o </a:t>
          </a:r>
          <a:r>
            <a:rPr lang="en-US" sz="1600" kern="1200" dirty="0" err="1"/>
            <a:t>pacto</a:t>
          </a:r>
          <a:r>
            <a:rPr lang="en-US" sz="1600" kern="1200" dirty="0"/>
            <a:t>." (</a:t>
          </a:r>
          <a:r>
            <a:rPr lang="en-US" sz="1600" kern="1200" dirty="0" err="1"/>
            <a:t>Maurício</a:t>
          </a:r>
          <a:r>
            <a:rPr lang="en-US" sz="1600" kern="1200" dirty="0"/>
            <a:t> G. Delgado)</a:t>
          </a:r>
        </a:p>
      </dsp:txBody>
      <dsp:txXfrm>
        <a:off x="79032" y="1321285"/>
        <a:ext cx="6133650" cy="1460923"/>
      </dsp:txXfrm>
    </dsp:sp>
    <dsp:sp modelId="{4FA58650-5BB0-554A-8AE9-E2F996A919AC}">
      <dsp:nvSpPr>
        <dsp:cNvPr id="0" name=""/>
        <dsp:cNvSpPr/>
      </dsp:nvSpPr>
      <dsp:spPr>
        <a:xfrm>
          <a:off x="0" y="2930361"/>
          <a:ext cx="6291714" cy="1618987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Previsão Legal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>
              <a:solidFill>
                <a:schemeClr val="bg1"/>
              </a:solidFill>
            </a:rPr>
            <a:t>	</a:t>
          </a:r>
          <a:r>
            <a:rPr lang="pt-BR" sz="1400" b="0" kern="1200" dirty="0">
              <a:solidFill>
                <a:schemeClr val="bg1"/>
              </a:solidFill>
            </a:rPr>
            <a:t>art. 7º, VIII, CF/88</a:t>
          </a:r>
          <a:endParaRPr lang="en-US" sz="14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</a:rPr>
            <a:t>	Lei </a:t>
          </a:r>
          <a:r>
            <a:rPr lang="pt-BR" sz="1400" kern="1200" dirty="0" err="1">
              <a:solidFill>
                <a:schemeClr val="bg1"/>
              </a:solidFill>
            </a:rPr>
            <a:t>n</a:t>
          </a:r>
          <a:r>
            <a:rPr lang="pt-BR" sz="1400" kern="1200" dirty="0">
              <a:solidFill>
                <a:schemeClr val="bg1"/>
              </a:solidFill>
            </a:rPr>
            <a:t>. 4.090/1962;</a:t>
          </a:r>
          <a:endParaRPr lang="en-US" sz="14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</a:rPr>
            <a:t>	Lei </a:t>
          </a:r>
          <a:r>
            <a:rPr lang="pt-BR" sz="1400" kern="1200" dirty="0" err="1">
              <a:solidFill>
                <a:schemeClr val="bg1"/>
              </a:solidFill>
            </a:rPr>
            <a:t>n</a:t>
          </a:r>
          <a:r>
            <a:rPr lang="pt-BR" sz="1400" kern="1200" dirty="0">
              <a:solidFill>
                <a:schemeClr val="bg1"/>
              </a:solidFill>
            </a:rPr>
            <a:t>. 4.749/1965</a:t>
          </a:r>
          <a:endParaRPr lang="en-US" sz="14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</a:rPr>
            <a:t>	Decreto </a:t>
          </a:r>
          <a:r>
            <a:rPr lang="pt-BR" sz="1400" kern="1200" dirty="0" err="1">
              <a:solidFill>
                <a:schemeClr val="bg1"/>
              </a:solidFill>
            </a:rPr>
            <a:t>n</a:t>
          </a:r>
          <a:r>
            <a:rPr lang="pt-BR" sz="1400" kern="1200" dirty="0">
              <a:solidFill>
                <a:schemeClr val="bg1"/>
              </a:solidFill>
            </a:rPr>
            <a:t>. 57.155/1965;</a:t>
          </a:r>
          <a:endParaRPr lang="en-US" sz="1400" kern="1200" dirty="0"/>
        </a:p>
      </dsp:txBody>
      <dsp:txXfrm>
        <a:off x="79032" y="3009393"/>
        <a:ext cx="6133650" cy="1460923"/>
      </dsp:txXfrm>
    </dsp:sp>
    <dsp:sp modelId="{8A78716F-3688-8041-8B15-2534333906FA}">
      <dsp:nvSpPr>
        <dsp:cNvPr id="0" name=""/>
        <dsp:cNvSpPr/>
      </dsp:nvSpPr>
      <dsp:spPr>
        <a:xfrm>
          <a:off x="0" y="4618468"/>
          <a:ext cx="6291714" cy="897000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Críticas e </a:t>
          </a:r>
          <a:r>
            <a:rPr lang="en-US" sz="1400" b="1" kern="1200" dirty="0" err="1">
              <a:solidFill>
                <a:schemeClr val="bg1"/>
              </a:solidFill>
            </a:rPr>
            <a:t>impacto</a:t>
          </a:r>
          <a:r>
            <a:rPr lang="en-US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 err="1">
              <a:solidFill>
                <a:schemeClr val="bg1"/>
              </a:solidFill>
            </a:rPr>
            <a:t>econômico</a:t>
          </a:r>
          <a:endParaRPr lang="en-US" sz="1400" b="1" kern="1200" dirty="0"/>
        </a:p>
      </dsp:txBody>
      <dsp:txXfrm>
        <a:off x="43788" y="4662256"/>
        <a:ext cx="6204138" cy="8094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E879-9510-6845-895E-3E0A5B5F8DE8}">
      <dsp:nvSpPr>
        <dsp:cNvPr id="0" name=""/>
        <dsp:cNvSpPr/>
      </dsp:nvSpPr>
      <dsp:spPr>
        <a:xfrm>
          <a:off x="0" y="74407"/>
          <a:ext cx="6291714" cy="1010143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Valor do 13º salário  </a:t>
          </a:r>
          <a:endParaRPr lang="pt-BR" sz="2100" kern="1200" dirty="0"/>
        </a:p>
      </dsp:txBody>
      <dsp:txXfrm>
        <a:off x="49311" y="123718"/>
        <a:ext cx="6193092" cy="911521"/>
      </dsp:txXfrm>
    </dsp:sp>
    <dsp:sp modelId="{BAF08FE4-13DE-4145-9DF0-8F834604CCD2}">
      <dsp:nvSpPr>
        <dsp:cNvPr id="0" name=""/>
        <dsp:cNvSpPr/>
      </dsp:nvSpPr>
      <dsp:spPr>
        <a:xfrm>
          <a:off x="0" y="1084550"/>
          <a:ext cx="6291714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6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Correspondente a </a:t>
          </a:r>
          <a:r>
            <a:rPr lang="pt-BR" sz="1600" b="1" kern="1200" dirty="0"/>
            <a:t>uma remuneração mensal</a:t>
          </a:r>
          <a:r>
            <a:rPr lang="pt-BR" sz="1600" kern="1200" dirty="0"/>
            <a:t> do empregado (art. 7º, VIII, CF/88)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Reflexo</a:t>
          </a:r>
          <a:r>
            <a:rPr lang="en-US" sz="1600" kern="1200" dirty="0"/>
            <a:t> das </a:t>
          </a:r>
          <a:r>
            <a:rPr lang="en-US" sz="1600" kern="1200" dirty="0" err="1"/>
            <a:t>verbas</a:t>
          </a:r>
          <a:r>
            <a:rPr lang="en-US" sz="1600" kern="1200" dirty="0"/>
            <a:t> </a:t>
          </a:r>
          <a:r>
            <a:rPr lang="en-US" sz="1600" kern="1200" dirty="0" err="1"/>
            <a:t>trabalhistas</a:t>
          </a:r>
          <a:r>
            <a:rPr lang="en-US" sz="1600" kern="1200" dirty="0"/>
            <a:t> – </a:t>
          </a:r>
          <a:r>
            <a:rPr lang="en-US" sz="1600" kern="1200" dirty="0" err="1"/>
            <a:t>habitualidade</a:t>
          </a:r>
          <a:r>
            <a:rPr lang="en-US" sz="1600" kern="1200" dirty="0"/>
            <a:t> do </a:t>
          </a:r>
          <a:r>
            <a:rPr lang="en-US" sz="1600" kern="1200" dirty="0" err="1"/>
            <a:t>pagamento</a:t>
          </a:r>
          <a:r>
            <a:rPr lang="en-US" sz="1600" kern="1200" dirty="0"/>
            <a:t> das horas extras</a:t>
          </a:r>
        </a:p>
      </dsp:txBody>
      <dsp:txXfrm>
        <a:off x="0" y="1084550"/>
        <a:ext cx="6291714" cy="999809"/>
      </dsp:txXfrm>
    </dsp:sp>
    <dsp:sp modelId="{7E8E9016-EADB-B947-84E2-81216B4BBC33}">
      <dsp:nvSpPr>
        <dsp:cNvPr id="0" name=""/>
        <dsp:cNvSpPr/>
      </dsp:nvSpPr>
      <dsp:spPr>
        <a:xfrm>
          <a:off x="0" y="2084360"/>
          <a:ext cx="6291714" cy="1951779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Remuneração proporcional</a:t>
          </a:r>
          <a:r>
            <a:rPr lang="pt-BR" sz="2100" kern="1200" dirty="0"/>
            <a:t>: 1/12 (um doze avos) da remuneração devida em dezembro por mês de serviço do ano correspondente;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	integral ou proporcional ao número de meses trabalhados no ano.</a:t>
          </a:r>
          <a:endParaRPr lang="en-US" sz="2100" kern="1200" dirty="0"/>
        </a:p>
      </dsp:txBody>
      <dsp:txXfrm>
        <a:off x="95278" y="2179638"/>
        <a:ext cx="6101158" cy="1761223"/>
      </dsp:txXfrm>
    </dsp:sp>
    <dsp:sp modelId="{ACBCFA07-08FF-6D4D-92BB-7D7A2EEEC230}">
      <dsp:nvSpPr>
        <dsp:cNvPr id="0" name=""/>
        <dsp:cNvSpPr/>
      </dsp:nvSpPr>
      <dsp:spPr>
        <a:xfrm>
          <a:off x="0" y="4096620"/>
          <a:ext cx="6291714" cy="1359707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Fração igual ou superior a 15 dias = 1 mês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	</a:t>
          </a:r>
          <a:endParaRPr lang="en-US" sz="2100" kern="1200" dirty="0"/>
        </a:p>
      </dsp:txBody>
      <dsp:txXfrm>
        <a:off x="66375" y="4162995"/>
        <a:ext cx="6158964" cy="12269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FDE7F-A2F1-5547-BFC3-5BCE9E13195C}">
      <dsp:nvSpPr>
        <dsp:cNvPr id="0" name=""/>
        <dsp:cNvSpPr/>
      </dsp:nvSpPr>
      <dsp:spPr>
        <a:xfrm>
          <a:off x="0" y="422532"/>
          <a:ext cx="6291714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F37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58216" rIns="4883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/>
            <a:t>1ª: Entre os meses de fevereiro e novembro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/>
            <a:t>2ª: até 20 de dezembro de cada ano</a:t>
          </a:r>
          <a:endParaRPr lang="en-US" sz="2200" kern="1200"/>
        </a:p>
      </dsp:txBody>
      <dsp:txXfrm>
        <a:off x="0" y="422532"/>
        <a:ext cx="6291714" cy="1282049"/>
      </dsp:txXfrm>
    </dsp:sp>
    <dsp:sp modelId="{1CFB9D1B-27C8-B146-B781-8303A26F1A03}">
      <dsp:nvSpPr>
        <dsp:cNvPr id="0" name=""/>
        <dsp:cNvSpPr/>
      </dsp:nvSpPr>
      <dsp:spPr>
        <a:xfrm>
          <a:off x="314585" y="97812"/>
          <a:ext cx="4404199" cy="649440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Em duas parcelas</a:t>
          </a:r>
          <a:endParaRPr lang="en-US" sz="2200" kern="1200"/>
        </a:p>
      </dsp:txBody>
      <dsp:txXfrm>
        <a:off x="346288" y="129515"/>
        <a:ext cx="4340793" cy="586034"/>
      </dsp:txXfrm>
    </dsp:sp>
    <dsp:sp modelId="{D1E9FB2C-48BE-264F-8873-4DA53AFCAE86}">
      <dsp:nvSpPr>
        <dsp:cNvPr id="0" name=""/>
        <dsp:cNvSpPr/>
      </dsp:nvSpPr>
      <dsp:spPr>
        <a:xfrm>
          <a:off x="0" y="2148102"/>
          <a:ext cx="6291714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58216" rIns="4883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Empregador não é obrigado a pagara 1ª parcela a todos os empregados no mesmo mês</a:t>
          </a:r>
          <a:endParaRPr lang="en-US" sz="2200" kern="1200" dirty="0"/>
        </a:p>
      </dsp:txBody>
      <dsp:txXfrm>
        <a:off x="0" y="2148102"/>
        <a:ext cx="6291714" cy="1559250"/>
      </dsp:txXfrm>
    </dsp:sp>
    <dsp:sp modelId="{00F07D2C-0695-8042-AA4F-E124655A6BE0}">
      <dsp:nvSpPr>
        <dsp:cNvPr id="0" name=""/>
        <dsp:cNvSpPr/>
      </dsp:nvSpPr>
      <dsp:spPr>
        <a:xfrm>
          <a:off x="314585" y="1823382"/>
          <a:ext cx="4404199" cy="649440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Multiplicidade de datas;</a:t>
          </a:r>
          <a:endParaRPr lang="en-US" sz="2200" kern="1200"/>
        </a:p>
      </dsp:txBody>
      <dsp:txXfrm>
        <a:off x="346288" y="1855085"/>
        <a:ext cx="4340793" cy="586034"/>
      </dsp:txXfrm>
    </dsp:sp>
    <dsp:sp modelId="{5FAA954D-0473-9B4C-873D-5E45632C3F86}">
      <dsp:nvSpPr>
        <dsp:cNvPr id="0" name=""/>
        <dsp:cNvSpPr/>
      </dsp:nvSpPr>
      <dsp:spPr>
        <a:xfrm>
          <a:off x="0" y="4150872"/>
          <a:ext cx="6291714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F37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307" tIns="458216" rIns="4883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/>
            <a:t>Empregado – requerimento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/>
            <a:t>Mês de janeiro do ano correspondente</a:t>
          </a:r>
          <a:endParaRPr lang="en-US" sz="2200" kern="1200"/>
        </a:p>
      </dsp:txBody>
      <dsp:txXfrm>
        <a:off x="0" y="4150872"/>
        <a:ext cx="6291714" cy="1282049"/>
      </dsp:txXfrm>
    </dsp:sp>
    <dsp:sp modelId="{7758851A-AF83-B64F-9A28-28790693F7FD}">
      <dsp:nvSpPr>
        <dsp:cNvPr id="0" name=""/>
        <dsp:cNvSpPr/>
      </dsp:nvSpPr>
      <dsp:spPr>
        <a:xfrm>
          <a:off x="314585" y="3826152"/>
          <a:ext cx="4404199" cy="649440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rgbClr val="1F37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68" tIns="0" rIns="16646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Pagamento por ocasião das férias</a:t>
          </a:r>
          <a:endParaRPr lang="en-US" sz="2200" kern="1200" dirty="0"/>
        </a:p>
      </dsp:txBody>
      <dsp:txXfrm>
        <a:off x="346288" y="3857855"/>
        <a:ext cx="4340793" cy="5860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54514-74BE-D444-9F76-E3C2AD048F51}">
      <dsp:nvSpPr>
        <dsp:cNvPr id="0" name=""/>
        <dsp:cNvSpPr/>
      </dsp:nvSpPr>
      <dsp:spPr>
        <a:xfrm>
          <a:off x="0" y="2389346"/>
          <a:ext cx="1314449" cy="788670"/>
        </a:xfrm>
        <a:prstGeom prst="roundRect">
          <a:avLst>
            <a:gd name="adj" fmla="val 10000"/>
          </a:avLst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JANEIRO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1/12</a:t>
          </a:r>
        </a:p>
      </dsp:txBody>
      <dsp:txXfrm>
        <a:off x="23099" y="2412445"/>
        <a:ext cx="1268251" cy="742472"/>
      </dsp:txXfrm>
    </dsp:sp>
    <dsp:sp modelId="{ECE65259-85B5-C548-A9D6-82238997CDBA}">
      <dsp:nvSpPr>
        <dsp:cNvPr id="0" name=""/>
        <dsp:cNvSpPr/>
      </dsp:nvSpPr>
      <dsp:spPr>
        <a:xfrm>
          <a:off x="1445895" y="2620689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445895" y="2685886"/>
        <a:ext cx="195064" cy="195589"/>
      </dsp:txXfrm>
    </dsp:sp>
    <dsp:sp modelId="{94C25F6D-8BE7-F84D-9225-801FF74B54D0}">
      <dsp:nvSpPr>
        <dsp:cNvPr id="0" name=""/>
        <dsp:cNvSpPr/>
      </dsp:nvSpPr>
      <dsp:spPr>
        <a:xfrm>
          <a:off x="1840230" y="2389346"/>
          <a:ext cx="1314449" cy="788670"/>
        </a:xfrm>
        <a:prstGeom prst="roundRect">
          <a:avLst>
            <a:gd name="adj" fmla="val 10000"/>
          </a:avLst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FEVEREIRO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2/12</a:t>
          </a:r>
        </a:p>
      </dsp:txBody>
      <dsp:txXfrm>
        <a:off x="1863329" y="2412445"/>
        <a:ext cx="1268251" cy="742472"/>
      </dsp:txXfrm>
    </dsp:sp>
    <dsp:sp modelId="{928C71E7-8EC8-2F48-BAA1-A8E152AA83DE}">
      <dsp:nvSpPr>
        <dsp:cNvPr id="0" name=""/>
        <dsp:cNvSpPr/>
      </dsp:nvSpPr>
      <dsp:spPr>
        <a:xfrm>
          <a:off x="3286125" y="2620689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286125" y="2685886"/>
        <a:ext cx="195064" cy="195589"/>
      </dsp:txXfrm>
    </dsp:sp>
    <dsp:sp modelId="{FE21ED92-8078-9E40-B136-B584DC43B344}">
      <dsp:nvSpPr>
        <dsp:cNvPr id="0" name=""/>
        <dsp:cNvSpPr/>
      </dsp:nvSpPr>
      <dsp:spPr>
        <a:xfrm>
          <a:off x="3680460" y="2389346"/>
          <a:ext cx="1314449" cy="788670"/>
        </a:xfrm>
        <a:prstGeom prst="roundRect">
          <a:avLst>
            <a:gd name="adj" fmla="val 10000"/>
          </a:avLst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MARÇO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3/12</a:t>
          </a:r>
        </a:p>
      </dsp:txBody>
      <dsp:txXfrm>
        <a:off x="3703559" y="2412445"/>
        <a:ext cx="1268251" cy="742472"/>
      </dsp:txXfrm>
    </dsp:sp>
    <dsp:sp modelId="{ECE0CE6C-7D07-E34E-B719-5074BAC5C791}">
      <dsp:nvSpPr>
        <dsp:cNvPr id="0" name=""/>
        <dsp:cNvSpPr/>
      </dsp:nvSpPr>
      <dsp:spPr>
        <a:xfrm>
          <a:off x="5126355" y="2620689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126355" y="2685886"/>
        <a:ext cx="195064" cy="195589"/>
      </dsp:txXfrm>
    </dsp:sp>
    <dsp:sp modelId="{720E916E-7A06-9E4F-991F-1FF6B4CC1E89}">
      <dsp:nvSpPr>
        <dsp:cNvPr id="0" name=""/>
        <dsp:cNvSpPr/>
      </dsp:nvSpPr>
      <dsp:spPr>
        <a:xfrm>
          <a:off x="5520690" y="2389346"/>
          <a:ext cx="1314449" cy="788670"/>
        </a:xfrm>
        <a:prstGeom prst="roundRect">
          <a:avLst>
            <a:gd name="adj" fmla="val 10000"/>
          </a:avLst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......</a:t>
          </a:r>
        </a:p>
      </dsp:txBody>
      <dsp:txXfrm>
        <a:off x="5543789" y="2412445"/>
        <a:ext cx="1268251" cy="742472"/>
      </dsp:txXfrm>
    </dsp:sp>
    <dsp:sp modelId="{4DBECD94-1E54-A64E-9214-DC580AE756D7}">
      <dsp:nvSpPr>
        <dsp:cNvPr id="0" name=""/>
        <dsp:cNvSpPr/>
      </dsp:nvSpPr>
      <dsp:spPr>
        <a:xfrm>
          <a:off x="6966585" y="2620689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966585" y="2685886"/>
        <a:ext cx="195064" cy="195589"/>
      </dsp:txXfrm>
    </dsp:sp>
    <dsp:sp modelId="{A9A05271-4B63-3B45-B98E-4A74065E9599}">
      <dsp:nvSpPr>
        <dsp:cNvPr id="0" name=""/>
        <dsp:cNvSpPr/>
      </dsp:nvSpPr>
      <dsp:spPr>
        <a:xfrm>
          <a:off x="7360920" y="2389346"/>
          <a:ext cx="1314449" cy="788670"/>
        </a:xfrm>
        <a:prstGeom prst="roundRect">
          <a:avLst>
            <a:gd name="adj" fmla="val 10000"/>
          </a:avLst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NOVEMBRO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11/12</a:t>
          </a:r>
        </a:p>
      </dsp:txBody>
      <dsp:txXfrm>
        <a:off x="7384019" y="2412445"/>
        <a:ext cx="1268251" cy="742472"/>
      </dsp:txXfrm>
    </dsp:sp>
    <dsp:sp modelId="{7E7F6D9B-649F-9344-A663-23DB5C092878}">
      <dsp:nvSpPr>
        <dsp:cNvPr id="0" name=""/>
        <dsp:cNvSpPr/>
      </dsp:nvSpPr>
      <dsp:spPr>
        <a:xfrm>
          <a:off x="8806814" y="2620689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8806814" y="2685886"/>
        <a:ext cx="195064" cy="195589"/>
      </dsp:txXfrm>
    </dsp:sp>
    <dsp:sp modelId="{E5B67860-1EDE-CB40-AD08-A32C13CBE06B}">
      <dsp:nvSpPr>
        <dsp:cNvPr id="0" name=""/>
        <dsp:cNvSpPr/>
      </dsp:nvSpPr>
      <dsp:spPr>
        <a:xfrm>
          <a:off x="9201149" y="2389346"/>
          <a:ext cx="1314449" cy="788670"/>
        </a:xfrm>
        <a:prstGeom prst="roundRect">
          <a:avLst>
            <a:gd name="adj" fmla="val 10000"/>
          </a:avLst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DEZEMBRO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12/12</a:t>
          </a:r>
        </a:p>
      </dsp:txBody>
      <dsp:txXfrm>
        <a:off x="9224248" y="2412445"/>
        <a:ext cx="1268251" cy="7424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BCF61-E9CA-CA4B-AC2D-61FC631183A4}">
      <dsp:nvSpPr>
        <dsp:cNvPr id="0" name=""/>
        <dsp:cNvSpPr/>
      </dsp:nvSpPr>
      <dsp:spPr>
        <a:xfrm>
          <a:off x="0" y="331406"/>
          <a:ext cx="6291714" cy="1354437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Rescisão antecipada  </a:t>
          </a:r>
          <a:endParaRPr lang="en-US" sz="2300" kern="1200"/>
        </a:p>
      </dsp:txBody>
      <dsp:txXfrm>
        <a:off x="66118" y="397524"/>
        <a:ext cx="6159478" cy="1222201"/>
      </dsp:txXfrm>
    </dsp:sp>
    <dsp:sp modelId="{E820F014-50D8-0F49-9B5D-932B522941A1}">
      <dsp:nvSpPr>
        <dsp:cNvPr id="0" name=""/>
        <dsp:cNvSpPr/>
      </dsp:nvSpPr>
      <dsp:spPr>
        <a:xfrm>
          <a:off x="0" y="1752083"/>
          <a:ext cx="6291714" cy="1036471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Dispensa por justa causa</a:t>
          </a:r>
          <a:endParaRPr lang="en-US" sz="2300" kern="1200"/>
        </a:p>
      </dsp:txBody>
      <dsp:txXfrm>
        <a:off x="50596" y="1802679"/>
        <a:ext cx="6190522" cy="935279"/>
      </dsp:txXfrm>
    </dsp:sp>
    <dsp:sp modelId="{9406B70D-E5A2-D048-B4F3-3F45B93A94F1}">
      <dsp:nvSpPr>
        <dsp:cNvPr id="0" name=""/>
        <dsp:cNvSpPr/>
      </dsp:nvSpPr>
      <dsp:spPr>
        <a:xfrm>
          <a:off x="0" y="2854794"/>
          <a:ext cx="6291714" cy="2344533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Art. 7º, Parágrafo único, Decreto 57.155/1965. Se a extinção do contrato de trabalho ocorrer antes do pagamento de que se trata o art. 1º, o empregador poderá compensar o adiantamento mencionado no art. 3º, com o valor da gratificação devida na hipótese de rescisão.</a:t>
          </a:r>
          <a:endParaRPr lang="en-US" sz="2300" kern="1200" dirty="0"/>
        </a:p>
      </dsp:txBody>
      <dsp:txXfrm>
        <a:off x="114451" y="2969245"/>
        <a:ext cx="6062812" cy="2115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0EED-D482-6D43-B51F-6F4F3CBDDE79}">
      <dsp:nvSpPr>
        <dsp:cNvPr id="0" name=""/>
        <dsp:cNvSpPr/>
      </dsp:nvSpPr>
      <dsp:spPr>
        <a:xfrm>
          <a:off x="0" y="134604"/>
          <a:ext cx="6906491" cy="715052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rgbClr val="1F37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pt-BR" altLang="pt-BR" sz="1800" kern="1200" dirty="0"/>
            <a:t>Eliminação da indenização e da estabilidade decenal no emprego. </a:t>
          </a:r>
          <a:endParaRPr lang="en-US" sz="1800" kern="1200" dirty="0"/>
        </a:p>
      </dsp:txBody>
      <dsp:txXfrm>
        <a:off x="34906" y="169510"/>
        <a:ext cx="6836679" cy="645240"/>
      </dsp:txXfrm>
    </dsp:sp>
    <dsp:sp modelId="{A2ABB9C0-1469-2348-A092-2B811FC2F1F7}">
      <dsp:nvSpPr>
        <dsp:cNvPr id="0" name=""/>
        <dsp:cNvSpPr/>
      </dsp:nvSpPr>
      <dsp:spPr>
        <a:xfrm>
          <a:off x="0" y="901497"/>
          <a:ext cx="6906491" cy="715052"/>
        </a:xfrm>
        <a:prstGeom prst="roundRect">
          <a:avLst/>
        </a:prstGeom>
        <a:solidFill>
          <a:srgbClr val="0136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Oneração dos custos sobre a mão de obra;</a:t>
          </a:r>
        </a:p>
      </dsp:txBody>
      <dsp:txXfrm>
        <a:off x="34906" y="936403"/>
        <a:ext cx="6836679" cy="645240"/>
      </dsp:txXfrm>
    </dsp:sp>
    <dsp:sp modelId="{AA3722CC-C2FD-394D-8B77-13A9897C4833}">
      <dsp:nvSpPr>
        <dsp:cNvPr id="0" name=""/>
        <dsp:cNvSpPr/>
      </dsp:nvSpPr>
      <dsp:spPr>
        <a:xfrm>
          <a:off x="0" y="1668390"/>
          <a:ext cx="6906491" cy="715052"/>
        </a:xfrm>
        <a:prstGeom prst="roundRect">
          <a:avLst/>
        </a:prstGeom>
        <a:solidFill>
          <a:srgbClr val="0136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Baixa produtividade dos empregados que a alcançavam;</a:t>
          </a:r>
        </a:p>
      </dsp:txBody>
      <dsp:txXfrm>
        <a:off x="34906" y="1703296"/>
        <a:ext cx="6836679" cy="645240"/>
      </dsp:txXfrm>
    </dsp:sp>
    <dsp:sp modelId="{24ACB438-BB14-3845-9584-5D6F53B6BB52}">
      <dsp:nvSpPr>
        <dsp:cNvPr id="0" name=""/>
        <dsp:cNvSpPr/>
      </dsp:nvSpPr>
      <dsp:spPr>
        <a:xfrm>
          <a:off x="0" y="2435283"/>
          <a:ext cx="6906491" cy="715052"/>
        </a:xfrm>
        <a:prstGeom prst="roundRect">
          <a:avLst/>
        </a:prstGeom>
        <a:solidFill>
          <a:srgbClr val="0136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pt-BR" sz="1800" kern="1200" dirty="0"/>
            <a:t>Burlado pelos patrões (aumento das dispensas por justa causa ou obstativas);</a:t>
          </a:r>
        </a:p>
      </dsp:txBody>
      <dsp:txXfrm>
        <a:off x="34906" y="2470189"/>
        <a:ext cx="6836679" cy="645240"/>
      </dsp:txXfrm>
    </dsp:sp>
    <dsp:sp modelId="{D5F338D7-1056-7B47-B12B-0AB56531D776}">
      <dsp:nvSpPr>
        <dsp:cNvPr id="0" name=""/>
        <dsp:cNvSpPr/>
      </dsp:nvSpPr>
      <dsp:spPr>
        <a:xfrm>
          <a:off x="0" y="3202175"/>
          <a:ext cx="6906491" cy="715052"/>
        </a:xfrm>
        <a:prstGeom prst="roundRect">
          <a:avLst/>
        </a:prstGeom>
        <a:solidFill>
          <a:srgbClr val="0136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À época, apenas 15% dos empregados gozavam de estabilidade nas empresas antigas;</a:t>
          </a:r>
        </a:p>
      </dsp:txBody>
      <dsp:txXfrm>
        <a:off x="34906" y="3237081"/>
        <a:ext cx="6836679" cy="645240"/>
      </dsp:txXfrm>
    </dsp:sp>
    <dsp:sp modelId="{CAF1F3DD-A978-9A41-9C66-7FA31E87CD2F}">
      <dsp:nvSpPr>
        <dsp:cNvPr id="0" name=""/>
        <dsp:cNvSpPr/>
      </dsp:nvSpPr>
      <dsp:spPr>
        <a:xfrm>
          <a:off x="0" y="3969068"/>
          <a:ext cx="6906491" cy="715052"/>
        </a:xfrm>
        <a:prstGeom prst="roundRect">
          <a:avLst/>
        </a:prstGeom>
        <a:solidFill>
          <a:srgbClr val="0136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Apenas 1% gozavam de estabilidade nas empresas novas (após a Lei </a:t>
          </a:r>
          <a:r>
            <a:rPr lang="pt-BR" sz="1800" kern="1200" dirty="0" err="1"/>
            <a:t>n</a:t>
          </a:r>
          <a:r>
            <a:rPr lang="pt-BR" sz="1800" kern="1200" dirty="0"/>
            <a:t>. 5.107/66)</a:t>
          </a:r>
        </a:p>
      </dsp:txBody>
      <dsp:txXfrm>
        <a:off x="34906" y="4003974"/>
        <a:ext cx="6836679" cy="645240"/>
      </dsp:txXfrm>
    </dsp:sp>
    <dsp:sp modelId="{91F09E80-6173-FA41-A275-BA059BB2F9D0}">
      <dsp:nvSpPr>
        <dsp:cNvPr id="0" name=""/>
        <dsp:cNvSpPr/>
      </dsp:nvSpPr>
      <dsp:spPr>
        <a:xfrm>
          <a:off x="0" y="4735961"/>
          <a:ext cx="6906491" cy="715052"/>
        </a:xfrm>
        <a:prstGeom prst="roundRect">
          <a:avLst/>
        </a:prstGeom>
        <a:solidFill>
          <a:srgbClr val="0136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instituto deixou de preencher a sua finalidade;</a:t>
          </a:r>
        </a:p>
      </dsp:txBody>
      <dsp:txXfrm>
        <a:off x="34906" y="4770867"/>
        <a:ext cx="6836679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EFD9-B1AD-AB44-ADCB-085647E8D4BD}">
      <dsp:nvSpPr>
        <dsp:cNvPr id="0" name=""/>
        <dsp:cNvSpPr/>
      </dsp:nvSpPr>
      <dsp:spPr>
        <a:xfrm>
          <a:off x="723553" y="2495"/>
          <a:ext cx="4364020" cy="2618412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Estabilidade decenal – art. 492, CLT</a:t>
          </a:r>
          <a:endParaRPr lang="en-US" sz="3100" kern="1200" dirty="0"/>
        </a:p>
      </dsp:txBody>
      <dsp:txXfrm>
        <a:off x="723553" y="2495"/>
        <a:ext cx="4364020" cy="2618412"/>
      </dsp:txXfrm>
    </dsp:sp>
    <dsp:sp modelId="{0976F171-F6A7-CE46-B479-2227530B54CA}">
      <dsp:nvSpPr>
        <dsp:cNvPr id="0" name=""/>
        <dsp:cNvSpPr/>
      </dsp:nvSpPr>
      <dsp:spPr>
        <a:xfrm>
          <a:off x="723553" y="3057310"/>
          <a:ext cx="4364020" cy="2618412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Lei </a:t>
          </a:r>
          <a:r>
            <a:rPr lang="pt-BR" sz="3100" kern="1200" dirty="0" err="1"/>
            <a:t>n</a:t>
          </a:r>
          <a:r>
            <a:rPr lang="pt-BR" sz="3100" kern="1200" dirty="0"/>
            <a:t>. 5.107/66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Regime optativo;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Falsa opção;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Renúncia à estabilidade;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Apenas trabalhadores urbanos</a:t>
          </a:r>
          <a:endParaRPr lang="en-US" sz="2400" kern="1200" dirty="0"/>
        </a:p>
      </dsp:txBody>
      <dsp:txXfrm>
        <a:off x="723553" y="3057310"/>
        <a:ext cx="4364020" cy="2618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EFD9-B1AD-AB44-ADCB-085647E8D4BD}">
      <dsp:nvSpPr>
        <dsp:cNvPr id="0" name=""/>
        <dsp:cNvSpPr/>
      </dsp:nvSpPr>
      <dsp:spPr>
        <a:xfrm>
          <a:off x="723553" y="2495"/>
          <a:ext cx="4364020" cy="2618412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Regime </a:t>
          </a:r>
          <a:r>
            <a:rPr lang="en-US" sz="2300" kern="1200" dirty="0" err="1"/>
            <a:t>único</a:t>
          </a:r>
          <a:r>
            <a:rPr lang="en-US" sz="2300" kern="1200" dirty="0"/>
            <a:t> e </a:t>
          </a:r>
          <a:r>
            <a:rPr lang="en-US" sz="2300" kern="1200" dirty="0" err="1"/>
            <a:t>obrigatório</a:t>
          </a:r>
          <a:r>
            <a:rPr lang="en-US" sz="2300" kern="1200" dirty="0"/>
            <a:t>;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noProof="0" dirty="0"/>
        </a:p>
      </dsp:txBody>
      <dsp:txXfrm>
        <a:off x="723553" y="2495"/>
        <a:ext cx="4364020" cy="2618412"/>
      </dsp:txXfrm>
    </dsp:sp>
    <dsp:sp modelId="{0976F171-F6A7-CE46-B479-2227530B54CA}">
      <dsp:nvSpPr>
        <dsp:cNvPr id="0" name=""/>
        <dsp:cNvSpPr/>
      </dsp:nvSpPr>
      <dsp:spPr>
        <a:xfrm>
          <a:off x="723553" y="3057310"/>
          <a:ext cx="4364020" cy="2618412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Direito a todos os empregados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Urbanos e rurais;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Empregado avulso;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Contrato por prazo indeterminado e determinado; experiência; temporário etc.;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noProof="0" dirty="0"/>
            <a:t>Domésticos;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noProof="0" dirty="0"/>
            <a:t>Servidor público em cargo de confiança</a:t>
          </a:r>
        </a:p>
      </dsp:txBody>
      <dsp:txXfrm>
        <a:off x="723553" y="3057310"/>
        <a:ext cx="4364020" cy="2618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EFD9-B1AD-AB44-ADCB-085647E8D4BD}">
      <dsp:nvSpPr>
        <dsp:cNvPr id="0" name=""/>
        <dsp:cNvSpPr/>
      </dsp:nvSpPr>
      <dsp:spPr>
        <a:xfrm>
          <a:off x="1486831" y="1644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Diretor</a:t>
          </a:r>
          <a:r>
            <a:rPr lang="en-US" sz="1200" kern="1200" dirty="0"/>
            <a:t> </a:t>
          </a:r>
          <a:r>
            <a:rPr lang="en-US" sz="1200" kern="1200" dirty="0" err="1"/>
            <a:t>não</a:t>
          </a:r>
          <a:r>
            <a:rPr lang="en-US" sz="1200" kern="1200" dirty="0"/>
            <a:t> </a:t>
          </a:r>
          <a:r>
            <a:rPr lang="en-US" sz="1200" kern="1200" dirty="0" err="1"/>
            <a:t>empregado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Princípio</a:t>
          </a:r>
          <a:r>
            <a:rPr lang="en-US" sz="1200" kern="1200" dirty="0"/>
            <a:t> da </a:t>
          </a:r>
          <a:r>
            <a:rPr lang="en-US" sz="1200" kern="1200" dirty="0" err="1"/>
            <a:t>primazia</a:t>
          </a:r>
          <a:r>
            <a:rPr lang="en-US" sz="1200" kern="1200" dirty="0"/>
            <a:t> da </a:t>
          </a:r>
          <a:r>
            <a:rPr lang="en-US" sz="1200" kern="1200" dirty="0" err="1"/>
            <a:t>realidade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noProof="0" dirty="0"/>
        </a:p>
      </dsp:txBody>
      <dsp:txXfrm>
        <a:off x="1486831" y="1644"/>
        <a:ext cx="2837464" cy="1702478"/>
      </dsp:txXfrm>
    </dsp:sp>
    <dsp:sp modelId="{0976F171-F6A7-CE46-B479-2227530B54CA}">
      <dsp:nvSpPr>
        <dsp:cNvPr id="0" name=""/>
        <dsp:cNvSpPr/>
      </dsp:nvSpPr>
      <dsp:spPr>
        <a:xfrm>
          <a:off x="1486831" y="1987870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kern="1200" dirty="0"/>
            <a:t>Súmula 269/TST - DIRETOR ELEITO. CÔMPUTO DO PERÍODO COMO TEMPO DE SERVIÇO. </a:t>
          </a:r>
          <a:r>
            <a:rPr lang="pt-BR" sz="1200" b="0" i="0" u="none" kern="1200" dirty="0"/>
            <a:t>O empregado eleito para ocupar cargo de diretor tem o respectivo contrato de trabalho suspenso, não se computando o tempo de serviço desse período, salvo se permanecer a subordinação jurídica inerente à relação de emprego.</a:t>
          </a:r>
          <a:endParaRPr lang="pt-BR" sz="1200" kern="1200" dirty="0"/>
        </a:p>
      </dsp:txBody>
      <dsp:txXfrm>
        <a:off x="1486831" y="1987870"/>
        <a:ext cx="2837464" cy="1702478"/>
      </dsp:txXfrm>
    </dsp:sp>
    <dsp:sp modelId="{6B73D0E9-3D25-9248-B7D8-8C8F2680176F}">
      <dsp:nvSpPr>
        <dsp:cNvPr id="0" name=""/>
        <dsp:cNvSpPr/>
      </dsp:nvSpPr>
      <dsp:spPr>
        <a:xfrm>
          <a:off x="1486831" y="3974095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i="0" u="none" kern="1200" dirty="0"/>
            <a:t>Art. 16, Lei </a:t>
          </a:r>
          <a:r>
            <a:rPr lang="pt-BR" sz="1200" b="0" i="0" u="none" kern="1200" dirty="0" err="1"/>
            <a:t>n</a:t>
          </a:r>
          <a:r>
            <a:rPr lang="pt-BR" sz="1200" b="0" i="0" u="none" kern="1200" dirty="0"/>
            <a:t>. 8036/90. Para efeito desta lei, as empresas sujeitas ao regime da legislação trabalhista poderão equiparar seus diretores não empregados aos demais trabalhadores sujeitos ao regime do FGTS. Considera-se diretor aquele que exerça cargo de administração previsto em lei, estatuto ou contrato social, independente da denominação do cargo.</a:t>
          </a:r>
          <a:endParaRPr lang="pt-BR" sz="1200" kern="1200" dirty="0"/>
        </a:p>
      </dsp:txBody>
      <dsp:txXfrm>
        <a:off x="1486831" y="3974095"/>
        <a:ext cx="2837464" cy="1702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EFD9-B1AD-AB44-ADCB-085647E8D4BD}">
      <dsp:nvSpPr>
        <dsp:cNvPr id="0" name=""/>
        <dsp:cNvSpPr/>
      </dsp:nvSpPr>
      <dsp:spPr>
        <a:xfrm>
          <a:off x="1486831" y="1644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600" kern="1200" dirty="0"/>
            <a:t>8% sobre a remuneração (art. 15, Lei </a:t>
          </a:r>
          <a:r>
            <a:rPr lang="pt-BR" altLang="pt-BR" sz="1600" kern="1200" dirty="0" err="1"/>
            <a:t>n</a:t>
          </a:r>
          <a:r>
            <a:rPr lang="pt-BR" altLang="pt-BR" sz="1600" kern="1200" dirty="0"/>
            <a:t>. 8.036/90)</a:t>
          </a:r>
        </a:p>
      </dsp:txBody>
      <dsp:txXfrm>
        <a:off x="1486831" y="1644"/>
        <a:ext cx="2837464" cy="1702478"/>
      </dsp:txXfrm>
    </dsp:sp>
    <dsp:sp modelId="{F29F94F7-7C72-CB47-920C-3898631035AA}">
      <dsp:nvSpPr>
        <dsp:cNvPr id="0" name=""/>
        <dsp:cNvSpPr/>
      </dsp:nvSpPr>
      <dsp:spPr>
        <a:xfrm>
          <a:off x="1486831" y="1987870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2% contrato de aprendizagem (</a:t>
          </a:r>
          <a:r>
            <a:rPr lang="pt-BR" altLang="pt-BR" sz="1600" kern="1200" dirty="0"/>
            <a:t>art. 15, §7º, Lei </a:t>
          </a:r>
          <a:r>
            <a:rPr lang="pt-BR" altLang="pt-BR" sz="1600" kern="1200" dirty="0" err="1"/>
            <a:t>n</a:t>
          </a:r>
          <a:r>
            <a:rPr lang="pt-BR" altLang="pt-BR" sz="1600" kern="1200" dirty="0"/>
            <a:t>. 8.036/90)</a:t>
          </a:r>
          <a:r>
            <a:rPr lang="pt-BR" sz="1600" kern="1200" dirty="0"/>
            <a:t>;</a:t>
          </a:r>
        </a:p>
      </dsp:txBody>
      <dsp:txXfrm>
        <a:off x="1486831" y="1987870"/>
        <a:ext cx="2837464" cy="1702478"/>
      </dsp:txXfrm>
    </dsp:sp>
    <dsp:sp modelId="{72BF1A57-74FA-C547-B3AD-C59E1E7A80BC}">
      <dsp:nvSpPr>
        <dsp:cNvPr id="0" name=""/>
        <dsp:cNvSpPr/>
      </dsp:nvSpPr>
      <dsp:spPr>
        <a:xfrm>
          <a:off x="1486831" y="3974095"/>
          <a:ext cx="2837464" cy="1702478"/>
        </a:xfrm>
        <a:prstGeom prst="rect">
          <a:avLst/>
        </a:prstGeom>
        <a:solidFill>
          <a:srgbClr val="1F3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2% contrato por prazo determinado da Lei </a:t>
          </a:r>
          <a:r>
            <a:rPr lang="pt-BR" sz="1600" kern="1200" dirty="0" err="1"/>
            <a:t>n</a:t>
          </a:r>
          <a:r>
            <a:rPr lang="pt-BR" sz="1600" kern="1200" dirty="0"/>
            <a:t>. 9.601/98 e MP “Contrato verde amarelo”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noProof="0" dirty="0"/>
        </a:p>
      </dsp:txBody>
      <dsp:txXfrm>
        <a:off x="1486831" y="3974095"/>
        <a:ext cx="2837464" cy="1702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0EED-D482-6D43-B51F-6F4F3CBDDE79}">
      <dsp:nvSpPr>
        <dsp:cNvPr id="0" name=""/>
        <dsp:cNvSpPr/>
      </dsp:nvSpPr>
      <dsp:spPr>
        <a:xfrm>
          <a:off x="0" y="4719"/>
          <a:ext cx="6906491" cy="5580899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rgbClr val="1F37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pt-BR" sz="2000" b="0" i="0" u="none" kern="1200" dirty="0"/>
            <a:t>Consideram-se de natureza salarial para fins da fiscalização do FGTS e das contribuições sociais, entre outras, as seguintes parcelas:</a:t>
          </a:r>
          <a:br>
            <a:rPr lang="pt-BR" sz="2000" kern="1200" dirty="0"/>
          </a:br>
          <a:r>
            <a:rPr lang="pt-BR" sz="1400" b="0" i="0" u="none" kern="1200" dirty="0"/>
            <a:t>a) o salário-base, inclusive as prestações </a:t>
          </a:r>
          <a:r>
            <a:rPr lang="pt-BR" sz="1400" b="0" i="1" u="none" kern="1200" dirty="0"/>
            <a:t>in natura</a:t>
          </a:r>
          <a:r>
            <a:rPr lang="pt-BR" sz="1400" b="0" i="0" u="none" kern="1200" dirty="0"/>
            <a:t>;</a:t>
          </a:r>
          <a:br>
            <a:rPr lang="pt-BR" sz="1400" kern="1200" dirty="0"/>
          </a:br>
          <a:r>
            <a:rPr lang="pt-BR" sz="1400" b="0" i="0" u="none" kern="1200" dirty="0" err="1"/>
            <a:t>b</a:t>
          </a:r>
          <a:r>
            <a:rPr lang="pt-BR" sz="1400" b="0" i="0" u="none" kern="1200" dirty="0"/>
            <a:t>) as horas extras;</a:t>
          </a:r>
          <a:br>
            <a:rPr lang="pt-BR" sz="1400" kern="1200" dirty="0"/>
          </a:br>
          <a:r>
            <a:rPr lang="pt-BR" sz="1400" b="0" i="0" u="none" kern="1200" dirty="0" err="1"/>
            <a:t>c</a:t>
          </a:r>
          <a:r>
            <a:rPr lang="pt-BR" sz="1400" b="0" i="0" u="none" kern="1200" dirty="0"/>
            <a:t>) os adicionais de insalubridade, periculosidade, </a:t>
          </a:r>
          <a:r>
            <a:rPr lang="pt-BR" sz="1400" b="0" i="0" u="none" kern="1200" dirty="0" err="1"/>
            <a:t>penosidade</a:t>
          </a:r>
          <a:r>
            <a:rPr lang="pt-BR" sz="1400" b="0" i="0" u="none" kern="1200" dirty="0"/>
            <a:t> e do trabalho noturno;</a:t>
          </a:r>
          <a:br>
            <a:rPr lang="pt-BR" sz="1400" kern="1200" dirty="0"/>
          </a:br>
          <a:r>
            <a:rPr lang="pt-BR" sz="1400" b="0" i="0" u="none" kern="1200" dirty="0" err="1"/>
            <a:t>d</a:t>
          </a:r>
          <a:r>
            <a:rPr lang="pt-BR" sz="1400" b="0" i="0" u="none" kern="1200" dirty="0"/>
            <a:t>) o adicional por tempo de serviço;</a:t>
          </a:r>
          <a:br>
            <a:rPr lang="pt-BR" sz="1400" kern="1200" dirty="0"/>
          </a:br>
          <a:r>
            <a:rPr lang="pt-BR" sz="1400" b="0" i="0" u="none" kern="1200" dirty="0"/>
            <a:t>e) as diárias para viagem, pelo seu valor global, desde que não haja prestação de contas do montante gasto;</a:t>
          </a:r>
          <a:br>
            <a:rPr lang="pt-BR" sz="1400" kern="1200" dirty="0"/>
          </a:br>
          <a:r>
            <a:rPr lang="pt-BR" sz="1400" b="0" i="0" u="none" kern="1200" dirty="0" err="1"/>
            <a:t>f</a:t>
          </a:r>
          <a:r>
            <a:rPr lang="pt-BR" sz="1400" b="0" i="0" u="none" kern="1200" dirty="0"/>
            <a:t>) a ajuda de custo, quando paga mensalmente, pelo seu valor global, se ultrapassar o limite de 50% da remuneração mensal, mesmo que recebida exclusivamente em decorrência de mudança de localidade de trabalho do empregado, na forma do art. 470 da CLT;</a:t>
          </a:r>
          <a:br>
            <a:rPr lang="pt-BR" sz="1400" kern="1200" dirty="0"/>
          </a:br>
          <a:r>
            <a:rPr lang="pt-BR" sz="1400" b="0" i="0" u="none" kern="1200" dirty="0" err="1"/>
            <a:t>g</a:t>
          </a:r>
          <a:r>
            <a:rPr lang="pt-BR" sz="1400" b="0" i="0" u="none" kern="1200" dirty="0"/>
            <a:t>) as gratificações incorporadas em razão do exercício de cargo de confiança, antes de 11.11.2017, data de início da vigência da Lei nº 13.467/2017;</a:t>
          </a:r>
          <a:br>
            <a:rPr lang="pt-BR" sz="1400" kern="1200" dirty="0"/>
          </a:br>
          <a:r>
            <a:rPr lang="pt-BR" sz="1400" b="0" i="0" u="none" kern="1200" dirty="0" err="1"/>
            <a:t>h</a:t>
          </a:r>
          <a:r>
            <a:rPr lang="pt-BR" sz="1400" b="0" i="0" u="none" kern="1200" dirty="0"/>
            <a:t>) o valor não o pago a título de aviso-prévio indenizado, nos casos da extinção de contrato de trabalho por acordo, previsto no art. 484-A da CLT;</a:t>
          </a:r>
          <a:br>
            <a:rPr lang="pt-BR" sz="1400" kern="1200" dirty="0"/>
          </a:br>
          <a:r>
            <a:rPr lang="pt-BR" sz="1400" b="0" i="0" u="none" kern="1200" dirty="0" err="1"/>
            <a:t>i</a:t>
          </a:r>
          <a:r>
            <a:rPr lang="pt-BR" sz="1400" b="0" i="0" u="none" kern="1200" dirty="0"/>
            <a:t>) o valor a título de quebra de caixa;</a:t>
          </a:r>
          <a:br>
            <a:rPr lang="pt-BR" sz="1400" kern="1200" dirty="0"/>
          </a:br>
          <a:r>
            <a:rPr lang="pt-BR" sz="1400" b="0" i="0" u="none" kern="1200" dirty="0" err="1"/>
            <a:t>j</a:t>
          </a:r>
          <a:r>
            <a:rPr lang="pt-BR" sz="1400" b="0" i="0" u="none" kern="1200" dirty="0"/>
            <a:t>) o valor do tempo de reserva, nos termos do § 6º do art. 235-E da CLT, originados antes de 11.11.2017, data de início da vigência da Lei nº 13.467/2017;</a:t>
          </a:r>
          <a:br>
            <a:rPr lang="pt-BR" sz="1400" kern="1200" dirty="0"/>
          </a:br>
          <a:r>
            <a:rPr lang="pt-BR" sz="1400" b="0" i="0" u="none" kern="1200" dirty="0" err="1"/>
            <a:t>k</a:t>
          </a:r>
          <a:r>
            <a:rPr lang="pt-BR" sz="1400" b="0" i="0" u="none" kern="1200" dirty="0"/>
            <a:t>) prêmios concedidos pelo empregador com natureza de contraprestação, originados antes de 11.11.2017, data de início da vigência da Lei nº 13.467/2017; </a:t>
          </a:r>
          <a:br>
            <a:rPr lang="pt-BR" sz="1400" kern="1200" dirty="0"/>
          </a:br>
          <a:r>
            <a:rPr lang="pt-BR" sz="1400" b="0" i="0" u="none" kern="1200" dirty="0"/>
            <a:t>l) abonos concedidos pelo empregador com natureza de contraprestação, originados antes de 11.11.2017, data de início da vigência da Lei nº 13.467/2017;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400" kern="1200" dirty="0"/>
            <a:t>m) aviso-</a:t>
          </a:r>
          <a:r>
            <a:rPr lang="en-US" sz="1400" kern="1200" dirty="0" err="1"/>
            <a:t>prévio</a:t>
          </a:r>
          <a:r>
            <a:rPr lang="en-US" sz="1400" kern="1200" dirty="0"/>
            <a:t> , </a:t>
          </a:r>
          <a:r>
            <a:rPr lang="en-US" sz="1400" kern="1200" dirty="0" err="1"/>
            <a:t>trabalhado</a:t>
          </a:r>
          <a:r>
            <a:rPr lang="en-US" sz="1400" kern="1200" dirty="0"/>
            <a:t> </a:t>
          </a:r>
          <a:r>
            <a:rPr lang="en-US" sz="1400" kern="1200" dirty="0" err="1"/>
            <a:t>ou</a:t>
          </a:r>
          <a:r>
            <a:rPr lang="en-US" sz="1400" kern="1200" dirty="0"/>
            <a:t> </a:t>
          </a:r>
          <a:r>
            <a:rPr lang="en-US" sz="1400" kern="1200" dirty="0" err="1"/>
            <a:t>indenizado</a:t>
          </a:r>
          <a:r>
            <a:rPr lang="en-US" sz="1400" kern="1200" dirty="0"/>
            <a:t>.</a:t>
          </a:r>
        </a:p>
      </dsp:txBody>
      <dsp:txXfrm>
        <a:off x="272437" y="277156"/>
        <a:ext cx="6361617" cy="5036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0EED-D482-6D43-B51F-6F4F3CBDDE79}">
      <dsp:nvSpPr>
        <dsp:cNvPr id="0" name=""/>
        <dsp:cNvSpPr/>
      </dsp:nvSpPr>
      <dsp:spPr>
        <a:xfrm>
          <a:off x="0" y="55009"/>
          <a:ext cx="6906491" cy="5475600"/>
        </a:xfrm>
        <a:prstGeom prst="roundRect">
          <a:avLst/>
        </a:prstGeom>
        <a:solidFill>
          <a:srgbClr val="1F3763"/>
        </a:solidFill>
        <a:ln w="12700" cap="flat" cmpd="sng" algn="ctr">
          <a:solidFill>
            <a:srgbClr val="1F37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u="none" kern="1200" dirty="0"/>
            <a:t>Não integram a remuneração, entre outras, as seguintes parcelas:</a:t>
          </a:r>
          <a:br>
            <a:rPr lang="pt-BR" sz="2000" kern="1200" dirty="0"/>
          </a:br>
          <a:r>
            <a:rPr lang="pt-BR" sz="1400" b="0" i="0" u="none" kern="1200" dirty="0"/>
            <a:t>a) participação do empregado nos lucros ou resultados da empresa, quando paga ou creditada de acordo com a Lei nº 10.101/2000;</a:t>
          </a:r>
          <a:br>
            <a:rPr lang="pt-BR" sz="1400" kern="1200" dirty="0"/>
          </a:br>
          <a:r>
            <a:rPr lang="pt-BR" sz="1400" b="0" i="0" u="none" kern="1200" dirty="0" err="1"/>
            <a:t>b</a:t>
          </a:r>
          <a:r>
            <a:rPr lang="pt-BR" sz="1400" b="0" i="0" u="none" kern="1200" dirty="0"/>
            <a:t>) abono correspondente à conversão de 1/3 das férias em pecúnia e seu respectivo adicional constitucional;</a:t>
          </a:r>
          <a:br>
            <a:rPr lang="pt-BR" sz="1400" kern="1200" dirty="0"/>
          </a:br>
          <a:r>
            <a:rPr lang="pt-BR" sz="1400" b="0" i="0" u="none" kern="1200" dirty="0" err="1"/>
            <a:t>c</a:t>
          </a:r>
          <a:r>
            <a:rPr lang="pt-BR" sz="1400" b="0" i="0" u="none" kern="1200" dirty="0"/>
            <a:t>) ajuda de custo, quando paga mensalmente, limitada a 50% da remuneração mensal, recebida exclusivamente em decorrência de mudança de localidade de trabalho do empregado, na forma do art. 470 da CLT;</a:t>
          </a:r>
          <a:br>
            <a:rPr lang="pt-BR" sz="1400" kern="1200" dirty="0"/>
          </a:br>
          <a:r>
            <a:rPr lang="pt-BR" sz="1400" b="0" i="0" u="none" kern="1200" dirty="0" err="1"/>
            <a:t>d</a:t>
          </a:r>
          <a:r>
            <a:rPr lang="pt-BR" sz="1400" b="0" i="0" u="none" kern="1200" dirty="0"/>
            <a:t>) prêmios, pagos até 2 vezes ao ano, compreendidos como parcelas pagas por liberalidade e em razão de desempenho superior ao ordinariamente esperado no exercício das atividades do empregado, originados a partir de 11.11.2017, data de início da vigência da Lei nº 13.467/2017; e) abonos originados a partir de 11.11.2017, data de início da vigência da Lei nº 13.467/2017, desde que não sejam pagos como contraprestação pelo trabalho;</a:t>
          </a:r>
          <a:br>
            <a:rPr lang="pt-BR" sz="1400" kern="1200" dirty="0"/>
          </a:br>
          <a:r>
            <a:rPr lang="pt-BR" sz="1400" b="0" i="0" u="none" kern="1200" dirty="0" err="1"/>
            <a:t>f</a:t>
          </a:r>
          <a:r>
            <a:rPr lang="pt-BR" sz="1400" b="0" i="0" u="none" kern="1200" dirty="0"/>
            <a:t>) pagamento do período suprimido do intervalo intrajornada, não concedido em seu período mínimo, quando o fato gerador for originado a partir de 11.11.2017, data de início da vigência da Lei nº 13.467/2017;</a:t>
          </a:r>
          <a:br>
            <a:rPr lang="pt-BR" sz="1400" kern="1200" dirty="0"/>
          </a:br>
          <a:r>
            <a:rPr lang="pt-BR" sz="1400" b="0" i="0" u="none" kern="1200" dirty="0" err="1"/>
            <a:t>g</a:t>
          </a:r>
          <a:r>
            <a:rPr lang="pt-BR" sz="1400" b="0" i="0" u="none" kern="1200" dirty="0"/>
            <a:t>) valor das contribuições efetivamente pagas pelo empregador a título de prêmio de seguro de vida e de acidentes pessoais; e</a:t>
          </a:r>
          <a:br>
            <a:rPr lang="pt-BR" sz="1400" kern="1200" dirty="0"/>
          </a:br>
          <a:r>
            <a:rPr lang="pt-BR" sz="1400" b="0" i="0" u="none" kern="1200" dirty="0" err="1"/>
            <a:t>h</a:t>
          </a:r>
          <a:r>
            <a:rPr lang="pt-BR" sz="1400" b="0" i="0" u="none" kern="1200" dirty="0"/>
            <a:t>) o valor do tempo de espera, nos termos do § 9º do art. 235-C da CLT; e</a:t>
          </a:r>
          <a:br>
            <a:rPr lang="pt-BR" sz="1400" kern="1200" dirty="0"/>
          </a:br>
          <a:r>
            <a:rPr lang="pt-BR" sz="1400" b="0" i="0" u="none" kern="1200" dirty="0" err="1"/>
            <a:t>i</a:t>
          </a:r>
          <a:r>
            <a:rPr lang="pt-BR" sz="1400" b="0" i="0" u="none" kern="1200" dirty="0"/>
            <a:t>) o valor, pago ao empregado a título de multa, correspondente a um 1/30 avos da média da gorjeta por dia de atraso.</a:t>
          </a:r>
          <a:endParaRPr lang="en-US" sz="1400" kern="1200" dirty="0"/>
        </a:p>
      </dsp:txBody>
      <dsp:txXfrm>
        <a:off x="267297" y="322306"/>
        <a:ext cx="6371897" cy="49410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487E8-0511-7241-9E16-A6463B10ECF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CB771-59FF-FA43-B3BB-3A4E53355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76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54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19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9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6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12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42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57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87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42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642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96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80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077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862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37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860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  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88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8D9DB-6F97-BB47-B566-38C6C38CB64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66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948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548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962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27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199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060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91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53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45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18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3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0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CB771-59FF-FA43-B3BB-3A4E533558F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9C24D-D560-CD45-BF86-E5EA7F9C0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4938C6-0F9B-7247-A65E-B6FE72E8F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32CD0B-B427-F948-B269-B2F7F29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044A0B-D33C-F549-8C1A-35866F33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A88351-6BB6-9B4F-B89E-6D8E46F8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02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5C283-291C-0140-9573-C2FA87E1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438A03-5002-324F-93A1-7FA4AB276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5622D-FEC5-0647-AEBA-56845ADE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C17AC3-7EDA-7641-AB42-76EE0FFE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662005-7F74-FA40-9873-6A6D717D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59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9AD99A-6779-0241-8430-F210CECEE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6E51B7-87F7-AF42-9DEA-5D5C09D3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9F0D58-37FE-E144-AA38-E0D859EB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4BB6A-C18A-B745-8AD0-326B32D7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88E0D0-9E38-C54A-9C34-BC446E72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3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35875-1DF7-704A-9067-91179CF37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164276-B755-3047-BE46-183562FE1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A22045-3756-8046-BD58-BB7AAED3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437A05-34EA-DB45-B431-5F40523B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E27294-8A8F-B042-83A9-A7451F52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89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6300C-02CB-4D40-BD00-604A9BF7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4BAEBF-E54E-C14D-8974-E100405D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581776-79F5-6440-9327-D33C3700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3F34C9-1515-DC47-8034-A5BCABED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CA974-BF67-9349-9E28-75D8B45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19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1BD0C-AB87-FB4C-85A8-E8DA32F9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EC9EBE-5D83-5944-AAA4-B3C293702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07DDE2-6936-EE44-B8FE-AC87C6D2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E70809-6668-6A45-9366-A1602CAA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766A72-7481-B149-BFA2-72061195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77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F6E3F-E71A-534B-B6D2-4F153E01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B89FF3-50E8-2842-A175-B5663524E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FA0EB3-B597-F748-B7C5-A029CFB0E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799FF6-ED84-AA44-8D12-29394937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DD091A-0D30-ED49-A8C4-0B8EC4ED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17D22C-77DD-C44A-95D7-238FEAFC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8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89701-1089-EB4F-A478-61F0ED9E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E025EA-2C4F-9741-9F5B-3123DFBA3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78FF30-5669-A245-AA4D-614C3617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C50858-E3C6-144A-A3B1-1DEEE3F17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AC15D0-2507-4E45-B2FD-19E4534C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A0817D9-158D-5D43-9F68-3B10A4DE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23D89A-405F-2542-8C0B-FF8E7571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C4D590-3210-0A4D-93D8-E12BE54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46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85D89-2E42-294C-BBFA-A285D152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C01B00-4725-6C41-90E1-9B7E428D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F83E27-B8E8-E849-BDD8-6800E4BF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552428-7C77-B448-8420-EA03E271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79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10816E-4711-1E45-9F5F-971C50EE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4234F5-8F9F-244B-94FB-767B3DA4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88EE07-FDDF-8448-A91F-4F540452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9B12E-CED8-054F-868A-37E15C7C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F36019-1DCC-214C-A247-04D191320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5B475B-1502-6B4D-8B7E-60CE56DD7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BA3F94-51AF-AB49-A14F-B7F47422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33EC2E-9C57-4340-8E68-8AFB85E1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B32BD-08CF-1444-8F1C-A392F520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6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30207-0D52-824E-8BA9-D27ADDD6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D88DF2-9B6B-C143-B865-84FA76B3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55677D-45DF-4341-A8E1-3B73D2CA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260F17-076E-134B-AF44-58E2A156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6E6249-F1B1-9447-B7FD-5FF1C894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113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22A9D-276A-4648-994B-086C2901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2B7FD4A-772B-7A4F-B5F2-C27E4418D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22FE49-A2C8-424C-AA79-C2EC992D6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F7324A-2C9D-C84C-A6EE-C256F640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F3F597-55CE-A541-B309-1AF71E99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FF08D5-63DB-904A-99CC-0ED702CD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405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AAFB3-9EC6-794C-9D0D-1E389E26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ADBAB9-E4A7-8E44-A302-C997D15BF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85E97E-EA73-0A49-B5CA-32975701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63C629-F56B-4043-AB08-9AE5182C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270FEE-8938-654D-A8FB-E75FD625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18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6AA33B-62A6-6243-9DA7-44ED01707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50F36E-55A6-5444-8727-E8B408F9F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F18E9F-9973-2E44-93E7-5B2CA7D1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C12A9-164A-9449-8039-BF18A55A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1CE70-65DA-6549-B9EA-971B89E3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85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01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90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>
              <a:defRPr/>
            </a:pPr>
            <a:fld id="{B46EFD6D-5FEC-48F1-ACAD-494D65AF1BCD}" type="slidenum">
              <a:rPr lang="pt-BR" altLang="pt-BR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41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>
              <a:defRPr/>
            </a:pPr>
            <a:fld id="{D13509A1-1BB5-4AB2-AD07-23EDF0A87B1E}" type="slidenum">
              <a:rPr lang="pt-BR" altLang="pt-BR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75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>
              <a:defRPr/>
            </a:pPr>
            <a:fld id="{4F18C903-47EA-4DF7-AD0F-FA73625F4726}" type="slidenum">
              <a:rPr lang="pt-BR" altLang="pt-B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3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8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A371-DB73-BC41-A6C8-93AFB439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BC8E70-F04A-B241-A61A-DFA771399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421144-CE87-4D49-A79D-FC770A3F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C6915F-6B4D-9243-A79E-74CB9557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236E54-1F7B-D94D-866A-E01F037F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709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3EDF6-ED6E-49D2-9F7F-D3253E8785C0}" type="slidenum">
              <a:rPr lang="pt-BR" altLang="pt-B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0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>
              <a:defRPr/>
            </a:pPr>
            <a:fld id="{742762A0-93FB-4C9D-97F9-465DF4887D28}" type="slidenum">
              <a:rPr lang="pt-BR" altLang="pt-BR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35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04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451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86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029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71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95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AD2A4-C461-1B4F-9D99-293CCE13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4BF2C3-693A-684E-9AF6-F330F71C6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A9D6CC-6368-054D-B7F5-B07AD1BF8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E0276C-3E51-7B46-A9EB-C390C7E8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9AB898-CEF9-994C-BC15-A674681B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C18FE9-EAD6-2B4A-9E22-B4327829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1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12AE4-C0D7-554E-98DE-10417703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9FD8F2-184D-3B42-9F81-6A9909997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52EDFA-7DBA-A14C-A63A-E2C420E1C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B87143-E734-BE41-A47F-8868865F8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B2CAE7F-0E0B-BB4C-8A36-6B642C239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5DC263-95BE-8E4C-A8F8-75E6A227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B7AD48-6B2C-124C-AE05-F7A56E80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13FF99-167F-9B4E-AA15-12756234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3838F-0739-5D44-A1CA-FF05BBBC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0B2A4C1-66C6-8D41-BEC8-680EC2FF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308FCE-A790-B942-AE70-32CD6253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CBA9CE-549F-A04B-B54E-3908071C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3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36C08A-4991-0B43-AC43-0CF22021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275639-03D8-194E-8B6F-F0A33A38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48CA44-6933-1449-97FA-E2274066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2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0C347-57FC-6945-BAD5-D67E168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31C2F-C8B9-0A4A-85A9-483A92F6F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E91A1B-4B92-4941-BB48-13E67B25A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6BD029-2AA0-6D44-932B-CE25A8C6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3B8202-F9CA-7A46-BB4A-670270D4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ACBF0F-CCAE-6244-A98C-17946A16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81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EEBE5-5E68-3A4A-9183-EA107F81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417CF6-A793-6541-8C37-6105E75CB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13F1D5-F95F-524C-AC00-79C6AEE11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6738D9-BD1E-9B42-846C-807CA698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6F3045-3DB5-D04A-AC7C-CFCC8BF7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60AA33-15C7-8149-9406-7EA333EC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0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F02A65-4C19-0541-9FD7-90B2C0E4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20923C-88EC-F74B-8EA3-492CCE20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BF6036-3381-C44F-961A-DBD9038A4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53BB-1830-B247-B2D1-F5FC2A43CB92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9DE73E-FDE1-9449-A3A0-3ADBFA6EE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14A888-4008-F749-870A-A5A09108E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496E-61C4-034C-AA2D-0AB3B9D113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1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B3C4A1-D3B4-194A-AD66-EA05E1B7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73E72-E7D0-C64A-940F-6BD45EAD4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586994-88B2-D341-893E-0C980A591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4D90-82F7-FD44-AA12-4ED63E02C3A7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AE094F-181A-6244-8290-8E88CEC83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2E648B-6658-3046-B4C1-E3C326F74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D8B2-BB5F-EC48-877C-A97F641C6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01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A8CE9-4A06-46B0-9E28-F98EA61ED601}" type="slidenum">
              <a:rPr lang="pt-BR" altLang="pt-BR" smtClean="0">
                <a:solidFill>
                  <a:prstClr val="black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decreto-lei/del5452.htm#art13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decreto-lei/del5452.htm#art14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decreto-lei/del5452.htm#art13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9910D9-9784-E768-24B4-3680C4BF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761"/>
            <a:ext cx="8686800" cy="5589240"/>
          </a:xfrm>
        </p:spPr>
        <p:txBody>
          <a:bodyPr rtlCol="0">
            <a:norm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000" dirty="0"/>
              <a:t>Consistem nos contratos de trabalho que possuem termo prefixado para a sua extinção.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pt-BR" dirty="0"/>
          </a:p>
          <a:p>
            <a:pPr>
              <a:buFont typeface="Wingdings" pitchFamily="2" charset="2"/>
              <a:buChar char="Ø"/>
              <a:defRPr/>
            </a:pPr>
            <a:endParaRPr lang="pt-BR" dirty="0"/>
          </a:p>
          <a:p>
            <a:pPr>
              <a:buFont typeface="Wingdings" pitchFamily="2" charset="2"/>
              <a:buChar char="Ø"/>
              <a:defRPr/>
            </a:pPr>
            <a:r>
              <a:rPr lang="pt-BR" dirty="0"/>
              <a:t> </a:t>
            </a:r>
            <a:r>
              <a:rPr lang="pt-BR" sz="2000" b="1" dirty="0"/>
              <a:t>HIPÓTESES DE CABIMENTO/VALIDADE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pt-BR" sz="2000" dirty="0"/>
              <a:t>Art. 443, § 2º, da CLT</a:t>
            </a:r>
          </a:p>
          <a:p>
            <a:pPr lvl="2">
              <a:buNone/>
              <a:defRPr/>
            </a:pPr>
            <a:endParaRPr lang="pt-BR" sz="2000" dirty="0"/>
          </a:p>
          <a:p>
            <a:pPr lvl="3">
              <a:buFont typeface="Wingdings" pitchFamily="2" charset="2"/>
              <a:buChar char="Ø"/>
              <a:defRPr/>
            </a:pPr>
            <a:r>
              <a:rPr lang="pt-BR" sz="2000" dirty="0"/>
              <a:t> a) Serviço cuja natureza ou transitoriedade justifique a predeterminação de prazo;</a:t>
            </a:r>
          </a:p>
          <a:p>
            <a:pPr lvl="3">
              <a:buNone/>
              <a:defRPr/>
            </a:pPr>
            <a:endParaRPr lang="pt-BR" sz="2000" dirty="0"/>
          </a:p>
          <a:p>
            <a:pPr lvl="3">
              <a:buFont typeface="Wingdings" pitchFamily="2" charset="2"/>
              <a:buChar char="Ø"/>
              <a:defRPr/>
            </a:pPr>
            <a:r>
              <a:rPr lang="pt-BR" sz="2000" dirty="0"/>
              <a:t>b) atividades empresariais de caráter transitório;</a:t>
            </a:r>
          </a:p>
          <a:p>
            <a:pPr lvl="3">
              <a:buFont typeface="Wingdings" pitchFamily="2" charset="2"/>
              <a:buChar char="Ø"/>
              <a:defRPr/>
            </a:pPr>
            <a:endParaRPr lang="pt-BR" sz="2000" dirty="0"/>
          </a:p>
          <a:p>
            <a:pPr lvl="3">
              <a:buFont typeface="Wingdings" pitchFamily="2" charset="2"/>
              <a:buChar char="Ø"/>
              <a:defRPr/>
            </a:pPr>
            <a:r>
              <a:rPr lang="pt-BR" sz="2000" dirty="0"/>
              <a:t>c) contrato de experiência (art. 445, §2º)</a:t>
            </a:r>
          </a:p>
          <a:p>
            <a:pPr lvl="3">
              <a:buFont typeface="Wingdings" pitchFamily="2" charset="2"/>
              <a:buChar char="Ø"/>
              <a:defRPr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3F3EC8-CC9D-CA7C-5D3F-84AC92A7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31986"/>
            <a:ext cx="7812360" cy="99275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cap="all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Contrato por tempo Determinado</a:t>
            </a:r>
            <a:br>
              <a:rPr lang="pt-BR" sz="4400" cap="all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84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95E119-8258-3D4F-B57D-15BFE7F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8441"/>
            <a:ext cx="3500718" cy="1710559"/>
          </a:xfrm>
        </p:spPr>
        <p:txBody>
          <a:bodyPr anchor="t">
            <a:normAutofit/>
          </a:bodyPr>
          <a:lstStyle/>
          <a:p>
            <a:pPr algn="ctr"/>
            <a:r>
              <a:rPr lang="pt-BR" sz="4800" b="1" dirty="0"/>
              <a:t>ALÍQUOTAS </a:t>
            </a:r>
            <a:endParaRPr lang="pt-BR" sz="4800" b="1" dirty="0">
              <a:solidFill>
                <a:srgbClr val="1F3763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926B4D-6102-4CCF-9299-A2ECF645A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07908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9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AEA149-617D-984A-BCDB-587BC74E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1" y="1153572"/>
            <a:ext cx="3816491" cy="44611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1F3763"/>
                </a:solidFill>
              </a:rPr>
              <a:t>BASE DE CÁLCULO – REMUNERAÇÃO</a:t>
            </a:r>
            <a:br>
              <a:rPr lang="pt-BR" b="1" dirty="0">
                <a:solidFill>
                  <a:srgbClr val="1F3763"/>
                </a:solidFill>
              </a:rPr>
            </a:br>
            <a:r>
              <a:rPr lang="pt-BR" b="1" dirty="0">
                <a:solidFill>
                  <a:srgbClr val="1F3763"/>
                </a:solidFill>
              </a:rPr>
              <a:t>art. 15, Lei </a:t>
            </a:r>
            <a:r>
              <a:rPr lang="pt-BR" b="1" dirty="0" err="1">
                <a:solidFill>
                  <a:srgbClr val="1F3763"/>
                </a:solidFill>
              </a:rPr>
              <a:t>n</a:t>
            </a:r>
            <a:r>
              <a:rPr lang="pt-BR" b="1" dirty="0">
                <a:solidFill>
                  <a:srgbClr val="1F3763"/>
                </a:solidFill>
              </a:rPr>
              <a:t>. 8.036/90 e Instrução Normativa SIT n.144/2018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Espaço Reservado para Conteúdo 2">
            <a:extLst>
              <a:ext uri="{FF2B5EF4-FFF2-40B4-BE49-F238E27FC236}">
                <a16:creationId xmlns:a16="http://schemas.microsoft.com/office/drawing/2014/main" id="{74A89904-2DDA-44C3-94C7-12A6BB6CB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3532"/>
              </p:ext>
            </p:extLst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751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AEA149-617D-984A-BCDB-587BC74E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1" y="1153572"/>
            <a:ext cx="3816491" cy="44611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1F3763"/>
                </a:solidFill>
              </a:rPr>
              <a:t>BASE DE CÁLCULO – REMUNERAÇÃO</a:t>
            </a:r>
            <a:br>
              <a:rPr lang="pt-BR" b="1" dirty="0">
                <a:solidFill>
                  <a:srgbClr val="1F3763"/>
                </a:solidFill>
              </a:rPr>
            </a:br>
            <a:r>
              <a:rPr lang="pt-BR" b="1" dirty="0">
                <a:solidFill>
                  <a:srgbClr val="1F3763"/>
                </a:solidFill>
              </a:rPr>
              <a:t>art. 15, Lei </a:t>
            </a:r>
            <a:r>
              <a:rPr lang="pt-BR" b="1" dirty="0" err="1">
                <a:solidFill>
                  <a:srgbClr val="1F3763"/>
                </a:solidFill>
              </a:rPr>
              <a:t>n</a:t>
            </a:r>
            <a:r>
              <a:rPr lang="pt-BR" b="1" dirty="0">
                <a:solidFill>
                  <a:srgbClr val="1F3763"/>
                </a:solidFill>
              </a:rPr>
              <a:t>. 8.036/90 e Instrução Normativa SIT n.144/2018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Espaço Reservado para Conteúdo 2">
            <a:extLst>
              <a:ext uri="{FF2B5EF4-FFF2-40B4-BE49-F238E27FC236}">
                <a16:creationId xmlns:a16="http://schemas.microsoft.com/office/drawing/2014/main" id="{74A89904-2DDA-44C3-94C7-12A6BB6CB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024766"/>
              </p:ext>
            </p:extLst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783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AEA149-617D-984A-BCDB-587BC74E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3572"/>
            <a:ext cx="3430034" cy="44611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1F3763"/>
                </a:solidFill>
              </a:rPr>
              <a:t>INDENIZAÇÃO SOBRE OS DEPÓSITOS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Espaço Reservado para Conteúdo 2">
            <a:extLst>
              <a:ext uri="{FF2B5EF4-FFF2-40B4-BE49-F238E27FC236}">
                <a16:creationId xmlns:a16="http://schemas.microsoft.com/office/drawing/2014/main" id="{74A89904-2DDA-44C3-94C7-12A6BB6CB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376710"/>
              </p:ext>
            </p:extLst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6ACCE497-D1B3-4E47-8A8A-8F71CEF09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3311"/>
              </p:ext>
            </p:extLst>
          </p:nvPr>
        </p:nvGraphicFramePr>
        <p:xfrm>
          <a:off x="4240923" y="1600199"/>
          <a:ext cx="7795174" cy="383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394">
                  <a:extLst>
                    <a:ext uri="{9D8B030D-6E8A-4147-A177-3AD203B41FA5}">
                      <a16:colId xmlns:a16="http://schemas.microsoft.com/office/drawing/2014/main" val="999045473"/>
                    </a:ext>
                  </a:extLst>
                </a:gridCol>
                <a:gridCol w="3585780">
                  <a:extLst>
                    <a:ext uri="{9D8B030D-6E8A-4147-A177-3AD203B41FA5}">
                      <a16:colId xmlns:a16="http://schemas.microsoft.com/office/drawing/2014/main" val="914170348"/>
                    </a:ext>
                  </a:extLst>
                </a:gridCol>
              </a:tblGrid>
              <a:tr h="705431">
                <a:tc>
                  <a:txBody>
                    <a:bodyPr/>
                    <a:lstStyle/>
                    <a:p>
                      <a:r>
                        <a:rPr lang="pt-BR" dirty="0"/>
                        <a:t>TÉRMINO DO CONTRATO DE TRABALHO</a:t>
                      </a:r>
                    </a:p>
                  </a:txBody>
                  <a:tcPr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DA INDENIZAÇÃO</a:t>
                      </a:r>
                    </a:p>
                  </a:txBody>
                  <a:tcPr>
                    <a:solidFill>
                      <a:srgbClr val="1F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90723"/>
                  </a:ext>
                </a:extLst>
              </a:tr>
              <a:tr h="404674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Dispensa sem justa causa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263273"/>
                  </a:ext>
                </a:extLst>
              </a:tr>
              <a:tr h="705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Rescisão antecipada de contrato a termo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40% (+ indenização do art. 479, CLT)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358540"/>
                  </a:ext>
                </a:extLst>
              </a:tr>
              <a:tr h="101168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Culpa recíproca</a:t>
                      </a:r>
                    </a:p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Força maior</a:t>
                      </a:r>
                    </a:p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Distrato (art. 484-A, CLT)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560"/>
                  </a:ext>
                </a:extLst>
              </a:tr>
              <a:tr h="101168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Dispensa por justa causa</a:t>
                      </a:r>
                    </a:p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Pedido de demissão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Não há direito:</a:t>
                      </a:r>
                    </a:p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Saque dos depósitos</a:t>
                      </a:r>
                    </a:p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Indenização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1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95E119-8258-3D4F-B57D-15BFE7F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819807"/>
            <a:ext cx="4225159" cy="2609193"/>
          </a:xfrm>
        </p:spPr>
        <p:txBody>
          <a:bodyPr anchor="t">
            <a:normAutofit/>
          </a:bodyPr>
          <a:lstStyle/>
          <a:p>
            <a:pPr algn="ctr"/>
            <a:r>
              <a:rPr lang="pt-BR" sz="4800" b="1" dirty="0">
                <a:solidFill>
                  <a:srgbClr val="1F3763"/>
                </a:solidFill>
              </a:rPr>
              <a:t>DEPÓSITO E SUSPENSÃO DO CONTRATO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926B4D-6102-4CCF-9299-A2ECF645A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82747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671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230FC6-AC5F-F94F-8991-3C2681F3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136" y="1028700"/>
            <a:ext cx="9947305" cy="1090657"/>
          </a:xfrm>
        </p:spPr>
        <p:txBody>
          <a:bodyPr>
            <a:normAutofit/>
          </a:bodyPr>
          <a:lstStyle/>
          <a:p>
            <a:r>
              <a:rPr lang="pt-BR" sz="4800" b="1">
                <a:solidFill>
                  <a:srgbClr val="FFFFFF"/>
                </a:solidFill>
              </a:rPr>
              <a:t>DIREITO ÀS FÉRIAS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 descr="Uma imagem contendo pessoa, homem, mesa, segurando&#10;&#10;Descrição gerada automaticamente">
            <a:extLst>
              <a:ext uri="{FF2B5EF4-FFF2-40B4-BE49-F238E27FC236}">
                <a16:creationId xmlns:a16="http://schemas.microsoft.com/office/drawing/2014/main" id="{6055FAF5-2ADB-CC4D-9D51-AE9AEF1CF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961" r="1" b="27657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37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47C15D-A7A3-F446-AC8B-5F48BD7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 dirty="0">
                <a:solidFill>
                  <a:srgbClr val="FFFFFF"/>
                </a:solidFill>
              </a:rPr>
              <a:t>CONCEITOS E FUNDAMENTOS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A60A4F-61E7-2E44-A652-7477D10E0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Conceito: “Constituem um direito do empregado de abster-se de trabalhar durante um determinado número de dias consecutivos por ano, sem prejuízo da remuneração e após cumpridas certas exigências, entre elas, a assiduidade.” (AMB)</a:t>
            </a:r>
          </a:p>
          <a:p>
            <a:endParaRPr lang="pt-BR" sz="2000" dirty="0"/>
          </a:p>
          <a:p>
            <a:r>
              <a:rPr lang="pt-BR" sz="2000" dirty="0"/>
              <a:t>Fundamentos</a:t>
            </a:r>
          </a:p>
          <a:p>
            <a:pPr lvl="1"/>
            <a:r>
              <a:rPr lang="pt-BR" sz="2000" dirty="0"/>
              <a:t>Biológicos;</a:t>
            </a:r>
          </a:p>
          <a:p>
            <a:pPr lvl="1"/>
            <a:r>
              <a:rPr lang="pt-BR" sz="2000" dirty="0"/>
              <a:t>Sociais;</a:t>
            </a:r>
          </a:p>
          <a:p>
            <a:pPr lvl="1"/>
            <a:r>
              <a:rPr lang="pt-BR" sz="2000" dirty="0"/>
              <a:t>Econômicos;</a:t>
            </a:r>
          </a:p>
          <a:p>
            <a:endParaRPr lang="pt-BR" sz="2000" dirty="0"/>
          </a:p>
          <a:p>
            <a:r>
              <a:rPr lang="pt-BR" sz="2000" dirty="0"/>
              <a:t>As férias são a terceira espécie de descansos trabalhistas, juntamente com os intervalos </a:t>
            </a:r>
            <a:r>
              <a:rPr lang="pt-BR" sz="2000" dirty="0" err="1"/>
              <a:t>intra</a:t>
            </a:r>
            <a:r>
              <a:rPr lang="pt-BR" sz="2000" dirty="0"/>
              <a:t> e </a:t>
            </a:r>
            <a:r>
              <a:rPr lang="pt-BR" sz="2000" dirty="0" err="1"/>
              <a:t>entrejornada</a:t>
            </a:r>
            <a:r>
              <a:rPr lang="pt-BR" sz="2000" dirty="0"/>
              <a:t> e o descanso semanal remunerado</a:t>
            </a:r>
          </a:p>
        </p:txBody>
      </p:sp>
    </p:spTree>
    <p:extLst>
      <p:ext uri="{BB962C8B-B14F-4D97-AF65-F5344CB8AC3E}">
        <p14:creationId xmlns:p14="http://schemas.microsoft.com/office/powerpoint/2010/main" val="177746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613A90-9975-A04F-8812-29D10B1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 dirty="0">
                <a:solidFill>
                  <a:srgbClr val="FFFFFF"/>
                </a:solidFill>
              </a:rPr>
              <a:t>DO DIREITO ÀS FÉRIAS E SUA DURAÇÃO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EB9B95-8309-6445-B421-04E598ED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Art. 7º, XVII, da CF/88: gozo de férias anuais remuneradas com, pelo menos, </a:t>
            </a:r>
            <a:r>
              <a:rPr lang="pt-BR" sz="2000" b="1" dirty="0"/>
              <a:t>um terço a mais do que o salário normal.</a:t>
            </a:r>
          </a:p>
          <a:p>
            <a:endParaRPr lang="pt-BR" sz="2000" dirty="0"/>
          </a:p>
          <a:p>
            <a:r>
              <a:rPr lang="pt-BR" sz="2000" dirty="0"/>
              <a:t>Art. 129, CLT. Todo empregado terá direito anualmente ao gozo de um período de férias, sem prejuízo da remuneração.</a:t>
            </a:r>
          </a:p>
          <a:p>
            <a:endParaRPr lang="pt-BR" sz="2000" dirty="0"/>
          </a:p>
          <a:p>
            <a:r>
              <a:rPr lang="pt-BR" sz="2000" dirty="0"/>
              <a:t>Convenção 132 da OIT – Decreto Promulgador </a:t>
            </a:r>
            <a:r>
              <a:rPr lang="pt-BR" sz="2000"/>
              <a:t>n</a:t>
            </a:r>
            <a:r>
              <a:rPr lang="pt-BR" sz="2000" dirty="0"/>
              <a:t>. 3.197, de 05.10.99. Exclui apenas os Marítimos. Alcança os domésticos.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307695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9814DA-64E5-164E-9EC9-75652FAF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>
                <a:solidFill>
                  <a:srgbClr val="FFFFFF"/>
                </a:solidFill>
              </a:rPr>
              <a:t>PERÍODO AQUISITIVO DE FÉRIAS – ART. 130, CLT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151597-2E64-604A-B1A5-AFBCD6BE9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/>
              <a:t>Para que o empregado tenha direito às férias, é necessário que preste 12 meses de serviços. Após esse período terá adquirido o direito de férias. Esse intervalo de 12 meses para aquisição do direito de férias é chamado  de período aquisitivo.</a:t>
            </a:r>
          </a:p>
          <a:p>
            <a:r>
              <a:rPr lang="pt-BR" sz="2000"/>
              <a:t>Logo em seguida ao período aquisitivo, inicia-se o </a:t>
            </a:r>
            <a:r>
              <a:rPr lang="pt-BR" sz="2000" b="1"/>
              <a:t>período concessivo</a:t>
            </a:r>
            <a:r>
              <a:rPr lang="pt-BR" sz="2000"/>
              <a:t>, que são os 12 meses subsequentes à aquisição do direito às férias em que o empregador concederá o respectivo descanso.</a:t>
            </a:r>
          </a:p>
          <a:p>
            <a:endParaRPr lang="pt-BR" sz="2000"/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06621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spaço Reservado para Conteúdo 5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648A96B7-311F-794E-B788-A1C15A670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ço Reservado para Conteúdo 2">
            <a:extLst>
              <a:ext uri="{FF2B5EF4-FFF2-40B4-BE49-F238E27FC236}">
                <a16:creationId xmlns:a16="http://schemas.microsoft.com/office/drawing/2014/main" id="{3E07BBC6-6F08-6539-A98C-D7B8E67E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1125538"/>
            <a:ext cx="8856662" cy="5732462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endParaRPr lang="pt-BR" altLang="pt-BR" sz="35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 dirty="0"/>
              <a:t>Art. 445. Máximo de 2 (dois) anos</a:t>
            </a:r>
          </a:p>
          <a:p>
            <a:pPr lvl="1">
              <a:buFont typeface="Verdana" panose="020B0604030504040204" pitchFamily="34" charset="0"/>
              <a:buNone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 dirty="0"/>
              <a:t>Art. 451. Prorrogável apenas uma vez</a:t>
            </a:r>
          </a:p>
          <a:p>
            <a:pPr>
              <a:buFont typeface="Wingdings 3" panose="05040102010807070707" pitchFamily="18" charset="2"/>
              <a:buNone/>
            </a:pPr>
            <a:endParaRPr lang="pt-BR" alt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sz="2400" dirty="0"/>
              <a:t>Art. 452. Conversão em contrato por tempo indeterminado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2400" dirty="0"/>
              <a:t> se houver sucessão dentro de seis meses, salvo se a expiração dependeu da: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pt-BR" altLang="pt-BR" sz="2400" dirty="0"/>
              <a:t> execução de determinados serviços especializados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pt-BR" altLang="pt-BR" sz="2400" dirty="0"/>
              <a:t> da realização de certos acontecimentos</a:t>
            </a:r>
          </a:p>
          <a:p>
            <a:pPr>
              <a:buFont typeface="Arial" panose="020B0604020202020204" pitchFamily="34" charset="0"/>
              <a:buNone/>
            </a:pPr>
            <a:endParaRPr lang="pt-BR" altLang="pt-BR" dirty="0"/>
          </a:p>
          <a:p>
            <a:pPr>
              <a:buFont typeface="Arial" panose="020B0604020202020204" pitchFamily="34" charset="0"/>
              <a:buNone/>
            </a:pPr>
            <a:endParaRPr lang="pt-BR" altLang="pt-BR" dirty="0"/>
          </a:p>
          <a:p>
            <a:pPr>
              <a:buFont typeface="Arial" panose="020B0604020202020204" pitchFamily="34" charset="0"/>
              <a:buNone/>
            </a:pPr>
            <a:endParaRPr lang="pt-BR" altLang="pt-BR" dirty="0"/>
          </a:p>
          <a:p>
            <a:pPr>
              <a:buFont typeface="Arial" panose="020B0604020202020204" pitchFamily="34" charset="0"/>
              <a:buChar char="•"/>
            </a:pPr>
            <a:endParaRPr lang="pt-BR" alt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1D0C49-19D7-2227-C894-47E714FE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67645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cap="all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REGRAS GERAIS DO CONTRATO POR TEMPO DETERMINADO</a:t>
            </a:r>
            <a:br>
              <a:rPr lang="pt-BR" sz="44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12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2E36155F-3FD3-A14E-9883-C25F3A72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0" y="555696"/>
            <a:ext cx="11235733" cy="38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2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FC9883-4332-5342-AD44-DAB94C56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349904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700" b="1" dirty="0">
                <a:solidFill>
                  <a:srgbClr val="FFFFFF"/>
                </a:solidFill>
              </a:rPr>
              <a:t>PERÍODO DE FÉRIAS E FALTAS INJUSTIFICADAS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BAA1A-FCB2-4643-AF4B-BDA9554D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Art. 130 - Após cada período de 12 (doze) meses de vigência do contrato de trabalho, o empregado terá direito a férias, na seguinte proporção:               </a:t>
            </a:r>
          </a:p>
          <a:p>
            <a:r>
              <a:rPr lang="pt-BR" sz="2000"/>
              <a:t> I </a:t>
            </a:r>
            <a:r>
              <a:rPr lang="pt-BR" sz="2000" dirty="0"/>
              <a:t>- 30 (trinta) dias corridos, quando não houver faltado ao serviço mais de 5 (cinco) vezes;                      </a:t>
            </a:r>
          </a:p>
          <a:p>
            <a:r>
              <a:rPr lang="pt-BR" sz="2000" dirty="0"/>
              <a:t>II - 24 (vinte e quatro) dias corridos, quando houver tido de 6 (seis) a 14 (quatorze) faltas;                       </a:t>
            </a:r>
          </a:p>
          <a:p>
            <a:r>
              <a:rPr lang="pt-BR" sz="2000" dirty="0"/>
              <a:t>III - 18 (dezoito) dias corridos, quando houver tido de 15 (quinze) a 23 (vinte e três) faltas;                      </a:t>
            </a:r>
          </a:p>
          <a:p>
            <a:r>
              <a:rPr lang="pt-BR" sz="2000" dirty="0"/>
              <a:t>IV - 12 (doze) dias corridos, quando houver tido de 24 (vinte e quatro) a 32 (trinta e duas) faltas.                      </a:t>
            </a:r>
          </a:p>
          <a:p>
            <a:r>
              <a:rPr lang="pt-BR" sz="2000" b="1" dirty="0"/>
              <a:t>§ 1º - É vedado descontar, do período de férias, as faltas do empregado ao serviço. </a:t>
            </a:r>
            <a:r>
              <a:rPr lang="pt-BR" sz="2000" dirty="0"/>
              <a:t>                   </a:t>
            </a:r>
          </a:p>
          <a:p>
            <a:r>
              <a:rPr lang="pt-BR" sz="2000" dirty="0"/>
              <a:t>§ 2º - O período das férias será computado, para todos os efeitos, como tempo de serviço.                    </a:t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8737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2DF2A0-1796-324A-8C6B-4E24ED08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FALTAS JUSTIFICADAS POR LEI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B497E80-2FA6-4954-98B7-88F27F350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4379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610851F-A3D8-4CA5-AF06-09F93839C3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629920"/>
          <a:ext cx="10515600" cy="5547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6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D5642A-CCB6-4A45-801B-C93953BA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PERDA DO DIREITO DE FÉRIAS</a:t>
            </a:r>
            <a:endParaRPr lang="pt-B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EB651D9-9166-4618-874D-B4C1A5FCB8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808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B8D9D5-3C74-1D4D-9F6C-234EFA66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>
                <a:solidFill>
                  <a:srgbClr val="FFFFFF"/>
                </a:solidFill>
              </a:rPr>
              <a:t>PERÍODO CONCESSIVO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93B5D2-3AA3-2C44-B2C8-61F04212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Art. 134 - As férias serão concedidas por ato do empregador, em um só período, nos 12 (doze) meses subsequentes à data em que o empregado tiver adquirido o direito.</a:t>
            </a:r>
          </a:p>
          <a:p>
            <a:r>
              <a:rPr lang="pt-BR" sz="2000" b="1" dirty="0"/>
              <a:t>Pagamento em dobro </a:t>
            </a:r>
            <a:r>
              <a:rPr lang="pt-BR" sz="2000" dirty="0"/>
              <a:t>se não observado o período concessivo </a:t>
            </a:r>
          </a:p>
          <a:p>
            <a:pPr lvl="1"/>
            <a:r>
              <a:rPr lang="pt-BR" sz="2000" dirty="0"/>
              <a:t>Art. 137 - Sempre que as férias forem concedidas após o prazo de que trata o </a:t>
            </a:r>
            <a:r>
              <a:rPr lang="pt-BR" sz="2000" dirty="0">
                <a:hlinkClick r:id="rId3"/>
              </a:rPr>
              <a:t>art. 134</a:t>
            </a:r>
            <a:r>
              <a:rPr lang="pt-BR" sz="2000" dirty="0"/>
              <a:t>, o empregador pagará em dobro a respectiva remuneração.     </a:t>
            </a:r>
          </a:p>
          <a:p>
            <a:r>
              <a:rPr lang="pt-BR" sz="2000" dirty="0"/>
              <a:t>§ 1º - Vencido o mencionado prazo sem que o empregador tenha concedido as férias, o empregado poderá ajuizar reclamação pedindo a fixação, por sentença, da época de gozo das mesmas.   </a:t>
            </a:r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4741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DB8F63-8D01-2B44-B64A-5E77FCEF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>
                <a:solidFill>
                  <a:srgbClr val="FFFFFF"/>
                </a:solidFill>
              </a:rPr>
              <a:t>FRACIONAMENTO DAS FÉRIAS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2CEA63-6B0C-5B4F-BD6E-2004101F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Art. 134, § 1</a:t>
            </a:r>
            <a:r>
              <a:rPr lang="pt-BR" sz="2000" u="sng" baseline="30000" dirty="0"/>
              <a:t>o</a:t>
            </a:r>
            <a:r>
              <a:rPr lang="pt-BR" sz="2000" dirty="0"/>
              <a:t>  Desde que </a:t>
            </a:r>
            <a:r>
              <a:rPr lang="pt-BR" sz="2000" b="1" dirty="0"/>
              <a:t>haja concordância do empregado</a:t>
            </a:r>
            <a:r>
              <a:rPr lang="pt-BR" sz="2000" dirty="0"/>
              <a:t>, as férias poderão ser usufruídas em </a:t>
            </a:r>
            <a:r>
              <a:rPr lang="pt-BR" sz="2000" b="1" dirty="0"/>
              <a:t>até três períodos</a:t>
            </a:r>
            <a:r>
              <a:rPr lang="pt-BR" sz="2000" dirty="0"/>
              <a:t>, sendo que </a:t>
            </a:r>
            <a:r>
              <a:rPr lang="pt-BR" sz="2000" b="1" dirty="0"/>
              <a:t>um deles não poderá ser inferior a quatorze dias corridos e os demais não poderão ser inferiores a cinco dias corridos, cada um.    </a:t>
            </a:r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4339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544944-9643-AA4E-B242-80CF6D2C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>
                <a:solidFill>
                  <a:srgbClr val="FFFFFF"/>
                </a:solidFill>
              </a:rPr>
              <a:t>COMUNICAÇÃO DAS FÉRIAS COM ANTECEDÊNCIA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AB89DF-3F48-1242-B455-486213AB7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pt-BR" sz="2000"/>
              <a:t>Art. 135 - A concessão das férias será participada, por escrito, ao empregado, com antecedência de, no mínimo, 30 (trinta) dias. Dessa participação o interessado dará recibo.              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93562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A8CDE5-D365-EB47-A5B0-71D730B9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rgbClr val="FFFFFF"/>
                </a:solidFill>
              </a:rPr>
              <a:t>DA REMUNERAÇÃO DAS FÉRIAS</a:t>
            </a:r>
            <a:br>
              <a:rPr lang="pt-BR" sz="3400" b="1">
                <a:solidFill>
                  <a:srgbClr val="FFFFFF"/>
                </a:solidFill>
              </a:rPr>
            </a:b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150435-D02B-2849-AE8D-D39BFCD1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1900" dirty="0"/>
              <a:t>Art. 142 - O empregado perceberá, durante as férias, a remuneração que lhe for devida na data da sua concessão.  </a:t>
            </a:r>
          </a:p>
          <a:p>
            <a:r>
              <a:rPr lang="pt-BR" sz="1900" dirty="0"/>
              <a:t>Art. 7º, XVII, da CF/88: gozo de férias anuais remuneradas com, pelo menos, </a:t>
            </a:r>
            <a:r>
              <a:rPr lang="pt-BR" sz="1900" b="1" dirty="0"/>
              <a:t>um terço a mais do que o salário normal.</a:t>
            </a:r>
            <a:r>
              <a:rPr lang="pt-BR" sz="1900" dirty="0"/>
              <a:t>      </a:t>
            </a:r>
          </a:p>
          <a:p>
            <a:endParaRPr lang="pt-BR" sz="1900" dirty="0"/>
          </a:p>
          <a:p>
            <a:pPr marL="0" indent="0">
              <a:buNone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690236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CC92E9-7C19-4E4E-B51A-797B41D9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TEMPO DO PAGAMENTO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957E3A-5426-1047-A0F9-4C149716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dirty="0"/>
              <a:t>Art. 145 - O pagamento da remuneração das férias e, se for o caso, o do abono referido no </a:t>
            </a:r>
            <a:r>
              <a:rPr lang="pt-BR" sz="2000" dirty="0">
                <a:hlinkClick r:id="rId3"/>
              </a:rPr>
              <a:t>art. 143</a:t>
            </a:r>
            <a:r>
              <a:rPr lang="pt-BR" sz="2000" dirty="0"/>
              <a:t> serão efetuados até 2 (dois) dias antes do início da concessão </a:t>
            </a:r>
          </a:p>
          <a:p>
            <a:r>
              <a:rPr lang="pt-BR" sz="2000" dirty="0"/>
              <a:t>Súmula 450 do TST: FÉRIAS. GOZO NA ÉPOCA PRÓPRIA. PAGAMENTO FORA DO PRAZO. DOBRA DEVIDA. ARTS. 137 E 145 DA CLT.  </a:t>
            </a:r>
            <a:br>
              <a:rPr lang="pt-BR" sz="2000" dirty="0"/>
            </a:br>
            <a:r>
              <a:rPr lang="pt-BR" sz="2000" dirty="0"/>
              <a:t>CANCELADA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7779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53BE9C9-6E59-15AC-BF9E-0A848D97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268414"/>
            <a:ext cx="8641655" cy="55895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pt-BR" b="1" dirty="0"/>
              <a:t>Rescisão antecipada do empregador. Art. 479 CLT</a:t>
            </a:r>
            <a:endParaRPr lang="pt-BR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sz="1800" dirty="0"/>
              <a:t>Empregador. Dispensa sem justa causa.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sz="1800" dirty="0"/>
              <a:t>Pagamento da metade da remuneração a que teria direito o empregado até o término do contrato de trabalho.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t-BR" dirty="0"/>
          </a:p>
          <a:p>
            <a:pPr marL="109537" indent="0">
              <a:buNone/>
              <a:defRPr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b="1" dirty="0"/>
              <a:t>Rescisão antecipada do empregado.</a:t>
            </a:r>
            <a:r>
              <a:rPr lang="pt-BR" dirty="0"/>
              <a:t> Art. 480 da CLT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sz="1800" dirty="0"/>
              <a:t>Empregado. Saída sem justa causa.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sz="1800" dirty="0"/>
              <a:t>Pagamento dos prejuízos advindos.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sz="1800" dirty="0"/>
              <a:t>Indenização não pode ultrapassar àquela a que teria direito.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b="1" dirty="0"/>
              <a:t>Cláusula recíproca de rescisão. </a:t>
            </a:r>
            <a:r>
              <a:rPr lang="pt-BR" dirty="0"/>
              <a:t>Art. 481 da CLT.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sz="1800" dirty="0"/>
              <a:t>Aplicação dos princípios que regem a rescisão dos contratos por tempo indeterminado.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5A8B981-AFD8-606F-A563-5FBEA316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521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RESCISÃO DO CONTRATO POR TEMPO DETERMINADO</a:t>
            </a:r>
          </a:p>
        </p:txBody>
      </p:sp>
    </p:spTree>
    <p:extLst>
      <p:ext uri="{BB962C8B-B14F-4D97-AF65-F5344CB8AC3E}">
        <p14:creationId xmlns:p14="http://schemas.microsoft.com/office/powerpoint/2010/main" val="2192104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F8DFAD-4FFE-0543-9570-A3D6E228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>
                <a:solidFill>
                  <a:srgbClr val="FFFFFF"/>
                </a:solidFill>
              </a:rPr>
              <a:t>ABONO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196493-9856-EF45-A4CC-A35DD660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pt-BR" sz="2000" dirty="0"/>
              <a:t>Art. 143 -   Conversão de 1/3 em abono pecuniário;</a:t>
            </a:r>
          </a:p>
          <a:p>
            <a:pPr marL="228600" lvl="1">
              <a:spcBef>
                <a:spcPts val="1000"/>
              </a:spcBef>
            </a:pPr>
            <a:r>
              <a:rPr lang="pt-BR" sz="2000" dirty="0"/>
              <a:t>Requerimento até 15 dias antes do período aquisitivo;</a:t>
            </a:r>
          </a:p>
          <a:p>
            <a:pPr marL="228600" lvl="1">
              <a:spcBef>
                <a:spcPts val="1000"/>
              </a:spcBef>
            </a:pPr>
            <a:r>
              <a:rPr lang="pt-BR" sz="2000" dirty="0"/>
              <a:t> Férias coletivas: a conversão depende de negociação coletiva (art. 143, § 2º)</a:t>
            </a:r>
          </a:p>
          <a:p>
            <a:pPr marL="685800" lvl="2">
              <a:spcBef>
                <a:spcPts val="1000"/>
              </a:spcBef>
            </a:pPr>
            <a:r>
              <a:rPr lang="pt-BR" dirty="0"/>
              <a:t> não vale o requerimento individual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pt-BR" sz="2000" dirty="0"/>
              <a:t>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1354367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6D5B9F-CB5B-4D4C-A080-EBBF930B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 dirty="0">
                <a:solidFill>
                  <a:srgbClr val="FFFFFF"/>
                </a:solidFill>
              </a:rPr>
              <a:t>FÉRIAS COLETIVAS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C901DB-2FB3-914D-92F9-B711C4F5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/>
              <a:t>Concedidas a todos os empregados da empresa, do estabelecimento ou de setores da empresa (art. 139, da CLT);</a:t>
            </a:r>
          </a:p>
          <a:p>
            <a:r>
              <a:rPr lang="pt-BR" sz="2000"/>
              <a:t>Não necessitam de previsão em acordos e convenções coletivas</a:t>
            </a:r>
          </a:p>
          <a:p>
            <a:r>
              <a:rPr lang="pt-BR" sz="2000"/>
              <a:t>Geralmente são concedidas no final do ano ou em períodos de baixa produção</a:t>
            </a:r>
          </a:p>
          <a:p>
            <a:r>
              <a:rPr lang="pt-BR" sz="2000"/>
              <a:t>Podem ser gozadas em dois períodos anuais, desde que nenhum deles seja inferior a 10 (dez ) dias</a:t>
            </a:r>
          </a:p>
          <a:p>
            <a:r>
              <a:rPr lang="pt-BR" sz="2000"/>
              <a:t>Empregados contratados a menos de um ano gozarão férias proporcionais, iniciando-se novo período aquisitivo (art. 140 da CLT).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967474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3D09A9-3F44-DB40-B58C-EA96D1A4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400" b="1" dirty="0">
                <a:solidFill>
                  <a:srgbClr val="FFFFFF"/>
                </a:solidFill>
              </a:rPr>
              <a:t>FÉRIAS PROPORCIONAIS</a:t>
            </a:r>
            <a:br>
              <a:rPr lang="pt-BR" sz="3400" b="1" dirty="0">
                <a:solidFill>
                  <a:srgbClr val="FFFFFF"/>
                </a:solidFill>
              </a:rPr>
            </a:br>
            <a:endParaRPr lang="pt-BR" sz="34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515DB-3602-5244-9C45-E5D59353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Férias proporcionais: 1/12 por mês de serviço ou fração superior a 14 dias, </a:t>
            </a:r>
            <a:r>
              <a:rPr lang="pt-BR" sz="2000" dirty="0" err="1"/>
              <a:t>art</a:t>
            </a:r>
            <a:r>
              <a:rPr lang="pt-BR" sz="2000" dirty="0"/>
              <a:t> 146, par. </a:t>
            </a:r>
            <a:r>
              <a:rPr lang="pt-BR" sz="2000" dirty="0" err="1"/>
              <a:t>unico</a:t>
            </a:r>
            <a:endParaRPr lang="pt-BR" sz="2000" dirty="0"/>
          </a:p>
          <a:p>
            <a:r>
              <a:rPr lang="pt-BR" sz="2000" dirty="0"/>
              <a:t>Art. 146 - Na cessação do contrato de trabalho, qualquer que seja a sua causa, será devida ao empregado a remuneração simples ou em dobro, conforme o caso, correspondente ao período de férias cujo direito tenha adquirido.                </a:t>
            </a:r>
          </a:p>
          <a:p>
            <a:r>
              <a:rPr lang="pt-BR" sz="2000" dirty="0"/>
              <a:t>Parágrafo único - Na cessação do contrato de trabalho, após 12 (doze) meses de serviço, o empregado, desde que não haja sido demitido por justa causa, terá direito à remuneração relativa ao período incompleto de férias, de acordo com o</a:t>
            </a:r>
            <a:r>
              <a:rPr lang="pt-BR" sz="2000" dirty="0">
                <a:hlinkClick r:id="rId3"/>
              </a:rPr>
              <a:t> art. 130</a:t>
            </a:r>
            <a:r>
              <a:rPr lang="pt-BR" sz="2000" dirty="0"/>
              <a:t>, na proporção de 1/12 (um doze avos) por mês de serviço ou fração superior a 14 (quatorze) dias.   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49852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6F1293-CAE3-204D-ABB2-00B09444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400" b="1">
                <a:solidFill>
                  <a:srgbClr val="FFFFFF"/>
                </a:solidFill>
              </a:rPr>
              <a:t>FÉRIAS PROPORCIONAIS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53E63-7A99-EF4B-9774-E3F33B19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/>
              <a:t>Art. 147 - O empregado que for despedido sem justa causa, ou cujo contrato de trabalho se extinguir em prazo predeterminado, antes de completar 12 (doze) meses de serviço, terá direito à remuneração relativa ao período incompleto de férias, de conformidade com o disposto no artigo anterior.                </a:t>
            </a:r>
          </a:p>
          <a:p>
            <a:pPr marL="0" indent="0">
              <a:buNone/>
            </a:pPr>
            <a:r>
              <a:rPr lang="pt-BR" sz="2000"/>
              <a:t>  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950359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4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97648-E1B5-9E4E-BA1A-9B55E685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79" y="5490971"/>
            <a:ext cx="9616966" cy="1159200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1F3763"/>
                </a:solidFill>
                <a:latin typeface="+mj-lt"/>
                <a:ea typeface="+mj-ea"/>
                <a:cs typeface="+mj-cs"/>
              </a:rPr>
              <a:t>DÉCIMO TERCEIRO SALÁRIO</a:t>
            </a:r>
          </a:p>
        </p:txBody>
      </p:sp>
      <p:pic>
        <p:nvPicPr>
          <p:cNvPr id="5" name="Espaço Reservado para Conteúdo 4" descr="Uma imagem contendo Texto&#10;&#10;Descrição gerada automaticamente">
            <a:extLst>
              <a:ext uri="{FF2B5EF4-FFF2-40B4-BE49-F238E27FC236}">
                <a16:creationId xmlns:a16="http://schemas.microsoft.com/office/drawing/2014/main" id="{960F4FFC-C6AA-A147-81D5-A4E0B0E60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3" r="-1" b="-1"/>
          <a:stretch/>
        </p:blipFill>
        <p:spPr>
          <a:xfrm>
            <a:off x="1260812" y="438128"/>
            <a:ext cx="9670375" cy="451911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34002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1EDD4-C1AB-2B41-AD15-167789FC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1F3763"/>
                </a:solidFill>
              </a:rPr>
              <a:t>ORIGEM E PREVISÃO LEGAL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130FEA3-9B7F-4BD0-B25B-EC4E3A2EC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99352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934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274FBE-7DA1-704D-AC09-A5BF30BE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 sz="4100" b="1" dirty="0">
                <a:solidFill>
                  <a:srgbClr val="1F3763"/>
                </a:solidFill>
              </a:rPr>
              <a:t>VALOR E PROPORÇÃO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FB494FB-AC00-4A18-B475-DFA046FC4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62944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9878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25A806-8942-6342-B81C-59CC2B59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 sz="4100" b="1" dirty="0">
                <a:solidFill>
                  <a:srgbClr val="1F3763"/>
                </a:solidFill>
              </a:rPr>
              <a:t>ÉPOCA DO PAGAMENTO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0BC0294-6289-4231-AD99-681A6F8E5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45766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106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0373E01-28E3-264D-A82E-F589E63AF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808379"/>
              </p:ext>
            </p:extLst>
          </p:nvPr>
        </p:nvGraphicFramePr>
        <p:xfrm>
          <a:off x="838200" y="609600"/>
          <a:ext cx="10515600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lchete Esquerdo 5">
            <a:extLst>
              <a:ext uri="{FF2B5EF4-FFF2-40B4-BE49-F238E27FC236}">
                <a16:creationId xmlns:a16="http://schemas.microsoft.com/office/drawing/2014/main" id="{0698CD87-06D5-4A4B-810C-717102F82575}"/>
              </a:ext>
            </a:extLst>
          </p:cNvPr>
          <p:cNvSpPr/>
          <p:nvPr/>
        </p:nvSpPr>
        <p:spPr>
          <a:xfrm rot="16200000" flipH="1">
            <a:off x="5608320" y="-45720"/>
            <a:ext cx="746760" cy="5349240"/>
          </a:xfrm>
          <a:prstGeom prst="leftBracke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B181AD-D85B-8443-A21E-2DFB358E328E}"/>
              </a:ext>
            </a:extLst>
          </p:cNvPr>
          <p:cNvSpPr txBox="1"/>
          <p:nvPr/>
        </p:nvSpPr>
        <p:spPr>
          <a:xfrm>
            <a:off x="3459480" y="1554480"/>
            <a:ext cx="34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Pagamento da 1ª parcela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5A7442-C852-1249-9F91-A0180593AEBC}"/>
              </a:ext>
            </a:extLst>
          </p:cNvPr>
          <p:cNvSpPr txBox="1"/>
          <p:nvPr/>
        </p:nvSpPr>
        <p:spPr>
          <a:xfrm>
            <a:off x="8900160" y="4312920"/>
            <a:ext cx="263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Pagamento da 2ª parcela</a:t>
            </a:r>
          </a:p>
          <a:p>
            <a:r>
              <a:rPr lang="pt-BR" b="1" dirty="0"/>
              <a:t>Até 20 de dezembro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D5C8ED-8131-4F43-BF08-6284417B8321}"/>
              </a:ext>
            </a:extLst>
          </p:cNvPr>
          <p:cNvCxnSpPr>
            <a:cxnSpLocks/>
          </p:cNvCxnSpPr>
          <p:nvPr/>
        </p:nvCxnSpPr>
        <p:spPr>
          <a:xfrm>
            <a:off x="10591800" y="3810000"/>
            <a:ext cx="0" cy="50292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68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45C978-51B1-964D-937A-D22B012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3467"/>
            <a:ext cx="3149325" cy="5571066"/>
          </a:xfrm>
        </p:spPr>
        <p:txBody>
          <a:bodyPr>
            <a:normAutofit/>
          </a:bodyPr>
          <a:lstStyle/>
          <a:p>
            <a:r>
              <a:rPr lang="pt-BR" sz="3100" b="1" dirty="0">
                <a:solidFill>
                  <a:srgbClr val="FFFFFF"/>
                </a:solidFill>
              </a:rPr>
              <a:t>Compensação dos valores pagos antecipadamente </a:t>
            </a:r>
            <a:br>
              <a:rPr lang="pt-BR" sz="3100" b="1" dirty="0">
                <a:solidFill>
                  <a:srgbClr val="FFFFFF"/>
                </a:solidFill>
              </a:rPr>
            </a:br>
            <a:endParaRPr lang="pt-BR" sz="3100" dirty="0">
              <a:solidFill>
                <a:srgbClr val="FFFFFF"/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FBCE51AF-D05E-4CBD-A295-BEF18507D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70656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66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A4543F72-7BCB-9B48-A994-0080D1706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9" b="11405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280DDE-3E47-3D4F-BD83-D5C2D0DBE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1F3763"/>
                </a:solidFill>
              </a:rPr>
              <a:t>FUNDO DE GARANTIA POR TEMPO DE SERVIÇO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8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AEA149-617D-984A-BCDB-587BC74E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1F3763"/>
                </a:solidFill>
              </a:rPr>
              <a:t>CRIAÇÃO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Espaço Reservado para Conteúdo 2">
            <a:extLst>
              <a:ext uri="{FF2B5EF4-FFF2-40B4-BE49-F238E27FC236}">
                <a16:creationId xmlns:a16="http://schemas.microsoft.com/office/drawing/2014/main" id="{74A89904-2DDA-44C3-94C7-12A6BB6CB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854756"/>
              </p:ext>
            </p:extLst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AEA149-617D-984A-BCDB-587BC74E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1153572"/>
            <a:ext cx="3636222" cy="44611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1F3763"/>
                </a:solidFill>
              </a:rPr>
              <a:t>OBJETIVO E JUSTIFICATIVAS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Espaço Reservado para Conteúdo 2">
            <a:extLst>
              <a:ext uri="{FF2B5EF4-FFF2-40B4-BE49-F238E27FC236}">
                <a16:creationId xmlns:a16="http://schemas.microsoft.com/office/drawing/2014/main" id="{74A89904-2DDA-44C3-94C7-12A6BB6CB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550244"/>
              </p:ext>
            </p:extLst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546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95E119-8258-3D4F-B57D-15BFE7F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pt-BR" sz="3800" b="1" dirty="0">
                <a:solidFill>
                  <a:srgbClr val="1F3763"/>
                </a:solidFill>
              </a:rPr>
              <a:t>COEXISTÊNCIA DE SISTEMAS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926B4D-6102-4CCF-9299-A2ECF645A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88178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91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95E119-8258-3D4F-B57D-15BFE7F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014"/>
            <a:ext cx="3220329" cy="3160986"/>
          </a:xfrm>
        </p:spPr>
        <p:txBody>
          <a:bodyPr anchor="t">
            <a:normAutofit/>
          </a:bodyPr>
          <a:lstStyle/>
          <a:p>
            <a:pPr algn="ctr"/>
            <a:r>
              <a:rPr lang="pt-BR" sz="4800" b="1" dirty="0"/>
              <a:t>FGTS </a:t>
            </a:r>
            <a:br>
              <a:rPr lang="pt-BR" sz="4800" b="1" dirty="0"/>
            </a:br>
            <a:r>
              <a:rPr lang="pt-BR" sz="4800" b="1" dirty="0"/>
              <a:t>E </a:t>
            </a:r>
            <a:br>
              <a:rPr lang="pt-BR" sz="4800" b="1" dirty="0"/>
            </a:br>
            <a:r>
              <a:rPr lang="pt-BR" sz="4800" b="1" dirty="0"/>
              <a:t>CF/88 (+ Lei </a:t>
            </a:r>
            <a:r>
              <a:rPr lang="pt-BR" sz="4800" b="1" dirty="0" err="1"/>
              <a:t>n</a:t>
            </a:r>
            <a:r>
              <a:rPr lang="pt-BR" sz="4800" b="1" dirty="0"/>
              <a:t>. 8.036/90)</a:t>
            </a:r>
            <a:endParaRPr lang="pt-BR" sz="4800" b="1" dirty="0">
              <a:solidFill>
                <a:srgbClr val="1F3763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926B4D-6102-4CCF-9299-A2ECF645A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03679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46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95E119-8258-3D4F-B57D-15BFE7F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054"/>
            <a:ext cx="3500718" cy="2356945"/>
          </a:xfrm>
        </p:spPr>
        <p:txBody>
          <a:bodyPr anchor="t">
            <a:normAutofit/>
          </a:bodyPr>
          <a:lstStyle/>
          <a:p>
            <a:pPr algn="ctr"/>
            <a:r>
              <a:rPr lang="pt-BR" sz="4800" b="1" dirty="0"/>
              <a:t>FGTS </a:t>
            </a:r>
            <a:br>
              <a:rPr lang="pt-BR" sz="4800" b="1" dirty="0"/>
            </a:br>
            <a:r>
              <a:rPr lang="pt-BR" sz="4800" b="1" dirty="0"/>
              <a:t>FACULTATIVO</a:t>
            </a:r>
            <a:endParaRPr lang="pt-BR" sz="4800" b="1" dirty="0">
              <a:solidFill>
                <a:srgbClr val="1F3763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926B4D-6102-4CCF-9299-A2ECF645A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92920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9851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ch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3488</Words>
  <Application>Microsoft Office PowerPoint</Application>
  <PresentationFormat>Widescreen</PresentationFormat>
  <Paragraphs>280</Paragraphs>
  <Slides>39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39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Century Gothic</vt:lpstr>
      <vt:lpstr>Tahoma</vt:lpstr>
      <vt:lpstr>Verdana</vt:lpstr>
      <vt:lpstr>Wingdings</vt:lpstr>
      <vt:lpstr>Wingdings 3</vt:lpstr>
      <vt:lpstr>Tema do Office</vt:lpstr>
      <vt:lpstr>1_Tema do Office</vt:lpstr>
      <vt:lpstr>Cacho</vt:lpstr>
      <vt:lpstr>Contrato por tempo Determinado </vt:lpstr>
      <vt:lpstr>REGRAS GERAIS DO CONTRATO POR TEMPO DETERMINADO </vt:lpstr>
      <vt:lpstr>RESCISÃO DO CONTRATO POR TEMPO DETERMINADO</vt:lpstr>
      <vt:lpstr>FUNDO DE GARANTIA POR TEMPO DE SERVIÇO</vt:lpstr>
      <vt:lpstr>CRIAÇÃO</vt:lpstr>
      <vt:lpstr>OBJETIVO E JUSTIFICATIVAS</vt:lpstr>
      <vt:lpstr>COEXISTÊNCIA DE SISTEMAS</vt:lpstr>
      <vt:lpstr>FGTS  E  CF/88 (+ Lei n. 8.036/90)</vt:lpstr>
      <vt:lpstr>FGTS  FACULTATIVO</vt:lpstr>
      <vt:lpstr>ALÍQUOTAS </vt:lpstr>
      <vt:lpstr>BASE DE CÁLCULO – REMUNERAÇÃO art. 15, Lei n. 8.036/90 e Instrução Normativa SIT n.144/2018</vt:lpstr>
      <vt:lpstr>BASE DE CÁLCULO – REMUNERAÇÃO art. 15, Lei n. 8.036/90 e Instrução Normativa SIT n.144/2018</vt:lpstr>
      <vt:lpstr>INDENIZAÇÃO SOBRE OS DEPÓSITOS</vt:lpstr>
      <vt:lpstr>DEPÓSITO E SUSPENSÃO DO CONTRATO</vt:lpstr>
      <vt:lpstr>DIREITO ÀS FÉRIAS</vt:lpstr>
      <vt:lpstr>CONCEITOS E FUNDAMENTOS</vt:lpstr>
      <vt:lpstr>DO DIREITO ÀS FÉRIAS E SUA DURAÇÃO</vt:lpstr>
      <vt:lpstr>PERÍODO AQUISITIVO DE FÉRIAS – ART. 130, CLT</vt:lpstr>
      <vt:lpstr>Apresentação do PowerPoint</vt:lpstr>
      <vt:lpstr>Apresentação do PowerPoint</vt:lpstr>
      <vt:lpstr>PERÍODO DE FÉRIAS E FALTAS INJUSTIFICADAS</vt:lpstr>
      <vt:lpstr>FALTAS JUSTIFICADAS POR LEI</vt:lpstr>
      <vt:lpstr>Apresentação do PowerPoint</vt:lpstr>
      <vt:lpstr>PERDA DO DIREITO DE FÉRIAS</vt:lpstr>
      <vt:lpstr>PERÍODO CONCESSIVO</vt:lpstr>
      <vt:lpstr>FRACIONAMENTO DAS FÉRIAS</vt:lpstr>
      <vt:lpstr>COMUNICAÇÃO DAS FÉRIAS COM ANTECEDÊNCIA</vt:lpstr>
      <vt:lpstr>DA REMUNERAÇÃO DAS FÉRIAS </vt:lpstr>
      <vt:lpstr>TEMPO DO PAGAMENTO</vt:lpstr>
      <vt:lpstr>ABONO</vt:lpstr>
      <vt:lpstr>FÉRIAS COLETIVAS</vt:lpstr>
      <vt:lpstr>FÉRIAS PROPORCIONAIS </vt:lpstr>
      <vt:lpstr>FÉRIAS PROPORCIONAIS</vt:lpstr>
      <vt:lpstr>DÉCIMO TERCEIRO SALÁRIO</vt:lpstr>
      <vt:lpstr>ORIGEM E PREVISÃO LEGAL</vt:lpstr>
      <vt:lpstr>VALOR E PROPORÇÃO</vt:lpstr>
      <vt:lpstr>ÉPOCA DO PAGAMENTO</vt:lpstr>
      <vt:lpstr>Apresentação do PowerPoint</vt:lpstr>
      <vt:lpstr>Compensação dos valores pagos antecipadamente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FUNDO DE GARANTIA POR TEMPO DE SERVIÇO</dc:title>
  <dc:creator>Sandra Favaretto</dc:creator>
  <cp:lastModifiedBy>RONALDO SANTOS</cp:lastModifiedBy>
  <cp:revision>16</cp:revision>
  <dcterms:created xsi:type="dcterms:W3CDTF">2021-06-21T20:04:45Z</dcterms:created>
  <dcterms:modified xsi:type="dcterms:W3CDTF">2023-05-12T00:25:27Z</dcterms:modified>
</cp:coreProperties>
</file>