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30" r:id="rId1"/>
  </p:sldMasterIdLst>
  <p:notesMasterIdLst>
    <p:notesMasterId r:id="rId41"/>
  </p:notesMasterIdLst>
  <p:handoutMasterIdLst>
    <p:handoutMasterId r:id="rId42"/>
  </p:handoutMasterIdLst>
  <p:sldIdLst>
    <p:sldId id="1638" r:id="rId2"/>
    <p:sldId id="1639" r:id="rId3"/>
    <p:sldId id="1640" r:id="rId4"/>
    <p:sldId id="1641" r:id="rId5"/>
    <p:sldId id="1642" r:id="rId6"/>
    <p:sldId id="1643" r:id="rId7"/>
    <p:sldId id="1644" r:id="rId8"/>
    <p:sldId id="1645" r:id="rId9"/>
    <p:sldId id="1646" r:id="rId10"/>
    <p:sldId id="1647" r:id="rId11"/>
    <p:sldId id="1648" r:id="rId12"/>
    <p:sldId id="1649" r:id="rId13"/>
    <p:sldId id="1650" r:id="rId14"/>
    <p:sldId id="1651" r:id="rId15"/>
    <p:sldId id="1652" r:id="rId16"/>
    <p:sldId id="1653" r:id="rId17"/>
    <p:sldId id="1654" r:id="rId18"/>
    <p:sldId id="1655" r:id="rId19"/>
    <p:sldId id="1728" r:id="rId20"/>
    <p:sldId id="1657" r:id="rId21"/>
    <p:sldId id="1658" r:id="rId22"/>
    <p:sldId id="1659" r:id="rId23"/>
    <p:sldId id="1660" r:id="rId24"/>
    <p:sldId id="1662" r:id="rId25"/>
    <p:sldId id="1661" r:id="rId26"/>
    <p:sldId id="1663" r:id="rId27"/>
    <p:sldId id="1664" r:id="rId28"/>
    <p:sldId id="1665" r:id="rId29"/>
    <p:sldId id="1666" r:id="rId30"/>
    <p:sldId id="1667" r:id="rId31"/>
    <p:sldId id="1668" r:id="rId32"/>
    <p:sldId id="1669" r:id="rId33"/>
    <p:sldId id="1670" r:id="rId34"/>
    <p:sldId id="1671" r:id="rId35"/>
    <p:sldId id="1672" r:id="rId36"/>
    <p:sldId id="1673" r:id="rId37"/>
    <p:sldId id="1674" r:id="rId38"/>
    <p:sldId id="1675" r:id="rId39"/>
    <p:sldId id="1676" r:id="rId40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6" autoAdjust="0"/>
    <p:restoredTop sz="88567" autoAdjust="0"/>
  </p:normalViewPr>
  <p:slideViewPr>
    <p:cSldViewPr>
      <p:cViewPr varScale="1">
        <p:scale>
          <a:sx n="100" d="100"/>
          <a:sy n="100" d="100"/>
        </p:scale>
        <p:origin x="1912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199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22DB6F-8338-407C-92D1-9EDA73D9D6E1}" type="doc">
      <dgm:prSet loTypeId="urn:microsoft.com/office/officeart/2005/8/layout/vList5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7CFE80C-69D5-4E85-B6F5-38D0703490E8}">
      <dgm:prSet phldrT="[Texto]" custT="1"/>
      <dgm:spPr/>
      <dgm:t>
        <a:bodyPr/>
        <a:lstStyle/>
        <a:p>
          <a:r>
            <a:rPr lang="pt-BR" sz="2800" b="1" dirty="0"/>
            <a:t>1753</a:t>
          </a:r>
        </a:p>
      </dgm:t>
    </dgm:pt>
    <dgm:pt modelId="{3D7D2FDD-5459-4771-B406-8FE3FA727BE8}" type="parTrans" cxnId="{9892A0F9-9F2A-40F9-BEB0-C22A75584D9A}">
      <dgm:prSet/>
      <dgm:spPr/>
      <dgm:t>
        <a:bodyPr/>
        <a:lstStyle/>
        <a:p>
          <a:endParaRPr lang="pt-BR" sz="2000"/>
        </a:p>
      </dgm:t>
    </dgm:pt>
    <dgm:pt modelId="{8192E197-4F43-4DE1-9E8C-07999D094205}" type="sibTrans" cxnId="{9892A0F9-9F2A-40F9-BEB0-C22A75584D9A}">
      <dgm:prSet/>
      <dgm:spPr/>
      <dgm:t>
        <a:bodyPr/>
        <a:lstStyle/>
        <a:p>
          <a:endParaRPr lang="pt-BR" sz="2000"/>
        </a:p>
      </dgm:t>
    </dgm:pt>
    <dgm:pt modelId="{80F80143-59FC-4FD2-8955-8CE1755C4149}">
      <dgm:prSet phldrT="[Texto]" custT="1"/>
      <dgm:spPr/>
      <dgm:t>
        <a:bodyPr/>
        <a:lstStyle/>
        <a:p>
          <a:r>
            <a:rPr lang="pt-BR" sz="1600" dirty="0"/>
            <a:t>Companhia da Ásia</a:t>
          </a:r>
        </a:p>
      </dgm:t>
    </dgm:pt>
    <dgm:pt modelId="{0C84EC39-BDDA-4CC8-8D47-21C6F20A4EF2}" type="parTrans" cxnId="{11AB83EE-A7EB-4593-B6E3-FB4016DFF5EC}">
      <dgm:prSet/>
      <dgm:spPr/>
      <dgm:t>
        <a:bodyPr/>
        <a:lstStyle/>
        <a:p>
          <a:endParaRPr lang="pt-BR" sz="2000"/>
        </a:p>
      </dgm:t>
    </dgm:pt>
    <dgm:pt modelId="{BF13F623-0999-49D3-844C-EECF05410A09}" type="sibTrans" cxnId="{11AB83EE-A7EB-4593-B6E3-FB4016DFF5EC}">
      <dgm:prSet/>
      <dgm:spPr/>
      <dgm:t>
        <a:bodyPr/>
        <a:lstStyle/>
        <a:p>
          <a:endParaRPr lang="pt-BR" sz="2000"/>
        </a:p>
      </dgm:t>
    </dgm:pt>
    <dgm:pt modelId="{A398882E-983F-42E0-811A-600BD24F5DF5}">
      <dgm:prSet phldrT="[Texto]" custT="1"/>
      <dgm:spPr/>
      <dgm:t>
        <a:bodyPr/>
        <a:lstStyle/>
        <a:p>
          <a:r>
            <a:rPr lang="pt-BR" sz="2800" b="1" dirty="0"/>
            <a:t>1755</a:t>
          </a:r>
        </a:p>
      </dgm:t>
    </dgm:pt>
    <dgm:pt modelId="{F0953E94-FA8E-4C38-8D83-CF857B003D04}" type="parTrans" cxnId="{13738CF4-76F4-417A-822A-18C8C11276C1}">
      <dgm:prSet/>
      <dgm:spPr/>
      <dgm:t>
        <a:bodyPr/>
        <a:lstStyle/>
        <a:p>
          <a:endParaRPr lang="pt-BR" sz="2000"/>
        </a:p>
      </dgm:t>
    </dgm:pt>
    <dgm:pt modelId="{82BAA20E-82AE-419A-8ABB-2CEA270D4C5F}" type="sibTrans" cxnId="{13738CF4-76F4-417A-822A-18C8C11276C1}">
      <dgm:prSet/>
      <dgm:spPr/>
      <dgm:t>
        <a:bodyPr/>
        <a:lstStyle/>
        <a:p>
          <a:endParaRPr lang="pt-BR" sz="2000"/>
        </a:p>
      </dgm:t>
    </dgm:pt>
    <dgm:pt modelId="{4CB0F4BA-ADBC-4A5C-8114-FBDFB6E35987}">
      <dgm:prSet phldrT="[Texto]" custT="1"/>
      <dgm:spPr/>
      <dgm:t>
        <a:bodyPr/>
        <a:lstStyle/>
        <a:p>
          <a:r>
            <a:rPr lang="pt-BR" sz="1600" dirty="0"/>
            <a:t>Companhia do Grão-Pará e Maranhão</a:t>
          </a:r>
        </a:p>
      </dgm:t>
    </dgm:pt>
    <dgm:pt modelId="{4319937D-35CA-47EA-BD03-71CF304D9049}" type="parTrans" cxnId="{7492B17A-1D55-4658-99FE-556791BF5171}">
      <dgm:prSet/>
      <dgm:spPr/>
      <dgm:t>
        <a:bodyPr/>
        <a:lstStyle/>
        <a:p>
          <a:endParaRPr lang="pt-BR" sz="2000"/>
        </a:p>
      </dgm:t>
    </dgm:pt>
    <dgm:pt modelId="{B5206309-9A82-4AFB-8017-10229AD0D535}" type="sibTrans" cxnId="{7492B17A-1D55-4658-99FE-556791BF5171}">
      <dgm:prSet/>
      <dgm:spPr/>
      <dgm:t>
        <a:bodyPr/>
        <a:lstStyle/>
        <a:p>
          <a:endParaRPr lang="pt-BR" sz="2000"/>
        </a:p>
      </dgm:t>
    </dgm:pt>
    <dgm:pt modelId="{70116EDE-E6FA-489F-A12A-D23ADAF2C8F0}">
      <dgm:prSet phldrT="[Texto]" custT="1"/>
      <dgm:spPr/>
      <dgm:t>
        <a:bodyPr/>
        <a:lstStyle/>
        <a:p>
          <a:r>
            <a:rPr lang="pt-BR" sz="2800" b="1" dirty="0"/>
            <a:t>1756</a:t>
          </a:r>
        </a:p>
      </dgm:t>
    </dgm:pt>
    <dgm:pt modelId="{654FFB3C-CFD0-4883-BBFA-0F66A3E80363}" type="parTrans" cxnId="{142B0B67-3CBF-48C3-9230-D11EB3463FF0}">
      <dgm:prSet/>
      <dgm:spPr/>
      <dgm:t>
        <a:bodyPr/>
        <a:lstStyle/>
        <a:p>
          <a:endParaRPr lang="pt-BR" sz="2000"/>
        </a:p>
      </dgm:t>
    </dgm:pt>
    <dgm:pt modelId="{637990C7-3609-4D7F-9B81-C7BF90117B47}" type="sibTrans" cxnId="{142B0B67-3CBF-48C3-9230-D11EB3463FF0}">
      <dgm:prSet/>
      <dgm:spPr/>
      <dgm:t>
        <a:bodyPr/>
        <a:lstStyle/>
        <a:p>
          <a:endParaRPr lang="pt-BR" sz="2000"/>
        </a:p>
      </dgm:t>
    </dgm:pt>
    <dgm:pt modelId="{7D216F78-69F3-44A1-BAC6-2D2DDBE9CFBE}">
      <dgm:prSet phldrT="[Texto]" custT="1"/>
      <dgm:spPr/>
      <dgm:t>
        <a:bodyPr/>
        <a:lstStyle/>
        <a:p>
          <a:r>
            <a:rPr lang="pt-BR" sz="1600" dirty="0"/>
            <a:t>Companhia da Pesca da Baleia</a:t>
          </a:r>
        </a:p>
      </dgm:t>
    </dgm:pt>
    <dgm:pt modelId="{837B265D-99C1-4F0F-9996-3D6D235D6CB5}" type="parTrans" cxnId="{6E422125-D956-4CC6-8934-C3BF2ACF1655}">
      <dgm:prSet/>
      <dgm:spPr/>
      <dgm:t>
        <a:bodyPr/>
        <a:lstStyle/>
        <a:p>
          <a:endParaRPr lang="pt-BR" sz="2000"/>
        </a:p>
      </dgm:t>
    </dgm:pt>
    <dgm:pt modelId="{8D7878BA-2B97-4166-AE55-B56327399990}" type="sibTrans" cxnId="{6E422125-D956-4CC6-8934-C3BF2ACF1655}">
      <dgm:prSet/>
      <dgm:spPr/>
      <dgm:t>
        <a:bodyPr/>
        <a:lstStyle/>
        <a:p>
          <a:endParaRPr lang="pt-BR" sz="2000"/>
        </a:p>
      </dgm:t>
    </dgm:pt>
    <dgm:pt modelId="{754AF131-04A1-4F04-A317-1ACF15D1333F}">
      <dgm:prSet phldrT="[Texto]" custT="1"/>
      <dgm:spPr/>
      <dgm:t>
        <a:bodyPr/>
        <a:lstStyle/>
        <a:p>
          <a:r>
            <a:rPr lang="pt-BR" sz="1600" dirty="0"/>
            <a:t>Companhia da Agricultura dos Vinhos do Alto Douro</a:t>
          </a:r>
        </a:p>
      </dgm:t>
    </dgm:pt>
    <dgm:pt modelId="{EAAF7BFC-BC19-48ED-9B48-8D929787B49E}" type="parTrans" cxnId="{A51AF93F-88EC-4FF3-8E6D-3B55D415CA38}">
      <dgm:prSet/>
      <dgm:spPr/>
      <dgm:t>
        <a:bodyPr/>
        <a:lstStyle/>
        <a:p>
          <a:endParaRPr lang="pt-BR" sz="2000"/>
        </a:p>
      </dgm:t>
    </dgm:pt>
    <dgm:pt modelId="{91CAFB02-36E3-49B3-8CDA-89BFFBFE7212}" type="sibTrans" cxnId="{A51AF93F-88EC-4FF3-8E6D-3B55D415CA38}">
      <dgm:prSet/>
      <dgm:spPr/>
      <dgm:t>
        <a:bodyPr/>
        <a:lstStyle/>
        <a:p>
          <a:endParaRPr lang="pt-BR" sz="2000"/>
        </a:p>
      </dgm:t>
    </dgm:pt>
    <dgm:pt modelId="{70D01138-086A-407D-83D0-BBCABE8AF81E}">
      <dgm:prSet phldrT="[Texto]" custT="1"/>
      <dgm:spPr/>
      <dgm:t>
        <a:bodyPr/>
        <a:lstStyle/>
        <a:p>
          <a:r>
            <a:rPr lang="pt-BR" sz="2800" b="1" dirty="0"/>
            <a:t>1759</a:t>
          </a:r>
        </a:p>
      </dgm:t>
    </dgm:pt>
    <dgm:pt modelId="{D88D8592-7C96-4337-A946-21741C901973}" type="parTrans" cxnId="{DA3B3DCB-C69E-4DA4-8BB9-F27511E54355}">
      <dgm:prSet/>
      <dgm:spPr/>
      <dgm:t>
        <a:bodyPr/>
        <a:lstStyle/>
        <a:p>
          <a:endParaRPr lang="pt-BR" sz="2000"/>
        </a:p>
      </dgm:t>
    </dgm:pt>
    <dgm:pt modelId="{8F3F2146-FE7F-462F-9375-7A836BBCB006}" type="sibTrans" cxnId="{DA3B3DCB-C69E-4DA4-8BB9-F27511E54355}">
      <dgm:prSet/>
      <dgm:spPr/>
      <dgm:t>
        <a:bodyPr/>
        <a:lstStyle/>
        <a:p>
          <a:endParaRPr lang="pt-BR" sz="2000"/>
        </a:p>
      </dgm:t>
    </dgm:pt>
    <dgm:pt modelId="{D09AFACF-A2D3-46DA-8043-37A8E27D9D19}">
      <dgm:prSet phldrT="[Texto]" custT="1"/>
      <dgm:spPr/>
      <dgm:t>
        <a:bodyPr/>
        <a:lstStyle/>
        <a:p>
          <a:r>
            <a:rPr lang="pt-BR" sz="1600" dirty="0"/>
            <a:t>Companhia do Pernambuco e da Paraíba</a:t>
          </a:r>
        </a:p>
      </dgm:t>
    </dgm:pt>
    <dgm:pt modelId="{0E554966-31C5-4BA0-B060-541C74966B65}" type="parTrans" cxnId="{175B443D-102A-4536-A920-391307649ADA}">
      <dgm:prSet/>
      <dgm:spPr/>
      <dgm:t>
        <a:bodyPr/>
        <a:lstStyle/>
        <a:p>
          <a:endParaRPr lang="pt-BR" sz="2000"/>
        </a:p>
      </dgm:t>
    </dgm:pt>
    <dgm:pt modelId="{6B508B0C-2448-4315-8031-AB7417D73802}" type="sibTrans" cxnId="{175B443D-102A-4536-A920-391307649ADA}">
      <dgm:prSet/>
      <dgm:spPr/>
      <dgm:t>
        <a:bodyPr/>
        <a:lstStyle/>
        <a:p>
          <a:endParaRPr lang="pt-BR" sz="2000"/>
        </a:p>
      </dgm:t>
    </dgm:pt>
    <dgm:pt modelId="{3A96DAE9-B070-4DBB-85E7-82F5C6988F96}" type="pres">
      <dgm:prSet presAssocID="{2022DB6F-8338-407C-92D1-9EDA73D9D6E1}" presName="Name0" presStyleCnt="0">
        <dgm:presLayoutVars>
          <dgm:dir/>
          <dgm:animLvl val="lvl"/>
          <dgm:resizeHandles val="exact"/>
        </dgm:presLayoutVars>
      </dgm:prSet>
      <dgm:spPr/>
    </dgm:pt>
    <dgm:pt modelId="{EA1446AE-E3EB-4EF7-A04F-166A663FA7FF}" type="pres">
      <dgm:prSet presAssocID="{17CFE80C-69D5-4E85-B6F5-38D0703490E8}" presName="linNode" presStyleCnt="0"/>
      <dgm:spPr/>
    </dgm:pt>
    <dgm:pt modelId="{69EFBB88-CDAB-47CF-8613-B812E4737FFD}" type="pres">
      <dgm:prSet presAssocID="{17CFE80C-69D5-4E85-B6F5-38D0703490E8}" presName="parentText" presStyleLbl="node1" presStyleIdx="0" presStyleCnt="4" custScaleX="56569">
        <dgm:presLayoutVars>
          <dgm:chMax val="1"/>
          <dgm:bulletEnabled val="1"/>
        </dgm:presLayoutVars>
      </dgm:prSet>
      <dgm:spPr/>
    </dgm:pt>
    <dgm:pt modelId="{46F3B8B9-46AB-4CA7-971A-8861BE86E56E}" type="pres">
      <dgm:prSet presAssocID="{17CFE80C-69D5-4E85-B6F5-38D0703490E8}" presName="descendantText" presStyleLbl="alignAccFollowNode1" presStyleIdx="0" presStyleCnt="4" custScaleX="124552">
        <dgm:presLayoutVars>
          <dgm:bulletEnabled val="1"/>
        </dgm:presLayoutVars>
      </dgm:prSet>
      <dgm:spPr/>
    </dgm:pt>
    <dgm:pt modelId="{CF3191A6-84F2-4A8C-9D7D-B5A0B78E70FF}" type="pres">
      <dgm:prSet presAssocID="{8192E197-4F43-4DE1-9E8C-07999D094205}" presName="sp" presStyleCnt="0"/>
      <dgm:spPr/>
    </dgm:pt>
    <dgm:pt modelId="{AE8F0017-CF34-4926-BE52-432E51B68516}" type="pres">
      <dgm:prSet presAssocID="{A398882E-983F-42E0-811A-600BD24F5DF5}" presName="linNode" presStyleCnt="0"/>
      <dgm:spPr/>
    </dgm:pt>
    <dgm:pt modelId="{58C3AE7F-84B8-4869-87E5-E7893CC97F65}" type="pres">
      <dgm:prSet presAssocID="{A398882E-983F-42E0-811A-600BD24F5DF5}" presName="parentText" presStyleLbl="node1" presStyleIdx="1" presStyleCnt="4" custScaleX="56569">
        <dgm:presLayoutVars>
          <dgm:chMax val="1"/>
          <dgm:bulletEnabled val="1"/>
        </dgm:presLayoutVars>
      </dgm:prSet>
      <dgm:spPr/>
    </dgm:pt>
    <dgm:pt modelId="{9F2A0426-12EF-4B79-ACBC-2065AED79654}" type="pres">
      <dgm:prSet presAssocID="{A398882E-983F-42E0-811A-600BD24F5DF5}" presName="descendantText" presStyleLbl="alignAccFollowNode1" presStyleIdx="1" presStyleCnt="4" custScaleX="124552">
        <dgm:presLayoutVars>
          <dgm:bulletEnabled val="1"/>
        </dgm:presLayoutVars>
      </dgm:prSet>
      <dgm:spPr/>
    </dgm:pt>
    <dgm:pt modelId="{62E183DA-15F7-4EB3-8455-54BD8C0F4C33}" type="pres">
      <dgm:prSet presAssocID="{82BAA20E-82AE-419A-8ABB-2CEA270D4C5F}" presName="sp" presStyleCnt="0"/>
      <dgm:spPr/>
    </dgm:pt>
    <dgm:pt modelId="{75201CDD-84D1-41A7-B7EF-9F68741258C2}" type="pres">
      <dgm:prSet presAssocID="{70116EDE-E6FA-489F-A12A-D23ADAF2C8F0}" presName="linNode" presStyleCnt="0"/>
      <dgm:spPr/>
    </dgm:pt>
    <dgm:pt modelId="{D910C2A2-E96A-4831-9D5F-3AE416E37220}" type="pres">
      <dgm:prSet presAssocID="{70116EDE-E6FA-489F-A12A-D23ADAF2C8F0}" presName="parentText" presStyleLbl="node1" presStyleIdx="2" presStyleCnt="4" custScaleX="56569">
        <dgm:presLayoutVars>
          <dgm:chMax val="1"/>
          <dgm:bulletEnabled val="1"/>
        </dgm:presLayoutVars>
      </dgm:prSet>
      <dgm:spPr/>
    </dgm:pt>
    <dgm:pt modelId="{4E9BEC97-5241-423B-A830-06E7C198091E}" type="pres">
      <dgm:prSet presAssocID="{70116EDE-E6FA-489F-A12A-D23ADAF2C8F0}" presName="descendantText" presStyleLbl="alignAccFollowNode1" presStyleIdx="2" presStyleCnt="4" custScaleX="124552">
        <dgm:presLayoutVars>
          <dgm:bulletEnabled val="1"/>
        </dgm:presLayoutVars>
      </dgm:prSet>
      <dgm:spPr/>
    </dgm:pt>
    <dgm:pt modelId="{E6E9BC5C-3762-41C5-97C3-2CF1B88D7FF6}" type="pres">
      <dgm:prSet presAssocID="{637990C7-3609-4D7F-9B81-C7BF90117B47}" presName="sp" presStyleCnt="0"/>
      <dgm:spPr/>
    </dgm:pt>
    <dgm:pt modelId="{E4347C28-BD7D-456F-8481-04978B60ABD6}" type="pres">
      <dgm:prSet presAssocID="{70D01138-086A-407D-83D0-BBCABE8AF81E}" presName="linNode" presStyleCnt="0"/>
      <dgm:spPr/>
    </dgm:pt>
    <dgm:pt modelId="{7CDE7157-4960-4631-B34F-53AEFDC0B9EA}" type="pres">
      <dgm:prSet presAssocID="{70D01138-086A-407D-83D0-BBCABE8AF81E}" presName="parentText" presStyleLbl="node1" presStyleIdx="3" presStyleCnt="4" custScaleX="56569">
        <dgm:presLayoutVars>
          <dgm:chMax val="1"/>
          <dgm:bulletEnabled val="1"/>
        </dgm:presLayoutVars>
      </dgm:prSet>
      <dgm:spPr/>
    </dgm:pt>
    <dgm:pt modelId="{6BF3E35D-C8EA-4589-871F-8A43A07459A2}" type="pres">
      <dgm:prSet presAssocID="{70D01138-086A-407D-83D0-BBCABE8AF81E}" presName="descendantText" presStyleLbl="alignAccFollowNode1" presStyleIdx="3" presStyleCnt="4" custScaleX="124552">
        <dgm:presLayoutVars>
          <dgm:bulletEnabled val="1"/>
        </dgm:presLayoutVars>
      </dgm:prSet>
      <dgm:spPr/>
    </dgm:pt>
  </dgm:ptLst>
  <dgm:cxnLst>
    <dgm:cxn modelId="{DA34EE09-F560-4E41-B444-6553F214671A}" type="presOf" srcId="{A398882E-983F-42E0-811A-600BD24F5DF5}" destId="{58C3AE7F-84B8-4869-87E5-E7893CC97F65}" srcOrd="0" destOrd="0" presId="urn:microsoft.com/office/officeart/2005/8/layout/vList5"/>
    <dgm:cxn modelId="{E28F4C1D-D7AA-094B-AD15-1863D66128F2}" type="presOf" srcId="{80F80143-59FC-4FD2-8955-8CE1755C4149}" destId="{46F3B8B9-46AB-4CA7-971A-8861BE86E56E}" srcOrd="0" destOrd="0" presId="urn:microsoft.com/office/officeart/2005/8/layout/vList5"/>
    <dgm:cxn modelId="{6E422125-D956-4CC6-8934-C3BF2ACF1655}" srcId="{70116EDE-E6FA-489F-A12A-D23ADAF2C8F0}" destId="{7D216F78-69F3-44A1-BAC6-2D2DDBE9CFBE}" srcOrd="0" destOrd="0" parTransId="{837B265D-99C1-4F0F-9996-3D6D235D6CB5}" sibTransId="{8D7878BA-2B97-4166-AE55-B56327399990}"/>
    <dgm:cxn modelId="{26026833-2737-A145-899C-7F1B74579F2C}" type="presOf" srcId="{17CFE80C-69D5-4E85-B6F5-38D0703490E8}" destId="{69EFBB88-CDAB-47CF-8613-B812E4737FFD}" srcOrd="0" destOrd="0" presId="urn:microsoft.com/office/officeart/2005/8/layout/vList5"/>
    <dgm:cxn modelId="{175B443D-102A-4536-A920-391307649ADA}" srcId="{70D01138-086A-407D-83D0-BBCABE8AF81E}" destId="{D09AFACF-A2D3-46DA-8043-37A8E27D9D19}" srcOrd="0" destOrd="0" parTransId="{0E554966-31C5-4BA0-B060-541C74966B65}" sibTransId="{6B508B0C-2448-4315-8031-AB7417D73802}"/>
    <dgm:cxn modelId="{A51AF93F-88EC-4FF3-8E6D-3B55D415CA38}" srcId="{70116EDE-E6FA-489F-A12A-D23ADAF2C8F0}" destId="{754AF131-04A1-4F04-A317-1ACF15D1333F}" srcOrd="1" destOrd="0" parTransId="{EAAF7BFC-BC19-48ED-9B48-8D929787B49E}" sibTransId="{91CAFB02-36E3-49B3-8CDA-89BFFBFE7212}"/>
    <dgm:cxn modelId="{30275D5C-3D66-0E47-927F-162328A7989D}" type="presOf" srcId="{70D01138-086A-407D-83D0-BBCABE8AF81E}" destId="{7CDE7157-4960-4631-B34F-53AEFDC0B9EA}" srcOrd="0" destOrd="0" presId="urn:microsoft.com/office/officeart/2005/8/layout/vList5"/>
    <dgm:cxn modelId="{142B0B67-3CBF-48C3-9230-D11EB3463FF0}" srcId="{2022DB6F-8338-407C-92D1-9EDA73D9D6E1}" destId="{70116EDE-E6FA-489F-A12A-D23ADAF2C8F0}" srcOrd="2" destOrd="0" parTransId="{654FFB3C-CFD0-4883-BBFA-0F66A3E80363}" sibTransId="{637990C7-3609-4D7F-9B81-C7BF90117B47}"/>
    <dgm:cxn modelId="{65D6476A-1E27-7843-9ED0-60ACB1840705}" type="presOf" srcId="{D09AFACF-A2D3-46DA-8043-37A8E27D9D19}" destId="{6BF3E35D-C8EA-4589-871F-8A43A07459A2}" srcOrd="0" destOrd="0" presId="urn:microsoft.com/office/officeart/2005/8/layout/vList5"/>
    <dgm:cxn modelId="{7492B17A-1D55-4658-99FE-556791BF5171}" srcId="{A398882E-983F-42E0-811A-600BD24F5DF5}" destId="{4CB0F4BA-ADBC-4A5C-8114-FBDFB6E35987}" srcOrd="0" destOrd="0" parTransId="{4319937D-35CA-47EA-BD03-71CF304D9049}" sibTransId="{B5206309-9A82-4AFB-8017-10229AD0D535}"/>
    <dgm:cxn modelId="{BAD5C095-6342-434F-B83B-94FA18A10B17}" type="presOf" srcId="{70116EDE-E6FA-489F-A12A-D23ADAF2C8F0}" destId="{D910C2A2-E96A-4831-9D5F-3AE416E37220}" srcOrd="0" destOrd="0" presId="urn:microsoft.com/office/officeart/2005/8/layout/vList5"/>
    <dgm:cxn modelId="{60DB6BC3-23D2-674C-94B1-E9F7397EB0C3}" type="presOf" srcId="{754AF131-04A1-4F04-A317-1ACF15D1333F}" destId="{4E9BEC97-5241-423B-A830-06E7C198091E}" srcOrd="0" destOrd="1" presId="urn:microsoft.com/office/officeart/2005/8/layout/vList5"/>
    <dgm:cxn modelId="{DA3B3DCB-C69E-4DA4-8BB9-F27511E54355}" srcId="{2022DB6F-8338-407C-92D1-9EDA73D9D6E1}" destId="{70D01138-086A-407D-83D0-BBCABE8AF81E}" srcOrd="3" destOrd="0" parTransId="{D88D8592-7C96-4337-A946-21741C901973}" sibTransId="{8F3F2146-FE7F-462F-9375-7A836BBCB006}"/>
    <dgm:cxn modelId="{BAA493D6-B66C-1841-B406-FA24A937E647}" type="presOf" srcId="{7D216F78-69F3-44A1-BAC6-2D2DDBE9CFBE}" destId="{4E9BEC97-5241-423B-A830-06E7C198091E}" srcOrd="0" destOrd="0" presId="urn:microsoft.com/office/officeart/2005/8/layout/vList5"/>
    <dgm:cxn modelId="{2DF50AE9-7283-4E43-8EEA-3C1BFA878E25}" type="presOf" srcId="{4CB0F4BA-ADBC-4A5C-8114-FBDFB6E35987}" destId="{9F2A0426-12EF-4B79-ACBC-2065AED79654}" srcOrd="0" destOrd="0" presId="urn:microsoft.com/office/officeart/2005/8/layout/vList5"/>
    <dgm:cxn modelId="{11AB83EE-A7EB-4593-B6E3-FB4016DFF5EC}" srcId="{17CFE80C-69D5-4E85-B6F5-38D0703490E8}" destId="{80F80143-59FC-4FD2-8955-8CE1755C4149}" srcOrd="0" destOrd="0" parTransId="{0C84EC39-BDDA-4CC8-8D47-21C6F20A4EF2}" sibTransId="{BF13F623-0999-49D3-844C-EECF05410A09}"/>
    <dgm:cxn modelId="{13738CF4-76F4-417A-822A-18C8C11276C1}" srcId="{2022DB6F-8338-407C-92D1-9EDA73D9D6E1}" destId="{A398882E-983F-42E0-811A-600BD24F5DF5}" srcOrd="1" destOrd="0" parTransId="{F0953E94-FA8E-4C38-8D83-CF857B003D04}" sibTransId="{82BAA20E-82AE-419A-8ABB-2CEA270D4C5F}"/>
    <dgm:cxn modelId="{9892A0F9-9F2A-40F9-BEB0-C22A75584D9A}" srcId="{2022DB6F-8338-407C-92D1-9EDA73D9D6E1}" destId="{17CFE80C-69D5-4E85-B6F5-38D0703490E8}" srcOrd="0" destOrd="0" parTransId="{3D7D2FDD-5459-4771-B406-8FE3FA727BE8}" sibTransId="{8192E197-4F43-4DE1-9E8C-07999D094205}"/>
    <dgm:cxn modelId="{FB6AA6FF-2EB7-3947-885E-AB5784C6CA30}" type="presOf" srcId="{2022DB6F-8338-407C-92D1-9EDA73D9D6E1}" destId="{3A96DAE9-B070-4DBB-85E7-82F5C6988F96}" srcOrd="0" destOrd="0" presId="urn:microsoft.com/office/officeart/2005/8/layout/vList5"/>
    <dgm:cxn modelId="{39F92E7E-E0CA-4D42-AF2C-6703CA57F246}" type="presParOf" srcId="{3A96DAE9-B070-4DBB-85E7-82F5C6988F96}" destId="{EA1446AE-E3EB-4EF7-A04F-166A663FA7FF}" srcOrd="0" destOrd="0" presId="urn:microsoft.com/office/officeart/2005/8/layout/vList5"/>
    <dgm:cxn modelId="{70E2378D-E007-384F-95A9-C2111D573CB1}" type="presParOf" srcId="{EA1446AE-E3EB-4EF7-A04F-166A663FA7FF}" destId="{69EFBB88-CDAB-47CF-8613-B812E4737FFD}" srcOrd="0" destOrd="0" presId="urn:microsoft.com/office/officeart/2005/8/layout/vList5"/>
    <dgm:cxn modelId="{DC939F8F-BF8D-FB43-B8F1-99F1D5614ABB}" type="presParOf" srcId="{EA1446AE-E3EB-4EF7-A04F-166A663FA7FF}" destId="{46F3B8B9-46AB-4CA7-971A-8861BE86E56E}" srcOrd="1" destOrd="0" presId="urn:microsoft.com/office/officeart/2005/8/layout/vList5"/>
    <dgm:cxn modelId="{A3DEFE44-C3F8-C244-A231-AA9D86F4F90D}" type="presParOf" srcId="{3A96DAE9-B070-4DBB-85E7-82F5C6988F96}" destId="{CF3191A6-84F2-4A8C-9D7D-B5A0B78E70FF}" srcOrd="1" destOrd="0" presId="urn:microsoft.com/office/officeart/2005/8/layout/vList5"/>
    <dgm:cxn modelId="{473556BD-F907-9C40-9088-159EFB77C471}" type="presParOf" srcId="{3A96DAE9-B070-4DBB-85E7-82F5C6988F96}" destId="{AE8F0017-CF34-4926-BE52-432E51B68516}" srcOrd="2" destOrd="0" presId="urn:microsoft.com/office/officeart/2005/8/layout/vList5"/>
    <dgm:cxn modelId="{720025DC-3439-9A4F-BAF3-42E45B3039D3}" type="presParOf" srcId="{AE8F0017-CF34-4926-BE52-432E51B68516}" destId="{58C3AE7F-84B8-4869-87E5-E7893CC97F65}" srcOrd="0" destOrd="0" presId="urn:microsoft.com/office/officeart/2005/8/layout/vList5"/>
    <dgm:cxn modelId="{ED12DDF5-E2C4-A545-ADF5-539E8255DF6A}" type="presParOf" srcId="{AE8F0017-CF34-4926-BE52-432E51B68516}" destId="{9F2A0426-12EF-4B79-ACBC-2065AED79654}" srcOrd="1" destOrd="0" presId="urn:microsoft.com/office/officeart/2005/8/layout/vList5"/>
    <dgm:cxn modelId="{901885C3-8C83-BF4C-9F9D-C907DD8ED830}" type="presParOf" srcId="{3A96DAE9-B070-4DBB-85E7-82F5C6988F96}" destId="{62E183DA-15F7-4EB3-8455-54BD8C0F4C33}" srcOrd="3" destOrd="0" presId="urn:microsoft.com/office/officeart/2005/8/layout/vList5"/>
    <dgm:cxn modelId="{A7D19143-2651-EA4A-ACF8-4108652D59AB}" type="presParOf" srcId="{3A96DAE9-B070-4DBB-85E7-82F5C6988F96}" destId="{75201CDD-84D1-41A7-B7EF-9F68741258C2}" srcOrd="4" destOrd="0" presId="urn:microsoft.com/office/officeart/2005/8/layout/vList5"/>
    <dgm:cxn modelId="{ED90FA4C-9BB8-FB42-8E9E-5942ADC29424}" type="presParOf" srcId="{75201CDD-84D1-41A7-B7EF-9F68741258C2}" destId="{D910C2A2-E96A-4831-9D5F-3AE416E37220}" srcOrd="0" destOrd="0" presId="urn:microsoft.com/office/officeart/2005/8/layout/vList5"/>
    <dgm:cxn modelId="{4268EBA5-AB07-AB4A-BAD6-924B9C0271DF}" type="presParOf" srcId="{75201CDD-84D1-41A7-B7EF-9F68741258C2}" destId="{4E9BEC97-5241-423B-A830-06E7C198091E}" srcOrd="1" destOrd="0" presId="urn:microsoft.com/office/officeart/2005/8/layout/vList5"/>
    <dgm:cxn modelId="{7826EA73-606C-9341-9430-162E99AF8CAA}" type="presParOf" srcId="{3A96DAE9-B070-4DBB-85E7-82F5C6988F96}" destId="{E6E9BC5C-3762-41C5-97C3-2CF1B88D7FF6}" srcOrd="5" destOrd="0" presId="urn:microsoft.com/office/officeart/2005/8/layout/vList5"/>
    <dgm:cxn modelId="{8259B2EF-12E7-AA47-BD16-7073546DC675}" type="presParOf" srcId="{3A96DAE9-B070-4DBB-85E7-82F5C6988F96}" destId="{E4347C28-BD7D-456F-8481-04978B60ABD6}" srcOrd="6" destOrd="0" presId="urn:microsoft.com/office/officeart/2005/8/layout/vList5"/>
    <dgm:cxn modelId="{02E71903-84A8-3F47-BBFE-D00318042312}" type="presParOf" srcId="{E4347C28-BD7D-456F-8481-04978B60ABD6}" destId="{7CDE7157-4960-4631-B34F-53AEFDC0B9EA}" srcOrd="0" destOrd="0" presId="urn:microsoft.com/office/officeart/2005/8/layout/vList5"/>
    <dgm:cxn modelId="{3EBB5B14-7ED4-0840-9977-7116299B070F}" type="presParOf" srcId="{E4347C28-BD7D-456F-8481-04978B60ABD6}" destId="{6BF3E35D-C8EA-4589-871F-8A43A07459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3B8B9-46AB-4CA7-971A-8861BE86E56E}">
      <dsp:nvSpPr>
        <dsp:cNvPr id="0" name=""/>
        <dsp:cNvSpPr/>
      </dsp:nvSpPr>
      <dsp:spPr>
        <a:xfrm rot="5400000">
          <a:off x="3776955" y="-2195089"/>
          <a:ext cx="1025229" cy="56770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Companhia da Ásia</a:t>
          </a:r>
        </a:p>
      </dsp:txBody>
      <dsp:txXfrm rot="-5400000">
        <a:off x="1451048" y="180866"/>
        <a:ext cx="5626996" cy="925133"/>
      </dsp:txXfrm>
    </dsp:sp>
    <dsp:sp modelId="{69EFBB88-CDAB-47CF-8613-B812E4737FFD}">
      <dsp:nvSpPr>
        <dsp:cNvPr id="0" name=""/>
        <dsp:cNvSpPr/>
      </dsp:nvSpPr>
      <dsp:spPr>
        <a:xfrm>
          <a:off x="699" y="2664"/>
          <a:ext cx="1450349" cy="12815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1753</a:t>
          </a:r>
        </a:p>
      </dsp:txBody>
      <dsp:txXfrm>
        <a:off x="63258" y="65223"/>
        <a:ext cx="1325231" cy="1156419"/>
      </dsp:txXfrm>
    </dsp:sp>
    <dsp:sp modelId="{9F2A0426-12EF-4B79-ACBC-2065AED79654}">
      <dsp:nvSpPr>
        <dsp:cNvPr id="0" name=""/>
        <dsp:cNvSpPr/>
      </dsp:nvSpPr>
      <dsp:spPr>
        <a:xfrm rot="5400000">
          <a:off x="3776955" y="-849474"/>
          <a:ext cx="1025229" cy="5677044"/>
        </a:xfrm>
        <a:prstGeom prst="round2SameRect">
          <a:avLst/>
        </a:prstGeom>
        <a:solidFill>
          <a:schemeClr val="accent2">
            <a:tint val="40000"/>
            <a:alpha val="90000"/>
            <a:hueOff val="-1018175"/>
            <a:satOff val="17968"/>
            <a:lumOff val="1338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1018175"/>
              <a:satOff val="17968"/>
              <a:lumOff val="133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Companhia do Grão-Pará e Maranhão</a:t>
          </a:r>
        </a:p>
      </dsp:txBody>
      <dsp:txXfrm rot="-5400000">
        <a:off x="1451048" y="1526481"/>
        <a:ext cx="5626996" cy="925133"/>
      </dsp:txXfrm>
    </dsp:sp>
    <dsp:sp modelId="{58C3AE7F-84B8-4869-87E5-E7893CC97F65}">
      <dsp:nvSpPr>
        <dsp:cNvPr id="0" name=""/>
        <dsp:cNvSpPr/>
      </dsp:nvSpPr>
      <dsp:spPr>
        <a:xfrm>
          <a:off x="699" y="1348278"/>
          <a:ext cx="1450349" cy="1281537"/>
        </a:xfrm>
        <a:prstGeom prst="roundRect">
          <a:avLst/>
        </a:prstGeom>
        <a:gradFill rotWithShape="0">
          <a:gsLst>
            <a:gs pos="0">
              <a:schemeClr val="accent2">
                <a:hueOff val="-629465"/>
                <a:satOff val="11712"/>
                <a:lumOff val="1568"/>
                <a:alphaOff val="0"/>
                <a:tint val="96000"/>
                <a:lumMod val="104000"/>
              </a:schemeClr>
            </a:gs>
            <a:gs pos="100000">
              <a:schemeClr val="accent2">
                <a:hueOff val="-629465"/>
                <a:satOff val="11712"/>
                <a:lumOff val="156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1755</a:t>
          </a:r>
        </a:p>
      </dsp:txBody>
      <dsp:txXfrm>
        <a:off x="63258" y="1410837"/>
        <a:ext cx="1325231" cy="1156419"/>
      </dsp:txXfrm>
    </dsp:sp>
    <dsp:sp modelId="{4E9BEC97-5241-423B-A830-06E7C198091E}">
      <dsp:nvSpPr>
        <dsp:cNvPr id="0" name=""/>
        <dsp:cNvSpPr/>
      </dsp:nvSpPr>
      <dsp:spPr>
        <a:xfrm rot="5400000">
          <a:off x="3776955" y="496139"/>
          <a:ext cx="1025229" cy="5677044"/>
        </a:xfrm>
        <a:prstGeom prst="round2SameRect">
          <a:avLst/>
        </a:prstGeom>
        <a:solidFill>
          <a:schemeClr val="accent2">
            <a:tint val="40000"/>
            <a:alpha val="90000"/>
            <a:hueOff val="-2036351"/>
            <a:satOff val="35937"/>
            <a:lumOff val="2676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2036351"/>
              <a:satOff val="35937"/>
              <a:lumOff val="267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Companhia da Pesca da Baleia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Companhia da Agricultura dos Vinhos do Alto Douro</a:t>
          </a:r>
        </a:p>
      </dsp:txBody>
      <dsp:txXfrm rot="-5400000">
        <a:off x="1451048" y="2872094"/>
        <a:ext cx="5626996" cy="925133"/>
      </dsp:txXfrm>
    </dsp:sp>
    <dsp:sp modelId="{D910C2A2-E96A-4831-9D5F-3AE416E37220}">
      <dsp:nvSpPr>
        <dsp:cNvPr id="0" name=""/>
        <dsp:cNvSpPr/>
      </dsp:nvSpPr>
      <dsp:spPr>
        <a:xfrm>
          <a:off x="699" y="2693892"/>
          <a:ext cx="1450349" cy="1281537"/>
        </a:xfrm>
        <a:prstGeom prst="roundRect">
          <a:avLst/>
        </a:prstGeom>
        <a:gradFill rotWithShape="0">
          <a:gsLst>
            <a:gs pos="0">
              <a:schemeClr val="accent2">
                <a:hueOff val="-1258930"/>
                <a:satOff val="23424"/>
                <a:lumOff val="3137"/>
                <a:alphaOff val="0"/>
                <a:tint val="96000"/>
                <a:lumMod val="104000"/>
              </a:schemeClr>
            </a:gs>
            <a:gs pos="100000">
              <a:schemeClr val="accent2">
                <a:hueOff val="-1258930"/>
                <a:satOff val="23424"/>
                <a:lumOff val="313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1756</a:t>
          </a:r>
        </a:p>
      </dsp:txBody>
      <dsp:txXfrm>
        <a:off x="63258" y="2756451"/>
        <a:ext cx="1325231" cy="1156419"/>
      </dsp:txXfrm>
    </dsp:sp>
    <dsp:sp modelId="{6BF3E35D-C8EA-4589-871F-8A43A07459A2}">
      <dsp:nvSpPr>
        <dsp:cNvPr id="0" name=""/>
        <dsp:cNvSpPr/>
      </dsp:nvSpPr>
      <dsp:spPr>
        <a:xfrm rot="5400000">
          <a:off x="3776955" y="1841753"/>
          <a:ext cx="1025229" cy="5677044"/>
        </a:xfrm>
        <a:prstGeom prst="round2SameRect">
          <a:avLst/>
        </a:prstGeom>
        <a:solidFill>
          <a:schemeClr val="accent2">
            <a:tint val="40000"/>
            <a:alpha val="90000"/>
            <a:hueOff val="-3054526"/>
            <a:satOff val="53905"/>
            <a:lumOff val="4014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3054526"/>
              <a:satOff val="53905"/>
              <a:lumOff val="401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Companhia do Pernambuco e da Paraíba</a:t>
          </a:r>
        </a:p>
      </dsp:txBody>
      <dsp:txXfrm rot="-5400000">
        <a:off x="1451048" y="4217708"/>
        <a:ext cx="5626996" cy="925133"/>
      </dsp:txXfrm>
    </dsp:sp>
    <dsp:sp modelId="{7CDE7157-4960-4631-B34F-53AEFDC0B9EA}">
      <dsp:nvSpPr>
        <dsp:cNvPr id="0" name=""/>
        <dsp:cNvSpPr/>
      </dsp:nvSpPr>
      <dsp:spPr>
        <a:xfrm>
          <a:off x="699" y="4039507"/>
          <a:ext cx="1450349" cy="1281537"/>
        </a:xfrm>
        <a:prstGeom prst="roundRect">
          <a:avLst/>
        </a:prstGeom>
        <a:gradFill rotWithShape="0">
          <a:gsLst>
            <a:gs pos="0">
              <a:schemeClr val="accent2">
                <a:hueOff val="-1888395"/>
                <a:satOff val="35136"/>
                <a:lumOff val="4705"/>
                <a:alphaOff val="0"/>
                <a:tint val="96000"/>
                <a:lumMod val="104000"/>
              </a:schemeClr>
            </a:gs>
            <a:gs pos="100000">
              <a:schemeClr val="accent2">
                <a:hueOff val="-1888395"/>
                <a:satOff val="35136"/>
                <a:lumOff val="470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1759</a:t>
          </a:r>
        </a:p>
      </dsp:txBody>
      <dsp:txXfrm>
        <a:off x="63258" y="4102066"/>
        <a:ext cx="1325231" cy="1156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CFEFF7-3D73-46A0-87D3-D8259C54CB06}" type="datetimeFigureOut">
              <a:rPr lang="pt-BR" smtClean="0"/>
              <a:pPr/>
              <a:t>18/10/2020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AAC6A0-912F-4AA9-9D0E-F2C46BF3C2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983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DF87-94AD-4585-9112-FB5739434767}" type="datetimeFigureOut">
              <a:rPr lang="pt-BR" smtClean="0"/>
              <a:pPr/>
              <a:t>18/10/2020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1A587-0A0E-4D80-947E-55F253A39C1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436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72351-A09C-44D5-9DD0-0622ACA34EF6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41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72351-A09C-44D5-9DD0-0622ACA34EF6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8876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72351-A09C-44D5-9DD0-0622ACA34EF6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020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72351-A09C-44D5-9DD0-0622ACA34EF6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29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8901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332656"/>
            <a:ext cx="6589141" cy="58326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i="1">
                <a:solidFill>
                  <a:schemeClr val="tx1"/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1358414" y="6236543"/>
            <a:ext cx="7570480" cy="504825"/>
          </a:xfr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Freeform 11"/>
          <p:cNvSpPr/>
          <p:nvPr userDrawn="1"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121710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8067524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5581927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7120980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67929325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1412946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3103982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0598063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7799215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0801862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624110"/>
            <a:ext cx="6768752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3056" y="2133600"/>
            <a:ext cx="6771614" cy="453576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7814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1233275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1031587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6534110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0143972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75984504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722816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3415315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45706279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260738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710800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 userDrawn="1"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57845658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4892121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2366566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804847859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8796749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69411422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89689080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12870455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70434038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41925184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0126230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719871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09366742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33629479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53667863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00487576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90001264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5863957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1493707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65717908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55427254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8038214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7866246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94520928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85863720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05288419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62783361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12257907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94189482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84935555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650995739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16428092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8298086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F5ABCC35-AE37-4B74-AFDC-2B5B2D807A04}" type="datetimeFigureOut">
              <a:rPr lang="en-US" smtClean="0"/>
              <a:t>10/18/20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72119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19183788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93618514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30178929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48363498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09245010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63836050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78482025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25808949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11612747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7166100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46963680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30986050"/>
      </p:ext>
    </p:extLst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15086868"/>
      </p:ext>
    </p:extLst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32452839"/>
      </p:ext>
    </p:extLst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56728047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65594853"/>
      </p:ext>
    </p:extLst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58153141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25537925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6764738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895539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8974494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5736" y="624110"/>
            <a:ext cx="6768570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057" y="2133600"/>
            <a:ext cx="6771431" cy="4466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98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6" r:id="rId4"/>
    <p:sldLayoutId id="2147484037" r:id="rId5"/>
    <p:sldLayoutId id="2147484039" r:id="rId6"/>
    <p:sldLayoutId id="2147484040" r:id="rId7"/>
    <p:sldLayoutId id="2147484041" r:id="rId8"/>
    <p:sldLayoutId id="2147484042" r:id="rId9"/>
    <p:sldLayoutId id="2147484047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  <p:sldLayoutId id="2147484060" r:id="rId18"/>
    <p:sldLayoutId id="2147484061" r:id="rId19"/>
    <p:sldLayoutId id="2147484062" r:id="rId20"/>
    <p:sldLayoutId id="2147484063" r:id="rId21"/>
    <p:sldLayoutId id="2147484064" r:id="rId22"/>
    <p:sldLayoutId id="2147484065" r:id="rId23"/>
    <p:sldLayoutId id="2147484066" r:id="rId24"/>
    <p:sldLayoutId id="2147484067" r:id="rId25"/>
    <p:sldLayoutId id="2147484068" r:id="rId26"/>
    <p:sldLayoutId id="2147484069" r:id="rId27"/>
    <p:sldLayoutId id="2147484070" r:id="rId28"/>
    <p:sldLayoutId id="2147484071" r:id="rId29"/>
    <p:sldLayoutId id="2147484072" r:id="rId30"/>
    <p:sldLayoutId id="2147484073" r:id="rId31"/>
    <p:sldLayoutId id="2147484074" r:id="rId32"/>
    <p:sldLayoutId id="2147484075" r:id="rId33"/>
    <p:sldLayoutId id="2147484076" r:id="rId34"/>
    <p:sldLayoutId id="2147484077" r:id="rId35"/>
    <p:sldLayoutId id="2147484078" r:id="rId36"/>
    <p:sldLayoutId id="2147484079" r:id="rId37"/>
    <p:sldLayoutId id="2147484080" r:id="rId38"/>
    <p:sldLayoutId id="2147484081" r:id="rId39"/>
    <p:sldLayoutId id="2147484082" r:id="rId40"/>
    <p:sldLayoutId id="2147484083" r:id="rId41"/>
    <p:sldLayoutId id="2147484084" r:id="rId42"/>
    <p:sldLayoutId id="2147484085" r:id="rId43"/>
    <p:sldLayoutId id="2147484086" r:id="rId44"/>
    <p:sldLayoutId id="2147484087" r:id="rId45"/>
    <p:sldLayoutId id="2147484088" r:id="rId46"/>
    <p:sldLayoutId id="2147484089" r:id="rId47"/>
    <p:sldLayoutId id="2147484090" r:id="rId48"/>
    <p:sldLayoutId id="2147484091" r:id="rId49"/>
    <p:sldLayoutId id="2147484092" r:id="rId50"/>
    <p:sldLayoutId id="2147484093" r:id="rId51"/>
    <p:sldLayoutId id="2147484094" r:id="rId52"/>
    <p:sldLayoutId id="2147484095" r:id="rId53"/>
    <p:sldLayoutId id="2147484096" r:id="rId54"/>
    <p:sldLayoutId id="2147484097" r:id="rId55"/>
    <p:sldLayoutId id="2147484098" r:id="rId56"/>
    <p:sldLayoutId id="2147484099" r:id="rId57"/>
    <p:sldLayoutId id="2147484100" r:id="rId58"/>
    <p:sldLayoutId id="2147484101" r:id="rId59"/>
    <p:sldLayoutId id="2147484102" r:id="rId60"/>
    <p:sldLayoutId id="2147484103" r:id="rId61"/>
    <p:sldLayoutId id="2147484104" r:id="rId62"/>
    <p:sldLayoutId id="2147484105" r:id="rId63"/>
    <p:sldLayoutId id="2147484106" r:id="rId64"/>
    <p:sldLayoutId id="2147484107" r:id="rId65"/>
    <p:sldLayoutId id="2147484108" r:id="rId66"/>
    <p:sldLayoutId id="2147484109" r:id="rId67"/>
    <p:sldLayoutId id="2147484110" r:id="rId68"/>
    <p:sldLayoutId id="2147484111" r:id="rId69"/>
    <p:sldLayoutId id="2147484112" r:id="rId70"/>
    <p:sldLayoutId id="2147484113" r:id="rId71"/>
    <p:sldLayoutId id="2147484114" r:id="rId72"/>
    <p:sldLayoutId id="2147484118" r:id="rId73"/>
    <p:sldLayoutId id="2147484119" r:id="rId74"/>
    <p:sldLayoutId id="2147484120" r:id="rId75"/>
    <p:sldLayoutId id="2147484121" r:id="rId76"/>
    <p:sldLayoutId id="2147484122" r:id="rId7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Portugal e as crises dos séculos XVII e XVIII</a:t>
            </a: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77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Primeiro surto: </a:t>
            </a:r>
            <a:br>
              <a:rPr lang="pt-BR"/>
            </a:br>
            <a:r>
              <a:rPr lang="pt-BR"/>
              <a:t>reação à crise do açúcar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Aumentar as exportações – Diminuir importações</a:t>
            </a:r>
          </a:p>
          <a:p>
            <a:r>
              <a:rPr lang="pt-BR" dirty="0"/>
              <a:t>Produção interna de manufaturas</a:t>
            </a:r>
          </a:p>
          <a:p>
            <a:r>
              <a:rPr lang="pt-BR" dirty="0"/>
              <a:t>Aumento no valor nominal da moeda, sem alteração de seu valor intrínseco, da ordem de 20%</a:t>
            </a:r>
          </a:p>
          <a:p>
            <a:r>
              <a:rPr lang="pt-BR" dirty="0"/>
              <a:t>A busca por metais: o </a:t>
            </a:r>
            <a:r>
              <a:rPr lang="pt-BR" dirty="0" err="1"/>
              <a:t>asiento</a:t>
            </a:r>
            <a:r>
              <a:rPr lang="pt-BR" dirty="0"/>
              <a:t> e o comércio com a região do Prata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3343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Vai-se, pois, tentar estabelecer em Portugal várias fábricas, como se dizia na linguagem do tempo, o que queria dizer que se fariam vir para Lisboa operários franceses [...] Estas manufaturas que se instalam fazem concorrência às francesas. </a:t>
            </a:r>
            <a:endParaRPr lang="pt-BR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GODINHO, Vitorino Magalhães. Portugal, as frotas do açúcar e as frotas do ouro (1670-1770). Revista de História, v. 7, n. 15, 1953, p. 76.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366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[...] em 1688, foi modificado o valor das moedas, aumentando 20% o valor nominal e deixando estável seu valor real [...] Assim, em 1688, há impossibilidade de efetuar pagamentos; em 1689, o numerário circula normalmente naquela cidade – portanto a operação fora feliz, pelo menos até certo ponto [...]</a:t>
            </a:r>
            <a:endParaRPr lang="pt-BR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GODINHO, Vitorino Magalhães. Portugal, as frotas do açúcar e as frotas do ouro (1670-1770). Revista de História, v. 7, n. 15, 1953, p. 77.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0172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Em 1685 funda-se uma sociedade por ações para fazer o negócio dos negros nas costas da Guiné. Que ligação tem sido com o nosso objeto? E se o fim desta criação fosse precisamente conseguir piastras espanholas?</a:t>
            </a:r>
            <a:endParaRPr lang="pt-BR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GODINHO, Vitorino Magalhães. Portugal, as frotas do açúcar e as frotas do ouro (1670-1770). Revista de História, v. 7, n. 15, 1953, p. 76.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2014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[...] proibe-se a entrada nos portos portugueses de fitas, tecidos de seda, ouro e prata e de todos os panos de luxo: é a necessidade de reduzir as importações que a isso obriga.</a:t>
            </a:r>
            <a:endParaRPr lang="pt-BR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GODINHO, Vitorino Magalhães. Portugal, as frotas do açúcar e as frotas do ouro (1670-1770). Revista de História, v. 7, n. 15, 1953, pp. 77-78.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04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 derrocada da política industrial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Suicídio de Ericeira (1690/1692)</a:t>
            </a:r>
          </a:p>
          <a:p>
            <a:r>
              <a:rPr lang="pt-BR"/>
              <a:t>A perda de influência do Marquês de Fronteira</a:t>
            </a:r>
          </a:p>
          <a:p>
            <a:r>
              <a:rPr lang="pt-BR"/>
              <a:t>O fim da crise mercantil </a:t>
            </a:r>
          </a:p>
          <a:p>
            <a:r>
              <a:rPr lang="pt-BR"/>
              <a:t>O “vinho do Porto”; o “Madeira”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3676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Os anos de 1690 a 1705 foram de incontestável incremento e prosperidade mercantil para Portugal. Ora, sendo a política industrial uma resposta à crise comercial uma vez esta passada, a primeira perdia a sua razão de ser.</a:t>
            </a:r>
            <a:endParaRPr lang="pt-BR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GODINHO, Vitorino Magalhães. Portugal, as frotas do açúcar e as frotas do ouro (1670-1770). Revista de História, v. 7, n. 15, 1953, pp. 77-78.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6727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pt-BR"/>
            </a:br>
            <a:r>
              <a:rPr lang="pt-BR"/>
              <a:t>Quem são os ministros em 1703? É o duque de Cadaval, presidente do Conselho de justiça e talvez o ministro mais importante: um grande proprietário agrícola. É também o marquês de Alegrete, presidente do Conselho de Finanças – também grande proprietário. Mas que cultivam eles nas suas propriedades? Vinho. [...] Os “industriais” cedem o lugar aos grandes senhores da vinha.</a:t>
            </a:r>
            <a:endParaRPr lang="pt-BR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GODINHO, Vitorino Magalhães. Portugal, as frotas do açúcar e as frotas do ouro (1670-1770). Revista de História, v. 7, n. 15, 1953, p. 80.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4274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16632"/>
            <a:ext cx="7344816" cy="1788368"/>
          </a:xfrm>
        </p:spPr>
        <p:txBody>
          <a:bodyPr/>
          <a:lstStyle/>
          <a:p>
            <a:r>
              <a:rPr lang="pt-BR"/>
              <a:t>Comércio português com a Inglaterra (1697-1789)</a:t>
            </a:r>
            <a:endParaRPr lang="pt-BR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619672" y="6289840"/>
            <a:ext cx="7344998" cy="379519"/>
          </a:xfrm>
        </p:spPr>
        <p:txBody>
          <a:bodyPr>
            <a:normAutofit fontScale="47500" lnSpcReduction="20000"/>
          </a:bodyPr>
          <a:lstStyle/>
          <a:p>
            <a:pPr marL="0" indent="0" algn="r">
              <a:buNone/>
            </a:pPr>
            <a:r>
              <a:rPr lang="pt-BR"/>
              <a:t>NOYA PINTO,  Virgílio. O ouro brasileiro e o comércio anglo-português: uma contribuição aos estudos da economia atlântica no século XVIII. São Paulo: Cia. Ed. Nacional ; Brasília, INL, 1979, p. 294</a:t>
            </a:r>
            <a:endParaRPr lang="pt-BR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971600" y="1700808"/>
            <a:ext cx="7992888" cy="4445017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6247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16632"/>
            <a:ext cx="7344816" cy="1788368"/>
          </a:xfrm>
        </p:spPr>
        <p:txBody>
          <a:bodyPr/>
          <a:lstStyle/>
          <a:p>
            <a:r>
              <a:rPr lang="pt-BR"/>
              <a:t>Comércio português com a Inglaterra (1697-1789)</a:t>
            </a:r>
            <a:endParaRPr lang="pt-BR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619672" y="6289840"/>
            <a:ext cx="7344998" cy="379519"/>
          </a:xfrm>
        </p:spPr>
        <p:txBody>
          <a:bodyPr>
            <a:normAutofit fontScale="47500" lnSpcReduction="20000"/>
          </a:bodyPr>
          <a:lstStyle/>
          <a:p>
            <a:pPr marL="0" indent="0" algn="r">
              <a:buNone/>
            </a:pPr>
            <a:r>
              <a:rPr lang="pt-BR"/>
              <a:t>NOYA PINTO,  Virgílio. O ouro brasileiro e o comércio anglo-português: uma contribuição aos estudos da economia atlântica no século XVIII. São Paulo: Cia. Ed. Nacional ; Brasília, INL, 1979, p. 294</a:t>
            </a:r>
            <a:endParaRPr lang="pt-B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</a:blip>
          <a:srcRect/>
          <a:stretch>
            <a:fillRect/>
          </a:stretch>
        </p:blipFill>
        <p:spPr bwMode="auto">
          <a:xfrm>
            <a:off x="1259632" y="1719717"/>
            <a:ext cx="7632848" cy="4373579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71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O comércio atlântico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/>
              <a:t>e a economia portuguesa do século XVII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2530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Em resumo, o desenvolvimento manufatureiro foi o ponto de viragem entre dois períodos da história </a:t>
            </a:r>
          </a:p>
          <a:p>
            <a:r>
              <a:rPr lang="pt-BR"/>
              <a:t>econômica portuguesa nitidamente </a:t>
            </a:r>
          </a:p>
          <a:p>
            <a:r>
              <a:rPr lang="pt-BR"/>
              <a:t>definidos. Por comodidade, </a:t>
            </a:r>
          </a:p>
          <a:p>
            <a:r>
              <a:rPr lang="pt-BR"/>
              <a:t>chamar-lhes-emos “ciclo do açúcar, </a:t>
            </a:r>
          </a:p>
          <a:p>
            <a:r>
              <a:rPr lang="pt-BR"/>
              <a:t>do tabaco e do sal” –  e “ciclo do </a:t>
            </a:r>
          </a:p>
          <a:p>
            <a:r>
              <a:rPr lang="pt-BR"/>
              <a:t>ouro brasileiro, do Porto e do </a:t>
            </a:r>
          </a:p>
          <a:p>
            <a:r>
              <a:rPr lang="pt-BR"/>
              <a:t>Madeira”. </a:t>
            </a:r>
            <a:endParaRPr lang="pt-BR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GODINHO, Vitorino Magalhães. Portugal, as frotas do açúcar e as frotas do ouro (1670-1770). Revista de História, v. 7, n. 15, 1953, p. 80.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5044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 descr="Resultado de imagem para celso furt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16" descr="Resultado de imagem para celso furt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Houvesse Portugal enfrentado na primeira metade do século XVIII as mesmas dificuldades que conheceu no meio século anterior, e o acordo de Methuen teria sido de expressão limitada em sua história. </a:t>
            </a:r>
            <a:endParaRPr lang="pt-BR" dirty="0"/>
          </a:p>
        </p:txBody>
      </p:sp>
      <p:sp>
        <p:nvSpPr>
          <p:cNvPr id="11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FURTADO, Celso. Formação Econômica do Brasil. 24ª. ed. São Paulo: São Paulo: Editora Nacional, 1991. (Biblioteca Universitária. Série 2. Ciências Sociais, v. 23), p. 81.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4654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 descr="Resultado de imagem para celso furt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16" descr="Resultado de imagem para celso furt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Sendo reduzido o valor das exportações de vinhos, o desequilíbrio de sua balança comercial com a Inglaterra tenderia a agravar-se provocando maior desvalorização da moeda e outras dificuldades para o país. Em tais condições, é provável que surgisse uma reação, restaurando-se a política protecionista.</a:t>
            </a:r>
            <a:endParaRPr lang="pt-BR" dirty="0"/>
          </a:p>
        </p:txBody>
      </p:sp>
      <p:sp>
        <p:nvSpPr>
          <p:cNvPr id="11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FURTADO, Celso. Formação Econômica do Brasil. 24ª. ed. São Paulo: São Paulo: Editora Nacional, 1991. (Biblioteca Universitária. Série 2. Ciências Sociais, v. 23), p. 81.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444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O avanço manufatureiro com Pombal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0448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[...] as chegadas de ouro começam a diminuir, sobretudo a partir de 1765  [...] vai-se entrar numa nova fase manufatureira, também ela provocada por uma crise comercial. É a partir de 1770, quer dizer, após o desencadeamento da crise do ouro e de todo o comércio de além-mar, que se verificará um novo surto manufatureiro e uma outra transformação comercial.</a:t>
            </a:r>
            <a:endParaRPr lang="pt-BR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GODINHO, Vitorino Magalhães. Portugal, as frotas do açúcar e as frotas do ouro (1670-1770). Revista de História, v. 7, n. 15, 1953, p. 87.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1033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75656" y="95510"/>
            <a:ext cx="7489014" cy="1280890"/>
          </a:xfrm>
        </p:spPr>
        <p:txBody>
          <a:bodyPr/>
          <a:lstStyle/>
          <a:p>
            <a:r>
              <a:rPr lang="pt-BR" dirty="0"/>
              <a:t>A economia portuguesa e seus vínculos comerciais, século XVIII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628800"/>
            <a:ext cx="8625012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661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Primeira fase do governo pombalino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Reforço do aparelho estatal, reorganização das alfândegas; tribunais; e cobrança de impostos</a:t>
            </a:r>
          </a:p>
          <a:p>
            <a:pPr lvl="1"/>
            <a:r>
              <a:rPr lang="pt-BR"/>
              <a:t>Defesa do comércio colonial e da produção de vinhos do Douro: criação das companhias</a:t>
            </a:r>
          </a:p>
          <a:p>
            <a:r>
              <a:rPr lang="pt-BR"/>
              <a:t>Aumento do poder pessoal de Pombal</a:t>
            </a:r>
          </a:p>
          <a:p>
            <a:pPr lvl="1"/>
            <a:r>
              <a:rPr lang="pt-BR"/>
              <a:t>Processo dos Távoras, 1758-1759</a:t>
            </a:r>
          </a:p>
          <a:p>
            <a:pPr lvl="1"/>
            <a:r>
              <a:rPr lang="pt-BR"/>
              <a:t>Expulsão dos Jesuítas, 1759</a:t>
            </a:r>
          </a:p>
          <a:p>
            <a:r>
              <a:rPr lang="pt-BR"/>
              <a:t>Reorganização do mercantilismo português</a:t>
            </a:r>
          </a:p>
          <a:p>
            <a:pPr lvl="1"/>
            <a:r>
              <a:rPr lang="pt-BR"/>
              <a:t>Política das Companhias</a:t>
            </a:r>
          </a:p>
          <a:p>
            <a:pPr lvl="1"/>
            <a:r>
              <a:rPr lang="pt-BR"/>
              <a:t>Ênfase no comércio por atacado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7103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128792" cy="1008112"/>
          </a:xfrm>
        </p:spPr>
        <p:txBody>
          <a:bodyPr>
            <a:normAutofit/>
          </a:bodyPr>
          <a:lstStyle/>
          <a:p>
            <a:r>
              <a:rPr lang="pt-BR" dirty="0"/>
              <a:t>Companhias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069815"/>
              </p:ext>
            </p:extLst>
          </p:nvPr>
        </p:nvGraphicFramePr>
        <p:xfrm>
          <a:off x="1835696" y="1273642"/>
          <a:ext cx="7128792" cy="5323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0001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 descr="Resultado de imagem para celso furt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16" descr="Resultado de imagem para celso furt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O desenvolvimento de uma burguesia livre era assim coartado não só pela criação de Companhias de privilégios exclusivos como até pelos regulamentos de profissão de comerciantes [...] e pela perseguição ao comércio dos comissários volantes [...]</a:t>
            </a:r>
            <a:endParaRPr lang="pt-BR" dirty="0"/>
          </a:p>
        </p:txBody>
      </p:sp>
      <p:sp>
        <p:nvSpPr>
          <p:cNvPr id="11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MACEDO, Jorge. Portugal e a economia “pombalina”: temas e hipóteses Revista de História (19): 81-99, 1954, p. 90.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1051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 fase II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Anos de 1770</a:t>
            </a:r>
          </a:p>
          <a:p>
            <a:r>
              <a:rPr lang="pt-BR"/>
              <a:t>Queda na extração do ouro</a:t>
            </a:r>
          </a:p>
          <a:p>
            <a:r>
              <a:rPr lang="pt-BR"/>
              <a:t>Queda no trânsito de embarcações e no comércio “derivado” do contrabando de ouro</a:t>
            </a:r>
          </a:p>
          <a:p>
            <a:r>
              <a:rPr lang="pt-BR"/>
              <a:t>Predomínio da legislação industrial</a:t>
            </a:r>
          </a:p>
          <a:p>
            <a:endParaRPr lang="pt-BR" dirty="0"/>
          </a:p>
        </p:txBody>
      </p:sp>
      <p:sp>
        <p:nvSpPr>
          <p:cNvPr id="6" name="Rectangle 5"/>
          <p:cNvSpPr/>
          <p:nvPr/>
        </p:nvSpPr>
        <p:spPr>
          <a:xfrm>
            <a:off x="1619672" y="5301208"/>
            <a:ext cx="7236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i="1" dirty="0"/>
              <a:t>“[...] a crise nos rendimentos do Estado, a dificuldade nos pagamentos internacionais, a crise comercial e a crise de produção dos principais produtos de exportação dominam esta segunda fase da governação pombalina.”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12508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A economia portuguesa do século XVII participa profundamente deste conjunto econômico atlântico. O tráfico com as Índias orientais torna-se muito anemiado em consequência da vitoriosa concorrência dos holandeses, ingleses e franceses. </a:t>
            </a:r>
            <a:endParaRPr lang="pt-BR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GODINHO, Vitorino Magalhães. Portugal, as frotas do açúcar e as frotas do ouro (1670-1770). Revista de História, v. 7, n. 15, 1953, pp. 72-73.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7763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768752" cy="976178"/>
          </a:xfrm>
        </p:spPr>
        <p:txBody>
          <a:bodyPr/>
          <a:lstStyle/>
          <a:p>
            <a:r>
              <a:rPr lang="pt-BR" dirty="0"/>
              <a:t>Arrecadação com o quinto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05"/>
          <a:stretch/>
        </p:blipFill>
        <p:spPr bwMode="auto">
          <a:xfrm>
            <a:off x="1763688" y="1092811"/>
            <a:ext cx="7200800" cy="507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195736" y="6309321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Fonte: Friedrich </a:t>
            </a:r>
            <a:r>
              <a:rPr lang="pt-BR" sz="1200" dirty="0" err="1"/>
              <a:t>Renge</a:t>
            </a:r>
            <a:r>
              <a:rPr lang="pt-BR" sz="1200" dirty="0"/>
              <a:t>. O quinto do ouro no regime tributário nas Minas Gerais. Revista do Arquivo Público Mineiro. </a:t>
            </a:r>
            <a:r>
              <a:rPr lang="pt-BR" sz="1200" dirty="0" err="1"/>
              <a:t>Jul</a:t>
            </a:r>
            <a:r>
              <a:rPr lang="pt-BR" sz="1200" dirty="0"/>
              <a:t>-Dez, 2006.</a:t>
            </a:r>
          </a:p>
        </p:txBody>
      </p:sp>
    </p:spTree>
    <p:extLst>
      <p:ext uri="{BB962C8B-B14F-4D97-AF65-F5344CB8AC3E}">
        <p14:creationId xmlns:p14="http://schemas.microsoft.com/office/powerpoint/2010/main" val="1182647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116631"/>
            <a:ext cx="7344816" cy="1073459"/>
          </a:xfrm>
        </p:spPr>
        <p:txBody>
          <a:bodyPr>
            <a:normAutofit fontScale="90000"/>
          </a:bodyPr>
          <a:lstStyle/>
          <a:p>
            <a:r>
              <a:rPr lang="pt-BR" dirty="0"/>
              <a:t>Rendimentos fiscais da capitania de Minas Gerais, 1700-1820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7" t="36719" r="61754" b="17968"/>
          <a:stretch/>
        </p:blipFill>
        <p:spPr bwMode="auto">
          <a:xfrm>
            <a:off x="1619672" y="1196752"/>
            <a:ext cx="752432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650028" y="6093296"/>
            <a:ext cx="7314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ALVES CARRARA, </a:t>
            </a:r>
            <a:r>
              <a:rPr lang="pt-BR" sz="1200" dirty="0" err="1"/>
              <a:t>Angelo</a:t>
            </a:r>
            <a:r>
              <a:rPr lang="pt-BR" sz="1200" dirty="0"/>
              <a:t>.</a:t>
            </a:r>
            <a:r>
              <a:rPr lang="pt-BR" sz="1200" b="1" dirty="0"/>
              <a:t> A administração dos contratos da capitania de Minas: o contratador João Rodrigues de Macedo, 1775-1807.</a:t>
            </a:r>
            <a:r>
              <a:rPr lang="pt-BR" sz="1200" i="1" dirty="0"/>
              <a:t> Am. Lat. Hist. </a:t>
            </a:r>
            <a:r>
              <a:rPr lang="pt-BR" sz="1200" i="1" dirty="0" err="1"/>
              <a:t>Econ</a:t>
            </a:r>
            <a:r>
              <a:rPr lang="pt-BR" sz="1200" dirty="0"/>
              <a:t> [online]. 2011, n.35, pp. 29-52. ISSN 1405-2253</a:t>
            </a:r>
          </a:p>
        </p:txBody>
      </p:sp>
    </p:spTree>
    <p:extLst>
      <p:ext uri="{BB962C8B-B14F-4D97-AF65-F5344CB8AC3E}">
        <p14:creationId xmlns:p14="http://schemas.microsoft.com/office/powerpoint/2010/main" val="20160753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 descr="Resultado de imagem para celso furt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16" descr="Resultado de imagem para celso furt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Crise particularmente grave, pois surge ao mesmo tempo em numerosos produtos: afetava a mineração das Minas Gerais (1760-1780); o açúcar [...] (1749-1776); os diamantes (1760-1780) e o mercado escravo, a partir de 1760. Outros problemas econômicos, como a concorrência dos vinhos, a crise do trigo (1757) e da mão-de-obra, a crise das pescarias (1749-1776), etc. ampliavam-lhe a projeção.</a:t>
            </a:r>
            <a:endParaRPr lang="pt-BR" dirty="0"/>
          </a:p>
        </p:txBody>
      </p:sp>
      <p:sp>
        <p:nvSpPr>
          <p:cNvPr id="11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MACEDO, Jorge. Portugal e a economia “pombalina”: temas e hipóteses Revista de História (19): 81-99, 1954, p. 90.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9039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 descr="Resultado de imagem para celso furt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16" descr="Resultado de imagem para celso furt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[...] a situação era bem clara: a Inglaterra era um país politicamente necessário a Portugal e se existia uma balança comercial favorável a Inglaterra esta fazia, contudo, grandes compras. A França mercantilista nem oferecia vantagens políticas, nem grandes conveniências quanto ao comércio, pois muitos dos produtos portugueses para exportação eram também produzidos nesse país.</a:t>
            </a:r>
            <a:endParaRPr lang="pt-BR" dirty="0"/>
          </a:p>
        </p:txBody>
      </p:sp>
      <p:sp>
        <p:nvSpPr>
          <p:cNvPr id="11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MACEDO, Jorge. Portugal e a economia “pombalina”: temas e hipóteses Revista de História (19): 81-99, 1954, p. 90.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7633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 descr="Resultado de imagem para celso furt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16" descr="Resultado de imagem para celso furt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A crise econômica no tempo de Pombal, trazendo graves dificuldades para o pagamento das importações, levou a governação a tentar ampliar às zonas citadinas a indústria, enquanto ao mesmo tempo se tentava facilitar a entrada na cidade da produção provinciana. </a:t>
            </a:r>
            <a:endParaRPr lang="pt-BR" dirty="0"/>
          </a:p>
        </p:txBody>
      </p:sp>
      <p:sp>
        <p:nvSpPr>
          <p:cNvPr id="11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MACEDO, Jorge. Portugal e a economia “pombalina”: temas e hipóteses Revista de História (19): 81-99, 1954, p. 96.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38660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 descr="Resultado de imagem para celso furt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16" descr="Resultado de imagem para celso furt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Pombal é anterior à Revolução industrial </a:t>
            </a:r>
            <a:br>
              <a:rPr lang="pt-BR"/>
            </a:br>
            <a:r>
              <a:rPr lang="pt-BR"/>
              <a:t>inglesa na própria Inglaterra e muito anterior à sua divulgação pela Europa.</a:t>
            </a:r>
            <a:br>
              <a:rPr lang="pt-BR"/>
            </a:br>
            <a:br>
              <a:rPr lang="pt-BR"/>
            </a:br>
            <a:r>
              <a:rPr lang="pt-BR"/>
              <a:t>Técnica tradicional, oficinas dispersas pelas zonas rurais e centros urbanos, e acumulados por sua vez nas melhores regiões de matéria prima ou combustível. Era assim antes e com Pombal. E outra coisa não comportavam nem a época nem o país.</a:t>
            </a:r>
            <a:endParaRPr lang="pt-BR" dirty="0"/>
          </a:p>
        </p:txBody>
      </p:sp>
      <p:sp>
        <p:nvSpPr>
          <p:cNvPr id="11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MACEDO, Jorge. Portugal e a economia “pombalina”: temas e hipóteses Revista de História (19): 81-99, 1954, p. 94 e p. 95.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7439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 descr="Resultado de imagem para celso furt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16" descr="Resultado de imagem para celso furt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O fomento dito pombalino utilizou a manufatura, algumas vezes; a oficina, quase sempre; os processos técnicos que utilizou permaneceram portanto inalterados e só no século XIX e muito lentamente se mudaram. A atividade pombalina de fomento industrial  [...]   assenta numa realidade industrial preexistente fortemente arraigada ao solo e dispersa pelo país; os seus meios técnicos partem desse equipamento e só raramente o excedem. </a:t>
            </a:r>
            <a:endParaRPr lang="pt-BR" dirty="0"/>
          </a:p>
        </p:txBody>
      </p:sp>
      <p:sp>
        <p:nvSpPr>
          <p:cNvPr id="11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MACEDO, Jorge. Portugal e a economia “pombalina”: temas e hipóteses Revista de História (19): 81-99, 1954, pp. 94-95.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4033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 descr="Resultado de imagem para celso furt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16" descr="Resultado de imagem para celso furt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Naquilo a que se chamou 'fábricas', numa expressão errada, mantinha-se a disposição técnica de oficina e a maior parte das vezes mais um aspecto de centros aproveitadores de uma indústria caseira ou oficinal já existente, do que uma organização produtora nova.</a:t>
            </a:r>
            <a:endParaRPr lang="pt-BR" dirty="0"/>
          </a:p>
        </p:txBody>
      </p:sp>
      <p:sp>
        <p:nvSpPr>
          <p:cNvPr id="11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MACEDO, Jorge. Portugal e a economia “pombalina”: temas e hipóteses Revista de História (19): 81-99, 1954, pp. 94-95.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16580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 descr="Resultado de imagem para celso furt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16" descr="Resultado de imagem para celso furt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Se o fomento industrial pombalino não nasceu no deserto industrial e não constituiu uma revolução técnica de qualquer natureza, não foi também o resultado de uma visão antecipada ou um esforço voluntário relacionado com as luzes da Europa. A raiz do fenômeno pombalino está nas dificuldades da crise do ouro e da produção colonial que obrigavam a produção industrial a tentar diminuir a importação estrangeira.</a:t>
            </a:r>
            <a:endParaRPr lang="pt-BR" dirty="0"/>
          </a:p>
        </p:txBody>
      </p:sp>
      <p:sp>
        <p:nvSpPr>
          <p:cNvPr id="11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MACEDO, Jorge. Portugal e a economia “pombalina”: temas e hipóteses Revista de História (19): 81-99, 1954, p. 96.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95281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Crises do açúcar e do ouro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/>
              <a:t>A crise do açúcar e o contexto comercial português pós Restauração</a:t>
            </a:r>
          </a:p>
          <a:p>
            <a:r>
              <a:rPr lang="pt-BR"/>
              <a:t>Em reação à crise, o primeiro surto manufatureiro</a:t>
            </a:r>
          </a:p>
          <a:p>
            <a:r>
              <a:rPr lang="pt-BR"/>
              <a:t>A descoberta do ouro e o abandono da política </a:t>
            </a:r>
          </a:p>
          <a:p>
            <a:r>
              <a:rPr lang="pt-BR"/>
              <a:t>O tratado de Methuen e o ouro do Brasil</a:t>
            </a:r>
          </a:p>
          <a:p>
            <a:r>
              <a:rPr lang="pt-BR"/>
              <a:t>A crise do ouro e o segundo surto manufatureiro, encabeçado pelo Marquês de Pombal</a:t>
            </a:r>
          </a:p>
          <a:p>
            <a:r>
              <a:rPr lang="pt-BR"/>
              <a:t>O abandono do segundo surto e o renascimento agrícola do final do século XVIII</a:t>
            </a:r>
          </a:p>
          <a:p>
            <a:endParaRPr lang="pt-BR"/>
          </a:p>
          <a:p>
            <a:endParaRPr lang="pt-BR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5380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Portugal e o Atlântico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Contexto pós Restauração faz crescer a importância do comércio Atlântico</a:t>
            </a:r>
          </a:p>
          <a:p>
            <a:r>
              <a:rPr lang="pt-BR"/>
              <a:t>A estrutura da exploração colonial não se altera</a:t>
            </a:r>
          </a:p>
          <a:p>
            <a:r>
              <a:rPr lang="pt-BR"/>
              <a:t>“O açúcar do Brasil desempenha incontestavelmente um papel de primeiro plano neste conjunto econômico”.</a:t>
            </a:r>
          </a:p>
          <a:p>
            <a:r>
              <a:rPr lang="pt-BR"/>
              <a:t> Ao lado do açúcar: tabaco </a:t>
            </a:r>
            <a:r>
              <a:rPr lang="mr-IN"/>
              <a:t>–</a:t>
            </a:r>
            <a:r>
              <a:rPr lang="pt-BR"/>
              <a:t> pau brasil - sal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3414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Além do açúcar, o Brasil fornece tabaco, cujo papel não é, de longe, inferior ao daquele. [...] há também o pau brasil, esse pau brasil que constitui uma parte muito importante dos carregamentos que chegam aos portos de Lisboa, Porto e Viana vindos dos portos brasileiros. </a:t>
            </a:r>
          </a:p>
          <a:p>
            <a:r>
              <a:rPr lang="pt-BR"/>
              <a:t>E o século XVII português também não se compreende sem o sal de Setúbal [...] era a mercadoria que fornecia dinheiro a Portugal</a:t>
            </a:r>
            <a:endParaRPr lang="pt-BR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GODINHO, Vitorino Magalhães. Portugal, as frotas do açúcar e as frotas do ouro (1670-1770). Revista de História, v. 7, n. 15, 1953, p. 73.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815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 crise do final do século XVII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Queda no preço de vários produtos, não apenas do açúcar</a:t>
            </a:r>
          </a:p>
          <a:p>
            <a:r>
              <a:rPr lang="pt-BR"/>
              <a:t>Preço do trigo: relativamente estável</a:t>
            </a:r>
          </a:p>
          <a:p>
            <a:r>
              <a:rPr lang="pt-BR"/>
              <a:t>Açúcar em Lisboa (@)</a:t>
            </a:r>
          </a:p>
          <a:p>
            <a:pPr lvl="1"/>
            <a:r>
              <a:rPr lang="pt-BR"/>
              <a:t>1650: 3$800</a:t>
            </a:r>
          </a:p>
          <a:p>
            <a:pPr lvl="1"/>
            <a:r>
              <a:rPr lang="pt-BR"/>
              <a:t>1659: 3$600</a:t>
            </a:r>
          </a:p>
          <a:p>
            <a:pPr lvl="1"/>
            <a:r>
              <a:rPr lang="pt-BR"/>
              <a:t>1668: 2$400</a:t>
            </a:r>
          </a:p>
          <a:p>
            <a:pPr lvl="1"/>
            <a:r>
              <a:rPr lang="pt-BR"/>
              <a:t>1688: 1$300-1$400</a:t>
            </a:r>
          </a:p>
          <a:p>
            <a:r>
              <a:rPr lang="pt-BR"/>
              <a:t>Tabaco em Lisboa (arratel)</a:t>
            </a:r>
          </a:p>
          <a:p>
            <a:pPr lvl="1"/>
            <a:r>
              <a:rPr lang="pt-BR"/>
              <a:t>1650: $260</a:t>
            </a:r>
          </a:p>
          <a:p>
            <a:pPr lvl="1"/>
            <a:r>
              <a:rPr lang="pt-BR"/>
              <a:t>1668: $200</a:t>
            </a:r>
          </a:p>
          <a:p>
            <a:pPr lvl="1"/>
            <a:r>
              <a:rPr lang="pt-BR"/>
              <a:t>1688: $070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957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Eis que esta crise é, simultaneamente, uma crise de açúcar, do tabaco e da prata. E que o governo português vai tentar pôr-lhe  cobro. Mas como?</a:t>
            </a:r>
            <a:br>
              <a:rPr lang="pt-BR"/>
            </a:br>
            <a:br>
              <a:rPr lang="pt-BR"/>
            </a:br>
            <a:r>
              <a:rPr lang="pt-BR"/>
              <a:t>[...] os portugueses tiveram nítida consciência de uma crise comercial e da necessidade de um desenvolvimento manufatureiro para remediar. </a:t>
            </a:r>
          </a:p>
          <a:p>
            <a:r>
              <a:rPr lang="pt-BR"/>
              <a:t>Os textos são claros; os homens de estado portugueses viram bem a situação e os meios de resolver as dificuldades.</a:t>
            </a:r>
            <a:endParaRPr lang="pt-BR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GODINHO, Vitorino Magalhães. Portugal, as frotas do açúcar e as frotas do ouro (1670-1770). Revista de História, v. 7, n. 15, 1953, p. 73.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2056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 manufatura em Portugal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Crises e desenvolvimento manufatureiro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9580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D. Luís de Meneses, 3º. Conde de Ericeira (1632-1690)</a:t>
            </a:r>
            <a:endParaRPr lang="pt-B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1145" b="3114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/>
              <a:t>Frederik II Bouttats - Biblioteca Nacional de Portugal, c. 1673.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7575947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Letreiro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ersonalizada 2">
      <a:majorFont>
        <a:latin typeface="Candara"/>
        <a:ea typeface=""/>
        <a:cs typeface=""/>
      </a:majorFont>
      <a:minorFont>
        <a:latin typeface="Kalinga"/>
        <a:ea typeface=""/>
        <a:cs typeface="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Luciana 2017 v3</Template>
  <TotalTime>29618</TotalTime>
  <Words>2546</Words>
  <Application>Microsoft Macintosh PowerPoint</Application>
  <PresentationFormat>Apresentação na tela (4:3)</PresentationFormat>
  <Paragraphs>131</Paragraphs>
  <Slides>39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Candara</vt:lpstr>
      <vt:lpstr>Kalinga</vt:lpstr>
      <vt:lpstr>Wingdings 3</vt:lpstr>
      <vt:lpstr>Cacho</vt:lpstr>
      <vt:lpstr>Portugal e as crises dos séculos XVII e XVIII</vt:lpstr>
      <vt:lpstr>O comércio atlântico</vt:lpstr>
      <vt:lpstr>Apresentação do PowerPoint</vt:lpstr>
      <vt:lpstr>Portugal e o Atlântico</vt:lpstr>
      <vt:lpstr>Apresentação do PowerPoint</vt:lpstr>
      <vt:lpstr>A crise do final do século XVII</vt:lpstr>
      <vt:lpstr>Apresentação do PowerPoint</vt:lpstr>
      <vt:lpstr>A manufatura em Portugal</vt:lpstr>
      <vt:lpstr>D. Luís de Meneses, 3º. Conde de Ericeira (1632-1690)</vt:lpstr>
      <vt:lpstr>Primeiro surto:  reação à crise do açúcar</vt:lpstr>
      <vt:lpstr>Apresentação do PowerPoint</vt:lpstr>
      <vt:lpstr>Apresentação do PowerPoint</vt:lpstr>
      <vt:lpstr>Apresentação do PowerPoint</vt:lpstr>
      <vt:lpstr>Apresentação do PowerPoint</vt:lpstr>
      <vt:lpstr>A derrocada da política industrial</vt:lpstr>
      <vt:lpstr>Apresentação do PowerPoint</vt:lpstr>
      <vt:lpstr>Apresentação do PowerPoint</vt:lpstr>
      <vt:lpstr>Comércio português com a Inglaterra (1697-1789)</vt:lpstr>
      <vt:lpstr>Comércio português com a Inglaterra (1697-1789)</vt:lpstr>
      <vt:lpstr>Apresentação do PowerPoint</vt:lpstr>
      <vt:lpstr>Apresentação do PowerPoint</vt:lpstr>
      <vt:lpstr>Apresentação do PowerPoint</vt:lpstr>
      <vt:lpstr>O avanço manufatureiro com Pombal</vt:lpstr>
      <vt:lpstr>Apresentação do PowerPoint</vt:lpstr>
      <vt:lpstr>A economia portuguesa e seus vínculos comerciais, século XVIII</vt:lpstr>
      <vt:lpstr>Primeira fase do governo pombalino</vt:lpstr>
      <vt:lpstr>Companhias</vt:lpstr>
      <vt:lpstr>Apresentação do PowerPoint</vt:lpstr>
      <vt:lpstr>A fase II</vt:lpstr>
      <vt:lpstr>Arrecadação com o quinto</vt:lpstr>
      <vt:lpstr>Rendimentos fiscais da capitania de Minas Gerais, 1700-1820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Crises do açúcar e do ouro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Fernando novais</dc:title>
  <dc:creator>Luciana Lopes</dc:creator>
  <cp:lastModifiedBy>Microsoft Office User</cp:lastModifiedBy>
  <cp:revision>1353</cp:revision>
  <cp:lastPrinted>2017-04-27T16:17:30Z</cp:lastPrinted>
  <dcterms:created xsi:type="dcterms:W3CDTF">2013-03-07T21:51:02Z</dcterms:created>
  <dcterms:modified xsi:type="dcterms:W3CDTF">2020-10-18T22:00:29Z</dcterms:modified>
</cp:coreProperties>
</file>