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3"/>
  </p:notesMasterIdLst>
  <p:sldIdLst>
    <p:sldId id="319" r:id="rId2"/>
    <p:sldId id="264" r:id="rId3"/>
    <p:sldId id="299" r:id="rId4"/>
    <p:sldId id="300" r:id="rId5"/>
    <p:sldId id="318" r:id="rId6"/>
    <p:sldId id="301" r:id="rId7"/>
    <p:sldId id="294" r:id="rId8"/>
    <p:sldId id="321" r:id="rId9"/>
    <p:sldId id="320" r:id="rId10"/>
    <p:sldId id="322" r:id="rId11"/>
    <p:sldId id="313" r:id="rId12"/>
  </p:sldIdLst>
  <p:sldSz cx="10080625" cy="7559675"/>
  <p:notesSz cx="7556500" cy="10691813"/>
  <p:defaultTextStyle>
    <a:defPPr>
      <a:defRPr lang="en-GB"/>
    </a:defPPr>
    <a:lvl1pPr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-1" charset="2"/>
      <a:defRPr kern="1200">
        <a:solidFill>
          <a:schemeClr val="bg1"/>
        </a:solidFill>
        <a:latin typeface="Arial" pitchFamily="-1" charset="0"/>
        <a:ea typeface="+mn-ea"/>
        <a:cs typeface="+mn-cs"/>
      </a:defRPr>
    </a:lvl1pPr>
    <a:lvl2pPr marL="427038" indent="-215900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-1" charset="2"/>
      <a:defRPr kern="1200">
        <a:solidFill>
          <a:schemeClr val="bg1"/>
        </a:solidFill>
        <a:latin typeface="Arial" pitchFamily="-1" charset="0"/>
        <a:ea typeface="+mn-ea"/>
        <a:cs typeface="+mn-cs"/>
      </a:defRPr>
    </a:lvl2pPr>
    <a:lvl3pPr marL="642938" indent="-212725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-1" charset="2"/>
      <a:defRPr kern="1200">
        <a:solidFill>
          <a:schemeClr val="bg1"/>
        </a:solidFill>
        <a:latin typeface="Arial" pitchFamily="-1" charset="0"/>
        <a:ea typeface="+mn-ea"/>
        <a:cs typeface="+mn-cs"/>
      </a:defRPr>
    </a:lvl3pPr>
    <a:lvl4pPr marL="858838" indent="-212725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-1" charset="2"/>
      <a:defRPr kern="1200">
        <a:solidFill>
          <a:schemeClr val="bg1"/>
        </a:solidFill>
        <a:latin typeface="Arial" pitchFamily="-1" charset="0"/>
        <a:ea typeface="+mn-ea"/>
        <a:cs typeface="+mn-cs"/>
      </a:defRPr>
    </a:lvl4pPr>
    <a:lvl5pPr marL="1074738" indent="-214313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-1" charset="2"/>
      <a:defRPr kern="1200">
        <a:solidFill>
          <a:schemeClr val="bg1"/>
        </a:solidFill>
        <a:latin typeface="Arial" pitchFamily="-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pitchFamily="-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pitchFamily="-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pitchFamily="-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0643" autoAdjust="0"/>
  </p:normalViewPr>
  <p:slideViewPr>
    <p:cSldViewPr>
      <p:cViewPr varScale="1">
        <p:scale>
          <a:sx n="69" d="100"/>
          <a:sy n="69" d="100"/>
        </p:scale>
        <p:origin x="-1456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pt-B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pt-B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pt-BR">
              <a:latin typeface="Arial" charset="0"/>
            </a:endParaRPr>
          </a:p>
        </p:txBody>
      </p:sp>
      <p:sp>
        <p:nvSpPr>
          <p:cNvPr id="1434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38763" cy="4002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7263" cy="4805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1838" cy="52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6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1838" cy="52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6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1838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16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1838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-1" charset="0"/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fld id="{7756CD54-CA10-754D-BF3C-030190B4ED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" charset="0"/>
      <a:defRPr sz="1200" kern="1200">
        <a:solidFill>
          <a:srgbClr val="000000"/>
        </a:solidFill>
        <a:latin typeface="Times New Roman" pitchFamily="16" charset="0"/>
        <a:ea typeface="ＭＳ Ｐゴシック" pitchFamily="-1" charset="-128"/>
        <a:cs typeface="ＭＳ Ｐゴシック" pitchFamily="-1" charset="-128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" charset="0"/>
      <a:defRPr sz="1200" kern="1200">
        <a:solidFill>
          <a:srgbClr val="000000"/>
        </a:solidFill>
        <a:latin typeface="Times New Roman" pitchFamily="16" charset="0"/>
        <a:ea typeface="ＭＳ Ｐゴシック" pitchFamily="-1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" charset="0"/>
      <a:defRPr sz="1200" kern="1200">
        <a:solidFill>
          <a:srgbClr val="000000"/>
        </a:solidFill>
        <a:latin typeface="Times New Roman" pitchFamily="16" charset="0"/>
        <a:ea typeface="ＭＳ Ｐゴシック" pitchFamily="-1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" charset="0"/>
      <a:defRPr sz="1200" kern="1200">
        <a:solidFill>
          <a:srgbClr val="000000"/>
        </a:solidFill>
        <a:latin typeface="Times New Roman" pitchFamily="16" charset="0"/>
        <a:ea typeface="ＭＳ Ｐゴシック" pitchFamily="-1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" charset="0"/>
      <a:defRPr sz="1200" kern="1200">
        <a:solidFill>
          <a:srgbClr val="000000"/>
        </a:solidFill>
        <a:latin typeface="Times New Roman" pitchFamily="16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08ECFB5-0306-9142-A6D8-F6062748F40B}" type="slidenum">
              <a:rPr lang="en-GB"/>
              <a:pPr/>
              <a:t>2</a:t>
            </a:fld>
            <a:endParaRPr lang="en-GB"/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1104900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8850" cy="4806950"/>
          </a:xfrm>
          <a:noFill/>
          <a:ln/>
        </p:spPr>
        <p:txBody>
          <a:bodyPr wrap="none" anchor="ctr"/>
          <a:lstStyle/>
          <a:p>
            <a:endParaRPr lang="pt-BR">
              <a:latin typeface="Times New Roman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5B01D-27F5-CC41-91E2-DAB21EA05C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485B9-BF1B-4848-A9DD-9F93E5154D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2500" y="261938"/>
            <a:ext cx="2265363" cy="64897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261938"/>
            <a:ext cx="6646862" cy="64897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CDBCB-E2DF-8643-9D19-A7F29DF8FB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238" y="261938"/>
            <a:ext cx="9064625" cy="133985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8F8DE-2019-4B42-BD38-F2167924FE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575F6-4970-A540-880C-C9F5EA68F4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1E835-BCDE-6D46-B906-033D5C7150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6113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0DD86-0202-1C40-A769-B634794BF8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E3C86-0C28-344C-B57F-507AD5527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94214-0195-3247-9649-17FE3EC368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528AF-8EC3-F44E-88ED-3E0C6D1CBF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BA144-8A2A-F24E-A9E7-E65D205FF4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6BC-E2AD-6542-820B-8444011C5A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0" y="0"/>
            <a:ext cx="10080625" cy="3779838"/>
          </a:xfrm>
          <a:prstGeom prst="roundRect">
            <a:avLst>
              <a:gd name="adj" fmla="val 42"/>
            </a:avLst>
          </a:prstGeom>
          <a:gradFill rotWithShape="0">
            <a:gsLst>
              <a:gs pos="0">
                <a:srgbClr val="CC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pt-BR">
              <a:latin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61938"/>
            <a:ext cx="9064625" cy="1339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título de texto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4625" cy="498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em estrutura de tópicos</a:t>
            </a:r>
          </a:p>
          <a:p>
            <a:pPr lvl="1"/>
            <a:r>
              <a:rPr lang="en-GB"/>
              <a:t>Segundo Nível da Estrutura de Tópicos</a:t>
            </a:r>
          </a:p>
          <a:p>
            <a:pPr lvl="2"/>
            <a:r>
              <a:rPr lang="en-GB"/>
              <a:t>Terceiro Nível da Estrutura de Tópicos</a:t>
            </a:r>
          </a:p>
          <a:p>
            <a:pPr lvl="3"/>
            <a:r>
              <a:rPr lang="en-GB"/>
              <a:t>Quarto Nível da Estrutura de Tópicos</a:t>
            </a:r>
          </a:p>
          <a:p>
            <a:pPr lvl="4"/>
            <a:r>
              <a:rPr lang="en-GB"/>
              <a:t>Quinto Nível da Estrutura de Tópicos</a:t>
            </a:r>
          </a:p>
          <a:p>
            <a:pPr lvl="4"/>
            <a:r>
              <a:rPr lang="en-GB"/>
              <a:t>Sexto Nível da Estrutura de Tópicos</a:t>
            </a:r>
          </a:p>
          <a:p>
            <a:pPr lvl="4"/>
            <a:r>
              <a:rPr lang="en-GB"/>
              <a:t>Sétimo Nível da Estrutura de Tópicos</a:t>
            </a:r>
          </a:p>
          <a:p>
            <a:pPr lvl="4"/>
            <a:r>
              <a:rPr lang="en-GB"/>
              <a:t>Oitavo Nível da Estrutura de Tópicos</a:t>
            </a:r>
          </a:p>
          <a:p>
            <a:pPr lvl="4"/>
            <a:r>
              <a:rPr lang="en-GB"/>
              <a:t>Nono Nível da Estrutura de Tópicos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6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16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1563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6000"/>
              </a:lnSpc>
              <a:defRPr sz="1400">
                <a:solidFill>
                  <a:srgbClr val="000000"/>
                </a:solidFill>
                <a:latin typeface="Times New Roman" pitchFamily="-1" charset="0"/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fld id="{32D4FA4E-B083-474A-8C6C-4DF72B6247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" charset="2"/>
        <a:defRPr sz="4400" b="1">
          <a:solidFill>
            <a:srgbClr val="F579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5pPr>
      <a:lvl6pPr marL="4572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6pPr>
      <a:lvl7pPr marL="9144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7pPr>
      <a:lvl8pPr marL="1371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8pPr>
      <a:lvl9pPr marL="18288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427038" indent="-322263" algn="l" defTabSz="449263" rtl="0" eaLnBrk="0" fontAlgn="base" hangingPunct="0">
        <a:spcBef>
          <a:spcPct val="0"/>
        </a:spcBef>
        <a:spcAft>
          <a:spcPts val="1425"/>
        </a:spcAft>
        <a:buClr>
          <a:srgbClr val="F57900"/>
        </a:buClr>
        <a:buSzPct val="45000"/>
        <a:buFont typeface="Wingdings" pitchFamily="-1" charset="2"/>
        <a:buChar char="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58838" indent="-285750" algn="l" defTabSz="449263" rtl="0" eaLnBrk="0" fontAlgn="base" hangingPunct="0">
        <a:spcBef>
          <a:spcPct val="0"/>
        </a:spcBef>
        <a:spcAft>
          <a:spcPts val="1138"/>
        </a:spcAft>
        <a:buClr>
          <a:srgbClr val="F57900"/>
        </a:buClr>
        <a:buSzPct val="45000"/>
        <a:buFont typeface="Wingdings" pitchFamily="-1" charset="2"/>
        <a:buChar char="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0638" indent="-212725" algn="l" defTabSz="449263" rtl="0" eaLnBrk="0" fontAlgn="base" hangingPunct="0">
        <a:spcBef>
          <a:spcPct val="0"/>
        </a:spcBef>
        <a:spcAft>
          <a:spcPts val="850"/>
        </a:spcAft>
        <a:buClr>
          <a:srgbClr val="F57900"/>
        </a:buClr>
        <a:buSzPct val="45000"/>
        <a:buFont typeface="Wingdings" pitchFamily="-1" charset="2"/>
        <a:buChar char="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2438" indent="-211138" algn="l" defTabSz="449263" rtl="0" eaLnBrk="0" fontAlgn="base" hangingPunct="0">
        <a:spcBef>
          <a:spcPct val="0"/>
        </a:spcBef>
        <a:spcAft>
          <a:spcPts val="575"/>
        </a:spcAft>
        <a:buClr>
          <a:srgbClr val="F57900"/>
        </a:buClr>
        <a:buSzPct val="45000"/>
        <a:buFont typeface="Wingdings" pitchFamily="-1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4238" indent="-212725" algn="l" defTabSz="449263" rtl="0" eaLnBrk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pitchFamily="-1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1438" indent="-212725" algn="l" defTabSz="449263" rtl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68638" indent="-212725" algn="l" defTabSz="449263" rtl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5838" indent="-212725" algn="l" defTabSz="449263" rtl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3038" indent="-212725" algn="l" defTabSz="449263" rtl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ims.fao.org/node/2328?mytermcode=5747&amp;mylang_interface=&amp;myLanguage=P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 mínima da significação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Disciplina </a:t>
            </a:r>
            <a:r>
              <a:rPr lang="pt-BR" dirty="0" err="1" smtClean="0"/>
              <a:t>Linguística</a:t>
            </a:r>
            <a:r>
              <a:rPr lang="pt-BR" dirty="0" smtClean="0"/>
              <a:t> Documentária</a:t>
            </a:r>
          </a:p>
          <a:p>
            <a:pPr lvl="1"/>
            <a:r>
              <a:rPr lang="pt-BR" dirty="0" smtClean="0"/>
              <a:t>Marilda Lopes Ginez de Lara</a:t>
            </a:r>
          </a:p>
          <a:p>
            <a:pPr lvl="2"/>
            <a:r>
              <a:rPr lang="pt-BR" smtClean="0"/>
              <a:t>2015</a:t>
            </a:r>
            <a:endParaRPr lang="pt-BR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1DA4F-9016-F741-BB96-22196169702A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dos tesauros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713" y="1112837"/>
            <a:ext cx="8458199" cy="777136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1800" dirty="0" smtClean="0"/>
              <a:t>RECURSO MINERAL</a:t>
            </a:r>
          </a:p>
          <a:p>
            <a:pPr>
              <a:buNone/>
            </a:pPr>
            <a:r>
              <a:rPr lang="pt-BR" sz="1800" dirty="0" smtClean="0"/>
              <a:t>	TE	CARVÃO</a:t>
            </a:r>
          </a:p>
          <a:p>
            <a:pPr>
              <a:buNone/>
            </a:pPr>
            <a:r>
              <a:rPr lang="pt-BR" sz="1800" dirty="0" smtClean="0"/>
              <a:t>	TE	LIGNITE</a:t>
            </a:r>
          </a:p>
          <a:p>
            <a:pPr>
              <a:buNone/>
            </a:pPr>
            <a:r>
              <a:rPr lang="pt-BR" sz="1800" dirty="0" smtClean="0"/>
              <a:t>	TE	PETRÓLEO</a:t>
            </a:r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PETRÓLEO</a:t>
            </a:r>
          </a:p>
          <a:p>
            <a:pPr>
              <a:buNone/>
            </a:pPr>
            <a:r>
              <a:rPr lang="pt-BR" sz="1800" dirty="0" smtClean="0"/>
              <a:t>	TG	RECURSO MINERAL</a:t>
            </a:r>
          </a:p>
          <a:p>
            <a:pPr>
              <a:buNone/>
            </a:pPr>
            <a:r>
              <a:rPr lang="pt-BR" sz="1800" dirty="0" smtClean="0"/>
              <a:t>	TE	GASOLINA</a:t>
            </a:r>
          </a:p>
          <a:p>
            <a:pPr>
              <a:buNone/>
            </a:pPr>
            <a:r>
              <a:rPr lang="pt-BR" sz="1800" dirty="0" smtClean="0"/>
              <a:t>	TE	ÓLEO DIESEL</a:t>
            </a:r>
          </a:p>
          <a:p>
            <a:pPr>
              <a:buNone/>
            </a:pPr>
            <a:r>
              <a:rPr lang="pt-BR" sz="1800" dirty="0" smtClean="0"/>
              <a:t>	TE	ÓLEO MINERAL</a:t>
            </a:r>
          </a:p>
          <a:p>
            <a:pPr>
              <a:buNone/>
            </a:pPr>
            <a:r>
              <a:rPr lang="pt-BR" sz="1800" dirty="0" smtClean="0"/>
              <a:t>	TR	BETUME</a:t>
            </a:r>
          </a:p>
          <a:p>
            <a:pPr>
              <a:buNone/>
            </a:pPr>
            <a:r>
              <a:rPr lang="pt-BR" sz="1800" dirty="0" smtClean="0"/>
              <a:t>	TR	DERRAMAMENTO DE PETRÓLEO</a:t>
            </a:r>
          </a:p>
          <a:p>
            <a:pPr>
              <a:buNone/>
            </a:pPr>
            <a:r>
              <a:rPr lang="pt-BR" sz="1800" dirty="0" smtClean="0"/>
              <a:t>	TR	 PARAFINA</a:t>
            </a:r>
          </a:p>
          <a:p>
            <a:pPr>
              <a:buNone/>
            </a:pPr>
            <a:r>
              <a:rPr lang="pt-BR" dirty="0" smtClean="0"/>
              <a:t>		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5C575F6-4970-A540-880C-C9F5EA68F46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/>
              <a:t>Referências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AGROVOC. Disponível em: </a:t>
            </a:r>
            <a:r>
              <a:rPr lang="en-US" sz="2000" dirty="0" smtClean="0">
                <a:solidFill>
                  <a:srgbClr val="0000FF"/>
                </a:solidFill>
                <a:hlinkClick r:id="rId2"/>
              </a:rPr>
              <a:t>http://aims.fao.org/node/2328?mytermcode=5747&amp;mylang_interface=&amp;myLanguage=PT</a:t>
            </a:r>
            <a:endParaRPr lang="pt-BR" sz="2000" dirty="0" smtClean="0">
              <a:solidFill>
                <a:srgbClr val="0000FF"/>
              </a:solidFill>
            </a:endParaRPr>
          </a:p>
          <a:p>
            <a:r>
              <a:rPr lang="pt-BR" sz="2000" dirty="0" smtClean="0"/>
              <a:t>GREIMAS</a:t>
            </a:r>
            <a:r>
              <a:rPr lang="pt-BR" sz="2000" dirty="0"/>
              <a:t>, </a:t>
            </a:r>
            <a:r>
              <a:rPr lang="pt-BR" sz="2000" dirty="0" err="1"/>
              <a:t>A.J.</a:t>
            </a:r>
            <a:r>
              <a:rPr lang="pt-BR" sz="2000" dirty="0"/>
              <a:t>  Estrutura elementar da significação._________. </a:t>
            </a:r>
            <a:r>
              <a:rPr lang="pt-BR" sz="2000" b="1" i="1" dirty="0"/>
              <a:t>Semântica estrutural</a:t>
            </a:r>
            <a:r>
              <a:rPr lang="pt-BR" sz="2000" dirty="0"/>
              <a:t>. São Paulo; </a:t>
            </a:r>
            <a:r>
              <a:rPr lang="pt-BR" sz="2000" dirty="0" err="1"/>
              <a:t>Cultrix</a:t>
            </a:r>
            <a:r>
              <a:rPr lang="pt-BR" sz="2000" dirty="0"/>
              <a:t>, 1973. p.27-41.</a:t>
            </a:r>
          </a:p>
          <a:p>
            <a:r>
              <a:rPr lang="pt-BR" sz="2000" dirty="0"/>
              <a:t>LOPES, E. A estrutura </a:t>
            </a:r>
            <a:r>
              <a:rPr lang="pt-BR" sz="2000" dirty="0" err="1"/>
              <a:t>linguística</a:t>
            </a:r>
            <a:r>
              <a:rPr lang="pt-BR" sz="2000" dirty="0"/>
              <a:t>. In: _____ </a:t>
            </a:r>
            <a:r>
              <a:rPr lang="pt-BR" sz="2000" b="1" dirty="0"/>
              <a:t>Fundamentos da </a:t>
            </a:r>
            <a:r>
              <a:rPr lang="pt-BR" sz="2000" b="1" dirty="0" err="1"/>
              <a:t>linguística</a:t>
            </a:r>
            <a:r>
              <a:rPr lang="pt-BR" sz="2000" b="1" dirty="0"/>
              <a:t> contemporânea</a:t>
            </a:r>
            <a:r>
              <a:rPr lang="pt-BR" sz="2000" dirty="0"/>
              <a:t>. São Paulo : </a:t>
            </a:r>
            <a:r>
              <a:rPr lang="pt-BR" sz="2000" dirty="0" err="1"/>
              <a:t>Cultrix</a:t>
            </a:r>
            <a:r>
              <a:rPr lang="pt-BR" sz="2000" dirty="0"/>
              <a:t>, 1987. p.38-41.</a:t>
            </a:r>
          </a:p>
          <a:p>
            <a:r>
              <a:rPr lang="pt-BR" sz="2000" dirty="0"/>
              <a:t>LOPES, E. A estrutura elementar da significação. In: _____ </a:t>
            </a:r>
            <a:r>
              <a:rPr lang="pt-BR" sz="2000" b="1" dirty="0"/>
              <a:t>Fundamentos da </a:t>
            </a:r>
            <a:r>
              <a:rPr lang="pt-BR" sz="2000" b="1" dirty="0" err="1"/>
              <a:t>linguística</a:t>
            </a:r>
            <a:r>
              <a:rPr lang="pt-BR" sz="2000" b="1" dirty="0"/>
              <a:t> contemporânea</a:t>
            </a:r>
            <a:r>
              <a:rPr lang="pt-BR" sz="2000" dirty="0"/>
              <a:t>. São Paulo : </a:t>
            </a:r>
            <a:r>
              <a:rPr lang="pt-BR" sz="2000" dirty="0" err="1"/>
              <a:t>Cultrix</a:t>
            </a:r>
            <a:r>
              <a:rPr lang="pt-BR" sz="2000" dirty="0"/>
              <a:t>, 1987. p. 312-313.</a:t>
            </a: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73DB6AF-8E73-F24B-90EC-B5E9BAD149BA}" type="slidenum">
              <a:rPr lang="en-GB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6388"/>
            <a:ext cx="9069387" cy="773112"/>
          </a:xfrm>
        </p:spPr>
        <p:txBody>
          <a:bodyPr/>
          <a:lstStyle/>
          <a:p>
            <a:pPr algn="l" eaLnBrk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/>
              <a:t>Greimas – Estrutura mínima da significação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258888"/>
            <a:ext cx="9069387" cy="5761037"/>
          </a:xfrm>
        </p:spPr>
        <p:txBody>
          <a:bodyPr/>
          <a:lstStyle/>
          <a:p>
            <a:pPr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A </a:t>
            </a:r>
            <a:r>
              <a:rPr lang="en-GB" sz="2400" dirty="0" err="1" smtClean="0"/>
              <a:t>língua</a:t>
            </a:r>
            <a:r>
              <a:rPr lang="en-GB" sz="2400" dirty="0" smtClean="0"/>
              <a:t> </a:t>
            </a:r>
            <a:r>
              <a:rPr lang="en-GB" sz="2400" dirty="0" err="1" smtClean="0"/>
              <a:t>é</a:t>
            </a:r>
            <a:r>
              <a:rPr lang="en-GB" sz="2400" dirty="0" smtClean="0"/>
              <a:t> </a:t>
            </a:r>
            <a:r>
              <a:rPr lang="en-GB" sz="2400" dirty="0" err="1" smtClean="0"/>
              <a:t>feita</a:t>
            </a:r>
            <a:r>
              <a:rPr lang="en-GB" sz="2400" dirty="0" smtClean="0"/>
              <a:t> de </a:t>
            </a:r>
            <a:r>
              <a:rPr lang="en-GB" sz="2400" dirty="0" err="1" smtClean="0"/>
              <a:t>oposições</a:t>
            </a:r>
            <a:r>
              <a:rPr lang="en-GB" sz="2400" dirty="0" smtClean="0"/>
              <a:t>. </a:t>
            </a:r>
            <a:r>
              <a:rPr lang="en-GB" sz="2400" dirty="0" err="1" smtClean="0"/>
              <a:t>Sincronicamente</a:t>
            </a:r>
            <a:r>
              <a:rPr lang="en-GB" sz="2400" dirty="0" smtClean="0"/>
              <a:t>, no </a:t>
            </a:r>
            <a:r>
              <a:rPr lang="en-GB" sz="2400" dirty="0" err="1" smtClean="0"/>
              <a:t>ato</a:t>
            </a:r>
            <a:r>
              <a:rPr lang="en-GB" sz="2400" dirty="0" smtClean="0"/>
              <a:t> </a:t>
            </a:r>
            <a:r>
              <a:rPr lang="en-GB" sz="2400" dirty="0" err="1" smtClean="0"/>
              <a:t>da</a:t>
            </a:r>
            <a:r>
              <a:rPr lang="en-GB" sz="2400" dirty="0" smtClean="0"/>
              <a:t> </a:t>
            </a:r>
            <a:r>
              <a:rPr lang="en-GB" sz="2400" dirty="0" err="1" smtClean="0"/>
              <a:t>percepção</a:t>
            </a:r>
            <a:r>
              <a:rPr lang="en-GB" sz="2400" dirty="0" smtClean="0"/>
              <a:t>, a </a:t>
            </a:r>
            <a:r>
              <a:rPr lang="en-GB" sz="2400" dirty="0" err="1" smtClean="0"/>
              <a:t>apreensão</a:t>
            </a:r>
            <a:r>
              <a:rPr lang="en-GB" sz="2400" dirty="0" smtClean="0"/>
              <a:t> das </a:t>
            </a:r>
            <a:r>
              <a:rPr lang="en-GB" sz="2400" dirty="0" err="1" smtClean="0"/>
              <a:t>significações</a:t>
            </a:r>
            <a:r>
              <a:rPr lang="en-GB" sz="2400" dirty="0" smtClean="0"/>
              <a:t> do real </a:t>
            </a:r>
            <a:r>
              <a:rPr lang="en-GB" sz="2400" dirty="0" err="1" smtClean="0"/>
              <a:t>é</a:t>
            </a:r>
            <a:r>
              <a:rPr lang="en-GB" sz="2400" dirty="0" smtClean="0"/>
              <a:t> </a:t>
            </a:r>
            <a:r>
              <a:rPr lang="en-GB" sz="2400" dirty="0" err="1" smtClean="0"/>
              <a:t>feita</a:t>
            </a:r>
            <a:r>
              <a:rPr lang="en-GB" sz="2400" dirty="0" smtClean="0"/>
              <a:t> </a:t>
            </a:r>
            <a:r>
              <a:rPr lang="en-GB" sz="2400" dirty="0" err="1" smtClean="0"/>
              <a:t>através</a:t>
            </a:r>
            <a:r>
              <a:rPr lang="en-GB" sz="2400" dirty="0" smtClean="0"/>
              <a:t> </a:t>
            </a:r>
            <a:r>
              <a:rPr lang="en-GB" sz="2400" dirty="0" err="1" smtClean="0"/>
              <a:t>da</a:t>
            </a:r>
            <a:r>
              <a:rPr lang="en-GB" sz="2400" dirty="0" smtClean="0"/>
              <a:t> </a:t>
            </a:r>
            <a:r>
              <a:rPr lang="en-GB" sz="2400" dirty="0" err="1" smtClean="0"/>
              <a:t>afirmação</a:t>
            </a:r>
            <a:r>
              <a:rPr lang="en-GB" sz="2400" dirty="0" smtClean="0"/>
              <a:t> de </a:t>
            </a:r>
            <a:r>
              <a:rPr lang="en-GB" sz="2400" dirty="0" err="1" smtClean="0"/>
              <a:t>descontinuidades</a:t>
            </a:r>
            <a:r>
              <a:rPr lang="en-GB" sz="2400" dirty="0" smtClean="0"/>
              <a:t>.</a:t>
            </a:r>
          </a:p>
          <a:p>
            <a:pPr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Perceber</a:t>
            </a:r>
            <a:r>
              <a:rPr lang="en-GB" sz="2400" dirty="0" smtClean="0"/>
              <a:t> </a:t>
            </a:r>
            <a:r>
              <a:rPr lang="en-GB" sz="2400" dirty="0" err="1" smtClean="0"/>
              <a:t>é</a:t>
            </a:r>
            <a:r>
              <a:rPr lang="en-GB" sz="2400" dirty="0" smtClean="0"/>
              <a:t> </a:t>
            </a:r>
            <a:r>
              <a:rPr lang="en-GB" sz="2400" dirty="0" err="1" smtClean="0"/>
              <a:t>apreender</a:t>
            </a:r>
            <a:r>
              <a:rPr lang="en-GB" sz="2400" dirty="0" smtClean="0"/>
              <a:t> </a:t>
            </a:r>
            <a:r>
              <a:rPr lang="en-GB" sz="2400" dirty="0" err="1" smtClean="0"/>
              <a:t>diferenças</a:t>
            </a:r>
            <a:r>
              <a:rPr lang="en-GB" sz="2400" dirty="0" smtClean="0"/>
              <a:t>: </a:t>
            </a:r>
            <a:r>
              <a:rPr lang="en-GB" sz="2400" dirty="0" err="1" smtClean="0"/>
              <a:t>é</a:t>
            </a:r>
            <a:r>
              <a:rPr lang="en-GB" sz="2400" dirty="0" smtClean="0"/>
              <a:t> </a:t>
            </a:r>
            <a:r>
              <a:rPr lang="en-GB" sz="2400" dirty="0" err="1" smtClean="0"/>
              <a:t>através</a:t>
            </a:r>
            <a:r>
              <a:rPr lang="en-GB" sz="2400" dirty="0" smtClean="0"/>
              <a:t> de </a:t>
            </a:r>
            <a:r>
              <a:rPr lang="en-GB" sz="2400" dirty="0" err="1" smtClean="0"/>
              <a:t>diferenças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o</a:t>
            </a:r>
            <a:r>
              <a:rPr lang="en-GB" sz="2400" dirty="0" smtClean="0"/>
              <a:t> </a:t>
            </a:r>
            <a:r>
              <a:rPr lang="en-GB" sz="2400" dirty="0" err="1" smtClean="0"/>
              <a:t>mundo</a:t>
            </a:r>
            <a:r>
              <a:rPr lang="en-GB" sz="2400" dirty="0" smtClean="0"/>
              <a:t> </a:t>
            </a:r>
            <a:r>
              <a:rPr lang="en-GB" sz="2400" dirty="0" err="1" smtClean="0"/>
              <a:t>organiza</a:t>
            </a:r>
            <a:r>
              <a:rPr lang="en-GB" sz="2400" dirty="0" smtClean="0"/>
              <a:t>-se </a:t>
            </a:r>
            <a:r>
              <a:rPr lang="en-GB" sz="2400" dirty="0" err="1" smtClean="0"/>
              <a:t>em</a:t>
            </a:r>
            <a:r>
              <a:rPr lang="en-GB" sz="2400" dirty="0" smtClean="0"/>
              <a:t> </a:t>
            </a:r>
            <a:r>
              <a:rPr lang="en-GB" sz="2400" dirty="0" err="1" smtClean="0"/>
              <a:t>formas</a:t>
            </a:r>
            <a:r>
              <a:rPr lang="en-GB" sz="2400" dirty="0" smtClean="0"/>
              <a:t>, </a:t>
            </a:r>
            <a:r>
              <a:rPr lang="en-GB" sz="2400" dirty="0" err="1" smtClean="0"/>
              <a:t>à</a:t>
            </a:r>
            <a:r>
              <a:rPr lang="en-GB" sz="2400" dirty="0" smtClean="0"/>
              <a:t> </a:t>
            </a:r>
            <a:r>
              <a:rPr lang="en-GB" sz="2400" dirty="0" err="1" smtClean="0"/>
              <a:t>nossa</a:t>
            </a:r>
            <a:r>
              <a:rPr lang="en-GB" sz="2400" dirty="0" smtClean="0"/>
              <a:t> </a:t>
            </a:r>
            <a:r>
              <a:rPr lang="en-GB" sz="2400" dirty="0" err="1" smtClean="0"/>
              <a:t>frente</a:t>
            </a:r>
            <a:r>
              <a:rPr lang="en-GB" sz="2400" dirty="0" smtClean="0"/>
              <a:t>. As </a:t>
            </a:r>
            <a:r>
              <a:rPr lang="en-GB" sz="2400" dirty="0" err="1" smtClean="0"/>
              <a:t>formas</a:t>
            </a:r>
            <a:r>
              <a:rPr lang="en-GB" sz="2400" dirty="0" smtClean="0"/>
              <a:t> </a:t>
            </a:r>
            <a:r>
              <a:rPr lang="en-GB" sz="2400" dirty="0" err="1" smtClean="0"/>
              <a:t>são</a:t>
            </a:r>
            <a:r>
              <a:rPr lang="en-GB" sz="2400" dirty="0" smtClean="0"/>
              <a:t>, </a:t>
            </a:r>
            <a:r>
              <a:rPr lang="en-GB" sz="2400" dirty="0" err="1" smtClean="0"/>
              <a:t>precisamente</a:t>
            </a:r>
            <a:r>
              <a:rPr lang="en-GB" sz="2400" dirty="0" smtClean="0"/>
              <a:t> </a:t>
            </a:r>
            <a:r>
              <a:rPr lang="en-GB" sz="2400" dirty="0" err="1" smtClean="0"/>
              <a:t>por</a:t>
            </a:r>
            <a:r>
              <a:rPr lang="en-GB" sz="2400" dirty="0" smtClean="0"/>
              <a:t> </a:t>
            </a:r>
            <a:r>
              <a:rPr lang="en-GB" sz="2400" dirty="0" err="1" smtClean="0"/>
              <a:t>serem</a:t>
            </a:r>
            <a:r>
              <a:rPr lang="en-GB" sz="2400" dirty="0" smtClean="0"/>
              <a:t> </a:t>
            </a:r>
            <a:r>
              <a:rPr lang="en-GB" sz="2400" dirty="0" err="1" smtClean="0"/>
              <a:t>formas</a:t>
            </a:r>
            <a:r>
              <a:rPr lang="en-GB" sz="2400" dirty="0" smtClean="0"/>
              <a:t>, </a:t>
            </a:r>
            <a:r>
              <a:rPr lang="en-GB" sz="2400" dirty="0" err="1" smtClean="0"/>
              <a:t>redundantes</a:t>
            </a:r>
            <a:r>
              <a:rPr lang="en-GB" sz="2400" dirty="0" smtClean="0"/>
              <a:t> </a:t>
            </a:r>
            <a:r>
              <a:rPr lang="en-GB" sz="2400" dirty="0" err="1" smtClean="0"/>
              <a:t>e</a:t>
            </a:r>
            <a:r>
              <a:rPr lang="en-GB" sz="2400" dirty="0" smtClean="0"/>
              <a:t>, </a:t>
            </a:r>
            <a:r>
              <a:rPr lang="en-GB" sz="2400" dirty="0" err="1" smtClean="0"/>
              <a:t>ao</a:t>
            </a:r>
            <a:r>
              <a:rPr lang="en-GB" sz="2400" dirty="0" smtClean="0"/>
              <a:t> </a:t>
            </a:r>
            <a:r>
              <a:rPr lang="en-GB" sz="2400" dirty="0" err="1" smtClean="0"/>
              <a:t>mesmo</a:t>
            </a:r>
            <a:r>
              <a:rPr lang="en-GB" sz="2400" dirty="0" smtClean="0"/>
              <a:t> tempo, </a:t>
            </a:r>
            <a:r>
              <a:rPr lang="en-GB" sz="2400" dirty="0" err="1" smtClean="0"/>
              <a:t>diferenciais</a:t>
            </a:r>
            <a:r>
              <a:rPr lang="en-GB" sz="2400" dirty="0" smtClean="0"/>
              <a:t>. </a:t>
            </a:r>
          </a:p>
          <a:p>
            <a:pPr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Assim</a:t>
            </a:r>
            <a:r>
              <a:rPr lang="en-GB" sz="2400" dirty="0" smtClean="0"/>
              <a:t>, </a:t>
            </a:r>
            <a:r>
              <a:rPr lang="en-GB" sz="2400" dirty="0" err="1" smtClean="0"/>
              <a:t>perceber</a:t>
            </a:r>
            <a:r>
              <a:rPr lang="en-GB" sz="2400" dirty="0" smtClean="0"/>
              <a:t> </a:t>
            </a:r>
            <a:r>
              <a:rPr lang="en-GB" sz="2400" dirty="0" err="1" smtClean="0"/>
              <a:t>diferenças</a:t>
            </a:r>
            <a:r>
              <a:rPr lang="en-GB" sz="2400" dirty="0" smtClean="0"/>
              <a:t> </a:t>
            </a:r>
            <a:r>
              <a:rPr lang="en-GB" sz="2400" dirty="0" err="1" smtClean="0"/>
              <a:t>quer</a:t>
            </a:r>
            <a:r>
              <a:rPr lang="en-GB" sz="2400" dirty="0" smtClean="0"/>
              <a:t> </a:t>
            </a:r>
            <a:r>
              <a:rPr lang="en-GB" sz="2400" dirty="0" err="1" smtClean="0"/>
              <a:t>dizer</a:t>
            </a:r>
            <a:r>
              <a:rPr lang="en-GB" sz="2400" dirty="0" smtClean="0"/>
              <a:t>:</a:t>
            </a:r>
          </a:p>
          <a:p>
            <a:pPr lvl="1"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Apreender</a:t>
            </a:r>
            <a:r>
              <a:rPr lang="en-GB" sz="2400" dirty="0" smtClean="0"/>
              <a:t> </a:t>
            </a:r>
            <a:r>
              <a:rPr lang="en-GB" sz="2400" dirty="0" err="1" smtClean="0"/>
              <a:t>pelo</a:t>
            </a:r>
            <a:r>
              <a:rPr lang="en-GB" sz="2400" dirty="0" smtClean="0"/>
              <a:t> </a:t>
            </a:r>
            <a:r>
              <a:rPr lang="en-GB" sz="2400" dirty="0" err="1" smtClean="0"/>
              <a:t>menos</a:t>
            </a:r>
            <a:r>
              <a:rPr lang="en-GB" sz="2400" dirty="0" smtClean="0"/>
              <a:t> </a:t>
            </a:r>
            <a:r>
              <a:rPr lang="en-GB" sz="2400" dirty="0" err="1" smtClean="0"/>
              <a:t>dois</a:t>
            </a:r>
            <a:r>
              <a:rPr lang="en-GB" sz="2400" dirty="0" smtClean="0"/>
              <a:t> </a:t>
            </a:r>
            <a:r>
              <a:rPr lang="en-GB" sz="2400" dirty="0" err="1" smtClean="0"/>
              <a:t>termos-objetos</a:t>
            </a:r>
            <a:r>
              <a:rPr lang="en-GB" sz="2400" dirty="0" smtClean="0"/>
              <a:t>, </a:t>
            </a:r>
            <a:r>
              <a:rPr lang="en-GB" sz="2400" dirty="0" err="1" smtClean="0"/>
              <a:t>como</a:t>
            </a:r>
            <a:r>
              <a:rPr lang="en-GB" sz="2400" dirty="0" smtClean="0"/>
              <a:t> </a:t>
            </a:r>
            <a:r>
              <a:rPr lang="en-GB" sz="2400" dirty="0" err="1" smtClean="0"/>
              <a:t>sendo</a:t>
            </a:r>
            <a:r>
              <a:rPr lang="en-GB" sz="2400" dirty="0" smtClean="0"/>
              <a:t> </a:t>
            </a:r>
            <a:r>
              <a:rPr lang="en-GB" sz="2400" dirty="0" err="1" smtClean="0"/>
              <a:t>simultaneamente</a:t>
            </a:r>
            <a:r>
              <a:rPr lang="en-GB" sz="2400" dirty="0" smtClean="0"/>
              <a:t> dados sob </a:t>
            </a:r>
            <a:r>
              <a:rPr lang="en-GB" sz="2400" dirty="0" err="1" smtClean="0"/>
              <a:t>o</a:t>
            </a:r>
            <a:r>
              <a:rPr lang="en-GB" sz="2400" dirty="0" smtClean="0"/>
              <a:t> </a:t>
            </a:r>
            <a:r>
              <a:rPr lang="en-GB" sz="2400" dirty="0" err="1" smtClean="0"/>
              <a:t>aspecto</a:t>
            </a:r>
            <a:r>
              <a:rPr lang="en-GB" sz="2400" dirty="0" smtClean="0"/>
              <a:t> de </a:t>
            </a:r>
            <a:r>
              <a:rPr lang="en-GB" sz="2400" dirty="0" err="1" smtClean="0"/>
              <a:t>seus</a:t>
            </a:r>
            <a:r>
              <a:rPr lang="en-GB" sz="2400" dirty="0" smtClean="0"/>
              <a:t> </a:t>
            </a:r>
            <a:r>
              <a:rPr lang="en-GB" sz="2400" dirty="0" err="1" smtClean="0"/>
              <a:t>parciais</a:t>
            </a:r>
            <a:r>
              <a:rPr lang="en-GB" sz="2400" dirty="0" smtClean="0"/>
              <a:t> </a:t>
            </a:r>
            <a:r>
              <a:rPr lang="en-GB" sz="2400" dirty="0" err="1" smtClean="0"/>
              <a:t>iguais</a:t>
            </a:r>
            <a:r>
              <a:rPr lang="en-GB" sz="2400" dirty="0" smtClean="0"/>
              <a:t> (</a:t>
            </a:r>
            <a:r>
              <a:rPr lang="en-GB" sz="2400" dirty="0" err="1" smtClean="0"/>
              <a:t>operação</a:t>
            </a:r>
            <a:r>
              <a:rPr lang="en-GB" sz="2400" dirty="0" smtClean="0"/>
              <a:t> de </a:t>
            </a:r>
            <a:r>
              <a:rPr lang="en-GB" sz="2400" dirty="0" err="1" smtClean="0"/>
              <a:t>conjunção</a:t>
            </a:r>
            <a:r>
              <a:rPr lang="en-GB" sz="2400" dirty="0" smtClean="0"/>
              <a:t>), </a:t>
            </a:r>
            <a:r>
              <a:rPr lang="en-GB" sz="2400" dirty="0" err="1" smtClean="0"/>
              <a:t>e</a:t>
            </a:r>
            <a:endParaRPr lang="en-GB" sz="2400" dirty="0" smtClean="0"/>
          </a:p>
          <a:p>
            <a:pPr lvl="1"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Apreendê</a:t>
            </a:r>
            <a:r>
              <a:rPr lang="en-GB" sz="2400" dirty="0" smtClean="0"/>
              <a:t>-los, </a:t>
            </a:r>
            <a:r>
              <a:rPr lang="en-GB" sz="2400" dirty="0" err="1" smtClean="0"/>
              <a:t>ao</a:t>
            </a:r>
            <a:r>
              <a:rPr lang="en-GB" sz="2400" dirty="0" smtClean="0"/>
              <a:t> </a:t>
            </a:r>
            <a:r>
              <a:rPr lang="en-GB" sz="2400" dirty="0" err="1" smtClean="0"/>
              <a:t>mesmo</a:t>
            </a:r>
            <a:r>
              <a:rPr lang="en-GB" sz="2400" dirty="0" smtClean="0"/>
              <a:t> tempo, sob </a:t>
            </a:r>
            <a:r>
              <a:rPr lang="en-GB" sz="2400" dirty="0" err="1" smtClean="0"/>
              <a:t>o</a:t>
            </a:r>
            <a:r>
              <a:rPr lang="en-GB" sz="2400" dirty="0" smtClean="0"/>
              <a:t> </a:t>
            </a:r>
            <a:r>
              <a:rPr lang="en-GB" sz="2400" dirty="0" err="1" smtClean="0"/>
              <a:t>aspecto</a:t>
            </a:r>
            <a:r>
              <a:rPr lang="en-GB" sz="2400" dirty="0" smtClean="0"/>
              <a:t> de </a:t>
            </a:r>
            <a:r>
              <a:rPr lang="en-GB" sz="2400" dirty="0" err="1" smtClean="0"/>
              <a:t>seus</a:t>
            </a:r>
            <a:r>
              <a:rPr lang="en-GB" sz="2400" dirty="0" smtClean="0"/>
              <a:t> </a:t>
            </a:r>
            <a:r>
              <a:rPr lang="en-GB" sz="2400" dirty="0" err="1" smtClean="0"/>
              <a:t>parciais</a:t>
            </a:r>
            <a:r>
              <a:rPr lang="en-GB" sz="2400" dirty="0" smtClean="0"/>
              <a:t> </a:t>
            </a:r>
            <a:r>
              <a:rPr lang="en-GB" sz="2400" dirty="0" err="1" smtClean="0"/>
              <a:t>diferentes</a:t>
            </a:r>
            <a:r>
              <a:rPr lang="en-GB" sz="2400" dirty="0" smtClean="0"/>
              <a:t> (</a:t>
            </a:r>
            <a:r>
              <a:rPr lang="en-GB" sz="2400" dirty="0" err="1" smtClean="0"/>
              <a:t>operação</a:t>
            </a:r>
            <a:r>
              <a:rPr lang="en-GB" sz="2400" dirty="0" smtClean="0"/>
              <a:t> de </a:t>
            </a:r>
            <a:r>
              <a:rPr lang="en-GB" sz="2400" dirty="0" err="1" smtClean="0"/>
              <a:t>disjunção</a:t>
            </a:r>
            <a:r>
              <a:rPr lang="en-GB" sz="2400" dirty="0" smtClean="0"/>
              <a:t>)</a:t>
            </a:r>
            <a:endParaRPr lang="en-GB" dirty="0" smtClean="0"/>
          </a:p>
          <a:p>
            <a:pPr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E787FFD-7DF7-EB4F-BF66-31690872173F}" type="slidenum">
              <a:rPr lang="en-GB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1A33D30-F44D-8442-86D0-24FCF0DAF8F1}" type="slidenum">
              <a:rPr lang="pt-BR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pt-B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671513"/>
            <a:ext cx="8569325" cy="6048375"/>
          </a:xfrm>
        </p:spPr>
        <p:txBody>
          <a:bodyPr/>
          <a:lstStyle/>
          <a:p>
            <a:pPr eaLnBrk="1" hangingPunct="1"/>
            <a:r>
              <a:rPr lang="pt-BR" smtClean="0"/>
              <a:t>O vínculo entre esses dois termos-objetos que se requerem mutuamente constitui uma relação. </a:t>
            </a:r>
          </a:p>
          <a:p>
            <a:pPr eaLnBrk="1" hangingPunct="1"/>
            <a:r>
              <a:rPr lang="pt-BR" smtClean="0"/>
              <a:t>1ª. definição </a:t>
            </a:r>
            <a:r>
              <a:rPr lang="pt-BR"/>
              <a:t>de estrutura de Greimas:</a:t>
            </a:r>
          </a:p>
          <a:p>
            <a:pPr eaLnBrk="1" hangingPunct="1">
              <a:buFontTx/>
              <a:buNone/>
            </a:pPr>
            <a:r>
              <a:rPr lang="pt-BR"/>
              <a:t>	</a:t>
            </a:r>
            <a:r>
              <a:rPr lang="pt-BR" i="1"/>
              <a:t>“ presença de dois termos vinculados por uma relação</a:t>
            </a:r>
            <a:r>
              <a:rPr lang="pt-BR"/>
              <a:t>”</a:t>
            </a:r>
            <a:r>
              <a:rPr lang="pt-BR" smtClean="0"/>
              <a:t> </a:t>
            </a:r>
          </a:p>
          <a:p>
            <a:pPr lvl="1" eaLnBrk="1" hangingPunct="1">
              <a:buFont typeface="Wingdings" pitchFamily="-1" charset="2"/>
              <a:buNone/>
            </a:pPr>
            <a:r>
              <a:rPr lang="pt-BR" sz="3200" smtClean="0">
                <a:solidFill>
                  <a:srgbClr val="FF0000"/>
                </a:solidFill>
              </a:rPr>
              <a:t>a)</a:t>
            </a:r>
            <a:r>
              <a:rPr lang="pt-BR" sz="3200" smtClean="0"/>
              <a:t> Um </a:t>
            </a:r>
            <a:r>
              <a:rPr lang="pt-BR" sz="3200"/>
              <a:t>único termo-objeto não comporta nenhum tipo de </a:t>
            </a:r>
            <a:r>
              <a:rPr lang="pt-BR" sz="3200" smtClean="0"/>
              <a:t>significação. </a:t>
            </a:r>
          </a:p>
          <a:p>
            <a:pPr lvl="1" eaLnBrk="1" hangingPunct="1">
              <a:buFont typeface="Wingdings" pitchFamily="-1" charset="2"/>
              <a:buNone/>
            </a:pPr>
            <a:r>
              <a:rPr lang="pt-BR" sz="3200" smtClean="0">
                <a:solidFill>
                  <a:srgbClr val="FF0000"/>
                </a:solidFill>
              </a:rPr>
              <a:t>b)</a:t>
            </a:r>
            <a:r>
              <a:rPr lang="pt-BR" sz="3200" smtClean="0"/>
              <a:t> A </a:t>
            </a:r>
            <a:r>
              <a:rPr lang="pt-BR" sz="3200"/>
              <a:t>significação pressupõe a existência da </a:t>
            </a:r>
            <a:r>
              <a:rPr lang="pt-BR" sz="3200" smtClean="0"/>
              <a:t>relação: </a:t>
            </a:r>
            <a:r>
              <a:rPr lang="pt-BR" sz="3200" b="1" smtClean="0">
                <a:solidFill>
                  <a:srgbClr val="FF0000"/>
                </a:solidFill>
              </a:rPr>
              <a:t>sem </a:t>
            </a:r>
            <a:r>
              <a:rPr lang="pt-BR" sz="3200" b="1">
                <a:solidFill>
                  <a:srgbClr val="FF0000"/>
                </a:solidFill>
              </a:rPr>
              <a:t>relação não há significação.</a:t>
            </a:r>
            <a:r>
              <a:rPr lang="pt-BR" sz="3200" b="1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5A0AD34-0F1C-144D-A2A9-DA605619FD54}" type="slidenum">
              <a:rPr lang="pt-BR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pt-B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755650"/>
            <a:ext cx="8569325" cy="5964238"/>
          </a:xfrm>
        </p:spPr>
        <p:txBody>
          <a:bodyPr/>
          <a:lstStyle/>
          <a:p>
            <a:pPr eaLnBrk="1" hangingPunct="1"/>
            <a:r>
              <a:rPr lang="pt-BR" sz="3100"/>
              <a:t>A relação é um mecanismo perceptual conjuntivo e disjuntivo</a:t>
            </a:r>
          </a:p>
          <a:p>
            <a:pPr lvl="2" algn="just" eaLnBrk="1" hangingPunct="1">
              <a:buFont typeface="Wingdings" pitchFamily="-1" charset="2"/>
              <a:buNone/>
            </a:pPr>
            <a:r>
              <a:rPr lang="pt-BR" sz="3100">
                <a:solidFill>
                  <a:srgbClr val="FF0000"/>
                </a:solidFill>
              </a:rPr>
              <a:t>1</a:t>
            </a:r>
            <a:r>
              <a:rPr lang="pt-BR" sz="3100"/>
              <a:t> Para que possamos apreender conjuntamente dois termos-objeto, é necessário que eles tenham alguma coisa em comum (problema da redundância. da semelhança e da  identidade).</a:t>
            </a:r>
          </a:p>
          <a:p>
            <a:pPr lvl="2" algn="just" eaLnBrk="1" hangingPunct="1">
              <a:buFont typeface="Wingdings" pitchFamily="-1" charset="2"/>
              <a:buNone/>
            </a:pPr>
            <a:r>
              <a:rPr lang="pt-BR" sz="3100">
                <a:solidFill>
                  <a:srgbClr val="FF0000"/>
                </a:solidFill>
              </a:rPr>
              <a:t>2</a:t>
            </a:r>
            <a:r>
              <a:rPr lang="pt-BR" sz="3100"/>
              <a:t> Para que dois termos-objetos possam ser distinguidos, é necessário que eles sejam de algum modo diferentes (problema as variantes, da diferença e da não-identidade)</a:t>
            </a:r>
          </a:p>
          <a:p>
            <a:pPr eaLnBrk="1" hangingPunct="1"/>
            <a:endParaRPr lang="pt-BR" sz="3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FE2DE53-F9E1-4A4F-8F7C-C8EFF0DEB72D}" type="slidenum">
              <a:rPr lang="pt-BR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pt-B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755650"/>
            <a:ext cx="8569325" cy="5964238"/>
          </a:xfrm>
        </p:spPr>
        <p:txBody>
          <a:bodyPr/>
          <a:lstStyle/>
          <a:p>
            <a:pPr eaLnBrk="1" hangingPunct="1"/>
            <a:endParaRPr lang="pt-BR" sz="3100" smtClean="0"/>
          </a:p>
          <a:p>
            <a:pPr eaLnBrk="1" hangingPunct="1"/>
            <a:endParaRPr lang="pt-BR" sz="3100" smtClean="0"/>
          </a:p>
          <a:p>
            <a:pPr eaLnBrk="1" hangingPunct="1"/>
            <a:endParaRPr lang="pt-BR" sz="3100" smtClean="0"/>
          </a:p>
          <a:p>
            <a:pPr eaLnBrk="1" hangingPunct="1"/>
            <a:r>
              <a:rPr lang="pt-BR" sz="3100" smtClean="0"/>
              <a:t>A relação tem, pois, uma dupla natureza: ela é simultaneamente conjunção (de invariantes) e disjunção (de variáveis).</a:t>
            </a:r>
          </a:p>
          <a:p>
            <a:pPr eaLnBrk="1" hangingPunct="1"/>
            <a:endParaRPr lang="pt-BR" sz="31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947324B-8985-4440-9798-00E3057084E6}" type="slidenum">
              <a:rPr lang="pt-BR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pt-B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839788"/>
            <a:ext cx="8569325" cy="636905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pt-BR"/>
              <a:t>					disjunção</a:t>
            </a:r>
          </a:p>
          <a:p>
            <a:pPr eaLnBrk="1" hangingPunct="1"/>
            <a:endParaRPr lang="pt-BR"/>
          </a:p>
          <a:p>
            <a:pPr eaLnBrk="1" hangingPunct="1"/>
            <a:r>
              <a:rPr lang="pt-BR"/>
              <a:t>governo federal  vs  governo estadual</a:t>
            </a:r>
          </a:p>
          <a:p>
            <a:pPr eaLnBrk="1" hangingPunct="1"/>
            <a:endParaRPr lang="pt-BR"/>
          </a:p>
          <a:p>
            <a:pPr eaLnBrk="1" hangingPunct="1">
              <a:buFontTx/>
              <a:buNone/>
            </a:pPr>
            <a:r>
              <a:rPr lang="pt-BR"/>
              <a:t>	</a:t>
            </a:r>
            <a:r>
              <a:rPr lang="pt-BR" sz="3100"/>
              <a:t>	conjunção</a:t>
            </a:r>
          </a:p>
          <a:p>
            <a:pPr eaLnBrk="1" hangingPunct="1">
              <a:buFontTx/>
              <a:buNone/>
            </a:pPr>
            <a:r>
              <a:rPr lang="pt-BR" sz="3100"/>
              <a:t>	Cada termo da relação possui dois</a:t>
            </a:r>
            <a:r>
              <a:rPr lang="pt-BR" sz="3100" smtClean="0"/>
              <a:t> elementos, </a:t>
            </a:r>
            <a:r>
              <a:rPr lang="pt-BR" sz="3100"/>
              <a:t>sendo um deles conjuntivo e o outro </a:t>
            </a:r>
            <a:r>
              <a:rPr lang="pt-BR" sz="3100" smtClean="0"/>
              <a:t>disjuntivo </a:t>
            </a:r>
            <a:r>
              <a:rPr lang="en-US" sz="3100" smtClean="0">
                <a:sym typeface="Wingdings" pitchFamily="-1" charset="2"/>
              </a:rPr>
              <a:t> estrutura elementar da significação</a:t>
            </a:r>
            <a:r>
              <a:rPr lang="pt-BR" sz="3100" smtClean="0"/>
              <a:t>.</a:t>
            </a:r>
            <a:endParaRPr lang="pt-BR" sz="3100"/>
          </a:p>
          <a:p>
            <a:pPr eaLnBrk="1" hangingPunct="1">
              <a:buFontTx/>
              <a:buNone/>
            </a:pPr>
            <a:r>
              <a:rPr lang="pt-BR" sz="3100"/>
              <a:t>	É ao nível </a:t>
            </a:r>
            <a:r>
              <a:rPr lang="pt-BR" sz="3100" smtClean="0"/>
              <a:t>dessas estruturas e </a:t>
            </a:r>
            <a:r>
              <a:rPr lang="pt-BR" sz="3100"/>
              <a:t>não ao nível dos termos-objeto que devem ser procuradas as unidades significativas elementares.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3192463" y="16795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192463" y="1679575"/>
            <a:ext cx="3948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7140575" y="16795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763713" y="2603500"/>
            <a:ext cx="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763713" y="3276600"/>
            <a:ext cx="386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V="1">
            <a:off x="5627688" y="2603500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B0542AF-8B23-114F-97D9-16747C3141A7}" type="slidenum">
              <a:rPr lang="pt-BR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420688"/>
            <a:ext cx="9239250" cy="629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100" i="1"/>
              <a:t>Embarcação				veleiro			proa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100" i="1"/>
              <a:t>										canoa			casco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100" i="1"/>
              <a:t>										iate				vela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100" i="1"/>
              <a:t>										jangada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31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100" i="1"/>
              <a:t>Veleiro = /embarcação/ + /vela/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100" i="1"/>
              <a:t>Jangada = /embarcação/ + /de paus roliços/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sz="2600"/>
              <a:t>	</a:t>
            </a:r>
            <a:r>
              <a:rPr lang="pt-BR" sz="2400"/>
              <a:t>Os elementos da primeira coluna pertencem à mesma classe paradigmática, porque qualquer um deles pode designar, por si mesmo, uma </a:t>
            </a:r>
            <a:r>
              <a:rPr lang="pt-BR" sz="2400" smtClean="0"/>
              <a:t>embarcação. No </a:t>
            </a:r>
            <a:r>
              <a:rPr lang="pt-BR" sz="2400"/>
              <a:t>tocante a essa designação, a presença de um deles, numa frase, exclui automaticamente a presença de qualquer outro membro da mesma classe na frase</a:t>
            </a:r>
            <a:r>
              <a:rPr lang="pt-BR" sz="2900"/>
              <a:t>.</a:t>
            </a:r>
          </a:p>
        </p:txBody>
      </p:sp>
      <p:sp>
        <p:nvSpPr>
          <p:cNvPr id="22532" name="Line 15"/>
          <p:cNvSpPr>
            <a:spLocks noChangeShapeType="1"/>
          </p:cNvSpPr>
          <p:nvPr/>
        </p:nvSpPr>
        <p:spPr bwMode="auto">
          <a:xfrm>
            <a:off x="2855913" y="671513"/>
            <a:ext cx="1597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3" name="Line 16"/>
          <p:cNvSpPr>
            <a:spLocks noChangeShapeType="1"/>
          </p:cNvSpPr>
          <p:nvPr/>
        </p:nvSpPr>
        <p:spPr bwMode="auto">
          <a:xfrm>
            <a:off x="2940050" y="671513"/>
            <a:ext cx="1512888" cy="588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4" name="Line 17"/>
          <p:cNvSpPr>
            <a:spLocks noChangeShapeType="1"/>
          </p:cNvSpPr>
          <p:nvPr/>
        </p:nvSpPr>
        <p:spPr bwMode="auto">
          <a:xfrm>
            <a:off x="2940050" y="671513"/>
            <a:ext cx="1512888" cy="109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5" name="Line 18"/>
          <p:cNvSpPr>
            <a:spLocks noChangeShapeType="1"/>
          </p:cNvSpPr>
          <p:nvPr/>
        </p:nvSpPr>
        <p:spPr bwMode="auto">
          <a:xfrm>
            <a:off x="2940050" y="755650"/>
            <a:ext cx="1512888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6" name="Line 19"/>
          <p:cNvSpPr>
            <a:spLocks noChangeShapeType="1"/>
          </p:cNvSpPr>
          <p:nvPr/>
        </p:nvSpPr>
        <p:spPr bwMode="auto">
          <a:xfrm>
            <a:off x="5711825" y="671513"/>
            <a:ext cx="67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7" name="Line 20"/>
          <p:cNvSpPr>
            <a:spLocks noChangeShapeType="1"/>
          </p:cNvSpPr>
          <p:nvPr/>
        </p:nvSpPr>
        <p:spPr bwMode="auto">
          <a:xfrm>
            <a:off x="5711825" y="671513"/>
            <a:ext cx="7572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8" name="Line 21"/>
          <p:cNvSpPr>
            <a:spLocks noChangeShapeType="1"/>
          </p:cNvSpPr>
          <p:nvPr/>
        </p:nvSpPr>
        <p:spPr bwMode="auto">
          <a:xfrm>
            <a:off x="5711825" y="671513"/>
            <a:ext cx="75723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Valência semântica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 um termo, é possível estabelecer novos tipos de associação.</a:t>
            </a:r>
          </a:p>
          <a:p>
            <a:pPr lvl="1"/>
            <a:r>
              <a:rPr lang="pt-BR" dirty="0" smtClean="0"/>
              <a:t>Ensino – Aprendizagem, Pesquisa, Escolas, Alunos, Professores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5C575F6-4970-A540-880C-C9F5EA68F46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dos tesauros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 estrutura dos tesauros e de grande parte dos vocabulários controlados segue a mesma lógica: conjunções, disjunções e associações não hierárquicas.</a:t>
            </a:r>
          </a:p>
          <a:p>
            <a:pPr>
              <a:buNone/>
            </a:pPr>
            <a:r>
              <a:rPr lang="pt-BR" dirty="0" smtClean="0"/>
              <a:t>TERMO GENÉRICO (gênero, todo)</a:t>
            </a:r>
          </a:p>
          <a:p>
            <a:pPr>
              <a:buNone/>
            </a:pPr>
            <a:r>
              <a:rPr lang="pt-BR" dirty="0" smtClean="0"/>
              <a:t>			Termos específicos (espécies, partes)</a:t>
            </a:r>
          </a:p>
          <a:p>
            <a:pPr>
              <a:buNone/>
            </a:pPr>
            <a:r>
              <a:rPr lang="pt-BR" dirty="0" smtClean="0"/>
              <a:t>TERMOS RELACIONADOS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5C575F6-4970-A540-880C-C9F5EA68F46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Bitstream Vera Sans"/>
        <a:ea typeface="msmincho"/>
        <a:cs typeface="msmincho"/>
      </a:majorFont>
      <a:minorFont>
        <a:latin typeface="Times New Roman"/>
        <a:ea typeface="msmincho"/>
        <a:cs typeface="msmincho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743</Words>
  <Application>Microsoft Macintosh PowerPoint</Application>
  <PresentationFormat>Custom</PresentationFormat>
  <Paragraphs>82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do Office</vt:lpstr>
      <vt:lpstr>Estrutura mínima da significação</vt:lpstr>
      <vt:lpstr>Greimas – Estrutura mínima da significação</vt:lpstr>
      <vt:lpstr>Slide 3</vt:lpstr>
      <vt:lpstr>Slide 4</vt:lpstr>
      <vt:lpstr>Slide 5</vt:lpstr>
      <vt:lpstr>Slide 6</vt:lpstr>
      <vt:lpstr>Slide 7</vt:lpstr>
      <vt:lpstr>Valência semântica</vt:lpstr>
      <vt:lpstr>Estrutura dos tesauros </vt:lpstr>
      <vt:lpstr>Estrutura dos tesauros 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Semântica estrutural</dc:title>
  <dc:creator>Renan</dc:creator>
  <cp:lastModifiedBy>Marilda Lopes Ginez de Lara</cp:lastModifiedBy>
  <cp:revision>55</cp:revision>
  <dcterms:created xsi:type="dcterms:W3CDTF">2015-04-06T20:26:48Z</dcterms:created>
  <dcterms:modified xsi:type="dcterms:W3CDTF">2015-04-06T20:26:59Z</dcterms:modified>
</cp:coreProperties>
</file>