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0"/>
  </p:notesMasterIdLst>
  <p:handoutMasterIdLst>
    <p:handoutMasterId r:id="rId21"/>
  </p:handoutMasterIdLst>
  <p:sldIdLst>
    <p:sldId id="256" r:id="rId3"/>
    <p:sldId id="273" r:id="rId4"/>
    <p:sldId id="284" r:id="rId5"/>
    <p:sldId id="283" r:id="rId6"/>
    <p:sldId id="280" r:id="rId7"/>
    <p:sldId id="282" r:id="rId8"/>
    <p:sldId id="286" r:id="rId9"/>
    <p:sldId id="263" r:id="rId10"/>
    <p:sldId id="292" r:id="rId11"/>
    <p:sldId id="270" r:id="rId12"/>
    <p:sldId id="290" r:id="rId13"/>
    <p:sldId id="285" r:id="rId14"/>
    <p:sldId id="258" r:id="rId15"/>
    <p:sldId id="262" r:id="rId16"/>
    <p:sldId id="287" r:id="rId17"/>
    <p:sldId id="291" r:id="rId18"/>
    <p:sldId id="281"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144">
          <p15:clr>
            <a:srgbClr val="A4A3A4"/>
          </p15:clr>
        </p15:guide>
        <p15:guide id="5" pos="3839">
          <p15:clr>
            <a:srgbClr val="A4A3A4"/>
          </p15:clr>
        </p15:guide>
        <p15:guide id="6" pos="959">
          <p15:clr>
            <a:srgbClr val="A4A3A4"/>
          </p15:clr>
        </p15:guide>
        <p15:guide id="7" pos="6719">
          <p15:clr>
            <a:srgbClr val="A4A3A4"/>
          </p15:clr>
        </p15:guide>
        <p15:guide id="8" pos="6143">
          <p15:clr>
            <a:srgbClr val="A4A3A4"/>
          </p15:clr>
        </p15:guide>
        <p15:guide id="9" pos="4991">
          <p15:clr>
            <a:srgbClr val="A4A3A4"/>
          </p15:clr>
        </p15:guide>
        <p15:guide id="10" pos="55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5013" autoAdjust="0"/>
  </p:normalViewPr>
  <p:slideViewPr>
    <p:cSldViewPr>
      <p:cViewPr varScale="1">
        <p:scale>
          <a:sx n="114" d="100"/>
          <a:sy n="114" d="100"/>
        </p:scale>
        <p:origin x="354" y="138"/>
      </p:cViewPr>
      <p:guideLst>
        <p:guide orient="horz" pos="2160"/>
        <p:guide orient="horz" pos="1200"/>
        <p:guide orient="horz" pos="3888"/>
        <p:guide orient="horz" pos="144"/>
        <p:guide pos="3839"/>
        <p:guide pos="959"/>
        <p:guide pos="6719"/>
        <p:guide pos="6143"/>
        <p:guide pos="4991"/>
        <p:guide pos="5567"/>
      </p:guideLst>
    </p:cSldViewPr>
  </p:slideViewPr>
  <p:notesTextViewPr>
    <p:cViewPr>
      <p:scale>
        <a:sx n="1" d="1"/>
        <a:sy n="1" d="1"/>
      </p:scale>
      <p:origin x="0" y="0"/>
    </p:cViewPr>
  </p:notesTextViewPr>
  <p:notesViewPr>
    <p:cSldViewPr>
      <p:cViewPr varScale="1">
        <p:scale>
          <a:sx n="82" d="100"/>
          <a:sy n="82" d="100"/>
        </p:scale>
        <p:origin x="141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pt-BR"/>
              <a:pPr/>
              <a:t>10/08/2017</a:t>
            </a:fld>
            <a:endParaRP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pPr/>
              <a:t>‹nº›</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pt-BR"/>
              <a:pPr/>
              <a:t>10/08/2017</a:t>
            </a:fld>
            <a:endParaRPr/>
          </a:p>
        </p:txBody>
      </p:sp>
      <p:sp>
        <p:nvSpPr>
          <p:cNvPr id="4" name="Espaço Reservado para Imagem de Sli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Clique para editar o texto mestre</a:t>
            </a:r>
          </a:p>
          <a:p>
            <a:pPr lvl="1"/>
            <a:r>
              <a:t>Segundo nível</a:t>
            </a:r>
          </a:p>
          <a:p>
            <a:pPr lvl="2"/>
            <a:r>
              <a:t>Terceiro nível</a:t>
            </a:r>
          </a:p>
          <a:p>
            <a:pPr lvl="3"/>
            <a:r>
              <a:t>Quarto nível</a:t>
            </a:r>
          </a:p>
          <a:p>
            <a:pPr lvl="4"/>
            <a: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pPr/>
              <a:t>‹nº›</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3266150-FA26-45B5-BF0B-186B42A09DC9}" type="slidenum">
              <a:rPr lang="pt-BR" smtClean="0"/>
              <a:pPr/>
              <a:t>2</a:t>
            </a:fld>
            <a:endParaRPr lang="pt-BR"/>
          </a:p>
        </p:txBody>
      </p:sp>
    </p:spTree>
    <p:extLst>
      <p:ext uri="{BB962C8B-B14F-4D97-AF65-F5344CB8AC3E}">
        <p14:creationId xmlns:p14="http://schemas.microsoft.com/office/powerpoint/2010/main" val="44600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Espaço Reservado para Número de Slide 3"/>
          <p:cNvSpPr>
            <a:spLocks noGrp="1"/>
          </p:cNvSpPr>
          <p:nvPr>
            <p:ph type="sldNum" sz="quarter" idx="10"/>
          </p:nvPr>
        </p:nvSpPr>
        <p:spPr/>
        <p:txBody>
          <a:bodyPr/>
          <a:lstStyle/>
          <a:p>
            <a:pPr algn="r" defTabSz="914400">
              <a:buNone/>
            </a:pPr>
            <a:fld id="{3A2CC701-D80A-463B-8415-A85485312088}" type="slidenum">
              <a:rPr lang="en-US" sz="1200" b="0" i="0">
                <a:latin typeface="Corbel"/>
                <a:ea typeface="+mn-ea"/>
                <a:cs typeface="+mn-cs"/>
              </a:rPr>
              <a:pPr algn="r" defTabSz="914400">
                <a:buNone/>
              </a:pPr>
              <a:t>8</a:t>
            </a:fld>
            <a:endParaRPr lang="en-US" sz="1200" b="0" i="0">
              <a:latin typeface="Corbel"/>
              <a:ea typeface="+mn-ea"/>
              <a:cs typeface="+mn-cs"/>
            </a:endParaRPr>
          </a:p>
        </p:txBody>
      </p:sp>
    </p:spTree>
    <p:extLst>
      <p:ext uri="{BB962C8B-B14F-4D97-AF65-F5344CB8AC3E}">
        <p14:creationId xmlns:p14="http://schemas.microsoft.com/office/powerpoint/2010/main" val="71130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ço Reservado para Número de Slide 3"/>
          <p:cNvSpPr>
            <a:spLocks noGrp="1"/>
          </p:cNvSpPr>
          <p:nvPr>
            <p:ph type="sldNum" sz="quarter" idx="10"/>
          </p:nvPr>
        </p:nvSpPr>
        <p:spPr/>
        <p:txBody>
          <a:bodyPr/>
          <a:lstStyle/>
          <a:p>
            <a:pPr algn="r" defTabSz="914400">
              <a:buNone/>
            </a:pPr>
            <a:fld id="{3A2CC701-D80A-463B-8415-A85485312088}" type="slidenum">
              <a:rPr lang="en-US" sz="1200" b="0" i="0">
                <a:latin typeface="Corbel"/>
                <a:ea typeface="+mn-ea"/>
                <a:cs typeface="+mn-cs"/>
              </a:rPr>
              <a:pPr algn="r" defTabSz="914400">
                <a:buNone/>
              </a:pPr>
              <a:t>14</a:t>
            </a:fld>
            <a:endParaRPr lang="en-US" sz="1200" b="0" i="0">
              <a:latin typeface="Corbel"/>
              <a:ea typeface="+mn-ea"/>
              <a:cs typeface="+mn-cs"/>
            </a:endParaRPr>
          </a:p>
        </p:txBody>
      </p:sp>
    </p:spTree>
    <p:extLst>
      <p:ext uri="{BB962C8B-B14F-4D97-AF65-F5344CB8AC3E}">
        <p14:creationId xmlns:p14="http://schemas.microsoft.com/office/powerpoint/2010/main" val="169998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17" name="Image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tângulo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15" name="Retângulo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2" name="Título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pt-BR" noProof="0"/>
              <a:t>Clique para editar o título mestre</a:t>
            </a:r>
            <a:endParaRPr lang="pt-BR" noProof="0" dirty="0"/>
          </a:p>
        </p:txBody>
      </p:sp>
      <p:sp>
        <p:nvSpPr>
          <p:cNvPr id="3" name="Subtítulo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p>
            <a:fld id="{52466975-C014-42E5-BFA6-B8D5FDD3B81F}" type="datetimeFigureOut">
              <a:rPr lang="pt-BR" noProof="0" smtClean="0"/>
              <a:pPr/>
              <a:t>10/08/2017</a:t>
            </a:fld>
            <a:endParaRPr lang="pt-BR" noProof="0" dirty="0"/>
          </a:p>
        </p:txBody>
      </p:sp>
      <p:sp>
        <p:nvSpPr>
          <p:cNvPr id="5" name="Espaço Reservado para Rodapé 4"/>
          <p:cNvSpPr>
            <a:spLocks noGrp="1"/>
          </p:cNvSpPr>
          <p:nvPr>
            <p:ph type="ftr" sz="quarter" idx="11"/>
          </p:nvPr>
        </p:nvSpPr>
        <p:spPr/>
        <p:txBody>
          <a:bodyPr/>
          <a:lstStyle/>
          <a:p>
            <a:endParaRPr lang="pt-BR" noProof="0" dirty="0"/>
          </a:p>
        </p:txBody>
      </p:sp>
      <p:sp>
        <p:nvSpPr>
          <p:cNvPr id="6" name="Espaço Reservado para Número de Slide 5"/>
          <p:cNvSpPr>
            <a:spLocks noGrp="1"/>
          </p:cNvSpPr>
          <p:nvPr>
            <p:ph type="sldNum" sz="quarter" idx="12"/>
          </p:nvPr>
        </p:nvSpPr>
        <p:spPr/>
        <p:txBody>
          <a:bodyPr/>
          <a:lstStyle/>
          <a:p>
            <a:fld id="{693B167E-EA96-4147-81DE-549160052C22}" type="slidenum">
              <a:rPr lang="pt-BR" noProof="0" smtClean="0"/>
              <a:pPr/>
              <a:t>‹nº›</a:t>
            </a:fld>
            <a:endParaRPr lang="pt-BR" noProof="0" dirty="0"/>
          </a:p>
        </p:txBody>
      </p:sp>
      <p:sp useBgFill="1">
        <p:nvSpPr>
          <p:cNvPr id="20" name="Forma livre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lang="pt-B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52466975-C014-42E5-BFA6-B8D5FDD3B81F}" type="datetimeFigureOut">
              <a:rPr lang="pt-BR" noProof="0" smtClean="0"/>
              <a:pPr/>
              <a:t>10/08/2017</a:t>
            </a:fld>
            <a:endParaRPr lang="pt-BR" noProof="0" dirty="0"/>
          </a:p>
        </p:txBody>
      </p:sp>
      <p:sp>
        <p:nvSpPr>
          <p:cNvPr id="5" name="Espaço Reservado para Rodapé 4"/>
          <p:cNvSpPr>
            <a:spLocks noGrp="1"/>
          </p:cNvSpPr>
          <p:nvPr>
            <p:ph type="ftr" sz="quarter" idx="11"/>
          </p:nvPr>
        </p:nvSpPr>
        <p:spPr/>
        <p:txBody>
          <a:bodyPr/>
          <a:lstStyle/>
          <a:p>
            <a:endParaRPr lang="pt-BR" noProof="0" dirty="0"/>
          </a:p>
        </p:txBody>
      </p:sp>
      <p:sp>
        <p:nvSpPr>
          <p:cNvPr id="6" name="Espaço Reservado para Número de Slide 5"/>
          <p:cNvSpPr>
            <a:spLocks noGrp="1"/>
          </p:cNvSpPr>
          <p:nvPr>
            <p:ph type="sldNum" sz="quarter" idx="12"/>
          </p:nvPr>
        </p:nvSpPr>
        <p:spPr/>
        <p:txBody>
          <a:bodyPr/>
          <a:lstStyle/>
          <a:p>
            <a:fld id="{693B167E-EA96-4147-81DE-549160052C22}" type="slidenum">
              <a:rPr lang="pt-BR" noProof="0" smtClean="0"/>
              <a:pPr/>
              <a:t>‹nº›</a:t>
            </a:fld>
            <a:endParaRPr lang="pt-B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tângulo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9" name="Forma livre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pt-BR" noProof="0" dirty="0"/>
          </a:p>
        </p:txBody>
      </p:sp>
      <p:sp>
        <p:nvSpPr>
          <p:cNvPr id="3" name="Espaço Reservado para Texto Vertical 2"/>
          <p:cNvSpPr>
            <a:spLocks noGrp="1"/>
          </p:cNvSpPr>
          <p:nvPr>
            <p:ph type="body" orient="vert" idx="1"/>
          </p:nvPr>
        </p:nvSpPr>
        <p:spPr>
          <a:xfrm>
            <a:off x="1522413" y="685800"/>
            <a:ext cx="7460842" cy="5486400"/>
          </a:xfrm>
        </p:spPr>
        <p:txBody>
          <a:bodyPr vert="eaVert"/>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52466975-C014-42E5-BFA6-B8D5FDD3B81F}" type="datetimeFigureOut">
              <a:rPr lang="pt-BR" noProof="0" smtClean="0"/>
              <a:pPr/>
              <a:t>10/08/2017</a:t>
            </a:fld>
            <a:endParaRPr lang="pt-BR" noProof="0" dirty="0"/>
          </a:p>
        </p:txBody>
      </p:sp>
      <p:sp>
        <p:nvSpPr>
          <p:cNvPr id="5" name="Espaço Reservado para Rodapé 4"/>
          <p:cNvSpPr>
            <a:spLocks noGrp="1"/>
          </p:cNvSpPr>
          <p:nvPr>
            <p:ph type="ftr" sz="quarter" idx="11"/>
          </p:nvPr>
        </p:nvSpPr>
        <p:spPr/>
        <p:txBody>
          <a:bodyPr/>
          <a:lstStyle/>
          <a:p>
            <a:endParaRPr lang="pt-BR" noProof="0" dirty="0"/>
          </a:p>
        </p:txBody>
      </p:sp>
      <p:sp>
        <p:nvSpPr>
          <p:cNvPr id="6" name="Espaço Reservado para Número de Slide 5"/>
          <p:cNvSpPr>
            <a:spLocks noGrp="1"/>
          </p:cNvSpPr>
          <p:nvPr>
            <p:ph type="sldNum" sz="quarter" idx="12"/>
          </p:nvPr>
        </p:nvSpPr>
        <p:spPr/>
        <p:txBody>
          <a:bodyPr/>
          <a:lstStyle/>
          <a:p>
            <a:fld id="{693B167E-EA96-4147-81DE-549160052C22}" type="slidenum">
              <a:rPr lang="pt-BR" noProof="0" smtClean="0"/>
              <a:pPr/>
              <a:t>‹nº›</a:t>
            </a:fld>
            <a:endParaRPr lang="pt-BR" noProof="0" dirty="0"/>
          </a:p>
        </p:txBody>
      </p:sp>
      <p:sp>
        <p:nvSpPr>
          <p:cNvPr id="2" name="Título Vertical 1"/>
          <p:cNvSpPr>
            <a:spLocks noGrp="1"/>
          </p:cNvSpPr>
          <p:nvPr>
            <p:ph type="title" orient="vert"/>
          </p:nvPr>
        </p:nvSpPr>
        <p:spPr>
          <a:xfrm>
            <a:off x="9558667" y="685800"/>
            <a:ext cx="1295401" cy="5486400"/>
          </a:xfrm>
        </p:spPr>
        <p:txBody>
          <a:bodyPr vert="eaVert"/>
          <a:lstStyle/>
          <a:p>
            <a:r>
              <a:rPr lang="pt-BR" noProof="0"/>
              <a:t>Clique para editar o título mestre</a:t>
            </a:r>
            <a:endParaRPr lang="pt-B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a:t>Clique para editar o título mestre</a:t>
            </a:r>
            <a:endParaRPr lang="pt-BR" noProof="0" dirty="0"/>
          </a:p>
        </p:txBody>
      </p:sp>
      <p:sp>
        <p:nvSpPr>
          <p:cNvPr id="3" name="Espaço Reservado para Conteúdo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52466975-C014-42E5-BFA6-B8D5FDD3B81F}" type="datetimeFigureOut">
              <a:rPr lang="pt-BR" noProof="0" smtClean="0"/>
              <a:pPr/>
              <a:t>10/08/2017</a:t>
            </a:fld>
            <a:endParaRPr lang="pt-BR" noProof="0" dirty="0"/>
          </a:p>
        </p:txBody>
      </p:sp>
      <p:sp>
        <p:nvSpPr>
          <p:cNvPr id="5" name="Espaço Reservado para Rodapé 4"/>
          <p:cNvSpPr>
            <a:spLocks noGrp="1"/>
          </p:cNvSpPr>
          <p:nvPr>
            <p:ph type="ftr" sz="quarter" idx="11"/>
          </p:nvPr>
        </p:nvSpPr>
        <p:spPr/>
        <p:txBody>
          <a:bodyPr/>
          <a:lstStyle/>
          <a:p>
            <a:endParaRPr lang="pt-BR" noProof="0" dirty="0"/>
          </a:p>
        </p:txBody>
      </p:sp>
      <p:sp>
        <p:nvSpPr>
          <p:cNvPr id="6" name="Espaço Reservado para Número de Slide 5"/>
          <p:cNvSpPr>
            <a:spLocks noGrp="1"/>
          </p:cNvSpPr>
          <p:nvPr>
            <p:ph type="sldNum" sz="quarter" idx="12"/>
          </p:nvPr>
        </p:nvSpPr>
        <p:spPr/>
        <p:txBody>
          <a:bodyPr/>
          <a:lstStyle/>
          <a:p>
            <a:fld id="{693B167E-EA96-4147-81DE-549160052C22}" type="slidenum">
              <a:rPr lang="pt-BR" noProof="0" smtClean="0"/>
              <a:pPr/>
              <a:t>‹nº›</a:t>
            </a:fld>
            <a:endParaRPr lang="pt-B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14" name="Imagem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tângulo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2" name="Título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pt-BR" noProof="0"/>
              <a:t>Clique para editar o título mestre</a:t>
            </a:r>
            <a:endParaRPr lang="pt-BR" noProof="0" dirty="0"/>
          </a:p>
        </p:txBody>
      </p:sp>
      <p:sp>
        <p:nvSpPr>
          <p:cNvPr id="3" name="Espaço Reservado para Texto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Editar estilos de texto Mestre</a:t>
            </a:r>
          </a:p>
        </p:txBody>
      </p:sp>
      <p:sp>
        <p:nvSpPr>
          <p:cNvPr id="4" name="Espaço Reservado para Data 3"/>
          <p:cNvSpPr>
            <a:spLocks noGrp="1"/>
          </p:cNvSpPr>
          <p:nvPr>
            <p:ph type="dt" sz="half" idx="10"/>
          </p:nvPr>
        </p:nvSpPr>
        <p:spPr/>
        <p:txBody>
          <a:bodyPr/>
          <a:lstStyle/>
          <a:p>
            <a:fld id="{52466975-C014-42E5-BFA6-B8D5FDD3B81F}" type="datetimeFigureOut">
              <a:rPr lang="pt-BR" noProof="0" smtClean="0"/>
              <a:pPr/>
              <a:t>10/08/2017</a:t>
            </a:fld>
            <a:endParaRPr lang="pt-BR" noProof="0" dirty="0"/>
          </a:p>
        </p:txBody>
      </p:sp>
      <p:sp>
        <p:nvSpPr>
          <p:cNvPr id="5" name="Espaço Reservado para Rodapé 4"/>
          <p:cNvSpPr>
            <a:spLocks noGrp="1"/>
          </p:cNvSpPr>
          <p:nvPr>
            <p:ph type="ftr" sz="quarter" idx="11"/>
          </p:nvPr>
        </p:nvSpPr>
        <p:spPr/>
        <p:txBody>
          <a:bodyPr/>
          <a:lstStyle/>
          <a:p>
            <a:endParaRPr lang="pt-BR" noProof="0" dirty="0"/>
          </a:p>
        </p:txBody>
      </p:sp>
      <p:sp>
        <p:nvSpPr>
          <p:cNvPr id="6" name="Espaço Reservado para Número de Slide 5"/>
          <p:cNvSpPr>
            <a:spLocks noGrp="1"/>
          </p:cNvSpPr>
          <p:nvPr>
            <p:ph type="sldNum" sz="quarter" idx="12"/>
          </p:nvPr>
        </p:nvSpPr>
        <p:spPr/>
        <p:txBody>
          <a:bodyPr/>
          <a:lstStyle/>
          <a:p>
            <a:fld id="{693B167E-EA96-4147-81DE-549160052C22}" type="slidenum">
              <a:rPr lang="pt-BR" noProof="0" smtClean="0"/>
              <a:pPr/>
              <a:t>‹nº›</a:t>
            </a:fld>
            <a:endParaRPr lang="pt-BR" noProof="0" dirty="0"/>
          </a:p>
        </p:txBody>
      </p:sp>
      <p:sp>
        <p:nvSpPr>
          <p:cNvPr id="16" name="Forma livre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pt-B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a:t>Clique para editar o título mestre</a:t>
            </a:r>
            <a:endParaRPr lang="pt-BR" noProof="0" dirty="0"/>
          </a:p>
        </p:txBody>
      </p:sp>
      <p:sp>
        <p:nvSpPr>
          <p:cNvPr id="3" name="Espaço Reservado para Conteúdo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52466975-C014-42E5-BFA6-B8D5FDD3B81F}" type="datetimeFigureOut">
              <a:rPr lang="pt-BR" noProof="0" smtClean="0"/>
              <a:pPr/>
              <a:t>10/08/2017</a:t>
            </a:fld>
            <a:endParaRPr lang="pt-BR" noProof="0" dirty="0"/>
          </a:p>
        </p:txBody>
      </p:sp>
      <p:sp>
        <p:nvSpPr>
          <p:cNvPr id="6" name="Espaço Reservado para Rodapé 5"/>
          <p:cNvSpPr>
            <a:spLocks noGrp="1"/>
          </p:cNvSpPr>
          <p:nvPr>
            <p:ph type="ftr" sz="quarter" idx="11"/>
          </p:nvPr>
        </p:nvSpPr>
        <p:spPr/>
        <p:txBody>
          <a:bodyPr/>
          <a:lstStyle/>
          <a:p>
            <a:endParaRPr lang="pt-BR" noProof="0" dirty="0"/>
          </a:p>
        </p:txBody>
      </p:sp>
      <p:sp>
        <p:nvSpPr>
          <p:cNvPr id="7" name="Espaço Reservado para Número de Slide 6"/>
          <p:cNvSpPr>
            <a:spLocks noGrp="1"/>
          </p:cNvSpPr>
          <p:nvPr>
            <p:ph type="sldNum" sz="quarter" idx="12"/>
          </p:nvPr>
        </p:nvSpPr>
        <p:spPr/>
        <p:txBody>
          <a:bodyPr/>
          <a:lstStyle/>
          <a:p>
            <a:fld id="{693B167E-EA96-4147-81DE-549160052C22}" type="slidenum">
              <a:rPr lang="pt-BR" noProof="0" smtClean="0"/>
              <a:pPr/>
              <a:t>‹nº›</a:t>
            </a:fld>
            <a:endParaRPr lang="pt-B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noProof="0"/>
              <a:t>Clique para editar o título mestre</a:t>
            </a:r>
            <a:endParaRPr lang="pt-BR" noProof="0" dirty="0"/>
          </a:p>
        </p:txBody>
      </p:sp>
      <p:sp>
        <p:nvSpPr>
          <p:cNvPr id="3" name="Espaço Reservado para Texto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Editar estilos de texto Mestre</a:t>
            </a:r>
          </a:p>
        </p:txBody>
      </p:sp>
      <p:sp>
        <p:nvSpPr>
          <p:cNvPr id="4" name="Espaço Reservado para Conteúdo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Editar estilos de texto Mestre</a:t>
            </a:r>
          </a:p>
        </p:txBody>
      </p:sp>
      <p:sp>
        <p:nvSpPr>
          <p:cNvPr id="6" name="Espaço Reservado para Conteúdo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52466975-C014-42E5-BFA6-B8D5FDD3B81F}" type="datetimeFigureOut">
              <a:rPr lang="pt-BR" noProof="0" smtClean="0"/>
              <a:pPr/>
              <a:t>10/08/2017</a:t>
            </a:fld>
            <a:endParaRPr lang="pt-BR" noProof="0" dirty="0"/>
          </a:p>
        </p:txBody>
      </p:sp>
      <p:sp>
        <p:nvSpPr>
          <p:cNvPr id="8" name="Espaço Reservado para Rodapé 7"/>
          <p:cNvSpPr>
            <a:spLocks noGrp="1"/>
          </p:cNvSpPr>
          <p:nvPr>
            <p:ph type="ftr" sz="quarter" idx="11"/>
          </p:nvPr>
        </p:nvSpPr>
        <p:spPr/>
        <p:txBody>
          <a:bodyPr/>
          <a:lstStyle/>
          <a:p>
            <a:endParaRPr lang="pt-BR" noProof="0" dirty="0"/>
          </a:p>
        </p:txBody>
      </p:sp>
      <p:sp>
        <p:nvSpPr>
          <p:cNvPr id="9" name="Espaço Reservado para Número de Slide 8"/>
          <p:cNvSpPr>
            <a:spLocks noGrp="1"/>
          </p:cNvSpPr>
          <p:nvPr>
            <p:ph type="sldNum" sz="quarter" idx="12"/>
          </p:nvPr>
        </p:nvSpPr>
        <p:spPr/>
        <p:txBody>
          <a:bodyPr/>
          <a:lstStyle/>
          <a:p>
            <a:fld id="{693B167E-EA96-4147-81DE-549160052C22}" type="slidenum">
              <a:rPr lang="pt-BR" noProof="0" smtClean="0"/>
              <a:pPr/>
              <a:t>‹nº›</a:t>
            </a:fld>
            <a:endParaRPr lang="pt-B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a:t>Clique para editar o título mestre</a:t>
            </a:r>
            <a:endParaRPr lang="pt-BR" noProof="0" dirty="0"/>
          </a:p>
        </p:txBody>
      </p:sp>
      <p:sp>
        <p:nvSpPr>
          <p:cNvPr id="3" name="Espaço Reservado para Data 2"/>
          <p:cNvSpPr>
            <a:spLocks noGrp="1"/>
          </p:cNvSpPr>
          <p:nvPr>
            <p:ph type="dt" sz="half" idx="10"/>
          </p:nvPr>
        </p:nvSpPr>
        <p:spPr/>
        <p:txBody>
          <a:bodyPr/>
          <a:lstStyle/>
          <a:p>
            <a:fld id="{52466975-C014-42E5-BFA6-B8D5FDD3B81F}" type="datetimeFigureOut">
              <a:rPr lang="pt-BR" noProof="0" smtClean="0"/>
              <a:pPr/>
              <a:t>10/08/2017</a:t>
            </a:fld>
            <a:endParaRPr lang="pt-BR" noProof="0" dirty="0"/>
          </a:p>
        </p:txBody>
      </p:sp>
      <p:sp>
        <p:nvSpPr>
          <p:cNvPr id="4" name="Espaço Reservado para Rodapé 3"/>
          <p:cNvSpPr>
            <a:spLocks noGrp="1"/>
          </p:cNvSpPr>
          <p:nvPr>
            <p:ph type="ftr" sz="quarter" idx="11"/>
          </p:nvPr>
        </p:nvSpPr>
        <p:spPr/>
        <p:txBody>
          <a:bodyPr/>
          <a:lstStyle/>
          <a:p>
            <a:endParaRPr lang="pt-BR" noProof="0" dirty="0"/>
          </a:p>
        </p:txBody>
      </p:sp>
      <p:sp>
        <p:nvSpPr>
          <p:cNvPr id="5" name="Espaço Reservado para Número de Slide 4"/>
          <p:cNvSpPr>
            <a:spLocks noGrp="1"/>
          </p:cNvSpPr>
          <p:nvPr>
            <p:ph type="sldNum" sz="quarter" idx="12"/>
          </p:nvPr>
        </p:nvSpPr>
        <p:spPr/>
        <p:txBody>
          <a:bodyPr/>
          <a:lstStyle/>
          <a:p>
            <a:fld id="{693B167E-EA96-4147-81DE-549160052C22}" type="slidenum">
              <a:rPr lang="pt-BR" noProof="0" smtClean="0"/>
              <a:pPr/>
              <a:t>‹nº›</a:t>
            </a:fld>
            <a:endParaRPr lang="pt-B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tângulo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2" name="Espaço Reservado para Data 1"/>
          <p:cNvSpPr>
            <a:spLocks noGrp="1"/>
          </p:cNvSpPr>
          <p:nvPr>
            <p:ph type="dt" sz="half" idx="10"/>
          </p:nvPr>
        </p:nvSpPr>
        <p:spPr/>
        <p:txBody>
          <a:bodyPr/>
          <a:lstStyle/>
          <a:p>
            <a:fld id="{52466975-C014-42E5-BFA6-B8D5FDD3B81F}" type="datetimeFigureOut">
              <a:rPr lang="pt-BR" noProof="0" smtClean="0"/>
              <a:pPr/>
              <a:t>10/08/2017</a:t>
            </a:fld>
            <a:endParaRPr lang="pt-BR" noProof="0" dirty="0"/>
          </a:p>
        </p:txBody>
      </p:sp>
      <p:sp>
        <p:nvSpPr>
          <p:cNvPr id="3" name="Espaço Reservado para Rodapé 2"/>
          <p:cNvSpPr>
            <a:spLocks noGrp="1"/>
          </p:cNvSpPr>
          <p:nvPr>
            <p:ph type="ftr" sz="quarter" idx="11"/>
          </p:nvPr>
        </p:nvSpPr>
        <p:spPr/>
        <p:txBody>
          <a:bodyPr/>
          <a:lstStyle/>
          <a:p>
            <a:endParaRPr lang="pt-BR" noProof="0" dirty="0"/>
          </a:p>
        </p:txBody>
      </p:sp>
      <p:sp>
        <p:nvSpPr>
          <p:cNvPr id="4" name="Espaço Reservado para Número de Slide 3"/>
          <p:cNvSpPr>
            <a:spLocks noGrp="1"/>
          </p:cNvSpPr>
          <p:nvPr>
            <p:ph type="sldNum" sz="quarter" idx="12"/>
          </p:nvPr>
        </p:nvSpPr>
        <p:spPr/>
        <p:txBody>
          <a:bodyPr/>
          <a:lstStyle/>
          <a:p>
            <a:fld id="{693B167E-EA96-4147-81DE-549160052C22}" type="slidenum">
              <a:rPr lang="pt-BR" noProof="0" smtClean="0"/>
              <a:pPr/>
              <a:t>‹nº›</a:t>
            </a:fld>
            <a:endParaRPr lang="pt-B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Forma livre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pt-BR" noProof="0" dirty="0"/>
          </a:p>
        </p:txBody>
      </p:sp>
      <p:sp>
        <p:nvSpPr>
          <p:cNvPr id="2" name="Título 1"/>
          <p:cNvSpPr>
            <a:spLocks noGrp="1"/>
          </p:cNvSpPr>
          <p:nvPr>
            <p:ph type="title"/>
          </p:nvPr>
        </p:nvSpPr>
        <p:spPr>
          <a:xfrm>
            <a:off x="1522413" y="189723"/>
            <a:ext cx="9144000" cy="1144556"/>
          </a:xfrm>
        </p:spPr>
        <p:txBody>
          <a:bodyPr anchor="b">
            <a:normAutofit/>
          </a:bodyPr>
          <a:lstStyle>
            <a:lvl1pPr algn="l">
              <a:defRPr sz="3600" b="0"/>
            </a:lvl1pPr>
          </a:lstStyle>
          <a:p>
            <a:r>
              <a:rPr lang="pt-BR" noProof="0"/>
              <a:t>Clique para editar o título mestre</a:t>
            </a:r>
            <a:endParaRPr lang="pt-BR" noProof="0" dirty="0"/>
          </a:p>
        </p:txBody>
      </p:sp>
      <p:sp>
        <p:nvSpPr>
          <p:cNvPr id="4" name="Espaço Reservado para Texto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Editar estilos de texto Mestre</a:t>
            </a:r>
          </a:p>
        </p:txBody>
      </p:sp>
      <p:sp>
        <p:nvSpPr>
          <p:cNvPr id="5" name="Espaço Reservado para Data 4"/>
          <p:cNvSpPr>
            <a:spLocks noGrp="1"/>
          </p:cNvSpPr>
          <p:nvPr>
            <p:ph type="dt" sz="half" idx="10"/>
          </p:nvPr>
        </p:nvSpPr>
        <p:spPr/>
        <p:txBody>
          <a:bodyPr/>
          <a:lstStyle/>
          <a:p>
            <a:fld id="{52466975-C014-42E5-BFA6-B8D5FDD3B81F}" type="datetimeFigureOut">
              <a:rPr lang="pt-BR" noProof="0" smtClean="0"/>
              <a:pPr/>
              <a:t>10/08/2017</a:t>
            </a:fld>
            <a:endParaRPr lang="pt-BR" noProof="0" dirty="0"/>
          </a:p>
        </p:txBody>
      </p:sp>
      <p:sp>
        <p:nvSpPr>
          <p:cNvPr id="6" name="Espaço Reservado para Rodapé 5"/>
          <p:cNvSpPr>
            <a:spLocks noGrp="1"/>
          </p:cNvSpPr>
          <p:nvPr>
            <p:ph type="ftr" sz="quarter" idx="11"/>
          </p:nvPr>
        </p:nvSpPr>
        <p:spPr/>
        <p:txBody>
          <a:bodyPr/>
          <a:lstStyle/>
          <a:p>
            <a:endParaRPr lang="pt-BR" noProof="0" dirty="0"/>
          </a:p>
        </p:txBody>
      </p:sp>
      <p:sp>
        <p:nvSpPr>
          <p:cNvPr id="7" name="Espaço Reservado para Número de Slide 6"/>
          <p:cNvSpPr>
            <a:spLocks noGrp="1"/>
          </p:cNvSpPr>
          <p:nvPr>
            <p:ph type="sldNum" sz="quarter" idx="12"/>
          </p:nvPr>
        </p:nvSpPr>
        <p:spPr/>
        <p:txBody>
          <a:bodyPr/>
          <a:lstStyle/>
          <a:p>
            <a:fld id="{693B167E-EA96-4147-81DE-549160052C22}" type="slidenum">
              <a:rPr lang="pt-BR" noProof="0" smtClean="0"/>
              <a:pPr/>
              <a:t>‹nº›</a:t>
            </a:fld>
            <a:endParaRPr lang="pt-BR" noProof="0" dirty="0"/>
          </a:p>
        </p:txBody>
      </p:sp>
      <p:sp>
        <p:nvSpPr>
          <p:cNvPr id="3" name="Espaço Reservado para Conteúdo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m com Legenda">
    <p:spTree>
      <p:nvGrpSpPr>
        <p:cNvPr id="1" name=""/>
        <p:cNvGrpSpPr/>
        <p:nvPr/>
      </p:nvGrpSpPr>
      <p:grpSpPr>
        <a:xfrm>
          <a:off x="0" y="0"/>
          <a:ext cx="0" cy="0"/>
          <a:chOff x="0" y="0"/>
          <a:chExt cx="0" cy="0"/>
        </a:xfrm>
      </p:grpSpPr>
      <p:sp>
        <p:nvSpPr>
          <p:cNvPr id="9" name="Forma livre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pt-BR" noProof="0" dirty="0"/>
          </a:p>
        </p:txBody>
      </p:sp>
      <p:sp>
        <p:nvSpPr>
          <p:cNvPr id="2" name="Título 1"/>
          <p:cNvSpPr>
            <a:spLocks noGrp="1"/>
          </p:cNvSpPr>
          <p:nvPr>
            <p:ph type="title"/>
          </p:nvPr>
        </p:nvSpPr>
        <p:spPr>
          <a:xfrm>
            <a:off x="1522413" y="189723"/>
            <a:ext cx="9144000" cy="1144556"/>
          </a:xfrm>
        </p:spPr>
        <p:txBody>
          <a:bodyPr anchor="b">
            <a:normAutofit/>
          </a:bodyPr>
          <a:lstStyle>
            <a:lvl1pPr algn="l">
              <a:defRPr sz="3600" b="0"/>
            </a:lvl1pPr>
          </a:lstStyle>
          <a:p>
            <a:r>
              <a:rPr lang="pt-BR" noProof="0"/>
              <a:t>Clique para editar o título mestre</a:t>
            </a:r>
            <a:endParaRPr lang="pt-BR" noProof="0" dirty="0"/>
          </a:p>
        </p:txBody>
      </p:sp>
      <p:sp>
        <p:nvSpPr>
          <p:cNvPr id="4" name="Espaço Reservado para Texto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Editar estilos de texto Mestre</a:t>
            </a:r>
          </a:p>
        </p:txBody>
      </p:sp>
      <p:sp>
        <p:nvSpPr>
          <p:cNvPr id="5" name="Espaço Reservado para Data 4"/>
          <p:cNvSpPr>
            <a:spLocks noGrp="1"/>
          </p:cNvSpPr>
          <p:nvPr>
            <p:ph type="dt" sz="half" idx="10"/>
          </p:nvPr>
        </p:nvSpPr>
        <p:spPr/>
        <p:txBody>
          <a:bodyPr/>
          <a:lstStyle/>
          <a:p>
            <a:fld id="{52466975-C014-42E5-BFA6-B8D5FDD3B81F}" type="datetimeFigureOut">
              <a:rPr lang="pt-BR" noProof="0" smtClean="0"/>
              <a:pPr/>
              <a:t>10/08/2017</a:t>
            </a:fld>
            <a:endParaRPr lang="pt-BR" noProof="0" dirty="0"/>
          </a:p>
        </p:txBody>
      </p:sp>
      <p:sp>
        <p:nvSpPr>
          <p:cNvPr id="6" name="Espaço Reservado para Rodapé 5"/>
          <p:cNvSpPr>
            <a:spLocks noGrp="1"/>
          </p:cNvSpPr>
          <p:nvPr>
            <p:ph type="ftr" sz="quarter" idx="11"/>
          </p:nvPr>
        </p:nvSpPr>
        <p:spPr/>
        <p:txBody>
          <a:bodyPr/>
          <a:lstStyle/>
          <a:p>
            <a:endParaRPr lang="pt-BR" noProof="0" dirty="0"/>
          </a:p>
        </p:txBody>
      </p:sp>
      <p:sp>
        <p:nvSpPr>
          <p:cNvPr id="7" name="Espaço Reservado para Número de Slide 6"/>
          <p:cNvSpPr>
            <a:spLocks noGrp="1"/>
          </p:cNvSpPr>
          <p:nvPr>
            <p:ph type="sldNum" sz="quarter" idx="12"/>
          </p:nvPr>
        </p:nvSpPr>
        <p:spPr/>
        <p:txBody>
          <a:bodyPr/>
          <a:lstStyle/>
          <a:p>
            <a:fld id="{693B167E-EA96-4147-81DE-549160052C22}" type="slidenum">
              <a:rPr lang="pt-BR" noProof="0" smtClean="0"/>
              <a:pPr/>
              <a:t>‹nº›</a:t>
            </a:fld>
            <a:endParaRPr lang="pt-BR" noProof="0" dirty="0"/>
          </a:p>
        </p:txBody>
      </p:sp>
      <p:sp>
        <p:nvSpPr>
          <p:cNvPr id="3" name="Espaço Reservado para Imagem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endParaRPr lang="pt-B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pt-BR" noProof="0" dirty="0"/>
              <a:t>Clique para editar o título mestre</a:t>
            </a:r>
          </a:p>
        </p:txBody>
      </p:sp>
      <p:pic>
        <p:nvPicPr>
          <p:cNvPr id="13" name="Imagem 12"/>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tângulo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3" name="Espaço Reservado para Texto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000">
                <a:solidFill>
                  <a:schemeClr val="tx1"/>
                </a:solidFill>
              </a:defRPr>
            </a:lvl1pPr>
          </a:lstStyle>
          <a:p>
            <a:fld id="{52466975-C014-42E5-BFA6-B8D5FDD3B81F}" type="datetimeFigureOut">
              <a:rPr lang="pt-BR" noProof="0" smtClean="0"/>
              <a:pPr/>
              <a:t>10/08/2017</a:t>
            </a:fld>
            <a:endParaRPr lang="pt-BR" noProof="0" dirty="0"/>
          </a:p>
        </p:txBody>
      </p:sp>
      <p:sp>
        <p:nvSpPr>
          <p:cNvPr id="5" name="Espaço Reservado para Rodapé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lang="pt-BR" noProof="0" dirty="0"/>
          </a:p>
        </p:txBody>
      </p:sp>
      <p:sp>
        <p:nvSpPr>
          <p:cNvPr id="6" name="Espaço Reservado para Número de Slide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lang="pt-BR" noProof="0" smtClean="0"/>
              <a:pPr/>
              <a:t>‹nº›</a:t>
            </a:fld>
            <a:endParaRPr lang="pt-BR" noProof="0" dirty="0"/>
          </a:p>
        </p:txBody>
      </p:sp>
      <p:sp>
        <p:nvSpPr>
          <p:cNvPr id="38" name="Forma livre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pt-BR" noProof="0"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90000"/>
        <a:buFont typeface="Wingdings" pitchFamily="2" charset="2"/>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90000"/>
        <a:buFont typeface="Wingdings" pitchFamily="2" charset="2"/>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90000"/>
        <a:buFont typeface="Wingdings" pitchFamily="2" charset="2"/>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equalityintourism.org/category/associates/" TargetMode="External"/><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mpra.ub.uni-muenchen.de/30693/1/MPRA_paper_30693.pdf" TargetMode="External"/><Relationship Id="rId2" Type="http://schemas.openxmlformats.org/officeDocument/2006/relationships/hyperlink" Target="http://www.ipea.gov.br/portal/images/stories/PDFs/150619_caract_br" TargetMode="External"/><Relationship Id="rId1" Type="http://schemas.openxmlformats.org/officeDocument/2006/relationships/slideLayout" Target="../slideLayouts/slideLayout2.xml"/><Relationship Id="rId5" Type="http://schemas.openxmlformats.org/officeDocument/2006/relationships/hyperlink" Target="http://www.turismo.gov.br/sites/default/turismo/noticias/todas_noticias/Noticias_download/mtur_book_diretrizes_para_publicacao.PDF" TargetMode="External"/><Relationship Id="rId4" Type="http://schemas.openxmlformats.org/officeDocument/2006/relationships/hyperlink" Target="http://www.turismo.gov.br/images/pdf/CONSULTA_PBLICA_PNQ.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f.cdn.unwto.org/sites/all/files/141015_measuring_employment_4c_stsa_w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ibge.gov.br/home/estatistica/economia/industria/economia_turismo/default.shtm" TargetMode="External"/><Relationship Id="rId2" Type="http://schemas.openxmlformats.org/officeDocument/2006/relationships/hyperlink" Target="http://www.ipea.gov.br/portal/index.php?option=com_content&amp;view=article&amp;id=2971&amp;Itemid=3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l" defTabSz="914400">
              <a:lnSpc>
                <a:spcPct val="80000"/>
              </a:lnSpc>
              <a:spcBef>
                <a:spcPts val="0"/>
              </a:spcBef>
              <a:buNone/>
            </a:pPr>
            <a:r>
              <a:rPr lang="pt-BR" sz="8000" b="1" i="0" dirty="0">
                <a:solidFill>
                  <a:srgbClr val="652825"/>
                </a:solidFill>
                <a:latin typeface="Corbel"/>
                <a:ea typeface="+mj-ea"/>
                <a:cs typeface="+mj-cs"/>
              </a:rPr>
              <a:t>Vive viajando, </a:t>
            </a:r>
            <a:r>
              <a:rPr lang="pt-BR" sz="8000" b="1" i="0" dirty="0" err="1">
                <a:solidFill>
                  <a:srgbClr val="652825"/>
                </a:solidFill>
                <a:latin typeface="Corbel"/>
                <a:ea typeface="+mj-ea"/>
                <a:cs typeface="+mj-cs"/>
              </a:rPr>
              <a:t>neh</a:t>
            </a:r>
            <a:r>
              <a:rPr lang="pt-BR" sz="8000" b="1" i="0" dirty="0">
                <a:solidFill>
                  <a:srgbClr val="652825"/>
                </a:solidFill>
                <a:latin typeface="Corbel"/>
                <a:ea typeface="+mj-ea"/>
                <a:cs typeface="+mj-cs"/>
              </a:rPr>
              <a:t>?</a:t>
            </a:r>
          </a:p>
        </p:txBody>
      </p:sp>
      <p:sp>
        <p:nvSpPr>
          <p:cNvPr id="3" name="Subtítulo 2"/>
          <p:cNvSpPr>
            <a:spLocks noGrp="1"/>
          </p:cNvSpPr>
          <p:nvPr>
            <p:ph type="subTitle" idx="1"/>
          </p:nvPr>
        </p:nvSpPr>
        <p:spPr/>
        <p:txBody>
          <a:bodyPr>
            <a:normAutofit fontScale="92500" lnSpcReduction="20000"/>
          </a:bodyPr>
          <a:lstStyle/>
          <a:p>
            <a:pPr marL="0" indent="0" algn="l">
              <a:spcBef>
                <a:spcPts val="0"/>
              </a:spcBef>
              <a:buNone/>
            </a:pPr>
            <a:r>
              <a:rPr lang="pt-BR" sz="3500" b="0" i="0" dirty="0">
                <a:solidFill>
                  <a:srgbClr val="652825"/>
                </a:solidFill>
              </a:rPr>
              <a:t>Emprego e trabalho no Turismo</a:t>
            </a:r>
          </a:p>
          <a:p>
            <a:pPr marL="0" indent="0" algn="l">
              <a:spcBef>
                <a:spcPts val="0"/>
              </a:spcBef>
              <a:buNone/>
            </a:pPr>
            <a:endParaRPr lang="pt-BR" b="0" i="0" dirty="0">
              <a:solidFill>
                <a:srgbClr val="652825"/>
              </a:solidFill>
            </a:endParaRPr>
          </a:p>
          <a:p>
            <a:pPr algn="r"/>
            <a:r>
              <a:rPr lang="pt-BR" sz="1300" dirty="0">
                <a:solidFill>
                  <a:srgbClr val="652825"/>
                </a:solidFill>
              </a:rPr>
              <a:t>Profa. Dra. Karina Solha</a:t>
            </a:r>
          </a:p>
          <a:p>
            <a:pPr algn="r"/>
            <a:r>
              <a:rPr lang="pt-BR" sz="1300" dirty="0">
                <a:solidFill>
                  <a:srgbClr val="652825"/>
                </a:solidFill>
              </a:rPr>
              <a:t>Disciplina: Análise Estrutural do Turismo</a:t>
            </a:r>
          </a:p>
          <a:p>
            <a:pPr algn="r"/>
            <a:r>
              <a:rPr lang="pt-BR" sz="1300" b="0" i="0" dirty="0">
                <a:solidFill>
                  <a:srgbClr val="652825"/>
                </a:solidFill>
              </a:rPr>
              <a:t>ECA/USP</a:t>
            </a:r>
          </a:p>
          <a:p>
            <a:pPr marL="0" indent="0" algn="l">
              <a:spcBef>
                <a:spcPts val="0"/>
              </a:spcBef>
              <a:buNone/>
            </a:pPr>
            <a:endParaRPr lang="pt-BR"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5B16E-47DD-4651-954F-94366E5966B4}"/>
              </a:ext>
            </a:extLst>
          </p:cNvPr>
          <p:cNvSpPr>
            <a:spLocks noGrp="1"/>
          </p:cNvSpPr>
          <p:nvPr>
            <p:ph type="title"/>
          </p:nvPr>
        </p:nvSpPr>
        <p:spPr>
          <a:xfrm>
            <a:off x="2542" y="332656"/>
            <a:ext cx="5076055" cy="1144556"/>
          </a:xfrm>
        </p:spPr>
        <p:txBody>
          <a:bodyPr/>
          <a:lstStyle/>
          <a:p>
            <a:r>
              <a:rPr lang="pt-BR" dirty="0"/>
              <a:t>Informalidade</a:t>
            </a:r>
          </a:p>
        </p:txBody>
      </p:sp>
      <p:pic>
        <p:nvPicPr>
          <p:cNvPr id="3" name="Imagem 2">
            <a:extLst>
              <a:ext uri="{FF2B5EF4-FFF2-40B4-BE49-F238E27FC236}">
                <a16:creationId xmlns:a16="http://schemas.microsoft.com/office/drawing/2014/main" id="{1A230784-A365-4F60-AAE9-FEC0E7FDB783}"/>
              </a:ext>
            </a:extLst>
          </p:cNvPr>
          <p:cNvPicPr>
            <a:picLocks noChangeAspect="1"/>
          </p:cNvPicPr>
          <p:nvPr/>
        </p:nvPicPr>
        <p:blipFill>
          <a:blip r:embed="rId2"/>
          <a:stretch>
            <a:fillRect/>
          </a:stretch>
        </p:blipFill>
        <p:spPr>
          <a:xfrm>
            <a:off x="3142084" y="404664"/>
            <a:ext cx="8785752" cy="5983239"/>
          </a:xfrm>
          <a:prstGeom prst="rect">
            <a:avLst/>
          </a:prstGeom>
        </p:spPr>
      </p:pic>
    </p:spTree>
    <p:extLst>
      <p:ext uri="{BB962C8B-B14F-4D97-AF65-F5344CB8AC3E}">
        <p14:creationId xmlns:p14="http://schemas.microsoft.com/office/powerpoint/2010/main" val="71145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Uma imagem contendo captura de tela&#10;&#10;Descrição gerada com muito alta confiança">
            <a:extLst>
              <a:ext uri="{FF2B5EF4-FFF2-40B4-BE49-F238E27FC236}">
                <a16:creationId xmlns:a16="http://schemas.microsoft.com/office/drawing/2014/main" id="{807CC13B-FB41-4FF1-95D9-EAE2C9716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260648"/>
            <a:ext cx="9615580" cy="6480720"/>
          </a:xfrm>
          <a:prstGeom prst="rect">
            <a:avLst/>
          </a:prstGeom>
        </p:spPr>
      </p:pic>
    </p:spTree>
    <p:extLst>
      <p:ext uri="{BB962C8B-B14F-4D97-AF65-F5344CB8AC3E}">
        <p14:creationId xmlns:p14="http://schemas.microsoft.com/office/powerpoint/2010/main" val="183755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2B0A0-4059-4AF8-B288-AA05D7D4E3D8}"/>
              </a:ext>
            </a:extLst>
          </p:cNvPr>
          <p:cNvSpPr>
            <a:spLocks noGrp="1"/>
          </p:cNvSpPr>
          <p:nvPr>
            <p:ph type="title"/>
          </p:nvPr>
        </p:nvSpPr>
        <p:spPr>
          <a:xfrm>
            <a:off x="-891" y="260581"/>
            <a:ext cx="9144000" cy="492115"/>
          </a:xfrm>
        </p:spPr>
        <p:txBody>
          <a:bodyPr>
            <a:normAutofit fontScale="90000"/>
          </a:bodyPr>
          <a:lstStyle/>
          <a:p>
            <a:r>
              <a:rPr lang="pt-BR" dirty="0"/>
              <a:t>Poder de geração de emprego</a:t>
            </a:r>
          </a:p>
        </p:txBody>
      </p:sp>
      <p:pic>
        <p:nvPicPr>
          <p:cNvPr id="5" name="Espaço Reservado para Conteúdo 4" descr="Uma imagem contendo captura de tela&#10;&#10;Descrição gerada com muito alta confiança">
            <a:extLst>
              <a:ext uri="{FF2B5EF4-FFF2-40B4-BE49-F238E27FC236}">
                <a16:creationId xmlns:a16="http://schemas.microsoft.com/office/drawing/2014/main" id="{3070268A-8DF6-4B10-8504-EAF3692CCF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3236" y="752696"/>
            <a:ext cx="7305589" cy="6105304"/>
          </a:xfrm>
        </p:spPr>
      </p:pic>
      <p:sp>
        <p:nvSpPr>
          <p:cNvPr id="6" name="CaixaDeTexto 5">
            <a:extLst>
              <a:ext uri="{FF2B5EF4-FFF2-40B4-BE49-F238E27FC236}">
                <a16:creationId xmlns:a16="http://schemas.microsoft.com/office/drawing/2014/main" id="{1606A5D0-B81E-4ADF-93A9-5F0A56B5E537}"/>
              </a:ext>
            </a:extLst>
          </p:cNvPr>
          <p:cNvSpPr txBox="1"/>
          <p:nvPr/>
        </p:nvSpPr>
        <p:spPr>
          <a:xfrm>
            <a:off x="1413892" y="6165304"/>
            <a:ext cx="2736304" cy="424732"/>
          </a:xfrm>
          <a:prstGeom prst="rect">
            <a:avLst/>
          </a:prstGeom>
          <a:noFill/>
        </p:spPr>
        <p:txBody>
          <a:bodyPr wrap="square" rtlCol="0">
            <a:spAutoFit/>
          </a:bodyPr>
          <a:lstStyle/>
          <a:p>
            <a:pPr>
              <a:lnSpc>
                <a:spcPct val="90000"/>
              </a:lnSpc>
            </a:pPr>
            <a:r>
              <a:rPr lang="pt-BR" sz="2400" dirty="0"/>
              <a:t>TAKASAGO, 2010</a:t>
            </a:r>
          </a:p>
        </p:txBody>
      </p:sp>
    </p:spTree>
    <p:extLst>
      <p:ext uri="{BB962C8B-B14F-4D97-AF65-F5344CB8AC3E}">
        <p14:creationId xmlns:p14="http://schemas.microsoft.com/office/powerpoint/2010/main" val="37943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17748" y="5877272"/>
            <a:ext cx="8229601" cy="798984"/>
          </a:xfrm>
        </p:spPr>
        <p:txBody>
          <a:bodyPr/>
          <a:lstStyle/>
          <a:p>
            <a:r>
              <a:rPr lang="pt-BR" dirty="0"/>
              <a:t>Potencial gerador de renda</a:t>
            </a:r>
          </a:p>
        </p:txBody>
      </p:sp>
      <p:pic>
        <p:nvPicPr>
          <p:cNvPr id="5" name="Imagem 4" descr="Uma imagem contendo captura de tela&#10;&#10;Descrição gerada com muito alta confiança">
            <a:extLst>
              <a:ext uri="{FF2B5EF4-FFF2-40B4-BE49-F238E27FC236}">
                <a16:creationId xmlns:a16="http://schemas.microsoft.com/office/drawing/2014/main" id="{66F384AB-6ACE-4F72-A96B-A99BCE36A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082" y="2142"/>
            <a:ext cx="7841743" cy="6324775"/>
          </a:xfrm>
          <a:prstGeom prst="rect">
            <a:avLst/>
          </a:prstGeom>
        </p:spPr>
      </p:pic>
      <p:sp>
        <p:nvSpPr>
          <p:cNvPr id="6" name="CaixaDeTexto 5">
            <a:extLst>
              <a:ext uri="{FF2B5EF4-FFF2-40B4-BE49-F238E27FC236}">
                <a16:creationId xmlns:a16="http://schemas.microsoft.com/office/drawing/2014/main" id="{F661863D-BACF-4CE4-BA69-2692411AAFB1}"/>
              </a:ext>
            </a:extLst>
          </p:cNvPr>
          <p:cNvSpPr txBox="1"/>
          <p:nvPr/>
        </p:nvSpPr>
        <p:spPr>
          <a:xfrm>
            <a:off x="9118748" y="6326917"/>
            <a:ext cx="2808312" cy="424732"/>
          </a:xfrm>
          <a:prstGeom prst="rect">
            <a:avLst/>
          </a:prstGeom>
          <a:noFill/>
        </p:spPr>
        <p:txBody>
          <a:bodyPr wrap="square" rtlCol="0">
            <a:spAutoFit/>
          </a:bodyPr>
          <a:lstStyle/>
          <a:p>
            <a:pPr>
              <a:lnSpc>
                <a:spcPct val="90000"/>
              </a:lnSpc>
            </a:pPr>
            <a:r>
              <a:rPr lang="pt-BR" sz="2400" dirty="0"/>
              <a:t>TAKASAGO, 2010</a:t>
            </a:r>
          </a:p>
        </p:txBody>
      </p:sp>
    </p:spTree>
    <p:extLst>
      <p:ext uri="{BB962C8B-B14F-4D97-AF65-F5344CB8AC3E}">
        <p14:creationId xmlns:p14="http://schemas.microsoft.com/office/powerpoint/2010/main" val="15720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descr="Uma imagem contendo mapa, texto&#10;&#10;Descrição gerada com muito alta confiança">
            <a:extLst>
              <a:ext uri="{FF2B5EF4-FFF2-40B4-BE49-F238E27FC236}">
                <a16:creationId xmlns:a16="http://schemas.microsoft.com/office/drawing/2014/main" id="{A8D63A64-A35F-4B2E-A166-0944D5AE37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75376" y="0"/>
            <a:ext cx="6213449" cy="4293096"/>
          </a:xfrm>
          <a:prstGeom prst="rect">
            <a:avLst/>
          </a:prstGeom>
        </p:spPr>
      </p:pic>
      <p:pic>
        <p:nvPicPr>
          <p:cNvPr id="11" name="Imagem 10" descr="Uma imagem contendo texto, mapa&#10;&#10;Descrição gerada com muito alta confiança">
            <a:extLst>
              <a:ext uri="{FF2B5EF4-FFF2-40B4-BE49-F238E27FC236}">
                <a16:creationId xmlns:a16="http://schemas.microsoft.com/office/drawing/2014/main" id="{F8D9ADA1-CDAC-496A-AB76-3B2E2243E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08919"/>
            <a:ext cx="6474931" cy="4149081"/>
          </a:xfrm>
          <a:prstGeom prst="rect">
            <a:avLst/>
          </a:prstGeom>
        </p:spPr>
      </p:pic>
    </p:spTree>
    <p:extLst>
      <p:ext uri="{BB962C8B-B14F-4D97-AF65-F5344CB8AC3E}">
        <p14:creationId xmlns:p14="http://schemas.microsoft.com/office/powerpoint/2010/main" val="47816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EBCDDEF2-FECB-4874-BFA3-D66D66B3B3DE}"/>
              </a:ext>
            </a:extLst>
          </p:cNvPr>
          <p:cNvSpPr>
            <a:spLocks noGrp="1"/>
          </p:cNvSpPr>
          <p:nvPr>
            <p:ph type="body" idx="1"/>
          </p:nvPr>
        </p:nvSpPr>
        <p:spPr>
          <a:xfrm>
            <a:off x="189756" y="5013176"/>
            <a:ext cx="3707904" cy="1172361"/>
          </a:xfrm>
        </p:spPr>
        <p:txBody>
          <a:bodyPr/>
          <a:lstStyle/>
          <a:p>
            <a:r>
              <a:rPr lang="pt-BR" dirty="0"/>
              <a:t>Algumas considerações</a:t>
            </a:r>
          </a:p>
        </p:txBody>
      </p:sp>
      <p:pic>
        <p:nvPicPr>
          <p:cNvPr id="9" name="Imagem 8" descr="Uma imagem contendo pessoa, texto&#10;&#10;Descrição gerada com alta confiança">
            <a:extLst>
              <a:ext uri="{FF2B5EF4-FFF2-40B4-BE49-F238E27FC236}">
                <a16:creationId xmlns:a16="http://schemas.microsoft.com/office/drawing/2014/main" id="{0F7811DB-5B4C-47E0-AEF0-325935729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656"/>
            <a:ext cx="9108442" cy="2808312"/>
          </a:xfrm>
          <a:prstGeom prst="rect">
            <a:avLst/>
          </a:prstGeom>
        </p:spPr>
      </p:pic>
      <p:pic>
        <p:nvPicPr>
          <p:cNvPr id="11" name="Imagem 10" descr="Uma imagem contendo pessoa&#10;&#10;Descrição gerada com muito alta confiança">
            <a:extLst>
              <a:ext uri="{FF2B5EF4-FFF2-40B4-BE49-F238E27FC236}">
                <a16:creationId xmlns:a16="http://schemas.microsoft.com/office/drawing/2014/main" id="{5E44C1ED-F9AD-4E24-BF07-70ADB9363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14" y="3658360"/>
            <a:ext cx="8766400" cy="2650959"/>
          </a:xfrm>
          <a:prstGeom prst="rect">
            <a:avLst/>
          </a:prstGeom>
        </p:spPr>
      </p:pic>
    </p:spTree>
    <p:extLst>
      <p:ext uri="{BB962C8B-B14F-4D97-AF65-F5344CB8AC3E}">
        <p14:creationId xmlns:p14="http://schemas.microsoft.com/office/powerpoint/2010/main" val="296354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EB659E8-EAD2-4BA5-9103-E0CB76A7F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2060848"/>
            <a:ext cx="11053984" cy="4608512"/>
          </a:xfrm>
          <a:prstGeom prst="rect">
            <a:avLst/>
          </a:prstGeom>
        </p:spPr>
      </p:pic>
      <p:sp>
        <p:nvSpPr>
          <p:cNvPr id="4" name="Espaço Reservado para Texto 3">
            <a:extLst>
              <a:ext uri="{FF2B5EF4-FFF2-40B4-BE49-F238E27FC236}">
                <a16:creationId xmlns:a16="http://schemas.microsoft.com/office/drawing/2014/main" id="{DE2CC0A2-1F94-4C70-B00D-E7A30E6A02BF}"/>
              </a:ext>
            </a:extLst>
          </p:cNvPr>
          <p:cNvSpPr>
            <a:spLocks noGrp="1"/>
          </p:cNvSpPr>
          <p:nvPr>
            <p:ph type="body" idx="4294967295"/>
          </p:nvPr>
        </p:nvSpPr>
        <p:spPr>
          <a:xfrm>
            <a:off x="0" y="115888"/>
            <a:ext cx="8229600" cy="1143000"/>
          </a:xfrm>
        </p:spPr>
        <p:txBody>
          <a:bodyPr>
            <a:normAutofit/>
          </a:bodyPr>
          <a:lstStyle/>
          <a:p>
            <a:r>
              <a:rPr lang="pt-BR" sz="6000" dirty="0"/>
              <a:t>E as outras questões?</a:t>
            </a:r>
          </a:p>
        </p:txBody>
      </p:sp>
      <p:pic>
        <p:nvPicPr>
          <p:cNvPr id="6" name="Imagem 5">
            <a:hlinkClick r:id="rId3"/>
            <a:extLst>
              <a:ext uri="{FF2B5EF4-FFF2-40B4-BE49-F238E27FC236}">
                <a16:creationId xmlns:a16="http://schemas.microsoft.com/office/drawing/2014/main" id="{23C97680-0184-486A-B0E4-0CD81D7591A0}"/>
              </a:ext>
            </a:extLst>
          </p:cNvPr>
          <p:cNvPicPr>
            <a:picLocks noChangeAspect="1"/>
          </p:cNvPicPr>
          <p:nvPr/>
        </p:nvPicPr>
        <p:blipFill>
          <a:blip r:embed="rId4"/>
          <a:stretch>
            <a:fillRect/>
          </a:stretch>
        </p:blipFill>
        <p:spPr>
          <a:xfrm>
            <a:off x="9910836" y="793558"/>
            <a:ext cx="2143125" cy="1066800"/>
          </a:xfrm>
          <a:prstGeom prst="rect">
            <a:avLst/>
          </a:prstGeom>
        </p:spPr>
      </p:pic>
      <p:pic>
        <p:nvPicPr>
          <p:cNvPr id="8" name="Imagem 7">
            <a:extLst>
              <a:ext uri="{FF2B5EF4-FFF2-40B4-BE49-F238E27FC236}">
                <a16:creationId xmlns:a16="http://schemas.microsoft.com/office/drawing/2014/main" id="{9069337F-8CA7-45E5-8801-5DE9DE25AAC1}"/>
              </a:ext>
            </a:extLst>
          </p:cNvPr>
          <p:cNvPicPr>
            <a:picLocks noChangeAspect="1"/>
          </p:cNvPicPr>
          <p:nvPr/>
        </p:nvPicPr>
        <p:blipFill>
          <a:blip r:embed="rId5"/>
          <a:stretch>
            <a:fillRect/>
          </a:stretch>
        </p:blipFill>
        <p:spPr>
          <a:xfrm>
            <a:off x="7294844" y="243485"/>
            <a:ext cx="2518015" cy="1416383"/>
          </a:xfrm>
          <a:prstGeom prst="rect">
            <a:avLst/>
          </a:prstGeom>
        </p:spPr>
      </p:pic>
    </p:spTree>
    <p:extLst>
      <p:ext uri="{BB962C8B-B14F-4D97-AF65-F5344CB8AC3E}">
        <p14:creationId xmlns:p14="http://schemas.microsoft.com/office/powerpoint/2010/main" val="262533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EF0D6-6699-40D2-9735-3DC8BF626547}"/>
              </a:ext>
            </a:extLst>
          </p:cNvPr>
          <p:cNvSpPr>
            <a:spLocks noGrp="1"/>
          </p:cNvSpPr>
          <p:nvPr>
            <p:ph type="title"/>
          </p:nvPr>
        </p:nvSpPr>
        <p:spPr/>
        <p:txBody>
          <a:bodyPr/>
          <a:lstStyle/>
          <a:p>
            <a:r>
              <a:rPr lang="pt-BR" dirty="0"/>
              <a:t>Referências</a:t>
            </a:r>
          </a:p>
        </p:txBody>
      </p:sp>
      <p:sp>
        <p:nvSpPr>
          <p:cNvPr id="3" name="Espaço Reservado para Conteúdo 2">
            <a:extLst>
              <a:ext uri="{FF2B5EF4-FFF2-40B4-BE49-F238E27FC236}">
                <a16:creationId xmlns:a16="http://schemas.microsoft.com/office/drawing/2014/main" id="{0BE761AF-4A22-4173-B418-1B87ADAB395D}"/>
              </a:ext>
            </a:extLst>
          </p:cNvPr>
          <p:cNvSpPr>
            <a:spLocks noGrp="1"/>
          </p:cNvSpPr>
          <p:nvPr>
            <p:ph idx="1"/>
          </p:nvPr>
        </p:nvSpPr>
        <p:spPr/>
        <p:txBody>
          <a:bodyPr>
            <a:normAutofit/>
          </a:bodyPr>
          <a:lstStyle/>
          <a:p>
            <a:pPr marL="0" indent="0" algn="just">
              <a:buNone/>
            </a:pPr>
            <a:r>
              <a:rPr lang="pt-BR" sz="1400" dirty="0"/>
              <a:t>MINTUR/IPEA. Relatório com as estimativas da caracterização da ocupação formal e informal do turismo, com base nos dados da RAIS* e da PNAD** 2013, para o Brasil e regiões. </a:t>
            </a:r>
            <a:r>
              <a:rPr lang="pt-BR" sz="1400" dirty="0" err="1"/>
              <a:t>Brasilia</a:t>
            </a:r>
            <a:r>
              <a:rPr lang="pt-BR" sz="1400" dirty="0"/>
              <a:t>. 2013. Disponível em </a:t>
            </a:r>
            <a:r>
              <a:rPr lang="pt-BR" sz="1400" dirty="0">
                <a:hlinkClick r:id="rId2"/>
              </a:rPr>
              <a:t>http://www.ipea.gov.br/portal/images/stories/PDFs/150619_caract_br</a:t>
            </a:r>
            <a:endParaRPr lang="pt-BR" sz="1400" dirty="0"/>
          </a:p>
          <a:p>
            <a:pPr marL="0" indent="0" algn="just">
              <a:buNone/>
            </a:pPr>
            <a:r>
              <a:rPr lang="pt-BR" sz="1400" dirty="0"/>
              <a:t>TAKASAGO, M. et al. The </a:t>
            </a:r>
            <a:r>
              <a:rPr lang="pt-BR" sz="1400" dirty="0" err="1"/>
              <a:t>potential</a:t>
            </a:r>
            <a:r>
              <a:rPr lang="pt-BR" sz="1400" dirty="0"/>
              <a:t> </a:t>
            </a:r>
            <a:r>
              <a:rPr lang="pt-BR" sz="1400" dirty="0" err="1"/>
              <a:t>to</a:t>
            </a:r>
            <a:r>
              <a:rPr lang="pt-BR" sz="1400" dirty="0"/>
              <a:t> </a:t>
            </a:r>
            <a:r>
              <a:rPr lang="pt-BR" sz="1400" dirty="0" err="1"/>
              <a:t>create</a:t>
            </a:r>
            <a:r>
              <a:rPr lang="pt-BR" sz="1400" dirty="0"/>
              <a:t> </a:t>
            </a:r>
            <a:r>
              <a:rPr lang="pt-BR" sz="1400" dirty="0" err="1"/>
              <a:t>employment</a:t>
            </a:r>
            <a:r>
              <a:rPr lang="pt-BR" sz="1400" dirty="0"/>
              <a:t> </a:t>
            </a:r>
            <a:r>
              <a:rPr lang="pt-BR" sz="1400" dirty="0" err="1"/>
              <a:t>and</a:t>
            </a:r>
            <a:r>
              <a:rPr lang="pt-BR" sz="1400" dirty="0"/>
              <a:t> income </a:t>
            </a:r>
            <a:r>
              <a:rPr lang="pt-BR" sz="1400" dirty="0" err="1"/>
              <a:t>from</a:t>
            </a:r>
            <a:r>
              <a:rPr lang="pt-BR" sz="1400" dirty="0"/>
              <a:t> </a:t>
            </a:r>
            <a:r>
              <a:rPr lang="pt-BR" sz="1400" dirty="0" err="1"/>
              <a:t>tourism</a:t>
            </a:r>
            <a:r>
              <a:rPr lang="pt-BR" sz="1400" dirty="0"/>
              <a:t> in </a:t>
            </a:r>
            <a:r>
              <a:rPr lang="pt-BR" sz="1400" dirty="0" err="1"/>
              <a:t>Brazil</a:t>
            </a:r>
            <a:r>
              <a:rPr lang="pt-BR" sz="1400" dirty="0"/>
              <a:t> MPRA. 2010. Disponível em </a:t>
            </a:r>
            <a:r>
              <a:rPr lang="pt-BR" sz="1400" dirty="0">
                <a:hlinkClick r:id="rId3"/>
              </a:rPr>
              <a:t>https://mpra.ub.uni-muenchen.de/30693/1/MPRA_paper_30693.pdf</a:t>
            </a:r>
            <a:endParaRPr lang="pt-BR" sz="1400" dirty="0"/>
          </a:p>
          <a:p>
            <a:pPr marL="0" indent="0" algn="just">
              <a:buNone/>
            </a:pPr>
            <a:r>
              <a:rPr lang="pt-BR" sz="1400" dirty="0"/>
              <a:t>MINTUR. Política Nacional de Qualificação Profissional em Turismo. </a:t>
            </a:r>
            <a:r>
              <a:rPr lang="pt-BR" sz="1400" dirty="0" err="1"/>
              <a:t>Brasilia</a:t>
            </a:r>
            <a:r>
              <a:rPr lang="pt-BR" sz="1400" dirty="0"/>
              <a:t>. 2017 (Documento de Consulta Publica) Disponível em </a:t>
            </a:r>
            <a:r>
              <a:rPr lang="pt-BR" sz="1400" dirty="0">
                <a:hlinkClick r:id="rId4"/>
              </a:rPr>
              <a:t>http://www.turismo.gov.br/images/pdf/CONSULTA_PBLICA_PNQ.pdf</a:t>
            </a:r>
            <a:endParaRPr lang="pt-BR" sz="1400" dirty="0"/>
          </a:p>
          <a:p>
            <a:pPr marL="0" indent="0" algn="just">
              <a:buNone/>
            </a:pPr>
            <a:r>
              <a:rPr lang="pt-BR" sz="1400" dirty="0"/>
              <a:t>MINTUR. Diretrizes Nacionais de Qualificação em Turismo. Disponível em </a:t>
            </a:r>
            <a:r>
              <a:rPr lang="pt-BR" sz="1400" dirty="0">
                <a:hlinkClick r:id="rId5"/>
              </a:rPr>
              <a:t>http://www.turismo.gov.br/sites/default/turismo/noticias/todas_noticias/Noticias_download/mtur_book_diretrizes_para_publicacao.PDF</a:t>
            </a:r>
            <a:endParaRPr lang="pt-BR" sz="1400" dirty="0"/>
          </a:p>
          <a:p>
            <a:pPr marL="0" indent="0" algn="just">
              <a:buNone/>
            </a:pPr>
            <a:r>
              <a:rPr lang="pt-BR" sz="1400" dirty="0"/>
              <a:t>OMT. </a:t>
            </a:r>
            <a:r>
              <a:rPr lang="en-US" sz="1400" dirty="0"/>
              <a:t>Measuring Employment in the Tourism Industries. Guide with Best Practices. 2014. </a:t>
            </a:r>
            <a:r>
              <a:rPr lang="en-US" sz="1400" dirty="0" err="1"/>
              <a:t>Disponível</a:t>
            </a:r>
            <a:r>
              <a:rPr lang="en-US" sz="1400" dirty="0"/>
              <a:t> </a:t>
            </a:r>
            <a:r>
              <a:rPr lang="en-US" sz="1400" dirty="0" err="1"/>
              <a:t>em</a:t>
            </a:r>
            <a:r>
              <a:rPr lang="en-US" sz="1400" dirty="0"/>
              <a:t> </a:t>
            </a:r>
            <a:r>
              <a:rPr lang="pt-BR" sz="1400" dirty="0"/>
              <a:t>http://cf.cdn.unwto.org/sites/all/files/141015_measuring_employment_4c_stsa_wm.pdf</a:t>
            </a:r>
          </a:p>
        </p:txBody>
      </p:sp>
    </p:spTree>
    <p:extLst>
      <p:ext uri="{BB962C8B-B14F-4D97-AF65-F5344CB8AC3E}">
        <p14:creationId xmlns:p14="http://schemas.microsoft.com/office/powerpoint/2010/main" val="8741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lstStyle/>
          <a:p>
            <a:pPr algn="l" defTabSz="914400">
              <a:lnSpc>
                <a:spcPct val="90000"/>
              </a:lnSpc>
              <a:spcBef>
                <a:spcPts val="0"/>
              </a:spcBef>
              <a:buNone/>
            </a:pPr>
            <a:r>
              <a:rPr lang="pt-BR" sz="3600" b="0" i="0" dirty="0">
                <a:solidFill>
                  <a:srgbClr val="652825"/>
                </a:solidFill>
                <a:latin typeface="Corbel"/>
                <a:ea typeface="+mj-ea"/>
                <a:cs typeface="+mj-cs"/>
              </a:rPr>
              <a:t>Emprego e Trabalho no </a:t>
            </a:r>
            <a:r>
              <a:rPr lang="pt-BR" dirty="0">
                <a:solidFill>
                  <a:srgbClr val="652825"/>
                </a:solidFill>
                <a:latin typeface="Corbel"/>
              </a:rPr>
              <a:t>Turismo</a:t>
            </a:r>
            <a:endParaRPr lang="pt-BR" sz="3600" b="0" i="0" dirty="0">
              <a:solidFill>
                <a:srgbClr val="652825"/>
              </a:solidFill>
              <a:latin typeface="Corbel"/>
              <a:ea typeface="+mj-ea"/>
              <a:cs typeface="+mj-cs"/>
            </a:endParaRPr>
          </a:p>
        </p:txBody>
      </p:sp>
      <p:sp>
        <p:nvSpPr>
          <p:cNvPr id="14" name="Espaço Reservado para Conteúdo 13"/>
          <p:cNvSpPr>
            <a:spLocks noGrp="1"/>
          </p:cNvSpPr>
          <p:nvPr>
            <p:ph idx="1"/>
          </p:nvPr>
        </p:nvSpPr>
        <p:spPr/>
        <p:txBody>
          <a:bodyPr/>
          <a:lstStyle/>
          <a:p>
            <a:pPr marL="274320" indent="-274320" algn="l" defTabSz="914400">
              <a:lnSpc>
                <a:spcPct val="90000"/>
              </a:lnSpc>
              <a:spcBef>
                <a:spcPts val="1800"/>
              </a:spcBef>
              <a:buClr>
                <a:srgbClr val="652825"/>
              </a:buClr>
              <a:buSzPct val="90000"/>
              <a:buFont typeface="Wingdings"/>
              <a:buChar char="§"/>
            </a:pPr>
            <a:r>
              <a:rPr lang="pt-BR" sz="2400" b="0" i="0" dirty="0">
                <a:solidFill>
                  <a:srgbClr val="652825"/>
                </a:solidFill>
                <a:latin typeface="Corbel"/>
                <a:ea typeface="+mn-ea"/>
                <a:cs typeface="+mn-cs"/>
              </a:rPr>
              <a:t>As premissas, o mito e a realidade</a:t>
            </a:r>
          </a:p>
          <a:p>
            <a:pPr marL="274320" indent="-274320" algn="l" defTabSz="914400">
              <a:lnSpc>
                <a:spcPct val="90000"/>
              </a:lnSpc>
              <a:spcBef>
                <a:spcPts val="1800"/>
              </a:spcBef>
              <a:buClr>
                <a:srgbClr val="652825"/>
              </a:buClr>
              <a:buSzPct val="90000"/>
              <a:buFont typeface="Wingdings"/>
              <a:buChar char="§"/>
            </a:pPr>
            <a:r>
              <a:rPr lang="pt-BR" sz="2400" b="0" i="0" dirty="0">
                <a:solidFill>
                  <a:srgbClr val="652825"/>
                </a:solidFill>
                <a:latin typeface="Corbel"/>
                <a:ea typeface="+mn-ea"/>
                <a:cs typeface="+mn-cs"/>
              </a:rPr>
              <a:t>Quanto trabalho? Quanto emprego? </a:t>
            </a:r>
          </a:p>
          <a:p>
            <a:pPr lvl="1">
              <a:spcBef>
                <a:spcPts val="1800"/>
              </a:spcBef>
              <a:buClr>
                <a:srgbClr val="652825"/>
              </a:buClr>
              <a:buFont typeface="Wingdings"/>
              <a:buChar char="§"/>
            </a:pPr>
            <a:r>
              <a:rPr lang="pt-BR" b="0" i="0" dirty="0">
                <a:solidFill>
                  <a:srgbClr val="652825"/>
                </a:solidFill>
                <a:latin typeface="Corbel"/>
                <a:ea typeface="+mn-ea"/>
                <a:cs typeface="+mn-cs"/>
              </a:rPr>
              <a:t>Relevância econômica da atividade turística</a:t>
            </a:r>
          </a:p>
          <a:p>
            <a:pPr marL="274320" indent="-274320" algn="l" defTabSz="914400">
              <a:lnSpc>
                <a:spcPct val="90000"/>
              </a:lnSpc>
              <a:spcBef>
                <a:spcPts val="1800"/>
              </a:spcBef>
              <a:buClr>
                <a:srgbClr val="652825"/>
              </a:buClr>
              <a:buSzPct val="90000"/>
              <a:buFont typeface="Wingdings"/>
              <a:buChar char="§"/>
            </a:pPr>
            <a:r>
              <a:rPr lang="pt-BR" sz="2400" b="0" i="0" dirty="0">
                <a:solidFill>
                  <a:srgbClr val="652825"/>
                </a:solidFill>
                <a:latin typeface="Corbel"/>
                <a:ea typeface="+mn-ea"/>
                <a:cs typeface="+mn-cs"/>
              </a:rPr>
              <a:t>Qual </a:t>
            </a:r>
            <a:r>
              <a:rPr lang="pt-BR" dirty="0">
                <a:solidFill>
                  <a:srgbClr val="652825"/>
                </a:solidFill>
                <a:latin typeface="Corbel"/>
              </a:rPr>
              <a:t>trabalho? Qual emprego? </a:t>
            </a:r>
          </a:p>
          <a:p>
            <a:pPr lvl="1">
              <a:spcBef>
                <a:spcPts val="1800"/>
              </a:spcBef>
              <a:buClr>
                <a:srgbClr val="652825"/>
              </a:buClr>
              <a:buFont typeface="Wingdings"/>
              <a:buChar char="§"/>
            </a:pPr>
            <a:r>
              <a:rPr lang="pt-BR" b="0" i="0" dirty="0">
                <a:solidFill>
                  <a:srgbClr val="652825"/>
                </a:solidFill>
                <a:latin typeface="Corbel"/>
                <a:ea typeface="+mn-ea"/>
                <a:cs typeface="+mn-cs"/>
              </a:rPr>
              <a:t>As questões</a:t>
            </a:r>
            <a:r>
              <a:rPr lang="pt-BR" dirty="0">
                <a:solidFill>
                  <a:srgbClr val="652825"/>
                </a:solidFill>
                <a:latin typeface="Corbel"/>
              </a:rPr>
              <a:t> de nossa época</a:t>
            </a:r>
          </a:p>
          <a:p>
            <a:pPr lvl="1">
              <a:spcBef>
                <a:spcPts val="1800"/>
              </a:spcBef>
              <a:buClr>
                <a:srgbClr val="652825"/>
              </a:buClr>
              <a:buFont typeface="Wingdings"/>
              <a:buChar char="§"/>
            </a:pPr>
            <a:r>
              <a:rPr lang="pt-BR" b="0" i="0" dirty="0">
                <a:solidFill>
                  <a:srgbClr val="652825"/>
                </a:solidFill>
                <a:latin typeface="Corbel"/>
                <a:ea typeface="+mn-ea"/>
                <a:cs typeface="+mn-cs"/>
              </a:rPr>
              <a:t>Qualificar quem e para que?</a:t>
            </a:r>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BC9C87-810B-4E2F-A8E6-E733C19CA073}"/>
              </a:ext>
            </a:extLst>
          </p:cNvPr>
          <p:cNvSpPr>
            <a:spLocks noGrp="1"/>
          </p:cNvSpPr>
          <p:nvPr>
            <p:ph type="title"/>
          </p:nvPr>
        </p:nvSpPr>
        <p:spPr/>
        <p:txBody>
          <a:bodyPr/>
          <a:lstStyle/>
          <a:p>
            <a:r>
              <a:rPr lang="pt-BR" dirty="0"/>
              <a:t>O que mensurar?</a:t>
            </a:r>
          </a:p>
        </p:txBody>
      </p:sp>
      <p:pic>
        <p:nvPicPr>
          <p:cNvPr id="5" name="Espaço Reservado para Conteúdo 4" descr="Uma imagem contendo captura de tela&#10;&#10;Descrição gerada com muito alta confiança">
            <a:extLst>
              <a:ext uri="{FF2B5EF4-FFF2-40B4-BE49-F238E27FC236}">
                <a16:creationId xmlns:a16="http://schemas.microsoft.com/office/drawing/2014/main" id="{CE0D7732-750F-4A5A-A323-DCC2D3AEE1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780" y="1844824"/>
            <a:ext cx="11563867" cy="4032448"/>
          </a:xfrm>
        </p:spPr>
      </p:pic>
    </p:spTree>
    <p:extLst>
      <p:ext uri="{BB962C8B-B14F-4D97-AF65-F5344CB8AC3E}">
        <p14:creationId xmlns:p14="http://schemas.microsoft.com/office/powerpoint/2010/main" val="211105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CDF60-3994-403A-B89C-418C3C7E5367}"/>
              </a:ext>
            </a:extLst>
          </p:cNvPr>
          <p:cNvSpPr>
            <a:spLocks noGrp="1"/>
          </p:cNvSpPr>
          <p:nvPr>
            <p:ph type="title"/>
          </p:nvPr>
        </p:nvSpPr>
        <p:spPr/>
        <p:txBody>
          <a:bodyPr/>
          <a:lstStyle/>
          <a:p>
            <a:r>
              <a:rPr lang="pt-BR" dirty="0"/>
              <a:t>Emprego turístico?</a:t>
            </a:r>
          </a:p>
        </p:txBody>
      </p:sp>
      <p:sp>
        <p:nvSpPr>
          <p:cNvPr id="3" name="Espaço Reservado para Conteúdo 2">
            <a:extLst>
              <a:ext uri="{FF2B5EF4-FFF2-40B4-BE49-F238E27FC236}">
                <a16:creationId xmlns:a16="http://schemas.microsoft.com/office/drawing/2014/main" id="{8A3D3316-76ED-4957-B3B6-2D25F04EDAA0}"/>
              </a:ext>
            </a:extLst>
          </p:cNvPr>
          <p:cNvSpPr>
            <a:spLocks noGrp="1"/>
          </p:cNvSpPr>
          <p:nvPr>
            <p:ph idx="1"/>
          </p:nvPr>
        </p:nvSpPr>
        <p:spPr/>
        <p:txBody>
          <a:bodyPr/>
          <a:lstStyle/>
          <a:p>
            <a:r>
              <a:rPr lang="en-US" dirty="0"/>
              <a:t>The concept of tourism employment, in accordance with the IRTS 2008, refers to </a:t>
            </a:r>
            <a:r>
              <a:rPr lang="en-US" b="1" dirty="0"/>
              <a:t>“employment strictly related to the goods and services acquired by visitors and produced by either tourism industries or other industries”</a:t>
            </a:r>
            <a:r>
              <a:rPr lang="en-US" dirty="0"/>
              <a:t>.</a:t>
            </a:r>
          </a:p>
          <a:p>
            <a:r>
              <a:rPr lang="en-US" dirty="0"/>
              <a:t> Hence, tourism employment is a measure of the number of jobs directly attributable to tourism demand in tourism and non-tourism industries, held by employees, self-employed and contributing family workers</a:t>
            </a:r>
            <a:endParaRPr lang="pt-BR" dirty="0"/>
          </a:p>
        </p:txBody>
      </p:sp>
    </p:spTree>
    <p:extLst>
      <p:ext uri="{BB962C8B-B14F-4D97-AF65-F5344CB8AC3E}">
        <p14:creationId xmlns:p14="http://schemas.microsoft.com/office/powerpoint/2010/main" val="28543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28519-855D-42B8-97AA-36C740A6ED86}"/>
              </a:ext>
            </a:extLst>
          </p:cNvPr>
          <p:cNvSpPr>
            <a:spLocks noGrp="1"/>
          </p:cNvSpPr>
          <p:nvPr>
            <p:ph type="title"/>
          </p:nvPr>
        </p:nvSpPr>
        <p:spPr/>
        <p:txBody>
          <a:bodyPr/>
          <a:lstStyle/>
          <a:p>
            <a:r>
              <a:rPr lang="pt-BR" dirty="0"/>
              <a:t>Questões conceituais e dificuldades de mensuração</a:t>
            </a:r>
          </a:p>
        </p:txBody>
      </p:sp>
      <p:sp>
        <p:nvSpPr>
          <p:cNvPr id="3" name="Espaço Reservado para Conteúdo 2">
            <a:extLst>
              <a:ext uri="{FF2B5EF4-FFF2-40B4-BE49-F238E27FC236}">
                <a16:creationId xmlns:a16="http://schemas.microsoft.com/office/drawing/2014/main" id="{D993F2BE-802E-45A2-8FEB-9C07DB4D2293}"/>
              </a:ext>
            </a:extLst>
          </p:cNvPr>
          <p:cNvSpPr>
            <a:spLocks noGrp="1"/>
          </p:cNvSpPr>
          <p:nvPr>
            <p:ph idx="1"/>
          </p:nvPr>
        </p:nvSpPr>
        <p:spPr/>
        <p:txBody>
          <a:bodyPr/>
          <a:lstStyle/>
          <a:p>
            <a:r>
              <a:rPr lang="en-US" dirty="0"/>
              <a:t>It should be admitted that it is more difficult to measure employment in the tourism industries than is the case for many other industries. The reason being that tourism employment is often </a:t>
            </a:r>
            <a:r>
              <a:rPr lang="en-US" dirty="0" err="1"/>
              <a:t>characterised</a:t>
            </a:r>
            <a:r>
              <a:rPr lang="en-US" dirty="0"/>
              <a:t> by one or more of the following factors: </a:t>
            </a:r>
          </a:p>
          <a:p>
            <a:r>
              <a:rPr lang="en-US" dirty="0"/>
              <a:t>Seasonality;</a:t>
            </a:r>
          </a:p>
          <a:p>
            <a:r>
              <a:rPr lang="en-US" dirty="0"/>
              <a:t>Part-time and/or excessive hours of work; </a:t>
            </a:r>
          </a:p>
          <a:p>
            <a:r>
              <a:rPr lang="en-US" dirty="0"/>
              <a:t>Low-paid (or unpaid) family </a:t>
            </a:r>
            <a:r>
              <a:rPr lang="en-US" dirty="0" err="1"/>
              <a:t>labour</a:t>
            </a:r>
            <a:r>
              <a:rPr lang="en-US" dirty="0"/>
              <a:t>;</a:t>
            </a:r>
          </a:p>
          <a:p>
            <a:r>
              <a:rPr lang="en-US" dirty="0"/>
              <a:t>Informal or sometimes illegal </a:t>
            </a:r>
            <a:r>
              <a:rPr lang="en-US" dirty="0" err="1"/>
              <a:t>labour</a:t>
            </a:r>
            <a:r>
              <a:rPr lang="en-US" dirty="0"/>
              <a:t> where measurement is notably more difficult. (</a:t>
            </a:r>
            <a:r>
              <a:rPr lang="en-US" dirty="0">
                <a:hlinkClick r:id="rId2"/>
              </a:rPr>
              <a:t>OMT,2014 </a:t>
            </a:r>
            <a:r>
              <a:rPr lang="en-US" dirty="0"/>
              <a:t>)</a:t>
            </a:r>
            <a:endParaRPr lang="pt-BR" dirty="0"/>
          </a:p>
        </p:txBody>
      </p:sp>
    </p:spTree>
    <p:extLst>
      <p:ext uri="{BB962C8B-B14F-4D97-AF65-F5344CB8AC3E}">
        <p14:creationId xmlns:p14="http://schemas.microsoft.com/office/powerpoint/2010/main" val="310956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AC92986-F9EC-4E86-898E-C6B2E6CD6F64}"/>
              </a:ext>
            </a:extLst>
          </p:cNvPr>
          <p:cNvSpPr>
            <a:spLocks noGrp="1"/>
          </p:cNvSpPr>
          <p:nvPr>
            <p:ph idx="4294967295"/>
          </p:nvPr>
        </p:nvSpPr>
        <p:spPr>
          <a:xfrm>
            <a:off x="621804" y="476672"/>
            <a:ext cx="10702924" cy="5623520"/>
          </a:xfrm>
        </p:spPr>
        <p:txBody>
          <a:bodyPr>
            <a:normAutofit lnSpcReduction="10000"/>
          </a:bodyPr>
          <a:lstStyle/>
          <a:p>
            <a:r>
              <a:rPr lang="en-US" dirty="0"/>
              <a:t>One of the problems related to human resources in the tourism industries is </a:t>
            </a:r>
            <a:r>
              <a:rPr lang="en-US" b="1" dirty="0"/>
              <a:t>the rapid turnover of staff</a:t>
            </a:r>
            <a:r>
              <a:rPr lang="en-US" dirty="0"/>
              <a:t>. Tourism industries rely on a flexible workforce based on </a:t>
            </a:r>
            <a:r>
              <a:rPr lang="en-US" b="1" dirty="0"/>
              <a:t>part-time, fixed term, temporary contracts and agency work</a:t>
            </a:r>
            <a:r>
              <a:rPr lang="en-US" dirty="0"/>
              <a:t> far more than any other industry. </a:t>
            </a:r>
          </a:p>
          <a:p>
            <a:r>
              <a:rPr lang="en-US" dirty="0"/>
              <a:t>There are in fact a variety of other reasons for employee turnover, </a:t>
            </a:r>
            <a:r>
              <a:rPr lang="en-US" b="1" dirty="0"/>
              <a:t>of which poor career prospects, low pay, unsocial working hours and physical stress appear to play a part</a:t>
            </a:r>
            <a:r>
              <a:rPr lang="en-US" dirty="0"/>
              <a:t>. Working hours are irregular for half of all employees in the tourism industries, most of whom perform work on Sundays and in the evenings and almost half of whom also work at night.</a:t>
            </a:r>
          </a:p>
          <a:p>
            <a:r>
              <a:rPr lang="en-US" dirty="0"/>
              <a:t> Further, employment in the tourism industries involves a disproportionately high degree of employers/owner/proprietors, as well as own-account workers (self-employed), i.e. those who work on a contractual basis for a specified period of time but where there is </a:t>
            </a:r>
            <a:r>
              <a:rPr lang="en-US" b="1" dirty="0"/>
              <a:t>no formal </a:t>
            </a:r>
            <a:r>
              <a:rPr lang="en-US" b="1" dirty="0" err="1"/>
              <a:t>employeremployee</a:t>
            </a:r>
            <a:r>
              <a:rPr lang="en-US" b="1" dirty="0"/>
              <a:t> relationship</a:t>
            </a:r>
            <a:r>
              <a:rPr lang="en-US" dirty="0"/>
              <a:t>. Information on these entities is frequently difficult to obtain and, from the employer’s point of view, they are considered to be an intermediate cost and not part of the </a:t>
            </a:r>
            <a:r>
              <a:rPr lang="en-US" dirty="0" err="1"/>
              <a:t>labour</a:t>
            </a:r>
            <a:r>
              <a:rPr lang="en-US" dirty="0"/>
              <a:t> cost.</a:t>
            </a:r>
            <a:endParaRPr lang="pt-BR" dirty="0"/>
          </a:p>
        </p:txBody>
      </p:sp>
    </p:spTree>
    <p:extLst>
      <p:ext uri="{BB962C8B-B14F-4D97-AF65-F5344CB8AC3E}">
        <p14:creationId xmlns:p14="http://schemas.microsoft.com/office/powerpoint/2010/main" val="417717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012FB-0A26-42E3-AF0A-45E5892CBB88}"/>
              </a:ext>
            </a:extLst>
          </p:cNvPr>
          <p:cNvSpPr>
            <a:spLocks noGrp="1"/>
          </p:cNvSpPr>
          <p:nvPr>
            <p:ph type="title"/>
          </p:nvPr>
        </p:nvSpPr>
        <p:spPr/>
        <p:txBody>
          <a:bodyPr/>
          <a:lstStyle/>
          <a:p>
            <a:r>
              <a:rPr lang="pt-BR" dirty="0"/>
              <a:t>No Brasil</a:t>
            </a:r>
          </a:p>
        </p:txBody>
      </p:sp>
      <p:sp>
        <p:nvSpPr>
          <p:cNvPr id="3" name="Espaço Reservado para Conteúdo 2">
            <a:extLst>
              <a:ext uri="{FF2B5EF4-FFF2-40B4-BE49-F238E27FC236}">
                <a16:creationId xmlns:a16="http://schemas.microsoft.com/office/drawing/2014/main" id="{F5E68058-BE1E-479A-8E25-891BF745D202}"/>
              </a:ext>
            </a:extLst>
          </p:cNvPr>
          <p:cNvSpPr>
            <a:spLocks noGrp="1"/>
          </p:cNvSpPr>
          <p:nvPr>
            <p:ph idx="1"/>
          </p:nvPr>
        </p:nvSpPr>
        <p:spPr/>
        <p:txBody>
          <a:bodyPr/>
          <a:lstStyle/>
          <a:p>
            <a:r>
              <a:rPr lang="pt-BR" dirty="0"/>
              <a:t>Estudos do </a:t>
            </a:r>
            <a:r>
              <a:rPr lang="pt-BR" dirty="0">
                <a:hlinkClick r:id="rId2"/>
              </a:rPr>
              <a:t>IPEA</a:t>
            </a:r>
            <a:endParaRPr lang="pt-BR" dirty="0"/>
          </a:p>
          <a:p>
            <a:r>
              <a:rPr lang="pt-BR" dirty="0"/>
              <a:t>Estudos do </a:t>
            </a:r>
            <a:r>
              <a:rPr lang="pt-BR" dirty="0">
                <a:hlinkClick r:id="rId3"/>
              </a:rPr>
              <a:t>IBGE</a:t>
            </a:r>
            <a:endParaRPr lang="pt-BR" dirty="0"/>
          </a:p>
        </p:txBody>
      </p:sp>
    </p:spTree>
    <p:extLst>
      <p:ext uri="{BB962C8B-B14F-4D97-AF65-F5344CB8AC3E}">
        <p14:creationId xmlns:p14="http://schemas.microsoft.com/office/powerpoint/2010/main" val="79260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pt-BR" dirty="0"/>
              <a:t>Formalidade</a:t>
            </a:r>
          </a:p>
        </p:txBody>
      </p:sp>
      <p:pic>
        <p:nvPicPr>
          <p:cNvPr id="4" name="Imagem 3" descr="Uma imagem contendo captura de tela&#10;&#10;Descrição gerada com muito alta confiança">
            <a:extLst>
              <a:ext uri="{FF2B5EF4-FFF2-40B4-BE49-F238E27FC236}">
                <a16:creationId xmlns:a16="http://schemas.microsoft.com/office/drawing/2014/main" id="{F8E6413F-17F5-4130-9ABD-A2DBBCF56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37" y="2128656"/>
            <a:ext cx="10221751" cy="2600688"/>
          </a:xfrm>
          <a:prstGeom prst="rect">
            <a:avLst/>
          </a:prstGeom>
        </p:spPr>
      </p:pic>
    </p:spTree>
    <p:extLst>
      <p:ext uri="{BB962C8B-B14F-4D97-AF65-F5344CB8AC3E}">
        <p14:creationId xmlns:p14="http://schemas.microsoft.com/office/powerpoint/2010/main" val="17283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0B53EA1A-CD4D-408F-AB52-4E9AFA5E8047}"/>
              </a:ext>
            </a:extLst>
          </p:cNvPr>
          <p:cNvPicPr>
            <a:picLocks noChangeAspect="1"/>
          </p:cNvPicPr>
          <p:nvPr/>
        </p:nvPicPr>
        <p:blipFill>
          <a:blip r:embed="rId2"/>
          <a:stretch>
            <a:fillRect/>
          </a:stretch>
        </p:blipFill>
        <p:spPr>
          <a:xfrm>
            <a:off x="1125860" y="188640"/>
            <a:ext cx="10332488" cy="6093296"/>
          </a:xfrm>
          <a:prstGeom prst="rect">
            <a:avLst/>
          </a:prstGeom>
        </p:spPr>
      </p:pic>
    </p:spTree>
    <p:extLst>
      <p:ext uri="{BB962C8B-B14F-4D97-AF65-F5344CB8AC3E}">
        <p14:creationId xmlns:p14="http://schemas.microsoft.com/office/powerpoint/2010/main" val="31395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_16x9_TP102801062">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72B302D-EE67-4518-AC54-283EA78A9C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com tons terrosos (widescreen)</Template>
  <TotalTime>0</TotalTime>
  <Words>712</Words>
  <Application>Microsoft Office PowerPoint</Application>
  <PresentationFormat>Personalizar</PresentationFormat>
  <Paragraphs>46</Paragraphs>
  <Slides>17</Slides>
  <Notes>3</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17</vt:i4>
      </vt:variant>
    </vt:vector>
  </HeadingPairs>
  <TitlesOfParts>
    <vt:vector size="20" baseType="lpstr">
      <vt:lpstr>Corbel</vt:lpstr>
      <vt:lpstr>Wingdings</vt:lpstr>
      <vt:lpstr>Earthtones_16x9_TP102801062</vt:lpstr>
      <vt:lpstr>Vive viajando, neh?</vt:lpstr>
      <vt:lpstr>Emprego e Trabalho no Turismo</vt:lpstr>
      <vt:lpstr>O que mensurar?</vt:lpstr>
      <vt:lpstr>Emprego turístico?</vt:lpstr>
      <vt:lpstr>Questões conceituais e dificuldades de mensuração</vt:lpstr>
      <vt:lpstr>Apresentação do PowerPoint</vt:lpstr>
      <vt:lpstr>No Brasil</vt:lpstr>
      <vt:lpstr>Formalidade</vt:lpstr>
      <vt:lpstr>Apresentação do PowerPoint</vt:lpstr>
      <vt:lpstr>Informalidade</vt:lpstr>
      <vt:lpstr>Apresentação do PowerPoint</vt:lpstr>
      <vt:lpstr>Poder de geração de emprego</vt:lpstr>
      <vt:lpstr>Apresentação do PowerPoint</vt:lpstr>
      <vt:lpstr>Apresentação do PowerPoint</vt:lpstr>
      <vt:lpstr>Apresentação do PowerPoint</vt:lpstr>
      <vt:lpstr>Apresentação do PowerPoint</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2017-08-10T12:34:29Z</dcterms:created>
  <dcterms:modified xsi:type="dcterms:W3CDTF">2017-08-10T14:58:34Z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