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7"/>
  </p:notesMasterIdLst>
  <p:handoutMasterIdLst>
    <p:handoutMasterId r:id="rId28"/>
  </p:handoutMasterIdLst>
  <p:sldIdLst>
    <p:sldId id="446" r:id="rId13"/>
    <p:sldId id="621" r:id="rId14"/>
    <p:sldId id="673" r:id="rId15"/>
    <p:sldId id="674" r:id="rId16"/>
    <p:sldId id="660" r:id="rId17"/>
    <p:sldId id="663" r:id="rId18"/>
    <p:sldId id="678" r:id="rId19"/>
    <p:sldId id="676" r:id="rId20"/>
    <p:sldId id="677" r:id="rId21"/>
    <p:sldId id="658" r:id="rId22"/>
    <p:sldId id="661" r:id="rId23"/>
    <p:sldId id="680" r:id="rId24"/>
    <p:sldId id="620" r:id="rId25"/>
    <p:sldId id="67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505150"/>
    <a:srgbClr val="205C77"/>
    <a:srgbClr val="00000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0" d="100"/>
          <a:sy n="110" d="100"/>
        </p:scale>
        <p:origin x="120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u%20Drive\Mecanica\2019\Listas\Lista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3162729658793"/>
          <c:y val="5.7060367454068242E-2"/>
          <c:w val="0.78965026246719161"/>
          <c:h val="0.7875386410032079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Planilha1!$A$2:$A$50</c:f>
              <c:numCache>
                <c:formatCode>General</c:formatCode>
                <c:ptCount val="49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  <c:pt idx="5">
                  <c:v>1.05</c:v>
                </c:pt>
                <c:pt idx="6">
                  <c:v>1.1000000000000001</c:v>
                </c:pt>
                <c:pt idx="7">
                  <c:v>1.1499999999999999</c:v>
                </c:pt>
                <c:pt idx="8">
                  <c:v>1.2</c:v>
                </c:pt>
                <c:pt idx="9">
                  <c:v>1.25</c:v>
                </c:pt>
                <c:pt idx="10">
                  <c:v>1.3</c:v>
                </c:pt>
                <c:pt idx="11">
                  <c:v>1.35</c:v>
                </c:pt>
                <c:pt idx="12">
                  <c:v>1.4</c:v>
                </c:pt>
                <c:pt idx="13">
                  <c:v>1.45</c:v>
                </c:pt>
                <c:pt idx="14">
                  <c:v>1.5</c:v>
                </c:pt>
                <c:pt idx="15">
                  <c:v>1.55</c:v>
                </c:pt>
                <c:pt idx="16">
                  <c:v>1.6</c:v>
                </c:pt>
                <c:pt idx="17">
                  <c:v>1.65</c:v>
                </c:pt>
                <c:pt idx="18">
                  <c:v>1.7</c:v>
                </c:pt>
                <c:pt idx="19">
                  <c:v>1.75</c:v>
                </c:pt>
                <c:pt idx="20">
                  <c:v>1.8</c:v>
                </c:pt>
                <c:pt idx="21">
                  <c:v>1.85</c:v>
                </c:pt>
                <c:pt idx="22">
                  <c:v>1.9</c:v>
                </c:pt>
                <c:pt idx="23">
                  <c:v>1.95</c:v>
                </c:pt>
                <c:pt idx="24">
                  <c:v>2</c:v>
                </c:pt>
                <c:pt idx="25">
                  <c:v>2.0499999999999998</c:v>
                </c:pt>
                <c:pt idx="26">
                  <c:v>2.1</c:v>
                </c:pt>
                <c:pt idx="27">
                  <c:v>2.15</c:v>
                </c:pt>
                <c:pt idx="28">
                  <c:v>2.2000000000000002</c:v>
                </c:pt>
                <c:pt idx="29">
                  <c:v>2.25</c:v>
                </c:pt>
                <c:pt idx="30">
                  <c:v>2.2999999999999998</c:v>
                </c:pt>
                <c:pt idx="31">
                  <c:v>2.35</c:v>
                </c:pt>
                <c:pt idx="32">
                  <c:v>2.4</c:v>
                </c:pt>
                <c:pt idx="33">
                  <c:v>2.4500000000000002</c:v>
                </c:pt>
                <c:pt idx="34">
                  <c:v>2.5</c:v>
                </c:pt>
                <c:pt idx="35">
                  <c:v>2.5499999999999998</c:v>
                </c:pt>
                <c:pt idx="36">
                  <c:v>2.6</c:v>
                </c:pt>
                <c:pt idx="37">
                  <c:v>2.65</c:v>
                </c:pt>
                <c:pt idx="38">
                  <c:v>2.7</c:v>
                </c:pt>
                <c:pt idx="39">
                  <c:v>2.75</c:v>
                </c:pt>
                <c:pt idx="40">
                  <c:v>2.8</c:v>
                </c:pt>
                <c:pt idx="41">
                  <c:v>2.85</c:v>
                </c:pt>
                <c:pt idx="42">
                  <c:v>2.9</c:v>
                </c:pt>
                <c:pt idx="43">
                  <c:v>2.95</c:v>
                </c:pt>
                <c:pt idx="44">
                  <c:v>3</c:v>
                </c:pt>
                <c:pt idx="45">
                  <c:v>3.05</c:v>
                </c:pt>
                <c:pt idx="46">
                  <c:v>3.1</c:v>
                </c:pt>
                <c:pt idx="47">
                  <c:v>3.15</c:v>
                </c:pt>
                <c:pt idx="48">
                  <c:v>3.2</c:v>
                </c:pt>
              </c:numCache>
            </c:numRef>
          </c:xVal>
          <c:yVal>
            <c:numRef>
              <c:f>Planilha1!$B$2:$B$50</c:f>
              <c:numCache>
                <c:formatCode>General</c:formatCode>
                <c:ptCount val="49"/>
                <c:pt idx="0">
                  <c:v>14.062499999999996</c:v>
                </c:pt>
                <c:pt idx="1">
                  <c:v>12.456747404844291</c:v>
                </c:pt>
                <c:pt idx="2">
                  <c:v>11.111111111111111</c:v>
                </c:pt>
                <c:pt idx="3">
                  <c:v>9.97229916897507</c:v>
                </c:pt>
                <c:pt idx="4">
                  <c:v>9</c:v>
                </c:pt>
                <c:pt idx="5">
                  <c:v>8.1632653061224492</c:v>
                </c:pt>
                <c:pt idx="6">
                  <c:v>7.438016528925619</c:v>
                </c:pt>
                <c:pt idx="7">
                  <c:v>6.8052930056710785</c:v>
                </c:pt>
                <c:pt idx="8">
                  <c:v>6.25</c:v>
                </c:pt>
                <c:pt idx="9">
                  <c:v>5.76</c:v>
                </c:pt>
                <c:pt idx="10">
                  <c:v>5.3254437869822482</c:v>
                </c:pt>
                <c:pt idx="11">
                  <c:v>4.9382716049382713</c:v>
                </c:pt>
                <c:pt idx="12">
                  <c:v>4.591836734693878</c:v>
                </c:pt>
                <c:pt idx="13">
                  <c:v>4.2806183115338881</c:v>
                </c:pt>
                <c:pt idx="14">
                  <c:v>4</c:v>
                </c:pt>
                <c:pt idx="15">
                  <c:v>3.7460978147762742</c:v>
                </c:pt>
                <c:pt idx="16">
                  <c:v>3.5156249999999991</c:v>
                </c:pt>
                <c:pt idx="17">
                  <c:v>3.3057851239669427</c:v>
                </c:pt>
                <c:pt idx="18">
                  <c:v>3.1141868512110729</c:v>
                </c:pt>
                <c:pt idx="19">
                  <c:v>2.9387755102040818</c:v>
                </c:pt>
                <c:pt idx="20">
                  <c:v>2.7777777777777777</c:v>
                </c:pt>
                <c:pt idx="21">
                  <c:v>2.6296566837107376</c:v>
                </c:pt>
                <c:pt idx="22">
                  <c:v>2.4930747922437675</c:v>
                </c:pt>
                <c:pt idx="23">
                  <c:v>2.3668639053254439</c:v>
                </c:pt>
                <c:pt idx="24">
                  <c:v>2.25</c:v>
                </c:pt>
                <c:pt idx="25">
                  <c:v>2.1415823914336705</c:v>
                </c:pt>
                <c:pt idx="26">
                  <c:v>2.0408163265306123</c:v>
                </c:pt>
                <c:pt idx="27">
                  <c:v>1.9469983775013522</c:v>
                </c:pt>
                <c:pt idx="28">
                  <c:v>1.8595041322314048</c:v>
                </c:pt>
                <c:pt idx="29">
                  <c:v>1.7777777777777777</c:v>
                </c:pt>
                <c:pt idx="30">
                  <c:v>1.7013232514177696</c:v>
                </c:pt>
                <c:pt idx="31">
                  <c:v>1.6296966953372565</c:v>
                </c:pt>
                <c:pt idx="32">
                  <c:v>1.5625</c:v>
                </c:pt>
                <c:pt idx="33">
                  <c:v>1.4993752603082047</c:v>
                </c:pt>
                <c:pt idx="34">
                  <c:v>1.44</c:v>
                </c:pt>
                <c:pt idx="35">
                  <c:v>1.3840830449826991</c:v>
                </c:pt>
                <c:pt idx="36">
                  <c:v>1.331360946745562</c:v>
                </c:pt>
                <c:pt idx="37">
                  <c:v>1.2815948736205056</c:v>
                </c:pt>
                <c:pt idx="38">
                  <c:v>1.2345679012345678</c:v>
                </c:pt>
                <c:pt idx="39">
                  <c:v>1.1900826446280992</c:v>
                </c:pt>
                <c:pt idx="40">
                  <c:v>1.1479591836734695</c:v>
                </c:pt>
                <c:pt idx="41">
                  <c:v>1.1080332409972298</c:v>
                </c:pt>
                <c:pt idx="42">
                  <c:v>1.070154577883472</c:v>
                </c:pt>
                <c:pt idx="43">
                  <c:v>1.0341855788566503</c:v>
                </c:pt>
                <c:pt idx="44">
                  <c:v>1</c:v>
                </c:pt>
                <c:pt idx="45">
                  <c:v>0.96748185971513045</c:v>
                </c:pt>
                <c:pt idx="46">
                  <c:v>0.93652445369406856</c:v>
                </c:pt>
                <c:pt idx="47">
                  <c:v>0.90702947845804993</c:v>
                </c:pt>
                <c:pt idx="48">
                  <c:v>0.87890624999999978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17-403B-83A1-CEF6A9E82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701232"/>
        <c:axId val="452702800"/>
      </c:scatterChart>
      <c:valAx>
        <c:axId val="452701232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 (m)</a:t>
                </a:r>
              </a:p>
            </c:rich>
          </c:tx>
          <c:layout>
            <c:manualLayout>
              <c:xMode val="edge"/>
              <c:yMode val="edge"/>
              <c:x val="0.86977675204392557"/>
              <c:y val="0.818521357396697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2702800"/>
        <c:crosses val="autoZero"/>
        <c:crossBetween val="midCat"/>
        <c:majorUnit val="0.5"/>
        <c:minorUnit val="0.25"/>
      </c:valAx>
      <c:valAx>
        <c:axId val="45270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2701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21/11/2021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3" Type="http://schemas.openxmlformats.org/officeDocument/2006/relationships/image" Target="../media/image19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2" Type="http://schemas.openxmlformats.org/officeDocument/2006/relationships/image" Target="../media/image11.jp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69.png"/><Relationship Id="rId15" Type="http://schemas.openxmlformats.org/officeDocument/2006/relationships/image" Target="../media/image58.png"/><Relationship Id="rId10" Type="http://schemas.openxmlformats.org/officeDocument/2006/relationships/image" Target="../media/image275.png"/><Relationship Id="rId4" Type="http://schemas.openxmlformats.org/officeDocument/2006/relationships/image" Target="../media/image268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3.png"/><Relationship Id="rId3" Type="http://schemas.openxmlformats.org/officeDocument/2006/relationships/image" Target="../media/image203.png"/><Relationship Id="rId7" Type="http://schemas.openxmlformats.org/officeDocument/2006/relationships/image" Target="../media/image113.png"/><Relationship Id="rId12" Type="http://schemas.openxmlformats.org/officeDocument/2006/relationships/image" Target="../media/image1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1.png"/><Relationship Id="rId11" Type="http://schemas.openxmlformats.org/officeDocument/2006/relationships/image" Target="../media/image11.png"/><Relationship Id="rId5" Type="http://schemas.openxmlformats.org/officeDocument/2006/relationships/image" Target="../media/image20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04.png"/><Relationship Id="rId9" Type="http://schemas.openxmlformats.org/officeDocument/2006/relationships/image" Target="../media/image115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0.png"/><Relationship Id="rId18" Type="http://schemas.openxmlformats.org/officeDocument/2006/relationships/image" Target="../media/image30.png"/><Relationship Id="rId26" Type="http://schemas.openxmlformats.org/officeDocument/2006/relationships/image" Target="../media/image37.png"/><Relationship Id="rId3" Type="http://schemas.openxmlformats.org/officeDocument/2006/relationships/image" Target="../media/image222.png"/><Relationship Id="rId21" Type="http://schemas.openxmlformats.org/officeDocument/2006/relationships/image" Target="../media/image33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5" Type="http://schemas.openxmlformats.org/officeDocument/2006/relationships/image" Target="../media/image36.png"/><Relationship Id="rId2" Type="http://schemas.openxmlformats.org/officeDocument/2006/relationships/image" Target="../media/image221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11" Type="http://schemas.openxmlformats.org/officeDocument/2006/relationships/image" Target="../media/image17.png"/><Relationship Id="rId24" Type="http://schemas.openxmlformats.org/officeDocument/2006/relationships/image" Target="../media/image35.png"/><Relationship Id="rId32" Type="http://schemas.openxmlformats.org/officeDocument/2006/relationships/image" Target="../media/image18.png"/><Relationship Id="rId5" Type="http://schemas.openxmlformats.org/officeDocument/2006/relationships/image" Target="../media/image140.png"/><Relationship Id="rId15" Type="http://schemas.openxmlformats.org/officeDocument/2006/relationships/image" Target="../media/image28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10" Type="http://schemas.openxmlformats.org/officeDocument/2006/relationships/image" Target="../media/image16.png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" Type="http://schemas.openxmlformats.org/officeDocument/2006/relationships/image" Target="../media/image135.png"/><Relationship Id="rId9" Type="http://schemas.openxmlformats.org/officeDocument/2006/relationships/image" Target="../media/image228.png"/><Relationship Id="rId14" Type="http://schemas.openxmlformats.org/officeDocument/2006/relationships/image" Target="../media/image22.pn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5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33.png"/><Relationship Id="rId3" Type="http://schemas.openxmlformats.org/officeDocument/2006/relationships/image" Target="../media/image10.jpeg"/><Relationship Id="rId7" Type="http://schemas.openxmlformats.org/officeDocument/2006/relationships/image" Target="../media/image122.png"/><Relationship Id="rId12" Type="http://schemas.openxmlformats.org/officeDocument/2006/relationships/image" Target="../media/image117.png"/><Relationship Id="rId17" Type="http://schemas.openxmlformats.org/officeDocument/2006/relationships/image" Target="../media/image123.png"/><Relationship Id="rId2" Type="http://schemas.openxmlformats.org/officeDocument/2006/relationships/image" Target="../media/image212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11" Type="http://schemas.openxmlformats.org/officeDocument/2006/relationships/image" Target="../media/image931.png"/><Relationship Id="rId5" Type="http://schemas.openxmlformats.org/officeDocument/2006/relationships/image" Target="../media/image120.png"/><Relationship Id="rId15" Type="http://schemas.openxmlformats.org/officeDocument/2006/relationships/image" Target="../media/image138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780.png"/><Relationship Id="rId14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88281" y="11056"/>
            <a:ext cx="7067250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22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relação entre Trabalho e Energia Cinética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18/11/2021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D5C2A1-30BC-45F4-BFA7-DE11654EE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93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2814455"/>
              </p:ext>
            </p:extLst>
          </p:nvPr>
        </p:nvGraphicFramePr>
        <p:xfrm>
          <a:off x="5664200" y="524192"/>
          <a:ext cx="3479800" cy="249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18956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exercício 19. Trabalho da </a:t>
            </a:r>
            <a:r>
              <a:rPr lang="pt-BR" dirty="0" err="1">
                <a:solidFill>
                  <a:srgbClr val="0070C0"/>
                </a:solidFill>
              </a:rPr>
              <a:t>fprça</a:t>
            </a:r>
            <a:r>
              <a:rPr lang="pt-BR" dirty="0">
                <a:solidFill>
                  <a:srgbClr val="0070C0"/>
                </a:solidFill>
              </a:rPr>
              <a:t> inverso do quadrado da distância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08132"/>
            <a:ext cx="546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gráfico ao lado representa a força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= A/x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9 Nm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partícula se desloca desde x = 1 m até x = 3 m .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Estime o trabalho realizado por essa força nesse deslocamento, calculando a integral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numericamente, a partir de valores lidos do gráfico.</a:t>
            </a:r>
          </a:p>
        </p:txBody>
      </p:sp>
      <p:sp>
        <p:nvSpPr>
          <p:cNvPr id="6" name="Forma Livre 5"/>
          <p:cNvSpPr/>
          <p:nvPr/>
        </p:nvSpPr>
        <p:spPr>
          <a:xfrm>
            <a:off x="6654800" y="1608667"/>
            <a:ext cx="1862667" cy="1032933"/>
          </a:xfrm>
          <a:custGeom>
            <a:avLst/>
            <a:gdLst>
              <a:gd name="connsiteX0" fmla="*/ 25400 w 1862667"/>
              <a:gd name="connsiteY0" fmla="*/ 0 h 1032933"/>
              <a:gd name="connsiteX1" fmla="*/ 101600 w 1862667"/>
              <a:gd name="connsiteY1" fmla="*/ 127000 h 1032933"/>
              <a:gd name="connsiteX2" fmla="*/ 228600 w 1862667"/>
              <a:gd name="connsiteY2" fmla="*/ 313266 h 1032933"/>
              <a:gd name="connsiteX3" fmla="*/ 347133 w 1862667"/>
              <a:gd name="connsiteY3" fmla="*/ 423333 h 1032933"/>
              <a:gd name="connsiteX4" fmla="*/ 541867 w 1862667"/>
              <a:gd name="connsiteY4" fmla="*/ 584200 h 1032933"/>
              <a:gd name="connsiteX5" fmla="*/ 795867 w 1862667"/>
              <a:gd name="connsiteY5" fmla="*/ 702733 h 1032933"/>
              <a:gd name="connsiteX6" fmla="*/ 1066800 w 1862667"/>
              <a:gd name="connsiteY6" fmla="*/ 787400 h 1032933"/>
              <a:gd name="connsiteX7" fmla="*/ 1320800 w 1862667"/>
              <a:gd name="connsiteY7" fmla="*/ 821266 h 1032933"/>
              <a:gd name="connsiteX8" fmla="*/ 1566333 w 1862667"/>
              <a:gd name="connsiteY8" fmla="*/ 872066 h 1032933"/>
              <a:gd name="connsiteX9" fmla="*/ 1718733 w 1862667"/>
              <a:gd name="connsiteY9" fmla="*/ 880533 h 1032933"/>
              <a:gd name="connsiteX10" fmla="*/ 1854200 w 1862667"/>
              <a:gd name="connsiteY10" fmla="*/ 905933 h 1032933"/>
              <a:gd name="connsiteX11" fmla="*/ 1862667 w 1862667"/>
              <a:gd name="connsiteY11" fmla="*/ 1016000 h 1032933"/>
              <a:gd name="connsiteX12" fmla="*/ 0 w 1862667"/>
              <a:gd name="connsiteY12" fmla="*/ 1032933 h 1032933"/>
              <a:gd name="connsiteX13" fmla="*/ 25400 w 1862667"/>
              <a:gd name="connsiteY13" fmla="*/ 0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2667" h="1032933">
                <a:moveTo>
                  <a:pt x="25400" y="0"/>
                </a:moveTo>
                <a:lnTo>
                  <a:pt x="101600" y="127000"/>
                </a:lnTo>
                <a:lnTo>
                  <a:pt x="228600" y="313266"/>
                </a:lnTo>
                <a:lnTo>
                  <a:pt x="347133" y="423333"/>
                </a:lnTo>
                <a:lnTo>
                  <a:pt x="541867" y="584200"/>
                </a:lnTo>
                <a:lnTo>
                  <a:pt x="795867" y="702733"/>
                </a:lnTo>
                <a:lnTo>
                  <a:pt x="1066800" y="787400"/>
                </a:lnTo>
                <a:lnTo>
                  <a:pt x="1320800" y="821266"/>
                </a:lnTo>
                <a:lnTo>
                  <a:pt x="1566333" y="872066"/>
                </a:lnTo>
                <a:lnTo>
                  <a:pt x="1718733" y="880533"/>
                </a:lnTo>
                <a:lnTo>
                  <a:pt x="1854200" y="905933"/>
                </a:lnTo>
                <a:lnTo>
                  <a:pt x="1862667" y="1016000"/>
                </a:lnTo>
                <a:lnTo>
                  <a:pt x="0" y="1032933"/>
                </a:lnTo>
                <a:lnTo>
                  <a:pt x="2540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19744" y="2527812"/>
                <a:ext cx="3587712" cy="502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,1→3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=5,8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quadr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culas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quadr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cula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4" y="2527812"/>
                <a:ext cx="3587712" cy="502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194054" y="2603426"/>
                <a:ext cx="103143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=5,8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054" y="2603426"/>
                <a:ext cx="1031436" cy="276999"/>
              </a:xfrm>
              <a:prstGeom prst="rect">
                <a:avLst/>
              </a:prstGeom>
              <a:blipFill>
                <a:blip r:embed="rId4"/>
                <a:stretch>
                  <a:fillRect l="-3550" r="-6509" b="-304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101267" y="31497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analiticamente.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70845" y="3441910"/>
                <a:ext cx="1594988" cy="818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5" y="3441910"/>
                <a:ext cx="1594988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01417" y="3540816"/>
                <a:ext cx="1169166" cy="621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17" y="3540816"/>
                <a:ext cx="1169166" cy="621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03184" y="3548509"/>
                <a:ext cx="1158009" cy="503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84" y="3548509"/>
                <a:ext cx="1158009" cy="5032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194054" y="3540816"/>
                <a:ext cx="144687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054" y="3540816"/>
                <a:ext cx="1446871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810618" y="3489199"/>
                <a:ext cx="26536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618" y="3489199"/>
                <a:ext cx="2653612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13B5E6E4-C431-403E-A546-2F6A045EA3B2}"/>
              </a:ext>
            </a:extLst>
          </p:cNvPr>
          <p:cNvSpPr txBox="1"/>
          <p:nvPr/>
        </p:nvSpPr>
        <p:spPr>
          <a:xfrm>
            <a:off x="101267" y="1857262"/>
            <a:ext cx="5604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quadrícula corresponde a um trabalho de 2 N × 0,5   m = 1 J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0E6387F-3BE9-42A6-A237-DFF4E9FDAA82}"/>
              </a:ext>
            </a:extLst>
          </p:cNvPr>
          <p:cNvSpPr txBox="1"/>
          <p:nvPr/>
        </p:nvSpPr>
        <p:spPr>
          <a:xfrm>
            <a:off x="149195" y="2158480"/>
            <a:ext cx="481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região em azul tem aproximadamente 5,8 quadrículas</a:t>
            </a:r>
          </a:p>
        </p:txBody>
      </p:sp>
    </p:spTree>
    <p:extLst>
      <p:ext uri="{BB962C8B-B14F-4D97-AF65-F5344CB8AC3E}">
        <p14:creationId xmlns:p14="http://schemas.microsoft.com/office/powerpoint/2010/main" val="1447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47208"/>
          <a:stretch/>
        </p:blipFill>
        <p:spPr>
          <a:xfrm rot="5400000">
            <a:off x="6907801" y="1889575"/>
            <a:ext cx="1378439" cy="4626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27891"/>
            <a:ext cx="908466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para-choque com molas de um carro é projetado de modo a absorver o impacto de outro veículo 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km/h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1500 kg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uma colisão dessas comprimirá cada uma das duas molas idênticas, escondidas no interior do para-choque, em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veículo sofre um choque frontal, e as molas não estão deformadas no início da batida.</a:t>
            </a: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constante de força de cada mola.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" y="18956"/>
            <a:ext cx="712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exercício 27. Trabalho no suporte do para choque de </a:t>
            </a:r>
            <a:r>
              <a:rPr lang="pt-BR">
                <a:solidFill>
                  <a:srgbClr val="0070C0"/>
                </a:solidFill>
              </a:rPr>
              <a:t>um carro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51655" y="1496176"/>
            <a:ext cx="204852" cy="12494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5" b="34621"/>
          <a:stretch/>
        </p:blipFill>
        <p:spPr>
          <a:xfrm>
            <a:off x="7530980" y="1643993"/>
            <a:ext cx="786717" cy="2535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5" b="34621"/>
          <a:stretch/>
        </p:blipFill>
        <p:spPr>
          <a:xfrm>
            <a:off x="7530980" y="2330768"/>
            <a:ext cx="786717" cy="253507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7492944" y="2793367"/>
            <a:ext cx="976159" cy="245439"/>
            <a:chOff x="7492944" y="2793367"/>
            <a:chExt cx="976159" cy="245439"/>
          </a:xfrm>
        </p:grpSpPr>
        <p:cxnSp>
          <p:nvCxnSpPr>
            <p:cNvPr id="11" name="Conector de Seta Reta 10"/>
            <p:cNvCxnSpPr/>
            <p:nvPr/>
          </p:nvCxnSpPr>
          <p:spPr>
            <a:xfrm>
              <a:off x="7492944" y="2901090"/>
              <a:ext cx="3459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H="1" flipV="1">
              <a:off x="8108547" y="2901089"/>
              <a:ext cx="36055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7838847" y="2810120"/>
              <a:ext cx="0" cy="22868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8108547" y="2810120"/>
              <a:ext cx="0" cy="22868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7849822" y="2793367"/>
                  <a:ext cx="25872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822" y="2793367"/>
                  <a:ext cx="258725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14286" r="-4762" b="-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6359" y="2050576"/>
                <a:ext cx="1770613" cy="818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" y="2050576"/>
                <a:ext cx="1770613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841349" y="2240076"/>
                <a:ext cx="1189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49" y="2240076"/>
                <a:ext cx="11897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137006" y="2053717"/>
                <a:ext cx="2145267" cy="818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06" y="2053717"/>
                <a:ext cx="2145267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9026" y="2928780"/>
                <a:ext cx="134261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" y="2928780"/>
                <a:ext cx="13426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315946" y="2053717"/>
                <a:ext cx="1681935" cy="6708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46" y="2053717"/>
                <a:ext cx="1681935" cy="670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556060" y="2758450"/>
                <a:ext cx="2514214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0" y="2758450"/>
                <a:ext cx="251421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209639" y="2744878"/>
                <a:ext cx="1960601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39" y="2744878"/>
                <a:ext cx="196060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9921" y="3463693"/>
                <a:ext cx="1127295" cy="6481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1" y="3463693"/>
                <a:ext cx="1127295" cy="648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713841" y="3498027"/>
                <a:ext cx="1127295" cy="6481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41" y="3498027"/>
                <a:ext cx="1127295" cy="6481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eta para a Direita 31"/>
          <p:cNvSpPr/>
          <p:nvPr/>
        </p:nvSpPr>
        <p:spPr>
          <a:xfrm>
            <a:off x="2807895" y="3779992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203396" y="3514830"/>
                <a:ext cx="1852045" cy="6973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1500 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(2,5)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96" y="3514830"/>
                <a:ext cx="1852045" cy="697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839535" y="3604804"/>
                <a:ext cx="2156616" cy="3724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35" y="3604804"/>
                <a:ext cx="2156616" cy="372410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eta para a Direita 34"/>
          <p:cNvSpPr/>
          <p:nvPr/>
        </p:nvSpPr>
        <p:spPr>
          <a:xfrm>
            <a:off x="5232719" y="3754934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0293" y="4390144"/>
                <a:ext cx="4590607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 temos 2 molas, logo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2,1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3" y="4390144"/>
                <a:ext cx="4590607" cy="372410"/>
              </a:xfrm>
              <a:prstGeom prst="rect">
                <a:avLst/>
              </a:prstGeom>
              <a:blipFill>
                <a:blip r:embed="rId16"/>
                <a:stretch>
                  <a:fillRect l="-1195" t="-6557" b="-262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5150451" y="4185893"/>
            <a:ext cx="369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mola com metade do comprimento teria o mesmo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par</a:t>
            </a:r>
          </a:p>
        </p:txBody>
      </p:sp>
    </p:spTree>
    <p:extLst>
      <p:ext uri="{BB962C8B-B14F-4D97-AF65-F5344CB8AC3E}">
        <p14:creationId xmlns:p14="http://schemas.microsoft.com/office/powerpoint/2010/main" val="1702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82816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851836"/>
            <a:ext cx="8978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7, finalizar! Questionário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9 aberto.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8, iniciar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 do relatório 5 até dia 19 a noite para receber de volta; 21 p/ garantir a nota.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</p:txBody>
      </p:sp>
    </p:spTree>
    <p:extLst>
      <p:ext uri="{BB962C8B-B14F-4D97-AF65-F5344CB8AC3E}">
        <p14:creationId xmlns:p14="http://schemas.microsoft.com/office/powerpoint/2010/main" val="16286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122026" y="3040349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764279"/>
            <a:ext cx="869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Aplicar a relação trabalho energia cinética a situações específicas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Conhecendo a força em função da posição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uma mola presa a um objeto em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 uma força 1/</a:t>
            </a:r>
            <a:r>
              <a:rPr lang="pt-BR" i="1" dirty="0"/>
              <a:t>r</a:t>
            </a:r>
            <a:r>
              <a:rPr lang="pt-BR" dirty="0"/>
              <a:t> </a:t>
            </a:r>
            <a:r>
              <a:rPr lang="pt-BR" baseline="30000" dirty="0"/>
              <a:t>2</a:t>
            </a:r>
            <a:r>
              <a:rPr lang="pt-BR" dirty="0"/>
              <a:t> (gravidade, força elétrica)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para-choque de um carro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Verificar o comportamento da Energia Cinética nas colisões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82505" y="470235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" y="470235"/>
                <a:ext cx="136357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504950" y="362513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pelas forças agindo sobre um corpo é igual à variação da energia cinética do corpo.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889000"/>
            <a:ext cx="874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teorema é válido para forças variáveis.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Consequência: se o trabalho for nulo a energia cinética permanece constante.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448375"/>
            <a:ext cx="88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trabalho: O trabalho é uma forma de transferir energia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um corpo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um corpo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a uma força que age sobre ele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184" y="1985210"/>
            <a:ext cx="571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 geral a partir da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+ definição de trabalho 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844472" y="1863087"/>
                <a:ext cx="1438407" cy="7382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72" y="1863087"/>
                <a:ext cx="1438407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7766005" y="3954467"/>
            <a:ext cx="128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Válida em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2505" y="2457554"/>
                <a:ext cx="118526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" y="2457554"/>
                <a:ext cx="1185261" cy="289182"/>
              </a:xfrm>
              <a:prstGeom prst="rect">
                <a:avLst/>
              </a:prstGeom>
              <a:blipFill>
                <a:blip r:embed="rId4"/>
                <a:stretch>
                  <a:fillRect l="-4124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40408" y="2329568"/>
                <a:ext cx="90306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08" y="2329568"/>
                <a:ext cx="903068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171378" y="2329568"/>
                <a:ext cx="120500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78" y="2329568"/>
                <a:ext cx="1205009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315872" y="2293022"/>
                <a:ext cx="102733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72" y="2293022"/>
                <a:ext cx="102733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53432" y="3030186"/>
                <a:ext cx="256518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2" y="3030186"/>
                <a:ext cx="2565189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789237" y="3072646"/>
                <a:ext cx="2119491" cy="639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37" y="3072646"/>
                <a:ext cx="2119491" cy="639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79344" y="3066787"/>
                <a:ext cx="1563954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𝑣𝑓𝑥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44" y="3066787"/>
                <a:ext cx="1563954" cy="631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525749" y="3066787"/>
                <a:ext cx="1602426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𝑣𝑓𝑥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49" y="3066787"/>
                <a:ext cx="1602426" cy="6310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4184" y="3892911"/>
                <a:ext cx="1860061" cy="911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𝑣𝑜𝑥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𝑣𝑓𝑥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" y="3892911"/>
                <a:ext cx="1860061" cy="911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476096" y="4001656"/>
                <a:ext cx="1842364" cy="671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𝑓𝑥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𝑜𝑥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96" y="4001656"/>
                <a:ext cx="1842364" cy="6714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586956" y="3964976"/>
                <a:ext cx="264354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956" y="3964976"/>
                <a:ext cx="2643544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402427" y="4069834"/>
                <a:ext cx="13635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427" y="4069834"/>
                <a:ext cx="13635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CD7422BD-4997-4DDE-9272-B26704E7F5C6}"/>
              </a:ext>
            </a:extLst>
          </p:cNvPr>
          <p:cNvSpPr txBox="1"/>
          <p:nvPr/>
        </p:nvSpPr>
        <p:spPr>
          <a:xfrm>
            <a:off x="-1" y="11612"/>
            <a:ext cx="62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Dedução do Teorema Trabalho – Energia Cinética</a:t>
            </a:r>
          </a:p>
        </p:txBody>
      </p:sp>
    </p:spTree>
    <p:extLst>
      <p:ext uri="{BB962C8B-B14F-4D97-AF65-F5344CB8AC3E}">
        <p14:creationId xmlns:p14="http://schemas.microsoft.com/office/powerpoint/2010/main" val="10286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0144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6361816" y="459072"/>
            <a:ext cx="2688272" cy="1073150"/>
            <a:chOff x="3452176" y="2616200"/>
            <a:chExt cx="2569846" cy="904875"/>
          </a:xfrm>
        </p:grpSpPr>
        <p:cxnSp>
          <p:nvCxnSpPr>
            <p:cNvPr id="26" name="Line 664"/>
            <p:cNvCxnSpPr>
              <a:cxnSpLocks noChangeShapeType="1"/>
            </p:cNvCxnSpPr>
            <p:nvPr/>
          </p:nvCxnSpPr>
          <p:spPr bwMode="auto">
            <a:xfrm flipV="1">
              <a:off x="3850322" y="2616200"/>
              <a:ext cx="635" cy="90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665"/>
            <p:cNvCxnSpPr>
              <a:cxnSpLocks noChangeShapeType="1"/>
            </p:cNvCxnSpPr>
            <p:nvPr/>
          </p:nvCxnSpPr>
          <p:spPr bwMode="auto">
            <a:xfrm>
              <a:off x="3741737" y="3170555"/>
              <a:ext cx="22802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666"/>
            <p:cNvCxnSpPr>
              <a:cxnSpLocks noChangeShapeType="1"/>
            </p:cNvCxnSpPr>
            <p:nvPr/>
          </p:nvCxnSpPr>
          <p:spPr bwMode="auto">
            <a:xfrm>
              <a:off x="4320857" y="3134995"/>
              <a:ext cx="0" cy="7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669"/>
            <p:cNvCxnSpPr>
              <a:cxnSpLocks noChangeShapeType="1"/>
            </p:cNvCxnSpPr>
            <p:nvPr/>
          </p:nvCxnSpPr>
          <p:spPr bwMode="auto">
            <a:xfrm>
              <a:off x="3850322" y="2913380"/>
              <a:ext cx="101346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Line 671"/>
            <p:cNvCxnSpPr>
              <a:cxnSpLocks noChangeShapeType="1"/>
            </p:cNvCxnSpPr>
            <p:nvPr/>
          </p:nvCxnSpPr>
          <p:spPr bwMode="auto">
            <a:xfrm flipV="1">
              <a:off x="4863147" y="2917190"/>
              <a:ext cx="635" cy="25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Line 672"/>
            <p:cNvCxnSpPr>
              <a:cxnSpLocks noChangeShapeType="1"/>
            </p:cNvCxnSpPr>
            <p:nvPr/>
          </p:nvCxnSpPr>
          <p:spPr bwMode="auto">
            <a:xfrm flipV="1">
              <a:off x="5332412" y="2917190"/>
              <a:ext cx="635" cy="253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Line 674"/>
            <p:cNvCxnSpPr>
              <a:cxnSpLocks noChangeShapeType="1"/>
            </p:cNvCxnSpPr>
            <p:nvPr/>
          </p:nvCxnSpPr>
          <p:spPr bwMode="auto">
            <a:xfrm flipV="1">
              <a:off x="4311332" y="2907665"/>
              <a:ext cx="552450" cy="516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Line 675"/>
            <p:cNvCxnSpPr>
              <a:cxnSpLocks noChangeShapeType="1"/>
            </p:cNvCxnSpPr>
            <p:nvPr/>
          </p:nvCxnSpPr>
          <p:spPr bwMode="auto">
            <a:xfrm>
              <a:off x="4863782" y="2907665"/>
              <a:ext cx="470535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676"/>
            <p:cNvCxnSpPr>
              <a:cxnSpLocks noChangeShapeType="1"/>
            </p:cNvCxnSpPr>
            <p:nvPr/>
          </p:nvCxnSpPr>
          <p:spPr bwMode="auto">
            <a:xfrm>
              <a:off x="5332412" y="2907665"/>
              <a:ext cx="325755" cy="253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" name="Text Box 677"/>
            <p:cNvSpPr txBox="1">
              <a:spLocks noChangeArrowheads="1"/>
            </p:cNvSpPr>
            <p:nvPr/>
          </p:nvSpPr>
          <p:spPr bwMode="auto">
            <a:xfrm>
              <a:off x="3633152" y="2809240"/>
              <a:ext cx="144145" cy="18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" name="Text Box 678"/>
            <p:cNvSpPr txBox="1">
              <a:spLocks noChangeArrowheads="1"/>
            </p:cNvSpPr>
            <p:nvPr/>
          </p:nvSpPr>
          <p:spPr bwMode="auto">
            <a:xfrm>
              <a:off x="3581082" y="3303905"/>
              <a:ext cx="144145" cy="18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7" name="Text Box 679"/>
            <p:cNvSpPr txBox="1">
              <a:spLocks noChangeArrowheads="1"/>
            </p:cNvSpPr>
            <p:nvPr/>
          </p:nvSpPr>
          <p:spPr bwMode="auto">
            <a:xfrm>
              <a:off x="424465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8" name="Text Box 680"/>
            <p:cNvSpPr txBox="1">
              <a:spLocks noChangeArrowheads="1"/>
            </p:cNvSpPr>
            <p:nvPr/>
          </p:nvSpPr>
          <p:spPr bwMode="auto">
            <a:xfrm>
              <a:off x="481996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Text Box 681"/>
            <p:cNvSpPr txBox="1">
              <a:spLocks noChangeArrowheads="1"/>
            </p:cNvSpPr>
            <p:nvPr/>
          </p:nvSpPr>
          <p:spPr bwMode="auto">
            <a:xfrm>
              <a:off x="5307647" y="3178175"/>
              <a:ext cx="8953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0" name="Text Box 682"/>
            <p:cNvSpPr txBox="1">
              <a:spLocks noChangeArrowheads="1"/>
            </p:cNvSpPr>
            <p:nvPr/>
          </p:nvSpPr>
          <p:spPr bwMode="auto">
            <a:xfrm>
              <a:off x="5623877" y="3195320"/>
              <a:ext cx="39814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i="1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 (m)</a:t>
              </a:r>
            </a:p>
          </p:txBody>
        </p:sp>
        <p:sp>
          <p:nvSpPr>
            <p:cNvPr id="41" name="Text Box 683"/>
            <p:cNvSpPr txBox="1">
              <a:spLocks noChangeArrowheads="1"/>
            </p:cNvSpPr>
            <p:nvPr/>
          </p:nvSpPr>
          <p:spPr bwMode="auto">
            <a:xfrm>
              <a:off x="3452176" y="2616200"/>
              <a:ext cx="4746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i="1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 (N)</a:t>
              </a: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-1" y="18956"/>
            <a:ext cx="799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7, ex. 23. Velocidade de 1 partícula </a:t>
            </a:r>
            <a:r>
              <a:rPr lang="pt-BR">
                <a:solidFill>
                  <a:srgbClr val="0070C0"/>
                </a:solidFill>
              </a:rPr>
              <a:t>ao atravessar </a:t>
            </a:r>
            <a:r>
              <a:rPr lang="pt-BR" dirty="0">
                <a:solidFill>
                  <a:srgbClr val="0070C0"/>
                </a:solidFill>
              </a:rPr>
              <a:t>campo de força conhecido</a:t>
            </a:r>
          </a:p>
        </p:txBody>
      </p:sp>
      <p:cxnSp>
        <p:nvCxnSpPr>
          <p:cNvPr id="45" name="Line 674"/>
          <p:cNvCxnSpPr>
            <a:cxnSpLocks noChangeShapeType="1"/>
          </p:cNvCxnSpPr>
          <p:nvPr/>
        </p:nvCxnSpPr>
        <p:spPr bwMode="auto">
          <a:xfrm>
            <a:off x="6786945" y="1416999"/>
            <a:ext cx="48358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Retângulo 49"/>
          <p:cNvSpPr/>
          <p:nvPr/>
        </p:nvSpPr>
        <p:spPr>
          <a:xfrm>
            <a:off x="-8095" y="359687"/>
            <a:ext cx="6242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partícula de massa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desloca-se ao longo de uma reta. Entre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 m, ela está sujeita a uma força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cuja intensidade está representada no gráfico.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Calcule a velocidade da partícula depois de percorrer 2, 3, 4, 6 e 7 m, sabendo que sua velocidade em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m é de 3 m/s.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-15825" y="2362082"/>
                <a:ext cx="2380075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2362082"/>
                <a:ext cx="2380075" cy="738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142096" y="1740230"/>
                <a:ext cx="136357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6" y="1740230"/>
                <a:ext cx="13635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242449" y="2407690"/>
                <a:ext cx="974177" cy="553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49" y="2407690"/>
                <a:ext cx="974177" cy="553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210927" y="2568345"/>
                <a:ext cx="695190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27" y="2568345"/>
                <a:ext cx="695190" cy="254172"/>
              </a:xfrm>
              <a:prstGeom prst="rect">
                <a:avLst/>
              </a:prstGeom>
              <a:blipFill>
                <a:blip r:embed="rId5"/>
                <a:stretch>
                  <a:fillRect l="-4386" t="-7143" r="-789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4223567" y="2555427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67" y="2555427"/>
                <a:ext cx="984500" cy="246221"/>
              </a:xfrm>
              <a:prstGeom prst="rect">
                <a:avLst/>
              </a:prstGeom>
              <a:blipFill>
                <a:blip r:embed="rId6"/>
                <a:stretch>
                  <a:fillRect l="-4348" r="-6832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1834679" y="1604155"/>
                <a:ext cx="241155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79" y="1604155"/>
                <a:ext cx="2411558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eta para a Direita 57"/>
          <p:cNvSpPr/>
          <p:nvPr/>
        </p:nvSpPr>
        <p:spPr>
          <a:xfrm>
            <a:off x="4328062" y="1829639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4970169" y="1694692"/>
                <a:ext cx="148976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69" y="1694692"/>
                <a:ext cx="1489767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7197480" y="1500440"/>
                <a:ext cx="1644361" cy="8183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80" y="1500440"/>
                <a:ext cx="1644361" cy="818366"/>
              </a:xfrm>
              <a:prstGeom prst="rect">
                <a:avLst/>
              </a:prstGeom>
              <a:blipFill>
                <a:blip r:embed="rId9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5441135" y="2246775"/>
                <a:ext cx="1688091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2(−4)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35" y="2246775"/>
                <a:ext cx="1688091" cy="727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eta para a Direita 61"/>
          <p:cNvSpPr/>
          <p:nvPr/>
        </p:nvSpPr>
        <p:spPr>
          <a:xfrm>
            <a:off x="7260564" y="255244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7653033" y="2448679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33" y="2448679"/>
                <a:ext cx="1399486" cy="358303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-15825" y="2987551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2987551"/>
                <a:ext cx="2424959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2324429" y="3179849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29" y="3179849"/>
                <a:ext cx="716029" cy="254172"/>
              </a:xfrm>
              <a:prstGeom prst="rect">
                <a:avLst/>
              </a:prstGeom>
              <a:blipFill>
                <a:blip r:embed="rId13"/>
                <a:stretch>
                  <a:fillRect l="-2542" t="-9756" r="-5932" b="-17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258021" y="3179849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21" y="3179849"/>
                <a:ext cx="984500" cy="246221"/>
              </a:xfrm>
              <a:prstGeom prst="rect">
                <a:avLst/>
              </a:prstGeom>
              <a:blipFill>
                <a:blip r:embed="rId14"/>
                <a:stretch>
                  <a:fillRect l="-3704" r="-61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286801" y="3126047"/>
                <a:ext cx="1725280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(2,2)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1" y="3126047"/>
                <a:ext cx="1725280" cy="318613"/>
              </a:xfrm>
              <a:prstGeom prst="rect">
                <a:avLst/>
              </a:prstGeom>
              <a:blipFill>
                <a:blip r:embed="rId15"/>
                <a:stretch>
                  <a:fillRect l="-707" r="-353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eta para a Direita 68"/>
          <p:cNvSpPr/>
          <p:nvPr/>
        </p:nvSpPr>
        <p:spPr>
          <a:xfrm>
            <a:off x="6037014" y="3190118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6429483" y="3086357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83" y="3086357"/>
                <a:ext cx="1399486" cy="358303"/>
              </a:xfrm>
              <a:prstGeom prst="rect">
                <a:avLst/>
              </a:prstGeom>
              <a:blipFill>
                <a:blip r:embed="rId1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-15825" y="3426070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3426070"/>
                <a:ext cx="2424959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2340254" y="3618368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54" y="3618368"/>
                <a:ext cx="716029" cy="254172"/>
              </a:xfrm>
              <a:prstGeom prst="rect">
                <a:avLst/>
              </a:prstGeom>
              <a:blipFill>
                <a:blip r:embed="rId18"/>
                <a:stretch>
                  <a:fillRect l="-2564" t="-9756" r="-6838" b="-17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273846" y="3618368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46" y="3618368"/>
                <a:ext cx="984500" cy="246221"/>
              </a:xfrm>
              <a:prstGeom prst="rect">
                <a:avLst/>
              </a:prstGeom>
              <a:blipFill>
                <a:blip r:embed="rId19"/>
                <a:stretch>
                  <a:fillRect l="-3704" r="-61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4302626" y="3564566"/>
                <a:ext cx="1569789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26" y="3564566"/>
                <a:ext cx="1569789" cy="318613"/>
              </a:xfrm>
              <a:prstGeom prst="rect">
                <a:avLst/>
              </a:prstGeom>
              <a:blipFill>
                <a:blip r:embed="rId20"/>
                <a:stretch>
                  <a:fillRect l="-1167" r="-389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 para a Direita 74"/>
          <p:cNvSpPr/>
          <p:nvPr/>
        </p:nvSpPr>
        <p:spPr>
          <a:xfrm>
            <a:off x="6052839" y="3628637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/>
              <p:cNvSpPr/>
              <p:nvPr/>
            </p:nvSpPr>
            <p:spPr>
              <a:xfrm>
                <a:off x="6445308" y="3524876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6" name="Retângulo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08" y="3524876"/>
                <a:ext cx="1399486" cy="358303"/>
              </a:xfrm>
              <a:prstGeom prst="rect">
                <a:avLst/>
              </a:prstGeom>
              <a:blipFill>
                <a:blip r:embed="rId21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/>
              <p:cNvSpPr/>
              <p:nvPr/>
            </p:nvSpPr>
            <p:spPr>
              <a:xfrm>
                <a:off x="-15825" y="3886237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7" name="Re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3886237"/>
                <a:ext cx="2424959" cy="7382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2340254" y="4078535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54" y="4078535"/>
                <a:ext cx="716029" cy="254172"/>
              </a:xfrm>
              <a:prstGeom prst="rect">
                <a:avLst/>
              </a:prstGeom>
              <a:blipFill>
                <a:blip r:embed="rId23"/>
                <a:stretch>
                  <a:fillRect l="-2564" t="-9524" r="-683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3321822" y="4104184"/>
                <a:ext cx="830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22" y="4104184"/>
                <a:ext cx="830612" cy="246221"/>
              </a:xfrm>
              <a:prstGeom prst="rect">
                <a:avLst/>
              </a:prstGeom>
              <a:blipFill>
                <a:blip r:embed="rId24"/>
                <a:stretch>
                  <a:fillRect l="-5882" r="-7353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4302626" y="4024733"/>
                <a:ext cx="1571391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(2,2)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26" y="4024733"/>
                <a:ext cx="1571391" cy="318613"/>
              </a:xfrm>
              <a:prstGeom prst="rect">
                <a:avLst/>
              </a:prstGeom>
              <a:blipFill>
                <a:blip r:embed="rId25"/>
                <a:stretch>
                  <a:fillRect l="-1163" b="-21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eta para a Direita 80"/>
          <p:cNvSpPr/>
          <p:nvPr/>
        </p:nvSpPr>
        <p:spPr>
          <a:xfrm>
            <a:off x="6052839" y="4088804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/>
              <p:cNvSpPr/>
              <p:nvPr/>
            </p:nvSpPr>
            <p:spPr>
              <a:xfrm>
                <a:off x="6445308" y="3985043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2" name="Retângulo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308" y="3985043"/>
                <a:ext cx="1399486" cy="358303"/>
              </a:xfrm>
              <a:prstGeom prst="rect">
                <a:avLst/>
              </a:prstGeom>
              <a:blipFill>
                <a:blip r:embed="rId2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/>
              <p:cNvSpPr/>
              <p:nvPr/>
            </p:nvSpPr>
            <p:spPr>
              <a:xfrm>
                <a:off x="-15825" y="4301576"/>
                <a:ext cx="2424959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7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3" name="Retâ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5" y="4301576"/>
                <a:ext cx="2424959" cy="73821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381760" y="4493874"/>
                <a:ext cx="716029" cy="254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60" y="4493874"/>
                <a:ext cx="716029" cy="254172"/>
              </a:xfrm>
              <a:prstGeom prst="rect">
                <a:avLst/>
              </a:prstGeom>
              <a:blipFill>
                <a:blip r:embed="rId28"/>
                <a:stretch>
                  <a:fillRect l="-2564" t="-9524" r="-683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/>
              <p:cNvSpPr txBox="1"/>
              <p:nvPr/>
            </p:nvSpPr>
            <p:spPr>
              <a:xfrm>
                <a:off x="3315352" y="4493874"/>
                <a:ext cx="984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5" name="CaixaDe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52" y="4493874"/>
                <a:ext cx="984500" cy="246221"/>
              </a:xfrm>
              <a:prstGeom prst="rect">
                <a:avLst/>
              </a:prstGeom>
              <a:blipFill>
                <a:blip r:embed="rId29"/>
                <a:stretch>
                  <a:fillRect l="-4348" r="-6832"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/>
              <p:cNvSpPr txBox="1"/>
              <p:nvPr/>
            </p:nvSpPr>
            <p:spPr>
              <a:xfrm>
                <a:off x="4344132" y="4440072"/>
                <a:ext cx="1569789" cy="318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32" y="4440072"/>
                <a:ext cx="1569789" cy="318613"/>
              </a:xfrm>
              <a:prstGeom prst="rect">
                <a:avLst/>
              </a:prstGeom>
              <a:blipFill>
                <a:blip r:embed="rId30"/>
                <a:stretch>
                  <a:fillRect l="-1167" r="-389" b="-188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eta para a Direita 86"/>
          <p:cNvSpPr/>
          <p:nvPr/>
        </p:nvSpPr>
        <p:spPr>
          <a:xfrm>
            <a:off x="6094345" y="4504143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6486814" y="4400382"/>
                <a:ext cx="139948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814" y="4400382"/>
                <a:ext cx="1399486" cy="358303"/>
              </a:xfrm>
              <a:prstGeom prst="rect">
                <a:avLst/>
              </a:prstGeom>
              <a:blipFill>
                <a:blip r:embed="rId31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lão de Fala: Retângulo 1">
                <a:extLst>
                  <a:ext uri="{FF2B5EF4-FFF2-40B4-BE49-F238E27FC236}">
                    <a16:creationId xmlns:a16="http://schemas.microsoft.com/office/drawing/2014/main" id="{289C8CD4-CB50-47D7-B190-02ED7EB191BF}"/>
                  </a:ext>
                </a:extLst>
              </p:cNvPr>
              <p:cNvSpPr/>
              <p:nvPr/>
            </p:nvSpPr>
            <p:spPr>
              <a:xfrm>
                <a:off x="7756194" y="3126047"/>
                <a:ext cx="1293894" cy="1159979"/>
              </a:xfrm>
              <a:prstGeom prst="wedgeRectCallout">
                <a:avLst>
                  <a:gd name="adj1" fmla="val -48007"/>
                  <a:gd name="adj2" fmla="val -144260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Faltou um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pt-BR" sz="1600" dirty="0"/>
                  <a:t> Ficou +, antecipando os resultados</a:t>
                </a:r>
              </a:p>
            </p:txBody>
          </p:sp>
        </mc:Choice>
        <mc:Fallback xmlns="">
          <p:sp>
            <p:nvSpPr>
              <p:cNvPr id="2" name="Balão de Fala: Retângulo 1">
                <a:extLst>
                  <a:ext uri="{FF2B5EF4-FFF2-40B4-BE49-F238E27FC236}">
                    <a16:creationId xmlns:a16="http://schemas.microsoft.com/office/drawing/2014/main" id="{289C8CD4-CB50-47D7-B190-02ED7EB19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194" y="3126047"/>
                <a:ext cx="1293894" cy="1159979"/>
              </a:xfrm>
              <a:prstGeom prst="wedgeRectCallout">
                <a:avLst>
                  <a:gd name="adj1" fmla="val -48007"/>
                  <a:gd name="adj2" fmla="val -144260"/>
                </a:avLst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7" grpId="0"/>
      <p:bldP spid="58" grpId="0" animBg="1"/>
      <p:bldP spid="60" grpId="0" animBg="1"/>
      <p:bldP spid="61" grpId="0"/>
      <p:bldP spid="62" grpId="0" animBg="1"/>
      <p:bldP spid="63" grpId="0"/>
      <p:bldP spid="64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78" grpId="0"/>
      <p:bldP spid="79" grpId="0"/>
      <p:bldP spid="80" grpId="0"/>
      <p:bldP spid="81" grpId="0" animBg="1"/>
      <p:bldP spid="82" grpId="0"/>
      <p:bldP spid="83" grpId="0"/>
      <p:bldP spid="84" grpId="0"/>
      <p:bldP spid="85" grpId="0"/>
      <p:bldP spid="86" grpId="0"/>
      <p:bldP spid="87" grpId="0" animBg="1"/>
      <p:bldP spid="8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821" y="358916"/>
            <a:ext cx="7440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Se no ponto </a:t>
            </a:r>
            <a:r>
              <a:rPr lang="pt-B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m sua velocidade fosse 2 m/s, ela poderia chegar até o ponto </a:t>
            </a:r>
            <a:r>
              <a:rPr lang="pt-B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 m ? Justifique.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512" y="1263177"/>
                <a:ext cx="2659382" cy="818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" y="1263177"/>
                <a:ext cx="2659382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60894" y="1286327"/>
                <a:ext cx="109542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94" y="1286327"/>
                <a:ext cx="1095428" cy="622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550907" y="1448101"/>
                <a:ext cx="108965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7" y="1448101"/>
                <a:ext cx="1089657" cy="299249"/>
              </a:xfrm>
              <a:prstGeom prst="rect">
                <a:avLst/>
              </a:prstGeom>
              <a:blipFill>
                <a:blip r:embed="rId4"/>
                <a:stretch>
                  <a:fillRect l="-5056" r="-6742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70891" y="2126651"/>
                <a:ext cx="164436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1" y="2126651"/>
                <a:ext cx="1644361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27161" y="3133772"/>
                <a:ext cx="1688091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2(−4)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1" y="3133772"/>
                <a:ext cx="1688091" cy="727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para a Direita 22"/>
          <p:cNvSpPr/>
          <p:nvPr/>
        </p:nvSpPr>
        <p:spPr>
          <a:xfrm>
            <a:off x="2353357" y="3492240"/>
            <a:ext cx="369963" cy="19722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745826" y="3388479"/>
                <a:ext cx="1243995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26" y="3388479"/>
                <a:ext cx="1243995" cy="358303"/>
              </a:xfrm>
              <a:prstGeom prst="rect">
                <a:avLst/>
              </a:prstGeom>
              <a:blipFill>
                <a:blip r:embed="rId8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4246263" y="3406185"/>
            <a:ext cx="4382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Logo, a partícula para na posição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01049D-EE65-4C09-A917-1627CD1A5A2B}"/>
              </a:ext>
            </a:extLst>
          </p:cNvPr>
          <p:cNvSpPr txBox="1"/>
          <p:nvPr/>
        </p:nvSpPr>
        <p:spPr>
          <a:xfrm>
            <a:off x="470030" y="3879762"/>
            <a:ext cx="7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 a força é negativa, a partícula passa a mover-se para a esquerda,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modo que não alcançará o ponto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m.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0960A48-AAC2-4DBA-9013-4BB14F700C72}"/>
              </a:ext>
            </a:extLst>
          </p:cNvPr>
          <p:cNvSpPr txBox="1"/>
          <p:nvPr/>
        </p:nvSpPr>
        <p:spPr>
          <a:xfrm>
            <a:off x="742108" y="4474233"/>
            <a:ext cx="72570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 é um ponto de inversão do movimento quando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m/s em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m.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5828371" y="981245"/>
            <a:ext cx="3189249" cy="1590969"/>
            <a:chOff x="5828371" y="981245"/>
            <a:chExt cx="3189249" cy="1590969"/>
          </a:xfrm>
        </p:grpSpPr>
        <p:grpSp>
          <p:nvGrpSpPr>
            <p:cNvPr id="27" name="Agrupar 26"/>
            <p:cNvGrpSpPr/>
            <p:nvPr/>
          </p:nvGrpSpPr>
          <p:grpSpPr>
            <a:xfrm>
              <a:off x="5828371" y="981245"/>
              <a:ext cx="3189249" cy="1590969"/>
              <a:chOff x="3452176" y="2616200"/>
              <a:chExt cx="2569846" cy="904875"/>
            </a:xfrm>
          </p:grpSpPr>
          <p:cxnSp>
            <p:nvCxnSpPr>
              <p:cNvPr id="28" name="Line 664"/>
              <p:cNvCxnSpPr>
                <a:cxnSpLocks noChangeShapeType="1"/>
              </p:cNvCxnSpPr>
              <p:nvPr/>
            </p:nvCxnSpPr>
            <p:spPr bwMode="auto">
              <a:xfrm flipV="1">
                <a:off x="3850322" y="2616200"/>
                <a:ext cx="635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Line 665"/>
              <p:cNvCxnSpPr>
                <a:cxnSpLocks noChangeShapeType="1"/>
              </p:cNvCxnSpPr>
              <p:nvPr/>
            </p:nvCxnSpPr>
            <p:spPr bwMode="auto">
              <a:xfrm>
                <a:off x="3741737" y="3170555"/>
                <a:ext cx="2280285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Line 666"/>
              <p:cNvCxnSpPr>
                <a:cxnSpLocks noChangeShapeType="1"/>
              </p:cNvCxnSpPr>
              <p:nvPr/>
            </p:nvCxnSpPr>
            <p:spPr bwMode="auto">
              <a:xfrm>
                <a:off x="4320857" y="3134995"/>
                <a:ext cx="0" cy="717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Line 669"/>
              <p:cNvCxnSpPr>
                <a:cxnSpLocks noChangeShapeType="1"/>
              </p:cNvCxnSpPr>
              <p:nvPr/>
            </p:nvCxnSpPr>
            <p:spPr bwMode="auto">
              <a:xfrm>
                <a:off x="3850322" y="2913380"/>
                <a:ext cx="101346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Line 671"/>
              <p:cNvCxnSpPr>
                <a:cxnSpLocks noChangeShapeType="1"/>
              </p:cNvCxnSpPr>
              <p:nvPr/>
            </p:nvCxnSpPr>
            <p:spPr bwMode="auto">
              <a:xfrm flipV="1">
                <a:off x="4863147" y="2917190"/>
                <a:ext cx="635" cy="253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Line 672"/>
              <p:cNvCxnSpPr>
                <a:cxnSpLocks noChangeShapeType="1"/>
              </p:cNvCxnSpPr>
              <p:nvPr/>
            </p:nvCxnSpPr>
            <p:spPr bwMode="auto">
              <a:xfrm flipV="1">
                <a:off x="5332412" y="2917190"/>
                <a:ext cx="635" cy="2533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Line 674"/>
              <p:cNvCxnSpPr>
                <a:cxnSpLocks noChangeShapeType="1"/>
              </p:cNvCxnSpPr>
              <p:nvPr/>
            </p:nvCxnSpPr>
            <p:spPr bwMode="auto">
              <a:xfrm flipV="1">
                <a:off x="4311332" y="2907665"/>
                <a:ext cx="552450" cy="516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Line 675"/>
              <p:cNvCxnSpPr>
                <a:cxnSpLocks noChangeShapeType="1"/>
              </p:cNvCxnSpPr>
              <p:nvPr/>
            </p:nvCxnSpPr>
            <p:spPr bwMode="auto">
              <a:xfrm>
                <a:off x="4863782" y="2907665"/>
                <a:ext cx="470535" cy="6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Line 676"/>
              <p:cNvCxnSpPr>
                <a:cxnSpLocks noChangeShapeType="1"/>
              </p:cNvCxnSpPr>
              <p:nvPr/>
            </p:nvCxnSpPr>
            <p:spPr bwMode="auto">
              <a:xfrm>
                <a:off x="5332412" y="2907665"/>
                <a:ext cx="325755" cy="2533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 Box 677"/>
              <p:cNvSpPr txBox="1">
                <a:spLocks noChangeArrowheads="1"/>
              </p:cNvSpPr>
              <p:nvPr/>
            </p:nvSpPr>
            <p:spPr bwMode="auto">
              <a:xfrm>
                <a:off x="3633152" y="2809240"/>
                <a:ext cx="144145" cy="18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 Box 678"/>
              <p:cNvSpPr txBox="1">
                <a:spLocks noChangeArrowheads="1"/>
              </p:cNvSpPr>
              <p:nvPr/>
            </p:nvSpPr>
            <p:spPr bwMode="auto">
              <a:xfrm>
                <a:off x="3581082" y="3303905"/>
                <a:ext cx="144145" cy="1816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39" name="Text Box 679"/>
              <p:cNvSpPr txBox="1">
                <a:spLocks noChangeArrowheads="1"/>
              </p:cNvSpPr>
              <p:nvPr/>
            </p:nvSpPr>
            <p:spPr bwMode="auto">
              <a:xfrm>
                <a:off x="424465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Text Box 680"/>
              <p:cNvSpPr txBox="1">
                <a:spLocks noChangeArrowheads="1"/>
              </p:cNvSpPr>
              <p:nvPr/>
            </p:nvSpPr>
            <p:spPr bwMode="auto">
              <a:xfrm>
                <a:off x="481996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1" name="Text Box 681"/>
              <p:cNvSpPr txBox="1">
                <a:spLocks noChangeArrowheads="1"/>
              </p:cNvSpPr>
              <p:nvPr/>
            </p:nvSpPr>
            <p:spPr bwMode="auto">
              <a:xfrm>
                <a:off x="5307647" y="3178175"/>
                <a:ext cx="8953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2" name="Text Box 682"/>
              <p:cNvSpPr txBox="1">
                <a:spLocks noChangeArrowheads="1"/>
              </p:cNvSpPr>
              <p:nvPr/>
            </p:nvSpPr>
            <p:spPr bwMode="auto">
              <a:xfrm>
                <a:off x="5623877" y="3195320"/>
                <a:ext cx="39814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 i="1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20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</a:p>
            </p:txBody>
          </p:sp>
          <p:sp>
            <p:nvSpPr>
              <p:cNvPr id="43" name="Text Box 683"/>
              <p:cNvSpPr txBox="1">
                <a:spLocks noChangeArrowheads="1"/>
              </p:cNvSpPr>
              <p:nvPr/>
            </p:nvSpPr>
            <p:spPr bwMode="auto">
              <a:xfrm>
                <a:off x="3452176" y="2616200"/>
                <a:ext cx="474663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200" i="1" dirty="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200" dirty="0">
                    <a:effectLst/>
                    <a:latin typeface="CG Times (W1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(N)</a:t>
                </a:r>
              </a:p>
            </p:txBody>
          </p:sp>
        </p:grpSp>
        <p:cxnSp>
          <p:nvCxnSpPr>
            <p:cNvPr id="44" name="Line 674"/>
            <p:cNvCxnSpPr>
              <a:cxnSpLocks noChangeShapeType="1"/>
            </p:cNvCxnSpPr>
            <p:nvPr/>
          </p:nvCxnSpPr>
          <p:spPr bwMode="auto">
            <a:xfrm>
              <a:off x="6323269" y="2401394"/>
              <a:ext cx="5831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61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1" grpId="0"/>
      <p:bldP spid="22" grpId="0"/>
      <p:bldP spid="23" grpId="0" animBg="1"/>
      <p:bldP spid="24" grpId="0"/>
      <p:bldP spid="25" grpId="0" animBg="1"/>
      <p:bldP spid="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420863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E6F5-5DE0-4937-B72C-E28860D0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" y="0"/>
            <a:ext cx="7486650" cy="411480"/>
          </a:xfrm>
        </p:spPr>
        <p:txBody>
          <a:bodyPr>
            <a:normAutofit/>
          </a:bodyPr>
          <a:lstStyle/>
          <a:p>
            <a:r>
              <a:rPr lang="pt-BR" sz="2000" dirty="0"/>
              <a:t>Energia cinética da mola cuja extremidade se move com velocidade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EFB9E6C-3BBC-4C88-838B-407D67E24729}"/>
                  </a:ext>
                </a:extLst>
              </p:cNvPr>
              <p:cNvSpPr txBox="1"/>
              <p:nvPr/>
            </p:nvSpPr>
            <p:spPr>
              <a:xfrm>
                <a:off x="190499" y="388620"/>
                <a:ext cx="40114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Outras hipóteses: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outra extremidade está parada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mola é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homogênea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(estica por igual)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massa da mola 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EFB9E6C-3BBC-4C88-838B-407D67E24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" y="388620"/>
                <a:ext cx="4011473" cy="1077218"/>
              </a:xfrm>
              <a:prstGeom prst="rect">
                <a:avLst/>
              </a:prstGeom>
              <a:blipFill>
                <a:blip r:embed="rId2"/>
                <a:stretch>
                  <a:fillRect l="-760" t="-170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Agrupar 93">
            <a:extLst>
              <a:ext uri="{FF2B5EF4-FFF2-40B4-BE49-F238E27FC236}">
                <a16:creationId xmlns:a16="http://schemas.microsoft.com/office/drawing/2014/main" id="{1E510E79-39C3-4754-83F4-A8FF52F13715}"/>
              </a:ext>
            </a:extLst>
          </p:cNvPr>
          <p:cNvGrpSpPr/>
          <p:nvPr/>
        </p:nvGrpSpPr>
        <p:grpSpPr>
          <a:xfrm>
            <a:off x="4809600" y="452785"/>
            <a:ext cx="4249731" cy="831409"/>
            <a:chOff x="4809600" y="452785"/>
            <a:chExt cx="4249731" cy="831409"/>
          </a:xfrm>
        </p:grpSpPr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66ED2AD6-5C57-492D-A192-5FE63CAC85D8}"/>
                </a:ext>
              </a:extLst>
            </p:cNvPr>
            <p:cNvGrpSpPr/>
            <p:nvPr/>
          </p:nvGrpSpPr>
          <p:grpSpPr>
            <a:xfrm>
              <a:off x="4809600" y="452785"/>
              <a:ext cx="2268000" cy="831409"/>
              <a:chOff x="4809600" y="452785"/>
              <a:chExt cx="2268000" cy="831409"/>
            </a:xfrm>
          </p:grpSpPr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CD838D0C-F5DB-4F13-AAC9-A16DE9CA0B62}"/>
                  </a:ext>
                </a:extLst>
              </p:cNvPr>
              <p:cNvGrpSpPr/>
              <p:nvPr/>
            </p:nvGrpSpPr>
            <p:grpSpPr>
              <a:xfrm>
                <a:off x="5311140" y="804118"/>
                <a:ext cx="891540" cy="280475"/>
                <a:chOff x="3200400" y="1386961"/>
                <a:chExt cx="3007220" cy="1211683"/>
              </a:xfrm>
            </p:grpSpPr>
            <p:sp>
              <p:nvSpPr>
                <p:cNvPr id="5" name="Arco 4">
                  <a:extLst>
                    <a:ext uri="{FF2B5EF4-FFF2-40B4-BE49-F238E27FC236}">
                      <a16:creationId xmlns:a16="http://schemas.microsoft.com/office/drawing/2014/main" id="{98BA4565-1B2F-4A60-99AF-92A9628FF28F}"/>
                    </a:ext>
                  </a:extLst>
                </p:cNvPr>
                <p:cNvSpPr/>
                <p:nvPr/>
              </p:nvSpPr>
              <p:spPr>
                <a:xfrm>
                  <a:off x="3200400" y="1463040"/>
                  <a:ext cx="891540" cy="1108710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" name="Arco 6">
                  <a:extLst>
                    <a:ext uri="{FF2B5EF4-FFF2-40B4-BE49-F238E27FC236}">
                      <a16:creationId xmlns:a16="http://schemas.microsoft.com/office/drawing/2014/main" id="{D248A328-4DC1-4195-92C7-8FE8E293F43A}"/>
                    </a:ext>
                  </a:extLst>
                </p:cNvPr>
                <p:cNvSpPr/>
                <p:nvPr/>
              </p:nvSpPr>
              <p:spPr>
                <a:xfrm flipV="1">
                  <a:off x="3624692" y="1429557"/>
                  <a:ext cx="467248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" name="Arco 10">
                  <a:extLst>
                    <a:ext uri="{FF2B5EF4-FFF2-40B4-BE49-F238E27FC236}">
                      <a16:creationId xmlns:a16="http://schemas.microsoft.com/office/drawing/2014/main" id="{AAA7D1FD-33F4-4235-97EE-2A020ADDB95A}"/>
                    </a:ext>
                  </a:extLst>
                </p:cNvPr>
                <p:cNvSpPr/>
                <p:nvPr/>
              </p:nvSpPr>
              <p:spPr>
                <a:xfrm>
                  <a:off x="3624031" y="1464720"/>
                  <a:ext cx="898264" cy="1091328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>
                  <a:extLst>
                    <a:ext uri="{FF2B5EF4-FFF2-40B4-BE49-F238E27FC236}">
                      <a16:creationId xmlns:a16="http://schemas.microsoft.com/office/drawing/2014/main" id="{0170BEA3-47AA-4DA8-8132-ABF3B41965D3}"/>
                    </a:ext>
                  </a:extLst>
                </p:cNvPr>
                <p:cNvSpPr/>
                <p:nvPr/>
              </p:nvSpPr>
              <p:spPr>
                <a:xfrm flipV="1">
                  <a:off x="4055047" y="1411065"/>
                  <a:ext cx="467248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Arco 14">
                  <a:extLst>
                    <a:ext uri="{FF2B5EF4-FFF2-40B4-BE49-F238E27FC236}">
                      <a16:creationId xmlns:a16="http://schemas.microsoft.com/office/drawing/2014/main" id="{8F64C1F1-D053-4AE2-8798-2B8CD0386A8E}"/>
                    </a:ext>
                  </a:extLst>
                </p:cNvPr>
                <p:cNvSpPr/>
                <p:nvPr/>
              </p:nvSpPr>
              <p:spPr>
                <a:xfrm>
                  <a:off x="4052052" y="1447344"/>
                  <a:ext cx="891540" cy="1108710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Arco 16">
                  <a:extLst>
                    <a:ext uri="{FF2B5EF4-FFF2-40B4-BE49-F238E27FC236}">
                      <a16:creationId xmlns:a16="http://schemas.microsoft.com/office/drawing/2014/main" id="{E5702D61-6FAE-4B0F-992D-EE6EF3035F83}"/>
                    </a:ext>
                  </a:extLst>
                </p:cNvPr>
                <p:cNvSpPr/>
                <p:nvPr/>
              </p:nvSpPr>
              <p:spPr>
                <a:xfrm flipV="1">
                  <a:off x="4476344" y="1413861"/>
                  <a:ext cx="467248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Arco 18">
                  <a:extLst>
                    <a:ext uri="{FF2B5EF4-FFF2-40B4-BE49-F238E27FC236}">
                      <a16:creationId xmlns:a16="http://schemas.microsoft.com/office/drawing/2014/main" id="{8BA88E20-DA06-40CB-ABE9-2CE398FFDEA0}"/>
                    </a:ext>
                  </a:extLst>
                </p:cNvPr>
                <p:cNvSpPr/>
                <p:nvPr/>
              </p:nvSpPr>
              <p:spPr>
                <a:xfrm>
                  <a:off x="4475644" y="1447340"/>
                  <a:ext cx="891540" cy="1108710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Arco 20">
                  <a:extLst>
                    <a:ext uri="{FF2B5EF4-FFF2-40B4-BE49-F238E27FC236}">
                      <a16:creationId xmlns:a16="http://schemas.microsoft.com/office/drawing/2014/main" id="{13E87B82-1437-4677-8072-31D636EE2823}"/>
                    </a:ext>
                  </a:extLst>
                </p:cNvPr>
                <p:cNvSpPr/>
                <p:nvPr/>
              </p:nvSpPr>
              <p:spPr>
                <a:xfrm flipV="1">
                  <a:off x="4899936" y="1386961"/>
                  <a:ext cx="467248" cy="1169087"/>
                </a:xfrm>
                <a:prstGeom prst="arc">
                  <a:avLst>
                    <a:gd name="adj1" fmla="val 21497924"/>
                    <a:gd name="adj2" fmla="val 11532072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Arco 22">
                  <a:extLst>
                    <a:ext uri="{FF2B5EF4-FFF2-40B4-BE49-F238E27FC236}">
                      <a16:creationId xmlns:a16="http://schemas.microsoft.com/office/drawing/2014/main" id="{E989955E-B2BF-43D2-AD92-FF7347BFED2E}"/>
                    </a:ext>
                  </a:extLst>
                </p:cNvPr>
                <p:cNvSpPr/>
                <p:nvPr/>
              </p:nvSpPr>
              <p:spPr>
                <a:xfrm>
                  <a:off x="4899219" y="1447345"/>
                  <a:ext cx="883016" cy="1141213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Arco 24">
                  <a:extLst>
                    <a:ext uri="{FF2B5EF4-FFF2-40B4-BE49-F238E27FC236}">
                      <a16:creationId xmlns:a16="http://schemas.microsoft.com/office/drawing/2014/main" id="{FC072641-9049-431F-B7FF-7AEC5C5211D5}"/>
                    </a:ext>
                  </a:extLst>
                </p:cNvPr>
                <p:cNvSpPr/>
                <p:nvPr/>
              </p:nvSpPr>
              <p:spPr>
                <a:xfrm flipV="1">
                  <a:off x="5316787" y="1393692"/>
                  <a:ext cx="467247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27" name="Arco 26">
                  <a:extLst>
                    <a:ext uri="{FF2B5EF4-FFF2-40B4-BE49-F238E27FC236}">
                      <a16:creationId xmlns:a16="http://schemas.microsoft.com/office/drawing/2014/main" id="{27DE3BC4-66DE-4877-87E4-AB86C5868F62}"/>
                    </a:ext>
                  </a:extLst>
                </p:cNvPr>
                <p:cNvSpPr/>
                <p:nvPr/>
              </p:nvSpPr>
              <p:spPr>
                <a:xfrm>
                  <a:off x="5316080" y="1447345"/>
                  <a:ext cx="891540" cy="1108710"/>
                </a:xfrm>
                <a:prstGeom prst="arc">
                  <a:avLst>
                    <a:gd name="adj1" fmla="val 21397151"/>
                    <a:gd name="adj2" fmla="val 11087989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Arco 28">
                  <a:extLst>
                    <a:ext uri="{FF2B5EF4-FFF2-40B4-BE49-F238E27FC236}">
                      <a16:creationId xmlns:a16="http://schemas.microsoft.com/office/drawing/2014/main" id="{E4407961-E5F5-44E9-BBF6-78AF32CFE2D4}"/>
                    </a:ext>
                  </a:extLst>
                </p:cNvPr>
                <p:cNvSpPr/>
                <p:nvPr/>
              </p:nvSpPr>
              <p:spPr>
                <a:xfrm flipV="1">
                  <a:off x="5740372" y="1386966"/>
                  <a:ext cx="467248" cy="1169087"/>
                </a:xfrm>
                <a:prstGeom prst="arc">
                  <a:avLst>
                    <a:gd name="adj1" fmla="val 21497924"/>
                    <a:gd name="adj2" fmla="val 55844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9FE8F31D-3177-403F-9814-9F0D3E4C4081}"/>
                  </a:ext>
                </a:extLst>
              </p:cNvPr>
              <p:cNvSpPr/>
              <p:nvPr/>
            </p:nvSpPr>
            <p:spPr>
              <a:xfrm>
                <a:off x="5177118" y="517712"/>
                <a:ext cx="132028" cy="76648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de Seta Reta 45">
                <a:extLst>
                  <a:ext uri="{FF2B5EF4-FFF2-40B4-BE49-F238E27FC236}">
                    <a16:creationId xmlns:a16="http://schemas.microsoft.com/office/drawing/2014/main" id="{24C50A36-EFD4-4B30-848B-B77C9A42D879}"/>
                  </a:ext>
                </a:extLst>
              </p:cNvPr>
              <p:cNvCxnSpPr/>
              <p:nvPr/>
            </p:nvCxnSpPr>
            <p:spPr>
              <a:xfrm>
                <a:off x="4809600" y="943200"/>
                <a:ext cx="2268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EF7F51B1-C441-4B9A-9236-F00787A4179F}"/>
                  </a:ext>
                </a:extLst>
              </p:cNvPr>
              <p:cNvSpPr txBox="1"/>
              <p:nvPr/>
            </p:nvSpPr>
            <p:spPr>
              <a:xfrm>
                <a:off x="5270718" y="452785"/>
                <a:ext cx="52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</a:t>
                </a:r>
              </a:p>
            </p:txBody>
          </p:sp>
          <p:cxnSp>
            <p:nvCxnSpPr>
              <p:cNvPr id="49" name="Conector de Seta Reta 48">
                <a:extLst>
                  <a:ext uri="{FF2B5EF4-FFF2-40B4-BE49-F238E27FC236}">
                    <a16:creationId xmlns:a16="http://schemas.microsoft.com/office/drawing/2014/main" id="{8525979A-8703-4715-A181-88699B10BE22}"/>
                  </a:ext>
                </a:extLst>
              </p:cNvPr>
              <p:cNvCxnSpPr>
                <a:endCxn id="44" idx="3"/>
              </p:cNvCxnSpPr>
              <p:nvPr/>
            </p:nvCxnSpPr>
            <p:spPr>
              <a:xfrm flipH="1">
                <a:off x="5309146" y="727200"/>
                <a:ext cx="69254" cy="17375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C4F722B9-7EAD-465F-8D17-7BD826FA4AE9}"/>
                      </a:ext>
                    </a:extLst>
                  </p:cNvPr>
                  <p:cNvSpPr txBox="1"/>
                  <p:nvPr/>
                </p:nvSpPr>
                <p:spPr>
                  <a:xfrm>
                    <a:off x="6829200" y="623954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C4F722B9-7EAD-465F-8D17-7BD826FA4A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9200" y="623954"/>
                    <a:ext cx="18331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46EE11E9-5C0A-4D5C-AEA8-54478A7347E3}"/>
                      </a:ext>
                    </a:extLst>
                  </p:cNvPr>
                  <p:cNvSpPr txBox="1"/>
                  <p:nvPr/>
                </p:nvSpPr>
                <p:spPr>
                  <a:xfrm>
                    <a:off x="6109613" y="550561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46EE11E9-5C0A-4D5C-AEA8-54478A7347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9613" y="550561"/>
                    <a:ext cx="181075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0000" r="-26667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CE67B765-E47D-44BE-B6AF-1AB1368FEFE6}"/>
                </a:ext>
              </a:extLst>
            </p:cNvPr>
            <p:cNvSpPr txBox="1"/>
            <p:nvPr/>
          </p:nvSpPr>
          <p:spPr>
            <a:xfrm>
              <a:off x="7311462" y="654445"/>
              <a:ext cx="1747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é o comprimento natural da  mola</a:t>
              </a:r>
            </a:p>
          </p:txBody>
        </p: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2B01B769-B931-4816-AA4A-39C8293A1620}"/>
              </a:ext>
            </a:extLst>
          </p:cNvPr>
          <p:cNvGrpSpPr/>
          <p:nvPr/>
        </p:nvGrpSpPr>
        <p:grpSpPr>
          <a:xfrm>
            <a:off x="4819519" y="818661"/>
            <a:ext cx="4245981" cy="1784500"/>
            <a:chOff x="4819519" y="818661"/>
            <a:chExt cx="4245981" cy="1784500"/>
          </a:xfrm>
        </p:grpSpPr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D36DA28B-5E81-4C7F-BFF9-E3DE00EF1B6E}"/>
                </a:ext>
              </a:extLst>
            </p:cNvPr>
            <p:cNvGrpSpPr/>
            <p:nvPr/>
          </p:nvGrpSpPr>
          <p:grpSpPr>
            <a:xfrm>
              <a:off x="4819519" y="1537752"/>
              <a:ext cx="2268000" cy="831409"/>
              <a:chOff x="4819519" y="1537752"/>
              <a:chExt cx="2268000" cy="831409"/>
            </a:xfrm>
          </p:grpSpPr>
          <p:grpSp>
            <p:nvGrpSpPr>
              <p:cNvPr id="54" name="Agrupar 53">
                <a:extLst>
                  <a:ext uri="{FF2B5EF4-FFF2-40B4-BE49-F238E27FC236}">
                    <a16:creationId xmlns:a16="http://schemas.microsoft.com/office/drawing/2014/main" id="{57E3581E-43A1-4509-BF16-B82D95A27743}"/>
                  </a:ext>
                </a:extLst>
              </p:cNvPr>
              <p:cNvGrpSpPr/>
              <p:nvPr/>
            </p:nvGrpSpPr>
            <p:grpSpPr>
              <a:xfrm>
                <a:off x="5321058" y="1889085"/>
                <a:ext cx="1353341" cy="280475"/>
                <a:chOff x="3200400" y="1386961"/>
                <a:chExt cx="3007220" cy="1211683"/>
              </a:xfrm>
            </p:grpSpPr>
            <p:sp>
              <p:nvSpPr>
                <p:cNvPr id="61" name="Arco 60">
                  <a:extLst>
                    <a:ext uri="{FF2B5EF4-FFF2-40B4-BE49-F238E27FC236}">
                      <a16:creationId xmlns:a16="http://schemas.microsoft.com/office/drawing/2014/main" id="{1C030691-24C9-40A2-905B-6C6D2C047B99}"/>
                    </a:ext>
                  </a:extLst>
                </p:cNvPr>
                <p:cNvSpPr/>
                <p:nvPr/>
              </p:nvSpPr>
              <p:spPr>
                <a:xfrm>
                  <a:off x="3200400" y="1463040"/>
                  <a:ext cx="891540" cy="1108710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" name="Arco 61">
                  <a:extLst>
                    <a:ext uri="{FF2B5EF4-FFF2-40B4-BE49-F238E27FC236}">
                      <a16:creationId xmlns:a16="http://schemas.microsoft.com/office/drawing/2014/main" id="{B0E02FD6-1B20-48C8-A545-A74050017243}"/>
                    </a:ext>
                  </a:extLst>
                </p:cNvPr>
                <p:cNvSpPr/>
                <p:nvPr/>
              </p:nvSpPr>
              <p:spPr>
                <a:xfrm flipV="1">
                  <a:off x="3624692" y="1429557"/>
                  <a:ext cx="467248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" name="Arco 62">
                  <a:extLst>
                    <a:ext uri="{FF2B5EF4-FFF2-40B4-BE49-F238E27FC236}">
                      <a16:creationId xmlns:a16="http://schemas.microsoft.com/office/drawing/2014/main" id="{F010BD8D-34DB-4001-AB02-56DC236F5870}"/>
                    </a:ext>
                  </a:extLst>
                </p:cNvPr>
                <p:cNvSpPr/>
                <p:nvPr/>
              </p:nvSpPr>
              <p:spPr>
                <a:xfrm>
                  <a:off x="3624031" y="1464720"/>
                  <a:ext cx="898264" cy="1091328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Arco 63">
                  <a:extLst>
                    <a:ext uri="{FF2B5EF4-FFF2-40B4-BE49-F238E27FC236}">
                      <a16:creationId xmlns:a16="http://schemas.microsoft.com/office/drawing/2014/main" id="{866B7699-671B-4B7C-9B16-8BF486CC1635}"/>
                    </a:ext>
                  </a:extLst>
                </p:cNvPr>
                <p:cNvSpPr/>
                <p:nvPr/>
              </p:nvSpPr>
              <p:spPr>
                <a:xfrm flipV="1">
                  <a:off x="4055047" y="1411065"/>
                  <a:ext cx="467248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" name="Arco 64">
                  <a:extLst>
                    <a:ext uri="{FF2B5EF4-FFF2-40B4-BE49-F238E27FC236}">
                      <a16:creationId xmlns:a16="http://schemas.microsoft.com/office/drawing/2014/main" id="{22DC4CE4-EFCA-4B48-807F-219EFF10B2FD}"/>
                    </a:ext>
                  </a:extLst>
                </p:cNvPr>
                <p:cNvSpPr/>
                <p:nvPr/>
              </p:nvSpPr>
              <p:spPr>
                <a:xfrm>
                  <a:off x="4052052" y="1447344"/>
                  <a:ext cx="891540" cy="1108710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6" name="Arco 65">
                  <a:extLst>
                    <a:ext uri="{FF2B5EF4-FFF2-40B4-BE49-F238E27FC236}">
                      <a16:creationId xmlns:a16="http://schemas.microsoft.com/office/drawing/2014/main" id="{D613E9BE-99BC-4D15-8C4A-1BC0F954D835}"/>
                    </a:ext>
                  </a:extLst>
                </p:cNvPr>
                <p:cNvSpPr/>
                <p:nvPr/>
              </p:nvSpPr>
              <p:spPr>
                <a:xfrm flipV="1">
                  <a:off x="4476344" y="1413861"/>
                  <a:ext cx="467248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Arco 66">
                  <a:extLst>
                    <a:ext uri="{FF2B5EF4-FFF2-40B4-BE49-F238E27FC236}">
                      <a16:creationId xmlns:a16="http://schemas.microsoft.com/office/drawing/2014/main" id="{AF1E1BAD-E4B3-4BB7-A2C2-167E2F35712E}"/>
                    </a:ext>
                  </a:extLst>
                </p:cNvPr>
                <p:cNvSpPr/>
                <p:nvPr/>
              </p:nvSpPr>
              <p:spPr>
                <a:xfrm>
                  <a:off x="4475644" y="1447340"/>
                  <a:ext cx="891540" cy="1108710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8" name="Arco 67">
                  <a:extLst>
                    <a:ext uri="{FF2B5EF4-FFF2-40B4-BE49-F238E27FC236}">
                      <a16:creationId xmlns:a16="http://schemas.microsoft.com/office/drawing/2014/main" id="{1E0150C4-3943-4BF2-9C8E-DA64C0B2ADC0}"/>
                    </a:ext>
                  </a:extLst>
                </p:cNvPr>
                <p:cNvSpPr/>
                <p:nvPr/>
              </p:nvSpPr>
              <p:spPr>
                <a:xfrm flipV="1">
                  <a:off x="4899936" y="1386961"/>
                  <a:ext cx="467248" cy="1169087"/>
                </a:xfrm>
                <a:prstGeom prst="arc">
                  <a:avLst>
                    <a:gd name="adj1" fmla="val 21497924"/>
                    <a:gd name="adj2" fmla="val 11532072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Arco 68">
                  <a:extLst>
                    <a:ext uri="{FF2B5EF4-FFF2-40B4-BE49-F238E27FC236}">
                      <a16:creationId xmlns:a16="http://schemas.microsoft.com/office/drawing/2014/main" id="{6C6ACD08-66D2-4D5A-93F6-6ADDA2E2729C}"/>
                    </a:ext>
                  </a:extLst>
                </p:cNvPr>
                <p:cNvSpPr/>
                <p:nvPr/>
              </p:nvSpPr>
              <p:spPr>
                <a:xfrm>
                  <a:off x="4899219" y="1447345"/>
                  <a:ext cx="883016" cy="1141213"/>
                </a:xfrm>
                <a:prstGeom prst="arc">
                  <a:avLst>
                    <a:gd name="adj1" fmla="val 21397151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Arco 69">
                  <a:extLst>
                    <a:ext uri="{FF2B5EF4-FFF2-40B4-BE49-F238E27FC236}">
                      <a16:creationId xmlns:a16="http://schemas.microsoft.com/office/drawing/2014/main" id="{47CD987C-1D73-4CF2-BFEC-F76A569B3108}"/>
                    </a:ext>
                  </a:extLst>
                </p:cNvPr>
                <p:cNvSpPr/>
                <p:nvPr/>
              </p:nvSpPr>
              <p:spPr>
                <a:xfrm flipV="1">
                  <a:off x="5316787" y="1393692"/>
                  <a:ext cx="467247" cy="1169087"/>
                </a:xfrm>
                <a:prstGeom prst="arc">
                  <a:avLst>
                    <a:gd name="adj1" fmla="val 21497924"/>
                    <a:gd name="adj2" fmla="val 10829400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1" name="Arco 70">
                  <a:extLst>
                    <a:ext uri="{FF2B5EF4-FFF2-40B4-BE49-F238E27FC236}">
                      <a16:creationId xmlns:a16="http://schemas.microsoft.com/office/drawing/2014/main" id="{66118FD4-1136-4734-86B4-BF319C99745E}"/>
                    </a:ext>
                  </a:extLst>
                </p:cNvPr>
                <p:cNvSpPr/>
                <p:nvPr/>
              </p:nvSpPr>
              <p:spPr>
                <a:xfrm>
                  <a:off x="5316079" y="1447343"/>
                  <a:ext cx="891541" cy="1108709"/>
                </a:xfrm>
                <a:prstGeom prst="arc">
                  <a:avLst>
                    <a:gd name="adj1" fmla="val 21397151"/>
                    <a:gd name="adj2" fmla="val 11087989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2" name="Arco 71">
                  <a:extLst>
                    <a:ext uri="{FF2B5EF4-FFF2-40B4-BE49-F238E27FC236}">
                      <a16:creationId xmlns:a16="http://schemas.microsoft.com/office/drawing/2014/main" id="{A528D606-0037-452A-A3C8-CBCAA4962F92}"/>
                    </a:ext>
                  </a:extLst>
                </p:cNvPr>
                <p:cNvSpPr/>
                <p:nvPr/>
              </p:nvSpPr>
              <p:spPr>
                <a:xfrm flipV="1">
                  <a:off x="5740372" y="1386966"/>
                  <a:ext cx="467248" cy="1169087"/>
                </a:xfrm>
                <a:prstGeom prst="arc">
                  <a:avLst>
                    <a:gd name="adj1" fmla="val 21497924"/>
                    <a:gd name="adj2" fmla="val 55844"/>
                  </a:avLst>
                </a:prstGeom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659C033F-7783-4E53-9B7C-B25E8750F8DD}"/>
                  </a:ext>
                </a:extLst>
              </p:cNvPr>
              <p:cNvSpPr/>
              <p:nvPr/>
            </p:nvSpPr>
            <p:spPr>
              <a:xfrm>
                <a:off x="5187037" y="1602679"/>
                <a:ext cx="132028" cy="76648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6" name="Conector de Seta Reta 55">
                <a:extLst>
                  <a:ext uri="{FF2B5EF4-FFF2-40B4-BE49-F238E27FC236}">
                    <a16:creationId xmlns:a16="http://schemas.microsoft.com/office/drawing/2014/main" id="{B60D6F60-EFF8-4F81-82C2-202D6907CEB0}"/>
                  </a:ext>
                </a:extLst>
              </p:cNvPr>
              <p:cNvCxnSpPr/>
              <p:nvPr/>
            </p:nvCxnSpPr>
            <p:spPr>
              <a:xfrm>
                <a:off x="4819519" y="2028167"/>
                <a:ext cx="2268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34738D1D-F4CB-4229-A7E4-B3D7DF4AB256}"/>
                  </a:ext>
                </a:extLst>
              </p:cNvPr>
              <p:cNvSpPr txBox="1"/>
              <p:nvPr/>
            </p:nvSpPr>
            <p:spPr>
              <a:xfrm>
                <a:off x="5280637" y="1537752"/>
                <a:ext cx="52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</a:t>
                </a:r>
              </a:p>
            </p:txBody>
          </p:sp>
          <p:cxnSp>
            <p:nvCxnSpPr>
              <p:cNvPr id="58" name="Conector de Seta Reta 57">
                <a:extLst>
                  <a:ext uri="{FF2B5EF4-FFF2-40B4-BE49-F238E27FC236}">
                    <a16:creationId xmlns:a16="http://schemas.microsoft.com/office/drawing/2014/main" id="{3C84B8B8-AE45-4EC6-A629-89B98BD81930}"/>
                  </a:ext>
                </a:extLst>
              </p:cNvPr>
              <p:cNvCxnSpPr>
                <a:endCxn id="55" idx="3"/>
              </p:cNvCxnSpPr>
              <p:nvPr/>
            </p:nvCxnSpPr>
            <p:spPr>
              <a:xfrm flipH="1">
                <a:off x="5319065" y="1812167"/>
                <a:ext cx="69254" cy="17375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id="{88EDEFC0-C10E-4B2D-B5B7-1628760955A0}"/>
                      </a:ext>
                    </a:extLst>
                  </p:cNvPr>
                  <p:cNvSpPr txBox="1"/>
                  <p:nvPr/>
                </p:nvSpPr>
                <p:spPr>
                  <a:xfrm>
                    <a:off x="6839119" y="1708921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id="{88EDEFC0-C10E-4B2D-B5B7-1628760955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9119" y="1708921"/>
                    <a:ext cx="183319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>
                  <a:extLst>
                    <a:ext uri="{FF2B5EF4-FFF2-40B4-BE49-F238E27FC236}">
                      <a16:creationId xmlns:a16="http://schemas.microsoft.com/office/drawing/2014/main" id="{5B96D01E-C67F-444C-BA01-FAF8CCAF0ACE}"/>
                    </a:ext>
                  </a:extLst>
                </p:cNvPr>
                <p:cNvSpPr txBox="1"/>
                <p:nvPr/>
              </p:nvSpPr>
              <p:spPr>
                <a:xfrm>
                  <a:off x="6036789" y="2315714"/>
                  <a:ext cx="1932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4" name="CaixaDeTexto 73">
                  <a:extLst>
                    <a:ext uri="{FF2B5EF4-FFF2-40B4-BE49-F238E27FC236}">
                      <a16:creationId xmlns:a16="http://schemas.microsoft.com/office/drawing/2014/main" id="{5B96D01E-C67F-444C-BA01-FAF8CCAF0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789" y="2315714"/>
                  <a:ext cx="19325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1250" r="-2500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E920482A-1E32-4027-AC72-8AF3D79AD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04288" y="818661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de Seta Reta 77">
              <a:extLst>
                <a:ext uri="{FF2B5EF4-FFF2-40B4-BE49-F238E27FC236}">
                  <a16:creationId xmlns:a16="http://schemas.microsoft.com/office/drawing/2014/main" id="{D4C3868A-66E4-4DD5-9CF2-5483B5798BAD}"/>
                </a:ext>
              </a:extLst>
            </p:cNvPr>
            <p:cNvCxnSpPr>
              <a:cxnSpLocks/>
            </p:cNvCxnSpPr>
            <p:nvPr/>
          </p:nvCxnSpPr>
          <p:spPr>
            <a:xfrm>
              <a:off x="5320800" y="2313721"/>
              <a:ext cx="136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3BDBD75B-65AE-4EE4-AC7D-863FABB2B4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73488" y="2135161"/>
              <a:ext cx="0" cy="468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3E28EB7F-43BA-4B91-BD26-EB3D31C64885}"/>
                    </a:ext>
                  </a:extLst>
                </p:cNvPr>
                <p:cNvSpPr txBox="1"/>
                <p:nvPr/>
              </p:nvSpPr>
              <p:spPr>
                <a:xfrm>
                  <a:off x="7317636" y="1738992"/>
                  <a:ext cx="174786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 ponto em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tem velocidade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3E28EB7F-43BA-4B91-BD26-EB3D31C64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7636" y="1738992"/>
                  <a:ext cx="1747864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1742" t="-3125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FF4D340E-B0F6-42BF-9E7B-F617D0B65C74}"/>
                  </a:ext>
                </a:extLst>
              </p:cNvPr>
              <p:cNvSpPr txBox="1"/>
              <p:nvPr/>
            </p:nvSpPr>
            <p:spPr>
              <a:xfrm>
                <a:off x="6330489" y="2595831"/>
                <a:ext cx="2518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 não precisaremos disso</a:t>
                </a:r>
              </a:p>
            </p:txBody>
          </p:sp>
        </mc:Choice>
        <mc:Fallback xmlns="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FF4D340E-B0F6-42BF-9E7B-F617D0B65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89" y="2595831"/>
                <a:ext cx="2518062" cy="584775"/>
              </a:xfrm>
              <a:prstGeom prst="rect">
                <a:avLst/>
              </a:prstGeom>
              <a:blipFill>
                <a:blip r:embed="rId9"/>
                <a:stretch>
                  <a:fillRect l="-1208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Agrupar 95">
            <a:extLst>
              <a:ext uri="{FF2B5EF4-FFF2-40B4-BE49-F238E27FC236}">
                <a16:creationId xmlns:a16="http://schemas.microsoft.com/office/drawing/2014/main" id="{7AD5E92D-1762-4A1D-A258-4E46833C2A8A}"/>
              </a:ext>
            </a:extLst>
          </p:cNvPr>
          <p:cNvGrpSpPr/>
          <p:nvPr/>
        </p:nvGrpSpPr>
        <p:grpSpPr>
          <a:xfrm>
            <a:off x="170876" y="1424255"/>
            <a:ext cx="4361275" cy="421719"/>
            <a:chOff x="170876" y="1424255"/>
            <a:chExt cx="4361275" cy="421719"/>
          </a:xfrm>
        </p:grpSpPr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38FB71F8-E4AE-40EA-B22F-C49161945A66}"/>
                </a:ext>
              </a:extLst>
            </p:cNvPr>
            <p:cNvSpPr txBox="1"/>
            <p:nvPr/>
          </p:nvSpPr>
          <p:spPr>
            <a:xfrm>
              <a:off x="170876" y="1465838"/>
              <a:ext cx="3363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velocidade de um ponto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 mola é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>
                  <a:extLst>
                    <a:ext uri="{FF2B5EF4-FFF2-40B4-BE49-F238E27FC236}">
                      <a16:creationId xmlns:a16="http://schemas.microsoft.com/office/drawing/2014/main" id="{62753E80-9D08-4057-BBC2-BE1C9BB3EAF8}"/>
                    </a:ext>
                  </a:extLst>
                </p:cNvPr>
                <p:cNvSpPr txBox="1"/>
                <p:nvPr/>
              </p:nvSpPr>
              <p:spPr>
                <a:xfrm>
                  <a:off x="3536429" y="1424255"/>
                  <a:ext cx="995722" cy="4217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5" name="CaixaDeTexto 84">
                  <a:extLst>
                    <a:ext uri="{FF2B5EF4-FFF2-40B4-BE49-F238E27FC236}">
                      <a16:creationId xmlns:a16="http://schemas.microsoft.com/office/drawing/2014/main" id="{62753E80-9D08-4057-BBC2-BE1C9BB3E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429" y="1424255"/>
                  <a:ext cx="995722" cy="421719"/>
                </a:xfrm>
                <a:prstGeom prst="rect">
                  <a:avLst/>
                </a:prstGeom>
                <a:blipFill>
                  <a:blip r:embed="rId10"/>
                  <a:stretch>
                    <a:fillRect l="-1840" r="-3681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E500A1C5-7CF5-4615-8305-3796E9F576E9}"/>
                  </a:ext>
                </a:extLst>
              </p:cNvPr>
              <p:cNvSpPr txBox="1"/>
              <p:nvPr/>
            </p:nvSpPr>
            <p:spPr>
              <a:xfrm>
                <a:off x="148313" y="1933153"/>
                <a:ext cx="4526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massa de um elemento da mola de tamanho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1600" dirty="0"/>
                  <a:t> 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1600" dirty="0"/>
                  <a:t>, com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E500A1C5-7CF5-4615-8305-3796E9F5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3" y="1933153"/>
                <a:ext cx="4526605" cy="584775"/>
              </a:xfrm>
              <a:prstGeom prst="rect">
                <a:avLst/>
              </a:prstGeom>
              <a:blipFill>
                <a:blip r:embed="rId11"/>
                <a:stretch>
                  <a:fillRect t="-3125" r="-269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Agrupar 96">
            <a:extLst>
              <a:ext uri="{FF2B5EF4-FFF2-40B4-BE49-F238E27FC236}">
                <a16:creationId xmlns:a16="http://schemas.microsoft.com/office/drawing/2014/main" id="{7F4B87F4-EB5C-4F3E-8139-64EC08C4E3FB}"/>
              </a:ext>
            </a:extLst>
          </p:cNvPr>
          <p:cNvGrpSpPr/>
          <p:nvPr/>
        </p:nvGrpSpPr>
        <p:grpSpPr>
          <a:xfrm>
            <a:off x="102870" y="2549374"/>
            <a:ext cx="4233537" cy="795009"/>
            <a:chOff x="102870" y="2549374"/>
            <a:chExt cx="4233537" cy="795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>
                  <a:extLst>
                    <a:ext uri="{FF2B5EF4-FFF2-40B4-BE49-F238E27FC236}">
                      <a16:creationId xmlns:a16="http://schemas.microsoft.com/office/drawing/2014/main" id="{8E3ADA0B-C759-4C56-9926-A79EC817AA03}"/>
                    </a:ext>
                  </a:extLst>
                </p:cNvPr>
                <p:cNvSpPr txBox="1"/>
                <p:nvPr/>
              </p:nvSpPr>
              <p:spPr>
                <a:xfrm>
                  <a:off x="102870" y="2549374"/>
                  <a:ext cx="3906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Cada elemento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tem energia cinética</a:t>
                  </a:r>
                </a:p>
              </p:txBody>
            </p:sp>
          </mc:Choice>
          <mc:Fallback xmlns="">
            <p:sp>
              <p:nvSpPr>
                <p:cNvPr id="87" name="CaixaDeTexto 86">
                  <a:extLst>
                    <a:ext uri="{FF2B5EF4-FFF2-40B4-BE49-F238E27FC236}">
                      <a16:creationId xmlns:a16="http://schemas.microsoft.com/office/drawing/2014/main" id="{8E3ADA0B-C759-4C56-9926-A79EC817A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70" y="2549374"/>
                  <a:ext cx="3906371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936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ixaDeTexto 87">
                  <a:extLst>
                    <a:ext uri="{FF2B5EF4-FFF2-40B4-BE49-F238E27FC236}">
                      <a16:creationId xmlns:a16="http://schemas.microsoft.com/office/drawing/2014/main" id="{8C8AE9D9-B4F6-4FF4-B8AC-17DC4D179EC4}"/>
                    </a:ext>
                  </a:extLst>
                </p:cNvPr>
                <p:cNvSpPr txBox="1"/>
                <p:nvPr/>
              </p:nvSpPr>
              <p:spPr>
                <a:xfrm>
                  <a:off x="614170" y="2850273"/>
                  <a:ext cx="3722237" cy="494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8" name="CaixaDeTexto 87">
                  <a:extLst>
                    <a:ext uri="{FF2B5EF4-FFF2-40B4-BE49-F238E27FC236}">
                      <a16:creationId xmlns:a16="http://schemas.microsoft.com/office/drawing/2014/main" id="{8C8AE9D9-B4F6-4FF4-B8AC-17DC4D179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70" y="2850273"/>
                  <a:ext cx="3722237" cy="494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683E4DC3-46F9-4DF5-8735-87EB17130550}"/>
                  </a:ext>
                </a:extLst>
              </p:cNvPr>
              <p:cNvSpPr txBox="1"/>
              <p:nvPr/>
            </p:nvSpPr>
            <p:spPr>
              <a:xfrm>
                <a:off x="1432091" y="4003760"/>
                <a:ext cx="4074098" cy="818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𝑐𝑖𝑛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683E4DC3-46F9-4DF5-8735-87EB1713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91" y="4003760"/>
                <a:ext cx="4074098" cy="8183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93E3B48F-55A3-4FD6-B399-09EAA1D29D29}"/>
                  </a:ext>
                </a:extLst>
              </p:cNvPr>
              <p:cNvSpPr txBox="1"/>
              <p:nvPr/>
            </p:nvSpPr>
            <p:spPr>
              <a:xfrm>
                <a:off x="5639222" y="4088899"/>
                <a:ext cx="1860077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𝑐𝑖𝑛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93E3B48F-55A3-4FD6-B399-09EAA1D29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22" y="4088899"/>
                <a:ext cx="1860077" cy="6347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BED1F511-047E-4FAB-B6DE-9E7A8C674A71}"/>
              </a:ext>
            </a:extLst>
          </p:cNvPr>
          <p:cNvGrpSpPr/>
          <p:nvPr/>
        </p:nvGrpSpPr>
        <p:grpSpPr>
          <a:xfrm>
            <a:off x="102870" y="3222015"/>
            <a:ext cx="8060045" cy="747192"/>
            <a:chOff x="102870" y="3222015"/>
            <a:chExt cx="8060045" cy="747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>
                  <a:extLst>
                    <a:ext uri="{FF2B5EF4-FFF2-40B4-BE49-F238E27FC236}">
                      <a16:creationId xmlns:a16="http://schemas.microsoft.com/office/drawing/2014/main" id="{87FD17F9-4CD3-478C-9576-AF6E7325FD10}"/>
                    </a:ext>
                  </a:extLst>
                </p:cNvPr>
                <p:cNvSpPr txBox="1"/>
                <p:nvPr/>
              </p:nvSpPr>
              <p:spPr>
                <a:xfrm>
                  <a:off x="4721267" y="3222015"/>
                  <a:ext cx="3441648" cy="7471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𝑐𝑖𝑛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nary>
                              <m:naryPr>
                                <m:limLoc m:val="undOvr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9" name="CaixaDeTexto 88">
                  <a:extLst>
                    <a:ext uri="{FF2B5EF4-FFF2-40B4-BE49-F238E27FC236}">
                      <a16:creationId xmlns:a16="http://schemas.microsoft.com/office/drawing/2014/main" id="{87FD17F9-4CD3-478C-9576-AF6E7325FD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267" y="3222015"/>
                  <a:ext cx="3441648" cy="74719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ixaDeTexto 97">
                  <a:extLst>
                    <a:ext uri="{FF2B5EF4-FFF2-40B4-BE49-F238E27FC236}">
                      <a16:creationId xmlns:a16="http://schemas.microsoft.com/office/drawing/2014/main" id="{948D7F7C-BFE4-4B03-B533-59C538A38EE5}"/>
                    </a:ext>
                  </a:extLst>
                </p:cNvPr>
                <p:cNvSpPr txBox="1"/>
                <p:nvPr/>
              </p:nvSpPr>
              <p:spPr>
                <a:xfrm>
                  <a:off x="102870" y="3462661"/>
                  <a:ext cx="51678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Somamos todos os elementos e passamos ao limite </a:t>
                  </a:r>
                  <a14:m>
                    <m:oMath xmlns:m="http://schemas.openxmlformats.org/officeDocument/2006/math">
                      <m:r>
                        <a:rPr lang="pt-BR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8" name="CaixaDeTexto 97">
                  <a:extLst>
                    <a:ext uri="{FF2B5EF4-FFF2-40B4-BE49-F238E27FC236}">
                      <a16:creationId xmlns:a16="http://schemas.microsoft.com/office/drawing/2014/main" id="{948D7F7C-BFE4-4B03-B533-59C538A38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70" y="3462661"/>
                  <a:ext cx="5167848" cy="338554"/>
                </a:xfrm>
                <a:prstGeom prst="rect">
                  <a:avLst/>
                </a:prstGeom>
                <a:blipFill>
                  <a:blip r:embed="rId17"/>
                  <a:stretch>
                    <a:fillRect l="-708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0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6" grpId="0"/>
      <p:bldP spid="91" grpId="0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82BEE-D58F-4166-A3E6-F455D17E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25878"/>
            <a:ext cx="6055743" cy="358169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50495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31125</TotalTime>
  <Words>1155</Words>
  <Application>Microsoft Office PowerPoint</Application>
  <PresentationFormat>Apresentação na tela (16:9)</PresentationFormat>
  <Paragraphs>165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14</vt:i4>
      </vt:variant>
    </vt:vector>
  </HeadingPairs>
  <TitlesOfParts>
    <vt:vector size="36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Rascunho</vt:lpstr>
      <vt:lpstr>Energia cinética da mola cuja extremidade se move com velocidade v</vt:lpstr>
      <vt:lpstr>Rascunho</vt:lpstr>
      <vt:lpstr>Apresentação do PowerPoint</vt:lpstr>
      <vt:lpstr>Apresentação do PowerPoint</vt:lpstr>
      <vt:lpstr>Rascunho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1584</cp:revision>
  <dcterms:created xsi:type="dcterms:W3CDTF">2016-03-09T00:36:12Z</dcterms:created>
  <dcterms:modified xsi:type="dcterms:W3CDTF">2021-11-21T13:51:03Z</dcterms:modified>
</cp:coreProperties>
</file>