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304" r:id="rId3"/>
    <p:sldId id="305" r:id="rId4"/>
    <p:sldId id="309" r:id="rId5"/>
    <p:sldId id="310" r:id="rId6"/>
    <p:sldId id="311" r:id="rId7"/>
    <p:sldId id="312" r:id="rId8"/>
    <p:sldId id="313" r:id="rId9"/>
    <p:sldId id="315" r:id="rId10"/>
    <p:sldId id="316" r:id="rId11"/>
    <p:sldId id="317" r:id="rId12"/>
    <p:sldId id="318" r:id="rId13"/>
    <p:sldId id="319" r:id="rId14"/>
    <p:sldId id="320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1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277" r:id="rId40"/>
    <p:sldId id="258" r:id="rId41"/>
    <p:sldId id="259" r:id="rId42"/>
    <p:sldId id="260" r:id="rId43"/>
    <p:sldId id="278" r:id="rId44"/>
    <p:sldId id="279" r:id="rId45"/>
    <p:sldId id="290" r:id="rId46"/>
    <p:sldId id="291" r:id="rId47"/>
    <p:sldId id="292" r:id="rId48"/>
    <p:sldId id="294" r:id="rId49"/>
    <p:sldId id="293" r:id="rId50"/>
    <p:sldId id="295" r:id="rId51"/>
    <p:sldId id="296" r:id="rId52"/>
    <p:sldId id="297" r:id="rId53"/>
    <p:sldId id="299" r:id="rId54"/>
    <p:sldId id="300" r:id="rId55"/>
    <p:sldId id="301" r:id="rId56"/>
    <p:sldId id="302" r:id="rId57"/>
    <p:sldId id="261" r:id="rId58"/>
    <p:sldId id="262" r:id="rId59"/>
    <p:sldId id="263" r:id="rId60"/>
    <p:sldId id="264" r:id="rId61"/>
    <p:sldId id="265" r:id="rId62"/>
    <p:sldId id="267" r:id="rId63"/>
    <p:sldId id="268" r:id="rId64"/>
    <p:sldId id="269" r:id="rId65"/>
    <p:sldId id="288" r:id="rId66"/>
    <p:sldId id="289" r:id="rId67"/>
    <p:sldId id="282" r:id="rId68"/>
    <p:sldId id="285" r:id="rId69"/>
    <p:sldId id="28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47" autoAdjust="0"/>
  </p:normalViewPr>
  <p:slideViewPr>
    <p:cSldViewPr snapToGrid="0" snapToObjects="1">
      <p:cViewPr varScale="1">
        <p:scale>
          <a:sx n="65" d="100"/>
          <a:sy n="65" d="100"/>
        </p:scale>
        <p:origin x="12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4FDD-A78E-1A43-AA15-69AAE227C541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68ECE-F55F-2F41-A21E-5D76E2BA531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2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nd_structure" TargetMode="External"/><Relationship Id="rId7" Type="http://schemas.openxmlformats.org/officeDocument/2006/relationships/hyperlink" Target="https://en.wikipedia.org/wiki/Voltmeter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Band_gap" TargetMode="External"/><Relationship Id="rId5" Type="http://schemas.openxmlformats.org/officeDocument/2006/relationships/hyperlink" Target="https://en.wikipedia.org/wiki/Thermodynamic_equilibrium" TargetMode="External"/><Relationship Id="rId4" Type="http://schemas.openxmlformats.org/officeDocument/2006/relationships/hyperlink" Target="https://en.wikipedia.org/wiki/Solid_state_physic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656F5034-C456-40A3-A015-02FA5FB4E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B952ABB-7D06-40C2-B044-BA6B294B0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02074D96-1AC9-4ABA-935C-30CC67758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E4DD9C-D4D3-48CB-A161-D9DE4EA9304E}" type="slidenum">
              <a:rPr lang="pt-BR" altLang="pt-BR" sz="1200">
                <a:latin typeface="Times New Roman" panose="02020603050405020304" pitchFamily="18" charset="0"/>
              </a:rPr>
              <a:pPr/>
              <a:t>3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4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ea typeface="ＭＳ Ｐゴシック" charset="0"/>
            </a:endParaRP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F308EBA-22D4-B949-8CCC-9C67105DA1D5}" type="slidenum">
              <a:rPr lang="en-US" sz="1200">
                <a:latin typeface="Arial" charset="0"/>
              </a:rPr>
              <a:pPr/>
              <a:t>43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ea typeface="ＭＳ Ｐゴシック" charset="0"/>
            </a:endParaRPr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 defTabSz="937009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defTabSz="937009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742E452-4DA3-4E41-990E-452510592F08}" type="slidenum">
              <a:rPr lang="en-US" sz="1200">
                <a:latin typeface="Arial" charset="0"/>
              </a:rPr>
              <a:pPr/>
              <a:t>44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>
            <a:extLst>
              <a:ext uri="{FF2B5EF4-FFF2-40B4-BE49-F238E27FC236}">
                <a16:creationId xmlns:a16="http://schemas.microsoft.com/office/drawing/2014/main" id="{7DB229E7-472A-44B5-A460-27694876A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5002DA-3F40-4473-9D05-EE7141C446E1}" type="slidenum">
              <a:rPr lang="pt-BR" altLang="pt-BR" sz="1200">
                <a:latin typeface="Times New Roman" panose="02020603050405020304" pitchFamily="18" charset="0"/>
              </a:rPr>
              <a:pPr/>
              <a:t>19</a:t>
            </a:fld>
            <a:endParaRPr lang="pt-BR" altLang="pt-BR" sz="1200">
              <a:latin typeface="Times New Roman" panose="02020603050405020304" pitchFamily="18" charset="0"/>
            </a:endParaRP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23E51C25-F192-43D4-A600-53A43ECC3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19688" cy="3840163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A3DD2B9C-C6D0-4644-BE2A-B22ECE26F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8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863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48A7F-4265-4F18-97E6-80A2B31EE8B4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24FE81-B2B9-7E4D-8FB1-08C0631EEE25}" type="slidenum">
              <a:rPr lang="en-US" sz="1100">
                <a:latin typeface="Times New Roman" charset="0"/>
              </a:rPr>
              <a:pPr/>
              <a:t>57</a:t>
            </a:fld>
            <a:endParaRPr lang="en-US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F497F3-8048-6F49-AA90-7119AB9FA929}" type="slidenum">
              <a:rPr lang="en-US" sz="1100">
                <a:latin typeface="Times New Roman" charset="0"/>
              </a:rPr>
              <a:pPr/>
              <a:t>58</a:t>
            </a:fld>
            <a:endParaRPr lang="en-US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505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E8ADC5-4022-7D44-9905-FDCA2068CECC}" type="slidenum">
              <a:rPr lang="en-US" sz="1100">
                <a:latin typeface="Times New Roman" charset="0"/>
              </a:rPr>
              <a:pPr/>
              <a:t>59</a:t>
            </a:fld>
            <a:endParaRPr lang="en-US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710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8F408C-5203-794E-AFCD-654B66FFA740}" type="slidenum">
              <a:rPr lang="en-US" sz="1100">
                <a:latin typeface="Times New Roman" charset="0"/>
              </a:rPr>
              <a:pPr/>
              <a:t>60</a:t>
            </a:fld>
            <a:endParaRPr lang="en-US" sz="11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finite distance at which the inter-particle potential is zero,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between the particles, and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baseline="-250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at which the potential reaches its minimum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8681-DF75-4274-9D41-C4B4BE9C244D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135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finite distance at which the inter-particle potential is zero,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between the particles, and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baseline="-250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at which the potential reaches its minimum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8681-DF75-4274-9D41-C4B4BE9C244D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835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σ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finite distance at which the inter-particle potential is zero,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between the particles, and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1200" b="0" i="0" kern="1200" baseline="-250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is the distance at which the potential reaches its minimum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8681-DF75-4274-9D41-C4B4BE9C244D}" type="slidenum">
              <a:rPr lang="pt-BR" altLang="pt-BR" smtClean="0"/>
              <a:pPr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77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  <a:hlinkClick r:id="rId3" tooltip="Band structure"/>
              </a:rPr>
              <a:t>band structure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theory, used 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  <a:hlinkClick r:id="rId4" tooltip="Solid state physics"/>
              </a:rPr>
              <a:t>solid state physics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to analyze the energy levels in a solid, the Fermi level can be considered to be a hypothetical energy level of an electron, such that at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  <a:hlinkClick r:id="rId5" tooltip="Thermodynamic equilibrium"/>
              </a:rPr>
              <a:t>thermodynamic equilibrium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 this energy level would have a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50% probability of being occupied at any given time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 The position of the Fermi level with the relation to the band energy levels is a crucial factor in determining electrical properties. The Fermi level does not necessarily correspond to an actual energy level (in an insulator the Fermi level lies in the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  <a:hlinkClick r:id="rId6" tooltip="Band gap"/>
              </a:rPr>
              <a:t>band gap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), nor does it require the existence of a band structure. Nonetheless, the Fermi level is a precisely defined thermodynamic quantity, and differences in Fermi level can be measured simply with a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  <a:hlinkClick r:id="rId7" tooltip="Voltmeter"/>
              </a:rPr>
              <a:t>voltmeter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charset="0"/>
                <a:cs typeface="ＭＳ Ｐゴシック" charset="0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8681-DF75-4274-9D41-C4B4BE9C244D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061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8681-DF75-4274-9D41-C4B4BE9C244D}" type="slidenum">
              <a:rPr lang="pt-BR" altLang="pt-BR" smtClean="0"/>
              <a:pPr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642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507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 defTabSz="935507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 defTabSz="935507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 defTabSz="935507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 defTabSz="935507"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defTabSz="93550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defTabSz="93550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defTabSz="93550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defTabSz="935507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0BEE4B3-C07C-B84D-9F75-4C644385A69B}" type="slidenum">
              <a:rPr lang="pt-BR" sz="1200">
                <a:latin typeface="Arial" charset="0"/>
              </a:rPr>
              <a:pPr/>
              <a:t>39</a:t>
            </a:fld>
            <a:endParaRPr lang="pt-BR" sz="1200"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2000" cy="34305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610" y="4343703"/>
            <a:ext cx="5488781" cy="411842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3789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5817" indent="-263776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55103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77145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99186" indent="-211021" defTabSz="914423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73A6E8-C98F-4245-BFEF-A8EE2E7CC0BC}" type="slidenum">
              <a:rPr lang="en-US" sz="1200"/>
              <a:pPr/>
              <a:t>41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7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8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6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6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E2A7-74ED-AE41-AB82-EC5827326C97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27039-5080-704E-9557-8ED1E50D63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6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8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8.png"/><Relationship Id="rId7" Type="http://schemas.openxmlformats.org/officeDocument/2006/relationships/image" Target="../media/image4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7.gif"/><Relationship Id="rId4" Type="http://schemas.openxmlformats.org/officeDocument/2006/relationships/image" Target="../media/image46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9.png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2.bin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pn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3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7.png"/><Relationship Id="rId4" Type="http://schemas.openxmlformats.org/officeDocument/2006/relationships/image" Target="../media/image66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Introdução, historia e fundamentos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58" y="3886200"/>
            <a:ext cx="8917858" cy="1752600"/>
          </a:xfrm>
        </p:spPr>
        <p:txBody>
          <a:bodyPr/>
          <a:lstStyle/>
          <a:p>
            <a:r>
              <a:rPr lang="pt-BR" b="1" i="1" dirty="0"/>
              <a:t>QFL5835-6 Catalise uma visão integrada </a:t>
            </a:r>
          </a:p>
          <a:p>
            <a:r>
              <a:rPr lang="pt-BR" dirty="0" err="1"/>
              <a:t>Profs</a:t>
            </a:r>
            <a:r>
              <a:rPr lang="pt-BR" dirty="0"/>
              <a:t>: </a:t>
            </a:r>
            <a:r>
              <a:rPr lang="pt-BR" dirty="0" err="1"/>
              <a:t>Ataualpa</a:t>
            </a:r>
            <a:r>
              <a:rPr lang="pt-BR" dirty="0"/>
              <a:t> Braga, Liane M. Rossi, Pedro Vidinha </a:t>
            </a:r>
          </a:p>
        </p:txBody>
      </p:sp>
    </p:spTree>
    <p:extLst>
      <p:ext uri="{BB962C8B-B14F-4D97-AF65-F5344CB8AC3E}">
        <p14:creationId xmlns:p14="http://schemas.microsoft.com/office/powerpoint/2010/main" val="141746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FC1C162A-2EF5-47AF-937F-0DE9E7F3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07647" cy="2645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8503584-C579-48B2-AA6F-AFA363137DB5}"/>
              </a:ext>
            </a:extLst>
          </p:cNvPr>
          <p:cNvSpPr txBox="1"/>
          <p:nvPr/>
        </p:nvSpPr>
        <p:spPr>
          <a:xfrm>
            <a:off x="1187624" y="476672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Qual o papel do catalisador?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4F2DBD-5291-4D11-BAF5-CCEB2B762FC8}"/>
              </a:ext>
            </a:extLst>
          </p:cNvPr>
          <p:cNvSpPr txBox="1"/>
          <p:nvPr/>
        </p:nvSpPr>
        <p:spPr>
          <a:xfrm>
            <a:off x="755576" y="192586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CH</a:t>
            </a:r>
            <a:r>
              <a:rPr lang="pt-BR" sz="2400" baseline="-25000" dirty="0"/>
              <a:t>4</a:t>
            </a:r>
            <a:r>
              <a:rPr lang="pt-BR" sz="2400" dirty="0"/>
              <a:t> + H</a:t>
            </a:r>
            <a:r>
              <a:rPr lang="pt-BR" sz="2400" baseline="-25000" dirty="0"/>
              <a:t>2</a:t>
            </a:r>
            <a:r>
              <a:rPr lang="pt-BR" sz="2400" dirty="0"/>
              <a:t>O </a:t>
            </a:r>
            <a:r>
              <a:rPr lang="pt-BR" sz="2400" dirty="0">
                <a:sym typeface="Symbol" panose="05050102010706020507" pitchFamily="18" charset="2"/>
              </a:rPr>
              <a:t> </a:t>
            </a:r>
            <a:r>
              <a:rPr lang="pt-BR" sz="2400" dirty="0"/>
              <a:t>CO + 3H</a:t>
            </a:r>
            <a:r>
              <a:rPr lang="pt-BR" sz="2400" baseline="-25000" dirty="0"/>
              <a:t>2</a:t>
            </a:r>
            <a:r>
              <a:rPr lang="pt-BR" sz="2400" dirty="0">
                <a:sym typeface="Symbol" panose="05050102010706020507" pitchFamily="18" charset="2"/>
              </a:rPr>
              <a:t> </a:t>
            </a: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B165B5-C201-4D1B-A80D-A33D00BB3A19}"/>
              </a:ext>
            </a:extLst>
          </p:cNvPr>
          <p:cNvSpPr txBox="1"/>
          <p:nvPr/>
        </p:nvSpPr>
        <p:spPr>
          <a:xfrm>
            <a:off x="251520" y="2772987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</a:t>
            </a:r>
            <a:r>
              <a:rPr lang="pt-BR" sz="2400" b="1" i="1" dirty="0"/>
              <a:t>reação direta </a:t>
            </a:r>
            <a:r>
              <a:rPr lang="pt-BR" sz="2400" dirty="0"/>
              <a:t>reforma de vapor de metano para produzir gás de síntese e é um processo endotérmico realizado a alta temperatura 700-1000ºC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8302A7B-0195-46BF-84BE-CB0664DD548B}"/>
              </a:ext>
            </a:extLst>
          </p:cNvPr>
          <p:cNvSpPr txBox="1"/>
          <p:nvPr/>
        </p:nvSpPr>
        <p:spPr>
          <a:xfrm>
            <a:off x="251520" y="4980847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</a:t>
            </a:r>
            <a:r>
              <a:rPr lang="pt-BR" sz="2400" b="1" i="1" dirty="0"/>
              <a:t>reação reversa </a:t>
            </a:r>
            <a:r>
              <a:rPr lang="pt-BR" sz="2400" dirty="0" err="1"/>
              <a:t>metanação</a:t>
            </a:r>
            <a:r>
              <a:rPr lang="pt-BR" sz="2400" dirty="0"/>
              <a:t> que é um processo exotérmico usado para purificar H</a:t>
            </a:r>
            <a:r>
              <a:rPr lang="pt-BR" sz="2400" baseline="-25000" dirty="0"/>
              <a:t>2</a:t>
            </a:r>
            <a:r>
              <a:rPr lang="pt-BR" sz="2400" dirty="0"/>
              <a:t> de traços CO (200-300ºC)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0C9EB91-2494-4508-A2E7-577B59AAF93F}"/>
              </a:ext>
            </a:extLst>
          </p:cNvPr>
          <p:cNvSpPr txBox="1"/>
          <p:nvPr/>
        </p:nvSpPr>
        <p:spPr>
          <a:xfrm>
            <a:off x="5565630" y="4420592"/>
            <a:ext cx="2765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Catalisador - </a:t>
            </a:r>
            <a:r>
              <a:rPr lang="pt-BR" sz="2400" dirty="0" err="1"/>
              <a:t>Ni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739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35">
            <a:extLst>
              <a:ext uri="{FF2B5EF4-FFF2-40B4-BE49-F238E27FC236}">
                <a16:creationId xmlns:a16="http://schemas.microsoft.com/office/drawing/2014/main" id="{807CF7A2-E3E2-4BE1-9728-527596DE5B8A}"/>
              </a:ext>
            </a:extLst>
          </p:cNvPr>
          <p:cNvGrpSpPr>
            <a:grpSpLocks/>
          </p:cNvGrpSpPr>
          <p:nvPr/>
        </p:nvGrpSpPr>
        <p:grpSpPr bwMode="auto">
          <a:xfrm>
            <a:off x="4469507" y="1052736"/>
            <a:ext cx="4528120" cy="5112568"/>
            <a:chOff x="1968" y="1526"/>
            <a:chExt cx="1774" cy="2476"/>
          </a:xfrm>
        </p:grpSpPr>
        <p:pic>
          <p:nvPicPr>
            <p:cNvPr id="26628" name="Picture 36">
              <a:extLst>
                <a:ext uri="{FF2B5EF4-FFF2-40B4-BE49-F238E27FC236}">
                  <a16:creationId xmlns:a16="http://schemas.microsoft.com/office/drawing/2014/main" id="{069DBBB4-082B-4720-A076-39CDA15511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1692" cy="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Text Box 37">
              <a:extLst>
                <a:ext uri="{FF2B5EF4-FFF2-40B4-BE49-F238E27FC236}">
                  <a16:creationId xmlns:a16="http://schemas.microsoft.com/office/drawing/2014/main" id="{390F8ADE-F62C-45BE-88E6-062AFD0F7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4" y="1526"/>
              <a:ext cx="96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pt-BR" altLang="pt-BR" sz="1600"/>
                <a:t>Não-catalisada</a:t>
              </a:r>
            </a:p>
          </p:txBody>
        </p:sp>
        <p:sp>
          <p:nvSpPr>
            <p:cNvPr id="26630" name="Text Box 38">
              <a:extLst>
                <a:ext uri="{FF2B5EF4-FFF2-40B4-BE49-F238E27FC236}">
                  <a16:creationId xmlns:a16="http://schemas.microsoft.com/office/drawing/2014/main" id="{DDCA6780-AA5F-43A0-B013-9DF7FF1BE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6" y="2049"/>
              <a:ext cx="727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pt-BR" altLang="pt-BR" sz="1600"/>
                <a:t>Catalisada</a:t>
              </a:r>
              <a:r>
                <a:rPr lang="pt-BR" altLang="pt-BR" sz="2800"/>
                <a:t> </a:t>
              </a:r>
              <a:endParaRPr lang="pt-BR" altLang="pt-BR" sz="1600"/>
            </a:p>
          </p:txBody>
        </p:sp>
      </p:grpSp>
      <p:sp>
        <p:nvSpPr>
          <p:cNvPr id="26626" name="Text Box 39">
            <a:extLst>
              <a:ext uri="{FF2B5EF4-FFF2-40B4-BE49-F238E27FC236}">
                <a16:creationId xmlns:a16="http://schemas.microsoft.com/office/drawing/2014/main" id="{8FE3F061-6E65-45ED-8547-67F1BF73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83548"/>
            <a:ext cx="7200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sz="4000" dirty="0"/>
              <a:t>Qual o papel do catalisador?</a:t>
            </a:r>
          </a:p>
          <a:p>
            <a:r>
              <a:rPr lang="pt-BR" altLang="pt-BR" sz="4000" b="1" dirty="0"/>
              <a:t> </a:t>
            </a:r>
          </a:p>
        </p:txBody>
      </p:sp>
      <p:sp>
        <p:nvSpPr>
          <p:cNvPr id="26627" name="Rectangle 42">
            <a:extLst>
              <a:ext uri="{FF2B5EF4-FFF2-40B4-BE49-F238E27FC236}">
                <a16:creationId xmlns:a16="http://schemas.microsoft.com/office/drawing/2014/main" id="{68BFF084-2EC3-4F0C-9784-F8ECBC1B4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25" y="3807861"/>
            <a:ext cx="41842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pt-BR" altLang="pt-BR" sz="2000" dirty="0">
                <a:solidFill>
                  <a:schemeClr val="tx2"/>
                </a:solidFill>
              </a:rPr>
              <a:t>O catalisador acelera uma reação </a:t>
            </a:r>
            <a:r>
              <a:rPr lang="pt-BR" altLang="pt-BR" sz="2000" dirty="0">
                <a:solidFill>
                  <a:schemeClr val="tx2"/>
                </a:solidFill>
                <a:latin typeface="+mj-lt"/>
              </a:rPr>
              <a:t>química</a:t>
            </a:r>
            <a:r>
              <a:rPr lang="pt-BR" altLang="pt-BR" sz="2000" dirty="0">
                <a:solidFill>
                  <a:schemeClr val="tx2"/>
                </a:solidFill>
              </a:rPr>
              <a:t> (cinética) sem afetar a posição de equilíbrio (termodinâmica).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2FDEBE5-3495-4ADA-A26F-7A93A0C8E764}"/>
              </a:ext>
            </a:extLst>
          </p:cNvPr>
          <p:cNvSpPr/>
          <p:nvPr/>
        </p:nvSpPr>
        <p:spPr>
          <a:xfrm>
            <a:off x="348295" y="1404036"/>
            <a:ext cx="37197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200" dirty="0">
                <a:solidFill>
                  <a:schemeClr val="tx2"/>
                </a:solidFill>
              </a:rPr>
              <a:t>Uma reação catalisada é mais rápida (ou mais específica) porque o catalisador propicia um caminho de reação diferente com uma energia de ativação menor.</a:t>
            </a: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D498F6D1-3114-4C3E-BB91-4BC2BE609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733" y="5414678"/>
            <a:ext cx="3719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4000" b="1" i="1" dirty="0">
                <a:solidFill>
                  <a:srgbClr val="0033CC"/>
                </a:solidFill>
              </a:rPr>
              <a:t>Seletividade</a:t>
            </a:r>
          </a:p>
        </p:txBody>
      </p:sp>
    </p:spTree>
    <p:extLst>
      <p:ext uri="{BB962C8B-B14F-4D97-AF65-F5344CB8AC3E}">
        <p14:creationId xmlns:p14="http://schemas.microsoft.com/office/powerpoint/2010/main" val="312610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27E6FCFE-5A41-405E-8E25-1CB2BC71E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49275"/>
            <a:ext cx="2877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3600" b="1" i="1" dirty="0">
                <a:solidFill>
                  <a:srgbClr val="0033CC"/>
                </a:solidFill>
              </a:rPr>
              <a:t>Seletividade</a:t>
            </a:r>
          </a:p>
        </p:txBody>
      </p:sp>
      <p:sp>
        <p:nvSpPr>
          <p:cNvPr id="31746" name="Rectangle 8">
            <a:extLst>
              <a:ext uri="{FF2B5EF4-FFF2-40B4-BE49-F238E27FC236}">
                <a16:creationId xmlns:a16="http://schemas.microsoft.com/office/drawing/2014/main" id="{63E6F38E-3012-45DF-A3DA-52C7BE90A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800" dirty="0"/>
          </a:p>
        </p:txBody>
      </p:sp>
      <p:sp>
        <p:nvSpPr>
          <p:cNvPr id="31747" name="Text Box 29">
            <a:extLst>
              <a:ext uri="{FF2B5EF4-FFF2-40B4-BE49-F238E27FC236}">
                <a16:creationId xmlns:a16="http://schemas.microsoft.com/office/drawing/2014/main" id="{0C2A27D3-9957-4BED-A9DB-D8435D187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0" y="1194495"/>
            <a:ext cx="480162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 b="1" dirty="0"/>
          </a:p>
          <a:p>
            <a:pPr eaLnBrk="1" hangingPunct="1"/>
            <a:r>
              <a:rPr lang="en-US" altLang="en-US" sz="2000" i="1" dirty="0"/>
              <a:t>“</a:t>
            </a:r>
            <a:r>
              <a:rPr lang="en-US" altLang="pt-BR" sz="2000" i="1" dirty="0"/>
              <a:t>A </a:t>
            </a:r>
            <a:r>
              <a:rPr lang="en-US" altLang="pt-BR" sz="2000" i="1" dirty="0" err="1"/>
              <a:t>seletividade</a:t>
            </a:r>
            <a:r>
              <a:rPr lang="en-US" altLang="pt-BR" sz="2000" i="1" dirty="0"/>
              <a:t> é a </a:t>
            </a:r>
            <a:r>
              <a:rPr lang="en-US" altLang="pt-BR" sz="2000" i="1" dirty="0" err="1"/>
              <a:t>fração</a:t>
            </a:r>
            <a:r>
              <a:rPr lang="en-US" altLang="pt-BR" sz="2000" i="1" dirty="0"/>
              <a:t> do material de </a:t>
            </a:r>
            <a:r>
              <a:rPr lang="en-US" altLang="pt-BR" sz="2000" i="1" dirty="0" err="1"/>
              <a:t>partida</a:t>
            </a:r>
            <a:r>
              <a:rPr lang="en-US" altLang="pt-BR" sz="2000" i="1" dirty="0"/>
              <a:t> que </a:t>
            </a:r>
            <a:r>
              <a:rPr lang="en-US" altLang="pt-BR" sz="2000" i="1" dirty="0" err="1"/>
              <a:t>foi</a:t>
            </a:r>
            <a:r>
              <a:rPr lang="en-US" altLang="pt-BR" sz="2000" i="1" dirty="0"/>
              <a:t> </a:t>
            </a:r>
            <a:r>
              <a:rPr lang="en-US" altLang="pt-BR" sz="2000" i="1" dirty="0" err="1"/>
              <a:t>convertida</a:t>
            </a:r>
            <a:r>
              <a:rPr lang="en-US" altLang="pt-BR" sz="2000" i="1" dirty="0"/>
              <a:t> no </a:t>
            </a:r>
            <a:r>
              <a:rPr lang="en-US" altLang="pt-BR" sz="2000" i="1" dirty="0" err="1"/>
              <a:t>produto</a:t>
            </a:r>
            <a:r>
              <a:rPr lang="en-US" altLang="pt-BR" sz="2000" i="1" dirty="0"/>
              <a:t> </a:t>
            </a:r>
            <a:r>
              <a:rPr lang="en-US" altLang="pt-BR" sz="2000" i="1" dirty="0" err="1"/>
              <a:t>desejado</a:t>
            </a:r>
            <a:r>
              <a:rPr lang="en-US" altLang="en-US" sz="2000" i="1" dirty="0"/>
              <a:t>”</a:t>
            </a:r>
            <a:r>
              <a:rPr lang="en-US" altLang="pt-BR" sz="2000" i="1" dirty="0"/>
              <a:t> (</a:t>
            </a:r>
            <a:r>
              <a:rPr lang="en-US" altLang="pt-BR" sz="2000" i="1" dirty="0" err="1"/>
              <a:t>mol</a:t>
            </a:r>
            <a:r>
              <a:rPr lang="en-US" altLang="pt-BR" sz="2000" i="1" dirty="0"/>
              <a:t>/</a:t>
            </a:r>
            <a:r>
              <a:rPr lang="en-US" altLang="pt-BR" sz="2000" i="1" dirty="0" err="1"/>
              <a:t>mol</a:t>
            </a:r>
            <a:r>
              <a:rPr lang="en-US" altLang="pt-BR" sz="2000" i="1" dirty="0"/>
              <a:t> </a:t>
            </a:r>
            <a:r>
              <a:rPr lang="en-US" altLang="pt-BR" sz="2000" i="1" dirty="0" err="1"/>
              <a:t>ou</a:t>
            </a:r>
            <a:r>
              <a:rPr lang="en-US" altLang="pt-BR" sz="2000" i="1" dirty="0"/>
              <a:t> %)</a:t>
            </a:r>
          </a:p>
          <a:p>
            <a:pPr eaLnBrk="1" hangingPunct="1"/>
            <a:endParaRPr lang="pt-BR" altLang="pt-BR" sz="2000" b="1" i="1" dirty="0"/>
          </a:p>
          <a:p>
            <a:pPr eaLnBrk="1" hangingPunct="1"/>
            <a:r>
              <a:rPr lang="pt-BR" altLang="pt-BR" sz="2000" dirty="0"/>
              <a:t>Um catalisador seletivo produz uma proporção elevada do produto desejado com uma quantidade mínima de produtos secundários. Ainda, o uso de diferentes catalisadores pode levar a produtos diferentes.</a:t>
            </a:r>
          </a:p>
        </p:txBody>
      </p:sp>
      <p:grpSp>
        <p:nvGrpSpPr>
          <p:cNvPr id="31748" name="Group 30">
            <a:extLst>
              <a:ext uri="{FF2B5EF4-FFF2-40B4-BE49-F238E27FC236}">
                <a16:creationId xmlns:a16="http://schemas.microsoft.com/office/drawing/2014/main" id="{7F5F1902-2A2F-45CF-9295-904931D1795E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4581525"/>
            <a:ext cx="5094287" cy="1754188"/>
            <a:chOff x="1020" y="2643"/>
            <a:chExt cx="3209" cy="1105"/>
          </a:xfrm>
        </p:grpSpPr>
        <p:sp>
          <p:nvSpPr>
            <p:cNvPr id="31749" name="Text Box 31">
              <a:extLst>
                <a:ext uri="{FF2B5EF4-FFF2-40B4-BE49-F238E27FC236}">
                  <a16:creationId xmlns:a16="http://schemas.microsoft.com/office/drawing/2014/main" id="{DAEC45DA-6177-494E-AAF8-4CCEB29C5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3155"/>
              <a:ext cx="5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/>
                <a:t>CO/H</a:t>
              </a:r>
              <a:r>
                <a:rPr lang="pt-BR" altLang="pt-BR" sz="1800" baseline="-25000"/>
                <a:t>2</a:t>
              </a:r>
            </a:p>
          </p:txBody>
        </p:sp>
        <p:sp>
          <p:nvSpPr>
            <p:cNvPr id="31750" name="Line 32">
              <a:extLst>
                <a:ext uri="{FF2B5EF4-FFF2-40B4-BE49-F238E27FC236}">
                  <a16:creationId xmlns:a16="http://schemas.microsoft.com/office/drawing/2014/main" id="{1197EE0E-C971-4490-B029-DFA94E5AA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3278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1" name="Line 33">
              <a:extLst>
                <a:ext uri="{FF2B5EF4-FFF2-40B4-BE49-F238E27FC236}">
                  <a16:creationId xmlns:a16="http://schemas.microsoft.com/office/drawing/2014/main" id="{1F18721C-82BA-44A4-A050-73A7E53AEC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2825"/>
              <a:ext cx="0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2" name="Line 34">
              <a:extLst>
                <a:ext uri="{FF2B5EF4-FFF2-40B4-BE49-F238E27FC236}">
                  <a16:creationId xmlns:a16="http://schemas.microsoft.com/office/drawing/2014/main" id="{E574F767-1E9F-4EDC-AB4D-304897EBF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2825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3" name="Line 35">
              <a:extLst>
                <a:ext uri="{FF2B5EF4-FFF2-40B4-BE49-F238E27FC236}">
                  <a16:creationId xmlns:a16="http://schemas.microsoft.com/office/drawing/2014/main" id="{483BCD71-7476-4485-BE9A-5A1FD9A7DF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051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4" name="Line 36">
              <a:extLst>
                <a:ext uri="{FF2B5EF4-FFF2-40B4-BE49-F238E27FC236}">
                  <a16:creationId xmlns:a16="http://schemas.microsoft.com/office/drawing/2014/main" id="{25F10E81-21A3-4E99-A60F-896FB159A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369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5" name="Line 37">
              <a:extLst>
                <a:ext uri="{FF2B5EF4-FFF2-40B4-BE49-F238E27FC236}">
                  <a16:creationId xmlns:a16="http://schemas.microsoft.com/office/drawing/2014/main" id="{EA4C713F-6A30-4DA1-897F-91B7CD76A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0" y="3686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756" name="Text Box 38">
              <a:extLst>
                <a:ext uri="{FF2B5EF4-FFF2-40B4-BE49-F238E27FC236}">
                  <a16:creationId xmlns:a16="http://schemas.microsoft.com/office/drawing/2014/main" id="{A3014C2B-B056-40A1-9421-D8CA8E94A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" y="2643"/>
              <a:ext cx="22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/>
                <a:t>Ni</a:t>
              </a:r>
            </a:p>
          </p:txBody>
        </p:sp>
        <p:sp>
          <p:nvSpPr>
            <p:cNvPr id="31757" name="Text Box 39">
              <a:extLst>
                <a:ext uri="{FF2B5EF4-FFF2-40B4-BE49-F238E27FC236}">
                  <a16:creationId xmlns:a16="http://schemas.microsoft.com/office/drawing/2014/main" id="{80D539F5-9465-492F-9352-E6B1E0BBF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4" y="2869"/>
              <a:ext cx="84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/>
                <a:t>Cu/Cr/Zr oxide</a:t>
              </a:r>
            </a:p>
          </p:txBody>
        </p:sp>
        <p:sp>
          <p:nvSpPr>
            <p:cNvPr id="31758" name="Text Box 40">
              <a:extLst>
                <a:ext uri="{FF2B5EF4-FFF2-40B4-BE49-F238E27FC236}">
                  <a16:creationId xmlns:a16="http://schemas.microsoft.com/office/drawing/2014/main" id="{16780C22-F832-41AA-B132-6799CE83F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" y="3460"/>
              <a:ext cx="6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/>
                <a:t>Rh cluster</a:t>
              </a:r>
            </a:p>
          </p:txBody>
        </p:sp>
        <p:sp>
          <p:nvSpPr>
            <p:cNvPr id="31759" name="Text Box 41">
              <a:extLst>
                <a:ext uri="{FF2B5EF4-FFF2-40B4-BE49-F238E27FC236}">
                  <a16:creationId xmlns:a16="http://schemas.microsoft.com/office/drawing/2014/main" id="{03D9AD1B-80DE-4838-948E-FC79B45BA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" y="3142"/>
              <a:ext cx="4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400"/>
                <a:t>Fe, Co</a:t>
              </a:r>
            </a:p>
          </p:txBody>
        </p:sp>
        <p:sp>
          <p:nvSpPr>
            <p:cNvPr id="31760" name="Text Box 42">
              <a:extLst>
                <a:ext uri="{FF2B5EF4-FFF2-40B4-BE49-F238E27FC236}">
                  <a16:creationId xmlns:a16="http://schemas.microsoft.com/office/drawing/2014/main" id="{9BB05DE9-8FA1-4A80-A831-ECA842A07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2656"/>
              <a:ext cx="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/>
                <a:t>CH</a:t>
              </a:r>
              <a:r>
                <a:rPr lang="pt-BR" altLang="pt-BR" sz="1800" baseline="-25000"/>
                <a:t>4</a:t>
              </a:r>
              <a:r>
                <a:rPr lang="pt-BR" altLang="pt-BR" sz="1800"/>
                <a:t> +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O</a:t>
              </a:r>
            </a:p>
          </p:txBody>
        </p:sp>
        <p:sp>
          <p:nvSpPr>
            <p:cNvPr id="31761" name="Text Box 43">
              <a:extLst>
                <a:ext uri="{FF2B5EF4-FFF2-40B4-BE49-F238E27FC236}">
                  <a16:creationId xmlns:a16="http://schemas.microsoft.com/office/drawing/2014/main" id="{BC3DD6DA-4076-48E1-87F6-DA049C58A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2928"/>
              <a:ext cx="5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/>
                <a:t>CH</a:t>
              </a:r>
              <a:r>
                <a:rPr lang="pt-BR" altLang="pt-BR" sz="1800" baseline="-25000"/>
                <a:t>3</a:t>
              </a:r>
              <a:r>
                <a:rPr lang="pt-BR" altLang="pt-BR" sz="1800"/>
                <a:t>OH</a:t>
              </a:r>
            </a:p>
          </p:txBody>
        </p:sp>
        <p:sp>
          <p:nvSpPr>
            <p:cNvPr id="31762" name="Text Box 44">
              <a:extLst>
                <a:ext uri="{FF2B5EF4-FFF2-40B4-BE49-F238E27FC236}">
                  <a16:creationId xmlns:a16="http://schemas.microsoft.com/office/drawing/2014/main" id="{85DE52AA-C96B-4B15-83A7-FD3987356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3200"/>
              <a:ext cx="10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/>
                <a:t>C</a:t>
              </a:r>
              <a:r>
                <a:rPr lang="pt-BR" altLang="pt-BR" sz="1800" baseline="-25000"/>
                <a:t>n</a:t>
              </a:r>
              <a:r>
                <a:rPr lang="pt-BR" altLang="pt-BR" sz="1800"/>
                <a:t>H</a:t>
              </a:r>
              <a:r>
                <a:rPr lang="pt-BR" altLang="pt-BR" sz="1800" baseline="-25000"/>
                <a:t>2n+m</a:t>
              </a:r>
              <a:r>
                <a:rPr lang="pt-BR" altLang="pt-BR" sz="1800"/>
                <a:t> + 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O</a:t>
              </a:r>
            </a:p>
          </p:txBody>
        </p:sp>
        <p:sp>
          <p:nvSpPr>
            <p:cNvPr id="31763" name="Text Box 45">
              <a:extLst>
                <a:ext uri="{FF2B5EF4-FFF2-40B4-BE49-F238E27FC236}">
                  <a16:creationId xmlns:a16="http://schemas.microsoft.com/office/drawing/2014/main" id="{B9920855-C21E-43BA-BDDA-C466480BC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5" y="3517"/>
              <a:ext cx="1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pt-BR" altLang="pt-BR" sz="1800"/>
                <a:t>HO-CH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-CH</a:t>
              </a:r>
              <a:r>
                <a:rPr lang="pt-BR" altLang="pt-BR" sz="1800" baseline="-25000"/>
                <a:t>2</a:t>
              </a:r>
              <a:r>
                <a:rPr lang="pt-BR" altLang="pt-BR" sz="1800"/>
                <a:t>-OH</a:t>
              </a:r>
            </a:p>
          </p:txBody>
        </p:sp>
      </p:grpSp>
      <p:pic>
        <p:nvPicPr>
          <p:cNvPr id="21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6137F2F4-B6D2-4CE7-9C5E-9EBBE3B25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24" y="1469207"/>
            <a:ext cx="4207647" cy="2645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6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>
            <a:extLst>
              <a:ext uri="{FF2B5EF4-FFF2-40B4-BE49-F238E27FC236}">
                <a16:creationId xmlns:a16="http://schemas.microsoft.com/office/drawing/2014/main" id="{05CDB402-EEF5-4F60-A345-73CAFA2AC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7063"/>
            <a:ext cx="7092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3600" b="1"/>
              <a:t>Classificação dos catalisadores</a:t>
            </a:r>
          </a:p>
        </p:txBody>
      </p:sp>
      <p:sp>
        <p:nvSpPr>
          <p:cNvPr id="33794" name="Text Box 5">
            <a:extLst>
              <a:ext uri="{FF2B5EF4-FFF2-40B4-BE49-F238E27FC236}">
                <a16:creationId xmlns:a16="http://schemas.microsoft.com/office/drawing/2014/main" id="{2B934270-0AC5-42E2-8D38-38659885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5382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pt-BR" sz="1600">
              <a:latin typeface="Trebuchet MS" panose="020B0603020202020204" pitchFamily="34" charset="0"/>
            </a:endParaRPr>
          </a:p>
        </p:txBody>
      </p:sp>
      <p:sp>
        <p:nvSpPr>
          <p:cNvPr id="99334" name="Text Box 6">
            <a:extLst>
              <a:ext uri="{FF2B5EF4-FFF2-40B4-BE49-F238E27FC236}">
                <a16:creationId xmlns:a16="http://schemas.microsoft.com/office/drawing/2014/main" id="{C97973D2-28DB-4607-87A0-EC837F4A9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1566863"/>
            <a:ext cx="1873250" cy="396875"/>
          </a:xfrm>
          <a:prstGeom prst="rect">
            <a:avLst/>
          </a:prstGeom>
          <a:solidFill>
            <a:srgbClr val="FC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latin typeface="Arial" charset="0"/>
              </a:rPr>
              <a:t>Catalisadores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A772D33A-5DEB-4A58-977D-AA86E7A9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2647950"/>
            <a:ext cx="1949450" cy="701675"/>
          </a:xfrm>
          <a:prstGeom prst="rect">
            <a:avLst/>
          </a:prstGeom>
          <a:solidFill>
            <a:srgbClr val="21B8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latin typeface="Arial" charset="0"/>
              </a:rPr>
              <a:t>Catalisadores Homogêneos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986E8A00-DCB6-4D6F-BB93-A9E71F9E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674938"/>
            <a:ext cx="2089150" cy="1006475"/>
          </a:xfrm>
          <a:prstGeom prst="rect">
            <a:avLst/>
          </a:prstGeom>
          <a:solidFill>
            <a:srgbClr val="FF666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latin typeface="Arial" charset="0"/>
              </a:rPr>
              <a:t>Catalisadores homogêneos heterogenizados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45284F4A-396C-4013-9706-A95F625F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0700" y="2719388"/>
            <a:ext cx="1951038" cy="701675"/>
          </a:xfrm>
          <a:prstGeom prst="rect">
            <a:avLst/>
          </a:prstGeom>
          <a:solidFill>
            <a:srgbClr val="FF8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>
                <a:latin typeface="Arial" charset="0"/>
              </a:rPr>
              <a:t>Catalisadores Heterogêneos</a:t>
            </a:r>
          </a:p>
        </p:txBody>
      </p:sp>
      <p:sp>
        <p:nvSpPr>
          <p:cNvPr id="33799" name="Text Box 10">
            <a:extLst>
              <a:ext uri="{FF2B5EF4-FFF2-40B4-BE49-F238E27FC236}">
                <a16:creationId xmlns:a16="http://schemas.microsoft.com/office/drawing/2014/main" id="{A35FC0C5-69F2-4A15-BB9C-86B0BC02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183063"/>
            <a:ext cx="1222375" cy="336550"/>
          </a:xfrm>
          <a:prstGeom prst="rect">
            <a:avLst/>
          </a:prstGeom>
          <a:solidFill>
            <a:srgbClr val="21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600"/>
              <a:t>á</a:t>
            </a:r>
            <a:r>
              <a:rPr lang="pt-BR" altLang="pt-BR" sz="1600">
                <a:latin typeface="Trebuchet MS" panose="020B0603020202020204" pitchFamily="34" charset="0"/>
              </a:rPr>
              <a:t>cido/base</a:t>
            </a:r>
          </a:p>
        </p:txBody>
      </p:sp>
      <p:sp>
        <p:nvSpPr>
          <p:cNvPr id="33800" name="Text Box 11">
            <a:extLst>
              <a:ext uri="{FF2B5EF4-FFF2-40B4-BE49-F238E27FC236}">
                <a16:creationId xmlns:a16="http://schemas.microsoft.com/office/drawing/2014/main" id="{D83434BB-9C7A-4602-ACC8-65BF2E429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5022850"/>
            <a:ext cx="1439862" cy="825500"/>
          </a:xfrm>
          <a:prstGeom prst="rect">
            <a:avLst/>
          </a:prstGeom>
          <a:solidFill>
            <a:srgbClr val="21B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600">
                <a:latin typeface="Trebuchet MS" panose="020B0603020202020204" pitchFamily="34" charset="0"/>
              </a:rPr>
              <a:t>Compostos de metais de transi</a:t>
            </a:r>
            <a:r>
              <a:rPr lang="pt-BR" altLang="pt-BR" sz="1600"/>
              <a:t>ç</a:t>
            </a:r>
            <a:r>
              <a:rPr lang="pt-BR" altLang="pt-BR" sz="1600">
                <a:latin typeface="Trebuchet MS" panose="020B0603020202020204" pitchFamily="34" charset="0"/>
              </a:rPr>
              <a:t>ão</a:t>
            </a:r>
          </a:p>
        </p:txBody>
      </p:sp>
      <p:sp>
        <p:nvSpPr>
          <p:cNvPr id="33801" name="Text Box 12">
            <a:extLst>
              <a:ext uri="{FF2B5EF4-FFF2-40B4-BE49-F238E27FC236}">
                <a16:creationId xmlns:a16="http://schemas.microsoft.com/office/drawing/2014/main" id="{6074DDC7-73B2-4D48-BAB5-9156D3CB5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5" y="3843338"/>
            <a:ext cx="1676400" cy="581025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600">
                <a:latin typeface="Trebuchet MS" panose="020B0603020202020204" pitchFamily="34" charset="0"/>
              </a:rPr>
              <a:t>Catalisadores m</a:t>
            </a:r>
            <a:r>
              <a:rPr lang="pt-BR" altLang="pt-BR" sz="1600"/>
              <a:t>á</a:t>
            </a:r>
            <a:r>
              <a:rPr lang="pt-BR" altLang="pt-BR" sz="1600">
                <a:latin typeface="Trebuchet MS" panose="020B0603020202020204" pitchFamily="34" charset="0"/>
              </a:rPr>
              <a:t>ssicos (bulk)</a:t>
            </a:r>
          </a:p>
        </p:txBody>
      </p:sp>
      <p:sp>
        <p:nvSpPr>
          <p:cNvPr id="33802" name="Text Box 13">
            <a:extLst>
              <a:ext uri="{FF2B5EF4-FFF2-40B4-BE49-F238E27FC236}">
                <a16:creationId xmlns:a16="http://schemas.microsoft.com/office/drawing/2014/main" id="{AD17BC0F-1D91-4B71-8A18-829048B8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800" y="4922838"/>
            <a:ext cx="1603375" cy="581025"/>
          </a:xfrm>
          <a:prstGeom prst="rect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600">
                <a:latin typeface="Trebuchet MS" panose="020B0603020202020204" pitchFamily="34" charset="0"/>
              </a:rPr>
              <a:t>Catalisadores suportados</a:t>
            </a:r>
          </a:p>
        </p:txBody>
      </p:sp>
      <p:sp>
        <p:nvSpPr>
          <p:cNvPr id="33803" name="Text Box 14">
            <a:extLst>
              <a:ext uri="{FF2B5EF4-FFF2-40B4-BE49-F238E27FC236}">
                <a16:creationId xmlns:a16="http://schemas.microsoft.com/office/drawing/2014/main" id="{7B94E05B-DC58-4BA9-B60B-38DD49FE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663" y="4087813"/>
            <a:ext cx="2049462" cy="7016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pt-BR" altLang="pt-BR" sz="2000" dirty="0"/>
              <a:t>Biocatalisadores</a:t>
            </a:r>
          </a:p>
          <a:p>
            <a:pPr algn="ctr"/>
            <a:r>
              <a:rPr lang="pt-BR" altLang="pt-BR" sz="2000" dirty="0"/>
              <a:t>(enzimas)</a:t>
            </a:r>
          </a:p>
        </p:txBody>
      </p:sp>
      <p:sp>
        <p:nvSpPr>
          <p:cNvPr id="33804" name="Line 15">
            <a:extLst>
              <a:ext uri="{FF2B5EF4-FFF2-40B4-BE49-F238E27FC236}">
                <a16:creationId xmlns:a16="http://schemas.microsoft.com/office/drawing/2014/main" id="{2462E7C5-FAE6-43E1-8A46-7873D921F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214563"/>
            <a:ext cx="59769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5" name="Line 16">
            <a:extLst>
              <a:ext uri="{FF2B5EF4-FFF2-40B4-BE49-F238E27FC236}">
                <a16:creationId xmlns:a16="http://schemas.microsoft.com/office/drawing/2014/main" id="{0132B214-7455-446C-B6B0-E7F35BE26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998663"/>
            <a:ext cx="1587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6" name="Line 17">
            <a:extLst>
              <a:ext uri="{FF2B5EF4-FFF2-40B4-BE49-F238E27FC236}">
                <a16:creationId xmlns:a16="http://schemas.microsoft.com/office/drawing/2014/main" id="{A75E562E-3A4D-4C67-A0BE-8D47B4AE08C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22145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7" name="Line 18">
            <a:extLst>
              <a:ext uri="{FF2B5EF4-FFF2-40B4-BE49-F238E27FC236}">
                <a16:creationId xmlns:a16="http://schemas.microsoft.com/office/drawing/2014/main" id="{48F5FCAC-8F4D-4F66-84EC-D13359F3B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6188" y="22145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8" name="Line 19">
            <a:extLst>
              <a:ext uri="{FF2B5EF4-FFF2-40B4-BE49-F238E27FC236}">
                <a16:creationId xmlns:a16="http://schemas.microsoft.com/office/drawing/2014/main" id="{F1F5DA47-8EAB-4B87-87F5-9E68C58C85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17900" y="2214563"/>
            <a:ext cx="0" cy="187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09" name="Line 20">
            <a:extLst>
              <a:ext uri="{FF2B5EF4-FFF2-40B4-BE49-F238E27FC236}">
                <a16:creationId xmlns:a16="http://schemas.microsoft.com/office/drawing/2014/main" id="{98A5B0E8-8EC3-4F5D-8CF2-EB561F5BBA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3440113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0" name="Line 21">
            <a:extLst>
              <a:ext uri="{FF2B5EF4-FFF2-40B4-BE49-F238E27FC236}">
                <a16:creationId xmlns:a16="http://schemas.microsoft.com/office/drawing/2014/main" id="{68DE870F-6401-4959-BA85-B1568FD35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524033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1" name="Line 22">
            <a:extLst>
              <a:ext uri="{FF2B5EF4-FFF2-40B4-BE49-F238E27FC236}">
                <a16:creationId xmlns:a16="http://schemas.microsoft.com/office/drawing/2014/main" id="{4260B335-F422-4D33-B4DD-4D25B4A0EA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415925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2" name="Line 23">
            <a:extLst>
              <a:ext uri="{FF2B5EF4-FFF2-40B4-BE49-F238E27FC236}">
                <a16:creationId xmlns:a16="http://schemas.microsoft.com/office/drawing/2014/main" id="{5D37D05D-6B6E-48CE-926F-33AF43CB7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3367088"/>
            <a:ext cx="0" cy="1873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3" name="Line 24">
            <a:extLst>
              <a:ext uri="{FF2B5EF4-FFF2-40B4-BE49-F238E27FC236}">
                <a16:creationId xmlns:a16="http://schemas.microsoft.com/office/drawing/2014/main" id="{484EB669-5211-4932-9336-BC1F01562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5240338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4" name="Line 25">
            <a:extLst>
              <a:ext uri="{FF2B5EF4-FFF2-40B4-BE49-F238E27FC236}">
                <a16:creationId xmlns:a16="http://schemas.microsoft.com/office/drawing/2014/main" id="{7F2A2B5B-5247-42F8-AD23-DF547296F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43275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5" name="Line 26">
            <a:extLst>
              <a:ext uri="{FF2B5EF4-FFF2-40B4-BE49-F238E27FC236}">
                <a16:creationId xmlns:a16="http://schemas.microsoft.com/office/drawing/2014/main" id="{B5BF761E-E57B-4159-B9FD-4A8F7CBCF43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2214563"/>
            <a:ext cx="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6" name="Text Box 27">
            <a:extLst>
              <a:ext uri="{FF2B5EF4-FFF2-40B4-BE49-F238E27FC236}">
                <a16:creationId xmlns:a16="http://schemas.microsoft.com/office/drawing/2014/main" id="{8A1C3492-F04F-4A42-8CB4-7A62B8DD8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949950"/>
            <a:ext cx="27854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2000" dirty="0">
                <a:latin typeface="Trebuchet MS" panose="020B0603020202020204" pitchFamily="34" charset="0"/>
              </a:rPr>
              <a:t>CAT</a:t>
            </a:r>
            <a:r>
              <a:rPr lang="pt-BR" altLang="pt-BR" sz="2000" dirty="0"/>
              <a:t>Á</a:t>
            </a:r>
            <a:r>
              <a:rPr lang="pt-BR" altLang="pt-BR" sz="2000" dirty="0">
                <a:latin typeface="Trebuchet MS" panose="020B0603020202020204" pitchFamily="34" charset="0"/>
              </a:rPr>
              <a:t>LISE HOMOGÊNEA</a:t>
            </a:r>
          </a:p>
        </p:txBody>
      </p:sp>
      <p:sp>
        <p:nvSpPr>
          <p:cNvPr id="33817" name="Text Box 28">
            <a:extLst>
              <a:ext uri="{FF2B5EF4-FFF2-40B4-BE49-F238E27FC236}">
                <a16:creationId xmlns:a16="http://schemas.microsoft.com/office/drawing/2014/main" id="{9B015E01-5A94-4407-A4B6-50263941F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876925"/>
            <a:ext cx="3003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2000" dirty="0">
                <a:latin typeface="Trebuchet MS" panose="020B0603020202020204" pitchFamily="34" charset="0"/>
              </a:rPr>
              <a:t>CAT</a:t>
            </a:r>
            <a:r>
              <a:rPr lang="pt-BR" altLang="pt-BR" sz="2000" dirty="0"/>
              <a:t>Á</a:t>
            </a:r>
            <a:r>
              <a:rPr lang="pt-BR" altLang="pt-BR" sz="2000" dirty="0">
                <a:latin typeface="Trebuchet MS" panose="020B0603020202020204" pitchFamily="34" charset="0"/>
              </a:rPr>
              <a:t>LISE HETEROGÊNEA</a:t>
            </a:r>
          </a:p>
        </p:txBody>
      </p:sp>
      <p:sp>
        <p:nvSpPr>
          <p:cNvPr id="33818" name="Line 29">
            <a:extLst>
              <a:ext uri="{FF2B5EF4-FFF2-40B4-BE49-F238E27FC236}">
                <a16:creationId xmlns:a16="http://schemas.microsoft.com/office/drawing/2014/main" id="{6C20538A-4DC1-4B94-82D1-39A2C7AC2EF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4806950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3819" name="Text Box 30">
            <a:extLst>
              <a:ext uri="{FF2B5EF4-FFF2-40B4-BE49-F238E27FC236}">
                <a16:creationId xmlns:a16="http://schemas.microsoft.com/office/drawing/2014/main" id="{C6017A19-EBB2-415A-9F9C-99D6076C7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167313"/>
            <a:ext cx="1603375" cy="5810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600">
                <a:latin typeface="Trebuchet MS" panose="020B0603020202020204" pitchFamily="34" charset="0"/>
              </a:rPr>
              <a:t>Catalisadores suportados</a:t>
            </a:r>
          </a:p>
        </p:txBody>
      </p:sp>
      <p:sp>
        <p:nvSpPr>
          <p:cNvPr id="33820" name="Line 31">
            <a:extLst>
              <a:ext uri="{FF2B5EF4-FFF2-40B4-BE49-F238E27FC236}">
                <a16:creationId xmlns:a16="http://schemas.microsoft.com/office/drawing/2014/main" id="{9004003F-42ED-4FFE-BE15-966573325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5456238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519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6">
            <a:extLst>
              <a:ext uri="{FF2B5EF4-FFF2-40B4-BE49-F238E27FC236}">
                <a16:creationId xmlns:a16="http://schemas.microsoft.com/office/drawing/2014/main" id="{A09B3AE4-2325-4A13-85CE-E91C7B4D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0713"/>
            <a:ext cx="4108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3200"/>
              <a:t>Catálise Heterogênea</a:t>
            </a:r>
          </a:p>
        </p:txBody>
      </p:sp>
      <p:sp>
        <p:nvSpPr>
          <p:cNvPr id="77826" name="Text Box 9">
            <a:extLst>
              <a:ext uri="{FF2B5EF4-FFF2-40B4-BE49-F238E27FC236}">
                <a16:creationId xmlns:a16="http://schemas.microsoft.com/office/drawing/2014/main" id="{E13AF334-B53B-4102-9350-D59DC0D3D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7561263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r>
              <a:rPr lang="pt-BR" altLang="pt-BR"/>
              <a:t> Facilita a separação dos produtos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r>
              <a:rPr lang="pt-BR" altLang="pt-BR"/>
              <a:t>É robusto – ampla gama de condições de reação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r>
              <a:rPr lang="pt-BR" altLang="pt-BR"/>
              <a:t> Muito usados na indústria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r>
              <a:rPr lang="pt-BR" altLang="pt-BR"/>
              <a:t>Alta pressão, alta temperatura e baixa seletividade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endParaRPr lang="pt-BR" altLang="pt-BR"/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panose="05000000000000000000" pitchFamily="2" charset="2"/>
              <a:buChar char="ü"/>
            </a:pPr>
            <a:endParaRPr lang="pt-BR" altLang="pt-BR"/>
          </a:p>
        </p:txBody>
      </p:sp>
      <p:sp>
        <p:nvSpPr>
          <p:cNvPr id="77827" name="Text Box 12">
            <a:extLst>
              <a:ext uri="{FF2B5EF4-FFF2-40B4-BE49-F238E27FC236}">
                <a16:creationId xmlns:a16="http://schemas.microsoft.com/office/drawing/2014/main" id="{079D2739-B60A-4442-94B9-0C47C15CA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62563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pt-BR" sz="1800"/>
          </a:p>
        </p:txBody>
      </p:sp>
      <p:sp>
        <p:nvSpPr>
          <p:cNvPr id="77828" name="Rectangle 1">
            <a:extLst>
              <a:ext uri="{FF2B5EF4-FFF2-40B4-BE49-F238E27FC236}">
                <a16:creationId xmlns:a16="http://schemas.microsoft.com/office/drawing/2014/main" id="{44E3CA06-9323-4015-A600-8D389CF7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773238"/>
            <a:ext cx="7273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000" b="1" dirty="0"/>
              <a:t>Catalisador em fase sólida: </a:t>
            </a:r>
            <a:r>
              <a:rPr lang="pt-BR" altLang="pt-BR" sz="2000" dirty="0"/>
              <a:t>Os sítios de coordenação vacantes estão na interface sólido/líquido ou sólido/gás, ou seja, somente os átomos da superfície são </a:t>
            </a:r>
            <a:r>
              <a:rPr lang="pt-BR" altLang="pt-BR" sz="2000" dirty="0" err="1"/>
              <a:t>cataliticamente</a:t>
            </a:r>
            <a:r>
              <a:rPr lang="pt-BR" altLang="pt-BR" sz="2000" dirty="0"/>
              <a:t> ativos.</a:t>
            </a:r>
          </a:p>
        </p:txBody>
      </p:sp>
    </p:spTree>
    <p:extLst>
      <p:ext uri="{BB962C8B-B14F-4D97-AF65-F5344CB8AC3E}">
        <p14:creationId xmlns:p14="http://schemas.microsoft.com/office/powerpoint/2010/main" val="176444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9AE7AD-4740-4F1F-B991-43A1B8AFC221}"/>
              </a:ext>
            </a:extLst>
          </p:cNvPr>
          <p:cNvSpPr txBox="1"/>
          <p:nvPr/>
        </p:nvSpPr>
        <p:spPr>
          <a:xfrm>
            <a:off x="1187624" y="476672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É um ciclo... ¨Ciclo catalítico¨</a:t>
            </a:r>
          </a:p>
          <a:p>
            <a:r>
              <a:rPr lang="pt-BR" sz="3600" dirty="0"/>
              <a:t> </a:t>
            </a:r>
          </a:p>
        </p:txBody>
      </p:sp>
      <p:pic>
        <p:nvPicPr>
          <p:cNvPr id="124930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0537C493-C8C8-49C4-A363-50226F31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1" y="1642721"/>
            <a:ext cx="7382945" cy="46425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20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75633-5EB2-4060-AA44-F44183B1F89C}"/>
              </a:ext>
            </a:extLst>
          </p:cNvPr>
          <p:cNvSpPr txBox="1"/>
          <p:nvPr/>
        </p:nvSpPr>
        <p:spPr>
          <a:xfrm>
            <a:off x="1187624" y="47667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Superfície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733E08-5B47-4C0C-A73F-7B0D7AB20519}"/>
              </a:ext>
            </a:extLst>
          </p:cNvPr>
          <p:cNvSpPr txBox="1"/>
          <p:nvPr/>
        </p:nvSpPr>
        <p:spPr>
          <a:xfrm>
            <a:off x="415847" y="1498137"/>
            <a:ext cx="6314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¨</a:t>
            </a:r>
            <a:r>
              <a:rPr lang="en-US" sz="2800" i="1" dirty="0"/>
              <a:t>God made solids, but surfaces were the work of the devil</a:t>
            </a:r>
            <a:r>
              <a:rPr lang="en-US" sz="2800" dirty="0"/>
              <a:t>." - Wolfgang Pauli</a:t>
            </a:r>
            <a:endParaRPr lang="pt-BR" sz="28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71EB55-1843-443D-9148-4ED534BD1545}"/>
              </a:ext>
            </a:extLst>
          </p:cNvPr>
          <p:cNvSpPr/>
          <p:nvPr/>
        </p:nvSpPr>
        <p:spPr>
          <a:xfrm>
            <a:off x="191912" y="3579981"/>
            <a:ext cx="3801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Processo catalítico heterógeno  tem inicio na superfície – </a:t>
            </a:r>
            <a:r>
              <a:rPr lang="pt-BR" sz="2800" b="1" dirty="0"/>
              <a:t>adsorção</a:t>
            </a:r>
          </a:p>
        </p:txBody>
      </p:sp>
      <p:pic>
        <p:nvPicPr>
          <p:cNvPr id="152578" name="Picture 2" descr="Resultado de imagem para surface reaction">
            <a:extLst>
              <a:ext uri="{FF2B5EF4-FFF2-40B4-BE49-F238E27FC236}">
                <a16:creationId xmlns:a16="http://schemas.microsoft.com/office/drawing/2014/main" id="{18D5BC03-55FB-4CD7-AF63-4942AF3F1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r="9818"/>
          <a:stretch/>
        </p:blipFill>
        <p:spPr bwMode="auto">
          <a:xfrm>
            <a:off x="3995937" y="2948752"/>
            <a:ext cx="49561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3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75633-5EB2-4060-AA44-F44183B1F89C}"/>
              </a:ext>
            </a:extLst>
          </p:cNvPr>
          <p:cNvSpPr txBox="1"/>
          <p:nvPr/>
        </p:nvSpPr>
        <p:spPr>
          <a:xfrm>
            <a:off x="1187624" y="47667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Superfície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371EB55-1843-443D-9148-4ED534BD1545}"/>
              </a:ext>
            </a:extLst>
          </p:cNvPr>
          <p:cNvSpPr/>
          <p:nvPr/>
        </p:nvSpPr>
        <p:spPr>
          <a:xfrm>
            <a:off x="683568" y="1700808"/>
            <a:ext cx="367240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3600" dirty="0"/>
              <a:t>Todos os processos de adsorção são exotérmicos?</a:t>
            </a:r>
          </a:p>
          <a:p>
            <a:endParaRPr lang="pt-BR" sz="3600" b="1" dirty="0"/>
          </a:p>
        </p:txBody>
      </p:sp>
      <p:pic>
        <p:nvPicPr>
          <p:cNvPr id="152578" name="Picture 2" descr="Resultado de imagem para surface reaction">
            <a:extLst>
              <a:ext uri="{FF2B5EF4-FFF2-40B4-BE49-F238E27FC236}">
                <a16:creationId xmlns:a16="http://schemas.microsoft.com/office/drawing/2014/main" id="{18D5BC03-55FB-4CD7-AF63-4942AF3F1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r="9818"/>
          <a:stretch/>
        </p:blipFill>
        <p:spPr bwMode="auto">
          <a:xfrm>
            <a:off x="3829413" y="2348880"/>
            <a:ext cx="49561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656E54E-68A2-48CA-A515-A878193244BC}"/>
                  </a:ext>
                </a:extLst>
              </p:cNvPr>
              <p:cNvSpPr/>
              <p:nvPr/>
            </p:nvSpPr>
            <p:spPr>
              <a:xfrm>
                <a:off x="958767" y="4720788"/>
                <a:ext cx="31220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pt-B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656E54E-68A2-48CA-A515-A878193244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67" y="4720788"/>
                <a:ext cx="312200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70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75633-5EB2-4060-AA44-F44183B1F89C}"/>
              </a:ext>
            </a:extLst>
          </p:cNvPr>
          <p:cNvSpPr txBox="1"/>
          <p:nvPr/>
        </p:nvSpPr>
        <p:spPr>
          <a:xfrm>
            <a:off x="1187624" y="47667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Superfície</a:t>
            </a:r>
          </a:p>
        </p:txBody>
      </p:sp>
      <p:pic>
        <p:nvPicPr>
          <p:cNvPr id="152578" name="Picture 2" descr="Resultado de imagem para surface reaction">
            <a:extLst>
              <a:ext uri="{FF2B5EF4-FFF2-40B4-BE49-F238E27FC236}">
                <a16:creationId xmlns:a16="http://schemas.microsoft.com/office/drawing/2014/main" id="{18D5BC03-55FB-4CD7-AF63-4942AF3F1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r="9818"/>
          <a:stretch/>
        </p:blipFill>
        <p:spPr bwMode="auto">
          <a:xfrm>
            <a:off x="3829413" y="2348880"/>
            <a:ext cx="495615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1159E6E1-D834-4016-8225-DC43EF1CBE89}"/>
              </a:ext>
            </a:extLst>
          </p:cNvPr>
          <p:cNvGrpSpPr/>
          <p:nvPr/>
        </p:nvGrpSpPr>
        <p:grpSpPr>
          <a:xfrm>
            <a:off x="157725" y="2056780"/>
            <a:ext cx="3672408" cy="3416320"/>
            <a:chOff x="827584" y="2056780"/>
            <a:chExt cx="3672408" cy="3416320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61088E71-ED8E-4A3E-BFA8-9C14B6FCA0EB}"/>
                </a:ext>
              </a:extLst>
            </p:cNvPr>
            <p:cNvSpPr/>
            <p:nvPr/>
          </p:nvSpPr>
          <p:spPr>
            <a:xfrm>
              <a:off x="827584" y="2056780"/>
              <a:ext cx="3672408" cy="3416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3600" dirty="0"/>
                <a:t>Adsorção </a:t>
              </a:r>
            </a:p>
            <a:p>
              <a:pPr algn="ctr"/>
              <a:endParaRPr lang="pt-BR" sz="3600" dirty="0"/>
            </a:p>
            <a:p>
              <a:pPr algn="ctr"/>
              <a:r>
                <a:rPr lang="pt-BR" sz="3600" dirty="0"/>
                <a:t>Reação </a:t>
              </a:r>
            </a:p>
            <a:p>
              <a:pPr algn="ctr"/>
              <a:endParaRPr lang="pt-BR" sz="3600" dirty="0"/>
            </a:p>
            <a:p>
              <a:pPr algn="ctr"/>
              <a:r>
                <a:rPr lang="pt-BR" sz="3600" dirty="0"/>
                <a:t>Dessorção </a:t>
              </a:r>
            </a:p>
            <a:p>
              <a:pPr algn="ctr"/>
              <a:endParaRPr lang="pt-BR" sz="3600" b="1" dirty="0"/>
            </a:p>
          </p:txBody>
        </p:sp>
        <p:sp>
          <p:nvSpPr>
            <p:cNvPr id="4" name="Seta: para Baixo 3">
              <a:extLst>
                <a:ext uri="{FF2B5EF4-FFF2-40B4-BE49-F238E27FC236}">
                  <a16:creationId xmlns:a16="http://schemas.microsoft.com/office/drawing/2014/main" id="{218CEFD5-7EED-4BF3-B2F3-C2229E8D1B85}"/>
                </a:ext>
              </a:extLst>
            </p:cNvPr>
            <p:cNvSpPr/>
            <p:nvPr/>
          </p:nvSpPr>
          <p:spPr>
            <a:xfrm>
              <a:off x="2240758" y="2827822"/>
              <a:ext cx="625565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Baixo 7">
              <a:extLst>
                <a:ext uri="{FF2B5EF4-FFF2-40B4-BE49-F238E27FC236}">
                  <a16:creationId xmlns:a16="http://schemas.microsoft.com/office/drawing/2014/main" id="{C3D5E320-A21F-47A7-854E-36A45879D863}"/>
                </a:ext>
              </a:extLst>
            </p:cNvPr>
            <p:cNvSpPr/>
            <p:nvPr/>
          </p:nvSpPr>
          <p:spPr>
            <a:xfrm>
              <a:off x="2253114" y="3884312"/>
              <a:ext cx="625565" cy="4320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377272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057412B-95AA-4FFA-873D-39AB216F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700808"/>
            <a:ext cx="777837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 err="1"/>
              <a:t>Difusão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reagentes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até</a:t>
            </a:r>
            <a:r>
              <a:rPr lang="en-US" altLang="pt-BR" sz="2000" dirty="0"/>
              <a:t> a interface </a:t>
            </a:r>
            <a:r>
              <a:rPr lang="en-US" altLang="pt-BR" sz="2000" dirty="0" err="1"/>
              <a:t>catalisador-gás</a:t>
            </a:r>
            <a:r>
              <a:rPr lang="en-US" altLang="pt-BR" sz="2000" dirty="0"/>
              <a:t>/</a:t>
            </a:r>
            <a:r>
              <a:rPr lang="en-US" altLang="pt-BR" sz="2000" dirty="0" err="1"/>
              <a:t>líquido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 err="1"/>
              <a:t>Difusão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reagentes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até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poros</a:t>
            </a:r>
            <a:r>
              <a:rPr lang="en-US" altLang="pt-BR" sz="2000" dirty="0"/>
              <a:t> e </a:t>
            </a:r>
            <a:r>
              <a:rPr lang="en-US" altLang="pt-BR" sz="2000" dirty="0" err="1"/>
              <a:t>camadas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internas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/>
              <a:t> </a:t>
            </a:r>
            <a:r>
              <a:rPr lang="en-US" altLang="pt-BR" sz="2000" dirty="0" err="1"/>
              <a:t>Adsorção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reagentes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superfície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poros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/>
              <a:t> </a:t>
            </a:r>
            <a:r>
              <a:rPr lang="en-US" altLang="pt-BR" sz="2000" dirty="0" err="1"/>
              <a:t>Reação</a:t>
            </a:r>
            <a:r>
              <a:rPr lang="en-US" altLang="pt-BR" sz="2000" dirty="0"/>
              <a:t> </a:t>
            </a:r>
            <a:r>
              <a:rPr lang="en-US" altLang="pt-BR" sz="2000" dirty="0" err="1"/>
              <a:t>química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na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superfície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 err="1"/>
              <a:t>Dessorção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produtos</a:t>
            </a:r>
            <a:r>
              <a:rPr lang="en-US" altLang="pt-BR" sz="2000" dirty="0"/>
              <a:t> da </a:t>
            </a:r>
            <a:r>
              <a:rPr lang="en-US" altLang="pt-BR" sz="2000" dirty="0" err="1"/>
              <a:t>superfície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/>
              <a:t> </a:t>
            </a:r>
            <a:r>
              <a:rPr lang="en-US" altLang="pt-BR" sz="2000" dirty="0" err="1"/>
              <a:t>Difusão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produtos</a:t>
            </a:r>
            <a:r>
              <a:rPr lang="en-US" altLang="pt-BR" sz="2000" dirty="0"/>
              <a:t> para fora dos </a:t>
            </a:r>
            <a:r>
              <a:rPr lang="en-US" altLang="pt-BR" sz="2000" dirty="0" err="1"/>
              <a:t>poros</a:t>
            </a: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endParaRPr lang="en-US" altLang="pt-BR" sz="2000" dirty="0"/>
          </a:p>
          <a:p>
            <a:pPr eaLnBrk="1" hangingPunct="1">
              <a:buClr>
                <a:srgbClr val="CC0000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altLang="pt-BR" sz="2000" dirty="0"/>
              <a:t> </a:t>
            </a:r>
            <a:r>
              <a:rPr lang="en-US" altLang="pt-BR" sz="2000" dirty="0" err="1"/>
              <a:t>Difusão</a:t>
            </a:r>
            <a:r>
              <a:rPr lang="en-US" altLang="pt-BR" sz="2000" dirty="0"/>
              <a:t> dos </a:t>
            </a:r>
            <a:r>
              <a:rPr lang="en-US" altLang="pt-BR" sz="2000" dirty="0" err="1"/>
              <a:t>reagentes</a:t>
            </a:r>
            <a:r>
              <a:rPr lang="en-US" altLang="pt-BR" sz="2000" dirty="0"/>
              <a:t> para fora da interface </a:t>
            </a:r>
            <a:r>
              <a:rPr lang="en-US" altLang="pt-BR" sz="2000" dirty="0" err="1"/>
              <a:t>catalisador</a:t>
            </a:r>
            <a:r>
              <a:rPr lang="en-US" altLang="pt-BR" sz="2000" dirty="0"/>
              <a:t>-gas/</a:t>
            </a:r>
            <a:r>
              <a:rPr lang="en-US" altLang="pt-BR" sz="2000" dirty="0" err="1"/>
              <a:t>líquido</a:t>
            </a:r>
            <a:r>
              <a:rPr lang="en-US" altLang="pt-BR" sz="2000" dirty="0"/>
              <a:t> </a:t>
            </a:r>
          </a:p>
        </p:txBody>
      </p:sp>
      <p:sp>
        <p:nvSpPr>
          <p:cNvPr id="430089" name="Text Box 9">
            <a:extLst>
              <a:ext uri="{FF2B5EF4-FFF2-40B4-BE49-F238E27FC236}">
                <a16:creationId xmlns:a16="http://schemas.microsoft.com/office/drawing/2014/main" id="{49FBB97C-08CB-498F-AAAD-384310F4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533400"/>
            <a:ext cx="7210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29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Etapas Catalíticas em Catálise Heterogênea</a:t>
            </a:r>
          </a:p>
        </p:txBody>
      </p:sp>
      <p:pic>
        <p:nvPicPr>
          <p:cNvPr id="4" name="Picture 2" descr="Resultado de imagem para surface reaction">
            <a:extLst>
              <a:ext uri="{FF2B5EF4-FFF2-40B4-BE49-F238E27FC236}">
                <a16:creationId xmlns:a16="http://schemas.microsoft.com/office/drawing/2014/main" id="{B82BCA5C-70B8-4309-A458-FC572FDE8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5" r="9818"/>
          <a:stretch/>
        </p:blipFill>
        <p:spPr bwMode="auto">
          <a:xfrm>
            <a:off x="5317466" y="3573016"/>
            <a:ext cx="354010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26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https://img.huffingtonpost.com/asset/5a5beb011f00009c00db8b24.jpg?ops=scalefit_820_noupscale">
            <a:extLst>
              <a:ext uri="{FF2B5EF4-FFF2-40B4-BE49-F238E27FC236}">
                <a16:creationId xmlns:a16="http://schemas.microsoft.com/office/drawing/2014/main" id="{E31A8823-5FE4-40A3-A275-E67D78117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7" y="2998381"/>
            <a:ext cx="7495953" cy="34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E07DF3C-8B9F-4382-9A43-4B1F4E06876B}"/>
              </a:ext>
            </a:extLst>
          </p:cNvPr>
          <p:cNvSpPr txBox="1"/>
          <p:nvPr/>
        </p:nvSpPr>
        <p:spPr>
          <a:xfrm>
            <a:off x="1331640" y="278023"/>
            <a:ext cx="6032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Não Há vida sem catálise...</a:t>
            </a:r>
          </a:p>
          <a:p>
            <a:r>
              <a:rPr lang="pt-BR" sz="3600" dirty="0"/>
              <a:t>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ADE4D28-E546-4657-AA7B-45AE472AD929}"/>
              </a:ext>
            </a:extLst>
          </p:cNvPr>
          <p:cNvSpPr txBox="1"/>
          <p:nvPr/>
        </p:nvSpPr>
        <p:spPr>
          <a:xfrm>
            <a:off x="538184" y="1109433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Catálise está nos aspectos mais básicos fundamentais da vida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9E7EE6D-565C-4CEE-976C-41FE0588FBFE}"/>
              </a:ext>
            </a:extLst>
          </p:cNvPr>
          <p:cNvSpPr/>
          <p:nvPr/>
        </p:nvSpPr>
        <p:spPr>
          <a:xfrm>
            <a:off x="424704" y="2245995"/>
            <a:ext cx="8294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i="1" dirty="0">
                <a:solidFill>
                  <a:schemeClr val="accent4"/>
                </a:solidFill>
              </a:rPr>
              <a:t>Está no principio de toda a evolução  </a:t>
            </a:r>
          </a:p>
        </p:txBody>
      </p:sp>
    </p:spTree>
    <p:extLst>
      <p:ext uri="{BB962C8B-B14F-4D97-AF65-F5344CB8AC3E}">
        <p14:creationId xmlns:p14="http://schemas.microsoft.com/office/powerpoint/2010/main" val="4245813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575633-5EB2-4060-AA44-F44183B1F89C}"/>
              </a:ext>
            </a:extLst>
          </p:cNvPr>
          <p:cNvSpPr txBox="1"/>
          <p:nvPr/>
        </p:nvSpPr>
        <p:spPr>
          <a:xfrm>
            <a:off x="1187624" y="476672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</a:t>
            </a:r>
          </a:p>
        </p:txBody>
      </p:sp>
      <p:pic>
        <p:nvPicPr>
          <p:cNvPr id="9" name="Picture 5" descr="fig1707c">
            <a:extLst>
              <a:ext uri="{FF2B5EF4-FFF2-40B4-BE49-F238E27FC236}">
                <a16:creationId xmlns:a16="http://schemas.microsoft.com/office/drawing/2014/main" id="{28F108D2-52EB-4E47-B845-971853A97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3" b="7060"/>
          <a:stretch>
            <a:fillRect/>
          </a:stretch>
        </p:blipFill>
        <p:spPr bwMode="auto">
          <a:xfrm>
            <a:off x="5292080" y="3791101"/>
            <a:ext cx="3270866" cy="18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fig1707c">
            <a:extLst>
              <a:ext uri="{FF2B5EF4-FFF2-40B4-BE49-F238E27FC236}">
                <a16:creationId xmlns:a16="http://schemas.microsoft.com/office/drawing/2014/main" id="{0E99C68F-6163-498B-B376-CE05DDD4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7"/>
          <a:stretch>
            <a:fillRect/>
          </a:stretch>
        </p:blipFill>
        <p:spPr bwMode="auto">
          <a:xfrm>
            <a:off x="4999722" y="1147874"/>
            <a:ext cx="3244686" cy="19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4C80239-8B70-4359-9CB1-1B39C8A21493}"/>
              </a:ext>
            </a:extLst>
          </p:cNvPr>
          <p:cNvSpPr/>
          <p:nvPr/>
        </p:nvSpPr>
        <p:spPr>
          <a:xfrm>
            <a:off x="289200" y="3618099"/>
            <a:ext cx="49592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Química</a:t>
            </a:r>
            <a:r>
              <a:rPr lang="pt-BR" sz="2400" dirty="0"/>
              <a:t>  </a:t>
            </a:r>
          </a:p>
          <a:p>
            <a:r>
              <a:rPr lang="pt-BR" sz="2400" i="1" dirty="0" err="1"/>
              <a:t>Quimiossorção</a:t>
            </a:r>
            <a:endParaRPr lang="pt-BR" sz="2400" i="1" dirty="0"/>
          </a:p>
          <a:p>
            <a:r>
              <a:rPr lang="pt-BR" sz="2400" i="1" dirty="0"/>
              <a:t>Partilha de elétrons entra molécula adsorvida e a superfície do metal.</a:t>
            </a:r>
          </a:p>
          <a:p>
            <a:r>
              <a:rPr lang="pt-BR" sz="2400" i="1" dirty="0"/>
              <a:t>Geralmente entre as orbitais d do metal e as </a:t>
            </a:r>
            <a:r>
              <a:rPr lang="pt-BR" sz="2400" i="1" dirty="0">
                <a:sym typeface="Symbol" panose="05050102010706020507" pitchFamily="18" charset="2"/>
              </a:rPr>
              <a:t>* da molécula</a:t>
            </a:r>
            <a:r>
              <a:rPr lang="pt-BR" sz="2400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5029B50-3E1F-4037-A844-799CF0ED7D2D}"/>
              </a:ext>
            </a:extLst>
          </p:cNvPr>
          <p:cNvSpPr/>
          <p:nvPr/>
        </p:nvSpPr>
        <p:spPr>
          <a:xfrm>
            <a:off x="289200" y="1490008"/>
            <a:ext cx="4710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/>
              <a:t>Física</a:t>
            </a:r>
            <a:r>
              <a:rPr lang="pt-BR" sz="2400" dirty="0"/>
              <a:t>  </a:t>
            </a:r>
          </a:p>
          <a:p>
            <a:r>
              <a:rPr lang="pt-BR" sz="2400" i="1" dirty="0" err="1"/>
              <a:t>Fisiossorção</a:t>
            </a:r>
            <a:endParaRPr lang="pt-BR" sz="2400" i="1" dirty="0"/>
          </a:p>
          <a:p>
            <a:r>
              <a:rPr lang="pt-BR" sz="2400" i="1" dirty="0"/>
              <a:t>van der </a:t>
            </a:r>
            <a:r>
              <a:rPr lang="pt-BR" sz="2400" i="1" dirty="0" err="1"/>
              <a:t>Waals</a:t>
            </a:r>
            <a:r>
              <a:rPr lang="pt-BR" sz="2400" i="1" dirty="0"/>
              <a:t> entre os átomos das moléculas e a superfície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46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DFF4C7-75DF-4EDC-9EB1-320BBEA7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13207" r="35825" b="48491"/>
          <a:stretch/>
        </p:blipFill>
        <p:spPr>
          <a:xfrm>
            <a:off x="4788024" y="1988840"/>
            <a:ext cx="3960440" cy="370492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4B9062-0888-44E7-A42E-1D44FF21ECC0}"/>
              </a:ext>
            </a:extLst>
          </p:cNvPr>
          <p:cNvSpPr txBox="1"/>
          <p:nvPr/>
        </p:nvSpPr>
        <p:spPr>
          <a:xfrm>
            <a:off x="1187624" y="476672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física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2133C7-6B0B-47E3-9042-7B490B16DD5B}"/>
              </a:ext>
            </a:extLst>
          </p:cNvPr>
          <p:cNvSpPr/>
          <p:nvPr/>
        </p:nvSpPr>
        <p:spPr>
          <a:xfrm>
            <a:off x="247799" y="1834296"/>
            <a:ext cx="4710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Fisiossorção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400" i="1" dirty="0"/>
              <a:t>Atração através  interações van der </a:t>
            </a:r>
            <a:r>
              <a:rPr lang="pt-BR" sz="2400" i="1" dirty="0" err="1"/>
              <a:t>Waals</a:t>
            </a:r>
            <a:r>
              <a:rPr lang="pt-BR" sz="2400" i="1" dirty="0"/>
              <a:t> entre os átomos das moléculas e a superfície </a:t>
            </a:r>
          </a:p>
          <a:p>
            <a:endParaRPr lang="pt-BR" sz="2400" i="1" dirty="0"/>
          </a:p>
          <a:p>
            <a:r>
              <a:rPr lang="pt-BR" sz="2400" i="1" dirty="0"/>
              <a:t>Repulsão entre os elétrons que estão nos orbitais preenchidos da molécula e da superfície </a:t>
            </a:r>
          </a:p>
          <a:p>
            <a:endParaRPr lang="pt-BR" sz="2400" i="1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841594-FF5D-47AB-A5A3-7E6117677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8" t="36000" r="27951" b="50000"/>
          <a:stretch/>
        </p:blipFill>
        <p:spPr>
          <a:xfrm>
            <a:off x="4345509" y="5589240"/>
            <a:ext cx="4536504" cy="72008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ED15FD2-2B5F-4252-8789-63613F29A371}"/>
              </a:ext>
            </a:extLst>
          </p:cNvPr>
          <p:cNvSpPr/>
          <p:nvPr/>
        </p:nvSpPr>
        <p:spPr>
          <a:xfrm>
            <a:off x="7412076" y="6253520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pt-BR" sz="1400" baseline="-25000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= 2</a:t>
            </a:r>
            <a:r>
              <a:rPr lang="pt-BR" sz="1400" baseline="300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1/6</a:t>
            </a:r>
            <a:r>
              <a:rPr lang="el-GR" sz="14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 ≈ 1.122σ</a:t>
            </a:r>
            <a:endParaRPr lang="pt-BR" sz="14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56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DDFF4C7-75DF-4EDC-9EB1-320BBEA7B3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63" t="13207" r="35825" b="48491"/>
          <a:stretch/>
        </p:blipFill>
        <p:spPr>
          <a:xfrm>
            <a:off x="4788024" y="1988840"/>
            <a:ext cx="3960440" cy="370492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84B9062-0888-44E7-A42E-1D44FF21ECC0}"/>
              </a:ext>
            </a:extLst>
          </p:cNvPr>
          <p:cNvSpPr txBox="1"/>
          <p:nvPr/>
        </p:nvSpPr>
        <p:spPr>
          <a:xfrm>
            <a:off x="1187624" y="476672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física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2133C7-6B0B-47E3-9042-7B490B16DD5B}"/>
              </a:ext>
            </a:extLst>
          </p:cNvPr>
          <p:cNvSpPr/>
          <p:nvPr/>
        </p:nvSpPr>
        <p:spPr>
          <a:xfrm>
            <a:off x="289200" y="1490008"/>
            <a:ext cx="47105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Fisiossorção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400" dirty="0"/>
              <a:t>Exceções com N</a:t>
            </a:r>
            <a:r>
              <a:rPr lang="pt-BR" sz="2400" baseline="-25000" dirty="0"/>
              <a:t>2</a:t>
            </a:r>
            <a:r>
              <a:rPr lang="pt-BR" sz="2400" dirty="0"/>
              <a:t> e os gases nobres – BET</a:t>
            </a:r>
          </a:p>
          <a:p>
            <a:endParaRPr lang="pt-BR" sz="2400" dirty="0"/>
          </a:p>
          <a:p>
            <a:r>
              <a:rPr lang="pt-BR" sz="2400" dirty="0"/>
              <a:t>Caracterização de superfícies</a:t>
            </a:r>
          </a:p>
          <a:p>
            <a:endParaRPr lang="pt-BR" sz="2400" dirty="0"/>
          </a:p>
          <a:p>
            <a:r>
              <a:rPr lang="pt-BR" sz="2400" i="1" dirty="0"/>
              <a:t>Forças muito fracas comparadas com o fenômeno de </a:t>
            </a:r>
            <a:r>
              <a:rPr lang="pt-BR" sz="2400" i="1" dirty="0" err="1"/>
              <a:t>quimissorção</a:t>
            </a:r>
            <a:r>
              <a:rPr lang="pt-BR" sz="2400" i="1" dirty="0"/>
              <a:t> </a:t>
            </a:r>
            <a:r>
              <a:rPr lang="pt-BR" sz="2400" dirty="0"/>
              <a:t> ~30 kJ/mol </a:t>
            </a:r>
          </a:p>
          <a:p>
            <a:endParaRPr lang="pt-BR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841594-FF5D-47AB-A5A3-7E6117677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8" t="36000" r="27951" b="50000"/>
          <a:stretch/>
        </p:blipFill>
        <p:spPr>
          <a:xfrm>
            <a:off x="4345509" y="5589240"/>
            <a:ext cx="4536504" cy="72008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2ED15FD2-2B5F-4252-8789-63613F29A371}"/>
              </a:ext>
            </a:extLst>
          </p:cNvPr>
          <p:cNvSpPr/>
          <p:nvPr/>
        </p:nvSpPr>
        <p:spPr>
          <a:xfrm>
            <a:off x="7412076" y="6253520"/>
            <a:ext cx="17139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pt-BR" sz="1400" baseline="-25000" dirty="0" err="1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= 2</a:t>
            </a:r>
            <a:r>
              <a:rPr lang="pt-BR" sz="1400" baseline="300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1/6</a:t>
            </a:r>
            <a:r>
              <a:rPr lang="el-GR" sz="1400" dirty="0">
                <a:solidFill>
                  <a:schemeClr val="bg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 ≈ 1.122σ</a:t>
            </a:r>
            <a:endParaRPr lang="pt-BR" sz="1400" dirty="0">
              <a:solidFill>
                <a:schemeClr val="bg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3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4B9062-0888-44E7-A42E-1D44FF21ECC0}"/>
              </a:ext>
            </a:extLst>
          </p:cNvPr>
          <p:cNvSpPr txBox="1"/>
          <p:nvPr/>
        </p:nvSpPr>
        <p:spPr>
          <a:xfrm>
            <a:off x="1187624" y="476672"/>
            <a:ext cx="4262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química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82133C7-6B0B-47E3-9042-7B490B16DD5B}"/>
              </a:ext>
            </a:extLst>
          </p:cNvPr>
          <p:cNvSpPr/>
          <p:nvPr/>
        </p:nvSpPr>
        <p:spPr>
          <a:xfrm>
            <a:off x="289200" y="1490008"/>
            <a:ext cx="4710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endParaRPr lang="pt-BR" sz="2400" b="1" i="1" dirty="0"/>
          </a:p>
          <a:p>
            <a:endParaRPr lang="pt-BR" sz="2400" i="1" dirty="0"/>
          </a:p>
          <a:p>
            <a:endParaRPr lang="pt-BR" sz="2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3B4F577-FDC4-4689-BD54-8488F9E100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00" t="23601" r="32675" b="38800"/>
          <a:stretch/>
        </p:blipFill>
        <p:spPr>
          <a:xfrm>
            <a:off x="4355468" y="2204864"/>
            <a:ext cx="4788532" cy="3384376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D600894C-BBB7-4CC6-90E0-CE36348C689F}"/>
              </a:ext>
            </a:extLst>
          </p:cNvPr>
          <p:cNvSpPr/>
          <p:nvPr/>
        </p:nvSpPr>
        <p:spPr>
          <a:xfrm>
            <a:off x="270696" y="1628800"/>
            <a:ext cx="4373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quimiossorção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400" dirty="0"/>
              <a:t>As moléculas ou os átomos vão ligar na superfície em locais específicos adquirindo geometrias que representam a menor energia possível </a:t>
            </a:r>
          </a:p>
          <a:p>
            <a:endParaRPr lang="pt-BR" sz="2400" dirty="0"/>
          </a:p>
          <a:p>
            <a:r>
              <a:rPr lang="pt-BR" sz="2400" dirty="0"/>
              <a:t>A molécula ou adsorvente pode ligar fases ou a superfície conter defeitos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48562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288E72-FAF1-4C15-AEE4-FFDEAE83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3601" r="32675" b="38800"/>
          <a:stretch/>
        </p:blipFill>
        <p:spPr>
          <a:xfrm>
            <a:off x="4350852" y="2132856"/>
            <a:ext cx="4788532" cy="33843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681982C-B221-4D46-84B6-E28BEEFEF112}"/>
              </a:ext>
            </a:extLst>
          </p:cNvPr>
          <p:cNvSpPr/>
          <p:nvPr/>
        </p:nvSpPr>
        <p:spPr>
          <a:xfrm>
            <a:off x="270696" y="1628800"/>
            <a:ext cx="47105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Quimiossorção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400" dirty="0"/>
              <a:t>Moléculas diferentes ligam-se de modo diferente à superfície do metal e proporções diferentes</a:t>
            </a:r>
          </a:p>
          <a:p>
            <a:r>
              <a:rPr lang="pt-BR" sz="2400" dirty="0"/>
              <a:t>e.g. H:M - 1:1 e O:M - 1:2</a:t>
            </a:r>
          </a:p>
          <a:p>
            <a:endParaRPr lang="pt-BR" sz="2400" dirty="0"/>
          </a:p>
          <a:p>
            <a:r>
              <a:rPr lang="pt-BR" sz="2400" dirty="0"/>
              <a:t>A interação é tanto de topo com lateral...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D6E57F-5D02-460A-A168-A0E57C4B5C3A}"/>
              </a:ext>
            </a:extLst>
          </p:cNvPr>
          <p:cNvSpPr txBox="1"/>
          <p:nvPr/>
        </p:nvSpPr>
        <p:spPr>
          <a:xfrm>
            <a:off x="1187624" y="476672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química  </a:t>
            </a:r>
          </a:p>
        </p:txBody>
      </p:sp>
    </p:spTree>
    <p:extLst>
      <p:ext uri="{BB962C8B-B14F-4D97-AF65-F5344CB8AC3E}">
        <p14:creationId xmlns:p14="http://schemas.microsoft.com/office/powerpoint/2010/main" val="4143187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E288E72-FAF1-4C15-AEE4-FFDEAE83F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3601" r="32675" b="38800"/>
          <a:stretch/>
        </p:blipFill>
        <p:spPr>
          <a:xfrm>
            <a:off x="4350852" y="2132856"/>
            <a:ext cx="4788532" cy="33843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681982C-B221-4D46-84B6-E28BEEFEF112}"/>
              </a:ext>
            </a:extLst>
          </p:cNvPr>
          <p:cNvSpPr/>
          <p:nvPr/>
        </p:nvSpPr>
        <p:spPr>
          <a:xfrm>
            <a:off x="270696" y="1628800"/>
            <a:ext cx="47105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Quimiossorção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400" dirty="0"/>
              <a:t>De um modo geral para simplificar considera-se a superfície homogênea </a:t>
            </a:r>
          </a:p>
          <a:p>
            <a:endParaRPr lang="pt-BR" sz="2400" dirty="0"/>
          </a:p>
          <a:p>
            <a:r>
              <a:rPr lang="pt-BR" sz="2400" b="1" dirty="0"/>
              <a:t>Mas não é!</a:t>
            </a:r>
          </a:p>
          <a:p>
            <a:endParaRPr lang="pt-BR" sz="2400" dirty="0"/>
          </a:p>
          <a:p>
            <a:r>
              <a:rPr lang="pt-BR" sz="2400" i="1" dirty="0" err="1"/>
              <a:t>There</a:t>
            </a:r>
            <a:r>
              <a:rPr lang="pt-BR" sz="2400" i="1" dirty="0"/>
              <a:t> </a:t>
            </a:r>
            <a:r>
              <a:rPr lang="pt-BR" sz="2400" i="1" dirty="0" err="1"/>
              <a:t>is</a:t>
            </a:r>
            <a:r>
              <a:rPr lang="pt-BR" sz="2400" i="1" dirty="0"/>
              <a:t> </a:t>
            </a:r>
            <a:r>
              <a:rPr lang="pt-BR" sz="2400" i="1" dirty="0" err="1"/>
              <a:t>plenty</a:t>
            </a:r>
            <a:r>
              <a:rPr lang="pt-BR" sz="2400" i="1" dirty="0"/>
              <a:t> </a:t>
            </a:r>
            <a:r>
              <a:rPr lang="pt-BR" sz="2400" i="1" dirty="0" err="1"/>
              <a:t>of</a:t>
            </a:r>
            <a:r>
              <a:rPr lang="pt-BR" sz="2400" i="1" dirty="0"/>
              <a:t> </a:t>
            </a:r>
            <a:r>
              <a:rPr lang="pt-BR" sz="2400" i="1" dirty="0" err="1"/>
              <a:t>room</a:t>
            </a:r>
            <a:r>
              <a:rPr lang="pt-BR" sz="2400" i="1" dirty="0"/>
              <a:t> </a:t>
            </a:r>
            <a:r>
              <a:rPr lang="pt-BR" sz="2400" i="1" dirty="0" err="1"/>
              <a:t>at</a:t>
            </a:r>
            <a:r>
              <a:rPr lang="pt-BR" sz="2400" i="1" dirty="0"/>
              <a:t> </a:t>
            </a:r>
            <a:r>
              <a:rPr lang="pt-BR" sz="2400" i="1" dirty="0" err="1"/>
              <a:t>the</a:t>
            </a:r>
            <a:r>
              <a:rPr lang="pt-BR" sz="2400" i="1" dirty="0"/>
              <a:t> </a:t>
            </a:r>
            <a:r>
              <a:rPr lang="pt-BR" sz="2400" i="1" dirty="0" err="1"/>
              <a:t>bottom</a:t>
            </a:r>
            <a:r>
              <a:rPr lang="pt-BR" sz="2400" i="1" dirty="0"/>
              <a:t> </a:t>
            </a:r>
            <a:r>
              <a:rPr lang="pt-BR" sz="2400" dirty="0"/>
              <a:t>-  Feynman 1959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D6E57F-5D02-460A-A168-A0E57C4B5C3A}"/>
              </a:ext>
            </a:extLst>
          </p:cNvPr>
          <p:cNvSpPr txBox="1"/>
          <p:nvPr/>
        </p:nvSpPr>
        <p:spPr>
          <a:xfrm>
            <a:off x="1187624" y="476672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Adsorção química  </a:t>
            </a:r>
          </a:p>
        </p:txBody>
      </p:sp>
    </p:spTree>
    <p:extLst>
      <p:ext uri="{BB962C8B-B14F-4D97-AF65-F5344CB8AC3E}">
        <p14:creationId xmlns:p14="http://schemas.microsoft.com/office/powerpoint/2010/main" val="3121685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42A4497-BB9F-4EFE-B418-FC3198FCA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6600" r="34250" b="61200"/>
          <a:stretch/>
        </p:blipFill>
        <p:spPr>
          <a:xfrm>
            <a:off x="210344" y="1116454"/>
            <a:ext cx="8723312" cy="590106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509737F-61A7-42D8-BD7D-73C8A2FCFF6E}"/>
              </a:ext>
            </a:extLst>
          </p:cNvPr>
          <p:cNvSpPr/>
          <p:nvPr/>
        </p:nvSpPr>
        <p:spPr>
          <a:xfrm>
            <a:off x="969046" y="575102"/>
            <a:ext cx="3331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Processo de adsorção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72879E-ADD1-4610-96C8-99DC11A6177D}"/>
              </a:ext>
            </a:extLst>
          </p:cNvPr>
          <p:cNvSpPr txBox="1"/>
          <p:nvPr/>
        </p:nvSpPr>
        <p:spPr>
          <a:xfrm>
            <a:off x="2843808" y="5913566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Moléculas ativas 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58CFA89-E6BD-4B19-9885-1FE9DF38E4BE}"/>
              </a:ext>
            </a:extLst>
          </p:cNvPr>
          <p:cNvSpPr/>
          <p:nvPr/>
        </p:nvSpPr>
        <p:spPr>
          <a:xfrm>
            <a:off x="1331640" y="2880164"/>
            <a:ext cx="2088232" cy="2016224"/>
          </a:xfrm>
          <a:prstGeom prst="ellipse">
            <a:avLst/>
          </a:prstGeom>
          <a:solidFill>
            <a:schemeClr val="accent1">
              <a:alpha val="3000"/>
            </a:schemeClr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DD82E1-508D-4968-8B7D-FA24C7E4ED44}"/>
              </a:ext>
            </a:extLst>
          </p:cNvPr>
          <p:cNvSpPr txBox="1"/>
          <p:nvPr/>
        </p:nvSpPr>
        <p:spPr>
          <a:xfrm>
            <a:off x="2199025" y="2483200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Estado de transição </a:t>
            </a:r>
          </a:p>
        </p:txBody>
      </p:sp>
    </p:spTree>
    <p:extLst>
      <p:ext uri="{BB962C8B-B14F-4D97-AF65-F5344CB8AC3E}">
        <p14:creationId xmlns:p14="http://schemas.microsoft.com/office/powerpoint/2010/main" val="1349531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3681982C-B221-4D46-84B6-E28BEEFEF112}"/>
              </a:ext>
            </a:extLst>
          </p:cNvPr>
          <p:cNvSpPr/>
          <p:nvPr/>
        </p:nvSpPr>
        <p:spPr>
          <a:xfrm>
            <a:off x="270696" y="1628800"/>
            <a:ext cx="4070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/>
              <a:t>Isotérmicas de adsorção</a:t>
            </a:r>
          </a:p>
          <a:p>
            <a:endParaRPr lang="pt-BR" sz="2400" i="1" dirty="0"/>
          </a:p>
          <a:p>
            <a:r>
              <a:rPr lang="pt-BR" sz="2400" dirty="0"/>
              <a:t>CO + * </a:t>
            </a:r>
            <a:r>
              <a:rPr lang="pt-BR" sz="2400" dirty="0">
                <a:sym typeface="Symbol" panose="05050102010706020507" pitchFamily="18" charset="2"/>
              </a:rPr>
              <a:t> CO*</a:t>
            </a:r>
          </a:p>
          <a:p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D6E57F-5D02-460A-A168-A0E57C4B5C3A}"/>
              </a:ext>
            </a:extLst>
          </p:cNvPr>
          <p:cNvSpPr txBox="1"/>
          <p:nvPr/>
        </p:nvSpPr>
        <p:spPr>
          <a:xfrm>
            <a:off x="1187624" y="476672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Processo de adsorção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82ED558-3796-4159-9208-52C6777A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75" t="6600" r="34250" b="61200"/>
          <a:stretch/>
        </p:blipFill>
        <p:spPr>
          <a:xfrm>
            <a:off x="4610770" y="1804675"/>
            <a:ext cx="4533229" cy="3066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0C2A551-C90F-415D-B1D7-CFB09D89FE93}"/>
                  </a:ext>
                </a:extLst>
              </p:cNvPr>
              <p:cNvSpPr/>
              <p:nvPr/>
            </p:nvSpPr>
            <p:spPr>
              <a:xfrm>
                <a:off x="0" y="3020281"/>
                <a:ext cx="4533228" cy="859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𝑘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𝐶𝑂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∙ ∗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∙ ∗</m:t>
                          </m:r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𝑐𝑜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 ∙ 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B0C2A551-C90F-415D-B1D7-CFB09D89F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20281"/>
                <a:ext cx="4533228" cy="859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D3C6377-0986-4358-8BE9-2E56D7C91662}"/>
                  </a:ext>
                </a:extLst>
              </p:cNvPr>
              <p:cNvSpPr/>
              <p:nvPr/>
            </p:nvSpPr>
            <p:spPr>
              <a:xfrm>
                <a:off x="328020" y="4077072"/>
                <a:ext cx="16479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  <m:sub>
                        <m:r>
                          <a:rPr 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𝑐𝑜</m:t>
                        </m:r>
                      </m:sub>
                    </m:sSub>
                    <m:r>
                      <a:rPr lang="pt-BR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</m:oMath>
                </a14:m>
                <a:r>
                  <a:rPr lang="pt-BR" sz="2400" b="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e>
                      <m:sup>
                        <m:r>
                          <a:rPr lang="pt-BR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400" dirty="0"/>
                  <a:t>=1</a:t>
                </a:r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4D3C6377-0986-4358-8BE9-2E56D7C916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20" y="4077072"/>
                <a:ext cx="1647952" cy="461665"/>
              </a:xfrm>
              <a:prstGeom prst="rect">
                <a:avLst/>
              </a:prstGeom>
              <a:blipFill>
                <a:blip r:embed="rId4"/>
                <a:stretch>
                  <a:fillRect l="-1111" t="-10526" r="-1111" b="-289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6C4CE4D-3993-47A0-AC2F-A4713BEA30D8}"/>
                  </a:ext>
                </a:extLst>
              </p:cNvPr>
              <p:cNvSpPr/>
              <p:nvPr/>
            </p:nvSpPr>
            <p:spPr>
              <a:xfrm>
                <a:off x="1053063" y="4805156"/>
                <a:ext cx="3024336" cy="972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𝜃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6C4CE4D-3993-47A0-AC2F-A4713BEA3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63" y="4805156"/>
                <a:ext cx="3024336" cy="972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>
            <a:extLst>
              <a:ext uri="{FF2B5EF4-FFF2-40B4-BE49-F238E27FC236}">
                <a16:creationId xmlns:a16="http://schemas.microsoft.com/office/drawing/2014/main" id="{BDCA5E4B-17DC-4EA1-832E-1B1FC16450E6}"/>
              </a:ext>
            </a:extLst>
          </p:cNvPr>
          <p:cNvSpPr/>
          <p:nvPr/>
        </p:nvSpPr>
        <p:spPr>
          <a:xfrm>
            <a:off x="4211960" y="5118075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Isotérmica de Langmuir </a:t>
            </a:r>
          </a:p>
        </p:txBody>
      </p:sp>
    </p:spTree>
    <p:extLst>
      <p:ext uri="{BB962C8B-B14F-4D97-AF65-F5344CB8AC3E}">
        <p14:creationId xmlns:p14="http://schemas.microsoft.com/office/powerpoint/2010/main" val="1148776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3A3A333-9BD7-47D0-BCFF-9916F7EE2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15001" r="33463" b="55600"/>
          <a:stretch/>
        </p:blipFill>
        <p:spPr>
          <a:xfrm>
            <a:off x="3419872" y="1628800"/>
            <a:ext cx="5582334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072F91E-0ABE-4D30-80EC-ACD92DC68C4F}"/>
                  </a:ext>
                </a:extLst>
              </p:cNvPr>
              <p:cNvSpPr/>
              <p:nvPr/>
            </p:nvSpPr>
            <p:spPr>
              <a:xfrm>
                <a:off x="395536" y="1628800"/>
                <a:ext cx="3024336" cy="972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𝐾</m:t>
                          </m:r>
                          <m:sSub>
                            <m:sSub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𝜃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7072F91E-0ABE-4D30-80EC-ACD92DC68C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28800"/>
                <a:ext cx="3024336" cy="972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80BB7DD4-AD8B-4D0B-B6AB-633C0D33CDCA}"/>
              </a:ext>
            </a:extLst>
          </p:cNvPr>
          <p:cNvSpPr txBox="1"/>
          <p:nvPr/>
        </p:nvSpPr>
        <p:spPr>
          <a:xfrm>
            <a:off x="1187624" y="476672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Processo de adsorção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ECC3A99E-D579-43AB-9909-EDAD22B1A9ED}"/>
              </a:ext>
            </a:extLst>
          </p:cNvPr>
          <p:cNvSpPr/>
          <p:nvPr/>
        </p:nvSpPr>
        <p:spPr>
          <a:xfrm>
            <a:off x="1547664" y="2132856"/>
            <a:ext cx="720080" cy="648072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BE6ED05-8D2F-4F82-8162-9F91968CE81B}"/>
              </a:ext>
            </a:extLst>
          </p:cNvPr>
          <p:cNvSpPr/>
          <p:nvPr/>
        </p:nvSpPr>
        <p:spPr>
          <a:xfrm>
            <a:off x="2483768" y="1844824"/>
            <a:ext cx="720080" cy="648072"/>
          </a:xfrm>
          <a:prstGeom prst="ellipse">
            <a:avLst/>
          </a:prstGeom>
          <a:solidFill>
            <a:schemeClr val="accent1">
              <a:alpha val="12000"/>
            </a:scheme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7107679E-6C98-414D-B029-8075D13ACCF4}"/>
              </a:ext>
            </a:extLst>
          </p:cNvPr>
          <p:cNvSpPr/>
          <p:nvPr/>
        </p:nvSpPr>
        <p:spPr>
          <a:xfrm rot="17279485">
            <a:off x="3570374" y="1645617"/>
            <a:ext cx="144016" cy="2736304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F9A310-662E-4165-A346-0AEF970A3388}"/>
              </a:ext>
            </a:extLst>
          </p:cNvPr>
          <p:cNvSpPr txBox="1"/>
          <p:nvPr/>
        </p:nvSpPr>
        <p:spPr>
          <a:xfrm>
            <a:off x="2771800" y="1339027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Locais disponíveis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25C7AE-1014-4555-9C9A-21CF81C80951}"/>
              </a:ext>
            </a:extLst>
          </p:cNvPr>
          <p:cNvSpPr txBox="1"/>
          <p:nvPr/>
        </p:nvSpPr>
        <p:spPr>
          <a:xfrm>
            <a:off x="395536" y="3165579"/>
            <a:ext cx="345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constante de equilíbrio depende do tipo de superfície </a:t>
            </a:r>
          </a:p>
          <a:p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B89A47D-19CA-468D-83FD-25F78DDEC4E2}"/>
              </a:ext>
            </a:extLst>
          </p:cNvPr>
          <p:cNvSpPr/>
          <p:nvPr/>
        </p:nvSpPr>
        <p:spPr>
          <a:xfrm>
            <a:off x="400509" y="4114542"/>
            <a:ext cx="3098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Todos os locais de adsorção são idênticos e com a mesma constante equilíbrio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890DBCF-1214-4C1D-A5AC-DD90777833AE}"/>
              </a:ext>
            </a:extLst>
          </p:cNvPr>
          <p:cNvSpPr/>
          <p:nvPr/>
        </p:nvSpPr>
        <p:spPr>
          <a:xfrm>
            <a:off x="403279" y="5267182"/>
            <a:ext cx="5814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Não depende da % de cobertura. </a:t>
            </a:r>
          </a:p>
          <a:p>
            <a:r>
              <a:rPr lang="pt-BR" sz="2000" dirty="0"/>
              <a:t>	O que na realidade não é bem assim.... </a:t>
            </a:r>
          </a:p>
        </p:txBody>
      </p:sp>
    </p:spTree>
    <p:extLst>
      <p:ext uri="{BB962C8B-B14F-4D97-AF65-F5344CB8AC3E}">
        <p14:creationId xmlns:p14="http://schemas.microsoft.com/office/powerpoint/2010/main" val="1483306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48109F2-C24D-48C6-BB19-13803B22E6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26200" r="34250" b="41600"/>
          <a:stretch/>
        </p:blipFill>
        <p:spPr>
          <a:xfrm>
            <a:off x="3779912" y="0"/>
            <a:ext cx="5588447" cy="367240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6D02568-7829-472F-9C05-BC64490FE11A}"/>
              </a:ext>
            </a:extLst>
          </p:cNvPr>
          <p:cNvSpPr/>
          <p:nvPr/>
        </p:nvSpPr>
        <p:spPr>
          <a:xfrm>
            <a:off x="251520" y="260648"/>
            <a:ext cx="3365200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dirty="0"/>
              <a:t>  </a:t>
            </a:r>
            <a:r>
              <a:rPr lang="pt-BR" sz="2400" b="1" i="1" dirty="0" err="1"/>
              <a:t>Quimiossorção</a:t>
            </a:r>
            <a:endParaRPr lang="pt-BR" sz="2400" b="1" i="1" dirty="0"/>
          </a:p>
          <a:p>
            <a:endParaRPr lang="pt-BR" sz="2400" i="1" dirty="0"/>
          </a:p>
          <a:p>
            <a:r>
              <a:rPr lang="pt-BR" sz="2000" dirty="0"/>
              <a:t>Nas moléculas que nós conhecemos fazem sobreposição das orbitais.</a:t>
            </a:r>
          </a:p>
          <a:p>
            <a:endParaRPr lang="pt-BR" sz="2000" dirty="0"/>
          </a:p>
          <a:p>
            <a:r>
              <a:rPr lang="pt-BR" sz="2000" dirty="0"/>
              <a:t>No entanto, no caso dos metais ¨</a:t>
            </a:r>
            <a:r>
              <a:rPr lang="pt-BR" sz="2000" dirty="0" err="1"/>
              <a:t>bulk¨nós</a:t>
            </a:r>
            <a:r>
              <a:rPr lang="pt-BR" sz="2000" dirty="0"/>
              <a:t> não temos um átomo de metal </a:t>
            </a:r>
          </a:p>
          <a:p>
            <a:endParaRPr lang="pt-BR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3B7A80-E498-495B-A4EB-BB6D3FC6919C}"/>
              </a:ext>
            </a:extLst>
          </p:cNvPr>
          <p:cNvSpPr/>
          <p:nvPr/>
        </p:nvSpPr>
        <p:spPr>
          <a:xfrm>
            <a:off x="216127" y="3672408"/>
            <a:ext cx="9152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Neste caso admite-se que o metal é uma ¨grande molécula¨ constituída por átomos desse metal  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B5708B1-0BAB-4EC2-81BF-0DDFDA734C5A}"/>
              </a:ext>
            </a:extLst>
          </p:cNvPr>
          <p:cNvSpPr/>
          <p:nvPr/>
        </p:nvSpPr>
        <p:spPr>
          <a:xfrm>
            <a:off x="270969" y="4725144"/>
            <a:ext cx="887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Assim considera-se que os todos estes átomos contribuem com elétrons de valência gerando uma </a:t>
            </a:r>
            <a:r>
              <a:rPr lang="pt-BR" sz="2000" b="1" i="1" u="sng" dirty="0"/>
              <a:t>banda quase continua de níveis de energia</a:t>
            </a:r>
          </a:p>
        </p:txBody>
      </p:sp>
    </p:spTree>
    <p:extLst>
      <p:ext uri="{BB962C8B-B14F-4D97-AF65-F5344CB8AC3E}">
        <p14:creationId xmlns:p14="http://schemas.microsoft.com/office/powerpoint/2010/main" val="121808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3926D2FD-5896-4694-A1FD-6706B78A30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3925" y="188913"/>
            <a:ext cx="8229600" cy="1066800"/>
          </a:xfrm>
        </p:spPr>
        <p:txBody>
          <a:bodyPr/>
          <a:lstStyle/>
          <a:p>
            <a:pPr eaLnBrk="1" hangingPunct="1"/>
            <a:r>
              <a:rPr lang="bg-BG" altLang="pt-BR" sz="3200">
                <a:solidFill>
                  <a:srgbClr val="77773C"/>
                </a:solidFill>
                <a:ea typeface="ＭＳ Ｐゴシック" panose="020B0600070205080204" pitchFamily="34" charset="-128"/>
              </a:rPr>
              <a:t>C</a:t>
            </a:r>
            <a:r>
              <a:rPr lang="pt-BR" altLang="pt-BR" sz="3200">
                <a:solidFill>
                  <a:srgbClr val="77773C"/>
                </a:solidFill>
                <a:ea typeface="ＭＳ Ｐゴシック" panose="020B0600070205080204" pitchFamily="34" charset="-128"/>
              </a:rPr>
              <a:t>atálise</a:t>
            </a:r>
            <a:r>
              <a:rPr lang="bg-BG" altLang="pt-BR" sz="3200">
                <a:solidFill>
                  <a:srgbClr val="77773C"/>
                </a:solidFill>
                <a:ea typeface="ＭＳ Ｐゴシック" panose="020B0600070205080204" pitchFamily="34" charset="-128"/>
              </a:rPr>
              <a:t>: passado, presente e futuro....</a:t>
            </a:r>
            <a:endParaRPr lang="pt-BR" altLang="pt-BR" sz="3200">
              <a:solidFill>
                <a:srgbClr val="77773C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F5B30857-34E2-4CD5-AE71-A93EB060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0975" y="6165850"/>
            <a:ext cx="515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pt-BR" altLang="pt-BR" sz="1200"/>
              <a:t>Industrial catalysis: A practical Approach, J. Hagen, Wiley-VCH, 2006</a:t>
            </a:r>
            <a:r>
              <a:rPr lang="bg-BG" altLang="pt-BR" sz="1200"/>
              <a:t>.</a:t>
            </a:r>
            <a:endParaRPr lang="en-US" altLang="pt-BR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5C58A5-D1F4-4CF1-B417-1B329DBAFB4C}"/>
              </a:ext>
            </a:extLst>
          </p:cNvPr>
          <p:cNvSpPr>
            <a:spLocks noChangeAspect="1"/>
          </p:cNvSpPr>
          <p:nvPr/>
        </p:nvSpPr>
        <p:spPr>
          <a:xfrm>
            <a:off x="258585" y="1725662"/>
            <a:ext cx="4139945" cy="414190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CB57C1-959D-48E5-A054-ADC40B96655E}"/>
              </a:ext>
            </a:extLst>
          </p:cNvPr>
          <p:cNvSpPr txBox="1"/>
          <p:nvPr/>
        </p:nvSpPr>
        <p:spPr>
          <a:xfrm>
            <a:off x="2662238" y="5653088"/>
            <a:ext cx="5732462" cy="4191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Polimerização de etileno (compostos de Ti) – </a:t>
            </a:r>
            <a:r>
              <a:rPr lang="bg-BG" altLang="pt-BR" sz="1700" b="1"/>
              <a:t>1954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B385FC7-E098-469A-838B-A71CDDE7BAA7}"/>
              </a:ext>
            </a:extLst>
          </p:cNvPr>
          <p:cNvSpPr/>
          <p:nvPr/>
        </p:nvSpPr>
        <p:spPr>
          <a:xfrm>
            <a:off x="2603500" y="1412875"/>
            <a:ext cx="5359400" cy="41910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Síntese do ácido sulfúrico (Pt/V</a:t>
            </a:r>
            <a:r>
              <a:rPr lang="bg-BG" altLang="pt-BR" sz="1700" baseline="-25000"/>
              <a:t>2</a:t>
            </a:r>
            <a:r>
              <a:rPr lang="bg-BG" altLang="pt-BR" sz="1700"/>
              <a:t>O</a:t>
            </a:r>
            <a:r>
              <a:rPr lang="bg-BG" altLang="pt-BR" sz="1700" baseline="-25000"/>
              <a:t>5</a:t>
            </a:r>
            <a:r>
              <a:rPr lang="bg-BG" altLang="pt-BR" sz="1700"/>
              <a:t>) – </a:t>
            </a:r>
            <a:r>
              <a:rPr lang="bg-BG" altLang="pt-BR" sz="1700" b="1"/>
              <a:t>1875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7805F76-5019-476E-BFDA-52DDA642349C}"/>
              </a:ext>
            </a:extLst>
          </p:cNvPr>
          <p:cNvSpPr/>
          <p:nvPr/>
        </p:nvSpPr>
        <p:spPr>
          <a:xfrm>
            <a:off x="3532188" y="1831975"/>
            <a:ext cx="4416425" cy="419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pt-BR" sz="1700"/>
              <a:t>Síntese do </a:t>
            </a:r>
            <a:r>
              <a:rPr lang="bg-BG" altLang="pt-BR" sz="1700"/>
              <a:t>ácido nítrico (Pt/Rh) – </a:t>
            </a:r>
            <a:r>
              <a:rPr lang="bg-BG" altLang="pt-BR" sz="1700" b="1"/>
              <a:t>1906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EB5F7B-2C70-455E-AA9D-F662611B20F7}"/>
              </a:ext>
            </a:extLst>
          </p:cNvPr>
          <p:cNvSpPr/>
          <p:nvPr/>
        </p:nvSpPr>
        <p:spPr>
          <a:xfrm>
            <a:off x="3962400" y="2262188"/>
            <a:ext cx="4902200" cy="41910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Hidrogenação de óleos (Ni) – </a:t>
            </a:r>
            <a:r>
              <a:rPr lang="bg-BG" altLang="pt-BR" sz="1700" b="1"/>
              <a:t>1907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7E90603-2629-4437-9EEC-25BD84E18C59}"/>
              </a:ext>
            </a:extLst>
          </p:cNvPr>
          <p:cNvSpPr/>
          <p:nvPr/>
        </p:nvSpPr>
        <p:spPr>
          <a:xfrm>
            <a:off x="4210050" y="2720975"/>
            <a:ext cx="3608388" cy="419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Síntese da amônia (Fe) – </a:t>
            </a:r>
            <a:r>
              <a:rPr lang="bg-BG" altLang="pt-BR" sz="1700" b="1"/>
              <a:t>1908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2941F09-025E-4640-B6F7-B3DF5AC09C32}"/>
              </a:ext>
            </a:extLst>
          </p:cNvPr>
          <p:cNvSpPr/>
          <p:nvPr/>
        </p:nvSpPr>
        <p:spPr>
          <a:xfrm>
            <a:off x="4343400" y="3176588"/>
            <a:ext cx="4572000" cy="75882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Síntese de metanol a partir de </a:t>
            </a:r>
            <a:r>
              <a:rPr lang="is-IS" altLang="pt-BR" sz="1700"/>
              <a:t>CO/H</a:t>
            </a:r>
            <a:r>
              <a:rPr lang="is-IS" altLang="pt-BR" sz="1700" baseline="-25000"/>
              <a:t>2</a:t>
            </a:r>
            <a:r>
              <a:rPr lang="is-IS" altLang="pt-BR" sz="1700"/>
              <a:t> </a:t>
            </a:r>
            <a:r>
              <a:rPr lang="bg-BG" altLang="pt-BR" sz="1700"/>
              <a:t>(ZnO/Cr</a:t>
            </a:r>
            <a:r>
              <a:rPr lang="bg-BG" altLang="pt-BR" sz="1700" baseline="-25000"/>
              <a:t>2</a:t>
            </a:r>
            <a:r>
              <a:rPr lang="bg-BG" altLang="pt-BR" sz="1700"/>
              <a:t>O</a:t>
            </a:r>
            <a:r>
              <a:rPr lang="bg-BG" altLang="pt-BR" sz="1700" baseline="-25000"/>
              <a:t>3</a:t>
            </a:r>
            <a:r>
              <a:rPr lang="bg-BG" altLang="pt-BR" sz="1700"/>
              <a:t>) – </a:t>
            </a:r>
            <a:r>
              <a:rPr lang="bg-BG" altLang="pt-BR" sz="1700" b="1"/>
              <a:t>1923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F68FC-95E7-4BC9-A7FE-A357B1CDA2AD}"/>
              </a:ext>
            </a:extLst>
          </p:cNvPr>
          <p:cNvSpPr/>
          <p:nvPr/>
        </p:nvSpPr>
        <p:spPr>
          <a:xfrm>
            <a:off x="4330700" y="3887788"/>
            <a:ext cx="4572000" cy="75882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Síntese de hidrocarbonetos a partir de CO/H</a:t>
            </a:r>
            <a:r>
              <a:rPr lang="bg-BG" altLang="pt-BR" sz="1700" baseline="-25000"/>
              <a:t>2</a:t>
            </a:r>
            <a:r>
              <a:rPr lang="bg-BG" altLang="pt-BR" sz="1700"/>
              <a:t> (Fe, Co, Ni) – </a:t>
            </a:r>
            <a:r>
              <a:rPr lang="bg-BG" altLang="pt-BR" sz="1700" b="1"/>
              <a:t>1925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1D9C8F0-0F1B-46FD-B8DD-C58EDB1D80B3}"/>
              </a:ext>
            </a:extLst>
          </p:cNvPr>
          <p:cNvSpPr/>
          <p:nvPr/>
        </p:nvSpPr>
        <p:spPr>
          <a:xfrm>
            <a:off x="3441700" y="5303838"/>
            <a:ext cx="4572000" cy="41910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Alquilação de olefinas (AlCl</a:t>
            </a:r>
            <a:r>
              <a:rPr lang="bg-BG" altLang="pt-BR" sz="1700" baseline="-25000"/>
              <a:t>3</a:t>
            </a:r>
            <a:r>
              <a:rPr lang="bg-BG" altLang="pt-BR" sz="1700"/>
              <a:t>) – </a:t>
            </a:r>
            <a:r>
              <a:rPr lang="bg-BG" altLang="pt-BR" sz="1700" b="1"/>
              <a:t>1932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8AE551-A78F-417B-853B-8AB0B305D645}"/>
              </a:ext>
            </a:extLst>
          </p:cNvPr>
          <p:cNvSpPr/>
          <p:nvPr/>
        </p:nvSpPr>
        <p:spPr>
          <a:xfrm>
            <a:off x="4089400" y="4586288"/>
            <a:ext cx="4572000" cy="75882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bg-BG" altLang="pt-BR" sz="1700"/>
              <a:t>Craqueamento de hidrocarbonetos (Al</a:t>
            </a:r>
            <a:r>
              <a:rPr lang="bg-BG" altLang="pt-BR" sz="1700" baseline="-25000"/>
              <a:t>2</a:t>
            </a:r>
            <a:r>
              <a:rPr lang="bg-BG" altLang="pt-BR" sz="1700"/>
              <a:t>O</a:t>
            </a:r>
            <a:r>
              <a:rPr lang="bg-BG" altLang="pt-BR" sz="1700" baseline="-25000"/>
              <a:t>3</a:t>
            </a:r>
            <a:r>
              <a:rPr lang="bg-BG" altLang="pt-BR" sz="1700"/>
              <a:t>/SiO</a:t>
            </a:r>
            <a:r>
              <a:rPr lang="bg-BG" altLang="pt-BR" sz="1700" baseline="-25000"/>
              <a:t>2</a:t>
            </a:r>
            <a:r>
              <a:rPr lang="bg-BG" altLang="pt-BR" sz="1700"/>
              <a:t>) – </a:t>
            </a:r>
            <a:r>
              <a:rPr lang="bg-BG" altLang="pt-BR" sz="1700" b="1"/>
              <a:t>1937</a:t>
            </a:r>
          </a:p>
        </p:txBody>
      </p:sp>
    </p:spTree>
    <p:extLst>
      <p:ext uri="{BB962C8B-B14F-4D97-AF65-F5344CB8AC3E}">
        <p14:creationId xmlns:p14="http://schemas.microsoft.com/office/powerpoint/2010/main" val="234351487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40D0FDF-D607-4D2D-ACE4-D00A9E5DB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8" t="22001" r="33463" b="45800"/>
          <a:stretch/>
        </p:blipFill>
        <p:spPr>
          <a:xfrm>
            <a:off x="3585803" y="-27384"/>
            <a:ext cx="5522701" cy="352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525A9F5-C270-477D-8EA7-4BFB5C473053}"/>
              </a:ext>
            </a:extLst>
          </p:cNvPr>
          <p:cNvSpPr/>
          <p:nvPr/>
        </p:nvSpPr>
        <p:spPr>
          <a:xfrm>
            <a:off x="251520" y="260648"/>
            <a:ext cx="3365200" cy="40626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Estas bandas comportam-se de um modo bastante semelhante  as orbitais moleculares</a:t>
            </a:r>
          </a:p>
          <a:p>
            <a:endParaRPr lang="pt-BR" sz="2000" i="1" dirty="0"/>
          </a:p>
          <a:p>
            <a:r>
              <a:rPr lang="pt-BR" sz="2000" i="1" dirty="0"/>
              <a:t>Os orbitais </a:t>
            </a:r>
            <a:r>
              <a:rPr lang="pt-BR" sz="2000" b="1" dirty="0"/>
              <a:t>d</a:t>
            </a:r>
            <a:r>
              <a:rPr lang="pt-BR" sz="2000" i="1" dirty="0"/>
              <a:t> estão mais localizados entre os átomos dos metais </a:t>
            </a:r>
          </a:p>
          <a:p>
            <a:endParaRPr lang="pt-BR" sz="2000" i="1" dirty="0"/>
          </a:p>
          <a:p>
            <a:endParaRPr lang="pt-BR" sz="2000" i="1" dirty="0"/>
          </a:p>
          <a:p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42BC5C99-59DD-4D55-866F-B80805745593}"/>
              </a:ext>
            </a:extLst>
          </p:cNvPr>
          <p:cNvSpPr/>
          <p:nvPr/>
        </p:nvSpPr>
        <p:spPr>
          <a:xfrm>
            <a:off x="971600" y="33569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19602A6-6511-45B4-9A2B-C7328476FF9D}"/>
              </a:ext>
            </a:extLst>
          </p:cNvPr>
          <p:cNvSpPr/>
          <p:nvPr/>
        </p:nvSpPr>
        <p:spPr>
          <a:xfrm>
            <a:off x="3784841" y="3676968"/>
            <a:ext cx="51284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/>
              <a:t>As bandas são preenchidas até ao </a:t>
            </a:r>
            <a:r>
              <a:rPr lang="pt-BR" sz="1800" b="1" i="1" u="sng" dirty="0"/>
              <a:t>nível de </a:t>
            </a:r>
            <a:r>
              <a:rPr lang="pt-BR" b="1" i="1" u="sng" dirty="0"/>
              <a:t>F</a:t>
            </a:r>
            <a:r>
              <a:rPr lang="pt-BR" sz="1800" b="1" i="1" u="sng" dirty="0"/>
              <a:t>ermi </a:t>
            </a:r>
            <a:r>
              <a:rPr lang="pt-BR" sz="1800" i="1" dirty="0"/>
              <a:t>–  O nível de Fermi pode ser considerado um nível hipotético de um eléctron </a:t>
            </a:r>
          </a:p>
          <a:p>
            <a:endParaRPr lang="pt-BR" i="1" dirty="0"/>
          </a:p>
          <a:p>
            <a:r>
              <a:rPr lang="pt-BR" sz="1800" i="1" dirty="0" err="1"/>
              <a:t>eq.HOMO</a:t>
            </a:r>
            <a:r>
              <a:rPr lang="pt-BR" sz="1800" i="1" dirty="0"/>
              <a:t> (</a:t>
            </a:r>
            <a:r>
              <a:rPr lang="pt-BR" sz="1800" i="1" dirty="0" err="1"/>
              <a:t>highest</a:t>
            </a:r>
            <a:r>
              <a:rPr lang="pt-BR" sz="1800" i="1" dirty="0"/>
              <a:t> </a:t>
            </a:r>
            <a:r>
              <a:rPr lang="pt-BR" sz="1800" i="1" dirty="0" err="1"/>
              <a:t>occupied</a:t>
            </a:r>
            <a:r>
              <a:rPr lang="pt-BR" sz="1800" i="1" dirty="0"/>
              <a:t> molecular orbital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24938A-55A5-48E7-B9B1-9543F38191B7}"/>
              </a:ext>
            </a:extLst>
          </p:cNvPr>
          <p:cNvSpPr/>
          <p:nvPr/>
        </p:nvSpPr>
        <p:spPr>
          <a:xfrm>
            <a:off x="230686" y="3688001"/>
            <a:ext cx="33551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/>
              <a:t>Enquanto os orbitais </a:t>
            </a:r>
            <a:r>
              <a:rPr lang="pt-BR" sz="1800" b="1" dirty="0"/>
              <a:t>s</a:t>
            </a:r>
            <a:r>
              <a:rPr lang="pt-BR" sz="1800" i="1" dirty="0"/>
              <a:t> estão mais </a:t>
            </a:r>
            <a:r>
              <a:rPr lang="pt-BR" sz="1800" i="1" dirty="0" err="1"/>
              <a:t>deslocalizados</a:t>
            </a:r>
            <a:r>
              <a:rPr lang="pt-BR" sz="1800" i="1" dirty="0"/>
              <a:t> e espalhados pelo metal e por isso se sobrepõem mais fortemente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9FC498D-335A-422A-A0EF-BC6819BF1589}"/>
              </a:ext>
            </a:extLst>
          </p:cNvPr>
          <p:cNvSpPr/>
          <p:nvPr/>
        </p:nvSpPr>
        <p:spPr>
          <a:xfrm>
            <a:off x="3793116" y="5322616"/>
            <a:ext cx="4739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/>
              <a:t>Mas ele também define o LUMO (</a:t>
            </a:r>
            <a:r>
              <a:rPr lang="pt-BR" sz="1800" i="1" dirty="0" err="1"/>
              <a:t>lowest</a:t>
            </a:r>
            <a:r>
              <a:rPr lang="pt-BR" sz="1800" i="1" dirty="0"/>
              <a:t> </a:t>
            </a:r>
            <a:r>
              <a:rPr lang="pt-BR" sz="1800" i="1" dirty="0" err="1"/>
              <a:t>unocuppied</a:t>
            </a:r>
            <a:r>
              <a:rPr lang="pt-BR" sz="1800" i="1" dirty="0"/>
              <a:t> molecular </a:t>
            </a:r>
            <a:r>
              <a:rPr lang="pt-BR" sz="1800" i="1" dirty="0" err="1"/>
              <a:t>oribital</a:t>
            </a:r>
            <a:r>
              <a:rPr lang="pt-BR" sz="1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9327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BAD4AA47-6234-4947-A9D0-45D6703F9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13601" r="34250" b="55600"/>
          <a:stretch/>
        </p:blipFill>
        <p:spPr>
          <a:xfrm>
            <a:off x="3419871" y="1556792"/>
            <a:ext cx="5655901" cy="345638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FC9767A-7069-401E-A9C1-CDE0D046EA7E}"/>
              </a:ext>
            </a:extLst>
          </p:cNvPr>
          <p:cNvSpPr/>
          <p:nvPr/>
        </p:nvSpPr>
        <p:spPr>
          <a:xfrm>
            <a:off x="251520" y="260648"/>
            <a:ext cx="3365200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Quando ocorre a ligação da molécula com a superfície são formadas novas orbitais  - orbitais de adsorção.</a:t>
            </a:r>
          </a:p>
          <a:p>
            <a:endParaRPr lang="pt-BR" sz="2000" i="1" dirty="0"/>
          </a:p>
          <a:p>
            <a:r>
              <a:rPr lang="pt-BR" sz="2000" i="1" dirty="0"/>
              <a:t>Considerando um átomo e um eléctron no seu nível mais externo. </a:t>
            </a:r>
          </a:p>
          <a:p>
            <a:endParaRPr lang="pt-BR" sz="2000" i="1" dirty="0"/>
          </a:p>
          <a:p>
            <a:r>
              <a:rPr lang="pt-BR" sz="2000" i="1" dirty="0"/>
              <a:t>À medida que  eléctron se aproxima da superfície começa a interatuar com os elétrons tanto do d com do s e eventualmente forma um </a:t>
            </a:r>
            <a:r>
              <a:rPr lang="pt-BR" sz="2000" b="1" i="1" u="sng" dirty="0"/>
              <a:t>novo set de orbitais</a:t>
            </a:r>
            <a:r>
              <a:rPr lang="pt-BR" sz="2000" i="1" dirty="0"/>
              <a:t> que descrevem a ligação desse átomo à superfície do metal;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50D726B-F0F6-4C69-A1EF-1DA83E4D4D3F}"/>
              </a:ext>
            </a:extLst>
          </p:cNvPr>
          <p:cNvSpPr/>
          <p:nvPr/>
        </p:nvSpPr>
        <p:spPr>
          <a:xfrm>
            <a:off x="3817862" y="5289721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b="1" i="1" u="sng" dirty="0"/>
              <a:t>novo set de orbitais – Orbitais de adsorção</a:t>
            </a:r>
            <a:r>
              <a:rPr lang="pt-BR" sz="1800" i="1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633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7B3574-637F-4D9B-AD55-803ACC7F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34600" r="33463" b="33200"/>
          <a:stretch/>
        </p:blipFill>
        <p:spPr>
          <a:xfrm>
            <a:off x="3923928" y="908720"/>
            <a:ext cx="5220072" cy="324491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29BF90A-1437-41AD-BB97-A5A58EFE9B95}"/>
              </a:ext>
            </a:extLst>
          </p:cNvPr>
          <p:cNvSpPr/>
          <p:nvPr/>
        </p:nvSpPr>
        <p:spPr>
          <a:xfrm>
            <a:off x="251520" y="332656"/>
            <a:ext cx="3888432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Este no set de orbitais é constituído por um orbital ligante e antiligante.</a:t>
            </a:r>
          </a:p>
          <a:p>
            <a:endParaRPr lang="pt-BR" sz="2000" i="1" dirty="0"/>
          </a:p>
          <a:p>
            <a:r>
              <a:rPr lang="pt-BR" sz="2000" i="1" dirty="0"/>
              <a:t>A posição deste orbitais em relação ao nível de Fermi vai influenciar dramaticamente o tipo de ligação. </a:t>
            </a:r>
          </a:p>
          <a:p>
            <a:endParaRPr lang="pt-BR" sz="2000" i="1" dirty="0"/>
          </a:p>
          <a:p>
            <a:r>
              <a:rPr lang="pt-BR" sz="2000" i="1" dirty="0"/>
              <a:t>Isto é, influencia a troca de elétrons entre o metal e a molécula ligante e consequentemente na ocorrência ou não da reação</a:t>
            </a:r>
          </a:p>
          <a:p>
            <a:endParaRPr lang="pt-BR" sz="2000" i="1" dirty="0"/>
          </a:p>
        </p:txBody>
      </p:sp>
    </p:spTree>
    <p:extLst>
      <p:ext uri="{BB962C8B-B14F-4D97-AF65-F5344CB8AC3E}">
        <p14:creationId xmlns:p14="http://schemas.microsoft.com/office/powerpoint/2010/main" val="478985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7B3574-637F-4D9B-AD55-803ACC7F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34600" r="33463" b="33200"/>
          <a:stretch/>
        </p:blipFill>
        <p:spPr>
          <a:xfrm>
            <a:off x="4162924" y="1124744"/>
            <a:ext cx="4981075" cy="3096344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29BF90A-1437-41AD-BB97-A5A58EFE9B95}"/>
              </a:ext>
            </a:extLst>
          </p:cNvPr>
          <p:cNvSpPr/>
          <p:nvPr/>
        </p:nvSpPr>
        <p:spPr>
          <a:xfrm>
            <a:off x="251520" y="260648"/>
            <a:ext cx="3960440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Por exemplo: </a:t>
            </a:r>
          </a:p>
          <a:p>
            <a:endParaRPr lang="pt-BR" sz="2000" i="1" dirty="0"/>
          </a:p>
          <a:p>
            <a:r>
              <a:rPr lang="pt-BR" sz="2000" i="1" dirty="0"/>
              <a:t>Se a energia das orbitais antiligantes do complexo químico de adsorção formado estiverem acima do nível de Fermi e as ligantes abaixo. A ligação química será bastante forte e.g. C-Cr ou O-Fe</a:t>
            </a:r>
          </a:p>
          <a:p>
            <a:endParaRPr lang="pt-BR" sz="2000" i="1" dirty="0"/>
          </a:p>
          <a:p>
            <a:r>
              <a:rPr lang="pt-BR" sz="2000" i="1" dirty="0"/>
              <a:t>Se a interação entre a orbital atômica da molécula ligante com a banda metálica for fraca – </a:t>
            </a:r>
            <a:r>
              <a:rPr lang="pt-BR" sz="2000" i="1" u="sng" dirty="0"/>
              <a:t>baixa sobreposição</a:t>
            </a:r>
            <a:r>
              <a:rPr lang="pt-BR" sz="2000" i="1" dirty="0"/>
              <a:t> -  a separação entre orbitais ligante e antiligante será mínima e fará com que ambos estejam abaixo do nível de Fermi – repulsão</a:t>
            </a:r>
          </a:p>
        </p:txBody>
      </p:sp>
    </p:spTree>
    <p:extLst>
      <p:ext uri="{BB962C8B-B14F-4D97-AF65-F5344CB8AC3E}">
        <p14:creationId xmlns:p14="http://schemas.microsoft.com/office/powerpoint/2010/main" val="1793116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57B3574-637F-4D9B-AD55-803ACC7FD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34600" r="33463" b="33200"/>
          <a:stretch/>
        </p:blipFill>
        <p:spPr>
          <a:xfrm>
            <a:off x="3815408" y="908720"/>
            <a:ext cx="5328592" cy="331236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329BF90A-1437-41AD-BB97-A5A58EFE9B95}"/>
              </a:ext>
            </a:extLst>
          </p:cNvPr>
          <p:cNvSpPr/>
          <p:nvPr/>
        </p:nvSpPr>
        <p:spPr>
          <a:xfrm>
            <a:off x="251520" y="260648"/>
            <a:ext cx="3960440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Por exemplo: </a:t>
            </a:r>
          </a:p>
          <a:p>
            <a:endParaRPr lang="pt-BR" sz="2000" i="1" dirty="0"/>
          </a:p>
          <a:p>
            <a:r>
              <a:rPr lang="pt-BR" sz="2000" i="1" dirty="0"/>
              <a:t>O caso intermediário resulta quando a orbital antiligante de adsorção se encontra ligeiramente abaixo do nível de Fermi -  interação moderada entre as orbitais atômicas e a superfície do metal </a:t>
            </a:r>
          </a:p>
          <a:p>
            <a:endParaRPr lang="pt-BR" sz="2000" i="1" dirty="0"/>
          </a:p>
          <a:p>
            <a:r>
              <a:rPr lang="pt-BR" sz="2000" i="1" dirty="0"/>
              <a:t>Neste caso a catalise será favorecida </a:t>
            </a:r>
          </a:p>
        </p:txBody>
      </p:sp>
    </p:spTree>
    <p:extLst>
      <p:ext uri="{BB962C8B-B14F-4D97-AF65-F5344CB8AC3E}">
        <p14:creationId xmlns:p14="http://schemas.microsoft.com/office/powerpoint/2010/main" val="1443363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E20386-0F62-458D-94FE-0AEDBCA6EC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87" t="23399" r="31888" b="45801"/>
          <a:stretch/>
        </p:blipFill>
        <p:spPr>
          <a:xfrm>
            <a:off x="3275855" y="908720"/>
            <a:ext cx="5596985" cy="324036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C3710E4-6C9C-44CB-9EC2-4FF557A758F4}"/>
              </a:ext>
            </a:extLst>
          </p:cNvPr>
          <p:cNvSpPr/>
          <p:nvPr/>
        </p:nvSpPr>
        <p:spPr>
          <a:xfrm>
            <a:off x="251520" y="260648"/>
            <a:ext cx="3365200" cy="12926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endParaRPr lang="pt-BR" sz="2000" i="1" dirty="0"/>
          </a:p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0E02DE3-55EB-4F80-BCC3-B81CA9B34C85}"/>
              </a:ext>
            </a:extLst>
          </p:cNvPr>
          <p:cNvSpPr/>
          <p:nvPr/>
        </p:nvSpPr>
        <p:spPr>
          <a:xfrm>
            <a:off x="4283968" y="692696"/>
            <a:ext cx="3168352" cy="2520280"/>
          </a:xfrm>
          <a:prstGeom prst="rect">
            <a:avLst/>
          </a:prstGeom>
          <a:solidFill>
            <a:schemeClr val="accent1">
              <a:alpha val="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4DCF2C-720A-4642-8E39-1EEFBAAEDF01}"/>
              </a:ext>
            </a:extLst>
          </p:cNvPr>
          <p:cNvSpPr/>
          <p:nvPr/>
        </p:nvSpPr>
        <p:spPr>
          <a:xfrm>
            <a:off x="5018228" y="110589"/>
            <a:ext cx="2544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i="1" u="sng" dirty="0"/>
              <a:t>Orbitais de adsorção</a:t>
            </a:r>
            <a:r>
              <a:rPr lang="pt-BR" sz="1800" i="1" dirty="0"/>
              <a:t> 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A17AD9A-8E13-4680-BF33-4DD6C51A32B9}"/>
              </a:ext>
            </a:extLst>
          </p:cNvPr>
          <p:cNvSpPr/>
          <p:nvPr/>
        </p:nvSpPr>
        <p:spPr>
          <a:xfrm>
            <a:off x="251520" y="260649"/>
            <a:ext cx="3168352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dirty="0"/>
              <a:t>  </a:t>
            </a:r>
            <a:r>
              <a:rPr lang="pt-BR" sz="2000" b="1" i="1" dirty="0" err="1"/>
              <a:t>Quimiossorção</a:t>
            </a:r>
            <a:endParaRPr lang="pt-BR" sz="2000" b="1" i="1" dirty="0"/>
          </a:p>
          <a:p>
            <a:endParaRPr lang="pt-BR" sz="2000" i="1" dirty="0"/>
          </a:p>
          <a:p>
            <a:r>
              <a:rPr lang="pt-BR" sz="2000" i="1" dirty="0"/>
              <a:t>Set de orbitais de adsorção a partir da orbital molecular </a:t>
            </a:r>
            <a:r>
              <a:rPr lang="pt-BR" sz="2000" i="1" dirty="0">
                <a:sym typeface="Symbol" panose="05050102010706020507" pitchFamily="18" charset="2"/>
              </a:rPr>
              <a:t> de </a:t>
            </a:r>
            <a:r>
              <a:rPr lang="pt-BR" sz="2000" dirty="0"/>
              <a:t>A</a:t>
            </a:r>
            <a:r>
              <a:rPr lang="pt-BR" sz="2000" baseline="-25000" dirty="0"/>
              <a:t>2</a:t>
            </a:r>
            <a:endParaRPr lang="pt-BR" sz="2000" i="1" dirty="0">
              <a:sym typeface="Symbol" panose="05050102010706020507" pitchFamily="18" charset="2"/>
            </a:endParaRP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/>
              <a:t>Set de orbitais de adsorção a partir da orbital molecular </a:t>
            </a:r>
            <a:r>
              <a:rPr lang="pt-BR" sz="2000" i="1" dirty="0">
                <a:sym typeface="Symbol" panose="05050102010706020507" pitchFamily="18" charset="2"/>
              </a:rPr>
              <a:t>* </a:t>
            </a:r>
            <a:r>
              <a:rPr lang="pt-BR" sz="2000" dirty="0"/>
              <a:t>A</a:t>
            </a:r>
            <a:r>
              <a:rPr lang="pt-BR" sz="2000" baseline="-25000" dirty="0"/>
              <a:t>2</a:t>
            </a:r>
            <a:endParaRPr lang="pt-BR" sz="2000" i="1" dirty="0">
              <a:sym typeface="Symbol" panose="05050102010706020507" pitchFamily="18" charset="2"/>
            </a:endParaRP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>
                <a:sym typeface="Symbol" panose="05050102010706020507" pitchFamily="18" charset="2"/>
              </a:rPr>
              <a:t>Todas orbitais  de adsorção formadas serão preenchidas se estiverem abaixo do nível de Fermi (</a:t>
            </a:r>
            <a:r>
              <a:rPr lang="pt-BR" sz="2000" i="1" dirty="0" err="1">
                <a:sym typeface="Symbol" panose="05050102010706020507" pitchFamily="18" charset="2"/>
              </a:rPr>
              <a:t>Ef</a:t>
            </a:r>
            <a:r>
              <a:rPr lang="pt-BR" sz="2000" i="1" dirty="0">
                <a:sym typeface="Symbol" panose="05050102010706020507" pitchFamily="18" charset="2"/>
              </a:rPr>
              <a:t>)</a:t>
            </a:r>
          </a:p>
          <a:p>
            <a:endParaRPr lang="pt-BR" sz="2000" i="1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B331F5A-977A-4CEF-AC70-273C0E488A52}"/>
              </a:ext>
            </a:extLst>
          </p:cNvPr>
          <p:cNvCxnSpPr>
            <a:cxnSpLocks/>
          </p:cNvCxnSpPr>
          <p:nvPr/>
        </p:nvCxnSpPr>
        <p:spPr>
          <a:xfrm flipH="1">
            <a:off x="2627784" y="1952836"/>
            <a:ext cx="3816424" cy="2844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BF6DCC74-3BDA-4394-8571-C7C38533EBA0}"/>
              </a:ext>
            </a:extLst>
          </p:cNvPr>
          <p:cNvSpPr txBox="1"/>
          <p:nvPr/>
        </p:nvSpPr>
        <p:spPr>
          <a:xfrm>
            <a:off x="7595011" y="570746"/>
            <a:ext cx="144148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Molécula A</a:t>
            </a:r>
            <a:r>
              <a:rPr lang="pt-BR" baseline="-25000" dirty="0"/>
              <a:t>2</a:t>
            </a:r>
          </a:p>
          <a:p>
            <a:endParaRPr lang="pt-BR" baseline="-250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4354BAF-F03C-40EA-B823-36ABDE6B9F3E}"/>
              </a:ext>
            </a:extLst>
          </p:cNvPr>
          <p:cNvSpPr/>
          <p:nvPr/>
        </p:nvSpPr>
        <p:spPr>
          <a:xfrm>
            <a:off x="251520" y="495046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/>
              <a:t>A interação destas orbitais com a banda d liga não só aumenta a ligação da molécula ao metal com enfraquece a ligação entre </a:t>
            </a:r>
            <a:r>
              <a:rPr lang="pt-BR" dirty="0"/>
              <a:t>A</a:t>
            </a:r>
            <a:r>
              <a:rPr lang="pt-BR" baseline="-25000" dirty="0"/>
              <a:t>2</a:t>
            </a:r>
            <a:endParaRPr lang="pt-BR" sz="1800" i="1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5A52F18-75CE-4F90-9647-90253CAD13C7}"/>
              </a:ext>
            </a:extLst>
          </p:cNvPr>
          <p:cNvSpPr/>
          <p:nvPr/>
        </p:nvSpPr>
        <p:spPr>
          <a:xfrm>
            <a:off x="293912" y="5841268"/>
            <a:ext cx="8619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i="1" dirty="0"/>
              <a:t>O que facilita a dissociação da molécula – ocorre durante o estado de transição  </a:t>
            </a:r>
          </a:p>
        </p:txBody>
      </p:sp>
    </p:spTree>
    <p:extLst>
      <p:ext uri="{BB962C8B-B14F-4D97-AF65-F5344CB8AC3E}">
        <p14:creationId xmlns:p14="http://schemas.microsoft.com/office/powerpoint/2010/main" val="1872546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8B0C6BE8-2F32-484B-9C13-826C3A8302E6}"/>
              </a:ext>
            </a:extLst>
          </p:cNvPr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A847EC4-A677-4E2A-9B45-33BD14CAD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88" t="16401" r="33463" b="48600"/>
          <a:stretch/>
        </p:blipFill>
        <p:spPr>
          <a:xfrm>
            <a:off x="4266634" y="19508"/>
            <a:ext cx="4909668" cy="34094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0716FB7-9059-4E15-BAE1-297C5336D8B5}"/>
              </a:ext>
            </a:extLst>
          </p:cNvPr>
          <p:cNvSpPr/>
          <p:nvPr/>
        </p:nvSpPr>
        <p:spPr>
          <a:xfrm>
            <a:off x="251520" y="260649"/>
            <a:ext cx="432048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u="sng" dirty="0"/>
              <a:t>Correlação entre cinética e termodinâmica – estado de transição</a:t>
            </a:r>
          </a:p>
          <a:p>
            <a:endParaRPr lang="pt-BR" sz="2000" i="1" dirty="0"/>
          </a:p>
          <a:p>
            <a:endParaRPr lang="pt-BR" sz="2000" i="1" dirty="0"/>
          </a:p>
          <a:p>
            <a:r>
              <a:rPr lang="pt-BR" sz="2000" i="1" dirty="0"/>
              <a:t>Dissociação de AB depois de adsorver na superfície implica a passagem de uma barreira de ativação.</a:t>
            </a: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>
                <a:sym typeface="Symbol" panose="05050102010706020507" pitchFamily="18" charset="2"/>
              </a:rPr>
              <a:t>A força motriz para reação é força da ligação entre os átomos e superfície do metal – tem de ser maior que a força existente entre os átomos. </a:t>
            </a:r>
          </a:p>
        </p:txBody>
      </p:sp>
    </p:spTree>
    <p:extLst>
      <p:ext uri="{BB962C8B-B14F-4D97-AF65-F5344CB8AC3E}">
        <p14:creationId xmlns:p14="http://schemas.microsoft.com/office/powerpoint/2010/main" val="3635469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8CC286A-C49F-41AD-8C4E-0D210D199DD6}"/>
              </a:ext>
            </a:extLst>
          </p:cNvPr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011F949-1D3E-4928-9CD5-6056284CF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48600" r="33463" b="26201"/>
          <a:stretch/>
        </p:blipFill>
        <p:spPr>
          <a:xfrm>
            <a:off x="3707904" y="48471"/>
            <a:ext cx="5436096" cy="317009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0D9C0D13-51DB-404C-B10D-69E1826F9E5C}"/>
              </a:ext>
            </a:extLst>
          </p:cNvPr>
          <p:cNvSpPr/>
          <p:nvPr/>
        </p:nvSpPr>
        <p:spPr>
          <a:xfrm>
            <a:off x="251520" y="260649"/>
            <a:ext cx="3744416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u="sng" dirty="0"/>
              <a:t>Correlação entre cinética e termodinâmica – estado de transição</a:t>
            </a:r>
          </a:p>
          <a:p>
            <a:endParaRPr lang="pt-BR" sz="2000" i="1" dirty="0"/>
          </a:p>
          <a:p>
            <a:r>
              <a:rPr lang="pt-BR" sz="2000" i="1" dirty="0"/>
              <a:t>Corr</a:t>
            </a:r>
            <a:r>
              <a:rPr lang="pt-BR" sz="2000" i="1" dirty="0">
                <a:sym typeface="Symbol" panose="05050102010706020507" pitchFamily="18" charset="2"/>
              </a:rPr>
              <a:t>elação entre a energia de ativação de uma reação química com a variação de entalpia que ocorre durante todo o processo.</a:t>
            </a:r>
          </a:p>
          <a:p>
            <a:endParaRPr lang="pt-BR" sz="2000" i="1" dirty="0">
              <a:sym typeface="Symbol" panose="05050102010706020507" pitchFamily="18" charset="2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DD58E3-5314-4F66-A380-B04F74B94069}"/>
              </a:ext>
            </a:extLst>
          </p:cNvPr>
          <p:cNvSpPr/>
          <p:nvPr/>
        </p:nvSpPr>
        <p:spPr>
          <a:xfrm>
            <a:off x="233228" y="3284984"/>
            <a:ext cx="8659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sym typeface="Symbol" panose="05050102010706020507" pitchFamily="18" charset="2"/>
              </a:rPr>
              <a:t>A adsorção da mesma molécula a dois metais diferentes é praticamente a mesma. No entanto, a variação de energia para os átomos é completamente diferente.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C3E4EE-3040-4F06-9170-66F54B2F0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48600" r="33463" b="46735"/>
          <a:stretch/>
        </p:blipFill>
        <p:spPr>
          <a:xfrm>
            <a:off x="-54129" y="5301208"/>
            <a:ext cx="8975064" cy="80828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11B9AFB-8629-4F33-9E16-E62328E5828E}"/>
              </a:ext>
            </a:extLst>
          </p:cNvPr>
          <p:cNvSpPr/>
          <p:nvPr/>
        </p:nvSpPr>
        <p:spPr>
          <a:xfrm>
            <a:off x="296308" y="4365104"/>
            <a:ext cx="8659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 err="1">
                <a:sym typeface="Symbol" panose="05050102010706020507" pitchFamily="18" charset="2"/>
              </a:rPr>
              <a:t>Bronsted</a:t>
            </a:r>
            <a:r>
              <a:rPr lang="pt-BR" sz="2000" i="1" dirty="0">
                <a:sym typeface="Symbol" panose="05050102010706020507" pitchFamily="18" charset="2"/>
              </a:rPr>
              <a:t>-Evans-Polanyi (BEP) – correlação que depende do tipo de superfície.  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E4E4E733-4E70-4A20-85D6-8E7FD017AEB1}"/>
              </a:ext>
            </a:extLst>
          </p:cNvPr>
          <p:cNvSpPr/>
          <p:nvPr/>
        </p:nvSpPr>
        <p:spPr>
          <a:xfrm>
            <a:off x="6660232" y="5445223"/>
            <a:ext cx="576064" cy="628327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75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D5DDF48-131D-4E8B-8217-6D0644888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02" t="54200" r="39302" b="20601"/>
          <a:stretch/>
        </p:blipFill>
        <p:spPr>
          <a:xfrm>
            <a:off x="4758812" y="209087"/>
            <a:ext cx="4296698" cy="38558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0A8AF54-BD25-4097-8A01-91BF16D74006}"/>
              </a:ext>
            </a:extLst>
          </p:cNvPr>
          <p:cNvSpPr/>
          <p:nvPr/>
        </p:nvSpPr>
        <p:spPr>
          <a:xfrm>
            <a:off x="251519" y="240985"/>
            <a:ext cx="4507293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u="sng" dirty="0"/>
              <a:t>Correlação entre cinética e termodinâmica – estado de transição</a:t>
            </a:r>
          </a:p>
          <a:p>
            <a:endParaRPr lang="pt-BR" sz="2000" i="1" dirty="0"/>
          </a:p>
          <a:p>
            <a:endParaRPr lang="pt-BR" sz="2000" i="1" dirty="0"/>
          </a:p>
          <a:p>
            <a:r>
              <a:rPr lang="pt-BR" sz="2000" i="1" dirty="0"/>
              <a:t>Diagonal – orbitais totalmente preenchidos d10 – d5 </a:t>
            </a: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>
                <a:sym typeface="Symbol" panose="05050102010706020507" pitchFamily="18" charset="2"/>
              </a:rPr>
              <a:t>A medida que o número de elétrons diminui a energia de ligação de átomos  H, C, N, O aumenta </a:t>
            </a: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>
                <a:sym typeface="Symbol" panose="05050102010706020507" pitchFamily="18" charset="2"/>
              </a:rPr>
              <a:t>À medida que subimos no grupo a energia de ligação aumenta – átomos estão são menores e o </a:t>
            </a:r>
            <a:r>
              <a:rPr lang="pt-BR" sz="2000" i="1" dirty="0" err="1">
                <a:sym typeface="Symbol" panose="05050102010706020507" pitchFamily="18" charset="2"/>
              </a:rPr>
              <a:t>overlapping</a:t>
            </a:r>
            <a:r>
              <a:rPr lang="pt-BR" sz="2000" i="1" dirty="0">
                <a:sym typeface="Symbol" panose="05050102010706020507" pitchFamily="18" charset="2"/>
              </a:rPr>
              <a:t> das orbitais é maior</a:t>
            </a:r>
          </a:p>
          <a:p>
            <a:endParaRPr lang="pt-BR" sz="2000" i="1" dirty="0">
              <a:sym typeface="Symbol" panose="05050102010706020507" pitchFamily="18" charset="2"/>
            </a:endParaRPr>
          </a:p>
          <a:p>
            <a:r>
              <a:rPr lang="pt-BR" sz="2000" i="1" dirty="0">
                <a:sym typeface="Symbol" panose="05050102010706020507" pitchFamily="18" charset="2"/>
              </a:rPr>
              <a:t>Como consequência desta tendência periódica a dissociação é mais fácil em consequência  do menor preenchimento e da diminuição do raio atômico  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C4D7839A-794D-479A-A7F3-6B91925EAD1B}"/>
              </a:ext>
            </a:extLst>
          </p:cNvPr>
          <p:cNvCxnSpPr>
            <a:cxnSpLocks/>
          </p:cNvCxnSpPr>
          <p:nvPr/>
        </p:nvCxnSpPr>
        <p:spPr>
          <a:xfrm>
            <a:off x="8554064" y="4185273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36AEDF-BD4A-4ADB-A7F9-965C3BFBF103}"/>
              </a:ext>
            </a:extLst>
          </p:cNvPr>
          <p:cNvSpPr txBox="1"/>
          <p:nvPr/>
        </p:nvSpPr>
        <p:spPr>
          <a:xfrm>
            <a:off x="8166493" y="4861427"/>
            <a:ext cx="8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CO/H2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CE9DCA-6C19-4E2D-88BD-5DA917590665}"/>
              </a:ext>
            </a:extLst>
          </p:cNvPr>
          <p:cNvSpPr txBox="1"/>
          <p:nvPr/>
        </p:nvSpPr>
        <p:spPr>
          <a:xfrm>
            <a:off x="8190277" y="5906291"/>
            <a:ext cx="8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MeOH</a:t>
            </a:r>
            <a:endParaRPr lang="pt-BR" dirty="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9BC7771-6021-496B-8753-E040A357D94D}"/>
              </a:ext>
            </a:extLst>
          </p:cNvPr>
          <p:cNvCxnSpPr>
            <a:cxnSpLocks/>
          </p:cNvCxnSpPr>
          <p:nvPr/>
        </p:nvCxnSpPr>
        <p:spPr>
          <a:xfrm>
            <a:off x="8568814" y="5202911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9342B457-BF53-483C-9683-854DED389C2A}"/>
              </a:ext>
            </a:extLst>
          </p:cNvPr>
          <p:cNvSpPr txBox="1"/>
          <p:nvPr/>
        </p:nvSpPr>
        <p:spPr>
          <a:xfrm>
            <a:off x="8377089" y="3836617"/>
            <a:ext cx="44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Cu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54636A7-56AB-4D2E-B02E-3653C9781BCE}"/>
              </a:ext>
            </a:extLst>
          </p:cNvPr>
          <p:cNvCxnSpPr>
            <a:cxnSpLocks/>
          </p:cNvCxnSpPr>
          <p:nvPr/>
        </p:nvCxnSpPr>
        <p:spPr>
          <a:xfrm>
            <a:off x="7821559" y="4180360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2C392A8-3B21-48AD-AF20-E7F97A55C030}"/>
              </a:ext>
            </a:extLst>
          </p:cNvPr>
          <p:cNvSpPr txBox="1"/>
          <p:nvPr/>
        </p:nvSpPr>
        <p:spPr>
          <a:xfrm>
            <a:off x="7433988" y="4856514"/>
            <a:ext cx="8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CO/H2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22028C-BECF-455B-8F2F-63E0E541F31B}"/>
              </a:ext>
            </a:extLst>
          </p:cNvPr>
          <p:cNvSpPr txBox="1"/>
          <p:nvPr/>
        </p:nvSpPr>
        <p:spPr>
          <a:xfrm>
            <a:off x="7526596" y="5901378"/>
            <a:ext cx="62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CH4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1E71A7A-8455-4C0C-9F48-4FA821061C10}"/>
              </a:ext>
            </a:extLst>
          </p:cNvPr>
          <p:cNvCxnSpPr>
            <a:cxnSpLocks/>
          </p:cNvCxnSpPr>
          <p:nvPr/>
        </p:nvCxnSpPr>
        <p:spPr>
          <a:xfrm>
            <a:off x="7836309" y="5197998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74C7042-FD5E-42B2-8A8B-EF5D533D005A}"/>
              </a:ext>
            </a:extLst>
          </p:cNvPr>
          <p:cNvSpPr txBox="1"/>
          <p:nvPr/>
        </p:nvSpPr>
        <p:spPr>
          <a:xfrm>
            <a:off x="7644584" y="3831704"/>
            <a:ext cx="44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Ni</a:t>
            </a:r>
            <a:endParaRPr lang="pt-BR" dirty="0"/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068879D7-DDAD-4B17-8547-BB8C5116F0BF}"/>
              </a:ext>
            </a:extLst>
          </p:cNvPr>
          <p:cNvCxnSpPr>
            <a:cxnSpLocks/>
          </p:cNvCxnSpPr>
          <p:nvPr/>
        </p:nvCxnSpPr>
        <p:spPr>
          <a:xfrm>
            <a:off x="7064477" y="4170526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29E30B-36E6-417D-B749-1AB351F737DF}"/>
              </a:ext>
            </a:extLst>
          </p:cNvPr>
          <p:cNvSpPr txBox="1"/>
          <p:nvPr/>
        </p:nvSpPr>
        <p:spPr>
          <a:xfrm>
            <a:off x="6676906" y="4846680"/>
            <a:ext cx="8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CO/H2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2866EE4-6915-476E-9C37-3B151D1BDAC1}"/>
              </a:ext>
            </a:extLst>
          </p:cNvPr>
          <p:cNvSpPr txBox="1"/>
          <p:nvPr/>
        </p:nvSpPr>
        <p:spPr>
          <a:xfrm>
            <a:off x="6548288" y="5891544"/>
            <a:ext cx="10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CnH2n+2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9BC6D7F8-C287-4591-9123-7087CE27B400}"/>
              </a:ext>
            </a:extLst>
          </p:cNvPr>
          <p:cNvCxnSpPr>
            <a:cxnSpLocks/>
          </p:cNvCxnSpPr>
          <p:nvPr/>
        </p:nvCxnSpPr>
        <p:spPr>
          <a:xfrm>
            <a:off x="7079227" y="5188164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51054AC-242E-4AEE-9181-7EF412C21776}"/>
              </a:ext>
            </a:extLst>
          </p:cNvPr>
          <p:cNvSpPr txBox="1"/>
          <p:nvPr/>
        </p:nvSpPr>
        <p:spPr>
          <a:xfrm>
            <a:off x="6887502" y="3821870"/>
            <a:ext cx="44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F6A61C2B-F6BC-47CD-B746-8BFAAA6BC020}"/>
              </a:ext>
            </a:extLst>
          </p:cNvPr>
          <p:cNvCxnSpPr>
            <a:cxnSpLocks/>
          </p:cNvCxnSpPr>
          <p:nvPr/>
        </p:nvCxnSpPr>
        <p:spPr>
          <a:xfrm>
            <a:off x="6059178" y="4179557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A22FDF-4C94-4D1C-B9E3-96336DA46F98}"/>
              </a:ext>
            </a:extLst>
          </p:cNvPr>
          <p:cNvSpPr txBox="1"/>
          <p:nvPr/>
        </p:nvSpPr>
        <p:spPr>
          <a:xfrm>
            <a:off x="5671607" y="4855711"/>
            <a:ext cx="89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CO/H2 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A9E42175-98BC-42AE-A05F-9B8DBB3A68A2}"/>
              </a:ext>
            </a:extLst>
          </p:cNvPr>
          <p:cNvCxnSpPr>
            <a:cxnSpLocks/>
          </p:cNvCxnSpPr>
          <p:nvPr/>
        </p:nvCxnSpPr>
        <p:spPr>
          <a:xfrm>
            <a:off x="6073928" y="5197195"/>
            <a:ext cx="0" cy="6249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C26B017-29C8-4CDF-906B-8C27AC78DBFD}"/>
              </a:ext>
            </a:extLst>
          </p:cNvPr>
          <p:cNvSpPr txBox="1"/>
          <p:nvPr/>
        </p:nvSpPr>
        <p:spPr>
          <a:xfrm>
            <a:off x="5882203" y="3830901"/>
            <a:ext cx="44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631D447-FC7E-4A48-8D93-CD998421865C}"/>
              </a:ext>
            </a:extLst>
          </p:cNvPr>
          <p:cNvSpPr txBox="1"/>
          <p:nvPr/>
        </p:nvSpPr>
        <p:spPr>
          <a:xfrm>
            <a:off x="5595405" y="5900575"/>
            <a:ext cx="105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CnH2n+2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7163349-E0EC-4B1E-8BBD-C9A1AD97AA0E}"/>
              </a:ext>
            </a:extLst>
          </p:cNvPr>
          <p:cNvSpPr txBox="1"/>
          <p:nvPr/>
        </p:nvSpPr>
        <p:spPr>
          <a:xfrm>
            <a:off x="5656517" y="6315735"/>
            <a:ext cx="99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longos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BDCF9C-89D6-49AF-B5E4-4B8D0A067BBD}"/>
              </a:ext>
            </a:extLst>
          </p:cNvPr>
          <p:cNvSpPr txBox="1"/>
          <p:nvPr/>
        </p:nvSpPr>
        <p:spPr>
          <a:xfrm>
            <a:off x="6659526" y="6298011"/>
            <a:ext cx="99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curtos</a:t>
            </a:r>
          </a:p>
        </p:txBody>
      </p:sp>
    </p:spTree>
    <p:extLst>
      <p:ext uri="{BB962C8B-B14F-4D97-AF65-F5344CB8AC3E}">
        <p14:creationId xmlns:p14="http://schemas.microsoft.com/office/powerpoint/2010/main" val="4047954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/>
          <p:cNvSpPr txBox="1">
            <a:spLocks noChangeArrowheads="1"/>
          </p:cNvSpPr>
          <p:nvPr/>
        </p:nvSpPr>
        <p:spPr bwMode="auto">
          <a:xfrm>
            <a:off x="2484438" y="481301"/>
            <a:ext cx="360988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3200" dirty="0">
                <a:solidFill>
                  <a:srgbClr val="000000"/>
                </a:solidFill>
                <a:latin typeface="+mn-lt"/>
              </a:rPr>
              <a:t>Catálise Homogênea</a:t>
            </a:r>
          </a:p>
        </p:txBody>
      </p:sp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503238" y="1484313"/>
            <a:ext cx="8640762" cy="408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0" lvl="1"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pt-BR" sz="2400" i="1" dirty="0">
                <a:latin typeface="Arial" charset="0"/>
              </a:rPr>
              <a:t>O catalisador </a:t>
            </a:r>
            <a:r>
              <a:rPr lang="bg-BG" sz="2400" i="1" dirty="0">
                <a:latin typeface="Arial" charset="0"/>
              </a:rPr>
              <a:t>é solúvel e </a:t>
            </a:r>
            <a:r>
              <a:rPr lang="pt-BR" sz="2400" i="1" dirty="0">
                <a:latin typeface="Arial" charset="0"/>
              </a:rPr>
              <a:t>está na mesma fase que o substrato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pt-BR" sz="2000" dirty="0" err="1">
                <a:latin typeface="Arial" charset="0"/>
              </a:rPr>
              <a:t>T</a:t>
            </a:r>
            <a:r>
              <a:rPr lang="bg-BG" sz="2000" dirty="0">
                <a:latin typeface="Arial" charset="0"/>
              </a:rPr>
              <a:t>odos os centros ativos são iguais (bem definidos) e estão disponíveis para a catálise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bg-BG" sz="2000" dirty="0">
                <a:latin typeface="Arial" charset="0"/>
              </a:rPr>
              <a:t>Elevada atividade (baixa concentração de catalisador)</a:t>
            </a: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bg-BG" sz="2000" dirty="0">
                <a:latin typeface="Arial" charset="0"/>
              </a:rPr>
              <a:t>Elevada</a:t>
            </a:r>
            <a:r>
              <a:rPr lang="pt-BR" sz="2000" dirty="0">
                <a:latin typeface="Arial" charset="0"/>
              </a:rPr>
              <a:t> </a:t>
            </a:r>
            <a:r>
              <a:rPr lang="pt-BR" sz="2000" dirty="0" err="1">
                <a:latin typeface="Arial" charset="0"/>
              </a:rPr>
              <a:t>seletiv</a:t>
            </a:r>
            <a:r>
              <a:rPr lang="bg-BG" sz="2000" dirty="0">
                <a:latin typeface="Arial" charset="0"/>
              </a:rPr>
              <a:t>idade</a:t>
            </a:r>
            <a:r>
              <a:rPr lang="pt-BR" sz="2000" dirty="0">
                <a:latin typeface="Arial" charset="0"/>
              </a:rPr>
              <a:t> para a formação do produto desejado</a:t>
            </a:r>
            <a:r>
              <a:rPr lang="bg-BG" sz="2000" dirty="0">
                <a:latin typeface="Arial" charset="0"/>
              </a:rPr>
              <a:t> </a:t>
            </a:r>
          </a:p>
          <a:p>
            <a:pPr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bg-BG" sz="2000" dirty="0">
                <a:latin typeface="Arial" charset="0"/>
              </a:rPr>
              <a:t>M</a:t>
            </a:r>
            <a:r>
              <a:rPr lang="pt-BR" sz="2000" dirty="0" err="1">
                <a:latin typeface="Arial" charset="0"/>
              </a:rPr>
              <a:t>ecanismos</a:t>
            </a:r>
            <a:r>
              <a:rPr lang="pt-BR" sz="2000" dirty="0">
                <a:latin typeface="Arial" charset="0"/>
              </a:rPr>
              <a:t> de reações</a:t>
            </a:r>
            <a:r>
              <a:rPr lang="bg-BG" sz="2000" dirty="0">
                <a:latin typeface="Arial" charset="0"/>
              </a:rPr>
              <a:t> conhecidos ou fácil de serem estudados</a:t>
            </a:r>
            <a:endParaRPr lang="pt-BR" sz="2000" dirty="0">
              <a:latin typeface="Arial" charset="0"/>
            </a:endParaRP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bg-BG" sz="2000" dirty="0">
                <a:latin typeface="Arial" charset="0"/>
              </a:rPr>
              <a:t>Baixa estabilidade térmica (podem decompor em &lt;200</a:t>
            </a:r>
            <a:r>
              <a:rPr lang="bg-BG" sz="2000" baseline="30000" dirty="0">
                <a:latin typeface="Arial" charset="0"/>
              </a:rPr>
              <a:t>o</a:t>
            </a:r>
            <a:r>
              <a:rPr lang="bg-BG" sz="2000" dirty="0">
                <a:latin typeface="Arial" charset="0"/>
              </a:rPr>
              <a:t>C)</a:t>
            </a:r>
          </a:p>
          <a:p>
            <a:pPr>
              <a:lnSpc>
                <a:spcPct val="125000"/>
              </a:lnSpc>
              <a:buClr>
                <a:srgbClr val="FF9900"/>
              </a:buClr>
              <a:buSzPct val="125000"/>
              <a:buFont typeface="Wingdings" charset="0"/>
              <a:buChar char="ü"/>
            </a:pPr>
            <a:r>
              <a:rPr lang="pt-BR" sz="2000" dirty="0" err="1">
                <a:latin typeface="Arial" charset="0"/>
              </a:rPr>
              <a:t>Dif</a:t>
            </a:r>
            <a:r>
              <a:rPr lang="bg-BG" sz="2000" dirty="0">
                <a:latin typeface="Arial" charset="0"/>
              </a:rPr>
              <a:t>ícil </a:t>
            </a:r>
            <a:r>
              <a:rPr lang="pt-BR" sz="2000" dirty="0">
                <a:latin typeface="Arial" charset="0"/>
              </a:rPr>
              <a:t>separação do produto e reutilização do catalisador</a:t>
            </a:r>
            <a:endParaRPr lang="bg-BG" sz="2000" dirty="0">
              <a:latin typeface="Arial" charset="0"/>
            </a:endParaRPr>
          </a:p>
          <a:p>
            <a:pPr eaLnBrk="1" hangingPunct="1">
              <a:lnSpc>
                <a:spcPct val="125000"/>
              </a:lnSpc>
              <a:buClr>
                <a:srgbClr val="FF9900"/>
              </a:buClr>
              <a:buSzPct val="125000"/>
            </a:pPr>
            <a:endParaRPr lang="pt-BR" sz="2000" dirty="0">
              <a:latin typeface="Arial" charset="0"/>
            </a:endParaRP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971550" y="5565294"/>
            <a:ext cx="70580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pt-BR" sz="1800" b="1" dirty="0">
                <a:solidFill>
                  <a:srgbClr val="FF0000"/>
                </a:solidFill>
              </a:rPr>
              <a:t>Ex.: </a:t>
            </a:r>
            <a:r>
              <a:rPr lang="pt-BR" sz="1800" dirty="0">
                <a:solidFill>
                  <a:srgbClr val="FF0000"/>
                </a:solidFill>
              </a:rPr>
              <a:t>ácidos, bases, complexos met</a:t>
            </a:r>
            <a:r>
              <a:rPr lang="pt-BR" sz="1800" dirty="0">
                <a:solidFill>
                  <a:srgbClr val="FF0000"/>
                </a:solidFill>
                <a:latin typeface="Arial" charset="0"/>
              </a:rPr>
              <a:t>á</a:t>
            </a:r>
            <a:r>
              <a:rPr lang="pt-BR" sz="1800" dirty="0">
                <a:solidFill>
                  <a:srgbClr val="FF0000"/>
                </a:solidFill>
              </a:rPr>
              <a:t>licos e organomet</a:t>
            </a:r>
            <a:r>
              <a:rPr lang="pt-BR" sz="1800" dirty="0">
                <a:solidFill>
                  <a:srgbClr val="FF0000"/>
                </a:solidFill>
                <a:latin typeface="Arial" charset="0"/>
              </a:rPr>
              <a:t>á</a:t>
            </a:r>
            <a:r>
              <a:rPr lang="pt-BR" sz="1800" dirty="0">
                <a:solidFill>
                  <a:srgbClr val="FF0000"/>
                </a:solidFill>
              </a:rPr>
              <a:t>licos</a:t>
            </a:r>
            <a:r>
              <a:rPr lang="bg-BG" sz="1800" dirty="0">
                <a:solidFill>
                  <a:srgbClr val="FF0000"/>
                </a:solidFill>
              </a:rPr>
              <a:t>, moléculas orgânicas, enzimas, etc.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34375" y="1588"/>
            <a:ext cx="762000" cy="366712"/>
          </a:xfrm>
        </p:spPr>
        <p:txBody>
          <a:bodyPr/>
          <a:lstStyle/>
          <a:p>
            <a:pPr>
              <a:defRPr/>
            </a:pPr>
            <a:fld id="{5516ED11-D515-BB44-8ECA-37875DF2EBB7}" type="slidenum">
              <a:rPr lang="pt-BR" smtClean="0"/>
              <a:pPr>
                <a:defRPr/>
              </a:pPr>
              <a:t>39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3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9AE7AD-4740-4F1F-B991-43A1B8AFC221}"/>
              </a:ext>
            </a:extLst>
          </p:cNvPr>
          <p:cNvSpPr txBox="1"/>
          <p:nvPr/>
        </p:nvSpPr>
        <p:spPr>
          <a:xfrm>
            <a:off x="1187624" y="476672"/>
            <a:ext cx="5314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Mas o que é a catálise ...</a:t>
            </a:r>
          </a:p>
          <a:p>
            <a:r>
              <a:rPr lang="pt-BR" sz="3600" dirty="0"/>
              <a:t> </a:t>
            </a:r>
          </a:p>
        </p:txBody>
      </p:sp>
      <p:pic>
        <p:nvPicPr>
          <p:cNvPr id="123906" name="Picture 2" descr="Resultado de imagem para chemical process">
            <a:extLst>
              <a:ext uri="{FF2B5EF4-FFF2-40B4-BE49-F238E27FC236}">
                <a16:creationId xmlns:a16="http://schemas.microsoft.com/office/drawing/2014/main" id="{288DA554-29EE-49EB-8F50-0522FE7F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40" y="4040372"/>
            <a:ext cx="2446329" cy="244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960C7E-342F-4712-96D1-E41E93D414DB}"/>
              </a:ext>
            </a:extLst>
          </p:cNvPr>
          <p:cNvSpPr txBox="1"/>
          <p:nvPr/>
        </p:nvSpPr>
        <p:spPr>
          <a:xfrm>
            <a:off x="174039" y="1302617"/>
            <a:ext cx="6739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Processo </a:t>
            </a:r>
            <a:r>
              <a:rPr lang="pt-BR" sz="2800" b="1" i="1" dirty="0">
                <a:solidFill>
                  <a:srgbClr val="00B050"/>
                </a:solidFill>
              </a:rPr>
              <a:t>puramente cinético</a:t>
            </a:r>
            <a:r>
              <a:rPr lang="pt-BR" sz="2800" dirty="0">
                <a:solidFill>
                  <a:srgbClr val="00B050"/>
                </a:solidFill>
              </a:rPr>
              <a:t> </a:t>
            </a:r>
            <a:r>
              <a:rPr lang="pt-BR" sz="2800" dirty="0"/>
              <a:t>e não um fenômeno termodinâmico.</a:t>
            </a:r>
          </a:p>
          <a:p>
            <a:endParaRPr lang="pt-BR" sz="2800" dirty="0"/>
          </a:p>
          <a:p>
            <a:r>
              <a:rPr lang="pt-BR" sz="2800" dirty="0"/>
              <a:t>Acerca de </a:t>
            </a:r>
            <a:r>
              <a:rPr lang="pt-BR" sz="2800" b="1" dirty="0">
                <a:solidFill>
                  <a:srgbClr val="00B050"/>
                </a:solidFill>
              </a:rPr>
              <a:t>acelerar reações </a:t>
            </a:r>
            <a:r>
              <a:rPr lang="pt-BR" sz="2800" dirty="0"/>
              <a:t>e </a:t>
            </a:r>
            <a:r>
              <a:rPr lang="pt-BR" sz="2800" b="1" dirty="0">
                <a:solidFill>
                  <a:srgbClr val="00B050"/>
                </a:solidFill>
              </a:rPr>
              <a:t>diminuir barreiras</a:t>
            </a:r>
            <a:r>
              <a:rPr lang="pt-BR" sz="2800" b="1" dirty="0"/>
              <a:t> </a:t>
            </a:r>
            <a:r>
              <a:rPr lang="pt-BR" sz="2800" dirty="0"/>
              <a:t>(energia de ativação)</a:t>
            </a:r>
          </a:p>
          <a:p>
            <a:endParaRPr lang="pt-BR" sz="2800" dirty="0"/>
          </a:p>
          <a:p>
            <a:r>
              <a:rPr lang="pt-BR" sz="2800" dirty="0"/>
              <a:t>No entanto, quando pensamos em </a:t>
            </a:r>
            <a:r>
              <a:rPr lang="pt-BR" sz="2800" b="1" dirty="0">
                <a:solidFill>
                  <a:srgbClr val="00B050"/>
                </a:solidFill>
              </a:rPr>
              <a:t>processo químico</a:t>
            </a:r>
            <a:r>
              <a:rPr lang="pt-BR" sz="2800" dirty="0">
                <a:solidFill>
                  <a:srgbClr val="00B050"/>
                </a:solidFill>
              </a:rPr>
              <a:t> </a:t>
            </a:r>
            <a:r>
              <a:rPr lang="pt-BR" sz="2800" dirty="0"/>
              <a:t>as duas componentes são essenciais</a:t>
            </a:r>
          </a:p>
        </p:txBody>
      </p:sp>
    </p:spTree>
    <p:extLst>
      <p:ext uri="{BB962C8B-B14F-4D97-AF65-F5344CB8AC3E}">
        <p14:creationId xmlns:p14="http://schemas.microsoft.com/office/powerpoint/2010/main" val="2153158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98512" y="2082800"/>
            <a:ext cx="7443788" cy="1333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1" name="TextBox 2"/>
          <p:cNvSpPr txBox="1">
            <a:spLocks noChangeArrowheads="1"/>
          </p:cNvSpPr>
          <p:nvPr/>
        </p:nvSpPr>
        <p:spPr bwMode="auto">
          <a:xfrm>
            <a:off x="849313" y="1369536"/>
            <a:ext cx="762158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Trebuchet MS" charset="0"/>
              </a:rPr>
              <a:t>(</a:t>
            </a:r>
            <a:r>
              <a:rPr lang="bg-BG" b="1" dirty="0">
                <a:latin typeface="Trebuchet MS" charset="0"/>
              </a:rPr>
              <a:t>Catalisador = Complexos de </a:t>
            </a:r>
            <a:r>
              <a:rPr lang="en-US" b="1" dirty="0" err="1">
                <a:latin typeface="Trebuchet MS" charset="0"/>
              </a:rPr>
              <a:t>metais</a:t>
            </a:r>
            <a:r>
              <a:rPr lang="en-US" b="1" dirty="0">
                <a:latin typeface="Trebuchet MS" charset="0"/>
              </a:rPr>
              <a:t> de </a:t>
            </a:r>
            <a:r>
              <a:rPr lang="en-US" b="1" dirty="0" err="1">
                <a:latin typeface="Trebuchet MS" charset="0"/>
              </a:rPr>
              <a:t>transição</a:t>
            </a:r>
            <a:r>
              <a:rPr lang="en-US" b="1" dirty="0">
                <a:latin typeface="Trebuchet MS" charset="0"/>
              </a:rPr>
              <a:t>):</a:t>
            </a:r>
            <a:endParaRPr lang="bg-BG" b="1" dirty="0">
              <a:latin typeface="Trebuchet MS" charset="0"/>
            </a:endParaRPr>
          </a:p>
          <a:p>
            <a:pPr algn="ctr" eaLnBrk="1" hangingPunct="1"/>
            <a:endParaRPr lang="bg-BG" sz="1400" dirty="0">
              <a:solidFill>
                <a:srgbClr val="FF0000"/>
              </a:solidFill>
            </a:endParaRPr>
          </a:p>
          <a:p>
            <a:pPr algn="ctr" eaLnBrk="1" hangingPunct="1"/>
            <a:endParaRPr lang="bg-BG" sz="14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bg-BG" sz="2000" b="1" dirty="0">
                <a:solidFill>
                  <a:srgbClr val="FF0000"/>
                </a:solidFill>
                <a:latin typeface="+mj-lt"/>
              </a:rPr>
              <a:t>dsorção em catálise heterogêna </a:t>
            </a:r>
          </a:p>
          <a:p>
            <a:pPr algn="ctr" eaLnBrk="1" hangingPunct="1"/>
            <a:r>
              <a:rPr lang="bg-BG" sz="2000" b="1" dirty="0">
                <a:solidFill>
                  <a:srgbClr val="FF0000"/>
                </a:solidFill>
                <a:latin typeface="+mj-lt"/>
              </a:rPr>
              <a:t>=</a:t>
            </a:r>
          </a:p>
          <a:p>
            <a:pPr algn="ctr" eaLnBrk="1" hangingPunct="1"/>
            <a:r>
              <a:rPr lang="bg-BG" sz="2000" b="1" dirty="0">
                <a:solidFill>
                  <a:srgbClr val="FF0000"/>
                </a:solidFill>
                <a:latin typeface="+mj-lt"/>
              </a:rPr>
              <a:t> coordenação ou associação em catálise homogêna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/>
            <a:endParaRPr lang="en-US" sz="1800" b="1" dirty="0">
              <a:latin typeface="Trebuchet MS" charset="0"/>
            </a:endParaRPr>
          </a:p>
          <a:p>
            <a:pPr eaLnBrk="1" hangingPunct="1"/>
            <a:endParaRPr lang="en-US" sz="1800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latin typeface="Trebuchet MS" charset="0"/>
              </a:rPr>
              <a:t>A </a:t>
            </a:r>
            <a:r>
              <a:rPr lang="en-US" sz="1800" dirty="0" err="1">
                <a:latin typeface="Trebuchet MS" charset="0"/>
              </a:rPr>
              <a:t>coordenação</a:t>
            </a:r>
            <a:r>
              <a:rPr lang="en-US" sz="1800" dirty="0">
                <a:latin typeface="Trebuchet MS" charset="0"/>
              </a:rPr>
              <a:t> a um metal de </a:t>
            </a:r>
            <a:r>
              <a:rPr lang="en-US" sz="1800" dirty="0" err="1">
                <a:latin typeface="Trebuchet MS" charset="0"/>
              </a:rPr>
              <a:t>transição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aproxima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os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reagentes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promovendo</a:t>
            </a:r>
            <a:r>
              <a:rPr lang="en-US" sz="1800" dirty="0">
                <a:latin typeface="Trebuchet MS" charset="0"/>
              </a:rPr>
              <a:t> a </a:t>
            </a:r>
            <a:r>
              <a:rPr lang="en-US" sz="1800" dirty="0" err="1">
                <a:latin typeface="Trebuchet MS" charset="0"/>
              </a:rPr>
              <a:t>reação</a:t>
            </a:r>
            <a:endParaRPr lang="en-US" sz="1800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800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latin typeface="Trebuchet MS" charset="0"/>
              </a:rPr>
              <a:t>A </a:t>
            </a:r>
            <a:r>
              <a:rPr lang="en-US" sz="1800" dirty="0" err="1">
                <a:latin typeface="Trebuchet MS" charset="0"/>
              </a:rPr>
              <a:t>coordenação</a:t>
            </a:r>
            <a:r>
              <a:rPr lang="en-US" sz="1800" dirty="0">
                <a:latin typeface="Trebuchet MS" charset="0"/>
              </a:rPr>
              <a:t> a um metal de </a:t>
            </a:r>
            <a:r>
              <a:rPr lang="en-US" sz="1800" dirty="0" err="1">
                <a:latin typeface="Trebuchet MS" charset="0"/>
              </a:rPr>
              <a:t>transição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ativa</a:t>
            </a:r>
            <a:r>
              <a:rPr lang="en-US" sz="1800" dirty="0">
                <a:latin typeface="Trebuchet MS" charset="0"/>
              </a:rPr>
              <a:t> o </a:t>
            </a:r>
            <a:r>
              <a:rPr lang="en-US" sz="1800" dirty="0" err="1">
                <a:latin typeface="Trebuchet MS" charset="0"/>
              </a:rPr>
              <a:t>substrato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para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reações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subsequentes</a:t>
            </a:r>
            <a:r>
              <a:rPr lang="en-US" sz="1800" dirty="0">
                <a:latin typeface="Trebuchet MS" charset="0"/>
              </a:rPr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sz="1800" dirty="0">
              <a:latin typeface="Trebuchet MS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 dirty="0">
                <a:latin typeface="Trebuchet MS" charset="0"/>
              </a:rPr>
              <a:t>A </a:t>
            </a:r>
            <a:r>
              <a:rPr lang="en-US" sz="1800" dirty="0" err="1">
                <a:latin typeface="Trebuchet MS" charset="0"/>
              </a:rPr>
              <a:t>coordenação</a:t>
            </a:r>
            <a:r>
              <a:rPr lang="en-US" sz="1800" dirty="0">
                <a:latin typeface="Trebuchet MS" charset="0"/>
              </a:rPr>
              <a:t> de um </a:t>
            </a:r>
            <a:r>
              <a:rPr lang="en-US" sz="1800" dirty="0" err="1">
                <a:latin typeface="Trebuchet MS" charset="0"/>
              </a:rPr>
              <a:t>substrato</a:t>
            </a:r>
            <a:r>
              <a:rPr lang="en-US" sz="1800" dirty="0">
                <a:latin typeface="Trebuchet MS" charset="0"/>
              </a:rPr>
              <a:t> a um metal de </a:t>
            </a:r>
            <a:r>
              <a:rPr lang="en-US" sz="1800" dirty="0" err="1">
                <a:latin typeface="Trebuchet MS" charset="0"/>
              </a:rPr>
              <a:t>transição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facilita</a:t>
            </a:r>
            <a:r>
              <a:rPr lang="en-US" sz="1800" dirty="0">
                <a:latin typeface="Trebuchet MS" charset="0"/>
              </a:rPr>
              <a:t> o </a:t>
            </a:r>
            <a:r>
              <a:rPr lang="en-US" sz="1800" dirty="0" err="1">
                <a:latin typeface="Trebuchet MS" charset="0"/>
              </a:rPr>
              <a:t>ataque</a:t>
            </a:r>
            <a:r>
              <a:rPr lang="en-US" sz="1800" dirty="0">
                <a:latin typeface="Trebuchet MS" charset="0"/>
              </a:rPr>
              <a:t> </a:t>
            </a:r>
            <a:r>
              <a:rPr lang="en-US" sz="1800" dirty="0" err="1">
                <a:latin typeface="Trebuchet MS" charset="0"/>
              </a:rPr>
              <a:t>nucleofílico</a:t>
            </a:r>
            <a:endParaRPr lang="en-US" sz="1800" dirty="0">
              <a:latin typeface="Trebuchet MS" charset="0"/>
            </a:endParaRPr>
          </a:p>
        </p:txBody>
      </p:sp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849313" y="6045488"/>
            <a:ext cx="7304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solidFill>
                  <a:srgbClr val="FF0000"/>
                </a:solidFill>
                <a:latin typeface="+mj-lt"/>
              </a:rPr>
              <a:t>Sistemas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cataliticamente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ativos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devem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possuir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sítios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coordenação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vacantes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ou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serem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capazes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gerá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-los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uma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etapa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inicial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1800" dirty="0" err="1">
                <a:solidFill>
                  <a:srgbClr val="FF0000"/>
                </a:solidFill>
                <a:latin typeface="+mj-lt"/>
              </a:rPr>
              <a:t>dissociação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057275" y="533400"/>
            <a:ext cx="709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latin typeface="Trebuchet MS" charset="0"/>
              </a:rPr>
              <a:t>Modo de ação de um catalisador </a:t>
            </a:r>
            <a:endParaRPr lang="pt-BR" sz="3600"/>
          </a:p>
        </p:txBody>
      </p:sp>
    </p:spTree>
    <p:extLst>
      <p:ext uri="{BB962C8B-B14F-4D97-AF65-F5344CB8AC3E}">
        <p14:creationId xmlns:p14="http://schemas.microsoft.com/office/powerpoint/2010/main" val="30850427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1776"/>
            <a:ext cx="8569325" cy="1066800"/>
          </a:xfrm>
        </p:spPr>
        <p:txBody>
          <a:bodyPr/>
          <a:lstStyle/>
          <a:p>
            <a:r>
              <a:rPr lang="pt-BR" sz="2400" dirty="0">
                <a:solidFill>
                  <a:schemeClr val="tx1"/>
                </a:solidFill>
                <a:latin typeface="Arial" charset="0"/>
              </a:rPr>
              <a:t>É importante conhecer os princípios  da </a:t>
            </a:r>
            <a:r>
              <a:rPr lang="pt-BR" sz="2400" b="1" dirty="0">
                <a:solidFill>
                  <a:schemeClr val="tx1"/>
                </a:solidFill>
                <a:latin typeface="Arial" charset="0"/>
              </a:rPr>
              <a:t>química organometálica</a:t>
            </a:r>
          </a:p>
        </p:txBody>
      </p:sp>
      <p:sp>
        <p:nvSpPr>
          <p:cNvPr id="36869" name="CaixaDeTexto 12"/>
          <p:cNvSpPr txBox="1">
            <a:spLocks noChangeArrowheads="1"/>
          </p:cNvSpPr>
          <p:nvPr/>
        </p:nvSpPr>
        <p:spPr bwMode="auto">
          <a:xfrm>
            <a:off x="986582" y="2632643"/>
            <a:ext cx="74597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bg-BG" sz="1800" dirty="0">
                <a:latin typeface="Trebuchet MS" charset="0"/>
              </a:rPr>
              <a:t>Em catálise, mesmo que o catalisador não seja um compsoto organometálico, certamente os i</a:t>
            </a:r>
            <a:r>
              <a:rPr lang="pt-BR" sz="1800" dirty="0" err="1">
                <a:latin typeface="Trebuchet MS" charset="0"/>
              </a:rPr>
              <a:t>ntermediários</a:t>
            </a:r>
            <a:r>
              <a:rPr lang="pt-BR" sz="1800" dirty="0">
                <a:latin typeface="Trebuchet MS" charset="0"/>
              </a:rPr>
              <a:t> em reações catalíticas</a:t>
            </a:r>
            <a:r>
              <a:rPr lang="bg-BG" sz="1800" dirty="0">
                <a:latin typeface="Trebuchet MS" charset="0"/>
              </a:rPr>
              <a:t> serão</a:t>
            </a:r>
            <a:r>
              <a:rPr lang="pt-BR" sz="1800" dirty="0">
                <a:latin typeface="Trebuchet MS" charset="0"/>
              </a:rPr>
              <a:t>:</a:t>
            </a:r>
          </a:p>
        </p:txBody>
      </p:sp>
      <p:sp>
        <p:nvSpPr>
          <p:cNvPr id="36870" name="Retângulo 13"/>
          <p:cNvSpPr>
            <a:spLocks noChangeArrowheads="1"/>
          </p:cNvSpPr>
          <p:nvPr/>
        </p:nvSpPr>
        <p:spPr bwMode="auto">
          <a:xfrm>
            <a:off x="1258888" y="1420813"/>
            <a:ext cx="662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alibri" charset="0"/>
                <a:cs typeface="Calibri" charset="0"/>
              </a:rPr>
              <a:t>É a área da química que trata dos compostos que contém </a:t>
            </a:r>
            <a:r>
              <a:rPr lang="pt-BR" b="1" i="1" dirty="0">
                <a:solidFill>
                  <a:srgbClr val="FF0000"/>
                </a:solidFill>
                <a:latin typeface="Calibri" charset="0"/>
                <a:cs typeface="Calibri" charset="0"/>
              </a:rPr>
              <a:t>pelo menos uma ligação metal-carbono</a:t>
            </a:r>
            <a:r>
              <a:rPr lang="pt-BR" dirty="0">
                <a:solidFill>
                  <a:srgbClr val="FF0000"/>
                </a:solidFill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6871" name="CaixaDeTexto 15"/>
          <p:cNvSpPr txBox="1">
            <a:spLocks noChangeArrowheads="1"/>
          </p:cNvSpPr>
          <p:nvPr/>
        </p:nvSpPr>
        <p:spPr bwMode="auto">
          <a:xfrm>
            <a:off x="1763713" y="5619750"/>
            <a:ext cx="2497137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600">
                <a:latin typeface="Trebuchet MS" charset="0"/>
              </a:rPr>
              <a:t>Catalisador de Wilkinson</a:t>
            </a:r>
          </a:p>
          <a:p>
            <a:pPr algn="ctr" eaLnBrk="1" hangingPunct="1"/>
            <a:r>
              <a:rPr lang="pt-BR" sz="1600" i="1">
                <a:latin typeface="Trebuchet MS" charset="0"/>
              </a:rPr>
              <a:t>inorgânico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2474913" y="4527550"/>
            <a:ext cx="1366837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9" name="Conector de seta reta 18"/>
          <p:cNvCxnSpPr/>
          <p:nvPr/>
        </p:nvCxnSpPr>
        <p:spPr>
          <a:xfrm rot="5400000" flipH="1" flipV="1">
            <a:off x="3024188" y="4889500"/>
            <a:ext cx="863600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4716463" y="4781550"/>
            <a:ext cx="142875" cy="469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148263" y="4833938"/>
            <a:ext cx="1584325" cy="47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876" name="CaixaDeTexto 22"/>
          <p:cNvSpPr txBox="1">
            <a:spLocks noChangeArrowheads="1"/>
          </p:cNvSpPr>
          <p:nvPr/>
        </p:nvSpPr>
        <p:spPr bwMode="auto">
          <a:xfrm>
            <a:off x="5651500" y="5429250"/>
            <a:ext cx="16494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1600">
                <a:latin typeface="Trebuchet MS" charset="0"/>
              </a:rPr>
              <a:t>Intermediário</a:t>
            </a:r>
          </a:p>
          <a:p>
            <a:pPr algn="ctr" eaLnBrk="1" hangingPunct="1"/>
            <a:r>
              <a:rPr lang="pt-BR" sz="1600" i="1">
                <a:latin typeface="Trebuchet MS" charset="0"/>
              </a:rPr>
              <a:t>organometálico</a:t>
            </a:r>
          </a:p>
        </p:txBody>
      </p:sp>
      <p:cxnSp>
        <p:nvCxnSpPr>
          <p:cNvPr id="24" name="Conector de seta reta 23"/>
          <p:cNvCxnSpPr/>
          <p:nvPr/>
        </p:nvCxnSpPr>
        <p:spPr>
          <a:xfrm rot="16200000" flipV="1">
            <a:off x="5868194" y="4925219"/>
            <a:ext cx="503237" cy="504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80" name="Object 3"/>
          <p:cNvGraphicFramePr>
            <a:graphicFrameLocks noChangeAspect="1"/>
          </p:cNvGraphicFramePr>
          <p:nvPr/>
        </p:nvGraphicFramePr>
        <p:xfrm>
          <a:off x="1543050" y="3814763"/>
          <a:ext cx="6505575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CS ChemDraw Drawing" r:id="rId4" imgW="6504940" imgH="1399540" progId="ChemDraw.Document.6.0">
                  <p:embed/>
                </p:oleObj>
              </mc:Choice>
              <mc:Fallback>
                <p:oleObj name="CS ChemDraw Drawing" r:id="rId4" imgW="6504940" imgH="13995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3814763"/>
                        <a:ext cx="6505575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95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2"/>
          <p:cNvSpPr txBox="1">
            <a:spLocks noChangeArrowheads="1"/>
          </p:cNvSpPr>
          <p:nvPr/>
        </p:nvSpPr>
        <p:spPr bwMode="auto">
          <a:xfrm>
            <a:off x="900113" y="496888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3600" b="1"/>
              <a:t>Catalisadores organometálicos</a:t>
            </a:r>
          </a:p>
        </p:txBody>
      </p:sp>
      <p:sp>
        <p:nvSpPr>
          <p:cNvPr id="14" name="Elipse 20"/>
          <p:cNvSpPr/>
          <p:nvPr/>
        </p:nvSpPr>
        <p:spPr>
          <a:xfrm>
            <a:off x="2843213" y="1601788"/>
            <a:ext cx="2808287" cy="273685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468313" y="2924175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FF0000"/>
                </a:solidFill>
              </a:rPr>
              <a:t>Ligantes nitrogenados,</a:t>
            </a:r>
          </a:p>
          <a:p>
            <a:pPr eaLnBrk="1" hangingPunct="1"/>
            <a:r>
              <a:rPr lang="pt-BR" dirty="0">
                <a:solidFill>
                  <a:srgbClr val="FF0000"/>
                </a:solidFill>
              </a:rPr>
              <a:t>fosfinas</a:t>
            </a:r>
          </a:p>
          <a:p>
            <a:pPr eaLnBrk="1" hangingPunct="1"/>
            <a:r>
              <a:rPr lang="pt-BR" dirty="0" err="1">
                <a:solidFill>
                  <a:srgbClr val="FF0000"/>
                </a:solidFill>
              </a:rPr>
              <a:t>ciclopentadienil</a:t>
            </a:r>
            <a:r>
              <a:rPr lang="bg-BG" dirty="0">
                <a:solidFill>
                  <a:srgbClr val="FF0000"/>
                </a:solidFill>
              </a:rPr>
              <a:t>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50825" y="4941888"/>
            <a:ext cx="2989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b="1">
                <a:solidFill>
                  <a:srgbClr val="FF0000"/>
                </a:solidFill>
              </a:rPr>
              <a:t>estabilização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5672138" y="3238500"/>
            <a:ext cx="3695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dirty="0">
                <a:solidFill>
                  <a:srgbClr val="00B0F0"/>
                </a:solidFill>
              </a:rPr>
              <a:t>Fragmentos orgânicos</a:t>
            </a:r>
          </a:p>
          <a:p>
            <a:pPr eaLnBrk="1" hangingPunct="1"/>
            <a:r>
              <a:rPr lang="pt-BR" dirty="0">
                <a:solidFill>
                  <a:srgbClr val="00B0F0"/>
                </a:solidFill>
              </a:rPr>
              <a:t>saturados e insaturados: </a:t>
            </a:r>
          </a:p>
          <a:p>
            <a:pPr eaLnBrk="1" hangingPunct="1"/>
            <a:r>
              <a:rPr lang="pt-BR" sz="2000" dirty="0">
                <a:solidFill>
                  <a:srgbClr val="00B0F0"/>
                </a:solidFill>
              </a:rPr>
              <a:t>-Benzeno</a:t>
            </a:r>
          </a:p>
          <a:p>
            <a:pPr eaLnBrk="1" hangingPunct="1"/>
            <a:r>
              <a:rPr lang="pt-BR" sz="2000" dirty="0">
                <a:solidFill>
                  <a:srgbClr val="00B0F0"/>
                </a:solidFill>
              </a:rPr>
              <a:t>-</a:t>
            </a:r>
            <a:r>
              <a:rPr lang="pt-BR" sz="2000" dirty="0" err="1">
                <a:solidFill>
                  <a:srgbClr val="00B0F0"/>
                </a:solidFill>
              </a:rPr>
              <a:t>alquil</a:t>
            </a:r>
            <a:r>
              <a:rPr lang="pt-BR" sz="2000" dirty="0">
                <a:solidFill>
                  <a:srgbClr val="00B0F0"/>
                </a:solidFill>
              </a:rPr>
              <a:t>, -al</a:t>
            </a:r>
            <a:r>
              <a:rPr lang="bg-BG" sz="2000" dirty="0">
                <a:solidFill>
                  <a:srgbClr val="00B0F0"/>
                </a:solidFill>
              </a:rPr>
              <a:t>qu</a:t>
            </a:r>
            <a:r>
              <a:rPr lang="pt-BR" sz="2000" dirty="0" err="1">
                <a:solidFill>
                  <a:srgbClr val="00B0F0"/>
                </a:solidFill>
              </a:rPr>
              <a:t>enos</a:t>
            </a:r>
            <a:r>
              <a:rPr lang="pt-BR" sz="2000" dirty="0">
                <a:solidFill>
                  <a:srgbClr val="00B0F0"/>
                </a:solidFill>
              </a:rPr>
              <a:t>, -al</a:t>
            </a:r>
            <a:r>
              <a:rPr lang="bg-BG" sz="2000" dirty="0">
                <a:solidFill>
                  <a:srgbClr val="00B0F0"/>
                </a:solidFill>
              </a:rPr>
              <a:t>qu</a:t>
            </a:r>
            <a:r>
              <a:rPr lang="pt-BR" sz="2000" dirty="0" err="1">
                <a:solidFill>
                  <a:srgbClr val="00B0F0"/>
                </a:solidFill>
              </a:rPr>
              <a:t>inos</a:t>
            </a:r>
            <a:r>
              <a:rPr lang="pt-BR" sz="2000" dirty="0">
                <a:solidFill>
                  <a:srgbClr val="00B0F0"/>
                </a:solidFill>
              </a:rPr>
              <a:t>,</a:t>
            </a:r>
          </a:p>
          <a:p>
            <a:pPr eaLnBrk="1" hangingPunct="1"/>
            <a:r>
              <a:rPr lang="pt-BR" sz="2000" dirty="0">
                <a:solidFill>
                  <a:srgbClr val="00B0F0"/>
                </a:solidFill>
              </a:rPr>
              <a:t>-</a:t>
            </a:r>
            <a:r>
              <a:rPr lang="pt-BR" sz="2000" dirty="0" err="1">
                <a:solidFill>
                  <a:srgbClr val="00B0F0"/>
                </a:solidFill>
              </a:rPr>
              <a:t>dienos</a:t>
            </a:r>
            <a:r>
              <a:rPr lang="pt-BR" sz="2000" dirty="0">
                <a:solidFill>
                  <a:srgbClr val="00B0F0"/>
                </a:solidFill>
              </a:rPr>
              <a:t>, - nitrilas, CO, H</a:t>
            </a:r>
            <a:r>
              <a:rPr lang="pt-BR" sz="2000" baseline="30000" dirty="0">
                <a:solidFill>
                  <a:srgbClr val="00B0F0"/>
                </a:solidFill>
              </a:rPr>
              <a:t>-</a:t>
            </a:r>
            <a:r>
              <a:rPr lang="pt-BR" sz="2000" dirty="0">
                <a:solidFill>
                  <a:srgbClr val="00B0F0"/>
                </a:solidFill>
              </a:rPr>
              <a:t>, etc.</a:t>
            </a:r>
          </a:p>
          <a:p>
            <a:pPr eaLnBrk="1" hangingPunct="1"/>
            <a:endParaRPr lang="pt-BR" sz="2000" dirty="0">
              <a:solidFill>
                <a:srgbClr val="00B0F0"/>
              </a:solidFill>
            </a:endParaRP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6300788" y="5516563"/>
            <a:ext cx="1981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b="1">
                <a:solidFill>
                  <a:srgbClr val="00B0F0"/>
                </a:solidFill>
              </a:rPr>
              <a:t>ativação</a:t>
            </a:r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3592513" y="2351088"/>
            <a:ext cx="1295400" cy="1236662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latin typeface="Trebuchet MS" charset="0"/>
              </a:rPr>
              <a:t>Centro </a:t>
            </a:r>
          </a:p>
          <a:p>
            <a:pPr algn="ctr">
              <a:defRPr/>
            </a:pPr>
            <a:r>
              <a:rPr lang="pt-BR" sz="2000" b="1">
                <a:solidFill>
                  <a:schemeClr val="bg1"/>
                </a:solidFill>
                <a:latin typeface="Trebuchet MS" charset="0"/>
              </a:rPr>
              <a:t>met</a:t>
            </a:r>
            <a:r>
              <a:rPr lang="pt-BR" sz="2000" b="1">
                <a:solidFill>
                  <a:schemeClr val="bg1"/>
                </a:solidFill>
              </a:rPr>
              <a:t>á</a:t>
            </a:r>
            <a:r>
              <a:rPr lang="pt-BR" sz="2000" b="1">
                <a:solidFill>
                  <a:schemeClr val="bg1"/>
                </a:solidFill>
                <a:latin typeface="Trebuchet MS" charset="0"/>
              </a:rPr>
              <a:t>lico</a:t>
            </a:r>
          </a:p>
        </p:txBody>
      </p:sp>
      <p:sp>
        <p:nvSpPr>
          <p:cNvPr id="20" name="CaixaDeTexto 13"/>
          <p:cNvSpPr txBox="1"/>
          <p:nvPr/>
        </p:nvSpPr>
        <p:spPr>
          <a:xfrm>
            <a:off x="5795963" y="1989138"/>
            <a:ext cx="273685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B0F0"/>
                </a:solidFill>
                <a:latin typeface="+mj-lt"/>
                <a:ea typeface="ＭＳ Ｐゴシック" pitchFamily="34" charset="-128"/>
                <a:cs typeface="+mn-cs"/>
              </a:rPr>
              <a:t>FRAGMENTOS REATIVOS</a:t>
            </a:r>
          </a:p>
        </p:txBody>
      </p:sp>
      <p:sp>
        <p:nvSpPr>
          <p:cNvPr id="21" name="Retângulo 14"/>
          <p:cNvSpPr/>
          <p:nvPr/>
        </p:nvSpPr>
        <p:spPr>
          <a:xfrm>
            <a:off x="179388" y="1989138"/>
            <a:ext cx="2592387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n-cs"/>
              </a:rPr>
              <a:t>LIGANTES </a:t>
            </a: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latin typeface="+mj-lt"/>
                <a:ea typeface="ＭＳ Ｐゴシック" pitchFamily="34" charset="-128"/>
                <a:cs typeface="+mn-cs"/>
              </a:rPr>
              <a:t>AUXILIARES</a:t>
            </a:r>
          </a:p>
        </p:txBody>
      </p:sp>
      <p:sp>
        <p:nvSpPr>
          <p:cNvPr id="22" name="Seta para baixo 25"/>
          <p:cNvSpPr/>
          <p:nvPr/>
        </p:nvSpPr>
        <p:spPr>
          <a:xfrm>
            <a:off x="1331913" y="4508500"/>
            <a:ext cx="287337" cy="504825"/>
          </a:xfrm>
          <a:prstGeom prst="downArrow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Seta para baixo 28"/>
          <p:cNvSpPr/>
          <p:nvPr/>
        </p:nvSpPr>
        <p:spPr>
          <a:xfrm>
            <a:off x="6924675" y="5084763"/>
            <a:ext cx="287338" cy="504825"/>
          </a:xfrm>
          <a:prstGeom prst="downArrow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B0F0"/>
              </a:solidFill>
            </a:endParaRPr>
          </a:p>
        </p:txBody>
      </p:sp>
      <p:sp>
        <p:nvSpPr>
          <p:cNvPr id="38924" name="CaixaDeTexto 19"/>
          <p:cNvSpPr txBox="1">
            <a:spLocks noChangeArrowheads="1"/>
          </p:cNvSpPr>
          <p:nvPr/>
        </p:nvSpPr>
        <p:spPr bwMode="auto">
          <a:xfrm>
            <a:off x="179388" y="5516563"/>
            <a:ext cx="59769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/>
              <a:t>Parâmetros eletrônicos e estéreos governam a estabilidade e a labilidade de compostos organometálicos (efeito trans, ângulo de cone….)</a:t>
            </a:r>
          </a:p>
        </p:txBody>
      </p:sp>
      <p:sp>
        <p:nvSpPr>
          <p:cNvPr id="25" name="Seta em curva para a esquerda 21"/>
          <p:cNvSpPr/>
          <p:nvPr/>
        </p:nvSpPr>
        <p:spPr>
          <a:xfrm rot="6756464" flipH="1">
            <a:off x="2402682" y="1129506"/>
            <a:ext cx="647700" cy="1658937"/>
          </a:xfrm>
          <a:prstGeom prst="curvedLeftArrow">
            <a:avLst/>
          </a:prstGeom>
          <a:solidFill>
            <a:srgbClr val="FF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Seta em curva para a esquerda 22"/>
          <p:cNvSpPr/>
          <p:nvPr/>
        </p:nvSpPr>
        <p:spPr>
          <a:xfrm rot="14416160">
            <a:off x="5338763" y="1141412"/>
            <a:ext cx="668338" cy="1655763"/>
          </a:xfrm>
          <a:prstGeom prst="curvedLeftArrow">
            <a:avLst/>
          </a:prstGeom>
          <a:solidFill>
            <a:srgbClr val="66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927" name="CaixaDeTexto 16"/>
          <p:cNvSpPr txBox="1">
            <a:spLocks noChangeArrowheads="1"/>
          </p:cNvSpPr>
          <p:nvPr/>
        </p:nvSpPr>
        <p:spPr bwMode="auto">
          <a:xfrm>
            <a:off x="3635375" y="3644900"/>
            <a:ext cx="50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PR</a:t>
            </a:r>
            <a:r>
              <a:rPr lang="en-US" sz="1800" baseline="-25000"/>
              <a:t>3</a:t>
            </a:r>
          </a:p>
        </p:txBody>
      </p:sp>
      <p:sp>
        <p:nvSpPr>
          <p:cNvPr id="38928" name="CaixaDeTexto 17"/>
          <p:cNvSpPr txBox="1">
            <a:spLocks noChangeArrowheads="1"/>
          </p:cNvSpPr>
          <p:nvPr/>
        </p:nvSpPr>
        <p:spPr bwMode="auto">
          <a:xfrm>
            <a:off x="3563938" y="1916113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Cl</a:t>
            </a:r>
          </a:p>
        </p:txBody>
      </p:sp>
      <p:sp>
        <p:nvSpPr>
          <p:cNvPr id="38929" name="CaixaDeTexto 18"/>
          <p:cNvSpPr txBox="1">
            <a:spLocks noChangeArrowheads="1"/>
          </p:cNvSpPr>
          <p:nvPr/>
        </p:nvSpPr>
        <p:spPr bwMode="auto">
          <a:xfrm>
            <a:off x="4284663" y="1844675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</a:t>
            </a:r>
          </a:p>
        </p:txBody>
      </p:sp>
      <p:graphicFrame>
        <p:nvGraphicFramePr>
          <p:cNvPr id="38930" name="Object 2"/>
          <p:cNvGraphicFramePr>
            <a:graphicFrameLocks noChangeAspect="1"/>
          </p:cNvGraphicFramePr>
          <p:nvPr/>
        </p:nvGraphicFramePr>
        <p:xfrm>
          <a:off x="2987675" y="2924175"/>
          <a:ext cx="6556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S ChemDraw Drawing" r:id="rId3" imgW="708660" imgH="678180" progId="ChemDraw.Document.6.0">
                  <p:embed/>
                </p:oleObj>
              </mc:Choice>
              <mc:Fallback>
                <p:oleObj name="CS ChemDraw Drawing" r:id="rId3" imgW="708660" imgH="6781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24175"/>
                        <a:ext cx="6556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1" name="CaixaDeTexto 26"/>
          <p:cNvSpPr txBox="1">
            <a:spLocks noChangeArrowheads="1"/>
          </p:cNvSpPr>
          <p:nvPr/>
        </p:nvSpPr>
        <p:spPr bwMode="auto">
          <a:xfrm>
            <a:off x="4572000" y="3644900"/>
            <a:ext cx="40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-H</a:t>
            </a:r>
          </a:p>
        </p:txBody>
      </p:sp>
      <p:sp>
        <p:nvSpPr>
          <p:cNvPr id="38932" name="CaixaDeTexto 27"/>
          <p:cNvSpPr txBox="1">
            <a:spLocks noChangeArrowheads="1"/>
          </p:cNvSpPr>
          <p:nvPr/>
        </p:nvSpPr>
        <p:spPr bwMode="auto">
          <a:xfrm>
            <a:off x="4787900" y="2997200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</a:t>
            </a:r>
            <a:r>
              <a:rPr lang="en-US" sz="1800" baseline="-25000"/>
              <a:t>2</a:t>
            </a:r>
            <a:r>
              <a:rPr lang="en-US" sz="1800"/>
              <a:t>C=CR</a:t>
            </a:r>
            <a:r>
              <a:rPr lang="en-US" sz="1800" baseline="-250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146314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066800"/>
          </a:xfrm>
        </p:spPr>
        <p:txBody>
          <a:bodyPr/>
          <a:lstStyle/>
          <a:p>
            <a:r>
              <a:rPr lang="pt-BR" sz="2800">
                <a:solidFill>
                  <a:schemeClr val="bg1"/>
                </a:solidFill>
                <a:latin typeface="Arial" charset="0"/>
                <a:ea typeface="ＭＳ Ｐゴシック" charset="0"/>
              </a:rPr>
              <a:t>Classificação dos ligantes segundo o número de elétrons doados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39750" y="1700213"/>
          <a:ext cx="7993063" cy="4389440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Alquil (-CH</a:t>
                      </a:r>
                      <a:r>
                        <a:rPr kumimoji="0" lang="pt-B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-CR</a:t>
                      </a:r>
                      <a:r>
                        <a:rPr kumimoji="0" lang="pt-B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-CR=CR</a:t>
                      </a:r>
                      <a:r>
                        <a:rPr kumimoji="0" lang="pt-B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, -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 CR),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hidreto (-H), haleto (-Cl, - Br, -I), alcóxido ( -OR), amideto ( -NR</a:t>
                      </a:r>
                      <a:r>
                        <a:rPr kumimoji="0" lang="pt-BR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), </a:t>
                      </a:r>
                      <a:r>
                        <a:rPr kumimoji="0" lang="pt-BR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-aril</a:t>
                      </a:r>
                      <a:endParaRPr kumimoji="0" lang="pt-BR" sz="1800" b="1" i="0" u="none" strike="noStrike" cap="none" normalizeH="0" baseline="-2500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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1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Carbonila (C </a:t>
                      </a: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 O), isonitrila (C  NR),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nitrila (N  CR), fosfina (PR</a:t>
                      </a:r>
                      <a:r>
                        <a:rPr kumimoji="0" 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), alcenos (R</a:t>
                      </a:r>
                      <a:r>
                        <a:rPr kumimoji="0" 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C=CR</a:t>
                      </a:r>
                      <a:r>
                        <a:rPr kumimoji="0" 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), alcino (RC  CR), carbeno (:CR</a:t>
                      </a:r>
                      <a:r>
                        <a:rPr kumimoji="0" lang="pt-BR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2</a:t>
                      </a: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), piridina  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  </a:t>
                      </a:r>
                      <a:r>
                        <a:rPr kumimoji="0" 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-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alil    ciclopropenil    acetato     carbino       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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3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63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047875"/>
            <a:ext cx="1320800" cy="720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6341" name="Object 2"/>
          <p:cNvGraphicFramePr>
            <a:graphicFrameLocks noChangeAspect="1"/>
          </p:cNvGraphicFramePr>
          <p:nvPr/>
        </p:nvGraphicFramePr>
        <p:xfrm>
          <a:off x="1520825" y="4197350"/>
          <a:ext cx="528638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Document" r:id="rId5" imgW="523875" imgH="1162050" progId="">
                  <p:embed/>
                </p:oleObj>
              </mc:Choice>
              <mc:Fallback>
                <p:oleObj name="Document" r:id="rId5" imgW="523875" imgH="11620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197350"/>
                        <a:ext cx="528638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2" name="Object 3"/>
          <p:cNvGraphicFramePr>
            <a:graphicFrameLocks noChangeAspect="1"/>
          </p:cNvGraphicFramePr>
          <p:nvPr/>
        </p:nvGraphicFramePr>
        <p:xfrm>
          <a:off x="2455863" y="4268788"/>
          <a:ext cx="8651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Document" r:id="rId7" imgW="790575" imgH="923925" progId="">
                  <p:embed/>
                </p:oleObj>
              </mc:Choice>
              <mc:Fallback>
                <p:oleObj name="Document" r:id="rId7" imgW="790575" imgH="92392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4268788"/>
                        <a:ext cx="8651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43" name="Object 4"/>
          <p:cNvGraphicFramePr>
            <a:graphicFrameLocks noChangeAspect="1"/>
          </p:cNvGraphicFramePr>
          <p:nvPr/>
        </p:nvGraphicFramePr>
        <p:xfrm>
          <a:off x="3681413" y="4413250"/>
          <a:ext cx="636587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Document" r:id="rId9" imgW="619125" imgH="742950" progId="">
                  <p:embed/>
                </p:oleObj>
              </mc:Choice>
              <mc:Fallback>
                <p:oleObj name="Document" r:id="rId9" imgW="619125" imgH="7429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4413250"/>
                        <a:ext cx="636587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689475" y="4557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>
                <a:latin typeface="+mj-lt"/>
                <a:ea typeface="ＭＳ Ｐゴシック" pitchFamily="34" charset="-128"/>
                <a:cs typeface="+mn-cs"/>
                <a:sym typeface="Symbol" pitchFamily="18" charset="2"/>
              </a:rPr>
              <a:t> C-R</a:t>
            </a:r>
          </a:p>
        </p:txBody>
      </p:sp>
      <p:pic>
        <p:nvPicPr>
          <p:cNvPr id="5634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33888"/>
            <a:ext cx="1285875" cy="1223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6" name="Retângulo 13"/>
          <p:cNvSpPr>
            <a:spLocks noChangeArrowheads="1"/>
          </p:cNvSpPr>
          <p:nvPr/>
        </p:nvSpPr>
        <p:spPr bwMode="auto">
          <a:xfrm>
            <a:off x="6588125" y="5657850"/>
            <a:ext cx="161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ym typeface="Symbol" charset="0"/>
              </a:rPr>
              <a:t> =hapticidade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9300" y="800100"/>
            <a:ext cx="770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Tabela: Ligantes, contagem de elétrons (contagem covalente) e hapticidade: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60728" y="209034"/>
            <a:ext cx="5857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/>
              <a:t>Contagem de elétrons: regra dos 18 elétrons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059765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06680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Classificação dos ligantes segundo o número de elétrons doados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39750" y="1700213"/>
          <a:ext cx="7993063" cy="4314826"/>
        </p:xfrm>
        <a:graphic>
          <a:graphicData uri="http://schemas.openxmlformats.org/drawingml/2006/table">
            <a:tbl>
              <a:tblPr/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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  <a:sym typeface="Symbol" charset="0"/>
                        </a:rPr>
                        <a:t>4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6,7,8 </a:t>
                      </a:r>
                      <a:r>
                        <a:rPr kumimoji="0" 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2" marR="91442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388" name="Text Box 5"/>
          <p:cNvSpPr txBox="1">
            <a:spLocks noChangeArrowheads="1"/>
          </p:cNvSpPr>
          <p:nvPr/>
        </p:nvSpPr>
        <p:spPr bwMode="auto">
          <a:xfrm>
            <a:off x="1692275" y="3783013"/>
            <a:ext cx="47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pt-BR">
                <a:latin typeface="Arial" charset="0"/>
                <a:cs typeface="Arial" charset="0"/>
              </a:rPr>
              <a:t>Cp</a:t>
            </a:r>
          </a:p>
        </p:txBody>
      </p:sp>
      <p:sp>
        <p:nvSpPr>
          <p:cNvPr id="58389" name="Text Box 6"/>
          <p:cNvSpPr txBox="1">
            <a:spLocks noChangeArrowheads="1"/>
          </p:cNvSpPr>
          <p:nvPr/>
        </p:nvSpPr>
        <p:spPr bwMode="auto">
          <a:xfrm>
            <a:off x="2987675" y="385445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pt-BR">
                <a:latin typeface="Arial" charset="0"/>
                <a:cs typeface="Arial" charset="0"/>
              </a:rPr>
              <a:t>MeCp</a:t>
            </a:r>
          </a:p>
        </p:txBody>
      </p:sp>
      <p:sp>
        <p:nvSpPr>
          <p:cNvPr id="58390" name="Text Box 7"/>
          <p:cNvSpPr txBox="1">
            <a:spLocks noChangeArrowheads="1"/>
          </p:cNvSpPr>
          <p:nvPr/>
        </p:nvSpPr>
        <p:spPr bwMode="auto">
          <a:xfrm>
            <a:off x="4959350" y="38227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r>
              <a:rPr lang="pt-BR">
                <a:latin typeface="Arial" charset="0"/>
                <a:cs typeface="Arial" charset="0"/>
              </a:rPr>
              <a:t>Cp*</a:t>
            </a:r>
          </a:p>
        </p:txBody>
      </p:sp>
      <p:sp>
        <p:nvSpPr>
          <p:cNvPr id="58391" name="Retângulo 19"/>
          <p:cNvSpPr>
            <a:spLocks noChangeArrowheads="1"/>
          </p:cNvSpPr>
          <p:nvPr/>
        </p:nvSpPr>
        <p:spPr bwMode="auto">
          <a:xfrm>
            <a:off x="6588125" y="4575175"/>
            <a:ext cx="47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b="1">
                <a:sym typeface="Symbol" charset="0"/>
              </a:rPr>
              <a:t></a:t>
            </a:r>
            <a:r>
              <a:rPr lang="pt-BR" b="1" baseline="30000">
                <a:sym typeface="Symbol" charset="0"/>
              </a:rPr>
              <a:t>6</a:t>
            </a:r>
            <a:r>
              <a:rPr lang="pt-BR" b="1">
                <a:sym typeface="Symbol" charset="0"/>
              </a:rPr>
              <a:t>-</a:t>
            </a:r>
            <a:endParaRPr lang="pt-BR" b="1"/>
          </a:p>
        </p:txBody>
      </p:sp>
      <p:sp>
        <p:nvSpPr>
          <p:cNvPr id="58392" name="Retângulo 21"/>
          <p:cNvSpPr>
            <a:spLocks noChangeArrowheads="1"/>
          </p:cNvSpPr>
          <p:nvPr/>
        </p:nvSpPr>
        <p:spPr bwMode="auto">
          <a:xfrm>
            <a:off x="6567488" y="4979988"/>
            <a:ext cx="473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b="1">
                <a:sym typeface="Symbol" charset="0"/>
              </a:rPr>
              <a:t></a:t>
            </a:r>
            <a:r>
              <a:rPr lang="pt-BR" b="1" baseline="30000">
                <a:sym typeface="Symbol" charset="0"/>
              </a:rPr>
              <a:t>7</a:t>
            </a:r>
            <a:r>
              <a:rPr lang="pt-BR" b="1">
                <a:sym typeface="Symbol" charset="0"/>
              </a:rPr>
              <a:t>-</a:t>
            </a:r>
            <a:endParaRPr lang="pt-BR" b="1"/>
          </a:p>
        </p:txBody>
      </p:sp>
      <p:sp>
        <p:nvSpPr>
          <p:cNvPr id="58393" name="Retângulo 22"/>
          <p:cNvSpPr>
            <a:spLocks noChangeArrowheads="1"/>
          </p:cNvSpPr>
          <p:nvPr/>
        </p:nvSpPr>
        <p:spPr bwMode="auto">
          <a:xfrm>
            <a:off x="6562725" y="5429250"/>
            <a:ext cx="473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b="1">
                <a:sym typeface="Symbol" charset="0"/>
              </a:rPr>
              <a:t></a:t>
            </a:r>
            <a:r>
              <a:rPr lang="pt-BR" b="1" baseline="30000">
                <a:sym typeface="Symbol" charset="0"/>
              </a:rPr>
              <a:t>8</a:t>
            </a:r>
            <a:r>
              <a:rPr lang="pt-BR" b="1">
                <a:sym typeface="Symbol" charset="0"/>
              </a:rPr>
              <a:t>-</a:t>
            </a:r>
            <a:endParaRPr lang="pt-BR" b="1"/>
          </a:p>
        </p:txBody>
      </p:sp>
      <p:pic>
        <p:nvPicPr>
          <p:cNvPr id="583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2288"/>
            <a:ext cx="1655762" cy="1109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5" name="Retângulo 23"/>
          <p:cNvSpPr>
            <a:spLocks noChangeArrowheads="1"/>
          </p:cNvSpPr>
          <p:nvPr/>
        </p:nvSpPr>
        <p:spPr bwMode="auto">
          <a:xfrm>
            <a:off x="6811963" y="3062288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b="1">
                <a:sym typeface="Symbol" charset="0"/>
              </a:rPr>
              <a:t></a:t>
            </a:r>
            <a:r>
              <a:rPr lang="pt-BR" b="1" baseline="30000">
                <a:sym typeface="Symbol" charset="0"/>
              </a:rPr>
              <a:t>5</a:t>
            </a:r>
            <a:r>
              <a:rPr lang="pt-BR" b="1">
                <a:sym typeface="Symbol" charset="0"/>
              </a:rPr>
              <a:t>-</a:t>
            </a:r>
            <a:endParaRPr lang="pt-BR" b="1"/>
          </a:p>
        </p:txBody>
      </p:sp>
      <p:graphicFrame>
        <p:nvGraphicFramePr>
          <p:cNvPr id="58396" name="Object 2"/>
          <p:cNvGraphicFramePr>
            <a:graphicFrameLocks noChangeAspect="1"/>
          </p:cNvGraphicFramePr>
          <p:nvPr/>
        </p:nvGraphicFramePr>
        <p:xfrm>
          <a:off x="1763713" y="4719638"/>
          <a:ext cx="4157662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CS ChemDraw Drawing" r:id="rId5" imgW="4528820" imgH="1163320" progId="ChemDraw.Document.6.0">
                  <p:embed/>
                </p:oleObj>
              </mc:Choice>
              <mc:Fallback>
                <p:oleObj name="CS ChemDraw Drawing" r:id="rId5" imgW="4528820" imgH="116332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719638"/>
                        <a:ext cx="4157662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7" name="Object 3"/>
          <p:cNvGraphicFramePr>
            <a:graphicFrameLocks noChangeAspect="1"/>
          </p:cNvGraphicFramePr>
          <p:nvPr/>
        </p:nvGraphicFramePr>
        <p:xfrm>
          <a:off x="2124075" y="3055938"/>
          <a:ext cx="30956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6" name="CS ChemDraw Drawing" r:id="rId7" imgW="3345180" imgH="1330960" progId="ChemDraw.Document.6.0">
                  <p:embed/>
                </p:oleObj>
              </mc:Choice>
              <mc:Fallback>
                <p:oleObj name="CS ChemDraw Drawing" r:id="rId7" imgW="3345180" imgH="13309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055938"/>
                        <a:ext cx="30956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8" name="Object 4"/>
          <p:cNvGraphicFramePr>
            <a:graphicFrameLocks noChangeAspect="1"/>
          </p:cNvGraphicFramePr>
          <p:nvPr/>
        </p:nvGraphicFramePr>
        <p:xfrm>
          <a:off x="1762125" y="1822450"/>
          <a:ext cx="40354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7" name="CS ChemDraw Drawing" r:id="rId9" imgW="5161280" imgH="1318260" progId="ChemDraw.Document.6.0">
                  <p:embed/>
                </p:oleObj>
              </mc:Choice>
              <mc:Fallback>
                <p:oleObj name="CS ChemDraw Drawing" r:id="rId9" imgW="5161280" imgH="131826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1822450"/>
                        <a:ext cx="403542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49300" y="800100"/>
            <a:ext cx="770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b="1" dirty="0"/>
              <a:t>Tabela: Ligantes, contagem de elétrons (contagem covalente) e hapticidade: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3451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51C1-A8EA-430F-8052-DCB5CC8A5D66}" type="slidenum">
              <a:rPr lang="en-US"/>
              <a:pPr/>
              <a:t>45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18 </a:t>
            </a:r>
            <a:r>
              <a:rPr lang="en-US" dirty="0" err="1"/>
              <a:t>elétrons</a:t>
            </a:r>
            <a:r>
              <a:rPr lang="en-US" dirty="0"/>
              <a:t>?</a:t>
            </a:r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6444208" y="1949926"/>
            <a:ext cx="23042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Em</a:t>
            </a:r>
            <a:r>
              <a:rPr lang="en-US" sz="2000" b="1" dirty="0"/>
              <a:t> </a:t>
            </a:r>
            <a:r>
              <a:rPr lang="en-US" sz="2000" b="1" dirty="0" err="1"/>
              <a:t>complexos</a:t>
            </a:r>
            <a:r>
              <a:rPr lang="en-US" sz="2000" b="1" dirty="0"/>
              <a:t> </a:t>
            </a:r>
            <a:r>
              <a:rPr lang="en-US" sz="2000" b="1" dirty="0" err="1"/>
              <a:t>octaédricos</a:t>
            </a:r>
            <a:r>
              <a:rPr lang="en-US" sz="2000" dirty="0"/>
              <a:t>,  </a:t>
            </a:r>
            <a:r>
              <a:rPr lang="en-US" sz="2000" dirty="0" err="1"/>
              <a:t>existem</a:t>
            </a:r>
            <a:r>
              <a:rPr lang="en-US" sz="2000" dirty="0"/>
              <a:t> 9 </a:t>
            </a:r>
            <a:r>
              <a:rPr lang="en-US" sz="2000" dirty="0" err="1"/>
              <a:t>orbitais</a:t>
            </a:r>
            <a:r>
              <a:rPr lang="en-US" sz="2000" dirty="0"/>
              <a:t> </a:t>
            </a:r>
            <a:r>
              <a:rPr lang="en-US" sz="2000" dirty="0" err="1"/>
              <a:t>moleculares</a:t>
            </a:r>
            <a:r>
              <a:rPr lang="en-US" sz="2000" dirty="0"/>
              <a:t> </a:t>
            </a:r>
            <a:r>
              <a:rPr lang="en-US" sz="2000" dirty="0" err="1"/>
              <a:t>ligantes</a:t>
            </a:r>
            <a:r>
              <a:rPr lang="en-US" sz="2000" dirty="0"/>
              <a:t> e </a:t>
            </a:r>
            <a:r>
              <a:rPr lang="en-US" sz="2000" dirty="0" err="1"/>
              <a:t>não-ligantes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sz="2000" b="1" dirty="0">
              <a:sym typeface="Symbol"/>
            </a:endParaRPr>
          </a:p>
          <a:p>
            <a:r>
              <a:rPr lang="en-US" sz="2000" b="1" dirty="0">
                <a:sym typeface="Symbol"/>
              </a:rPr>
              <a:t>A </a:t>
            </a:r>
            <a:r>
              <a:rPr lang="en-US" sz="2000" b="1" dirty="0" err="1">
                <a:sym typeface="Symbol"/>
              </a:rPr>
              <a:t>estabilidade</a:t>
            </a:r>
            <a:r>
              <a:rPr lang="en-US" sz="2000" b="1" dirty="0">
                <a:sym typeface="Symbol"/>
              </a:rPr>
              <a:t> </a:t>
            </a:r>
            <a:r>
              <a:rPr lang="en-US" sz="2000" b="1" dirty="0" err="1">
                <a:sym typeface="Symbol"/>
              </a:rPr>
              <a:t>depende</a:t>
            </a:r>
            <a:r>
              <a:rPr lang="en-US" sz="2000" b="1" dirty="0">
                <a:sym typeface="Symbol"/>
              </a:rPr>
              <a:t> da </a:t>
            </a:r>
            <a:r>
              <a:rPr lang="en-US" sz="2000" b="1" dirty="0" err="1">
                <a:sym typeface="Symbol"/>
              </a:rPr>
              <a:t>natureza</a:t>
            </a:r>
            <a:r>
              <a:rPr lang="en-US" sz="2000" b="1" dirty="0">
                <a:sym typeface="Symbol"/>
              </a:rPr>
              <a:t> da </a:t>
            </a:r>
            <a:r>
              <a:rPr lang="en-US" sz="2000" b="1" dirty="0" err="1">
                <a:sym typeface="Symbol"/>
              </a:rPr>
              <a:t>ligação</a:t>
            </a:r>
            <a:r>
              <a:rPr lang="en-US" sz="2000" b="1" dirty="0">
                <a:sym typeface="Symbol"/>
              </a:rPr>
              <a:t>!</a:t>
            </a:r>
            <a:endParaRPr lang="en-US" sz="2000" dirty="0">
              <a:sym typeface="Symbol"/>
            </a:endParaRPr>
          </a:p>
          <a:p>
            <a:endParaRPr lang="en-US" sz="2400" dirty="0">
              <a:solidFill>
                <a:schemeClr val="tx2"/>
              </a:solidFill>
              <a:sym typeface="Symbol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51920" y="1916832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/>
        </p:nvSpPr>
        <p:spPr>
          <a:xfrm>
            <a:off x="3923928" y="364502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upo 148"/>
          <p:cNvGrpSpPr/>
          <p:nvPr/>
        </p:nvGrpSpPr>
        <p:grpSpPr>
          <a:xfrm>
            <a:off x="251520" y="1052736"/>
            <a:ext cx="4971981" cy="5760640"/>
            <a:chOff x="1691680" y="461655"/>
            <a:chExt cx="5072654" cy="5877282"/>
          </a:xfrm>
        </p:grpSpPr>
        <p:cxnSp>
          <p:nvCxnSpPr>
            <p:cNvPr id="150" name="Conector reto 149"/>
            <p:cNvCxnSpPr/>
            <p:nvPr/>
          </p:nvCxnSpPr>
          <p:spPr>
            <a:xfrm>
              <a:off x="2363181" y="3688871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2363181" y="3749916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2363181" y="381096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2363181" y="387200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/>
            <p:cNvCxnSpPr/>
            <p:nvPr/>
          </p:nvCxnSpPr>
          <p:spPr>
            <a:xfrm>
              <a:off x="2363181" y="3933053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to 154"/>
            <p:cNvCxnSpPr/>
            <p:nvPr/>
          </p:nvCxnSpPr>
          <p:spPr>
            <a:xfrm>
              <a:off x="2363181" y="2345869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>
              <a:off x="2363181" y="1674368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>
              <a:off x="2363181" y="155227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>
              <a:off x="2363181" y="161332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/>
            <p:cNvCxnSpPr/>
            <p:nvPr/>
          </p:nvCxnSpPr>
          <p:spPr>
            <a:xfrm>
              <a:off x="5842777" y="4116189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>
              <a:off x="5842777" y="4177235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/>
            <p:nvPr/>
          </p:nvCxnSpPr>
          <p:spPr>
            <a:xfrm>
              <a:off x="5842777" y="4238280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>
              <a:off x="5842777" y="4299326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>
              <a:off x="5842777" y="436037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>
              <a:off x="5842777" y="442141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>
              <a:off x="4011411" y="5181874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>
              <a:off x="4011411" y="5242919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>
              <a:off x="4011411" y="552023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>
              <a:off x="4011411" y="558128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>
              <a:off x="4011411" y="5642328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>
              <a:off x="4011411" y="594755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>
              <a:off x="4011411" y="374991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>
              <a:off x="4011411" y="381096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>
              <a:off x="4011411" y="387200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>
              <a:off x="4011411" y="277318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>
              <a:off x="4011411" y="2834233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>
              <a:off x="4011411" y="1369140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>
              <a:off x="4011411" y="819730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>
              <a:off x="4011411" y="88077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>
              <a:off x="4011411" y="941821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CaixaDeTexto 179"/>
            <p:cNvSpPr txBox="1"/>
            <p:nvPr/>
          </p:nvSpPr>
          <p:spPr>
            <a:xfrm>
              <a:off x="2424226" y="4726645"/>
              <a:ext cx="379422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181" name="CaixaDeTexto 180"/>
            <p:cNvSpPr txBox="1"/>
            <p:nvPr/>
          </p:nvSpPr>
          <p:spPr>
            <a:xfrm>
              <a:off x="5842777" y="4787690"/>
              <a:ext cx="456884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 L</a:t>
              </a:r>
            </a:p>
          </p:txBody>
        </p:sp>
        <p:sp>
          <p:nvSpPr>
            <p:cNvPr id="182" name="CaixaDeTexto 181"/>
            <p:cNvSpPr txBox="1"/>
            <p:nvPr/>
          </p:nvSpPr>
          <p:spPr>
            <a:xfrm>
              <a:off x="4011411" y="5947556"/>
              <a:ext cx="577831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</a:t>
              </a:r>
              <a:r>
                <a:rPr lang="en-US" sz="2400" baseline="-25000" dirty="0"/>
                <a:t>6</a:t>
              </a:r>
            </a:p>
          </p:txBody>
        </p:sp>
        <p:sp>
          <p:nvSpPr>
            <p:cNvPr id="183" name="CaixaDeTexto 182"/>
            <p:cNvSpPr txBox="1"/>
            <p:nvPr/>
          </p:nvSpPr>
          <p:spPr>
            <a:xfrm>
              <a:off x="6318322" y="3797057"/>
              <a:ext cx="446012" cy="78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endParaRPr lang="en-US" baseline="-25000" dirty="0"/>
            </a:p>
            <a:p>
              <a:r>
                <a:rPr lang="en-US" dirty="0"/>
                <a:t> t</a:t>
              </a:r>
              <a:r>
                <a:rPr lang="en-US" baseline="-25000" dirty="0"/>
                <a:t>1u</a:t>
              </a:r>
              <a:r>
                <a:rPr lang="en-US" dirty="0"/>
                <a:t> </a:t>
              </a:r>
            </a:p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184" name="CaixaDeTexto 183"/>
            <p:cNvSpPr txBox="1"/>
            <p:nvPr/>
          </p:nvSpPr>
          <p:spPr>
            <a:xfrm>
              <a:off x="1691680" y="3627825"/>
              <a:ext cx="25983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85" name="CaixaDeTexto 184"/>
            <p:cNvSpPr txBox="1"/>
            <p:nvPr/>
          </p:nvSpPr>
          <p:spPr>
            <a:xfrm>
              <a:off x="1691680" y="2101687"/>
              <a:ext cx="23265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86" name="CaixaDeTexto 185"/>
            <p:cNvSpPr txBox="1"/>
            <p:nvPr/>
          </p:nvSpPr>
          <p:spPr>
            <a:xfrm>
              <a:off x="1691680" y="1430186"/>
              <a:ext cx="25983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87" name="CaixaDeTexto 186"/>
            <p:cNvSpPr txBox="1"/>
            <p:nvPr/>
          </p:nvSpPr>
          <p:spPr>
            <a:xfrm>
              <a:off x="2424226" y="1979595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188" name="CaixaDeTexto 187"/>
            <p:cNvSpPr txBox="1"/>
            <p:nvPr/>
          </p:nvSpPr>
          <p:spPr>
            <a:xfrm>
              <a:off x="2440302" y="1186003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189" name="CaixaDeTexto 188"/>
            <p:cNvSpPr txBox="1"/>
            <p:nvPr/>
          </p:nvSpPr>
          <p:spPr>
            <a:xfrm>
              <a:off x="2363181" y="3314720"/>
              <a:ext cx="553370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 t</a:t>
              </a:r>
              <a:r>
                <a:rPr lang="en-US" baseline="-25000" dirty="0"/>
                <a:t>2g</a:t>
              </a:r>
            </a:p>
          </p:txBody>
        </p:sp>
        <p:cxnSp>
          <p:nvCxnSpPr>
            <p:cNvPr id="190" name="Conector reto 189"/>
            <p:cNvCxnSpPr/>
            <p:nvPr/>
          </p:nvCxnSpPr>
          <p:spPr>
            <a:xfrm>
              <a:off x="2973636" y="3810962"/>
              <a:ext cx="976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reto 190"/>
            <p:cNvCxnSpPr/>
            <p:nvPr/>
          </p:nvCxnSpPr>
          <p:spPr>
            <a:xfrm flipV="1">
              <a:off x="2973636" y="2834233"/>
              <a:ext cx="1037774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to 191"/>
            <p:cNvCxnSpPr/>
            <p:nvPr/>
          </p:nvCxnSpPr>
          <p:spPr>
            <a:xfrm rot="16200000" flipH="1">
              <a:off x="2759977" y="4024621"/>
              <a:ext cx="1404047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to 192"/>
            <p:cNvCxnSpPr/>
            <p:nvPr/>
          </p:nvCxnSpPr>
          <p:spPr>
            <a:xfrm rot="16200000" flipV="1">
              <a:off x="4438729" y="2956324"/>
              <a:ext cx="1465093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/>
            <p:cNvCxnSpPr/>
            <p:nvPr/>
          </p:nvCxnSpPr>
          <p:spPr>
            <a:xfrm rot="10800000" flipV="1">
              <a:off x="4560820" y="4299326"/>
              <a:ext cx="1220911" cy="91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ector reto 194"/>
            <p:cNvCxnSpPr/>
            <p:nvPr/>
          </p:nvCxnSpPr>
          <p:spPr>
            <a:xfrm flipV="1">
              <a:off x="2912591" y="1369140"/>
              <a:ext cx="1098820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to 195"/>
            <p:cNvCxnSpPr/>
            <p:nvPr/>
          </p:nvCxnSpPr>
          <p:spPr>
            <a:xfrm rot="16200000" flipH="1">
              <a:off x="1661157" y="3597302"/>
              <a:ext cx="3601687" cy="10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to 196"/>
            <p:cNvCxnSpPr/>
            <p:nvPr/>
          </p:nvCxnSpPr>
          <p:spPr>
            <a:xfrm flipV="1">
              <a:off x="2973636" y="880776"/>
              <a:ext cx="1037774" cy="73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to 197"/>
            <p:cNvCxnSpPr/>
            <p:nvPr/>
          </p:nvCxnSpPr>
          <p:spPr>
            <a:xfrm rot="16200000" flipH="1">
              <a:off x="1508543" y="3078415"/>
              <a:ext cx="3967960" cy="1037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to 198"/>
            <p:cNvCxnSpPr/>
            <p:nvPr/>
          </p:nvCxnSpPr>
          <p:spPr>
            <a:xfrm rot="16200000" flipH="1">
              <a:off x="3706183" y="2223778"/>
              <a:ext cx="2930186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to 199"/>
            <p:cNvCxnSpPr/>
            <p:nvPr/>
          </p:nvCxnSpPr>
          <p:spPr>
            <a:xfrm rot="16200000" flipH="1">
              <a:off x="3462001" y="1979595"/>
              <a:ext cx="3418550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to 200"/>
            <p:cNvCxnSpPr/>
            <p:nvPr/>
          </p:nvCxnSpPr>
          <p:spPr>
            <a:xfrm rot="5400000">
              <a:off x="4347161" y="4512985"/>
              <a:ext cx="1648230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reto 201"/>
            <p:cNvCxnSpPr/>
            <p:nvPr/>
          </p:nvCxnSpPr>
          <p:spPr>
            <a:xfrm rot="5400000">
              <a:off x="4530298" y="4329849"/>
              <a:ext cx="1281956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CaixaDeTexto 202"/>
            <p:cNvSpPr txBox="1"/>
            <p:nvPr/>
          </p:nvSpPr>
          <p:spPr>
            <a:xfrm>
              <a:off x="4072456" y="5590300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204" name="CaixaDeTexto 203"/>
            <p:cNvSpPr txBox="1"/>
            <p:nvPr/>
          </p:nvSpPr>
          <p:spPr>
            <a:xfrm>
              <a:off x="4082409" y="5162162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205" name="Retângulo 204"/>
            <p:cNvSpPr/>
            <p:nvPr/>
          </p:nvSpPr>
          <p:spPr>
            <a:xfrm>
              <a:off x="4142894" y="4800094"/>
              <a:ext cx="315552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endParaRPr lang="en-US" baseline="-25000" dirty="0"/>
            </a:p>
          </p:txBody>
        </p:sp>
        <p:sp>
          <p:nvSpPr>
            <p:cNvPr id="206" name="Retângulo 205"/>
            <p:cNvSpPr/>
            <p:nvPr/>
          </p:nvSpPr>
          <p:spPr>
            <a:xfrm>
              <a:off x="4133502" y="2399037"/>
              <a:ext cx="413397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*</a:t>
              </a:r>
              <a:endParaRPr lang="en-US" baseline="30000" dirty="0"/>
            </a:p>
          </p:txBody>
        </p:sp>
        <p:sp>
          <p:nvSpPr>
            <p:cNvPr id="207" name="Retângulo 206"/>
            <p:cNvSpPr/>
            <p:nvPr/>
          </p:nvSpPr>
          <p:spPr>
            <a:xfrm>
              <a:off x="4133502" y="3391841"/>
              <a:ext cx="349525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endParaRPr lang="en-US" dirty="0"/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4072456" y="996075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4082409" y="461655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4265806" y="476672"/>
              <a:ext cx="254398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4268299" y="983367"/>
              <a:ext cx="254398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cxnSp>
          <p:nvCxnSpPr>
            <p:cNvPr id="212" name="Conector de seta reta 211"/>
            <p:cNvCxnSpPr/>
            <p:nvPr/>
          </p:nvCxnSpPr>
          <p:spPr>
            <a:xfrm rot="5400000">
              <a:off x="3645810" y="3273587"/>
              <a:ext cx="854638" cy="134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CaixaDeTexto 212"/>
            <p:cNvSpPr txBox="1"/>
            <p:nvPr/>
          </p:nvSpPr>
          <p:spPr>
            <a:xfrm>
              <a:off x="3676203" y="3139461"/>
              <a:ext cx="379422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o</a:t>
              </a:r>
              <a:endParaRPr lang="en-US" b="1" dirty="0"/>
            </a:p>
          </p:txBody>
        </p:sp>
      </p:grpSp>
      <p:sp>
        <p:nvSpPr>
          <p:cNvPr id="214" name="Retângulo de cantos arredondados 213"/>
          <p:cNvSpPr/>
          <p:nvPr/>
        </p:nvSpPr>
        <p:spPr>
          <a:xfrm>
            <a:off x="4312543" y="1268760"/>
            <a:ext cx="576064" cy="5400600"/>
          </a:xfrm>
          <a:prstGeom prst="round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tângulo de cantos arredondados 214"/>
          <p:cNvSpPr/>
          <p:nvPr/>
        </p:nvSpPr>
        <p:spPr>
          <a:xfrm>
            <a:off x="899592" y="1268760"/>
            <a:ext cx="576064" cy="5400600"/>
          </a:xfrm>
          <a:prstGeom prst="round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tângulo de cantos arredondados 215"/>
          <p:cNvSpPr/>
          <p:nvPr/>
        </p:nvSpPr>
        <p:spPr>
          <a:xfrm>
            <a:off x="2445669" y="1124744"/>
            <a:ext cx="720079" cy="5733256"/>
          </a:xfrm>
          <a:prstGeom prst="round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Grupo 218"/>
          <p:cNvGrpSpPr/>
          <p:nvPr/>
        </p:nvGrpSpPr>
        <p:grpSpPr>
          <a:xfrm>
            <a:off x="2339752" y="2852936"/>
            <a:ext cx="4032448" cy="3672408"/>
            <a:chOff x="2339752" y="2852936"/>
            <a:chExt cx="4032448" cy="3672408"/>
          </a:xfrm>
        </p:grpSpPr>
        <p:cxnSp>
          <p:nvCxnSpPr>
            <p:cNvPr id="18" name="Conector de seta reta 17"/>
            <p:cNvCxnSpPr/>
            <p:nvPr/>
          </p:nvCxnSpPr>
          <p:spPr>
            <a:xfrm rot="10800000" flipV="1">
              <a:off x="3275856" y="2852936"/>
              <a:ext cx="3096344" cy="158417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Retângulo de cantos arredondados 216"/>
            <p:cNvSpPr/>
            <p:nvPr/>
          </p:nvSpPr>
          <p:spPr>
            <a:xfrm>
              <a:off x="2339752" y="4221088"/>
              <a:ext cx="936104" cy="230425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tângulo 77"/>
          <p:cNvSpPr/>
          <p:nvPr/>
        </p:nvSpPr>
        <p:spPr>
          <a:xfrm>
            <a:off x="5004048" y="1052736"/>
            <a:ext cx="287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Diagrama</a:t>
            </a:r>
            <a:r>
              <a:rPr lang="en-US" dirty="0">
                <a:solidFill>
                  <a:schemeClr val="tx2"/>
                </a:solidFill>
              </a:rPr>
              <a:t> de OM </a:t>
            </a:r>
            <a:r>
              <a:rPr lang="en-US" dirty="0" err="1">
                <a:solidFill>
                  <a:schemeClr val="tx2"/>
                </a:solidFill>
              </a:rPr>
              <a:t>qualitativo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54856"/>
            <a:ext cx="8640960" cy="1069848"/>
          </a:xfrm>
        </p:spPr>
        <p:txBody>
          <a:bodyPr>
            <a:normAutofit/>
          </a:bodyPr>
          <a:lstStyle/>
          <a:p>
            <a:r>
              <a:rPr lang="en-US" sz="3600" dirty="0" err="1"/>
              <a:t>Descrição</a:t>
            </a:r>
            <a:r>
              <a:rPr lang="en-US" sz="3600" dirty="0"/>
              <a:t> das </a:t>
            </a:r>
            <a:r>
              <a:rPr lang="en-US" sz="3600" dirty="0" err="1"/>
              <a:t>ligações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organometálicos</a:t>
            </a:r>
            <a:endParaRPr lang="en-US" sz="36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95536" y="1073944"/>
            <a:ext cx="874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Os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ligantes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são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classificados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segundo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simetria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e a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energia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dos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seus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orbitais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HOMO e LUMO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em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8" y="1556792"/>
          <a:ext cx="8568951" cy="52252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5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Doadores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ym typeface="Symbol"/>
                        </a:rPr>
                        <a:t>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ym typeface="Symbol"/>
                        </a:rPr>
                        <a:t>Doadores</a:t>
                      </a:r>
                      <a:r>
                        <a:rPr lang="en-US" sz="1800" dirty="0">
                          <a:sym typeface="Symbol"/>
                        </a:rPr>
                        <a:t> 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ym typeface="Symbol"/>
                        </a:rPr>
                        <a:t>Receptores</a:t>
                      </a:r>
                      <a:r>
                        <a:rPr lang="en-US" sz="1800" dirty="0">
                          <a:sym typeface="Symbol"/>
                        </a:rPr>
                        <a:t> 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51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800" dirty="0"/>
                    </a:p>
                    <a:p>
                      <a:r>
                        <a:rPr lang="en-US" dirty="0"/>
                        <a:t>Ex. H,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alquil</a:t>
                      </a:r>
                      <a:r>
                        <a:rPr lang="en-US" baseline="0" dirty="0"/>
                        <a:t>, NR</a:t>
                      </a:r>
                      <a:r>
                        <a:rPr lang="en-US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800" dirty="0"/>
                    </a:p>
                    <a:p>
                      <a:r>
                        <a:rPr lang="en-US" dirty="0"/>
                        <a:t>Ex. X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, OH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, RCOO</a:t>
                      </a:r>
                      <a:r>
                        <a:rPr lang="en-US" baseline="300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800" dirty="0"/>
                    </a:p>
                    <a:p>
                      <a:r>
                        <a:rPr lang="en-US" dirty="0"/>
                        <a:t>Ex. PR</a:t>
                      </a:r>
                      <a:r>
                        <a:rPr lang="en-US" baseline="-25000" dirty="0"/>
                        <a:t>3</a:t>
                      </a:r>
                      <a:r>
                        <a:rPr lang="en-US" dirty="0"/>
                        <a:t>, CO, </a:t>
                      </a:r>
                      <a:r>
                        <a:rPr lang="en-US" dirty="0" err="1"/>
                        <a:t>olefinas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3035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-25000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4930" t="51946" r="49197" b="28021"/>
          <a:stretch>
            <a:fillRect/>
          </a:stretch>
        </p:blipFill>
        <p:spPr bwMode="auto">
          <a:xfrm>
            <a:off x="611560" y="1988840"/>
            <a:ext cx="1728192" cy="96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t="69105" r="75857" b="10304"/>
          <a:stretch>
            <a:fillRect/>
          </a:stretch>
        </p:blipFill>
        <p:spPr bwMode="auto">
          <a:xfrm>
            <a:off x="3707904" y="2060848"/>
            <a:ext cx="1512168" cy="95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31560" t="3739" r="46565" b="76322"/>
          <a:stretch>
            <a:fillRect/>
          </a:stretch>
        </p:blipFill>
        <p:spPr bwMode="auto">
          <a:xfrm>
            <a:off x="6660232" y="1988840"/>
            <a:ext cx="145990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noFill/>
        </p:spPr>
        <p:txBody>
          <a:bodyPr/>
          <a:lstStyle/>
          <a:p>
            <a:fld id="{A79AB9A5-B252-467F-A4C6-20B8E63E01F3}" type="slidenum">
              <a:rPr lang="en-US">
                <a:latin typeface="Arial" charset="0"/>
              </a:rPr>
              <a:pPr/>
              <a:t>46</a:t>
            </a:fld>
            <a:endParaRPr lang="en-US" dirty="0">
              <a:latin typeface="Arial" charset="0"/>
            </a:endParaRPr>
          </a:p>
        </p:txBody>
      </p:sp>
      <p:pic>
        <p:nvPicPr>
          <p:cNvPr id="403458" name="Picture 2" descr="F:\ShriverInorganicChemistry\ic3\ChaptersFigures\ch7gif\fig0722c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392329"/>
            <a:ext cx="2232248" cy="3369039"/>
          </a:xfrm>
          <a:prstGeom prst="rect">
            <a:avLst/>
          </a:prstGeom>
          <a:noFill/>
        </p:spPr>
      </p:pic>
      <p:pic>
        <p:nvPicPr>
          <p:cNvPr id="403460" name="Picture 4" descr="F:\ShriverInorganicChemistry\ic3\ChaptersFigures\ch7gif\fig0723c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7" y="3407283"/>
            <a:ext cx="2232249" cy="3369043"/>
          </a:xfrm>
          <a:prstGeom prst="rect">
            <a:avLst/>
          </a:prstGeom>
          <a:noFill/>
        </p:spPr>
      </p:pic>
      <p:grpSp>
        <p:nvGrpSpPr>
          <p:cNvPr id="31" name="Grupo 30"/>
          <p:cNvGrpSpPr/>
          <p:nvPr/>
        </p:nvGrpSpPr>
        <p:grpSpPr>
          <a:xfrm>
            <a:off x="357436" y="3356993"/>
            <a:ext cx="2342356" cy="3384376"/>
            <a:chOff x="357436" y="3473375"/>
            <a:chExt cx="2232248" cy="3267993"/>
          </a:xfrm>
        </p:grpSpPr>
        <p:pic>
          <p:nvPicPr>
            <p:cNvPr id="403462" name="Picture 6" descr="F:\ShriverInorganicChemistry\ic3\ChaptersFigures\ch7gif\fig0718c.gif"/>
            <p:cNvPicPr>
              <a:picLocks noChangeAspect="1" noChangeArrowheads="1"/>
            </p:cNvPicPr>
            <p:nvPr/>
          </p:nvPicPr>
          <p:blipFill>
            <a:blip r:embed="rId8" cstate="print"/>
            <a:srcRect l="5626" t="6294" r="39989" b="5261"/>
            <a:stretch>
              <a:fillRect/>
            </a:stretch>
          </p:blipFill>
          <p:spPr bwMode="auto">
            <a:xfrm>
              <a:off x="467544" y="3642356"/>
              <a:ext cx="2040813" cy="3099012"/>
            </a:xfrm>
            <a:prstGeom prst="rect">
              <a:avLst/>
            </a:prstGeom>
            <a:noFill/>
          </p:spPr>
        </p:pic>
        <p:pic>
          <p:nvPicPr>
            <p:cNvPr id="29" name="Picture 2" descr="F:\ShriverInorganicChemistry\ic3\ChaptersFigures\ch7gif\fig0722c.gif"/>
            <p:cNvPicPr>
              <a:picLocks noChangeAspect="1" noChangeArrowheads="1"/>
            </p:cNvPicPr>
            <p:nvPr/>
          </p:nvPicPr>
          <p:blipFill>
            <a:blip r:embed="rId6" cstate="print"/>
            <a:srcRect b="94905"/>
            <a:stretch>
              <a:fillRect/>
            </a:stretch>
          </p:blipFill>
          <p:spPr bwMode="auto">
            <a:xfrm>
              <a:off x="357436" y="3473375"/>
              <a:ext cx="2232248" cy="171649"/>
            </a:xfrm>
            <a:prstGeom prst="rect">
              <a:avLst/>
            </a:prstGeom>
            <a:noFill/>
          </p:spPr>
        </p:pic>
      </p:grpSp>
      <p:sp>
        <p:nvSpPr>
          <p:cNvPr id="14" name="Retângulo 13"/>
          <p:cNvSpPr/>
          <p:nvPr/>
        </p:nvSpPr>
        <p:spPr>
          <a:xfrm>
            <a:off x="1043608" y="2636912"/>
            <a:ext cx="4320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4572000" y="2852936"/>
            <a:ext cx="86409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2267744" y="4077072"/>
            <a:ext cx="77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LUMO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339752" y="52292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</a:t>
            </a:r>
          </a:p>
        </p:txBody>
      </p:sp>
    </p:spTree>
    <p:extLst>
      <p:ext uri="{BB962C8B-B14F-4D97-AF65-F5344CB8AC3E}">
        <p14:creationId xmlns:p14="http://schemas.microsoft.com/office/powerpoint/2010/main" val="40273998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51C1-A8EA-430F-8052-DCB5CC8A5D66}" type="slidenum">
              <a:rPr lang="en-US"/>
              <a:pPr/>
              <a:t>47</a:t>
            </a:fld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4860032" y="2197307"/>
            <a:ext cx="40324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18 </a:t>
            </a:r>
            <a:r>
              <a:rPr lang="en-US" sz="2000" dirty="0" err="1"/>
              <a:t>elétrons</a:t>
            </a:r>
            <a:r>
              <a:rPr lang="en-US" sz="2000" dirty="0"/>
              <a:t> </a:t>
            </a:r>
            <a:r>
              <a:rPr lang="en-US" sz="2000" dirty="0" err="1"/>
              <a:t>ocupam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orbitais</a:t>
            </a:r>
            <a:r>
              <a:rPr lang="en-US" sz="2000" dirty="0"/>
              <a:t> </a:t>
            </a:r>
            <a:r>
              <a:rPr lang="en-US" sz="2000" dirty="0" err="1"/>
              <a:t>moleculares</a:t>
            </a:r>
            <a:r>
              <a:rPr lang="en-US" sz="2000" dirty="0"/>
              <a:t> </a:t>
            </a:r>
            <a:r>
              <a:rPr lang="en-US" sz="2000" dirty="0" err="1"/>
              <a:t>ligantes</a:t>
            </a:r>
            <a:r>
              <a:rPr lang="en-US" sz="2000" dirty="0"/>
              <a:t>: 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18 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elétrons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é a 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configuração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eletrônica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mais</a:t>
            </a:r>
            <a:r>
              <a:rPr lang="en-US" sz="20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sym typeface="Symbol"/>
              </a:rPr>
              <a:t>estável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.</a:t>
            </a:r>
          </a:p>
          <a:p>
            <a:endParaRPr lang="en-US" sz="2000" dirty="0">
              <a:solidFill>
                <a:srgbClr val="FF0000"/>
              </a:solidFill>
              <a:sym typeface="Symbol"/>
            </a:endParaRPr>
          </a:p>
          <a:p>
            <a:r>
              <a:rPr lang="en-US" sz="2000" dirty="0"/>
              <a:t>Ex. Cr(CO)</a:t>
            </a:r>
            <a:r>
              <a:rPr lang="en-US" sz="2000" baseline="-25000" dirty="0"/>
              <a:t>6</a:t>
            </a:r>
            <a:r>
              <a:rPr lang="en-US" sz="2000" dirty="0"/>
              <a:t> </a:t>
            </a:r>
            <a:r>
              <a:rPr lang="en-US" sz="2000" dirty="0">
                <a:sym typeface="Symbol"/>
              </a:rPr>
              <a:t>é </a:t>
            </a:r>
            <a:r>
              <a:rPr lang="en-US" sz="2000" dirty="0" err="1">
                <a:sym typeface="Symbol"/>
              </a:rPr>
              <a:t>estável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err="1">
                <a:sym typeface="Symbol"/>
              </a:rPr>
              <a:t>ao</a:t>
            </a:r>
            <a:r>
              <a:rPr lang="en-US" sz="2000" dirty="0">
                <a:sym typeface="Symbol"/>
              </a:rPr>
              <a:t> ar.</a:t>
            </a:r>
          </a:p>
          <a:p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&gt;18 </a:t>
            </a:r>
            <a:r>
              <a:rPr lang="en-US" sz="2000" dirty="0" err="1"/>
              <a:t>elétrons</a:t>
            </a:r>
            <a:r>
              <a:rPr lang="en-US" sz="2000" dirty="0"/>
              <a:t> </a:t>
            </a:r>
            <a:r>
              <a:rPr lang="en-US" sz="2000" dirty="0" err="1"/>
              <a:t>ocupariam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orbitais</a:t>
            </a:r>
            <a:r>
              <a:rPr lang="en-US" sz="2000" dirty="0"/>
              <a:t> </a:t>
            </a:r>
            <a:r>
              <a:rPr lang="en-US" sz="2000" dirty="0" err="1"/>
              <a:t>moleculares</a:t>
            </a:r>
            <a:r>
              <a:rPr lang="en-US" sz="2000" dirty="0"/>
              <a:t> </a:t>
            </a:r>
            <a:r>
              <a:rPr lang="en-US" sz="2000" dirty="0" err="1"/>
              <a:t>antiligantes</a:t>
            </a:r>
            <a:r>
              <a:rPr lang="en-US" sz="2000" dirty="0"/>
              <a:t>: </a:t>
            </a:r>
            <a:r>
              <a:rPr lang="en-US" sz="2000" dirty="0" err="1"/>
              <a:t>complexos</a:t>
            </a:r>
            <a:r>
              <a:rPr lang="en-US" sz="2000" dirty="0"/>
              <a:t> </a:t>
            </a:r>
            <a:r>
              <a:rPr lang="en-US" sz="2000" dirty="0" err="1"/>
              <a:t>instáveis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&lt;18 </a:t>
            </a:r>
            <a:r>
              <a:rPr lang="en-US" sz="2000" dirty="0" err="1"/>
              <a:t>elétrons</a:t>
            </a:r>
            <a:r>
              <a:rPr lang="en-US" sz="2000" dirty="0"/>
              <a:t> </a:t>
            </a:r>
            <a:r>
              <a:rPr lang="en-US" sz="2000" dirty="0" err="1"/>
              <a:t>adquirem</a:t>
            </a:r>
            <a:r>
              <a:rPr lang="en-US" sz="2000" dirty="0"/>
              <a:t> </a:t>
            </a:r>
            <a:r>
              <a:rPr lang="en-US" sz="2000" dirty="0" err="1"/>
              <a:t>facilmente</a:t>
            </a:r>
            <a:r>
              <a:rPr lang="en-US" sz="2000" dirty="0"/>
              <a:t> </a:t>
            </a:r>
            <a:r>
              <a:rPr lang="en-US" sz="2000" dirty="0" err="1"/>
              <a:t>elétrons</a:t>
            </a:r>
            <a:r>
              <a:rPr lang="en-US" sz="2000" dirty="0"/>
              <a:t> extra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de </a:t>
            </a:r>
            <a:r>
              <a:rPr lang="en-US" sz="2000" dirty="0" err="1"/>
              <a:t>reações</a:t>
            </a:r>
            <a:endParaRPr lang="en-US" sz="2000" dirty="0"/>
          </a:p>
          <a:p>
            <a:endParaRPr lang="en-US" sz="2400" dirty="0">
              <a:solidFill>
                <a:schemeClr val="tx2"/>
              </a:solidFill>
              <a:sym typeface="Symbol"/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0066" y="306140"/>
            <a:ext cx="8206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Complexos</a:t>
            </a:r>
            <a:r>
              <a:rPr lang="en-US" sz="2800" dirty="0"/>
              <a:t> </a:t>
            </a:r>
            <a:r>
              <a:rPr lang="en-US" sz="2800" dirty="0" err="1"/>
              <a:t>octaédricos</a:t>
            </a:r>
            <a:r>
              <a:rPr lang="en-US" sz="2800" dirty="0"/>
              <a:t> com </a:t>
            </a:r>
            <a:r>
              <a:rPr lang="en-US" sz="2800" dirty="0" err="1"/>
              <a:t>ligantes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-</a:t>
            </a:r>
            <a:r>
              <a:rPr lang="en-US" sz="2800" dirty="0" err="1">
                <a:sym typeface="Symbol"/>
              </a:rPr>
              <a:t>receptores</a:t>
            </a:r>
            <a:r>
              <a:rPr lang="bg-BG" sz="2800" dirty="0">
                <a:sym typeface="Symbol"/>
              </a:rPr>
              <a:t> obedecem a regra dos 18 elétrons</a:t>
            </a:r>
            <a:endParaRPr lang="en-US" sz="28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107504" y="1412776"/>
            <a:ext cx="4599082" cy="5328592"/>
            <a:chOff x="1691680" y="461655"/>
            <a:chExt cx="5072654" cy="5877282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2363181" y="3688871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2363181" y="3749916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363181" y="381096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2363181" y="387200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2363181" y="3933053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2363181" y="2345869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2363181" y="1674368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>
              <a:off x="2363181" y="155227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2363181" y="161332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842777" y="4116189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>
              <a:off x="5842777" y="4177235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>
              <a:off x="5842777" y="4238280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5842777" y="4299326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5842777" y="436037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5842777" y="442141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>
              <a:off x="4011411" y="5181874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>
              <a:off x="4011411" y="5242919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>
              <a:off x="4011411" y="552023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>
              <a:off x="4011411" y="558128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4011411" y="5642328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>
              <a:off x="4011411" y="594755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>
              <a:off x="4011411" y="4531045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>
              <a:off x="4011411" y="4592091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>
              <a:off x="4011411" y="465313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>
              <a:off x="4011411" y="277318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>
              <a:off x="4011411" y="2834233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4011411" y="1369140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>
              <a:off x="4011411" y="819730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>
              <a:off x="4011411" y="88077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4011411" y="941821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/>
            <p:cNvSpPr txBox="1"/>
            <p:nvPr/>
          </p:nvSpPr>
          <p:spPr>
            <a:xfrm>
              <a:off x="2424226" y="4726645"/>
              <a:ext cx="379422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5842777" y="4787690"/>
              <a:ext cx="456884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 L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4011411" y="5947556"/>
              <a:ext cx="577831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</a:t>
              </a:r>
              <a:r>
                <a:rPr lang="en-US" sz="2400" baseline="-25000" dirty="0"/>
                <a:t>6</a:t>
              </a: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6318322" y="3797057"/>
              <a:ext cx="446012" cy="782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endParaRPr lang="en-US" baseline="-25000" dirty="0"/>
            </a:p>
            <a:p>
              <a:r>
                <a:rPr lang="en-US" dirty="0"/>
                <a:t> t</a:t>
              </a:r>
              <a:r>
                <a:rPr lang="en-US" baseline="-25000" dirty="0"/>
                <a:t>1u</a:t>
              </a:r>
              <a:r>
                <a:rPr lang="en-US" dirty="0"/>
                <a:t> </a:t>
              </a:r>
            </a:p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691680" y="3627825"/>
              <a:ext cx="25983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1691680" y="2101687"/>
              <a:ext cx="23265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1691680" y="1430186"/>
              <a:ext cx="25983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2424226" y="1979595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63" name="CaixaDeTexto 62"/>
            <p:cNvSpPr txBox="1"/>
            <p:nvPr/>
          </p:nvSpPr>
          <p:spPr>
            <a:xfrm>
              <a:off x="2440302" y="1186003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64" name="CaixaDeTexto 63"/>
            <p:cNvSpPr txBox="1"/>
            <p:nvPr/>
          </p:nvSpPr>
          <p:spPr>
            <a:xfrm>
              <a:off x="2363181" y="3314720"/>
              <a:ext cx="553370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 t</a:t>
              </a:r>
              <a:r>
                <a:rPr lang="en-US" baseline="-25000" dirty="0"/>
                <a:t>2g</a:t>
              </a:r>
            </a:p>
          </p:txBody>
        </p:sp>
        <p:cxnSp>
          <p:nvCxnSpPr>
            <p:cNvPr id="65" name="Conector reto 64"/>
            <p:cNvCxnSpPr/>
            <p:nvPr/>
          </p:nvCxnSpPr>
          <p:spPr>
            <a:xfrm>
              <a:off x="2973636" y="3810962"/>
              <a:ext cx="1022300" cy="770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V="1">
              <a:off x="2973636" y="2834233"/>
              <a:ext cx="1037774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rot="16200000" flipH="1">
              <a:off x="2759977" y="4024621"/>
              <a:ext cx="1404047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rot="16200000" flipV="1">
              <a:off x="4438729" y="2956324"/>
              <a:ext cx="1465093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rot="10800000" flipV="1">
              <a:off x="4560820" y="4299326"/>
              <a:ext cx="1220911" cy="9156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V="1">
              <a:off x="2912591" y="1369140"/>
              <a:ext cx="1098820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rot="16200000" flipH="1">
              <a:off x="1661157" y="3597302"/>
              <a:ext cx="3601687" cy="10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V="1">
              <a:off x="2973636" y="880776"/>
              <a:ext cx="1037774" cy="7325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rot="16200000" flipH="1">
              <a:off x="1508543" y="3078415"/>
              <a:ext cx="3967960" cy="10377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rot="16200000" flipH="1">
              <a:off x="3706183" y="2223778"/>
              <a:ext cx="2930186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rot="16200000" flipH="1">
              <a:off x="3462001" y="1979595"/>
              <a:ext cx="3418550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rot="5400000">
              <a:off x="4347161" y="4512985"/>
              <a:ext cx="1648230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rot="5400000">
              <a:off x="4530298" y="4329849"/>
              <a:ext cx="1281956" cy="12209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aixaDeTexto 77"/>
            <p:cNvSpPr txBox="1"/>
            <p:nvPr/>
          </p:nvSpPr>
          <p:spPr>
            <a:xfrm>
              <a:off x="4072456" y="5590300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79" name="CaixaDeTexto 78"/>
            <p:cNvSpPr txBox="1"/>
            <p:nvPr/>
          </p:nvSpPr>
          <p:spPr>
            <a:xfrm>
              <a:off x="4082409" y="5162162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4142894" y="4800094"/>
              <a:ext cx="315552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endParaRPr lang="en-US" baseline="-25000" dirty="0"/>
            </a:p>
          </p:txBody>
        </p:sp>
        <p:sp>
          <p:nvSpPr>
            <p:cNvPr id="81" name="Retângulo 80"/>
            <p:cNvSpPr/>
            <p:nvPr/>
          </p:nvSpPr>
          <p:spPr>
            <a:xfrm>
              <a:off x="4133502" y="2399037"/>
              <a:ext cx="413397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*</a:t>
              </a:r>
              <a:endParaRPr lang="en-US" baseline="30000" dirty="0"/>
            </a:p>
          </p:txBody>
        </p:sp>
        <p:sp>
          <p:nvSpPr>
            <p:cNvPr id="82" name="Retângulo 81"/>
            <p:cNvSpPr/>
            <p:nvPr/>
          </p:nvSpPr>
          <p:spPr>
            <a:xfrm>
              <a:off x="4139952" y="4149080"/>
              <a:ext cx="349525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endParaRPr lang="en-US" dirty="0"/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4072456" y="996075"/>
              <a:ext cx="37806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1g</a:t>
              </a: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4082409" y="461655"/>
              <a:ext cx="356321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1u</a:t>
              </a: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4265806" y="476672"/>
              <a:ext cx="254398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4268299" y="983367"/>
              <a:ext cx="254398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cxnSp>
          <p:nvCxnSpPr>
            <p:cNvPr id="87" name="Conector de seta reta 86"/>
            <p:cNvCxnSpPr/>
            <p:nvPr/>
          </p:nvCxnSpPr>
          <p:spPr>
            <a:xfrm rot="5400000">
              <a:off x="3275788" y="3639097"/>
              <a:ext cx="1590171" cy="585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CaixaDeTexto 87"/>
            <p:cNvSpPr txBox="1"/>
            <p:nvPr/>
          </p:nvSpPr>
          <p:spPr>
            <a:xfrm>
              <a:off x="3613168" y="3403927"/>
              <a:ext cx="553759" cy="407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o </a:t>
              </a:r>
              <a:endParaRPr lang="en-US" b="1" dirty="0"/>
            </a:p>
          </p:txBody>
        </p:sp>
        <p:cxnSp>
          <p:nvCxnSpPr>
            <p:cNvPr id="89" name="Conector reto 88"/>
            <p:cNvCxnSpPr/>
            <p:nvPr/>
          </p:nvCxnSpPr>
          <p:spPr>
            <a:xfrm>
              <a:off x="5868144" y="2219854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>
              <a:off x="5868144" y="2276872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>
              <a:off x="5868144" y="2336832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 rot="5400000">
              <a:off x="4067944" y="2780928"/>
              <a:ext cx="2304256" cy="129614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ixaDeTexto 92"/>
            <p:cNvSpPr txBox="1"/>
            <p:nvPr/>
          </p:nvSpPr>
          <p:spPr>
            <a:xfrm>
              <a:off x="5940152" y="184482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5868144" y="234888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</a:t>
              </a:r>
              <a:endParaRPr lang="en-US" dirty="0"/>
            </a:p>
          </p:txBody>
        </p:sp>
      </p:grpSp>
      <p:sp>
        <p:nvSpPr>
          <p:cNvPr id="95" name="Retângulo de cantos arredondados 94"/>
          <p:cNvSpPr/>
          <p:nvPr/>
        </p:nvSpPr>
        <p:spPr>
          <a:xfrm>
            <a:off x="3846587" y="1484784"/>
            <a:ext cx="576064" cy="5184576"/>
          </a:xfrm>
          <a:prstGeom prst="round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tângulo de cantos arredondados 95"/>
          <p:cNvSpPr/>
          <p:nvPr/>
        </p:nvSpPr>
        <p:spPr>
          <a:xfrm>
            <a:off x="683568" y="1484784"/>
            <a:ext cx="576064" cy="5184576"/>
          </a:xfrm>
          <a:prstGeom prst="roundRect">
            <a:avLst/>
          </a:prstGeom>
          <a:solidFill>
            <a:srgbClr val="0070C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tângulo de cantos arredondados 96"/>
          <p:cNvSpPr/>
          <p:nvPr/>
        </p:nvSpPr>
        <p:spPr>
          <a:xfrm>
            <a:off x="2094013" y="1412776"/>
            <a:ext cx="720079" cy="5407124"/>
          </a:xfrm>
          <a:prstGeom prst="roundRect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tângulo 97"/>
          <p:cNvSpPr/>
          <p:nvPr/>
        </p:nvSpPr>
        <p:spPr>
          <a:xfrm>
            <a:off x="4427984" y="1412776"/>
            <a:ext cx="287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Diagrama</a:t>
            </a:r>
            <a:r>
              <a:rPr lang="en-US" dirty="0">
                <a:solidFill>
                  <a:schemeClr val="tx2"/>
                </a:solidFill>
              </a:rPr>
              <a:t> de OM </a:t>
            </a:r>
            <a:r>
              <a:rPr lang="en-US" dirty="0" err="1">
                <a:solidFill>
                  <a:schemeClr val="tx2"/>
                </a:solidFill>
              </a:rPr>
              <a:t>qualitativo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03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51C1-A8EA-430F-8052-DCB5CC8A5D66}" type="slidenum">
              <a:rPr lang="en-US"/>
              <a:pPr/>
              <a:t>48</a:t>
            </a:fld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405891" y="288893"/>
            <a:ext cx="8558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Para </a:t>
            </a:r>
            <a:r>
              <a:rPr lang="en-US" sz="2000" dirty="0" err="1"/>
              <a:t>complexos</a:t>
            </a:r>
            <a:r>
              <a:rPr lang="en-US" sz="2000" dirty="0"/>
              <a:t> ML</a:t>
            </a:r>
            <a:r>
              <a:rPr lang="en-US" sz="2000" baseline="-25000" dirty="0"/>
              <a:t>5</a:t>
            </a:r>
            <a:r>
              <a:rPr lang="en-US" sz="2000" dirty="0"/>
              <a:t> (</a:t>
            </a:r>
            <a:r>
              <a:rPr lang="en-US" sz="2000" dirty="0" err="1"/>
              <a:t>bipirâmide</a:t>
            </a:r>
            <a:r>
              <a:rPr lang="en-US" sz="2000" dirty="0"/>
              <a:t> </a:t>
            </a:r>
            <a:r>
              <a:rPr lang="en-US" sz="2000" dirty="0" err="1"/>
              <a:t>trigonal</a:t>
            </a:r>
            <a:r>
              <a:rPr lang="en-US" sz="2000" dirty="0"/>
              <a:t>) e ML</a:t>
            </a:r>
            <a:r>
              <a:rPr lang="en-US" sz="2000" baseline="-25000" dirty="0"/>
              <a:t>4</a:t>
            </a:r>
            <a:r>
              <a:rPr lang="en-US" sz="2000" dirty="0"/>
              <a:t> (</a:t>
            </a:r>
            <a:r>
              <a:rPr lang="en-US" sz="2000" dirty="0" err="1"/>
              <a:t>tetraédricos</a:t>
            </a:r>
            <a:r>
              <a:rPr lang="en-US" sz="2000" dirty="0"/>
              <a:t>):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18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elétrons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é a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configuração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eletrônica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mais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dirty="0" err="1">
                <a:solidFill>
                  <a:srgbClr val="FF0000"/>
                </a:solidFill>
                <a:sym typeface="Symbol"/>
              </a:rPr>
              <a:t>estável</a:t>
            </a:r>
            <a:endParaRPr lang="en-US" sz="2000" dirty="0">
              <a:solidFill>
                <a:srgbClr val="FF0000"/>
              </a:solidFill>
              <a:sym typeface="Symbol"/>
            </a:endParaRPr>
          </a:p>
          <a:p>
            <a:pPr algn="ctr"/>
            <a:endParaRPr lang="en-US" sz="2800" dirty="0">
              <a:solidFill>
                <a:schemeClr val="tx2"/>
              </a:solidFill>
              <a:sym typeface="Symbol"/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164288" y="6309320"/>
            <a:ext cx="130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Ex.: Ni(CO)</a:t>
            </a:r>
            <a:r>
              <a:rPr lang="en-US" baseline="-25000" dirty="0"/>
              <a:t>4</a:t>
            </a:r>
          </a:p>
        </p:txBody>
      </p:sp>
      <p:sp>
        <p:nvSpPr>
          <p:cNvPr id="130" name="CaixaDeTexto 129"/>
          <p:cNvSpPr txBox="1"/>
          <p:nvPr/>
        </p:nvSpPr>
        <p:spPr>
          <a:xfrm>
            <a:off x="2915816" y="6381328"/>
            <a:ext cx="12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Ex.: Fe(CO)</a:t>
            </a:r>
            <a:r>
              <a:rPr lang="en-US" baseline="-25000" dirty="0"/>
              <a:t>5</a:t>
            </a:r>
          </a:p>
        </p:txBody>
      </p:sp>
      <p:grpSp>
        <p:nvGrpSpPr>
          <p:cNvPr id="131" name="Grupo 130"/>
          <p:cNvGrpSpPr/>
          <p:nvPr/>
        </p:nvGrpSpPr>
        <p:grpSpPr>
          <a:xfrm>
            <a:off x="539552" y="2060848"/>
            <a:ext cx="7070837" cy="4248472"/>
            <a:chOff x="525499" y="1484784"/>
            <a:chExt cx="8419420" cy="5195056"/>
          </a:xfrm>
        </p:grpSpPr>
        <p:cxnSp>
          <p:nvCxnSpPr>
            <p:cNvPr id="132" name="Conector reto 131"/>
            <p:cNvCxnSpPr/>
            <p:nvPr/>
          </p:nvCxnSpPr>
          <p:spPr>
            <a:xfrm>
              <a:off x="846121" y="4025347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/>
            <p:cNvCxnSpPr/>
            <p:nvPr/>
          </p:nvCxnSpPr>
          <p:spPr>
            <a:xfrm>
              <a:off x="846121" y="4079401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>
              <a:off x="846121" y="4133455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ector reto 134"/>
            <p:cNvCxnSpPr/>
            <p:nvPr/>
          </p:nvCxnSpPr>
          <p:spPr>
            <a:xfrm>
              <a:off x="846121" y="4187510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ector reto 135"/>
            <p:cNvCxnSpPr/>
            <p:nvPr/>
          </p:nvCxnSpPr>
          <p:spPr>
            <a:xfrm>
              <a:off x="846121" y="4241564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to 136"/>
            <p:cNvCxnSpPr/>
            <p:nvPr/>
          </p:nvCxnSpPr>
          <p:spPr>
            <a:xfrm>
              <a:off x="846121" y="2836147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ector reto 137"/>
            <p:cNvCxnSpPr/>
            <p:nvPr/>
          </p:nvCxnSpPr>
          <p:spPr>
            <a:xfrm>
              <a:off x="846121" y="2241548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>
              <a:off x="846121" y="2133439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>
              <a:off x="846121" y="2187493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ector reto 140"/>
            <p:cNvCxnSpPr/>
            <p:nvPr/>
          </p:nvCxnSpPr>
          <p:spPr>
            <a:xfrm>
              <a:off x="3927228" y="4457782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ector reto 141"/>
            <p:cNvCxnSpPr/>
            <p:nvPr/>
          </p:nvCxnSpPr>
          <p:spPr>
            <a:xfrm>
              <a:off x="3927228" y="4511836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ector reto 142"/>
            <p:cNvCxnSpPr/>
            <p:nvPr/>
          </p:nvCxnSpPr>
          <p:spPr>
            <a:xfrm>
              <a:off x="3927228" y="4565891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ector reto 143"/>
            <p:cNvCxnSpPr/>
            <p:nvPr/>
          </p:nvCxnSpPr>
          <p:spPr>
            <a:xfrm>
              <a:off x="3927228" y="4619946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ector reto 144"/>
            <p:cNvCxnSpPr/>
            <p:nvPr/>
          </p:nvCxnSpPr>
          <p:spPr>
            <a:xfrm>
              <a:off x="3927228" y="4674000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ector reto 145"/>
            <p:cNvCxnSpPr/>
            <p:nvPr/>
          </p:nvCxnSpPr>
          <p:spPr>
            <a:xfrm>
              <a:off x="2305593" y="5593833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ector reto 146"/>
            <p:cNvCxnSpPr/>
            <p:nvPr/>
          </p:nvCxnSpPr>
          <p:spPr>
            <a:xfrm>
              <a:off x="2305593" y="5646982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ector reto 147"/>
            <p:cNvCxnSpPr/>
            <p:nvPr/>
          </p:nvCxnSpPr>
          <p:spPr>
            <a:xfrm>
              <a:off x="2305593" y="5701036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>
              <a:off x="2305593" y="5755091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>
              <a:off x="2315832" y="580905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>
              <a:off x="2292320" y="4013034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>
              <a:off x="2292320" y="408207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>
              <a:off x="2292320" y="4293772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/>
            <p:cNvCxnSpPr/>
            <p:nvPr/>
          </p:nvCxnSpPr>
          <p:spPr>
            <a:xfrm>
              <a:off x="2305593" y="3227801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to 154"/>
            <p:cNvCxnSpPr/>
            <p:nvPr/>
          </p:nvCxnSpPr>
          <p:spPr>
            <a:xfrm>
              <a:off x="2305593" y="2201198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>
              <a:off x="2305593" y="1484784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>
              <a:off x="2305593" y="153883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>
              <a:off x="2305593" y="1592893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CaixaDeTexto 158"/>
            <p:cNvSpPr txBox="1"/>
            <p:nvPr/>
          </p:nvSpPr>
          <p:spPr>
            <a:xfrm>
              <a:off x="900175" y="4944273"/>
              <a:ext cx="335970" cy="34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160" name="CaixaDeTexto 159"/>
            <p:cNvSpPr txBox="1"/>
            <p:nvPr/>
          </p:nvSpPr>
          <p:spPr>
            <a:xfrm>
              <a:off x="3927228" y="4998327"/>
              <a:ext cx="477211" cy="408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 L</a:t>
              </a:r>
            </a:p>
          </p:txBody>
        </p:sp>
        <p:sp>
          <p:nvSpPr>
            <p:cNvPr id="161" name="CaixaDeTexto 160"/>
            <p:cNvSpPr txBox="1"/>
            <p:nvPr/>
          </p:nvSpPr>
          <p:spPr>
            <a:xfrm>
              <a:off x="2291890" y="6218175"/>
              <a:ext cx="603540" cy="408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</a:t>
              </a:r>
              <a:r>
                <a:rPr lang="en-US" sz="2400" baseline="-25000" dirty="0"/>
                <a:t>5</a:t>
              </a:r>
            </a:p>
          </p:txBody>
        </p:sp>
        <p:sp>
          <p:nvSpPr>
            <p:cNvPr id="162" name="CaixaDeTexto 161"/>
            <p:cNvSpPr txBox="1"/>
            <p:nvPr/>
          </p:nvSpPr>
          <p:spPr>
            <a:xfrm>
              <a:off x="525499" y="3971292"/>
              <a:ext cx="230077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163" name="CaixaDeTexto 162"/>
            <p:cNvSpPr txBox="1"/>
            <p:nvPr/>
          </p:nvSpPr>
          <p:spPr>
            <a:xfrm>
              <a:off x="525499" y="2619929"/>
              <a:ext cx="206010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64" name="CaixaDeTexto 163"/>
            <p:cNvSpPr txBox="1"/>
            <p:nvPr/>
          </p:nvSpPr>
          <p:spPr>
            <a:xfrm>
              <a:off x="525499" y="2025330"/>
              <a:ext cx="230077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65" name="Conector reto 164"/>
            <p:cNvCxnSpPr/>
            <p:nvPr/>
          </p:nvCxnSpPr>
          <p:spPr>
            <a:xfrm rot="5400000" flipH="1" flipV="1">
              <a:off x="1383241" y="3224808"/>
              <a:ext cx="912075" cy="90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rot="16200000" flipH="1">
              <a:off x="1051964" y="4468157"/>
              <a:ext cx="1574627" cy="90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rot="16200000" flipV="1">
              <a:off x="2665324" y="3358042"/>
              <a:ext cx="1344510" cy="1071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 flipV="1">
              <a:off x="1332611" y="2201198"/>
              <a:ext cx="959279" cy="63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rot="16200000" flipH="1">
              <a:off x="379044" y="3795237"/>
              <a:ext cx="2869269" cy="95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V="1">
              <a:off x="1386666" y="1538839"/>
              <a:ext cx="918927" cy="648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rot="16200000" flipH="1">
              <a:off x="89357" y="3484801"/>
              <a:ext cx="3513543" cy="918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rot="16200000" flipH="1">
              <a:off x="2155233" y="2847951"/>
              <a:ext cx="2364692" cy="1071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rot="16200000" flipH="1">
              <a:off x="1819102" y="2511819"/>
              <a:ext cx="3027052" cy="1081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rot="5400000">
              <a:off x="2766483" y="4601391"/>
              <a:ext cx="1142191" cy="1071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upo 85"/>
            <p:cNvGrpSpPr/>
            <p:nvPr/>
          </p:nvGrpSpPr>
          <p:grpSpPr>
            <a:xfrm>
              <a:off x="2359647" y="2787590"/>
              <a:ext cx="398679" cy="311793"/>
              <a:chOff x="4072456" y="891294"/>
              <a:chExt cx="450241" cy="352120"/>
            </a:xfrm>
          </p:grpSpPr>
          <p:sp>
            <p:nvSpPr>
              <p:cNvPr id="237" name="CaixaDeTexto 236"/>
              <p:cNvSpPr txBox="1"/>
              <p:nvPr/>
            </p:nvSpPr>
            <p:spPr>
              <a:xfrm>
                <a:off x="4072456" y="930308"/>
                <a:ext cx="378064" cy="313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1g</a:t>
                </a:r>
              </a:p>
            </p:txBody>
          </p:sp>
          <p:sp>
            <p:nvSpPr>
              <p:cNvPr id="238" name="CaixaDeTexto 237"/>
              <p:cNvSpPr txBox="1"/>
              <p:nvPr/>
            </p:nvSpPr>
            <p:spPr>
              <a:xfrm>
                <a:off x="4268299" y="891294"/>
                <a:ext cx="254398" cy="313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  <p:cxnSp>
          <p:nvCxnSpPr>
            <p:cNvPr id="176" name="Conector de seta reta 175"/>
            <p:cNvCxnSpPr/>
            <p:nvPr/>
          </p:nvCxnSpPr>
          <p:spPr>
            <a:xfrm rot="5400000">
              <a:off x="2038569" y="3604528"/>
              <a:ext cx="756764" cy="11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CaixaDeTexto 176"/>
            <p:cNvSpPr txBox="1"/>
            <p:nvPr/>
          </p:nvSpPr>
          <p:spPr>
            <a:xfrm>
              <a:off x="2008773" y="3538856"/>
              <a:ext cx="288427" cy="327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</a:t>
              </a:r>
              <a:endParaRPr lang="en-US" b="1" dirty="0"/>
            </a:p>
          </p:txBody>
        </p:sp>
        <p:cxnSp>
          <p:nvCxnSpPr>
            <p:cNvPr id="178" name="Conector reto 177"/>
            <p:cNvCxnSpPr/>
            <p:nvPr/>
          </p:nvCxnSpPr>
          <p:spPr>
            <a:xfrm>
              <a:off x="2291890" y="4342544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CaixaDeTexto 178"/>
            <p:cNvSpPr txBox="1"/>
            <p:nvPr/>
          </p:nvSpPr>
          <p:spPr>
            <a:xfrm>
              <a:off x="2754783" y="4126338"/>
              <a:ext cx="363657" cy="327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e’ </a:t>
              </a:r>
            </a:p>
          </p:txBody>
        </p:sp>
        <p:sp>
          <p:nvSpPr>
            <p:cNvPr id="180" name="CaixaDeTexto 179"/>
            <p:cNvSpPr txBox="1"/>
            <p:nvPr/>
          </p:nvSpPr>
          <p:spPr>
            <a:xfrm>
              <a:off x="2754783" y="3774131"/>
              <a:ext cx="566430" cy="327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e’’ </a:t>
              </a:r>
            </a:p>
          </p:txBody>
        </p:sp>
        <p:sp>
          <p:nvSpPr>
            <p:cNvPr id="181" name="CaixaDeTexto 180"/>
            <p:cNvSpPr txBox="1"/>
            <p:nvPr/>
          </p:nvSpPr>
          <p:spPr>
            <a:xfrm>
              <a:off x="1909321" y="5771844"/>
              <a:ext cx="1263573" cy="327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2a’ +a</a:t>
              </a:r>
              <a:r>
                <a:rPr lang="en-US" baseline="-25000" dirty="0"/>
                <a:t>2</a:t>
              </a:r>
              <a:r>
                <a:rPr lang="en-US" dirty="0"/>
                <a:t>’’ + e’’</a:t>
              </a:r>
            </a:p>
          </p:txBody>
        </p:sp>
        <p:cxnSp>
          <p:nvCxnSpPr>
            <p:cNvPr id="182" name="Conector reto 181"/>
            <p:cNvCxnSpPr/>
            <p:nvPr/>
          </p:nvCxnSpPr>
          <p:spPr>
            <a:xfrm flipV="1">
              <a:off x="1399229" y="4050282"/>
              <a:ext cx="828900" cy="637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ector reto 182"/>
            <p:cNvCxnSpPr/>
            <p:nvPr/>
          </p:nvCxnSpPr>
          <p:spPr>
            <a:xfrm>
              <a:off x="1399229" y="4114044"/>
              <a:ext cx="828900" cy="1912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ector reto 183"/>
            <p:cNvCxnSpPr/>
            <p:nvPr/>
          </p:nvCxnSpPr>
          <p:spPr>
            <a:xfrm>
              <a:off x="5324882" y="4025347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ector reto 184"/>
            <p:cNvCxnSpPr/>
            <p:nvPr/>
          </p:nvCxnSpPr>
          <p:spPr>
            <a:xfrm>
              <a:off x="5324882" y="4079401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ector reto 185"/>
            <p:cNvCxnSpPr/>
            <p:nvPr/>
          </p:nvCxnSpPr>
          <p:spPr>
            <a:xfrm>
              <a:off x="5324882" y="4133455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ector reto 186"/>
            <p:cNvCxnSpPr/>
            <p:nvPr/>
          </p:nvCxnSpPr>
          <p:spPr>
            <a:xfrm>
              <a:off x="5324882" y="4187510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to 187"/>
            <p:cNvCxnSpPr/>
            <p:nvPr/>
          </p:nvCxnSpPr>
          <p:spPr>
            <a:xfrm>
              <a:off x="5324882" y="4241564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ector reto 188"/>
            <p:cNvCxnSpPr/>
            <p:nvPr/>
          </p:nvCxnSpPr>
          <p:spPr>
            <a:xfrm>
              <a:off x="5324882" y="2836147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ector reto 189"/>
            <p:cNvCxnSpPr/>
            <p:nvPr/>
          </p:nvCxnSpPr>
          <p:spPr>
            <a:xfrm>
              <a:off x="5324882" y="2241548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ector reto 190"/>
            <p:cNvCxnSpPr/>
            <p:nvPr/>
          </p:nvCxnSpPr>
          <p:spPr>
            <a:xfrm>
              <a:off x="5324882" y="2133439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ector reto 191"/>
            <p:cNvCxnSpPr/>
            <p:nvPr/>
          </p:nvCxnSpPr>
          <p:spPr>
            <a:xfrm>
              <a:off x="5324882" y="2187493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ector reto 192"/>
            <p:cNvCxnSpPr/>
            <p:nvPr/>
          </p:nvCxnSpPr>
          <p:spPr>
            <a:xfrm>
              <a:off x="8405989" y="4511836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to 193"/>
            <p:cNvCxnSpPr/>
            <p:nvPr/>
          </p:nvCxnSpPr>
          <p:spPr>
            <a:xfrm>
              <a:off x="8405989" y="4565891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ector reto 194"/>
            <p:cNvCxnSpPr/>
            <p:nvPr/>
          </p:nvCxnSpPr>
          <p:spPr>
            <a:xfrm>
              <a:off x="8405989" y="4619946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ector reto 195"/>
            <p:cNvCxnSpPr/>
            <p:nvPr/>
          </p:nvCxnSpPr>
          <p:spPr>
            <a:xfrm>
              <a:off x="8405989" y="4674000"/>
              <a:ext cx="48649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ector reto 196"/>
            <p:cNvCxnSpPr/>
            <p:nvPr/>
          </p:nvCxnSpPr>
          <p:spPr>
            <a:xfrm>
              <a:off x="6784354" y="5631992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ector reto 197"/>
            <p:cNvCxnSpPr/>
            <p:nvPr/>
          </p:nvCxnSpPr>
          <p:spPr>
            <a:xfrm>
              <a:off x="6784354" y="5701036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ector reto 198"/>
            <p:cNvCxnSpPr/>
            <p:nvPr/>
          </p:nvCxnSpPr>
          <p:spPr>
            <a:xfrm>
              <a:off x="6784354" y="5755091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to 199"/>
            <p:cNvCxnSpPr/>
            <p:nvPr/>
          </p:nvCxnSpPr>
          <p:spPr>
            <a:xfrm>
              <a:off x="6794593" y="580905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ector reto 200"/>
            <p:cNvCxnSpPr/>
            <p:nvPr/>
          </p:nvCxnSpPr>
          <p:spPr>
            <a:xfrm>
              <a:off x="6771081" y="4132587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ector reto 201"/>
            <p:cNvCxnSpPr/>
            <p:nvPr/>
          </p:nvCxnSpPr>
          <p:spPr>
            <a:xfrm>
              <a:off x="6784354" y="3227801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 reto 202"/>
            <p:cNvCxnSpPr/>
            <p:nvPr/>
          </p:nvCxnSpPr>
          <p:spPr>
            <a:xfrm>
              <a:off x="6784354" y="2201198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ector reto 203"/>
            <p:cNvCxnSpPr/>
            <p:nvPr/>
          </p:nvCxnSpPr>
          <p:spPr>
            <a:xfrm>
              <a:off x="6784354" y="1484784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ector reto 204"/>
            <p:cNvCxnSpPr/>
            <p:nvPr/>
          </p:nvCxnSpPr>
          <p:spPr>
            <a:xfrm>
              <a:off x="6784354" y="153883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ector reto 205"/>
            <p:cNvCxnSpPr/>
            <p:nvPr/>
          </p:nvCxnSpPr>
          <p:spPr>
            <a:xfrm>
              <a:off x="6784354" y="1592893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CaixaDeTexto 206"/>
            <p:cNvSpPr txBox="1"/>
            <p:nvPr/>
          </p:nvSpPr>
          <p:spPr>
            <a:xfrm>
              <a:off x="5378936" y="4944273"/>
              <a:ext cx="335970" cy="3465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208" name="CaixaDeTexto 207"/>
            <p:cNvSpPr txBox="1"/>
            <p:nvPr/>
          </p:nvSpPr>
          <p:spPr>
            <a:xfrm>
              <a:off x="8405989" y="4998327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 L</a:t>
              </a:r>
            </a:p>
          </p:txBody>
        </p:sp>
        <p:sp>
          <p:nvSpPr>
            <p:cNvPr id="209" name="CaixaDeTexto 208"/>
            <p:cNvSpPr txBox="1"/>
            <p:nvPr/>
          </p:nvSpPr>
          <p:spPr>
            <a:xfrm>
              <a:off x="6770651" y="6218175"/>
              <a:ext cx="681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ML</a:t>
              </a:r>
              <a:r>
                <a:rPr lang="en-US" sz="2400" baseline="-25000" dirty="0"/>
                <a:t>4</a:t>
              </a:r>
            </a:p>
          </p:txBody>
        </p:sp>
        <p:sp>
          <p:nvSpPr>
            <p:cNvPr id="210" name="CaixaDeTexto 209"/>
            <p:cNvSpPr txBox="1"/>
            <p:nvPr/>
          </p:nvSpPr>
          <p:spPr>
            <a:xfrm>
              <a:off x="5062003" y="3971292"/>
              <a:ext cx="230077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211" name="CaixaDeTexto 210"/>
            <p:cNvSpPr txBox="1"/>
            <p:nvPr/>
          </p:nvSpPr>
          <p:spPr>
            <a:xfrm>
              <a:off x="5062003" y="2619929"/>
              <a:ext cx="206010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212" name="CaixaDeTexto 211"/>
            <p:cNvSpPr txBox="1"/>
            <p:nvPr/>
          </p:nvSpPr>
          <p:spPr>
            <a:xfrm>
              <a:off x="5062003" y="2025330"/>
              <a:ext cx="230077" cy="277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213" name="Conector reto 212"/>
            <p:cNvCxnSpPr/>
            <p:nvPr/>
          </p:nvCxnSpPr>
          <p:spPr>
            <a:xfrm rot="5400000" flipH="1" flipV="1">
              <a:off x="5862002" y="3224808"/>
              <a:ext cx="912075" cy="90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ector reto 213"/>
            <p:cNvCxnSpPr/>
            <p:nvPr/>
          </p:nvCxnSpPr>
          <p:spPr>
            <a:xfrm rot="16200000" flipH="1">
              <a:off x="5530725" y="4468157"/>
              <a:ext cx="1574627" cy="9052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ector reto 214"/>
            <p:cNvCxnSpPr/>
            <p:nvPr/>
          </p:nvCxnSpPr>
          <p:spPr>
            <a:xfrm rot="16200000" flipV="1">
              <a:off x="7144085" y="3358042"/>
              <a:ext cx="1344510" cy="1071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ector reto 215"/>
            <p:cNvCxnSpPr/>
            <p:nvPr/>
          </p:nvCxnSpPr>
          <p:spPr>
            <a:xfrm flipV="1">
              <a:off x="5811372" y="2201198"/>
              <a:ext cx="959279" cy="634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ector reto 216"/>
            <p:cNvCxnSpPr/>
            <p:nvPr/>
          </p:nvCxnSpPr>
          <p:spPr>
            <a:xfrm rot="16200000" flipH="1">
              <a:off x="4857805" y="3795237"/>
              <a:ext cx="2869269" cy="956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ector reto 217"/>
            <p:cNvCxnSpPr/>
            <p:nvPr/>
          </p:nvCxnSpPr>
          <p:spPr>
            <a:xfrm flipV="1">
              <a:off x="5865427" y="1538839"/>
              <a:ext cx="918927" cy="6486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ector reto 218"/>
            <p:cNvCxnSpPr/>
            <p:nvPr/>
          </p:nvCxnSpPr>
          <p:spPr>
            <a:xfrm rot="16200000" flipH="1">
              <a:off x="4568118" y="3484801"/>
              <a:ext cx="3513543" cy="918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ector reto 219"/>
            <p:cNvCxnSpPr/>
            <p:nvPr/>
          </p:nvCxnSpPr>
          <p:spPr>
            <a:xfrm rot="16200000" flipH="1">
              <a:off x="6633994" y="2847951"/>
              <a:ext cx="2364692" cy="10711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ector reto 220"/>
            <p:cNvCxnSpPr/>
            <p:nvPr/>
          </p:nvCxnSpPr>
          <p:spPr>
            <a:xfrm rot="16200000" flipH="1">
              <a:off x="6297863" y="2511819"/>
              <a:ext cx="3027052" cy="10810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ector reto 221"/>
            <p:cNvCxnSpPr/>
            <p:nvPr/>
          </p:nvCxnSpPr>
          <p:spPr>
            <a:xfrm rot="5400000">
              <a:off x="7245244" y="4601391"/>
              <a:ext cx="1142191" cy="1071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upo 176"/>
            <p:cNvGrpSpPr/>
            <p:nvPr/>
          </p:nvGrpSpPr>
          <p:grpSpPr>
            <a:xfrm>
              <a:off x="6876256" y="2686753"/>
              <a:ext cx="398678" cy="419273"/>
              <a:chOff x="4072457" y="961314"/>
              <a:chExt cx="450240" cy="417098"/>
            </a:xfrm>
          </p:grpSpPr>
          <p:sp>
            <p:nvSpPr>
              <p:cNvPr id="235" name="CaixaDeTexto 234"/>
              <p:cNvSpPr txBox="1"/>
              <p:nvPr/>
            </p:nvSpPr>
            <p:spPr>
              <a:xfrm>
                <a:off x="4072457" y="961314"/>
                <a:ext cx="384151" cy="417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36" name="CaixaDeTexto 235"/>
              <p:cNvSpPr txBox="1"/>
              <p:nvPr/>
            </p:nvSpPr>
            <p:spPr>
              <a:xfrm>
                <a:off x="4268299" y="983367"/>
                <a:ext cx="254398" cy="313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  <p:cxnSp>
          <p:nvCxnSpPr>
            <p:cNvPr id="224" name="Conector de seta reta 223"/>
            <p:cNvCxnSpPr/>
            <p:nvPr/>
          </p:nvCxnSpPr>
          <p:spPr>
            <a:xfrm rot="5400000">
              <a:off x="6461617" y="3667722"/>
              <a:ext cx="864096" cy="119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CaixaDeTexto 224"/>
            <p:cNvSpPr txBox="1"/>
            <p:nvPr/>
          </p:nvSpPr>
          <p:spPr>
            <a:xfrm>
              <a:off x="6444208" y="3501008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</a:t>
              </a:r>
              <a:r>
                <a:rPr lang="en-US" b="1" baseline="-25000" dirty="0">
                  <a:sym typeface="Symbol"/>
                </a:rPr>
                <a:t>t</a:t>
              </a:r>
              <a:endParaRPr lang="en-US" b="1" baseline="-25000" dirty="0"/>
            </a:p>
          </p:txBody>
        </p:sp>
        <p:cxnSp>
          <p:nvCxnSpPr>
            <p:cNvPr id="226" name="Conector reto 225"/>
            <p:cNvCxnSpPr/>
            <p:nvPr/>
          </p:nvCxnSpPr>
          <p:spPr>
            <a:xfrm>
              <a:off x="6770651" y="4196349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CaixaDeTexto 226"/>
            <p:cNvSpPr txBox="1"/>
            <p:nvPr/>
          </p:nvSpPr>
          <p:spPr>
            <a:xfrm>
              <a:off x="7267470" y="4005064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 </a:t>
              </a:r>
            </a:p>
          </p:txBody>
        </p:sp>
        <p:sp>
          <p:nvSpPr>
            <p:cNvPr id="228" name="CaixaDeTexto 227"/>
            <p:cNvSpPr txBox="1"/>
            <p:nvPr/>
          </p:nvSpPr>
          <p:spPr>
            <a:xfrm>
              <a:off x="6660232" y="5877272"/>
              <a:ext cx="7505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  <a:r>
                <a:rPr lang="en-US" dirty="0"/>
                <a:t> + t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29" name="Conector reto 228"/>
            <p:cNvCxnSpPr/>
            <p:nvPr/>
          </p:nvCxnSpPr>
          <p:spPr>
            <a:xfrm>
              <a:off x="5868144" y="4149080"/>
              <a:ext cx="8640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ector reto 229"/>
            <p:cNvCxnSpPr/>
            <p:nvPr/>
          </p:nvCxnSpPr>
          <p:spPr>
            <a:xfrm>
              <a:off x="6777917" y="3096248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ector reto 230"/>
            <p:cNvCxnSpPr/>
            <p:nvPr/>
          </p:nvCxnSpPr>
          <p:spPr>
            <a:xfrm>
              <a:off x="6773166" y="3155958"/>
              <a:ext cx="48649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upo 193"/>
            <p:cNvGrpSpPr/>
            <p:nvPr/>
          </p:nvGrpSpPr>
          <p:grpSpPr>
            <a:xfrm>
              <a:off x="6876256" y="1821133"/>
              <a:ext cx="398679" cy="369331"/>
              <a:chOff x="4072456" y="956615"/>
              <a:chExt cx="450241" cy="417099"/>
            </a:xfrm>
          </p:grpSpPr>
          <p:sp>
            <p:nvSpPr>
              <p:cNvPr id="233" name="CaixaDeTexto 232"/>
              <p:cNvSpPr txBox="1"/>
              <p:nvPr/>
            </p:nvSpPr>
            <p:spPr>
              <a:xfrm>
                <a:off x="4072456" y="956615"/>
                <a:ext cx="422167" cy="417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</a:p>
            </p:txBody>
          </p:sp>
          <p:sp>
            <p:nvSpPr>
              <p:cNvPr id="234" name="CaixaDeTexto 233"/>
              <p:cNvSpPr txBox="1"/>
              <p:nvPr/>
            </p:nvSpPr>
            <p:spPr>
              <a:xfrm>
                <a:off x="4268299" y="983367"/>
                <a:ext cx="254398" cy="313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*</a:t>
                </a:r>
              </a:p>
            </p:txBody>
          </p:sp>
        </p:grpSp>
      </p:grpSp>
      <p:sp>
        <p:nvSpPr>
          <p:cNvPr id="115" name="Retângulo 114"/>
          <p:cNvSpPr/>
          <p:nvPr/>
        </p:nvSpPr>
        <p:spPr>
          <a:xfrm>
            <a:off x="251520" y="1268760"/>
            <a:ext cx="305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Diagramas</a:t>
            </a:r>
            <a:r>
              <a:rPr lang="en-US" dirty="0">
                <a:solidFill>
                  <a:schemeClr val="tx2"/>
                </a:solidFill>
              </a:rPr>
              <a:t> de OM </a:t>
            </a:r>
            <a:r>
              <a:rPr lang="en-US" dirty="0" err="1">
                <a:solidFill>
                  <a:schemeClr val="tx2"/>
                </a:solidFill>
              </a:rPr>
              <a:t>qualitativos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21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51C1-A8EA-430F-8052-DCB5CC8A5D66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4355976" y="2708920"/>
            <a:ext cx="4788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pt-BR" sz="2400" dirty="0"/>
              <a:t>t</a:t>
            </a:r>
            <a:r>
              <a:rPr lang="pt-BR" sz="2400" baseline="-25000" dirty="0"/>
              <a:t>2g</a:t>
            </a:r>
            <a:r>
              <a:rPr lang="pt-BR" sz="2400" dirty="0"/>
              <a:t> antiligante</a:t>
            </a:r>
            <a:r>
              <a:rPr lang="bg-BG" sz="2400" dirty="0"/>
              <a:t>, </a:t>
            </a:r>
            <a:r>
              <a:rPr lang="pt-BR" sz="2400" dirty="0"/>
              <a:t>complexos estáveis com </a:t>
            </a:r>
          </a:p>
          <a:p>
            <a:pPr lvl="3"/>
            <a:r>
              <a:rPr lang="pt-BR" sz="2400" dirty="0"/>
              <a:t>&lt; </a:t>
            </a:r>
            <a:r>
              <a:rPr lang="bg-BG" sz="2400" dirty="0"/>
              <a:t> </a:t>
            </a:r>
            <a:r>
              <a:rPr lang="pt-BR" sz="2400" dirty="0"/>
              <a:t>18 elétrons</a:t>
            </a:r>
            <a:endParaRPr lang="bg-BG" sz="2400" dirty="0"/>
          </a:p>
          <a:p>
            <a:pPr lvl="3">
              <a:buFont typeface="Arial" pitchFamily="34" charset="0"/>
              <a:buChar char="•"/>
            </a:pPr>
            <a:r>
              <a:rPr lang="bg-BG" sz="2400" dirty="0"/>
              <a:t>Baixo </a:t>
            </a:r>
            <a:r>
              <a:rPr lang="bg-BG" sz="2400" dirty="0">
                <a:latin typeface="Symbol" charset="2"/>
                <a:cs typeface="Symbol" charset="2"/>
              </a:rPr>
              <a:t>D</a:t>
            </a:r>
            <a:r>
              <a:rPr lang="bg-BG" sz="2400" dirty="0"/>
              <a:t>o,  </a:t>
            </a:r>
            <a:r>
              <a:rPr lang="pt-BR" sz="2400" dirty="0"/>
              <a:t>complexos estáveis com </a:t>
            </a:r>
          </a:p>
          <a:p>
            <a:pPr lvl="3"/>
            <a:r>
              <a:rPr lang="bg-BG" sz="2400" dirty="0"/>
              <a:t>até 22 elétrons </a:t>
            </a:r>
            <a:endParaRPr lang="pt-BR" sz="2400" dirty="0"/>
          </a:p>
          <a:p>
            <a:pPr lvl="3">
              <a:buFont typeface="Arial" pitchFamily="34" charset="0"/>
              <a:buChar char="•"/>
            </a:pPr>
            <a:endParaRPr lang="pt-BR" sz="2400" dirty="0"/>
          </a:p>
          <a:p>
            <a:pPr lvl="3"/>
            <a:r>
              <a:rPr lang="pt-BR" sz="2400" dirty="0"/>
              <a:t>Ex.:  Ti</a:t>
            </a:r>
            <a:r>
              <a:rPr lang="bg-BG" sz="2400" baseline="30000" dirty="0"/>
              <a:t>VI</a:t>
            </a:r>
            <a:r>
              <a:rPr lang="pt-BR" sz="2400" dirty="0"/>
              <a:t> (12 elétrons)</a:t>
            </a:r>
            <a:endParaRPr lang="bg-BG" sz="2400" dirty="0"/>
          </a:p>
          <a:p>
            <a:pPr lvl="3"/>
            <a:r>
              <a:rPr lang="bg-BG" sz="2400" dirty="0"/>
              <a:t>Zn</a:t>
            </a:r>
            <a:r>
              <a:rPr lang="bg-BG" sz="2400" baseline="30000" dirty="0"/>
              <a:t>III</a:t>
            </a:r>
            <a:r>
              <a:rPr lang="bg-BG" sz="2400" dirty="0"/>
              <a:t> (22 elétrons)</a:t>
            </a:r>
          </a:p>
          <a:p>
            <a:pPr lvl="3"/>
            <a:r>
              <a:rPr lang="pt-BR" sz="2400" dirty="0"/>
              <a:t> </a:t>
            </a:r>
            <a:endParaRPr lang="pt-BR" sz="2400" baseline="-25000" dirty="0"/>
          </a:p>
          <a:p>
            <a:pPr lvl="3">
              <a:buFont typeface="Arial" pitchFamily="34" charset="0"/>
              <a:buChar char="•"/>
            </a:pPr>
            <a:endParaRPr lang="pt-BR" sz="2400" baseline="-25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4949" y="417629"/>
            <a:ext cx="8271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Complexos</a:t>
            </a:r>
            <a:r>
              <a:rPr lang="en-US" sz="3200" dirty="0"/>
              <a:t> </a:t>
            </a:r>
            <a:r>
              <a:rPr lang="en-US" sz="3200" dirty="0" err="1"/>
              <a:t>octaédricos</a:t>
            </a:r>
            <a:r>
              <a:rPr lang="en-US" sz="3200" dirty="0"/>
              <a:t> com </a:t>
            </a:r>
            <a:r>
              <a:rPr lang="en-US" sz="3200" dirty="0" err="1"/>
              <a:t>ligantes</a:t>
            </a:r>
            <a:r>
              <a:rPr lang="en-US" sz="3200" dirty="0"/>
              <a:t> </a:t>
            </a:r>
            <a:r>
              <a:rPr lang="en-US" sz="3200" dirty="0">
                <a:sym typeface="Symbol"/>
              </a:rPr>
              <a:t>-</a:t>
            </a:r>
            <a:r>
              <a:rPr lang="en-US" sz="3200" dirty="0" err="1">
                <a:sym typeface="Symbol"/>
              </a:rPr>
              <a:t>doadores</a:t>
            </a:r>
            <a:r>
              <a:rPr lang="bg-BG" sz="3200" dirty="0">
                <a:sym typeface="Symbol"/>
              </a:rPr>
              <a:t> não obedecem a regra dos 18 elétrons</a:t>
            </a:r>
            <a:endParaRPr lang="en-US" sz="3200" dirty="0"/>
          </a:p>
        </p:txBody>
      </p:sp>
      <p:grpSp>
        <p:nvGrpSpPr>
          <p:cNvPr id="98" name="Grupo 97"/>
          <p:cNvGrpSpPr/>
          <p:nvPr/>
        </p:nvGrpSpPr>
        <p:grpSpPr>
          <a:xfrm>
            <a:off x="343357" y="2690043"/>
            <a:ext cx="4948723" cy="3259237"/>
            <a:chOff x="98839" y="1916832"/>
            <a:chExt cx="5576553" cy="3672727"/>
          </a:xfrm>
        </p:grpSpPr>
        <p:cxnSp>
          <p:nvCxnSpPr>
            <p:cNvPr id="99" name="Conector reto 98"/>
            <p:cNvCxnSpPr/>
            <p:nvPr/>
          </p:nvCxnSpPr>
          <p:spPr>
            <a:xfrm>
              <a:off x="3363339" y="4243013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>
            <a:xfrm>
              <a:off x="3363339" y="4304059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>
            <a:xfrm>
              <a:off x="3363339" y="4365104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>
            <a:xfrm>
              <a:off x="3363339" y="2356156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>
              <a:off x="3363339" y="241720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CaixaDeTexto 103"/>
            <p:cNvSpPr txBox="1"/>
            <p:nvPr/>
          </p:nvSpPr>
          <p:spPr>
            <a:xfrm>
              <a:off x="5194705" y="4574635"/>
              <a:ext cx="456884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 L</a:t>
              </a: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2915816" y="4653136"/>
              <a:ext cx="1257524" cy="936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Complexo</a:t>
              </a:r>
              <a:endParaRPr lang="en-US" dirty="0"/>
            </a:p>
            <a:p>
              <a:r>
                <a:rPr lang="en-US" dirty="0">
                  <a:sym typeface="Symbol"/>
                </a:rPr>
                <a:t>-</a:t>
              </a:r>
              <a:r>
                <a:rPr lang="en-US" dirty="0" err="1">
                  <a:sym typeface="Symbol"/>
                </a:rPr>
                <a:t>doador</a:t>
              </a:r>
              <a:endParaRPr lang="en-US" dirty="0"/>
            </a:p>
            <a:p>
              <a:endParaRPr lang="en-US" baseline="-25000" dirty="0"/>
            </a:p>
          </p:txBody>
        </p:sp>
        <p:cxnSp>
          <p:nvCxnSpPr>
            <p:cNvPr id="106" name="Conector reto 105"/>
            <p:cNvCxnSpPr/>
            <p:nvPr/>
          </p:nvCxnSpPr>
          <p:spPr>
            <a:xfrm>
              <a:off x="2325564" y="3393931"/>
              <a:ext cx="1022300" cy="8991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V="1">
              <a:off x="2325564" y="2417202"/>
              <a:ext cx="1037774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tângulo 107"/>
            <p:cNvSpPr/>
            <p:nvPr/>
          </p:nvSpPr>
          <p:spPr>
            <a:xfrm>
              <a:off x="3485430" y="1982006"/>
              <a:ext cx="413397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*</a:t>
              </a:r>
              <a:endParaRPr lang="en-US" baseline="30000" dirty="0"/>
            </a:p>
          </p:txBody>
        </p:sp>
        <p:sp>
          <p:nvSpPr>
            <p:cNvPr id="109" name="Retângulo 108"/>
            <p:cNvSpPr/>
            <p:nvPr/>
          </p:nvSpPr>
          <p:spPr>
            <a:xfrm>
              <a:off x="3491880" y="3861048"/>
              <a:ext cx="349525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endParaRPr lang="en-US" dirty="0"/>
            </a:p>
          </p:txBody>
        </p:sp>
        <p:cxnSp>
          <p:nvCxnSpPr>
            <p:cNvPr id="110" name="Conector de seta reta 109"/>
            <p:cNvCxnSpPr/>
            <p:nvPr/>
          </p:nvCxnSpPr>
          <p:spPr>
            <a:xfrm rot="16200000" flipH="1">
              <a:off x="3239852" y="2672915"/>
              <a:ext cx="504058" cy="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aixaDeTexto 110"/>
            <p:cNvSpPr txBox="1"/>
            <p:nvPr/>
          </p:nvSpPr>
          <p:spPr>
            <a:xfrm>
              <a:off x="3059832" y="2465857"/>
              <a:ext cx="473631" cy="381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ym typeface="Symbol"/>
                </a:rPr>
                <a:t>o</a:t>
              </a:r>
              <a:endParaRPr lang="en-US" sz="1600" b="1" dirty="0"/>
            </a:p>
          </p:txBody>
        </p:sp>
        <p:cxnSp>
          <p:nvCxnSpPr>
            <p:cNvPr id="112" name="Conector reto 111"/>
            <p:cNvCxnSpPr/>
            <p:nvPr/>
          </p:nvCxnSpPr>
          <p:spPr>
            <a:xfrm>
              <a:off x="4860032" y="3588006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to 112"/>
            <p:cNvCxnSpPr/>
            <p:nvPr/>
          </p:nvCxnSpPr>
          <p:spPr>
            <a:xfrm>
              <a:off x="4860032" y="3645024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ector reto 113"/>
            <p:cNvCxnSpPr/>
            <p:nvPr/>
          </p:nvCxnSpPr>
          <p:spPr>
            <a:xfrm>
              <a:off x="4860032" y="3704984"/>
              <a:ext cx="54941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to 114"/>
            <p:cNvCxnSpPr/>
            <p:nvPr/>
          </p:nvCxnSpPr>
          <p:spPr>
            <a:xfrm rot="10800000" flipV="1">
              <a:off x="3851920" y="3645024"/>
              <a:ext cx="1008112" cy="64807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CaixaDeTexto 115"/>
            <p:cNvSpPr txBox="1"/>
            <p:nvPr/>
          </p:nvSpPr>
          <p:spPr>
            <a:xfrm>
              <a:off x="4932040" y="321297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5364088" y="341695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</a:t>
              </a:r>
              <a:endParaRPr lang="en-US" dirty="0"/>
            </a:p>
          </p:txBody>
        </p:sp>
        <p:cxnSp>
          <p:nvCxnSpPr>
            <p:cNvPr id="118" name="Conector reto 117"/>
            <p:cNvCxnSpPr/>
            <p:nvPr/>
          </p:nvCxnSpPr>
          <p:spPr>
            <a:xfrm>
              <a:off x="3374518" y="2946869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to 118"/>
            <p:cNvCxnSpPr/>
            <p:nvPr/>
          </p:nvCxnSpPr>
          <p:spPr>
            <a:xfrm>
              <a:off x="3374518" y="3007915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ector reto 119"/>
            <p:cNvCxnSpPr/>
            <p:nvPr/>
          </p:nvCxnSpPr>
          <p:spPr>
            <a:xfrm>
              <a:off x="3374518" y="3068960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tângulo 120"/>
            <p:cNvSpPr/>
            <p:nvPr/>
          </p:nvSpPr>
          <p:spPr>
            <a:xfrm>
              <a:off x="3503059" y="2564904"/>
              <a:ext cx="349525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endParaRPr lang="en-US" dirty="0"/>
            </a:p>
          </p:txBody>
        </p:sp>
        <p:cxnSp>
          <p:nvCxnSpPr>
            <p:cNvPr id="122" name="Conector reto 121"/>
            <p:cNvCxnSpPr/>
            <p:nvPr/>
          </p:nvCxnSpPr>
          <p:spPr>
            <a:xfrm rot="10800000">
              <a:off x="3923928" y="2996952"/>
              <a:ext cx="936104" cy="64807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aixaDeTexto 122"/>
            <p:cNvSpPr txBox="1"/>
            <p:nvPr/>
          </p:nvSpPr>
          <p:spPr>
            <a:xfrm>
              <a:off x="3707904" y="2564904"/>
              <a:ext cx="254398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*</a:t>
              </a:r>
            </a:p>
          </p:txBody>
        </p:sp>
        <p:cxnSp>
          <p:nvCxnSpPr>
            <p:cNvPr id="124" name="Conector reto 123"/>
            <p:cNvCxnSpPr/>
            <p:nvPr/>
          </p:nvCxnSpPr>
          <p:spPr>
            <a:xfrm flipV="1">
              <a:off x="2339752" y="3011942"/>
              <a:ext cx="936104" cy="3750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to 124"/>
            <p:cNvCxnSpPr/>
            <p:nvPr/>
          </p:nvCxnSpPr>
          <p:spPr>
            <a:xfrm>
              <a:off x="98839" y="3206666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ector reto 125"/>
            <p:cNvCxnSpPr/>
            <p:nvPr/>
          </p:nvCxnSpPr>
          <p:spPr>
            <a:xfrm>
              <a:off x="98839" y="3267711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ector reto 126"/>
            <p:cNvCxnSpPr/>
            <p:nvPr/>
          </p:nvCxnSpPr>
          <p:spPr>
            <a:xfrm>
              <a:off x="98839" y="332875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to 127"/>
            <p:cNvCxnSpPr/>
            <p:nvPr/>
          </p:nvCxnSpPr>
          <p:spPr>
            <a:xfrm>
              <a:off x="98839" y="338980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reto 128"/>
            <p:cNvCxnSpPr/>
            <p:nvPr/>
          </p:nvCxnSpPr>
          <p:spPr>
            <a:xfrm>
              <a:off x="98839" y="3450848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ector reto 129"/>
            <p:cNvCxnSpPr/>
            <p:nvPr/>
          </p:nvCxnSpPr>
          <p:spPr>
            <a:xfrm>
              <a:off x="1747069" y="3267711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to 130"/>
            <p:cNvCxnSpPr/>
            <p:nvPr/>
          </p:nvCxnSpPr>
          <p:spPr>
            <a:xfrm>
              <a:off x="1747069" y="3328757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ector reto 131"/>
            <p:cNvCxnSpPr/>
            <p:nvPr/>
          </p:nvCxnSpPr>
          <p:spPr>
            <a:xfrm>
              <a:off x="1747069" y="338980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ector reto 132"/>
            <p:cNvCxnSpPr/>
            <p:nvPr/>
          </p:nvCxnSpPr>
          <p:spPr>
            <a:xfrm>
              <a:off x="1747069" y="2290982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to 133"/>
            <p:cNvCxnSpPr/>
            <p:nvPr/>
          </p:nvCxnSpPr>
          <p:spPr>
            <a:xfrm>
              <a:off x="1747069" y="2352028"/>
              <a:ext cx="54941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aixaDeTexto 134"/>
            <p:cNvSpPr txBox="1"/>
            <p:nvPr/>
          </p:nvSpPr>
          <p:spPr>
            <a:xfrm>
              <a:off x="179512" y="3645024"/>
              <a:ext cx="379422" cy="391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136" name="CaixaDeTexto 135"/>
            <p:cNvSpPr txBox="1"/>
            <p:nvPr/>
          </p:nvSpPr>
          <p:spPr>
            <a:xfrm>
              <a:off x="1259632" y="4509120"/>
              <a:ext cx="1257524" cy="728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Complexo</a:t>
              </a:r>
              <a:endParaRPr lang="en-US" dirty="0"/>
            </a:p>
            <a:p>
              <a:r>
                <a:rPr lang="en-US" dirty="0">
                  <a:sym typeface="Symbol"/>
                </a:rPr>
                <a:t>-</a:t>
              </a:r>
              <a:r>
                <a:rPr lang="en-US" dirty="0" err="1">
                  <a:sym typeface="Symbol"/>
                </a:rPr>
                <a:t>doador</a:t>
              </a:r>
              <a:endParaRPr lang="en-US" baseline="-25000" dirty="0"/>
            </a:p>
          </p:txBody>
        </p:sp>
        <p:sp>
          <p:nvSpPr>
            <p:cNvPr id="137" name="CaixaDeTexto 136"/>
            <p:cNvSpPr txBox="1"/>
            <p:nvPr/>
          </p:nvSpPr>
          <p:spPr>
            <a:xfrm>
              <a:off x="98839" y="2832515"/>
              <a:ext cx="553370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 t</a:t>
              </a:r>
              <a:r>
                <a:rPr lang="en-US" baseline="-25000" dirty="0"/>
                <a:t>2g</a:t>
              </a:r>
            </a:p>
          </p:txBody>
        </p:sp>
        <p:cxnSp>
          <p:nvCxnSpPr>
            <p:cNvPr id="138" name="Conector reto 137"/>
            <p:cNvCxnSpPr/>
            <p:nvPr/>
          </p:nvCxnSpPr>
          <p:spPr>
            <a:xfrm>
              <a:off x="709294" y="3328757"/>
              <a:ext cx="97672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ector reto 138"/>
            <p:cNvCxnSpPr/>
            <p:nvPr/>
          </p:nvCxnSpPr>
          <p:spPr>
            <a:xfrm flipV="1">
              <a:off x="709294" y="2352028"/>
              <a:ext cx="1037774" cy="976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ector reto 139"/>
            <p:cNvCxnSpPr/>
            <p:nvPr/>
          </p:nvCxnSpPr>
          <p:spPr>
            <a:xfrm rot="10800000" flipV="1">
              <a:off x="2296484" y="2348880"/>
              <a:ext cx="1123389" cy="31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tângulo 140"/>
            <p:cNvSpPr/>
            <p:nvPr/>
          </p:nvSpPr>
          <p:spPr>
            <a:xfrm>
              <a:off x="1869160" y="1916832"/>
              <a:ext cx="413397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e</a:t>
              </a:r>
              <a:r>
                <a:rPr lang="en-US" baseline="-25000" dirty="0" err="1"/>
                <a:t>g</a:t>
              </a:r>
              <a:r>
                <a:rPr lang="en-US" dirty="0"/>
                <a:t>*</a:t>
              </a:r>
              <a:endParaRPr lang="en-US" baseline="30000" dirty="0"/>
            </a:p>
          </p:txBody>
        </p:sp>
        <p:sp>
          <p:nvSpPr>
            <p:cNvPr id="142" name="Retângulo 141"/>
            <p:cNvSpPr/>
            <p:nvPr/>
          </p:nvSpPr>
          <p:spPr>
            <a:xfrm>
              <a:off x="1869160" y="2909636"/>
              <a:ext cx="349525" cy="313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2g</a:t>
              </a:r>
              <a:endParaRPr lang="en-US" dirty="0"/>
            </a:p>
          </p:txBody>
        </p:sp>
        <p:cxnSp>
          <p:nvCxnSpPr>
            <p:cNvPr id="143" name="Conector de seta reta 142"/>
            <p:cNvCxnSpPr/>
            <p:nvPr/>
          </p:nvCxnSpPr>
          <p:spPr>
            <a:xfrm rot="5400000">
              <a:off x="1381468" y="2791382"/>
              <a:ext cx="854638" cy="134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aixaDeTexto 143"/>
            <p:cNvSpPr txBox="1"/>
            <p:nvPr/>
          </p:nvSpPr>
          <p:spPr>
            <a:xfrm>
              <a:off x="1325755" y="2657256"/>
              <a:ext cx="379422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ym typeface="Symbol"/>
                </a:rPr>
                <a:t>o</a:t>
              </a:r>
              <a:endParaRPr lang="en-US" b="1" dirty="0"/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51520" y="2010906"/>
            <a:ext cx="287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Diagrama</a:t>
            </a:r>
            <a:r>
              <a:rPr lang="en-US" dirty="0">
                <a:solidFill>
                  <a:schemeClr val="tx2"/>
                </a:solidFill>
              </a:rPr>
              <a:t> de OM </a:t>
            </a:r>
            <a:r>
              <a:rPr lang="en-US" dirty="0" err="1">
                <a:solidFill>
                  <a:schemeClr val="tx2"/>
                </a:solidFill>
              </a:rPr>
              <a:t>qualitativo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2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A9AE7AD-4740-4F1F-B991-43A1B8AFC221}"/>
              </a:ext>
            </a:extLst>
          </p:cNvPr>
          <p:cNvSpPr txBox="1"/>
          <p:nvPr/>
        </p:nvSpPr>
        <p:spPr>
          <a:xfrm>
            <a:off x="1187624" y="476672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É um ciclo... ¨Ciclo catalítico¨</a:t>
            </a:r>
          </a:p>
          <a:p>
            <a:r>
              <a:rPr lang="pt-BR" sz="3600" dirty="0"/>
              <a:t> </a:t>
            </a:r>
          </a:p>
        </p:txBody>
      </p:sp>
      <p:pic>
        <p:nvPicPr>
          <p:cNvPr id="124930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0537C493-C8C8-49C4-A363-50226F31D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1" y="1642721"/>
            <a:ext cx="7382945" cy="464253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69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51C1-A8EA-430F-8052-DCB5CC8A5D66}" type="slidenum">
              <a:rPr lang="en-US"/>
              <a:pPr/>
              <a:t>50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5239"/>
            <a:ext cx="8229600" cy="1066800"/>
          </a:xfrm>
        </p:spPr>
        <p:txBody>
          <a:bodyPr>
            <a:noAutofit/>
          </a:bodyPr>
          <a:lstStyle/>
          <a:p>
            <a:r>
              <a:rPr lang="bg-BG" sz="3200" dirty="0"/>
              <a:t>Complexo quadrado planar, d8, ligante campo forte formam complexos de </a:t>
            </a:r>
            <a:r>
              <a:rPr lang="en-US" sz="3200" dirty="0"/>
              <a:t> 16 </a:t>
            </a:r>
            <a:r>
              <a:rPr lang="en-US" sz="3200" dirty="0" err="1"/>
              <a:t>elétrons</a:t>
            </a:r>
            <a:endParaRPr lang="en-US" sz="3200" dirty="0"/>
          </a:p>
        </p:txBody>
      </p:sp>
      <p:sp>
        <p:nvSpPr>
          <p:cNvPr id="10" name="CaixaDeTexto 9"/>
          <p:cNvSpPr txBox="1"/>
          <p:nvPr/>
        </p:nvSpPr>
        <p:spPr>
          <a:xfrm rot="10800000" flipV="1">
            <a:off x="6660232" y="2538612"/>
            <a:ext cx="2267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400" dirty="0">
                <a:solidFill>
                  <a:schemeClr val="tx2"/>
                </a:solidFill>
                <a:sym typeface="Symbol"/>
              </a:rPr>
              <a:t>16 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elétrons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é a 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configuração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eletrônica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mais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estável</a:t>
            </a:r>
            <a:endParaRPr lang="en-US" sz="2400" dirty="0"/>
          </a:p>
        </p:txBody>
      </p:sp>
      <p:pic>
        <p:nvPicPr>
          <p:cNvPr id="11" name="Picture 4" descr="C:\my documents\Advanced Inorganic\ch13figs\13.10_13.11.jpg"/>
          <p:cNvPicPr>
            <a:picLocks noChangeAspect="1" noChangeArrowheads="1"/>
          </p:cNvPicPr>
          <p:nvPr/>
        </p:nvPicPr>
        <p:blipFill>
          <a:blip r:embed="rId3" cstate="print"/>
          <a:srcRect l="44906" t="1160" r="11921" b="82700"/>
          <a:stretch>
            <a:fillRect/>
          </a:stretch>
        </p:blipFill>
        <p:spPr bwMode="auto">
          <a:xfrm>
            <a:off x="6516216" y="5373216"/>
            <a:ext cx="23397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o 5"/>
          <p:cNvGrpSpPr/>
          <p:nvPr/>
        </p:nvGrpSpPr>
        <p:grpSpPr>
          <a:xfrm>
            <a:off x="467544" y="1539810"/>
            <a:ext cx="5746331" cy="5201558"/>
            <a:chOff x="2079918" y="819730"/>
            <a:chExt cx="6303178" cy="5705614"/>
          </a:xfrm>
        </p:grpSpPr>
        <p:grpSp>
          <p:nvGrpSpPr>
            <p:cNvPr id="7" name="Grupo 146"/>
            <p:cNvGrpSpPr/>
            <p:nvPr/>
          </p:nvGrpSpPr>
          <p:grpSpPr>
            <a:xfrm>
              <a:off x="2079918" y="819730"/>
              <a:ext cx="6303178" cy="5705614"/>
              <a:chOff x="2079918" y="819730"/>
              <a:chExt cx="6303178" cy="5705614"/>
            </a:xfrm>
          </p:grpSpPr>
          <p:cxnSp>
            <p:nvCxnSpPr>
              <p:cNvPr id="20" name="Conector reto 19"/>
              <p:cNvCxnSpPr/>
              <p:nvPr/>
            </p:nvCxnSpPr>
            <p:spPr>
              <a:xfrm>
                <a:off x="2363181" y="3688871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>
                <a:off x="2363181" y="3749916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>
                <a:off x="2363181" y="3810962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22"/>
              <p:cNvCxnSpPr/>
              <p:nvPr/>
            </p:nvCxnSpPr>
            <p:spPr>
              <a:xfrm>
                <a:off x="2363181" y="3872007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/>
              <p:cNvCxnSpPr/>
              <p:nvPr/>
            </p:nvCxnSpPr>
            <p:spPr>
              <a:xfrm>
                <a:off x="2363181" y="3933053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5842777" y="4238280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>
              <a:xfrm>
                <a:off x="5842777" y="4299326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>
              <a:xfrm>
                <a:off x="5842777" y="4360372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>
              <a:xfrm>
                <a:off x="5842777" y="4421417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>
              <a:xfrm>
                <a:off x="4011411" y="5460214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>
              <a:xfrm>
                <a:off x="4011411" y="5520237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4011411" y="5581282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4011411" y="5642328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4011411" y="3749916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4011411" y="3810962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4011411" y="4221088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>
              <a:xfrm>
                <a:off x="4011411" y="2060848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>
              <a:xfrm>
                <a:off x="4026401" y="3149095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4011411" y="1585164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38"/>
              <p:cNvCxnSpPr/>
              <p:nvPr/>
            </p:nvCxnSpPr>
            <p:spPr>
              <a:xfrm>
                <a:off x="4011411" y="819730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>
                <a:off x="4011411" y="880776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>
                <a:off x="4011411" y="941821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ixaDeTexto 41"/>
              <p:cNvSpPr txBox="1"/>
              <p:nvPr/>
            </p:nvSpPr>
            <p:spPr>
              <a:xfrm>
                <a:off x="2424226" y="4726645"/>
                <a:ext cx="379422" cy="3913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</a:p>
            </p:txBody>
          </p:sp>
          <p:sp>
            <p:nvSpPr>
              <p:cNvPr id="43" name="CaixaDeTexto 42"/>
              <p:cNvSpPr txBox="1"/>
              <p:nvPr/>
            </p:nvSpPr>
            <p:spPr>
              <a:xfrm>
                <a:off x="5842777" y="4787690"/>
                <a:ext cx="5389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 L</a:t>
                </a:r>
              </a:p>
            </p:txBody>
          </p:sp>
          <p:sp>
            <p:nvSpPr>
              <p:cNvPr id="44" name="CaixaDeTexto 43"/>
              <p:cNvSpPr txBox="1"/>
              <p:nvPr/>
            </p:nvSpPr>
            <p:spPr>
              <a:xfrm>
                <a:off x="4011411" y="6063679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ML</a:t>
                </a:r>
                <a:r>
                  <a:rPr lang="en-US" sz="2400" baseline="-25000" dirty="0"/>
                  <a:t>4</a:t>
                </a:r>
              </a:p>
            </p:txBody>
          </p:sp>
          <p:sp>
            <p:nvSpPr>
              <p:cNvPr id="45" name="CaixaDeTexto 44"/>
              <p:cNvSpPr txBox="1"/>
              <p:nvPr/>
            </p:nvSpPr>
            <p:spPr>
              <a:xfrm>
                <a:off x="2079918" y="3627825"/>
                <a:ext cx="259834" cy="313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p:cxnSp>
            <p:nvCxnSpPr>
              <p:cNvPr id="46" name="Conector reto 45"/>
              <p:cNvCxnSpPr/>
              <p:nvPr/>
            </p:nvCxnSpPr>
            <p:spPr>
              <a:xfrm>
                <a:off x="2973636" y="3810962"/>
                <a:ext cx="97672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>
              <a:xfrm flipV="1">
                <a:off x="2973637" y="3128949"/>
                <a:ext cx="1080929" cy="682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>
              <a:xfrm rot="16200000" flipH="1">
                <a:off x="2595647" y="4188951"/>
                <a:ext cx="1778278" cy="10223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>
                <a:endCxn id="65" idx="0"/>
              </p:cNvCxnSpPr>
              <p:nvPr/>
            </p:nvCxnSpPr>
            <p:spPr>
              <a:xfrm rot="10800000">
                <a:off x="4522174" y="3140968"/>
                <a:ext cx="1259560" cy="11583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>
              <a:xfrm rot="5400000" flipH="1" flipV="1">
                <a:off x="2045485" y="1823115"/>
                <a:ext cx="2908264" cy="10235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>
              <a:xfrm rot="5400000">
                <a:off x="4530298" y="4329849"/>
                <a:ext cx="1281956" cy="12209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>
              <a:xfrm>
                <a:off x="5853154" y="1529754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>
              <a:xfrm>
                <a:off x="5853154" y="1591885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>
              <a:xfrm>
                <a:off x="7797370" y="1524641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/>
              <p:nvPr/>
            </p:nvCxnSpPr>
            <p:spPr>
              <a:xfrm>
                <a:off x="7797370" y="1586772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to 55"/>
              <p:cNvCxnSpPr/>
              <p:nvPr/>
            </p:nvCxnSpPr>
            <p:spPr>
              <a:xfrm>
                <a:off x="7175952" y="1524641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ector reto 56"/>
              <p:cNvCxnSpPr/>
              <p:nvPr/>
            </p:nvCxnSpPr>
            <p:spPr>
              <a:xfrm>
                <a:off x="7175952" y="1586772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/>
              <p:nvPr/>
            </p:nvCxnSpPr>
            <p:spPr>
              <a:xfrm>
                <a:off x="6527880" y="1524641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ector reto 58"/>
              <p:cNvCxnSpPr/>
              <p:nvPr/>
            </p:nvCxnSpPr>
            <p:spPr>
              <a:xfrm>
                <a:off x="6527880" y="1586772"/>
                <a:ext cx="54941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aixaDeTexto 59"/>
              <p:cNvSpPr txBox="1"/>
              <p:nvPr/>
            </p:nvSpPr>
            <p:spPr>
              <a:xfrm>
                <a:off x="7956376" y="1628800"/>
                <a:ext cx="426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Symbol"/>
                  </a:rPr>
                  <a:t>*</a:t>
                </a:r>
                <a:endParaRPr lang="en-US" dirty="0"/>
              </a:p>
            </p:txBody>
          </p:sp>
          <p:sp>
            <p:nvSpPr>
              <p:cNvPr id="61" name="CaixaDeTexto 60"/>
              <p:cNvSpPr txBox="1"/>
              <p:nvPr/>
            </p:nvSpPr>
            <p:spPr>
              <a:xfrm>
                <a:off x="6444208" y="422108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Symbol"/>
                  </a:rPr>
                  <a:t></a:t>
                </a:r>
                <a:endParaRPr lang="en-US" dirty="0"/>
              </a:p>
            </p:txBody>
          </p:sp>
          <p:sp>
            <p:nvSpPr>
              <p:cNvPr id="62" name="CaixaDeTexto 61"/>
              <p:cNvSpPr txBox="1"/>
              <p:nvPr/>
            </p:nvSpPr>
            <p:spPr>
              <a:xfrm>
                <a:off x="4355976" y="4221088"/>
                <a:ext cx="5100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dxy</a:t>
                </a:r>
                <a:endParaRPr lang="en-US" dirty="0"/>
              </a:p>
            </p:txBody>
          </p:sp>
          <p:sp>
            <p:nvSpPr>
              <p:cNvPr id="63" name="CaixaDeTexto 62"/>
              <p:cNvSpPr txBox="1"/>
              <p:nvPr/>
            </p:nvSpPr>
            <p:spPr>
              <a:xfrm>
                <a:off x="4153664" y="3732272"/>
                <a:ext cx="9233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dxz</a:t>
                </a:r>
                <a:r>
                  <a:rPr lang="en-US" dirty="0"/>
                  <a:t>, </a:t>
                </a:r>
                <a:r>
                  <a:rPr lang="en-US" dirty="0" err="1"/>
                  <a:t>dyz</a:t>
                </a:r>
                <a:endParaRPr lang="en-US" dirty="0"/>
              </a:p>
            </p:txBody>
          </p:sp>
          <p:cxnSp>
            <p:nvCxnSpPr>
              <p:cNvPr id="64" name="Conector reto 63"/>
              <p:cNvCxnSpPr/>
              <p:nvPr/>
            </p:nvCxnSpPr>
            <p:spPr>
              <a:xfrm>
                <a:off x="2987824" y="3789040"/>
                <a:ext cx="1008112" cy="43204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CaixaDeTexto 64"/>
              <p:cNvSpPr txBox="1"/>
              <p:nvPr/>
            </p:nvSpPr>
            <p:spPr>
              <a:xfrm>
                <a:off x="4283968" y="3140968"/>
                <a:ext cx="4764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dz</a:t>
                </a:r>
                <a:r>
                  <a:rPr lang="en-US" baseline="30000" dirty="0"/>
                  <a:t>2</a:t>
                </a:r>
              </a:p>
            </p:txBody>
          </p:sp>
          <p:sp>
            <p:nvSpPr>
              <p:cNvPr id="66" name="CaixaDeTexto 65"/>
              <p:cNvSpPr txBox="1"/>
              <p:nvPr/>
            </p:nvSpPr>
            <p:spPr>
              <a:xfrm>
                <a:off x="4211960" y="2132856"/>
                <a:ext cx="737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dx</a:t>
                </a:r>
                <a:r>
                  <a:rPr lang="en-US" baseline="30000" dirty="0"/>
                  <a:t>2</a:t>
                </a:r>
                <a:r>
                  <a:rPr lang="en-US" dirty="0"/>
                  <a:t>-y</a:t>
                </a:r>
                <a:r>
                  <a:rPr lang="en-US" baseline="30000" dirty="0"/>
                  <a:t>2</a:t>
                </a:r>
              </a:p>
            </p:txBody>
          </p:sp>
          <p:cxnSp>
            <p:nvCxnSpPr>
              <p:cNvPr id="67" name="Conector reto 66"/>
              <p:cNvCxnSpPr/>
              <p:nvPr/>
            </p:nvCxnSpPr>
            <p:spPr>
              <a:xfrm rot="5400000" flipH="1" flipV="1">
                <a:off x="2627784" y="2420888"/>
                <a:ext cx="1728192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to 67"/>
              <p:cNvCxnSpPr/>
              <p:nvPr/>
            </p:nvCxnSpPr>
            <p:spPr>
              <a:xfrm rot="16200000" flipH="1">
                <a:off x="4057359" y="2551378"/>
                <a:ext cx="2232248" cy="121532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ector reto 68"/>
              <p:cNvCxnSpPr/>
              <p:nvPr/>
            </p:nvCxnSpPr>
            <p:spPr>
              <a:xfrm rot="5400000" flipH="1" flipV="1">
                <a:off x="4067944" y="2060848"/>
                <a:ext cx="2232248" cy="122413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to 69"/>
              <p:cNvCxnSpPr/>
              <p:nvPr/>
            </p:nvCxnSpPr>
            <p:spPr>
              <a:xfrm rot="5400000" flipH="1" flipV="1">
                <a:off x="3823329" y="2261946"/>
                <a:ext cx="2677959" cy="126765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to 70"/>
              <p:cNvCxnSpPr/>
              <p:nvPr/>
            </p:nvCxnSpPr>
            <p:spPr>
              <a:xfrm>
                <a:off x="4011892" y="1639248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to 71"/>
              <p:cNvCxnSpPr/>
              <p:nvPr/>
            </p:nvCxnSpPr>
            <p:spPr>
              <a:xfrm>
                <a:off x="4010926" y="1412776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to 72"/>
              <p:cNvCxnSpPr/>
              <p:nvPr/>
            </p:nvCxnSpPr>
            <p:spPr>
              <a:xfrm>
                <a:off x="4010926" y="1473822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/>
              <p:cNvCxnSpPr/>
              <p:nvPr/>
            </p:nvCxnSpPr>
            <p:spPr>
              <a:xfrm>
                <a:off x="4010926" y="1534867"/>
                <a:ext cx="54941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/>
              <p:cNvCxnSpPr/>
              <p:nvPr/>
            </p:nvCxnSpPr>
            <p:spPr>
              <a:xfrm>
                <a:off x="4572000" y="836712"/>
                <a:ext cx="1224136" cy="7200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to 75"/>
              <p:cNvCxnSpPr/>
              <p:nvPr/>
            </p:nvCxnSpPr>
            <p:spPr>
              <a:xfrm rot="10800000">
                <a:off x="4601980" y="1571782"/>
                <a:ext cx="115212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Conector reto 7"/>
            <p:cNvCxnSpPr/>
            <p:nvPr/>
          </p:nvCxnSpPr>
          <p:spPr>
            <a:xfrm>
              <a:off x="2363181" y="2345869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2363181" y="1674368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2363181" y="1552277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2363181" y="1613322"/>
              <a:ext cx="54941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ixaDeTexto 13"/>
            <p:cNvSpPr txBox="1"/>
            <p:nvPr/>
          </p:nvSpPr>
          <p:spPr>
            <a:xfrm>
              <a:off x="2079918" y="2084277"/>
              <a:ext cx="23265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2079918" y="1412776"/>
              <a:ext cx="259834" cy="313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16" name="Conector reto 15"/>
            <p:cNvCxnSpPr/>
            <p:nvPr/>
          </p:nvCxnSpPr>
          <p:spPr>
            <a:xfrm>
              <a:off x="2915816" y="2348880"/>
              <a:ext cx="1138750" cy="7800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16200000" flipH="1">
              <a:off x="1475656" y="3068960"/>
              <a:ext cx="3960440" cy="1080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rot="5400000" flipH="1" flipV="1">
              <a:off x="2843808" y="1412776"/>
              <a:ext cx="288032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rot="5400000" flipH="1" flipV="1">
              <a:off x="2843808" y="2204864"/>
              <a:ext cx="216024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Retângulo de cantos arredondados 78"/>
          <p:cNvSpPr/>
          <p:nvPr/>
        </p:nvSpPr>
        <p:spPr>
          <a:xfrm>
            <a:off x="2123729" y="1412776"/>
            <a:ext cx="720079" cy="5328592"/>
          </a:xfrm>
          <a:prstGeom prst="roundRect">
            <a:avLst/>
          </a:prstGeom>
          <a:solidFill>
            <a:srgbClr val="0000F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upo 79"/>
          <p:cNvGrpSpPr/>
          <p:nvPr/>
        </p:nvGrpSpPr>
        <p:grpSpPr>
          <a:xfrm>
            <a:off x="2051720" y="3501008"/>
            <a:ext cx="4752528" cy="2592288"/>
            <a:chOff x="2339752" y="4221088"/>
            <a:chExt cx="4752528" cy="2592288"/>
          </a:xfrm>
        </p:grpSpPr>
        <p:cxnSp>
          <p:nvCxnSpPr>
            <p:cNvPr id="81" name="Conector de seta reta 80"/>
            <p:cNvCxnSpPr/>
            <p:nvPr/>
          </p:nvCxnSpPr>
          <p:spPr>
            <a:xfrm rot="10800000" flipV="1">
              <a:off x="3347864" y="4437111"/>
              <a:ext cx="3744416" cy="8786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tângulo de cantos arredondados 81"/>
            <p:cNvSpPr/>
            <p:nvPr/>
          </p:nvSpPr>
          <p:spPr>
            <a:xfrm>
              <a:off x="2339752" y="4221088"/>
              <a:ext cx="936104" cy="25922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CaixaDeTexto 84"/>
          <p:cNvSpPr txBox="1"/>
          <p:nvPr/>
        </p:nvSpPr>
        <p:spPr>
          <a:xfrm>
            <a:off x="6228184" y="6309320"/>
            <a:ext cx="152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Cat. Wilkinson</a:t>
            </a:r>
          </a:p>
        </p:txBody>
      </p:sp>
      <p:sp>
        <p:nvSpPr>
          <p:cNvPr id="86" name="CaixaDeTexto 85"/>
          <p:cNvSpPr txBox="1"/>
          <p:nvPr/>
        </p:nvSpPr>
        <p:spPr>
          <a:xfrm>
            <a:off x="7812360" y="6309320"/>
            <a:ext cx="113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Cat. </a:t>
            </a:r>
            <a:r>
              <a:rPr lang="en-US" dirty="0" err="1"/>
              <a:t>Vaska</a:t>
            </a:r>
            <a:endParaRPr lang="en-US" dirty="0"/>
          </a:p>
        </p:txBody>
      </p:sp>
      <p:sp>
        <p:nvSpPr>
          <p:cNvPr id="83" name="Retângulo 82"/>
          <p:cNvSpPr/>
          <p:nvPr/>
        </p:nvSpPr>
        <p:spPr>
          <a:xfrm>
            <a:off x="5677597" y="1281783"/>
            <a:ext cx="2875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Diagrama</a:t>
            </a:r>
            <a:r>
              <a:rPr lang="en-US" dirty="0">
                <a:solidFill>
                  <a:schemeClr val="tx2"/>
                </a:solidFill>
              </a:rPr>
              <a:t> de OM </a:t>
            </a:r>
            <a:r>
              <a:rPr lang="en-US" dirty="0" err="1">
                <a:solidFill>
                  <a:schemeClr val="tx2"/>
                </a:solidFill>
              </a:rPr>
              <a:t>qualitativo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/>
          <p:nvPr/>
        </p:nvSpPr>
        <p:spPr>
          <a:xfrm>
            <a:off x="251520" y="3356992"/>
            <a:ext cx="8568952" cy="3168352"/>
          </a:xfrm>
          <a:prstGeom prst="roundRect">
            <a:avLst/>
          </a:prstGeom>
          <a:solidFill>
            <a:schemeClr val="accent2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67544" y="1556792"/>
            <a:ext cx="64506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rgbClr val="FF0000"/>
                </a:solidFill>
              </a:rPr>
              <a:t>Fosfinas</a:t>
            </a:r>
            <a:r>
              <a:rPr lang="pt-BR" sz="2400" dirty="0">
                <a:solidFill>
                  <a:srgbClr val="FF0000"/>
                </a:solidFill>
              </a:rPr>
              <a:t> (PR</a:t>
            </a:r>
            <a:r>
              <a:rPr lang="pt-BR" sz="2400" baseline="-25000" dirty="0">
                <a:solidFill>
                  <a:srgbClr val="FF0000"/>
                </a:solidFill>
              </a:rPr>
              <a:t>3</a:t>
            </a:r>
            <a:r>
              <a:rPr lang="pt-BR" sz="2400" dirty="0">
                <a:solidFill>
                  <a:srgbClr val="FF0000"/>
                </a:solidFill>
              </a:rPr>
              <a:t>) , </a:t>
            </a:r>
            <a:r>
              <a:rPr lang="pt-BR" sz="2400" dirty="0" err="1">
                <a:solidFill>
                  <a:srgbClr val="FF0000"/>
                </a:solidFill>
              </a:rPr>
              <a:t>Fosfinitos</a:t>
            </a:r>
            <a:r>
              <a:rPr lang="pt-BR" sz="2400" dirty="0">
                <a:solidFill>
                  <a:srgbClr val="FF0000"/>
                </a:solidFill>
              </a:rPr>
              <a:t>(POP(R</a:t>
            </a:r>
            <a:r>
              <a:rPr lang="pt-BR" sz="2400" baseline="-25000" dirty="0">
                <a:solidFill>
                  <a:srgbClr val="FF0000"/>
                </a:solidFill>
              </a:rPr>
              <a:t>2</a:t>
            </a:r>
            <a:r>
              <a:rPr lang="pt-BR" sz="2400" dirty="0">
                <a:solidFill>
                  <a:srgbClr val="FF0000"/>
                </a:solidFill>
              </a:rPr>
              <a:t>)), Fosfitos (POR</a:t>
            </a:r>
            <a:r>
              <a:rPr lang="pt-BR" sz="2400" baseline="-25000" dirty="0">
                <a:solidFill>
                  <a:srgbClr val="FF0000"/>
                </a:solidFill>
              </a:rPr>
              <a:t>3</a:t>
            </a:r>
            <a:r>
              <a:rPr lang="pt-BR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99592" y="2348880"/>
            <a:ext cx="77048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É possível modular propriedades eletrônicas</a:t>
            </a:r>
          </a:p>
          <a:p>
            <a:pPr algn="ctr"/>
            <a:r>
              <a:rPr lang="pt-BR" sz="2400" dirty="0"/>
              <a:t> e estéreas pela variação do grupo R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23310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400" dirty="0"/>
              <a:t>R =	Me, </a:t>
            </a:r>
            <a:r>
              <a:rPr lang="pt-BR" sz="2400" dirty="0" err="1"/>
              <a:t>Et</a:t>
            </a:r>
            <a:r>
              <a:rPr lang="pt-BR" sz="2400" dirty="0"/>
              <a:t>,</a:t>
            </a:r>
          </a:p>
          <a:p>
            <a:r>
              <a:rPr lang="pt-BR" sz="2400" dirty="0"/>
              <a:t> 	</a:t>
            </a:r>
            <a:r>
              <a:rPr lang="pt-BR" sz="2400" dirty="0" err="1"/>
              <a:t>nPr</a:t>
            </a:r>
            <a:r>
              <a:rPr lang="pt-BR" sz="2400" dirty="0"/>
              <a:t>, </a:t>
            </a:r>
            <a:r>
              <a:rPr lang="pt-BR" sz="2400" dirty="0" err="1"/>
              <a:t>iPr</a:t>
            </a:r>
            <a:r>
              <a:rPr lang="pt-BR" sz="2400" dirty="0"/>
              <a:t>, </a:t>
            </a:r>
          </a:p>
          <a:p>
            <a:r>
              <a:rPr lang="pt-BR" sz="2400" dirty="0"/>
              <a:t>	</a:t>
            </a:r>
            <a:r>
              <a:rPr lang="pt-BR" sz="2400" dirty="0" err="1"/>
              <a:t>t-Bu</a:t>
            </a:r>
            <a:r>
              <a:rPr lang="pt-BR" sz="2400" dirty="0"/>
              <a:t>, Ph...</a:t>
            </a:r>
          </a:p>
        </p:txBody>
      </p:sp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3124200" y="3657600"/>
          <a:ext cx="5354638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3" imgW="5353200" imgH="2571840" progId="">
                  <p:embed/>
                </p:oleObj>
              </mc:Choice>
              <mc:Fallback>
                <p:oleObj name="Document" r:id="rId3" imgW="5353200" imgH="2571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657600"/>
                        <a:ext cx="5354638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252536" y="548680"/>
            <a:ext cx="8567936" cy="106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modular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reatividade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noFill/>
        </p:spPr>
        <p:txBody>
          <a:bodyPr/>
          <a:lstStyle/>
          <a:p>
            <a:fld id="{A79AB9A5-B252-467F-A4C6-20B8E63E01F3}" type="slidenum">
              <a:rPr lang="en-US">
                <a:latin typeface="Arial" charset="0"/>
              </a:rPr>
              <a:pPr/>
              <a:t>51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80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1043608" y="1844824"/>
            <a:ext cx="7056784" cy="1152128"/>
          </a:xfrm>
          <a:prstGeom prst="round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3528" y="1268760"/>
            <a:ext cx="3621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Efeito eletrônico</a:t>
            </a:r>
            <a:r>
              <a:rPr lang="bg-BG" sz="2400" b="1" dirty="0">
                <a:solidFill>
                  <a:srgbClr val="FF0000"/>
                </a:solidFill>
              </a:rPr>
              <a:t> (Tolman)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5536" y="3140968"/>
            <a:ext cx="4262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>
                <a:solidFill>
                  <a:srgbClr val="FF0000"/>
                </a:solidFill>
              </a:rPr>
              <a:t>Efeito estéreo</a:t>
            </a:r>
            <a:r>
              <a:rPr lang="bg-BG" sz="2400" b="1" dirty="0">
                <a:solidFill>
                  <a:srgbClr val="FF0000"/>
                </a:solidFill>
              </a:rPr>
              <a:t> (angulo de cone)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1524000" y="2049016"/>
            <a:ext cx="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52600" y="1972816"/>
            <a:ext cx="2606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2400" dirty="0" err="1"/>
              <a:t>Eletronegatividade</a:t>
            </a:r>
            <a:r>
              <a:rPr lang="pt-BR" sz="2400" dirty="0"/>
              <a:t> do grupo R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4876800" y="2049016"/>
            <a:ext cx="0" cy="6096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257800" y="1972816"/>
            <a:ext cx="2819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400" dirty="0"/>
              <a:t>Caráter </a:t>
            </a:r>
            <a:r>
              <a:rPr lang="pt-BR" sz="2400" dirty="0">
                <a:sym typeface="Symbol" pitchFamily="18" charset="2"/>
              </a:rPr>
              <a:t>- aceptor da </a:t>
            </a:r>
            <a:r>
              <a:rPr lang="pt-BR" sz="2400" dirty="0" err="1">
                <a:sym typeface="Symbol" pitchFamily="18" charset="2"/>
              </a:rPr>
              <a:t>fosfina</a:t>
            </a:r>
            <a:endParaRPr lang="pt-BR" sz="2400" dirty="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81000" y="3733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400" dirty="0"/>
              <a:t>Estabilidade e labilidade são modulados pelo volume do grupo R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043608" y="4365104"/>
            <a:ext cx="2054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000" dirty="0"/>
              <a:t>Ângulo de cone, </a:t>
            </a:r>
            <a:r>
              <a:rPr lang="pt-BR" sz="2000" dirty="0">
                <a:sym typeface="Symbol" pitchFamily="18" charset="2"/>
              </a:rPr>
              <a:t></a:t>
            </a:r>
            <a:endParaRPr lang="pt-BR" sz="2000" dirty="0"/>
          </a:p>
        </p:txBody>
      </p:sp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4427984" y="4365104"/>
          <a:ext cx="28956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9" name="Document" r:id="rId3" imgW="2953169" imgH="2356323" progId="Word.Document.8">
                  <p:embed/>
                </p:oleObj>
              </mc:Choice>
              <mc:Fallback>
                <p:oleObj name="Document" r:id="rId3" imgW="2953169" imgH="235632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365104"/>
                        <a:ext cx="28956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252536" y="548680"/>
            <a:ext cx="8567936" cy="106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modular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reatividade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noFill/>
        </p:spPr>
        <p:txBody>
          <a:bodyPr/>
          <a:lstStyle/>
          <a:p>
            <a:fld id="{A79AB9A5-B252-467F-A4C6-20B8E63E01F3}" type="slidenum">
              <a:rPr lang="en-US">
                <a:latin typeface="Arial" charset="0"/>
              </a:rPr>
              <a:pPr/>
              <a:t>52</a:t>
            </a:fld>
            <a:endParaRPr lang="en-US" dirty="0">
              <a:latin typeface="Arial" charset="0"/>
            </a:endParaRPr>
          </a:p>
        </p:txBody>
      </p:sp>
      <p:pic>
        <p:nvPicPr>
          <p:cNvPr id="443397" name="Picture 5" descr="F:\ShriverInorganicChemistry\ic3\ChaptersFigures\ch14gifs\fig1406c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869160"/>
            <a:ext cx="2095500" cy="1371600"/>
          </a:xfrm>
          <a:prstGeom prst="rect">
            <a:avLst/>
          </a:prstGeom>
          <a:noFill/>
        </p:spPr>
      </p:pic>
      <p:sp>
        <p:nvSpPr>
          <p:cNvPr id="16" name="Retângulo de cantos arredondados 15"/>
          <p:cNvSpPr/>
          <p:nvPr/>
        </p:nvSpPr>
        <p:spPr>
          <a:xfrm>
            <a:off x="395536" y="3645024"/>
            <a:ext cx="8568952" cy="2952328"/>
          </a:xfrm>
          <a:prstGeom prst="roundRect">
            <a:avLst/>
          </a:prstGeom>
          <a:solidFill>
            <a:schemeClr val="accent2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889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11851C1-A8EA-430F-8052-DCB5CC8A5D66}" type="slidenum">
              <a:rPr lang="en-US"/>
              <a:pPr/>
              <a:t>53</a:t>
            </a:fld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683568" y="1988840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preferência de um átomo metálico por uma geometria particular e uma determinada contagem de elétrons normalmente não </a:t>
            </a:r>
            <a:r>
              <a:rPr lang="en-US" sz="2400" dirty="0"/>
              <a:t>é</a:t>
            </a:r>
            <a:r>
              <a:rPr lang="pt-BR" sz="2400" dirty="0"/>
              <a:t> tão forte que impeça a formação de outras.</a:t>
            </a:r>
          </a:p>
          <a:p>
            <a:endParaRPr lang="pt-BR" sz="2400" dirty="0"/>
          </a:p>
          <a:p>
            <a:r>
              <a:rPr lang="pt-BR" sz="2400" dirty="0">
                <a:solidFill>
                  <a:srgbClr val="FF0000"/>
                </a:solidFill>
              </a:rPr>
              <a:t>Complexos organometálicos perdem ou ganham ligantes, formando transitoriamente outras geometrias e configurações.</a:t>
            </a:r>
          </a:p>
          <a:p>
            <a:endParaRPr lang="pt-BR" sz="2400" dirty="0"/>
          </a:p>
          <a:p>
            <a:r>
              <a:rPr lang="pt-BR" sz="2400" b="1" dirty="0"/>
              <a:t>Em catálise, complexos de 18 elétrons não são desejados:</a:t>
            </a:r>
          </a:p>
          <a:p>
            <a:endParaRPr lang="pt-BR" sz="2400" dirty="0"/>
          </a:p>
          <a:p>
            <a:r>
              <a:rPr lang="pt-BR" sz="2400" dirty="0"/>
              <a:t>-precursores catalíticos</a:t>
            </a:r>
          </a:p>
          <a:p>
            <a:r>
              <a:rPr lang="pt-BR" sz="2400" dirty="0"/>
              <a:t>-estados de repouso em ciclos catalíticos</a:t>
            </a:r>
          </a:p>
          <a:p>
            <a:r>
              <a:rPr lang="pt-BR" sz="2400" dirty="0"/>
              <a:t>-ou apenas uma proposta ruim</a:t>
            </a:r>
            <a:r>
              <a:rPr lang="bg-BG" sz="2400" dirty="0"/>
              <a:t>!</a:t>
            </a:r>
            <a:r>
              <a:rPr lang="pt-BR" sz="2400" dirty="0"/>
              <a:t>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46856" y="630960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Previsão de reatividade e mecanismo</a:t>
            </a:r>
          </a:p>
        </p:txBody>
      </p:sp>
    </p:spTree>
    <p:extLst>
      <p:ext uri="{BB962C8B-B14F-4D97-AF65-F5344CB8AC3E}">
        <p14:creationId xmlns:p14="http://schemas.microsoft.com/office/powerpoint/2010/main" val="18069004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pt-BR" dirty="0"/>
              <a:t>Previsão de reatividade e mecanismo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835696" y="1916833"/>
          <a:ext cx="5184576" cy="1906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Document" r:id="rId4" imgW="7095960" imgH="2610000" progId="">
                  <p:embed/>
                </p:oleObj>
              </mc:Choice>
              <mc:Fallback>
                <p:oleObj name="Document" r:id="rId4" imgW="7095960" imgH="261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916833"/>
                        <a:ext cx="5184576" cy="19068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noFill/>
        </p:spPr>
        <p:txBody>
          <a:bodyPr/>
          <a:lstStyle/>
          <a:p>
            <a:fld id="{A79AB9A5-B252-467F-A4C6-20B8E63E01F3}" type="slidenum">
              <a:rPr lang="pt-BR" smtClean="0">
                <a:latin typeface="Arial" charset="0"/>
              </a:rPr>
              <a:pPr/>
              <a:t>54</a:t>
            </a:fld>
            <a:endParaRPr lang="pt-BR"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5536" y="1340768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Reação de substituição: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419872" y="1844824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419872" y="3616449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25"/>
          <p:cNvGrpSpPr/>
          <p:nvPr/>
        </p:nvGrpSpPr>
        <p:grpSpPr>
          <a:xfrm>
            <a:off x="460288" y="3789040"/>
            <a:ext cx="8288175" cy="2708920"/>
            <a:chOff x="427496" y="4149080"/>
            <a:chExt cx="8288175" cy="2708920"/>
          </a:xfrm>
        </p:grpSpPr>
        <p:grpSp>
          <p:nvGrpSpPr>
            <p:cNvPr id="6" name="Grupo 23"/>
            <p:cNvGrpSpPr/>
            <p:nvPr/>
          </p:nvGrpSpPr>
          <p:grpSpPr>
            <a:xfrm>
              <a:off x="427496" y="4149080"/>
              <a:ext cx="8288175" cy="2708920"/>
              <a:chOff x="427496" y="4149080"/>
              <a:chExt cx="8288175" cy="2708920"/>
            </a:xfrm>
          </p:grpSpPr>
          <p:grpSp>
            <p:nvGrpSpPr>
              <p:cNvPr id="8" name="Group 14"/>
              <p:cNvGrpSpPr>
                <a:grpSpLocks/>
              </p:cNvGrpSpPr>
              <p:nvPr/>
            </p:nvGrpSpPr>
            <p:grpSpPr bwMode="auto">
              <a:xfrm>
                <a:off x="427496" y="4149080"/>
                <a:ext cx="2159584" cy="1480814"/>
                <a:chOff x="165" y="1872"/>
                <a:chExt cx="1419" cy="973"/>
              </a:xfrm>
            </p:grpSpPr>
            <p:pic>
              <p:nvPicPr>
                <p:cNvPr id="10" name="Picture 4" descr="Eth2PdCl2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36" y="1872"/>
                  <a:ext cx="1248" cy="972"/>
                </a:xfrm>
                <a:prstGeom prst="rect">
                  <a:avLst/>
                </a:prstGeom>
                <a:noFill/>
              </p:spPr>
            </p:pic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65" y="2582"/>
                  <a:ext cx="692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2000"/>
                    <a:t>16-</a:t>
                  </a:r>
                  <a:r>
                    <a:rPr lang="pt-BR" sz="2000" i="1"/>
                    <a:t>e</a:t>
                  </a:r>
                  <a:r>
                    <a:rPr lang="pt-BR" sz="2000"/>
                    <a:t> Pd</a:t>
                  </a:r>
                  <a:r>
                    <a:rPr lang="pt-BR" sz="2000" baseline="30000"/>
                    <a:t>II</a:t>
                  </a:r>
                  <a:endParaRPr lang="pt-BR" sz="2000"/>
                </a:p>
              </p:txBody>
            </p:sp>
          </p:grpSp>
          <p:grpSp>
            <p:nvGrpSpPr>
              <p:cNvPr id="9" name="Group 15"/>
              <p:cNvGrpSpPr>
                <a:grpSpLocks/>
              </p:cNvGrpSpPr>
              <p:nvPr/>
            </p:nvGrpSpPr>
            <p:grpSpPr bwMode="auto">
              <a:xfrm>
                <a:off x="3153299" y="4913784"/>
                <a:ext cx="2390091" cy="1944216"/>
                <a:chOff x="1881" y="2256"/>
                <a:chExt cx="1844" cy="1500"/>
              </a:xfrm>
            </p:grpSpPr>
            <p:pic>
              <p:nvPicPr>
                <p:cNvPr id="13" name="Picture 5" descr="Eth2COPdCl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256" y="2256"/>
                  <a:ext cx="1469" cy="1500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1" y="3408"/>
                  <a:ext cx="812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2000"/>
                    <a:t>18-</a:t>
                  </a:r>
                  <a:r>
                    <a:rPr lang="pt-BR" sz="2000" i="1"/>
                    <a:t>e</a:t>
                  </a:r>
                  <a:r>
                    <a:rPr lang="pt-BR" sz="2000"/>
                    <a:t> Pd</a:t>
                  </a:r>
                  <a:r>
                    <a:rPr lang="pt-BR" sz="2000" baseline="30000"/>
                    <a:t>II</a:t>
                  </a:r>
                  <a:endParaRPr lang="pt-BR" sz="2000"/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6609624" y="4293095"/>
                <a:ext cx="2106047" cy="1520818"/>
                <a:chOff x="3993" y="1728"/>
                <a:chExt cx="1623" cy="1172"/>
              </a:xfrm>
            </p:grpSpPr>
            <p:pic>
              <p:nvPicPr>
                <p:cNvPr id="16" name="Picture 6" descr="EthCOPdCl2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128" y="1728"/>
                  <a:ext cx="1488" cy="978"/>
                </a:xfrm>
                <a:prstGeom prst="rect">
                  <a:avLst/>
                </a:prstGeom>
                <a:noFill/>
              </p:spPr>
            </p:pic>
            <p:sp>
              <p:nvSpPr>
                <p:cNvPr id="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993" y="2592"/>
                  <a:ext cx="811" cy="3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pt-BR" sz="2000"/>
                    <a:t>16-</a:t>
                  </a:r>
                  <a:r>
                    <a:rPr lang="pt-BR" sz="2000" i="1"/>
                    <a:t>e</a:t>
                  </a:r>
                  <a:r>
                    <a:rPr lang="pt-BR" sz="2000"/>
                    <a:t> Pd</a:t>
                  </a:r>
                  <a:r>
                    <a:rPr lang="pt-BR" sz="2000" baseline="30000"/>
                    <a:t>II</a:t>
                  </a:r>
                  <a:endParaRPr lang="pt-BR" sz="2000"/>
                </a:p>
              </p:txBody>
            </p:sp>
          </p:grp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5724128" y="5157192"/>
                <a:ext cx="792088" cy="36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2771800" y="5301209"/>
                <a:ext cx="864096" cy="2160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med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2843808" y="4221088"/>
              <a:ext cx="3064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bg-BG" sz="2000" b="1" i="1" dirty="0">
                  <a:solidFill>
                    <a:schemeClr val="accent2"/>
                  </a:solidFill>
                </a:rPr>
                <a:t>1) </a:t>
              </a:r>
              <a:r>
                <a:rPr lang="pt-BR" sz="2000" b="1" i="1" dirty="0">
                  <a:solidFill>
                    <a:schemeClr val="accent2"/>
                  </a:solidFill>
                </a:rPr>
                <a:t>Mecanismo  associativo</a:t>
              </a:r>
              <a:r>
                <a:rPr lang="pt-BR" sz="2000" dirty="0"/>
                <a:t>:</a:t>
              </a:r>
            </a:p>
          </p:txBody>
        </p:sp>
      </p:grpSp>
      <p:grpSp>
        <p:nvGrpSpPr>
          <p:cNvPr id="15" name="Grupo 29"/>
          <p:cNvGrpSpPr/>
          <p:nvPr/>
        </p:nvGrpSpPr>
        <p:grpSpPr>
          <a:xfrm>
            <a:off x="107504" y="2276872"/>
            <a:ext cx="1611339" cy="1200329"/>
            <a:chOff x="107504" y="2276872"/>
            <a:chExt cx="1611339" cy="1200329"/>
          </a:xfrm>
        </p:grpSpPr>
        <p:sp>
          <p:nvSpPr>
            <p:cNvPr id="27" name="CaixaDeTexto 26"/>
            <p:cNvSpPr txBox="1"/>
            <p:nvPr/>
          </p:nvSpPr>
          <p:spPr>
            <a:xfrm>
              <a:off x="107504" y="2276872"/>
              <a:ext cx="1611339" cy="120032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pt-BR"/>
                <a:t>Pd………..10 </a:t>
              </a:r>
              <a:r>
                <a:rPr lang="pt-BR" i="1"/>
                <a:t>e</a:t>
              </a:r>
              <a:r>
                <a:rPr lang="pt-BR"/>
                <a:t>-</a:t>
              </a:r>
            </a:p>
            <a:p>
              <a:r>
                <a:rPr lang="pt-BR"/>
                <a:t>2 C</a:t>
              </a:r>
              <a:r>
                <a:rPr lang="pt-BR" baseline="-25000"/>
                <a:t>2</a:t>
              </a:r>
              <a:r>
                <a:rPr lang="pt-BR"/>
                <a:t>H</a:t>
              </a:r>
              <a:r>
                <a:rPr lang="pt-BR" baseline="-25000"/>
                <a:t>4</a:t>
              </a:r>
              <a:r>
                <a:rPr lang="pt-BR"/>
                <a:t>…2 x 2 </a:t>
              </a:r>
              <a:r>
                <a:rPr lang="pt-BR" i="1"/>
                <a:t>e</a:t>
              </a:r>
              <a:r>
                <a:rPr lang="pt-BR"/>
                <a:t>-</a:t>
              </a:r>
            </a:p>
            <a:p>
              <a:r>
                <a:rPr lang="pt-BR"/>
                <a:t>2 Cl…….2 x 1 </a:t>
              </a:r>
              <a:r>
                <a:rPr lang="pt-BR" i="1"/>
                <a:t>e</a:t>
              </a:r>
              <a:r>
                <a:rPr lang="pt-BR"/>
                <a:t>-</a:t>
              </a:r>
            </a:p>
            <a:p>
              <a:r>
                <a:rPr lang="pt-BR"/>
                <a:t>Total = 16 </a:t>
              </a:r>
              <a:r>
                <a:rPr lang="pt-BR" i="1"/>
                <a:t>e</a:t>
              </a:r>
              <a:r>
                <a:rPr lang="pt-BR"/>
                <a:t>-</a:t>
              </a:r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126554" y="3140968"/>
              <a:ext cx="15121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40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0BF1-B18F-4277-8A41-9A6B0F129EAF}" type="slidenum">
              <a:rPr lang="en-US"/>
              <a:pPr/>
              <a:t>55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reatividade</a:t>
            </a:r>
            <a:r>
              <a:rPr lang="en-US" dirty="0"/>
              <a:t> e </a:t>
            </a:r>
            <a:r>
              <a:rPr lang="en-US" dirty="0" err="1"/>
              <a:t>mecanismo</a:t>
            </a:r>
            <a:endParaRPr lang="en-US" dirty="0"/>
          </a:p>
        </p:txBody>
      </p:sp>
      <p:grpSp>
        <p:nvGrpSpPr>
          <p:cNvPr id="2" name="Grupo 17"/>
          <p:cNvGrpSpPr/>
          <p:nvPr/>
        </p:nvGrpSpPr>
        <p:grpSpPr>
          <a:xfrm>
            <a:off x="1907704" y="3861048"/>
            <a:ext cx="5112567" cy="1971980"/>
            <a:chOff x="1691680" y="3329228"/>
            <a:chExt cx="5762625" cy="2662564"/>
          </a:xfrm>
        </p:grpSpPr>
        <p:graphicFrame>
          <p:nvGraphicFramePr>
            <p:cNvPr id="269316" name="Object 4"/>
            <p:cNvGraphicFramePr>
              <a:graphicFrameLocks noChangeAspect="1"/>
            </p:cNvGraphicFramePr>
            <p:nvPr/>
          </p:nvGraphicFramePr>
          <p:xfrm>
            <a:off x="1691680" y="3356992"/>
            <a:ext cx="5762625" cy="260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18" name="Document" r:id="rId4" imgW="5762520" imgH="2610000" progId="">
                    <p:embed/>
                  </p:oleObj>
                </mc:Choice>
                <mc:Fallback>
                  <p:oleObj name="Document" r:id="rId4" imgW="5762520" imgH="2610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1680" y="3356992"/>
                          <a:ext cx="5762625" cy="2609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tângulo 5"/>
            <p:cNvSpPr/>
            <p:nvPr/>
          </p:nvSpPr>
          <p:spPr>
            <a:xfrm>
              <a:off x="3347864" y="3329228"/>
              <a:ext cx="158417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3233791" y="5631752"/>
              <a:ext cx="1773721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upo 16"/>
          <p:cNvGrpSpPr/>
          <p:nvPr/>
        </p:nvGrpSpPr>
        <p:grpSpPr>
          <a:xfrm>
            <a:off x="56728" y="1412776"/>
            <a:ext cx="8989119" cy="3421360"/>
            <a:chOff x="56728" y="1412776"/>
            <a:chExt cx="8989119" cy="3421360"/>
          </a:xfrm>
        </p:grpSpPr>
        <p:pic>
          <p:nvPicPr>
            <p:cNvPr id="8" name="Picture 17" descr="CrCO5MeC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232" y="1700808"/>
              <a:ext cx="1777683" cy="2272680"/>
            </a:xfrm>
            <a:prstGeom prst="rect">
              <a:avLst/>
            </a:prstGeom>
            <a:noFill/>
          </p:spPr>
        </p:pic>
        <p:pic>
          <p:nvPicPr>
            <p:cNvPr id="9" name="Picture 15" descr="CrCO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8750" y="2467000"/>
              <a:ext cx="1892970" cy="1933597"/>
            </a:xfrm>
            <a:prstGeom prst="rect">
              <a:avLst/>
            </a:prstGeom>
            <a:noFill/>
          </p:spPr>
        </p:pic>
        <p:pic>
          <p:nvPicPr>
            <p:cNvPr id="10" name="Picture 16" descr="CrCO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03848" y="1844824"/>
              <a:ext cx="1876324" cy="1367036"/>
            </a:xfrm>
            <a:prstGeom prst="rect">
              <a:avLst/>
            </a:prstGeom>
            <a:noFill/>
          </p:spPr>
        </p:pic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5334000" y="2695600"/>
              <a:ext cx="914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209800" y="2695600"/>
              <a:ext cx="914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6728" y="4437261"/>
              <a:ext cx="12334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18-</a:t>
              </a:r>
              <a:r>
                <a:rPr lang="en-US" sz="2000" i="1" dirty="0"/>
                <a:t>e</a:t>
              </a:r>
              <a:r>
                <a:rPr lang="en-US" sz="2000" dirty="0"/>
                <a:t> Cr</a:t>
              </a:r>
              <a:r>
                <a:rPr lang="en-US" sz="2000" baseline="30000" dirty="0"/>
                <a:t>(0)</a:t>
              </a:r>
              <a:endParaRPr lang="en-US" sz="2000" dirty="0"/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952328" y="2852936"/>
              <a:ext cx="12334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/>
                <a:t>16-</a:t>
              </a:r>
              <a:r>
                <a:rPr lang="en-US" sz="2000" i="1"/>
                <a:t>e</a:t>
              </a:r>
              <a:r>
                <a:rPr lang="en-US" sz="2000"/>
                <a:t> Cr</a:t>
              </a:r>
              <a:r>
                <a:rPr lang="en-US" sz="2000" baseline="30000"/>
                <a:t>(0)</a:t>
              </a:r>
              <a:endParaRPr lang="en-US" sz="2000"/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7812360" y="3573016"/>
              <a:ext cx="12334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18-</a:t>
              </a:r>
              <a:r>
                <a:rPr lang="en-US" sz="2000" i="1" dirty="0"/>
                <a:t>e</a:t>
              </a:r>
              <a:r>
                <a:rPr lang="en-US" sz="2000" dirty="0"/>
                <a:t> Cr</a:t>
              </a:r>
              <a:r>
                <a:rPr lang="en-US" sz="2000" baseline="30000" dirty="0"/>
                <a:t>(0)</a:t>
              </a:r>
              <a:endParaRPr lang="en-US" sz="2000" dirty="0"/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251520" y="1412776"/>
              <a:ext cx="30692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bg-BG" sz="2000" b="1" i="1" dirty="0">
                  <a:solidFill>
                    <a:schemeClr val="accent2"/>
                  </a:solidFill>
                </a:rPr>
                <a:t>2) </a:t>
              </a:r>
              <a:r>
                <a:rPr lang="en-US" sz="2000" b="1" i="1" dirty="0" err="1">
                  <a:solidFill>
                    <a:schemeClr val="accent2"/>
                  </a:solidFill>
                </a:rPr>
                <a:t>Mecanismo</a:t>
              </a:r>
              <a:r>
                <a:rPr lang="en-US" sz="2000" b="1" i="1" dirty="0">
                  <a:solidFill>
                    <a:schemeClr val="accent2"/>
                  </a:solidFill>
                </a:rPr>
                <a:t> </a:t>
              </a:r>
              <a:r>
                <a:rPr lang="en-US" sz="2000" b="1" i="1" dirty="0" err="1">
                  <a:solidFill>
                    <a:schemeClr val="accent2"/>
                  </a:solidFill>
                </a:rPr>
                <a:t>dissociativo</a:t>
              </a:r>
              <a:r>
                <a:rPr lang="en-US" sz="2000" dirty="0"/>
                <a:t>:</a:t>
              </a:r>
            </a:p>
          </p:txBody>
        </p:sp>
      </p:grpSp>
      <p:grpSp>
        <p:nvGrpSpPr>
          <p:cNvPr id="4" name="Grupo 22"/>
          <p:cNvGrpSpPr/>
          <p:nvPr/>
        </p:nvGrpSpPr>
        <p:grpSpPr>
          <a:xfrm>
            <a:off x="107504" y="5157192"/>
            <a:ext cx="1465016" cy="923330"/>
            <a:chOff x="107504" y="5157192"/>
            <a:chExt cx="1465016" cy="923330"/>
          </a:xfrm>
        </p:grpSpPr>
        <p:sp>
          <p:nvSpPr>
            <p:cNvPr id="19" name="CaixaDeTexto 18"/>
            <p:cNvSpPr txBox="1"/>
            <p:nvPr/>
          </p:nvSpPr>
          <p:spPr>
            <a:xfrm>
              <a:off x="107504" y="5157192"/>
              <a:ext cx="1465016" cy="92333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Cr………..6 </a:t>
              </a:r>
              <a:r>
                <a:rPr lang="en-US" i="1" dirty="0"/>
                <a:t>e</a:t>
              </a:r>
              <a:r>
                <a:rPr lang="en-US" dirty="0"/>
                <a:t>-</a:t>
              </a:r>
            </a:p>
            <a:p>
              <a:r>
                <a:rPr lang="en-US" dirty="0"/>
                <a:t>6 CO….6x 2 </a:t>
              </a:r>
              <a:r>
                <a:rPr lang="en-US" i="1" dirty="0"/>
                <a:t>e</a:t>
              </a:r>
              <a:r>
                <a:rPr lang="en-US" dirty="0"/>
                <a:t>-</a:t>
              </a:r>
            </a:p>
            <a:p>
              <a:r>
                <a:rPr lang="en-US" dirty="0"/>
                <a:t>Total = 18 </a:t>
              </a:r>
              <a:r>
                <a:rPr lang="en-US" i="1" dirty="0"/>
                <a:t>e</a:t>
              </a:r>
              <a:r>
                <a:rPr lang="en-US" dirty="0"/>
                <a:t>-</a:t>
              </a:r>
            </a:p>
          </p:txBody>
        </p:sp>
        <p:cxnSp>
          <p:nvCxnSpPr>
            <p:cNvPr id="21" name="Conector reto 20"/>
            <p:cNvCxnSpPr/>
            <p:nvPr/>
          </p:nvCxnSpPr>
          <p:spPr>
            <a:xfrm>
              <a:off x="136079" y="5733256"/>
              <a:ext cx="136815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53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D0BF1-B18F-4277-8A41-9A6B0F129EAF}" type="slidenum">
              <a:rPr lang="en-US"/>
              <a:pPr/>
              <a:t>56</a:t>
            </a:fld>
            <a:endParaRPr lang="en-US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Previsão</a:t>
            </a:r>
            <a:r>
              <a:rPr lang="en-US" dirty="0"/>
              <a:t> de </a:t>
            </a:r>
            <a:r>
              <a:rPr lang="en-US" dirty="0" err="1"/>
              <a:t>reatividade</a:t>
            </a:r>
            <a:r>
              <a:rPr lang="en-US" dirty="0"/>
              <a:t> e </a:t>
            </a:r>
            <a:r>
              <a:rPr lang="en-US" dirty="0" err="1"/>
              <a:t>mecanismo</a:t>
            </a:r>
            <a:endParaRPr lang="en-US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96504" y="1936132"/>
            <a:ext cx="6312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bg-BG" sz="2000" b="1" i="1" dirty="0">
                <a:solidFill>
                  <a:schemeClr val="accent2"/>
                </a:solidFill>
              </a:rPr>
              <a:t>3) </a:t>
            </a:r>
            <a:r>
              <a:rPr lang="en-US" sz="2000" b="1" i="1" dirty="0" err="1">
                <a:solidFill>
                  <a:schemeClr val="accent2"/>
                </a:solidFill>
              </a:rPr>
              <a:t>Mecanismo</a:t>
            </a:r>
            <a:r>
              <a:rPr lang="en-US" sz="2000" b="1" i="1" dirty="0">
                <a:solidFill>
                  <a:schemeClr val="accent2"/>
                </a:solidFill>
              </a:rPr>
              <a:t> </a:t>
            </a:r>
            <a:r>
              <a:rPr lang="bg-BG" sz="2000" b="1" i="1" dirty="0">
                <a:solidFill>
                  <a:schemeClr val="accent2"/>
                </a:solidFill>
              </a:rPr>
              <a:t>concertado</a:t>
            </a:r>
            <a:r>
              <a:rPr lang="en-US" sz="2000" dirty="0"/>
              <a:t>:</a:t>
            </a:r>
            <a:r>
              <a:rPr lang="bg-BG" sz="2000" dirty="0"/>
              <a:t> sem formação de intermediário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157" y="3103287"/>
            <a:ext cx="7233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O mecanismo exato do processo de troca ligante/substrato muitas vezes não foi investigado em detalhe e em muitos ciclos catalíticos propostos é adotado um mecanismo dissociativo. </a:t>
            </a:r>
          </a:p>
          <a:p>
            <a:endParaRPr lang="bg-BG" dirty="0"/>
          </a:p>
          <a:p>
            <a:r>
              <a:rPr lang="bg-BG" dirty="0"/>
              <a:t> </a:t>
            </a:r>
            <a:endParaRPr lang="en-US" dirty="0"/>
          </a:p>
        </p:txBody>
      </p:sp>
      <p:sp>
        <p:nvSpPr>
          <p:cNvPr id="25" name="CaixaDeTexto 6"/>
          <p:cNvSpPr txBox="1"/>
          <p:nvPr/>
        </p:nvSpPr>
        <p:spPr>
          <a:xfrm>
            <a:off x="395536" y="1340768"/>
            <a:ext cx="3223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/>
              <a:t>Reação de substituição:</a:t>
            </a:r>
          </a:p>
        </p:txBody>
      </p:sp>
    </p:spTree>
    <p:extLst>
      <p:ext uri="{BB962C8B-B14F-4D97-AF65-F5344CB8AC3E}">
        <p14:creationId xmlns:p14="http://schemas.microsoft.com/office/powerpoint/2010/main" val="1609406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611188" y="1421543"/>
            <a:ext cx="7772400" cy="1143000"/>
          </a:xfrm>
        </p:spPr>
        <p:txBody>
          <a:bodyPr/>
          <a:lstStyle/>
          <a:p>
            <a:pPr algn="ctr"/>
            <a:r>
              <a:rPr lang="en-US" sz="2600" dirty="0">
                <a:latin typeface="Arial" charset="0"/>
              </a:rPr>
              <a:t>ADIÇÃO OXIDATIVA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4" t="11169" r="25026" b="66490"/>
          <a:stretch>
            <a:fillRect/>
          </a:stretch>
        </p:blipFill>
        <p:spPr bwMode="auto">
          <a:xfrm>
            <a:off x="2052638" y="2276475"/>
            <a:ext cx="50403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CaixaDeTexto 4"/>
          <p:cNvSpPr txBox="1">
            <a:spLocks noChangeArrowheads="1"/>
          </p:cNvSpPr>
          <p:nvPr/>
        </p:nvSpPr>
        <p:spPr bwMode="auto">
          <a:xfrm>
            <a:off x="2916238" y="3789363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</a:t>
            </a:r>
            <a:r>
              <a:rPr lang="en-US" sz="1800" i="1"/>
              <a:t>e-</a:t>
            </a:r>
          </a:p>
        </p:txBody>
      </p:sp>
      <p:sp>
        <p:nvSpPr>
          <p:cNvPr id="39940" name="CaixaDeTexto 5"/>
          <p:cNvSpPr txBox="1">
            <a:spLocks noChangeArrowheads="1"/>
          </p:cNvSpPr>
          <p:nvPr/>
        </p:nvSpPr>
        <p:spPr bwMode="auto">
          <a:xfrm>
            <a:off x="5784850" y="4292600"/>
            <a:ext cx="654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 </a:t>
            </a:r>
            <a:r>
              <a:rPr lang="en-US" sz="1800" i="1"/>
              <a:t>e-</a:t>
            </a:r>
          </a:p>
        </p:txBody>
      </p:sp>
      <p:sp>
        <p:nvSpPr>
          <p:cNvPr id="39941" name="Retângulo 6"/>
          <p:cNvSpPr>
            <a:spLocks noChangeArrowheads="1"/>
          </p:cNvSpPr>
          <p:nvPr/>
        </p:nvSpPr>
        <p:spPr bwMode="auto">
          <a:xfrm>
            <a:off x="551295" y="4875487"/>
            <a:ext cx="826597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dirty="0"/>
              <a:t>A adição </a:t>
            </a:r>
            <a:r>
              <a:rPr lang="pt-BR" sz="2000" dirty="0" err="1"/>
              <a:t>oxidativa</a:t>
            </a:r>
            <a:r>
              <a:rPr lang="pt-BR" sz="2000" dirty="0"/>
              <a:t> de uma molécula AX a um complexo causa a dissociação da ligação A-X e a coordenação dos dois fragmentos. </a:t>
            </a:r>
          </a:p>
          <a:p>
            <a:pPr>
              <a:buFont typeface="Arial" charset="0"/>
              <a:buChar char="•"/>
            </a:pPr>
            <a:r>
              <a:rPr lang="pt-BR" sz="2000" dirty="0"/>
              <a:t>As moléculas covalentes AX (H-X, C-X, H-H, C-H, C-C, etc.) se adicionam ao metal de transição em baixo estado de oxidação, causando o aumento do mesmo em duas unidades.</a:t>
            </a:r>
            <a:endParaRPr lang="bg-BG" sz="2000" dirty="0"/>
          </a:p>
          <a:p>
            <a:pPr>
              <a:buFont typeface="Arial" charset="0"/>
              <a:buChar char="•"/>
            </a:pPr>
            <a:r>
              <a:rPr lang="bg-BG" sz="2000" dirty="0"/>
              <a:t>Mecanismos concertado, SN</a:t>
            </a:r>
            <a:r>
              <a:rPr lang="bg-BG" sz="2000" baseline="-25000" dirty="0"/>
              <a:t>2</a:t>
            </a:r>
            <a:r>
              <a:rPr lang="bg-BG" sz="2000" dirty="0"/>
              <a:t>, Iônico ou radicalar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4140200" y="2492375"/>
            <a:ext cx="1008063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1619250" y="2420938"/>
            <a:ext cx="5976938" cy="2303462"/>
          </a:xfrm>
          <a:prstGeom prst="round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4" name="Título 1"/>
          <p:cNvSpPr txBox="1">
            <a:spLocks/>
          </p:cNvSpPr>
          <p:nvPr/>
        </p:nvSpPr>
        <p:spPr bwMode="auto">
          <a:xfrm>
            <a:off x="183306" y="379413"/>
            <a:ext cx="862845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292929"/>
                </a:solidFill>
              </a:rPr>
              <a:t>Reações elementares</a:t>
            </a:r>
            <a:r>
              <a:rPr lang="bg-BG" sz="2800" b="1" dirty="0">
                <a:solidFill>
                  <a:srgbClr val="292929"/>
                </a:solidFill>
              </a:rPr>
              <a:t> em Catálise homogênea</a:t>
            </a:r>
            <a:endParaRPr lang="pt-BR" sz="2800" b="1" dirty="0">
              <a:solidFill>
                <a:srgbClr val="292929"/>
              </a:solidFill>
            </a:endParaRPr>
          </a:p>
        </p:txBody>
      </p:sp>
      <p:sp>
        <p:nvSpPr>
          <p:cNvPr id="39945" name="Text Box 3"/>
          <p:cNvSpPr txBox="1">
            <a:spLocks noChangeArrowheads="1"/>
          </p:cNvSpPr>
          <p:nvPr/>
        </p:nvSpPr>
        <p:spPr bwMode="auto">
          <a:xfrm>
            <a:off x="895851" y="1047750"/>
            <a:ext cx="79214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500" dirty="0">
                <a:solidFill>
                  <a:srgbClr val="FC0000"/>
                </a:solidFill>
              </a:rPr>
              <a:t>A combinação das reações elementares explicam os ciclos catalítico homogêneos</a:t>
            </a:r>
          </a:p>
        </p:txBody>
      </p:sp>
    </p:spTree>
    <p:extLst>
      <p:ext uri="{BB962C8B-B14F-4D97-AF65-F5344CB8AC3E}">
        <p14:creationId xmlns:p14="http://schemas.microsoft.com/office/powerpoint/2010/main" val="18837710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ítulo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7772400" cy="1143000"/>
          </a:xfrm>
        </p:spPr>
        <p:txBody>
          <a:bodyPr/>
          <a:lstStyle/>
          <a:p>
            <a:pPr algn="ctr"/>
            <a:r>
              <a:rPr lang="pt-BR" sz="2600">
                <a:latin typeface="Arial" charset="0"/>
              </a:rPr>
              <a:t>ELIMINAÇÃO REDUTIVA</a:t>
            </a:r>
          </a:p>
        </p:txBody>
      </p:sp>
      <p:sp>
        <p:nvSpPr>
          <p:cNvPr id="41986" name="Título 1"/>
          <p:cNvSpPr txBox="1">
            <a:spLocks/>
          </p:cNvSpPr>
          <p:nvPr/>
        </p:nvSpPr>
        <p:spPr bwMode="auto">
          <a:xfrm>
            <a:off x="1828800" y="379413"/>
            <a:ext cx="53879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3600">
                <a:solidFill>
                  <a:srgbClr val="292929"/>
                </a:solidFill>
              </a:rPr>
              <a:t>Reações elementares</a:t>
            </a:r>
          </a:p>
        </p:txBody>
      </p:sp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6370638" y="4140200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/>
              <a:t>16 </a:t>
            </a:r>
            <a:r>
              <a:rPr lang="pt-BR" sz="1800" i="1"/>
              <a:t>e-</a:t>
            </a:r>
          </a:p>
        </p:txBody>
      </p:sp>
      <p:sp>
        <p:nvSpPr>
          <p:cNvPr id="41988" name="CaixaDeTexto 5"/>
          <p:cNvSpPr txBox="1">
            <a:spLocks noChangeArrowheads="1"/>
          </p:cNvSpPr>
          <p:nvPr/>
        </p:nvSpPr>
        <p:spPr bwMode="auto">
          <a:xfrm>
            <a:off x="2627313" y="4140200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800"/>
              <a:t>18 </a:t>
            </a:r>
            <a:r>
              <a:rPr lang="pt-BR" sz="1800" i="1"/>
              <a:t>e-</a:t>
            </a:r>
          </a:p>
        </p:txBody>
      </p:sp>
      <p:sp>
        <p:nvSpPr>
          <p:cNvPr id="41989" name="Retângulo 6"/>
          <p:cNvSpPr>
            <a:spLocks noChangeArrowheads="1"/>
          </p:cNvSpPr>
          <p:nvPr/>
        </p:nvSpPr>
        <p:spPr bwMode="auto">
          <a:xfrm>
            <a:off x="395288" y="5229225"/>
            <a:ext cx="79930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dirty="0"/>
              <a:t>Inverso da adição </a:t>
            </a:r>
            <a:r>
              <a:rPr lang="pt-BR" sz="2000" dirty="0" err="1"/>
              <a:t>oxidativa</a:t>
            </a:r>
            <a:r>
              <a:rPr lang="pt-BR" sz="2000" dirty="0"/>
              <a:t>,  o produto é a formação de uma molécula AX a partir de dois fragmentos coordenados ao metal. </a:t>
            </a:r>
          </a:p>
          <a:p>
            <a:pPr>
              <a:buFont typeface="Arial" charset="0"/>
              <a:buChar char="•"/>
            </a:pPr>
            <a:r>
              <a:rPr lang="pt-BR" sz="2000" dirty="0"/>
              <a:t>O estado de oxidação do metal diminui em duas unidades.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6" t="68417" r="24524" b="10638"/>
          <a:stretch>
            <a:fillRect/>
          </a:stretch>
        </p:blipFill>
        <p:spPr bwMode="auto">
          <a:xfrm>
            <a:off x="1690688" y="2266950"/>
            <a:ext cx="244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7" t="49889" r="47815" b="40057"/>
          <a:stretch>
            <a:fillRect/>
          </a:stretch>
        </p:blipFill>
        <p:spPr bwMode="auto">
          <a:xfrm>
            <a:off x="5435600" y="2843213"/>
            <a:ext cx="21605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de seta reta 9"/>
          <p:cNvCxnSpPr/>
          <p:nvPr/>
        </p:nvCxnSpPr>
        <p:spPr>
          <a:xfrm>
            <a:off x="4427538" y="3203575"/>
            <a:ext cx="7921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1619250" y="2205038"/>
            <a:ext cx="5976938" cy="2447925"/>
          </a:xfrm>
          <a:prstGeom prst="round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2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395288" y="762000"/>
            <a:ext cx="8229600" cy="1069975"/>
          </a:xfrm>
        </p:spPr>
        <p:txBody>
          <a:bodyPr/>
          <a:lstStyle/>
          <a:p>
            <a:pPr algn="ctr"/>
            <a:r>
              <a:rPr lang="en-US" sz="2600">
                <a:latin typeface="Arial" charset="0"/>
              </a:rPr>
              <a:t>DISSOCIAÇÃO e ASSOCIAÇÃO</a:t>
            </a:r>
          </a:p>
        </p:txBody>
      </p:sp>
      <p:sp>
        <p:nvSpPr>
          <p:cNvPr id="44034" name="CaixaDeTexto 4"/>
          <p:cNvSpPr txBox="1">
            <a:spLocks noChangeArrowheads="1"/>
          </p:cNvSpPr>
          <p:nvPr/>
        </p:nvSpPr>
        <p:spPr bwMode="auto">
          <a:xfrm>
            <a:off x="3635375" y="3492500"/>
            <a:ext cx="654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</a:t>
            </a:r>
            <a:r>
              <a:rPr lang="en-US" sz="1800" i="1"/>
              <a:t>e-</a:t>
            </a:r>
          </a:p>
        </p:txBody>
      </p:sp>
      <p:sp>
        <p:nvSpPr>
          <p:cNvPr id="44035" name="CaixaDeTexto 5"/>
          <p:cNvSpPr txBox="1">
            <a:spLocks noChangeArrowheads="1"/>
          </p:cNvSpPr>
          <p:nvPr/>
        </p:nvSpPr>
        <p:spPr bwMode="auto">
          <a:xfrm>
            <a:off x="1187450" y="3708400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 </a:t>
            </a:r>
            <a:r>
              <a:rPr lang="en-US" sz="1800" i="1"/>
              <a:t>e-</a:t>
            </a:r>
          </a:p>
        </p:txBody>
      </p:sp>
      <p:sp>
        <p:nvSpPr>
          <p:cNvPr id="44036" name="Retângulo 6"/>
          <p:cNvSpPr>
            <a:spLocks noChangeArrowheads="1"/>
          </p:cNvSpPr>
          <p:nvPr/>
        </p:nvSpPr>
        <p:spPr bwMode="auto">
          <a:xfrm>
            <a:off x="5651500" y="1844675"/>
            <a:ext cx="33131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000" dirty="0"/>
              <a:t>Etapa sensível a natureza do grupo do ligante fosfina (aspectos </a:t>
            </a:r>
            <a:r>
              <a:rPr lang="pt-BR" sz="2000" dirty="0" err="1"/>
              <a:t>estér</a:t>
            </a:r>
            <a:r>
              <a:rPr lang="bg-BG" sz="2000" dirty="0"/>
              <a:t>ic</a:t>
            </a:r>
            <a:r>
              <a:rPr lang="pt-BR" sz="2000" dirty="0"/>
              <a:t>os e eletrônicos)</a:t>
            </a:r>
          </a:p>
          <a:p>
            <a:pPr>
              <a:buFont typeface="Arial" charset="0"/>
              <a:buChar char="•"/>
            </a:pPr>
            <a:endParaRPr lang="pt-BR" sz="2000" dirty="0"/>
          </a:p>
          <a:p>
            <a:pPr>
              <a:buFont typeface="Arial" charset="0"/>
              <a:buChar char="•"/>
            </a:pPr>
            <a:r>
              <a:rPr lang="pt-BR" sz="2000" i="1" dirty="0"/>
              <a:t>metal não muda de estado de oxidação</a:t>
            </a:r>
            <a:endParaRPr lang="pt-BR" sz="2000" dirty="0"/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7" t="11169" r="25491" b="66490"/>
          <a:stretch>
            <a:fillRect/>
          </a:stretch>
        </p:blipFill>
        <p:spPr bwMode="auto">
          <a:xfrm>
            <a:off x="611188" y="17732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7" t="45126" r="25491" b="34377"/>
          <a:stretch>
            <a:fillRect/>
          </a:stretch>
        </p:blipFill>
        <p:spPr bwMode="auto">
          <a:xfrm>
            <a:off x="3132138" y="1908175"/>
            <a:ext cx="1800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7" t="32922" r="56660" b="66148"/>
          <a:stretch>
            <a:fillRect/>
          </a:stretch>
        </p:blipFill>
        <p:spPr bwMode="auto">
          <a:xfrm>
            <a:off x="2268538" y="2700338"/>
            <a:ext cx="86360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8" t="35298" r="25491" b="59341"/>
          <a:stretch>
            <a:fillRect/>
          </a:stretch>
        </p:blipFill>
        <p:spPr bwMode="auto">
          <a:xfrm>
            <a:off x="2484438" y="2195513"/>
            <a:ext cx="863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6" t="34404" r="34161" b="60234"/>
          <a:stretch>
            <a:fillRect/>
          </a:stretch>
        </p:blipFill>
        <p:spPr bwMode="auto">
          <a:xfrm>
            <a:off x="2411413" y="2843213"/>
            <a:ext cx="576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6" t="44679" r="1715" b="32980"/>
          <a:stretch>
            <a:fillRect/>
          </a:stretch>
        </p:blipFill>
        <p:spPr bwMode="auto">
          <a:xfrm>
            <a:off x="1042988" y="4356100"/>
            <a:ext cx="51133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3" name="CaixaDeTexto 15"/>
          <p:cNvSpPr txBox="1">
            <a:spLocks noChangeArrowheads="1"/>
          </p:cNvSpPr>
          <p:nvPr/>
        </p:nvSpPr>
        <p:spPr bwMode="auto">
          <a:xfrm>
            <a:off x="1763713" y="6300788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</a:t>
            </a:r>
            <a:r>
              <a:rPr lang="en-US" sz="1800" i="1"/>
              <a:t>e-</a:t>
            </a:r>
          </a:p>
        </p:txBody>
      </p:sp>
      <p:sp>
        <p:nvSpPr>
          <p:cNvPr id="44044" name="CaixaDeTexto 16"/>
          <p:cNvSpPr txBox="1">
            <a:spLocks noChangeArrowheads="1"/>
          </p:cNvSpPr>
          <p:nvPr/>
        </p:nvSpPr>
        <p:spPr bwMode="auto">
          <a:xfrm>
            <a:off x="4500563" y="6300788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 </a:t>
            </a:r>
            <a:r>
              <a:rPr lang="en-US" sz="1800" i="1"/>
              <a:t>e-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395288" y="1844675"/>
            <a:ext cx="4897437" cy="2305050"/>
          </a:xfrm>
          <a:prstGeom prst="round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23850" y="4221163"/>
            <a:ext cx="5976938" cy="2447925"/>
          </a:xfrm>
          <a:prstGeom prst="round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47" name="Título 1"/>
          <p:cNvSpPr txBox="1">
            <a:spLocks/>
          </p:cNvSpPr>
          <p:nvPr/>
        </p:nvSpPr>
        <p:spPr bwMode="auto">
          <a:xfrm>
            <a:off x="1920875" y="379413"/>
            <a:ext cx="53879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3600">
                <a:solidFill>
                  <a:srgbClr val="292929"/>
                </a:solidFill>
              </a:rPr>
              <a:t>Reações elementares</a:t>
            </a:r>
          </a:p>
        </p:txBody>
      </p:sp>
    </p:spTree>
    <p:extLst>
      <p:ext uri="{BB962C8B-B14F-4D97-AF65-F5344CB8AC3E}">
        <p14:creationId xmlns:p14="http://schemas.microsoft.com/office/powerpoint/2010/main" val="211454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4C7B2922-BF0F-4EC4-A55E-191FE2A8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53" y="1631414"/>
            <a:ext cx="4207647" cy="2645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A9AE7AD-4740-4F1F-B991-43A1B8AFC221}"/>
              </a:ext>
            </a:extLst>
          </p:cNvPr>
          <p:cNvSpPr txBox="1"/>
          <p:nvPr/>
        </p:nvSpPr>
        <p:spPr>
          <a:xfrm>
            <a:off x="1187624" y="476672"/>
            <a:ext cx="5904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De acordo com </a:t>
            </a:r>
            <a:r>
              <a:rPr lang="pt-BR" sz="3600" dirty="0" err="1"/>
              <a:t>Arrhenius</a:t>
            </a:r>
            <a:r>
              <a:rPr lang="pt-BR" sz="3600" dirty="0"/>
              <a:t>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7960C7E-342F-4712-96D1-E41E93D414DB}"/>
                  </a:ext>
                </a:extLst>
              </p:cNvPr>
              <p:cNvSpPr txBox="1"/>
              <p:nvPr/>
            </p:nvSpPr>
            <p:spPr>
              <a:xfrm>
                <a:off x="244299" y="1649197"/>
                <a:ext cx="4824536" cy="284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400" dirty="0"/>
                  <a:t>A reação irá depender exponencialmente da energia de ativação.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𝑣𝑒</m:t>
                          </m:r>
                        </m:e>
                        <m:sup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pt-B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𝑅𝑇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  <a:p>
                <a:r>
                  <a:rPr lang="pt-BR" sz="2400" dirty="0"/>
                  <a:t>.</a:t>
                </a: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7960C7E-342F-4712-96D1-E41E93D41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99" y="1649197"/>
                <a:ext cx="4824536" cy="2846420"/>
              </a:xfrm>
              <a:prstGeom prst="rect">
                <a:avLst/>
              </a:prstGeom>
              <a:blipFill>
                <a:blip r:embed="rId3"/>
                <a:stretch>
                  <a:fillRect l="-1894" t="-17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8B985C19-8693-4575-B092-0ADF72202A96}"/>
              </a:ext>
            </a:extLst>
          </p:cNvPr>
          <p:cNvSpPr/>
          <p:nvPr/>
        </p:nvSpPr>
        <p:spPr>
          <a:xfrm>
            <a:off x="270454" y="4314280"/>
            <a:ext cx="773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 que significa que decrescer a energia de ativação a reação vai acelerar exponencialmente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31B2296-F6D7-4D0B-A243-1D9D4F6E2717}"/>
              </a:ext>
            </a:extLst>
          </p:cNvPr>
          <p:cNvSpPr/>
          <p:nvPr/>
        </p:nvSpPr>
        <p:spPr>
          <a:xfrm>
            <a:off x="395536" y="530707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 variação global de </a:t>
            </a:r>
            <a:r>
              <a:rPr lang="pt-BR" sz="2400" b="1" dirty="0"/>
              <a:t>energia livre </a:t>
            </a:r>
            <a:r>
              <a:rPr lang="pt-BR" sz="2400" dirty="0"/>
              <a:t>é determinada pela quantidade de reagentes e produtos e nunca pelo catalisador  </a:t>
            </a:r>
          </a:p>
        </p:txBody>
      </p:sp>
    </p:spTree>
    <p:extLst>
      <p:ext uri="{BB962C8B-B14F-4D97-AF65-F5344CB8AC3E}">
        <p14:creationId xmlns:p14="http://schemas.microsoft.com/office/powerpoint/2010/main" val="3849697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1069975"/>
          </a:xfrm>
        </p:spPr>
        <p:txBody>
          <a:bodyPr/>
          <a:lstStyle/>
          <a:p>
            <a:pPr algn="ctr"/>
            <a:r>
              <a:rPr lang="en-US" sz="2600">
                <a:latin typeface="Arial" charset="0"/>
              </a:rPr>
              <a:t>INSERÇÃO/MIGRAÇÃO -ELIMINAÇÃO</a:t>
            </a:r>
          </a:p>
        </p:txBody>
      </p:sp>
      <p:sp>
        <p:nvSpPr>
          <p:cNvPr id="46082" name="Retângulo 6"/>
          <p:cNvSpPr>
            <a:spLocks noChangeArrowheads="1"/>
          </p:cNvSpPr>
          <p:nvPr/>
        </p:nvSpPr>
        <p:spPr bwMode="auto">
          <a:xfrm>
            <a:off x="7019925" y="4437063"/>
            <a:ext cx="1800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i="1"/>
              <a:t>metal não muda de estado de oxidação</a:t>
            </a:r>
            <a:endParaRPr lang="pt-BR"/>
          </a:p>
        </p:txBody>
      </p:sp>
      <p:graphicFrame>
        <p:nvGraphicFramePr>
          <p:cNvPr id="46083" name="Object 2"/>
          <p:cNvGraphicFramePr>
            <a:graphicFrameLocks noChangeAspect="1"/>
          </p:cNvGraphicFramePr>
          <p:nvPr/>
        </p:nvGraphicFramePr>
        <p:xfrm>
          <a:off x="827088" y="4287838"/>
          <a:ext cx="3673475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CS ChemDraw Drawing" r:id="rId4" imgW="4465320" imgH="2468880" progId="ChemDraw.Document.6.0">
                  <p:embed/>
                </p:oleObj>
              </mc:Choice>
              <mc:Fallback>
                <p:oleObj name="CS ChemDraw Drawing" r:id="rId4" imgW="4465320" imgH="24688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287838"/>
                        <a:ext cx="3673475" cy="202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CaixaDeTexto 15"/>
          <p:cNvSpPr txBox="1">
            <a:spLocks noChangeArrowheads="1"/>
          </p:cNvSpPr>
          <p:nvPr/>
        </p:nvSpPr>
        <p:spPr bwMode="auto">
          <a:xfrm>
            <a:off x="4859338" y="4583113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INSERÇÃO</a:t>
            </a:r>
          </a:p>
        </p:txBody>
      </p:sp>
      <p:sp>
        <p:nvSpPr>
          <p:cNvPr id="46085" name="CaixaDeTexto 16"/>
          <p:cNvSpPr txBox="1">
            <a:spLocks noChangeArrowheads="1"/>
          </p:cNvSpPr>
          <p:nvPr/>
        </p:nvSpPr>
        <p:spPr bwMode="auto">
          <a:xfrm>
            <a:off x="4787900" y="5876925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MIGRAÇÃO</a:t>
            </a: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6" t="68417" r="24524" b="10638"/>
          <a:stretch>
            <a:fillRect/>
          </a:stretch>
        </p:blipFill>
        <p:spPr bwMode="auto">
          <a:xfrm>
            <a:off x="4573588" y="1922463"/>
            <a:ext cx="26209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2" t="44679" r="3236" b="31583"/>
          <a:stretch>
            <a:fillRect/>
          </a:stretch>
        </p:blipFill>
        <p:spPr bwMode="auto">
          <a:xfrm>
            <a:off x="2125663" y="1949450"/>
            <a:ext cx="1871662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de seta reta 10"/>
          <p:cNvCxnSpPr/>
          <p:nvPr/>
        </p:nvCxnSpPr>
        <p:spPr>
          <a:xfrm>
            <a:off x="3925888" y="2859088"/>
            <a:ext cx="7921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9" name="CaixaDeTexto 14"/>
          <p:cNvSpPr txBox="1">
            <a:spLocks noChangeArrowheads="1"/>
          </p:cNvSpPr>
          <p:nvPr/>
        </p:nvSpPr>
        <p:spPr bwMode="auto">
          <a:xfrm>
            <a:off x="2557463" y="3579813"/>
            <a:ext cx="792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18 </a:t>
            </a:r>
            <a:r>
              <a:rPr lang="en-US" sz="1800" i="1"/>
              <a:t>e-</a:t>
            </a:r>
          </a:p>
        </p:txBody>
      </p:sp>
      <p:sp>
        <p:nvSpPr>
          <p:cNvPr id="46090" name="CaixaDeTexto 13"/>
          <p:cNvSpPr txBox="1">
            <a:spLocks noChangeArrowheads="1"/>
          </p:cNvSpPr>
          <p:nvPr/>
        </p:nvSpPr>
        <p:spPr bwMode="auto">
          <a:xfrm>
            <a:off x="6300788" y="3506788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16 </a:t>
            </a:r>
            <a:r>
              <a:rPr lang="en-US" sz="1800" i="1"/>
              <a:t>e-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692275" y="1955800"/>
            <a:ext cx="5689600" cy="2076450"/>
          </a:xfrm>
          <a:prstGeom prst="roundRect">
            <a:avLst/>
          </a:prstGeom>
          <a:solidFill>
            <a:schemeClr val="accent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tângulo 19"/>
          <p:cNvSpPr/>
          <p:nvPr/>
        </p:nvSpPr>
        <p:spPr>
          <a:xfrm>
            <a:off x="395288" y="4149725"/>
            <a:ext cx="6048375" cy="23749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3" name="Título 1"/>
          <p:cNvSpPr txBox="1">
            <a:spLocks/>
          </p:cNvSpPr>
          <p:nvPr/>
        </p:nvSpPr>
        <p:spPr bwMode="auto">
          <a:xfrm>
            <a:off x="1828800" y="379413"/>
            <a:ext cx="538797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>
                <a:solidFill>
                  <a:srgbClr val="292929"/>
                </a:solidFill>
              </a:rPr>
              <a:t>Reações elementares</a:t>
            </a:r>
          </a:p>
        </p:txBody>
      </p:sp>
    </p:spTree>
    <p:extLst>
      <p:ext uri="{BB962C8B-B14F-4D97-AF65-F5344CB8AC3E}">
        <p14:creationId xmlns:p14="http://schemas.microsoft.com/office/powerpoint/2010/main" val="16392210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6738"/>
            <a:ext cx="51863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22"/>
          <p:cNvSpPr txBox="1">
            <a:spLocks noChangeArrowheads="1"/>
          </p:cNvSpPr>
          <p:nvPr/>
        </p:nvSpPr>
        <p:spPr bwMode="auto">
          <a:xfrm>
            <a:off x="1116013" y="423863"/>
            <a:ext cx="70564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pt-BR" sz="2800"/>
              <a:t>Hidrogenação de alcenos</a:t>
            </a:r>
          </a:p>
          <a:p>
            <a:pPr algn="ctr"/>
            <a:r>
              <a:rPr lang="pt-BR" sz="2000"/>
              <a:t>Catalisador de Wilkinson [RhCl(PPh</a:t>
            </a:r>
            <a:r>
              <a:rPr lang="pt-BR" sz="2000" baseline="-25000"/>
              <a:t>3</a:t>
            </a:r>
            <a:r>
              <a:rPr lang="pt-BR" sz="2000"/>
              <a:t>)</a:t>
            </a:r>
            <a:r>
              <a:rPr lang="pt-BR" sz="2000" baseline="-25000"/>
              <a:t>3</a:t>
            </a:r>
            <a:r>
              <a:rPr lang="pt-BR" sz="2000"/>
              <a:t>]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5940425" y="1628775"/>
            <a:ext cx="2592388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1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Adição oxidativa de H</a:t>
            </a:r>
            <a:r>
              <a:rPr lang="pt-BR" sz="1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804025" y="3500438"/>
            <a:ext cx="2166938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2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Dissociação do ligante fosfina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075238" y="5445125"/>
            <a:ext cx="4176712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3 </a:t>
            </a:r>
          </a:p>
          <a:p>
            <a:pPr algn="ctr" eaLnBrk="1" hangingPunct="1">
              <a:defRPr/>
            </a:pPr>
            <a:r>
              <a:rPr lang="pt-B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Associação do </a:t>
            </a:r>
            <a:r>
              <a:rPr lang="pt-BR" sz="1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alceno</a:t>
            </a:r>
            <a:r>
              <a:rPr lang="pt-B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no complexo coordenativamente insaturado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73088" y="5468938"/>
            <a:ext cx="281940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4 </a:t>
            </a:r>
          </a:p>
          <a:p>
            <a:pPr algn="ctr" eaLnBrk="1" hangingPunct="1">
              <a:defRPr/>
            </a:pPr>
            <a:r>
              <a:rPr lang="pt-B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Migração do H</a:t>
            </a:r>
          </a:p>
          <a:p>
            <a:pPr algn="ctr" eaLnBrk="1" hangingPunct="1">
              <a:defRPr/>
            </a:pPr>
            <a:r>
              <a:rPr lang="pt-BR" sz="1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Alquil</a:t>
            </a:r>
            <a:r>
              <a:rPr lang="pt-BR" sz="18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-complexo de 16e</a:t>
            </a:r>
            <a:r>
              <a:rPr lang="pt-BR" sz="1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0" y="3213100"/>
            <a:ext cx="2051050" cy="1662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5 </a:t>
            </a:r>
          </a:p>
          <a:p>
            <a:pPr algn="ctr" eaLnBrk="1" hangingPunct="1">
              <a:defRPr/>
            </a:pPr>
            <a:r>
              <a:rPr lang="pt-BR" sz="18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Associação da fosfina e migração do H</a:t>
            </a:r>
          </a:p>
          <a:p>
            <a:pPr algn="ctr" eaLnBrk="1" hangingPunct="1">
              <a:defRPr/>
            </a:pPr>
            <a:endParaRPr lang="pt-BR" sz="18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3132138" y="14859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18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Catalisador de 16e</a:t>
            </a:r>
            <a:r>
              <a:rPr lang="pt-BR" sz="1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588125" y="285432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18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Complexo diidreto de18e</a:t>
            </a:r>
            <a:r>
              <a:rPr lang="pt-BR" sz="18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0" y="1628775"/>
            <a:ext cx="1763713" cy="1647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6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Eliminação redutiva do alcano</a:t>
            </a:r>
          </a:p>
          <a:p>
            <a:pPr algn="ctr" eaLnBrk="1" hangingPunct="1">
              <a:defRPr/>
            </a:pPr>
            <a:endParaRPr lang="pt-BR" sz="180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067175" y="2987675"/>
            <a:ext cx="569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8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16e</a:t>
            </a:r>
            <a:r>
              <a:rPr lang="pt-BR" sz="1800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00563" y="3490913"/>
            <a:ext cx="56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8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18e</a:t>
            </a:r>
            <a:r>
              <a:rPr lang="pt-BR" sz="1800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4" name="Retângulo 11"/>
          <p:cNvSpPr/>
          <p:nvPr/>
        </p:nvSpPr>
        <p:spPr>
          <a:xfrm>
            <a:off x="3492500" y="4283075"/>
            <a:ext cx="5683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16e</a:t>
            </a:r>
            <a:r>
              <a:rPr lang="pt-BR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5" name="Retângulo 12"/>
          <p:cNvSpPr/>
          <p:nvPr/>
        </p:nvSpPr>
        <p:spPr>
          <a:xfrm>
            <a:off x="4500563" y="4427538"/>
            <a:ext cx="568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16e</a:t>
            </a:r>
            <a:r>
              <a:rPr lang="pt-BR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995738" y="4859338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8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18e</a:t>
            </a:r>
            <a:r>
              <a:rPr lang="pt-BR" sz="1800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563938" y="3490913"/>
            <a:ext cx="569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18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18e</a:t>
            </a:r>
            <a:r>
              <a:rPr lang="pt-BR" sz="1800" baseline="30000">
                <a:solidFill>
                  <a:srgbClr val="F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97184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yc170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2038350"/>
            <a:ext cx="64135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5"/>
          <p:cNvSpPr>
            <a:spLocks noChangeArrowheads="1"/>
          </p:cNvSpPr>
          <p:nvPr/>
        </p:nvSpPr>
        <p:spPr bwMode="auto">
          <a:xfrm>
            <a:off x="900113" y="309563"/>
            <a:ext cx="6767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SzPct val="155000"/>
              <a:buFont typeface="Wingdings" charset="0"/>
              <a:buNone/>
            </a:pPr>
            <a:r>
              <a:rPr lang="pt-BR" sz="2400">
                <a:sym typeface="Symbol" charset="0"/>
              </a:rPr>
              <a:t>Reações de hidrocarbonilação (hidroformilação) 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1358900" y="860425"/>
            <a:ext cx="541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imes New Roman" charset="0"/>
              </a:rPr>
              <a:t>RC=CH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+ CO + 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    </a:t>
            </a:r>
            <a:r>
              <a:rPr lang="en-US">
                <a:latin typeface="Times New Roman" charset="0"/>
                <a:sym typeface="Symbol" charset="0"/>
              </a:rPr>
              <a:t></a:t>
            </a:r>
            <a:r>
              <a:rPr lang="en-US">
                <a:latin typeface="Times New Roman" charset="0"/>
              </a:rPr>
              <a:t>   RCH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CH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CHO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4100513" y="765175"/>
            <a:ext cx="542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imes New Roman" charset="0"/>
              </a:rPr>
              <a:t>cat.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2411413" y="1268413"/>
            <a:ext cx="4248150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1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Dissociação de CO e formação do complexo insaturado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804025" y="1844675"/>
            <a:ext cx="2166938" cy="823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2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Associação do alceno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977063" y="5300663"/>
            <a:ext cx="2166937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3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Reação de inserção com o ligante hidreto coordenado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1403350" y="5300663"/>
            <a:ext cx="2819400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4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Pressão de CO elevada, inserção migratória do CO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Formação do acil-complexo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450850" y="4021138"/>
            <a:ext cx="2166938" cy="1098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5 </a:t>
            </a:r>
          </a:p>
          <a:p>
            <a:pPr algn="ctr" eaLnBrk="1" hangingPunct="1">
              <a:defRPr/>
            </a:pP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Ataque de H</a:t>
            </a:r>
            <a:r>
              <a:rPr lang="pt-BR" sz="1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pt-BR" sz="1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e formação do produto</a:t>
            </a:r>
          </a:p>
        </p:txBody>
      </p:sp>
      <p:sp>
        <p:nvSpPr>
          <p:cNvPr id="50186" name="Text Box 14"/>
          <p:cNvSpPr txBox="1">
            <a:spLocks noChangeArrowheads="1"/>
          </p:cNvSpPr>
          <p:nvPr/>
        </p:nvSpPr>
        <p:spPr bwMode="auto">
          <a:xfrm>
            <a:off x="250825" y="1628775"/>
            <a:ext cx="24098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1800" b="1"/>
              <a:t>[Co(CO)</a:t>
            </a:r>
            <a:r>
              <a:rPr lang="pt-BR" sz="1800" b="1" baseline="-25000"/>
              <a:t>4</a:t>
            </a:r>
            <a:r>
              <a:rPr lang="pt-BR" sz="1800" b="1"/>
              <a:t>H]</a:t>
            </a:r>
          </a:p>
          <a:p>
            <a:r>
              <a:rPr lang="pt-BR" sz="1800"/>
              <a:t>P= 250 atm, T=150º</a:t>
            </a:r>
          </a:p>
          <a:p>
            <a:r>
              <a:rPr lang="pt-BR" sz="1800" b="1"/>
              <a:t>[RhH(CO)(PPh</a:t>
            </a:r>
            <a:r>
              <a:rPr lang="pt-BR" sz="1800" b="1" baseline="-25000"/>
              <a:t>3</a:t>
            </a:r>
            <a:r>
              <a:rPr lang="pt-BR" sz="1800" b="1"/>
              <a:t>)</a:t>
            </a:r>
            <a:r>
              <a:rPr lang="pt-BR" sz="1800" b="1" baseline="-25000"/>
              <a:t>3</a:t>
            </a:r>
            <a:r>
              <a:rPr lang="pt-BR" sz="1800" b="1"/>
              <a:t>]</a:t>
            </a:r>
          </a:p>
          <a:p>
            <a:r>
              <a:rPr lang="pt-BR" sz="1800"/>
              <a:t>P=1 atm, T moderada</a:t>
            </a:r>
          </a:p>
        </p:txBody>
      </p:sp>
    </p:spTree>
    <p:extLst>
      <p:ext uri="{BB962C8B-B14F-4D97-AF65-F5344CB8AC3E}">
        <p14:creationId xmlns:p14="http://schemas.microsoft.com/office/powerpoint/2010/main" val="38723138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ChangeArrowheads="1"/>
          </p:cNvSpPr>
          <p:nvPr/>
        </p:nvSpPr>
        <p:spPr bwMode="auto">
          <a:xfrm>
            <a:off x="1403350" y="333375"/>
            <a:ext cx="606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SzPct val="155000"/>
              <a:buFont typeface="Wingdings" charset="0"/>
              <a:buNone/>
            </a:pPr>
            <a:r>
              <a:rPr lang="pt-BR" sz="2800">
                <a:sym typeface="Symbol" charset="0"/>
              </a:rPr>
              <a:t> Síntese do ácido acético (Monsanto)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320800" y="908050"/>
            <a:ext cx="46910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CH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OH + CO   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sym typeface="Symbol" charset="0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CH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COOH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390900" y="836613"/>
            <a:ext cx="9032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cat. Rh</a:t>
            </a:r>
          </a:p>
        </p:txBody>
      </p:sp>
      <p:pic>
        <p:nvPicPr>
          <p:cNvPr id="51204" name="Picture 7" descr="cyc17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831975"/>
            <a:ext cx="765651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438400" y="1892300"/>
            <a:ext cx="2160588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1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adição oxidativa do iodometano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983413" y="1989138"/>
            <a:ext cx="2160587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2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Inserção migratória do CO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7137400" y="5329238"/>
            <a:ext cx="2160588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3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Coordenação de CO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2339975" y="5157788"/>
            <a:ext cx="2160588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4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Eliminação redutiva do iodeto de acila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0" y="4437063"/>
            <a:ext cx="2160588" cy="1463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5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Hidrólise do iodeto de acila a ácido acético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1057275" y="2967038"/>
            <a:ext cx="39528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0</a:t>
            </a:r>
          </a:p>
        </p:txBody>
      </p:sp>
      <p:sp>
        <p:nvSpPr>
          <p:cNvPr id="51211" name="AutoShape 15"/>
          <p:cNvSpPr>
            <a:spLocks noChangeArrowheads="1"/>
          </p:cNvSpPr>
          <p:nvPr/>
        </p:nvSpPr>
        <p:spPr bwMode="auto">
          <a:xfrm>
            <a:off x="352425" y="2932113"/>
            <a:ext cx="565150" cy="6826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746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5" descr="cyc17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75945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1258888" y="333375"/>
            <a:ext cx="6826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0000"/>
              </a:buClr>
              <a:buSzPct val="155000"/>
              <a:buFont typeface="Wingdings" charset="0"/>
              <a:buNone/>
            </a:pPr>
            <a:r>
              <a:rPr lang="pt-BR" sz="2800">
                <a:sym typeface="Symbol" charset="0"/>
              </a:rPr>
              <a:t> Processo Wacker – </a:t>
            </a:r>
            <a:r>
              <a:rPr lang="pt-BR" sz="2400">
                <a:sym typeface="Symbol" charset="0"/>
              </a:rPr>
              <a:t>produção de acetaldeído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320800" y="908050"/>
            <a:ext cx="42799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4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+ ½ O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sym typeface="Symbol" charset="0"/>
              </a:rPr>
              <a:t>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  CH</a:t>
            </a:r>
            <a:r>
              <a:rPr lang="en-US" sz="28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</a:t>
            </a: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CHO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3390900" y="836613"/>
            <a:ext cx="6064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cat. 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983413" y="1989138"/>
            <a:ext cx="2160587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1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Inserção do C</a:t>
            </a:r>
            <a:r>
              <a:rPr lang="pt-BR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2</a:t>
            </a: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</a:t>
            </a:r>
            <a:r>
              <a:rPr lang="pt-BR" sz="2000" baseline="-25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4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7343775" y="3429000"/>
            <a:ext cx="1765300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2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Ataque nucleofílico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6516688" y="5516563"/>
            <a:ext cx="2160587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3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eliminação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sym typeface="Symbol" charset="0"/>
              </a:rPr>
              <a:t></a:t>
            </a: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-hidrogênio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1692275" y="5516563"/>
            <a:ext cx="2160588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4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Inserção migratória do H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250825" y="4292600"/>
            <a:ext cx="2160588" cy="115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BR" sz="3000">
                <a:effectLst>
                  <a:outerShdw blurRad="38100" dist="38100" dir="2700000" algn="tl">
                    <a:srgbClr val="DDDDDD"/>
                  </a:outerShdw>
                </a:effectLst>
              </a:rPr>
              <a:t>5 </a:t>
            </a:r>
          </a:p>
          <a:p>
            <a:pPr algn="ctr" eaLnBrk="1" hangingPunct="1">
              <a:defRPr/>
            </a:pPr>
            <a:r>
              <a:rPr lang="pt-BR" sz="20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Eliminação redutiva</a:t>
            </a:r>
          </a:p>
        </p:txBody>
      </p:sp>
    </p:spTree>
    <p:extLst>
      <p:ext uri="{BB962C8B-B14F-4D97-AF65-F5344CB8AC3E}">
        <p14:creationId xmlns:p14="http://schemas.microsoft.com/office/powerpoint/2010/main" val="1666696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38250" y="4709590"/>
            <a:ext cx="69215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% catalyst 	=        10 turnover</a:t>
            </a:r>
            <a:r>
              <a:rPr kumimoji="0" lang="bg-BG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% catalyst 	=        20 turnover</a:t>
            </a:r>
            <a:r>
              <a:rPr kumimoji="0" lang="bg-BG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% catalyst 	=      100 turnover</a:t>
            </a:r>
            <a:r>
              <a:rPr kumimoji="0" lang="bg-BG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number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0.1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% catalyst 	=    1000 turnover</a:t>
            </a:r>
            <a:r>
              <a:rPr kumimoji="0" lang="bg-BG" sz="1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numbers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0.01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% catalyst = 10,000 turnover</a:t>
            </a:r>
            <a:r>
              <a:rPr kumimoji="0" lang="bg-BG" sz="16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bg-BG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endParaRPr kumimoji="0" lang="en-US" sz="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701" y="533736"/>
            <a:ext cx="751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b="1" dirty="0"/>
              <a:t>SÍTIOS ATIVOS EM CATALISADOR HETEROGÊNEO X HOMOGÊNEO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1806"/>
          <a:stretch/>
        </p:blipFill>
        <p:spPr>
          <a:xfrm>
            <a:off x="1536700" y="1475733"/>
            <a:ext cx="2578100" cy="234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318" y="1468867"/>
            <a:ext cx="2270082" cy="208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7800" y="4133334"/>
            <a:ext cx="594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QUANTO CATALISADOR ESTÁ SENDO USADO NUMA REAÇÃO:</a:t>
            </a:r>
            <a:endParaRPr lang="en-US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411914" y="4917313"/>
            <a:ext cx="1881187" cy="1242187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Representa o número máximo de turnovers</a:t>
            </a:r>
            <a:r>
              <a:rPr kumimoji="0" lang="en-US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</a:t>
            </a:r>
            <a:r>
              <a:rPr kumimoji="0" lang="bg-BG" sz="12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Somente com a % conversão é possível determinar o número de turnovers real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3400" y="1136134"/>
            <a:ext cx="215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Somente a superfície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4318" y="1106401"/>
            <a:ext cx="251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bg-BG" dirty="0"/>
              <a:t>odo o metal adicionado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8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143000" y="2743200"/>
          <a:ext cx="7086600" cy="390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9" r:id="rId3" imgW="9112250" imgH="4848225" progId="MSDraw">
                  <p:embed/>
                </p:oleObj>
              </mc:Choice>
              <mc:Fallback>
                <p:oleObj r:id="rId3" imgW="9112250" imgH="4848225" progId="MSDraw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3772"/>
                      <a:stretch>
                        <a:fillRect/>
                      </a:stretch>
                    </p:blipFill>
                    <p:spPr bwMode="auto">
                      <a:xfrm>
                        <a:off x="1143000" y="2743200"/>
                        <a:ext cx="7086600" cy="3907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863599"/>
            <a:ext cx="8531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/>
              <a:t>Curva cinética típica e determinação do turnover frequency (TOF)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79600" y="1382236"/>
            <a:ext cx="5416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Homogênea: TOF = mol produto/(mol calisador . tempo)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79600" y="1917700"/>
            <a:ext cx="541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Heterogêna: TOF = mol produto/(sítio calisador . tempo)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374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13901"/>
            <a:ext cx="845820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Muitos trabalhos trazem apenas tabelas com rendimentos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bg-BG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Considere os dados publicandos no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 Am. Chem. Soc.</a:t>
            </a:r>
            <a:r>
              <a:rPr kumimoji="0" lang="bg-BG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e calcule o TON e TOF considerando que os resultados refere</a:t>
            </a:r>
            <a:r>
              <a:rPr lang="pt-BR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bg-BG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-se a 18 h de reação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1371600" y="914400"/>
          <a:ext cx="6045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CS ChemDraw Drawing" r:id="rId3" imgW="3141980" imgH="599440" progId="ChemDraw.Document.6.0">
                  <p:embed/>
                </p:oleObj>
              </mc:Choice>
              <mc:Fallback>
                <p:oleObj name="CS ChemDraw Drawing" r:id="rId3" imgW="3141980" imgH="5994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14400"/>
                        <a:ext cx="60452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4" descr="alper-hydrocarboxylation-catalysis-table"/>
          <p:cNvPicPr>
            <a:picLocks noChangeAspect="1" noChangeArrowheads="1"/>
          </p:cNvPicPr>
          <p:nvPr/>
        </p:nvPicPr>
        <p:blipFill>
          <a:blip r:embed="rId5"/>
          <a:srcRect l="790" t="3760" b="5388"/>
          <a:stretch>
            <a:fillRect/>
          </a:stretch>
        </p:blipFill>
        <p:spPr bwMode="auto">
          <a:xfrm>
            <a:off x="1143000" y="2362200"/>
            <a:ext cx="6858000" cy="405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5029200"/>
            <a:ext cx="6477000" cy="2603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84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talyst-table-1-Chem-Comm-1999-p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50622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atalyst-table-2-Chem-Comm-1999-p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05000"/>
            <a:ext cx="3810000" cy="25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90900"/>
            <a:ext cx="845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Muitos trabalhos trazem apenas TOF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554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F-Beller-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82436"/>
            <a:ext cx="8610600" cy="436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290900"/>
            <a:ext cx="84582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Muitos trabalhos trazem apenas TOF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5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D338EC9-1A7E-4508-B221-2FD5D9CDEF45}"/>
              </a:ext>
            </a:extLst>
          </p:cNvPr>
          <p:cNvSpPr txBox="1"/>
          <p:nvPr/>
        </p:nvSpPr>
        <p:spPr>
          <a:xfrm>
            <a:off x="1187624" y="476672"/>
            <a:ext cx="6622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A conversão em fase gasosa...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4453BA-E0F5-4D0E-A006-1D90DDC6C786}"/>
              </a:ext>
            </a:extLst>
          </p:cNvPr>
          <p:cNvSpPr txBox="1"/>
          <p:nvPr/>
        </p:nvSpPr>
        <p:spPr>
          <a:xfrm>
            <a:off x="115993" y="1800177"/>
            <a:ext cx="4828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 determinadas condições de pressão e temperatura  a </a:t>
            </a:r>
            <a:r>
              <a:rPr lang="pt-BR" sz="2400" i="1" dirty="0"/>
              <a:t>conversão é determinada </a:t>
            </a:r>
            <a:r>
              <a:rPr lang="pt-BR" sz="2400" u="sng" dirty="0"/>
              <a:t>pelo</a:t>
            </a:r>
            <a:r>
              <a:rPr lang="pt-BR" sz="2400" b="1" i="1" u="sng" dirty="0"/>
              <a:t> equilíbrio das pressões </a:t>
            </a:r>
            <a:r>
              <a:rPr lang="pt-BR" sz="2400" b="1" u="sng" dirty="0"/>
              <a:t>parciais </a:t>
            </a:r>
            <a:r>
              <a:rPr lang="pt-BR" sz="2400" dirty="0"/>
              <a:t>de reagente e produtos.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F0AA5B0-A428-4B6F-9BDB-8188E625A246}"/>
              </a:ext>
            </a:extLst>
          </p:cNvPr>
          <p:cNvSpPr/>
          <p:nvPr/>
        </p:nvSpPr>
        <p:spPr>
          <a:xfrm>
            <a:off x="681351" y="4687977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i="1" dirty="0"/>
              <a:t>Catalisador afeta a cinética e não a termodinâmica </a:t>
            </a:r>
          </a:p>
        </p:txBody>
      </p:sp>
      <p:pic>
        <p:nvPicPr>
          <p:cNvPr id="5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8E0F7011-C560-4BFE-BACA-C74864176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53" y="1631414"/>
            <a:ext cx="4207647" cy="2645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5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70523E09-549F-49AB-BB4F-38368981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65" y="1772816"/>
            <a:ext cx="4076333" cy="25632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F14FE11-61E9-4B9B-9C4A-6D83F45F106A}"/>
              </a:ext>
            </a:extLst>
          </p:cNvPr>
          <p:cNvSpPr txBox="1"/>
          <p:nvPr/>
        </p:nvSpPr>
        <p:spPr>
          <a:xfrm>
            <a:off x="1187624" y="476672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Qual o papel do catalisador?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3F2C7DB-050D-4FCF-9992-0257E686C657}"/>
              </a:ext>
            </a:extLst>
          </p:cNvPr>
          <p:cNvSpPr txBox="1"/>
          <p:nvPr/>
        </p:nvSpPr>
        <p:spPr>
          <a:xfrm>
            <a:off x="94802" y="1628800"/>
            <a:ext cx="49812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síntese da amônia é um </a:t>
            </a:r>
            <a:r>
              <a:rPr lang="pt-BR" sz="2400" b="1" i="1" u="sng" dirty="0"/>
              <a:t>processo exotérmico</a:t>
            </a:r>
            <a:r>
              <a:rPr lang="pt-BR" sz="2400" dirty="0"/>
              <a:t>. A operação deverá ser baixa temperatura de modo a permitir uma conversão razoável.</a:t>
            </a:r>
          </a:p>
          <a:p>
            <a:endParaRPr lang="pt-BR" sz="2400" dirty="0"/>
          </a:p>
          <a:p>
            <a:r>
              <a:rPr lang="pt-BR" sz="2400" b="1" u="sng" dirty="0"/>
              <a:t>Temperatura baixa </a:t>
            </a:r>
            <a:r>
              <a:rPr lang="pt-BR" sz="2400" dirty="0"/>
              <a:t>faz com que seja difícil ativar as </a:t>
            </a:r>
            <a:r>
              <a:rPr lang="pt-BR" sz="2400" b="1" i="1" u="sng" dirty="0"/>
              <a:t>ligações N-N </a:t>
            </a:r>
            <a:r>
              <a:rPr lang="pt-BR" sz="2400" dirty="0"/>
              <a:t>(extremamente fortes)</a:t>
            </a:r>
          </a:p>
          <a:p>
            <a:endParaRPr lang="pt-BR" sz="24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761257C-659A-44DF-9C9D-F264AE1D000C}"/>
              </a:ext>
            </a:extLst>
          </p:cNvPr>
          <p:cNvSpPr/>
          <p:nvPr/>
        </p:nvSpPr>
        <p:spPr>
          <a:xfrm>
            <a:off x="94802" y="5259079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 </a:t>
            </a:r>
            <a:r>
              <a:rPr lang="pt-BR" sz="2400" b="1" i="1" u="sng" dirty="0"/>
              <a:t>pressão elevada</a:t>
            </a:r>
            <a:r>
              <a:rPr lang="pt-BR" sz="2400" i="1" u="sng" dirty="0"/>
              <a:t> </a:t>
            </a:r>
            <a:r>
              <a:rPr lang="pt-BR" sz="2400" dirty="0"/>
              <a:t>é essencial não só para melhorar conversão mas igualmente para </a:t>
            </a:r>
            <a:r>
              <a:rPr lang="pt-BR" sz="2400" b="1" i="1" u="sng" dirty="0"/>
              <a:t>reduzir o volume do reator.</a:t>
            </a:r>
            <a:r>
              <a:rPr lang="pt-BR" sz="2400" b="1" i="1" dirty="0"/>
              <a:t>  </a:t>
            </a:r>
          </a:p>
        </p:txBody>
      </p:sp>
      <p:sp>
        <p:nvSpPr>
          <p:cNvPr id="6" name="Seta: para a Esquerda 5">
            <a:extLst>
              <a:ext uri="{FF2B5EF4-FFF2-40B4-BE49-F238E27FC236}">
                <a16:creationId xmlns:a16="http://schemas.microsoft.com/office/drawing/2014/main" id="{4C94FC12-F9E4-4220-992C-E826FD3271D6}"/>
              </a:ext>
            </a:extLst>
          </p:cNvPr>
          <p:cNvSpPr/>
          <p:nvPr/>
        </p:nvSpPr>
        <p:spPr>
          <a:xfrm>
            <a:off x="4644008" y="4344020"/>
            <a:ext cx="4189166" cy="943985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Catalisador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072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uOp7CMJoeIozXz2vIosPlsjifRgy0QB5sKVnG3grS5dHdXBqz4NLLMae6-YhfQv_N9Y0wMm-TSRUcP90A-JBHwkbo3CcrdJ-0dTBK7CmYlvPURkHGQRYjUKrA9pyjktx5ICvnKdSI9N-f2ULuLU9kl463krOzRd5U0Rgyl5EKy6SV7uo4wX49vEQlLl7WRenym2sK4NuYUDf0maP5BtJde-ScySSPj7IZuNwLjF5g8CliVZEDzFgA9_CsiMzPx9WguzeCVqsliv8up0kaVNN46I9pwjg6N5NuZUrJwF3BVNwYUxw954yEGWyxVoOOTAXunYxuQV6mAsql7Jj0Hu6m6rXiRT3KzrKdYqG7EqoTmDJUr437t9U00FXK95WQwRgOTZBcOcG_s1Y9-ggnjcj421HMceJ-PO156xW7pnw4mFq_guHZQwmH9at4kBMyPcxN6waN-th13yzM3UAZQClEW83MaGNnDy_hYF_YA1xaAULyjItS6bhUQmDsUxn7nFIeECh92LvJh9ornEdHj3qkbEzu8avPP8qwniOgX8NJjQL_NYzzpr-6orr-mImBIte1v3tC9dF_MXRX77IRPGGAxVwuleogYo24Zbw_yk=w1350-h850-no">
            <a:extLst>
              <a:ext uri="{FF2B5EF4-FFF2-40B4-BE49-F238E27FC236}">
                <a16:creationId xmlns:a16="http://schemas.microsoft.com/office/drawing/2014/main" id="{FC1C162A-2EF5-47AF-937F-0DE9E7F35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43" y="1844824"/>
            <a:ext cx="4207647" cy="2645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7A27F27-D789-4AA5-94E4-D8F7781BF5A0}"/>
              </a:ext>
            </a:extLst>
          </p:cNvPr>
          <p:cNvSpPr txBox="1"/>
          <p:nvPr/>
        </p:nvSpPr>
        <p:spPr>
          <a:xfrm>
            <a:off x="1187624" y="476672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Qual o papel do catalisador?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46A4D1C-53AC-4B9C-9B49-17C14526730E}"/>
              </a:ext>
            </a:extLst>
          </p:cNvPr>
          <p:cNvSpPr txBox="1"/>
          <p:nvPr/>
        </p:nvSpPr>
        <p:spPr>
          <a:xfrm>
            <a:off x="251520" y="2228671"/>
            <a:ext cx="46939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Oferecer um via energeticamente favorável não só no sentido direto com inverso.</a:t>
            </a:r>
          </a:p>
          <a:p>
            <a:endParaRPr lang="pt-BR" sz="2400" dirty="0"/>
          </a:p>
          <a:p>
            <a:r>
              <a:rPr lang="pt-BR" sz="2400" dirty="0"/>
              <a:t>E isto pode ser uma vantagem ou não...   </a:t>
            </a:r>
          </a:p>
        </p:txBody>
      </p:sp>
    </p:spTree>
    <p:extLst>
      <p:ext uri="{BB962C8B-B14F-4D97-AF65-F5344CB8AC3E}">
        <p14:creationId xmlns:p14="http://schemas.microsoft.com/office/powerpoint/2010/main" val="350784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3608</Words>
  <Application>Microsoft Office PowerPoint</Application>
  <PresentationFormat>Apresentação na tela (4:3)</PresentationFormat>
  <Paragraphs>750</Paragraphs>
  <Slides>69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69</vt:i4>
      </vt:variant>
    </vt:vector>
  </HeadingPairs>
  <TitlesOfParts>
    <vt:vector size="81" baseType="lpstr">
      <vt:lpstr>ＭＳ Ｐゴシック</vt:lpstr>
      <vt:lpstr>Arial</vt:lpstr>
      <vt:lpstr>Calibri</vt:lpstr>
      <vt:lpstr>Cambria Math</vt:lpstr>
      <vt:lpstr>Symbol</vt:lpstr>
      <vt:lpstr>Times New Roman</vt:lpstr>
      <vt:lpstr>Trebuchet MS</vt:lpstr>
      <vt:lpstr>Wingdings</vt:lpstr>
      <vt:lpstr>Office Theme</vt:lpstr>
      <vt:lpstr>CS ChemDraw Drawing</vt:lpstr>
      <vt:lpstr>Document</vt:lpstr>
      <vt:lpstr>MSDraw</vt:lpstr>
      <vt:lpstr>Introdução, historia e fundamentos </vt:lpstr>
      <vt:lpstr>Apresentação do PowerPoint</vt:lpstr>
      <vt:lpstr>Catálise: passado, presente e futuro....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É importante conhecer os princípios  da química organometálica</vt:lpstr>
      <vt:lpstr>Apresentação do PowerPoint</vt:lpstr>
      <vt:lpstr>Classificação dos ligantes segundo o número de elétrons doados</vt:lpstr>
      <vt:lpstr>Classificação dos ligantes segundo o número de elétrons doados</vt:lpstr>
      <vt:lpstr>Por que 18 elétrons?</vt:lpstr>
      <vt:lpstr>Descrição das ligações em organometálicos</vt:lpstr>
      <vt:lpstr>Apresentação do PowerPoint</vt:lpstr>
      <vt:lpstr>Apresentação do PowerPoint</vt:lpstr>
      <vt:lpstr>Apresentação do PowerPoint</vt:lpstr>
      <vt:lpstr>Complexo quadrado planar, d8, ligante campo forte formam complexos de  16 elétrons</vt:lpstr>
      <vt:lpstr>Apresentação do PowerPoint</vt:lpstr>
      <vt:lpstr>Apresentação do PowerPoint</vt:lpstr>
      <vt:lpstr>Apresentação do PowerPoint</vt:lpstr>
      <vt:lpstr>Previsão de reatividade e mecanismo</vt:lpstr>
      <vt:lpstr>Previsão de reatividade e mecanismo</vt:lpstr>
      <vt:lpstr>Previsão de reatividade e mecanismo</vt:lpstr>
      <vt:lpstr>ADIÇÃO OXIDATIVA</vt:lpstr>
      <vt:lpstr>ELIMINAÇÃO REDUTIVA</vt:lpstr>
      <vt:lpstr>DISSOCIAÇÃO e ASSOCIAÇÃO</vt:lpstr>
      <vt:lpstr>INSERÇÃO/MIGRAÇÃO -ELIMINAÇÃO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Liane Rossi</dc:creator>
  <cp:lastModifiedBy>Pedro Vidinha</cp:lastModifiedBy>
  <cp:revision>33</cp:revision>
  <dcterms:created xsi:type="dcterms:W3CDTF">2018-04-01T01:03:15Z</dcterms:created>
  <dcterms:modified xsi:type="dcterms:W3CDTF">2018-04-11T05:20:11Z</dcterms:modified>
</cp:coreProperties>
</file>