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80"/>
  </p:normalViewPr>
  <p:slideViewPr>
    <p:cSldViewPr>
      <p:cViewPr varScale="1">
        <p:scale>
          <a:sx n="98" d="100"/>
          <a:sy n="98" d="100"/>
        </p:scale>
        <p:origin x="1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778A55A-3530-3349-B1EA-265BC371EA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3755BA-E79B-C640-8497-038CA4097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81FBBB0C-6B9A-E246-BA42-F783859449AD}" type="datetimeFigureOut">
              <a:rPr lang="pt-BR"/>
              <a:pPr>
                <a:defRPr/>
              </a:pPr>
              <a:t>31/08/2020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5E4101-08C6-8943-9428-96E4E329FD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C257F5-3D6C-124B-A1A3-9B2C6D2A71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BA9347-EB15-0246-BF5D-3C466A800E04}" type="slidenum">
              <a:rPr lang="pt-BR" altLang="pt-AU"/>
              <a:pPr/>
              <a:t>‹nº›</a:t>
            </a:fld>
            <a:endParaRPr lang="pt-BR" altLang="pt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EEADACA-5500-6C4C-97DC-7B26F66923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CCED20F-A983-4A45-983C-D5C5705AAD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DD0077ED-DE40-944F-A8A7-4BE75C213B76}" type="datetimeFigureOut">
              <a:rPr lang="pt-BR"/>
              <a:pPr>
                <a:defRPr/>
              </a:pPr>
              <a:t>31/08/2020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E1751EC-AD1A-1545-BDFD-AAAA3C333E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4E72288-062E-044F-85B5-18A41AE42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4925BD-A20E-FF4C-980E-6CF5A7AF18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9A4F7B-E895-BE49-9DAB-A2218EDFF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9A2FDB-6F26-F745-BD89-D4ED88786FBB}" type="slidenum">
              <a:rPr lang="pt-BR" altLang="pt-AU"/>
              <a:pPr/>
              <a:t>‹nº›</a:t>
            </a:fld>
            <a:endParaRPr lang="pt-BR" altLang="pt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0DE17BB6-8191-3C42-AE28-0E3FB91DF8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AF6D8B41-D41A-7A4B-9A89-39C734220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77B5DDC0-BD89-9B4F-95E8-15D234046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6F9454-DB8F-524E-A226-DF213BD3C201}" type="slidenum">
              <a:rPr lang="pt-BR" altLang="pt-AU" sz="1300"/>
              <a:pPr eaLnBrk="1" hangingPunct="1"/>
              <a:t>1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6FA47D3C-40ED-C641-BA1C-EBA478194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6F5A1F6E-3E8D-0B4F-AE23-980E5C286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4823CC3E-9203-C544-814D-6DAC66FEC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1F67243-101D-4C4E-83B0-628126CA7A93}" type="slidenum">
              <a:rPr lang="pt-BR" altLang="pt-AU" sz="1300"/>
              <a:pPr eaLnBrk="1" hangingPunct="1"/>
              <a:t>10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84FE69E2-C7B2-C54D-B0F5-F8C03FD41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486B021B-912B-CB40-86EB-0B743D02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C4E9868F-6E09-DA49-A875-27E135074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522DA1-FCA8-5B47-8491-68D000E658A8}" type="slidenum">
              <a:rPr lang="pt-BR" altLang="pt-AU" sz="1300"/>
              <a:pPr eaLnBrk="1" hangingPunct="1"/>
              <a:t>11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B64D2656-DF90-AA49-8463-9BA499A1AA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8E8FF93F-BE91-5F46-AF54-7D63D872EB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36167729-9788-E749-8786-6CC3B4493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F06E9E-A4C5-6149-9A61-8FDCADF94FA5}" type="slidenum">
              <a:rPr lang="pt-BR" altLang="pt-AU" sz="1300"/>
              <a:pPr eaLnBrk="1" hangingPunct="1"/>
              <a:t>12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F94E0A79-B95C-144C-B5C0-2C0F5A8AEA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F5886948-D26F-F942-9788-B2DED688E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4154165C-BD83-4740-8AD1-499E0D324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BF5C75-6CC0-314D-B14D-72145A202C0A}" type="slidenum">
              <a:rPr lang="pt-BR" altLang="pt-AU" sz="1300"/>
              <a:pPr eaLnBrk="1" hangingPunct="1"/>
              <a:t>2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57A210D8-585F-3F4D-9F69-E932B22E15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06808291-924D-6B45-98CC-167C20E202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096D1655-CABA-534D-BA2E-36CBDA858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32326B-C749-9D45-A774-59DD790C6514}" type="slidenum">
              <a:rPr lang="pt-BR" altLang="pt-AU" sz="1300"/>
              <a:pPr eaLnBrk="1" hangingPunct="1"/>
              <a:t>3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9DCE1A6C-F34B-CE48-8900-E05BAD07D4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3E4B9D48-B32B-3540-8834-73C73BF4E4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E316AB4A-535B-044A-928F-316ADC135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64D94A-7907-3146-AF6B-3ED0D305A30F}" type="slidenum">
              <a:rPr lang="pt-BR" altLang="pt-AU" sz="1300"/>
              <a:pPr eaLnBrk="1" hangingPunct="1"/>
              <a:t>4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8AFA39FE-B10F-FF48-93C1-FF7E13335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26BE1342-058C-4C42-881D-DA08628F5B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0947A0A3-DC07-D14A-BCAF-4DC8C6AD8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04C798-31FA-6B4C-99C9-44C66B010870}" type="slidenum">
              <a:rPr lang="pt-BR" altLang="pt-AU" sz="1300"/>
              <a:pPr eaLnBrk="1" hangingPunct="1"/>
              <a:t>5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DB80CD47-0B61-DC4D-9C68-EB9F1AC02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2BF51350-4FC5-A543-AD8A-C02725010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353687D8-E51B-FB4D-BD7A-DB5EFA35E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8059B8-8234-0847-A137-F56D03381769}" type="slidenum">
              <a:rPr lang="pt-BR" altLang="pt-AU" sz="1300"/>
              <a:pPr eaLnBrk="1" hangingPunct="1"/>
              <a:t>6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6FED3937-E679-904D-9A7A-721008D61D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D7405D80-5BA1-304C-BF7C-88EA8E8CE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93C27332-AE44-8740-B8CB-95BA5C318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6454B5-0643-0147-9459-C2700F3977C5}" type="slidenum">
              <a:rPr lang="pt-BR" altLang="pt-AU" sz="1300"/>
              <a:pPr eaLnBrk="1" hangingPunct="1"/>
              <a:t>7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909D9CC2-1CEB-7B44-A1E5-C500AFBA69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20A92F8C-66BE-E042-BCD5-7337FC0AF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353626EE-125E-414C-94C5-6EE618857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BC2F64-1274-7944-82FB-55D575B43D1D}" type="slidenum">
              <a:rPr lang="pt-BR" altLang="pt-AU" sz="1300"/>
              <a:pPr eaLnBrk="1" hangingPunct="1"/>
              <a:t>8</a:t>
            </a:fld>
            <a:endParaRPr lang="pt-BR" altLang="pt-AU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432DBA9A-C8C3-8A48-B8EF-242B65B8DF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53A304E9-09AD-5248-87EC-88CD7D515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DFEB43E0-56AE-534E-A783-2737D13CE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5106BE-F785-9B42-A1CF-4DEE62D43FFD}" type="slidenum">
              <a:rPr lang="pt-BR" altLang="pt-AU" sz="1300"/>
              <a:pPr eaLnBrk="1" hangingPunct="1"/>
              <a:t>9</a:t>
            </a:fld>
            <a:endParaRPr lang="pt-BR" altLang="pt-AU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6939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4660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093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2227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9095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7774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418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54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4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207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905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>
            <a:extLst>
              <a:ext uri="{FF2B5EF4-FFF2-40B4-BE49-F238E27FC236}">
                <a16:creationId xmlns:a16="http://schemas.microsoft.com/office/drawing/2014/main" id="{F1C4B1BB-896D-F645-814B-C4DA0F1CF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AU"/>
              <a:t>Clique para editar os estilos do texto mestre</a:t>
            </a:r>
          </a:p>
          <a:p>
            <a:pPr lvl="1"/>
            <a:r>
              <a:rPr lang="pt-BR" altLang="pt-AU"/>
              <a:t>Segundo nível</a:t>
            </a:r>
          </a:p>
          <a:p>
            <a:pPr lvl="2"/>
            <a:r>
              <a:rPr lang="pt-BR" altLang="pt-AU"/>
              <a:t>Terceiro nível</a:t>
            </a:r>
          </a:p>
          <a:p>
            <a:pPr lvl="3"/>
            <a:r>
              <a:rPr lang="pt-BR" altLang="pt-AU"/>
              <a:t>Quarto nível</a:t>
            </a:r>
          </a:p>
          <a:p>
            <a:pPr lvl="4"/>
            <a:r>
              <a:rPr lang="pt-BR" altLang="pt-AU"/>
              <a:t>Quinto nível</a:t>
            </a:r>
          </a:p>
        </p:txBody>
      </p:sp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9F514575-CB09-9A42-9CCA-7272BDEEA93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33400" y="381000"/>
          <a:ext cx="22860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Suite Image" r:id="rId14" imgW="6870700" imgH="5422900" progId="PhotoSuite.Image">
                  <p:embed/>
                </p:oleObj>
              </mc:Choice>
              <mc:Fallback>
                <p:oleObj name="PhotoSuite Image" r:id="rId14" imgW="6870700" imgH="5422900" progId="PhotoSuite.Imag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22860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15" descr="BD14539_">
            <a:extLst>
              <a:ext uri="{FF2B5EF4-FFF2-40B4-BE49-F238E27FC236}">
                <a16:creationId xmlns:a16="http://schemas.microsoft.com/office/drawing/2014/main" id="{8766E5A8-3C0B-7243-9D4F-311D2BBE3D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 descr="BD14539_">
            <a:extLst>
              <a:ext uri="{FF2B5EF4-FFF2-40B4-BE49-F238E27FC236}">
                <a16:creationId xmlns:a16="http://schemas.microsoft.com/office/drawing/2014/main" id="{DEB44794-D593-5E48-A086-265CFBA90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9CD66801-5CD9-084F-B47C-A402464691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84213" y="2997200"/>
            <a:ext cx="7632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40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27330FB9-C9CB-9F43-8302-8C2E55EE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>
            <a:extLst>
              <a:ext uri="{FF2B5EF4-FFF2-40B4-BE49-F238E27FC236}">
                <a16:creationId xmlns:a16="http://schemas.microsoft.com/office/drawing/2014/main" id="{518EE3C2-0569-C444-999F-BB5CEFB1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1AADE90F-AFBB-1940-83EE-5AE8FCB0A9B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941888"/>
            <a:ext cx="7772400" cy="1366837"/>
          </a:xfrm>
          <a:noFill/>
        </p:spPr>
        <p:txBody>
          <a:bodyPr/>
          <a:lstStyle/>
          <a:p>
            <a:pPr algn="r" eaLnBrk="1" hangingPunct="1">
              <a:lnSpc>
                <a:spcPct val="160000"/>
              </a:lnSpc>
              <a:buFontTx/>
              <a:buNone/>
            </a:pPr>
            <a:r>
              <a:rPr lang="pt-BR" altLang="pt-AU" sz="2200"/>
              <a:t>PRO2315 – Ergonomia 1</a:t>
            </a:r>
          </a:p>
          <a:p>
            <a:pPr algn="r" eaLnBrk="1" hangingPunct="1">
              <a:lnSpc>
                <a:spcPct val="160000"/>
              </a:lnSpc>
              <a:buFontTx/>
              <a:buNone/>
            </a:pPr>
            <a:r>
              <a:rPr lang="pt-BR" altLang="pt-AU" sz="2200"/>
              <a:t>Uiara Montedo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BD9C2B5B-EC1C-254A-A371-43428208B8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765175"/>
            <a:ext cx="5715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Máquinas e Ferramentas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DB37224-8FAD-D34F-8F46-96EB9B38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FF5AD52A-6E5E-1546-8622-A272BF53B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F185E67-B899-2E4A-87FF-5A82D05B974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211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pt-AU" sz="2000"/>
              <a:t>Características das máquinas e ferramentas influenciam no risco de acidentes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AU" sz="2000"/>
              <a:t>Características operacionais devem se situar dentro dos limites de percepção do organismo humano e das exigências musculares e energéticas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AU" sz="2000"/>
              <a:t>Quanto mais essas exigências se aproximarem dos limites máximos ou mínimos, maiores serão os riscos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AU" sz="2000"/>
              <a:t>Realimentação das informações; estereótipos; compatibilidade de movimentos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02D6D7A5-D5DC-DA43-AAAD-E0C5269C53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765175"/>
            <a:ext cx="5715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Máquinas e Ferramentas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FEDC04DE-D62B-D645-AAD7-7D8ED044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389DC452-391E-0547-B113-D3D65FE4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ADBFF4A-5BD8-3441-9B12-08A6BC2D9C5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8134350" cy="4321175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altLang="pt-AU" sz="2000"/>
              <a:t>Segurança Industrial - </a:t>
            </a:r>
            <a:r>
              <a:rPr lang="pt-BR" altLang="pt-AU" sz="2000" b="1"/>
              <a:t>pontos perigosos</a:t>
            </a:r>
            <a:r>
              <a:rPr lang="pt-BR" altLang="pt-AU" sz="2000"/>
              <a:t> = partes móveis que representam riscos potenciais:</a:t>
            </a:r>
          </a:p>
          <a:p>
            <a:pPr lvl="1" eaLnBrk="1" hangingPunct="1">
              <a:lnSpc>
                <a:spcPct val="130000"/>
              </a:lnSpc>
            </a:pPr>
            <a:r>
              <a:rPr lang="pt-BR" altLang="pt-AU" sz="1800" b="1"/>
              <a:t>Geração e transmissão de movimentos</a:t>
            </a:r>
            <a:r>
              <a:rPr lang="pt-BR" altLang="pt-AU" sz="1800"/>
              <a:t> – fontes de movimentos e sistemas de transmissão (motor, eixos, engrenagens, polias, correias, volantes, etc.). Pontos perigosos quando expostos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altLang="pt-AU" sz="1800" b="1"/>
              <a:t>Ponto de operação</a:t>
            </a:r>
            <a:r>
              <a:rPr lang="pt-BR" altLang="pt-AU" sz="1800"/>
              <a:t> – realização de operações (corte, estampagem, solda, moldagem, dobramento, etc.). Pontos críticos quando alimentação e retirada de peças é manual</a:t>
            </a:r>
          </a:p>
          <a:p>
            <a:pPr lvl="1" eaLnBrk="1" hangingPunct="1">
              <a:lnSpc>
                <a:spcPct val="130000"/>
              </a:lnSpc>
            </a:pPr>
            <a:r>
              <a:rPr lang="pt-BR" altLang="pt-AU" sz="1800" b="1"/>
              <a:t>Outros pontos móveis</a:t>
            </a:r>
            <a:r>
              <a:rPr lang="pt-BR" altLang="pt-AU" sz="1800"/>
              <a:t> – correias transportadoras, alimentadores de rolo, pontes rolantes, etc.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pt-AU" sz="1800"/>
              <a:t>Atenção prioritária – responsáveis por grande parte dos acidentes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22F42ECB-36A9-0F4E-A8D1-7214C09897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765175"/>
            <a:ext cx="5715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Máquinas e Ferramentas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BE22DF59-FB41-2341-ADB3-8EE44D65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1CDCA231-DC4A-B644-A6F3-E0C9446E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81C68CF-DF38-B543-8601-F0DB62A2373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211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pt-AU" sz="2000"/>
              <a:t>Segurança na operação de máquinas: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Desenvolver projeto seguro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Isolar a máquina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Isolar a parte perigosa da máquina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Proteger as partes perigosas das máquinas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Interromper o funcionamento da máquina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Afastar o operador da área perigosa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Usar ferramentas especiais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AU" sz="1800"/>
              <a:t>Usar equipamentos de proteção individual (EPI)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3A7EE729-7302-5D41-BA3C-ACCC3A535E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45175838-2920-844C-B366-306D6FEE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414F86A9-4E6C-654C-8F1F-C16B0CF4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4480941-4EDC-E947-B806-1CF09C8D2E9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200" dirty="0"/>
              <a:t>Foco: acidentes envolvendo produtos de consumo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2000" dirty="0"/>
              <a:t>Usuários não treinados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2000" dirty="0"/>
              <a:t>Ampla faixa de usuários (crianças, idosos, canhotos, analfabetos, interfaces em outro idioma)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2000" dirty="0"/>
              <a:t>Usos não-formais do produto: faca </a:t>
            </a:r>
            <a:r>
              <a:rPr lang="pt-BR" altLang="pt-AU" sz="2000" dirty="0" err="1"/>
              <a:t>x</a:t>
            </a:r>
            <a:r>
              <a:rPr lang="pt-BR" altLang="pt-AU" sz="2000" dirty="0"/>
              <a:t> chave de fenda; tesoura </a:t>
            </a:r>
            <a:r>
              <a:rPr lang="pt-BR" altLang="pt-AU" sz="2000" dirty="0" err="1"/>
              <a:t>x</a:t>
            </a:r>
            <a:r>
              <a:rPr lang="pt-BR" altLang="pt-AU" sz="2000" dirty="0"/>
              <a:t> martelo; banco como escada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2000" dirty="0"/>
              <a:t>Mau design; defeitos de fabricação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AB013A59-93BA-DB41-B5DC-B65A466133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2030281-46D5-A742-BA88-3570F44B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0B051AD2-01F7-BE48-AB64-7B211BCF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3796E3A-DF61-DB4D-9C38-167E6AD24BB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200"/>
              <a:t>Dificuldade encontrar registros detalhados dos acidentes com bens de consumo</a:t>
            </a:r>
          </a:p>
          <a:p>
            <a:pPr eaLnBrk="1" hangingPunct="1">
              <a:lnSpc>
                <a:spcPct val="180000"/>
              </a:lnSpc>
            </a:pPr>
            <a:r>
              <a:rPr lang="pt-BR" altLang="pt-AU" sz="2200"/>
              <a:t>Causas identificadas para os acidentes: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Percepções erradas induzidas pelos produtos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Projeto inadequado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Situações de uso não previstas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5D96537-AFE2-3E40-B595-7F8A360BAD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7385F885-63A3-0645-B534-28C7CA15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71B94D2F-9676-7F43-BBD8-88E66BF8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AF13805-B05A-0443-AC50-22D7B8E8D2D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200"/>
              <a:t>Método para projeto de produtos seguros: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1ª etapa - Descrição de possíveis acidentes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2ª etapa - Análise do problema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3ª etapa - Identificação de fatores críticos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4ª etapa - Síntese, formulação da solução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5ª etapa - Avaliação da solução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B36F4BE3-1A77-3F4F-BA31-9992751E10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8EC8E872-A1B0-A340-85BB-E68C8AE1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C4B44D4D-D647-A94A-AA26-139BBAC7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9095291-024F-7946-A8D5-6DC7F41917C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pt-BR" altLang="pt-AU" sz="2200"/>
              <a:t>1ª etapa - Descrição de possíveis acidentes:</a:t>
            </a:r>
          </a:p>
          <a:p>
            <a:pPr lvl="1" eaLnBrk="1" hangingPunct="1">
              <a:lnSpc>
                <a:spcPct val="210000"/>
              </a:lnSpc>
            </a:pPr>
            <a:r>
              <a:rPr lang="pt-BR" altLang="pt-AU" sz="2000"/>
              <a:t>Informações do SAC e serviços de manutenção</a:t>
            </a:r>
          </a:p>
          <a:p>
            <a:pPr lvl="1" eaLnBrk="1" hangingPunct="1">
              <a:lnSpc>
                <a:spcPct val="210000"/>
              </a:lnSpc>
            </a:pPr>
            <a:r>
              <a:rPr lang="pt-BR" altLang="pt-AU" sz="2000"/>
              <a:t>Produto novo – análise de produtos semelhantes</a:t>
            </a:r>
          </a:p>
          <a:p>
            <a:pPr lvl="1" eaLnBrk="1" hangingPunct="1">
              <a:lnSpc>
                <a:spcPct val="210000"/>
              </a:lnSpc>
            </a:pPr>
            <a:r>
              <a:rPr lang="pt-BR" altLang="pt-AU" sz="2000"/>
              <a:t>Descrição dos possíveis acidentes envolvendo o produto</a:t>
            </a:r>
          </a:p>
          <a:p>
            <a:pPr lvl="1" eaLnBrk="1" hangingPunct="1">
              <a:lnSpc>
                <a:spcPct val="210000"/>
              </a:lnSpc>
            </a:pPr>
            <a:endParaRPr lang="pt-BR" altLang="pt-A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784754D2-08BB-9C49-8482-78A2E6FC74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8F6D7B36-7A97-254E-874A-83A65E70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3C0D1345-F090-D645-AE8D-29C9F6A0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85D9804-5460-C646-B24F-256C4F088F2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/>
              <a:t>2ª etapa - Análise do problema: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/>
              <a:t>Projeto, ações do usuário e situações de uso em diversas fases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600"/>
              <a:t>Ações que precedem o uso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600"/>
              <a:t>Durante o uso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600"/>
              <a:t>Posteriores ao uso (limpeza, armazenamento)</a:t>
            </a:r>
          </a:p>
          <a:p>
            <a:pPr eaLnBrk="1" hangingPunct="1">
              <a:lnSpc>
                <a:spcPct val="180000"/>
              </a:lnSpc>
            </a:pPr>
            <a:r>
              <a:rPr lang="pt-BR" altLang="pt-AU" sz="2000"/>
              <a:t>Matriz para analisar a segurança do produto </a:t>
            </a:r>
            <a:r>
              <a:rPr lang="pt-BR" altLang="pt-AU" sz="1600"/>
              <a:t>(IIDA, p.448)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411F7C6B-B00E-CC41-A61C-FC2FDEB351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F3B3E5B2-CB54-194D-B722-0745D303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0518BF1F-E542-2748-879F-C5CD7C40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1C594F4-DA03-0540-B564-1A20E0B7394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400" dirty="0"/>
              <a:t>3ª etapa – Identificação de fatores críticos: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 dirty="0"/>
              <a:t>Seleção de fatores críticos considerados como possíveis causas de acidentes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 dirty="0"/>
              <a:t>Projeto – modificar as características dos produtos para torná-los mais seguros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 dirty="0"/>
              <a:t>Elaboração de alternativas de menores riscos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0403290D-17E5-7245-A3A7-8E9DCA6929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0FC1F906-3733-0C46-9480-711EC75A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56BBA033-3A3C-944F-B0E0-A5273838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E4C898E-6758-DC43-8B6B-7CDCA1B7B3C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400"/>
              <a:t>4ª etapa – Síntese, formulação da solução: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Elaboração das alternativas para solucionar os fatores críticos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/>
              <a:t>Corrigir uma característica crítica do produto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/>
              <a:t>Corrigir ou prevenir uma ação crítica do usuário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/>
              <a:t>Corrigir ou prevenir uma condição crítica do ambiente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C6A87D5C-C8BC-E943-8EB5-63DA280BA2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28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Projeto de Produtos Seguros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7CD1E4B-4067-7F4C-A136-42A9D46B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E9558DF0-AF19-6448-82FD-E7BAFDB57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BA48F1F-1928-A749-B7CC-62C6C336248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21175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400" dirty="0"/>
              <a:t>5ª etapa – Avaliação da solução: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1800" dirty="0"/>
              <a:t>Critérios para avaliação da solução proposta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 sz="1600" dirty="0"/>
              <a:t>Segurança, facilidade de uso, durabilidade, facilidade de limpeza, custos, viabilidade técnica, ...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1800" dirty="0"/>
              <a:t>Elencar critérios para cada tipo de produto, ordenados pela importância relativa de cada um; estabelecer prioridades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 sz="1800" dirty="0"/>
              <a:t>Aspectos relativos à segurança devem ser sempre destacados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605</Words>
  <Application>Microsoft Macintosh PowerPoint</Application>
  <PresentationFormat>Apresentação na tela (4:3)</PresentationFormat>
  <Paragraphs>87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Tahoma</vt:lpstr>
      <vt:lpstr>Times New Roman</vt:lpstr>
      <vt:lpstr>Estrutura padrão</vt:lpstr>
      <vt:lpstr>PhotoSuite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ERM Brasil Ltda.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ERM Brasil Ltda.</dc:creator>
  <cp:lastModifiedBy>Uiara Montedo</cp:lastModifiedBy>
  <cp:revision>81</cp:revision>
  <dcterms:created xsi:type="dcterms:W3CDTF">2005-06-30T22:35:36Z</dcterms:created>
  <dcterms:modified xsi:type="dcterms:W3CDTF">2020-08-31T23:39:14Z</dcterms:modified>
</cp:coreProperties>
</file>