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60" r:id="rId3"/>
    <p:sldId id="315" r:id="rId4"/>
    <p:sldId id="388" r:id="rId5"/>
    <p:sldId id="389" r:id="rId6"/>
    <p:sldId id="391" r:id="rId7"/>
    <p:sldId id="392" r:id="rId8"/>
    <p:sldId id="393" r:id="rId9"/>
    <p:sldId id="394" r:id="rId10"/>
    <p:sldId id="257" r:id="rId11"/>
    <p:sldId id="395" r:id="rId12"/>
    <p:sldId id="346" r:id="rId13"/>
    <p:sldId id="285" r:id="rId14"/>
    <p:sldId id="347" r:id="rId15"/>
    <p:sldId id="348" r:id="rId16"/>
    <p:sldId id="449" r:id="rId17"/>
    <p:sldId id="450" r:id="rId18"/>
    <p:sldId id="288" r:id="rId19"/>
    <p:sldId id="350" r:id="rId20"/>
    <p:sldId id="351" r:id="rId21"/>
    <p:sldId id="451" r:id="rId22"/>
    <p:sldId id="452" r:id="rId23"/>
    <p:sldId id="290" r:id="rId24"/>
    <p:sldId id="352" r:id="rId25"/>
    <p:sldId id="454" r:id="rId26"/>
    <p:sldId id="293" r:id="rId27"/>
    <p:sldId id="296" r:id="rId28"/>
    <p:sldId id="353" r:id="rId29"/>
    <p:sldId id="354" r:id="rId30"/>
    <p:sldId id="455" r:id="rId31"/>
    <p:sldId id="298" r:id="rId32"/>
    <p:sldId id="299" r:id="rId33"/>
    <p:sldId id="355" r:id="rId34"/>
    <p:sldId id="356" r:id="rId35"/>
    <p:sldId id="456" r:id="rId36"/>
    <p:sldId id="300" r:id="rId37"/>
    <p:sldId id="301" r:id="rId38"/>
    <p:sldId id="357" r:id="rId39"/>
    <p:sldId id="358" r:id="rId40"/>
    <p:sldId id="457" r:id="rId41"/>
    <p:sldId id="359" r:id="rId42"/>
    <p:sldId id="306" r:id="rId43"/>
    <p:sldId id="361" r:id="rId44"/>
    <p:sldId id="458" r:id="rId45"/>
    <p:sldId id="308" r:id="rId46"/>
    <p:sldId id="310" r:id="rId47"/>
    <p:sldId id="362" r:id="rId48"/>
    <p:sldId id="459" r:id="rId49"/>
    <p:sldId id="262" r:id="rId50"/>
    <p:sldId id="364" r:id="rId51"/>
    <p:sldId id="460" r:id="rId52"/>
    <p:sldId id="366" r:id="rId53"/>
    <p:sldId id="314" r:id="rId54"/>
    <p:sldId id="367" r:id="rId55"/>
    <p:sldId id="345" r:id="rId56"/>
    <p:sldId id="363" r:id="rId57"/>
    <p:sldId id="453" r:id="rId58"/>
    <p:sldId id="435" r:id="rId59"/>
    <p:sldId id="436" r:id="rId60"/>
    <p:sldId id="461" r:id="rId61"/>
    <p:sldId id="438" r:id="rId62"/>
    <p:sldId id="462" r:id="rId63"/>
    <p:sldId id="463" r:id="rId64"/>
    <p:sldId id="283" r:id="rId6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4A4E59"/>
    <a:srgbClr val="323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FD4F5-8933-46DA-B17F-A51B9F39459B}" v="4" dt="2023-11-06T14:40:10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elli Oliveira" userId="f4d98d0d52a67669" providerId="LiveId" clId="{C05FD4F5-8933-46DA-B17F-A51B9F39459B}"/>
    <pc:docChg chg="custSel addSld delSld modSld sldOrd">
      <pc:chgData name="Francielli Oliveira" userId="f4d98d0d52a67669" providerId="LiveId" clId="{C05FD4F5-8933-46DA-B17F-A51B9F39459B}" dt="2023-11-06T14:41:08.399" v="213" actId="1076"/>
      <pc:docMkLst>
        <pc:docMk/>
      </pc:docMkLst>
      <pc:sldChg chg="modSp mod">
        <pc:chgData name="Francielli Oliveira" userId="f4d98d0d52a67669" providerId="LiveId" clId="{C05FD4F5-8933-46DA-B17F-A51B9F39459B}" dt="2023-11-06T13:58:06.218" v="9" actId="20577"/>
        <pc:sldMkLst>
          <pc:docMk/>
          <pc:sldMk cId="544583101" sldId="256"/>
        </pc:sldMkLst>
        <pc:spChg chg="mod">
          <ac:chgData name="Francielli Oliveira" userId="f4d98d0d52a67669" providerId="LiveId" clId="{C05FD4F5-8933-46DA-B17F-A51B9F39459B}" dt="2023-11-06T13:58:06.218" v="9" actId="20577"/>
          <ac:spMkLst>
            <pc:docMk/>
            <pc:sldMk cId="544583101" sldId="256"/>
            <ac:spMk id="5" creationId="{73570881-02AA-42AE-917A-5089A9428816}"/>
          </ac:spMkLst>
        </pc:spChg>
      </pc:sldChg>
      <pc:sldChg chg="del">
        <pc:chgData name="Francielli Oliveira" userId="f4d98d0d52a67669" providerId="LiveId" clId="{C05FD4F5-8933-46DA-B17F-A51B9F39459B}" dt="2023-11-06T13:58:18.151" v="10" actId="47"/>
        <pc:sldMkLst>
          <pc:docMk/>
          <pc:sldMk cId="3819629998" sldId="258"/>
        </pc:sldMkLst>
      </pc:sldChg>
      <pc:sldChg chg="modSp mod">
        <pc:chgData name="Francielli Oliveira" userId="f4d98d0d52a67669" providerId="LiveId" clId="{C05FD4F5-8933-46DA-B17F-A51B9F39459B}" dt="2023-11-06T14:20:48.919" v="170" actId="20577"/>
        <pc:sldMkLst>
          <pc:docMk/>
          <pc:sldMk cId="1835576515" sldId="298"/>
        </pc:sldMkLst>
        <pc:spChg chg="mod">
          <ac:chgData name="Francielli Oliveira" userId="f4d98d0d52a67669" providerId="LiveId" clId="{C05FD4F5-8933-46DA-B17F-A51B9F39459B}" dt="2023-11-06T14:20:48.919" v="170" actId="20577"/>
          <ac:spMkLst>
            <pc:docMk/>
            <pc:sldMk cId="1835576515" sldId="298"/>
            <ac:spMk id="335880" creationId="{00000000-0000-0000-0000-000000000000}"/>
          </ac:spMkLst>
        </pc:spChg>
      </pc:sldChg>
      <pc:sldChg chg="delSp del mod ord">
        <pc:chgData name="Francielli Oliveira" userId="f4d98d0d52a67669" providerId="LiveId" clId="{C05FD4F5-8933-46DA-B17F-A51B9F39459B}" dt="2023-11-06T14:33:56.313" v="173" actId="47"/>
        <pc:sldMkLst>
          <pc:docMk/>
          <pc:sldMk cId="906449134" sldId="463"/>
        </pc:sldMkLst>
        <pc:spChg chg="del">
          <ac:chgData name="Francielli Oliveira" userId="f4d98d0d52a67669" providerId="LiveId" clId="{C05FD4F5-8933-46DA-B17F-A51B9F39459B}" dt="2023-11-06T14:33:53.441" v="172" actId="478"/>
          <ac:spMkLst>
            <pc:docMk/>
            <pc:sldMk cId="906449134" sldId="463"/>
            <ac:spMk id="5" creationId="{DB97849A-D5AA-D244-67CB-269982E93FF2}"/>
          </ac:spMkLst>
        </pc:spChg>
        <pc:spChg chg="del">
          <ac:chgData name="Francielli Oliveira" userId="f4d98d0d52a67669" providerId="LiveId" clId="{C05FD4F5-8933-46DA-B17F-A51B9F39459B}" dt="2023-11-06T14:33:53.441" v="172" actId="478"/>
          <ac:spMkLst>
            <pc:docMk/>
            <pc:sldMk cId="906449134" sldId="463"/>
            <ac:spMk id="8" creationId="{7FD1F0C7-5052-A321-BBF1-1ED8CB7E799E}"/>
          </ac:spMkLst>
        </pc:spChg>
        <pc:picChg chg="del">
          <ac:chgData name="Francielli Oliveira" userId="f4d98d0d52a67669" providerId="LiveId" clId="{C05FD4F5-8933-46DA-B17F-A51B9F39459B}" dt="2023-11-06T14:33:47.304" v="171" actId="478"/>
          <ac:picMkLst>
            <pc:docMk/>
            <pc:sldMk cId="906449134" sldId="463"/>
            <ac:picMk id="7" creationId="{0E66F8B2-9C37-0618-E610-0B818633AD2F}"/>
          </ac:picMkLst>
        </pc:picChg>
      </pc:sldChg>
      <pc:sldChg chg="addSp delSp modSp new mod">
        <pc:chgData name="Francielli Oliveira" userId="f4d98d0d52a67669" providerId="LiveId" clId="{C05FD4F5-8933-46DA-B17F-A51B9F39459B}" dt="2023-11-06T14:41:08.399" v="213" actId="1076"/>
        <pc:sldMkLst>
          <pc:docMk/>
          <pc:sldMk cId="2704296995" sldId="463"/>
        </pc:sldMkLst>
        <pc:spChg chg="mod">
          <ac:chgData name="Francielli Oliveira" userId="f4d98d0d52a67669" providerId="LiveId" clId="{C05FD4F5-8933-46DA-B17F-A51B9F39459B}" dt="2023-11-06T14:39:35.750" v="198" actId="122"/>
          <ac:spMkLst>
            <pc:docMk/>
            <pc:sldMk cId="2704296995" sldId="463"/>
            <ac:spMk id="2" creationId="{AA5E2C50-A29F-ED6C-CE9A-0049A9CA85CC}"/>
          </ac:spMkLst>
        </pc:spChg>
        <pc:spChg chg="del">
          <ac:chgData name="Francielli Oliveira" userId="f4d98d0d52a67669" providerId="LiveId" clId="{C05FD4F5-8933-46DA-B17F-A51B9F39459B}" dt="2023-11-06T14:39:08.225" v="190" actId="931"/>
          <ac:spMkLst>
            <pc:docMk/>
            <pc:sldMk cId="2704296995" sldId="463"/>
            <ac:spMk id="3" creationId="{FF47F16F-A324-3484-8375-3B43A924C306}"/>
          </ac:spMkLst>
        </pc:spChg>
        <pc:spChg chg="add mod">
          <ac:chgData name="Francielli Oliveira" userId="f4d98d0d52a67669" providerId="LiveId" clId="{C05FD4F5-8933-46DA-B17F-A51B9F39459B}" dt="2023-11-06T14:40:42.140" v="207" actId="207"/>
          <ac:spMkLst>
            <pc:docMk/>
            <pc:sldMk cId="2704296995" sldId="463"/>
            <ac:spMk id="6" creationId="{B8EEE303-4154-364D-2732-E8571BCFDBCD}"/>
          </ac:spMkLst>
        </pc:spChg>
        <pc:spChg chg="add mod ord">
          <ac:chgData name="Francielli Oliveira" userId="f4d98d0d52a67669" providerId="LiveId" clId="{C05FD4F5-8933-46DA-B17F-A51B9F39459B}" dt="2023-11-06T14:41:08.399" v="213" actId="1076"/>
          <ac:spMkLst>
            <pc:docMk/>
            <pc:sldMk cId="2704296995" sldId="463"/>
            <ac:spMk id="7" creationId="{422348A4-3CE7-6D5F-208F-472D7245905A}"/>
          </ac:spMkLst>
        </pc:spChg>
        <pc:picChg chg="add mod modCrop">
          <ac:chgData name="Francielli Oliveira" userId="f4d98d0d52a67669" providerId="LiveId" clId="{C05FD4F5-8933-46DA-B17F-A51B9F39459B}" dt="2023-11-06T14:39:45.642" v="200" actId="1076"/>
          <ac:picMkLst>
            <pc:docMk/>
            <pc:sldMk cId="2704296995" sldId="463"/>
            <ac:picMk id="5" creationId="{D15E23EE-FE2C-8F93-28E3-EC8BA06BD0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B35E6-5452-4034-9BE8-FFBBA5133DF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AB7CF-5905-4687-AE2D-E9827D81A8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73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52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64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4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06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39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7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9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1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6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1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16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16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25BE9-5130-4A65-A7C6-D0BD50BB9DE5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4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1A35B1-986E-43B6-842D-40F645BE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E2210D-C5FE-45DF-A881-E084B4E3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A74E68-3DD5-46BA-8501-922F9988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Google Shape;128;p26">
            <a:extLst>
              <a:ext uri="{FF2B5EF4-FFF2-40B4-BE49-F238E27FC236}">
                <a16:creationId xmlns:a16="http://schemas.microsoft.com/office/drawing/2014/main" id="{CAEE6EFA-72F1-410B-BBB2-1579370B533F}"/>
              </a:ext>
            </a:extLst>
          </p:cNvPr>
          <p:cNvSpPr/>
          <p:nvPr userDrawn="1"/>
        </p:nvSpPr>
        <p:spPr>
          <a:xfrm rot="5400000">
            <a:off x="2892600" y="-993602"/>
            <a:ext cx="3358800" cy="9144001"/>
          </a:xfrm>
          <a:prstGeom prst="rect">
            <a:avLst/>
          </a:prstGeom>
          <a:solidFill>
            <a:schemeClr val="tx2">
              <a:alpha val="8588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8;p26">
            <a:extLst>
              <a:ext uri="{FF2B5EF4-FFF2-40B4-BE49-F238E27FC236}">
                <a16:creationId xmlns:a16="http://schemas.microsoft.com/office/drawing/2014/main" id="{F5DB0D8F-0553-4FBB-88FC-FB27FE9E60FC}"/>
              </a:ext>
            </a:extLst>
          </p:cNvPr>
          <p:cNvSpPr/>
          <p:nvPr userDrawn="1"/>
        </p:nvSpPr>
        <p:spPr>
          <a:xfrm rot="5400000">
            <a:off x="9357089" y="2422888"/>
            <a:ext cx="3358800" cy="2311021"/>
          </a:xfrm>
          <a:prstGeom prst="rect">
            <a:avLst/>
          </a:prstGeom>
          <a:solidFill>
            <a:schemeClr val="accent5">
              <a:alpha val="8588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A6ED35-CDFC-4346-ABB9-2BAD7CBDB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98998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5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FD3FC4-29D4-42A9-B39E-1E10B9087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03172"/>
            <a:ext cx="9144000" cy="73805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828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CDE71F3-3210-466B-9B04-475673DC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744E405-E38B-4C52-A832-66A8E418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C4538F-ACCA-4468-AF57-681A0650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24EAD9B-1382-40CF-BBF3-8AFD9EC2E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2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CDE71F3-3210-466B-9B04-475673DC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744E405-E38B-4C52-A832-66A8E418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C4538F-ACCA-4468-AF57-681A0650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4960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009F2-743E-4D88-9E17-0C508FC5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A23A99-AB93-4471-8EB5-3BFDF1FA5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EA3697A-6F3D-4018-B6EA-8D1364518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DB2268-0D75-4DDA-858C-6D72DD4F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EDCC38-5031-4697-9DCC-5D886BEB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091056-00EB-4ECE-B40A-29D05F11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D25F7875-BB9E-4955-85CF-1117A352C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36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B9B55-76B0-491A-BF26-E6D65BC6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F6C1662-CB7E-4126-A563-7DF51CC9D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7E2024-7381-4357-80BE-B7E03AE70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CE969E-9EAF-48A5-9995-B15AC5A4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25F801-AAE4-4F56-8162-4ED4E5E8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52EE67B-98B8-4BAE-8249-2E9B19B0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9A997408-5B7F-4D20-86E5-A3DE464EF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3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4DB59-3CC7-4793-A8F2-034B17B6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31DF0E-E2E9-46E7-A309-B9F112BFC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A65104-9A93-4B3F-AD52-30E8E1F9E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E73FCD-5DBB-4AE5-96A6-0D0F5FC3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1B1ACD-D8BD-438B-A8B7-C24D461C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A101C134-74DF-44DB-8C7E-A1D351D01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01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3C4B78-6592-4467-ACA6-4129CB1CD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DD69C9B-F8BD-4A74-AEBB-3D92E2874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954055-6C79-43F8-9713-39E7D099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AAA4AD-224C-46D5-99B0-3EC82DCC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147249-C002-4D8B-B01E-E7F1D213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7204C069-6573-4788-8D15-444C04DFE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CDE71F3-3210-466B-9B04-475673DC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744E405-E38B-4C52-A832-66A8E418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C4538F-ACCA-4468-AF57-681A0650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Google Shape;605;p53">
            <a:extLst>
              <a:ext uri="{FF2B5EF4-FFF2-40B4-BE49-F238E27FC236}">
                <a16:creationId xmlns:a16="http://schemas.microsoft.com/office/drawing/2014/main" id="{3D3518F4-806E-426F-8777-7A2720B13868}"/>
              </a:ext>
            </a:extLst>
          </p:cNvPr>
          <p:cNvSpPr/>
          <p:nvPr userDrawn="1"/>
        </p:nvSpPr>
        <p:spPr>
          <a:xfrm>
            <a:off x="0" y="2070800"/>
            <a:ext cx="6769290" cy="478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21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08;p53">
            <a:extLst>
              <a:ext uri="{FF2B5EF4-FFF2-40B4-BE49-F238E27FC236}">
                <a16:creationId xmlns:a16="http://schemas.microsoft.com/office/drawing/2014/main" id="{A2F6AAC3-0B73-446B-A11D-E64E0D862AD0}"/>
              </a:ext>
            </a:extLst>
          </p:cNvPr>
          <p:cNvSpPr/>
          <p:nvPr userDrawn="1"/>
        </p:nvSpPr>
        <p:spPr>
          <a:xfrm>
            <a:off x="6523629" y="4881967"/>
            <a:ext cx="464025" cy="20388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21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id="{013E1784-1AD3-46B3-BE85-FB2A0BE45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448B324-9FCD-46C1-80DB-BB4F6A9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79600"/>
            <a:ext cx="3932237" cy="16002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1CCFEE3E-6D71-4FA6-A6A6-873B40D4C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3509" y="2399011"/>
            <a:ext cx="6100354" cy="2081549"/>
          </a:xfrm>
        </p:spPr>
        <p:txBody>
          <a:bodyPr>
            <a:normAutofit/>
          </a:bodyPr>
          <a:lstStyle>
            <a:lvl1pPr marL="0" indent="0">
              <a:buNone/>
              <a:defRPr sz="4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E8FD1D10-2F9E-4167-BD02-A740516EE4C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34468" y="4616237"/>
            <a:ext cx="6100354" cy="2081549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48546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F2B0-DF41-4A4D-A6AE-E884E93B7715}" type="datetime1">
              <a:rPr lang="en-US" smtClean="0">
                <a:solidFill>
                  <a:srgbClr val="262626">
                    <a:tint val="75000"/>
                  </a:srgbClr>
                </a:solidFill>
              </a:rPr>
              <a:t>11/6/2023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0FCD-5F4C-4989-BE05-0A8208BCBC21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53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0168" y="609600"/>
            <a:ext cx="10773833" cy="5105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7924801" y="6477000"/>
            <a:ext cx="3577167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87BC3-6E06-45FD-B81F-79CEF4C9112C}" type="datetime1">
              <a:rPr lang="en-US" smtClean="0">
                <a:solidFill>
                  <a:srgbClr val="FFFFFF"/>
                </a:solidFill>
              </a:rPr>
              <a:t>11/6/2023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910167" y="6365875"/>
            <a:ext cx="5689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pjchrist@usp.br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534400" y="5867400"/>
            <a:ext cx="2946400" cy="533400"/>
          </a:xfrm>
          <a:prstGeom prst="rect">
            <a:avLst/>
          </a:prstGeo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3F93BBE-5E47-4CF2-9BCF-879CB2D1B386}" type="slidenum">
              <a:rPr lang="pt-BR">
                <a:solidFill>
                  <a:srgbClr val="FFFFFF"/>
                </a:solidFill>
              </a:rPr>
              <a:pPr lvl="1">
                <a:defRPr/>
              </a:pPr>
              <a:t>‹nº›</a:t>
            </a:fld>
            <a:endParaRPr lang="pt-BR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052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856067" y="2846400"/>
            <a:ext cx="70776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9230812" y="1876664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69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05D066-E4C6-4EEC-81F4-1909365C7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7154" y="547331"/>
            <a:ext cx="7206646" cy="4447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DDFF1B-E151-4864-AD5D-98BD458A6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7154" y="1002056"/>
            <a:ext cx="7206646" cy="6946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008582-FBFD-4715-B34D-F965E960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0DF536A-643E-483F-9F3C-2B1491BA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D83028F-69AE-4E78-975A-5EEB44F0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Espaço Reservado para Conteúdo 4">
            <a:extLst>
              <a:ext uri="{FF2B5EF4-FFF2-40B4-BE49-F238E27FC236}">
                <a16:creationId xmlns:a16="http://schemas.microsoft.com/office/drawing/2014/main" id="{483F5386-CE88-4968-8B6A-40667DE97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  <p:sp>
        <p:nvSpPr>
          <p:cNvPr id="11" name="Google Shape;146;p28">
            <a:extLst>
              <a:ext uri="{FF2B5EF4-FFF2-40B4-BE49-F238E27FC236}">
                <a16:creationId xmlns:a16="http://schemas.microsoft.com/office/drawing/2014/main" id="{10BBAB2A-9D29-41EE-B97C-8591BCADB922}"/>
              </a:ext>
            </a:extLst>
          </p:cNvPr>
          <p:cNvSpPr/>
          <p:nvPr userDrawn="1"/>
        </p:nvSpPr>
        <p:spPr>
          <a:xfrm rot="-5400000" flipH="1">
            <a:off x="-1574460" y="1574528"/>
            <a:ext cx="6854400" cy="37053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21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044894-D926-4B30-8359-22475034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54" y="365125"/>
            <a:ext cx="1811972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5">
                    <a:lumMod val="20000"/>
                    <a:lumOff val="80000"/>
                  </a:schemeClr>
                </a:solidFill>
                <a:latin typeface="BodoniFLF" panose="02000606090000020003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5" name="Espaço Reservado para Texto 2">
            <a:extLst>
              <a:ext uri="{FF2B5EF4-FFF2-40B4-BE49-F238E27FC236}">
                <a16:creationId xmlns:a16="http://schemas.microsoft.com/office/drawing/2014/main" id="{1BAF025E-34B7-4196-AFEE-7809A7D78D6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47154" y="2084968"/>
            <a:ext cx="7206646" cy="4447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2F2429F1-7CA0-445F-9A6C-174D9CE625E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147154" y="2539693"/>
            <a:ext cx="7206646" cy="6946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44642EAA-F4A2-4AA9-9641-592025DAE3C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47154" y="3554186"/>
            <a:ext cx="7206646" cy="4447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8" name="Espaço Reservado para Conteúdo 3">
            <a:extLst>
              <a:ext uri="{FF2B5EF4-FFF2-40B4-BE49-F238E27FC236}">
                <a16:creationId xmlns:a16="http://schemas.microsoft.com/office/drawing/2014/main" id="{267DA191-85EE-40B5-B347-2E4600676B7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147154" y="4008911"/>
            <a:ext cx="7206646" cy="6946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D25BEDC9-8A27-45B9-8BF9-119DF5129DC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147154" y="5091823"/>
            <a:ext cx="7206646" cy="44477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Espaço Reservado para Conteúdo 3">
            <a:extLst>
              <a:ext uri="{FF2B5EF4-FFF2-40B4-BE49-F238E27FC236}">
                <a16:creationId xmlns:a16="http://schemas.microsoft.com/office/drawing/2014/main" id="{2B0D674E-EC25-4149-9252-509BFE23D8A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147154" y="5546548"/>
            <a:ext cx="7206646" cy="6946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322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041C6-2B17-42BE-9447-77FC7B48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FA2FD7-974E-486E-BD25-4D92BA98A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4A4CBD-8292-46F4-8BE8-270F14882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3133F6-5C4F-40C1-84D8-5981474B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851BB8-5130-4078-8FDD-BC3EC7F0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72BEE45B-6BE5-4621-B1D1-F9B43C8B1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041C6-2B17-42BE-9447-77FC7B48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FA2FD7-974E-486E-BD25-4D92BA98A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4A4CBD-8292-46F4-8BE8-270F14882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3133F6-5C4F-40C1-84D8-5981474B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851BB8-5130-4078-8FDD-BC3EC7F0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72BEE45B-6BE5-4621-B1D1-F9B43C8B1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28207A-1211-4DE8-AF7B-97A75F3C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FAEB29-DF57-4E8D-B618-44449126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4522C-DC99-45B6-9150-1A2149DDD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5A5C80-7DCE-4D90-9CAB-247AA05F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CE2193-AC35-4ED9-89EB-7E281D42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85ABE0C2-8647-4757-8CF5-565AF8872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3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5BCA4-F9FC-45EF-BE6D-C73E6246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252307-E48C-4524-B7F5-5DA7A336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267519-39AE-44FB-86BA-F6D0407D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C6CD26-B1BA-4310-946C-A85394F1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E374A292-73C5-487C-BADD-948E7A6D1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E5172416-6657-4F00-9E60-4CB9FCE1DD6E}"/>
              </a:ext>
            </a:extLst>
          </p:cNvPr>
          <p:cNvSpPr/>
          <p:nvPr userDrawn="1"/>
        </p:nvSpPr>
        <p:spPr>
          <a:xfrm>
            <a:off x="4073597" y="1926603"/>
            <a:ext cx="3970473" cy="3891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endParaRPr lang="pt-BR" sz="2800" dirty="0">
              <a:latin typeface="Candara" panose="020E050203030302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F1716B0B-C49B-47BD-A7E3-F03F274F2593}"/>
              </a:ext>
            </a:extLst>
          </p:cNvPr>
          <p:cNvSpPr/>
          <p:nvPr userDrawn="1"/>
        </p:nvSpPr>
        <p:spPr>
          <a:xfrm>
            <a:off x="0" y="1926602"/>
            <a:ext cx="3843130" cy="38910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endParaRPr lang="pt-BR" sz="2800" dirty="0">
              <a:latin typeface="Candara" panose="020E0502030303020204" pitchFamily="34" charset="0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DFE6FA79-A6BD-4A7E-8D82-77747083C988}"/>
              </a:ext>
            </a:extLst>
          </p:cNvPr>
          <p:cNvSpPr/>
          <p:nvPr userDrawn="1"/>
        </p:nvSpPr>
        <p:spPr>
          <a:xfrm>
            <a:off x="8274536" y="1926602"/>
            <a:ext cx="3917463" cy="38911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endParaRPr lang="pt-BR" sz="2800" dirty="0">
              <a:latin typeface="Candara" panose="020E0502030303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5E2FD-E4C4-467C-90D2-BEF8A581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26602"/>
            <a:ext cx="3808134" cy="38910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B8701F75-F033-4DE3-8137-BC4DE74CBA9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54766" y="1926601"/>
            <a:ext cx="3808134" cy="38910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E6E81B75-FA77-4335-8AB1-50F9CC1BE26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39708" y="1926600"/>
            <a:ext cx="3808134" cy="389109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768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5BCA4-F9FC-45EF-BE6D-C73E6246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5E2FD-E4C4-467C-90D2-BEF8A581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A71EC3-732F-44C1-BBB6-A10D8A810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252307-E48C-4524-B7F5-5DA7A336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267519-39AE-44FB-86BA-F6D0407D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C6CD26-B1BA-4310-946C-A85394F1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E374A292-73C5-487C-BADD-948E7A6D1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044894-D926-4B30-8359-22475034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05D066-E4C6-4EEC-81F4-1909365C7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DDFF1B-E151-4864-AD5D-98BD458A6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40090F-D817-4F3E-A7C8-14C12D418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FDFBC12-620A-45FB-B2D1-2F1711539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008582-FBFD-4715-B34D-F965E960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0DF536A-643E-483F-9F3C-2B1491BA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D83028F-69AE-4E78-975A-5EEB44F0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Espaço Reservado para Conteúdo 4">
            <a:extLst>
              <a:ext uri="{FF2B5EF4-FFF2-40B4-BE49-F238E27FC236}">
                <a16:creationId xmlns:a16="http://schemas.microsoft.com/office/drawing/2014/main" id="{483F5386-CE88-4968-8B6A-40667DE97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EF5E0-BD6F-433F-AA91-3F0CCCF80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EABCAB-2DD3-46FE-9A39-735F3A61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2A6B-9F92-43C6-AA44-AD9691C58BC6}" type="datetimeFigureOut">
              <a:rPr lang="pt-BR" smtClean="0"/>
              <a:t>06/11/2023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BE5A21-56D5-4069-A2A2-DE7AA591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D4E89E1-ABC8-40D3-80B3-8D9F07C4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4917-F8DA-455B-B121-D4E2D6D9419B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AEA37C6B-FBB8-48F0-B2C0-7A90F66FD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8"/>
          <a:stretch/>
        </p:blipFill>
        <p:spPr>
          <a:xfrm>
            <a:off x="1222227" y="6241680"/>
            <a:ext cx="10131573" cy="2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4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C669-C5BF-4DCC-ABE7-20E4A279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93342E-9F9C-4C9D-AC6A-3A012738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66D25C-01F9-44B7-819B-151BD42A7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AEC92A6B-9F92-43C6-AA44-AD9691C58BC6}" type="datetimeFigureOut">
              <a:rPr lang="pt-BR" smtClean="0"/>
              <a:pPr/>
              <a:t>06/11/2023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04C0F0-7258-4DB1-A274-A20ABA017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F947D1-A3EF-4314-9265-7D7C59DEE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C5C4917-F8DA-455B-B121-D4E2D6D9419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69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2" r:id="rId3"/>
    <p:sldLayoutId id="2147483673" r:id="rId4"/>
    <p:sldLayoutId id="2147483663" r:id="rId5"/>
    <p:sldLayoutId id="2147483664" r:id="rId6"/>
    <p:sldLayoutId id="2147483675" r:id="rId7"/>
    <p:sldLayoutId id="2147483676" r:id="rId8"/>
    <p:sldLayoutId id="2147483666" r:id="rId9"/>
    <p:sldLayoutId id="2147483672" r:id="rId10"/>
    <p:sldLayoutId id="2147483674" r:id="rId11"/>
    <p:sldLayoutId id="2147483668" r:id="rId12"/>
    <p:sldLayoutId id="2147483669" r:id="rId13"/>
    <p:sldLayoutId id="2147483670" r:id="rId14"/>
    <p:sldLayoutId id="2147483671" r:id="rId15"/>
    <p:sldLayoutId id="2147483667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>
              <a:lumMod val="75000"/>
            </a:schemeClr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../Topicos%20especiais%20Dourados/Dourados%20MDA%20Class/CroptechnologyAnimations/chlorophyll_pathway.sw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1drv.ms/b/s!Aml2plINjdn0gtMefBc0of8sAym33g?e=l9kIat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Fr.solive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www.linkedin.com/in/francielli-oliveir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C54DA1-62FA-419F-AECB-C934A1D41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75063"/>
            <a:ext cx="9144000" cy="2387600"/>
          </a:xfrm>
        </p:spPr>
        <p:txBody>
          <a:bodyPr/>
          <a:lstStyle/>
          <a:p>
            <a:r>
              <a:rPr lang="pt-BR" dirty="0"/>
              <a:t>Diagnose de sintomas de fitotoxicidade de herbicidas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3570881-02AA-42AE-917A-5089A9428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5267325"/>
            <a:ext cx="8572500" cy="1590675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pt-BR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Departamento de Fitopatologia e Nematologia</a:t>
            </a:r>
          </a:p>
          <a:p>
            <a:pPr algn="l">
              <a:lnSpc>
                <a:spcPct val="100000"/>
              </a:lnSpc>
            </a:pPr>
            <a:r>
              <a:rPr lang="pt-BR" sz="1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Doenças das plantas frutíferas e hortícolas – LFN 1625</a:t>
            </a:r>
          </a:p>
          <a:p>
            <a:pPr algn="l">
              <a:lnSpc>
                <a:spcPct val="100000"/>
              </a:lnSpc>
            </a:pPr>
            <a:endParaRPr lang="pt-BR" sz="1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Ma. Francielli Santos de Oliveira | Dr. Pedro Jacob Christoffoleti</a:t>
            </a:r>
            <a:endParaRPr lang="pt-BR" sz="1600" baseline="30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088B35C-F559-092E-EED6-5DD7321B8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0" b="13585"/>
          <a:stretch/>
        </p:blipFill>
        <p:spPr>
          <a:xfrm>
            <a:off x="10445372" y="467514"/>
            <a:ext cx="1012515" cy="5751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459A51E-6561-76D5-07B0-F2C28336B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13" y="452828"/>
            <a:ext cx="4119571" cy="8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8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D407F73-04BA-056E-C359-919DD83E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01" y="0"/>
            <a:ext cx="10279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do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Fo</a:t>
            </a: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tossistema II</a:t>
            </a:r>
          </a:p>
        </p:txBody>
      </p:sp>
      <p:pic>
        <p:nvPicPr>
          <p:cNvPr id="4" name="Picture 2" descr="003">
            <a:extLst>
              <a:ext uri="{FF2B5EF4-FFF2-40B4-BE49-F238E27FC236}">
                <a16:creationId xmlns:a16="http://schemas.microsoft.com/office/drawing/2014/main" id="{1F778A52-D424-A61A-3E5D-A62FF63E5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58" r="12506" b="-1"/>
          <a:stretch/>
        </p:blipFill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folhas apresentam clorose </a:t>
            </a:r>
            <a:r>
              <a:rPr lang="pt-BR" sz="2800" b="1" kern="1200" dirty="0" err="1">
                <a:latin typeface="Candara" panose="020E0502030303020204" pitchFamily="34" charset="0"/>
                <a:ea typeface="+mj-ea"/>
                <a:cs typeface="+mj-cs"/>
              </a:rPr>
              <a:t>internerval</a:t>
            </a: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 com as margens necróticas</a:t>
            </a:r>
          </a:p>
        </p:txBody>
      </p:sp>
    </p:spTree>
    <p:extLst>
      <p:ext uri="{BB962C8B-B14F-4D97-AF65-F5344CB8AC3E}">
        <p14:creationId xmlns:p14="http://schemas.microsoft.com/office/powerpoint/2010/main" val="426456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349915B1-E92B-72FB-F6EB-DA18E73E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 simplificada do mecanismo de ação dos inibidores do Fotossistema II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F1BB93B-986F-0C3F-D972-099117208E9F}"/>
              </a:ext>
            </a:extLst>
          </p:cNvPr>
          <p:cNvGrpSpPr/>
          <p:nvPr/>
        </p:nvGrpSpPr>
        <p:grpSpPr>
          <a:xfrm>
            <a:off x="0" y="1464451"/>
            <a:ext cx="12192000" cy="5393549"/>
            <a:chOff x="0" y="1457631"/>
            <a:chExt cx="12192000" cy="5393549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FDA9D7F-0312-4078-7C50-C0A450B2431E}"/>
                </a:ext>
              </a:extLst>
            </p:cNvPr>
            <p:cNvSpPr/>
            <p:nvPr/>
          </p:nvSpPr>
          <p:spPr>
            <a:xfrm>
              <a:off x="0" y="1457631"/>
              <a:ext cx="12192000" cy="53935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77" y="1487128"/>
              <a:ext cx="7767299" cy="5184576"/>
            </a:xfrm>
            <a:prstGeom prst="rect">
              <a:avLst/>
            </a:prstGeom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p:sp>
          <p:nvSpPr>
            <p:cNvPr id="3" name="Rectangle 2"/>
            <p:cNvSpPr/>
            <p:nvPr/>
          </p:nvSpPr>
          <p:spPr>
            <a:xfrm>
              <a:off x="9609644" y="1457632"/>
              <a:ext cx="432048" cy="3175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1825" y="2783272"/>
              <a:ext cx="212109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Inibidores do FSII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5CA79C72-0AAE-7A95-025E-7BE3DEEB1CCA}"/>
                </a:ext>
              </a:extLst>
            </p:cNvPr>
            <p:cNvSpPr txBox="1"/>
            <p:nvPr/>
          </p:nvSpPr>
          <p:spPr>
            <a:xfrm>
              <a:off x="7609684" y="1838322"/>
              <a:ext cx="212109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Inibidores do FSI</a:t>
              </a:r>
              <a:endPara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488E18EA-4723-247E-04A9-4F5CD2366DD6}"/>
              </a:ext>
            </a:extLst>
          </p:cNvPr>
          <p:cNvSpPr/>
          <p:nvPr/>
        </p:nvSpPr>
        <p:spPr>
          <a:xfrm>
            <a:off x="8079475" y="2214474"/>
            <a:ext cx="191068" cy="19344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78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2A7163F-8827-66B7-1808-68C6DA89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69" y="259308"/>
            <a:ext cx="3248167" cy="2811439"/>
          </a:xfrm>
        </p:spPr>
        <p:txBody>
          <a:bodyPr>
            <a:normAutofit/>
          </a:bodyPr>
          <a:lstStyle/>
          <a:p>
            <a:r>
              <a:rPr lang="pt-BR" sz="3200" b="1" dirty="0"/>
              <a:t>Sintomatologia de </a:t>
            </a:r>
            <a:r>
              <a:rPr lang="pt-BR" sz="3200" b="1" dirty="0" err="1"/>
              <a:t>atrazina</a:t>
            </a:r>
            <a:r>
              <a:rPr lang="pt-BR" sz="3200" b="1" dirty="0"/>
              <a:t> em </a:t>
            </a:r>
            <a:r>
              <a:rPr lang="pt-BR" sz="3200" b="1" i="1" dirty="0" err="1"/>
              <a:t>Xanthium</a:t>
            </a:r>
            <a:r>
              <a:rPr lang="pt-BR" sz="3200" b="1" i="1" dirty="0"/>
              <a:t> </a:t>
            </a:r>
            <a:r>
              <a:rPr lang="pt-BR" sz="3200" b="1" i="1" dirty="0" err="1"/>
              <a:t>strumarium</a:t>
            </a:r>
            <a:endParaRPr lang="pt-BR" sz="3200" b="1" i="1" dirty="0"/>
          </a:p>
        </p:txBody>
      </p:sp>
      <p:pic>
        <p:nvPicPr>
          <p:cNvPr id="5" name="atraz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740" y="786367"/>
            <a:ext cx="7670060" cy="57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7061" b="8882"/>
          <a:stretch/>
        </p:blipFill>
        <p:spPr>
          <a:xfrm>
            <a:off x="8179171" y="1928558"/>
            <a:ext cx="4012441" cy="3899255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18178"/>
          <a:stretch/>
        </p:blipFill>
        <p:spPr>
          <a:xfrm>
            <a:off x="-1" y="1928558"/>
            <a:ext cx="3885451" cy="3899255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r="11214"/>
          <a:stretch/>
        </p:blipFill>
        <p:spPr>
          <a:xfrm>
            <a:off x="4026090" y="1928558"/>
            <a:ext cx="4012441" cy="3899255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F5965F4-A48E-B4AF-F1F9-AB40531E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 inibidores do Fotossistema II em soja</a:t>
            </a:r>
          </a:p>
        </p:txBody>
      </p:sp>
    </p:spTree>
    <p:extLst>
      <p:ext uri="{BB962C8B-B14F-4D97-AF65-F5344CB8AC3E}">
        <p14:creationId xmlns:p14="http://schemas.microsoft.com/office/powerpoint/2010/main" val="219417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1B1F592-FB86-CA70-4F6C-A3B3B84F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pt-BR" dirty="0"/>
              <a:t>Sintomas inibidores do Fotossistema II em milho</a:t>
            </a:r>
          </a:p>
        </p:txBody>
      </p:sp>
      <p:pic>
        <p:nvPicPr>
          <p:cNvPr id="6" name="Picture 5" descr="Sapo entre folhas verdes&#10;&#10;Descrição gerada automaticamen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r="17400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Picture 7" descr="Flor vermelha com folhas verdes&#10;&#10;Descrição gerada automaticamente com confiança médi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423" b="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0286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do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Fo</a:t>
            </a: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tossistema I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manchas necróticas nos pontos de contato do herbicida com a folha.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EC98CB5-20CD-0E52-1703-9C5F5EC2A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r="8504"/>
          <a:stretch/>
        </p:blipFill>
        <p:spPr>
          <a:xfrm>
            <a:off x="5180011" y="992187"/>
            <a:ext cx="6172201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4178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349915B1-E92B-72FB-F6EB-DA18E73E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 simplificada do mecanismo de ação dos inibidores do Fotossistema I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F1BB93B-986F-0C3F-D972-099117208E9F}"/>
              </a:ext>
            </a:extLst>
          </p:cNvPr>
          <p:cNvGrpSpPr/>
          <p:nvPr/>
        </p:nvGrpSpPr>
        <p:grpSpPr>
          <a:xfrm>
            <a:off x="0" y="1464451"/>
            <a:ext cx="12192000" cy="5393549"/>
            <a:chOff x="0" y="1457631"/>
            <a:chExt cx="12192000" cy="5393549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FDA9D7F-0312-4078-7C50-C0A450B2431E}"/>
                </a:ext>
              </a:extLst>
            </p:cNvPr>
            <p:cNvSpPr/>
            <p:nvPr/>
          </p:nvSpPr>
          <p:spPr>
            <a:xfrm>
              <a:off x="0" y="1457631"/>
              <a:ext cx="12192000" cy="53935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77" y="1487128"/>
              <a:ext cx="7767299" cy="5184576"/>
            </a:xfrm>
            <a:prstGeom prst="rect">
              <a:avLst/>
            </a:prstGeom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p:sp>
          <p:nvSpPr>
            <p:cNvPr id="3" name="Rectangle 2"/>
            <p:cNvSpPr/>
            <p:nvPr/>
          </p:nvSpPr>
          <p:spPr>
            <a:xfrm>
              <a:off x="9609644" y="1457632"/>
              <a:ext cx="432048" cy="3175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1825" y="2783272"/>
              <a:ext cx="212109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Inibidores do FSII</a:t>
              </a:r>
              <a:endPara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5CA79C72-0AAE-7A95-025E-7BE3DEEB1CCA}"/>
                </a:ext>
              </a:extLst>
            </p:cNvPr>
            <p:cNvSpPr txBox="1"/>
            <p:nvPr/>
          </p:nvSpPr>
          <p:spPr>
            <a:xfrm>
              <a:off x="7609684" y="1838322"/>
              <a:ext cx="2121093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Inibidores do FSI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D07D028F-6367-F7C9-1D31-6D2205C9930E}"/>
              </a:ext>
            </a:extLst>
          </p:cNvPr>
          <p:cNvSpPr/>
          <p:nvPr/>
        </p:nvSpPr>
        <p:spPr>
          <a:xfrm>
            <a:off x="5022376" y="3159424"/>
            <a:ext cx="245660" cy="19994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99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pjchrist@usp.br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66020" y="344649"/>
            <a:ext cx="5915522" cy="461665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pt-BR" sz="2400" b="1" dirty="0">
                <a:solidFill>
                  <a:schemeClr val="accent3">
                    <a:lumMod val="50000"/>
                  </a:schemeClr>
                </a:solidFill>
              </a:rPr>
              <a:t>Sintomatologia do paraquat em feijão</a:t>
            </a:r>
            <a:endParaRPr kumimoji="1" lang="pt-BR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araqu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3592" y="980728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5A8105C-C75B-06A7-5875-467C4098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Sintomas inibidores do Fotossistema I em soja</a:t>
            </a: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Paraquat</a:t>
            </a:r>
            <a:r>
              <a:rPr lang="pt-BR" dirty="0"/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pjchrist@usp.br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E6FFCFD-3E79-B51F-02BD-04DF54C13BB9}"/>
              </a:ext>
            </a:extLst>
          </p:cNvPr>
          <p:cNvSpPr/>
          <p:nvPr/>
        </p:nvSpPr>
        <p:spPr>
          <a:xfrm>
            <a:off x="8153400" y="6356350"/>
            <a:ext cx="333801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24" y="1523605"/>
            <a:ext cx="4968552" cy="5197870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8408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B99BA1-B57D-3526-A7E8-04CD626B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81" y="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4000" dirty="0"/>
              <a:t>Qual é o provável agente causal de cada sintoma?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1C4536-F3B0-639F-C3B3-0ACB83633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81" b="94688" l="62899" r="99353">
                        <a14:foregroundMark x1="98921" y1="56570" x2="95686" y2="47623"/>
                        <a14:foregroundMark x1="95686" y1="47623" x2="93831" y2="36533"/>
                        <a14:foregroundMark x1="93831" y1="36533" x2="98404" y2="32805"/>
                        <a14:foregroundMark x1="98404" y1="32805" x2="99396" y2="55266"/>
                        <a14:foregroundMark x1="99396" y1="55266" x2="99353" y2="55638"/>
                        <a14:foregroundMark x1="84944" y1="87698" x2="80242" y2="94688"/>
                        <a14:foregroundMark x1="80242" y1="94688" x2="76531" y2="87418"/>
                        <a14:foregroundMark x1="76531" y1="87418" x2="76143" y2="87232"/>
                        <a14:foregroundMark x1="81967" y1="12861" x2="81450" y2="13327"/>
                        <a14:foregroundMark x1="81320" y1="8481" x2="81450" y2="13793"/>
                        <a14:foregroundMark x1="66523" y1="46039" x2="63115" y2="38677"/>
                        <a14:foregroundMark x1="63115" y1="38677" x2="63287" y2="14259"/>
                        <a14:foregroundMark x1="63287" y1="14259" x2="67343" y2="19851"/>
                        <a14:foregroundMark x1="67343" y1="19851" x2="67127" y2="43802"/>
                        <a14:foregroundMark x1="67127" y1="43802" x2="66178" y2="45387"/>
                        <a14:foregroundMark x1="65229" y1="46039" x2="62899" y2="4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40" t="3386" r="930" b="2979"/>
          <a:stretch/>
        </p:blipFill>
        <p:spPr bwMode="auto">
          <a:xfrm rot="10800000">
            <a:off x="8546483" y="1999519"/>
            <a:ext cx="3309909" cy="399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867BB5-1E6B-2BB4-D088-2F22F5C9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08" b="93050" l="5155" r="92784">
                        <a14:foregroundMark x1="5155" y1="84942" x2="10825" y2="73745"/>
                        <a14:foregroundMark x1="10825" y1="73745" x2="12887" y2="71815"/>
                        <a14:foregroundMark x1="35052" y1="9653" x2="50515" y2="8494"/>
                        <a14:foregroundMark x1="50515" y1="8494" x2="52062" y2="9266"/>
                        <a14:foregroundMark x1="67526" y1="88803" x2="92784" y2="9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4" y="1820065"/>
            <a:ext cx="3194237" cy="426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D0CDACD-6919-13DE-0D30-3DFE13D7AD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8" b="89199" l="2959" r="93195">
                        <a14:foregroundMark x1="10059" y1="32056" x2="592" y2="49826"/>
                        <a14:foregroundMark x1="592" y1="49826" x2="9172" y2="65157"/>
                        <a14:foregroundMark x1="9172" y1="65157" x2="6509" y2="63066"/>
                        <a14:foregroundMark x1="3550" y1="39721" x2="3254" y2="58537"/>
                        <a14:foregroundMark x1="3254" y1="58537" x2="6213" y2="63066"/>
                        <a14:foregroundMark x1="88166" y1="25784" x2="93195" y2="44948"/>
                        <a14:foregroundMark x1="93195" y1="44948" x2="88462" y2="59582"/>
                      </a14:backgroundRemoval>
                    </a14:imgEffect>
                  </a14:imgLayer>
                </a14:imgProps>
              </a:ext>
            </a:extLst>
          </a:blip>
          <a:srcRect t="6751" r="33936"/>
          <a:stretch/>
        </p:blipFill>
        <p:spPr>
          <a:xfrm>
            <a:off x="4455826" y="2295932"/>
            <a:ext cx="3084107" cy="36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4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512AFCE-90BB-4FBA-1A9E-EE23E49E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Sintomas inibidores do Fotossistema I em milho</a:t>
            </a: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Paraquat</a:t>
            </a:r>
            <a:r>
              <a:rPr lang="pt-BR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2613" y="2603580"/>
            <a:ext cx="3269102" cy="2451827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942"/>
            <a:ext cx="2453360" cy="3269103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071" y="2194943"/>
            <a:ext cx="2120930" cy="3269102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697" y="2194943"/>
            <a:ext cx="2436152" cy="3269102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6386" name="Picture 2" descr="http://www.btny.purdue.edu/extension/weeds/HerbInj2/Img/Large/0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02" y="2194944"/>
            <a:ext cx="2493034" cy="3269102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009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do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PROTOX</a:t>
            </a:r>
            <a:endParaRPr lang="pt-BR" sz="3200" b="1" kern="1200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manchas necróticas nos pontos de contato do herbicida com a folha.</a:t>
            </a:r>
          </a:p>
        </p:txBody>
      </p:sp>
      <p:pic>
        <p:nvPicPr>
          <p:cNvPr id="3" name="Picture 3" descr="062">
            <a:extLst>
              <a:ext uri="{FF2B5EF4-FFF2-40B4-BE49-F238E27FC236}">
                <a16:creationId xmlns:a16="http://schemas.microsoft.com/office/drawing/2014/main" id="{7C92B72F-806E-AB51-CEF9-F31351D3D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200" t="1" r="18736" b="30109"/>
          <a:stretch/>
        </p:blipFill>
        <p:spPr bwMode="auto">
          <a:xfrm>
            <a:off x="5180011" y="1434300"/>
            <a:ext cx="6172201" cy="398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66540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074" r="1074"/>
          <a:stretch>
            <a:fillRect/>
          </a:stretch>
        </p:blipFill>
        <p:spPr>
          <a:xfrm>
            <a:off x="0" y="0"/>
            <a:ext cx="9653690" cy="6858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096000" y="6095536"/>
            <a:ext cx="3771900" cy="762465"/>
            <a:chOff x="0" y="0"/>
            <a:chExt cx="1913890" cy="386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386880"/>
            </a:xfrm>
            <a:custGeom>
              <a:avLst/>
              <a:gdLst/>
              <a:ahLst/>
              <a:cxnLst/>
              <a:rect l="l" t="t" r="r" b="b"/>
              <a:pathLst>
                <a:path w="1913890" h="386880">
                  <a:moveTo>
                    <a:pt x="0" y="0"/>
                  </a:moveTo>
                  <a:lnTo>
                    <a:pt x="1913890" y="0"/>
                  </a:lnTo>
                  <a:lnTo>
                    <a:pt x="1913890" y="386880"/>
                  </a:lnTo>
                  <a:lnTo>
                    <a:pt x="0" y="3868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41395" y="5867728"/>
            <a:ext cx="664683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60"/>
              </a:lnSpc>
            </a:pPr>
            <a:r>
              <a:rPr lang="en-US" sz="4334" spc="87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Modo de </a:t>
            </a:r>
            <a:r>
              <a:rPr lang="en-US" sz="4334" spc="87" dirty="0" err="1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ação</a:t>
            </a:r>
            <a:endParaRPr lang="en-US" sz="4334" spc="87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802F7D3-7038-402F-BE18-4A8BE307BCD8}"/>
              </a:ext>
            </a:extLst>
          </p:cNvPr>
          <p:cNvSpPr txBox="1"/>
          <p:nvPr/>
        </p:nvSpPr>
        <p:spPr>
          <a:xfrm>
            <a:off x="914400" y="6519317"/>
            <a:ext cx="2593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 err="1"/>
              <a:t>Created</a:t>
            </a:r>
            <a:r>
              <a:rPr lang="pt-BR" sz="1200" dirty="0"/>
              <a:t> </a:t>
            </a:r>
            <a:r>
              <a:rPr lang="pt-BR" sz="1200" dirty="0" err="1"/>
              <a:t>with</a:t>
            </a:r>
            <a:r>
              <a:rPr lang="pt-BR" sz="1200" dirty="0"/>
              <a:t> BioRender.com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F107C7E-028B-4CE8-9892-7800070A702F}"/>
              </a:ext>
            </a:extLst>
          </p:cNvPr>
          <p:cNvGrpSpPr/>
          <p:nvPr/>
        </p:nvGrpSpPr>
        <p:grpSpPr>
          <a:xfrm>
            <a:off x="4622800" y="1701800"/>
            <a:ext cx="1981200" cy="2062777"/>
            <a:chOff x="6934200" y="2552700"/>
            <a:chExt cx="2971800" cy="309416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9F235FC5-4D7E-4E3B-A819-B6B4A0F31A8E}"/>
                </a:ext>
              </a:extLst>
            </p:cNvPr>
            <p:cNvSpPr/>
            <p:nvPr/>
          </p:nvSpPr>
          <p:spPr>
            <a:xfrm>
              <a:off x="6934200" y="2552700"/>
              <a:ext cx="2971800" cy="2971800"/>
            </a:xfrm>
            <a:prstGeom prst="rect">
              <a:avLst/>
            </a:prstGeom>
            <a:solidFill>
              <a:srgbClr val="A0C8A8"/>
            </a:solidFill>
            <a:ln>
              <a:solidFill>
                <a:srgbClr val="A0C8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D75FAB6-CC57-4B43-B1DF-B689BFE4F93E}"/>
                </a:ext>
              </a:extLst>
            </p:cNvPr>
            <p:cNvSpPr txBox="1"/>
            <p:nvPr/>
          </p:nvSpPr>
          <p:spPr>
            <a:xfrm>
              <a:off x="7739448" y="5139035"/>
              <a:ext cx="149848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accent2">
                      <a:lumMod val="75000"/>
                    </a:schemeClr>
                  </a:solidFill>
                </a:rPr>
                <a:t>Herbicida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0DC4217-0613-42AC-9793-F818571DF5CB}"/>
              </a:ext>
            </a:extLst>
          </p:cNvPr>
          <p:cNvSpPr txBox="1"/>
          <p:nvPr/>
        </p:nvSpPr>
        <p:spPr>
          <a:xfrm>
            <a:off x="5435722" y="4185211"/>
            <a:ext cx="35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125CC30-C6B7-4F8A-900B-31E49FF7321A}"/>
              </a:ext>
            </a:extLst>
          </p:cNvPr>
          <p:cNvSpPr/>
          <p:nvPr/>
        </p:nvSpPr>
        <p:spPr>
          <a:xfrm>
            <a:off x="4521200" y="3426024"/>
            <a:ext cx="2235200" cy="30777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FBB085A-F909-2041-2EAE-0F1754D3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 inibidores da PROTOX  em soja</a:t>
            </a:r>
          </a:p>
        </p:txBody>
      </p:sp>
      <p:pic>
        <p:nvPicPr>
          <p:cNvPr id="193539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7615" t="42520" r="51831" b="33646"/>
          <a:stretch/>
        </p:blipFill>
        <p:spPr bwMode="auto">
          <a:xfrm>
            <a:off x="838200" y="1825626"/>
            <a:ext cx="5144963" cy="3729014"/>
          </a:xfrm>
          <a:prstGeom prst="rect">
            <a:avLst/>
          </a:prstGeom>
          <a:ln w="38100">
            <a:noFill/>
            <a:headEnd/>
            <a:tailEnd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449" t="43406" r="28080" b="32844"/>
          <a:stretch/>
        </p:blipFill>
        <p:spPr bwMode="auto">
          <a:xfrm>
            <a:off x="6211042" y="1825625"/>
            <a:ext cx="5142758" cy="3729014"/>
          </a:xfrm>
          <a:prstGeom prst="rect">
            <a:avLst/>
          </a:prstGeom>
          <a:ln w="38100">
            <a:noFill/>
            <a:headEnd/>
            <a:tailEnd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91840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80" y="2292823"/>
            <a:ext cx="2393920" cy="2909663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r="5290"/>
          <a:stretch/>
        </p:blipFill>
        <p:spPr>
          <a:xfrm>
            <a:off x="0" y="2292165"/>
            <a:ext cx="3574576" cy="2910321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>
          <a:xfrm>
            <a:off x="3771804" y="2292165"/>
            <a:ext cx="2126968" cy="2910321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7410" name="Picture 2" descr="http://www.btny.purdue.edu/extension/weeds/HerbInj2/Img/Large/Refle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r="17188"/>
          <a:stretch/>
        </p:blipFill>
        <p:spPr bwMode="auto">
          <a:xfrm>
            <a:off x="6096000" y="2292165"/>
            <a:ext cx="3480248" cy="2910321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9CA2B87-C91D-7D6A-6FF6-53EE4703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 inibidores da </a:t>
            </a:r>
            <a:r>
              <a:rPr lang="pt-BR" dirty="0" err="1"/>
              <a:t>Protox</a:t>
            </a:r>
            <a:r>
              <a:rPr lang="pt-BR" dirty="0"/>
              <a:t>  em milho</a:t>
            </a:r>
          </a:p>
        </p:txBody>
      </p:sp>
    </p:spTree>
    <p:extLst>
      <p:ext uri="{BB962C8B-B14F-4D97-AF65-F5344CB8AC3E}">
        <p14:creationId xmlns:p14="http://schemas.microsoft.com/office/powerpoint/2010/main" val="4235938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da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biossíntese de 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carotenoides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albinismo das folhas recém formadas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404185F2-09FD-3C0E-59CD-8C5CB645C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536190"/>
              </p:ext>
            </p:extLst>
          </p:nvPr>
        </p:nvGraphicFramePr>
        <p:xfrm>
          <a:off x="4951412" y="1028700"/>
          <a:ext cx="64008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2" imgW="2866667" imgH="2200582" progId="">
                  <p:embed/>
                </p:oleObj>
              </mc:Choice>
              <mc:Fallback>
                <p:oleObj name="Foto do Photo Editor" r:id="rId2" imgW="2866667" imgH="2200582" progId="">
                  <p:embed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404185F2-09FD-3C0E-59CD-8C5CB645C4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2" y="1028700"/>
                        <a:ext cx="6400800" cy="4800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5715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60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2"/>
          <p:cNvGrpSpPr>
            <a:grpSpLocks/>
          </p:cNvGrpSpPr>
          <p:nvPr/>
        </p:nvGrpSpPr>
        <p:grpSpPr bwMode="auto">
          <a:xfrm>
            <a:off x="2362200" y="1131889"/>
            <a:ext cx="8031163" cy="4452937"/>
            <a:chOff x="528" y="713"/>
            <a:chExt cx="5059" cy="2805"/>
          </a:xfrm>
        </p:grpSpPr>
        <p:graphicFrame>
          <p:nvGraphicFramePr>
            <p:cNvPr id="3074" name="Object 3"/>
            <p:cNvGraphicFramePr>
              <a:graphicFrameLocks noChangeAspect="1"/>
            </p:cNvGraphicFramePr>
            <p:nvPr/>
          </p:nvGraphicFramePr>
          <p:xfrm>
            <a:off x="528" y="713"/>
            <a:ext cx="5040" cy="28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to do Photo Editor" r:id="rId3" imgW="5590476" imgH="2866667" progId="">
                    <p:embed/>
                  </p:oleObj>
                </mc:Choice>
                <mc:Fallback>
                  <p:oleObj name="Foto do Photo Editor" r:id="rId3" imgW="5590476" imgH="2866667" progId="">
                    <p:embed/>
                    <p:pic>
                      <p:nvPicPr>
                        <p:cNvPr id="307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713"/>
                          <a:ext cx="5040" cy="280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8" name="Rectangle 4"/>
            <p:cNvSpPr>
              <a:spLocks noChangeArrowheads="1"/>
            </p:cNvSpPr>
            <p:nvPr/>
          </p:nvSpPr>
          <p:spPr bwMode="auto">
            <a:xfrm>
              <a:off x="5107" y="713"/>
              <a:ext cx="480" cy="672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</p:grpSp>
      <p:sp>
        <p:nvSpPr>
          <p:cNvPr id="275461" name="AutoShape 5"/>
          <p:cNvSpPr>
            <a:spLocks noChangeArrowheads="1"/>
          </p:cNvSpPr>
          <p:nvPr/>
        </p:nvSpPr>
        <p:spPr bwMode="auto">
          <a:xfrm rot="3094842">
            <a:off x="2438400" y="914400"/>
            <a:ext cx="1828800" cy="12192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</a:endParaRPr>
          </a:p>
        </p:txBody>
      </p:sp>
      <p:sp>
        <p:nvSpPr>
          <p:cNvPr id="275462" name="AutoShape 6"/>
          <p:cNvSpPr>
            <a:spLocks noChangeArrowheads="1"/>
          </p:cNvSpPr>
          <p:nvPr/>
        </p:nvSpPr>
        <p:spPr bwMode="auto">
          <a:xfrm>
            <a:off x="1600200" y="0"/>
            <a:ext cx="2743200" cy="1371600"/>
          </a:xfrm>
          <a:prstGeom prst="irregularSeal2">
            <a:avLst/>
          </a:prstGeom>
          <a:solidFill>
            <a:srgbClr val="FFFF00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pt-BR" sz="2800" b="1">
                <a:solidFill>
                  <a:srgbClr val="0000FF"/>
                </a:solidFill>
              </a:rPr>
              <a:t>Luz solar</a:t>
            </a:r>
          </a:p>
        </p:txBody>
      </p:sp>
      <p:sp>
        <p:nvSpPr>
          <p:cNvPr id="275464" name="Freeform 8"/>
          <p:cNvSpPr>
            <a:spLocks/>
          </p:cNvSpPr>
          <p:nvPr/>
        </p:nvSpPr>
        <p:spPr bwMode="auto">
          <a:xfrm>
            <a:off x="3886200" y="2146300"/>
            <a:ext cx="355600" cy="520700"/>
          </a:xfrm>
          <a:custGeom>
            <a:avLst/>
            <a:gdLst>
              <a:gd name="T0" fmla="*/ 0 w 224"/>
              <a:gd name="T1" fmla="*/ 2147483647 h 328"/>
              <a:gd name="T2" fmla="*/ 2147483647 w 224"/>
              <a:gd name="T3" fmla="*/ 2147483647 h 328"/>
              <a:gd name="T4" fmla="*/ 2147483647 w 224"/>
              <a:gd name="T5" fmla="*/ 2147483647 h 328"/>
              <a:gd name="T6" fmla="*/ 0 60000 65536"/>
              <a:gd name="T7" fmla="*/ 0 60000 65536"/>
              <a:gd name="T8" fmla="*/ 0 60000 65536"/>
              <a:gd name="T9" fmla="*/ 0 w 224"/>
              <a:gd name="T10" fmla="*/ 0 h 328"/>
              <a:gd name="T11" fmla="*/ 224 w 224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" h="328">
                <a:moveTo>
                  <a:pt x="0" y="88"/>
                </a:moveTo>
                <a:cubicBezTo>
                  <a:pt x="80" y="44"/>
                  <a:pt x="160" y="0"/>
                  <a:pt x="192" y="40"/>
                </a:cubicBezTo>
                <a:cubicBezTo>
                  <a:pt x="224" y="80"/>
                  <a:pt x="208" y="288"/>
                  <a:pt x="192" y="328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</a:endParaRPr>
          </a:p>
        </p:txBody>
      </p:sp>
      <p:sp>
        <p:nvSpPr>
          <p:cNvPr id="275465" name="Freeform 9"/>
          <p:cNvSpPr>
            <a:spLocks/>
          </p:cNvSpPr>
          <p:nvPr/>
        </p:nvSpPr>
        <p:spPr bwMode="auto">
          <a:xfrm>
            <a:off x="4267200" y="2527300"/>
            <a:ext cx="355600" cy="520700"/>
          </a:xfrm>
          <a:custGeom>
            <a:avLst/>
            <a:gdLst>
              <a:gd name="T0" fmla="*/ 0 w 224"/>
              <a:gd name="T1" fmla="*/ 2147483647 h 328"/>
              <a:gd name="T2" fmla="*/ 2147483647 w 224"/>
              <a:gd name="T3" fmla="*/ 2147483647 h 328"/>
              <a:gd name="T4" fmla="*/ 2147483647 w 224"/>
              <a:gd name="T5" fmla="*/ 2147483647 h 328"/>
              <a:gd name="T6" fmla="*/ 0 60000 65536"/>
              <a:gd name="T7" fmla="*/ 0 60000 65536"/>
              <a:gd name="T8" fmla="*/ 0 60000 65536"/>
              <a:gd name="T9" fmla="*/ 0 w 224"/>
              <a:gd name="T10" fmla="*/ 0 h 328"/>
              <a:gd name="T11" fmla="*/ 224 w 224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" h="328">
                <a:moveTo>
                  <a:pt x="0" y="88"/>
                </a:moveTo>
                <a:cubicBezTo>
                  <a:pt x="80" y="44"/>
                  <a:pt x="160" y="0"/>
                  <a:pt x="192" y="40"/>
                </a:cubicBezTo>
                <a:cubicBezTo>
                  <a:pt x="224" y="80"/>
                  <a:pt x="208" y="288"/>
                  <a:pt x="192" y="328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</a:endParaRPr>
          </a:p>
        </p:txBody>
      </p:sp>
      <p:sp>
        <p:nvSpPr>
          <p:cNvPr id="275466" name="Freeform 10"/>
          <p:cNvSpPr>
            <a:spLocks/>
          </p:cNvSpPr>
          <p:nvPr/>
        </p:nvSpPr>
        <p:spPr bwMode="auto">
          <a:xfrm>
            <a:off x="4648200" y="2819400"/>
            <a:ext cx="609600" cy="228600"/>
          </a:xfrm>
          <a:custGeom>
            <a:avLst/>
            <a:gdLst>
              <a:gd name="T0" fmla="*/ 0 w 384"/>
              <a:gd name="T1" fmla="*/ 2147483647 h 144"/>
              <a:gd name="T2" fmla="*/ 2147483647 w 384"/>
              <a:gd name="T3" fmla="*/ 0 h 144"/>
              <a:gd name="T4" fmla="*/ 2147483647 w 384"/>
              <a:gd name="T5" fmla="*/ 2147483647 h 144"/>
              <a:gd name="T6" fmla="*/ 0 60000 65536"/>
              <a:gd name="T7" fmla="*/ 0 60000 65536"/>
              <a:gd name="T8" fmla="*/ 0 60000 65536"/>
              <a:gd name="T9" fmla="*/ 0 w 384"/>
              <a:gd name="T10" fmla="*/ 0 h 144"/>
              <a:gd name="T11" fmla="*/ 384 w 38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44">
                <a:moveTo>
                  <a:pt x="0" y="144"/>
                </a:moveTo>
                <a:cubicBezTo>
                  <a:pt x="64" y="72"/>
                  <a:pt x="128" y="0"/>
                  <a:pt x="192" y="0"/>
                </a:cubicBezTo>
                <a:cubicBezTo>
                  <a:pt x="256" y="0"/>
                  <a:pt x="320" y="72"/>
                  <a:pt x="384" y="144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</a:endParaRPr>
          </a:p>
        </p:txBody>
      </p:sp>
      <p:sp>
        <p:nvSpPr>
          <p:cNvPr id="275467" name="Freeform 11"/>
          <p:cNvSpPr>
            <a:spLocks/>
          </p:cNvSpPr>
          <p:nvPr/>
        </p:nvSpPr>
        <p:spPr bwMode="auto">
          <a:xfrm>
            <a:off x="5257800" y="2743200"/>
            <a:ext cx="990600" cy="304800"/>
          </a:xfrm>
          <a:custGeom>
            <a:avLst/>
            <a:gdLst>
              <a:gd name="T0" fmla="*/ 0 w 384"/>
              <a:gd name="T1" fmla="*/ 2147483647 h 144"/>
              <a:gd name="T2" fmla="*/ 2147483647 w 384"/>
              <a:gd name="T3" fmla="*/ 0 h 144"/>
              <a:gd name="T4" fmla="*/ 2147483647 w 384"/>
              <a:gd name="T5" fmla="*/ 2147483647 h 144"/>
              <a:gd name="T6" fmla="*/ 0 60000 65536"/>
              <a:gd name="T7" fmla="*/ 0 60000 65536"/>
              <a:gd name="T8" fmla="*/ 0 60000 65536"/>
              <a:gd name="T9" fmla="*/ 0 w 384"/>
              <a:gd name="T10" fmla="*/ 0 h 144"/>
              <a:gd name="T11" fmla="*/ 384 w 38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44">
                <a:moveTo>
                  <a:pt x="0" y="144"/>
                </a:moveTo>
                <a:cubicBezTo>
                  <a:pt x="64" y="72"/>
                  <a:pt x="128" y="0"/>
                  <a:pt x="192" y="0"/>
                </a:cubicBezTo>
                <a:cubicBezTo>
                  <a:pt x="256" y="0"/>
                  <a:pt x="320" y="72"/>
                  <a:pt x="384" y="144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477001" y="90488"/>
            <a:ext cx="1812925" cy="1357312"/>
            <a:chOff x="3120" y="57"/>
            <a:chExt cx="1142" cy="855"/>
          </a:xfrm>
        </p:grpSpPr>
        <p:sp>
          <p:nvSpPr>
            <p:cNvPr id="3096" name="Line 13"/>
            <p:cNvSpPr>
              <a:spLocks noChangeShapeType="1"/>
            </p:cNvSpPr>
            <p:nvPr/>
          </p:nvSpPr>
          <p:spPr bwMode="auto">
            <a:xfrm flipV="1">
              <a:off x="3120" y="336"/>
              <a:ext cx="384" cy="576"/>
            </a:xfrm>
            <a:prstGeom prst="line">
              <a:avLst/>
            </a:pr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  <p:sp>
          <p:nvSpPr>
            <p:cNvPr id="3097" name="Text Box 14"/>
            <p:cNvSpPr txBox="1">
              <a:spLocks noChangeArrowheads="1"/>
            </p:cNvSpPr>
            <p:nvPr/>
          </p:nvSpPr>
          <p:spPr bwMode="auto">
            <a:xfrm>
              <a:off x="3313" y="57"/>
              <a:ext cx="949" cy="327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pt-BR" sz="2800" b="1" dirty="0">
                  <a:solidFill>
                    <a:srgbClr val="FFFFFF"/>
                  </a:solidFill>
                </a:rPr>
                <a:t>caroteno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181601" y="295276"/>
            <a:ext cx="1446213" cy="1228725"/>
            <a:chOff x="2304" y="186"/>
            <a:chExt cx="911" cy="774"/>
          </a:xfrm>
        </p:grpSpPr>
        <p:sp>
          <p:nvSpPr>
            <p:cNvPr id="3094" name="Line 16"/>
            <p:cNvSpPr>
              <a:spLocks noChangeShapeType="1"/>
            </p:cNvSpPr>
            <p:nvPr/>
          </p:nvSpPr>
          <p:spPr bwMode="auto">
            <a:xfrm flipV="1">
              <a:off x="2736" y="480"/>
              <a:ext cx="240" cy="480"/>
            </a:xfrm>
            <a:prstGeom prst="line">
              <a:avLst/>
            </a:pr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  <p:sp>
          <p:nvSpPr>
            <p:cNvPr id="3095" name="Text Box 17"/>
            <p:cNvSpPr txBox="1">
              <a:spLocks noChangeArrowheads="1"/>
            </p:cNvSpPr>
            <p:nvPr/>
          </p:nvSpPr>
          <p:spPr bwMode="auto">
            <a:xfrm>
              <a:off x="2304" y="186"/>
              <a:ext cx="911" cy="327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pt-BR" sz="2800" b="1" dirty="0">
                  <a:solidFill>
                    <a:srgbClr val="FFFFFF"/>
                  </a:solidFill>
                </a:rPr>
                <a:t>clorofila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343400" y="1828800"/>
            <a:ext cx="1676400" cy="1219200"/>
            <a:chOff x="1776" y="1152"/>
            <a:chExt cx="1056" cy="768"/>
          </a:xfrm>
        </p:grpSpPr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 flipV="1">
              <a:off x="2064" y="1152"/>
              <a:ext cx="240" cy="672"/>
            </a:xfrm>
            <a:prstGeom prst="line">
              <a:avLst/>
            </a:prstGeom>
            <a:noFill/>
            <a:ln w="38100" cap="sq">
              <a:solidFill>
                <a:schemeClr val="bg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 rot="531164" flipV="1">
              <a:off x="1776" y="1296"/>
              <a:ext cx="96" cy="336"/>
            </a:xfrm>
            <a:prstGeom prst="line">
              <a:avLst/>
            </a:prstGeom>
            <a:noFill/>
            <a:ln w="38100" cap="sq">
              <a:solidFill>
                <a:schemeClr val="bg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auto">
            <a:xfrm flipV="1">
              <a:off x="2352" y="1248"/>
              <a:ext cx="480" cy="672"/>
            </a:xfrm>
            <a:prstGeom prst="line">
              <a:avLst/>
            </a:prstGeom>
            <a:noFill/>
            <a:ln w="38100" cap="sq">
              <a:solidFill>
                <a:schemeClr val="bg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267200" y="914400"/>
            <a:ext cx="2057400" cy="1143000"/>
            <a:chOff x="1728" y="576"/>
            <a:chExt cx="1296" cy="720"/>
          </a:xfrm>
        </p:grpSpPr>
        <p:sp>
          <p:nvSpPr>
            <p:cNvPr id="3088" name="AutoShape 23"/>
            <p:cNvSpPr>
              <a:spLocks noChangeArrowheads="1"/>
            </p:cNvSpPr>
            <p:nvPr/>
          </p:nvSpPr>
          <p:spPr bwMode="auto">
            <a:xfrm rot="-9224933">
              <a:off x="2208" y="576"/>
              <a:ext cx="288" cy="480"/>
            </a:xfrm>
            <a:prstGeom prst="lightningBolt">
              <a:avLst/>
            </a:prstGeom>
            <a:solidFill>
              <a:srgbClr val="FF00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  <p:sp>
          <p:nvSpPr>
            <p:cNvPr id="3089" name="AutoShape 24"/>
            <p:cNvSpPr>
              <a:spLocks noChangeArrowheads="1"/>
            </p:cNvSpPr>
            <p:nvPr/>
          </p:nvSpPr>
          <p:spPr bwMode="auto">
            <a:xfrm rot="-9224933">
              <a:off x="2736" y="768"/>
              <a:ext cx="288" cy="480"/>
            </a:xfrm>
            <a:prstGeom prst="lightningBolt">
              <a:avLst/>
            </a:prstGeom>
            <a:solidFill>
              <a:srgbClr val="FF00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  <p:sp>
          <p:nvSpPr>
            <p:cNvPr id="3090" name="AutoShape 25"/>
            <p:cNvSpPr>
              <a:spLocks noChangeArrowheads="1"/>
            </p:cNvSpPr>
            <p:nvPr/>
          </p:nvSpPr>
          <p:spPr bwMode="auto">
            <a:xfrm rot="-9224933">
              <a:off x="1728" y="816"/>
              <a:ext cx="288" cy="480"/>
            </a:xfrm>
            <a:prstGeom prst="lightningBolt">
              <a:avLst/>
            </a:prstGeom>
            <a:solidFill>
              <a:srgbClr val="FF00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rgbClr val="FFFFFF"/>
                </a:solidFill>
              </a:endParaRPr>
            </a:p>
          </p:txBody>
        </p:sp>
      </p:grpSp>
      <p:sp>
        <p:nvSpPr>
          <p:cNvPr id="275482" name="Text Box 26"/>
          <p:cNvSpPr txBox="1">
            <a:spLocks noChangeArrowheads="1"/>
          </p:cNvSpPr>
          <p:nvPr/>
        </p:nvSpPr>
        <p:spPr bwMode="auto">
          <a:xfrm>
            <a:off x="564107" y="5468243"/>
            <a:ext cx="11368586" cy="1384995"/>
          </a:xfrm>
          <a:prstGeom prst="rect">
            <a:avLst/>
          </a:prstGeom>
          <a:noFill/>
          <a:ln>
            <a:noFill/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</a:pPr>
            <a:r>
              <a:rPr kumimoji="1" lang="pt-BR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Carotenos protegem a clorofila da fotoxidação (dissipar o excesso de energia através de sua absorção)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</a:pPr>
            <a:r>
              <a:rPr kumimoji="1" lang="pt-BR" sz="24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Direcionam a energia luminosa às moléculas de clorofila</a:t>
            </a:r>
          </a:p>
        </p:txBody>
      </p:sp>
    </p:spTree>
    <p:extLst>
      <p:ext uri="{BB962C8B-B14F-4D97-AF65-F5344CB8AC3E}">
        <p14:creationId xmlns:p14="http://schemas.microsoft.com/office/powerpoint/2010/main" val="427720104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4" name="Picture 3"/>
          <p:cNvPicPr>
            <a:picLocks noChangeArrowheads="1"/>
          </p:cNvPicPr>
          <p:nvPr/>
        </p:nvPicPr>
        <p:blipFill rotWithShape="1">
          <a:blip r:embed="rId3" cstate="print"/>
          <a:srcRect l="2113" t="3404" r="1513" b="4263"/>
          <a:stretch/>
        </p:blipFill>
        <p:spPr bwMode="auto">
          <a:xfrm>
            <a:off x="1394347" y="1692322"/>
            <a:ext cx="9403306" cy="4067033"/>
          </a:xfrm>
          <a:prstGeom prst="rect">
            <a:avLst/>
          </a:prstGeom>
          <a:ln w="38100">
            <a:headEnd/>
            <a:tailEnd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06853" name="Line 7"/>
          <p:cNvSpPr>
            <a:spLocks noChangeShapeType="1"/>
          </p:cNvSpPr>
          <p:nvPr/>
        </p:nvSpPr>
        <p:spPr bwMode="auto">
          <a:xfrm flipV="1">
            <a:off x="5487991" y="5183173"/>
            <a:ext cx="684213" cy="15081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5245CF5-F002-7C83-DE06-26501C544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Fitotoxicidade de </a:t>
            </a:r>
            <a:r>
              <a:rPr lang="pt-BR" dirty="0" err="1"/>
              <a:t>isoxaflutole</a:t>
            </a:r>
            <a:r>
              <a:rPr lang="pt-BR" dirty="0"/>
              <a:t> em cana</a:t>
            </a:r>
          </a:p>
        </p:txBody>
      </p:sp>
    </p:spTree>
    <p:extLst>
      <p:ext uri="{BB962C8B-B14F-4D97-AF65-F5344CB8AC3E}">
        <p14:creationId xmlns:p14="http://schemas.microsoft.com/office/powerpoint/2010/main" val="18930763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/>
          <a:stretch/>
        </p:blipFill>
        <p:spPr>
          <a:xfrm>
            <a:off x="102960" y="2033585"/>
            <a:ext cx="3745652" cy="3065687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046377"/>
            <a:ext cx="3600400" cy="3065687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8434" name="Picture 2" descr="http://www.btny.purdue.edu/extension/weeds/HerbInj2/Img/Large/13-0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13732"/>
          <a:stretch/>
        </p:blipFill>
        <p:spPr bwMode="auto">
          <a:xfrm>
            <a:off x="8488640" y="2033586"/>
            <a:ext cx="3600400" cy="3065687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A6BF9A1-0734-989D-2C65-1EBFC93E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Sintomas inibidores da biossíntese de caroteno (</a:t>
            </a:r>
            <a:r>
              <a:rPr lang="pt-BR" dirty="0" err="1"/>
              <a:t>clomazone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7324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r="23163"/>
          <a:stretch/>
        </p:blipFill>
        <p:spPr>
          <a:xfrm>
            <a:off x="8343096" y="2187980"/>
            <a:ext cx="3848904" cy="3240054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8" r="3605"/>
          <a:stretch/>
        </p:blipFill>
        <p:spPr>
          <a:xfrm>
            <a:off x="238" y="2187980"/>
            <a:ext cx="3848666" cy="3240054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9" b="17532"/>
          <a:stretch/>
        </p:blipFill>
        <p:spPr>
          <a:xfrm>
            <a:off x="4171667" y="2187980"/>
            <a:ext cx="3848666" cy="3240054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BCA0C23-639B-2A1B-DD40-A070B24F9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Sintomas inibidores da </a:t>
            </a:r>
            <a:r>
              <a:rPr lang="pt-BR" dirty="0" err="1"/>
              <a:t>biossíntes</a:t>
            </a:r>
            <a:r>
              <a:rPr lang="pt-BR" dirty="0"/>
              <a:t> de caroteno (</a:t>
            </a:r>
            <a:r>
              <a:rPr lang="pt-BR" dirty="0" err="1"/>
              <a:t>isoxaflutole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83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DC982825-45EF-E03F-3BFC-59762ECB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923663" cy="1325563"/>
          </a:xfrm>
        </p:spPr>
        <p:txBody>
          <a:bodyPr/>
          <a:lstStyle/>
          <a:p>
            <a:r>
              <a:rPr lang="pt-BR" dirty="0"/>
              <a:t>Causa dos sintomas de fitotoxicidade de um herbicida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9117139" y="2610785"/>
            <a:ext cx="2677076" cy="1955084"/>
            <a:chOff x="251519" y="3659954"/>
            <a:chExt cx="2677076" cy="1955084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8" b="7044"/>
            <a:stretch/>
          </p:blipFill>
          <p:spPr>
            <a:xfrm>
              <a:off x="251519" y="3659954"/>
              <a:ext cx="2677076" cy="1431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8" name="TextBox 7"/>
            <p:cNvSpPr txBox="1"/>
            <p:nvPr/>
          </p:nvSpPr>
          <p:spPr>
            <a:xfrm>
              <a:off x="251519" y="5091818"/>
              <a:ext cx="2677076" cy="52322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Carryover de atrazine em áreas de solo com pH elevado</a:t>
              </a:r>
              <a:endParaRPr lang="en-US" sz="1400" b="1" dirty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9117139" y="4681009"/>
            <a:ext cx="2677076" cy="1955084"/>
            <a:chOff x="2745372" y="3698370"/>
            <a:chExt cx="2677076" cy="1955084"/>
          </a:xfrm>
        </p:grpSpPr>
        <p:pic>
          <p:nvPicPr>
            <p:cNvPr id="14338" name="Picture 2" descr="http://www.btny.purdue.edu/extension/weeds/HerbInj2/Img/Large/05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3" b="12187"/>
            <a:stretch/>
          </p:blipFill>
          <p:spPr bwMode="auto">
            <a:xfrm>
              <a:off x="2745372" y="3698370"/>
              <a:ext cx="2677076" cy="1431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0" name="TextBox 9"/>
            <p:cNvSpPr txBox="1"/>
            <p:nvPr/>
          </p:nvSpPr>
          <p:spPr>
            <a:xfrm>
              <a:off x="2745372" y="5130234"/>
              <a:ext cx="2677076" cy="52322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Deriva de 2,4-D aplicado em área vizinha</a:t>
              </a:r>
              <a:endParaRPr lang="en-US" sz="1400" b="1" dirty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9117139" y="330446"/>
            <a:ext cx="2677076" cy="2168779"/>
            <a:chOff x="5652119" y="3921111"/>
            <a:chExt cx="2677076" cy="2168779"/>
          </a:xfrm>
        </p:grpSpPr>
        <p:sp>
          <p:nvSpPr>
            <p:cNvPr id="12" name="TextBox 11"/>
            <p:cNvSpPr txBox="1"/>
            <p:nvPr/>
          </p:nvSpPr>
          <p:spPr>
            <a:xfrm>
              <a:off x="5652119" y="5351226"/>
              <a:ext cx="2677076" cy="73866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Contaminação do tanque do pulverizador com resíduo de  herbicida inibidor da ALS</a:t>
              </a:r>
              <a:endParaRPr lang="en-US" sz="14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70" b="4216"/>
            <a:stretch/>
          </p:blipFill>
          <p:spPr>
            <a:xfrm>
              <a:off x="5652120" y="3921111"/>
              <a:ext cx="2677075" cy="1430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</p:grp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24F087E5-DB40-0B29-703C-95C4200C7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55675" cy="4351338"/>
          </a:xfrm>
        </p:spPr>
        <p:txBody>
          <a:bodyPr/>
          <a:lstStyle/>
          <a:p>
            <a:r>
              <a:rPr lang="pt-BR" dirty="0"/>
              <a:t>Resíduo no solo (“</a:t>
            </a:r>
            <a:r>
              <a:rPr lang="pt-BR" i="1" dirty="0" err="1"/>
              <a:t>Carryover</a:t>
            </a:r>
            <a:r>
              <a:rPr lang="pt-BR" dirty="0"/>
              <a:t>”)</a:t>
            </a:r>
          </a:p>
          <a:p>
            <a:r>
              <a:rPr lang="pt-BR" dirty="0"/>
              <a:t>Deriva de áreas vizinhas</a:t>
            </a:r>
          </a:p>
          <a:p>
            <a:r>
              <a:rPr lang="pt-BR" dirty="0"/>
              <a:t>Influência das condições climáticas na seletividade do herbicida</a:t>
            </a:r>
          </a:p>
          <a:p>
            <a:r>
              <a:rPr lang="pt-BR" dirty="0"/>
              <a:t>Recomendação errada do herbicida (herbicidas não registrados)</a:t>
            </a:r>
          </a:p>
          <a:p>
            <a:r>
              <a:rPr lang="pt-BR" dirty="0"/>
              <a:t>Dose incorreta</a:t>
            </a:r>
          </a:p>
          <a:p>
            <a:r>
              <a:rPr lang="pt-BR" dirty="0"/>
              <a:t>Erro na tecnologia de aplicação</a:t>
            </a:r>
          </a:p>
          <a:p>
            <a:r>
              <a:rPr lang="pt-BR" dirty="0"/>
              <a:t>Formulações comerciais com problemas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1604C74-DE2D-E27A-9588-9D72C88953CD}"/>
              </a:ext>
            </a:extLst>
          </p:cNvPr>
          <p:cNvSpPr/>
          <p:nvPr/>
        </p:nvSpPr>
        <p:spPr>
          <a:xfrm>
            <a:off x="6851176" y="6288523"/>
            <a:ext cx="2265963" cy="34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0019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Reguladores do 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crescimento 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(Hormonais)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epinastia seguida de redução do crescimento</a:t>
            </a:r>
          </a:p>
        </p:txBody>
      </p:sp>
      <p:pic>
        <p:nvPicPr>
          <p:cNvPr id="2" name="Picture 41">
            <a:extLst>
              <a:ext uri="{FF2B5EF4-FFF2-40B4-BE49-F238E27FC236}">
                <a16:creationId xmlns:a16="http://schemas.microsoft.com/office/drawing/2014/main" id="{12308762-C6EE-873E-D2EB-F7C4C984B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r="10870"/>
          <a:stretch/>
        </p:blipFill>
        <p:spPr bwMode="auto">
          <a:xfrm>
            <a:off x="4772025" y="1028700"/>
            <a:ext cx="6580188" cy="4878269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96573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9" name="Rectangle 6"/>
          <p:cNvSpPr>
            <a:spLocks noChangeArrowheads="1"/>
          </p:cNvSpPr>
          <p:nvPr/>
        </p:nvSpPr>
        <p:spPr bwMode="auto">
          <a:xfrm>
            <a:off x="2593975" y="4932009"/>
            <a:ext cx="8759825" cy="164147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0488" tIns="44450" rIns="90488" bIns="44450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endParaRPr lang="pt-BR" sz="14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r>
              <a:rPr lang="pt-BR" sz="20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Grupo     	Mecanismo de ação              Família química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endParaRPr lang="pt-BR" sz="700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r>
              <a:rPr lang="pt-BR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</a:t>
            </a:r>
            <a:endParaRPr lang="pt-BR" sz="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r>
              <a:rPr lang="pt-BR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O</a:t>
            </a:r>
            <a:r>
              <a:rPr lang="pt-BR" b="1" dirty="0">
                <a:solidFill>
                  <a:srgbClr val="FAFD00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pt-BR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Reguladores de crescimento:</a:t>
            </a:r>
            <a:r>
              <a:rPr lang="pt-BR" b="1" dirty="0">
                <a:solidFill>
                  <a:srgbClr val="FAFD0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pt-BR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ácido benzóico (dicamba) </a:t>
            </a:r>
            <a:endParaRPr lang="pt-BR" b="1" dirty="0">
              <a:solidFill>
                <a:srgbClr val="FAFD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r>
              <a:rPr lang="pt-BR" b="1" dirty="0">
                <a:solidFill>
                  <a:srgbClr val="FAFD00"/>
                </a:solidFill>
                <a:latin typeface="Arial" pitchFamily="34" charset="0"/>
                <a:cs typeface="Arial" pitchFamily="34" charset="0"/>
              </a:rPr>
              <a:t>			                         </a:t>
            </a:r>
            <a:r>
              <a:rPr lang="pt-BR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ác. Fenoxiacético (2,4-D)</a:t>
            </a:r>
            <a:endParaRPr lang="pt-BR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r>
              <a:rPr lang="pt-BR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		                         ácido picolínico (triclopyr)</a:t>
            </a:r>
            <a:endParaRPr lang="pt-BR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288925" algn="l"/>
                <a:tab pos="1428750" algn="l"/>
                <a:tab pos="3424238" algn="l"/>
                <a:tab pos="4381500" algn="l"/>
              </a:tabLst>
            </a:pPr>
            <a:r>
              <a:rPr lang="pt-BR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			                         </a:t>
            </a:r>
            <a:r>
              <a:rPr lang="pt-BR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ácido quinolínico (quinclorac)</a:t>
            </a:r>
            <a:endParaRPr lang="pt-BR" b="1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838200" y="1467178"/>
            <a:ext cx="8763000" cy="32906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r>
              <a:rPr lang="pt-BR" sz="2400" b="1" dirty="0">
                <a:latin typeface="Candara" panose="020E0502030303020204" pitchFamily="34" charset="0"/>
              </a:rPr>
              <a:t>Atuam na regulação gênica, que dentre uma série reações, resulta na ativação da biossíntese de ácido abscísico e etileno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endParaRPr lang="pt-BR" sz="1000" b="1" dirty="0">
              <a:latin typeface="Candara" panose="020E0502030303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r>
              <a:rPr lang="pt-BR" sz="2400" b="1" dirty="0">
                <a:latin typeface="Candara" panose="020E0502030303020204" pitchFamily="34" charset="0"/>
              </a:rPr>
              <a:t>Possuem múltiplos sítios de ação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endParaRPr lang="pt-BR" sz="1000" b="1" dirty="0">
              <a:latin typeface="Candara" panose="020E0502030303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r>
              <a:rPr lang="pt-BR" sz="2400" b="1" dirty="0">
                <a:latin typeface="Candara" panose="020E0502030303020204" pitchFamily="34" charset="0"/>
              </a:rPr>
              <a:t>Promovem o crescimento desordenado dos tecidos vegetais (divisão descontrolada de células)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endParaRPr lang="pt-BR" sz="1000" b="1" dirty="0">
              <a:latin typeface="Candara" panose="020E0502030303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r>
              <a:rPr lang="pt-BR" sz="2400" b="1" dirty="0">
                <a:latin typeface="Candara" panose="020E0502030303020204" pitchFamily="34" charset="0"/>
              </a:rPr>
              <a:t>Acidificação dos tecidos (expansão celular)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tabLst>
                <a:tab pos="285750" algn="l"/>
                <a:tab pos="762000" algn="l"/>
                <a:tab pos="1049338" algn="l"/>
              </a:tabLst>
              <a:defRPr/>
            </a:pPr>
            <a:endParaRPr lang="pt-BR" sz="1000" b="1" dirty="0">
              <a:latin typeface="Candara" panose="020E0502030303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285750" algn="l"/>
                <a:tab pos="762000" algn="l"/>
                <a:tab pos="1049338" algn="l"/>
              </a:tabLst>
              <a:defRPr/>
            </a:pPr>
            <a:r>
              <a:rPr lang="pt-BR" sz="2400" b="1" dirty="0">
                <a:latin typeface="Candara" panose="020E0502030303020204" pitchFamily="34" charset="0"/>
              </a:rPr>
              <a:t>Reduzem a síntese de ácidos nucléicos.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7A365BE-23D5-B270-E067-0079D1C6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Mecanismo de ação das auxinas</a:t>
            </a:r>
          </a:p>
        </p:txBody>
      </p:sp>
    </p:spTree>
    <p:extLst>
      <p:ext uri="{BB962C8B-B14F-4D97-AF65-F5344CB8AC3E}">
        <p14:creationId xmlns:p14="http://schemas.microsoft.com/office/powerpoint/2010/main" val="183557651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-4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560" y="476673"/>
            <a:ext cx="7824862" cy="586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1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2"/>
          <a:stretch/>
        </p:blipFill>
        <p:spPr>
          <a:xfrm>
            <a:off x="8408843" y="2450307"/>
            <a:ext cx="3783158" cy="2664296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4" b="6803"/>
          <a:stretch/>
        </p:blipFill>
        <p:spPr>
          <a:xfrm>
            <a:off x="3955041" y="2456892"/>
            <a:ext cx="4114800" cy="2664296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E2EBD69-C9ED-E8E3-8290-3531722F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Sintomas dos hormonais (2,4-D) em milho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62626">
                    <a:tint val="75000"/>
                  </a:srgbClr>
                </a:solidFill>
              </a:rPr>
              <a:t>pjchrist@usp.br</a:t>
            </a:r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56892"/>
            <a:ext cx="3616040" cy="2664296"/>
          </a:xfrm>
          <a:prstGeom prst="rect">
            <a:avLst/>
          </a:prstGeom>
          <a:ln w="38100">
            <a:noFill/>
            <a:headEnd/>
            <a:tailEnd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67270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84E25-D7D8-522D-0769-02AB850D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Sintomas dos hormonais (2,4-D) em soja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52" y="2411245"/>
            <a:ext cx="4446348" cy="3155850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3314" name="Picture 2" descr="http://www.btny.purdue.edu/weedscience/inj/images/2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1245"/>
            <a:ext cx="3155850" cy="3155851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3318" name="Picture 6" descr="http://www.btny.purdue.edu/weedscience/inj/images/dicamb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91" y="2411245"/>
            <a:ext cx="3430935" cy="3155851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87839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da síntese 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de ácidos graxos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morte da gema apical</a:t>
            </a:r>
          </a:p>
        </p:txBody>
      </p:sp>
      <p:pic>
        <p:nvPicPr>
          <p:cNvPr id="3" name="Picture 3" descr="073">
            <a:extLst>
              <a:ext uri="{FF2B5EF4-FFF2-40B4-BE49-F238E27FC236}">
                <a16:creationId xmlns:a16="http://schemas.microsoft.com/office/drawing/2014/main" id="{3FB7509A-D156-23F7-83E6-F6497D8D2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5508" y="1082844"/>
            <a:ext cx="6336704" cy="4692311"/>
          </a:xfrm>
          <a:prstGeom prst="rect">
            <a:avLst/>
          </a:prstGeom>
          <a:ln w="38100">
            <a:headEnd/>
            <a:tailEnd/>
          </a:ln>
          <a:effectLst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24801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EDB4CD-DD8E-F4B6-F622-D8A77C31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Inibidores da síntese de ácidos graxos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72BFB59-C524-C57C-309A-7449940E7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7830"/>
            <a:ext cx="5181600" cy="4351338"/>
          </a:xfrm>
        </p:spPr>
        <p:txBody>
          <a:bodyPr/>
          <a:lstStyle/>
          <a:p>
            <a:r>
              <a:rPr lang="pt-BR" dirty="0" err="1"/>
              <a:t>Tepraloxydim</a:t>
            </a:r>
            <a:endParaRPr lang="pt-BR" dirty="0"/>
          </a:p>
          <a:p>
            <a:r>
              <a:rPr lang="pt-BR" dirty="0" err="1"/>
              <a:t>Clethodim</a:t>
            </a:r>
            <a:endParaRPr lang="pt-BR" dirty="0"/>
          </a:p>
          <a:p>
            <a:r>
              <a:rPr lang="pt-BR" dirty="0" err="1"/>
              <a:t>Sethoxydim</a:t>
            </a:r>
            <a:endParaRPr lang="pt-BR" dirty="0"/>
          </a:p>
          <a:p>
            <a:r>
              <a:rPr lang="pt-BR" dirty="0" err="1"/>
              <a:t>Clefoxydim</a:t>
            </a:r>
            <a:endParaRPr lang="pt-BR" dirty="0"/>
          </a:p>
          <a:p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4235934-7397-9854-6F39-AAD340A4F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7830"/>
            <a:ext cx="5181600" cy="4351338"/>
          </a:xfrm>
        </p:spPr>
        <p:txBody>
          <a:bodyPr/>
          <a:lstStyle/>
          <a:p>
            <a:r>
              <a:rPr lang="pt-BR" dirty="0" err="1"/>
              <a:t>Clodinafop</a:t>
            </a:r>
            <a:endParaRPr lang="pt-BR" dirty="0"/>
          </a:p>
          <a:p>
            <a:r>
              <a:rPr lang="pt-BR" dirty="0" err="1"/>
              <a:t>Diclofop</a:t>
            </a:r>
            <a:endParaRPr lang="pt-BR" dirty="0"/>
          </a:p>
          <a:p>
            <a:r>
              <a:rPr lang="pt-BR" dirty="0" err="1"/>
              <a:t>Fenoxaprop</a:t>
            </a:r>
            <a:endParaRPr lang="pt-BR" dirty="0"/>
          </a:p>
          <a:p>
            <a:r>
              <a:rPr lang="pt-BR" dirty="0" err="1"/>
              <a:t>Fluazifop</a:t>
            </a:r>
            <a:endParaRPr lang="pt-BR" dirty="0"/>
          </a:p>
          <a:p>
            <a:r>
              <a:rPr lang="pt-BR" dirty="0" err="1"/>
              <a:t>Haloxyfop</a:t>
            </a:r>
            <a:endParaRPr lang="pt-BR" dirty="0"/>
          </a:p>
          <a:p>
            <a:r>
              <a:rPr lang="pt-BR" dirty="0" err="1"/>
              <a:t>Propaquizafop</a:t>
            </a:r>
            <a:endParaRPr lang="pt-BR" dirty="0"/>
          </a:p>
          <a:p>
            <a:r>
              <a:rPr lang="pt-BR" dirty="0" err="1"/>
              <a:t>Quizalofop</a:t>
            </a:r>
            <a:endParaRPr lang="pt-BR" dirty="0"/>
          </a:p>
          <a:p>
            <a:endParaRPr lang="pt-BR" dirty="0"/>
          </a:p>
        </p:txBody>
      </p: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2011486" y="5568056"/>
            <a:ext cx="818897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8775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Acetil </a:t>
            </a:r>
            <a:r>
              <a:rPr lang="pt-B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CoA</a:t>
            </a: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Malonil-</a:t>
            </a:r>
            <a:r>
              <a:rPr lang="pt-B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CoA</a:t>
            </a: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   Palmitato        Mem. Celulares</a:t>
            </a:r>
          </a:p>
          <a:p>
            <a:pPr marL="358775" lvl="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		                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(ácido graxo-lipídeos)</a:t>
            </a: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3503712" y="5037388"/>
            <a:ext cx="53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ACCase (Acetil Coa carboxilase)</a:t>
            </a:r>
            <a:endParaRPr lang="pt-BR" sz="2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3000" name="Line 8"/>
          <p:cNvSpPr>
            <a:spLocks noChangeShapeType="1"/>
          </p:cNvSpPr>
          <p:nvPr/>
        </p:nvSpPr>
        <p:spPr bwMode="auto">
          <a:xfrm>
            <a:off x="7553578" y="5781751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3001" name="Line 9"/>
          <p:cNvSpPr>
            <a:spLocks noChangeShapeType="1"/>
          </p:cNvSpPr>
          <p:nvPr/>
        </p:nvSpPr>
        <p:spPr bwMode="auto">
          <a:xfrm>
            <a:off x="3800931" y="5781751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804698" y="5404281"/>
            <a:ext cx="0" cy="3539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999" name="Line 7"/>
          <p:cNvSpPr>
            <a:spLocks noChangeShapeType="1"/>
          </p:cNvSpPr>
          <p:nvPr/>
        </p:nvSpPr>
        <p:spPr bwMode="auto">
          <a:xfrm>
            <a:off x="5820923" y="5781751"/>
            <a:ext cx="2873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pt-BR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66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ibidores da acca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544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r="16206" b="4701"/>
          <a:stretch/>
        </p:blipFill>
        <p:spPr>
          <a:xfrm>
            <a:off x="3971301" y="2360720"/>
            <a:ext cx="3595819" cy="3152924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r="9435"/>
          <a:stretch/>
        </p:blipFill>
        <p:spPr>
          <a:xfrm>
            <a:off x="7942603" y="2360720"/>
            <a:ext cx="4249397" cy="3152924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5362" name="Picture 2" descr="http://www.btny.purdue.edu/extension/weeds/HerbInj2/Img/Large/0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0720"/>
            <a:ext cx="3595819" cy="3152924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700A973-75EF-D34B-F2B9-BBFEECC0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Sintomas dos inibidores da </a:t>
            </a:r>
            <a:r>
              <a:rPr lang="pt-BR" dirty="0" err="1"/>
              <a:t>ACCase</a:t>
            </a:r>
            <a:r>
              <a:rPr lang="pt-BR" dirty="0"/>
              <a:t> em milho</a:t>
            </a:r>
          </a:p>
        </p:txBody>
      </p:sp>
    </p:spTree>
    <p:extLst>
      <p:ext uri="{BB962C8B-B14F-4D97-AF65-F5344CB8AC3E}">
        <p14:creationId xmlns:p14="http://schemas.microsoft.com/office/powerpoint/2010/main" val="420040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 b="6157"/>
          <a:stretch/>
        </p:blipFill>
        <p:spPr>
          <a:xfrm rot="5400000">
            <a:off x="7509377" y="1846451"/>
            <a:ext cx="3378200" cy="4095026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8" y="2204864"/>
            <a:ext cx="3810000" cy="3378200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0E9EA94-7A0A-14B6-9B4C-E60C976A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Sintomas dos inibidores da </a:t>
            </a:r>
            <a:r>
              <a:rPr lang="pt-BR" dirty="0" err="1"/>
              <a:t>ACCase</a:t>
            </a:r>
            <a:r>
              <a:rPr lang="pt-BR" dirty="0"/>
              <a:t> em soja</a:t>
            </a:r>
          </a:p>
        </p:txBody>
      </p:sp>
    </p:spTree>
    <p:extLst>
      <p:ext uri="{BB962C8B-B14F-4D97-AF65-F5344CB8AC3E}">
        <p14:creationId xmlns:p14="http://schemas.microsoft.com/office/powerpoint/2010/main" val="243149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419872" cy="2564904"/>
          </a:xfrm>
          <a:prstGeom prst="rect">
            <a:avLst/>
          </a:prstGeom>
        </p:spPr>
      </p:pic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pjchrist@usp.br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1775" y="203435"/>
            <a:ext cx="294622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Inibidor do Fotossistema II - </a:t>
            </a:r>
            <a:r>
              <a:rPr lang="pt-BR" sz="3200" b="1" dirty="0" err="1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amicarbazone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66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da EPSPS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amarelecimento, seguido de necrose e morte da planta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C4212D-6ED1-22AD-F6D9-ED927DB98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r="10325"/>
          <a:stretch/>
        </p:blipFill>
        <p:spPr>
          <a:xfrm>
            <a:off x="4893766" y="1468694"/>
            <a:ext cx="6580187" cy="3920610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09181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38176B24-2D02-2C9A-C46C-5A914F3893D5}"/>
              </a:ext>
            </a:extLst>
          </p:cNvPr>
          <p:cNvSpPr/>
          <p:nvPr/>
        </p:nvSpPr>
        <p:spPr>
          <a:xfrm>
            <a:off x="0" y="1665027"/>
            <a:ext cx="12192000" cy="2156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21F5772-15D2-9C85-ABDF-10A9EA0F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Inibidores da enzima </a:t>
            </a:r>
            <a:r>
              <a:rPr lang="pt-BR" dirty="0" err="1"/>
              <a:t>EPSPs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DDB3F6D-DD80-CAAC-B6DC-CF522814F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Derivados da glicina:</a:t>
            </a:r>
          </a:p>
          <a:p>
            <a:pPr marL="0" indent="0">
              <a:buNone/>
            </a:pPr>
            <a:r>
              <a:rPr lang="pt-BR" dirty="0"/>
              <a:t>				Glifosato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Mecanismo de ação é inibir a produção dos aminoácidos aromáticos fenilalanina, tirosina e triptofano.</a:t>
            </a:r>
          </a:p>
          <a:p>
            <a:endParaRPr lang="pt-BR" dirty="0"/>
          </a:p>
          <a:p>
            <a:r>
              <a:rPr lang="pt-BR" dirty="0"/>
              <a:t>Inibição da enzima enol-</a:t>
            </a:r>
            <a:r>
              <a:rPr lang="pt-BR" dirty="0" err="1"/>
              <a:t>piruvil</a:t>
            </a:r>
            <a:r>
              <a:rPr lang="pt-BR" dirty="0"/>
              <a:t>-</a:t>
            </a:r>
            <a:r>
              <a:rPr lang="pt-BR" dirty="0" err="1"/>
              <a:t>shiquimato-fostato-sintetase</a:t>
            </a:r>
            <a:r>
              <a:rPr lang="pt-BR" dirty="0"/>
              <a:t> (</a:t>
            </a:r>
            <a:r>
              <a:rPr lang="pt-BR" dirty="0" err="1"/>
              <a:t>EPSPs</a:t>
            </a:r>
            <a:r>
              <a:rPr lang="pt-BR" dirty="0"/>
              <a:t>).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5F24B7F-49F8-C9DC-F523-02FDF218D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935" y="1825625"/>
            <a:ext cx="4643865" cy="18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05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yphos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52" y="585787"/>
            <a:ext cx="7848872" cy="58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78" y="2190106"/>
            <a:ext cx="2251560" cy="2415729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r="10284"/>
          <a:stretch/>
        </p:blipFill>
        <p:spPr>
          <a:xfrm>
            <a:off x="8952933" y="2190107"/>
            <a:ext cx="3239068" cy="2415729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38" name="Picture 2" descr="http://www.forestryimages.org/images/768x512/5077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106"/>
            <a:ext cx="3264293" cy="2477789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40" name="Picture 4" descr="http://www.btny.purdue.edu/extension/weeds/HerbInj2/Img/Large/Glyphosat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t="11057" r="13766" b="12382"/>
          <a:stretch/>
        </p:blipFill>
        <p:spPr bwMode="auto">
          <a:xfrm>
            <a:off x="3411940" y="2190105"/>
            <a:ext cx="2940843" cy="2477789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A125AF2-0723-678D-0442-0DFB8602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Sintomas do glifosato</a:t>
            </a:r>
          </a:p>
        </p:txBody>
      </p:sp>
    </p:spTree>
    <p:extLst>
      <p:ext uri="{BB962C8B-B14F-4D97-AF65-F5344CB8AC3E}">
        <p14:creationId xmlns:p14="http://schemas.microsoft.com/office/powerpoint/2010/main" val="11935854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93">
            <a:extLst>
              <a:ext uri="{FF2B5EF4-FFF2-40B4-BE49-F238E27FC236}">
                <a16:creationId xmlns:a16="http://schemas.microsoft.com/office/drawing/2014/main" id="{C74ED456-C69C-025C-4925-4C983197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3767" y="1468695"/>
            <a:ext cx="6608725" cy="4045001"/>
          </a:xfrm>
          <a:prstGeom prst="rect">
            <a:avLst/>
          </a:prstGeom>
          <a:ln w="38100"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da ALS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necrose das nervuras</a:t>
            </a:r>
          </a:p>
          <a:p>
            <a:pPr>
              <a:lnSpc>
                <a:spcPct val="150000"/>
              </a:lnSpc>
            </a:pPr>
            <a:endParaRPr lang="pt-BR" sz="2800" b="1" dirty="0">
              <a:ea typeface="+mj-ea"/>
              <a:cs typeface="+mj-cs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b="1" kern="1200" dirty="0" err="1">
                <a:latin typeface="Candara" panose="020E0502030303020204" pitchFamily="34" charset="0"/>
                <a:ea typeface="+mj-ea"/>
                <a:cs typeface="+mj-cs"/>
              </a:rPr>
              <a:t>Sulfoniluréias</a:t>
            </a:r>
            <a:endParaRPr lang="pt-BR" sz="2800" b="1" dirty="0">
              <a:ea typeface="+mj-ea"/>
              <a:cs typeface="+mj-cs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2800" b="1" kern="1200" dirty="0" err="1">
                <a:latin typeface="Candara" panose="020E0502030303020204" pitchFamily="34" charset="0"/>
                <a:ea typeface="+mj-ea"/>
                <a:cs typeface="+mj-cs"/>
              </a:rPr>
              <a:t>Imidazolinonas</a:t>
            </a:r>
            <a:endParaRPr lang="pt-BR" sz="2800" b="1" kern="1200" dirty="0">
              <a:latin typeface="Candara" panose="020E0502030303020204" pitchFamily="34" charset="0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endParaRPr lang="pt-BR" sz="2800" b="1" kern="1200" dirty="0"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2139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98" name="Group 2"/>
          <p:cNvGrpSpPr>
            <a:grpSpLocks/>
          </p:cNvGrpSpPr>
          <p:nvPr/>
        </p:nvGrpSpPr>
        <p:grpSpPr bwMode="auto">
          <a:xfrm>
            <a:off x="2258131" y="926752"/>
            <a:ext cx="7978772" cy="4654550"/>
            <a:chOff x="520" y="1159"/>
            <a:chExt cx="5655" cy="2932"/>
          </a:xfrm>
        </p:grpSpPr>
        <p:sp>
          <p:nvSpPr>
            <p:cNvPr id="234504" name="Rectangle 3"/>
            <p:cNvSpPr>
              <a:spLocks noChangeArrowheads="1"/>
            </p:cNvSpPr>
            <p:nvPr/>
          </p:nvSpPr>
          <p:spPr bwMode="auto">
            <a:xfrm>
              <a:off x="4408" y="1159"/>
              <a:ext cx="90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/>
                <a:t>Treonina</a:t>
              </a:r>
            </a:p>
          </p:txBody>
        </p:sp>
        <p:sp>
          <p:nvSpPr>
            <p:cNvPr id="234505" name="Rectangle 4"/>
            <p:cNvSpPr>
              <a:spLocks noChangeArrowheads="1"/>
            </p:cNvSpPr>
            <p:nvPr/>
          </p:nvSpPr>
          <p:spPr bwMode="auto">
            <a:xfrm>
              <a:off x="4255" y="1783"/>
              <a:ext cx="1431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>
                  <a:latin typeface="Symbol" pitchFamily="18" charset="2"/>
                </a:rPr>
                <a:t></a:t>
              </a:r>
              <a:r>
                <a:rPr lang="pt-BR" sz="2400"/>
                <a:t>-cetobutirato</a:t>
              </a:r>
            </a:p>
          </p:txBody>
        </p:sp>
        <p:sp>
          <p:nvSpPr>
            <p:cNvPr id="234506" name="Rectangle 5"/>
            <p:cNvSpPr>
              <a:spLocks noChangeArrowheads="1"/>
            </p:cNvSpPr>
            <p:nvPr/>
          </p:nvSpPr>
          <p:spPr bwMode="auto">
            <a:xfrm>
              <a:off x="3593" y="2359"/>
              <a:ext cx="2443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>
                  <a:latin typeface="Symbol" pitchFamily="18" charset="2"/>
                </a:rPr>
                <a:t></a:t>
              </a:r>
              <a:r>
                <a:rPr lang="pt-BR" sz="2400"/>
                <a:t>-aceto-</a:t>
              </a:r>
              <a:r>
                <a:rPr lang="pt-BR" sz="2400">
                  <a:latin typeface="Symbol" pitchFamily="18" charset="2"/>
                </a:rPr>
                <a:t></a:t>
              </a:r>
              <a:r>
                <a:rPr lang="pt-BR" sz="2400"/>
                <a:t>-hidroxi butirato</a:t>
              </a:r>
            </a:p>
          </p:txBody>
        </p:sp>
        <p:sp>
          <p:nvSpPr>
            <p:cNvPr id="234507" name="Rectangle 6"/>
            <p:cNvSpPr>
              <a:spLocks noChangeArrowheads="1"/>
            </p:cNvSpPr>
            <p:nvPr/>
          </p:nvSpPr>
          <p:spPr bwMode="auto">
            <a:xfrm>
              <a:off x="3432" y="2983"/>
              <a:ext cx="2743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>
                  <a:latin typeface="Symbol" pitchFamily="18" charset="2"/>
                </a:rPr>
                <a:t></a:t>
              </a:r>
              <a:r>
                <a:rPr lang="pt-BR" sz="2400"/>
                <a:t>-</a:t>
              </a:r>
              <a:r>
                <a:rPr lang="pt-BR" sz="2400">
                  <a:latin typeface="Symbol" pitchFamily="18" charset="2"/>
                </a:rPr>
                <a:t></a:t>
              </a:r>
              <a:r>
                <a:rPr lang="pt-BR" sz="2400"/>
                <a:t>-dihidroxi-</a:t>
              </a:r>
              <a:r>
                <a:rPr lang="pt-BR" sz="2400">
                  <a:latin typeface="Symbol" pitchFamily="18" charset="2"/>
                </a:rPr>
                <a:t></a:t>
              </a:r>
              <a:r>
                <a:rPr lang="pt-BR" sz="2400"/>
                <a:t>-metilvalerato</a:t>
              </a:r>
            </a:p>
          </p:txBody>
        </p:sp>
        <p:sp>
          <p:nvSpPr>
            <p:cNvPr id="234508" name="Rectangle 7"/>
            <p:cNvSpPr>
              <a:spLocks noChangeArrowheads="1"/>
            </p:cNvSpPr>
            <p:nvPr/>
          </p:nvSpPr>
          <p:spPr bwMode="auto">
            <a:xfrm>
              <a:off x="4368" y="3706"/>
              <a:ext cx="1228" cy="289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 b="1"/>
                <a:t>ISOLEUCINA</a:t>
              </a:r>
            </a:p>
          </p:txBody>
        </p:sp>
        <p:sp>
          <p:nvSpPr>
            <p:cNvPr id="234509" name="Rectangle 8"/>
            <p:cNvSpPr>
              <a:spLocks noChangeArrowheads="1"/>
            </p:cNvSpPr>
            <p:nvPr/>
          </p:nvSpPr>
          <p:spPr bwMode="auto">
            <a:xfrm>
              <a:off x="1528" y="1639"/>
              <a:ext cx="86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/>
                <a:t>Piruvato</a:t>
              </a:r>
            </a:p>
          </p:txBody>
        </p:sp>
        <p:sp>
          <p:nvSpPr>
            <p:cNvPr id="234510" name="Rectangle 9"/>
            <p:cNvSpPr>
              <a:spLocks noChangeArrowheads="1"/>
            </p:cNvSpPr>
            <p:nvPr/>
          </p:nvSpPr>
          <p:spPr bwMode="auto">
            <a:xfrm>
              <a:off x="1250" y="2259"/>
              <a:ext cx="142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>
                  <a:latin typeface="Symbol" pitchFamily="18" charset="2"/>
                </a:rPr>
                <a:t></a:t>
              </a:r>
              <a:r>
                <a:rPr lang="pt-BR" sz="2400"/>
                <a:t>-acetolactato</a:t>
              </a:r>
            </a:p>
          </p:txBody>
        </p:sp>
        <p:sp>
          <p:nvSpPr>
            <p:cNvPr id="234511" name="Rectangle 10"/>
            <p:cNvSpPr>
              <a:spLocks noChangeArrowheads="1"/>
            </p:cNvSpPr>
            <p:nvPr/>
          </p:nvSpPr>
          <p:spPr bwMode="auto">
            <a:xfrm>
              <a:off x="1504" y="3076"/>
              <a:ext cx="804" cy="289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 b="1"/>
                <a:t>VALINA</a:t>
              </a:r>
            </a:p>
          </p:txBody>
        </p:sp>
        <p:sp>
          <p:nvSpPr>
            <p:cNvPr id="234512" name="Rectangle 11"/>
            <p:cNvSpPr>
              <a:spLocks noChangeArrowheads="1"/>
            </p:cNvSpPr>
            <p:nvPr/>
          </p:nvSpPr>
          <p:spPr bwMode="auto">
            <a:xfrm>
              <a:off x="882" y="3802"/>
              <a:ext cx="919" cy="289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 b="1"/>
                <a:t>LEUCINA</a:t>
              </a:r>
            </a:p>
          </p:txBody>
        </p:sp>
        <p:sp>
          <p:nvSpPr>
            <p:cNvPr id="234513" name="Rectangle 12"/>
            <p:cNvSpPr>
              <a:spLocks noChangeArrowheads="1"/>
            </p:cNvSpPr>
            <p:nvPr/>
          </p:nvSpPr>
          <p:spPr bwMode="auto">
            <a:xfrm>
              <a:off x="3027" y="2077"/>
              <a:ext cx="457" cy="289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 b="1"/>
                <a:t>ALS</a:t>
              </a:r>
            </a:p>
          </p:txBody>
        </p:sp>
        <p:sp>
          <p:nvSpPr>
            <p:cNvPr id="234514" name="Line 13"/>
            <p:cNvSpPr>
              <a:spLocks noChangeShapeType="1"/>
            </p:cNvSpPr>
            <p:nvPr/>
          </p:nvSpPr>
          <p:spPr bwMode="auto">
            <a:xfrm>
              <a:off x="4890" y="1455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15" name="Line 14"/>
            <p:cNvSpPr>
              <a:spLocks noChangeShapeType="1"/>
            </p:cNvSpPr>
            <p:nvPr/>
          </p:nvSpPr>
          <p:spPr bwMode="auto">
            <a:xfrm>
              <a:off x="4890" y="2079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16" name="Line 15"/>
            <p:cNvSpPr>
              <a:spLocks noChangeShapeType="1"/>
            </p:cNvSpPr>
            <p:nvPr/>
          </p:nvSpPr>
          <p:spPr bwMode="auto">
            <a:xfrm>
              <a:off x="4890" y="2655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17" name="Line 16"/>
            <p:cNvSpPr>
              <a:spLocks noChangeShapeType="1"/>
            </p:cNvSpPr>
            <p:nvPr/>
          </p:nvSpPr>
          <p:spPr bwMode="auto">
            <a:xfrm>
              <a:off x="4890" y="3327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18" name="Line 17"/>
            <p:cNvSpPr>
              <a:spLocks noChangeShapeType="1"/>
            </p:cNvSpPr>
            <p:nvPr/>
          </p:nvSpPr>
          <p:spPr bwMode="auto">
            <a:xfrm>
              <a:off x="1914" y="1983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19" name="Freeform 18"/>
            <p:cNvSpPr>
              <a:spLocks/>
            </p:cNvSpPr>
            <p:nvPr/>
          </p:nvSpPr>
          <p:spPr bwMode="auto">
            <a:xfrm>
              <a:off x="1290" y="1896"/>
              <a:ext cx="626" cy="256"/>
            </a:xfrm>
            <a:custGeom>
              <a:avLst/>
              <a:gdLst>
                <a:gd name="T0" fmla="*/ 0 w 626"/>
                <a:gd name="T1" fmla="*/ 62 h 256"/>
                <a:gd name="T2" fmla="*/ 84 w 626"/>
                <a:gd name="T3" fmla="*/ 33 h 256"/>
                <a:gd name="T4" fmla="*/ 128 w 626"/>
                <a:gd name="T5" fmla="*/ 20 h 256"/>
                <a:gd name="T6" fmla="*/ 170 w 626"/>
                <a:gd name="T7" fmla="*/ 10 h 256"/>
                <a:gd name="T8" fmla="*/ 209 w 626"/>
                <a:gd name="T9" fmla="*/ 3 h 256"/>
                <a:gd name="T10" fmla="*/ 251 w 626"/>
                <a:gd name="T11" fmla="*/ 0 h 256"/>
                <a:gd name="T12" fmla="*/ 291 w 626"/>
                <a:gd name="T13" fmla="*/ 3 h 256"/>
                <a:gd name="T14" fmla="*/ 330 w 626"/>
                <a:gd name="T15" fmla="*/ 13 h 256"/>
                <a:gd name="T16" fmla="*/ 372 w 626"/>
                <a:gd name="T17" fmla="*/ 29 h 256"/>
                <a:gd name="T18" fmla="*/ 414 w 626"/>
                <a:gd name="T19" fmla="*/ 59 h 256"/>
                <a:gd name="T20" fmla="*/ 458 w 626"/>
                <a:gd name="T21" fmla="*/ 92 h 256"/>
                <a:gd name="T22" fmla="*/ 500 w 626"/>
                <a:gd name="T23" fmla="*/ 128 h 256"/>
                <a:gd name="T24" fmla="*/ 539 w 626"/>
                <a:gd name="T25" fmla="*/ 167 h 256"/>
                <a:gd name="T26" fmla="*/ 576 w 626"/>
                <a:gd name="T27" fmla="*/ 203 h 256"/>
                <a:gd name="T28" fmla="*/ 603 w 626"/>
                <a:gd name="T29" fmla="*/ 232 h 256"/>
                <a:gd name="T30" fmla="*/ 625 w 626"/>
                <a:gd name="T31" fmla="*/ 25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6"/>
                <a:gd name="T49" fmla="*/ 0 h 256"/>
                <a:gd name="T50" fmla="*/ 626 w 626"/>
                <a:gd name="T51" fmla="*/ 256 h 2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6" h="256">
                  <a:moveTo>
                    <a:pt x="0" y="62"/>
                  </a:moveTo>
                  <a:lnTo>
                    <a:pt x="84" y="33"/>
                  </a:lnTo>
                  <a:lnTo>
                    <a:pt x="128" y="20"/>
                  </a:lnTo>
                  <a:lnTo>
                    <a:pt x="170" y="10"/>
                  </a:lnTo>
                  <a:lnTo>
                    <a:pt x="209" y="3"/>
                  </a:lnTo>
                  <a:lnTo>
                    <a:pt x="251" y="0"/>
                  </a:lnTo>
                  <a:lnTo>
                    <a:pt x="291" y="3"/>
                  </a:lnTo>
                  <a:lnTo>
                    <a:pt x="330" y="13"/>
                  </a:lnTo>
                  <a:lnTo>
                    <a:pt x="372" y="29"/>
                  </a:lnTo>
                  <a:lnTo>
                    <a:pt x="414" y="59"/>
                  </a:lnTo>
                  <a:lnTo>
                    <a:pt x="458" y="92"/>
                  </a:lnTo>
                  <a:lnTo>
                    <a:pt x="500" y="128"/>
                  </a:lnTo>
                  <a:lnTo>
                    <a:pt x="539" y="167"/>
                  </a:lnTo>
                  <a:lnTo>
                    <a:pt x="576" y="203"/>
                  </a:lnTo>
                  <a:lnTo>
                    <a:pt x="603" y="232"/>
                  </a:lnTo>
                  <a:lnTo>
                    <a:pt x="625" y="255"/>
                  </a:lnTo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0" name="Rectangle 19"/>
            <p:cNvSpPr>
              <a:spLocks noChangeArrowheads="1"/>
            </p:cNvSpPr>
            <p:nvPr/>
          </p:nvSpPr>
          <p:spPr bwMode="auto">
            <a:xfrm>
              <a:off x="520" y="1783"/>
              <a:ext cx="86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400"/>
                <a:t>Piruvato</a:t>
              </a:r>
            </a:p>
          </p:txBody>
        </p:sp>
        <p:sp>
          <p:nvSpPr>
            <p:cNvPr id="234521" name="Line 20"/>
            <p:cNvSpPr>
              <a:spLocks noChangeShapeType="1"/>
            </p:cNvSpPr>
            <p:nvPr/>
          </p:nvSpPr>
          <p:spPr bwMode="auto">
            <a:xfrm>
              <a:off x="1914" y="2559"/>
              <a:ext cx="0" cy="127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2" name="Line 21"/>
            <p:cNvSpPr>
              <a:spLocks noChangeShapeType="1"/>
            </p:cNvSpPr>
            <p:nvPr/>
          </p:nvSpPr>
          <p:spPr bwMode="auto">
            <a:xfrm>
              <a:off x="1914" y="2751"/>
              <a:ext cx="0" cy="127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3" name="Line 22"/>
            <p:cNvSpPr>
              <a:spLocks noChangeShapeType="1"/>
            </p:cNvSpPr>
            <p:nvPr/>
          </p:nvSpPr>
          <p:spPr bwMode="auto">
            <a:xfrm>
              <a:off x="1914" y="2943"/>
              <a:ext cx="0" cy="127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4" name="Line 23"/>
            <p:cNvSpPr>
              <a:spLocks noChangeShapeType="1"/>
            </p:cNvSpPr>
            <p:nvPr/>
          </p:nvSpPr>
          <p:spPr bwMode="auto">
            <a:xfrm flipH="1">
              <a:off x="851" y="2406"/>
              <a:ext cx="49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5" name="Line 24"/>
            <p:cNvSpPr>
              <a:spLocks noChangeShapeType="1"/>
            </p:cNvSpPr>
            <p:nvPr/>
          </p:nvSpPr>
          <p:spPr bwMode="auto">
            <a:xfrm>
              <a:off x="858" y="2415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6" name="Line 25"/>
            <p:cNvSpPr>
              <a:spLocks noChangeShapeType="1"/>
            </p:cNvSpPr>
            <p:nvPr/>
          </p:nvSpPr>
          <p:spPr bwMode="auto">
            <a:xfrm>
              <a:off x="858" y="2799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7" name="Line 26"/>
            <p:cNvSpPr>
              <a:spLocks noChangeShapeType="1"/>
            </p:cNvSpPr>
            <p:nvPr/>
          </p:nvSpPr>
          <p:spPr bwMode="auto">
            <a:xfrm>
              <a:off x="858" y="3183"/>
              <a:ext cx="0" cy="3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8" name="Line 27"/>
            <p:cNvSpPr>
              <a:spLocks noChangeShapeType="1"/>
            </p:cNvSpPr>
            <p:nvPr/>
          </p:nvSpPr>
          <p:spPr bwMode="auto">
            <a:xfrm>
              <a:off x="858" y="3567"/>
              <a:ext cx="0" cy="223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29" name="Line 28"/>
            <p:cNvSpPr>
              <a:spLocks noChangeShapeType="1"/>
            </p:cNvSpPr>
            <p:nvPr/>
          </p:nvSpPr>
          <p:spPr bwMode="auto">
            <a:xfrm flipH="1">
              <a:off x="1907" y="2118"/>
              <a:ext cx="1119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  <p:sp>
          <p:nvSpPr>
            <p:cNvPr id="234530" name="Line 29"/>
            <p:cNvSpPr>
              <a:spLocks noChangeShapeType="1"/>
            </p:cNvSpPr>
            <p:nvPr/>
          </p:nvSpPr>
          <p:spPr bwMode="auto">
            <a:xfrm>
              <a:off x="3555" y="2214"/>
              <a:ext cx="1327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/>
            </a:p>
          </p:txBody>
        </p:sp>
      </p:grpSp>
      <p:sp>
        <p:nvSpPr>
          <p:cNvPr id="234500" name="Text Box 31"/>
          <p:cNvSpPr txBox="1">
            <a:spLocks noChangeArrowheads="1"/>
          </p:cNvSpPr>
          <p:nvPr/>
        </p:nvSpPr>
        <p:spPr bwMode="auto">
          <a:xfrm>
            <a:off x="3503614" y="5710784"/>
            <a:ext cx="5545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400" b="1"/>
              <a:t>ALS = Acetolactato sintase (aa alifáticos)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519937" y="1124744"/>
            <a:ext cx="1584325" cy="1008062"/>
            <a:chOff x="2608" y="935"/>
            <a:chExt cx="998" cy="635"/>
          </a:xfrm>
        </p:grpSpPr>
        <p:sp>
          <p:nvSpPr>
            <p:cNvPr id="234502" name="Text Box 32"/>
            <p:cNvSpPr txBox="1">
              <a:spLocks noChangeArrowheads="1"/>
            </p:cNvSpPr>
            <p:nvPr/>
          </p:nvSpPr>
          <p:spPr bwMode="auto">
            <a:xfrm>
              <a:off x="2608" y="935"/>
              <a:ext cx="998" cy="288"/>
            </a:xfrm>
            <a:prstGeom prst="rect">
              <a:avLst/>
            </a:prstGeom>
            <a:noFill/>
            <a:ln w="38100">
              <a:noFill/>
              <a:headEnd/>
              <a:tailEnd/>
            </a:ln>
            <a:effectLst>
              <a:glow rad="101600">
                <a:schemeClr val="tx1">
                  <a:alpha val="60000"/>
                </a:schemeClr>
              </a:glow>
              <a:innerShdw blurRad="114300">
                <a:prstClr val="black"/>
              </a:inn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pt-BR" sz="2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Herbicida</a:t>
              </a:r>
            </a:p>
          </p:txBody>
        </p:sp>
        <p:sp>
          <p:nvSpPr>
            <p:cNvPr id="234503" name="Line 33"/>
            <p:cNvSpPr>
              <a:spLocks noChangeShapeType="1"/>
            </p:cNvSpPr>
            <p:nvPr/>
          </p:nvSpPr>
          <p:spPr bwMode="auto">
            <a:xfrm flipH="1">
              <a:off x="3016" y="1253"/>
              <a:ext cx="136" cy="317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headEnd/>
              <a:tailEnd type="triangl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pt-BR">
                <a:solidFill>
                  <a:schemeClr val="tx1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4EA5BFF-04E1-816F-53C6-6403F0BB9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Modo de ação</a:t>
            </a:r>
          </a:p>
        </p:txBody>
      </p:sp>
    </p:spTree>
    <p:extLst>
      <p:ext uri="{BB962C8B-B14F-4D97-AF65-F5344CB8AC3E}">
        <p14:creationId xmlns:p14="http://schemas.microsoft.com/office/powerpoint/2010/main" val="2594534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62626">
                    <a:tint val="75000"/>
                  </a:srgbClr>
                </a:solidFill>
              </a:rPr>
              <a:t>pjchrist@usp.br</a:t>
            </a:r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4" name="chlorimur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552" y="404664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631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http://www.btny.purdue.edu/weedscience/inj/images/class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347" y="284138"/>
            <a:ext cx="2664296" cy="2780388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38" name="Picture 2" descr="http://www.btny.purdue.edu/weedscience/inj/images/class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347" y="3396575"/>
            <a:ext cx="2664296" cy="1580407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39" name="Picture 3" descr="http://www.btny.purdue.edu/weedscience/inj/images/class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383" y="5298928"/>
            <a:ext cx="2647260" cy="1274934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40" name="Picture 4" descr="http://www.btny.purdue.edu/weedscience/inj/images/acc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2" y="284137"/>
            <a:ext cx="3138444" cy="2776316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41" name="Picture 5" descr="http://www.btny.purdue.edu/weedscience/inj/images/accen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2" y="3487084"/>
            <a:ext cx="3138444" cy="1178659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42" name="Picture 6" descr="http://www.btny.purdue.edu/weedscience/inj/images/classic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82" y="5092374"/>
            <a:ext cx="3138444" cy="1481488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43" name="Picture 7" descr="http://www.btny.purdue.edu/weedscience/inj/images/accentMU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01" y="4421193"/>
            <a:ext cx="2863028" cy="2152669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4344" name="Picture 8" descr="http://www.btny.purdue.edu/weedscience/inj/images/lightningMU0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/>
          <a:stretch/>
        </p:blipFill>
        <p:spPr bwMode="auto">
          <a:xfrm rot="5400000">
            <a:off x="2799468" y="1595254"/>
            <a:ext cx="2099293" cy="2863027"/>
          </a:xfrm>
          <a:prstGeom prst="rect">
            <a:avLst/>
          </a:prstGeom>
          <a:ln w="38100"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979095F-D701-8735-C9D6-AB98AF68D1DB}"/>
              </a:ext>
            </a:extLst>
          </p:cNvPr>
          <p:cNvSpPr txBox="1"/>
          <p:nvPr/>
        </p:nvSpPr>
        <p:spPr>
          <a:xfrm>
            <a:off x="299357" y="284137"/>
            <a:ext cx="3138444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Sintomas dos inibidores da ALS</a:t>
            </a:r>
          </a:p>
        </p:txBody>
      </p:sp>
    </p:spTree>
    <p:extLst>
      <p:ext uri="{BB962C8B-B14F-4D97-AF65-F5344CB8AC3E}">
        <p14:creationId xmlns:p14="http://schemas.microsoft.com/office/powerpoint/2010/main" val="2910193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omafra.gov.on.ca/english/crops/facts/herbinjury_gallery/corn_liberty.jpg">
            <a:extLst>
              <a:ext uri="{FF2B5EF4-FFF2-40B4-BE49-F238E27FC236}">
                <a16:creationId xmlns:a16="http://schemas.microsoft.com/office/drawing/2014/main" id="{B737B542-2147-4002-58D9-903891A1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14" y="1437512"/>
            <a:ext cx="6608725" cy="4431476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da 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Glutamina </a:t>
            </a:r>
            <a:r>
              <a:rPr lang="pt-BR" sz="3200" b="1" kern="1200" dirty="0" err="1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sintetase</a:t>
            </a:r>
            <a:endParaRPr lang="pt-BR" sz="3200" b="1" kern="1200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necrose rápida das plantas</a:t>
            </a:r>
          </a:p>
        </p:txBody>
      </p:sp>
    </p:spTree>
    <p:extLst>
      <p:ext uri="{BB962C8B-B14F-4D97-AF65-F5344CB8AC3E}">
        <p14:creationId xmlns:p14="http://schemas.microsoft.com/office/powerpoint/2010/main" val="3447901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0B6FECE-06D4-42F5-8037-6C9F22BBB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6035"/>
            <a:ext cx="9568714" cy="67012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72581" y="238125"/>
            <a:ext cx="6646837" cy="63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000" spc="87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Modo de </a:t>
            </a:r>
            <a:r>
              <a:rPr lang="en-US" sz="4000" spc="87" dirty="0" err="1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ação</a:t>
            </a:r>
            <a:endParaRPr lang="en-US" sz="4000" spc="87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61464" y="6417447"/>
            <a:ext cx="3798615" cy="20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8"/>
              </a:lnSpc>
              <a:spcBef>
                <a:spcPct val="0"/>
              </a:spcBef>
            </a:pPr>
            <a:r>
              <a:rPr lang="pt-BR" sz="1333" b="1" spc="137" dirty="0">
                <a:solidFill>
                  <a:srgbClr val="966C60"/>
                </a:solidFill>
                <a:latin typeface="Agrandir"/>
              </a:rPr>
              <a:t>Adaptado</a:t>
            </a:r>
            <a:r>
              <a:rPr lang="en-US" sz="1333" b="1" spc="137" dirty="0">
                <a:solidFill>
                  <a:srgbClr val="966C60"/>
                </a:solidFill>
                <a:latin typeface="Agrandir"/>
              </a:rPr>
              <a:t> de TAKANO, DAYAN (2020)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9A7E03-AA85-9935-D5E0-7B7E13A024F5}"/>
              </a:ext>
            </a:extLst>
          </p:cNvPr>
          <p:cNvSpPr txBox="1"/>
          <p:nvPr/>
        </p:nvSpPr>
        <p:spPr>
          <a:xfrm>
            <a:off x="9360079" y="2430852"/>
            <a:ext cx="267382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latin typeface="Candara" panose="020E0502030303020204" pitchFamily="34" charset="0"/>
                <a:cs typeface="Arial" pitchFamily="34" charset="0"/>
              </a:rPr>
              <a:t> Não apresenta ação sistêmica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latin typeface="Candara" panose="020E0502030303020204" pitchFamily="34" charset="0"/>
                <a:cs typeface="Arial" pitchFamily="34" charset="0"/>
              </a:rPr>
              <a:t> Necrose de tecidos e morte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latin typeface="Candara" panose="020E0502030303020204" pitchFamily="34" charset="0"/>
                <a:cs typeface="Arial" pitchFamily="34" charset="0"/>
              </a:rPr>
              <a:t> Herbicida não seletivo</a:t>
            </a: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t-BR" sz="2400" b="1" dirty="0">
                <a:latin typeface="Candara" panose="020E0502030303020204" pitchFamily="34" charset="0"/>
                <a:cs typeface="Arial" pitchFamily="34" charset="0"/>
              </a:rPr>
              <a:t> Absorção lenta</a:t>
            </a:r>
            <a:endParaRPr lang="pt-BR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52" y="0"/>
            <a:ext cx="9237048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81" y="3888138"/>
            <a:ext cx="3760319" cy="29698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pjchrist@usp.br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18ED0D0-E31F-C7BD-8737-01E05EA370E8}"/>
              </a:ext>
            </a:extLst>
          </p:cNvPr>
          <p:cNvSpPr txBox="1"/>
          <p:nvPr/>
        </p:nvSpPr>
        <p:spPr>
          <a:xfrm>
            <a:off x="101775" y="203435"/>
            <a:ext cx="294622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Inibidor da EPSPS - glifosato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39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omafra.gov.on.ca/english/crops/facts/herbinjury_gallery/corn_liber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05" y="2270336"/>
            <a:ext cx="3881795" cy="2602935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1508" name="Picture 4" descr="http://www.omafra.gov.on.ca/IPM/images/weeds-herbicides/herbicide-injury/glufosinate/sweet-corn-glufosinate2-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71" y="2270336"/>
            <a:ext cx="3881795" cy="2587863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1510" name="Picture 6" descr="http://www.omafra.gov.on.ca/IPM/images/weeds-herbicides/herbicide-injury/glufosinate/sweet-corn-glufosinate4-zo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70"/>
          <a:stretch/>
        </p:blipFill>
        <p:spPr bwMode="auto">
          <a:xfrm>
            <a:off x="0" y="2270337"/>
            <a:ext cx="3981532" cy="2602934"/>
          </a:xfrm>
          <a:prstGeom prst="rect">
            <a:avLst/>
          </a:prstGeom>
          <a:noFill/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3E7894B-494E-3A10-6618-3E701CD8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Sintomas de glufosinato</a:t>
            </a:r>
          </a:p>
        </p:txBody>
      </p:sp>
    </p:spTree>
    <p:extLst>
      <p:ext uri="{BB962C8B-B14F-4D97-AF65-F5344CB8AC3E}">
        <p14:creationId xmlns:p14="http://schemas.microsoft.com/office/powerpoint/2010/main" val="18935422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B4908F-F97B-54EC-097C-28FFEC10C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457200"/>
            <a:ext cx="3932237" cy="160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Inibidores da </a:t>
            </a:r>
          </a:p>
          <a:p>
            <a:pPr marL="1077913" indent="-1077913" fontAlgn="base">
              <a:spcBef>
                <a:spcPct val="0"/>
              </a:spcBef>
              <a:spcAft>
                <a:spcPts val="600"/>
              </a:spcAft>
            </a:pPr>
            <a:r>
              <a:rPr lang="pt-BR" sz="3200" b="1" kern="1200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+mj-cs"/>
              </a:rPr>
              <a:t>Divisão Celular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150AB1-4D45-00B7-2A5D-3E0125FB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kern="1200" dirty="0">
                <a:latin typeface="Candara" panose="020E0502030303020204" pitchFamily="34" charset="0"/>
                <a:ea typeface="+mj-ea"/>
                <a:cs typeface="+mj-cs"/>
              </a:rPr>
              <a:t>Injúria: intumescimento da ponta das raízes</a:t>
            </a:r>
          </a:p>
        </p:txBody>
      </p:sp>
      <p:pic>
        <p:nvPicPr>
          <p:cNvPr id="3" name="Picture 3" descr="013">
            <a:extLst>
              <a:ext uri="{FF2B5EF4-FFF2-40B4-BE49-F238E27FC236}">
                <a16:creationId xmlns:a16="http://schemas.microsoft.com/office/drawing/2014/main" id="{8E8DEB02-9C13-E738-265F-C750F001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3444" y="989012"/>
            <a:ext cx="5976664" cy="49665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453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C97DD09B-21FE-DD0A-08C6-A0E0675CF951}"/>
              </a:ext>
            </a:extLst>
          </p:cNvPr>
          <p:cNvSpPr/>
          <p:nvPr/>
        </p:nvSpPr>
        <p:spPr>
          <a:xfrm>
            <a:off x="0" y="1172714"/>
            <a:ext cx="12192000" cy="56852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663654"/>
              </p:ext>
            </p:extLst>
          </p:nvPr>
        </p:nvGraphicFramePr>
        <p:xfrm>
          <a:off x="2711625" y="1172714"/>
          <a:ext cx="5804693" cy="5599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 do Photo Editor" r:id="rId2" imgW="7000000" imgH="6752381" progId="">
                  <p:embed/>
                </p:oleObj>
              </mc:Choice>
              <mc:Fallback>
                <p:oleObj name="Foto do Photo Editor" r:id="rId2" imgW="7000000" imgH="6752381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625" y="1172714"/>
                        <a:ext cx="5804693" cy="5599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 rot="16200000">
            <a:off x="8572652" y="2486895"/>
            <a:ext cx="1943161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latin typeface="Candara" panose="020E0502030303020204" pitchFamily="34" charset="0"/>
                <a:cs typeface="Arial" pitchFamily="34" charset="0"/>
              </a:rPr>
              <a:t>Sem o herbicida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 rot="16200000">
            <a:off x="8383285" y="5307412"/>
            <a:ext cx="237013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latin typeface="Candara" panose="020E0502030303020204" pitchFamily="34" charset="0"/>
                <a:cs typeface="Arial" pitchFamily="34" charset="0"/>
              </a:rPr>
              <a:t>Com o herbicida</a:t>
            </a:r>
          </a:p>
        </p:txBody>
      </p:sp>
      <p:sp>
        <p:nvSpPr>
          <p:cNvPr id="6" name="Left Arrow 5"/>
          <p:cNvSpPr/>
          <p:nvPr/>
        </p:nvSpPr>
        <p:spPr>
          <a:xfrm>
            <a:off x="8374774" y="2379469"/>
            <a:ext cx="935211" cy="57606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8400257" y="5349178"/>
            <a:ext cx="935211" cy="576064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1195173D-8E6E-85BA-AB91-BEA80FEE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Impede a formação dos microtúbulos (tubulina)</a:t>
            </a:r>
          </a:p>
        </p:txBody>
      </p:sp>
    </p:spTree>
    <p:extLst>
      <p:ext uri="{BB962C8B-B14F-4D97-AF65-F5344CB8AC3E}">
        <p14:creationId xmlns:p14="http://schemas.microsoft.com/office/powerpoint/2010/main" val="68945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solidFill>
                  <a:srgbClr val="FFFFFF"/>
                </a:solidFill>
              </a:rPr>
              <a:t>pjchrist@usp.br</a:t>
            </a:r>
          </a:p>
        </p:txBody>
      </p:sp>
      <p:pic>
        <p:nvPicPr>
          <p:cNvPr id="4" name="triflural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3592" y="188640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www.btny.purdue.edu/extension/weeds/HerbInj2/Img/Large/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0"/>
          <a:stretch/>
        </p:blipFill>
        <p:spPr bwMode="auto">
          <a:xfrm>
            <a:off x="9157648" y="2784142"/>
            <a:ext cx="3034352" cy="2533427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4582" name="Picture 6" descr="http://www.btny.purdue.edu/extension/weeds/HerbInj2/Img/Large/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8110" y="1900138"/>
            <a:ext cx="2533426" cy="4301434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4584" name="Picture 8" descr="http://www.omafra.gov.on.ca/english/crops/facts/herbinjury_gallery/corn_dinitroaniline_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4142"/>
            <a:ext cx="4651998" cy="2533426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5355BF6-EACB-A279-3EBA-7E59A9F6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Sintomas inibidores da divisão celular (</a:t>
            </a:r>
            <a:r>
              <a:rPr lang="pt-BR" dirty="0" err="1"/>
              <a:t>dinitroanilinas</a:t>
            </a:r>
            <a:r>
              <a:rPr lang="pt-BR" dirty="0"/>
              <a:t> – </a:t>
            </a:r>
            <a:r>
              <a:rPr lang="pt-BR" dirty="0" err="1"/>
              <a:t>trifluralina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73176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592" y="404664"/>
            <a:ext cx="7200800" cy="5400600"/>
          </a:xfrm>
          <a:prstGeom prst="rect">
            <a:avLst/>
          </a:prstGeom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62626">
                    <a:tint val="75000"/>
                  </a:srgbClr>
                </a:solidFill>
              </a:rPr>
              <a:t>pjchrist@usp.br</a:t>
            </a:r>
            <a:endParaRPr lang="en-US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679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tny.purdue.edu/weedscience/inj/images/metolach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567" y="1558618"/>
            <a:ext cx="2815232" cy="1959480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316" name="Picture 4" descr="http://www.btny.purdue.edu/weedscience/inj/images/metolachlor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15" y="1558618"/>
            <a:ext cx="2277746" cy="1959480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318" name="Picture 6" descr="http://www.btny.purdue.edu/weedscience/inj/images/harnessMU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10104"/>
          <a:stretch/>
        </p:blipFill>
        <p:spPr bwMode="auto">
          <a:xfrm>
            <a:off x="1405519" y="1558618"/>
            <a:ext cx="4457090" cy="5152561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15" y="3650157"/>
            <a:ext cx="5292085" cy="3061021"/>
          </a:xfrm>
          <a:prstGeom prst="rect">
            <a:avLst/>
          </a:prstGeom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59ACA42-4EED-3B94-E30F-6CE71397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Sintomas inibidores do crescimento inicial (</a:t>
            </a:r>
            <a:r>
              <a:rPr lang="pt-BR" dirty="0" err="1"/>
              <a:t>cloroacetanilidas</a:t>
            </a:r>
            <a:r>
              <a:rPr lang="pt-BR" dirty="0"/>
              <a:t> – </a:t>
            </a:r>
            <a:r>
              <a:rPr lang="pt-BR" dirty="0" err="1"/>
              <a:t>metolachlor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2090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4B99BA1-B57D-3526-A7E8-04CD626B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81" y="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4000" dirty="0"/>
              <a:t>Qual é o provável agente causal de cada sintoma?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1C4536-F3B0-639F-C3B3-0ACB83633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81" b="94688" l="62899" r="99353">
                        <a14:foregroundMark x1="98921" y1="56570" x2="95686" y2="47623"/>
                        <a14:foregroundMark x1="95686" y1="47623" x2="93831" y2="36533"/>
                        <a14:foregroundMark x1="93831" y1="36533" x2="98404" y2="32805"/>
                        <a14:foregroundMark x1="98404" y1="32805" x2="99396" y2="55266"/>
                        <a14:foregroundMark x1="99396" y1="55266" x2="99353" y2="55638"/>
                        <a14:foregroundMark x1="84944" y1="87698" x2="80242" y2="94688"/>
                        <a14:foregroundMark x1="80242" y1="94688" x2="76531" y2="87418"/>
                        <a14:foregroundMark x1="76531" y1="87418" x2="76143" y2="87232"/>
                        <a14:foregroundMark x1="81967" y1="12861" x2="81450" y2="13327"/>
                        <a14:foregroundMark x1="81320" y1="8481" x2="81450" y2="13793"/>
                        <a14:foregroundMark x1="66523" y1="46039" x2="63115" y2="38677"/>
                        <a14:foregroundMark x1="63115" y1="38677" x2="63287" y2="14259"/>
                        <a14:foregroundMark x1="63287" y1="14259" x2="67343" y2="19851"/>
                        <a14:foregroundMark x1="67343" y1="19851" x2="67127" y2="43802"/>
                        <a14:foregroundMark x1="67127" y1="43802" x2="66178" y2="45387"/>
                        <a14:foregroundMark x1="65229" y1="46039" x2="62899" y2="46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40" t="3386" r="930" b="2979"/>
          <a:stretch/>
        </p:blipFill>
        <p:spPr bwMode="auto">
          <a:xfrm rot="10800000">
            <a:off x="8546483" y="1999519"/>
            <a:ext cx="3309909" cy="399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867BB5-1E6B-2BB4-D088-2F22F5C93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08" b="93050" l="5155" r="92784">
                        <a14:foregroundMark x1="5155" y1="84942" x2="10825" y2="73745"/>
                        <a14:foregroundMark x1="10825" y1="73745" x2="12887" y2="71815"/>
                        <a14:foregroundMark x1="35052" y1="9653" x2="50515" y2="8494"/>
                        <a14:foregroundMark x1="50515" y1="8494" x2="52062" y2="9266"/>
                        <a14:foregroundMark x1="67526" y1="88803" x2="92784" y2="9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4" y="1820065"/>
            <a:ext cx="3194237" cy="426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674BA40-124F-26C8-18CC-F5C74CE04B16}"/>
              </a:ext>
            </a:extLst>
          </p:cNvPr>
          <p:cNvSpPr txBox="1"/>
          <p:nvPr/>
        </p:nvSpPr>
        <p:spPr>
          <a:xfrm>
            <a:off x="8946785" y="5899871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Candara" panose="020E0502030303020204" pitchFamily="34" charset="0"/>
              </a:rPr>
              <a:t>CBMV em maracujazeiro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D70EC4-7C6F-658A-E37A-62D894AC4756}"/>
              </a:ext>
            </a:extLst>
          </p:cNvPr>
          <p:cNvSpPr txBox="1"/>
          <p:nvPr/>
        </p:nvSpPr>
        <p:spPr>
          <a:xfrm>
            <a:off x="511873" y="5899871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Candara" panose="020E0502030303020204" pitchFamily="34" charset="0"/>
              </a:rPr>
              <a:t>Herbicida </a:t>
            </a:r>
            <a:r>
              <a:rPr lang="pt-BR" b="1" dirty="0" err="1">
                <a:solidFill>
                  <a:schemeClr val="tx2"/>
                </a:solidFill>
                <a:latin typeface="Candara" panose="020E0502030303020204" pitchFamily="34" charset="0"/>
              </a:rPr>
              <a:t>auxínico</a:t>
            </a:r>
            <a:r>
              <a:rPr lang="pt-BR" b="1" dirty="0">
                <a:solidFill>
                  <a:schemeClr val="tx2"/>
                </a:solidFill>
                <a:latin typeface="Candara" panose="020E0502030303020204" pitchFamily="34" charset="0"/>
              </a:rPr>
              <a:t> em videira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D0CDACD-6919-13DE-0D30-3DFE13D7AD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8" b="89199" l="2959" r="93195">
                        <a14:foregroundMark x1="10059" y1="32056" x2="592" y2="49826"/>
                        <a14:foregroundMark x1="592" y1="49826" x2="9172" y2="65157"/>
                        <a14:foregroundMark x1="9172" y1="65157" x2="6509" y2="63066"/>
                        <a14:foregroundMark x1="3550" y1="39721" x2="3254" y2="58537"/>
                        <a14:foregroundMark x1="3254" y1="58537" x2="6213" y2="63066"/>
                        <a14:foregroundMark x1="88166" y1="25784" x2="93195" y2="44948"/>
                        <a14:foregroundMark x1="93195" y1="44948" x2="88462" y2="59582"/>
                      </a14:backgroundRemoval>
                    </a14:imgEffect>
                  </a14:imgLayer>
                </a14:imgProps>
              </a:ext>
            </a:extLst>
          </a:blip>
          <a:srcRect t="6751" r="33936"/>
          <a:stretch/>
        </p:blipFill>
        <p:spPr>
          <a:xfrm>
            <a:off x="4455826" y="2295932"/>
            <a:ext cx="3084107" cy="369636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E81C3C98-7A6A-6B94-3410-5F9F2F4D146A}"/>
              </a:ext>
            </a:extLst>
          </p:cNvPr>
          <p:cNvSpPr txBox="1"/>
          <p:nvPr/>
        </p:nvSpPr>
        <p:spPr>
          <a:xfrm>
            <a:off x="3929844" y="5899871"/>
            <a:ext cx="413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Candara" panose="020E0502030303020204" pitchFamily="34" charset="0"/>
              </a:rPr>
              <a:t>Herbicida inibidor da PROTOX em alface</a:t>
            </a:r>
          </a:p>
        </p:txBody>
      </p:sp>
    </p:spTree>
    <p:extLst>
      <p:ext uri="{BB962C8B-B14F-4D97-AF65-F5344CB8AC3E}">
        <p14:creationId xmlns:p14="http://schemas.microsoft.com/office/powerpoint/2010/main" val="6397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EF137DE-4836-E265-5FE1-14613423B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1 - Anotar todas as informações possíveis relacionadas à suspeita de deriva tais como:</a:t>
            </a:r>
          </a:p>
          <a:p>
            <a:pPr lvl="1"/>
            <a:r>
              <a:rPr lang="pt-BR" dirty="0"/>
              <a:t>Data da aplicação do herbicida;</a:t>
            </a:r>
          </a:p>
          <a:p>
            <a:pPr lvl="1"/>
            <a:r>
              <a:rPr lang="pt-BR" dirty="0"/>
              <a:t>Nome do herbicida, dose, e informações do herbicida;</a:t>
            </a:r>
          </a:p>
          <a:p>
            <a:pPr lvl="1"/>
            <a:r>
              <a:rPr lang="pt-BR" dirty="0"/>
              <a:t>Data em que o dano foi observado pela primeira vez;</a:t>
            </a:r>
          </a:p>
          <a:p>
            <a:pPr lvl="1"/>
            <a:r>
              <a:rPr lang="pt-BR" dirty="0"/>
              <a:t>Direção do vento, velocidade, e temperatura durante a aplicação;</a:t>
            </a:r>
          </a:p>
          <a:p>
            <a:pPr lvl="1"/>
            <a:r>
              <a:rPr lang="pt-BR" dirty="0"/>
              <a:t>Mudanças na direção do vento e temperatura após a aplicação;</a:t>
            </a:r>
          </a:p>
          <a:p>
            <a:pPr lvl="1"/>
            <a:r>
              <a:rPr lang="pt-BR" dirty="0"/>
              <a:t>Tipo de pulverizador, altura da barra, tipo de bico, pressão de trabalho, posição do bico na barra, volume de calda por ha aplicado;</a:t>
            </a:r>
          </a:p>
          <a:p>
            <a:pPr lvl="1"/>
            <a:r>
              <a:rPr lang="pt-BR" dirty="0"/>
              <a:t>Cultura e histórico de herbicidas aplicado no campo;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D5E516F-C812-FDF9-7F98-ABACEE0C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Documentação para uma suspeita de dano provocado por deriva de herbicida</a:t>
            </a:r>
          </a:p>
        </p:txBody>
      </p:sp>
    </p:spTree>
    <p:extLst>
      <p:ext uri="{BB962C8B-B14F-4D97-AF65-F5344CB8AC3E}">
        <p14:creationId xmlns:p14="http://schemas.microsoft.com/office/powerpoint/2010/main" val="1164840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AF9EB8-84B7-0D8D-4376-1A1D1643F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206"/>
            <a:ext cx="10515600" cy="5603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2 - Considere todas as possíveis causas para os sintomas de injúria observada:</a:t>
            </a:r>
          </a:p>
          <a:p>
            <a:pPr lvl="1"/>
            <a:r>
              <a:rPr lang="pt-BR" dirty="0"/>
              <a:t>Considerar doenças, insetos, deficiência de nutrientes, resíduo de herbicidas (</a:t>
            </a:r>
            <a:r>
              <a:rPr lang="pt-BR" i="1" dirty="0" err="1"/>
              <a:t>carryover</a:t>
            </a:r>
            <a:r>
              <a:rPr lang="pt-BR" dirty="0"/>
              <a:t>), e condições de crescimento das plantas;</a:t>
            </a:r>
          </a:p>
          <a:p>
            <a:pPr lvl="1"/>
            <a:r>
              <a:rPr lang="pt-BR" dirty="0"/>
              <a:t>Assistência de consultores, extensionistas, representantes de vendas, ou laboratórios de diagnósticos. Amostras muito bem preservadas e devem conter desde plantas normais até com injúria severa e enviadas ao laboratório;</a:t>
            </a:r>
          </a:p>
          <a:p>
            <a:pPr lvl="1"/>
            <a:r>
              <a:rPr lang="pt-BR" dirty="0"/>
              <a:t>Considere que uma deriva pode ter vindo de áreas próximas, mas também de áreas distantes, uma vez que a deriva pode mover-se por quilômetros de distância dependendo das condições ambientais.</a:t>
            </a:r>
          </a:p>
          <a:p>
            <a:pPr lvl="1"/>
            <a:r>
              <a:rPr lang="pt-BR" dirty="0"/>
              <a:t>Olhar para as plantas daninhas injuriadas entre  a área danificada e a fonte suspeita de deriva e documentar por espécie;</a:t>
            </a:r>
          </a:p>
          <a:p>
            <a:pPr lvl="1"/>
            <a:r>
              <a:rPr lang="pt-BR" dirty="0"/>
              <a:t>Tecido vegetal e solo podem ser analisados para resíduos de herbicidas, porém cuidado na interpretação errônea destes resultados.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691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Pedro 2011 atualizado em janeiro 2012\Kasuya - Bahia\Milho - fito Gamit (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494" y="191500"/>
            <a:ext cx="2930506" cy="206210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Fitotoxicidade de carryover do herbicida Clomazone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pjchrist@usp.br</a:t>
            </a:r>
          </a:p>
        </p:txBody>
      </p:sp>
    </p:spTree>
    <p:extLst>
      <p:ext uri="{BB962C8B-B14F-4D97-AF65-F5344CB8AC3E}">
        <p14:creationId xmlns:p14="http://schemas.microsoft.com/office/powerpoint/2010/main" val="29690340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AF9EB8-84B7-0D8D-4376-1A1D1643F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32514"/>
            <a:ext cx="5181600" cy="554916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3 – Faça um mapa da área: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Mostre neste mapa a relação do campo danificado com os campos vizinhos e indique as culturas, herbicida usado, e datas da aplicação dos herbicidas em volta do campo danificado;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Indicar os padrões de injúria no campo e indique a severidade da injúria nas várias áreas. Os padrões de injúria no campo podem ajudar na identificação da fonte de injúria.</a:t>
            </a:r>
          </a:p>
          <a:p>
            <a:pPr marL="0" indent="0">
              <a:lnSpc>
                <a:spcPct val="150000"/>
              </a:lnSpc>
              <a:buNone/>
            </a:pPr>
            <a:endParaRPr lang="pt-BR" sz="2200" dirty="0"/>
          </a:p>
        </p:txBody>
      </p:sp>
      <p:pic>
        <p:nvPicPr>
          <p:cNvPr id="2" name="Picture 2" descr="C:\Pedro 2011 atualizado em janeiro 2012\Palestras 2011\27 - Deriva Curavial Usina Iacanga\foto\DSC08595.JPG">
            <a:extLst>
              <a:ext uri="{FF2B5EF4-FFF2-40B4-BE49-F238E27FC236}">
                <a16:creationId xmlns:a16="http://schemas.microsoft.com/office/drawing/2014/main" id="{9DE60F45-A399-E606-B487-CCED3CD77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8" r="6948" b="-1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010352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25" y="138438"/>
            <a:ext cx="3584818" cy="3741019"/>
          </a:xfrm>
          <a:prstGeom prst="rect">
            <a:avLst/>
          </a:prstGeom>
          <a:ln>
            <a:noFill/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6C698C-061C-BDEA-2E4C-DDBB57703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64023"/>
            <a:ext cx="5887944" cy="618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4 – Tire muitas fotos de qualidade:</a:t>
            </a:r>
          </a:p>
          <a:p>
            <a:pPr lvl="1"/>
            <a:r>
              <a:rPr lang="pt-BR" dirty="0"/>
              <a:t>Fotografe os sintomas típicos da injúria, tanto da parte aérea quanto do sistema radicular;</a:t>
            </a:r>
          </a:p>
          <a:p>
            <a:pPr marL="457200" lvl="1" indent="0">
              <a:buNone/>
            </a:pPr>
            <a:endParaRPr lang="pt-BR" dirty="0"/>
          </a:p>
          <a:p>
            <a:pPr lvl="1"/>
            <a:r>
              <a:rPr lang="pt-BR" dirty="0"/>
              <a:t>Fotografias devem incluir detalhes das porções afetadas das plantas para ilustrar claramente os sintomas. Comparação com as plantas não afetadas também são interessantes;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Fotos aéreas podem ser úteis para indicar o padrão da injúria, dimensão e severidade do dano;</a:t>
            </a:r>
          </a:p>
          <a:p>
            <a:pPr lvl="1"/>
            <a:endParaRPr lang="pt-BR" dirty="0"/>
          </a:p>
          <a:p>
            <a:pPr lvl="1"/>
            <a:r>
              <a:rPr lang="pt-BR" dirty="0"/>
              <a:t>Relatar datas que as fotos foram tiradas.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253D64D-76A4-2872-9EEE-C1ADBF91B3AC}"/>
              </a:ext>
            </a:extLst>
          </p:cNvPr>
          <p:cNvSpPr/>
          <p:nvPr/>
        </p:nvSpPr>
        <p:spPr>
          <a:xfrm>
            <a:off x="6837528" y="6237027"/>
            <a:ext cx="4667535" cy="482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674" name="Picture 2" descr="C:\Pedro 2011 atualizado em janeiro 2012\Palestras 2011\27 - Deriva Curavial Usina Iacanga\foto\DSC086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4"/>
          <a:stretch/>
        </p:blipFill>
        <p:spPr bwMode="auto">
          <a:xfrm>
            <a:off x="7465325" y="3879457"/>
            <a:ext cx="3584818" cy="276700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72926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AF9EB8-84B7-0D8D-4376-1A1D1643F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3206"/>
            <a:ext cx="10515600" cy="5603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5 – A avaliação na primeira visita na área geralmente resulta em superestimação dos danos reais</a:t>
            </a:r>
          </a:p>
          <a:p>
            <a:pPr lvl="1"/>
            <a:r>
              <a:rPr lang="pt-BR" dirty="0"/>
              <a:t>As plantas frequentemente recuperam-se e produzem mais que o esperado originalmente. A estimativa dos danos e a proporção de plantas que irão morrer a partir da injúria não podem, normalmente serem estimados antes dos 10 a 20 dias depois do dano ter sido ocorrido</a:t>
            </a:r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6 – Estimativas de perda de produção são necessárias para estabelecer a extensão do prejuízo</a:t>
            </a:r>
          </a:p>
          <a:p>
            <a:pPr lvl="1"/>
            <a:r>
              <a:rPr lang="pt-BR" dirty="0"/>
              <a:t>Estimativas visuais de perda de produção normalmente não são </a:t>
            </a:r>
            <a:r>
              <a:rPr lang="pt-BR" dirty="0" err="1"/>
              <a:t>confiávies</a:t>
            </a:r>
            <a:endParaRPr lang="pt-BR" dirty="0"/>
          </a:p>
          <a:p>
            <a:pPr lvl="1"/>
            <a:r>
              <a:rPr lang="pt-BR" dirty="0"/>
              <a:t>A produção de uma área danificada deve ser comparada com a produção de uma área não danificada</a:t>
            </a:r>
          </a:p>
          <a:p>
            <a:pPr lvl="1"/>
            <a:r>
              <a:rPr lang="pt-BR" dirty="0"/>
              <a:t>A comparação deve ser entre o mesmo campo. Comparação entre campos diferente e anos diferentes não são confiáveis</a:t>
            </a:r>
          </a:p>
        </p:txBody>
      </p:sp>
    </p:spTree>
    <p:extLst>
      <p:ext uri="{BB962C8B-B14F-4D97-AF65-F5344CB8AC3E}">
        <p14:creationId xmlns:p14="http://schemas.microsoft.com/office/powerpoint/2010/main" val="5438583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22348A4-3CE7-6D5F-208F-472D7245905A}"/>
              </a:ext>
            </a:extLst>
          </p:cNvPr>
          <p:cNvSpPr/>
          <p:nvPr/>
        </p:nvSpPr>
        <p:spPr>
          <a:xfrm>
            <a:off x="0" y="1454351"/>
            <a:ext cx="12192000" cy="39492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5E2C50-A29F-ED6C-CE9A-0049A9CA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Arquivo da aula</a:t>
            </a:r>
          </a:p>
        </p:txBody>
      </p:sp>
      <p:pic>
        <p:nvPicPr>
          <p:cNvPr id="5" name="Espaço Reservado para Conteúdo 4" descr="Código QR&#10;&#10;Descrição gerada automaticamente">
            <a:extLst>
              <a:ext uri="{FF2B5EF4-FFF2-40B4-BE49-F238E27FC236}">
                <a16:creationId xmlns:a16="http://schemas.microsoft.com/office/drawing/2014/main" id="{D15E23EE-FE2C-8F93-28E3-EC8BA06BD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25792" r="10783" b="28102"/>
          <a:stretch/>
        </p:blipFill>
        <p:spPr>
          <a:xfrm>
            <a:off x="4512859" y="1778491"/>
            <a:ext cx="3166281" cy="33010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8EEE303-4154-364D-2732-E8571BCFDBCD}"/>
              </a:ext>
            </a:extLst>
          </p:cNvPr>
          <p:cNvSpPr txBox="1"/>
          <p:nvPr/>
        </p:nvSpPr>
        <p:spPr>
          <a:xfrm>
            <a:off x="1859006" y="5532436"/>
            <a:ext cx="847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https://1drv.ms/b/s!Aml2plINjdn0gtMefBc0of8sAym33g?e=l9kIat</a:t>
            </a:r>
            <a:endParaRPr lang="pt-BR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96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3"/>
          <p:cNvSpPr/>
          <p:nvPr/>
        </p:nvSpPr>
        <p:spPr>
          <a:xfrm>
            <a:off x="1" y="2079800"/>
            <a:ext cx="6769290" cy="478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21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6" name="Google Shape;606;p53"/>
          <p:cNvSpPr txBox="1">
            <a:spLocks noGrp="1"/>
          </p:cNvSpPr>
          <p:nvPr>
            <p:ph type="body" idx="1"/>
          </p:nvPr>
        </p:nvSpPr>
        <p:spPr>
          <a:xfrm>
            <a:off x="764679" y="2883436"/>
            <a:ext cx="5239933" cy="31799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pt-BR" sz="5400" dirty="0">
                <a:solidFill>
                  <a:schemeClr val="lt1"/>
                </a:solidFill>
              </a:rPr>
              <a:t>Dúvidas?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pt-BR" sz="3600" dirty="0">
              <a:solidFill>
                <a:schemeClr val="l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pt-BR" sz="3600" dirty="0">
              <a:solidFill>
                <a:schemeClr val="l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pt-BR" sz="3600" dirty="0">
              <a:solidFill>
                <a:schemeClr val="l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607" name="Google Shape;607;p53"/>
          <p:cNvSpPr txBox="1">
            <a:spLocks noGrp="1"/>
          </p:cNvSpPr>
          <p:nvPr>
            <p:ph type="ctrTitle"/>
          </p:nvPr>
        </p:nvSpPr>
        <p:spPr>
          <a:xfrm>
            <a:off x="6632812" y="716604"/>
            <a:ext cx="4554215" cy="65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r"/>
            <a:r>
              <a:rPr lang="es" sz="5400" dirty="0"/>
              <a:t>OBRIGADA!</a:t>
            </a:r>
            <a:endParaRPr sz="5400" dirty="0"/>
          </a:p>
        </p:txBody>
      </p:sp>
      <p:sp>
        <p:nvSpPr>
          <p:cNvPr id="608" name="Google Shape;608;p53"/>
          <p:cNvSpPr/>
          <p:nvPr/>
        </p:nvSpPr>
        <p:spPr>
          <a:xfrm>
            <a:off x="6523629" y="4881967"/>
            <a:ext cx="464025" cy="20388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212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14C79F6-4C67-5CF8-BF11-A357BA60FD0B}"/>
              </a:ext>
            </a:extLst>
          </p:cNvPr>
          <p:cNvSpPr txBox="1"/>
          <p:nvPr/>
        </p:nvSpPr>
        <p:spPr>
          <a:xfrm>
            <a:off x="1205087" y="4933343"/>
            <a:ext cx="22012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fr.solive@gmail.com</a:t>
            </a:r>
            <a:endParaRPr lang="pt-BR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pt-BR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Candara" panose="020E0502030303020204" pitchFamily="34" charset="0"/>
              </a:rPr>
              <a:t>(19) 99357-2398</a:t>
            </a:r>
          </a:p>
          <a:p>
            <a:endParaRPr lang="pt-BR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Candara" panose="020E05020303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francielli-oliveira</a:t>
            </a:r>
            <a:endParaRPr lang="pt-BR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m 2" descr="Forma&#10;&#10;Descrição gerada automaticamente com confiança baixa">
            <a:extLst>
              <a:ext uri="{FF2B5EF4-FFF2-40B4-BE49-F238E27FC236}">
                <a16:creationId xmlns:a16="http://schemas.microsoft.com/office/drawing/2014/main" id="{6C9BD624-D8EE-8417-60C5-E826FC424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9" y="4878832"/>
            <a:ext cx="440574" cy="440574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653DB579-EF62-478A-F083-AEC15E707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9" y="5451720"/>
            <a:ext cx="440574" cy="44057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EE0E93C9-ACC3-33E2-0E65-1C7DA742170C}"/>
              </a:ext>
            </a:extLst>
          </p:cNvPr>
          <p:cNvSpPr/>
          <p:nvPr/>
        </p:nvSpPr>
        <p:spPr>
          <a:xfrm>
            <a:off x="764679" y="6024608"/>
            <a:ext cx="440574" cy="44057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6AD00E-DA19-821F-DAF2-51BF91C74D03}"/>
              </a:ext>
            </a:extLst>
          </p:cNvPr>
          <p:cNvSpPr txBox="1"/>
          <p:nvPr/>
        </p:nvSpPr>
        <p:spPr>
          <a:xfrm>
            <a:off x="779971" y="5976841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494" y="191500"/>
            <a:ext cx="2930506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Fitotoxicidade de 2,4-D em soja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E80616-D132-BF7C-6B77-5D449D5C1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7" b="16494"/>
          <a:stretch/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33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2CEDD62-DD0C-8847-467A-AF87C301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/>
              <a:t>Sintomatologia na planta</a:t>
            </a:r>
            <a:br>
              <a:rPr lang="pt-BR" dirty="0"/>
            </a:br>
            <a:r>
              <a:rPr lang="pt-BR" dirty="0"/>
              <a:t>X</a:t>
            </a:r>
            <a:br>
              <a:rPr lang="pt-BR" dirty="0"/>
            </a:br>
            <a:r>
              <a:rPr lang="pt-BR" dirty="0"/>
              <a:t>Mecanismo de ação do herbicida</a:t>
            </a:r>
          </a:p>
        </p:txBody>
      </p:sp>
    </p:spTree>
    <p:extLst>
      <p:ext uri="{BB962C8B-B14F-4D97-AF65-F5344CB8AC3E}">
        <p14:creationId xmlns:p14="http://schemas.microsoft.com/office/powerpoint/2010/main" val="368137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C33E5-A9A0-39DD-F6B8-5114D850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mecanismos de ação dos herbicidas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A84258-36A5-65E1-A739-77A068DE9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Interação com energia luminosa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(fotossíntese)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Fotossistema II e I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(necrose rápida dos tecidos)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Biossíntese de carotenoides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(albinismo)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Inibidores da PROTOX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(necrose rápida dos tecidos)</a:t>
            </a:r>
          </a:p>
          <a:p>
            <a:r>
              <a:rPr lang="pt-BR" dirty="0"/>
              <a:t>Reguladores de crescimento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(hormonais)</a:t>
            </a:r>
          </a:p>
          <a:p>
            <a:r>
              <a:rPr lang="pt-BR" dirty="0"/>
              <a:t>Inibidores da síntese de aminoácidos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(proteínas)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 err="1"/>
              <a:t>EPSPs</a:t>
            </a:r>
            <a:r>
              <a:rPr lang="pt-BR" dirty="0"/>
              <a:t> – </a:t>
            </a:r>
            <a:r>
              <a:rPr lang="pt-BR" dirty="0" err="1"/>
              <a:t>glyphosate</a:t>
            </a:r>
            <a:endParaRPr lang="pt-B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GS – glufosinate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ALS – </a:t>
            </a:r>
            <a:r>
              <a:rPr lang="pt-BR" dirty="0" err="1"/>
              <a:t>sulfoniluréias</a:t>
            </a:r>
            <a:r>
              <a:rPr lang="pt-BR" dirty="0"/>
              <a:t>, </a:t>
            </a:r>
            <a:r>
              <a:rPr lang="pt-BR" dirty="0" err="1"/>
              <a:t>imidazolinonas</a:t>
            </a:r>
            <a:r>
              <a:rPr lang="pt-BR" dirty="0"/>
              <a:t>, etc.</a:t>
            </a:r>
          </a:p>
          <a:p>
            <a:r>
              <a:rPr lang="pt-BR" dirty="0"/>
              <a:t>Inibidores do crescimento de plântulas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(divisão celular)</a:t>
            </a:r>
          </a:p>
          <a:p>
            <a:r>
              <a:rPr lang="pt-BR" dirty="0"/>
              <a:t>Inibidores da síntese de lipídeos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(gema apical)</a:t>
            </a:r>
          </a:p>
        </p:txBody>
      </p:sp>
    </p:spTree>
    <p:extLst>
      <p:ext uri="{BB962C8B-B14F-4D97-AF65-F5344CB8AC3E}">
        <p14:creationId xmlns:p14="http://schemas.microsoft.com/office/powerpoint/2010/main" val="1027286984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Francielli Oliveira">
      <a:dk1>
        <a:srgbClr val="1E2126"/>
      </a:dk1>
      <a:lt1>
        <a:srgbClr val="F2F2F2"/>
      </a:lt1>
      <a:dk2>
        <a:srgbClr val="323240"/>
      </a:dk2>
      <a:lt2>
        <a:srgbClr val="E7E6E6"/>
      </a:lt2>
      <a:accent1>
        <a:srgbClr val="9CA1A6"/>
      </a:accent1>
      <a:accent2>
        <a:srgbClr val="D9A171"/>
      </a:accent2>
      <a:accent3>
        <a:srgbClr val="D0D5D9"/>
      </a:accent3>
      <a:accent4>
        <a:srgbClr val="3B402C"/>
      </a:accent4>
      <a:accent5>
        <a:srgbClr val="D9C6B0"/>
      </a:accent5>
      <a:accent6>
        <a:srgbClr val="6C7339"/>
      </a:accent6>
      <a:hlink>
        <a:srgbClr val="9CA1A6"/>
      </a:hlink>
      <a:folHlink>
        <a:srgbClr val="D0D5D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padrao_francielli" id="{AAFE0E5D-0585-4AB1-8E3F-9C50FD3C74E2}" vid="{0D6F2DFD-1379-46AD-84F5-59CF1087F1B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ppt_padrao_francielli</Template>
  <TotalTime>1060</TotalTime>
  <Words>1491</Words>
  <Application>Microsoft Office PowerPoint</Application>
  <PresentationFormat>Widescreen</PresentationFormat>
  <Paragraphs>237</Paragraphs>
  <Slides>64</Slides>
  <Notes>14</Notes>
  <HiddenSlides>0</HiddenSlides>
  <MMClips>8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4" baseType="lpstr">
      <vt:lpstr>Agrandir</vt:lpstr>
      <vt:lpstr>Arial</vt:lpstr>
      <vt:lpstr>BodoniFLF</vt:lpstr>
      <vt:lpstr>Calibri</vt:lpstr>
      <vt:lpstr>Candara</vt:lpstr>
      <vt:lpstr>Symbol</vt:lpstr>
      <vt:lpstr>Times New Roman</vt:lpstr>
      <vt:lpstr>Wingdings</vt:lpstr>
      <vt:lpstr>Personalizar design</vt:lpstr>
      <vt:lpstr>Foto do Photo Editor</vt:lpstr>
      <vt:lpstr>Diagnose de sintomas de fitotoxicidade de herbicidas</vt:lpstr>
      <vt:lpstr>Qual é o provável agente causal de cada sintoma?</vt:lpstr>
      <vt:lpstr>Causa dos sintomas de fitotoxicidade de um herbicida</vt:lpstr>
      <vt:lpstr>Apresentação do PowerPoint</vt:lpstr>
      <vt:lpstr>Apresentação do PowerPoint</vt:lpstr>
      <vt:lpstr>Apresentação do PowerPoint</vt:lpstr>
      <vt:lpstr>Apresentação do PowerPoint</vt:lpstr>
      <vt:lpstr>Sintomatologia na planta X Mecanismo de ação do herbicida</vt:lpstr>
      <vt:lpstr>Principais mecanismos de ação dos herbicidas</vt:lpstr>
      <vt:lpstr>Apresentação do PowerPoint</vt:lpstr>
      <vt:lpstr>Apresentação do PowerPoint</vt:lpstr>
      <vt:lpstr>Forma simplificada do mecanismo de ação dos inibidores do Fotossistema II</vt:lpstr>
      <vt:lpstr>Sintomatologia de atrazina em Xanthium strumarium</vt:lpstr>
      <vt:lpstr>Sintomas inibidores do Fotossistema II em soja</vt:lpstr>
      <vt:lpstr>Sintomas inibidores do Fotossistema II em milho</vt:lpstr>
      <vt:lpstr>Apresentação do PowerPoint</vt:lpstr>
      <vt:lpstr>Forma simplificada do mecanismo de ação dos inibidores do Fotossistema I</vt:lpstr>
      <vt:lpstr>Apresentação do PowerPoint</vt:lpstr>
      <vt:lpstr>Sintomas inibidores do Fotossistema I em soja (Paraquat)</vt:lpstr>
      <vt:lpstr>Sintomas inibidores do Fotossistema I em milho (Paraquat)</vt:lpstr>
      <vt:lpstr>Apresentação do PowerPoint</vt:lpstr>
      <vt:lpstr>Apresentação do PowerPoint</vt:lpstr>
      <vt:lpstr>Sintomas inibidores da PROTOX  em soja</vt:lpstr>
      <vt:lpstr>Sintomas inibidores da Protox  em milho</vt:lpstr>
      <vt:lpstr>Apresentação do PowerPoint</vt:lpstr>
      <vt:lpstr>Apresentação do PowerPoint</vt:lpstr>
      <vt:lpstr>Fitotoxicidade de isoxaflutole em cana</vt:lpstr>
      <vt:lpstr>Sintomas inibidores da biossíntese de caroteno (clomazone)</vt:lpstr>
      <vt:lpstr>Sintomas inibidores da biossíntes de caroteno (isoxaflutole)</vt:lpstr>
      <vt:lpstr>Apresentação do PowerPoint</vt:lpstr>
      <vt:lpstr>Mecanismo de ação das auxinas</vt:lpstr>
      <vt:lpstr>Apresentação do PowerPoint</vt:lpstr>
      <vt:lpstr>Sintomas dos hormonais (2,4-D) em milho</vt:lpstr>
      <vt:lpstr>Sintomas dos hormonais (2,4-D) em soja</vt:lpstr>
      <vt:lpstr>Apresentação do PowerPoint</vt:lpstr>
      <vt:lpstr>Inibidores da síntese de ácidos graxos</vt:lpstr>
      <vt:lpstr>Apresentação do PowerPoint</vt:lpstr>
      <vt:lpstr>Sintomas dos inibidores da ACCase em milho</vt:lpstr>
      <vt:lpstr>Sintomas dos inibidores da ACCase em soja</vt:lpstr>
      <vt:lpstr>Apresentação do PowerPoint</vt:lpstr>
      <vt:lpstr>Inibidores da enzima EPSPs</vt:lpstr>
      <vt:lpstr>Apresentação do PowerPoint</vt:lpstr>
      <vt:lpstr>Sintomas do glifosato</vt:lpstr>
      <vt:lpstr>Apresentação do PowerPoint</vt:lpstr>
      <vt:lpstr>Modo de ação</vt:lpstr>
      <vt:lpstr>Apresentação do PowerPoint</vt:lpstr>
      <vt:lpstr>Apresentação do PowerPoint</vt:lpstr>
      <vt:lpstr>Apresentação do PowerPoint</vt:lpstr>
      <vt:lpstr>Apresentação do PowerPoint</vt:lpstr>
      <vt:lpstr>Sintomas de glufosinato</vt:lpstr>
      <vt:lpstr>Apresentação do PowerPoint</vt:lpstr>
      <vt:lpstr>Impede a formação dos microtúbulos (tubulina)</vt:lpstr>
      <vt:lpstr>Apresentação do PowerPoint</vt:lpstr>
      <vt:lpstr>Sintomas inibidores da divisão celular (dinitroanilinas – trifluralina)</vt:lpstr>
      <vt:lpstr>Apresentação do PowerPoint</vt:lpstr>
      <vt:lpstr>Sintomas inibidores do crescimento inicial (cloroacetanilidas – metolachlor)</vt:lpstr>
      <vt:lpstr>Qual é o provável agente causal de cada sintoma?</vt:lpstr>
      <vt:lpstr>Documentação para uma suspeita de dano provocado por deriva de herbicida</vt:lpstr>
      <vt:lpstr>Apresentação do PowerPoint</vt:lpstr>
      <vt:lpstr>Apresentação do PowerPoint</vt:lpstr>
      <vt:lpstr>Apresentação do PowerPoint</vt:lpstr>
      <vt:lpstr>Apresentação do PowerPoint</vt:lpstr>
      <vt:lpstr>Arquivo da aula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Diagnose de sintomas de fitotoxicidade de herbicidas</dc:title>
  <dc:creator>Francielli Oliveira</dc:creator>
  <cp:lastModifiedBy>Francielli Oliveira</cp:lastModifiedBy>
  <cp:revision>2</cp:revision>
  <dcterms:created xsi:type="dcterms:W3CDTF">2022-10-09T19:05:54Z</dcterms:created>
  <dcterms:modified xsi:type="dcterms:W3CDTF">2023-11-06T14:41:08Z</dcterms:modified>
</cp:coreProperties>
</file>