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89" r:id="rId2"/>
    <p:sldId id="290" r:id="rId3"/>
    <p:sldId id="309" r:id="rId4"/>
    <p:sldId id="291" r:id="rId5"/>
    <p:sldId id="294" r:id="rId6"/>
    <p:sldId id="322" r:id="rId7"/>
    <p:sldId id="297" r:id="rId8"/>
    <p:sldId id="298" r:id="rId9"/>
    <p:sldId id="299" r:id="rId10"/>
    <p:sldId id="300" r:id="rId11"/>
    <p:sldId id="310" r:id="rId12"/>
    <p:sldId id="311" r:id="rId13"/>
    <p:sldId id="302" r:id="rId14"/>
    <p:sldId id="303" r:id="rId15"/>
    <p:sldId id="304" r:id="rId16"/>
    <p:sldId id="320" r:id="rId17"/>
    <p:sldId id="305" r:id="rId18"/>
    <p:sldId id="306" r:id="rId19"/>
    <p:sldId id="307" r:id="rId20"/>
    <p:sldId id="312" r:id="rId21"/>
    <p:sldId id="313" r:id="rId22"/>
    <p:sldId id="314" r:id="rId23"/>
    <p:sldId id="331" r:id="rId24"/>
    <p:sldId id="316" r:id="rId25"/>
    <p:sldId id="332" r:id="rId26"/>
    <p:sldId id="318" r:id="rId27"/>
    <p:sldId id="328" r:id="rId28"/>
    <p:sldId id="317" r:id="rId29"/>
    <p:sldId id="259" r:id="rId30"/>
    <p:sldId id="264" r:id="rId31"/>
    <p:sldId id="265" r:id="rId32"/>
    <p:sldId id="266" r:id="rId33"/>
    <p:sldId id="267" r:id="rId34"/>
    <p:sldId id="268" r:id="rId35"/>
    <p:sldId id="269" r:id="rId36"/>
    <p:sldId id="270" r:id="rId37"/>
    <p:sldId id="271" r:id="rId38"/>
    <p:sldId id="272" r:id="rId39"/>
    <p:sldId id="273" r:id="rId40"/>
    <p:sldId id="274" r:id="rId41"/>
    <p:sldId id="275" r:id="rId42"/>
    <p:sldId id="333" r:id="rId43"/>
    <p:sldId id="283" r:id="rId44"/>
    <p:sldId id="284" r:id="rId45"/>
    <p:sldId id="285" r:id="rId46"/>
    <p:sldId id="308" r:id="rId47"/>
    <p:sldId id="287" r:id="rId48"/>
  </p:sldIdLst>
  <p:sldSz cx="9144000" cy="6858000" type="screen4x3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howGuides="1">
      <p:cViewPr varScale="1">
        <p:scale>
          <a:sx n="67" d="100"/>
          <a:sy n="67" d="100"/>
        </p:scale>
        <p:origin x="516" y="60"/>
      </p:cViewPr>
      <p:guideLst>
        <p:guide orient="horz" pos="29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8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65332888608289"/>
          <c:y val="0.35239973701512162"/>
          <c:w val="0.73895612708018155"/>
          <c:h val="0.4719681933249468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chemeClr val="accent1"/>
            </a:solidFill>
            <a:ln w="914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914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914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8000"/>
              </a:solidFill>
              <a:ln w="914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914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9143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4977307110438717"/>
                  <c:y val="-5.78566732412886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771558245083095E-2"/>
                  <c:y val="2.968001780842483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357118181709888"/>
                  <c:y val="5.25969756738987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847201210287384E-2"/>
                  <c:y val="-5.25969756738987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4826021180030258"/>
                  <c:y val="-5.25969756738987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0"/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143">
                  <a:solidFill>
                    <a:srgbClr val="000000"/>
                  </a:solidFill>
                  <a:prstDash val="solid"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Índice</c:v>
                </c:pt>
                <c:pt idx="1">
                  <c:v>Tx Juros</c:v>
                </c:pt>
                <c:pt idx="2">
                  <c:v>Tx Câmbio</c:v>
                </c:pt>
                <c:pt idx="3">
                  <c:v>Títulos Div. Ext.</c:v>
                </c:pt>
                <c:pt idx="4">
                  <c:v>Commodities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8.0808137339999995</c:v>
                </c:pt>
                <c:pt idx="1">
                  <c:v>159.332710335</c:v>
                </c:pt>
                <c:pt idx="2">
                  <c:v>94.067568105000007</c:v>
                </c:pt>
                <c:pt idx="3">
                  <c:v>0.184573343</c:v>
                </c:pt>
                <c:pt idx="4">
                  <c:v>8.9864584999999997E-2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828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3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</c:v>
                </c:pt>
              </c:strCache>
            </c:strRef>
          </c:tx>
          <c:spPr>
            <a:ln w="571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0325">
                <a:solidFill>
                  <a:schemeClr val="accent1"/>
                </a:solidFill>
              </a:ln>
              <a:effectLst/>
            </c:spPr>
          </c:marker>
          <c:cat>
            <c:numRef>
              <c:f>Plan1!$A$2:$A$128</c:f>
              <c:numCache>
                <c:formatCode>mmm\-yy</c:formatCode>
                <c:ptCount val="127"/>
                <c:pt idx="1">
                  <c:v>43344</c:v>
                </c:pt>
                <c:pt idx="2">
                  <c:v>43374</c:v>
                </c:pt>
                <c:pt idx="3">
                  <c:v>43405</c:v>
                </c:pt>
                <c:pt idx="4">
                  <c:v>43435</c:v>
                </c:pt>
                <c:pt idx="5">
                  <c:v>43466</c:v>
                </c:pt>
                <c:pt idx="6">
                  <c:v>43497</c:v>
                </c:pt>
                <c:pt idx="7">
                  <c:v>43525</c:v>
                </c:pt>
                <c:pt idx="8">
                  <c:v>43556</c:v>
                </c:pt>
                <c:pt idx="9">
                  <c:v>43586</c:v>
                </c:pt>
                <c:pt idx="10">
                  <c:v>43617</c:v>
                </c:pt>
                <c:pt idx="11">
                  <c:v>43647</c:v>
                </c:pt>
                <c:pt idx="12">
                  <c:v>43678</c:v>
                </c:pt>
                <c:pt idx="13">
                  <c:v>43709</c:v>
                </c:pt>
                <c:pt idx="14">
                  <c:v>43739</c:v>
                </c:pt>
                <c:pt idx="15">
                  <c:v>43770</c:v>
                </c:pt>
                <c:pt idx="16">
                  <c:v>43800</c:v>
                </c:pt>
                <c:pt idx="17">
                  <c:v>43831</c:v>
                </c:pt>
                <c:pt idx="18">
                  <c:v>43862</c:v>
                </c:pt>
                <c:pt idx="19">
                  <c:v>43891</c:v>
                </c:pt>
                <c:pt idx="20">
                  <c:v>43922</c:v>
                </c:pt>
                <c:pt idx="21">
                  <c:v>43952</c:v>
                </c:pt>
                <c:pt idx="22">
                  <c:v>43983</c:v>
                </c:pt>
                <c:pt idx="23">
                  <c:v>44013</c:v>
                </c:pt>
                <c:pt idx="24">
                  <c:v>44044</c:v>
                </c:pt>
                <c:pt idx="25">
                  <c:v>44075</c:v>
                </c:pt>
                <c:pt idx="26">
                  <c:v>44105</c:v>
                </c:pt>
                <c:pt idx="27">
                  <c:v>44136</c:v>
                </c:pt>
                <c:pt idx="28">
                  <c:v>44166</c:v>
                </c:pt>
                <c:pt idx="29">
                  <c:v>44197</c:v>
                </c:pt>
                <c:pt idx="30">
                  <c:v>44228</c:v>
                </c:pt>
                <c:pt idx="31">
                  <c:v>44256</c:v>
                </c:pt>
                <c:pt idx="32">
                  <c:v>44287</c:v>
                </c:pt>
                <c:pt idx="33">
                  <c:v>44317</c:v>
                </c:pt>
                <c:pt idx="34">
                  <c:v>44348</c:v>
                </c:pt>
                <c:pt idx="35">
                  <c:v>44378</c:v>
                </c:pt>
                <c:pt idx="36">
                  <c:v>44409</c:v>
                </c:pt>
                <c:pt idx="37">
                  <c:v>44440</c:v>
                </c:pt>
                <c:pt idx="38">
                  <c:v>44470</c:v>
                </c:pt>
                <c:pt idx="39">
                  <c:v>44501</c:v>
                </c:pt>
                <c:pt idx="40">
                  <c:v>44531</c:v>
                </c:pt>
                <c:pt idx="41">
                  <c:v>44562</c:v>
                </c:pt>
                <c:pt idx="42">
                  <c:v>44593</c:v>
                </c:pt>
                <c:pt idx="43">
                  <c:v>44621</c:v>
                </c:pt>
                <c:pt idx="44">
                  <c:v>44652</c:v>
                </c:pt>
                <c:pt idx="45">
                  <c:v>44682</c:v>
                </c:pt>
                <c:pt idx="46">
                  <c:v>44713</c:v>
                </c:pt>
                <c:pt idx="47">
                  <c:v>44743</c:v>
                </c:pt>
                <c:pt idx="48">
                  <c:v>44774</c:v>
                </c:pt>
                <c:pt idx="49">
                  <c:v>44805</c:v>
                </c:pt>
                <c:pt idx="50">
                  <c:v>44835</c:v>
                </c:pt>
                <c:pt idx="51">
                  <c:v>44866</c:v>
                </c:pt>
                <c:pt idx="52">
                  <c:v>44896</c:v>
                </c:pt>
                <c:pt idx="53">
                  <c:v>44927</c:v>
                </c:pt>
                <c:pt idx="54">
                  <c:v>44958</c:v>
                </c:pt>
                <c:pt idx="55">
                  <c:v>44986</c:v>
                </c:pt>
                <c:pt idx="56">
                  <c:v>45017</c:v>
                </c:pt>
                <c:pt idx="57">
                  <c:v>45047</c:v>
                </c:pt>
                <c:pt idx="58">
                  <c:v>45078</c:v>
                </c:pt>
                <c:pt idx="59">
                  <c:v>45108</c:v>
                </c:pt>
                <c:pt idx="60">
                  <c:v>45139</c:v>
                </c:pt>
                <c:pt idx="61">
                  <c:v>45170</c:v>
                </c:pt>
                <c:pt idx="62">
                  <c:v>45200</c:v>
                </c:pt>
                <c:pt idx="63">
                  <c:v>45231</c:v>
                </c:pt>
                <c:pt idx="64">
                  <c:v>45261</c:v>
                </c:pt>
                <c:pt idx="65">
                  <c:v>45292</c:v>
                </c:pt>
                <c:pt idx="66">
                  <c:v>45323</c:v>
                </c:pt>
                <c:pt idx="67">
                  <c:v>45352</c:v>
                </c:pt>
                <c:pt idx="68">
                  <c:v>45383</c:v>
                </c:pt>
                <c:pt idx="69">
                  <c:v>45413</c:v>
                </c:pt>
                <c:pt idx="70">
                  <c:v>45444</c:v>
                </c:pt>
                <c:pt idx="71">
                  <c:v>45474</c:v>
                </c:pt>
                <c:pt idx="72">
                  <c:v>45505</c:v>
                </c:pt>
                <c:pt idx="73">
                  <c:v>45536</c:v>
                </c:pt>
                <c:pt idx="74">
                  <c:v>45566</c:v>
                </c:pt>
                <c:pt idx="75">
                  <c:v>45597</c:v>
                </c:pt>
                <c:pt idx="76">
                  <c:v>45627</c:v>
                </c:pt>
                <c:pt idx="77">
                  <c:v>45658</c:v>
                </c:pt>
                <c:pt idx="78">
                  <c:v>45689</c:v>
                </c:pt>
                <c:pt idx="79">
                  <c:v>45717</c:v>
                </c:pt>
                <c:pt idx="80">
                  <c:v>45748</c:v>
                </c:pt>
                <c:pt idx="81">
                  <c:v>45778</c:v>
                </c:pt>
                <c:pt idx="82">
                  <c:v>45809</c:v>
                </c:pt>
                <c:pt idx="83">
                  <c:v>45839</c:v>
                </c:pt>
                <c:pt idx="84">
                  <c:v>45870</c:v>
                </c:pt>
                <c:pt idx="85">
                  <c:v>45901</c:v>
                </c:pt>
                <c:pt idx="86">
                  <c:v>45931</c:v>
                </c:pt>
                <c:pt idx="87">
                  <c:v>45962</c:v>
                </c:pt>
                <c:pt idx="88">
                  <c:v>45992</c:v>
                </c:pt>
                <c:pt idx="89">
                  <c:v>46023</c:v>
                </c:pt>
                <c:pt idx="90">
                  <c:v>46054</c:v>
                </c:pt>
                <c:pt idx="91">
                  <c:v>46082</c:v>
                </c:pt>
                <c:pt idx="92">
                  <c:v>46113</c:v>
                </c:pt>
                <c:pt idx="93">
                  <c:v>46143</c:v>
                </c:pt>
                <c:pt idx="94">
                  <c:v>46174</c:v>
                </c:pt>
                <c:pt idx="95">
                  <c:v>46204</c:v>
                </c:pt>
                <c:pt idx="96">
                  <c:v>46235</c:v>
                </c:pt>
                <c:pt idx="97">
                  <c:v>46266</c:v>
                </c:pt>
                <c:pt idx="98">
                  <c:v>46296</c:v>
                </c:pt>
                <c:pt idx="99">
                  <c:v>46327</c:v>
                </c:pt>
                <c:pt idx="100">
                  <c:v>46357</c:v>
                </c:pt>
                <c:pt idx="101">
                  <c:v>46388</c:v>
                </c:pt>
                <c:pt idx="102">
                  <c:v>46419</c:v>
                </c:pt>
                <c:pt idx="103">
                  <c:v>46447</c:v>
                </c:pt>
                <c:pt idx="104">
                  <c:v>46478</c:v>
                </c:pt>
                <c:pt idx="105">
                  <c:v>46508</c:v>
                </c:pt>
                <c:pt idx="106">
                  <c:v>46539</c:v>
                </c:pt>
                <c:pt idx="107">
                  <c:v>46569</c:v>
                </c:pt>
                <c:pt idx="108">
                  <c:v>46600</c:v>
                </c:pt>
                <c:pt idx="109">
                  <c:v>46631</c:v>
                </c:pt>
                <c:pt idx="110">
                  <c:v>46661</c:v>
                </c:pt>
                <c:pt idx="111">
                  <c:v>46692</c:v>
                </c:pt>
                <c:pt idx="112">
                  <c:v>46722</c:v>
                </c:pt>
                <c:pt idx="113">
                  <c:v>46753</c:v>
                </c:pt>
                <c:pt idx="114">
                  <c:v>46784</c:v>
                </c:pt>
                <c:pt idx="115">
                  <c:v>46813</c:v>
                </c:pt>
                <c:pt idx="116">
                  <c:v>46844</c:v>
                </c:pt>
                <c:pt idx="117">
                  <c:v>46874</c:v>
                </c:pt>
                <c:pt idx="118">
                  <c:v>46905</c:v>
                </c:pt>
                <c:pt idx="119">
                  <c:v>46935</c:v>
                </c:pt>
                <c:pt idx="120">
                  <c:v>46966</c:v>
                </c:pt>
                <c:pt idx="121">
                  <c:v>46997</c:v>
                </c:pt>
                <c:pt idx="122">
                  <c:v>47027</c:v>
                </c:pt>
                <c:pt idx="123">
                  <c:v>47058</c:v>
                </c:pt>
                <c:pt idx="124">
                  <c:v>47088</c:v>
                </c:pt>
                <c:pt idx="125">
                  <c:v>47119</c:v>
                </c:pt>
                <c:pt idx="126">
                  <c:v>47150</c:v>
                </c:pt>
              </c:numCache>
            </c:numRef>
          </c:cat>
          <c:val>
            <c:numRef>
              <c:f>Plan1!$B$2:$B$128</c:f>
              <c:numCache>
                <c:formatCode>0.000%</c:formatCode>
                <c:ptCount val="127"/>
                <c:pt idx="1">
                  <c:v>6.3930000000000001E-2</c:v>
                </c:pt>
                <c:pt idx="2">
                  <c:v>6.4390000000000003E-2</c:v>
                </c:pt>
                <c:pt idx="3">
                  <c:v>6.5240000000000006E-2</c:v>
                </c:pt>
                <c:pt idx="4">
                  <c:v>6.6519999999999996E-2</c:v>
                </c:pt>
                <c:pt idx="5">
                  <c:v>6.8220000000000003E-2</c:v>
                </c:pt>
                <c:pt idx="6">
                  <c:v>7.0029999999999995E-2</c:v>
                </c:pt>
                <c:pt idx="7">
                  <c:v>7.1609999999999993E-2</c:v>
                </c:pt>
                <c:pt idx="8">
                  <c:v>7.3359999999999995E-2</c:v>
                </c:pt>
                <c:pt idx="9">
                  <c:v>7.4349999999999999E-2</c:v>
                </c:pt>
                <c:pt idx="10">
                  <c:v>7.7049999999999993E-2</c:v>
                </c:pt>
                <c:pt idx="11">
                  <c:v>7.7899999999999997E-2</c:v>
                </c:pt>
                <c:pt idx="12">
                  <c:v>7.85E-2</c:v>
                </c:pt>
                <c:pt idx="14">
                  <c:v>8.2379999999999995E-2</c:v>
                </c:pt>
                <c:pt idx="17">
                  <c:v>8.5419999999999996E-2</c:v>
                </c:pt>
                <c:pt idx="20">
                  <c:v>8.863E-2</c:v>
                </c:pt>
                <c:pt idx="23">
                  <c:v>9.1259999999999994E-2</c:v>
                </c:pt>
                <c:pt idx="26">
                  <c:v>9.3820000000000001E-2</c:v>
                </c:pt>
                <c:pt idx="29">
                  <c:v>9.6920000000000006E-2</c:v>
                </c:pt>
                <c:pt idx="32">
                  <c:v>0.10038999999999999</c:v>
                </c:pt>
                <c:pt idx="35">
                  <c:v>0.10193000000000001</c:v>
                </c:pt>
                <c:pt idx="38">
                  <c:v>0.10485</c:v>
                </c:pt>
                <c:pt idx="41">
                  <c:v>0.10656</c:v>
                </c:pt>
                <c:pt idx="44">
                  <c:v>0.10746</c:v>
                </c:pt>
                <c:pt idx="47">
                  <c:v>0.11043</c:v>
                </c:pt>
                <c:pt idx="50">
                  <c:v>0.11193</c:v>
                </c:pt>
                <c:pt idx="53">
                  <c:v>0.11318</c:v>
                </c:pt>
                <c:pt idx="59">
                  <c:v>0.11541999999999999</c:v>
                </c:pt>
                <c:pt idx="65">
                  <c:v>0.11713999999999999</c:v>
                </c:pt>
                <c:pt idx="71">
                  <c:v>0.1183</c:v>
                </c:pt>
                <c:pt idx="77">
                  <c:v>0.12083000000000001</c:v>
                </c:pt>
                <c:pt idx="89">
                  <c:v>0.12281</c:v>
                </c:pt>
                <c:pt idx="101">
                  <c:v>0.12494</c:v>
                </c:pt>
                <c:pt idx="126">
                  <c:v>0.12703999999999999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678080"/>
        <c:axId val="245028720"/>
      </c:lineChart>
      <c:dateAx>
        <c:axId val="227678080"/>
        <c:scaling>
          <c:orientation val="minMax"/>
        </c:scaling>
        <c:delete val="0"/>
        <c:axPos val="b"/>
        <c:numFmt formatCode="[$-416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5028720"/>
        <c:crosses val="autoZero"/>
        <c:auto val="1"/>
        <c:lblOffset val="100"/>
        <c:baseTimeUnit val="months"/>
      </c:dateAx>
      <c:valAx>
        <c:axId val="245028720"/>
        <c:scaling>
          <c:orientation val="minMax"/>
          <c:min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767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673F5-CB47-4952-B14B-0AB0E7D2DC0A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C385C-E726-4A1D-BDB2-158B81D908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44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BEDA9-F9C0-4C95-B480-F391B2426C79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49713-043D-48E3-B8EE-7C19C5EAEC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44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55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7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74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7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78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1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67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77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2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76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74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43">
              <a:defRPr/>
            </a:pPr>
            <a:r>
              <a:rPr lang="en-US" dirty="0" smtClean="0"/>
              <a:t>http://blogs.estadao.com.br/descomplicador/?s=rating&amp;submit=OK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363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6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73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31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78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86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6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83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98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1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9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67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2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7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85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851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3BE40-4F3C-40D1-A8D0-E731FB96DE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37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75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98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05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27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23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44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05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DE1FA-80E2-4A26-B98C-8F03E7582D31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DCF4-59C4-466F-9B6F-2F567B1692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07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hyperlink" Target="http://www.anbima.com.br/est_termo/CZ.asp" TargetMode="Externa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b.gov.br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800" b="1" dirty="0" smtClean="0"/>
              <a:t>Taxas de juros</a:t>
            </a:r>
            <a:endParaRPr lang="en-US" sz="4800" b="1" dirty="0"/>
          </a:p>
        </p:txBody>
      </p:sp>
      <p:pic>
        <p:nvPicPr>
          <p:cNvPr id="4101" name="Picture 5" descr="Logo ESALQ (verd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0271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38200" y="1587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0675 – Economia</a:t>
            </a:r>
            <a:r>
              <a:rPr kumimoji="0" lang="pt-BR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Monetária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27/08/2018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9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Hipótese das Expectativas</a:t>
            </a:r>
          </a:p>
          <a:p>
            <a:r>
              <a:rPr lang="pt-BR" dirty="0" smtClean="0"/>
              <a:t>Espera-se que a taxa de 1 ano durante os próximos 5 anos seja de 14, 17, 18, 18 e 20%.</a:t>
            </a:r>
          </a:p>
          <a:p>
            <a:r>
              <a:rPr lang="pt-BR" dirty="0" smtClean="0"/>
              <a:t>Qual a taxa de juros sobre o título de 2 anos?</a:t>
            </a:r>
          </a:p>
          <a:p>
            <a:endParaRPr lang="pt-BR" dirty="0" smtClean="0"/>
          </a:p>
          <a:p>
            <a:endParaRPr lang="pt-BR" sz="2800" dirty="0" smtClean="0"/>
          </a:p>
          <a:p>
            <a:r>
              <a:rPr lang="pt-BR" dirty="0" smtClean="0"/>
              <a:t>Qual a taxa de juros sobre o título de 5 anos?</a:t>
            </a:r>
          </a:p>
          <a:p>
            <a:pPr>
              <a:buNone/>
            </a:pPr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9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Hipótese das Expectativas</a:t>
            </a:r>
          </a:p>
          <a:p>
            <a:r>
              <a:rPr lang="pt-BR" dirty="0" smtClean="0"/>
              <a:t>Espera-se que a taxa de 1 ano durante os próximos 5 anos seja de 14, 17, 18, 18 e 20%.</a:t>
            </a:r>
          </a:p>
          <a:p>
            <a:r>
              <a:rPr lang="pt-BR" dirty="0" smtClean="0"/>
              <a:t>Qual a taxa de juros sobre o título de 2 anos?</a:t>
            </a:r>
          </a:p>
          <a:p>
            <a:endParaRPr lang="pt-BR" dirty="0" smtClean="0"/>
          </a:p>
          <a:p>
            <a:endParaRPr lang="pt-BR" sz="2800" dirty="0" smtClean="0"/>
          </a:p>
          <a:p>
            <a:r>
              <a:rPr lang="pt-BR" dirty="0" smtClean="0"/>
              <a:t>Qual a taxa de juros sobre o título de 5 anos?</a:t>
            </a:r>
          </a:p>
          <a:p>
            <a:pPr>
              <a:buNone/>
            </a:pPr>
            <a:endParaRPr lang="pt-BR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689180"/>
              </p:ext>
            </p:extLst>
          </p:nvPr>
        </p:nvGraphicFramePr>
        <p:xfrm>
          <a:off x="251520" y="5517232"/>
          <a:ext cx="86868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2" name="Equação" r:id="rId4" imgW="3746160" imgH="304560" progId="Equation.3">
                  <p:embed/>
                </p:oleObj>
              </mc:Choice>
              <mc:Fallback>
                <p:oleObj name="Equação" r:id="rId4" imgW="37461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517232"/>
                        <a:ext cx="8686800" cy="708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164075"/>
              </p:ext>
            </p:extLst>
          </p:nvPr>
        </p:nvGraphicFramePr>
        <p:xfrm>
          <a:off x="899592" y="3787948"/>
          <a:ext cx="51482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3" name="Equação" r:id="rId6" imgW="1815840" imgH="304560" progId="Equation.3">
                  <p:embed/>
                </p:oleObj>
              </mc:Choice>
              <mc:Fallback>
                <p:oleObj name="Equação" r:id="rId6" imgW="18158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87948"/>
                        <a:ext cx="5148262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057155"/>
              </p:ext>
            </p:extLst>
          </p:nvPr>
        </p:nvGraphicFramePr>
        <p:xfrm>
          <a:off x="6156176" y="4003675"/>
          <a:ext cx="27368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Equação" r:id="rId8" imgW="965160" imgH="228600" progId="Equation.3">
                  <p:embed/>
                </p:oleObj>
              </mc:Choice>
              <mc:Fallback>
                <p:oleObj name="Equação" r:id="rId8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003675"/>
                        <a:ext cx="273685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975375"/>
              </p:ext>
            </p:extLst>
          </p:nvPr>
        </p:nvGraphicFramePr>
        <p:xfrm>
          <a:off x="3635896" y="6211143"/>
          <a:ext cx="18256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Equação" r:id="rId10" imgW="787320" imgH="228600" progId="Equation.3">
                  <p:embed/>
                </p:oleObj>
              </mc:Choice>
              <mc:Fallback>
                <p:oleObj name="Equação" r:id="rId10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6211143"/>
                        <a:ext cx="1825625" cy="530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17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Hipótese das Expectativas</a:t>
            </a:r>
          </a:p>
          <a:p>
            <a:r>
              <a:rPr lang="pt-BR" dirty="0" smtClean="0"/>
              <a:t>A taxa de juros de um título de 1 ano é de 14%a.a. </a:t>
            </a:r>
            <a:r>
              <a:rPr lang="pt-BR" dirty="0"/>
              <a:t>A taxa de juros de um título de </a:t>
            </a:r>
            <a:r>
              <a:rPr lang="pt-BR" dirty="0" smtClean="0"/>
              <a:t>2 anos </a:t>
            </a:r>
            <a:r>
              <a:rPr lang="pt-BR" dirty="0"/>
              <a:t>é de </a:t>
            </a:r>
            <a:r>
              <a:rPr lang="pt-BR" dirty="0" smtClean="0"/>
              <a:t>12%a.a. Qual a rentabilidade deverá ter, </a:t>
            </a:r>
            <a:r>
              <a:rPr lang="pt-BR" u="sng" dirty="0" smtClean="0"/>
              <a:t>no próximo ano</a:t>
            </a:r>
            <a:r>
              <a:rPr lang="pt-BR" dirty="0" smtClean="0"/>
              <a:t>, um título de 1 ano?</a:t>
            </a:r>
            <a:endParaRPr 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670339"/>
              </p:ext>
            </p:extLst>
          </p:nvPr>
        </p:nvGraphicFramePr>
        <p:xfrm>
          <a:off x="2141538" y="4292600"/>
          <a:ext cx="48958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0" name="Equação" r:id="rId4" imgW="1726920" imgH="291960" progId="Equation.3">
                  <p:embed/>
                </p:oleObj>
              </mc:Choice>
              <mc:Fallback>
                <p:oleObj name="Equação" r:id="rId4" imgW="17269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4292600"/>
                        <a:ext cx="4895850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662750"/>
              </p:ext>
            </p:extLst>
          </p:nvPr>
        </p:nvGraphicFramePr>
        <p:xfrm>
          <a:off x="4860032" y="5805065"/>
          <a:ext cx="32067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1" name="Equação" r:id="rId6" imgW="1130040" imgH="203040" progId="Equation.3">
                  <p:embed/>
                </p:oleObj>
              </mc:Choice>
              <mc:Fallback>
                <p:oleObj name="Equação" r:id="rId6" imgW="1130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805065"/>
                        <a:ext cx="320675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734457"/>
              </p:ext>
            </p:extLst>
          </p:nvPr>
        </p:nvGraphicFramePr>
        <p:xfrm>
          <a:off x="1434233" y="5410052"/>
          <a:ext cx="3167062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Equação" r:id="rId8" imgW="1117440" imgH="457200" progId="Equation.3">
                  <p:embed/>
                </p:oleObj>
              </mc:Choice>
              <mc:Fallback>
                <p:oleObj name="Equação" r:id="rId8" imgW="1117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4233" y="5410052"/>
                        <a:ext cx="3167062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105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Hipótese das Expectativas</a:t>
            </a:r>
          </a:p>
          <a:p>
            <a:r>
              <a:rPr lang="pt-BR" dirty="0" smtClean="0"/>
              <a:t>Uma expectativa de aumento das taxas de juros de títulos de CP leva a uma taxa de juros mais alta no 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pt-BR" sz="2800" b="1" u="sng" dirty="0" smtClean="0"/>
              <a:t>Teoria dos Mercados Segmentados</a:t>
            </a:r>
          </a:p>
          <a:p>
            <a:pPr>
              <a:lnSpc>
                <a:spcPct val="120000"/>
              </a:lnSpc>
            </a:pPr>
            <a:r>
              <a:rPr lang="pt-BR" sz="2800" baseline="0" dirty="0" smtClean="0"/>
              <a:t>Os mercados de títulos com vencimento diferentes são totalmente separados e segmentados: </a:t>
            </a:r>
            <a:r>
              <a:rPr lang="pt-BR" sz="2800" b="1" baseline="0" dirty="0" smtClean="0"/>
              <a:t>taxa de juros </a:t>
            </a:r>
            <a:r>
              <a:rPr lang="pt-BR" sz="2800" baseline="0" dirty="0" smtClean="0"/>
              <a:t>para cada título com vencimento diferente é </a:t>
            </a:r>
            <a:r>
              <a:rPr lang="pt-BR" sz="2800" b="1" baseline="0" dirty="0" smtClean="0"/>
              <a:t>determinada pela oferta e demanda pelo título</a:t>
            </a:r>
          </a:p>
          <a:p>
            <a:r>
              <a:rPr lang="pt-BR" sz="2800" dirty="0" smtClean="0"/>
              <a:t>Hipótese: títulos de dívida com vencimentos diferentes </a:t>
            </a:r>
            <a:r>
              <a:rPr lang="pt-BR" sz="2800" b="1" dirty="0" smtClean="0"/>
              <a:t>não são substitutos </a:t>
            </a:r>
            <a:r>
              <a:rPr lang="pt-BR" sz="2800" b="1" dirty="0" smtClean="0">
                <a:sym typeface="Symbol" panose="05050102010706020507" pitchFamily="18" charset="2"/>
              </a:rPr>
              <a:t></a:t>
            </a:r>
            <a:r>
              <a:rPr lang="pt-BR" sz="2800" dirty="0" smtClean="0"/>
              <a:t> com isso o retorno esperado de um título com determinado vencimento não interfere na demanda de outro título com vencimento diferente</a:t>
            </a:r>
          </a:p>
        </p:txBody>
      </p:sp>
    </p:spTree>
    <p:extLst>
      <p:ext uri="{BB962C8B-B14F-4D97-AF65-F5344CB8AC3E}">
        <p14:creationId xmlns:p14="http://schemas.microsoft.com/office/powerpoint/2010/main" val="30299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Teoria do Habitat Preferido e de Prêmio de Liquidez</a:t>
            </a:r>
          </a:p>
          <a:p>
            <a:r>
              <a:rPr lang="pt-BR" dirty="0" smtClean="0"/>
              <a:t>Pressuposição: Títulos com diferentes vencimentos são  substitutos, mas não perfeitos</a:t>
            </a:r>
          </a:p>
          <a:p>
            <a:r>
              <a:rPr lang="pt-BR" dirty="0" smtClean="0"/>
              <a:t>A taxa de juros de um título de LP é a média das taxas de juros de títulos de CP esperadas + prêmio de liquidez</a:t>
            </a:r>
          </a:p>
        </p:txBody>
      </p:sp>
    </p:spTree>
    <p:extLst>
      <p:ext uri="{BB962C8B-B14F-4D97-AF65-F5344CB8AC3E}">
        <p14:creationId xmlns:p14="http://schemas.microsoft.com/office/powerpoint/2010/main" val="156288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Teoria do Habitat Preferido e de Prêmio de Liquidez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411760" y="2924944"/>
            <a:ext cx="0" cy="2664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420144" y="5589240"/>
            <a:ext cx="37360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043608" y="30269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Retorno (%)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11760" y="563362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Prazo de vencimento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8" name="Forma livre 7"/>
          <p:cNvSpPr/>
          <p:nvPr/>
        </p:nvSpPr>
        <p:spPr>
          <a:xfrm>
            <a:off x="2413262" y="3546794"/>
            <a:ext cx="3601039" cy="1178350"/>
          </a:xfrm>
          <a:custGeom>
            <a:avLst/>
            <a:gdLst>
              <a:gd name="connsiteX0" fmla="*/ 0 w 3601039"/>
              <a:gd name="connsiteY0" fmla="*/ 1178350 h 1178350"/>
              <a:gd name="connsiteX1" fmla="*/ 1008668 w 3601039"/>
              <a:gd name="connsiteY1" fmla="*/ 329938 h 1178350"/>
              <a:gd name="connsiteX2" fmla="*/ 3601039 w 3601039"/>
              <a:gd name="connsiteY2" fmla="*/ 0 h 117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1039" h="1178350">
                <a:moveTo>
                  <a:pt x="0" y="1178350"/>
                </a:moveTo>
                <a:cubicBezTo>
                  <a:pt x="204247" y="852340"/>
                  <a:pt x="408495" y="526330"/>
                  <a:pt x="1008668" y="329938"/>
                </a:cubicBezTo>
                <a:cubicBezTo>
                  <a:pt x="1608841" y="133546"/>
                  <a:pt x="2604940" y="66773"/>
                  <a:pt x="3601039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8" idx="0"/>
          </p:cNvCxnSpPr>
          <p:nvPr/>
        </p:nvCxnSpPr>
        <p:spPr>
          <a:xfrm>
            <a:off x="2413262" y="4725144"/>
            <a:ext cx="3598898" cy="1701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292080" y="436510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Retorno baseado nas expectativas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92080" y="31316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FF0000"/>
                </a:solidFill>
              </a:rPr>
              <a:t>Retorno com prêmios de liquidez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Teoria do Habitat Preferido e de Prêmio de Liquidez</a:t>
            </a:r>
          </a:p>
          <a:p>
            <a:r>
              <a:rPr lang="pt-BR" dirty="0" smtClean="0"/>
              <a:t>A taxa de juros (i</a:t>
            </a:r>
            <a:r>
              <a:rPr lang="pt-BR" baseline="-25000" dirty="0" smtClean="0"/>
              <a:t>nt</a:t>
            </a:r>
            <a:r>
              <a:rPr lang="pt-BR" dirty="0" smtClean="0"/>
              <a:t>) de um título de n-período corresponde a (simplificando para linear):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9845" y="3717206"/>
          <a:ext cx="58324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4" imgW="2057400" imgH="431640" progId="Equation.3">
                  <p:embed/>
                </p:oleObj>
              </mc:Choice>
              <mc:Fallback>
                <p:oleObj name="Equation" r:id="rId4" imgW="2057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845" y="3717206"/>
                        <a:ext cx="583247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5224" y="5013176"/>
            <a:ext cx="901528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i</a:t>
            </a:r>
            <a:r>
              <a:rPr lang="pt-BR" sz="2000" baseline="-25000" dirty="0" smtClean="0"/>
              <a:t>t</a:t>
            </a:r>
            <a:r>
              <a:rPr lang="pt-BR" sz="2000" dirty="0" smtClean="0"/>
              <a:t> = taxa de juros atual (tempo t) do título</a:t>
            </a:r>
          </a:p>
          <a:p>
            <a:r>
              <a:rPr lang="pt-BR" sz="2000" dirty="0" smtClean="0"/>
              <a:t>i</a:t>
            </a:r>
            <a:r>
              <a:rPr lang="pt-BR" sz="2000" baseline="30000" dirty="0" smtClean="0"/>
              <a:t>e</a:t>
            </a:r>
            <a:r>
              <a:rPr lang="pt-BR" sz="2000" baseline="-25000" dirty="0" smtClean="0"/>
              <a:t>t+1</a:t>
            </a:r>
            <a:r>
              <a:rPr lang="pt-BR" sz="2000" dirty="0" smtClean="0"/>
              <a:t> = taxa de juros do título de 1 período esperada para o período seguinte (t+1)</a:t>
            </a:r>
          </a:p>
          <a:p>
            <a:r>
              <a:rPr lang="pt-BR" sz="2000" dirty="0" smtClean="0"/>
              <a:t>i</a:t>
            </a:r>
            <a:r>
              <a:rPr lang="pt-BR" sz="2000" baseline="30000" dirty="0" smtClean="0"/>
              <a:t>e</a:t>
            </a:r>
            <a:r>
              <a:rPr lang="pt-BR" sz="2000" baseline="-25000" dirty="0" smtClean="0"/>
              <a:t>t+2</a:t>
            </a:r>
            <a:r>
              <a:rPr lang="pt-BR" sz="2000" dirty="0" smtClean="0"/>
              <a:t> = taxa de juros do título de 1 período esperada para 2º período seguinte (t+2)</a:t>
            </a:r>
          </a:p>
          <a:p>
            <a:r>
              <a:rPr lang="pt-BR" sz="2000" dirty="0" smtClean="0"/>
              <a:t>k</a:t>
            </a:r>
            <a:r>
              <a:rPr lang="pt-BR" sz="2000" baseline="-25000" dirty="0" smtClean="0"/>
              <a:t>nt</a:t>
            </a:r>
            <a:r>
              <a:rPr lang="pt-BR" sz="2000" dirty="0" smtClean="0"/>
              <a:t> = prêmio adicional para títulos de n-período no tempo </a:t>
            </a:r>
            <a:r>
              <a:rPr lang="pt-BR" sz="2000" i="1" dirty="0" smtClean="0"/>
              <a:t>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271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7091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u="sng" dirty="0" smtClean="0"/>
              <a:t>Teoria do Habitat Preferido e de Prêmio de Liquidez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Espera-se que a taxa de 1 ano durante os próximos 5 anos seja de 5, 6, 7, 8 e 9%.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As preferências dos investidores em manter títulos de CP são tais que os prêmios de prazo dos títulos de 1 a 5 anos são: 0; 0,25; 0,5; 0,75; 1,0%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Qual a taxa de juros sobre o título de 2 anos?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Qual a taxa de juros sobre o título de 5 anos?</a:t>
            </a:r>
          </a:p>
          <a:p>
            <a:pPr>
              <a:lnSpc>
                <a:spcPct val="120000"/>
              </a:lnSpc>
              <a:buNone/>
            </a:pPr>
            <a:endParaRPr lang="pt-BR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7091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u="sng" dirty="0" smtClean="0"/>
              <a:t>Teoria do Habitat Preferido e de Prêmio de Liquidez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Espera-se que a taxa de 1 ano durante os próximos 5 anos seja de 5, 6, 7, 8 e 9%.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As preferências dos investidores em manter títulos de CP são tais que os prêmios de prazo dos títulos de 1 a 5 anos são: 0; 0,25; 0,5; 0,75; 1,0%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Qual a taxa de juros sobre o título de 2 anos?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Qual a taxa de juros sobre o título de 5 anos?</a:t>
            </a:r>
          </a:p>
          <a:p>
            <a:pPr>
              <a:lnSpc>
                <a:spcPct val="120000"/>
              </a:lnSpc>
              <a:buNone/>
            </a:pPr>
            <a:endParaRPr lang="pt-BR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543425"/>
              </p:ext>
            </p:extLst>
          </p:nvPr>
        </p:nvGraphicFramePr>
        <p:xfrm>
          <a:off x="2752081" y="4293096"/>
          <a:ext cx="3620119" cy="85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4" imgW="1676160" imgH="393480" progId="Equation.3">
                  <p:embed/>
                </p:oleObj>
              </mc:Choice>
              <mc:Fallback>
                <p:oleObj name="Equation" r:id="rId4" imgW="1676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081" y="4293096"/>
                        <a:ext cx="3620119" cy="85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702078"/>
              </p:ext>
            </p:extLst>
          </p:nvPr>
        </p:nvGraphicFramePr>
        <p:xfrm>
          <a:off x="1979712" y="5766053"/>
          <a:ext cx="5241577" cy="903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6" imgW="2286000" imgH="393480" progId="Equation.3">
                  <p:embed/>
                </p:oleObj>
              </mc:Choice>
              <mc:Fallback>
                <p:oleObj name="Equation" r:id="rId6" imgW="2286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766053"/>
                        <a:ext cx="5241577" cy="9033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42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800" b="1" dirty="0" smtClean="0"/>
              <a:t>Estrutura de Risco e de Prazo das taxas de juros</a:t>
            </a:r>
            <a:endParaRPr lang="en-US" sz="4800" b="1"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842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É possível elaborar um gráfico relacionando taxa de juros e prazos:</a:t>
            </a:r>
            <a:endParaRPr lang="en-US" dirty="0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2771800" y="2420888"/>
            <a:ext cx="0" cy="2664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2780184" y="5085184"/>
            <a:ext cx="37360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403648" y="252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Taxa de juros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71800" y="512957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Dias úteis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43608" y="5868561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Qual o formato esperado dessa curva?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0149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É possível elaborar um gráfico relacionando taxa de juros e prazos:</a:t>
            </a:r>
            <a:endParaRPr lang="en-US" dirty="0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1403648" y="3375320"/>
            <a:ext cx="8384" cy="20882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412032" y="5463552"/>
            <a:ext cx="3087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5496" y="34380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Taxa de juros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403648" y="55079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Dias úteis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2769639"/>
            <a:ext cx="407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Juros aumentam com o prazo</a:t>
            </a:r>
            <a:endParaRPr lang="pt-BR" sz="2400" dirty="0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5796136" y="3375320"/>
            <a:ext cx="8384" cy="20882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5804520" y="5463552"/>
            <a:ext cx="3087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427984" y="34380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Taxa de juros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796136" y="55079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Dias úteis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0" name="Forma livre 9"/>
          <p:cNvSpPr/>
          <p:nvPr/>
        </p:nvSpPr>
        <p:spPr>
          <a:xfrm>
            <a:off x="1409700" y="3816893"/>
            <a:ext cx="2771775" cy="1343025"/>
          </a:xfrm>
          <a:custGeom>
            <a:avLst/>
            <a:gdLst>
              <a:gd name="connsiteX0" fmla="*/ 0 w 2771775"/>
              <a:gd name="connsiteY0" fmla="*/ 1343025 h 1343025"/>
              <a:gd name="connsiteX1" fmla="*/ 1152525 w 2771775"/>
              <a:gd name="connsiteY1" fmla="*/ 228600 h 1343025"/>
              <a:gd name="connsiteX2" fmla="*/ 2771775 w 2771775"/>
              <a:gd name="connsiteY2" fmla="*/ 0 h 13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1775" h="1343025">
                <a:moveTo>
                  <a:pt x="0" y="1343025"/>
                </a:moveTo>
                <a:cubicBezTo>
                  <a:pt x="345281" y="897731"/>
                  <a:pt x="690563" y="452437"/>
                  <a:pt x="1152525" y="228600"/>
                </a:cubicBezTo>
                <a:cubicBezTo>
                  <a:pt x="1614488" y="4762"/>
                  <a:pt x="2193131" y="2381"/>
                  <a:pt x="2771775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7" name="Forma livre 16"/>
          <p:cNvSpPr/>
          <p:nvPr/>
        </p:nvSpPr>
        <p:spPr>
          <a:xfrm flipV="1">
            <a:off x="5796136" y="3789958"/>
            <a:ext cx="2771775" cy="1343025"/>
          </a:xfrm>
          <a:custGeom>
            <a:avLst/>
            <a:gdLst>
              <a:gd name="connsiteX0" fmla="*/ 0 w 2771775"/>
              <a:gd name="connsiteY0" fmla="*/ 1343025 h 1343025"/>
              <a:gd name="connsiteX1" fmla="*/ 1152525 w 2771775"/>
              <a:gd name="connsiteY1" fmla="*/ 228600 h 1343025"/>
              <a:gd name="connsiteX2" fmla="*/ 2771775 w 2771775"/>
              <a:gd name="connsiteY2" fmla="*/ 0 h 13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1775" h="1343025">
                <a:moveTo>
                  <a:pt x="0" y="1343025"/>
                </a:moveTo>
                <a:cubicBezTo>
                  <a:pt x="345281" y="897731"/>
                  <a:pt x="690563" y="452437"/>
                  <a:pt x="1152525" y="228600"/>
                </a:cubicBezTo>
                <a:cubicBezTo>
                  <a:pt x="1614488" y="4762"/>
                  <a:pt x="2193131" y="2381"/>
                  <a:pt x="2771775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034533" y="2780928"/>
            <a:ext cx="407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Juros diminuem com o prazo</a:t>
            </a:r>
            <a:endParaRPr lang="pt-BR" sz="24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004048" y="5949280"/>
            <a:ext cx="4073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Reflete expectativa de queda nas taxas de juros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999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5" grpId="0"/>
      <p:bldP spid="16" grpId="0"/>
      <p:bldP spid="10" grpId="0" animBg="1"/>
      <p:bldP spid="17" grpId="0" animBg="1"/>
      <p:bldP spid="18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Em </a:t>
            </a:r>
            <a:r>
              <a:rPr lang="pt-BR" dirty="0" smtClean="0"/>
              <a:t>24 </a:t>
            </a:r>
            <a:r>
              <a:rPr lang="pt-BR" dirty="0" smtClean="0"/>
              <a:t>de agosto de </a:t>
            </a:r>
            <a:r>
              <a:rPr lang="pt-BR" dirty="0" smtClean="0"/>
              <a:t>2018:</a:t>
            </a:r>
            <a:endParaRPr lang="en-US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172" y="2130736"/>
            <a:ext cx="4585172" cy="367452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503" y="2132857"/>
            <a:ext cx="459251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Em </a:t>
            </a:r>
            <a:r>
              <a:rPr lang="pt-BR" dirty="0" smtClean="0"/>
              <a:t>24 </a:t>
            </a:r>
            <a:r>
              <a:rPr lang="pt-BR" dirty="0" smtClean="0"/>
              <a:t>de agosto de </a:t>
            </a:r>
            <a:r>
              <a:rPr lang="pt-BR" dirty="0" smtClean="0"/>
              <a:t>2018:</a:t>
            </a:r>
            <a:endParaRPr lang="en-US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172" y="2130736"/>
            <a:ext cx="4585172" cy="367452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503" y="2132857"/>
            <a:ext cx="4592510" cy="3672408"/>
          </a:xfrm>
          <a:prstGeom prst="rect">
            <a:avLst/>
          </a:prstGeom>
        </p:spPr>
      </p:pic>
      <p:pic>
        <p:nvPicPr>
          <p:cNvPr id="6" name="Imagem 5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800" y="2486931"/>
            <a:ext cx="54864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70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A ETTJ:</a:t>
            </a:r>
          </a:p>
          <a:p>
            <a:r>
              <a:rPr lang="pt-BR" dirty="0" smtClean="0"/>
              <a:t>Permite o cálculo do valor de mercado de uma carteira</a:t>
            </a:r>
          </a:p>
          <a:p>
            <a:r>
              <a:rPr lang="pt-BR" dirty="0" smtClean="0"/>
              <a:t>Identifica possibilidades de arbitragem</a:t>
            </a:r>
          </a:p>
          <a:p>
            <a:r>
              <a:rPr lang="pt-BR" b="1" dirty="0" smtClean="0"/>
              <a:t>Serve para previsão de taxas de  juros</a:t>
            </a:r>
          </a:p>
          <a:p>
            <a:r>
              <a:rPr lang="pt-BR" b="1" dirty="0" smtClean="0"/>
              <a:t>Informa sobre a trajetória esperada da economia de um país </a:t>
            </a:r>
          </a:p>
          <a:p>
            <a:r>
              <a:rPr lang="pt-BR" b="1" dirty="0" smtClean="0"/>
              <a:t>Carrega informações sobre expectativas dos agentes econômicos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579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74763"/>
            <a:ext cx="9144000" cy="1682750"/>
          </a:xfrm>
        </p:spPr>
        <p:txBody>
          <a:bodyPr/>
          <a:lstStyle/>
          <a:p>
            <a:pPr marL="0" indent="0" eaLnBrk="1" hangingPunct="1">
              <a:buNone/>
              <a:tabLst>
                <a:tab pos="1617663" algn="l"/>
              </a:tabLst>
            </a:pP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Futuro da taxa de juros é o de maior movimento da 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B³.</a:t>
            </a:r>
            <a:endParaRPr lang="pt-BR" sz="2400" dirty="0" smtClean="0">
              <a:solidFill>
                <a:srgbClr val="000000"/>
              </a:solidFill>
              <a:sym typeface="Symbol" pitchFamily="18" charset="2"/>
            </a:endParaRPr>
          </a:p>
          <a:p>
            <a:pPr marL="271463" indent="-271463" eaLnBrk="1" hangingPunct="1">
              <a:tabLst>
                <a:tab pos="1617663" algn="l"/>
              </a:tabLst>
            </a:pP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Volume negociado em 23 de agosto de 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2018 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na 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B³  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(em bilhões 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de R$)</a:t>
            </a:r>
            <a:endParaRPr lang="pt-BR" sz="2400" dirty="0" smtClean="0">
              <a:solidFill>
                <a:srgbClr val="000000"/>
              </a:solidFill>
              <a:sym typeface="Symbol" pitchFamily="18" charset="2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93719"/>
              </p:ext>
            </p:extLst>
          </p:nvPr>
        </p:nvGraphicFramePr>
        <p:xfrm>
          <a:off x="374650" y="1956400"/>
          <a:ext cx="8394700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971600" y="5784461"/>
            <a:ext cx="2514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</a:rPr>
              <a:t>Total: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</a:rPr>
              <a:t>R$ </a:t>
            </a:r>
            <a:r>
              <a:rPr lang="pt-BR" sz="2000" dirty="0" smtClean="0">
                <a:solidFill>
                  <a:srgbClr val="000000"/>
                </a:solidFill>
              </a:rPr>
              <a:t>262 </a:t>
            </a:r>
            <a:r>
              <a:rPr lang="pt-BR" sz="2000" dirty="0">
                <a:solidFill>
                  <a:srgbClr val="000000"/>
                </a:solidFill>
              </a:rPr>
              <a:t>Bilhões</a:t>
            </a:r>
          </a:p>
        </p:txBody>
      </p:sp>
    </p:spTree>
    <p:extLst>
      <p:ext uri="{BB962C8B-B14F-4D97-AF65-F5344CB8AC3E}">
        <p14:creationId xmlns:p14="http://schemas.microsoft.com/office/powerpoint/2010/main" val="157629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  <p:bldGraphic spid="2" grpId="0">
        <p:bldAsOne/>
      </p:bldGraphic>
      <p:bldP spid="2529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8720"/>
            <a:ext cx="9144000" cy="47018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5059726"/>
            <a:ext cx="2741835" cy="2075595"/>
          </a:xfrm>
          <a:prstGeom prst="rect">
            <a:avLst/>
          </a:prstGeom>
        </p:spPr>
      </p:pic>
      <p:sp>
        <p:nvSpPr>
          <p:cNvPr id="10" name="Forma livre 9"/>
          <p:cNvSpPr/>
          <p:nvPr/>
        </p:nvSpPr>
        <p:spPr>
          <a:xfrm>
            <a:off x="726313" y="5551424"/>
            <a:ext cx="1469424" cy="685888"/>
          </a:xfrm>
          <a:custGeom>
            <a:avLst/>
            <a:gdLst>
              <a:gd name="connsiteX0" fmla="*/ 391 w 1473591"/>
              <a:gd name="connsiteY0" fmla="*/ 0 h 1092200"/>
              <a:gd name="connsiteX1" fmla="*/ 241691 w 1473591"/>
              <a:gd name="connsiteY1" fmla="*/ 863600 h 1092200"/>
              <a:gd name="connsiteX2" fmla="*/ 1473591 w 1473591"/>
              <a:gd name="connsiteY2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3591" h="1092200">
                <a:moveTo>
                  <a:pt x="391" y="0"/>
                </a:moveTo>
                <a:cubicBezTo>
                  <a:pt x="-1726" y="340783"/>
                  <a:pt x="-3842" y="681567"/>
                  <a:pt x="241691" y="863600"/>
                </a:cubicBezTo>
                <a:cubicBezTo>
                  <a:pt x="487224" y="1045633"/>
                  <a:pt x="980407" y="1068916"/>
                  <a:pt x="1473591" y="109220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0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42" y="1259632"/>
            <a:ext cx="8897458" cy="4486570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35496" y="1916832"/>
            <a:ext cx="792088" cy="38884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580112" y="1844824"/>
            <a:ext cx="792088" cy="41764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19510"/>
              </p:ext>
            </p:extLst>
          </p:nvPr>
        </p:nvGraphicFramePr>
        <p:xfrm>
          <a:off x="552748" y="5591944"/>
          <a:ext cx="6120681" cy="1266056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576066"/>
                <a:gridCol w="1080120"/>
                <a:gridCol w="1281741"/>
                <a:gridCol w="1454563"/>
                <a:gridCol w="585664"/>
                <a:gridCol w="1142527"/>
              </a:tblGrid>
              <a:tr h="31651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 dirty="0">
                          <a:effectLst/>
                        </a:rPr>
                        <a:t>F=</a:t>
                      </a:r>
                      <a:endParaRPr lang="pt-BR" sz="2000" b="1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 dirty="0">
                          <a:effectLst/>
                        </a:rPr>
                        <a:t>Janeiro</a:t>
                      </a:r>
                      <a:endParaRPr lang="pt-BR" sz="2000" b="0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000" u="none" strike="noStrike" dirty="0">
                          <a:effectLst/>
                        </a:rPr>
                        <a:t>G=</a:t>
                      </a:r>
                      <a:endParaRPr lang="pt-BR" sz="2000" b="1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 dirty="0">
                          <a:effectLst/>
                        </a:rPr>
                        <a:t>Fevereiro</a:t>
                      </a:r>
                      <a:endParaRPr lang="pt-BR" sz="2000" b="0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H=</a:t>
                      </a:r>
                      <a:endParaRPr lang="pt-BR" sz="2000" b="1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Março</a:t>
                      </a:r>
                      <a:endParaRPr lang="pt-BR" sz="2000" b="0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</a:tr>
              <a:tr h="31651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J=</a:t>
                      </a:r>
                      <a:endParaRPr lang="pt-BR" sz="2000" b="1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 dirty="0">
                          <a:effectLst/>
                        </a:rPr>
                        <a:t>Abril</a:t>
                      </a:r>
                      <a:endParaRPr lang="pt-BR" sz="2000" b="0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000" u="none" strike="noStrike" dirty="0">
                          <a:effectLst/>
                        </a:rPr>
                        <a:t>K=</a:t>
                      </a:r>
                      <a:endParaRPr lang="pt-BR" sz="2000" b="1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 dirty="0">
                          <a:effectLst/>
                        </a:rPr>
                        <a:t>Maio</a:t>
                      </a:r>
                      <a:endParaRPr lang="pt-BR" sz="2000" b="0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M=</a:t>
                      </a:r>
                      <a:endParaRPr lang="pt-BR" sz="2000" b="1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Junho</a:t>
                      </a:r>
                      <a:endParaRPr lang="pt-BR" sz="2000" b="0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</a:tr>
              <a:tr h="31651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N=</a:t>
                      </a:r>
                      <a:endParaRPr lang="pt-BR" sz="2000" b="1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Julho</a:t>
                      </a:r>
                      <a:endParaRPr lang="pt-BR" sz="2000" b="0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000" u="none" strike="noStrike" dirty="0">
                          <a:effectLst/>
                        </a:rPr>
                        <a:t>Q=</a:t>
                      </a:r>
                      <a:endParaRPr lang="pt-BR" sz="2000" b="1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 dirty="0">
                          <a:effectLst/>
                        </a:rPr>
                        <a:t>Agosto</a:t>
                      </a:r>
                      <a:endParaRPr lang="pt-BR" sz="2000" b="0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U=</a:t>
                      </a:r>
                      <a:endParaRPr lang="pt-BR" sz="2000" b="1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Setembro</a:t>
                      </a:r>
                      <a:endParaRPr lang="pt-BR" sz="2000" b="0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</a:tr>
              <a:tr h="31651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V=</a:t>
                      </a:r>
                      <a:endParaRPr lang="pt-BR" sz="2000" b="1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Outubro</a:t>
                      </a:r>
                      <a:endParaRPr lang="pt-BR" sz="2000" b="0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000" u="none" strike="noStrike" dirty="0">
                          <a:effectLst/>
                        </a:rPr>
                        <a:t>X=</a:t>
                      </a:r>
                      <a:endParaRPr lang="pt-BR" sz="2000" b="1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Novembro</a:t>
                      </a:r>
                      <a:endParaRPr lang="pt-BR" sz="2000" b="0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>
                          <a:effectLst/>
                        </a:rPr>
                        <a:t>Z=</a:t>
                      </a:r>
                      <a:endParaRPr lang="pt-BR" sz="2000" b="1" i="0" u="none" strike="noStrike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u="none" strike="noStrike" dirty="0">
                          <a:effectLst/>
                        </a:rPr>
                        <a:t>Dezembro</a:t>
                      </a:r>
                      <a:endParaRPr lang="pt-BR" sz="2000" b="0" i="0" u="none" strike="noStrike" dirty="0">
                        <a:solidFill>
                          <a:srgbClr val="585A5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52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Em 23 de agosto de </a:t>
            </a:r>
            <a:r>
              <a:rPr lang="pt-BR" dirty="0" smtClean="0"/>
              <a:t>2018:</a:t>
            </a:r>
            <a:endParaRPr lang="en-US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513595052"/>
              </p:ext>
            </p:extLst>
          </p:nvPr>
        </p:nvGraphicFramePr>
        <p:xfrm>
          <a:off x="107504" y="1397000"/>
          <a:ext cx="8928992" cy="541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21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contrato DI1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9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Taxa de juros: mercado de moeda </a:t>
            </a:r>
            <a:r>
              <a:rPr lang="pt-BR" sz="3600" b="1" i="1" dirty="0" smtClean="0"/>
              <a:t>vs</a:t>
            </a:r>
            <a:r>
              <a:rPr lang="pt-BR" sz="3600" b="1" dirty="0" smtClean="0"/>
              <a:t> mercado de títulos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1213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Vimos abordagens para determinar a taxa de juros: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15616" y="2564904"/>
            <a:ext cx="7571184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rgbClr val="FF0000"/>
                </a:solidFill>
              </a:rPr>
              <a:t>Abordagem de fundos emprestáveis</a:t>
            </a:r>
            <a:r>
              <a:rPr lang="pt-BR" dirty="0" smtClean="0"/>
              <a:t>: determina a taxa de juros de equilíbrio através da oferta e demanda por títulos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Abordagem da preferência pela liquidez</a:t>
            </a:r>
            <a:r>
              <a:rPr lang="pt-BR" dirty="0" smtClean="0"/>
              <a:t>: o que determina a taxa de juros de equilíbrio é função da oferta e demanda por moeda</a:t>
            </a:r>
          </a:p>
        </p:txBody>
      </p:sp>
      <p:sp>
        <p:nvSpPr>
          <p:cNvPr id="5" name="Chave esquerda 4"/>
          <p:cNvSpPr/>
          <p:nvPr/>
        </p:nvSpPr>
        <p:spPr>
          <a:xfrm>
            <a:off x="683568" y="2564904"/>
            <a:ext cx="432048" cy="352839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6228601"/>
            <a:ext cx="8404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pt-BR" sz="3200" b="1" dirty="0" smtClean="0">
                <a:solidFill>
                  <a:srgbClr val="FF0000"/>
                </a:solidFill>
                <a:sym typeface="Symbol"/>
              </a:rPr>
              <a:t>Mas por </a:t>
            </a:r>
            <a:r>
              <a:rPr lang="pt-BR" sz="3200" b="1" dirty="0">
                <a:solidFill>
                  <a:srgbClr val="FF0000"/>
                </a:solidFill>
                <a:sym typeface="Symbol"/>
              </a:rPr>
              <a:t>que existem diferentes taxas de juros?</a:t>
            </a:r>
          </a:p>
        </p:txBody>
      </p:sp>
    </p:spTree>
    <p:extLst>
      <p:ext uri="{BB962C8B-B14F-4D97-AF65-F5344CB8AC3E}">
        <p14:creationId xmlns:p14="http://schemas.microsoft.com/office/powerpoint/2010/main" val="378946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Futuros de </a:t>
            </a:r>
            <a:r>
              <a:rPr lang="pt-BR" i="1" smtClean="0">
                <a:solidFill>
                  <a:srgbClr val="000000"/>
                </a:solidFill>
                <a:sym typeface="Symbol" pitchFamily="18" charset="2"/>
              </a:rPr>
              <a:t>Bonds</a:t>
            </a:r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 e </a:t>
            </a:r>
            <a:r>
              <a:rPr lang="pt-BR" i="1" smtClean="0">
                <a:solidFill>
                  <a:srgbClr val="000000"/>
                </a:solidFill>
                <a:sym typeface="Symbol" pitchFamily="18" charset="2"/>
              </a:rPr>
              <a:t>Bills</a:t>
            </a:r>
          </a:p>
          <a:p>
            <a:pPr marL="365125" indent="-365125" eaLnBrk="1" hangingPunct="1"/>
            <a:r>
              <a:rPr lang="pt-BR" i="1" smtClean="0">
                <a:solidFill>
                  <a:srgbClr val="000000"/>
                </a:solidFill>
                <a:sym typeface="Symbol" pitchFamily="18" charset="2"/>
              </a:rPr>
              <a:t>T. Bond</a:t>
            </a:r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 (</a:t>
            </a:r>
            <a:r>
              <a:rPr lang="pt-BR" i="1" smtClean="0">
                <a:solidFill>
                  <a:srgbClr val="000000"/>
                </a:solidFill>
                <a:sym typeface="Symbol" pitchFamily="18" charset="2"/>
              </a:rPr>
              <a:t>Treasury Bonds</a:t>
            </a:r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)  vencimento de até 15 anos.</a:t>
            </a:r>
          </a:p>
          <a:p>
            <a:pPr marL="365125" indent="-365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Leilão de </a:t>
            </a:r>
            <a:r>
              <a:rPr lang="pt-BR" i="1" smtClean="0">
                <a:solidFill>
                  <a:srgbClr val="000000"/>
                </a:solidFill>
                <a:sym typeface="Symbol" pitchFamily="18" charset="2"/>
              </a:rPr>
              <a:t>T.Bonds</a:t>
            </a:r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 de 15 anos com valor de face de US$ 100.000. Quanto vale este papel?</a:t>
            </a:r>
          </a:p>
        </p:txBody>
      </p:sp>
    </p:spTree>
    <p:extLst>
      <p:ext uri="{BB962C8B-B14F-4D97-AF65-F5344CB8AC3E}">
        <p14:creationId xmlns:p14="http://schemas.microsoft.com/office/powerpoint/2010/main" val="123325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1139825"/>
          </a:xfrm>
        </p:spPr>
        <p:txBody>
          <a:bodyPr/>
          <a:lstStyle/>
          <a:p>
            <a:pPr marL="365125" indent="-365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Se a expectativa for uma taxa de juros de 5% a.a.:</a:t>
            </a:r>
          </a:p>
          <a:p>
            <a:pPr marL="1333500" lvl="1" indent="-619125" eaLnBrk="1" hangingPunct="1">
              <a:buFontTx/>
              <a:buNone/>
            </a:pPr>
            <a:endParaRPr lang="pt-BR" smtClean="0">
              <a:solidFill>
                <a:srgbClr val="000000"/>
              </a:solidFill>
              <a:sym typeface="Symbol" pitchFamily="18" charset="2"/>
            </a:endParaRP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1481138" y="2716213"/>
          <a:ext cx="29337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3" imgW="866780" imgH="200021" progId="Equation.3">
                  <p:embed/>
                </p:oleObj>
              </mc:Choice>
              <mc:Fallback>
                <p:oleObj name="Equation" r:id="rId3" imgW="866780" imgH="20002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2716213"/>
                        <a:ext cx="29337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4087813" y="3921125"/>
          <a:ext cx="4608512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5" imgW="1438245" imgH="371429" progId="Equation.3">
                  <p:embed/>
                </p:oleObj>
              </mc:Choice>
              <mc:Fallback>
                <p:oleObj name="Equation" r:id="rId5" imgW="1438245" imgH="371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3921125"/>
                        <a:ext cx="4608512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572000" y="2767013"/>
            <a:ext cx="4572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>
              <a:spcBef>
                <a:spcPct val="2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ou seja, rende 107,89%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473075" y="4221163"/>
            <a:ext cx="371475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>
              <a:spcBef>
                <a:spcPct val="2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Valor do </a:t>
            </a:r>
            <a:r>
              <a:rPr lang="pt-BR" sz="3200" i="1">
                <a:solidFill>
                  <a:srgbClr val="000000"/>
                </a:solidFill>
                <a:sym typeface="Symbol" pitchFamily="18" charset="2"/>
              </a:rPr>
              <a:t>T. Bond</a:t>
            </a: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425624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90118" grpId="0"/>
      <p:bldP spid="901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1139825"/>
          </a:xfrm>
        </p:spPr>
        <p:txBody>
          <a:bodyPr/>
          <a:lstStyle/>
          <a:p>
            <a:pPr marL="365125" indent="-365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Se a expectativa subir para uma taxa de juros de 5,25% a.a.:</a:t>
            </a:r>
          </a:p>
          <a:p>
            <a:pPr marL="1333500" lvl="1" indent="-619125" eaLnBrk="1" hangingPunct="1">
              <a:buFontTx/>
              <a:buNone/>
            </a:pPr>
            <a:endParaRPr lang="pt-BR" smtClean="0">
              <a:solidFill>
                <a:srgbClr val="000000"/>
              </a:solidFill>
              <a:sym typeface="Symbol" pitchFamily="18" charset="2"/>
            </a:endParaRP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163638" y="2716213"/>
          <a:ext cx="33115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3" imgW="980965" imgH="200021" progId="Equation.3">
                  <p:embed/>
                </p:oleObj>
              </mc:Choice>
              <mc:Fallback>
                <p:oleObj name="Equation" r:id="rId3" imgW="980965" imgH="20002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2716213"/>
                        <a:ext cx="33115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4048125" y="3921125"/>
          <a:ext cx="468788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5" imgW="1466859" imgH="371429" progId="Equation.3">
                  <p:embed/>
                </p:oleObj>
              </mc:Choice>
              <mc:Fallback>
                <p:oleObj name="Equation" r:id="rId5" imgW="1466859" imgH="371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3921125"/>
                        <a:ext cx="4687888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572000" y="2767013"/>
            <a:ext cx="4572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>
              <a:spcBef>
                <a:spcPct val="2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ou seja, rende 115,44%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473075" y="4221163"/>
            <a:ext cx="371475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>
              <a:spcBef>
                <a:spcPct val="2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Valor do </a:t>
            </a:r>
            <a:r>
              <a:rPr lang="pt-BR" sz="3200" i="1">
                <a:solidFill>
                  <a:srgbClr val="000000"/>
                </a:solidFill>
                <a:sym typeface="Symbol" pitchFamily="18" charset="2"/>
              </a:rPr>
              <a:t>T. Bond</a:t>
            </a: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 = 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252538" y="5373688"/>
            <a:ext cx="6597650" cy="132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3200" u="sng">
                <a:solidFill>
                  <a:srgbClr val="000000"/>
                </a:solidFill>
              </a:rPr>
              <a:t>Perda</a:t>
            </a:r>
            <a:r>
              <a:rPr lang="pt-BR" sz="3200">
                <a:solidFill>
                  <a:srgbClr val="000000"/>
                </a:solidFill>
              </a:rPr>
              <a:t> de US$ 1.685,63 </a:t>
            </a: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 3,5% !!!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É necessário gerenciar o risco!</a:t>
            </a:r>
          </a:p>
        </p:txBody>
      </p:sp>
    </p:spTree>
    <p:extLst>
      <p:ext uri="{BB962C8B-B14F-4D97-AF65-F5344CB8AC3E}">
        <p14:creationId xmlns:p14="http://schemas.microsoft.com/office/powerpoint/2010/main" val="198288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66" grpId="0"/>
      <p:bldP spid="92167" grpId="0"/>
      <p:bldP spid="9216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464256-8EED-4A51-A7F9-1C415F3003B5}" type="slidenum">
              <a:rPr lang="pt-BR" smtClean="0">
                <a:solidFill>
                  <a:srgbClr val="969696"/>
                </a:solidFill>
              </a:rPr>
              <a:pPr eaLnBrk="1" hangingPunct="1"/>
              <a:t>33</a:t>
            </a:fld>
            <a:endParaRPr lang="pt-BR" smtClean="0">
              <a:solidFill>
                <a:srgbClr val="969696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  <a:p>
            <a:pPr marL="365125" indent="-365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Negocia o risco que os bancos estão no mercado de taxa de juros nas operações de empréstimo de dinheiro a curto prazo.</a:t>
            </a:r>
          </a:p>
          <a:p>
            <a:pPr marL="1333500" lvl="1" indent="-619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Inicialmente era apenas um </a:t>
            </a:r>
            <a:r>
              <a:rPr lang="pt-BR" i="1" smtClean="0">
                <a:solidFill>
                  <a:srgbClr val="000000"/>
                </a:solidFill>
                <a:sym typeface="Symbol" pitchFamily="18" charset="2"/>
              </a:rPr>
              <a:t>hedge</a:t>
            </a:r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 da inflação.</a:t>
            </a:r>
          </a:p>
        </p:txBody>
      </p:sp>
    </p:spTree>
    <p:extLst>
      <p:ext uri="{BB962C8B-B14F-4D97-AF65-F5344CB8AC3E}">
        <p14:creationId xmlns:p14="http://schemas.microsoft.com/office/powerpoint/2010/main" val="562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484313"/>
            <a:ext cx="8440738" cy="4965700"/>
          </a:xfrm>
        </p:spPr>
        <p:txBody>
          <a:bodyPr/>
          <a:lstStyle/>
          <a:p>
            <a:pPr marL="365125" indent="-365125" eaLnBrk="1" hangingPunct="1"/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Negocia um valor presente (PU), que é calculado pelo desconto de um valor de referência, ou valor de liquidação, dividido pela taxa de juros esperada para o período.</a:t>
            </a:r>
          </a:p>
          <a:p>
            <a:pPr marL="365125" indent="-365125" eaLnBrk="1" hangingPunct="1"/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No contrato da B³:  valor final estabelecido em 100.000 pontos (cada ponto vale R$ 1,00)</a:t>
            </a:r>
          </a:p>
          <a:p>
            <a:pPr marL="365125" indent="-365125" eaLnBrk="1" hangingPunct="1"/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Contratos vencem sempre no primeiro dia útil do mês de referência.</a:t>
            </a:r>
          </a:p>
        </p:txBody>
      </p:sp>
    </p:spTree>
    <p:extLst>
      <p:ext uri="{BB962C8B-B14F-4D97-AF65-F5344CB8AC3E}">
        <p14:creationId xmlns:p14="http://schemas.microsoft.com/office/powerpoint/2010/main" val="14081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Todas as posições em aberto que existam na data de vencimento do contrato são encerradas por diferença.</a:t>
            </a:r>
          </a:p>
          <a:p>
            <a:pPr marL="1333500" lvl="1" indent="-619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Compradores receberão um registro de venda do contrato futuro a um valor e 100.000 pontos.</a:t>
            </a:r>
          </a:p>
          <a:p>
            <a:pPr marL="1333500" lvl="1" indent="-619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Vendedores terão compras a 100.000 registradas em sua posição.</a:t>
            </a:r>
          </a:p>
          <a:p>
            <a:pPr marL="1333500" lvl="1" indent="-619125" eaLnBrk="1" hangingPunct="1">
              <a:buFontTx/>
              <a:buNone/>
            </a:pPr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 Todas posições em aberto são encerradas.</a:t>
            </a:r>
          </a:p>
        </p:txBody>
      </p:sp>
    </p:spTree>
    <p:extLst>
      <p:ext uri="{BB962C8B-B14F-4D97-AF65-F5344CB8AC3E}">
        <p14:creationId xmlns:p14="http://schemas.microsoft.com/office/powerpoint/2010/main" val="277422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O contrato de DI1 negocia o valor de um depósito que renda CDI da data da negociação até seu vencimento.</a:t>
            </a:r>
          </a:p>
        </p:txBody>
      </p:sp>
    </p:spTree>
    <p:extLst>
      <p:ext uri="{BB962C8B-B14F-4D97-AF65-F5344CB8AC3E}">
        <p14:creationId xmlns:p14="http://schemas.microsoft.com/office/powerpoint/2010/main" val="152521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Exemplo:</a:t>
            </a:r>
          </a:p>
          <a:p>
            <a:pPr marL="365125" indent="-365125" eaLnBrk="1" hangingPunct="1">
              <a:buFontTx/>
              <a:buNone/>
            </a:pPr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	Vamos supor que faltem 30 dias corridos e 22 dias úteis para o vencimento do contrato DI1.</a:t>
            </a:r>
          </a:p>
          <a:p>
            <a:pPr marL="365125" indent="-365125" eaLnBrk="1" hangingPunct="1">
              <a:buFontTx/>
              <a:buNone/>
            </a:pPr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	O mercado acredita que a taxa do CDI acumulada para esse período (futuro) será de 1,3% (efetiva).</a:t>
            </a:r>
          </a:p>
          <a:p>
            <a:pPr marL="365125" indent="-365125" eaLnBrk="1" hangingPunct="1">
              <a:buFontTx/>
              <a:buNone/>
            </a:pPr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	Com base nestes parâmetros:</a:t>
            </a:r>
          </a:p>
        </p:txBody>
      </p:sp>
    </p:spTree>
    <p:extLst>
      <p:ext uri="{BB962C8B-B14F-4D97-AF65-F5344CB8AC3E}">
        <p14:creationId xmlns:p14="http://schemas.microsoft.com/office/powerpoint/2010/main" val="279565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1295"/>
            <a:ext cx="8229600" cy="773112"/>
          </a:xfrm>
        </p:spPr>
        <p:txBody>
          <a:bodyPr/>
          <a:lstStyle/>
          <a:p>
            <a:pPr marL="365125" indent="-365125" eaLnBrk="1" hangingPunct="1"/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Futuro = 98.716,68</a:t>
            </a:r>
          </a:p>
        </p:txBody>
      </p:sp>
      <p:graphicFrame>
        <p:nvGraphicFramePr>
          <p:cNvPr id="972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865016"/>
              </p:ext>
            </p:extLst>
          </p:nvPr>
        </p:nvGraphicFramePr>
        <p:xfrm>
          <a:off x="7091363" y="1916832"/>
          <a:ext cx="1392237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3" imgW="628692" imgH="400042" progId="Equation.3">
                  <p:embed/>
                </p:oleObj>
              </mc:Choice>
              <mc:Fallback>
                <p:oleObj name="Equation" r:id="rId3" imgW="628692" imgH="4000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363" y="1916832"/>
                        <a:ext cx="1392237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730250" y="3977407"/>
            <a:ext cx="2363788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>
              <a:spcBef>
                <a:spcPct val="2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Se a taxa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909888" y="3561482"/>
            <a:ext cx="558482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>
              <a:spcBef>
                <a:spcPct val="2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Subir para 1,4%  98.619,33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911475" y="4434607"/>
            <a:ext cx="558482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>
              <a:spcBef>
                <a:spcPct val="2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Cair para 1,2%    98.814,23</a:t>
            </a:r>
          </a:p>
        </p:txBody>
      </p:sp>
      <p:sp>
        <p:nvSpPr>
          <p:cNvPr id="97289" name="AutoShape 9"/>
          <p:cNvSpPr>
            <a:spLocks/>
          </p:cNvSpPr>
          <p:nvPr/>
        </p:nvSpPr>
        <p:spPr bwMode="auto">
          <a:xfrm>
            <a:off x="2728913" y="3564657"/>
            <a:ext cx="211137" cy="1533525"/>
          </a:xfrm>
          <a:prstGeom prst="leftBrace">
            <a:avLst>
              <a:gd name="adj1" fmla="val 6052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2859088" y="5779220"/>
            <a:ext cx="3389312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ctr">
              <a:spcBef>
                <a:spcPct val="20000"/>
              </a:spcBef>
            </a:pPr>
            <a:r>
              <a:rPr lang="pt-BR" sz="3200">
                <a:solidFill>
                  <a:srgbClr val="000000"/>
                </a:solidFill>
                <a:sym typeface="Symbol" pitchFamily="18" charset="2"/>
              </a:rPr>
              <a:t>Juros     PU </a:t>
            </a:r>
          </a:p>
        </p:txBody>
      </p:sp>
    </p:spTree>
    <p:extLst>
      <p:ext uri="{BB962C8B-B14F-4D97-AF65-F5344CB8AC3E}">
        <p14:creationId xmlns:p14="http://schemas.microsoft.com/office/powerpoint/2010/main" val="282538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6" grpId="0"/>
      <p:bldP spid="97287" grpId="0"/>
      <p:bldP spid="97288" grpId="0"/>
      <p:bldP spid="97289" grpId="0" animBg="1"/>
      <p:bldP spid="9729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sz="3600" dirty="0" smtClean="0">
                <a:solidFill>
                  <a:srgbClr val="000000"/>
                </a:solidFill>
                <a:sym typeface="Symbol" pitchFamily="18" charset="2"/>
              </a:rPr>
              <a:t>Assim: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sym typeface="Symbol" pitchFamily="18" charset="2"/>
              </a:rPr>
              <a:t>O contrato DI1 negocia a expectativa de taxa de juros hoje até a sua data de vencimento.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sym typeface="Symbol" pitchFamily="18" charset="2"/>
              </a:rPr>
              <a:t>Seu valor é inversamente proporcional à taxa de juros.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sym typeface="Symbol" pitchFamily="18" charset="2"/>
              </a:rPr>
              <a:t>Ele negocia o valor presente de uma aplicação no CDI de um dia, pra se obter um valor de 100.000 pontos em seu vencimento.</a:t>
            </a:r>
          </a:p>
        </p:txBody>
      </p:sp>
    </p:spTree>
    <p:extLst>
      <p:ext uri="{BB962C8B-B14F-4D97-AF65-F5344CB8AC3E}">
        <p14:creationId xmlns:p14="http://schemas.microsoft.com/office/powerpoint/2010/main" val="205299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Risco e de Prazo das taxas de juros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5760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dirty="0" smtClean="0">
                <a:sym typeface="Symbol"/>
              </a:rPr>
              <a:t>Por que existem diferentes taxas de juros?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2564904"/>
            <a:ext cx="372392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pt-BR" dirty="0" smtClean="0">
                <a:solidFill>
                  <a:srgbClr val="333399"/>
                </a:solidFill>
              </a:rPr>
              <a:t>Estrutura de risco</a:t>
            </a:r>
            <a:r>
              <a:rPr lang="pt-BR" dirty="0" smtClean="0"/>
              <a:t>: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400" dirty="0" smtClean="0"/>
              <a:t>relação entre taxa de juros de títulos com o mesmo vencimento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09120" y="2780928"/>
            <a:ext cx="3775248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</a:pPr>
            <a:r>
              <a:rPr lang="pt-BR" dirty="0" smtClean="0">
                <a:sym typeface="Symbol"/>
              </a:rPr>
              <a:t>risco de </a:t>
            </a:r>
            <a:r>
              <a:rPr lang="pt-BR" i="1" dirty="0" smtClean="0">
                <a:sym typeface="Symbol"/>
              </a:rPr>
              <a:t>default</a:t>
            </a:r>
            <a:endParaRPr lang="pt-BR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pt-BR" dirty="0" smtClean="0">
                <a:sym typeface="Symbol"/>
              </a:rPr>
              <a:t>risco de liquidez</a:t>
            </a:r>
          </a:p>
        </p:txBody>
      </p:sp>
      <p:sp>
        <p:nvSpPr>
          <p:cNvPr id="7" name="Chave esquerda 6"/>
          <p:cNvSpPr/>
          <p:nvPr/>
        </p:nvSpPr>
        <p:spPr>
          <a:xfrm>
            <a:off x="4211960" y="2852936"/>
            <a:ext cx="288032" cy="86409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7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Contrato de juros (DI1) é diferente dos outros vistos: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É inversamente proporcional à variação de seu objeto (taxa de juros)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Para ganhar com a alta de juros: 		 vender contrato.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i="1" dirty="0" smtClean="0">
                <a:solidFill>
                  <a:srgbClr val="000000"/>
                </a:solidFill>
                <a:sym typeface="Symbol" pitchFamily="18" charset="2"/>
              </a:rPr>
              <a:t>Hedge</a:t>
            </a:r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 contra a queda na taxa de juros: 	 comprar contrato.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000000"/>
                </a:solidFill>
                <a:sym typeface="Symbol" pitchFamily="18" charset="2"/>
              </a:rPr>
              <a:t>       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 São comuns as confusões!</a:t>
            </a:r>
          </a:p>
        </p:txBody>
      </p:sp>
    </p:spTree>
    <p:extLst>
      <p:ext uri="{BB962C8B-B14F-4D97-AF65-F5344CB8AC3E}">
        <p14:creationId xmlns:p14="http://schemas.microsoft.com/office/powerpoint/2010/main" val="176574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Em um mesmo dia existe vários vencimentos líquidos para este contrato.</a:t>
            </a:r>
          </a:p>
          <a:p>
            <a:pPr marL="1333500" lvl="1" indent="-619125" eaLnBrk="1" hangingPunct="1"/>
            <a:r>
              <a:rPr lang="pt-BR" sz="3200" smtClean="0">
                <a:solidFill>
                  <a:srgbClr val="000000"/>
                </a:solidFill>
                <a:sym typeface="Symbol" pitchFamily="18" charset="2"/>
              </a:rPr>
              <a:t>Esse mercado carrega uma grande gama de informações e previsões de níveis de taxa de juros futuras.</a:t>
            </a:r>
          </a:p>
        </p:txBody>
      </p:sp>
    </p:spTree>
    <p:extLst>
      <p:ext uri="{BB962C8B-B14F-4D97-AF65-F5344CB8AC3E}">
        <p14:creationId xmlns:p14="http://schemas.microsoft.com/office/powerpoint/2010/main" val="280753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577" y="107132"/>
            <a:ext cx="7614845" cy="66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635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87F388-D0FD-401F-A550-6936CA33A4AA}" type="slidenum">
              <a:rPr lang="pt-BR" smtClean="0">
                <a:solidFill>
                  <a:srgbClr val="969696"/>
                </a:solidFill>
              </a:rPr>
              <a:pPr eaLnBrk="1" hangingPunct="1"/>
              <a:t>43</a:t>
            </a:fld>
            <a:endParaRPr lang="pt-BR" smtClean="0">
              <a:solidFill>
                <a:srgbClr val="969696"/>
              </a:solidFill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A arbitragem determinará o valor do contrato DI1.</a:t>
            </a:r>
          </a:p>
          <a:p>
            <a:pPr marL="609600" indent="-609600" eaLnBrk="1" hangingPunct="1">
              <a:tabLst>
                <a:tab pos="1617663" algn="l"/>
              </a:tabLst>
            </a:pPr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Exemplo:</a:t>
            </a:r>
          </a:p>
          <a:p>
            <a:pPr marL="788988" lvl="1" indent="0" eaLnBrk="1" hangingPunct="1">
              <a:buFontTx/>
              <a:buNone/>
              <a:tabLst>
                <a:tab pos="1617663" algn="l"/>
              </a:tabLst>
            </a:pPr>
            <a:r>
              <a:rPr lang="pt-BR" sz="3200" smtClean="0">
                <a:solidFill>
                  <a:srgbClr val="000000"/>
                </a:solidFill>
                <a:sym typeface="Symbol" pitchFamily="18" charset="2"/>
              </a:rPr>
              <a:t>Banco pode captar CDB por 20% a.a. (1,53% a.m.). Se o contrato DI1 que vence em 30 dias estiver cotado a 98.425 pontos ( 1,6% a.m.):</a:t>
            </a:r>
          </a:p>
        </p:txBody>
      </p:sp>
    </p:spTree>
    <p:extLst>
      <p:ext uri="{BB962C8B-B14F-4D97-AF65-F5344CB8AC3E}">
        <p14:creationId xmlns:p14="http://schemas.microsoft.com/office/powerpoint/2010/main" val="851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032CE-1D36-4BBF-BB7B-9CB3709EA6F3}" type="slidenum">
              <a:rPr lang="pt-BR" smtClean="0">
                <a:solidFill>
                  <a:srgbClr val="969696"/>
                </a:solidFill>
              </a:rPr>
              <a:pPr eaLnBrk="1" hangingPunct="1"/>
              <a:t>44</a:t>
            </a:fld>
            <a:endParaRPr lang="pt-BR" smtClean="0">
              <a:solidFill>
                <a:srgbClr val="969696"/>
              </a:solidFill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>
                <a:solidFill>
                  <a:srgbClr val="000000"/>
                </a:solidFill>
                <a:sym typeface="Symbol" pitchFamily="18" charset="2"/>
              </a:rPr>
              <a:t>Futuro de taxa média de depósito interfinanceiro de um dia (DI1)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484313"/>
            <a:ext cx="4114800" cy="211455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 eaLnBrk="1" hangingPunct="1">
              <a:buFontTx/>
              <a:buNone/>
              <a:tabLst>
                <a:tab pos="1617663" algn="l"/>
              </a:tabLst>
            </a:pPr>
            <a:r>
              <a:rPr lang="pt-BR" sz="2800" smtClean="0">
                <a:solidFill>
                  <a:srgbClr val="000000"/>
                </a:solidFill>
                <a:sym typeface="Symbol" pitchFamily="18" charset="2"/>
              </a:rPr>
              <a:t>Hoje: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sz="2800" smtClean="0">
                <a:solidFill>
                  <a:srgbClr val="000000"/>
                </a:solidFill>
                <a:sym typeface="Symbol" pitchFamily="18" charset="2"/>
              </a:rPr>
              <a:t>Banco emite CDB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sz="2800" smtClean="0">
                <a:solidFill>
                  <a:srgbClr val="000000"/>
                </a:solidFill>
                <a:sym typeface="Symbol" pitchFamily="18" charset="2"/>
              </a:rPr>
              <a:t>Empresta a taxa CDI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sz="2800" smtClean="0">
                <a:solidFill>
                  <a:srgbClr val="000000"/>
                </a:solidFill>
                <a:sym typeface="Symbol" pitchFamily="18" charset="2"/>
              </a:rPr>
              <a:t>Compra futuros de CDI</a:t>
            </a:r>
            <a:endParaRPr lang="pt-BR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813300" y="1484313"/>
            <a:ext cx="4114800" cy="211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7800" indent="-177800" algn="ctr">
              <a:spcBef>
                <a:spcPct val="20000"/>
              </a:spcBef>
              <a:tabLst>
                <a:tab pos="1617663" algn="l"/>
              </a:tabLst>
            </a:pPr>
            <a:r>
              <a:rPr lang="pt-BR" sz="2800">
                <a:solidFill>
                  <a:srgbClr val="000000"/>
                </a:solidFill>
                <a:sym typeface="Symbol" pitchFamily="18" charset="2"/>
              </a:rPr>
              <a:t>Na data de resgate:</a:t>
            </a:r>
          </a:p>
          <a:p>
            <a:pPr marL="177800" indent="-177800">
              <a:spcBef>
                <a:spcPct val="20000"/>
              </a:spcBef>
              <a:buFontTx/>
              <a:buChar char="•"/>
              <a:tabLst>
                <a:tab pos="1617663" algn="l"/>
              </a:tabLst>
            </a:pPr>
            <a:r>
              <a:rPr lang="pt-BR" sz="2800">
                <a:solidFill>
                  <a:srgbClr val="000000"/>
                </a:solidFill>
                <a:sym typeface="Symbol" pitchFamily="18" charset="2"/>
              </a:rPr>
              <a:t>Paga o cliente</a:t>
            </a:r>
          </a:p>
          <a:p>
            <a:pPr marL="177800" indent="-177800">
              <a:spcBef>
                <a:spcPct val="20000"/>
              </a:spcBef>
              <a:buFontTx/>
              <a:buChar char="•"/>
              <a:tabLst>
                <a:tab pos="1617663" algn="l"/>
              </a:tabLst>
            </a:pPr>
            <a:r>
              <a:rPr lang="pt-BR" sz="2800">
                <a:solidFill>
                  <a:srgbClr val="000000"/>
                </a:solidFill>
                <a:sym typeface="Symbol" pitchFamily="18" charset="2"/>
              </a:rPr>
              <a:t>Resgata o empréstimo</a:t>
            </a:r>
            <a:endParaRPr lang="pt-BR" sz="320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381000" y="4138613"/>
            <a:ext cx="73914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Char char="•"/>
              <a:tabLst>
                <a:tab pos="1617663" algn="l"/>
                <a:tab pos="3225800" algn="l"/>
              </a:tabLst>
            </a:pPr>
            <a:r>
              <a:rPr lang="pt-BR" sz="2800">
                <a:solidFill>
                  <a:srgbClr val="000000"/>
                </a:solidFill>
                <a:sym typeface="Symbol" pitchFamily="18" charset="2"/>
              </a:rPr>
              <a:t>Se CDI &lt; 1,6%  ajustes diários recebidos 		compensam</a:t>
            </a:r>
          </a:p>
          <a:p>
            <a:pPr marL="266700" indent="-266700">
              <a:spcBef>
                <a:spcPct val="20000"/>
              </a:spcBef>
              <a:buFontTx/>
              <a:buChar char="•"/>
              <a:tabLst>
                <a:tab pos="1617663" algn="l"/>
                <a:tab pos="3225800" algn="l"/>
              </a:tabLst>
            </a:pPr>
            <a:r>
              <a:rPr lang="pt-BR" sz="2800">
                <a:solidFill>
                  <a:srgbClr val="000000"/>
                </a:solidFill>
                <a:sym typeface="Symbol" pitchFamily="18" charset="2"/>
              </a:rPr>
              <a:t>Se CDI &gt; 1,6%  ajustes diários pagos		compensam</a:t>
            </a:r>
          </a:p>
        </p:txBody>
      </p:sp>
    </p:spTree>
    <p:extLst>
      <p:ext uri="{BB962C8B-B14F-4D97-AF65-F5344CB8AC3E}">
        <p14:creationId xmlns:p14="http://schemas.microsoft.com/office/powerpoint/2010/main" val="406319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nimBg="1"/>
      <p:bldP spid="117765" grpId="0" animBg="1"/>
      <p:bldP spid="11776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Taxa de juros - questões</a:t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35285"/>
            <a:ext cx="9144000" cy="5722715"/>
          </a:xfrm>
        </p:spPr>
        <p:txBody>
          <a:bodyPr>
            <a:noAutofit/>
          </a:bodyPr>
          <a:lstStyle/>
          <a:p>
            <a:pPr marL="514350" indent="-5143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Usando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tanto a abordagem de preferencia pela liquidez quanto a de fundos emprestáveis, mostre por que as taxas de juros são </a:t>
            </a:r>
            <a:r>
              <a:rPr lang="pt-BR" sz="2600" dirty="0" err="1">
                <a:latin typeface="Arial" pitchFamily="34" charset="0"/>
                <a:cs typeface="Arial" pitchFamily="34" charset="0"/>
              </a:rPr>
              <a:t>procíclicas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 (subindo quando a economia está em expansão e caindo durante recessões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O Governo anuncia em uma coletiva de imprensa que ele combaterá a taxa mais alta de inflação com um novo programa anti-inflacionário. Preveja o que irá acontecer às taxas de juros se o público acreditar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nele.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o BACEN anuncia que as taxas de juros irão subir bruscamente no ano que vem, e o mercado acredita nele, o que acontecerá com as taxas de juros hoje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514350" indent="-51435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Cap 7 - MISHKIN, F. S. </a:t>
            </a:r>
            <a:r>
              <a:rPr lang="pt-BR" b="1" dirty="0" smtClean="0"/>
              <a:t>Moeda, bancos e mercados financeiros</a:t>
            </a:r>
            <a:r>
              <a:rPr lang="pt-BR" dirty="0" smtClean="0"/>
              <a:t>. Rio de Janeiro: Livros Técnicos e Cientifícos Editora, 2000.</a:t>
            </a:r>
          </a:p>
          <a:p>
            <a:r>
              <a:rPr lang="pt-BR" dirty="0" smtClean="0"/>
              <a:t>Site Banco Central do Brasil: </a:t>
            </a:r>
            <a:r>
              <a:rPr lang="pt-BR" dirty="0" smtClean="0">
                <a:hlinkClick r:id="rId2"/>
              </a:rPr>
              <a:t>http://www.bcb.gov.br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err="1"/>
              <a:t>Cap</a:t>
            </a:r>
            <a:r>
              <a:rPr lang="pt-BR" dirty="0"/>
              <a:t> 6 – FEIJÓ, C.A.; RAMOS, R.L.O. (</a:t>
            </a:r>
            <a:r>
              <a:rPr lang="pt-BR" dirty="0" err="1"/>
              <a:t>Orgs</a:t>
            </a:r>
            <a:r>
              <a:rPr lang="pt-BR" dirty="0"/>
              <a:t>.) </a:t>
            </a:r>
            <a:r>
              <a:rPr lang="pt-BR" b="1" dirty="0"/>
              <a:t>Contabilidade Social:</a:t>
            </a:r>
            <a:r>
              <a:rPr lang="pt-BR" dirty="0"/>
              <a:t> A nova referência das Contas Nacionais do Brasil. 3ª ed. Rio de Janeiro: </a:t>
            </a:r>
            <a:r>
              <a:rPr lang="pt-BR" dirty="0" err="1"/>
              <a:t>Elsevier</a:t>
            </a:r>
            <a:r>
              <a:rPr lang="pt-BR" dirty="0"/>
              <a:t>, 2008.</a:t>
            </a:r>
          </a:p>
          <a:p>
            <a:r>
              <a:rPr lang="pt-BR" dirty="0" err="1"/>
              <a:t>Cap</a:t>
            </a:r>
            <a:r>
              <a:rPr lang="pt-BR" dirty="0"/>
              <a:t> 7 – PAULANI, L.M.; BRAGA. </a:t>
            </a:r>
            <a:r>
              <a:rPr lang="pt-BR" b="1" dirty="0"/>
              <a:t>A Nova Contabilidade Social</a:t>
            </a:r>
            <a:r>
              <a:rPr lang="pt-BR" dirty="0"/>
              <a:t>: uma introdução à Macroeconomia. 3ª ed. São Paulo: Saraiva, 2007.</a:t>
            </a:r>
          </a:p>
          <a:p>
            <a:r>
              <a:rPr lang="pt-BR" dirty="0" err="1"/>
              <a:t>Cap</a:t>
            </a:r>
            <a:r>
              <a:rPr lang="pt-BR" dirty="0"/>
              <a:t> 9 - MISHKIN, F. S. </a:t>
            </a:r>
            <a:r>
              <a:rPr lang="pt-BR" b="1" dirty="0"/>
              <a:t>Moeda, bancos e mercados financeiros</a:t>
            </a:r>
            <a:r>
              <a:rPr lang="pt-BR" dirty="0"/>
              <a:t>. Rio de Janeiro: Livros Técnicos e </a:t>
            </a:r>
            <a:r>
              <a:rPr lang="pt-BR" dirty="0" err="1"/>
              <a:t>Cientifícos</a:t>
            </a:r>
            <a:r>
              <a:rPr lang="pt-BR" dirty="0"/>
              <a:t> Editora, 2000.</a:t>
            </a:r>
          </a:p>
          <a:p>
            <a:r>
              <a:rPr lang="pt-BR" dirty="0"/>
              <a:t>Site Banco Central do Brasil: http://www.bcb.gov.br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9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-65788"/>
            <a:ext cx="7418345" cy="692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15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Risco e de Prazo das taxas de juros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5760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dirty="0" smtClean="0">
                <a:sym typeface="Symbol"/>
              </a:rPr>
              <a:t>Por que existem diferentes taxas de juros?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2564904"/>
            <a:ext cx="372392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pt-BR" dirty="0" smtClean="0">
                <a:solidFill>
                  <a:srgbClr val="333399"/>
                </a:solidFill>
              </a:rPr>
              <a:t>Estrutura de risco</a:t>
            </a:r>
            <a:r>
              <a:rPr lang="pt-BR" dirty="0" smtClean="0"/>
              <a:t>: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400" dirty="0" smtClean="0"/>
              <a:t>relação entre taxa de juros de títulos com o mesmo vencimento</a:t>
            </a:r>
          </a:p>
          <a:p>
            <a:pPr marL="400050" lvl="1" indent="0" algn="just">
              <a:spcBef>
                <a:spcPts val="0"/>
              </a:spcBef>
              <a:buNone/>
            </a:pPr>
            <a:endParaRPr lang="pt-BR" sz="24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pt-BR" sz="2200" dirty="0" smtClean="0">
              <a:sym typeface="Symbol"/>
            </a:endParaRPr>
          </a:p>
          <a:p>
            <a:pPr algn="just">
              <a:spcBef>
                <a:spcPts val="0"/>
              </a:spcBef>
            </a:pPr>
            <a:r>
              <a:rPr lang="pt-BR" dirty="0" smtClean="0">
                <a:solidFill>
                  <a:srgbClr val="333399"/>
                </a:solidFill>
              </a:rPr>
              <a:t>Estrutura de prazo</a:t>
            </a:r>
            <a:r>
              <a:rPr lang="pt-BR" dirty="0" smtClean="0"/>
              <a:t>: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400" dirty="0" smtClean="0"/>
              <a:t>relação entre taxas de juros de títulos com vencimentos diferentes.</a:t>
            </a:r>
            <a:endParaRPr lang="pt-BR" sz="2400" dirty="0" smtClean="0">
              <a:sym typeface="Symbo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09120" y="2780928"/>
            <a:ext cx="3775248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</a:pPr>
            <a:r>
              <a:rPr lang="pt-BR" dirty="0" smtClean="0">
                <a:sym typeface="Symbol"/>
              </a:rPr>
              <a:t>risco de </a:t>
            </a:r>
            <a:r>
              <a:rPr lang="pt-BR" i="1" dirty="0" smtClean="0">
                <a:sym typeface="Symbol"/>
              </a:rPr>
              <a:t>default</a:t>
            </a:r>
            <a:endParaRPr lang="pt-BR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pt-BR" dirty="0" smtClean="0">
                <a:sym typeface="Symbol"/>
              </a:rPr>
              <a:t>risco de liquidez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09120" y="4392488"/>
            <a:ext cx="4999384" cy="2276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</a:pPr>
            <a:r>
              <a:rPr lang="pt-BR" dirty="0" smtClean="0">
                <a:sym typeface="Symbol"/>
              </a:rPr>
              <a:t>Hipótese das expectativas</a:t>
            </a:r>
          </a:p>
          <a:p>
            <a:pPr lvl="1">
              <a:spcBef>
                <a:spcPts val="0"/>
              </a:spcBef>
            </a:pPr>
            <a:r>
              <a:rPr lang="pt-BR" dirty="0" smtClean="0">
                <a:sym typeface="Symbol"/>
              </a:rPr>
              <a:t>Teoria dos mercados segmentados</a:t>
            </a:r>
          </a:p>
          <a:p>
            <a:pPr lvl="1">
              <a:spcBef>
                <a:spcPts val="0"/>
              </a:spcBef>
            </a:pPr>
            <a:r>
              <a:rPr lang="pt-BR" dirty="0" smtClean="0">
                <a:sym typeface="Symbol"/>
              </a:rPr>
              <a:t>Teorias do Habitat preferido e de Prêmio de Liquidez</a:t>
            </a:r>
          </a:p>
        </p:txBody>
      </p:sp>
      <p:sp>
        <p:nvSpPr>
          <p:cNvPr id="7" name="Chave esquerda 6"/>
          <p:cNvSpPr/>
          <p:nvPr/>
        </p:nvSpPr>
        <p:spPr>
          <a:xfrm>
            <a:off x="4211960" y="2852936"/>
            <a:ext cx="288032" cy="86409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have esquerda 7"/>
          <p:cNvSpPr/>
          <p:nvPr/>
        </p:nvSpPr>
        <p:spPr>
          <a:xfrm>
            <a:off x="4211960" y="4437112"/>
            <a:ext cx="288032" cy="216024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28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Títulos de dívida com risco e liquidez idênticos podem ter taxas de juros diferentes se seus </a:t>
            </a:r>
            <a:r>
              <a:rPr lang="pt-BR" b="1" dirty="0" smtClean="0"/>
              <a:t>prazos de vencimento </a:t>
            </a:r>
            <a:r>
              <a:rPr lang="pt-BR" dirty="0" smtClean="0"/>
              <a:t>são </a:t>
            </a:r>
            <a:r>
              <a:rPr lang="pt-BR" b="1" dirty="0" smtClean="0"/>
              <a:t>diferentes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2800" b="1" u="sng" dirty="0" smtClean="0"/>
              <a:t>Hipótese das Expectativas</a:t>
            </a:r>
          </a:p>
          <a:p>
            <a:pPr>
              <a:lnSpc>
                <a:spcPct val="120000"/>
              </a:lnSpc>
            </a:pPr>
            <a:r>
              <a:rPr lang="pt-BR" sz="2800" dirty="0" smtClean="0"/>
              <a:t>Pressuposição principal: compradores de títulos de dívida são </a:t>
            </a:r>
            <a:r>
              <a:rPr lang="pt-BR" sz="2800" b="1" dirty="0" smtClean="0"/>
              <a:t>indiferentes</a:t>
            </a:r>
            <a:r>
              <a:rPr lang="pt-BR" sz="2800" dirty="0" smtClean="0"/>
              <a:t> quanto ao seu vencimento, portanto não comprarão o título com  retorno esperado menor =&gt; </a:t>
            </a:r>
            <a:r>
              <a:rPr lang="pt-BR" sz="2800" b="1" dirty="0" smtClean="0"/>
              <a:t>títulos são substitutos perfeitos</a:t>
            </a:r>
          </a:p>
          <a:p>
            <a:pPr>
              <a:lnSpc>
                <a:spcPct val="120000"/>
              </a:lnSpc>
            </a:pPr>
            <a:r>
              <a:rPr lang="pt-BR" sz="2800" dirty="0" smtClean="0"/>
              <a:t>Espera-se que taxas de juros de títulos de CP tenham valores diferentes em datas futuras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A </a:t>
            </a:r>
            <a:r>
              <a:rPr lang="pt-BR" sz="2800" dirty="0" smtClean="0"/>
              <a:t>taxa de um período deve ser igual ao valor esperado das taxas futuras que compõe esse período.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715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Estrutura de Termo das taxas de juros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Hipótese das Expectativas</a:t>
            </a:r>
          </a:p>
          <a:p>
            <a:r>
              <a:rPr lang="pt-BR" dirty="0" smtClean="0"/>
              <a:t>A taxa de juros (</a:t>
            </a:r>
            <a:r>
              <a:rPr lang="pt-BR" i="1" dirty="0" smtClean="0"/>
              <a:t>i</a:t>
            </a:r>
            <a:r>
              <a:rPr lang="pt-BR" i="1" baseline="-25000" dirty="0" smtClean="0"/>
              <a:t>nt</a:t>
            </a:r>
            <a:r>
              <a:rPr lang="pt-BR" dirty="0" smtClean="0"/>
              <a:t>) de um título de n-período pode ser obtida através da equação: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584367"/>
              </p:ext>
            </p:extLst>
          </p:nvPr>
        </p:nvGraphicFramePr>
        <p:xfrm>
          <a:off x="1925638" y="3195638"/>
          <a:ext cx="50038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ção" r:id="rId4" imgW="1765080" imgH="545760" progId="Equation.3">
                  <p:embed/>
                </p:oleObj>
              </mc:Choice>
              <mc:Fallback>
                <p:oleObj name="Equação" r:id="rId4" imgW="176508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3195638"/>
                        <a:ext cx="5003800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3" y="5013176"/>
            <a:ext cx="80648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i</a:t>
            </a:r>
            <a:r>
              <a:rPr lang="pt-BR" sz="2800" baseline="-25000" dirty="0" smtClean="0"/>
              <a:t>0</a:t>
            </a:r>
            <a:r>
              <a:rPr lang="pt-BR" sz="2800" dirty="0" smtClean="0"/>
              <a:t> = taxa de juros atual (tempo 0) do título</a:t>
            </a:r>
          </a:p>
          <a:p>
            <a:pPr marL="631825" indent="-631825"/>
            <a:r>
              <a:rPr lang="pt-BR" sz="2800" dirty="0" err="1" smtClean="0"/>
              <a:t>i</a:t>
            </a:r>
            <a:r>
              <a:rPr lang="pt-BR" sz="2800" baseline="30000" dirty="0" err="1" smtClean="0"/>
              <a:t>e</a:t>
            </a:r>
            <a:r>
              <a:rPr lang="pt-BR" sz="2800" baseline="-25000" dirty="0" err="1" smtClean="0"/>
              <a:t>t</a:t>
            </a:r>
            <a:r>
              <a:rPr lang="pt-BR" sz="2800" dirty="0" smtClean="0"/>
              <a:t> = taxa de juros do título de 1 período esperada para o período t</a:t>
            </a:r>
          </a:p>
        </p:txBody>
      </p:sp>
    </p:spTree>
    <p:extLst>
      <p:ext uri="{BB962C8B-B14F-4D97-AF65-F5344CB8AC3E}">
        <p14:creationId xmlns:p14="http://schemas.microsoft.com/office/powerpoint/2010/main" val="9120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2129</Words>
  <Application>Microsoft Office PowerPoint</Application>
  <PresentationFormat>Apresentação na tela (4:3)</PresentationFormat>
  <Paragraphs>271</Paragraphs>
  <Slides>47</Slides>
  <Notes>24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47</vt:i4>
      </vt:variant>
    </vt:vector>
  </HeadingPairs>
  <TitlesOfParts>
    <vt:vector size="53" baseType="lpstr">
      <vt:lpstr>Arial</vt:lpstr>
      <vt:lpstr>Calibri</vt:lpstr>
      <vt:lpstr>Symbol</vt:lpstr>
      <vt:lpstr>Tema do Office</vt:lpstr>
      <vt:lpstr>Equação</vt:lpstr>
      <vt:lpstr>Equation</vt:lpstr>
      <vt:lpstr>Taxas de juros</vt:lpstr>
      <vt:lpstr>Estrutura de Risco e de Prazo das taxas de juros</vt:lpstr>
      <vt:lpstr>Taxa de juros: mercado de moeda vs mercado de títulos</vt:lpstr>
      <vt:lpstr>Estrutura de Risco e de Prazo das taxas de juros</vt:lpstr>
      <vt:lpstr>Apresentação do PowerPoint</vt:lpstr>
      <vt:lpstr>Estrutura de Risco e de Prazo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Estrutura de Termo das taxas de juros</vt:lpstr>
      <vt:lpstr>Futuro de taxa média de depósito interfinanceiro de um dia (DI1)</vt:lpstr>
      <vt:lpstr>Estrutura de Termo das taxas de juros</vt:lpstr>
      <vt:lpstr>Estrutura de Termo das taxas de juros</vt:lpstr>
      <vt:lpstr>Estrutura de Termo das taxas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Apresentação do PowerPoint</vt:lpstr>
      <vt:lpstr>Futuro de taxa média de depósito interfinanceiro de um dia (DI1)</vt:lpstr>
      <vt:lpstr>Futuro de taxa média de depósito interfinanceiro de um dia (DI1)</vt:lpstr>
      <vt:lpstr>Taxa de juros - questões </vt:lpstr>
      <vt:lpstr>Referências</vt:lpstr>
      <vt:lpstr>Leitura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</dc:creator>
  <cp:lastModifiedBy>USP</cp:lastModifiedBy>
  <cp:revision>62</cp:revision>
  <cp:lastPrinted>2013-09-12T13:18:02Z</cp:lastPrinted>
  <dcterms:created xsi:type="dcterms:W3CDTF">2013-09-12T00:39:21Z</dcterms:created>
  <dcterms:modified xsi:type="dcterms:W3CDTF">2018-08-24T19:29:49Z</dcterms:modified>
</cp:coreProperties>
</file>