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84" r:id="rId3"/>
    <p:sldId id="257" r:id="rId4"/>
    <p:sldId id="258" r:id="rId5"/>
    <p:sldId id="276" r:id="rId6"/>
    <p:sldId id="260" r:id="rId7"/>
    <p:sldId id="262" r:id="rId8"/>
    <p:sldId id="264" r:id="rId9"/>
    <p:sldId id="277" r:id="rId10"/>
    <p:sldId id="278" r:id="rId11"/>
    <p:sldId id="279" r:id="rId12"/>
    <p:sldId id="280" r:id="rId13"/>
    <p:sldId id="281" r:id="rId14"/>
    <p:sldId id="282" r:id="rId15"/>
    <p:sldId id="283" r:id="rId16"/>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8CE0E119-8A73-E447-8297-364E83C7CBAB}" type="datetimeFigureOut">
              <a:rPr lang="en-US" smtClean="0"/>
              <a:pPr/>
              <a:t>10/6/2023</a:t>
            </a:fld>
            <a:endParaRPr lang="en-US"/>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55F7FD41-5A12-E847-BBA3-C5AC3CCB0FE6}" type="slidenum">
              <a:rPr lang="en-US" smtClean="0"/>
              <a:pPr/>
              <a:t>‹nº›</a:t>
            </a:fld>
            <a:endParaRPr lang="en-US"/>
          </a:p>
        </p:txBody>
      </p:sp>
    </p:spTree>
    <p:extLst>
      <p:ext uri="{BB962C8B-B14F-4D97-AF65-F5344CB8AC3E}">
        <p14:creationId xmlns:p14="http://schemas.microsoft.com/office/powerpoint/2010/main" val="41680441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3D9F423E-EE7C-4ABE-AA69-EC5EEA358380}" type="slidenum">
              <a:rPr lang="pt-BR" smtClean="0"/>
              <a:pPr/>
              <a:t>1</a:t>
            </a:fld>
            <a:endParaRPr lang="pt-BR"/>
          </a:p>
        </p:txBody>
      </p:sp>
    </p:spTree>
    <p:extLst>
      <p:ext uri="{BB962C8B-B14F-4D97-AF65-F5344CB8AC3E}">
        <p14:creationId xmlns:p14="http://schemas.microsoft.com/office/powerpoint/2010/main" val="139028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Click to edit Master subtitle style</a:t>
            </a:r>
            <a:endParaRPr kumimoji="0" lang="en-US"/>
          </a:p>
        </p:txBody>
      </p:sp>
      <p:sp>
        <p:nvSpPr>
          <p:cNvPr id="28" name="Date Placeholder 27"/>
          <p:cNvSpPr>
            <a:spLocks noGrp="1"/>
          </p:cNvSpPr>
          <p:nvPr>
            <p:ph type="dt" sz="half" idx="10"/>
          </p:nvPr>
        </p:nvSpPr>
        <p:spPr/>
        <p:txBody>
          <a:bodyPr/>
          <a:lstStyle/>
          <a:p>
            <a:fld id="{A83DED69-5637-564B-A644-68610627F176}" type="datetimeFigureOut">
              <a:rPr lang="en-US" smtClean="0"/>
              <a:pPr/>
              <a:t>10/6/2023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6C351C-9608-6344-83E0-F028DA583C37}" type="slidenum">
              <a:rPr lang="en-US" smtClean="0"/>
              <a:pPr/>
              <a:t>‹nº›</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
        <p:nvSpPr>
          <p:cNvPr id="4" name="Date Placeholder 3"/>
          <p:cNvSpPr>
            <a:spLocks noGrp="1"/>
          </p:cNvSpPr>
          <p:nvPr>
            <p:ph type="dt" sz="half" idx="10"/>
          </p:nvPr>
        </p:nvSpPr>
        <p:spPr/>
        <p:txBody>
          <a:bodyPr/>
          <a:lstStyle/>
          <a:p>
            <a:fld id="{A83DED69-5637-564B-A644-68610627F176}" type="datetimeFigureOut">
              <a:rPr lang="en-US" smtClean="0"/>
              <a:pPr/>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C351C-9608-6344-83E0-F028DA583C37}"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C6C351C-9608-6344-83E0-F028DA583C37}" type="slidenum">
              <a:rPr lang="en-US" smtClean="0"/>
              <a:pPr/>
              <a:t>‹nº›</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
        <p:nvSpPr>
          <p:cNvPr id="4" name="Date Placeholder 3"/>
          <p:cNvSpPr>
            <a:spLocks noGrp="1"/>
          </p:cNvSpPr>
          <p:nvPr>
            <p:ph type="dt" sz="half" idx="10"/>
          </p:nvPr>
        </p:nvSpPr>
        <p:spPr/>
        <p:txBody>
          <a:bodyPr/>
          <a:lstStyle/>
          <a:p>
            <a:fld id="{A83DED69-5637-564B-A644-68610627F176}" type="datetimeFigureOut">
              <a:rPr lang="en-US" smtClean="0"/>
              <a:pPr/>
              <a:t>10/6/2023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pt-BR"/>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pt-BR"/>
              <a:t>Click to edit Master title style</a:t>
            </a:r>
            <a:endParaRPr kumimoji="0" lang="en-US"/>
          </a:p>
        </p:txBody>
      </p:sp>
      <p:sp>
        <p:nvSpPr>
          <p:cNvPr id="4" name="Date Placeholder 3"/>
          <p:cNvSpPr>
            <a:spLocks noGrp="1"/>
          </p:cNvSpPr>
          <p:nvPr>
            <p:ph type="dt" sz="half" idx="10"/>
          </p:nvPr>
        </p:nvSpPr>
        <p:spPr/>
        <p:txBody>
          <a:bodyPr/>
          <a:lstStyle/>
          <a:p>
            <a:fld id="{A83DED69-5637-564B-A644-68610627F176}" type="datetimeFigureOut">
              <a:rPr lang="en-US" smtClean="0"/>
              <a:pPr/>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C6C351C-9608-6344-83E0-F028DA583C37}" type="slidenum">
              <a:rPr lang="en-US" smtClean="0"/>
              <a:pPr/>
              <a:t>‹nº›</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83DED69-5637-564B-A644-68610627F176}" type="datetimeFigureOut">
              <a:rPr lang="en-US" smtClean="0"/>
              <a:pPr/>
              <a:t>10/6/2023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6C351C-9608-6344-83E0-F028DA583C37}" type="slidenum">
              <a:rPr lang="en-US" smtClean="0"/>
              <a:pPr/>
              <a:t>‹nº›</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pt-BR"/>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83DED69-5637-564B-A644-68610627F176}" type="datetimeFigureOut">
              <a:rPr lang="en-US" smtClean="0"/>
              <a:pPr/>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C351C-9608-6344-83E0-F028DA583C37}" type="slidenum">
              <a:rPr lang="en-US" smtClean="0"/>
              <a:pPr/>
              <a:t>‹nº›</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a:t>Click to edit Master text styles</a:t>
            </a:r>
          </a:p>
        </p:txBody>
      </p:sp>
      <p:sp>
        <p:nvSpPr>
          <p:cNvPr id="7" name="Date Placeholder 6"/>
          <p:cNvSpPr>
            <a:spLocks noGrp="1"/>
          </p:cNvSpPr>
          <p:nvPr>
            <p:ph type="dt" sz="half" idx="10"/>
          </p:nvPr>
        </p:nvSpPr>
        <p:spPr/>
        <p:txBody>
          <a:bodyPr/>
          <a:lstStyle/>
          <a:p>
            <a:fld id="{A83DED69-5637-564B-A644-68610627F176}" type="datetimeFigureOut">
              <a:rPr lang="en-US" smtClean="0"/>
              <a:pPr/>
              <a:t>10/6/2023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C6C351C-9608-6344-83E0-F028DA583C37}" type="slidenum">
              <a:rPr lang="en-US" smtClean="0"/>
              <a:pPr/>
              <a:t>‹nº›</a:t>
            </a:fld>
            <a:endParaRPr lang="en-US"/>
          </a:p>
        </p:txBody>
      </p:sp>
      <p:sp>
        <p:nvSpPr>
          <p:cNvPr id="23" name="Title 22"/>
          <p:cNvSpPr>
            <a:spLocks noGrp="1"/>
          </p:cNvSpPr>
          <p:nvPr>
            <p:ph type="title"/>
          </p:nvPr>
        </p:nvSpPr>
        <p:spPr/>
        <p:txBody>
          <a:bodyPr rtlCol="0" anchor="b" anchorCtr="0"/>
          <a:lstStyle/>
          <a:p>
            <a:r>
              <a:rPr kumimoji="0" lang="pt-BR"/>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a:t>Click to edit Master title style</a:t>
            </a:r>
            <a:endParaRPr kumimoji="0" lang="en-US"/>
          </a:p>
        </p:txBody>
      </p:sp>
      <p:sp>
        <p:nvSpPr>
          <p:cNvPr id="3" name="Date Placeholder 2"/>
          <p:cNvSpPr>
            <a:spLocks noGrp="1"/>
          </p:cNvSpPr>
          <p:nvPr>
            <p:ph type="dt" sz="half" idx="10"/>
          </p:nvPr>
        </p:nvSpPr>
        <p:spPr/>
        <p:txBody>
          <a:bodyPr/>
          <a:lstStyle/>
          <a:p>
            <a:fld id="{A83DED69-5637-564B-A644-68610627F176}" type="datetimeFigureOut">
              <a:rPr lang="en-US" smtClean="0"/>
              <a:pPr/>
              <a:t>10/6/2023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C6C351C-9608-6344-83E0-F028DA583C37}"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83DED69-5637-564B-A644-68610627F176}" type="datetimeFigureOut">
              <a:rPr lang="en-US" smtClean="0"/>
              <a:pPr/>
              <a:t>10/6/2023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C6C351C-9608-6344-83E0-F028DA583C37}"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pt-BR"/>
              <a:t>Click to edit Master text styles</a:t>
            </a:r>
          </a:p>
          <a:p>
            <a:pPr lvl="1" eaLnBrk="1" latinLnBrk="0" hangingPunct="1"/>
            <a:r>
              <a:rPr lang="pt-BR"/>
              <a:t>Second level</a:t>
            </a:r>
          </a:p>
          <a:p>
            <a:pPr lvl="2" eaLnBrk="1" latinLnBrk="0" hangingPunct="1"/>
            <a:r>
              <a:rPr lang="pt-BR"/>
              <a:t>Third level</a:t>
            </a:r>
          </a:p>
          <a:p>
            <a:pPr lvl="3" eaLnBrk="1" latinLnBrk="0" hangingPunct="1"/>
            <a:r>
              <a:rPr lang="pt-BR"/>
              <a:t>Fourth level</a:t>
            </a:r>
          </a:p>
          <a:p>
            <a:pPr lvl="4" eaLnBrk="1" latinLnBrk="0" hangingPunct="1"/>
            <a:r>
              <a:rPr lang="pt-BR"/>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C6C351C-9608-6344-83E0-F028DA583C37}" type="slidenum">
              <a:rPr lang="en-US" smtClean="0"/>
              <a:pPr/>
              <a:t>‹nº›</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83DED69-5637-564B-A644-68610627F176}" type="datetimeFigureOut">
              <a:rPr lang="en-US" smtClean="0"/>
              <a:pPr/>
              <a:t>10/6/2023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C6C351C-9608-6344-83E0-F028DA583C37}" type="slidenum">
              <a:rPr lang="en-US" smtClean="0"/>
              <a:pPr/>
              <a:t>‹nº›</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pt-BR"/>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83DED69-5637-564B-A644-68610627F176}" type="datetimeFigureOut">
              <a:rPr lang="en-US" smtClean="0"/>
              <a:pPr/>
              <a:t>10/6/2023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3DED69-5637-564B-A644-68610627F176}" type="datetimeFigureOut">
              <a:rPr lang="en-US" smtClean="0"/>
              <a:pPr/>
              <a:t>10/6/2023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C6C351C-9608-6344-83E0-F028DA583C37}" type="slidenum">
              <a:rPr lang="en-US" smtClean="0"/>
              <a:pPr/>
              <a:t>‹nº›</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pt-BR"/>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a:t>Click to edit Master text styles</a:t>
            </a:r>
          </a:p>
          <a:p>
            <a:pPr lvl="1" eaLnBrk="1" latinLnBrk="0" hangingPunct="1"/>
            <a:r>
              <a:rPr kumimoji="0" lang="pt-BR"/>
              <a:t>Second level</a:t>
            </a:r>
          </a:p>
          <a:p>
            <a:pPr lvl="2" eaLnBrk="1" latinLnBrk="0" hangingPunct="1"/>
            <a:r>
              <a:rPr kumimoji="0" lang="pt-BR"/>
              <a:t>Third level</a:t>
            </a:r>
          </a:p>
          <a:p>
            <a:pPr lvl="3" eaLnBrk="1" latinLnBrk="0" hangingPunct="1"/>
            <a:r>
              <a:rPr kumimoji="0" lang="pt-BR"/>
              <a:t>Fourth level</a:t>
            </a:r>
          </a:p>
          <a:p>
            <a:pPr lvl="4" eaLnBrk="1" latinLnBrk="0" hangingPunct="1"/>
            <a:r>
              <a:rPr kumimoji="0" lang="pt-BR"/>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1314815" y="3672812"/>
            <a:ext cx="7000924" cy="885936"/>
          </a:xfrm>
          <a:prstGeom prst="rect">
            <a:avLst/>
          </a:prstGeom>
        </p:spPr>
        <p:txBody>
          <a:bodyPr vert="horz" anchor="t" anchorCtr="0">
            <a:normAutofit fontScale="97500"/>
          </a:bodyPr>
          <a:lstStyle/>
          <a:p>
            <a:pPr algn="ctr"/>
            <a:r>
              <a:rPr lang="en-US" sz="3600" b="1" dirty="0"/>
              <a:t>Weighting Methods</a:t>
            </a:r>
          </a:p>
        </p:txBody>
      </p:sp>
      <p:sp>
        <p:nvSpPr>
          <p:cNvPr id="10" name="Retângulo 9"/>
          <p:cNvSpPr/>
          <p:nvPr/>
        </p:nvSpPr>
        <p:spPr>
          <a:xfrm>
            <a:off x="148708" y="157268"/>
            <a:ext cx="2366353" cy="584775"/>
          </a:xfrm>
          <a:prstGeom prst="rect">
            <a:avLst/>
          </a:prstGeom>
        </p:spPr>
        <p:txBody>
          <a:bodyPr wrap="none">
            <a:spAutoFit/>
          </a:bodyPr>
          <a:lstStyle/>
          <a:p>
            <a:r>
              <a:rPr lang="en-US" sz="3200" b="1"/>
              <a:t>CLASS #4 </a:t>
            </a:r>
            <a:endParaRPr lang="pt-BR" sz="3200" dirty="0"/>
          </a:p>
        </p:txBody>
      </p:sp>
      <p:pic>
        <p:nvPicPr>
          <p:cNvPr id="7" name="Picture 2" descr="Image result for logo poli usp">
            <a:extLst>
              <a:ext uri="{FF2B5EF4-FFF2-40B4-BE49-F238E27FC236}">
                <a16:creationId xmlns:a16="http://schemas.microsoft.com/office/drawing/2014/main" id="{503DB20F-666C-4C3F-A769-73E02782E3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9863" y="166247"/>
            <a:ext cx="1127125"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3660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914400" y="-8826"/>
            <a:ext cx="7772400" cy="1143000"/>
          </a:xfrm>
        </p:spPr>
        <p:txBody>
          <a:bodyPr>
            <a:normAutofit/>
          </a:bodyPr>
          <a:lstStyle/>
          <a:p>
            <a:r>
              <a:rPr lang="en-US" dirty="0">
                <a:solidFill>
                  <a:schemeClr val="accent1">
                    <a:lumMod val="40000"/>
                    <a:lumOff val="60000"/>
                  </a:schemeClr>
                </a:solidFill>
              </a:rPr>
              <a:t>SMARTER (SMART Exploiting Ranks)</a:t>
            </a:r>
          </a:p>
        </p:txBody>
      </p:sp>
      <p:sp>
        <p:nvSpPr>
          <p:cNvPr id="5" name="Espaço Reservado para Conteúdo 2"/>
          <p:cNvSpPr>
            <a:spLocks noGrp="1"/>
          </p:cNvSpPr>
          <p:nvPr>
            <p:ph sz="quarter" idx="1"/>
          </p:nvPr>
        </p:nvSpPr>
        <p:spPr>
          <a:xfrm>
            <a:off x="914400" y="1447800"/>
            <a:ext cx="7772400" cy="4572000"/>
          </a:xfrm>
        </p:spPr>
        <p:txBody>
          <a:bodyPr/>
          <a:lstStyle/>
          <a:p>
            <a:pPr marL="0" indent="0">
              <a:buNone/>
            </a:pPr>
            <a:r>
              <a:rPr lang="en-US" dirty="0"/>
              <a:t>Differences:</a:t>
            </a:r>
          </a:p>
          <a:p>
            <a:r>
              <a:rPr lang="en-US" sz="2200" dirty="0"/>
              <a:t>Value functions </a:t>
            </a:r>
            <a:r>
              <a:rPr lang="en-US" sz="2200"/>
              <a:t>are always </a:t>
            </a:r>
            <a:r>
              <a:rPr lang="en-US" sz="2200" dirty="0"/>
              <a:t>assumed to be linear. </a:t>
            </a:r>
          </a:p>
          <a:p>
            <a:pPr marL="0" indent="0">
              <a:buNone/>
            </a:pPr>
            <a:r>
              <a:rPr lang="en-US" sz="2200" dirty="0"/>
              <a:t>Ex: value function for office floor area (0 for 400 ft2 and 100 for 1500 ft2). Now we should ask the decision-maker to think about small increases in the office floor area. Would a 100 ft2 increase in the floor area be more attractive if it fell near the bottom of scale (</a:t>
            </a:r>
            <a:r>
              <a:rPr lang="en-US" sz="2200" dirty="0" err="1"/>
              <a:t>e.g</a:t>
            </a:r>
            <a:r>
              <a:rPr lang="en-US" sz="2200" dirty="0"/>
              <a:t> 400-500 ft2), in the middle (</a:t>
            </a:r>
            <a:r>
              <a:rPr lang="en-US" sz="2200" dirty="0" err="1"/>
              <a:t>e.g</a:t>
            </a:r>
            <a:r>
              <a:rPr lang="en-US" sz="2200" dirty="0"/>
              <a:t> 1000-1100 ft2) or near the top (</a:t>
            </a:r>
            <a:r>
              <a:rPr lang="en-US" sz="2200" dirty="0" err="1"/>
              <a:t>e.g</a:t>
            </a:r>
            <a:r>
              <a:rPr lang="en-US" sz="2200" dirty="0"/>
              <a:t> 1400-1500 ft2), or would it not matter where the increase occurred? If it does not matter, then a linear approximation can be used. </a:t>
            </a:r>
          </a:p>
          <a:p>
            <a:endParaRPr lang="en-US" dirty="0"/>
          </a:p>
        </p:txBody>
      </p:sp>
    </p:spTree>
    <p:extLst>
      <p:ext uri="{BB962C8B-B14F-4D97-AF65-F5344CB8AC3E}">
        <p14:creationId xmlns:p14="http://schemas.microsoft.com/office/powerpoint/2010/main" val="73783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914400" y="-118554"/>
            <a:ext cx="7772400" cy="1143000"/>
          </a:xfrm>
        </p:spPr>
        <p:txBody>
          <a:bodyPr>
            <a:normAutofit/>
          </a:bodyPr>
          <a:lstStyle/>
          <a:p>
            <a:r>
              <a:rPr lang="en-US" dirty="0">
                <a:solidFill>
                  <a:schemeClr val="accent1">
                    <a:lumMod val="40000"/>
                    <a:lumOff val="60000"/>
                  </a:schemeClr>
                </a:solidFill>
              </a:rPr>
              <a:t>SMARTER (SMART Exploiting Ranks)</a:t>
            </a:r>
          </a:p>
        </p:txBody>
      </p:sp>
      <p:sp>
        <p:nvSpPr>
          <p:cNvPr id="5" name="Espaço Reservado para Conteúdo 2"/>
          <p:cNvSpPr>
            <a:spLocks noGrp="1"/>
          </p:cNvSpPr>
          <p:nvPr>
            <p:ph sz="quarter" idx="1"/>
          </p:nvPr>
        </p:nvSpPr>
        <p:spPr>
          <a:xfrm>
            <a:off x="914400" y="1447800"/>
            <a:ext cx="7772400" cy="4572000"/>
          </a:xfrm>
        </p:spPr>
        <p:txBody>
          <a:bodyPr/>
          <a:lstStyle/>
          <a:p>
            <a:pPr marL="0" indent="0">
              <a:buNone/>
            </a:pPr>
            <a:r>
              <a:rPr lang="en-US" dirty="0"/>
              <a:t>Differences:</a:t>
            </a:r>
          </a:p>
          <a:p>
            <a:r>
              <a:rPr lang="en-US" sz="2200" dirty="0"/>
              <a:t> Elicitation of the swing weights. </a:t>
            </a:r>
          </a:p>
          <a:p>
            <a:pPr marL="0" indent="0">
              <a:buNone/>
            </a:pPr>
            <a:r>
              <a:rPr lang="en-US" sz="2200" dirty="0"/>
              <a:t>Ask the decision maker to rank the swings in order of importance. Then we can compare the swings from the worst to best position on different attributes when converting those into a set of approximate weights with ROC (“rank order centroid”). </a:t>
            </a:r>
          </a:p>
          <a:p>
            <a:pPr marL="0" indent="0">
              <a:buNone/>
            </a:pPr>
            <a:endParaRPr lang="en-US" sz="2200" dirty="0"/>
          </a:p>
          <a:p>
            <a:pPr marL="0" indent="0">
              <a:buNone/>
            </a:pPr>
            <a:r>
              <a:rPr lang="en-US" sz="2200" dirty="0"/>
              <a:t>Ex: a swing from the worst to the best position for “office visibility” was considered to be 80% as important as a swing from the worst to the best position for “closeness to customers”. </a:t>
            </a:r>
          </a:p>
        </p:txBody>
      </p:sp>
    </p:spTree>
    <p:extLst>
      <p:ext uri="{BB962C8B-B14F-4D97-AF65-F5344CB8AC3E}">
        <p14:creationId xmlns:p14="http://schemas.microsoft.com/office/powerpoint/2010/main" val="991857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914400" y="-200850"/>
            <a:ext cx="7772400" cy="1143000"/>
          </a:xfrm>
        </p:spPr>
        <p:txBody>
          <a:bodyPr/>
          <a:lstStyle/>
          <a:p>
            <a:r>
              <a:rPr lang="en-US" dirty="0">
                <a:solidFill>
                  <a:schemeClr val="accent1">
                    <a:lumMod val="40000"/>
                    <a:lumOff val="60000"/>
                  </a:schemeClr>
                </a:solidFill>
              </a:rPr>
              <a:t>ROC (“rank order centroid”)</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7473395"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aixaDeTexto 6"/>
          <p:cNvSpPr txBox="1"/>
          <p:nvPr/>
        </p:nvSpPr>
        <p:spPr>
          <a:xfrm>
            <a:off x="838199" y="5562600"/>
            <a:ext cx="7473395" cy="707886"/>
          </a:xfrm>
          <a:prstGeom prst="rect">
            <a:avLst/>
          </a:prstGeom>
          <a:noFill/>
        </p:spPr>
        <p:txBody>
          <a:bodyPr wrap="square" rtlCol="0">
            <a:spAutoFit/>
          </a:bodyPr>
          <a:lstStyle/>
          <a:p>
            <a:r>
              <a:rPr lang="en-US" sz="2200" dirty="0"/>
              <a:t>Weights are given according to an order of importance of the attributes. </a:t>
            </a:r>
          </a:p>
          <a:p>
            <a:endParaRPr lang="en-US" dirty="0"/>
          </a:p>
        </p:txBody>
      </p:sp>
    </p:spTree>
    <p:extLst>
      <p:ext uri="{BB962C8B-B14F-4D97-AF65-F5344CB8AC3E}">
        <p14:creationId xmlns:p14="http://schemas.microsoft.com/office/powerpoint/2010/main" val="3030631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sz="quarter" idx="1"/>
          </p:nvPr>
        </p:nvSpPr>
        <p:spPr>
          <a:xfrm>
            <a:off x="914400" y="1447800"/>
            <a:ext cx="7772400" cy="4572000"/>
          </a:xfrm>
        </p:spPr>
        <p:txBody>
          <a:bodyPr/>
          <a:lstStyle/>
          <a:p>
            <a:r>
              <a:rPr lang="en-US" dirty="0"/>
              <a:t>How to calculate the weights: </a:t>
            </a:r>
          </a:p>
          <a:p>
            <a:pPr marL="0" indent="0">
              <a:buNone/>
            </a:pPr>
            <a:r>
              <a:rPr lang="en-US" dirty="0"/>
              <a:t> </a:t>
            </a:r>
          </a:p>
          <a:p>
            <a:pPr marL="0" indent="0">
              <a:buNone/>
            </a:pPr>
            <a:endParaRPr lang="en-US" dirty="0"/>
          </a:p>
          <a:p>
            <a:pPr marL="0" indent="0">
              <a:buNone/>
            </a:pPr>
            <a:endParaRPr lang="en-US" dirty="0"/>
          </a:p>
          <a:p>
            <a:pPr marL="0" indent="0">
              <a:buNone/>
            </a:pPr>
            <a:r>
              <a:rPr lang="en-US" sz="2000" dirty="0"/>
              <a:t>Where </a:t>
            </a:r>
            <a:r>
              <a:rPr lang="en-US" sz="2000" i="1" dirty="0" err="1"/>
              <a:t>wk</a:t>
            </a:r>
            <a:r>
              <a:rPr lang="en-US" sz="2000" dirty="0"/>
              <a:t> is the ROC weight from the attributes from order of preference </a:t>
            </a:r>
            <a:r>
              <a:rPr lang="en-US" sz="2000" i="1" dirty="0"/>
              <a:t>k. </a:t>
            </a:r>
            <a:r>
              <a:rPr lang="en-US" sz="2000" dirty="0"/>
              <a:t>Also, we know that it goes from </a:t>
            </a:r>
            <a:r>
              <a:rPr lang="en-US" sz="2000" i="1" dirty="0"/>
              <a:t>w1</a:t>
            </a:r>
            <a:r>
              <a:rPr lang="en-US" sz="2000" dirty="0"/>
              <a:t> (the attribute most important) to </a:t>
            </a:r>
            <a:r>
              <a:rPr lang="en-US" sz="2000" i="1" dirty="0" err="1"/>
              <a:t>wk</a:t>
            </a:r>
            <a:r>
              <a:rPr lang="en-US" sz="2000" dirty="0"/>
              <a:t> (the less important). </a:t>
            </a:r>
          </a:p>
        </p:txBody>
      </p:sp>
      <p:sp>
        <p:nvSpPr>
          <p:cNvPr id="5" name="Título 1"/>
          <p:cNvSpPr>
            <a:spLocks noGrp="1"/>
          </p:cNvSpPr>
          <p:nvPr>
            <p:ph type="title"/>
          </p:nvPr>
        </p:nvSpPr>
        <p:spPr>
          <a:xfrm>
            <a:off x="914400" y="152400"/>
            <a:ext cx="7772400" cy="1143000"/>
          </a:xfrm>
        </p:spPr>
        <p:txBody>
          <a:bodyPr/>
          <a:lstStyle/>
          <a:p>
            <a:r>
              <a:rPr lang="en-US" dirty="0">
                <a:solidFill>
                  <a:schemeClr val="accent1">
                    <a:lumMod val="40000"/>
                    <a:lumOff val="60000"/>
                  </a:schemeClr>
                </a:solidFill>
              </a:rPr>
              <a:t>ROC (“rank order centroid”)</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033967"/>
            <a:ext cx="3038475" cy="1231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4620768"/>
            <a:ext cx="324802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1306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914400" y="-127698"/>
            <a:ext cx="7772400" cy="1143000"/>
          </a:xfrm>
        </p:spPr>
        <p:txBody>
          <a:bodyPr/>
          <a:lstStyle/>
          <a:p>
            <a:r>
              <a:rPr lang="en-US" dirty="0">
                <a:solidFill>
                  <a:schemeClr val="accent1">
                    <a:lumMod val="40000"/>
                    <a:lumOff val="60000"/>
                  </a:schemeClr>
                </a:solidFill>
              </a:rPr>
              <a:t>ROC and SMART</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41" y="1524000"/>
            <a:ext cx="8430589"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aixaDeTexto 5"/>
          <p:cNvSpPr txBox="1"/>
          <p:nvPr/>
        </p:nvSpPr>
        <p:spPr>
          <a:xfrm>
            <a:off x="457200" y="5105400"/>
            <a:ext cx="8282430" cy="1661993"/>
          </a:xfrm>
          <a:prstGeom prst="rect">
            <a:avLst/>
          </a:prstGeom>
          <a:noFill/>
        </p:spPr>
        <p:txBody>
          <a:bodyPr wrap="square" rtlCol="0">
            <a:spAutoFit/>
          </a:bodyPr>
          <a:lstStyle/>
          <a:p>
            <a:pPr marL="285750" indent="-285750">
              <a:buFont typeface="Arial" panose="020B0604020202020204" pitchFamily="34" charset="0"/>
              <a:buChar char="•"/>
            </a:pPr>
            <a:r>
              <a:rPr lang="en-US" sz="2200" dirty="0"/>
              <a:t>Edwards</a:t>
            </a:r>
            <a:r>
              <a:rPr lang="en-US" sz="2200" baseline="0" dirty="0"/>
              <a:t> and Barron results of extensive simulations suggested that SMART and SMARTER will agree on which option has the highest aggregate benefits in 75-87% of cases. </a:t>
            </a:r>
          </a:p>
          <a:p>
            <a:endParaRPr lang="en-US" dirty="0"/>
          </a:p>
          <a:p>
            <a:endParaRPr lang="en-US" dirty="0"/>
          </a:p>
        </p:txBody>
      </p:sp>
    </p:spTree>
    <p:extLst>
      <p:ext uri="{BB962C8B-B14F-4D97-AF65-F5344CB8AC3E}">
        <p14:creationId xmlns:p14="http://schemas.microsoft.com/office/powerpoint/2010/main" val="1455608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914400" y="-54546"/>
            <a:ext cx="7772400" cy="1143000"/>
          </a:xfrm>
        </p:spPr>
        <p:txBody>
          <a:bodyPr/>
          <a:lstStyle/>
          <a:p>
            <a:r>
              <a:rPr lang="en-US" dirty="0">
                <a:solidFill>
                  <a:schemeClr val="accent1">
                    <a:lumMod val="40000"/>
                    <a:lumOff val="60000"/>
                  </a:schemeClr>
                </a:solidFill>
              </a:rPr>
              <a:t>SMARTER and SMART</a:t>
            </a:r>
          </a:p>
        </p:txBody>
      </p:sp>
      <p:sp>
        <p:nvSpPr>
          <p:cNvPr id="5" name="Espaço Reservado para Conteúdo 2"/>
          <p:cNvSpPr>
            <a:spLocks noGrp="1"/>
          </p:cNvSpPr>
          <p:nvPr>
            <p:ph sz="quarter" idx="1"/>
          </p:nvPr>
        </p:nvSpPr>
        <p:spPr>
          <a:xfrm>
            <a:off x="914400" y="1447800"/>
            <a:ext cx="7772400" cy="4572000"/>
          </a:xfrm>
        </p:spPr>
        <p:txBody>
          <a:bodyPr>
            <a:normAutofit fontScale="92500"/>
          </a:bodyPr>
          <a:lstStyle/>
          <a:p>
            <a:pPr marL="0" indent="0">
              <a:buNone/>
            </a:pPr>
            <a:r>
              <a:rPr lang="en-US" sz="2400" dirty="0"/>
              <a:t>Discrepancies: </a:t>
            </a:r>
          </a:p>
          <a:p>
            <a:r>
              <a:rPr lang="en-US" sz="2200" baseline="0" dirty="0"/>
              <a:t>Careful when using it to separate costs from benefits, their results can be different. This differences become less important if we recall the main goal of the decision analysis model,</a:t>
            </a:r>
            <a:r>
              <a:rPr lang="en-US" sz="2200" dirty="0"/>
              <a:t> which</a:t>
            </a:r>
            <a:r>
              <a:rPr lang="en-US" sz="2200" baseline="0" dirty="0"/>
              <a:t> is to understand and give insights about the problem studied. </a:t>
            </a:r>
          </a:p>
          <a:p>
            <a:pPr marL="0" indent="0">
              <a:buNone/>
            </a:pPr>
            <a:endParaRPr lang="en-US" sz="2200" dirty="0"/>
          </a:p>
          <a:p>
            <a:r>
              <a:rPr lang="en-US" sz="2200" dirty="0"/>
              <a:t>However, by simplifying the decision-maker’s judgmental task, we may be encouraging a superficial consideration of the problem and hence precluding the insights we hope to obtain.  </a:t>
            </a:r>
          </a:p>
          <a:p>
            <a:pPr marL="0" indent="0">
              <a:buNone/>
            </a:pPr>
            <a:endParaRPr lang="en-US" sz="2200" dirty="0"/>
          </a:p>
          <a:p>
            <a:r>
              <a:rPr lang="en-US" sz="2200" dirty="0"/>
              <a:t>ROC requires sophisticated mathematics (not usual to decision-makers). </a:t>
            </a:r>
          </a:p>
        </p:txBody>
      </p:sp>
    </p:spTree>
    <p:extLst>
      <p:ext uri="{BB962C8B-B14F-4D97-AF65-F5344CB8AC3E}">
        <p14:creationId xmlns:p14="http://schemas.microsoft.com/office/powerpoint/2010/main" val="286604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1 – </a:t>
            </a:r>
            <a:r>
              <a:rPr lang="pt-BR" dirty="0" err="1"/>
              <a:t>Direct</a:t>
            </a:r>
            <a:r>
              <a:rPr lang="pt-BR" dirty="0"/>
              <a:t> rating</a:t>
            </a:r>
          </a:p>
        </p:txBody>
      </p:sp>
      <p:sp>
        <p:nvSpPr>
          <p:cNvPr id="3" name="Espaço Reservado para Conteúdo 2"/>
          <p:cNvSpPr>
            <a:spLocks noGrp="1"/>
          </p:cNvSpPr>
          <p:nvPr>
            <p:ph sz="quarter" idx="1"/>
          </p:nvPr>
        </p:nvSpPr>
        <p:spPr/>
        <p:txBody>
          <a:bodyPr/>
          <a:lstStyle/>
          <a:p>
            <a:pPr marL="0" indent="0">
              <a:buNone/>
            </a:pPr>
            <a:r>
              <a:rPr lang="pt-BR" dirty="0" err="1"/>
              <a:t>Looking</a:t>
            </a:r>
            <a:r>
              <a:rPr lang="pt-BR" dirty="0"/>
              <a:t> </a:t>
            </a:r>
            <a:r>
              <a:rPr lang="pt-BR" dirty="0" err="1"/>
              <a:t>at</a:t>
            </a:r>
            <a:r>
              <a:rPr lang="pt-BR" dirty="0"/>
              <a:t> </a:t>
            </a:r>
            <a:r>
              <a:rPr lang="pt-BR" dirty="0" err="1"/>
              <a:t>within</a:t>
            </a:r>
            <a:r>
              <a:rPr lang="pt-BR" dirty="0"/>
              <a:t> </a:t>
            </a:r>
            <a:r>
              <a:rPr lang="pt-BR" dirty="0" err="1"/>
              <a:t>each</a:t>
            </a:r>
            <a:r>
              <a:rPr lang="pt-BR" dirty="0"/>
              <a:t> </a:t>
            </a:r>
            <a:r>
              <a:rPr lang="pt-BR" dirty="0" err="1"/>
              <a:t>family</a:t>
            </a:r>
            <a:r>
              <a:rPr lang="pt-BR" dirty="0"/>
              <a:t>...</a:t>
            </a:r>
          </a:p>
          <a:p>
            <a:pPr marL="0" indent="0">
              <a:buNone/>
            </a:pPr>
            <a:endParaRPr lang="pt-BR" dirty="0"/>
          </a:p>
          <a:p>
            <a:r>
              <a:rPr lang="pt-BR" dirty="0" err="1"/>
              <a:t>According</a:t>
            </a:r>
            <a:r>
              <a:rPr lang="pt-BR" dirty="0"/>
              <a:t> </a:t>
            </a:r>
            <a:r>
              <a:rPr lang="pt-BR" dirty="0" err="1"/>
              <a:t>to</a:t>
            </a:r>
            <a:r>
              <a:rPr lang="pt-BR" dirty="0"/>
              <a:t> </a:t>
            </a:r>
            <a:r>
              <a:rPr lang="pt-BR" dirty="0" err="1"/>
              <a:t>experience</a:t>
            </a:r>
            <a:r>
              <a:rPr lang="pt-BR" dirty="0"/>
              <a:t> </a:t>
            </a:r>
            <a:r>
              <a:rPr lang="pt-BR" dirty="0" err="1"/>
              <a:t>of</a:t>
            </a:r>
            <a:r>
              <a:rPr lang="pt-BR" dirty="0"/>
              <a:t> </a:t>
            </a:r>
            <a:r>
              <a:rPr lang="pt-BR" dirty="0" err="1"/>
              <a:t>decision</a:t>
            </a:r>
            <a:r>
              <a:rPr lang="pt-BR" dirty="0"/>
              <a:t> </a:t>
            </a:r>
            <a:r>
              <a:rPr lang="pt-BR" dirty="0" err="1"/>
              <a:t>maker</a:t>
            </a:r>
            <a:endParaRPr lang="pt-BR" dirty="0"/>
          </a:p>
          <a:p>
            <a:r>
              <a:rPr lang="pt-BR" dirty="0" err="1"/>
              <a:t>Based</a:t>
            </a:r>
            <a:r>
              <a:rPr lang="pt-BR" dirty="0"/>
              <a:t> </a:t>
            </a:r>
            <a:r>
              <a:rPr lang="pt-BR" dirty="0" err="1"/>
              <a:t>on</a:t>
            </a:r>
            <a:r>
              <a:rPr lang="pt-BR" dirty="0"/>
              <a:t> </a:t>
            </a:r>
            <a:r>
              <a:rPr lang="pt-BR" dirty="0" err="1"/>
              <a:t>historical</a:t>
            </a:r>
            <a:r>
              <a:rPr lang="pt-BR" dirty="0"/>
              <a:t> data</a:t>
            </a:r>
          </a:p>
          <a:p>
            <a:r>
              <a:rPr lang="pt-BR" dirty="0" err="1"/>
              <a:t>Based</a:t>
            </a:r>
            <a:r>
              <a:rPr lang="pt-BR" dirty="0"/>
              <a:t> </a:t>
            </a:r>
            <a:r>
              <a:rPr lang="pt-BR" dirty="0" err="1"/>
              <a:t>on</a:t>
            </a:r>
            <a:r>
              <a:rPr lang="pt-BR" dirty="0"/>
              <a:t> a </a:t>
            </a:r>
            <a:r>
              <a:rPr lang="pt-BR" dirty="0" err="1"/>
              <a:t>survey</a:t>
            </a:r>
            <a:endParaRPr lang="pt-BR" dirty="0"/>
          </a:p>
        </p:txBody>
      </p:sp>
    </p:spTree>
    <p:extLst>
      <p:ext uri="{BB962C8B-B14F-4D97-AF65-F5344CB8AC3E}">
        <p14:creationId xmlns:p14="http://schemas.microsoft.com/office/powerpoint/2010/main" val="122201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 Swing weight (last class)</a:t>
            </a:r>
          </a:p>
        </p:txBody>
      </p:sp>
      <p:sp>
        <p:nvSpPr>
          <p:cNvPr id="3" name="Content Placeholder 2"/>
          <p:cNvSpPr>
            <a:spLocks noGrp="1"/>
          </p:cNvSpPr>
          <p:nvPr>
            <p:ph sz="quarter" idx="1"/>
          </p:nvPr>
        </p:nvSpPr>
        <p:spPr/>
        <p:txBody>
          <a:bodyPr>
            <a:noAutofit/>
          </a:bodyPr>
          <a:lstStyle/>
          <a:p>
            <a:pPr algn="just"/>
            <a:r>
              <a:rPr lang="en-US" sz="2400" dirty="0"/>
              <a:t>First, it is needed to define a hypothetical situation, characterized as being the worst possible situation.</a:t>
            </a:r>
          </a:p>
          <a:p>
            <a:pPr algn="just"/>
            <a:endParaRPr lang="en-US" sz="2400" dirty="0"/>
          </a:p>
          <a:p>
            <a:pPr algn="just"/>
            <a:r>
              <a:rPr lang="en-US" sz="2400" dirty="0"/>
              <a:t>After this, it is asked to the decision maker which scenario would be choose in case of only one of them could be improved. </a:t>
            </a:r>
          </a:p>
          <a:p>
            <a:pPr algn="just"/>
            <a:endParaRPr lang="en-US" sz="2400" dirty="0"/>
          </a:p>
          <a:p>
            <a:pPr algn="just"/>
            <a:r>
              <a:rPr lang="en-US" sz="2400" dirty="0"/>
              <a:t>It was choose the attribute Closeness to customers (weight of 100)</a:t>
            </a:r>
          </a:p>
          <a:p>
            <a:pPr algn="just"/>
            <a:endParaRPr lang="en-US" sz="2400" dirty="0"/>
          </a:p>
          <a:p>
            <a:pPr algn="just"/>
            <a:r>
              <a:rPr lang="en-US" sz="2400" dirty="0"/>
              <a:t>Then, the others weight are given by comparing each attribute with “closeness to customer”</a:t>
            </a:r>
          </a:p>
        </p:txBody>
      </p:sp>
    </p:spTree>
    <p:extLst>
      <p:ext uri="{BB962C8B-B14F-4D97-AF65-F5344CB8AC3E}">
        <p14:creationId xmlns:p14="http://schemas.microsoft.com/office/powerpoint/2010/main" val="2784941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206375" y="384317"/>
            <a:ext cx="8937625" cy="587858"/>
          </a:xfrm>
        </p:spPr>
        <p:txBody>
          <a:bodyPr>
            <a:normAutofit fontScale="90000"/>
          </a:bodyPr>
          <a:lstStyle/>
          <a:p>
            <a:r>
              <a:rPr lang="pt-BR" altLang="pt-BR" sz="3000" dirty="0" err="1"/>
              <a:t>Applying</a:t>
            </a:r>
            <a:r>
              <a:rPr lang="pt-BR" altLang="pt-BR" sz="3000" dirty="0"/>
              <a:t> </a:t>
            </a:r>
            <a:r>
              <a:rPr lang="pt-BR" altLang="pt-BR" sz="3000" dirty="0" err="1"/>
              <a:t>the</a:t>
            </a:r>
            <a:r>
              <a:rPr lang="pt-BR" altLang="pt-BR" sz="3000" dirty="0"/>
              <a:t> Swing </a:t>
            </a:r>
            <a:r>
              <a:rPr lang="pt-BR" altLang="pt-BR" sz="3000" dirty="0" err="1"/>
              <a:t>weighting</a:t>
            </a:r>
            <a:r>
              <a:rPr lang="pt-BR" altLang="pt-BR" sz="3000" dirty="0"/>
              <a:t> </a:t>
            </a:r>
            <a:r>
              <a:rPr lang="pt-BR" altLang="pt-BR" sz="3000" dirty="0" err="1"/>
              <a:t>Method</a:t>
            </a:r>
            <a:r>
              <a:rPr lang="pt-BR" altLang="pt-BR" sz="3000" dirty="0"/>
              <a:t> </a:t>
            </a:r>
            <a:br>
              <a:rPr lang="pt-BR" altLang="pt-BR" sz="3000" dirty="0"/>
            </a:br>
            <a:r>
              <a:rPr lang="pt-BR" altLang="pt-BR" sz="3000" dirty="0" err="1"/>
              <a:t>to</a:t>
            </a:r>
            <a:r>
              <a:rPr lang="pt-BR" altLang="pt-BR" sz="3000" dirty="0"/>
              <a:t> </a:t>
            </a:r>
            <a:r>
              <a:rPr lang="pt-BR" altLang="pt-BR" sz="3000" dirty="0" err="1"/>
              <a:t>Select</a:t>
            </a:r>
            <a:r>
              <a:rPr lang="pt-BR" altLang="pt-BR" sz="3000" dirty="0"/>
              <a:t> a </a:t>
            </a:r>
            <a:r>
              <a:rPr lang="pt-BR" altLang="pt-BR" sz="3000" dirty="0" err="1"/>
              <a:t>Logistics</a:t>
            </a:r>
            <a:r>
              <a:rPr lang="pt-BR" altLang="pt-BR" sz="3000" dirty="0"/>
              <a:t> </a:t>
            </a:r>
            <a:r>
              <a:rPr lang="pt-BR" altLang="pt-BR" sz="3000" dirty="0" err="1"/>
              <a:t>Operator</a:t>
            </a:r>
            <a:endParaRPr lang="en-US" altLang="pt-BR" sz="3000" dirty="0"/>
          </a:p>
        </p:txBody>
      </p:sp>
      <p:sp>
        <p:nvSpPr>
          <p:cNvPr id="8" name="Retângulo 3"/>
          <p:cNvSpPr>
            <a:spLocks noChangeArrowheads="1"/>
          </p:cNvSpPr>
          <p:nvPr/>
        </p:nvSpPr>
        <p:spPr bwMode="auto">
          <a:xfrm>
            <a:off x="115888" y="1307617"/>
            <a:ext cx="9028112" cy="446276"/>
          </a:xfrm>
          <a:prstGeom prst="rect">
            <a:avLst/>
          </a:prstGeom>
          <a:noFill/>
          <a:ln w="9525">
            <a:noFill/>
            <a:miter lim="800000"/>
            <a:headEnd/>
            <a:tailEnd/>
          </a:ln>
        </p:spPr>
        <p:txBody>
          <a:bodyPr>
            <a:spAutoFit/>
          </a:bodyPr>
          <a:lstStyle/>
          <a:p>
            <a:pPr>
              <a:buFont typeface="Arial" pitchFamily="34" charset="0"/>
              <a:buChar char="•"/>
            </a:pPr>
            <a:r>
              <a:rPr lang="pt-BR" altLang="pt-BR" sz="2200" i="0" dirty="0"/>
              <a:t> </a:t>
            </a:r>
            <a:r>
              <a:rPr lang="pt-BR" altLang="pt-BR" sz="2200" i="0" dirty="0" err="1"/>
              <a:t>Step</a:t>
            </a:r>
            <a:r>
              <a:rPr lang="pt-BR" altLang="pt-BR" sz="2200" i="0" dirty="0"/>
              <a:t> 1 </a:t>
            </a:r>
            <a:r>
              <a:rPr lang="pt-BR" altLang="pt-BR" sz="2200" dirty="0"/>
              <a:t>– </a:t>
            </a:r>
            <a:r>
              <a:rPr lang="en-US" altLang="pt-BR" sz="2200" dirty="0"/>
              <a:t>Hypothetical situation</a:t>
            </a:r>
            <a:r>
              <a:rPr lang="pt-BR" altLang="pt-BR" sz="2200" dirty="0"/>
              <a:t>: </a:t>
            </a:r>
            <a:r>
              <a:rPr lang="pt-BR" altLang="pt-BR" sz="2200" i="0" dirty="0" err="1"/>
              <a:t>the</a:t>
            </a:r>
            <a:r>
              <a:rPr lang="pt-BR" altLang="pt-BR" sz="2200" i="0" dirty="0"/>
              <a:t> </a:t>
            </a:r>
            <a:r>
              <a:rPr lang="pt-BR" altLang="pt-BR" sz="2200" i="0" dirty="0" err="1"/>
              <a:t>worst</a:t>
            </a:r>
            <a:r>
              <a:rPr lang="pt-BR" altLang="pt-BR" sz="2200" i="0" dirty="0"/>
              <a:t> </a:t>
            </a:r>
            <a:r>
              <a:rPr lang="pt-BR" altLang="pt-BR" sz="2200" i="0" dirty="0" err="1"/>
              <a:t>evaluation</a:t>
            </a:r>
            <a:endParaRPr lang="pt-BR" altLang="pt-BR" sz="2200" i="0" dirty="0"/>
          </a:p>
        </p:txBody>
      </p:sp>
      <p:graphicFrame>
        <p:nvGraphicFramePr>
          <p:cNvPr id="9" name="Tabela 8"/>
          <p:cNvGraphicFramePr>
            <a:graphicFrameLocks noGrp="1"/>
          </p:cNvGraphicFramePr>
          <p:nvPr/>
        </p:nvGraphicFramePr>
        <p:xfrm>
          <a:off x="397565" y="2041042"/>
          <a:ext cx="8335618" cy="1484312"/>
        </p:xfrm>
        <a:graphic>
          <a:graphicData uri="http://schemas.openxmlformats.org/drawingml/2006/table">
            <a:tbl>
              <a:tblPr firstRow="1" bandRow="1">
                <a:tableStyleId>{2D5ABB26-0587-4C30-8999-92F81FD0307C}</a:tableStyleId>
              </a:tblPr>
              <a:tblGrid>
                <a:gridCol w="2093844">
                  <a:extLst>
                    <a:ext uri="{9D8B030D-6E8A-4147-A177-3AD203B41FA5}">
                      <a16:colId xmlns:a16="http://schemas.microsoft.com/office/drawing/2014/main" val="20000"/>
                    </a:ext>
                  </a:extLst>
                </a:gridCol>
                <a:gridCol w="988526">
                  <a:extLst>
                    <a:ext uri="{9D8B030D-6E8A-4147-A177-3AD203B41FA5}">
                      <a16:colId xmlns:a16="http://schemas.microsoft.com/office/drawing/2014/main" val="20001"/>
                    </a:ext>
                  </a:extLst>
                </a:gridCol>
                <a:gridCol w="1441524">
                  <a:extLst>
                    <a:ext uri="{9D8B030D-6E8A-4147-A177-3AD203B41FA5}">
                      <a16:colId xmlns:a16="http://schemas.microsoft.com/office/drawing/2014/main" val="20002"/>
                    </a:ext>
                  </a:extLst>
                </a:gridCol>
                <a:gridCol w="1150447">
                  <a:extLst>
                    <a:ext uri="{9D8B030D-6E8A-4147-A177-3AD203B41FA5}">
                      <a16:colId xmlns:a16="http://schemas.microsoft.com/office/drawing/2014/main" val="20003"/>
                    </a:ext>
                  </a:extLst>
                </a:gridCol>
                <a:gridCol w="2661277">
                  <a:extLst>
                    <a:ext uri="{9D8B030D-6E8A-4147-A177-3AD203B41FA5}">
                      <a16:colId xmlns:a16="http://schemas.microsoft.com/office/drawing/2014/main" val="20004"/>
                    </a:ext>
                  </a:extLst>
                </a:gridCol>
              </a:tblGrid>
              <a:tr h="371078">
                <a:tc>
                  <a:txBody>
                    <a:bodyPr/>
                    <a:lstStyle/>
                    <a:p>
                      <a:pPr algn="ctr"/>
                      <a:r>
                        <a:rPr lang="pt-BR" sz="1800" b="1" dirty="0" err="1"/>
                        <a:t>Criterion</a:t>
                      </a:r>
                      <a:endParaRPr lang="en-US" sz="1800" b="1"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b="1" dirty="0"/>
                        <a:t>DHLX</a:t>
                      </a:r>
                      <a:endParaRPr lang="en-US" sz="1800" b="1"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b="1" dirty="0"/>
                        <a:t>TEGMAY</a:t>
                      </a:r>
                      <a:endParaRPr lang="en-US" sz="1800" b="1"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b="1" dirty="0"/>
                        <a:t>ILO</a:t>
                      </a:r>
                      <a:r>
                        <a:rPr lang="en-US" sz="1800" b="1" dirty="0"/>
                        <a:t>GZ</a:t>
                      </a:r>
                      <a:endParaRPr lang="pt-BR" sz="1800" b="1"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b="1" dirty="0" err="1"/>
                        <a:t>The</a:t>
                      </a:r>
                      <a:r>
                        <a:rPr lang="pt-BR" sz="1800" b="1" baseline="0" dirty="0"/>
                        <a:t> </a:t>
                      </a:r>
                      <a:r>
                        <a:rPr lang="pt-BR" sz="1800" b="1" baseline="0" dirty="0" err="1"/>
                        <a:t>worst</a:t>
                      </a:r>
                      <a:r>
                        <a:rPr lang="pt-BR" sz="1800" b="1" baseline="0" dirty="0"/>
                        <a:t> </a:t>
                      </a:r>
                      <a:r>
                        <a:rPr lang="pt-BR" sz="1800" b="1" baseline="0" dirty="0" err="1"/>
                        <a:t>scenario</a:t>
                      </a:r>
                      <a:endParaRPr lang="en-US" sz="1800" b="1"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0"/>
                  </a:ext>
                </a:extLst>
              </a:tr>
              <a:tr h="371078">
                <a:tc>
                  <a:txBody>
                    <a:bodyPr/>
                    <a:lstStyle/>
                    <a:p>
                      <a:r>
                        <a:rPr lang="pt-BR" sz="1800" dirty="0" err="1"/>
                        <a:t>Handling</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50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100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75</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50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1"/>
                  </a:ext>
                </a:extLst>
              </a:tr>
              <a:tr h="371078">
                <a:tc>
                  <a:txBody>
                    <a:bodyPr/>
                    <a:lstStyle/>
                    <a:p>
                      <a:r>
                        <a:rPr lang="pt-BR" sz="1800" dirty="0" err="1"/>
                        <a:t>Service</a:t>
                      </a:r>
                      <a:r>
                        <a:rPr lang="pt-BR" sz="1800" baseline="0" dirty="0"/>
                        <a:t> </a:t>
                      </a:r>
                      <a:r>
                        <a:rPr lang="pt-BR" sz="1800" baseline="0" dirty="0" err="1"/>
                        <a:t>Level</a:t>
                      </a:r>
                      <a:r>
                        <a:rPr lang="pt-BR" sz="1800" baseline="0" dirty="0"/>
                        <a:t> (SL)</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90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30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80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30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2"/>
                  </a:ext>
                </a:extLst>
              </a:tr>
              <a:tr h="371078">
                <a:tc>
                  <a:txBody>
                    <a:bodyPr/>
                    <a:lstStyle/>
                    <a:p>
                      <a:r>
                        <a:rPr lang="pt-BR" sz="1800" dirty="0" err="1"/>
                        <a:t>Reputation</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40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40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100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40</a:t>
                      </a:r>
                      <a:endParaRPr lang="en-US" sz="1800" dirty="0"/>
                    </a:p>
                  </a:txBody>
                  <a:tcPr marL="91441" marR="91441" marT="45749" marB="45749">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3"/>
                  </a:ext>
                </a:extLst>
              </a:tr>
            </a:tbl>
          </a:graphicData>
        </a:graphic>
      </p:graphicFrame>
      <p:sp>
        <p:nvSpPr>
          <p:cNvPr id="10" name="Retângulo 6"/>
          <p:cNvSpPr>
            <a:spLocks noChangeArrowheads="1"/>
          </p:cNvSpPr>
          <p:nvPr/>
        </p:nvSpPr>
        <p:spPr bwMode="auto">
          <a:xfrm>
            <a:off x="114300" y="3855554"/>
            <a:ext cx="9028113" cy="1107996"/>
          </a:xfrm>
          <a:prstGeom prst="rect">
            <a:avLst/>
          </a:prstGeom>
          <a:noFill/>
          <a:ln w="9525">
            <a:noFill/>
            <a:miter lim="800000"/>
            <a:headEnd/>
            <a:tailEnd/>
          </a:ln>
        </p:spPr>
        <p:txBody>
          <a:bodyPr>
            <a:spAutoFit/>
          </a:bodyPr>
          <a:lstStyle/>
          <a:p>
            <a:pPr eaLnBrk="1" hangingPunct="1">
              <a:buFont typeface="Arial" pitchFamily="34" charset="0"/>
              <a:buChar char="•"/>
            </a:pPr>
            <a:r>
              <a:rPr lang="pt-BR" altLang="pt-BR" sz="2200" dirty="0"/>
              <a:t> </a:t>
            </a:r>
            <a:r>
              <a:rPr lang="pt-BR" altLang="pt-BR" sz="2200" dirty="0" err="1"/>
              <a:t>Step</a:t>
            </a:r>
            <a:r>
              <a:rPr lang="pt-BR" altLang="pt-BR" sz="2200" i="0" dirty="0"/>
              <a:t> 2 – </a:t>
            </a:r>
            <a:r>
              <a:rPr lang="pt-BR" altLang="pt-BR" sz="2200" i="0" dirty="0" err="1"/>
              <a:t>Which</a:t>
            </a:r>
            <a:r>
              <a:rPr lang="pt-BR" altLang="pt-BR" sz="2200" i="0" dirty="0"/>
              <a:t> </a:t>
            </a:r>
            <a:r>
              <a:rPr lang="pt-BR" altLang="pt-BR" sz="2200" i="0" dirty="0" err="1"/>
              <a:t>those</a:t>
            </a:r>
            <a:r>
              <a:rPr lang="pt-BR" altLang="pt-BR" sz="2200" i="0" dirty="0"/>
              <a:t> </a:t>
            </a:r>
            <a:r>
              <a:rPr lang="pt-BR" altLang="pt-BR" sz="2200" i="0" dirty="0" err="1"/>
              <a:t>criteria</a:t>
            </a:r>
            <a:r>
              <a:rPr lang="pt-BR" altLang="pt-BR" sz="2200" i="0" dirty="0"/>
              <a:t> </a:t>
            </a:r>
            <a:r>
              <a:rPr lang="pt-BR" altLang="pt-BR" sz="2200" i="0" dirty="0" err="1"/>
              <a:t>would</a:t>
            </a:r>
            <a:r>
              <a:rPr lang="pt-BR" altLang="pt-BR" sz="2200" i="0" dirty="0"/>
              <a:t> </a:t>
            </a:r>
            <a:r>
              <a:rPr lang="pt-BR" altLang="pt-BR" sz="2200" i="0" dirty="0" err="1"/>
              <a:t>you</a:t>
            </a:r>
            <a:r>
              <a:rPr lang="pt-BR" altLang="pt-BR" sz="2200" i="0" dirty="0"/>
              <a:t> </a:t>
            </a:r>
            <a:r>
              <a:rPr lang="pt-BR" altLang="pt-BR" sz="2200" i="0" dirty="0" err="1"/>
              <a:t>choose</a:t>
            </a:r>
            <a:r>
              <a:rPr lang="pt-BR" altLang="pt-BR" sz="2200" i="0" dirty="0"/>
              <a:t>, </a:t>
            </a:r>
            <a:r>
              <a:rPr lang="pt-BR" altLang="pt-BR" sz="2200" i="0" dirty="0" err="1"/>
              <a:t>if</a:t>
            </a:r>
            <a:r>
              <a:rPr lang="pt-BR" altLang="pt-BR" sz="2200" i="0" dirty="0"/>
              <a:t> </a:t>
            </a:r>
            <a:r>
              <a:rPr lang="pt-BR" altLang="pt-BR" sz="2200" dirty="0" err="1"/>
              <a:t>someone</a:t>
            </a:r>
            <a:r>
              <a:rPr lang="pt-BR" altLang="pt-BR" sz="2200" dirty="0"/>
              <a:t> </a:t>
            </a:r>
            <a:r>
              <a:rPr lang="pt-BR" altLang="pt-BR" sz="2200" dirty="0" err="1"/>
              <a:t>could</a:t>
            </a:r>
            <a:r>
              <a:rPr lang="pt-BR" altLang="pt-BR" sz="2200" dirty="0"/>
              <a:t> </a:t>
            </a:r>
            <a:r>
              <a:rPr lang="pt-BR" altLang="pt-BR" sz="2200" dirty="0" err="1"/>
              <a:t>be</a:t>
            </a:r>
            <a:r>
              <a:rPr lang="pt-BR" altLang="pt-BR" sz="2200" dirty="0"/>
              <a:t> </a:t>
            </a:r>
            <a:r>
              <a:rPr lang="pt-BR" altLang="pt-BR" sz="2200" dirty="0" err="1"/>
              <a:t>improved</a:t>
            </a:r>
            <a:r>
              <a:rPr lang="pt-BR" altLang="pt-BR" sz="2200" i="0" dirty="0"/>
              <a:t>? </a:t>
            </a:r>
            <a:r>
              <a:rPr lang="pt-BR" altLang="pt-BR" sz="2200" i="0" dirty="0" err="1"/>
              <a:t>This</a:t>
            </a:r>
            <a:r>
              <a:rPr lang="pt-BR" altLang="pt-BR" sz="2200" i="0" dirty="0"/>
              <a:t> </a:t>
            </a:r>
            <a:r>
              <a:rPr lang="pt-BR" altLang="pt-BR" sz="2200" i="0" dirty="0" err="1"/>
              <a:t>criterion</a:t>
            </a:r>
            <a:r>
              <a:rPr lang="pt-BR" altLang="pt-BR" sz="2200" i="0" dirty="0"/>
              <a:t> </a:t>
            </a:r>
            <a:r>
              <a:rPr lang="pt-BR" altLang="pt-BR" sz="2200" i="0" dirty="0" err="1"/>
              <a:t>will</a:t>
            </a:r>
            <a:r>
              <a:rPr lang="pt-BR" altLang="pt-BR" sz="2200" i="0" dirty="0"/>
              <a:t> </a:t>
            </a:r>
            <a:r>
              <a:rPr lang="pt-BR" altLang="pt-BR" sz="2200" i="0" dirty="0" err="1"/>
              <a:t>be</a:t>
            </a:r>
            <a:r>
              <a:rPr lang="pt-BR" altLang="pt-BR" sz="2200" i="0" dirty="0"/>
              <a:t> </a:t>
            </a:r>
            <a:r>
              <a:rPr lang="pt-BR" altLang="pt-BR" sz="2200" i="0" dirty="0" err="1"/>
              <a:t>chosen</a:t>
            </a:r>
            <a:r>
              <a:rPr lang="pt-BR" altLang="pt-BR" sz="2200" i="0" dirty="0"/>
              <a:t> as </a:t>
            </a:r>
            <a:r>
              <a:rPr lang="pt-BR" altLang="pt-BR" sz="2200" i="0" dirty="0" err="1"/>
              <a:t>the</a:t>
            </a:r>
            <a:r>
              <a:rPr lang="pt-BR" altLang="pt-BR" sz="2200" i="0" dirty="0"/>
              <a:t> </a:t>
            </a:r>
            <a:r>
              <a:rPr lang="pt-BR" altLang="pt-BR" sz="2200" i="0" dirty="0" err="1"/>
              <a:t>most</a:t>
            </a:r>
            <a:r>
              <a:rPr lang="pt-BR" altLang="pt-BR" sz="2200" i="0" dirty="0"/>
              <a:t> </a:t>
            </a:r>
            <a:r>
              <a:rPr lang="pt-BR" altLang="pt-BR" sz="2200" i="0" dirty="0" err="1"/>
              <a:t>important</a:t>
            </a:r>
            <a:r>
              <a:rPr lang="pt-BR" altLang="pt-BR" sz="2200" i="0" dirty="0"/>
              <a:t>. It </a:t>
            </a:r>
            <a:r>
              <a:rPr lang="pt-BR" altLang="pt-BR" sz="2200" i="0" dirty="0" err="1"/>
              <a:t>means</a:t>
            </a:r>
            <a:r>
              <a:rPr lang="pt-BR" altLang="pt-BR" sz="2200" i="0" dirty="0"/>
              <a:t> a </a:t>
            </a:r>
            <a:r>
              <a:rPr lang="pt-BR" altLang="pt-BR" sz="2200" i="0" dirty="0" err="1"/>
              <a:t>criteria</a:t>
            </a:r>
            <a:r>
              <a:rPr lang="pt-BR" altLang="pt-BR" sz="2200" i="0" dirty="0"/>
              <a:t> </a:t>
            </a:r>
            <a:r>
              <a:rPr lang="pt-BR" altLang="pt-BR" sz="2200" i="0" dirty="0" err="1"/>
              <a:t>which</a:t>
            </a:r>
            <a:r>
              <a:rPr lang="pt-BR" altLang="pt-BR" sz="2200" i="0" dirty="0"/>
              <a:t> </a:t>
            </a:r>
            <a:r>
              <a:rPr lang="pt-BR" altLang="pt-BR" sz="2200" i="0" dirty="0" err="1"/>
              <a:t>would</a:t>
            </a:r>
            <a:r>
              <a:rPr lang="pt-BR" altLang="pt-BR" sz="2200" i="0" dirty="0"/>
              <a:t> cause </a:t>
            </a:r>
            <a:r>
              <a:rPr lang="pt-BR" altLang="pt-BR" sz="2200" i="0" dirty="0" err="1"/>
              <a:t>large</a:t>
            </a:r>
            <a:r>
              <a:rPr lang="pt-BR" altLang="pt-BR" sz="2200" i="0" dirty="0"/>
              <a:t> </a:t>
            </a:r>
            <a:r>
              <a:rPr lang="pt-BR" altLang="pt-BR" sz="2200" i="0" dirty="0" err="1"/>
              <a:t>impact</a:t>
            </a:r>
            <a:r>
              <a:rPr lang="pt-BR" altLang="pt-BR" sz="2200" i="0" dirty="0"/>
              <a:t> </a:t>
            </a:r>
            <a:r>
              <a:rPr lang="pt-BR" altLang="pt-BR" sz="2200" i="0" dirty="0" err="1"/>
              <a:t>on</a:t>
            </a:r>
            <a:r>
              <a:rPr lang="pt-BR" altLang="pt-BR" sz="2200" i="0" dirty="0"/>
              <a:t> </a:t>
            </a:r>
            <a:r>
              <a:rPr lang="pt-BR" altLang="pt-BR" sz="2200" i="0" dirty="0" err="1"/>
              <a:t>the</a:t>
            </a:r>
            <a:r>
              <a:rPr lang="pt-BR" altLang="pt-BR" sz="2200" i="0" dirty="0"/>
              <a:t> final </a:t>
            </a:r>
            <a:r>
              <a:rPr lang="pt-BR" altLang="pt-BR" sz="2200" i="0" dirty="0" err="1"/>
              <a:t>results</a:t>
            </a:r>
            <a:endParaRPr lang="pt-BR" altLang="pt-BR" sz="2200" i="0" dirty="0"/>
          </a:p>
        </p:txBody>
      </p:sp>
      <p:graphicFrame>
        <p:nvGraphicFramePr>
          <p:cNvPr id="12" name="Tabela 11"/>
          <p:cNvGraphicFramePr>
            <a:graphicFrameLocks noGrp="1"/>
          </p:cNvGraphicFramePr>
          <p:nvPr>
            <p:extLst>
              <p:ext uri="{D42A27DB-BD31-4B8C-83A1-F6EECF244321}">
                <p14:modId xmlns:p14="http://schemas.microsoft.com/office/powerpoint/2010/main" val="2947160869"/>
              </p:ext>
            </p:extLst>
          </p:nvPr>
        </p:nvGraphicFramePr>
        <p:xfrm>
          <a:off x="635000" y="5070596"/>
          <a:ext cx="3048000" cy="1112838"/>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tblGrid>
              <a:tr h="370946">
                <a:tc>
                  <a:txBody>
                    <a:bodyPr/>
                    <a:lstStyle/>
                    <a:p>
                      <a:pPr marL="342900" indent="-342900">
                        <a:buAutoNum type="arabicPeriod"/>
                      </a:pPr>
                      <a:r>
                        <a:rPr lang="pt-BR" sz="1800" dirty="0"/>
                        <a:t>SL</a:t>
                      </a:r>
                      <a:endParaRPr lang="en-US" sz="1800" dirty="0"/>
                    </a:p>
                  </a:txBody>
                  <a:tcPr marT="45733" marB="45733">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0"/>
                  </a:ext>
                </a:extLst>
              </a:tr>
              <a:tr h="370946">
                <a:tc>
                  <a:txBody>
                    <a:bodyPr/>
                    <a:lstStyle/>
                    <a:p>
                      <a:pPr marL="342900" indent="-342900">
                        <a:buAutoNum type="arabicPeriod" startAt="2"/>
                      </a:pPr>
                      <a:r>
                        <a:rPr lang="pt-BR" sz="1800" baseline="0" dirty="0" err="1"/>
                        <a:t>Reputation</a:t>
                      </a:r>
                      <a:endParaRPr lang="en-US" sz="1800" dirty="0"/>
                    </a:p>
                  </a:txBody>
                  <a:tcPr marT="45733" marB="45733">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1"/>
                  </a:ext>
                </a:extLst>
              </a:tr>
              <a:tr h="370946">
                <a:tc>
                  <a:txBody>
                    <a:bodyPr/>
                    <a:lstStyle/>
                    <a:p>
                      <a:r>
                        <a:rPr lang="pt-BR" sz="1800" dirty="0"/>
                        <a:t>3. </a:t>
                      </a:r>
                      <a:r>
                        <a:rPr lang="pt-BR" sz="1800" dirty="0" err="1"/>
                        <a:t>Handling</a:t>
                      </a:r>
                      <a:endParaRPr lang="en-US" sz="1800" dirty="0"/>
                    </a:p>
                  </a:txBody>
                  <a:tcPr marT="45733" marB="45733">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5191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noChangeArrowheads="1"/>
          </p:cNvSpPr>
          <p:nvPr>
            <p:ph sz="quarter" idx="1"/>
          </p:nvPr>
        </p:nvSpPr>
        <p:spPr bwMode="auto">
          <a:xfrm>
            <a:off x="301752" y="1527048"/>
            <a:ext cx="8503920" cy="5259901"/>
          </a:xfrm>
          <a:prstGeom prst="rect">
            <a:avLst/>
          </a:prstGeom>
          <a:noFill/>
          <a:ln w="9525">
            <a:noFill/>
            <a:miter lim="800000"/>
            <a:headEnd/>
            <a:tailEnd/>
          </a:ln>
        </p:spPr>
        <p:txBody>
          <a:bodyPr>
            <a:spAutoFit/>
          </a:bodyPr>
          <a:lstStyle/>
          <a:p>
            <a:pPr marL="457200" indent="-457200"/>
            <a:r>
              <a:rPr lang="pt-BR" altLang="pt-BR" sz="2300" dirty="0"/>
              <a:t>Step</a:t>
            </a:r>
            <a:r>
              <a:rPr lang="pt-BR" altLang="pt-BR" sz="2300" i="0" dirty="0"/>
              <a:t> 3 – Give </a:t>
            </a:r>
            <a:r>
              <a:rPr lang="pt-BR" altLang="pt-BR" sz="2300" i="0" dirty="0" err="1"/>
              <a:t>the</a:t>
            </a:r>
            <a:r>
              <a:rPr lang="pt-BR" altLang="pt-BR" sz="2300" i="0" dirty="0"/>
              <a:t> score 100 </a:t>
            </a:r>
            <a:r>
              <a:rPr lang="pt-BR" altLang="pt-BR" sz="2300" i="0" dirty="0" err="1"/>
              <a:t>to</a:t>
            </a:r>
            <a:r>
              <a:rPr lang="pt-BR" altLang="pt-BR" sz="2300" i="0" dirty="0"/>
              <a:t> </a:t>
            </a:r>
            <a:r>
              <a:rPr lang="pt-BR" altLang="pt-BR" sz="2300" i="0" dirty="0" err="1"/>
              <a:t>this</a:t>
            </a:r>
            <a:r>
              <a:rPr lang="pt-BR" altLang="pt-BR" sz="2300" i="0" dirty="0"/>
              <a:t> </a:t>
            </a:r>
            <a:r>
              <a:rPr lang="pt-BR" altLang="pt-BR" sz="2300" i="0" dirty="0" err="1"/>
              <a:t>best</a:t>
            </a:r>
            <a:r>
              <a:rPr lang="pt-BR" altLang="pt-BR" sz="2300" i="0" dirty="0"/>
              <a:t> </a:t>
            </a:r>
            <a:r>
              <a:rPr lang="pt-BR" altLang="pt-BR" sz="2300" i="0" dirty="0" err="1"/>
              <a:t>criteria</a:t>
            </a:r>
            <a:r>
              <a:rPr lang="pt-BR" altLang="pt-BR" sz="2300" i="0" dirty="0"/>
              <a:t>. </a:t>
            </a:r>
            <a:r>
              <a:rPr lang="pt-BR" altLang="pt-BR" sz="2300" i="0" dirty="0" err="1"/>
              <a:t>Now</a:t>
            </a:r>
            <a:r>
              <a:rPr lang="pt-BR" altLang="pt-BR" sz="2300" i="0" dirty="0"/>
              <a:t>, </a:t>
            </a:r>
            <a:r>
              <a:rPr lang="pt-BR" altLang="pt-BR" sz="2300" dirty="0"/>
              <a:t>compare </a:t>
            </a:r>
            <a:r>
              <a:rPr lang="pt-BR" altLang="pt-BR" sz="2300" dirty="0" err="1"/>
              <a:t>this</a:t>
            </a:r>
            <a:r>
              <a:rPr lang="pt-BR" altLang="pt-BR" sz="2300" dirty="0"/>
              <a:t> to </a:t>
            </a:r>
            <a:r>
              <a:rPr lang="pt-BR" altLang="pt-BR" sz="2300" dirty="0" err="1"/>
              <a:t>the</a:t>
            </a:r>
            <a:r>
              <a:rPr lang="pt-BR" altLang="pt-BR" sz="2300" dirty="0"/>
              <a:t> </a:t>
            </a:r>
            <a:r>
              <a:rPr lang="pt-BR" altLang="pt-BR" sz="2300" dirty="0" err="1"/>
              <a:t>others</a:t>
            </a:r>
            <a:r>
              <a:rPr lang="pt-BR" altLang="pt-BR" sz="2300" i="0" dirty="0"/>
              <a:t>. </a:t>
            </a:r>
            <a:r>
              <a:rPr lang="pt-BR" altLang="pt-BR" sz="2300" i="0" dirty="0" err="1"/>
              <a:t>Example</a:t>
            </a:r>
            <a:r>
              <a:rPr lang="pt-BR" altLang="pt-BR" sz="2300" i="0" dirty="0"/>
              <a:t>, </a:t>
            </a:r>
            <a:r>
              <a:rPr lang="pt-BR" altLang="pt-BR" sz="2300" i="0" dirty="0" err="1"/>
              <a:t>supposing</a:t>
            </a:r>
            <a:r>
              <a:rPr lang="pt-BR" altLang="pt-BR" sz="2300" i="0" dirty="0"/>
              <a:t> </a:t>
            </a:r>
            <a:r>
              <a:rPr lang="pt-BR" altLang="pt-BR" sz="2300" i="0" dirty="0" err="1"/>
              <a:t>that</a:t>
            </a:r>
            <a:r>
              <a:rPr lang="pt-BR" altLang="pt-BR" sz="2300" i="0" dirty="0"/>
              <a:t> “</a:t>
            </a:r>
            <a:r>
              <a:rPr lang="pt-BR" altLang="pt-BR" sz="2300" i="0" dirty="0" err="1"/>
              <a:t>Reputation</a:t>
            </a:r>
            <a:r>
              <a:rPr lang="pt-BR" altLang="pt-BR" sz="2300" dirty="0"/>
              <a:t>”  is 70% </a:t>
            </a:r>
            <a:r>
              <a:rPr lang="pt-BR" altLang="pt-BR" sz="2300" dirty="0" err="1"/>
              <a:t>important</a:t>
            </a:r>
            <a:r>
              <a:rPr lang="pt-BR" altLang="pt-BR" sz="2300" dirty="0"/>
              <a:t> </a:t>
            </a:r>
            <a:r>
              <a:rPr lang="pt-BR" altLang="pt-BR" sz="2300" dirty="0" err="1"/>
              <a:t>related</a:t>
            </a:r>
            <a:r>
              <a:rPr lang="pt-BR" altLang="pt-BR" sz="2300" dirty="0"/>
              <a:t> to </a:t>
            </a:r>
            <a:r>
              <a:rPr lang="pt-BR" altLang="pt-BR" sz="2300" dirty="0" err="1"/>
              <a:t>this</a:t>
            </a:r>
            <a:r>
              <a:rPr lang="pt-BR" altLang="pt-BR" sz="2300" dirty="0"/>
              <a:t> </a:t>
            </a:r>
            <a:r>
              <a:rPr lang="pt-BR" altLang="pt-BR" sz="2300" dirty="0" err="1"/>
              <a:t>criterion</a:t>
            </a:r>
            <a:r>
              <a:rPr lang="pt-BR" altLang="pt-BR" sz="2300" dirty="0"/>
              <a:t> (SL)</a:t>
            </a:r>
            <a:r>
              <a:rPr lang="pt-BR" altLang="pt-BR" sz="2300" i="0" dirty="0"/>
              <a:t>. </a:t>
            </a:r>
            <a:r>
              <a:rPr lang="pt-BR" altLang="pt-BR" sz="2300" i="0" dirty="0" err="1"/>
              <a:t>Then</a:t>
            </a:r>
            <a:r>
              <a:rPr lang="pt-BR" altLang="pt-BR" sz="2300" i="0" dirty="0"/>
              <a:t>, </a:t>
            </a:r>
            <a:r>
              <a:rPr lang="pt-BR" altLang="pt-BR" sz="2300" i="0" dirty="0" err="1"/>
              <a:t>the</a:t>
            </a:r>
            <a:r>
              <a:rPr lang="pt-BR" altLang="pt-BR" sz="2300" i="0" dirty="0"/>
              <a:t> </a:t>
            </a:r>
            <a:r>
              <a:rPr lang="pt-BR" altLang="pt-BR" sz="2300" i="0" dirty="0" err="1"/>
              <a:t>weight</a:t>
            </a:r>
            <a:r>
              <a:rPr lang="pt-BR" altLang="pt-BR" sz="2300" i="0" dirty="0"/>
              <a:t> </a:t>
            </a:r>
            <a:r>
              <a:rPr lang="pt-BR" altLang="pt-BR" sz="2300" i="0" dirty="0" err="1"/>
              <a:t>will</a:t>
            </a:r>
            <a:r>
              <a:rPr lang="pt-BR" altLang="pt-BR" sz="2300" i="0" dirty="0"/>
              <a:t> </a:t>
            </a:r>
            <a:r>
              <a:rPr lang="pt-BR" altLang="pt-BR" sz="2300" i="0" dirty="0" err="1"/>
              <a:t>be</a:t>
            </a:r>
            <a:r>
              <a:rPr lang="pt-BR" altLang="pt-BR" sz="2300" i="0" dirty="0"/>
              <a:t> 70 = 0.7 x 100. </a:t>
            </a:r>
            <a:r>
              <a:rPr lang="pt-BR" altLang="pt-BR" sz="2300" dirty="0" err="1"/>
              <a:t>Handling</a:t>
            </a:r>
            <a:r>
              <a:rPr lang="pt-BR" altLang="pt-BR" sz="2300" dirty="0"/>
              <a:t> </a:t>
            </a:r>
            <a:r>
              <a:rPr lang="pt-BR" altLang="pt-BR" sz="2300" dirty="0" err="1"/>
              <a:t>represents</a:t>
            </a:r>
            <a:r>
              <a:rPr lang="pt-BR" altLang="pt-BR" sz="2300" dirty="0"/>
              <a:t> </a:t>
            </a:r>
            <a:r>
              <a:rPr lang="pt-BR" altLang="pt-BR" sz="2300" i="0" dirty="0"/>
              <a:t> 30%  (</a:t>
            </a:r>
            <a:r>
              <a:rPr lang="pt-BR" altLang="pt-BR" sz="2300" i="0" dirty="0" err="1"/>
              <a:t>see</a:t>
            </a:r>
            <a:r>
              <a:rPr lang="pt-BR" altLang="pt-BR" sz="2300" i="0" dirty="0"/>
              <a:t> </a:t>
            </a:r>
            <a:r>
              <a:rPr lang="pt-BR" altLang="pt-BR" sz="2300" i="0" dirty="0" err="1"/>
              <a:t>table</a:t>
            </a:r>
            <a:r>
              <a:rPr lang="pt-BR" altLang="pt-BR" sz="2300" i="0" dirty="0"/>
              <a:t> </a:t>
            </a:r>
            <a:r>
              <a:rPr lang="pt-BR" altLang="pt-BR" sz="2300" i="0" dirty="0" err="1"/>
              <a:t>below</a:t>
            </a:r>
            <a:r>
              <a:rPr lang="pt-BR" altLang="pt-BR" sz="2300" i="0" dirty="0"/>
              <a:t>)</a:t>
            </a:r>
          </a:p>
          <a:p>
            <a:pPr eaLnBrk="1" hangingPunct="1"/>
            <a:endParaRPr lang="pt-BR" altLang="pt-BR" sz="2300" dirty="0"/>
          </a:p>
          <a:p>
            <a:pPr eaLnBrk="1" hangingPunct="1"/>
            <a:endParaRPr lang="pt-BR" altLang="pt-BR" sz="2300" i="0" dirty="0"/>
          </a:p>
          <a:p>
            <a:pPr eaLnBrk="1" hangingPunct="1"/>
            <a:endParaRPr lang="pt-BR" altLang="pt-BR" sz="2300" dirty="0"/>
          </a:p>
          <a:p>
            <a:pPr eaLnBrk="1" hangingPunct="1"/>
            <a:endParaRPr lang="pt-BR" altLang="pt-BR" sz="2300" i="0" dirty="0"/>
          </a:p>
          <a:p>
            <a:pPr eaLnBrk="1" hangingPunct="1"/>
            <a:endParaRPr lang="pt-BR" altLang="pt-BR" sz="2300" dirty="0"/>
          </a:p>
          <a:p>
            <a:pPr eaLnBrk="1" hangingPunct="1"/>
            <a:endParaRPr lang="pt-BR" altLang="pt-BR" sz="2300" i="0" dirty="0"/>
          </a:p>
          <a:p>
            <a:pPr eaLnBrk="1" hangingPunct="1"/>
            <a:endParaRPr lang="pt-BR" altLang="pt-BR" sz="2300" dirty="0"/>
          </a:p>
          <a:p>
            <a:pPr eaLnBrk="1" hangingPunct="1"/>
            <a:endParaRPr lang="pt-BR" altLang="pt-BR" sz="2300" i="0" dirty="0"/>
          </a:p>
        </p:txBody>
      </p:sp>
      <p:graphicFrame>
        <p:nvGraphicFramePr>
          <p:cNvPr id="6" name="Tabela 5"/>
          <p:cNvGraphicFramePr>
            <a:graphicFrameLocks noGrp="1"/>
          </p:cNvGraphicFramePr>
          <p:nvPr/>
        </p:nvGraphicFramePr>
        <p:xfrm>
          <a:off x="1847850" y="4104095"/>
          <a:ext cx="5248274" cy="1482724"/>
        </p:xfrm>
        <a:graphic>
          <a:graphicData uri="http://schemas.openxmlformats.org/drawingml/2006/table">
            <a:tbl>
              <a:tblPr firstRow="1" bandRow="1">
                <a:tableStyleId>{2D5ABB26-0587-4C30-8999-92F81FD0307C}</a:tableStyleId>
              </a:tblPr>
              <a:tblGrid>
                <a:gridCol w="1693631">
                  <a:extLst>
                    <a:ext uri="{9D8B030D-6E8A-4147-A177-3AD203B41FA5}">
                      <a16:colId xmlns:a16="http://schemas.microsoft.com/office/drawing/2014/main" val="20000"/>
                    </a:ext>
                  </a:extLst>
                </a:gridCol>
                <a:gridCol w="1080683">
                  <a:extLst>
                    <a:ext uri="{9D8B030D-6E8A-4147-A177-3AD203B41FA5}">
                      <a16:colId xmlns:a16="http://schemas.microsoft.com/office/drawing/2014/main" val="20001"/>
                    </a:ext>
                  </a:extLst>
                </a:gridCol>
                <a:gridCol w="2473960">
                  <a:extLst>
                    <a:ext uri="{9D8B030D-6E8A-4147-A177-3AD203B41FA5}">
                      <a16:colId xmlns:a16="http://schemas.microsoft.com/office/drawing/2014/main" val="20002"/>
                    </a:ext>
                  </a:extLst>
                </a:gridCol>
              </a:tblGrid>
              <a:tr h="370681">
                <a:tc>
                  <a:txBody>
                    <a:bodyPr/>
                    <a:lstStyle/>
                    <a:p>
                      <a:pPr algn="ctr"/>
                      <a:r>
                        <a:rPr lang="pt-BR" sz="1800" b="1" dirty="0" err="1"/>
                        <a:t>Criterion</a:t>
                      </a:r>
                      <a:endParaRPr lang="en-US" sz="1800" b="1"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b="1" dirty="0" err="1"/>
                        <a:t>Weight</a:t>
                      </a:r>
                      <a:endParaRPr lang="en-US" sz="1800" b="1"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b="1" dirty="0" err="1"/>
                        <a:t>Normalised</a:t>
                      </a:r>
                      <a:r>
                        <a:rPr lang="pt-BR" sz="1800" b="1" dirty="0"/>
                        <a:t> </a:t>
                      </a:r>
                      <a:r>
                        <a:rPr lang="pt-BR" sz="1800" b="1" dirty="0" err="1"/>
                        <a:t>weight</a:t>
                      </a:r>
                      <a:endParaRPr lang="en-US" sz="1800" b="1"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0"/>
                  </a:ext>
                </a:extLst>
              </a:tr>
              <a:tr h="370681">
                <a:tc>
                  <a:txBody>
                    <a:bodyPr/>
                    <a:lstStyle/>
                    <a:p>
                      <a:r>
                        <a:rPr lang="pt-BR" sz="1800" dirty="0"/>
                        <a:t>SL</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100</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100/200 = 0.5</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1"/>
                  </a:ext>
                </a:extLst>
              </a:tr>
              <a:tr h="370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err="1"/>
                        <a:t>Reputation</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70</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70/200 = 0.35</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2"/>
                  </a:ext>
                </a:extLst>
              </a:tr>
              <a:tr h="370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err="1"/>
                        <a:t>Handling</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30</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a:r>
                        <a:rPr lang="pt-BR" sz="1800" dirty="0"/>
                        <a:t>30/200 = 0.15</a:t>
                      </a:r>
                      <a:endParaRPr lang="en-US" sz="1800" dirty="0"/>
                    </a:p>
                  </a:txBody>
                  <a:tcPr marL="91442" marR="91442" marT="45700" marB="457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rgbClr val="C23104"/>
                    </a:solidFill>
                  </a:tcPr>
                </a:tc>
                <a:extLst>
                  <a:ext uri="{0D108BD9-81ED-4DB2-BD59-A6C34878D82A}">
                    <a16:rowId xmlns:a16="http://schemas.microsoft.com/office/drawing/2014/main" val="10003"/>
                  </a:ext>
                </a:extLst>
              </a:tr>
            </a:tbl>
          </a:graphicData>
        </a:graphic>
      </p:graphicFrame>
      <p:sp>
        <p:nvSpPr>
          <p:cNvPr id="7" name="Retângulo 7"/>
          <p:cNvSpPr>
            <a:spLocks noChangeArrowheads="1"/>
          </p:cNvSpPr>
          <p:nvPr/>
        </p:nvSpPr>
        <p:spPr bwMode="auto">
          <a:xfrm>
            <a:off x="397595" y="3523900"/>
            <a:ext cx="4702865" cy="446087"/>
          </a:xfrm>
          <a:prstGeom prst="rect">
            <a:avLst/>
          </a:prstGeom>
          <a:noFill/>
          <a:ln w="9525">
            <a:noFill/>
            <a:miter lim="800000"/>
            <a:headEnd/>
            <a:tailEnd/>
          </a:ln>
        </p:spPr>
        <p:txBody>
          <a:bodyPr wrap="square">
            <a:spAutoFit/>
          </a:bodyPr>
          <a:lstStyle/>
          <a:p>
            <a:pPr eaLnBrk="1" hangingPunct="1">
              <a:buFont typeface="Arial" pitchFamily="34" charset="0"/>
              <a:buChar char="•"/>
            </a:pPr>
            <a:r>
              <a:rPr lang="pt-BR" altLang="pt-BR" sz="2300" i="0" dirty="0"/>
              <a:t> Step 4 – </a:t>
            </a:r>
            <a:r>
              <a:rPr lang="pt-BR" altLang="pt-BR" sz="2300" i="0" dirty="0" err="1"/>
              <a:t>Normalisation</a:t>
            </a:r>
            <a:endParaRPr lang="pt-BR" altLang="pt-BR" sz="2300" i="0" dirty="0"/>
          </a:p>
        </p:txBody>
      </p:sp>
      <p:sp>
        <p:nvSpPr>
          <p:cNvPr id="8" name="Título 1"/>
          <p:cNvSpPr>
            <a:spLocks noGrp="1"/>
          </p:cNvSpPr>
          <p:nvPr>
            <p:ph type="title"/>
          </p:nvPr>
        </p:nvSpPr>
        <p:spPr>
          <a:xfrm>
            <a:off x="206375" y="384317"/>
            <a:ext cx="8937625" cy="587858"/>
          </a:xfrm>
        </p:spPr>
        <p:txBody>
          <a:bodyPr>
            <a:normAutofit fontScale="90000"/>
          </a:bodyPr>
          <a:lstStyle/>
          <a:p>
            <a:r>
              <a:rPr lang="pt-BR" altLang="pt-BR" sz="3000" dirty="0" err="1"/>
              <a:t>Applying</a:t>
            </a:r>
            <a:r>
              <a:rPr lang="pt-BR" altLang="pt-BR" sz="3000" dirty="0"/>
              <a:t> </a:t>
            </a:r>
            <a:r>
              <a:rPr lang="pt-BR" altLang="pt-BR" sz="3000" dirty="0" err="1"/>
              <a:t>the</a:t>
            </a:r>
            <a:r>
              <a:rPr lang="pt-BR" altLang="pt-BR" sz="3000" dirty="0"/>
              <a:t> Swing </a:t>
            </a:r>
            <a:r>
              <a:rPr lang="pt-BR" altLang="pt-BR" sz="3000" dirty="0" err="1"/>
              <a:t>weighting</a:t>
            </a:r>
            <a:r>
              <a:rPr lang="pt-BR" altLang="pt-BR" sz="3000" dirty="0"/>
              <a:t> </a:t>
            </a:r>
            <a:r>
              <a:rPr lang="pt-BR" altLang="pt-BR" sz="3000" dirty="0" err="1"/>
              <a:t>Method</a:t>
            </a:r>
            <a:r>
              <a:rPr lang="pt-BR" altLang="pt-BR" sz="3000" dirty="0"/>
              <a:t> </a:t>
            </a:r>
            <a:br>
              <a:rPr lang="pt-BR" altLang="pt-BR" sz="3000" dirty="0"/>
            </a:br>
            <a:r>
              <a:rPr lang="pt-BR" altLang="pt-BR" sz="3000" dirty="0" err="1"/>
              <a:t>to</a:t>
            </a:r>
            <a:r>
              <a:rPr lang="pt-BR" altLang="pt-BR" sz="3000" dirty="0"/>
              <a:t> </a:t>
            </a:r>
            <a:r>
              <a:rPr lang="pt-BR" altLang="pt-BR" sz="3000" dirty="0" err="1"/>
              <a:t>Select</a:t>
            </a:r>
            <a:r>
              <a:rPr lang="pt-BR" altLang="pt-BR" sz="3000" dirty="0"/>
              <a:t> a </a:t>
            </a:r>
            <a:r>
              <a:rPr lang="pt-BR" altLang="pt-BR" sz="3000" dirty="0" err="1"/>
              <a:t>Logistics</a:t>
            </a:r>
            <a:r>
              <a:rPr lang="pt-BR" altLang="pt-BR" sz="3000" dirty="0"/>
              <a:t> </a:t>
            </a:r>
            <a:r>
              <a:rPr lang="pt-BR" altLang="pt-BR" sz="3000" dirty="0" err="1"/>
              <a:t>Operator</a:t>
            </a:r>
            <a:endParaRPr lang="en-US" altLang="pt-BR"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a:xfrm>
            <a:off x="349250" y="-106008"/>
            <a:ext cx="8458200" cy="1143000"/>
          </a:xfrm>
        </p:spPr>
        <p:txBody>
          <a:bodyPr/>
          <a:lstStyle/>
          <a:p>
            <a:r>
              <a:rPr lang="pt-BR" dirty="0"/>
              <a:t>Como funciona no V.I.S.A?</a:t>
            </a:r>
          </a:p>
        </p:txBody>
      </p:sp>
      <p:pic>
        <p:nvPicPr>
          <p:cNvPr id="2" name="Picture 2">
            <a:extLst>
              <a:ext uri="{FF2B5EF4-FFF2-40B4-BE49-F238E27FC236}">
                <a16:creationId xmlns:a16="http://schemas.microsoft.com/office/drawing/2014/main" id="{EE83F6CC-B28F-BA16-2410-A2034F66F48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33413" y="2209800"/>
            <a:ext cx="7737475" cy="4287838"/>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normAutofit fontScale="90000"/>
          </a:bodyPr>
          <a:lstStyle/>
          <a:p>
            <a:r>
              <a:rPr lang="pt-BR" dirty="0"/>
              <a:t>Normalização dos pesos</a:t>
            </a:r>
            <a:br>
              <a:rPr lang="pt-BR" dirty="0"/>
            </a:br>
            <a:r>
              <a:rPr lang="pt-BR" sz="2500" dirty="0"/>
              <a:t>(Swing-</a:t>
            </a:r>
            <a:r>
              <a:rPr lang="pt-BR" sz="2500" dirty="0" err="1"/>
              <a:t>Weights</a:t>
            </a:r>
            <a:r>
              <a:rPr lang="pt-BR" sz="2500" dirty="0"/>
              <a:t>)</a:t>
            </a:r>
            <a:endParaRPr lang="pt-BR" sz="1800" dirty="0"/>
          </a:p>
        </p:txBody>
      </p:sp>
      <p:pic>
        <p:nvPicPr>
          <p:cNvPr id="2" name="Picture 3">
            <a:extLst>
              <a:ext uri="{FF2B5EF4-FFF2-40B4-BE49-F238E27FC236}">
                <a16:creationId xmlns:a16="http://schemas.microsoft.com/office/drawing/2014/main" id="{98695BBB-B3DE-9974-88BE-1F70FAF67E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539" y="1776218"/>
            <a:ext cx="8378825"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normAutofit/>
          </a:bodyPr>
          <a:lstStyle/>
          <a:p>
            <a:r>
              <a:rPr lang="pt-BR" dirty="0"/>
              <a:t>Avaliação de alternativas</a:t>
            </a:r>
          </a:p>
        </p:txBody>
      </p:sp>
      <p:pic>
        <p:nvPicPr>
          <p:cNvPr id="3" name="Picture 2">
            <a:extLst>
              <a:ext uri="{FF2B5EF4-FFF2-40B4-BE49-F238E27FC236}">
                <a16:creationId xmlns:a16="http://schemas.microsoft.com/office/drawing/2014/main" id="{80539E79-93D0-E40F-E122-62C2C3D8145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28814" y="1512887"/>
            <a:ext cx="7280275" cy="4254867"/>
          </a:xfrm>
          <a:noFill/>
        </p:spPr>
      </p:pic>
      <p:sp>
        <p:nvSpPr>
          <p:cNvPr id="4" name="Retângulo 7">
            <a:extLst>
              <a:ext uri="{FF2B5EF4-FFF2-40B4-BE49-F238E27FC236}">
                <a16:creationId xmlns:a16="http://schemas.microsoft.com/office/drawing/2014/main" id="{14AC7F5E-ACFA-DD0B-2754-18F7DD5B2DE3}"/>
              </a:ext>
            </a:extLst>
          </p:cNvPr>
          <p:cNvSpPr>
            <a:spLocks noChangeArrowheads="1"/>
          </p:cNvSpPr>
          <p:nvPr/>
        </p:nvSpPr>
        <p:spPr bwMode="auto">
          <a:xfrm>
            <a:off x="128588" y="5767754"/>
            <a:ext cx="8899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Char char="•"/>
              <a:defRPr sz="3200">
                <a:solidFill>
                  <a:schemeClr val="tx1"/>
                </a:solidFill>
                <a:latin typeface="Arial" panose="020B0604020202020204" pitchFamily="34" charset="0"/>
              </a:defRPr>
            </a:lvl1pPr>
            <a:lvl2pPr marL="742950" indent="-285750">
              <a:spcBef>
                <a:spcPct val="20000"/>
              </a:spcBef>
              <a:buSzPct val="100000"/>
              <a:buChar char="–"/>
              <a:defRPr sz="2800">
                <a:solidFill>
                  <a:schemeClr val="tx1"/>
                </a:solidFill>
                <a:latin typeface="Arial" panose="020B0604020202020204" pitchFamily="34" charset="0"/>
              </a:defRPr>
            </a:lvl2pPr>
            <a:lvl3pPr marL="1143000" indent="-228600">
              <a:spcBef>
                <a:spcPct val="20000"/>
              </a:spcBef>
              <a:buSzPct val="100000"/>
              <a:buChar char="•"/>
              <a:defRPr sz="2400">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Arial" panose="020B0604020202020204" pitchFamily="34" charset="0"/>
              </a:defRPr>
            </a:lvl4pPr>
            <a:lvl5pPr marL="2057400" indent="-228600">
              <a:spcBef>
                <a:spcPct val="20000"/>
              </a:spcBef>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eaLnBrk="1" hangingPunct="1">
              <a:spcBef>
                <a:spcPct val="0"/>
              </a:spcBef>
              <a:buSzTx/>
              <a:buFontTx/>
              <a:buNone/>
            </a:pPr>
            <a:r>
              <a:rPr lang="pt-BR" altLang="pt-BR" sz="2000" i="0" dirty="0">
                <a:latin typeface="Times New Roman" panose="02020603050405020304" pitchFamily="18" charset="0"/>
              </a:rPr>
              <a:t>U(a) = [100 (0.34) + 20 (0.66)] x 0.50 + [60 (0.62) + 25 (0.38)] x 0.44 + 40 (0.06) = [34 +  13] x 0.50 +  [37.2 +  9.5] x 0.44 + 2.4 = 23.50 + 20.54  + 2.4 = 46.44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914400" y="274638"/>
            <a:ext cx="7772400" cy="776922"/>
          </a:xfrm>
        </p:spPr>
        <p:txBody>
          <a:bodyPr/>
          <a:lstStyle/>
          <a:p>
            <a:r>
              <a:rPr lang="en-US" dirty="0">
                <a:solidFill>
                  <a:schemeClr val="accent1">
                    <a:lumMod val="40000"/>
                    <a:lumOff val="60000"/>
                  </a:schemeClr>
                </a:solidFill>
              </a:rPr>
              <a:t>3 - SMARTER</a:t>
            </a:r>
          </a:p>
        </p:txBody>
      </p:sp>
      <p:sp>
        <p:nvSpPr>
          <p:cNvPr id="9" name="Espaço Reservado para Conteúdo 2"/>
          <p:cNvSpPr>
            <a:spLocks noGrp="1"/>
          </p:cNvSpPr>
          <p:nvPr>
            <p:ph sz="quarter" idx="1"/>
          </p:nvPr>
        </p:nvSpPr>
        <p:spPr>
          <a:xfrm>
            <a:off x="914400" y="1447800"/>
            <a:ext cx="7772400" cy="4572000"/>
          </a:xfrm>
        </p:spPr>
        <p:txBody>
          <a:bodyPr>
            <a:normAutofit/>
          </a:bodyPr>
          <a:lstStyle/>
          <a:p>
            <a:r>
              <a:rPr lang="en-US" sz="2400" dirty="0"/>
              <a:t>The analysis of value functions and swing  weights in SMART(S) is not intuitive and decision-makers are not always confident about the numbers they are providing for the decision model. As a result, the model may not accurately reflect the decision-maker’s true preferences. </a:t>
            </a:r>
          </a:p>
          <a:p>
            <a:endParaRPr lang="en-US" sz="2400" dirty="0"/>
          </a:p>
          <a:p>
            <a:r>
              <a:rPr lang="en-US" sz="2400" dirty="0"/>
              <a:t>Edwards and Barron have suggested a simplified form of SMART, the SMARTER (SMART Exploiting Ranks). </a:t>
            </a:r>
          </a:p>
        </p:txBody>
      </p:sp>
    </p:spTree>
    <p:extLst>
      <p:ext uri="{BB962C8B-B14F-4D97-AF65-F5344CB8AC3E}">
        <p14:creationId xmlns:p14="http://schemas.microsoft.com/office/powerpoint/2010/main" val="11156106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9525" cmpd="sng">
          <a:solidFill>
            <a:schemeClr val="tx1"/>
          </a:solidFill>
          <a:miter lim="800000"/>
          <a:tailEnd type="arrow"/>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635</TotalTime>
  <Words>864</Words>
  <Application>Microsoft Office PowerPoint</Application>
  <PresentationFormat>Apresentação na tela (4:3)</PresentationFormat>
  <Paragraphs>99</Paragraphs>
  <Slides>15</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Arial</vt:lpstr>
      <vt:lpstr>Calibri</vt:lpstr>
      <vt:lpstr>Georgia</vt:lpstr>
      <vt:lpstr>Times New Roman</vt:lpstr>
      <vt:lpstr>Wingdings</vt:lpstr>
      <vt:lpstr>Wingdings 2</vt:lpstr>
      <vt:lpstr>Civic</vt:lpstr>
      <vt:lpstr>Apresentação do PowerPoint</vt:lpstr>
      <vt:lpstr>1 – Direct rating</vt:lpstr>
      <vt:lpstr>2 - Swing weight (last class)</vt:lpstr>
      <vt:lpstr>Applying the Swing weighting Method  to Select a Logistics Operator</vt:lpstr>
      <vt:lpstr>Applying the Swing weighting Method  to Select a Logistics Operator</vt:lpstr>
      <vt:lpstr>Como funciona no V.I.S.A?</vt:lpstr>
      <vt:lpstr>Normalização dos pesos (Swing-Weights)</vt:lpstr>
      <vt:lpstr>Avaliação de alternativas</vt:lpstr>
      <vt:lpstr>3 - SMARTER</vt:lpstr>
      <vt:lpstr>SMARTER (SMART Exploiting Ranks)</vt:lpstr>
      <vt:lpstr>SMARTER (SMART Exploiting Ranks)</vt:lpstr>
      <vt:lpstr>ROC (“rank order centroid”)</vt:lpstr>
      <vt:lpstr>ROC (“rank order centroid”)</vt:lpstr>
      <vt:lpstr>ROC and SMART</vt:lpstr>
      <vt:lpstr>SMARTER and SMART</vt:lpstr>
    </vt:vector>
  </TitlesOfParts>
  <Company>paula horta lemos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Federal de São Carlos Pós-Graduação em Engenharia de Produção Campus Sorocaba</dc:title>
  <dc:creator>Fapesp</dc:creator>
  <cp:lastModifiedBy>JOSE VIEIRA</cp:lastModifiedBy>
  <cp:revision>33</cp:revision>
  <cp:lastPrinted>2021-04-15T19:12:39Z</cp:lastPrinted>
  <dcterms:created xsi:type="dcterms:W3CDTF">2016-04-27T21:48:03Z</dcterms:created>
  <dcterms:modified xsi:type="dcterms:W3CDTF">2023-10-06T10:51:37Z</dcterms:modified>
</cp:coreProperties>
</file>