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92" r:id="rId34"/>
    <p:sldId id="293" r:id="rId35"/>
    <p:sldId id="318" r:id="rId36"/>
    <p:sldId id="319" r:id="rId37"/>
    <p:sldId id="320" r:id="rId38"/>
    <p:sldId id="321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290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22" r:id="rId63"/>
    <p:sldId id="325" r:id="rId64"/>
    <p:sldId id="324" r:id="rId65"/>
    <p:sldId id="326" r:id="rId66"/>
    <p:sldId id="309" r:id="rId6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A044B-6282-424B-AD13-505984FA9187}" type="datetimeFigureOut">
              <a:rPr lang="pt-BR" smtClean="0"/>
              <a:pPr/>
              <a:t>06/12/2014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E9C32-5780-43A0-B62A-013C19BE5F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93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8A727C-BE8D-4154-8C5E-EC4F09E53DF1}" type="slidenum">
              <a:rPr lang="en-GB" altLang="pt-BR" smtClean="0">
                <a:latin typeface="Comic Sans MS" panose="030F0702030302020204" pitchFamily="66" charset="0"/>
              </a:rPr>
              <a:pPr/>
              <a:t>32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092C5D-56A6-4375-8FA6-5E2B895ECFED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4628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408255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6508E2-C32B-4B3C-AE57-B394D0CB57DC}" type="slidenum">
              <a:rPr lang="en-GB" altLang="pt-BR" smtClean="0">
                <a:latin typeface="Comic Sans MS" panose="030F0702030302020204" pitchFamily="66" charset="0"/>
              </a:rPr>
              <a:pPr/>
              <a:t>33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BECF81-2406-491B-AA91-487491D41D6F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667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62301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507A87-DBCC-482D-A38E-5A6B66A35214}" type="slidenum">
              <a:rPr lang="en-GB" altLang="pt-BR" smtClean="0">
                <a:latin typeface="Comic Sans MS" panose="030F0702030302020204" pitchFamily="66" charset="0"/>
              </a:rPr>
              <a:pPr/>
              <a:t>34</a:t>
            </a:fld>
            <a:endParaRPr lang="en-GB" altLang="pt-BR" smtClean="0">
              <a:latin typeface="Comic Sans MS" panose="030F0702030302020204" pitchFamily="66" charset="0"/>
            </a:endParaRPr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921125" y="8705850"/>
            <a:ext cx="2924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191" tIns="45340" rIns="87191" bIns="45340" anchor="b"/>
          <a:lstStyle>
            <a:lvl1pPr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5825" algn="l"/>
                <a:tab pos="1771650" algn="l"/>
                <a:tab pos="2657475" algn="l"/>
                <a:tab pos="3543300" algn="l"/>
                <a:tab pos="4429125" algn="l"/>
                <a:tab pos="5314950" algn="l"/>
                <a:tab pos="6200775" algn="l"/>
                <a:tab pos="7086600" algn="l"/>
                <a:tab pos="7972425" algn="l"/>
                <a:tab pos="8858250" algn="l"/>
                <a:tab pos="974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9924795-8A32-4F4F-B47A-58E22C376347}" type="slidenum">
              <a:rPr lang="en-GB" altLang="pt-BR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158724" name="Text Box 2"/>
          <p:cNvSpPr txBox="1">
            <a:spLocks noChangeArrowheads="1"/>
          </p:cNvSpPr>
          <p:nvPr/>
        </p:nvSpPr>
        <p:spPr bwMode="auto">
          <a:xfrm>
            <a:off x="909638" y="701675"/>
            <a:ext cx="5024437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586" tIns="44293" rIns="88586" bIns="4429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872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22338" y="4352925"/>
            <a:ext cx="5000625" cy="41433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91973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264B6C-50B3-4BF4-AB7C-416C2CC78621}" type="slidenum">
              <a:rPr lang="pt-BR" altLang="pt-BR" smtClean="0">
                <a:latin typeface="Comic Sans MS" panose="030F0702030302020204" pitchFamily="66" charset="0"/>
              </a:rPr>
              <a:pPr/>
              <a:t>52</a:t>
            </a:fld>
            <a:endParaRPr lang="pt-BR" altLang="pt-BR" smtClean="0">
              <a:latin typeface="Comic Sans MS" panose="030F0702030302020204" pitchFamily="66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64798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12DD1E-8A44-423D-8637-B2C4A0F64C30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57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61862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022C53-1A6D-4B3C-B4DC-C569029DFA5F}" type="slidenum">
              <a:rPr lang="pt-BR" altLang="pt-BR" smtClean="0">
                <a:solidFill>
                  <a:srgbClr val="000000"/>
                </a:solidFill>
                <a:latin typeface="Comic Sans MS" panose="030F0702030302020204" pitchFamily="66" charset="0"/>
              </a:rPr>
              <a:pPr/>
              <a:t>60</a:t>
            </a:fld>
            <a:endParaRPr lang="pt-BR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03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pt-BR" altLang="pt-BR" sz="800" smtClean="0"/>
              <a:t>Estimativas para o ano de 2030 indicam que esse grupo deverá ultrapassar 40 milhões de pessoas (IBGE, 2010).</a:t>
            </a:r>
          </a:p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89729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E9C32-5780-43A0-B62A-013C19BE5F62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723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3013-4199-477A-8F81-F0E38BF56EE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190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D5F3-12CC-4844-85EF-AB23A5C0865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6191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EF3-8EDE-4D0E-AE92-08F1B8E803E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278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A29468-9F62-477E-BFEF-442CEF3132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16379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B700EC0-6EEB-45AC-A951-839E38D5E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131379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2D0C-287E-4507-8115-2466A4AAE9D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8573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172-88AF-4E1C-95F8-BB5F2D1C1E1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1578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6677A-CC00-4B66-BED4-99796C6B743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4210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3B4B-5CC3-4634-A986-AAC631D4449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09351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5A672-2899-4C4F-91CE-4698424663F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3925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739-0D94-481D-9CE5-5763BBCA4F6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8977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AE1-7F18-415A-B1E4-B0A8D6093C8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9721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FBBE-FC43-485E-962F-124BE994EAC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968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AEB4-3A50-4A6F-842A-58F7C4CDD5F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3555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br/imgres?imgurl=http://reikiana.blogs.sapo.pt/arquivo/relogio-doido1.gif&amp;imgrefurl=http://reikiana.blogs.sapo.pt/arquivo/2004_12.html&amp;h=252&amp;w=330&amp;sz=37&amp;tbnid=mitEdfeh2lMJ:&amp;tbnh=87&amp;tbnw=114&amp;hl=pt-BR&amp;start=2&amp;prev=/images?q=rel%C3%B3gio+&amp;svnum=10&amp;hl=pt-BR&amp;lr=&amp;sa=N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br/url?sa=i&amp;rct=j&amp;q=&amp;esrc=s&amp;frm=1&amp;source=images&amp;cd=&amp;cad=rja&amp;docid=cVKMWhfCnnN1uM&amp;tbnid=JGW0j8a7fXAqIM:&amp;ved=0CAUQjRw&amp;url=http://noticias.uol.com.br/cotidiano/2008/10/07/ult5772u970.jhtm&amp;ei=1idLUp-pFYae9QSbsoCgAQ&amp;bvm=bv.53371865,d.eWU&amp;psig=AFQjCNHasho1hNOfJbeY6lCGbWOxUtgGCw&amp;ust=1380743345396119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dirty="0" smtClean="0"/>
              <a:t>Curso </a:t>
            </a:r>
            <a:r>
              <a:rPr lang="pt-BR" altLang="pt-BR" dirty="0"/>
              <a:t>de </a:t>
            </a:r>
            <a:r>
              <a:rPr lang="pt-BR" altLang="pt-BR" dirty="0" smtClean="0"/>
              <a:t>vida:</a:t>
            </a:r>
            <a:br>
              <a:rPr lang="pt-BR" altLang="pt-BR" dirty="0" smtClean="0"/>
            </a:br>
            <a:r>
              <a:rPr lang="pt-BR" altLang="pt-BR" dirty="0" smtClean="0"/>
              <a:t>Envelhecimento</a:t>
            </a:r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pessoa idosa entre o mito e a historia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800"/>
              <a:t>Nas sociedades primitivas, em períodos favoráveis, quando a alimentação e a sobrevivência estavam assegurados , os velhos eram bem tratados e sua longevidade era atribuída a favores sobrenaturais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Em períodos de carestia, as pessoas idosas representavam um peso para a comunidade 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Assim as soluções para resolver o “problema dos idosos” ia desde simplesmente matá-los até acumulá-los de atenções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Atualmente a situação não mudou muito</a:t>
            </a:r>
          </a:p>
        </p:txBody>
      </p:sp>
    </p:spTree>
    <p:extLst>
      <p:ext uri="{BB962C8B-B14F-4D97-AF65-F5344CB8AC3E}">
        <p14:creationId xmlns:p14="http://schemas.microsoft.com/office/powerpoint/2010/main" xmlns="" val="8342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Pessoas idosas eram consideradas pessoas adultas</a:t>
            </a:r>
          </a:p>
          <a:p>
            <a:pPr>
              <a:lnSpc>
                <a:spcPct val="90000"/>
              </a:lnSpc>
            </a:pPr>
            <a:r>
              <a:rPr lang="pt-BR" altLang="pt-BR"/>
              <a:t>Enquanto categoria social não tinham nenhuma expressão</a:t>
            </a:r>
          </a:p>
          <a:p>
            <a:pPr>
              <a:lnSpc>
                <a:spcPct val="90000"/>
              </a:lnSpc>
            </a:pPr>
            <a:r>
              <a:rPr lang="pt-BR" altLang="pt-BR"/>
              <a:t>Até o século XIX não existiam velhos pobres, pois os pobres morriam antes de ficar velhos</a:t>
            </a:r>
          </a:p>
          <a:p>
            <a:pPr>
              <a:lnSpc>
                <a:spcPct val="90000"/>
              </a:lnSpc>
            </a:pPr>
            <a:r>
              <a:rPr lang="pt-BR" altLang="pt-BR"/>
              <a:t>Na China, por ser uma sociedade estática, os velhos eram respeitados por sua sabedoria</a:t>
            </a:r>
          </a:p>
        </p:txBody>
      </p:sp>
    </p:spTree>
    <p:extLst>
      <p:ext uri="{BB962C8B-B14F-4D97-AF65-F5344CB8AC3E}">
        <p14:creationId xmlns:p14="http://schemas.microsoft.com/office/powerpoint/2010/main" xmlns="" val="40981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dirty="0"/>
              <a:t>Na Grécia antiga: Conselho dos Anciões</a:t>
            </a:r>
          </a:p>
          <a:p>
            <a:pPr>
              <a:lnSpc>
                <a:spcPct val="90000"/>
              </a:lnSpc>
            </a:pPr>
            <a:r>
              <a:rPr lang="pt-BR" altLang="pt-BR" dirty="0"/>
              <a:t>Cícero(106-43 </a:t>
            </a:r>
            <a:r>
              <a:rPr lang="pt-BR" altLang="pt-BR" dirty="0" err="1"/>
              <a:t>aC</a:t>
            </a:r>
            <a:r>
              <a:rPr lang="pt-BR" altLang="pt-BR" dirty="0"/>
              <a:t>) “A Arte de Envelhecer”</a:t>
            </a:r>
          </a:p>
          <a:p>
            <a:pPr>
              <a:lnSpc>
                <a:spcPct val="90000"/>
              </a:lnSpc>
            </a:pPr>
            <a:r>
              <a:rPr lang="pt-BR" altLang="pt-BR" dirty="0"/>
              <a:t>Platão aos 80 anos escreve ativamente e faz </a:t>
            </a:r>
            <a:r>
              <a:rPr lang="pt-BR" altLang="pt-BR" dirty="0" smtClean="0"/>
              <a:t>elogio </a:t>
            </a:r>
            <a:r>
              <a:rPr lang="pt-BR" altLang="pt-BR" dirty="0"/>
              <a:t>da velhice</a:t>
            </a:r>
          </a:p>
          <a:p>
            <a:pPr>
              <a:lnSpc>
                <a:spcPct val="90000"/>
              </a:lnSpc>
            </a:pPr>
            <a:r>
              <a:rPr lang="pt-BR" altLang="pt-BR" dirty="0"/>
              <a:t>Mas o velhos, de modo geral, são representados ora por serem feios e decrépitos, ora como ridículos e pavorosos. Diz-se que atiravam os velhos “ad pontem” </a:t>
            </a:r>
          </a:p>
        </p:txBody>
      </p:sp>
    </p:spTree>
    <p:extLst>
      <p:ext uri="{BB962C8B-B14F-4D97-AF65-F5344CB8AC3E}">
        <p14:creationId xmlns:p14="http://schemas.microsoft.com/office/powerpoint/2010/main" xmlns="" val="21300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 literatura na Idade Média não se interessa pelos velhos. Os senhores dos feudos devem ser jovens e valentes</a:t>
            </a:r>
          </a:p>
          <a:p>
            <a:r>
              <a:rPr lang="pt-BR" altLang="pt-BR"/>
              <a:t>A sociedade se divide entre:</a:t>
            </a:r>
          </a:p>
          <a:p>
            <a:pPr lvl="1"/>
            <a:r>
              <a:rPr lang="pt-BR" altLang="pt-BR"/>
              <a:t>Os que lutam;</a:t>
            </a:r>
          </a:p>
          <a:p>
            <a:pPr lvl="1"/>
            <a:r>
              <a:rPr lang="pt-BR" altLang="pt-BR"/>
              <a:t>Os que trabalham; e</a:t>
            </a:r>
          </a:p>
          <a:p>
            <a:pPr lvl="1"/>
            <a:r>
              <a:rPr lang="pt-BR" altLang="pt-BR"/>
              <a:t>Os que oram</a:t>
            </a:r>
          </a:p>
        </p:txBody>
      </p:sp>
    </p:spTree>
    <p:extLst>
      <p:ext uri="{BB962C8B-B14F-4D97-AF65-F5344CB8AC3E}">
        <p14:creationId xmlns:p14="http://schemas.microsoft.com/office/powerpoint/2010/main" xmlns="" val="1727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r>
              <a:rPr lang="pt-BR" altLang="pt-BR"/>
              <a:t>Molière (1622-1673): retoma as imagens dos autores antigos sobre as pessoas idosas -  O velho desconfiado, tolo, avaro, mas crédulo, rabugento, pulsilâmine. Os velhos ricos para Molière são sempre ridículos.</a:t>
            </a:r>
          </a:p>
        </p:txBody>
      </p:sp>
    </p:spTree>
    <p:extLst>
      <p:ext uri="{BB962C8B-B14F-4D97-AF65-F5344CB8AC3E}">
        <p14:creationId xmlns:p14="http://schemas.microsoft.com/office/powerpoint/2010/main" xmlns="" val="41834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Elizabeth da Inglaterra em 1603: “Lei dos Pobres” para combater a terrível miséria do país: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As crianças eram alugadas para trabalhar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Os incapazes eram recolhidos nos asilos (o hospital era uma mistura de asilo de pobres, de idosos e local para cuidar de doentes)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O puritanismo condena os que não trabalham. As pessoas idosas padecem de enorme rejeição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9827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A velhice nas sociedades históricas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Séc. XVIII toda a Europa cresce e rejuvenesce graças aos conhecimentos sobre higiene</a:t>
            </a:r>
          </a:p>
          <a:p>
            <a:pPr>
              <a:lnSpc>
                <a:spcPct val="90000"/>
              </a:lnSpc>
            </a:pPr>
            <a:r>
              <a:rPr lang="pt-BR" altLang="pt-BR"/>
              <a:t>Surgem as sociedades mútuas de previdência</a:t>
            </a:r>
          </a:p>
          <a:p>
            <a:pPr>
              <a:lnSpc>
                <a:spcPct val="90000"/>
              </a:lnSpc>
            </a:pPr>
            <a:r>
              <a:rPr lang="pt-BR" altLang="pt-BR"/>
              <a:t>“Todo homem tem direito à existência”</a:t>
            </a:r>
          </a:p>
          <a:p>
            <a:pPr>
              <a:lnSpc>
                <a:spcPct val="90000"/>
              </a:lnSpc>
            </a:pPr>
            <a:r>
              <a:rPr lang="pt-BR" altLang="pt-BR"/>
              <a:t>O abade Sant-Pierre “inventa” a palavra beneficência como forma de substituir por uma idéia leiga a idéia religiosa de caridade</a:t>
            </a:r>
          </a:p>
        </p:txBody>
      </p:sp>
    </p:spTree>
    <p:extLst>
      <p:ext uri="{BB962C8B-B14F-4D97-AF65-F5344CB8AC3E}">
        <p14:creationId xmlns:p14="http://schemas.microsoft.com/office/powerpoint/2010/main" xmlns="" val="1113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Início da Geriatria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800"/>
              <a:t>No século XX, na França, sem essa denominação. 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Criação dos asilos na França: Salpêtrière, considerado o núcleo da primeira instituição geriátrica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Termo “Gerontologia”criado em 1908 pelo médico russo Metchinkoff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O americano de origem austríaca Ignaz Nascher é considerado o pai do termo “Geriatria” em 1909.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1912 a Sociedade de Geriatria de Nova York é fundada</a:t>
            </a:r>
          </a:p>
        </p:txBody>
      </p:sp>
    </p:spTree>
    <p:extLst>
      <p:ext uri="{BB962C8B-B14F-4D97-AF65-F5344CB8AC3E}">
        <p14:creationId xmlns:p14="http://schemas.microsoft.com/office/powerpoint/2010/main" xmlns="" val="18463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Conceito de velhice na história recente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Anne-Marie Guillemard considera que o conceito de velhice é o resultado do diálogo entre o Estado e a sociedade, </a:t>
            </a:r>
          </a:p>
          <a:p>
            <a:r>
              <a:rPr lang="pt-BR" altLang="pt-BR"/>
              <a:t>3 estágios:</a:t>
            </a:r>
          </a:p>
          <a:p>
            <a:pPr lvl="1"/>
            <a:r>
              <a:rPr lang="pt-BR" altLang="pt-BR"/>
              <a:t>Sociedade Pré- moderna (fase geracional)</a:t>
            </a:r>
          </a:p>
          <a:p>
            <a:pPr lvl="1"/>
            <a:r>
              <a:rPr lang="pt-BR" altLang="pt-BR"/>
              <a:t>Sociedade Moderna (fase industrial); e</a:t>
            </a:r>
          </a:p>
          <a:p>
            <a:pPr lvl="1"/>
            <a:r>
              <a:rPr lang="pt-BR" altLang="pt-BR"/>
              <a:t>Sociedade Pós-Moderna (promoção da saúde)</a:t>
            </a:r>
          </a:p>
        </p:txBody>
      </p:sp>
    </p:spTree>
    <p:extLst>
      <p:ext uri="{BB962C8B-B14F-4D97-AF65-F5344CB8AC3E}">
        <p14:creationId xmlns:p14="http://schemas.microsoft.com/office/powerpoint/2010/main" xmlns="" val="301497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Sociedade pré-moderna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Tradição vinculada à geração: cada geração redescobre e revive o modo de vida da geração precedente</a:t>
            </a:r>
          </a:p>
        </p:txBody>
      </p:sp>
    </p:spTree>
    <p:extLst>
      <p:ext uri="{BB962C8B-B14F-4D97-AF65-F5344CB8AC3E}">
        <p14:creationId xmlns:p14="http://schemas.microsoft.com/office/powerpoint/2010/main" xmlns="" val="725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Sociedade moderna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Curso de vida é a compreensão das diferentes idades através do entendimento das idades </a:t>
            </a:r>
            <a:r>
              <a:rPr lang="pt-BR" altLang="pt-BR" dirty="0" smtClean="0"/>
              <a:t>anteriores</a:t>
            </a:r>
          </a:p>
          <a:p>
            <a:r>
              <a:rPr lang="pt-BR" altLang="pt-BR" dirty="0" smtClean="0"/>
              <a:t> </a:t>
            </a:r>
            <a:r>
              <a:rPr lang="pt-BR" altLang="pt-BR" dirty="0"/>
              <a:t>O período etário anterior influencia o desenvolvimento e a vivência do período seguinte para a mesma pessoa.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Sociedade Moderna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800"/>
              <a:t>Segue a lógica do curso de vida</a:t>
            </a:r>
          </a:p>
          <a:p>
            <a:r>
              <a:rPr lang="pt-BR" altLang="pt-BR" sz="2800"/>
              <a:t>Regulamenta a freqüência da vida</a:t>
            </a:r>
          </a:p>
          <a:p>
            <a:r>
              <a:rPr lang="pt-BR" altLang="pt-BR" sz="2800"/>
              <a:t>Subordina o indivíduo à ordem social</a:t>
            </a:r>
          </a:p>
          <a:p>
            <a:pPr lvl="1"/>
            <a:r>
              <a:rPr lang="pt-BR" altLang="pt-BR" sz="2400"/>
              <a:t>Infância – proteção</a:t>
            </a:r>
          </a:p>
          <a:p>
            <a:pPr lvl="1"/>
            <a:r>
              <a:rPr lang="pt-BR" altLang="pt-BR" sz="2400"/>
              <a:t>Juventude – estudo, preparo para o trabalho</a:t>
            </a:r>
          </a:p>
          <a:p>
            <a:pPr lvl="1"/>
            <a:r>
              <a:rPr lang="pt-BR" altLang="pt-BR" sz="2400"/>
              <a:t>Adulto – trabalho</a:t>
            </a:r>
          </a:p>
          <a:p>
            <a:pPr lvl="1"/>
            <a:r>
              <a:rPr lang="pt-BR" altLang="pt-BR" sz="2400"/>
              <a:t>Velho – aposentadoria</a:t>
            </a:r>
          </a:p>
          <a:p>
            <a:r>
              <a:rPr lang="pt-BR" altLang="pt-BR" sz="2800"/>
              <a:t>A modernidade alargou a distância entre a criança e o adulto</a:t>
            </a:r>
          </a:p>
          <a:p>
            <a:pPr lvl="1">
              <a:buFont typeface="Wingdings" panose="05000000000000000000" pitchFamily="2" charset="2"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xmlns="" val="26005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Sociedade pós-moderna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Singularidade da geração pelos costumes e comportamentos</a:t>
            </a:r>
          </a:p>
          <a:p>
            <a:r>
              <a:rPr lang="pt-BR" altLang="pt-BR"/>
              <a:t>Experiência extra familiar</a:t>
            </a:r>
          </a:p>
          <a:p>
            <a:r>
              <a:rPr lang="pt-BR" altLang="pt-BR"/>
              <a:t>Irrelevância da idade cronológica</a:t>
            </a:r>
          </a:p>
          <a:p>
            <a:r>
              <a:rPr lang="pt-BR" altLang="pt-BR"/>
              <a:t>Cada fase de transição pode ser interpretada como crise de identidade</a:t>
            </a:r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923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Sociedade pós-moderna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Fala-se do mercado de previdência</a:t>
            </a:r>
          </a:p>
          <a:p>
            <a:r>
              <a:rPr lang="pt-BR" altLang="pt-BR"/>
              <a:t>Agências financeiras ditam regras</a:t>
            </a:r>
          </a:p>
          <a:p>
            <a:r>
              <a:rPr lang="pt-BR" altLang="pt-BR"/>
              <a:t>Oferecem clubes, férias e turismo</a:t>
            </a:r>
          </a:p>
          <a:p>
            <a:r>
              <a:rPr lang="pt-BR" altLang="pt-BR"/>
              <a:t>Mudam o vocabulário para referir-se aos idosos: inventam a terceira idade</a:t>
            </a:r>
          </a:p>
          <a:p>
            <a:r>
              <a:rPr lang="pt-BR" altLang="pt-BR"/>
              <a:t>Surgem as universidades da terceira idade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814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Conceito de envelhecimento na história recente: a 3ª idade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r>
              <a:rPr lang="pt-BR" altLang="pt-BR"/>
              <a:t>O termos surgiu na França no final da década de 60</a:t>
            </a:r>
          </a:p>
          <a:p>
            <a:r>
              <a:rPr lang="pt-BR" altLang="pt-BR"/>
              <a:t>É um “artefato cultural” – concepção da velhice a partir dos significados e valores da cultura</a:t>
            </a:r>
          </a:p>
          <a:p>
            <a:r>
              <a:rPr lang="pt-BR" altLang="pt-BR"/>
              <a:t>Redefine as formas de periodização da vida</a:t>
            </a:r>
          </a:p>
        </p:txBody>
      </p:sp>
    </p:spTree>
    <p:extLst>
      <p:ext uri="{BB962C8B-B14F-4D97-AF65-F5344CB8AC3E}">
        <p14:creationId xmlns:p14="http://schemas.microsoft.com/office/powerpoint/2010/main" xmlns="" val="3356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Conceito de envelhecimento na história recente: a 3ª idade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pt-BR" altLang="pt-BR"/>
              <a:t>Para Featherstone(1994) a 3ª idade seria a colonização do curso de vida</a:t>
            </a:r>
          </a:p>
          <a:p>
            <a:r>
              <a:rPr lang="pt-BR" altLang="pt-BR"/>
              <a:t>Há quebra das conexões entre vida pessoal e troca de gerações. O curso de vida se transforma em espaço de experiências abertas e não de passagens situalizadas </a:t>
            </a:r>
          </a:p>
        </p:txBody>
      </p:sp>
    </p:spTree>
    <p:extLst>
      <p:ext uri="{BB962C8B-B14F-4D97-AF65-F5344CB8AC3E}">
        <p14:creationId xmlns:p14="http://schemas.microsoft.com/office/powerpoint/2010/main" xmlns="" val="21839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Conceito de envelhecimento na história recente: a 3ª idade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 3ª idade é código de comportamento</a:t>
            </a:r>
          </a:p>
          <a:p>
            <a:r>
              <a:rPr lang="pt-BR" altLang="pt-BR"/>
              <a:t>Define expressões corporais de</a:t>
            </a:r>
          </a:p>
          <a:p>
            <a:pPr lvl="1"/>
            <a:r>
              <a:rPr lang="pt-BR" altLang="pt-BR"/>
              <a:t>Sexualidade</a:t>
            </a:r>
          </a:p>
          <a:p>
            <a:pPr lvl="1"/>
            <a:r>
              <a:rPr lang="pt-BR" altLang="pt-BR"/>
              <a:t>Subjetividade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/>
              <a:t>			é negociação de estereótipos</a:t>
            </a:r>
          </a:p>
          <a:p>
            <a:r>
              <a:rPr lang="pt-BR" altLang="pt-BR"/>
              <a:t>Manipula-se e nega-se a velhice</a:t>
            </a:r>
          </a:p>
          <a:p>
            <a:r>
              <a:rPr lang="pt-BR" altLang="pt-BR"/>
              <a:t>“apaga-se” a dimensão corporal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619250" y="3860800"/>
            <a:ext cx="576263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3559" name="Picture 7" descr="pinh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437063"/>
            <a:ext cx="1917700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56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Os profissionais no pós-modernismo e o envelhecimento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Bourdieu (1983) argumenta que a manipulação das categorias de idade envolve verdadeira luta política onde está em jogo a redefinição dos poderes ligados a grupos sociais específicos</a:t>
            </a:r>
          </a:p>
          <a:p>
            <a:pPr>
              <a:lnSpc>
                <a:spcPct val="90000"/>
              </a:lnSpc>
            </a:pPr>
            <a:r>
              <a:rPr lang="pt-BR" altLang="pt-BR"/>
              <a:t>Definem 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Práticas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Parâmetros de desenvolvimento biológico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Recortes que estabelecem direitos e deveres</a:t>
            </a:r>
          </a:p>
        </p:txBody>
      </p:sp>
    </p:spTree>
    <p:extLst>
      <p:ext uri="{BB962C8B-B14F-4D97-AF65-F5344CB8AC3E}">
        <p14:creationId xmlns:p14="http://schemas.microsoft.com/office/powerpoint/2010/main" xmlns="" val="1601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Os profissionais no pós-modernismo e o envelhecimento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5084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Foucault (1993) 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discute os mecanismos de poder – cita o discurso dos </a:t>
            </a:r>
            <a:r>
              <a:rPr lang="pt-BR" altLang="pt-BR" i="1"/>
              <a:t>experts</a:t>
            </a:r>
            <a:r>
              <a:rPr lang="pt-BR" altLang="pt-BR"/>
              <a:t> e das políticas sociais de assistência à velhice que considera estratégia típica de vigilância e controle social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Critica o discurso que enfatiza o controle e a negação da velhice a partir da “tecnologia” gerontológica</a:t>
            </a:r>
          </a:p>
          <a:p>
            <a:pPr lvl="1">
              <a:lnSpc>
                <a:spcPct val="90000"/>
              </a:lnSpc>
            </a:pPr>
            <a:r>
              <a:rPr lang="pt-BR" altLang="pt-BR"/>
              <a:t>Os </a:t>
            </a:r>
            <a:r>
              <a:rPr lang="pt-BR" altLang="pt-BR" i="1"/>
              <a:t>experts</a:t>
            </a:r>
            <a:r>
              <a:rPr lang="pt-BR" altLang="pt-BR"/>
              <a:t> que definem o envelhecimento adequado, subsidiam a construção auto-reflexiva do “ser velho”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3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Velhice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Velhice então, não é só uma categoria natural, é:</a:t>
            </a:r>
          </a:p>
          <a:p>
            <a:pPr lvl="1"/>
            <a:r>
              <a:rPr lang="pt-BR" altLang="pt-BR"/>
              <a:t>Fato universal e natural: ciclo biológico</a:t>
            </a:r>
          </a:p>
          <a:p>
            <a:pPr lvl="1"/>
            <a:r>
              <a:rPr lang="pt-BR" altLang="pt-BR"/>
              <a:t>Fato social e histórico</a:t>
            </a:r>
          </a:p>
          <a:p>
            <a:pPr lvl="1"/>
            <a:r>
              <a:rPr lang="pt-BR" altLang="pt-BR"/>
              <a:t>Fato político</a:t>
            </a:r>
          </a:p>
          <a:p>
            <a:pPr lvl="1"/>
            <a:r>
              <a:rPr lang="pt-BR" altLang="pt-BR"/>
              <a:t>Fato econômico</a:t>
            </a:r>
          </a:p>
        </p:txBody>
      </p:sp>
    </p:spTree>
    <p:extLst>
      <p:ext uri="{BB962C8B-B14F-4D97-AF65-F5344CB8AC3E}">
        <p14:creationId xmlns:p14="http://schemas.microsoft.com/office/powerpoint/2010/main" xmlns="" val="40612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Categoria idade: construções históricas e sociais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Dizem respeito a:</a:t>
            </a:r>
          </a:p>
          <a:p>
            <a:pPr lvl="1"/>
            <a:r>
              <a:rPr lang="pt-BR" altLang="pt-BR"/>
              <a:t>Formas de organização social</a:t>
            </a:r>
          </a:p>
          <a:p>
            <a:pPr lvl="1"/>
            <a:r>
              <a:rPr lang="pt-BR" altLang="pt-BR"/>
              <a:t>Formas de controle de recursos</a:t>
            </a:r>
          </a:p>
          <a:p>
            <a:pPr lvl="1"/>
            <a:r>
              <a:rPr lang="pt-BR" altLang="pt-BR"/>
              <a:t>Fatos históricos</a:t>
            </a:r>
          </a:p>
          <a:p>
            <a:pPr lvl="1"/>
            <a:r>
              <a:rPr lang="pt-BR" altLang="pt-BR"/>
              <a:t>Representações sociais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pt-BR" altLang="pt-BR"/>
              <a:t>			mas permanecem como fenômeno essencialmente biológico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331913" y="4292600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3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pt-BR" altLang="pt-BR" dirty="0"/>
              <a:t>A noção de curso de vida refere-se às maneiras como a sociedade atribui significados sociais e pessoais à passagem do tempo biográfico, permitindo a construção social da personalidade e a trajetória de vida, com base na </a:t>
            </a:r>
            <a:r>
              <a:rPr lang="pt-BR" altLang="pt-BR" dirty="0" smtClean="0"/>
              <a:t>sequência </a:t>
            </a:r>
            <a:r>
              <a:rPr lang="pt-BR" altLang="pt-BR" dirty="0"/>
              <a:t>de transições demarcadas socialmente e diferenciadas pela idade (</a:t>
            </a:r>
            <a:r>
              <a:rPr lang="pt-BR" altLang="pt-BR" dirty="0" err="1"/>
              <a:t>Hagestad</a:t>
            </a:r>
            <a:r>
              <a:rPr lang="pt-BR" altLang="pt-BR" dirty="0"/>
              <a:t>, 1990)</a:t>
            </a:r>
          </a:p>
          <a:p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Conceito de envelhecimento</a:t>
            </a: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idx="1"/>
          </p:nvPr>
        </p:nvSpPr>
        <p:spPr bwMode="ltGray">
          <a:xfrm>
            <a:off x="755650" y="1600200"/>
            <a:ext cx="7931150" cy="30527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effectLst/>
              </a:rPr>
              <a:t>   “</a:t>
            </a:r>
            <a:r>
              <a:rPr lang="pt-BR" altLang="pt-BR" sz="2400" b="1" i="1">
                <a:effectLst/>
              </a:rPr>
              <a:t>Envelhecer é um processo seqüencial, individual, acumulativo, irreversível, universal, não patológico, de deterioração de um organismo maduro, próprio a todos os membros de uma espécie de maneira que o tempo o torne menos capaz de fazer frente ao estresse do meio-ambiente e portanto aumente sua possibilidade de morte”.</a:t>
            </a:r>
          </a:p>
          <a:p>
            <a:pPr lvl="1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 i="1">
                <a:effectLst/>
              </a:rPr>
              <a:t>								(OPAS)</a:t>
            </a:r>
          </a:p>
        </p:txBody>
      </p:sp>
      <p:pic>
        <p:nvPicPr>
          <p:cNvPr id="28676" name="Picture 4" descr="Anti%20Aging%20Strate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86263"/>
            <a:ext cx="3600450" cy="2471737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23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Modelo social do envelhecimento</a:t>
            </a:r>
          </a:p>
        </p:txBody>
      </p:sp>
      <p:graphicFrame>
        <p:nvGraphicFramePr>
          <p:cNvPr id="29797" name="Group 101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1301750"/>
                <a:gridCol w="4184650"/>
              </a:tblGrid>
              <a:tr h="720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Idade adulta jovem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26-45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Estabelecimento de família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Idade adulta média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46-65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O “ninho vazio”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Início da velhice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66-70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Aposentadoria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Velhice média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71-75 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Perdas de capacidade funcional, adaptativa e/ou cognitiva 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Velhice tardia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76 e +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Perda de autonomia e dependência</a:t>
                      </a:r>
                      <a:endParaRPr kumimoji="0" lang="pt-BR" alt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99" name="Text Box 103"/>
          <p:cNvSpPr txBox="1">
            <a:spLocks noChangeArrowheads="1"/>
          </p:cNvSpPr>
          <p:nvPr/>
        </p:nvSpPr>
        <p:spPr bwMode="auto">
          <a:xfrm>
            <a:off x="539750" y="6308725"/>
            <a:ext cx="860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Fonte: OPAS. La atención de los ancianos: un desafio para los años 90, 1994</a:t>
            </a:r>
          </a:p>
        </p:txBody>
      </p:sp>
    </p:spTree>
    <p:extLst>
      <p:ext uri="{BB962C8B-B14F-4D97-AF65-F5344CB8AC3E}">
        <p14:creationId xmlns:p14="http://schemas.microsoft.com/office/powerpoint/2010/main" xmlns="" val="107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5000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ENVELHECER:</a:t>
            </a:r>
            <a:r>
              <a:rPr lang="en-GB" altLang="pt-BR" sz="6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melhor coisa que pode te acontecer ...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2875" y="4429125"/>
            <a:ext cx="88582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endParaRPr lang="en-GB" altLang="pt-BR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1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6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só pensar na alternativa!</a:t>
            </a:r>
          </a:p>
        </p:txBody>
      </p:sp>
    </p:spTree>
    <p:extLst>
      <p:ext uri="{BB962C8B-B14F-4D97-AF65-F5344CB8AC3E}">
        <p14:creationId xmlns:p14="http://schemas.microsoft.com/office/powerpoint/2010/main" xmlns="" val="384739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  <a:t/>
            </a:r>
            <a:br>
              <a:rPr lang="en-GB" altLang="pt-BR" sz="4000">
                <a:solidFill>
                  <a:srgbClr val="FFFFFF"/>
                </a:solidFill>
                <a:latin typeface="Tahoma" panose="020B0604030504040204" pitchFamily="34" charset="0"/>
              </a:rPr>
            </a:br>
            <a:endParaRPr lang="en-GB" altLang="pt-BR" sz="4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285750" y="214313"/>
            <a:ext cx="86439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  <a:buClr>
                <a:srgbClr val="FFFF66"/>
              </a:buClr>
              <a:buFont typeface="Tahoma" panose="020B0604030504040204" pitchFamily="34" charset="0"/>
              <a:buNone/>
            </a:pPr>
            <a:endParaRPr lang="en-GB" altLang="pt-BR" sz="4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500"/>
              </a:spcBef>
              <a:buClr>
                <a:srgbClr val="FFFF66"/>
              </a:buClr>
              <a:buFont typeface="Bookman Old Style" panose="02050604050505020204" pitchFamily="18" charset="0"/>
              <a:buNone/>
            </a:pPr>
            <a:r>
              <a:rPr lang="en-GB" altLang="pt-BR" sz="8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abordagem do “envelhecimento e saúde” sob a ótica do </a:t>
            </a:r>
            <a:r>
              <a:rPr lang="en-GB" altLang="pt-BR" sz="8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 de vida</a:t>
            </a:r>
          </a:p>
        </p:txBody>
      </p:sp>
    </p:spTree>
    <p:extLst>
      <p:ext uri="{BB962C8B-B14F-4D97-AF65-F5344CB8AC3E}">
        <p14:creationId xmlns:p14="http://schemas.microsoft.com/office/powerpoint/2010/main" xmlns="" val="2681803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0" y="571500"/>
            <a:ext cx="41433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Font typeface="Tahoma" panose="020B0604030504040204" pitchFamily="34" charset="0"/>
              <a:buNone/>
            </a:pP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crianças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Ontem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são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adultos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altLang="pt-BR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Hoje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pt-BR" sz="5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idosos</a:t>
            </a: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pt-BR" sz="5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altLang="pt-BR" sz="5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Amanhã</a:t>
            </a:r>
            <a:endParaRPr lang="en-GB" altLang="pt-BR" sz="5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785794"/>
            <a:ext cx="5143504" cy="5392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020752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Envelhecimento Psicológico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Cognição</a:t>
            </a:r>
          </a:p>
          <a:p>
            <a:r>
              <a:rPr lang="pt-BR" dirty="0" smtClean="0"/>
              <a:t>Afetividade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938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80D-F1D4-4C4F-B05E-6336C982FC66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84163"/>
            <a:ext cx="7772400" cy="935037"/>
          </a:xfrm>
        </p:spPr>
        <p:txBody>
          <a:bodyPr/>
          <a:lstStyle/>
          <a:p>
            <a:pPr algn="r"/>
            <a:r>
              <a:rPr lang="pt-BR" altLang="pt-BR" b="1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5562600" y="5759450"/>
            <a:ext cx="448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rgbClr val="FFFFCC"/>
                </a:solidFill>
              </a:rPr>
              <a:t>    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1524000" y="403225"/>
            <a:ext cx="7183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pt-BR" altLang="pt-BR" sz="3600" b="0" dirty="0">
                <a:latin typeface="Tahoma" panose="020B0604030504040204" pitchFamily="34" charset="0"/>
              </a:rPr>
              <a:t>Velhice inicial: boas chances de uma velhice ótima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838200" y="17526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pt-BR" sz="2800" dirty="0">
                <a:latin typeface="Calibri" panose="020F0502020204030204" pitchFamily="34" charset="0"/>
              </a:rPr>
              <a:t>Continuidade da atividade e da produtividade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latin typeface="Calibri" panose="020F0502020204030204" pitchFamily="34" charset="0"/>
              </a:rPr>
              <a:t> Bom ajustamento físico e mental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latin typeface="Calibri" panose="020F0502020204030204" pitchFamily="34" charset="0"/>
              </a:rPr>
              <a:t> Reservas de capacidade para novas aprendizagens, quando a linguagem e a especialidade profissional estão envolvidas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latin typeface="Calibri" panose="020F0502020204030204" pitchFamily="34" charset="0"/>
              </a:rPr>
              <a:t> Excelência em inteligência emocional e sabedoria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latin typeface="Calibri" panose="020F0502020204030204" pitchFamily="34" charset="0"/>
              </a:rPr>
              <a:t> Altos níveis de bem-estar subjetivo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pt-BR" altLang="pt-BR" sz="2800" dirty="0">
                <a:latin typeface="Calibri" panose="020F0502020204030204" pitchFamily="34" charset="0"/>
              </a:rPr>
              <a:t> Excelência em estratégias eficazes para administrar os ganhos e perdas da velhice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§"/>
            </a:pPr>
            <a:endParaRPr lang="pt-BR" altLang="pt-BR" sz="2800" dirty="0">
              <a:latin typeface="Calibri" panose="020F0502020204030204" pitchFamily="34" charset="0"/>
            </a:endParaRPr>
          </a:p>
        </p:txBody>
      </p:sp>
      <p:pic>
        <p:nvPicPr>
          <p:cNvPr id="266246" name="Picture 6" descr="Aprendizagem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129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C752-AAC1-47FD-B394-A51E5954FCDF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84163"/>
            <a:ext cx="7772400" cy="935037"/>
          </a:xfrm>
        </p:spPr>
        <p:txBody>
          <a:bodyPr/>
          <a:lstStyle/>
          <a:p>
            <a:pPr algn="r"/>
            <a:r>
              <a:rPr lang="pt-BR" altLang="pt-BR" b="1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5562600" y="5759450"/>
            <a:ext cx="448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rgbClr val="FFFFCC"/>
                </a:solidFill>
              </a:rPr>
              <a:t>    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187450" y="293688"/>
            <a:ext cx="7488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pt-BR" altLang="pt-BR" sz="3600" b="0" dirty="0">
                <a:latin typeface="Tahoma" panose="020B0604030504040204" pitchFamily="34" charset="0"/>
              </a:rPr>
              <a:t>Velhice avançada: aumento dos riscos de velhice patológica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395288" y="1752600"/>
            <a:ext cx="84439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pt-BR" sz="3200" b="0" dirty="0">
                <a:latin typeface="Calibri" panose="020F0502020204030204" pitchFamily="34" charset="0"/>
              </a:rPr>
              <a:t>Perdas irreversíveis no potencial cognitivo e na capacidade para aprender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Descontinuidade em relação à velhice inicial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Maior susceptibilidade ao estresse crônico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Aumento da prevalência de demência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Altos níveis de fragilidade, incapacidade, dependência psicológica e </a:t>
            </a:r>
            <a:r>
              <a:rPr lang="pt-BR" altLang="pt-BR" sz="3200" b="0" dirty="0" err="1">
                <a:latin typeface="Calibri" panose="020F0502020204030204" pitchFamily="34" charset="0"/>
              </a:rPr>
              <a:t>multimorbidade</a:t>
            </a:r>
            <a:endParaRPr lang="pt-BR" altLang="pt-BR" sz="3200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Perdas crescentes em autonomia e identidade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150000"/>
              <a:buFontTx/>
              <a:buChar char="•"/>
            </a:pPr>
            <a:r>
              <a:rPr lang="pt-BR" altLang="pt-BR" sz="3200" b="0" dirty="0">
                <a:latin typeface="Calibri" panose="020F0502020204030204" pitchFamily="34" charset="0"/>
              </a:rPr>
              <a:t> Aumento da solidão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50000"/>
              <a:buFontTx/>
              <a:buChar char="•"/>
            </a:pPr>
            <a:endParaRPr lang="pt-BR" altLang="pt-BR" sz="3200" b="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7270" name="Picture 6" descr="Duas idos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6" y="445411"/>
            <a:ext cx="10239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99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7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7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7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7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7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7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7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utoUpdateAnimBg="0"/>
      <p:bldP spid="26726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Envelhecimento cognitivo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0813"/>
            <a:ext cx="8229600" cy="4530725"/>
          </a:xfrm>
        </p:spPr>
        <p:txBody>
          <a:bodyPr/>
          <a:lstStyle/>
          <a:p>
            <a:r>
              <a:rPr lang="pt-BR" altLang="pt-BR" dirty="0" smtClean="0"/>
              <a:t>Perdas mais pronunciadas em funções que envolvem esforço e deliberação</a:t>
            </a:r>
          </a:p>
          <a:p>
            <a:pPr lvl="1">
              <a:lnSpc>
                <a:spcPct val="90000"/>
              </a:lnSpc>
            </a:pPr>
            <a:r>
              <a:rPr lang="pt-BR" altLang="pt-BR" dirty="0" smtClean="0"/>
              <a:t>Velocidade de processamento da informação, fluência verbal, raciocínio e solução de problemas, memória operacional verbal e viso-espacial, </a:t>
            </a:r>
            <a:r>
              <a:rPr lang="pt-BR" altLang="pt-BR" dirty="0" err="1" smtClean="0"/>
              <a:t>etc</a:t>
            </a:r>
            <a:endParaRPr lang="pt-BR" altLang="pt-BR" dirty="0" smtClean="0"/>
          </a:p>
          <a:p>
            <a:pPr marL="0" lvl="1">
              <a:spcBef>
                <a:spcPts val="0"/>
              </a:spcBef>
              <a:buClr>
                <a:srgbClr val="FF0000"/>
              </a:buClr>
            </a:pPr>
            <a:r>
              <a:rPr lang="pt-BR" altLang="pt-BR" sz="3200" dirty="0" smtClean="0"/>
              <a:t>Ganhos</a:t>
            </a:r>
          </a:p>
          <a:p>
            <a:pPr lvl="1"/>
            <a:r>
              <a:rPr lang="pt-BR" altLang="pt-BR" dirty="0" smtClean="0"/>
              <a:t>Vocabulário e conhecimentos específicos dentro de áreas de especialidade </a:t>
            </a:r>
          </a:p>
          <a:p>
            <a:pPr lvl="1"/>
            <a:r>
              <a:rPr lang="pt-BR" altLang="pt-BR" dirty="0" smtClean="0"/>
              <a:t>Sabedoria e manejo de vida</a:t>
            </a:r>
          </a:p>
          <a:p>
            <a:pPr lvl="1"/>
            <a:r>
              <a:rPr lang="pt-BR" altLang="pt-BR" dirty="0" smtClean="0"/>
              <a:t>Solução de problemas interpessoais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86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785938" y="0"/>
            <a:ext cx="5530850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rgbClr val="C00000"/>
                </a:solidFill>
                <a:latin typeface="Calibri" pitchFamily="34" charset="0"/>
              </a:rPr>
              <a:t>ENVELHECIMENTO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851275" y="969963"/>
            <a:ext cx="5076825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Calibri" panose="020F0502020204030204" pitchFamily="34" charset="0"/>
              </a:rPr>
              <a:t>Início - 2</a:t>
            </a:r>
            <a:r>
              <a:rPr lang="pt-BR" altLang="pt-BR" sz="3200" baseline="30000" dirty="0">
                <a:latin typeface="Calibri" panose="020F0502020204030204" pitchFamily="34" charset="0"/>
              </a:rPr>
              <a:t>a</a:t>
            </a:r>
            <a:r>
              <a:rPr lang="pt-BR" altLang="pt-BR" sz="3200" dirty="0">
                <a:latin typeface="Calibri" panose="020F0502020204030204" pitchFamily="34" charset="0"/>
              </a:rPr>
              <a:t> Década de vida (pouco perceptível)</a:t>
            </a:r>
          </a:p>
          <a:p>
            <a:pPr algn="just"/>
            <a:endParaRPr lang="pt-BR" altLang="pt-BR" sz="3200" dirty="0">
              <a:latin typeface="Calibri" panose="020F0502020204030204" pitchFamily="34" charset="0"/>
            </a:endParaRPr>
          </a:p>
          <a:p>
            <a:pPr algn="just"/>
            <a:r>
              <a:rPr lang="pt-BR" altLang="pt-BR" sz="3200" dirty="0">
                <a:latin typeface="Calibri" panose="020F0502020204030204" pitchFamily="34" charset="0"/>
              </a:rPr>
              <a:t>Ao final da 3</a:t>
            </a:r>
            <a:r>
              <a:rPr lang="pt-BR" altLang="pt-BR" sz="3200" baseline="30000" dirty="0">
                <a:latin typeface="Calibri" panose="020F0502020204030204" pitchFamily="34" charset="0"/>
              </a:rPr>
              <a:t>a</a:t>
            </a:r>
            <a:r>
              <a:rPr lang="pt-BR" altLang="pt-BR" sz="3200" dirty="0">
                <a:latin typeface="Calibri" panose="020F0502020204030204" pitchFamily="34" charset="0"/>
              </a:rPr>
              <a:t> Década - 1</a:t>
            </a:r>
            <a:r>
              <a:rPr lang="pt-BR" altLang="pt-BR" sz="3200" baseline="30000" dirty="0">
                <a:latin typeface="Calibri" panose="020F0502020204030204" pitchFamily="34" charset="0"/>
              </a:rPr>
              <a:t>as</a:t>
            </a:r>
            <a:r>
              <a:rPr lang="pt-BR" altLang="pt-BR" sz="3200" dirty="0">
                <a:latin typeface="Calibri" panose="020F0502020204030204" pitchFamily="34" charset="0"/>
              </a:rPr>
              <a:t> Alterações funcionais e/ou estruturais</a:t>
            </a:r>
          </a:p>
          <a:p>
            <a:pPr algn="just"/>
            <a:endParaRPr lang="pt-BR" altLang="pt-BR" sz="3200" dirty="0">
              <a:latin typeface="Calibri" panose="020F0502020204030204" pitchFamily="34" charset="0"/>
            </a:endParaRPr>
          </a:p>
          <a:p>
            <a:pPr algn="just"/>
            <a:r>
              <a:rPr lang="pt-BR" altLang="pt-BR" sz="3200" dirty="0">
                <a:latin typeface="Calibri" panose="020F0502020204030204" pitchFamily="34" charset="0"/>
              </a:rPr>
              <a:t>A partir da 4</a:t>
            </a:r>
            <a:r>
              <a:rPr lang="pt-BR" altLang="pt-BR" sz="3200" baseline="30000" dirty="0">
                <a:latin typeface="Calibri" panose="020F0502020204030204" pitchFamily="34" charset="0"/>
              </a:rPr>
              <a:t>a</a:t>
            </a:r>
            <a:r>
              <a:rPr lang="pt-BR" altLang="pt-BR" sz="3200" dirty="0">
                <a:latin typeface="Calibri" panose="020F0502020204030204" pitchFamily="34" charset="0"/>
              </a:rPr>
              <a:t> Década há uma perda aproximada de 1% da função /ano nos diferentes sistemas orgânicos.</a:t>
            </a:r>
          </a:p>
        </p:txBody>
      </p:sp>
      <p:pic>
        <p:nvPicPr>
          <p:cNvPr id="4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786549"/>
            <a:ext cx="3984722" cy="587669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74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Curso de vida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dirty="0"/>
              <a:t>No curso de vida são considerados: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pt-BR" altLang="pt-BR" dirty="0"/>
              <a:t>Determinantes biológicos e ambientais – são experiências individuais que não podem ser previstas (divórcio, perda do emprego, ganhar na loteria, doenças...)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pt-BR" altLang="pt-BR" dirty="0"/>
              <a:t>Idade – determinantes biológicos e ambientais cuja influência têm alta correlação com a idade cronológica (menopausa, por exemplo) e com a aquisição de novos papéis sociais e competências (ser mãe, avó)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Modificações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 eaLnBrk="1" hangingPunct="1">
              <a:defRPr/>
            </a:pPr>
            <a:endParaRPr lang="pt-BR" dirty="0">
              <a:latin typeface="Calibri" pitchFamily="34" charset="0"/>
            </a:endParaRPr>
          </a:p>
          <a:p>
            <a:pPr marL="457200" eaLnBrk="1" hangingPunct="1">
              <a:defRPr/>
            </a:pPr>
            <a:r>
              <a:rPr lang="pt-BR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dirty="0">
                <a:latin typeface="Calibri" pitchFamily="34" charset="0"/>
              </a:rPr>
              <a:t> do tecido adiposo em MMSS e MMII e uma &gt; concentração da gordura abdominal</a:t>
            </a:r>
          </a:p>
          <a:p>
            <a:pPr marL="457200" eaLnBrk="1" hangingPunct="1">
              <a:defRPr/>
            </a:pPr>
            <a:r>
              <a:rPr lang="pt-BR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dirty="0">
                <a:latin typeface="Calibri" pitchFamily="34" charset="0"/>
              </a:rPr>
              <a:t> da altura total</a:t>
            </a:r>
          </a:p>
          <a:p>
            <a:pPr marL="457200" eaLnBrk="1" hangingPunct="1">
              <a:defRPr/>
            </a:pPr>
            <a:r>
              <a:rPr lang="pt-BR" dirty="0">
                <a:latin typeface="Calibri" pitchFamily="34" charset="0"/>
                <a:sym typeface="Wingdings" pitchFamily="2" charset="2"/>
              </a:rPr>
              <a:t></a:t>
            </a:r>
            <a:r>
              <a:rPr lang="pt-BR" dirty="0">
                <a:latin typeface="Calibri" pitchFamily="34" charset="0"/>
              </a:rPr>
              <a:t> da elasticidade dos tecidos corporais</a:t>
            </a:r>
          </a:p>
          <a:p>
            <a:pPr marL="457200" eaLnBrk="1" hangingPunct="1">
              <a:defRPr/>
            </a:pPr>
            <a:r>
              <a:rPr lang="pt-BR" dirty="0">
                <a:latin typeface="Calibri" pitchFamily="34" charset="0"/>
              </a:rPr>
              <a:t>alongamento progressivo das orelhas e nariz</a:t>
            </a:r>
          </a:p>
          <a:p>
            <a:endParaRPr lang="pt-BR" dirty="0"/>
          </a:p>
        </p:txBody>
      </p:sp>
      <p:pic>
        <p:nvPicPr>
          <p:cNvPr id="4" name="Picture 2" descr="http://3.bp.blogspot.com/-ZJe7Stghrqo/UEXzJY589-I/AAAAAAAABfE/UAkqRdSLI-w/s1600/Idosos-sung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570723" cy="17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[clip_image012[3]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475"/>
            <a:ext cx="39624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Box 1"/>
          <p:cNvSpPr txBox="1">
            <a:spLocks noChangeArrowheads="1"/>
          </p:cNvSpPr>
          <p:nvPr/>
        </p:nvSpPr>
        <p:spPr bwMode="auto">
          <a:xfrm>
            <a:off x="4211638" y="1066800"/>
            <a:ext cx="4932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HIPERCIFOSE TORÁCIA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CIFOESCOLIOSE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↓ DISCOS INTERVERTEBRAIS (achatamento)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ALTURA</a:t>
            </a:r>
          </a:p>
          <a:p>
            <a:pPr algn="just" eaLnBrk="1" hangingPunct="1"/>
            <a:r>
              <a:rPr lang="pt-BR" altLang="pt-BR" sz="2400" b="1"/>
              <a:t>↓ 1cm (homens) e 1,5cm (mulheres)/ década a partir dos 40-50 anos</a:t>
            </a:r>
          </a:p>
          <a:p>
            <a:pPr eaLnBrk="1" hangingPunct="1"/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xmlns="" val="151476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pupilasembrasas.com.br/wp-content/uploads/2013/12/272007_Papel-de-Parede-Up-Altas-aventuras-272007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5" t="34789" r="49541" b="10362"/>
          <a:stretch>
            <a:fillRect/>
          </a:stretch>
        </p:blipFill>
        <p:spPr bwMode="auto">
          <a:xfrm>
            <a:off x="0" y="3175"/>
            <a:ext cx="50180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7475" y="188913"/>
            <a:ext cx="3778250" cy="23701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ÁGUA 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70% na criança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60% no adulto jovem</a:t>
            </a: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52% no idoso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5180013" y="3789363"/>
            <a:ext cx="37766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Frente a perdas moderadas de líquidos já apresenta </a:t>
            </a:r>
            <a:r>
              <a:rPr lang="pt-BR" altLang="pt-BR" sz="3200" b="1" u="sng">
                <a:latin typeface="Calibri" panose="020F0502020204030204" pitchFamily="34" charset="0"/>
              </a:rPr>
              <a:t>DESIDRATAÇÃO EVIDENTE</a:t>
            </a:r>
          </a:p>
        </p:txBody>
      </p:sp>
    </p:spTree>
    <p:extLst>
      <p:ext uri="{BB962C8B-B14F-4D97-AF65-F5344CB8AC3E}">
        <p14:creationId xmlns:p14="http://schemas.microsoft.com/office/powerpoint/2010/main" xmlns="" val="315633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Mudanças nos diversos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Tegumentar</a:t>
            </a:r>
          </a:p>
          <a:p>
            <a:r>
              <a:rPr lang="pt-BR" dirty="0" err="1" smtClean="0"/>
              <a:t>Cardio</a:t>
            </a:r>
            <a:r>
              <a:rPr lang="pt-BR" dirty="0" err="1"/>
              <a:t>-</a:t>
            </a:r>
            <a:r>
              <a:rPr lang="pt-BR" dirty="0" err="1" smtClean="0"/>
              <a:t>vascular</a:t>
            </a:r>
            <a:endParaRPr lang="pt-BR" dirty="0" smtClean="0"/>
          </a:p>
          <a:p>
            <a:r>
              <a:rPr lang="pt-BR" dirty="0" smtClean="0"/>
              <a:t>Respiratório</a:t>
            </a:r>
          </a:p>
          <a:p>
            <a:r>
              <a:rPr lang="pt-BR" dirty="0" smtClean="0"/>
              <a:t>Digestivo</a:t>
            </a:r>
          </a:p>
          <a:p>
            <a:r>
              <a:rPr lang="pt-BR" dirty="0" err="1" smtClean="0"/>
              <a:t>Gastro-intestinal</a:t>
            </a:r>
            <a:endParaRPr lang="pt-BR" dirty="0" smtClean="0"/>
          </a:p>
          <a:p>
            <a:r>
              <a:rPr lang="pt-BR" dirty="0" err="1" smtClean="0"/>
              <a:t>Genitourinário</a:t>
            </a:r>
            <a:endParaRPr lang="pt-BR" dirty="0" smtClean="0"/>
          </a:p>
          <a:p>
            <a:r>
              <a:rPr lang="pt-BR" dirty="0" smtClean="0"/>
              <a:t>Nervoso</a:t>
            </a:r>
          </a:p>
          <a:p>
            <a:r>
              <a:rPr lang="pt-BR" dirty="0" smtClean="0"/>
              <a:t>Sentidos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410970"/>
            <a:ext cx="1810544" cy="24037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149080"/>
            <a:ext cx="1296433" cy="11263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599843"/>
            <a:ext cx="2152869" cy="18697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106" y="365329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5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571500" y="0"/>
            <a:ext cx="8074025" cy="1446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C00000"/>
                </a:solidFill>
                <a:latin typeface="Calibri" pitchFamily="34" charset="0"/>
              </a:rPr>
              <a:t>ALTERAÇÕES FISIOLÓGICAS QUE OCORREM NO ENVELHECIMENTO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71438" y="1700213"/>
            <a:ext cx="8961437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 charset="0"/>
              </a:rPr>
              <a:t>INÍCIO DISCRETO E PROGRESSIVO</a:t>
            </a:r>
          </a:p>
          <a:p>
            <a:pPr>
              <a:lnSpc>
                <a:spcPct val="150000"/>
              </a:lnSpc>
              <a:defRPr/>
            </a:pPr>
            <a:r>
              <a:rPr lang="pt-BR" sz="3200" b="1" dirty="0">
                <a:latin typeface="Calibri" pitchFamily="34" charset="0"/>
              </a:rPr>
              <a:t>Não causam insuficiência absoluta do órgão 	ou sistema (2 exceções: TIMO e OVÁRIO)</a:t>
            </a:r>
          </a:p>
          <a:p>
            <a:pPr algn="just">
              <a:lnSpc>
                <a:spcPct val="150000"/>
              </a:lnSpc>
              <a:defRPr/>
            </a:pPr>
            <a:endParaRPr lang="pt-BR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	</a:t>
            </a:r>
            <a:r>
              <a:rPr lang="pt-BR" sz="3200" b="1" dirty="0">
                <a:latin typeface="Calibri" pitchFamily="34" charset="0"/>
              </a:rPr>
              <a:t>gradativa da reserva funcional; comprometimento da capacidade de adaptação às modificações do meio interno e/ou externo 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239620" name="AutoShape 5"/>
          <p:cNvSpPr>
            <a:spLocks noChangeArrowheads="1"/>
          </p:cNvSpPr>
          <p:nvPr/>
        </p:nvSpPr>
        <p:spPr bwMode="auto">
          <a:xfrm flipV="1">
            <a:off x="157163" y="4368800"/>
            <a:ext cx="676275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891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1258888" y="203200"/>
            <a:ext cx="7561262" cy="1570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PROGRESSIVA DA CAPACIDADE DE MANUTENÇÃO DO EQUILÍBRIO HOMEOSTÁTICO</a:t>
            </a:r>
          </a:p>
        </p:txBody>
      </p:sp>
      <p:sp>
        <p:nvSpPr>
          <p:cNvPr id="240643" name="Text Box 4"/>
          <p:cNvSpPr txBox="1">
            <a:spLocks noChangeArrowheads="1"/>
          </p:cNvSpPr>
          <p:nvPr/>
        </p:nvSpPr>
        <p:spPr bwMode="auto">
          <a:xfrm>
            <a:off x="365125" y="3078163"/>
            <a:ext cx="3927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</a:t>
            </a: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BASAIS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não produz distúrbio funcional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</p:txBody>
      </p:sp>
      <p:sp>
        <p:nvSpPr>
          <p:cNvPr id="240644" name="Text Box 5"/>
          <p:cNvSpPr txBox="1">
            <a:spLocks noChangeArrowheads="1"/>
          </p:cNvSpPr>
          <p:nvPr/>
        </p:nvSpPr>
        <p:spPr bwMode="auto">
          <a:xfrm>
            <a:off x="4727575" y="3057525"/>
            <a:ext cx="4308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CONDIÇÕES DE SOBRECARGA</a:t>
            </a: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endParaRPr lang="pt-BR" altLang="pt-BR" sz="3200" b="1">
              <a:latin typeface="Calibri" panose="020F0502020204030204" pitchFamily="34" charset="0"/>
            </a:endParaRPr>
          </a:p>
          <a:p>
            <a:pPr algn="ctr"/>
            <a:r>
              <a:rPr lang="pt-BR" altLang="pt-BR" sz="3200" b="1">
                <a:latin typeface="Calibri" panose="020F0502020204030204" pitchFamily="34" charset="0"/>
              </a:rPr>
              <a:t>↑ risco de desenvolvimento de morbidades</a:t>
            </a: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1843088" y="4208463"/>
            <a:ext cx="736600" cy="874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6532563" y="4203700"/>
            <a:ext cx="698500" cy="704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2" name="AutoShape 12"/>
          <p:cNvSpPr>
            <a:spLocks noChangeArrowheads="1"/>
          </p:cNvSpPr>
          <p:nvPr/>
        </p:nvSpPr>
        <p:spPr bwMode="auto">
          <a:xfrm>
            <a:off x="1230313" y="325438"/>
            <a:ext cx="1071562" cy="1323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394253" name="AutoShape 13"/>
          <p:cNvSpPr>
            <a:spLocks noChangeArrowheads="1"/>
          </p:cNvSpPr>
          <p:nvPr/>
        </p:nvSpPr>
        <p:spPr bwMode="auto">
          <a:xfrm>
            <a:off x="4292600" y="1773238"/>
            <a:ext cx="869950" cy="1117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98" t="21333" r="23953" b="9581"/>
          <a:stretch>
            <a:fillRect/>
          </a:stretch>
        </p:blipFill>
        <p:spPr bwMode="auto">
          <a:xfrm>
            <a:off x="22225" y="-3175"/>
            <a:ext cx="91313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9051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7" t="21326" r="23883" b="218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3770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0"/>
            <a:ext cx="7308850" cy="1446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Queda Funcional Fisiológica</a:t>
            </a: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(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Senescência</a:t>
            </a:r>
            <a:r>
              <a:rPr lang="pt-BR" sz="4400" b="1" dirty="0">
                <a:latin typeface="Calibri" pitchFamily="34" charset="0"/>
              </a:rPr>
              <a:t>)</a:t>
            </a:r>
          </a:p>
        </p:txBody>
      </p:sp>
      <p:pic>
        <p:nvPicPr>
          <p:cNvPr id="3" name="Picture 5" descr="Idosa andando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2627784" y="1484784"/>
            <a:ext cx="3643338" cy="537321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4704060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Senescência</a:t>
            </a:r>
          </a:p>
        </p:txBody>
      </p:sp>
      <p:sp>
        <p:nvSpPr>
          <p:cNvPr id="171011" name="Espaço Reservado para Conteúdo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Processo normal de envelhecimento: capacidade de adaptação do indivíduo aos rigores e agressões do meio ambiente</a:t>
            </a:r>
          </a:p>
        </p:txBody>
      </p:sp>
    </p:spTree>
    <p:extLst>
      <p:ext uri="{BB962C8B-B14F-4D97-AF65-F5344CB8AC3E}">
        <p14:creationId xmlns:p14="http://schemas.microsoft.com/office/powerpoint/2010/main" xmlns="" val="18665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pt-BR" altLang="pt-BR" dirty="0"/>
              <a:t>História  - experiências do grupo, da sociedade: guerras, crises econômicas, movimentos migratórios</a:t>
            </a:r>
          </a:p>
          <a:p>
            <a:r>
              <a:rPr lang="pt-BR" altLang="pt-BR" dirty="0"/>
              <a:t>Segundo </a:t>
            </a:r>
            <a:r>
              <a:rPr lang="pt-BR" altLang="pt-BR" dirty="0" err="1"/>
              <a:t>Baltes</a:t>
            </a:r>
            <a:r>
              <a:rPr lang="pt-BR" altLang="pt-BR" dirty="0"/>
              <a:t>, estes três fatores mudam ao longo do tempo e são diferentes de pessoa para pessoa. Os resultados são os perfis vitais. Os velhos não são todos iguais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051720" y="5004294"/>
            <a:ext cx="6804025" cy="1446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Queda Funcional Patológica</a:t>
            </a: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(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Senilidade</a:t>
            </a:r>
            <a:r>
              <a:rPr lang="pt-BR" sz="4400" b="1" dirty="0">
                <a:latin typeface="Calibri" pitchFamily="34" charset="0"/>
              </a:rPr>
              <a:t>)</a:t>
            </a:r>
          </a:p>
        </p:txBody>
      </p:sp>
      <p:pic>
        <p:nvPicPr>
          <p:cNvPr id="4" name="Imagem 3" descr="idosa_and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5652120" cy="46582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5478796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 rot="20644526">
            <a:off x="539552" y="1737390"/>
            <a:ext cx="5821723" cy="212365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   RESERVA FUNCIONAL  </a:t>
            </a:r>
          </a:p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95736" y="3429000"/>
            <a:ext cx="5884753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 O QUE OCORRE COM O </a:t>
            </a:r>
          </a:p>
          <a:p>
            <a:pPr algn="ctr" eaLnBrk="1" hangingPunct="1">
              <a:defRPr/>
            </a:pPr>
            <a:r>
              <a:rPr lang="pt-BR" sz="4400" b="1" dirty="0">
                <a:latin typeface="Calibri" pitchFamily="34" charset="0"/>
              </a:rPr>
              <a:t>ENVELHECIMENTO?</a:t>
            </a:r>
          </a:p>
          <a:p>
            <a:pPr algn="ctr" eaLnBrk="1" hangingPunct="1">
              <a:defRPr/>
            </a:pPr>
            <a:endParaRPr lang="pt-BR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88872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upo 9"/>
          <p:cNvGrpSpPr>
            <a:grpSpLocks/>
          </p:cNvGrpSpPr>
          <p:nvPr/>
        </p:nvGrpSpPr>
        <p:grpSpPr bwMode="auto">
          <a:xfrm>
            <a:off x="466725" y="-285750"/>
            <a:ext cx="8177213" cy="7000875"/>
            <a:chOff x="762000" y="0"/>
            <a:chExt cx="7772400" cy="6643710"/>
          </a:xfrm>
        </p:grpSpPr>
        <p:sp>
          <p:nvSpPr>
            <p:cNvPr id="174084" name="AutoShape 2" descr="Reserva"/>
            <p:cNvSpPr>
              <a:spLocks noChangeAspect="1" noChangeArrowheads="1"/>
            </p:cNvSpPr>
            <p:nvPr/>
          </p:nvSpPr>
          <p:spPr bwMode="auto">
            <a:xfrm>
              <a:off x="4424363" y="3281363"/>
              <a:ext cx="29686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085" name="AutoShape 3" descr="Reserva"/>
            <p:cNvSpPr>
              <a:spLocks noChangeAspect="1" noChangeArrowheads="1"/>
            </p:cNvSpPr>
            <p:nvPr/>
          </p:nvSpPr>
          <p:spPr bwMode="auto">
            <a:xfrm>
              <a:off x="4424363" y="3281363"/>
              <a:ext cx="29686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086" name="AutoShape 4" descr="Reserva"/>
            <p:cNvSpPr>
              <a:spLocks noChangeAspect="1" noChangeArrowheads="1"/>
            </p:cNvSpPr>
            <p:nvPr/>
          </p:nvSpPr>
          <p:spPr bwMode="auto">
            <a:xfrm>
              <a:off x="4424363" y="3281363"/>
              <a:ext cx="296862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pic>
          <p:nvPicPr>
            <p:cNvPr id="174087" name="Picture 5" descr="Gráfico"/>
            <p:cNvPicPr>
              <a:picLocks noChangeAspect="1" noChangeArrowheads="1"/>
            </p:cNvPicPr>
            <p:nvPr/>
          </p:nvPicPr>
          <p:blipFill>
            <a:blip r:embed="rId3">
              <a:lum bright="12000" contrast="-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1081110"/>
              <a:ext cx="5254625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088" name="Rectangle 6"/>
            <p:cNvSpPr>
              <a:spLocks noChangeArrowheads="1"/>
            </p:cNvSpPr>
            <p:nvPr/>
          </p:nvSpPr>
          <p:spPr bwMode="auto">
            <a:xfrm>
              <a:off x="762000" y="0"/>
              <a:ext cx="77724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pt-BR" altLang="pt-BR" sz="4400">
                <a:solidFill>
                  <a:srgbClr val="FF9933"/>
                </a:solidFill>
              </a:endParaRPr>
            </a:p>
          </p:txBody>
        </p:sp>
        <p:sp>
          <p:nvSpPr>
            <p:cNvPr id="174089" name="Rectangle 7"/>
            <p:cNvSpPr>
              <a:spLocks noChangeArrowheads="1"/>
            </p:cNvSpPr>
            <p:nvPr/>
          </p:nvSpPr>
          <p:spPr bwMode="auto">
            <a:xfrm>
              <a:off x="2759002" y="5116464"/>
              <a:ext cx="4319587" cy="936625"/>
            </a:xfrm>
            <a:prstGeom prst="rect">
              <a:avLst/>
            </a:prstGeom>
            <a:solidFill>
              <a:srgbClr val="FF0000">
                <a:alpha val="14117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090" name="AutoShape 8"/>
            <p:cNvSpPr>
              <a:spLocks noChangeArrowheads="1"/>
            </p:cNvSpPr>
            <p:nvPr/>
          </p:nvSpPr>
          <p:spPr bwMode="auto">
            <a:xfrm>
              <a:off x="3000364" y="1571612"/>
              <a:ext cx="144462" cy="3600450"/>
            </a:xfrm>
            <a:prstGeom prst="upDownArrow">
              <a:avLst>
                <a:gd name="adj1" fmla="val 50000"/>
                <a:gd name="adj2" fmla="val 33357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4091" name="AutoShape 9"/>
            <p:cNvSpPr>
              <a:spLocks noChangeArrowheads="1"/>
            </p:cNvSpPr>
            <p:nvPr/>
          </p:nvSpPr>
          <p:spPr bwMode="auto">
            <a:xfrm>
              <a:off x="6357950" y="4000504"/>
              <a:ext cx="144463" cy="1079500"/>
            </a:xfrm>
            <a:prstGeom prst="upDownArrow">
              <a:avLst>
                <a:gd name="adj1" fmla="val 50000"/>
                <a:gd name="adj2" fmla="val 10001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42875" y="142875"/>
            <a:ext cx="9072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DIMINUIÇÃO DA RESERVA FUNCIONAL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081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3929063" y="550863"/>
            <a:ext cx="51435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3600" b="1">
                <a:solidFill>
                  <a:srgbClr val="002060"/>
                </a:solidFill>
                <a:latin typeface="Calibri" panose="020F0502020204030204" pitchFamily="34" charset="0"/>
              </a:rPr>
              <a:t>Os </a:t>
            </a:r>
            <a:r>
              <a:rPr lang="pt-BR" altLang="pt-BR" sz="3600" b="1">
                <a:solidFill>
                  <a:srgbClr val="C00000"/>
                </a:solidFill>
                <a:latin typeface="Calibri" panose="020F0502020204030204" pitchFamily="34" charset="0"/>
              </a:rPr>
              <a:t>sinais e sintomas clássicos </a:t>
            </a:r>
            <a:r>
              <a:rPr lang="pt-BR" altLang="pt-BR" sz="3600" b="1">
                <a:solidFill>
                  <a:srgbClr val="002060"/>
                </a:solidFill>
                <a:latin typeface="Calibri" panose="020F0502020204030204" pitchFamily="34" charset="0"/>
              </a:rPr>
              <a:t>das doenças podem estar </a:t>
            </a:r>
            <a:r>
              <a:rPr lang="pt-BR" altLang="pt-BR" sz="3600" b="1">
                <a:solidFill>
                  <a:srgbClr val="C00000"/>
                </a:solidFill>
                <a:latin typeface="Calibri" panose="020F0502020204030204" pitchFamily="34" charset="0"/>
              </a:rPr>
              <a:t>ausentes</a:t>
            </a:r>
            <a:r>
              <a:rPr lang="pt-BR" altLang="pt-BR" sz="3600" b="1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pt-BR" altLang="pt-BR" sz="3600" b="1">
                <a:solidFill>
                  <a:srgbClr val="C00000"/>
                </a:solidFill>
                <a:latin typeface="Calibri" panose="020F0502020204030204" pitchFamily="34" charset="0"/>
              </a:rPr>
              <a:t>obscurecidos</a:t>
            </a:r>
            <a:r>
              <a:rPr lang="pt-BR" altLang="pt-BR" sz="3600" b="1">
                <a:solidFill>
                  <a:srgbClr val="002060"/>
                </a:solidFill>
                <a:latin typeface="Calibri" panose="020F0502020204030204" pitchFamily="34" charset="0"/>
              </a:rPr>
              <a:t> ou serem </a:t>
            </a:r>
            <a:r>
              <a:rPr lang="pt-BR" altLang="pt-BR" sz="3600" b="1">
                <a:solidFill>
                  <a:srgbClr val="C00000"/>
                </a:solidFill>
                <a:latin typeface="Calibri" panose="020F0502020204030204" pitchFamily="34" charset="0"/>
              </a:rPr>
              <a:t>atípicos</a:t>
            </a:r>
            <a:r>
              <a:rPr lang="pt-BR" altLang="pt-BR" sz="3600" b="1">
                <a:solidFill>
                  <a:srgbClr val="002060"/>
                </a:solidFill>
                <a:latin typeface="Calibri" panose="020F0502020204030204" pitchFamily="34" charset="0"/>
              </a:rPr>
              <a:t> nos idosos como resultado de alterações nos sistemas orgânicos e nos mecanismos homeostáticos e pela coexistência de condições agudas ou crônicas</a:t>
            </a:r>
          </a:p>
        </p:txBody>
      </p:sp>
      <p:pic>
        <p:nvPicPr>
          <p:cNvPr id="3" name="Picture 3" descr="relogio-doido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0" y="2928910"/>
            <a:ext cx="4545501" cy="39290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 rot="20018661">
            <a:off x="271936" y="741491"/>
            <a:ext cx="3837718" cy="212365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IMPORTANTE  </a:t>
            </a:r>
          </a:p>
          <a:p>
            <a:pPr algn="ctr" eaLnBrk="1" hangingPunct="1">
              <a:defRPr/>
            </a:pP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3"/>
          <p:cNvGrpSpPr>
            <a:grpSpLocks/>
          </p:cNvGrpSpPr>
          <p:nvPr/>
        </p:nvGrpSpPr>
        <p:grpSpPr bwMode="auto">
          <a:xfrm>
            <a:off x="-30163" y="914400"/>
            <a:ext cx="3916363" cy="5029200"/>
            <a:chOff x="77" y="96"/>
            <a:chExt cx="2256" cy="2928"/>
          </a:xfrm>
        </p:grpSpPr>
        <p:sp>
          <p:nvSpPr>
            <p:cNvPr id="180229" name="Freeform 4"/>
            <p:cNvSpPr>
              <a:spLocks/>
            </p:cNvSpPr>
            <p:nvPr/>
          </p:nvSpPr>
          <p:spPr bwMode="auto">
            <a:xfrm>
              <a:off x="1729" y="888"/>
              <a:ext cx="604" cy="2132"/>
            </a:xfrm>
            <a:custGeom>
              <a:avLst/>
              <a:gdLst>
                <a:gd name="T0" fmla="*/ 0 w 3626"/>
                <a:gd name="T1" fmla="*/ 12621 h 12794"/>
                <a:gd name="T2" fmla="*/ 249 w 3626"/>
                <a:gd name="T3" fmla="*/ 12724 h 12794"/>
                <a:gd name="T4" fmla="*/ 534 w 3626"/>
                <a:gd name="T5" fmla="*/ 12786 h 12794"/>
                <a:gd name="T6" fmla="*/ 815 w 3626"/>
                <a:gd name="T7" fmla="*/ 12786 h 12794"/>
                <a:gd name="T8" fmla="*/ 1032 w 3626"/>
                <a:gd name="T9" fmla="*/ 12741 h 12794"/>
                <a:gd name="T10" fmla="*/ 1222 w 3626"/>
                <a:gd name="T11" fmla="*/ 12639 h 12794"/>
                <a:gd name="T12" fmla="*/ 1205 w 3626"/>
                <a:gd name="T13" fmla="*/ 12530 h 12794"/>
                <a:gd name="T14" fmla="*/ 1099 w 3626"/>
                <a:gd name="T15" fmla="*/ 12396 h 12794"/>
                <a:gd name="T16" fmla="*/ 966 w 3626"/>
                <a:gd name="T17" fmla="*/ 12217 h 12794"/>
                <a:gd name="T18" fmla="*/ 698 w 3626"/>
                <a:gd name="T19" fmla="*/ 12010 h 12794"/>
                <a:gd name="T20" fmla="*/ 299 w 3626"/>
                <a:gd name="T21" fmla="*/ 11612 h 12794"/>
                <a:gd name="T22" fmla="*/ 88 w 3626"/>
                <a:gd name="T23" fmla="*/ 11346 h 12794"/>
                <a:gd name="T24" fmla="*/ 35 w 3626"/>
                <a:gd name="T25" fmla="*/ 10545 h 12794"/>
                <a:gd name="T26" fmla="*/ 196 w 3626"/>
                <a:gd name="T27" fmla="*/ 10502 h 12794"/>
                <a:gd name="T28" fmla="*/ 382 w 3626"/>
                <a:gd name="T29" fmla="*/ 10425 h 12794"/>
                <a:gd name="T30" fmla="*/ 446 w 3626"/>
                <a:gd name="T31" fmla="*/ 10312 h 12794"/>
                <a:gd name="T32" fmla="*/ 452 w 3626"/>
                <a:gd name="T33" fmla="*/ 10130 h 12794"/>
                <a:gd name="T34" fmla="*/ 545 w 3626"/>
                <a:gd name="T35" fmla="*/ 8619 h 12794"/>
                <a:gd name="T36" fmla="*/ 580 w 3626"/>
                <a:gd name="T37" fmla="*/ 7383 h 12794"/>
                <a:gd name="T38" fmla="*/ 548 w 3626"/>
                <a:gd name="T39" fmla="*/ 5510 h 12794"/>
                <a:gd name="T40" fmla="*/ 794 w 3626"/>
                <a:gd name="T41" fmla="*/ 5457 h 12794"/>
                <a:gd name="T42" fmla="*/ 864 w 3626"/>
                <a:gd name="T43" fmla="*/ 5387 h 12794"/>
                <a:gd name="T44" fmla="*/ 888 w 3626"/>
                <a:gd name="T45" fmla="*/ 5123 h 12794"/>
                <a:gd name="T46" fmla="*/ 1078 w 3626"/>
                <a:gd name="T47" fmla="*/ 4476 h 12794"/>
                <a:gd name="T48" fmla="*/ 1462 w 3626"/>
                <a:gd name="T49" fmla="*/ 4392 h 12794"/>
                <a:gd name="T50" fmla="*/ 1827 w 3626"/>
                <a:gd name="T51" fmla="*/ 4213 h 12794"/>
                <a:gd name="T52" fmla="*/ 2122 w 3626"/>
                <a:gd name="T53" fmla="*/ 3970 h 12794"/>
                <a:gd name="T54" fmla="*/ 2347 w 3626"/>
                <a:gd name="T55" fmla="*/ 3922 h 12794"/>
                <a:gd name="T56" fmla="*/ 2730 w 3626"/>
                <a:gd name="T57" fmla="*/ 3922 h 12794"/>
                <a:gd name="T58" fmla="*/ 3626 w 3626"/>
                <a:gd name="T59" fmla="*/ 2358 h 12794"/>
                <a:gd name="T60" fmla="*/ 3116 w 3626"/>
                <a:gd name="T61" fmla="*/ 1954 h 12794"/>
                <a:gd name="T62" fmla="*/ 2396 w 3626"/>
                <a:gd name="T63" fmla="*/ 1508 h 12794"/>
                <a:gd name="T64" fmla="*/ 1725 w 3626"/>
                <a:gd name="T65" fmla="*/ 2400 h 12794"/>
                <a:gd name="T66" fmla="*/ 1594 w 3626"/>
                <a:gd name="T67" fmla="*/ 2394 h 12794"/>
                <a:gd name="T68" fmla="*/ 1447 w 3626"/>
                <a:gd name="T69" fmla="*/ 2456 h 12794"/>
                <a:gd name="T70" fmla="*/ 1395 w 3626"/>
                <a:gd name="T71" fmla="*/ 2552 h 12794"/>
                <a:gd name="T72" fmla="*/ 1406 w 3626"/>
                <a:gd name="T73" fmla="*/ 2716 h 12794"/>
                <a:gd name="T74" fmla="*/ 1292 w 3626"/>
                <a:gd name="T75" fmla="*/ 2611 h 12794"/>
                <a:gd name="T76" fmla="*/ 973 w 3626"/>
                <a:gd name="T77" fmla="*/ 2362 h 12794"/>
                <a:gd name="T78" fmla="*/ 615 w 3626"/>
                <a:gd name="T79" fmla="*/ 1402 h 12794"/>
                <a:gd name="T80" fmla="*/ 748 w 3626"/>
                <a:gd name="T81" fmla="*/ 1258 h 12794"/>
                <a:gd name="T82" fmla="*/ 839 w 3626"/>
                <a:gd name="T83" fmla="*/ 1076 h 12794"/>
                <a:gd name="T84" fmla="*/ 818 w 3626"/>
                <a:gd name="T85" fmla="*/ 971 h 12794"/>
                <a:gd name="T86" fmla="*/ 794 w 3626"/>
                <a:gd name="T87" fmla="*/ 812 h 12794"/>
                <a:gd name="T88" fmla="*/ 783 w 3626"/>
                <a:gd name="T89" fmla="*/ 725 h 12794"/>
                <a:gd name="T90" fmla="*/ 741 w 3626"/>
                <a:gd name="T91" fmla="*/ 654 h 12794"/>
                <a:gd name="T92" fmla="*/ 660 w 3626"/>
                <a:gd name="T93" fmla="*/ 605 h 12794"/>
                <a:gd name="T94" fmla="*/ 632 w 3626"/>
                <a:gd name="T95" fmla="*/ 514 h 12794"/>
                <a:gd name="T96" fmla="*/ 513 w 3626"/>
                <a:gd name="T97" fmla="*/ 373 h 12794"/>
                <a:gd name="T98" fmla="*/ 375 w 3626"/>
                <a:gd name="T99" fmla="*/ 239 h 12794"/>
                <a:gd name="T100" fmla="*/ 249 w 3626"/>
                <a:gd name="T101" fmla="*/ 166 h 12794"/>
                <a:gd name="T102" fmla="*/ 70 w 3626"/>
                <a:gd name="T103" fmla="*/ 60 h 12794"/>
                <a:gd name="T104" fmla="*/ 0 w 3626"/>
                <a:gd name="T105" fmla="*/ 0 h 12794"/>
                <a:gd name="T106" fmla="*/ 14 w 3626"/>
                <a:gd name="T107" fmla="*/ 84 h 12794"/>
                <a:gd name="T108" fmla="*/ 80 w 3626"/>
                <a:gd name="T109" fmla="*/ 201 h 12794"/>
                <a:gd name="T110" fmla="*/ 137 w 3626"/>
                <a:gd name="T111" fmla="*/ 433 h 12794"/>
                <a:gd name="T112" fmla="*/ 70 w 3626"/>
                <a:gd name="T113" fmla="*/ 415 h 127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26" h="12794">
                  <a:moveTo>
                    <a:pt x="0" y="356"/>
                  </a:moveTo>
                  <a:lnTo>
                    <a:pt x="0" y="12621"/>
                  </a:lnTo>
                  <a:lnTo>
                    <a:pt x="115" y="12674"/>
                  </a:lnTo>
                  <a:lnTo>
                    <a:pt x="249" y="12724"/>
                  </a:lnTo>
                  <a:lnTo>
                    <a:pt x="386" y="12759"/>
                  </a:lnTo>
                  <a:lnTo>
                    <a:pt x="534" y="12786"/>
                  </a:lnTo>
                  <a:lnTo>
                    <a:pt x="668" y="12794"/>
                  </a:lnTo>
                  <a:lnTo>
                    <a:pt x="815" y="12786"/>
                  </a:lnTo>
                  <a:lnTo>
                    <a:pt x="941" y="12769"/>
                  </a:lnTo>
                  <a:lnTo>
                    <a:pt x="1032" y="12741"/>
                  </a:lnTo>
                  <a:lnTo>
                    <a:pt x="1180" y="12695"/>
                  </a:lnTo>
                  <a:lnTo>
                    <a:pt x="1222" y="12639"/>
                  </a:lnTo>
                  <a:lnTo>
                    <a:pt x="1225" y="12579"/>
                  </a:lnTo>
                  <a:lnTo>
                    <a:pt x="1205" y="12530"/>
                  </a:lnTo>
                  <a:lnTo>
                    <a:pt x="1155" y="12508"/>
                  </a:lnTo>
                  <a:lnTo>
                    <a:pt x="1099" y="12396"/>
                  </a:lnTo>
                  <a:lnTo>
                    <a:pt x="1032" y="12305"/>
                  </a:lnTo>
                  <a:lnTo>
                    <a:pt x="966" y="12217"/>
                  </a:lnTo>
                  <a:lnTo>
                    <a:pt x="888" y="12144"/>
                  </a:lnTo>
                  <a:lnTo>
                    <a:pt x="698" y="12010"/>
                  </a:lnTo>
                  <a:lnTo>
                    <a:pt x="467" y="11880"/>
                  </a:lnTo>
                  <a:lnTo>
                    <a:pt x="299" y="11612"/>
                  </a:lnTo>
                  <a:lnTo>
                    <a:pt x="196" y="11480"/>
                  </a:lnTo>
                  <a:lnTo>
                    <a:pt x="88" y="11346"/>
                  </a:lnTo>
                  <a:lnTo>
                    <a:pt x="49" y="10949"/>
                  </a:lnTo>
                  <a:lnTo>
                    <a:pt x="35" y="10545"/>
                  </a:lnTo>
                  <a:lnTo>
                    <a:pt x="115" y="10534"/>
                  </a:lnTo>
                  <a:lnTo>
                    <a:pt x="196" y="10502"/>
                  </a:lnTo>
                  <a:lnTo>
                    <a:pt x="305" y="10467"/>
                  </a:lnTo>
                  <a:lnTo>
                    <a:pt x="382" y="10425"/>
                  </a:lnTo>
                  <a:lnTo>
                    <a:pt x="428" y="10379"/>
                  </a:lnTo>
                  <a:lnTo>
                    <a:pt x="446" y="10312"/>
                  </a:lnTo>
                  <a:lnTo>
                    <a:pt x="452" y="10236"/>
                  </a:lnTo>
                  <a:lnTo>
                    <a:pt x="452" y="10130"/>
                  </a:lnTo>
                  <a:lnTo>
                    <a:pt x="452" y="9846"/>
                  </a:lnTo>
                  <a:lnTo>
                    <a:pt x="545" y="8619"/>
                  </a:lnTo>
                  <a:lnTo>
                    <a:pt x="569" y="8004"/>
                  </a:lnTo>
                  <a:lnTo>
                    <a:pt x="580" y="7383"/>
                  </a:lnTo>
                  <a:lnTo>
                    <a:pt x="569" y="6444"/>
                  </a:lnTo>
                  <a:lnTo>
                    <a:pt x="548" y="5510"/>
                  </a:lnTo>
                  <a:lnTo>
                    <a:pt x="733" y="5475"/>
                  </a:lnTo>
                  <a:lnTo>
                    <a:pt x="794" y="5457"/>
                  </a:lnTo>
                  <a:lnTo>
                    <a:pt x="839" y="5428"/>
                  </a:lnTo>
                  <a:lnTo>
                    <a:pt x="864" y="5387"/>
                  </a:lnTo>
                  <a:lnTo>
                    <a:pt x="882" y="5323"/>
                  </a:lnTo>
                  <a:lnTo>
                    <a:pt x="888" y="5123"/>
                  </a:lnTo>
                  <a:lnTo>
                    <a:pt x="874" y="4476"/>
                  </a:lnTo>
                  <a:lnTo>
                    <a:pt x="1078" y="4476"/>
                  </a:lnTo>
                  <a:lnTo>
                    <a:pt x="1272" y="4445"/>
                  </a:lnTo>
                  <a:lnTo>
                    <a:pt x="1462" y="4392"/>
                  </a:lnTo>
                  <a:lnTo>
                    <a:pt x="1655" y="4312"/>
                  </a:lnTo>
                  <a:lnTo>
                    <a:pt x="1827" y="4213"/>
                  </a:lnTo>
                  <a:lnTo>
                    <a:pt x="1985" y="4098"/>
                  </a:lnTo>
                  <a:lnTo>
                    <a:pt x="2122" y="3970"/>
                  </a:lnTo>
                  <a:lnTo>
                    <a:pt x="2235" y="3841"/>
                  </a:lnTo>
                  <a:lnTo>
                    <a:pt x="2347" y="3922"/>
                  </a:lnTo>
                  <a:lnTo>
                    <a:pt x="2449" y="3992"/>
                  </a:lnTo>
                  <a:lnTo>
                    <a:pt x="2730" y="3922"/>
                  </a:lnTo>
                  <a:lnTo>
                    <a:pt x="3591" y="2418"/>
                  </a:lnTo>
                  <a:lnTo>
                    <a:pt x="3626" y="2358"/>
                  </a:lnTo>
                  <a:lnTo>
                    <a:pt x="3444" y="2200"/>
                  </a:lnTo>
                  <a:lnTo>
                    <a:pt x="3116" y="1954"/>
                  </a:lnTo>
                  <a:lnTo>
                    <a:pt x="2519" y="1498"/>
                  </a:lnTo>
                  <a:lnTo>
                    <a:pt x="2396" y="1508"/>
                  </a:lnTo>
                  <a:lnTo>
                    <a:pt x="2280" y="1536"/>
                  </a:lnTo>
                  <a:lnTo>
                    <a:pt x="1725" y="2400"/>
                  </a:lnTo>
                  <a:lnTo>
                    <a:pt x="1661" y="2386"/>
                  </a:lnTo>
                  <a:lnTo>
                    <a:pt x="1594" y="2394"/>
                  </a:lnTo>
                  <a:lnTo>
                    <a:pt x="1486" y="2424"/>
                  </a:lnTo>
                  <a:lnTo>
                    <a:pt x="1447" y="2456"/>
                  </a:lnTo>
                  <a:lnTo>
                    <a:pt x="1419" y="2499"/>
                  </a:lnTo>
                  <a:lnTo>
                    <a:pt x="1395" y="2552"/>
                  </a:lnTo>
                  <a:lnTo>
                    <a:pt x="1395" y="2618"/>
                  </a:lnTo>
                  <a:lnTo>
                    <a:pt x="1406" y="2716"/>
                  </a:lnTo>
                  <a:lnTo>
                    <a:pt x="1328" y="2723"/>
                  </a:lnTo>
                  <a:lnTo>
                    <a:pt x="1292" y="2611"/>
                  </a:lnTo>
                  <a:lnTo>
                    <a:pt x="1120" y="2474"/>
                  </a:lnTo>
                  <a:lnTo>
                    <a:pt x="973" y="2362"/>
                  </a:lnTo>
                  <a:lnTo>
                    <a:pt x="800" y="1873"/>
                  </a:lnTo>
                  <a:lnTo>
                    <a:pt x="615" y="1402"/>
                  </a:lnTo>
                  <a:lnTo>
                    <a:pt x="660" y="1381"/>
                  </a:lnTo>
                  <a:lnTo>
                    <a:pt x="748" y="1258"/>
                  </a:lnTo>
                  <a:lnTo>
                    <a:pt x="818" y="1135"/>
                  </a:lnTo>
                  <a:lnTo>
                    <a:pt x="839" y="1076"/>
                  </a:lnTo>
                  <a:lnTo>
                    <a:pt x="839" y="1023"/>
                  </a:lnTo>
                  <a:lnTo>
                    <a:pt x="818" y="971"/>
                  </a:lnTo>
                  <a:lnTo>
                    <a:pt x="773" y="928"/>
                  </a:lnTo>
                  <a:lnTo>
                    <a:pt x="794" y="812"/>
                  </a:lnTo>
                  <a:lnTo>
                    <a:pt x="794" y="763"/>
                  </a:lnTo>
                  <a:lnTo>
                    <a:pt x="783" y="725"/>
                  </a:lnTo>
                  <a:lnTo>
                    <a:pt x="773" y="685"/>
                  </a:lnTo>
                  <a:lnTo>
                    <a:pt x="741" y="654"/>
                  </a:lnTo>
                  <a:lnTo>
                    <a:pt x="703" y="626"/>
                  </a:lnTo>
                  <a:lnTo>
                    <a:pt x="660" y="605"/>
                  </a:lnTo>
                  <a:lnTo>
                    <a:pt x="646" y="559"/>
                  </a:lnTo>
                  <a:lnTo>
                    <a:pt x="632" y="514"/>
                  </a:lnTo>
                  <a:lnTo>
                    <a:pt x="580" y="439"/>
                  </a:lnTo>
                  <a:lnTo>
                    <a:pt x="513" y="373"/>
                  </a:lnTo>
                  <a:lnTo>
                    <a:pt x="431" y="324"/>
                  </a:lnTo>
                  <a:lnTo>
                    <a:pt x="375" y="239"/>
                  </a:lnTo>
                  <a:lnTo>
                    <a:pt x="319" y="193"/>
                  </a:lnTo>
                  <a:lnTo>
                    <a:pt x="249" y="166"/>
                  </a:lnTo>
                  <a:lnTo>
                    <a:pt x="137" y="134"/>
                  </a:lnTo>
                  <a:lnTo>
                    <a:pt x="70" y="60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4" y="84"/>
                  </a:lnTo>
                  <a:lnTo>
                    <a:pt x="56" y="158"/>
                  </a:lnTo>
                  <a:lnTo>
                    <a:pt x="80" y="201"/>
                  </a:lnTo>
                  <a:lnTo>
                    <a:pt x="172" y="397"/>
                  </a:lnTo>
                  <a:lnTo>
                    <a:pt x="137" y="433"/>
                  </a:lnTo>
                  <a:lnTo>
                    <a:pt x="112" y="464"/>
                  </a:lnTo>
                  <a:lnTo>
                    <a:pt x="70" y="415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0" name="Freeform 5"/>
            <p:cNvSpPr>
              <a:spLocks/>
            </p:cNvSpPr>
            <p:nvPr/>
          </p:nvSpPr>
          <p:spPr bwMode="auto">
            <a:xfrm>
              <a:off x="1729" y="647"/>
              <a:ext cx="1" cy="12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70 h 70"/>
                <a:gd name="T4" fmla="*/ 6 w 6"/>
                <a:gd name="T5" fmla="*/ 53 h 70"/>
                <a:gd name="T6" fmla="*/ 0 w 6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70"/>
                  </a:lnTo>
                  <a:lnTo>
                    <a:pt x="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1" name="Freeform 6"/>
            <p:cNvSpPr>
              <a:spLocks/>
            </p:cNvSpPr>
            <p:nvPr/>
          </p:nvSpPr>
          <p:spPr bwMode="auto">
            <a:xfrm>
              <a:off x="1729" y="526"/>
              <a:ext cx="9" cy="75"/>
            </a:xfrm>
            <a:custGeom>
              <a:avLst/>
              <a:gdLst>
                <a:gd name="T0" fmla="*/ 0 w 56"/>
                <a:gd name="T1" fmla="*/ 0 h 449"/>
                <a:gd name="T2" fmla="*/ 0 w 56"/>
                <a:gd name="T3" fmla="*/ 449 h 449"/>
                <a:gd name="T4" fmla="*/ 24 w 56"/>
                <a:gd name="T5" fmla="*/ 422 h 449"/>
                <a:gd name="T6" fmla="*/ 49 w 56"/>
                <a:gd name="T7" fmla="*/ 341 h 449"/>
                <a:gd name="T8" fmla="*/ 56 w 56"/>
                <a:gd name="T9" fmla="*/ 249 h 449"/>
                <a:gd name="T10" fmla="*/ 49 w 56"/>
                <a:gd name="T11" fmla="*/ 165 h 449"/>
                <a:gd name="T12" fmla="*/ 35 w 56"/>
                <a:gd name="T13" fmla="*/ 85 h 449"/>
                <a:gd name="T14" fmla="*/ 3 w 56"/>
                <a:gd name="T15" fmla="*/ 24 h 449"/>
                <a:gd name="T16" fmla="*/ 0 w 56"/>
                <a:gd name="T17" fmla="*/ 0 h 4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49">
                  <a:moveTo>
                    <a:pt x="0" y="0"/>
                  </a:moveTo>
                  <a:lnTo>
                    <a:pt x="0" y="449"/>
                  </a:lnTo>
                  <a:lnTo>
                    <a:pt x="24" y="422"/>
                  </a:lnTo>
                  <a:lnTo>
                    <a:pt x="49" y="341"/>
                  </a:lnTo>
                  <a:lnTo>
                    <a:pt x="56" y="249"/>
                  </a:lnTo>
                  <a:lnTo>
                    <a:pt x="49" y="165"/>
                  </a:lnTo>
                  <a:lnTo>
                    <a:pt x="35" y="85"/>
                  </a:lnTo>
                  <a:lnTo>
                    <a:pt x="3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2" name="Freeform 7"/>
            <p:cNvSpPr>
              <a:spLocks/>
            </p:cNvSpPr>
            <p:nvPr/>
          </p:nvSpPr>
          <p:spPr bwMode="auto">
            <a:xfrm>
              <a:off x="77" y="96"/>
              <a:ext cx="1652" cy="2928"/>
            </a:xfrm>
            <a:custGeom>
              <a:avLst/>
              <a:gdLst>
                <a:gd name="T0" fmla="*/ 9811 w 9910"/>
                <a:gd name="T1" fmla="*/ 2491 h 17568"/>
                <a:gd name="T2" fmla="*/ 9685 w 9910"/>
                <a:gd name="T3" fmla="*/ 2014 h 17568"/>
                <a:gd name="T4" fmla="*/ 9646 w 9910"/>
                <a:gd name="T5" fmla="*/ 1201 h 17568"/>
                <a:gd name="T6" fmla="*/ 9003 w 9910"/>
                <a:gd name="T7" fmla="*/ 861 h 17568"/>
                <a:gd name="T8" fmla="*/ 8026 w 9910"/>
                <a:gd name="T9" fmla="*/ 1124 h 17568"/>
                <a:gd name="T10" fmla="*/ 7482 w 9910"/>
                <a:gd name="T11" fmla="*/ 1086 h 17568"/>
                <a:gd name="T12" fmla="*/ 7126 w 9910"/>
                <a:gd name="T13" fmla="*/ 1528 h 17568"/>
                <a:gd name="T14" fmla="*/ 6982 w 9910"/>
                <a:gd name="T15" fmla="*/ 2460 h 17568"/>
                <a:gd name="T16" fmla="*/ 7032 w 9910"/>
                <a:gd name="T17" fmla="*/ 3268 h 17568"/>
                <a:gd name="T18" fmla="*/ 7260 w 9910"/>
                <a:gd name="T19" fmla="*/ 3780 h 17568"/>
                <a:gd name="T20" fmla="*/ 7474 w 9910"/>
                <a:gd name="T21" fmla="*/ 3686 h 17568"/>
                <a:gd name="T22" fmla="*/ 7693 w 9910"/>
                <a:gd name="T23" fmla="*/ 3907 h 17568"/>
                <a:gd name="T24" fmla="*/ 7781 w 9910"/>
                <a:gd name="T25" fmla="*/ 4430 h 17568"/>
                <a:gd name="T26" fmla="*/ 6838 w 9910"/>
                <a:gd name="T27" fmla="*/ 4807 h 17568"/>
                <a:gd name="T28" fmla="*/ 5889 w 9910"/>
                <a:gd name="T29" fmla="*/ 4153 h 17568"/>
                <a:gd name="T30" fmla="*/ 5081 w 9910"/>
                <a:gd name="T31" fmla="*/ 3742 h 17568"/>
                <a:gd name="T32" fmla="*/ 4814 w 9910"/>
                <a:gd name="T33" fmla="*/ 3145 h 17568"/>
                <a:gd name="T34" fmla="*/ 5225 w 9910"/>
                <a:gd name="T35" fmla="*/ 2365 h 17568"/>
                <a:gd name="T36" fmla="*/ 5559 w 9910"/>
                <a:gd name="T37" fmla="*/ 1567 h 17568"/>
                <a:gd name="T38" fmla="*/ 5351 w 9910"/>
                <a:gd name="T39" fmla="*/ 1258 h 17568"/>
                <a:gd name="T40" fmla="*/ 5022 w 9910"/>
                <a:gd name="T41" fmla="*/ 692 h 17568"/>
                <a:gd name="T42" fmla="*/ 4473 w 9910"/>
                <a:gd name="T43" fmla="*/ 99 h 17568"/>
                <a:gd name="T44" fmla="*/ 3577 w 9910"/>
                <a:gd name="T45" fmla="*/ 49 h 17568"/>
                <a:gd name="T46" fmla="*/ 2984 w 9910"/>
                <a:gd name="T47" fmla="*/ 457 h 17568"/>
                <a:gd name="T48" fmla="*/ 2466 w 9910"/>
                <a:gd name="T49" fmla="*/ 1121 h 17568"/>
                <a:gd name="T50" fmla="*/ 2418 w 9910"/>
                <a:gd name="T51" fmla="*/ 1760 h 17568"/>
                <a:gd name="T52" fmla="*/ 2867 w 9910"/>
                <a:gd name="T53" fmla="*/ 2348 h 17568"/>
                <a:gd name="T54" fmla="*/ 3247 w 9910"/>
                <a:gd name="T55" fmla="*/ 3074 h 17568"/>
                <a:gd name="T56" fmla="*/ 3029 w 9910"/>
                <a:gd name="T57" fmla="*/ 3616 h 17568"/>
                <a:gd name="T58" fmla="*/ 1406 w 9910"/>
                <a:gd name="T59" fmla="*/ 4536 h 17568"/>
                <a:gd name="T60" fmla="*/ 920 w 9910"/>
                <a:gd name="T61" fmla="*/ 6314 h 17568"/>
                <a:gd name="T62" fmla="*/ 899 w 9910"/>
                <a:gd name="T63" fmla="*/ 8904 h 17568"/>
                <a:gd name="T64" fmla="*/ 931 w 9910"/>
                <a:gd name="T65" fmla="*/ 10236 h 17568"/>
                <a:gd name="T66" fmla="*/ 380 w 9910"/>
                <a:gd name="T67" fmla="*/ 10692 h 17568"/>
                <a:gd name="T68" fmla="*/ 0 w 9910"/>
                <a:gd name="T69" fmla="*/ 12031 h 17568"/>
                <a:gd name="T70" fmla="*/ 499 w 9910"/>
                <a:gd name="T71" fmla="*/ 13516 h 17568"/>
                <a:gd name="T72" fmla="*/ 1968 w 9910"/>
                <a:gd name="T73" fmla="*/ 13978 h 17568"/>
                <a:gd name="T74" fmla="*/ 2699 w 9910"/>
                <a:gd name="T75" fmla="*/ 14711 h 17568"/>
                <a:gd name="T76" fmla="*/ 2794 w 9910"/>
                <a:gd name="T77" fmla="*/ 15955 h 17568"/>
                <a:gd name="T78" fmla="*/ 2330 w 9910"/>
                <a:gd name="T79" fmla="*/ 16658 h 17568"/>
                <a:gd name="T80" fmla="*/ 1806 w 9910"/>
                <a:gd name="T81" fmla="*/ 16918 h 17568"/>
                <a:gd name="T82" fmla="*/ 2287 w 9910"/>
                <a:gd name="T83" fmla="*/ 17360 h 17568"/>
                <a:gd name="T84" fmla="*/ 3184 w 9910"/>
                <a:gd name="T85" fmla="*/ 17456 h 17568"/>
                <a:gd name="T86" fmla="*/ 3827 w 9910"/>
                <a:gd name="T87" fmla="*/ 17273 h 17568"/>
                <a:gd name="T88" fmla="*/ 5254 w 9910"/>
                <a:gd name="T89" fmla="*/ 17258 h 17568"/>
                <a:gd name="T90" fmla="*/ 6238 w 9910"/>
                <a:gd name="T91" fmla="*/ 17445 h 17568"/>
                <a:gd name="T92" fmla="*/ 7362 w 9910"/>
                <a:gd name="T93" fmla="*/ 17526 h 17568"/>
                <a:gd name="T94" fmla="*/ 8202 w 9910"/>
                <a:gd name="T95" fmla="*/ 17298 h 17568"/>
                <a:gd name="T96" fmla="*/ 8139 w 9910"/>
                <a:gd name="T97" fmla="*/ 16282 h 17568"/>
                <a:gd name="T98" fmla="*/ 9204 w 9910"/>
                <a:gd name="T99" fmla="*/ 15682 h 17568"/>
                <a:gd name="T100" fmla="*/ 9094 w 9910"/>
                <a:gd name="T101" fmla="*/ 17059 h 17568"/>
                <a:gd name="T102" fmla="*/ 9910 w 9910"/>
                <a:gd name="T103" fmla="*/ 17371 h 17568"/>
                <a:gd name="T104" fmla="*/ 9910 w 9910"/>
                <a:gd name="T105" fmla="*/ 4828 h 17568"/>
                <a:gd name="T106" fmla="*/ 9547 w 9910"/>
                <a:gd name="T107" fmla="*/ 4729 h 17568"/>
                <a:gd name="T108" fmla="*/ 9277 w 9910"/>
                <a:gd name="T109" fmla="*/ 4395 h 17568"/>
                <a:gd name="T110" fmla="*/ 9731 w 9910"/>
                <a:gd name="T111" fmla="*/ 3731 h 17568"/>
                <a:gd name="T112" fmla="*/ 9910 w 9910"/>
                <a:gd name="T113" fmla="*/ 3306 h 17568"/>
                <a:gd name="T114" fmla="*/ 9773 w 9910"/>
                <a:gd name="T115" fmla="*/ 3212 h 175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910" h="17568">
                  <a:moveTo>
                    <a:pt x="9910" y="3028"/>
                  </a:moveTo>
                  <a:lnTo>
                    <a:pt x="9910" y="2579"/>
                  </a:lnTo>
                  <a:lnTo>
                    <a:pt x="9910" y="2572"/>
                  </a:lnTo>
                  <a:lnTo>
                    <a:pt x="9892" y="2547"/>
                  </a:lnTo>
                  <a:lnTo>
                    <a:pt x="9857" y="2512"/>
                  </a:lnTo>
                  <a:lnTo>
                    <a:pt x="9811" y="2491"/>
                  </a:lnTo>
                  <a:lnTo>
                    <a:pt x="9766" y="2477"/>
                  </a:lnTo>
                  <a:lnTo>
                    <a:pt x="9790" y="2333"/>
                  </a:lnTo>
                  <a:lnTo>
                    <a:pt x="9790" y="2231"/>
                  </a:lnTo>
                  <a:lnTo>
                    <a:pt x="9776" y="2182"/>
                  </a:lnTo>
                  <a:lnTo>
                    <a:pt x="9762" y="2132"/>
                  </a:lnTo>
                  <a:lnTo>
                    <a:pt x="9685" y="2014"/>
                  </a:lnTo>
                  <a:lnTo>
                    <a:pt x="9731" y="1859"/>
                  </a:lnTo>
                  <a:lnTo>
                    <a:pt x="9752" y="1704"/>
                  </a:lnTo>
                  <a:lnTo>
                    <a:pt x="9752" y="1564"/>
                  </a:lnTo>
                  <a:lnTo>
                    <a:pt x="9731" y="1434"/>
                  </a:lnTo>
                  <a:lnTo>
                    <a:pt x="9696" y="1307"/>
                  </a:lnTo>
                  <a:lnTo>
                    <a:pt x="9646" y="1201"/>
                  </a:lnTo>
                  <a:lnTo>
                    <a:pt x="9568" y="1103"/>
                  </a:lnTo>
                  <a:lnTo>
                    <a:pt x="9491" y="1022"/>
                  </a:lnTo>
                  <a:lnTo>
                    <a:pt x="9386" y="955"/>
                  </a:lnTo>
                  <a:lnTo>
                    <a:pt x="9277" y="910"/>
                  </a:lnTo>
                  <a:lnTo>
                    <a:pt x="9143" y="875"/>
                  </a:lnTo>
                  <a:lnTo>
                    <a:pt x="9003" y="861"/>
                  </a:lnTo>
                  <a:lnTo>
                    <a:pt x="8856" y="867"/>
                  </a:lnTo>
                  <a:lnTo>
                    <a:pt x="8697" y="893"/>
                  </a:lnTo>
                  <a:lnTo>
                    <a:pt x="8525" y="938"/>
                  </a:lnTo>
                  <a:lnTo>
                    <a:pt x="8349" y="1016"/>
                  </a:lnTo>
                  <a:lnTo>
                    <a:pt x="8075" y="1230"/>
                  </a:lnTo>
                  <a:lnTo>
                    <a:pt x="8026" y="1124"/>
                  </a:lnTo>
                  <a:lnTo>
                    <a:pt x="7960" y="1057"/>
                  </a:lnTo>
                  <a:lnTo>
                    <a:pt x="7886" y="1016"/>
                  </a:lnTo>
                  <a:lnTo>
                    <a:pt x="7811" y="998"/>
                  </a:lnTo>
                  <a:lnTo>
                    <a:pt x="7723" y="998"/>
                  </a:lnTo>
                  <a:lnTo>
                    <a:pt x="7643" y="1016"/>
                  </a:lnTo>
                  <a:lnTo>
                    <a:pt x="7482" y="1086"/>
                  </a:lnTo>
                  <a:lnTo>
                    <a:pt x="7425" y="1113"/>
                  </a:lnTo>
                  <a:lnTo>
                    <a:pt x="7372" y="1142"/>
                  </a:lnTo>
                  <a:lnTo>
                    <a:pt x="7281" y="1223"/>
                  </a:lnTo>
                  <a:lnTo>
                    <a:pt x="7214" y="1318"/>
                  </a:lnTo>
                  <a:lnTo>
                    <a:pt x="7158" y="1420"/>
                  </a:lnTo>
                  <a:lnTo>
                    <a:pt x="7126" y="1528"/>
                  </a:lnTo>
                  <a:lnTo>
                    <a:pt x="7108" y="1637"/>
                  </a:lnTo>
                  <a:lnTo>
                    <a:pt x="7126" y="1848"/>
                  </a:lnTo>
                  <a:lnTo>
                    <a:pt x="7267" y="1982"/>
                  </a:lnTo>
                  <a:lnTo>
                    <a:pt x="7148" y="2140"/>
                  </a:lnTo>
                  <a:lnTo>
                    <a:pt x="7046" y="2298"/>
                  </a:lnTo>
                  <a:lnTo>
                    <a:pt x="6982" y="2460"/>
                  </a:lnTo>
                  <a:lnTo>
                    <a:pt x="6961" y="2544"/>
                  </a:lnTo>
                  <a:lnTo>
                    <a:pt x="6950" y="2624"/>
                  </a:lnTo>
                  <a:lnTo>
                    <a:pt x="6976" y="2804"/>
                  </a:lnTo>
                  <a:lnTo>
                    <a:pt x="7011" y="2980"/>
                  </a:lnTo>
                  <a:lnTo>
                    <a:pt x="7011" y="3183"/>
                  </a:lnTo>
                  <a:lnTo>
                    <a:pt x="7032" y="3268"/>
                  </a:lnTo>
                  <a:lnTo>
                    <a:pt x="7052" y="3341"/>
                  </a:lnTo>
                  <a:lnTo>
                    <a:pt x="7158" y="3467"/>
                  </a:lnTo>
                  <a:lnTo>
                    <a:pt x="7327" y="3573"/>
                  </a:lnTo>
                  <a:lnTo>
                    <a:pt x="7298" y="3584"/>
                  </a:lnTo>
                  <a:lnTo>
                    <a:pt x="7246" y="3675"/>
                  </a:lnTo>
                  <a:lnTo>
                    <a:pt x="7260" y="3780"/>
                  </a:lnTo>
                  <a:lnTo>
                    <a:pt x="7302" y="3812"/>
                  </a:lnTo>
                  <a:lnTo>
                    <a:pt x="7380" y="3816"/>
                  </a:lnTo>
                  <a:lnTo>
                    <a:pt x="7447" y="3784"/>
                  </a:lnTo>
                  <a:lnTo>
                    <a:pt x="7464" y="3753"/>
                  </a:lnTo>
                  <a:lnTo>
                    <a:pt x="7474" y="3718"/>
                  </a:lnTo>
                  <a:lnTo>
                    <a:pt x="7474" y="3686"/>
                  </a:lnTo>
                  <a:lnTo>
                    <a:pt x="7474" y="3665"/>
                  </a:lnTo>
                  <a:lnTo>
                    <a:pt x="7447" y="3622"/>
                  </a:lnTo>
                  <a:lnTo>
                    <a:pt x="7362" y="3573"/>
                  </a:lnTo>
                  <a:lnTo>
                    <a:pt x="7488" y="3555"/>
                  </a:lnTo>
                  <a:lnTo>
                    <a:pt x="7608" y="3798"/>
                  </a:lnTo>
                  <a:lnTo>
                    <a:pt x="7693" y="3907"/>
                  </a:lnTo>
                  <a:lnTo>
                    <a:pt x="7805" y="4016"/>
                  </a:lnTo>
                  <a:lnTo>
                    <a:pt x="7974" y="4164"/>
                  </a:lnTo>
                  <a:lnTo>
                    <a:pt x="7974" y="4216"/>
                  </a:lnTo>
                  <a:lnTo>
                    <a:pt x="7924" y="4245"/>
                  </a:lnTo>
                  <a:lnTo>
                    <a:pt x="7837" y="4333"/>
                  </a:lnTo>
                  <a:lnTo>
                    <a:pt x="7781" y="4430"/>
                  </a:lnTo>
                  <a:lnTo>
                    <a:pt x="7745" y="4533"/>
                  </a:lnTo>
                  <a:lnTo>
                    <a:pt x="7738" y="4635"/>
                  </a:lnTo>
                  <a:lnTo>
                    <a:pt x="7362" y="4775"/>
                  </a:lnTo>
                  <a:lnTo>
                    <a:pt x="7175" y="4845"/>
                  </a:lnTo>
                  <a:lnTo>
                    <a:pt x="6982" y="4933"/>
                  </a:lnTo>
                  <a:lnTo>
                    <a:pt x="6838" y="4807"/>
                  </a:lnTo>
                  <a:lnTo>
                    <a:pt x="6691" y="4662"/>
                  </a:lnTo>
                  <a:lnTo>
                    <a:pt x="6501" y="4494"/>
                  </a:lnTo>
                  <a:lnTo>
                    <a:pt x="6406" y="4416"/>
                  </a:lnTo>
                  <a:lnTo>
                    <a:pt x="6300" y="4350"/>
                  </a:lnTo>
                  <a:lnTo>
                    <a:pt x="6097" y="4231"/>
                  </a:lnTo>
                  <a:lnTo>
                    <a:pt x="5889" y="4153"/>
                  </a:lnTo>
                  <a:lnTo>
                    <a:pt x="5854" y="4097"/>
                  </a:lnTo>
                  <a:lnTo>
                    <a:pt x="5766" y="4044"/>
                  </a:lnTo>
                  <a:lnTo>
                    <a:pt x="5658" y="3988"/>
                  </a:lnTo>
                  <a:lnTo>
                    <a:pt x="5531" y="3939"/>
                  </a:lnTo>
                  <a:lnTo>
                    <a:pt x="5268" y="3841"/>
                  </a:lnTo>
                  <a:lnTo>
                    <a:pt x="5081" y="3742"/>
                  </a:lnTo>
                  <a:lnTo>
                    <a:pt x="5029" y="3654"/>
                  </a:lnTo>
                  <a:lnTo>
                    <a:pt x="4955" y="3590"/>
                  </a:lnTo>
                  <a:lnTo>
                    <a:pt x="4762" y="3467"/>
                  </a:lnTo>
                  <a:lnTo>
                    <a:pt x="4779" y="3303"/>
                  </a:lnTo>
                  <a:lnTo>
                    <a:pt x="4789" y="3208"/>
                  </a:lnTo>
                  <a:lnTo>
                    <a:pt x="4814" y="3145"/>
                  </a:lnTo>
                  <a:lnTo>
                    <a:pt x="4993" y="3028"/>
                  </a:lnTo>
                  <a:lnTo>
                    <a:pt x="5116" y="2905"/>
                  </a:lnTo>
                  <a:lnTo>
                    <a:pt x="5193" y="2776"/>
                  </a:lnTo>
                  <a:lnTo>
                    <a:pt x="5225" y="2642"/>
                  </a:lnTo>
                  <a:lnTo>
                    <a:pt x="5233" y="2506"/>
                  </a:lnTo>
                  <a:lnTo>
                    <a:pt x="5225" y="2365"/>
                  </a:lnTo>
                  <a:lnTo>
                    <a:pt x="5198" y="2111"/>
                  </a:lnTo>
                  <a:lnTo>
                    <a:pt x="5313" y="2102"/>
                  </a:lnTo>
                  <a:lnTo>
                    <a:pt x="5391" y="2031"/>
                  </a:lnTo>
                  <a:lnTo>
                    <a:pt x="5482" y="1869"/>
                  </a:lnTo>
                  <a:lnTo>
                    <a:pt x="5545" y="1718"/>
                  </a:lnTo>
                  <a:lnTo>
                    <a:pt x="5559" y="1567"/>
                  </a:lnTo>
                  <a:lnTo>
                    <a:pt x="5545" y="1482"/>
                  </a:lnTo>
                  <a:lnTo>
                    <a:pt x="5514" y="1405"/>
                  </a:lnTo>
                  <a:lnTo>
                    <a:pt x="5489" y="1346"/>
                  </a:lnTo>
                  <a:lnTo>
                    <a:pt x="5444" y="1300"/>
                  </a:lnTo>
                  <a:lnTo>
                    <a:pt x="5397" y="1271"/>
                  </a:lnTo>
                  <a:lnTo>
                    <a:pt x="5351" y="1258"/>
                  </a:lnTo>
                  <a:lnTo>
                    <a:pt x="5310" y="1075"/>
                  </a:lnTo>
                  <a:lnTo>
                    <a:pt x="5278" y="990"/>
                  </a:lnTo>
                  <a:lnTo>
                    <a:pt x="5233" y="907"/>
                  </a:lnTo>
                  <a:lnTo>
                    <a:pt x="5166" y="832"/>
                  </a:lnTo>
                  <a:lnTo>
                    <a:pt x="5095" y="759"/>
                  </a:lnTo>
                  <a:lnTo>
                    <a:pt x="5022" y="692"/>
                  </a:lnTo>
                  <a:lnTo>
                    <a:pt x="4969" y="626"/>
                  </a:lnTo>
                  <a:lnTo>
                    <a:pt x="4877" y="471"/>
                  </a:lnTo>
                  <a:lnTo>
                    <a:pt x="4832" y="390"/>
                  </a:lnTo>
                  <a:lnTo>
                    <a:pt x="4772" y="310"/>
                  </a:lnTo>
                  <a:lnTo>
                    <a:pt x="4624" y="187"/>
                  </a:lnTo>
                  <a:lnTo>
                    <a:pt x="4473" y="99"/>
                  </a:lnTo>
                  <a:lnTo>
                    <a:pt x="4326" y="42"/>
                  </a:lnTo>
                  <a:lnTo>
                    <a:pt x="4174" y="11"/>
                  </a:lnTo>
                  <a:lnTo>
                    <a:pt x="4024" y="0"/>
                  </a:lnTo>
                  <a:lnTo>
                    <a:pt x="3875" y="7"/>
                  </a:lnTo>
                  <a:lnTo>
                    <a:pt x="3725" y="24"/>
                  </a:lnTo>
                  <a:lnTo>
                    <a:pt x="3577" y="49"/>
                  </a:lnTo>
                  <a:lnTo>
                    <a:pt x="3479" y="77"/>
                  </a:lnTo>
                  <a:lnTo>
                    <a:pt x="3394" y="112"/>
                  </a:lnTo>
                  <a:lnTo>
                    <a:pt x="3257" y="179"/>
                  </a:lnTo>
                  <a:lnTo>
                    <a:pt x="3145" y="264"/>
                  </a:lnTo>
                  <a:lnTo>
                    <a:pt x="3061" y="358"/>
                  </a:lnTo>
                  <a:lnTo>
                    <a:pt x="2984" y="457"/>
                  </a:lnTo>
                  <a:lnTo>
                    <a:pt x="2917" y="569"/>
                  </a:lnTo>
                  <a:lnTo>
                    <a:pt x="2762" y="815"/>
                  </a:lnTo>
                  <a:lnTo>
                    <a:pt x="2677" y="867"/>
                  </a:lnTo>
                  <a:lnTo>
                    <a:pt x="2597" y="938"/>
                  </a:lnTo>
                  <a:lnTo>
                    <a:pt x="2527" y="1026"/>
                  </a:lnTo>
                  <a:lnTo>
                    <a:pt x="2466" y="1121"/>
                  </a:lnTo>
                  <a:lnTo>
                    <a:pt x="2428" y="1223"/>
                  </a:lnTo>
                  <a:lnTo>
                    <a:pt x="2404" y="1332"/>
                  </a:lnTo>
                  <a:lnTo>
                    <a:pt x="2414" y="1434"/>
                  </a:lnTo>
                  <a:lnTo>
                    <a:pt x="2449" y="1535"/>
                  </a:lnTo>
                  <a:lnTo>
                    <a:pt x="2428" y="1648"/>
                  </a:lnTo>
                  <a:lnTo>
                    <a:pt x="2418" y="1760"/>
                  </a:lnTo>
                  <a:lnTo>
                    <a:pt x="2460" y="1982"/>
                  </a:lnTo>
                  <a:lnTo>
                    <a:pt x="2519" y="2108"/>
                  </a:lnTo>
                  <a:lnTo>
                    <a:pt x="2611" y="2207"/>
                  </a:lnTo>
                  <a:lnTo>
                    <a:pt x="2720" y="2277"/>
                  </a:lnTo>
                  <a:lnTo>
                    <a:pt x="2846" y="2316"/>
                  </a:lnTo>
                  <a:lnTo>
                    <a:pt x="2867" y="2348"/>
                  </a:lnTo>
                  <a:lnTo>
                    <a:pt x="2931" y="2597"/>
                  </a:lnTo>
                  <a:lnTo>
                    <a:pt x="2973" y="2705"/>
                  </a:lnTo>
                  <a:lnTo>
                    <a:pt x="3019" y="2808"/>
                  </a:lnTo>
                  <a:lnTo>
                    <a:pt x="3081" y="2902"/>
                  </a:lnTo>
                  <a:lnTo>
                    <a:pt x="3159" y="2990"/>
                  </a:lnTo>
                  <a:lnTo>
                    <a:pt x="3247" y="3074"/>
                  </a:lnTo>
                  <a:lnTo>
                    <a:pt x="3359" y="3159"/>
                  </a:lnTo>
                  <a:lnTo>
                    <a:pt x="3374" y="3257"/>
                  </a:lnTo>
                  <a:lnTo>
                    <a:pt x="3377" y="3355"/>
                  </a:lnTo>
                  <a:lnTo>
                    <a:pt x="3289" y="3405"/>
                  </a:lnTo>
                  <a:lnTo>
                    <a:pt x="3195" y="3472"/>
                  </a:lnTo>
                  <a:lnTo>
                    <a:pt x="3029" y="3616"/>
                  </a:lnTo>
                  <a:lnTo>
                    <a:pt x="2214" y="3907"/>
                  </a:lnTo>
                  <a:lnTo>
                    <a:pt x="1989" y="3999"/>
                  </a:lnTo>
                  <a:lnTo>
                    <a:pt x="1792" y="4087"/>
                  </a:lnTo>
                  <a:lnTo>
                    <a:pt x="1641" y="4167"/>
                  </a:lnTo>
                  <a:lnTo>
                    <a:pt x="1557" y="4245"/>
                  </a:lnTo>
                  <a:lnTo>
                    <a:pt x="1406" y="4536"/>
                  </a:lnTo>
                  <a:lnTo>
                    <a:pt x="1276" y="4831"/>
                  </a:lnTo>
                  <a:lnTo>
                    <a:pt x="1174" y="5130"/>
                  </a:lnTo>
                  <a:lnTo>
                    <a:pt x="1083" y="5425"/>
                  </a:lnTo>
                  <a:lnTo>
                    <a:pt x="1016" y="5721"/>
                  </a:lnTo>
                  <a:lnTo>
                    <a:pt x="960" y="6019"/>
                  </a:lnTo>
                  <a:lnTo>
                    <a:pt x="920" y="6314"/>
                  </a:lnTo>
                  <a:lnTo>
                    <a:pt x="882" y="6606"/>
                  </a:lnTo>
                  <a:lnTo>
                    <a:pt x="879" y="6749"/>
                  </a:lnTo>
                  <a:lnTo>
                    <a:pt x="864" y="6893"/>
                  </a:lnTo>
                  <a:lnTo>
                    <a:pt x="847" y="7548"/>
                  </a:lnTo>
                  <a:lnTo>
                    <a:pt x="872" y="8454"/>
                  </a:lnTo>
                  <a:lnTo>
                    <a:pt x="899" y="8904"/>
                  </a:lnTo>
                  <a:lnTo>
                    <a:pt x="960" y="9360"/>
                  </a:lnTo>
                  <a:lnTo>
                    <a:pt x="1022" y="9375"/>
                  </a:lnTo>
                  <a:lnTo>
                    <a:pt x="1022" y="9533"/>
                  </a:lnTo>
                  <a:lnTo>
                    <a:pt x="1022" y="9712"/>
                  </a:lnTo>
                  <a:lnTo>
                    <a:pt x="973" y="10207"/>
                  </a:lnTo>
                  <a:lnTo>
                    <a:pt x="931" y="10236"/>
                  </a:lnTo>
                  <a:lnTo>
                    <a:pt x="875" y="10292"/>
                  </a:lnTo>
                  <a:lnTo>
                    <a:pt x="840" y="10362"/>
                  </a:lnTo>
                  <a:lnTo>
                    <a:pt x="808" y="10502"/>
                  </a:lnTo>
                  <a:lnTo>
                    <a:pt x="717" y="10520"/>
                  </a:lnTo>
                  <a:lnTo>
                    <a:pt x="608" y="10558"/>
                  </a:lnTo>
                  <a:lnTo>
                    <a:pt x="380" y="10692"/>
                  </a:lnTo>
                  <a:lnTo>
                    <a:pt x="179" y="10854"/>
                  </a:lnTo>
                  <a:lnTo>
                    <a:pt x="102" y="10934"/>
                  </a:lnTo>
                  <a:lnTo>
                    <a:pt x="53" y="11012"/>
                  </a:lnTo>
                  <a:lnTo>
                    <a:pt x="29" y="11047"/>
                  </a:lnTo>
                  <a:lnTo>
                    <a:pt x="0" y="11536"/>
                  </a:lnTo>
                  <a:lnTo>
                    <a:pt x="0" y="12031"/>
                  </a:lnTo>
                  <a:lnTo>
                    <a:pt x="18" y="12357"/>
                  </a:lnTo>
                  <a:lnTo>
                    <a:pt x="64" y="12702"/>
                  </a:lnTo>
                  <a:lnTo>
                    <a:pt x="134" y="13039"/>
                  </a:lnTo>
                  <a:lnTo>
                    <a:pt x="222" y="13352"/>
                  </a:lnTo>
                  <a:lnTo>
                    <a:pt x="264" y="13398"/>
                  </a:lnTo>
                  <a:lnTo>
                    <a:pt x="499" y="13516"/>
                  </a:lnTo>
                  <a:lnTo>
                    <a:pt x="735" y="13618"/>
                  </a:lnTo>
                  <a:lnTo>
                    <a:pt x="973" y="13717"/>
                  </a:lnTo>
                  <a:lnTo>
                    <a:pt x="1209" y="13797"/>
                  </a:lnTo>
                  <a:lnTo>
                    <a:pt x="1455" y="13864"/>
                  </a:lnTo>
                  <a:lnTo>
                    <a:pt x="1708" y="13928"/>
                  </a:lnTo>
                  <a:lnTo>
                    <a:pt x="1968" y="13978"/>
                  </a:lnTo>
                  <a:lnTo>
                    <a:pt x="2235" y="14016"/>
                  </a:lnTo>
                  <a:lnTo>
                    <a:pt x="2383" y="13984"/>
                  </a:lnTo>
                  <a:lnTo>
                    <a:pt x="2709" y="13928"/>
                  </a:lnTo>
                  <a:lnTo>
                    <a:pt x="2699" y="14016"/>
                  </a:lnTo>
                  <a:lnTo>
                    <a:pt x="2695" y="14412"/>
                  </a:lnTo>
                  <a:lnTo>
                    <a:pt x="2699" y="14711"/>
                  </a:lnTo>
                  <a:lnTo>
                    <a:pt x="2699" y="14764"/>
                  </a:lnTo>
                  <a:lnTo>
                    <a:pt x="2712" y="15027"/>
                  </a:lnTo>
                  <a:lnTo>
                    <a:pt x="2738" y="15302"/>
                  </a:lnTo>
                  <a:lnTo>
                    <a:pt x="2779" y="15572"/>
                  </a:lnTo>
                  <a:lnTo>
                    <a:pt x="2832" y="15850"/>
                  </a:lnTo>
                  <a:lnTo>
                    <a:pt x="2794" y="15955"/>
                  </a:lnTo>
                  <a:lnTo>
                    <a:pt x="2762" y="16068"/>
                  </a:lnTo>
                  <a:lnTo>
                    <a:pt x="2748" y="16180"/>
                  </a:lnTo>
                  <a:lnTo>
                    <a:pt x="2765" y="16289"/>
                  </a:lnTo>
                  <a:lnTo>
                    <a:pt x="2794" y="16359"/>
                  </a:lnTo>
                  <a:lnTo>
                    <a:pt x="2533" y="16626"/>
                  </a:lnTo>
                  <a:lnTo>
                    <a:pt x="2330" y="16658"/>
                  </a:lnTo>
                  <a:lnTo>
                    <a:pt x="2150" y="16686"/>
                  </a:lnTo>
                  <a:lnTo>
                    <a:pt x="2073" y="16714"/>
                  </a:lnTo>
                  <a:lnTo>
                    <a:pt x="2003" y="16763"/>
                  </a:lnTo>
                  <a:lnTo>
                    <a:pt x="1939" y="16830"/>
                  </a:lnTo>
                  <a:lnTo>
                    <a:pt x="1883" y="16925"/>
                  </a:lnTo>
                  <a:lnTo>
                    <a:pt x="1806" y="16918"/>
                  </a:lnTo>
                  <a:lnTo>
                    <a:pt x="1754" y="16956"/>
                  </a:lnTo>
                  <a:lnTo>
                    <a:pt x="1736" y="17017"/>
                  </a:lnTo>
                  <a:lnTo>
                    <a:pt x="1739" y="17048"/>
                  </a:lnTo>
                  <a:lnTo>
                    <a:pt x="1750" y="17079"/>
                  </a:lnTo>
                  <a:lnTo>
                    <a:pt x="2014" y="17238"/>
                  </a:lnTo>
                  <a:lnTo>
                    <a:pt x="2287" y="17360"/>
                  </a:lnTo>
                  <a:lnTo>
                    <a:pt x="2431" y="17407"/>
                  </a:lnTo>
                  <a:lnTo>
                    <a:pt x="2576" y="17445"/>
                  </a:lnTo>
                  <a:lnTo>
                    <a:pt x="2720" y="17474"/>
                  </a:lnTo>
                  <a:lnTo>
                    <a:pt x="2867" y="17491"/>
                  </a:lnTo>
                  <a:lnTo>
                    <a:pt x="3040" y="17477"/>
                  </a:lnTo>
                  <a:lnTo>
                    <a:pt x="3184" y="17456"/>
                  </a:lnTo>
                  <a:lnTo>
                    <a:pt x="3321" y="17410"/>
                  </a:lnTo>
                  <a:lnTo>
                    <a:pt x="3436" y="17360"/>
                  </a:lnTo>
                  <a:lnTo>
                    <a:pt x="3629" y="17248"/>
                  </a:lnTo>
                  <a:lnTo>
                    <a:pt x="3792" y="17146"/>
                  </a:lnTo>
                  <a:lnTo>
                    <a:pt x="3813" y="17228"/>
                  </a:lnTo>
                  <a:lnTo>
                    <a:pt x="3827" y="17273"/>
                  </a:lnTo>
                  <a:lnTo>
                    <a:pt x="3855" y="17311"/>
                  </a:lnTo>
                  <a:lnTo>
                    <a:pt x="4150" y="17294"/>
                  </a:lnTo>
                  <a:lnTo>
                    <a:pt x="4466" y="17273"/>
                  </a:lnTo>
                  <a:lnTo>
                    <a:pt x="4508" y="17223"/>
                  </a:lnTo>
                  <a:lnTo>
                    <a:pt x="5046" y="17304"/>
                  </a:lnTo>
                  <a:lnTo>
                    <a:pt x="5254" y="17258"/>
                  </a:lnTo>
                  <a:lnTo>
                    <a:pt x="5461" y="17210"/>
                  </a:lnTo>
                  <a:lnTo>
                    <a:pt x="5623" y="17263"/>
                  </a:lnTo>
                  <a:lnTo>
                    <a:pt x="5791" y="17304"/>
                  </a:lnTo>
                  <a:lnTo>
                    <a:pt x="5960" y="17333"/>
                  </a:lnTo>
                  <a:lnTo>
                    <a:pt x="6118" y="17381"/>
                  </a:lnTo>
                  <a:lnTo>
                    <a:pt x="6238" y="17445"/>
                  </a:lnTo>
                  <a:lnTo>
                    <a:pt x="6378" y="17498"/>
                  </a:lnTo>
                  <a:lnTo>
                    <a:pt x="6551" y="17536"/>
                  </a:lnTo>
                  <a:lnTo>
                    <a:pt x="6719" y="17557"/>
                  </a:lnTo>
                  <a:lnTo>
                    <a:pt x="7067" y="17568"/>
                  </a:lnTo>
                  <a:lnTo>
                    <a:pt x="7225" y="17547"/>
                  </a:lnTo>
                  <a:lnTo>
                    <a:pt x="7362" y="17526"/>
                  </a:lnTo>
                  <a:lnTo>
                    <a:pt x="7548" y="17442"/>
                  </a:lnTo>
                  <a:lnTo>
                    <a:pt x="7720" y="17371"/>
                  </a:lnTo>
                  <a:lnTo>
                    <a:pt x="7790" y="17445"/>
                  </a:lnTo>
                  <a:lnTo>
                    <a:pt x="7928" y="17424"/>
                  </a:lnTo>
                  <a:lnTo>
                    <a:pt x="8072" y="17371"/>
                  </a:lnTo>
                  <a:lnTo>
                    <a:pt x="8202" y="17298"/>
                  </a:lnTo>
                  <a:lnTo>
                    <a:pt x="8290" y="17210"/>
                  </a:lnTo>
                  <a:lnTo>
                    <a:pt x="8290" y="17140"/>
                  </a:lnTo>
                  <a:lnTo>
                    <a:pt x="8311" y="16869"/>
                  </a:lnTo>
                  <a:lnTo>
                    <a:pt x="8290" y="16707"/>
                  </a:lnTo>
                  <a:lnTo>
                    <a:pt x="8244" y="16567"/>
                  </a:lnTo>
                  <a:lnTo>
                    <a:pt x="8139" y="16282"/>
                  </a:lnTo>
                  <a:lnTo>
                    <a:pt x="8097" y="15822"/>
                  </a:lnTo>
                  <a:lnTo>
                    <a:pt x="8097" y="15418"/>
                  </a:lnTo>
                  <a:lnTo>
                    <a:pt x="8606" y="15425"/>
                  </a:lnTo>
                  <a:lnTo>
                    <a:pt x="9129" y="15418"/>
                  </a:lnTo>
                  <a:lnTo>
                    <a:pt x="9172" y="15541"/>
                  </a:lnTo>
                  <a:lnTo>
                    <a:pt x="9204" y="15682"/>
                  </a:lnTo>
                  <a:lnTo>
                    <a:pt x="9245" y="15969"/>
                  </a:lnTo>
                  <a:lnTo>
                    <a:pt x="9137" y="16236"/>
                  </a:lnTo>
                  <a:lnTo>
                    <a:pt x="9063" y="16503"/>
                  </a:lnTo>
                  <a:lnTo>
                    <a:pt x="9038" y="16781"/>
                  </a:lnTo>
                  <a:lnTo>
                    <a:pt x="9055" y="16915"/>
                  </a:lnTo>
                  <a:lnTo>
                    <a:pt x="9094" y="17059"/>
                  </a:lnTo>
                  <a:lnTo>
                    <a:pt x="9094" y="17065"/>
                  </a:lnTo>
                  <a:lnTo>
                    <a:pt x="9467" y="17196"/>
                  </a:lnTo>
                  <a:lnTo>
                    <a:pt x="9512" y="17129"/>
                  </a:lnTo>
                  <a:lnTo>
                    <a:pt x="9608" y="17206"/>
                  </a:lnTo>
                  <a:lnTo>
                    <a:pt x="9889" y="17357"/>
                  </a:lnTo>
                  <a:lnTo>
                    <a:pt x="9910" y="17371"/>
                  </a:lnTo>
                  <a:lnTo>
                    <a:pt x="9910" y="5106"/>
                  </a:lnTo>
                  <a:lnTo>
                    <a:pt x="9731" y="4943"/>
                  </a:lnTo>
                  <a:lnTo>
                    <a:pt x="9797" y="4866"/>
                  </a:lnTo>
                  <a:lnTo>
                    <a:pt x="9857" y="4799"/>
                  </a:lnTo>
                  <a:lnTo>
                    <a:pt x="9899" y="4817"/>
                  </a:lnTo>
                  <a:lnTo>
                    <a:pt x="9910" y="4828"/>
                  </a:lnTo>
                  <a:lnTo>
                    <a:pt x="9910" y="4750"/>
                  </a:lnTo>
                  <a:lnTo>
                    <a:pt x="9878" y="4740"/>
                  </a:lnTo>
                  <a:lnTo>
                    <a:pt x="9819" y="4747"/>
                  </a:lnTo>
                  <a:lnTo>
                    <a:pt x="9696" y="4905"/>
                  </a:lnTo>
                  <a:lnTo>
                    <a:pt x="9594" y="4799"/>
                  </a:lnTo>
                  <a:lnTo>
                    <a:pt x="9547" y="4729"/>
                  </a:lnTo>
                  <a:lnTo>
                    <a:pt x="9491" y="4659"/>
                  </a:lnTo>
                  <a:lnTo>
                    <a:pt x="9424" y="4592"/>
                  </a:lnTo>
                  <a:lnTo>
                    <a:pt x="9344" y="4544"/>
                  </a:lnTo>
                  <a:lnTo>
                    <a:pt x="9330" y="4533"/>
                  </a:lnTo>
                  <a:lnTo>
                    <a:pt x="9298" y="4466"/>
                  </a:lnTo>
                  <a:lnTo>
                    <a:pt x="9277" y="4395"/>
                  </a:lnTo>
                  <a:lnTo>
                    <a:pt x="9105" y="4301"/>
                  </a:lnTo>
                  <a:lnTo>
                    <a:pt x="9312" y="4210"/>
                  </a:lnTo>
                  <a:lnTo>
                    <a:pt x="9512" y="4055"/>
                  </a:lnTo>
                  <a:lnTo>
                    <a:pt x="9562" y="4002"/>
                  </a:lnTo>
                  <a:lnTo>
                    <a:pt x="9664" y="3865"/>
                  </a:lnTo>
                  <a:lnTo>
                    <a:pt x="9731" y="3731"/>
                  </a:lnTo>
                  <a:lnTo>
                    <a:pt x="9752" y="3598"/>
                  </a:lnTo>
                  <a:lnTo>
                    <a:pt x="9766" y="3464"/>
                  </a:lnTo>
                  <a:lnTo>
                    <a:pt x="9864" y="3440"/>
                  </a:lnTo>
                  <a:lnTo>
                    <a:pt x="9889" y="3419"/>
                  </a:lnTo>
                  <a:lnTo>
                    <a:pt x="9910" y="3376"/>
                  </a:lnTo>
                  <a:lnTo>
                    <a:pt x="9910" y="3306"/>
                  </a:lnTo>
                  <a:lnTo>
                    <a:pt x="9899" y="3268"/>
                  </a:lnTo>
                  <a:lnTo>
                    <a:pt x="9889" y="3236"/>
                  </a:lnTo>
                  <a:lnTo>
                    <a:pt x="9864" y="3212"/>
                  </a:lnTo>
                  <a:lnTo>
                    <a:pt x="9832" y="3204"/>
                  </a:lnTo>
                  <a:lnTo>
                    <a:pt x="9797" y="3204"/>
                  </a:lnTo>
                  <a:lnTo>
                    <a:pt x="9773" y="3212"/>
                  </a:lnTo>
                  <a:lnTo>
                    <a:pt x="9731" y="3239"/>
                  </a:lnTo>
                  <a:lnTo>
                    <a:pt x="9709" y="3145"/>
                  </a:lnTo>
                  <a:lnTo>
                    <a:pt x="9811" y="3121"/>
                  </a:lnTo>
                  <a:lnTo>
                    <a:pt x="9889" y="3068"/>
                  </a:lnTo>
                  <a:lnTo>
                    <a:pt x="9910" y="30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3" name="Freeform 8"/>
            <p:cNvSpPr>
              <a:spLocks/>
            </p:cNvSpPr>
            <p:nvPr/>
          </p:nvSpPr>
          <p:spPr bwMode="auto">
            <a:xfrm>
              <a:off x="85" y="1855"/>
              <a:ext cx="550" cy="566"/>
            </a:xfrm>
            <a:custGeom>
              <a:avLst/>
              <a:gdLst>
                <a:gd name="T0" fmla="*/ 763 w 3300"/>
                <a:gd name="T1" fmla="*/ 200 h 3397"/>
                <a:gd name="T2" fmla="*/ 893 w 3300"/>
                <a:gd name="T3" fmla="*/ 235 h 3397"/>
                <a:gd name="T4" fmla="*/ 1040 w 3300"/>
                <a:gd name="T5" fmla="*/ 281 h 3397"/>
                <a:gd name="T6" fmla="*/ 1174 w 3300"/>
                <a:gd name="T7" fmla="*/ 155 h 3397"/>
                <a:gd name="T8" fmla="*/ 1290 w 3300"/>
                <a:gd name="T9" fmla="*/ 165 h 3397"/>
                <a:gd name="T10" fmla="*/ 1430 w 3300"/>
                <a:gd name="T11" fmla="*/ 200 h 3397"/>
                <a:gd name="T12" fmla="*/ 1670 w 3300"/>
                <a:gd name="T13" fmla="*/ 267 h 3397"/>
                <a:gd name="T14" fmla="*/ 1834 w 3300"/>
                <a:gd name="T15" fmla="*/ 383 h 3397"/>
                <a:gd name="T16" fmla="*/ 2000 w 3300"/>
                <a:gd name="T17" fmla="*/ 369 h 3397"/>
                <a:gd name="T18" fmla="*/ 2119 w 3300"/>
                <a:gd name="T19" fmla="*/ 228 h 3397"/>
                <a:gd name="T20" fmla="*/ 2186 w 3300"/>
                <a:gd name="T21" fmla="*/ 460 h 3397"/>
                <a:gd name="T22" fmla="*/ 2320 w 3300"/>
                <a:gd name="T23" fmla="*/ 506 h 3397"/>
                <a:gd name="T24" fmla="*/ 2417 w 3300"/>
                <a:gd name="T25" fmla="*/ 443 h 3397"/>
                <a:gd name="T26" fmla="*/ 2478 w 3300"/>
                <a:gd name="T27" fmla="*/ 235 h 3397"/>
                <a:gd name="T28" fmla="*/ 2801 w 3300"/>
                <a:gd name="T29" fmla="*/ 264 h 3397"/>
                <a:gd name="T30" fmla="*/ 3079 w 3300"/>
                <a:gd name="T31" fmla="*/ 369 h 3397"/>
                <a:gd name="T32" fmla="*/ 3198 w 3300"/>
                <a:gd name="T33" fmla="*/ 727 h 3397"/>
                <a:gd name="T34" fmla="*/ 3300 w 3300"/>
                <a:gd name="T35" fmla="*/ 1521 h 3397"/>
                <a:gd name="T36" fmla="*/ 3278 w 3300"/>
                <a:gd name="T37" fmla="*/ 2298 h 3397"/>
                <a:gd name="T38" fmla="*/ 3198 w 3300"/>
                <a:gd name="T39" fmla="*/ 2878 h 3397"/>
                <a:gd name="T40" fmla="*/ 2935 w 3300"/>
                <a:gd name="T41" fmla="*/ 3162 h 3397"/>
                <a:gd name="T42" fmla="*/ 2949 w 3300"/>
                <a:gd name="T43" fmla="*/ 2164 h 3397"/>
                <a:gd name="T44" fmla="*/ 2892 w 3300"/>
                <a:gd name="T45" fmla="*/ 1543 h 3397"/>
                <a:gd name="T46" fmla="*/ 2812 w 3300"/>
                <a:gd name="T47" fmla="*/ 1257 h 3397"/>
                <a:gd name="T48" fmla="*/ 2909 w 3300"/>
                <a:gd name="T49" fmla="*/ 2185 h 3397"/>
                <a:gd name="T50" fmla="*/ 2909 w 3300"/>
                <a:gd name="T51" fmla="*/ 2920 h 3397"/>
                <a:gd name="T52" fmla="*/ 2885 w 3300"/>
                <a:gd name="T53" fmla="*/ 3197 h 3397"/>
                <a:gd name="T54" fmla="*/ 2713 w 3300"/>
                <a:gd name="T55" fmla="*/ 3282 h 3397"/>
                <a:gd name="T56" fmla="*/ 2147 w 3300"/>
                <a:gd name="T57" fmla="*/ 3397 h 3397"/>
                <a:gd name="T58" fmla="*/ 1690 w 3300"/>
                <a:gd name="T59" fmla="*/ 3324 h 3397"/>
                <a:gd name="T60" fmla="*/ 1178 w 3300"/>
                <a:gd name="T61" fmla="*/ 3194 h 3397"/>
                <a:gd name="T62" fmla="*/ 678 w 3300"/>
                <a:gd name="T63" fmla="*/ 3014 h 3397"/>
                <a:gd name="T64" fmla="*/ 261 w 3300"/>
                <a:gd name="T65" fmla="*/ 2800 h 3397"/>
                <a:gd name="T66" fmla="*/ 144 w 3300"/>
                <a:gd name="T67" fmla="*/ 2484 h 3397"/>
                <a:gd name="T68" fmla="*/ 53 w 3300"/>
                <a:gd name="T69" fmla="*/ 1957 h 3397"/>
                <a:gd name="T70" fmla="*/ 352 w 3300"/>
                <a:gd name="T71" fmla="*/ 1810 h 3397"/>
                <a:gd name="T72" fmla="*/ 707 w 3300"/>
                <a:gd name="T73" fmla="*/ 1890 h 3397"/>
                <a:gd name="T74" fmla="*/ 748 w 3300"/>
                <a:gd name="T75" fmla="*/ 2266 h 3397"/>
                <a:gd name="T76" fmla="*/ 928 w 3300"/>
                <a:gd name="T77" fmla="*/ 2337 h 3397"/>
                <a:gd name="T78" fmla="*/ 1111 w 3300"/>
                <a:gd name="T79" fmla="*/ 2347 h 3397"/>
                <a:gd name="T80" fmla="*/ 1132 w 3300"/>
                <a:gd name="T81" fmla="*/ 1989 h 3397"/>
                <a:gd name="T82" fmla="*/ 1072 w 3300"/>
                <a:gd name="T83" fmla="*/ 1669 h 3397"/>
                <a:gd name="T84" fmla="*/ 696 w 3300"/>
                <a:gd name="T85" fmla="*/ 1725 h 3397"/>
                <a:gd name="T86" fmla="*/ 528 w 3300"/>
                <a:gd name="T87" fmla="*/ 1792 h 3397"/>
                <a:gd name="T88" fmla="*/ 197 w 3300"/>
                <a:gd name="T89" fmla="*/ 1676 h 3397"/>
                <a:gd name="T90" fmla="*/ 18 w 3300"/>
                <a:gd name="T91" fmla="*/ 1588 h 3397"/>
                <a:gd name="T92" fmla="*/ 4 w 3300"/>
                <a:gd name="T93" fmla="*/ 805 h 3397"/>
                <a:gd name="T94" fmla="*/ 369 w 3300"/>
                <a:gd name="T95" fmla="*/ 622 h 3397"/>
                <a:gd name="T96" fmla="*/ 1096 w 3300"/>
                <a:gd name="T97" fmla="*/ 759 h 3397"/>
                <a:gd name="T98" fmla="*/ 1459 w 3300"/>
                <a:gd name="T99" fmla="*/ 805 h 3397"/>
                <a:gd name="T100" fmla="*/ 1810 w 3300"/>
                <a:gd name="T101" fmla="*/ 811 h 3397"/>
                <a:gd name="T102" fmla="*/ 1659 w 3300"/>
                <a:gd name="T103" fmla="*/ 780 h 3397"/>
                <a:gd name="T104" fmla="*/ 871 w 3300"/>
                <a:gd name="T105" fmla="*/ 660 h 3397"/>
                <a:gd name="T106" fmla="*/ 120 w 3300"/>
                <a:gd name="T107" fmla="*/ 506 h 3397"/>
                <a:gd name="T108" fmla="*/ 45 w 3300"/>
                <a:gd name="T109" fmla="*/ 467 h 3397"/>
                <a:gd name="T110" fmla="*/ 63 w 3300"/>
                <a:gd name="T111" fmla="*/ 443 h 3397"/>
                <a:gd name="T112" fmla="*/ 376 w 3300"/>
                <a:gd name="T113" fmla="*/ 168 h 3397"/>
                <a:gd name="T114" fmla="*/ 763 w 3300"/>
                <a:gd name="T115" fmla="*/ 0 h 33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0" h="3397">
                  <a:moveTo>
                    <a:pt x="763" y="0"/>
                  </a:moveTo>
                  <a:lnTo>
                    <a:pt x="763" y="200"/>
                  </a:lnTo>
                  <a:lnTo>
                    <a:pt x="826" y="211"/>
                  </a:lnTo>
                  <a:lnTo>
                    <a:pt x="893" y="235"/>
                  </a:lnTo>
                  <a:lnTo>
                    <a:pt x="967" y="267"/>
                  </a:lnTo>
                  <a:lnTo>
                    <a:pt x="1040" y="281"/>
                  </a:lnTo>
                  <a:lnTo>
                    <a:pt x="1093" y="130"/>
                  </a:lnTo>
                  <a:lnTo>
                    <a:pt x="1174" y="155"/>
                  </a:lnTo>
                  <a:lnTo>
                    <a:pt x="1230" y="168"/>
                  </a:lnTo>
                  <a:lnTo>
                    <a:pt x="1290" y="165"/>
                  </a:lnTo>
                  <a:lnTo>
                    <a:pt x="1371" y="144"/>
                  </a:lnTo>
                  <a:lnTo>
                    <a:pt x="1430" y="200"/>
                  </a:lnTo>
                  <a:lnTo>
                    <a:pt x="1504" y="232"/>
                  </a:lnTo>
                  <a:lnTo>
                    <a:pt x="1670" y="267"/>
                  </a:lnTo>
                  <a:lnTo>
                    <a:pt x="1750" y="344"/>
                  </a:lnTo>
                  <a:lnTo>
                    <a:pt x="1834" y="383"/>
                  </a:lnTo>
                  <a:lnTo>
                    <a:pt x="1916" y="390"/>
                  </a:lnTo>
                  <a:lnTo>
                    <a:pt x="2000" y="369"/>
                  </a:lnTo>
                  <a:lnTo>
                    <a:pt x="2080" y="313"/>
                  </a:lnTo>
                  <a:lnTo>
                    <a:pt x="2119" y="228"/>
                  </a:lnTo>
                  <a:lnTo>
                    <a:pt x="2168" y="313"/>
                  </a:lnTo>
                  <a:lnTo>
                    <a:pt x="2186" y="460"/>
                  </a:lnTo>
                  <a:lnTo>
                    <a:pt x="2249" y="492"/>
                  </a:lnTo>
                  <a:lnTo>
                    <a:pt x="2320" y="506"/>
                  </a:lnTo>
                  <a:lnTo>
                    <a:pt x="2387" y="492"/>
                  </a:lnTo>
                  <a:lnTo>
                    <a:pt x="2417" y="443"/>
                  </a:lnTo>
                  <a:lnTo>
                    <a:pt x="2453" y="320"/>
                  </a:lnTo>
                  <a:lnTo>
                    <a:pt x="2478" y="235"/>
                  </a:lnTo>
                  <a:lnTo>
                    <a:pt x="2513" y="228"/>
                  </a:lnTo>
                  <a:lnTo>
                    <a:pt x="2801" y="264"/>
                  </a:lnTo>
                  <a:lnTo>
                    <a:pt x="2945" y="299"/>
                  </a:lnTo>
                  <a:lnTo>
                    <a:pt x="3079" y="369"/>
                  </a:lnTo>
                  <a:lnTo>
                    <a:pt x="3146" y="545"/>
                  </a:lnTo>
                  <a:lnTo>
                    <a:pt x="3198" y="727"/>
                  </a:lnTo>
                  <a:lnTo>
                    <a:pt x="3272" y="1113"/>
                  </a:lnTo>
                  <a:lnTo>
                    <a:pt x="3300" y="1521"/>
                  </a:lnTo>
                  <a:lnTo>
                    <a:pt x="3300" y="1922"/>
                  </a:lnTo>
                  <a:lnTo>
                    <a:pt x="3278" y="2298"/>
                  </a:lnTo>
                  <a:lnTo>
                    <a:pt x="3243" y="2618"/>
                  </a:lnTo>
                  <a:lnTo>
                    <a:pt x="3198" y="2878"/>
                  </a:lnTo>
                  <a:lnTo>
                    <a:pt x="3160" y="3046"/>
                  </a:lnTo>
                  <a:lnTo>
                    <a:pt x="2935" y="3162"/>
                  </a:lnTo>
                  <a:lnTo>
                    <a:pt x="2952" y="2498"/>
                  </a:lnTo>
                  <a:lnTo>
                    <a:pt x="2949" y="2164"/>
                  </a:lnTo>
                  <a:lnTo>
                    <a:pt x="2924" y="1819"/>
                  </a:lnTo>
                  <a:lnTo>
                    <a:pt x="2892" y="1543"/>
                  </a:lnTo>
                  <a:lnTo>
                    <a:pt x="2864" y="1257"/>
                  </a:lnTo>
                  <a:lnTo>
                    <a:pt x="2812" y="1257"/>
                  </a:lnTo>
                  <a:lnTo>
                    <a:pt x="2868" y="1718"/>
                  </a:lnTo>
                  <a:lnTo>
                    <a:pt x="2909" y="2185"/>
                  </a:lnTo>
                  <a:lnTo>
                    <a:pt x="2914" y="2667"/>
                  </a:lnTo>
                  <a:lnTo>
                    <a:pt x="2909" y="2920"/>
                  </a:lnTo>
                  <a:lnTo>
                    <a:pt x="2885" y="3183"/>
                  </a:lnTo>
                  <a:lnTo>
                    <a:pt x="2885" y="3197"/>
                  </a:lnTo>
                  <a:lnTo>
                    <a:pt x="2801" y="3242"/>
                  </a:lnTo>
                  <a:lnTo>
                    <a:pt x="2713" y="3282"/>
                  </a:lnTo>
                  <a:lnTo>
                    <a:pt x="2527" y="3330"/>
                  </a:lnTo>
                  <a:lnTo>
                    <a:pt x="2147" y="3397"/>
                  </a:lnTo>
                  <a:lnTo>
                    <a:pt x="1933" y="3373"/>
                  </a:lnTo>
                  <a:lnTo>
                    <a:pt x="1690" y="3324"/>
                  </a:lnTo>
                  <a:lnTo>
                    <a:pt x="1438" y="3264"/>
                  </a:lnTo>
                  <a:lnTo>
                    <a:pt x="1178" y="3194"/>
                  </a:lnTo>
                  <a:lnTo>
                    <a:pt x="924" y="3110"/>
                  </a:lnTo>
                  <a:lnTo>
                    <a:pt x="678" y="3014"/>
                  </a:lnTo>
                  <a:lnTo>
                    <a:pt x="450" y="2913"/>
                  </a:lnTo>
                  <a:lnTo>
                    <a:pt x="261" y="2800"/>
                  </a:lnTo>
                  <a:lnTo>
                    <a:pt x="232" y="2744"/>
                  </a:lnTo>
                  <a:lnTo>
                    <a:pt x="144" y="2484"/>
                  </a:lnTo>
                  <a:lnTo>
                    <a:pt x="85" y="2220"/>
                  </a:lnTo>
                  <a:lnTo>
                    <a:pt x="53" y="1957"/>
                  </a:lnTo>
                  <a:lnTo>
                    <a:pt x="36" y="1690"/>
                  </a:lnTo>
                  <a:lnTo>
                    <a:pt x="352" y="1810"/>
                  </a:lnTo>
                  <a:lnTo>
                    <a:pt x="517" y="1855"/>
                  </a:lnTo>
                  <a:lnTo>
                    <a:pt x="707" y="1890"/>
                  </a:lnTo>
                  <a:lnTo>
                    <a:pt x="718" y="2073"/>
                  </a:lnTo>
                  <a:lnTo>
                    <a:pt x="748" y="2266"/>
                  </a:lnTo>
                  <a:lnTo>
                    <a:pt x="841" y="2305"/>
                  </a:lnTo>
                  <a:lnTo>
                    <a:pt x="928" y="2337"/>
                  </a:lnTo>
                  <a:lnTo>
                    <a:pt x="1016" y="2351"/>
                  </a:lnTo>
                  <a:lnTo>
                    <a:pt x="1111" y="2347"/>
                  </a:lnTo>
                  <a:lnTo>
                    <a:pt x="1143" y="2316"/>
                  </a:lnTo>
                  <a:lnTo>
                    <a:pt x="1132" y="1989"/>
                  </a:lnTo>
                  <a:lnTo>
                    <a:pt x="1111" y="1830"/>
                  </a:lnTo>
                  <a:lnTo>
                    <a:pt x="1072" y="1669"/>
                  </a:lnTo>
                  <a:lnTo>
                    <a:pt x="724" y="1669"/>
                  </a:lnTo>
                  <a:lnTo>
                    <a:pt x="696" y="1725"/>
                  </a:lnTo>
                  <a:lnTo>
                    <a:pt x="696" y="1837"/>
                  </a:lnTo>
                  <a:lnTo>
                    <a:pt x="528" y="1792"/>
                  </a:lnTo>
                  <a:lnTo>
                    <a:pt x="362" y="1739"/>
                  </a:lnTo>
                  <a:lnTo>
                    <a:pt x="197" y="1676"/>
                  </a:lnTo>
                  <a:lnTo>
                    <a:pt x="28" y="1595"/>
                  </a:lnTo>
                  <a:lnTo>
                    <a:pt x="18" y="1588"/>
                  </a:lnTo>
                  <a:lnTo>
                    <a:pt x="0" y="1057"/>
                  </a:lnTo>
                  <a:lnTo>
                    <a:pt x="4" y="805"/>
                  </a:lnTo>
                  <a:lnTo>
                    <a:pt x="21" y="527"/>
                  </a:lnTo>
                  <a:lnTo>
                    <a:pt x="369" y="622"/>
                  </a:lnTo>
                  <a:lnTo>
                    <a:pt x="735" y="692"/>
                  </a:lnTo>
                  <a:lnTo>
                    <a:pt x="1096" y="759"/>
                  </a:lnTo>
                  <a:lnTo>
                    <a:pt x="1280" y="780"/>
                  </a:lnTo>
                  <a:lnTo>
                    <a:pt x="1459" y="805"/>
                  </a:lnTo>
                  <a:lnTo>
                    <a:pt x="1638" y="811"/>
                  </a:lnTo>
                  <a:lnTo>
                    <a:pt x="1810" y="811"/>
                  </a:lnTo>
                  <a:lnTo>
                    <a:pt x="1767" y="791"/>
                  </a:lnTo>
                  <a:lnTo>
                    <a:pt x="1659" y="780"/>
                  </a:lnTo>
                  <a:lnTo>
                    <a:pt x="1451" y="755"/>
                  </a:lnTo>
                  <a:lnTo>
                    <a:pt x="871" y="660"/>
                  </a:lnTo>
                  <a:lnTo>
                    <a:pt x="309" y="548"/>
                  </a:lnTo>
                  <a:lnTo>
                    <a:pt x="120" y="506"/>
                  </a:lnTo>
                  <a:lnTo>
                    <a:pt x="67" y="481"/>
                  </a:lnTo>
                  <a:lnTo>
                    <a:pt x="45" y="467"/>
                  </a:lnTo>
                  <a:lnTo>
                    <a:pt x="63" y="457"/>
                  </a:lnTo>
                  <a:lnTo>
                    <a:pt x="63" y="443"/>
                  </a:lnTo>
                  <a:lnTo>
                    <a:pt x="218" y="291"/>
                  </a:lnTo>
                  <a:lnTo>
                    <a:pt x="376" y="168"/>
                  </a:lnTo>
                  <a:lnTo>
                    <a:pt x="552" y="70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4" name="Freeform 9"/>
            <p:cNvSpPr>
              <a:spLocks/>
            </p:cNvSpPr>
            <p:nvPr/>
          </p:nvSpPr>
          <p:spPr bwMode="auto">
            <a:xfrm>
              <a:off x="221" y="1810"/>
              <a:ext cx="36" cy="83"/>
            </a:xfrm>
            <a:custGeom>
              <a:avLst/>
              <a:gdLst>
                <a:gd name="T0" fmla="*/ 8 w 214"/>
                <a:gd name="T1" fmla="*/ 418 h 496"/>
                <a:gd name="T2" fmla="*/ 11 w 214"/>
                <a:gd name="T3" fmla="*/ 299 h 496"/>
                <a:gd name="T4" fmla="*/ 0 w 214"/>
                <a:gd name="T5" fmla="*/ 183 h 496"/>
                <a:gd name="T6" fmla="*/ 11 w 214"/>
                <a:gd name="T7" fmla="*/ 123 h 496"/>
                <a:gd name="T8" fmla="*/ 26 w 214"/>
                <a:gd name="T9" fmla="*/ 75 h 496"/>
                <a:gd name="T10" fmla="*/ 61 w 214"/>
                <a:gd name="T11" fmla="*/ 32 h 496"/>
                <a:gd name="T12" fmla="*/ 113 w 214"/>
                <a:gd name="T13" fmla="*/ 0 h 496"/>
                <a:gd name="T14" fmla="*/ 123 w 214"/>
                <a:gd name="T15" fmla="*/ 84 h 496"/>
                <a:gd name="T16" fmla="*/ 141 w 214"/>
                <a:gd name="T17" fmla="*/ 166 h 496"/>
                <a:gd name="T18" fmla="*/ 176 w 214"/>
                <a:gd name="T19" fmla="*/ 243 h 496"/>
                <a:gd name="T20" fmla="*/ 214 w 214"/>
                <a:gd name="T21" fmla="*/ 320 h 496"/>
                <a:gd name="T22" fmla="*/ 190 w 214"/>
                <a:gd name="T23" fmla="*/ 496 h 496"/>
                <a:gd name="T24" fmla="*/ 8 w 214"/>
                <a:gd name="T25" fmla="*/ 418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4" h="496">
                  <a:moveTo>
                    <a:pt x="8" y="418"/>
                  </a:moveTo>
                  <a:lnTo>
                    <a:pt x="11" y="299"/>
                  </a:lnTo>
                  <a:lnTo>
                    <a:pt x="0" y="183"/>
                  </a:lnTo>
                  <a:lnTo>
                    <a:pt x="11" y="123"/>
                  </a:lnTo>
                  <a:lnTo>
                    <a:pt x="26" y="75"/>
                  </a:lnTo>
                  <a:lnTo>
                    <a:pt x="61" y="32"/>
                  </a:lnTo>
                  <a:lnTo>
                    <a:pt x="113" y="0"/>
                  </a:lnTo>
                  <a:lnTo>
                    <a:pt x="123" y="84"/>
                  </a:lnTo>
                  <a:lnTo>
                    <a:pt x="141" y="166"/>
                  </a:lnTo>
                  <a:lnTo>
                    <a:pt x="176" y="243"/>
                  </a:lnTo>
                  <a:lnTo>
                    <a:pt x="214" y="320"/>
                  </a:lnTo>
                  <a:lnTo>
                    <a:pt x="190" y="496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5" name="Freeform 10"/>
            <p:cNvSpPr>
              <a:spLocks/>
            </p:cNvSpPr>
            <p:nvPr/>
          </p:nvSpPr>
          <p:spPr bwMode="auto">
            <a:xfrm>
              <a:off x="1104" y="2975"/>
              <a:ext cx="185" cy="39"/>
            </a:xfrm>
            <a:custGeom>
              <a:avLst/>
              <a:gdLst>
                <a:gd name="T0" fmla="*/ 165 w 1110"/>
                <a:gd name="T1" fmla="*/ 151 h 233"/>
                <a:gd name="T2" fmla="*/ 74 w 1110"/>
                <a:gd name="T3" fmla="*/ 113 h 233"/>
                <a:gd name="T4" fmla="*/ 0 w 1110"/>
                <a:gd name="T5" fmla="*/ 57 h 233"/>
                <a:gd name="T6" fmla="*/ 21 w 1110"/>
                <a:gd name="T7" fmla="*/ 0 h 233"/>
                <a:gd name="T8" fmla="*/ 238 w 1110"/>
                <a:gd name="T9" fmla="*/ 81 h 233"/>
                <a:gd name="T10" fmla="*/ 467 w 1110"/>
                <a:gd name="T11" fmla="*/ 148 h 233"/>
                <a:gd name="T12" fmla="*/ 738 w 1110"/>
                <a:gd name="T13" fmla="*/ 193 h 233"/>
                <a:gd name="T14" fmla="*/ 1110 w 1110"/>
                <a:gd name="T15" fmla="*/ 222 h 233"/>
                <a:gd name="T16" fmla="*/ 903 w 1110"/>
                <a:gd name="T17" fmla="*/ 233 h 233"/>
                <a:gd name="T18" fmla="*/ 545 w 1110"/>
                <a:gd name="T19" fmla="*/ 222 h 233"/>
                <a:gd name="T20" fmla="*/ 358 w 1110"/>
                <a:gd name="T21" fmla="*/ 198 h 233"/>
                <a:gd name="T22" fmla="*/ 165 w 1110"/>
                <a:gd name="T23" fmla="*/ 151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0" h="233">
                  <a:moveTo>
                    <a:pt x="165" y="151"/>
                  </a:moveTo>
                  <a:lnTo>
                    <a:pt x="74" y="113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238" y="81"/>
                  </a:lnTo>
                  <a:lnTo>
                    <a:pt x="467" y="148"/>
                  </a:lnTo>
                  <a:lnTo>
                    <a:pt x="738" y="193"/>
                  </a:lnTo>
                  <a:lnTo>
                    <a:pt x="1110" y="222"/>
                  </a:lnTo>
                  <a:lnTo>
                    <a:pt x="903" y="233"/>
                  </a:lnTo>
                  <a:lnTo>
                    <a:pt x="545" y="222"/>
                  </a:lnTo>
                  <a:lnTo>
                    <a:pt x="358" y="198"/>
                  </a:lnTo>
                  <a:lnTo>
                    <a:pt x="165" y="1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6" name="Freeform 11"/>
            <p:cNvSpPr>
              <a:spLocks/>
            </p:cNvSpPr>
            <p:nvPr/>
          </p:nvSpPr>
          <p:spPr bwMode="auto">
            <a:xfrm>
              <a:off x="1682" y="2954"/>
              <a:ext cx="243" cy="59"/>
            </a:xfrm>
            <a:custGeom>
              <a:avLst/>
              <a:gdLst>
                <a:gd name="T0" fmla="*/ 874 w 1461"/>
                <a:gd name="T1" fmla="*/ 354 h 354"/>
                <a:gd name="T2" fmla="*/ 685 w 1461"/>
                <a:gd name="T3" fmla="*/ 313 h 354"/>
                <a:gd name="T4" fmla="*/ 449 w 1461"/>
                <a:gd name="T5" fmla="*/ 242 h 354"/>
                <a:gd name="T6" fmla="*/ 214 w 1461"/>
                <a:gd name="T7" fmla="*/ 137 h 354"/>
                <a:gd name="T8" fmla="*/ 102 w 1461"/>
                <a:gd name="T9" fmla="*/ 73 h 354"/>
                <a:gd name="T10" fmla="*/ 0 w 1461"/>
                <a:gd name="T11" fmla="*/ 0 h 354"/>
                <a:gd name="T12" fmla="*/ 361 w 1461"/>
                <a:gd name="T13" fmla="*/ 144 h 354"/>
                <a:gd name="T14" fmla="*/ 597 w 1461"/>
                <a:gd name="T15" fmla="*/ 207 h 354"/>
                <a:gd name="T16" fmla="*/ 829 w 1461"/>
                <a:gd name="T17" fmla="*/ 239 h 354"/>
                <a:gd name="T18" fmla="*/ 1061 w 1461"/>
                <a:gd name="T19" fmla="*/ 239 h 354"/>
                <a:gd name="T20" fmla="*/ 1177 w 1461"/>
                <a:gd name="T21" fmla="*/ 225 h 354"/>
                <a:gd name="T22" fmla="*/ 1292 w 1461"/>
                <a:gd name="T23" fmla="*/ 196 h 354"/>
                <a:gd name="T24" fmla="*/ 1391 w 1461"/>
                <a:gd name="T25" fmla="*/ 158 h 354"/>
                <a:gd name="T26" fmla="*/ 1436 w 1461"/>
                <a:gd name="T27" fmla="*/ 158 h 354"/>
                <a:gd name="T28" fmla="*/ 1447 w 1461"/>
                <a:gd name="T29" fmla="*/ 172 h 354"/>
                <a:gd name="T30" fmla="*/ 1458 w 1461"/>
                <a:gd name="T31" fmla="*/ 196 h 354"/>
                <a:gd name="T32" fmla="*/ 1461 w 1461"/>
                <a:gd name="T33" fmla="*/ 214 h 354"/>
                <a:gd name="T34" fmla="*/ 1447 w 1461"/>
                <a:gd name="T35" fmla="*/ 231 h 354"/>
                <a:gd name="T36" fmla="*/ 1405 w 1461"/>
                <a:gd name="T37" fmla="*/ 271 h 354"/>
                <a:gd name="T38" fmla="*/ 1338 w 1461"/>
                <a:gd name="T39" fmla="*/ 295 h 354"/>
                <a:gd name="T40" fmla="*/ 1247 w 1461"/>
                <a:gd name="T41" fmla="*/ 324 h 354"/>
                <a:gd name="T42" fmla="*/ 1043 w 1461"/>
                <a:gd name="T43" fmla="*/ 348 h 354"/>
                <a:gd name="T44" fmla="*/ 874 w 1461"/>
                <a:gd name="T45" fmla="*/ 354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61" h="354">
                  <a:moveTo>
                    <a:pt x="874" y="354"/>
                  </a:moveTo>
                  <a:lnTo>
                    <a:pt x="685" y="313"/>
                  </a:lnTo>
                  <a:lnTo>
                    <a:pt x="449" y="242"/>
                  </a:lnTo>
                  <a:lnTo>
                    <a:pt x="214" y="137"/>
                  </a:lnTo>
                  <a:lnTo>
                    <a:pt x="102" y="73"/>
                  </a:lnTo>
                  <a:lnTo>
                    <a:pt x="0" y="0"/>
                  </a:lnTo>
                  <a:lnTo>
                    <a:pt x="361" y="144"/>
                  </a:lnTo>
                  <a:lnTo>
                    <a:pt x="597" y="207"/>
                  </a:lnTo>
                  <a:lnTo>
                    <a:pt x="829" y="239"/>
                  </a:lnTo>
                  <a:lnTo>
                    <a:pt x="1061" y="239"/>
                  </a:lnTo>
                  <a:lnTo>
                    <a:pt x="1177" y="225"/>
                  </a:lnTo>
                  <a:lnTo>
                    <a:pt x="1292" y="196"/>
                  </a:lnTo>
                  <a:lnTo>
                    <a:pt x="1391" y="158"/>
                  </a:lnTo>
                  <a:lnTo>
                    <a:pt x="1436" y="158"/>
                  </a:lnTo>
                  <a:lnTo>
                    <a:pt x="1447" y="172"/>
                  </a:lnTo>
                  <a:lnTo>
                    <a:pt x="1458" y="196"/>
                  </a:lnTo>
                  <a:lnTo>
                    <a:pt x="1461" y="214"/>
                  </a:lnTo>
                  <a:lnTo>
                    <a:pt x="1447" y="231"/>
                  </a:lnTo>
                  <a:lnTo>
                    <a:pt x="1405" y="271"/>
                  </a:lnTo>
                  <a:lnTo>
                    <a:pt x="1338" y="295"/>
                  </a:lnTo>
                  <a:lnTo>
                    <a:pt x="1247" y="324"/>
                  </a:lnTo>
                  <a:lnTo>
                    <a:pt x="1043" y="348"/>
                  </a:lnTo>
                  <a:lnTo>
                    <a:pt x="874" y="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7" name="Freeform 12"/>
            <p:cNvSpPr>
              <a:spLocks/>
            </p:cNvSpPr>
            <p:nvPr/>
          </p:nvSpPr>
          <p:spPr bwMode="auto">
            <a:xfrm>
              <a:off x="1117" y="2841"/>
              <a:ext cx="338" cy="164"/>
            </a:xfrm>
            <a:custGeom>
              <a:avLst/>
              <a:gdLst>
                <a:gd name="T0" fmla="*/ 0 w 2027"/>
                <a:gd name="T1" fmla="*/ 770 h 988"/>
                <a:gd name="T2" fmla="*/ 28 w 2027"/>
                <a:gd name="T3" fmla="*/ 707 h 988"/>
                <a:gd name="T4" fmla="*/ 67 w 2027"/>
                <a:gd name="T5" fmla="*/ 654 h 988"/>
                <a:gd name="T6" fmla="*/ 176 w 2027"/>
                <a:gd name="T7" fmla="*/ 562 h 988"/>
                <a:gd name="T8" fmla="*/ 299 w 2027"/>
                <a:gd name="T9" fmla="*/ 499 h 988"/>
                <a:gd name="T10" fmla="*/ 411 w 2027"/>
                <a:gd name="T11" fmla="*/ 464 h 988"/>
                <a:gd name="T12" fmla="*/ 524 w 2027"/>
                <a:gd name="T13" fmla="*/ 415 h 988"/>
                <a:gd name="T14" fmla="*/ 586 w 2027"/>
                <a:gd name="T15" fmla="*/ 380 h 988"/>
                <a:gd name="T16" fmla="*/ 755 w 2027"/>
                <a:gd name="T17" fmla="*/ 415 h 988"/>
                <a:gd name="T18" fmla="*/ 837 w 2027"/>
                <a:gd name="T19" fmla="*/ 421 h 988"/>
                <a:gd name="T20" fmla="*/ 917 w 2027"/>
                <a:gd name="T21" fmla="*/ 415 h 988"/>
                <a:gd name="T22" fmla="*/ 1086 w 2027"/>
                <a:gd name="T23" fmla="*/ 380 h 988"/>
                <a:gd name="T24" fmla="*/ 1254 w 2027"/>
                <a:gd name="T25" fmla="*/ 327 h 988"/>
                <a:gd name="T26" fmla="*/ 1417 w 2027"/>
                <a:gd name="T27" fmla="*/ 250 h 988"/>
                <a:gd name="T28" fmla="*/ 1585 w 2027"/>
                <a:gd name="T29" fmla="*/ 166 h 988"/>
                <a:gd name="T30" fmla="*/ 1915 w 2027"/>
                <a:gd name="T31" fmla="*/ 0 h 988"/>
                <a:gd name="T32" fmla="*/ 1979 w 2027"/>
                <a:gd name="T33" fmla="*/ 140 h 988"/>
                <a:gd name="T34" fmla="*/ 2014 w 2027"/>
                <a:gd name="T35" fmla="*/ 281 h 988"/>
                <a:gd name="T36" fmla="*/ 2027 w 2027"/>
                <a:gd name="T37" fmla="*/ 429 h 988"/>
                <a:gd name="T38" fmla="*/ 2017 w 2027"/>
                <a:gd name="T39" fmla="*/ 509 h 988"/>
                <a:gd name="T40" fmla="*/ 2003 w 2027"/>
                <a:gd name="T41" fmla="*/ 591 h 988"/>
                <a:gd name="T42" fmla="*/ 1961 w 2027"/>
                <a:gd name="T43" fmla="*/ 611 h 988"/>
                <a:gd name="T44" fmla="*/ 1764 w 2027"/>
                <a:gd name="T45" fmla="*/ 710 h 988"/>
                <a:gd name="T46" fmla="*/ 1564 w 2027"/>
                <a:gd name="T47" fmla="*/ 798 h 988"/>
                <a:gd name="T48" fmla="*/ 1177 w 2027"/>
                <a:gd name="T49" fmla="*/ 977 h 988"/>
                <a:gd name="T50" fmla="*/ 1051 w 2027"/>
                <a:gd name="T51" fmla="*/ 988 h 988"/>
                <a:gd name="T52" fmla="*/ 893 w 2027"/>
                <a:gd name="T53" fmla="*/ 980 h 988"/>
                <a:gd name="T54" fmla="*/ 573 w 2027"/>
                <a:gd name="T55" fmla="*/ 939 h 988"/>
                <a:gd name="T56" fmla="*/ 252 w 2027"/>
                <a:gd name="T57" fmla="*/ 857 h 988"/>
                <a:gd name="T58" fmla="*/ 0 w 2027"/>
                <a:gd name="T59" fmla="*/ 770 h 9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7" h="988">
                  <a:moveTo>
                    <a:pt x="0" y="770"/>
                  </a:moveTo>
                  <a:lnTo>
                    <a:pt x="28" y="707"/>
                  </a:lnTo>
                  <a:lnTo>
                    <a:pt x="67" y="654"/>
                  </a:lnTo>
                  <a:lnTo>
                    <a:pt x="176" y="562"/>
                  </a:lnTo>
                  <a:lnTo>
                    <a:pt x="299" y="499"/>
                  </a:lnTo>
                  <a:lnTo>
                    <a:pt x="411" y="464"/>
                  </a:lnTo>
                  <a:lnTo>
                    <a:pt x="524" y="415"/>
                  </a:lnTo>
                  <a:lnTo>
                    <a:pt x="586" y="380"/>
                  </a:lnTo>
                  <a:lnTo>
                    <a:pt x="755" y="415"/>
                  </a:lnTo>
                  <a:lnTo>
                    <a:pt x="837" y="421"/>
                  </a:lnTo>
                  <a:lnTo>
                    <a:pt x="917" y="415"/>
                  </a:lnTo>
                  <a:lnTo>
                    <a:pt x="1086" y="380"/>
                  </a:lnTo>
                  <a:lnTo>
                    <a:pt x="1254" y="327"/>
                  </a:lnTo>
                  <a:lnTo>
                    <a:pt x="1417" y="250"/>
                  </a:lnTo>
                  <a:lnTo>
                    <a:pt x="1585" y="166"/>
                  </a:lnTo>
                  <a:lnTo>
                    <a:pt x="1915" y="0"/>
                  </a:lnTo>
                  <a:lnTo>
                    <a:pt x="1979" y="140"/>
                  </a:lnTo>
                  <a:lnTo>
                    <a:pt x="2014" y="281"/>
                  </a:lnTo>
                  <a:lnTo>
                    <a:pt x="2027" y="429"/>
                  </a:lnTo>
                  <a:lnTo>
                    <a:pt x="2017" y="509"/>
                  </a:lnTo>
                  <a:lnTo>
                    <a:pt x="2003" y="591"/>
                  </a:lnTo>
                  <a:lnTo>
                    <a:pt x="1961" y="611"/>
                  </a:lnTo>
                  <a:lnTo>
                    <a:pt x="1764" y="710"/>
                  </a:lnTo>
                  <a:lnTo>
                    <a:pt x="1564" y="798"/>
                  </a:lnTo>
                  <a:lnTo>
                    <a:pt x="1177" y="977"/>
                  </a:lnTo>
                  <a:lnTo>
                    <a:pt x="1051" y="988"/>
                  </a:lnTo>
                  <a:lnTo>
                    <a:pt x="893" y="980"/>
                  </a:lnTo>
                  <a:lnTo>
                    <a:pt x="573" y="939"/>
                  </a:lnTo>
                  <a:lnTo>
                    <a:pt x="252" y="857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8" name="Freeform 13"/>
            <p:cNvSpPr>
              <a:spLocks/>
            </p:cNvSpPr>
            <p:nvPr/>
          </p:nvSpPr>
          <p:spPr bwMode="auto">
            <a:xfrm>
              <a:off x="375" y="2804"/>
              <a:ext cx="439" cy="197"/>
            </a:xfrm>
            <a:custGeom>
              <a:avLst/>
              <a:gdLst>
                <a:gd name="T0" fmla="*/ 49 w 2631"/>
                <a:gd name="T1" fmla="*/ 836 h 1180"/>
                <a:gd name="T2" fmla="*/ 14 w 2631"/>
                <a:gd name="T3" fmla="*/ 797 h 1180"/>
                <a:gd name="T4" fmla="*/ 0 w 2631"/>
                <a:gd name="T5" fmla="*/ 765 h 1180"/>
                <a:gd name="T6" fmla="*/ 3 w 2631"/>
                <a:gd name="T7" fmla="*/ 745 h 1180"/>
                <a:gd name="T8" fmla="*/ 21 w 2631"/>
                <a:gd name="T9" fmla="*/ 727 h 1180"/>
                <a:gd name="T10" fmla="*/ 77 w 2631"/>
                <a:gd name="T11" fmla="*/ 713 h 1180"/>
                <a:gd name="T12" fmla="*/ 102 w 2631"/>
                <a:gd name="T13" fmla="*/ 717 h 1180"/>
                <a:gd name="T14" fmla="*/ 120 w 2631"/>
                <a:gd name="T15" fmla="*/ 730 h 1180"/>
                <a:gd name="T16" fmla="*/ 161 w 2631"/>
                <a:gd name="T17" fmla="*/ 633 h 1180"/>
                <a:gd name="T18" fmla="*/ 235 w 2631"/>
                <a:gd name="T19" fmla="*/ 555 h 1180"/>
                <a:gd name="T20" fmla="*/ 326 w 2631"/>
                <a:gd name="T21" fmla="*/ 502 h 1180"/>
                <a:gd name="T22" fmla="*/ 428 w 2631"/>
                <a:gd name="T23" fmla="*/ 467 h 1180"/>
                <a:gd name="T24" fmla="*/ 527 w 2631"/>
                <a:gd name="T25" fmla="*/ 449 h 1180"/>
                <a:gd name="T26" fmla="*/ 724 w 2631"/>
                <a:gd name="T27" fmla="*/ 436 h 1180"/>
                <a:gd name="T28" fmla="*/ 882 w 2631"/>
                <a:gd name="T29" fmla="*/ 446 h 1180"/>
                <a:gd name="T30" fmla="*/ 906 w 2631"/>
                <a:gd name="T31" fmla="*/ 401 h 1180"/>
                <a:gd name="T32" fmla="*/ 811 w 2631"/>
                <a:gd name="T33" fmla="*/ 387 h 1180"/>
                <a:gd name="T34" fmla="*/ 910 w 2631"/>
                <a:gd name="T35" fmla="*/ 267 h 1180"/>
                <a:gd name="T36" fmla="*/ 1019 w 2631"/>
                <a:gd name="T37" fmla="*/ 172 h 1180"/>
                <a:gd name="T38" fmla="*/ 1124 w 2631"/>
                <a:gd name="T39" fmla="*/ 88 h 1180"/>
                <a:gd name="T40" fmla="*/ 1209 w 2631"/>
                <a:gd name="T41" fmla="*/ 0 h 1180"/>
                <a:gd name="T42" fmla="*/ 1385 w 2631"/>
                <a:gd name="T43" fmla="*/ 0 h 1180"/>
                <a:gd name="T44" fmla="*/ 1553 w 2631"/>
                <a:gd name="T45" fmla="*/ 18 h 1180"/>
                <a:gd name="T46" fmla="*/ 1890 w 2631"/>
                <a:gd name="T47" fmla="*/ 91 h 1180"/>
                <a:gd name="T48" fmla="*/ 2231 w 2631"/>
                <a:gd name="T49" fmla="*/ 208 h 1180"/>
                <a:gd name="T50" fmla="*/ 2565 w 2631"/>
                <a:gd name="T51" fmla="*/ 334 h 1180"/>
                <a:gd name="T52" fmla="*/ 2610 w 2631"/>
                <a:gd name="T53" fmla="*/ 519 h 1180"/>
                <a:gd name="T54" fmla="*/ 2631 w 2631"/>
                <a:gd name="T55" fmla="*/ 700 h 1180"/>
                <a:gd name="T56" fmla="*/ 2399 w 2631"/>
                <a:gd name="T57" fmla="*/ 727 h 1180"/>
                <a:gd name="T58" fmla="*/ 2168 w 2631"/>
                <a:gd name="T59" fmla="*/ 770 h 1180"/>
                <a:gd name="T60" fmla="*/ 1946 w 2631"/>
                <a:gd name="T61" fmla="*/ 832 h 1180"/>
                <a:gd name="T62" fmla="*/ 1714 w 2631"/>
                <a:gd name="T63" fmla="*/ 910 h 1180"/>
                <a:gd name="T64" fmla="*/ 1482 w 2631"/>
                <a:gd name="T65" fmla="*/ 966 h 1180"/>
                <a:gd name="T66" fmla="*/ 1359 w 2631"/>
                <a:gd name="T67" fmla="*/ 991 h 1180"/>
                <a:gd name="T68" fmla="*/ 1244 w 2631"/>
                <a:gd name="T69" fmla="*/ 998 h 1180"/>
                <a:gd name="T70" fmla="*/ 1029 w 2631"/>
                <a:gd name="T71" fmla="*/ 994 h 1180"/>
                <a:gd name="T72" fmla="*/ 811 w 2631"/>
                <a:gd name="T73" fmla="*/ 976 h 1180"/>
                <a:gd name="T74" fmla="*/ 597 w 2631"/>
                <a:gd name="T75" fmla="*/ 941 h 1180"/>
                <a:gd name="T76" fmla="*/ 379 w 2631"/>
                <a:gd name="T77" fmla="*/ 882 h 1180"/>
                <a:gd name="T78" fmla="*/ 379 w 2631"/>
                <a:gd name="T79" fmla="*/ 917 h 1180"/>
                <a:gd name="T80" fmla="*/ 594 w 2631"/>
                <a:gd name="T81" fmla="*/ 981 h 1180"/>
                <a:gd name="T82" fmla="*/ 805 w 2631"/>
                <a:gd name="T83" fmla="*/ 1026 h 1180"/>
                <a:gd name="T84" fmla="*/ 998 w 2631"/>
                <a:gd name="T85" fmla="*/ 1043 h 1180"/>
                <a:gd name="T86" fmla="*/ 1187 w 2631"/>
                <a:gd name="T87" fmla="*/ 1047 h 1180"/>
                <a:gd name="T88" fmla="*/ 1370 w 2631"/>
                <a:gd name="T89" fmla="*/ 1033 h 1180"/>
                <a:gd name="T90" fmla="*/ 1538 w 2631"/>
                <a:gd name="T91" fmla="*/ 1008 h 1180"/>
                <a:gd name="T92" fmla="*/ 1851 w 2631"/>
                <a:gd name="T93" fmla="*/ 917 h 1180"/>
                <a:gd name="T94" fmla="*/ 1904 w 2631"/>
                <a:gd name="T95" fmla="*/ 899 h 1180"/>
                <a:gd name="T96" fmla="*/ 1690 w 2631"/>
                <a:gd name="T97" fmla="*/ 1033 h 1180"/>
                <a:gd name="T98" fmla="*/ 1473 w 2631"/>
                <a:gd name="T99" fmla="*/ 1131 h 1180"/>
                <a:gd name="T100" fmla="*/ 1251 w 2631"/>
                <a:gd name="T101" fmla="*/ 1180 h 1180"/>
                <a:gd name="T102" fmla="*/ 1026 w 2631"/>
                <a:gd name="T103" fmla="*/ 1180 h 1180"/>
                <a:gd name="T104" fmla="*/ 773 w 2631"/>
                <a:gd name="T105" fmla="*/ 1134 h 1180"/>
                <a:gd name="T106" fmla="*/ 534 w 2631"/>
                <a:gd name="T107" fmla="*/ 1068 h 1180"/>
                <a:gd name="T108" fmla="*/ 295 w 2631"/>
                <a:gd name="T109" fmla="*/ 970 h 1180"/>
                <a:gd name="T110" fmla="*/ 49 w 2631"/>
                <a:gd name="T111" fmla="*/ 836 h 1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31" h="1180">
                  <a:moveTo>
                    <a:pt x="49" y="836"/>
                  </a:moveTo>
                  <a:lnTo>
                    <a:pt x="14" y="797"/>
                  </a:lnTo>
                  <a:lnTo>
                    <a:pt x="0" y="765"/>
                  </a:lnTo>
                  <a:lnTo>
                    <a:pt x="3" y="745"/>
                  </a:lnTo>
                  <a:lnTo>
                    <a:pt x="21" y="727"/>
                  </a:lnTo>
                  <a:lnTo>
                    <a:pt x="77" y="713"/>
                  </a:lnTo>
                  <a:lnTo>
                    <a:pt x="102" y="717"/>
                  </a:lnTo>
                  <a:lnTo>
                    <a:pt x="120" y="730"/>
                  </a:lnTo>
                  <a:lnTo>
                    <a:pt x="161" y="633"/>
                  </a:lnTo>
                  <a:lnTo>
                    <a:pt x="235" y="555"/>
                  </a:lnTo>
                  <a:lnTo>
                    <a:pt x="326" y="502"/>
                  </a:lnTo>
                  <a:lnTo>
                    <a:pt x="428" y="467"/>
                  </a:lnTo>
                  <a:lnTo>
                    <a:pt x="527" y="449"/>
                  </a:lnTo>
                  <a:lnTo>
                    <a:pt x="724" y="436"/>
                  </a:lnTo>
                  <a:lnTo>
                    <a:pt x="882" y="446"/>
                  </a:lnTo>
                  <a:lnTo>
                    <a:pt x="906" y="401"/>
                  </a:lnTo>
                  <a:lnTo>
                    <a:pt x="811" y="387"/>
                  </a:lnTo>
                  <a:lnTo>
                    <a:pt x="910" y="267"/>
                  </a:lnTo>
                  <a:lnTo>
                    <a:pt x="1019" y="172"/>
                  </a:lnTo>
                  <a:lnTo>
                    <a:pt x="1124" y="88"/>
                  </a:lnTo>
                  <a:lnTo>
                    <a:pt x="1209" y="0"/>
                  </a:lnTo>
                  <a:lnTo>
                    <a:pt x="1385" y="0"/>
                  </a:lnTo>
                  <a:lnTo>
                    <a:pt x="1553" y="18"/>
                  </a:lnTo>
                  <a:lnTo>
                    <a:pt x="1890" y="91"/>
                  </a:lnTo>
                  <a:lnTo>
                    <a:pt x="2231" y="208"/>
                  </a:lnTo>
                  <a:lnTo>
                    <a:pt x="2565" y="334"/>
                  </a:lnTo>
                  <a:lnTo>
                    <a:pt x="2610" y="519"/>
                  </a:lnTo>
                  <a:lnTo>
                    <a:pt x="2631" y="700"/>
                  </a:lnTo>
                  <a:lnTo>
                    <a:pt x="2399" y="727"/>
                  </a:lnTo>
                  <a:lnTo>
                    <a:pt x="2168" y="770"/>
                  </a:lnTo>
                  <a:lnTo>
                    <a:pt x="1946" y="832"/>
                  </a:lnTo>
                  <a:lnTo>
                    <a:pt x="1714" y="910"/>
                  </a:lnTo>
                  <a:lnTo>
                    <a:pt x="1482" y="966"/>
                  </a:lnTo>
                  <a:lnTo>
                    <a:pt x="1359" y="991"/>
                  </a:lnTo>
                  <a:lnTo>
                    <a:pt x="1244" y="998"/>
                  </a:lnTo>
                  <a:lnTo>
                    <a:pt x="1029" y="994"/>
                  </a:lnTo>
                  <a:lnTo>
                    <a:pt x="811" y="976"/>
                  </a:lnTo>
                  <a:lnTo>
                    <a:pt x="597" y="941"/>
                  </a:lnTo>
                  <a:lnTo>
                    <a:pt x="379" y="882"/>
                  </a:lnTo>
                  <a:lnTo>
                    <a:pt x="379" y="917"/>
                  </a:lnTo>
                  <a:lnTo>
                    <a:pt x="594" y="981"/>
                  </a:lnTo>
                  <a:lnTo>
                    <a:pt x="805" y="1026"/>
                  </a:lnTo>
                  <a:lnTo>
                    <a:pt x="998" y="1043"/>
                  </a:lnTo>
                  <a:lnTo>
                    <a:pt x="1187" y="1047"/>
                  </a:lnTo>
                  <a:lnTo>
                    <a:pt x="1370" y="1033"/>
                  </a:lnTo>
                  <a:lnTo>
                    <a:pt x="1538" y="1008"/>
                  </a:lnTo>
                  <a:lnTo>
                    <a:pt x="1851" y="917"/>
                  </a:lnTo>
                  <a:lnTo>
                    <a:pt x="1904" y="899"/>
                  </a:lnTo>
                  <a:lnTo>
                    <a:pt x="1690" y="1033"/>
                  </a:lnTo>
                  <a:lnTo>
                    <a:pt x="1473" y="1131"/>
                  </a:lnTo>
                  <a:lnTo>
                    <a:pt x="1251" y="1180"/>
                  </a:lnTo>
                  <a:lnTo>
                    <a:pt x="1026" y="1180"/>
                  </a:lnTo>
                  <a:lnTo>
                    <a:pt x="773" y="1134"/>
                  </a:lnTo>
                  <a:lnTo>
                    <a:pt x="534" y="1068"/>
                  </a:lnTo>
                  <a:lnTo>
                    <a:pt x="295" y="970"/>
                  </a:lnTo>
                  <a:lnTo>
                    <a:pt x="49" y="836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39" name="Freeform 14"/>
            <p:cNvSpPr>
              <a:spLocks/>
            </p:cNvSpPr>
            <p:nvPr/>
          </p:nvSpPr>
          <p:spPr bwMode="auto">
            <a:xfrm>
              <a:off x="1374" y="2948"/>
              <a:ext cx="77" cy="50"/>
            </a:xfrm>
            <a:custGeom>
              <a:avLst/>
              <a:gdLst>
                <a:gd name="T0" fmla="*/ 56 w 463"/>
                <a:gd name="T1" fmla="*/ 298 h 298"/>
                <a:gd name="T2" fmla="*/ 0 w 463"/>
                <a:gd name="T3" fmla="*/ 225 h 298"/>
                <a:gd name="T4" fmla="*/ 259 w 463"/>
                <a:gd name="T5" fmla="*/ 91 h 298"/>
                <a:gd name="T6" fmla="*/ 463 w 463"/>
                <a:gd name="T7" fmla="*/ 0 h 298"/>
                <a:gd name="T8" fmla="*/ 463 w 463"/>
                <a:gd name="T9" fmla="*/ 91 h 298"/>
                <a:gd name="T10" fmla="*/ 396 w 463"/>
                <a:gd name="T11" fmla="*/ 151 h 298"/>
                <a:gd name="T12" fmla="*/ 308 w 463"/>
                <a:gd name="T13" fmla="*/ 210 h 298"/>
                <a:gd name="T14" fmla="*/ 182 w 463"/>
                <a:gd name="T15" fmla="*/ 260 h 298"/>
                <a:gd name="T16" fmla="*/ 56 w 463"/>
                <a:gd name="T17" fmla="*/ 29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3" h="298">
                  <a:moveTo>
                    <a:pt x="56" y="298"/>
                  </a:moveTo>
                  <a:lnTo>
                    <a:pt x="0" y="225"/>
                  </a:lnTo>
                  <a:lnTo>
                    <a:pt x="259" y="91"/>
                  </a:lnTo>
                  <a:lnTo>
                    <a:pt x="463" y="0"/>
                  </a:lnTo>
                  <a:lnTo>
                    <a:pt x="463" y="91"/>
                  </a:lnTo>
                  <a:lnTo>
                    <a:pt x="396" y="151"/>
                  </a:lnTo>
                  <a:lnTo>
                    <a:pt x="308" y="210"/>
                  </a:lnTo>
                  <a:lnTo>
                    <a:pt x="182" y="260"/>
                  </a:lnTo>
                  <a:lnTo>
                    <a:pt x="56" y="29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0" name="Freeform 15"/>
            <p:cNvSpPr>
              <a:spLocks/>
            </p:cNvSpPr>
            <p:nvPr/>
          </p:nvSpPr>
          <p:spPr bwMode="auto">
            <a:xfrm>
              <a:off x="1591" y="2817"/>
              <a:ext cx="319" cy="169"/>
            </a:xfrm>
            <a:custGeom>
              <a:avLst/>
              <a:gdLst>
                <a:gd name="T0" fmla="*/ 18 w 1915"/>
                <a:gd name="T1" fmla="*/ 521 h 1016"/>
                <a:gd name="T2" fmla="*/ 0 w 1915"/>
                <a:gd name="T3" fmla="*/ 374 h 1016"/>
                <a:gd name="T4" fmla="*/ 14 w 1915"/>
                <a:gd name="T5" fmla="*/ 225 h 1016"/>
                <a:gd name="T6" fmla="*/ 35 w 1915"/>
                <a:gd name="T7" fmla="*/ 99 h 1016"/>
                <a:gd name="T8" fmla="*/ 77 w 1915"/>
                <a:gd name="T9" fmla="*/ 0 h 1016"/>
                <a:gd name="T10" fmla="*/ 351 w 1915"/>
                <a:gd name="T11" fmla="*/ 187 h 1016"/>
                <a:gd name="T12" fmla="*/ 484 w 1915"/>
                <a:gd name="T13" fmla="*/ 281 h 1016"/>
                <a:gd name="T14" fmla="*/ 625 w 1915"/>
                <a:gd name="T15" fmla="*/ 366 h 1016"/>
                <a:gd name="T16" fmla="*/ 794 w 1915"/>
                <a:gd name="T17" fmla="*/ 409 h 1016"/>
                <a:gd name="T18" fmla="*/ 949 w 1915"/>
                <a:gd name="T19" fmla="*/ 422 h 1016"/>
                <a:gd name="T20" fmla="*/ 1022 w 1915"/>
                <a:gd name="T21" fmla="*/ 419 h 1016"/>
                <a:gd name="T22" fmla="*/ 1107 w 1915"/>
                <a:gd name="T23" fmla="*/ 409 h 1016"/>
                <a:gd name="T24" fmla="*/ 1268 w 1915"/>
                <a:gd name="T25" fmla="*/ 366 h 1016"/>
                <a:gd name="T26" fmla="*/ 1278 w 1915"/>
                <a:gd name="T27" fmla="*/ 356 h 1016"/>
                <a:gd name="T28" fmla="*/ 1567 w 1915"/>
                <a:gd name="T29" fmla="*/ 517 h 1016"/>
                <a:gd name="T30" fmla="*/ 1700 w 1915"/>
                <a:gd name="T31" fmla="*/ 620 h 1016"/>
                <a:gd name="T32" fmla="*/ 1823 w 1915"/>
                <a:gd name="T33" fmla="*/ 738 h 1016"/>
                <a:gd name="T34" fmla="*/ 1904 w 1915"/>
                <a:gd name="T35" fmla="*/ 879 h 1016"/>
                <a:gd name="T36" fmla="*/ 1915 w 1915"/>
                <a:gd name="T37" fmla="*/ 936 h 1016"/>
                <a:gd name="T38" fmla="*/ 1799 w 1915"/>
                <a:gd name="T39" fmla="*/ 981 h 1016"/>
                <a:gd name="T40" fmla="*/ 1669 w 1915"/>
                <a:gd name="T41" fmla="*/ 1006 h 1016"/>
                <a:gd name="T42" fmla="*/ 1542 w 1915"/>
                <a:gd name="T43" fmla="*/ 1016 h 1016"/>
                <a:gd name="T44" fmla="*/ 1412 w 1915"/>
                <a:gd name="T45" fmla="*/ 1013 h 1016"/>
                <a:gd name="T46" fmla="*/ 1142 w 1915"/>
                <a:gd name="T47" fmla="*/ 967 h 1016"/>
                <a:gd name="T48" fmla="*/ 871 w 1915"/>
                <a:gd name="T49" fmla="*/ 890 h 1016"/>
                <a:gd name="T50" fmla="*/ 601 w 1915"/>
                <a:gd name="T51" fmla="*/ 788 h 1016"/>
                <a:gd name="T52" fmla="*/ 369 w 1915"/>
                <a:gd name="T53" fmla="*/ 685 h 1016"/>
                <a:gd name="T54" fmla="*/ 18 w 1915"/>
                <a:gd name="T55" fmla="*/ 521 h 10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5" h="1016">
                  <a:moveTo>
                    <a:pt x="18" y="521"/>
                  </a:moveTo>
                  <a:lnTo>
                    <a:pt x="0" y="374"/>
                  </a:lnTo>
                  <a:lnTo>
                    <a:pt x="14" y="225"/>
                  </a:lnTo>
                  <a:lnTo>
                    <a:pt x="35" y="99"/>
                  </a:lnTo>
                  <a:lnTo>
                    <a:pt x="77" y="0"/>
                  </a:lnTo>
                  <a:lnTo>
                    <a:pt x="351" y="187"/>
                  </a:lnTo>
                  <a:lnTo>
                    <a:pt x="484" y="281"/>
                  </a:lnTo>
                  <a:lnTo>
                    <a:pt x="625" y="366"/>
                  </a:lnTo>
                  <a:lnTo>
                    <a:pt x="794" y="409"/>
                  </a:lnTo>
                  <a:lnTo>
                    <a:pt x="949" y="422"/>
                  </a:lnTo>
                  <a:lnTo>
                    <a:pt x="1022" y="419"/>
                  </a:lnTo>
                  <a:lnTo>
                    <a:pt x="1107" y="409"/>
                  </a:lnTo>
                  <a:lnTo>
                    <a:pt x="1268" y="366"/>
                  </a:lnTo>
                  <a:lnTo>
                    <a:pt x="1278" y="356"/>
                  </a:lnTo>
                  <a:lnTo>
                    <a:pt x="1567" y="517"/>
                  </a:lnTo>
                  <a:lnTo>
                    <a:pt x="1700" y="620"/>
                  </a:lnTo>
                  <a:lnTo>
                    <a:pt x="1823" y="738"/>
                  </a:lnTo>
                  <a:lnTo>
                    <a:pt x="1904" y="879"/>
                  </a:lnTo>
                  <a:lnTo>
                    <a:pt x="1915" y="936"/>
                  </a:lnTo>
                  <a:lnTo>
                    <a:pt x="1799" y="981"/>
                  </a:lnTo>
                  <a:lnTo>
                    <a:pt x="1669" y="1006"/>
                  </a:lnTo>
                  <a:lnTo>
                    <a:pt x="1542" y="1016"/>
                  </a:lnTo>
                  <a:lnTo>
                    <a:pt x="1412" y="1013"/>
                  </a:lnTo>
                  <a:lnTo>
                    <a:pt x="1142" y="967"/>
                  </a:lnTo>
                  <a:lnTo>
                    <a:pt x="871" y="890"/>
                  </a:lnTo>
                  <a:lnTo>
                    <a:pt x="601" y="788"/>
                  </a:lnTo>
                  <a:lnTo>
                    <a:pt x="369" y="685"/>
                  </a:lnTo>
                  <a:lnTo>
                    <a:pt x="18" y="52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1" name="Freeform 16"/>
            <p:cNvSpPr>
              <a:spLocks/>
            </p:cNvSpPr>
            <p:nvPr/>
          </p:nvSpPr>
          <p:spPr bwMode="auto">
            <a:xfrm>
              <a:off x="992" y="2957"/>
              <a:ext cx="108" cy="25"/>
            </a:xfrm>
            <a:custGeom>
              <a:avLst/>
              <a:gdLst>
                <a:gd name="T0" fmla="*/ 123 w 646"/>
                <a:gd name="T1" fmla="*/ 46 h 151"/>
                <a:gd name="T2" fmla="*/ 56 w 646"/>
                <a:gd name="T3" fmla="*/ 18 h 151"/>
                <a:gd name="T4" fmla="*/ 0 w 646"/>
                <a:gd name="T5" fmla="*/ 0 h 151"/>
                <a:gd name="T6" fmla="*/ 327 w 646"/>
                <a:gd name="T7" fmla="*/ 35 h 151"/>
                <a:gd name="T8" fmla="*/ 646 w 646"/>
                <a:gd name="T9" fmla="*/ 49 h 151"/>
                <a:gd name="T10" fmla="*/ 608 w 646"/>
                <a:gd name="T11" fmla="*/ 151 h 151"/>
                <a:gd name="T12" fmla="*/ 123 w 646"/>
                <a:gd name="T13" fmla="*/ 46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6" h="151">
                  <a:moveTo>
                    <a:pt x="123" y="46"/>
                  </a:moveTo>
                  <a:lnTo>
                    <a:pt x="56" y="18"/>
                  </a:lnTo>
                  <a:lnTo>
                    <a:pt x="0" y="0"/>
                  </a:lnTo>
                  <a:lnTo>
                    <a:pt x="327" y="35"/>
                  </a:lnTo>
                  <a:lnTo>
                    <a:pt x="646" y="49"/>
                  </a:lnTo>
                  <a:lnTo>
                    <a:pt x="608" y="151"/>
                  </a:lnTo>
                  <a:lnTo>
                    <a:pt x="12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2" name="Freeform 17"/>
            <p:cNvSpPr>
              <a:spLocks/>
            </p:cNvSpPr>
            <p:nvPr/>
          </p:nvSpPr>
          <p:spPr bwMode="auto">
            <a:xfrm>
              <a:off x="719" y="2932"/>
              <a:ext cx="95" cy="40"/>
            </a:xfrm>
            <a:custGeom>
              <a:avLst/>
              <a:gdLst>
                <a:gd name="T0" fmla="*/ 31 w 565"/>
                <a:gd name="T1" fmla="*/ 241 h 241"/>
                <a:gd name="T2" fmla="*/ 0 w 565"/>
                <a:gd name="T3" fmla="*/ 83 h 241"/>
                <a:gd name="T4" fmla="*/ 271 w 565"/>
                <a:gd name="T5" fmla="*/ 27 h 241"/>
                <a:gd name="T6" fmla="*/ 538 w 565"/>
                <a:gd name="T7" fmla="*/ 0 h 241"/>
                <a:gd name="T8" fmla="*/ 565 w 565"/>
                <a:gd name="T9" fmla="*/ 189 h 241"/>
                <a:gd name="T10" fmla="*/ 298 w 565"/>
                <a:gd name="T11" fmla="*/ 228 h 241"/>
                <a:gd name="T12" fmla="*/ 31 w 565"/>
                <a:gd name="T13" fmla="*/ 241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41">
                  <a:moveTo>
                    <a:pt x="31" y="241"/>
                  </a:moveTo>
                  <a:lnTo>
                    <a:pt x="0" y="83"/>
                  </a:lnTo>
                  <a:lnTo>
                    <a:pt x="271" y="27"/>
                  </a:lnTo>
                  <a:lnTo>
                    <a:pt x="538" y="0"/>
                  </a:lnTo>
                  <a:lnTo>
                    <a:pt x="565" y="189"/>
                  </a:lnTo>
                  <a:lnTo>
                    <a:pt x="298" y="228"/>
                  </a:lnTo>
                  <a:lnTo>
                    <a:pt x="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3" name="Freeform 18"/>
            <p:cNvSpPr>
              <a:spLocks/>
            </p:cNvSpPr>
            <p:nvPr/>
          </p:nvSpPr>
          <p:spPr bwMode="auto">
            <a:xfrm>
              <a:off x="821" y="2923"/>
              <a:ext cx="159" cy="46"/>
            </a:xfrm>
            <a:custGeom>
              <a:avLst/>
              <a:gdLst>
                <a:gd name="T0" fmla="*/ 21 w 952"/>
                <a:gd name="T1" fmla="*/ 207 h 274"/>
                <a:gd name="T2" fmla="*/ 0 w 952"/>
                <a:gd name="T3" fmla="*/ 21 h 274"/>
                <a:gd name="T4" fmla="*/ 91 w 952"/>
                <a:gd name="T5" fmla="*/ 3 h 274"/>
                <a:gd name="T6" fmla="*/ 183 w 952"/>
                <a:gd name="T7" fmla="*/ 0 h 274"/>
                <a:gd name="T8" fmla="*/ 369 w 952"/>
                <a:gd name="T9" fmla="*/ 13 h 274"/>
                <a:gd name="T10" fmla="*/ 556 w 952"/>
                <a:gd name="T11" fmla="*/ 45 h 274"/>
                <a:gd name="T12" fmla="*/ 742 w 952"/>
                <a:gd name="T13" fmla="*/ 95 h 274"/>
                <a:gd name="T14" fmla="*/ 952 w 952"/>
                <a:gd name="T15" fmla="*/ 193 h 274"/>
                <a:gd name="T16" fmla="*/ 654 w 952"/>
                <a:gd name="T17" fmla="*/ 274 h 274"/>
                <a:gd name="T18" fmla="*/ 671 w 952"/>
                <a:gd name="T19" fmla="*/ 109 h 274"/>
                <a:gd name="T20" fmla="*/ 661 w 952"/>
                <a:gd name="T21" fmla="*/ 101 h 274"/>
                <a:gd name="T22" fmla="*/ 647 w 952"/>
                <a:gd name="T23" fmla="*/ 95 h 274"/>
                <a:gd name="T24" fmla="*/ 601 w 952"/>
                <a:gd name="T25" fmla="*/ 274 h 274"/>
                <a:gd name="T26" fmla="*/ 545 w 952"/>
                <a:gd name="T27" fmla="*/ 264 h 274"/>
                <a:gd name="T28" fmla="*/ 317 w 952"/>
                <a:gd name="T29" fmla="*/ 246 h 274"/>
                <a:gd name="T30" fmla="*/ 21 w 952"/>
                <a:gd name="T31" fmla="*/ 207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2" h="274">
                  <a:moveTo>
                    <a:pt x="21" y="207"/>
                  </a:moveTo>
                  <a:lnTo>
                    <a:pt x="0" y="21"/>
                  </a:lnTo>
                  <a:lnTo>
                    <a:pt x="91" y="3"/>
                  </a:lnTo>
                  <a:lnTo>
                    <a:pt x="183" y="0"/>
                  </a:lnTo>
                  <a:lnTo>
                    <a:pt x="369" y="13"/>
                  </a:lnTo>
                  <a:lnTo>
                    <a:pt x="556" y="45"/>
                  </a:lnTo>
                  <a:lnTo>
                    <a:pt x="742" y="95"/>
                  </a:lnTo>
                  <a:lnTo>
                    <a:pt x="952" y="193"/>
                  </a:lnTo>
                  <a:lnTo>
                    <a:pt x="654" y="274"/>
                  </a:lnTo>
                  <a:lnTo>
                    <a:pt x="671" y="109"/>
                  </a:lnTo>
                  <a:lnTo>
                    <a:pt x="661" y="101"/>
                  </a:lnTo>
                  <a:lnTo>
                    <a:pt x="647" y="95"/>
                  </a:lnTo>
                  <a:lnTo>
                    <a:pt x="601" y="274"/>
                  </a:lnTo>
                  <a:lnTo>
                    <a:pt x="545" y="264"/>
                  </a:lnTo>
                  <a:lnTo>
                    <a:pt x="317" y="246"/>
                  </a:lnTo>
                  <a:lnTo>
                    <a:pt x="2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4" name="Freeform 19"/>
            <p:cNvSpPr>
              <a:spLocks/>
            </p:cNvSpPr>
            <p:nvPr/>
          </p:nvSpPr>
          <p:spPr bwMode="auto">
            <a:xfrm>
              <a:off x="816" y="2796"/>
              <a:ext cx="397" cy="160"/>
            </a:xfrm>
            <a:custGeom>
              <a:avLst/>
              <a:gdLst>
                <a:gd name="T0" fmla="*/ 1434 w 2386"/>
                <a:gd name="T1" fmla="*/ 952 h 959"/>
                <a:gd name="T2" fmla="*/ 1265 w 2386"/>
                <a:gd name="T3" fmla="*/ 934 h 959"/>
                <a:gd name="T4" fmla="*/ 1096 w 2386"/>
                <a:gd name="T5" fmla="*/ 899 h 959"/>
                <a:gd name="T6" fmla="*/ 752 w 2386"/>
                <a:gd name="T7" fmla="*/ 801 h 959"/>
                <a:gd name="T8" fmla="*/ 404 w 2386"/>
                <a:gd name="T9" fmla="*/ 720 h 959"/>
                <a:gd name="T10" fmla="*/ 232 w 2386"/>
                <a:gd name="T11" fmla="*/ 709 h 959"/>
                <a:gd name="T12" fmla="*/ 53 w 2386"/>
                <a:gd name="T13" fmla="*/ 727 h 959"/>
                <a:gd name="T14" fmla="*/ 0 w 2386"/>
                <a:gd name="T15" fmla="*/ 400 h 959"/>
                <a:gd name="T16" fmla="*/ 102 w 2386"/>
                <a:gd name="T17" fmla="*/ 400 h 959"/>
                <a:gd name="T18" fmla="*/ 158 w 2386"/>
                <a:gd name="T19" fmla="*/ 372 h 959"/>
                <a:gd name="T20" fmla="*/ 464 w 2386"/>
                <a:gd name="T21" fmla="*/ 246 h 959"/>
                <a:gd name="T22" fmla="*/ 752 w 2386"/>
                <a:gd name="T23" fmla="*/ 116 h 959"/>
                <a:gd name="T24" fmla="*/ 893 w 2386"/>
                <a:gd name="T25" fmla="*/ 63 h 959"/>
                <a:gd name="T26" fmla="*/ 1026 w 2386"/>
                <a:gd name="T27" fmla="*/ 21 h 959"/>
                <a:gd name="T28" fmla="*/ 1153 w 2386"/>
                <a:gd name="T29" fmla="*/ 0 h 959"/>
                <a:gd name="T30" fmla="*/ 1276 w 2386"/>
                <a:gd name="T31" fmla="*/ 3 h 959"/>
                <a:gd name="T32" fmla="*/ 1377 w 2386"/>
                <a:gd name="T33" fmla="*/ 73 h 959"/>
                <a:gd name="T34" fmla="*/ 1483 w 2386"/>
                <a:gd name="T35" fmla="*/ 172 h 959"/>
                <a:gd name="T36" fmla="*/ 1592 w 2386"/>
                <a:gd name="T37" fmla="*/ 287 h 959"/>
                <a:gd name="T38" fmla="*/ 1771 w 2386"/>
                <a:gd name="T39" fmla="*/ 323 h 959"/>
                <a:gd name="T40" fmla="*/ 1944 w 2386"/>
                <a:gd name="T41" fmla="*/ 348 h 959"/>
                <a:gd name="T42" fmla="*/ 2112 w 2386"/>
                <a:gd name="T43" fmla="*/ 380 h 959"/>
                <a:gd name="T44" fmla="*/ 2193 w 2386"/>
                <a:gd name="T45" fmla="*/ 404 h 959"/>
                <a:gd name="T46" fmla="*/ 2267 w 2386"/>
                <a:gd name="T47" fmla="*/ 453 h 959"/>
                <a:gd name="T48" fmla="*/ 2386 w 2386"/>
                <a:gd name="T49" fmla="*/ 586 h 959"/>
                <a:gd name="T50" fmla="*/ 2334 w 2386"/>
                <a:gd name="T51" fmla="*/ 615 h 959"/>
                <a:gd name="T52" fmla="*/ 2267 w 2386"/>
                <a:gd name="T53" fmla="*/ 661 h 959"/>
                <a:gd name="T54" fmla="*/ 2185 w 2386"/>
                <a:gd name="T55" fmla="*/ 691 h 959"/>
                <a:gd name="T56" fmla="*/ 2045 w 2386"/>
                <a:gd name="T57" fmla="*/ 752 h 959"/>
                <a:gd name="T58" fmla="*/ 1909 w 2386"/>
                <a:gd name="T59" fmla="*/ 829 h 959"/>
                <a:gd name="T60" fmla="*/ 1842 w 2386"/>
                <a:gd name="T61" fmla="*/ 881 h 959"/>
                <a:gd name="T62" fmla="*/ 1778 w 2386"/>
                <a:gd name="T63" fmla="*/ 959 h 959"/>
                <a:gd name="T64" fmla="*/ 1434 w 2386"/>
                <a:gd name="T65" fmla="*/ 952 h 9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6" h="959">
                  <a:moveTo>
                    <a:pt x="1434" y="952"/>
                  </a:moveTo>
                  <a:lnTo>
                    <a:pt x="1265" y="934"/>
                  </a:lnTo>
                  <a:lnTo>
                    <a:pt x="1096" y="899"/>
                  </a:lnTo>
                  <a:lnTo>
                    <a:pt x="752" y="801"/>
                  </a:lnTo>
                  <a:lnTo>
                    <a:pt x="404" y="720"/>
                  </a:lnTo>
                  <a:lnTo>
                    <a:pt x="232" y="709"/>
                  </a:lnTo>
                  <a:lnTo>
                    <a:pt x="53" y="727"/>
                  </a:lnTo>
                  <a:lnTo>
                    <a:pt x="0" y="400"/>
                  </a:lnTo>
                  <a:lnTo>
                    <a:pt x="102" y="400"/>
                  </a:lnTo>
                  <a:lnTo>
                    <a:pt x="158" y="372"/>
                  </a:lnTo>
                  <a:lnTo>
                    <a:pt x="464" y="246"/>
                  </a:lnTo>
                  <a:lnTo>
                    <a:pt x="752" y="116"/>
                  </a:lnTo>
                  <a:lnTo>
                    <a:pt x="893" y="63"/>
                  </a:lnTo>
                  <a:lnTo>
                    <a:pt x="1026" y="21"/>
                  </a:lnTo>
                  <a:lnTo>
                    <a:pt x="1153" y="0"/>
                  </a:lnTo>
                  <a:lnTo>
                    <a:pt x="1276" y="3"/>
                  </a:lnTo>
                  <a:lnTo>
                    <a:pt x="1377" y="73"/>
                  </a:lnTo>
                  <a:lnTo>
                    <a:pt x="1483" y="172"/>
                  </a:lnTo>
                  <a:lnTo>
                    <a:pt x="1592" y="287"/>
                  </a:lnTo>
                  <a:lnTo>
                    <a:pt x="1771" y="323"/>
                  </a:lnTo>
                  <a:lnTo>
                    <a:pt x="1944" y="348"/>
                  </a:lnTo>
                  <a:lnTo>
                    <a:pt x="2112" y="380"/>
                  </a:lnTo>
                  <a:lnTo>
                    <a:pt x="2193" y="404"/>
                  </a:lnTo>
                  <a:lnTo>
                    <a:pt x="2267" y="453"/>
                  </a:lnTo>
                  <a:lnTo>
                    <a:pt x="2386" y="586"/>
                  </a:lnTo>
                  <a:lnTo>
                    <a:pt x="2334" y="615"/>
                  </a:lnTo>
                  <a:lnTo>
                    <a:pt x="2267" y="661"/>
                  </a:lnTo>
                  <a:lnTo>
                    <a:pt x="2185" y="691"/>
                  </a:lnTo>
                  <a:lnTo>
                    <a:pt x="2045" y="752"/>
                  </a:lnTo>
                  <a:lnTo>
                    <a:pt x="1909" y="829"/>
                  </a:lnTo>
                  <a:lnTo>
                    <a:pt x="1842" y="881"/>
                  </a:lnTo>
                  <a:lnTo>
                    <a:pt x="1778" y="959"/>
                  </a:lnTo>
                  <a:lnTo>
                    <a:pt x="1434" y="952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5" name="Freeform 20"/>
            <p:cNvSpPr>
              <a:spLocks/>
            </p:cNvSpPr>
            <p:nvPr/>
          </p:nvSpPr>
          <p:spPr bwMode="auto">
            <a:xfrm>
              <a:off x="1594" y="2914"/>
              <a:ext cx="63" cy="39"/>
            </a:xfrm>
            <a:custGeom>
              <a:avLst/>
              <a:gdLst>
                <a:gd name="T0" fmla="*/ 27 w 378"/>
                <a:gd name="T1" fmla="*/ 120 h 233"/>
                <a:gd name="T2" fmla="*/ 0 w 378"/>
                <a:gd name="T3" fmla="*/ 0 h 233"/>
                <a:gd name="T4" fmla="*/ 378 w 378"/>
                <a:gd name="T5" fmla="*/ 158 h 233"/>
                <a:gd name="T6" fmla="*/ 330 w 378"/>
                <a:gd name="T7" fmla="*/ 233 h 233"/>
                <a:gd name="T8" fmla="*/ 27 w 378"/>
                <a:gd name="T9" fmla="*/ 12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233">
                  <a:moveTo>
                    <a:pt x="27" y="120"/>
                  </a:moveTo>
                  <a:lnTo>
                    <a:pt x="0" y="0"/>
                  </a:lnTo>
                  <a:lnTo>
                    <a:pt x="378" y="158"/>
                  </a:lnTo>
                  <a:lnTo>
                    <a:pt x="330" y="233"/>
                  </a:lnTo>
                  <a:lnTo>
                    <a:pt x="27" y="1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6" name="Freeform 21"/>
            <p:cNvSpPr>
              <a:spLocks/>
            </p:cNvSpPr>
            <p:nvPr/>
          </p:nvSpPr>
          <p:spPr bwMode="auto">
            <a:xfrm>
              <a:off x="569" y="2882"/>
              <a:ext cx="40" cy="62"/>
            </a:xfrm>
            <a:custGeom>
              <a:avLst/>
              <a:gdLst>
                <a:gd name="T0" fmla="*/ 182 w 243"/>
                <a:gd name="T1" fmla="*/ 365 h 372"/>
                <a:gd name="T2" fmla="*/ 176 w 243"/>
                <a:gd name="T3" fmla="*/ 242 h 372"/>
                <a:gd name="T4" fmla="*/ 161 w 243"/>
                <a:gd name="T5" fmla="*/ 158 h 372"/>
                <a:gd name="T6" fmla="*/ 109 w 243"/>
                <a:gd name="T7" fmla="*/ 106 h 372"/>
                <a:gd name="T8" fmla="*/ 64 w 243"/>
                <a:gd name="T9" fmla="*/ 80 h 372"/>
                <a:gd name="T10" fmla="*/ 0 w 243"/>
                <a:gd name="T11" fmla="*/ 66 h 372"/>
                <a:gd name="T12" fmla="*/ 21 w 243"/>
                <a:gd name="T13" fmla="*/ 0 h 372"/>
                <a:gd name="T14" fmla="*/ 88 w 243"/>
                <a:gd name="T15" fmla="*/ 10 h 372"/>
                <a:gd name="T16" fmla="*/ 140 w 243"/>
                <a:gd name="T17" fmla="*/ 31 h 372"/>
                <a:gd name="T18" fmla="*/ 211 w 243"/>
                <a:gd name="T19" fmla="*/ 112 h 372"/>
                <a:gd name="T20" fmla="*/ 243 w 243"/>
                <a:gd name="T21" fmla="*/ 221 h 372"/>
                <a:gd name="T22" fmla="*/ 243 w 243"/>
                <a:gd name="T23" fmla="*/ 341 h 372"/>
                <a:gd name="T24" fmla="*/ 207 w 243"/>
                <a:gd name="T25" fmla="*/ 372 h 372"/>
                <a:gd name="T26" fmla="*/ 182 w 243"/>
                <a:gd name="T27" fmla="*/ 365 h 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3" h="372">
                  <a:moveTo>
                    <a:pt x="182" y="365"/>
                  </a:moveTo>
                  <a:lnTo>
                    <a:pt x="176" y="242"/>
                  </a:lnTo>
                  <a:lnTo>
                    <a:pt x="161" y="158"/>
                  </a:lnTo>
                  <a:lnTo>
                    <a:pt x="109" y="106"/>
                  </a:lnTo>
                  <a:lnTo>
                    <a:pt x="64" y="80"/>
                  </a:lnTo>
                  <a:lnTo>
                    <a:pt x="0" y="66"/>
                  </a:lnTo>
                  <a:lnTo>
                    <a:pt x="21" y="0"/>
                  </a:lnTo>
                  <a:lnTo>
                    <a:pt x="88" y="10"/>
                  </a:lnTo>
                  <a:lnTo>
                    <a:pt x="140" y="31"/>
                  </a:lnTo>
                  <a:lnTo>
                    <a:pt x="211" y="112"/>
                  </a:lnTo>
                  <a:lnTo>
                    <a:pt x="243" y="221"/>
                  </a:lnTo>
                  <a:lnTo>
                    <a:pt x="243" y="341"/>
                  </a:lnTo>
                  <a:lnTo>
                    <a:pt x="207" y="372"/>
                  </a:lnTo>
                  <a:lnTo>
                    <a:pt x="182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7" name="Freeform 22"/>
            <p:cNvSpPr>
              <a:spLocks/>
            </p:cNvSpPr>
            <p:nvPr/>
          </p:nvSpPr>
          <p:spPr bwMode="auto">
            <a:xfrm>
              <a:off x="1219" y="2653"/>
              <a:ext cx="211" cy="250"/>
            </a:xfrm>
            <a:custGeom>
              <a:avLst/>
              <a:gdLst>
                <a:gd name="T0" fmla="*/ 0 w 1268"/>
                <a:gd name="T1" fmla="*/ 1455 h 1504"/>
                <a:gd name="T2" fmla="*/ 67 w 1268"/>
                <a:gd name="T3" fmla="*/ 1388 h 1504"/>
                <a:gd name="T4" fmla="*/ 361 w 1268"/>
                <a:gd name="T5" fmla="*/ 1139 h 1504"/>
                <a:gd name="T6" fmla="*/ 506 w 1268"/>
                <a:gd name="T7" fmla="*/ 1005 h 1504"/>
                <a:gd name="T8" fmla="*/ 621 w 1268"/>
                <a:gd name="T9" fmla="*/ 864 h 1504"/>
                <a:gd name="T10" fmla="*/ 541 w 1268"/>
                <a:gd name="T11" fmla="*/ 436 h 1504"/>
                <a:gd name="T12" fmla="*/ 495 w 1268"/>
                <a:gd name="T13" fmla="*/ 225 h 1504"/>
                <a:gd name="T14" fmla="*/ 474 w 1268"/>
                <a:gd name="T15" fmla="*/ 0 h 1504"/>
                <a:gd name="T16" fmla="*/ 840 w 1268"/>
                <a:gd name="T17" fmla="*/ 32 h 1504"/>
                <a:gd name="T18" fmla="*/ 1194 w 1268"/>
                <a:gd name="T19" fmla="*/ 78 h 1504"/>
                <a:gd name="T20" fmla="*/ 1187 w 1268"/>
                <a:gd name="T21" fmla="*/ 468 h 1504"/>
                <a:gd name="T22" fmla="*/ 1222 w 1268"/>
                <a:gd name="T23" fmla="*/ 823 h 1504"/>
                <a:gd name="T24" fmla="*/ 1268 w 1268"/>
                <a:gd name="T25" fmla="*/ 1089 h 1504"/>
                <a:gd name="T26" fmla="*/ 987 w 1268"/>
                <a:gd name="T27" fmla="*/ 1238 h 1504"/>
                <a:gd name="T28" fmla="*/ 825 w 1268"/>
                <a:gd name="T29" fmla="*/ 1321 h 1504"/>
                <a:gd name="T30" fmla="*/ 656 w 1268"/>
                <a:gd name="T31" fmla="*/ 1406 h 1504"/>
                <a:gd name="T32" fmla="*/ 488 w 1268"/>
                <a:gd name="T33" fmla="*/ 1462 h 1504"/>
                <a:gd name="T34" fmla="*/ 393 w 1268"/>
                <a:gd name="T35" fmla="*/ 1487 h 1504"/>
                <a:gd name="T36" fmla="*/ 316 w 1268"/>
                <a:gd name="T37" fmla="*/ 1504 h 1504"/>
                <a:gd name="T38" fmla="*/ 150 w 1268"/>
                <a:gd name="T39" fmla="*/ 1504 h 1504"/>
                <a:gd name="T40" fmla="*/ 76 w 1268"/>
                <a:gd name="T41" fmla="*/ 1487 h 1504"/>
                <a:gd name="T42" fmla="*/ 0 w 1268"/>
                <a:gd name="T43" fmla="*/ 1455 h 15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8" h="1504">
                  <a:moveTo>
                    <a:pt x="0" y="1455"/>
                  </a:moveTo>
                  <a:lnTo>
                    <a:pt x="67" y="1388"/>
                  </a:lnTo>
                  <a:lnTo>
                    <a:pt x="361" y="1139"/>
                  </a:lnTo>
                  <a:lnTo>
                    <a:pt x="506" y="1005"/>
                  </a:lnTo>
                  <a:lnTo>
                    <a:pt x="621" y="864"/>
                  </a:lnTo>
                  <a:lnTo>
                    <a:pt x="541" y="436"/>
                  </a:lnTo>
                  <a:lnTo>
                    <a:pt x="495" y="225"/>
                  </a:lnTo>
                  <a:lnTo>
                    <a:pt x="474" y="0"/>
                  </a:lnTo>
                  <a:lnTo>
                    <a:pt x="840" y="32"/>
                  </a:lnTo>
                  <a:lnTo>
                    <a:pt x="1194" y="78"/>
                  </a:lnTo>
                  <a:lnTo>
                    <a:pt x="1187" y="468"/>
                  </a:lnTo>
                  <a:lnTo>
                    <a:pt x="1222" y="823"/>
                  </a:lnTo>
                  <a:lnTo>
                    <a:pt x="1268" y="1089"/>
                  </a:lnTo>
                  <a:lnTo>
                    <a:pt x="987" y="1238"/>
                  </a:lnTo>
                  <a:lnTo>
                    <a:pt x="825" y="1321"/>
                  </a:lnTo>
                  <a:lnTo>
                    <a:pt x="656" y="1406"/>
                  </a:lnTo>
                  <a:lnTo>
                    <a:pt x="488" y="1462"/>
                  </a:lnTo>
                  <a:lnTo>
                    <a:pt x="393" y="1487"/>
                  </a:lnTo>
                  <a:lnTo>
                    <a:pt x="316" y="1504"/>
                  </a:lnTo>
                  <a:lnTo>
                    <a:pt x="150" y="1504"/>
                  </a:lnTo>
                  <a:lnTo>
                    <a:pt x="76" y="1487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8" name="Freeform 23"/>
            <p:cNvSpPr>
              <a:spLocks/>
            </p:cNvSpPr>
            <p:nvPr/>
          </p:nvSpPr>
          <p:spPr bwMode="auto">
            <a:xfrm>
              <a:off x="1017" y="2854"/>
              <a:ext cx="54" cy="36"/>
            </a:xfrm>
            <a:custGeom>
              <a:avLst/>
              <a:gdLst>
                <a:gd name="T0" fmla="*/ 10 w 323"/>
                <a:gd name="T1" fmla="*/ 220 h 220"/>
                <a:gd name="T2" fmla="*/ 0 w 323"/>
                <a:gd name="T3" fmla="*/ 190 h 220"/>
                <a:gd name="T4" fmla="*/ 50 w 323"/>
                <a:gd name="T5" fmla="*/ 123 h 220"/>
                <a:gd name="T6" fmla="*/ 106 w 323"/>
                <a:gd name="T7" fmla="*/ 91 h 220"/>
                <a:gd name="T8" fmla="*/ 270 w 323"/>
                <a:gd name="T9" fmla="*/ 0 h 220"/>
                <a:gd name="T10" fmla="*/ 281 w 323"/>
                <a:gd name="T11" fmla="*/ 0 h 220"/>
                <a:gd name="T12" fmla="*/ 323 w 323"/>
                <a:gd name="T13" fmla="*/ 3 h 220"/>
                <a:gd name="T14" fmla="*/ 305 w 323"/>
                <a:gd name="T15" fmla="*/ 62 h 220"/>
                <a:gd name="T16" fmla="*/ 151 w 323"/>
                <a:gd name="T17" fmla="*/ 137 h 220"/>
                <a:gd name="T18" fmla="*/ 106 w 323"/>
                <a:gd name="T19" fmla="*/ 172 h 220"/>
                <a:gd name="T20" fmla="*/ 50 w 323"/>
                <a:gd name="T21" fmla="*/ 220 h 220"/>
                <a:gd name="T22" fmla="*/ 39 w 323"/>
                <a:gd name="T23" fmla="*/ 220 h 220"/>
                <a:gd name="T24" fmla="*/ 10 w 323"/>
                <a:gd name="T25" fmla="*/ 220 h 2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3" h="220">
                  <a:moveTo>
                    <a:pt x="10" y="220"/>
                  </a:moveTo>
                  <a:lnTo>
                    <a:pt x="0" y="190"/>
                  </a:lnTo>
                  <a:lnTo>
                    <a:pt x="50" y="123"/>
                  </a:lnTo>
                  <a:lnTo>
                    <a:pt x="106" y="91"/>
                  </a:lnTo>
                  <a:lnTo>
                    <a:pt x="270" y="0"/>
                  </a:lnTo>
                  <a:lnTo>
                    <a:pt x="281" y="0"/>
                  </a:lnTo>
                  <a:lnTo>
                    <a:pt x="323" y="3"/>
                  </a:lnTo>
                  <a:lnTo>
                    <a:pt x="305" y="62"/>
                  </a:lnTo>
                  <a:lnTo>
                    <a:pt x="151" y="137"/>
                  </a:lnTo>
                  <a:lnTo>
                    <a:pt x="106" y="172"/>
                  </a:lnTo>
                  <a:lnTo>
                    <a:pt x="50" y="220"/>
                  </a:lnTo>
                  <a:lnTo>
                    <a:pt x="39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49" name="Freeform 24"/>
            <p:cNvSpPr>
              <a:spLocks/>
            </p:cNvSpPr>
            <p:nvPr/>
          </p:nvSpPr>
          <p:spPr bwMode="auto">
            <a:xfrm>
              <a:off x="988" y="1865"/>
              <a:ext cx="325" cy="1021"/>
            </a:xfrm>
            <a:custGeom>
              <a:avLst/>
              <a:gdLst>
                <a:gd name="T0" fmla="*/ 404 w 1950"/>
                <a:gd name="T1" fmla="*/ 0 h 6128"/>
                <a:gd name="T2" fmla="*/ 460 w 1950"/>
                <a:gd name="T3" fmla="*/ 71 h 6128"/>
                <a:gd name="T4" fmla="*/ 495 w 1950"/>
                <a:gd name="T5" fmla="*/ 232 h 6128"/>
                <a:gd name="T6" fmla="*/ 555 w 1950"/>
                <a:gd name="T7" fmla="*/ 261 h 6128"/>
                <a:gd name="T8" fmla="*/ 626 w 1950"/>
                <a:gd name="T9" fmla="*/ 250 h 6128"/>
                <a:gd name="T10" fmla="*/ 629 w 1950"/>
                <a:gd name="T11" fmla="*/ 320 h 6128"/>
                <a:gd name="T12" fmla="*/ 692 w 1950"/>
                <a:gd name="T13" fmla="*/ 359 h 6128"/>
                <a:gd name="T14" fmla="*/ 787 w 1950"/>
                <a:gd name="T15" fmla="*/ 366 h 6128"/>
                <a:gd name="T16" fmla="*/ 867 w 1950"/>
                <a:gd name="T17" fmla="*/ 334 h 6128"/>
                <a:gd name="T18" fmla="*/ 1019 w 1950"/>
                <a:gd name="T19" fmla="*/ 324 h 6128"/>
                <a:gd name="T20" fmla="*/ 1121 w 1950"/>
                <a:gd name="T21" fmla="*/ 257 h 6128"/>
                <a:gd name="T22" fmla="*/ 1286 w 1950"/>
                <a:gd name="T23" fmla="*/ 4 h 6128"/>
                <a:gd name="T24" fmla="*/ 1349 w 1950"/>
                <a:gd name="T25" fmla="*/ 117 h 6128"/>
                <a:gd name="T26" fmla="*/ 1394 w 1950"/>
                <a:gd name="T27" fmla="*/ 2064 h 6128"/>
                <a:gd name="T28" fmla="*/ 1437 w 1950"/>
                <a:gd name="T29" fmla="*/ 3496 h 6128"/>
                <a:gd name="T30" fmla="*/ 1497 w 1950"/>
                <a:gd name="T31" fmla="*/ 4199 h 6128"/>
                <a:gd name="T32" fmla="*/ 1560 w 1950"/>
                <a:gd name="T33" fmla="*/ 4614 h 6128"/>
                <a:gd name="T34" fmla="*/ 1792 w 1950"/>
                <a:gd name="T35" fmla="*/ 4709 h 6128"/>
                <a:gd name="T36" fmla="*/ 1834 w 1950"/>
                <a:gd name="T37" fmla="*/ 5007 h 6128"/>
                <a:gd name="T38" fmla="*/ 1950 w 1950"/>
                <a:gd name="T39" fmla="*/ 5605 h 6128"/>
                <a:gd name="T40" fmla="*/ 1381 w 1950"/>
                <a:gd name="T41" fmla="*/ 6128 h 6128"/>
                <a:gd name="T42" fmla="*/ 1206 w 1950"/>
                <a:gd name="T43" fmla="*/ 5967 h 6128"/>
                <a:gd name="T44" fmla="*/ 1008 w 1950"/>
                <a:gd name="T45" fmla="*/ 5903 h 6128"/>
                <a:gd name="T46" fmla="*/ 688 w 1950"/>
                <a:gd name="T47" fmla="*/ 5865 h 6128"/>
                <a:gd name="T48" fmla="*/ 348 w 1950"/>
                <a:gd name="T49" fmla="*/ 5587 h 6128"/>
                <a:gd name="T50" fmla="*/ 323 w 1950"/>
                <a:gd name="T51" fmla="*/ 5309 h 6128"/>
                <a:gd name="T52" fmla="*/ 211 w 1950"/>
                <a:gd name="T53" fmla="*/ 5036 h 6128"/>
                <a:gd name="T54" fmla="*/ 204 w 1950"/>
                <a:gd name="T55" fmla="*/ 4846 h 6128"/>
                <a:gd name="T56" fmla="*/ 172 w 1950"/>
                <a:gd name="T57" fmla="*/ 4245 h 6128"/>
                <a:gd name="T58" fmla="*/ 88 w 1950"/>
                <a:gd name="T59" fmla="*/ 3205 h 6128"/>
                <a:gd name="T60" fmla="*/ 129 w 1950"/>
                <a:gd name="T61" fmla="*/ 1789 h 6128"/>
                <a:gd name="T62" fmla="*/ 204 w 1950"/>
                <a:gd name="T63" fmla="*/ 886 h 6128"/>
                <a:gd name="T64" fmla="*/ 204 w 1950"/>
                <a:gd name="T65" fmla="*/ 4 h 6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50" h="6128">
                  <a:moveTo>
                    <a:pt x="204" y="4"/>
                  </a:moveTo>
                  <a:lnTo>
                    <a:pt x="404" y="0"/>
                  </a:lnTo>
                  <a:lnTo>
                    <a:pt x="407" y="29"/>
                  </a:lnTo>
                  <a:lnTo>
                    <a:pt x="460" y="71"/>
                  </a:lnTo>
                  <a:lnTo>
                    <a:pt x="460" y="166"/>
                  </a:lnTo>
                  <a:lnTo>
                    <a:pt x="495" y="232"/>
                  </a:lnTo>
                  <a:lnTo>
                    <a:pt x="524" y="254"/>
                  </a:lnTo>
                  <a:lnTo>
                    <a:pt x="555" y="261"/>
                  </a:lnTo>
                  <a:lnTo>
                    <a:pt x="591" y="261"/>
                  </a:lnTo>
                  <a:lnTo>
                    <a:pt x="626" y="250"/>
                  </a:lnTo>
                  <a:lnTo>
                    <a:pt x="618" y="289"/>
                  </a:lnTo>
                  <a:lnTo>
                    <a:pt x="629" y="320"/>
                  </a:lnTo>
                  <a:lnTo>
                    <a:pt x="656" y="342"/>
                  </a:lnTo>
                  <a:lnTo>
                    <a:pt x="692" y="359"/>
                  </a:lnTo>
                  <a:lnTo>
                    <a:pt x="741" y="369"/>
                  </a:lnTo>
                  <a:lnTo>
                    <a:pt x="787" y="366"/>
                  </a:lnTo>
                  <a:lnTo>
                    <a:pt x="832" y="355"/>
                  </a:lnTo>
                  <a:lnTo>
                    <a:pt x="867" y="334"/>
                  </a:lnTo>
                  <a:lnTo>
                    <a:pt x="952" y="337"/>
                  </a:lnTo>
                  <a:lnTo>
                    <a:pt x="1019" y="324"/>
                  </a:lnTo>
                  <a:lnTo>
                    <a:pt x="1075" y="299"/>
                  </a:lnTo>
                  <a:lnTo>
                    <a:pt x="1121" y="257"/>
                  </a:lnTo>
                  <a:lnTo>
                    <a:pt x="1191" y="141"/>
                  </a:lnTo>
                  <a:lnTo>
                    <a:pt x="1286" y="4"/>
                  </a:lnTo>
                  <a:lnTo>
                    <a:pt x="1359" y="56"/>
                  </a:lnTo>
                  <a:lnTo>
                    <a:pt x="1349" y="117"/>
                  </a:lnTo>
                  <a:lnTo>
                    <a:pt x="1370" y="1086"/>
                  </a:lnTo>
                  <a:lnTo>
                    <a:pt x="1394" y="2064"/>
                  </a:lnTo>
                  <a:lnTo>
                    <a:pt x="1434" y="3138"/>
                  </a:lnTo>
                  <a:lnTo>
                    <a:pt x="1437" y="3496"/>
                  </a:lnTo>
                  <a:lnTo>
                    <a:pt x="1461" y="3848"/>
                  </a:lnTo>
                  <a:lnTo>
                    <a:pt x="1497" y="4199"/>
                  </a:lnTo>
                  <a:lnTo>
                    <a:pt x="1543" y="4547"/>
                  </a:lnTo>
                  <a:lnTo>
                    <a:pt x="1560" y="4614"/>
                  </a:lnTo>
                  <a:lnTo>
                    <a:pt x="1584" y="4681"/>
                  </a:lnTo>
                  <a:lnTo>
                    <a:pt x="1792" y="4709"/>
                  </a:lnTo>
                  <a:lnTo>
                    <a:pt x="1824" y="4860"/>
                  </a:lnTo>
                  <a:lnTo>
                    <a:pt x="1834" y="5007"/>
                  </a:lnTo>
                  <a:lnTo>
                    <a:pt x="1947" y="5555"/>
                  </a:lnTo>
                  <a:lnTo>
                    <a:pt x="1950" y="5605"/>
                  </a:lnTo>
                  <a:lnTo>
                    <a:pt x="1676" y="5861"/>
                  </a:lnTo>
                  <a:lnTo>
                    <a:pt x="1381" y="6128"/>
                  </a:lnTo>
                  <a:lnTo>
                    <a:pt x="1297" y="6029"/>
                  </a:lnTo>
                  <a:lnTo>
                    <a:pt x="1206" y="5967"/>
                  </a:lnTo>
                  <a:lnTo>
                    <a:pt x="1103" y="5928"/>
                  </a:lnTo>
                  <a:lnTo>
                    <a:pt x="1008" y="5903"/>
                  </a:lnTo>
                  <a:lnTo>
                    <a:pt x="801" y="5882"/>
                  </a:lnTo>
                  <a:lnTo>
                    <a:pt x="688" y="5865"/>
                  </a:lnTo>
                  <a:lnTo>
                    <a:pt x="580" y="5836"/>
                  </a:lnTo>
                  <a:lnTo>
                    <a:pt x="348" y="5587"/>
                  </a:lnTo>
                  <a:lnTo>
                    <a:pt x="345" y="5443"/>
                  </a:lnTo>
                  <a:lnTo>
                    <a:pt x="323" y="5309"/>
                  </a:lnTo>
                  <a:lnTo>
                    <a:pt x="278" y="5173"/>
                  </a:lnTo>
                  <a:lnTo>
                    <a:pt x="211" y="5036"/>
                  </a:lnTo>
                  <a:lnTo>
                    <a:pt x="211" y="4969"/>
                  </a:lnTo>
                  <a:lnTo>
                    <a:pt x="204" y="4846"/>
                  </a:lnTo>
                  <a:lnTo>
                    <a:pt x="211" y="4758"/>
                  </a:lnTo>
                  <a:lnTo>
                    <a:pt x="172" y="4245"/>
                  </a:lnTo>
                  <a:lnTo>
                    <a:pt x="137" y="3721"/>
                  </a:lnTo>
                  <a:lnTo>
                    <a:pt x="88" y="3205"/>
                  </a:lnTo>
                  <a:lnTo>
                    <a:pt x="0" y="2703"/>
                  </a:lnTo>
                  <a:lnTo>
                    <a:pt x="129" y="1789"/>
                  </a:lnTo>
                  <a:lnTo>
                    <a:pt x="179" y="1336"/>
                  </a:lnTo>
                  <a:lnTo>
                    <a:pt x="204" y="886"/>
                  </a:lnTo>
                  <a:lnTo>
                    <a:pt x="204" y="36"/>
                  </a:lnTo>
                  <a:lnTo>
                    <a:pt x="20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0" name="Freeform 25"/>
            <p:cNvSpPr>
              <a:spLocks/>
            </p:cNvSpPr>
            <p:nvPr/>
          </p:nvSpPr>
          <p:spPr bwMode="auto">
            <a:xfrm>
              <a:off x="872" y="1030"/>
              <a:ext cx="246" cy="826"/>
            </a:xfrm>
            <a:custGeom>
              <a:avLst/>
              <a:gdLst>
                <a:gd name="T0" fmla="*/ 1093 w 1472"/>
                <a:gd name="T1" fmla="*/ 4948 h 4954"/>
                <a:gd name="T2" fmla="*/ 907 w 1472"/>
                <a:gd name="T3" fmla="*/ 4951 h 4954"/>
                <a:gd name="T4" fmla="*/ 903 w 1472"/>
                <a:gd name="T5" fmla="*/ 4954 h 4954"/>
                <a:gd name="T6" fmla="*/ 903 w 1472"/>
                <a:gd name="T7" fmla="*/ 4948 h 4954"/>
                <a:gd name="T8" fmla="*/ 672 w 1472"/>
                <a:gd name="T9" fmla="*/ 4954 h 4954"/>
                <a:gd name="T10" fmla="*/ 429 w 1472"/>
                <a:gd name="T11" fmla="*/ 4954 h 4954"/>
                <a:gd name="T12" fmla="*/ 313 w 1472"/>
                <a:gd name="T13" fmla="*/ 4943 h 4954"/>
                <a:gd name="T14" fmla="*/ 204 w 1472"/>
                <a:gd name="T15" fmla="*/ 4916 h 4954"/>
                <a:gd name="T16" fmla="*/ 98 w 1472"/>
                <a:gd name="T17" fmla="*/ 4867 h 4954"/>
                <a:gd name="T18" fmla="*/ 0 w 1472"/>
                <a:gd name="T19" fmla="*/ 4800 h 4954"/>
                <a:gd name="T20" fmla="*/ 42 w 1472"/>
                <a:gd name="T21" fmla="*/ 4536 h 4954"/>
                <a:gd name="T22" fmla="*/ 74 w 1472"/>
                <a:gd name="T23" fmla="*/ 4269 h 4954"/>
                <a:gd name="T24" fmla="*/ 113 w 1472"/>
                <a:gd name="T25" fmla="*/ 3742 h 4954"/>
                <a:gd name="T26" fmla="*/ 148 w 1472"/>
                <a:gd name="T27" fmla="*/ 2723 h 4954"/>
                <a:gd name="T28" fmla="*/ 263 w 1472"/>
                <a:gd name="T29" fmla="*/ 2386 h 4954"/>
                <a:gd name="T30" fmla="*/ 362 w 1472"/>
                <a:gd name="T31" fmla="*/ 2052 h 4954"/>
                <a:gd name="T32" fmla="*/ 527 w 1472"/>
                <a:gd name="T33" fmla="*/ 1395 h 4954"/>
                <a:gd name="T34" fmla="*/ 675 w 1472"/>
                <a:gd name="T35" fmla="*/ 741 h 4954"/>
                <a:gd name="T36" fmla="*/ 836 w 1472"/>
                <a:gd name="T37" fmla="*/ 70 h 4954"/>
                <a:gd name="T38" fmla="*/ 974 w 1472"/>
                <a:gd name="T39" fmla="*/ 46 h 4954"/>
                <a:gd name="T40" fmla="*/ 1106 w 1472"/>
                <a:gd name="T41" fmla="*/ 21 h 4954"/>
                <a:gd name="T42" fmla="*/ 1247 w 1472"/>
                <a:gd name="T43" fmla="*/ 3 h 4954"/>
                <a:gd name="T44" fmla="*/ 1381 w 1472"/>
                <a:gd name="T45" fmla="*/ 0 h 4954"/>
                <a:gd name="T46" fmla="*/ 1434 w 1472"/>
                <a:gd name="T47" fmla="*/ 264 h 4954"/>
                <a:gd name="T48" fmla="*/ 1472 w 1472"/>
                <a:gd name="T49" fmla="*/ 521 h 4954"/>
                <a:gd name="T50" fmla="*/ 1332 w 1472"/>
                <a:gd name="T51" fmla="*/ 1690 h 4954"/>
                <a:gd name="T52" fmla="*/ 1258 w 1472"/>
                <a:gd name="T53" fmla="*/ 2270 h 4954"/>
                <a:gd name="T54" fmla="*/ 1216 w 1472"/>
                <a:gd name="T55" fmla="*/ 2853 h 4954"/>
                <a:gd name="T56" fmla="*/ 1202 w 1472"/>
                <a:gd name="T57" fmla="*/ 2980 h 4954"/>
                <a:gd name="T58" fmla="*/ 1202 w 1472"/>
                <a:gd name="T59" fmla="*/ 3103 h 4954"/>
                <a:gd name="T60" fmla="*/ 1216 w 1472"/>
                <a:gd name="T61" fmla="*/ 3349 h 4954"/>
                <a:gd name="T62" fmla="*/ 1229 w 1472"/>
                <a:gd name="T63" fmla="*/ 3598 h 4954"/>
                <a:gd name="T64" fmla="*/ 1216 w 1472"/>
                <a:gd name="T65" fmla="*/ 3851 h 4954"/>
                <a:gd name="T66" fmla="*/ 1223 w 1472"/>
                <a:gd name="T67" fmla="*/ 3911 h 4954"/>
                <a:gd name="T68" fmla="*/ 1272 w 1472"/>
                <a:gd name="T69" fmla="*/ 3924 h 4954"/>
                <a:gd name="T70" fmla="*/ 1209 w 1472"/>
                <a:gd name="T71" fmla="*/ 4206 h 4954"/>
                <a:gd name="T72" fmla="*/ 1138 w 1472"/>
                <a:gd name="T73" fmla="*/ 4487 h 4954"/>
                <a:gd name="T74" fmla="*/ 1093 w 1472"/>
                <a:gd name="T75" fmla="*/ 4764 h 4954"/>
                <a:gd name="T76" fmla="*/ 1089 w 1472"/>
                <a:gd name="T77" fmla="*/ 4902 h 4954"/>
                <a:gd name="T78" fmla="*/ 1093 w 1472"/>
                <a:gd name="T79" fmla="*/ 4948 h 4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72" h="4954">
                  <a:moveTo>
                    <a:pt x="1093" y="4948"/>
                  </a:moveTo>
                  <a:lnTo>
                    <a:pt x="907" y="4951"/>
                  </a:lnTo>
                  <a:lnTo>
                    <a:pt x="903" y="4954"/>
                  </a:lnTo>
                  <a:lnTo>
                    <a:pt x="903" y="4948"/>
                  </a:lnTo>
                  <a:lnTo>
                    <a:pt x="672" y="4954"/>
                  </a:lnTo>
                  <a:lnTo>
                    <a:pt x="429" y="4954"/>
                  </a:lnTo>
                  <a:lnTo>
                    <a:pt x="313" y="4943"/>
                  </a:lnTo>
                  <a:lnTo>
                    <a:pt x="204" y="4916"/>
                  </a:lnTo>
                  <a:lnTo>
                    <a:pt x="98" y="4867"/>
                  </a:lnTo>
                  <a:lnTo>
                    <a:pt x="0" y="4800"/>
                  </a:lnTo>
                  <a:lnTo>
                    <a:pt x="42" y="4536"/>
                  </a:lnTo>
                  <a:lnTo>
                    <a:pt x="74" y="4269"/>
                  </a:lnTo>
                  <a:lnTo>
                    <a:pt x="113" y="3742"/>
                  </a:lnTo>
                  <a:lnTo>
                    <a:pt x="148" y="2723"/>
                  </a:lnTo>
                  <a:lnTo>
                    <a:pt x="263" y="2386"/>
                  </a:lnTo>
                  <a:lnTo>
                    <a:pt x="362" y="2052"/>
                  </a:lnTo>
                  <a:lnTo>
                    <a:pt x="527" y="1395"/>
                  </a:lnTo>
                  <a:lnTo>
                    <a:pt x="675" y="741"/>
                  </a:lnTo>
                  <a:lnTo>
                    <a:pt x="836" y="70"/>
                  </a:lnTo>
                  <a:lnTo>
                    <a:pt x="974" y="46"/>
                  </a:lnTo>
                  <a:lnTo>
                    <a:pt x="1106" y="21"/>
                  </a:lnTo>
                  <a:lnTo>
                    <a:pt x="1247" y="3"/>
                  </a:lnTo>
                  <a:lnTo>
                    <a:pt x="1381" y="0"/>
                  </a:lnTo>
                  <a:lnTo>
                    <a:pt x="1434" y="264"/>
                  </a:lnTo>
                  <a:lnTo>
                    <a:pt x="1472" y="521"/>
                  </a:lnTo>
                  <a:lnTo>
                    <a:pt x="1332" y="1690"/>
                  </a:lnTo>
                  <a:lnTo>
                    <a:pt x="1258" y="2270"/>
                  </a:lnTo>
                  <a:lnTo>
                    <a:pt x="1216" y="2853"/>
                  </a:lnTo>
                  <a:lnTo>
                    <a:pt x="1202" y="2980"/>
                  </a:lnTo>
                  <a:lnTo>
                    <a:pt x="1202" y="3103"/>
                  </a:lnTo>
                  <a:lnTo>
                    <a:pt x="1216" y="3349"/>
                  </a:lnTo>
                  <a:lnTo>
                    <a:pt x="1229" y="3598"/>
                  </a:lnTo>
                  <a:lnTo>
                    <a:pt x="1216" y="3851"/>
                  </a:lnTo>
                  <a:lnTo>
                    <a:pt x="1223" y="3911"/>
                  </a:lnTo>
                  <a:lnTo>
                    <a:pt x="1272" y="3924"/>
                  </a:lnTo>
                  <a:lnTo>
                    <a:pt x="1209" y="4206"/>
                  </a:lnTo>
                  <a:lnTo>
                    <a:pt x="1138" y="4487"/>
                  </a:lnTo>
                  <a:lnTo>
                    <a:pt x="1093" y="4764"/>
                  </a:lnTo>
                  <a:lnTo>
                    <a:pt x="1089" y="4902"/>
                  </a:lnTo>
                  <a:lnTo>
                    <a:pt x="1093" y="494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1" name="Freeform 26"/>
            <p:cNvSpPr>
              <a:spLocks/>
            </p:cNvSpPr>
            <p:nvPr/>
          </p:nvSpPr>
          <p:spPr bwMode="auto">
            <a:xfrm>
              <a:off x="1607" y="2646"/>
              <a:ext cx="190" cy="236"/>
            </a:xfrm>
            <a:custGeom>
              <a:avLst/>
              <a:gdLst>
                <a:gd name="T0" fmla="*/ 0 w 1139"/>
                <a:gd name="T1" fmla="*/ 959 h 1416"/>
                <a:gd name="T2" fmla="*/ 116 w 1139"/>
                <a:gd name="T3" fmla="*/ 664 h 1416"/>
                <a:gd name="T4" fmla="*/ 63 w 1139"/>
                <a:gd name="T5" fmla="*/ 386 h 1416"/>
                <a:gd name="T6" fmla="*/ 0 w 1139"/>
                <a:gd name="T7" fmla="*/ 116 h 1416"/>
                <a:gd name="T8" fmla="*/ 365 w 1139"/>
                <a:gd name="T9" fmla="*/ 70 h 1416"/>
                <a:gd name="T10" fmla="*/ 714 w 1139"/>
                <a:gd name="T11" fmla="*/ 0 h 1416"/>
                <a:gd name="T12" fmla="*/ 731 w 1139"/>
                <a:gd name="T13" fmla="*/ 415 h 1416"/>
                <a:gd name="T14" fmla="*/ 763 w 1139"/>
                <a:gd name="T15" fmla="*/ 832 h 1416"/>
                <a:gd name="T16" fmla="*/ 878 w 1139"/>
                <a:gd name="T17" fmla="*/ 942 h 1416"/>
                <a:gd name="T18" fmla="*/ 977 w 1139"/>
                <a:gd name="T19" fmla="*/ 1068 h 1416"/>
                <a:gd name="T20" fmla="*/ 1057 w 1139"/>
                <a:gd name="T21" fmla="*/ 1201 h 1416"/>
                <a:gd name="T22" fmla="*/ 1139 w 1139"/>
                <a:gd name="T23" fmla="*/ 1346 h 1416"/>
                <a:gd name="T24" fmla="*/ 991 w 1139"/>
                <a:gd name="T25" fmla="*/ 1394 h 1416"/>
                <a:gd name="T26" fmla="*/ 931 w 1139"/>
                <a:gd name="T27" fmla="*/ 1412 h 1416"/>
                <a:gd name="T28" fmla="*/ 865 w 1139"/>
                <a:gd name="T29" fmla="*/ 1416 h 1416"/>
                <a:gd name="T30" fmla="*/ 742 w 1139"/>
                <a:gd name="T31" fmla="*/ 1405 h 1416"/>
                <a:gd name="T32" fmla="*/ 615 w 1139"/>
                <a:gd name="T33" fmla="*/ 1373 h 1416"/>
                <a:gd name="T34" fmla="*/ 503 w 1139"/>
                <a:gd name="T35" fmla="*/ 1324 h 1416"/>
                <a:gd name="T36" fmla="*/ 397 w 1139"/>
                <a:gd name="T37" fmla="*/ 1265 h 1416"/>
                <a:gd name="T38" fmla="*/ 186 w 1139"/>
                <a:gd name="T39" fmla="*/ 1113 h 1416"/>
                <a:gd name="T40" fmla="*/ 0 w 1139"/>
                <a:gd name="T41" fmla="*/ 959 h 14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39" h="1416">
                  <a:moveTo>
                    <a:pt x="0" y="959"/>
                  </a:moveTo>
                  <a:lnTo>
                    <a:pt x="116" y="664"/>
                  </a:lnTo>
                  <a:lnTo>
                    <a:pt x="63" y="386"/>
                  </a:lnTo>
                  <a:lnTo>
                    <a:pt x="0" y="116"/>
                  </a:lnTo>
                  <a:lnTo>
                    <a:pt x="365" y="70"/>
                  </a:lnTo>
                  <a:lnTo>
                    <a:pt x="714" y="0"/>
                  </a:lnTo>
                  <a:lnTo>
                    <a:pt x="731" y="415"/>
                  </a:lnTo>
                  <a:lnTo>
                    <a:pt x="763" y="832"/>
                  </a:lnTo>
                  <a:lnTo>
                    <a:pt x="878" y="942"/>
                  </a:lnTo>
                  <a:lnTo>
                    <a:pt x="977" y="1068"/>
                  </a:lnTo>
                  <a:lnTo>
                    <a:pt x="1057" y="1201"/>
                  </a:lnTo>
                  <a:lnTo>
                    <a:pt x="1139" y="1346"/>
                  </a:lnTo>
                  <a:lnTo>
                    <a:pt x="991" y="1394"/>
                  </a:lnTo>
                  <a:lnTo>
                    <a:pt x="931" y="1412"/>
                  </a:lnTo>
                  <a:lnTo>
                    <a:pt x="865" y="1416"/>
                  </a:lnTo>
                  <a:lnTo>
                    <a:pt x="742" y="1405"/>
                  </a:lnTo>
                  <a:lnTo>
                    <a:pt x="615" y="1373"/>
                  </a:lnTo>
                  <a:lnTo>
                    <a:pt x="503" y="1324"/>
                  </a:lnTo>
                  <a:lnTo>
                    <a:pt x="397" y="1265"/>
                  </a:lnTo>
                  <a:lnTo>
                    <a:pt x="186" y="1113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2" name="Freeform 27"/>
            <p:cNvSpPr>
              <a:spLocks/>
            </p:cNvSpPr>
            <p:nvPr/>
          </p:nvSpPr>
          <p:spPr bwMode="auto">
            <a:xfrm>
              <a:off x="489" y="1480"/>
              <a:ext cx="549" cy="1374"/>
            </a:xfrm>
            <a:custGeom>
              <a:avLst/>
              <a:gdLst>
                <a:gd name="T0" fmla="*/ 6 w 3292"/>
                <a:gd name="T1" fmla="*/ 2235 h 8246"/>
                <a:gd name="T2" fmla="*/ 228 w 3292"/>
                <a:gd name="T3" fmla="*/ 2434 h 8246"/>
                <a:gd name="T4" fmla="*/ 530 w 3292"/>
                <a:gd name="T5" fmla="*/ 2501 h 8246"/>
                <a:gd name="T6" fmla="*/ 773 w 3292"/>
                <a:gd name="T7" fmla="*/ 2776 h 8246"/>
                <a:gd name="T8" fmla="*/ 892 w 3292"/>
                <a:gd name="T9" fmla="*/ 3394 h 8246"/>
                <a:gd name="T10" fmla="*/ 938 w 3292"/>
                <a:gd name="T11" fmla="*/ 4185 h 8246"/>
                <a:gd name="T12" fmla="*/ 853 w 3292"/>
                <a:gd name="T13" fmla="*/ 4999 h 8246"/>
                <a:gd name="T14" fmla="*/ 741 w 3292"/>
                <a:gd name="T15" fmla="*/ 5376 h 8246"/>
                <a:gd name="T16" fmla="*/ 267 w 3292"/>
                <a:gd name="T17" fmla="*/ 5597 h 8246"/>
                <a:gd name="T18" fmla="*/ 288 w 3292"/>
                <a:gd name="T19" fmla="*/ 5801 h 8246"/>
                <a:gd name="T20" fmla="*/ 316 w 3292"/>
                <a:gd name="T21" fmla="*/ 6922 h 8246"/>
                <a:gd name="T22" fmla="*/ 361 w 3292"/>
                <a:gd name="T23" fmla="*/ 7251 h 8246"/>
                <a:gd name="T24" fmla="*/ 396 w 3292"/>
                <a:gd name="T25" fmla="*/ 7417 h 8246"/>
                <a:gd name="T26" fmla="*/ 457 w 3292"/>
                <a:gd name="T27" fmla="*/ 7438 h 8246"/>
                <a:gd name="T28" fmla="*/ 481 w 3292"/>
                <a:gd name="T29" fmla="*/ 7487 h 8246"/>
                <a:gd name="T30" fmla="*/ 358 w 3292"/>
                <a:gd name="T31" fmla="*/ 7726 h 8246"/>
                <a:gd name="T32" fmla="*/ 337 w 3292"/>
                <a:gd name="T33" fmla="*/ 7901 h 8246"/>
                <a:gd name="T34" fmla="*/ 372 w 3292"/>
                <a:gd name="T35" fmla="*/ 8011 h 8246"/>
                <a:gd name="T36" fmla="*/ 660 w 3292"/>
                <a:gd name="T37" fmla="*/ 7891 h 8246"/>
                <a:gd name="T38" fmla="*/ 1201 w 3292"/>
                <a:gd name="T39" fmla="*/ 7979 h 8246"/>
                <a:gd name="T40" fmla="*/ 1620 w 3292"/>
                <a:gd name="T41" fmla="*/ 8123 h 8246"/>
                <a:gd name="T42" fmla="*/ 2010 w 3292"/>
                <a:gd name="T43" fmla="*/ 8246 h 8246"/>
                <a:gd name="T44" fmla="*/ 2326 w 3292"/>
                <a:gd name="T45" fmla="*/ 8126 h 8246"/>
                <a:gd name="T46" fmla="*/ 2789 w 3292"/>
                <a:gd name="T47" fmla="*/ 7919 h 8246"/>
                <a:gd name="T48" fmla="*/ 3120 w 3292"/>
                <a:gd name="T49" fmla="*/ 7835 h 8246"/>
                <a:gd name="T50" fmla="*/ 3292 w 3292"/>
                <a:gd name="T51" fmla="*/ 7726 h 8246"/>
                <a:gd name="T52" fmla="*/ 3187 w 3292"/>
                <a:gd name="T53" fmla="*/ 7414 h 8246"/>
                <a:gd name="T54" fmla="*/ 3060 w 3292"/>
                <a:gd name="T55" fmla="*/ 7185 h 8246"/>
                <a:gd name="T56" fmla="*/ 2923 w 3292"/>
                <a:gd name="T57" fmla="*/ 6826 h 8246"/>
                <a:gd name="T58" fmla="*/ 2909 w 3292"/>
                <a:gd name="T59" fmla="*/ 6641 h 8246"/>
                <a:gd name="T60" fmla="*/ 2976 w 3292"/>
                <a:gd name="T61" fmla="*/ 6852 h 8246"/>
                <a:gd name="T62" fmla="*/ 3144 w 3292"/>
                <a:gd name="T63" fmla="*/ 7224 h 8246"/>
                <a:gd name="T64" fmla="*/ 3141 w 3292"/>
                <a:gd name="T65" fmla="*/ 7034 h 8246"/>
                <a:gd name="T66" fmla="*/ 3039 w 3292"/>
                <a:gd name="T67" fmla="*/ 5565 h 8246"/>
                <a:gd name="T68" fmla="*/ 2856 w 3292"/>
                <a:gd name="T69" fmla="*/ 5597 h 8246"/>
                <a:gd name="T70" fmla="*/ 2937 w 3292"/>
                <a:gd name="T71" fmla="*/ 4996 h 8246"/>
                <a:gd name="T72" fmla="*/ 3123 w 3292"/>
                <a:gd name="T73" fmla="*/ 3707 h 8246"/>
                <a:gd name="T74" fmla="*/ 3141 w 3292"/>
                <a:gd name="T75" fmla="*/ 2315 h 8246"/>
                <a:gd name="T76" fmla="*/ 2656 w 3292"/>
                <a:gd name="T77" fmla="*/ 2297 h 8246"/>
                <a:gd name="T78" fmla="*/ 2406 w 3292"/>
                <a:gd name="T79" fmla="*/ 2238 h 8246"/>
                <a:gd name="T80" fmla="*/ 2241 w 3292"/>
                <a:gd name="T81" fmla="*/ 2118 h 8246"/>
                <a:gd name="T82" fmla="*/ 2332 w 3292"/>
                <a:gd name="T83" fmla="*/ 1107 h 8246"/>
                <a:gd name="T84" fmla="*/ 2410 w 3292"/>
                <a:gd name="T85" fmla="*/ 101 h 8246"/>
                <a:gd name="T86" fmla="*/ 2259 w 3292"/>
                <a:gd name="T87" fmla="*/ 35 h 8246"/>
                <a:gd name="T88" fmla="*/ 2192 w 3292"/>
                <a:gd name="T89" fmla="*/ 24 h 8246"/>
                <a:gd name="T90" fmla="*/ 1623 w 3292"/>
                <a:gd name="T91" fmla="*/ 878 h 8246"/>
                <a:gd name="T92" fmla="*/ 1650 w 3292"/>
                <a:gd name="T93" fmla="*/ 1436 h 8246"/>
                <a:gd name="T94" fmla="*/ 1630 w 3292"/>
                <a:gd name="T95" fmla="*/ 1936 h 8246"/>
                <a:gd name="T96" fmla="*/ 1545 w 3292"/>
                <a:gd name="T97" fmla="*/ 2136 h 8246"/>
                <a:gd name="T98" fmla="*/ 1366 w 3292"/>
                <a:gd name="T99" fmla="*/ 2311 h 8246"/>
                <a:gd name="T100" fmla="*/ 720 w 3292"/>
                <a:gd name="T101" fmla="*/ 2319 h 8246"/>
                <a:gd name="T102" fmla="*/ 144 w 3292"/>
                <a:gd name="T103" fmla="*/ 2262 h 8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92" h="8246">
                  <a:moveTo>
                    <a:pt x="0" y="2235"/>
                  </a:moveTo>
                  <a:lnTo>
                    <a:pt x="6" y="2235"/>
                  </a:lnTo>
                  <a:lnTo>
                    <a:pt x="62" y="2428"/>
                  </a:lnTo>
                  <a:lnTo>
                    <a:pt x="228" y="2434"/>
                  </a:lnTo>
                  <a:lnTo>
                    <a:pt x="375" y="2455"/>
                  </a:lnTo>
                  <a:lnTo>
                    <a:pt x="530" y="2501"/>
                  </a:lnTo>
                  <a:lnTo>
                    <a:pt x="695" y="2578"/>
                  </a:lnTo>
                  <a:lnTo>
                    <a:pt x="773" y="2776"/>
                  </a:lnTo>
                  <a:lnTo>
                    <a:pt x="836" y="3057"/>
                  </a:lnTo>
                  <a:lnTo>
                    <a:pt x="892" y="3394"/>
                  </a:lnTo>
                  <a:lnTo>
                    <a:pt x="923" y="3773"/>
                  </a:lnTo>
                  <a:lnTo>
                    <a:pt x="938" y="4185"/>
                  </a:lnTo>
                  <a:lnTo>
                    <a:pt x="909" y="4592"/>
                  </a:lnTo>
                  <a:lnTo>
                    <a:pt x="853" y="4999"/>
                  </a:lnTo>
                  <a:lnTo>
                    <a:pt x="804" y="5193"/>
                  </a:lnTo>
                  <a:lnTo>
                    <a:pt x="741" y="5376"/>
                  </a:lnTo>
                  <a:lnTo>
                    <a:pt x="545" y="5467"/>
                  </a:lnTo>
                  <a:lnTo>
                    <a:pt x="267" y="5597"/>
                  </a:lnTo>
                  <a:lnTo>
                    <a:pt x="294" y="5664"/>
                  </a:lnTo>
                  <a:lnTo>
                    <a:pt x="288" y="5801"/>
                  </a:lnTo>
                  <a:lnTo>
                    <a:pt x="288" y="6601"/>
                  </a:lnTo>
                  <a:lnTo>
                    <a:pt x="316" y="6922"/>
                  </a:lnTo>
                  <a:lnTo>
                    <a:pt x="337" y="7087"/>
                  </a:lnTo>
                  <a:lnTo>
                    <a:pt x="361" y="7251"/>
                  </a:lnTo>
                  <a:lnTo>
                    <a:pt x="379" y="7364"/>
                  </a:lnTo>
                  <a:lnTo>
                    <a:pt x="396" y="7417"/>
                  </a:lnTo>
                  <a:lnTo>
                    <a:pt x="425" y="7466"/>
                  </a:lnTo>
                  <a:lnTo>
                    <a:pt x="457" y="7438"/>
                  </a:lnTo>
                  <a:lnTo>
                    <a:pt x="487" y="7449"/>
                  </a:lnTo>
                  <a:lnTo>
                    <a:pt x="481" y="7487"/>
                  </a:lnTo>
                  <a:lnTo>
                    <a:pt x="407" y="7603"/>
                  </a:lnTo>
                  <a:lnTo>
                    <a:pt x="358" y="7726"/>
                  </a:lnTo>
                  <a:lnTo>
                    <a:pt x="337" y="7845"/>
                  </a:lnTo>
                  <a:lnTo>
                    <a:pt x="337" y="7901"/>
                  </a:lnTo>
                  <a:lnTo>
                    <a:pt x="347" y="7965"/>
                  </a:lnTo>
                  <a:lnTo>
                    <a:pt x="372" y="8011"/>
                  </a:lnTo>
                  <a:lnTo>
                    <a:pt x="481" y="7901"/>
                  </a:lnTo>
                  <a:lnTo>
                    <a:pt x="660" y="7891"/>
                  </a:lnTo>
                  <a:lnTo>
                    <a:pt x="836" y="7901"/>
                  </a:lnTo>
                  <a:lnTo>
                    <a:pt x="1201" y="7979"/>
                  </a:lnTo>
                  <a:lnTo>
                    <a:pt x="1401" y="8035"/>
                  </a:lnTo>
                  <a:lnTo>
                    <a:pt x="1620" y="8123"/>
                  </a:lnTo>
                  <a:lnTo>
                    <a:pt x="1831" y="8200"/>
                  </a:lnTo>
                  <a:lnTo>
                    <a:pt x="2010" y="8246"/>
                  </a:lnTo>
                  <a:lnTo>
                    <a:pt x="2168" y="8193"/>
                  </a:lnTo>
                  <a:lnTo>
                    <a:pt x="2326" y="8126"/>
                  </a:lnTo>
                  <a:lnTo>
                    <a:pt x="2631" y="7986"/>
                  </a:lnTo>
                  <a:lnTo>
                    <a:pt x="2789" y="7919"/>
                  </a:lnTo>
                  <a:lnTo>
                    <a:pt x="2947" y="7866"/>
                  </a:lnTo>
                  <a:lnTo>
                    <a:pt x="3120" y="7835"/>
                  </a:lnTo>
                  <a:lnTo>
                    <a:pt x="3292" y="7831"/>
                  </a:lnTo>
                  <a:lnTo>
                    <a:pt x="3292" y="7726"/>
                  </a:lnTo>
                  <a:lnTo>
                    <a:pt x="3271" y="7620"/>
                  </a:lnTo>
                  <a:lnTo>
                    <a:pt x="3187" y="7414"/>
                  </a:lnTo>
                  <a:lnTo>
                    <a:pt x="3155" y="7357"/>
                  </a:lnTo>
                  <a:lnTo>
                    <a:pt x="3060" y="7185"/>
                  </a:lnTo>
                  <a:lnTo>
                    <a:pt x="2979" y="7010"/>
                  </a:lnTo>
                  <a:lnTo>
                    <a:pt x="2923" y="6826"/>
                  </a:lnTo>
                  <a:lnTo>
                    <a:pt x="2880" y="6641"/>
                  </a:lnTo>
                  <a:lnTo>
                    <a:pt x="2909" y="6641"/>
                  </a:lnTo>
                  <a:lnTo>
                    <a:pt x="2937" y="6707"/>
                  </a:lnTo>
                  <a:lnTo>
                    <a:pt x="2976" y="6852"/>
                  </a:lnTo>
                  <a:lnTo>
                    <a:pt x="3025" y="6970"/>
                  </a:lnTo>
                  <a:lnTo>
                    <a:pt x="3144" y="7224"/>
                  </a:lnTo>
                  <a:lnTo>
                    <a:pt x="3141" y="7115"/>
                  </a:lnTo>
                  <a:lnTo>
                    <a:pt x="3141" y="7034"/>
                  </a:lnTo>
                  <a:lnTo>
                    <a:pt x="3088" y="6053"/>
                  </a:lnTo>
                  <a:lnTo>
                    <a:pt x="3039" y="5565"/>
                  </a:lnTo>
                  <a:lnTo>
                    <a:pt x="2976" y="5084"/>
                  </a:lnTo>
                  <a:lnTo>
                    <a:pt x="2856" y="5597"/>
                  </a:lnTo>
                  <a:lnTo>
                    <a:pt x="2828" y="5558"/>
                  </a:lnTo>
                  <a:lnTo>
                    <a:pt x="2937" y="4996"/>
                  </a:lnTo>
                  <a:lnTo>
                    <a:pt x="3074" y="4118"/>
                  </a:lnTo>
                  <a:lnTo>
                    <a:pt x="3123" y="3707"/>
                  </a:lnTo>
                  <a:lnTo>
                    <a:pt x="3155" y="3298"/>
                  </a:lnTo>
                  <a:lnTo>
                    <a:pt x="3141" y="2315"/>
                  </a:lnTo>
                  <a:lnTo>
                    <a:pt x="2926" y="2315"/>
                  </a:lnTo>
                  <a:lnTo>
                    <a:pt x="2656" y="2297"/>
                  </a:lnTo>
                  <a:lnTo>
                    <a:pt x="2526" y="2273"/>
                  </a:lnTo>
                  <a:lnTo>
                    <a:pt x="2406" y="2238"/>
                  </a:lnTo>
                  <a:lnTo>
                    <a:pt x="2308" y="2185"/>
                  </a:lnTo>
                  <a:lnTo>
                    <a:pt x="2241" y="2118"/>
                  </a:lnTo>
                  <a:lnTo>
                    <a:pt x="2297" y="1609"/>
                  </a:lnTo>
                  <a:lnTo>
                    <a:pt x="2332" y="1107"/>
                  </a:lnTo>
                  <a:lnTo>
                    <a:pt x="2364" y="597"/>
                  </a:lnTo>
                  <a:lnTo>
                    <a:pt x="2410" y="101"/>
                  </a:lnTo>
                  <a:lnTo>
                    <a:pt x="2396" y="0"/>
                  </a:lnTo>
                  <a:lnTo>
                    <a:pt x="2259" y="35"/>
                  </a:lnTo>
                  <a:lnTo>
                    <a:pt x="2209" y="35"/>
                  </a:lnTo>
                  <a:lnTo>
                    <a:pt x="2192" y="24"/>
                  </a:lnTo>
                  <a:lnTo>
                    <a:pt x="1580" y="80"/>
                  </a:lnTo>
                  <a:lnTo>
                    <a:pt x="1623" y="878"/>
                  </a:lnTo>
                  <a:lnTo>
                    <a:pt x="1623" y="955"/>
                  </a:lnTo>
                  <a:lnTo>
                    <a:pt x="1650" y="1436"/>
                  </a:lnTo>
                  <a:lnTo>
                    <a:pt x="1641" y="1687"/>
                  </a:lnTo>
                  <a:lnTo>
                    <a:pt x="1630" y="1936"/>
                  </a:lnTo>
                  <a:lnTo>
                    <a:pt x="1598" y="2034"/>
                  </a:lnTo>
                  <a:lnTo>
                    <a:pt x="1545" y="2136"/>
                  </a:lnTo>
                  <a:lnTo>
                    <a:pt x="1468" y="2231"/>
                  </a:lnTo>
                  <a:lnTo>
                    <a:pt x="1366" y="2311"/>
                  </a:lnTo>
                  <a:lnTo>
                    <a:pt x="1099" y="2322"/>
                  </a:lnTo>
                  <a:lnTo>
                    <a:pt x="720" y="2319"/>
                  </a:lnTo>
                  <a:lnTo>
                    <a:pt x="323" y="2287"/>
                  </a:lnTo>
                  <a:lnTo>
                    <a:pt x="144" y="2262"/>
                  </a:lnTo>
                  <a:lnTo>
                    <a:pt x="0" y="223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3" name="Freeform 28"/>
            <p:cNvSpPr>
              <a:spLocks/>
            </p:cNvSpPr>
            <p:nvPr/>
          </p:nvSpPr>
          <p:spPr bwMode="auto">
            <a:xfrm>
              <a:off x="226" y="709"/>
              <a:ext cx="530" cy="1151"/>
            </a:xfrm>
            <a:custGeom>
              <a:avLst/>
              <a:gdLst>
                <a:gd name="T0" fmla="*/ 1810 w 3183"/>
                <a:gd name="T1" fmla="*/ 6848 h 6908"/>
                <a:gd name="T2" fmla="*/ 2319 w 3183"/>
                <a:gd name="T3" fmla="*/ 6901 h 6908"/>
                <a:gd name="T4" fmla="*/ 2930 w 3183"/>
                <a:gd name="T5" fmla="*/ 6894 h 6908"/>
                <a:gd name="T6" fmla="*/ 3099 w 3183"/>
                <a:gd name="T7" fmla="*/ 6708 h 6908"/>
                <a:gd name="T8" fmla="*/ 3166 w 3183"/>
                <a:gd name="T9" fmla="*/ 6494 h 6908"/>
                <a:gd name="T10" fmla="*/ 3183 w 3183"/>
                <a:gd name="T11" fmla="*/ 5906 h 6908"/>
                <a:gd name="T12" fmla="*/ 3148 w 3183"/>
                <a:gd name="T13" fmla="*/ 5341 h 6908"/>
                <a:gd name="T14" fmla="*/ 3141 w 3183"/>
                <a:gd name="T15" fmla="*/ 4975 h 6908"/>
                <a:gd name="T16" fmla="*/ 3110 w 3183"/>
                <a:gd name="T17" fmla="*/ 4719 h 6908"/>
                <a:gd name="T18" fmla="*/ 3110 w 3183"/>
                <a:gd name="T19" fmla="*/ 4635 h 6908"/>
                <a:gd name="T20" fmla="*/ 3096 w 3183"/>
                <a:gd name="T21" fmla="*/ 4427 h 6908"/>
                <a:gd name="T22" fmla="*/ 3057 w 3183"/>
                <a:gd name="T23" fmla="*/ 4298 h 6908"/>
                <a:gd name="T24" fmla="*/ 2565 w 3183"/>
                <a:gd name="T25" fmla="*/ 3338 h 6908"/>
                <a:gd name="T26" fmla="*/ 1827 w 3183"/>
                <a:gd name="T27" fmla="*/ 1883 h 6908"/>
                <a:gd name="T28" fmla="*/ 1626 w 3183"/>
                <a:gd name="T29" fmla="*/ 1431 h 6908"/>
                <a:gd name="T30" fmla="*/ 1816 w 3183"/>
                <a:gd name="T31" fmla="*/ 1276 h 6908"/>
                <a:gd name="T32" fmla="*/ 2048 w 3183"/>
                <a:gd name="T33" fmla="*/ 1107 h 6908"/>
                <a:gd name="T34" fmla="*/ 1640 w 3183"/>
                <a:gd name="T35" fmla="*/ 858 h 6908"/>
                <a:gd name="T36" fmla="*/ 1792 w 3183"/>
                <a:gd name="T37" fmla="*/ 605 h 6908"/>
                <a:gd name="T38" fmla="*/ 2000 w 3183"/>
                <a:gd name="T39" fmla="*/ 208 h 6908"/>
                <a:gd name="T40" fmla="*/ 1402 w 3183"/>
                <a:gd name="T41" fmla="*/ 257 h 6908"/>
                <a:gd name="T42" fmla="*/ 888 w 3183"/>
                <a:gd name="T43" fmla="*/ 478 h 6908"/>
                <a:gd name="T44" fmla="*/ 583 w 3183"/>
                <a:gd name="T45" fmla="*/ 854 h 6908"/>
                <a:gd name="T46" fmla="*/ 326 w 3183"/>
                <a:gd name="T47" fmla="*/ 1497 h 6908"/>
                <a:gd name="T48" fmla="*/ 155 w 3183"/>
                <a:gd name="T49" fmla="*/ 2175 h 6908"/>
                <a:gd name="T50" fmla="*/ 53 w 3183"/>
                <a:gd name="T51" fmla="*/ 2860 h 6908"/>
                <a:gd name="T52" fmla="*/ 0 w 3183"/>
                <a:gd name="T53" fmla="*/ 3964 h 6908"/>
                <a:gd name="T54" fmla="*/ 17 w 3183"/>
                <a:gd name="T55" fmla="*/ 4269 h 6908"/>
                <a:gd name="T56" fmla="*/ 17 w 3183"/>
                <a:gd name="T57" fmla="*/ 4544 h 6908"/>
                <a:gd name="T58" fmla="*/ 70 w 3183"/>
                <a:gd name="T59" fmla="*/ 5355 h 6908"/>
                <a:gd name="T60" fmla="*/ 185 w 3183"/>
                <a:gd name="T61" fmla="*/ 5650 h 6908"/>
                <a:gd name="T62" fmla="*/ 492 w 3183"/>
                <a:gd name="T63" fmla="*/ 5730 h 6908"/>
                <a:gd name="T64" fmla="*/ 727 w 3183"/>
                <a:gd name="T65" fmla="*/ 5738 h 6908"/>
                <a:gd name="T66" fmla="*/ 1113 w 3183"/>
                <a:gd name="T67" fmla="*/ 5674 h 6908"/>
                <a:gd name="T68" fmla="*/ 1212 w 3183"/>
                <a:gd name="T69" fmla="*/ 3763 h 6908"/>
                <a:gd name="T70" fmla="*/ 1247 w 3183"/>
                <a:gd name="T71" fmla="*/ 2516 h 6908"/>
                <a:gd name="T72" fmla="*/ 1198 w 3183"/>
                <a:gd name="T73" fmla="*/ 1655 h 6908"/>
                <a:gd name="T74" fmla="*/ 1177 w 3183"/>
                <a:gd name="T75" fmla="*/ 1370 h 6908"/>
                <a:gd name="T76" fmla="*/ 1230 w 3183"/>
                <a:gd name="T77" fmla="*/ 1578 h 6908"/>
                <a:gd name="T78" fmla="*/ 1275 w 3183"/>
                <a:gd name="T79" fmla="*/ 2357 h 6908"/>
                <a:gd name="T80" fmla="*/ 1402 w 3183"/>
                <a:gd name="T81" fmla="*/ 2231 h 6908"/>
                <a:gd name="T82" fmla="*/ 1458 w 3183"/>
                <a:gd name="T83" fmla="*/ 1926 h 6908"/>
                <a:gd name="T84" fmla="*/ 1476 w 3183"/>
                <a:gd name="T85" fmla="*/ 1768 h 6908"/>
                <a:gd name="T86" fmla="*/ 1508 w 3183"/>
                <a:gd name="T87" fmla="*/ 1985 h 6908"/>
                <a:gd name="T88" fmla="*/ 1420 w 3183"/>
                <a:gd name="T89" fmla="*/ 2316 h 6908"/>
                <a:gd name="T90" fmla="*/ 1289 w 3183"/>
                <a:gd name="T91" fmla="*/ 2516 h 6908"/>
                <a:gd name="T92" fmla="*/ 1265 w 3183"/>
                <a:gd name="T93" fmla="*/ 3996 h 6908"/>
                <a:gd name="T94" fmla="*/ 1180 w 3183"/>
                <a:gd name="T95" fmla="*/ 5411 h 6908"/>
                <a:gd name="T96" fmla="*/ 1177 w 3183"/>
                <a:gd name="T97" fmla="*/ 5625 h 6908"/>
                <a:gd name="T98" fmla="*/ 1163 w 3183"/>
                <a:gd name="T99" fmla="*/ 5853 h 6908"/>
                <a:gd name="T100" fmla="*/ 1289 w 3183"/>
                <a:gd name="T101" fmla="*/ 6216 h 6908"/>
                <a:gd name="T102" fmla="*/ 1490 w 3183"/>
                <a:gd name="T103" fmla="*/ 6503 h 6908"/>
                <a:gd name="T104" fmla="*/ 1521 w 3183"/>
                <a:gd name="T105" fmla="*/ 6719 h 6908"/>
                <a:gd name="T106" fmla="*/ 1528 w 3183"/>
                <a:gd name="T107" fmla="*/ 6813 h 69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83" h="6908">
                  <a:moveTo>
                    <a:pt x="1528" y="6813"/>
                  </a:moveTo>
                  <a:lnTo>
                    <a:pt x="1810" y="6848"/>
                  </a:lnTo>
                  <a:lnTo>
                    <a:pt x="2087" y="6883"/>
                  </a:lnTo>
                  <a:lnTo>
                    <a:pt x="2319" y="6901"/>
                  </a:lnTo>
                  <a:lnTo>
                    <a:pt x="2537" y="6908"/>
                  </a:lnTo>
                  <a:lnTo>
                    <a:pt x="2930" y="6894"/>
                  </a:lnTo>
                  <a:lnTo>
                    <a:pt x="3025" y="6816"/>
                  </a:lnTo>
                  <a:lnTo>
                    <a:pt x="3099" y="6708"/>
                  </a:lnTo>
                  <a:lnTo>
                    <a:pt x="3145" y="6602"/>
                  </a:lnTo>
                  <a:lnTo>
                    <a:pt x="3166" y="6494"/>
                  </a:lnTo>
                  <a:lnTo>
                    <a:pt x="3166" y="6385"/>
                  </a:lnTo>
                  <a:lnTo>
                    <a:pt x="3183" y="5906"/>
                  </a:lnTo>
                  <a:lnTo>
                    <a:pt x="3148" y="5422"/>
                  </a:lnTo>
                  <a:lnTo>
                    <a:pt x="3148" y="5341"/>
                  </a:lnTo>
                  <a:lnTo>
                    <a:pt x="3148" y="5194"/>
                  </a:lnTo>
                  <a:lnTo>
                    <a:pt x="3141" y="4975"/>
                  </a:lnTo>
                  <a:lnTo>
                    <a:pt x="3131" y="4912"/>
                  </a:lnTo>
                  <a:lnTo>
                    <a:pt x="3110" y="4719"/>
                  </a:lnTo>
                  <a:lnTo>
                    <a:pt x="3081" y="4670"/>
                  </a:lnTo>
                  <a:lnTo>
                    <a:pt x="3110" y="4635"/>
                  </a:lnTo>
                  <a:lnTo>
                    <a:pt x="3099" y="4593"/>
                  </a:lnTo>
                  <a:lnTo>
                    <a:pt x="3096" y="4427"/>
                  </a:lnTo>
                  <a:lnTo>
                    <a:pt x="3081" y="4354"/>
                  </a:lnTo>
                  <a:lnTo>
                    <a:pt x="3057" y="4298"/>
                  </a:lnTo>
                  <a:lnTo>
                    <a:pt x="2885" y="3996"/>
                  </a:lnTo>
                  <a:lnTo>
                    <a:pt x="2565" y="3338"/>
                  </a:lnTo>
                  <a:lnTo>
                    <a:pt x="2175" y="2576"/>
                  </a:lnTo>
                  <a:lnTo>
                    <a:pt x="1827" y="1883"/>
                  </a:lnTo>
                  <a:lnTo>
                    <a:pt x="1704" y="1613"/>
                  </a:lnTo>
                  <a:lnTo>
                    <a:pt x="1626" y="1431"/>
                  </a:lnTo>
                  <a:lnTo>
                    <a:pt x="1701" y="1356"/>
                  </a:lnTo>
                  <a:lnTo>
                    <a:pt x="1816" y="1276"/>
                  </a:lnTo>
                  <a:lnTo>
                    <a:pt x="1942" y="1191"/>
                  </a:lnTo>
                  <a:lnTo>
                    <a:pt x="2048" y="1107"/>
                  </a:lnTo>
                  <a:lnTo>
                    <a:pt x="1869" y="998"/>
                  </a:lnTo>
                  <a:lnTo>
                    <a:pt x="1640" y="858"/>
                  </a:lnTo>
                  <a:lnTo>
                    <a:pt x="1658" y="802"/>
                  </a:lnTo>
                  <a:lnTo>
                    <a:pt x="1792" y="605"/>
                  </a:lnTo>
                  <a:lnTo>
                    <a:pt x="1901" y="404"/>
                  </a:lnTo>
                  <a:lnTo>
                    <a:pt x="2000" y="208"/>
                  </a:lnTo>
                  <a:lnTo>
                    <a:pt x="2105" y="0"/>
                  </a:lnTo>
                  <a:lnTo>
                    <a:pt x="1402" y="257"/>
                  </a:lnTo>
                  <a:lnTo>
                    <a:pt x="1043" y="404"/>
                  </a:lnTo>
                  <a:lnTo>
                    <a:pt x="888" y="478"/>
                  </a:lnTo>
                  <a:lnTo>
                    <a:pt x="752" y="559"/>
                  </a:lnTo>
                  <a:lnTo>
                    <a:pt x="583" y="854"/>
                  </a:lnTo>
                  <a:lnTo>
                    <a:pt x="446" y="1167"/>
                  </a:lnTo>
                  <a:lnTo>
                    <a:pt x="326" y="1497"/>
                  </a:lnTo>
                  <a:lnTo>
                    <a:pt x="232" y="1830"/>
                  </a:lnTo>
                  <a:lnTo>
                    <a:pt x="155" y="2175"/>
                  </a:lnTo>
                  <a:lnTo>
                    <a:pt x="98" y="2516"/>
                  </a:lnTo>
                  <a:lnTo>
                    <a:pt x="53" y="2860"/>
                  </a:lnTo>
                  <a:lnTo>
                    <a:pt x="17" y="3201"/>
                  </a:lnTo>
                  <a:lnTo>
                    <a:pt x="0" y="3964"/>
                  </a:lnTo>
                  <a:lnTo>
                    <a:pt x="17" y="4114"/>
                  </a:lnTo>
                  <a:lnTo>
                    <a:pt x="17" y="4269"/>
                  </a:lnTo>
                  <a:lnTo>
                    <a:pt x="17" y="4470"/>
                  </a:lnTo>
                  <a:lnTo>
                    <a:pt x="17" y="4544"/>
                  </a:lnTo>
                  <a:lnTo>
                    <a:pt x="49" y="5088"/>
                  </a:lnTo>
                  <a:lnTo>
                    <a:pt x="70" y="5355"/>
                  </a:lnTo>
                  <a:lnTo>
                    <a:pt x="112" y="5625"/>
                  </a:lnTo>
                  <a:lnTo>
                    <a:pt x="185" y="5650"/>
                  </a:lnTo>
                  <a:lnTo>
                    <a:pt x="267" y="5685"/>
                  </a:lnTo>
                  <a:lnTo>
                    <a:pt x="492" y="5730"/>
                  </a:lnTo>
                  <a:lnTo>
                    <a:pt x="607" y="5738"/>
                  </a:lnTo>
                  <a:lnTo>
                    <a:pt x="727" y="5738"/>
                  </a:lnTo>
                  <a:lnTo>
                    <a:pt x="917" y="5721"/>
                  </a:lnTo>
                  <a:lnTo>
                    <a:pt x="1113" y="5674"/>
                  </a:lnTo>
                  <a:lnTo>
                    <a:pt x="1163" y="4842"/>
                  </a:lnTo>
                  <a:lnTo>
                    <a:pt x="1212" y="3763"/>
                  </a:lnTo>
                  <a:lnTo>
                    <a:pt x="1244" y="2678"/>
                  </a:lnTo>
                  <a:lnTo>
                    <a:pt x="1247" y="2516"/>
                  </a:lnTo>
                  <a:lnTo>
                    <a:pt x="1222" y="1943"/>
                  </a:lnTo>
                  <a:lnTo>
                    <a:pt x="1198" y="1655"/>
                  </a:lnTo>
                  <a:lnTo>
                    <a:pt x="1156" y="1370"/>
                  </a:lnTo>
                  <a:lnTo>
                    <a:pt x="1177" y="1370"/>
                  </a:lnTo>
                  <a:lnTo>
                    <a:pt x="1209" y="1466"/>
                  </a:lnTo>
                  <a:lnTo>
                    <a:pt x="1230" y="1578"/>
                  </a:lnTo>
                  <a:lnTo>
                    <a:pt x="1257" y="1827"/>
                  </a:lnTo>
                  <a:lnTo>
                    <a:pt x="1275" y="2357"/>
                  </a:lnTo>
                  <a:lnTo>
                    <a:pt x="1321" y="2397"/>
                  </a:lnTo>
                  <a:lnTo>
                    <a:pt x="1402" y="2231"/>
                  </a:lnTo>
                  <a:lnTo>
                    <a:pt x="1444" y="2076"/>
                  </a:lnTo>
                  <a:lnTo>
                    <a:pt x="1458" y="1926"/>
                  </a:lnTo>
                  <a:lnTo>
                    <a:pt x="1444" y="1768"/>
                  </a:lnTo>
                  <a:lnTo>
                    <a:pt x="1476" y="1768"/>
                  </a:lnTo>
                  <a:lnTo>
                    <a:pt x="1503" y="1820"/>
                  </a:lnTo>
                  <a:lnTo>
                    <a:pt x="1508" y="1985"/>
                  </a:lnTo>
                  <a:lnTo>
                    <a:pt x="1479" y="2151"/>
                  </a:lnTo>
                  <a:lnTo>
                    <a:pt x="1420" y="2316"/>
                  </a:lnTo>
                  <a:lnTo>
                    <a:pt x="1324" y="2467"/>
                  </a:lnTo>
                  <a:lnTo>
                    <a:pt x="1289" y="2516"/>
                  </a:lnTo>
                  <a:lnTo>
                    <a:pt x="1271" y="3253"/>
                  </a:lnTo>
                  <a:lnTo>
                    <a:pt x="1265" y="3996"/>
                  </a:lnTo>
                  <a:lnTo>
                    <a:pt x="1247" y="4283"/>
                  </a:lnTo>
                  <a:lnTo>
                    <a:pt x="1180" y="5411"/>
                  </a:lnTo>
                  <a:lnTo>
                    <a:pt x="1174" y="5516"/>
                  </a:lnTo>
                  <a:lnTo>
                    <a:pt x="1177" y="5625"/>
                  </a:lnTo>
                  <a:lnTo>
                    <a:pt x="1180" y="5840"/>
                  </a:lnTo>
                  <a:lnTo>
                    <a:pt x="1163" y="5853"/>
                  </a:lnTo>
                  <a:lnTo>
                    <a:pt x="1139" y="6029"/>
                  </a:lnTo>
                  <a:lnTo>
                    <a:pt x="1289" y="6216"/>
                  </a:lnTo>
                  <a:lnTo>
                    <a:pt x="1409" y="6360"/>
                  </a:lnTo>
                  <a:lnTo>
                    <a:pt x="1490" y="6503"/>
                  </a:lnTo>
                  <a:lnTo>
                    <a:pt x="1521" y="6648"/>
                  </a:lnTo>
                  <a:lnTo>
                    <a:pt x="1521" y="6719"/>
                  </a:lnTo>
                  <a:lnTo>
                    <a:pt x="1508" y="6792"/>
                  </a:lnTo>
                  <a:lnTo>
                    <a:pt x="1528" y="681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4" name="Freeform 29"/>
            <p:cNvSpPr>
              <a:spLocks/>
            </p:cNvSpPr>
            <p:nvPr/>
          </p:nvSpPr>
          <p:spPr bwMode="auto">
            <a:xfrm>
              <a:off x="768" y="1841"/>
              <a:ext cx="41" cy="990"/>
            </a:xfrm>
            <a:custGeom>
              <a:avLst/>
              <a:gdLst>
                <a:gd name="T0" fmla="*/ 92 w 250"/>
                <a:gd name="T1" fmla="*/ 2554 h 5945"/>
                <a:gd name="T2" fmla="*/ 92 w 250"/>
                <a:gd name="T3" fmla="*/ 2224 h 5945"/>
                <a:gd name="T4" fmla="*/ 112 w 250"/>
                <a:gd name="T5" fmla="*/ 1757 h 5945"/>
                <a:gd name="T6" fmla="*/ 112 w 250"/>
                <a:gd name="T7" fmla="*/ 1613 h 5945"/>
                <a:gd name="T8" fmla="*/ 112 w 250"/>
                <a:gd name="T9" fmla="*/ 1532 h 5945"/>
                <a:gd name="T10" fmla="*/ 112 w 250"/>
                <a:gd name="T11" fmla="*/ 1433 h 5945"/>
                <a:gd name="T12" fmla="*/ 98 w 250"/>
                <a:gd name="T13" fmla="*/ 1257 h 5945"/>
                <a:gd name="T14" fmla="*/ 60 w 250"/>
                <a:gd name="T15" fmla="*/ 639 h 5945"/>
                <a:gd name="T16" fmla="*/ 0 w 250"/>
                <a:gd name="T17" fmla="*/ 24 h 5945"/>
                <a:gd name="T18" fmla="*/ 7 w 250"/>
                <a:gd name="T19" fmla="*/ 0 h 5945"/>
                <a:gd name="T20" fmla="*/ 56 w 250"/>
                <a:gd name="T21" fmla="*/ 10 h 5945"/>
                <a:gd name="T22" fmla="*/ 88 w 250"/>
                <a:gd name="T23" fmla="*/ 232 h 5945"/>
                <a:gd name="T24" fmla="*/ 88 w 250"/>
                <a:gd name="T25" fmla="*/ 299 h 5945"/>
                <a:gd name="T26" fmla="*/ 133 w 250"/>
                <a:gd name="T27" fmla="*/ 879 h 5945"/>
                <a:gd name="T28" fmla="*/ 159 w 250"/>
                <a:gd name="T29" fmla="*/ 1451 h 5945"/>
                <a:gd name="T30" fmla="*/ 159 w 250"/>
                <a:gd name="T31" fmla="*/ 1497 h 5945"/>
                <a:gd name="T32" fmla="*/ 159 w 250"/>
                <a:gd name="T33" fmla="*/ 1556 h 5945"/>
                <a:gd name="T34" fmla="*/ 159 w 250"/>
                <a:gd name="T35" fmla="*/ 1599 h 5945"/>
                <a:gd name="T36" fmla="*/ 159 w 250"/>
                <a:gd name="T37" fmla="*/ 2653 h 5945"/>
                <a:gd name="T38" fmla="*/ 172 w 250"/>
                <a:gd name="T39" fmla="*/ 3777 h 5945"/>
                <a:gd name="T40" fmla="*/ 197 w 250"/>
                <a:gd name="T41" fmla="*/ 4884 h 5945"/>
                <a:gd name="T42" fmla="*/ 221 w 250"/>
                <a:gd name="T43" fmla="*/ 5408 h 5945"/>
                <a:gd name="T44" fmla="*/ 250 w 250"/>
                <a:gd name="T45" fmla="*/ 5903 h 5945"/>
                <a:gd name="T46" fmla="*/ 207 w 250"/>
                <a:gd name="T47" fmla="*/ 5945 h 5945"/>
                <a:gd name="T48" fmla="*/ 194 w 250"/>
                <a:gd name="T49" fmla="*/ 5812 h 5945"/>
                <a:gd name="T50" fmla="*/ 172 w 250"/>
                <a:gd name="T51" fmla="*/ 5450 h 5945"/>
                <a:gd name="T52" fmla="*/ 130 w 250"/>
                <a:gd name="T53" fmla="*/ 4343 h 5945"/>
                <a:gd name="T54" fmla="*/ 95 w 250"/>
                <a:gd name="T55" fmla="*/ 3187 h 5945"/>
                <a:gd name="T56" fmla="*/ 92 w 250"/>
                <a:gd name="T57" fmla="*/ 2554 h 59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0" h="5945">
                  <a:moveTo>
                    <a:pt x="92" y="2554"/>
                  </a:moveTo>
                  <a:lnTo>
                    <a:pt x="92" y="2224"/>
                  </a:lnTo>
                  <a:lnTo>
                    <a:pt x="112" y="1757"/>
                  </a:lnTo>
                  <a:lnTo>
                    <a:pt x="112" y="1613"/>
                  </a:lnTo>
                  <a:lnTo>
                    <a:pt x="112" y="1532"/>
                  </a:lnTo>
                  <a:lnTo>
                    <a:pt x="112" y="1433"/>
                  </a:lnTo>
                  <a:lnTo>
                    <a:pt x="98" y="1257"/>
                  </a:lnTo>
                  <a:lnTo>
                    <a:pt x="60" y="639"/>
                  </a:lnTo>
                  <a:lnTo>
                    <a:pt x="0" y="24"/>
                  </a:lnTo>
                  <a:lnTo>
                    <a:pt x="7" y="0"/>
                  </a:lnTo>
                  <a:lnTo>
                    <a:pt x="56" y="10"/>
                  </a:lnTo>
                  <a:lnTo>
                    <a:pt x="88" y="232"/>
                  </a:lnTo>
                  <a:lnTo>
                    <a:pt x="88" y="299"/>
                  </a:lnTo>
                  <a:lnTo>
                    <a:pt x="133" y="879"/>
                  </a:lnTo>
                  <a:lnTo>
                    <a:pt x="159" y="1451"/>
                  </a:lnTo>
                  <a:lnTo>
                    <a:pt x="159" y="1497"/>
                  </a:lnTo>
                  <a:lnTo>
                    <a:pt x="159" y="1556"/>
                  </a:lnTo>
                  <a:lnTo>
                    <a:pt x="159" y="1599"/>
                  </a:lnTo>
                  <a:lnTo>
                    <a:pt x="159" y="2653"/>
                  </a:lnTo>
                  <a:lnTo>
                    <a:pt x="172" y="3777"/>
                  </a:lnTo>
                  <a:lnTo>
                    <a:pt x="197" y="4884"/>
                  </a:lnTo>
                  <a:lnTo>
                    <a:pt x="221" y="5408"/>
                  </a:lnTo>
                  <a:lnTo>
                    <a:pt x="250" y="5903"/>
                  </a:lnTo>
                  <a:lnTo>
                    <a:pt x="207" y="5945"/>
                  </a:lnTo>
                  <a:lnTo>
                    <a:pt x="194" y="5812"/>
                  </a:lnTo>
                  <a:lnTo>
                    <a:pt x="172" y="5450"/>
                  </a:lnTo>
                  <a:lnTo>
                    <a:pt x="130" y="4343"/>
                  </a:lnTo>
                  <a:lnTo>
                    <a:pt x="95" y="3187"/>
                  </a:lnTo>
                  <a:lnTo>
                    <a:pt x="92" y="2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5" name="Freeform 30"/>
            <p:cNvSpPr>
              <a:spLocks/>
            </p:cNvSpPr>
            <p:nvPr/>
          </p:nvSpPr>
          <p:spPr bwMode="auto">
            <a:xfrm>
              <a:off x="1347" y="1591"/>
              <a:ext cx="468" cy="1069"/>
            </a:xfrm>
            <a:custGeom>
              <a:avLst/>
              <a:gdLst>
                <a:gd name="T0" fmla="*/ 0 w 2807"/>
                <a:gd name="T1" fmla="*/ 1612 h 6412"/>
                <a:gd name="T2" fmla="*/ 0 w 2807"/>
                <a:gd name="T3" fmla="*/ 6348 h 6412"/>
                <a:gd name="T4" fmla="*/ 218 w 2807"/>
                <a:gd name="T5" fmla="*/ 6369 h 6412"/>
                <a:gd name="T6" fmla="*/ 619 w 2807"/>
                <a:gd name="T7" fmla="*/ 6398 h 6412"/>
                <a:gd name="T8" fmla="*/ 1033 w 2807"/>
                <a:gd name="T9" fmla="*/ 6412 h 6412"/>
                <a:gd name="T10" fmla="*/ 1441 w 2807"/>
                <a:gd name="T11" fmla="*/ 6398 h 6412"/>
                <a:gd name="T12" fmla="*/ 1845 w 2807"/>
                <a:gd name="T13" fmla="*/ 6363 h 6412"/>
                <a:gd name="T14" fmla="*/ 2227 w 2807"/>
                <a:gd name="T15" fmla="*/ 6299 h 6412"/>
                <a:gd name="T16" fmla="*/ 2403 w 2807"/>
                <a:gd name="T17" fmla="*/ 6254 h 6412"/>
                <a:gd name="T18" fmla="*/ 2572 w 2807"/>
                <a:gd name="T19" fmla="*/ 6204 h 6412"/>
                <a:gd name="T20" fmla="*/ 2649 w 2807"/>
                <a:gd name="T21" fmla="*/ 6166 h 6412"/>
                <a:gd name="T22" fmla="*/ 2684 w 2807"/>
                <a:gd name="T23" fmla="*/ 6120 h 6412"/>
                <a:gd name="T24" fmla="*/ 2699 w 2807"/>
                <a:gd name="T25" fmla="*/ 5804 h 6412"/>
                <a:gd name="T26" fmla="*/ 2755 w 2807"/>
                <a:gd name="T27" fmla="*/ 4595 h 6412"/>
                <a:gd name="T28" fmla="*/ 2786 w 2807"/>
                <a:gd name="T29" fmla="*/ 3994 h 6412"/>
                <a:gd name="T30" fmla="*/ 2807 w 2807"/>
                <a:gd name="T31" fmla="*/ 3386 h 6412"/>
                <a:gd name="T32" fmla="*/ 2807 w 2807"/>
                <a:gd name="T33" fmla="*/ 3235 h 6412"/>
                <a:gd name="T34" fmla="*/ 2807 w 2807"/>
                <a:gd name="T35" fmla="*/ 2258 h 6412"/>
                <a:gd name="T36" fmla="*/ 2797 w 2807"/>
                <a:gd name="T37" fmla="*/ 1770 h 6412"/>
                <a:gd name="T38" fmla="*/ 2766 w 2807"/>
                <a:gd name="T39" fmla="*/ 1282 h 6412"/>
                <a:gd name="T40" fmla="*/ 2625 w 2807"/>
                <a:gd name="T41" fmla="*/ 1257 h 6412"/>
                <a:gd name="T42" fmla="*/ 2558 w 2807"/>
                <a:gd name="T43" fmla="*/ 1236 h 6412"/>
                <a:gd name="T44" fmla="*/ 2505 w 2807"/>
                <a:gd name="T45" fmla="*/ 1198 h 6412"/>
                <a:gd name="T46" fmla="*/ 2516 w 2807"/>
                <a:gd name="T47" fmla="*/ 1113 h 6412"/>
                <a:gd name="T48" fmla="*/ 2516 w 2807"/>
                <a:gd name="T49" fmla="*/ 1022 h 6412"/>
                <a:gd name="T50" fmla="*/ 2505 w 2807"/>
                <a:gd name="T51" fmla="*/ 843 h 6412"/>
                <a:gd name="T52" fmla="*/ 2484 w 2807"/>
                <a:gd name="T53" fmla="*/ 492 h 6412"/>
                <a:gd name="T54" fmla="*/ 2425 w 2807"/>
                <a:gd name="T55" fmla="*/ 0 h 6412"/>
                <a:gd name="T56" fmla="*/ 1936 w 2807"/>
                <a:gd name="T57" fmla="*/ 91 h 6412"/>
                <a:gd name="T58" fmla="*/ 1483 w 2807"/>
                <a:gd name="T59" fmla="*/ 153 h 6412"/>
                <a:gd name="T60" fmla="*/ 1111 w 2807"/>
                <a:gd name="T61" fmla="*/ 193 h 6412"/>
                <a:gd name="T62" fmla="*/ 804 w 2807"/>
                <a:gd name="T63" fmla="*/ 210 h 6412"/>
                <a:gd name="T64" fmla="*/ 804 w 2807"/>
                <a:gd name="T65" fmla="*/ 369 h 6412"/>
                <a:gd name="T66" fmla="*/ 783 w 2807"/>
                <a:gd name="T67" fmla="*/ 562 h 6412"/>
                <a:gd name="T68" fmla="*/ 748 w 2807"/>
                <a:gd name="T69" fmla="*/ 850 h 6412"/>
                <a:gd name="T70" fmla="*/ 668 w 2807"/>
                <a:gd name="T71" fmla="*/ 1268 h 6412"/>
                <a:gd name="T72" fmla="*/ 555 w 2807"/>
                <a:gd name="T73" fmla="*/ 1429 h 6412"/>
                <a:gd name="T74" fmla="*/ 470 w 2807"/>
                <a:gd name="T75" fmla="*/ 1514 h 6412"/>
                <a:gd name="T76" fmla="*/ 387 w 2807"/>
                <a:gd name="T77" fmla="*/ 1549 h 6412"/>
                <a:gd name="T78" fmla="*/ 302 w 2807"/>
                <a:gd name="T79" fmla="*/ 1581 h 6412"/>
                <a:gd name="T80" fmla="*/ 77 w 2807"/>
                <a:gd name="T81" fmla="*/ 1605 h 6412"/>
                <a:gd name="T82" fmla="*/ 0 w 2807"/>
                <a:gd name="T83" fmla="*/ 1612 h 64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07" h="6412">
                  <a:moveTo>
                    <a:pt x="0" y="1612"/>
                  </a:moveTo>
                  <a:lnTo>
                    <a:pt x="0" y="6348"/>
                  </a:lnTo>
                  <a:lnTo>
                    <a:pt x="218" y="6369"/>
                  </a:lnTo>
                  <a:lnTo>
                    <a:pt x="619" y="6398"/>
                  </a:lnTo>
                  <a:lnTo>
                    <a:pt x="1033" y="6412"/>
                  </a:lnTo>
                  <a:lnTo>
                    <a:pt x="1441" y="6398"/>
                  </a:lnTo>
                  <a:lnTo>
                    <a:pt x="1845" y="6363"/>
                  </a:lnTo>
                  <a:lnTo>
                    <a:pt x="2227" y="6299"/>
                  </a:lnTo>
                  <a:lnTo>
                    <a:pt x="2403" y="6254"/>
                  </a:lnTo>
                  <a:lnTo>
                    <a:pt x="2572" y="6204"/>
                  </a:lnTo>
                  <a:lnTo>
                    <a:pt x="2649" y="6166"/>
                  </a:lnTo>
                  <a:lnTo>
                    <a:pt x="2684" y="6120"/>
                  </a:lnTo>
                  <a:lnTo>
                    <a:pt x="2699" y="5804"/>
                  </a:lnTo>
                  <a:lnTo>
                    <a:pt x="2755" y="4595"/>
                  </a:lnTo>
                  <a:lnTo>
                    <a:pt x="2786" y="3994"/>
                  </a:lnTo>
                  <a:lnTo>
                    <a:pt x="2807" y="3386"/>
                  </a:lnTo>
                  <a:lnTo>
                    <a:pt x="2807" y="3235"/>
                  </a:lnTo>
                  <a:lnTo>
                    <a:pt x="2807" y="2258"/>
                  </a:lnTo>
                  <a:lnTo>
                    <a:pt x="2797" y="1770"/>
                  </a:lnTo>
                  <a:lnTo>
                    <a:pt x="2766" y="1282"/>
                  </a:lnTo>
                  <a:lnTo>
                    <a:pt x="2625" y="1257"/>
                  </a:lnTo>
                  <a:lnTo>
                    <a:pt x="2558" y="1236"/>
                  </a:lnTo>
                  <a:lnTo>
                    <a:pt x="2505" y="1198"/>
                  </a:lnTo>
                  <a:lnTo>
                    <a:pt x="2516" y="1113"/>
                  </a:lnTo>
                  <a:lnTo>
                    <a:pt x="2516" y="1022"/>
                  </a:lnTo>
                  <a:lnTo>
                    <a:pt x="2505" y="843"/>
                  </a:lnTo>
                  <a:lnTo>
                    <a:pt x="2484" y="492"/>
                  </a:lnTo>
                  <a:lnTo>
                    <a:pt x="2425" y="0"/>
                  </a:lnTo>
                  <a:lnTo>
                    <a:pt x="1936" y="91"/>
                  </a:lnTo>
                  <a:lnTo>
                    <a:pt x="1483" y="153"/>
                  </a:lnTo>
                  <a:lnTo>
                    <a:pt x="1111" y="193"/>
                  </a:lnTo>
                  <a:lnTo>
                    <a:pt x="804" y="210"/>
                  </a:lnTo>
                  <a:lnTo>
                    <a:pt x="804" y="369"/>
                  </a:lnTo>
                  <a:lnTo>
                    <a:pt x="783" y="562"/>
                  </a:lnTo>
                  <a:lnTo>
                    <a:pt x="748" y="850"/>
                  </a:lnTo>
                  <a:lnTo>
                    <a:pt x="668" y="1268"/>
                  </a:lnTo>
                  <a:lnTo>
                    <a:pt x="555" y="1429"/>
                  </a:lnTo>
                  <a:lnTo>
                    <a:pt x="470" y="1514"/>
                  </a:lnTo>
                  <a:lnTo>
                    <a:pt x="387" y="1549"/>
                  </a:lnTo>
                  <a:lnTo>
                    <a:pt x="302" y="1581"/>
                  </a:lnTo>
                  <a:lnTo>
                    <a:pt x="77" y="1605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6" name="Freeform 31"/>
            <p:cNvSpPr>
              <a:spLocks/>
            </p:cNvSpPr>
            <p:nvPr/>
          </p:nvSpPr>
          <p:spPr bwMode="auto">
            <a:xfrm>
              <a:off x="1347" y="879"/>
              <a:ext cx="125" cy="973"/>
            </a:xfrm>
            <a:custGeom>
              <a:avLst/>
              <a:gdLst>
                <a:gd name="T0" fmla="*/ 0 w 748"/>
                <a:gd name="T1" fmla="*/ 43 h 5837"/>
                <a:gd name="T2" fmla="*/ 0 w 748"/>
                <a:gd name="T3" fmla="*/ 5837 h 5837"/>
                <a:gd name="T4" fmla="*/ 77 w 748"/>
                <a:gd name="T5" fmla="*/ 5830 h 5837"/>
                <a:gd name="T6" fmla="*/ 221 w 748"/>
                <a:gd name="T7" fmla="*/ 5812 h 5837"/>
                <a:gd name="T8" fmla="*/ 352 w 748"/>
                <a:gd name="T9" fmla="*/ 5780 h 5837"/>
                <a:gd name="T10" fmla="*/ 453 w 748"/>
                <a:gd name="T11" fmla="*/ 5727 h 5837"/>
                <a:gd name="T12" fmla="*/ 520 w 748"/>
                <a:gd name="T13" fmla="*/ 5671 h 5837"/>
                <a:gd name="T14" fmla="*/ 566 w 748"/>
                <a:gd name="T15" fmla="*/ 5604 h 5837"/>
                <a:gd name="T16" fmla="*/ 611 w 748"/>
                <a:gd name="T17" fmla="*/ 5524 h 5837"/>
                <a:gd name="T18" fmla="*/ 668 w 748"/>
                <a:gd name="T19" fmla="*/ 5261 h 5837"/>
                <a:gd name="T20" fmla="*/ 703 w 748"/>
                <a:gd name="T21" fmla="*/ 5012 h 5837"/>
                <a:gd name="T22" fmla="*/ 734 w 748"/>
                <a:gd name="T23" fmla="*/ 4766 h 5837"/>
                <a:gd name="T24" fmla="*/ 748 w 748"/>
                <a:gd name="T25" fmla="*/ 4520 h 5837"/>
                <a:gd name="T26" fmla="*/ 748 w 748"/>
                <a:gd name="T27" fmla="*/ 4034 h 5837"/>
                <a:gd name="T28" fmla="*/ 748 w 748"/>
                <a:gd name="T29" fmla="*/ 3522 h 5837"/>
                <a:gd name="T30" fmla="*/ 713 w 748"/>
                <a:gd name="T31" fmla="*/ 2794 h 5837"/>
                <a:gd name="T32" fmla="*/ 646 w 748"/>
                <a:gd name="T33" fmla="*/ 2137 h 5837"/>
                <a:gd name="T34" fmla="*/ 601 w 748"/>
                <a:gd name="T35" fmla="*/ 1771 h 5837"/>
                <a:gd name="T36" fmla="*/ 534 w 748"/>
                <a:gd name="T37" fmla="*/ 1396 h 5837"/>
                <a:gd name="T38" fmla="*/ 467 w 748"/>
                <a:gd name="T39" fmla="*/ 1019 h 5837"/>
                <a:gd name="T40" fmla="*/ 373 w 748"/>
                <a:gd name="T41" fmla="*/ 650 h 5837"/>
                <a:gd name="T42" fmla="*/ 323 w 748"/>
                <a:gd name="T43" fmla="*/ 479 h 5837"/>
                <a:gd name="T44" fmla="*/ 264 w 748"/>
                <a:gd name="T45" fmla="*/ 310 h 5837"/>
                <a:gd name="T46" fmla="*/ 194 w 748"/>
                <a:gd name="T47" fmla="*/ 152 h 5837"/>
                <a:gd name="T48" fmla="*/ 123 w 748"/>
                <a:gd name="T49" fmla="*/ 0 h 5837"/>
                <a:gd name="T50" fmla="*/ 0 w 748"/>
                <a:gd name="T51" fmla="*/ 43 h 58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48" h="5837">
                  <a:moveTo>
                    <a:pt x="0" y="43"/>
                  </a:moveTo>
                  <a:lnTo>
                    <a:pt x="0" y="5837"/>
                  </a:lnTo>
                  <a:lnTo>
                    <a:pt x="77" y="5830"/>
                  </a:lnTo>
                  <a:lnTo>
                    <a:pt x="221" y="5812"/>
                  </a:lnTo>
                  <a:lnTo>
                    <a:pt x="352" y="5780"/>
                  </a:lnTo>
                  <a:lnTo>
                    <a:pt x="453" y="5727"/>
                  </a:lnTo>
                  <a:lnTo>
                    <a:pt x="520" y="5671"/>
                  </a:lnTo>
                  <a:lnTo>
                    <a:pt x="566" y="5604"/>
                  </a:lnTo>
                  <a:lnTo>
                    <a:pt x="611" y="5524"/>
                  </a:lnTo>
                  <a:lnTo>
                    <a:pt x="668" y="5261"/>
                  </a:lnTo>
                  <a:lnTo>
                    <a:pt x="703" y="5012"/>
                  </a:lnTo>
                  <a:lnTo>
                    <a:pt x="734" y="4766"/>
                  </a:lnTo>
                  <a:lnTo>
                    <a:pt x="748" y="4520"/>
                  </a:lnTo>
                  <a:lnTo>
                    <a:pt x="748" y="4034"/>
                  </a:lnTo>
                  <a:lnTo>
                    <a:pt x="748" y="3522"/>
                  </a:lnTo>
                  <a:lnTo>
                    <a:pt x="713" y="2794"/>
                  </a:lnTo>
                  <a:lnTo>
                    <a:pt x="646" y="2137"/>
                  </a:lnTo>
                  <a:lnTo>
                    <a:pt x="601" y="1771"/>
                  </a:lnTo>
                  <a:lnTo>
                    <a:pt x="534" y="1396"/>
                  </a:lnTo>
                  <a:lnTo>
                    <a:pt x="467" y="1019"/>
                  </a:lnTo>
                  <a:lnTo>
                    <a:pt x="373" y="650"/>
                  </a:lnTo>
                  <a:lnTo>
                    <a:pt x="323" y="479"/>
                  </a:lnTo>
                  <a:lnTo>
                    <a:pt x="264" y="310"/>
                  </a:lnTo>
                  <a:lnTo>
                    <a:pt x="194" y="152"/>
                  </a:lnTo>
                  <a:lnTo>
                    <a:pt x="123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7" name="Freeform 32"/>
            <p:cNvSpPr>
              <a:spLocks/>
            </p:cNvSpPr>
            <p:nvPr/>
          </p:nvSpPr>
          <p:spPr bwMode="auto">
            <a:xfrm>
              <a:off x="1084" y="886"/>
              <a:ext cx="263" cy="966"/>
            </a:xfrm>
            <a:custGeom>
              <a:avLst/>
              <a:gdLst>
                <a:gd name="T0" fmla="*/ 1581 w 1581"/>
                <a:gd name="T1" fmla="*/ 0 h 5794"/>
                <a:gd name="T2" fmla="*/ 1152 w 1581"/>
                <a:gd name="T3" fmla="*/ 155 h 5794"/>
                <a:gd name="T4" fmla="*/ 762 w 1581"/>
                <a:gd name="T5" fmla="*/ 369 h 5794"/>
                <a:gd name="T6" fmla="*/ 467 w 1581"/>
                <a:gd name="T7" fmla="*/ 885 h 5794"/>
                <a:gd name="T8" fmla="*/ 238 w 1581"/>
                <a:gd name="T9" fmla="*/ 1676 h 5794"/>
                <a:gd name="T10" fmla="*/ 136 w 1581"/>
                <a:gd name="T11" fmla="*/ 2452 h 5794"/>
                <a:gd name="T12" fmla="*/ 56 w 1581"/>
                <a:gd name="T13" fmla="*/ 3320 h 5794"/>
                <a:gd name="T14" fmla="*/ 3 w 1581"/>
                <a:gd name="T15" fmla="*/ 4276 h 5794"/>
                <a:gd name="T16" fmla="*/ 94 w 1581"/>
                <a:gd name="T17" fmla="*/ 4788 h 5794"/>
                <a:gd name="T18" fmla="*/ 267 w 1581"/>
                <a:gd name="T19" fmla="*/ 4852 h 5794"/>
                <a:gd name="T20" fmla="*/ 674 w 1581"/>
                <a:gd name="T21" fmla="*/ 4908 h 5794"/>
                <a:gd name="T22" fmla="*/ 864 w 1581"/>
                <a:gd name="T23" fmla="*/ 4933 h 5794"/>
                <a:gd name="T24" fmla="*/ 741 w 1581"/>
                <a:gd name="T25" fmla="*/ 4964 h 5794"/>
                <a:gd name="T26" fmla="*/ 411 w 1581"/>
                <a:gd name="T27" fmla="*/ 4951 h 5794"/>
                <a:gd name="T28" fmla="*/ 56 w 1581"/>
                <a:gd name="T29" fmla="*/ 4852 h 5794"/>
                <a:gd name="T30" fmla="*/ 48 w 1581"/>
                <a:gd name="T31" fmla="*/ 5039 h 5794"/>
                <a:gd name="T32" fmla="*/ 259 w 1581"/>
                <a:gd name="T33" fmla="*/ 5101 h 5794"/>
                <a:gd name="T34" fmla="*/ 463 w 1581"/>
                <a:gd name="T35" fmla="*/ 5122 h 5794"/>
                <a:gd name="T36" fmla="*/ 879 w 1581"/>
                <a:gd name="T37" fmla="*/ 5066 h 5794"/>
                <a:gd name="T38" fmla="*/ 941 w 1581"/>
                <a:gd name="T39" fmla="*/ 3405 h 5794"/>
                <a:gd name="T40" fmla="*/ 970 w 1581"/>
                <a:gd name="T41" fmla="*/ 1514 h 5794"/>
                <a:gd name="T42" fmla="*/ 987 w 1581"/>
                <a:gd name="T43" fmla="*/ 1037 h 5794"/>
                <a:gd name="T44" fmla="*/ 1026 w 1581"/>
                <a:gd name="T45" fmla="*/ 1078 h 5794"/>
                <a:gd name="T46" fmla="*/ 1026 w 1581"/>
                <a:gd name="T47" fmla="*/ 1468 h 5794"/>
                <a:gd name="T48" fmla="*/ 1026 w 1581"/>
                <a:gd name="T49" fmla="*/ 1855 h 5794"/>
                <a:gd name="T50" fmla="*/ 1233 w 1581"/>
                <a:gd name="T51" fmla="*/ 1391 h 5794"/>
                <a:gd name="T52" fmla="*/ 1257 w 1581"/>
                <a:gd name="T53" fmla="*/ 1412 h 5794"/>
                <a:gd name="T54" fmla="*/ 1219 w 1581"/>
                <a:gd name="T55" fmla="*/ 1690 h 5794"/>
                <a:gd name="T56" fmla="*/ 1026 w 1581"/>
                <a:gd name="T57" fmla="*/ 1971 h 5794"/>
                <a:gd name="T58" fmla="*/ 1005 w 1581"/>
                <a:gd name="T59" fmla="*/ 3651 h 5794"/>
                <a:gd name="T60" fmla="*/ 976 w 1581"/>
                <a:gd name="T61" fmla="*/ 4413 h 5794"/>
                <a:gd name="T62" fmla="*/ 955 w 1581"/>
                <a:gd name="T63" fmla="*/ 5042 h 5794"/>
                <a:gd name="T64" fmla="*/ 924 w 1581"/>
                <a:gd name="T65" fmla="*/ 5438 h 5794"/>
                <a:gd name="T66" fmla="*/ 959 w 1581"/>
                <a:gd name="T67" fmla="*/ 5654 h 5794"/>
                <a:gd name="T68" fmla="*/ 1138 w 1581"/>
                <a:gd name="T69" fmla="*/ 5751 h 5794"/>
                <a:gd name="T70" fmla="*/ 1514 w 1581"/>
                <a:gd name="T71" fmla="*/ 5794 h 57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81" h="5794">
                  <a:moveTo>
                    <a:pt x="1581" y="5794"/>
                  </a:moveTo>
                  <a:lnTo>
                    <a:pt x="1581" y="0"/>
                  </a:lnTo>
                  <a:lnTo>
                    <a:pt x="1441" y="42"/>
                  </a:lnTo>
                  <a:lnTo>
                    <a:pt x="1152" y="155"/>
                  </a:lnTo>
                  <a:lnTo>
                    <a:pt x="879" y="291"/>
                  </a:lnTo>
                  <a:lnTo>
                    <a:pt x="762" y="369"/>
                  </a:lnTo>
                  <a:lnTo>
                    <a:pt x="657" y="454"/>
                  </a:lnTo>
                  <a:lnTo>
                    <a:pt x="467" y="885"/>
                  </a:lnTo>
                  <a:lnTo>
                    <a:pt x="334" y="1286"/>
                  </a:lnTo>
                  <a:lnTo>
                    <a:pt x="238" y="1676"/>
                  </a:lnTo>
                  <a:lnTo>
                    <a:pt x="179" y="2059"/>
                  </a:lnTo>
                  <a:lnTo>
                    <a:pt x="136" y="2452"/>
                  </a:lnTo>
                  <a:lnTo>
                    <a:pt x="101" y="2867"/>
                  </a:lnTo>
                  <a:lnTo>
                    <a:pt x="56" y="3320"/>
                  </a:lnTo>
                  <a:lnTo>
                    <a:pt x="0" y="3830"/>
                  </a:lnTo>
                  <a:lnTo>
                    <a:pt x="3" y="4276"/>
                  </a:lnTo>
                  <a:lnTo>
                    <a:pt x="18" y="4740"/>
                  </a:lnTo>
                  <a:lnTo>
                    <a:pt x="94" y="4788"/>
                  </a:lnTo>
                  <a:lnTo>
                    <a:pt x="179" y="4824"/>
                  </a:lnTo>
                  <a:lnTo>
                    <a:pt x="267" y="4852"/>
                  </a:lnTo>
                  <a:lnTo>
                    <a:pt x="467" y="4891"/>
                  </a:lnTo>
                  <a:lnTo>
                    <a:pt x="674" y="4908"/>
                  </a:lnTo>
                  <a:lnTo>
                    <a:pt x="861" y="4916"/>
                  </a:lnTo>
                  <a:lnTo>
                    <a:pt x="864" y="4933"/>
                  </a:lnTo>
                  <a:lnTo>
                    <a:pt x="861" y="4954"/>
                  </a:lnTo>
                  <a:lnTo>
                    <a:pt x="741" y="4964"/>
                  </a:lnTo>
                  <a:lnTo>
                    <a:pt x="575" y="4964"/>
                  </a:lnTo>
                  <a:lnTo>
                    <a:pt x="411" y="4951"/>
                  </a:lnTo>
                  <a:lnTo>
                    <a:pt x="235" y="4908"/>
                  </a:lnTo>
                  <a:lnTo>
                    <a:pt x="56" y="4852"/>
                  </a:lnTo>
                  <a:lnTo>
                    <a:pt x="27" y="5021"/>
                  </a:lnTo>
                  <a:lnTo>
                    <a:pt x="48" y="5039"/>
                  </a:lnTo>
                  <a:lnTo>
                    <a:pt x="154" y="5074"/>
                  </a:lnTo>
                  <a:lnTo>
                    <a:pt x="259" y="5101"/>
                  </a:lnTo>
                  <a:lnTo>
                    <a:pt x="361" y="5116"/>
                  </a:lnTo>
                  <a:lnTo>
                    <a:pt x="463" y="5122"/>
                  </a:lnTo>
                  <a:lnTo>
                    <a:pt x="674" y="5105"/>
                  </a:lnTo>
                  <a:lnTo>
                    <a:pt x="879" y="5066"/>
                  </a:lnTo>
                  <a:lnTo>
                    <a:pt x="896" y="4964"/>
                  </a:lnTo>
                  <a:lnTo>
                    <a:pt x="941" y="3405"/>
                  </a:lnTo>
                  <a:lnTo>
                    <a:pt x="976" y="1841"/>
                  </a:lnTo>
                  <a:lnTo>
                    <a:pt x="970" y="1514"/>
                  </a:lnTo>
                  <a:lnTo>
                    <a:pt x="970" y="1332"/>
                  </a:lnTo>
                  <a:lnTo>
                    <a:pt x="987" y="1037"/>
                  </a:lnTo>
                  <a:lnTo>
                    <a:pt x="1002" y="1033"/>
                  </a:lnTo>
                  <a:lnTo>
                    <a:pt x="1026" y="1078"/>
                  </a:lnTo>
                  <a:lnTo>
                    <a:pt x="1011" y="1152"/>
                  </a:lnTo>
                  <a:lnTo>
                    <a:pt x="1026" y="1468"/>
                  </a:lnTo>
                  <a:lnTo>
                    <a:pt x="1026" y="1690"/>
                  </a:lnTo>
                  <a:lnTo>
                    <a:pt x="1026" y="1855"/>
                  </a:lnTo>
                  <a:lnTo>
                    <a:pt x="1173" y="1672"/>
                  </a:lnTo>
                  <a:lnTo>
                    <a:pt x="1233" y="1391"/>
                  </a:lnTo>
                  <a:lnTo>
                    <a:pt x="1254" y="1391"/>
                  </a:lnTo>
                  <a:lnTo>
                    <a:pt x="1257" y="1412"/>
                  </a:lnTo>
                  <a:lnTo>
                    <a:pt x="1240" y="1591"/>
                  </a:lnTo>
                  <a:lnTo>
                    <a:pt x="1219" y="1690"/>
                  </a:lnTo>
                  <a:lnTo>
                    <a:pt x="1173" y="1781"/>
                  </a:lnTo>
                  <a:lnTo>
                    <a:pt x="1026" y="1971"/>
                  </a:lnTo>
                  <a:lnTo>
                    <a:pt x="1011" y="3092"/>
                  </a:lnTo>
                  <a:lnTo>
                    <a:pt x="1005" y="3651"/>
                  </a:lnTo>
                  <a:lnTo>
                    <a:pt x="976" y="4205"/>
                  </a:lnTo>
                  <a:lnTo>
                    <a:pt x="976" y="4413"/>
                  </a:lnTo>
                  <a:lnTo>
                    <a:pt x="955" y="4835"/>
                  </a:lnTo>
                  <a:lnTo>
                    <a:pt x="955" y="5042"/>
                  </a:lnTo>
                  <a:lnTo>
                    <a:pt x="935" y="5245"/>
                  </a:lnTo>
                  <a:lnTo>
                    <a:pt x="924" y="5438"/>
                  </a:lnTo>
                  <a:lnTo>
                    <a:pt x="935" y="5544"/>
                  </a:lnTo>
                  <a:lnTo>
                    <a:pt x="959" y="5654"/>
                  </a:lnTo>
                  <a:lnTo>
                    <a:pt x="970" y="5702"/>
                  </a:lnTo>
                  <a:lnTo>
                    <a:pt x="1138" y="5751"/>
                  </a:lnTo>
                  <a:lnTo>
                    <a:pt x="1384" y="5794"/>
                  </a:lnTo>
                  <a:lnTo>
                    <a:pt x="1514" y="5794"/>
                  </a:lnTo>
                  <a:lnTo>
                    <a:pt x="1581" y="5794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8" name="Freeform 33"/>
            <p:cNvSpPr>
              <a:spLocks/>
            </p:cNvSpPr>
            <p:nvPr/>
          </p:nvSpPr>
          <p:spPr bwMode="auto">
            <a:xfrm>
              <a:off x="1223" y="1846"/>
              <a:ext cx="124" cy="803"/>
            </a:xfrm>
            <a:custGeom>
              <a:avLst/>
              <a:gdLst>
                <a:gd name="T0" fmla="*/ 745 w 745"/>
                <a:gd name="T1" fmla="*/ 4817 h 4817"/>
                <a:gd name="T2" fmla="*/ 745 w 745"/>
                <a:gd name="T3" fmla="*/ 81 h 4817"/>
                <a:gd name="T4" fmla="*/ 587 w 745"/>
                <a:gd name="T5" fmla="*/ 81 h 4817"/>
                <a:gd name="T6" fmla="*/ 369 w 745"/>
                <a:gd name="T7" fmla="*/ 56 h 4817"/>
                <a:gd name="T8" fmla="*/ 140 w 745"/>
                <a:gd name="T9" fmla="*/ 0 h 4817"/>
                <a:gd name="T10" fmla="*/ 151 w 745"/>
                <a:gd name="T11" fmla="*/ 32 h 4817"/>
                <a:gd name="T12" fmla="*/ 155 w 745"/>
                <a:gd name="T13" fmla="*/ 120 h 4817"/>
                <a:gd name="T14" fmla="*/ 144 w 745"/>
                <a:gd name="T15" fmla="*/ 151 h 4817"/>
                <a:gd name="T16" fmla="*/ 134 w 745"/>
                <a:gd name="T17" fmla="*/ 173 h 4817"/>
                <a:gd name="T18" fmla="*/ 84 w 745"/>
                <a:gd name="T19" fmla="*/ 200 h 4817"/>
                <a:gd name="T20" fmla="*/ 0 w 745"/>
                <a:gd name="T21" fmla="*/ 214 h 4817"/>
                <a:gd name="T22" fmla="*/ 0 w 745"/>
                <a:gd name="T23" fmla="*/ 731 h 4817"/>
                <a:gd name="T24" fmla="*/ 17 w 745"/>
                <a:gd name="T25" fmla="*/ 1248 h 4817"/>
                <a:gd name="T26" fmla="*/ 28 w 745"/>
                <a:gd name="T27" fmla="*/ 1767 h 4817"/>
                <a:gd name="T28" fmla="*/ 28 w 745"/>
                <a:gd name="T29" fmla="*/ 2288 h 4817"/>
                <a:gd name="T30" fmla="*/ 52 w 745"/>
                <a:gd name="T31" fmla="*/ 3116 h 4817"/>
                <a:gd name="T32" fmla="*/ 88 w 745"/>
                <a:gd name="T33" fmla="*/ 3939 h 4817"/>
                <a:gd name="T34" fmla="*/ 134 w 745"/>
                <a:gd name="T35" fmla="*/ 4329 h 4817"/>
                <a:gd name="T36" fmla="*/ 166 w 745"/>
                <a:gd name="T37" fmla="*/ 4525 h 4817"/>
                <a:gd name="T38" fmla="*/ 207 w 745"/>
                <a:gd name="T39" fmla="*/ 4726 h 4817"/>
                <a:gd name="T40" fmla="*/ 231 w 745"/>
                <a:gd name="T41" fmla="*/ 4750 h 4817"/>
                <a:gd name="T42" fmla="*/ 573 w 745"/>
                <a:gd name="T43" fmla="*/ 4793 h 4817"/>
                <a:gd name="T44" fmla="*/ 745 w 745"/>
                <a:gd name="T45" fmla="*/ 4817 h 4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45" h="4817">
                  <a:moveTo>
                    <a:pt x="745" y="4817"/>
                  </a:moveTo>
                  <a:lnTo>
                    <a:pt x="745" y="81"/>
                  </a:lnTo>
                  <a:lnTo>
                    <a:pt x="587" y="81"/>
                  </a:lnTo>
                  <a:lnTo>
                    <a:pt x="369" y="56"/>
                  </a:lnTo>
                  <a:lnTo>
                    <a:pt x="140" y="0"/>
                  </a:lnTo>
                  <a:lnTo>
                    <a:pt x="151" y="32"/>
                  </a:lnTo>
                  <a:lnTo>
                    <a:pt x="155" y="120"/>
                  </a:lnTo>
                  <a:lnTo>
                    <a:pt x="144" y="151"/>
                  </a:lnTo>
                  <a:lnTo>
                    <a:pt x="134" y="173"/>
                  </a:lnTo>
                  <a:lnTo>
                    <a:pt x="84" y="200"/>
                  </a:lnTo>
                  <a:lnTo>
                    <a:pt x="0" y="214"/>
                  </a:lnTo>
                  <a:lnTo>
                    <a:pt x="0" y="731"/>
                  </a:lnTo>
                  <a:lnTo>
                    <a:pt x="17" y="1248"/>
                  </a:lnTo>
                  <a:lnTo>
                    <a:pt x="28" y="1767"/>
                  </a:lnTo>
                  <a:lnTo>
                    <a:pt x="28" y="2288"/>
                  </a:lnTo>
                  <a:lnTo>
                    <a:pt x="52" y="3116"/>
                  </a:lnTo>
                  <a:lnTo>
                    <a:pt x="88" y="3939"/>
                  </a:lnTo>
                  <a:lnTo>
                    <a:pt x="134" y="4329"/>
                  </a:lnTo>
                  <a:lnTo>
                    <a:pt x="166" y="4525"/>
                  </a:lnTo>
                  <a:lnTo>
                    <a:pt x="207" y="4726"/>
                  </a:lnTo>
                  <a:lnTo>
                    <a:pt x="231" y="4750"/>
                  </a:lnTo>
                  <a:lnTo>
                    <a:pt x="573" y="4793"/>
                  </a:lnTo>
                  <a:lnTo>
                    <a:pt x="745" y="481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59" name="Freeform 34"/>
            <p:cNvSpPr>
              <a:spLocks/>
            </p:cNvSpPr>
            <p:nvPr/>
          </p:nvSpPr>
          <p:spPr bwMode="auto">
            <a:xfrm>
              <a:off x="635" y="2388"/>
              <a:ext cx="74" cy="19"/>
            </a:xfrm>
            <a:custGeom>
              <a:avLst/>
              <a:gdLst>
                <a:gd name="T0" fmla="*/ 0 w 443"/>
                <a:gd name="T1" fmla="*/ 53 h 112"/>
                <a:gd name="T2" fmla="*/ 10 w 443"/>
                <a:gd name="T3" fmla="*/ 0 h 112"/>
                <a:gd name="T4" fmla="*/ 81 w 443"/>
                <a:gd name="T5" fmla="*/ 32 h 112"/>
                <a:gd name="T6" fmla="*/ 154 w 443"/>
                <a:gd name="T7" fmla="*/ 45 h 112"/>
                <a:gd name="T8" fmla="*/ 221 w 443"/>
                <a:gd name="T9" fmla="*/ 53 h 112"/>
                <a:gd name="T10" fmla="*/ 277 w 443"/>
                <a:gd name="T11" fmla="*/ 53 h 112"/>
                <a:gd name="T12" fmla="*/ 386 w 443"/>
                <a:gd name="T13" fmla="*/ 45 h 112"/>
                <a:gd name="T14" fmla="*/ 443 w 443"/>
                <a:gd name="T15" fmla="*/ 45 h 112"/>
                <a:gd name="T16" fmla="*/ 408 w 443"/>
                <a:gd name="T17" fmla="*/ 81 h 112"/>
                <a:gd name="T18" fmla="*/ 358 w 443"/>
                <a:gd name="T19" fmla="*/ 98 h 112"/>
                <a:gd name="T20" fmla="*/ 232 w 443"/>
                <a:gd name="T21" fmla="*/ 112 h 112"/>
                <a:gd name="T22" fmla="*/ 105 w 443"/>
                <a:gd name="T23" fmla="*/ 92 h 112"/>
                <a:gd name="T24" fmla="*/ 0 w 443"/>
                <a:gd name="T25" fmla="*/ 53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3" h="112">
                  <a:moveTo>
                    <a:pt x="0" y="53"/>
                  </a:moveTo>
                  <a:lnTo>
                    <a:pt x="10" y="0"/>
                  </a:lnTo>
                  <a:lnTo>
                    <a:pt x="81" y="32"/>
                  </a:lnTo>
                  <a:lnTo>
                    <a:pt x="154" y="45"/>
                  </a:lnTo>
                  <a:lnTo>
                    <a:pt x="221" y="53"/>
                  </a:lnTo>
                  <a:lnTo>
                    <a:pt x="277" y="53"/>
                  </a:lnTo>
                  <a:lnTo>
                    <a:pt x="386" y="45"/>
                  </a:lnTo>
                  <a:lnTo>
                    <a:pt x="443" y="45"/>
                  </a:lnTo>
                  <a:lnTo>
                    <a:pt x="408" y="81"/>
                  </a:lnTo>
                  <a:lnTo>
                    <a:pt x="358" y="98"/>
                  </a:lnTo>
                  <a:lnTo>
                    <a:pt x="232" y="112"/>
                  </a:lnTo>
                  <a:lnTo>
                    <a:pt x="105" y="9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0" name="Freeform 35"/>
            <p:cNvSpPr>
              <a:spLocks/>
            </p:cNvSpPr>
            <p:nvPr/>
          </p:nvSpPr>
          <p:spPr bwMode="auto">
            <a:xfrm>
              <a:off x="279" y="2042"/>
              <a:ext cx="209" cy="359"/>
            </a:xfrm>
            <a:custGeom>
              <a:avLst/>
              <a:gdLst>
                <a:gd name="T0" fmla="*/ 1160 w 1257"/>
                <a:gd name="T1" fmla="*/ 2139 h 2153"/>
                <a:gd name="T2" fmla="*/ 1187 w 1257"/>
                <a:gd name="T3" fmla="*/ 1855 h 2153"/>
                <a:gd name="T4" fmla="*/ 1195 w 1257"/>
                <a:gd name="T5" fmla="*/ 1574 h 2153"/>
                <a:gd name="T6" fmla="*/ 1174 w 1257"/>
                <a:gd name="T7" fmla="*/ 1015 h 2153"/>
                <a:gd name="T8" fmla="*/ 1029 w 1257"/>
                <a:gd name="T9" fmla="*/ 1058 h 2153"/>
                <a:gd name="T10" fmla="*/ 882 w 1257"/>
                <a:gd name="T11" fmla="*/ 1067 h 2153"/>
                <a:gd name="T12" fmla="*/ 738 w 1257"/>
                <a:gd name="T13" fmla="*/ 1067 h 2153"/>
                <a:gd name="T14" fmla="*/ 590 w 1257"/>
                <a:gd name="T15" fmla="*/ 1058 h 2153"/>
                <a:gd name="T16" fmla="*/ 295 w 1257"/>
                <a:gd name="T17" fmla="*/ 987 h 2153"/>
                <a:gd name="T18" fmla="*/ 0 w 1257"/>
                <a:gd name="T19" fmla="*/ 903 h 2153"/>
                <a:gd name="T20" fmla="*/ 0 w 1257"/>
                <a:gd name="T21" fmla="*/ 879 h 2153"/>
                <a:gd name="T22" fmla="*/ 295 w 1257"/>
                <a:gd name="T23" fmla="*/ 920 h 2153"/>
                <a:gd name="T24" fmla="*/ 590 w 1257"/>
                <a:gd name="T25" fmla="*/ 987 h 2153"/>
                <a:gd name="T26" fmla="*/ 730 w 1257"/>
                <a:gd name="T27" fmla="*/ 1002 h 2153"/>
                <a:gd name="T28" fmla="*/ 879 w 1257"/>
                <a:gd name="T29" fmla="*/ 1002 h 2153"/>
                <a:gd name="T30" fmla="*/ 1022 w 1257"/>
                <a:gd name="T31" fmla="*/ 980 h 2153"/>
                <a:gd name="T32" fmla="*/ 1163 w 1257"/>
                <a:gd name="T33" fmla="*/ 920 h 2153"/>
                <a:gd name="T34" fmla="*/ 1205 w 1257"/>
                <a:gd name="T35" fmla="*/ 689 h 2153"/>
                <a:gd name="T36" fmla="*/ 1205 w 1257"/>
                <a:gd name="T37" fmla="*/ 636 h 2153"/>
                <a:gd name="T38" fmla="*/ 1205 w 1257"/>
                <a:gd name="T39" fmla="*/ 457 h 2153"/>
                <a:gd name="T40" fmla="*/ 1205 w 1257"/>
                <a:gd name="T41" fmla="*/ 407 h 2153"/>
                <a:gd name="T42" fmla="*/ 1160 w 1257"/>
                <a:gd name="T43" fmla="*/ 21 h 2153"/>
                <a:gd name="T44" fmla="*/ 1163 w 1257"/>
                <a:gd name="T45" fmla="*/ 0 h 2153"/>
                <a:gd name="T46" fmla="*/ 1219 w 1257"/>
                <a:gd name="T47" fmla="*/ 21 h 2153"/>
                <a:gd name="T48" fmla="*/ 1251 w 1257"/>
                <a:gd name="T49" fmla="*/ 320 h 2153"/>
                <a:gd name="T50" fmla="*/ 1257 w 1257"/>
                <a:gd name="T51" fmla="*/ 622 h 2153"/>
                <a:gd name="T52" fmla="*/ 1240 w 1257"/>
                <a:gd name="T53" fmla="*/ 931 h 2153"/>
                <a:gd name="T54" fmla="*/ 1251 w 1257"/>
                <a:gd name="T55" fmla="*/ 1546 h 2153"/>
                <a:gd name="T56" fmla="*/ 1251 w 1257"/>
                <a:gd name="T57" fmla="*/ 1788 h 2153"/>
                <a:gd name="T58" fmla="*/ 1219 w 1257"/>
                <a:gd name="T59" fmla="*/ 2112 h 2153"/>
                <a:gd name="T60" fmla="*/ 1174 w 1257"/>
                <a:gd name="T61" fmla="*/ 2153 h 2153"/>
                <a:gd name="T62" fmla="*/ 1160 w 1257"/>
                <a:gd name="T63" fmla="*/ 2139 h 2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57" h="2153">
                  <a:moveTo>
                    <a:pt x="1160" y="2139"/>
                  </a:moveTo>
                  <a:lnTo>
                    <a:pt x="1187" y="1855"/>
                  </a:lnTo>
                  <a:lnTo>
                    <a:pt x="1195" y="1574"/>
                  </a:lnTo>
                  <a:lnTo>
                    <a:pt x="1174" y="1015"/>
                  </a:lnTo>
                  <a:lnTo>
                    <a:pt x="1029" y="1058"/>
                  </a:lnTo>
                  <a:lnTo>
                    <a:pt x="882" y="1067"/>
                  </a:lnTo>
                  <a:lnTo>
                    <a:pt x="738" y="1067"/>
                  </a:lnTo>
                  <a:lnTo>
                    <a:pt x="590" y="1058"/>
                  </a:lnTo>
                  <a:lnTo>
                    <a:pt x="295" y="987"/>
                  </a:lnTo>
                  <a:lnTo>
                    <a:pt x="0" y="903"/>
                  </a:lnTo>
                  <a:lnTo>
                    <a:pt x="0" y="879"/>
                  </a:lnTo>
                  <a:lnTo>
                    <a:pt x="295" y="920"/>
                  </a:lnTo>
                  <a:lnTo>
                    <a:pt x="590" y="987"/>
                  </a:lnTo>
                  <a:lnTo>
                    <a:pt x="730" y="1002"/>
                  </a:lnTo>
                  <a:lnTo>
                    <a:pt x="879" y="1002"/>
                  </a:lnTo>
                  <a:lnTo>
                    <a:pt x="1022" y="980"/>
                  </a:lnTo>
                  <a:lnTo>
                    <a:pt x="1163" y="920"/>
                  </a:lnTo>
                  <a:lnTo>
                    <a:pt x="1205" y="689"/>
                  </a:lnTo>
                  <a:lnTo>
                    <a:pt x="1205" y="636"/>
                  </a:lnTo>
                  <a:lnTo>
                    <a:pt x="1205" y="457"/>
                  </a:lnTo>
                  <a:lnTo>
                    <a:pt x="1205" y="407"/>
                  </a:lnTo>
                  <a:lnTo>
                    <a:pt x="1160" y="21"/>
                  </a:lnTo>
                  <a:lnTo>
                    <a:pt x="1163" y="0"/>
                  </a:lnTo>
                  <a:lnTo>
                    <a:pt x="1219" y="21"/>
                  </a:lnTo>
                  <a:lnTo>
                    <a:pt x="1251" y="320"/>
                  </a:lnTo>
                  <a:lnTo>
                    <a:pt x="1257" y="622"/>
                  </a:lnTo>
                  <a:lnTo>
                    <a:pt x="1240" y="931"/>
                  </a:lnTo>
                  <a:lnTo>
                    <a:pt x="1251" y="1546"/>
                  </a:lnTo>
                  <a:lnTo>
                    <a:pt x="1251" y="1788"/>
                  </a:lnTo>
                  <a:lnTo>
                    <a:pt x="1219" y="2112"/>
                  </a:lnTo>
                  <a:lnTo>
                    <a:pt x="1174" y="2153"/>
                  </a:lnTo>
                  <a:lnTo>
                    <a:pt x="1160" y="2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1" name="Freeform 36"/>
            <p:cNvSpPr>
              <a:spLocks/>
            </p:cNvSpPr>
            <p:nvPr/>
          </p:nvSpPr>
          <p:spPr bwMode="auto">
            <a:xfrm>
              <a:off x="210" y="2143"/>
              <a:ext cx="57" cy="96"/>
            </a:xfrm>
            <a:custGeom>
              <a:avLst/>
              <a:gdLst>
                <a:gd name="T0" fmla="*/ 32 w 342"/>
                <a:gd name="T1" fmla="*/ 478 h 576"/>
                <a:gd name="T2" fmla="*/ 26 w 342"/>
                <a:gd name="T3" fmla="*/ 454 h 576"/>
                <a:gd name="T4" fmla="*/ 26 w 342"/>
                <a:gd name="T5" fmla="*/ 411 h 576"/>
                <a:gd name="T6" fmla="*/ 15 w 342"/>
                <a:gd name="T7" fmla="*/ 243 h 576"/>
                <a:gd name="T8" fmla="*/ 15 w 342"/>
                <a:gd name="T9" fmla="*/ 197 h 576"/>
                <a:gd name="T10" fmla="*/ 0 w 342"/>
                <a:gd name="T11" fmla="*/ 32 h 576"/>
                <a:gd name="T12" fmla="*/ 15 w 342"/>
                <a:gd name="T13" fmla="*/ 11 h 576"/>
                <a:gd name="T14" fmla="*/ 82 w 342"/>
                <a:gd name="T15" fmla="*/ 0 h 576"/>
                <a:gd name="T16" fmla="*/ 281 w 342"/>
                <a:gd name="T17" fmla="*/ 11 h 576"/>
                <a:gd name="T18" fmla="*/ 328 w 342"/>
                <a:gd name="T19" fmla="*/ 257 h 576"/>
                <a:gd name="T20" fmla="*/ 342 w 342"/>
                <a:gd name="T21" fmla="*/ 506 h 576"/>
                <a:gd name="T22" fmla="*/ 342 w 342"/>
                <a:gd name="T23" fmla="*/ 576 h 576"/>
                <a:gd name="T24" fmla="*/ 257 w 342"/>
                <a:gd name="T25" fmla="*/ 573 h 576"/>
                <a:gd name="T26" fmla="*/ 166 w 342"/>
                <a:gd name="T27" fmla="*/ 559 h 576"/>
                <a:gd name="T28" fmla="*/ 85 w 342"/>
                <a:gd name="T29" fmla="*/ 527 h 576"/>
                <a:gd name="T30" fmla="*/ 32 w 342"/>
                <a:gd name="T31" fmla="*/ 478 h 5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2" h="576">
                  <a:moveTo>
                    <a:pt x="32" y="478"/>
                  </a:moveTo>
                  <a:lnTo>
                    <a:pt x="26" y="454"/>
                  </a:lnTo>
                  <a:lnTo>
                    <a:pt x="26" y="411"/>
                  </a:lnTo>
                  <a:lnTo>
                    <a:pt x="15" y="243"/>
                  </a:lnTo>
                  <a:lnTo>
                    <a:pt x="15" y="197"/>
                  </a:lnTo>
                  <a:lnTo>
                    <a:pt x="0" y="32"/>
                  </a:lnTo>
                  <a:lnTo>
                    <a:pt x="15" y="11"/>
                  </a:lnTo>
                  <a:lnTo>
                    <a:pt x="82" y="0"/>
                  </a:lnTo>
                  <a:lnTo>
                    <a:pt x="281" y="11"/>
                  </a:lnTo>
                  <a:lnTo>
                    <a:pt x="328" y="257"/>
                  </a:lnTo>
                  <a:lnTo>
                    <a:pt x="342" y="506"/>
                  </a:lnTo>
                  <a:lnTo>
                    <a:pt x="342" y="576"/>
                  </a:lnTo>
                  <a:lnTo>
                    <a:pt x="257" y="573"/>
                  </a:lnTo>
                  <a:lnTo>
                    <a:pt x="166" y="559"/>
                  </a:lnTo>
                  <a:lnTo>
                    <a:pt x="85" y="527"/>
                  </a:lnTo>
                  <a:lnTo>
                    <a:pt x="32" y="47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2" name="Freeform 37"/>
            <p:cNvSpPr>
              <a:spLocks/>
            </p:cNvSpPr>
            <p:nvPr/>
          </p:nvSpPr>
          <p:spPr bwMode="auto">
            <a:xfrm>
              <a:off x="488" y="1921"/>
              <a:ext cx="100" cy="72"/>
            </a:xfrm>
            <a:custGeom>
              <a:avLst/>
              <a:gdLst>
                <a:gd name="T0" fmla="*/ 18 w 598"/>
                <a:gd name="T1" fmla="*/ 433 h 433"/>
                <a:gd name="T2" fmla="*/ 0 w 598"/>
                <a:gd name="T3" fmla="*/ 415 h 433"/>
                <a:gd name="T4" fmla="*/ 67 w 598"/>
                <a:gd name="T5" fmla="*/ 331 h 433"/>
                <a:gd name="T6" fmla="*/ 313 w 598"/>
                <a:gd name="T7" fmla="*/ 152 h 433"/>
                <a:gd name="T8" fmla="*/ 436 w 598"/>
                <a:gd name="T9" fmla="*/ 64 h 433"/>
                <a:gd name="T10" fmla="*/ 567 w 598"/>
                <a:gd name="T11" fmla="*/ 0 h 433"/>
                <a:gd name="T12" fmla="*/ 585 w 598"/>
                <a:gd name="T13" fmla="*/ 18 h 433"/>
                <a:gd name="T14" fmla="*/ 598 w 598"/>
                <a:gd name="T15" fmla="*/ 39 h 433"/>
                <a:gd name="T16" fmla="*/ 349 w 598"/>
                <a:gd name="T17" fmla="*/ 201 h 433"/>
                <a:gd name="T18" fmla="*/ 176 w 598"/>
                <a:gd name="T19" fmla="*/ 324 h 433"/>
                <a:gd name="T20" fmla="*/ 40 w 598"/>
                <a:gd name="T21" fmla="*/ 433 h 433"/>
                <a:gd name="T22" fmla="*/ 18 w 598"/>
                <a:gd name="T23" fmla="*/ 433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8" h="433">
                  <a:moveTo>
                    <a:pt x="18" y="433"/>
                  </a:moveTo>
                  <a:lnTo>
                    <a:pt x="0" y="415"/>
                  </a:lnTo>
                  <a:lnTo>
                    <a:pt x="67" y="331"/>
                  </a:lnTo>
                  <a:lnTo>
                    <a:pt x="313" y="152"/>
                  </a:lnTo>
                  <a:lnTo>
                    <a:pt x="436" y="64"/>
                  </a:lnTo>
                  <a:lnTo>
                    <a:pt x="567" y="0"/>
                  </a:lnTo>
                  <a:lnTo>
                    <a:pt x="585" y="18"/>
                  </a:lnTo>
                  <a:lnTo>
                    <a:pt x="598" y="39"/>
                  </a:lnTo>
                  <a:lnTo>
                    <a:pt x="349" y="201"/>
                  </a:lnTo>
                  <a:lnTo>
                    <a:pt x="176" y="324"/>
                  </a:lnTo>
                  <a:lnTo>
                    <a:pt x="40" y="433"/>
                  </a:lnTo>
                  <a:lnTo>
                    <a:pt x="18" y="4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3" name="Freeform 38"/>
            <p:cNvSpPr>
              <a:spLocks/>
            </p:cNvSpPr>
            <p:nvPr/>
          </p:nvSpPr>
          <p:spPr bwMode="auto">
            <a:xfrm>
              <a:off x="417" y="1836"/>
              <a:ext cx="71" cy="95"/>
            </a:xfrm>
            <a:custGeom>
              <a:avLst/>
              <a:gdLst>
                <a:gd name="T0" fmla="*/ 249 w 428"/>
                <a:gd name="T1" fmla="*/ 541 h 573"/>
                <a:gd name="T2" fmla="*/ 235 w 428"/>
                <a:gd name="T3" fmla="*/ 383 h 573"/>
                <a:gd name="T4" fmla="*/ 211 w 428"/>
                <a:gd name="T5" fmla="*/ 327 h 573"/>
                <a:gd name="T6" fmla="*/ 165 w 428"/>
                <a:gd name="T7" fmla="*/ 277 h 573"/>
                <a:gd name="T8" fmla="*/ 59 w 428"/>
                <a:gd name="T9" fmla="*/ 196 h 573"/>
                <a:gd name="T10" fmla="*/ 24 w 428"/>
                <a:gd name="T11" fmla="*/ 95 h 573"/>
                <a:gd name="T12" fmla="*/ 0 w 428"/>
                <a:gd name="T13" fmla="*/ 0 h 573"/>
                <a:gd name="T14" fmla="*/ 112 w 428"/>
                <a:gd name="T15" fmla="*/ 17 h 573"/>
                <a:gd name="T16" fmla="*/ 208 w 428"/>
                <a:gd name="T17" fmla="*/ 32 h 573"/>
                <a:gd name="T18" fmla="*/ 296 w 428"/>
                <a:gd name="T19" fmla="*/ 60 h 573"/>
                <a:gd name="T20" fmla="*/ 390 w 428"/>
                <a:gd name="T21" fmla="*/ 116 h 573"/>
                <a:gd name="T22" fmla="*/ 415 w 428"/>
                <a:gd name="T23" fmla="*/ 231 h 573"/>
                <a:gd name="T24" fmla="*/ 428 w 428"/>
                <a:gd name="T25" fmla="*/ 341 h 573"/>
                <a:gd name="T26" fmla="*/ 380 w 428"/>
                <a:gd name="T27" fmla="*/ 573 h 573"/>
                <a:gd name="T28" fmla="*/ 310 w 428"/>
                <a:gd name="T29" fmla="*/ 565 h 573"/>
                <a:gd name="T30" fmla="*/ 249 w 428"/>
                <a:gd name="T31" fmla="*/ 541 h 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8" h="573">
                  <a:moveTo>
                    <a:pt x="249" y="541"/>
                  </a:moveTo>
                  <a:lnTo>
                    <a:pt x="235" y="383"/>
                  </a:lnTo>
                  <a:lnTo>
                    <a:pt x="211" y="327"/>
                  </a:lnTo>
                  <a:lnTo>
                    <a:pt x="165" y="277"/>
                  </a:lnTo>
                  <a:lnTo>
                    <a:pt x="59" y="196"/>
                  </a:lnTo>
                  <a:lnTo>
                    <a:pt x="24" y="95"/>
                  </a:lnTo>
                  <a:lnTo>
                    <a:pt x="0" y="0"/>
                  </a:lnTo>
                  <a:lnTo>
                    <a:pt x="112" y="17"/>
                  </a:lnTo>
                  <a:lnTo>
                    <a:pt x="208" y="32"/>
                  </a:lnTo>
                  <a:lnTo>
                    <a:pt x="296" y="60"/>
                  </a:lnTo>
                  <a:lnTo>
                    <a:pt x="390" y="116"/>
                  </a:lnTo>
                  <a:lnTo>
                    <a:pt x="415" y="231"/>
                  </a:lnTo>
                  <a:lnTo>
                    <a:pt x="428" y="341"/>
                  </a:lnTo>
                  <a:lnTo>
                    <a:pt x="380" y="573"/>
                  </a:lnTo>
                  <a:lnTo>
                    <a:pt x="310" y="565"/>
                  </a:lnTo>
                  <a:lnTo>
                    <a:pt x="249" y="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4" name="Freeform 39"/>
            <p:cNvSpPr>
              <a:spLocks/>
            </p:cNvSpPr>
            <p:nvPr/>
          </p:nvSpPr>
          <p:spPr bwMode="auto">
            <a:xfrm>
              <a:off x="1061" y="1735"/>
              <a:ext cx="173" cy="184"/>
            </a:xfrm>
            <a:custGeom>
              <a:avLst/>
              <a:gdLst>
                <a:gd name="T0" fmla="*/ 238 w 1040"/>
                <a:gd name="T1" fmla="*/ 1023 h 1107"/>
                <a:gd name="T2" fmla="*/ 383 w 1040"/>
                <a:gd name="T3" fmla="*/ 791 h 1107"/>
                <a:gd name="T4" fmla="*/ 502 w 1040"/>
                <a:gd name="T5" fmla="*/ 569 h 1107"/>
                <a:gd name="T6" fmla="*/ 453 w 1040"/>
                <a:gd name="T7" fmla="*/ 555 h 1107"/>
                <a:gd name="T8" fmla="*/ 220 w 1040"/>
                <a:gd name="T9" fmla="*/ 952 h 1107"/>
                <a:gd name="T10" fmla="*/ 150 w 1040"/>
                <a:gd name="T11" fmla="*/ 1002 h 1107"/>
                <a:gd name="T12" fmla="*/ 119 w 1040"/>
                <a:gd name="T13" fmla="*/ 1005 h 1107"/>
                <a:gd name="T14" fmla="*/ 97 w 1040"/>
                <a:gd name="T15" fmla="*/ 1002 h 1107"/>
                <a:gd name="T16" fmla="*/ 84 w 1040"/>
                <a:gd name="T17" fmla="*/ 984 h 1107"/>
                <a:gd name="T18" fmla="*/ 73 w 1040"/>
                <a:gd name="T19" fmla="*/ 952 h 1107"/>
                <a:gd name="T20" fmla="*/ 73 w 1040"/>
                <a:gd name="T21" fmla="*/ 868 h 1107"/>
                <a:gd name="T22" fmla="*/ 185 w 1040"/>
                <a:gd name="T23" fmla="*/ 590 h 1107"/>
                <a:gd name="T24" fmla="*/ 193 w 1040"/>
                <a:gd name="T25" fmla="*/ 513 h 1107"/>
                <a:gd name="T26" fmla="*/ 144 w 1040"/>
                <a:gd name="T27" fmla="*/ 506 h 1107"/>
                <a:gd name="T28" fmla="*/ 52 w 1040"/>
                <a:gd name="T29" fmla="*/ 794 h 1107"/>
                <a:gd name="T30" fmla="*/ 21 w 1040"/>
                <a:gd name="T31" fmla="*/ 794 h 1107"/>
                <a:gd name="T32" fmla="*/ 0 w 1040"/>
                <a:gd name="T33" fmla="*/ 777 h 1107"/>
                <a:gd name="T34" fmla="*/ 6 w 1040"/>
                <a:gd name="T35" fmla="*/ 576 h 1107"/>
                <a:gd name="T36" fmla="*/ 27 w 1040"/>
                <a:gd name="T37" fmla="*/ 387 h 1107"/>
                <a:gd name="T38" fmla="*/ 73 w 1040"/>
                <a:gd name="T39" fmla="*/ 194 h 1107"/>
                <a:gd name="T40" fmla="*/ 140 w 1040"/>
                <a:gd name="T41" fmla="*/ 0 h 1107"/>
                <a:gd name="T42" fmla="*/ 369 w 1040"/>
                <a:gd name="T43" fmla="*/ 60 h 1107"/>
                <a:gd name="T44" fmla="*/ 597 w 1040"/>
                <a:gd name="T45" fmla="*/ 81 h 1107"/>
                <a:gd name="T46" fmla="*/ 706 w 1040"/>
                <a:gd name="T47" fmla="*/ 81 h 1107"/>
                <a:gd name="T48" fmla="*/ 815 w 1040"/>
                <a:gd name="T49" fmla="*/ 77 h 1107"/>
                <a:gd name="T50" fmla="*/ 931 w 1040"/>
                <a:gd name="T51" fmla="*/ 60 h 1107"/>
                <a:gd name="T52" fmla="*/ 1040 w 1040"/>
                <a:gd name="T53" fmla="*/ 28 h 1107"/>
                <a:gd name="T54" fmla="*/ 1040 w 1040"/>
                <a:gd name="T55" fmla="*/ 95 h 1107"/>
                <a:gd name="T56" fmla="*/ 1033 w 1040"/>
                <a:gd name="T57" fmla="*/ 162 h 1107"/>
                <a:gd name="T58" fmla="*/ 1001 w 1040"/>
                <a:gd name="T59" fmla="*/ 291 h 1107"/>
                <a:gd name="T60" fmla="*/ 893 w 1040"/>
                <a:gd name="T61" fmla="*/ 555 h 1107"/>
                <a:gd name="T62" fmla="*/ 794 w 1040"/>
                <a:gd name="T63" fmla="*/ 783 h 1107"/>
                <a:gd name="T64" fmla="*/ 730 w 1040"/>
                <a:gd name="T65" fmla="*/ 889 h 1107"/>
                <a:gd name="T66" fmla="*/ 650 w 1040"/>
                <a:gd name="T67" fmla="*/ 1002 h 1107"/>
                <a:gd name="T68" fmla="*/ 580 w 1040"/>
                <a:gd name="T69" fmla="*/ 1050 h 1107"/>
                <a:gd name="T70" fmla="*/ 541 w 1040"/>
                <a:gd name="T71" fmla="*/ 1072 h 1107"/>
                <a:gd name="T72" fmla="*/ 492 w 1040"/>
                <a:gd name="T73" fmla="*/ 1085 h 1107"/>
                <a:gd name="T74" fmla="*/ 636 w 1040"/>
                <a:gd name="T75" fmla="*/ 836 h 1107"/>
                <a:gd name="T76" fmla="*/ 734 w 1040"/>
                <a:gd name="T77" fmla="*/ 601 h 1107"/>
                <a:gd name="T78" fmla="*/ 703 w 1040"/>
                <a:gd name="T79" fmla="*/ 580 h 1107"/>
                <a:gd name="T80" fmla="*/ 554 w 1040"/>
                <a:gd name="T81" fmla="*/ 871 h 1107"/>
                <a:gd name="T82" fmla="*/ 474 w 1040"/>
                <a:gd name="T83" fmla="*/ 1005 h 1107"/>
                <a:gd name="T84" fmla="*/ 401 w 1040"/>
                <a:gd name="T85" fmla="*/ 1085 h 1107"/>
                <a:gd name="T86" fmla="*/ 340 w 1040"/>
                <a:gd name="T87" fmla="*/ 1103 h 1107"/>
                <a:gd name="T88" fmla="*/ 281 w 1040"/>
                <a:gd name="T89" fmla="*/ 1107 h 1107"/>
                <a:gd name="T90" fmla="*/ 252 w 1040"/>
                <a:gd name="T91" fmla="*/ 1093 h 1107"/>
                <a:gd name="T92" fmla="*/ 238 w 1040"/>
                <a:gd name="T93" fmla="*/ 1082 h 1107"/>
                <a:gd name="T94" fmla="*/ 231 w 1040"/>
                <a:gd name="T95" fmla="*/ 1055 h 1107"/>
                <a:gd name="T96" fmla="*/ 238 w 1040"/>
                <a:gd name="T97" fmla="*/ 1023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40" h="1107">
                  <a:moveTo>
                    <a:pt x="238" y="1023"/>
                  </a:moveTo>
                  <a:lnTo>
                    <a:pt x="383" y="791"/>
                  </a:lnTo>
                  <a:lnTo>
                    <a:pt x="502" y="569"/>
                  </a:lnTo>
                  <a:lnTo>
                    <a:pt x="453" y="555"/>
                  </a:lnTo>
                  <a:lnTo>
                    <a:pt x="220" y="952"/>
                  </a:lnTo>
                  <a:lnTo>
                    <a:pt x="150" y="1002"/>
                  </a:lnTo>
                  <a:lnTo>
                    <a:pt x="119" y="1005"/>
                  </a:lnTo>
                  <a:lnTo>
                    <a:pt x="97" y="1002"/>
                  </a:lnTo>
                  <a:lnTo>
                    <a:pt x="84" y="984"/>
                  </a:lnTo>
                  <a:lnTo>
                    <a:pt x="73" y="952"/>
                  </a:lnTo>
                  <a:lnTo>
                    <a:pt x="73" y="868"/>
                  </a:lnTo>
                  <a:lnTo>
                    <a:pt x="185" y="590"/>
                  </a:lnTo>
                  <a:lnTo>
                    <a:pt x="193" y="513"/>
                  </a:lnTo>
                  <a:lnTo>
                    <a:pt x="144" y="506"/>
                  </a:lnTo>
                  <a:lnTo>
                    <a:pt x="52" y="794"/>
                  </a:lnTo>
                  <a:lnTo>
                    <a:pt x="21" y="794"/>
                  </a:lnTo>
                  <a:lnTo>
                    <a:pt x="0" y="777"/>
                  </a:lnTo>
                  <a:lnTo>
                    <a:pt x="6" y="576"/>
                  </a:lnTo>
                  <a:lnTo>
                    <a:pt x="27" y="387"/>
                  </a:lnTo>
                  <a:lnTo>
                    <a:pt x="73" y="194"/>
                  </a:lnTo>
                  <a:lnTo>
                    <a:pt x="140" y="0"/>
                  </a:lnTo>
                  <a:lnTo>
                    <a:pt x="369" y="60"/>
                  </a:lnTo>
                  <a:lnTo>
                    <a:pt x="597" y="81"/>
                  </a:lnTo>
                  <a:lnTo>
                    <a:pt x="706" y="81"/>
                  </a:lnTo>
                  <a:lnTo>
                    <a:pt x="815" y="77"/>
                  </a:lnTo>
                  <a:lnTo>
                    <a:pt x="931" y="60"/>
                  </a:lnTo>
                  <a:lnTo>
                    <a:pt x="1040" y="28"/>
                  </a:lnTo>
                  <a:lnTo>
                    <a:pt x="1040" y="95"/>
                  </a:lnTo>
                  <a:lnTo>
                    <a:pt x="1033" y="162"/>
                  </a:lnTo>
                  <a:lnTo>
                    <a:pt x="1001" y="291"/>
                  </a:lnTo>
                  <a:lnTo>
                    <a:pt x="893" y="555"/>
                  </a:lnTo>
                  <a:lnTo>
                    <a:pt x="794" y="783"/>
                  </a:lnTo>
                  <a:lnTo>
                    <a:pt x="730" y="889"/>
                  </a:lnTo>
                  <a:lnTo>
                    <a:pt x="650" y="1002"/>
                  </a:lnTo>
                  <a:lnTo>
                    <a:pt x="580" y="1050"/>
                  </a:lnTo>
                  <a:lnTo>
                    <a:pt x="541" y="1072"/>
                  </a:lnTo>
                  <a:lnTo>
                    <a:pt x="492" y="1085"/>
                  </a:lnTo>
                  <a:lnTo>
                    <a:pt x="636" y="836"/>
                  </a:lnTo>
                  <a:lnTo>
                    <a:pt x="734" y="601"/>
                  </a:lnTo>
                  <a:lnTo>
                    <a:pt x="703" y="580"/>
                  </a:lnTo>
                  <a:lnTo>
                    <a:pt x="554" y="871"/>
                  </a:lnTo>
                  <a:lnTo>
                    <a:pt x="474" y="1005"/>
                  </a:lnTo>
                  <a:lnTo>
                    <a:pt x="401" y="1085"/>
                  </a:lnTo>
                  <a:lnTo>
                    <a:pt x="340" y="1103"/>
                  </a:lnTo>
                  <a:lnTo>
                    <a:pt x="281" y="1107"/>
                  </a:lnTo>
                  <a:lnTo>
                    <a:pt x="252" y="1093"/>
                  </a:lnTo>
                  <a:lnTo>
                    <a:pt x="238" y="1082"/>
                  </a:lnTo>
                  <a:lnTo>
                    <a:pt x="231" y="1055"/>
                  </a:lnTo>
                  <a:lnTo>
                    <a:pt x="238" y="102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5" name="Freeform 40"/>
            <p:cNvSpPr>
              <a:spLocks/>
            </p:cNvSpPr>
            <p:nvPr/>
          </p:nvSpPr>
          <p:spPr bwMode="auto">
            <a:xfrm>
              <a:off x="251" y="1719"/>
              <a:ext cx="221" cy="192"/>
            </a:xfrm>
            <a:custGeom>
              <a:avLst/>
              <a:gdLst>
                <a:gd name="T0" fmla="*/ 826 w 1326"/>
                <a:gd name="T1" fmla="*/ 1136 h 1150"/>
                <a:gd name="T2" fmla="*/ 756 w 1326"/>
                <a:gd name="T3" fmla="*/ 1080 h 1150"/>
                <a:gd name="T4" fmla="*/ 696 w 1326"/>
                <a:gd name="T5" fmla="*/ 1013 h 1150"/>
                <a:gd name="T6" fmla="*/ 594 w 1326"/>
                <a:gd name="T7" fmla="*/ 879 h 1150"/>
                <a:gd name="T8" fmla="*/ 559 w 1326"/>
                <a:gd name="T9" fmla="*/ 830 h 1150"/>
                <a:gd name="T10" fmla="*/ 549 w 1326"/>
                <a:gd name="T11" fmla="*/ 830 h 1150"/>
                <a:gd name="T12" fmla="*/ 517 w 1326"/>
                <a:gd name="T13" fmla="*/ 879 h 1150"/>
                <a:gd name="T14" fmla="*/ 609 w 1326"/>
                <a:gd name="T15" fmla="*/ 1009 h 1150"/>
                <a:gd name="T16" fmla="*/ 549 w 1326"/>
                <a:gd name="T17" fmla="*/ 1013 h 1150"/>
                <a:gd name="T18" fmla="*/ 486 w 1326"/>
                <a:gd name="T19" fmla="*/ 984 h 1150"/>
                <a:gd name="T20" fmla="*/ 352 w 1326"/>
                <a:gd name="T21" fmla="*/ 886 h 1150"/>
                <a:gd name="T22" fmla="*/ 286 w 1326"/>
                <a:gd name="T23" fmla="*/ 928 h 1150"/>
                <a:gd name="T24" fmla="*/ 233 w 1326"/>
                <a:gd name="T25" fmla="*/ 918 h 1150"/>
                <a:gd name="T26" fmla="*/ 184 w 1326"/>
                <a:gd name="T27" fmla="*/ 896 h 1150"/>
                <a:gd name="T28" fmla="*/ 99 w 1326"/>
                <a:gd name="T29" fmla="*/ 826 h 1150"/>
                <a:gd name="T30" fmla="*/ 35 w 1326"/>
                <a:gd name="T31" fmla="*/ 728 h 1150"/>
                <a:gd name="T32" fmla="*/ 0 w 1326"/>
                <a:gd name="T33" fmla="*/ 633 h 1150"/>
                <a:gd name="T34" fmla="*/ 0 w 1326"/>
                <a:gd name="T35" fmla="*/ 316 h 1150"/>
                <a:gd name="T36" fmla="*/ 46 w 1326"/>
                <a:gd name="T37" fmla="*/ 8 h 1150"/>
                <a:gd name="T38" fmla="*/ 278 w 1326"/>
                <a:gd name="T39" fmla="*/ 35 h 1150"/>
                <a:gd name="T40" fmla="*/ 507 w 1326"/>
                <a:gd name="T41" fmla="*/ 43 h 1150"/>
                <a:gd name="T42" fmla="*/ 728 w 1326"/>
                <a:gd name="T43" fmla="*/ 35 h 1150"/>
                <a:gd name="T44" fmla="*/ 949 w 1326"/>
                <a:gd name="T45" fmla="*/ 0 h 1150"/>
                <a:gd name="T46" fmla="*/ 1027 w 1326"/>
                <a:gd name="T47" fmla="*/ 92 h 1150"/>
                <a:gd name="T48" fmla="*/ 1147 w 1326"/>
                <a:gd name="T49" fmla="*/ 240 h 1150"/>
                <a:gd name="T50" fmla="*/ 1255 w 1326"/>
                <a:gd name="T51" fmla="*/ 383 h 1150"/>
                <a:gd name="T52" fmla="*/ 1294 w 1326"/>
                <a:gd name="T53" fmla="*/ 454 h 1150"/>
                <a:gd name="T54" fmla="*/ 1318 w 1326"/>
                <a:gd name="T55" fmla="*/ 532 h 1150"/>
                <a:gd name="T56" fmla="*/ 1326 w 1326"/>
                <a:gd name="T57" fmla="*/ 612 h 1150"/>
                <a:gd name="T58" fmla="*/ 1311 w 1326"/>
                <a:gd name="T59" fmla="*/ 693 h 1150"/>
                <a:gd name="T60" fmla="*/ 1157 w 1326"/>
                <a:gd name="T61" fmla="*/ 665 h 1150"/>
                <a:gd name="T62" fmla="*/ 1013 w 1326"/>
                <a:gd name="T63" fmla="*/ 633 h 1150"/>
                <a:gd name="T64" fmla="*/ 1027 w 1326"/>
                <a:gd name="T65" fmla="*/ 366 h 1150"/>
                <a:gd name="T66" fmla="*/ 989 w 1326"/>
                <a:gd name="T67" fmla="*/ 352 h 1150"/>
                <a:gd name="T68" fmla="*/ 960 w 1326"/>
                <a:gd name="T69" fmla="*/ 422 h 1150"/>
                <a:gd name="T70" fmla="*/ 949 w 1326"/>
                <a:gd name="T71" fmla="*/ 497 h 1150"/>
                <a:gd name="T72" fmla="*/ 949 w 1326"/>
                <a:gd name="T73" fmla="*/ 633 h 1150"/>
                <a:gd name="T74" fmla="*/ 949 w 1326"/>
                <a:gd name="T75" fmla="*/ 693 h 1150"/>
                <a:gd name="T76" fmla="*/ 1027 w 1326"/>
                <a:gd name="T77" fmla="*/ 960 h 1150"/>
                <a:gd name="T78" fmla="*/ 1094 w 1326"/>
                <a:gd name="T79" fmla="*/ 998 h 1150"/>
                <a:gd name="T80" fmla="*/ 1048 w 1326"/>
                <a:gd name="T81" fmla="*/ 1083 h 1150"/>
                <a:gd name="T82" fmla="*/ 995 w 1326"/>
                <a:gd name="T83" fmla="*/ 1136 h 1150"/>
                <a:gd name="T84" fmla="*/ 928 w 1326"/>
                <a:gd name="T85" fmla="*/ 1150 h 1150"/>
                <a:gd name="T86" fmla="*/ 826 w 1326"/>
                <a:gd name="T87" fmla="*/ 1136 h 1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6" h="1150">
                  <a:moveTo>
                    <a:pt x="826" y="1136"/>
                  </a:moveTo>
                  <a:lnTo>
                    <a:pt x="756" y="1080"/>
                  </a:lnTo>
                  <a:lnTo>
                    <a:pt x="696" y="1013"/>
                  </a:lnTo>
                  <a:lnTo>
                    <a:pt x="594" y="879"/>
                  </a:lnTo>
                  <a:lnTo>
                    <a:pt x="559" y="830"/>
                  </a:lnTo>
                  <a:lnTo>
                    <a:pt x="549" y="830"/>
                  </a:lnTo>
                  <a:lnTo>
                    <a:pt x="517" y="879"/>
                  </a:lnTo>
                  <a:lnTo>
                    <a:pt x="609" y="1009"/>
                  </a:lnTo>
                  <a:lnTo>
                    <a:pt x="549" y="1013"/>
                  </a:lnTo>
                  <a:lnTo>
                    <a:pt x="486" y="984"/>
                  </a:lnTo>
                  <a:lnTo>
                    <a:pt x="352" y="886"/>
                  </a:lnTo>
                  <a:lnTo>
                    <a:pt x="286" y="928"/>
                  </a:lnTo>
                  <a:lnTo>
                    <a:pt x="233" y="918"/>
                  </a:lnTo>
                  <a:lnTo>
                    <a:pt x="184" y="896"/>
                  </a:lnTo>
                  <a:lnTo>
                    <a:pt x="99" y="826"/>
                  </a:lnTo>
                  <a:lnTo>
                    <a:pt x="35" y="728"/>
                  </a:lnTo>
                  <a:lnTo>
                    <a:pt x="0" y="633"/>
                  </a:lnTo>
                  <a:lnTo>
                    <a:pt x="0" y="316"/>
                  </a:lnTo>
                  <a:lnTo>
                    <a:pt x="46" y="8"/>
                  </a:lnTo>
                  <a:lnTo>
                    <a:pt x="278" y="35"/>
                  </a:lnTo>
                  <a:lnTo>
                    <a:pt x="507" y="43"/>
                  </a:lnTo>
                  <a:lnTo>
                    <a:pt x="728" y="35"/>
                  </a:lnTo>
                  <a:lnTo>
                    <a:pt x="949" y="0"/>
                  </a:lnTo>
                  <a:lnTo>
                    <a:pt x="1027" y="92"/>
                  </a:lnTo>
                  <a:lnTo>
                    <a:pt x="1147" y="240"/>
                  </a:lnTo>
                  <a:lnTo>
                    <a:pt x="1255" y="383"/>
                  </a:lnTo>
                  <a:lnTo>
                    <a:pt x="1294" y="454"/>
                  </a:lnTo>
                  <a:lnTo>
                    <a:pt x="1318" y="532"/>
                  </a:lnTo>
                  <a:lnTo>
                    <a:pt x="1326" y="612"/>
                  </a:lnTo>
                  <a:lnTo>
                    <a:pt x="1311" y="693"/>
                  </a:lnTo>
                  <a:lnTo>
                    <a:pt x="1157" y="665"/>
                  </a:lnTo>
                  <a:lnTo>
                    <a:pt x="1013" y="633"/>
                  </a:lnTo>
                  <a:lnTo>
                    <a:pt x="1027" y="366"/>
                  </a:lnTo>
                  <a:lnTo>
                    <a:pt x="989" y="352"/>
                  </a:lnTo>
                  <a:lnTo>
                    <a:pt x="960" y="422"/>
                  </a:lnTo>
                  <a:lnTo>
                    <a:pt x="949" y="497"/>
                  </a:lnTo>
                  <a:lnTo>
                    <a:pt x="949" y="633"/>
                  </a:lnTo>
                  <a:lnTo>
                    <a:pt x="949" y="693"/>
                  </a:lnTo>
                  <a:lnTo>
                    <a:pt x="1027" y="960"/>
                  </a:lnTo>
                  <a:lnTo>
                    <a:pt x="1094" y="998"/>
                  </a:lnTo>
                  <a:lnTo>
                    <a:pt x="1048" y="1083"/>
                  </a:lnTo>
                  <a:lnTo>
                    <a:pt x="995" y="1136"/>
                  </a:lnTo>
                  <a:lnTo>
                    <a:pt x="928" y="1150"/>
                  </a:lnTo>
                  <a:lnTo>
                    <a:pt x="826" y="113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6" name="Freeform 41"/>
            <p:cNvSpPr>
              <a:spLocks/>
            </p:cNvSpPr>
            <p:nvPr/>
          </p:nvSpPr>
          <p:spPr bwMode="auto">
            <a:xfrm>
              <a:off x="1210" y="1792"/>
              <a:ext cx="31" cy="79"/>
            </a:xfrm>
            <a:custGeom>
              <a:avLst/>
              <a:gdLst>
                <a:gd name="T0" fmla="*/ 6 w 188"/>
                <a:gd name="T1" fmla="*/ 401 h 475"/>
                <a:gd name="T2" fmla="*/ 0 w 188"/>
                <a:gd name="T3" fmla="*/ 394 h 475"/>
                <a:gd name="T4" fmla="*/ 132 w 188"/>
                <a:gd name="T5" fmla="*/ 0 h 475"/>
                <a:gd name="T6" fmla="*/ 164 w 188"/>
                <a:gd name="T7" fmla="*/ 296 h 475"/>
                <a:gd name="T8" fmla="*/ 188 w 188"/>
                <a:gd name="T9" fmla="*/ 415 h 475"/>
                <a:gd name="T10" fmla="*/ 185 w 188"/>
                <a:gd name="T11" fmla="*/ 439 h 475"/>
                <a:gd name="T12" fmla="*/ 168 w 188"/>
                <a:gd name="T13" fmla="*/ 457 h 475"/>
                <a:gd name="T14" fmla="*/ 147 w 188"/>
                <a:gd name="T15" fmla="*/ 468 h 475"/>
                <a:gd name="T16" fmla="*/ 105 w 188"/>
                <a:gd name="T17" fmla="*/ 475 h 475"/>
                <a:gd name="T18" fmla="*/ 6 w 188"/>
                <a:gd name="T19" fmla="*/ 401 h 4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475">
                  <a:moveTo>
                    <a:pt x="6" y="401"/>
                  </a:moveTo>
                  <a:lnTo>
                    <a:pt x="0" y="394"/>
                  </a:lnTo>
                  <a:lnTo>
                    <a:pt x="132" y="0"/>
                  </a:lnTo>
                  <a:lnTo>
                    <a:pt x="164" y="296"/>
                  </a:lnTo>
                  <a:lnTo>
                    <a:pt x="188" y="415"/>
                  </a:lnTo>
                  <a:lnTo>
                    <a:pt x="185" y="439"/>
                  </a:lnTo>
                  <a:lnTo>
                    <a:pt x="168" y="457"/>
                  </a:lnTo>
                  <a:lnTo>
                    <a:pt x="147" y="468"/>
                  </a:lnTo>
                  <a:lnTo>
                    <a:pt x="105" y="475"/>
                  </a:lnTo>
                  <a:lnTo>
                    <a:pt x="6" y="40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7" name="Freeform 42"/>
            <p:cNvSpPr>
              <a:spLocks/>
            </p:cNvSpPr>
            <p:nvPr/>
          </p:nvSpPr>
          <p:spPr bwMode="auto">
            <a:xfrm>
              <a:off x="1630" y="864"/>
              <a:ext cx="239" cy="933"/>
            </a:xfrm>
            <a:custGeom>
              <a:avLst/>
              <a:gdLst>
                <a:gd name="T0" fmla="*/ 875 w 1434"/>
                <a:gd name="T1" fmla="*/ 5542 h 5595"/>
                <a:gd name="T2" fmla="*/ 850 w 1434"/>
                <a:gd name="T3" fmla="*/ 5022 h 5595"/>
                <a:gd name="T4" fmla="*/ 805 w 1434"/>
                <a:gd name="T5" fmla="*/ 4505 h 5595"/>
                <a:gd name="T6" fmla="*/ 752 w 1434"/>
                <a:gd name="T7" fmla="*/ 3996 h 5595"/>
                <a:gd name="T8" fmla="*/ 679 w 1434"/>
                <a:gd name="T9" fmla="*/ 3483 h 5595"/>
                <a:gd name="T10" fmla="*/ 605 w 1434"/>
                <a:gd name="T11" fmla="*/ 2966 h 5595"/>
                <a:gd name="T12" fmla="*/ 513 w 1434"/>
                <a:gd name="T13" fmla="*/ 2453 h 5595"/>
                <a:gd name="T14" fmla="*/ 412 w 1434"/>
                <a:gd name="T15" fmla="*/ 1937 h 5595"/>
                <a:gd name="T16" fmla="*/ 310 w 1434"/>
                <a:gd name="T17" fmla="*/ 1423 h 5595"/>
                <a:gd name="T18" fmla="*/ 141 w 1434"/>
                <a:gd name="T19" fmla="*/ 760 h 5595"/>
                <a:gd name="T20" fmla="*/ 67 w 1434"/>
                <a:gd name="T21" fmla="*/ 430 h 5595"/>
                <a:gd name="T22" fmla="*/ 0 w 1434"/>
                <a:gd name="T23" fmla="*/ 99 h 5595"/>
                <a:gd name="T24" fmla="*/ 11 w 1434"/>
                <a:gd name="T25" fmla="*/ 0 h 5595"/>
                <a:gd name="T26" fmla="*/ 60 w 1434"/>
                <a:gd name="T27" fmla="*/ 22 h 5595"/>
                <a:gd name="T28" fmla="*/ 105 w 1434"/>
                <a:gd name="T29" fmla="*/ 64 h 5595"/>
                <a:gd name="T30" fmla="*/ 179 w 1434"/>
                <a:gd name="T31" fmla="*/ 149 h 5595"/>
                <a:gd name="T32" fmla="*/ 214 w 1434"/>
                <a:gd name="T33" fmla="*/ 205 h 5595"/>
                <a:gd name="T34" fmla="*/ 281 w 1434"/>
                <a:gd name="T35" fmla="*/ 380 h 5595"/>
                <a:gd name="T36" fmla="*/ 299 w 1434"/>
                <a:gd name="T37" fmla="*/ 387 h 5595"/>
                <a:gd name="T38" fmla="*/ 327 w 1434"/>
                <a:gd name="T39" fmla="*/ 384 h 5595"/>
                <a:gd name="T40" fmla="*/ 331 w 1434"/>
                <a:gd name="T41" fmla="*/ 374 h 5595"/>
                <a:gd name="T42" fmla="*/ 327 w 1434"/>
                <a:gd name="T43" fmla="*/ 369 h 5595"/>
                <a:gd name="T44" fmla="*/ 489 w 1434"/>
                <a:gd name="T45" fmla="*/ 468 h 5595"/>
                <a:gd name="T46" fmla="*/ 647 w 1434"/>
                <a:gd name="T47" fmla="*/ 637 h 5595"/>
                <a:gd name="T48" fmla="*/ 647 w 1434"/>
                <a:gd name="T49" fmla="*/ 650 h 5595"/>
                <a:gd name="T50" fmla="*/ 597 w 1434"/>
                <a:gd name="T51" fmla="*/ 753 h 5595"/>
                <a:gd name="T52" fmla="*/ 570 w 1434"/>
                <a:gd name="T53" fmla="*/ 855 h 5595"/>
                <a:gd name="T54" fmla="*/ 594 w 1434"/>
                <a:gd name="T55" fmla="*/ 918 h 5595"/>
                <a:gd name="T56" fmla="*/ 636 w 1434"/>
                <a:gd name="T57" fmla="*/ 949 h 5595"/>
                <a:gd name="T58" fmla="*/ 738 w 1434"/>
                <a:gd name="T59" fmla="*/ 963 h 5595"/>
                <a:gd name="T60" fmla="*/ 752 w 1434"/>
                <a:gd name="T61" fmla="*/ 998 h 5595"/>
                <a:gd name="T62" fmla="*/ 398 w 1434"/>
                <a:gd name="T63" fmla="*/ 1048 h 5595"/>
                <a:gd name="T64" fmla="*/ 433 w 1434"/>
                <a:gd name="T65" fmla="*/ 1533 h 5595"/>
                <a:gd name="T66" fmla="*/ 489 w 1434"/>
                <a:gd name="T67" fmla="*/ 1564 h 5595"/>
                <a:gd name="T68" fmla="*/ 703 w 1434"/>
                <a:gd name="T69" fmla="*/ 1533 h 5595"/>
                <a:gd name="T70" fmla="*/ 920 w 1434"/>
                <a:gd name="T71" fmla="*/ 1516 h 5595"/>
                <a:gd name="T72" fmla="*/ 1002 w 1434"/>
                <a:gd name="T73" fmla="*/ 1522 h 5595"/>
                <a:gd name="T74" fmla="*/ 1022 w 1434"/>
                <a:gd name="T75" fmla="*/ 1628 h 5595"/>
                <a:gd name="T76" fmla="*/ 1110 w 1434"/>
                <a:gd name="T77" fmla="*/ 2021 h 5595"/>
                <a:gd name="T78" fmla="*/ 1184 w 1434"/>
                <a:gd name="T79" fmla="*/ 2418 h 5595"/>
                <a:gd name="T80" fmla="*/ 1283 w 1434"/>
                <a:gd name="T81" fmla="*/ 3118 h 5595"/>
                <a:gd name="T82" fmla="*/ 1350 w 1434"/>
                <a:gd name="T83" fmla="*/ 3813 h 5595"/>
                <a:gd name="T84" fmla="*/ 1350 w 1434"/>
                <a:gd name="T85" fmla="*/ 3859 h 5595"/>
                <a:gd name="T86" fmla="*/ 1350 w 1434"/>
                <a:gd name="T87" fmla="*/ 3908 h 5595"/>
                <a:gd name="T88" fmla="*/ 1385 w 1434"/>
                <a:gd name="T89" fmla="*/ 4295 h 5595"/>
                <a:gd name="T90" fmla="*/ 1417 w 1434"/>
                <a:gd name="T91" fmla="*/ 4688 h 5595"/>
                <a:gd name="T92" fmla="*/ 1434 w 1434"/>
                <a:gd name="T93" fmla="*/ 5082 h 5595"/>
                <a:gd name="T94" fmla="*/ 1420 w 1434"/>
                <a:gd name="T95" fmla="*/ 5478 h 5595"/>
                <a:gd name="T96" fmla="*/ 1420 w 1434"/>
                <a:gd name="T97" fmla="*/ 5504 h 5595"/>
                <a:gd name="T98" fmla="*/ 1406 w 1434"/>
                <a:gd name="T99" fmla="*/ 5528 h 5595"/>
                <a:gd name="T100" fmla="*/ 1353 w 1434"/>
                <a:gd name="T101" fmla="*/ 5563 h 5595"/>
                <a:gd name="T102" fmla="*/ 1283 w 1434"/>
                <a:gd name="T103" fmla="*/ 5580 h 5595"/>
                <a:gd name="T104" fmla="*/ 1192 w 1434"/>
                <a:gd name="T105" fmla="*/ 5595 h 5595"/>
                <a:gd name="T106" fmla="*/ 1037 w 1434"/>
                <a:gd name="T107" fmla="*/ 5584 h 5595"/>
                <a:gd name="T108" fmla="*/ 955 w 1434"/>
                <a:gd name="T109" fmla="*/ 5569 h 5595"/>
                <a:gd name="T110" fmla="*/ 875 w 1434"/>
                <a:gd name="T111" fmla="*/ 5542 h 55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34" h="5595">
                  <a:moveTo>
                    <a:pt x="875" y="5542"/>
                  </a:moveTo>
                  <a:lnTo>
                    <a:pt x="850" y="5022"/>
                  </a:lnTo>
                  <a:lnTo>
                    <a:pt x="805" y="4505"/>
                  </a:lnTo>
                  <a:lnTo>
                    <a:pt x="752" y="3996"/>
                  </a:lnTo>
                  <a:lnTo>
                    <a:pt x="679" y="3483"/>
                  </a:lnTo>
                  <a:lnTo>
                    <a:pt x="605" y="2966"/>
                  </a:lnTo>
                  <a:lnTo>
                    <a:pt x="513" y="2453"/>
                  </a:lnTo>
                  <a:lnTo>
                    <a:pt x="412" y="1937"/>
                  </a:lnTo>
                  <a:lnTo>
                    <a:pt x="310" y="1423"/>
                  </a:lnTo>
                  <a:lnTo>
                    <a:pt x="141" y="760"/>
                  </a:lnTo>
                  <a:lnTo>
                    <a:pt x="67" y="430"/>
                  </a:lnTo>
                  <a:lnTo>
                    <a:pt x="0" y="99"/>
                  </a:lnTo>
                  <a:lnTo>
                    <a:pt x="11" y="0"/>
                  </a:lnTo>
                  <a:lnTo>
                    <a:pt x="60" y="22"/>
                  </a:lnTo>
                  <a:lnTo>
                    <a:pt x="105" y="64"/>
                  </a:lnTo>
                  <a:lnTo>
                    <a:pt x="179" y="149"/>
                  </a:lnTo>
                  <a:lnTo>
                    <a:pt x="214" y="205"/>
                  </a:lnTo>
                  <a:lnTo>
                    <a:pt x="281" y="380"/>
                  </a:lnTo>
                  <a:lnTo>
                    <a:pt x="299" y="387"/>
                  </a:lnTo>
                  <a:lnTo>
                    <a:pt x="327" y="384"/>
                  </a:lnTo>
                  <a:lnTo>
                    <a:pt x="331" y="374"/>
                  </a:lnTo>
                  <a:lnTo>
                    <a:pt x="327" y="369"/>
                  </a:lnTo>
                  <a:lnTo>
                    <a:pt x="489" y="468"/>
                  </a:lnTo>
                  <a:lnTo>
                    <a:pt x="647" y="637"/>
                  </a:lnTo>
                  <a:lnTo>
                    <a:pt x="647" y="650"/>
                  </a:lnTo>
                  <a:lnTo>
                    <a:pt x="597" y="753"/>
                  </a:lnTo>
                  <a:lnTo>
                    <a:pt x="570" y="855"/>
                  </a:lnTo>
                  <a:lnTo>
                    <a:pt x="594" y="918"/>
                  </a:lnTo>
                  <a:lnTo>
                    <a:pt x="636" y="949"/>
                  </a:lnTo>
                  <a:lnTo>
                    <a:pt x="738" y="963"/>
                  </a:lnTo>
                  <a:lnTo>
                    <a:pt x="752" y="998"/>
                  </a:lnTo>
                  <a:lnTo>
                    <a:pt x="398" y="1048"/>
                  </a:lnTo>
                  <a:lnTo>
                    <a:pt x="433" y="1533"/>
                  </a:lnTo>
                  <a:lnTo>
                    <a:pt x="489" y="1564"/>
                  </a:lnTo>
                  <a:lnTo>
                    <a:pt x="703" y="1533"/>
                  </a:lnTo>
                  <a:lnTo>
                    <a:pt x="920" y="1516"/>
                  </a:lnTo>
                  <a:lnTo>
                    <a:pt x="1002" y="1522"/>
                  </a:lnTo>
                  <a:lnTo>
                    <a:pt x="1022" y="1628"/>
                  </a:lnTo>
                  <a:lnTo>
                    <a:pt x="1110" y="2021"/>
                  </a:lnTo>
                  <a:lnTo>
                    <a:pt x="1184" y="2418"/>
                  </a:lnTo>
                  <a:lnTo>
                    <a:pt x="1283" y="3118"/>
                  </a:lnTo>
                  <a:lnTo>
                    <a:pt x="1350" y="3813"/>
                  </a:lnTo>
                  <a:lnTo>
                    <a:pt x="1350" y="3859"/>
                  </a:lnTo>
                  <a:lnTo>
                    <a:pt x="1350" y="3908"/>
                  </a:lnTo>
                  <a:lnTo>
                    <a:pt x="1385" y="4295"/>
                  </a:lnTo>
                  <a:lnTo>
                    <a:pt x="1417" y="4688"/>
                  </a:lnTo>
                  <a:lnTo>
                    <a:pt x="1434" y="5082"/>
                  </a:lnTo>
                  <a:lnTo>
                    <a:pt x="1420" y="5478"/>
                  </a:lnTo>
                  <a:lnTo>
                    <a:pt x="1420" y="5504"/>
                  </a:lnTo>
                  <a:lnTo>
                    <a:pt x="1406" y="5528"/>
                  </a:lnTo>
                  <a:lnTo>
                    <a:pt x="1353" y="5563"/>
                  </a:lnTo>
                  <a:lnTo>
                    <a:pt x="1283" y="5580"/>
                  </a:lnTo>
                  <a:lnTo>
                    <a:pt x="1192" y="5595"/>
                  </a:lnTo>
                  <a:lnTo>
                    <a:pt x="1037" y="5584"/>
                  </a:lnTo>
                  <a:lnTo>
                    <a:pt x="955" y="5569"/>
                  </a:lnTo>
                  <a:lnTo>
                    <a:pt x="875" y="5542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8" name="Freeform 43"/>
            <p:cNvSpPr>
              <a:spLocks/>
            </p:cNvSpPr>
            <p:nvPr/>
          </p:nvSpPr>
          <p:spPr bwMode="auto">
            <a:xfrm>
              <a:off x="803" y="1658"/>
              <a:ext cx="58" cy="97"/>
            </a:xfrm>
            <a:custGeom>
              <a:avLst/>
              <a:gdLst>
                <a:gd name="T0" fmla="*/ 0 w 347"/>
                <a:gd name="T1" fmla="*/ 572 h 579"/>
                <a:gd name="T2" fmla="*/ 165 w 347"/>
                <a:gd name="T3" fmla="*/ 284 h 579"/>
                <a:gd name="T4" fmla="*/ 235 w 347"/>
                <a:gd name="T5" fmla="*/ 140 h 579"/>
                <a:gd name="T6" fmla="*/ 295 w 347"/>
                <a:gd name="T7" fmla="*/ 0 h 579"/>
                <a:gd name="T8" fmla="*/ 347 w 347"/>
                <a:gd name="T9" fmla="*/ 0 h 579"/>
                <a:gd name="T10" fmla="*/ 281 w 347"/>
                <a:gd name="T11" fmla="*/ 182 h 579"/>
                <a:gd name="T12" fmla="*/ 66 w 347"/>
                <a:gd name="T13" fmla="*/ 572 h 579"/>
                <a:gd name="T14" fmla="*/ 21 w 347"/>
                <a:gd name="T15" fmla="*/ 579 h 579"/>
                <a:gd name="T16" fmla="*/ 0 w 347"/>
                <a:gd name="T17" fmla="*/ 572 h 5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7" h="579">
                  <a:moveTo>
                    <a:pt x="0" y="572"/>
                  </a:moveTo>
                  <a:lnTo>
                    <a:pt x="165" y="284"/>
                  </a:lnTo>
                  <a:lnTo>
                    <a:pt x="235" y="14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281" y="182"/>
                  </a:lnTo>
                  <a:lnTo>
                    <a:pt x="66" y="572"/>
                  </a:lnTo>
                  <a:lnTo>
                    <a:pt x="21" y="579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69" name="Freeform 44"/>
            <p:cNvSpPr>
              <a:spLocks/>
            </p:cNvSpPr>
            <p:nvPr/>
          </p:nvSpPr>
          <p:spPr bwMode="auto">
            <a:xfrm>
              <a:off x="259" y="1662"/>
              <a:ext cx="150" cy="57"/>
            </a:xfrm>
            <a:custGeom>
              <a:avLst/>
              <a:gdLst>
                <a:gd name="T0" fmla="*/ 7 w 903"/>
                <a:gd name="T1" fmla="*/ 295 h 340"/>
                <a:gd name="T2" fmla="*/ 0 w 903"/>
                <a:gd name="T3" fmla="*/ 0 h 340"/>
                <a:gd name="T4" fmla="*/ 232 w 903"/>
                <a:gd name="T5" fmla="*/ 45 h 340"/>
                <a:gd name="T6" fmla="*/ 461 w 903"/>
                <a:gd name="T7" fmla="*/ 67 h 340"/>
                <a:gd name="T8" fmla="*/ 682 w 903"/>
                <a:gd name="T9" fmla="*/ 52 h 340"/>
                <a:gd name="T10" fmla="*/ 903 w 903"/>
                <a:gd name="T11" fmla="*/ 17 h 340"/>
                <a:gd name="T12" fmla="*/ 886 w 903"/>
                <a:gd name="T13" fmla="*/ 298 h 340"/>
                <a:gd name="T14" fmla="*/ 654 w 903"/>
                <a:gd name="T15" fmla="*/ 330 h 340"/>
                <a:gd name="T16" fmla="*/ 451 w 903"/>
                <a:gd name="T17" fmla="*/ 340 h 340"/>
                <a:gd name="T18" fmla="*/ 240 w 903"/>
                <a:gd name="T19" fmla="*/ 319 h 340"/>
                <a:gd name="T20" fmla="*/ 7 w 903"/>
                <a:gd name="T21" fmla="*/ 295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3" h="340">
                  <a:moveTo>
                    <a:pt x="7" y="295"/>
                  </a:moveTo>
                  <a:lnTo>
                    <a:pt x="0" y="0"/>
                  </a:lnTo>
                  <a:lnTo>
                    <a:pt x="232" y="45"/>
                  </a:lnTo>
                  <a:lnTo>
                    <a:pt x="461" y="67"/>
                  </a:lnTo>
                  <a:lnTo>
                    <a:pt x="682" y="52"/>
                  </a:lnTo>
                  <a:lnTo>
                    <a:pt x="903" y="17"/>
                  </a:lnTo>
                  <a:lnTo>
                    <a:pt x="886" y="298"/>
                  </a:lnTo>
                  <a:lnTo>
                    <a:pt x="654" y="330"/>
                  </a:lnTo>
                  <a:lnTo>
                    <a:pt x="451" y="340"/>
                  </a:lnTo>
                  <a:lnTo>
                    <a:pt x="240" y="319"/>
                  </a:lnTo>
                  <a:lnTo>
                    <a:pt x="7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0" name="Freeform 45"/>
            <p:cNvSpPr>
              <a:spLocks/>
            </p:cNvSpPr>
            <p:nvPr/>
          </p:nvSpPr>
          <p:spPr bwMode="auto">
            <a:xfrm>
              <a:off x="1400" y="1612"/>
              <a:ext cx="50" cy="50"/>
            </a:xfrm>
            <a:custGeom>
              <a:avLst/>
              <a:gdLst>
                <a:gd name="T0" fmla="*/ 52 w 298"/>
                <a:gd name="T1" fmla="*/ 267 h 299"/>
                <a:gd name="T2" fmla="*/ 21 w 298"/>
                <a:gd name="T3" fmla="*/ 221 h 299"/>
                <a:gd name="T4" fmla="*/ 0 w 298"/>
                <a:gd name="T5" fmla="*/ 161 h 299"/>
                <a:gd name="T6" fmla="*/ 0 w 298"/>
                <a:gd name="T7" fmla="*/ 98 h 299"/>
                <a:gd name="T8" fmla="*/ 13 w 298"/>
                <a:gd name="T9" fmla="*/ 38 h 299"/>
                <a:gd name="T10" fmla="*/ 150 w 298"/>
                <a:gd name="T11" fmla="*/ 0 h 299"/>
                <a:gd name="T12" fmla="*/ 200 w 298"/>
                <a:gd name="T13" fmla="*/ 3 h 299"/>
                <a:gd name="T14" fmla="*/ 238 w 298"/>
                <a:gd name="T15" fmla="*/ 17 h 299"/>
                <a:gd name="T16" fmla="*/ 270 w 298"/>
                <a:gd name="T17" fmla="*/ 38 h 299"/>
                <a:gd name="T18" fmla="*/ 284 w 298"/>
                <a:gd name="T19" fmla="*/ 70 h 299"/>
                <a:gd name="T20" fmla="*/ 298 w 298"/>
                <a:gd name="T21" fmla="*/ 144 h 299"/>
                <a:gd name="T22" fmla="*/ 270 w 298"/>
                <a:gd name="T23" fmla="*/ 217 h 299"/>
                <a:gd name="T24" fmla="*/ 249 w 298"/>
                <a:gd name="T25" fmla="*/ 249 h 299"/>
                <a:gd name="T26" fmla="*/ 217 w 298"/>
                <a:gd name="T27" fmla="*/ 278 h 299"/>
                <a:gd name="T28" fmla="*/ 189 w 298"/>
                <a:gd name="T29" fmla="*/ 295 h 299"/>
                <a:gd name="T30" fmla="*/ 150 w 298"/>
                <a:gd name="T31" fmla="*/ 299 h 299"/>
                <a:gd name="T32" fmla="*/ 52 w 298"/>
                <a:gd name="T33" fmla="*/ 267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8" h="299">
                  <a:moveTo>
                    <a:pt x="52" y="267"/>
                  </a:moveTo>
                  <a:lnTo>
                    <a:pt x="21" y="221"/>
                  </a:lnTo>
                  <a:lnTo>
                    <a:pt x="0" y="161"/>
                  </a:lnTo>
                  <a:lnTo>
                    <a:pt x="0" y="98"/>
                  </a:lnTo>
                  <a:lnTo>
                    <a:pt x="13" y="38"/>
                  </a:lnTo>
                  <a:lnTo>
                    <a:pt x="150" y="0"/>
                  </a:lnTo>
                  <a:lnTo>
                    <a:pt x="200" y="3"/>
                  </a:lnTo>
                  <a:lnTo>
                    <a:pt x="238" y="17"/>
                  </a:lnTo>
                  <a:lnTo>
                    <a:pt x="270" y="38"/>
                  </a:lnTo>
                  <a:lnTo>
                    <a:pt x="284" y="70"/>
                  </a:lnTo>
                  <a:lnTo>
                    <a:pt x="298" y="144"/>
                  </a:lnTo>
                  <a:lnTo>
                    <a:pt x="270" y="217"/>
                  </a:lnTo>
                  <a:lnTo>
                    <a:pt x="249" y="249"/>
                  </a:lnTo>
                  <a:lnTo>
                    <a:pt x="217" y="278"/>
                  </a:lnTo>
                  <a:lnTo>
                    <a:pt x="189" y="295"/>
                  </a:lnTo>
                  <a:lnTo>
                    <a:pt x="150" y="299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1" name="Freeform 46"/>
            <p:cNvSpPr>
              <a:spLocks/>
            </p:cNvSpPr>
            <p:nvPr/>
          </p:nvSpPr>
          <p:spPr bwMode="auto">
            <a:xfrm>
              <a:off x="1409" y="1620"/>
              <a:ext cx="31" cy="34"/>
            </a:xfrm>
            <a:custGeom>
              <a:avLst/>
              <a:gdLst>
                <a:gd name="T0" fmla="*/ 0 w 182"/>
                <a:gd name="T1" fmla="*/ 112 h 203"/>
                <a:gd name="T2" fmla="*/ 10 w 182"/>
                <a:gd name="T3" fmla="*/ 63 h 203"/>
                <a:gd name="T4" fmla="*/ 24 w 182"/>
                <a:gd name="T5" fmla="*/ 28 h 203"/>
                <a:gd name="T6" fmla="*/ 52 w 182"/>
                <a:gd name="T7" fmla="*/ 4 h 203"/>
                <a:gd name="T8" fmla="*/ 94 w 182"/>
                <a:gd name="T9" fmla="*/ 0 h 203"/>
                <a:gd name="T10" fmla="*/ 126 w 182"/>
                <a:gd name="T11" fmla="*/ 0 h 203"/>
                <a:gd name="T12" fmla="*/ 161 w 182"/>
                <a:gd name="T13" fmla="*/ 21 h 203"/>
                <a:gd name="T14" fmla="*/ 182 w 182"/>
                <a:gd name="T15" fmla="*/ 56 h 203"/>
                <a:gd name="T16" fmla="*/ 182 w 182"/>
                <a:gd name="T17" fmla="*/ 112 h 203"/>
                <a:gd name="T18" fmla="*/ 168 w 182"/>
                <a:gd name="T19" fmla="*/ 147 h 203"/>
                <a:gd name="T20" fmla="*/ 144 w 182"/>
                <a:gd name="T21" fmla="*/ 179 h 203"/>
                <a:gd name="T22" fmla="*/ 94 w 182"/>
                <a:gd name="T23" fmla="*/ 203 h 203"/>
                <a:gd name="T24" fmla="*/ 67 w 182"/>
                <a:gd name="T25" fmla="*/ 200 h 203"/>
                <a:gd name="T26" fmla="*/ 45 w 182"/>
                <a:gd name="T27" fmla="*/ 183 h 203"/>
                <a:gd name="T28" fmla="*/ 0 w 182"/>
                <a:gd name="T29" fmla="*/ 112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203">
                  <a:moveTo>
                    <a:pt x="0" y="112"/>
                  </a:moveTo>
                  <a:lnTo>
                    <a:pt x="10" y="63"/>
                  </a:lnTo>
                  <a:lnTo>
                    <a:pt x="24" y="28"/>
                  </a:lnTo>
                  <a:lnTo>
                    <a:pt x="52" y="4"/>
                  </a:lnTo>
                  <a:lnTo>
                    <a:pt x="94" y="0"/>
                  </a:lnTo>
                  <a:lnTo>
                    <a:pt x="126" y="0"/>
                  </a:lnTo>
                  <a:lnTo>
                    <a:pt x="161" y="21"/>
                  </a:lnTo>
                  <a:lnTo>
                    <a:pt x="182" y="56"/>
                  </a:lnTo>
                  <a:lnTo>
                    <a:pt x="182" y="112"/>
                  </a:lnTo>
                  <a:lnTo>
                    <a:pt x="168" y="147"/>
                  </a:lnTo>
                  <a:lnTo>
                    <a:pt x="144" y="179"/>
                  </a:lnTo>
                  <a:lnTo>
                    <a:pt x="94" y="203"/>
                  </a:lnTo>
                  <a:lnTo>
                    <a:pt x="67" y="200"/>
                  </a:lnTo>
                  <a:lnTo>
                    <a:pt x="45" y="18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2" name="Freeform 47"/>
            <p:cNvSpPr>
              <a:spLocks/>
            </p:cNvSpPr>
            <p:nvPr/>
          </p:nvSpPr>
          <p:spPr bwMode="auto">
            <a:xfrm>
              <a:off x="460" y="1544"/>
              <a:ext cx="177" cy="98"/>
            </a:xfrm>
            <a:custGeom>
              <a:avLst/>
              <a:gdLst>
                <a:gd name="T0" fmla="*/ 21 w 1061"/>
                <a:gd name="T1" fmla="*/ 584 h 591"/>
                <a:gd name="T2" fmla="*/ 0 w 1061"/>
                <a:gd name="T3" fmla="*/ 562 h 591"/>
                <a:gd name="T4" fmla="*/ 32 w 1061"/>
                <a:gd name="T5" fmla="*/ 517 h 591"/>
                <a:gd name="T6" fmla="*/ 461 w 1061"/>
                <a:gd name="T7" fmla="*/ 517 h 591"/>
                <a:gd name="T8" fmla="*/ 569 w 1061"/>
                <a:gd name="T9" fmla="*/ 517 h 591"/>
                <a:gd name="T10" fmla="*/ 981 w 1061"/>
                <a:gd name="T11" fmla="*/ 479 h 591"/>
                <a:gd name="T12" fmla="*/ 991 w 1061"/>
                <a:gd name="T13" fmla="*/ 313 h 591"/>
                <a:gd name="T14" fmla="*/ 991 w 1061"/>
                <a:gd name="T15" fmla="*/ 233 h 591"/>
                <a:gd name="T16" fmla="*/ 981 w 1061"/>
                <a:gd name="T17" fmla="*/ 148 h 591"/>
                <a:gd name="T18" fmla="*/ 967 w 1061"/>
                <a:gd name="T19" fmla="*/ 131 h 591"/>
                <a:gd name="T20" fmla="*/ 935 w 1061"/>
                <a:gd name="T21" fmla="*/ 85 h 591"/>
                <a:gd name="T22" fmla="*/ 151 w 1061"/>
                <a:gd name="T23" fmla="*/ 85 h 591"/>
                <a:gd name="T24" fmla="*/ 56 w 1061"/>
                <a:gd name="T25" fmla="*/ 85 h 591"/>
                <a:gd name="T26" fmla="*/ 0 w 1061"/>
                <a:gd name="T27" fmla="*/ 57 h 591"/>
                <a:gd name="T28" fmla="*/ 21 w 1061"/>
                <a:gd name="T29" fmla="*/ 14 h 591"/>
                <a:gd name="T30" fmla="*/ 85 w 1061"/>
                <a:gd name="T31" fmla="*/ 0 h 591"/>
                <a:gd name="T32" fmla="*/ 467 w 1061"/>
                <a:gd name="T33" fmla="*/ 18 h 591"/>
                <a:gd name="T34" fmla="*/ 520 w 1061"/>
                <a:gd name="T35" fmla="*/ 18 h 591"/>
                <a:gd name="T36" fmla="*/ 569 w 1061"/>
                <a:gd name="T37" fmla="*/ 18 h 591"/>
                <a:gd name="T38" fmla="*/ 636 w 1061"/>
                <a:gd name="T39" fmla="*/ 18 h 591"/>
                <a:gd name="T40" fmla="*/ 686 w 1061"/>
                <a:gd name="T41" fmla="*/ 18 h 591"/>
                <a:gd name="T42" fmla="*/ 836 w 1061"/>
                <a:gd name="T43" fmla="*/ 18 h 591"/>
                <a:gd name="T44" fmla="*/ 959 w 1061"/>
                <a:gd name="T45" fmla="*/ 18 h 591"/>
                <a:gd name="T46" fmla="*/ 1009 w 1061"/>
                <a:gd name="T47" fmla="*/ 81 h 591"/>
                <a:gd name="T48" fmla="*/ 1040 w 1061"/>
                <a:gd name="T49" fmla="*/ 141 h 591"/>
                <a:gd name="T50" fmla="*/ 1061 w 1061"/>
                <a:gd name="T51" fmla="*/ 260 h 591"/>
                <a:gd name="T52" fmla="*/ 1047 w 1061"/>
                <a:gd name="T53" fmla="*/ 506 h 591"/>
                <a:gd name="T54" fmla="*/ 876 w 1061"/>
                <a:gd name="T55" fmla="*/ 556 h 591"/>
                <a:gd name="T56" fmla="*/ 710 w 1061"/>
                <a:gd name="T57" fmla="*/ 573 h 591"/>
                <a:gd name="T58" fmla="*/ 39 w 1061"/>
                <a:gd name="T59" fmla="*/ 591 h 591"/>
                <a:gd name="T60" fmla="*/ 21 w 1061"/>
                <a:gd name="T61" fmla="*/ 584 h 5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1" h="591">
                  <a:moveTo>
                    <a:pt x="21" y="584"/>
                  </a:moveTo>
                  <a:lnTo>
                    <a:pt x="0" y="562"/>
                  </a:lnTo>
                  <a:lnTo>
                    <a:pt x="32" y="517"/>
                  </a:lnTo>
                  <a:lnTo>
                    <a:pt x="461" y="517"/>
                  </a:lnTo>
                  <a:lnTo>
                    <a:pt x="569" y="517"/>
                  </a:lnTo>
                  <a:lnTo>
                    <a:pt x="981" y="479"/>
                  </a:lnTo>
                  <a:lnTo>
                    <a:pt x="991" y="313"/>
                  </a:lnTo>
                  <a:lnTo>
                    <a:pt x="991" y="233"/>
                  </a:lnTo>
                  <a:lnTo>
                    <a:pt x="981" y="148"/>
                  </a:lnTo>
                  <a:lnTo>
                    <a:pt x="967" y="131"/>
                  </a:lnTo>
                  <a:lnTo>
                    <a:pt x="935" y="85"/>
                  </a:lnTo>
                  <a:lnTo>
                    <a:pt x="151" y="85"/>
                  </a:lnTo>
                  <a:lnTo>
                    <a:pt x="56" y="85"/>
                  </a:lnTo>
                  <a:lnTo>
                    <a:pt x="0" y="57"/>
                  </a:lnTo>
                  <a:lnTo>
                    <a:pt x="21" y="14"/>
                  </a:lnTo>
                  <a:lnTo>
                    <a:pt x="85" y="0"/>
                  </a:lnTo>
                  <a:lnTo>
                    <a:pt x="467" y="18"/>
                  </a:lnTo>
                  <a:lnTo>
                    <a:pt x="520" y="18"/>
                  </a:lnTo>
                  <a:lnTo>
                    <a:pt x="569" y="18"/>
                  </a:lnTo>
                  <a:lnTo>
                    <a:pt x="636" y="18"/>
                  </a:lnTo>
                  <a:lnTo>
                    <a:pt x="686" y="18"/>
                  </a:lnTo>
                  <a:lnTo>
                    <a:pt x="836" y="18"/>
                  </a:lnTo>
                  <a:lnTo>
                    <a:pt x="959" y="18"/>
                  </a:lnTo>
                  <a:lnTo>
                    <a:pt x="1009" y="81"/>
                  </a:lnTo>
                  <a:lnTo>
                    <a:pt x="1040" y="141"/>
                  </a:lnTo>
                  <a:lnTo>
                    <a:pt x="1061" y="260"/>
                  </a:lnTo>
                  <a:lnTo>
                    <a:pt x="1047" y="506"/>
                  </a:lnTo>
                  <a:lnTo>
                    <a:pt x="876" y="556"/>
                  </a:lnTo>
                  <a:lnTo>
                    <a:pt x="710" y="573"/>
                  </a:lnTo>
                  <a:lnTo>
                    <a:pt x="39" y="591"/>
                  </a:lnTo>
                  <a:lnTo>
                    <a:pt x="21" y="5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3" name="Freeform 48"/>
            <p:cNvSpPr>
              <a:spLocks/>
            </p:cNvSpPr>
            <p:nvPr/>
          </p:nvSpPr>
          <p:spPr bwMode="auto">
            <a:xfrm>
              <a:off x="247" y="1585"/>
              <a:ext cx="44" cy="41"/>
            </a:xfrm>
            <a:custGeom>
              <a:avLst/>
              <a:gdLst>
                <a:gd name="T0" fmla="*/ 8 w 264"/>
                <a:gd name="T1" fmla="*/ 64 h 250"/>
                <a:gd name="T2" fmla="*/ 50 w 264"/>
                <a:gd name="T3" fmla="*/ 18 h 250"/>
                <a:gd name="T4" fmla="*/ 74 w 264"/>
                <a:gd name="T5" fmla="*/ 11 h 250"/>
                <a:gd name="T6" fmla="*/ 103 w 264"/>
                <a:gd name="T7" fmla="*/ 0 h 250"/>
                <a:gd name="T8" fmla="*/ 170 w 264"/>
                <a:gd name="T9" fmla="*/ 11 h 250"/>
                <a:gd name="T10" fmla="*/ 246 w 264"/>
                <a:gd name="T11" fmla="*/ 50 h 250"/>
                <a:gd name="T12" fmla="*/ 264 w 264"/>
                <a:gd name="T13" fmla="*/ 106 h 250"/>
                <a:gd name="T14" fmla="*/ 254 w 264"/>
                <a:gd name="T15" fmla="*/ 169 h 250"/>
                <a:gd name="T16" fmla="*/ 222 w 264"/>
                <a:gd name="T17" fmla="*/ 222 h 250"/>
                <a:gd name="T18" fmla="*/ 173 w 264"/>
                <a:gd name="T19" fmla="*/ 250 h 250"/>
                <a:gd name="T20" fmla="*/ 82 w 264"/>
                <a:gd name="T21" fmla="*/ 250 h 250"/>
                <a:gd name="T22" fmla="*/ 50 w 264"/>
                <a:gd name="T23" fmla="*/ 236 h 250"/>
                <a:gd name="T24" fmla="*/ 21 w 264"/>
                <a:gd name="T25" fmla="*/ 215 h 250"/>
                <a:gd name="T26" fmla="*/ 0 w 264"/>
                <a:gd name="T27" fmla="*/ 148 h 250"/>
                <a:gd name="T28" fmla="*/ 8 w 264"/>
                <a:gd name="T29" fmla="*/ 64 h 2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4" h="250">
                  <a:moveTo>
                    <a:pt x="8" y="64"/>
                  </a:moveTo>
                  <a:lnTo>
                    <a:pt x="50" y="18"/>
                  </a:lnTo>
                  <a:lnTo>
                    <a:pt x="74" y="11"/>
                  </a:lnTo>
                  <a:lnTo>
                    <a:pt x="103" y="0"/>
                  </a:lnTo>
                  <a:lnTo>
                    <a:pt x="170" y="11"/>
                  </a:lnTo>
                  <a:lnTo>
                    <a:pt x="246" y="50"/>
                  </a:lnTo>
                  <a:lnTo>
                    <a:pt x="264" y="106"/>
                  </a:lnTo>
                  <a:lnTo>
                    <a:pt x="254" y="169"/>
                  </a:lnTo>
                  <a:lnTo>
                    <a:pt x="222" y="222"/>
                  </a:lnTo>
                  <a:lnTo>
                    <a:pt x="173" y="250"/>
                  </a:lnTo>
                  <a:lnTo>
                    <a:pt x="82" y="250"/>
                  </a:lnTo>
                  <a:lnTo>
                    <a:pt x="50" y="236"/>
                  </a:lnTo>
                  <a:lnTo>
                    <a:pt x="21" y="215"/>
                  </a:lnTo>
                  <a:lnTo>
                    <a:pt x="0" y="14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4" name="Freeform 49"/>
            <p:cNvSpPr>
              <a:spLocks/>
            </p:cNvSpPr>
            <p:nvPr/>
          </p:nvSpPr>
          <p:spPr bwMode="auto">
            <a:xfrm>
              <a:off x="1835" y="1267"/>
              <a:ext cx="258" cy="358"/>
            </a:xfrm>
            <a:custGeom>
              <a:avLst/>
              <a:gdLst>
                <a:gd name="T0" fmla="*/ 238 w 1549"/>
                <a:gd name="T1" fmla="*/ 2126 h 2147"/>
                <a:gd name="T2" fmla="*/ 144 w 1549"/>
                <a:gd name="T3" fmla="*/ 1075 h 2147"/>
                <a:gd name="T4" fmla="*/ 80 w 1549"/>
                <a:gd name="T5" fmla="*/ 545 h 2147"/>
                <a:gd name="T6" fmla="*/ 45 w 1549"/>
                <a:gd name="T7" fmla="*/ 285 h 2147"/>
                <a:gd name="T8" fmla="*/ 0 w 1549"/>
                <a:gd name="T9" fmla="*/ 21 h 2147"/>
                <a:gd name="T10" fmla="*/ 32 w 1549"/>
                <a:gd name="T11" fmla="*/ 0 h 2147"/>
                <a:gd name="T12" fmla="*/ 172 w 1549"/>
                <a:gd name="T13" fmla="*/ 74 h 2147"/>
                <a:gd name="T14" fmla="*/ 305 w 1549"/>
                <a:gd name="T15" fmla="*/ 141 h 2147"/>
                <a:gd name="T16" fmla="*/ 442 w 1549"/>
                <a:gd name="T17" fmla="*/ 218 h 2147"/>
                <a:gd name="T18" fmla="*/ 576 w 1549"/>
                <a:gd name="T19" fmla="*/ 334 h 2147"/>
                <a:gd name="T20" fmla="*/ 607 w 1549"/>
                <a:gd name="T21" fmla="*/ 390 h 2147"/>
                <a:gd name="T22" fmla="*/ 611 w 1549"/>
                <a:gd name="T23" fmla="*/ 401 h 2147"/>
                <a:gd name="T24" fmla="*/ 625 w 1549"/>
                <a:gd name="T25" fmla="*/ 446 h 2147"/>
                <a:gd name="T26" fmla="*/ 502 w 1549"/>
                <a:gd name="T27" fmla="*/ 503 h 2147"/>
                <a:gd name="T28" fmla="*/ 396 w 1549"/>
                <a:gd name="T29" fmla="*/ 573 h 2147"/>
                <a:gd name="T30" fmla="*/ 295 w 1549"/>
                <a:gd name="T31" fmla="*/ 661 h 2147"/>
                <a:gd name="T32" fmla="*/ 207 w 1549"/>
                <a:gd name="T33" fmla="*/ 762 h 2147"/>
                <a:gd name="T34" fmla="*/ 207 w 1549"/>
                <a:gd name="T35" fmla="*/ 837 h 2147"/>
                <a:gd name="T36" fmla="*/ 319 w 1549"/>
                <a:gd name="T37" fmla="*/ 720 h 2147"/>
                <a:gd name="T38" fmla="*/ 442 w 1549"/>
                <a:gd name="T39" fmla="*/ 601 h 2147"/>
                <a:gd name="T40" fmla="*/ 509 w 1549"/>
                <a:gd name="T41" fmla="*/ 551 h 2147"/>
                <a:gd name="T42" fmla="*/ 589 w 1549"/>
                <a:gd name="T43" fmla="*/ 516 h 2147"/>
                <a:gd name="T44" fmla="*/ 667 w 1549"/>
                <a:gd name="T45" fmla="*/ 495 h 2147"/>
                <a:gd name="T46" fmla="*/ 752 w 1549"/>
                <a:gd name="T47" fmla="*/ 489 h 2147"/>
                <a:gd name="T48" fmla="*/ 794 w 1549"/>
                <a:gd name="T49" fmla="*/ 471 h 2147"/>
                <a:gd name="T50" fmla="*/ 818 w 1549"/>
                <a:gd name="T51" fmla="*/ 548 h 2147"/>
                <a:gd name="T52" fmla="*/ 835 w 1549"/>
                <a:gd name="T53" fmla="*/ 583 h 2147"/>
                <a:gd name="T54" fmla="*/ 840 w 1549"/>
                <a:gd name="T55" fmla="*/ 622 h 2147"/>
                <a:gd name="T56" fmla="*/ 703 w 1549"/>
                <a:gd name="T57" fmla="*/ 875 h 2147"/>
                <a:gd name="T58" fmla="*/ 656 w 1549"/>
                <a:gd name="T59" fmla="*/ 942 h 2147"/>
                <a:gd name="T60" fmla="*/ 650 w 1549"/>
                <a:gd name="T61" fmla="*/ 1093 h 2147"/>
                <a:gd name="T62" fmla="*/ 677 w 1549"/>
                <a:gd name="T63" fmla="*/ 1230 h 2147"/>
                <a:gd name="T64" fmla="*/ 752 w 1549"/>
                <a:gd name="T65" fmla="*/ 1350 h 2147"/>
                <a:gd name="T66" fmla="*/ 850 w 1549"/>
                <a:gd name="T67" fmla="*/ 1441 h 2147"/>
                <a:gd name="T68" fmla="*/ 966 w 1549"/>
                <a:gd name="T69" fmla="*/ 1493 h 2147"/>
                <a:gd name="T70" fmla="*/ 1089 w 1549"/>
                <a:gd name="T71" fmla="*/ 1508 h 2147"/>
                <a:gd name="T72" fmla="*/ 1222 w 1549"/>
                <a:gd name="T73" fmla="*/ 1476 h 2147"/>
                <a:gd name="T74" fmla="*/ 1363 w 1549"/>
                <a:gd name="T75" fmla="*/ 1391 h 2147"/>
                <a:gd name="T76" fmla="*/ 1549 w 1549"/>
                <a:gd name="T77" fmla="*/ 1514 h 2147"/>
                <a:gd name="T78" fmla="*/ 1405 w 1549"/>
                <a:gd name="T79" fmla="*/ 1690 h 2147"/>
                <a:gd name="T80" fmla="*/ 1335 w 1549"/>
                <a:gd name="T81" fmla="*/ 1768 h 2147"/>
                <a:gd name="T82" fmla="*/ 1247 w 1549"/>
                <a:gd name="T83" fmla="*/ 1834 h 2147"/>
                <a:gd name="T84" fmla="*/ 1025 w 1549"/>
                <a:gd name="T85" fmla="*/ 1982 h 2147"/>
                <a:gd name="T86" fmla="*/ 899 w 1549"/>
                <a:gd name="T87" fmla="*/ 2041 h 2147"/>
                <a:gd name="T88" fmla="*/ 773 w 1549"/>
                <a:gd name="T89" fmla="*/ 2097 h 2147"/>
                <a:gd name="T90" fmla="*/ 636 w 1549"/>
                <a:gd name="T91" fmla="*/ 2126 h 2147"/>
                <a:gd name="T92" fmla="*/ 502 w 1549"/>
                <a:gd name="T93" fmla="*/ 2147 h 2147"/>
                <a:gd name="T94" fmla="*/ 372 w 1549"/>
                <a:gd name="T95" fmla="*/ 2147 h 2147"/>
                <a:gd name="T96" fmla="*/ 238 w 1549"/>
                <a:gd name="T97" fmla="*/ 2126 h 2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49" h="2147">
                  <a:moveTo>
                    <a:pt x="238" y="2126"/>
                  </a:moveTo>
                  <a:lnTo>
                    <a:pt x="144" y="1075"/>
                  </a:lnTo>
                  <a:lnTo>
                    <a:pt x="80" y="545"/>
                  </a:lnTo>
                  <a:lnTo>
                    <a:pt x="45" y="285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172" y="74"/>
                  </a:lnTo>
                  <a:lnTo>
                    <a:pt x="305" y="141"/>
                  </a:lnTo>
                  <a:lnTo>
                    <a:pt x="442" y="218"/>
                  </a:lnTo>
                  <a:lnTo>
                    <a:pt x="576" y="334"/>
                  </a:lnTo>
                  <a:lnTo>
                    <a:pt x="607" y="390"/>
                  </a:lnTo>
                  <a:lnTo>
                    <a:pt x="611" y="401"/>
                  </a:lnTo>
                  <a:lnTo>
                    <a:pt x="625" y="446"/>
                  </a:lnTo>
                  <a:lnTo>
                    <a:pt x="502" y="503"/>
                  </a:lnTo>
                  <a:lnTo>
                    <a:pt x="396" y="573"/>
                  </a:lnTo>
                  <a:lnTo>
                    <a:pt x="295" y="661"/>
                  </a:lnTo>
                  <a:lnTo>
                    <a:pt x="207" y="762"/>
                  </a:lnTo>
                  <a:lnTo>
                    <a:pt x="207" y="837"/>
                  </a:lnTo>
                  <a:lnTo>
                    <a:pt x="319" y="720"/>
                  </a:lnTo>
                  <a:lnTo>
                    <a:pt x="442" y="601"/>
                  </a:lnTo>
                  <a:lnTo>
                    <a:pt x="509" y="551"/>
                  </a:lnTo>
                  <a:lnTo>
                    <a:pt x="589" y="516"/>
                  </a:lnTo>
                  <a:lnTo>
                    <a:pt x="667" y="495"/>
                  </a:lnTo>
                  <a:lnTo>
                    <a:pt x="752" y="489"/>
                  </a:lnTo>
                  <a:lnTo>
                    <a:pt x="794" y="471"/>
                  </a:lnTo>
                  <a:lnTo>
                    <a:pt x="818" y="548"/>
                  </a:lnTo>
                  <a:lnTo>
                    <a:pt x="835" y="583"/>
                  </a:lnTo>
                  <a:lnTo>
                    <a:pt x="840" y="622"/>
                  </a:lnTo>
                  <a:lnTo>
                    <a:pt x="703" y="875"/>
                  </a:lnTo>
                  <a:lnTo>
                    <a:pt x="656" y="942"/>
                  </a:lnTo>
                  <a:lnTo>
                    <a:pt x="650" y="1093"/>
                  </a:lnTo>
                  <a:lnTo>
                    <a:pt x="677" y="1230"/>
                  </a:lnTo>
                  <a:lnTo>
                    <a:pt x="752" y="1350"/>
                  </a:lnTo>
                  <a:lnTo>
                    <a:pt x="850" y="1441"/>
                  </a:lnTo>
                  <a:lnTo>
                    <a:pt x="966" y="1493"/>
                  </a:lnTo>
                  <a:lnTo>
                    <a:pt x="1089" y="1508"/>
                  </a:lnTo>
                  <a:lnTo>
                    <a:pt x="1222" y="1476"/>
                  </a:lnTo>
                  <a:lnTo>
                    <a:pt x="1363" y="1391"/>
                  </a:lnTo>
                  <a:lnTo>
                    <a:pt x="1549" y="1514"/>
                  </a:lnTo>
                  <a:lnTo>
                    <a:pt x="1405" y="1690"/>
                  </a:lnTo>
                  <a:lnTo>
                    <a:pt x="1335" y="1768"/>
                  </a:lnTo>
                  <a:lnTo>
                    <a:pt x="1247" y="1834"/>
                  </a:lnTo>
                  <a:lnTo>
                    <a:pt x="1025" y="1982"/>
                  </a:lnTo>
                  <a:lnTo>
                    <a:pt x="899" y="2041"/>
                  </a:lnTo>
                  <a:lnTo>
                    <a:pt x="773" y="2097"/>
                  </a:lnTo>
                  <a:lnTo>
                    <a:pt x="636" y="2126"/>
                  </a:lnTo>
                  <a:lnTo>
                    <a:pt x="502" y="2147"/>
                  </a:lnTo>
                  <a:lnTo>
                    <a:pt x="372" y="2147"/>
                  </a:lnTo>
                  <a:lnTo>
                    <a:pt x="238" y="212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5" name="Freeform 50"/>
            <p:cNvSpPr>
              <a:spLocks/>
            </p:cNvSpPr>
            <p:nvPr/>
          </p:nvSpPr>
          <p:spPr bwMode="auto">
            <a:xfrm>
              <a:off x="1480" y="1539"/>
              <a:ext cx="48" cy="81"/>
            </a:xfrm>
            <a:custGeom>
              <a:avLst/>
              <a:gdLst>
                <a:gd name="T0" fmla="*/ 0 w 291"/>
                <a:gd name="T1" fmla="*/ 477 h 488"/>
                <a:gd name="T2" fmla="*/ 0 w 291"/>
                <a:gd name="T3" fmla="*/ 161 h 488"/>
                <a:gd name="T4" fmla="*/ 0 w 291"/>
                <a:gd name="T5" fmla="*/ 17 h 488"/>
                <a:gd name="T6" fmla="*/ 67 w 291"/>
                <a:gd name="T7" fmla="*/ 17 h 488"/>
                <a:gd name="T8" fmla="*/ 250 w 291"/>
                <a:gd name="T9" fmla="*/ 0 h 488"/>
                <a:gd name="T10" fmla="*/ 291 w 291"/>
                <a:gd name="T11" fmla="*/ 460 h 488"/>
                <a:gd name="T12" fmla="*/ 158 w 291"/>
                <a:gd name="T13" fmla="*/ 477 h 488"/>
                <a:gd name="T14" fmla="*/ 28 w 291"/>
                <a:gd name="T15" fmla="*/ 488 h 488"/>
                <a:gd name="T16" fmla="*/ 0 w 291"/>
                <a:gd name="T17" fmla="*/ 477 h 4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488">
                  <a:moveTo>
                    <a:pt x="0" y="477"/>
                  </a:moveTo>
                  <a:lnTo>
                    <a:pt x="0" y="161"/>
                  </a:lnTo>
                  <a:lnTo>
                    <a:pt x="0" y="17"/>
                  </a:lnTo>
                  <a:lnTo>
                    <a:pt x="67" y="17"/>
                  </a:lnTo>
                  <a:lnTo>
                    <a:pt x="250" y="0"/>
                  </a:lnTo>
                  <a:lnTo>
                    <a:pt x="291" y="460"/>
                  </a:lnTo>
                  <a:lnTo>
                    <a:pt x="158" y="477"/>
                  </a:lnTo>
                  <a:lnTo>
                    <a:pt x="28" y="48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6" name="Freeform 51"/>
            <p:cNvSpPr>
              <a:spLocks/>
            </p:cNvSpPr>
            <p:nvPr/>
          </p:nvSpPr>
          <p:spPr bwMode="auto">
            <a:xfrm>
              <a:off x="257" y="1593"/>
              <a:ext cx="24" cy="27"/>
            </a:xfrm>
            <a:custGeom>
              <a:avLst/>
              <a:gdLst>
                <a:gd name="T0" fmla="*/ 43 w 145"/>
                <a:gd name="T1" fmla="*/ 0 h 161"/>
                <a:gd name="T2" fmla="*/ 114 w 145"/>
                <a:gd name="T3" fmla="*/ 14 h 161"/>
                <a:gd name="T4" fmla="*/ 145 w 145"/>
                <a:gd name="T5" fmla="*/ 49 h 161"/>
                <a:gd name="T6" fmla="*/ 145 w 145"/>
                <a:gd name="T7" fmla="*/ 98 h 161"/>
                <a:gd name="T8" fmla="*/ 114 w 145"/>
                <a:gd name="T9" fmla="*/ 148 h 161"/>
                <a:gd name="T10" fmla="*/ 82 w 145"/>
                <a:gd name="T11" fmla="*/ 161 h 161"/>
                <a:gd name="T12" fmla="*/ 50 w 145"/>
                <a:gd name="T13" fmla="*/ 154 h 161"/>
                <a:gd name="T14" fmla="*/ 29 w 145"/>
                <a:gd name="T15" fmla="*/ 133 h 161"/>
                <a:gd name="T16" fmla="*/ 11 w 145"/>
                <a:gd name="T17" fmla="*/ 113 h 161"/>
                <a:gd name="T18" fmla="*/ 0 w 145"/>
                <a:gd name="T19" fmla="*/ 78 h 161"/>
                <a:gd name="T20" fmla="*/ 5 w 145"/>
                <a:gd name="T21" fmla="*/ 46 h 161"/>
                <a:gd name="T22" fmla="*/ 15 w 145"/>
                <a:gd name="T23" fmla="*/ 17 h 161"/>
                <a:gd name="T24" fmla="*/ 43 w 145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5" h="161">
                  <a:moveTo>
                    <a:pt x="43" y="0"/>
                  </a:moveTo>
                  <a:lnTo>
                    <a:pt x="114" y="14"/>
                  </a:lnTo>
                  <a:lnTo>
                    <a:pt x="145" y="49"/>
                  </a:lnTo>
                  <a:lnTo>
                    <a:pt x="145" y="98"/>
                  </a:lnTo>
                  <a:lnTo>
                    <a:pt x="114" y="148"/>
                  </a:lnTo>
                  <a:lnTo>
                    <a:pt x="82" y="161"/>
                  </a:lnTo>
                  <a:lnTo>
                    <a:pt x="50" y="154"/>
                  </a:lnTo>
                  <a:lnTo>
                    <a:pt x="29" y="133"/>
                  </a:lnTo>
                  <a:lnTo>
                    <a:pt x="11" y="113"/>
                  </a:lnTo>
                  <a:lnTo>
                    <a:pt x="0" y="78"/>
                  </a:lnTo>
                  <a:lnTo>
                    <a:pt x="5" y="46"/>
                  </a:lnTo>
                  <a:lnTo>
                    <a:pt x="15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7" name="Freeform 52"/>
            <p:cNvSpPr>
              <a:spLocks/>
            </p:cNvSpPr>
            <p:nvPr/>
          </p:nvSpPr>
          <p:spPr bwMode="auto">
            <a:xfrm>
              <a:off x="1528" y="1522"/>
              <a:ext cx="137" cy="95"/>
            </a:xfrm>
            <a:custGeom>
              <a:avLst/>
              <a:gdLst>
                <a:gd name="T0" fmla="*/ 75 w 820"/>
                <a:gd name="T1" fmla="*/ 555 h 570"/>
                <a:gd name="T2" fmla="*/ 26 w 820"/>
                <a:gd name="T3" fmla="*/ 334 h 570"/>
                <a:gd name="T4" fmla="*/ 0 w 820"/>
                <a:gd name="T5" fmla="*/ 99 h 570"/>
                <a:gd name="T6" fmla="*/ 377 w 820"/>
                <a:gd name="T7" fmla="*/ 46 h 570"/>
                <a:gd name="T8" fmla="*/ 753 w 820"/>
                <a:gd name="T9" fmla="*/ 0 h 570"/>
                <a:gd name="T10" fmla="*/ 795 w 820"/>
                <a:gd name="T11" fmla="*/ 116 h 570"/>
                <a:gd name="T12" fmla="*/ 809 w 820"/>
                <a:gd name="T13" fmla="*/ 225 h 570"/>
                <a:gd name="T14" fmla="*/ 820 w 820"/>
                <a:gd name="T15" fmla="*/ 345 h 570"/>
                <a:gd name="T16" fmla="*/ 791 w 820"/>
                <a:gd name="T17" fmla="*/ 468 h 570"/>
                <a:gd name="T18" fmla="*/ 96 w 820"/>
                <a:gd name="T19" fmla="*/ 570 h 570"/>
                <a:gd name="T20" fmla="*/ 75 w 820"/>
                <a:gd name="T21" fmla="*/ 555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0" h="570">
                  <a:moveTo>
                    <a:pt x="75" y="555"/>
                  </a:moveTo>
                  <a:lnTo>
                    <a:pt x="26" y="334"/>
                  </a:lnTo>
                  <a:lnTo>
                    <a:pt x="0" y="99"/>
                  </a:lnTo>
                  <a:lnTo>
                    <a:pt x="377" y="46"/>
                  </a:lnTo>
                  <a:lnTo>
                    <a:pt x="753" y="0"/>
                  </a:lnTo>
                  <a:lnTo>
                    <a:pt x="795" y="116"/>
                  </a:lnTo>
                  <a:lnTo>
                    <a:pt x="809" y="225"/>
                  </a:lnTo>
                  <a:lnTo>
                    <a:pt x="820" y="345"/>
                  </a:lnTo>
                  <a:lnTo>
                    <a:pt x="791" y="468"/>
                  </a:lnTo>
                  <a:lnTo>
                    <a:pt x="96" y="570"/>
                  </a:lnTo>
                  <a:lnTo>
                    <a:pt x="75" y="555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8" name="Freeform 53"/>
            <p:cNvSpPr>
              <a:spLocks/>
            </p:cNvSpPr>
            <p:nvPr/>
          </p:nvSpPr>
          <p:spPr bwMode="auto">
            <a:xfrm>
              <a:off x="1663" y="1504"/>
              <a:ext cx="90" cy="95"/>
            </a:xfrm>
            <a:custGeom>
              <a:avLst/>
              <a:gdLst>
                <a:gd name="T0" fmla="*/ 46 w 541"/>
                <a:gd name="T1" fmla="*/ 566 h 566"/>
                <a:gd name="T2" fmla="*/ 52 w 541"/>
                <a:gd name="T3" fmla="*/ 433 h 566"/>
                <a:gd name="T4" fmla="*/ 46 w 541"/>
                <a:gd name="T5" fmla="*/ 302 h 566"/>
                <a:gd name="T6" fmla="*/ 25 w 541"/>
                <a:gd name="T7" fmla="*/ 182 h 566"/>
                <a:gd name="T8" fmla="*/ 0 w 541"/>
                <a:gd name="T9" fmla="*/ 88 h 566"/>
                <a:gd name="T10" fmla="*/ 415 w 541"/>
                <a:gd name="T11" fmla="*/ 18 h 566"/>
                <a:gd name="T12" fmla="*/ 450 w 541"/>
                <a:gd name="T13" fmla="*/ 0 h 566"/>
                <a:gd name="T14" fmla="*/ 541 w 541"/>
                <a:gd name="T15" fmla="*/ 478 h 566"/>
                <a:gd name="T16" fmla="*/ 63 w 541"/>
                <a:gd name="T17" fmla="*/ 566 h 566"/>
                <a:gd name="T18" fmla="*/ 46 w 541"/>
                <a:gd name="T19" fmla="*/ 566 h 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1" h="566">
                  <a:moveTo>
                    <a:pt x="46" y="566"/>
                  </a:moveTo>
                  <a:lnTo>
                    <a:pt x="52" y="433"/>
                  </a:lnTo>
                  <a:lnTo>
                    <a:pt x="46" y="302"/>
                  </a:lnTo>
                  <a:lnTo>
                    <a:pt x="25" y="182"/>
                  </a:lnTo>
                  <a:lnTo>
                    <a:pt x="0" y="88"/>
                  </a:lnTo>
                  <a:lnTo>
                    <a:pt x="415" y="18"/>
                  </a:lnTo>
                  <a:lnTo>
                    <a:pt x="450" y="0"/>
                  </a:lnTo>
                  <a:lnTo>
                    <a:pt x="541" y="478"/>
                  </a:lnTo>
                  <a:lnTo>
                    <a:pt x="63" y="566"/>
                  </a:lnTo>
                  <a:lnTo>
                    <a:pt x="46" y="56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79" name="Freeform 54"/>
            <p:cNvSpPr>
              <a:spLocks/>
            </p:cNvSpPr>
            <p:nvPr/>
          </p:nvSpPr>
          <p:spPr bwMode="auto">
            <a:xfrm>
              <a:off x="251" y="1503"/>
              <a:ext cx="41" cy="48"/>
            </a:xfrm>
            <a:custGeom>
              <a:avLst/>
              <a:gdLst>
                <a:gd name="T0" fmla="*/ 0 w 246"/>
                <a:gd name="T1" fmla="*/ 112 h 287"/>
                <a:gd name="T2" fmla="*/ 18 w 246"/>
                <a:gd name="T3" fmla="*/ 59 h 287"/>
                <a:gd name="T4" fmla="*/ 40 w 246"/>
                <a:gd name="T5" fmla="*/ 27 h 287"/>
                <a:gd name="T6" fmla="*/ 71 w 246"/>
                <a:gd name="T7" fmla="*/ 6 h 287"/>
                <a:gd name="T8" fmla="*/ 110 w 246"/>
                <a:gd name="T9" fmla="*/ 0 h 287"/>
                <a:gd name="T10" fmla="*/ 184 w 246"/>
                <a:gd name="T11" fmla="*/ 24 h 287"/>
                <a:gd name="T12" fmla="*/ 236 w 246"/>
                <a:gd name="T13" fmla="*/ 91 h 287"/>
                <a:gd name="T14" fmla="*/ 246 w 246"/>
                <a:gd name="T15" fmla="*/ 161 h 287"/>
                <a:gd name="T16" fmla="*/ 229 w 246"/>
                <a:gd name="T17" fmla="*/ 220 h 287"/>
                <a:gd name="T18" fmla="*/ 198 w 246"/>
                <a:gd name="T19" fmla="*/ 259 h 287"/>
                <a:gd name="T20" fmla="*/ 152 w 246"/>
                <a:gd name="T21" fmla="*/ 287 h 287"/>
                <a:gd name="T22" fmla="*/ 110 w 246"/>
                <a:gd name="T23" fmla="*/ 287 h 287"/>
                <a:gd name="T24" fmla="*/ 64 w 246"/>
                <a:gd name="T25" fmla="*/ 259 h 287"/>
                <a:gd name="T26" fmla="*/ 29 w 246"/>
                <a:gd name="T27" fmla="*/ 206 h 287"/>
                <a:gd name="T28" fmla="*/ 0 w 246"/>
                <a:gd name="T29" fmla="*/ 112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287">
                  <a:moveTo>
                    <a:pt x="0" y="112"/>
                  </a:moveTo>
                  <a:lnTo>
                    <a:pt x="18" y="59"/>
                  </a:lnTo>
                  <a:lnTo>
                    <a:pt x="40" y="27"/>
                  </a:lnTo>
                  <a:lnTo>
                    <a:pt x="71" y="6"/>
                  </a:lnTo>
                  <a:lnTo>
                    <a:pt x="110" y="0"/>
                  </a:lnTo>
                  <a:lnTo>
                    <a:pt x="184" y="24"/>
                  </a:lnTo>
                  <a:lnTo>
                    <a:pt x="236" y="91"/>
                  </a:lnTo>
                  <a:lnTo>
                    <a:pt x="246" y="161"/>
                  </a:lnTo>
                  <a:lnTo>
                    <a:pt x="229" y="220"/>
                  </a:lnTo>
                  <a:lnTo>
                    <a:pt x="198" y="259"/>
                  </a:lnTo>
                  <a:lnTo>
                    <a:pt x="152" y="287"/>
                  </a:lnTo>
                  <a:lnTo>
                    <a:pt x="110" y="287"/>
                  </a:lnTo>
                  <a:lnTo>
                    <a:pt x="64" y="259"/>
                  </a:lnTo>
                  <a:lnTo>
                    <a:pt x="29" y="20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0" name="Freeform 55"/>
            <p:cNvSpPr>
              <a:spLocks/>
            </p:cNvSpPr>
            <p:nvPr/>
          </p:nvSpPr>
          <p:spPr bwMode="auto">
            <a:xfrm>
              <a:off x="257" y="1510"/>
              <a:ext cx="27" cy="31"/>
            </a:xfrm>
            <a:custGeom>
              <a:avLst/>
              <a:gdLst>
                <a:gd name="T0" fmla="*/ 10 w 161"/>
                <a:gd name="T1" fmla="*/ 50 h 187"/>
                <a:gd name="T2" fmla="*/ 59 w 161"/>
                <a:gd name="T3" fmla="*/ 7 h 187"/>
                <a:gd name="T4" fmla="*/ 80 w 161"/>
                <a:gd name="T5" fmla="*/ 0 h 187"/>
                <a:gd name="T6" fmla="*/ 105 w 161"/>
                <a:gd name="T7" fmla="*/ 4 h 187"/>
                <a:gd name="T8" fmla="*/ 136 w 161"/>
                <a:gd name="T9" fmla="*/ 25 h 187"/>
                <a:gd name="T10" fmla="*/ 154 w 161"/>
                <a:gd name="T11" fmla="*/ 64 h 187"/>
                <a:gd name="T12" fmla="*/ 161 w 161"/>
                <a:gd name="T13" fmla="*/ 106 h 187"/>
                <a:gd name="T14" fmla="*/ 158 w 161"/>
                <a:gd name="T15" fmla="*/ 152 h 187"/>
                <a:gd name="T16" fmla="*/ 136 w 161"/>
                <a:gd name="T17" fmla="*/ 179 h 187"/>
                <a:gd name="T18" fmla="*/ 98 w 161"/>
                <a:gd name="T19" fmla="*/ 187 h 187"/>
                <a:gd name="T20" fmla="*/ 45 w 161"/>
                <a:gd name="T21" fmla="*/ 169 h 187"/>
                <a:gd name="T22" fmla="*/ 10 w 161"/>
                <a:gd name="T23" fmla="*/ 138 h 187"/>
                <a:gd name="T24" fmla="*/ 0 w 161"/>
                <a:gd name="T25" fmla="*/ 91 h 187"/>
                <a:gd name="T26" fmla="*/ 10 w 161"/>
                <a:gd name="T27" fmla="*/ 5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1" h="187">
                  <a:moveTo>
                    <a:pt x="10" y="50"/>
                  </a:moveTo>
                  <a:lnTo>
                    <a:pt x="59" y="7"/>
                  </a:lnTo>
                  <a:lnTo>
                    <a:pt x="80" y="0"/>
                  </a:lnTo>
                  <a:lnTo>
                    <a:pt x="105" y="4"/>
                  </a:lnTo>
                  <a:lnTo>
                    <a:pt x="136" y="25"/>
                  </a:lnTo>
                  <a:lnTo>
                    <a:pt x="154" y="64"/>
                  </a:lnTo>
                  <a:lnTo>
                    <a:pt x="161" y="106"/>
                  </a:lnTo>
                  <a:lnTo>
                    <a:pt x="158" y="152"/>
                  </a:lnTo>
                  <a:lnTo>
                    <a:pt x="136" y="179"/>
                  </a:lnTo>
                  <a:lnTo>
                    <a:pt x="98" y="187"/>
                  </a:lnTo>
                  <a:lnTo>
                    <a:pt x="45" y="169"/>
                  </a:lnTo>
                  <a:lnTo>
                    <a:pt x="10" y="138"/>
                  </a:lnTo>
                  <a:lnTo>
                    <a:pt x="0" y="91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1" name="Freeform 56"/>
            <p:cNvSpPr>
              <a:spLocks/>
            </p:cNvSpPr>
            <p:nvPr/>
          </p:nvSpPr>
          <p:spPr bwMode="auto">
            <a:xfrm>
              <a:off x="1404" y="1488"/>
              <a:ext cx="51" cy="50"/>
            </a:xfrm>
            <a:custGeom>
              <a:avLst/>
              <a:gdLst>
                <a:gd name="T0" fmla="*/ 14 w 308"/>
                <a:gd name="T1" fmla="*/ 236 h 299"/>
                <a:gd name="T2" fmla="*/ 0 w 308"/>
                <a:gd name="T3" fmla="*/ 141 h 299"/>
                <a:gd name="T4" fmla="*/ 31 w 308"/>
                <a:gd name="T5" fmla="*/ 50 h 299"/>
                <a:gd name="T6" fmla="*/ 59 w 308"/>
                <a:gd name="T7" fmla="*/ 18 h 299"/>
                <a:gd name="T8" fmla="*/ 102 w 308"/>
                <a:gd name="T9" fmla="*/ 0 h 299"/>
                <a:gd name="T10" fmla="*/ 161 w 308"/>
                <a:gd name="T11" fmla="*/ 5 h 299"/>
                <a:gd name="T12" fmla="*/ 235 w 308"/>
                <a:gd name="T13" fmla="*/ 32 h 299"/>
                <a:gd name="T14" fmla="*/ 295 w 308"/>
                <a:gd name="T15" fmla="*/ 99 h 299"/>
                <a:gd name="T16" fmla="*/ 308 w 308"/>
                <a:gd name="T17" fmla="*/ 131 h 299"/>
                <a:gd name="T18" fmla="*/ 308 w 308"/>
                <a:gd name="T19" fmla="*/ 159 h 299"/>
                <a:gd name="T20" fmla="*/ 295 w 308"/>
                <a:gd name="T21" fmla="*/ 219 h 299"/>
                <a:gd name="T22" fmla="*/ 249 w 308"/>
                <a:gd name="T23" fmla="*/ 264 h 299"/>
                <a:gd name="T24" fmla="*/ 193 w 308"/>
                <a:gd name="T25" fmla="*/ 289 h 299"/>
                <a:gd name="T26" fmla="*/ 129 w 308"/>
                <a:gd name="T27" fmla="*/ 299 h 299"/>
                <a:gd name="T28" fmla="*/ 59 w 308"/>
                <a:gd name="T29" fmla="*/ 286 h 299"/>
                <a:gd name="T30" fmla="*/ 14 w 308"/>
                <a:gd name="T31" fmla="*/ 236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8" h="299">
                  <a:moveTo>
                    <a:pt x="14" y="236"/>
                  </a:moveTo>
                  <a:lnTo>
                    <a:pt x="0" y="141"/>
                  </a:lnTo>
                  <a:lnTo>
                    <a:pt x="31" y="50"/>
                  </a:lnTo>
                  <a:lnTo>
                    <a:pt x="59" y="18"/>
                  </a:lnTo>
                  <a:lnTo>
                    <a:pt x="102" y="0"/>
                  </a:lnTo>
                  <a:lnTo>
                    <a:pt x="161" y="5"/>
                  </a:lnTo>
                  <a:lnTo>
                    <a:pt x="235" y="32"/>
                  </a:lnTo>
                  <a:lnTo>
                    <a:pt x="295" y="99"/>
                  </a:lnTo>
                  <a:lnTo>
                    <a:pt x="308" y="131"/>
                  </a:lnTo>
                  <a:lnTo>
                    <a:pt x="308" y="159"/>
                  </a:lnTo>
                  <a:lnTo>
                    <a:pt x="295" y="219"/>
                  </a:lnTo>
                  <a:lnTo>
                    <a:pt x="249" y="264"/>
                  </a:lnTo>
                  <a:lnTo>
                    <a:pt x="193" y="289"/>
                  </a:lnTo>
                  <a:lnTo>
                    <a:pt x="129" y="299"/>
                  </a:lnTo>
                  <a:lnTo>
                    <a:pt x="59" y="286"/>
                  </a:lnTo>
                  <a:lnTo>
                    <a:pt x="14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2" name="Freeform 57"/>
            <p:cNvSpPr>
              <a:spLocks/>
            </p:cNvSpPr>
            <p:nvPr/>
          </p:nvSpPr>
          <p:spPr bwMode="auto">
            <a:xfrm>
              <a:off x="2150" y="1285"/>
              <a:ext cx="167" cy="256"/>
            </a:xfrm>
            <a:custGeom>
              <a:avLst/>
              <a:gdLst>
                <a:gd name="T0" fmla="*/ 0 w 997"/>
                <a:gd name="T1" fmla="*/ 1536 h 1536"/>
                <a:gd name="T2" fmla="*/ 396 w 997"/>
                <a:gd name="T3" fmla="*/ 776 h 1536"/>
                <a:gd name="T4" fmla="*/ 829 w 997"/>
                <a:gd name="T5" fmla="*/ 0 h 1536"/>
                <a:gd name="T6" fmla="*/ 997 w 997"/>
                <a:gd name="T7" fmla="*/ 11 h 1536"/>
                <a:gd name="T8" fmla="*/ 158 w 997"/>
                <a:gd name="T9" fmla="*/ 1511 h 1536"/>
                <a:gd name="T10" fmla="*/ 0 w 997"/>
                <a:gd name="T11" fmla="*/ 1536 h 1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7" h="1536">
                  <a:moveTo>
                    <a:pt x="0" y="1536"/>
                  </a:moveTo>
                  <a:lnTo>
                    <a:pt x="396" y="776"/>
                  </a:lnTo>
                  <a:lnTo>
                    <a:pt x="829" y="0"/>
                  </a:lnTo>
                  <a:lnTo>
                    <a:pt x="997" y="11"/>
                  </a:lnTo>
                  <a:lnTo>
                    <a:pt x="158" y="1511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3" name="Freeform 58"/>
            <p:cNvSpPr>
              <a:spLocks/>
            </p:cNvSpPr>
            <p:nvPr/>
          </p:nvSpPr>
          <p:spPr bwMode="auto">
            <a:xfrm>
              <a:off x="1961" y="1149"/>
              <a:ext cx="317" cy="392"/>
            </a:xfrm>
            <a:custGeom>
              <a:avLst/>
              <a:gdLst>
                <a:gd name="T0" fmla="*/ 1068 w 1904"/>
                <a:gd name="T1" fmla="*/ 2354 h 2354"/>
                <a:gd name="T2" fmla="*/ 811 w 1904"/>
                <a:gd name="T3" fmla="*/ 2185 h 2354"/>
                <a:gd name="T4" fmla="*/ 544 w 1904"/>
                <a:gd name="T5" fmla="*/ 1992 h 2354"/>
                <a:gd name="T6" fmla="*/ 0 w 1904"/>
                <a:gd name="T7" fmla="*/ 1591 h 2354"/>
                <a:gd name="T8" fmla="*/ 239 w 1904"/>
                <a:gd name="T9" fmla="*/ 1163 h 2354"/>
                <a:gd name="T10" fmla="*/ 284 w 1904"/>
                <a:gd name="T11" fmla="*/ 1155 h 2354"/>
                <a:gd name="T12" fmla="*/ 362 w 1904"/>
                <a:gd name="T13" fmla="*/ 1159 h 2354"/>
                <a:gd name="T14" fmla="*/ 432 w 1904"/>
                <a:gd name="T15" fmla="*/ 1163 h 2354"/>
                <a:gd name="T16" fmla="*/ 509 w 1904"/>
                <a:gd name="T17" fmla="*/ 1148 h 2354"/>
                <a:gd name="T18" fmla="*/ 579 w 1904"/>
                <a:gd name="T19" fmla="*/ 1081 h 2354"/>
                <a:gd name="T20" fmla="*/ 621 w 1904"/>
                <a:gd name="T21" fmla="*/ 1008 h 2354"/>
                <a:gd name="T22" fmla="*/ 635 w 1904"/>
                <a:gd name="T23" fmla="*/ 917 h 2354"/>
                <a:gd name="T24" fmla="*/ 611 w 1904"/>
                <a:gd name="T25" fmla="*/ 832 h 2354"/>
                <a:gd name="T26" fmla="*/ 393 w 1904"/>
                <a:gd name="T27" fmla="*/ 850 h 2354"/>
                <a:gd name="T28" fmla="*/ 937 w 1904"/>
                <a:gd name="T29" fmla="*/ 0 h 2354"/>
                <a:gd name="T30" fmla="*/ 1904 w 1904"/>
                <a:gd name="T31" fmla="*/ 783 h 2354"/>
                <a:gd name="T32" fmla="*/ 1715 w 1904"/>
                <a:gd name="T33" fmla="*/ 1163 h 2354"/>
                <a:gd name="T34" fmla="*/ 1507 w 1904"/>
                <a:gd name="T35" fmla="*/ 1538 h 2354"/>
                <a:gd name="T36" fmla="*/ 1075 w 1904"/>
                <a:gd name="T37" fmla="*/ 2319 h 2354"/>
                <a:gd name="T38" fmla="*/ 1068 w 1904"/>
                <a:gd name="T39" fmla="*/ 2354 h 2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4" h="2354">
                  <a:moveTo>
                    <a:pt x="1068" y="2354"/>
                  </a:moveTo>
                  <a:lnTo>
                    <a:pt x="811" y="2185"/>
                  </a:lnTo>
                  <a:lnTo>
                    <a:pt x="544" y="1992"/>
                  </a:lnTo>
                  <a:lnTo>
                    <a:pt x="0" y="1591"/>
                  </a:lnTo>
                  <a:lnTo>
                    <a:pt x="239" y="1163"/>
                  </a:lnTo>
                  <a:lnTo>
                    <a:pt x="284" y="1155"/>
                  </a:lnTo>
                  <a:lnTo>
                    <a:pt x="362" y="1159"/>
                  </a:lnTo>
                  <a:lnTo>
                    <a:pt x="432" y="1163"/>
                  </a:lnTo>
                  <a:lnTo>
                    <a:pt x="509" y="1148"/>
                  </a:lnTo>
                  <a:lnTo>
                    <a:pt x="579" y="1081"/>
                  </a:lnTo>
                  <a:lnTo>
                    <a:pt x="621" y="1008"/>
                  </a:lnTo>
                  <a:lnTo>
                    <a:pt x="635" y="917"/>
                  </a:lnTo>
                  <a:lnTo>
                    <a:pt x="611" y="832"/>
                  </a:lnTo>
                  <a:lnTo>
                    <a:pt x="393" y="850"/>
                  </a:lnTo>
                  <a:lnTo>
                    <a:pt x="937" y="0"/>
                  </a:lnTo>
                  <a:lnTo>
                    <a:pt x="1904" y="783"/>
                  </a:lnTo>
                  <a:lnTo>
                    <a:pt x="1715" y="1163"/>
                  </a:lnTo>
                  <a:lnTo>
                    <a:pt x="1507" y="1538"/>
                  </a:lnTo>
                  <a:lnTo>
                    <a:pt x="1075" y="2319"/>
                  </a:lnTo>
                  <a:lnTo>
                    <a:pt x="1068" y="23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4" name="Freeform 59"/>
            <p:cNvSpPr>
              <a:spLocks/>
            </p:cNvSpPr>
            <p:nvPr/>
          </p:nvSpPr>
          <p:spPr bwMode="auto">
            <a:xfrm>
              <a:off x="1377" y="810"/>
              <a:ext cx="365" cy="724"/>
            </a:xfrm>
            <a:custGeom>
              <a:avLst/>
              <a:gdLst>
                <a:gd name="T0" fmla="*/ 625 w 2192"/>
                <a:gd name="T1" fmla="*/ 4343 h 4343"/>
                <a:gd name="T2" fmla="*/ 618 w 2192"/>
                <a:gd name="T3" fmla="*/ 3872 h 4343"/>
                <a:gd name="T4" fmla="*/ 593 w 2192"/>
                <a:gd name="T5" fmla="*/ 3377 h 4343"/>
                <a:gd name="T6" fmla="*/ 558 w 2192"/>
                <a:gd name="T7" fmla="*/ 2861 h 4343"/>
                <a:gd name="T8" fmla="*/ 505 w 2192"/>
                <a:gd name="T9" fmla="*/ 2334 h 4343"/>
                <a:gd name="T10" fmla="*/ 470 w 2192"/>
                <a:gd name="T11" fmla="*/ 2070 h 4343"/>
                <a:gd name="T12" fmla="*/ 425 w 2192"/>
                <a:gd name="T13" fmla="*/ 1816 h 4343"/>
                <a:gd name="T14" fmla="*/ 379 w 2192"/>
                <a:gd name="T15" fmla="*/ 1556 h 4343"/>
                <a:gd name="T16" fmla="*/ 320 w 2192"/>
                <a:gd name="T17" fmla="*/ 1310 h 4343"/>
                <a:gd name="T18" fmla="*/ 256 w 2192"/>
                <a:gd name="T19" fmla="*/ 1064 h 4343"/>
                <a:gd name="T20" fmla="*/ 182 w 2192"/>
                <a:gd name="T21" fmla="*/ 833 h 4343"/>
                <a:gd name="T22" fmla="*/ 106 w 2192"/>
                <a:gd name="T23" fmla="*/ 607 h 4343"/>
                <a:gd name="T24" fmla="*/ 7 w 2192"/>
                <a:gd name="T25" fmla="*/ 393 h 4343"/>
                <a:gd name="T26" fmla="*/ 0 w 2192"/>
                <a:gd name="T27" fmla="*/ 317 h 4343"/>
                <a:gd name="T28" fmla="*/ 13 w 2192"/>
                <a:gd name="T29" fmla="*/ 211 h 4343"/>
                <a:gd name="T30" fmla="*/ 74 w 2192"/>
                <a:gd name="T31" fmla="*/ 95 h 4343"/>
                <a:gd name="T32" fmla="*/ 126 w 2192"/>
                <a:gd name="T33" fmla="*/ 45 h 4343"/>
                <a:gd name="T34" fmla="*/ 197 w 2192"/>
                <a:gd name="T35" fmla="*/ 0 h 4343"/>
                <a:gd name="T36" fmla="*/ 228 w 2192"/>
                <a:gd name="T37" fmla="*/ 203 h 4343"/>
                <a:gd name="T38" fmla="*/ 358 w 2192"/>
                <a:gd name="T39" fmla="*/ 299 h 4343"/>
                <a:gd name="T40" fmla="*/ 484 w 2192"/>
                <a:gd name="T41" fmla="*/ 362 h 4343"/>
                <a:gd name="T42" fmla="*/ 611 w 2192"/>
                <a:gd name="T43" fmla="*/ 401 h 4343"/>
                <a:gd name="T44" fmla="*/ 738 w 2192"/>
                <a:gd name="T45" fmla="*/ 425 h 4343"/>
                <a:gd name="T46" fmla="*/ 857 w 2192"/>
                <a:gd name="T47" fmla="*/ 425 h 4343"/>
                <a:gd name="T48" fmla="*/ 970 w 2192"/>
                <a:gd name="T49" fmla="*/ 414 h 4343"/>
                <a:gd name="T50" fmla="*/ 1190 w 2192"/>
                <a:gd name="T51" fmla="*/ 393 h 4343"/>
                <a:gd name="T52" fmla="*/ 1251 w 2192"/>
                <a:gd name="T53" fmla="*/ 352 h 4343"/>
                <a:gd name="T54" fmla="*/ 1219 w 2192"/>
                <a:gd name="T55" fmla="*/ 302 h 4343"/>
                <a:gd name="T56" fmla="*/ 1272 w 2192"/>
                <a:gd name="T57" fmla="*/ 80 h 4343"/>
                <a:gd name="T58" fmla="*/ 1318 w 2192"/>
                <a:gd name="T59" fmla="*/ 80 h 4343"/>
                <a:gd name="T60" fmla="*/ 1430 w 2192"/>
                <a:gd name="T61" fmla="*/ 147 h 4343"/>
                <a:gd name="T62" fmla="*/ 1430 w 2192"/>
                <a:gd name="T63" fmla="*/ 158 h 4343"/>
                <a:gd name="T64" fmla="*/ 1454 w 2192"/>
                <a:gd name="T65" fmla="*/ 250 h 4343"/>
                <a:gd name="T66" fmla="*/ 1447 w 2192"/>
                <a:gd name="T67" fmla="*/ 341 h 4343"/>
                <a:gd name="T68" fmla="*/ 1430 w 2192"/>
                <a:gd name="T69" fmla="*/ 429 h 4343"/>
                <a:gd name="T70" fmla="*/ 1384 w 2192"/>
                <a:gd name="T71" fmla="*/ 516 h 4343"/>
                <a:gd name="T72" fmla="*/ 1363 w 2192"/>
                <a:gd name="T73" fmla="*/ 534 h 4343"/>
                <a:gd name="T74" fmla="*/ 1353 w 2192"/>
                <a:gd name="T75" fmla="*/ 594 h 4343"/>
                <a:gd name="T76" fmla="*/ 1401 w 2192"/>
                <a:gd name="T77" fmla="*/ 583 h 4343"/>
                <a:gd name="T78" fmla="*/ 1468 w 2192"/>
                <a:gd name="T79" fmla="*/ 513 h 4343"/>
                <a:gd name="T80" fmla="*/ 1626 w 2192"/>
                <a:gd name="T81" fmla="*/ 1146 h 4343"/>
                <a:gd name="T82" fmla="*/ 1704 w 2192"/>
                <a:gd name="T83" fmla="*/ 1462 h 4343"/>
                <a:gd name="T84" fmla="*/ 1781 w 2192"/>
                <a:gd name="T85" fmla="*/ 1789 h 4343"/>
                <a:gd name="T86" fmla="*/ 1898 w 2192"/>
                <a:gd name="T87" fmla="*/ 2364 h 4343"/>
                <a:gd name="T88" fmla="*/ 2010 w 2192"/>
                <a:gd name="T89" fmla="*/ 2944 h 4343"/>
                <a:gd name="T90" fmla="*/ 2101 w 2192"/>
                <a:gd name="T91" fmla="*/ 3528 h 4343"/>
                <a:gd name="T92" fmla="*/ 2192 w 2192"/>
                <a:gd name="T93" fmla="*/ 4111 h 4343"/>
                <a:gd name="T94" fmla="*/ 1556 w 2192"/>
                <a:gd name="T95" fmla="*/ 4241 h 4343"/>
                <a:gd name="T96" fmla="*/ 924 w 2192"/>
                <a:gd name="T97" fmla="*/ 4322 h 4343"/>
                <a:gd name="T98" fmla="*/ 762 w 2192"/>
                <a:gd name="T99" fmla="*/ 4340 h 4343"/>
                <a:gd name="T100" fmla="*/ 625 w 2192"/>
                <a:gd name="T101" fmla="*/ 4343 h 43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92" h="4343">
                  <a:moveTo>
                    <a:pt x="625" y="4343"/>
                  </a:moveTo>
                  <a:lnTo>
                    <a:pt x="618" y="3872"/>
                  </a:lnTo>
                  <a:lnTo>
                    <a:pt x="593" y="3377"/>
                  </a:lnTo>
                  <a:lnTo>
                    <a:pt x="558" y="2861"/>
                  </a:lnTo>
                  <a:lnTo>
                    <a:pt x="505" y="2334"/>
                  </a:lnTo>
                  <a:lnTo>
                    <a:pt x="470" y="2070"/>
                  </a:lnTo>
                  <a:lnTo>
                    <a:pt x="425" y="1816"/>
                  </a:lnTo>
                  <a:lnTo>
                    <a:pt x="379" y="1556"/>
                  </a:lnTo>
                  <a:lnTo>
                    <a:pt x="320" y="1310"/>
                  </a:lnTo>
                  <a:lnTo>
                    <a:pt x="256" y="1064"/>
                  </a:lnTo>
                  <a:lnTo>
                    <a:pt x="182" y="833"/>
                  </a:lnTo>
                  <a:lnTo>
                    <a:pt x="106" y="607"/>
                  </a:lnTo>
                  <a:lnTo>
                    <a:pt x="7" y="393"/>
                  </a:lnTo>
                  <a:lnTo>
                    <a:pt x="0" y="317"/>
                  </a:lnTo>
                  <a:lnTo>
                    <a:pt x="13" y="211"/>
                  </a:lnTo>
                  <a:lnTo>
                    <a:pt x="74" y="95"/>
                  </a:lnTo>
                  <a:lnTo>
                    <a:pt x="126" y="45"/>
                  </a:lnTo>
                  <a:lnTo>
                    <a:pt x="197" y="0"/>
                  </a:lnTo>
                  <a:lnTo>
                    <a:pt x="228" y="203"/>
                  </a:lnTo>
                  <a:lnTo>
                    <a:pt x="358" y="299"/>
                  </a:lnTo>
                  <a:lnTo>
                    <a:pt x="484" y="362"/>
                  </a:lnTo>
                  <a:lnTo>
                    <a:pt x="611" y="401"/>
                  </a:lnTo>
                  <a:lnTo>
                    <a:pt x="738" y="425"/>
                  </a:lnTo>
                  <a:lnTo>
                    <a:pt x="857" y="425"/>
                  </a:lnTo>
                  <a:lnTo>
                    <a:pt x="970" y="414"/>
                  </a:lnTo>
                  <a:lnTo>
                    <a:pt x="1190" y="393"/>
                  </a:lnTo>
                  <a:lnTo>
                    <a:pt x="1251" y="352"/>
                  </a:lnTo>
                  <a:lnTo>
                    <a:pt x="1219" y="302"/>
                  </a:lnTo>
                  <a:lnTo>
                    <a:pt x="1272" y="80"/>
                  </a:lnTo>
                  <a:lnTo>
                    <a:pt x="1318" y="80"/>
                  </a:lnTo>
                  <a:lnTo>
                    <a:pt x="1430" y="147"/>
                  </a:lnTo>
                  <a:lnTo>
                    <a:pt x="1430" y="158"/>
                  </a:lnTo>
                  <a:lnTo>
                    <a:pt x="1454" y="250"/>
                  </a:lnTo>
                  <a:lnTo>
                    <a:pt x="1447" y="341"/>
                  </a:lnTo>
                  <a:lnTo>
                    <a:pt x="1430" y="429"/>
                  </a:lnTo>
                  <a:lnTo>
                    <a:pt x="1384" y="516"/>
                  </a:lnTo>
                  <a:lnTo>
                    <a:pt x="1363" y="534"/>
                  </a:lnTo>
                  <a:lnTo>
                    <a:pt x="1353" y="594"/>
                  </a:lnTo>
                  <a:lnTo>
                    <a:pt x="1401" y="583"/>
                  </a:lnTo>
                  <a:lnTo>
                    <a:pt x="1468" y="513"/>
                  </a:lnTo>
                  <a:lnTo>
                    <a:pt x="1626" y="1146"/>
                  </a:lnTo>
                  <a:lnTo>
                    <a:pt x="1704" y="1462"/>
                  </a:lnTo>
                  <a:lnTo>
                    <a:pt x="1781" y="1789"/>
                  </a:lnTo>
                  <a:lnTo>
                    <a:pt x="1898" y="2364"/>
                  </a:lnTo>
                  <a:lnTo>
                    <a:pt x="2010" y="2944"/>
                  </a:lnTo>
                  <a:lnTo>
                    <a:pt x="2101" y="3528"/>
                  </a:lnTo>
                  <a:lnTo>
                    <a:pt x="2192" y="4111"/>
                  </a:lnTo>
                  <a:lnTo>
                    <a:pt x="1556" y="4241"/>
                  </a:lnTo>
                  <a:lnTo>
                    <a:pt x="924" y="4322"/>
                  </a:lnTo>
                  <a:lnTo>
                    <a:pt x="762" y="4340"/>
                  </a:lnTo>
                  <a:lnTo>
                    <a:pt x="625" y="434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5" name="Freeform 60"/>
            <p:cNvSpPr>
              <a:spLocks/>
            </p:cNvSpPr>
            <p:nvPr/>
          </p:nvSpPr>
          <p:spPr bwMode="auto">
            <a:xfrm>
              <a:off x="1409" y="1494"/>
              <a:ext cx="35" cy="36"/>
            </a:xfrm>
            <a:custGeom>
              <a:avLst/>
              <a:gdLst>
                <a:gd name="T0" fmla="*/ 0 w 207"/>
                <a:gd name="T1" fmla="*/ 168 h 214"/>
                <a:gd name="T2" fmla="*/ 0 w 207"/>
                <a:gd name="T3" fmla="*/ 119 h 214"/>
                <a:gd name="T4" fmla="*/ 10 w 207"/>
                <a:gd name="T5" fmla="*/ 80 h 214"/>
                <a:gd name="T6" fmla="*/ 52 w 207"/>
                <a:gd name="T7" fmla="*/ 17 h 214"/>
                <a:gd name="T8" fmla="*/ 80 w 207"/>
                <a:gd name="T9" fmla="*/ 3 h 214"/>
                <a:gd name="T10" fmla="*/ 123 w 207"/>
                <a:gd name="T11" fmla="*/ 0 h 214"/>
                <a:gd name="T12" fmla="*/ 158 w 207"/>
                <a:gd name="T13" fmla="*/ 17 h 214"/>
                <a:gd name="T14" fmla="*/ 182 w 207"/>
                <a:gd name="T15" fmla="*/ 53 h 214"/>
                <a:gd name="T16" fmla="*/ 207 w 207"/>
                <a:gd name="T17" fmla="*/ 91 h 214"/>
                <a:gd name="T18" fmla="*/ 207 w 207"/>
                <a:gd name="T19" fmla="*/ 126 h 214"/>
                <a:gd name="T20" fmla="*/ 200 w 207"/>
                <a:gd name="T21" fmla="*/ 168 h 214"/>
                <a:gd name="T22" fmla="*/ 168 w 207"/>
                <a:gd name="T23" fmla="*/ 200 h 214"/>
                <a:gd name="T24" fmla="*/ 140 w 207"/>
                <a:gd name="T25" fmla="*/ 214 h 214"/>
                <a:gd name="T26" fmla="*/ 52 w 207"/>
                <a:gd name="T27" fmla="*/ 206 h 214"/>
                <a:gd name="T28" fmla="*/ 0 w 207"/>
                <a:gd name="T29" fmla="*/ 168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214">
                  <a:moveTo>
                    <a:pt x="0" y="168"/>
                  </a:moveTo>
                  <a:lnTo>
                    <a:pt x="0" y="119"/>
                  </a:lnTo>
                  <a:lnTo>
                    <a:pt x="10" y="80"/>
                  </a:lnTo>
                  <a:lnTo>
                    <a:pt x="52" y="17"/>
                  </a:lnTo>
                  <a:lnTo>
                    <a:pt x="80" y="3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82" y="53"/>
                  </a:lnTo>
                  <a:lnTo>
                    <a:pt x="207" y="91"/>
                  </a:lnTo>
                  <a:lnTo>
                    <a:pt x="207" y="126"/>
                  </a:lnTo>
                  <a:lnTo>
                    <a:pt x="200" y="168"/>
                  </a:lnTo>
                  <a:lnTo>
                    <a:pt x="168" y="200"/>
                  </a:lnTo>
                  <a:lnTo>
                    <a:pt x="140" y="214"/>
                  </a:lnTo>
                  <a:lnTo>
                    <a:pt x="52" y="20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6" name="Freeform 61"/>
            <p:cNvSpPr>
              <a:spLocks/>
            </p:cNvSpPr>
            <p:nvPr/>
          </p:nvSpPr>
          <p:spPr bwMode="auto">
            <a:xfrm>
              <a:off x="1952" y="1422"/>
              <a:ext cx="100" cy="89"/>
            </a:xfrm>
            <a:custGeom>
              <a:avLst/>
              <a:gdLst>
                <a:gd name="T0" fmla="*/ 35 w 600"/>
                <a:gd name="T1" fmla="*/ 310 h 531"/>
                <a:gd name="T2" fmla="*/ 0 w 600"/>
                <a:gd name="T3" fmla="*/ 155 h 531"/>
                <a:gd name="T4" fmla="*/ 14 w 600"/>
                <a:gd name="T5" fmla="*/ 0 h 531"/>
                <a:gd name="T6" fmla="*/ 600 w 600"/>
                <a:gd name="T7" fmla="*/ 436 h 531"/>
                <a:gd name="T8" fmla="*/ 544 w 600"/>
                <a:gd name="T9" fmla="*/ 492 h 531"/>
                <a:gd name="T10" fmla="*/ 466 w 600"/>
                <a:gd name="T11" fmla="*/ 524 h 531"/>
                <a:gd name="T12" fmla="*/ 386 w 600"/>
                <a:gd name="T13" fmla="*/ 531 h 531"/>
                <a:gd name="T14" fmla="*/ 302 w 600"/>
                <a:gd name="T15" fmla="*/ 516 h 531"/>
                <a:gd name="T16" fmla="*/ 217 w 600"/>
                <a:gd name="T17" fmla="*/ 486 h 531"/>
                <a:gd name="T18" fmla="*/ 147 w 600"/>
                <a:gd name="T19" fmla="*/ 436 h 531"/>
                <a:gd name="T20" fmla="*/ 80 w 600"/>
                <a:gd name="T21" fmla="*/ 376 h 531"/>
                <a:gd name="T22" fmla="*/ 35 w 600"/>
                <a:gd name="T23" fmla="*/ 310 h 5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531">
                  <a:moveTo>
                    <a:pt x="35" y="310"/>
                  </a:moveTo>
                  <a:lnTo>
                    <a:pt x="0" y="155"/>
                  </a:lnTo>
                  <a:lnTo>
                    <a:pt x="14" y="0"/>
                  </a:lnTo>
                  <a:lnTo>
                    <a:pt x="600" y="436"/>
                  </a:lnTo>
                  <a:lnTo>
                    <a:pt x="544" y="492"/>
                  </a:lnTo>
                  <a:lnTo>
                    <a:pt x="466" y="524"/>
                  </a:lnTo>
                  <a:lnTo>
                    <a:pt x="386" y="531"/>
                  </a:lnTo>
                  <a:lnTo>
                    <a:pt x="302" y="516"/>
                  </a:lnTo>
                  <a:lnTo>
                    <a:pt x="217" y="486"/>
                  </a:lnTo>
                  <a:lnTo>
                    <a:pt x="147" y="436"/>
                  </a:lnTo>
                  <a:lnTo>
                    <a:pt x="80" y="376"/>
                  </a:lnTo>
                  <a:lnTo>
                    <a:pt x="35" y="3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7" name="Freeform 62"/>
            <p:cNvSpPr>
              <a:spLocks/>
            </p:cNvSpPr>
            <p:nvPr/>
          </p:nvSpPr>
          <p:spPr bwMode="auto">
            <a:xfrm>
              <a:off x="748" y="1437"/>
              <a:ext cx="16" cy="49"/>
            </a:xfrm>
            <a:custGeom>
              <a:avLst/>
              <a:gdLst>
                <a:gd name="T0" fmla="*/ 27 w 97"/>
                <a:gd name="T1" fmla="*/ 292 h 292"/>
                <a:gd name="T2" fmla="*/ 27 w 97"/>
                <a:gd name="T3" fmla="*/ 144 h 292"/>
                <a:gd name="T4" fmla="*/ 0 w 97"/>
                <a:gd name="T5" fmla="*/ 0 h 292"/>
                <a:gd name="T6" fmla="*/ 80 w 97"/>
                <a:gd name="T7" fmla="*/ 0 h 292"/>
                <a:gd name="T8" fmla="*/ 97 w 97"/>
                <a:gd name="T9" fmla="*/ 281 h 292"/>
                <a:gd name="T10" fmla="*/ 45 w 97"/>
                <a:gd name="T11" fmla="*/ 292 h 292"/>
                <a:gd name="T12" fmla="*/ 27 w 97"/>
                <a:gd name="T13" fmla="*/ 292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292">
                  <a:moveTo>
                    <a:pt x="27" y="292"/>
                  </a:moveTo>
                  <a:lnTo>
                    <a:pt x="27" y="14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97" y="281"/>
                  </a:lnTo>
                  <a:lnTo>
                    <a:pt x="45" y="292"/>
                  </a:lnTo>
                  <a:lnTo>
                    <a:pt x="27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8" name="Freeform 63"/>
            <p:cNvSpPr>
              <a:spLocks/>
            </p:cNvSpPr>
            <p:nvPr/>
          </p:nvSpPr>
          <p:spPr bwMode="auto">
            <a:xfrm>
              <a:off x="772" y="1431"/>
              <a:ext cx="90" cy="53"/>
            </a:xfrm>
            <a:custGeom>
              <a:avLst/>
              <a:gdLst>
                <a:gd name="T0" fmla="*/ 41 w 544"/>
                <a:gd name="T1" fmla="*/ 305 h 316"/>
                <a:gd name="T2" fmla="*/ 14 w 544"/>
                <a:gd name="T3" fmla="*/ 243 h 316"/>
                <a:gd name="T4" fmla="*/ 3 w 544"/>
                <a:gd name="T5" fmla="*/ 176 h 316"/>
                <a:gd name="T6" fmla="*/ 0 w 544"/>
                <a:gd name="T7" fmla="*/ 102 h 316"/>
                <a:gd name="T8" fmla="*/ 3 w 544"/>
                <a:gd name="T9" fmla="*/ 35 h 316"/>
                <a:gd name="T10" fmla="*/ 266 w 544"/>
                <a:gd name="T11" fmla="*/ 29 h 316"/>
                <a:gd name="T12" fmla="*/ 527 w 544"/>
                <a:gd name="T13" fmla="*/ 0 h 316"/>
                <a:gd name="T14" fmla="*/ 544 w 544"/>
                <a:gd name="T15" fmla="*/ 130 h 316"/>
                <a:gd name="T16" fmla="*/ 512 w 544"/>
                <a:gd name="T17" fmla="*/ 260 h 316"/>
                <a:gd name="T18" fmla="*/ 63 w 544"/>
                <a:gd name="T19" fmla="*/ 316 h 316"/>
                <a:gd name="T20" fmla="*/ 41 w 544"/>
                <a:gd name="T21" fmla="*/ 305 h 3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6">
                  <a:moveTo>
                    <a:pt x="41" y="305"/>
                  </a:moveTo>
                  <a:lnTo>
                    <a:pt x="14" y="243"/>
                  </a:lnTo>
                  <a:lnTo>
                    <a:pt x="3" y="176"/>
                  </a:lnTo>
                  <a:lnTo>
                    <a:pt x="0" y="102"/>
                  </a:lnTo>
                  <a:lnTo>
                    <a:pt x="3" y="35"/>
                  </a:lnTo>
                  <a:lnTo>
                    <a:pt x="266" y="29"/>
                  </a:lnTo>
                  <a:lnTo>
                    <a:pt x="527" y="0"/>
                  </a:lnTo>
                  <a:lnTo>
                    <a:pt x="544" y="130"/>
                  </a:lnTo>
                  <a:lnTo>
                    <a:pt x="512" y="260"/>
                  </a:lnTo>
                  <a:lnTo>
                    <a:pt x="63" y="316"/>
                  </a:lnTo>
                  <a:lnTo>
                    <a:pt x="41" y="30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89" name="Freeform 64"/>
            <p:cNvSpPr>
              <a:spLocks/>
            </p:cNvSpPr>
            <p:nvPr/>
          </p:nvSpPr>
          <p:spPr bwMode="auto">
            <a:xfrm>
              <a:off x="869" y="1429"/>
              <a:ext cx="23" cy="46"/>
            </a:xfrm>
            <a:custGeom>
              <a:avLst/>
              <a:gdLst>
                <a:gd name="T0" fmla="*/ 43 w 134"/>
                <a:gd name="T1" fmla="*/ 0 h 274"/>
                <a:gd name="T2" fmla="*/ 134 w 134"/>
                <a:gd name="T3" fmla="*/ 7 h 274"/>
                <a:gd name="T4" fmla="*/ 134 w 134"/>
                <a:gd name="T5" fmla="*/ 14 h 274"/>
                <a:gd name="T6" fmla="*/ 127 w 134"/>
                <a:gd name="T7" fmla="*/ 228 h 274"/>
                <a:gd name="T8" fmla="*/ 18 w 134"/>
                <a:gd name="T9" fmla="*/ 274 h 274"/>
                <a:gd name="T10" fmla="*/ 0 w 134"/>
                <a:gd name="T11" fmla="*/ 274 h 274"/>
                <a:gd name="T12" fmla="*/ 0 w 134"/>
                <a:gd name="T13" fmla="*/ 7 h 274"/>
                <a:gd name="T14" fmla="*/ 43 w 134"/>
                <a:gd name="T15" fmla="*/ 0 h 2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274">
                  <a:moveTo>
                    <a:pt x="43" y="0"/>
                  </a:moveTo>
                  <a:lnTo>
                    <a:pt x="134" y="7"/>
                  </a:lnTo>
                  <a:lnTo>
                    <a:pt x="134" y="14"/>
                  </a:lnTo>
                  <a:lnTo>
                    <a:pt x="127" y="228"/>
                  </a:lnTo>
                  <a:lnTo>
                    <a:pt x="18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0" name="Freeform 65"/>
            <p:cNvSpPr>
              <a:spLocks/>
            </p:cNvSpPr>
            <p:nvPr/>
          </p:nvSpPr>
          <p:spPr bwMode="auto">
            <a:xfrm>
              <a:off x="797" y="786"/>
              <a:ext cx="96" cy="639"/>
            </a:xfrm>
            <a:custGeom>
              <a:avLst/>
              <a:gdLst>
                <a:gd name="T0" fmla="*/ 576 w 580"/>
                <a:gd name="T1" fmla="*/ 3823 h 3837"/>
                <a:gd name="T2" fmla="*/ 545 w 580"/>
                <a:gd name="T3" fmla="*/ 3823 h 3837"/>
                <a:gd name="T4" fmla="*/ 548 w 580"/>
                <a:gd name="T5" fmla="*/ 3819 h 3837"/>
                <a:gd name="T6" fmla="*/ 179 w 580"/>
                <a:gd name="T7" fmla="*/ 3837 h 3837"/>
                <a:gd name="T8" fmla="*/ 453 w 580"/>
                <a:gd name="T9" fmla="*/ 3401 h 3837"/>
                <a:gd name="T10" fmla="*/ 531 w 580"/>
                <a:gd name="T11" fmla="*/ 3268 h 3837"/>
                <a:gd name="T12" fmla="*/ 414 w 580"/>
                <a:gd name="T13" fmla="*/ 2540 h 3837"/>
                <a:gd name="T14" fmla="*/ 281 w 580"/>
                <a:gd name="T15" fmla="*/ 1820 h 3837"/>
                <a:gd name="T16" fmla="*/ 0 w 580"/>
                <a:gd name="T17" fmla="*/ 390 h 3837"/>
                <a:gd name="T18" fmla="*/ 130 w 580"/>
                <a:gd name="T19" fmla="*/ 0 h 3837"/>
                <a:gd name="T20" fmla="*/ 211 w 580"/>
                <a:gd name="T21" fmla="*/ 74 h 3837"/>
                <a:gd name="T22" fmla="*/ 294 w 580"/>
                <a:gd name="T23" fmla="*/ 165 h 3837"/>
                <a:gd name="T24" fmla="*/ 379 w 580"/>
                <a:gd name="T25" fmla="*/ 253 h 3837"/>
                <a:gd name="T26" fmla="*/ 453 w 580"/>
                <a:gd name="T27" fmla="*/ 309 h 3837"/>
                <a:gd name="T28" fmla="*/ 492 w 580"/>
                <a:gd name="T29" fmla="*/ 523 h 3837"/>
                <a:gd name="T30" fmla="*/ 513 w 580"/>
                <a:gd name="T31" fmla="*/ 724 h 3837"/>
                <a:gd name="T32" fmla="*/ 534 w 580"/>
                <a:gd name="T33" fmla="*/ 1125 h 3837"/>
                <a:gd name="T34" fmla="*/ 558 w 580"/>
                <a:gd name="T35" fmla="*/ 1999 h 3837"/>
                <a:gd name="T36" fmla="*/ 580 w 580"/>
                <a:gd name="T37" fmla="*/ 2874 h 3837"/>
                <a:gd name="T38" fmla="*/ 580 w 580"/>
                <a:gd name="T39" fmla="*/ 3675 h 3837"/>
                <a:gd name="T40" fmla="*/ 576 w 580"/>
                <a:gd name="T41" fmla="*/ 3823 h 38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0" h="3837">
                  <a:moveTo>
                    <a:pt x="576" y="3823"/>
                  </a:moveTo>
                  <a:lnTo>
                    <a:pt x="545" y="3823"/>
                  </a:lnTo>
                  <a:lnTo>
                    <a:pt x="548" y="3819"/>
                  </a:lnTo>
                  <a:lnTo>
                    <a:pt x="179" y="3837"/>
                  </a:lnTo>
                  <a:lnTo>
                    <a:pt x="453" y="3401"/>
                  </a:lnTo>
                  <a:lnTo>
                    <a:pt x="531" y="3268"/>
                  </a:lnTo>
                  <a:lnTo>
                    <a:pt x="414" y="2540"/>
                  </a:lnTo>
                  <a:lnTo>
                    <a:pt x="281" y="1820"/>
                  </a:lnTo>
                  <a:lnTo>
                    <a:pt x="0" y="390"/>
                  </a:lnTo>
                  <a:lnTo>
                    <a:pt x="130" y="0"/>
                  </a:lnTo>
                  <a:lnTo>
                    <a:pt x="211" y="74"/>
                  </a:lnTo>
                  <a:lnTo>
                    <a:pt x="294" y="165"/>
                  </a:lnTo>
                  <a:lnTo>
                    <a:pt x="379" y="253"/>
                  </a:lnTo>
                  <a:lnTo>
                    <a:pt x="453" y="309"/>
                  </a:lnTo>
                  <a:lnTo>
                    <a:pt x="492" y="523"/>
                  </a:lnTo>
                  <a:lnTo>
                    <a:pt x="513" y="724"/>
                  </a:lnTo>
                  <a:lnTo>
                    <a:pt x="534" y="1125"/>
                  </a:lnTo>
                  <a:lnTo>
                    <a:pt x="558" y="1999"/>
                  </a:lnTo>
                  <a:lnTo>
                    <a:pt x="580" y="2874"/>
                  </a:lnTo>
                  <a:lnTo>
                    <a:pt x="580" y="3675"/>
                  </a:lnTo>
                  <a:lnTo>
                    <a:pt x="576" y="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1" name="Freeform 66"/>
            <p:cNvSpPr>
              <a:spLocks/>
            </p:cNvSpPr>
            <p:nvPr/>
          </p:nvSpPr>
          <p:spPr bwMode="auto">
            <a:xfrm>
              <a:off x="891" y="928"/>
              <a:ext cx="121" cy="532"/>
            </a:xfrm>
            <a:custGeom>
              <a:avLst/>
              <a:gdLst>
                <a:gd name="T0" fmla="*/ 39 w 731"/>
                <a:gd name="T1" fmla="*/ 3198 h 3198"/>
                <a:gd name="T2" fmla="*/ 53 w 731"/>
                <a:gd name="T3" fmla="*/ 2506 h 3198"/>
                <a:gd name="T4" fmla="*/ 63 w 731"/>
                <a:gd name="T5" fmla="*/ 1813 h 3198"/>
                <a:gd name="T6" fmla="*/ 63 w 731"/>
                <a:gd name="T7" fmla="*/ 1606 h 3198"/>
                <a:gd name="T8" fmla="*/ 53 w 731"/>
                <a:gd name="T9" fmla="*/ 1399 h 3198"/>
                <a:gd name="T10" fmla="*/ 31 w 731"/>
                <a:gd name="T11" fmla="*/ 995 h 3198"/>
                <a:gd name="T12" fmla="*/ 31 w 731"/>
                <a:gd name="T13" fmla="*/ 928 h 3198"/>
                <a:gd name="T14" fmla="*/ 0 w 731"/>
                <a:gd name="T15" fmla="*/ 0 h 3198"/>
                <a:gd name="T16" fmla="*/ 84 w 731"/>
                <a:gd name="T17" fmla="*/ 21 h 3198"/>
                <a:gd name="T18" fmla="*/ 172 w 731"/>
                <a:gd name="T19" fmla="*/ 60 h 3198"/>
                <a:gd name="T20" fmla="*/ 369 w 731"/>
                <a:gd name="T21" fmla="*/ 169 h 3198"/>
                <a:gd name="T22" fmla="*/ 731 w 731"/>
                <a:gd name="T23" fmla="*/ 387 h 3198"/>
                <a:gd name="T24" fmla="*/ 435 w 731"/>
                <a:gd name="T25" fmla="*/ 1746 h 3198"/>
                <a:gd name="T26" fmla="*/ 267 w 731"/>
                <a:gd name="T27" fmla="*/ 2425 h 3198"/>
                <a:gd name="T28" fmla="*/ 81 w 731"/>
                <a:gd name="T29" fmla="*/ 3107 h 3198"/>
                <a:gd name="T30" fmla="*/ 39 w 731"/>
                <a:gd name="T31" fmla="*/ 3198 h 31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1" h="3198">
                  <a:moveTo>
                    <a:pt x="39" y="3198"/>
                  </a:moveTo>
                  <a:lnTo>
                    <a:pt x="53" y="2506"/>
                  </a:lnTo>
                  <a:lnTo>
                    <a:pt x="63" y="1813"/>
                  </a:lnTo>
                  <a:lnTo>
                    <a:pt x="63" y="1606"/>
                  </a:lnTo>
                  <a:lnTo>
                    <a:pt x="53" y="1399"/>
                  </a:lnTo>
                  <a:lnTo>
                    <a:pt x="31" y="995"/>
                  </a:lnTo>
                  <a:lnTo>
                    <a:pt x="31" y="928"/>
                  </a:lnTo>
                  <a:lnTo>
                    <a:pt x="0" y="0"/>
                  </a:lnTo>
                  <a:lnTo>
                    <a:pt x="84" y="21"/>
                  </a:lnTo>
                  <a:lnTo>
                    <a:pt x="172" y="60"/>
                  </a:lnTo>
                  <a:lnTo>
                    <a:pt x="369" y="169"/>
                  </a:lnTo>
                  <a:lnTo>
                    <a:pt x="731" y="387"/>
                  </a:lnTo>
                  <a:lnTo>
                    <a:pt x="435" y="1746"/>
                  </a:lnTo>
                  <a:lnTo>
                    <a:pt x="267" y="2425"/>
                  </a:lnTo>
                  <a:lnTo>
                    <a:pt x="81" y="3107"/>
                  </a:lnTo>
                  <a:lnTo>
                    <a:pt x="39" y="319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2" name="Freeform 67"/>
            <p:cNvSpPr>
              <a:spLocks/>
            </p:cNvSpPr>
            <p:nvPr/>
          </p:nvSpPr>
          <p:spPr bwMode="auto">
            <a:xfrm>
              <a:off x="738" y="1360"/>
              <a:ext cx="65" cy="68"/>
            </a:xfrm>
            <a:custGeom>
              <a:avLst/>
              <a:gdLst>
                <a:gd name="T0" fmla="*/ 41 w 386"/>
                <a:gd name="T1" fmla="*/ 407 h 407"/>
                <a:gd name="T2" fmla="*/ 0 w 386"/>
                <a:gd name="T3" fmla="*/ 0 h 407"/>
                <a:gd name="T4" fmla="*/ 386 w 386"/>
                <a:gd name="T5" fmla="*/ 386 h 407"/>
                <a:gd name="T6" fmla="*/ 386 w 386"/>
                <a:gd name="T7" fmla="*/ 393 h 407"/>
                <a:gd name="T8" fmla="*/ 41 w 386"/>
                <a:gd name="T9" fmla="*/ 407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" h="407">
                  <a:moveTo>
                    <a:pt x="41" y="407"/>
                  </a:moveTo>
                  <a:lnTo>
                    <a:pt x="0" y="0"/>
                  </a:lnTo>
                  <a:lnTo>
                    <a:pt x="386" y="386"/>
                  </a:lnTo>
                  <a:lnTo>
                    <a:pt x="386" y="393"/>
                  </a:lnTo>
                  <a:lnTo>
                    <a:pt x="41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3" name="Freeform 68"/>
            <p:cNvSpPr>
              <a:spLocks/>
            </p:cNvSpPr>
            <p:nvPr/>
          </p:nvSpPr>
          <p:spPr bwMode="auto">
            <a:xfrm>
              <a:off x="731" y="847"/>
              <a:ext cx="146" cy="578"/>
            </a:xfrm>
            <a:custGeom>
              <a:avLst/>
              <a:gdLst>
                <a:gd name="T0" fmla="*/ 495 w 875"/>
                <a:gd name="T1" fmla="*/ 3468 h 3468"/>
                <a:gd name="T2" fmla="*/ 274 w 875"/>
                <a:gd name="T3" fmla="*/ 3239 h 3468"/>
                <a:gd name="T4" fmla="*/ 43 w 875"/>
                <a:gd name="T5" fmla="*/ 3022 h 3468"/>
                <a:gd name="T6" fmla="*/ 0 w 875"/>
                <a:gd name="T7" fmla="*/ 2772 h 3468"/>
                <a:gd name="T8" fmla="*/ 161 w 875"/>
                <a:gd name="T9" fmla="*/ 1433 h 3468"/>
                <a:gd name="T10" fmla="*/ 306 w 875"/>
                <a:gd name="T11" fmla="*/ 36 h 3468"/>
                <a:gd name="T12" fmla="*/ 345 w 875"/>
                <a:gd name="T13" fmla="*/ 0 h 3468"/>
                <a:gd name="T14" fmla="*/ 623 w 875"/>
                <a:gd name="T15" fmla="*/ 1419 h 3468"/>
                <a:gd name="T16" fmla="*/ 875 w 875"/>
                <a:gd name="T17" fmla="*/ 2853 h 3468"/>
                <a:gd name="T18" fmla="*/ 875 w 875"/>
                <a:gd name="T19" fmla="*/ 2891 h 3468"/>
                <a:gd name="T20" fmla="*/ 714 w 875"/>
                <a:gd name="T21" fmla="*/ 3173 h 3468"/>
                <a:gd name="T22" fmla="*/ 517 w 875"/>
                <a:gd name="T23" fmla="*/ 3468 h 3468"/>
                <a:gd name="T24" fmla="*/ 495 w 875"/>
                <a:gd name="T25" fmla="*/ 3468 h 3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" h="3468">
                  <a:moveTo>
                    <a:pt x="495" y="3468"/>
                  </a:moveTo>
                  <a:lnTo>
                    <a:pt x="274" y="3239"/>
                  </a:lnTo>
                  <a:lnTo>
                    <a:pt x="43" y="3022"/>
                  </a:lnTo>
                  <a:lnTo>
                    <a:pt x="0" y="2772"/>
                  </a:lnTo>
                  <a:lnTo>
                    <a:pt x="161" y="1433"/>
                  </a:lnTo>
                  <a:lnTo>
                    <a:pt x="306" y="36"/>
                  </a:lnTo>
                  <a:lnTo>
                    <a:pt x="345" y="0"/>
                  </a:lnTo>
                  <a:lnTo>
                    <a:pt x="623" y="1419"/>
                  </a:lnTo>
                  <a:lnTo>
                    <a:pt x="875" y="2853"/>
                  </a:lnTo>
                  <a:lnTo>
                    <a:pt x="875" y="2891"/>
                  </a:lnTo>
                  <a:lnTo>
                    <a:pt x="714" y="3173"/>
                  </a:lnTo>
                  <a:lnTo>
                    <a:pt x="517" y="3468"/>
                  </a:lnTo>
                  <a:lnTo>
                    <a:pt x="495" y="3468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4" name="Freeform 69"/>
            <p:cNvSpPr>
              <a:spLocks/>
            </p:cNvSpPr>
            <p:nvPr/>
          </p:nvSpPr>
          <p:spPr bwMode="auto">
            <a:xfrm>
              <a:off x="508" y="853"/>
              <a:ext cx="228" cy="560"/>
            </a:xfrm>
            <a:custGeom>
              <a:avLst/>
              <a:gdLst>
                <a:gd name="T0" fmla="*/ 1364 w 1371"/>
                <a:gd name="T1" fmla="*/ 3358 h 3358"/>
                <a:gd name="T2" fmla="*/ 1353 w 1371"/>
                <a:gd name="T3" fmla="*/ 3309 h 3358"/>
                <a:gd name="T4" fmla="*/ 1307 w 1371"/>
                <a:gd name="T5" fmla="*/ 3210 h 3358"/>
                <a:gd name="T6" fmla="*/ 1153 w 1371"/>
                <a:gd name="T7" fmla="*/ 2887 h 3358"/>
                <a:gd name="T8" fmla="*/ 654 w 1371"/>
                <a:gd name="T9" fmla="*/ 1953 h 3358"/>
                <a:gd name="T10" fmla="*/ 394 w 1371"/>
                <a:gd name="T11" fmla="*/ 1453 h 3358"/>
                <a:gd name="T12" fmla="*/ 176 w 1371"/>
                <a:gd name="T13" fmla="*/ 1011 h 3358"/>
                <a:gd name="T14" fmla="*/ 32 w 1371"/>
                <a:gd name="T15" fmla="*/ 685 h 3358"/>
                <a:gd name="T16" fmla="*/ 0 w 1371"/>
                <a:gd name="T17" fmla="*/ 583 h 3358"/>
                <a:gd name="T18" fmla="*/ 0 w 1371"/>
                <a:gd name="T19" fmla="*/ 533 h 3358"/>
                <a:gd name="T20" fmla="*/ 425 w 1371"/>
                <a:gd name="T21" fmla="*/ 263 h 3358"/>
                <a:gd name="T22" fmla="*/ 640 w 1371"/>
                <a:gd name="T23" fmla="*/ 129 h 3358"/>
                <a:gd name="T24" fmla="*/ 858 w 1371"/>
                <a:gd name="T25" fmla="*/ 0 h 3358"/>
                <a:gd name="T26" fmla="*/ 917 w 1371"/>
                <a:gd name="T27" fmla="*/ 316 h 3358"/>
                <a:gd name="T28" fmla="*/ 960 w 1371"/>
                <a:gd name="T29" fmla="*/ 554 h 3358"/>
                <a:gd name="T30" fmla="*/ 1149 w 1371"/>
                <a:gd name="T31" fmla="*/ 1672 h 3358"/>
                <a:gd name="T32" fmla="*/ 1237 w 1371"/>
                <a:gd name="T33" fmla="*/ 2304 h 3358"/>
                <a:gd name="T34" fmla="*/ 1318 w 1371"/>
                <a:gd name="T35" fmla="*/ 2929 h 3358"/>
                <a:gd name="T36" fmla="*/ 1371 w 1371"/>
                <a:gd name="T37" fmla="*/ 3347 h 3358"/>
                <a:gd name="T38" fmla="*/ 1364 w 1371"/>
                <a:gd name="T39" fmla="*/ 3358 h 3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1" h="3358">
                  <a:moveTo>
                    <a:pt x="1364" y="3358"/>
                  </a:moveTo>
                  <a:lnTo>
                    <a:pt x="1353" y="3309"/>
                  </a:lnTo>
                  <a:lnTo>
                    <a:pt x="1307" y="3210"/>
                  </a:lnTo>
                  <a:lnTo>
                    <a:pt x="1153" y="2887"/>
                  </a:lnTo>
                  <a:lnTo>
                    <a:pt x="654" y="1953"/>
                  </a:lnTo>
                  <a:lnTo>
                    <a:pt x="394" y="1453"/>
                  </a:lnTo>
                  <a:lnTo>
                    <a:pt x="176" y="1011"/>
                  </a:lnTo>
                  <a:lnTo>
                    <a:pt x="32" y="685"/>
                  </a:lnTo>
                  <a:lnTo>
                    <a:pt x="0" y="583"/>
                  </a:lnTo>
                  <a:lnTo>
                    <a:pt x="0" y="533"/>
                  </a:lnTo>
                  <a:lnTo>
                    <a:pt x="425" y="263"/>
                  </a:lnTo>
                  <a:lnTo>
                    <a:pt x="640" y="129"/>
                  </a:lnTo>
                  <a:lnTo>
                    <a:pt x="858" y="0"/>
                  </a:lnTo>
                  <a:lnTo>
                    <a:pt x="917" y="316"/>
                  </a:lnTo>
                  <a:lnTo>
                    <a:pt x="960" y="554"/>
                  </a:lnTo>
                  <a:lnTo>
                    <a:pt x="1149" y="1672"/>
                  </a:lnTo>
                  <a:lnTo>
                    <a:pt x="1237" y="2304"/>
                  </a:lnTo>
                  <a:lnTo>
                    <a:pt x="1318" y="2929"/>
                  </a:lnTo>
                  <a:lnTo>
                    <a:pt x="1371" y="3347"/>
                  </a:lnTo>
                  <a:lnTo>
                    <a:pt x="1364" y="3358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5" name="Freeform 70"/>
            <p:cNvSpPr>
              <a:spLocks/>
            </p:cNvSpPr>
            <p:nvPr/>
          </p:nvSpPr>
          <p:spPr bwMode="auto">
            <a:xfrm>
              <a:off x="1971" y="1293"/>
              <a:ext cx="89" cy="68"/>
            </a:xfrm>
            <a:custGeom>
              <a:avLst/>
              <a:gdLst>
                <a:gd name="T0" fmla="*/ 53 w 531"/>
                <a:gd name="T1" fmla="*/ 411 h 411"/>
                <a:gd name="T2" fmla="*/ 22 w 531"/>
                <a:gd name="T3" fmla="*/ 291 h 411"/>
                <a:gd name="T4" fmla="*/ 0 w 531"/>
                <a:gd name="T5" fmla="*/ 193 h 411"/>
                <a:gd name="T6" fmla="*/ 0 w 531"/>
                <a:gd name="T7" fmla="*/ 98 h 411"/>
                <a:gd name="T8" fmla="*/ 43 w 531"/>
                <a:gd name="T9" fmla="*/ 45 h 411"/>
                <a:gd name="T10" fmla="*/ 81 w 531"/>
                <a:gd name="T11" fmla="*/ 18 h 411"/>
                <a:gd name="T12" fmla="*/ 134 w 531"/>
                <a:gd name="T13" fmla="*/ 3 h 411"/>
                <a:gd name="T14" fmla="*/ 180 w 531"/>
                <a:gd name="T15" fmla="*/ 0 h 411"/>
                <a:gd name="T16" fmla="*/ 418 w 531"/>
                <a:gd name="T17" fmla="*/ 32 h 411"/>
                <a:gd name="T18" fmla="*/ 520 w 531"/>
                <a:gd name="T19" fmla="*/ 32 h 411"/>
                <a:gd name="T20" fmla="*/ 531 w 531"/>
                <a:gd name="T21" fmla="*/ 80 h 411"/>
                <a:gd name="T22" fmla="*/ 506 w 531"/>
                <a:gd name="T23" fmla="*/ 133 h 411"/>
                <a:gd name="T24" fmla="*/ 485 w 531"/>
                <a:gd name="T25" fmla="*/ 179 h 411"/>
                <a:gd name="T26" fmla="*/ 450 w 531"/>
                <a:gd name="T27" fmla="*/ 217 h 411"/>
                <a:gd name="T28" fmla="*/ 362 w 531"/>
                <a:gd name="T29" fmla="*/ 243 h 411"/>
                <a:gd name="T30" fmla="*/ 271 w 531"/>
                <a:gd name="T31" fmla="*/ 246 h 411"/>
                <a:gd name="T32" fmla="*/ 99 w 531"/>
                <a:gd name="T33" fmla="*/ 217 h 411"/>
                <a:gd name="T34" fmla="*/ 81 w 531"/>
                <a:gd name="T35" fmla="*/ 246 h 411"/>
                <a:gd name="T36" fmla="*/ 134 w 531"/>
                <a:gd name="T37" fmla="*/ 264 h 411"/>
                <a:gd name="T38" fmla="*/ 67 w 531"/>
                <a:gd name="T39" fmla="*/ 411 h 411"/>
                <a:gd name="T40" fmla="*/ 53 w 531"/>
                <a:gd name="T41" fmla="*/ 411 h 4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1" h="411">
                  <a:moveTo>
                    <a:pt x="53" y="411"/>
                  </a:moveTo>
                  <a:lnTo>
                    <a:pt x="22" y="291"/>
                  </a:lnTo>
                  <a:lnTo>
                    <a:pt x="0" y="193"/>
                  </a:lnTo>
                  <a:lnTo>
                    <a:pt x="0" y="98"/>
                  </a:lnTo>
                  <a:lnTo>
                    <a:pt x="43" y="45"/>
                  </a:lnTo>
                  <a:lnTo>
                    <a:pt x="81" y="18"/>
                  </a:lnTo>
                  <a:lnTo>
                    <a:pt x="134" y="3"/>
                  </a:lnTo>
                  <a:lnTo>
                    <a:pt x="180" y="0"/>
                  </a:lnTo>
                  <a:lnTo>
                    <a:pt x="418" y="32"/>
                  </a:lnTo>
                  <a:lnTo>
                    <a:pt x="520" y="32"/>
                  </a:lnTo>
                  <a:lnTo>
                    <a:pt x="531" y="80"/>
                  </a:lnTo>
                  <a:lnTo>
                    <a:pt x="506" y="133"/>
                  </a:lnTo>
                  <a:lnTo>
                    <a:pt x="485" y="179"/>
                  </a:lnTo>
                  <a:lnTo>
                    <a:pt x="450" y="217"/>
                  </a:lnTo>
                  <a:lnTo>
                    <a:pt x="362" y="243"/>
                  </a:lnTo>
                  <a:lnTo>
                    <a:pt x="271" y="246"/>
                  </a:lnTo>
                  <a:lnTo>
                    <a:pt x="99" y="217"/>
                  </a:lnTo>
                  <a:lnTo>
                    <a:pt x="81" y="246"/>
                  </a:lnTo>
                  <a:lnTo>
                    <a:pt x="134" y="264"/>
                  </a:lnTo>
                  <a:lnTo>
                    <a:pt x="67" y="411"/>
                  </a:lnTo>
                  <a:lnTo>
                    <a:pt x="53" y="4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6" name="Freeform 71"/>
            <p:cNvSpPr>
              <a:spLocks/>
            </p:cNvSpPr>
            <p:nvPr/>
          </p:nvSpPr>
          <p:spPr bwMode="auto">
            <a:xfrm>
              <a:off x="662" y="779"/>
              <a:ext cx="114" cy="519"/>
            </a:xfrm>
            <a:custGeom>
              <a:avLst/>
              <a:gdLst>
                <a:gd name="T0" fmla="*/ 400 w 681"/>
                <a:gd name="T1" fmla="*/ 3114 h 3114"/>
                <a:gd name="T2" fmla="*/ 267 w 681"/>
                <a:gd name="T3" fmla="*/ 2189 h 3114"/>
                <a:gd name="T4" fmla="*/ 214 w 681"/>
                <a:gd name="T5" fmla="*/ 1768 h 3114"/>
                <a:gd name="T6" fmla="*/ 147 w 681"/>
                <a:gd name="T7" fmla="*/ 1353 h 3114"/>
                <a:gd name="T8" fmla="*/ 0 w 681"/>
                <a:gd name="T9" fmla="*/ 517 h 3114"/>
                <a:gd name="T10" fmla="*/ 235 w 681"/>
                <a:gd name="T11" fmla="*/ 278 h 3114"/>
                <a:gd name="T12" fmla="*/ 439 w 681"/>
                <a:gd name="T13" fmla="*/ 32 h 3114"/>
                <a:gd name="T14" fmla="*/ 484 w 681"/>
                <a:gd name="T15" fmla="*/ 0 h 3114"/>
                <a:gd name="T16" fmla="*/ 527 w 681"/>
                <a:gd name="T17" fmla="*/ 64 h 3114"/>
                <a:gd name="T18" fmla="*/ 575 w 681"/>
                <a:gd name="T19" fmla="*/ 180 h 3114"/>
                <a:gd name="T20" fmla="*/ 625 w 681"/>
                <a:gd name="T21" fmla="*/ 310 h 3114"/>
                <a:gd name="T22" fmla="*/ 681 w 681"/>
                <a:gd name="T23" fmla="*/ 418 h 3114"/>
                <a:gd name="T24" fmla="*/ 639 w 681"/>
                <a:gd name="T25" fmla="*/ 714 h 3114"/>
                <a:gd name="T26" fmla="*/ 534 w 681"/>
                <a:gd name="T27" fmla="*/ 1838 h 3114"/>
                <a:gd name="T28" fmla="*/ 407 w 681"/>
                <a:gd name="T29" fmla="*/ 2962 h 3114"/>
                <a:gd name="T30" fmla="*/ 400 w 681"/>
                <a:gd name="T31" fmla="*/ 3114 h 3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1" h="3114">
                  <a:moveTo>
                    <a:pt x="400" y="3114"/>
                  </a:moveTo>
                  <a:lnTo>
                    <a:pt x="267" y="2189"/>
                  </a:lnTo>
                  <a:lnTo>
                    <a:pt x="214" y="1768"/>
                  </a:lnTo>
                  <a:lnTo>
                    <a:pt x="147" y="1353"/>
                  </a:lnTo>
                  <a:lnTo>
                    <a:pt x="0" y="517"/>
                  </a:lnTo>
                  <a:lnTo>
                    <a:pt x="235" y="278"/>
                  </a:lnTo>
                  <a:lnTo>
                    <a:pt x="439" y="32"/>
                  </a:lnTo>
                  <a:lnTo>
                    <a:pt x="484" y="0"/>
                  </a:lnTo>
                  <a:lnTo>
                    <a:pt x="527" y="64"/>
                  </a:lnTo>
                  <a:lnTo>
                    <a:pt x="575" y="180"/>
                  </a:lnTo>
                  <a:lnTo>
                    <a:pt x="625" y="310"/>
                  </a:lnTo>
                  <a:lnTo>
                    <a:pt x="681" y="418"/>
                  </a:lnTo>
                  <a:lnTo>
                    <a:pt x="639" y="714"/>
                  </a:lnTo>
                  <a:lnTo>
                    <a:pt x="534" y="1838"/>
                  </a:lnTo>
                  <a:lnTo>
                    <a:pt x="407" y="2962"/>
                  </a:lnTo>
                  <a:lnTo>
                    <a:pt x="400" y="3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7" name="Freeform 72"/>
            <p:cNvSpPr>
              <a:spLocks/>
            </p:cNvSpPr>
            <p:nvPr/>
          </p:nvSpPr>
          <p:spPr bwMode="auto">
            <a:xfrm>
              <a:off x="2126" y="1143"/>
              <a:ext cx="196" cy="138"/>
            </a:xfrm>
            <a:custGeom>
              <a:avLst/>
              <a:gdLst>
                <a:gd name="T0" fmla="*/ 984 w 1177"/>
                <a:gd name="T1" fmla="*/ 800 h 825"/>
                <a:gd name="T2" fmla="*/ 0 w 1177"/>
                <a:gd name="T3" fmla="*/ 21 h 825"/>
                <a:gd name="T4" fmla="*/ 102 w 1177"/>
                <a:gd name="T5" fmla="*/ 0 h 825"/>
                <a:gd name="T6" fmla="*/ 1177 w 1177"/>
                <a:gd name="T7" fmla="*/ 825 h 825"/>
                <a:gd name="T8" fmla="*/ 984 w 1177"/>
                <a:gd name="T9" fmla="*/ 800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7" h="825">
                  <a:moveTo>
                    <a:pt x="984" y="800"/>
                  </a:moveTo>
                  <a:lnTo>
                    <a:pt x="0" y="21"/>
                  </a:lnTo>
                  <a:lnTo>
                    <a:pt x="102" y="0"/>
                  </a:lnTo>
                  <a:lnTo>
                    <a:pt x="1177" y="825"/>
                  </a:lnTo>
                  <a:lnTo>
                    <a:pt x="984" y="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8" name="Freeform 73"/>
            <p:cNvSpPr>
              <a:spLocks/>
            </p:cNvSpPr>
            <p:nvPr/>
          </p:nvSpPr>
          <p:spPr bwMode="auto">
            <a:xfrm>
              <a:off x="1806" y="1119"/>
              <a:ext cx="74" cy="159"/>
            </a:xfrm>
            <a:custGeom>
              <a:avLst/>
              <a:gdLst>
                <a:gd name="T0" fmla="*/ 214 w 442"/>
                <a:gd name="T1" fmla="*/ 836 h 953"/>
                <a:gd name="T2" fmla="*/ 169 w 442"/>
                <a:gd name="T3" fmla="*/ 857 h 953"/>
                <a:gd name="T4" fmla="*/ 91 w 442"/>
                <a:gd name="T5" fmla="*/ 429 h 953"/>
                <a:gd name="T6" fmla="*/ 0 w 442"/>
                <a:gd name="T7" fmla="*/ 0 h 953"/>
                <a:gd name="T8" fmla="*/ 98 w 442"/>
                <a:gd name="T9" fmla="*/ 17 h 953"/>
                <a:gd name="T10" fmla="*/ 134 w 442"/>
                <a:gd name="T11" fmla="*/ 92 h 953"/>
                <a:gd name="T12" fmla="*/ 179 w 442"/>
                <a:gd name="T13" fmla="*/ 193 h 953"/>
                <a:gd name="T14" fmla="*/ 266 w 442"/>
                <a:gd name="T15" fmla="*/ 432 h 953"/>
                <a:gd name="T16" fmla="*/ 442 w 442"/>
                <a:gd name="T17" fmla="*/ 953 h 953"/>
                <a:gd name="T18" fmla="*/ 214 w 442"/>
                <a:gd name="T19" fmla="*/ 836 h 9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2" h="953">
                  <a:moveTo>
                    <a:pt x="214" y="836"/>
                  </a:moveTo>
                  <a:lnTo>
                    <a:pt x="169" y="857"/>
                  </a:lnTo>
                  <a:lnTo>
                    <a:pt x="91" y="429"/>
                  </a:lnTo>
                  <a:lnTo>
                    <a:pt x="0" y="0"/>
                  </a:lnTo>
                  <a:lnTo>
                    <a:pt x="98" y="17"/>
                  </a:lnTo>
                  <a:lnTo>
                    <a:pt x="134" y="92"/>
                  </a:lnTo>
                  <a:lnTo>
                    <a:pt x="179" y="193"/>
                  </a:lnTo>
                  <a:lnTo>
                    <a:pt x="266" y="432"/>
                  </a:lnTo>
                  <a:lnTo>
                    <a:pt x="442" y="953"/>
                  </a:lnTo>
                  <a:lnTo>
                    <a:pt x="214" y="83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299" name="Freeform 74"/>
            <p:cNvSpPr>
              <a:spLocks/>
            </p:cNvSpPr>
            <p:nvPr/>
          </p:nvSpPr>
          <p:spPr bwMode="auto">
            <a:xfrm>
              <a:off x="1814" y="1052"/>
              <a:ext cx="47" cy="58"/>
            </a:xfrm>
            <a:custGeom>
              <a:avLst/>
              <a:gdLst>
                <a:gd name="T0" fmla="*/ 32 w 281"/>
                <a:gd name="T1" fmla="*/ 158 h 348"/>
                <a:gd name="T2" fmla="*/ 102 w 281"/>
                <a:gd name="T3" fmla="*/ 119 h 348"/>
                <a:gd name="T4" fmla="*/ 155 w 281"/>
                <a:gd name="T5" fmla="*/ 84 h 348"/>
                <a:gd name="T6" fmla="*/ 228 w 281"/>
                <a:gd name="T7" fmla="*/ 0 h 348"/>
                <a:gd name="T8" fmla="*/ 270 w 281"/>
                <a:gd name="T9" fmla="*/ 25 h 348"/>
                <a:gd name="T10" fmla="*/ 281 w 281"/>
                <a:gd name="T11" fmla="*/ 60 h 348"/>
                <a:gd name="T12" fmla="*/ 281 w 281"/>
                <a:gd name="T13" fmla="*/ 102 h 348"/>
                <a:gd name="T14" fmla="*/ 249 w 281"/>
                <a:gd name="T15" fmla="*/ 183 h 348"/>
                <a:gd name="T16" fmla="*/ 200 w 281"/>
                <a:gd name="T17" fmla="*/ 257 h 348"/>
                <a:gd name="T18" fmla="*/ 123 w 281"/>
                <a:gd name="T19" fmla="*/ 338 h 348"/>
                <a:gd name="T20" fmla="*/ 45 w 281"/>
                <a:gd name="T21" fmla="*/ 348 h 348"/>
                <a:gd name="T22" fmla="*/ 0 w 281"/>
                <a:gd name="T23" fmla="*/ 303 h 348"/>
                <a:gd name="T24" fmla="*/ 0 w 281"/>
                <a:gd name="T25" fmla="*/ 236 h 348"/>
                <a:gd name="T26" fmla="*/ 32 w 281"/>
                <a:gd name="T27" fmla="*/ 15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348">
                  <a:moveTo>
                    <a:pt x="32" y="158"/>
                  </a:moveTo>
                  <a:lnTo>
                    <a:pt x="102" y="119"/>
                  </a:lnTo>
                  <a:lnTo>
                    <a:pt x="155" y="84"/>
                  </a:lnTo>
                  <a:lnTo>
                    <a:pt x="228" y="0"/>
                  </a:lnTo>
                  <a:lnTo>
                    <a:pt x="270" y="25"/>
                  </a:lnTo>
                  <a:lnTo>
                    <a:pt x="281" y="60"/>
                  </a:lnTo>
                  <a:lnTo>
                    <a:pt x="281" y="102"/>
                  </a:lnTo>
                  <a:lnTo>
                    <a:pt x="249" y="183"/>
                  </a:lnTo>
                  <a:lnTo>
                    <a:pt x="200" y="257"/>
                  </a:lnTo>
                  <a:lnTo>
                    <a:pt x="123" y="338"/>
                  </a:lnTo>
                  <a:lnTo>
                    <a:pt x="45" y="348"/>
                  </a:lnTo>
                  <a:lnTo>
                    <a:pt x="0" y="303"/>
                  </a:lnTo>
                  <a:lnTo>
                    <a:pt x="0" y="236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0" name="Freeform 75"/>
            <p:cNvSpPr>
              <a:spLocks/>
            </p:cNvSpPr>
            <p:nvPr/>
          </p:nvSpPr>
          <p:spPr bwMode="auto">
            <a:xfrm>
              <a:off x="932" y="735"/>
              <a:ext cx="296" cy="384"/>
            </a:xfrm>
            <a:custGeom>
              <a:avLst/>
              <a:gdLst>
                <a:gd name="T0" fmla="*/ 1093 w 1778"/>
                <a:gd name="T1" fmla="*/ 1782 h 2302"/>
                <a:gd name="T2" fmla="*/ 1093 w 1778"/>
                <a:gd name="T3" fmla="*/ 1505 h 2302"/>
                <a:gd name="T4" fmla="*/ 1093 w 1778"/>
                <a:gd name="T5" fmla="*/ 1213 h 2302"/>
                <a:gd name="T6" fmla="*/ 1008 w 1778"/>
                <a:gd name="T7" fmla="*/ 1209 h 2302"/>
                <a:gd name="T8" fmla="*/ 896 w 1778"/>
                <a:gd name="T9" fmla="*/ 708 h 2302"/>
                <a:gd name="T10" fmla="*/ 879 w 1778"/>
                <a:gd name="T11" fmla="*/ 650 h 2302"/>
                <a:gd name="T12" fmla="*/ 868 w 1778"/>
                <a:gd name="T13" fmla="*/ 641 h 2302"/>
                <a:gd name="T14" fmla="*/ 818 w 1778"/>
                <a:gd name="T15" fmla="*/ 665 h 2302"/>
                <a:gd name="T16" fmla="*/ 801 w 1778"/>
                <a:gd name="T17" fmla="*/ 665 h 2302"/>
                <a:gd name="T18" fmla="*/ 836 w 1778"/>
                <a:gd name="T19" fmla="*/ 697 h 2302"/>
                <a:gd name="T20" fmla="*/ 874 w 1778"/>
                <a:gd name="T21" fmla="*/ 840 h 2302"/>
                <a:gd name="T22" fmla="*/ 903 w 1778"/>
                <a:gd name="T23" fmla="*/ 978 h 2302"/>
                <a:gd name="T24" fmla="*/ 941 w 1778"/>
                <a:gd name="T25" fmla="*/ 1209 h 2302"/>
                <a:gd name="T26" fmla="*/ 531 w 1778"/>
                <a:gd name="T27" fmla="*/ 1252 h 2302"/>
                <a:gd name="T28" fmla="*/ 299 w 1778"/>
                <a:gd name="T29" fmla="*/ 1273 h 2302"/>
                <a:gd name="T30" fmla="*/ 204 w 1778"/>
                <a:gd name="T31" fmla="*/ 1280 h 2302"/>
                <a:gd name="T32" fmla="*/ 106 w 1778"/>
                <a:gd name="T33" fmla="*/ 1241 h 2302"/>
                <a:gd name="T34" fmla="*/ 239 w 1778"/>
                <a:gd name="T35" fmla="*/ 1086 h 2302"/>
                <a:gd name="T36" fmla="*/ 312 w 1778"/>
                <a:gd name="T37" fmla="*/ 995 h 2302"/>
                <a:gd name="T38" fmla="*/ 337 w 1778"/>
                <a:gd name="T39" fmla="*/ 939 h 2302"/>
                <a:gd name="T40" fmla="*/ 246 w 1778"/>
                <a:gd name="T41" fmla="*/ 714 h 2302"/>
                <a:gd name="T42" fmla="*/ 154 w 1778"/>
                <a:gd name="T43" fmla="*/ 475 h 2302"/>
                <a:gd name="T44" fmla="*/ 0 w 1778"/>
                <a:gd name="T45" fmla="*/ 0 h 2302"/>
                <a:gd name="T46" fmla="*/ 239 w 1778"/>
                <a:gd name="T47" fmla="*/ 85 h 2302"/>
                <a:gd name="T48" fmla="*/ 470 w 1778"/>
                <a:gd name="T49" fmla="*/ 176 h 2302"/>
                <a:gd name="T50" fmla="*/ 569 w 1778"/>
                <a:gd name="T51" fmla="*/ 219 h 2302"/>
                <a:gd name="T52" fmla="*/ 654 w 1778"/>
                <a:gd name="T53" fmla="*/ 264 h 2302"/>
                <a:gd name="T54" fmla="*/ 713 w 1778"/>
                <a:gd name="T55" fmla="*/ 313 h 2302"/>
                <a:gd name="T56" fmla="*/ 738 w 1778"/>
                <a:gd name="T57" fmla="*/ 363 h 2302"/>
                <a:gd name="T58" fmla="*/ 874 w 1778"/>
                <a:gd name="T59" fmla="*/ 398 h 2302"/>
                <a:gd name="T60" fmla="*/ 1012 w 1778"/>
                <a:gd name="T61" fmla="*/ 462 h 2302"/>
                <a:gd name="T62" fmla="*/ 1146 w 1778"/>
                <a:gd name="T63" fmla="*/ 545 h 2302"/>
                <a:gd name="T64" fmla="*/ 1279 w 1778"/>
                <a:gd name="T65" fmla="*/ 647 h 2302"/>
                <a:gd name="T66" fmla="*/ 1542 w 1778"/>
                <a:gd name="T67" fmla="*/ 883 h 2302"/>
                <a:gd name="T68" fmla="*/ 1778 w 1778"/>
                <a:gd name="T69" fmla="*/ 1125 h 2302"/>
                <a:gd name="T70" fmla="*/ 1609 w 1778"/>
                <a:gd name="T71" fmla="*/ 1241 h 2302"/>
                <a:gd name="T72" fmla="*/ 1511 w 1778"/>
                <a:gd name="T73" fmla="*/ 1318 h 2302"/>
                <a:gd name="T74" fmla="*/ 1465 w 1778"/>
                <a:gd name="T75" fmla="*/ 1385 h 2302"/>
                <a:gd name="T76" fmla="*/ 1339 w 1778"/>
                <a:gd name="T77" fmla="*/ 1691 h 2302"/>
                <a:gd name="T78" fmla="*/ 1251 w 1778"/>
                <a:gd name="T79" fmla="*/ 1941 h 2302"/>
                <a:gd name="T80" fmla="*/ 1202 w 1778"/>
                <a:gd name="T81" fmla="*/ 2140 h 2302"/>
                <a:gd name="T82" fmla="*/ 1178 w 1778"/>
                <a:gd name="T83" fmla="*/ 2302 h 2302"/>
                <a:gd name="T84" fmla="*/ 1093 w 1778"/>
                <a:gd name="T85" fmla="*/ 1782 h 2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78" h="2302">
                  <a:moveTo>
                    <a:pt x="1093" y="1782"/>
                  </a:moveTo>
                  <a:lnTo>
                    <a:pt x="1093" y="1505"/>
                  </a:lnTo>
                  <a:lnTo>
                    <a:pt x="1093" y="1213"/>
                  </a:lnTo>
                  <a:lnTo>
                    <a:pt x="1008" y="1209"/>
                  </a:lnTo>
                  <a:lnTo>
                    <a:pt x="896" y="708"/>
                  </a:lnTo>
                  <a:lnTo>
                    <a:pt x="879" y="650"/>
                  </a:lnTo>
                  <a:lnTo>
                    <a:pt x="868" y="641"/>
                  </a:lnTo>
                  <a:lnTo>
                    <a:pt x="818" y="665"/>
                  </a:lnTo>
                  <a:lnTo>
                    <a:pt x="801" y="665"/>
                  </a:lnTo>
                  <a:lnTo>
                    <a:pt x="836" y="697"/>
                  </a:lnTo>
                  <a:lnTo>
                    <a:pt x="874" y="840"/>
                  </a:lnTo>
                  <a:lnTo>
                    <a:pt x="903" y="978"/>
                  </a:lnTo>
                  <a:lnTo>
                    <a:pt x="941" y="1209"/>
                  </a:lnTo>
                  <a:lnTo>
                    <a:pt x="531" y="1252"/>
                  </a:lnTo>
                  <a:lnTo>
                    <a:pt x="299" y="1273"/>
                  </a:lnTo>
                  <a:lnTo>
                    <a:pt x="204" y="1280"/>
                  </a:lnTo>
                  <a:lnTo>
                    <a:pt x="106" y="1241"/>
                  </a:lnTo>
                  <a:lnTo>
                    <a:pt x="239" y="1086"/>
                  </a:lnTo>
                  <a:lnTo>
                    <a:pt x="312" y="995"/>
                  </a:lnTo>
                  <a:lnTo>
                    <a:pt x="337" y="939"/>
                  </a:lnTo>
                  <a:lnTo>
                    <a:pt x="246" y="714"/>
                  </a:lnTo>
                  <a:lnTo>
                    <a:pt x="154" y="475"/>
                  </a:lnTo>
                  <a:lnTo>
                    <a:pt x="0" y="0"/>
                  </a:lnTo>
                  <a:lnTo>
                    <a:pt x="239" y="85"/>
                  </a:lnTo>
                  <a:lnTo>
                    <a:pt x="470" y="176"/>
                  </a:lnTo>
                  <a:lnTo>
                    <a:pt x="569" y="219"/>
                  </a:lnTo>
                  <a:lnTo>
                    <a:pt x="654" y="264"/>
                  </a:lnTo>
                  <a:lnTo>
                    <a:pt x="713" y="313"/>
                  </a:lnTo>
                  <a:lnTo>
                    <a:pt x="738" y="363"/>
                  </a:lnTo>
                  <a:lnTo>
                    <a:pt x="874" y="398"/>
                  </a:lnTo>
                  <a:lnTo>
                    <a:pt x="1012" y="462"/>
                  </a:lnTo>
                  <a:lnTo>
                    <a:pt x="1146" y="545"/>
                  </a:lnTo>
                  <a:lnTo>
                    <a:pt x="1279" y="647"/>
                  </a:lnTo>
                  <a:lnTo>
                    <a:pt x="1542" y="883"/>
                  </a:lnTo>
                  <a:lnTo>
                    <a:pt x="1778" y="1125"/>
                  </a:lnTo>
                  <a:lnTo>
                    <a:pt x="1609" y="1241"/>
                  </a:lnTo>
                  <a:lnTo>
                    <a:pt x="1511" y="1318"/>
                  </a:lnTo>
                  <a:lnTo>
                    <a:pt x="1465" y="1385"/>
                  </a:lnTo>
                  <a:lnTo>
                    <a:pt x="1339" y="1691"/>
                  </a:lnTo>
                  <a:lnTo>
                    <a:pt x="1251" y="1941"/>
                  </a:lnTo>
                  <a:lnTo>
                    <a:pt x="1202" y="2140"/>
                  </a:lnTo>
                  <a:lnTo>
                    <a:pt x="1178" y="2302"/>
                  </a:lnTo>
                  <a:lnTo>
                    <a:pt x="1093" y="178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1" name="Freeform 76"/>
            <p:cNvSpPr>
              <a:spLocks/>
            </p:cNvSpPr>
            <p:nvPr/>
          </p:nvSpPr>
          <p:spPr bwMode="auto">
            <a:xfrm>
              <a:off x="1801" y="998"/>
              <a:ext cx="52" cy="72"/>
            </a:xfrm>
            <a:custGeom>
              <a:avLst/>
              <a:gdLst>
                <a:gd name="T0" fmla="*/ 127 w 317"/>
                <a:gd name="T1" fmla="*/ 408 h 430"/>
                <a:gd name="T2" fmla="*/ 47 w 317"/>
                <a:gd name="T3" fmla="*/ 430 h 430"/>
                <a:gd name="T4" fmla="*/ 15 w 317"/>
                <a:gd name="T5" fmla="*/ 419 h 430"/>
                <a:gd name="T6" fmla="*/ 0 w 317"/>
                <a:gd name="T7" fmla="*/ 394 h 430"/>
                <a:gd name="T8" fmla="*/ 0 w 317"/>
                <a:gd name="T9" fmla="*/ 355 h 430"/>
                <a:gd name="T10" fmla="*/ 21 w 317"/>
                <a:gd name="T11" fmla="*/ 310 h 430"/>
                <a:gd name="T12" fmla="*/ 120 w 317"/>
                <a:gd name="T13" fmla="*/ 190 h 430"/>
                <a:gd name="T14" fmla="*/ 155 w 317"/>
                <a:gd name="T15" fmla="*/ 155 h 430"/>
                <a:gd name="T16" fmla="*/ 179 w 317"/>
                <a:gd name="T17" fmla="*/ 96 h 430"/>
                <a:gd name="T18" fmla="*/ 205 w 317"/>
                <a:gd name="T19" fmla="*/ 0 h 430"/>
                <a:gd name="T20" fmla="*/ 264 w 317"/>
                <a:gd name="T21" fmla="*/ 11 h 430"/>
                <a:gd name="T22" fmla="*/ 296 w 317"/>
                <a:gd name="T23" fmla="*/ 29 h 430"/>
                <a:gd name="T24" fmla="*/ 317 w 317"/>
                <a:gd name="T25" fmla="*/ 71 h 430"/>
                <a:gd name="T26" fmla="*/ 317 w 317"/>
                <a:gd name="T27" fmla="*/ 131 h 430"/>
                <a:gd name="T28" fmla="*/ 310 w 317"/>
                <a:gd name="T29" fmla="*/ 225 h 430"/>
                <a:gd name="T30" fmla="*/ 267 w 317"/>
                <a:gd name="T31" fmla="*/ 302 h 430"/>
                <a:gd name="T32" fmla="*/ 201 w 317"/>
                <a:gd name="T33" fmla="*/ 359 h 430"/>
                <a:gd name="T34" fmla="*/ 127 w 317"/>
                <a:gd name="T35" fmla="*/ 408 h 4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430">
                  <a:moveTo>
                    <a:pt x="127" y="408"/>
                  </a:moveTo>
                  <a:lnTo>
                    <a:pt x="47" y="430"/>
                  </a:lnTo>
                  <a:lnTo>
                    <a:pt x="15" y="419"/>
                  </a:lnTo>
                  <a:lnTo>
                    <a:pt x="0" y="394"/>
                  </a:lnTo>
                  <a:lnTo>
                    <a:pt x="0" y="355"/>
                  </a:lnTo>
                  <a:lnTo>
                    <a:pt x="21" y="310"/>
                  </a:lnTo>
                  <a:lnTo>
                    <a:pt x="120" y="190"/>
                  </a:lnTo>
                  <a:lnTo>
                    <a:pt x="155" y="155"/>
                  </a:lnTo>
                  <a:lnTo>
                    <a:pt x="179" y="96"/>
                  </a:lnTo>
                  <a:lnTo>
                    <a:pt x="205" y="0"/>
                  </a:lnTo>
                  <a:lnTo>
                    <a:pt x="264" y="11"/>
                  </a:lnTo>
                  <a:lnTo>
                    <a:pt x="296" y="29"/>
                  </a:lnTo>
                  <a:lnTo>
                    <a:pt x="317" y="71"/>
                  </a:lnTo>
                  <a:lnTo>
                    <a:pt x="317" y="131"/>
                  </a:lnTo>
                  <a:lnTo>
                    <a:pt x="310" y="225"/>
                  </a:lnTo>
                  <a:lnTo>
                    <a:pt x="267" y="302"/>
                  </a:lnTo>
                  <a:lnTo>
                    <a:pt x="201" y="359"/>
                  </a:lnTo>
                  <a:lnTo>
                    <a:pt x="127" y="40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2" name="Freeform 77"/>
            <p:cNvSpPr>
              <a:spLocks/>
            </p:cNvSpPr>
            <p:nvPr/>
          </p:nvSpPr>
          <p:spPr bwMode="auto">
            <a:xfrm>
              <a:off x="1765" y="957"/>
              <a:ext cx="61" cy="84"/>
            </a:xfrm>
            <a:custGeom>
              <a:avLst/>
              <a:gdLst>
                <a:gd name="T0" fmla="*/ 0 w 369"/>
                <a:gd name="T1" fmla="*/ 380 h 506"/>
                <a:gd name="T2" fmla="*/ 99 w 369"/>
                <a:gd name="T3" fmla="*/ 305 h 506"/>
                <a:gd name="T4" fmla="*/ 165 w 369"/>
                <a:gd name="T5" fmla="*/ 222 h 506"/>
                <a:gd name="T6" fmla="*/ 214 w 369"/>
                <a:gd name="T7" fmla="*/ 123 h 506"/>
                <a:gd name="T8" fmla="*/ 235 w 369"/>
                <a:gd name="T9" fmla="*/ 0 h 506"/>
                <a:gd name="T10" fmla="*/ 317 w 369"/>
                <a:gd name="T11" fmla="*/ 56 h 506"/>
                <a:gd name="T12" fmla="*/ 363 w 369"/>
                <a:gd name="T13" fmla="*/ 134 h 506"/>
                <a:gd name="T14" fmla="*/ 369 w 369"/>
                <a:gd name="T15" fmla="*/ 211 h 506"/>
                <a:gd name="T16" fmla="*/ 352 w 369"/>
                <a:gd name="T17" fmla="*/ 292 h 506"/>
                <a:gd name="T18" fmla="*/ 302 w 369"/>
                <a:gd name="T19" fmla="*/ 372 h 506"/>
                <a:gd name="T20" fmla="*/ 261 w 369"/>
                <a:gd name="T21" fmla="*/ 439 h 506"/>
                <a:gd name="T22" fmla="*/ 194 w 369"/>
                <a:gd name="T23" fmla="*/ 492 h 506"/>
                <a:gd name="T24" fmla="*/ 158 w 369"/>
                <a:gd name="T25" fmla="*/ 506 h 506"/>
                <a:gd name="T26" fmla="*/ 112 w 369"/>
                <a:gd name="T27" fmla="*/ 506 h 506"/>
                <a:gd name="T28" fmla="*/ 67 w 369"/>
                <a:gd name="T29" fmla="*/ 489 h 506"/>
                <a:gd name="T30" fmla="*/ 0 w 369"/>
                <a:gd name="T31" fmla="*/ 446 h 506"/>
                <a:gd name="T32" fmla="*/ 0 w 369"/>
                <a:gd name="T33" fmla="*/ 380 h 5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9" h="506">
                  <a:moveTo>
                    <a:pt x="0" y="380"/>
                  </a:moveTo>
                  <a:lnTo>
                    <a:pt x="99" y="305"/>
                  </a:lnTo>
                  <a:lnTo>
                    <a:pt x="165" y="222"/>
                  </a:lnTo>
                  <a:lnTo>
                    <a:pt x="214" y="123"/>
                  </a:lnTo>
                  <a:lnTo>
                    <a:pt x="235" y="0"/>
                  </a:lnTo>
                  <a:lnTo>
                    <a:pt x="317" y="56"/>
                  </a:lnTo>
                  <a:lnTo>
                    <a:pt x="363" y="134"/>
                  </a:lnTo>
                  <a:lnTo>
                    <a:pt x="369" y="211"/>
                  </a:lnTo>
                  <a:lnTo>
                    <a:pt x="352" y="292"/>
                  </a:lnTo>
                  <a:lnTo>
                    <a:pt x="302" y="372"/>
                  </a:lnTo>
                  <a:lnTo>
                    <a:pt x="261" y="439"/>
                  </a:lnTo>
                  <a:lnTo>
                    <a:pt x="194" y="492"/>
                  </a:lnTo>
                  <a:lnTo>
                    <a:pt x="158" y="506"/>
                  </a:lnTo>
                  <a:lnTo>
                    <a:pt x="112" y="506"/>
                  </a:lnTo>
                  <a:lnTo>
                    <a:pt x="67" y="489"/>
                  </a:lnTo>
                  <a:lnTo>
                    <a:pt x="0" y="44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3" name="Freeform 78"/>
            <p:cNvSpPr>
              <a:spLocks/>
            </p:cNvSpPr>
            <p:nvPr/>
          </p:nvSpPr>
          <p:spPr bwMode="auto">
            <a:xfrm>
              <a:off x="1737" y="921"/>
              <a:ext cx="56" cy="95"/>
            </a:xfrm>
            <a:custGeom>
              <a:avLst/>
              <a:gdLst>
                <a:gd name="T0" fmla="*/ 7 w 337"/>
                <a:gd name="T1" fmla="*/ 425 h 569"/>
                <a:gd name="T2" fmla="*/ 31 w 337"/>
                <a:gd name="T3" fmla="*/ 369 h 569"/>
                <a:gd name="T4" fmla="*/ 88 w 337"/>
                <a:gd name="T5" fmla="*/ 302 h 569"/>
                <a:gd name="T6" fmla="*/ 189 w 337"/>
                <a:gd name="T7" fmla="*/ 176 h 569"/>
                <a:gd name="T8" fmla="*/ 179 w 337"/>
                <a:gd name="T9" fmla="*/ 144 h 569"/>
                <a:gd name="T10" fmla="*/ 112 w 337"/>
                <a:gd name="T11" fmla="*/ 0 h 569"/>
                <a:gd name="T12" fmla="*/ 154 w 337"/>
                <a:gd name="T13" fmla="*/ 0 h 569"/>
                <a:gd name="T14" fmla="*/ 189 w 337"/>
                <a:gd name="T15" fmla="*/ 10 h 569"/>
                <a:gd name="T16" fmla="*/ 270 w 337"/>
                <a:gd name="T17" fmla="*/ 56 h 569"/>
                <a:gd name="T18" fmla="*/ 326 w 337"/>
                <a:gd name="T19" fmla="*/ 158 h 569"/>
                <a:gd name="T20" fmla="*/ 337 w 337"/>
                <a:gd name="T21" fmla="*/ 243 h 569"/>
                <a:gd name="T22" fmla="*/ 337 w 337"/>
                <a:gd name="T23" fmla="*/ 326 h 569"/>
                <a:gd name="T24" fmla="*/ 302 w 337"/>
                <a:gd name="T25" fmla="*/ 393 h 569"/>
                <a:gd name="T26" fmla="*/ 256 w 337"/>
                <a:gd name="T27" fmla="*/ 453 h 569"/>
                <a:gd name="T28" fmla="*/ 147 w 337"/>
                <a:gd name="T29" fmla="*/ 544 h 569"/>
                <a:gd name="T30" fmla="*/ 63 w 337"/>
                <a:gd name="T31" fmla="*/ 569 h 569"/>
                <a:gd name="T32" fmla="*/ 18 w 337"/>
                <a:gd name="T33" fmla="*/ 559 h 569"/>
                <a:gd name="T34" fmla="*/ 0 w 337"/>
                <a:gd name="T35" fmla="*/ 513 h 569"/>
                <a:gd name="T36" fmla="*/ 7 w 337"/>
                <a:gd name="T37" fmla="*/ 425 h 5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" h="569">
                  <a:moveTo>
                    <a:pt x="7" y="425"/>
                  </a:moveTo>
                  <a:lnTo>
                    <a:pt x="31" y="369"/>
                  </a:lnTo>
                  <a:lnTo>
                    <a:pt x="88" y="302"/>
                  </a:lnTo>
                  <a:lnTo>
                    <a:pt x="189" y="176"/>
                  </a:lnTo>
                  <a:lnTo>
                    <a:pt x="179" y="144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89" y="10"/>
                  </a:lnTo>
                  <a:lnTo>
                    <a:pt x="270" y="56"/>
                  </a:lnTo>
                  <a:lnTo>
                    <a:pt x="326" y="158"/>
                  </a:lnTo>
                  <a:lnTo>
                    <a:pt x="337" y="243"/>
                  </a:lnTo>
                  <a:lnTo>
                    <a:pt x="337" y="326"/>
                  </a:lnTo>
                  <a:lnTo>
                    <a:pt x="302" y="393"/>
                  </a:lnTo>
                  <a:lnTo>
                    <a:pt x="256" y="453"/>
                  </a:lnTo>
                  <a:lnTo>
                    <a:pt x="147" y="544"/>
                  </a:lnTo>
                  <a:lnTo>
                    <a:pt x="63" y="569"/>
                  </a:lnTo>
                  <a:lnTo>
                    <a:pt x="18" y="559"/>
                  </a:lnTo>
                  <a:lnTo>
                    <a:pt x="0" y="513"/>
                  </a:lnTo>
                  <a:lnTo>
                    <a:pt x="7" y="4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4" name="Freeform 79"/>
            <p:cNvSpPr>
              <a:spLocks/>
            </p:cNvSpPr>
            <p:nvPr/>
          </p:nvSpPr>
          <p:spPr bwMode="auto">
            <a:xfrm>
              <a:off x="1497" y="910"/>
              <a:ext cx="58" cy="81"/>
            </a:xfrm>
            <a:custGeom>
              <a:avLst/>
              <a:gdLst>
                <a:gd name="T0" fmla="*/ 0 w 347"/>
                <a:gd name="T1" fmla="*/ 243 h 489"/>
                <a:gd name="T2" fmla="*/ 31 w 347"/>
                <a:gd name="T3" fmla="*/ 123 h 489"/>
                <a:gd name="T4" fmla="*/ 81 w 347"/>
                <a:gd name="T5" fmla="*/ 46 h 489"/>
                <a:gd name="T6" fmla="*/ 123 w 347"/>
                <a:gd name="T7" fmla="*/ 21 h 489"/>
                <a:gd name="T8" fmla="*/ 168 w 347"/>
                <a:gd name="T9" fmla="*/ 6 h 489"/>
                <a:gd name="T10" fmla="*/ 215 w 347"/>
                <a:gd name="T11" fmla="*/ 0 h 489"/>
                <a:gd name="T12" fmla="*/ 271 w 347"/>
                <a:gd name="T13" fmla="*/ 11 h 489"/>
                <a:gd name="T14" fmla="*/ 302 w 347"/>
                <a:gd name="T15" fmla="*/ 46 h 489"/>
                <a:gd name="T16" fmla="*/ 330 w 347"/>
                <a:gd name="T17" fmla="*/ 91 h 489"/>
                <a:gd name="T18" fmla="*/ 338 w 347"/>
                <a:gd name="T19" fmla="*/ 144 h 489"/>
                <a:gd name="T20" fmla="*/ 347 w 347"/>
                <a:gd name="T21" fmla="*/ 204 h 489"/>
                <a:gd name="T22" fmla="*/ 330 w 347"/>
                <a:gd name="T23" fmla="*/ 330 h 489"/>
                <a:gd name="T24" fmla="*/ 317 w 347"/>
                <a:gd name="T25" fmla="*/ 390 h 489"/>
                <a:gd name="T26" fmla="*/ 285 w 347"/>
                <a:gd name="T27" fmla="*/ 446 h 489"/>
                <a:gd name="T28" fmla="*/ 229 w 347"/>
                <a:gd name="T29" fmla="*/ 478 h 489"/>
                <a:gd name="T30" fmla="*/ 179 w 347"/>
                <a:gd name="T31" fmla="*/ 489 h 489"/>
                <a:gd name="T32" fmla="*/ 133 w 347"/>
                <a:gd name="T33" fmla="*/ 478 h 489"/>
                <a:gd name="T34" fmla="*/ 88 w 347"/>
                <a:gd name="T35" fmla="*/ 457 h 489"/>
                <a:gd name="T36" fmla="*/ 21 w 347"/>
                <a:gd name="T37" fmla="*/ 369 h 489"/>
                <a:gd name="T38" fmla="*/ 0 w 347"/>
                <a:gd name="T39" fmla="*/ 243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7" h="489">
                  <a:moveTo>
                    <a:pt x="0" y="243"/>
                  </a:moveTo>
                  <a:lnTo>
                    <a:pt x="31" y="123"/>
                  </a:lnTo>
                  <a:lnTo>
                    <a:pt x="81" y="46"/>
                  </a:lnTo>
                  <a:lnTo>
                    <a:pt x="123" y="21"/>
                  </a:lnTo>
                  <a:lnTo>
                    <a:pt x="168" y="6"/>
                  </a:lnTo>
                  <a:lnTo>
                    <a:pt x="215" y="0"/>
                  </a:lnTo>
                  <a:lnTo>
                    <a:pt x="271" y="11"/>
                  </a:lnTo>
                  <a:lnTo>
                    <a:pt x="302" y="46"/>
                  </a:lnTo>
                  <a:lnTo>
                    <a:pt x="330" y="91"/>
                  </a:lnTo>
                  <a:lnTo>
                    <a:pt x="338" y="144"/>
                  </a:lnTo>
                  <a:lnTo>
                    <a:pt x="347" y="204"/>
                  </a:lnTo>
                  <a:lnTo>
                    <a:pt x="330" y="330"/>
                  </a:lnTo>
                  <a:lnTo>
                    <a:pt x="317" y="390"/>
                  </a:lnTo>
                  <a:lnTo>
                    <a:pt x="285" y="446"/>
                  </a:lnTo>
                  <a:lnTo>
                    <a:pt x="229" y="478"/>
                  </a:lnTo>
                  <a:lnTo>
                    <a:pt x="179" y="489"/>
                  </a:lnTo>
                  <a:lnTo>
                    <a:pt x="133" y="478"/>
                  </a:lnTo>
                  <a:lnTo>
                    <a:pt x="88" y="457"/>
                  </a:lnTo>
                  <a:lnTo>
                    <a:pt x="21" y="369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5" name="Freeform 80"/>
            <p:cNvSpPr>
              <a:spLocks/>
            </p:cNvSpPr>
            <p:nvPr/>
          </p:nvSpPr>
          <p:spPr bwMode="auto">
            <a:xfrm>
              <a:off x="1506" y="916"/>
              <a:ext cx="40" cy="68"/>
            </a:xfrm>
            <a:custGeom>
              <a:avLst/>
              <a:gdLst>
                <a:gd name="T0" fmla="*/ 0 w 239"/>
                <a:gd name="T1" fmla="*/ 261 h 404"/>
                <a:gd name="T2" fmla="*/ 0 w 239"/>
                <a:gd name="T3" fmla="*/ 152 h 404"/>
                <a:gd name="T4" fmla="*/ 32 w 239"/>
                <a:gd name="T5" fmla="*/ 67 h 404"/>
                <a:gd name="T6" fmla="*/ 81 w 239"/>
                <a:gd name="T7" fmla="*/ 18 h 404"/>
                <a:gd name="T8" fmla="*/ 127 w 239"/>
                <a:gd name="T9" fmla="*/ 0 h 404"/>
                <a:gd name="T10" fmla="*/ 159 w 239"/>
                <a:gd name="T11" fmla="*/ 4 h 404"/>
                <a:gd name="T12" fmla="*/ 179 w 239"/>
                <a:gd name="T13" fmla="*/ 18 h 404"/>
                <a:gd name="T14" fmla="*/ 208 w 239"/>
                <a:gd name="T15" fmla="*/ 39 h 404"/>
                <a:gd name="T16" fmla="*/ 215 w 239"/>
                <a:gd name="T17" fmla="*/ 67 h 404"/>
                <a:gd name="T18" fmla="*/ 239 w 239"/>
                <a:gd name="T19" fmla="*/ 155 h 404"/>
                <a:gd name="T20" fmla="*/ 239 w 239"/>
                <a:gd name="T21" fmla="*/ 275 h 404"/>
                <a:gd name="T22" fmla="*/ 215 w 239"/>
                <a:gd name="T23" fmla="*/ 337 h 404"/>
                <a:gd name="T24" fmla="*/ 179 w 239"/>
                <a:gd name="T25" fmla="*/ 373 h 404"/>
                <a:gd name="T26" fmla="*/ 144 w 239"/>
                <a:gd name="T27" fmla="*/ 398 h 404"/>
                <a:gd name="T28" fmla="*/ 109 w 239"/>
                <a:gd name="T29" fmla="*/ 404 h 404"/>
                <a:gd name="T30" fmla="*/ 67 w 239"/>
                <a:gd name="T31" fmla="*/ 390 h 404"/>
                <a:gd name="T32" fmla="*/ 42 w 239"/>
                <a:gd name="T33" fmla="*/ 366 h 404"/>
                <a:gd name="T34" fmla="*/ 10 w 239"/>
                <a:gd name="T35" fmla="*/ 320 h 404"/>
                <a:gd name="T36" fmla="*/ 0 w 239"/>
                <a:gd name="T37" fmla="*/ 261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9" h="404">
                  <a:moveTo>
                    <a:pt x="0" y="261"/>
                  </a:moveTo>
                  <a:lnTo>
                    <a:pt x="0" y="152"/>
                  </a:lnTo>
                  <a:lnTo>
                    <a:pt x="32" y="67"/>
                  </a:lnTo>
                  <a:lnTo>
                    <a:pt x="81" y="18"/>
                  </a:lnTo>
                  <a:lnTo>
                    <a:pt x="127" y="0"/>
                  </a:lnTo>
                  <a:lnTo>
                    <a:pt x="159" y="4"/>
                  </a:lnTo>
                  <a:lnTo>
                    <a:pt x="179" y="18"/>
                  </a:lnTo>
                  <a:lnTo>
                    <a:pt x="208" y="39"/>
                  </a:lnTo>
                  <a:lnTo>
                    <a:pt x="215" y="67"/>
                  </a:lnTo>
                  <a:lnTo>
                    <a:pt x="239" y="155"/>
                  </a:lnTo>
                  <a:lnTo>
                    <a:pt x="239" y="275"/>
                  </a:lnTo>
                  <a:lnTo>
                    <a:pt x="215" y="337"/>
                  </a:lnTo>
                  <a:lnTo>
                    <a:pt x="179" y="373"/>
                  </a:lnTo>
                  <a:lnTo>
                    <a:pt x="144" y="398"/>
                  </a:lnTo>
                  <a:lnTo>
                    <a:pt x="109" y="404"/>
                  </a:lnTo>
                  <a:lnTo>
                    <a:pt x="67" y="390"/>
                  </a:lnTo>
                  <a:lnTo>
                    <a:pt x="42" y="366"/>
                  </a:lnTo>
                  <a:lnTo>
                    <a:pt x="10" y="32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6" name="Freeform 81"/>
            <p:cNvSpPr>
              <a:spLocks/>
            </p:cNvSpPr>
            <p:nvPr/>
          </p:nvSpPr>
          <p:spPr bwMode="auto">
            <a:xfrm>
              <a:off x="869" y="683"/>
              <a:ext cx="109" cy="256"/>
            </a:xfrm>
            <a:custGeom>
              <a:avLst/>
              <a:gdLst>
                <a:gd name="T0" fmla="*/ 394 w 654"/>
                <a:gd name="T1" fmla="*/ 1520 h 1531"/>
                <a:gd name="T2" fmla="*/ 113 w 654"/>
                <a:gd name="T3" fmla="*/ 1397 h 1531"/>
                <a:gd name="T4" fmla="*/ 81 w 654"/>
                <a:gd name="T5" fmla="*/ 923 h 1531"/>
                <a:gd name="T6" fmla="*/ 81 w 654"/>
                <a:gd name="T7" fmla="*/ 674 h 1531"/>
                <a:gd name="T8" fmla="*/ 60 w 654"/>
                <a:gd name="T9" fmla="*/ 449 h 1531"/>
                <a:gd name="T10" fmla="*/ 0 w 654"/>
                <a:gd name="T11" fmla="*/ 0 h 1531"/>
                <a:gd name="T12" fmla="*/ 208 w 654"/>
                <a:gd name="T13" fmla="*/ 132 h 1531"/>
                <a:gd name="T14" fmla="*/ 264 w 654"/>
                <a:gd name="T15" fmla="*/ 206 h 1531"/>
                <a:gd name="T16" fmla="*/ 366 w 654"/>
                <a:gd name="T17" fmla="*/ 460 h 1531"/>
                <a:gd name="T18" fmla="*/ 464 w 654"/>
                <a:gd name="T19" fmla="*/ 726 h 1531"/>
                <a:gd name="T20" fmla="*/ 654 w 654"/>
                <a:gd name="T21" fmla="*/ 1271 h 1531"/>
                <a:gd name="T22" fmla="*/ 433 w 654"/>
                <a:gd name="T23" fmla="*/ 1531 h 1531"/>
                <a:gd name="T24" fmla="*/ 422 w 654"/>
                <a:gd name="T25" fmla="*/ 1531 h 1531"/>
                <a:gd name="T26" fmla="*/ 394 w 654"/>
                <a:gd name="T27" fmla="*/ 1520 h 15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4" h="1531">
                  <a:moveTo>
                    <a:pt x="394" y="1520"/>
                  </a:moveTo>
                  <a:lnTo>
                    <a:pt x="113" y="1397"/>
                  </a:lnTo>
                  <a:lnTo>
                    <a:pt x="81" y="923"/>
                  </a:lnTo>
                  <a:lnTo>
                    <a:pt x="81" y="674"/>
                  </a:lnTo>
                  <a:lnTo>
                    <a:pt x="60" y="449"/>
                  </a:lnTo>
                  <a:lnTo>
                    <a:pt x="0" y="0"/>
                  </a:lnTo>
                  <a:lnTo>
                    <a:pt x="208" y="132"/>
                  </a:lnTo>
                  <a:lnTo>
                    <a:pt x="264" y="206"/>
                  </a:lnTo>
                  <a:lnTo>
                    <a:pt x="366" y="460"/>
                  </a:lnTo>
                  <a:lnTo>
                    <a:pt x="464" y="726"/>
                  </a:lnTo>
                  <a:lnTo>
                    <a:pt x="654" y="1271"/>
                  </a:lnTo>
                  <a:lnTo>
                    <a:pt x="433" y="1531"/>
                  </a:lnTo>
                  <a:lnTo>
                    <a:pt x="422" y="1531"/>
                  </a:lnTo>
                  <a:lnTo>
                    <a:pt x="394" y="15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7" name="Freeform 82"/>
            <p:cNvSpPr>
              <a:spLocks/>
            </p:cNvSpPr>
            <p:nvPr/>
          </p:nvSpPr>
          <p:spPr bwMode="auto">
            <a:xfrm>
              <a:off x="510" y="666"/>
              <a:ext cx="140" cy="222"/>
            </a:xfrm>
            <a:custGeom>
              <a:avLst/>
              <a:gdLst>
                <a:gd name="T0" fmla="*/ 0 w 839"/>
                <a:gd name="T1" fmla="*/ 1093 h 1328"/>
                <a:gd name="T2" fmla="*/ 102 w 839"/>
                <a:gd name="T3" fmla="*/ 928 h 1328"/>
                <a:gd name="T4" fmla="*/ 190 w 839"/>
                <a:gd name="T5" fmla="*/ 756 h 1328"/>
                <a:gd name="T6" fmla="*/ 361 w 839"/>
                <a:gd name="T7" fmla="*/ 425 h 1328"/>
                <a:gd name="T8" fmla="*/ 449 w 839"/>
                <a:gd name="T9" fmla="*/ 278 h 1328"/>
                <a:gd name="T10" fmla="*/ 548 w 839"/>
                <a:gd name="T11" fmla="*/ 151 h 1328"/>
                <a:gd name="T12" fmla="*/ 598 w 839"/>
                <a:gd name="T13" fmla="*/ 98 h 1328"/>
                <a:gd name="T14" fmla="*/ 654 w 839"/>
                <a:gd name="T15" fmla="*/ 60 h 1328"/>
                <a:gd name="T16" fmla="*/ 713 w 839"/>
                <a:gd name="T17" fmla="*/ 21 h 1328"/>
                <a:gd name="T18" fmla="*/ 777 w 839"/>
                <a:gd name="T19" fmla="*/ 0 h 1328"/>
                <a:gd name="T20" fmla="*/ 748 w 839"/>
                <a:gd name="T21" fmla="*/ 85 h 1328"/>
                <a:gd name="T22" fmla="*/ 727 w 839"/>
                <a:gd name="T23" fmla="*/ 176 h 1328"/>
                <a:gd name="T24" fmla="*/ 727 w 839"/>
                <a:gd name="T25" fmla="*/ 358 h 1328"/>
                <a:gd name="T26" fmla="*/ 780 w 839"/>
                <a:gd name="T27" fmla="*/ 788 h 1328"/>
                <a:gd name="T28" fmla="*/ 839 w 839"/>
                <a:gd name="T29" fmla="*/ 1086 h 1328"/>
                <a:gd name="T30" fmla="*/ 601 w 839"/>
                <a:gd name="T31" fmla="*/ 1219 h 1328"/>
                <a:gd name="T32" fmla="*/ 404 w 839"/>
                <a:gd name="T33" fmla="*/ 1328 h 1328"/>
                <a:gd name="T34" fmla="*/ 0 w 839"/>
                <a:gd name="T35" fmla="*/ 1093 h 13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9" h="1328">
                  <a:moveTo>
                    <a:pt x="0" y="1093"/>
                  </a:moveTo>
                  <a:lnTo>
                    <a:pt x="102" y="928"/>
                  </a:lnTo>
                  <a:lnTo>
                    <a:pt x="190" y="756"/>
                  </a:lnTo>
                  <a:lnTo>
                    <a:pt x="361" y="425"/>
                  </a:lnTo>
                  <a:lnTo>
                    <a:pt x="449" y="278"/>
                  </a:lnTo>
                  <a:lnTo>
                    <a:pt x="548" y="151"/>
                  </a:lnTo>
                  <a:lnTo>
                    <a:pt x="598" y="98"/>
                  </a:lnTo>
                  <a:lnTo>
                    <a:pt x="654" y="60"/>
                  </a:lnTo>
                  <a:lnTo>
                    <a:pt x="713" y="21"/>
                  </a:lnTo>
                  <a:lnTo>
                    <a:pt x="777" y="0"/>
                  </a:lnTo>
                  <a:lnTo>
                    <a:pt x="748" y="85"/>
                  </a:lnTo>
                  <a:lnTo>
                    <a:pt x="727" y="176"/>
                  </a:lnTo>
                  <a:lnTo>
                    <a:pt x="727" y="358"/>
                  </a:lnTo>
                  <a:lnTo>
                    <a:pt x="780" y="788"/>
                  </a:lnTo>
                  <a:lnTo>
                    <a:pt x="839" y="1086"/>
                  </a:lnTo>
                  <a:lnTo>
                    <a:pt x="601" y="1219"/>
                  </a:lnTo>
                  <a:lnTo>
                    <a:pt x="404" y="1328"/>
                  </a:lnTo>
                  <a:lnTo>
                    <a:pt x="0" y="109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8" name="Freeform 83"/>
            <p:cNvSpPr>
              <a:spLocks/>
            </p:cNvSpPr>
            <p:nvPr/>
          </p:nvSpPr>
          <p:spPr bwMode="auto">
            <a:xfrm>
              <a:off x="1419" y="798"/>
              <a:ext cx="164" cy="73"/>
            </a:xfrm>
            <a:custGeom>
              <a:avLst/>
              <a:gdLst>
                <a:gd name="T0" fmla="*/ 18 w 981"/>
                <a:gd name="T1" fmla="*/ 256 h 442"/>
                <a:gd name="T2" fmla="*/ 0 w 981"/>
                <a:gd name="T3" fmla="*/ 0 h 442"/>
                <a:gd name="T4" fmla="*/ 81 w 981"/>
                <a:gd name="T5" fmla="*/ 27 h 442"/>
                <a:gd name="T6" fmla="*/ 334 w 981"/>
                <a:gd name="T7" fmla="*/ 94 h 442"/>
                <a:gd name="T8" fmla="*/ 545 w 981"/>
                <a:gd name="T9" fmla="*/ 133 h 442"/>
                <a:gd name="T10" fmla="*/ 735 w 981"/>
                <a:gd name="T11" fmla="*/ 136 h 442"/>
                <a:gd name="T12" fmla="*/ 917 w 981"/>
                <a:gd name="T13" fmla="*/ 108 h 442"/>
                <a:gd name="T14" fmla="*/ 981 w 981"/>
                <a:gd name="T15" fmla="*/ 118 h 442"/>
                <a:gd name="T16" fmla="*/ 914 w 981"/>
                <a:gd name="T17" fmla="*/ 369 h 442"/>
                <a:gd name="T18" fmla="*/ 878 w 981"/>
                <a:gd name="T19" fmla="*/ 425 h 442"/>
                <a:gd name="T20" fmla="*/ 623 w 981"/>
                <a:gd name="T21" fmla="*/ 442 h 442"/>
                <a:gd name="T22" fmla="*/ 397 w 981"/>
                <a:gd name="T23" fmla="*/ 431 h 442"/>
                <a:gd name="T24" fmla="*/ 201 w 981"/>
                <a:gd name="T25" fmla="*/ 369 h 442"/>
                <a:gd name="T26" fmla="*/ 18 w 981"/>
                <a:gd name="T27" fmla="*/ 256 h 4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81" h="442">
                  <a:moveTo>
                    <a:pt x="18" y="256"/>
                  </a:moveTo>
                  <a:lnTo>
                    <a:pt x="0" y="0"/>
                  </a:lnTo>
                  <a:lnTo>
                    <a:pt x="81" y="27"/>
                  </a:lnTo>
                  <a:lnTo>
                    <a:pt x="334" y="94"/>
                  </a:lnTo>
                  <a:lnTo>
                    <a:pt x="545" y="133"/>
                  </a:lnTo>
                  <a:lnTo>
                    <a:pt x="735" y="136"/>
                  </a:lnTo>
                  <a:lnTo>
                    <a:pt x="917" y="108"/>
                  </a:lnTo>
                  <a:lnTo>
                    <a:pt x="981" y="118"/>
                  </a:lnTo>
                  <a:lnTo>
                    <a:pt x="914" y="369"/>
                  </a:lnTo>
                  <a:lnTo>
                    <a:pt x="878" y="425"/>
                  </a:lnTo>
                  <a:lnTo>
                    <a:pt x="623" y="442"/>
                  </a:lnTo>
                  <a:lnTo>
                    <a:pt x="397" y="431"/>
                  </a:lnTo>
                  <a:lnTo>
                    <a:pt x="201" y="369"/>
                  </a:lnTo>
                  <a:lnTo>
                    <a:pt x="18" y="2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09" name="Freeform 84"/>
            <p:cNvSpPr>
              <a:spLocks/>
            </p:cNvSpPr>
            <p:nvPr/>
          </p:nvSpPr>
          <p:spPr bwMode="auto">
            <a:xfrm>
              <a:off x="640" y="669"/>
              <a:ext cx="133" cy="186"/>
            </a:xfrm>
            <a:custGeom>
              <a:avLst/>
              <a:gdLst>
                <a:gd name="T0" fmla="*/ 126 w 797"/>
                <a:gd name="T1" fmla="*/ 1117 h 1117"/>
                <a:gd name="T2" fmla="*/ 70 w 797"/>
                <a:gd name="T3" fmla="*/ 847 h 1117"/>
                <a:gd name="T4" fmla="*/ 21 w 797"/>
                <a:gd name="T5" fmla="*/ 572 h 1117"/>
                <a:gd name="T6" fmla="*/ 0 w 797"/>
                <a:gd name="T7" fmla="*/ 302 h 1117"/>
                <a:gd name="T8" fmla="*/ 3 w 797"/>
                <a:gd name="T9" fmla="*/ 182 h 1117"/>
                <a:gd name="T10" fmla="*/ 14 w 797"/>
                <a:gd name="T11" fmla="*/ 70 h 1117"/>
                <a:gd name="T12" fmla="*/ 38 w 797"/>
                <a:gd name="T13" fmla="*/ 14 h 1117"/>
                <a:gd name="T14" fmla="*/ 49 w 797"/>
                <a:gd name="T15" fmla="*/ 0 h 1117"/>
                <a:gd name="T16" fmla="*/ 59 w 797"/>
                <a:gd name="T17" fmla="*/ 3 h 1117"/>
                <a:gd name="T18" fmla="*/ 196 w 797"/>
                <a:gd name="T19" fmla="*/ 147 h 1117"/>
                <a:gd name="T20" fmla="*/ 351 w 797"/>
                <a:gd name="T21" fmla="*/ 267 h 1117"/>
                <a:gd name="T22" fmla="*/ 541 w 797"/>
                <a:gd name="T23" fmla="*/ 372 h 1117"/>
                <a:gd name="T24" fmla="*/ 773 w 797"/>
                <a:gd name="T25" fmla="*/ 460 h 1117"/>
                <a:gd name="T26" fmla="*/ 797 w 797"/>
                <a:gd name="T27" fmla="*/ 467 h 1117"/>
                <a:gd name="T28" fmla="*/ 791 w 797"/>
                <a:gd name="T29" fmla="*/ 481 h 1117"/>
                <a:gd name="T30" fmla="*/ 744 w 797"/>
                <a:gd name="T31" fmla="*/ 506 h 1117"/>
                <a:gd name="T32" fmla="*/ 541 w 797"/>
                <a:gd name="T33" fmla="*/ 657 h 1117"/>
                <a:gd name="T34" fmla="*/ 362 w 797"/>
                <a:gd name="T35" fmla="*/ 888 h 1117"/>
                <a:gd name="T36" fmla="*/ 126 w 797"/>
                <a:gd name="T37" fmla="*/ 1117 h 1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7" h="1117">
                  <a:moveTo>
                    <a:pt x="126" y="1117"/>
                  </a:moveTo>
                  <a:lnTo>
                    <a:pt x="70" y="847"/>
                  </a:lnTo>
                  <a:lnTo>
                    <a:pt x="21" y="572"/>
                  </a:lnTo>
                  <a:lnTo>
                    <a:pt x="0" y="302"/>
                  </a:lnTo>
                  <a:lnTo>
                    <a:pt x="3" y="182"/>
                  </a:lnTo>
                  <a:lnTo>
                    <a:pt x="14" y="70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59" y="3"/>
                  </a:lnTo>
                  <a:lnTo>
                    <a:pt x="196" y="147"/>
                  </a:lnTo>
                  <a:lnTo>
                    <a:pt x="351" y="267"/>
                  </a:lnTo>
                  <a:lnTo>
                    <a:pt x="541" y="372"/>
                  </a:lnTo>
                  <a:lnTo>
                    <a:pt x="773" y="460"/>
                  </a:lnTo>
                  <a:lnTo>
                    <a:pt x="797" y="467"/>
                  </a:lnTo>
                  <a:lnTo>
                    <a:pt x="791" y="481"/>
                  </a:lnTo>
                  <a:lnTo>
                    <a:pt x="744" y="506"/>
                  </a:lnTo>
                  <a:lnTo>
                    <a:pt x="541" y="657"/>
                  </a:lnTo>
                  <a:lnTo>
                    <a:pt x="362" y="888"/>
                  </a:lnTo>
                  <a:lnTo>
                    <a:pt x="126" y="1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0" name="Freeform 85"/>
            <p:cNvSpPr>
              <a:spLocks/>
            </p:cNvSpPr>
            <p:nvPr/>
          </p:nvSpPr>
          <p:spPr bwMode="auto">
            <a:xfrm>
              <a:off x="751" y="751"/>
              <a:ext cx="60" cy="94"/>
            </a:xfrm>
            <a:custGeom>
              <a:avLst/>
              <a:gdLst>
                <a:gd name="T0" fmla="*/ 190 w 362"/>
                <a:gd name="T1" fmla="*/ 562 h 562"/>
                <a:gd name="T2" fmla="*/ 158 w 362"/>
                <a:gd name="T3" fmla="*/ 509 h 562"/>
                <a:gd name="T4" fmla="*/ 116 w 362"/>
                <a:gd name="T5" fmla="*/ 422 h 562"/>
                <a:gd name="T6" fmla="*/ 85 w 362"/>
                <a:gd name="T7" fmla="*/ 330 h 562"/>
                <a:gd name="T8" fmla="*/ 50 w 362"/>
                <a:gd name="T9" fmla="*/ 232 h 562"/>
                <a:gd name="T10" fmla="*/ 0 w 362"/>
                <a:gd name="T11" fmla="*/ 147 h 562"/>
                <a:gd name="T12" fmla="*/ 176 w 362"/>
                <a:gd name="T13" fmla="*/ 0 h 562"/>
                <a:gd name="T14" fmla="*/ 274 w 362"/>
                <a:gd name="T15" fmla="*/ 84 h 562"/>
                <a:gd name="T16" fmla="*/ 362 w 362"/>
                <a:gd name="T17" fmla="*/ 165 h 562"/>
                <a:gd name="T18" fmla="*/ 243 w 362"/>
                <a:gd name="T19" fmla="*/ 554 h 562"/>
                <a:gd name="T20" fmla="*/ 218 w 362"/>
                <a:gd name="T21" fmla="*/ 554 h 562"/>
                <a:gd name="T22" fmla="*/ 190 w 362"/>
                <a:gd name="T23" fmla="*/ 562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2" h="562">
                  <a:moveTo>
                    <a:pt x="190" y="562"/>
                  </a:moveTo>
                  <a:lnTo>
                    <a:pt x="158" y="509"/>
                  </a:lnTo>
                  <a:lnTo>
                    <a:pt x="116" y="422"/>
                  </a:lnTo>
                  <a:lnTo>
                    <a:pt x="85" y="330"/>
                  </a:lnTo>
                  <a:lnTo>
                    <a:pt x="50" y="232"/>
                  </a:lnTo>
                  <a:lnTo>
                    <a:pt x="0" y="147"/>
                  </a:lnTo>
                  <a:lnTo>
                    <a:pt x="176" y="0"/>
                  </a:lnTo>
                  <a:lnTo>
                    <a:pt x="274" y="84"/>
                  </a:lnTo>
                  <a:lnTo>
                    <a:pt x="362" y="165"/>
                  </a:lnTo>
                  <a:lnTo>
                    <a:pt x="243" y="554"/>
                  </a:lnTo>
                  <a:lnTo>
                    <a:pt x="218" y="554"/>
                  </a:lnTo>
                  <a:lnTo>
                    <a:pt x="190" y="56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1" name="Freeform 86"/>
            <p:cNvSpPr>
              <a:spLocks/>
            </p:cNvSpPr>
            <p:nvPr/>
          </p:nvSpPr>
          <p:spPr bwMode="auto">
            <a:xfrm>
              <a:off x="790" y="689"/>
              <a:ext cx="85" cy="140"/>
            </a:xfrm>
            <a:custGeom>
              <a:avLst/>
              <a:gdLst>
                <a:gd name="T0" fmla="*/ 510 w 513"/>
                <a:gd name="T1" fmla="*/ 840 h 840"/>
                <a:gd name="T2" fmla="*/ 387 w 513"/>
                <a:gd name="T3" fmla="*/ 728 h 840"/>
                <a:gd name="T4" fmla="*/ 257 w 513"/>
                <a:gd name="T5" fmla="*/ 598 h 840"/>
                <a:gd name="T6" fmla="*/ 127 w 513"/>
                <a:gd name="T7" fmla="*/ 465 h 840"/>
                <a:gd name="T8" fmla="*/ 0 w 513"/>
                <a:gd name="T9" fmla="*/ 348 h 840"/>
                <a:gd name="T10" fmla="*/ 106 w 513"/>
                <a:gd name="T11" fmla="*/ 264 h 840"/>
                <a:gd name="T12" fmla="*/ 214 w 513"/>
                <a:gd name="T13" fmla="*/ 201 h 840"/>
                <a:gd name="T14" fmla="*/ 328 w 513"/>
                <a:gd name="T15" fmla="*/ 120 h 840"/>
                <a:gd name="T16" fmla="*/ 380 w 513"/>
                <a:gd name="T17" fmla="*/ 67 h 840"/>
                <a:gd name="T18" fmla="*/ 425 w 513"/>
                <a:gd name="T19" fmla="*/ 0 h 840"/>
                <a:gd name="T20" fmla="*/ 457 w 513"/>
                <a:gd name="T21" fmla="*/ 120 h 840"/>
                <a:gd name="T22" fmla="*/ 478 w 513"/>
                <a:gd name="T23" fmla="*/ 251 h 840"/>
                <a:gd name="T24" fmla="*/ 510 w 513"/>
                <a:gd name="T25" fmla="*/ 497 h 840"/>
                <a:gd name="T26" fmla="*/ 513 w 513"/>
                <a:gd name="T27" fmla="*/ 840 h 840"/>
                <a:gd name="T28" fmla="*/ 510 w 513"/>
                <a:gd name="T29" fmla="*/ 840 h 8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3" h="840">
                  <a:moveTo>
                    <a:pt x="510" y="840"/>
                  </a:moveTo>
                  <a:lnTo>
                    <a:pt x="387" y="728"/>
                  </a:lnTo>
                  <a:lnTo>
                    <a:pt x="257" y="598"/>
                  </a:lnTo>
                  <a:lnTo>
                    <a:pt x="127" y="465"/>
                  </a:lnTo>
                  <a:lnTo>
                    <a:pt x="0" y="348"/>
                  </a:lnTo>
                  <a:lnTo>
                    <a:pt x="106" y="264"/>
                  </a:lnTo>
                  <a:lnTo>
                    <a:pt x="214" y="201"/>
                  </a:lnTo>
                  <a:lnTo>
                    <a:pt x="328" y="120"/>
                  </a:lnTo>
                  <a:lnTo>
                    <a:pt x="380" y="67"/>
                  </a:lnTo>
                  <a:lnTo>
                    <a:pt x="425" y="0"/>
                  </a:lnTo>
                  <a:lnTo>
                    <a:pt x="457" y="120"/>
                  </a:lnTo>
                  <a:lnTo>
                    <a:pt x="478" y="251"/>
                  </a:lnTo>
                  <a:lnTo>
                    <a:pt x="510" y="497"/>
                  </a:lnTo>
                  <a:lnTo>
                    <a:pt x="513" y="840"/>
                  </a:lnTo>
                  <a:lnTo>
                    <a:pt x="51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2" name="Freeform 87"/>
            <p:cNvSpPr>
              <a:spLocks/>
            </p:cNvSpPr>
            <p:nvPr/>
          </p:nvSpPr>
          <p:spPr bwMode="auto">
            <a:xfrm>
              <a:off x="1254" y="376"/>
              <a:ext cx="441" cy="436"/>
            </a:xfrm>
            <a:custGeom>
              <a:avLst/>
              <a:gdLst>
                <a:gd name="T0" fmla="*/ 844 w 2646"/>
                <a:gd name="T1" fmla="*/ 2354 h 2613"/>
                <a:gd name="T2" fmla="*/ 569 w 2646"/>
                <a:gd name="T3" fmla="*/ 2051 h 2613"/>
                <a:gd name="T4" fmla="*/ 432 w 2646"/>
                <a:gd name="T5" fmla="*/ 1722 h 2613"/>
                <a:gd name="T6" fmla="*/ 344 w 2646"/>
                <a:gd name="T7" fmla="*/ 1489 h 2613"/>
                <a:gd name="T8" fmla="*/ 197 w 2646"/>
                <a:gd name="T9" fmla="*/ 1394 h 2613"/>
                <a:gd name="T10" fmla="*/ 71 w 2646"/>
                <a:gd name="T11" fmla="*/ 1321 h 2613"/>
                <a:gd name="T12" fmla="*/ 50 w 2646"/>
                <a:gd name="T13" fmla="*/ 1356 h 2613"/>
                <a:gd name="T14" fmla="*/ 151 w 2646"/>
                <a:gd name="T15" fmla="*/ 1532 h 2613"/>
                <a:gd name="T16" fmla="*/ 183 w 2646"/>
                <a:gd name="T17" fmla="*/ 1661 h 2613"/>
                <a:gd name="T18" fmla="*/ 387 w 2646"/>
                <a:gd name="T19" fmla="*/ 1725 h 2613"/>
                <a:gd name="T20" fmla="*/ 401 w 2646"/>
                <a:gd name="T21" fmla="*/ 1819 h 2613"/>
                <a:gd name="T22" fmla="*/ 218 w 2646"/>
                <a:gd name="T23" fmla="*/ 1805 h 2613"/>
                <a:gd name="T24" fmla="*/ 63 w 2646"/>
                <a:gd name="T25" fmla="*/ 1693 h 2613"/>
                <a:gd name="T26" fmla="*/ 0 w 2646"/>
                <a:gd name="T27" fmla="*/ 1471 h 2613"/>
                <a:gd name="T28" fmla="*/ 50 w 2646"/>
                <a:gd name="T29" fmla="*/ 1251 h 2613"/>
                <a:gd name="T30" fmla="*/ 162 w 2646"/>
                <a:gd name="T31" fmla="*/ 1208 h 2613"/>
                <a:gd name="T32" fmla="*/ 271 w 2646"/>
                <a:gd name="T33" fmla="*/ 1230 h 2613"/>
                <a:gd name="T34" fmla="*/ 366 w 2646"/>
                <a:gd name="T35" fmla="*/ 1296 h 2613"/>
                <a:gd name="T36" fmla="*/ 481 w 2646"/>
                <a:gd name="T37" fmla="*/ 1398 h 2613"/>
                <a:gd name="T38" fmla="*/ 630 w 2646"/>
                <a:gd name="T39" fmla="*/ 1271 h 2613"/>
                <a:gd name="T40" fmla="*/ 727 w 2646"/>
                <a:gd name="T41" fmla="*/ 969 h 2613"/>
                <a:gd name="T42" fmla="*/ 759 w 2646"/>
                <a:gd name="T43" fmla="*/ 668 h 2613"/>
                <a:gd name="T44" fmla="*/ 735 w 2646"/>
                <a:gd name="T45" fmla="*/ 361 h 2613"/>
                <a:gd name="T46" fmla="*/ 718 w 2646"/>
                <a:gd name="T47" fmla="*/ 136 h 2613"/>
                <a:gd name="T48" fmla="*/ 1395 w 2646"/>
                <a:gd name="T49" fmla="*/ 133 h 2613"/>
                <a:gd name="T50" fmla="*/ 2018 w 2646"/>
                <a:gd name="T51" fmla="*/ 0 h 2613"/>
                <a:gd name="T52" fmla="*/ 2165 w 2646"/>
                <a:gd name="T53" fmla="*/ 115 h 2613"/>
                <a:gd name="T54" fmla="*/ 2337 w 2646"/>
                <a:gd name="T55" fmla="*/ 390 h 2613"/>
                <a:gd name="T56" fmla="*/ 2439 w 2646"/>
                <a:gd name="T57" fmla="*/ 861 h 2613"/>
                <a:gd name="T58" fmla="*/ 2583 w 2646"/>
                <a:gd name="T59" fmla="*/ 1511 h 2613"/>
                <a:gd name="T60" fmla="*/ 2646 w 2646"/>
                <a:gd name="T61" fmla="*/ 1784 h 2613"/>
                <a:gd name="T62" fmla="*/ 2601 w 2646"/>
                <a:gd name="T63" fmla="*/ 2051 h 2613"/>
                <a:gd name="T64" fmla="*/ 2470 w 2646"/>
                <a:gd name="T65" fmla="*/ 2241 h 2613"/>
                <a:gd name="T66" fmla="*/ 2123 w 2646"/>
                <a:gd name="T67" fmla="*/ 2515 h 2613"/>
                <a:gd name="T68" fmla="*/ 1908 w 2646"/>
                <a:gd name="T69" fmla="*/ 2582 h 2613"/>
                <a:gd name="T70" fmla="*/ 1684 w 2646"/>
                <a:gd name="T71" fmla="*/ 2613 h 2613"/>
                <a:gd name="T72" fmla="*/ 999 w 2646"/>
                <a:gd name="T73" fmla="*/ 2459 h 2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46" h="2613">
                  <a:moveTo>
                    <a:pt x="999" y="2459"/>
                  </a:moveTo>
                  <a:lnTo>
                    <a:pt x="844" y="2354"/>
                  </a:lnTo>
                  <a:lnTo>
                    <a:pt x="682" y="2220"/>
                  </a:lnTo>
                  <a:lnTo>
                    <a:pt x="569" y="2051"/>
                  </a:lnTo>
                  <a:lnTo>
                    <a:pt x="492" y="1890"/>
                  </a:lnTo>
                  <a:lnTo>
                    <a:pt x="432" y="1722"/>
                  </a:lnTo>
                  <a:lnTo>
                    <a:pt x="387" y="1542"/>
                  </a:lnTo>
                  <a:lnTo>
                    <a:pt x="344" y="1489"/>
                  </a:lnTo>
                  <a:lnTo>
                    <a:pt x="299" y="1454"/>
                  </a:lnTo>
                  <a:lnTo>
                    <a:pt x="197" y="1394"/>
                  </a:lnTo>
                  <a:lnTo>
                    <a:pt x="123" y="1331"/>
                  </a:lnTo>
                  <a:lnTo>
                    <a:pt x="71" y="1321"/>
                  </a:lnTo>
                  <a:lnTo>
                    <a:pt x="71" y="1327"/>
                  </a:lnTo>
                  <a:lnTo>
                    <a:pt x="50" y="1356"/>
                  </a:lnTo>
                  <a:lnTo>
                    <a:pt x="173" y="1441"/>
                  </a:lnTo>
                  <a:lnTo>
                    <a:pt x="151" y="1532"/>
                  </a:lnTo>
                  <a:lnTo>
                    <a:pt x="151" y="1599"/>
                  </a:lnTo>
                  <a:lnTo>
                    <a:pt x="183" y="1661"/>
                  </a:lnTo>
                  <a:lnTo>
                    <a:pt x="264" y="1725"/>
                  </a:lnTo>
                  <a:lnTo>
                    <a:pt x="387" y="1725"/>
                  </a:lnTo>
                  <a:lnTo>
                    <a:pt x="397" y="1763"/>
                  </a:lnTo>
                  <a:lnTo>
                    <a:pt x="401" y="1819"/>
                  </a:lnTo>
                  <a:lnTo>
                    <a:pt x="299" y="1827"/>
                  </a:lnTo>
                  <a:lnTo>
                    <a:pt x="218" y="1805"/>
                  </a:lnTo>
                  <a:lnTo>
                    <a:pt x="138" y="1760"/>
                  </a:lnTo>
                  <a:lnTo>
                    <a:pt x="63" y="1693"/>
                  </a:lnTo>
                  <a:lnTo>
                    <a:pt x="15" y="1577"/>
                  </a:lnTo>
                  <a:lnTo>
                    <a:pt x="0" y="1471"/>
                  </a:lnTo>
                  <a:lnTo>
                    <a:pt x="15" y="1363"/>
                  </a:lnTo>
                  <a:lnTo>
                    <a:pt x="50" y="1251"/>
                  </a:lnTo>
                  <a:lnTo>
                    <a:pt x="112" y="1222"/>
                  </a:lnTo>
                  <a:lnTo>
                    <a:pt x="162" y="1208"/>
                  </a:lnTo>
                  <a:lnTo>
                    <a:pt x="218" y="1208"/>
                  </a:lnTo>
                  <a:lnTo>
                    <a:pt x="271" y="1230"/>
                  </a:lnTo>
                  <a:lnTo>
                    <a:pt x="320" y="1257"/>
                  </a:lnTo>
                  <a:lnTo>
                    <a:pt x="366" y="1296"/>
                  </a:lnTo>
                  <a:lnTo>
                    <a:pt x="464" y="1394"/>
                  </a:lnTo>
                  <a:lnTo>
                    <a:pt x="481" y="1398"/>
                  </a:lnTo>
                  <a:lnTo>
                    <a:pt x="545" y="1412"/>
                  </a:lnTo>
                  <a:lnTo>
                    <a:pt x="630" y="1271"/>
                  </a:lnTo>
                  <a:lnTo>
                    <a:pt x="692" y="1124"/>
                  </a:lnTo>
                  <a:lnTo>
                    <a:pt x="727" y="969"/>
                  </a:lnTo>
                  <a:lnTo>
                    <a:pt x="748" y="818"/>
                  </a:lnTo>
                  <a:lnTo>
                    <a:pt x="759" y="668"/>
                  </a:lnTo>
                  <a:lnTo>
                    <a:pt x="748" y="513"/>
                  </a:lnTo>
                  <a:lnTo>
                    <a:pt x="735" y="361"/>
                  </a:lnTo>
                  <a:lnTo>
                    <a:pt x="713" y="206"/>
                  </a:lnTo>
                  <a:lnTo>
                    <a:pt x="718" y="136"/>
                  </a:lnTo>
                  <a:lnTo>
                    <a:pt x="1072" y="147"/>
                  </a:lnTo>
                  <a:lnTo>
                    <a:pt x="1395" y="133"/>
                  </a:lnTo>
                  <a:lnTo>
                    <a:pt x="1705" y="83"/>
                  </a:lnTo>
                  <a:lnTo>
                    <a:pt x="2018" y="0"/>
                  </a:lnTo>
                  <a:lnTo>
                    <a:pt x="2088" y="53"/>
                  </a:lnTo>
                  <a:lnTo>
                    <a:pt x="2165" y="115"/>
                  </a:lnTo>
                  <a:lnTo>
                    <a:pt x="2285" y="256"/>
                  </a:lnTo>
                  <a:lnTo>
                    <a:pt x="2337" y="390"/>
                  </a:lnTo>
                  <a:lnTo>
                    <a:pt x="2372" y="537"/>
                  </a:lnTo>
                  <a:lnTo>
                    <a:pt x="2439" y="861"/>
                  </a:lnTo>
                  <a:lnTo>
                    <a:pt x="2499" y="1190"/>
                  </a:lnTo>
                  <a:lnTo>
                    <a:pt x="2583" y="1511"/>
                  </a:lnTo>
                  <a:lnTo>
                    <a:pt x="2622" y="1640"/>
                  </a:lnTo>
                  <a:lnTo>
                    <a:pt x="2646" y="1784"/>
                  </a:lnTo>
                  <a:lnTo>
                    <a:pt x="2639" y="1921"/>
                  </a:lnTo>
                  <a:lnTo>
                    <a:pt x="2601" y="2051"/>
                  </a:lnTo>
                  <a:lnTo>
                    <a:pt x="2545" y="2139"/>
                  </a:lnTo>
                  <a:lnTo>
                    <a:pt x="2470" y="2241"/>
                  </a:lnTo>
                  <a:lnTo>
                    <a:pt x="2281" y="2438"/>
                  </a:lnTo>
                  <a:lnTo>
                    <a:pt x="2123" y="2515"/>
                  </a:lnTo>
                  <a:lnTo>
                    <a:pt x="1975" y="2565"/>
                  </a:lnTo>
                  <a:lnTo>
                    <a:pt x="1908" y="2582"/>
                  </a:lnTo>
                  <a:lnTo>
                    <a:pt x="1793" y="2603"/>
                  </a:lnTo>
                  <a:lnTo>
                    <a:pt x="1684" y="2613"/>
                  </a:lnTo>
                  <a:lnTo>
                    <a:pt x="1455" y="2589"/>
                  </a:lnTo>
                  <a:lnTo>
                    <a:pt x="999" y="245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3" name="Freeform 88"/>
            <p:cNvSpPr>
              <a:spLocks/>
            </p:cNvSpPr>
            <p:nvPr/>
          </p:nvSpPr>
          <p:spPr bwMode="auto">
            <a:xfrm>
              <a:off x="491" y="104"/>
              <a:ext cx="450" cy="639"/>
            </a:xfrm>
            <a:custGeom>
              <a:avLst/>
              <a:gdLst>
                <a:gd name="T0" fmla="*/ 1505 w 2703"/>
                <a:gd name="T1" fmla="*/ 3742 h 3830"/>
                <a:gd name="T2" fmla="*/ 1160 w 2703"/>
                <a:gd name="T3" fmla="*/ 3538 h 3830"/>
                <a:gd name="T4" fmla="*/ 970 w 2703"/>
                <a:gd name="T5" fmla="*/ 3327 h 3830"/>
                <a:gd name="T6" fmla="*/ 931 w 2703"/>
                <a:gd name="T7" fmla="*/ 3152 h 3830"/>
                <a:gd name="T8" fmla="*/ 1335 w 2703"/>
                <a:gd name="T9" fmla="*/ 3254 h 3830"/>
                <a:gd name="T10" fmla="*/ 1659 w 2703"/>
                <a:gd name="T11" fmla="*/ 3236 h 3830"/>
                <a:gd name="T12" fmla="*/ 1420 w 2703"/>
                <a:gd name="T13" fmla="*/ 3219 h 3830"/>
                <a:gd name="T14" fmla="*/ 1069 w 2703"/>
                <a:gd name="T15" fmla="*/ 3152 h 3830"/>
                <a:gd name="T16" fmla="*/ 778 w 2703"/>
                <a:gd name="T17" fmla="*/ 2973 h 3830"/>
                <a:gd name="T18" fmla="*/ 629 w 2703"/>
                <a:gd name="T19" fmla="*/ 2804 h 3830"/>
                <a:gd name="T20" fmla="*/ 517 w 2703"/>
                <a:gd name="T21" fmla="*/ 2597 h 3830"/>
                <a:gd name="T22" fmla="*/ 450 w 2703"/>
                <a:gd name="T23" fmla="*/ 2351 h 3830"/>
                <a:gd name="T24" fmla="*/ 401 w 2703"/>
                <a:gd name="T25" fmla="*/ 1785 h 3830"/>
                <a:gd name="T26" fmla="*/ 292 w 2703"/>
                <a:gd name="T27" fmla="*/ 1669 h 3830"/>
                <a:gd name="T28" fmla="*/ 102 w 2703"/>
                <a:gd name="T29" fmla="*/ 1588 h 3830"/>
                <a:gd name="T30" fmla="*/ 215 w 2703"/>
                <a:gd name="T31" fmla="*/ 1697 h 3830"/>
                <a:gd name="T32" fmla="*/ 176 w 2703"/>
                <a:gd name="T33" fmla="*/ 1837 h 3830"/>
                <a:gd name="T34" fmla="*/ 215 w 2703"/>
                <a:gd name="T35" fmla="*/ 1982 h 3830"/>
                <a:gd name="T36" fmla="*/ 362 w 2703"/>
                <a:gd name="T37" fmla="*/ 2206 h 3830"/>
                <a:gd name="T38" fmla="*/ 215 w 2703"/>
                <a:gd name="T39" fmla="*/ 2136 h 3830"/>
                <a:gd name="T40" fmla="*/ 99 w 2703"/>
                <a:gd name="T41" fmla="*/ 2010 h 3830"/>
                <a:gd name="T42" fmla="*/ 22 w 2703"/>
                <a:gd name="T43" fmla="*/ 1845 h 3830"/>
                <a:gd name="T44" fmla="*/ 0 w 2703"/>
                <a:gd name="T45" fmla="*/ 1684 h 3830"/>
                <a:gd name="T46" fmla="*/ 4 w 2703"/>
                <a:gd name="T47" fmla="*/ 1556 h 3830"/>
                <a:gd name="T48" fmla="*/ 43 w 2703"/>
                <a:gd name="T49" fmla="*/ 1479 h 3830"/>
                <a:gd name="T50" fmla="*/ 102 w 2703"/>
                <a:gd name="T51" fmla="*/ 1433 h 3830"/>
                <a:gd name="T52" fmla="*/ 180 w 2703"/>
                <a:gd name="T53" fmla="*/ 1420 h 3830"/>
                <a:gd name="T54" fmla="*/ 342 w 2703"/>
                <a:gd name="T55" fmla="*/ 1465 h 3830"/>
                <a:gd name="T56" fmla="*/ 444 w 2703"/>
                <a:gd name="T57" fmla="*/ 1578 h 3830"/>
                <a:gd name="T58" fmla="*/ 541 w 2703"/>
                <a:gd name="T59" fmla="*/ 1697 h 3830"/>
                <a:gd name="T60" fmla="*/ 661 w 2703"/>
                <a:gd name="T61" fmla="*/ 1441 h 3830"/>
                <a:gd name="T62" fmla="*/ 707 w 2703"/>
                <a:gd name="T63" fmla="*/ 1187 h 3830"/>
                <a:gd name="T64" fmla="*/ 696 w 2703"/>
                <a:gd name="T65" fmla="*/ 935 h 3830"/>
                <a:gd name="T66" fmla="*/ 567 w 2703"/>
                <a:gd name="T67" fmla="*/ 475 h 3830"/>
                <a:gd name="T68" fmla="*/ 650 w 2703"/>
                <a:gd name="T69" fmla="*/ 323 h 3830"/>
                <a:gd name="T70" fmla="*/ 875 w 2703"/>
                <a:gd name="T71" fmla="*/ 144 h 3830"/>
                <a:gd name="T72" fmla="*/ 1142 w 2703"/>
                <a:gd name="T73" fmla="*/ 45 h 3830"/>
                <a:gd name="T74" fmla="*/ 1540 w 2703"/>
                <a:gd name="T75" fmla="*/ 0 h 3830"/>
                <a:gd name="T76" fmla="*/ 1842 w 2703"/>
                <a:gd name="T77" fmla="*/ 50 h 3830"/>
                <a:gd name="T78" fmla="*/ 2151 w 2703"/>
                <a:gd name="T79" fmla="*/ 232 h 3830"/>
                <a:gd name="T80" fmla="*/ 2305 w 2703"/>
                <a:gd name="T81" fmla="*/ 429 h 3830"/>
                <a:gd name="T82" fmla="*/ 2415 w 2703"/>
                <a:gd name="T83" fmla="*/ 654 h 3830"/>
                <a:gd name="T84" fmla="*/ 2503 w 2703"/>
                <a:gd name="T85" fmla="*/ 1166 h 3830"/>
                <a:gd name="T86" fmla="*/ 2674 w 2703"/>
                <a:gd name="T87" fmla="*/ 1468 h 3830"/>
                <a:gd name="T88" fmla="*/ 2703 w 2703"/>
                <a:gd name="T89" fmla="*/ 1701 h 3830"/>
                <a:gd name="T90" fmla="*/ 2643 w 2703"/>
                <a:gd name="T91" fmla="*/ 2048 h 3830"/>
                <a:gd name="T92" fmla="*/ 2685 w 2703"/>
                <a:gd name="T93" fmla="*/ 2291 h 3830"/>
                <a:gd name="T94" fmla="*/ 2685 w 2703"/>
                <a:gd name="T95" fmla="*/ 2558 h 3830"/>
                <a:gd name="T96" fmla="*/ 2608 w 2703"/>
                <a:gd name="T97" fmla="*/ 2794 h 3830"/>
                <a:gd name="T98" fmla="*/ 2436 w 2703"/>
                <a:gd name="T99" fmla="*/ 2979 h 3830"/>
                <a:gd name="T100" fmla="*/ 2270 w 2703"/>
                <a:gd name="T101" fmla="*/ 3054 h 3830"/>
                <a:gd name="T102" fmla="*/ 2217 w 2703"/>
                <a:gd name="T103" fmla="*/ 3433 h 3830"/>
                <a:gd name="T104" fmla="*/ 2024 w 2703"/>
                <a:gd name="T105" fmla="*/ 3655 h 3830"/>
                <a:gd name="T106" fmla="*/ 1736 w 2703"/>
                <a:gd name="T107" fmla="*/ 3830 h 38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03" h="3830">
                  <a:moveTo>
                    <a:pt x="1666" y="3802"/>
                  </a:moveTo>
                  <a:lnTo>
                    <a:pt x="1505" y="3742"/>
                  </a:lnTo>
                  <a:lnTo>
                    <a:pt x="1329" y="3658"/>
                  </a:lnTo>
                  <a:lnTo>
                    <a:pt x="1160" y="3538"/>
                  </a:lnTo>
                  <a:lnTo>
                    <a:pt x="998" y="3383"/>
                  </a:lnTo>
                  <a:lnTo>
                    <a:pt x="970" y="3327"/>
                  </a:lnTo>
                  <a:lnTo>
                    <a:pt x="952" y="3236"/>
                  </a:lnTo>
                  <a:lnTo>
                    <a:pt x="931" y="3152"/>
                  </a:lnTo>
                  <a:lnTo>
                    <a:pt x="1145" y="3219"/>
                  </a:lnTo>
                  <a:lnTo>
                    <a:pt x="1335" y="3254"/>
                  </a:lnTo>
                  <a:lnTo>
                    <a:pt x="1501" y="3254"/>
                  </a:lnTo>
                  <a:lnTo>
                    <a:pt x="1659" y="3236"/>
                  </a:lnTo>
                  <a:lnTo>
                    <a:pt x="1687" y="3194"/>
                  </a:lnTo>
                  <a:lnTo>
                    <a:pt x="1420" y="3219"/>
                  </a:lnTo>
                  <a:lnTo>
                    <a:pt x="1177" y="3187"/>
                  </a:lnTo>
                  <a:lnTo>
                    <a:pt x="1069" y="3152"/>
                  </a:lnTo>
                  <a:lnTo>
                    <a:pt x="963" y="3102"/>
                  </a:lnTo>
                  <a:lnTo>
                    <a:pt x="778" y="2973"/>
                  </a:lnTo>
                  <a:lnTo>
                    <a:pt x="700" y="2891"/>
                  </a:lnTo>
                  <a:lnTo>
                    <a:pt x="629" y="2804"/>
                  </a:lnTo>
                  <a:lnTo>
                    <a:pt x="567" y="2706"/>
                  </a:lnTo>
                  <a:lnTo>
                    <a:pt x="517" y="2597"/>
                  </a:lnTo>
                  <a:lnTo>
                    <a:pt x="479" y="2481"/>
                  </a:lnTo>
                  <a:lnTo>
                    <a:pt x="450" y="2351"/>
                  </a:lnTo>
                  <a:lnTo>
                    <a:pt x="418" y="2080"/>
                  </a:lnTo>
                  <a:lnTo>
                    <a:pt x="401" y="1785"/>
                  </a:lnTo>
                  <a:lnTo>
                    <a:pt x="345" y="1719"/>
                  </a:lnTo>
                  <a:lnTo>
                    <a:pt x="292" y="1669"/>
                  </a:lnTo>
                  <a:lnTo>
                    <a:pt x="102" y="1582"/>
                  </a:lnTo>
                  <a:lnTo>
                    <a:pt x="102" y="1588"/>
                  </a:lnTo>
                  <a:lnTo>
                    <a:pt x="113" y="1606"/>
                  </a:lnTo>
                  <a:lnTo>
                    <a:pt x="215" y="1697"/>
                  </a:lnTo>
                  <a:lnTo>
                    <a:pt x="187" y="1767"/>
                  </a:lnTo>
                  <a:lnTo>
                    <a:pt x="176" y="1837"/>
                  </a:lnTo>
                  <a:lnTo>
                    <a:pt x="180" y="1904"/>
                  </a:lnTo>
                  <a:lnTo>
                    <a:pt x="215" y="1982"/>
                  </a:lnTo>
                  <a:lnTo>
                    <a:pt x="362" y="2077"/>
                  </a:lnTo>
                  <a:lnTo>
                    <a:pt x="362" y="2206"/>
                  </a:lnTo>
                  <a:lnTo>
                    <a:pt x="286" y="2182"/>
                  </a:lnTo>
                  <a:lnTo>
                    <a:pt x="215" y="2136"/>
                  </a:lnTo>
                  <a:lnTo>
                    <a:pt x="152" y="2080"/>
                  </a:lnTo>
                  <a:lnTo>
                    <a:pt x="99" y="2010"/>
                  </a:lnTo>
                  <a:lnTo>
                    <a:pt x="53" y="1930"/>
                  </a:lnTo>
                  <a:lnTo>
                    <a:pt x="22" y="1845"/>
                  </a:lnTo>
                  <a:lnTo>
                    <a:pt x="4" y="1764"/>
                  </a:lnTo>
                  <a:lnTo>
                    <a:pt x="0" y="1684"/>
                  </a:lnTo>
                  <a:lnTo>
                    <a:pt x="0" y="1617"/>
                  </a:lnTo>
                  <a:lnTo>
                    <a:pt x="4" y="1556"/>
                  </a:lnTo>
                  <a:lnTo>
                    <a:pt x="18" y="1515"/>
                  </a:lnTo>
                  <a:lnTo>
                    <a:pt x="43" y="1479"/>
                  </a:lnTo>
                  <a:lnTo>
                    <a:pt x="67" y="1451"/>
                  </a:lnTo>
                  <a:lnTo>
                    <a:pt x="102" y="1433"/>
                  </a:lnTo>
                  <a:lnTo>
                    <a:pt x="137" y="1420"/>
                  </a:lnTo>
                  <a:lnTo>
                    <a:pt x="180" y="1420"/>
                  </a:lnTo>
                  <a:lnTo>
                    <a:pt x="264" y="1430"/>
                  </a:lnTo>
                  <a:lnTo>
                    <a:pt x="342" y="1465"/>
                  </a:lnTo>
                  <a:lnTo>
                    <a:pt x="409" y="1515"/>
                  </a:lnTo>
                  <a:lnTo>
                    <a:pt x="444" y="1578"/>
                  </a:lnTo>
                  <a:lnTo>
                    <a:pt x="500" y="1697"/>
                  </a:lnTo>
                  <a:lnTo>
                    <a:pt x="541" y="1697"/>
                  </a:lnTo>
                  <a:lnTo>
                    <a:pt x="612" y="1567"/>
                  </a:lnTo>
                  <a:lnTo>
                    <a:pt x="661" y="1441"/>
                  </a:lnTo>
                  <a:lnTo>
                    <a:pt x="693" y="1318"/>
                  </a:lnTo>
                  <a:lnTo>
                    <a:pt x="707" y="1187"/>
                  </a:lnTo>
                  <a:lnTo>
                    <a:pt x="711" y="1064"/>
                  </a:lnTo>
                  <a:lnTo>
                    <a:pt x="696" y="935"/>
                  </a:lnTo>
                  <a:lnTo>
                    <a:pt x="629" y="686"/>
                  </a:lnTo>
                  <a:lnTo>
                    <a:pt x="567" y="475"/>
                  </a:lnTo>
                  <a:lnTo>
                    <a:pt x="562" y="443"/>
                  </a:lnTo>
                  <a:lnTo>
                    <a:pt x="650" y="323"/>
                  </a:lnTo>
                  <a:lnTo>
                    <a:pt x="756" y="226"/>
                  </a:lnTo>
                  <a:lnTo>
                    <a:pt x="875" y="144"/>
                  </a:lnTo>
                  <a:lnTo>
                    <a:pt x="1005" y="88"/>
                  </a:lnTo>
                  <a:lnTo>
                    <a:pt x="1142" y="45"/>
                  </a:lnTo>
                  <a:lnTo>
                    <a:pt x="1276" y="21"/>
                  </a:lnTo>
                  <a:lnTo>
                    <a:pt x="1540" y="0"/>
                  </a:lnTo>
                  <a:lnTo>
                    <a:pt x="1690" y="15"/>
                  </a:lnTo>
                  <a:lnTo>
                    <a:pt x="1842" y="50"/>
                  </a:lnTo>
                  <a:lnTo>
                    <a:pt x="2000" y="123"/>
                  </a:lnTo>
                  <a:lnTo>
                    <a:pt x="2151" y="232"/>
                  </a:lnTo>
                  <a:lnTo>
                    <a:pt x="2228" y="320"/>
                  </a:lnTo>
                  <a:lnTo>
                    <a:pt x="2305" y="429"/>
                  </a:lnTo>
                  <a:lnTo>
                    <a:pt x="2375" y="545"/>
                  </a:lnTo>
                  <a:lnTo>
                    <a:pt x="2415" y="654"/>
                  </a:lnTo>
                  <a:lnTo>
                    <a:pt x="2463" y="906"/>
                  </a:lnTo>
                  <a:lnTo>
                    <a:pt x="2503" y="1166"/>
                  </a:lnTo>
                  <a:lnTo>
                    <a:pt x="2583" y="1318"/>
                  </a:lnTo>
                  <a:lnTo>
                    <a:pt x="2674" y="1468"/>
                  </a:lnTo>
                  <a:lnTo>
                    <a:pt x="2703" y="1585"/>
                  </a:lnTo>
                  <a:lnTo>
                    <a:pt x="2703" y="1701"/>
                  </a:lnTo>
                  <a:lnTo>
                    <a:pt x="2664" y="1933"/>
                  </a:lnTo>
                  <a:lnTo>
                    <a:pt x="2643" y="2048"/>
                  </a:lnTo>
                  <a:lnTo>
                    <a:pt x="2664" y="2147"/>
                  </a:lnTo>
                  <a:lnTo>
                    <a:pt x="2685" y="2291"/>
                  </a:lnTo>
                  <a:lnTo>
                    <a:pt x="2696" y="2428"/>
                  </a:lnTo>
                  <a:lnTo>
                    <a:pt x="2685" y="2558"/>
                  </a:lnTo>
                  <a:lnTo>
                    <a:pt x="2661" y="2681"/>
                  </a:lnTo>
                  <a:lnTo>
                    <a:pt x="2608" y="2794"/>
                  </a:lnTo>
                  <a:lnTo>
                    <a:pt x="2534" y="2896"/>
                  </a:lnTo>
                  <a:lnTo>
                    <a:pt x="2436" y="2979"/>
                  </a:lnTo>
                  <a:lnTo>
                    <a:pt x="2316" y="3046"/>
                  </a:lnTo>
                  <a:lnTo>
                    <a:pt x="2270" y="3054"/>
                  </a:lnTo>
                  <a:lnTo>
                    <a:pt x="2263" y="3067"/>
                  </a:lnTo>
                  <a:lnTo>
                    <a:pt x="2217" y="3433"/>
                  </a:lnTo>
                  <a:lnTo>
                    <a:pt x="2120" y="3570"/>
                  </a:lnTo>
                  <a:lnTo>
                    <a:pt x="2024" y="3655"/>
                  </a:lnTo>
                  <a:lnTo>
                    <a:pt x="1789" y="3802"/>
                  </a:lnTo>
                  <a:lnTo>
                    <a:pt x="1736" y="3830"/>
                  </a:lnTo>
                  <a:lnTo>
                    <a:pt x="1666" y="380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4" name="Freeform 89"/>
            <p:cNvSpPr>
              <a:spLocks/>
            </p:cNvSpPr>
            <p:nvPr/>
          </p:nvSpPr>
          <p:spPr bwMode="auto">
            <a:xfrm>
              <a:off x="1513" y="699"/>
              <a:ext cx="81" cy="31"/>
            </a:xfrm>
            <a:custGeom>
              <a:avLst/>
              <a:gdLst>
                <a:gd name="T0" fmla="*/ 4 w 489"/>
                <a:gd name="T1" fmla="*/ 179 h 187"/>
                <a:gd name="T2" fmla="*/ 0 w 489"/>
                <a:gd name="T3" fmla="*/ 102 h 187"/>
                <a:gd name="T4" fmla="*/ 232 w 489"/>
                <a:gd name="T5" fmla="*/ 112 h 187"/>
                <a:gd name="T6" fmla="*/ 320 w 489"/>
                <a:gd name="T7" fmla="*/ 88 h 187"/>
                <a:gd name="T8" fmla="*/ 433 w 489"/>
                <a:gd name="T9" fmla="*/ 38 h 187"/>
                <a:gd name="T10" fmla="*/ 468 w 489"/>
                <a:gd name="T11" fmla="*/ 0 h 187"/>
                <a:gd name="T12" fmla="*/ 489 w 489"/>
                <a:gd name="T13" fmla="*/ 14 h 187"/>
                <a:gd name="T14" fmla="*/ 468 w 489"/>
                <a:gd name="T15" fmla="*/ 94 h 187"/>
                <a:gd name="T16" fmla="*/ 355 w 489"/>
                <a:gd name="T17" fmla="*/ 152 h 187"/>
                <a:gd name="T18" fmla="*/ 240 w 489"/>
                <a:gd name="T19" fmla="*/ 179 h 187"/>
                <a:gd name="T20" fmla="*/ 131 w 489"/>
                <a:gd name="T21" fmla="*/ 187 h 187"/>
                <a:gd name="T22" fmla="*/ 4 w 489"/>
                <a:gd name="T23" fmla="*/ 179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9" h="187">
                  <a:moveTo>
                    <a:pt x="4" y="179"/>
                  </a:moveTo>
                  <a:lnTo>
                    <a:pt x="0" y="102"/>
                  </a:lnTo>
                  <a:lnTo>
                    <a:pt x="232" y="112"/>
                  </a:lnTo>
                  <a:lnTo>
                    <a:pt x="320" y="88"/>
                  </a:lnTo>
                  <a:lnTo>
                    <a:pt x="433" y="38"/>
                  </a:lnTo>
                  <a:lnTo>
                    <a:pt x="468" y="0"/>
                  </a:lnTo>
                  <a:lnTo>
                    <a:pt x="489" y="14"/>
                  </a:lnTo>
                  <a:lnTo>
                    <a:pt x="468" y="94"/>
                  </a:lnTo>
                  <a:lnTo>
                    <a:pt x="355" y="152"/>
                  </a:lnTo>
                  <a:lnTo>
                    <a:pt x="240" y="179"/>
                  </a:lnTo>
                  <a:lnTo>
                    <a:pt x="131" y="187"/>
                  </a:lnTo>
                  <a:lnTo>
                    <a:pt x="4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5" name="Freeform 90"/>
            <p:cNvSpPr>
              <a:spLocks/>
            </p:cNvSpPr>
            <p:nvPr/>
          </p:nvSpPr>
          <p:spPr bwMode="auto">
            <a:xfrm>
              <a:off x="1293" y="700"/>
              <a:ext cx="21" cy="22"/>
            </a:xfrm>
            <a:custGeom>
              <a:avLst/>
              <a:gdLst>
                <a:gd name="T0" fmla="*/ 18 w 127"/>
                <a:gd name="T1" fmla="*/ 11 h 130"/>
                <a:gd name="T2" fmla="*/ 61 w 127"/>
                <a:gd name="T3" fmla="*/ 0 h 130"/>
                <a:gd name="T4" fmla="*/ 82 w 127"/>
                <a:gd name="T5" fmla="*/ 7 h 130"/>
                <a:gd name="T6" fmla="*/ 117 w 127"/>
                <a:gd name="T7" fmla="*/ 39 h 130"/>
                <a:gd name="T8" fmla="*/ 127 w 127"/>
                <a:gd name="T9" fmla="*/ 60 h 130"/>
                <a:gd name="T10" fmla="*/ 127 w 127"/>
                <a:gd name="T11" fmla="*/ 81 h 130"/>
                <a:gd name="T12" fmla="*/ 117 w 127"/>
                <a:gd name="T13" fmla="*/ 109 h 130"/>
                <a:gd name="T14" fmla="*/ 96 w 127"/>
                <a:gd name="T15" fmla="*/ 130 h 130"/>
                <a:gd name="T16" fmla="*/ 50 w 127"/>
                <a:gd name="T17" fmla="*/ 130 h 130"/>
                <a:gd name="T18" fmla="*/ 15 w 127"/>
                <a:gd name="T19" fmla="*/ 105 h 130"/>
                <a:gd name="T20" fmla="*/ 0 w 127"/>
                <a:gd name="T21" fmla="*/ 60 h 130"/>
                <a:gd name="T22" fmla="*/ 18 w 127"/>
                <a:gd name="T23" fmla="*/ 11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130">
                  <a:moveTo>
                    <a:pt x="18" y="11"/>
                  </a:moveTo>
                  <a:lnTo>
                    <a:pt x="61" y="0"/>
                  </a:lnTo>
                  <a:lnTo>
                    <a:pt x="82" y="7"/>
                  </a:lnTo>
                  <a:lnTo>
                    <a:pt x="117" y="39"/>
                  </a:lnTo>
                  <a:lnTo>
                    <a:pt x="127" y="60"/>
                  </a:lnTo>
                  <a:lnTo>
                    <a:pt x="127" y="81"/>
                  </a:lnTo>
                  <a:lnTo>
                    <a:pt x="117" y="109"/>
                  </a:lnTo>
                  <a:lnTo>
                    <a:pt x="96" y="130"/>
                  </a:lnTo>
                  <a:lnTo>
                    <a:pt x="50" y="130"/>
                  </a:lnTo>
                  <a:lnTo>
                    <a:pt x="15" y="105"/>
                  </a:lnTo>
                  <a:lnTo>
                    <a:pt x="0" y="6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6" name="Freeform 91"/>
            <p:cNvSpPr>
              <a:spLocks/>
            </p:cNvSpPr>
            <p:nvPr/>
          </p:nvSpPr>
          <p:spPr bwMode="auto">
            <a:xfrm>
              <a:off x="1412" y="650"/>
              <a:ext cx="203" cy="46"/>
            </a:xfrm>
            <a:custGeom>
              <a:avLst/>
              <a:gdLst>
                <a:gd name="T0" fmla="*/ 0 w 1219"/>
                <a:gd name="T1" fmla="*/ 277 h 277"/>
                <a:gd name="T2" fmla="*/ 0 w 1219"/>
                <a:gd name="T3" fmla="*/ 249 h 277"/>
                <a:gd name="T4" fmla="*/ 53 w 1219"/>
                <a:gd name="T5" fmla="*/ 35 h 277"/>
                <a:gd name="T6" fmla="*/ 88 w 1219"/>
                <a:gd name="T7" fmla="*/ 17 h 277"/>
                <a:gd name="T8" fmla="*/ 126 w 1219"/>
                <a:gd name="T9" fmla="*/ 28 h 277"/>
                <a:gd name="T10" fmla="*/ 88 w 1219"/>
                <a:gd name="T11" fmla="*/ 130 h 277"/>
                <a:gd name="T12" fmla="*/ 249 w 1219"/>
                <a:gd name="T13" fmla="*/ 175 h 277"/>
                <a:gd name="T14" fmla="*/ 396 w 1219"/>
                <a:gd name="T15" fmla="*/ 186 h 277"/>
                <a:gd name="T16" fmla="*/ 545 w 1219"/>
                <a:gd name="T17" fmla="*/ 175 h 277"/>
                <a:gd name="T18" fmla="*/ 698 w 1219"/>
                <a:gd name="T19" fmla="*/ 148 h 277"/>
                <a:gd name="T20" fmla="*/ 871 w 1219"/>
                <a:gd name="T21" fmla="*/ 95 h 277"/>
                <a:gd name="T22" fmla="*/ 944 w 1219"/>
                <a:gd name="T23" fmla="*/ 81 h 277"/>
                <a:gd name="T24" fmla="*/ 1054 w 1219"/>
                <a:gd name="T25" fmla="*/ 35 h 277"/>
                <a:gd name="T26" fmla="*/ 1134 w 1219"/>
                <a:gd name="T27" fmla="*/ 14 h 277"/>
                <a:gd name="T28" fmla="*/ 1219 w 1219"/>
                <a:gd name="T29" fmla="*/ 0 h 277"/>
                <a:gd name="T30" fmla="*/ 1212 w 1219"/>
                <a:gd name="T31" fmla="*/ 78 h 277"/>
                <a:gd name="T32" fmla="*/ 1008 w 1219"/>
                <a:gd name="T33" fmla="*/ 119 h 277"/>
                <a:gd name="T34" fmla="*/ 724 w 1219"/>
                <a:gd name="T35" fmla="*/ 201 h 277"/>
                <a:gd name="T36" fmla="*/ 583 w 1219"/>
                <a:gd name="T37" fmla="*/ 236 h 277"/>
                <a:gd name="T38" fmla="*/ 442 w 1219"/>
                <a:gd name="T39" fmla="*/ 257 h 277"/>
                <a:gd name="T40" fmla="*/ 302 w 1219"/>
                <a:gd name="T41" fmla="*/ 257 h 277"/>
                <a:gd name="T42" fmla="*/ 154 w 1219"/>
                <a:gd name="T43" fmla="*/ 231 h 277"/>
                <a:gd name="T44" fmla="*/ 63 w 1219"/>
                <a:gd name="T45" fmla="*/ 196 h 277"/>
                <a:gd name="T46" fmla="*/ 63 w 1219"/>
                <a:gd name="T47" fmla="*/ 249 h 277"/>
                <a:gd name="T48" fmla="*/ 17 w 1219"/>
                <a:gd name="T49" fmla="*/ 277 h 277"/>
                <a:gd name="T50" fmla="*/ 0 w 1219"/>
                <a:gd name="T51" fmla="*/ 277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9" h="277">
                  <a:moveTo>
                    <a:pt x="0" y="277"/>
                  </a:moveTo>
                  <a:lnTo>
                    <a:pt x="0" y="249"/>
                  </a:lnTo>
                  <a:lnTo>
                    <a:pt x="53" y="35"/>
                  </a:lnTo>
                  <a:lnTo>
                    <a:pt x="88" y="17"/>
                  </a:lnTo>
                  <a:lnTo>
                    <a:pt x="126" y="28"/>
                  </a:lnTo>
                  <a:lnTo>
                    <a:pt x="88" y="130"/>
                  </a:lnTo>
                  <a:lnTo>
                    <a:pt x="249" y="175"/>
                  </a:lnTo>
                  <a:lnTo>
                    <a:pt x="396" y="186"/>
                  </a:lnTo>
                  <a:lnTo>
                    <a:pt x="545" y="175"/>
                  </a:lnTo>
                  <a:lnTo>
                    <a:pt x="698" y="148"/>
                  </a:lnTo>
                  <a:lnTo>
                    <a:pt x="871" y="95"/>
                  </a:lnTo>
                  <a:lnTo>
                    <a:pt x="944" y="81"/>
                  </a:lnTo>
                  <a:lnTo>
                    <a:pt x="1054" y="35"/>
                  </a:lnTo>
                  <a:lnTo>
                    <a:pt x="1134" y="14"/>
                  </a:lnTo>
                  <a:lnTo>
                    <a:pt x="1219" y="0"/>
                  </a:lnTo>
                  <a:lnTo>
                    <a:pt x="1212" y="78"/>
                  </a:lnTo>
                  <a:lnTo>
                    <a:pt x="1008" y="119"/>
                  </a:lnTo>
                  <a:lnTo>
                    <a:pt x="724" y="201"/>
                  </a:lnTo>
                  <a:lnTo>
                    <a:pt x="583" y="236"/>
                  </a:lnTo>
                  <a:lnTo>
                    <a:pt x="442" y="257"/>
                  </a:lnTo>
                  <a:lnTo>
                    <a:pt x="302" y="257"/>
                  </a:lnTo>
                  <a:lnTo>
                    <a:pt x="154" y="231"/>
                  </a:lnTo>
                  <a:lnTo>
                    <a:pt x="63" y="196"/>
                  </a:lnTo>
                  <a:lnTo>
                    <a:pt x="63" y="249"/>
                  </a:lnTo>
                  <a:lnTo>
                    <a:pt x="17" y="277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7" name="Freeform 92"/>
            <p:cNvSpPr>
              <a:spLocks/>
            </p:cNvSpPr>
            <p:nvPr/>
          </p:nvSpPr>
          <p:spPr bwMode="auto">
            <a:xfrm>
              <a:off x="1702" y="639"/>
              <a:ext cx="19" cy="23"/>
            </a:xfrm>
            <a:custGeom>
              <a:avLst/>
              <a:gdLst>
                <a:gd name="T0" fmla="*/ 0 w 112"/>
                <a:gd name="T1" fmla="*/ 130 h 137"/>
                <a:gd name="T2" fmla="*/ 0 w 112"/>
                <a:gd name="T3" fmla="*/ 22 h 137"/>
                <a:gd name="T4" fmla="*/ 24 w 112"/>
                <a:gd name="T5" fmla="*/ 4 h 137"/>
                <a:gd name="T6" fmla="*/ 59 w 112"/>
                <a:gd name="T7" fmla="*/ 0 h 137"/>
                <a:gd name="T8" fmla="*/ 91 w 112"/>
                <a:gd name="T9" fmla="*/ 22 h 137"/>
                <a:gd name="T10" fmla="*/ 112 w 112"/>
                <a:gd name="T11" fmla="*/ 52 h 137"/>
                <a:gd name="T12" fmla="*/ 105 w 112"/>
                <a:gd name="T13" fmla="*/ 109 h 137"/>
                <a:gd name="T14" fmla="*/ 67 w 112"/>
                <a:gd name="T15" fmla="*/ 137 h 137"/>
                <a:gd name="T16" fmla="*/ 0 w 112"/>
                <a:gd name="T17" fmla="*/ 13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137">
                  <a:moveTo>
                    <a:pt x="0" y="130"/>
                  </a:moveTo>
                  <a:lnTo>
                    <a:pt x="0" y="22"/>
                  </a:lnTo>
                  <a:lnTo>
                    <a:pt x="24" y="4"/>
                  </a:lnTo>
                  <a:lnTo>
                    <a:pt x="59" y="0"/>
                  </a:lnTo>
                  <a:lnTo>
                    <a:pt x="91" y="22"/>
                  </a:lnTo>
                  <a:lnTo>
                    <a:pt x="112" y="52"/>
                  </a:lnTo>
                  <a:lnTo>
                    <a:pt x="105" y="109"/>
                  </a:lnTo>
                  <a:lnTo>
                    <a:pt x="67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8" name="Freeform 93"/>
            <p:cNvSpPr>
              <a:spLocks/>
            </p:cNvSpPr>
            <p:nvPr/>
          </p:nvSpPr>
          <p:spPr bwMode="auto">
            <a:xfrm>
              <a:off x="1289" y="623"/>
              <a:ext cx="26" cy="32"/>
            </a:xfrm>
            <a:custGeom>
              <a:avLst/>
              <a:gdLst>
                <a:gd name="T0" fmla="*/ 7 w 155"/>
                <a:gd name="T1" fmla="*/ 0 h 190"/>
                <a:gd name="T2" fmla="*/ 127 w 155"/>
                <a:gd name="T3" fmla="*/ 60 h 190"/>
                <a:gd name="T4" fmla="*/ 155 w 155"/>
                <a:gd name="T5" fmla="*/ 190 h 190"/>
                <a:gd name="T6" fmla="*/ 67 w 155"/>
                <a:gd name="T7" fmla="*/ 190 h 190"/>
                <a:gd name="T8" fmla="*/ 18 w 155"/>
                <a:gd name="T9" fmla="*/ 158 h 190"/>
                <a:gd name="T10" fmla="*/ 0 w 155"/>
                <a:gd name="T11" fmla="*/ 91 h 190"/>
                <a:gd name="T12" fmla="*/ 7 w 155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90">
                  <a:moveTo>
                    <a:pt x="7" y="0"/>
                  </a:moveTo>
                  <a:lnTo>
                    <a:pt x="127" y="60"/>
                  </a:lnTo>
                  <a:lnTo>
                    <a:pt x="155" y="190"/>
                  </a:lnTo>
                  <a:lnTo>
                    <a:pt x="67" y="190"/>
                  </a:lnTo>
                  <a:lnTo>
                    <a:pt x="18" y="158"/>
                  </a:lnTo>
                  <a:lnTo>
                    <a:pt x="0" y="9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19" name="Freeform 94"/>
            <p:cNvSpPr>
              <a:spLocks/>
            </p:cNvSpPr>
            <p:nvPr/>
          </p:nvSpPr>
          <p:spPr bwMode="auto">
            <a:xfrm>
              <a:off x="1491" y="583"/>
              <a:ext cx="85" cy="61"/>
            </a:xfrm>
            <a:custGeom>
              <a:avLst/>
              <a:gdLst>
                <a:gd name="T0" fmla="*/ 0 w 513"/>
                <a:gd name="T1" fmla="*/ 299 h 366"/>
                <a:gd name="T2" fmla="*/ 31 w 513"/>
                <a:gd name="T3" fmla="*/ 250 h 366"/>
                <a:gd name="T4" fmla="*/ 168 w 513"/>
                <a:gd name="T5" fmla="*/ 295 h 366"/>
                <a:gd name="T6" fmla="*/ 218 w 513"/>
                <a:gd name="T7" fmla="*/ 295 h 366"/>
                <a:gd name="T8" fmla="*/ 264 w 513"/>
                <a:gd name="T9" fmla="*/ 285 h 366"/>
                <a:gd name="T10" fmla="*/ 352 w 513"/>
                <a:gd name="T11" fmla="*/ 228 h 366"/>
                <a:gd name="T12" fmla="*/ 449 w 513"/>
                <a:gd name="T13" fmla="*/ 137 h 366"/>
                <a:gd name="T14" fmla="*/ 429 w 513"/>
                <a:gd name="T15" fmla="*/ 105 h 366"/>
                <a:gd name="T16" fmla="*/ 404 w 513"/>
                <a:gd name="T17" fmla="*/ 81 h 366"/>
                <a:gd name="T18" fmla="*/ 365 w 513"/>
                <a:gd name="T19" fmla="*/ 17 h 366"/>
                <a:gd name="T20" fmla="*/ 382 w 513"/>
                <a:gd name="T21" fmla="*/ 0 h 366"/>
                <a:gd name="T22" fmla="*/ 488 w 513"/>
                <a:gd name="T23" fmla="*/ 78 h 366"/>
                <a:gd name="T24" fmla="*/ 513 w 513"/>
                <a:gd name="T25" fmla="*/ 145 h 366"/>
                <a:gd name="T26" fmla="*/ 499 w 513"/>
                <a:gd name="T27" fmla="*/ 198 h 366"/>
                <a:gd name="T28" fmla="*/ 453 w 513"/>
                <a:gd name="T29" fmla="*/ 246 h 366"/>
                <a:gd name="T30" fmla="*/ 373 w 513"/>
                <a:gd name="T31" fmla="*/ 316 h 366"/>
                <a:gd name="T32" fmla="*/ 285 w 513"/>
                <a:gd name="T33" fmla="*/ 366 h 366"/>
                <a:gd name="T34" fmla="*/ 189 w 513"/>
                <a:gd name="T35" fmla="*/ 366 h 366"/>
                <a:gd name="T36" fmla="*/ 91 w 513"/>
                <a:gd name="T37" fmla="*/ 334 h 366"/>
                <a:gd name="T38" fmla="*/ 0 w 513"/>
                <a:gd name="T39" fmla="*/ 299 h 3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3" h="366">
                  <a:moveTo>
                    <a:pt x="0" y="299"/>
                  </a:moveTo>
                  <a:lnTo>
                    <a:pt x="31" y="250"/>
                  </a:lnTo>
                  <a:lnTo>
                    <a:pt x="168" y="295"/>
                  </a:lnTo>
                  <a:lnTo>
                    <a:pt x="218" y="295"/>
                  </a:lnTo>
                  <a:lnTo>
                    <a:pt x="264" y="285"/>
                  </a:lnTo>
                  <a:lnTo>
                    <a:pt x="352" y="228"/>
                  </a:lnTo>
                  <a:lnTo>
                    <a:pt x="449" y="137"/>
                  </a:lnTo>
                  <a:lnTo>
                    <a:pt x="429" y="105"/>
                  </a:lnTo>
                  <a:lnTo>
                    <a:pt x="404" y="81"/>
                  </a:lnTo>
                  <a:lnTo>
                    <a:pt x="365" y="17"/>
                  </a:lnTo>
                  <a:lnTo>
                    <a:pt x="382" y="0"/>
                  </a:lnTo>
                  <a:lnTo>
                    <a:pt x="488" y="78"/>
                  </a:lnTo>
                  <a:lnTo>
                    <a:pt x="513" y="145"/>
                  </a:lnTo>
                  <a:lnTo>
                    <a:pt x="499" y="198"/>
                  </a:lnTo>
                  <a:lnTo>
                    <a:pt x="453" y="246"/>
                  </a:lnTo>
                  <a:lnTo>
                    <a:pt x="373" y="316"/>
                  </a:lnTo>
                  <a:lnTo>
                    <a:pt x="285" y="366"/>
                  </a:lnTo>
                  <a:lnTo>
                    <a:pt x="189" y="366"/>
                  </a:lnTo>
                  <a:lnTo>
                    <a:pt x="91" y="334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0" name="Freeform 95"/>
            <p:cNvSpPr>
              <a:spLocks/>
            </p:cNvSpPr>
            <p:nvPr/>
          </p:nvSpPr>
          <p:spPr bwMode="auto">
            <a:xfrm>
              <a:off x="770" y="542"/>
              <a:ext cx="105" cy="79"/>
            </a:xfrm>
            <a:custGeom>
              <a:avLst/>
              <a:gdLst>
                <a:gd name="T0" fmla="*/ 70 w 625"/>
                <a:gd name="T1" fmla="*/ 457 h 474"/>
                <a:gd name="T2" fmla="*/ 0 w 625"/>
                <a:gd name="T3" fmla="*/ 447 h 474"/>
                <a:gd name="T4" fmla="*/ 0 w 625"/>
                <a:gd name="T5" fmla="*/ 415 h 474"/>
                <a:gd name="T6" fmla="*/ 203 w 625"/>
                <a:gd name="T7" fmla="*/ 412 h 474"/>
                <a:gd name="T8" fmla="*/ 376 w 625"/>
                <a:gd name="T9" fmla="*/ 377 h 474"/>
                <a:gd name="T10" fmla="*/ 452 w 625"/>
                <a:gd name="T11" fmla="*/ 334 h 474"/>
                <a:gd name="T12" fmla="*/ 510 w 625"/>
                <a:gd name="T13" fmla="*/ 278 h 474"/>
                <a:gd name="T14" fmla="*/ 555 w 625"/>
                <a:gd name="T15" fmla="*/ 187 h 474"/>
                <a:gd name="T16" fmla="*/ 575 w 625"/>
                <a:gd name="T17" fmla="*/ 78 h 474"/>
                <a:gd name="T18" fmla="*/ 555 w 625"/>
                <a:gd name="T19" fmla="*/ 14 h 474"/>
                <a:gd name="T20" fmla="*/ 569 w 625"/>
                <a:gd name="T21" fmla="*/ 0 h 474"/>
                <a:gd name="T22" fmla="*/ 611 w 625"/>
                <a:gd name="T23" fmla="*/ 4 h 474"/>
                <a:gd name="T24" fmla="*/ 625 w 625"/>
                <a:gd name="T25" fmla="*/ 60 h 474"/>
                <a:gd name="T26" fmla="*/ 625 w 625"/>
                <a:gd name="T27" fmla="*/ 116 h 474"/>
                <a:gd name="T28" fmla="*/ 593 w 625"/>
                <a:gd name="T29" fmla="*/ 218 h 474"/>
                <a:gd name="T30" fmla="*/ 537 w 625"/>
                <a:gd name="T31" fmla="*/ 310 h 474"/>
                <a:gd name="T32" fmla="*/ 452 w 625"/>
                <a:gd name="T33" fmla="*/ 380 h 474"/>
                <a:gd name="T34" fmla="*/ 355 w 625"/>
                <a:gd name="T35" fmla="*/ 433 h 474"/>
                <a:gd name="T36" fmla="*/ 253 w 625"/>
                <a:gd name="T37" fmla="*/ 464 h 474"/>
                <a:gd name="T38" fmla="*/ 154 w 625"/>
                <a:gd name="T39" fmla="*/ 474 h 474"/>
                <a:gd name="T40" fmla="*/ 70 w 625"/>
                <a:gd name="T41" fmla="*/ 457 h 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5" h="474">
                  <a:moveTo>
                    <a:pt x="70" y="457"/>
                  </a:moveTo>
                  <a:lnTo>
                    <a:pt x="0" y="447"/>
                  </a:lnTo>
                  <a:lnTo>
                    <a:pt x="0" y="415"/>
                  </a:lnTo>
                  <a:lnTo>
                    <a:pt x="203" y="412"/>
                  </a:lnTo>
                  <a:lnTo>
                    <a:pt x="376" y="377"/>
                  </a:lnTo>
                  <a:lnTo>
                    <a:pt x="452" y="334"/>
                  </a:lnTo>
                  <a:lnTo>
                    <a:pt x="510" y="278"/>
                  </a:lnTo>
                  <a:lnTo>
                    <a:pt x="555" y="187"/>
                  </a:lnTo>
                  <a:lnTo>
                    <a:pt x="575" y="78"/>
                  </a:lnTo>
                  <a:lnTo>
                    <a:pt x="555" y="14"/>
                  </a:lnTo>
                  <a:lnTo>
                    <a:pt x="569" y="0"/>
                  </a:lnTo>
                  <a:lnTo>
                    <a:pt x="611" y="4"/>
                  </a:lnTo>
                  <a:lnTo>
                    <a:pt x="625" y="60"/>
                  </a:lnTo>
                  <a:lnTo>
                    <a:pt x="625" y="116"/>
                  </a:lnTo>
                  <a:lnTo>
                    <a:pt x="593" y="218"/>
                  </a:lnTo>
                  <a:lnTo>
                    <a:pt x="537" y="310"/>
                  </a:lnTo>
                  <a:lnTo>
                    <a:pt x="452" y="380"/>
                  </a:lnTo>
                  <a:lnTo>
                    <a:pt x="355" y="433"/>
                  </a:lnTo>
                  <a:lnTo>
                    <a:pt x="253" y="464"/>
                  </a:lnTo>
                  <a:lnTo>
                    <a:pt x="154" y="474"/>
                  </a:lnTo>
                  <a:lnTo>
                    <a:pt x="7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1" name="Freeform 96"/>
            <p:cNvSpPr>
              <a:spLocks/>
            </p:cNvSpPr>
            <p:nvPr/>
          </p:nvSpPr>
          <p:spPr bwMode="auto">
            <a:xfrm>
              <a:off x="1672" y="517"/>
              <a:ext cx="59" cy="91"/>
            </a:xfrm>
            <a:custGeom>
              <a:avLst/>
              <a:gdLst>
                <a:gd name="T0" fmla="*/ 106 w 356"/>
                <a:gd name="T1" fmla="*/ 551 h 551"/>
                <a:gd name="T2" fmla="*/ 61 w 356"/>
                <a:gd name="T3" fmla="*/ 408 h 551"/>
                <a:gd name="T4" fmla="*/ 32 w 356"/>
                <a:gd name="T5" fmla="*/ 253 h 551"/>
                <a:gd name="T6" fmla="*/ 117 w 356"/>
                <a:gd name="T7" fmla="*/ 214 h 551"/>
                <a:gd name="T8" fmla="*/ 222 w 356"/>
                <a:gd name="T9" fmla="*/ 200 h 551"/>
                <a:gd name="T10" fmla="*/ 275 w 356"/>
                <a:gd name="T11" fmla="*/ 207 h 551"/>
                <a:gd name="T12" fmla="*/ 296 w 356"/>
                <a:gd name="T13" fmla="*/ 200 h 551"/>
                <a:gd name="T14" fmla="*/ 281 w 356"/>
                <a:gd name="T15" fmla="*/ 171 h 551"/>
                <a:gd name="T16" fmla="*/ 243 w 356"/>
                <a:gd name="T17" fmla="*/ 141 h 551"/>
                <a:gd name="T18" fmla="*/ 128 w 356"/>
                <a:gd name="T19" fmla="*/ 151 h 551"/>
                <a:gd name="T20" fmla="*/ 11 w 356"/>
                <a:gd name="T21" fmla="*/ 200 h 551"/>
                <a:gd name="T22" fmla="*/ 0 w 356"/>
                <a:gd name="T23" fmla="*/ 74 h 551"/>
                <a:gd name="T24" fmla="*/ 40 w 356"/>
                <a:gd name="T25" fmla="*/ 42 h 551"/>
                <a:gd name="T26" fmla="*/ 82 w 356"/>
                <a:gd name="T27" fmla="*/ 18 h 551"/>
                <a:gd name="T28" fmla="*/ 128 w 356"/>
                <a:gd name="T29" fmla="*/ 3 h 551"/>
                <a:gd name="T30" fmla="*/ 198 w 356"/>
                <a:gd name="T31" fmla="*/ 0 h 551"/>
                <a:gd name="T32" fmla="*/ 251 w 356"/>
                <a:gd name="T33" fmla="*/ 21 h 551"/>
                <a:gd name="T34" fmla="*/ 296 w 356"/>
                <a:gd name="T35" fmla="*/ 66 h 551"/>
                <a:gd name="T36" fmla="*/ 328 w 356"/>
                <a:gd name="T37" fmla="*/ 119 h 551"/>
                <a:gd name="T38" fmla="*/ 345 w 356"/>
                <a:gd name="T39" fmla="*/ 186 h 551"/>
                <a:gd name="T40" fmla="*/ 356 w 356"/>
                <a:gd name="T41" fmla="*/ 249 h 551"/>
                <a:gd name="T42" fmla="*/ 348 w 356"/>
                <a:gd name="T43" fmla="*/ 302 h 551"/>
                <a:gd name="T44" fmla="*/ 324 w 356"/>
                <a:gd name="T45" fmla="*/ 435 h 551"/>
                <a:gd name="T46" fmla="*/ 296 w 356"/>
                <a:gd name="T47" fmla="*/ 478 h 551"/>
                <a:gd name="T48" fmla="*/ 275 w 356"/>
                <a:gd name="T49" fmla="*/ 505 h 551"/>
                <a:gd name="T50" fmla="*/ 208 w 356"/>
                <a:gd name="T51" fmla="*/ 534 h 551"/>
                <a:gd name="T52" fmla="*/ 106 w 356"/>
                <a:gd name="T53" fmla="*/ 551 h 5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56" h="551">
                  <a:moveTo>
                    <a:pt x="106" y="551"/>
                  </a:moveTo>
                  <a:lnTo>
                    <a:pt x="61" y="408"/>
                  </a:lnTo>
                  <a:lnTo>
                    <a:pt x="32" y="253"/>
                  </a:lnTo>
                  <a:lnTo>
                    <a:pt x="117" y="214"/>
                  </a:lnTo>
                  <a:lnTo>
                    <a:pt x="222" y="200"/>
                  </a:lnTo>
                  <a:lnTo>
                    <a:pt x="275" y="207"/>
                  </a:lnTo>
                  <a:lnTo>
                    <a:pt x="296" y="200"/>
                  </a:lnTo>
                  <a:lnTo>
                    <a:pt x="281" y="171"/>
                  </a:lnTo>
                  <a:lnTo>
                    <a:pt x="243" y="141"/>
                  </a:lnTo>
                  <a:lnTo>
                    <a:pt x="128" y="151"/>
                  </a:lnTo>
                  <a:lnTo>
                    <a:pt x="11" y="200"/>
                  </a:lnTo>
                  <a:lnTo>
                    <a:pt x="0" y="74"/>
                  </a:lnTo>
                  <a:lnTo>
                    <a:pt x="40" y="42"/>
                  </a:lnTo>
                  <a:lnTo>
                    <a:pt x="82" y="18"/>
                  </a:lnTo>
                  <a:lnTo>
                    <a:pt x="128" y="3"/>
                  </a:lnTo>
                  <a:lnTo>
                    <a:pt x="198" y="0"/>
                  </a:lnTo>
                  <a:lnTo>
                    <a:pt x="251" y="21"/>
                  </a:lnTo>
                  <a:lnTo>
                    <a:pt x="296" y="66"/>
                  </a:lnTo>
                  <a:lnTo>
                    <a:pt x="328" y="119"/>
                  </a:lnTo>
                  <a:lnTo>
                    <a:pt x="345" y="186"/>
                  </a:lnTo>
                  <a:lnTo>
                    <a:pt x="356" y="249"/>
                  </a:lnTo>
                  <a:lnTo>
                    <a:pt x="348" y="302"/>
                  </a:lnTo>
                  <a:lnTo>
                    <a:pt x="324" y="435"/>
                  </a:lnTo>
                  <a:lnTo>
                    <a:pt x="296" y="478"/>
                  </a:lnTo>
                  <a:lnTo>
                    <a:pt x="275" y="505"/>
                  </a:lnTo>
                  <a:lnTo>
                    <a:pt x="208" y="534"/>
                  </a:lnTo>
                  <a:lnTo>
                    <a:pt x="106" y="5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2" name="Freeform 97"/>
            <p:cNvSpPr>
              <a:spLocks/>
            </p:cNvSpPr>
            <p:nvPr/>
          </p:nvSpPr>
          <p:spPr bwMode="auto">
            <a:xfrm>
              <a:off x="1244" y="248"/>
              <a:ext cx="449" cy="352"/>
            </a:xfrm>
            <a:custGeom>
              <a:avLst/>
              <a:gdLst>
                <a:gd name="T0" fmla="*/ 457 w 2693"/>
                <a:gd name="T1" fmla="*/ 2030 h 2115"/>
                <a:gd name="T2" fmla="*/ 299 w 2693"/>
                <a:gd name="T3" fmla="*/ 1936 h 2115"/>
                <a:gd name="T4" fmla="*/ 183 w 2693"/>
                <a:gd name="T5" fmla="*/ 1933 h 2115"/>
                <a:gd name="T6" fmla="*/ 43 w 2693"/>
                <a:gd name="T7" fmla="*/ 2027 h 2115"/>
                <a:gd name="T8" fmla="*/ 0 w 2693"/>
                <a:gd name="T9" fmla="*/ 1701 h 2115"/>
                <a:gd name="T10" fmla="*/ 88 w 2693"/>
                <a:gd name="T11" fmla="*/ 1412 h 2115"/>
                <a:gd name="T12" fmla="*/ 271 w 2693"/>
                <a:gd name="T13" fmla="*/ 1134 h 2115"/>
                <a:gd name="T14" fmla="*/ 503 w 2693"/>
                <a:gd name="T15" fmla="*/ 850 h 2115"/>
                <a:gd name="T16" fmla="*/ 295 w 2693"/>
                <a:gd name="T17" fmla="*/ 1026 h 2115"/>
                <a:gd name="T18" fmla="*/ 148 w 2693"/>
                <a:gd name="T19" fmla="*/ 759 h 2115"/>
                <a:gd name="T20" fmla="*/ 208 w 2693"/>
                <a:gd name="T21" fmla="*/ 502 h 2115"/>
                <a:gd name="T22" fmla="*/ 369 w 2693"/>
                <a:gd name="T23" fmla="*/ 291 h 2115"/>
                <a:gd name="T24" fmla="*/ 594 w 2693"/>
                <a:gd name="T25" fmla="*/ 158 h 2115"/>
                <a:gd name="T26" fmla="*/ 787 w 2693"/>
                <a:gd name="T27" fmla="*/ 127 h 2115"/>
                <a:gd name="T28" fmla="*/ 901 w 2693"/>
                <a:gd name="T29" fmla="*/ 158 h 2115"/>
                <a:gd name="T30" fmla="*/ 1016 w 2693"/>
                <a:gd name="T31" fmla="*/ 270 h 2115"/>
                <a:gd name="T32" fmla="*/ 1051 w 2693"/>
                <a:gd name="T33" fmla="*/ 369 h 2115"/>
                <a:gd name="T34" fmla="*/ 787 w 2693"/>
                <a:gd name="T35" fmla="*/ 580 h 2115"/>
                <a:gd name="T36" fmla="*/ 696 w 2693"/>
                <a:gd name="T37" fmla="*/ 650 h 2115"/>
                <a:gd name="T38" fmla="*/ 869 w 2693"/>
                <a:gd name="T39" fmla="*/ 580 h 2115"/>
                <a:gd name="T40" fmla="*/ 1160 w 2693"/>
                <a:gd name="T41" fmla="*/ 305 h 2115"/>
                <a:gd name="T42" fmla="*/ 1469 w 2693"/>
                <a:gd name="T43" fmla="*/ 109 h 2115"/>
                <a:gd name="T44" fmla="*/ 1797 w 2693"/>
                <a:gd name="T45" fmla="*/ 15 h 2115"/>
                <a:gd name="T46" fmla="*/ 2035 w 2693"/>
                <a:gd name="T47" fmla="*/ 0 h 2115"/>
                <a:gd name="T48" fmla="*/ 2274 w 2693"/>
                <a:gd name="T49" fmla="*/ 60 h 2115"/>
                <a:gd name="T50" fmla="*/ 2412 w 2693"/>
                <a:gd name="T51" fmla="*/ 141 h 2115"/>
                <a:gd name="T52" fmla="*/ 2544 w 2693"/>
                <a:gd name="T53" fmla="*/ 256 h 2115"/>
                <a:gd name="T54" fmla="*/ 2626 w 2693"/>
                <a:gd name="T55" fmla="*/ 390 h 2115"/>
                <a:gd name="T56" fmla="*/ 2682 w 2693"/>
                <a:gd name="T57" fmla="*/ 572 h 2115"/>
                <a:gd name="T58" fmla="*/ 2682 w 2693"/>
                <a:gd name="T59" fmla="*/ 836 h 2115"/>
                <a:gd name="T60" fmla="*/ 2626 w 2693"/>
                <a:gd name="T61" fmla="*/ 1107 h 2115"/>
                <a:gd name="T62" fmla="*/ 2495 w 2693"/>
                <a:gd name="T63" fmla="*/ 1380 h 2115"/>
                <a:gd name="T64" fmla="*/ 2421 w 2693"/>
                <a:gd name="T65" fmla="*/ 1086 h 2115"/>
                <a:gd name="T66" fmla="*/ 2351 w 2693"/>
                <a:gd name="T67" fmla="*/ 949 h 2115"/>
                <a:gd name="T68" fmla="*/ 2126 w 2693"/>
                <a:gd name="T69" fmla="*/ 745 h 2115"/>
                <a:gd name="T70" fmla="*/ 2407 w 2693"/>
                <a:gd name="T71" fmla="*/ 577 h 2115"/>
                <a:gd name="T72" fmla="*/ 2429 w 2693"/>
                <a:gd name="T73" fmla="*/ 537 h 2115"/>
                <a:gd name="T74" fmla="*/ 2390 w 2693"/>
                <a:gd name="T75" fmla="*/ 513 h 2115"/>
                <a:gd name="T76" fmla="*/ 2158 w 2693"/>
                <a:gd name="T77" fmla="*/ 692 h 2115"/>
                <a:gd name="T78" fmla="*/ 1638 w 2693"/>
                <a:gd name="T79" fmla="*/ 844 h 2115"/>
                <a:gd name="T80" fmla="*/ 1104 w 2693"/>
                <a:gd name="T81" fmla="*/ 871 h 2115"/>
                <a:gd name="T82" fmla="*/ 720 w 2693"/>
                <a:gd name="T83" fmla="*/ 875 h 2115"/>
                <a:gd name="T84" fmla="*/ 773 w 2693"/>
                <a:gd name="T85" fmla="*/ 1335 h 2115"/>
                <a:gd name="T86" fmla="*/ 756 w 2693"/>
                <a:gd name="T87" fmla="*/ 1644 h 2115"/>
                <a:gd name="T88" fmla="*/ 675 w 2693"/>
                <a:gd name="T89" fmla="*/ 1950 h 2115"/>
                <a:gd name="T90" fmla="*/ 552 w 2693"/>
                <a:gd name="T91" fmla="*/ 2115 h 2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93" h="2115">
                  <a:moveTo>
                    <a:pt x="552" y="2115"/>
                  </a:moveTo>
                  <a:lnTo>
                    <a:pt x="457" y="2030"/>
                  </a:lnTo>
                  <a:lnTo>
                    <a:pt x="377" y="1968"/>
                  </a:lnTo>
                  <a:lnTo>
                    <a:pt x="299" y="1936"/>
                  </a:lnTo>
                  <a:lnTo>
                    <a:pt x="243" y="1925"/>
                  </a:lnTo>
                  <a:lnTo>
                    <a:pt x="183" y="1933"/>
                  </a:lnTo>
                  <a:lnTo>
                    <a:pt x="131" y="1954"/>
                  </a:lnTo>
                  <a:lnTo>
                    <a:pt x="43" y="2027"/>
                  </a:lnTo>
                  <a:lnTo>
                    <a:pt x="8" y="1855"/>
                  </a:lnTo>
                  <a:lnTo>
                    <a:pt x="0" y="1701"/>
                  </a:lnTo>
                  <a:lnTo>
                    <a:pt x="29" y="1550"/>
                  </a:lnTo>
                  <a:lnTo>
                    <a:pt x="88" y="1412"/>
                  </a:lnTo>
                  <a:lnTo>
                    <a:pt x="172" y="1268"/>
                  </a:lnTo>
                  <a:lnTo>
                    <a:pt x="271" y="1134"/>
                  </a:lnTo>
                  <a:lnTo>
                    <a:pt x="506" y="868"/>
                  </a:lnTo>
                  <a:lnTo>
                    <a:pt x="503" y="850"/>
                  </a:lnTo>
                  <a:lnTo>
                    <a:pt x="492" y="836"/>
                  </a:lnTo>
                  <a:lnTo>
                    <a:pt x="295" y="1026"/>
                  </a:lnTo>
                  <a:lnTo>
                    <a:pt x="166" y="906"/>
                  </a:lnTo>
                  <a:lnTo>
                    <a:pt x="148" y="759"/>
                  </a:lnTo>
                  <a:lnTo>
                    <a:pt x="163" y="625"/>
                  </a:lnTo>
                  <a:lnTo>
                    <a:pt x="208" y="502"/>
                  </a:lnTo>
                  <a:lnTo>
                    <a:pt x="278" y="390"/>
                  </a:lnTo>
                  <a:lnTo>
                    <a:pt x="369" y="291"/>
                  </a:lnTo>
                  <a:lnTo>
                    <a:pt x="479" y="214"/>
                  </a:lnTo>
                  <a:lnTo>
                    <a:pt x="594" y="158"/>
                  </a:lnTo>
                  <a:lnTo>
                    <a:pt x="728" y="123"/>
                  </a:lnTo>
                  <a:lnTo>
                    <a:pt x="787" y="127"/>
                  </a:lnTo>
                  <a:lnTo>
                    <a:pt x="843" y="137"/>
                  </a:lnTo>
                  <a:lnTo>
                    <a:pt x="901" y="158"/>
                  </a:lnTo>
                  <a:lnTo>
                    <a:pt x="942" y="190"/>
                  </a:lnTo>
                  <a:lnTo>
                    <a:pt x="1016" y="270"/>
                  </a:lnTo>
                  <a:lnTo>
                    <a:pt x="1037" y="313"/>
                  </a:lnTo>
                  <a:lnTo>
                    <a:pt x="1051" y="369"/>
                  </a:lnTo>
                  <a:lnTo>
                    <a:pt x="921" y="484"/>
                  </a:lnTo>
                  <a:lnTo>
                    <a:pt x="787" y="580"/>
                  </a:lnTo>
                  <a:lnTo>
                    <a:pt x="735" y="618"/>
                  </a:lnTo>
                  <a:lnTo>
                    <a:pt x="696" y="650"/>
                  </a:lnTo>
                  <a:lnTo>
                    <a:pt x="717" y="674"/>
                  </a:lnTo>
                  <a:lnTo>
                    <a:pt x="869" y="580"/>
                  </a:lnTo>
                  <a:lnTo>
                    <a:pt x="1016" y="446"/>
                  </a:lnTo>
                  <a:lnTo>
                    <a:pt x="1160" y="305"/>
                  </a:lnTo>
                  <a:lnTo>
                    <a:pt x="1308" y="179"/>
                  </a:lnTo>
                  <a:lnTo>
                    <a:pt x="1469" y="109"/>
                  </a:lnTo>
                  <a:lnTo>
                    <a:pt x="1627" y="50"/>
                  </a:lnTo>
                  <a:lnTo>
                    <a:pt x="1797" y="15"/>
                  </a:lnTo>
                  <a:lnTo>
                    <a:pt x="1955" y="0"/>
                  </a:lnTo>
                  <a:lnTo>
                    <a:pt x="2035" y="0"/>
                  </a:lnTo>
                  <a:lnTo>
                    <a:pt x="2116" y="15"/>
                  </a:lnTo>
                  <a:lnTo>
                    <a:pt x="2274" y="60"/>
                  </a:lnTo>
                  <a:lnTo>
                    <a:pt x="2345" y="95"/>
                  </a:lnTo>
                  <a:lnTo>
                    <a:pt x="2412" y="141"/>
                  </a:lnTo>
                  <a:lnTo>
                    <a:pt x="2488" y="193"/>
                  </a:lnTo>
                  <a:lnTo>
                    <a:pt x="2544" y="256"/>
                  </a:lnTo>
                  <a:lnTo>
                    <a:pt x="2597" y="326"/>
                  </a:lnTo>
                  <a:lnTo>
                    <a:pt x="2626" y="390"/>
                  </a:lnTo>
                  <a:lnTo>
                    <a:pt x="2647" y="446"/>
                  </a:lnTo>
                  <a:lnTo>
                    <a:pt x="2682" y="572"/>
                  </a:lnTo>
                  <a:lnTo>
                    <a:pt x="2693" y="703"/>
                  </a:lnTo>
                  <a:lnTo>
                    <a:pt x="2682" y="836"/>
                  </a:lnTo>
                  <a:lnTo>
                    <a:pt x="2661" y="970"/>
                  </a:lnTo>
                  <a:lnTo>
                    <a:pt x="2626" y="1107"/>
                  </a:lnTo>
                  <a:lnTo>
                    <a:pt x="2565" y="1248"/>
                  </a:lnTo>
                  <a:lnTo>
                    <a:pt x="2495" y="1380"/>
                  </a:lnTo>
                  <a:lnTo>
                    <a:pt x="2442" y="1170"/>
                  </a:lnTo>
                  <a:lnTo>
                    <a:pt x="2421" y="1086"/>
                  </a:lnTo>
                  <a:lnTo>
                    <a:pt x="2390" y="1016"/>
                  </a:lnTo>
                  <a:lnTo>
                    <a:pt x="2351" y="949"/>
                  </a:lnTo>
                  <a:lnTo>
                    <a:pt x="2295" y="885"/>
                  </a:lnTo>
                  <a:lnTo>
                    <a:pt x="2126" y="745"/>
                  </a:lnTo>
                  <a:lnTo>
                    <a:pt x="2327" y="650"/>
                  </a:lnTo>
                  <a:lnTo>
                    <a:pt x="2407" y="577"/>
                  </a:lnTo>
                  <a:lnTo>
                    <a:pt x="2421" y="559"/>
                  </a:lnTo>
                  <a:lnTo>
                    <a:pt x="2429" y="537"/>
                  </a:lnTo>
                  <a:lnTo>
                    <a:pt x="2421" y="524"/>
                  </a:lnTo>
                  <a:lnTo>
                    <a:pt x="2390" y="513"/>
                  </a:lnTo>
                  <a:lnTo>
                    <a:pt x="2274" y="625"/>
                  </a:lnTo>
                  <a:lnTo>
                    <a:pt x="2158" y="692"/>
                  </a:lnTo>
                  <a:lnTo>
                    <a:pt x="1909" y="777"/>
                  </a:lnTo>
                  <a:lnTo>
                    <a:pt x="1638" y="844"/>
                  </a:lnTo>
                  <a:lnTo>
                    <a:pt x="1367" y="871"/>
                  </a:lnTo>
                  <a:lnTo>
                    <a:pt x="1104" y="871"/>
                  </a:lnTo>
                  <a:lnTo>
                    <a:pt x="837" y="858"/>
                  </a:lnTo>
                  <a:lnTo>
                    <a:pt x="720" y="875"/>
                  </a:lnTo>
                  <a:lnTo>
                    <a:pt x="756" y="1184"/>
                  </a:lnTo>
                  <a:lnTo>
                    <a:pt x="773" y="1335"/>
                  </a:lnTo>
                  <a:lnTo>
                    <a:pt x="773" y="1490"/>
                  </a:lnTo>
                  <a:lnTo>
                    <a:pt x="756" y="1644"/>
                  </a:lnTo>
                  <a:lnTo>
                    <a:pt x="728" y="1799"/>
                  </a:lnTo>
                  <a:lnTo>
                    <a:pt x="675" y="1950"/>
                  </a:lnTo>
                  <a:lnTo>
                    <a:pt x="588" y="2101"/>
                  </a:lnTo>
                  <a:lnTo>
                    <a:pt x="552" y="211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3" name="Freeform 98"/>
            <p:cNvSpPr>
              <a:spLocks/>
            </p:cNvSpPr>
            <p:nvPr/>
          </p:nvSpPr>
          <p:spPr bwMode="auto">
            <a:xfrm>
              <a:off x="1449" y="511"/>
              <a:ext cx="46" cy="58"/>
            </a:xfrm>
            <a:custGeom>
              <a:avLst/>
              <a:gdLst>
                <a:gd name="T0" fmla="*/ 0 w 274"/>
                <a:gd name="T1" fmla="*/ 186 h 347"/>
                <a:gd name="T2" fmla="*/ 11 w 274"/>
                <a:gd name="T3" fmla="*/ 77 h 347"/>
                <a:gd name="T4" fmla="*/ 57 w 274"/>
                <a:gd name="T5" fmla="*/ 10 h 347"/>
                <a:gd name="T6" fmla="*/ 102 w 274"/>
                <a:gd name="T7" fmla="*/ 0 h 347"/>
                <a:gd name="T8" fmla="*/ 137 w 274"/>
                <a:gd name="T9" fmla="*/ 3 h 347"/>
                <a:gd name="T10" fmla="*/ 183 w 274"/>
                <a:gd name="T11" fmla="*/ 21 h 347"/>
                <a:gd name="T12" fmla="*/ 225 w 274"/>
                <a:gd name="T13" fmla="*/ 56 h 347"/>
                <a:gd name="T14" fmla="*/ 239 w 274"/>
                <a:gd name="T15" fmla="*/ 77 h 347"/>
                <a:gd name="T16" fmla="*/ 260 w 274"/>
                <a:gd name="T17" fmla="*/ 133 h 347"/>
                <a:gd name="T18" fmla="*/ 274 w 274"/>
                <a:gd name="T19" fmla="*/ 176 h 347"/>
                <a:gd name="T20" fmla="*/ 260 w 274"/>
                <a:gd name="T21" fmla="*/ 253 h 347"/>
                <a:gd name="T22" fmla="*/ 250 w 274"/>
                <a:gd name="T23" fmla="*/ 284 h 347"/>
                <a:gd name="T24" fmla="*/ 236 w 274"/>
                <a:gd name="T25" fmla="*/ 309 h 347"/>
                <a:gd name="T26" fmla="*/ 183 w 274"/>
                <a:gd name="T27" fmla="*/ 340 h 347"/>
                <a:gd name="T28" fmla="*/ 123 w 274"/>
                <a:gd name="T29" fmla="*/ 347 h 347"/>
                <a:gd name="T30" fmla="*/ 67 w 274"/>
                <a:gd name="T31" fmla="*/ 323 h 347"/>
                <a:gd name="T32" fmla="*/ 22 w 274"/>
                <a:gd name="T33" fmla="*/ 270 h 347"/>
                <a:gd name="T34" fmla="*/ 0 w 274"/>
                <a:gd name="T35" fmla="*/ 186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4" h="347">
                  <a:moveTo>
                    <a:pt x="0" y="186"/>
                  </a:moveTo>
                  <a:lnTo>
                    <a:pt x="11" y="77"/>
                  </a:lnTo>
                  <a:lnTo>
                    <a:pt x="57" y="10"/>
                  </a:lnTo>
                  <a:lnTo>
                    <a:pt x="102" y="0"/>
                  </a:lnTo>
                  <a:lnTo>
                    <a:pt x="137" y="3"/>
                  </a:lnTo>
                  <a:lnTo>
                    <a:pt x="183" y="21"/>
                  </a:lnTo>
                  <a:lnTo>
                    <a:pt x="225" y="56"/>
                  </a:lnTo>
                  <a:lnTo>
                    <a:pt x="239" y="77"/>
                  </a:lnTo>
                  <a:lnTo>
                    <a:pt x="260" y="133"/>
                  </a:lnTo>
                  <a:lnTo>
                    <a:pt x="274" y="176"/>
                  </a:lnTo>
                  <a:lnTo>
                    <a:pt x="260" y="253"/>
                  </a:lnTo>
                  <a:lnTo>
                    <a:pt x="250" y="284"/>
                  </a:lnTo>
                  <a:lnTo>
                    <a:pt x="236" y="309"/>
                  </a:lnTo>
                  <a:lnTo>
                    <a:pt x="183" y="340"/>
                  </a:lnTo>
                  <a:lnTo>
                    <a:pt x="123" y="347"/>
                  </a:lnTo>
                  <a:lnTo>
                    <a:pt x="67" y="323"/>
                  </a:lnTo>
                  <a:lnTo>
                    <a:pt x="22" y="27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4" name="Freeform 99"/>
            <p:cNvSpPr>
              <a:spLocks/>
            </p:cNvSpPr>
            <p:nvPr/>
          </p:nvSpPr>
          <p:spPr bwMode="auto">
            <a:xfrm>
              <a:off x="1548" y="497"/>
              <a:ext cx="41" cy="49"/>
            </a:xfrm>
            <a:custGeom>
              <a:avLst/>
              <a:gdLst>
                <a:gd name="T0" fmla="*/ 6 w 249"/>
                <a:gd name="T1" fmla="*/ 88 h 292"/>
                <a:gd name="T2" fmla="*/ 46 w 249"/>
                <a:gd name="T3" fmla="*/ 21 h 292"/>
                <a:gd name="T4" fmla="*/ 112 w 249"/>
                <a:gd name="T5" fmla="*/ 0 h 292"/>
                <a:gd name="T6" fmla="*/ 147 w 249"/>
                <a:gd name="T7" fmla="*/ 3 h 292"/>
                <a:gd name="T8" fmla="*/ 179 w 249"/>
                <a:gd name="T9" fmla="*/ 17 h 292"/>
                <a:gd name="T10" fmla="*/ 214 w 249"/>
                <a:gd name="T11" fmla="*/ 49 h 292"/>
                <a:gd name="T12" fmla="*/ 239 w 249"/>
                <a:gd name="T13" fmla="*/ 88 h 292"/>
                <a:gd name="T14" fmla="*/ 249 w 249"/>
                <a:gd name="T15" fmla="*/ 147 h 292"/>
                <a:gd name="T16" fmla="*/ 246 w 249"/>
                <a:gd name="T17" fmla="*/ 204 h 292"/>
                <a:gd name="T18" fmla="*/ 225 w 249"/>
                <a:gd name="T19" fmla="*/ 257 h 292"/>
                <a:gd name="T20" fmla="*/ 179 w 249"/>
                <a:gd name="T21" fmla="*/ 292 h 292"/>
                <a:gd name="T22" fmla="*/ 77 w 249"/>
                <a:gd name="T23" fmla="*/ 292 h 292"/>
                <a:gd name="T24" fmla="*/ 24 w 249"/>
                <a:gd name="T25" fmla="*/ 249 h 292"/>
                <a:gd name="T26" fmla="*/ 0 w 249"/>
                <a:gd name="T27" fmla="*/ 172 h 292"/>
                <a:gd name="T28" fmla="*/ 6 w 249"/>
                <a:gd name="T29" fmla="*/ 88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9" h="292">
                  <a:moveTo>
                    <a:pt x="6" y="88"/>
                  </a:moveTo>
                  <a:lnTo>
                    <a:pt x="46" y="21"/>
                  </a:lnTo>
                  <a:lnTo>
                    <a:pt x="112" y="0"/>
                  </a:lnTo>
                  <a:lnTo>
                    <a:pt x="147" y="3"/>
                  </a:lnTo>
                  <a:lnTo>
                    <a:pt x="179" y="17"/>
                  </a:lnTo>
                  <a:lnTo>
                    <a:pt x="214" y="49"/>
                  </a:lnTo>
                  <a:lnTo>
                    <a:pt x="239" y="88"/>
                  </a:lnTo>
                  <a:lnTo>
                    <a:pt x="249" y="147"/>
                  </a:lnTo>
                  <a:lnTo>
                    <a:pt x="246" y="204"/>
                  </a:lnTo>
                  <a:lnTo>
                    <a:pt x="225" y="257"/>
                  </a:lnTo>
                  <a:lnTo>
                    <a:pt x="179" y="292"/>
                  </a:lnTo>
                  <a:lnTo>
                    <a:pt x="77" y="292"/>
                  </a:lnTo>
                  <a:lnTo>
                    <a:pt x="24" y="249"/>
                  </a:lnTo>
                  <a:lnTo>
                    <a:pt x="0" y="172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5" name="Freeform 100"/>
            <p:cNvSpPr>
              <a:spLocks/>
            </p:cNvSpPr>
            <p:nvPr/>
          </p:nvSpPr>
          <p:spPr bwMode="auto">
            <a:xfrm>
              <a:off x="772" y="515"/>
              <a:ext cx="76" cy="20"/>
            </a:xfrm>
            <a:custGeom>
              <a:avLst/>
              <a:gdLst>
                <a:gd name="T0" fmla="*/ 0 w 453"/>
                <a:gd name="T1" fmla="*/ 102 h 120"/>
                <a:gd name="T2" fmla="*/ 0 w 453"/>
                <a:gd name="T3" fmla="*/ 85 h 120"/>
                <a:gd name="T4" fmla="*/ 11 w 453"/>
                <a:gd name="T5" fmla="*/ 35 h 120"/>
                <a:gd name="T6" fmla="*/ 113 w 453"/>
                <a:gd name="T7" fmla="*/ 46 h 120"/>
                <a:gd name="T8" fmla="*/ 214 w 453"/>
                <a:gd name="T9" fmla="*/ 64 h 120"/>
                <a:gd name="T10" fmla="*/ 316 w 453"/>
                <a:gd name="T11" fmla="*/ 53 h 120"/>
                <a:gd name="T12" fmla="*/ 366 w 453"/>
                <a:gd name="T13" fmla="*/ 35 h 120"/>
                <a:gd name="T14" fmla="*/ 418 w 453"/>
                <a:gd name="T15" fmla="*/ 0 h 120"/>
                <a:gd name="T16" fmla="*/ 447 w 453"/>
                <a:gd name="T17" fmla="*/ 0 h 120"/>
                <a:gd name="T18" fmla="*/ 453 w 453"/>
                <a:gd name="T19" fmla="*/ 67 h 120"/>
                <a:gd name="T20" fmla="*/ 412 w 453"/>
                <a:gd name="T21" fmla="*/ 77 h 120"/>
                <a:gd name="T22" fmla="*/ 281 w 453"/>
                <a:gd name="T23" fmla="*/ 117 h 120"/>
                <a:gd name="T24" fmla="*/ 196 w 453"/>
                <a:gd name="T25" fmla="*/ 120 h 120"/>
                <a:gd name="T26" fmla="*/ 120 w 453"/>
                <a:gd name="T27" fmla="*/ 112 h 120"/>
                <a:gd name="T28" fmla="*/ 0 w 453"/>
                <a:gd name="T29" fmla="*/ 102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120">
                  <a:moveTo>
                    <a:pt x="0" y="102"/>
                  </a:moveTo>
                  <a:lnTo>
                    <a:pt x="0" y="85"/>
                  </a:lnTo>
                  <a:lnTo>
                    <a:pt x="11" y="35"/>
                  </a:lnTo>
                  <a:lnTo>
                    <a:pt x="113" y="46"/>
                  </a:lnTo>
                  <a:lnTo>
                    <a:pt x="214" y="64"/>
                  </a:lnTo>
                  <a:lnTo>
                    <a:pt x="316" y="53"/>
                  </a:lnTo>
                  <a:lnTo>
                    <a:pt x="366" y="35"/>
                  </a:lnTo>
                  <a:lnTo>
                    <a:pt x="418" y="0"/>
                  </a:lnTo>
                  <a:lnTo>
                    <a:pt x="447" y="0"/>
                  </a:lnTo>
                  <a:lnTo>
                    <a:pt x="453" y="67"/>
                  </a:lnTo>
                  <a:lnTo>
                    <a:pt x="412" y="77"/>
                  </a:lnTo>
                  <a:lnTo>
                    <a:pt x="281" y="117"/>
                  </a:lnTo>
                  <a:lnTo>
                    <a:pt x="196" y="120"/>
                  </a:lnTo>
                  <a:lnTo>
                    <a:pt x="120" y="11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6" name="Freeform 101"/>
            <p:cNvSpPr>
              <a:spLocks/>
            </p:cNvSpPr>
            <p:nvPr/>
          </p:nvSpPr>
          <p:spPr bwMode="auto">
            <a:xfrm>
              <a:off x="1663" y="440"/>
              <a:ext cx="37" cy="80"/>
            </a:xfrm>
            <a:custGeom>
              <a:avLst/>
              <a:gdLst>
                <a:gd name="T0" fmla="*/ 31 w 225"/>
                <a:gd name="T1" fmla="*/ 482 h 482"/>
                <a:gd name="T2" fmla="*/ 0 w 225"/>
                <a:gd name="T3" fmla="*/ 295 h 482"/>
                <a:gd name="T4" fmla="*/ 148 w 225"/>
                <a:gd name="T5" fmla="*/ 0 h 482"/>
                <a:gd name="T6" fmla="*/ 180 w 225"/>
                <a:gd name="T7" fmla="*/ 49 h 482"/>
                <a:gd name="T8" fmla="*/ 201 w 225"/>
                <a:gd name="T9" fmla="*/ 102 h 482"/>
                <a:gd name="T10" fmla="*/ 215 w 225"/>
                <a:gd name="T11" fmla="*/ 152 h 482"/>
                <a:gd name="T12" fmla="*/ 225 w 225"/>
                <a:gd name="T13" fmla="*/ 201 h 482"/>
                <a:gd name="T14" fmla="*/ 215 w 225"/>
                <a:gd name="T15" fmla="*/ 299 h 482"/>
                <a:gd name="T16" fmla="*/ 180 w 225"/>
                <a:gd name="T17" fmla="*/ 394 h 482"/>
                <a:gd name="T18" fmla="*/ 98 w 225"/>
                <a:gd name="T19" fmla="*/ 426 h 482"/>
                <a:gd name="T20" fmla="*/ 31 w 225"/>
                <a:gd name="T21" fmla="*/ 482 h 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482">
                  <a:moveTo>
                    <a:pt x="31" y="482"/>
                  </a:moveTo>
                  <a:lnTo>
                    <a:pt x="0" y="295"/>
                  </a:lnTo>
                  <a:lnTo>
                    <a:pt x="148" y="0"/>
                  </a:lnTo>
                  <a:lnTo>
                    <a:pt x="180" y="49"/>
                  </a:lnTo>
                  <a:lnTo>
                    <a:pt x="201" y="102"/>
                  </a:lnTo>
                  <a:lnTo>
                    <a:pt x="215" y="152"/>
                  </a:lnTo>
                  <a:lnTo>
                    <a:pt x="225" y="201"/>
                  </a:lnTo>
                  <a:lnTo>
                    <a:pt x="215" y="299"/>
                  </a:lnTo>
                  <a:lnTo>
                    <a:pt x="180" y="394"/>
                  </a:lnTo>
                  <a:lnTo>
                    <a:pt x="98" y="426"/>
                  </a:lnTo>
                  <a:lnTo>
                    <a:pt x="31" y="48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7" name="Freeform 102"/>
            <p:cNvSpPr>
              <a:spLocks/>
            </p:cNvSpPr>
            <p:nvPr/>
          </p:nvSpPr>
          <p:spPr bwMode="auto">
            <a:xfrm>
              <a:off x="673" y="450"/>
              <a:ext cx="209" cy="53"/>
            </a:xfrm>
            <a:custGeom>
              <a:avLst/>
              <a:gdLst>
                <a:gd name="T0" fmla="*/ 28 w 1255"/>
                <a:gd name="T1" fmla="*/ 316 h 316"/>
                <a:gd name="T2" fmla="*/ 0 w 1255"/>
                <a:gd name="T3" fmla="*/ 284 h 316"/>
                <a:gd name="T4" fmla="*/ 0 w 1255"/>
                <a:gd name="T5" fmla="*/ 274 h 316"/>
                <a:gd name="T6" fmla="*/ 0 w 1255"/>
                <a:gd name="T7" fmla="*/ 175 h 316"/>
                <a:gd name="T8" fmla="*/ 63 w 1255"/>
                <a:gd name="T9" fmla="*/ 38 h 316"/>
                <a:gd name="T10" fmla="*/ 127 w 1255"/>
                <a:gd name="T11" fmla="*/ 0 h 316"/>
                <a:gd name="T12" fmla="*/ 166 w 1255"/>
                <a:gd name="T13" fmla="*/ 21 h 316"/>
                <a:gd name="T14" fmla="*/ 110 w 1255"/>
                <a:gd name="T15" fmla="*/ 119 h 316"/>
                <a:gd name="T16" fmla="*/ 242 w 1255"/>
                <a:gd name="T17" fmla="*/ 164 h 316"/>
                <a:gd name="T18" fmla="*/ 376 w 1255"/>
                <a:gd name="T19" fmla="*/ 182 h 316"/>
                <a:gd name="T20" fmla="*/ 509 w 1255"/>
                <a:gd name="T21" fmla="*/ 175 h 316"/>
                <a:gd name="T22" fmla="*/ 640 w 1255"/>
                <a:gd name="T23" fmla="*/ 155 h 316"/>
                <a:gd name="T24" fmla="*/ 907 w 1255"/>
                <a:gd name="T25" fmla="*/ 99 h 316"/>
                <a:gd name="T26" fmla="*/ 1041 w 1255"/>
                <a:gd name="T27" fmla="*/ 84 h 316"/>
                <a:gd name="T28" fmla="*/ 1170 w 1255"/>
                <a:gd name="T29" fmla="*/ 84 h 316"/>
                <a:gd name="T30" fmla="*/ 1209 w 1255"/>
                <a:gd name="T31" fmla="*/ 41 h 316"/>
                <a:gd name="T32" fmla="*/ 1255 w 1255"/>
                <a:gd name="T33" fmla="*/ 41 h 316"/>
                <a:gd name="T34" fmla="*/ 1255 w 1255"/>
                <a:gd name="T35" fmla="*/ 99 h 316"/>
                <a:gd name="T36" fmla="*/ 1223 w 1255"/>
                <a:gd name="T37" fmla="*/ 164 h 316"/>
                <a:gd name="T38" fmla="*/ 1019 w 1255"/>
                <a:gd name="T39" fmla="*/ 158 h 316"/>
                <a:gd name="T40" fmla="*/ 812 w 1255"/>
                <a:gd name="T41" fmla="*/ 190 h 316"/>
                <a:gd name="T42" fmla="*/ 611 w 1255"/>
                <a:gd name="T43" fmla="*/ 231 h 316"/>
                <a:gd name="T44" fmla="*/ 408 w 1255"/>
                <a:gd name="T45" fmla="*/ 257 h 316"/>
                <a:gd name="T46" fmla="*/ 242 w 1255"/>
                <a:gd name="T47" fmla="*/ 252 h 316"/>
                <a:gd name="T48" fmla="*/ 162 w 1255"/>
                <a:gd name="T49" fmla="*/ 231 h 316"/>
                <a:gd name="T50" fmla="*/ 81 w 1255"/>
                <a:gd name="T51" fmla="*/ 190 h 316"/>
                <a:gd name="T52" fmla="*/ 63 w 1255"/>
                <a:gd name="T53" fmla="*/ 257 h 316"/>
                <a:gd name="T54" fmla="*/ 70 w 1255"/>
                <a:gd name="T55" fmla="*/ 316 h 316"/>
                <a:gd name="T56" fmla="*/ 52 w 1255"/>
                <a:gd name="T57" fmla="*/ 316 h 316"/>
                <a:gd name="T58" fmla="*/ 28 w 1255"/>
                <a:gd name="T59" fmla="*/ 316 h 3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5" h="316">
                  <a:moveTo>
                    <a:pt x="28" y="316"/>
                  </a:moveTo>
                  <a:lnTo>
                    <a:pt x="0" y="284"/>
                  </a:lnTo>
                  <a:lnTo>
                    <a:pt x="0" y="274"/>
                  </a:lnTo>
                  <a:lnTo>
                    <a:pt x="0" y="175"/>
                  </a:lnTo>
                  <a:lnTo>
                    <a:pt x="63" y="38"/>
                  </a:lnTo>
                  <a:lnTo>
                    <a:pt x="127" y="0"/>
                  </a:lnTo>
                  <a:lnTo>
                    <a:pt x="166" y="21"/>
                  </a:lnTo>
                  <a:lnTo>
                    <a:pt x="110" y="119"/>
                  </a:lnTo>
                  <a:lnTo>
                    <a:pt x="242" y="164"/>
                  </a:lnTo>
                  <a:lnTo>
                    <a:pt x="376" y="182"/>
                  </a:lnTo>
                  <a:lnTo>
                    <a:pt x="509" y="175"/>
                  </a:lnTo>
                  <a:lnTo>
                    <a:pt x="640" y="155"/>
                  </a:lnTo>
                  <a:lnTo>
                    <a:pt x="907" y="99"/>
                  </a:lnTo>
                  <a:lnTo>
                    <a:pt x="1041" y="84"/>
                  </a:lnTo>
                  <a:lnTo>
                    <a:pt x="1170" y="84"/>
                  </a:lnTo>
                  <a:lnTo>
                    <a:pt x="1209" y="41"/>
                  </a:lnTo>
                  <a:lnTo>
                    <a:pt x="1255" y="41"/>
                  </a:lnTo>
                  <a:lnTo>
                    <a:pt x="1255" y="99"/>
                  </a:lnTo>
                  <a:lnTo>
                    <a:pt x="1223" y="164"/>
                  </a:lnTo>
                  <a:lnTo>
                    <a:pt x="1019" y="158"/>
                  </a:lnTo>
                  <a:lnTo>
                    <a:pt x="812" y="190"/>
                  </a:lnTo>
                  <a:lnTo>
                    <a:pt x="611" y="231"/>
                  </a:lnTo>
                  <a:lnTo>
                    <a:pt x="408" y="257"/>
                  </a:lnTo>
                  <a:lnTo>
                    <a:pt x="242" y="252"/>
                  </a:lnTo>
                  <a:lnTo>
                    <a:pt x="162" y="231"/>
                  </a:lnTo>
                  <a:lnTo>
                    <a:pt x="81" y="190"/>
                  </a:lnTo>
                  <a:lnTo>
                    <a:pt x="63" y="257"/>
                  </a:lnTo>
                  <a:lnTo>
                    <a:pt x="70" y="316"/>
                  </a:lnTo>
                  <a:lnTo>
                    <a:pt x="52" y="316"/>
                  </a:lnTo>
                  <a:lnTo>
                    <a:pt x="28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8" name="Freeform 103"/>
            <p:cNvSpPr>
              <a:spLocks/>
            </p:cNvSpPr>
            <p:nvPr/>
          </p:nvSpPr>
          <p:spPr bwMode="auto">
            <a:xfrm>
              <a:off x="1415" y="423"/>
              <a:ext cx="50" cy="70"/>
            </a:xfrm>
            <a:custGeom>
              <a:avLst/>
              <a:gdLst>
                <a:gd name="T0" fmla="*/ 56 w 295"/>
                <a:gd name="T1" fmla="*/ 414 h 422"/>
                <a:gd name="T2" fmla="*/ 0 w 295"/>
                <a:gd name="T3" fmla="*/ 323 h 422"/>
                <a:gd name="T4" fmla="*/ 0 w 295"/>
                <a:gd name="T5" fmla="*/ 217 h 422"/>
                <a:gd name="T6" fmla="*/ 24 w 295"/>
                <a:gd name="T7" fmla="*/ 115 h 422"/>
                <a:gd name="T8" fmla="*/ 80 w 295"/>
                <a:gd name="T9" fmla="*/ 31 h 422"/>
                <a:gd name="T10" fmla="*/ 172 w 295"/>
                <a:gd name="T11" fmla="*/ 0 h 422"/>
                <a:gd name="T12" fmla="*/ 214 w 295"/>
                <a:gd name="T13" fmla="*/ 0 h 422"/>
                <a:gd name="T14" fmla="*/ 252 w 295"/>
                <a:gd name="T15" fmla="*/ 7 h 422"/>
                <a:gd name="T16" fmla="*/ 281 w 295"/>
                <a:gd name="T17" fmla="*/ 31 h 422"/>
                <a:gd name="T18" fmla="*/ 295 w 295"/>
                <a:gd name="T19" fmla="*/ 66 h 422"/>
                <a:gd name="T20" fmla="*/ 295 w 295"/>
                <a:gd name="T21" fmla="*/ 109 h 422"/>
                <a:gd name="T22" fmla="*/ 273 w 295"/>
                <a:gd name="T23" fmla="*/ 171 h 422"/>
                <a:gd name="T24" fmla="*/ 172 w 295"/>
                <a:gd name="T25" fmla="*/ 284 h 422"/>
                <a:gd name="T26" fmla="*/ 105 w 295"/>
                <a:gd name="T27" fmla="*/ 414 h 422"/>
                <a:gd name="T28" fmla="*/ 80 w 295"/>
                <a:gd name="T29" fmla="*/ 422 h 422"/>
                <a:gd name="T30" fmla="*/ 56 w 295"/>
                <a:gd name="T31" fmla="*/ 414 h 4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5" h="422">
                  <a:moveTo>
                    <a:pt x="56" y="414"/>
                  </a:moveTo>
                  <a:lnTo>
                    <a:pt x="0" y="323"/>
                  </a:lnTo>
                  <a:lnTo>
                    <a:pt x="0" y="217"/>
                  </a:lnTo>
                  <a:lnTo>
                    <a:pt x="24" y="115"/>
                  </a:lnTo>
                  <a:lnTo>
                    <a:pt x="80" y="31"/>
                  </a:lnTo>
                  <a:lnTo>
                    <a:pt x="172" y="0"/>
                  </a:lnTo>
                  <a:lnTo>
                    <a:pt x="214" y="0"/>
                  </a:lnTo>
                  <a:lnTo>
                    <a:pt x="252" y="7"/>
                  </a:lnTo>
                  <a:lnTo>
                    <a:pt x="281" y="31"/>
                  </a:lnTo>
                  <a:lnTo>
                    <a:pt x="295" y="66"/>
                  </a:lnTo>
                  <a:lnTo>
                    <a:pt x="295" y="109"/>
                  </a:lnTo>
                  <a:lnTo>
                    <a:pt x="273" y="171"/>
                  </a:lnTo>
                  <a:lnTo>
                    <a:pt x="172" y="284"/>
                  </a:lnTo>
                  <a:lnTo>
                    <a:pt x="105" y="414"/>
                  </a:lnTo>
                  <a:lnTo>
                    <a:pt x="80" y="422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29" name="Freeform 104"/>
            <p:cNvSpPr>
              <a:spLocks/>
            </p:cNvSpPr>
            <p:nvPr/>
          </p:nvSpPr>
          <p:spPr bwMode="auto">
            <a:xfrm>
              <a:off x="1549" y="415"/>
              <a:ext cx="55" cy="61"/>
            </a:xfrm>
            <a:custGeom>
              <a:avLst/>
              <a:gdLst>
                <a:gd name="T0" fmla="*/ 0 w 326"/>
                <a:gd name="T1" fmla="*/ 88 h 366"/>
                <a:gd name="T2" fmla="*/ 45 w 326"/>
                <a:gd name="T3" fmla="*/ 35 h 366"/>
                <a:gd name="T4" fmla="*/ 88 w 326"/>
                <a:gd name="T5" fmla="*/ 11 h 366"/>
                <a:gd name="T6" fmla="*/ 200 w 326"/>
                <a:gd name="T7" fmla="*/ 0 h 366"/>
                <a:gd name="T8" fmla="*/ 238 w 326"/>
                <a:gd name="T9" fmla="*/ 28 h 366"/>
                <a:gd name="T10" fmla="*/ 270 w 326"/>
                <a:gd name="T11" fmla="*/ 64 h 366"/>
                <a:gd name="T12" fmla="*/ 302 w 326"/>
                <a:gd name="T13" fmla="*/ 109 h 366"/>
                <a:gd name="T14" fmla="*/ 316 w 326"/>
                <a:gd name="T15" fmla="*/ 151 h 366"/>
                <a:gd name="T16" fmla="*/ 326 w 326"/>
                <a:gd name="T17" fmla="*/ 204 h 366"/>
                <a:gd name="T18" fmla="*/ 316 w 326"/>
                <a:gd name="T19" fmla="*/ 260 h 366"/>
                <a:gd name="T20" fmla="*/ 294 w 326"/>
                <a:gd name="T21" fmla="*/ 313 h 366"/>
                <a:gd name="T22" fmla="*/ 259 w 326"/>
                <a:gd name="T23" fmla="*/ 366 h 366"/>
                <a:gd name="T24" fmla="*/ 112 w 326"/>
                <a:gd name="T25" fmla="*/ 243 h 366"/>
                <a:gd name="T26" fmla="*/ 45 w 326"/>
                <a:gd name="T27" fmla="*/ 176 h 366"/>
                <a:gd name="T28" fmla="*/ 0 w 326"/>
                <a:gd name="T29" fmla="*/ 88 h 3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6" h="366">
                  <a:moveTo>
                    <a:pt x="0" y="88"/>
                  </a:moveTo>
                  <a:lnTo>
                    <a:pt x="45" y="35"/>
                  </a:lnTo>
                  <a:lnTo>
                    <a:pt x="88" y="11"/>
                  </a:lnTo>
                  <a:lnTo>
                    <a:pt x="200" y="0"/>
                  </a:lnTo>
                  <a:lnTo>
                    <a:pt x="238" y="28"/>
                  </a:lnTo>
                  <a:lnTo>
                    <a:pt x="270" y="64"/>
                  </a:lnTo>
                  <a:lnTo>
                    <a:pt x="302" y="109"/>
                  </a:lnTo>
                  <a:lnTo>
                    <a:pt x="316" y="151"/>
                  </a:lnTo>
                  <a:lnTo>
                    <a:pt x="326" y="204"/>
                  </a:lnTo>
                  <a:lnTo>
                    <a:pt x="316" y="260"/>
                  </a:lnTo>
                  <a:lnTo>
                    <a:pt x="294" y="313"/>
                  </a:lnTo>
                  <a:lnTo>
                    <a:pt x="259" y="366"/>
                  </a:lnTo>
                  <a:lnTo>
                    <a:pt x="112" y="243"/>
                  </a:lnTo>
                  <a:lnTo>
                    <a:pt x="45" y="17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0" name="Freeform 105"/>
            <p:cNvSpPr>
              <a:spLocks/>
            </p:cNvSpPr>
            <p:nvPr/>
          </p:nvSpPr>
          <p:spPr bwMode="auto">
            <a:xfrm>
              <a:off x="1422" y="429"/>
              <a:ext cx="33" cy="55"/>
            </a:xfrm>
            <a:custGeom>
              <a:avLst/>
              <a:gdLst>
                <a:gd name="T0" fmla="*/ 0 w 196"/>
                <a:gd name="T1" fmla="*/ 291 h 331"/>
                <a:gd name="T2" fmla="*/ 3 w 196"/>
                <a:gd name="T3" fmla="*/ 159 h 331"/>
                <a:gd name="T4" fmla="*/ 35 w 196"/>
                <a:gd name="T5" fmla="*/ 81 h 331"/>
                <a:gd name="T6" fmla="*/ 84 w 196"/>
                <a:gd name="T7" fmla="*/ 25 h 331"/>
                <a:gd name="T8" fmla="*/ 137 w 196"/>
                <a:gd name="T9" fmla="*/ 0 h 331"/>
                <a:gd name="T10" fmla="*/ 165 w 196"/>
                <a:gd name="T11" fmla="*/ 0 h 331"/>
                <a:gd name="T12" fmla="*/ 172 w 196"/>
                <a:gd name="T13" fmla="*/ 4 h 331"/>
                <a:gd name="T14" fmla="*/ 196 w 196"/>
                <a:gd name="T15" fmla="*/ 45 h 331"/>
                <a:gd name="T16" fmla="*/ 196 w 196"/>
                <a:gd name="T17" fmla="*/ 103 h 331"/>
                <a:gd name="T18" fmla="*/ 137 w 196"/>
                <a:gd name="T19" fmla="*/ 168 h 331"/>
                <a:gd name="T20" fmla="*/ 25 w 196"/>
                <a:gd name="T21" fmla="*/ 331 h 331"/>
                <a:gd name="T22" fmla="*/ 0 w 196"/>
                <a:gd name="T23" fmla="*/ 291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6" h="331">
                  <a:moveTo>
                    <a:pt x="0" y="291"/>
                  </a:moveTo>
                  <a:lnTo>
                    <a:pt x="3" y="159"/>
                  </a:lnTo>
                  <a:lnTo>
                    <a:pt x="35" y="81"/>
                  </a:lnTo>
                  <a:lnTo>
                    <a:pt x="84" y="25"/>
                  </a:lnTo>
                  <a:lnTo>
                    <a:pt x="137" y="0"/>
                  </a:lnTo>
                  <a:lnTo>
                    <a:pt x="165" y="0"/>
                  </a:lnTo>
                  <a:lnTo>
                    <a:pt x="172" y="4"/>
                  </a:lnTo>
                  <a:lnTo>
                    <a:pt x="196" y="45"/>
                  </a:lnTo>
                  <a:lnTo>
                    <a:pt x="196" y="103"/>
                  </a:lnTo>
                  <a:lnTo>
                    <a:pt x="137" y="168"/>
                  </a:lnTo>
                  <a:lnTo>
                    <a:pt x="25" y="33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1" name="Freeform 106"/>
            <p:cNvSpPr>
              <a:spLocks/>
            </p:cNvSpPr>
            <p:nvPr/>
          </p:nvSpPr>
          <p:spPr bwMode="auto">
            <a:xfrm>
              <a:off x="1557" y="422"/>
              <a:ext cx="40" cy="43"/>
            </a:xfrm>
            <a:custGeom>
              <a:avLst/>
              <a:gdLst>
                <a:gd name="T0" fmla="*/ 73 w 239"/>
                <a:gd name="T1" fmla="*/ 149 h 261"/>
                <a:gd name="T2" fmla="*/ 0 w 239"/>
                <a:gd name="T3" fmla="*/ 56 h 261"/>
                <a:gd name="T4" fmla="*/ 56 w 239"/>
                <a:gd name="T5" fmla="*/ 8 h 261"/>
                <a:gd name="T6" fmla="*/ 116 w 239"/>
                <a:gd name="T7" fmla="*/ 0 h 261"/>
                <a:gd name="T8" fmla="*/ 158 w 239"/>
                <a:gd name="T9" fmla="*/ 29 h 261"/>
                <a:gd name="T10" fmla="*/ 201 w 239"/>
                <a:gd name="T11" fmla="*/ 74 h 261"/>
                <a:gd name="T12" fmla="*/ 225 w 239"/>
                <a:gd name="T13" fmla="*/ 123 h 261"/>
                <a:gd name="T14" fmla="*/ 239 w 239"/>
                <a:gd name="T15" fmla="*/ 166 h 261"/>
                <a:gd name="T16" fmla="*/ 236 w 239"/>
                <a:gd name="T17" fmla="*/ 211 h 261"/>
                <a:gd name="T18" fmla="*/ 214 w 239"/>
                <a:gd name="T19" fmla="*/ 261 h 261"/>
                <a:gd name="T20" fmla="*/ 155 w 239"/>
                <a:gd name="T21" fmla="*/ 225 h 261"/>
                <a:gd name="T22" fmla="*/ 73 w 239"/>
                <a:gd name="T23" fmla="*/ 149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261">
                  <a:moveTo>
                    <a:pt x="73" y="149"/>
                  </a:moveTo>
                  <a:lnTo>
                    <a:pt x="0" y="56"/>
                  </a:lnTo>
                  <a:lnTo>
                    <a:pt x="56" y="8"/>
                  </a:lnTo>
                  <a:lnTo>
                    <a:pt x="116" y="0"/>
                  </a:lnTo>
                  <a:lnTo>
                    <a:pt x="158" y="29"/>
                  </a:lnTo>
                  <a:lnTo>
                    <a:pt x="201" y="74"/>
                  </a:lnTo>
                  <a:lnTo>
                    <a:pt x="225" y="123"/>
                  </a:lnTo>
                  <a:lnTo>
                    <a:pt x="239" y="166"/>
                  </a:lnTo>
                  <a:lnTo>
                    <a:pt x="236" y="211"/>
                  </a:lnTo>
                  <a:lnTo>
                    <a:pt x="214" y="261"/>
                  </a:lnTo>
                  <a:lnTo>
                    <a:pt x="155" y="225"/>
                  </a:lnTo>
                  <a:lnTo>
                    <a:pt x="73" y="14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2" name="Freeform 107"/>
            <p:cNvSpPr>
              <a:spLocks/>
            </p:cNvSpPr>
            <p:nvPr/>
          </p:nvSpPr>
          <p:spPr bwMode="auto">
            <a:xfrm>
              <a:off x="598" y="419"/>
              <a:ext cx="34" cy="35"/>
            </a:xfrm>
            <a:custGeom>
              <a:avLst/>
              <a:gdLst>
                <a:gd name="T0" fmla="*/ 169 w 204"/>
                <a:gd name="T1" fmla="*/ 207 h 211"/>
                <a:gd name="T2" fmla="*/ 87 w 204"/>
                <a:gd name="T3" fmla="*/ 161 h 211"/>
                <a:gd name="T4" fmla="*/ 6 w 204"/>
                <a:gd name="T5" fmla="*/ 88 h 211"/>
                <a:gd name="T6" fmla="*/ 0 w 204"/>
                <a:gd name="T7" fmla="*/ 67 h 211"/>
                <a:gd name="T8" fmla="*/ 6 w 204"/>
                <a:gd name="T9" fmla="*/ 0 h 211"/>
                <a:gd name="T10" fmla="*/ 38 w 204"/>
                <a:gd name="T11" fmla="*/ 17 h 211"/>
                <a:gd name="T12" fmla="*/ 76 w 204"/>
                <a:gd name="T13" fmla="*/ 63 h 211"/>
                <a:gd name="T14" fmla="*/ 116 w 204"/>
                <a:gd name="T15" fmla="*/ 105 h 211"/>
                <a:gd name="T16" fmla="*/ 204 w 204"/>
                <a:gd name="T17" fmla="*/ 161 h 211"/>
                <a:gd name="T18" fmla="*/ 186 w 204"/>
                <a:gd name="T19" fmla="*/ 211 h 211"/>
                <a:gd name="T20" fmla="*/ 169 w 204"/>
                <a:gd name="T21" fmla="*/ 207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11">
                  <a:moveTo>
                    <a:pt x="169" y="207"/>
                  </a:moveTo>
                  <a:lnTo>
                    <a:pt x="87" y="161"/>
                  </a:lnTo>
                  <a:lnTo>
                    <a:pt x="6" y="88"/>
                  </a:lnTo>
                  <a:lnTo>
                    <a:pt x="0" y="67"/>
                  </a:lnTo>
                  <a:lnTo>
                    <a:pt x="6" y="0"/>
                  </a:lnTo>
                  <a:lnTo>
                    <a:pt x="38" y="17"/>
                  </a:lnTo>
                  <a:lnTo>
                    <a:pt x="76" y="63"/>
                  </a:lnTo>
                  <a:lnTo>
                    <a:pt x="116" y="105"/>
                  </a:lnTo>
                  <a:lnTo>
                    <a:pt x="204" y="161"/>
                  </a:lnTo>
                  <a:lnTo>
                    <a:pt x="186" y="211"/>
                  </a:lnTo>
                  <a:lnTo>
                    <a:pt x="1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3" name="Freeform 108"/>
            <p:cNvSpPr>
              <a:spLocks/>
            </p:cNvSpPr>
            <p:nvPr/>
          </p:nvSpPr>
          <p:spPr bwMode="auto">
            <a:xfrm>
              <a:off x="747" y="302"/>
              <a:ext cx="128" cy="138"/>
            </a:xfrm>
            <a:custGeom>
              <a:avLst/>
              <a:gdLst>
                <a:gd name="T0" fmla="*/ 39 w 769"/>
                <a:gd name="T1" fmla="*/ 770 h 829"/>
                <a:gd name="T2" fmla="*/ 7 w 769"/>
                <a:gd name="T3" fmla="*/ 699 h 829"/>
                <a:gd name="T4" fmla="*/ 0 w 769"/>
                <a:gd name="T5" fmla="*/ 633 h 829"/>
                <a:gd name="T6" fmla="*/ 4 w 769"/>
                <a:gd name="T7" fmla="*/ 570 h 829"/>
                <a:gd name="T8" fmla="*/ 18 w 769"/>
                <a:gd name="T9" fmla="*/ 527 h 829"/>
                <a:gd name="T10" fmla="*/ 66 w 769"/>
                <a:gd name="T11" fmla="*/ 460 h 829"/>
                <a:gd name="T12" fmla="*/ 84 w 769"/>
                <a:gd name="T13" fmla="*/ 450 h 829"/>
                <a:gd name="T14" fmla="*/ 101 w 769"/>
                <a:gd name="T15" fmla="*/ 447 h 829"/>
                <a:gd name="T16" fmla="*/ 154 w 769"/>
                <a:gd name="T17" fmla="*/ 468 h 829"/>
                <a:gd name="T18" fmla="*/ 239 w 769"/>
                <a:gd name="T19" fmla="*/ 517 h 829"/>
                <a:gd name="T20" fmla="*/ 239 w 769"/>
                <a:gd name="T21" fmla="*/ 527 h 829"/>
                <a:gd name="T22" fmla="*/ 235 w 769"/>
                <a:gd name="T23" fmla="*/ 594 h 829"/>
                <a:gd name="T24" fmla="*/ 137 w 769"/>
                <a:gd name="T25" fmla="*/ 527 h 829"/>
                <a:gd name="T26" fmla="*/ 112 w 769"/>
                <a:gd name="T27" fmla="*/ 510 h 829"/>
                <a:gd name="T28" fmla="*/ 92 w 769"/>
                <a:gd name="T29" fmla="*/ 503 h 829"/>
                <a:gd name="T30" fmla="*/ 81 w 769"/>
                <a:gd name="T31" fmla="*/ 517 h 829"/>
                <a:gd name="T32" fmla="*/ 74 w 769"/>
                <a:gd name="T33" fmla="*/ 545 h 829"/>
                <a:gd name="T34" fmla="*/ 71 w 769"/>
                <a:gd name="T35" fmla="*/ 647 h 829"/>
                <a:gd name="T36" fmla="*/ 81 w 769"/>
                <a:gd name="T37" fmla="*/ 693 h 829"/>
                <a:gd name="T38" fmla="*/ 116 w 769"/>
                <a:gd name="T39" fmla="*/ 728 h 829"/>
                <a:gd name="T40" fmla="*/ 165 w 769"/>
                <a:gd name="T41" fmla="*/ 749 h 829"/>
                <a:gd name="T42" fmla="*/ 221 w 769"/>
                <a:gd name="T43" fmla="*/ 766 h 829"/>
                <a:gd name="T44" fmla="*/ 369 w 769"/>
                <a:gd name="T45" fmla="*/ 752 h 829"/>
                <a:gd name="T46" fmla="*/ 513 w 769"/>
                <a:gd name="T47" fmla="*/ 699 h 829"/>
                <a:gd name="T48" fmla="*/ 580 w 769"/>
                <a:gd name="T49" fmla="*/ 629 h 829"/>
                <a:gd name="T50" fmla="*/ 584 w 769"/>
                <a:gd name="T51" fmla="*/ 587 h 829"/>
                <a:gd name="T52" fmla="*/ 563 w 769"/>
                <a:gd name="T53" fmla="*/ 535 h 829"/>
                <a:gd name="T54" fmla="*/ 379 w 769"/>
                <a:gd name="T55" fmla="*/ 334 h 829"/>
                <a:gd name="T56" fmla="*/ 320 w 769"/>
                <a:gd name="T57" fmla="*/ 190 h 829"/>
                <a:gd name="T58" fmla="*/ 306 w 769"/>
                <a:gd name="T59" fmla="*/ 56 h 829"/>
                <a:gd name="T60" fmla="*/ 347 w 769"/>
                <a:gd name="T61" fmla="*/ 0 h 829"/>
                <a:gd name="T62" fmla="*/ 362 w 769"/>
                <a:gd name="T63" fmla="*/ 3 h 829"/>
                <a:gd name="T64" fmla="*/ 369 w 769"/>
                <a:gd name="T65" fmla="*/ 123 h 829"/>
                <a:gd name="T66" fmla="*/ 383 w 769"/>
                <a:gd name="T67" fmla="*/ 208 h 829"/>
                <a:gd name="T68" fmla="*/ 422 w 769"/>
                <a:gd name="T69" fmla="*/ 284 h 829"/>
                <a:gd name="T70" fmla="*/ 488 w 769"/>
                <a:gd name="T71" fmla="*/ 369 h 829"/>
                <a:gd name="T72" fmla="*/ 520 w 769"/>
                <a:gd name="T73" fmla="*/ 404 h 829"/>
                <a:gd name="T74" fmla="*/ 520 w 769"/>
                <a:gd name="T75" fmla="*/ 351 h 829"/>
                <a:gd name="T76" fmla="*/ 584 w 769"/>
                <a:gd name="T77" fmla="*/ 387 h 829"/>
                <a:gd name="T78" fmla="*/ 646 w 769"/>
                <a:gd name="T79" fmla="*/ 394 h 829"/>
                <a:gd name="T80" fmla="*/ 769 w 769"/>
                <a:gd name="T81" fmla="*/ 387 h 829"/>
                <a:gd name="T82" fmla="*/ 769 w 769"/>
                <a:gd name="T83" fmla="*/ 433 h 829"/>
                <a:gd name="T84" fmla="*/ 734 w 769"/>
                <a:gd name="T85" fmla="*/ 447 h 829"/>
                <a:gd name="T86" fmla="*/ 563 w 769"/>
                <a:gd name="T87" fmla="*/ 447 h 829"/>
                <a:gd name="T88" fmla="*/ 629 w 769"/>
                <a:gd name="T89" fmla="*/ 489 h 829"/>
                <a:gd name="T90" fmla="*/ 651 w 769"/>
                <a:gd name="T91" fmla="*/ 562 h 829"/>
                <a:gd name="T92" fmla="*/ 660 w 769"/>
                <a:gd name="T93" fmla="*/ 615 h 829"/>
                <a:gd name="T94" fmla="*/ 633 w 769"/>
                <a:gd name="T95" fmla="*/ 699 h 829"/>
                <a:gd name="T96" fmla="*/ 563 w 769"/>
                <a:gd name="T97" fmla="*/ 759 h 829"/>
                <a:gd name="T98" fmla="*/ 461 w 769"/>
                <a:gd name="T99" fmla="*/ 798 h 829"/>
                <a:gd name="T100" fmla="*/ 327 w 769"/>
                <a:gd name="T101" fmla="*/ 826 h 829"/>
                <a:gd name="T102" fmla="*/ 204 w 769"/>
                <a:gd name="T103" fmla="*/ 829 h 829"/>
                <a:gd name="T104" fmla="*/ 106 w 769"/>
                <a:gd name="T105" fmla="*/ 808 h 829"/>
                <a:gd name="T106" fmla="*/ 39 w 769"/>
                <a:gd name="T107" fmla="*/ 770 h 8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69" h="829">
                  <a:moveTo>
                    <a:pt x="39" y="770"/>
                  </a:moveTo>
                  <a:lnTo>
                    <a:pt x="7" y="699"/>
                  </a:lnTo>
                  <a:lnTo>
                    <a:pt x="0" y="633"/>
                  </a:lnTo>
                  <a:lnTo>
                    <a:pt x="4" y="570"/>
                  </a:lnTo>
                  <a:lnTo>
                    <a:pt x="18" y="527"/>
                  </a:lnTo>
                  <a:lnTo>
                    <a:pt x="66" y="460"/>
                  </a:lnTo>
                  <a:lnTo>
                    <a:pt x="84" y="450"/>
                  </a:lnTo>
                  <a:lnTo>
                    <a:pt x="101" y="447"/>
                  </a:lnTo>
                  <a:lnTo>
                    <a:pt x="154" y="468"/>
                  </a:lnTo>
                  <a:lnTo>
                    <a:pt x="239" y="517"/>
                  </a:lnTo>
                  <a:lnTo>
                    <a:pt x="239" y="527"/>
                  </a:lnTo>
                  <a:lnTo>
                    <a:pt x="235" y="594"/>
                  </a:lnTo>
                  <a:lnTo>
                    <a:pt x="137" y="527"/>
                  </a:lnTo>
                  <a:lnTo>
                    <a:pt x="112" y="510"/>
                  </a:lnTo>
                  <a:lnTo>
                    <a:pt x="92" y="503"/>
                  </a:lnTo>
                  <a:lnTo>
                    <a:pt x="81" y="517"/>
                  </a:lnTo>
                  <a:lnTo>
                    <a:pt x="74" y="545"/>
                  </a:lnTo>
                  <a:lnTo>
                    <a:pt x="71" y="647"/>
                  </a:lnTo>
                  <a:lnTo>
                    <a:pt x="81" y="693"/>
                  </a:lnTo>
                  <a:lnTo>
                    <a:pt x="116" y="728"/>
                  </a:lnTo>
                  <a:lnTo>
                    <a:pt x="165" y="749"/>
                  </a:lnTo>
                  <a:lnTo>
                    <a:pt x="221" y="766"/>
                  </a:lnTo>
                  <a:lnTo>
                    <a:pt x="369" y="752"/>
                  </a:lnTo>
                  <a:lnTo>
                    <a:pt x="513" y="699"/>
                  </a:lnTo>
                  <a:lnTo>
                    <a:pt x="580" y="629"/>
                  </a:lnTo>
                  <a:lnTo>
                    <a:pt x="584" y="587"/>
                  </a:lnTo>
                  <a:lnTo>
                    <a:pt x="563" y="535"/>
                  </a:lnTo>
                  <a:lnTo>
                    <a:pt x="379" y="334"/>
                  </a:lnTo>
                  <a:lnTo>
                    <a:pt x="320" y="190"/>
                  </a:lnTo>
                  <a:lnTo>
                    <a:pt x="306" y="56"/>
                  </a:lnTo>
                  <a:lnTo>
                    <a:pt x="347" y="0"/>
                  </a:lnTo>
                  <a:lnTo>
                    <a:pt x="362" y="3"/>
                  </a:lnTo>
                  <a:lnTo>
                    <a:pt x="369" y="123"/>
                  </a:lnTo>
                  <a:lnTo>
                    <a:pt x="383" y="208"/>
                  </a:lnTo>
                  <a:lnTo>
                    <a:pt x="422" y="284"/>
                  </a:lnTo>
                  <a:lnTo>
                    <a:pt x="488" y="369"/>
                  </a:lnTo>
                  <a:lnTo>
                    <a:pt x="520" y="404"/>
                  </a:lnTo>
                  <a:lnTo>
                    <a:pt x="520" y="351"/>
                  </a:lnTo>
                  <a:lnTo>
                    <a:pt x="584" y="387"/>
                  </a:lnTo>
                  <a:lnTo>
                    <a:pt x="646" y="394"/>
                  </a:lnTo>
                  <a:lnTo>
                    <a:pt x="769" y="387"/>
                  </a:lnTo>
                  <a:lnTo>
                    <a:pt x="769" y="433"/>
                  </a:lnTo>
                  <a:lnTo>
                    <a:pt x="734" y="447"/>
                  </a:lnTo>
                  <a:lnTo>
                    <a:pt x="563" y="447"/>
                  </a:lnTo>
                  <a:lnTo>
                    <a:pt x="629" y="489"/>
                  </a:lnTo>
                  <a:lnTo>
                    <a:pt x="651" y="562"/>
                  </a:lnTo>
                  <a:lnTo>
                    <a:pt x="660" y="615"/>
                  </a:lnTo>
                  <a:lnTo>
                    <a:pt x="633" y="699"/>
                  </a:lnTo>
                  <a:lnTo>
                    <a:pt x="563" y="759"/>
                  </a:lnTo>
                  <a:lnTo>
                    <a:pt x="461" y="798"/>
                  </a:lnTo>
                  <a:lnTo>
                    <a:pt x="327" y="826"/>
                  </a:lnTo>
                  <a:lnTo>
                    <a:pt x="204" y="829"/>
                  </a:lnTo>
                  <a:lnTo>
                    <a:pt x="106" y="808"/>
                  </a:lnTo>
                  <a:lnTo>
                    <a:pt x="39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4" name="Freeform 109"/>
            <p:cNvSpPr>
              <a:spLocks/>
            </p:cNvSpPr>
            <p:nvPr/>
          </p:nvSpPr>
          <p:spPr bwMode="auto">
            <a:xfrm>
              <a:off x="943" y="347"/>
              <a:ext cx="51" cy="91"/>
            </a:xfrm>
            <a:custGeom>
              <a:avLst/>
              <a:gdLst>
                <a:gd name="T0" fmla="*/ 0 w 307"/>
                <a:gd name="T1" fmla="*/ 545 h 548"/>
                <a:gd name="T2" fmla="*/ 32 w 307"/>
                <a:gd name="T3" fmla="*/ 422 h 548"/>
                <a:gd name="T4" fmla="*/ 92 w 307"/>
                <a:gd name="T5" fmla="*/ 408 h 548"/>
                <a:gd name="T6" fmla="*/ 120 w 307"/>
                <a:gd name="T7" fmla="*/ 382 h 548"/>
                <a:gd name="T8" fmla="*/ 198 w 307"/>
                <a:gd name="T9" fmla="*/ 295 h 548"/>
                <a:gd name="T10" fmla="*/ 219 w 307"/>
                <a:gd name="T11" fmla="*/ 218 h 548"/>
                <a:gd name="T12" fmla="*/ 198 w 307"/>
                <a:gd name="T13" fmla="*/ 141 h 548"/>
                <a:gd name="T14" fmla="*/ 138 w 307"/>
                <a:gd name="T15" fmla="*/ 42 h 548"/>
                <a:gd name="T16" fmla="*/ 204 w 307"/>
                <a:gd name="T17" fmla="*/ 10 h 548"/>
                <a:gd name="T18" fmla="*/ 257 w 307"/>
                <a:gd name="T19" fmla="*/ 0 h 548"/>
                <a:gd name="T20" fmla="*/ 299 w 307"/>
                <a:gd name="T21" fmla="*/ 0 h 548"/>
                <a:gd name="T22" fmla="*/ 307 w 307"/>
                <a:gd name="T23" fmla="*/ 13 h 548"/>
                <a:gd name="T24" fmla="*/ 299 w 307"/>
                <a:gd name="T25" fmla="*/ 144 h 548"/>
                <a:gd name="T26" fmla="*/ 271 w 307"/>
                <a:gd name="T27" fmla="*/ 277 h 548"/>
                <a:gd name="T28" fmla="*/ 208 w 307"/>
                <a:gd name="T29" fmla="*/ 408 h 548"/>
                <a:gd name="T30" fmla="*/ 117 w 307"/>
                <a:gd name="T31" fmla="*/ 531 h 548"/>
                <a:gd name="T32" fmla="*/ 61 w 307"/>
                <a:gd name="T33" fmla="*/ 548 h 548"/>
                <a:gd name="T34" fmla="*/ 0 w 307"/>
                <a:gd name="T35" fmla="*/ 545 h 5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7" h="548">
                  <a:moveTo>
                    <a:pt x="0" y="545"/>
                  </a:moveTo>
                  <a:lnTo>
                    <a:pt x="32" y="422"/>
                  </a:lnTo>
                  <a:lnTo>
                    <a:pt x="92" y="408"/>
                  </a:lnTo>
                  <a:lnTo>
                    <a:pt x="120" y="382"/>
                  </a:lnTo>
                  <a:lnTo>
                    <a:pt x="198" y="295"/>
                  </a:lnTo>
                  <a:lnTo>
                    <a:pt x="219" y="218"/>
                  </a:lnTo>
                  <a:lnTo>
                    <a:pt x="198" y="141"/>
                  </a:lnTo>
                  <a:lnTo>
                    <a:pt x="138" y="42"/>
                  </a:lnTo>
                  <a:lnTo>
                    <a:pt x="204" y="10"/>
                  </a:lnTo>
                  <a:lnTo>
                    <a:pt x="257" y="0"/>
                  </a:lnTo>
                  <a:lnTo>
                    <a:pt x="299" y="0"/>
                  </a:lnTo>
                  <a:lnTo>
                    <a:pt x="307" y="13"/>
                  </a:lnTo>
                  <a:lnTo>
                    <a:pt x="299" y="144"/>
                  </a:lnTo>
                  <a:lnTo>
                    <a:pt x="271" y="277"/>
                  </a:lnTo>
                  <a:lnTo>
                    <a:pt x="208" y="408"/>
                  </a:lnTo>
                  <a:lnTo>
                    <a:pt x="117" y="531"/>
                  </a:lnTo>
                  <a:lnTo>
                    <a:pt x="61" y="548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5" name="Freeform 110"/>
            <p:cNvSpPr>
              <a:spLocks/>
            </p:cNvSpPr>
            <p:nvPr/>
          </p:nvSpPr>
          <p:spPr bwMode="auto">
            <a:xfrm>
              <a:off x="533" y="396"/>
              <a:ext cx="18" cy="39"/>
            </a:xfrm>
            <a:custGeom>
              <a:avLst/>
              <a:gdLst>
                <a:gd name="T0" fmla="*/ 14 w 109"/>
                <a:gd name="T1" fmla="*/ 0 h 232"/>
                <a:gd name="T2" fmla="*/ 84 w 109"/>
                <a:gd name="T3" fmla="*/ 46 h 232"/>
                <a:gd name="T4" fmla="*/ 101 w 109"/>
                <a:gd name="T5" fmla="*/ 193 h 232"/>
                <a:gd name="T6" fmla="*/ 109 w 109"/>
                <a:gd name="T7" fmla="*/ 232 h 232"/>
                <a:gd name="T8" fmla="*/ 36 w 109"/>
                <a:gd name="T9" fmla="*/ 186 h 232"/>
                <a:gd name="T10" fmla="*/ 4 w 109"/>
                <a:gd name="T11" fmla="*/ 144 h 232"/>
                <a:gd name="T12" fmla="*/ 0 w 109"/>
                <a:gd name="T13" fmla="*/ 81 h 232"/>
                <a:gd name="T14" fmla="*/ 14 w 109"/>
                <a:gd name="T15" fmla="*/ 0 h 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232">
                  <a:moveTo>
                    <a:pt x="14" y="0"/>
                  </a:moveTo>
                  <a:lnTo>
                    <a:pt x="84" y="46"/>
                  </a:lnTo>
                  <a:lnTo>
                    <a:pt x="101" y="193"/>
                  </a:lnTo>
                  <a:lnTo>
                    <a:pt x="109" y="232"/>
                  </a:lnTo>
                  <a:lnTo>
                    <a:pt x="36" y="186"/>
                  </a:lnTo>
                  <a:lnTo>
                    <a:pt x="4" y="144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6" name="Freeform 111"/>
            <p:cNvSpPr>
              <a:spLocks/>
            </p:cNvSpPr>
            <p:nvPr/>
          </p:nvSpPr>
          <p:spPr bwMode="auto">
            <a:xfrm>
              <a:off x="951" y="358"/>
              <a:ext cx="19" cy="46"/>
            </a:xfrm>
            <a:custGeom>
              <a:avLst/>
              <a:gdLst>
                <a:gd name="T0" fmla="*/ 0 w 116"/>
                <a:gd name="T1" fmla="*/ 278 h 278"/>
                <a:gd name="T2" fmla="*/ 7 w 116"/>
                <a:gd name="T3" fmla="*/ 85 h 278"/>
                <a:gd name="T4" fmla="*/ 0 w 116"/>
                <a:gd name="T5" fmla="*/ 18 h 278"/>
                <a:gd name="T6" fmla="*/ 52 w 116"/>
                <a:gd name="T7" fmla="*/ 0 h 278"/>
                <a:gd name="T8" fmla="*/ 108 w 116"/>
                <a:gd name="T9" fmla="*/ 96 h 278"/>
                <a:gd name="T10" fmla="*/ 116 w 116"/>
                <a:gd name="T11" fmla="*/ 158 h 278"/>
                <a:gd name="T12" fmla="*/ 91 w 116"/>
                <a:gd name="T13" fmla="*/ 211 h 278"/>
                <a:gd name="T14" fmla="*/ 42 w 116"/>
                <a:gd name="T15" fmla="*/ 275 h 278"/>
                <a:gd name="T16" fmla="*/ 17 w 116"/>
                <a:gd name="T17" fmla="*/ 278 h 278"/>
                <a:gd name="T18" fmla="*/ 0 w 116"/>
                <a:gd name="T19" fmla="*/ 278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78">
                  <a:moveTo>
                    <a:pt x="0" y="278"/>
                  </a:moveTo>
                  <a:lnTo>
                    <a:pt x="7" y="85"/>
                  </a:lnTo>
                  <a:lnTo>
                    <a:pt x="0" y="18"/>
                  </a:lnTo>
                  <a:lnTo>
                    <a:pt x="52" y="0"/>
                  </a:lnTo>
                  <a:lnTo>
                    <a:pt x="108" y="96"/>
                  </a:lnTo>
                  <a:lnTo>
                    <a:pt x="116" y="158"/>
                  </a:lnTo>
                  <a:lnTo>
                    <a:pt x="91" y="211"/>
                  </a:lnTo>
                  <a:lnTo>
                    <a:pt x="42" y="275"/>
                  </a:lnTo>
                  <a:lnTo>
                    <a:pt x="17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7" name="Freeform 112"/>
            <p:cNvSpPr>
              <a:spLocks/>
            </p:cNvSpPr>
            <p:nvPr/>
          </p:nvSpPr>
          <p:spPr bwMode="auto">
            <a:xfrm>
              <a:off x="679" y="354"/>
              <a:ext cx="66" cy="37"/>
            </a:xfrm>
            <a:custGeom>
              <a:avLst/>
              <a:gdLst>
                <a:gd name="T0" fmla="*/ 0 w 397"/>
                <a:gd name="T1" fmla="*/ 187 h 222"/>
                <a:gd name="T2" fmla="*/ 0 w 397"/>
                <a:gd name="T3" fmla="*/ 165 h 222"/>
                <a:gd name="T4" fmla="*/ 11 w 397"/>
                <a:gd name="T5" fmla="*/ 109 h 222"/>
                <a:gd name="T6" fmla="*/ 134 w 397"/>
                <a:gd name="T7" fmla="*/ 141 h 222"/>
                <a:gd name="T8" fmla="*/ 211 w 397"/>
                <a:gd name="T9" fmla="*/ 141 h 222"/>
                <a:gd name="T10" fmla="*/ 278 w 397"/>
                <a:gd name="T11" fmla="*/ 99 h 222"/>
                <a:gd name="T12" fmla="*/ 380 w 397"/>
                <a:gd name="T13" fmla="*/ 0 h 222"/>
                <a:gd name="T14" fmla="*/ 397 w 397"/>
                <a:gd name="T15" fmla="*/ 38 h 222"/>
                <a:gd name="T16" fmla="*/ 316 w 397"/>
                <a:gd name="T17" fmla="*/ 172 h 222"/>
                <a:gd name="T18" fmla="*/ 278 w 397"/>
                <a:gd name="T19" fmla="*/ 208 h 222"/>
                <a:gd name="T20" fmla="*/ 233 w 397"/>
                <a:gd name="T21" fmla="*/ 222 h 222"/>
                <a:gd name="T22" fmla="*/ 134 w 397"/>
                <a:gd name="T23" fmla="*/ 217 h 222"/>
                <a:gd name="T24" fmla="*/ 0 w 397"/>
                <a:gd name="T25" fmla="*/ 18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7" h="222">
                  <a:moveTo>
                    <a:pt x="0" y="187"/>
                  </a:moveTo>
                  <a:lnTo>
                    <a:pt x="0" y="165"/>
                  </a:lnTo>
                  <a:lnTo>
                    <a:pt x="11" y="109"/>
                  </a:lnTo>
                  <a:lnTo>
                    <a:pt x="134" y="141"/>
                  </a:lnTo>
                  <a:lnTo>
                    <a:pt x="211" y="141"/>
                  </a:lnTo>
                  <a:lnTo>
                    <a:pt x="278" y="99"/>
                  </a:lnTo>
                  <a:lnTo>
                    <a:pt x="380" y="0"/>
                  </a:lnTo>
                  <a:lnTo>
                    <a:pt x="397" y="38"/>
                  </a:lnTo>
                  <a:lnTo>
                    <a:pt x="316" y="172"/>
                  </a:lnTo>
                  <a:lnTo>
                    <a:pt x="278" y="208"/>
                  </a:lnTo>
                  <a:lnTo>
                    <a:pt x="233" y="222"/>
                  </a:lnTo>
                  <a:lnTo>
                    <a:pt x="134" y="21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8" name="Freeform 113"/>
            <p:cNvSpPr>
              <a:spLocks/>
            </p:cNvSpPr>
            <p:nvPr/>
          </p:nvSpPr>
          <p:spPr bwMode="auto">
            <a:xfrm>
              <a:off x="487" y="193"/>
              <a:ext cx="112" cy="175"/>
            </a:xfrm>
            <a:custGeom>
              <a:avLst/>
              <a:gdLst>
                <a:gd name="T0" fmla="*/ 538 w 671"/>
                <a:gd name="T1" fmla="*/ 1048 h 1048"/>
                <a:gd name="T2" fmla="*/ 481 w 671"/>
                <a:gd name="T3" fmla="*/ 945 h 1048"/>
                <a:gd name="T4" fmla="*/ 433 w 671"/>
                <a:gd name="T5" fmla="*/ 896 h 1048"/>
                <a:gd name="T6" fmla="*/ 366 w 671"/>
                <a:gd name="T7" fmla="*/ 851 h 1048"/>
                <a:gd name="T8" fmla="*/ 288 w 671"/>
                <a:gd name="T9" fmla="*/ 822 h 1048"/>
                <a:gd name="T10" fmla="*/ 200 w 671"/>
                <a:gd name="T11" fmla="*/ 819 h 1048"/>
                <a:gd name="T12" fmla="*/ 109 w 671"/>
                <a:gd name="T13" fmla="*/ 840 h 1048"/>
                <a:gd name="T14" fmla="*/ 17 w 671"/>
                <a:gd name="T15" fmla="*/ 907 h 1048"/>
                <a:gd name="T16" fmla="*/ 0 w 671"/>
                <a:gd name="T17" fmla="*/ 766 h 1048"/>
                <a:gd name="T18" fmla="*/ 3 w 671"/>
                <a:gd name="T19" fmla="*/ 706 h 1048"/>
                <a:gd name="T20" fmla="*/ 21 w 671"/>
                <a:gd name="T21" fmla="*/ 647 h 1048"/>
                <a:gd name="T22" fmla="*/ 88 w 671"/>
                <a:gd name="T23" fmla="*/ 520 h 1048"/>
                <a:gd name="T24" fmla="*/ 176 w 671"/>
                <a:gd name="T25" fmla="*/ 407 h 1048"/>
                <a:gd name="T26" fmla="*/ 299 w 671"/>
                <a:gd name="T27" fmla="*/ 310 h 1048"/>
                <a:gd name="T28" fmla="*/ 267 w 671"/>
                <a:gd name="T29" fmla="*/ 450 h 1048"/>
                <a:gd name="T30" fmla="*/ 288 w 671"/>
                <a:gd name="T31" fmla="*/ 500 h 1048"/>
                <a:gd name="T32" fmla="*/ 299 w 671"/>
                <a:gd name="T33" fmla="*/ 489 h 1048"/>
                <a:gd name="T34" fmla="*/ 358 w 671"/>
                <a:gd name="T35" fmla="*/ 327 h 1048"/>
                <a:gd name="T36" fmla="*/ 538 w 671"/>
                <a:gd name="T37" fmla="*/ 0 h 1048"/>
                <a:gd name="T38" fmla="*/ 586 w 671"/>
                <a:gd name="T39" fmla="*/ 144 h 1048"/>
                <a:gd name="T40" fmla="*/ 647 w 671"/>
                <a:gd name="T41" fmla="*/ 366 h 1048"/>
                <a:gd name="T42" fmla="*/ 671 w 671"/>
                <a:gd name="T43" fmla="*/ 587 h 1048"/>
                <a:gd name="T44" fmla="*/ 650 w 671"/>
                <a:gd name="T45" fmla="*/ 805 h 1048"/>
                <a:gd name="T46" fmla="*/ 615 w 671"/>
                <a:gd name="T47" fmla="*/ 917 h 1048"/>
                <a:gd name="T48" fmla="*/ 565 w 671"/>
                <a:gd name="T49" fmla="*/ 1030 h 1048"/>
                <a:gd name="T50" fmla="*/ 538 w 671"/>
                <a:gd name="T51" fmla="*/ 1048 h 10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1" h="1048">
                  <a:moveTo>
                    <a:pt x="538" y="1048"/>
                  </a:moveTo>
                  <a:lnTo>
                    <a:pt x="481" y="945"/>
                  </a:lnTo>
                  <a:lnTo>
                    <a:pt x="433" y="896"/>
                  </a:lnTo>
                  <a:lnTo>
                    <a:pt x="366" y="851"/>
                  </a:lnTo>
                  <a:lnTo>
                    <a:pt x="288" y="822"/>
                  </a:lnTo>
                  <a:lnTo>
                    <a:pt x="200" y="819"/>
                  </a:lnTo>
                  <a:lnTo>
                    <a:pt x="109" y="840"/>
                  </a:lnTo>
                  <a:lnTo>
                    <a:pt x="17" y="907"/>
                  </a:lnTo>
                  <a:lnTo>
                    <a:pt x="0" y="766"/>
                  </a:lnTo>
                  <a:lnTo>
                    <a:pt x="3" y="706"/>
                  </a:lnTo>
                  <a:lnTo>
                    <a:pt x="21" y="647"/>
                  </a:lnTo>
                  <a:lnTo>
                    <a:pt x="88" y="520"/>
                  </a:lnTo>
                  <a:lnTo>
                    <a:pt x="176" y="407"/>
                  </a:lnTo>
                  <a:lnTo>
                    <a:pt x="299" y="310"/>
                  </a:lnTo>
                  <a:lnTo>
                    <a:pt x="267" y="450"/>
                  </a:lnTo>
                  <a:lnTo>
                    <a:pt x="288" y="500"/>
                  </a:lnTo>
                  <a:lnTo>
                    <a:pt x="299" y="489"/>
                  </a:lnTo>
                  <a:lnTo>
                    <a:pt x="358" y="327"/>
                  </a:lnTo>
                  <a:lnTo>
                    <a:pt x="538" y="0"/>
                  </a:lnTo>
                  <a:lnTo>
                    <a:pt x="586" y="144"/>
                  </a:lnTo>
                  <a:lnTo>
                    <a:pt x="647" y="366"/>
                  </a:lnTo>
                  <a:lnTo>
                    <a:pt x="671" y="587"/>
                  </a:lnTo>
                  <a:lnTo>
                    <a:pt x="650" y="805"/>
                  </a:lnTo>
                  <a:lnTo>
                    <a:pt x="615" y="917"/>
                  </a:lnTo>
                  <a:lnTo>
                    <a:pt x="565" y="1030"/>
                  </a:lnTo>
                  <a:lnTo>
                    <a:pt x="538" y="10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39" name="Freeform 114"/>
            <p:cNvSpPr>
              <a:spLocks/>
            </p:cNvSpPr>
            <p:nvPr/>
          </p:nvSpPr>
          <p:spPr bwMode="auto">
            <a:xfrm>
              <a:off x="938" y="315"/>
              <a:ext cx="55" cy="37"/>
            </a:xfrm>
            <a:custGeom>
              <a:avLst/>
              <a:gdLst>
                <a:gd name="T0" fmla="*/ 52 w 330"/>
                <a:gd name="T1" fmla="*/ 221 h 221"/>
                <a:gd name="T2" fmla="*/ 0 w 330"/>
                <a:gd name="T3" fmla="*/ 85 h 221"/>
                <a:gd name="T4" fmla="*/ 102 w 330"/>
                <a:gd name="T5" fmla="*/ 10 h 221"/>
                <a:gd name="T6" fmla="*/ 147 w 330"/>
                <a:gd name="T7" fmla="*/ 0 h 221"/>
                <a:gd name="T8" fmla="*/ 193 w 330"/>
                <a:gd name="T9" fmla="*/ 4 h 221"/>
                <a:gd name="T10" fmla="*/ 231 w 330"/>
                <a:gd name="T11" fmla="*/ 18 h 221"/>
                <a:gd name="T12" fmla="*/ 267 w 330"/>
                <a:gd name="T13" fmla="*/ 42 h 221"/>
                <a:gd name="T14" fmla="*/ 330 w 330"/>
                <a:gd name="T15" fmla="*/ 138 h 221"/>
                <a:gd name="T16" fmla="*/ 133 w 330"/>
                <a:gd name="T17" fmla="*/ 186 h 221"/>
                <a:gd name="T18" fmla="*/ 52 w 330"/>
                <a:gd name="T19" fmla="*/ 221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221">
                  <a:moveTo>
                    <a:pt x="52" y="221"/>
                  </a:moveTo>
                  <a:lnTo>
                    <a:pt x="0" y="85"/>
                  </a:lnTo>
                  <a:lnTo>
                    <a:pt x="102" y="10"/>
                  </a:lnTo>
                  <a:lnTo>
                    <a:pt x="147" y="0"/>
                  </a:lnTo>
                  <a:lnTo>
                    <a:pt x="193" y="4"/>
                  </a:lnTo>
                  <a:lnTo>
                    <a:pt x="231" y="18"/>
                  </a:lnTo>
                  <a:lnTo>
                    <a:pt x="267" y="42"/>
                  </a:lnTo>
                  <a:lnTo>
                    <a:pt x="330" y="138"/>
                  </a:lnTo>
                  <a:lnTo>
                    <a:pt x="133" y="186"/>
                  </a:lnTo>
                  <a:lnTo>
                    <a:pt x="52" y="22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0" name="Freeform 115"/>
            <p:cNvSpPr>
              <a:spLocks/>
            </p:cNvSpPr>
            <p:nvPr/>
          </p:nvSpPr>
          <p:spPr bwMode="auto">
            <a:xfrm>
              <a:off x="700" y="297"/>
              <a:ext cx="33" cy="51"/>
            </a:xfrm>
            <a:custGeom>
              <a:avLst/>
              <a:gdLst>
                <a:gd name="T0" fmla="*/ 13 w 197"/>
                <a:gd name="T1" fmla="*/ 263 h 308"/>
                <a:gd name="T2" fmla="*/ 0 w 197"/>
                <a:gd name="T3" fmla="*/ 196 h 308"/>
                <a:gd name="T4" fmla="*/ 0 w 197"/>
                <a:gd name="T5" fmla="*/ 140 h 308"/>
                <a:gd name="T6" fmla="*/ 39 w 197"/>
                <a:gd name="T7" fmla="*/ 13 h 308"/>
                <a:gd name="T8" fmla="*/ 74 w 197"/>
                <a:gd name="T9" fmla="*/ 0 h 308"/>
                <a:gd name="T10" fmla="*/ 106 w 197"/>
                <a:gd name="T11" fmla="*/ 0 h 308"/>
                <a:gd name="T12" fmla="*/ 147 w 197"/>
                <a:gd name="T13" fmla="*/ 27 h 308"/>
                <a:gd name="T14" fmla="*/ 179 w 197"/>
                <a:gd name="T15" fmla="*/ 73 h 308"/>
                <a:gd name="T16" fmla="*/ 197 w 197"/>
                <a:gd name="T17" fmla="*/ 132 h 308"/>
                <a:gd name="T18" fmla="*/ 186 w 197"/>
                <a:gd name="T19" fmla="*/ 241 h 308"/>
                <a:gd name="T20" fmla="*/ 136 w 197"/>
                <a:gd name="T21" fmla="*/ 298 h 308"/>
                <a:gd name="T22" fmla="*/ 74 w 197"/>
                <a:gd name="T23" fmla="*/ 308 h 308"/>
                <a:gd name="T24" fmla="*/ 13 w 197"/>
                <a:gd name="T25" fmla="*/ 263 h 3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7" h="308">
                  <a:moveTo>
                    <a:pt x="13" y="263"/>
                  </a:moveTo>
                  <a:lnTo>
                    <a:pt x="0" y="196"/>
                  </a:lnTo>
                  <a:lnTo>
                    <a:pt x="0" y="140"/>
                  </a:lnTo>
                  <a:lnTo>
                    <a:pt x="39" y="13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47" y="27"/>
                  </a:lnTo>
                  <a:lnTo>
                    <a:pt x="179" y="73"/>
                  </a:lnTo>
                  <a:lnTo>
                    <a:pt x="197" y="132"/>
                  </a:lnTo>
                  <a:lnTo>
                    <a:pt x="186" y="241"/>
                  </a:lnTo>
                  <a:lnTo>
                    <a:pt x="136" y="298"/>
                  </a:lnTo>
                  <a:lnTo>
                    <a:pt x="74" y="308"/>
                  </a:lnTo>
                  <a:lnTo>
                    <a:pt x="13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1" name="Freeform 116"/>
            <p:cNvSpPr>
              <a:spLocks/>
            </p:cNvSpPr>
            <p:nvPr/>
          </p:nvSpPr>
          <p:spPr bwMode="auto">
            <a:xfrm>
              <a:off x="833" y="287"/>
              <a:ext cx="28" cy="44"/>
            </a:xfrm>
            <a:custGeom>
              <a:avLst/>
              <a:gdLst>
                <a:gd name="T0" fmla="*/ 3 w 164"/>
                <a:gd name="T1" fmla="*/ 84 h 263"/>
                <a:gd name="T2" fmla="*/ 31 w 164"/>
                <a:gd name="T3" fmla="*/ 31 h 263"/>
                <a:gd name="T4" fmla="*/ 63 w 164"/>
                <a:gd name="T5" fmla="*/ 7 h 263"/>
                <a:gd name="T6" fmla="*/ 98 w 164"/>
                <a:gd name="T7" fmla="*/ 0 h 263"/>
                <a:gd name="T8" fmla="*/ 126 w 164"/>
                <a:gd name="T9" fmla="*/ 14 h 263"/>
                <a:gd name="T10" fmla="*/ 151 w 164"/>
                <a:gd name="T11" fmla="*/ 39 h 263"/>
                <a:gd name="T12" fmla="*/ 164 w 164"/>
                <a:gd name="T13" fmla="*/ 74 h 263"/>
                <a:gd name="T14" fmla="*/ 158 w 164"/>
                <a:gd name="T15" fmla="*/ 183 h 263"/>
                <a:gd name="T16" fmla="*/ 84 w 164"/>
                <a:gd name="T17" fmla="*/ 256 h 263"/>
                <a:gd name="T18" fmla="*/ 52 w 164"/>
                <a:gd name="T19" fmla="*/ 263 h 263"/>
                <a:gd name="T20" fmla="*/ 28 w 164"/>
                <a:gd name="T21" fmla="*/ 250 h 263"/>
                <a:gd name="T22" fmla="*/ 0 w 164"/>
                <a:gd name="T23" fmla="*/ 175 h 263"/>
                <a:gd name="T24" fmla="*/ 0 w 164"/>
                <a:gd name="T25" fmla="*/ 133 h 263"/>
                <a:gd name="T26" fmla="*/ 3 w 164"/>
                <a:gd name="T27" fmla="*/ 84 h 2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4" h="263">
                  <a:moveTo>
                    <a:pt x="3" y="84"/>
                  </a:moveTo>
                  <a:lnTo>
                    <a:pt x="31" y="31"/>
                  </a:lnTo>
                  <a:lnTo>
                    <a:pt x="63" y="7"/>
                  </a:lnTo>
                  <a:lnTo>
                    <a:pt x="98" y="0"/>
                  </a:lnTo>
                  <a:lnTo>
                    <a:pt x="126" y="14"/>
                  </a:lnTo>
                  <a:lnTo>
                    <a:pt x="151" y="39"/>
                  </a:lnTo>
                  <a:lnTo>
                    <a:pt x="164" y="74"/>
                  </a:lnTo>
                  <a:lnTo>
                    <a:pt x="158" y="183"/>
                  </a:lnTo>
                  <a:lnTo>
                    <a:pt x="84" y="256"/>
                  </a:lnTo>
                  <a:lnTo>
                    <a:pt x="52" y="263"/>
                  </a:lnTo>
                  <a:lnTo>
                    <a:pt x="28" y="250"/>
                  </a:lnTo>
                  <a:lnTo>
                    <a:pt x="0" y="175"/>
                  </a:lnTo>
                  <a:lnTo>
                    <a:pt x="0" y="133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2" name="Freeform 117"/>
            <p:cNvSpPr>
              <a:spLocks/>
            </p:cNvSpPr>
            <p:nvPr/>
          </p:nvSpPr>
          <p:spPr bwMode="auto">
            <a:xfrm>
              <a:off x="904" y="215"/>
              <a:ext cx="56" cy="107"/>
            </a:xfrm>
            <a:custGeom>
              <a:avLst/>
              <a:gdLst>
                <a:gd name="T0" fmla="*/ 165 w 337"/>
                <a:gd name="T1" fmla="*/ 639 h 639"/>
                <a:gd name="T2" fmla="*/ 119 w 337"/>
                <a:gd name="T3" fmla="*/ 572 h 639"/>
                <a:gd name="T4" fmla="*/ 91 w 337"/>
                <a:gd name="T5" fmla="*/ 506 h 639"/>
                <a:gd name="T6" fmla="*/ 60 w 337"/>
                <a:gd name="T7" fmla="*/ 366 h 639"/>
                <a:gd name="T8" fmla="*/ 42 w 337"/>
                <a:gd name="T9" fmla="*/ 200 h 639"/>
                <a:gd name="T10" fmla="*/ 0 w 337"/>
                <a:gd name="T11" fmla="*/ 0 h 639"/>
                <a:gd name="T12" fmla="*/ 130 w 337"/>
                <a:gd name="T13" fmla="*/ 115 h 639"/>
                <a:gd name="T14" fmla="*/ 236 w 337"/>
                <a:gd name="T15" fmla="*/ 238 h 639"/>
                <a:gd name="T16" fmla="*/ 306 w 337"/>
                <a:gd name="T17" fmla="*/ 383 h 639"/>
                <a:gd name="T18" fmla="*/ 330 w 337"/>
                <a:gd name="T19" fmla="*/ 463 h 639"/>
                <a:gd name="T20" fmla="*/ 337 w 337"/>
                <a:gd name="T21" fmla="*/ 541 h 639"/>
                <a:gd name="T22" fmla="*/ 263 w 337"/>
                <a:gd name="T23" fmla="*/ 580 h 639"/>
                <a:gd name="T24" fmla="*/ 165 w 337"/>
                <a:gd name="T25" fmla="*/ 639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7" h="639">
                  <a:moveTo>
                    <a:pt x="165" y="639"/>
                  </a:moveTo>
                  <a:lnTo>
                    <a:pt x="119" y="572"/>
                  </a:lnTo>
                  <a:lnTo>
                    <a:pt x="91" y="506"/>
                  </a:lnTo>
                  <a:lnTo>
                    <a:pt x="60" y="366"/>
                  </a:lnTo>
                  <a:lnTo>
                    <a:pt x="42" y="200"/>
                  </a:lnTo>
                  <a:lnTo>
                    <a:pt x="0" y="0"/>
                  </a:lnTo>
                  <a:lnTo>
                    <a:pt x="130" y="115"/>
                  </a:lnTo>
                  <a:lnTo>
                    <a:pt x="236" y="238"/>
                  </a:lnTo>
                  <a:lnTo>
                    <a:pt x="306" y="383"/>
                  </a:lnTo>
                  <a:lnTo>
                    <a:pt x="330" y="463"/>
                  </a:lnTo>
                  <a:lnTo>
                    <a:pt x="337" y="541"/>
                  </a:lnTo>
                  <a:lnTo>
                    <a:pt x="263" y="580"/>
                  </a:lnTo>
                  <a:lnTo>
                    <a:pt x="165" y="6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3" name="Freeform 118"/>
            <p:cNvSpPr>
              <a:spLocks/>
            </p:cNvSpPr>
            <p:nvPr/>
          </p:nvSpPr>
          <p:spPr bwMode="auto">
            <a:xfrm>
              <a:off x="652" y="213"/>
              <a:ext cx="66" cy="86"/>
            </a:xfrm>
            <a:custGeom>
              <a:avLst/>
              <a:gdLst>
                <a:gd name="T0" fmla="*/ 24 w 398"/>
                <a:gd name="T1" fmla="*/ 506 h 516"/>
                <a:gd name="T2" fmla="*/ 0 w 398"/>
                <a:gd name="T3" fmla="*/ 390 h 516"/>
                <a:gd name="T4" fmla="*/ 0 w 398"/>
                <a:gd name="T5" fmla="*/ 337 h 516"/>
                <a:gd name="T6" fmla="*/ 11 w 398"/>
                <a:gd name="T7" fmla="*/ 281 h 516"/>
                <a:gd name="T8" fmla="*/ 32 w 398"/>
                <a:gd name="T9" fmla="*/ 222 h 516"/>
                <a:gd name="T10" fmla="*/ 64 w 398"/>
                <a:gd name="T11" fmla="*/ 164 h 516"/>
                <a:gd name="T12" fmla="*/ 165 w 398"/>
                <a:gd name="T13" fmla="*/ 41 h 516"/>
                <a:gd name="T14" fmla="*/ 270 w 398"/>
                <a:gd name="T15" fmla="*/ 0 h 516"/>
                <a:gd name="T16" fmla="*/ 345 w 398"/>
                <a:gd name="T17" fmla="*/ 0 h 516"/>
                <a:gd name="T18" fmla="*/ 366 w 398"/>
                <a:gd name="T19" fmla="*/ 17 h 516"/>
                <a:gd name="T20" fmla="*/ 387 w 398"/>
                <a:gd name="T21" fmla="*/ 49 h 516"/>
                <a:gd name="T22" fmla="*/ 398 w 398"/>
                <a:gd name="T23" fmla="*/ 91 h 516"/>
                <a:gd name="T24" fmla="*/ 393 w 398"/>
                <a:gd name="T25" fmla="*/ 151 h 516"/>
                <a:gd name="T26" fmla="*/ 246 w 398"/>
                <a:gd name="T27" fmla="*/ 330 h 516"/>
                <a:gd name="T28" fmla="*/ 81 w 398"/>
                <a:gd name="T29" fmla="*/ 488 h 516"/>
                <a:gd name="T30" fmla="*/ 46 w 398"/>
                <a:gd name="T31" fmla="*/ 516 h 516"/>
                <a:gd name="T32" fmla="*/ 24 w 398"/>
                <a:gd name="T33" fmla="*/ 506 h 5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8" h="516">
                  <a:moveTo>
                    <a:pt x="24" y="506"/>
                  </a:moveTo>
                  <a:lnTo>
                    <a:pt x="0" y="390"/>
                  </a:lnTo>
                  <a:lnTo>
                    <a:pt x="0" y="337"/>
                  </a:lnTo>
                  <a:lnTo>
                    <a:pt x="11" y="281"/>
                  </a:lnTo>
                  <a:lnTo>
                    <a:pt x="32" y="222"/>
                  </a:lnTo>
                  <a:lnTo>
                    <a:pt x="64" y="164"/>
                  </a:lnTo>
                  <a:lnTo>
                    <a:pt x="165" y="41"/>
                  </a:lnTo>
                  <a:lnTo>
                    <a:pt x="270" y="0"/>
                  </a:lnTo>
                  <a:lnTo>
                    <a:pt x="345" y="0"/>
                  </a:lnTo>
                  <a:lnTo>
                    <a:pt x="366" y="17"/>
                  </a:lnTo>
                  <a:lnTo>
                    <a:pt x="387" y="49"/>
                  </a:lnTo>
                  <a:lnTo>
                    <a:pt x="398" y="91"/>
                  </a:lnTo>
                  <a:lnTo>
                    <a:pt x="393" y="151"/>
                  </a:lnTo>
                  <a:lnTo>
                    <a:pt x="246" y="330"/>
                  </a:lnTo>
                  <a:lnTo>
                    <a:pt x="81" y="488"/>
                  </a:lnTo>
                  <a:lnTo>
                    <a:pt x="46" y="516"/>
                  </a:lnTo>
                  <a:lnTo>
                    <a:pt x="24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4" name="Freeform 119"/>
            <p:cNvSpPr>
              <a:spLocks/>
            </p:cNvSpPr>
            <p:nvPr/>
          </p:nvSpPr>
          <p:spPr bwMode="auto">
            <a:xfrm>
              <a:off x="662" y="222"/>
              <a:ext cx="46" cy="60"/>
            </a:xfrm>
            <a:custGeom>
              <a:avLst/>
              <a:gdLst>
                <a:gd name="T0" fmla="*/ 0 w 277"/>
                <a:gd name="T1" fmla="*/ 359 h 359"/>
                <a:gd name="T2" fmla="*/ 0 w 277"/>
                <a:gd name="T3" fmla="*/ 274 h 359"/>
                <a:gd name="T4" fmla="*/ 21 w 277"/>
                <a:gd name="T5" fmla="*/ 179 h 359"/>
                <a:gd name="T6" fmla="*/ 77 w 277"/>
                <a:gd name="T7" fmla="*/ 99 h 359"/>
                <a:gd name="T8" fmla="*/ 115 w 277"/>
                <a:gd name="T9" fmla="*/ 63 h 359"/>
                <a:gd name="T10" fmla="*/ 161 w 277"/>
                <a:gd name="T11" fmla="*/ 32 h 359"/>
                <a:gd name="T12" fmla="*/ 249 w 277"/>
                <a:gd name="T13" fmla="*/ 0 h 359"/>
                <a:gd name="T14" fmla="*/ 273 w 277"/>
                <a:gd name="T15" fmla="*/ 17 h 359"/>
                <a:gd name="T16" fmla="*/ 277 w 277"/>
                <a:gd name="T17" fmla="*/ 63 h 359"/>
                <a:gd name="T18" fmla="*/ 147 w 277"/>
                <a:gd name="T19" fmla="*/ 218 h 359"/>
                <a:gd name="T20" fmla="*/ 27 w 277"/>
                <a:gd name="T21" fmla="*/ 341 h 359"/>
                <a:gd name="T22" fmla="*/ 0 w 277"/>
                <a:gd name="T23" fmla="*/ 359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7" h="359">
                  <a:moveTo>
                    <a:pt x="0" y="359"/>
                  </a:moveTo>
                  <a:lnTo>
                    <a:pt x="0" y="274"/>
                  </a:lnTo>
                  <a:lnTo>
                    <a:pt x="21" y="179"/>
                  </a:lnTo>
                  <a:lnTo>
                    <a:pt x="77" y="99"/>
                  </a:lnTo>
                  <a:lnTo>
                    <a:pt x="115" y="63"/>
                  </a:lnTo>
                  <a:lnTo>
                    <a:pt x="161" y="32"/>
                  </a:lnTo>
                  <a:lnTo>
                    <a:pt x="249" y="0"/>
                  </a:lnTo>
                  <a:lnTo>
                    <a:pt x="273" y="17"/>
                  </a:lnTo>
                  <a:lnTo>
                    <a:pt x="277" y="63"/>
                  </a:lnTo>
                  <a:lnTo>
                    <a:pt x="147" y="218"/>
                  </a:lnTo>
                  <a:lnTo>
                    <a:pt x="27" y="34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5" name="Freeform 120"/>
            <p:cNvSpPr>
              <a:spLocks/>
            </p:cNvSpPr>
            <p:nvPr/>
          </p:nvSpPr>
          <p:spPr bwMode="auto">
            <a:xfrm>
              <a:off x="825" y="211"/>
              <a:ext cx="53" cy="58"/>
            </a:xfrm>
            <a:custGeom>
              <a:avLst/>
              <a:gdLst>
                <a:gd name="T0" fmla="*/ 0 w 313"/>
                <a:gd name="T1" fmla="*/ 152 h 349"/>
                <a:gd name="T2" fmla="*/ 47 w 313"/>
                <a:gd name="T3" fmla="*/ 56 h 349"/>
                <a:gd name="T4" fmla="*/ 110 w 313"/>
                <a:gd name="T5" fmla="*/ 11 h 349"/>
                <a:gd name="T6" fmla="*/ 166 w 313"/>
                <a:gd name="T7" fmla="*/ 0 h 349"/>
                <a:gd name="T8" fmla="*/ 226 w 313"/>
                <a:gd name="T9" fmla="*/ 29 h 349"/>
                <a:gd name="T10" fmla="*/ 275 w 313"/>
                <a:gd name="T11" fmla="*/ 82 h 349"/>
                <a:gd name="T12" fmla="*/ 307 w 313"/>
                <a:gd name="T13" fmla="*/ 162 h 349"/>
                <a:gd name="T14" fmla="*/ 313 w 313"/>
                <a:gd name="T15" fmla="*/ 250 h 349"/>
                <a:gd name="T16" fmla="*/ 296 w 313"/>
                <a:gd name="T17" fmla="*/ 349 h 349"/>
                <a:gd name="T18" fmla="*/ 233 w 313"/>
                <a:gd name="T19" fmla="*/ 317 h 349"/>
                <a:gd name="T20" fmla="*/ 166 w 313"/>
                <a:gd name="T21" fmla="*/ 264 h 349"/>
                <a:gd name="T22" fmla="*/ 93 w 313"/>
                <a:gd name="T23" fmla="*/ 201 h 349"/>
                <a:gd name="T24" fmla="*/ 0 w 313"/>
                <a:gd name="T25" fmla="*/ 152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3" h="349">
                  <a:moveTo>
                    <a:pt x="0" y="152"/>
                  </a:moveTo>
                  <a:lnTo>
                    <a:pt x="47" y="56"/>
                  </a:lnTo>
                  <a:lnTo>
                    <a:pt x="110" y="11"/>
                  </a:lnTo>
                  <a:lnTo>
                    <a:pt x="166" y="0"/>
                  </a:lnTo>
                  <a:lnTo>
                    <a:pt x="226" y="29"/>
                  </a:lnTo>
                  <a:lnTo>
                    <a:pt x="275" y="82"/>
                  </a:lnTo>
                  <a:lnTo>
                    <a:pt x="307" y="162"/>
                  </a:lnTo>
                  <a:lnTo>
                    <a:pt x="313" y="250"/>
                  </a:lnTo>
                  <a:lnTo>
                    <a:pt x="296" y="349"/>
                  </a:lnTo>
                  <a:lnTo>
                    <a:pt x="233" y="317"/>
                  </a:lnTo>
                  <a:lnTo>
                    <a:pt x="166" y="264"/>
                  </a:lnTo>
                  <a:lnTo>
                    <a:pt x="93" y="201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6" name="Freeform 121"/>
            <p:cNvSpPr>
              <a:spLocks/>
            </p:cNvSpPr>
            <p:nvPr/>
          </p:nvSpPr>
          <p:spPr bwMode="auto">
            <a:xfrm>
              <a:off x="837" y="220"/>
              <a:ext cx="32" cy="36"/>
            </a:xfrm>
            <a:custGeom>
              <a:avLst/>
              <a:gdLst>
                <a:gd name="T0" fmla="*/ 197 w 197"/>
                <a:gd name="T1" fmla="*/ 219 h 219"/>
                <a:gd name="T2" fmla="*/ 106 w 197"/>
                <a:gd name="T3" fmla="*/ 148 h 219"/>
                <a:gd name="T4" fmla="*/ 0 w 197"/>
                <a:gd name="T5" fmla="*/ 64 h 219"/>
                <a:gd name="T6" fmla="*/ 47 w 197"/>
                <a:gd name="T7" fmla="*/ 18 h 219"/>
                <a:gd name="T8" fmla="*/ 88 w 197"/>
                <a:gd name="T9" fmla="*/ 0 h 219"/>
                <a:gd name="T10" fmla="*/ 123 w 197"/>
                <a:gd name="T11" fmla="*/ 11 h 219"/>
                <a:gd name="T12" fmla="*/ 155 w 197"/>
                <a:gd name="T13" fmla="*/ 35 h 219"/>
                <a:gd name="T14" fmla="*/ 194 w 197"/>
                <a:gd name="T15" fmla="*/ 126 h 219"/>
                <a:gd name="T16" fmla="*/ 197 w 197"/>
                <a:gd name="T17" fmla="*/ 219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219">
                  <a:moveTo>
                    <a:pt x="197" y="219"/>
                  </a:moveTo>
                  <a:lnTo>
                    <a:pt x="106" y="148"/>
                  </a:lnTo>
                  <a:lnTo>
                    <a:pt x="0" y="64"/>
                  </a:lnTo>
                  <a:lnTo>
                    <a:pt x="47" y="18"/>
                  </a:lnTo>
                  <a:lnTo>
                    <a:pt x="88" y="0"/>
                  </a:lnTo>
                  <a:lnTo>
                    <a:pt x="123" y="11"/>
                  </a:lnTo>
                  <a:lnTo>
                    <a:pt x="155" y="35"/>
                  </a:lnTo>
                  <a:lnTo>
                    <a:pt x="194" y="126"/>
                  </a:lnTo>
                  <a:lnTo>
                    <a:pt x="197" y="2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7" name="Freeform 122"/>
            <p:cNvSpPr>
              <a:spLocks/>
            </p:cNvSpPr>
            <p:nvPr/>
          </p:nvSpPr>
          <p:spPr bwMode="auto">
            <a:xfrm>
              <a:off x="1699" y="895"/>
              <a:ext cx="60" cy="70"/>
            </a:xfrm>
            <a:custGeom>
              <a:avLst/>
              <a:gdLst>
                <a:gd name="T0" fmla="*/ 0 w 361"/>
                <a:gd name="T1" fmla="*/ 150 h 421"/>
                <a:gd name="T2" fmla="*/ 281 w 361"/>
                <a:gd name="T3" fmla="*/ 421 h 421"/>
                <a:gd name="T4" fmla="*/ 326 w 361"/>
                <a:gd name="T5" fmla="*/ 386 h 421"/>
                <a:gd name="T6" fmla="*/ 361 w 361"/>
                <a:gd name="T7" fmla="*/ 354 h 421"/>
                <a:gd name="T8" fmla="*/ 200 w 361"/>
                <a:gd name="T9" fmla="*/ 38 h 421"/>
                <a:gd name="T10" fmla="*/ 147 w 361"/>
                <a:gd name="T11" fmla="*/ 0 h 421"/>
                <a:gd name="T12" fmla="*/ 101 w 361"/>
                <a:gd name="T13" fmla="*/ 21 h 421"/>
                <a:gd name="T14" fmla="*/ 0 w 361"/>
                <a:gd name="T15" fmla="*/ 15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1" h="421">
                  <a:moveTo>
                    <a:pt x="0" y="150"/>
                  </a:moveTo>
                  <a:lnTo>
                    <a:pt x="281" y="421"/>
                  </a:lnTo>
                  <a:lnTo>
                    <a:pt x="326" y="386"/>
                  </a:lnTo>
                  <a:lnTo>
                    <a:pt x="361" y="354"/>
                  </a:lnTo>
                  <a:lnTo>
                    <a:pt x="200" y="38"/>
                  </a:lnTo>
                  <a:lnTo>
                    <a:pt x="147" y="0"/>
                  </a:lnTo>
                  <a:lnTo>
                    <a:pt x="101" y="2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8" name="Freeform 123"/>
            <p:cNvSpPr>
              <a:spLocks/>
            </p:cNvSpPr>
            <p:nvPr/>
          </p:nvSpPr>
          <p:spPr bwMode="auto">
            <a:xfrm>
              <a:off x="871" y="1423"/>
              <a:ext cx="24" cy="8"/>
            </a:xfrm>
            <a:custGeom>
              <a:avLst/>
              <a:gdLst>
                <a:gd name="T0" fmla="*/ 35 w 144"/>
                <a:gd name="T1" fmla="*/ 7 h 46"/>
                <a:gd name="T2" fmla="*/ 144 w 144"/>
                <a:gd name="T3" fmla="*/ 0 h 46"/>
                <a:gd name="T4" fmla="*/ 144 w 144"/>
                <a:gd name="T5" fmla="*/ 46 h 46"/>
                <a:gd name="T6" fmla="*/ 0 w 144"/>
                <a:gd name="T7" fmla="*/ 31 h 46"/>
                <a:gd name="T8" fmla="*/ 35 w 144"/>
                <a:gd name="T9" fmla="*/ 7 h 46"/>
                <a:gd name="T10" fmla="*/ 35 w 144"/>
                <a:gd name="T11" fmla="*/ 7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46">
                  <a:moveTo>
                    <a:pt x="35" y="7"/>
                  </a:moveTo>
                  <a:lnTo>
                    <a:pt x="144" y="0"/>
                  </a:lnTo>
                  <a:lnTo>
                    <a:pt x="144" y="46"/>
                  </a:lnTo>
                  <a:lnTo>
                    <a:pt x="0" y="31"/>
                  </a:lnTo>
                  <a:lnTo>
                    <a:pt x="35" y="7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349" name="Freeform 124"/>
            <p:cNvSpPr>
              <a:spLocks/>
            </p:cNvSpPr>
            <p:nvPr/>
          </p:nvSpPr>
          <p:spPr bwMode="auto">
            <a:xfrm>
              <a:off x="1018" y="1855"/>
              <a:ext cx="41" cy="11"/>
            </a:xfrm>
            <a:custGeom>
              <a:avLst/>
              <a:gdLst>
                <a:gd name="T0" fmla="*/ 32 w 242"/>
                <a:gd name="T1" fmla="*/ 3 h 66"/>
                <a:gd name="T2" fmla="*/ 242 w 242"/>
                <a:gd name="T3" fmla="*/ 0 h 66"/>
                <a:gd name="T4" fmla="*/ 236 w 242"/>
                <a:gd name="T5" fmla="*/ 62 h 66"/>
                <a:gd name="T6" fmla="*/ 0 w 242"/>
                <a:gd name="T7" fmla="*/ 66 h 66"/>
                <a:gd name="T8" fmla="*/ 11 w 242"/>
                <a:gd name="T9" fmla="*/ 17 h 66"/>
                <a:gd name="T10" fmla="*/ 32 w 242"/>
                <a:gd name="T11" fmla="*/ 3 h 66"/>
                <a:gd name="T12" fmla="*/ 32 w 242"/>
                <a:gd name="T13" fmla="*/ 3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2" h="66">
                  <a:moveTo>
                    <a:pt x="32" y="3"/>
                  </a:moveTo>
                  <a:lnTo>
                    <a:pt x="242" y="0"/>
                  </a:lnTo>
                  <a:lnTo>
                    <a:pt x="236" y="62"/>
                  </a:lnTo>
                  <a:lnTo>
                    <a:pt x="0" y="66"/>
                  </a:lnTo>
                  <a:lnTo>
                    <a:pt x="11" y="17"/>
                  </a:lnTo>
                  <a:lnTo>
                    <a:pt x="32" y="3"/>
                  </a:lnTo>
                </a:path>
              </a:pathLst>
            </a:custGeom>
            <a:noFill/>
            <a:ln w="1588">
              <a:solidFill>
                <a:srgbClr val="FF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0227" name="Text Box 125"/>
          <p:cNvSpPr txBox="1">
            <a:spLocks noChangeArrowheads="1"/>
          </p:cNvSpPr>
          <p:nvPr/>
        </p:nvSpPr>
        <p:spPr bwMode="ltGray">
          <a:xfrm>
            <a:off x="3929063" y="1071563"/>
            <a:ext cx="500062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pt-BR" altLang="pt-BR" sz="2800" b="1">
                <a:latin typeface="Calibri" panose="020F0502020204030204" pitchFamily="34" charset="0"/>
              </a:rPr>
              <a:t>Níveis  de “funcionamento” (função) de uma pessoa em diferentes áreas como: integridade física, autocuidado, desempenho de papéis, estado intelectual, atividades sociais, atitude em relação a si mesmo e estado emocional”</a:t>
            </a:r>
          </a:p>
          <a:p>
            <a:pPr algn="r" eaLnBrk="1" hangingPunct="1">
              <a:lnSpc>
                <a:spcPct val="140000"/>
              </a:lnSpc>
            </a:pPr>
            <a:r>
              <a:rPr lang="pt-BR" altLang="pt-BR" sz="2800" b="1">
                <a:latin typeface="Calibri" panose="020F0502020204030204" pitchFamily="34" charset="0"/>
              </a:rPr>
              <a:t>			    </a:t>
            </a:r>
            <a:r>
              <a:rPr lang="pt-BR" altLang="pt-BR">
                <a:latin typeface="Calibri" panose="020F0502020204030204" pitchFamily="34" charset="0"/>
              </a:rPr>
              <a:t>(Lawton, 1971)</a:t>
            </a:r>
            <a:endParaRPr lang="pt-BR" altLang="pt-BR" sz="2800">
              <a:latin typeface="Calibri" panose="020F0502020204030204" pitchFamily="34" charset="0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714375" y="0"/>
            <a:ext cx="7705725" cy="1016000"/>
          </a:xfrm>
          <a:prstGeom prst="rect">
            <a:avLst/>
          </a:prstGeom>
          <a:effectLst>
            <a:outerShdw blurRad="50800" dist="38100" algn="l" rotWithShape="0">
              <a:schemeClr val="tx1">
                <a:alpha val="70000"/>
              </a:schemeClr>
            </a:outerShdw>
          </a:effectLst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pt-BR" sz="6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pitchFamily="34" charset="0"/>
              </a:rPr>
              <a:t>FUNCIONALIDADE</a:t>
            </a:r>
          </a:p>
        </p:txBody>
      </p:sp>
    </p:spTree>
    <p:extLst>
      <p:ext uri="{BB962C8B-B14F-4D97-AF65-F5344CB8AC3E}">
        <p14:creationId xmlns:p14="http://schemas.microsoft.com/office/powerpoint/2010/main" xmlns="" val="360282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0" y="785813"/>
            <a:ext cx="9001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rgbClr val="006699"/>
                </a:solidFill>
                <a:latin typeface="Calibri" panose="020F0502020204030204" pitchFamily="34" charset="0"/>
              </a:rPr>
              <a:t>Pergunte a qualquer pessoa como gostaria de morrer:</a:t>
            </a:r>
          </a:p>
          <a:p>
            <a:pPr algn="ctr" eaLnBrk="1" hangingPunct="1"/>
            <a:endParaRPr lang="pt-BR" altLang="pt-BR" sz="4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pt-BR" altLang="pt-BR" sz="48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11920" y="2679889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“...de repente”</a:t>
            </a:r>
          </a:p>
          <a:p>
            <a:endParaRPr lang="pt-BR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379539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800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Pergunte às pessoas idosas o que elas mais temem no futuro: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239552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5347" name="Rectangle 5"/>
          <p:cNvSpPr>
            <a:spLocks noChangeArrowheads="1"/>
          </p:cNvSpPr>
          <p:nvPr/>
        </p:nvSpPr>
        <p:spPr bwMode="auto">
          <a:xfrm>
            <a:off x="755650" y="908050"/>
            <a:ext cx="75612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4716463" y="1744663"/>
            <a:ext cx="4427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i="1">
                <a:solidFill>
                  <a:srgbClr val="C00000"/>
                </a:solidFill>
                <a:latin typeface="Calibri" panose="020F0502020204030204" pitchFamily="34" charset="0"/>
              </a:rPr>
              <a:t>“... ficar dependente”</a:t>
            </a:r>
          </a:p>
        </p:txBody>
      </p:sp>
      <p:pic>
        <p:nvPicPr>
          <p:cNvPr id="7" name="Picture 3" descr="Slide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52222"/>
          <a:stretch>
            <a:fillRect/>
          </a:stretch>
        </p:blipFill>
        <p:spPr bwMode="auto">
          <a:xfrm>
            <a:off x="214282" y="296004"/>
            <a:ext cx="4717758" cy="62929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20418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Imagem 5" descr="Slide34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7"/>
          <p:cNvSpPr>
            <a:spLocks noChangeArrowheads="1"/>
          </p:cNvSpPr>
          <p:nvPr/>
        </p:nvSpPr>
        <p:spPr bwMode="auto">
          <a:xfrm>
            <a:off x="6591300" y="6591300"/>
            <a:ext cx="245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i="1">
                <a:solidFill>
                  <a:srgbClr val="000000"/>
                </a:solidFill>
              </a:rPr>
              <a:t>Dr. José Luiz T</a:t>
            </a:r>
            <a:r>
              <a:rPr lang="pt-BR" altLang="pt-BR" sz="1600" i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altLang="pt-BR" sz="1600" i="1">
                <a:solidFill>
                  <a:srgbClr val="000000"/>
                </a:solidFill>
              </a:rPr>
              <a:t>lles - MS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76375" y="6211888"/>
            <a:ext cx="6000750" cy="64611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Independentes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80063" y="765175"/>
            <a:ext cx="3714750" cy="12001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Idosos vulneráveis  à fragilização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069450" y="3130978"/>
            <a:ext cx="684674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CAPACIDADE FUNCIONAL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2203023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08520" y="1700808"/>
            <a:ext cx="9041815" cy="4585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CAPACIDADE FUNCIONAL</a:t>
            </a:r>
          </a:p>
          <a:p>
            <a:pPr algn="ctr" eaLnBrk="1" hangingPunct="1">
              <a:defRPr/>
            </a:pPr>
            <a:r>
              <a:rPr lang="pt-BR" sz="6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O que ocorre ao longo da vida?</a:t>
            </a:r>
          </a:p>
        </p:txBody>
      </p:sp>
    </p:spTree>
    <p:extLst>
      <p:ext uri="{BB962C8B-B14F-4D97-AF65-F5344CB8AC3E}">
        <p14:creationId xmlns:p14="http://schemas.microsoft.com/office/powerpoint/2010/main" xmlns="" val="445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b="1">
              <a:latin typeface="Calibri" panose="020F0502020204030204" pitchFamily="34" charset="0"/>
            </a:endParaRPr>
          </a:p>
        </p:txBody>
      </p:sp>
      <p:grpSp>
        <p:nvGrpSpPr>
          <p:cNvPr id="198659" name="Group 2"/>
          <p:cNvGrpSpPr>
            <a:grpSpLocks/>
          </p:cNvGrpSpPr>
          <p:nvPr/>
        </p:nvGrpSpPr>
        <p:grpSpPr bwMode="auto">
          <a:xfrm>
            <a:off x="146050" y="1163638"/>
            <a:ext cx="8997950" cy="5545137"/>
            <a:chOff x="66" y="733"/>
            <a:chExt cx="5502" cy="3493"/>
          </a:xfrm>
        </p:grpSpPr>
        <p:sp>
          <p:nvSpPr>
            <p:cNvPr id="198660" name="Line 3"/>
            <p:cNvSpPr>
              <a:spLocks noChangeShapeType="1"/>
            </p:cNvSpPr>
            <p:nvPr/>
          </p:nvSpPr>
          <p:spPr bwMode="auto">
            <a:xfrm flipH="1" flipV="1">
              <a:off x="3107" y="754"/>
              <a:ext cx="0" cy="30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1" name="Line 4"/>
            <p:cNvSpPr>
              <a:spLocks noChangeShapeType="1"/>
            </p:cNvSpPr>
            <p:nvPr/>
          </p:nvSpPr>
          <p:spPr bwMode="auto">
            <a:xfrm flipH="1" flipV="1">
              <a:off x="1701" y="754"/>
              <a:ext cx="0" cy="30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385" y="2886"/>
              <a:ext cx="4535" cy="272"/>
            </a:xfrm>
            <a:prstGeom prst="rect">
              <a:avLst/>
            </a:prstGeom>
            <a:solidFill>
              <a:srgbClr val="FFCC99"/>
            </a:solidFill>
            <a:ln w="12700">
              <a:noFill/>
              <a:prstDash val="dash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tabLst>
                  <a:tab pos="1530350" algn="l"/>
                </a:tabLst>
                <a:defRPr/>
              </a:pPr>
              <a:r>
                <a:rPr lang="pt-BR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Times New Roman" pitchFamily="18" charset="0"/>
                </a:rPr>
                <a:t>		      Limiar de incapacidade</a:t>
              </a:r>
              <a:endParaRPr lang="pt-BR" sz="2000" b="1">
                <a:latin typeface="Calibri" pitchFamily="34" charset="0"/>
              </a:endParaRPr>
            </a:p>
          </p:txBody>
        </p:sp>
        <p:sp>
          <p:nvSpPr>
            <p:cNvPr id="198663" name="Freeform 6"/>
            <p:cNvSpPr>
              <a:spLocks/>
            </p:cNvSpPr>
            <p:nvPr/>
          </p:nvSpPr>
          <p:spPr bwMode="auto">
            <a:xfrm>
              <a:off x="384" y="768"/>
              <a:ext cx="1" cy="3027"/>
            </a:xfrm>
            <a:custGeom>
              <a:avLst/>
              <a:gdLst>
                <a:gd name="T0" fmla="*/ 1 w 1"/>
                <a:gd name="T1" fmla="*/ 3027 h 3027"/>
                <a:gd name="T2" fmla="*/ 0 w 1"/>
                <a:gd name="T3" fmla="*/ 0 h 3027"/>
                <a:gd name="T4" fmla="*/ 0 60000 65536"/>
                <a:gd name="T5" fmla="*/ 0 60000 65536"/>
                <a:gd name="T6" fmla="*/ 0 w 1"/>
                <a:gd name="T7" fmla="*/ 0 h 3027"/>
                <a:gd name="T8" fmla="*/ 1 w 1"/>
                <a:gd name="T9" fmla="*/ 3027 h 30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027">
                  <a:moveTo>
                    <a:pt x="1" y="3027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4" name="Line 7"/>
            <p:cNvSpPr>
              <a:spLocks noChangeShapeType="1"/>
            </p:cNvSpPr>
            <p:nvPr/>
          </p:nvSpPr>
          <p:spPr bwMode="auto">
            <a:xfrm>
              <a:off x="385" y="3793"/>
              <a:ext cx="48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5" name="Freeform 8"/>
            <p:cNvSpPr>
              <a:spLocks/>
            </p:cNvSpPr>
            <p:nvPr/>
          </p:nvSpPr>
          <p:spPr bwMode="auto">
            <a:xfrm>
              <a:off x="385" y="1481"/>
              <a:ext cx="4099" cy="1858"/>
            </a:xfrm>
            <a:custGeom>
              <a:avLst/>
              <a:gdLst>
                <a:gd name="T0" fmla="*/ 0 w 4099"/>
                <a:gd name="T1" fmla="*/ 1858 h 1858"/>
                <a:gd name="T2" fmla="*/ 1299 w 4099"/>
                <a:gd name="T3" fmla="*/ 152 h 1858"/>
                <a:gd name="T4" fmla="*/ 4099 w 4099"/>
                <a:gd name="T5" fmla="*/ 947 h 1858"/>
                <a:gd name="T6" fmla="*/ 0 60000 65536"/>
                <a:gd name="T7" fmla="*/ 0 60000 65536"/>
                <a:gd name="T8" fmla="*/ 0 60000 65536"/>
                <a:gd name="T9" fmla="*/ 0 w 4099"/>
                <a:gd name="T10" fmla="*/ 0 h 1858"/>
                <a:gd name="T11" fmla="*/ 4099 w 4099"/>
                <a:gd name="T12" fmla="*/ 1858 h 1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9" h="1858">
                  <a:moveTo>
                    <a:pt x="0" y="1858"/>
                  </a:moveTo>
                  <a:cubicBezTo>
                    <a:pt x="216" y="1574"/>
                    <a:pt x="616" y="304"/>
                    <a:pt x="1299" y="152"/>
                  </a:cubicBezTo>
                  <a:cubicBezTo>
                    <a:pt x="1982" y="0"/>
                    <a:pt x="3516" y="782"/>
                    <a:pt x="4099" y="947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6" name="Freeform 9"/>
            <p:cNvSpPr>
              <a:spLocks/>
            </p:cNvSpPr>
            <p:nvPr/>
          </p:nvSpPr>
          <p:spPr bwMode="auto">
            <a:xfrm>
              <a:off x="1169" y="1555"/>
              <a:ext cx="3303" cy="1924"/>
            </a:xfrm>
            <a:custGeom>
              <a:avLst/>
              <a:gdLst>
                <a:gd name="T0" fmla="*/ 0 w 3303"/>
                <a:gd name="T1" fmla="*/ 421 h 1924"/>
                <a:gd name="T2" fmla="*/ 995 w 3303"/>
                <a:gd name="T3" fmla="*/ 242 h 1924"/>
                <a:gd name="T4" fmla="*/ 3303 w 3303"/>
                <a:gd name="T5" fmla="*/ 1924 h 1924"/>
                <a:gd name="T6" fmla="*/ 0 60000 65536"/>
                <a:gd name="T7" fmla="*/ 0 60000 65536"/>
                <a:gd name="T8" fmla="*/ 0 60000 65536"/>
                <a:gd name="T9" fmla="*/ 0 w 3303"/>
                <a:gd name="T10" fmla="*/ 0 h 1924"/>
                <a:gd name="T11" fmla="*/ 3303 w 3303"/>
                <a:gd name="T12" fmla="*/ 1924 h 19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3" h="1924">
                  <a:moveTo>
                    <a:pt x="0" y="421"/>
                  </a:moveTo>
                  <a:cubicBezTo>
                    <a:pt x="168" y="313"/>
                    <a:pt x="453" y="0"/>
                    <a:pt x="995" y="242"/>
                  </a:cubicBezTo>
                  <a:cubicBezTo>
                    <a:pt x="1545" y="493"/>
                    <a:pt x="2953" y="1642"/>
                    <a:pt x="3303" y="1924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7" name="Freeform 10"/>
            <p:cNvSpPr>
              <a:spLocks/>
            </p:cNvSpPr>
            <p:nvPr/>
          </p:nvSpPr>
          <p:spPr bwMode="auto">
            <a:xfrm>
              <a:off x="4376" y="2394"/>
              <a:ext cx="1" cy="991"/>
            </a:xfrm>
            <a:custGeom>
              <a:avLst/>
              <a:gdLst>
                <a:gd name="T0" fmla="*/ 0 w 1"/>
                <a:gd name="T1" fmla="*/ 0 h 991"/>
                <a:gd name="T2" fmla="*/ 0 w 1"/>
                <a:gd name="T3" fmla="*/ 991 h 991"/>
                <a:gd name="T4" fmla="*/ 0 60000 65536"/>
                <a:gd name="T5" fmla="*/ 0 60000 65536"/>
                <a:gd name="T6" fmla="*/ 0 w 1"/>
                <a:gd name="T7" fmla="*/ 0 h 991"/>
                <a:gd name="T8" fmla="*/ 1 w 1"/>
                <a:gd name="T9" fmla="*/ 991 h 9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91">
                  <a:moveTo>
                    <a:pt x="0" y="0"/>
                  </a:moveTo>
                  <a:lnTo>
                    <a:pt x="0" y="9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68" name="Rectangle 11"/>
            <p:cNvSpPr>
              <a:spLocks noChangeArrowheads="1"/>
            </p:cNvSpPr>
            <p:nvPr/>
          </p:nvSpPr>
          <p:spPr bwMode="auto">
            <a:xfrm rot="-5400000">
              <a:off x="-787" y="2150"/>
              <a:ext cx="19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  <a:tab pos="26098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>
                  <a:latin typeface="Calibri" panose="020F0502020204030204" pitchFamily="34" charset="0"/>
                  <a:cs typeface="Times New Roman" panose="02020603050405020304" pitchFamily="18" charset="0"/>
                </a:rPr>
                <a:t>Capacidade Funcional</a:t>
              </a:r>
              <a:endParaRPr lang="pt-BR" altLang="pt-BR" sz="2400" b="1">
                <a:latin typeface="Calibri" panose="020F0502020204030204" pitchFamily="34" charset="0"/>
              </a:endParaRPr>
            </a:p>
          </p:txBody>
        </p:sp>
        <p:sp>
          <p:nvSpPr>
            <p:cNvPr id="198669" name="Rectangle 12"/>
            <p:cNvSpPr>
              <a:spLocks noChangeArrowheads="1"/>
            </p:cNvSpPr>
            <p:nvPr/>
          </p:nvSpPr>
          <p:spPr bwMode="auto">
            <a:xfrm>
              <a:off x="454" y="733"/>
              <a:ext cx="102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333399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Infância e adolescência</a:t>
              </a:r>
              <a:endParaRPr lang="pt-BR" altLang="pt-BR" b="1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670" name="Rectangle 13"/>
            <p:cNvSpPr>
              <a:spLocks noChangeArrowheads="1"/>
            </p:cNvSpPr>
            <p:nvPr/>
          </p:nvSpPr>
          <p:spPr bwMode="auto">
            <a:xfrm>
              <a:off x="4377" y="2366"/>
              <a:ext cx="1191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latin typeface="Calibri" panose="020F0502020204030204" pitchFamily="34" charset="0"/>
                  <a:cs typeface="Times New Roman" panose="02020603050405020304" pitchFamily="18" charset="0"/>
                </a:rPr>
                <a:t>Variação da função nos indivíduos</a:t>
              </a:r>
              <a:endParaRPr lang="pt-BR" altLang="pt-BR" b="1">
                <a:latin typeface="Calibri" panose="020F0502020204030204" pitchFamily="34" charset="0"/>
              </a:endParaRPr>
            </a:p>
          </p:txBody>
        </p:sp>
        <p:sp>
          <p:nvSpPr>
            <p:cNvPr id="198671" name="Rectangle 14"/>
            <p:cNvSpPr>
              <a:spLocks noChangeArrowheads="1"/>
            </p:cNvSpPr>
            <p:nvPr/>
          </p:nvSpPr>
          <p:spPr bwMode="auto">
            <a:xfrm>
              <a:off x="3399" y="3406"/>
              <a:ext cx="160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latin typeface="Calibri" panose="020F0502020204030204" pitchFamily="34" charset="0"/>
                </a:rPr>
                <a:t>Re</a:t>
              </a:r>
              <a:r>
                <a:rPr lang="pt-BR" altLang="pt-BR" b="1">
                  <a:latin typeface="Calibri" panose="020F0502020204030204" pitchFamily="34" charset="0"/>
                  <a:cs typeface="Times New Roman" panose="02020603050405020304" pitchFamily="18" charset="0"/>
                </a:rPr>
                <a:t>abilitação e promoção</a:t>
              </a:r>
              <a:endParaRPr lang="pt-BR" altLang="pt-BR" b="1">
                <a:latin typeface="Calibri" panose="020F0502020204030204" pitchFamily="34" charset="0"/>
              </a:endParaRPr>
            </a:p>
            <a:p>
              <a:pPr algn="ctr"/>
              <a:r>
                <a:rPr lang="pt-BR" altLang="pt-BR" b="1">
                  <a:latin typeface="Calibri" panose="020F0502020204030204" pitchFamily="34" charset="0"/>
                  <a:cs typeface="Times New Roman" panose="02020603050405020304" pitchFamily="18" charset="0"/>
                </a:rPr>
                <a:t>da qualidade de vida</a:t>
              </a:r>
              <a:endParaRPr lang="pt-BR" altLang="pt-BR" b="1">
                <a:latin typeface="Calibri" panose="020F0502020204030204" pitchFamily="34" charset="0"/>
              </a:endParaRPr>
            </a:p>
          </p:txBody>
        </p:sp>
        <p:sp>
          <p:nvSpPr>
            <p:cNvPr id="198672" name="Rectangle 15"/>
            <p:cNvSpPr>
              <a:spLocks noChangeArrowheads="1"/>
            </p:cNvSpPr>
            <p:nvPr/>
          </p:nvSpPr>
          <p:spPr bwMode="auto">
            <a:xfrm>
              <a:off x="1996" y="744"/>
              <a:ext cx="10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333399"/>
                  </a:solidFill>
                  <a:latin typeface="Calibri" panose="020F0502020204030204" pitchFamily="34" charset="0"/>
                </a:rPr>
                <a:t>Vida adulta</a:t>
              </a:r>
            </a:p>
          </p:txBody>
        </p:sp>
        <p:sp>
          <p:nvSpPr>
            <p:cNvPr id="198673" name="Rectangle 16"/>
            <p:cNvSpPr>
              <a:spLocks noChangeArrowheads="1"/>
            </p:cNvSpPr>
            <p:nvPr/>
          </p:nvSpPr>
          <p:spPr bwMode="auto">
            <a:xfrm>
              <a:off x="3402" y="744"/>
              <a:ext cx="14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333399"/>
                  </a:solidFill>
                  <a:latin typeface="Calibri" panose="020F0502020204030204" pitchFamily="34" charset="0"/>
                </a:rPr>
                <a:t>Maturidade e Velhice</a:t>
              </a:r>
            </a:p>
          </p:txBody>
        </p:sp>
        <p:sp>
          <p:nvSpPr>
            <p:cNvPr id="198674" name="Rectangle 17"/>
            <p:cNvSpPr>
              <a:spLocks noChangeArrowheads="1"/>
            </p:cNvSpPr>
            <p:nvPr/>
          </p:nvSpPr>
          <p:spPr bwMode="auto">
            <a:xfrm>
              <a:off x="476" y="1141"/>
              <a:ext cx="1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Crescimento e desenvolvimento</a:t>
              </a:r>
              <a:endParaRPr lang="pt-BR" altLang="pt-BR" b="1">
                <a:solidFill>
                  <a:srgbClr val="CC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675" name="Rectangle 18"/>
            <p:cNvSpPr>
              <a:spLocks noChangeArrowheads="1"/>
            </p:cNvSpPr>
            <p:nvPr/>
          </p:nvSpPr>
          <p:spPr bwMode="auto">
            <a:xfrm>
              <a:off x="1746" y="1054"/>
              <a:ext cx="131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Manter o maior nível funcional possível</a:t>
              </a:r>
              <a:endParaRPr lang="pt-BR" altLang="pt-BR" b="1">
                <a:solidFill>
                  <a:srgbClr val="CC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676" name="Rectangle 19"/>
            <p:cNvSpPr>
              <a:spLocks noChangeArrowheads="1"/>
            </p:cNvSpPr>
            <p:nvPr/>
          </p:nvSpPr>
          <p:spPr bwMode="auto">
            <a:xfrm>
              <a:off x="3288" y="1054"/>
              <a:ext cx="190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Manutenção da independência e prevenção da incapacidade</a:t>
              </a:r>
              <a:endParaRPr lang="pt-BR" altLang="pt-BR" b="1">
                <a:solidFill>
                  <a:srgbClr val="CC33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677" name="Rectangle 20"/>
            <p:cNvSpPr>
              <a:spLocks noChangeArrowheads="1"/>
            </p:cNvSpPr>
            <p:nvPr/>
          </p:nvSpPr>
          <p:spPr bwMode="auto">
            <a:xfrm>
              <a:off x="204" y="3993"/>
              <a:ext cx="5352" cy="23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b="1">
                  <a:latin typeface="Calibri" panose="020F0502020204030204" pitchFamily="34" charset="0"/>
                </a:rPr>
                <a:t>FONTE: Kalache &amp; Kickbuch, 1997; In: Guimarães RM &amp; Cunha UGV, 2004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2191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/>
              <a:t>Curso de vida e desenvolvimento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O desenvolvimento envolve equilíbrio entre ganhos e perdas e significa mudança adaptativa constante no curso de vida das pessoas</a:t>
            </a:r>
          </a:p>
          <a:p>
            <a:r>
              <a:rPr lang="pt-BR" altLang="pt-BR"/>
              <a:t>Deste modo, envelhecer é uma experiência individual. Cada pessoa envelhece conforme o desenvolvimento pessoal alcançado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ESCALONAMENTO HIERÁRQUICO DE GUTTMAN RELACIONADO À FUNCIONALIDADE DAS PESSOAS IDOSAS EM 2010</a:t>
            </a:r>
            <a:endParaRPr lang="pt-BR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99683" name="Picture 2" descr="Slid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30" t="54201" r="36356" b="28999"/>
          <a:stretch>
            <a:fillRect/>
          </a:stretch>
        </p:blipFill>
        <p:spPr bwMode="auto">
          <a:xfrm>
            <a:off x="1220788" y="1282700"/>
            <a:ext cx="814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9684" name="Group 14"/>
          <p:cNvGrpSpPr>
            <a:grpSpLocks/>
          </p:cNvGrpSpPr>
          <p:nvPr/>
        </p:nvGrpSpPr>
        <p:grpSpPr bwMode="auto">
          <a:xfrm>
            <a:off x="-4763" y="2205038"/>
            <a:ext cx="7456488" cy="4721225"/>
            <a:chOff x="-4763" y="2205038"/>
            <a:chExt cx="7209646" cy="4721442"/>
          </a:xfrm>
        </p:grpSpPr>
        <p:sp>
          <p:nvSpPr>
            <p:cNvPr id="5" name="Retângulo 4"/>
            <p:cNvSpPr/>
            <p:nvPr/>
          </p:nvSpPr>
          <p:spPr>
            <a:xfrm>
              <a:off x="-158" y="2205038"/>
              <a:ext cx="1909474" cy="465317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90568" y="2708298"/>
              <a:ext cx="1814307" cy="4149916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253894" y="3141706"/>
              <a:ext cx="1815842" cy="37165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47918" y="3644966"/>
              <a:ext cx="1815843" cy="321324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445013" y="4076786"/>
              <a:ext cx="1814307" cy="278142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08338" y="4508606"/>
              <a:ext cx="1815843" cy="2349608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571664" y="4942014"/>
              <a:ext cx="1817377" cy="191620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134989" y="5400822"/>
              <a:ext cx="1817377" cy="1484381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699850" y="5877094"/>
              <a:ext cx="1815843" cy="981120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389041" y="6408931"/>
              <a:ext cx="1815842" cy="449283"/>
            </a:xfrm>
            <a:prstGeom prst="rect">
              <a:avLst/>
            </a:prstGeom>
            <a:gradFill flip="none" rotWithShape="1">
              <a:gsLst>
                <a:gs pos="0">
                  <a:srgbClr val="FFCC99">
                    <a:shade val="30000"/>
                    <a:satMod val="115000"/>
                  </a:srgbClr>
                </a:gs>
                <a:gs pos="50000">
                  <a:srgbClr val="FFCC99">
                    <a:shade val="67500"/>
                    <a:satMod val="115000"/>
                  </a:srgbClr>
                </a:gs>
                <a:gs pos="100000">
                  <a:srgbClr val="FFCC9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pic>
          <p:nvPicPr>
            <p:cNvPr id="199703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750" r="88681" b="59450"/>
            <a:stretch>
              <a:fillRect/>
            </a:stretch>
          </p:blipFill>
          <p:spPr bwMode="auto">
            <a:xfrm>
              <a:off x="3100676" y="2817813"/>
              <a:ext cx="751494" cy="8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4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567" t="31100" r="73061" b="51050"/>
            <a:stretch>
              <a:fillRect/>
            </a:stretch>
          </p:blipFill>
          <p:spPr bwMode="auto">
            <a:xfrm>
              <a:off x="4227917" y="3500438"/>
              <a:ext cx="689330" cy="103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5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460" t="53149" r="48070" b="33200"/>
            <a:stretch>
              <a:fillRect/>
            </a:stretch>
          </p:blipFill>
          <p:spPr bwMode="auto">
            <a:xfrm>
              <a:off x="5356539" y="4652963"/>
              <a:ext cx="50145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6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549" t="67850" r="23860" b="19550"/>
            <a:stretch>
              <a:fillRect/>
            </a:stretch>
          </p:blipFill>
          <p:spPr bwMode="auto">
            <a:xfrm>
              <a:off x="6483780" y="5661025"/>
              <a:ext cx="627166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07" name="Picture 2" descr="Slide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lum bright="-18000"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856" t="79401" r="826" b="3801"/>
            <a:stretch>
              <a:fillRect/>
            </a:stretch>
          </p:blipFill>
          <p:spPr bwMode="auto">
            <a:xfrm>
              <a:off x="2473510" y="2205038"/>
              <a:ext cx="565001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708" name="CaixaDeTexto 23"/>
            <p:cNvSpPr txBox="1">
              <a:spLocks noChangeArrowheads="1"/>
            </p:cNvSpPr>
            <p:nvPr/>
          </p:nvSpPr>
          <p:spPr bwMode="auto">
            <a:xfrm>
              <a:off x="5794451" y="6505575"/>
              <a:ext cx="13468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Comer(2,9%)</a:t>
              </a:r>
            </a:p>
          </p:txBody>
        </p:sp>
        <p:sp>
          <p:nvSpPr>
            <p:cNvPr id="199709" name="CaixaDeTexto 26"/>
            <p:cNvSpPr txBox="1">
              <a:spLocks noChangeArrowheads="1"/>
            </p:cNvSpPr>
            <p:nvPr/>
          </p:nvSpPr>
          <p:spPr bwMode="auto">
            <a:xfrm>
              <a:off x="4694838" y="5499100"/>
              <a:ext cx="12874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Andar (8,6%)</a:t>
              </a:r>
            </a:p>
          </p:txBody>
        </p:sp>
        <p:sp>
          <p:nvSpPr>
            <p:cNvPr id="199710" name="CaixaDeTexto 27"/>
            <p:cNvSpPr txBox="1">
              <a:spLocks noChangeArrowheads="1"/>
            </p:cNvSpPr>
            <p:nvPr/>
          </p:nvSpPr>
          <p:spPr bwMode="auto">
            <a:xfrm>
              <a:off x="3946797" y="4868863"/>
              <a:ext cx="1409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Ir ao Banheiro (8,6%)</a:t>
              </a:r>
            </a:p>
          </p:txBody>
        </p:sp>
        <p:sp>
          <p:nvSpPr>
            <p:cNvPr id="199711" name="CaixaDeTexto 28"/>
            <p:cNvSpPr txBox="1">
              <a:spLocks noChangeArrowheads="1"/>
            </p:cNvSpPr>
            <p:nvPr/>
          </p:nvSpPr>
          <p:spPr bwMode="auto">
            <a:xfrm>
              <a:off x="2940431" y="448995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Administrar $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(9,3%)</a:t>
              </a:r>
            </a:p>
          </p:txBody>
        </p:sp>
        <p:sp>
          <p:nvSpPr>
            <p:cNvPr id="199712" name="CaixaDeTexto 29"/>
            <p:cNvSpPr txBox="1">
              <a:spLocks noChangeArrowheads="1"/>
            </p:cNvSpPr>
            <p:nvPr/>
          </p:nvSpPr>
          <p:spPr bwMode="auto">
            <a:xfrm>
              <a:off x="2376811" y="4057650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medicamento              (12,3%)</a:t>
              </a:r>
            </a:p>
          </p:txBody>
        </p:sp>
        <p:sp>
          <p:nvSpPr>
            <p:cNvPr id="199713" name="CaixaDeTexto 30"/>
            <p:cNvSpPr txBox="1">
              <a:spLocks noChangeArrowheads="1"/>
            </p:cNvSpPr>
            <p:nvPr/>
          </p:nvSpPr>
          <p:spPr bwMode="auto">
            <a:xfrm>
              <a:off x="2411346" y="3697288"/>
              <a:ext cx="19146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Compras (13,4%)</a:t>
              </a:r>
            </a:p>
          </p:txBody>
        </p:sp>
        <p:sp>
          <p:nvSpPr>
            <p:cNvPr id="199714" name="CaixaDeTexto 31"/>
            <p:cNvSpPr txBox="1">
              <a:spLocks noChangeArrowheads="1"/>
            </p:cNvSpPr>
            <p:nvPr/>
          </p:nvSpPr>
          <p:spPr bwMode="auto">
            <a:xfrm>
              <a:off x="1158396" y="3121805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Mobilizar-se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 (17,0%)</a:t>
              </a:r>
            </a:p>
          </p:txBody>
        </p:sp>
        <p:sp>
          <p:nvSpPr>
            <p:cNvPr id="199715" name="CaixaDeTexto 32"/>
            <p:cNvSpPr txBox="1">
              <a:spLocks noChangeArrowheads="1"/>
            </p:cNvSpPr>
            <p:nvPr/>
          </p:nvSpPr>
          <p:spPr bwMode="auto">
            <a:xfrm>
              <a:off x="611560" y="2636913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Usar transporte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(17,6%)</a:t>
              </a:r>
            </a:p>
          </p:txBody>
        </p:sp>
        <p:sp>
          <p:nvSpPr>
            <p:cNvPr id="199716" name="CaixaDeTexto 33"/>
            <p:cNvSpPr txBox="1">
              <a:spLocks noChangeArrowheads="1"/>
            </p:cNvSpPr>
            <p:nvPr/>
          </p:nvSpPr>
          <p:spPr bwMode="auto">
            <a:xfrm>
              <a:off x="-4763" y="2276475"/>
              <a:ext cx="191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Vestir (21,4%)</a:t>
              </a:r>
            </a:p>
          </p:txBody>
        </p:sp>
        <p:grpSp>
          <p:nvGrpSpPr>
            <p:cNvPr id="199717" name="Grupo 42"/>
            <p:cNvGrpSpPr>
              <a:grpSpLocks/>
            </p:cNvGrpSpPr>
            <p:nvPr/>
          </p:nvGrpSpPr>
          <p:grpSpPr bwMode="auto">
            <a:xfrm>
              <a:off x="-618" y="2205038"/>
              <a:ext cx="6234361" cy="4652962"/>
              <a:chOff x="0" y="2204864"/>
              <a:chExt cx="7164288" cy="4653529"/>
            </a:xfrm>
          </p:grpSpPr>
          <p:sp>
            <p:nvSpPr>
              <p:cNvPr id="37" name="Triângulo retângulo 36"/>
              <p:cNvSpPr/>
              <p:nvPr/>
            </p:nvSpPr>
            <p:spPr>
              <a:xfrm>
                <a:off x="529" y="2204864"/>
                <a:ext cx="7163207" cy="4653743"/>
              </a:xfrm>
              <a:prstGeom prst="rtTriangl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Seta para cima 37"/>
              <p:cNvSpPr/>
              <p:nvPr/>
            </p:nvSpPr>
            <p:spPr>
              <a:xfrm>
                <a:off x="2626980" y="5877367"/>
                <a:ext cx="721435" cy="86374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3348415" y="5931351"/>
                <a:ext cx="2375977" cy="8304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NECESSIDADE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DE CUIDADO</a:t>
                </a:r>
              </a:p>
            </p:txBody>
          </p:sp>
          <p:cxnSp>
            <p:nvCxnSpPr>
              <p:cNvPr id="41" name="Conector de seta reta 40"/>
              <p:cNvCxnSpPr/>
              <p:nvPr/>
            </p:nvCxnSpPr>
            <p:spPr>
              <a:xfrm>
                <a:off x="180447" y="2565286"/>
                <a:ext cx="6191296" cy="4104377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718" name="Text Box 2"/>
            <p:cNvSpPr txBox="1">
              <a:spLocks noChangeArrowheads="1"/>
            </p:cNvSpPr>
            <p:nvPr/>
          </p:nvSpPr>
          <p:spPr bwMode="auto">
            <a:xfrm>
              <a:off x="126385" y="5575736"/>
              <a:ext cx="15969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pt-BR" sz="1600" b="1">
                  <a:solidFill>
                    <a:srgbClr val="FFFFFF"/>
                  </a:solidFill>
                  <a:latin typeface="Arial Rounded MT Bold"/>
                </a:rPr>
                <a:t>ESTUDO SABE</a:t>
              </a:r>
            </a:p>
          </p:txBody>
        </p:sp>
        <p:sp>
          <p:nvSpPr>
            <p:cNvPr id="199719" name="CaixaDeTexto 41"/>
            <p:cNvSpPr txBox="1">
              <a:spLocks noChangeArrowheads="1"/>
            </p:cNvSpPr>
            <p:nvPr/>
          </p:nvSpPr>
          <p:spPr bwMode="auto">
            <a:xfrm>
              <a:off x="29773" y="6280149"/>
              <a:ext cx="23194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pt-BR" altLang="pt-BR" sz="1200" i="1">
                  <a:solidFill>
                    <a:srgbClr val="FFFFFF"/>
                  </a:solidFill>
                  <a:latin typeface="Calibri" panose="020F0502020204030204" pitchFamily="34" charset="0"/>
                </a:rPr>
                <a:t>BRITO; NUNES; LEBRÃO; DUARTE, 2010 modificado de RAMOS, et al., 1993</a:t>
              </a:r>
            </a:p>
          </p:txBody>
        </p:sp>
        <p:sp>
          <p:nvSpPr>
            <p:cNvPr id="199720" name="CaixaDeTexto 42"/>
            <p:cNvSpPr txBox="1">
              <a:spLocks noChangeArrowheads="1"/>
            </p:cNvSpPr>
            <p:nvPr/>
          </p:nvSpPr>
          <p:spPr bwMode="auto">
            <a:xfrm>
              <a:off x="4667210" y="5876926"/>
              <a:ext cx="191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Tomar banho </a:t>
              </a:r>
            </a:p>
            <a:p>
              <a:pPr algn="r" eaLnBrk="1" hangingPunct="1"/>
              <a:r>
                <a:rPr lang="pt-BR" altLang="pt-BR" sz="1400">
                  <a:solidFill>
                    <a:srgbClr val="000000"/>
                  </a:solidFill>
                  <a:latin typeface="Calibri" panose="020F0502020204030204" pitchFamily="34" charset="0"/>
                </a:rPr>
                <a:t>(8,2%)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30022" y="2297906"/>
            <a:ext cx="6034088" cy="4638675"/>
            <a:chOff x="3111523" y="2205038"/>
            <a:chExt cx="6034812" cy="4638214"/>
          </a:xfrm>
        </p:grpSpPr>
        <p:sp>
          <p:nvSpPr>
            <p:cNvPr id="3" name="Rectangle 2"/>
            <p:cNvSpPr/>
            <p:nvPr/>
          </p:nvSpPr>
          <p:spPr>
            <a:xfrm>
              <a:off x="7355420" y="2205038"/>
              <a:ext cx="1789327" cy="9365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MÍNIMA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5420" y="3146331"/>
              <a:ext cx="1789327" cy="224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80823" y="5395596"/>
              <a:ext cx="1763924" cy="1447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111523" y="3141570"/>
              <a:ext cx="4243897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56713" y="5392421"/>
              <a:ext cx="13511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691" name="Rectangle 18"/>
            <p:cNvSpPr>
              <a:spLocks noChangeArrowheads="1"/>
            </p:cNvSpPr>
            <p:nvPr/>
          </p:nvSpPr>
          <p:spPr bwMode="auto">
            <a:xfrm>
              <a:off x="7449984" y="3900780"/>
              <a:ext cx="16940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MODERADA</a:t>
              </a:r>
            </a:p>
          </p:txBody>
        </p:sp>
        <p:sp>
          <p:nvSpPr>
            <p:cNvPr id="199692" name="Rectangle 45"/>
            <p:cNvSpPr>
              <a:spLocks noChangeArrowheads="1"/>
            </p:cNvSpPr>
            <p:nvPr/>
          </p:nvSpPr>
          <p:spPr bwMode="auto">
            <a:xfrm>
              <a:off x="7452319" y="5721527"/>
              <a:ext cx="16940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00"/>
                  </a:solidFill>
                  <a:latin typeface="Calibri" panose="020F0502020204030204" pitchFamily="34" charset="0"/>
                </a:rPr>
                <a:t>NECESSIDADE MÁXIMA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2118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Gráfico 2"/>
          <p:cNvGraphicFramePr>
            <a:graphicFrameLocks/>
          </p:cNvGraphicFramePr>
          <p:nvPr/>
        </p:nvGraphicFramePr>
        <p:xfrm>
          <a:off x="-374650" y="1262063"/>
          <a:ext cx="9677400" cy="5646737"/>
        </p:xfrm>
        <a:graphic>
          <a:graphicData uri="http://schemas.openxmlformats.org/presentationml/2006/ole">
            <p:oleObj spid="_x0000_s13322" name="Chart" r:id="rId3" imgW="9687384" imgH="5651482" progId="Excel.Sheet.8">
              <p:embed/>
            </p:oleObj>
          </a:graphicData>
        </a:graphic>
      </p:graphicFrame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71437" y="404664"/>
            <a:ext cx="8785225" cy="11430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Distribuição (%) dos idosos segundo necessidade de cuidado. São Paulo. Estudo SABE, 2010.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8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 do envelhecimento mundial 2005-2040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4530725"/>
          </a:xfrm>
        </p:spPr>
        <p:txBody>
          <a:bodyPr/>
          <a:lstStyle/>
          <a:p>
            <a:r>
              <a:rPr lang="pt-BR" dirty="0" smtClean="0"/>
              <a:t>35% em todas as idades</a:t>
            </a:r>
          </a:p>
          <a:p>
            <a:r>
              <a:rPr lang="pt-BR" dirty="0" smtClean="0"/>
              <a:t>164% entre 65 e 84 anos de idade</a:t>
            </a:r>
          </a:p>
          <a:p>
            <a:r>
              <a:rPr lang="pt-BR" dirty="0" smtClean="0"/>
              <a:t>301% entre 85 e 99 anos</a:t>
            </a:r>
          </a:p>
          <a:p>
            <a:r>
              <a:rPr lang="pt-BR" dirty="0" smtClean="0"/>
              <a:t>746% entre os maiores de 100 anos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53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ENVELHECIMENTO DA POPULAÇÃO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 BRASIL</a:t>
            </a:r>
          </a:p>
        </p:txBody>
      </p:sp>
      <p:pic>
        <p:nvPicPr>
          <p:cNvPr id="5" name="Picture 2" descr="http://n.i.uol.com.br/ultnot/0810/pnad-piramide.gi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964" y="1690689"/>
            <a:ext cx="7082769" cy="48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3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12875"/>
            <a:ext cx="8785225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6213" indent="-176213">
              <a:lnSpc>
                <a:spcPct val="9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altLang="pt-BR" sz="2000" smtClean="0"/>
              <a:t> </a:t>
            </a:r>
          </a:p>
        </p:txBody>
      </p:sp>
      <p:pic>
        <p:nvPicPr>
          <p:cNvPr id="139267" name="Picture 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3" t="14951" r="17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244"/>
          <p:cNvSpPr txBox="1">
            <a:spLocks noChangeArrowheads="1"/>
          </p:cNvSpPr>
          <p:nvPr/>
        </p:nvSpPr>
        <p:spPr bwMode="auto">
          <a:xfrm>
            <a:off x="5364163" y="6597650"/>
            <a:ext cx="410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http://www.censo2010.ibge.gov.br/sinopse/</a:t>
            </a: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6227763" y="404813"/>
            <a:ext cx="1800225" cy="720725"/>
          </a:xfrm>
          <a:prstGeom prst="wedgeRoundRectCallout">
            <a:avLst>
              <a:gd name="adj1" fmla="val -66257"/>
              <a:gd name="adj2" fmla="val 85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(≥ 60 anos)</a:t>
            </a: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6443663" y="1484313"/>
            <a:ext cx="1800225" cy="720725"/>
          </a:xfrm>
          <a:prstGeom prst="wedgeRoundRectCallout">
            <a:avLst>
              <a:gd name="adj1" fmla="val -41607"/>
              <a:gd name="adj2" fmla="val 149113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11.434.487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mulheres</a:t>
            </a: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2268538" y="1484313"/>
            <a:ext cx="1798637" cy="720725"/>
          </a:xfrm>
          <a:prstGeom prst="wedgeRoundRectCallout">
            <a:avLst>
              <a:gd name="adj1" fmla="val 27862"/>
              <a:gd name="adj2" fmla="val 132306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9.156.112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</a:t>
            </a:r>
          </a:p>
        </p:txBody>
      </p:sp>
    </p:spTree>
    <p:extLst>
      <p:ext uri="{BB962C8B-B14F-4D97-AF65-F5344CB8AC3E}">
        <p14:creationId xmlns:p14="http://schemas.microsoft.com/office/powerpoint/2010/main" xmlns="" val="1131231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32240" y="3140968"/>
            <a:ext cx="2016224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alt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Previsão:</a:t>
            </a:r>
          </a:p>
          <a:p>
            <a:pPr algn="ctr" eaLnBrk="1" hangingPunct="1"/>
            <a:r>
              <a:rPr lang="pt-BR" alt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2.653.060</a:t>
            </a:r>
          </a:p>
          <a:p>
            <a:pPr algn="ctr" eaLnBrk="1" hangingPunct="1"/>
            <a:endParaRPr lang="pt-BR" altLang="pt-B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pt-BR" alt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Censo 2010:</a:t>
            </a:r>
          </a:p>
          <a:p>
            <a:pPr algn="ctr" eaLnBrk="1" hangingPunct="1"/>
            <a:r>
              <a:rPr lang="pt-BR" alt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2.935.589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8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24274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Políticas </a:t>
            </a:r>
            <a:r>
              <a:rPr lang="pt-BR" b="1" smtClean="0">
                <a:solidFill>
                  <a:schemeClr val="accent6">
                    <a:lumMod val="50000"/>
                  </a:schemeClr>
                </a:solidFill>
              </a:rPr>
              <a:t>públicas e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Gestão do cuidado </a:t>
            </a: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gerontológico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532846"/>
            <a:ext cx="6858000" cy="165576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No próximo semestre!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3013-4199-477A-8F81-F0E38BF56EE8}" type="slidenum">
              <a:rPr lang="pt-BR" altLang="pt-BR" smtClean="0"/>
              <a:pPr/>
              <a:t>66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987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4800" dirty="0" smtClean="0"/>
              <a:t>Então, quem </a:t>
            </a:r>
            <a:r>
              <a:rPr lang="pt-BR" altLang="pt-BR" sz="4800" dirty="0"/>
              <a:t>é idoso?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40144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ido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16688" y="260350"/>
            <a:ext cx="2376487" cy="1566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8" descr="idosa pob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175" y="2123281"/>
            <a:ext cx="139065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2" name="Picture 14" descr="disabili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4264026"/>
            <a:ext cx="1552575" cy="21891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3" name="Picture 15" descr="casal idos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70696" y="204787"/>
            <a:ext cx="1417638" cy="1928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4" name="Picture 16" descr="casal idoso ga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8462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5" name="Picture 17" descr="idoso por S Salg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28082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diabe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3325"/>
            <a:ext cx="1871911" cy="12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132138" y="6165850"/>
            <a:ext cx="2592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Salgadohttp://www.techway.com.br/techway/revista_idoso/fotos/fotos.htm</a:t>
            </a:r>
          </a:p>
        </p:txBody>
      </p:sp>
      <p:pic>
        <p:nvPicPr>
          <p:cNvPr id="43028" name="Picture 20" descr="idosa S Salga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743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635375" y="2349500"/>
            <a:ext cx="26654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/>
              <a:t>Sebastião Salgado</a:t>
            </a:r>
          </a:p>
          <a:p>
            <a:pPr>
              <a:spcBef>
                <a:spcPct val="50000"/>
              </a:spcBef>
            </a:pPr>
            <a:r>
              <a:rPr lang="pt-BR" altLang="pt-BR" sz="800"/>
              <a:t>http://www.techway.com.br/techway/revista_idoso/fotos/fotos.htm</a:t>
            </a:r>
          </a:p>
          <a:p>
            <a:pPr>
              <a:spcBef>
                <a:spcPct val="50000"/>
              </a:spcBef>
            </a:pPr>
            <a:endParaRPr lang="pt-BR" altLang="pt-BR" sz="80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64" y="2201769"/>
            <a:ext cx="2597274" cy="19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pt-BR" altLang="pt-BR" sz="4000"/>
              <a:t>A pessoa idosa entre o mito e a historia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304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/>
              <a:t>Adão viveu 930 anos (Gênesis, V,5)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Durante a pré-história, o homem, ocupado com a caça, a guerra, a fome e as doenças não chegava a envelhecer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O surgimento das categorias etárias somente se deu no séc. XIX, relacionado à necessidade de ordenamento social </a:t>
            </a:r>
          </a:p>
        </p:txBody>
      </p:sp>
    </p:spTree>
    <p:extLst>
      <p:ext uri="{BB962C8B-B14F-4D97-AF65-F5344CB8AC3E}">
        <p14:creationId xmlns:p14="http://schemas.microsoft.com/office/powerpoint/2010/main" xmlns="" val="41109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2254</Words>
  <Application>Microsoft Office PowerPoint</Application>
  <PresentationFormat>Apresentação na tela (4:3)</PresentationFormat>
  <Paragraphs>336</Paragraphs>
  <Slides>66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8" baseType="lpstr">
      <vt:lpstr>Office Theme</vt:lpstr>
      <vt:lpstr>Chart</vt:lpstr>
      <vt:lpstr>Curso de vida: Envelhecimento</vt:lpstr>
      <vt:lpstr>Sociedade moderna</vt:lpstr>
      <vt:lpstr>Slide 3</vt:lpstr>
      <vt:lpstr>Curso de vida</vt:lpstr>
      <vt:lpstr>Slide 5</vt:lpstr>
      <vt:lpstr>Curso de vida e desenvolvimento</vt:lpstr>
      <vt:lpstr>Então, quem é idoso?</vt:lpstr>
      <vt:lpstr>Slide 8</vt:lpstr>
      <vt:lpstr>A pessoa idosa entre o mito e a historia</vt:lpstr>
      <vt:lpstr>A pessoa idosa entre o mito e a historia</vt:lpstr>
      <vt:lpstr>A velhice nas sociedades históricas</vt:lpstr>
      <vt:lpstr>A velhice nas sociedades históricas</vt:lpstr>
      <vt:lpstr>A velhice nas sociedades históricas</vt:lpstr>
      <vt:lpstr>A velhice nas sociedades históricas</vt:lpstr>
      <vt:lpstr>A velhice nas sociedades históricas</vt:lpstr>
      <vt:lpstr>A velhice nas sociedades históricas</vt:lpstr>
      <vt:lpstr>Início da Geriatria</vt:lpstr>
      <vt:lpstr>Conceito de velhice na história recente</vt:lpstr>
      <vt:lpstr>Sociedade pré-moderna</vt:lpstr>
      <vt:lpstr>Sociedade Moderna</vt:lpstr>
      <vt:lpstr>Sociedade pós-moderna</vt:lpstr>
      <vt:lpstr>Sociedade pós-moderna</vt:lpstr>
      <vt:lpstr>Conceito de envelhecimento na história recente: a 3ª idade</vt:lpstr>
      <vt:lpstr>Conceito de envelhecimento na história recente: a 3ª idade</vt:lpstr>
      <vt:lpstr>Conceito de envelhecimento na história recente: a 3ª idade</vt:lpstr>
      <vt:lpstr>Os profissionais no pós-modernismo e o envelhecimento</vt:lpstr>
      <vt:lpstr>Os profissionais no pós-modernismo e o envelhecimento</vt:lpstr>
      <vt:lpstr>Velhice</vt:lpstr>
      <vt:lpstr>Categoria idade: construções históricas e sociais</vt:lpstr>
      <vt:lpstr>Conceito de envelhecimento</vt:lpstr>
      <vt:lpstr>Modelo social do envelhecimento</vt:lpstr>
      <vt:lpstr>Slide 32</vt:lpstr>
      <vt:lpstr>Slide 33</vt:lpstr>
      <vt:lpstr>Slide 34</vt:lpstr>
      <vt:lpstr>Envelhecimento Psicológico</vt:lpstr>
      <vt:lpstr> </vt:lpstr>
      <vt:lpstr> </vt:lpstr>
      <vt:lpstr>Envelhecimento cognitivo</vt:lpstr>
      <vt:lpstr>Slide 39</vt:lpstr>
      <vt:lpstr>Modificações gerais</vt:lpstr>
      <vt:lpstr>Slide 41</vt:lpstr>
      <vt:lpstr>Slide 42</vt:lpstr>
      <vt:lpstr>Mudanças nos diversos sistemas</vt:lpstr>
      <vt:lpstr>Slide 44</vt:lpstr>
      <vt:lpstr>Slide 45</vt:lpstr>
      <vt:lpstr>Slide 46</vt:lpstr>
      <vt:lpstr>Slide 47</vt:lpstr>
      <vt:lpstr>Slide 48</vt:lpstr>
      <vt:lpstr>Senescência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Distribuição (%) dos idosos segundo necessidade de cuidado. São Paulo. Estudo SABE, 2010.</vt:lpstr>
      <vt:lpstr>Perspectivas do envelhecimento mundial 2005-2040</vt:lpstr>
      <vt:lpstr>ENVELHECIMENTO DA POPULAÇÃO  NO BRASIL</vt:lpstr>
      <vt:lpstr>Slide 64</vt:lpstr>
      <vt:lpstr>Slide 65</vt:lpstr>
      <vt:lpstr>Políticas públicas e Gestão do cuidado gerontológico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vida</dc:title>
  <dc:creator>H_Akemi</dc:creator>
  <cp:lastModifiedBy>Ciro</cp:lastModifiedBy>
  <cp:revision>18</cp:revision>
  <dcterms:created xsi:type="dcterms:W3CDTF">2007-08-07T10:57:09Z</dcterms:created>
  <dcterms:modified xsi:type="dcterms:W3CDTF">2014-12-06T22:30:15Z</dcterms:modified>
</cp:coreProperties>
</file>