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0" r:id="rId3"/>
    <p:sldId id="257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58" r:id="rId12"/>
    <p:sldId id="259" r:id="rId13"/>
    <p:sldId id="261" r:id="rId14"/>
    <p:sldId id="262" r:id="rId15"/>
    <p:sldId id="263" r:id="rId16"/>
    <p:sldId id="265" r:id="rId17"/>
    <p:sldId id="266" r:id="rId18"/>
    <p:sldId id="267" r:id="rId19"/>
    <p:sldId id="268" r:id="rId20"/>
    <p:sldId id="279" r:id="rId21"/>
    <p:sldId id="264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/>
              <a:t>“Entre </a:t>
            </a:r>
            <a:r>
              <a:rPr lang="pt-BR" sz="4800" dirty="0"/>
              <a:t>o mérito e a </a:t>
            </a:r>
            <a:r>
              <a:rPr lang="pt-BR" sz="4800" dirty="0" smtClean="0"/>
              <a:t>sorte...” </a:t>
            </a:r>
            <a:br>
              <a:rPr lang="pt-BR" sz="4800" dirty="0" smtClean="0"/>
            </a:br>
            <a:r>
              <a:rPr lang="pt-BR" sz="1000" dirty="0" smtClean="0"/>
              <a:t/>
            </a:r>
            <a:br>
              <a:rPr lang="pt-BR" sz="1000" dirty="0" smtClean="0"/>
            </a:br>
            <a:r>
              <a:rPr lang="pt-BR" sz="4800" dirty="0" smtClean="0"/>
              <a:t>“Pro dia nascer feliz”</a:t>
            </a:r>
            <a:endParaRPr lang="pt-B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51" y="4726545"/>
            <a:ext cx="10058400" cy="1223493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100" cap="none" dirty="0" smtClean="0"/>
              <a:t>COSTA, Marcio &amp; KOSLINSKI, Mariane. Entre o Mérito e a </a:t>
            </a:r>
            <a:r>
              <a:rPr lang="pt-BR" sz="2100" cap="none" dirty="0"/>
              <a:t>s</a:t>
            </a:r>
            <a:r>
              <a:rPr lang="pt-BR" sz="2100" cap="none" dirty="0" smtClean="0"/>
              <a:t>orte: escola, presente e futuro na visão de estudantes do ensino fundamental do Rio de Janeiro.</a:t>
            </a:r>
            <a:r>
              <a:rPr lang="pt-BR" sz="2100" i="1" cap="none" dirty="0" smtClean="0"/>
              <a:t> </a:t>
            </a:r>
            <a:r>
              <a:rPr lang="pt-BR" sz="2100" cap="none" dirty="0" smtClean="0"/>
              <a:t>Revista</a:t>
            </a:r>
            <a:r>
              <a:rPr lang="pt-BR" sz="2100" b="1" cap="none" dirty="0" smtClean="0"/>
              <a:t> </a:t>
            </a:r>
            <a:r>
              <a:rPr lang="pt-BR" sz="2100" i="1" cap="none" dirty="0" smtClean="0"/>
              <a:t>Brasileira de Educação</a:t>
            </a:r>
            <a:r>
              <a:rPr lang="pt-BR" sz="2100" cap="none" dirty="0" smtClean="0"/>
              <a:t>, Jan./Abr. 2006, Vol.11, no.31, p.133-154.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100" cap="none" dirty="0" smtClean="0"/>
              <a:t>Pro dia nascer feliz. Documentário (2006). Direção, roteiro e edição de João Jardim (88 minutos).</a:t>
            </a:r>
            <a:endParaRPr lang="pt-BR" cap="none" dirty="0"/>
          </a:p>
        </p:txBody>
      </p:sp>
    </p:spTree>
    <p:extLst>
      <p:ext uri="{BB962C8B-B14F-4D97-AF65-F5344CB8AC3E}">
        <p14:creationId xmlns:p14="http://schemas.microsoft.com/office/powerpoint/2010/main" val="31576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400" b="1" dirty="0"/>
              <a:t>A percepção dos alunos em relação às escolas e às turmas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 smtClean="0"/>
              <a:t>- Variam entre as diferentes escolas e numa mesma escola entre as diferentes turmas.</a:t>
            </a:r>
          </a:p>
          <a:p>
            <a:r>
              <a:rPr lang="pt-BR" sz="2200" dirty="0" smtClean="0"/>
              <a:t>- Alunos do período noturno e vespertino apresentam visões mais negativas de suas escolas.</a:t>
            </a:r>
          </a:p>
          <a:p>
            <a:r>
              <a:rPr lang="pt-BR" sz="2200" dirty="0" smtClean="0"/>
              <a:t>- Separação </a:t>
            </a:r>
            <a:r>
              <a:rPr lang="pt-BR" sz="2200" dirty="0"/>
              <a:t>de turmas de acordo com as habilidades dos alunos exerce um impacto na motivação e empenho dos professores e, consequentemente, aumenta a diferença de performance entre as </a:t>
            </a:r>
            <a:r>
              <a:rPr lang="pt-BR" sz="2200" dirty="0" smtClean="0"/>
              <a:t>turmas.</a:t>
            </a:r>
          </a:p>
          <a:p>
            <a:r>
              <a:rPr lang="pt-BR" sz="2200" dirty="0" smtClean="0"/>
              <a:t>- Escolas particulares: visão positiva da escola, mas com críticas quando comparadas a outras.</a:t>
            </a:r>
          </a:p>
          <a:p>
            <a:r>
              <a:rPr lang="pt-BR" sz="2200" dirty="0" smtClean="0"/>
              <a:t>- Escola E: “visão mais crítica da escola”. Elogios às regras, disciplina e rigidez e críticas às condições materiais e ao currículo.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13400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Expectativas de escolarização e de carreira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0913" y="1845734"/>
            <a:ext cx="10895526" cy="4413398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pt-BR" sz="2100" dirty="0" smtClean="0"/>
              <a:t>Visões negativas da escola </a:t>
            </a:r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menores aspirações de escolaridade e carreiras mais indefinidas.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100" dirty="0" smtClean="0"/>
              <a:t>Reputação </a:t>
            </a:r>
            <a:r>
              <a:rPr lang="pt-BR" sz="2100" dirty="0"/>
              <a:t>das escolas e os procedimentos internos por elas adotados estão associados e, de alguma forma, podem estar influenciando as expectativas futuras dos </a:t>
            </a:r>
            <a:r>
              <a:rPr lang="pt-BR" sz="2100" dirty="0" smtClean="0"/>
              <a:t>alunos.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100" dirty="0" smtClean="0"/>
              <a:t>Alunos de escolas particulares não têm planos de trabalhar enquanto estudam.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100" dirty="0" smtClean="0"/>
              <a:t>Associação </a:t>
            </a:r>
            <a:r>
              <a:rPr lang="pt-BR" sz="2100" dirty="0"/>
              <a:t>entre a experiência escolar dos alunos, e/ou a atitude em direção à escola que </a:t>
            </a:r>
            <a:r>
              <a:rPr lang="pt-BR" sz="2100" dirty="0" smtClean="0"/>
              <a:t>frequentam</a:t>
            </a:r>
            <a:r>
              <a:rPr lang="pt-BR" sz="2100" dirty="0"/>
              <a:t>, e a importância que atribuem à escola de forma mais abrangente. </a:t>
            </a:r>
            <a:endParaRPr lang="pt-BR" sz="2100" dirty="0" smtClean="0"/>
          </a:p>
          <a:p>
            <a:pPr lvl="1">
              <a:buFontTx/>
              <a:buChar char="-"/>
            </a:pPr>
            <a:r>
              <a:rPr lang="pt-BR" sz="2100" dirty="0" smtClean="0"/>
              <a:t>Alunos </a:t>
            </a:r>
            <a:r>
              <a:rPr lang="pt-BR" sz="2100" dirty="0"/>
              <a:t>que </a:t>
            </a:r>
            <a:r>
              <a:rPr lang="pt-BR" sz="2100" dirty="0" smtClean="0"/>
              <a:t>frequentam </a:t>
            </a:r>
            <a:r>
              <a:rPr lang="pt-BR" sz="2100" dirty="0"/>
              <a:t>escolas de menor prestígio e turmas “mais velhas” tendem a ver a escola meramente como instrumento para conseguir ou manter um emprego e demonstram certo desinteresse pela educação escolar, ou, até mesmo, duvidam de seus efeitos benéficos; </a:t>
            </a:r>
            <a:endParaRPr lang="pt-BR" sz="2100" dirty="0" smtClean="0"/>
          </a:p>
          <a:p>
            <a:pPr lvl="1">
              <a:buFontTx/>
              <a:buChar char="-"/>
            </a:pPr>
            <a:r>
              <a:rPr lang="pt-BR" sz="2100" dirty="0" smtClean="0"/>
              <a:t>- Alunos </a:t>
            </a:r>
            <a:r>
              <a:rPr lang="pt-BR" sz="2100" dirty="0"/>
              <a:t>de turmas “mais novas</a:t>
            </a:r>
            <a:r>
              <a:rPr lang="pt-BR" sz="2100" dirty="0" smtClean="0"/>
              <a:t>”: funções da escola </a:t>
            </a:r>
            <a:r>
              <a:rPr lang="pt-BR" sz="2100" dirty="0"/>
              <a:t>diversificadas e, como nas escolas privadas, sua importância primordial parece ser proporcionar uma possibilidade de “melhorar de vida” ou de alcançar a carreira escolhida.</a:t>
            </a:r>
          </a:p>
        </p:txBody>
      </p:sp>
    </p:spTree>
    <p:extLst>
      <p:ext uri="{BB962C8B-B14F-4D97-AF65-F5344CB8AC3E}">
        <p14:creationId xmlns:p14="http://schemas.microsoft.com/office/powerpoint/2010/main" val="309876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pt-BR" sz="2400" dirty="0" smtClean="0"/>
              <a:t>Alunos que apresentam </a:t>
            </a:r>
            <a:r>
              <a:rPr lang="pt-BR" sz="2400" dirty="0"/>
              <a:t>visões negativas em relação aos estabelecimentos em que estudam, tendem a apresentar menores aspirações de escolaridade e carreiras mais indefinidas, se comparados com os alunos das turmas 02 e 03 da Escola C, de maior reputação, mesmo que essa última escola esteja localizada em uma das regiões mais pobres do município</a:t>
            </a:r>
            <a:endParaRPr lang="pt-BR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400" dirty="0"/>
              <a:t>O</a:t>
            </a:r>
            <a:r>
              <a:rPr lang="pt-BR" sz="2400" dirty="0" smtClean="0"/>
              <a:t>pinião </a:t>
            </a:r>
            <a:r>
              <a:rPr lang="pt-BR" sz="2400" dirty="0"/>
              <a:t>sobre a importância da educação escolar para alcançar um bom trabalho ou seguir a carreira desejada parece variar de acordo com a experiência escolar dos alunos, além de variar de acordo com sua expectativa futura de carreira</a:t>
            </a:r>
            <a:r>
              <a:rPr lang="pt-BR" sz="24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400" dirty="0" smtClean="0"/>
              <a:t>Escolas privadas: tendência </a:t>
            </a:r>
            <a:r>
              <a:rPr lang="pt-BR" sz="2400" dirty="0"/>
              <a:t>de aspirações de escolarização mais </a:t>
            </a:r>
            <a:r>
              <a:rPr lang="pt-BR" sz="2400" dirty="0" smtClean="0"/>
              <a:t>elevadas.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311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pt-BR" sz="2400" dirty="0" smtClean="0"/>
              <a:t>Estudo </a:t>
            </a:r>
            <a:r>
              <a:rPr lang="pt-BR" sz="2400" dirty="0"/>
              <a:t>apresenta um quadro consideravelmente complexo, em que se cruzam os fortes condicionamentos socioeconômicos com elementos importantes da dimensão cultural, como a localização nas áreas geográficas de uma “cidade partida” e, destacadamente, a própria trajetória escolar dos </a:t>
            </a:r>
            <a:r>
              <a:rPr lang="pt-BR" sz="2400" dirty="0" smtClean="0"/>
              <a:t>entrevistados.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400" dirty="0" smtClean="0"/>
              <a:t>Experiência </a:t>
            </a:r>
            <a:r>
              <a:rPr lang="pt-BR" sz="2400" dirty="0"/>
              <a:t>escolar </a:t>
            </a:r>
            <a:r>
              <a:rPr lang="pt-BR" sz="2400" dirty="0" smtClean="0"/>
              <a:t>pregressa é um elemento </a:t>
            </a:r>
            <a:r>
              <a:rPr lang="pt-BR" sz="2400" dirty="0"/>
              <a:t>mais importante que o esperado, na inclinação dos entrevistados em relação ao papel da escola em suas </a:t>
            </a:r>
            <a:r>
              <a:rPr lang="pt-BR" sz="2400" dirty="0" smtClean="0"/>
              <a:t>vidas.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400" dirty="0" smtClean="0"/>
              <a:t>Em escola periférica há aspirações por maior escolaridade e definição de carreiras (Explicação sociológica, entorno da escola onde a droga e o tráfico não representam uma ameaça).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9913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endParaRPr lang="pt-BR" sz="1000" dirty="0" smtClean="0"/>
          </a:p>
          <a:p>
            <a:pPr algn="just"/>
            <a:r>
              <a:rPr lang="pt-BR" sz="2800" dirty="0" smtClean="0"/>
              <a:t>Os </a:t>
            </a:r>
            <a:r>
              <a:rPr lang="pt-BR" sz="2800" dirty="0"/>
              <a:t>estudos referentes à estratificação escolar a partir de critérios de prestígio e trajetória pregressa fornecem referências interessantes para nossas reflexões sobre o valor da escola. Contrariando a uma tendência </a:t>
            </a:r>
            <a:r>
              <a:rPr lang="pt-BR" sz="2800" dirty="0" err="1"/>
              <a:t>hipersociológica</a:t>
            </a:r>
            <a:r>
              <a:rPr lang="pt-BR" sz="2800" dirty="0"/>
              <a:t> de estabelecer destinos escolares e sociais como inextricavelmente amarrados por pertencimentos socioeconômicos, parece que a experiência de escolarização fornece elementos relevantes para compreensão dos padrões de “adesão” ao universo escolar e, por conseguinte, aos esquemas mais abrangentes de inserção social.</a:t>
            </a:r>
          </a:p>
        </p:txBody>
      </p:sp>
    </p:spTree>
    <p:extLst>
      <p:ext uri="{BB962C8B-B14F-4D97-AF65-F5344CB8AC3E}">
        <p14:creationId xmlns:p14="http://schemas.microsoft.com/office/powerpoint/2010/main" val="423396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Pro dia nascer feliz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1000" dirty="0" smtClean="0"/>
          </a:p>
          <a:p>
            <a:r>
              <a:rPr lang="pt-BR" sz="2600" dirty="0" smtClean="0"/>
              <a:t>Realizado entre 2004 e 2005</a:t>
            </a:r>
          </a:p>
          <a:p>
            <a:r>
              <a:rPr lang="pt-BR" sz="2600" dirty="0" smtClean="0"/>
              <a:t>Documentário sobre a educação brasileira a partir do interior da escola, das salas de aula e dos seus sujeitos: aluno/as, professores e diretores.</a:t>
            </a:r>
          </a:p>
          <a:p>
            <a:r>
              <a:rPr lang="pt-BR" sz="2600" dirty="0" smtClean="0"/>
              <a:t>Nas </a:t>
            </a:r>
            <a:r>
              <a:rPr lang="pt-BR" sz="2600" dirty="0"/>
              <a:t>palavras do diretor, trata-se de um documentário investigativo que mostra que não existem padrões de escolas, mas realidades complexas que envolvem alunos, professores e sistemas públicos e privados de educação. </a:t>
            </a:r>
            <a:endParaRPr lang="pt-BR" sz="2600" dirty="0" smtClean="0"/>
          </a:p>
        </p:txBody>
      </p:sp>
    </p:spTree>
    <p:extLst>
      <p:ext uri="{BB962C8B-B14F-4D97-AF65-F5344CB8AC3E}">
        <p14:creationId xmlns:p14="http://schemas.microsoft.com/office/powerpoint/2010/main" val="177128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Acompanha 6 realidades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3000" b="1" dirty="0" err="1"/>
              <a:t>Manari</a:t>
            </a:r>
            <a:r>
              <a:rPr lang="pt-BR" sz="3000" b="1" dirty="0"/>
              <a:t> PE</a:t>
            </a:r>
          </a:p>
          <a:p>
            <a:r>
              <a:rPr lang="pt-BR" dirty="0" smtClean="0"/>
              <a:t>- Valéria: adolescente de </a:t>
            </a:r>
            <a:r>
              <a:rPr lang="pt-BR" dirty="0" err="1" smtClean="0"/>
              <a:t>Manari</a:t>
            </a:r>
            <a:r>
              <a:rPr lang="pt-BR" dirty="0" smtClean="0"/>
              <a:t>, aluna </a:t>
            </a:r>
            <a:r>
              <a:rPr lang="pt-BR" dirty="0"/>
              <a:t>de um curso de ensino médio </a:t>
            </a:r>
            <a:r>
              <a:rPr lang="pt-BR" dirty="0" smtClean="0"/>
              <a:t>profissionalizante/ magistério</a:t>
            </a:r>
            <a:r>
              <a:rPr lang="pt-BR" dirty="0"/>
              <a:t>;</a:t>
            </a:r>
          </a:p>
          <a:p>
            <a:r>
              <a:rPr lang="pt-BR" dirty="0" smtClean="0"/>
              <a:t>- </a:t>
            </a:r>
            <a:r>
              <a:rPr lang="pt-BR" dirty="0"/>
              <a:t>D. </a:t>
            </a:r>
            <a:r>
              <a:rPr lang="pt-BR" dirty="0" err="1"/>
              <a:t>Nene</a:t>
            </a:r>
            <a:r>
              <a:rPr lang="pt-BR" dirty="0"/>
              <a:t>, diretora da escola Dias </a:t>
            </a:r>
            <a:r>
              <a:rPr lang="pt-BR" dirty="0" smtClean="0"/>
              <a:t>Lima, </a:t>
            </a:r>
            <a:r>
              <a:rPr lang="pt-BR" dirty="0"/>
              <a:t>de </a:t>
            </a:r>
            <a:r>
              <a:rPr lang="pt-BR" dirty="0" smtClean="0"/>
              <a:t>Inajá;</a:t>
            </a:r>
            <a:endParaRPr lang="pt-BR" dirty="0"/>
          </a:p>
          <a:p>
            <a:r>
              <a:rPr lang="pt-BR" dirty="0"/>
              <a:t>- </a:t>
            </a:r>
            <a:r>
              <a:rPr lang="pt-BR" dirty="0" err="1"/>
              <a:t>Profª</a:t>
            </a:r>
            <a:r>
              <a:rPr lang="pt-BR" dirty="0"/>
              <a:t> </a:t>
            </a:r>
            <a:r>
              <a:rPr lang="pt-BR" dirty="0" smtClean="0"/>
              <a:t>Denise: professora da escola de Inajá.</a:t>
            </a:r>
          </a:p>
          <a:p>
            <a:endParaRPr lang="pt-BR" dirty="0"/>
          </a:p>
          <a:p>
            <a:r>
              <a:rPr lang="pt-BR" sz="3000" b="1" dirty="0" smtClean="0"/>
              <a:t>Duque de Caxias</a:t>
            </a:r>
            <a:endParaRPr lang="pt-BR" sz="3000" b="1" dirty="0"/>
          </a:p>
          <a:p>
            <a:r>
              <a:rPr lang="pt-BR" dirty="0" smtClean="0"/>
              <a:t>- Colégio Estadual Guadalajara</a:t>
            </a:r>
          </a:p>
          <a:p>
            <a:r>
              <a:rPr lang="pt-BR" dirty="0" smtClean="0"/>
              <a:t>- </a:t>
            </a:r>
            <a:r>
              <a:rPr lang="pt-BR" dirty="0" err="1" smtClean="0"/>
              <a:t>Deivison</a:t>
            </a:r>
            <a:r>
              <a:rPr lang="pt-BR" dirty="0" smtClean="0"/>
              <a:t> Douglas (16 anos)</a:t>
            </a:r>
          </a:p>
          <a:p>
            <a:r>
              <a:rPr lang="pt-BR" dirty="0" smtClean="0"/>
              <a:t>- </a:t>
            </a:r>
            <a:r>
              <a:rPr lang="pt-BR" dirty="0" err="1" smtClean="0"/>
              <a:t>Profª</a:t>
            </a:r>
            <a:r>
              <a:rPr lang="pt-BR" dirty="0" smtClean="0"/>
              <a:t> </a:t>
            </a:r>
            <a:r>
              <a:rPr lang="pt-BR" dirty="0" err="1" smtClean="0"/>
              <a:t>Helenita</a:t>
            </a:r>
            <a:endParaRPr lang="pt-BR" dirty="0" smtClean="0"/>
          </a:p>
          <a:p>
            <a:r>
              <a:rPr lang="pt-BR" dirty="0" smtClean="0"/>
              <a:t>- </a:t>
            </a:r>
            <a:r>
              <a:rPr lang="pt-BR" dirty="0" err="1" smtClean="0"/>
              <a:t>Profª</a:t>
            </a:r>
            <a:r>
              <a:rPr lang="pt-BR" dirty="0" smtClean="0"/>
              <a:t> </a:t>
            </a:r>
            <a:r>
              <a:rPr lang="pt-BR" dirty="0" err="1" smtClean="0"/>
              <a:t>Edlane</a:t>
            </a:r>
            <a:r>
              <a:rPr lang="pt-BR" dirty="0" smtClean="0"/>
              <a:t>: Núcleo de Cultura da Escola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811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000" b="1" dirty="0" smtClean="0"/>
              <a:t>Itaquaquecetuba – SP</a:t>
            </a:r>
          </a:p>
          <a:p>
            <a:r>
              <a:rPr lang="pt-BR" sz="1900" dirty="0" smtClean="0"/>
              <a:t>- </a:t>
            </a:r>
            <a:r>
              <a:rPr lang="pt-BR" sz="1900" dirty="0" err="1" smtClean="0"/>
              <a:t>Profª</a:t>
            </a:r>
            <a:r>
              <a:rPr lang="pt-BR" sz="1900" dirty="0" smtClean="0"/>
              <a:t> Celsa: </a:t>
            </a:r>
            <a:r>
              <a:rPr lang="pt-BR" sz="1900" dirty="0" err="1" smtClean="0"/>
              <a:t>Fanzine</a:t>
            </a:r>
            <a:endParaRPr lang="pt-BR" sz="1900" dirty="0" smtClean="0"/>
          </a:p>
          <a:p>
            <a:r>
              <a:rPr lang="pt-BR" sz="1900" dirty="0" smtClean="0"/>
              <a:t>- </a:t>
            </a:r>
            <a:r>
              <a:rPr lang="pt-BR" sz="1900" dirty="0" err="1" smtClean="0"/>
              <a:t>Profª</a:t>
            </a:r>
            <a:r>
              <a:rPr lang="pt-BR" sz="1900" dirty="0" smtClean="0"/>
              <a:t> Fátima: diretora da escola</a:t>
            </a:r>
          </a:p>
          <a:p>
            <a:r>
              <a:rPr lang="pt-BR" sz="1900" dirty="0" smtClean="0"/>
              <a:t>- </a:t>
            </a:r>
            <a:r>
              <a:rPr lang="pt-BR" sz="1900" dirty="0" err="1" smtClean="0"/>
              <a:t>Profª</a:t>
            </a:r>
            <a:r>
              <a:rPr lang="pt-BR" sz="1900" dirty="0" smtClean="0"/>
              <a:t> Suzana</a:t>
            </a:r>
          </a:p>
          <a:p>
            <a:r>
              <a:rPr lang="pt-BR" sz="1900" dirty="0" smtClean="0"/>
              <a:t>- Aluno Ronaldo</a:t>
            </a:r>
          </a:p>
          <a:p>
            <a:r>
              <a:rPr lang="pt-BR" sz="1900" dirty="0" smtClean="0"/>
              <a:t>- Aluna Keila do </a:t>
            </a:r>
            <a:r>
              <a:rPr lang="pt-BR" sz="1900" dirty="0" err="1" smtClean="0"/>
              <a:t>Fanzine</a:t>
            </a:r>
            <a:endParaRPr lang="pt-BR" sz="1900" dirty="0" smtClean="0"/>
          </a:p>
          <a:p>
            <a:endParaRPr lang="pt-BR" sz="1900" dirty="0" smtClean="0"/>
          </a:p>
          <a:p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10028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000" b="1" dirty="0" smtClean="0"/>
              <a:t>São Paulo – Alto de Pinheiros</a:t>
            </a:r>
          </a:p>
          <a:p>
            <a:r>
              <a:rPr lang="pt-BR" dirty="0" smtClean="0"/>
              <a:t>- Colégio Santa Cruz </a:t>
            </a:r>
          </a:p>
          <a:p>
            <a:r>
              <a:rPr lang="pt-BR" dirty="0" smtClean="0"/>
              <a:t>- </a:t>
            </a:r>
            <a:r>
              <a:rPr lang="pt-BR" dirty="0" err="1" smtClean="0"/>
              <a:t>Profª</a:t>
            </a:r>
            <a:r>
              <a:rPr lang="pt-BR" dirty="0" smtClean="0"/>
              <a:t> Antonieta</a:t>
            </a:r>
          </a:p>
          <a:p>
            <a:r>
              <a:rPr lang="pt-BR" dirty="0" smtClean="0"/>
              <a:t>- Aluna Thaís (recuperação)</a:t>
            </a:r>
          </a:p>
          <a:p>
            <a:r>
              <a:rPr lang="pt-BR" dirty="0" smtClean="0"/>
              <a:t>- Aluna </a:t>
            </a:r>
            <a:r>
              <a:rPr lang="pt-BR" dirty="0" err="1" smtClean="0"/>
              <a:t>Ciça</a:t>
            </a:r>
            <a:r>
              <a:rPr lang="pt-BR" dirty="0" smtClean="0"/>
              <a:t> (bom desempenho)</a:t>
            </a:r>
          </a:p>
          <a:p>
            <a:r>
              <a:rPr lang="pt-BR" sz="3000" b="1" dirty="0" smtClean="0"/>
              <a:t>São Paulo – Zona Sul</a:t>
            </a:r>
          </a:p>
          <a:p>
            <a:r>
              <a:rPr lang="pt-BR" dirty="0" smtClean="0"/>
              <a:t>- Escola Estadual Levi Carneiro </a:t>
            </a:r>
          </a:p>
          <a:p>
            <a:r>
              <a:rPr lang="pt-BR" dirty="0" smtClean="0"/>
              <a:t>- </a:t>
            </a:r>
            <a:r>
              <a:rPr lang="pt-BR" dirty="0" err="1" smtClean="0"/>
              <a:t>Profª</a:t>
            </a:r>
            <a:r>
              <a:rPr lang="pt-BR" dirty="0" smtClean="0"/>
              <a:t> Suzana (diretora da escola)</a:t>
            </a:r>
          </a:p>
          <a:p>
            <a:r>
              <a:rPr lang="pt-BR" dirty="0" smtClean="0"/>
              <a:t>- Alunas Rita, </a:t>
            </a:r>
            <a:r>
              <a:rPr lang="pt-BR" dirty="0" err="1" smtClean="0"/>
              <a:t>Ivaneide</a:t>
            </a:r>
            <a:r>
              <a:rPr lang="pt-BR" dirty="0" smtClean="0"/>
              <a:t> e Viviane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975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000" b="1" dirty="0" smtClean="0"/>
              <a:t>Instituição não nomeada</a:t>
            </a:r>
          </a:p>
          <a:p>
            <a:r>
              <a:rPr lang="pt-BR" dirty="0" smtClean="0"/>
              <a:t>- Instituição </a:t>
            </a:r>
            <a:r>
              <a:rPr lang="pt-BR" dirty="0" err="1" smtClean="0"/>
              <a:t>sócio-educacional</a:t>
            </a:r>
            <a:r>
              <a:rPr lang="pt-BR" dirty="0" smtClean="0"/>
              <a:t> para atendimento de adolescentes </a:t>
            </a:r>
            <a:r>
              <a:rPr lang="pt-BR" dirty="0"/>
              <a:t>autores de atos infracionais </a:t>
            </a:r>
            <a:endParaRPr lang="pt-BR" dirty="0" smtClean="0"/>
          </a:p>
          <a:p>
            <a:r>
              <a:rPr lang="pt-BR" dirty="0" smtClean="0"/>
              <a:t>- Jovem que cometeu homicídio.</a:t>
            </a:r>
          </a:p>
          <a:p>
            <a:r>
              <a:rPr lang="pt-BR" dirty="0" smtClean="0"/>
              <a:t>- Jovens que cometeram infrações.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108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748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b="1" dirty="0" smtClean="0"/>
              <a:t> </a:t>
            </a:r>
            <a:r>
              <a:rPr lang="pt-BR" sz="2100" b="1" dirty="0" smtClean="0"/>
              <a:t>Mariane </a:t>
            </a:r>
            <a:r>
              <a:rPr lang="pt-BR" sz="2100" b="1" dirty="0"/>
              <a:t>Campelo </a:t>
            </a:r>
            <a:r>
              <a:rPr lang="pt-BR" sz="2100" b="1" dirty="0" err="1" smtClean="0"/>
              <a:t>Koslinski</a:t>
            </a:r>
            <a:r>
              <a:rPr lang="pt-BR" sz="2100" b="1" dirty="0" smtClean="0"/>
              <a:t>: G</a:t>
            </a:r>
            <a:r>
              <a:rPr lang="pt-BR" sz="2100" dirty="0" smtClean="0"/>
              <a:t>raduação </a:t>
            </a:r>
            <a:r>
              <a:rPr lang="pt-BR" sz="2100" dirty="0"/>
              <a:t>em Sociologia - London </a:t>
            </a:r>
            <a:r>
              <a:rPr lang="pt-BR" sz="2100" dirty="0" err="1"/>
              <a:t>School</a:t>
            </a:r>
            <a:r>
              <a:rPr lang="pt-BR" sz="2100" dirty="0"/>
              <a:t> </a:t>
            </a:r>
            <a:r>
              <a:rPr lang="pt-BR" sz="2100" dirty="0" err="1"/>
              <a:t>Of</a:t>
            </a:r>
            <a:r>
              <a:rPr lang="pt-BR" sz="2100" dirty="0"/>
              <a:t> </a:t>
            </a:r>
            <a:r>
              <a:rPr lang="pt-BR" sz="2100" dirty="0" err="1"/>
              <a:t>Economics</a:t>
            </a:r>
            <a:r>
              <a:rPr lang="pt-BR" sz="2100" dirty="0"/>
              <a:t> (1995</a:t>
            </a:r>
            <a:r>
              <a:rPr lang="pt-BR" sz="2100" dirty="0" smtClean="0"/>
              <a:t>), Mestrado </a:t>
            </a:r>
            <a:r>
              <a:rPr lang="pt-BR" sz="2100" dirty="0"/>
              <a:t>em Educação pela Universidade Estadual de Campinas (2000) e Doutorado em Sociologia pela Universidade Federal do Rio de Janeiro. </a:t>
            </a:r>
            <a:r>
              <a:rPr lang="pt-BR" sz="2100" dirty="0" smtClean="0"/>
              <a:t> Professora da UFRJ.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100" dirty="0" smtClean="0"/>
              <a:t> </a:t>
            </a:r>
            <a:r>
              <a:rPr lang="pt-BR" sz="2100" b="1" dirty="0" smtClean="0"/>
              <a:t>Marcio da Costa</a:t>
            </a:r>
            <a:r>
              <a:rPr lang="pt-BR" sz="2100" dirty="0" smtClean="0"/>
              <a:t>: Graduação </a:t>
            </a:r>
            <a:r>
              <a:rPr lang="pt-BR" sz="2100" dirty="0"/>
              <a:t>em Ciências Sociais pela Universidade Federal Fluminense (1982), </a:t>
            </a:r>
            <a:r>
              <a:rPr lang="pt-BR" sz="2100" dirty="0" smtClean="0"/>
              <a:t>Mestrado </a:t>
            </a:r>
            <a:r>
              <a:rPr lang="pt-BR" sz="2100" dirty="0"/>
              <a:t>em Educação pela Pontifícia Universidade Católica do Rio de Janeiro (1992) e </a:t>
            </a:r>
            <a:r>
              <a:rPr lang="pt-BR" sz="2100" dirty="0" smtClean="0"/>
              <a:t>Doutorado </a:t>
            </a:r>
            <a:r>
              <a:rPr lang="pt-BR" sz="2100" dirty="0"/>
              <a:t>em Sociologia pelo IUPERJ (1998). </a:t>
            </a:r>
            <a:r>
              <a:rPr lang="pt-BR" sz="2100" dirty="0" smtClean="0"/>
              <a:t>Professor </a:t>
            </a:r>
            <a:r>
              <a:rPr lang="pt-BR" sz="2100" dirty="0"/>
              <a:t>associado da Universidade Federal do Rio de </a:t>
            </a:r>
            <a:r>
              <a:rPr lang="pt-BR" sz="2100" dirty="0" smtClean="0"/>
              <a:t>Janeiro.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100" dirty="0" smtClean="0"/>
              <a:t> </a:t>
            </a:r>
            <a:r>
              <a:rPr lang="pt-BR" sz="2100" b="1" dirty="0" smtClean="0"/>
              <a:t>João Jardim</a:t>
            </a:r>
            <a:r>
              <a:rPr lang="pt-BR" sz="2100" dirty="0" smtClean="0"/>
              <a:t>: </a:t>
            </a:r>
            <a:r>
              <a:rPr lang="pt-BR" sz="2100" dirty="0">
                <a:solidFill>
                  <a:schemeClr val="tx1"/>
                </a:solidFill>
              </a:rPr>
              <a:t>C</a:t>
            </a:r>
            <a:r>
              <a:rPr lang="pt-BR" sz="2100" dirty="0" smtClean="0">
                <a:solidFill>
                  <a:schemeClr val="tx1"/>
                </a:solidFill>
              </a:rPr>
              <a:t>ineasta brasileiro. Formou-se em jornalismo pela </a:t>
            </a:r>
            <a:r>
              <a:rPr lang="pt-BR" sz="2100" dirty="0">
                <a:solidFill>
                  <a:schemeClr val="tx1"/>
                </a:solidFill>
              </a:rPr>
              <a:t>Faculdade da Cidade e </a:t>
            </a:r>
            <a:r>
              <a:rPr lang="pt-BR" sz="2100" dirty="0" smtClean="0">
                <a:solidFill>
                  <a:schemeClr val="tx1"/>
                </a:solidFill>
              </a:rPr>
              <a:t>estudou Cinema na </a:t>
            </a:r>
            <a:r>
              <a:rPr lang="pt-BR" sz="2100" dirty="0">
                <a:solidFill>
                  <a:schemeClr val="tx1"/>
                </a:solidFill>
              </a:rPr>
              <a:t>Universidade </a:t>
            </a:r>
            <a:r>
              <a:rPr lang="pt-BR" sz="2100" dirty="0" smtClean="0">
                <a:solidFill>
                  <a:schemeClr val="tx1"/>
                </a:solidFill>
              </a:rPr>
              <a:t>de Nova York. Primeiro </a:t>
            </a:r>
            <a:r>
              <a:rPr lang="pt-BR" sz="2100" dirty="0">
                <a:solidFill>
                  <a:schemeClr val="tx1"/>
                </a:solidFill>
              </a:rPr>
              <a:t>longa </a:t>
            </a:r>
            <a:r>
              <a:rPr lang="pt-BR" sz="2100" dirty="0" smtClean="0">
                <a:solidFill>
                  <a:schemeClr val="tx1"/>
                </a:solidFill>
              </a:rPr>
              <a:t>metragem: Janela da Alma, </a:t>
            </a:r>
            <a:r>
              <a:rPr lang="pt-BR" sz="2100" dirty="0">
                <a:solidFill>
                  <a:schemeClr val="tx1"/>
                </a:solidFill>
              </a:rPr>
              <a:t>ganhou 11 prêmios nacionais e internacionais e levou mais de 140 mil pessoas aos cinemas </a:t>
            </a:r>
            <a:r>
              <a:rPr lang="pt-BR" sz="2100" dirty="0" smtClean="0">
                <a:solidFill>
                  <a:schemeClr val="tx1"/>
                </a:solidFill>
              </a:rPr>
              <a:t>em 2001.</a:t>
            </a:r>
            <a:r>
              <a:rPr lang="pt-BR" sz="2100" dirty="0">
                <a:solidFill>
                  <a:schemeClr val="tx1"/>
                </a:solidFill>
              </a:rPr>
              <a:t> </a:t>
            </a:r>
            <a:r>
              <a:rPr lang="pt-BR" sz="2100" i="1" dirty="0">
                <a:solidFill>
                  <a:schemeClr val="tx1"/>
                </a:solidFill>
              </a:rPr>
              <a:t>Pro Dia Nascer Feliz</a:t>
            </a:r>
            <a:r>
              <a:rPr lang="pt-BR" sz="2100" dirty="0">
                <a:solidFill>
                  <a:schemeClr val="tx1"/>
                </a:solidFill>
              </a:rPr>
              <a:t>, seu segundo longa, é um documentário sobre as adversas situações que o adolescente brasileiro enfrenta dentro da escola</a:t>
            </a:r>
            <a:r>
              <a:rPr lang="pt-BR" sz="2100" dirty="0" smtClean="0">
                <a:solidFill>
                  <a:schemeClr val="tx1"/>
                </a:solidFill>
              </a:rPr>
              <a:t>. Seu último filme foi “Os últimos dias de Getúlio” (2013).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319385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Uma narrativa tramada por </a:t>
            </a:r>
            <a:r>
              <a:rPr lang="pt-BR" i="1" dirty="0" smtClean="0"/>
              <a:t>Sentidos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400" dirty="0" smtClean="0"/>
              <a:t>Vivências no interior (ou fora) da escola que constroem um sentido para a vida dos adolescentes:</a:t>
            </a:r>
          </a:p>
          <a:p>
            <a:endParaRPr lang="pt-BR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200" dirty="0" smtClean="0"/>
              <a:t>Poesia;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400" dirty="0" smtClean="0"/>
              <a:t>Banda;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400" dirty="0" err="1" smtClean="0"/>
              <a:t>Fanzine</a:t>
            </a:r>
            <a:r>
              <a:rPr lang="pt-BR" sz="2400" dirty="0" smtClean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400" dirty="0" smtClean="0"/>
              <a:t>Vestibular.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76798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3200" dirty="0"/>
              <a:t>“eu deveria ter uma péssima impressão da vida, senão fosse a paixão que tenho pela arte de viver... Meu acalanto é a melodia do vento sobre a minha janela, a minha certeza é a de que sempre que olhar pro céu terei as estrelas, protagonizando um belo espetáculo e que, ao anoitecer, terei um singelo luar e no despontar de um novo dia terei novas esperanças... E no palco da vida terei uma plateia exclusiva para me aplaudir em meio às contradições impostas pelo destino</a:t>
            </a:r>
            <a:r>
              <a:rPr lang="pt-BR" sz="3200" dirty="0" smtClean="0"/>
              <a:t>”</a:t>
            </a:r>
          </a:p>
          <a:p>
            <a:pPr algn="r"/>
            <a:r>
              <a:rPr lang="pt-BR" sz="3200" dirty="0" smtClean="0"/>
              <a:t>Valéria Fagundes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9102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Estilos de documentários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20215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pt-BR" sz="2200" dirty="0" smtClean="0"/>
              <a:t>Modo Poético: Retiram </a:t>
            </a:r>
            <a:r>
              <a:rPr lang="pt-BR" sz="2200" dirty="0"/>
              <a:t>do mundo histórico sua matéria-prima, mas a transformam de maneiras </a:t>
            </a:r>
            <a:r>
              <a:rPr lang="pt-BR" sz="2200" dirty="0" smtClean="0"/>
              <a:t>diferente. Começou </a:t>
            </a:r>
            <a:r>
              <a:rPr lang="pt-BR" sz="2200" dirty="0"/>
              <a:t>juntamente no contexto do modernismo, como uma maneira de representar a realidade em fragmentos, impressões subjetivas, atos incoerentes e ações vagas</a:t>
            </a:r>
            <a:r>
              <a:rPr lang="pt-BR" sz="22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200" dirty="0" smtClean="0"/>
              <a:t>Modo Expositivo: </a:t>
            </a:r>
            <a:r>
              <a:rPr lang="pt-BR" sz="2200" dirty="0"/>
              <a:t>Agrupa fragmentos do mundo histórico em uma perspectiva retórica e argumentativa. Dirige-se diretamente ao espectador , através de legendas e de narração. Esses filmes adotam o comentário com voz de Deus (</a:t>
            </a:r>
            <a:r>
              <a:rPr lang="pt-BR" sz="2200" i="1" dirty="0"/>
              <a:t>voz over</a:t>
            </a:r>
            <a:r>
              <a:rPr lang="pt-BR" sz="2200" dirty="0"/>
              <a:t>) – o orador é ouvido, mas jamais visto (objetividade e autoridade do narrador</a:t>
            </a:r>
            <a:r>
              <a:rPr lang="pt-BR" sz="2200" dirty="0" smtClean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200" dirty="0" smtClean="0"/>
              <a:t>Modo </a:t>
            </a:r>
            <a:r>
              <a:rPr lang="pt-BR" sz="2200" dirty="0" err="1" smtClean="0"/>
              <a:t>Observativo</a:t>
            </a:r>
            <a:r>
              <a:rPr lang="pt-BR" sz="2200" dirty="0" smtClean="0"/>
              <a:t>: Neste modo, “olhamos </a:t>
            </a:r>
            <a:r>
              <a:rPr lang="pt-BR" sz="2200" dirty="0"/>
              <a:t>para dentro da vida no momento em que ela é vivida. Os atores sociais interagem uns com os outros, ignorando os cineastas”.  É como se a câmera não estivesse presente. Tem pretensão de neutralidade e naturalidade. Transmitem a ideia de realidade. Não há narradores nem entrevistas</a:t>
            </a:r>
            <a:r>
              <a:rPr lang="pt-BR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4237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Estilos de Documentário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20215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pt-BR" sz="2200" dirty="0" smtClean="0"/>
              <a:t>Modo </a:t>
            </a:r>
            <a:r>
              <a:rPr lang="pt-BR" sz="2200" dirty="0"/>
              <a:t>Participativo: Prevê a intervenção do cineasta em cena, para dar a sensação de como é estar em determinada situação. Evidencia que a câmera interfere na realidade dos fatos. Pode-se ver e ouvir o cineasta em ação. Recusa a voz de Deus para privilegiar a interação de pessoas, em carne e osso, no momento e local dos fatos.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200" dirty="0" smtClean="0"/>
              <a:t>Modo reflexivo: </a:t>
            </a:r>
            <a:r>
              <a:rPr lang="pt-BR" sz="2200" dirty="0"/>
              <a:t>questiona o próprio modo como o documentário atua e intervém na realidade. Negando a premissa da capacidade da câmera de representação fiel da realidade, o modo reflexivo estimula a consciência do espectador a respeito do modo de se fazer documentários</a:t>
            </a:r>
            <a:r>
              <a:rPr lang="pt-BR" sz="22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200" dirty="0" smtClean="0"/>
              <a:t>Modo performático: </a:t>
            </a:r>
            <a:r>
              <a:rPr lang="pt-BR" sz="2200" dirty="0"/>
              <a:t>dá ênfase às características subjetivas das experiências de vida e dos relatos/depoimentos de personagens. Há uma combinação entre acontecimentos reais e imaginários, conduzindo o espectador de maneira emocional, e não por argumentos lógicos ou científicos.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337644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de criação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A partir das trajetórias de escolarização dos integrantes do grupo (autobiografias) e da apropriação de temas que perpassaram as discussões da disciplina, escolher uma questão, elaborar um pequeno roteiro (aberto: </a:t>
            </a:r>
            <a:r>
              <a:rPr lang="pt-BR" sz="2800" dirty="0" smtClean="0"/>
              <a:t>temas</a:t>
            </a:r>
            <a:r>
              <a:rPr lang="pt-BR" sz="2800" dirty="0"/>
              <a:t>, </a:t>
            </a:r>
            <a:r>
              <a:rPr lang="pt-BR" sz="2800" dirty="0" smtClean="0"/>
              <a:t>ideias</a:t>
            </a:r>
            <a:r>
              <a:rPr lang="pt-BR" sz="2800" dirty="0"/>
              <a:t>, perguntas, coisas que </a:t>
            </a:r>
            <a:r>
              <a:rPr lang="pt-BR" sz="2800" dirty="0" smtClean="0"/>
              <a:t>podem aparecer</a:t>
            </a:r>
            <a:r>
              <a:rPr lang="pt-BR" sz="2600" dirty="0" smtClean="0"/>
              <a:t>) e criar um documentário de alguns minutos (até 5 minutos).</a:t>
            </a:r>
          </a:p>
          <a:p>
            <a:r>
              <a:rPr lang="pt-BR" sz="2600" dirty="0" smtClean="0"/>
              <a:t>Exemplo: escolher um integrante para protagonizar, um integrante para fazer questões e outros para comentarem passagens de suas própria escolarização.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017219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COSTA, Marcio &amp; KOSLINSKI, Mariane. Entre o Mérito e a sorte: escola, presente e futuro na visão de estudantes do ensino fundamental do Rio </a:t>
            </a:r>
            <a:r>
              <a:rPr lang="pt-BR" sz="2400" dirty="0" smtClean="0"/>
              <a:t>de </a:t>
            </a:r>
            <a:r>
              <a:rPr lang="pt-BR" sz="2400" dirty="0"/>
              <a:t>Janeiro.</a:t>
            </a:r>
            <a:r>
              <a:rPr lang="pt-BR" sz="2400" i="1" dirty="0"/>
              <a:t> </a:t>
            </a:r>
            <a:r>
              <a:rPr lang="pt-BR" sz="2400" dirty="0"/>
              <a:t>Revista</a:t>
            </a:r>
            <a:r>
              <a:rPr lang="pt-BR" sz="2400" b="1" dirty="0"/>
              <a:t> </a:t>
            </a:r>
            <a:r>
              <a:rPr lang="pt-BR" sz="2400" i="1" dirty="0"/>
              <a:t>Brasileira de Educação</a:t>
            </a:r>
            <a:r>
              <a:rPr lang="pt-BR" sz="2400" dirty="0"/>
              <a:t>, Jan./Abr. 2006, Vol.11, no.31, p.133-154</a:t>
            </a:r>
            <a:r>
              <a:rPr lang="pt-BR" sz="2500" dirty="0"/>
              <a:t>.</a:t>
            </a:r>
            <a:br>
              <a:rPr lang="pt-BR" sz="2500" dirty="0"/>
            </a:br>
            <a:r>
              <a:rPr lang="pt-BR" sz="2500" b="1" dirty="0" smtClean="0"/>
              <a:t>Questões e apontamentos iniciais</a:t>
            </a:r>
            <a:endParaRPr lang="pt-BR" sz="2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94458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pt-BR" sz="2200" dirty="0" smtClean="0"/>
              <a:t>Que fatores levam ao processo social de esvaziamento do significado do espaço escolar?</a:t>
            </a:r>
          </a:p>
          <a:p>
            <a:pPr marL="201168" lvl="1" indent="0">
              <a:buNone/>
            </a:pPr>
            <a:r>
              <a:rPr lang="pt-BR" sz="2200" dirty="0" smtClean="0"/>
              <a:t>- Problemas: indisciplina, desinteresse, violência.</a:t>
            </a:r>
          </a:p>
          <a:p>
            <a:pPr marL="201168" lvl="1" indent="0">
              <a:buNone/>
            </a:pPr>
            <a:r>
              <a:rPr lang="pt-BR" sz="2200" dirty="0" smtClean="0"/>
              <a:t>- Contexto de “forte redução na mobilidade social”</a:t>
            </a:r>
          </a:p>
          <a:p>
            <a:pPr marL="201168" lvl="1" indent="0">
              <a:buNone/>
            </a:pPr>
            <a:r>
              <a:rPr lang="pt-BR" sz="2200" dirty="0" smtClean="0"/>
              <a:t>- Contexto de </a:t>
            </a:r>
            <a:r>
              <a:rPr lang="pt-BR" sz="2200" dirty="0"/>
              <a:t>Trajetória regressiva do prestígio da instituição escolar</a:t>
            </a:r>
          </a:p>
          <a:p>
            <a:pPr lvl="1">
              <a:buFontTx/>
              <a:buChar char="-"/>
            </a:pPr>
            <a:endParaRPr lang="pt-BR" sz="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200" dirty="0" smtClean="0"/>
              <a:t>Até que ponto fatores extraescolares podem ser responsáveis por menores expectativas escolares e de futuro?</a:t>
            </a:r>
            <a:endParaRPr lang="pt-BR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200" dirty="0" smtClean="0"/>
              <a:t>Hipótese dos autores: Experiências </a:t>
            </a:r>
            <a:r>
              <a:rPr lang="pt-BR" sz="2200" dirty="0"/>
              <a:t>de escolarização percorridas pelos alunos, suas vivências no âmbito </a:t>
            </a:r>
            <a:r>
              <a:rPr lang="pt-BR" sz="2200" dirty="0" err="1"/>
              <a:t>intra-escolar</a:t>
            </a:r>
            <a:r>
              <a:rPr lang="pt-BR" sz="2200" dirty="0"/>
              <a:t>, jogam papel bastante relevante na atitude de maior ou menor valorização conferida à escola e, portanto, no comportamento mais ou menos “construtivo” diante da instituição escolar desenvolvido pelos </a:t>
            </a:r>
            <a:r>
              <a:rPr lang="pt-BR" sz="2200" dirty="0" smtClean="0"/>
              <a:t>estudantes.</a:t>
            </a:r>
          </a:p>
        </p:txBody>
      </p:sp>
    </p:spTree>
    <p:extLst>
      <p:ext uri="{BB962C8B-B14F-4D97-AF65-F5344CB8AC3E}">
        <p14:creationId xmlns:p14="http://schemas.microsoft.com/office/powerpoint/2010/main" val="227102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Valor atribuído </a:t>
            </a:r>
            <a:r>
              <a:rPr lang="pt-BR" sz="3600" dirty="0"/>
              <a:t>à educação escolar </a:t>
            </a:r>
            <a:r>
              <a:rPr lang="pt-BR" sz="3600" dirty="0" smtClean="0"/>
              <a:t>e </a:t>
            </a:r>
            <a:r>
              <a:rPr lang="pt-BR" sz="3600" dirty="0"/>
              <a:t>aspectos a que este pode estar associado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2202286"/>
            <a:ext cx="10058400" cy="3666807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pt-BR" sz="2800" dirty="0" err="1"/>
              <a:t>Postman</a:t>
            </a:r>
            <a:r>
              <a:rPr lang="pt-BR" sz="2800" dirty="0"/>
              <a:t> (1996</a:t>
            </a:r>
            <a:r>
              <a:rPr lang="pt-BR" sz="2800" dirty="0" smtClean="0"/>
              <a:t>): esvaziamento do significado da escola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800" dirty="0" err="1"/>
              <a:t>Dubet</a:t>
            </a:r>
            <a:r>
              <a:rPr lang="pt-BR" sz="2800" dirty="0"/>
              <a:t> (2001): aspectos </a:t>
            </a:r>
            <a:r>
              <a:rPr lang="pt-BR" sz="2800" dirty="0" err="1"/>
              <a:t>identitários</a:t>
            </a:r>
            <a:r>
              <a:rPr lang="pt-BR" sz="2800" dirty="0"/>
              <a:t> </a:t>
            </a:r>
            <a:r>
              <a:rPr lang="pt-BR" sz="2800" dirty="0" smtClean="0"/>
              <a:t>dos jovens. Novas </a:t>
            </a:r>
            <a:r>
              <a:rPr lang="pt-BR" sz="2800" dirty="0"/>
              <a:t>conformações mais “abertas” de </a:t>
            </a:r>
            <a:r>
              <a:rPr lang="pt-BR" sz="2800" dirty="0" smtClean="0"/>
              <a:t>identidades relativizariam </a:t>
            </a:r>
            <a:r>
              <a:rPr lang="pt-BR" sz="2800" dirty="0"/>
              <a:t>atitudes mais reverentes diante da escola e de outras instituições fundamentais da sociedade </a:t>
            </a:r>
            <a:r>
              <a:rPr lang="pt-BR" sz="2800" dirty="0" smtClean="0"/>
              <a:t>moderna;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800" dirty="0" smtClean="0"/>
              <a:t>Brasil</a:t>
            </a:r>
            <a:r>
              <a:rPr lang="pt-BR" sz="2800" dirty="0"/>
              <a:t>: </a:t>
            </a:r>
            <a:r>
              <a:rPr lang="pt-BR" sz="2800" dirty="0" smtClean="0"/>
              <a:t>estudos na interface “jovens e educação”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pt-BR" sz="2800" dirty="0" smtClean="0"/>
              <a:t>Marília </a:t>
            </a:r>
            <a:r>
              <a:rPr lang="pt-BR" sz="2800" dirty="0"/>
              <a:t>Pontes </a:t>
            </a:r>
            <a:r>
              <a:rPr lang="pt-BR" sz="2800" dirty="0" err="1"/>
              <a:t>Sposito</a:t>
            </a:r>
            <a:r>
              <a:rPr lang="pt-BR" sz="2800" dirty="0"/>
              <a:t> </a:t>
            </a:r>
            <a:r>
              <a:rPr lang="pt-BR" sz="2800" dirty="0" smtClean="0"/>
              <a:t>e Juarez </a:t>
            </a:r>
            <a:r>
              <a:rPr lang="pt-BR" sz="2800" dirty="0" err="1" smtClean="0"/>
              <a:t>Dayrell</a:t>
            </a:r>
            <a:r>
              <a:rPr lang="pt-BR" sz="2800" dirty="0" smtClean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1740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Aspirações educacionais e expectativas futuras: um breve histórico da literatura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pt-BR" b="1" dirty="0" smtClean="0"/>
              <a:t>Estrutural-funcionalismo</a:t>
            </a:r>
            <a:r>
              <a:rPr lang="pt-BR" dirty="0"/>
              <a:t>: estudos pretendiam servir de subsídio para reformas educacionais que promovessem maior eficiência das escolas, e vinham como resposta a críticas sobre desigualdade de oportunidade educacional entre classes. Tentava-se calcular as chances de alcançar vários estágios no processo educacional para crianças de diferentes origens de classe. </a:t>
            </a:r>
            <a:endParaRPr lang="pt-BR" dirty="0" smtClean="0"/>
          </a:p>
          <a:p>
            <a:pPr lvl="1">
              <a:buFontTx/>
              <a:buChar char="-"/>
            </a:pPr>
            <a:r>
              <a:rPr lang="it-IT" dirty="0" smtClean="0"/>
              <a:t>Clark </a:t>
            </a:r>
            <a:r>
              <a:rPr lang="it-IT" dirty="0"/>
              <a:t>(1961) e Turner (1961</a:t>
            </a:r>
            <a:r>
              <a:rPr lang="it-IT" dirty="0" smtClean="0"/>
              <a:t>): </a:t>
            </a:r>
            <a:r>
              <a:rPr lang="pt-BR" dirty="0"/>
              <a:t>normas de mobilidade </a:t>
            </a:r>
            <a:r>
              <a:rPr lang="pt-BR" dirty="0" smtClean="0"/>
              <a:t>do </a:t>
            </a:r>
            <a:r>
              <a:rPr lang="pt-BR" dirty="0"/>
              <a:t>sistema educacional </a:t>
            </a:r>
            <a:r>
              <a:rPr lang="pt-BR" dirty="0" smtClean="0"/>
              <a:t>norte-americano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pt-BR" dirty="0" smtClean="0"/>
              <a:t> </a:t>
            </a:r>
            <a:r>
              <a:rPr lang="pt-BR" dirty="0"/>
              <a:t>competição prolongada e mecanismos para “esfriar” aspirações – que serviriam para legitimar o sistema social ou evitar revoltas contra </a:t>
            </a:r>
            <a:r>
              <a:rPr lang="pt-BR" dirty="0" smtClean="0"/>
              <a:t>este.</a:t>
            </a:r>
          </a:p>
          <a:p>
            <a:pPr lvl="1">
              <a:buFontTx/>
              <a:buChar char="-"/>
            </a:pPr>
            <a:endParaRPr lang="pt-B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b="1" dirty="0"/>
              <a:t>Aspirações educacionais e as teorias da </a:t>
            </a:r>
            <a:r>
              <a:rPr lang="pt-BR" b="1" dirty="0" smtClean="0"/>
              <a:t>reprodução</a:t>
            </a:r>
            <a:r>
              <a:rPr lang="pt-BR" dirty="0"/>
              <a:t>: abordagens no campo da sociologia da educação passam a considerar a escola como reprodutora de desigualdades (Bowles, </a:t>
            </a:r>
            <a:r>
              <a:rPr lang="pt-BR" dirty="0" smtClean="0"/>
              <a:t>1977; Collins</a:t>
            </a:r>
            <a:r>
              <a:rPr lang="pt-BR" dirty="0"/>
              <a:t>, </a:t>
            </a:r>
            <a:r>
              <a:rPr lang="pt-BR" dirty="0" smtClean="0"/>
              <a:t>1977; </a:t>
            </a:r>
            <a:r>
              <a:rPr lang="pt-BR" dirty="0" err="1" smtClean="0"/>
              <a:t>Bourdieu</a:t>
            </a:r>
            <a:r>
              <a:rPr lang="pt-BR" dirty="0" smtClean="0"/>
              <a:t>, 1977).</a:t>
            </a:r>
          </a:p>
          <a:p>
            <a:pPr marL="201168" lvl="1" indent="0">
              <a:buNone/>
            </a:pPr>
            <a:r>
              <a:rPr lang="pt-BR" dirty="0" smtClean="0"/>
              <a:t>- </a:t>
            </a:r>
            <a:r>
              <a:rPr lang="pt-BR" dirty="0" err="1" smtClean="0"/>
              <a:t>Bourdieu</a:t>
            </a:r>
            <a:r>
              <a:rPr lang="pt-BR" dirty="0"/>
              <a:t> (1977): escola tende a reproduzir a estrutura de capital cultural entre as classes e a reforçar as desigualdades sociais iniciais, já que mede ou premia o capital cultural previamente adquirido no âmbito familiar. </a:t>
            </a:r>
            <a:endParaRPr lang="pt-B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236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365161"/>
            <a:ext cx="10058400" cy="4503933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pt-BR" b="1" dirty="0" smtClean="0"/>
              <a:t>Novas </a:t>
            </a:r>
            <a:r>
              <a:rPr lang="pt-BR" b="1" dirty="0"/>
              <a:t>abordagens para o papel da </a:t>
            </a:r>
            <a:r>
              <a:rPr lang="pt-BR" b="1" dirty="0" smtClean="0"/>
              <a:t>escola</a:t>
            </a:r>
          </a:p>
          <a:p>
            <a:pPr marL="201168" lvl="1" indent="0">
              <a:buNone/>
            </a:pPr>
            <a:endParaRPr lang="pt-BR" sz="900" b="1" dirty="0" smtClean="0"/>
          </a:p>
          <a:p>
            <a:pPr marL="201168" lvl="1" indent="0">
              <a:buNone/>
            </a:pPr>
            <a:r>
              <a:rPr lang="pt-BR" dirty="0" smtClean="0"/>
              <a:t>- Estudos </a:t>
            </a:r>
            <a:r>
              <a:rPr lang="pt-BR" dirty="0"/>
              <a:t>na tradição da </a:t>
            </a:r>
            <a:r>
              <a:rPr lang="pt-BR" dirty="0" err="1"/>
              <a:t>etnometodologia</a:t>
            </a:r>
            <a:r>
              <a:rPr lang="pt-BR" dirty="0"/>
              <a:t> e do </a:t>
            </a:r>
            <a:r>
              <a:rPr lang="pt-BR" dirty="0" err="1"/>
              <a:t>interacionismo</a:t>
            </a:r>
            <a:r>
              <a:rPr lang="pt-BR" dirty="0"/>
              <a:t> simbólico apontam para a capacidade de procedimentos escolares – tais como as percepções dos administradores e dos professores da escola – de moldarem as aspirações dos </a:t>
            </a:r>
            <a:r>
              <a:rPr lang="pt-BR" dirty="0" smtClean="0"/>
              <a:t>alunos. Fogem </a:t>
            </a:r>
            <a:r>
              <a:rPr lang="pt-BR" dirty="0"/>
              <a:t>de explicações que privilegiam fatores relacionados à habilidade, recursos sociais e culturais, ou fatores relacionados às classes sociais dos alunos para explicar suas aspirações ocupacionais e educacionais. </a:t>
            </a:r>
            <a:endParaRPr lang="pt-BR" dirty="0" smtClean="0"/>
          </a:p>
          <a:p>
            <a:pPr marL="201168" lvl="1" indent="0">
              <a:buNone/>
            </a:pPr>
            <a:r>
              <a:rPr lang="pt-BR" b="1" dirty="0" smtClean="0"/>
              <a:t>- </a:t>
            </a:r>
            <a:r>
              <a:rPr lang="pt-BR" dirty="0" err="1"/>
              <a:t>Cicourel</a:t>
            </a:r>
            <a:r>
              <a:rPr lang="pt-BR" dirty="0"/>
              <a:t> e </a:t>
            </a:r>
            <a:r>
              <a:rPr lang="pt-BR" dirty="0" err="1"/>
              <a:t>Kitsuse</a:t>
            </a:r>
            <a:r>
              <a:rPr lang="pt-BR" dirty="0"/>
              <a:t> (</a:t>
            </a:r>
            <a:r>
              <a:rPr lang="pt-BR" dirty="0" smtClean="0"/>
              <a:t>1977): como </a:t>
            </a:r>
            <a:r>
              <a:rPr lang="pt-BR" dirty="0"/>
              <a:t>certas deliberações rotineiras de aconselhamento </a:t>
            </a:r>
            <a:r>
              <a:rPr lang="pt-BR" dirty="0" smtClean="0"/>
              <a:t>nas </a:t>
            </a:r>
            <a:r>
              <a:rPr lang="pt-BR" dirty="0"/>
              <a:t>escolas estão relacionadas a decisões em relação à entrada ou não no ensino superior, à escolha de universidades de maior ou menor prestígio e à escolha de carreiras pelos alunos. Eles defendem o argumento de que o progresso dos alunos na transição para o ensino superior é contingente às interpretações e julgamentos do pessoal da escola, tendo em vista a biografia, a aparência, a conduta, a classe social e o tipo social do aluno, bem como sua habilidade e sua performance escolar. </a:t>
            </a:r>
            <a:endParaRPr lang="pt-BR" dirty="0" smtClean="0"/>
          </a:p>
          <a:p>
            <a:pPr marL="201168" lvl="1" indent="0">
              <a:buNone/>
            </a:pPr>
            <a:r>
              <a:rPr lang="pt-BR" b="1" dirty="0" smtClean="0"/>
              <a:t>- </a:t>
            </a:r>
            <a:r>
              <a:rPr lang="pt-BR" dirty="0" err="1"/>
              <a:t>Rist</a:t>
            </a:r>
            <a:r>
              <a:rPr lang="pt-BR" dirty="0"/>
              <a:t> (1977</a:t>
            </a:r>
            <a:r>
              <a:rPr lang="pt-BR" dirty="0" smtClean="0"/>
              <a:t>): mecanismos </a:t>
            </a:r>
            <a:r>
              <a:rPr lang="pt-BR" dirty="0"/>
              <a:t>pelos quais os professores atribuem certas expectativas aos alunos, e como essas são operacionalizadas dentro da sala de aula, constituindo uma profecia </a:t>
            </a:r>
            <a:r>
              <a:rPr lang="pt-BR" dirty="0" err="1" smtClean="0"/>
              <a:t>auto-realizada</a:t>
            </a:r>
            <a:r>
              <a:rPr lang="pt-BR" dirty="0"/>
              <a:t> </a:t>
            </a:r>
            <a:r>
              <a:rPr lang="pt-BR" dirty="0" smtClean="0"/>
              <a:t>(rotulação).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207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Prática de </a:t>
            </a:r>
            <a:r>
              <a:rPr lang="pt-BR" sz="3200" dirty="0"/>
              <a:t>agrupamento por habilidade, que consiste na divisão de alunos de acordo com performances acadêmicas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2123" y="1845734"/>
            <a:ext cx="11307651" cy="4374762"/>
          </a:xfrm>
        </p:spPr>
        <p:txBody>
          <a:bodyPr>
            <a:normAutofit/>
          </a:bodyPr>
          <a:lstStyle/>
          <a:p>
            <a:r>
              <a:rPr lang="pt-BR" dirty="0" smtClean="0"/>
              <a:t>- Críticas à </a:t>
            </a:r>
            <a:r>
              <a:rPr lang="pt-BR" dirty="0"/>
              <a:t>segregação </a:t>
            </a:r>
            <a:r>
              <a:rPr lang="pt-BR" dirty="0" smtClean="0"/>
              <a:t>por características </a:t>
            </a:r>
            <a:r>
              <a:rPr lang="pt-BR" dirty="0"/>
              <a:t>sociais, econômicas, de raça e de etnia (</a:t>
            </a:r>
            <a:r>
              <a:rPr lang="pt-BR" dirty="0" err="1"/>
              <a:t>Gamorran</a:t>
            </a:r>
            <a:r>
              <a:rPr lang="pt-BR" dirty="0"/>
              <a:t> et al., 1995</a:t>
            </a:r>
            <a:r>
              <a:rPr lang="pt-BR" dirty="0" smtClean="0"/>
              <a:t>) e ao reforço das diferenças.</a:t>
            </a:r>
          </a:p>
          <a:p>
            <a:r>
              <a:rPr lang="pt-BR" dirty="0"/>
              <a:t>- </a:t>
            </a:r>
            <a:r>
              <a:rPr lang="pt-BR" dirty="0" smtClean="0"/>
              <a:t>Professores </a:t>
            </a:r>
            <a:r>
              <a:rPr lang="pt-BR" dirty="0"/>
              <a:t>designados aos agrupamentos de baixa performance apresentam menor motivação e, </a:t>
            </a:r>
            <a:r>
              <a:rPr lang="pt-BR" dirty="0" smtClean="0"/>
              <a:t>frequentemente</a:t>
            </a:r>
            <a:r>
              <a:rPr lang="pt-BR" dirty="0"/>
              <a:t>, são os mais </a:t>
            </a:r>
            <a:r>
              <a:rPr lang="pt-BR" dirty="0" smtClean="0"/>
              <a:t>inexperientes.</a:t>
            </a:r>
          </a:p>
          <a:p>
            <a:r>
              <a:rPr lang="pt-BR" dirty="0"/>
              <a:t>- </a:t>
            </a:r>
            <a:r>
              <a:rPr lang="pt-BR" dirty="0" smtClean="0"/>
              <a:t>Prática </a:t>
            </a:r>
            <a:r>
              <a:rPr lang="pt-BR" dirty="0"/>
              <a:t>de </a:t>
            </a:r>
            <a:r>
              <a:rPr lang="pt-BR" dirty="0" err="1" smtClean="0"/>
              <a:t>tracking</a:t>
            </a:r>
            <a:r>
              <a:rPr lang="pt-BR" dirty="0" smtClean="0"/>
              <a:t> </a:t>
            </a:r>
            <a:r>
              <a:rPr lang="pt-BR" dirty="0"/>
              <a:t>nos EUA, </a:t>
            </a:r>
            <a:r>
              <a:rPr lang="pt-BR" dirty="0" err="1"/>
              <a:t>Oakes</a:t>
            </a:r>
            <a:r>
              <a:rPr lang="pt-BR" dirty="0"/>
              <a:t> e </a:t>
            </a:r>
            <a:r>
              <a:rPr lang="pt-BR" dirty="0" err="1"/>
              <a:t>Guiton</a:t>
            </a:r>
            <a:r>
              <a:rPr lang="pt-BR" dirty="0"/>
              <a:t> (1995</a:t>
            </a:r>
            <a:r>
              <a:rPr lang="pt-BR" dirty="0" smtClean="0"/>
              <a:t>): seleção realizada pelas escolas pretendia ser neutra mas não era.</a:t>
            </a:r>
          </a:p>
          <a:p>
            <a:r>
              <a:rPr lang="pt-BR" dirty="0" smtClean="0"/>
              <a:t>- Taiwan: contexto </a:t>
            </a:r>
            <a:r>
              <a:rPr lang="pt-BR" dirty="0"/>
              <a:t>mais homogêneo. </a:t>
            </a:r>
            <a:r>
              <a:rPr lang="pt-BR" dirty="0" smtClean="0"/>
              <a:t>Efeitos </a:t>
            </a:r>
            <a:r>
              <a:rPr lang="pt-BR" dirty="0"/>
              <a:t>do </a:t>
            </a:r>
            <a:r>
              <a:rPr lang="pt-BR" dirty="0" err="1"/>
              <a:t>tracking</a:t>
            </a:r>
            <a:r>
              <a:rPr lang="pt-BR" dirty="0"/>
              <a:t> praticado em Taiwan é encorajar o desenvolvimento de forte aspiração acadêmica entre alunos que são postos em grupos/classes de alta habilidade, e </a:t>
            </a:r>
            <a:r>
              <a:rPr lang="pt-BR" dirty="0" smtClean="0"/>
              <a:t>diminuir </a:t>
            </a:r>
            <a:r>
              <a:rPr lang="pt-BR" dirty="0"/>
              <a:t>as aspirações daqueles que são designados às classes de menor habilidade. Entretanto, esse resultado não implica aumento de desigualdades </a:t>
            </a:r>
            <a:r>
              <a:rPr lang="pt-BR" dirty="0" smtClean="0"/>
              <a:t>sociais.</a:t>
            </a:r>
          </a:p>
          <a:p>
            <a:r>
              <a:rPr lang="pt-BR" dirty="0" err="1"/>
              <a:t>Berends</a:t>
            </a:r>
            <a:r>
              <a:rPr lang="pt-BR" dirty="0"/>
              <a:t> (1995</a:t>
            </a:r>
            <a:r>
              <a:rPr lang="pt-BR" dirty="0" smtClean="0"/>
              <a:t>): </a:t>
            </a:r>
            <a:r>
              <a:rPr lang="pt-BR" dirty="0"/>
              <a:t>expectativas educacionais futuras representam apenas uma das dimensões de um conceito mais </a:t>
            </a:r>
            <a:r>
              <a:rPr lang="pt-BR" dirty="0" smtClean="0"/>
              <a:t>amplo.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330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Brasil: peculiaridades </a:t>
            </a:r>
            <a:r>
              <a:rPr lang="pt-BR" sz="3200" dirty="0" smtClean="0"/>
              <a:t>em </a:t>
            </a:r>
            <a:r>
              <a:rPr lang="pt-BR" sz="3200" dirty="0"/>
              <a:t>relação às práticas de </a:t>
            </a:r>
            <a:r>
              <a:rPr lang="pt-BR" sz="3200" dirty="0" err="1"/>
              <a:t>tracking</a:t>
            </a:r>
            <a:r>
              <a:rPr lang="pt-BR" sz="3200" dirty="0"/>
              <a:t> e </a:t>
            </a:r>
            <a:r>
              <a:rPr lang="pt-BR" sz="3200" dirty="0" smtClean="0"/>
              <a:t>agrupamento por habilidades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1065" y="1906072"/>
            <a:ext cx="11011436" cy="4262907"/>
          </a:xfrm>
        </p:spPr>
        <p:txBody>
          <a:bodyPr>
            <a:normAutofit/>
          </a:bodyPr>
          <a:lstStyle/>
          <a:p>
            <a:r>
              <a:rPr lang="pt-BR" b="1" dirty="0" smtClean="0"/>
              <a:t>GRUPOS FOCAIS</a:t>
            </a:r>
          </a:p>
          <a:p>
            <a:r>
              <a:rPr lang="pt-BR" dirty="0" smtClean="0"/>
              <a:t>- 3 Escolas públicas da cidade do Rio de Janeiro;</a:t>
            </a:r>
          </a:p>
          <a:p>
            <a:r>
              <a:rPr lang="pt-BR" dirty="0" smtClean="0"/>
              <a:t>- 2 Escolas Privadas do Rio de Janeiro;</a:t>
            </a:r>
          </a:p>
          <a:p>
            <a:r>
              <a:rPr lang="pt-BR" dirty="0"/>
              <a:t>- 15 grupos focais, </a:t>
            </a:r>
            <a:endParaRPr lang="pt-BR" dirty="0" smtClean="0"/>
          </a:p>
          <a:p>
            <a:r>
              <a:rPr lang="pt-BR" dirty="0" smtClean="0"/>
              <a:t>- Cada </a:t>
            </a:r>
            <a:r>
              <a:rPr lang="pt-BR" dirty="0"/>
              <a:t>grupo </a:t>
            </a:r>
            <a:r>
              <a:rPr lang="pt-BR" dirty="0" smtClean="0"/>
              <a:t>com </a:t>
            </a:r>
            <a:r>
              <a:rPr lang="pt-BR" dirty="0"/>
              <a:t>10 participantes</a:t>
            </a:r>
            <a:r>
              <a:rPr lang="pt-BR" dirty="0" smtClean="0"/>
              <a:t>, </a:t>
            </a:r>
            <a:r>
              <a:rPr lang="pt-BR" dirty="0"/>
              <a:t>metade meninos e metade meninas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Nas </a:t>
            </a:r>
            <a:r>
              <a:rPr lang="pt-BR" dirty="0"/>
              <a:t>escolas públicas, </a:t>
            </a:r>
            <a:r>
              <a:rPr lang="pt-BR" dirty="0" smtClean="0"/>
              <a:t>divisão dos </a:t>
            </a:r>
            <a:r>
              <a:rPr lang="pt-BR" dirty="0"/>
              <a:t>grupos focais em alunos pertencentes a turmas 01 (compostas por alunos cujas </a:t>
            </a:r>
            <a:r>
              <a:rPr lang="pt-BR" dirty="0" smtClean="0"/>
              <a:t>trajetórias </a:t>
            </a:r>
            <a:r>
              <a:rPr lang="pt-BR" dirty="0"/>
              <a:t>escolares são fluidas e nas quais a relação idade-série se aproxima da relação esperada) e em alunos das turmas 02, 03 ou regular noturno (cujas trajetórias são mais acidentadas e nas quais há maior incidência de distorção idade-série)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6264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/>
              <a:t>Escola A:</a:t>
            </a:r>
            <a:r>
              <a:rPr lang="pt-BR" dirty="0"/>
              <a:t> pública, má reputação e fica situada numa região próxima ao centro da cidade, recebendo alunos também de bairros mais afastados. </a:t>
            </a:r>
          </a:p>
          <a:p>
            <a:r>
              <a:rPr lang="pt-BR" b="1" dirty="0"/>
              <a:t>Escola B</a:t>
            </a:r>
            <a:r>
              <a:rPr lang="pt-BR" dirty="0"/>
              <a:t>: pública, média reputação, fica numa área valorizada da orla marítima, com alta concentração de classe média alta. </a:t>
            </a:r>
          </a:p>
          <a:p>
            <a:r>
              <a:rPr lang="pt-BR" dirty="0"/>
              <a:t>As Escolas A e B recebem uma população razoavelmente diversificada – moradores “do asfalto” e de favelas, oriundos de famílias em geral empobrecidas, mas com padrões culturais bem distintos.</a:t>
            </a:r>
          </a:p>
          <a:p>
            <a:r>
              <a:rPr lang="pt-BR" b="1" dirty="0"/>
              <a:t>Escola C</a:t>
            </a:r>
            <a:r>
              <a:rPr lang="pt-BR" dirty="0"/>
              <a:t>: pública,  boa reputação, fica na zona oeste, zona bastante afastada do centro da cidade, numa região com alguns traços rurais, alunado um pouco mais homogêneo, pobre. </a:t>
            </a:r>
          </a:p>
          <a:p>
            <a:r>
              <a:rPr lang="pt-BR" b="1" dirty="0"/>
              <a:t>Escola D</a:t>
            </a:r>
            <a:r>
              <a:rPr lang="pt-BR" dirty="0"/>
              <a:t>: privada, de reputação </a:t>
            </a:r>
            <a:r>
              <a:rPr lang="pt-BR" dirty="0" smtClean="0"/>
              <a:t>inferior</a:t>
            </a:r>
            <a:r>
              <a:rPr lang="pt-BR" dirty="0"/>
              <a:t>.</a:t>
            </a:r>
          </a:p>
          <a:p>
            <a:r>
              <a:rPr lang="pt-BR" b="1" dirty="0"/>
              <a:t>Escola E</a:t>
            </a:r>
            <a:r>
              <a:rPr lang="pt-BR" dirty="0"/>
              <a:t>: privada, de melhor reputação, ficam num bairro próximo ao centro, mas caracteristicamente habitado por uma classe média baixa, um bairro marcado pela decadência econômica. </a:t>
            </a:r>
          </a:p>
        </p:txBody>
      </p:sp>
    </p:spTree>
    <p:extLst>
      <p:ext uri="{BB962C8B-B14F-4D97-AF65-F5344CB8AC3E}">
        <p14:creationId xmlns:p14="http://schemas.microsoft.com/office/powerpoint/2010/main" val="175271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825</TotalTime>
  <Words>2563</Words>
  <Application>Microsoft Office PowerPoint</Application>
  <PresentationFormat>Widescreen</PresentationFormat>
  <Paragraphs>129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Retrospectiva</vt:lpstr>
      <vt:lpstr>“Entre o mérito e a sorte...”   “Pro dia nascer feliz”</vt:lpstr>
      <vt:lpstr>Autores</vt:lpstr>
      <vt:lpstr>COSTA, Marcio &amp; KOSLINSKI, Mariane. Entre o Mérito e a sorte: escola, presente e futuro na visão de estudantes do ensino fundamental do Rio de Janeiro. Revista Brasileira de Educação, Jan./Abr. 2006, Vol.11, no.31, p.133-154. Questões e apontamentos iniciais</vt:lpstr>
      <vt:lpstr>Valor atribuído à educação escolar e aspectos a que este pode estar associado</vt:lpstr>
      <vt:lpstr>Aspirações educacionais e expectativas futuras: um breve histórico da literatura</vt:lpstr>
      <vt:lpstr>Apresentação do PowerPoint</vt:lpstr>
      <vt:lpstr>Prática de agrupamento por habilidade, que consiste na divisão de alunos de acordo com performances acadêmicas</vt:lpstr>
      <vt:lpstr>Brasil: peculiaridades em relação às práticas de tracking e agrupamento por habilidades</vt:lpstr>
      <vt:lpstr>Apresentação do PowerPoint</vt:lpstr>
      <vt:lpstr>A percepção dos alunos em relação às escolas e às turmas</vt:lpstr>
      <vt:lpstr>Expectativas de escolarização e de carreira</vt:lpstr>
      <vt:lpstr>Conclusões</vt:lpstr>
      <vt:lpstr>Conclusões</vt:lpstr>
      <vt:lpstr>Conclusões</vt:lpstr>
      <vt:lpstr>Pro dia nascer feliz</vt:lpstr>
      <vt:lpstr>Acompanha 6 realidades </vt:lpstr>
      <vt:lpstr>Apresentação do PowerPoint</vt:lpstr>
      <vt:lpstr>Apresentação do PowerPoint</vt:lpstr>
      <vt:lpstr>Apresentação do PowerPoint</vt:lpstr>
      <vt:lpstr>Uma narrativa tramada por Sentidos</vt:lpstr>
      <vt:lpstr>Apresentação do PowerPoint</vt:lpstr>
      <vt:lpstr>Estilos de documentários</vt:lpstr>
      <vt:lpstr>Estilos de Documentário</vt:lpstr>
      <vt:lpstr>Proposta de criação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“Entre o mérito e a sorte...”   “Pro dia nascer feliz”</dc:title>
  <dc:creator>Fabiana Garcia Munhoz</dc:creator>
  <cp:lastModifiedBy>Fabiana Garcia Munhoz</cp:lastModifiedBy>
  <cp:revision>54</cp:revision>
  <dcterms:created xsi:type="dcterms:W3CDTF">2015-09-22T13:34:05Z</dcterms:created>
  <dcterms:modified xsi:type="dcterms:W3CDTF">2015-09-23T03:19:14Z</dcterms:modified>
</cp:coreProperties>
</file>