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8" r:id="rId9"/>
    <p:sldId id="291" r:id="rId10"/>
    <p:sldId id="266" r:id="rId11"/>
    <p:sldId id="294" r:id="rId12"/>
    <p:sldId id="290" r:id="rId13"/>
    <p:sldId id="295" r:id="rId14"/>
    <p:sldId id="297" r:id="rId15"/>
    <p:sldId id="268" r:id="rId16"/>
    <p:sldId id="269" r:id="rId17"/>
    <p:sldId id="273" r:id="rId18"/>
    <p:sldId id="276" r:id="rId19"/>
    <p:sldId id="277" r:id="rId20"/>
    <p:sldId id="280" r:id="rId21"/>
    <p:sldId id="283" r:id="rId22"/>
    <p:sldId id="282" r:id="rId23"/>
    <p:sldId id="285" r:id="rId24"/>
    <p:sldId id="275" r:id="rId25"/>
    <p:sldId id="286" r:id="rId26"/>
    <p:sldId id="287" r:id="rId27"/>
    <p:sldId id="288" r:id="rId28"/>
    <p:sldId id="289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93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AB17D-F9E8-447A-BD7E-2E27FF2EACD1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5F3DC-1AB7-4028-9AE2-C40FB59D81B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Desde 2014, de</a:t>
            </a:r>
            <a:r>
              <a:rPr lang="pt-BR" baseline="0" dirty="0" smtClean="0"/>
              <a:t> forma prática, sem sendo usada uma definição operacional para epilepsia.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100</a:t>
            </a:r>
            <a:r>
              <a:rPr lang="pt-BR" baseline="0" dirty="0" smtClean="0"/>
              <a:t> crianças no primeiro ano de vida / 100.000 nascidos</a:t>
            </a:r>
          </a:p>
          <a:p>
            <a:r>
              <a:rPr lang="pt-BR" baseline="0" dirty="0" smtClean="0"/>
              <a:t>20 indivíduos / 100.000 adolescentes.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Efeitos colaterais</a:t>
            </a:r>
            <a:r>
              <a:rPr lang="pt-BR" baseline="0" dirty="0" smtClean="0"/>
              <a:t> inaceitáveis – limitação definitiva de atividades, e colocar o paciente em risco de vida.</a:t>
            </a:r>
            <a:endParaRPr lang="pt-BR" dirty="0" smtClean="0"/>
          </a:p>
          <a:p>
            <a:r>
              <a:rPr lang="pt-BR" dirty="0" smtClean="0"/>
              <a:t>-Ainda não se sabe o número de crises necessárias para tornar um</a:t>
            </a:r>
            <a:r>
              <a:rPr lang="pt-BR" baseline="0" dirty="0" smtClean="0"/>
              <a:t> paciente elegível p a cirurgia;</a:t>
            </a:r>
          </a:p>
          <a:p>
            <a:endParaRPr lang="pt-B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Presença de crises persistentes e incapacitantes, mesmo com o uso dos diversos esquemas medicamentosos disponíveis, é um paciente elegível para o tratamento cirúrgico.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- </a:t>
            </a:r>
            <a:r>
              <a:rPr lang="pt-BR" dirty="0" err="1" smtClean="0"/>
              <a:t>Hipsarritmia</a:t>
            </a:r>
            <a:r>
              <a:rPr lang="pt-BR" baseline="0" dirty="0" smtClean="0"/>
              <a:t> – atividade de base </a:t>
            </a:r>
            <a:r>
              <a:rPr lang="pt-BR" baseline="0" dirty="0" err="1" smtClean="0"/>
              <a:t>alentecida</a:t>
            </a:r>
            <a:r>
              <a:rPr lang="pt-BR" baseline="0" dirty="0" smtClean="0"/>
              <a:t> e desorganizada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30% dos pacientes pediátricos apresentam epilepsia de difícil controle, ou seja, crises refratárias ao tratamento medicamentoso. 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Encefalite de</a:t>
            </a:r>
            <a:r>
              <a:rPr lang="pt-BR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Rasmussen </a:t>
            </a:r>
            <a:r>
              <a:rPr lang="pt-BR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inadequada a tentativa prolongada do tratamento medicamentoso.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Deste modo, depreende-se facilmente que o objetivo da cirurgia de epilepsia é a ressecção completa da zona </a:t>
            </a:r>
            <a:r>
              <a:rPr lang="pt-BR" dirty="0" err="1" smtClean="0"/>
              <a:t>epileptogênica</a:t>
            </a:r>
            <a:r>
              <a:rPr lang="pt-BR" dirty="0" smtClean="0"/>
              <a:t>, e assim possibilitar ao paciente maior chance de cura ou controle da doença. Entretanto, não é possível demarcar com exatidão esta zona em todos os pacientes, e muitos deles serão candidatos a cirurgias paliativas, que efetivamente têm também um impacto favorável na redução do número e morbidade das crises epilépticas. Embora o controle total das crises seja o objetivo comum de qualquer indicação cirúrgica, a redução destas e da quantidade de medicamentos anticonvulsivantes, per se, já propicia melhora comportamental e do desenvolvimento intelectual e cognitivo.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Desde então várias técnicas foram desenvolvidas, como a </a:t>
            </a:r>
            <a:r>
              <a:rPr lang="pt-BR" dirty="0" err="1" smtClean="0"/>
              <a:t>hemidecorticação</a:t>
            </a:r>
            <a:r>
              <a:rPr lang="pt-BR" dirty="0" smtClean="0"/>
              <a:t>, a </a:t>
            </a:r>
            <a:r>
              <a:rPr lang="pt-BR" dirty="0" err="1" smtClean="0"/>
              <a:t>parassagital</a:t>
            </a:r>
            <a:r>
              <a:rPr lang="pt-BR" dirty="0" smtClean="0"/>
              <a:t> (</a:t>
            </a:r>
            <a:r>
              <a:rPr lang="pt-BR" dirty="0" err="1" smtClean="0"/>
              <a:t>Delalande</a:t>
            </a:r>
            <a:r>
              <a:rPr lang="pt-BR" dirty="0" smtClean="0"/>
              <a:t>),(14) a </a:t>
            </a:r>
            <a:r>
              <a:rPr lang="pt-BR" dirty="0" err="1" smtClean="0"/>
              <a:t>trans-silviana</a:t>
            </a:r>
            <a:r>
              <a:rPr lang="pt-BR" dirty="0" smtClean="0"/>
              <a:t> (</a:t>
            </a:r>
            <a:r>
              <a:rPr lang="pt-BR" dirty="0" err="1" smtClean="0"/>
              <a:t>Schramm</a:t>
            </a:r>
            <a:r>
              <a:rPr lang="pt-BR" dirty="0" smtClean="0"/>
              <a:t>),(15) e a </a:t>
            </a:r>
            <a:r>
              <a:rPr lang="pt-BR" dirty="0" err="1" smtClean="0"/>
              <a:t>peri-insular</a:t>
            </a:r>
            <a:r>
              <a:rPr lang="pt-BR" dirty="0" smtClean="0"/>
              <a:t> (</a:t>
            </a:r>
            <a:r>
              <a:rPr lang="pt-BR" dirty="0" err="1" smtClean="0"/>
              <a:t>Villemure</a:t>
            </a:r>
            <a:r>
              <a:rPr lang="pt-BR" dirty="0" smtClean="0"/>
              <a:t>)- ressecção do opérculo </a:t>
            </a:r>
            <a:r>
              <a:rPr lang="pt-BR" dirty="0" err="1" smtClean="0"/>
              <a:t>frontoparietal</a:t>
            </a:r>
            <a:r>
              <a:rPr lang="pt-BR" dirty="0" smtClean="0"/>
              <a:t>, acesso ao </a:t>
            </a:r>
            <a:r>
              <a:rPr lang="pt-BR" dirty="0" err="1" smtClean="0"/>
              <a:t>ventriculo</a:t>
            </a:r>
            <a:r>
              <a:rPr lang="pt-BR" dirty="0" smtClean="0"/>
              <a:t> lateral para </a:t>
            </a:r>
            <a:r>
              <a:rPr lang="pt-BR" dirty="0" err="1" smtClean="0"/>
              <a:t>calosotomia</a:t>
            </a:r>
            <a:r>
              <a:rPr lang="pt-BR" dirty="0" smtClean="0"/>
              <a:t> completa, desconexão frontal e </a:t>
            </a:r>
            <a:r>
              <a:rPr lang="pt-BR" dirty="0" err="1" smtClean="0"/>
              <a:t>fornicectomia</a:t>
            </a:r>
            <a:r>
              <a:rPr lang="pt-BR" dirty="0" smtClean="0"/>
              <a:t>, ressecção temporal </a:t>
            </a:r>
            <a:r>
              <a:rPr lang="pt-BR" dirty="0" err="1" smtClean="0"/>
              <a:t>mesial</a:t>
            </a:r>
            <a:r>
              <a:rPr lang="pt-BR" dirty="0" smtClean="0"/>
              <a:t> e </a:t>
            </a:r>
            <a:r>
              <a:rPr lang="pt-BR" dirty="0" err="1" smtClean="0"/>
              <a:t>corticectomia</a:t>
            </a:r>
            <a:r>
              <a:rPr lang="pt-BR" dirty="0" smtClean="0"/>
              <a:t> da ínsula..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cirurgia de epilepsia na infância, a primeira vista, acarreta maior risco de complicações, uma vez que impõe a crianças muitas vezes debilitadas o risco de uma cirurgia de grande porte, além do potencial risco de instalação ou piora de déficits neurológicos. No entanto, se observarmos a evolução destas crianças em longo prazo, veremos uma </a:t>
            </a:r>
            <a:r>
              <a:rPr lang="pt-BR" dirty="0" err="1" smtClean="0"/>
              <a:t>frequência</a:t>
            </a:r>
            <a:r>
              <a:rPr lang="pt-BR" dirty="0" smtClean="0"/>
              <a:t> inaceitável de traumatismos, ocorrência de status </a:t>
            </a:r>
            <a:r>
              <a:rPr lang="pt-BR" dirty="0" err="1" smtClean="0"/>
              <a:t>epilepticus</a:t>
            </a:r>
            <a:r>
              <a:rPr lang="pt-BR" dirty="0" smtClean="0"/>
              <a:t>, morte súbita e declínio cognitivo, dentre outros problemas, complicações estas que podem ser evitadas pelo tratamento cirúrgico. Há uma baixa incidência no que se refere a ocorrência de complicações operatórias agudas, como hemorragias, hidrocefalia e infecções, e, consensualmente, consideram-se as cirurgias para tratamento da epilepsia bastante seguras. Com relação ao prognóstico, este depende sobremaneira da patologia de base e da extensão da ressecção cirúrgica. A porcentagem de sucesso geral é alta, alcançando, na nossa casuística, liberdade de crises (</a:t>
            </a:r>
            <a:r>
              <a:rPr lang="pt-BR" dirty="0" err="1" smtClean="0"/>
              <a:t>Engel</a:t>
            </a:r>
            <a:r>
              <a:rPr lang="pt-BR" dirty="0" smtClean="0"/>
              <a:t> I) em 64,8% dos casos,(8) e pode ser ainda maior em determinadas situações, como a epilepsia temporal, por exemplo, que tem resultados semelhantes aos adultos. (9) Em caso de manutenção do quadro epiléptico, a avaliação clínica e subsidiária descrita deve ser repetida e a </a:t>
            </a:r>
            <a:r>
              <a:rPr lang="pt-BR" dirty="0" err="1" smtClean="0"/>
              <a:t>reoperação</a:t>
            </a:r>
            <a:r>
              <a:rPr lang="pt-BR" dirty="0" smtClean="0"/>
              <a:t> deve ser considerada.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5F3DC-1AB7-4028-9AE2-C40FB59D81BC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6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CCB96-92C5-4108-8ABD-D62443AE937F}" type="datetimeFigureOut">
              <a:rPr lang="pt-BR" smtClean="0"/>
              <a:pPr/>
              <a:t>30/04/2020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F12D-3922-4864-A606-A845AC65BA5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EPILEPSIA E FISIOTERAPIA EM ENFERMARIA DE PEDIATRIA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5357818" y="4786322"/>
            <a:ext cx="3486152" cy="1757402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Ft. Mariana </a:t>
            </a:r>
            <a:r>
              <a:rPr lang="pt-BR" sz="1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Basile</a:t>
            </a:r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Leite</a:t>
            </a:r>
          </a:p>
          <a:p>
            <a:endParaRPr lang="pt-BR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Enfermaria de Pediatria – HC Criança</a:t>
            </a:r>
            <a:endParaRPr lang="pt-BR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00166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Disciplina: Fisioterapia Aplicada à Neurologia Infantil</a:t>
            </a:r>
          </a:p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Docente: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Profa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Dra. Ana Cláudia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Matiello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Sverzut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SÍNDROME DE WEST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Descrita em 1841, encefalopatia epiléptica + comum no 1° ano de vida (2,5%).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4"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Encefalopatia epiléptica – atividade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epiléptiforme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com comprometimento cognitivo e comportamental progressivo.</a:t>
            </a:r>
          </a:p>
          <a:p>
            <a:pPr lvl="4">
              <a:buFont typeface="Courier New" pitchFamily="49" charset="0"/>
              <a:buChar char="o"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&gt; incidência no sexo masculino.</a:t>
            </a:r>
          </a:p>
          <a:p>
            <a:pPr lvl="4">
              <a:buNone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</a:t>
            </a: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Tríade Clássica – Espasmos, ADNPM,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Hipsarritmia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no EEG.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4">
              <a:buFont typeface="Courier New" pitchFamily="49" charset="0"/>
              <a:buChar char="o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Ondas lentas, desorganizadas, alta intensidade acompanhadas de picos focais, multifocais e generalizadas.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SÍNDROME DE WEST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Etiologia</a:t>
            </a:r>
          </a:p>
          <a:p>
            <a:endParaRPr lang="pt-BR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Afixia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Perinatal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Malformações Cerebrais;</a:t>
            </a: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Alterações no Desenvolvimento Cortical;</a:t>
            </a:r>
          </a:p>
          <a:p>
            <a:pPr lvl="1"/>
            <a:endParaRPr lang="pt-BR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Fisiopatologia</a:t>
            </a:r>
          </a:p>
          <a:p>
            <a:endParaRPr lang="pt-BR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Liberação aumentada do </a:t>
            </a:r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Neuropeptídeo-CRH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corticotrofina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no sistema límbico e tronco encefálico.</a:t>
            </a:r>
          </a:p>
          <a:p>
            <a:pPr lvl="1"/>
            <a:endParaRPr lang="pt-BR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8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</a:t>
            </a:r>
          </a:p>
          <a:p>
            <a:endParaRPr lang="pt-BR" sz="8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FAE;</a:t>
            </a: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FAE + Dieta </a:t>
            </a:r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Cetogênica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Cirúrgico (lesão cortical focal – 10%) – </a:t>
            </a:r>
            <a:r>
              <a:rPr lang="pt-BR" sz="8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Lesionectomia</a:t>
            </a:r>
            <a:r>
              <a:rPr lang="pt-BR" sz="8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SÍNDROMES EPILÉPTICAS PASSÍVEIS DE TRATAMENTO CIRÚRGICO</a:t>
            </a:r>
            <a:endParaRPr lang="pt-BR" sz="3600" dirty="0"/>
          </a:p>
        </p:txBody>
      </p:sp>
      <p:pic>
        <p:nvPicPr>
          <p:cNvPr id="5" name="Espaço Reservado para Conteúdo 3" descr="SINDRO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90470" y="1719757"/>
            <a:ext cx="4363059" cy="4286849"/>
          </a:xfrm>
          <a:prstGeom prst="rect">
            <a:avLst/>
          </a:prstGeom>
        </p:spPr>
      </p:pic>
      <p:sp>
        <p:nvSpPr>
          <p:cNvPr id="6" name="Quadro 5"/>
          <p:cNvSpPr/>
          <p:nvPr/>
        </p:nvSpPr>
        <p:spPr>
          <a:xfrm>
            <a:off x="3428992" y="2786058"/>
            <a:ext cx="1143008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ENCEFALITE CRÔNICA DE RASMUSSEN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Descrita em 1958, doença rara, progressiva, de etiologia parcialmente desconhecida, que acomete um hemisfério cerebral – Atrofia.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Etiologia e Fisiopatologia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Auto-imune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ENCEFALITE CRÔNICA DE RASMUSSEN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Sintomas tardios – a partir dos 6 anos.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Fase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Crises focais motoras esporádicas em uma criança previamente hígida.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 Fase (aguda)  Epilepsia parcial contínua, Hemiparesia e déficits cognitivos progressivos.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Tratamento cirúrgico precoce 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Hemisferectomia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funcional  Déficits neurológicos importantes.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década de 1950, foi descrito por, Wilder </a:t>
            </a:r>
            <a:r>
              <a:rPr lang="pt-BR" sz="4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Penfield</a:t>
            </a:r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Theodore Rasmussen, o tratamento cirúrgico para epilepsia ‘intratável’.</a:t>
            </a:r>
          </a:p>
          <a:p>
            <a:endParaRPr lang="pt-BR" sz="4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Atualmente, paliativa ou curativa é plenamente utilizada em centros que lidam com a epilepsia.  </a:t>
            </a:r>
          </a:p>
          <a:p>
            <a:endParaRPr lang="pt-BR" sz="4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Considerações para o tratamento cirúrgico</a:t>
            </a:r>
          </a:p>
          <a:p>
            <a:endParaRPr lang="pt-BR" sz="4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Presença de crises epilépticas refratárias.</a:t>
            </a:r>
          </a:p>
          <a:p>
            <a:pPr lvl="1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Identificação do início do local </a:t>
            </a:r>
            <a:r>
              <a:rPr lang="pt-BR" sz="4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ictal</a:t>
            </a:r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Etiologia da epilepsia.</a:t>
            </a:r>
          </a:p>
          <a:p>
            <a:pPr lvl="1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Possibilidade de remoção cirúrgica.</a:t>
            </a:r>
          </a:p>
          <a:p>
            <a:pPr lvl="1"/>
            <a:r>
              <a:rPr lang="pt-BR" sz="4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Determinar um prognóstico cirúrgico.</a:t>
            </a:r>
            <a:endParaRPr lang="pt-BR" sz="4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- INDICAÇÃO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rises persistentes e incapacitantes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sem resposta aos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diversos esquemas medicamentosos disponíveis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cirúrgico.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 epilepsias progressivas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encefalite crônica de Rasmussen.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Processo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lesional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progressivo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Tumor cerebral.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-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Controle total ou parcial das crises epilépticas, visando melhora comportamental e cognitiva.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Foco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Zona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epileptogênica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Resolução das crises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pt-BR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Zona </a:t>
            </a:r>
            <a:r>
              <a:rPr lang="pt-BR" sz="21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epileptogênica</a:t>
            </a:r>
            <a:r>
              <a:rPr lang="pt-BR" sz="21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área cortical responsável pela geração de crises, cuja remoção é suficiente para deixar o paciente livre de convulsões</a:t>
            </a:r>
          </a:p>
          <a:p>
            <a:pPr>
              <a:buFont typeface="Wingdings" pitchFamily="2" charset="2"/>
              <a:buChar char="Ø"/>
            </a:pPr>
            <a:endParaRPr lang="pt-BR" sz="21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 a 7 anos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Melhor período para a recuperação pós operatória. 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1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pt-BR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AVALIAÇÃO PRÉ-OPERATÓRIA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Eletroencefalografia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(EEG);</a:t>
            </a:r>
          </a:p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RNM de crânio;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Video-EEG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 psíquica;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 social;</a:t>
            </a:r>
          </a:p>
          <a:p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Em casos selecionados: Tomografia computadorizada por emissão de fóton  único, ECG invasivo (eletrodos corticais), teste de </a:t>
            </a:r>
            <a:r>
              <a:rPr lang="pt-BR" sz="2600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wada</a:t>
            </a:r>
            <a:r>
              <a:rPr lang="pt-BR" sz="2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.</a:t>
            </a:r>
          </a:p>
          <a:p>
            <a:pPr>
              <a:buFont typeface="Wingdings"/>
              <a:buChar char="à"/>
            </a:pPr>
            <a:endParaRPr lang="pt-BR" dirty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TÉCNICAS</a:t>
            </a:r>
            <a:endParaRPr lang="pt-BR" dirty="0"/>
          </a:p>
        </p:txBody>
      </p:sp>
      <p:pic>
        <p:nvPicPr>
          <p:cNvPr id="4" name="Espaço Reservado para Conteúdo 3" descr="tabel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3148178" cy="4833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EPILEPSIA - DEFINIÇÃO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Sem definição única e universal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conceito alterado acompanhando a evolução da neurociências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Desde 2014, a epilepsia é definida de acordo com o aparecimento e </a:t>
            </a:r>
            <a:r>
              <a:rPr lang="pt-BR" sz="28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frequência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crises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epilépticas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TÉCNICAS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3" descr="tabe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1714488"/>
            <a:ext cx="3148178" cy="4833707"/>
          </a:xfrm>
          <a:prstGeom prst="rect">
            <a:avLst/>
          </a:prstGeom>
        </p:spPr>
      </p:pic>
      <p:sp>
        <p:nvSpPr>
          <p:cNvPr id="7" name="Quadro 6"/>
          <p:cNvSpPr/>
          <p:nvPr/>
        </p:nvSpPr>
        <p:spPr>
          <a:xfrm>
            <a:off x="3000364" y="2643182"/>
            <a:ext cx="2143140" cy="10001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LESIONECTOMIA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Visa a remissão das crises epiléptica.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Indicada em Ressecções Focais, onde há congruência entre Zona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Epileptogênica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Área de Lesão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Epileptogênica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3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Tumores, Displasias Focais e MAV.</a:t>
            </a:r>
          </a:p>
          <a:p>
            <a:pPr lvl="3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Lesões não visíveis à RNM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eletrocorticografia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intraoperatória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e/ou avaliação invasiva com eletrodos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subdurais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HEMISFERECTOMIA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Visa a remissão das crises epilépticas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60% dos pacientes ficam livre de crises.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Indicada em patologia hemisférica unilateral e grave</a:t>
            </a: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Desconexão hemisférica associada à pequenas ressecções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calosotomia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completa.</a:t>
            </a:r>
          </a:p>
          <a:p>
            <a:endParaRPr lang="pt-B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– COMPLICAÇÕES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Função motora contralateral alterada (Hemiplegia/Hemiparesia);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Hematomas;</a:t>
            </a: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Infecções;</a:t>
            </a: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Hidrocefalia (DVE/DVP);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FISIOTERAPIA NO PRÉ E PÓS-OPERATÓRIO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 pré e pós operatória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trimestral no primeiro ano pós cirúrgico -: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GMFCS – Avaliação da função motora grossa/ comprometimento motor;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FMS – Mobilidade Funcional;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PRS (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Phisician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Rating</a:t>
            </a:r>
            <a:r>
              <a:rPr lang="pt-BR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– Avaliação de Marcha;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PEDI – Avaliação Pediátrica de Incapacidade;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Escala de Equilíbrio Pediátrica;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1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Goniometria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FM (bilateral);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FISIOTERAPIA NO PÓS-OPERATÓRIO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Compliação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pós-cirurgica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Paciente evolui com uma função motora contralateral alterada (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Hemiplegia/Hemiparesia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Internação pós-operatória prolongada – visando reabilitação;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Intervenção precoce (CTI Pediátrico):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Conduta;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Confecção de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Órteses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MMSS e MMII;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FISIOTERAPIA NO PÓS-OPERATÓRIO - 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Evitar Deformidades  -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Alongamentos;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Movimentação passivo ou passivo-assistida precoce;</a:t>
            </a:r>
          </a:p>
          <a:p>
            <a:pPr lvl="1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Órtese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mmss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 mmii (AFO rígida ou articulada, Lonas Extensoras);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Descarga de peso precoce (mesa ortostática);</a:t>
            </a: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Recuperar ou chegar ao mais próximo da função motora pré-operatória – 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Cinesioterapia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lvl="1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Eletroestimulação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         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DIARIAMENTE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Orientações; </a:t>
            </a: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FISIOTERAPIA NO PÓS-OPERATÓRIO - BARREIRAS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</a:rPr>
              <a:t>Limitações de local/espaço na Enfermaria de Pediatria </a:t>
            </a:r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melhora com a aquisição da Sala de Atendimentos;</a:t>
            </a:r>
          </a:p>
          <a:p>
            <a:endParaRPr lang="pt-BR" sz="3600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Alteração cognitiva e psíquica no pós-operatória – Lesão Frontal, insatisfação com as limitações adquiridas após intervenção;</a:t>
            </a:r>
          </a:p>
          <a:p>
            <a:endParaRPr lang="pt-BR" sz="3600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Situação de estresse do paciente/familiar pela internação prolongada;</a:t>
            </a:r>
          </a:p>
          <a:p>
            <a:endParaRPr lang="pt-BR" sz="3600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r>
              <a:rPr lang="pt-BR" sz="36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Pressão imposta pela equipe médica para que o paciente volte a deambular;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FISIOTERAPIA – SALA DE ATENDIMENTO HCC</a:t>
            </a:r>
            <a:endParaRPr lang="pt-BR" dirty="0"/>
          </a:p>
        </p:txBody>
      </p:sp>
      <p:pic>
        <p:nvPicPr>
          <p:cNvPr id="4" name="Espaço Reservado para Conteúdo 3" descr="sala fis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600200"/>
            <a:ext cx="5120502" cy="51205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E.B.C.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18 anos (27/04/2002), procedente de Salvador – BA, DNPM normal até os 10 anos.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Julho de 2012 - episódios de crises epilépticas, com perda momentânea de FM em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hemicorpo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 – tentativa de controle com FAE.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Março de 2015 -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lesionectomia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à E (em serviço externo)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hemiparesia à D, marcha com andador. 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CRISES EPILÉPTICAS - DEFINIÇÃO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Evento transitório e involuntário, decorrente de atividade neuronal excessiva no tecido cerebral.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manifesta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por sinais e sintomas motores,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sensitivos, autonômicos e </a:t>
            </a:r>
            <a:r>
              <a:rPr lang="pt-BR" sz="28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psíquicos, com ou sem alteração da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consciência.</a:t>
            </a:r>
            <a:endParaRPr lang="pt-BR" sz="28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Agosto de 2018 – piora das crises, perda da marcha, hemiplegia à D, pobreza de gestos e dificuldade na nomeação de objetos.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Janeiro de 2019 – admissão no HCRP, com HD de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Encefalite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Crônica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Rasmussen.</a:t>
            </a:r>
          </a:p>
          <a:p>
            <a:endParaRPr lang="pt-BR" b="1" dirty="0" smtClean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Fevereiro de 2019 – colocação de eletrodos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subdurais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(EEG invasivo).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Março de 2019 – </a:t>
            </a:r>
            <a:r>
              <a:rPr lang="pt-BR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Hemisferectomia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à E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infecção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fúgica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e edema (necessidade de DVP).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b="1" dirty="0" smtClean="0"/>
          </a:p>
          <a:p>
            <a:endParaRPr lang="pt-BR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 - AVALIAÇÃO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Diagnóstico Funcional  Hemiparesia à D.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Limitações Funcionais: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Controle de tronco incompleto;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Não rola e não faz transferências;</a:t>
            </a:r>
          </a:p>
          <a:p>
            <a:pPr lvl="1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Não adota ou mantém </a:t>
            </a:r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ortostatismo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QP </a:t>
            </a:r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– Rolar na cama e sentar;</a:t>
            </a:r>
            <a:endParaRPr lang="pt-BR" sz="2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5" name="Imagem 4" descr="eri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259" y="3690548"/>
            <a:ext cx="1228897" cy="2953162"/>
          </a:xfrm>
          <a:prstGeom prst="rect">
            <a:avLst/>
          </a:prstGeom>
        </p:spPr>
      </p:pic>
      <p:pic>
        <p:nvPicPr>
          <p:cNvPr id="6" name="Imagem 5" descr="ortese éri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5205234"/>
            <a:ext cx="1638529" cy="1438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 - CONDUTA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36080"/>
            <a:ext cx="2183205" cy="169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79" y="3000389"/>
            <a:ext cx="2028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2228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00139" y="3857628"/>
            <a:ext cx="18002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881585"/>
            <a:ext cx="132397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 - CONDUTA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Julho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2019 – Alta hospitalar.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Encaminhamento para fisioterapia na cidade de origem;</a:t>
            </a:r>
          </a:p>
          <a:p>
            <a:pPr lvl="2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Cartilha de  orientações e exercícios;</a:t>
            </a:r>
          </a:p>
          <a:p>
            <a:pPr lvl="2"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Retorno em 3 meses;</a:t>
            </a:r>
          </a:p>
          <a:p>
            <a:pPr lvl="2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buNone/>
            </a:pPr>
            <a:r>
              <a:rPr lang="pt-BR" sz="4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Outubro de 2019 </a:t>
            </a: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Limitações Funcionais: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Não assume </a:t>
            </a:r>
            <a:r>
              <a:rPr lang="pt-BR" sz="3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ortostatismo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forma independente;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Troca passos com </a:t>
            </a:r>
            <a:r>
              <a:rPr lang="pt-BR" sz="32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órtese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MI D, porém  mantém flexão de joelho D em todas as fases da marcha;</a:t>
            </a:r>
          </a:p>
          <a:p>
            <a:pPr lvl="1"/>
            <a:endParaRPr lang="pt-BR" sz="3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 Funcional: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GMFCS IV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FMS 1.1.1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PEDI</a:t>
            </a:r>
          </a:p>
          <a:p>
            <a:pPr lvl="2">
              <a:buNone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Habilidades Funcionais (197 itens): Auto cuidado:35/73 - Mobilidade:5/59 – Função Social: 24/65</a:t>
            </a:r>
          </a:p>
          <a:p>
            <a:pPr lvl="2">
              <a:buNone/>
            </a:pP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/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ESCALA DE EQUILÍBRIO PEDIÁTRICA: 4 pontos</a:t>
            </a:r>
          </a:p>
          <a:p>
            <a:pPr lvl="1"/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CASO CLÍNICO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pt-BR" sz="3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Janeiro de 2020</a:t>
            </a:r>
          </a:p>
          <a:p>
            <a:pPr lvl="1">
              <a:buNone/>
            </a:pPr>
            <a:endParaRPr lang="pt-BR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Limitações Funcionais: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Não assume </a:t>
            </a:r>
            <a:r>
              <a:rPr lang="pt-BR" sz="29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ortostatismo</a:t>
            </a:r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forma independente;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Troca passos com </a:t>
            </a:r>
            <a:r>
              <a:rPr lang="pt-BR" sz="29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órtese</a:t>
            </a:r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 MI D, porém  mantém flexão de joelho D em todas as fases da marcha;</a:t>
            </a:r>
          </a:p>
          <a:p>
            <a:pPr lvl="1"/>
            <a:endParaRPr lang="pt-BR" sz="29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sz="18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3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Avaliação Funcional: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GMFCS IV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FMS 1.1.1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PEDI</a:t>
            </a:r>
          </a:p>
          <a:p>
            <a:pPr lvl="2">
              <a:buNone/>
            </a:pPr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 Habilidades Funcionais (197 itens): Auto cuidado:39/73 - Mobilidade:11/59 – Função Social: 24/65</a:t>
            </a:r>
          </a:p>
          <a:p>
            <a:pPr lvl="2">
              <a:buNone/>
            </a:pPr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lvl="1"/>
            <a:r>
              <a:rPr lang="pt-BR" sz="29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ESCALA DE EQUILÍBRIO PEDIÁTRICA: 5 pontos</a:t>
            </a:r>
          </a:p>
          <a:p>
            <a:endParaRPr lang="pt-BR" sz="22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sz="18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sz="1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REFERÊNCIAS BIBLIOGRÁFICAS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FontTx/>
              <a:buChar char="-"/>
            </a:pPr>
            <a:endParaRPr lang="pt-BR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Liberalesso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P.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Manual de Diagnóstico e Tratamento das Epilepsias na Infância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. 1ª ed. Curitiba: UTP; 2010..</a:t>
            </a:r>
          </a:p>
          <a:p>
            <a:pPr>
              <a:buFontTx/>
              <a:buChar char="-"/>
            </a:pPr>
            <a:endParaRPr lang="pt-BR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Thurman DJ,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Beghi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E,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Begley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CE, Berg AT,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Buchhalter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JR,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Ding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D,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et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al.;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ILAE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Commission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Epidemiology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. Standards for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epidemiologic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studies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surveillance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epilepsy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. Epilepsia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. 2011;52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Suppl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7:2-26. </a:t>
            </a:r>
          </a:p>
          <a:p>
            <a:pPr>
              <a:buFontTx/>
              <a:buChar char="-"/>
            </a:pPr>
            <a:endParaRPr lang="pt-BR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Fisher RS,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Acevedo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C,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Arzimanoglou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Bogacz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A,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Cross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JH,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Elger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CE,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et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al.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ILAE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official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report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: a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practical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clinical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definition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epilepsy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. Epilepsia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. 2014;55(4):475-82.</a:t>
            </a:r>
            <a:endParaRPr lang="pt-BR" sz="25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Commission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Pediatric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Epilepsy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International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League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Against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Epilepsy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: Workshop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Infantile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spams. Epilepsia. 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1992;33:195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>
              <a:buFontTx/>
              <a:buChar char="-"/>
            </a:pPr>
            <a:endParaRPr lang="pt-BR" sz="25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Brunson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KL,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Eghbal-Ahmadi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M,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Baram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TZ.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How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do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many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etiologies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of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West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syndrome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lead to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excitability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and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seizures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corticotropin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releasing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hormone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excess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b="1" dirty="0" err="1" smtClean="0">
                <a:solidFill>
                  <a:schemeClr val="accent2">
                    <a:lumMod val="75000"/>
                  </a:schemeClr>
                </a:solidFill>
              </a:rPr>
              <a:t>hypothesis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Brain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</a:rPr>
              <a:t>Dev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</a:rPr>
              <a:t>. 2001;23(7):533-8.</a:t>
            </a:r>
            <a:endParaRPr lang="pt-BR" sz="2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TERRA, Vera Cristina.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Crises e Síndromes epilépticas na infância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Disponível em: Acesso em: 15 de abril. 2020.</a:t>
            </a:r>
          </a:p>
          <a:p>
            <a:pPr>
              <a:buFontTx/>
              <a:buChar char="-"/>
            </a:pPr>
            <a:endParaRPr lang="pt-BR" sz="2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Costa JC, Portela EJ.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das epilepsias na infância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J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Epilepsy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Clin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Neurophysiol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2006;12(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Suppl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1):S32-S43.</a:t>
            </a:r>
          </a:p>
          <a:p>
            <a:pPr>
              <a:buFontTx/>
              <a:buChar char="-"/>
            </a:pPr>
            <a:endParaRPr lang="pt-BR" sz="25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Santos MV, Machado HR, Oliveira RS. </a:t>
            </a:r>
            <a:r>
              <a:rPr lang="pt-BR" sz="25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Tratamento cirúrgico da epilepsia na infância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Rev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Bras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5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Neur</a:t>
            </a:r>
            <a:r>
              <a:rPr lang="pt-BR" sz="25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Psiq. 2014;18(2):156-64.</a:t>
            </a:r>
            <a:endParaRPr lang="pt-BR" sz="25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CRISES EPILÉPTICAS - CLASSIFICAÇÃO 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Espaço Reservado para Conteúdo 7" descr="CLASSIFICAÇÃ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687001" cy="4395212"/>
          </a:xfrm>
        </p:spPr>
      </p:pic>
      <p:sp>
        <p:nvSpPr>
          <p:cNvPr id="9" name="CaixaDeTexto 8"/>
          <p:cNvSpPr txBox="1"/>
          <p:nvPr/>
        </p:nvSpPr>
        <p:spPr>
          <a:xfrm>
            <a:off x="3857620" y="6143644"/>
            <a:ext cx="541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Classificação dos Tipos de Crises da ILAE 2017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EPIDEMIOLOGIA 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Doença crônica que atinge todas as faixas etárias, e acomete de 1 a 2% das crianças.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Incidência no Brasil </a:t>
            </a:r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estimado de 10 a 15: 1.000 indivíduos.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Incidência mais comum nos primeiros anos de vida, reduzindo progressivamente com o aumento da idade.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PROGNÓSTICO</a:t>
            </a:r>
            <a:endParaRPr lang="pt-BR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pt-BR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 prognóstico determina a forma de tratamento, assim como, auxilia no aconselhamento familiar.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40% dos casos, sem controle das crises no primeiro ano de tratamento, não entram em remissão a longo prazo.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70% a 80% dos casos as crises são controladas com o tratamento fármaco-clínico.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pt-BR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20% a 30% dos casos são considerados graves, com </a:t>
            </a: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crises refratárias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sendo considerado o tratamento cirúrgico.</a:t>
            </a:r>
            <a:endParaRPr lang="pt-BR" sz="2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6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pt-BR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6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pt-BR" sz="2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CRISES EPILÉPTICAS REFRATÁRIAS </a:t>
            </a:r>
            <a:endParaRPr lang="pt-BR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sz="20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Controle inadequado das crises com fármacos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antiepilépticos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(FAE) ou controle adequado com efeitos colaterais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inadimissíveis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Indicadores de </a:t>
            </a:r>
            <a:r>
              <a:rPr lang="pt-BR" sz="24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Refratariedade</a:t>
            </a:r>
            <a:endParaRPr lang="pt-BR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Ocorrência de 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status </a:t>
            </a:r>
            <a:r>
              <a:rPr lang="pt-BR" sz="2000" i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epilepticus</a:t>
            </a:r>
            <a:r>
              <a:rPr lang="pt-BR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Epilepsia parcial com crises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frequêntes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e/ou agrupadas.</a:t>
            </a:r>
          </a:p>
          <a:p>
            <a:pPr lvl="1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Início precoce (&lt; de 2 anos).</a:t>
            </a:r>
          </a:p>
          <a:p>
            <a:pPr lvl="1"/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Lesão estrutural associada (lesões </a:t>
            </a:r>
            <a:r>
              <a:rPr lang="pt-BR" sz="2000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perinatais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não progressivas, distúrbios de migração neuronal, tumores e malformações vasculares).</a:t>
            </a: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t-BR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SÍNDROMES EPILÉPTICAS PASSÍVEIS DE TRATAMENTO CIRÚRGICO</a:t>
            </a:r>
            <a:endParaRPr lang="pt-BR" sz="3600" dirty="0"/>
          </a:p>
        </p:txBody>
      </p:sp>
      <p:pic>
        <p:nvPicPr>
          <p:cNvPr id="4" name="Espaço Reservado para Conteúdo 3" descr="SINDROM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4967612" cy="4880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SÍNDROMES EPILÉPTICAS PASSÍVEIS DE TRATAMENTO CIRÚRGICO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SINDROM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4967612" cy="4880842"/>
          </a:xfrm>
          <a:prstGeom prst="rect">
            <a:avLst/>
          </a:prstGeom>
        </p:spPr>
      </p:pic>
      <p:sp>
        <p:nvSpPr>
          <p:cNvPr id="6" name="Quadro 5"/>
          <p:cNvSpPr/>
          <p:nvPr/>
        </p:nvSpPr>
        <p:spPr>
          <a:xfrm>
            <a:off x="2143108" y="2285992"/>
            <a:ext cx="1285884" cy="78581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2221</Words>
  <Application>Microsoft Office PowerPoint</Application>
  <PresentationFormat>Apresentação na tela (4:3)</PresentationFormat>
  <Paragraphs>331</Paragraphs>
  <Slides>36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EPILEPSIA E FISIOTERAPIA EM ENFERMARIA DE PEDIATRIA</vt:lpstr>
      <vt:lpstr>EPILEPSIA - DEFINIÇÃO</vt:lpstr>
      <vt:lpstr>CRISES EPILÉPTICAS - DEFINIÇÃO</vt:lpstr>
      <vt:lpstr>CRISES EPILÉPTICAS - CLASSIFICAÇÃO </vt:lpstr>
      <vt:lpstr>EPIDEMIOLOGIA </vt:lpstr>
      <vt:lpstr>PROGNÓSTICO</vt:lpstr>
      <vt:lpstr>CRISES EPILÉPTICAS REFRATÁRIAS </vt:lpstr>
      <vt:lpstr>SÍNDROMES EPILÉPTICAS PASSÍVEIS DE TRATAMENTO CIRÚRGICO</vt:lpstr>
      <vt:lpstr>SÍNDROMES EPILÉPTICAS PASSÍVEIS DE TRATAMENTO CIRÚRGICO</vt:lpstr>
      <vt:lpstr>SÍNDROME DE WEST</vt:lpstr>
      <vt:lpstr>SÍNDROME DE WEST</vt:lpstr>
      <vt:lpstr>SÍNDROMES EPILÉPTICAS PASSÍVEIS DE TRATAMENTO CIRÚRGICO</vt:lpstr>
      <vt:lpstr>ENCEFALITE CRÔNICA DE RASMUSSEN</vt:lpstr>
      <vt:lpstr>ENCEFALITE CRÔNICA DE RASMUSSEN</vt:lpstr>
      <vt:lpstr>TRATAMENTO CIRÚRGICO </vt:lpstr>
      <vt:lpstr>TRATAMENTO CIRÚRGICO - INDICAÇÃO</vt:lpstr>
      <vt:lpstr>TRATAMENTO CIRÚRGICO - OBJETIVO</vt:lpstr>
      <vt:lpstr>TRATAMENTO CIRÚRGICO – AVALIAÇÃO PRÉ-OPERATÓRIA</vt:lpstr>
      <vt:lpstr>TRATAMENTO CIRÚRGICO – TÉCNICAS</vt:lpstr>
      <vt:lpstr>TRATAMENTO CIRÚRGICO – TÉCNICAS</vt:lpstr>
      <vt:lpstr>TRATAMENTO CIRÚRGICO – LESIONECTOMIA</vt:lpstr>
      <vt:lpstr>TRATAMENTO CIRÚRGICO – HEMISFERECTOMIA</vt:lpstr>
      <vt:lpstr>TRATAMENTO CIRÚRGICO – COMPLICAÇÕES</vt:lpstr>
      <vt:lpstr>FISIOTERAPIA NO PRÉ E PÓS-OPERATÓRIO</vt:lpstr>
      <vt:lpstr>FISIOTERAPIA NO PÓS-OPERATÓRIO</vt:lpstr>
      <vt:lpstr>FISIOTERAPIA NO PÓS-OPERATÓRIO - OBJETIVO</vt:lpstr>
      <vt:lpstr>FISIOTERAPIA NO PÓS-OPERATÓRIO - BARREIRAS</vt:lpstr>
      <vt:lpstr>FISIOTERAPIA – SALA DE ATENDIMENTO HCC</vt:lpstr>
      <vt:lpstr>CASO CLÍNICO</vt:lpstr>
      <vt:lpstr>CASO CLÍNICO</vt:lpstr>
      <vt:lpstr>CASO CLÍNICO - AVALIAÇÃO</vt:lpstr>
      <vt:lpstr>CASO CLÍNICO - CONDUTA</vt:lpstr>
      <vt:lpstr>CASO CLÍNICO - CONDUTA </vt:lpstr>
      <vt:lpstr>CASO CLÍNICO</vt:lpstr>
      <vt:lpstr>CASO CLÍNICO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EPILEPSIA E FISIOTERAPIA EM ENFERMARIA DE PEDIATRIA</dc:title>
  <dc:creator>Mariana</dc:creator>
  <cp:lastModifiedBy>Ana Claudia</cp:lastModifiedBy>
  <cp:revision>81</cp:revision>
  <dcterms:created xsi:type="dcterms:W3CDTF">2020-04-15T16:53:09Z</dcterms:created>
  <dcterms:modified xsi:type="dcterms:W3CDTF">2020-04-30T10:35:36Z</dcterms:modified>
</cp:coreProperties>
</file>