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4" r:id="rId19"/>
    <p:sldId id="275" r:id="rId20"/>
    <p:sldId id="276" r:id="rId21"/>
    <p:sldId id="278" r:id="rId22"/>
    <p:sldId id="277" r:id="rId23"/>
    <p:sldId id="279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94" d="100"/>
          <a:sy n="94" d="100"/>
        </p:scale>
        <p:origin x="-13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29EA-6E89-437C-B136-A3CCA0ED1662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A92D-A514-4A48-9C10-81EBEDD38E0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29EA-6E89-437C-B136-A3CCA0ED1662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A92D-A514-4A48-9C10-81EBEDD38E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29EA-6E89-437C-B136-A3CCA0ED1662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A92D-A514-4A48-9C10-81EBEDD38E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29EA-6E89-437C-B136-A3CCA0ED1662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A92D-A514-4A48-9C10-81EBEDD38E0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29EA-6E89-437C-B136-A3CCA0ED1662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A92D-A514-4A48-9C10-81EBEDD38E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29EA-6E89-437C-B136-A3CCA0ED1662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A92D-A514-4A48-9C10-81EBEDD38E0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29EA-6E89-437C-B136-A3CCA0ED1662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A92D-A514-4A48-9C10-81EBEDD38E0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29EA-6E89-437C-B136-A3CCA0ED1662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A92D-A514-4A48-9C10-81EBEDD38E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29EA-6E89-437C-B136-A3CCA0ED1662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A92D-A514-4A48-9C10-81EBEDD38E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29EA-6E89-437C-B136-A3CCA0ED1662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A92D-A514-4A48-9C10-81EBEDD38E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29EA-6E89-437C-B136-A3CCA0ED1662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A92D-A514-4A48-9C10-81EBEDD38E0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0129EA-6E89-437C-B136-A3CCA0ED1662}" type="datetimeFigureOut">
              <a:rPr lang="pt-BR" smtClean="0"/>
              <a:t>24/05/2017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C7A92D-A514-4A48-9C10-81EBEDD38E0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986637" cy="2376264"/>
          </a:xfrm>
        </p:spPr>
        <p:txBody>
          <a:bodyPr>
            <a:normAutofit/>
          </a:bodyPr>
          <a:lstStyle/>
          <a:p>
            <a:pPr algn="just"/>
            <a:r>
              <a:rPr lang="pt-BR" sz="2000" dirty="0" err="1" smtClean="0"/>
              <a:t>María</a:t>
            </a:r>
            <a:r>
              <a:rPr lang="pt-BR" sz="2000" dirty="0" smtClean="0"/>
              <a:t> Pinto Molina “</a:t>
            </a:r>
            <a:r>
              <a:rPr lang="pt-BR" sz="2000" dirty="0" err="1" smtClean="0"/>
              <a:t>Hacia</a:t>
            </a:r>
            <a:r>
              <a:rPr lang="pt-BR" sz="2000" dirty="0" smtClean="0"/>
              <a:t> um modelo de </a:t>
            </a:r>
            <a:r>
              <a:rPr lang="pt-BR" sz="2000" dirty="0" err="1" smtClean="0"/>
              <a:t>representación</a:t>
            </a:r>
            <a:r>
              <a:rPr lang="pt-BR" sz="2000" dirty="0" smtClean="0"/>
              <a:t> documental: </a:t>
            </a:r>
            <a:r>
              <a:rPr lang="pt-BR" sz="2000" dirty="0" err="1" smtClean="0"/>
              <a:t>la</a:t>
            </a:r>
            <a:r>
              <a:rPr lang="pt-BR" sz="2000" dirty="0" smtClean="0"/>
              <a:t> técnica de resumir”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175351" cy="1793167"/>
          </a:xfrm>
        </p:spPr>
        <p:txBody>
          <a:bodyPr/>
          <a:lstStyle/>
          <a:p>
            <a:r>
              <a:rPr lang="pt-BR" sz="3600" dirty="0" smtClean="0"/>
              <a:t>Representação documentária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874203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dirty="0" smtClean="0"/>
              <a:t>Processo de resumir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64169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Análise prévia ou leitura do documento</a:t>
            </a:r>
          </a:p>
          <a:p>
            <a:pPr marL="45720" indent="0" algn="just">
              <a:buNone/>
            </a:pPr>
            <a:endParaRPr lang="pt-BR" sz="24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400" dirty="0" smtClean="0"/>
              <a:t>Leitura </a:t>
            </a:r>
            <a:r>
              <a:rPr lang="pt-BR" sz="2400" dirty="0" err="1" smtClean="0"/>
              <a:t>hiperlogográfica</a:t>
            </a:r>
            <a:r>
              <a:rPr lang="pt-BR" sz="2400" dirty="0" smtClean="0"/>
              <a:t> </a:t>
            </a:r>
            <a:r>
              <a:rPr lang="pt-BR" sz="2400" dirty="0" smtClean="0"/>
              <a:t>– é uma </a:t>
            </a:r>
            <a:r>
              <a:rPr lang="pt-BR" sz="2400" dirty="0" smtClean="0"/>
              <a:t>verdadeira exploração multidimensional do texto.</a:t>
            </a:r>
          </a:p>
        </p:txBody>
      </p:sp>
    </p:spTree>
    <p:extLst>
      <p:ext uri="{BB962C8B-B14F-4D97-AF65-F5344CB8AC3E}">
        <p14:creationId xmlns:p14="http://schemas.microsoft.com/office/powerpoint/2010/main" val="1156995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dirty="0" smtClean="0"/>
              <a:t>Dois tipos de leitura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64169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Análise prévia ou leitura do documento</a:t>
            </a:r>
          </a:p>
          <a:p>
            <a:pPr marL="45720" indent="0" algn="just">
              <a:buNone/>
            </a:pPr>
            <a:endParaRPr lang="pt-B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err="1" smtClean="0"/>
              <a:t>Botton-up</a:t>
            </a:r>
            <a:r>
              <a:rPr lang="pt-BR" sz="2400" dirty="0" smtClean="0"/>
              <a:t> (de baixo para cima).</a:t>
            </a:r>
          </a:p>
          <a:p>
            <a:pPr algn="just"/>
            <a:r>
              <a:rPr lang="pt-BR" sz="2400" dirty="0" smtClean="0"/>
              <a:t>Vai das partes para o todo.</a:t>
            </a:r>
          </a:p>
          <a:p>
            <a:pPr algn="just"/>
            <a:r>
              <a:rPr lang="pt-BR" sz="2400" dirty="0" smtClean="0"/>
              <a:t>É recomendado como estratégia de leitura rápida na primeira tomada de contato com o documento.</a:t>
            </a:r>
            <a:endParaRPr lang="pt-BR" sz="2400" dirty="0"/>
          </a:p>
          <a:p>
            <a:pPr marL="45720" indent="0" algn="just">
              <a:buNone/>
            </a:pPr>
            <a:endParaRPr lang="pt-BR" sz="2400" dirty="0" smtClean="0"/>
          </a:p>
        </p:txBody>
      </p:sp>
      <p:sp>
        <p:nvSpPr>
          <p:cNvPr id="4" name="Triângulo isósceles 3"/>
          <p:cNvSpPr/>
          <p:nvPr/>
        </p:nvSpPr>
        <p:spPr>
          <a:xfrm>
            <a:off x="7020272" y="1268760"/>
            <a:ext cx="1008112" cy="11521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/>
          <p:nvPr/>
        </p:nvCxnSpPr>
        <p:spPr>
          <a:xfrm flipV="1">
            <a:off x="6876256" y="1340768"/>
            <a:ext cx="0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83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dirty="0" smtClean="0"/>
              <a:t>Dois tipos de leitura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49768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Análise prévia ou leitura do documento</a:t>
            </a:r>
          </a:p>
          <a:p>
            <a:pPr marL="45720" indent="0" algn="just">
              <a:buNone/>
            </a:pPr>
            <a:endParaRPr lang="pt-B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/>
              <a:t>Top-</a:t>
            </a:r>
            <a:r>
              <a:rPr lang="pt-BR" sz="2400" dirty="0" err="1" smtClean="0"/>
              <a:t>down</a:t>
            </a:r>
            <a:r>
              <a:rPr lang="pt-BR" sz="2400" dirty="0" smtClean="0"/>
              <a:t> (de cima para baixo)</a:t>
            </a:r>
          </a:p>
          <a:p>
            <a:pPr algn="just"/>
            <a:r>
              <a:rPr lang="pt-BR" sz="2400" dirty="0" smtClean="0"/>
              <a:t>Caminha-se </a:t>
            </a:r>
            <a:r>
              <a:rPr lang="pt-BR" sz="2400" dirty="0" smtClean="0"/>
              <a:t>do todo às partes. </a:t>
            </a:r>
          </a:p>
          <a:p>
            <a:pPr algn="just"/>
            <a:r>
              <a:rPr lang="pt-BR" sz="2400" dirty="0" smtClean="0"/>
              <a:t>Aproveita os conhecimentos prévios ou esquemas do resumidor.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A predição </a:t>
            </a:r>
            <a:r>
              <a:rPr lang="pt-BR" sz="2400" dirty="0" smtClean="0"/>
              <a:t>(previsão) é </a:t>
            </a:r>
            <a:r>
              <a:rPr lang="pt-BR" sz="2400" dirty="0" smtClean="0"/>
              <a:t>um componente essencial para o processo de leitura. </a:t>
            </a:r>
            <a:endParaRPr lang="pt-BR" sz="2400" dirty="0"/>
          </a:p>
          <a:p>
            <a:pPr marL="45720" indent="0" algn="just">
              <a:buNone/>
            </a:pPr>
            <a:endParaRPr lang="pt-BR" sz="2400" dirty="0" smtClean="0"/>
          </a:p>
        </p:txBody>
      </p:sp>
      <p:sp>
        <p:nvSpPr>
          <p:cNvPr id="4" name="Triângulo isósceles 3"/>
          <p:cNvSpPr/>
          <p:nvPr/>
        </p:nvSpPr>
        <p:spPr>
          <a:xfrm>
            <a:off x="7020272" y="1268760"/>
            <a:ext cx="1008112" cy="11521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/>
          <p:nvPr/>
        </p:nvCxnSpPr>
        <p:spPr>
          <a:xfrm>
            <a:off x="6841806" y="1268760"/>
            <a:ext cx="34450" cy="115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60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sz="4400" dirty="0" smtClean="0"/>
              <a:t>Procedimentos de leitura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49768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Análise prévia ou leitura do documento</a:t>
            </a:r>
          </a:p>
          <a:p>
            <a:pPr marL="45720" indent="0" algn="just">
              <a:buNone/>
            </a:pPr>
            <a:endParaRPr lang="pt-BR" sz="2400" dirty="0" smtClean="0"/>
          </a:p>
          <a:p>
            <a:pPr marL="45720" indent="0" algn="just">
              <a:buNone/>
            </a:pPr>
            <a:r>
              <a:rPr lang="pt-BR" sz="2400" dirty="0" smtClean="0"/>
              <a:t>As estratégias de leitura se subdividem em: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err="1" smtClean="0"/>
              <a:t>Congnitivas</a:t>
            </a:r>
            <a:r>
              <a:rPr lang="pt-BR" sz="2400" dirty="0" smtClean="0"/>
              <a:t> – o resumidor busca as informações principais, procedendo a uma espécie de descarte do que é secundário.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err="1" smtClean="0"/>
              <a:t>Metacognitivas</a:t>
            </a:r>
            <a:r>
              <a:rPr lang="pt-BR" sz="2400" dirty="0" smtClean="0"/>
              <a:t>- comportamento </a:t>
            </a:r>
            <a:r>
              <a:rPr lang="pt-BR" sz="2400" dirty="0" err="1" smtClean="0"/>
              <a:t>desautomizado</a:t>
            </a:r>
            <a:r>
              <a:rPr lang="pt-BR" sz="2400" dirty="0" smtClean="0"/>
              <a:t> e uma aproximação consciente do texto. </a:t>
            </a:r>
            <a:endParaRPr lang="pt-BR" sz="2400" dirty="0"/>
          </a:p>
          <a:p>
            <a:pPr marL="45720" indent="0" algn="just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009969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sz="4400" dirty="0" smtClean="0"/>
              <a:t>O documento por </a:t>
            </a:r>
            <a:r>
              <a:rPr lang="pt-BR" sz="4400" dirty="0" err="1" smtClean="0"/>
              <a:t>Otlet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49768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Análise prévia ou leitura do documento</a:t>
            </a:r>
          </a:p>
          <a:p>
            <a:pPr marL="45720" indent="0" algn="just">
              <a:buNone/>
            </a:pPr>
            <a:endParaRPr lang="pt-BR" sz="2400" dirty="0" smtClean="0"/>
          </a:p>
          <a:p>
            <a:pPr marL="45720" indent="0" algn="just">
              <a:buNone/>
            </a:pPr>
            <a:r>
              <a:rPr lang="pt-BR" sz="2400" dirty="0" smtClean="0"/>
              <a:t>“O documento é um verdadeiro edifício intelectual, uma síntese de ideias, e não unicamente uma coleção ordenada de informação”.</a:t>
            </a:r>
            <a:endParaRPr lang="pt-BR" sz="2400" dirty="0"/>
          </a:p>
          <a:p>
            <a:pPr marL="45720" indent="0" algn="just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856096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7848872" cy="2423346"/>
          </a:xfrm>
        </p:spPr>
        <p:txBody>
          <a:bodyPr/>
          <a:lstStyle/>
          <a:p>
            <a:pPr marL="502920" indent="-457200"/>
            <a:r>
              <a:rPr lang="pt-BR" sz="4000" dirty="0" smtClean="0"/>
              <a:t>Análise / Extração / Redução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74616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sz="4400" dirty="0" smtClean="0"/>
              <a:t>Considerações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49768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Análise / Extração / Redução</a:t>
            </a:r>
          </a:p>
          <a:p>
            <a:pPr marL="45720" indent="0" algn="just">
              <a:buNone/>
            </a:pPr>
            <a:endParaRPr lang="pt-BR" sz="2400" dirty="0" smtClean="0"/>
          </a:p>
          <a:p>
            <a:pPr marL="45720" indent="0" algn="just">
              <a:buNone/>
            </a:pPr>
            <a:r>
              <a:rPr lang="pt-BR" sz="2400" dirty="0" smtClean="0"/>
              <a:t>A </a:t>
            </a: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linguagem</a:t>
            </a:r>
            <a:r>
              <a:rPr lang="pt-BR" sz="2400" dirty="0" smtClean="0"/>
              <a:t> é um instrumento intermediário, que mediante estabelecimento de um código, possibilita a comunicação documentária entre os indivíduos. </a:t>
            </a:r>
          </a:p>
          <a:p>
            <a:pPr marL="45720" indent="0" algn="just">
              <a:buNone/>
            </a:pPr>
            <a:endParaRPr lang="pt-BR" sz="2400" dirty="0"/>
          </a:p>
          <a:p>
            <a:pPr marL="45720" indent="0" algn="just">
              <a:buNone/>
            </a:pPr>
            <a:r>
              <a:rPr lang="pt-BR" sz="2400" dirty="0" smtClean="0"/>
              <a:t>O </a:t>
            </a: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significado</a:t>
            </a:r>
            <a:r>
              <a:rPr lang="pt-BR" sz="2400" dirty="0" smtClean="0"/>
              <a:t> do enunciado depende fundamentalmente do </a:t>
            </a: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contexto</a:t>
            </a:r>
            <a:r>
              <a:rPr lang="pt-BR" sz="2400" dirty="0" smtClean="0"/>
              <a:t>. </a:t>
            </a:r>
            <a:endParaRPr lang="pt-BR" sz="2400" dirty="0"/>
          </a:p>
          <a:p>
            <a:pPr marL="45720" indent="0" algn="just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647489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sz="4400" dirty="0" smtClean="0"/>
              <a:t>Considerações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49768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Análise / Extração / Redução</a:t>
            </a:r>
          </a:p>
          <a:p>
            <a:pPr marL="45720" indent="0" algn="just">
              <a:buNone/>
            </a:pPr>
            <a:endParaRPr lang="pt-BR" sz="2400" dirty="0" smtClean="0"/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Palavra</a:t>
            </a:r>
            <a:r>
              <a:rPr lang="pt-BR" sz="2400" dirty="0" smtClean="0"/>
              <a:t> – é a célula base de toda estrutura </a:t>
            </a:r>
            <a:r>
              <a:rPr lang="pt-BR" sz="2400" dirty="0"/>
              <a:t>d</a:t>
            </a:r>
            <a:r>
              <a:rPr lang="pt-BR" sz="2400" dirty="0" smtClean="0"/>
              <a:t>e linguagem.</a:t>
            </a:r>
          </a:p>
          <a:p>
            <a:pPr marL="45720" indent="0" algn="just">
              <a:buNone/>
            </a:pPr>
            <a:endParaRPr lang="pt-BR" sz="2400" dirty="0"/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Enunciado ou frase</a:t>
            </a:r>
            <a:r>
              <a:rPr lang="pt-BR" sz="2400" dirty="0" smtClean="0"/>
              <a:t> – constitui o eixo sintagmático ou combinatório da língua.</a:t>
            </a:r>
          </a:p>
          <a:p>
            <a:pPr marL="45720" indent="0" algn="just">
              <a:buNone/>
            </a:pPr>
            <a:endParaRPr lang="pt-BR" sz="2400" dirty="0"/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</a:t>
            </a:r>
            <a:r>
              <a:rPr lang="pt-BR" sz="2400" dirty="0" smtClean="0"/>
              <a:t> – sequência de frases. </a:t>
            </a:r>
            <a:endParaRPr lang="pt-BR" sz="2400" dirty="0"/>
          </a:p>
          <a:p>
            <a:pPr marL="45720" indent="0" algn="just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578533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sz="4400" dirty="0" smtClean="0"/>
              <a:t>Considerações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49768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Análise / Extração / Redução</a:t>
            </a:r>
          </a:p>
          <a:p>
            <a:pPr marL="45720" indent="0" algn="just">
              <a:buNone/>
            </a:pPr>
            <a:endParaRPr lang="pt-BR" sz="2400" dirty="0" smtClean="0"/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MACRORREGRAS de análise</a:t>
            </a:r>
            <a:r>
              <a:rPr lang="pt-BR" sz="2400" dirty="0" smtClean="0"/>
              <a:t> – redução da informação </a:t>
            </a:r>
            <a:r>
              <a:rPr lang="pt-BR" sz="2400" dirty="0" smtClean="0"/>
              <a:t>semântica.</a:t>
            </a:r>
          </a:p>
          <a:p>
            <a:pPr marL="45720" indent="0" algn="just">
              <a:buNone/>
            </a:pPr>
            <a:endParaRPr lang="pt-BR" sz="2400" dirty="0"/>
          </a:p>
          <a:p>
            <a:pPr marL="502920" indent="-457200" algn="just">
              <a:buFont typeface="+mj-lt"/>
              <a:buAutoNum type="arabicPeriod"/>
            </a:pPr>
            <a:r>
              <a:rPr lang="pt-BR" sz="2400" dirty="0" smtClean="0"/>
              <a:t>Anulação – omissão e seleção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pt-BR" sz="2400" dirty="0" smtClean="0"/>
              <a:t>Substituição – generalização e integração</a:t>
            </a:r>
          </a:p>
        </p:txBody>
      </p:sp>
    </p:spTree>
    <p:extLst>
      <p:ext uri="{BB962C8B-B14F-4D97-AF65-F5344CB8AC3E}">
        <p14:creationId xmlns:p14="http://schemas.microsoft.com/office/powerpoint/2010/main" val="2908312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sz="4400" dirty="0" smtClean="0"/>
              <a:t>Considerações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4976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2400" dirty="0" smtClean="0"/>
              <a:t>Análise / Extração / Redução</a:t>
            </a:r>
          </a:p>
          <a:p>
            <a:pPr marL="45720" indent="0" algn="just">
              <a:buNone/>
            </a:pPr>
            <a:endParaRPr lang="pt-BR" sz="2400" dirty="0" smtClean="0"/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ANULAÇÃO</a:t>
            </a:r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Omissão </a:t>
            </a:r>
            <a:r>
              <a:rPr lang="pt-BR" sz="2400" dirty="0" smtClean="0"/>
              <a:t>– toda informação de pouca importância e não essencial pode ser omitida.</a:t>
            </a:r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Seleção</a:t>
            </a:r>
            <a:r>
              <a:rPr lang="pt-BR" sz="2400" dirty="0" smtClean="0"/>
              <a:t> – excluem-se as proposições que são condições, proposições ou consequências da proposição não omitida. </a:t>
            </a:r>
            <a:endParaRPr lang="pt-BR" sz="2400" dirty="0" smtClean="0"/>
          </a:p>
          <a:p>
            <a:pPr marL="45720" indent="0" algn="just">
              <a:buNone/>
            </a:pPr>
            <a:endParaRPr lang="pt-BR" sz="2400" dirty="0"/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SUBSTITUIÇÃO</a:t>
            </a:r>
            <a:endParaRPr lang="pt-BR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Generalização </a:t>
            </a:r>
            <a:r>
              <a:rPr lang="pt-BR" sz="2400" dirty="0" smtClean="0"/>
              <a:t>– várias proposições são substituídas por uma só proposição que represente todas elas.</a:t>
            </a:r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Integração </a:t>
            </a:r>
            <a:r>
              <a:rPr lang="pt-BR" sz="2400" dirty="0" smtClean="0"/>
              <a:t>– substitui uma série proposicional por uma nova proposição que pressupõe todas da série. </a:t>
            </a:r>
          </a:p>
          <a:p>
            <a:pPr marL="45720" indent="0" algn="just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18810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5085184"/>
            <a:ext cx="6512511" cy="1143000"/>
          </a:xfrm>
        </p:spPr>
        <p:txBody>
          <a:bodyPr/>
          <a:lstStyle/>
          <a:p>
            <a:r>
              <a:rPr lang="pt-BR" dirty="0" smtClean="0"/>
              <a:t>Resumir é...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560840" cy="471370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Proporcionar uma breve exposição do conteúdo de um documento.</a:t>
            </a:r>
          </a:p>
          <a:p>
            <a:pPr algn="just"/>
            <a:r>
              <a:rPr lang="pt-BR" dirty="0" smtClean="0"/>
              <a:t>Operação que abrevia o conteúdo de um documento e o representa por um certo número de orações que expressam a substância.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Para este trabalho: </a:t>
            </a:r>
          </a:p>
          <a:p>
            <a:pPr algn="just"/>
            <a:r>
              <a:rPr lang="pt-BR" dirty="0" smtClean="0"/>
              <a:t>Resumir é </a:t>
            </a:r>
            <a:r>
              <a:rPr lang="pt-BR" b="1" dirty="0" smtClean="0"/>
              <a:t>“o processo que experimentam os documentos para obter a representação abreviada de seu conteúdo”.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21781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sz="4400" dirty="0" smtClean="0"/>
              <a:t>Considerações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49768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Análise / Extração / Redução</a:t>
            </a:r>
          </a:p>
          <a:p>
            <a:pPr marL="45720" indent="0" algn="just">
              <a:buNone/>
            </a:pPr>
            <a:endParaRPr lang="pt-BR" sz="2400" dirty="0" smtClean="0"/>
          </a:p>
          <a:p>
            <a:pPr marL="45720" indent="0" algn="just">
              <a:buNone/>
            </a:pPr>
            <a:r>
              <a:rPr lang="pt-BR" sz="24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</a:t>
            </a: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resumos:</a:t>
            </a:r>
          </a:p>
          <a:p>
            <a:pPr marL="45720" indent="0" algn="just">
              <a:buNone/>
            </a:pPr>
            <a:r>
              <a:rPr lang="pt-BR" sz="2400" dirty="0" smtClean="0"/>
              <a:t>Evitar exemplos</a:t>
            </a:r>
          </a:p>
          <a:p>
            <a:pPr marL="45720" indent="0" algn="just">
              <a:buNone/>
            </a:pPr>
            <a:r>
              <a:rPr lang="pt-BR" sz="2400" dirty="0" smtClean="0"/>
              <a:t>Eliminar proposições com pouco conteúdo</a:t>
            </a:r>
          </a:p>
          <a:p>
            <a:pPr marL="45720" indent="0" algn="just">
              <a:buNone/>
            </a:pPr>
            <a:r>
              <a:rPr lang="pt-BR" sz="2400" dirty="0" smtClean="0"/>
              <a:t>Eliminar gráficos, tabelas e referências</a:t>
            </a:r>
          </a:p>
          <a:p>
            <a:pPr marL="45720" indent="0" algn="just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903363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7848872" cy="2423346"/>
          </a:xfrm>
        </p:spPr>
        <p:txBody>
          <a:bodyPr/>
          <a:lstStyle/>
          <a:p>
            <a:pPr marL="502920" indent="-457200"/>
            <a:r>
              <a:rPr lang="pt-BR" sz="4000" dirty="0" smtClean="0"/>
              <a:t>Transformação / Representação / Substituição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246571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sz="4400" dirty="0" smtClean="0"/>
              <a:t>Recomendações gerais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49768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Transformação / Representação / Substituição</a:t>
            </a:r>
          </a:p>
          <a:p>
            <a:pPr marL="45720" indent="0" algn="just">
              <a:buNone/>
            </a:pPr>
            <a:endParaRPr lang="pt-BR" sz="2400" dirty="0" smtClean="0"/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Buscar expressões precisas</a:t>
            </a:r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o conceito central</a:t>
            </a:r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Usar terminologia adequada</a:t>
            </a:r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Reajustar a coerência e estrutura textual</a:t>
            </a:r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Situar a oração tópica na posição principal</a:t>
            </a:r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Reajustar a estrutura da oração</a:t>
            </a:r>
            <a:endParaRPr lang="pt-BR" sz="2400" dirty="0" smtClean="0"/>
          </a:p>
          <a:p>
            <a:pPr marL="45720" indent="0" algn="just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534815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sz="4400" dirty="0" smtClean="0"/>
              <a:t>Recomendações gerais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49768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Transformação / Representação / Substituição</a:t>
            </a:r>
          </a:p>
          <a:p>
            <a:pPr marL="45720" indent="0" algn="just">
              <a:buNone/>
            </a:pPr>
            <a:endParaRPr lang="pt-BR" sz="2400" dirty="0" smtClean="0"/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Usar tempo presente e forma ativa dos verbos</a:t>
            </a:r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Usar conectores de orações</a:t>
            </a:r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Eliminar expressões retóricas</a:t>
            </a:r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Utilizar frases curtas</a:t>
            </a:r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fidedigno ao original</a:t>
            </a:r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preciso</a:t>
            </a:r>
          </a:p>
          <a:p>
            <a:pPr marL="45720" indent="0" algn="just">
              <a:buNone/>
            </a:pPr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 </a:t>
            </a:r>
            <a:r>
              <a:rPr lang="pt-BR" sz="24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claridade expositiva</a:t>
            </a:r>
            <a:endParaRPr lang="pt-BR" sz="2400" dirty="0" smtClean="0"/>
          </a:p>
          <a:p>
            <a:pPr marL="45720" indent="0" algn="just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791073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5085184"/>
            <a:ext cx="6512511" cy="1143000"/>
          </a:xfrm>
        </p:spPr>
        <p:txBody>
          <a:bodyPr/>
          <a:lstStyle/>
          <a:p>
            <a:r>
              <a:rPr lang="pt-BR" dirty="0" smtClean="0"/>
              <a:t>Resumir é...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64169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 singular tarefa de resumir tem em conta alguns personagens: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O autor do texto e</a:t>
            </a:r>
          </a:p>
          <a:p>
            <a:pPr algn="just"/>
            <a:r>
              <a:rPr lang="pt-BR" sz="2400" dirty="0" smtClean="0"/>
              <a:t>O resumidor do texto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(sendo seu campo de batalha comum o próprio documento).</a:t>
            </a:r>
          </a:p>
        </p:txBody>
      </p:sp>
    </p:spTree>
    <p:extLst>
      <p:ext uri="{BB962C8B-B14F-4D97-AF65-F5344CB8AC3E}">
        <p14:creationId xmlns:p14="http://schemas.microsoft.com/office/powerpoint/2010/main" val="336019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dirty="0" smtClean="0"/>
              <a:t>Metodologia do 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64169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O resumidor deverá estabelecer os critérios para eleição dos documentos que serão submetidos a análise, já que nem tudo que é publicado é relevante e significativo para o usuário.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Custo-benefício.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Disponibilidade de tempo.</a:t>
            </a:r>
          </a:p>
        </p:txBody>
      </p:sp>
    </p:spTree>
    <p:extLst>
      <p:ext uri="{BB962C8B-B14F-4D97-AF65-F5344CB8AC3E}">
        <p14:creationId xmlns:p14="http://schemas.microsoft.com/office/powerpoint/2010/main" val="190963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dirty="0" smtClean="0"/>
              <a:t>Metodologia do 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641696"/>
          </a:xfrm>
        </p:spPr>
        <p:txBody>
          <a:bodyPr>
            <a:normAutofit/>
          </a:bodyPr>
          <a:lstStyle/>
          <a:p>
            <a:pPr algn="just"/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 úteis:</a:t>
            </a:r>
          </a:p>
          <a:p>
            <a:pPr algn="just"/>
            <a:r>
              <a:rPr lang="pt-BR" sz="2400" dirty="0" smtClean="0"/>
              <a:t>Razões econômicas</a:t>
            </a:r>
          </a:p>
          <a:p>
            <a:pPr algn="just"/>
            <a:r>
              <a:rPr lang="pt-BR" sz="2400" dirty="0" smtClean="0"/>
              <a:t>Natureza do material </a:t>
            </a:r>
          </a:p>
          <a:p>
            <a:pPr algn="just"/>
            <a:r>
              <a:rPr lang="pt-BR" sz="2400" dirty="0" smtClean="0"/>
              <a:t>Origem da publicação (procedência, reconhecimento de autoria, etc.)</a:t>
            </a:r>
          </a:p>
          <a:p>
            <a:pPr algn="just"/>
            <a:r>
              <a:rPr lang="pt-BR" sz="2400" dirty="0" smtClean="0"/>
              <a:t>Pertinência dos documentos</a:t>
            </a:r>
          </a:p>
          <a:p>
            <a:pPr algn="just"/>
            <a:r>
              <a:rPr lang="pt-BR" sz="2400" dirty="0" smtClean="0"/>
              <a:t>Interesses temáticos dos usuários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180084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dirty="0" smtClean="0"/>
              <a:t>Processo de resumir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641696"/>
          </a:xfrm>
        </p:spPr>
        <p:txBody>
          <a:bodyPr>
            <a:normAutofit/>
          </a:bodyPr>
          <a:lstStyle/>
          <a:p>
            <a:pPr algn="just"/>
            <a:r>
              <a:rPr 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Fases:</a:t>
            </a:r>
          </a:p>
          <a:p>
            <a:pPr marL="45720" indent="0" algn="just">
              <a:buNone/>
            </a:pPr>
            <a:endParaRPr lang="pt-BR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2920" indent="-457200" algn="just">
              <a:buFont typeface="+mj-lt"/>
              <a:buAutoNum type="arabicPeriod"/>
            </a:pPr>
            <a:r>
              <a:rPr lang="pt-BR" sz="2400" dirty="0" smtClean="0"/>
              <a:t>Análise prévia ou leitura do documento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pt-BR" sz="2400" dirty="0" smtClean="0"/>
              <a:t>Análise ou redução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pt-BR" sz="2400" dirty="0" smtClean="0"/>
              <a:t>Síntese, transformação ou substituição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50920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72648"/>
            <a:ext cx="7532317" cy="2423346"/>
          </a:xfrm>
        </p:spPr>
        <p:txBody>
          <a:bodyPr/>
          <a:lstStyle/>
          <a:p>
            <a:pPr marL="502920" indent="-457200"/>
            <a:r>
              <a:rPr lang="pt-BR" sz="4800" dirty="0"/>
              <a:t>Análise prévia ou leitura do documento</a:t>
            </a:r>
          </a:p>
        </p:txBody>
      </p:sp>
    </p:spTree>
    <p:extLst>
      <p:ext uri="{BB962C8B-B14F-4D97-AF65-F5344CB8AC3E}">
        <p14:creationId xmlns:p14="http://schemas.microsoft.com/office/powerpoint/2010/main" val="337965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dirty="0" smtClean="0"/>
              <a:t>Processo de resumir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64169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Análise prévia ou leitura do documento</a:t>
            </a:r>
          </a:p>
          <a:p>
            <a:pPr algn="just"/>
            <a:endParaRPr lang="pt-BR" sz="24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400" dirty="0" smtClean="0"/>
              <a:t>Leitura do texto (única forma de adentrar ao conteúdo do texto)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400" dirty="0" smtClean="0"/>
              <a:t>Familiaridade entre o resumidor e o documento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400" dirty="0" smtClean="0"/>
              <a:t>Texto/documento como objeto de estudo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400" dirty="0" smtClean="0"/>
              <a:t>É fundamental que o resumidor domine a linguagem do documento original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400" dirty="0" smtClean="0"/>
              <a:t>A leitura é um processo interativo entre o leitor e o texto</a:t>
            </a:r>
          </a:p>
        </p:txBody>
      </p:sp>
    </p:spTree>
    <p:extLst>
      <p:ext uri="{BB962C8B-B14F-4D97-AF65-F5344CB8AC3E}">
        <p14:creationId xmlns:p14="http://schemas.microsoft.com/office/powerpoint/2010/main" val="2197909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085184"/>
            <a:ext cx="7232591" cy="1143000"/>
          </a:xfrm>
        </p:spPr>
        <p:txBody>
          <a:bodyPr/>
          <a:lstStyle/>
          <a:p>
            <a:r>
              <a:rPr lang="pt-BR" dirty="0" smtClean="0"/>
              <a:t>Processo de resumir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464169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Análise prévia ou leitura do documento</a:t>
            </a:r>
          </a:p>
          <a:p>
            <a:pPr algn="just"/>
            <a:endParaRPr lang="pt-BR" sz="24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400" dirty="0" smtClean="0"/>
              <a:t>Signos gráficos – a própria escrita, codificação da linguagem oral e constituem uma linguagem visual autônoma.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pt-BR" sz="24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400" dirty="0" smtClean="0"/>
              <a:t>Leitura </a:t>
            </a:r>
            <a:r>
              <a:rPr lang="pt-BR" sz="2400" dirty="0" err="1" smtClean="0"/>
              <a:t>hipolográfica</a:t>
            </a:r>
            <a:r>
              <a:rPr lang="pt-BR" sz="2400" dirty="0" smtClean="0"/>
              <a:t> – lê o texto que está </a:t>
            </a:r>
            <a:r>
              <a:rPr lang="pt-BR" sz="2400" dirty="0" smtClean="0"/>
              <a:t>escrito.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257193155"/>
      </p:ext>
    </p:extLst>
  </p:cSld>
  <p:clrMapOvr>
    <a:masterClrMapping/>
  </p:clrMapOvr>
</p:sld>
</file>

<file path=ppt/theme/theme1.xml><?xml version="1.0" encoding="utf-8"?>
<a:theme xmlns:a="http://schemas.openxmlformats.org/drawingml/2006/main" name="Integração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117</TotalTime>
  <Words>755</Words>
  <Application>Microsoft Office PowerPoint</Application>
  <PresentationFormat>Apresentação na tela (4:3)</PresentationFormat>
  <Paragraphs>136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Integração</vt:lpstr>
      <vt:lpstr>Representação documentária</vt:lpstr>
      <vt:lpstr>Resumir é...</vt:lpstr>
      <vt:lpstr>Resumir é...</vt:lpstr>
      <vt:lpstr>Metodologia do resumo</vt:lpstr>
      <vt:lpstr>Metodologia do resumo</vt:lpstr>
      <vt:lpstr>Processo de resumir</vt:lpstr>
      <vt:lpstr>Análise prévia ou leitura do documento</vt:lpstr>
      <vt:lpstr>Processo de resumir</vt:lpstr>
      <vt:lpstr>Processo de resumir</vt:lpstr>
      <vt:lpstr>Processo de resumir</vt:lpstr>
      <vt:lpstr>Dois tipos de leitura</vt:lpstr>
      <vt:lpstr>Dois tipos de leitura</vt:lpstr>
      <vt:lpstr>Procedimentos de leitura</vt:lpstr>
      <vt:lpstr>O documento por Otlet</vt:lpstr>
      <vt:lpstr>Análise / Extração / Redução</vt:lpstr>
      <vt:lpstr>Considerações</vt:lpstr>
      <vt:lpstr>Considerações</vt:lpstr>
      <vt:lpstr>Considerações</vt:lpstr>
      <vt:lpstr>Considerações</vt:lpstr>
      <vt:lpstr>Considerações</vt:lpstr>
      <vt:lpstr>Transformação / Representação / Substituição</vt:lpstr>
      <vt:lpstr>Recomendações gerais</vt:lpstr>
      <vt:lpstr>Recomendações gerais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Representação documentária e resumo</dc:title>
  <dc:creator>admcbd</dc:creator>
  <cp:lastModifiedBy>admcbd</cp:lastModifiedBy>
  <cp:revision>15</cp:revision>
  <dcterms:created xsi:type="dcterms:W3CDTF">2015-05-19T16:35:50Z</dcterms:created>
  <dcterms:modified xsi:type="dcterms:W3CDTF">2017-05-24T20:49:19Z</dcterms:modified>
</cp:coreProperties>
</file>