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328" r:id="rId4"/>
    <p:sldId id="329" r:id="rId5"/>
    <p:sldId id="330" r:id="rId6"/>
    <p:sldId id="331" r:id="rId7"/>
    <p:sldId id="274" r:id="rId8"/>
    <p:sldId id="311" r:id="rId9"/>
    <p:sldId id="312" r:id="rId10"/>
    <p:sldId id="313" r:id="rId11"/>
    <p:sldId id="275" r:id="rId12"/>
    <p:sldId id="294" r:id="rId13"/>
    <p:sldId id="296" r:id="rId14"/>
    <p:sldId id="300" r:id="rId15"/>
    <p:sldId id="298" r:id="rId16"/>
    <p:sldId id="308" r:id="rId17"/>
    <p:sldId id="278" r:id="rId18"/>
    <p:sldId id="279" r:id="rId19"/>
    <p:sldId id="301" r:id="rId20"/>
    <p:sldId id="302" r:id="rId21"/>
    <p:sldId id="332" r:id="rId22"/>
    <p:sldId id="323" r:id="rId23"/>
    <p:sldId id="327" r:id="rId24"/>
    <p:sldId id="325" r:id="rId25"/>
    <p:sldId id="326" r:id="rId26"/>
    <p:sldId id="303" r:id="rId27"/>
    <p:sldId id="283" r:id="rId28"/>
    <p:sldId id="284" r:id="rId29"/>
    <p:sldId id="314" r:id="rId30"/>
    <p:sldId id="315" r:id="rId31"/>
    <p:sldId id="285" r:id="rId32"/>
    <p:sldId id="286" r:id="rId33"/>
    <p:sldId id="287" r:id="rId34"/>
    <p:sldId id="288" r:id="rId35"/>
    <p:sldId id="306" r:id="rId36"/>
    <p:sldId id="316" r:id="rId37"/>
    <p:sldId id="307" r:id="rId38"/>
    <p:sldId id="310" r:id="rId39"/>
    <p:sldId id="291" r:id="rId40"/>
    <p:sldId id="292" r:id="rId41"/>
    <p:sldId id="293" r:id="rId42"/>
    <p:sldId id="322" r:id="rId43"/>
    <p:sldId id="318" r:id="rId44"/>
    <p:sldId id="319" r:id="rId45"/>
    <p:sldId id="320" r:id="rId46"/>
    <p:sldId id="321" r:id="rId47"/>
    <p:sldId id="25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C908-0832-B54B-97A8-1C5DB2BA59C9}" type="datetimeFigureOut">
              <a:rPr lang="en-US" smtClean="0"/>
              <a:t>4/5/16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5C39-9C2C-354B-B51F-65FFAE51110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9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80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36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38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38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99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97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72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4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14EA-86E4-1349-9CBF-EDF460624592}" type="datetimeFigureOut">
              <a:rPr lang="en-US" smtClean="0"/>
              <a:t>4/5/16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93F6-F17C-1D4B-9FF4-1596FFA5E11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6732"/>
            <a:ext cx="7772400" cy="1470025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rgbClr val="1F497D"/>
                </a:solidFill>
              </a:rPr>
              <a:t>Trauma Raquimedular</a:t>
            </a:r>
            <a:endParaRPr lang="pt-BR" sz="4800" b="1" dirty="0">
              <a:solidFill>
                <a:srgbClr val="1F49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2172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rgbClr val="1F497D"/>
                </a:solidFill>
                <a:latin typeface="Times New Roman"/>
                <a:cs typeface="Times New Roman"/>
              </a:rPr>
              <a:t>Fernando Herrero</a:t>
            </a:r>
          </a:p>
          <a:p>
            <a:r>
              <a:rPr lang="pt-BR" sz="1800" dirty="0" smtClean="0">
                <a:solidFill>
                  <a:srgbClr val="1F497D"/>
                </a:solidFill>
              </a:rPr>
              <a:t>Prof. Dr. Departamento de Biomecânica, Medicina e Reabilitação do Aparelho Locomotor</a:t>
            </a:r>
            <a:endParaRPr lang="pt-BR" sz="1800" dirty="0">
              <a:solidFill>
                <a:srgbClr val="1F497D"/>
              </a:solidFill>
            </a:endParaRPr>
          </a:p>
        </p:txBody>
      </p:sp>
      <p:pic>
        <p:nvPicPr>
          <p:cNvPr id="4" name="Picture 1" descr="C:\Users\HP\Desktop\brasao pequen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7632"/>
            <a:ext cx="1704975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677535" y="2809875"/>
            <a:ext cx="1308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5844" y="3622195"/>
            <a:ext cx="611063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rasao departamen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" y="27632"/>
            <a:ext cx="1574055" cy="2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Anatomia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Student_Manual_pdf__página_214_de_421_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t="2724" r="-276"/>
          <a:stretch/>
        </p:blipFill>
        <p:spPr>
          <a:xfrm>
            <a:off x="2208779" y="1510389"/>
            <a:ext cx="4389947" cy="5204652"/>
          </a:xfrm>
        </p:spPr>
      </p:pic>
      <p:sp>
        <p:nvSpPr>
          <p:cNvPr id="3" name="Left Brace 2"/>
          <p:cNvSpPr/>
          <p:nvPr/>
        </p:nvSpPr>
        <p:spPr>
          <a:xfrm>
            <a:off x="1877462" y="1629077"/>
            <a:ext cx="331317" cy="26507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Left Brace 5"/>
          <p:cNvSpPr/>
          <p:nvPr/>
        </p:nvSpPr>
        <p:spPr>
          <a:xfrm>
            <a:off x="1905072" y="4279779"/>
            <a:ext cx="303707" cy="4003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eft Brace 7"/>
          <p:cNvSpPr/>
          <p:nvPr/>
        </p:nvSpPr>
        <p:spPr>
          <a:xfrm>
            <a:off x="1905072" y="4708293"/>
            <a:ext cx="303707" cy="11177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95404" y="2755957"/>
            <a:ext cx="178043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Medula espinhal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033" y="4297543"/>
            <a:ext cx="152761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Cone medular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22" y="5076394"/>
            <a:ext cx="149313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Cauda equina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4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4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Dados importantes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Aproximadamente 5% dos pacientes com lesão cerebral possuem uma lesão da coluna associada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Aproximadamente 10% dos pacientes com uma fratura cervical possuem uma segunda fratura não contigua da coluna vertebral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Incidência</a:t>
            </a:r>
          </a:p>
          <a:p>
            <a:pPr lvl="1"/>
            <a:r>
              <a:rPr lang="pt-BR" dirty="0" smtClean="0">
                <a:solidFill>
                  <a:srgbClr val="1F497D"/>
                </a:solidFill>
              </a:rPr>
              <a:t>55% coluna cervical</a:t>
            </a:r>
          </a:p>
          <a:p>
            <a:pPr lvl="1"/>
            <a:r>
              <a:rPr lang="pt-BR" dirty="0" smtClean="0">
                <a:solidFill>
                  <a:srgbClr val="1F497D"/>
                </a:solidFill>
              </a:rPr>
              <a:t>15% coluna torácica</a:t>
            </a:r>
          </a:p>
          <a:p>
            <a:pPr lvl="1"/>
            <a:r>
              <a:rPr lang="pt-BR" dirty="0" smtClean="0">
                <a:solidFill>
                  <a:srgbClr val="1F497D"/>
                </a:solidFill>
              </a:rPr>
              <a:t>15% junção toracolombar</a:t>
            </a:r>
          </a:p>
          <a:p>
            <a:pPr lvl="1"/>
            <a:r>
              <a:rPr lang="pt-BR" dirty="0" smtClean="0">
                <a:solidFill>
                  <a:srgbClr val="1F497D"/>
                </a:solidFill>
              </a:rPr>
              <a:t>15% região lombossacral</a:t>
            </a: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6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Atendimento Inicial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ATLS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A e </a:t>
            </a:r>
            <a:r>
              <a:rPr lang="pt-BR" dirty="0" err="1" smtClean="0">
                <a:solidFill>
                  <a:srgbClr val="1F497D"/>
                </a:solidFill>
              </a:rPr>
              <a:t>B</a:t>
            </a:r>
            <a:r>
              <a:rPr lang="pt-BR" dirty="0" smtClean="0">
                <a:solidFill>
                  <a:srgbClr val="1F497D"/>
                </a:solidFill>
              </a:rPr>
              <a:t> proteção cervical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Choque neurogênico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Rápida avaliação neurológica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Exposição</a:t>
            </a: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33706" y="5418277"/>
            <a:ext cx="2789646" cy="83099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rgbClr val="1F497D"/>
                </a:solidFill>
              </a:rPr>
              <a:t>Ortopedia</a:t>
            </a:r>
            <a:endParaRPr lang="pt-BR" sz="4800" b="1" dirty="0">
              <a:solidFill>
                <a:srgbClr val="1F497D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600200"/>
            <a:ext cx="2616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Atendimento Inicial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9321" y="1558782"/>
            <a:ext cx="2331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1F497D"/>
                </a:solidFill>
              </a:rPr>
              <a:t>Imobilização</a:t>
            </a:r>
          </a:p>
          <a:p>
            <a:pPr algn="ctr"/>
            <a:r>
              <a:rPr lang="pt-BR" sz="3200" dirty="0" smtClean="0">
                <a:solidFill>
                  <a:srgbClr val="1F497D"/>
                </a:solidFill>
              </a:rPr>
              <a:t>Transporte</a:t>
            </a:r>
            <a:endParaRPr lang="pt-BR" sz="3200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223" y="5052283"/>
            <a:ext cx="4289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1F497D"/>
                </a:solidFill>
              </a:rPr>
              <a:t>5% dos pacientes com lesão da coluna apresentam piora neurológica</a:t>
            </a:r>
            <a:endParaRPr lang="pt-BR" sz="2800" dirty="0" smtClean="0">
              <a:solidFill>
                <a:srgbClr val="1F497D"/>
              </a:solidFill>
              <a:effectLst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9667" y="2738938"/>
            <a:ext cx="4519789" cy="3303865"/>
            <a:chOff x="4529667" y="2738938"/>
            <a:chExt cx="4519789" cy="3303865"/>
          </a:xfrm>
        </p:grpSpPr>
        <p:pic>
          <p:nvPicPr>
            <p:cNvPr id="8" name="Picture 7" descr="Train-crash-near-Santiago-de-Compostela-Spain-208704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667" y="2738938"/>
              <a:ext cx="4519789" cy="30058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43472" y="5735026"/>
              <a:ext cx="1211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1F497D"/>
                  </a:solidFill>
                </a:rPr>
                <a:t>Fonte: Google</a:t>
              </a:r>
              <a:endParaRPr lang="pt-BR" sz="1400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1418" y="1821716"/>
            <a:ext cx="4303583" cy="3148720"/>
            <a:chOff x="141418" y="1821716"/>
            <a:chExt cx="4303583" cy="3148720"/>
          </a:xfrm>
        </p:grpSpPr>
        <p:pic>
          <p:nvPicPr>
            <p:cNvPr id="7" name="Content Placeholder 3" descr="8821457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2" r="-105"/>
            <a:stretch/>
          </p:blipFill>
          <p:spPr>
            <a:xfrm>
              <a:off x="155223" y="1821716"/>
              <a:ext cx="4289778" cy="28368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1418" y="4662659"/>
              <a:ext cx="1211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1F497D"/>
                  </a:solidFill>
                </a:rPr>
                <a:t>Fonte: Google</a:t>
              </a:r>
              <a:endParaRPr lang="pt-BR" sz="1400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4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A e </a:t>
            </a:r>
            <a:r>
              <a:rPr lang="pt-BR" b="1" dirty="0" err="1" smtClean="0">
                <a:solidFill>
                  <a:schemeClr val="tx2"/>
                </a:solidFill>
              </a:rPr>
              <a:t>B</a:t>
            </a:r>
            <a:r>
              <a:rPr lang="pt-BR" b="1" dirty="0" smtClean="0">
                <a:solidFill>
                  <a:schemeClr val="tx2"/>
                </a:solidFill>
              </a:rPr>
              <a:t> – proteção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879877" y="5403774"/>
            <a:ext cx="4981144" cy="1200328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b="1" dirty="0" smtClean="0">
                <a:solidFill>
                  <a:srgbClr val="1F497D"/>
                </a:solidFill>
              </a:rPr>
              <a:t>Manter colar cervical e mobilização em bloco </a:t>
            </a:r>
          </a:p>
          <a:p>
            <a:pPr algn="ctr" eaLnBrk="1" hangingPunct="1"/>
            <a:r>
              <a:rPr lang="pt-BR" b="1" dirty="0" smtClean="0">
                <a:solidFill>
                  <a:srgbClr val="1F497D"/>
                </a:solidFill>
              </a:rPr>
              <a:t>na prancha até avaliação secundária!! </a:t>
            </a:r>
            <a:endParaRPr lang="pt-BR" b="1" dirty="0">
              <a:solidFill>
                <a:srgbClr val="1F497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1645933"/>
            <a:ext cx="8468232" cy="3565738"/>
            <a:chOff x="457200" y="1645933"/>
            <a:chExt cx="8468232" cy="3565738"/>
          </a:xfrm>
        </p:grpSpPr>
        <p:pic>
          <p:nvPicPr>
            <p:cNvPr id="6" name="Picture 5" descr="1364495837_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863" y="1645933"/>
              <a:ext cx="2642569" cy="3411850"/>
            </a:xfrm>
            <a:prstGeom prst="rect">
              <a:avLst/>
            </a:prstGeom>
          </p:spPr>
        </p:pic>
        <p:pic>
          <p:nvPicPr>
            <p:cNvPr id="7" name="Picture 6" descr="Miami-J-Cervical-Collar-557828-PRODUCT-MEDIUM_IMAG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3" t="12317" r="23985" b="12435"/>
            <a:stretch/>
          </p:blipFill>
          <p:spPr>
            <a:xfrm>
              <a:off x="457200" y="1645933"/>
              <a:ext cx="1814222" cy="2293560"/>
            </a:xfrm>
            <a:prstGeom prst="rect">
              <a:avLst/>
            </a:prstGeom>
          </p:spPr>
        </p:pic>
        <p:pic>
          <p:nvPicPr>
            <p:cNvPr id="9" name="Picture 5" descr="foto[2007-04-03][0000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26302" y="2443613"/>
              <a:ext cx="3272810" cy="244939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26302" y="4903894"/>
              <a:ext cx="1211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1F497D"/>
                  </a:solidFill>
                </a:rPr>
                <a:t>Fonte: Google</a:t>
              </a:r>
              <a:endParaRPr lang="pt-BR" sz="1400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7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C – Circulação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1F497D"/>
                </a:solidFill>
              </a:rPr>
              <a:t>Choque neurogênico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1F497D"/>
              </a:solidFill>
            </a:endParaRPr>
          </a:p>
          <a:p>
            <a:r>
              <a:rPr lang="pt-BR" dirty="0" smtClean="0">
                <a:solidFill>
                  <a:srgbClr val="1F497D"/>
                </a:solidFill>
              </a:rPr>
              <a:t>Lesão do sistema nervoso simpático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Acima de T6 (cervical e torácica proximal)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Perda tônus vasomotor</a:t>
            </a:r>
          </a:p>
          <a:p>
            <a:r>
              <a:rPr lang="pt-BR" dirty="0">
                <a:solidFill>
                  <a:srgbClr val="1F497D"/>
                </a:solidFill>
              </a:rPr>
              <a:t>V</a:t>
            </a:r>
            <a:r>
              <a:rPr lang="pt-BR" dirty="0" smtClean="0">
                <a:solidFill>
                  <a:srgbClr val="1F497D"/>
                </a:solidFill>
              </a:rPr>
              <a:t>asodilatação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Bradicardia</a:t>
            </a:r>
          </a:p>
          <a:p>
            <a:endParaRPr lang="pt-BR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C – Circulação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t-BR" b="1" dirty="0" smtClean="0">
                <a:solidFill>
                  <a:schemeClr val="tx2"/>
                </a:solidFill>
                <a:cs typeface="Times New Roman" pitchFamily="18" charset="0"/>
              </a:rPr>
              <a:t>Choque Neurogênico   </a:t>
            </a:r>
            <a:r>
              <a:rPr lang="pt-BR" b="1" dirty="0" err="1" smtClean="0">
                <a:solidFill>
                  <a:schemeClr val="tx2"/>
                </a:solidFill>
                <a:cs typeface="Times New Roman" pitchFamily="18" charset="0"/>
              </a:rPr>
              <a:t>X</a:t>
            </a:r>
            <a:r>
              <a:rPr lang="pt-BR" b="1" dirty="0" smtClean="0">
                <a:solidFill>
                  <a:schemeClr val="tx2"/>
                </a:solidFill>
                <a:cs typeface="Times New Roman" pitchFamily="18" charset="0"/>
              </a:rPr>
              <a:t>   Choque Hipovolêmico</a:t>
            </a:r>
          </a:p>
          <a:p>
            <a:pPr algn="ctr">
              <a:buFont typeface="Wingdings" pitchFamily="2" charset="2"/>
              <a:buNone/>
            </a:pPr>
            <a:endParaRPr lang="pt-BR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400" b="1" dirty="0" smtClean="0">
                <a:solidFill>
                  <a:schemeClr val="tx2"/>
                </a:solidFill>
                <a:cs typeface="Times New Roman" pitchFamily="18" charset="0"/>
              </a:rPr>
              <a:t>			</a:t>
            </a:r>
            <a:r>
              <a:rPr lang="pt-BR" sz="2400" dirty="0" smtClean="0">
                <a:solidFill>
                  <a:schemeClr val="tx2"/>
                </a:solidFill>
                <a:cs typeface="Times New Roman" pitchFamily="18" charset="0"/>
              </a:rPr>
              <a:t>Hipotensão						Hipotensão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>
                <a:solidFill>
                  <a:schemeClr val="tx2"/>
                </a:solidFill>
                <a:cs typeface="Times New Roman" pitchFamily="18" charset="0"/>
              </a:rPr>
              <a:t>			Bradicardia						Taquicardia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>
                <a:solidFill>
                  <a:schemeClr val="tx2"/>
                </a:solidFill>
                <a:cs typeface="Times New Roman" pitchFamily="18" charset="0"/>
              </a:rPr>
              <a:t>	Extremidades quentes		      		  Extremidades frias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>
                <a:solidFill>
                  <a:schemeClr val="tx2"/>
                </a:solidFill>
                <a:cs typeface="Times New Roman" pitchFamily="18" charset="0"/>
              </a:rPr>
              <a:t>	 Débito urinário normal		      	Baixo débito urinário</a:t>
            </a:r>
          </a:p>
          <a:p>
            <a:pPr>
              <a:buFont typeface="Wingdings" pitchFamily="2" charset="2"/>
              <a:buNone/>
            </a:pPr>
            <a:endParaRPr lang="pt-BR" sz="2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t-BR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000" dirty="0" smtClean="0">
                <a:solidFill>
                  <a:schemeClr val="tx2"/>
                </a:solidFill>
                <a:cs typeface="Times New Roman" pitchFamily="18" charset="0"/>
              </a:rPr>
              <a:t>	    Perda da função simpática                                  Hemorragia</a:t>
            </a:r>
            <a:endParaRPr lang="pt-BR" sz="16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2000" dirty="0" smtClean="0">
                <a:solidFill>
                  <a:schemeClr val="tx2"/>
                </a:solidFill>
                <a:cs typeface="Times New Roman" pitchFamily="18" charset="0"/>
              </a:rPr>
              <a:t>                Drogas vasoativas                                     Reposição volêmica              </a:t>
            </a: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1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95426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1F497D"/>
                </a:solidFill>
              </a:rPr>
              <a:t>Diagnóstico</a:t>
            </a:r>
            <a:endParaRPr lang="pt-BR" sz="5400" b="1" dirty="0">
              <a:solidFill>
                <a:srgbClr val="1F497D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956984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rgbClr val="1F497D"/>
                </a:solidFill>
              </a:rPr>
              <a:t>Tratamento</a:t>
            </a:r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02556" y="2751667"/>
            <a:ext cx="4755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1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1F497D"/>
                </a:solidFill>
              </a:rPr>
              <a:t>Diagnóstico</a:t>
            </a:r>
            <a:endParaRPr lang="pt-BR" sz="6000" b="1" dirty="0">
              <a:solidFill>
                <a:srgbClr val="1F497D"/>
              </a:solidFill>
            </a:endParaRPr>
          </a:p>
        </p:txBody>
      </p:sp>
      <p:pic>
        <p:nvPicPr>
          <p:cNvPr id="7" name="Content Placeholder 6" descr="8500816139_0625902c44_z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-279"/>
          <a:stretch/>
        </p:blipFill>
        <p:spPr>
          <a:xfrm>
            <a:off x="1905072" y="2120490"/>
            <a:ext cx="5618582" cy="4060897"/>
          </a:xfrm>
          <a:ln w="28575" cmpd="sng">
            <a:solidFill>
              <a:srgbClr val="1F497D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25606" y="1580298"/>
            <a:ext cx="1019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1F497D"/>
                </a:solidFill>
              </a:rPr>
              <a:t>História</a:t>
            </a:r>
            <a:endParaRPr lang="pt-BR" sz="2000" b="1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7614" y="1572936"/>
            <a:ext cx="150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1F497D"/>
                </a:solidFill>
              </a:rPr>
              <a:t>Exame físico</a:t>
            </a:r>
            <a:endParaRPr lang="pt-BR" sz="20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380" y="1424082"/>
            <a:ext cx="1448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1F497D"/>
                </a:solidFill>
              </a:rPr>
              <a:t>Exame </a:t>
            </a:r>
          </a:p>
          <a:p>
            <a:pPr algn="ctr"/>
            <a:r>
              <a:rPr lang="pt-BR" sz="2000" b="1" dirty="0" err="1" smtClean="0">
                <a:solidFill>
                  <a:srgbClr val="1F497D"/>
                </a:solidFill>
              </a:rPr>
              <a:t>neurólogico</a:t>
            </a:r>
            <a:endParaRPr lang="pt-BR" sz="2000" b="1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6554" y="1433840"/>
            <a:ext cx="198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1F497D"/>
                </a:solidFill>
              </a:rPr>
              <a:t>Exame </a:t>
            </a:r>
          </a:p>
          <a:p>
            <a:pPr algn="ctr"/>
            <a:r>
              <a:rPr lang="pt-BR" sz="2000" b="1" dirty="0" smtClean="0">
                <a:solidFill>
                  <a:srgbClr val="1F497D"/>
                </a:solidFill>
              </a:rPr>
              <a:t>complementares</a:t>
            </a:r>
            <a:endParaRPr lang="pt-BR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5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História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TCE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Intoxicação alcoólica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Lesões múltiplas</a:t>
            </a: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suspect spinal fr"/>
          <p:cNvPicPr>
            <a:picLocks noChangeAspect="1" noChangeArrowheads="1"/>
          </p:cNvPicPr>
          <p:nvPr/>
        </p:nvPicPr>
        <p:blipFill>
          <a:blip r:embed="rId2"/>
          <a:srcRect t="1389"/>
          <a:stretch>
            <a:fillRect/>
          </a:stretch>
        </p:blipFill>
        <p:spPr bwMode="auto">
          <a:xfrm>
            <a:off x="4011436" y="2880868"/>
            <a:ext cx="2554368" cy="3103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desconhecido-0670688C-28"/>
          <p:cNvPicPr>
            <a:picLocks noChangeAspect="1" noChangeArrowheads="1"/>
          </p:cNvPicPr>
          <p:nvPr/>
        </p:nvPicPr>
        <p:blipFill>
          <a:blip r:embed="rId3"/>
          <a:srcRect l="18013"/>
          <a:stretch>
            <a:fillRect/>
          </a:stretch>
        </p:blipFill>
        <p:spPr bwMode="auto">
          <a:xfrm>
            <a:off x="6645099" y="2880868"/>
            <a:ext cx="2269503" cy="312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Objetivos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4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Descrever a anatomia e fisiologia básicas da coluna vertebral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Avaliar o paciente com suspeita de lesão da coluna vertebral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Identificar os tipos comuns de lesões da coluna e suas características radiográficas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Tratar adequadamente os pacientes com lesão da coluna vertebral</a:t>
            </a:r>
          </a:p>
          <a:p>
            <a:pPr marL="514350" indent="-514350">
              <a:buFont typeface="+mj-lt"/>
              <a:buAutoNum type="arabicPeriod"/>
            </a:pPr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8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Exame Físico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19237"/>
            <a:ext cx="8229600" cy="33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2"/>
                </a:solidFill>
              </a:rPr>
              <a:t>Inspeção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Palpação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Movimentação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Colar cervical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Retirar prancha rígida em até 2 </a:t>
            </a:r>
            <a:r>
              <a:rPr lang="pt-BR" dirty="0" err="1" smtClean="0">
                <a:solidFill>
                  <a:schemeClr val="tx2"/>
                </a:solidFill>
              </a:rPr>
              <a:t>h</a:t>
            </a:r>
            <a:r>
              <a:rPr lang="pt-BR" dirty="0" smtClean="0">
                <a:solidFill>
                  <a:schemeClr val="tx2"/>
                </a:solidFill>
              </a:rPr>
              <a:t>!!!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" name="Picture 6" descr="136449583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63" y="1943695"/>
            <a:ext cx="2642569" cy="3411850"/>
          </a:xfrm>
          <a:prstGeom prst="rect">
            <a:avLst/>
          </a:prstGeom>
        </p:spPr>
      </p:pic>
      <p:pic>
        <p:nvPicPr>
          <p:cNvPr id="8" name="Picture 7" descr="Miami-J-Cervical-Collar-557828-PRODUCT-MEDIUM_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2317" r="23985" b="12435"/>
          <a:stretch/>
        </p:blipFill>
        <p:spPr>
          <a:xfrm>
            <a:off x="4095470" y="1645933"/>
            <a:ext cx="1814222" cy="22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lot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26377" r="9099" b="24296"/>
          <a:stretch/>
        </p:blipFill>
        <p:spPr>
          <a:xfrm>
            <a:off x="935789" y="1145208"/>
            <a:ext cx="7045158" cy="5396977"/>
          </a:xfrm>
        </p:spPr>
      </p:pic>
    </p:spTree>
    <p:extLst>
      <p:ext uri="{BB962C8B-B14F-4D97-AF65-F5344CB8AC3E}">
        <p14:creationId xmlns:p14="http://schemas.microsoft.com/office/powerpoint/2010/main" val="1428450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_Manual_pdf__página_224_de_421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5" b="49845"/>
          <a:stretch/>
        </p:blipFill>
        <p:spPr>
          <a:xfrm>
            <a:off x="427951" y="509793"/>
            <a:ext cx="4003412" cy="29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9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_Manual_pdf__página_224_de_421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9"/>
          <a:stretch/>
        </p:blipFill>
        <p:spPr>
          <a:xfrm>
            <a:off x="427951" y="509793"/>
            <a:ext cx="8255312" cy="29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0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_Manual_pdf__página_224_de_421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9"/>
          <a:stretch/>
        </p:blipFill>
        <p:spPr>
          <a:xfrm>
            <a:off x="427951" y="509793"/>
            <a:ext cx="8255312" cy="2941641"/>
          </a:xfrm>
          <a:prstGeom prst="rect">
            <a:avLst/>
          </a:prstGeom>
        </p:spPr>
      </p:pic>
      <p:pic>
        <p:nvPicPr>
          <p:cNvPr id="3" name="Picture 2" descr="Student_Manual_pdf__página_224_de_421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2" r="49666"/>
          <a:stretch/>
        </p:blipFill>
        <p:spPr>
          <a:xfrm>
            <a:off x="427951" y="3423823"/>
            <a:ext cx="4155265" cy="29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_Manual_pdf__página_224_de_421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1" y="509793"/>
            <a:ext cx="8255312" cy="58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Exame neurológico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31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>
                <a:solidFill>
                  <a:schemeClr val="tx2"/>
                </a:solidFill>
              </a:rPr>
              <a:t>Proximal para distal</a:t>
            </a:r>
          </a:p>
          <a:p>
            <a:r>
              <a:rPr lang="pt-BR" smtClean="0">
                <a:solidFill>
                  <a:schemeClr val="tx2"/>
                </a:solidFill>
              </a:rPr>
              <a:t>Principais dermátomos</a:t>
            </a:r>
          </a:p>
          <a:p>
            <a:r>
              <a:rPr lang="pt-BR" smtClean="0">
                <a:solidFill>
                  <a:schemeClr val="tx2"/>
                </a:solidFill>
              </a:rPr>
              <a:t>Principais raízes cervicais e lombares</a:t>
            </a:r>
          </a:p>
          <a:p>
            <a:r>
              <a:rPr lang="pt-BR" smtClean="0">
                <a:solidFill>
                  <a:schemeClr val="tx2"/>
                </a:solidFill>
              </a:rPr>
              <a:t>Escala de Frankel</a:t>
            </a:r>
          </a:p>
          <a:p>
            <a:r>
              <a:rPr lang="pt-BR" smtClean="0">
                <a:solidFill>
                  <a:schemeClr val="tx2"/>
                </a:solidFill>
              </a:rPr>
              <a:t>Preservação sacral</a:t>
            </a:r>
          </a:p>
          <a:p>
            <a:r>
              <a:rPr lang="pt-BR" smtClean="0">
                <a:solidFill>
                  <a:schemeClr val="tx2"/>
                </a:solidFill>
              </a:rPr>
              <a:t>Choque medular</a:t>
            </a:r>
          </a:p>
          <a:p>
            <a:r>
              <a:rPr lang="pt-BR" smtClean="0">
                <a:solidFill>
                  <a:schemeClr val="tx2"/>
                </a:solidFill>
              </a:rPr>
              <a:t>Reflexo bulbo cavernoso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Principais </a:t>
            </a:r>
            <a:r>
              <a:rPr lang="pt-BR" sz="4800" b="1" dirty="0" err="1" smtClean="0">
                <a:solidFill>
                  <a:schemeClr val="tx2"/>
                </a:solidFill>
              </a:rPr>
              <a:t>dermátomos</a:t>
            </a:r>
            <a:endParaRPr lang="pt-BR" sz="4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para transporte\trauma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r="-203"/>
          <a:stretch/>
        </p:blipFill>
        <p:spPr bwMode="auto">
          <a:xfrm>
            <a:off x="2812042" y="1752600"/>
            <a:ext cx="35118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9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Principais raízes</a:t>
            </a:r>
            <a:endParaRPr lang="pt-BR" sz="48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b="1" dirty="0">
                <a:solidFill>
                  <a:schemeClr val="tx2"/>
                </a:solidFill>
              </a:rPr>
              <a:t>Sensibilidade</a:t>
            </a:r>
          </a:p>
          <a:p>
            <a:pPr lvl="1"/>
            <a:r>
              <a:rPr lang="pt-BR" b="1" dirty="0">
                <a:solidFill>
                  <a:schemeClr val="tx2"/>
                </a:solidFill>
              </a:rPr>
              <a:t>Motricidade</a:t>
            </a:r>
          </a:p>
          <a:p>
            <a:pPr lvl="1"/>
            <a:r>
              <a:rPr lang="pt-BR" b="1" dirty="0">
                <a:solidFill>
                  <a:schemeClr val="tx2"/>
                </a:solidFill>
              </a:rPr>
              <a:t>Reflexos</a:t>
            </a:r>
          </a:p>
          <a:p>
            <a:endParaRPr lang="pt-B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1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Cervical</a:t>
            </a:r>
            <a:endParaRPr lang="pt-BR" sz="4800" b="1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ig.1.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8" y="1537269"/>
            <a:ext cx="3060346" cy="2619399"/>
          </a:xfrm>
          <a:prstGeom prst="rect">
            <a:avLst/>
          </a:prstGeom>
        </p:spPr>
      </p:pic>
      <p:pic>
        <p:nvPicPr>
          <p:cNvPr id="13" name="Picture 12" descr="fig.1.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3" y="1524000"/>
            <a:ext cx="3111047" cy="2632668"/>
          </a:xfrm>
          <a:prstGeom prst="rect">
            <a:avLst/>
          </a:prstGeom>
        </p:spPr>
      </p:pic>
      <p:pic>
        <p:nvPicPr>
          <p:cNvPr id="14" name="Picture 13" descr="fig.1.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4" y="4055586"/>
            <a:ext cx="3465530" cy="28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Perguntas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4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O que é trauma raquimedular?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O que é choque neurogênico?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1F497D"/>
                </a:solidFill>
              </a:rPr>
              <a:t>O que é choque medular?</a:t>
            </a:r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9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Lombar</a:t>
            </a:r>
            <a:endParaRPr lang="pt-BR" sz="4800" b="1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ntitled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1599663"/>
            <a:ext cx="2681610" cy="2622873"/>
          </a:xfrm>
          <a:prstGeom prst="rect">
            <a:avLst/>
          </a:prstGeom>
        </p:spPr>
      </p:pic>
      <p:pic>
        <p:nvPicPr>
          <p:cNvPr id="6" name="Picture 5" descr="Untitled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76" y="1528086"/>
            <a:ext cx="3082023" cy="2560484"/>
          </a:xfrm>
          <a:prstGeom prst="rect">
            <a:avLst/>
          </a:prstGeom>
        </p:spPr>
      </p:pic>
      <p:pic>
        <p:nvPicPr>
          <p:cNvPr id="7" name="Picture 6" descr="Untitled-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75" y="3534721"/>
            <a:ext cx="2749436" cy="30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1F497D"/>
                </a:solidFill>
              </a:rPr>
              <a:t>Escala de </a:t>
            </a:r>
            <a:r>
              <a:rPr lang="pt-BR" sz="4800" b="1" dirty="0" err="1">
                <a:solidFill>
                  <a:srgbClr val="1F497D"/>
                </a:solidFill>
              </a:rPr>
              <a:t>Frankel</a:t>
            </a:r>
            <a:endParaRPr lang="pt-BR" sz="48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 – ausência de força motora e sensibilidade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B</a:t>
            </a:r>
            <a:r>
              <a:rPr lang="pt-BR" b="1" dirty="0" smtClean="0">
                <a:solidFill>
                  <a:schemeClr val="bg1"/>
                </a:solidFill>
              </a:rPr>
              <a:t> – ausência de força motora e sensibilidade incompleta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 – presença de força não útil e sensibilidade incompleta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</a:t>
            </a:r>
            <a:r>
              <a:rPr lang="pt-BR" b="1" dirty="0" smtClean="0">
                <a:solidFill>
                  <a:schemeClr val="bg1"/>
                </a:solidFill>
              </a:rPr>
              <a:t> – presença de força útil e sensibilidade incompleta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E – força e sensibilidade normais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9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1F497D"/>
                </a:solidFill>
              </a:rPr>
              <a:t>Preservação sacral</a:t>
            </a:r>
          </a:p>
        </p:txBody>
      </p:sp>
      <p:pic>
        <p:nvPicPr>
          <p:cNvPr id="4" name="Picture 5" descr="25_00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14940" r="-14940" b="6563"/>
          <a:stretch/>
        </p:blipFill>
        <p:spPr bwMode="auto">
          <a:xfrm>
            <a:off x="457200" y="1600200"/>
            <a:ext cx="8229600" cy="422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8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1F497D"/>
                </a:solidFill>
              </a:rPr>
              <a:t>Choque medular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939"/>
            <a:ext cx="8229600" cy="2520431"/>
          </a:xfrm>
          <a:solidFill>
            <a:srgbClr val="1F497D"/>
          </a:solidFill>
        </p:spPr>
        <p:txBody>
          <a:bodyPr/>
          <a:lstStyle/>
          <a:p>
            <a:r>
              <a:rPr lang="pt-BR" b="1" dirty="0" smtClean="0">
                <a:solidFill>
                  <a:srgbClr val="FFFFFF"/>
                </a:solidFill>
              </a:rPr>
              <a:t>Ausência de força motora, sensibilidade e reflexos</a:t>
            </a:r>
          </a:p>
          <a:p>
            <a:r>
              <a:rPr lang="pt-BR" b="1" dirty="0" smtClean="0">
                <a:solidFill>
                  <a:srgbClr val="FFFFFF"/>
                </a:solidFill>
              </a:rPr>
              <a:t>Temporário – 24 a 48 horas</a:t>
            </a:r>
          </a:p>
          <a:p>
            <a:r>
              <a:rPr lang="pt-BR" b="1" dirty="0" smtClean="0">
                <a:solidFill>
                  <a:srgbClr val="FFFFFF"/>
                </a:solidFill>
              </a:rPr>
              <a:t>Etiologia desconhecida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9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Reflexo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Bulbo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Cavernoso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907375" y="2312888"/>
            <a:ext cx="4038600" cy="3181287"/>
          </a:xfrm>
          <a:solidFill>
            <a:schemeClr val="tx2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Ausente: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Choque medular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Lesões região sacral</a:t>
            </a:r>
          </a:p>
          <a:p>
            <a:pPr lvl="1"/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Retorno:</a:t>
            </a:r>
          </a:p>
          <a:p>
            <a:pPr lvl="1"/>
            <a:r>
              <a:rPr lang="pt-BR" b="1" dirty="0" smtClean="0">
                <a:solidFill>
                  <a:schemeClr val="bg1"/>
                </a:solidFill>
              </a:rPr>
              <a:t>Fim do choque medular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5843" name="Picture 3" descr="trauma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7070C"/>
              </a:clrFrom>
              <a:clrTo>
                <a:srgbClr val="07070C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9872" y="1559042"/>
            <a:ext cx="4202113" cy="500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Exames complementares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03312"/>
            <a:ext cx="8229600" cy="256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smtClean="0">
                <a:solidFill>
                  <a:schemeClr val="tx2"/>
                </a:solidFill>
              </a:rPr>
              <a:t>Radiografia</a:t>
            </a:r>
            <a:endParaRPr lang="pt-BR" b="1" smtClean="0">
              <a:solidFill>
                <a:schemeClr val="tx2"/>
              </a:solidFill>
            </a:endParaRPr>
          </a:p>
          <a:p>
            <a:r>
              <a:rPr lang="pt-BR" sz="3600" b="1" smtClean="0">
                <a:solidFill>
                  <a:schemeClr val="tx2"/>
                </a:solidFill>
              </a:rPr>
              <a:t>Tomografia computadorizada</a:t>
            </a:r>
          </a:p>
          <a:p>
            <a:r>
              <a:rPr lang="pt-BR" sz="3600" b="1" smtClean="0">
                <a:solidFill>
                  <a:schemeClr val="tx2"/>
                </a:solidFill>
              </a:rPr>
              <a:t>Ressonância magnética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ixaDeTexto 1"/>
          <p:cNvSpPr txBox="1">
            <a:spLocks noChangeArrowheads="1"/>
          </p:cNvSpPr>
          <p:nvPr/>
        </p:nvSpPr>
        <p:spPr bwMode="auto">
          <a:xfrm>
            <a:off x="84138" y="2822575"/>
            <a:ext cx="2500312" cy="70802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>
                <a:solidFill>
                  <a:srgbClr val="1F497D"/>
                </a:solidFill>
              </a:rPr>
              <a:t>Paciente  após trauma</a:t>
            </a:r>
          </a:p>
          <a:p>
            <a:pPr algn="ctr" eaLnBrk="1" hangingPunct="1"/>
            <a:r>
              <a:rPr lang="pt-BR" sz="2000">
                <a:solidFill>
                  <a:srgbClr val="1F497D"/>
                </a:solidFill>
              </a:rPr>
              <a:t>da coluna vertebral</a:t>
            </a:r>
          </a:p>
        </p:txBody>
      </p:sp>
      <p:sp>
        <p:nvSpPr>
          <p:cNvPr id="25" name="CaixaDeTexto 2"/>
          <p:cNvSpPr txBox="1">
            <a:spLocks noChangeArrowheads="1"/>
          </p:cNvSpPr>
          <p:nvPr/>
        </p:nvSpPr>
        <p:spPr bwMode="auto">
          <a:xfrm>
            <a:off x="3289300" y="322263"/>
            <a:ext cx="2139950" cy="92392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Sem dor, sem déficit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e em perfeito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estado de alerta</a:t>
            </a:r>
          </a:p>
        </p:txBody>
      </p:sp>
      <p:sp>
        <p:nvSpPr>
          <p:cNvPr id="26" name="CaixaDeTexto 3"/>
          <p:cNvSpPr txBox="1">
            <a:spLocks noChangeArrowheads="1"/>
          </p:cNvSpPr>
          <p:nvPr/>
        </p:nvSpPr>
        <p:spPr bwMode="auto">
          <a:xfrm>
            <a:off x="6786563" y="328613"/>
            <a:ext cx="2152650" cy="922337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Não é necessária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a realização de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exames radiográficos</a:t>
            </a:r>
          </a:p>
        </p:txBody>
      </p:sp>
      <p:cxnSp>
        <p:nvCxnSpPr>
          <p:cNvPr id="27" name="Conector reto 5"/>
          <p:cNvCxnSpPr>
            <a:stCxn id="30721" idx="3"/>
            <a:endCxn id="25" idx="1"/>
          </p:cNvCxnSpPr>
          <p:nvPr/>
        </p:nvCxnSpPr>
        <p:spPr>
          <a:xfrm flipV="1">
            <a:off x="2584450" y="784225"/>
            <a:ext cx="704850" cy="2392363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7"/>
          <p:cNvCxnSpPr>
            <a:stCxn id="25" idx="3"/>
            <a:endCxn id="26" idx="1"/>
          </p:cNvCxnSpPr>
          <p:nvPr/>
        </p:nvCxnSpPr>
        <p:spPr>
          <a:xfrm>
            <a:off x="5429250" y="784225"/>
            <a:ext cx="1357313" cy="4763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8"/>
          <p:cNvSpPr txBox="1">
            <a:spLocks noChangeArrowheads="1"/>
          </p:cNvSpPr>
          <p:nvPr/>
        </p:nvSpPr>
        <p:spPr bwMode="auto">
          <a:xfrm>
            <a:off x="3286125" y="1893888"/>
            <a:ext cx="2163763" cy="92392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1F497D"/>
                </a:solidFill>
              </a:rPr>
              <a:t>Com dor, sem déficit </a:t>
            </a:r>
          </a:p>
          <a:p>
            <a:pPr algn="ctr" eaLnBrk="1" hangingPunct="1"/>
            <a:r>
              <a:rPr lang="en-US" sz="1800">
                <a:solidFill>
                  <a:srgbClr val="1F497D"/>
                </a:solidFill>
              </a:rPr>
              <a:t>e em perfeito </a:t>
            </a:r>
          </a:p>
          <a:p>
            <a:pPr algn="ctr" eaLnBrk="1" hangingPunct="1"/>
            <a:r>
              <a:rPr lang="en-US" sz="1800">
                <a:solidFill>
                  <a:srgbClr val="1F497D"/>
                </a:solidFill>
              </a:rPr>
              <a:t>estado de alerta</a:t>
            </a:r>
            <a:endParaRPr lang="pt-BR" sz="1800">
              <a:solidFill>
                <a:srgbClr val="1F497D"/>
              </a:solidFill>
            </a:endParaRPr>
          </a:p>
        </p:txBody>
      </p:sp>
      <p:sp>
        <p:nvSpPr>
          <p:cNvPr id="30" name="CaixaDeTexto 9"/>
          <p:cNvSpPr txBox="1">
            <a:spLocks noChangeArrowheads="1"/>
          </p:cNvSpPr>
          <p:nvPr/>
        </p:nvSpPr>
        <p:spPr bwMode="auto">
          <a:xfrm>
            <a:off x="6791325" y="2033588"/>
            <a:ext cx="1995488" cy="646112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Radiografias do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segmento doloroso</a:t>
            </a:r>
          </a:p>
        </p:txBody>
      </p:sp>
      <p:cxnSp>
        <p:nvCxnSpPr>
          <p:cNvPr id="31" name="Conector reto 11"/>
          <p:cNvCxnSpPr>
            <a:stCxn id="30721" idx="3"/>
            <a:endCxn id="29" idx="1"/>
          </p:cNvCxnSpPr>
          <p:nvPr/>
        </p:nvCxnSpPr>
        <p:spPr>
          <a:xfrm flipV="1">
            <a:off x="2584450" y="2355850"/>
            <a:ext cx="701675" cy="820738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13"/>
          <p:cNvCxnSpPr>
            <a:stCxn id="29" idx="3"/>
            <a:endCxn id="30" idx="1"/>
          </p:cNvCxnSpPr>
          <p:nvPr/>
        </p:nvCxnSpPr>
        <p:spPr>
          <a:xfrm>
            <a:off x="5449888" y="2355850"/>
            <a:ext cx="1341437" cy="1588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14"/>
          <p:cNvSpPr txBox="1">
            <a:spLocks noChangeArrowheads="1"/>
          </p:cNvSpPr>
          <p:nvPr/>
        </p:nvSpPr>
        <p:spPr bwMode="auto">
          <a:xfrm>
            <a:off x="3286125" y="3679825"/>
            <a:ext cx="1989138" cy="64611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Paciente com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déficit neurológico</a:t>
            </a:r>
          </a:p>
        </p:txBody>
      </p:sp>
      <p:sp>
        <p:nvSpPr>
          <p:cNvPr id="34" name="CaixaDeTexto 15"/>
          <p:cNvSpPr txBox="1">
            <a:spLocks noChangeArrowheads="1"/>
          </p:cNvSpPr>
          <p:nvPr/>
        </p:nvSpPr>
        <p:spPr bwMode="auto">
          <a:xfrm>
            <a:off x="6700838" y="3394075"/>
            <a:ext cx="2228850" cy="12001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Avaliação radiográfica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inicial (AP/P),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complementada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por TC e/ou RNM</a:t>
            </a:r>
          </a:p>
        </p:txBody>
      </p:sp>
      <p:cxnSp>
        <p:nvCxnSpPr>
          <p:cNvPr id="35" name="Conector reto 17"/>
          <p:cNvCxnSpPr>
            <a:stCxn id="30721" idx="3"/>
            <a:endCxn id="33" idx="1"/>
          </p:cNvCxnSpPr>
          <p:nvPr/>
        </p:nvCxnSpPr>
        <p:spPr>
          <a:xfrm>
            <a:off x="2584450" y="3176588"/>
            <a:ext cx="701675" cy="827087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19"/>
          <p:cNvCxnSpPr>
            <a:stCxn id="33" idx="3"/>
            <a:endCxn id="34" idx="1"/>
          </p:cNvCxnSpPr>
          <p:nvPr/>
        </p:nvCxnSpPr>
        <p:spPr>
          <a:xfrm flipV="1">
            <a:off x="5275263" y="3994150"/>
            <a:ext cx="1425575" cy="9525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20"/>
          <p:cNvSpPr txBox="1">
            <a:spLocks noChangeArrowheads="1"/>
          </p:cNvSpPr>
          <p:nvPr/>
        </p:nvSpPr>
        <p:spPr bwMode="auto">
          <a:xfrm>
            <a:off x="3286125" y="5251450"/>
            <a:ext cx="2454275" cy="92392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Pacientes inconscientes,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politraumatizados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ou intoxicados</a:t>
            </a:r>
          </a:p>
        </p:txBody>
      </p:sp>
      <p:sp>
        <p:nvSpPr>
          <p:cNvPr id="38" name="CaixaDeTexto 21"/>
          <p:cNvSpPr txBox="1">
            <a:spLocks noChangeArrowheads="1"/>
          </p:cNvSpPr>
          <p:nvPr/>
        </p:nvSpPr>
        <p:spPr bwMode="auto">
          <a:xfrm>
            <a:off x="6542088" y="5108575"/>
            <a:ext cx="2387600" cy="12001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Deve ser imobilizado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até que todas as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possibilidades de lesão </a:t>
            </a:r>
          </a:p>
          <a:p>
            <a:pPr algn="ctr" eaLnBrk="1" hangingPunct="1"/>
            <a:r>
              <a:rPr lang="pt-BR" sz="1800">
                <a:solidFill>
                  <a:srgbClr val="1F497D"/>
                </a:solidFill>
              </a:rPr>
              <a:t>sejam excluídas</a:t>
            </a:r>
          </a:p>
        </p:txBody>
      </p:sp>
      <p:cxnSp>
        <p:nvCxnSpPr>
          <p:cNvPr id="39" name="Conector reto 23"/>
          <p:cNvCxnSpPr>
            <a:stCxn id="30721" idx="3"/>
            <a:endCxn id="37" idx="1"/>
          </p:cNvCxnSpPr>
          <p:nvPr/>
        </p:nvCxnSpPr>
        <p:spPr>
          <a:xfrm>
            <a:off x="2584450" y="3176588"/>
            <a:ext cx="701675" cy="2536825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25"/>
          <p:cNvCxnSpPr>
            <a:stCxn id="37" idx="3"/>
            <a:endCxn id="38" idx="1"/>
          </p:cNvCxnSpPr>
          <p:nvPr/>
        </p:nvCxnSpPr>
        <p:spPr>
          <a:xfrm flipV="1">
            <a:off x="5740400" y="5708650"/>
            <a:ext cx="801688" cy="4763"/>
          </a:xfrm>
          <a:prstGeom prst="line">
            <a:avLst/>
          </a:prstGeom>
          <a:ln w="285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4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Radiografia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tudent_Manual_pdf__página_230_de_421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19" y="1551825"/>
            <a:ext cx="4037747" cy="50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Radiografia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 smtClean="0">
              <a:solidFill>
                <a:srgbClr val="1F497D"/>
              </a:solidFill>
            </a:endParaRPr>
          </a:p>
          <a:p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OG015751B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/>
          <a:stretch/>
        </p:blipFill>
        <p:spPr bwMode="auto">
          <a:xfrm>
            <a:off x="6237112" y="1904813"/>
            <a:ext cx="2593276" cy="43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OG015751B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12710"/>
          <a:stretch/>
        </p:blipFill>
        <p:spPr bwMode="auto">
          <a:xfrm>
            <a:off x="337805" y="1904813"/>
            <a:ext cx="2906892" cy="43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368" y="1479037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F497D"/>
                </a:solidFill>
              </a:rPr>
              <a:t>Anteroposterior</a:t>
            </a:r>
            <a:endParaRPr lang="pt-BR" sz="2800" b="1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851" y="1459760"/>
            <a:ext cx="1212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F497D"/>
                </a:solidFill>
              </a:rPr>
              <a:t>Lateral</a:t>
            </a:r>
            <a:endParaRPr lang="pt-BR" sz="2800" b="1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889" y="2522150"/>
            <a:ext cx="212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1F497D"/>
                </a:solidFill>
              </a:rPr>
              <a:t>Alinhamento</a:t>
            </a:r>
            <a:endParaRPr lang="pt-BR" sz="2800" b="1" dirty="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716889" y="2522151"/>
            <a:ext cx="818444" cy="31014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37140" y="2420399"/>
            <a:ext cx="146971" cy="36096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551289" y="2392178"/>
            <a:ext cx="115711" cy="360962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535333" y="2674551"/>
            <a:ext cx="747889" cy="32284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9279" y="3450663"/>
            <a:ext cx="280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1F497D"/>
                </a:solidFill>
              </a:rPr>
              <a:t>Altura dos corpos</a:t>
            </a:r>
            <a:endParaRPr lang="pt-BR" sz="2800" b="1" dirty="0">
              <a:solidFill>
                <a:srgbClr val="1F497D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84111" y="4678176"/>
            <a:ext cx="1267178" cy="56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84111" y="5395020"/>
            <a:ext cx="1267178" cy="56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95444" y="4280243"/>
            <a:ext cx="68862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97889" y="4565288"/>
            <a:ext cx="886178" cy="282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860" y="4702468"/>
            <a:ext cx="132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1F497D"/>
                </a:solidFill>
              </a:rPr>
              <a:t>Desvios</a:t>
            </a:r>
            <a:endParaRPr lang="pt-BR" sz="2800" b="1" dirty="0">
              <a:solidFill>
                <a:srgbClr val="1F497D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551289" y="3973883"/>
            <a:ext cx="1004711" cy="5914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ight Arrow 21"/>
          <p:cNvSpPr/>
          <p:nvPr/>
        </p:nvSpPr>
        <p:spPr>
          <a:xfrm flipH="1">
            <a:off x="6237112" y="3125656"/>
            <a:ext cx="1058332" cy="5914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04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20" grpId="0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Tomografia computadorizada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1F497D"/>
                </a:solidFill>
              </a:rPr>
              <a:t>Estrutura óssea</a:t>
            </a:r>
          </a:p>
          <a:p>
            <a:r>
              <a:rPr lang="pt-BR" b="1" dirty="0" smtClean="0">
                <a:solidFill>
                  <a:srgbClr val="1F497D"/>
                </a:solidFill>
              </a:rPr>
              <a:t>Detalhes da fratura</a:t>
            </a:r>
          </a:p>
          <a:p>
            <a:r>
              <a:rPr lang="pt-BR" b="1" dirty="0" smtClean="0">
                <a:solidFill>
                  <a:srgbClr val="1F497D"/>
                </a:solidFill>
              </a:rPr>
              <a:t>Canal vertebral</a:t>
            </a:r>
          </a:p>
          <a:p>
            <a:endParaRPr lang="pt-BR" b="1" dirty="0" smtClean="0">
              <a:solidFill>
                <a:srgbClr val="1F497D"/>
              </a:solidFill>
            </a:endParaRPr>
          </a:p>
          <a:p>
            <a:endParaRPr lang="pt-BR" b="1" dirty="0">
              <a:solidFill>
                <a:srgbClr val="1F497D"/>
              </a:solidFill>
            </a:endParaRPr>
          </a:p>
        </p:txBody>
      </p:sp>
      <p:pic>
        <p:nvPicPr>
          <p:cNvPr id="6" name="Picture 9" descr="ESF-EF 0053778H-pré-op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3" b="49632"/>
          <a:stretch/>
        </p:blipFill>
        <p:spPr bwMode="auto">
          <a:xfrm>
            <a:off x="6843890" y="4879621"/>
            <a:ext cx="1809868" cy="17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SF-0053778H-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7839" b="14447"/>
          <a:stretch/>
        </p:blipFill>
        <p:spPr bwMode="auto">
          <a:xfrm>
            <a:off x="5535788" y="1494719"/>
            <a:ext cx="2503312" cy="33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SF-EF 0053778H-pré-op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3" t="50460"/>
          <a:stretch/>
        </p:blipFill>
        <p:spPr bwMode="auto">
          <a:xfrm>
            <a:off x="4947355" y="4879621"/>
            <a:ext cx="1840089" cy="17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6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43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Qual das características abaixo não está relacionada ao choque neurogênico?</a:t>
            </a: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Lesão </a:t>
            </a:r>
            <a:r>
              <a:rPr lang="pt-BR" sz="2400" dirty="0">
                <a:solidFill>
                  <a:srgbClr val="1F497D"/>
                </a:solidFill>
              </a:rPr>
              <a:t>do sistema nervoso simpático</a:t>
            </a:r>
          </a:p>
          <a:p>
            <a:pPr marL="514350" indent="-514350">
              <a:buFont typeface="+mj-lt"/>
              <a:buAutoNum type="alphaUcPeriod"/>
            </a:pPr>
            <a:r>
              <a:rPr lang="pt-BR" sz="2400" dirty="0">
                <a:solidFill>
                  <a:srgbClr val="1F497D"/>
                </a:solidFill>
              </a:rPr>
              <a:t>Acima de T6 (cervical e torácica proximal)</a:t>
            </a:r>
          </a:p>
          <a:p>
            <a:pPr marL="514350" indent="-514350">
              <a:buFont typeface="+mj-lt"/>
              <a:buAutoNum type="alphaUcPeriod"/>
            </a:pPr>
            <a:r>
              <a:rPr lang="pt-BR" sz="2400" dirty="0">
                <a:solidFill>
                  <a:srgbClr val="1F497D"/>
                </a:solidFill>
              </a:rPr>
              <a:t>Perda tônus vasomotor</a:t>
            </a:r>
          </a:p>
          <a:p>
            <a:pPr marL="514350" indent="-514350">
              <a:buFont typeface="+mj-lt"/>
              <a:buAutoNum type="alphaUcPeriod"/>
            </a:pPr>
            <a:r>
              <a:rPr lang="pt-BR" sz="2400" dirty="0">
                <a:solidFill>
                  <a:srgbClr val="1F497D"/>
                </a:solidFill>
              </a:rPr>
              <a:t>Vasodilatação</a:t>
            </a: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Taquicardia</a:t>
            </a:r>
            <a:endParaRPr lang="pt-BR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8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Ressonância magnética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1F497D"/>
                </a:solidFill>
              </a:rPr>
              <a:t>Compressão</a:t>
            </a:r>
          </a:p>
          <a:p>
            <a:r>
              <a:rPr lang="pt-BR" b="1" dirty="0" smtClean="0">
                <a:solidFill>
                  <a:srgbClr val="1F497D"/>
                </a:solidFill>
              </a:rPr>
              <a:t>Lesão ligamentar</a:t>
            </a:r>
          </a:p>
          <a:p>
            <a:r>
              <a:rPr lang="pt-BR" b="1" dirty="0" smtClean="0">
                <a:solidFill>
                  <a:srgbClr val="1F497D"/>
                </a:solidFill>
              </a:rPr>
              <a:t>Edema vertebral</a:t>
            </a:r>
            <a:endParaRPr lang="pt-BR" b="1" dirty="0">
              <a:solidFill>
                <a:srgbClr val="1F497D"/>
              </a:solidFill>
            </a:endParaRPr>
          </a:p>
        </p:txBody>
      </p:sp>
      <p:pic>
        <p:nvPicPr>
          <p:cNvPr id="6" name="Content Placeholder 5" descr="a5097978d0c91f_Afbeelding-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7" t="445" b="714"/>
          <a:stretch/>
        </p:blipFill>
        <p:spPr>
          <a:xfrm>
            <a:off x="5318748" y="1600200"/>
            <a:ext cx="3368052" cy="4525963"/>
          </a:xfrm>
        </p:spPr>
      </p:pic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0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95426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1F497D"/>
                </a:solidFill>
              </a:rPr>
              <a:t>Tratamento</a:t>
            </a:r>
            <a:endParaRPr lang="pt-BR" sz="5400" b="1" dirty="0">
              <a:solidFill>
                <a:srgbClr val="1F497D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956984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rgbClr val="1F497D"/>
                </a:solidFill>
              </a:rPr>
              <a:t>Diagnóstico</a:t>
            </a:r>
            <a:endParaRPr lang="pt-BR" dirty="0">
              <a:solidFill>
                <a:srgbClr val="1F49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02556" y="2751667"/>
            <a:ext cx="4755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9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Tratamento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200" b="1" dirty="0" smtClean="0">
                <a:solidFill>
                  <a:srgbClr val="1F497D"/>
                </a:solidFill>
              </a:rPr>
              <a:t>Objetivos</a:t>
            </a:r>
            <a:endParaRPr lang="pt-BR" b="1" dirty="0" smtClean="0">
              <a:solidFill>
                <a:srgbClr val="1F497D"/>
              </a:solidFill>
            </a:endParaRPr>
          </a:p>
          <a:p>
            <a:r>
              <a:rPr lang="pt-BR" dirty="0" smtClean="0">
                <a:solidFill>
                  <a:schemeClr val="tx2"/>
                </a:solidFill>
              </a:rPr>
              <a:t>Descompressão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Melhora da função neurológica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Alinhamento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Reabilitação</a:t>
            </a:r>
            <a:endParaRPr lang="pt-BR" dirty="0" smtClean="0">
              <a:solidFill>
                <a:srgbClr val="1F497D"/>
              </a:solidFill>
            </a:endParaRPr>
          </a:p>
          <a:p>
            <a:endParaRPr lang="pt-BR" b="1" dirty="0">
              <a:solidFill>
                <a:srgbClr val="1F497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FC-EF0587297E-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44" y="1600200"/>
            <a:ext cx="3304222" cy="4162087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8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oraco9z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554038"/>
            <a:ext cx="3402013" cy="5595937"/>
          </a:xfrm>
          <a:prstGeom prst="rect">
            <a:avLst/>
          </a:prstGeom>
          <a:noFill/>
          <a:ln w="28575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6540" y="1672683"/>
            <a:ext cx="914912" cy="341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5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oraco9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566738"/>
            <a:ext cx="3789362" cy="5634037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toraco9z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552450"/>
            <a:ext cx="3422650" cy="56388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toraco9z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70" y="317500"/>
            <a:ext cx="3684588" cy="615156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oraco9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9" y="317499"/>
            <a:ext cx="4137441" cy="615156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oraco9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30225"/>
            <a:ext cx="3763962" cy="57785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toraco9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27050"/>
            <a:ext cx="4208462" cy="578802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736" y="1502001"/>
            <a:ext cx="914912" cy="341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5518974" y="1331319"/>
            <a:ext cx="914912" cy="3413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4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423"/>
            <a:ext cx="9144000" cy="2492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1F497D"/>
                </a:solidFill>
              </a:rPr>
              <a:t>A lesão na coluna vertebral, com ou sem déficit neurológico, deve sempre ser considerada nos pacientes com lesões múltiplas. Uma imobilização adequada é necessária para todos estes pacientes.</a:t>
            </a:r>
            <a:endParaRPr lang="pt-BR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7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43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A escala de </a:t>
            </a:r>
            <a:r>
              <a:rPr lang="pt-BR" b="1" dirty="0" err="1" smtClean="0">
                <a:solidFill>
                  <a:srgbClr val="1F497D"/>
                </a:solidFill>
              </a:rPr>
              <a:t>Frankel</a:t>
            </a:r>
            <a:r>
              <a:rPr lang="pt-BR" b="1" dirty="0" smtClean="0">
                <a:solidFill>
                  <a:srgbClr val="1F497D"/>
                </a:solidFill>
              </a:rPr>
              <a:t> é utilizada para:</a:t>
            </a: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Caracterizar a função pulmonar</a:t>
            </a:r>
            <a:endParaRPr lang="pt-BR" sz="2400" dirty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Estabelecer um prognóstico de sobrevida</a:t>
            </a:r>
            <a:endParaRPr lang="pt-BR" sz="2400" dirty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Avaliar os parâmetros cardiovasculares</a:t>
            </a:r>
            <a:endParaRPr lang="pt-BR" sz="2400" dirty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Classificar a lesão neurológica</a:t>
            </a:r>
            <a:endParaRPr lang="pt-BR" sz="2400" dirty="0">
              <a:solidFill>
                <a:srgbClr val="1F497D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pt-BR" sz="2400" dirty="0" smtClean="0">
                <a:solidFill>
                  <a:srgbClr val="1F497D"/>
                </a:solidFill>
              </a:rPr>
              <a:t>Identificar a necessidade de cirurgia</a:t>
            </a:r>
            <a:endParaRPr lang="pt-BR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4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43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Não faz parte do tratamento cirúrgico das fraturas da coluna vertebral:</a:t>
            </a:r>
            <a:endParaRPr lang="pt-BR" sz="2400" dirty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pt-BR" sz="2400" dirty="0">
                <a:solidFill>
                  <a:schemeClr val="tx2"/>
                </a:solidFill>
              </a:rPr>
              <a:t>Descompressão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400" dirty="0">
                <a:solidFill>
                  <a:schemeClr val="tx2"/>
                </a:solidFill>
              </a:rPr>
              <a:t>Melhora da função neurológica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400" dirty="0">
                <a:solidFill>
                  <a:schemeClr val="tx2"/>
                </a:solidFill>
              </a:rPr>
              <a:t>Alinhamento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400" dirty="0" smtClean="0">
                <a:solidFill>
                  <a:schemeClr val="tx2"/>
                </a:solidFill>
              </a:rPr>
              <a:t>Reabilitação</a:t>
            </a:r>
          </a:p>
          <a:p>
            <a:pPr marL="457200" indent="-457200">
              <a:buFont typeface="+mj-lt"/>
              <a:buAutoNum type="alphaUcPeriod"/>
            </a:pPr>
            <a:r>
              <a:rPr lang="pt-BR" sz="2400" dirty="0" smtClean="0">
                <a:solidFill>
                  <a:schemeClr val="tx2"/>
                </a:solidFill>
              </a:rPr>
              <a:t>Reconstrução ligamentar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Definição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827" y="2028193"/>
            <a:ext cx="5069924" cy="336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2"/>
                </a:solidFill>
              </a:rPr>
              <a:t>É a lesão da medula espinhal que provoca alterações, temporárias ou permanentes, na função motora, sensitiva ou </a:t>
            </a:r>
            <a:r>
              <a:rPr lang="pt-BR" dirty="0" smtClean="0">
                <a:solidFill>
                  <a:schemeClr val="tx2"/>
                </a:solidFill>
              </a:rPr>
              <a:t>autonômica</a:t>
            </a:r>
            <a:endParaRPr lang="pt-BR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trauma1"/>
          <p:cNvPicPr>
            <a:picLocks noChangeAspect="1" noChangeArrowheads="1"/>
          </p:cNvPicPr>
          <p:nvPr/>
        </p:nvPicPr>
        <p:blipFill rotWithShape="1">
          <a:blip r:embed="rId2"/>
          <a:srcRect l="-126" r="-532"/>
          <a:stretch/>
        </p:blipFill>
        <p:spPr bwMode="auto">
          <a:xfrm>
            <a:off x="0" y="1417638"/>
            <a:ext cx="3606055" cy="5440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05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Anatomia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bigstockphoto_Three_spines_8285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3773" r="70172"/>
          <a:stretch>
            <a:fillRect/>
          </a:stretch>
        </p:blipFill>
        <p:spPr bwMode="auto">
          <a:xfrm flipH="1">
            <a:off x="2021241" y="1526117"/>
            <a:ext cx="198631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74961" y="1980037"/>
            <a:ext cx="1655095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Coluna Cervical</a:t>
            </a:r>
            <a:endParaRPr lang="pt-BR" b="1" dirty="0">
              <a:solidFill>
                <a:srgbClr val="1F49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960" y="2944402"/>
            <a:ext cx="1699729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Coluna Torácica</a:t>
            </a:r>
            <a:endParaRPr lang="pt-BR" b="1" dirty="0">
              <a:solidFill>
                <a:srgbClr val="1F497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4960" y="4231502"/>
            <a:ext cx="1630863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Coluna Lombar</a:t>
            </a:r>
            <a:endParaRPr lang="pt-BR" b="1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2520" y="5325353"/>
            <a:ext cx="1473856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Coluna Sacral</a:t>
            </a:r>
            <a:endParaRPr lang="pt-BR" b="1" dirty="0">
              <a:solidFill>
                <a:srgbClr val="1F497D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287890" y="3147051"/>
            <a:ext cx="18870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287890" y="4420641"/>
            <a:ext cx="18600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84223" y="5500982"/>
            <a:ext cx="1658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87890" y="2160229"/>
            <a:ext cx="1860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4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Anatomia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28633" y="1600200"/>
            <a:ext cx="552195" cy="52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1446881" y="1705711"/>
            <a:ext cx="6293434" cy="3755772"/>
            <a:chOff x="1446881" y="1729277"/>
            <a:chExt cx="6293434" cy="3755772"/>
          </a:xfrm>
        </p:grpSpPr>
        <p:pic>
          <p:nvPicPr>
            <p:cNvPr id="8" name="Picture 7" descr="lumbar_vertebra-B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81" y="1888801"/>
              <a:ext cx="6293434" cy="35962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96898" y="1729277"/>
              <a:ext cx="4904724" cy="140503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46881" y="1448007"/>
            <a:ext cx="2134839" cy="83099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F497D"/>
                </a:solidFill>
              </a:rPr>
              <a:t>Processo espinhoso</a:t>
            </a:r>
            <a:endParaRPr lang="pt-BR" sz="2400" b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089" y="1846132"/>
            <a:ext cx="2134839" cy="83099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F497D"/>
                </a:solidFill>
              </a:rPr>
              <a:t>Corpo vertebral</a:t>
            </a:r>
            <a:endParaRPr lang="pt-BR" sz="2400" b="1" dirty="0">
              <a:solidFill>
                <a:srgbClr val="1F497D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670389" y="2279004"/>
            <a:ext cx="843912" cy="1535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0"/>
          </p:cNvCxnSpPr>
          <p:nvPr/>
        </p:nvCxnSpPr>
        <p:spPr>
          <a:xfrm flipH="1" flipV="1">
            <a:off x="2796899" y="5272344"/>
            <a:ext cx="1679226" cy="743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08705" y="6015620"/>
            <a:ext cx="2134839" cy="83099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F497D"/>
                </a:solidFill>
              </a:rPr>
              <a:t>Processo transverso</a:t>
            </a:r>
            <a:endParaRPr lang="pt-BR" sz="2400" b="1" dirty="0">
              <a:solidFill>
                <a:srgbClr val="1F497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32111" y="2688267"/>
            <a:ext cx="2797866" cy="74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447" y="5784787"/>
            <a:ext cx="2134839" cy="46166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F497D"/>
                </a:solidFill>
              </a:rPr>
              <a:t>Canal vertebral</a:t>
            </a:r>
            <a:endParaRPr lang="pt-BR" sz="2400" b="1" dirty="0">
              <a:solidFill>
                <a:srgbClr val="1F497D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1273867" y="4280324"/>
            <a:ext cx="1717690" cy="1504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4476125" y="4280324"/>
            <a:ext cx="1067419" cy="1735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 flipH="1">
            <a:off x="6773333" y="2677129"/>
            <a:ext cx="422176" cy="1137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2514301" y="2279004"/>
            <a:ext cx="2524476" cy="1779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1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645</Words>
  <Application>Microsoft Macintosh PowerPoint</Application>
  <PresentationFormat>On-screen Show (4:3)</PresentationFormat>
  <Paragraphs>206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Trauma Raquimedular</vt:lpstr>
      <vt:lpstr>Objetivos</vt:lpstr>
      <vt:lpstr>Perguntas</vt:lpstr>
      <vt:lpstr>PowerPoint Presentation</vt:lpstr>
      <vt:lpstr>PowerPoint Presentation</vt:lpstr>
      <vt:lpstr>PowerPoint Presentation</vt:lpstr>
      <vt:lpstr>Definição</vt:lpstr>
      <vt:lpstr>Anatomia</vt:lpstr>
      <vt:lpstr>Anatomia</vt:lpstr>
      <vt:lpstr>Anatomia</vt:lpstr>
      <vt:lpstr>Dados importantes</vt:lpstr>
      <vt:lpstr>Atendimento Inicial</vt:lpstr>
      <vt:lpstr>Atendimento Inicial</vt:lpstr>
      <vt:lpstr>A e B – proteção</vt:lpstr>
      <vt:lpstr>C – Circulação</vt:lpstr>
      <vt:lpstr>C – Circulação</vt:lpstr>
      <vt:lpstr>Diagnóstico</vt:lpstr>
      <vt:lpstr>Diagnóstico</vt:lpstr>
      <vt:lpstr>História</vt:lpstr>
      <vt:lpstr>Exame Físico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Exame neurológico</vt:lpstr>
      <vt:lpstr>Principais dermátomos</vt:lpstr>
      <vt:lpstr>Principais raízes</vt:lpstr>
      <vt:lpstr>Cervical</vt:lpstr>
      <vt:lpstr>Lombar</vt:lpstr>
      <vt:lpstr>Escala de Frankel</vt:lpstr>
      <vt:lpstr>Preservação sacral</vt:lpstr>
      <vt:lpstr>Choque medular</vt:lpstr>
      <vt:lpstr>Reflexo Bulbo Cavernoso</vt:lpstr>
      <vt:lpstr>Exames complementares</vt:lpstr>
      <vt:lpstr>PowerPoint Presentation</vt:lpstr>
      <vt:lpstr>Radiografia</vt:lpstr>
      <vt:lpstr>Radiografia</vt:lpstr>
      <vt:lpstr>Tomografia computadorizada</vt:lpstr>
      <vt:lpstr>Ressonância magnética</vt:lpstr>
      <vt:lpstr>Tratamento</vt:lpstr>
      <vt:lpstr>Tratamento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da Coluna Vertebral e Medula Espinhal</dc:title>
  <dc:creator>Fernando Herrero</dc:creator>
  <cp:lastModifiedBy>Fernando Herrero</cp:lastModifiedBy>
  <cp:revision>33</cp:revision>
  <dcterms:created xsi:type="dcterms:W3CDTF">2014-07-15T11:41:08Z</dcterms:created>
  <dcterms:modified xsi:type="dcterms:W3CDTF">2016-04-05T20:27:35Z</dcterms:modified>
</cp:coreProperties>
</file>