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41" r:id="rId3"/>
    <p:sldId id="362" r:id="rId4"/>
    <p:sldId id="267" r:id="rId5"/>
    <p:sldId id="470" r:id="rId6"/>
    <p:sldId id="473" r:id="rId7"/>
    <p:sldId id="476" r:id="rId8"/>
    <p:sldId id="477" r:id="rId9"/>
    <p:sldId id="478" r:id="rId10"/>
    <p:sldId id="479" r:id="rId11"/>
    <p:sldId id="515" r:id="rId12"/>
    <p:sldId id="483" r:id="rId13"/>
    <p:sldId id="484" r:id="rId14"/>
    <p:sldId id="485" r:id="rId15"/>
    <p:sldId id="486" r:id="rId16"/>
    <p:sldId id="487" r:id="rId17"/>
    <p:sldId id="514" r:id="rId18"/>
    <p:sldId id="491" r:id="rId19"/>
    <p:sldId id="488" r:id="rId20"/>
    <p:sldId id="480" r:id="rId21"/>
    <p:sldId id="489" r:id="rId22"/>
    <p:sldId id="490" r:id="rId23"/>
    <p:sldId id="492" r:id="rId24"/>
    <p:sldId id="493" r:id="rId25"/>
    <p:sldId id="494" r:id="rId26"/>
    <p:sldId id="513" r:id="rId27"/>
    <p:sldId id="495" r:id="rId28"/>
    <p:sldId id="496" r:id="rId29"/>
    <p:sldId id="497" r:id="rId30"/>
    <p:sldId id="511" r:id="rId31"/>
    <p:sldId id="501" r:id="rId32"/>
    <p:sldId id="498" r:id="rId33"/>
    <p:sldId id="500" r:id="rId34"/>
    <p:sldId id="499" r:id="rId35"/>
    <p:sldId id="502" r:id="rId36"/>
    <p:sldId id="503" r:id="rId37"/>
    <p:sldId id="510" r:id="rId38"/>
    <p:sldId id="516" r:id="rId39"/>
    <p:sldId id="517" r:id="rId40"/>
    <p:sldId id="518" r:id="rId41"/>
    <p:sldId id="512" r:id="rId42"/>
    <p:sldId id="48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6.png"/><Relationship Id="rId7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5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18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.png"/><Relationship Id="rId3" Type="http://schemas.openxmlformats.org/officeDocument/2006/relationships/image" Target="../media/image6.png"/><Relationship Id="rId7" Type="http://schemas.openxmlformats.org/officeDocument/2006/relationships/image" Target="../media/image610.png"/><Relationship Id="rId12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5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18.png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27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png"/><Relationship Id="rId7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.png"/><Relationship Id="rId7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74.png"/><Relationship Id="rId9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/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/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−0,001067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/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−0,001067</m:t>
                          </m:r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3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0" y="1536904"/>
            <a:ext cx="3601718" cy="2122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/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15.15.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0,533−1,067+1,6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/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𝟏𝟖𝟕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𝒊𝒏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0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 Vaso de pressão de parede fina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Cilíndrico e esférico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A3D3CCB-7EC5-4866-92FB-20347D5A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2582"/>
            <a:ext cx="4166675" cy="27225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11F23ED-7073-4ADC-A15E-D743725BE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398" y="2402582"/>
            <a:ext cx="4036655" cy="27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 Vaso de pressão de parede fina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Parâmetros: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Raio médio (</a:t>
            </a:r>
            <a:r>
              <a:rPr lang="pt-BR" sz="2000" i="1" dirty="0"/>
              <a:t>r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Espessura da parede (</a:t>
            </a:r>
            <a:r>
              <a:rPr lang="pt-BR" sz="2000" i="1" dirty="0"/>
              <a:t>t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Pressão interna (</a:t>
            </a:r>
            <a:r>
              <a:rPr lang="pt-BR" sz="2000" i="1" dirty="0"/>
              <a:t>p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A3D3CCB-7EC5-4866-92FB-20347D5A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04" y="1535837"/>
            <a:ext cx="2935822" cy="19183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11F23ED-7073-4ADC-A15E-D743725BE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204" y="3707523"/>
            <a:ext cx="2935822" cy="1980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80CC8C-59AB-4614-A093-04AA71236EED}"/>
                  </a:ext>
                </a:extLst>
              </p:cNvPr>
              <p:cNvSpPr txBox="1"/>
              <p:nvPr/>
            </p:nvSpPr>
            <p:spPr>
              <a:xfrm>
                <a:off x="2008573" y="4387882"/>
                <a:ext cx="2421385" cy="619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&gt;10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&gt; 10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80CC8C-59AB-4614-A093-04AA71236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573" y="4387882"/>
                <a:ext cx="2421385" cy="619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0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8.1. Vaso cilíndrico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Análise de deformação e tensão (vaso fechado)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8AA437D-3679-450C-836A-F97A61E13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106" y="2485217"/>
            <a:ext cx="4216894" cy="26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8.1. Vaso cilíndrico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circunferencial </a:t>
            </a:r>
            <a:r>
              <a:rPr lang="el-GR" sz="2400" i="1" dirty="0"/>
              <a:t>σ</a:t>
            </a:r>
            <a:r>
              <a:rPr lang="pt-BR" sz="2400" baseline="-25000" dirty="0"/>
              <a:t>C</a:t>
            </a:r>
            <a:r>
              <a:rPr lang="pt-BR" sz="2400" dirty="0"/>
              <a:t> (</a:t>
            </a:r>
            <a:r>
              <a:rPr lang="el-GR" sz="2400" i="1" dirty="0"/>
              <a:t>σ</a:t>
            </a:r>
            <a:r>
              <a:rPr lang="pt-BR" sz="2400" baseline="-25000" dirty="0"/>
              <a:t>1</a:t>
            </a:r>
            <a:r>
              <a:rPr lang="pt-BR" sz="24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B03E44AB-D893-4B51-8300-F018BB22E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52055"/>
            <a:ext cx="3318015" cy="263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3DC58E-6C42-48E1-AB37-015DA8720829}"/>
                  </a:ext>
                </a:extLst>
              </p:cNvPr>
              <p:cNvSpPr txBox="1"/>
              <p:nvPr/>
            </p:nvSpPr>
            <p:spPr>
              <a:xfrm>
                <a:off x="5690585" y="2352055"/>
                <a:ext cx="11074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3DC58E-6C42-48E1-AB37-015DA872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85" y="2352055"/>
                <a:ext cx="1107489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F5A7CF6-5A79-4532-9E28-12E334C9FE03}"/>
              </a:ext>
            </a:extLst>
          </p:cNvPr>
          <p:cNvCxnSpPr/>
          <p:nvPr/>
        </p:nvCxnSpPr>
        <p:spPr>
          <a:xfrm flipV="1">
            <a:off x="5690585" y="2254928"/>
            <a:ext cx="1107489" cy="612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3599646-E254-43ED-9D7E-9B3C6A4A751C}"/>
              </a:ext>
            </a:extLst>
          </p:cNvPr>
          <p:cNvCxnSpPr>
            <a:cxnSpLocks/>
          </p:cNvCxnSpPr>
          <p:nvPr/>
        </p:nvCxnSpPr>
        <p:spPr>
          <a:xfrm flipH="1" flipV="1">
            <a:off x="5690585" y="2300874"/>
            <a:ext cx="1138208" cy="5206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21FA382E-469A-4240-9DA4-732F0C3BD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585" y="3387261"/>
            <a:ext cx="2974021" cy="462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/>
              <p:nvPr/>
            </p:nvSpPr>
            <p:spPr>
              <a:xfrm>
                <a:off x="6317571" y="4363263"/>
                <a:ext cx="1720048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71" y="4363263"/>
                <a:ext cx="1720048" cy="619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0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8.1. Vaso cilíndrico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longitudinal </a:t>
            </a:r>
            <a:r>
              <a:rPr lang="el-GR" sz="2400" i="1" dirty="0"/>
              <a:t>σ</a:t>
            </a:r>
            <a:r>
              <a:rPr lang="pt-BR" sz="2400" baseline="-25000" dirty="0"/>
              <a:t>L</a:t>
            </a:r>
            <a:r>
              <a:rPr lang="pt-BR" sz="2400" dirty="0"/>
              <a:t> (</a:t>
            </a:r>
            <a:r>
              <a:rPr lang="el-GR" sz="2400" i="1" dirty="0"/>
              <a:t>σ</a:t>
            </a:r>
            <a:r>
              <a:rPr lang="pt-BR" sz="2400" baseline="-25000" dirty="0"/>
              <a:t>2</a:t>
            </a:r>
            <a:r>
              <a:rPr lang="pt-BR" sz="24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/>
              <p:nvPr/>
            </p:nvSpPr>
            <p:spPr>
              <a:xfrm>
                <a:off x="6198831" y="4012791"/>
                <a:ext cx="1713392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𝒑𝒓</m:t>
                          </m:r>
                        </m:num>
                        <m:den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831" y="4012791"/>
                <a:ext cx="1713392" cy="61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A2DB94C-B0DF-49F7-9374-E603D44F1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547890"/>
            <a:ext cx="3630968" cy="24924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E4B0E4C-4A9E-48B7-9DF9-FCA0626D3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585" y="3052559"/>
            <a:ext cx="2729884" cy="4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(*) Tensões em vasos reais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049B7AC-FE48-47BA-9528-C7E225973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36617"/>
            <a:ext cx="10515600" cy="429208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7DF744B-3F01-4CAD-A35C-A8C4301D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353" y="152085"/>
            <a:ext cx="6505293" cy="65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8.1. Vaso cilíndrico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Análise de deformação e tensão (vaso aberto)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8AA437D-3679-450C-836A-F97A61E13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493478"/>
            <a:ext cx="3513225" cy="2200275"/>
          </a:xfrm>
          <a:prstGeom prst="rect">
            <a:avLst/>
          </a:prstGeom>
        </p:spPr>
      </p:pic>
      <p:pic>
        <p:nvPicPr>
          <p:cNvPr id="1026" name="Picture 2" descr="Obras do Sistema Corumbá já estão 97% concluídas no DFTratamento de Água">
            <a:extLst>
              <a:ext uri="{FF2B5EF4-FFF2-40B4-BE49-F238E27FC236}">
                <a16:creationId xmlns:a16="http://schemas.microsoft.com/office/drawing/2014/main" id="{3EF04D81-CD5E-4EBA-9529-CF745EBD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53" y="2493478"/>
            <a:ext cx="3911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46148E7-A5BE-4F6B-901E-8AB28168E856}"/>
                  </a:ext>
                </a:extLst>
              </p:cNvPr>
              <p:cNvSpPr txBox="1"/>
              <p:nvPr/>
            </p:nvSpPr>
            <p:spPr>
              <a:xfrm>
                <a:off x="6675119" y="4950371"/>
                <a:ext cx="1147141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46148E7-A5BE-4F6B-901E-8AB28168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9" y="4950371"/>
                <a:ext cx="1147141" cy="619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30FC9FD-2E69-4F3B-A1C6-76416896F713}"/>
                  </a:ext>
                </a:extLst>
              </p:cNvPr>
              <p:cNvSpPr txBox="1"/>
              <p:nvPr/>
            </p:nvSpPr>
            <p:spPr>
              <a:xfrm>
                <a:off x="8361679" y="5060016"/>
                <a:ext cx="1147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30FC9FD-2E69-4F3B-A1C6-76416896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79" y="5060016"/>
                <a:ext cx="1147141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4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8.2. Vaso esférico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Tensões normais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/>
              <p:nvPr/>
            </p:nvSpPr>
            <p:spPr>
              <a:xfrm>
                <a:off x="4279100" y="4729846"/>
                <a:ext cx="1713392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𝒑𝒓</m:t>
                          </m:r>
                        </m:num>
                        <m:den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3F2F4DF-9B82-4085-BDCE-75A73D83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00" y="4729846"/>
                <a:ext cx="1713392" cy="61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6C77A717-E5A0-45FC-BD81-021B8C810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26" y="2276765"/>
            <a:ext cx="2828940" cy="20513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FF90F4E-D783-49B3-9039-EDBE86931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2276765"/>
            <a:ext cx="2158440" cy="20485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991D066-5B04-404F-ACDB-88D95A3D4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326" y="1535837"/>
            <a:ext cx="2652074" cy="210789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EF1D7B7-7851-4F9D-9827-E2477C19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326" y="3844019"/>
            <a:ext cx="2652073" cy="1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12)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7. Lei de Hooke multiaxial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8.1.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uma bola de basquete com 9,5 in. de diâmetro externo e parede com 0,125 in. de espessura, determinar a tensão normal na parede quando a bola está submetida a uma pressão interna de 9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ADC916E-C8CC-4F46-9950-E2E29AE7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531" y="3037840"/>
            <a:ext cx="2337680" cy="23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8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8.1.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Opção 1. Descontando a espessura.</a:t>
            </a:r>
          </a:p>
          <a:p>
            <a:pPr>
              <a:lnSpc>
                <a:spcPct val="150000"/>
              </a:lnSpc>
            </a:pPr>
            <a:r>
              <a:rPr lang="pt-BR" altLang="pt-BR" sz="2200" i="1" dirty="0" err="1">
                <a:cs typeface="Times New Roman" panose="02020603050405020304" pitchFamily="18" charset="0"/>
              </a:rPr>
              <a:t>d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ext</a:t>
            </a:r>
            <a:r>
              <a:rPr lang="pt-BR" altLang="pt-BR" sz="2200" dirty="0">
                <a:cs typeface="Times New Roman" panose="02020603050405020304" pitchFamily="18" charset="0"/>
              </a:rPr>
              <a:t> = 9,5 in.; </a:t>
            </a:r>
            <a:r>
              <a:rPr lang="pt-BR" altLang="pt-BR" sz="2200" i="1" dirty="0">
                <a:cs typeface="Times New Roman" panose="02020603050405020304" pitchFamily="18" charset="0"/>
              </a:rPr>
              <a:t>t</a:t>
            </a:r>
            <a:r>
              <a:rPr lang="pt-BR" altLang="pt-BR" sz="2200" dirty="0">
                <a:cs typeface="Times New Roman" panose="02020603050405020304" pitchFamily="18" charset="0"/>
              </a:rPr>
              <a:t> = 0,125 in.; </a:t>
            </a:r>
            <a:r>
              <a:rPr lang="pt-BR" altLang="pt-BR" sz="2200" i="1" dirty="0">
                <a:cs typeface="Times New Roman" panose="02020603050405020304" pitchFamily="18" charset="0"/>
              </a:rPr>
              <a:t>p</a:t>
            </a:r>
            <a:r>
              <a:rPr lang="pt-BR" altLang="pt-BR" sz="2200" dirty="0">
                <a:cs typeface="Times New Roman" panose="02020603050405020304" pitchFamily="18" charset="0"/>
              </a:rPr>
              <a:t> = 9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ADC916E-C8CC-4F46-9950-E2E29AE7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3207817"/>
            <a:ext cx="1927639" cy="1941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342970-8855-421D-A721-32918EFE7E50}"/>
                  </a:ext>
                </a:extLst>
              </p:cNvPr>
              <p:cNvSpPr txBox="1"/>
              <p:nvPr/>
            </p:nvSpPr>
            <p:spPr>
              <a:xfrm>
                <a:off x="3466436" y="3868820"/>
                <a:ext cx="1290320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𝑒𝑠𝑓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342970-8855-421D-A721-32918EFE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36" y="3868820"/>
                <a:ext cx="1290320" cy="6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1F9F86C-0AEF-4DF6-A848-E684CCA26A2D}"/>
                  </a:ext>
                </a:extLst>
              </p:cNvPr>
              <p:cNvSpPr txBox="1"/>
              <p:nvPr/>
            </p:nvSpPr>
            <p:spPr>
              <a:xfrm>
                <a:off x="6002586" y="3207817"/>
                <a:ext cx="3464560" cy="6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9,5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=4,6875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1F9F86C-0AEF-4DF6-A848-E684CCA26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86" y="3207817"/>
                <a:ext cx="3464560" cy="67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179290A-C3B6-441C-B783-BA664E7AD753}"/>
                  </a:ext>
                </a:extLst>
              </p:cNvPr>
              <p:cNvSpPr txBox="1"/>
              <p:nvPr/>
            </p:nvSpPr>
            <p:spPr>
              <a:xfrm>
                <a:off x="5313680" y="4404981"/>
                <a:ext cx="4842373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𝑒𝑠𝑓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(4,6875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(0,125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𝟏𝟔𝟖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179290A-C3B6-441C-B783-BA664E7AD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680" y="4404981"/>
                <a:ext cx="4842373" cy="74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3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8.1.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Opção 2. Sem descontar a espessura.</a:t>
            </a:r>
          </a:p>
          <a:p>
            <a:pPr>
              <a:lnSpc>
                <a:spcPct val="150000"/>
              </a:lnSpc>
            </a:pPr>
            <a:r>
              <a:rPr lang="pt-BR" altLang="pt-BR" sz="2200" i="1" dirty="0" err="1">
                <a:cs typeface="Times New Roman" panose="02020603050405020304" pitchFamily="18" charset="0"/>
              </a:rPr>
              <a:t>d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ext</a:t>
            </a:r>
            <a:r>
              <a:rPr lang="pt-BR" altLang="pt-BR" sz="2200" dirty="0">
                <a:cs typeface="Times New Roman" panose="02020603050405020304" pitchFamily="18" charset="0"/>
              </a:rPr>
              <a:t> = 9,5 in.; </a:t>
            </a:r>
            <a:r>
              <a:rPr lang="pt-BR" altLang="pt-BR" sz="2200" i="1" dirty="0">
                <a:cs typeface="Times New Roman" panose="02020603050405020304" pitchFamily="18" charset="0"/>
              </a:rPr>
              <a:t>t</a:t>
            </a:r>
            <a:r>
              <a:rPr lang="pt-BR" altLang="pt-BR" sz="2200" dirty="0">
                <a:cs typeface="Times New Roman" panose="02020603050405020304" pitchFamily="18" charset="0"/>
              </a:rPr>
              <a:t> = 0,125 in.; </a:t>
            </a:r>
            <a:r>
              <a:rPr lang="pt-BR" altLang="pt-BR" sz="2200" i="1" dirty="0">
                <a:cs typeface="Times New Roman" panose="02020603050405020304" pitchFamily="18" charset="0"/>
              </a:rPr>
              <a:t>p</a:t>
            </a:r>
            <a:r>
              <a:rPr lang="pt-BR" altLang="pt-BR" sz="2200" dirty="0">
                <a:cs typeface="Times New Roman" panose="02020603050405020304" pitchFamily="18" charset="0"/>
              </a:rPr>
              <a:t> = 9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ADC916E-C8CC-4F46-9950-E2E29AE7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3207817"/>
            <a:ext cx="1927639" cy="1941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342970-8855-421D-A721-32918EFE7E50}"/>
                  </a:ext>
                </a:extLst>
              </p:cNvPr>
              <p:cNvSpPr txBox="1"/>
              <p:nvPr/>
            </p:nvSpPr>
            <p:spPr>
              <a:xfrm>
                <a:off x="3466436" y="3868820"/>
                <a:ext cx="1290320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𝑒𝑠𝑓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342970-8855-421D-A721-32918EFE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36" y="3868820"/>
                <a:ext cx="1290320" cy="6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EA97D80-7AA0-4CB1-B14D-89BF8777043D}"/>
                  </a:ext>
                </a:extLst>
              </p:cNvPr>
              <p:cNvSpPr txBox="1"/>
              <p:nvPr/>
            </p:nvSpPr>
            <p:spPr>
              <a:xfrm>
                <a:off x="6993186" y="3207817"/>
                <a:ext cx="2172266" cy="6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9,5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=4,75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EA97D80-7AA0-4CB1-B14D-89BF87770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186" y="3207817"/>
                <a:ext cx="2172266" cy="67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0E5CC41-8263-4678-8633-11AE254638EA}"/>
                  </a:ext>
                </a:extLst>
              </p:cNvPr>
              <p:cNvSpPr txBox="1"/>
              <p:nvPr/>
            </p:nvSpPr>
            <p:spPr>
              <a:xfrm>
                <a:off x="5978544" y="4404981"/>
                <a:ext cx="4153467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𝑒𝑠𝑓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(4,75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(0,125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𝟏𝟕𝟏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0E5CC41-8263-4678-8633-11AE25463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44" y="4404981"/>
                <a:ext cx="4153467" cy="74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8.2.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9080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A comporta de aço possui um diâmetro médio de 750 mm. Sabendo que a tensão normal admissível do material é de 85 MPa e considerando a densidade da água igual a 1000 kg/m³, determinar a espessura mínima da comporta.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3BAE538-A1CB-4805-8D31-C050A9CA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23" y="1536902"/>
            <a:ext cx="4454275" cy="37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8.2.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9080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 = 750 mm; </a:t>
            </a:r>
            <a:r>
              <a:rPr lang="el-GR" altLang="pt-BR" sz="2200" dirty="0">
                <a:cs typeface="Times New Roman" panose="02020603050405020304" pitchFamily="18" charset="0"/>
              </a:rPr>
              <a:t>σ</a:t>
            </a:r>
            <a:r>
              <a:rPr lang="pt-BR" altLang="pt-BR" sz="2200" baseline="-25000" dirty="0" err="1">
                <a:cs typeface="Times New Roman" panose="02020603050405020304" pitchFamily="18" charset="0"/>
              </a:rPr>
              <a:t>adm</a:t>
            </a:r>
            <a:r>
              <a:rPr lang="pt-BR" altLang="pt-BR" sz="2200" dirty="0">
                <a:cs typeface="Times New Roman" panose="02020603050405020304" pitchFamily="18" charset="0"/>
              </a:rPr>
              <a:t> = 85 MPa; </a:t>
            </a:r>
            <a:r>
              <a:rPr lang="el-GR" altLang="pt-BR" sz="2200" dirty="0">
                <a:cs typeface="Times New Roman" panose="02020603050405020304" pitchFamily="18" charset="0"/>
              </a:rPr>
              <a:t>ρ</a:t>
            </a:r>
            <a:r>
              <a:rPr lang="pt-BR" altLang="pt-BR" sz="2200" dirty="0">
                <a:cs typeface="Times New Roman" panose="02020603050405020304" pitchFamily="18" charset="0"/>
              </a:rPr>
              <a:t> = 1000 kg/m³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3BAE538-A1CB-4805-8D31-C050A9CA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312" y="1657193"/>
            <a:ext cx="3618486" cy="3035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9473213-D3AD-4504-BD94-1FFD85B3680E}"/>
                  </a:ext>
                </a:extLst>
              </p:cNvPr>
              <p:cNvSpPr txBox="1"/>
              <p:nvPr/>
            </p:nvSpPr>
            <p:spPr>
              <a:xfrm>
                <a:off x="1089238" y="2363177"/>
                <a:ext cx="1147141" cy="566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9473213-D3AD-4504-BD94-1FFD85B36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363177"/>
                <a:ext cx="1147141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93A02BC-659B-4B5D-9232-0DEECE737BB5}"/>
                  </a:ext>
                </a:extLst>
              </p:cNvPr>
              <p:cNvSpPr txBox="1"/>
              <p:nvPr/>
            </p:nvSpPr>
            <p:spPr>
              <a:xfrm>
                <a:off x="1089237" y="3205520"/>
                <a:ext cx="11471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93A02BC-659B-4B5D-9232-0DEECE73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7" y="3205520"/>
                <a:ext cx="114714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F8D4D82-5EA4-41B0-9579-E61499A40210}"/>
                  </a:ext>
                </a:extLst>
              </p:cNvPr>
              <p:cNvSpPr txBox="1"/>
              <p:nvPr/>
            </p:nvSpPr>
            <p:spPr>
              <a:xfrm>
                <a:off x="2702560" y="3032844"/>
                <a:ext cx="404368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300 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F8D4D82-5EA4-41B0-9579-E61499A40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60" y="3032844"/>
                <a:ext cx="4043680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A9F6C16-E768-40F6-B565-7C6F29C3595B}"/>
                  </a:ext>
                </a:extLst>
              </p:cNvPr>
              <p:cNvSpPr txBox="1"/>
              <p:nvPr/>
            </p:nvSpPr>
            <p:spPr>
              <a:xfrm>
                <a:off x="3434080" y="3832920"/>
                <a:ext cx="3312160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3000000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A9F6C16-E768-40F6-B565-7C6F29C35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80" y="3832920"/>
                <a:ext cx="3312160" cy="610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67A0E4F-72EC-42C8-8F2F-EDB40BC05C01}"/>
                  </a:ext>
                </a:extLst>
              </p:cNvPr>
              <p:cNvSpPr txBox="1"/>
              <p:nvPr/>
            </p:nvSpPr>
            <p:spPr>
              <a:xfrm>
                <a:off x="1089237" y="4832164"/>
                <a:ext cx="3769360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375 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≤85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67A0E4F-72EC-42C8-8F2F-EDB40BC05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7" y="4832164"/>
                <a:ext cx="3769360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60ABD51-A7C9-484D-B00D-053B1132904E}"/>
                  </a:ext>
                </a:extLst>
              </p:cNvPr>
              <p:cNvSpPr txBox="1"/>
              <p:nvPr/>
            </p:nvSpPr>
            <p:spPr>
              <a:xfrm>
                <a:off x="5035338" y="4959920"/>
                <a:ext cx="2121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60ABD51-A7C9-484D-B00D-053B11329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338" y="4959920"/>
                <a:ext cx="21213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1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8.2.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90803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* Escolha da espessura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3BAE538-A1CB-4805-8D31-C050A9CA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313" y="1911450"/>
            <a:ext cx="3618486" cy="3035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60ABD51-A7C9-484D-B00D-053B1132904E}"/>
                  </a:ext>
                </a:extLst>
              </p:cNvPr>
              <p:cNvSpPr txBox="1"/>
              <p:nvPr/>
            </p:nvSpPr>
            <p:spPr>
              <a:xfrm>
                <a:off x="1669001" y="2395490"/>
                <a:ext cx="177186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≥13,24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60ABD51-A7C9-484D-B00D-053B11329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95490"/>
                <a:ext cx="17718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2DE6AA6A-796A-4FEC-8FBF-AEA741B8B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101" y="1911451"/>
            <a:ext cx="2619769" cy="30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8.2.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(*) Comporta e tubulação de saída de água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ontagem de Comporta e Tubulação de Saída de Água – Amil – Estruturas  metálicas e montagens industriais">
            <a:extLst>
              <a:ext uri="{FF2B5EF4-FFF2-40B4-BE49-F238E27FC236}">
                <a16:creationId xmlns:a16="http://schemas.microsoft.com/office/drawing/2014/main" id="{2BE5CAA5-2D12-46D3-9F6F-D950EBAA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0" y="1452340"/>
            <a:ext cx="3247253" cy="43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78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 vaso da figura é composto por três partes: uma central cilíndrico e duas extremidades semiesféricas. Considerando o diâmetro médio de 30 in. e uma pressão interna de 180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, determinar as tensões: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normais nas extremidades (t = 5/16 in.)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normais na região central (t = 3/8 in.)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na solda de ligação (direções normal e paralela)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001" y="1536903"/>
            <a:ext cx="3944797" cy="24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34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tensão normal nas extremidades (t = 5/16 in.; d = 30 in.; p = 180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56" y="2458487"/>
            <a:ext cx="3702022" cy="2323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3C08CA-705A-4656-8A40-04B7B4BE4FC5}"/>
                  </a:ext>
                </a:extLst>
              </p:cNvPr>
              <p:cNvSpPr txBox="1"/>
              <p:nvPr/>
            </p:nvSpPr>
            <p:spPr>
              <a:xfrm>
                <a:off x="1669001" y="2458487"/>
                <a:ext cx="4426999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𝑒𝑠𝑓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(15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(5/16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𝟒𝟑𝟐𝟎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3C08CA-705A-4656-8A40-04B7B4BE4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58487"/>
                <a:ext cx="4426999" cy="74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7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tensões normais na região central (t = 3/8 in.; d = 30 in.; p = 180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456" y="2481969"/>
            <a:ext cx="3702022" cy="2323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3C08CA-705A-4656-8A40-04B7B4BE4FC5}"/>
                  </a:ext>
                </a:extLst>
              </p:cNvPr>
              <p:cNvSpPr txBox="1"/>
              <p:nvPr/>
            </p:nvSpPr>
            <p:spPr>
              <a:xfrm>
                <a:off x="1371080" y="2478331"/>
                <a:ext cx="4152832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180 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𝑝𝑠𝑖</m:t>
                              </m:r>
                            </m:e>
                          </m:d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(15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.)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(3/8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.)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𝟕𝟐𝟎𝟎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𝒑𝒔𝒊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03C08CA-705A-4656-8A40-04B7B4BE4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80" y="2478331"/>
                <a:ext cx="4152832" cy="74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3C14F7A-9ACD-40B7-9FC4-500EEC04668D}"/>
                  </a:ext>
                </a:extLst>
              </p:cNvPr>
              <p:cNvSpPr txBox="1"/>
              <p:nvPr/>
            </p:nvSpPr>
            <p:spPr>
              <a:xfrm>
                <a:off x="1371080" y="3635426"/>
                <a:ext cx="4152833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180 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𝑝𝑠𝑖</m:t>
                              </m:r>
                            </m:e>
                          </m:d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(15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.)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(3/8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.)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𝟑𝟔𝟎𝟎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𝒑𝒔𝒊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3C14F7A-9ACD-40B7-9FC4-500EEC046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80" y="3635426"/>
                <a:ext cx="4152833" cy="74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4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8. Vaso de pressão de parede fina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8.1. Vaso cilíndrico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8.2. Vaso esférico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8.3. Variações de dimensão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(*) Ruptura do vaso cilíndrico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8916CF4-9681-4F8B-83A7-0C892E697928}"/>
                  </a:ext>
                </a:extLst>
              </p:cNvPr>
              <p:cNvSpPr txBox="1"/>
              <p:nvPr/>
            </p:nvSpPr>
            <p:spPr>
              <a:xfrm>
                <a:off x="1089238" y="2464712"/>
                <a:ext cx="1043719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8916CF4-9681-4F8B-83A7-0C892E697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64712"/>
                <a:ext cx="1043719" cy="61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12D281B-0F22-4035-91DA-6897B1877C18}"/>
                  </a:ext>
                </a:extLst>
              </p:cNvPr>
              <p:cNvSpPr txBox="1"/>
              <p:nvPr/>
            </p:nvSpPr>
            <p:spPr>
              <a:xfrm>
                <a:off x="1089237" y="3429000"/>
                <a:ext cx="1043719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12D281B-0F22-4035-91DA-6897B187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7" y="3429000"/>
                <a:ext cx="1043719" cy="6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273ACE4-EE35-4DB7-986D-3C905065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115" y="2332977"/>
            <a:ext cx="4724809" cy="26672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078F20-88F6-462F-833D-6D1EBD020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2187" y="2510072"/>
            <a:ext cx="3999333" cy="300914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A82B00C-059F-4229-B04E-F3BD1F9BC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3826" y="2194846"/>
            <a:ext cx="4216894" cy="26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tensões na solda de ligação (direções normal e paralela)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070" y="1536903"/>
            <a:ext cx="3814728" cy="23946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D86A48-ECC2-4376-9E03-07FE915AB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118" y="2610740"/>
            <a:ext cx="3568882" cy="23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8.3.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tensões na solda de ligação (direções normal e paralela)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C3B64E-8EF6-419E-916A-A3084D81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070" y="1536903"/>
            <a:ext cx="3814728" cy="2394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F0A085E-82B3-4DE3-BD00-6A972E8AAFEC}"/>
                  </a:ext>
                </a:extLst>
              </p:cNvPr>
              <p:cNvSpPr txBox="1"/>
              <p:nvPr/>
            </p:nvSpPr>
            <p:spPr>
              <a:xfrm>
                <a:off x="1233997" y="2323123"/>
                <a:ext cx="23779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3600 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F0A085E-82B3-4DE3-BD00-6A972E8AA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23123"/>
                <a:ext cx="2377960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871350-C0EF-4E39-90BB-E91F30CC813D}"/>
                  </a:ext>
                </a:extLst>
              </p:cNvPr>
              <p:cNvSpPr txBox="1"/>
              <p:nvPr/>
            </p:nvSpPr>
            <p:spPr>
              <a:xfrm>
                <a:off x="1233997" y="2861364"/>
                <a:ext cx="23779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7200 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871350-C0EF-4E39-90BB-E91F30CC8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861364"/>
                <a:ext cx="2377960" cy="424283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F18DBF-D627-4FA3-A586-4EFBC54E5DD7}"/>
                  </a:ext>
                </a:extLst>
              </p:cNvPr>
              <p:cNvSpPr txBox="1"/>
              <p:nvPr/>
            </p:nvSpPr>
            <p:spPr>
              <a:xfrm>
                <a:off x="1233997" y="3423778"/>
                <a:ext cx="1123123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F18DBF-D627-4FA3-A586-4EFBC54E5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23778"/>
                <a:ext cx="1123123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D6D492-C99D-4C3D-89B4-3AD22451EAF8}"/>
                  </a:ext>
                </a:extLst>
              </p:cNvPr>
              <p:cNvSpPr txBox="1"/>
              <p:nvPr/>
            </p:nvSpPr>
            <p:spPr>
              <a:xfrm>
                <a:off x="990600" y="4292527"/>
                <a:ext cx="574548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3600+7200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3600−7200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D6D492-C99D-4C3D-89B4-3AD22451E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92527"/>
                <a:ext cx="5745480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361C33B-C969-4F67-9CFB-CF6A7E96E402}"/>
                  </a:ext>
                </a:extLst>
              </p:cNvPr>
              <p:cNvSpPr txBox="1"/>
              <p:nvPr/>
            </p:nvSpPr>
            <p:spPr>
              <a:xfrm>
                <a:off x="990600" y="5042461"/>
                <a:ext cx="437684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3600−7200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361C33B-C969-4F67-9CFB-CF6A7E96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42461"/>
                <a:ext cx="4376842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6C98B55-87D9-447D-8E4C-FE8DA30E5D17}"/>
                  </a:ext>
                </a:extLst>
              </p:cNvPr>
              <p:cNvSpPr txBox="1"/>
              <p:nvPr/>
            </p:nvSpPr>
            <p:spPr>
              <a:xfrm>
                <a:off x="7299538" y="4413329"/>
                <a:ext cx="18139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𝟒𝟐𝟒𝟑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6C98B55-87D9-447D-8E4C-FE8DA30E5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38" y="4413329"/>
                <a:ext cx="1813982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5A0B0E1-4294-4640-B6F3-83FCFAAF5C1A}"/>
                  </a:ext>
                </a:extLst>
              </p:cNvPr>
              <p:cNvSpPr txBox="1"/>
              <p:nvPr/>
            </p:nvSpPr>
            <p:spPr>
              <a:xfrm>
                <a:off x="7299538" y="5163263"/>
                <a:ext cx="18139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𝟏𝟑𝟕𝟗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𝒑𝒔𝒊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5A0B0E1-4294-4640-B6F3-83FCFAAF5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38" y="5163263"/>
                <a:ext cx="1813982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7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Combinação: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Teoria de vaso de pressão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Lei de Hooke 3D (capítulo 7)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95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Vaso cilíndrico (compatibilidade)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5C7D94F-E548-4AC2-80B1-BE988226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13178"/>
            <a:ext cx="4328160" cy="2710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F2D9B3-7D30-4536-ACE4-535DBC33EC6E}"/>
                  </a:ext>
                </a:extLst>
              </p:cNvPr>
              <p:cNvSpPr txBox="1"/>
              <p:nvPr/>
            </p:nvSpPr>
            <p:spPr>
              <a:xfrm>
                <a:off x="5497126" y="2413178"/>
                <a:ext cx="1056074" cy="722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F2D9B3-7D30-4536-ACE4-535DBC33E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6" y="2413178"/>
                <a:ext cx="1056074" cy="722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115CB24-C353-4AAB-8CE3-49496DDE7150}"/>
                  </a:ext>
                </a:extLst>
              </p:cNvPr>
              <p:cNvSpPr txBox="1"/>
              <p:nvPr/>
            </p:nvSpPr>
            <p:spPr>
              <a:xfrm>
                <a:off x="5497126" y="3387442"/>
                <a:ext cx="1157674" cy="722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115CB24-C353-4AAB-8CE3-49496DDE7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6" y="3387442"/>
                <a:ext cx="1157674" cy="722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8662297-F726-44B5-850C-8B6279699FFF}"/>
                  </a:ext>
                </a:extLst>
              </p:cNvPr>
              <p:cNvSpPr txBox="1"/>
              <p:nvPr/>
            </p:nvSpPr>
            <p:spPr>
              <a:xfrm>
                <a:off x="5497127" y="4401070"/>
                <a:ext cx="1056074" cy="722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8662297-F726-44B5-850C-8B627969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4401070"/>
                <a:ext cx="1056074" cy="722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67B0EA6-4462-4ED8-A3E9-3C50BCCC2DB7}"/>
                  </a:ext>
                </a:extLst>
              </p:cNvPr>
              <p:cNvSpPr txBox="1"/>
              <p:nvPr/>
            </p:nvSpPr>
            <p:spPr>
              <a:xfrm>
                <a:off x="6569796" y="2569158"/>
                <a:ext cx="17164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67B0EA6-4462-4ED8-A3E9-3C50BCCC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796" y="2569158"/>
                <a:ext cx="171644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11B0755-C40E-4149-A006-DF813A7BC649}"/>
                  </a:ext>
                </a:extLst>
              </p:cNvPr>
              <p:cNvSpPr txBox="1"/>
              <p:nvPr/>
            </p:nvSpPr>
            <p:spPr>
              <a:xfrm>
                <a:off x="6531497" y="3396969"/>
                <a:ext cx="969148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𝜋𝛥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11B0755-C40E-4149-A006-DF813A7BC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97" y="3396969"/>
                <a:ext cx="969148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40D4F1B-706D-47EA-B7FB-23D3CDA2A2B2}"/>
                  </a:ext>
                </a:extLst>
              </p:cNvPr>
              <p:cNvSpPr txBox="1"/>
              <p:nvPr/>
            </p:nvSpPr>
            <p:spPr>
              <a:xfrm>
                <a:off x="7453685" y="3407124"/>
                <a:ext cx="684667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40D4F1B-706D-47EA-B7FB-23D3CDA2A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685" y="3407124"/>
                <a:ext cx="684667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B49267-702F-4FC7-B0E8-DFA72E8FA69F}"/>
                  </a:ext>
                </a:extLst>
              </p:cNvPr>
              <p:cNvSpPr txBox="1"/>
              <p:nvPr/>
            </p:nvSpPr>
            <p:spPr>
              <a:xfrm>
                <a:off x="8200280" y="3565885"/>
                <a:ext cx="15651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B49267-702F-4FC7-B0E8-DFA72E8FA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80" y="3565885"/>
                <a:ext cx="15651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BE8F83B-3913-44F9-AE8F-E74495117FF4}"/>
                  </a:ext>
                </a:extLst>
              </p:cNvPr>
              <p:cNvSpPr txBox="1"/>
              <p:nvPr/>
            </p:nvSpPr>
            <p:spPr>
              <a:xfrm>
                <a:off x="6527401" y="4562396"/>
                <a:ext cx="16109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BE8F83B-3913-44F9-AE8F-E74495117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401" y="4562396"/>
                <a:ext cx="161095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Vaso cilíndrico (lei de Hooke)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5C7D94F-E548-4AC2-80B1-BE988226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79" y="2519423"/>
            <a:ext cx="3726602" cy="2333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BB6AEA5-52E1-431A-A39F-5535A8929AA2}"/>
                  </a:ext>
                </a:extLst>
              </p:cNvPr>
              <p:cNvSpPr txBox="1"/>
              <p:nvPr/>
            </p:nvSpPr>
            <p:spPr>
              <a:xfrm>
                <a:off x="5235976" y="2269005"/>
                <a:ext cx="1720048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BB6AEA5-52E1-431A-A39F-5535A8929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76" y="2269005"/>
                <a:ext cx="1720048" cy="6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B3D3EC3-2E12-48E5-BF09-F29B5E5F6FF0}"/>
                  </a:ext>
                </a:extLst>
              </p:cNvPr>
              <p:cNvSpPr txBox="1"/>
              <p:nvPr/>
            </p:nvSpPr>
            <p:spPr>
              <a:xfrm>
                <a:off x="7274560" y="2269005"/>
                <a:ext cx="1720048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B3D3EC3-2E12-48E5-BF09-F29B5E5F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60" y="2269005"/>
                <a:ext cx="1720048" cy="619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B81F4C-6A64-42A3-A943-290A6D208937}"/>
                  </a:ext>
                </a:extLst>
              </p:cNvPr>
              <p:cNvSpPr txBox="1"/>
              <p:nvPr/>
            </p:nvSpPr>
            <p:spPr>
              <a:xfrm>
                <a:off x="9313144" y="2378650"/>
                <a:ext cx="15470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B81F4C-6A64-42A3-A943-290A6D208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144" y="2378650"/>
                <a:ext cx="15470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50E2DED-BE8B-4C0B-8464-87E0B4DEB80A}"/>
                  </a:ext>
                </a:extLst>
              </p:cNvPr>
              <p:cNvSpPr txBox="1"/>
              <p:nvPr/>
            </p:nvSpPr>
            <p:spPr>
              <a:xfrm>
                <a:off x="5235976" y="3301080"/>
                <a:ext cx="218797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50E2DED-BE8B-4C0B-8464-87E0B4DEB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76" y="3301080"/>
                <a:ext cx="2187976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A29D15-0BF7-403C-BABB-DBCB98D3A2DC}"/>
                  </a:ext>
                </a:extLst>
              </p:cNvPr>
              <p:cNvSpPr txBox="1"/>
              <p:nvPr/>
            </p:nvSpPr>
            <p:spPr>
              <a:xfrm>
                <a:off x="5235976" y="4104201"/>
                <a:ext cx="218797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A29D15-0BF7-403C-BABB-DBCB98D3A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76" y="4104201"/>
                <a:ext cx="2187976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EDA0B9E-DB14-4EC7-B098-6C8043CD2F52}"/>
                  </a:ext>
                </a:extLst>
              </p:cNvPr>
              <p:cNvSpPr txBox="1"/>
              <p:nvPr/>
            </p:nvSpPr>
            <p:spPr>
              <a:xfrm>
                <a:off x="5235976" y="4904066"/>
                <a:ext cx="2262104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EDA0B9E-DB14-4EC7-B098-6C8043CD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76" y="4904066"/>
                <a:ext cx="2262104" cy="6172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EBFEE29-9C5C-4AB9-B675-04CE00FEDA0E}"/>
                  </a:ext>
                </a:extLst>
              </p:cNvPr>
              <p:cNvSpPr txBox="1"/>
              <p:nvPr/>
            </p:nvSpPr>
            <p:spPr>
              <a:xfrm>
                <a:off x="7699208" y="3301080"/>
                <a:ext cx="25908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EBFEE29-9C5C-4AB9-B675-04CE00FE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08" y="3301080"/>
                <a:ext cx="2590800" cy="6685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FAE16C3-7263-4A31-A344-28554518EA85}"/>
                  </a:ext>
                </a:extLst>
              </p:cNvPr>
              <p:cNvSpPr txBox="1"/>
              <p:nvPr/>
            </p:nvSpPr>
            <p:spPr>
              <a:xfrm>
                <a:off x="7699208" y="4104201"/>
                <a:ext cx="2590800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FAE16C3-7263-4A31-A344-28554518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08" y="4104201"/>
                <a:ext cx="2590800" cy="6174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E49AAF7-58AC-4C4D-BFA8-03EF1BFA0B64}"/>
                  </a:ext>
                </a:extLst>
              </p:cNvPr>
              <p:cNvSpPr txBox="1"/>
              <p:nvPr/>
            </p:nvSpPr>
            <p:spPr>
              <a:xfrm>
                <a:off x="7699208" y="4879443"/>
                <a:ext cx="2758688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E49AAF7-58AC-4C4D-BFA8-03EF1BFA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08" y="4879443"/>
                <a:ext cx="2758688" cy="6665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8.3. Variações de dimensão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Vaso esférico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BB6AEA5-52E1-431A-A39F-5535A8929AA2}"/>
                  </a:ext>
                </a:extLst>
              </p:cNvPr>
              <p:cNvSpPr txBox="1"/>
              <p:nvPr/>
            </p:nvSpPr>
            <p:spPr>
              <a:xfrm>
                <a:off x="4248338" y="2378650"/>
                <a:ext cx="1720048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BB6AEA5-52E1-431A-A39F-5535A8929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38" y="2378650"/>
                <a:ext cx="1720048" cy="619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B81F4C-6A64-42A3-A943-290A6D208937}"/>
                  </a:ext>
                </a:extLst>
              </p:cNvPr>
              <p:cNvSpPr txBox="1"/>
              <p:nvPr/>
            </p:nvSpPr>
            <p:spPr>
              <a:xfrm>
                <a:off x="6404062" y="2488295"/>
                <a:ext cx="15470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9B81F4C-6A64-42A3-A943-290A6D208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062" y="2488295"/>
                <a:ext cx="154702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A29D15-0BF7-403C-BABB-DBCB98D3A2DC}"/>
                  </a:ext>
                </a:extLst>
              </p:cNvPr>
              <p:cNvSpPr txBox="1"/>
              <p:nvPr/>
            </p:nvSpPr>
            <p:spPr>
              <a:xfrm>
                <a:off x="4248338" y="3297554"/>
                <a:ext cx="4283944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AA29D15-0BF7-403C-BABB-DBCB98D3A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38" y="3297554"/>
                <a:ext cx="4283944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EDA0B9E-DB14-4EC7-B098-6C8043CD2F52}"/>
                  </a:ext>
                </a:extLst>
              </p:cNvPr>
              <p:cNvSpPr txBox="1"/>
              <p:nvPr/>
            </p:nvSpPr>
            <p:spPr>
              <a:xfrm>
                <a:off x="4248338" y="4341479"/>
                <a:ext cx="316992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EDA0B9E-DB14-4EC7-B098-6C8043CD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38" y="4341479"/>
                <a:ext cx="3169920" cy="6172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FAE16C3-7263-4A31-A344-28554518EA85}"/>
                  </a:ext>
                </a:extLst>
              </p:cNvPr>
              <p:cNvSpPr txBox="1"/>
              <p:nvPr/>
            </p:nvSpPr>
            <p:spPr>
              <a:xfrm>
                <a:off x="8655209" y="3333685"/>
                <a:ext cx="2447553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pt-BR" sz="2000" b="0" i="1" baseline="30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FAE16C3-7263-4A31-A344-28554518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209" y="3333685"/>
                <a:ext cx="2447553" cy="619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E49AAF7-58AC-4C4D-BFA8-03EF1BFA0B64}"/>
                  </a:ext>
                </a:extLst>
              </p:cNvPr>
              <p:cNvSpPr txBox="1"/>
              <p:nvPr/>
            </p:nvSpPr>
            <p:spPr>
              <a:xfrm>
                <a:off x="8655209" y="4341479"/>
                <a:ext cx="1800392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E49AAF7-58AC-4C4D-BFA8-03EF1BFA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209" y="4341479"/>
                <a:ext cx="1800392" cy="617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>
            <a:extLst>
              <a:ext uri="{FF2B5EF4-FFF2-40B4-BE49-F238E27FC236}">
                <a16:creationId xmlns:a16="http://schemas.microsoft.com/office/drawing/2014/main" id="{B7ADD34E-160D-4AB3-96C7-D376799459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238" y="2378650"/>
            <a:ext cx="2723424" cy="25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Exemplo 8.4. Variação de dimensões em vasos de pressão</a:t>
            </a:r>
            <a:endParaRPr lang="en-US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6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 tanque da figura abaixo é feito de aço (E = 200 GPa , </a:t>
            </a:r>
            <a:r>
              <a:rPr lang="el-GR" altLang="pt-BR" sz="2200" dirty="0">
                <a:cs typeface="Times New Roman" panose="02020603050405020304" pitchFamily="18" charset="0"/>
              </a:rPr>
              <a:t>ν</a:t>
            </a:r>
            <a:r>
              <a:rPr lang="pt-BR" altLang="pt-BR" sz="2200" dirty="0">
                <a:cs typeface="Times New Roman" panose="02020603050405020304" pitchFamily="18" charset="0"/>
              </a:rPr>
              <a:t> = 0,3), possui diâmetro médio de 400 mm e parede com espessura de 18 mm. Considerando apenas o trecho cilíndrico, determinar as variações de dimensão do vaso para uma pressão interna de 3,6 MPa.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E68BFAD-8BE7-1FAA-827B-DFBC3E3E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3530600"/>
            <a:ext cx="33147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0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Exemplo 8.4. Variação de dimensões em vasos de pressão</a:t>
            </a:r>
            <a:endParaRPr lang="en-US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6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Tensões normais na parede do vaso (p = 3,6 MPa; t = 18 mm; d = 400 mm).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E68BFAD-8BE7-1FAA-827B-DFBC3E3E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353" y="2447637"/>
            <a:ext cx="3314700" cy="1457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46C3052-3887-A53F-A016-E5659097598A}"/>
                  </a:ext>
                </a:extLst>
              </p:cNvPr>
              <p:cNvSpPr txBox="1"/>
              <p:nvPr/>
            </p:nvSpPr>
            <p:spPr>
              <a:xfrm>
                <a:off x="1669001" y="2447637"/>
                <a:ext cx="4122860" cy="597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3,6 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(200 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18 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46C3052-3887-A53F-A016-E5659097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47637"/>
                <a:ext cx="4122860" cy="597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63E8DDC-3A50-1660-64CC-BCD30D2B7700}"/>
                  </a:ext>
                </a:extLst>
              </p:cNvPr>
              <p:cNvSpPr txBox="1"/>
              <p:nvPr/>
            </p:nvSpPr>
            <p:spPr>
              <a:xfrm>
                <a:off x="2373937" y="3402407"/>
                <a:ext cx="271298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𝑀𝑃𝑎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63E8DDC-3A50-1660-64CC-BCD30D2B7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937" y="3402407"/>
                <a:ext cx="2712987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4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Exemplo 8.4. Variação de dimensões em vasos de pressão</a:t>
            </a:r>
            <a:endParaRPr lang="en-US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6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Deformações normais na parede do vaso (E = 200 GPa, </a:t>
            </a:r>
            <a:r>
              <a:rPr lang="el-GR" altLang="pt-BR" sz="2200" dirty="0">
                <a:cs typeface="Times New Roman" panose="02020603050405020304" pitchFamily="18" charset="0"/>
              </a:rPr>
              <a:t>ν</a:t>
            </a:r>
            <a:r>
              <a:rPr lang="pt-BR" altLang="pt-BR" sz="2200" dirty="0">
                <a:cs typeface="Times New Roman" panose="02020603050405020304" pitchFamily="18" charset="0"/>
              </a:rPr>
              <a:t> = 0,3).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E68BFAD-8BE7-1FAA-827B-DFBC3E3E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353" y="2447637"/>
            <a:ext cx="3314700" cy="1457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46C3052-3887-A53F-A016-E5659097598A}"/>
                  </a:ext>
                </a:extLst>
              </p:cNvPr>
              <p:cNvSpPr txBox="1"/>
              <p:nvPr/>
            </p:nvSpPr>
            <p:spPr>
              <a:xfrm>
                <a:off x="7811624" y="4234143"/>
                <a:ext cx="1374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=40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46C3052-3887-A53F-A016-E5659097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624" y="4234143"/>
                <a:ext cx="1374158" cy="276999"/>
              </a:xfrm>
              <a:prstGeom prst="rect">
                <a:avLst/>
              </a:prstGeom>
              <a:blipFill>
                <a:blip r:embed="rId5"/>
                <a:stretch>
                  <a:fillRect l="-2212" r="-354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63E8DDC-3A50-1660-64CC-BCD30D2B7700}"/>
                  </a:ext>
                </a:extLst>
              </p:cNvPr>
              <p:cNvSpPr txBox="1"/>
              <p:nvPr/>
            </p:nvSpPr>
            <p:spPr>
              <a:xfrm>
                <a:off x="7825731" y="4715539"/>
                <a:ext cx="1360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63E8DDC-3A50-1660-64CC-BCD30D2B7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731" y="4715539"/>
                <a:ext cx="1360051" cy="276999"/>
              </a:xfrm>
              <a:prstGeom prst="rect">
                <a:avLst/>
              </a:prstGeom>
              <a:blipFill>
                <a:blip r:embed="rId6"/>
                <a:stretch>
                  <a:fillRect l="-2242" r="-358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CEA8307-DC44-5553-FC0B-58E7BFDEFD24}"/>
                  </a:ext>
                </a:extLst>
              </p:cNvPr>
              <p:cNvSpPr txBox="1"/>
              <p:nvPr/>
            </p:nvSpPr>
            <p:spPr>
              <a:xfrm>
                <a:off x="1089238" y="2447637"/>
                <a:ext cx="450065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200000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(40−0,3∗20)=0,00017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CEA8307-DC44-5553-FC0B-58E7BFDEF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47637"/>
                <a:ext cx="4500656" cy="5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7F71702-C0C5-943F-9C64-C32CA565DF58}"/>
                  </a:ext>
                </a:extLst>
              </p:cNvPr>
              <p:cNvSpPr txBox="1"/>
              <p:nvPr/>
            </p:nvSpPr>
            <p:spPr>
              <a:xfrm>
                <a:off x="1089238" y="3429000"/>
                <a:ext cx="4486228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200000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(20−0,3∗40)=0,00004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7F71702-C0C5-943F-9C64-C32CA565D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429000"/>
                <a:ext cx="4486228" cy="57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0AAB81A-4525-AA5A-3196-3808FDD66A5F}"/>
                  </a:ext>
                </a:extLst>
              </p:cNvPr>
              <p:cNvSpPr txBox="1"/>
              <p:nvPr/>
            </p:nvSpPr>
            <p:spPr>
              <a:xfrm>
                <a:off x="1180320" y="4395732"/>
                <a:ext cx="431849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200000</m:t>
                          </m:r>
                        </m:den>
                      </m:f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40+20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=−0,00009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0AAB81A-4525-AA5A-3196-3808FDD6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320" y="4395732"/>
                <a:ext cx="4318490" cy="57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1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13. Vasos de pressão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teoria de vasos de pressão de parede fina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Calcular as tensões em vasos cilíndricos e esféricos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Determinar a variação de dimensão dos vasos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Exemplo 8.4. Variação de dimensões em vasos de pressão</a:t>
            </a:r>
            <a:endParaRPr lang="en-US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6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Variações de dimensão (t = 18 mm)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E68BFAD-8BE7-1FAA-827B-DFBC3E3E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353" y="2447637"/>
            <a:ext cx="3314700" cy="1457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0AAB81A-4525-AA5A-3196-3808FDD66A5F}"/>
                  </a:ext>
                </a:extLst>
              </p:cNvPr>
              <p:cNvSpPr txBox="1"/>
              <p:nvPr/>
            </p:nvSpPr>
            <p:spPr>
              <a:xfrm>
                <a:off x="7646835" y="5135496"/>
                <a:ext cx="15344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=−0,00009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0AAB81A-4525-AA5A-3196-3808FDD6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835" y="5135496"/>
                <a:ext cx="1534458" cy="276999"/>
              </a:xfrm>
              <a:prstGeom prst="rect">
                <a:avLst/>
              </a:prstGeom>
              <a:blipFill>
                <a:blip r:embed="rId5"/>
                <a:stretch>
                  <a:fillRect l="-1984" r="-357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C54D26-91F2-19FA-D360-E9011EAD36A4}"/>
                  </a:ext>
                </a:extLst>
              </p:cNvPr>
              <p:cNvSpPr txBox="1"/>
              <p:nvPr/>
            </p:nvSpPr>
            <p:spPr>
              <a:xfrm>
                <a:off x="7725382" y="4150085"/>
                <a:ext cx="1393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=0,00017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C54D26-91F2-19FA-D360-E9011EAD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382" y="4150085"/>
                <a:ext cx="1393074" cy="276999"/>
              </a:xfrm>
              <a:prstGeom prst="rect">
                <a:avLst/>
              </a:prstGeom>
              <a:blipFill>
                <a:blip r:embed="rId6"/>
                <a:stretch>
                  <a:fillRect l="-2183" r="-393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26E5853-48E7-C964-A896-726738D15992}"/>
                  </a:ext>
                </a:extLst>
              </p:cNvPr>
              <p:cNvSpPr txBox="1"/>
              <p:nvPr/>
            </p:nvSpPr>
            <p:spPr>
              <a:xfrm>
                <a:off x="7725382" y="4643191"/>
                <a:ext cx="1378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=0,00004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26E5853-48E7-C964-A896-726738D15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382" y="4643191"/>
                <a:ext cx="1378967" cy="276999"/>
              </a:xfrm>
              <a:prstGeom prst="rect">
                <a:avLst/>
              </a:prstGeom>
              <a:blipFill>
                <a:blip r:embed="rId7"/>
                <a:stretch>
                  <a:fillRect l="-2212" r="-442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94F9F22-B76D-905F-F8CC-393C6B6D1CFC}"/>
                  </a:ext>
                </a:extLst>
              </p:cNvPr>
              <p:cNvSpPr txBox="1"/>
              <p:nvPr/>
            </p:nvSpPr>
            <p:spPr>
              <a:xfrm>
                <a:off x="838200" y="2447637"/>
                <a:ext cx="5063694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=0,00017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𝟎𝟑𝟒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94F9F22-B76D-905F-F8CC-393C6B6D1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47637"/>
                <a:ext cx="5063694" cy="57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D560725-6E91-BC47-8950-74DBAA0D0148}"/>
                  </a:ext>
                </a:extLst>
              </p:cNvPr>
              <p:cNvSpPr txBox="1"/>
              <p:nvPr/>
            </p:nvSpPr>
            <p:spPr>
              <a:xfrm>
                <a:off x="838200" y="3397569"/>
                <a:ext cx="5063694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600 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=0,00004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𝟎𝟐𝟒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D560725-6E91-BC47-8950-74DBAA0D0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97569"/>
                <a:ext cx="5063694" cy="57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98D8C1F-0018-DE73-2297-97CBFCEBAD5A}"/>
                  </a:ext>
                </a:extLst>
              </p:cNvPr>
              <p:cNvSpPr txBox="1"/>
              <p:nvPr/>
            </p:nvSpPr>
            <p:spPr>
              <a:xfrm>
                <a:off x="838200" y="4324297"/>
                <a:ext cx="550772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18 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=−0,00009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𝟎𝟎𝟏𝟔𝟐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98D8C1F-0018-DE73-2297-97CBFCEBA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24297"/>
                <a:ext cx="5507726" cy="57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2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 (15/07)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4E0E7B9-1D03-418B-8806-98298245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b="1" dirty="0">
                <a:cs typeface="Times New Roman" panose="02020603050405020304" pitchFamily="18" charset="0"/>
              </a:rPr>
              <a:t>Segunda prova (P2)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Q1. Estado plano de tensão (EPT)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Q2. Vaso de pressão com lei de Hooke 3D</a:t>
            </a:r>
          </a:p>
        </p:txBody>
      </p:sp>
    </p:spTree>
    <p:extLst>
      <p:ext uri="{BB962C8B-B14F-4D97-AF65-F5344CB8AC3E}">
        <p14:creationId xmlns:p14="http://schemas.microsoft.com/office/powerpoint/2010/main" val="1548508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Fim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3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/>
              <p:nvPr/>
            </p:nvSpPr>
            <p:spPr>
              <a:xfrm>
                <a:off x="838200" y="2312819"/>
                <a:ext cx="3708400" cy="986745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12819"/>
                <a:ext cx="3708400" cy="98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/>
              <p:nvPr/>
            </p:nvSpPr>
            <p:spPr>
              <a:xfrm>
                <a:off x="1033021" y="3499849"/>
                <a:ext cx="221488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21" y="3499849"/>
                <a:ext cx="2214880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/>
              <p:nvPr/>
            </p:nvSpPr>
            <p:spPr>
              <a:xfrm>
                <a:off x="1033021" y="4252256"/>
                <a:ext cx="2214881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21" y="4252256"/>
                <a:ext cx="2214881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/>
              <p:nvPr/>
            </p:nvSpPr>
            <p:spPr>
              <a:xfrm>
                <a:off x="1033021" y="5004663"/>
                <a:ext cx="24790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21" y="5004663"/>
                <a:ext cx="2479040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426E2ABE-78FE-5165-9654-122F5BAA4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6850" y="2312819"/>
            <a:ext cx="6076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7.4. Lei de Hooke para EPD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Deformação (EPD)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EB1A4CD-B480-4327-B52A-E45765C9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29728"/>
            <a:ext cx="4869873" cy="1422957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66AD4AE-21E4-44B7-918E-54BDA4D2A006}"/>
              </a:ext>
            </a:extLst>
          </p:cNvPr>
          <p:cNvCxnSpPr>
            <a:cxnSpLocks/>
          </p:cNvCxnSpPr>
          <p:nvPr/>
        </p:nvCxnSpPr>
        <p:spPr>
          <a:xfrm flipV="1">
            <a:off x="5146876" y="3316123"/>
            <a:ext cx="439749" cy="43656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6E988D52-0820-A029-EE05-CB8A4CEBF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946" y="2329728"/>
            <a:ext cx="5507854" cy="24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A chapa da figura está sujeita a um EPT (no plano </a:t>
            </a:r>
            <a:r>
              <a:rPr lang="pt-BR" altLang="pt-BR" sz="22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200" dirty="0">
                <a:cs typeface="Times New Roman" panose="02020603050405020304" pitchFamily="18" charset="0"/>
              </a:rPr>
              <a:t>), possui espessura de ¾ in. e é feita de uma liga de alumínio (E = 10.10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200" dirty="0">
                <a:cs typeface="Times New Roman" panose="02020603050405020304" pitchFamily="18" charset="0"/>
              </a:rPr>
              <a:t>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, ν = 1/3). Sabendo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AB</a:t>
            </a:r>
            <a:r>
              <a:rPr lang="pt-BR" altLang="pt-BR" sz="2200" dirty="0">
                <a:cs typeface="Times New Roman" panose="02020603050405020304" pitchFamily="18" charset="0"/>
              </a:rPr>
              <a:t> da linha circular (d = 9 in.) aumentou 4,8.10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 e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CD</a:t>
            </a:r>
            <a:r>
              <a:rPr lang="pt-BR" altLang="pt-BR" sz="2200" dirty="0">
                <a:cs typeface="Times New Roman" panose="02020603050405020304" pitchFamily="18" charset="0"/>
              </a:rPr>
              <a:t> aumentou 14,4.10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in., determinar: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endParaRPr lang="pt-BR" altLang="pt-BR" sz="2000" i="1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Deformações normais no plano (d = 9 in.)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el-GR" altLang="pt-BR" sz="2000" dirty="0">
                <a:cs typeface="Times New Roman" panose="02020603050405020304" pitchFamily="18" charset="0"/>
              </a:rPr>
              <a:t>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AB</a:t>
            </a:r>
            <a:r>
              <a:rPr lang="pt-BR" altLang="pt-BR" sz="2000" dirty="0">
                <a:cs typeface="Times New Roman" panose="02020603050405020304" pitchFamily="18" charset="0"/>
              </a:rPr>
              <a:t> = 4,8.10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  <a:r>
              <a:rPr lang="el-GR" altLang="pt-BR" sz="2000" dirty="0">
                <a:cs typeface="Times New Roman" panose="02020603050405020304" pitchFamily="18" charset="0"/>
              </a:rPr>
              <a:t> 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CD</a:t>
            </a:r>
            <a:r>
              <a:rPr lang="pt-BR" altLang="pt-BR" sz="2000" dirty="0">
                <a:cs typeface="Times New Roman" panose="02020603050405020304" pitchFamily="18" charset="0"/>
              </a:rPr>
              <a:t> = 14,4.10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1717002"/>
            <a:ext cx="3845558" cy="226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/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0,0048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=0,533.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/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1,6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5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000" dirty="0">
                <a:cs typeface="Times New Roman" panose="02020603050405020304" pitchFamily="18" charset="0"/>
              </a:rPr>
              <a:t> (E = 10.10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, ν = 1/3)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/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0,0016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.0,000533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/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/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</TotalTime>
  <Words>2146</Words>
  <Application>Microsoft Office PowerPoint</Application>
  <PresentationFormat>Widescreen</PresentationFormat>
  <Paragraphs>229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 (Aula 12)</vt:lpstr>
      <vt:lpstr>Aula 13. Vasos de pressão</vt:lpstr>
      <vt:lpstr>Aula 13. Vasos de pressão</vt:lpstr>
      <vt:lpstr>7.3. Lei de Hooke para EPT</vt:lpstr>
      <vt:lpstr>7.4. Lei de Hooke para EPD</vt:lpstr>
      <vt:lpstr>Exemplo 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8. Vaso de pressão de parede fina</vt:lpstr>
      <vt:lpstr>8. Vaso de pressão de parede fina</vt:lpstr>
      <vt:lpstr>8.1. Vaso cilíndrico</vt:lpstr>
      <vt:lpstr>8.1. Vaso cilíndrico</vt:lpstr>
      <vt:lpstr>8.1. Vaso cilíndrico</vt:lpstr>
      <vt:lpstr>(*) Tensões em vasos reais</vt:lpstr>
      <vt:lpstr>8.1. Vaso cilíndrico</vt:lpstr>
      <vt:lpstr>8.2. Vaso esférico</vt:lpstr>
      <vt:lpstr>Exemplo 8.1. Vasos de pressão</vt:lpstr>
      <vt:lpstr>Exemplo 8.1. Vasos de pressão</vt:lpstr>
      <vt:lpstr>Exemplo 8.1. Vasos de pressão</vt:lpstr>
      <vt:lpstr>Exemplo 8.2. Vasos de pressão</vt:lpstr>
      <vt:lpstr>Exemplo 8.2. Vasos de pressão</vt:lpstr>
      <vt:lpstr>Exemplo 8.2. Vasos de pressão</vt:lpstr>
      <vt:lpstr>Exemplo 8.2. Vasos de pressão</vt:lpstr>
      <vt:lpstr>Exemplo 8.3. Vasos de pressão</vt:lpstr>
      <vt:lpstr>Exemplo 8.3. Vasos de pressão</vt:lpstr>
      <vt:lpstr>Exemplo 8.3. Vasos de pressão</vt:lpstr>
      <vt:lpstr>Exemplo 8.3. Vasos de pressão</vt:lpstr>
      <vt:lpstr>Exemplo 8.3. Vasos de pressão</vt:lpstr>
      <vt:lpstr>Exemplo 8.3. Vasos de pressão</vt:lpstr>
      <vt:lpstr>8.3. Variações de dimensão</vt:lpstr>
      <vt:lpstr>8.3. Variações de dimensão</vt:lpstr>
      <vt:lpstr>8.3. Variações de dimensão</vt:lpstr>
      <vt:lpstr>8.3. Variações de dimensão</vt:lpstr>
      <vt:lpstr>Exemplo 8.4. Variação de dimensões em vasos de pressão</vt:lpstr>
      <vt:lpstr>Exemplo 8.4. Variação de dimensões em vasos de pressão</vt:lpstr>
      <vt:lpstr>Exemplo 8.4. Variação de dimensões em vasos de pressão</vt:lpstr>
      <vt:lpstr>Exemplo 8.4. Variação de dimensões em vasos de pressão</vt:lpstr>
      <vt:lpstr>Próxima semana (15/07)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1459</cp:revision>
  <dcterms:created xsi:type="dcterms:W3CDTF">2021-04-12T22:54:59Z</dcterms:created>
  <dcterms:modified xsi:type="dcterms:W3CDTF">2022-07-08T16:54:28Z</dcterms:modified>
</cp:coreProperties>
</file>