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77" r:id="rId3"/>
    <p:sldId id="278" r:id="rId4"/>
    <p:sldId id="280" r:id="rId5"/>
    <p:sldId id="281" r:id="rId6"/>
    <p:sldId id="282" r:id="rId7"/>
    <p:sldId id="285" r:id="rId8"/>
    <p:sldId id="364" r:id="rId9"/>
    <p:sldId id="365" r:id="rId10"/>
    <p:sldId id="290" r:id="rId11"/>
    <p:sldId id="366" r:id="rId12"/>
    <p:sldId id="360" r:id="rId13"/>
    <p:sldId id="291" r:id="rId14"/>
    <p:sldId id="292" r:id="rId15"/>
    <p:sldId id="361" r:id="rId16"/>
    <p:sldId id="293" r:id="rId17"/>
    <p:sldId id="294" r:id="rId18"/>
    <p:sldId id="295" r:id="rId19"/>
    <p:sldId id="297" r:id="rId20"/>
    <p:sldId id="298" r:id="rId21"/>
    <p:sldId id="330" r:id="rId22"/>
    <p:sldId id="331" r:id="rId23"/>
    <p:sldId id="332" r:id="rId24"/>
    <p:sldId id="333" r:id="rId25"/>
    <p:sldId id="334" r:id="rId26"/>
    <p:sldId id="335" r:id="rId27"/>
    <p:sldId id="367" r:id="rId28"/>
    <p:sldId id="368" r:id="rId29"/>
    <p:sldId id="369" r:id="rId30"/>
    <p:sldId id="338" r:id="rId31"/>
    <p:sldId id="363" r:id="rId32"/>
    <p:sldId id="340" r:id="rId33"/>
    <p:sldId id="341" r:id="rId34"/>
    <p:sldId id="343" r:id="rId35"/>
    <p:sldId id="344" r:id="rId36"/>
    <p:sldId id="345" r:id="rId37"/>
    <p:sldId id="346" r:id="rId38"/>
    <p:sldId id="347" r:id="rId39"/>
    <p:sldId id="362" r:id="rId40"/>
    <p:sldId id="348" r:id="rId41"/>
    <p:sldId id="349"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5" autoAdjust="0"/>
    <p:restoredTop sz="94660"/>
  </p:normalViewPr>
  <p:slideViewPr>
    <p:cSldViewPr>
      <p:cViewPr varScale="1">
        <p:scale>
          <a:sx n="117" d="100"/>
          <a:sy n="117" d="100"/>
        </p:scale>
        <p:origin x="-145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8" name="Título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pt-BR" smtClean="0"/>
              <a:t>Clique para editar o estilo do título mestre</a:t>
            </a:r>
            <a:endParaRPr kumimoji="0" lang="en-US"/>
          </a:p>
        </p:txBody>
      </p:sp>
      <p:sp>
        <p:nvSpPr>
          <p:cNvPr id="9" name="Subtítulo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28" name="Espaço Reservado para Data 27"/>
          <p:cNvSpPr>
            <a:spLocks noGrp="1"/>
          </p:cNvSpPr>
          <p:nvPr>
            <p:ph type="dt" sz="half" idx="10"/>
          </p:nvPr>
        </p:nvSpPr>
        <p:spPr>
          <a:xfrm>
            <a:off x="6400800" y="6355080"/>
            <a:ext cx="2286000" cy="365760"/>
          </a:xfrm>
        </p:spPr>
        <p:txBody>
          <a:bodyPr/>
          <a:lstStyle>
            <a:lvl1pPr>
              <a:defRPr sz="1400"/>
            </a:lvl1pPr>
          </a:lstStyle>
          <a:p>
            <a:fld id="{E92EEE78-3754-43B7-8476-D9A0833F31AF}" type="datetimeFigureOut">
              <a:rPr lang="en-US" smtClean="0"/>
              <a:pPr/>
              <a:t>5/17/2017</a:t>
            </a:fld>
            <a:endParaRPr lang="en-US"/>
          </a:p>
        </p:txBody>
      </p:sp>
      <p:sp>
        <p:nvSpPr>
          <p:cNvPr id="17" name="Espaço Reservado para Rodapé 16"/>
          <p:cNvSpPr>
            <a:spLocks noGrp="1"/>
          </p:cNvSpPr>
          <p:nvPr>
            <p:ph type="ftr" sz="quarter" idx="11"/>
          </p:nvPr>
        </p:nvSpPr>
        <p:spPr>
          <a:xfrm>
            <a:off x="2898648" y="6355080"/>
            <a:ext cx="3474720" cy="365760"/>
          </a:xfrm>
        </p:spPr>
        <p:txBody>
          <a:bodyPr/>
          <a:lstStyle/>
          <a:p>
            <a:endParaRPr lang="en-US"/>
          </a:p>
        </p:txBody>
      </p:sp>
      <p:sp>
        <p:nvSpPr>
          <p:cNvPr id="29" name="Espaço Reservado para Número de Slide 28"/>
          <p:cNvSpPr>
            <a:spLocks noGrp="1"/>
          </p:cNvSpPr>
          <p:nvPr>
            <p:ph type="sldNum" sz="quarter" idx="12"/>
          </p:nvPr>
        </p:nvSpPr>
        <p:spPr>
          <a:xfrm>
            <a:off x="1216152" y="6355080"/>
            <a:ext cx="1219200" cy="365760"/>
          </a:xfrm>
        </p:spPr>
        <p:txBody>
          <a:bodyPr/>
          <a:lstStyle/>
          <a:p>
            <a:fld id="{B4512B9D-7939-4435-B69F-8F0BBFE0FD8E}" type="slidenum">
              <a:rPr lang="en-US" smtClean="0"/>
              <a:pPr/>
              <a:t>‹nº›</a:t>
            </a:fld>
            <a:endParaRPr lang="en-US"/>
          </a:p>
        </p:txBody>
      </p:sp>
      <p:sp>
        <p:nvSpPr>
          <p:cNvPr id="21" name="Retângulo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tângulo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tângulo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tângulo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E92EEE78-3754-43B7-8476-D9A0833F31AF}" type="datetimeFigureOut">
              <a:rPr lang="en-US" smtClean="0"/>
              <a:pPr/>
              <a:t>5/17/2017</a:t>
            </a:fld>
            <a:endParaRPr lang="en-US"/>
          </a:p>
        </p:txBody>
      </p:sp>
      <p:sp>
        <p:nvSpPr>
          <p:cNvPr id="5" name="Espaço Reservado para Rodapé 4"/>
          <p:cNvSpPr>
            <a:spLocks noGrp="1"/>
          </p:cNvSpPr>
          <p:nvPr>
            <p:ph type="ftr" sz="quarter" idx="11"/>
          </p:nvPr>
        </p:nvSpPr>
        <p:spPr/>
        <p:txBody>
          <a:bodyPr/>
          <a:lstStyle/>
          <a:p>
            <a:endParaRPr lang="en-US"/>
          </a:p>
        </p:txBody>
      </p:sp>
      <p:sp>
        <p:nvSpPr>
          <p:cNvPr id="6" name="Espaço Reservado para Número de Slide 5"/>
          <p:cNvSpPr>
            <a:spLocks noGrp="1"/>
          </p:cNvSpPr>
          <p:nvPr>
            <p:ph type="sldNum" sz="quarter" idx="12"/>
          </p:nvPr>
        </p:nvSpPr>
        <p:spPr/>
        <p:txBody>
          <a:bodyPr/>
          <a:lstStyle/>
          <a:p>
            <a:fld id="{B4512B9D-7939-4435-B69F-8F0BBFE0FD8E}" type="slidenum">
              <a:rPr lang="en-US" smtClean="0"/>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E92EEE78-3754-43B7-8476-D9A0833F31AF}" type="datetimeFigureOut">
              <a:rPr lang="en-US" smtClean="0"/>
              <a:pPr/>
              <a:t>5/17/2017</a:t>
            </a:fld>
            <a:endParaRPr lang="en-US"/>
          </a:p>
        </p:txBody>
      </p:sp>
      <p:sp>
        <p:nvSpPr>
          <p:cNvPr id="5" name="Espaço Reservado para Rodapé 4"/>
          <p:cNvSpPr>
            <a:spLocks noGrp="1"/>
          </p:cNvSpPr>
          <p:nvPr>
            <p:ph type="ftr" sz="quarter" idx="11"/>
          </p:nvPr>
        </p:nvSpPr>
        <p:spPr/>
        <p:txBody>
          <a:bodyPr/>
          <a:lstStyle/>
          <a:p>
            <a:endParaRPr lang="en-US"/>
          </a:p>
        </p:txBody>
      </p:sp>
      <p:sp>
        <p:nvSpPr>
          <p:cNvPr id="6" name="Espaço Reservado para Número de Slide 5"/>
          <p:cNvSpPr>
            <a:spLocks noGrp="1"/>
          </p:cNvSpPr>
          <p:nvPr>
            <p:ph type="sldNum" sz="quarter" idx="12"/>
          </p:nvPr>
        </p:nvSpPr>
        <p:spPr/>
        <p:txBody>
          <a:bodyPr/>
          <a:lstStyle/>
          <a:p>
            <a:fld id="{B4512B9D-7939-4435-B69F-8F0BBFE0FD8E}" type="slidenum">
              <a:rPr lang="en-US" smtClean="0"/>
              <a:pPr/>
              <a:t>‹nº›</a:t>
            </a:fld>
            <a:endParaRPr lang="en-US"/>
          </a:p>
        </p:txBody>
      </p:sp>
      <p:sp>
        <p:nvSpPr>
          <p:cNvPr id="7" name="Conector reto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Triângulo isósceles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Conector reto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4" name="Espaço Reservado para Data 3"/>
          <p:cNvSpPr>
            <a:spLocks noGrp="1"/>
          </p:cNvSpPr>
          <p:nvPr>
            <p:ph type="dt" sz="half" idx="10"/>
          </p:nvPr>
        </p:nvSpPr>
        <p:spPr/>
        <p:txBody>
          <a:bodyPr/>
          <a:lstStyle/>
          <a:p>
            <a:fld id="{E92EEE78-3754-43B7-8476-D9A0833F31AF}" type="datetimeFigureOut">
              <a:rPr lang="en-US" smtClean="0"/>
              <a:pPr/>
              <a:t>5/17/2017</a:t>
            </a:fld>
            <a:endParaRPr lang="en-US"/>
          </a:p>
        </p:txBody>
      </p:sp>
      <p:sp>
        <p:nvSpPr>
          <p:cNvPr id="5" name="Espaço Reservado para Rodapé 4"/>
          <p:cNvSpPr>
            <a:spLocks noGrp="1"/>
          </p:cNvSpPr>
          <p:nvPr>
            <p:ph type="ftr" sz="quarter" idx="11"/>
          </p:nvPr>
        </p:nvSpPr>
        <p:spPr/>
        <p:txBody>
          <a:bodyPr/>
          <a:lstStyle/>
          <a:p>
            <a:endParaRPr lang="en-US"/>
          </a:p>
        </p:txBody>
      </p:sp>
      <p:sp>
        <p:nvSpPr>
          <p:cNvPr id="6" name="Espaço Reservado para Número de Slide 5"/>
          <p:cNvSpPr>
            <a:spLocks noGrp="1"/>
          </p:cNvSpPr>
          <p:nvPr>
            <p:ph type="sldNum" sz="quarter" idx="12"/>
          </p:nvPr>
        </p:nvSpPr>
        <p:spPr/>
        <p:txBody>
          <a:bodyPr/>
          <a:lstStyle/>
          <a:p>
            <a:fld id="{B4512B9D-7939-4435-B69F-8F0BBFE0FD8E}" type="slidenum">
              <a:rPr lang="en-US" smtClean="0"/>
              <a:pPr/>
              <a:t>‹nº›</a:t>
            </a:fld>
            <a:endParaRPr lang="en-US"/>
          </a:p>
        </p:txBody>
      </p:sp>
      <p:sp>
        <p:nvSpPr>
          <p:cNvPr id="8" name="Espaço Reservado para Conteúdo 7"/>
          <p:cNvSpPr>
            <a:spLocks noGrp="1"/>
          </p:cNvSpPr>
          <p:nvPr>
            <p:ph sz="quarter" idx="1"/>
          </p:nvPr>
        </p:nvSpPr>
        <p:spPr>
          <a:xfrm>
            <a:off x="457200" y="1219200"/>
            <a:ext cx="8229600" cy="493776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os estilos do texto mestre</a:t>
            </a:r>
          </a:p>
        </p:txBody>
      </p:sp>
      <p:sp>
        <p:nvSpPr>
          <p:cNvPr id="4" name="Espaço Reservado para Data 3"/>
          <p:cNvSpPr>
            <a:spLocks noGrp="1"/>
          </p:cNvSpPr>
          <p:nvPr>
            <p:ph type="dt" sz="half" idx="10"/>
          </p:nvPr>
        </p:nvSpPr>
        <p:spPr>
          <a:xfrm>
            <a:off x="6400800" y="6355080"/>
            <a:ext cx="2286000" cy="365760"/>
          </a:xfrm>
        </p:spPr>
        <p:txBody>
          <a:bodyPr/>
          <a:lstStyle/>
          <a:p>
            <a:fld id="{E92EEE78-3754-43B7-8476-D9A0833F31AF}" type="datetimeFigureOut">
              <a:rPr lang="en-US" smtClean="0"/>
              <a:pPr/>
              <a:t>5/17/2017</a:t>
            </a:fld>
            <a:endParaRPr lang="en-US"/>
          </a:p>
        </p:txBody>
      </p:sp>
      <p:sp>
        <p:nvSpPr>
          <p:cNvPr id="5" name="Espaço Reservado para Rodapé 4"/>
          <p:cNvSpPr>
            <a:spLocks noGrp="1"/>
          </p:cNvSpPr>
          <p:nvPr>
            <p:ph type="ftr" sz="quarter" idx="11"/>
          </p:nvPr>
        </p:nvSpPr>
        <p:spPr>
          <a:xfrm>
            <a:off x="2898648" y="6355080"/>
            <a:ext cx="3474720" cy="365760"/>
          </a:xfrm>
        </p:spPr>
        <p:txBody>
          <a:bodyPr/>
          <a:lstStyle/>
          <a:p>
            <a:endParaRPr lang="en-US"/>
          </a:p>
        </p:txBody>
      </p:sp>
      <p:sp>
        <p:nvSpPr>
          <p:cNvPr id="6" name="Espaço Reservado para Número de Slide 5"/>
          <p:cNvSpPr>
            <a:spLocks noGrp="1"/>
          </p:cNvSpPr>
          <p:nvPr>
            <p:ph type="sldNum" sz="quarter" idx="12"/>
          </p:nvPr>
        </p:nvSpPr>
        <p:spPr>
          <a:xfrm>
            <a:off x="1069848" y="6355080"/>
            <a:ext cx="1520952" cy="365760"/>
          </a:xfrm>
        </p:spPr>
        <p:txBody>
          <a:bodyPr/>
          <a:lstStyle/>
          <a:p>
            <a:fld id="{B4512B9D-7939-4435-B69F-8F0BBFE0FD8E}" type="slidenum">
              <a:rPr lang="en-US" smtClean="0"/>
              <a:pPr/>
              <a:t>‹nº›</a:t>
            </a:fld>
            <a:endParaRPr lang="en-US"/>
          </a:p>
        </p:txBody>
      </p:sp>
      <p:sp>
        <p:nvSpPr>
          <p:cNvPr id="7" name="Retângulo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tângulo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28600"/>
            <a:ext cx="8229600" cy="914400"/>
          </a:xfrm>
        </p:spPr>
        <p:txBody>
          <a:bodyPr/>
          <a:lstStyle/>
          <a:p>
            <a:r>
              <a:rPr kumimoji="0" lang="pt-BR" smtClean="0"/>
              <a:t>Clique para editar o estilo do título mestre</a:t>
            </a:r>
            <a:endParaRPr kumimoji="0" lang="en-US"/>
          </a:p>
        </p:txBody>
      </p:sp>
      <p:sp>
        <p:nvSpPr>
          <p:cNvPr id="5" name="Espaço Reservado para Data 4"/>
          <p:cNvSpPr>
            <a:spLocks noGrp="1"/>
          </p:cNvSpPr>
          <p:nvPr>
            <p:ph type="dt" sz="half" idx="10"/>
          </p:nvPr>
        </p:nvSpPr>
        <p:spPr/>
        <p:txBody>
          <a:bodyPr/>
          <a:lstStyle/>
          <a:p>
            <a:fld id="{E92EEE78-3754-43B7-8476-D9A0833F31AF}" type="datetimeFigureOut">
              <a:rPr lang="en-US" smtClean="0"/>
              <a:pPr/>
              <a:t>5/17/2017</a:t>
            </a:fld>
            <a:endParaRPr lang="en-US"/>
          </a:p>
        </p:txBody>
      </p:sp>
      <p:sp>
        <p:nvSpPr>
          <p:cNvPr id="6" name="Espaço Reservado para Rodapé 5"/>
          <p:cNvSpPr>
            <a:spLocks noGrp="1"/>
          </p:cNvSpPr>
          <p:nvPr>
            <p:ph type="ftr" sz="quarter" idx="11"/>
          </p:nvPr>
        </p:nvSpPr>
        <p:spPr/>
        <p:txBody>
          <a:bodyPr/>
          <a:lstStyle/>
          <a:p>
            <a:endParaRPr lang="en-US"/>
          </a:p>
        </p:txBody>
      </p:sp>
      <p:sp>
        <p:nvSpPr>
          <p:cNvPr id="7" name="Espaço Reservado para Número de Slide 6"/>
          <p:cNvSpPr>
            <a:spLocks noGrp="1"/>
          </p:cNvSpPr>
          <p:nvPr>
            <p:ph type="sldNum" sz="quarter" idx="12"/>
          </p:nvPr>
        </p:nvSpPr>
        <p:spPr/>
        <p:txBody>
          <a:bodyPr/>
          <a:lstStyle/>
          <a:p>
            <a:fld id="{B4512B9D-7939-4435-B69F-8F0BBFE0FD8E}" type="slidenum">
              <a:rPr lang="en-US" smtClean="0"/>
              <a:pPr/>
              <a:t>‹nº›</a:t>
            </a:fld>
            <a:endParaRPr lang="en-US"/>
          </a:p>
        </p:txBody>
      </p:sp>
      <p:sp>
        <p:nvSpPr>
          <p:cNvPr id="9" name="Espaço Reservado para Conteúdo 8"/>
          <p:cNvSpPr>
            <a:spLocks noGrp="1"/>
          </p:cNvSpPr>
          <p:nvPr>
            <p:ph sz="quarter" idx="1"/>
          </p:nvPr>
        </p:nvSpPr>
        <p:spPr>
          <a:xfrm>
            <a:off x="457200" y="1219200"/>
            <a:ext cx="4041648" cy="493776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1" name="Espaço Reservado para Conteúdo 10"/>
          <p:cNvSpPr>
            <a:spLocks noGrp="1"/>
          </p:cNvSpPr>
          <p:nvPr>
            <p:ph sz="quarter" idx="2"/>
          </p:nvPr>
        </p:nvSpPr>
        <p:spPr>
          <a:xfrm>
            <a:off x="4632198" y="1216152"/>
            <a:ext cx="4041648" cy="493776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28600"/>
            <a:ext cx="8229600" cy="914400"/>
          </a:xfrm>
        </p:spPr>
        <p:txBody>
          <a:bodyPr anchor="ctr"/>
          <a:lstStyle>
            <a:lvl1pPr>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4" name="Espaço Reservado para Texto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7" name="Espaço Reservado para Data 6"/>
          <p:cNvSpPr>
            <a:spLocks noGrp="1"/>
          </p:cNvSpPr>
          <p:nvPr>
            <p:ph type="dt" sz="half" idx="10"/>
          </p:nvPr>
        </p:nvSpPr>
        <p:spPr/>
        <p:txBody>
          <a:bodyPr/>
          <a:lstStyle/>
          <a:p>
            <a:fld id="{E92EEE78-3754-43B7-8476-D9A0833F31AF}" type="datetimeFigureOut">
              <a:rPr lang="en-US" smtClean="0"/>
              <a:pPr/>
              <a:t>5/17/2017</a:t>
            </a:fld>
            <a:endParaRPr lang="en-US"/>
          </a:p>
        </p:txBody>
      </p:sp>
      <p:sp>
        <p:nvSpPr>
          <p:cNvPr id="8" name="Espaço Reservado para Rodapé 7"/>
          <p:cNvSpPr>
            <a:spLocks noGrp="1"/>
          </p:cNvSpPr>
          <p:nvPr>
            <p:ph type="ftr" sz="quarter" idx="11"/>
          </p:nvPr>
        </p:nvSpPr>
        <p:spPr/>
        <p:txBody>
          <a:bodyPr/>
          <a:lstStyle/>
          <a:p>
            <a:endParaRPr lang="en-US"/>
          </a:p>
        </p:txBody>
      </p:sp>
      <p:sp>
        <p:nvSpPr>
          <p:cNvPr id="9" name="Espaço Reservado para Número de Slide 8"/>
          <p:cNvSpPr>
            <a:spLocks noGrp="1"/>
          </p:cNvSpPr>
          <p:nvPr>
            <p:ph type="sldNum" sz="quarter" idx="12"/>
          </p:nvPr>
        </p:nvSpPr>
        <p:spPr/>
        <p:txBody>
          <a:bodyPr/>
          <a:lstStyle/>
          <a:p>
            <a:fld id="{B4512B9D-7939-4435-B69F-8F0BBFE0FD8E}" type="slidenum">
              <a:rPr lang="en-US" smtClean="0"/>
              <a:pPr/>
              <a:t>‹nº›</a:t>
            </a:fld>
            <a:endParaRPr lang="en-US"/>
          </a:p>
        </p:txBody>
      </p:sp>
      <p:sp>
        <p:nvSpPr>
          <p:cNvPr id="11" name="Espaço Reservado para Conteúdo 10"/>
          <p:cNvSpPr>
            <a:spLocks noGrp="1"/>
          </p:cNvSpPr>
          <p:nvPr>
            <p:ph sz="quarter" idx="2"/>
          </p:nvPr>
        </p:nvSpPr>
        <p:spPr>
          <a:xfrm>
            <a:off x="457200" y="2133600"/>
            <a:ext cx="4038600" cy="40386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3" name="Espaço Reservado para Conteúdo 12"/>
          <p:cNvSpPr>
            <a:spLocks noGrp="1"/>
          </p:cNvSpPr>
          <p:nvPr>
            <p:ph sz="quarter" idx="4"/>
          </p:nvPr>
        </p:nvSpPr>
        <p:spPr>
          <a:xfrm>
            <a:off x="4648200" y="2133600"/>
            <a:ext cx="4038600" cy="40386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28600"/>
            <a:ext cx="8229600" cy="914400"/>
          </a:xfrm>
        </p:spPr>
        <p:txBody>
          <a:bodyPr/>
          <a:lstStyle/>
          <a:p>
            <a:r>
              <a:rPr kumimoji="0" lang="pt-BR" smtClean="0"/>
              <a:t>Clique para editar o estilo do título mestre</a:t>
            </a:r>
            <a:endParaRPr kumimoji="0" lang="en-US"/>
          </a:p>
        </p:txBody>
      </p:sp>
      <p:sp>
        <p:nvSpPr>
          <p:cNvPr id="3" name="Espaço Reservado para Data 2"/>
          <p:cNvSpPr>
            <a:spLocks noGrp="1"/>
          </p:cNvSpPr>
          <p:nvPr>
            <p:ph type="dt" sz="half" idx="10"/>
          </p:nvPr>
        </p:nvSpPr>
        <p:spPr/>
        <p:txBody>
          <a:bodyPr/>
          <a:lstStyle/>
          <a:p>
            <a:fld id="{E92EEE78-3754-43B7-8476-D9A0833F31AF}" type="datetimeFigureOut">
              <a:rPr lang="en-US" smtClean="0"/>
              <a:pPr/>
              <a:t>5/17/2017</a:t>
            </a:fld>
            <a:endParaRPr lang="en-US"/>
          </a:p>
        </p:txBody>
      </p:sp>
      <p:sp>
        <p:nvSpPr>
          <p:cNvPr id="4" name="Espaço Reservado para Rodapé 3"/>
          <p:cNvSpPr>
            <a:spLocks noGrp="1"/>
          </p:cNvSpPr>
          <p:nvPr>
            <p:ph type="ftr" sz="quarter" idx="11"/>
          </p:nvPr>
        </p:nvSpPr>
        <p:spPr/>
        <p:txBody>
          <a:bodyPr/>
          <a:lstStyle/>
          <a:p>
            <a:endParaRPr lang="en-US"/>
          </a:p>
        </p:txBody>
      </p:sp>
      <p:sp>
        <p:nvSpPr>
          <p:cNvPr id="5" name="Espaço Reservado para Número de Slide 4"/>
          <p:cNvSpPr>
            <a:spLocks noGrp="1"/>
          </p:cNvSpPr>
          <p:nvPr>
            <p:ph type="sldNum" sz="quarter" idx="12"/>
          </p:nvPr>
        </p:nvSpPr>
        <p:spPr/>
        <p:txBody>
          <a:bodyPr/>
          <a:lstStyle/>
          <a:p>
            <a:fld id="{B4512B9D-7939-4435-B69F-8F0BBFE0FD8E}" type="slidenum">
              <a:rPr lang="en-US" smtClean="0"/>
              <a:pPr/>
              <a:t>‹nº›</a:t>
            </a:fld>
            <a:endParaRPr lang="en-US"/>
          </a:p>
        </p:txBody>
      </p:sp>
      <p:sp>
        <p:nvSpPr>
          <p:cNvPr id="6" name="Triângulo isósceles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E92EEE78-3754-43B7-8476-D9A0833F31AF}" type="datetimeFigureOut">
              <a:rPr lang="en-US" smtClean="0"/>
              <a:pPr/>
              <a:t>5/17/2017</a:t>
            </a:fld>
            <a:endParaRPr lang="en-US"/>
          </a:p>
        </p:txBody>
      </p:sp>
      <p:sp>
        <p:nvSpPr>
          <p:cNvPr id="3" name="Espaço Reservado para Rodapé 2"/>
          <p:cNvSpPr>
            <a:spLocks noGrp="1"/>
          </p:cNvSpPr>
          <p:nvPr>
            <p:ph type="ftr" sz="quarter" idx="11"/>
          </p:nvPr>
        </p:nvSpPr>
        <p:spPr/>
        <p:txBody>
          <a:bodyPr/>
          <a:lstStyle/>
          <a:p>
            <a:endParaRPr lang="en-US"/>
          </a:p>
        </p:txBody>
      </p:sp>
      <p:sp>
        <p:nvSpPr>
          <p:cNvPr id="4" name="Espaço Reservado para Número de Slide 3"/>
          <p:cNvSpPr>
            <a:spLocks noGrp="1"/>
          </p:cNvSpPr>
          <p:nvPr>
            <p:ph type="sldNum" sz="quarter" idx="12"/>
          </p:nvPr>
        </p:nvSpPr>
        <p:spPr/>
        <p:txBody>
          <a:bodyPr/>
          <a:lstStyle/>
          <a:p>
            <a:fld id="{B4512B9D-7939-4435-B69F-8F0BBFE0FD8E}" type="slidenum">
              <a:rPr lang="en-US" smtClean="0"/>
              <a:pPr/>
              <a:t>‹nº›</a:t>
            </a:fld>
            <a:endParaRPr lang="en-US"/>
          </a:p>
        </p:txBody>
      </p:sp>
      <p:sp>
        <p:nvSpPr>
          <p:cNvPr id="5" name="Conector reto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Triângulo isósceles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pt-BR" smtClean="0"/>
              <a:t>Clique para editar os estilos do texto mestre</a:t>
            </a:r>
          </a:p>
        </p:txBody>
      </p:sp>
      <p:sp>
        <p:nvSpPr>
          <p:cNvPr id="5" name="Espaço Reservado para Data 4"/>
          <p:cNvSpPr>
            <a:spLocks noGrp="1"/>
          </p:cNvSpPr>
          <p:nvPr>
            <p:ph type="dt" sz="half" idx="10"/>
          </p:nvPr>
        </p:nvSpPr>
        <p:spPr/>
        <p:txBody>
          <a:bodyPr/>
          <a:lstStyle/>
          <a:p>
            <a:fld id="{E92EEE78-3754-43B7-8476-D9A0833F31AF}" type="datetimeFigureOut">
              <a:rPr lang="en-US" smtClean="0"/>
              <a:pPr/>
              <a:t>5/17/2017</a:t>
            </a:fld>
            <a:endParaRPr lang="en-US"/>
          </a:p>
        </p:txBody>
      </p:sp>
      <p:sp>
        <p:nvSpPr>
          <p:cNvPr id="6" name="Espaço Reservado para Rodapé 5"/>
          <p:cNvSpPr>
            <a:spLocks noGrp="1"/>
          </p:cNvSpPr>
          <p:nvPr>
            <p:ph type="ftr" sz="quarter" idx="11"/>
          </p:nvPr>
        </p:nvSpPr>
        <p:spPr/>
        <p:txBody>
          <a:bodyPr/>
          <a:lstStyle/>
          <a:p>
            <a:endParaRPr lang="en-US"/>
          </a:p>
        </p:txBody>
      </p:sp>
      <p:sp>
        <p:nvSpPr>
          <p:cNvPr id="7" name="Espaço Reservado para Número de Slide 6"/>
          <p:cNvSpPr>
            <a:spLocks noGrp="1"/>
          </p:cNvSpPr>
          <p:nvPr>
            <p:ph type="sldNum" sz="quarter" idx="12"/>
          </p:nvPr>
        </p:nvSpPr>
        <p:spPr/>
        <p:txBody>
          <a:bodyPr/>
          <a:lstStyle/>
          <a:p>
            <a:fld id="{B4512B9D-7939-4435-B69F-8F0BBFE0FD8E}" type="slidenum">
              <a:rPr lang="en-US" smtClean="0"/>
              <a:pPr/>
              <a:t>‹nº›</a:t>
            </a:fld>
            <a:endParaRPr lang="en-US"/>
          </a:p>
        </p:txBody>
      </p:sp>
      <p:sp>
        <p:nvSpPr>
          <p:cNvPr id="8" name="Conector reto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Conector reto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Triângulo isósceles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Espaço Reservado para Conteúdo 11"/>
          <p:cNvSpPr>
            <a:spLocks noGrp="1"/>
          </p:cNvSpPr>
          <p:nvPr>
            <p:ph sz="quarter" idx="1"/>
          </p:nvPr>
        </p:nvSpPr>
        <p:spPr>
          <a:xfrm>
            <a:off x="304800" y="304800"/>
            <a:ext cx="5715000" cy="57150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pt-BR" smtClean="0"/>
              <a:t>Clique para editar o estilo do título mestre</a:t>
            </a:r>
            <a:endParaRPr kumimoji="0" lang="en-US"/>
          </a:p>
        </p:txBody>
      </p:sp>
      <p:sp>
        <p:nvSpPr>
          <p:cNvPr id="3" name="Espaço Reservado para Imagem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pt-BR" smtClean="0"/>
              <a:t>Clique no ícone para adicionar uma imagem</a:t>
            </a:r>
            <a:endParaRPr kumimoji="0" lang="en-US" dirty="0"/>
          </a:p>
        </p:txBody>
      </p:sp>
      <p:sp>
        <p:nvSpPr>
          <p:cNvPr id="4" name="Espaço Reservado para Texto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pt-BR" smtClean="0"/>
              <a:t>Clique para editar os estilos do texto mestre</a:t>
            </a:r>
          </a:p>
        </p:txBody>
      </p:sp>
      <p:sp>
        <p:nvSpPr>
          <p:cNvPr id="5" name="Espaço Reservado para Data 4"/>
          <p:cNvSpPr>
            <a:spLocks noGrp="1"/>
          </p:cNvSpPr>
          <p:nvPr>
            <p:ph type="dt" sz="half" idx="10"/>
          </p:nvPr>
        </p:nvSpPr>
        <p:spPr/>
        <p:txBody>
          <a:bodyPr/>
          <a:lstStyle/>
          <a:p>
            <a:fld id="{E92EEE78-3754-43B7-8476-D9A0833F31AF}" type="datetimeFigureOut">
              <a:rPr lang="en-US" smtClean="0"/>
              <a:pPr/>
              <a:t>5/17/2017</a:t>
            </a:fld>
            <a:endParaRPr lang="en-US"/>
          </a:p>
        </p:txBody>
      </p:sp>
      <p:sp>
        <p:nvSpPr>
          <p:cNvPr id="6" name="Espaço Reservado para Rodapé 5"/>
          <p:cNvSpPr>
            <a:spLocks noGrp="1"/>
          </p:cNvSpPr>
          <p:nvPr>
            <p:ph type="ftr" sz="quarter" idx="11"/>
          </p:nvPr>
        </p:nvSpPr>
        <p:spPr/>
        <p:txBody>
          <a:bodyPr/>
          <a:lstStyle/>
          <a:p>
            <a:endParaRPr lang="en-US"/>
          </a:p>
        </p:txBody>
      </p:sp>
      <p:sp>
        <p:nvSpPr>
          <p:cNvPr id="7" name="Espaço Reservado para Número de Slide 6"/>
          <p:cNvSpPr>
            <a:spLocks noGrp="1"/>
          </p:cNvSpPr>
          <p:nvPr>
            <p:ph type="sldNum" sz="quarter" idx="12"/>
          </p:nvPr>
        </p:nvSpPr>
        <p:spPr/>
        <p:txBody>
          <a:bodyPr/>
          <a:lstStyle/>
          <a:p>
            <a:fld id="{B4512B9D-7939-4435-B69F-8F0BBFE0FD8E}" type="slidenum">
              <a:rPr lang="en-US" smtClean="0"/>
              <a:pPr/>
              <a:t>‹nº›</a:t>
            </a:fld>
            <a:endParaRPr lang="en-US"/>
          </a:p>
        </p:txBody>
      </p:sp>
      <p:sp>
        <p:nvSpPr>
          <p:cNvPr id="8" name="Conector reto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Triângulo isósceles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ângulo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Espaço Reservado para Título 21"/>
          <p:cNvSpPr>
            <a:spLocks noGrp="1"/>
          </p:cNvSpPr>
          <p:nvPr>
            <p:ph type="title"/>
          </p:nvPr>
        </p:nvSpPr>
        <p:spPr>
          <a:xfrm>
            <a:off x="457200" y="152400"/>
            <a:ext cx="8229600" cy="990600"/>
          </a:xfrm>
          <a:prstGeom prst="rect">
            <a:avLst/>
          </a:prstGeom>
        </p:spPr>
        <p:txBody>
          <a:bodyPr vert="horz" anchor="b" anchorCtr="0">
            <a:normAutofit/>
          </a:bodyPr>
          <a:lstStyle/>
          <a:p>
            <a:r>
              <a:rPr kumimoji="0" lang="pt-BR" smtClean="0"/>
              <a:t>Clique para editar o estilo do título mestre</a:t>
            </a:r>
            <a:endParaRPr kumimoji="0" lang="en-US"/>
          </a:p>
        </p:txBody>
      </p:sp>
      <p:sp>
        <p:nvSpPr>
          <p:cNvPr id="13" name="Espaço Reservado para Texto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4" name="Espaço Reservado para Data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E92EEE78-3754-43B7-8476-D9A0833F31AF}" type="datetimeFigureOut">
              <a:rPr lang="en-US" smtClean="0"/>
              <a:pPr/>
              <a:t>5/17/2017</a:t>
            </a:fld>
            <a:endParaRPr lang="en-US"/>
          </a:p>
        </p:txBody>
      </p:sp>
      <p:sp>
        <p:nvSpPr>
          <p:cNvPr id="3" name="Espaço Reservado para Rodapé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Espaço Reservado para Número de Slide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4512B9D-7939-4435-B69F-8F0BBFE0FD8E}" type="slidenum">
              <a:rPr lang="en-US" smtClean="0"/>
              <a:pPr/>
              <a:t>‹nº›</a:t>
            </a:fld>
            <a:endParaRPr lang="en-US"/>
          </a:p>
        </p:txBody>
      </p:sp>
      <p:sp>
        <p:nvSpPr>
          <p:cNvPr id="28" name="Conector reto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Conector reto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Triângulo isósceles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r>
              <a:rPr lang="en-US" dirty="0" smtClean="0"/>
              <a:t>Tax morale and tax evasion in Latin America</a:t>
            </a:r>
            <a:endParaRPr lang="en-US" dirty="0"/>
          </a:p>
        </p:txBody>
      </p:sp>
      <p:sp>
        <p:nvSpPr>
          <p:cNvPr id="3" name="Subtítulo 2"/>
          <p:cNvSpPr>
            <a:spLocks noGrp="1"/>
          </p:cNvSpPr>
          <p:nvPr>
            <p:ph type="subTitle" idx="1"/>
          </p:nvPr>
        </p:nvSpPr>
        <p:spPr/>
        <p:txBody>
          <a:bodyPr>
            <a:normAutofit fontScale="92500" lnSpcReduction="10000"/>
          </a:bodyPr>
          <a:lstStyle/>
          <a:p>
            <a:r>
              <a:rPr lang="pt-BR" sz="1600" dirty="0" err="1" smtClean="0"/>
              <a:t>Alm</a:t>
            </a:r>
            <a:r>
              <a:rPr lang="pt-BR" sz="1600" dirty="0" smtClean="0"/>
              <a:t>, J.; </a:t>
            </a:r>
            <a:r>
              <a:rPr lang="pt-BR" sz="1600" dirty="0" err="1" smtClean="0"/>
              <a:t>Martinez.Vazquez</a:t>
            </a:r>
            <a:r>
              <a:rPr lang="pt-BR" sz="1600" dirty="0" smtClean="0"/>
              <a:t>, J. 2007. </a:t>
            </a:r>
            <a:r>
              <a:rPr lang="pt-BR" sz="1600" dirty="0" err="1" smtClean="0"/>
              <a:t>International</a:t>
            </a:r>
            <a:r>
              <a:rPr lang="pt-BR" sz="1600" dirty="0" smtClean="0"/>
              <a:t> </a:t>
            </a:r>
            <a:r>
              <a:rPr lang="pt-BR" sz="1600" dirty="0" err="1" smtClean="0"/>
              <a:t>Studies</a:t>
            </a:r>
            <a:r>
              <a:rPr lang="pt-BR" sz="1600" dirty="0" smtClean="0"/>
              <a:t> </a:t>
            </a:r>
            <a:r>
              <a:rPr lang="pt-BR" sz="1600" dirty="0" err="1" smtClean="0"/>
              <a:t>Program</a:t>
            </a:r>
            <a:r>
              <a:rPr lang="pt-BR" sz="1600" dirty="0" smtClean="0"/>
              <a:t>, </a:t>
            </a:r>
            <a:r>
              <a:rPr lang="pt-BR" sz="1600" dirty="0" err="1" smtClean="0"/>
              <a:t>Working</a:t>
            </a:r>
            <a:r>
              <a:rPr lang="pt-BR" sz="1600" dirty="0" smtClean="0"/>
              <a:t> </a:t>
            </a:r>
            <a:r>
              <a:rPr lang="pt-BR" sz="1600" dirty="0" err="1" smtClean="0"/>
              <a:t>Paper</a:t>
            </a:r>
            <a:r>
              <a:rPr lang="pt-BR" sz="1600" dirty="0" smtClean="0"/>
              <a:t> 07-32, </a:t>
            </a:r>
            <a:r>
              <a:rPr lang="pt-BR" sz="1600" dirty="0" err="1" smtClean="0"/>
              <a:t>December</a:t>
            </a:r>
            <a:r>
              <a:rPr lang="pt-BR" sz="1600" dirty="0" smtClean="0"/>
              <a:t>, </a:t>
            </a:r>
            <a:r>
              <a:rPr lang="pt-BR" sz="1600" dirty="0" err="1" smtClean="0"/>
              <a:t>Georgia</a:t>
            </a:r>
            <a:r>
              <a:rPr lang="pt-BR" sz="1600" dirty="0" smtClean="0"/>
              <a:t> </a:t>
            </a:r>
            <a:r>
              <a:rPr lang="pt-BR" sz="1600" dirty="0" err="1" smtClean="0"/>
              <a:t>State</a:t>
            </a:r>
            <a:r>
              <a:rPr lang="pt-BR" sz="1600" dirty="0" smtClean="0"/>
              <a:t> </a:t>
            </a:r>
            <a:r>
              <a:rPr lang="pt-BR" sz="1600" dirty="0" err="1" smtClean="0"/>
              <a:t>University</a:t>
            </a:r>
            <a:endParaRPr lang="pt-BR" sz="1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 que pode ser feito?</a:t>
            </a:r>
            <a:endParaRPr lang="pt-BR" dirty="0"/>
          </a:p>
        </p:txBody>
      </p:sp>
      <p:sp>
        <p:nvSpPr>
          <p:cNvPr id="3" name="Espaço Reservado para Conteúdo 2"/>
          <p:cNvSpPr>
            <a:spLocks noGrp="1"/>
          </p:cNvSpPr>
          <p:nvPr>
            <p:ph sz="quarter" idx="1"/>
          </p:nvPr>
        </p:nvSpPr>
        <p:spPr/>
        <p:txBody>
          <a:bodyPr/>
          <a:lstStyle/>
          <a:p>
            <a:pPr marL="0" indent="0" algn="just">
              <a:buNone/>
            </a:pPr>
            <a:r>
              <a:rPr lang="pt-BR" dirty="0" smtClean="0"/>
              <a:t>2) Mudanças na estrutura de impostos (alíquotas e bases) que podem encorajar mais cumprimento de impostos.</a:t>
            </a:r>
          </a:p>
          <a:p>
            <a:pPr marL="0" indent="0" algn="just">
              <a:buNone/>
            </a:pPr>
            <a:r>
              <a:rPr lang="pt-BR" dirty="0" smtClean="0"/>
              <a:t>Evidência de que alíquotas marginais mais baixas são incentivos para maiores pagamentos de impostos. O efeito de bases tributárias mais amplas sobre os incentivos a pagar impostos, contudo, não é conhecido.</a:t>
            </a:r>
          </a:p>
          <a:p>
            <a:pPr marL="0" indent="0" algn="just">
              <a:buNone/>
            </a:pPr>
            <a:r>
              <a:rPr lang="pt-BR" dirty="0" smtClean="0"/>
              <a:t>3) Modernização e maior autonomia e especialização das administrações tributárias pode facilitar a reorientação do “paradigma da punição” para o “paradigma do serviço”.</a:t>
            </a:r>
            <a:endParaRPr lang="pt-BR" dirty="0"/>
          </a:p>
        </p:txBody>
      </p:sp>
    </p:spTree>
    <p:extLst>
      <p:ext uri="{BB962C8B-B14F-4D97-AF65-F5344CB8AC3E}">
        <p14:creationId xmlns:p14="http://schemas.microsoft.com/office/powerpoint/2010/main" val="18669226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just"/>
            <a:r>
              <a:rPr lang="pt-BR" dirty="0"/>
              <a:t>Políticas sugeridas por esta abordagem alternativa</a:t>
            </a:r>
          </a:p>
        </p:txBody>
      </p:sp>
      <p:sp>
        <p:nvSpPr>
          <p:cNvPr id="3" name="Espaço Reservado para Conteúdo 2"/>
          <p:cNvSpPr>
            <a:spLocks noGrp="1"/>
          </p:cNvSpPr>
          <p:nvPr>
            <p:ph sz="quarter" idx="1"/>
          </p:nvPr>
        </p:nvSpPr>
        <p:spPr/>
        <p:txBody>
          <a:bodyPr>
            <a:normAutofit fontScale="92500" lnSpcReduction="10000"/>
          </a:bodyPr>
          <a:lstStyle/>
          <a:p>
            <a:pPr algn="just"/>
            <a:r>
              <a:rPr lang="pt-BR" sz="2800" dirty="0"/>
              <a:t>Promover a educação dos contribuintes e desenvolver serviços para ajudar os contribuintes em cada passo do preenchimento das suas restituições e pagamentos de impostos.</a:t>
            </a:r>
          </a:p>
          <a:p>
            <a:pPr algn="just"/>
            <a:r>
              <a:rPr lang="pt-BR" sz="2800" dirty="0"/>
              <a:t>Fazer propaganda que associa impostos com serviços governamentais.</a:t>
            </a:r>
          </a:p>
          <a:p>
            <a:pPr algn="just"/>
            <a:r>
              <a:rPr lang="pt-BR" sz="2800" dirty="0"/>
              <a:t>Simplificar os impostos e o pagamento dos impostos.</a:t>
            </a:r>
          </a:p>
          <a:p>
            <a:pPr algn="just"/>
            <a:r>
              <a:rPr lang="pt-BR" sz="2800" dirty="0"/>
              <a:t>Promover cumprimento voluntário reduzindo os custos  associados com o preenchimento de impostos.</a:t>
            </a:r>
          </a:p>
          <a:p>
            <a:pPr algn="just"/>
            <a:r>
              <a:rPr lang="pt-BR" sz="2800" dirty="0"/>
              <a:t>Garantir estabilidade, ainda que relativa, do sistema tributário.</a:t>
            </a:r>
          </a:p>
          <a:p>
            <a:pPr algn="just"/>
            <a:r>
              <a:rPr lang="pt-BR" sz="2800" dirty="0"/>
              <a:t>Promover um código de ética para os contribuintes.</a:t>
            </a:r>
          </a:p>
          <a:p>
            <a:endParaRPr lang="pt-BR" dirty="0"/>
          </a:p>
        </p:txBody>
      </p:sp>
    </p:spTree>
    <p:extLst>
      <p:ext uri="{BB962C8B-B14F-4D97-AF65-F5344CB8AC3E}">
        <p14:creationId xmlns:p14="http://schemas.microsoft.com/office/powerpoint/2010/main" val="24378406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a:bodyPr>
          <a:lstStyle/>
          <a:p>
            <a:pPr algn="just"/>
            <a:r>
              <a:rPr lang="pt-BR" sz="4000" dirty="0" smtClean="0"/>
              <a:t>De forma mais geral, autores acreditam que instituições sociais tem um impacto importante sobre a evasão fiscal</a:t>
            </a:r>
            <a:endParaRPr lang="pt-BR" sz="4000" dirty="0"/>
          </a:p>
        </p:txBody>
      </p:sp>
    </p:spTree>
    <p:extLst>
      <p:ext uri="{BB962C8B-B14F-4D97-AF65-F5344CB8AC3E}">
        <p14:creationId xmlns:p14="http://schemas.microsoft.com/office/powerpoint/2010/main" val="32828541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Impacto das instituições na evasão fiscal</a:t>
            </a:r>
            <a:endParaRPr lang="pt-BR" dirty="0"/>
          </a:p>
        </p:txBody>
      </p:sp>
      <p:sp>
        <p:nvSpPr>
          <p:cNvPr id="3" name="Espaço Reservado para Conteúdo 2"/>
          <p:cNvSpPr>
            <a:spLocks noGrp="1"/>
          </p:cNvSpPr>
          <p:nvPr>
            <p:ph sz="quarter" idx="1"/>
          </p:nvPr>
        </p:nvSpPr>
        <p:spPr/>
        <p:txBody>
          <a:bodyPr/>
          <a:lstStyle/>
          <a:p>
            <a:pPr algn="just"/>
            <a:r>
              <a:rPr lang="pt-BR" dirty="0" smtClean="0"/>
              <a:t>Primeira instituição: norma social, que foi discutida anteriormente como </a:t>
            </a:r>
            <a:r>
              <a:rPr lang="pt-BR" dirty="0" err="1" smtClean="0"/>
              <a:t>tax</a:t>
            </a:r>
            <a:r>
              <a:rPr lang="pt-BR" dirty="0" smtClean="0"/>
              <a:t> </a:t>
            </a:r>
            <a:r>
              <a:rPr lang="pt-BR" dirty="0" err="1" smtClean="0"/>
              <a:t>morale</a:t>
            </a:r>
            <a:r>
              <a:rPr lang="pt-BR" dirty="0" smtClean="0"/>
              <a:t>.</a:t>
            </a:r>
          </a:p>
          <a:p>
            <a:pPr marL="0" indent="0" algn="just">
              <a:buNone/>
            </a:pPr>
            <a:r>
              <a:rPr lang="pt-BR" dirty="0" smtClean="0"/>
              <a:t>Norma social: padrão de comportamento que é julgado de forma similar pelos outros e, portanto, é sustentado em parte pela aprovação (ou desaprovação) social.</a:t>
            </a:r>
          </a:p>
          <a:p>
            <a:pPr marL="0" indent="0" algn="just">
              <a:buNone/>
            </a:pPr>
            <a:r>
              <a:rPr lang="pt-BR" dirty="0" smtClean="0"/>
              <a:t>Existência de uma norma social sugere que um indivíduo irá cumprir desde que ele acredite que pagar impostos é a norma social. Se o não cumprimento se torna comum, então a norma social de cumprimento desaparece.</a:t>
            </a:r>
          </a:p>
          <a:p>
            <a:pPr algn="just"/>
            <a:r>
              <a:rPr lang="pt-BR" dirty="0" smtClean="0"/>
              <a:t>Norma social: difere significativamente entre países. </a:t>
            </a:r>
            <a:r>
              <a:rPr lang="pt-BR" i="1" dirty="0" err="1"/>
              <a:t>T</a:t>
            </a:r>
            <a:r>
              <a:rPr lang="pt-BR" i="1" dirty="0" err="1" smtClean="0"/>
              <a:t>ax</a:t>
            </a:r>
            <a:r>
              <a:rPr lang="pt-BR" dirty="0" smtClean="0"/>
              <a:t> </a:t>
            </a:r>
            <a:r>
              <a:rPr lang="pt-BR" i="1" dirty="0" err="1" smtClean="0"/>
              <a:t>morale</a:t>
            </a:r>
            <a:r>
              <a:rPr lang="pt-BR" dirty="0" smtClean="0"/>
              <a:t> como uma medida da norma social.</a:t>
            </a:r>
            <a:endParaRPr lang="pt-BR" dirty="0"/>
          </a:p>
        </p:txBody>
      </p:sp>
    </p:spTree>
    <p:extLst>
      <p:ext uri="{BB962C8B-B14F-4D97-AF65-F5344CB8AC3E}">
        <p14:creationId xmlns:p14="http://schemas.microsoft.com/office/powerpoint/2010/main" val="4083437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Como mudar as normas sociais?</a:t>
            </a:r>
            <a:endParaRPr lang="pt-BR" dirty="0"/>
          </a:p>
        </p:txBody>
      </p:sp>
      <p:sp>
        <p:nvSpPr>
          <p:cNvPr id="3" name="Espaço Reservado para Conteúdo 2"/>
          <p:cNvSpPr>
            <a:spLocks noGrp="1"/>
          </p:cNvSpPr>
          <p:nvPr>
            <p:ph sz="quarter" idx="1"/>
          </p:nvPr>
        </p:nvSpPr>
        <p:spPr/>
        <p:txBody>
          <a:bodyPr/>
          <a:lstStyle/>
          <a:p>
            <a:pPr marL="0" indent="0" algn="just">
              <a:buNone/>
            </a:pPr>
            <a:r>
              <a:rPr lang="pt-BR" sz="2400" dirty="0" smtClean="0"/>
              <a:t>Normas podem ser afetadas pelas políticas </a:t>
            </a:r>
            <a:r>
              <a:rPr lang="pt-BR" sz="2400" dirty="0" smtClean="0"/>
              <a:t>governamentais</a:t>
            </a:r>
          </a:p>
          <a:p>
            <a:pPr marL="0" indent="0" algn="just">
              <a:buNone/>
            </a:pPr>
            <a:endParaRPr lang="pt-BR" sz="2400" dirty="0" smtClean="0"/>
          </a:p>
          <a:p>
            <a:pPr marL="514350" indent="-514350" algn="just">
              <a:buAutoNum type="arabicParenR"/>
            </a:pPr>
            <a:r>
              <a:rPr lang="pt-BR" sz="2400" dirty="0" smtClean="0"/>
              <a:t>Maior participação individual no processo de decisão irá aumentar o nível de cumprimento, em parte porque participação implica algum comprometimento e tal comprometimento requer um comportamento consistente. </a:t>
            </a:r>
          </a:p>
          <a:p>
            <a:pPr marL="514350" indent="-514350" algn="just">
              <a:buAutoNum type="arabicParenR"/>
            </a:pPr>
            <a:r>
              <a:rPr lang="pt-BR" sz="2400" dirty="0" smtClean="0"/>
              <a:t>Cumprimento é maior quando os contribuintes sentem que eles tem voz na decisão de como os impostos serão gastos.</a:t>
            </a:r>
          </a:p>
          <a:p>
            <a:pPr marL="514350" indent="-514350" algn="just">
              <a:buAutoNum type="arabicParenR"/>
            </a:pPr>
            <a:r>
              <a:rPr lang="pt-BR" sz="2400" dirty="0" smtClean="0"/>
              <a:t>Maior apoio popular ao programa do governo tende a </a:t>
            </a:r>
            <a:r>
              <a:rPr lang="pt-BR" sz="2400" dirty="0" err="1" smtClean="0"/>
              <a:t>legitimizar</a:t>
            </a:r>
            <a:r>
              <a:rPr lang="pt-BR" sz="2400" dirty="0" smtClean="0"/>
              <a:t> o setor público e, então, impor alguma norma social para pagar impostos</a:t>
            </a:r>
            <a:r>
              <a:rPr lang="pt-BR" sz="2400" dirty="0" smtClean="0"/>
              <a:t>.</a:t>
            </a:r>
            <a:endParaRPr lang="pt-BR" sz="2400" dirty="0" smtClean="0"/>
          </a:p>
        </p:txBody>
      </p:sp>
    </p:spTree>
    <p:extLst>
      <p:ext uri="{BB962C8B-B14F-4D97-AF65-F5344CB8AC3E}">
        <p14:creationId xmlns:p14="http://schemas.microsoft.com/office/powerpoint/2010/main" val="25399991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a:bodyPr>
          <a:lstStyle/>
          <a:p>
            <a:pPr marL="0" indent="0" algn="just">
              <a:buNone/>
            </a:pPr>
            <a:r>
              <a:rPr lang="pt-BR" sz="2400" dirty="0" smtClean="0"/>
              <a:t>4) </a:t>
            </a:r>
            <a:r>
              <a:rPr lang="pt-BR" sz="2400" dirty="0"/>
              <a:t>Comprometimento do governo de fazer cumprir as leis tributárias.</a:t>
            </a:r>
          </a:p>
          <a:p>
            <a:pPr marL="0" indent="0" algn="just">
              <a:buNone/>
            </a:pPr>
            <a:r>
              <a:rPr lang="pt-BR" sz="2400" dirty="0" smtClean="0"/>
              <a:t>Parece haver uma interação constante entre normas sociais e administração tributária. Se há uma generalização da percepção de que o governo não deseja detectar e penalizar sonegadores, então tal percepção </a:t>
            </a:r>
            <a:r>
              <a:rPr lang="pt-BR" sz="2400" dirty="0" err="1" smtClean="0"/>
              <a:t>legitimiza</a:t>
            </a:r>
            <a:r>
              <a:rPr lang="pt-BR" sz="2400" dirty="0" smtClean="0"/>
              <a:t> a evasão fiscal. A não sanção manda um sinal para cada indivíduo de que os outros não querem que as leis tributárias sejam cumpridas e que a evasão é em alguma medida aceitável e então a norma social de cumprimento com as obrigações tributárias desaparece.</a:t>
            </a:r>
          </a:p>
          <a:p>
            <a:pPr marL="0" indent="0" algn="just">
              <a:buNone/>
            </a:pPr>
            <a:r>
              <a:rPr lang="pt-BR" sz="2400" dirty="0" smtClean="0"/>
              <a:t>Introdução de anistia fiscal também pode afetar a norma social.</a:t>
            </a:r>
            <a:endParaRPr lang="pt-BR" sz="2400" dirty="0"/>
          </a:p>
        </p:txBody>
      </p:sp>
    </p:spTree>
    <p:extLst>
      <p:ext uri="{BB962C8B-B14F-4D97-AF65-F5344CB8AC3E}">
        <p14:creationId xmlns:p14="http://schemas.microsoft.com/office/powerpoint/2010/main" val="30203910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Anistia tributária</a:t>
            </a:r>
            <a:endParaRPr lang="pt-BR" dirty="0"/>
          </a:p>
        </p:txBody>
      </p:sp>
      <p:sp>
        <p:nvSpPr>
          <p:cNvPr id="3" name="Espaço Reservado para Conteúdo 2"/>
          <p:cNvSpPr>
            <a:spLocks noGrp="1"/>
          </p:cNvSpPr>
          <p:nvPr>
            <p:ph sz="quarter" idx="1"/>
          </p:nvPr>
        </p:nvSpPr>
        <p:spPr/>
        <p:txBody>
          <a:bodyPr/>
          <a:lstStyle/>
          <a:p>
            <a:pPr algn="just"/>
            <a:r>
              <a:rPr lang="pt-BR" sz="3200" dirty="0" smtClean="0"/>
              <a:t>Concede a alguns indivíduos a oportunidade de pagar impostos anteriormente não pagos sem incorrer nas penalidades que a descoberta de evasão geralmente traz.</a:t>
            </a:r>
          </a:p>
          <a:p>
            <a:pPr algn="just"/>
            <a:r>
              <a:rPr lang="pt-BR" sz="3200" dirty="0" smtClean="0"/>
              <a:t>Anistia reduz o cumprimento se os contribuintes honestos se ressentem do perdão tributário dados aos sonegadores ( e se os indivíduos acreditam que a anistia será repetida no futuro).</a:t>
            </a:r>
          </a:p>
          <a:p>
            <a:pPr marL="0" indent="0" algn="just">
              <a:buNone/>
            </a:pPr>
            <a:endParaRPr lang="pt-BR" dirty="0"/>
          </a:p>
        </p:txBody>
      </p:sp>
    </p:spTree>
    <p:extLst>
      <p:ext uri="{BB962C8B-B14F-4D97-AF65-F5344CB8AC3E}">
        <p14:creationId xmlns:p14="http://schemas.microsoft.com/office/powerpoint/2010/main" val="6032984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sz="quarter" idx="1"/>
          </p:nvPr>
        </p:nvSpPr>
        <p:spPr/>
        <p:txBody>
          <a:bodyPr>
            <a:normAutofit/>
          </a:bodyPr>
          <a:lstStyle/>
          <a:p>
            <a:pPr algn="just"/>
            <a:r>
              <a:rPr lang="pt-BR" sz="3200" dirty="0" smtClean="0"/>
              <a:t>Segunda instituição: administração tributária</a:t>
            </a:r>
          </a:p>
          <a:p>
            <a:pPr algn="just"/>
            <a:r>
              <a:rPr lang="pt-BR" sz="3200" dirty="0" smtClean="0"/>
              <a:t>Reforma da administração tributária de acordo com o “</a:t>
            </a:r>
            <a:r>
              <a:rPr lang="pt-BR" sz="3200" dirty="0" err="1" smtClean="0"/>
              <a:t>service</a:t>
            </a:r>
            <a:r>
              <a:rPr lang="pt-BR" sz="3200" dirty="0" smtClean="0"/>
              <a:t> </a:t>
            </a:r>
            <a:r>
              <a:rPr lang="pt-BR" sz="3200" dirty="0" err="1" smtClean="0"/>
              <a:t>paradigm</a:t>
            </a:r>
            <a:r>
              <a:rPr lang="pt-BR" sz="3200" dirty="0" smtClean="0"/>
              <a:t>”</a:t>
            </a:r>
          </a:p>
          <a:p>
            <a:pPr algn="just">
              <a:buNone/>
            </a:pPr>
            <a:r>
              <a:rPr lang="pt-BR" sz="3200" dirty="0" smtClean="0"/>
              <a:t>  Conversão do sistema de preenchimento para eletrônico, serviços para responder questões sobre qualquer tipo de imposto, etc...</a:t>
            </a:r>
            <a:endParaRPr lang="pt-BR" sz="3200" dirty="0"/>
          </a:p>
        </p:txBody>
      </p:sp>
    </p:spTree>
    <p:extLst>
      <p:ext uri="{BB962C8B-B14F-4D97-AF65-F5344CB8AC3E}">
        <p14:creationId xmlns:p14="http://schemas.microsoft.com/office/powerpoint/2010/main" val="16108774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Conclusões</a:t>
            </a:r>
            <a:endParaRPr lang="pt-BR" dirty="0"/>
          </a:p>
        </p:txBody>
      </p:sp>
      <p:sp>
        <p:nvSpPr>
          <p:cNvPr id="3" name="Espaço Reservado para Conteúdo 2"/>
          <p:cNvSpPr>
            <a:spLocks noGrp="1"/>
          </p:cNvSpPr>
          <p:nvPr>
            <p:ph sz="quarter" idx="1"/>
          </p:nvPr>
        </p:nvSpPr>
        <p:spPr/>
        <p:txBody>
          <a:bodyPr/>
          <a:lstStyle/>
          <a:p>
            <a:pPr algn="just"/>
            <a:r>
              <a:rPr lang="pt-BR" dirty="0" smtClean="0"/>
              <a:t>Evasão fiscal como um dos principais problemas dos países da América Latina e Caribe.</a:t>
            </a:r>
          </a:p>
          <a:p>
            <a:pPr algn="just"/>
            <a:r>
              <a:rPr lang="pt-BR" dirty="0" smtClean="0"/>
              <a:t>Instituições importam em todos os lugares, mas são especialmente decisivas em países em desenvolvimento onde sua qualidade é menor do que em países desenvolvidos.</a:t>
            </a:r>
          </a:p>
          <a:p>
            <a:pPr algn="just"/>
            <a:r>
              <a:rPr lang="pt-BR" dirty="0" smtClean="0"/>
              <a:t>Devido ao papel crucial de tais instituições, melhorar o cumprimento de impostos requer focar principalmente em melhorar as instituições sociais, especialmente a norma social (ou </a:t>
            </a:r>
            <a:r>
              <a:rPr lang="pt-BR" dirty="0" err="1" smtClean="0"/>
              <a:t>tax</a:t>
            </a:r>
            <a:r>
              <a:rPr lang="pt-BR" dirty="0" smtClean="0"/>
              <a:t> </a:t>
            </a:r>
            <a:r>
              <a:rPr lang="pt-BR" dirty="0" err="1" smtClean="0"/>
              <a:t>morale</a:t>
            </a:r>
            <a:r>
              <a:rPr lang="pt-BR" dirty="0" smtClean="0"/>
              <a:t>) e a administração tributária propriamente dita.</a:t>
            </a:r>
            <a:endParaRPr lang="pt-BR" dirty="0"/>
          </a:p>
        </p:txBody>
      </p:sp>
    </p:spTree>
    <p:extLst>
      <p:ext uri="{BB962C8B-B14F-4D97-AF65-F5344CB8AC3E}">
        <p14:creationId xmlns:p14="http://schemas.microsoft.com/office/powerpoint/2010/main" val="3125432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pPr algn="just"/>
            <a:r>
              <a:rPr lang="pt-BR" sz="3600" dirty="0" smtClean="0"/>
              <a:t>No caso brasileiro, a complexidade das regras fiscais existentes, a baixa probabilidade de punição e a elevada carga tributária são apontados como os principais responsáveis pela alta evasão fiscal</a:t>
            </a:r>
            <a:r>
              <a:rPr lang="pt-BR" sz="3600" dirty="0"/>
              <a:t>.</a:t>
            </a:r>
            <a:endParaRPr lang="pt-BR" dirty="0"/>
          </a:p>
        </p:txBody>
      </p:sp>
      <p:sp>
        <p:nvSpPr>
          <p:cNvPr id="2" name="Título 1"/>
          <p:cNvSpPr>
            <a:spLocks noGrp="1"/>
          </p:cNvSpPr>
          <p:nvPr>
            <p:ph type="title"/>
          </p:nvPr>
        </p:nvSpPr>
        <p:spPr/>
        <p:txBody>
          <a:bodyPr/>
          <a:lstStyle/>
          <a:p>
            <a:r>
              <a:rPr lang="pt-BR" dirty="0" smtClean="0"/>
              <a:t>Situação no Brasil</a:t>
            </a:r>
            <a:endParaRPr lang="pt-BR" dirty="0"/>
          </a:p>
        </p:txBody>
      </p:sp>
    </p:spTree>
    <p:extLst>
      <p:ext uri="{BB962C8B-B14F-4D97-AF65-F5344CB8AC3E}">
        <p14:creationId xmlns:p14="http://schemas.microsoft.com/office/powerpoint/2010/main" val="3114186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Causas </a:t>
            </a:r>
            <a:r>
              <a:rPr lang="pt-BR" dirty="0" smtClean="0"/>
              <a:t>da </a:t>
            </a:r>
            <a:r>
              <a:rPr lang="pt-BR" dirty="0" smtClean="0"/>
              <a:t>evasão fiscal</a:t>
            </a:r>
            <a:endParaRPr lang="pt-BR" dirty="0"/>
          </a:p>
        </p:txBody>
      </p:sp>
      <p:sp>
        <p:nvSpPr>
          <p:cNvPr id="3" name="Espaço Reservado para Conteúdo 2"/>
          <p:cNvSpPr>
            <a:spLocks noGrp="1"/>
          </p:cNvSpPr>
          <p:nvPr>
            <p:ph sz="quarter" idx="1"/>
          </p:nvPr>
        </p:nvSpPr>
        <p:spPr/>
        <p:txBody>
          <a:bodyPr/>
          <a:lstStyle/>
          <a:p>
            <a:pPr marL="0" indent="0" algn="just">
              <a:buNone/>
            </a:pPr>
            <a:r>
              <a:rPr lang="pt-BR" sz="2000" dirty="0" smtClean="0"/>
              <a:t>1) Administração tributária deficiente (tecnologia de </a:t>
            </a:r>
            <a:r>
              <a:rPr lang="pt-BR" sz="2000" i="1" dirty="0" err="1" smtClean="0"/>
              <a:t>enforcement</a:t>
            </a:r>
            <a:r>
              <a:rPr lang="pt-BR" sz="2000" dirty="0" smtClean="0"/>
              <a:t> fraca, captura da administração fiscal pelas elites)</a:t>
            </a:r>
          </a:p>
          <a:p>
            <a:pPr algn="just"/>
            <a:r>
              <a:rPr lang="pt-BR" sz="2000" dirty="0" smtClean="0"/>
              <a:t>Evidência de que a capacidade de </a:t>
            </a:r>
            <a:r>
              <a:rPr lang="pt-BR" sz="2000" i="1" dirty="0" err="1" smtClean="0"/>
              <a:t>enforcement</a:t>
            </a:r>
            <a:r>
              <a:rPr lang="pt-BR" sz="2000" i="1" dirty="0" smtClean="0"/>
              <a:t> </a:t>
            </a:r>
            <a:r>
              <a:rPr lang="pt-BR" sz="2000" dirty="0" smtClean="0"/>
              <a:t>é baixa, exceto no Chile.</a:t>
            </a:r>
          </a:p>
          <a:p>
            <a:pPr algn="just"/>
            <a:r>
              <a:rPr lang="pt-BR" sz="2000" dirty="0" smtClean="0"/>
              <a:t>Sistemas de auditoria ultrapassados e </a:t>
            </a:r>
            <a:r>
              <a:rPr lang="pt-BR" sz="2000" dirty="0" err="1" smtClean="0"/>
              <a:t>sub-financiados</a:t>
            </a:r>
            <a:r>
              <a:rPr lang="pt-BR" sz="2000" dirty="0" smtClean="0"/>
              <a:t>. Firmas e trabalhadores acreditam que é vantagem fazer colisão para evadir suas parcelas de imposto de renda, sobre a folha de pagamentos e propriedade através de contratação informal. Firmas pequenas são custosas de monitorar. Resultado: concentração alta de coleta de impostos em um pequeno número de firmas grandes.</a:t>
            </a:r>
          </a:p>
          <a:p>
            <a:pPr algn="just"/>
            <a:r>
              <a:rPr lang="pt-BR" sz="2000" dirty="0" smtClean="0"/>
              <a:t>Ao mesmo tempo firmas grandes usualmente tem o poder político para afetar a política de impostos de forma a transferir parte da carga tributária para os não ricos.</a:t>
            </a:r>
          </a:p>
          <a:p>
            <a:pPr algn="just"/>
            <a:endParaRPr lang="pt-BR" dirty="0"/>
          </a:p>
        </p:txBody>
      </p:sp>
    </p:spTree>
    <p:extLst>
      <p:ext uri="{BB962C8B-B14F-4D97-AF65-F5344CB8AC3E}">
        <p14:creationId xmlns:p14="http://schemas.microsoft.com/office/powerpoint/2010/main" val="23702635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a:bodyPr>
          <a:lstStyle/>
          <a:p>
            <a:pPr algn="just"/>
            <a:r>
              <a:rPr lang="pt-BR" sz="2800" dirty="0" smtClean="0"/>
              <a:t>Em 2009, o Instituto Brasileiro de Planejamento Tributário (IBPT) estimou que a sonegação fiscal das empresas </a:t>
            </a:r>
            <a:r>
              <a:rPr lang="pt-BR" sz="2800" dirty="0" smtClean="0"/>
              <a:t>atingiu</a:t>
            </a:r>
            <a:r>
              <a:rPr lang="pt-BR" sz="2800" dirty="0" smtClean="0"/>
              <a:t> </a:t>
            </a:r>
            <a:r>
              <a:rPr lang="pt-BR" sz="2800" dirty="0" smtClean="0"/>
              <a:t>o valor de R$200,3 bilhões no ano de 2008, montante equivalente a 32% do orçamento da União.</a:t>
            </a:r>
          </a:p>
          <a:p>
            <a:pPr algn="just"/>
            <a:r>
              <a:rPr lang="pt-BR" sz="2800" dirty="0" smtClean="0"/>
              <a:t>O estudo baseou-se nos autos de infração da Receita </a:t>
            </a:r>
            <a:r>
              <a:rPr lang="pt-BR" sz="2800" dirty="0"/>
              <a:t>F</a:t>
            </a:r>
            <a:r>
              <a:rPr lang="pt-BR" sz="2800" dirty="0" smtClean="0"/>
              <a:t>ederal, INSS, Secretaria da Fazenda dos estados e Secretarias </a:t>
            </a:r>
            <a:r>
              <a:rPr lang="pt-BR" sz="2800" dirty="0"/>
              <a:t>M</a:t>
            </a:r>
            <a:r>
              <a:rPr lang="pt-BR" sz="2800" dirty="0" smtClean="0"/>
              <a:t>unicipais de Finanças das capitais.</a:t>
            </a:r>
          </a:p>
          <a:p>
            <a:endParaRPr lang="pt-BR" dirty="0"/>
          </a:p>
        </p:txBody>
      </p:sp>
      <p:sp>
        <p:nvSpPr>
          <p:cNvPr id="2" name="Título 1"/>
          <p:cNvSpPr>
            <a:spLocks noGrp="1"/>
          </p:cNvSpPr>
          <p:nvPr>
            <p:ph type="title"/>
          </p:nvPr>
        </p:nvSpPr>
        <p:spPr/>
        <p:txBody>
          <a:bodyPr>
            <a:normAutofit/>
          </a:bodyPr>
          <a:lstStyle/>
          <a:p>
            <a:r>
              <a:rPr lang="pt-BR" dirty="0" smtClean="0"/>
              <a:t>Tamanho da Sonegação no Brasil	</a:t>
            </a:r>
            <a:endParaRPr lang="pt-BR" dirty="0"/>
          </a:p>
        </p:txBody>
      </p:sp>
    </p:spTree>
    <p:extLst>
      <p:ext uri="{BB962C8B-B14F-4D97-AF65-F5344CB8AC3E}">
        <p14:creationId xmlns:p14="http://schemas.microsoft.com/office/powerpoint/2010/main" val="37773625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ítulo 1"/>
          <p:cNvSpPr>
            <a:spLocks noGrp="1"/>
          </p:cNvSpPr>
          <p:nvPr>
            <p:ph type="title"/>
          </p:nvPr>
        </p:nvSpPr>
        <p:spPr/>
        <p:txBody>
          <a:bodyPr/>
          <a:lstStyle/>
          <a:p>
            <a:pPr eaLnBrk="1" hangingPunct="1"/>
            <a:r>
              <a:rPr lang="pt-BR" altLang="pt-BR" smtClean="0"/>
              <a:t>Nota Fiscal Paulista</a:t>
            </a:r>
          </a:p>
        </p:txBody>
      </p:sp>
      <p:sp>
        <p:nvSpPr>
          <p:cNvPr id="19459" name="Espaço Reservado para Conteúdo 2"/>
          <p:cNvSpPr>
            <a:spLocks noGrp="1"/>
          </p:cNvSpPr>
          <p:nvPr>
            <p:ph idx="1"/>
          </p:nvPr>
        </p:nvSpPr>
        <p:spPr/>
        <p:txBody>
          <a:bodyPr/>
          <a:lstStyle/>
          <a:p>
            <a:pPr algn="just" eaLnBrk="1" hangingPunct="1"/>
            <a:r>
              <a:rPr lang="pt-BR" altLang="pt-BR" sz="2800" smtClean="0"/>
              <a:t>Instituído pelo governo do Estado de São Paulo em 1º. de outubro de 2007.</a:t>
            </a:r>
          </a:p>
          <a:p>
            <a:pPr algn="just" eaLnBrk="1" hangingPunct="1"/>
            <a:r>
              <a:rPr lang="pt-BR" altLang="pt-BR" sz="2800" smtClean="0"/>
              <a:t>Objetivo: garantir que os estabelecimentos emitam notas fiscais aos consumidores e, consequentemente, recolham os tributos à Fazenda estadual.</a:t>
            </a:r>
          </a:p>
          <a:p>
            <a:pPr algn="just" eaLnBrk="1" hangingPunct="1"/>
            <a:r>
              <a:rPr lang="pt-BR" altLang="pt-BR" sz="2800" smtClean="0"/>
              <a:t>Aumentar a fiscalização de maneira indireta, uma vez que milhões de consumidores tornam-se “fiscais” da administração tributária.</a:t>
            </a:r>
          </a:p>
        </p:txBody>
      </p:sp>
    </p:spTree>
    <p:extLst>
      <p:ext uri="{BB962C8B-B14F-4D97-AF65-F5344CB8AC3E}">
        <p14:creationId xmlns:p14="http://schemas.microsoft.com/office/powerpoint/2010/main" val="1715889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ítulo 1"/>
          <p:cNvSpPr>
            <a:spLocks noGrp="1"/>
          </p:cNvSpPr>
          <p:nvPr>
            <p:ph type="title"/>
          </p:nvPr>
        </p:nvSpPr>
        <p:spPr/>
        <p:txBody>
          <a:bodyPr/>
          <a:lstStyle/>
          <a:p>
            <a:pPr eaLnBrk="1" hangingPunct="1"/>
            <a:r>
              <a:rPr lang="pt-BR" altLang="pt-BR" smtClean="0"/>
              <a:t>Funcionamento</a:t>
            </a:r>
          </a:p>
        </p:txBody>
      </p:sp>
      <p:sp>
        <p:nvSpPr>
          <p:cNvPr id="3" name="Espaço Reservado para Conteúdo 2"/>
          <p:cNvSpPr>
            <a:spLocks noGrp="1"/>
          </p:cNvSpPr>
          <p:nvPr>
            <p:ph idx="1"/>
          </p:nvPr>
        </p:nvSpPr>
        <p:spPr/>
        <p:txBody>
          <a:bodyPr rtlCol="0">
            <a:normAutofit/>
          </a:bodyPr>
          <a:lstStyle/>
          <a:p>
            <a:pPr algn="just" eaLnBrk="1" fontAlgn="auto" hangingPunct="1">
              <a:spcAft>
                <a:spcPts val="0"/>
              </a:spcAft>
              <a:buFont typeface="Arial" pitchFamily="34" charset="0"/>
              <a:buChar char="•"/>
              <a:defRPr/>
            </a:pPr>
            <a:r>
              <a:rPr lang="pt-BR" sz="3200" dirty="0" smtClean="0"/>
              <a:t>Governo concede incentivos ao consumidor estimulando a solicitação do documento fiscal.</a:t>
            </a:r>
          </a:p>
          <a:p>
            <a:pPr algn="just" eaLnBrk="1" fontAlgn="auto" hangingPunct="1">
              <a:spcAft>
                <a:spcPts val="0"/>
              </a:spcAft>
              <a:buFont typeface="Arial" pitchFamily="34" charset="0"/>
              <a:buChar char="•"/>
              <a:defRPr/>
            </a:pPr>
            <a:r>
              <a:rPr lang="pt-BR" sz="3200" dirty="0" smtClean="0"/>
              <a:t>Programa permite ao consumidor recuperar até 30% do ICMS recolhido pela empresa participante, além de concorrer a prêmios em dinheiro, desde que tenha solicitado o cadastramento do documento fiscal em seu CPF ou CNPJ.</a:t>
            </a:r>
          </a:p>
          <a:p>
            <a:pPr eaLnBrk="1" fontAlgn="auto" hangingPunct="1">
              <a:spcAft>
                <a:spcPts val="0"/>
              </a:spcAft>
              <a:buFont typeface="Arial" pitchFamily="34" charset="0"/>
              <a:buChar char="•"/>
              <a:defRPr/>
            </a:pPr>
            <a:endParaRPr lang="pt-BR" dirty="0"/>
          </a:p>
        </p:txBody>
      </p:sp>
    </p:spTree>
    <p:extLst>
      <p:ext uri="{BB962C8B-B14F-4D97-AF65-F5344CB8AC3E}">
        <p14:creationId xmlns:p14="http://schemas.microsoft.com/office/powerpoint/2010/main" val="22850892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ítulo 1"/>
          <p:cNvSpPr>
            <a:spLocks noGrp="1"/>
          </p:cNvSpPr>
          <p:nvPr>
            <p:ph type="title"/>
          </p:nvPr>
        </p:nvSpPr>
        <p:spPr/>
        <p:txBody>
          <a:bodyPr/>
          <a:lstStyle/>
          <a:p>
            <a:pPr eaLnBrk="1" hangingPunct="1"/>
            <a:r>
              <a:rPr lang="pt-BR" altLang="pt-BR" smtClean="0"/>
              <a:t>Funcionamento</a:t>
            </a:r>
          </a:p>
        </p:txBody>
      </p:sp>
      <p:sp>
        <p:nvSpPr>
          <p:cNvPr id="21507" name="Espaço Reservado para Conteúdo 2"/>
          <p:cNvSpPr>
            <a:spLocks noGrp="1"/>
          </p:cNvSpPr>
          <p:nvPr>
            <p:ph idx="1"/>
          </p:nvPr>
        </p:nvSpPr>
        <p:spPr/>
        <p:txBody>
          <a:bodyPr/>
          <a:lstStyle/>
          <a:p>
            <a:pPr algn="just" eaLnBrk="1" hangingPunct="1"/>
            <a:r>
              <a:rPr lang="pt-BR" altLang="pt-BR" sz="3200" dirty="0" smtClean="0"/>
              <a:t>Recompensa financeira oferecida pelo programa NFP é que propiciou o “alinhamento de interesses”.</a:t>
            </a:r>
          </a:p>
          <a:p>
            <a:pPr algn="just" eaLnBrk="1" hangingPunct="1"/>
            <a:r>
              <a:rPr lang="pt-BR" altLang="pt-BR" sz="3200" dirty="0" smtClean="0"/>
              <a:t>Tentativas anteriores de combate à sonegação que recorriam ao senso de cidadania (a nota fiscal garantiria arrecadação tributária para que o governo pudesse investir em educação, saúde, transporte) não funcionaram</a:t>
            </a:r>
            <a:r>
              <a:rPr lang="pt-BR" altLang="pt-BR" dirty="0" smtClean="0"/>
              <a:t>.</a:t>
            </a:r>
          </a:p>
        </p:txBody>
      </p:sp>
    </p:spTree>
    <p:extLst>
      <p:ext uri="{BB962C8B-B14F-4D97-AF65-F5344CB8AC3E}">
        <p14:creationId xmlns:p14="http://schemas.microsoft.com/office/powerpoint/2010/main" val="41415318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ítulo 1"/>
          <p:cNvSpPr>
            <a:spLocks noGrp="1"/>
          </p:cNvSpPr>
          <p:nvPr>
            <p:ph type="title"/>
          </p:nvPr>
        </p:nvSpPr>
        <p:spPr/>
        <p:txBody>
          <a:bodyPr/>
          <a:lstStyle/>
          <a:p>
            <a:pPr eaLnBrk="1" hangingPunct="1"/>
            <a:r>
              <a:rPr lang="pt-BR" altLang="pt-BR" smtClean="0"/>
              <a:t>Utilização dos créditos</a:t>
            </a:r>
          </a:p>
        </p:txBody>
      </p:sp>
      <p:sp>
        <p:nvSpPr>
          <p:cNvPr id="22531" name="Espaço Reservado para Conteúdo 2"/>
          <p:cNvSpPr>
            <a:spLocks noGrp="1"/>
          </p:cNvSpPr>
          <p:nvPr>
            <p:ph idx="1"/>
          </p:nvPr>
        </p:nvSpPr>
        <p:spPr/>
        <p:txBody>
          <a:bodyPr>
            <a:normAutofit/>
          </a:bodyPr>
          <a:lstStyle/>
          <a:p>
            <a:pPr algn="just" eaLnBrk="1" hangingPunct="1"/>
            <a:r>
              <a:rPr lang="pt-BR" altLang="pt-BR" sz="2800" dirty="0" smtClean="0"/>
              <a:t>Abatimento de IPVA do exercício seguinte;</a:t>
            </a:r>
          </a:p>
          <a:p>
            <a:pPr algn="just" eaLnBrk="1" hangingPunct="1"/>
            <a:r>
              <a:rPr lang="pt-BR" altLang="pt-BR" sz="2800" dirty="0" smtClean="0"/>
              <a:t>Transferência para outra pessoa natural ou jurídica;</a:t>
            </a:r>
          </a:p>
          <a:p>
            <a:pPr algn="just" eaLnBrk="1" hangingPunct="1"/>
            <a:r>
              <a:rPr lang="pt-BR" altLang="pt-BR" sz="2800" dirty="0" smtClean="0"/>
              <a:t>Depósito em conta corrente ou poupança;</a:t>
            </a:r>
          </a:p>
          <a:p>
            <a:pPr algn="just" eaLnBrk="1" hangingPunct="1"/>
            <a:r>
              <a:rPr lang="pt-BR" altLang="pt-BR" sz="2800" dirty="0" smtClean="0"/>
              <a:t>Conversão em crédito para cartões emitidos no Brasil;</a:t>
            </a:r>
          </a:p>
          <a:p>
            <a:pPr algn="just" eaLnBrk="1" hangingPunct="1"/>
            <a:r>
              <a:rPr lang="pt-BR" altLang="pt-BR" sz="2800" dirty="0" smtClean="0"/>
              <a:t>Doação para entidades filantrópicas do Estado.</a:t>
            </a:r>
          </a:p>
        </p:txBody>
      </p:sp>
    </p:spTree>
    <p:extLst>
      <p:ext uri="{BB962C8B-B14F-4D97-AF65-F5344CB8AC3E}">
        <p14:creationId xmlns:p14="http://schemas.microsoft.com/office/powerpoint/2010/main" val="5933085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ítulo 1"/>
          <p:cNvSpPr>
            <a:spLocks noGrp="1"/>
          </p:cNvSpPr>
          <p:nvPr>
            <p:ph type="title"/>
          </p:nvPr>
        </p:nvSpPr>
        <p:spPr/>
        <p:txBody>
          <a:bodyPr/>
          <a:lstStyle/>
          <a:p>
            <a:pPr eaLnBrk="1" hangingPunct="1"/>
            <a:r>
              <a:rPr lang="pt-BR" altLang="pt-BR" smtClean="0"/>
              <a:t>Aspectos positivos e negativos</a:t>
            </a:r>
          </a:p>
        </p:txBody>
      </p:sp>
      <p:sp>
        <p:nvSpPr>
          <p:cNvPr id="3" name="Espaço Reservado para Conteúdo 2"/>
          <p:cNvSpPr>
            <a:spLocks noGrp="1"/>
          </p:cNvSpPr>
          <p:nvPr>
            <p:ph idx="1"/>
          </p:nvPr>
        </p:nvSpPr>
        <p:spPr/>
        <p:txBody>
          <a:bodyPr rtlCol="0">
            <a:normAutofit/>
          </a:bodyPr>
          <a:lstStyle/>
          <a:p>
            <a:pPr algn="just" eaLnBrk="1" fontAlgn="auto" hangingPunct="1">
              <a:spcAft>
                <a:spcPts val="0"/>
              </a:spcAft>
              <a:buFont typeface="Arial" pitchFamily="34" charset="0"/>
              <a:buChar char="•"/>
              <a:defRPr/>
            </a:pPr>
            <a:r>
              <a:rPr lang="pt-BR" dirty="0" smtClean="0"/>
              <a:t>Se todos os indivíduos pedem a nota fiscal, as empresas devem declarar a totalidade do seu faturamento, o que garante a arrecadação. A ampliação da arrecadação pode permitir ao governo reduzir a carga tributária.</a:t>
            </a:r>
          </a:p>
          <a:p>
            <a:pPr algn="just" eaLnBrk="1" fontAlgn="auto" hangingPunct="1">
              <a:spcAft>
                <a:spcPts val="0"/>
              </a:spcAft>
              <a:buFont typeface="Arial" pitchFamily="34" charset="0"/>
              <a:buChar char="•"/>
              <a:defRPr/>
            </a:pPr>
            <a:r>
              <a:rPr lang="pt-BR" dirty="0" smtClean="0"/>
              <a:t>Os indivíduos que não informam a totalidade de sua renda ao fisco, podem não aderir ao programa ou solicitarem comprovantes fiscais somente até que a soma dos documentos se equipare à sua renda.</a:t>
            </a:r>
            <a:endParaRPr lang="pt-BR" dirty="0"/>
          </a:p>
        </p:txBody>
      </p:sp>
    </p:spTree>
    <p:extLst>
      <p:ext uri="{BB962C8B-B14F-4D97-AF65-F5344CB8AC3E}">
        <p14:creationId xmlns:p14="http://schemas.microsoft.com/office/powerpoint/2010/main" val="22930927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ítulo 1"/>
          <p:cNvSpPr>
            <a:spLocks noGrp="1"/>
          </p:cNvSpPr>
          <p:nvPr>
            <p:ph type="title"/>
          </p:nvPr>
        </p:nvSpPr>
        <p:spPr/>
        <p:txBody>
          <a:bodyPr/>
          <a:lstStyle/>
          <a:p>
            <a:pPr eaLnBrk="1" hangingPunct="1"/>
            <a:r>
              <a:rPr lang="pt-BR" altLang="pt-BR" smtClean="0"/>
              <a:t>Resultados</a:t>
            </a:r>
          </a:p>
        </p:txBody>
      </p:sp>
      <p:sp>
        <p:nvSpPr>
          <p:cNvPr id="24579" name="Espaço Reservado para Conteúdo 2"/>
          <p:cNvSpPr>
            <a:spLocks noGrp="1"/>
          </p:cNvSpPr>
          <p:nvPr>
            <p:ph idx="1"/>
          </p:nvPr>
        </p:nvSpPr>
        <p:spPr/>
        <p:txBody>
          <a:bodyPr/>
          <a:lstStyle/>
          <a:p>
            <a:pPr algn="just" eaLnBrk="1" hangingPunct="1"/>
            <a:r>
              <a:rPr lang="pt-BR" altLang="pt-BR" sz="2400" smtClean="0"/>
              <a:t>Para colocar o programa em operação, o governo precisou de R$30 milhões, sendo que até junho de 2009 havia investido mais R$40 milhões em ações de publicidade. Com apenas um ano de programa a arrecadação nos setores de bares e restaurantes e de vestuário e calçados havia crescido 19% e 31%, respectivamente.</a:t>
            </a:r>
          </a:p>
          <a:p>
            <a:pPr algn="just" eaLnBrk="1" hangingPunct="1"/>
            <a:r>
              <a:rPr lang="pt-BR" altLang="pt-BR" sz="2400" smtClean="0"/>
              <a:t>Ainda segundo a Secretaria da Fazenda paulista, desde a criação do programa até setembro de 2010, a arrecadação do ICMS tinha crescido em média 23%, sendo parte deste resultado creditada ao programa NFP.</a:t>
            </a:r>
          </a:p>
        </p:txBody>
      </p:sp>
    </p:spTree>
    <p:extLst>
      <p:ext uri="{BB962C8B-B14F-4D97-AF65-F5344CB8AC3E}">
        <p14:creationId xmlns:p14="http://schemas.microsoft.com/office/powerpoint/2010/main" val="5009041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pPr algn="just"/>
            <a:r>
              <a:rPr lang="pt-BR" dirty="0" smtClean="0"/>
              <a:t>Em julho de 2015 o governo diminuiu o percentual de ICMS devolvido pelo NFP de 30% para 20%.</a:t>
            </a:r>
          </a:p>
          <a:p>
            <a:pPr algn="just"/>
            <a:r>
              <a:rPr lang="pt-BR" dirty="0" smtClean="0"/>
              <a:t>A redução, somada aos efeitos da crise econômica, levaram a uma diminuição de 16% no imposto devolvido aos contribuintes em outubro de 2016.</a:t>
            </a:r>
          </a:p>
          <a:p>
            <a:pPr algn="just"/>
            <a:r>
              <a:rPr lang="pt-BR" dirty="0" smtClean="0"/>
              <a:t>Prevista nova mudança: novas regras envolvem fazer o repasse em cinco faixas de zero, 5%, 10%, 20% e 30%.</a:t>
            </a:r>
          </a:p>
          <a:p>
            <a:pPr algn="just"/>
            <a:r>
              <a:rPr lang="pt-BR" dirty="0" smtClean="0"/>
              <a:t>Comércio de livros ou jornais, açougues e peixarias: devolução de 30%.</a:t>
            </a:r>
          </a:p>
          <a:p>
            <a:pPr algn="just"/>
            <a:r>
              <a:rPr lang="pt-BR" dirty="0" smtClean="0"/>
              <a:t>Cigarros, fogos de artifício e armas e munições: sem devolução para desestimular o consumo.</a:t>
            </a:r>
          </a:p>
          <a:p>
            <a:pPr algn="just"/>
            <a:endParaRPr lang="pt-BR" dirty="0"/>
          </a:p>
        </p:txBody>
      </p:sp>
    </p:spTree>
    <p:extLst>
      <p:ext uri="{BB962C8B-B14F-4D97-AF65-F5344CB8AC3E}">
        <p14:creationId xmlns:p14="http://schemas.microsoft.com/office/powerpoint/2010/main" val="24134291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pPr algn="just"/>
            <a:r>
              <a:rPr lang="pt-BR" dirty="0" smtClean="0"/>
              <a:t>Definição levará em conta o nível de cumprimento das obrigações fiscais em cada setor.</a:t>
            </a:r>
          </a:p>
          <a:p>
            <a:pPr algn="just"/>
            <a:r>
              <a:rPr lang="pt-BR" dirty="0" smtClean="0"/>
              <a:t>Supermercados e restaurantes: o programa já teria cumprido o seu papel uma vez que nesses estabelecimentos os consumidores já estão acostumados a pedir nota fiscal. Tendem, assim, a ficar nas faixas com menor devolução.</a:t>
            </a:r>
          </a:p>
          <a:p>
            <a:pPr algn="just"/>
            <a:r>
              <a:rPr lang="pt-BR" dirty="0" smtClean="0"/>
              <a:t>Segmentos que ainda demonstram pagar menos do que o devido tendem a ficar nas faixas de maior devolução.</a:t>
            </a:r>
          </a:p>
          <a:p>
            <a:endParaRPr lang="pt-BR" dirty="0"/>
          </a:p>
        </p:txBody>
      </p:sp>
    </p:spTree>
    <p:extLst>
      <p:ext uri="{BB962C8B-B14F-4D97-AF65-F5344CB8AC3E}">
        <p14:creationId xmlns:p14="http://schemas.microsoft.com/office/powerpoint/2010/main" val="1335022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Atualização do programa depois de 10 anos de existência</a:t>
            </a:r>
            <a:endParaRPr lang="pt-BR" dirty="0"/>
          </a:p>
        </p:txBody>
      </p:sp>
      <p:sp>
        <p:nvSpPr>
          <p:cNvPr id="3" name="Espaço Reservado para Conteúdo 2"/>
          <p:cNvSpPr>
            <a:spLocks noGrp="1"/>
          </p:cNvSpPr>
          <p:nvPr>
            <p:ph sz="quarter" idx="1"/>
          </p:nvPr>
        </p:nvSpPr>
        <p:spPr/>
        <p:txBody>
          <a:bodyPr/>
          <a:lstStyle/>
          <a:p>
            <a:pPr algn="just"/>
            <a:r>
              <a:rPr lang="pt-BR" dirty="0" smtClean="0"/>
              <a:t>Além das novas faixas, boa parte das mudanças será feita para combater fraudes, em especial relacionadas à doação de recursos para instituições filantrópicas.</a:t>
            </a:r>
          </a:p>
          <a:p>
            <a:pPr algn="just"/>
            <a:r>
              <a:rPr lang="pt-BR" dirty="0" smtClean="0"/>
              <a:t>Casos de pessoas que acumulavam notas de terceiros sem CPFs cadastrados e doavam a entidades filantrópicas mediante altas comissões e de furtos de urnas mantidas por varejistas para receber doações de notas fiscais.</a:t>
            </a:r>
          </a:p>
          <a:p>
            <a:pPr algn="just"/>
            <a:r>
              <a:rPr lang="pt-BR" dirty="0" smtClean="0"/>
              <a:t>Segundo a Secretaria da Fazenda, 70% das cerca de 4 mil instituições participantes do Programa, ainda que atuem de forma séria, adquirem créditos de forma irregular. </a:t>
            </a:r>
            <a:endParaRPr lang="pt-BR" dirty="0"/>
          </a:p>
        </p:txBody>
      </p:sp>
    </p:spTree>
    <p:extLst>
      <p:ext uri="{BB962C8B-B14F-4D97-AF65-F5344CB8AC3E}">
        <p14:creationId xmlns:p14="http://schemas.microsoft.com/office/powerpoint/2010/main" val="4060037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fontScale="70000" lnSpcReduction="20000"/>
          </a:bodyPr>
          <a:lstStyle/>
          <a:p>
            <a:pPr marL="0" indent="0" algn="just">
              <a:buNone/>
            </a:pPr>
            <a:r>
              <a:rPr lang="pt-BR" dirty="0" smtClean="0"/>
              <a:t>2) </a:t>
            </a:r>
            <a:r>
              <a:rPr lang="pt-BR" sz="3600" dirty="0" smtClean="0"/>
              <a:t>Motivação intrínseca para pagar impostos – </a:t>
            </a:r>
            <a:r>
              <a:rPr lang="pt-BR" sz="3600" i="1" dirty="0" err="1" smtClean="0"/>
              <a:t>tax</a:t>
            </a:r>
            <a:r>
              <a:rPr lang="pt-BR" sz="3600" i="1" dirty="0" smtClean="0"/>
              <a:t> </a:t>
            </a:r>
            <a:r>
              <a:rPr lang="pt-BR" sz="3600" i="1" dirty="0" err="1" smtClean="0"/>
              <a:t>morale</a:t>
            </a:r>
            <a:endParaRPr lang="pt-BR" sz="3600" i="1" dirty="0" smtClean="0"/>
          </a:p>
          <a:p>
            <a:pPr algn="just"/>
            <a:r>
              <a:rPr lang="pt-BR" sz="3600" dirty="0" err="1" smtClean="0"/>
              <a:t>Torgler</a:t>
            </a:r>
            <a:r>
              <a:rPr lang="pt-BR" sz="3600" dirty="0" smtClean="0"/>
              <a:t> (2005): evidência para </a:t>
            </a:r>
            <a:r>
              <a:rPr lang="pt-BR" sz="3600" i="1" dirty="0" err="1" smtClean="0"/>
              <a:t>tax</a:t>
            </a:r>
            <a:r>
              <a:rPr lang="pt-BR" sz="3600" i="1" dirty="0" smtClean="0"/>
              <a:t> </a:t>
            </a:r>
            <a:r>
              <a:rPr lang="pt-BR" sz="3600" i="1" dirty="0" err="1" smtClean="0"/>
              <a:t>morale</a:t>
            </a:r>
            <a:r>
              <a:rPr lang="pt-BR" sz="3600" i="1" dirty="0" smtClean="0"/>
              <a:t> </a:t>
            </a:r>
            <a:r>
              <a:rPr lang="pt-BR" sz="3600" dirty="0" smtClean="0"/>
              <a:t>em países latino-americanos e caribenhos  baseado em World </a:t>
            </a:r>
            <a:r>
              <a:rPr lang="pt-BR" sz="3600" dirty="0" err="1" smtClean="0"/>
              <a:t>Values</a:t>
            </a:r>
            <a:r>
              <a:rPr lang="pt-BR" sz="3600" dirty="0" smtClean="0"/>
              <a:t> </a:t>
            </a:r>
            <a:r>
              <a:rPr lang="pt-BR" sz="3600" dirty="0" err="1" smtClean="0"/>
              <a:t>Survey</a:t>
            </a:r>
            <a:r>
              <a:rPr lang="pt-BR" sz="3600" dirty="0" smtClean="0"/>
              <a:t> (WVS) e </a:t>
            </a:r>
            <a:r>
              <a:rPr lang="pt-BR" sz="3600" dirty="0" err="1" smtClean="0"/>
              <a:t>Latinobarómetro</a:t>
            </a:r>
            <a:endParaRPr lang="pt-BR" sz="3600" dirty="0" smtClean="0"/>
          </a:p>
          <a:p>
            <a:pPr algn="just"/>
            <a:r>
              <a:rPr lang="pt-BR" sz="3600" dirty="0" smtClean="0"/>
              <a:t>Ambas </a:t>
            </a:r>
            <a:r>
              <a:rPr lang="pt-BR" sz="3600" dirty="0" err="1" smtClean="0"/>
              <a:t>surveys</a:t>
            </a:r>
            <a:r>
              <a:rPr lang="pt-BR" sz="3600" dirty="0" smtClean="0"/>
              <a:t> </a:t>
            </a:r>
            <a:r>
              <a:rPr lang="pt-BR" sz="3600" dirty="0" smtClean="0"/>
              <a:t>formulam uma questão idêntica para todos os indivíduos que compõem a amostra nos diferentes países que pode ser usada para inferir </a:t>
            </a:r>
            <a:r>
              <a:rPr lang="pt-BR" sz="3600" i="1" dirty="0" err="1" smtClean="0"/>
              <a:t>tax</a:t>
            </a:r>
            <a:r>
              <a:rPr lang="pt-BR" sz="3600" dirty="0" smtClean="0"/>
              <a:t> </a:t>
            </a:r>
            <a:r>
              <a:rPr lang="pt-BR" sz="3600" i="1" dirty="0" err="1" smtClean="0"/>
              <a:t>morale</a:t>
            </a:r>
            <a:endParaRPr lang="pt-BR" sz="3600" i="1" dirty="0" smtClean="0"/>
          </a:p>
          <a:p>
            <a:pPr algn="just"/>
            <a:r>
              <a:rPr lang="pt-BR" sz="3600" dirty="0" smtClean="0"/>
              <a:t>“</a:t>
            </a:r>
            <a:r>
              <a:rPr lang="pt-BR" sz="3600" dirty="0" err="1" smtClean="0"/>
              <a:t>Please</a:t>
            </a:r>
            <a:r>
              <a:rPr lang="pt-BR" sz="3600" dirty="0" smtClean="0"/>
              <a:t> </a:t>
            </a:r>
            <a:r>
              <a:rPr lang="pt-BR" sz="3600" dirty="0" err="1" smtClean="0"/>
              <a:t>tell</a:t>
            </a:r>
            <a:r>
              <a:rPr lang="pt-BR" sz="3600" dirty="0" smtClean="0"/>
              <a:t> me for </a:t>
            </a:r>
            <a:r>
              <a:rPr lang="pt-BR" sz="3600" dirty="0" err="1" smtClean="0"/>
              <a:t>each</a:t>
            </a:r>
            <a:r>
              <a:rPr lang="pt-BR" sz="3600" dirty="0" smtClean="0"/>
              <a:t> </a:t>
            </a:r>
            <a:r>
              <a:rPr lang="pt-BR" sz="3600" dirty="0" err="1" smtClean="0"/>
              <a:t>of</a:t>
            </a:r>
            <a:r>
              <a:rPr lang="pt-BR" sz="3600" dirty="0" smtClean="0"/>
              <a:t> </a:t>
            </a:r>
            <a:r>
              <a:rPr lang="pt-BR" sz="3600" dirty="0" err="1" smtClean="0"/>
              <a:t>the</a:t>
            </a:r>
            <a:r>
              <a:rPr lang="pt-BR" sz="3600" dirty="0" smtClean="0"/>
              <a:t> </a:t>
            </a:r>
            <a:r>
              <a:rPr lang="pt-BR" sz="3600" dirty="0" err="1" smtClean="0"/>
              <a:t>following</a:t>
            </a:r>
            <a:r>
              <a:rPr lang="pt-BR" sz="3600" dirty="0" smtClean="0"/>
              <a:t> </a:t>
            </a:r>
            <a:r>
              <a:rPr lang="pt-BR" sz="3600" dirty="0" err="1" smtClean="0"/>
              <a:t>statements</a:t>
            </a:r>
            <a:r>
              <a:rPr lang="pt-BR" sz="3600" dirty="0" smtClean="0"/>
              <a:t> </a:t>
            </a:r>
            <a:r>
              <a:rPr lang="pt-BR" sz="3600" dirty="0" err="1" smtClean="0"/>
              <a:t>whether</a:t>
            </a:r>
            <a:r>
              <a:rPr lang="pt-BR" sz="3600" dirty="0" smtClean="0"/>
              <a:t> </a:t>
            </a:r>
            <a:r>
              <a:rPr lang="pt-BR" sz="3600" dirty="0" err="1" smtClean="0"/>
              <a:t>you</a:t>
            </a:r>
            <a:r>
              <a:rPr lang="pt-BR" sz="3600" dirty="0" smtClean="0"/>
              <a:t> </a:t>
            </a:r>
            <a:r>
              <a:rPr lang="pt-BR" sz="3600" dirty="0" err="1" smtClean="0"/>
              <a:t>think</a:t>
            </a:r>
            <a:r>
              <a:rPr lang="pt-BR" sz="3600" dirty="0" smtClean="0"/>
              <a:t> it </a:t>
            </a:r>
            <a:r>
              <a:rPr lang="pt-BR" sz="3600" dirty="0" err="1" smtClean="0"/>
              <a:t>can</a:t>
            </a:r>
            <a:r>
              <a:rPr lang="pt-BR" sz="3600" dirty="0" smtClean="0"/>
              <a:t> </a:t>
            </a:r>
            <a:r>
              <a:rPr lang="pt-BR" sz="3600" dirty="0" err="1" smtClean="0"/>
              <a:t>Always</a:t>
            </a:r>
            <a:r>
              <a:rPr lang="pt-BR" sz="3600" dirty="0" smtClean="0"/>
              <a:t> </a:t>
            </a:r>
            <a:r>
              <a:rPr lang="pt-BR" sz="3600" dirty="0" err="1" smtClean="0"/>
              <a:t>be</a:t>
            </a:r>
            <a:r>
              <a:rPr lang="pt-BR" sz="3600" dirty="0" smtClean="0"/>
              <a:t> </a:t>
            </a:r>
            <a:r>
              <a:rPr lang="pt-BR" sz="3600" dirty="0" err="1" smtClean="0"/>
              <a:t>justified</a:t>
            </a:r>
            <a:r>
              <a:rPr lang="pt-BR" sz="3600" dirty="0" smtClean="0"/>
              <a:t>, </a:t>
            </a:r>
            <a:r>
              <a:rPr lang="pt-BR" sz="3600" dirty="0" err="1" smtClean="0"/>
              <a:t>never</a:t>
            </a:r>
            <a:r>
              <a:rPr lang="pt-BR" sz="3600" dirty="0" smtClean="0"/>
              <a:t> </a:t>
            </a:r>
            <a:r>
              <a:rPr lang="pt-BR" sz="3600" dirty="0" err="1" smtClean="0"/>
              <a:t>justified</a:t>
            </a:r>
            <a:r>
              <a:rPr lang="pt-BR" sz="3600" dirty="0" smtClean="0"/>
              <a:t>, </a:t>
            </a:r>
            <a:r>
              <a:rPr lang="pt-BR" sz="3600" dirty="0" err="1" smtClean="0"/>
              <a:t>or</a:t>
            </a:r>
            <a:r>
              <a:rPr lang="pt-BR" sz="3600" dirty="0" smtClean="0"/>
              <a:t> </a:t>
            </a:r>
            <a:r>
              <a:rPr lang="pt-BR" sz="3600" dirty="0" err="1" smtClean="0"/>
              <a:t>something</a:t>
            </a:r>
            <a:r>
              <a:rPr lang="pt-BR" sz="3600" dirty="0" smtClean="0"/>
              <a:t> in </a:t>
            </a:r>
            <a:r>
              <a:rPr lang="pt-BR" sz="3600" dirty="0" err="1" smtClean="0"/>
              <a:t>between</a:t>
            </a:r>
            <a:r>
              <a:rPr lang="pt-BR" sz="3600" dirty="0" smtClean="0"/>
              <a:t>... </a:t>
            </a:r>
            <a:r>
              <a:rPr lang="pt-BR" sz="3600" dirty="0" err="1" smtClean="0"/>
              <a:t>Cheating</a:t>
            </a:r>
            <a:r>
              <a:rPr lang="pt-BR" sz="3600" dirty="0" smtClean="0"/>
              <a:t> </a:t>
            </a:r>
            <a:r>
              <a:rPr lang="pt-BR" sz="3600" dirty="0" err="1" smtClean="0"/>
              <a:t>on</a:t>
            </a:r>
            <a:r>
              <a:rPr lang="pt-BR" sz="3600" dirty="0" smtClean="0"/>
              <a:t> </a:t>
            </a:r>
            <a:r>
              <a:rPr lang="pt-BR" sz="3600" dirty="0" err="1" smtClean="0"/>
              <a:t>tax</a:t>
            </a:r>
            <a:r>
              <a:rPr lang="pt-BR" sz="3600" dirty="0" smtClean="0"/>
              <a:t> </a:t>
            </a:r>
            <a:r>
              <a:rPr lang="pt-BR" sz="3600" dirty="0" err="1" smtClean="0"/>
              <a:t>if</a:t>
            </a:r>
            <a:r>
              <a:rPr lang="pt-BR" sz="3600" dirty="0" smtClean="0"/>
              <a:t> </a:t>
            </a:r>
            <a:r>
              <a:rPr lang="pt-BR" sz="3600" dirty="0" err="1" smtClean="0"/>
              <a:t>you</a:t>
            </a:r>
            <a:r>
              <a:rPr lang="pt-BR" sz="3600" dirty="0" smtClean="0"/>
              <a:t> </a:t>
            </a:r>
            <a:r>
              <a:rPr lang="pt-BR" sz="3600" dirty="0" err="1" smtClean="0"/>
              <a:t>have</a:t>
            </a:r>
            <a:r>
              <a:rPr lang="pt-BR" sz="3600" dirty="0" smtClean="0"/>
              <a:t> a chance (% </a:t>
            </a:r>
            <a:r>
              <a:rPr lang="pt-BR" sz="3600" dirty="0" err="1" smtClean="0"/>
              <a:t>never</a:t>
            </a:r>
            <a:r>
              <a:rPr lang="pt-BR" sz="3600" dirty="0" smtClean="0"/>
              <a:t> </a:t>
            </a:r>
            <a:r>
              <a:rPr lang="pt-BR" sz="3600" dirty="0" err="1" smtClean="0"/>
              <a:t>justified</a:t>
            </a:r>
            <a:r>
              <a:rPr lang="pt-BR" sz="3600" dirty="0" smtClean="0"/>
              <a:t> – </a:t>
            </a:r>
            <a:r>
              <a:rPr lang="pt-BR" sz="3600" dirty="0" err="1" smtClean="0"/>
              <a:t>code</a:t>
            </a:r>
            <a:r>
              <a:rPr lang="pt-BR" sz="3600" dirty="0" smtClean="0"/>
              <a:t> 1 </a:t>
            </a:r>
            <a:r>
              <a:rPr lang="pt-BR" sz="3600" dirty="0" err="1" smtClean="0"/>
              <a:t>from</a:t>
            </a:r>
            <a:r>
              <a:rPr lang="pt-BR" sz="3600" dirty="0" smtClean="0"/>
              <a:t> a </a:t>
            </a:r>
            <a:r>
              <a:rPr lang="pt-BR" sz="3600" dirty="0" err="1" smtClean="0"/>
              <a:t>ten-point</a:t>
            </a:r>
            <a:r>
              <a:rPr lang="pt-BR" sz="3600" dirty="0" smtClean="0"/>
              <a:t> </a:t>
            </a:r>
            <a:r>
              <a:rPr lang="pt-BR" sz="3600" dirty="0" err="1" smtClean="0"/>
              <a:t>scale</a:t>
            </a:r>
            <a:r>
              <a:rPr lang="pt-BR" sz="3600" dirty="0" smtClean="0"/>
              <a:t> where1=</a:t>
            </a:r>
            <a:r>
              <a:rPr lang="pt-BR" sz="3600" dirty="0" err="1" smtClean="0"/>
              <a:t>never</a:t>
            </a:r>
            <a:r>
              <a:rPr lang="pt-BR" sz="3600" dirty="0" smtClean="0"/>
              <a:t> </a:t>
            </a:r>
            <a:r>
              <a:rPr lang="pt-BR" sz="3600" dirty="0" err="1" smtClean="0"/>
              <a:t>and</a:t>
            </a:r>
            <a:r>
              <a:rPr lang="pt-BR" sz="3600" dirty="0" smtClean="0"/>
              <a:t> 10=</a:t>
            </a:r>
            <a:r>
              <a:rPr lang="pt-BR" sz="3600" dirty="0" err="1" smtClean="0"/>
              <a:t>always</a:t>
            </a:r>
            <a:r>
              <a:rPr lang="pt-BR" sz="3600" dirty="0" smtClean="0"/>
              <a:t>)”</a:t>
            </a:r>
          </a:p>
          <a:p>
            <a:pPr marL="0" indent="0" algn="just">
              <a:buNone/>
            </a:pPr>
            <a:endParaRPr lang="pt-BR" sz="3600" i="1" dirty="0" smtClean="0"/>
          </a:p>
        </p:txBody>
      </p:sp>
    </p:spTree>
    <p:extLst>
      <p:ext uri="{BB962C8B-B14F-4D97-AF65-F5344CB8AC3E}">
        <p14:creationId xmlns:p14="http://schemas.microsoft.com/office/powerpoint/2010/main" val="7173295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ítulo 1"/>
          <p:cNvSpPr>
            <a:spLocks noGrp="1"/>
          </p:cNvSpPr>
          <p:nvPr>
            <p:ph type="title"/>
          </p:nvPr>
        </p:nvSpPr>
        <p:spPr/>
        <p:txBody>
          <a:bodyPr/>
          <a:lstStyle/>
          <a:p>
            <a:pPr eaLnBrk="1" hangingPunct="1"/>
            <a:r>
              <a:rPr lang="pt-BR" altLang="pt-BR" smtClean="0"/>
              <a:t>Evidência empírica</a:t>
            </a:r>
          </a:p>
        </p:txBody>
      </p:sp>
      <p:sp>
        <p:nvSpPr>
          <p:cNvPr id="3" name="Espaço Reservado para Conteúdo 2"/>
          <p:cNvSpPr>
            <a:spLocks noGrp="1"/>
          </p:cNvSpPr>
          <p:nvPr>
            <p:ph idx="1"/>
          </p:nvPr>
        </p:nvSpPr>
        <p:spPr/>
        <p:txBody>
          <a:bodyPr rtlCol="0">
            <a:normAutofit/>
          </a:bodyPr>
          <a:lstStyle/>
          <a:p>
            <a:pPr marL="0" indent="0" algn="just" eaLnBrk="1" fontAlgn="auto" hangingPunct="1">
              <a:spcAft>
                <a:spcPts val="0"/>
              </a:spcAft>
              <a:buNone/>
              <a:defRPr/>
            </a:pPr>
            <a:r>
              <a:rPr lang="pt-BR" dirty="0" err="1" smtClean="0"/>
              <a:t>Consumers</a:t>
            </a:r>
            <a:r>
              <a:rPr lang="pt-BR" dirty="0" smtClean="0"/>
              <a:t> as </a:t>
            </a:r>
            <a:r>
              <a:rPr lang="pt-BR" dirty="0" err="1" smtClean="0"/>
              <a:t>tax</a:t>
            </a:r>
            <a:r>
              <a:rPr lang="pt-BR" dirty="0" smtClean="0"/>
              <a:t> </a:t>
            </a:r>
            <a:r>
              <a:rPr lang="pt-BR" dirty="0" err="1" smtClean="0"/>
              <a:t>auditors</a:t>
            </a:r>
            <a:r>
              <a:rPr lang="pt-BR" dirty="0" smtClean="0"/>
              <a:t>, Joana </a:t>
            </a:r>
            <a:r>
              <a:rPr lang="pt-BR" dirty="0" err="1" smtClean="0"/>
              <a:t>Naritomi</a:t>
            </a:r>
            <a:r>
              <a:rPr lang="pt-BR" dirty="0" smtClean="0"/>
              <a:t>, Dez 2013.</a:t>
            </a:r>
          </a:p>
          <a:p>
            <a:pPr marL="0" indent="0" algn="just" eaLnBrk="1" fontAlgn="auto" hangingPunct="1">
              <a:spcAft>
                <a:spcPts val="0"/>
              </a:spcAft>
              <a:buNone/>
              <a:defRPr/>
            </a:pPr>
            <a:r>
              <a:rPr lang="pt-BR" dirty="0" smtClean="0"/>
              <a:t>Dados a nível de estabelecimentos, periodicidade mensal.</a:t>
            </a:r>
          </a:p>
          <a:p>
            <a:pPr marL="0" indent="0" algn="just" eaLnBrk="1" fontAlgn="auto" hangingPunct="1">
              <a:spcAft>
                <a:spcPts val="0"/>
              </a:spcAft>
              <a:buNone/>
              <a:defRPr/>
            </a:pPr>
            <a:r>
              <a:rPr lang="pt-BR" dirty="0" smtClean="0"/>
              <a:t>Retornos de impostos de mais de 1 milhão de estabelecimentos.</a:t>
            </a:r>
          </a:p>
          <a:p>
            <a:pPr marL="0" indent="0" algn="just" eaLnBrk="1" fontAlgn="auto" hangingPunct="1">
              <a:spcAft>
                <a:spcPts val="0"/>
              </a:spcAft>
              <a:buNone/>
              <a:defRPr/>
            </a:pPr>
            <a:r>
              <a:rPr lang="pt-BR" dirty="0" smtClean="0"/>
              <a:t>Dados individuais sobre a coleta de impostos.</a:t>
            </a:r>
          </a:p>
          <a:p>
            <a:pPr marL="0" indent="0" algn="just" eaLnBrk="1" fontAlgn="auto" hangingPunct="1">
              <a:spcAft>
                <a:spcPts val="0"/>
              </a:spcAft>
              <a:buNone/>
              <a:defRPr/>
            </a:pPr>
            <a:r>
              <a:rPr lang="pt-BR" dirty="0" smtClean="0"/>
              <a:t>Participação no programa NFP de mais de 40 milhões de consumidores.</a:t>
            </a:r>
          </a:p>
          <a:p>
            <a:pPr marL="0" indent="0" algn="just" eaLnBrk="1" fontAlgn="auto" hangingPunct="1">
              <a:spcAft>
                <a:spcPts val="0"/>
              </a:spcAft>
              <a:buNone/>
              <a:defRPr/>
            </a:pPr>
            <a:r>
              <a:rPr lang="pt-BR" dirty="0" smtClean="0"/>
              <a:t>Dados sobre níveis de transação: 2,7 milhões de recibos baseados nos registros administrativos da receita do estado de SP.</a:t>
            </a:r>
          </a:p>
          <a:p>
            <a:pPr marL="0" indent="0" algn="just" eaLnBrk="1" fontAlgn="auto" hangingPunct="1">
              <a:spcAft>
                <a:spcPts val="0"/>
              </a:spcAft>
              <a:buNone/>
              <a:defRPr/>
            </a:pPr>
            <a:endParaRPr lang="pt-BR" dirty="0" smtClean="0"/>
          </a:p>
          <a:p>
            <a:pPr marL="0" indent="0" algn="just" eaLnBrk="1" fontAlgn="auto" hangingPunct="1">
              <a:spcAft>
                <a:spcPts val="0"/>
              </a:spcAft>
              <a:buNone/>
              <a:defRPr/>
            </a:pPr>
            <a:endParaRPr lang="pt-BR" dirty="0"/>
          </a:p>
        </p:txBody>
      </p:sp>
    </p:spTree>
    <p:extLst>
      <p:ext uri="{BB962C8B-B14F-4D97-AF65-F5344CB8AC3E}">
        <p14:creationId xmlns:p14="http://schemas.microsoft.com/office/powerpoint/2010/main" val="37398730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Estrutura teórica</a:t>
            </a:r>
            <a:endParaRPr lang="pt-BR" dirty="0"/>
          </a:p>
        </p:txBody>
      </p:sp>
      <p:sp>
        <p:nvSpPr>
          <p:cNvPr id="3" name="Espaço Reservado para Conteúdo 2"/>
          <p:cNvSpPr>
            <a:spLocks noGrp="1"/>
          </p:cNvSpPr>
          <p:nvPr>
            <p:ph sz="quarter" idx="1"/>
          </p:nvPr>
        </p:nvSpPr>
        <p:spPr/>
        <p:txBody>
          <a:bodyPr>
            <a:normAutofit lnSpcReduction="10000"/>
          </a:bodyPr>
          <a:lstStyle/>
          <a:p>
            <a:pPr algn="just"/>
            <a:r>
              <a:rPr lang="pt-BR" dirty="0" smtClean="0"/>
              <a:t>Segue o modelo de crime de Becker (1986) desenvolvido por </a:t>
            </a:r>
            <a:r>
              <a:rPr lang="pt-BR" dirty="0" err="1" smtClean="0"/>
              <a:t>Allingham</a:t>
            </a:r>
            <a:r>
              <a:rPr lang="pt-BR" dirty="0" smtClean="0"/>
              <a:t> e </a:t>
            </a:r>
            <a:r>
              <a:rPr lang="pt-BR" dirty="0" err="1" smtClean="0"/>
              <a:t>Sandmo</a:t>
            </a:r>
            <a:r>
              <a:rPr lang="pt-BR" dirty="0" smtClean="0"/>
              <a:t> (1972) para analisar a decisão de evasão.</a:t>
            </a:r>
          </a:p>
          <a:p>
            <a:pPr algn="just"/>
            <a:r>
              <a:rPr lang="pt-BR" dirty="0" smtClean="0"/>
              <a:t>O modelo de A-S foi o que vimos em sala.</a:t>
            </a:r>
          </a:p>
          <a:p>
            <a:pPr algn="just"/>
            <a:r>
              <a:rPr lang="pt-BR" dirty="0" smtClean="0"/>
              <a:t>Na verdade usa uma variante desse modelo discutida por </a:t>
            </a:r>
            <a:r>
              <a:rPr lang="pt-BR" dirty="0" err="1" smtClean="0"/>
              <a:t>Kleven</a:t>
            </a:r>
            <a:r>
              <a:rPr lang="pt-BR" dirty="0" smtClean="0"/>
              <a:t> et al. (2011)</a:t>
            </a:r>
            <a:r>
              <a:rPr lang="pt-BR" dirty="0" smtClean="0"/>
              <a:t> </a:t>
            </a:r>
            <a:r>
              <a:rPr lang="pt-BR" dirty="0" smtClean="0"/>
              <a:t>em que a probabilidade de auditoria cresce com a quantidade evadida.</a:t>
            </a:r>
          </a:p>
          <a:p>
            <a:pPr algn="just">
              <a:buNone/>
            </a:pPr>
            <a:endParaRPr lang="pt-BR" sz="2000" dirty="0" smtClean="0"/>
          </a:p>
          <a:p>
            <a:pPr algn="just">
              <a:buNone/>
            </a:pPr>
            <a:r>
              <a:rPr lang="pt-BR" sz="2000" dirty="0" err="1" smtClean="0"/>
              <a:t>Allingham</a:t>
            </a:r>
            <a:r>
              <a:rPr lang="pt-BR" sz="2000" dirty="0" smtClean="0"/>
              <a:t>, M.; </a:t>
            </a:r>
            <a:r>
              <a:rPr lang="pt-BR" sz="2000" dirty="0" err="1" smtClean="0"/>
              <a:t>Sandmo</a:t>
            </a:r>
            <a:r>
              <a:rPr lang="pt-BR" sz="2000" dirty="0" smtClean="0"/>
              <a:t>, A. 1972. </a:t>
            </a:r>
            <a:r>
              <a:rPr lang="pt-BR" sz="2000" dirty="0" err="1" smtClean="0"/>
              <a:t>Income</a:t>
            </a:r>
            <a:r>
              <a:rPr lang="pt-BR" sz="2000" dirty="0" smtClean="0"/>
              <a:t> </a:t>
            </a:r>
            <a:r>
              <a:rPr lang="pt-BR" sz="2000" dirty="0" err="1" smtClean="0"/>
              <a:t>tax</a:t>
            </a:r>
            <a:r>
              <a:rPr lang="pt-BR" sz="2000" dirty="0" smtClean="0"/>
              <a:t> </a:t>
            </a:r>
            <a:r>
              <a:rPr lang="pt-BR" sz="2000" dirty="0" err="1" smtClean="0"/>
              <a:t>evasion</a:t>
            </a:r>
            <a:r>
              <a:rPr lang="pt-BR" sz="2000" dirty="0" smtClean="0"/>
              <a:t>: a </a:t>
            </a:r>
            <a:r>
              <a:rPr lang="pt-BR" sz="2000" dirty="0" err="1" smtClean="0"/>
              <a:t>theoretical</a:t>
            </a:r>
            <a:r>
              <a:rPr lang="pt-BR" sz="2000" dirty="0" smtClean="0"/>
              <a:t> </a:t>
            </a:r>
            <a:r>
              <a:rPr lang="pt-BR" sz="2000" dirty="0" err="1" smtClean="0"/>
              <a:t>analysis</a:t>
            </a:r>
            <a:r>
              <a:rPr lang="pt-BR" sz="2000" dirty="0" smtClean="0"/>
              <a:t>, </a:t>
            </a:r>
            <a:r>
              <a:rPr lang="pt-BR" sz="2000" dirty="0" err="1" smtClean="0"/>
              <a:t>Journal</a:t>
            </a:r>
            <a:r>
              <a:rPr lang="pt-BR" sz="2000" dirty="0" smtClean="0"/>
              <a:t> </a:t>
            </a:r>
            <a:r>
              <a:rPr lang="pt-BR" sz="2000" dirty="0" err="1" smtClean="0"/>
              <a:t>of</a:t>
            </a:r>
            <a:r>
              <a:rPr lang="pt-BR" sz="2000" dirty="0" smtClean="0"/>
              <a:t> </a:t>
            </a:r>
            <a:r>
              <a:rPr lang="pt-BR" sz="2000" dirty="0" err="1" smtClean="0"/>
              <a:t>Public</a:t>
            </a:r>
            <a:r>
              <a:rPr lang="pt-BR" sz="2000" dirty="0" smtClean="0"/>
              <a:t> </a:t>
            </a:r>
            <a:r>
              <a:rPr lang="pt-BR" sz="2000" dirty="0" err="1" smtClean="0"/>
              <a:t>Economics</a:t>
            </a:r>
            <a:r>
              <a:rPr lang="pt-BR" sz="2000" dirty="0" smtClean="0"/>
              <a:t>, vol. 1, 1972, 323-338</a:t>
            </a:r>
            <a:r>
              <a:rPr lang="pt-BR" sz="2000" dirty="0" smtClean="0"/>
              <a:t>.</a:t>
            </a:r>
          </a:p>
          <a:p>
            <a:pPr algn="just">
              <a:buNone/>
            </a:pPr>
            <a:r>
              <a:rPr lang="pt-BR" sz="2000" dirty="0" err="1"/>
              <a:t>Kleven</a:t>
            </a:r>
            <a:r>
              <a:rPr lang="pt-BR" sz="2000" dirty="0"/>
              <a:t>, </a:t>
            </a:r>
            <a:r>
              <a:rPr lang="pt-BR" sz="2000" dirty="0" err="1"/>
              <a:t>Henrik</a:t>
            </a:r>
            <a:r>
              <a:rPr lang="pt-BR" sz="2000" dirty="0"/>
              <a:t> J., Martin B. </a:t>
            </a:r>
            <a:r>
              <a:rPr lang="pt-BR" sz="2000" dirty="0" err="1"/>
              <a:t>Knudsen</a:t>
            </a:r>
            <a:r>
              <a:rPr lang="pt-BR" sz="2000" dirty="0"/>
              <a:t>, </a:t>
            </a:r>
            <a:r>
              <a:rPr lang="pt-BR" sz="2000" dirty="0" err="1"/>
              <a:t>Claus</a:t>
            </a:r>
            <a:r>
              <a:rPr lang="pt-BR" sz="2000" dirty="0"/>
              <a:t> T. </a:t>
            </a:r>
            <a:r>
              <a:rPr lang="pt-BR" sz="2000" dirty="0" err="1"/>
              <a:t>Kreiner</a:t>
            </a:r>
            <a:r>
              <a:rPr lang="pt-BR" sz="2000" dirty="0"/>
              <a:t>, </a:t>
            </a:r>
            <a:r>
              <a:rPr lang="pt-BR" sz="2000" dirty="0" err="1"/>
              <a:t>Søren</a:t>
            </a:r>
            <a:r>
              <a:rPr lang="pt-BR" sz="2000" dirty="0"/>
              <a:t> Pedersen, </a:t>
            </a:r>
            <a:r>
              <a:rPr lang="pt-BR" sz="2000" dirty="0" err="1"/>
              <a:t>and</a:t>
            </a:r>
            <a:r>
              <a:rPr lang="pt-BR" sz="2000" dirty="0"/>
              <a:t> Emmanuel </a:t>
            </a:r>
            <a:r>
              <a:rPr lang="pt-BR" sz="2000" dirty="0" err="1"/>
              <a:t>Saez</a:t>
            </a:r>
            <a:r>
              <a:rPr lang="pt-BR" sz="2000" dirty="0"/>
              <a:t>. 2011. ”</a:t>
            </a:r>
            <a:r>
              <a:rPr lang="pt-BR" sz="2000" dirty="0" err="1"/>
              <a:t>Unwilling</a:t>
            </a:r>
            <a:r>
              <a:rPr lang="pt-BR" sz="2000" dirty="0"/>
              <a:t> </a:t>
            </a:r>
            <a:r>
              <a:rPr lang="pt-BR" sz="2000" dirty="0" err="1"/>
              <a:t>or</a:t>
            </a:r>
            <a:r>
              <a:rPr lang="pt-BR" sz="2000" dirty="0"/>
              <a:t> </a:t>
            </a:r>
            <a:r>
              <a:rPr lang="pt-BR" sz="2000" dirty="0" err="1"/>
              <a:t>Unable</a:t>
            </a:r>
            <a:r>
              <a:rPr lang="pt-BR" sz="2000" dirty="0"/>
              <a:t> </a:t>
            </a:r>
            <a:r>
              <a:rPr lang="pt-BR" sz="2000" dirty="0" err="1"/>
              <a:t>to</a:t>
            </a:r>
            <a:r>
              <a:rPr lang="pt-BR" sz="2000" dirty="0"/>
              <a:t> </a:t>
            </a:r>
            <a:r>
              <a:rPr lang="pt-BR" sz="2000" dirty="0" err="1"/>
              <a:t>Cheat</a:t>
            </a:r>
            <a:r>
              <a:rPr lang="pt-BR" sz="2000" dirty="0"/>
              <a:t>? </a:t>
            </a:r>
            <a:r>
              <a:rPr lang="pt-BR" sz="2000" dirty="0" err="1"/>
              <a:t>Evidence</a:t>
            </a:r>
            <a:r>
              <a:rPr lang="pt-BR" sz="2000" dirty="0"/>
              <a:t> </a:t>
            </a:r>
            <a:r>
              <a:rPr lang="pt-BR" sz="2000" dirty="0" err="1"/>
              <a:t>from</a:t>
            </a:r>
            <a:r>
              <a:rPr lang="pt-BR" sz="2000" dirty="0"/>
              <a:t> a </a:t>
            </a:r>
            <a:r>
              <a:rPr lang="pt-BR" sz="2000" dirty="0" err="1"/>
              <a:t>Randomized</a:t>
            </a:r>
            <a:r>
              <a:rPr lang="pt-BR" sz="2000" dirty="0"/>
              <a:t> </a:t>
            </a:r>
            <a:r>
              <a:rPr lang="pt-BR" sz="2000" dirty="0" err="1"/>
              <a:t>Tax</a:t>
            </a:r>
            <a:r>
              <a:rPr lang="pt-BR" sz="2000" dirty="0"/>
              <a:t> </a:t>
            </a:r>
            <a:r>
              <a:rPr lang="pt-BR" sz="2000" dirty="0" err="1"/>
              <a:t>Audit</a:t>
            </a:r>
            <a:r>
              <a:rPr lang="pt-BR" sz="2000" dirty="0"/>
              <a:t> </a:t>
            </a:r>
            <a:r>
              <a:rPr lang="pt-BR" sz="2000" dirty="0" err="1"/>
              <a:t>Experiment</a:t>
            </a:r>
            <a:r>
              <a:rPr lang="pt-BR" sz="2000" dirty="0"/>
              <a:t> in </a:t>
            </a:r>
            <a:r>
              <a:rPr lang="pt-BR" sz="2000" dirty="0" err="1"/>
              <a:t>Denmark</a:t>
            </a:r>
            <a:r>
              <a:rPr lang="pt-BR" sz="2000" dirty="0"/>
              <a:t>.”</a:t>
            </a:r>
            <a:r>
              <a:rPr lang="pt-BR" sz="2000" dirty="0" err="1"/>
              <a:t>Econometrica</a:t>
            </a:r>
            <a:r>
              <a:rPr lang="pt-BR" sz="2000" dirty="0"/>
              <a:t>, 79 (3): 651-692.</a:t>
            </a:r>
            <a:endParaRPr lang="pt-BR" sz="20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just"/>
            <a:r>
              <a:rPr lang="pt-BR" sz="2800" dirty="0" smtClean="0"/>
              <a:t>Efeito do monitoramento sobre os estabelecimentos</a:t>
            </a:r>
            <a:endParaRPr lang="pt-BR" sz="2800" dirty="0"/>
          </a:p>
        </p:txBody>
      </p:sp>
      <p:sp>
        <p:nvSpPr>
          <p:cNvPr id="3" name="Espaço Reservado para Conteúdo 2"/>
          <p:cNvSpPr>
            <a:spLocks noGrp="1"/>
          </p:cNvSpPr>
          <p:nvPr>
            <p:ph sz="quarter" idx="1"/>
          </p:nvPr>
        </p:nvSpPr>
        <p:spPr/>
        <p:txBody>
          <a:bodyPr/>
          <a:lstStyle/>
          <a:p>
            <a:pPr algn="just"/>
            <a:r>
              <a:rPr lang="pt-BR" dirty="0" smtClean="0"/>
              <a:t>Compara as mudanças nas receitas em estabelecimentos que vendem majoritariamente para os consumidores finais (varejo) e os estabelecimentos que vendem majoritariamente para outras firmas (atacado).</a:t>
            </a:r>
          </a:p>
          <a:p>
            <a:pPr algn="just"/>
            <a:r>
              <a:rPr lang="pt-BR" dirty="0" smtClean="0"/>
              <a:t>Mostra que os setores de varejo e atacado se comportavam de forma semelhante antes do programa ser introduzido, e que a receita dos setores varejistas aumentou relativamente mais do que nos setores atacadistas depois da implementação do NFP.</a:t>
            </a:r>
            <a:endParaRPr lang="pt-BR" dirty="0"/>
          </a:p>
        </p:txBody>
      </p:sp>
    </p:spTree>
    <p:extLst>
      <p:ext uri="{BB962C8B-B14F-4D97-AF65-F5344CB8AC3E}">
        <p14:creationId xmlns:p14="http://schemas.microsoft.com/office/powerpoint/2010/main" val="12276878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fontScale="92500" lnSpcReduction="10000"/>
          </a:bodyPr>
          <a:lstStyle/>
          <a:p>
            <a:pPr algn="just"/>
            <a:r>
              <a:rPr lang="pt-BR" dirty="0" smtClean="0"/>
              <a:t>Receita no setor varejista aumentou em média 22% (aproximadamente US$400 milhões) ao longo de 4 anos como resultado do NFP.</a:t>
            </a:r>
          </a:p>
          <a:p>
            <a:pPr algn="just"/>
            <a:r>
              <a:rPr lang="pt-BR" dirty="0" smtClean="0"/>
              <a:t>Esta estimativa é provavelmente um limite inferior para o efeito do programa, dado que os estabelecimentos de atacado podem também ter sido afetados pela mudança na decisão dos consumidores de pedir recibos.</a:t>
            </a:r>
          </a:p>
          <a:p>
            <a:pPr algn="just"/>
            <a:r>
              <a:rPr lang="pt-BR" dirty="0"/>
              <a:t>A</a:t>
            </a:r>
            <a:r>
              <a:rPr lang="pt-BR" dirty="0" smtClean="0"/>
              <a:t>umento no </a:t>
            </a:r>
            <a:r>
              <a:rPr lang="pt-BR" dirty="0" err="1" smtClean="0"/>
              <a:t>tax</a:t>
            </a:r>
            <a:r>
              <a:rPr lang="pt-BR" dirty="0" smtClean="0"/>
              <a:t> </a:t>
            </a:r>
            <a:r>
              <a:rPr lang="pt-BR" dirty="0" err="1" smtClean="0"/>
              <a:t>enforcement</a:t>
            </a:r>
            <a:r>
              <a:rPr lang="pt-BR" dirty="0" smtClean="0"/>
              <a:t> aumenta a alíquota de imposto efetiva (muitos estabelecimentos terão que pagar mais impostos). Este aumento no pagamento de impostos pode afetar os estabelecimentos que estavam na iminência de sair do mercado ou demitir empregados. </a:t>
            </a:r>
          </a:p>
          <a:p>
            <a:pPr algn="just">
              <a:buNone/>
            </a:pPr>
            <a:r>
              <a:rPr lang="pt-BR" dirty="0" smtClean="0"/>
              <a:t>Nenhum efeito do programa sobre emprego ou decisões de saída das empresas. </a:t>
            </a:r>
          </a:p>
          <a:p>
            <a:pPr algn="just"/>
            <a:endParaRPr lang="pt-BR" dirty="0" smtClean="0"/>
          </a:p>
        </p:txBody>
      </p:sp>
    </p:spTree>
    <p:extLst>
      <p:ext uri="{BB962C8B-B14F-4D97-AF65-F5344CB8AC3E}">
        <p14:creationId xmlns:p14="http://schemas.microsoft.com/office/powerpoint/2010/main" val="12452157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pPr algn="just"/>
            <a:r>
              <a:rPr lang="pt-BR" dirty="0" smtClean="0"/>
              <a:t>Mostra empiricamente que os estabelecimentos em setores que são caracterizados por um grande número de transações e que vendem itens cujos preços são baixos são relativamente mais afetados pelo NFP.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pPr algn="just"/>
            <a:r>
              <a:rPr lang="pt-BR" sz="2400" dirty="0" smtClean="0"/>
              <a:t>Participação dos consumidores:  investiga as mudanças no número de recibos que os indivíduos pedem explorando variações dos preços das loterias.</a:t>
            </a:r>
          </a:p>
          <a:p>
            <a:pPr algn="just"/>
            <a:r>
              <a:rPr lang="pt-BR" sz="2400" dirty="0" smtClean="0"/>
              <a:t>Mostra que os indivíduos condicionam suas decisões de pedir recibo às loterias passadas.</a:t>
            </a:r>
          </a:p>
          <a:p>
            <a:pPr algn="just"/>
            <a:r>
              <a:rPr lang="pt-BR" sz="2400" dirty="0" smtClean="0"/>
              <a:t>Mesmo quando os prêmios são tão pequenos quanto 5 dólares, os ganhadores pedem por recibos mais frequentemente e em um conjunto maior de estabelecimentos depois do resultado da loteria do que os não ganhadores.</a:t>
            </a:r>
          </a:p>
          <a:p>
            <a:pPr algn="just"/>
            <a:r>
              <a:rPr lang="pt-BR" sz="2400" dirty="0" smtClean="0"/>
              <a:t>Consumidores aumentam fortemente sua participação no programa quando eles se tornam elegíveis ao sorteio.</a:t>
            </a:r>
          </a:p>
          <a:p>
            <a:endParaRPr lang="pt-B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Evidência</a:t>
            </a:r>
            <a:endParaRPr lang="pt-BR" dirty="0"/>
          </a:p>
        </p:txBody>
      </p:sp>
      <p:sp>
        <p:nvSpPr>
          <p:cNvPr id="3" name="Espaço Reservado para Conteúdo 2"/>
          <p:cNvSpPr>
            <a:spLocks noGrp="1"/>
          </p:cNvSpPr>
          <p:nvPr>
            <p:ph sz="quarter" idx="1"/>
          </p:nvPr>
        </p:nvSpPr>
        <p:spPr/>
        <p:txBody>
          <a:bodyPr/>
          <a:lstStyle/>
          <a:p>
            <a:pPr algn="just"/>
            <a:r>
              <a:rPr lang="pt-BR" dirty="0" smtClean="0"/>
              <a:t>Recompensas para os consumidores podem aumentar o cumprimento pelos estabelecimentos.</a:t>
            </a:r>
          </a:p>
          <a:p>
            <a:pPr algn="just"/>
            <a:r>
              <a:rPr lang="pt-BR" dirty="0" smtClean="0"/>
              <a:t>Governo, contudo, abre mão de receita através de </a:t>
            </a:r>
            <a:r>
              <a:rPr lang="pt-BR" dirty="0" err="1" smtClean="0"/>
              <a:t>tax</a:t>
            </a:r>
            <a:r>
              <a:rPr lang="pt-BR" dirty="0" smtClean="0"/>
              <a:t> rebates (créditos)  e sorteios.</a:t>
            </a:r>
          </a:p>
          <a:p>
            <a:pPr algn="just"/>
            <a:r>
              <a:rPr lang="pt-BR" dirty="0" smtClean="0"/>
              <a:t>Total de impostos pagos pelo setor varejista entre 2004 e 2007 em SP: US$9 milhões. O aumento de 22% no cumprimento implicaria num aumento na coleta de impostos de aproximadamente US$ 2 bilhões ao longo de 4 anos. No mesmo período, US$ 1,6 bilhões de recompensas foram distribuídos, o que resulta num ganho líquido de receitas de US$ 400 milhões.</a:t>
            </a:r>
          </a:p>
          <a:p>
            <a:pPr algn="just"/>
            <a:endParaRPr lang="pt-B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just"/>
            <a:r>
              <a:rPr lang="pt-BR" dirty="0" smtClean="0"/>
              <a:t>Comparar o ganho de receitas com o custo de obter essas receitas</a:t>
            </a:r>
            <a:endParaRPr lang="pt-BR" dirty="0"/>
          </a:p>
        </p:txBody>
      </p:sp>
      <p:sp>
        <p:nvSpPr>
          <p:cNvPr id="3" name="Espaço Reservado para Conteúdo 2"/>
          <p:cNvSpPr>
            <a:spLocks noGrp="1"/>
          </p:cNvSpPr>
          <p:nvPr>
            <p:ph sz="quarter" idx="1"/>
          </p:nvPr>
        </p:nvSpPr>
        <p:spPr/>
        <p:txBody>
          <a:bodyPr/>
          <a:lstStyle/>
          <a:p>
            <a:r>
              <a:rPr lang="pt-BR" dirty="0" smtClean="0"/>
              <a:t>1) Custo de oportunidade</a:t>
            </a:r>
          </a:p>
          <a:p>
            <a:pPr algn="just">
              <a:buNone/>
            </a:pPr>
            <a:r>
              <a:rPr lang="pt-BR" dirty="0" smtClean="0"/>
              <a:t>Estimar o custo do tempo para um consumidor informar o número do CPF baseado no salário por hora médio em SP.  Uma vez que o tempo para informar o CPF é um custo para o consumidor e para o caixa, soma o salário por hora médio com o salário por hora no varejo (US$6.8).</a:t>
            </a:r>
          </a:p>
          <a:p>
            <a:pPr algn="just">
              <a:buNone/>
            </a:pPr>
            <a:r>
              <a:rPr lang="pt-BR" dirty="0" smtClean="0"/>
              <a:t>Considerando que leva 11 segundos para informar o CPF e que existiam 3.2 bilhões de recibos identificados, os custos são de US$ 66 milhões.</a:t>
            </a:r>
            <a:endParaRPr lang="pt-B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a:bodyPr>
          <a:lstStyle/>
          <a:p>
            <a:pPr algn="just">
              <a:buNone/>
            </a:pPr>
            <a:r>
              <a:rPr lang="pt-BR" dirty="0" smtClean="0"/>
              <a:t>Assumindo que leva 30 minutos para se inscrever no programa e considerando que 13 milhões de pessoas se inscreveram, há um custo adicional de US$ 28 milhões.</a:t>
            </a:r>
          </a:p>
          <a:p>
            <a:pPr algn="just">
              <a:buNone/>
            </a:pPr>
            <a:r>
              <a:rPr lang="pt-BR" dirty="0" smtClean="0"/>
              <a:t>Custo total : US$ 94 milhões</a:t>
            </a:r>
          </a:p>
          <a:p>
            <a:pPr algn="just">
              <a:buNone/>
            </a:pPr>
            <a:r>
              <a:rPr lang="pt-BR" dirty="0" smtClean="0"/>
              <a:t>2) Abordagem da preferência revelada. Observando o valor do recibo individual aproxima o </a:t>
            </a:r>
            <a:r>
              <a:rPr lang="pt-BR" dirty="0" err="1" smtClean="0"/>
              <a:t>threshold</a:t>
            </a:r>
            <a:r>
              <a:rPr lang="pt-BR" dirty="0" smtClean="0"/>
              <a:t> abaixo do qual os contribuintes podem achar que não vale a pena pedir recibo.</a:t>
            </a:r>
          </a:p>
          <a:p>
            <a:pPr algn="just">
              <a:buNone/>
            </a:pPr>
            <a:r>
              <a:rPr lang="pt-BR" dirty="0" smtClean="0"/>
              <a:t>US $ 174 milhões</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pPr algn="just">
              <a:buNone/>
            </a:pPr>
            <a:r>
              <a:rPr lang="pt-BR" dirty="0" smtClean="0"/>
              <a:t>Custo marginal dos recursos públicos (MCPF) = custos líquidos para a sociedade/ganhos de receita tributária.</a:t>
            </a:r>
          </a:p>
          <a:p>
            <a:pPr algn="just">
              <a:buNone/>
            </a:pPr>
            <a:r>
              <a:rPr lang="pt-BR" dirty="0" smtClean="0"/>
              <a:t>Denominador = Ganho em receita tributária = $400 milhões</a:t>
            </a:r>
          </a:p>
          <a:p>
            <a:pPr algn="just">
              <a:buNone/>
            </a:pPr>
            <a:r>
              <a:rPr lang="pt-BR" dirty="0" smtClean="0"/>
              <a:t>Numerador = $400 milhões extra de taxação sobre a sociedade mais o custo do programa.</a:t>
            </a:r>
          </a:p>
          <a:p>
            <a:pPr algn="just">
              <a:buNone/>
            </a:pPr>
            <a:r>
              <a:rPr lang="pt-BR" dirty="0" smtClean="0"/>
              <a:t>Custos líquidos para a sociedade/ganhos de receita entre $1.23 e $1.43 , ou seja, o programa custaria entre 1.23  e 1.43 dólares em bem estar para cada dólar que ele coleta.</a:t>
            </a:r>
          </a:p>
          <a:p>
            <a:endParaRPr lang="pt-B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pPr algn="just"/>
            <a:r>
              <a:rPr lang="pt-BR" dirty="0" err="1" smtClean="0"/>
              <a:t>Torgler</a:t>
            </a:r>
            <a:r>
              <a:rPr lang="pt-BR" dirty="0" smtClean="0"/>
              <a:t> (2005): </a:t>
            </a:r>
            <a:r>
              <a:rPr lang="pt-BR" dirty="0" err="1" smtClean="0"/>
              <a:t>reescalona</a:t>
            </a:r>
            <a:r>
              <a:rPr lang="pt-BR" dirty="0" smtClean="0"/>
              <a:t> as respostas para criar uma variável de </a:t>
            </a:r>
            <a:r>
              <a:rPr lang="pt-BR" i="1" dirty="0" err="1" smtClean="0"/>
              <a:t>tax</a:t>
            </a:r>
            <a:r>
              <a:rPr lang="pt-BR" i="1" dirty="0" smtClean="0"/>
              <a:t> </a:t>
            </a:r>
            <a:r>
              <a:rPr lang="pt-BR" i="1" dirty="0" err="1" smtClean="0"/>
              <a:t>morale</a:t>
            </a:r>
            <a:r>
              <a:rPr lang="pt-BR" i="1" dirty="0" smtClean="0"/>
              <a:t> </a:t>
            </a:r>
            <a:r>
              <a:rPr lang="pt-BR" dirty="0" smtClean="0"/>
              <a:t>que varia entre 0 e 3, onde 3 é o maior </a:t>
            </a:r>
            <a:r>
              <a:rPr lang="pt-BR" i="1" dirty="0" err="1" smtClean="0"/>
              <a:t>tax</a:t>
            </a:r>
            <a:r>
              <a:rPr lang="pt-BR" i="1" dirty="0" smtClean="0"/>
              <a:t> </a:t>
            </a:r>
            <a:r>
              <a:rPr lang="pt-BR" i="1" dirty="0" err="1" smtClean="0"/>
              <a:t>morale</a:t>
            </a:r>
            <a:r>
              <a:rPr lang="pt-BR" i="1" dirty="0" smtClean="0"/>
              <a:t> </a:t>
            </a:r>
            <a:r>
              <a:rPr lang="pt-BR" dirty="0" smtClean="0"/>
              <a:t>(ou seja, evasão nunca é justificável) e 0 é o menor </a:t>
            </a:r>
            <a:r>
              <a:rPr lang="pt-BR" i="1" dirty="0" err="1" smtClean="0"/>
              <a:t>tax</a:t>
            </a:r>
            <a:r>
              <a:rPr lang="pt-BR" i="1" dirty="0" smtClean="0"/>
              <a:t> </a:t>
            </a:r>
            <a:r>
              <a:rPr lang="pt-BR" i="1" dirty="0" err="1" smtClean="0"/>
              <a:t>morale</a:t>
            </a:r>
            <a:endParaRPr lang="pt-BR" i="1" dirty="0" smtClean="0"/>
          </a:p>
          <a:p>
            <a:pPr algn="just"/>
            <a:r>
              <a:rPr lang="pt-BR" dirty="0" smtClean="0"/>
              <a:t>Ele usa esta variável como variável dependente numa estimação </a:t>
            </a:r>
            <a:r>
              <a:rPr lang="pt-BR" dirty="0" err="1" smtClean="0"/>
              <a:t>probit</a:t>
            </a:r>
            <a:r>
              <a:rPr lang="pt-BR" dirty="0" smtClean="0"/>
              <a:t> ordenado numa tentativa de determinar se variáveis tais como país/região, confiança com que as pessoas obedecem a lei, confiança no presidente, nas instituições, a probabilidade percebida de ser pego), assim como as várias variáveis sócio-demográficas e econômicas (idade, sexo, educação, estado civil, ocupação) são importantes na decisão de pagar impostos.</a:t>
            </a:r>
            <a:endParaRPr lang="pt-BR" dirty="0"/>
          </a:p>
          <a:p>
            <a:endParaRPr lang="pt-BR" dirty="0"/>
          </a:p>
        </p:txBody>
      </p:sp>
    </p:spTree>
    <p:extLst>
      <p:ext uri="{BB962C8B-B14F-4D97-AF65-F5344CB8AC3E}">
        <p14:creationId xmlns:p14="http://schemas.microsoft.com/office/powerpoint/2010/main" val="11714276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just"/>
            <a:r>
              <a:rPr lang="pt-BR" dirty="0" smtClean="0"/>
              <a:t>Outros benefícios sociais a serem considerados na análise custo-benefício</a:t>
            </a:r>
            <a:endParaRPr lang="pt-BR" dirty="0"/>
          </a:p>
        </p:txBody>
      </p:sp>
      <p:sp>
        <p:nvSpPr>
          <p:cNvPr id="3" name="Espaço Reservado para Conteúdo 2"/>
          <p:cNvSpPr>
            <a:spLocks noGrp="1"/>
          </p:cNvSpPr>
          <p:nvPr>
            <p:ph sz="quarter" idx="1"/>
          </p:nvPr>
        </p:nvSpPr>
        <p:spPr/>
        <p:txBody>
          <a:bodyPr/>
          <a:lstStyle/>
          <a:p>
            <a:pPr algn="just"/>
            <a:r>
              <a:rPr lang="pt-BR" dirty="0" smtClean="0"/>
              <a:t>Programas de recompensa a consumidores são frequentemente vistos como uma forma de encorajar uma cultura que valoriza </a:t>
            </a:r>
            <a:r>
              <a:rPr lang="pt-BR" dirty="0" err="1" smtClean="0"/>
              <a:t>tax</a:t>
            </a:r>
            <a:r>
              <a:rPr lang="pt-BR" dirty="0" smtClean="0"/>
              <a:t> </a:t>
            </a:r>
            <a:r>
              <a:rPr lang="pt-BR" dirty="0" err="1" smtClean="0"/>
              <a:t>compliance</a:t>
            </a:r>
            <a:r>
              <a:rPr lang="pt-BR" dirty="0" smtClean="0"/>
              <a:t> (ou </a:t>
            </a:r>
            <a:r>
              <a:rPr lang="pt-BR" dirty="0" err="1" smtClean="0"/>
              <a:t>tax</a:t>
            </a:r>
            <a:r>
              <a:rPr lang="pt-BR" dirty="0" smtClean="0"/>
              <a:t> </a:t>
            </a:r>
            <a:r>
              <a:rPr lang="pt-BR" dirty="0" err="1" smtClean="0"/>
              <a:t>morale</a:t>
            </a:r>
            <a:r>
              <a:rPr lang="pt-BR" dirty="0" smtClean="0"/>
              <a:t>).</a:t>
            </a:r>
          </a:p>
          <a:p>
            <a:pPr algn="just">
              <a:buNone/>
            </a:pPr>
            <a:r>
              <a:rPr lang="pt-BR" dirty="0" smtClean="0"/>
              <a:t> Se este canal é relevante, o programa poderia potencialmente gerar uma mudança na probabilidade do consumidor fornecer o CPF mesmo se o governo eventualmente descontinuar o programa.</a:t>
            </a:r>
          </a:p>
          <a:p>
            <a:pPr algn="just"/>
            <a:r>
              <a:rPr lang="pt-BR" dirty="0" smtClean="0"/>
              <a:t>O programa também permite que os consumidores destinem os recursos para caridade, o que aumenta a utilidade de motivos altruístas ou efeitos “</a:t>
            </a:r>
            <a:r>
              <a:rPr lang="pt-BR" dirty="0" err="1" smtClean="0"/>
              <a:t>warm</a:t>
            </a:r>
            <a:r>
              <a:rPr lang="pt-BR" dirty="0" smtClean="0"/>
              <a:t> </a:t>
            </a:r>
            <a:r>
              <a:rPr lang="pt-BR" dirty="0" err="1" smtClean="0"/>
              <a:t>glow</a:t>
            </a:r>
            <a:r>
              <a:rPr lang="pt-BR" dirty="0" smtClean="0"/>
              <a:t>”.</a:t>
            </a:r>
            <a:endParaRPr lang="pt-B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Maneiras de tornar a política mais </a:t>
            </a:r>
            <a:r>
              <a:rPr lang="pt-BR" dirty="0" err="1" smtClean="0"/>
              <a:t>custo-efetiva</a:t>
            </a:r>
            <a:endParaRPr lang="pt-BR" dirty="0"/>
          </a:p>
        </p:txBody>
      </p:sp>
      <p:sp>
        <p:nvSpPr>
          <p:cNvPr id="3" name="Espaço Reservado para Conteúdo 2"/>
          <p:cNvSpPr>
            <a:spLocks noGrp="1"/>
          </p:cNvSpPr>
          <p:nvPr>
            <p:ph sz="quarter" idx="1"/>
          </p:nvPr>
        </p:nvSpPr>
        <p:spPr/>
        <p:txBody>
          <a:bodyPr>
            <a:normAutofit/>
          </a:bodyPr>
          <a:lstStyle/>
          <a:p>
            <a:pPr algn="just"/>
            <a:r>
              <a:rPr lang="pt-BR" sz="3600" dirty="0" smtClean="0"/>
              <a:t>SP criou um cartão com CPF em código de barra o que reduziria o custo de participação.</a:t>
            </a:r>
          </a:p>
          <a:p>
            <a:pPr algn="just"/>
            <a:r>
              <a:rPr lang="pt-BR" sz="3600" dirty="0" smtClean="0"/>
              <a:t>As recompensas poderiam se basear mais em sorteios, relativamente a </a:t>
            </a:r>
            <a:r>
              <a:rPr lang="pt-BR" sz="3600" dirty="0" err="1" smtClean="0"/>
              <a:t>tax</a:t>
            </a:r>
            <a:r>
              <a:rPr lang="pt-BR" sz="3600" dirty="0" smtClean="0"/>
              <a:t> rebates.  Sorteios custam menos de 15% que a quantidade total de recompensas aos consumidores. </a:t>
            </a:r>
            <a:endParaRPr lang="pt-BR" sz="3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just"/>
            <a:r>
              <a:rPr lang="pt-BR" sz="1800" i="1" dirty="0" err="1" smtClean="0"/>
              <a:t>Tax</a:t>
            </a:r>
            <a:r>
              <a:rPr lang="pt-BR" sz="1800" i="1" dirty="0" smtClean="0"/>
              <a:t> </a:t>
            </a:r>
            <a:r>
              <a:rPr lang="pt-BR" sz="1800" i="1" dirty="0" err="1" smtClean="0"/>
              <a:t>morale</a:t>
            </a:r>
            <a:r>
              <a:rPr lang="pt-BR" sz="1800" i="1" dirty="0" smtClean="0"/>
              <a:t> </a:t>
            </a:r>
            <a:r>
              <a:rPr lang="pt-BR" sz="1800" dirty="0" smtClean="0"/>
              <a:t>: calculado como a média simples das respostas individuais em um país, escalonados de 0 a 3, em que 3 é o escore de </a:t>
            </a:r>
            <a:r>
              <a:rPr lang="pt-BR" sz="1800" i="1" dirty="0" err="1" smtClean="0"/>
              <a:t>tax</a:t>
            </a:r>
            <a:r>
              <a:rPr lang="pt-BR" sz="1800" i="1" dirty="0" smtClean="0"/>
              <a:t> </a:t>
            </a:r>
            <a:r>
              <a:rPr lang="pt-BR" sz="1800" i="1" dirty="0" err="1" smtClean="0"/>
              <a:t>morale</a:t>
            </a:r>
            <a:r>
              <a:rPr lang="pt-BR" sz="1800" i="1" dirty="0" smtClean="0"/>
              <a:t> </a:t>
            </a:r>
            <a:r>
              <a:rPr lang="pt-BR" sz="1800" dirty="0" smtClean="0"/>
              <a:t>mais elevado (ou seja, evasão fiscal nunca é justificada)</a:t>
            </a:r>
            <a:endParaRPr lang="pt-BR" sz="1800" dirty="0"/>
          </a:p>
        </p:txBody>
      </p:sp>
      <p:sp>
        <p:nvSpPr>
          <p:cNvPr id="3" name="Espaço Reservado para Conteúdo 2"/>
          <p:cNvSpPr>
            <a:spLocks noGrp="1"/>
          </p:cNvSpPr>
          <p:nvPr>
            <p:ph sz="quarter" idx="1"/>
          </p:nvPr>
        </p:nvSpPr>
        <p:spPr/>
        <p:txBody>
          <a:bodyPr/>
          <a:lstStyle/>
          <a:p>
            <a:r>
              <a:rPr lang="pt-BR" sz="1400" dirty="0" smtClean="0"/>
              <a:t>Guatemala 2,556</a:t>
            </a:r>
          </a:p>
          <a:p>
            <a:r>
              <a:rPr lang="pt-BR" sz="1400" dirty="0" smtClean="0"/>
              <a:t>Nicarágua 2,395</a:t>
            </a:r>
          </a:p>
          <a:p>
            <a:r>
              <a:rPr lang="pt-BR" sz="1400" dirty="0" smtClean="0"/>
              <a:t>Paraguai 2,373</a:t>
            </a:r>
          </a:p>
          <a:p>
            <a:r>
              <a:rPr lang="pt-BR" sz="1400" dirty="0" smtClean="0"/>
              <a:t>Venezuela 2,310</a:t>
            </a:r>
          </a:p>
          <a:p>
            <a:r>
              <a:rPr lang="pt-BR" sz="1400" dirty="0" smtClean="0"/>
              <a:t>Argentina 2,266</a:t>
            </a:r>
          </a:p>
          <a:p>
            <a:r>
              <a:rPr lang="pt-BR" sz="1400" dirty="0" smtClean="0"/>
              <a:t>Panamá 2,228</a:t>
            </a:r>
          </a:p>
          <a:p>
            <a:r>
              <a:rPr lang="pt-BR" sz="1400" dirty="0" smtClean="0"/>
              <a:t>Colômbia 2,214</a:t>
            </a:r>
          </a:p>
          <a:p>
            <a:r>
              <a:rPr lang="pt-BR" sz="1400" dirty="0" smtClean="0"/>
              <a:t>Chile 2,209</a:t>
            </a:r>
          </a:p>
          <a:p>
            <a:r>
              <a:rPr lang="pt-BR" sz="1400" dirty="0" smtClean="0"/>
              <a:t>El Salvador 2,205</a:t>
            </a:r>
          </a:p>
          <a:p>
            <a:r>
              <a:rPr lang="pt-BR" sz="1400" dirty="0" smtClean="0"/>
              <a:t>Brasil 2,165</a:t>
            </a:r>
          </a:p>
          <a:p>
            <a:r>
              <a:rPr lang="pt-BR" sz="1400" dirty="0" smtClean="0"/>
              <a:t>Honduras 2,159</a:t>
            </a:r>
          </a:p>
          <a:p>
            <a:r>
              <a:rPr lang="pt-BR" sz="1400" dirty="0" smtClean="0"/>
              <a:t>Costa Rica 2,100</a:t>
            </a:r>
          </a:p>
          <a:p>
            <a:r>
              <a:rPr lang="pt-BR" sz="1400" dirty="0" smtClean="0"/>
              <a:t>Peru 2,058</a:t>
            </a:r>
          </a:p>
          <a:p>
            <a:r>
              <a:rPr lang="pt-BR" sz="1400" dirty="0" smtClean="0"/>
              <a:t>Bolívia 2,044</a:t>
            </a:r>
          </a:p>
          <a:p>
            <a:r>
              <a:rPr lang="pt-BR" sz="1400" dirty="0" smtClean="0"/>
              <a:t>Uruguai 1,948</a:t>
            </a:r>
          </a:p>
          <a:p>
            <a:r>
              <a:rPr lang="pt-BR" sz="1400" dirty="0" smtClean="0"/>
              <a:t>Equador 1,910</a:t>
            </a:r>
          </a:p>
          <a:p>
            <a:r>
              <a:rPr lang="pt-BR" sz="1400" dirty="0" smtClean="0"/>
              <a:t>México 1,732</a:t>
            </a:r>
          </a:p>
          <a:p>
            <a:endParaRPr lang="pt-BR" sz="1400" dirty="0" smtClean="0"/>
          </a:p>
          <a:p>
            <a:endParaRPr lang="pt-BR" sz="2000" dirty="0" smtClean="0"/>
          </a:p>
          <a:p>
            <a:endParaRPr lang="pt-BR" dirty="0" smtClean="0"/>
          </a:p>
          <a:p>
            <a:endParaRPr lang="pt-BR" dirty="0"/>
          </a:p>
        </p:txBody>
      </p:sp>
    </p:spTree>
    <p:extLst>
      <p:ext uri="{BB962C8B-B14F-4D97-AF65-F5344CB8AC3E}">
        <p14:creationId xmlns:p14="http://schemas.microsoft.com/office/powerpoint/2010/main" val="10742788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sz="quarter" idx="1"/>
          </p:nvPr>
        </p:nvSpPr>
        <p:spPr/>
        <p:txBody>
          <a:bodyPr/>
          <a:lstStyle/>
          <a:p>
            <a:pPr algn="just"/>
            <a:r>
              <a:rPr lang="pt-BR" dirty="0" smtClean="0"/>
              <a:t>Pessoas que disseram que sabem ou ouviram falar que outras pessoas sonegam têm </a:t>
            </a:r>
            <a:r>
              <a:rPr lang="pt-BR" i="1" dirty="0" err="1" smtClean="0"/>
              <a:t>tax</a:t>
            </a:r>
            <a:r>
              <a:rPr lang="pt-BR" i="1" dirty="0" smtClean="0"/>
              <a:t> </a:t>
            </a:r>
            <a:r>
              <a:rPr lang="pt-BR" i="1" dirty="0" err="1" smtClean="0"/>
              <a:t>morale</a:t>
            </a:r>
            <a:r>
              <a:rPr lang="pt-BR" i="1" dirty="0" smtClean="0"/>
              <a:t> </a:t>
            </a:r>
            <a:r>
              <a:rPr lang="pt-BR" dirty="0" smtClean="0"/>
              <a:t>significativamente menor do que outras.</a:t>
            </a:r>
          </a:p>
          <a:p>
            <a:pPr algn="just"/>
            <a:r>
              <a:rPr lang="pt-BR" dirty="0" smtClean="0"/>
              <a:t>Pessoas que dizem que confiam que outras irão obedecer a lei, que dizem que confiam no governo, que dizem ser “orgulhosas” do seus país, tem maior </a:t>
            </a:r>
            <a:r>
              <a:rPr lang="pt-BR" i="1" dirty="0" err="1" smtClean="0"/>
              <a:t>tax</a:t>
            </a:r>
            <a:r>
              <a:rPr lang="pt-BR" i="1" dirty="0" smtClean="0"/>
              <a:t> </a:t>
            </a:r>
            <a:r>
              <a:rPr lang="pt-BR" i="1" dirty="0" err="1" smtClean="0"/>
              <a:t>morale</a:t>
            </a:r>
            <a:r>
              <a:rPr lang="pt-BR" i="1" dirty="0" smtClean="0"/>
              <a:t>.</a:t>
            </a:r>
          </a:p>
          <a:p>
            <a:pPr algn="just"/>
            <a:r>
              <a:rPr lang="pt-BR" dirty="0" smtClean="0"/>
              <a:t>Pessoas mais velhas, casadas, assalariadas, chefes de família tendem a ter maior </a:t>
            </a:r>
            <a:r>
              <a:rPr lang="pt-BR" i="1" dirty="0" err="1" smtClean="0"/>
              <a:t>tax</a:t>
            </a:r>
            <a:r>
              <a:rPr lang="pt-BR" i="1" dirty="0" smtClean="0"/>
              <a:t> </a:t>
            </a:r>
            <a:r>
              <a:rPr lang="pt-BR" i="1" dirty="0" err="1" smtClean="0"/>
              <a:t>morale</a:t>
            </a:r>
            <a:r>
              <a:rPr lang="pt-BR" i="1" dirty="0" smtClean="0"/>
              <a:t>.</a:t>
            </a:r>
          </a:p>
          <a:p>
            <a:pPr algn="just"/>
            <a:r>
              <a:rPr lang="pt-BR" dirty="0" smtClean="0"/>
              <a:t>Indivíduos que apoiam governos democráticos tem maior </a:t>
            </a:r>
            <a:r>
              <a:rPr lang="pt-BR" i="1" dirty="0" err="1" smtClean="0"/>
              <a:t>tax</a:t>
            </a:r>
            <a:r>
              <a:rPr lang="pt-BR" i="1" dirty="0" smtClean="0"/>
              <a:t> </a:t>
            </a:r>
            <a:r>
              <a:rPr lang="pt-BR" i="1" dirty="0" err="1" smtClean="0"/>
              <a:t>morale</a:t>
            </a:r>
            <a:r>
              <a:rPr lang="pt-BR" i="1" dirty="0" smtClean="0"/>
              <a:t>.</a:t>
            </a:r>
            <a:endParaRPr lang="pt-BR" i="1" dirty="0"/>
          </a:p>
        </p:txBody>
      </p:sp>
    </p:spTree>
    <p:extLst>
      <p:ext uri="{BB962C8B-B14F-4D97-AF65-F5344CB8AC3E}">
        <p14:creationId xmlns:p14="http://schemas.microsoft.com/office/powerpoint/2010/main" val="3591916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 que pode ser feito?</a:t>
            </a:r>
            <a:endParaRPr lang="pt-BR" dirty="0"/>
          </a:p>
        </p:txBody>
      </p:sp>
      <p:sp>
        <p:nvSpPr>
          <p:cNvPr id="3" name="Espaço Reservado para Conteúdo 2"/>
          <p:cNvSpPr>
            <a:spLocks noGrp="1"/>
          </p:cNvSpPr>
          <p:nvPr>
            <p:ph sz="quarter" idx="1"/>
          </p:nvPr>
        </p:nvSpPr>
        <p:spPr/>
        <p:txBody>
          <a:bodyPr>
            <a:normAutofit/>
          </a:bodyPr>
          <a:lstStyle/>
          <a:p>
            <a:pPr marL="514350" indent="-514350" algn="just">
              <a:buAutoNum type="arabicParenR"/>
            </a:pPr>
            <a:r>
              <a:rPr lang="pt-BR" sz="2400" dirty="0" smtClean="0"/>
              <a:t>Melhorar a administração dos impostos</a:t>
            </a:r>
          </a:p>
          <a:p>
            <a:pPr marL="0" indent="0" algn="just">
              <a:buNone/>
            </a:pPr>
            <a:r>
              <a:rPr lang="pt-BR" sz="2400" dirty="0" smtClean="0"/>
              <a:t>Registro dos contribuintes: pode ser aumentado através do uso de informação de uma terceira parte (por exemplo, declaração de imposto, registro de contribuição social e dados do mercado financeiro).</a:t>
            </a:r>
          </a:p>
          <a:p>
            <a:pPr marL="0" indent="0" algn="just">
              <a:buNone/>
            </a:pPr>
            <a:r>
              <a:rPr lang="pt-BR" sz="2400" dirty="0" smtClean="0"/>
              <a:t>Auditorias: podem se tornar mais efetivas através da adoção de tecnologias mais modernas.</a:t>
            </a:r>
          </a:p>
          <a:p>
            <a:pPr marL="0" indent="0" algn="just">
              <a:buNone/>
            </a:pPr>
            <a:r>
              <a:rPr lang="pt-BR" sz="2400" dirty="0" smtClean="0"/>
              <a:t>Alternativas compatíveis com a visão de que o contribuinte é um criminoso potencial que deve ser contido.</a:t>
            </a:r>
          </a:p>
          <a:p>
            <a:pPr marL="0" indent="0" algn="just">
              <a:buNone/>
            </a:pPr>
            <a:r>
              <a:rPr lang="pt-BR" sz="2400" dirty="0" smtClean="0"/>
              <a:t>“</a:t>
            </a:r>
            <a:r>
              <a:rPr lang="pt-BR" sz="2400" dirty="0" err="1" smtClean="0"/>
              <a:t>Punishment</a:t>
            </a:r>
            <a:r>
              <a:rPr lang="pt-BR" sz="2400" dirty="0" smtClean="0"/>
              <a:t> </a:t>
            </a:r>
            <a:r>
              <a:rPr lang="pt-BR" sz="2400" dirty="0" err="1" smtClean="0"/>
              <a:t>paradigm</a:t>
            </a:r>
            <a:r>
              <a:rPr lang="pt-BR" sz="2400" dirty="0" smtClean="0"/>
              <a:t>”</a:t>
            </a:r>
            <a:endParaRPr lang="pt-BR" sz="2400" dirty="0"/>
          </a:p>
        </p:txBody>
      </p:sp>
    </p:spTree>
    <p:extLst>
      <p:ext uri="{BB962C8B-B14F-4D97-AF65-F5344CB8AC3E}">
        <p14:creationId xmlns:p14="http://schemas.microsoft.com/office/powerpoint/2010/main" val="41257023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Abordagem alternativa</a:t>
            </a:r>
          </a:p>
        </p:txBody>
      </p:sp>
      <p:sp>
        <p:nvSpPr>
          <p:cNvPr id="3" name="Espaço Reservado para Conteúdo 2"/>
          <p:cNvSpPr>
            <a:spLocks noGrp="1"/>
          </p:cNvSpPr>
          <p:nvPr>
            <p:ph sz="quarter" idx="1"/>
          </p:nvPr>
        </p:nvSpPr>
        <p:spPr/>
        <p:txBody>
          <a:bodyPr/>
          <a:lstStyle/>
          <a:p>
            <a:pPr algn="just"/>
            <a:r>
              <a:rPr lang="pt-BR" sz="3200" dirty="0"/>
              <a:t>Contribuinte visto não simplesmente como um criminoso potencial, mas também como um cliente potencial.</a:t>
            </a:r>
          </a:p>
          <a:p>
            <a:pPr algn="just"/>
            <a:r>
              <a:rPr lang="pt-BR" sz="3200" dirty="0"/>
              <a:t>Reconhecimento do papel do </a:t>
            </a:r>
            <a:r>
              <a:rPr lang="pt-BR" sz="3200" i="1" dirty="0" err="1"/>
              <a:t>enforcement</a:t>
            </a:r>
            <a:r>
              <a:rPr lang="pt-BR" sz="3200" dirty="0"/>
              <a:t>, mas também do papel da administração tributária como um facilitador e um provedor de serviços para os contribuintes-cidadãos.</a:t>
            </a:r>
          </a:p>
          <a:p>
            <a:pPr algn="just"/>
            <a:r>
              <a:rPr lang="pt-BR" sz="3200" dirty="0"/>
              <a:t>“</a:t>
            </a:r>
            <a:r>
              <a:rPr lang="pt-BR" sz="3200" i="1" dirty="0"/>
              <a:t>Service </a:t>
            </a:r>
            <a:r>
              <a:rPr lang="pt-BR" sz="3200" i="1" dirty="0" err="1"/>
              <a:t>paradigm</a:t>
            </a:r>
            <a:r>
              <a:rPr lang="pt-BR" sz="3200" dirty="0"/>
              <a:t>” de cumprimento de impostos.</a:t>
            </a:r>
          </a:p>
          <a:p>
            <a:endParaRPr lang="pt-BR" dirty="0"/>
          </a:p>
        </p:txBody>
      </p:sp>
    </p:spTree>
    <p:extLst>
      <p:ext uri="{BB962C8B-B14F-4D97-AF65-F5344CB8AC3E}">
        <p14:creationId xmlns:p14="http://schemas.microsoft.com/office/powerpoint/2010/main" val="11869925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pPr algn="just"/>
            <a:r>
              <a:rPr lang="pt-BR" sz="2800" dirty="0"/>
              <a:t>Alternativa: reformas não devem se limitar aos mecanismos tradicionais de </a:t>
            </a:r>
            <a:r>
              <a:rPr lang="pt-BR" sz="2800" i="1" dirty="0" err="1"/>
              <a:t>enforcement</a:t>
            </a:r>
            <a:r>
              <a:rPr lang="pt-BR" sz="2800" dirty="0"/>
              <a:t> que tendem a enfatizar detecção e punição.</a:t>
            </a:r>
          </a:p>
          <a:p>
            <a:pPr algn="just"/>
            <a:r>
              <a:rPr lang="pt-BR" sz="2800" dirty="0"/>
              <a:t>Administração de impostos deve ser mudada através da introdução de políticas que consideram os contribuintes mais como clientes que precisam de serviços.</a:t>
            </a:r>
          </a:p>
          <a:p>
            <a:pPr marL="0" indent="0">
              <a:buNone/>
            </a:pPr>
            <a:endParaRPr lang="pt-BR" dirty="0"/>
          </a:p>
        </p:txBody>
      </p:sp>
    </p:spTree>
    <p:extLst>
      <p:ext uri="{BB962C8B-B14F-4D97-AF65-F5344CB8AC3E}">
        <p14:creationId xmlns:p14="http://schemas.microsoft.com/office/powerpoint/2010/main" val="39384389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em">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rigem">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em">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3402</TotalTime>
  <Words>3159</Words>
  <Application>Microsoft Office PowerPoint</Application>
  <PresentationFormat>Apresentação na tela (4:3)</PresentationFormat>
  <Paragraphs>173</Paragraphs>
  <Slides>41</Slides>
  <Notes>0</Notes>
  <HiddenSlides>0</HiddenSlides>
  <MMClips>0</MMClips>
  <ScaleCrop>false</ScaleCrop>
  <HeadingPairs>
    <vt:vector size="4" baseType="variant">
      <vt:variant>
        <vt:lpstr>Tema</vt:lpstr>
      </vt:variant>
      <vt:variant>
        <vt:i4>1</vt:i4>
      </vt:variant>
      <vt:variant>
        <vt:lpstr>Títulos de slides</vt:lpstr>
      </vt:variant>
      <vt:variant>
        <vt:i4>41</vt:i4>
      </vt:variant>
    </vt:vector>
  </HeadingPairs>
  <TitlesOfParts>
    <vt:vector size="42" baseType="lpstr">
      <vt:lpstr>Origem</vt:lpstr>
      <vt:lpstr>Tax morale and tax evasion in Latin America</vt:lpstr>
      <vt:lpstr>Causas da evasão fiscal</vt:lpstr>
      <vt:lpstr>Apresentação do PowerPoint</vt:lpstr>
      <vt:lpstr>Apresentação do PowerPoint</vt:lpstr>
      <vt:lpstr>Tax morale : calculado como a média simples das respostas individuais em um país, escalonados de 0 a 3, em que 3 é o escore de tax morale mais elevado (ou seja, evasão fiscal nunca é justificada)</vt:lpstr>
      <vt:lpstr>Apresentação do PowerPoint</vt:lpstr>
      <vt:lpstr>O que pode ser feito?</vt:lpstr>
      <vt:lpstr>Abordagem alternativa</vt:lpstr>
      <vt:lpstr>Apresentação do PowerPoint</vt:lpstr>
      <vt:lpstr>O que pode ser feito?</vt:lpstr>
      <vt:lpstr>Políticas sugeridas por esta abordagem alternativa</vt:lpstr>
      <vt:lpstr>Apresentação do PowerPoint</vt:lpstr>
      <vt:lpstr>Impacto das instituições na evasão fiscal</vt:lpstr>
      <vt:lpstr>Como mudar as normas sociais?</vt:lpstr>
      <vt:lpstr>Apresentação do PowerPoint</vt:lpstr>
      <vt:lpstr>Anistia tributária</vt:lpstr>
      <vt:lpstr>Apresentação do PowerPoint</vt:lpstr>
      <vt:lpstr>Conclusões</vt:lpstr>
      <vt:lpstr>Situação no Brasil</vt:lpstr>
      <vt:lpstr>Tamanho da Sonegação no Brasil </vt:lpstr>
      <vt:lpstr>Nota Fiscal Paulista</vt:lpstr>
      <vt:lpstr>Funcionamento</vt:lpstr>
      <vt:lpstr>Funcionamento</vt:lpstr>
      <vt:lpstr>Utilização dos créditos</vt:lpstr>
      <vt:lpstr>Aspectos positivos e negativos</vt:lpstr>
      <vt:lpstr>Resultados</vt:lpstr>
      <vt:lpstr>Apresentação do PowerPoint</vt:lpstr>
      <vt:lpstr>Apresentação do PowerPoint</vt:lpstr>
      <vt:lpstr>Atualização do programa depois de 10 anos de existência</vt:lpstr>
      <vt:lpstr>Evidência empírica</vt:lpstr>
      <vt:lpstr>Estrutura teórica</vt:lpstr>
      <vt:lpstr>Efeito do monitoramento sobre os estabelecimentos</vt:lpstr>
      <vt:lpstr>Apresentação do PowerPoint</vt:lpstr>
      <vt:lpstr>Apresentação do PowerPoint</vt:lpstr>
      <vt:lpstr>Apresentação do PowerPoint</vt:lpstr>
      <vt:lpstr>Evidência</vt:lpstr>
      <vt:lpstr>Comparar o ganho de receitas com o custo de obter essas receitas</vt:lpstr>
      <vt:lpstr>Apresentação do PowerPoint</vt:lpstr>
      <vt:lpstr>Apresentação do PowerPoint</vt:lpstr>
      <vt:lpstr>Outros benefícios sociais a serem considerados na análise custo-benefício</vt:lpstr>
      <vt:lpstr>Maneiras de tornar a política mais custo-efetiva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Eficiência Do Gasto Público na América Latina</dc:title>
  <dc:creator>ArtVic</dc:creator>
  <cp:lastModifiedBy>Fabiana</cp:lastModifiedBy>
  <cp:revision>124</cp:revision>
  <dcterms:created xsi:type="dcterms:W3CDTF">2013-04-18T15:44:50Z</dcterms:created>
  <dcterms:modified xsi:type="dcterms:W3CDTF">2017-05-17T13:12:25Z</dcterms:modified>
</cp:coreProperties>
</file>