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290" r:id="rId4"/>
    <p:sldId id="300" r:id="rId5"/>
    <p:sldId id="301" r:id="rId6"/>
    <p:sldId id="302" r:id="rId7"/>
    <p:sldId id="303" r:id="rId8"/>
    <p:sldId id="304" r:id="rId9"/>
    <p:sldId id="291" r:id="rId10"/>
    <p:sldId id="296" r:id="rId11"/>
    <p:sldId id="307" r:id="rId12"/>
    <p:sldId id="305" r:id="rId13"/>
    <p:sldId id="306" r:id="rId14"/>
    <p:sldId id="294" r:id="rId15"/>
  </p:sldIdLst>
  <p:sldSz cx="9144000" cy="6858000" type="screen4x3"/>
  <p:notesSz cx="6858000" cy="9144000"/>
  <p:defaultTextStyle>
    <a:defPPr>
      <a:defRPr lang="pt-BR"/>
    </a:defPPr>
    <a:lvl1pPr marL="0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1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5" algn="l" defTabSz="91429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0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3ED08-1749-4C12-8A6C-A476D7B4E2FE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7716F-FFF6-4A1F-AEC4-D61B57AC27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39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1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8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5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1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5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81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59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763251" y="420692"/>
            <a:ext cx="3340100" cy="896143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420692"/>
            <a:ext cx="9867900" cy="896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309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7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6988" indent="0" algn="ctr">
              <a:buNone/>
            </a:lvl2pPr>
            <a:lvl3pPr marL="913976" indent="0" algn="ctr">
              <a:buNone/>
            </a:lvl3pPr>
            <a:lvl4pPr marL="1370964" indent="0" algn="ctr">
              <a:buNone/>
            </a:lvl4pPr>
            <a:lvl5pPr marL="1827951" indent="0" algn="ctr">
              <a:buNone/>
            </a:lvl5pPr>
            <a:lvl6pPr marL="2284940" indent="0" algn="ctr">
              <a:buNone/>
            </a:lvl6pPr>
            <a:lvl7pPr marL="2741926" indent="0" algn="ctr">
              <a:buNone/>
            </a:lvl7pPr>
            <a:lvl8pPr marL="3198915" indent="0" algn="ctr">
              <a:buNone/>
            </a:lvl8pPr>
            <a:lvl9pPr marL="3655902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0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95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4" y="491697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397" tIns="45700" rIns="91397" bIns="45700" rtlCol="0" anchor="ctr"/>
          <a:lstStyle/>
          <a:p>
            <a:pPr algn="ctr" defTabSz="91397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1" y="796000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1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1" y="5958840"/>
            <a:ext cx="2133600" cy="365760"/>
          </a:xfrm>
        </p:spPr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1" y="5958840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3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40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397" rIns="91397" anchor="ctr">
            <a:noAutofit/>
          </a:bodyPr>
          <a:lstStyle>
            <a:lvl1pPr algn="ctr">
              <a:defRPr sz="3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1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397" tIns="91397" rIns="91397" bIns="91397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6988" indent="0">
              <a:buNone/>
              <a:defRPr sz="2000" b="1"/>
            </a:lvl2pPr>
            <a:lvl3pPr marL="913976" indent="0">
              <a:buNone/>
              <a:defRPr sz="1800" b="1"/>
            </a:lvl3pPr>
            <a:lvl4pPr marL="1370964" indent="0">
              <a:buNone/>
              <a:defRPr sz="1600" b="1"/>
            </a:lvl4pPr>
            <a:lvl5pPr marL="1827951" indent="0">
              <a:buNone/>
              <a:defRPr sz="1600" b="1"/>
            </a:lvl5pPr>
            <a:lvl6pPr marL="2284940" indent="0">
              <a:buNone/>
              <a:defRPr sz="1600" b="1"/>
            </a:lvl6pPr>
            <a:lvl7pPr marL="2741926" indent="0">
              <a:buNone/>
              <a:defRPr sz="1600" b="1"/>
            </a:lvl7pPr>
            <a:lvl8pPr marL="3198915" indent="0">
              <a:buNone/>
              <a:defRPr sz="1600" b="1"/>
            </a:lvl8pPr>
            <a:lvl9pPr marL="365590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1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397" tIns="91397" rIns="91397" bIns="91397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6988" indent="0">
              <a:buNone/>
              <a:defRPr sz="2000" b="1"/>
            </a:lvl2pPr>
            <a:lvl3pPr marL="913976" indent="0">
              <a:buNone/>
              <a:defRPr sz="1800" b="1"/>
            </a:lvl3pPr>
            <a:lvl4pPr marL="1370964" indent="0">
              <a:buNone/>
              <a:defRPr sz="1600" b="1"/>
            </a:lvl4pPr>
            <a:lvl5pPr marL="1827951" indent="0">
              <a:buNone/>
              <a:defRPr sz="1600" b="1"/>
            </a:lvl5pPr>
            <a:lvl6pPr marL="2284940" indent="0">
              <a:buNone/>
              <a:defRPr sz="1600" b="1"/>
            </a:lvl6pPr>
            <a:lvl7pPr marL="2741926" indent="0">
              <a:buNone/>
              <a:defRPr sz="1600" b="1"/>
            </a:lvl7pPr>
            <a:lvl8pPr marL="3198915" indent="0">
              <a:buNone/>
              <a:defRPr sz="1600" b="1"/>
            </a:lvl8pPr>
            <a:lvl9pPr marL="365590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99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278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51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1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397" rIns="91397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6988" indent="0">
              <a:buNone/>
              <a:defRPr sz="1200"/>
            </a:lvl2pPr>
            <a:lvl3pPr marL="913976" indent="0">
              <a:buNone/>
              <a:defRPr sz="1000"/>
            </a:lvl3pPr>
            <a:lvl4pPr marL="1370964" indent="0">
              <a:buNone/>
              <a:defRPr sz="900"/>
            </a:lvl4pPr>
            <a:lvl5pPr marL="1827951" indent="0">
              <a:buNone/>
              <a:defRPr sz="900"/>
            </a:lvl5pPr>
            <a:lvl6pPr marL="2284940" indent="0">
              <a:buNone/>
              <a:defRPr sz="900"/>
            </a:lvl6pPr>
            <a:lvl7pPr marL="2741926" indent="0">
              <a:buNone/>
              <a:defRPr sz="900"/>
            </a:lvl7pPr>
            <a:lvl8pPr marL="3198915" indent="0">
              <a:buNone/>
              <a:defRPr sz="900"/>
            </a:lvl8pPr>
            <a:lvl9pPr marL="3655902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7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536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6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7" tIns="45700" rIns="91397" bIns="45700" rtlCol="0" anchor="ctr"/>
          <a:lstStyle/>
          <a:p>
            <a:pPr algn="ctr" defTabSz="913976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4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8" y="821203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z="2000" smtClean="0"/>
              <a:t>Clique no ícone para adicionar uma imagem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4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162" marR="0" indent="-112661">
              <a:buFontTx/>
              <a:buNone/>
              <a:defRPr sz="1200"/>
            </a:lvl2pPr>
            <a:lvl3pPr marL="913976" marR="0" indent="-117420">
              <a:buFontTx/>
              <a:buNone/>
              <a:defRPr sz="1000"/>
            </a:lvl3pPr>
            <a:lvl4pPr marL="1315426" marR="0" indent="-112661">
              <a:buFontTx/>
              <a:buNone/>
              <a:defRPr sz="900"/>
            </a:lvl4pPr>
            <a:lvl5pPr marL="1710531" marR="0" indent="-117420"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927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9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865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7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147" indent="0" algn="ctr">
              <a:buNone/>
            </a:lvl2pPr>
            <a:lvl3pPr marL="914294" indent="0" algn="ctr">
              <a:buNone/>
            </a:lvl3pPr>
            <a:lvl4pPr marL="1371441" indent="0" algn="ctr">
              <a:buNone/>
            </a:lvl4pPr>
            <a:lvl5pPr marL="1828588" indent="0" algn="ctr">
              <a:buNone/>
            </a:lvl5pPr>
            <a:lvl6pPr marL="2285735" indent="0" algn="ctr">
              <a:buNone/>
            </a:lvl6pPr>
            <a:lvl7pPr marL="2742881" indent="0" algn="ctr">
              <a:buNone/>
            </a:lvl7pPr>
            <a:lvl8pPr marL="3200029" indent="0" algn="ctr">
              <a:buNone/>
            </a:lvl8pPr>
            <a:lvl9pPr marL="3657175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8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73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4" y="491697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429" tIns="45715" rIns="91429" bIns="45715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Arial" charset="0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1" y="795997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1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1" y="5958840"/>
            <a:ext cx="2133600" cy="365760"/>
          </a:xfrm>
        </p:spPr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1" y="5958840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86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828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29" rIns="91429" anchor="ctr">
            <a:noAutofit/>
          </a:bodyPr>
          <a:lstStyle>
            <a:lvl1pPr algn="ctr">
              <a:defRPr sz="3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1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29" tIns="91429" rIns="91429" bIns="91429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600" b="1"/>
            </a:lvl4pPr>
            <a:lvl5pPr marL="1828588" indent="0">
              <a:buNone/>
              <a:defRPr sz="1600" b="1"/>
            </a:lvl5pPr>
            <a:lvl6pPr marL="2285735" indent="0">
              <a:buNone/>
              <a:defRPr sz="1600" b="1"/>
            </a:lvl6pPr>
            <a:lvl7pPr marL="2742881" indent="0">
              <a:buNone/>
              <a:defRPr sz="1600" b="1"/>
            </a:lvl7pPr>
            <a:lvl8pPr marL="3200029" indent="0">
              <a:buNone/>
              <a:defRPr sz="1600" b="1"/>
            </a:lvl8pPr>
            <a:lvl9pPr marL="365717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1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29" tIns="91429" rIns="91429" bIns="91429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147" indent="0">
              <a:buNone/>
              <a:defRPr sz="2000" b="1"/>
            </a:lvl2pPr>
            <a:lvl3pPr marL="914294" indent="0">
              <a:buNone/>
              <a:defRPr sz="1800" b="1"/>
            </a:lvl3pPr>
            <a:lvl4pPr marL="1371441" indent="0">
              <a:buNone/>
              <a:defRPr sz="1600" b="1"/>
            </a:lvl4pPr>
            <a:lvl5pPr marL="1828588" indent="0">
              <a:buNone/>
              <a:defRPr sz="1600" b="1"/>
            </a:lvl5pPr>
            <a:lvl6pPr marL="2285735" indent="0">
              <a:buNone/>
              <a:defRPr sz="1600" b="1"/>
            </a:lvl6pPr>
            <a:lvl7pPr marL="2742881" indent="0">
              <a:buNone/>
              <a:defRPr sz="1600" b="1"/>
            </a:lvl7pPr>
            <a:lvl8pPr marL="3200029" indent="0">
              <a:buNone/>
              <a:defRPr sz="1600" b="1"/>
            </a:lvl8pPr>
            <a:lvl9pPr marL="3657175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61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539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4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36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1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29" rIns="91429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147" indent="0">
              <a:buNone/>
              <a:defRPr sz="1200"/>
            </a:lvl2pPr>
            <a:lvl3pPr marL="914294" indent="0">
              <a:buNone/>
              <a:defRPr sz="1000"/>
            </a:lvl3pPr>
            <a:lvl4pPr marL="1371441" indent="0">
              <a:buNone/>
              <a:defRPr sz="900"/>
            </a:lvl4pPr>
            <a:lvl5pPr marL="1828588" indent="0">
              <a:buNone/>
              <a:defRPr sz="900"/>
            </a:lvl5pPr>
            <a:lvl6pPr marL="2285735" indent="0">
              <a:buNone/>
              <a:defRPr sz="900"/>
            </a:lvl6pPr>
            <a:lvl7pPr marL="2742881" indent="0">
              <a:buNone/>
              <a:defRPr sz="900"/>
            </a:lvl7pPr>
            <a:lvl8pPr marL="3200029" indent="0">
              <a:buNone/>
              <a:defRPr sz="900"/>
            </a:lvl8pPr>
            <a:lvl9pPr marL="3657175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27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3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4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8" y="821203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sz="2000" smtClean="0"/>
              <a:t>Clique no ícone para adicionar uma imagem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1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22" marR="0" indent="-112700">
              <a:buFontTx/>
              <a:buNone/>
              <a:defRPr sz="1200"/>
            </a:lvl2pPr>
            <a:lvl3pPr marL="914294" marR="0" indent="-117461">
              <a:buFontTx/>
              <a:buNone/>
              <a:defRPr sz="1000"/>
            </a:lvl3pPr>
            <a:lvl4pPr marL="1315885" marR="0" indent="-112700">
              <a:buFontTx/>
              <a:buNone/>
              <a:defRPr sz="900"/>
            </a:lvl4pPr>
            <a:lvl5pPr marL="1711126" marR="0" indent="-117461"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221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51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732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7E9C-A148-4261-BE6F-8341FA89C0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34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2451100"/>
            <a:ext cx="6604000" cy="693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499350" y="2451100"/>
            <a:ext cx="6604000" cy="693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36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8" indent="0">
              <a:buNone/>
              <a:defRPr sz="2000" b="1"/>
            </a:lvl2pPr>
            <a:lvl3pPr marL="913976" indent="0">
              <a:buNone/>
              <a:defRPr sz="1800" b="1"/>
            </a:lvl3pPr>
            <a:lvl4pPr marL="1370964" indent="0">
              <a:buNone/>
              <a:defRPr sz="1600" b="1"/>
            </a:lvl4pPr>
            <a:lvl5pPr marL="1827951" indent="0">
              <a:buNone/>
              <a:defRPr sz="1600" b="1"/>
            </a:lvl5pPr>
            <a:lvl6pPr marL="2284940" indent="0">
              <a:buNone/>
              <a:defRPr sz="1600" b="1"/>
            </a:lvl6pPr>
            <a:lvl7pPr marL="2741926" indent="0">
              <a:buNone/>
              <a:defRPr sz="1600" b="1"/>
            </a:lvl7pPr>
            <a:lvl8pPr marL="3198915" indent="0">
              <a:buNone/>
              <a:defRPr sz="1600" b="1"/>
            </a:lvl8pPr>
            <a:lvl9pPr marL="365590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88" indent="0">
              <a:buNone/>
              <a:defRPr sz="2000" b="1"/>
            </a:lvl2pPr>
            <a:lvl3pPr marL="913976" indent="0">
              <a:buNone/>
              <a:defRPr sz="1800" b="1"/>
            </a:lvl3pPr>
            <a:lvl4pPr marL="1370964" indent="0">
              <a:buNone/>
              <a:defRPr sz="1600" b="1"/>
            </a:lvl4pPr>
            <a:lvl5pPr marL="1827951" indent="0">
              <a:buNone/>
              <a:defRPr sz="1600" b="1"/>
            </a:lvl5pPr>
            <a:lvl6pPr marL="2284940" indent="0">
              <a:buNone/>
              <a:defRPr sz="1600" b="1"/>
            </a:lvl6pPr>
            <a:lvl7pPr marL="2741926" indent="0">
              <a:buNone/>
              <a:defRPr sz="1600" b="1"/>
            </a:lvl7pPr>
            <a:lvl8pPr marL="3198915" indent="0">
              <a:buNone/>
              <a:defRPr sz="1600" b="1"/>
            </a:lvl8pPr>
            <a:lvl9pPr marL="3655902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36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46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37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88" indent="0">
              <a:buNone/>
              <a:defRPr sz="1200"/>
            </a:lvl2pPr>
            <a:lvl3pPr marL="913976" indent="0">
              <a:buNone/>
              <a:defRPr sz="1000"/>
            </a:lvl3pPr>
            <a:lvl4pPr marL="1370964" indent="0">
              <a:buNone/>
              <a:defRPr sz="900"/>
            </a:lvl4pPr>
            <a:lvl5pPr marL="1827951" indent="0">
              <a:buNone/>
              <a:defRPr sz="900"/>
            </a:lvl5pPr>
            <a:lvl6pPr marL="2284940" indent="0">
              <a:buNone/>
              <a:defRPr sz="900"/>
            </a:lvl6pPr>
            <a:lvl7pPr marL="2741926" indent="0">
              <a:buNone/>
              <a:defRPr sz="900"/>
            </a:lvl7pPr>
            <a:lvl8pPr marL="3198915" indent="0">
              <a:buNone/>
              <a:defRPr sz="900"/>
            </a:lvl8pPr>
            <a:lvl9pPr marL="3655902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52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88" indent="0">
              <a:buNone/>
              <a:defRPr sz="2800"/>
            </a:lvl2pPr>
            <a:lvl3pPr marL="913976" indent="0">
              <a:buNone/>
              <a:defRPr sz="2400"/>
            </a:lvl3pPr>
            <a:lvl4pPr marL="1370964" indent="0">
              <a:buNone/>
              <a:defRPr sz="2000"/>
            </a:lvl4pPr>
            <a:lvl5pPr marL="1827951" indent="0">
              <a:buNone/>
              <a:defRPr sz="2000"/>
            </a:lvl5pPr>
            <a:lvl6pPr marL="2284940" indent="0">
              <a:buNone/>
              <a:defRPr sz="2000"/>
            </a:lvl6pPr>
            <a:lvl7pPr marL="2741926" indent="0">
              <a:buNone/>
              <a:defRPr sz="2000"/>
            </a:lvl7pPr>
            <a:lvl8pPr marL="3198915" indent="0">
              <a:buNone/>
              <a:defRPr sz="2000"/>
            </a:lvl8pPr>
            <a:lvl9pPr marL="3655902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88" indent="0">
              <a:buNone/>
              <a:defRPr sz="1200"/>
            </a:lvl2pPr>
            <a:lvl3pPr marL="913976" indent="0">
              <a:buNone/>
              <a:defRPr sz="1000"/>
            </a:lvl3pPr>
            <a:lvl4pPr marL="1370964" indent="0">
              <a:buNone/>
              <a:defRPr sz="900"/>
            </a:lvl4pPr>
            <a:lvl5pPr marL="1827951" indent="0">
              <a:buNone/>
              <a:defRPr sz="900"/>
            </a:lvl5pPr>
            <a:lvl6pPr marL="2284940" indent="0">
              <a:buNone/>
              <a:defRPr sz="900"/>
            </a:lvl6pPr>
            <a:lvl7pPr marL="2741926" indent="0">
              <a:buNone/>
              <a:defRPr sz="900"/>
            </a:lvl7pPr>
            <a:lvl8pPr marL="3198915" indent="0">
              <a:buNone/>
              <a:defRPr sz="900"/>
            </a:lvl8pPr>
            <a:lvl9pPr marL="3655902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76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7" tIns="45700" rIns="91397" bIns="4570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97" tIns="45700" rIns="91397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FDC54-0EA0-4FC3-8CBC-F20A91E571E6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97" tIns="45700" rIns="91397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97" tIns="45700" rIns="91397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F619C-D918-4F7D-ABF7-131C66CBA9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50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97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1" indent="-342741" algn="l" defTabSz="91397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06" indent="-285618" algn="l" defTabSz="91397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70" indent="-228494" algn="l" defTabSz="9139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57" indent="-228494" algn="l" defTabSz="91397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45" indent="-228494" algn="l" defTabSz="91397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32" indent="-228494" algn="l" defTabSz="9139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20" indent="-228494" algn="l" defTabSz="9139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08" indent="-228494" algn="l" defTabSz="9139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396" indent="-228494" algn="l" defTabSz="9139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88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76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4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51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40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26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15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02" algn="l" defTabSz="9139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1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408" tIns="45705" rIns="91408" bIns="45705" rtlCol="0" anchor="ctr"/>
          <a:lstStyle/>
          <a:p>
            <a:pPr algn="ctr" defTabSz="91408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Corbel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1143000"/>
          </a:xfrm>
          <a:prstGeom prst="rect">
            <a:avLst/>
          </a:prstGeom>
        </p:spPr>
        <p:txBody>
          <a:bodyPr lIns="91408" tIns="45705" rIns="91408" bIns="45705"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lIns="45705" tIns="45705" rIns="45705" bIns="45705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lIns="91408" tIns="45705" rIns="91408" bIns="45705"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082"/>
            <a:fld id="{B8231207-C72E-4C5C-99B8-BD129A6F34BE}" type="datetimeFigureOut">
              <a:rPr lang="pt-BR" smtClean="0">
                <a:solidFill>
                  <a:srgbClr val="2A2D6C">
                    <a:tint val="75000"/>
                    <a:satMod val="150000"/>
                  </a:srgbClr>
                </a:solidFill>
              </a:rPr>
              <a:pPr defTabSz="914082"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lIns="91408" tIns="45705" rIns="91408" bIns="45705"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082"/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lIns="91408" tIns="45705" rIns="91408" bIns="45705"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defTabSz="914082"/>
            <a:fld id="{AB20650E-ADE6-496F-9101-1714797A73F1}" type="slidenum">
              <a:rPr lang="pt-BR" smtClean="0">
                <a:solidFill>
                  <a:srgbClr val="2A2D6C">
                    <a:tint val="75000"/>
                    <a:satMod val="150000"/>
                  </a:srgbClr>
                </a:solidFill>
              </a:rPr>
              <a:pPr defTabSz="914082"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041" indent="-274224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688" indent="-22852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2912" indent="-22852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7995" indent="-22852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3939" indent="-22852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09882" indent="-22852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4965" indent="-22852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048" indent="-22852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5992" indent="-22852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041" eaLnBrk="1" hangingPunct="1"/>
      <a:lvl3pPr marL="914082" eaLnBrk="1" hangingPunct="1"/>
      <a:lvl4pPr marL="1371123" eaLnBrk="1" hangingPunct="1"/>
      <a:lvl5pPr marL="1828163" eaLnBrk="1" hangingPunct="1"/>
      <a:lvl6pPr marL="2285205" eaLnBrk="1" hangingPunct="1"/>
      <a:lvl7pPr marL="2742245" eaLnBrk="1" hangingPunct="1"/>
      <a:lvl8pPr marL="3199286" eaLnBrk="1" hangingPunct="1"/>
      <a:lvl9pPr marL="3656326" eaLnBrk="1" hangingPunct="1"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1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lIns="91429" tIns="45715" rIns="91429" bIns="45715"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orbel"/>
              <a:cs typeface="Arial" charset="0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1143000"/>
          </a:xfrm>
          <a:prstGeom prst="rect">
            <a:avLst/>
          </a:prstGeom>
        </p:spPr>
        <p:txBody>
          <a:bodyPr lIns="91429" tIns="45715" rIns="91429" bIns="45715"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45715" tIns="45715" rIns="45715" bIns="45715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lIns="91429" tIns="45715" rIns="91429" bIns="45715"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8231207-C72E-4C5C-99B8-BD129A6F34BE}" type="datetimeFigureOut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25/02/2014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lIns="91429" tIns="45715" rIns="91429" bIns="45715"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lIns="91429" tIns="45715" rIns="91429" bIns="45715"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B20650E-ADE6-496F-9101-1714797A73F1}" type="slidenum">
              <a:rPr lang="pt-BR">
                <a:solidFill>
                  <a:srgbClr val="2A2D6C">
                    <a:tint val="75000"/>
                    <a:satMod val="150000"/>
                  </a:srgbClr>
                </a:solidFill>
              </a:rPr>
              <a:pPr/>
              <a:t>‹nº›</a:t>
            </a:fld>
            <a:endParaRPr lang="pt-BR">
              <a:solidFill>
                <a:srgbClr val="2A2D6C">
                  <a:tint val="75000"/>
                  <a:satMod val="1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7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147" indent="-274288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864" indent="-228573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152" indent="-228573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297" indent="-228573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300" indent="-228573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302" indent="-228573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447" indent="-228573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592" indent="-228573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595" indent="-228573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147" eaLnBrk="1" hangingPunct="1"/>
      <a:lvl3pPr marL="914294" eaLnBrk="1" hangingPunct="1"/>
      <a:lvl4pPr marL="1371441" eaLnBrk="1" hangingPunct="1"/>
      <a:lvl5pPr marL="1828588" eaLnBrk="1" hangingPunct="1"/>
      <a:lvl6pPr marL="2285735" eaLnBrk="1" hangingPunct="1"/>
      <a:lvl7pPr marL="2742881" eaLnBrk="1" hangingPunct="1"/>
      <a:lvl8pPr marL="3200029" eaLnBrk="1" hangingPunct="1"/>
      <a:lvl9pPr marL="3657175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7" y="1700808"/>
            <a:ext cx="7772400" cy="310896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>ENGENHARIA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ELETROQUÍMICA</a:t>
            </a:r>
            <a:br>
              <a:rPr lang="pt-BR" sz="3200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>
                <a:latin typeface="Arial" pitchFamily="34" charset="0"/>
                <a:cs typeface="Arial" pitchFamily="34" charset="0"/>
              </a:rPr>
              <a:t/>
            </a:r>
            <a:br>
              <a:rPr lang="pt-BR" sz="3200" dirty="0"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Aula 2 - </a:t>
            </a:r>
            <a:r>
              <a:rPr lang="pt-BR" sz="2800" dirty="0">
                <a:latin typeface="Calibri" pitchFamily="34" charset="0"/>
              </a:rPr>
              <a:t>Conceitos de Termodinâmica </a:t>
            </a:r>
            <a:br>
              <a:rPr lang="pt-BR" sz="2800" dirty="0">
                <a:latin typeface="Calibri" pitchFamily="34" charset="0"/>
              </a:rPr>
            </a:b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7772400" cy="1508760"/>
          </a:xfrm>
        </p:spPr>
        <p:txBody>
          <a:bodyPr>
            <a:normAutofit/>
          </a:bodyPr>
          <a:lstStyle/>
          <a:p>
            <a:r>
              <a:rPr lang="pt-BR" sz="1600" dirty="0"/>
              <a:t>Prof. Dr. Thomaz Augusto </a:t>
            </a:r>
            <a:r>
              <a:rPr lang="pt-BR" sz="1600" dirty="0" err="1"/>
              <a:t>Guisard</a:t>
            </a:r>
            <a:r>
              <a:rPr lang="pt-BR" sz="1600" dirty="0"/>
              <a:t> Restivo</a:t>
            </a:r>
          </a:p>
        </p:txBody>
      </p:sp>
    </p:spTree>
    <p:extLst>
      <p:ext uri="{BB962C8B-B14F-4D97-AF65-F5344CB8AC3E}">
        <p14:creationId xmlns:p14="http://schemas.microsoft.com/office/powerpoint/2010/main" val="101765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ângulo 9"/>
              <p:cNvSpPr/>
              <p:nvPr/>
            </p:nvSpPr>
            <p:spPr>
              <a:xfrm>
                <a:off x="755576" y="1268760"/>
                <a:ext cx="7848872" cy="5010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 smtClean="0">
                    <a:solidFill>
                      <a:srgbClr val="FF0000"/>
                    </a:solidFill>
                    <a:latin typeface="Calibri" pitchFamily="34" charset="0"/>
                    <a:sym typeface="Symbol" pitchFamily="18" charset="2"/>
                  </a:rPr>
                  <a:t>Entalpia</a:t>
                </a:r>
              </a:p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 pitchFamily="18" charset="2"/>
                  </a:rPr>
                  <a:t>Do </a:t>
                </a: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Symbol" pitchFamily="18" charset="2"/>
                  </a:rPr>
                  <a:t>ponto de vista prático há 3 tipos de entalpia:</a:t>
                </a:r>
              </a:p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 smtClean="0">
                    <a:solidFill>
                      <a:srgbClr val="C00000"/>
                    </a:solidFill>
                    <a:latin typeface="Calibri" pitchFamily="34" charset="0"/>
                    <a:sym typeface="Symbol" pitchFamily="18" charset="2"/>
                  </a:rPr>
                  <a:t>2. Entalpia </a:t>
                </a:r>
                <a:r>
                  <a:rPr lang="pt-BR" sz="2000" b="1" dirty="0">
                    <a:solidFill>
                      <a:srgbClr val="C00000"/>
                    </a:solidFill>
                    <a:latin typeface="Calibri" pitchFamily="34" charset="0"/>
                    <a:sym typeface="Symbol" pitchFamily="18" charset="2"/>
                  </a:rPr>
                  <a:t>de reação: exotérmica ou endotérmica</a:t>
                </a:r>
              </a:p>
              <a:p>
                <a:pPr marL="342900" lvl="0" indent="-34290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Char char="-"/>
                </a:pP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Formam ligações químicas: exotérmica    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H &lt; 0    (negativo)</a:t>
                </a:r>
              </a:p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	exemplos: C + O2 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 CO2		combustão</a:t>
                </a:r>
              </a:p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	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H2 + Cl2  2HCl</a:t>
                </a:r>
              </a:p>
              <a:p>
                <a:pPr marL="342900" indent="-34290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Char char="-"/>
                </a:pP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Quebram ligações: endotérmica    </a:t>
                </a: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H 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&gt; </a:t>
                </a: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0    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(positivo)</a:t>
                </a:r>
              </a:p>
              <a:p>
                <a:pPr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	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Symbol"/>
                  </a:rPr>
                  <a:t>exemplos:  CuSO4 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 </a:t>
                </a:r>
                <a:r>
                  <a:rPr lang="pt-BR" sz="2000" b="1" dirty="0" err="1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CuO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 + SO3</a:t>
                </a:r>
              </a:p>
              <a:p>
                <a:pPr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	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CaCO3  </a:t>
                </a:r>
                <a:r>
                  <a:rPr lang="pt-BR" sz="2000" b="1" dirty="0" err="1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CaO</a:t>
                </a:r>
                <a:r>
                  <a:rPr lang="pt-BR" sz="2000" b="1" dirty="0" smtClean="0">
                    <a:solidFill>
                      <a:srgbClr val="333399"/>
                    </a:solidFill>
                    <a:latin typeface="Calibri" pitchFamily="34" charset="0"/>
                    <a:sym typeface="Wingdings" pitchFamily="2" charset="2"/>
                  </a:rPr>
                  <a:t> + CO2</a:t>
                </a:r>
                <a:endParaRPr lang="pt-BR" sz="2000" b="1" dirty="0">
                  <a:solidFill>
                    <a:srgbClr val="333399"/>
                  </a:solidFill>
                  <a:latin typeface="Calibri" pitchFamily="34" charset="0"/>
                  <a:sym typeface="Symbol"/>
                </a:endParaRPr>
              </a:p>
              <a:p>
                <a:pPr lvl="0" defTabSz="914400" eaLnBrk="0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pt-BR" sz="2000" b="1" dirty="0" smtClean="0">
                    <a:solidFill>
                      <a:srgbClr val="FF0000"/>
                    </a:solidFill>
                    <a:latin typeface="Calibri" pitchFamily="34" charset="0"/>
                    <a:sym typeface="Wingdings" pitchFamily="2" charset="2"/>
                  </a:rPr>
                  <a:t>IMPORTANTE: se o sistema é adiabático:     </a:t>
                </a:r>
                <a:r>
                  <a:rPr lang="pt-BR" sz="2400" b="1" dirty="0">
                    <a:solidFill>
                      <a:srgbClr val="FF0000"/>
                    </a:solidFill>
                    <a:latin typeface="Calibri" pitchFamily="34" charset="0"/>
                    <a:sym typeface="Symbol"/>
                  </a:rPr>
                  <a:t></a:t>
                </a:r>
                <a:r>
                  <a:rPr lang="pt-BR" sz="2400" b="1" dirty="0" smtClean="0">
                    <a:solidFill>
                      <a:srgbClr val="FF0000"/>
                    </a:solidFill>
                    <a:latin typeface="Calibri" pitchFamily="34" charset="0"/>
                    <a:sym typeface="Symbol"/>
                  </a:rPr>
                  <a:t>H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𝑻</m:t>
                        </m:r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𝒐</m:t>
                        </m:r>
                      </m:sub>
                      <m:sup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𝑻</m:t>
                        </m:r>
                      </m:sup>
                      <m:e>
                        <m:sSub>
                          <m:sSubPr>
                            <m:ctrlP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pt-BR" sz="2400" b="1" i="1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𝑪𝒑</m:t>
                            </m:r>
                          </m:e>
                          <m:sub>
                            <m:r>
                              <a:rPr lang="pt-BR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𝒑𝒓𝒐𝒅</m:t>
                            </m:r>
                          </m:sub>
                        </m:sSub>
                        <m:r>
                          <a:rPr lang="pt-BR" sz="2400" b="1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𝒅𝑻</m:t>
                        </m:r>
                      </m:e>
                    </m:nary>
                  </m:oMath>
                </a14:m>
                <a:endParaRPr lang="pt-BR" sz="2400" b="1" dirty="0">
                  <a:solidFill>
                    <a:srgbClr val="FF0000"/>
                  </a:solidFill>
                  <a:latin typeface="Calibri" pitchFamily="34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0" name="Retâ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268760"/>
                <a:ext cx="7848872" cy="5010346"/>
              </a:xfrm>
              <a:prstGeom prst="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tângulo 10"/>
          <p:cNvSpPr/>
          <p:nvPr/>
        </p:nvSpPr>
        <p:spPr>
          <a:xfrm>
            <a:off x="3131841" y="40466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rgbClr val="FF0000"/>
                </a:solidFill>
              </a:rPr>
              <a:t>TERMODINÂMICA</a:t>
            </a:r>
          </a:p>
        </p:txBody>
      </p:sp>
    </p:spTree>
    <p:extLst>
      <p:ext uri="{BB962C8B-B14F-4D97-AF65-F5344CB8AC3E}">
        <p14:creationId xmlns:p14="http://schemas.microsoft.com/office/powerpoint/2010/main" val="2748316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55576" y="1268760"/>
            <a:ext cx="784887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Entalpia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Do 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ponto de vista prático há 3 tipos de entalpia: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3. Entalpia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de transformação (fase, fusão, etc.) </a:t>
            </a:r>
            <a:r>
              <a:rPr lang="pt-BR" sz="16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(= </a:t>
            </a:r>
            <a:r>
              <a:rPr lang="pt-BR" sz="16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zero </a:t>
            </a:r>
            <a:r>
              <a:rPr lang="pt-BR" sz="1600" b="1" dirty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 reação de 2a ordem</a:t>
            </a:r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Também podemos pensar em formação ou quebra de ligações !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Sal sólido </a:t>
            </a:r>
            <a:r>
              <a:rPr lang="pt-BR" b="1" dirty="0" err="1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NaCl</a:t>
            </a:r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 No. de coordenação = 12   (CFC)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Sal fundido </a:t>
            </a:r>
            <a:r>
              <a:rPr lang="pt-BR" b="1" dirty="0" err="1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NaCl</a:t>
            </a:r>
            <a:r>
              <a:rPr lang="pt-BR" b="1" dirty="0" smtClean="0">
                <a:solidFill>
                  <a:srgbClr val="002060"/>
                </a:solidFill>
                <a:latin typeface="Calibri" pitchFamily="34" charset="0"/>
                <a:sym typeface="Wingdings" pitchFamily="2" charset="2"/>
              </a:rPr>
              <a:t>  No. De coordenação = 11 !      Quebrou uma ligação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ENTÃO a fusão     </a:t>
            </a:r>
            <a:r>
              <a:rPr lang="pt-BR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NaCl</a:t>
            </a: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(s)  </a:t>
            </a:r>
            <a:r>
              <a:rPr lang="pt-BR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NaCl</a:t>
            </a: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(l) 	    É ENDOTÉRMICA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Pensamos </a:t>
            </a:r>
            <a:r>
              <a:rPr lang="pt-BR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tb</a:t>
            </a: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: fusão ou evaporação absorve calor para mudar de fase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Solidificação e condensação é o inverso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E a adsorção de uma molécula em uma superfície?</a:t>
            </a:r>
            <a:endParaRPr lang="pt-BR" b="1" dirty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31841" y="40466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rgbClr val="FF0000"/>
                </a:solidFill>
              </a:rPr>
              <a:t>TERMODINÂMICA</a:t>
            </a:r>
          </a:p>
        </p:txBody>
      </p:sp>
    </p:spTree>
    <p:extLst>
      <p:ext uri="{BB962C8B-B14F-4D97-AF65-F5344CB8AC3E}">
        <p14:creationId xmlns:p14="http://schemas.microsoft.com/office/powerpoint/2010/main" val="357655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3906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1457325"/>
            <a:ext cx="1428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90600" y="2913064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 sz="2400">
              <a:latin typeface="Frutiger LT Std 55 Roman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33464" y="4268788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33464" y="4646613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5801" y="304800"/>
            <a:ext cx="7772400" cy="44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 dirty="0">
                <a:solidFill>
                  <a:srgbClr val="FF0000"/>
                </a:solidFill>
                <a:latin typeface="+mj-lt"/>
              </a:rPr>
              <a:t>INTRODUÇÃO - TERMODINÂMICA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077200" cy="28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>
            <a:lvl1pPr>
              <a:defRPr sz="1400">
                <a:solidFill>
                  <a:srgbClr val="0000FF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rgbClr val="0000FF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endParaRPr lang="pt-BR" sz="1200">
              <a:solidFill>
                <a:schemeClr val="tx1"/>
              </a:solidFill>
              <a:latin typeface="Frutiger LT Std 55 Roman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7675" y="942976"/>
            <a:ext cx="8229600" cy="583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>
            <a:lvl1pPr>
              <a:defRPr sz="1400">
                <a:solidFill>
                  <a:srgbClr val="0000FF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rgbClr val="0000FF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 b="1" dirty="0">
                <a:solidFill>
                  <a:srgbClr val="FF0000"/>
                </a:solidFill>
                <a:latin typeface="Frutiger LT Std 55 Roman" pitchFamily="34" charset="0"/>
              </a:rPr>
              <a:t>FUNÇÕES TERMODINÂMICAS</a:t>
            </a:r>
          </a:p>
          <a:p>
            <a:pPr>
              <a:spcBef>
                <a:spcPct val="50000"/>
              </a:spcBef>
            </a:pPr>
            <a:endParaRPr lang="pt-BR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FF0066"/>
                </a:solidFill>
                <a:latin typeface="Frutiger LT Std 55 Roman" pitchFamily="34" charset="0"/>
              </a:rPr>
              <a:t>2a Lei:</a:t>
            </a:r>
            <a:r>
              <a:rPr lang="pt-BR" dirty="0">
                <a:latin typeface="Frutiger LT Std 55 Roman" pitchFamily="34" charset="0"/>
              </a:rPr>
              <a:t> calor não flui de </a:t>
            </a:r>
            <a:r>
              <a:rPr lang="pt-BR" dirty="0" smtClean="0">
                <a:latin typeface="Frutiger LT Std 55 Roman" pitchFamily="34" charset="0"/>
              </a:rPr>
              <a:t>um corpo </a:t>
            </a:r>
            <a:r>
              <a:rPr lang="pt-BR" dirty="0">
                <a:latin typeface="Frutiger LT Std 55 Roman" pitchFamily="34" charset="0"/>
              </a:rPr>
              <a:t>mais </a:t>
            </a:r>
            <a:r>
              <a:rPr lang="pt-BR" dirty="0" smtClean="0">
                <a:latin typeface="Frutiger LT Std 55 Roman" pitchFamily="34" charset="0"/>
              </a:rPr>
              <a:t>frio </a:t>
            </a:r>
            <a:r>
              <a:rPr lang="pt-BR" dirty="0">
                <a:latin typeface="Frutiger LT Std 55 Roman" pitchFamily="34" charset="0"/>
              </a:rPr>
              <a:t>para o mais </a:t>
            </a:r>
            <a:r>
              <a:rPr lang="pt-BR" dirty="0" smtClean="0">
                <a:latin typeface="Frutiger LT Std 55 Roman" pitchFamily="34" charset="0"/>
              </a:rPr>
              <a:t>quente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FF0000"/>
                </a:solidFill>
                <a:latin typeface="Frutiger LT Std 55 Roman" pitchFamily="34" charset="0"/>
              </a:rPr>
              <a:t>      </a:t>
            </a:r>
            <a:r>
              <a:rPr lang="pt-BR" dirty="0">
                <a:solidFill>
                  <a:srgbClr val="CC3300"/>
                </a:solidFill>
                <a:latin typeface="Frutiger LT Std 55 Roman" pitchFamily="34" charset="0"/>
              </a:rPr>
              <a:t>Entropia:</a:t>
            </a:r>
            <a:r>
              <a:rPr lang="pt-BR" dirty="0">
                <a:latin typeface="Frutiger LT Std 55 Roman" pitchFamily="34" charset="0"/>
              </a:rPr>
              <a:t> 	     </a:t>
            </a:r>
            <a:r>
              <a:rPr lang="pt-BR" dirty="0" err="1">
                <a:latin typeface="Frutiger LT Std 55 Roman" pitchFamily="34" charset="0"/>
              </a:rPr>
              <a:t>dS</a:t>
            </a:r>
            <a:r>
              <a:rPr lang="pt-BR" dirty="0">
                <a:latin typeface="Frutiger LT Std 55 Roman" pitchFamily="34" charset="0"/>
              </a:rPr>
              <a:t>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 0    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 = 0  reversível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Wingdings" pitchFamily="2" charset="2"/>
              </a:rPr>
              <a:t>			  &gt; 0  irreversível</a:t>
            </a:r>
            <a:endParaRPr lang="pt-BR" dirty="0">
              <a:latin typeface="Frutiger LT Std 55 Roman" pitchFamily="34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Symbol" pitchFamily="18" charset="2"/>
              </a:rPr>
              <a:t>		     </a:t>
            </a:r>
            <a:r>
              <a:rPr lang="pt-BR" dirty="0" err="1">
                <a:latin typeface="Frutiger LT Std 55 Roman" pitchFamily="34" charset="0"/>
                <a:sym typeface="Symbol" pitchFamily="18" charset="2"/>
              </a:rPr>
              <a:t>dS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 = </a:t>
            </a:r>
            <a:r>
              <a:rPr lang="pt-BR" dirty="0" err="1">
                <a:latin typeface="Frutiger LT Std 55 Roman" pitchFamily="34" charset="0"/>
                <a:sym typeface="Symbol" pitchFamily="18" charset="2"/>
              </a:rPr>
              <a:t>dq</a:t>
            </a:r>
            <a:r>
              <a:rPr lang="pt-BR" baseline="-10000" dirty="0" err="1">
                <a:latin typeface="Frutiger LT Std 55 Roman" pitchFamily="34" charset="0"/>
                <a:sym typeface="Symbol" pitchFamily="18" charset="2"/>
              </a:rPr>
              <a:t>rev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/T</a:t>
            </a:r>
            <a:r>
              <a:rPr lang="pt-BR" dirty="0">
                <a:solidFill>
                  <a:srgbClr val="FF0000"/>
                </a:solidFill>
                <a:latin typeface="Frutiger LT Std 55 Roman" pitchFamily="34" charset="0"/>
                <a:sym typeface="Symbol" pitchFamily="18" charset="2"/>
              </a:rPr>
              <a:t>	     </a:t>
            </a:r>
            <a:endParaRPr lang="pt-BR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FF0000"/>
                </a:solidFill>
                <a:latin typeface="Frutiger LT Std 55 Roman" pitchFamily="34" charset="0"/>
              </a:rPr>
              <a:t>		</a:t>
            </a:r>
            <a:r>
              <a:rPr lang="pt-BR" dirty="0">
                <a:latin typeface="Frutiger LT Std 55 Roman" pitchFamily="34" charset="0"/>
              </a:rPr>
              <a:t>processo espontâneo:</a:t>
            </a:r>
            <a:r>
              <a:rPr lang="pt-BR" dirty="0">
                <a:solidFill>
                  <a:srgbClr val="FF0000"/>
                </a:solidFill>
                <a:latin typeface="Frutiger LT Std 55 Roman" pitchFamily="34" charset="0"/>
              </a:rPr>
              <a:t>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S &gt; 0</a:t>
            </a:r>
          </a:p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FF0000"/>
                </a:solidFill>
                <a:latin typeface="Frutiger LT Std 55 Roman" pitchFamily="34" charset="0"/>
              </a:rPr>
              <a:t>       </a:t>
            </a:r>
            <a:r>
              <a:rPr lang="pt-BR" b="1" dirty="0" smtClean="0">
                <a:solidFill>
                  <a:srgbClr val="FF0000"/>
                </a:solidFill>
                <a:latin typeface="Frutiger LT Std 55 Roman" pitchFamily="34" charset="0"/>
                <a:sym typeface="Symbol"/>
              </a:rPr>
              <a:t>S estima a afinidade do processo químico em um sistema isolado  termicamente</a:t>
            </a:r>
            <a:endParaRPr lang="pt-BR" b="1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CC3300"/>
                </a:solidFill>
                <a:latin typeface="Frutiger LT Std 55 Roman" pitchFamily="34" charset="0"/>
              </a:rPr>
              <a:t>     Energia Livre:</a:t>
            </a:r>
            <a:r>
              <a:rPr lang="pt-BR" dirty="0">
                <a:latin typeface="Frutiger LT Std 55 Roman" pitchFamily="34" charset="0"/>
              </a:rPr>
              <a:t> 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G = H – T. S   	</a:t>
            </a:r>
            <a:r>
              <a:rPr lang="pt-BR" dirty="0">
                <a:solidFill>
                  <a:srgbClr val="FF0066"/>
                </a:solidFill>
                <a:latin typeface="Frutiger LT Std 55 Roman" pitchFamily="34" charset="0"/>
                <a:sym typeface="Symbol" pitchFamily="18" charset="2"/>
              </a:rPr>
              <a:t>sempre vale !!</a:t>
            </a:r>
            <a:endParaRPr lang="pt-BR" dirty="0">
              <a:solidFill>
                <a:srgbClr val="FF0066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           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G &lt; 0  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 processo termodinamicamente favorável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Wingdings" pitchFamily="2" charset="2"/>
              </a:rPr>
              <a:t>	           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G = 0 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 processo em equilíbrio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           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G &gt; 0 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 processo impossível sem fornecer energia externa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Wingdings" pitchFamily="2" charset="2"/>
              </a:rPr>
              <a:t>      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Wingdings" pitchFamily="2" charset="2"/>
              </a:rPr>
              <a:t>        </a:t>
            </a:r>
            <a:r>
              <a:rPr lang="pt-BR" dirty="0">
                <a:solidFill>
                  <a:srgbClr val="FF0066"/>
                </a:solidFill>
                <a:latin typeface="Frutiger LT Std 55 Roman" pitchFamily="34" charset="0"/>
                <a:sym typeface="Wingdings" pitchFamily="2" charset="2"/>
              </a:rPr>
              <a:t>Exemplos: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  Al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2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O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3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    2Al + 3/2 O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2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  só ocorre se fornecer energia: eletrólise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  <a:sym typeface="Wingdings" pitchFamily="2" charset="2"/>
              </a:rPr>
              <a:t>	         Fe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2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O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3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    2Fe + 3/2 O</a:t>
            </a:r>
            <a:r>
              <a:rPr lang="pt-BR" baseline="-10000" dirty="0">
                <a:latin typeface="Frutiger LT Std 55 Roman" pitchFamily="34" charset="0"/>
                <a:sym typeface="Wingdings" pitchFamily="2" charset="2"/>
              </a:rPr>
              <a:t>2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  acopla reação de combustão/ redução com C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G, H, G  </a:t>
            </a:r>
            <a:r>
              <a:rPr lang="pt-BR" dirty="0">
                <a:latin typeface="Frutiger LT Std 55 Roman" pitchFamily="34" charset="0"/>
                <a:sym typeface="Wingdings" pitchFamily="2" charset="2"/>
              </a:rPr>
              <a:t> valor final – valor inicial  produtos - reagentes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endParaRPr lang="pt-BR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9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Formas de Energia</a:t>
            </a:r>
          </a:p>
        </p:txBody>
      </p:sp>
      <p:graphicFrame>
        <p:nvGraphicFramePr>
          <p:cNvPr id="16386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7412185"/>
              </p:ext>
            </p:extLst>
          </p:nvPr>
        </p:nvGraphicFramePr>
        <p:xfrm>
          <a:off x="3622675" y="1916832"/>
          <a:ext cx="16097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ção" r:id="rId3" imgW="812520" imgH="419040" progId="Equation.3">
                  <p:embed/>
                </p:oleObj>
              </mc:Choice>
              <mc:Fallback>
                <p:oleObj name="Equação" r:id="rId3" imgW="812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1916832"/>
                        <a:ext cx="16097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91492958"/>
              </p:ext>
            </p:extLst>
          </p:nvPr>
        </p:nvGraphicFramePr>
        <p:xfrm>
          <a:off x="3590156" y="3789040"/>
          <a:ext cx="1485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ção" r:id="rId5" imgW="723600" imgH="241200" progId="Equation.3">
                  <p:embed/>
                </p:oleObj>
              </mc:Choice>
              <mc:Fallback>
                <p:oleObj name="Equação" r:id="rId5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156" y="3789040"/>
                        <a:ext cx="14859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39750" y="980728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b="1" dirty="0">
                <a:solidFill>
                  <a:srgbClr val="002060"/>
                </a:solidFill>
                <a:latin typeface="Comic Sans MS" pitchFamily="66" charset="0"/>
              </a:rPr>
              <a:t>Energia Cinética</a:t>
            </a:r>
            <a:r>
              <a:rPr lang="pt-BR" sz="1600" dirty="0">
                <a:solidFill>
                  <a:srgbClr val="002060"/>
                </a:solidFill>
                <a:latin typeface="Comic Sans MS" pitchFamily="66" charset="0"/>
              </a:rPr>
              <a:t>. Energia que um objeto possui ao se movimentar com determinada velocidade ( macroscópica e dependentes de um referencial externo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); também energia cinética das </a:t>
            </a:r>
            <a:r>
              <a:rPr lang="pt-BR" sz="1600" dirty="0" err="1" smtClean="0">
                <a:solidFill>
                  <a:srgbClr val="002060"/>
                </a:solidFill>
                <a:latin typeface="Comic Sans MS" pitchFamily="66" charset="0"/>
              </a:rPr>
              <a:t>molédculas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/ átomos.</a:t>
            </a:r>
            <a:endParaRPr lang="pt-BR" sz="1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391" name="Text Box 14"/>
          <p:cNvSpPr txBox="1">
            <a:spLocks noChangeArrowheads="1"/>
          </p:cNvSpPr>
          <p:nvPr/>
        </p:nvSpPr>
        <p:spPr bwMode="auto">
          <a:xfrm>
            <a:off x="611188" y="2708920"/>
            <a:ext cx="82089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b="1" dirty="0">
                <a:solidFill>
                  <a:srgbClr val="002060"/>
                </a:solidFill>
                <a:latin typeface="Comic Sans MS" pitchFamily="66" charset="0"/>
              </a:rPr>
              <a:t>Energia Potencial</a:t>
            </a:r>
            <a:r>
              <a:rPr lang="pt-BR" sz="1600" dirty="0">
                <a:solidFill>
                  <a:srgbClr val="002060"/>
                </a:solidFill>
                <a:latin typeface="Comic Sans MS" pitchFamily="66" charset="0"/>
              </a:rPr>
              <a:t>. Energia que um objeto possui em função de sua altura quando está submetido a um campo gravitacional( macroscópica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); É a capacidade (potencial) de realizar trabalho: </a:t>
            </a:r>
            <a:r>
              <a:rPr lang="pt-BR" sz="1600" dirty="0" err="1" smtClean="0">
                <a:solidFill>
                  <a:srgbClr val="002060"/>
                </a:solidFill>
                <a:latin typeface="Comic Sans MS" pitchFamily="66" charset="0"/>
              </a:rPr>
              <a:t>Ep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 = </a:t>
            </a:r>
            <a:r>
              <a:rPr lang="pt-BR" sz="1600" dirty="0" err="1" smtClean="0">
                <a:solidFill>
                  <a:srgbClr val="002060"/>
                </a:solidFill>
                <a:latin typeface="Comic Sans MS" pitchFamily="66" charset="0"/>
              </a:rPr>
              <a:t>F.s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; no caso de </a:t>
            </a:r>
            <a:r>
              <a:rPr lang="pt-BR" sz="1600" dirty="0" err="1" smtClean="0">
                <a:solidFill>
                  <a:srgbClr val="002060"/>
                </a:solidFill>
                <a:latin typeface="Comic Sans MS" pitchFamily="66" charset="0"/>
              </a:rPr>
              <a:t>Ep</a:t>
            </a:r>
            <a:r>
              <a:rPr lang="pt-BR" sz="1600" dirty="0" smtClean="0">
                <a:solidFill>
                  <a:srgbClr val="002060"/>
                </a:solidFill>
                <a:latin typeface="Comic Sans MS" pitchFamily="66" charset="0"/>
              </a:rPr>
              <a:t> gravitacional:</a:t>
            </a:r>
            <a:endParaRPr lang="pt-BR" sz="1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6732240" y="2132856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>
                <a:solidFill>
                  <a:srgbClr val="002060"/>
                </a:solidFill>
              </a:rPr>
              <a:t>Unidades?</a:t>
            </a:r>
          </a:p>
        </p:txBody>
      </p: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6732588" y="3782367"/>
            <a:ext cx="172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>
                <a:solidFill>
                  <a:srgbClr val="002060"/>
                </a:solidFill>
              </a:rPr>
              <a:t>Unidades?</a:t>
            </a:r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539750" y="4293096"/>
            <a:ext cx="82089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1600" b="1" dirty="0">
                <a:solidFill>
                  <a:srgbClr val="002060"/>
                </a:solidFill>
                <a:latin typeface="Comic Sans MS" pitchFamily="66" charset="0"/>
              </a:rPr>
              <a:t>Energia Interna</a:t>
            </a:r>
            <a:r>
              <a:rPr lang="pt-BR" sz="1600" dirty="0">
                <a:solidFill>
                  <a:srgbClr val="002060"/>
                </a:solidFill>
                <a:latin typeface="Comic Sans MS" pitchFamily="66" charset="0"/>
              </a:rPr>
              <a:t>. Energia relacionada à estrutura molecular e sua atividade molecular e não dependem de referencial externo( microscópica).</a:t>
            </a:r>
          </a:p>
        </p:txBody>
      </p:sp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6588125" y="5013176"/>
            <a:ext cx="172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dirty="0">
                <a:solidFill>
                  <a:srgbClr val="002060"/>
                </a:solidFill>
              </a:rPr>
              <a:t>Unidades?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86748" y="5589240"/>
            <a:ext cx="6960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002060"/>
                </a:solidFill>
              </a:rPr>
              <a:t>Existe a energia interna molar, que não depende da massa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45286" y="4983559"/>
            <a:ext cx="410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i="1" dirty="0" smtClean="0"/>
              <a:t>U</a:t>
            </a:r>
            <a:endParaRPr lang="pt-BR" sz="2400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95933" y="6052931"/>
            <a:ext cx="27093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4"/>
                </a:solidFill>
              </a:rPr>
              <a:t> E total: </a:t>
            </a:r>
            <a:r>
              <a:rPr lang="pt-BR" b="1" dirty="0" err="1">
                <a:solidFill>
                  <a:schemeClr val="accent4"/>
                </a:solidFill>
              </a:rPr>
              <a:t>Ec</a:t>
            </a:r>
            <a:r>
              <a:rPr lang="pt-BR" b="1" dirty="0">
                <a:solidFill>
                  <a:schemeClr val="accent4"/>
                </a:solidFill>
              </a:rPr>
              <a:t> +</a:t>
            </a:r>
            <a:r>
              <a:rPr lang="pt-BR" b="1" dirty="0" err="1">
                <a:solidFill>
                  <a:schemeClr val="accent4"/>
                </a:solidFill>
              </a:rPr>
              <a:t>Ep</a:t>
            </a:r>
            <a:r>
              <a:rPr lang="pt-BR" b="1" dirty="0">
                <a:solidFill>
                  <a:schemeClr val="accent4"/>
                </a:solidFill>
              </a:rPr>
              <a:t> + U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12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Formas de Energia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420145" y="980856"/>
            <a:ext cx="3240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 dirty="0" smtClean="0">
                <a:solidFill>
                  <a:srgbClr val="002060"/>
                </a:solidFill>
                <a:latin typeface="Tahoma" pitchFamily="34" charset="0"/>
              </a:rPr>
              <a:t>Tipos de Trabalho</a:t>
            </a:r>
            <a:endParaRPr lang="pt-BR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83568" y="1484784"/>
            <a:ext cx="772737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 tipos, derivando de w = Força x deslocamento:</a:t>
            </a:r>
          </a:p>
          <a:p>
            <a:endParaRPr lang="pt-BR" dirty="0"/>
          </a:p>
          <a:p>
            <a:pPr marL="342900" indent="-342900">
              <a:buAutoNum type="arabicPeriod"/>
            </a:pPr>
            <a:r>
              <a:rPr lang="pt-BR" dirty="0" smtClean="0">
                <a:sym typeface="Symbol"/>
              </a:rPr>
              <a:t>w = -</a:t>
            </a:r>
            <a:r>
              <a:rPr lang="pt-BR" dirty="0" err="1" smtClean="0">
                <a:sym typeface="Symbol"/>
              </a:rPr>
              <a:t>P</a:t>
            </a:r>
            <a:r>
              <a:rPr lang="pt-BR" baseline="-25000" dirty="0" err="1" smtClean="0">
                <a:sym typeface="Symbol"/>
              </a:rPr>
              <a:t>ext</a:t>
            </a:r>
            <a:r>
              <a:rPr lang="pt-BR" dirty="0" err="1" smtClean="0">
                <a:sym typeface="Symbol"/>
              </a:rPr>
              <a:t>.dV</a:t>
            </a:r>
            <a:r>
              <a:rPr lang="pt-BR" dirty="0" smtClean="0">
                <a:sym typeface="Symbol"/>
              </a:rPr>
              <a:t>  .............   trabalho de expansão</a:t>
            </a:r>
          </a:p>
          <a:p>
            <a:pPr marL="342900" indent="-342900">
              <a:buAutoNum type="arabicPeriod"/>
            </a:pPr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	unidades : -(F/A).d(</a:t>
            </a:r>
            <a:r>
              <a:rPr lang="pt-BR" dirty="0" err="1" smtClean="0">
                <a:sym typeface="Symbol"/>
              </a:rPr>
              <a:t>A.r</a:t>
            </a:r>
            <a:r>
              <a:rPr lang="pt-BR" dirty="0" smtClean="0">
                <a:sym typeface="Symbol"/>
              </a:rPr>
              <a:t>) = -</a:t>
            </a:r>
            <a:r>
              <a:rPr lang="pt-BR" dirty="0" err="1" smtClean="0">
                <a:sym typeface="Symbol"/>
              </a:rPr>
              <a:t>F.dr</a:t>
            </a:r>
            <a:r>
              <a:rPr lang="pt-BR" dirty="0" smtClean="0">
                <a:sym typeface="Symbol"/>
              </a:rPr>
              <a:t> = [J]</a:t>
            </a:r>
          </a:p>
          <a:p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2. </a:t>
            </a:r>
            <a:r>
              <a:rPr lang="pt-BR" dirty="0">
                <a:sym typeface="Symbol"/>
              </a:rPr>
              <a:t>w </a:t>
            </a:r>
            <a:r>
              <a:rPr lang="pt-BR" dirty="0" smtClean="0">
                <a:sym typeface="Symbol"/>
              </a:rPr>
              <a:t>= .</a:t>
            </a:r>
            <a:r>
              <a:rPr lang="pt-BR" dirty="0" err="1" smtClean="0">
                <a:sym typeface="Symbol"/>
              </a:rPr>
              <a:t>dA</a:t>
            </a:r>
            <a:r>
              <a:rPr lang="pt-BR" dirty="0" smtClean="0">
                <a:sym typeface="Symbol"/>
              </a:rPr>
              <a:t>    ............ Trabalho de movimentação de superfície</a:t>
            </a:r>
          </a:p>
          <a:p>
            <a:endParaRPr lang="pt-BR" dirty="0">
              <a:sym typeface="Symbol"/>
            </a:endParaRPr>
          </a:p>
          <a:p>
            <a:r>
              <a:rPr lang="pt-BR" dirty="0" smtClean="0">
                <a:sym typeface="Symbol"/>
              </a:rPr>
              <a:t>	com  = F/</a:t>
            </a:r>
            <a:r>
              <a:rPr lang="pt-BR" sz="2400" dirty="0" smtClean="0">
                <a:latin typeface="Freestyle Script"/>
                <a:sym typeface="Symbol"/>
              </a:rPr>
              <a:t>l </a:t>
            </a:r>
            <a:r>
              <a:rPr lang="pt-BR" sz="2400" dirty="0" smtClean="0">
                <a:latin typeface="Calibri" pitchFamily="34" charset="0"/>
                <a:sym typeface="Symbol"/>
              </a:rPr>
              <a:t>  </a:t>
            </a:r>
            <a:r>
              <a:rPr lang="pt-BR" sz="2400" dirty="0" smtClean="0">
                <a:latin typeface="Calibri" pitchFamily="34" charset="0"/>
                <a:sym typeface="Wingdings" pitchFamily="2" charset="2"/>
              </a:rPr>
              <a:t></a:t>
            </a:r>
            <a:r>
              <a:rPr lang="pt-BR" sz="2000" dirty="0" smtClean="0">
                <a:latin typeface="Calibri" pitchFamily="34" charset="0"/>
                <a:sym typeface="Wingdings" pitchFamily="2" charset="2"/>
              </a:rPr>
              <a:t> </a:t>
            </a:r>
            <a:r>
              <a:rPr lang="pt-BR" sz="2000" dirty="0">
                <a:latin typeface="Calibri" pitchFamily="34" charset="0"/>
                <a:sym typeface="Symbol"/>
              </a:rPr>
              <a:t></a:t>
            </a:r>
            <a:r>
              <a:rPr lang="pt-BR" sz="2000" dirty="0" smtClean="0">
                <a:latin typeface="Calibri" pitchFamily="34" charset="0"/>
                <a:sym typeface="Symbol"/>
              </a:rPr>
              <a:t>w = (F/</a:t>
            </a:r>
            <a:r>
              <a:rPr lang="pt-BR" sz="2800" dirty="0" smtClean="0">
                <a:latin typeface="Freestyle Script"/>
                <a:sym typeface="Symbol"/>
              </a:rPr>
              <a:t>l </a:t>
            </a:r>
            <a:r>
              <a:rPr lang="pt-BR" sz="2000" dirty="0" smtClean="0">
                <a:latin typeface="Calibri" pitchFamily="34" charset="0"/>
                <a:sym typeface="Symbol"/>
              </a:rPr>
              <a:t>).d(</a:t>
            </a:r>
            <a:r>
              <a:rPr lang="pt-BR" sz="2000" dirty="0">
                <a:latin typeface="Freestyle Script"/>
                <a:sym typeface="Symbol"/>
              </a:rPr>
              <a:t>l </a:t>
            </a:r>
            <a:r>
              <a:rPr lang="pt-BR" sz="2000" baseline="30000" dirty="0" smtClean="0">
                <a:latin typeface="Calibri" pitchFamily="34" charset="0"/>
                <a:sym typeface="Symbol"/>
              </a:rPr>
              <a:t>2</a:t>
            </a:r>
            <a:r>
              <a:rPr lang="pt-BR" sz="2000" dirty="0" smtClean="0">
                <a:latin typeface="Calibri" pitchFamily="34" charset="0"/>
                <a:sym typeface="Symbol"/>
              </a:rPr>
              <a:t>) = </a:t>
            </a:r>
            <a:r>
              <a:rPr lang="pt-BR" sz="2000" dirty="0">
                <a:latin typeface="Calibri" pitchFamily="34" charset="0"/>
                <a:sym typeface="Symbol"/>
              </a:rPr>
              <a:t>(F/</a:t>
            </a:r>
            <a:r>
              <a:rPr lang="pt-BR" sz="2800" dirty="0">
                <a:latin typeface="Freestyle Script"/>
                <a:sym typeface="Symbol"/>
              </a:rPr>
              <a:t>l </a:t>
            </a:r>
            <a:r>
              <a:rPr lang="pt-BR" sz="2000" dirty="0" smtClean="0">
                <a:latin typeface="Calibri" pitchFamily="34" charset="0"/>
                <a:sym typeface="Symbol"/>
              </a:rPr>
              <a:t>).2l.d</a:t>
            </a:r>
            <a:r>
              <a:rPr lang="pt-BR" sz="2000" dirty="0" smtClean="0">
                <a:latin typeface="Freestyle Script"/>
                <a:sym typeface="Symbol"/>
              </a:rPr>
              <a:t>l </a:t>
            </a:r>
            <a:r>
              <a:rPr lang="pt-BR" sz="2000" dirty="0" smtClean="0">
                <a:latin typeface="Calibri" pitchFamily="34" charset="0"/>
                <a:sym typeface="Symbol"/>
              </a:rPr>
              <a:t> = 2F.d</a:t>
            </a:r>
            <a:r>
              <a:rPr lang="pt-BR" sz="2000" dirty="0" smtClean="0">
                <a:latin typeface="Freestyle Script"/>
                <a:sym typeface="Symbol"/>
              </a:rPr>
              <a:t>l </a:t>
            </a:r>
            <a:r>
              <a:rPr lang="pt-BR" sz="2000" dirty="0" smtClean="0">
                <a:latin typeface="Calibri" pitchFamily="34" charset="0"/>
                <a:sym typeface="Symbol"/>
              </a:rPr>
              <a:t> [J]</a:t>
            </a:r>
          </a:p>
          <a:p>
            <a:endParaRPr lang="pt-BR" sz="2000" dirty="0">
              <a:latin typeface="Calibri" pitchFamily="34" charset="0"/>
              <a:sym typeface="Symbol"/>
            </a:endParaRPr>
          </a:p>
          <a:p>
            <a:r>
              <a:rPr lang="pt-BR" sz="2000" dirty="0" smtClean="0">
                <a:latin typeface="Calibri" pitchFamily="34" charset="0"/>
                <a:sym typeface="Symbol"/>
              </a:rPr>
              <a:t>3. </a:t>
            </a:r>
            <a:r>
              <a:rPr lang="pt-BR" sz="2000" dirty="0">
                <a:latin typeface="Calibri" pitchFamily="34" charset="0"/>
                <a:sym typeface="Symbol"/>
              </a:rPr>
              <a:t>w </a:t>
            </a:r>
            <a:r>
              <a:rPr lang="pt-BR" sz="2000" dirty="0" smtClean="0">
                <a:latin typeface="Calibri" pitchFamily="34" charset="0"/>
                <a:sym typeface="Symbol"/>
              </a:rPr>
              <a:t>= </a:t>
            </a:r>
            <a:r>
              <a:rPr lang="pt-BR" sz="2000" dirty="0" err="1" smtClean="0">
                <a:latin typeface="Calibri" pitchFamily="34" charset="0"/>
                <a:sym typeface="Symbol"/>
              </a:rPr>
              <a:t>q.d</a:t>
            </a:r>
            <a:r>
              <a:rPr lang="pt-BR" sz="2000" dirty="0" smtClean="0">
                <a:latin typeface="Calibri" pitchFamily="34" charset="0"/>
                <a:sym typeface="Symbol"/>
              </a:rPr>
              <a:t>    .........  Trabalho para mover uma carga contra o </a:t>
            </a:r>
            <a:r>
              <a:rPr lang="pt-BR" sz="2000" dirty="0" smtClean="0">
                <a:latin typeface="Calibri" pitchFamily="34" charset="0"/>
                <a:sym typeface="Symbol"/>
              </a:rPr>
              <a:t> </a:t>
            </a:r>
          </a:p>
          <a:p>
            <a:r>
              <a:rPr lang="pt-BR" sz="2000" dirty="0">
                <a:latin typeface="Calibri" pitchFamily="34" charset="0"/>
                <a:sym typeface="Symbol"/>
              </a:rPr>
              <a:t>	</a:t>
            </a:r>
            <a:r>
              <a:rPr lang="pt-BR" sz="2000" dirty="0" smtClean="0">
                <a:latin typeface="Calibri" pitchFamily="34" charset="0"/>
                <a:sym typeface="Symbol"/>
              </a:rPr>
              <a:t>		potencial</a:t>
            </a:r>
            <a:r>
              <a:rPr lang="pt-BR" sz="2000" dirty="0" smtClean="0">
                <a:latin typeface="Calibri" pitchFamily="34" charset="0"/>
                <a:sym typeface="Symbol"/>
              </a:rPr>
              <a:t> elétrico </a:t>
            </a:r>
            <a:r>
              <a:rPr lang="pt-BR" sz="2000" dirty="0" smtClean="0">
                <a:latin typeface="Calibri" pitchFamily="34" charset="0"/>
                <a:sym typeface="Symbol"/>
              </a:rPr>
              <a:t></a:t>
            </a:r>
          </a:p>
          <a:p>
            <a:endParaRPr lang="pt-BR" sz="2000" dirty="0">
              <a:latin typeface="Calibri" pitchFamily="34" charset="0"/>
              <a:sym typeface="Symbol"/>
            </a:endParaRPr>
          </a:p>
          <a:p>
            <a:r>
              <a:rPr lang="pt-BR" sz="2000" dirty="0" smtClean="0">
                <a:latin typeface="Calibri" pitchFamily="34" charset="0"/>
                <a:sym typeface="Symbol"/>
              </a:rPr>
              <a:t>	com F = </a:t>
            </a:r>
            <a:r>
              <a:rPr lang="pt-BR" sz="2000" dirty="0" err="1" smtClean="0">
                <a:latin typeface="Calibri" pitchFamily="34" charset="0"/>
                <a:sym typeface="Symbol"/>
              </a:rPr>
              <a:t>q.E</a:t>
            </a:r>
            <a:r>
              <a:rPr lang="pt-BR" sz="2000" dirty="0" smtClean="0">
                <a:latin typeface="Calibri" pitchFamily="34" charset="0"/>
                <a:sym typeface="Symbol"/>
              </a:rPr>
              <a:t>  e  d = </a:t>
            </a:r>
            <a:r>
              <a:rPr lang="pt-BR" sz="2000" dirty="0" err="1" smtClean="0">
                <a:latin typeface="Calibri" pitchFamily="34" charset="0"/>
                <a:sym typeface="Symbol"/>
              </a:rPr>
              <a:t>E.d</a:t>
            </a:r>
            <a:r>
              <a:rPr lang="pt-BR" sz="2000" dirty="0" smtClean="0">
                <a:latin typeface="Calibri" pitchFamily="34" charset="0"/>
                <a:sym typeface="Symbol"/>
              </a:rPr>
              <a:t> </a:t>
            </a:r>
            <a:r>
              <a:rPr lang="pt-BR" sz="2000" dirty="0">
                <a:latin typeface="Freestyle Script"/>
                <a:sym typeface="Symbol"/>
              </a:rPr>
              <a:t>l </a:t>
            </a:r>
            <a:r>
              <a:rPr lang="pt-BR" sz="2000" dirty="0" smtClean="0">
                <a:latin typeface="Calibri" pitchFamily="34" charset="0"/>
                <a:sym typeface="Symbol"/>
              </a:rPr>
              <a:t> </a:t>
            </a:r>
            <a:r>
              <a:rPr lang="pt-BR" sz="2000" dirty="0" smtClean="0">
                <a:latin typeface="Calibri" pitchFamily="34" charset="0"/>
                <a:sym typeface="Wingdings" pitchFamily="2" charset="2"/>
              </a:rPr>
              <a:t> </a:t>
            </a:r>
            <a:r>
              <a:rPr lang="pt-BR" sz="2000" dirty="0">
                <a:latin typeface="Calibri" pitchFamily="34" charset="0"/>
                <a:sym typeface="Symbol"/>
              </a:rPr>
              <a:t>. w = </a:t>
            </a:r>
            <a:r>
              <a:rPr lang="pt-BR" sz="2000" dirty="0" smtClean="0">
                <a:latin typeface="Calibri" pitchFamily="34" charset="0"/>
                <a:sym typeface="Symbol"/>
              </a:rPr>
              <a:t>(F/E).</a:t>
            </a:r>
            <a:r>
              <a:rPr lang="pt-BR" sz="2000" dirty="0" err="1" smtClean="0">
                <a:latin typeface="Calibri" pitchFamily="34" charset="0"/>
                <a:sym typeface="Symbol"/>
              </a:rPr>
              <a:t>E.d</a:t>
            </a:r>
            <a:r>
              <a:rPr lang="pt-BR" sz="2000" dirty="0">
                <a:latin typeface="Freestyle Script"/>
                <a:sym typeface="Symbol"/>
              </a:rPr>
              <a:t> l </a:t>
            </a:r>
            <a:r>
              <a:rPr lang="pt-BR" sz="2000" dirty="0" smtClean="0">
                <a:latin typeface="Freestyle Script"/>
                <a:sym typeface="Symbol"/>
              </a:rPr>
              <a:t> </a:t>
            </a:r>
            <a:r>
              <a:rPr lang="pt-BR" sz="2000" dirty="0">
                <a:latin typeface="Calibri" pitchFamily="34" charset="0"/>
                <a:sym typeface="Symbol"/>
              </a:rPr>
              <a:t>= </a:t>
            </a:r>
            <a:r>
              <a:rPr lang="pt-BR" sz="2000" dirty="0" err="1">
                <a:latin typeface="Calibri" pitchFamily="34" charset="0"/>
                <a:sym typeface="Symbol"/>
              </a:rPr>
              <a:t>F.d</a:t>
            </a:r>
            <a:r>
              <a:rPr lang="pt-BR" sz="2000" dirty="0" err="1">
                <a:latin typeface="Freestyle Script"/>
                <a:sym typeface="Symbol"/>
              </a:rPr>
              <a:t>l</a:t>
            </a:r>
            <a:r>
              <a:rPr lang="pt-BR" sz="2000" dirty="0">
                <a:latin typeface="Freestyle Script"/>
                <a:sym typeface="Symbol"/>
              </a:rPr>
              <a:t> </a:t>
            </a:r>
            <a:r>
              <a:rPr lang="pt-BR" sz="2000" dirty="0">
                <a:latin typeface="Calibri" pitchFamily="34" charset="0"/>
                <a:sym typeface="Symbol"/>
              </a:rPr>
              <a:t> [J]</a:t>
            </a:r>
          </a:p>
          <a:p>
            <a:endParaRPr lang="pt-BR" sz="2000" dirty="0" smtClean="0">
              <a:latin typeface="Calibri" pitchFamily="34" charset="0"/>
            </a:endParaRPr>
          </a:p>
          <a:p>
            <a:r>
              <a:rPr lang="pt-BR" sz="2000" dirty="0">
                <a:latin typeface="Calibri" pitchFamily="34" charset="0"/>
              </a:rPr>
              <a:t>	</a:t>
            </a:r>
            <a:r>
              <a:rPr lang="pt-BR" sz="2000" dirty="0" smtClean="0">
                <a:latin typeface="Calibri" pitchFamily="34" charset="0"/>
              </a:rPr>
              <a:t>E = intensidade de campo</a:t>
            </a:r>
            <a:endParaRPr lang="pt-BR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2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Formas de Energia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347864" y="1018837"/>
            <a:ext cx="3240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 dirty="0">
                <a:solidFill>
                  <a:srgbClr val="002060"/>
                </a:solidFill>
                <a:latin typeface="Tahoma" pitchFamily="34" charset="0"/>
              </a:rPr>
              <a:t>Energia Interna</a:t>
            </a:r>
            <a:r>
              <a:rPr lang="pt-BR" dirty="0">
                <a:solidFill>
                  <a:srgbClr val="002060"/>
                </a:solidFill>
                <a:latin typeface="Tahoma" pitchFamily="34" charset="0"/>
              </a:rPr>
              <a:t>.</a:t>
            </a:r>
          </a:p>
        </p:txBody>
      </p:sp>
      <p:pic>
        <p:nvPicPr>
          <p:cNvPr id="17" name="Picture 8" descr="energ_intern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67" y="1674843"/>
            <a:ext cx="5768150" cy="391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51520" y="2509909"/>
            <a:ext cx="3240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FF0000"/>
                </a:solidFill>
                <a:latin typeface="Calibri" pitchFamily="34" charset="0"/>
              </a:rPr>
              <a:t>Somatória das energias cinéticas + potencial</a:t>
            </a:r>
          </a:p>
          <a:p>
            <a:pPr algn="ctr"/>
            <a:endParaRPr lang="pt-BR" sz="2000" dirty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pt-BR" sz="2000" dirty="0" smtClean="0">
                <a:solidFill>
                  <a:srgbClr val="002060"/>
                </a:solidFill>
                <a:latin typeface="Calibri" pitchFamily="34" charset="0"/>
              </a:rPr>
              <a:t>Unidade {J/mol] molar</a:t>
            </a:r>
            <a:endParaRPr lang="pt-BR" sz="2000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8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 smtClean="0">
                <a:solidFill>
                  <a:srgbClr val="FF0000"/>
                </a:solidFill>
                <a:latin typeface="Calibri" pitchFamily="34" charset="0"/>
              </a:rPr>
              <a:t>Formas de Energia</a:t>
            </a:r>
          </a:p>
        </p:txBody>
      </p:sp>
      <p:pic>
        <p:nvPicPr>
          <p:cNvPr id="7" name="Picture 5" descr="energ_interna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097" y="1228725"/>
            <a:ext cx="559117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36577" y="3316922"/>
            <a:ext cx="7488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</a:rPr>
              <a:t>Tipos de Energia</a:t>
            </a:r>
            <a:endParaRPr lang="pt-BR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5650" y="3748970"/>
            <a:ext cx="66960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Energias estáticas : armazenadas no sistema.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55650" y="4149725"/>
            <a:ext cx="73437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Energias dinâmicas (interações de energia): identificadas na fronteira no sistema e representam a energia ganha ou perdida pelo </a:t>
            </a:r>
            <a:r>
              <a:rPr lang="pt-BR" sz="2000" b="1" dirty="0" smtClean="0">
                <a:latin typeface="Calibri" pitchFamily="34" charset="0"/>
              </a:rPr>
              <a:t>sistema: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O calor e o trabalho.</a:t>
            </a:r>
            <a:endParaRPr lang="pt-BR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55650" y="5084763"/>
            <a:ext cx="79208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Energias </a:t>
            </a:r>
            <a:r>
              <a:rPr lang="pt-BR" sz="2000" b="1" dirty="0" smtClean="0">
                <a:latin typeface="Calibri" pitchFamily="34" charset="0"/>
              </a:rPr>
              <a:t>organizadas </a:t>
            </a:r>
            <a:r>
              <a:rPr lang="pt-BR" sz="2000" b="1" dirty="0">
                <a:latin typeface="Calibri" pitchFamily="34" charset="0"/>
              </a:rPr>
              <a:t>:energia cinética macroscópica, energia potencial armazenadas no sistema, </a:t>
            </a:r>
            <a:r>
              <a:rPr lang="pt-BR" sz="2000" b="1" dirty="0" smtClean="0">
                <a:latin typeface="Calibri" pitchFamily="34" charset="0"/>
              </a:rPr>
              <a:t>energias de trabalho</a:t>
            </a:r>
            <a:r>
              <a:rPr lang="pt-BR" sz="2000" b="1" dirty="0">
                <a:latin typeface="Calibri" pitchFamily="34" charset="0"/>
              </a:rPr>
              <a:t> </a:t>
            </a:r>
            <a:r>
              <a:rPr lang="pt-BR" sz="2000" b="1" dirty="0" smtClean="0">
                <a:latin typeface="Calibri" pitchFamily="34" charset="0"/>
              </a:rPr>
              <a:t>(todas menos q)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27088" y="5876925"/>
            <a:ext cx="75613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Calibri" pitchFamily="34" charset="0"/>
              </a:rPr>
              <a:t>Energias aleatória ou desorganizada </a:t>
            </a:r>
            <a:r>
              <a:rPr lang="pt-BR" sz="2000" b="1" dirty="0" smtClean="0">
                <a:latin typeface="Calibri" pitchFamily="34" charset="0"/>
              </a:rPr>
              <a:t>: energia </a:t>
            </a:r>
            <a:r>
              <a:rPr lang="pt-BR" sz="2000" b="1" dirty="0">
                <a:latin typeface="Calibri" pitchFamily="34" charset="0"/>
              </a:rPr>
              <a:t>cinética microscópica, calor.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403648" y="908720"/>
            <a:ext cx="596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alibri" pitchFamily="34" charset="0"/>
              </a:rPr>
              <a:t>energia latente: arranjos molecular (sólido, líquido ou gasoso)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32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90600" y="2913064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 sz="2400">
              <a:latin typeface="Frutiger LT Std 55 Roman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33464" y="4268788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33464" y="4646613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1" y="304800"/>
            <a:ext cx="7772400" cy="44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>
                <a:solidFill>
                  <a:srgbClr val="FF0000"/>
                </a:solidFill>
                <a:latin typeface="+mj-lt"/>
              </a:rPr>
              <a:t>INTRODUÇÃO - TERMODINÂMICA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077200" cy="28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>
            <a:lvl1pPr>
              <a:defRPr sz="1400">
                <a:solidFill>
                  <a:srgbClr val="0000FF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rgbClr val="0000FF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endParaRPr lang="pt-BR" sz="1200">
              <a:solidFill>
                <a:schemeClr val="tx1"/>
              </a:solidFill>
              <a:latin typeface="Frutiger LT Std 55 Roman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37029" y="1076464"/>
                <a:ext cx="8229600" cy="3707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1429" tIns="45715" rIns="91429" bIns="45715">
                <a:spAutoFit/>
              </a:bodyPr>
              <a:lstStyle>
                <a:lvl1pPr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1pPr>
                <a:lvl2pPr marL="742950" indent="-285750"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2pPr>
                <a:lvl3pPr marL="1143000" indent="-228600"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3pPr>
                <a:lvl4pPr marL="1600200" indent="-228600"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4pPr>
                <a:lvl5pPr marL="2057400" indent="-228600"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FF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pt-BR" sz="1600" b="1" dirty="0" smtClean="0">
                    <a:solidFill>
                      <a:srgbClr val="FF0000"/>
                    </a:solidFill>
                    <a:latin typeface="Frutiger LT Std 55 Roman" pitchFamily="34" charset="0"/>
                  </a:rPr>
                  <a:t>FUNÇÕES TERMODINÂMICAS OU DE ESTADO</a:t>
                </a:r>
                <a:endParaRPr lang="pt-BR" sz="1600" b="1" dirty="0">
                  <a:solidFill>
                    <a:srgbClr val="FF0000"/>
                  </a:solidFill>
                  <a:latin typeface="Frutiger LT Std 55 Roman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pt-BR" dirty="0">
                  <a:solidFill>
                    <a:srgbClr val="FF0000"/>
                  </a:solidFill>
                  <a:latin typeface="Frutiger LT Std 55 Roman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sz="2000" b="1" dirty="0">
                    <a:solidFill>
                      <a:srgbClr val="660066"/>
                    </a:solidFill>
                    <a:latin typeface="Calibri" pitchFamily="34" charset="0"/>
                  </a:rPr>
                  <a:t>FUNÇÕES DE ESTADO</a:t>
                </a:r>
                <a:r>
                  <a:rPr lang="pt-BR" sz="2000" dirty="0">
                    <a:solidFill>
                      <a:srgbClr val="660066"/>
                    </a:solidFill>
                    <a:latin typeface="Calibri" pitchFamily="34" charset="0"/>
                  </a:rPr>
                  <a:t>:</a:t>
                </a:r>
                <a:r>
                  <a:rPr lang="pt-BR" sz="2000" dirty="0">
                    <a:latin typeface="Calibri" pitchFamily="34" charset="0"/>
                  </a:rPr>
                  <a:t> só depende do estado inicial e final </a:t>
                </a:r>
                <a:r>
                  <a:rPr lang="pt-BR" sz="2000" dirty="0" smtClean="0">
                    <a:latin typeface="Calibri" pitchFamily="34" charset="0"/>
                    <a:sym typeface="Symbol" pitchFamily="18" charset="2"/>
                  </a:rPr>
                  <a:t>X </a:t>
                </a:r>
                <a:r>
                  <a:rPr lang="pt-BR" sz="2000" dirty="0">
                    <a:latin typeface="Calibri" pitchFamily="34" charset="0"/>
                    <a:sym typeface="Symbol" pitchFamily="18" charset="2"/>
                  </a:rPr>
                  <a:t>= </a:t>
                </a:r>
                <a:r>
                  <a:rPr lang="pt-BR" sz="2000" dirty="0" err="1" smtClean="0">
                    <a:latin typeface="Calibri" pitchFamily="34" charset="0"/>
                    <a:sym typeface="Symbol" pitchFamily="18" charset="2"/>
                  </a:rPr>
                  <a:t>X</a:t>
                </a:r>
                <a:r>
                  <a:rPr lang="pt-BR" sz="2000" baseline="-10000" dirty="0" err="1" smtClean="0">
                    <a:latin typeface="Calibri" pitchFamily="34" charset="0"/>
                    <a:sym typeface="Symbol" pitchFamily="18" charset="2"/>
                  </a:rPr>
                  <a:t>final</a:t>
                </a:r>
                <a:r>
                  <a:rPr lang="pt-BR" sz="2000" dirty="0" smtClean="0">
                    <a:latin typeface="Calibri" pitchFamily="34" charset="0"/>
                    <a:sym typeface="Symbol" pitchFamily="18" charset="2"/>
                  </a:rPr>
                  <a:t> </a:t>
                </a:r>
                <a:r>
                  <a:rPr lang="pt-BR" sz="2000" dirty="0">
                    <a:latin typeface="Calibri" pitchFamily="34" charset="0"/>
                    <a:sym typeface="Symbol" pitchFamily="18" charset="2"/>
                  </a:rPr>
                  <a:t>- </a:t>
                </a:r>
                <a:r>
                  <a:rPr lang="pt-BR" sz="2000" dirty="0" err="1" smtClean="0">
                    <a:latin typeface="Calibri" pitchFamily="34" charset="0"/>
                    <a:sym typeface="Symbol" pitchFamily="18" charset="2"/>
                  </a:rPr>
                  <a:t>X</a:t>
                </a:r>
                <a:r>
                  <a:rPr lang="pt-BR" sz="2000" baseline="-10000" dirty="0" err="1" smtClean="0">
                    <a:latin typeface="Calibri" pitchFamily="34" charset="0"/>
                    <a:sym typeface="Symbol" pitchFamily="18" charset="2"/>
                  </a:rPr>
                  <a:t>inicial</a:t>
                </a:r>
                <a:endParaRPr lang="pt-BR" sz="2000" dirty="0">
                  <a:solidFill>
                    <a:srgbClr val="FF0000"/>
                  </a:solidFill>
                  <a:latin typeface="Calibri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pt-BR" dirty="0" smtClean="0">
                  <a:solidFill>
                    <a:srgbClr val="FF0000"/>
                  </a:solidFill>
                  <a:latin typeface="Frutiger LT Std 55 Roman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sz="2000" dirty="0" smtClean="0">
                    <a:solidFill>
                      <a:srgbClr val="FF0000"/>
                    </a:solidFill>
                    <a:latin typeface="Calibri" pitchFamily="34" charset="0"/>
                  </a:rPr>
                  <a:t>Funções de estado tem diferencial exata; suponha f uma função termodinâmica f = f(</a:t>
                </a:r>
                <a:r>
                  <a:rPr lang="pt-BR" sz="2000" dirty="0" err="1" smtClean="0">
                    <a:solidFill>
                      <a:srgbClr val="FF0000"/>
                    </a:solidFill>
                    <a:latin typeface="Calibri" pitchFamily="34" charset="0"/>
                  </a:rPr>
                  <a:t>x,y</a:t>
                </a:r>
                <a:r>
                  <a:rPr lang="pt-BR" sz="2000" dirty="0" smtClean="0">
                    <a:solidFill>
                      <a:srgbClr val="FF0000"/>
                    </a:solidFill>
                    <a:latin typeface="Calibri" pitchFamily="34" charset="0"/>
                  </a:rPr>
                  <a:t>):</a:t>
                </a:r>
              </a:p>
              <a:p>
                <a:pPr>
                  <a:spcBef>
                    <a:spcPct val="50000"/>
                  </a:spcBef>
                </a:pPr>
                <a:r>
                  <a:rPr lang="pt-BR" sz="2000" dirty="0">
                    <a:solidFill>
                      <a:srgbClr val="FF0000"/>
                    </a:solidFill>
                    <a:latin typeface="Calibri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𝑑𝑓</m:t>
                    </m:r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t-B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𝑑𝑓</m:t>
                                </m:r>
                              </m:num>
                              <m:den>
                                <m: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pt-BR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pt-BR" sz="20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𝑑𝑓</m:t>
                                </m:r>
                              </m:num>
                              <m:den>
                                <m:r>
                                  <a:rPr lang="pt-BR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pt-BR" sz="20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    </m:t>
                    </m:r>
                    <m:r>
                      <a:rPr lang="pt-BR" sz="20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≡</m:t>
                    </m:r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  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pt-BR" sz="20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pt-BR" sz="2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𝑑𝑓</m:t>
                        </m:r>
                      </m:e>
                    </m:nary>
                    <m:r>
                      <a:rPr lang="pt-BR" sz="20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pt-BR" sz="2000" dirty="0" smtClean="0">
                    <a:solidFill>
                      <a:srgbClr val="FF0000"/>
                    </a:solidFill>
                    <a:latin typeface="Calibri" pitchFamily="34" charset="0"/>
                  </a:rPr>
                  <a:t>  em um ciclo fechado</a:t>
                </a:r>
              </a:p>
              <a:p>
                <a:pPr>
                  <a:spcBef>
                    <a:spcPct val="50000"/>
                  </a:spcBef>
                </a:pPr>
                <a:endParaRPr lang="pt-BR" dirty="0">
                  <a:solidFill>
                    <a:srgbClr val="FF0000"/>
                  </a:solidFill>
                  <a:latin typeface="Frutiger LT Std 55 Roman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pt-BR" dirty="0" smtClean="0">
                    <a:solidFill>
                      <a:srgbClr val="FF0000"/>
                    </a:solidFill>
                    <a:latin typeface="Frutiger LT Std 55 Roman" pitchFamily="34" charset="0"/>
                  </a:rPr>
                  <a:t>	</a:t>
                </a:r>
                <a:endParaRPr lang="pt-BR" dirty="0">
                  <a:solidFill>
                    <a:srgbClr val="FF0000"/>
                  </a:solidFill>
                  <a:latin typeface="Frutiger LT Std 55 Roman" pitchFamily="34" charset="0"/>
                </a:endParaRPr>
              </a:p>
            </p:txBody>
          </p:sp>
        </mc:Choice>
        <mc:Fallback xmlns="">
          <p:sp>
            <p:nvSpPr>
              <p:cNvPr id="12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029" y="1076464"/>
                <a:ext cx="8229600" cy="3707480"/>
              </a:xfrm>
              <a:prstGeom prst="rect">
                <a:avLst/>
              </a:prstGeom>
              <a:blipFill rotWithShape="1">
                <a:blip r:embed="rId2"/>
                <a:stretch>
                  <a:fillRect l="-741" t="-49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lipse 1"/>
          <p:cNvSpPr/>
          <p:nvPr/>
        </p:nvSpPr>
        <p:spPr>
          <a:xfrm>
            <a:off x="1619672" y="4850481"/>
            <a:ext cx="108012" cy="117351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3599892" y="4852283"/>
            <a:ext cx="108012" cy="117351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Arco 3"/>
          <p:cNvSpPr/>
          <p:nvPr/>
        </p:nvSpPr>
        <p:spPr>
          <a:xfrm>
            <a:off x="1673678" y="4509120"/>
            <a:ext cx="1980220" cy="792088"/>
          </a:xfrm>
          <a:prstGeom prst="arc">
            <a:avLst>
              <a:gd name="adj1" fmla="val 10712855"/>
              <a:gd name="adj2" fmla="val 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Arco 21"/>
          <p:cNvSpPr/>
          <p:nvPr/>
        </p:nvSpPr>
        <p:spPr>
          <a:xfrm rot="10800000">
            <a:off x="1619672" y="4509120"/>
            <a:ext cx="1998223" cy="792088"/>
          </a:xfrm>
          <a:prstGeom prst="arc">
            <a:avLst>
              <a:gd name="adj1" fmla="val 10712855"/>
              <a:gd name="adj2" fmla="val 0"/>
            </a:avLst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>
            <a:stCxn id="2" idx="6"/>
            <a:endCxn id="4" idx="2"/>
          </p:cNvCxnSpPr>
          <p:nvPr/>
        </p:nvCxnSpPr>
        <p:spPr>
          <a:xfrm flipV="1">
            <a:off x="1727684" y="4905164"/>
            <a:ext cx="1926214" cy="3993"/>
          </a:xfrm>
          <a:prstGeom prst="line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2483768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510771" y="456848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2478725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774642" y="4715852"/>
            <a:ext cx="98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P, V, T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774546" y="4736564"/>
            <a:ext cx="158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P’, V’, T’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898554" y="4149080"/>
            <a:ext cx="3712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rgbClr val="002060"/>
                </a:solidFill>
              </a:rPr>
              <a:t>O que não muda com o caminho?</a:t>
            </a:r>
          </a:p>
          <a:p>
            <a:endParaRPr lang="pt-BR" sz="1600" dirty="0">
              <a:solidFill>
                <a:srgbClr val="002060"/>
              </a:solidFill>
            </a:endParaRPr>
          </a:p>
          <a:p>
            <a:r>
              <a:rPr lang="pt-BR" sz="1600" dirty="0" smtClean="0">
                <a:solidFill>
                  <a:srgbClr val="002060"/>
                </a:solidFill>
                <a:sym typeface="Symbol"/>
              </a:rPr>
              <a:t>V, P, T, e H, G, U</a:t>
            </a:r>
          </a:p>
          <a:p>
            <a:endParaRPr lang="pt-BR" sz="1600" dirty="0" smtClean="0">
              <a:solidFill>
                <a:srgbClr val="002060"/>
              </a:solidFill>
              <a:sym typeface="Symbol"/>
            </a:endParaRPr>
          </a:p>
          <a:p>
            <a:endParaRPr lang="pt-BR" sz="1600" dirty="0">
              <a:solidFill>
                <a:srgbClr val="002060"/>
              </a:solidFill>
              <a:sym typeface="Symbol"/>
            </a:endParaRPr>
          </a:p>
          <a:p>
            <a:r>
              <a:rPr lang="pt-BR" sz="1600" dirty="0" smtClean="0">
                <a:solidFill>
                  <a:srgbClr val="C00000"/>
                </a:solidFill>
                <a:sym typeface="Symbol"/>
              </a:rPr>
              <a:t>W e q dependem do caminho</a:t>
            </a:r>
          </a:p>
          <a:p>
            <a:endParaRPr lang="pt-BR" sz="1600" dirty="0">
              <a:solidFill>
                <a:srgbClr val="C00000"/>
              </a:solidFill>
              <a:sym typeface="Symbol"/>
            </a:endParaRPr>
          </a:p>
          <a:p>
            <a:r>
              <a:rPr lang="pt-BR" sz="1600" dirty="0" smtClean="0">
                <a:solidFill>
                  <a:srgbClr val="C00000"/>
                </a:solidFill>
                <a:sym typeface="Symbol"/>
              </a:rPr>
              <a:t>São funções transitórias ou trocadas na fronteira</a:t>
            </a:r>
            <a:endParaRPr lang="pt-BR" sz="1600" dirty="0">
              <a:solidFill>
                <a:srgbClr val="C000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475656" y="5075892"/>
            <a:ext cx="38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3465941" y="5075892"/>
            <a:ext cx="38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5398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990600" y="2913064"/>
            <a:ext cx="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 sz="2400">
              <a:latin typeface="Frutiger LT Std 55 Roman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33464" y="4268788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33464" y="4646613"/>
            <a:ext cx="6091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700">
                <a:latin typeface="Frutiger LT Std 55 Roman" pitchFamily="34" charset="0"/>
              </a:rPr>
              <a:t> </a:t>
            </a:r>
            <a:endParaRPr lang="pt-BR" sz="2400">
              <a:latin typeface="Frutiger LT Std 55 Roman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5801" y="304800"/>
            <a:ext cx="7772400" cy="44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200" b="1">
                <a:solidFill>
                  <a:srgbClr val="FF0000"/>
                </a:solidFill>
                <a:latin typeface="+mj-lt"/>
              </a:rPr>
              <a:t>INTRODUÇÃO - TERMODINÂMICA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077200" cy="28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>
            <a:lvl1pPr>
              <a:defRPr sz="1400">
                <a:solidFill>
                  <a:srgbClr val="0000FF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rgbClr val="0000FF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endParaRPr lang="pt-BR" sz="1200">
              <a:solidFill>
                <a:schemeClr val="tx1"/>
              </a:solidFill>
              <a:latin typeface="Frutiger LT Std 55 Roman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" y="1143001"/>
            <a:ext cx="8229600" cy="550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>
            <a:lvl1pPr>
              <a:defRPr sz="1400">
                <a:solidFill>
                  <a:srgbClr val="0000FF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rgbClr val="0000FF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rgbClr val="0000F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FF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600" b="1" dirty="0">
                <a:solidFill>
                  <a:srgbClr val="FF0000"/>
                </a:solidFill>
                <a:latin typeface="Frutiger LT Std 55 Roman" pitchFamily="34" charset="0"/>
              </a:rPr>
              <a:t>FUNÇÕES </a:t>
            </a:r>
            <a:r>
              <a:rPr lang="pt-BR" sz="1600" b="1" dirty="0" smtClean="0">
                <a:solidFill>
                  <a:srgbClr val="FF0000"/>
                </a:solidFill>
                <a:latin typeface="Frutiger LT Std 55 Roman" pitchFamily="34" charset="0"/>
              </a:rPr>
              <a:t>TERMODINÂMICAS OU DE ESTADO</a:t>
            </a:r>
            <a:endParaRPr lang="pt-BR" sz="1600" b="1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endParaRPr lang="pt-BR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b="1" dirty="0">
                <a:solidFill>
                  <a:srgbClr val="660066"/>
                </a:solidFill>
                <a:latin typeface="Frutiger LT Std 55 Roman" pitchFamily="34" charset="0"/>
              </a:rPr>
              <a:t>FUNÇÕES DE ESTADO</a:t>
            </a:r>
            <a:r>
              <a:rPr lang="pt-BR" dirty="0">
                <a:solidFill>
                  <a:srgbClr val="660066"/>
                </a:solidFill>
                <a:latin typeface="Frutiger LT Std 55 Roman" pitchFamily="34" charset="0"/>
              </a:rPr>
              <a:t>:</a:t>
            </a:r>
            <a:r>
              <a:rPr lang="pt-BR" dirty="0">
                <a:latin typeface="Frutiger LT Std 55 Roman" pitchFamily="34" charset="0"/>
              </a:rPr>
              <a:t> só depende do estado inicial e final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E = </a:t>
            </a:r>
            <a:r>
              <a:rPr lang="pt-BR" dirty="0" err="1">
                <a:latin typeface="Frutiger LT Std 55 Roman" pitchFamily="34" charset="0"/>
                <a:sym typeface="Symbol" pitchFamily="18" charset="2"/>
              </a:rPr>
              <a:t>E</a:t>
            </a:r>
            <a:r>
              <a:rPr lang="pt-BR" baseline="-10000" dirty="0" err="1">
                <a:latin typeface="Frutiger LT Std 55 Roman" pitchFamily="34" charset="0"/>
                <a:sym typeface="Symbol" pitchFamily="18" charset="2"/>
              </a:rPr>
              <a:t>final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 - </a:t>
            </a:r>
            <a:r>
              <a:rPr lang="pt-BR" dirty="0" err="1">
                <a:latin typeface="Frutiger LT Std 55 Roman" pitchFamily="34" charset="0"/>
                <a:sym typeface="Symbol" pitchFamily="18" charset="2"/>
              </a:rPr>
              <a:t>E</a:t>
            </a:r>
            <a:r>
              <a:rPr lang="pt-BR" baseline="-10000" dirty="0" err="1">
                <a:latin typeface="Frutiger LT Std 55 Roman" pitchFamily="34" charset="0"/>
                <a:sym typeface="Symbol" pitchFamily="18" charset="2"/>
              </a:rPr>
              <a:t>inicial</a:t>
            </a:r>
            <a:endParaRPr lang="pt-BR" dirty="0">
              <a:solidFill>
                <a:srgbClr val="FF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 smtClean="0">
                <a:solidFill>
                  <a:srgbClr val="00B050"/>
                </a:solidFill>
                <a:latin typeface="Frutiger LT Std 55 Roman" pitchFamily="34" charset="0"/>
              </a:rPr>
              <a:t>OBS.: é difícil conhecer  os valores absolutos das funções, mas apenas </a:t>
            </a:r>
            <a:r>
              <a:rPr lang="pt-BR" dirty="0" smtClean="0">
                <a:solidFill>
                  <a:srgbClr val="00B050"/>
                </a:solidFill>
                <a:latin typeface="Frutiger LT Std 55 Roman" pitchFamily="34" charset="0"/>
                <a:sym typeface="Symbol"/>
              </a:rPr>
              <a:t>f</a:t>
            </a:r>
            <a:endParaRPr lang="pt-BR" dirty="0">
              <a:solidFill>
                <a:srgbClr val="00B05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FF0066"/>
                </a:solidFill>
                <a:latin typeface="Frutiger LT Std 55 Roman" pitchFamily="34" charset="0"/>
              </a:rPr>
              <a:t>1a Lei:</a:t>
            </a:r>
            <a:r>
              <a:rPr lang="pt-BR" dirty="0">
                <a:latin typeface="Frutiger LT Std 55 Roman" pitchFamily="34" charset="0"/>
              </a:rPr>
              <a:t> a energia do universo é constante ou não pode ser criada nem destruída: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    </a:t>
            </a:r>
            <a:endParaRPr lang="pt-BR" baseline="-10000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     </a:t>
            </a:r>
            <a:r>
              <a:rPr lang="pt-BR" dirty="0">
                <a:solidFill>
                  <a:srgbClr val="CC3300"/>
                </a:solidFill>
                <a:latin typeface="Frutiger LT Std 55 Roman" pitchFamily="34" charset="0"/>
              </a:rPr>
              <a:t>Energia interna molar:</a:t>
            </a:r>
            <a:r>
              <a:rPr lang="pt-BR" dirty="0">
                <a:latin typeface="Frutiger LT Std 55 Roman" pitchFamily="34" charset="0"/>
              </a:rPr>
              <a:t>  U = </a:t>
            </a:r>
            <a:r>
              <a:rPr lang="pt-BR" dirty="0" err="1">
                <a:latin typeface="Frutiger LT Std 55 Roman" pitchFamily="34" charset="0"/>
              </a:rPr>
              <a:t>Uo</a:t>
            </a:r>
            <a:r>
              <a:rPr lang="pt-BR" dirty="0">
                <a:latin typeface="Frutiger LT Std 55 Roman" pitchFamily="34" charset="0"/>
              </a:rPr>
              <a:t> + </a:t>
            </a:r>
            <a:r>
              <a:rPr lang="pt-BR" dirty="0">
                <a:latin typeface="Frutiger LT Std 55 Roman" pitchFamily="34" charset="0"/>
                <a:sym typeface="Symbol" pitchFamily="18" charset="2"/>
              </a:rPr>
              <a:t></a:t>
            </a:r>
            <a:r>
              <a:rPr lang="pt-BR" dirty="0" err="1">
                <a:latin typeface="Frutiger LT Std 55 Roman" pitchFamily="34" charset="0"/>
                <a:sym typeface="Symbol" pitchFamily="18" charset="2"/>
              </a:rPr>
              <a:t>E</a:t>
            </a:r>
            <a:r>
              <a:rPr lang="pt-BR" baseline="-8000" dirty="0" err="1">
                <a:latin typeface="Frutiger LT Std 55 Roman" pitchFamily="34" charset="0"/>
                <a:sym typeface="Symbol" pitchFamily="18" charset="2"/>
              </a:rPr>
              <a:t>c</a:t>
            </a:r>
            <a:r>
              <a:rPr lang="pt-BR" baseline="-8000" dirty="0">
                <a:latin typeface="Frutiger LT Std 55 Roman" pitchFamily="34" charset="0"/>
                <a:sym typeface="Symbol" pitchFamily="18" charset="2"/>
              </a:rPr>
              <a:t>, p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	     </a:t>
            </a:r>
            <a:r>
              <a:rPr lang="pt-BR" dirty="0" err="1">
                <a:latin typeface="Frutiger LT Std 55 Roman" pitchFamily="34" charset="0"/>
              </a:rPr>
              <a:t>dU</a:t>
            </a:r>
            <a:r>
              <a:rPr lang="pt-BR" dirty="0">
                <a:latin typeface="Frutiger LT Std 55 Roman" pitchFamily="34" charset="0"/>
              </a:rPr>
              <a:t> = </a:t>
            </a:r>
            <a:r>
              <a:rPr lang="pt-BR" dirty="0" err="1">
                <a:latin typeface="Frutiger LT Std 55 Roman" pitchFamily="34" charset="0"/>
              </a:rPr>
              <a:t>dq</a:t>
            </a:r>
            <a:r>
              <a:rPr lang="pt-BR" dirty="0">
                <a:latin typeface="Frutiger LT Std 55 Roman" pitchFamily="34" charset="0"/>
              </a:rPr>
              <a:t> – </a:t>
            </a:r>
            <a:r>
              <a:rPr lang="pt-BR" dirty="0" err="1">
                <a:latin typeface="Frutiger LT Std 55 Roman" pitchFamily="34" charset="0"/>
              </a:rPr>
              <a:t>dw</a:t>
            </a:r>
            <a:r>
              <a:rPr lang="pt-BR" dirty="0">
                <a:latin typeface="Frutiger LT Std 55 Roman" pitchFamily="34" charset="0"/>
              </a:rPr>
              <a:t> </a:t>
            </a:r>
            <a:r>
              <a:rPr lang="pt-BR" dirty="0" smtClean="0">
                <a:latin typeface="Frutiger LT Std 55 Roman" pitchFamily="34" charset="0"/>
              </a:rPr>
              <a:t>   </a:t>
            </a:r>
            <a:r>
              <a:rPr lang="pt-BR" dirty="0">
                <a:latin typeface="Frutiger LT Std 55 Roman" pitchFamily="34" charset="0"/>
              </a:rPr>
              <a:t>[J] = [N/m</a:t>
            </a:r>
            <a:r>
              <a:rPr lang="pt-BR" baseline="30000" dirty="0">
                <a:latin typeface="Frutiger LT Std 55 Roman" pitchFamily="34" charset="0"/>
              </a:rPr>
              <a:t>2</a:t>
            </a:r>
            <a:r>
              <a:rPr lang="pt-BR" dirty="0">
                <a:latin typeface="Frutiger LT Std 55 Roman" pitchFamily="34" charset="0"/>
              </a:rPr>
              <a:t>]x[m</a:t>
            </a:r>
            <a:r>
              <a:rPr lang="pt-BR" baseline="30000" dirty="0">
                <a:latin typeface="Frutiger LT Std 55 Roman" pitchFamily="34" charset="0"/>
              </a:rPr>
              <a:t>3</a:t>
            </a:r>
            <a:r>
              <a:rPr lang="pt-BR" dirty="0">
                <a:latin typeface="Frutiger LT Std 55 Roman" pitchFamily="34" charset="0"/>
              </a:rPr>
              <a:t>] = </a:t>
            </a:r>
            <a:r>
              <a:rPr lang="pt-BR" dirty="0" err="1">
                <a:latin typeface="Frutiger LT Std 55 Roman" pitchFamily="34" charset="0"/>
              </a:rPr>
              <a:t>F.d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     		     </a:t>
            </a:r>
            <a:r>
              <a:rPr lang="pt-BR" b="1" dirty="0" err="1">
                <a:latin typeface="Frutiger LT Std 55 Roman" pitchFamily="34" charset="0"/>
              </a:rPr>
              <a:t>dU</a:t>
            </a:r>
            <a:r>
              <a:rPr lang="pt-BR" b="1" dirty="0">
                <a:latin typeface="Frutiger LT Std 55 Roman" pitchFamily="34" charset="0"/>
              </a:rPr>
              <a:t> = </a:t>
            </a:r>
            <a:r>
              <a:rPr lang="pt-BR" b="1" dirty="0" err="1">
                <a:latin typeface="Frutiger LT Std 55 Roman" pitchFamily="34" charset="0"/>
              </a:rPr>
              <a:t>dq</a:t>
            </a:r>
            <a:r>
              <a:rPr lang="pt-BR" b="1" dirty="0">
                <a:latin typeface="Frutiger LT Std 55 Roman" pitchFamily="34" charset="0"/>
              </a:rPr>
              <a:t> – </a:t>
            </a:r>
            <a:r>
              <a:rPr lang="pt-BR" b="1" dirty="0" err="1">
                <a:latin typeface="Frutiger LT Std 55 Roman" pitchFamily="34" charset="0"/>
              </a:rPr>
              <a:t>dw</a:t>
            </a:r>
            <a:r>
              <a:rPr lang="pt-BR" b="1" dirty="0">
                <a:latin typeface="Frutiger LT Std 55 Roman" pitchFamily="34" charset="0"/>
              </a:rPr>
              <a:t> = </a:t>
            </a:r>
            <a:r>
              <a:rPr lang="pt-BR" b="1" dirty="0" err="1">
                <a:latin typeface="Frutiger LT Std 55 Roman" pitchFamily="34" charset="0"/>
              </a:rPr>
              <a:t>dq</a:t>
            </a:r>
            <a:r>
              <a:rPr lang="pt-BR" b="1" dirty="0">
                <a:latin typeface="Frutiger LT Std 55 Roman" pitchFamily="34" charset="0"/>
              </a:rPr>
              <a:t> – </a:t>
            </a:r>
            <a:r>
              <a:rPr lang="pt-BR" b="1" dirty="0" err="1">
                <a:latin typeface="Frutiger LT Std 55 Roman" pitchFamily="34" charset="0"/>
              </a:rPr>
              <a:t>PdV</a:t>
            </a:r>
            <a:r>
              <a:rPr lang="pt-BR" b="1" dirty="0">
                <a:latin typeface="Frutiger LT Std 55 Roman" pitchFamily="34" charset="0"/>
              </a:rPr>
              <a:t> – </a:t>
            </a:r>
            <a:r>
              <a:rPr lang="pt-BR" b="1" dirty="0" err="1">
                <a:latin typeface="Frutiger LT Std 55 Roman" pitchFamily="34" charset="0"/>
              </a:rPr>
              <a:t>dw</a:t>
            </a:r>
            <a:r>
              <a:rPr lang="pt-BR" b="1" dirty="0">
                <a:latin typeface="Frutiger LT Std 55 Roman" pitchFamily="34" charset="0"/>
              </a:rPr>
              <a:t>’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    </a:t>
            </a:r>
            <a:r>
              <a:rPr lang="pt-BR" dirty="0" smtClean="0">
                <a:latin typeface="Frutiger LT Std 55 Roman" pitchFamily="34" charset="0"/>
              </a:rPr>
              <a:t>		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</a:rPr>
              <a:t>     se V = </a:t>
            </a:r>
            <a:r>
              <a:rPr lang="pt-BR" dirty="0" err="1" smtClean="0">
                <a:solidFill>
                  <a:srgbClr val="C00000"/>
                </a:solidFill>
                <a:latin typeface="Frutiger LT Std 55 Roman" pitchFamily="34" charset="0"/>
              </a:rPr>
              <a:t>cte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</a:rPr>
              <a:t> e </a:t>
            </a:r>
            <a:r>
              <a:rPr lang="pt-BR" dirty="0" err="1" smtClean="0">
                <a:solidFill>
                  <a:srgbClr val="C00000"/>
                </a:solidFill>
                <a:latin typeface="Frutiger LT Std 55 Roman" pitchFamily="34" charset="0"/>
              </a:rPr>
              <a:t>dw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</a:rPr>
              <a:t>’ = 0  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 </a:t>
            </a:r>
            <a:r>
              <a:rPr lang="pt-BR" dirty="0" err="1" smtClean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dU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 = </a:t>
            </a:r>
            <a:r>
              <a:rPr lang="pt-BR" dirty="0" err="1" smtClean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dq</a:t>
            </a:r>
            <a:r>
              <a:rPr lang="pt-BR" dirty="0" smtClean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      (isto é raro!!!)  </a:t>
            </a:r>
            <a:endParaRPr lang="pt-BR" dirty="0" smtClean="0">
              <a:solidFill>
                <a:srgbClr val="C0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 smtClean="0">
                <a:latin typeface="Frutiger LT Std 55 Roman" pitchFamily="34" charset="0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lang="pt-BR" dirty="0" smtClean="0">
                <a:latin typeface="Frutiger LT Std 55 Roman" pitchFamily="34" charset="0"/>
              </a:rPr>
              <a:t>  </a:t>
            </a:r>
            <a:r>
              <a:rPr lang="pt-BR" dirty="0">
                <a:solidFill>
                  <a:srgbClr val="CC3300"/>
                </a:solidFill>
                <a:latin typeface="Frutiger LT Std 55 Roman" pitchFamily="34" charset="0"/>
              </a:rPr>
              <a:t>Entalpia:</a:t>
            </a:r>
            <a:r>
              <a:rPr lang="pt-BR" dirty="0">
                <a:latin typeface="Frutiger LT Std 55 Roman" pitchFamily="34" charset="0"/>
              </a:rPr>
              <a:t>	 </a:t>
            </a:r>
            <a:r>
              <a:rPr lang="pt-BR" dirty="0" smtClean="0">
                <a:latin typeface="Frutiger LT Std 55 Roman" pitchFamily="34" charset="0"/>
              </a:rPr>
              <a:t>	      H </a:t>
            </a:r>
            <a:r>
              <a:rPr lang="pt-BR" dirty="0">
                <a:latin typeface="Frutiger LT Std 55 Roman" pitchFamily="34" charset="0"/>
              </a:rPr>
              <a:t>= U + </a:t>
            </a:r>
            <a:r>
              <a:rPr lang="pt-BR" dirty="0" smtClean="0">
                <a:latin typeface="Frutiger LT Std 55 Roman" pitchFamily="34" charset="0"/>
              </a:rPr>
              <a:t>PV       definimos  porque  reações ocorrem em P </a:t>
            </a:r>
            <a:r>
              <a:rPr lang="pt-BR" dirty="0" err="1" smtClean="0">
                <a:latin typeface="Frutiger LT Std 55 Roman" pitchFamily="34" charset="0"/>
              </a:rPr>
              <a:t>cte</a:t>
            </a:r>
            <a:endParaRPr lang="pt-BR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         </a:t>
            </a:r>
            <a:r>
              <a:rPr lang="pt-BR" dirty="0" err="1">
                <a:latin typeface="Frutiger LT Std 55 Roman" pitchFamily="34" charset="0"/>
              </a:rPr>
              <a:t>dH</a:t>
            </a:r>
            <a:r>
              <a:rPr lang="pt-BR" dirty="0">
                <a:latin typeface="Frutiger LT Std 55 Roman" pitchFamily="34" charset="0"/>
              </a:rPr>
              <a:t> = </a:t>
            </a:r>
            <a:r>
              <a:rPr lang="pt-BR" dirty="0" err="1">
                <a:latin typeface="Frutiger LT Std 55 Roman" pitchFamily="34" charset="0"/>
              </a:rPr>
              <a:t>dU</a:t>
            </a:r>
            <a:r>
              <a:rPr lang="pt-BR" dirty="0">
                <a:latin typeface="Frutiger LT Std 55 Roman" pitchFamily="34" charset="0"/>
              </a:rPr>
              <a:t> + </a:t>
            </a:r>
            <a:r>
              <a:rPr lang="pt-BR" dirty="0" err="1">
                <a:latin typeface="Frutiger LT Std 55 Roman" pitchFamily="34" charset="0"/>
              </a:rPr>
              <a:t>PdV</a:t>
            </a:r>
            <a:r>
              <a:rPr lang="pt-BR" dirty="0">
                <a:latin typeface="Frutiger LT Std 55 Roman" pitchFamily="34" charset="0"/>
              </a:rPr>
              <a:t> + </a:t>
            </a:r>
            <a:r>
              <a:rPr lang="pt-BR" dirty="0" err="1">
                <a:latin typeface="Frutiger LT Std 55 Roman" pitchFamily="34" charset="0"/>
              </a:rPr>
              <a:t>VdP</a:t>
            </a:r>
            <a:r>
              <a:rPr lang="pt-BR" dirty="0">
                <a:latin typeface="Frutiger LT Std 55 Roman" pitchFamily="34" charset="0"/>
              </a:rPr>
              <a:t> = </a:t>
            </a:r>
            <a:r>
              <a:rPr lang="pt-BR" dirty="0" err="1">
                <a:latin typeface="Frutiger LT Std 55 Roman" pitchFamily="34" charset="0"/>
              </a:rPr>
              <a:t>dq</a:t>
            </a:r>
            <a:r>
              <a:rPr lang="pt-BR" dirty="0">
                <a:latin typeface="Frutiger LT Std 55 Roman" pitchFamily="34" charset="0"/>
              </a:rPr>
              <a:t> – </a:t>
            </a:r>
            <a:r>
              <a:rPr lang="pt-BR" dirty="0" err="1">
                <a:latin typeface="Frutiger LT Std 55 Roman" pitchFamily="34" charset="0"/>
              </a:rPr>
              <a:t>PdV</a:t>
            </a:r>
            <a:r>
              <a:rPr lang="pt-BR" dirty="0">
                <a:latin typeface="Frutiger LT Std 55 Roman" pitchFamily="34" charset="0"/>
              </a:rPr>
              <a:t> + </a:t>
            </a:r>
            <a:r>
              <a:rPr lang="pt-BR" dirty="0" err="1">
                <a:latin typeface="Frutiger LT Std 55 Roman" pitchFamily="34" charset="0"/>
              </a:rPr>
              <a:t>PdV</a:t>
            </a:r>
            <a:r>
              <a:rPr lang="pt-BR" dirty="0">
                <a:latin typeface="Frutiger LT Std 55 Roman" pitchFamily="34" charset="0"/>
              </a:rPr>
              <a:t> + </a:t>
            </a:r>
            <a:r>
              <a:rPr lang="pt-BR" dirty="0" err="1">
                <a:latin typeface="Frutiger LT Std 55 Roman" pitchFamily="34" charset="0"/>
              </a:rPr>
              <a:t>VdP</a:t>
            </a:r>
            <a:r>
              <a:rPr lang="pt-BR" dirty="0">
                <a:latin typeface="Frutiger LT Std 55 Roman" pitchFamily="34" charset="0"/>
              </a:rPr>
              <a:t> – </a:t>
            </a:r>
            <a:r>
              <a:rPr lang="pt-BR" dirty="0" err="1">
                <a:latin typeface="Frutiger LT Std 55 Roman" pitchFamily="34" charset="0"/>
              </a:rPr>
              <a:t>dw</a:t>
            </a:r>
            <a:r>
              <a:rPr lang="pt-BR" dirty="0">
                <a:latin typeface="Frutiger LT Std 55 Roman" pitchFamily="34" charset="0"/>
              </a:rPr>
              <a:t>’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	     </a:t>
            </a:r>
            <a:r>
              <a:rPr lang="pt-BR" b="1" dirty="0" err="1">
                <a:latin typeface="Frutiger LT Std 55 Roman" pitchFamily="34" charset="0"/>
              </a:rPr>
              <a:t>dH</a:t>
            </a:r>
            <a:r>
              <a:rPr lang="pt-BR" b="1" dirty="0">
                <a:latin typeface="Frutiger LT Std 55 Roman" pitchFamily="34" charset="0"/>
              </a:rPr>
              <a:t> = </a:t>
            </a:r>
            <a:r>
              <a:rPr lang="pt-BR" b="1" dirty="0" err="1">
                <a:latin typeface="Frutiger LT Std 55 Roman" pitchFamily="34" charset="0"/>
              </a:rPr>
              <a:t>dq</a:t>
            </a:r>
            <a:r>
              <a:rPr lang="pt-BR" b="1" dirty="0">
                <a:latin typeface="Frutiger LT Std 55 Roman" pitchFamily="34" charset="0"/>
              </a:rPr>
              <a:t> + </a:t>
            </a:r>
            <a:r>
              <a:rPr lang="pt-BR" b="1" dirty="0" err="1">
                <a:latin typeface="Frutiger LT Std 55 Roman" pitchFamily="34" charset="0"/>
              </a:rPr>
              <a:t>VdP</a:t>
            </a:r>
            <a:endParaRPr lang="pt-BR" b="1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endParaRPr lang="pt-BR" b="1" dirty="0"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Frutiger LT Std 55 Roman" pitchFamily="34" charset="0"/>
              </a:rPr>
              <a:t>	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</a:rPr>
              <a:t>         se P = </a:t>
            </a:r>
            <a:r>
              <a:rPr lang="pt-BR" dirty="0" err="1">
                <a:solidFill>
                  <a:srgbClr val="C00000"/>
                </a:solidFill>
                <a:latin typeface="Frutiger LT Std 55 Roman" pitchFamily="34" charset="0"/>
              </a:rPr>
              <a:t>cte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</a:rPr>
              <a:t>  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 </a:t>
            </a:r>
            <a:r>
              <a:rPr lang="pt-BR" dirty="0" err="1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dH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 = </a:t>
            </a:r>
            <a:r>
              <a:rPr lang="pt-BR" dirty="0" err="1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dq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  <a:sym typeface="Wingdings" pitchFamily="2" charset="2"/>
              </a:rPr>
              <a:t>  </a:t>
            </a:r>
            <a:r>
              <a:rPr lang="pt-BR" dirty="0">
                <a:solidFill>
                  <a:srgbClr val="C00000"/>
                </a:solidFill>
                <a:latin typeface="Frutiger LT Std 55 Roman" pitchFamily="34" charset="0"/>
                <a:sym typeface="Symbol" pitchFamily="18" charset="2"/>
              </a:rPr>
              <a:t>H = q ; calor absorvido pelo sistema</a:t>
            </a:r>
            <a:endParaRPr lang="pt-BR" dirty="0">
              <a:solidFill>
                <a:srgbClr val="C00000"/>
              </a:solidFill>
              <a:latin typeface="Frutiger LT Std 55 Roman" pitchFamily="34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solidFill>
                  <a:srgbClr val="C00000"/>
                </a:solidFill>
                <a:latin typeface="Frutiger LT Std 55 Roman" pitchFamily="34" charset="0"/>
              </a:rPr>
              <a:t>     </a:t>
            </a:r>
          </a:p>
        </p:txBody>
      </p: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6019801" y="3019426"/>
            <a:ext cx="2543175" cy="1554163"/>
            <a:chOff x="3840" y="1382"/>
            <a:chExt cx="1602" cy="979"/>
          </a:xfrm>
        </p:grpSpPr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4578" y="1398"/>
              <a:ext cx="864" cy="864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pt-BR" sz="2400">
                <a:latin typeface="Frutiger LT Std 55 Roman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764" y="1752"/>
              <a:ext cx="678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pt-BR" dirty="0">
                  <a:latin typeface="+mj-lt"/>
                </a:rPr>
                <a:t>Sistema</a:t>
              </a:r>
              <a:r>
                <a:rPr lang="pt-BR" dirty="0">
                  <a:solidFill>
                    <a:schemeClr val="tx1"/>
                  </a:solidFill>
                  <a:latin typeface="+mj-lt"/>
                </a:rPr>
                <a:t>	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3840" y="1382"/>
              <a:ext cx="650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>
                <a:defRPr sz="1400">
                  <a:solidFill>
                    <a:srgbClr val="0000FF"/>
                  </a:solidFill>
                  <a:latin typeface="Arial" pitchFamily="34" charset="0"/>
                </a:defRPr>
              </a:lvl1pPr>
              <a:lvl2pPr marL="742950" indent="-285750">
                <a:defRPr sz="1400">
                  <a:solidFill>
                    <a:srgbClr val="0000FF"/>
                  </a:solidFill>
                  <a:latin typeface="Arial" pitchFamily="34" charset="0"/>
                </a:defRPr>
              </a:lvl2pPr>
              <a:lvl3pPr marL="1143000" indent="-228600">
                <a:defRPr sz="1400">
                  <a:solidFill>
                    <a:srgbClr val="0000FF"/>
                  </a:solidFill>
                  <a:latin typeface="Arial" pitchFamily="34" charset="0"/>
                </a:defRPr>
              </a:lvl3pPr>
              <a:lvl4pPr marL="1600200" indent="-228600">
                <a:defRPr sz="1400">
                  <a:solidFill>
                    <a:srgbClr val="0000FF"/>
                  </a:solidFill>
                  <a:latin typeface="Arial" pitchFamily="34" charset="0"/>
                </a:defRPr>
              </a:lvl4pPr>
              <a:lvl5pPr marL="2057400" indent="-228600">
                <a:defRPr sz="1400">
                  <a:solidFill>
                    <a:srgbClr val="0000FF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FF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FF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FF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FF"/>
                  </a:solidFill>
                  <a:latin typeface="Arial" pitchFamily="34" charset="0"/>
                </a:defRPr>
              </a:lvl9pPr>
            </a:lstStyle>
            <a:p>
              <a:pPr algn="r"/>
              <a:r>
                <a:rPr lang="pt-BR" sz="1600">
                  <a:solidFill>
                    <a:srgbClr val="FF0066"/>
                  </a:solidFill>
                  <a:latin typeface="Frutiger LT Std 55 Roman" pitchFamily="34" charset="0"/>
                </a:rPr>
                <a:t>q</a:t>
              </a:r>
            </a:p>
            <a:p>
              <a:pPr algn="r"/>
              <a:endParaRPr lang="pt-BR">
                <a:solidFill>
                  <a:srgbClr val="FF0066"/>
                </a:solidFill>
                <a:latin typeface="Frutiger LT Std 55 Roman" pitchFamily="34" charset="0"/>
              </a:endParaRPr>
            </a:p>
            <a:p>
              <a:pPr algn="r">
                <a:spcBef>
                  <a:spcPct val="50000"/>
                </a:spcBef>
              </a:pPr>
              <a:r>
                <a:rPr lang="pt-BR">
                  <a:solidFill>
                    <a:srgbClr val="FF0066"/>
                  </a:solidFill>
                  <a:latin typeface="Frutiger LT Std 55 Roman" pitchFamily="34" charset="0"/>
                </a:rPr>
                <a:t>vizinhança</a:t>
              </a:r>
            </a:p>
            <a:p>
              <a:pPr algn="r"/>
              <a:endParaRPr lang="pt-BR">
                <a:solidFill>
                  <a:srgbClr val="FF0066"/>
                </a:solidFill>
                <a:latin typeface="Frutiger LT Std 55 Roman" pitchFamily="34" charset="0"/>
              </a:endParaRPr>
            </a:p>
            <a:p>
              <a:pPr algn="r"/>
              <a:endParaRPr lang="pt-BR">
                <a:solidFill>
                  <a:srgbClr val="FF0066"/>
                </a:solidFill>
                <a:latin typeface="Frutiger LT Std 55 Roman" pitchFamily="34" charset="0"/>
              </a:endParaRPr>
            </a:p>
            <a:p>
              <a:pPr algn="r"/>
              <a:r>
                <a:rPr lang="pt-BR" sz="1600">
                  <a:solidFill>
                    <a:srgbClr val="FF0066"/>
                  </a:solidFill>
                  <a:latin typeface="Frutiger LT Std 55 Roman" pitchFamily="34" charset="0"/>
                </a:rPr>
                <a:t>w</a:t>
              </a:r>
            </a:p>
          </p:txBody>
        </p:sp>
        <p:sp>
          <p:nvSpPr>
            <p:cNvPr id="17" name="Arc 14"/>
            <p:cNvSpPr>
              <a:spLocks/>
            </p:cNvSpPr>
            <p:nvPr/>
          </p:nvSpPr>
          <p:spPr bwMode="auto">
            <a:xfrm>
              <a:off x="4488" y="1524"/>
              <a:ext cx="33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 type="triangle" w="sm" len="med"/>
            </a:ln>
            <a:effectLst/>
          </p:spPr>
          <p:txBody>
            <a:bodyPr wrap="none" anchor="ctr"/>
            <a:lstStyle/>
            <a:p>
              <a:pPr algn="ctr"/>
              <a:endParaRPr lang="pt-BR" sz="2400">
                <a:solidFill>
                  <a:srgbClr val="FF0066"/>
                </a:solidFill>
                <a:latin typeface="Frutiger LT Std 55 Roman" pitchFamily="34" charset="0"/>
              </a:endParaRPr>
            </a:p>
          </p:txBody>
        </p:sp>
        <p:sp>
          <p:nvSpPr>
            <p:cNvPr id="18" name="Arc 16"/>
            <p:cNvSpPr>
              <a:spLocks/>
            </p:cNvSpPr>
            <p:nvPr/>
          </p:nvSpPr>
          <p:spPr bwMode="auto">
            <a:xfrm flipV="1">
              <a:off x="4524" y="2052"/>
              <a:ext cx="33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80008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pt-BR">
                <a:latin typeface="Frutiger LT Std 55 Roman" pitchFamily="34" charset="0"/>
              </a:endParaRPr>
            </a:p>
          </p:txBody>
        </p:sp>
      </p:grp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4257676" y="5039078"/>
            <a:ext cx="31432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1429" tIns="45715" rIns="91429" bIns="45715"/>
          <a:lstStyle/>
          <a:p>
            <a:pPr>
              <a:defRPr/>
            </a:pPr>
            <a:endParaRPr lang="pt-BR">
              <a:latin typeface="+mj-lt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794251" y="5058128"/>
            <a:ext cx="285750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1429" tIns="45715" rIns="91429" bIns="45715"/>
          <a:lstStyle/>
          <a:p>
            <a:pPr>
              <a:defRPr/>
            </a:pPr>
            <a:endParaRPr lang="pt-BR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900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55576" y="1268760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Entalpia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Do 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ponto de vista prático há 3 tipos de entalpia: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Entalpia de aquecimento: </a:t>
            </a:r>
            <a:r>
              <a:rPr lang="pt-BR" sz="2000" b="1" dirty="0" err="1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dH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 = </a:t>
            </a:r>
            <a:r>
              <a:rPr lang="pt-BR" sz="2000" b="1" dirty="0" err="1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Cp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(T).</a:t>
            </a:r>
            <a:r>
              <a:rPr lang="pt-BR" sz="2000" b="1" dirty="0" err="1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dT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Wingdings" pitchFamily="2" charset="2"/>
              </a:rPr>
              <a:t>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t-BR" sz="2000" b="1" dirty="0" smtClean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Entalpia 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de reação: exotérmica ou endotérmica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Wingdings" pitchFamily="2" charset="2"/>
              </a:rPr>
              <a:t>Entalpia de transformação (fase, fusão, etc.) </a:t>
            </a:r>
            <a:r>
              <a:rPr lang="pt-B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(= </a:t>
            </a:r>
            <a:r>
              <a:rPr lang="pt-B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zero </a:t>
            </a:r>
            <a:r>
              <a:rPr lang="pt-B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 reação de 2a ordem</a:t>
            </a:r>
            <a:r>
              <a:rPr lang="pt-B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pt-B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31841" y="40466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rgbClr val="FF0000"/>
                </a:solidFill>
              </a:rPr>
              <a:t>TERMODINÂMICA</a:t>
            </a:r>
          </a:p>
        </p:txBody>
      </p:sp>
    </p:spTree>
    <p:extLst>
      <p:ext uri="{BB962C8B-B14F-4D97-AF65-F5344CB8AC3E}">
        <p14:creationId xmlns:p14="http://schemas.microsoft.com/office/powerpoint/2010/main" val="393910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755576" y="1268760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Entalpia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Do </a:t>
            </a:r>
            <a:r>
              <a:rPr lang="pt-BR" sz="2000" b="1" dirty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ponto de vista prático há 3 tipos de </a:t>
            </a:r>
            <a:r>
              <a:rPr lang="pt-BR" sz="2000" b="1" dirty="0" smtClean="0">
                <a:solidFill>
                  <a:srgbClr val="333399"/>
                </a:solidFill>
                <a:latin typeface="Calibri" pitchFamily="34" charset="0"/>
                <a:sym typeface="Symbol" pitchFamily="18" charset="2"/>
              </a:rPr>
              <a:t>entalpia: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1. Entalpia 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de aquecimento: </a:t>
            </a:r>
            <a:r>
              <a:rPr lang="pt-BR" sz="2000" b="1" dirty="0" err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dH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 = </a:t>
            </a:r>
            <a:r>
              <a:rPr lang="pt-BR" sz="2000" b="1" dirty="0" err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Cp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(T).</a:t>
            </a:r>
            <a:r>
              <a:rPr lang="pt-BR" sz="2000" b="1" dirty="0" err="1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dT</a:t>
            </a:r>
            <a:r>
              <a:rPr lang="pt-BR" sz="2000" b="1" dirty="0">
                <a:solidFill>
                  <a:srgbClr val="FF0000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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Estimando Cp...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Cp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 = 25 J/mol K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Cp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 = 20 J/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molK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 átomo da fórmula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Exemplo: Al2O3 tem 5 átomos então 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Cp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 100 J/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molK</a:t>
            </a:r>
            <a:endParaRPr lang="pt-BR" sz="2000" b="1" dirty="0" smtClean="0">
              <a:solidFill>
                <a:srgbClr val="A60478"/>
              </a:solidFill>
              <a:latin typeface="Calibri" pitchFamily="34" charset="0"/>
              <a:sym typeface="Symbol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  <a:sym typeface="Symbol"/>
              </a:rPr>
              <a:t>Outra estimativa (em J/</a:t>
            </a:r>
            <a:r>
              <a:rPr lang="pt-BR" sz="2000" b="1" dirty="0" err="1" smtClean="0">
                <a:solidFill>
                  <a:srgbClr val="002060"/>
                </a:solidFill>
                <a:latin typeface="Calibri" pitchFamily="34" charset="0"/>
                <a:sym typeface="Symbol"/>
              </a:rPr>
              <a:t>gK</a:t>
            </a: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  <a:sym typeface="Symbol"/>
              </a:rPr>
              <a:t>):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Inorgânicos: 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Cp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  0,8 J/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gK</a:t>
            </a:r>
            <a:endParaRPr lang="pt-BR" sz="2000" b="1" dirty="0" smtClean="0">
              <a:solidFill>
                <a:srgbClr val="A60478"/>
              </a:solidFill>
              <a:latin typeface="Calibri" pitchFamily="34" charset="0"/>
              <a:sym typeface="Symbol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Orgânicos: </a:t>
            </a:r>
            <a:r>
              <a:rPr lang="pt-BR" sz="2000" b="1" dirty="0" err="1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Cp</a:t>
            </a:r>
            <a:r>
              <a:rPr lang="pt-BR" sz="2000" b="1" dirty="0">
                <a:solidFill>
                  <a:srgbClr val="A60478"/>
                </a:solidFill>
                <a:latin typeface="Calibri" pitchFamily="34" charset="0"/>
                <a:sym typeface="Symbol"/>
              </a:rPr>
              <a:t> 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 2	</a:t>
            </a:r>
            <a:r>
              <a:rPr lang="pt-BR" sz="2000" b="1" dirty="0" smtClean="0">
                <a:solidFill>
                  <a:srgbClr val="00B050"/>
                </a:solidFill>
                <a:latin typeface="Calibri" pitchFamily="34" charset="0"/>
                <a:sym typeface="Symbol"/>
              </a:rPr>
              <a:t>         exemplos: 	aquecimento de areia a 500°C/ 1ton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Aquosos</a:t>
            </a:r>
            <a:r>
              <a:rPr lang="pt-BR" sz="2000" b="1" dirty="0">
                <a:solidFill>
                  <a:srgbClr val="A60478"/>
                </a:solidFill>
                <a:latin typeface="Calibri" pitchFamily="34" charset="0"/>
                <a:sym typeface="Symbol"/>
              </a:rPr>
              <a:t>: </a:t>
            </a:r>
            <a:r>
              <a:rPr lang="pt-BR" sz="2000" b="1" dirty="0" err="1">
                <a:solidFill>
                  <a:srgbClr val="A60478"/>
                </a:solidFill>
                <a:latin typeface="Calibri" pitchFamily="34" charset="0"/>
                <a:sym typeface="Symbol"/>
              </a:rPr>
              <a:t>Cp</a:t>
            </a:r>
            <a:r>
              <a:rPr lang="pt-BR" sz="2000" b="1" dirty="0">
                <a:solidFill>
                  <a:srgbClr val="A60478"/>
                </a:solidFill>
                <a:latin typeface="Calibri" pitchFamily="34" charset="0"/>
                <a:sym typeface="Symbol"/>
              </a:rPr>
              <a:t> </a:t>
            </a:r>
            <a:r>
              <a:rPr lang="pt-BR" sz="2000" b="1" dirty="0" smtClean="0">
                <a:solidFill>
                  <a:srgbClr val="A60478"/>
                </a:solidFill>
                <a:latin typeface="Calibri" pitchFamily="34" charset="0"/>
                <a:sym typeface="Symbol"/>
              </a:rPr>
              <a:t> 4			</a:t>
            </a:r>
            <a:r>
              <a:rPr lang="pt-BR" sz="2000" b="1" dirty="0" smtClean="0">
                <a:solidFill>
                  <a:srgbClr val="00B050"/>
                </a:solidFill>
                <a:latin typeface="Calibri" pitchFamily="34" charset="0"/>
                <a:sym typeface="Symbol"/>
              </a:rPr>
              <a:t>caldeira água a 120°C  / 1000L</a:t>
            </a:r>
            <a:endParaRPr lang="pt-BR" sz="2000" b="1" dirty="0">
              <a:solidFill>
                <a:srgbClr val="00B050"/>
              </a:solidFill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31841" y="404664"/>
            <a:ext cx="2478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rgbClr val="FF0000"/>
                </a:solidFill>
              </a:rPr>
              <a:t>TERMODINÂMICA</a:t>
            </a:r>
          </a:p>
        </p:txBody>
      </p:sp>
    </p:spTree>
    <p:extLst>
      <p:ext uri="{BB962C8B-B14F-4D97-AF65-F5344CB8AC3E}">
        <p14:creationId xmlns:p14="http://schemas.microsoft.com/office/powerpoint/2010/main" val="18351228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verde_termo_eletroq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254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Tema_verde_termo_eletroq</Template>
  <TotalTime>1015</TotalTime>
  <Words>692</Words>
  <Application>Microsoft Office PowerPoint</Application>
  <PresentationFormat>Apresentação na tela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Tema_verde_termo_eletroq</vt:lpstr>
      <vt:lpstr>Carnival</vt:lpstr>
      <vt:lpstr>1_Carnival</vt:lpstr>
      <vt:lpstr>Equação</vt:lpstr>
      <vt:lpstr>   ENGENHARIA ELETROQUÍMICA  Aula 2 - Conceitos de Termodinâmica   </vt:lpstr>
      <vt:lpstr>Formas de Energia</vt:lpstr>
      <vt:lpstr>Formas de Energia</vt:lpstr>
      <vt:lpstr>Formas de Energia</vt:lpstr>
      <vt:lpstr>Formas de Energia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lapta5</dc:creator>
  <cp:lastModifiedBy>lapta5</cp:lastModifiedBy>
  <cp:revision>50</cp:revision>
  <dcterms:created xsi:type="dcterms:W3CDTF">2013-07-26T18:16:30Z</dcterms:created>
  <dcterms:modified xsi:type="dcterms:W3CDTF">2014-02-25T23:08:42Z</dcterms:modified>
</cp:coreProperties>
</file>