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97" r:id="rId4"/>
    <p:sldId id="258" r:id="rId5"/>
    <p:sldId id="259" r:id="rId6"/>
    <p:sldId id="317" r:id="rId7"/>
    <p:sldId id="261" r:id="rId8"/>
    <p:sldId id="262" r:id="rId9"/>
    <p:sldId id="263" r:id="rId10"/>
    <p:sldId id="264" r:id="rId11"/>
    <p:sldId id="265" r:id="rId12"/>
    <p:sldId id="266" r:id="rId13"/>
    <p:sldId id="267" r:id="rId14"/>
    <p:sldId id="268" r:id="rId15"/>
    <p:sldId id="288" r:id="rId16"/>
    <p:sldId id="279" r:id="rId17"/>
    <p:sldId id="280" r:id="rId18"/>
    <p:sldId id="295" r:id="rId19"/>
    <p:sldId id="281" r:id="rId20"/>
    <p:sldId id="282" r:id="rId21"/>
    <p:sldId id="283" r:id="rId22"/>
    <p:sldId id="285" r:id="rId23"/>
    <p:sldId id="286" r:id="rId24"/>
    <p:sldId id="287" r:id="rId25"/>
    <p:sldId id="290" r:id="rId26"/>
    <p:sldId id="291" r:id="rId27"/>
    <p:sldId id="292" r:id="rId28"/>
    <p:sldId id="293" r:id="rId29"/>
    <p:sldId id="296" r:id="rId30"/>
    <p:sldId id="300" r:id="rId31"/>
    <p:sldId id="302" r:id="rId32"/>
    <p:sldId id="304" r:id="rId33"/>
    <p:sldId id="306" r:id="rId34"/>
    <p:sldId id="308" r:id="rId35"/>
    <p:sldId id="310" r:id="rId36"/>
    <p:sldId id="312" r:id="rId37"/>
    <p:sldId id="314" r:id="rId38"/>
    <p:sldId id="315" r:id="rId39"/>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18" d="100"/>
          <a:sy n="118" d="100"/>
        </p:scale>
        <p:origin x="-1422"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sp>
        <p:nvSpPr>
          <p:cNvPr id="8" name="Título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pt-BR" smtClean="0"/>
              <a:t>Clique para editar o estilo do título mestre</a:t>
            </a:r>
            <a:endParaRPr kumimoji="0" lang="en-US"/>
          </a:p>
        </p:txBody>
      </p:sp>
      <p:sp>
        <p:nvSpPr>
          <p:cNvPr id="9" name="Subtítulo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t-BR" smtClean="0"/>
              <a:t>Clique para editar o estilo do subtítulo mestre</a:t>
            </a:r>
            <a:endParaRPr kumimoji="0" lang="en-US"/>
          </a:p>
        </p:txBody>
      </p:sp>
      <p:sp>
        <p:nvSpPr>
          <p:cNvPr id="28" name="Espaço Reservado para Data 27"/>
          <p:cNvSpPr>
            <a:spLocks noGrp="1"/>
          </p:cNvSpPr>
          <p:nvPr>
            <p:ph type="dt" sz="half" idx="10"/>
          </p:nvPr>
        </p:nvSpPr>
        <p:spPr>
          <a:xfrm>
            <a:off x="6400800" y="6355080"/>
            <a:ext cx="2286000" cy="365760"/>
          </a:xfrm>
        </p:spPr>
        <p:txBody>
          <a:bodyPr/>
          <a:lstStyle>
            <a:lvl1pPr>
              <a:defRPr sz="1400"/>
            </a:lvl1pPr>
          </a:lstStyle>
          <a:p>
            <a:fld id="{3914B728-C574-4C8B-8E98-A0995C78A008}" type="datetimeFigureOut">
              <a:rPr lang="pt-BR" smtClean="0"/>
              <a:pPr/>
              <a:t>12/06/2017</a:t>
            </a:fld>
            <a:endParaRPr lang="pt-BR"/>
          </a:p>
        </p:txBody>
      </p:sp>
      <p:sp>
        <p:nvSpPr>
          <p:cNvPr id="17" name="Espaço Reservado para Rodapé 16"/>
          <p:cNvSpPr>
            <a:spLocks noGrp="1"/>
          </p:cNvSpPr>
          <p:nvPr>
            <p:ph type="ftr" sz="quarter" idx="11"/>
          </p:nvPr>
        </p:nvSpPr>
        <p:spPr>
          <a:xfrm>
            <a:off x="2898648" y="6355080"/>
            <a:ext cx="3474720" cy="365760"/>
          </a:xfrm>
        </p:spPr>
        <p:txBody>
          <a:bodyPr/>
          <a:lstStyle/>
          <a:p>
            <a:endParaRPr lang="pt-BR"/>
          </a:p>
        </p:txBody>
      </p:sp>
      <p:sp>
        <p:nvSpPr>
          <p:cNvPr id="29" name="Espaço Reservado para Número de Slide 28"/>
          <p:cNvSpPr>
            <a:spLocks noGrp="1"/>
          </p:cNvSpPr>
          <p:nvPr>
            <p:ph type="sldNum" sz="quarter" idx="12"/>
          </p:nvPr>
        </p:nvSpPr>
        <p:spPr>
          <a:xfrm>
            <a:off x="1216152" y="6355080"/>
            <a:ext cx="1219200" cy="365760"/>
          </a:xfrm>
        </p:spPr>
        <p:txBody>
          <a:bodyPr/>
          <a:lstStyle/>
          <a:p>
            <a:fld id="{F73D8BBD-C793-4AA6-BDE1-413D64DA92AE}" type="slidenum">
              <a:rPr lang="pt-BR" smtClean="0"/>
              <a:pPr/>
              <a:t>‹nº›</a:t>
            </a:fld>
            <a:endParaRPr lang="pt-BR"/>
          </a:p>
        </p:txBody>
      </p:sp>
      <p:sp>
        <p:nvSpPr>
          <p:cNvPr id="21" name="Retângulo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tângulo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tângulo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tângulo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estilo do título mestre</a:t>
            </a:r>
            <a:endParaRPr kumimoji="0" lang="en-US"/>
          </a:p>
        </p:txBody>
      </p:sp>
      <p:sp>
        <p:nvSpPr>
          <p:cNvPr id="3" name="Espaço Reservado para Texto Vertical 2"/>
          <p:cNvSpPr>
            <a:spLocks noGrp="1"/>
          </p:cNvSpPr>
          <p:nvPr>
            <p:ph type="body" orient="vert" idx="1"/>
          </p:nvPr>
        </p:nvSpPr>
        <p:spPr/>
        <p:txBody>
          <a:bodyPr vert="eaVer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p>
            <a:fld id="{3914B728-C574-4C8B-8E98-A0995C78A008}" type="datetimeFigureOut">
              <a:rPr lang="pt-BR" smtClean="0"/>
              <a:pPr/>
              <a:t>12/06/2017</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F73D8BBD-C793-4AA6-BDE1-413D64DA92AE}" type="slidenum">
              <a:rPr lang="pt-BR" smtClean="0"/>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kumimoji="0" lang="pt-BR" smtClean="0"/>
              <a:t>Clique para editar o estilo do título mestre</a:t>
            </a:r>
            <a:endParaRPr kumimoji="0" lang="en-US"/>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p>
            <a:fld id="{3914B728-C574-4C8B-8E98-A0995C78A008}" type="datetimeFigureOut">
              <a:rPr lang="pt-BR" smtClean="0"/>
              <a:pPr/>
              <a:t>12/06/2017</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F73D8BBD-C793-4AA6-BDE1-413D64DA92AE}" type="slidenum">
              <a:rPr lang="pt-BR" smtClean="0"/>
              <a:pPr/>
              <a:t>‹nº›</a:t>
            </a:fld>
            <a:endParaRPr lang="pt-BR"/>
          </a:p>
        </p:txBody>
      </p:sp>
      <p:sp>
        <p:nvSpPr>
          <p:cNvPr id="7" name="Conector reto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Triângulo isósceles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Conector reto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estilo do título mestre</a:t>
            </a:r>
            <a:endParaRPr kumimoji="0" lang="en-US"/>
          </a:p>
        </p:txBody>
      </p:sp>
      <p:sp>
        <p:nvSpPr>
          <p:cNvPr id="4" name="Espaço Reservado para Data 3"/>
          <p:cNvSpPr>
            <a:spLocks noGrp="1"/>
          </p:cNvSpPr>
          <p:nvPr>
            <p:ph type="dt" sz="half" idx="10"/>
          </p:nvPr>
        </p:nvSpPr>
        <p:spPr/>
        <p:txBody>
          <a:bodyPr/>
          <a:lstStyle/>
          <a:p>
            <a:fld id="{3914B728-C574-4C8B-8E98-A0995C78A008}" type="datetimeFigureOut">
              <a:rPr lang="pt-BR" smtClean="0"/>
              <a:pPr/>
              <a:t>12/06/2017</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F73D8BBD-C793-4AA6-BDE1-413D64DA92AE}" type="slidenum">
              <a:rPr lang="pt-BR" smtClean="0"/>
              <a:pPr/>
              <a:t>‹nº›</a:t>
            </a:fld>
            <a:endParaRPr lang="pt-BR"/>
          </a:p>
        </p:txBody>
      </p:sp>
      <p:sp>
        <p:nvSpPr>
          <p:cNvPr id="8" name="Espaço Reservado para Conteúdo 7"/>
          <p:cNvSpPr>
            <a:spLocks noGrp="1"/>
          </p:cNvSpPr>
          <p:nvPr>
            <p:ph sz="quarter" idx="1"/>
          </p:nvPr>
        </p:nvSpPr>
        <p:spPr>
          <a:xfrm>
            <a:off x="457200" y="1219200"/>
            <a:ext cx="8229600" cy="4937760"/>
          </a:xfrm>
        </p:spPr>
        <p:txBody>
          <a:body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Cabeçalho da Seção">
    <p:bg>
      <p:bgRef idx="1001">
        <a:schemeClr val="bg2"/>
      </p:bgRef>
    </p:bg>
    <p:spTree>
      <p:nvGrpSpPr>
        <p:cNvPr id="1" name=""/>
        <p:cNvGrpSpPr/>
        <p:nvPr/>
      </p:nvGrpSpPr>
      <p:grpSpPr>
        <a:xfrm>
          <a:off x="0" y="0"/>
          <a:ext cx="0" cy="0"/>
          <a:chOff x="0" y="0"/>
          <a:chExt cx="0" cy="0"/>
        </a:xfrm>
      </p:grpSpPr>
      <p:sp>
        <p:nvSpPr>
          <p:cNvPr id="2" name="Título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pt-BR" smtClean="0"/>
              <a:t>Clique para editar o estilo do título mestre</a:t>
            </a:r>
            <a:endParaRPr kumimoji="0" lang="en-US"/>
          </a:p>
        </p:txBody>
      </p:sp>
      <p:sp>
        <p:nvSpPr>
          <p:cNvPr id="3" name="Espaço Reservado para Texto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t-BR" smtClean="0"/>
              <a:t>Clique para editar os estilos do texto mestre</a:t>
            </a:r>
          </a:p>
        </p:txBody>
      </p:sp>
      <p:sp>
        <p:nvSpPr>
          <p:cNvPr id="4" name="Espaço Reservado para Data 3"/>
          <p:cNvSpPr>
            <a:spLocks noGrp="1"/>
          </p:cNvSpPr>
          <p:nvPr>
            <p:ph type="dt" sz="half" idx="10"/>
          </p:nvPr>
        </p:nvSpPr>
        <p:spPr>
          <a:xfrm>
            <a:off x="6400800" y="6355080"/>
            <a:ext cx="2286000" cy="365760"/>
          </a:xfrm>
        </p:spPr>
        <p:txBody>
          <a:bodyPr/>
          <a:lstStyle/>
          <a:p>
            <a:fld id="{3914B728-C574-4C8B-8E98-A0995C78A008}" type="datetimeFigureOut">
              <a:rPr lang="pt-BR" smtClean="0"/>
              <a:pPr/>
              <a:t>12/06/2017</a:t>
            </a:fld>
            <a:endParaRPr lang="pt-BR"/>
          </a:p>
        </p:txBody>
      </p:sp>
      <p:sp>
        <p:nvSpPr>
          <p:cNvPr id="5" name="Espaço Reservado para Rodapé 4"/>
          <p:cNvSpPr>
            <a:spLocks noGrp="1"/>
          </p:cNvSpPr>
          <p:nvPr>
            <p:ph type="ftr" sz="quarter" idx="11"/>
          </p:nvPr>
        </p:nvSpPr>
        <p:spPr>
          <a:xfrm>
            <a:off x="2898648" y="6355080"/>
            <a:ext cx="3474720" cy="365760"/>
          </a:xfrm>
        </p:spPr>
        <p:txBody>
          <a:bodyPr/>
          <a:lstStyle/>
          <a:p>
            <a:endParaRPr lang="pt-BR"/>
          </a:p>
        </p:txBody>
      </p:sp>
      <p:sp>
        <p:nvSpPr>
          <p:cNvPr id="6" name="Espaço Reservado para Número de Slide 5"/>
          <p:cNvSpPr>
            <a:spLocks noGrp="1"/>
          </p:cNvSpPr>
          <p:nvPr>
            <p:ph type="sldNum" sz="quarter" idx="12"/>
          </p:nvPr>
        </p:nvSpPr>
        <p:spPr>
          <a:xfrm>
            <a:off x="1069848" y="6355080"/>
            <a:ext cx="1520952" cy="365760"/>
          </a:xfrm>
        </p:spPr>
        <p:txBody>
          <a:bodyPr/>
          <a:lstStyle/>
          <a:p>
            <a:fld id="{F73D8BBD-C793-4AA6-BDE1-413D64DA92AE}" type="slidenum">
              <a:rPr lang="pt-BR" smtClean="0"/>
              <a:pPr/>
              <a:t>‹nº›</a:t>
            </a:fld>
            <a:endParaRPr lang="pt-BR"/>
          </a:p>
        </p:txBody>
      </p:sp>
      <p:sp>
        <p:nvSpPr>
          <p:cNvPr id="7" name="Retângulo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tângulo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28600"/>
            <a:ext cx="8229600" cy="914400"/>
          </a:xfrm>
        </p:spPr>
        <p:txBody>
          <a:bodyPr/>
          <a:lstStyle/>
          <a:p>
            <a:r>
              <a:rPr kumimoji="0" lang="pt-BR" smtClean="0"/>
              <a:t>Clique para editar o estilo do título mestre</a:t>
            </a:r>
            <a:endParaRPr kumimoji="0" lang="en-US"/>
          </a:p>
        </p:txBody>
      </p:sp>
      <p:sp>
        <p:nvSpPr>
          <p:cNvPr id="5" name="Espaço Reservado para Data 4"/>
          <p:cNvSpPr>
            <a:spLocks noGrp="1"/>
          </p:cNvSpPr>
          <p:nvPr>
            <p:ph type="dt" sz="half" idx="10"/>
          </p:nvPr>
        </p:nvSpPr>
        <p:spPr/>
        <p:txBody>
          <a:bodyPr/>
          <a:lstStyle/>
          <a:p>
            <a:fld id="{3914B728-C574-4C8B-8E98-A0995C78A008}" type="datetimeFigureOut">
              <a:rPr lang="pt-BR" smtClean="0"/>
              <a:pPr/>
              <a:t>12/06/2017</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F73D8BBD-C793-4AA6-BDE1-413D64DA92AE}" type="slidenum">
              <a:rPr lang="pt-BR" smtClean="0"/>
              <a:pPr/>
              <a:t>‹nº›</a:t>
            </a:fld>
            <a:endParaRPr lang="pt-BR"/>
          </a:p>
        </p:txBody>
      </p:sp>
      <p:sp>
        <p:nvSpPr>
          <p:cNvPr id="9" name="Espaço Reservado para Conteúdo 8"/>
          <p:cNvSpPr>
            <a:spLocks noGrp="1"/>
          </p:cNvSpPr>
          <p:nvPr>
            <p:ph sz="quarter" idx="1"/>
          </p:nvPr>
        </p:nvSpPr>
        <p:spPr>
          <a:xfrm>
            <a:off x="457200" y="1219200"/>
            <a:ext cx="4041648" cy="4937760"/>
          </a:xfrm>
        </p:spPr>
        <p:txBody>
          <a:body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11" name="Espaço Reservado para Conteúdo 10"/>
          <p:cNvSpPr>
            <a:spLocks noGrp="1"/>
          </p:cNvSpPr>
          <p:nvPr>
            <p:ph sz="quarter" idx="2"/>
          </p:nvPr>
        </p:nvSpPr>
        <p:spPr>
          <a:xfrm>
            <a:off x="4632198" y="1216152"/>
            <a:ext cx="4041648" cy="4937760"/>
          </a:xfrm>
        </p:spPr>
        <p:txBody>
          <a:body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28600"/>
            <a:ext cx="8229600" cy="914400"/>
          </a:xfrm>
        </p:spPr>
        <p:txBody>
          <a:bodyPr anchor="ctr"/>
          <a:lstStyle>
            <a:lvl1pPr>
              <a:defRPr/>
            </a:lvl1pPr>
          </a:lstStyle>
          <a:p>
            <a:r>
              <a:rPr kumimoji="0" lang="pt-BR" smtClean="0"/>
              <a:t>Clique para editar o estilo do título mestre</a:t>
            </a:r>
            <a:endParaRPr kumimoji="0" lang="en-US"/>
          </a:p>
        </p:txBody>
      </p:sp>
      <p:sp>
        <p:nvSpPr>
          <p:cNvPr id="3" name="Espaço Reservado para Texto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pt-BR" smtClean="0"/>
              <a:t>Clique para editar os estilos do texto mestre</a:t>
            </a:r>
          </a:p>
        </p:txBody>
      </p:sp>
      <p:sp>
        <p:nvSpPr>
          <p:cNvPr id="4" name="Espaço Reservado para Texto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pt-BR" smtClean="0"/>
              <a:t>Clique para editar os estilos do texto mestre</a:t>
            </a:r>
          </a:p>
        </p:txBody>
      </p:sp>
      <p:sp>
        <p:nvSpPr>
          <p:cNvPr id="7" name="Espaço Reservado para Data 6"/>
          <p:cNvSpPr>
            <a:spLocks noGrp="1"/>
          </p:cNvSpPr>
          <p:nvPr>
            <p:ph type="dt" sz="half" idx="10"/>
          </p:nvPr>
        </p:nvSpPr>
        <p:spPr/>
        <p:txBody>
          <a:bodyPr/>
          <a:lstStyle/>
          <a:p>
            <a:fld id="{3914B728-C574-4C8B-8E98-A0995C78A008}" type="datetimeFigureOut">
              <a:rPr lang="pt-BR" smtClean="0"/>
              <a:pPr/>
              <a:t>12/06/2017</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F73D8BBD-C793-4AA6-BDE1-413D64DA92AE}" type="slidenum">
              <a:rPr lang="pt-BR" smtClean="0"/>
              <a:pPr/>
              <a:t>‹nº›</a:t>
            </a:fld>
            <a:endParaRPr lang="pt-BR"/>
          </a:p>
        </p:txBody>
      </p:sp>
      <p:sp>
        <p:nvSpPr>
          <p:cNvPr id="11" name="Espaço Reservado para Conteúdo 10"/>
          <p:cNvSpPr>
            <a:spLocks noGrp="1"/>
          </p:cNvSpPr>
          <p:nvPr>
            <p:ph sz="quarter" idx="2"/>
          </p:nvPr>
        </p:nvSpPr>
        <p:spPr>
          <a:xfrm>
            <a:off x="457200" y="2133600"/>
            <a:ext cx="4038600" cy="4038600"/>
          </a:xfrm>
        </p:spPr>
        <p:txBody>
          <a:body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13" name="Espaço Reservado para Conteúdo 12"/>
          <p:cNvSpPr>
            <a:spLocks noGrp="1"/>
          </p:cNvSpPr>
          <p:nvPr>
            <p:ph sz="quarter" idx="4"/>
          </p:nvPr>
        </p:nvSpPr>
        <p:spPr>
          <a:xfrm>
            <a:off x="4648200" y="2133600"/>
            <a:ext cx="4038600" cy="4038600"/>
          </a:xfrm>
        </p:spPr>
        <p:txBody>
          <a:body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28600"/>
            <a:ext cx="8229600" cy="914400"/>
          </a:xfrm>
        </p:spPr>
        <p:txBody>
          <a:bodyPr/>
          <a:lstStyle/>
          <a:p>
            <a:r>
              <a:rPr kumimoji="0" lang="pt-BR" smtClean="0"/>
              <a:t>Clique para editar o estilo do título mestre</a:t>
            </a:r>
            <a:endParaRPr kumimoji="0" lang="en-US"/>
          </a:p>
        </p:txBody>
      </p:sp>
      <p:sp>
        <p:nvSpPr>
          <p:cNvPr id="3" name="Espaço Reservado para Data 2"/>
          <p:cNvSpPr>
            <a:spLocks noGrp="1"/>
          </p:cNvSpPr>
          <p:nvPr>
            <p:ph type="dt" sz="half" idx="10"/>
          </p:nvPr>
        </p:nvSpPr>
        <p:spPr/>
        <p:txBody>
          <a:bodyPr/>
          <a:lstStyle/>
          <a:p>
            <a:fld id="{3914B728-C574-4C8B-8E98-A0995C78A008}" type="datetimeFigureOut">
              <a:rPr lang="pt-BR" smtClean="0"/>
              <a:pPr/>
              <a:t>12/06/2017</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F73D8BBD-C793-4AA6-BDE1-413D64DA92AE}" type="slidenum">
              <a:rPr lang="pt-BR" smtClean="0"/>
              <a:pPr/>
              <a:t>‹nº›</a:t>
            </a:fld>
            <a:endParaRPr lang="pt-BR"/>
          </a:p>
        </p:txBody>
      </p:sp>
      <p:sp>
        <p:nvSpPr>
          <p:cNvPr id="6" name="Triângulo isósceles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3914B728-C574-4C8B-8E98-A0995C78A008}" type="datetimeFigureOut">
              <a:rPr lang="pt-BR" smtClean="0"/>
              <a:pPr/>
              <a:t>12/06/2017</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F73D8BBD-C793-4AA6-BDE1-413D64DA92AE}" type="slidenum">
              <a:rPr lang="pt-BR" smtClean="0"/>
              <a:pPr/>
              <a:t>‹nº›</a:t>
            </a:fld>
            <a:endParaRPr lang="pt-BR"/>
          </a:p>
        </p:txBody>
      </p:sp>
      <p:sp>
        <p:nvSpPr>
          <p:cNvPr id="5" name="Conector reto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Triângulo isósceles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pt-BR" smtClean="0"/>
              <a:t>Clique para editar o estilo do título mestre</a:t>
            </a:r>
            <a:endParaRPr kumimoji="0" lang="en-US"/>
          </a:p>
        </p:txBody>
      </p:sp>
      <p:sp>
        <p:nvSpPr>
          <p:cNvPr id="3" name="Espaço Reservado para Texto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pt-BR" smtClean="0"/>
              <a:t>Clique para editar os estilos do texto mestre</a:t>
            </a:r>
          </a:p>
        </p:txBody>
      </p:sp>
      <p:sp>
        <p:nvSpPr>
          <p:cNvPr id="5" name="Espaço Reservado para Data 4"/>
          <p:cNvSpPr>
            <a:spLocks noGrp="1"/>
          </p:cNvSpPr>
          <p:nvPr>
            <p:ph type="dt" sz="half" idx="10"/>
          </p:nvPr>
        </p:nvSpPr>
        <p:spPr/>
        <p:txBody>
          <a:bodyPr/>
          <a:lstStyle/>
          <a:p>
            <a:fld id="{3914B728-C574-4C8B-8E98-A0995C78A008}" type="datetimeFigureOut">
              <a:rPr lang="pt-BR" smtClean="0"/>
              <a:pPr/>
              <a:t>12/06/2017</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F73D8BBD-C793-4AA6-BDE1-413D64DA92AE}" type="slidenum">
              <a:rPr lang="pt-BR" smtClean="0"/>
              <a:pPr/>
              <a:t>‹nº›</a:t>
            </a:fld>
            <a:endParaRPr lang="pt-BR"/>
          </a:p>
        </p:txBody>
      </p:sp>
      <p:sp>
        <p:nvSpPr>
          <p:cNvPr id="8" name="Conector reto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Conector reto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Triângulo isósceles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Espaço Reservado para Conteúdo 11"/>
          <p:cNvSpPr>
            <a:spLocks noGrp="1"/>
          </p:cNvSpPr>
          <p:nvPr>
            <p:ph sz="quarter" idx="1"/>
          </p:nvPr>
        </p:nvSpPr>
        <p:spPr>
          <a:xfrm>
            <a:off x="304800" y="304800"/>
            <a:ext cx="5715000" cy="5715000"/>
          </a:xfrm>
        </p:spPr>
        <p:txBody>
          <a:body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bg>
      <p:bgRef idx="1001">
        <a:schemeClr val="bg2"/>
      </p:bgRef>
    </p:bg>
    <p:spTree>
      <p:nvGrpSpPr>
        <p:cNvPr id="1" name=""/>
        <p:cNvGrpSpPr/>
        <p:nvPr/>
      </p:nvGrpSpPr>
      <p:grpSpPr>
        <a:xfrm>
          <a:off x="0" y="0"/>
          <a:ext cx="0" cy="0"/>
          <a:chOff x="0" y="0"/>
          <a:chExt cx="0" cy="0"/>
        </a:xfrm>
      </p:grpSpPr>
      <p:sp>
        <p:nvSpPr>
          <p:cNvPr id="2" name="Título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pt-BR" smtClean="0"/>
              <a:t>Clique para editar o estilo do título mestre</a:t>
            </a:r>
            <a:endParaRPr kumimoji="0" lang="en-US"/>
          </a:p>
        </p:txBody>
      </p:sp>
      <p:sp>
        <p:nvSpPr>
          <p:cNvPr id="3" name="Espaço Reservado para Imagem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pt-BR" smtClean="0"/>
              <a:t>Clique no ícone para adicionar uma imagem</a:t>
            </a:r>
            <a:endParaRPr kumimoji="0" lang="en-US" dirty="0"/>
          </a:p>
        </p:txBody>
      </p:sp>
      <p:sp>
        <p:nvSpPr>
          <p:cNvPr id="4" name="Espaço Reservado para Texto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pt-BR" smtClean="0"/>
              <a:t>Clique para editar os estilos do texto mestre</a:t>
            </a:r>
          </a:p>
        </p:txBody>
      </p:sp>
      <p:sp>
        <p:nvSpPr>
          <p:cNvPr id="5" name="Espaço Reservado para Data 4"/>
          <p:cNvSpPr>
            <a:spLocks noGrp="1"/>
          </p:cNvSpPr>
          <p:nvPr>
            <p:ph type="dt" sz="half" idx="10"/>
          </p:nvPr>
        </p:nvSpPr>
        <p:spPr/>
        <p:txBody>
          <a:bodyPr/>
          <a:lstStyle/>
          <a:p>
            <a:fld id="{3914B728-C574-4C8B-8E98-A0995C78A008}" type="datetimeFigureOut">
              <a:rPr lang="pt-BR" smtClean="0"/>
              <a:pPr/>
              <a:t>12/06/2017</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F73D8BBD-C793-4AA6-BDE1-413D64DA92AE}" type="slidenum">
              <a:rPr lang="pt-BR" smtClean="0"/>
              <a:pPr/>
              <a:t>‹nº›</a:t>
            </a:fld>
            <a:endParaRPr lang="pt-BR"/>
          </a:p>
        </p:txBody>
      </p:sp>
      <p:sp>
        <p:nvSpPr>
          <p:cNvPr id="8" name="Conector reto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Triângulo isósceles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tângulo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Espaço Reservado para Título 21"/>
          <p:cNvSpPr>
            <a:spLocks noGrp="1"/>
          </p:cNvSpPr>
          <p:nvPr>
            <p:ph type="title"/>
          </p:nvPr>
        </p:nvSpPr>
        <p:spPr>
          <a:xfrm>
            <a:off x="457200" y="152400"/>
            <a:ext cx="8229600" cy="990600"/>
          </a:xfrm>
          <a:prstGeom prst="rect">
            <a:avLst/>
          </a:prstGeom>
        </p:spPr>
        <p:txBody>
          <a:bodyPr vert="horz" anchor="b" anchorCtr="0">
            <a:normAutofit/>
          </a:bodyPr>
          <a:lstStyle/>
          <a:p>
            <a:r>
              <a:rPr kumimoji="0" lang="pt-BR" smtClean="0"/>
              <a:t>Clique para editar o estilo do título mestre</a:t>
            </a:r>
            <a:endParaRPr kumimoji="0" lang="en-US"/>
          </a:p>
        </p:txBody>
      </p:sp>
      <p:sp>
        <p:nvSpPr>
          <p:cNvPr id="13" name="Espaço Reservado para Texto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pt-BR" smtClean="0"/>
              <a:t>Clique para editar os estilos do texto mestre</a:t>
            </a:r>
          </a:p>
          <a:p>
            <a:pPr lvl="1" eaLnBrk="1" latinLnBrk="0" hangingPunct="1"/>
            <a:r>
              <a:rPr kumimoji="0" lang="pt-BR" smtClean="0"/>
              <a:t>Segundo nível</a:t>
            </a:r>
          </a:p>
          <a:p>
            <a:pPr lvl="2" eaLnBrk="1" latinLnBrk="0" hangingPunct="1"/>
            <a:r>
              <a:rPr kumimoji="0" lang="pt-BR" smtClean="0"/>
              <a:t>Terceiro nível</a:t>
            </a:r>
          </a:p>
          <a:p>
            <a:pPr lvl="3" eaLnBrk="1" latinLnBrk="0" hangingPunct="1"/>
            <a:r>
              <a:rPr kumimoji="0" lang="pt-BR" smtClean="0"/>
              <a:t>Quarto nível</a:t>
            </a:r>
          </a:p>
          <a:p>
            <a:pPr lvl="4" eaLnBrk="1" latinLnBrk="0" hangingPunct="1"/>
            <a:r>
              <a:rPr kumimoji="0" lang="pt-BR" smtClean="0"/>
              <a:t>Quinto nível</a:t>
            </a:r>
            <a:endParaRPr kumimoji="0" lang="en-US"/>
          </a:p>
        </p:txBody>
      </p:sp>
      <p:sp>
        <p:nvSpPr>
          <p:cNvPr id="14" name="Espaço Reservado para Data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3914B728-C574-4C8B-8E98-A0995C78A008}" type="datetimeFigureOut">
              <a:rPr lang="pt-BR" smtClean="0"/>
              <a:pPr/>
              <a:t>12/06/2017</a:t>
            </a:fld>
            <a:endParaRPr lang="pt-BR"/>
          </a:p>
        </p:txBody>
      </p:sp>
      <p:sp>
        <p:nvSpPr>
          <p:cNvPr id="3" name="Espaço Reservado para Rodapé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pt-BR"/>
          </a:p>
        </p:txBody>
      </p:sp>
      <p:sp>
        <p:nvSpPr>
          <p:cNvPr id="23" name="Espaço Reservado para Número de Slide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F73D8BBD-C793-4AA6-BDE1-413D64DA92AE}" type="slidenum">
              <a:rPr lang="pt-BR" smtClean="0"/>
              <a:pPr/>
              <a:t>‹nº›</a:t>
            </a:fld>
            <a:endParaRPr lang="pt-BR"/>
          </a:p>
        </p:txBody>
      </p:sp>
      <p:sp>
        <p:nvSpPr>
          <p:cNvPr id="28" name="Conector reto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Conector reto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Triângulo isósceles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p:txBody>
          <a:bodyPr>
            <a:normAutofit fontScale="90000"/>
          </a:bodyPr>
          <a:lstStyle/>
          <a:p>
            <a:pPr lvl="0" algn="l"/>
            <a:r>
              <a:rPr lang="pt-BR" sz="2000" dirty="0" err="1" smtClean="0">
                <a:solidFill>
                  <a:srgbClr val="002060"/>
                </a:solidFill>
              </a:rPr>
              <a:t>Large</a:t>
            </a:r>
            <a:r>
              <a:rPr lang="pt-BR" sz="2000" dirty="0" smtClean="0">
                <a:solidFill>
                  <a:srgbClr val="002060"/>
                </a:solidFill>
              </a:rPr>
              <a:t> </a:t>
            </a:r>
            <a:r>
              <a:rPr lang="pt-BR" sz="2000" dirty="0" err="1" smtClean="0">
                <a:solidFill>
                  <a:srgbClr val="002060"/>
                </a:solidFill>
              </a:rPr>
              <a:t>changes</a:t>
            </a:r>
            <a:r>
              <a:rPr lang="pt-BR" sz="2000" dirty="0" smtClean="0">
                <a:solidFill>
                  <a:srgbClr val="002060"/>
                </a:solidFill>
              </a:rPr>
              <a:t> in fiscal </a:t>
            </a:r>
            <a:r>
              <a:rPr lang="pt-BR" sz="2000" dirty="0" err="1" smtClean="0">
                <a:solidFill>
                  <a:srgbClr val="002060"/>
                </a:solidFill>
              </a:rPr>
              <a:t>policy</a:t>
            </a:r>
            <a:r>
              <a:rPr lang="pt-BR" sz="2000" dirty="0" smtClean="0">
                <a:solidFill>
                  <a:srgbClr val="002060"/>
                </a:solidFill>
              </a:rPr>
              <a:t>: taxes versus </a:t>
            </a:r>
            <a:r>
              <a:rPr lang="pt-BR" sz="2000" dirty="0" err="1" smtClean="0">
                <a:solidFill>
                  <a:srgbClr val="002060"/>
                </a:solidFill>
              </a:rPr>
              <a:t>spending</a:t>
            </a:r>
            <a:r>
              <a:rPr lang="pt-BR" sz="2000" dirty="0" smtClean="0">
                <a:solidFill>
                  <a:srgbClr val="002060"/>
                </a:solidFill>
              </a:rPr>
              <a:t/>
            </a:r>
            <a:br>
              <a:rPr lang="pt-BR" sz="2000" dirty="0" smtClean="0">
                <a:solidFill>
                  <a:srgbClr val="002060"/>
                </a:solidFill>
              </a:rPr>
            </a:br>
            <a:r>
              <a:rPr lang="pt-BR" sz="2000" b="1" dirty="0"/>
              <a:t>Alberto </a:t>
            </a:r>
            <a:r>
              <a:rPr lang="pt-BR" sz="2000" b="1" dirty="0" err="1"/>
              <a:t>Alesina</a:t>
            </a:r>
            <a:r>
              <a:rPr lang="pt-BR" sz="2000" b="1" dirty="0"/>
              <a:t> e Silvia </a:t>
            </a:r>
            <a:r>
              <a:rPr lang="pt-BR" sz="2000" b="1" dirty="0" err="1"/>
              <a:t>Ardagna</a:t>
            </a:r>
            <a:r>
              <a:rPr lang="pt-BR" sz="2900" b="1" dirty="0"/>
              <a:t/>
            </a:r>
            <a:br>
              <a:rPr lang="pt-BR" sz="2900" b="1" dirty="0"/>
            </a:br>
            <a:r>
              <a:rPr lang="pt-BR" sz="2000" dirty="0" smtClean="0">
                <a:solidFill>
                  <a:srgbClr val="002060"/>
                </a:solidFill>
              </a:rPr>
              <a:t> </a:t>
            </a:r>
            <a:endParaRPr lang="pt-BR" sz="2000" dirty="0">
              <a:solidFill>
                <a:srgbClr val="002060"/>
              </a:solidFill>
            </a:endParaRPr>
          </a:p>
        </p:txBody>
      </p:sp>
      <p:sp>
        <p:nvSpPr>
          <p:cNvPr id="5" name="Espaço Reservado para Conteúdo 4"/>
          <p:cNvSpPr>
            <a:spLocks noGrp="1"/>
          </p:cNvSpPr>
          <p:nvPr>
            <p:ph type="subTitle" idx="1"/>
          </p:nvPr>
        </p:nvSpPr>
        <p:spPr>
          <a:xfrm>
            <a:off x="1219200" y="5124450"/>
            <a:ext cx="6858000" cy="533400"/>
          </a:xfrm>
        </p:spPr>
        <p:txBody>
          <a:bodyPr>
            <a:normAutofit fontScale="55000" lnSpcReduction="20000"/>
          </a:bodyPr>
          <a:lstStyle/>
          <a:p>
            <a:pPr lvl="0" algn="just"/>
            <a:r>
              <a:rPr lang="pt-BR" sz="3200" dirty="0" smtClean="0"/>
              <a:t>Fiscal </a:t>
            </a:r>
            <a:r>
              <a:rPr lang="pt-BR" sz="3200" dirty="0" err="1"/>
              <a:t>adjustments</a:t>
            </a:r>
            <a:r>
              <a:rPr lang="pt-BR" sz="3200" dirty="0"/>
              <a:t> in OECD countries: </a:t>
            </a:r>
            <a:r>
              <a:rPr lang="pt-BR" sz="3200" dirty="0" err="1"/>
              <a:t>composition</a:t>
            </a:r>
            <a:r>
              <a:rPr lang="pt-BR" sz="3200" dirty="0"/>
              <a:t> </a:t>
            </a:r>
            <a:r>
              <a:rPr lang="pt-BR" sz="3200" dirty="0" err="1"/>
              <a:t>and</a:t>
            </a:r>
            <a:r>
              <a:rPr lang="pt-BR" sz="3200" dirty="0"/>
              <a:t> </a:t>
            </a:r>
            <a:r>
              <a:rPr lang="pt-BR" sz="3200" dirty="0" err="1"/>
              <a:t>macroeconomic</a:t>
            </a:r>
            <a:r>
              <a:rPr lang="pt-BR" sz="3200" dirty="0"/>
              <a:t> </a:t>
            </a:r>
            <a:r>
              <a:rPr lang="pt-BR" sz="3200" dirty="0" err="1" smtClean="0"/>
              <a:t>effects</a:t>
            </a:r>
            <a:r>
              <a:rPr lang="pt-BR" sz="3200" dirty="0" smtClean="0"/>
              <a:t>  </a:t>
            </a:r>
            <a:r>
              <a:rPr lang="pt-BR" sz="3200" b="1" dirty="0" smtClean="0"/>
              <a:t>Alberto </a:t>
            </a:r>
            <a:r>
              <a:rPr lang="pt-BR" sz="3200" b="1" dirty="0" err="1" smtClean="0"/>
              <a:t>Alesina</a:t>
            </a:r>
            <a:r>
              <a:rPr lang="pt-BR" sz="3200" b="1" dirty="0" smtClean="0"/>
              <a:t> e Roberto </a:t>
            </a:r>
            <a:r>
              <a:rPr lang="pt-BR" sz="3200" b="1" dirty="0" err="1" smtClean="0"/>
              <a:t>Perotti</a:t>
            </a:r>
            <a:endParaRPr lang="pt-BR" sz="3200" b="1" dirty="0" smtClean="0"/>
          </a:p>
          <a:p>
            <a:pPr lvl="0" algn="just"/>
            <a:endParaRPr lang="pt-BR" sz="3200" dirty="0" smtClean="0"/>
          </a:p>
          <a:p>
            <a:pPr lvl="0" algn="just"/>
            <a:endParaRPr lang="pt-BR" sz="2900" b="1" dirty="0" smtClean="0"/>
          </a:p>
          <a:p>
            <a:pPr lvl="0" algn="just">
              <a:buNone/>
            </a:pPr>
            <a:endParaRPr lang="pt-BR" sz="29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Interesse</a:t>
            </a:r>
            <a:endParaRPr lang="pt-BR" dirty="0"/>
          </a:p>
        </p:txBody>
      </p:sp>
      <p:sp>
        <p:nvSpPr>
          <p:cNvPr id="3" name="Espaço Reservado para Conteúdo 2"/>
          <p:cNvSpPr>
            <a:spLocks noGrp="1"/>
          </p:cNvSpPr>
          <p:nvPr>
            <p:ph sz="quarter" idx="1"/>
          </p:nvPr>
        </p:nvSpPr>
        <p:spPr/>
        <p:txBody>
          <a:bodyPr>
            <a:normAutofit/>
          </a:bodyPr>
          <a:lstStyle/>
          <a:p>
            <a:pPr algn="just">
              <a:buNone/>
            </a:pPr>
            <a:r>
              <a:rPr lang="pt-BR" sz="4000" dirty="0" smtClean="0"/>
              <a:t>Dois resultados:</a:t>
            </a:r>
          </a:p>
          <a:p>
            <a:pPr marL="514350" indent="-514350" algn="just">
              <a:buAutoNum type="arabicParenR"/>
            </a:pPr>
            <a:r>
              <a:rPr lang="pt-BR" sz="4000" dirty="0" smtClean="0"/>
              <a:t>Se os ajustamentos estão associados com uma expansão da atividade econômica.</a:t>
            </a:r>
          </a:p>
          <a:p>
            <a:pPr marL="514350" indent="-514350" algn="just">
              <a:buAutoNum type="arabicParenR"/>
            </a:pPr>
            <a:r>
              <a:rPr lang="pt-BR" sz="4000" dirty="0" smtClean="0"/>
              <a:t>Se os ajustamentos estão associados com uma redução da razão dívida/PIB.</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normAutofit lnSpcReduction="10000"/>
          </a:bodyPr>
          <a:lstStyle/>
          <a:p>
            <a:pPr algn="just">
              <a:buNone/>
            </a:pPr>
            <a:r>
              <a:rPr lang="pt-BR" dirty="0" smtClean="0"/>
              <a:t>Definição II (ajustamento fiscal expansionista e estímulo fiscal) </a:t>
            </a:r>
          </a:p>
          <a:p>
            <a:pPr algn="just">
              <a:buNone/>
            </a:pPr>
            <a:r>
              <a:rPr lang="pt-BR" dirty="0" smtClean="0"/>
              <a:t>Um episódio de ajustamento fiscal (estímulo fiscal) é expansionista se a taxa de crescimento média do PIB no primeiro período do episódio e nos 2 anos seguintes é maior do que o valor do percentil 75 da densidade empírica da mesma variável em todos os episódios de ajustamento fiscal (estímulo fiscal).</a:t>
            </a:r>
          </a:p>
          <a:p>
            <a:pPr algn="just">
              <a:buNone/>
            </a:pPr>
            <a:r>
              <a:rPr lang="pt-BR" dirty="0" smtClean="0"/>
              <a:t>Definição III (ajustamentos fiscais bem sucedidos)</a:t>
            </a:r>
          </a:p>
          <a:p>
            <a:pPr algn="just">
              <a:buNone/>
            </a:pPr>
            <a:r>
              <a:rPr lang="pt-BR" dirty="0" smtClean="0"/>
              <a:t>Um período de ajustamento fiscal é bem sucedido se a redução acumulada na razão dívida/PIB 3 anos depois do começo do ajustamento fiscal é maior do que 4,5%.</a:t>
            </a:r>
          </a:p>
          <a:p>
            <a:pPr algn="just">
              <a:buNone/>
            </a:pPr>
            <a:endParaRPr lang="pt-BR" dirty="0" smtClean="0"/>
          </a:p>
          <a:p>
            <a:pPr algn="just">
              <a:buNone/>
            </a:pPr>
            <a:endParaRPr lang="pt-B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Resultados: ajustamentos fiscais</a:t>
            </a:r>
            <a:endParaRPr lang="pt-BR" dirty="0"/>
          </a:p>
        </p:txBody>
      </p:sp>
      <p:sp>
        <p:nvSpPr>
          <p:cNvPr id="3" name="Espaço Reservado para Conteúdo 2"/>
          <p:cNvSpPr>
            <a:spLocks noGrp="1"/>
          </p:cNvSpPr>
          <p:nvPr>
            <p:ph sz="quarter" idx="1"/>
          </p:nvPr>
        </p:nvSpPr>
        <p:spPr/>
        <p:txBody>
          <a:bodyPr/>
          <a:lstStyle/>
          <a:p>
            <a:pPr algn="just"/>
            <a:r>
              <a:rPr lang="pt-BR" dirty="0" smtClean="0"/>
              <a:t>Episódios de ajustamentos fiscais expansionistas:  caracterizados principalmente por cortes de gastos.</a:t>
            </a:r>
          </a:p>
          <a:p>
            <a:pPr algn="just">
              <a:buNone/>
            </a:pPr>
            <a:r>
              <a:rPr lang="pt-BR" dirty="0" smtClean="0"/>
              <a:t>Gastos/PIB caem mais de 2%, receitas/PIB aumentam 0,34%</a:t>
            </a:r>
          </a:p>
          <a:p>
            <a:pPr algn="just">
              <a:buNone/>
            </a:pPr>
            <a:r>
              <a:rPr lang="pt-BR" dirty="0" smtClean="0"/>
              <a:t>Episódios de ajustamentos fiscais </a:t>
            </a:r>
            <a:r>
              <a:rPr lang="pt-BR" dirty="0" err="1" smtClean="0"/>
              <a:t>contracionistas</a:t>
            </a:r>
            <a:r>
              <a:rPr lang="pt-BR" dirty="0" smtClean="0"/>
              <a:t>: </a:t>
            </a:r>
          </a:p>
          <a:p>
            <a:pPr algn="just">
              <a:buNone/>
            </a:pPr>
            <a:r>
              <a:rPr lang="pt-BR" dirty="0" smtClean="0"/>
              <a:t>Gastos/PIB caem cerca de 0,7%; receitas/PIB aumentam cerca de 1,2%.</a:t>
            </a:r>
          </a:p>
          <a:p>
            <a:pPr algn="just">
              <a:buNone/>
            </a:pPr>
            <a:r>
              <a:rPr lang="pt-BR" dirty="0" smtClean="0"/>
              <a:t>Ajustamentos fiscais do lado dos gastos tem efeitos sobre o crescimento superiores do que aqueles baseados em aumentos de receitas.</a:t>
            </a:r>
            <a:endParaRPr lang="pt-B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normAutofit/>
          </a:bodyPr>
          <a:lstStyle/>
          <a:p>
            <a:pPr algn="just"/>
            <a:r>
              <a:rPr lang="pt-BR" sz="3200" dirty="0" smtClean="0"/>
              <a:t>Ajustamentos fiscais </a:t>
            </a:r>
            <a:r>
              <a:rPr lang="pt-BR" sz="3200" dirty="0" err="1" smtClean="0"/>
              <a:t>contracionistas</a:t>
            </a:r>
            <a:r>
              <a:rPr lang="pt-BR" sz="3200" dirty="0" smtClean="0"/>
              <a:t> as transferências/PIB continuam a crescer; ajustamentos fiscais expansionistas as transferências/PIB caem. </a:t>
            </a:r>
          </a:p>
          <a:p>
            <a:pPr algn="just"/>
            <a:r>
              <a:rPr lang="pt-BR" sz="3200" dirty="0" smtClean="0"/>
              <a:t>Ajustamentos fiscais expansionistas as receitas de impostos caem; ajustamentos fiscais </a:t>
            </a:r>
            <a:r>
              <a:rPr lang="pt-BR" sz="3200" dirty="0" err="1" smtClean="0"/>
              <a:t>contracionistas</a:t>
            </a:r>
            <a:r>
              <a:rPr lang="pt-BR" sz="3200" dirty="0" smtClean="0"/>
              <a:t> as receitas de impostos crescem.</a:t>
            </a:r>
            <a:endParaRPr lang="pt-BR" sz="32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normAutofit/>
          </a:bodyPr>
          <a:lstStyle/>
          <a:p>
            <a:pPr algn="just"/>
            <a:r>
              <a:rPr lang="pt-BR" dirty="0" smtClean="0"/>
              <a:t>Ajustamentos fiscais bem sucedidos são baseados em cortes de gastos acompanhados de pequenos cortes de impostos. Contrário ocorre nos ajustamentos fiscais mal sucedidos.</a:t>
            </a:r>
          </a:p>
          <a:p>
            <a:pPr algn="just"/>
            <a:r>
              <a:rPr lang="pt-BR" dirty="0" smtClean="0"/>
              <a:t>Ajustamentos bem sucedidos as transferências caem; ajustamentos mal sucedidos as transferências crescem.</a:t>
            </a:r>
          </a:p>
          <a:p>
            <a:pPr algn="just"/>
            <a:r>
              <a:rPr lang="pt-BR" dirty="0" smtClean="0"/>
              <a:t>Cortes de gastos como forma mais bem sucedida de corrigir problemas orçamentários.</a:t>
            </a:r>
          </a:p>
          <a:p>
            <a:pPr algn="just"/>
            <a:r>
              <a:rPr lang="pt-BR" dirty="0" smtClean="0"/>
              <a:t>Resultados confirmados com análise de regressão.</a:t>
            </a:r>
          </a:p>
          <a:p>
            <a:pPr algn="just"/>
            <a:endParaRPr lang="pt-B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just"/>
            <a:r>
              <a:rPr lang="pt-BR" sz="2800" dirty="0" smtClean="0"/>
              <a:t>Dois tipos de ajustamento fiscal (</a:t>
            </a:r>
            <a:r>
              <a:rPr lang="pt-BR" sz="2800" dirty="0" err="1" smtClean="0"/>
              <a:t>Alesina</a:t>
            </a:r>
            <a:r>
              <a:rPr lang="pt-BR" sz="2800" dirty="0" smtClean="0"/>
              <a:t> e </a:t>
            </a:r>
            <a:r>
              <a:rPr lang="pt-BR" sz="2800" dirty="0" err="1" smtClean="0"/>
              <a:t>Perotti</a:t>
            </a:r>
            <a:r>
              <a:rPr lang="pt-BR" sz="2800" dirty="0" smtClean="0"/>
              <a:t>)</a:t>
            </a:r>
            <a:endParaRPr lang="pt-BR" sz="2800" dirty="0"/>
          </a:p>
        </p:txBody>
      </p:sp>
      <p:sp>
        <p:nvSpPr>
          <p:cNvPr id="3" name="Espaço Reservado para Conteúdo 2"/>
          <p:cNvSpPr>
            <a:spLocks noGrp="1"/>
          </p:cNvSpPr>
          <p:nvPr>
            <p:ph sz="quarter" idx="1"/>
          </p:nvPr>
        </p:nvSpPr>
        <p:spPr/>
        <p:txBody>
          <a:bodyPr>
            <a:normAutofit/>
          </a:bodyPr>
          <a:lstStyle/>
          <a:p>
            <a:pPr algn="just"/>
            <a:r>
              <a:rPr lang="en-US" sz="3200" dirty="0" err="1" smtClean="0"/>
              <a:t>Tipo</a:t>
            </a:r>
            <a:r>
              <a:rPr lang="en-US" sz="3200" dirty="0" smtClean="0"/>
              <a:t> 1: se </a:t>
            </a:r>
            <a:r>
              <a:rPr lang="en-US" sz="3200" dirty="0" err="1" smtClean="0"/>
              <a:t>baseia</a:t>
            </a:r>
            <a:r>
              <a:rPr lang="en-US" sz="3200" dirty="0" smtClean="0"/>
              <a:t> </a:t>
            </a:r>
            <a:r>
              <a:rPr lang="en-US" sz="3200" dirty="0" err="1" smtClean="0"/>
              <a:t>principalmente</a:t>
            </a:r>
            <a:r>
              <a:rPr lang="en-US" sz="3200" dirty="0" smtClean="0"/>
              <a:t> no </a:t>
            </a:r>
            <a:r>
              <a:rPr lang="en-US" sz="3200" dirty="0" err="1" smtClean="0"/>
              <a:t>corte</a:t>
            </a:r>
            <a:r>
              <a:rPr lang="en-US" sz="3200" dirty="0" smtClean="0"/>
              <a:t> de </a:t>
            </a:r>
            <a:r>
              <a:rPr lang="en-US" sz="3200" dirty="0" err="1" smtClean="0"/>
              <a:t>gastos</a:t>
            </a:r>
            <a:r>
              <a:rPr lang="en-US" sz="3200" dirty="0" smtClean="0"/>
              <a:t>, </a:t>
            </a:r>
            <a:r>
              <a:rPr lang="en-US" sz="3200" dirty="0" err="1" smtClean="0"/>
              <a:t>em</a:t>
            </a:r>
            <a:r>
              <a:rPr lang="en-US" sz="3200" dirty="0" smtClean="0"/>
              <a:t> particular, </a:t>
            </a:r>
            <a:r>
              <a:rPr lang="en-US" sz="3200" dirty="0" err="1" smtClean="0"/>
              <a:t>cortes</a:t>
            </a:r>
            <a:r>
              <a:rPr lang="en-US" sz="3200" dirty="0" smtClean="0"/>
              <a:t> </a:t>
            </a:r>
            <a:r>
              <a:rPr lang="en-US" sz="3200" dirty="0" err="1" smtClean="0"/>
              <a:t>em</a:t>
            </a:r>
            <a:r>
              <a:rPr lang="en-US" sz="3200" dirty="0" smtClean="0"/>
              <a:t> </a:t>
            </a:r>
            <a:r>
              <a:rPr lang="en-US" sz="3200" dirty="0" err="1" smtClean="0"/>
              <a:t>transferências</a:t>
            </a:r>
            <a:r>
              <a:rPr lang="en-US" sz="3200" dirty="0" smtClean="0"/>
              <a:t>, </a:t>
            </a:r>
            <a:r>
              <a:rPr lang="en-US" sz="3200" dirty="0" err="1" smtClean="0"/>
              <a:t>previdência</a:t>
            </a:r>
            <a:r>
              <a:rPr lang="en-US" sz="3200" dirty="0" smtClean="0"/>
              <a:t> e </a:t>
            </a:r>
            <a:r>
              <a:rPr lang="en-US" sz="3200" dirty="0" err="1" smtClean="0"/>
              <a:t>salários</a:t>
            </a:r>
            <a:r>
              <a:rPr lang="en-US" sz="3200" dirty="0" smtClean="0"/>
              <a:t>. </a:t>
            </a:r>
            <a:r>
              <a:rPr lang="en-US" sz="3200" dirty="0" err="1" smtClean="0"/>
              <a:t>Aumentos</a:t>
            </a:r>
            <a:r>
              <a:rPr lang="en-US" sz="3200" dirty="0" smtClean="0"/>
              <a:t> de </a:t>
            </a:r>
            <a:r>
              <a:rPr lang="en-US" sz="3200" dirty="0" err="1" smtClean="0"/>
              <a:t>impostos</a:t>
            </a:r>
            <a:r>
              <a:rPr lang="en-US" sz="3200" dirty="0" smtClean="0"/>
              <a:t> </a:t>
            </a:r>
            <a:r>
              <a:rPr lang="en-US" sz="3200" dirty="0" err="1" smtClean="0"/>
              <a:t>representam</a:t>
            </a:r>
            <a:r>
              <a:rPr lang="en-US" sz="3200" dirty="0" smtClean="0"/>
              <a:t> </a:t>
            </a:r>
            <a:r>
              <a:rPr lang="en-US" sz="3200" dirty="0" err="1" smtClean="0"/>
              <a:t>uma</a:t>
            </a:r>
            <a:r>
              <a:rPr lang="en-US" sz="3200" dirty="0" smtClean="0"/>
              <a:t> </a:t>
            </a:r>
            <a:r>
              <a:rPr lang="en-US" sz="3200" dirty="0" err="1" smtClean="0"/>
              <a:t>pequena</a:t>
            </a:r>
            <a:r>
              <a:rPr lang="en-US" sz="3200" dirty="0" smtClean="0"/>
              <a:t> </a:t>
            </a:r>
            <a:r>
              <a:rPr lang="en-US" sz="3200" dirty="0" err="1" smtClean="0"/>
              <a:t>parcela</a:t>
            </a:r>
            <a:r>
              <a:rPr lang="en-US" sz="3200" dirty="0" smtClean="0"/>
              <a:t> do </a:t>
            </a:r>
            <a:r>
              <a:rPr lang="en-US" sz="3200" dirty="0" err="1" smtClean="0"/>
              <a:t>ajustamento</a:t>
            </a:r>
            <a:r>
              <a:rPr lang="en-US" sz="3200" dirty="0" smtClean="0"/>
              <a:t> total.</a:t>
            </a:r>
          </a:p>
          <a:p>
            <a:pPr algn="just"/>
            <a:r>
              <a:rPr lang="en-US" sz="3200" dirty="0" err="1" smtClean="0"/>
              <a:t>Tipo</a:t>
            </a:r>
            <a:r>
              <a:rPr lang="en-US" sz="3200" dirty="0" smtClean="0"/>
              <a:t> II:  se </a:t>
            </a:r>
            <a:r>
              <a:rPr lang="en-US" sz="3200" dirty="0" err="1" smtClean="0"/>
              <a:t>baseia</a:t>
            </a:r>
            <a:r>
              <a:rPr lang="en-US" sz="3200" dirty="0" smtClean="0"/>
              <a:t> </a:t>
            </a:r>
            <a:r>
              <a:rPr lang="en-US" sz="3200" dirty="0" err="1" smtClean="0"/>
              <a:t>principalmente</a:t>
            </a:r>
            <a:r>
              <a:rPr lang="en-US" sz="3200" dirty="0" smtClean="0"/>
              <a:t> </a:t>
            </a:r>
            <a:r>
              <a:rPr lang="en-US" sz="3200" dirty="0" err="1" smtClean="0"/>
              <a:t>em</a:t>
            </a:r>
            <a:r>
              <a:rPr lang="en-US" sz="3200" dirty="0" smtClean="0"/>
              <a:t> </a:t>
            </a:r>
            <a:r>
              <a:rPr lang="en-US" sz="3200" dirty="0" err="1" smtClean="0"/>
              <a:t>aumentos</a:t>
            </a:r>
            <a:r>
              <a:rPr lang="en-US" sz="3200" dirty="0" smtClean="0"/>
              <a:t> de </a:t>
            </a:r>
            <a:r>
              <a:rPr lang="en-US" sz="3200" dirty="0" err="1" smtClean="0"/>
              <a:t>impostos</a:t>
            </a:r>
            <a:r>
              <a:rPr lang="en-US" sz="3200" dirty="0" smtClean="0"/>
              <a:t>. Do </a:t>
            </a:r>
            <a:r>
              <a:rPr lang="en-US" sz="3200" dirty="0" err="1" smtClean="0"/>
              <a:t>lado</a:t>
            </a:r>
            <a:r>
              <a:rPr lang="en-US" sz="3200" dirty="0" smtClean="0"/>
              <a:t> dos </a:t>
            </a:r>
            <a:r>
              <a:rPr lang="en-US" sz="3200" dirty="0" err="1" smtClean="0"/>
              <a:t>gastos</a:t>
            </a:r>
            <a:r>
              <a:rPr lang="en-US" sz="3200" dirty="0" smtClean="0"/>
              <a:t> </a:t>
            </a:r>
            <a:r>
              <a:rPr lang="en-US" sz="3200" dirty="0" err="1" smtClean="0"/>
              <a:t>os</a:t>
            </a:r>
            <a:r>
              <a:rPr lang="en-US" sz="3200" dirty="0" smtClean="0"/>
              <a:t> </a:t>
            </a:r>
            <a:r>
              <a:rPr lang="en-US" sz="3200" dirty="0" err="1" smtClean="0"/>
              <a:t>cortes</a:t>
            </a:r>
            <a:r>
              <a:rPr lang="en-US" sz="3200" dirty="0" smtClean="0"/>
              <a:t> </a:t>
            </a:r>
            <a:r>
              <a:rPr lang="en-US" sz="3200" dirty="0" err="1" smtClean="0"/>
              <a:t>são</a:t>
            </a:r>
            <a:r>
              <a:rPr lang="en-US" sz="3200" dirty="0" smtClean="0"/>
              <a:t> </a:t>
            </a:r>
            <a:r>
              <a:rPr lang="en-US" sz="3200" dirty="0" err="1" smtClean="0"/>
              <a:t>principalmente</a:t>
            </a:r>
            <a:r>
              <a:rPr lang="en-US" sz="3200" dirty="0" smtClean="0"/>
              <a:t> no </a:t>
            </a:r>
            <a:r>
              <a:rPr lang="en-US" sz="3200" dirty="0" err="1" smtClean="0"/>
              <a:t>investimento</a:t>
            </a:r>
            <a:r>
              <a:rPr lang="en-US" sz="3200" dirty="0" smtClean="0"/>
              <a:t> </a:t>
            </a:r>
            <a:r>
              <a:rPr lang="en-US" sz="3200" dirty="0" err="1" smtClean="0"/>
              <a:t>público</a:t>
            </a:r>
            <a:r>
              <a:rPr lang="en-US" sz="3200" dirty="0" smtClean="0"/>
              <a:t>.</a:t>
            </a:r>
            <a:endParaRPr lang="pt-BR" sz="32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Resultados</a:t>
            </a:r>
            <a:endParaRPr lang="pt-BR" dirty="0"/>
          </a:p>
        </p:txBody>
      </p:sp>
      <p:sp>
        <p:nvSpPr>
          <p:cNvPr id="3" name="Espaço Reservado para Conteúdo 2"/>
          <p:cNvSpPr>
            <a:spLocks noGrp="1"/>
          </p:cNvSpPr>
          <p:nvPr>
            <p:ph idx="1"/>
          </p:nvPr>
        </p:nvSpPr>
        <p:spPr/>
        <p:txBody>
          <a:bodyPr>
            <a:normAutofit/>
          </a:bodyPr>
          <a:lstStyle/>
          <a:p>
            <a:pPr algn="just"/>
            <a:r>
              <a:rPr lang="pt-BR" sz="2400" dirty="0" smtClean="0"/>
              <a:t>Ajustamentos bem sucedidos são maiores em termos de impulso fiscal do que ajustamentos mal sucedidos.</a:t>
            </a:r>
          </a:p>
          <a:p>
            <a:pPr algn="just"/>
            <a:r>
              <a:rPr lang="pt-BR" sz="2400" dirty="0" smtClean="0"/>
              <a:t>Mais marcantes são as diferenças na composição dos diferentes tipos de gastos e fontes de receitas.</a:t>
            </a:r>
          </a:p>
          <a:p>
            <a:pPr algn="just"/>
            <a:r>
              <a:rPr lang="pt-BR" sz="2400" dirty="0" smtClean="0"/>
              <a:t>Nos casos mal sucedidos mais de 2/3 dos cortes são em gastos com investimento, enquanto os demais gastos, particularmente salários, permanecem praticamente intocados.</a:t>
            </a:r>
          </a:p>
          <a:p>
            <a:pPr algn="just"/>
            <a:r>
              <a:rPr lang="pt-BR" sz="2400" dirty="0" smtClean="0"/>
              <a:t>Nos casos bem sucedidos, os cortes de investimentos como parcela do PIB são muito menores, a despeito da quantidade maior de corte de gastos totais.</a:t>
            </a:r>
            <a:endParaRPr lang="pt-BR" sz="24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Resultados</a:t>
            </a:r>
            <a:endParaRPr lang="pt-BR" dirty="0"/>
          </a:p>
        </p:txBody>
      </p:sp>
      <p:sp>
        <p:nvSpPr>
          <p:cNvPr id="3" name="Espaço Reservado para Conteúdo 2"/>
          <p:cNvSpPr>
            <a:spLocks noGrp="1"/>
          </p:cNvSpPr>
          <p:nvPr>
            <p:ph idx="1"/>
          </p:nvPr>
        </p:nvSpPr>
        <p:spPr/>
        <p:txBody>
          <a:bodyPr/>
          <a:lstStyle/>
          <a:p>
            <a:pPr algn="just"/>
            <a:r>
              <a:rPr lang="pt-BR" dirty="0" smtClean="0"/>
              <a:t>Em ajustamentos bem sucedidos os cortes maiores são nas transferências e nos salários.</a:t>
            </a:r>
          </a:p>
          <a:p>
            <a:pPr algn="just"/>
            <a:r>
              <a:rPr lang="pt-BR" dirty="0" smtClean="0"/>
              <a:t>Cortes na folha de salários do governo resultam tanto de salários menores quanto de menor emprego.</a:t>
            </a:r>
          </a:p>
          <a:p>
            <a:pPr algn="just"/>
            <a:r>
              <a:rPr lang="pt-BR" dirty="0" smtClean="0"/>
              <a:t>Nos ajustamentos bem sucedidos os aumentos de impostos estão concentrados em impostos sobre as pessoas jurídicas e impostos indiretos.</a:t>
            </a:r>
          </a:p>
          <a:p>
            <a:pPr algn="just"/>
            <a:r>
              <a:rPr lang="pt-BR" dirty="0" smtClean="0"/>
              <a:t>Nos ajustamentos mal sucedidos os aumentos de impostos são amplamente espalhados entre todos os componentes.</a:t>
            </a:r>
          </a:p>
          <a:p>
            <a:pPr algn="just"/>
            <a:endParaRPr lang="pt-B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Resultados</a:t>
            </a:r>
            <a:endParaRPr lang="pt-BR" dirty="0"/>
          </a:p>
        </p:txBody>
      </p:sp>
      <p:sp>
        <p:nvSpPr>
          <p:cNvPr id="3" name="Espaço Reservado para Conteúdo 2"/>
          <p:cNvSpPr>
            <a:spLocks noGrp="1"/>
          </p:cNvSpPr>
          <p:nvPr>
            <p:ph sz="quarter" idx="1"/>
          </p:nvPr>
        </p:nvSpPr>
        <p:spPr/>
        <p:txBody>
          <a:bodyPr/>
          <a:lstStyle/>
          <a:p>
            <a:pPr algn="just"/>
            <a:r>
              <a:rPr lang="en-US" dirty="0" err="1" smtClean="0"/>
              <a:t>Mesmo</a:t>
            </a:r>
            <a:r>
              <a:rPr lang="en-US" dirty="0" smtClean="0"/>
              <a:t> </a:t>
            </a:r>
            <a:r>
              <a:rPr lang="en-US" dirty="0" err="1" smtClean="0"/>
              <a:t>quando</a:t>
            </a:r>
            <a:r>
              <a:rPr lang="en-US" dirty="0" smtClean="0"/>
              <a:t> </a:t>
            </a:r>
            <a:r>
              <a:rPr lang="en-US" dirty="0" err="1" smtClean="0"/>
              <a:t>os</a:t>
            </a:r>
            <a:r>
              <a:rPr lang="en-US" dirty="0" smtClean="0"/>
              <a:t> </a:t>
            </a:r>
            <a:r>
              <a:rPr lang="en-US" dirty="0" err="1" smtClean="0"/>
              <a:t>dois</a:t>
            </a:r>
            <a:r>
              <a:rPr lang="en-US" dirty="0" smtClean="0"/>
              <a:t> </a:t>
            </a:r>
            <a:r>
              <a:rPr lang="en-US" dirty="0" err="1" smtClean="0"/>
              <a:t>tipos</a:t>
            </a:r>
            <a:r>
              <a:rPr lang="en-US" dirty="0" smtClean="0"/>
              <a:t> de </a:t>
            </a:r>
            <a:r>
              <a:rPr lang="en-US" dirty="0" err="1" smtClean="0"/>
              <a:t>ajustamento</a:t>
            </a:r>
            <a:r>
              <a:rPr lang="en-US" dirty="0" smtClean="0"/>
              <a:t> tem o </a:t>
            </a:r>
            <a:r>
              <a:rPr lang="en-US" dirty="0" err="1" smtClean="0"/>
              <a:t>mesmo</a:t>
            </a:r>
            <a:r>
              <a:rPr lang="en-US" dirty="0" smtClean="0"/>
              <a:t> </a:t>
            </a:r>
            <a:r>
              <a:rPr lang="en-US" dirty="0" err="1" smtClean="0"/>
              <a:t>tamanho</a:t>
            </a:r>
            <a:r>
              <a:rPr lang="en-US" dirty="0" smtClean="0"/>
              <a:t>, </a:t>
            </a:r>
            <a:r>
              <a:rPr lang="en-US" dirty="0" err="1" smtClean="0"/>
              <a:t>ajustamentos</a:t>
            </a:r>
            <a:r>
              <a:rPr lang="en-US" dirty="0" smtClean="0"/>
              <a:t> do </a:t>
            </a:r>
            <a:r>
              <a:rPr lang="en-US" dirty="0" err="1" smtClean="0"/>
              <a:t>Tipo</a:t>
            </a:r>
            <a:r>
              <a:rPr lang="en-US" dirty="0" smtClean="0"/>
              <a:t> I tem </a:t>
            </a:r>
            <a:r>
              <a:rPr lang="en-US" dirty="0" err="1" smtClean="0"/>
              <a:t>efeitos</a:t>
            </a:r>
            <a:r>
              <a:rPr lang="en-US" dirty="0" smtClean="0"/>
              <a:t> </a:t>
            </a:r>
            <a:r>
              <a:rPr lang="en-US" dirty="0" err="1" smtClean="0"/>
              <a:t>mais</a:t>
            </a:r>
            <a:r>
              <a:rPr lang="en-US" dirty="0" smtClean="0"/>
              <a:t> </a:t>
            </a:r>
            <a:r>
              <a:rPr lang="en-US" dirty="0" err="1" smtClean="0"/>
              <a:t>duradouros</a:t>
            </a:r>
            <a:r>
              <a:rPr lang="en-US" dirty="0" smtClean="0"/>
              <a:t> e </a:t>
            </a:r>
            <a:r>
              <a:rPr lang="en-US" dirty="0" err="1" smtClean="0"/>
              <a:t>são</a:t>
            </a:r>
            <a:r>
              <a:rPr lang="en-US" dirty="0" smtClean="0"/>
              <a:t> </a:t>
            </a:r>
            <a:r>
              <a:rPr lang="en-US" dirty="0" err="1" smtClean="0"/>
              <a:t>expansionistas</a:t>
            </a:r>
            <a:r>
              <a:rPr lang="en-US" dirty="0" smtClean="0"/>
              <a:t>.</a:t>
            </a:r>
          </a:p>
          <a:p>
            <a:pPr algn="just"/>
            <a:r>
              <a:rPr lang="en-US" dirty="0" err="1" smtClean="0"/>
              <a:t>Ajustamentos</a:t>
            </a:r>
            <a:r>
              <a:rPr lang="en-US" dirty="0" smtClean="0"/>
              <a:t> do </a:t>
            </a:r>
            <a:r>
              <a:rPr lang="en-US" dirty="0" err="1" smtClean="0"/>
              <a:t>Tipo</a:t>
            </a:r>
            <a:r>
              <a:rPr lang="en-US" dirty="0" smtClean="0"/>
              <a:t> II </a:t>
            </a:r>
            <a:r>
              <a:rPr lang="en-US" dirty="0" err="1" smtClean="0"/>
              <a:t>são</a:t>
            </a:r>
            <a:r>
              <a:rPr lang="en-US" dirty="0" smtClean="0"/>
              <a:t> logo </a:t>
            </a:r>
            <a:r>
              <a:rPr lang="en-US" dirty="0" err="1" smtClean="0"/>
              <a:t>revertidos</a:t>
            </a:r>
            <a:r>
              <a:rPr lang="en-US" dirty="0" smtClean="0"/>
              <a:t> e tem </a:t>
            </a:r>
            <a:r>
              <a:rPr lang="en-US" dirty="0" err="1" smtClean="0"/>
              <a:t>efeitos</a:t>
            </a:r>
            <a:r>
              <a:rPr lang="en-US" dirty="0" smtClean="0"/>
              <a:t> </a:t>
            </a:r>
            <a:r>
              <a:rPr lang="en-US" dirty="0" err="1" smtClean="0"/>
              <a:t>contracionistas</a:t>
            </a:r>
            <a:r>
              <a:rPr lang="en-US" dirty="0" smtClean="0"/>
              <a:t>.</a:t>
            </a:r>
          </a:p>
          <a:p>
            <a:pPr algn="just"/>
            <a:r>
              <a:rPr lang="en-US" dirty="0" err="1" smtClean="0"/>
              <a:t>Ajustamentos</a:t>
            </a:r>
            <a:r>
              <a:rPr lang="en-US" dirty="0" smtClean="0"/>
              <a:t> </a:t>
            </a:r>
            <a:r>
              <a:rPr lang="en-US" dirty="0" err="1" smtClean="0"/>
              <a:t>Tipo</a:t>
            </a:r>
            <a:r>
              <a:rPr lang="en-US" dirty="0" smtClean="0"/>
              <a:t> I </a:t>
            </a:r>
            <a:r>
              <a:rPr lang="en-US" dirty="0" err="1" smtClean="0"/>
              <a:t>são</a:t>
            </a:r>
            <a:r>
              <a:rPr lang="en-US" dirty="0" smtClean="0"/>
              <a:t> </a:t>
            </a:r>
            <a:r>
              <a:rPr lang="en-US" dirty="0" err="1" smtClean="0"/>
              <a:t>mais</a:t>
            </a:r>
            <a:r>
              <a:rPr lang="en-US" dirty="0" smtClean="0"/>
              <a:t> </a:t>
            </a:r>
            <a:r>
              <a:rPr lang="en-US" dirty="0" err="1" smtClean="0"/>
              <a:t>permanentes</a:t>
            </a:r>
            <a:r>
              <a:rPr lang="en-US" dirty="0" smtClean="0"/>
              <a:t> </a:t>
            </a:r>
            <a:r>
              <a:rPr lang="en-US" dirty="0" err="1" smtClean="0"/>
              <a:t>porque</a:t>
            </a:r>
            <a:r>
              <a:rPr lang="en-US" dirty="0" smtClean="0"/>
              <a:t> </a:t>
            </a:r>
            <a:r>
              <a:rPr lang="en-US" dirty="0" err="1" smtClean="0"/>
              <a:t>atacam</a:t>
            </a:r>
            <a:r>
              <a:rPr lang="en-US" dirty="0" smtClean="0"/>
              <a:t> </a:t>
            </a:r>
            <a:r>
              <a:rPr lang="en-US" dirty="0" err="1" smtClean="0"/>
              <a:t>os</a:t>
            </a:r>
            <a:r>
              <a:rPr lang="en-US" dirty="0" smtClean="0"/>
              <a:t> </a:t>
            </a:r>
            <a:r>
              <a:rPr lang="en-US" dirty="0" err="1" smtClean="0"/>
              <a:t>itens</a:t>
            </a:r>
            <a:r>
              <a:rPr lang="en-US" dirty="0" smtClean="0"/>
              <a:t> do </a:t>
            </a:r>
            <a:r>
              <a:rPr lang="en-US" dirty="0" err="1" smtClean="0"/>
              <a:t>orçamento</a:t>
            </a:r>
            <a:r>
              <a:rPr lang="en-US" dirty="0" smtClean="0"/>
              <a:t> (</a:t>
            </a:r>
            <a:r>
              <a:rPr lang="en-US" dirty="0" err="1" smtClean="0"/>
              <a:t>salários</a:t>
            </a:r>
            <a:r>
              <a:rPr lang="en-US" dirty="0" smtClean="0"/>
              <a:t> e </a:t>
            </a:r>
            <a:r>
              <a:rPr lang="en-US" dirty="0" err="1" smtClean="0"/>
              <a:t>previdência</a:t>
            </a:r>
            <a:r>
              <a:rPr lang="en-US" dirty="0" smtClean="0"/>
              <a:t>) </a:t>
            </a:r>
            <a:r>
              <a:rPr lang="en-US" dirty="0" err="1" smtClean="0"/>
              <a:t>que</a:t>
            </a:r>
            <a:r>
              <a:rPr lang="en-US" dirty="0" smtClean="0"/>
              <a:t> tem a </a:t>
            </a:r>
            <a:r>
              <a:rPr lang="en-US" dirty="0" err="1" smtClean="0"/>
              <a:t>tendência</a:t>
            </a:r>
            <a:r>
              <a:rPr lang="en-US" dirty="0" smtClean="0"/>
              <a:t> </a:t>
            </a:r>
            <a:r>
              <a:rPr lang="en-US" dirty="0" err="1" smtClean="0"/>
              <a:t>mais</a:t>
            </a:r>
            <a:r>
              <a:rPr lang="en-US" dirty="0" smtClean="0"/>
              <a:t> forte a </a:t>
            </a:r>
            <a:r>
              <a:rPr lang="en-US" dirty="0" err="1" smtClean="0"/>
              <a:t>crescer</a:t>
            </a:r>
            <a:r>
              <a:rPr lang="en-US" dirty="0" smtClean="0"/>
              <a:t> </a:t>
            </a:r>
            <a:r>
              <a:rPr lang="en-US" dirty="0" err="1" smtClean="0"/>
              <a:t>automaticamente</a:t>
            </a:r>
            <a:r>
              <a:rPr lang="en-US" dirty="0" smtClean="0"/>
              <a:t>.</a:t>
            </a:r>
            <a:endParaRPr lang="pt-BR" dirty="0" smtClean="0"/>
          </a:p>
          <a:p>
            <a:endParaRPr lang="pt-B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p:txBody>
          <a:bodyPr>
            <a:normAutofit fontScale="90000"/>
          </a:bodyPr>
          <a:lstStyle/>
          <a:p>
            <a:r>
              <a:rPr lang="pt-BR" dirty="0" smtClean="0"/>
              <a:t>Will it </a:t>
            </a:r>
            <a:r>
              <a:rPr lang="pt-BR" dirty="0" err="1" smtClean="0"/>
              <a:t>hurt</a:t>
            </a:r>
            <a:r>
              <a:rPr lang="pt-BR" dirty="0" smtClean="0"/>
              <a:t>? </a:t>
            </a:r>
            <a:r>
              <a:rPr lang="pt-BR" dirty="0" err="1" smtClean="0"/>
              <a:t>Macroeconomic</a:t>
            </a:r>
            <a:r>
              <a:rPr lang="pt-BR" dirty="0" smtClean="0"/>
              <a:t> </a:t>
            </a:r>
            <a:r>
              <a:rPr lang="pt-BR" dirty="0" err="1" smtClean="0"/>
              <a:t>effects</a:t>
            </a:r>
            <a:r>
              <a:rPr lang="pt-BR" dirty="0" smtClean="0"/>
              <a:t> </a:t>
            </a:r>
            <a:r>
              <a:rPr lang="pt-BR" dirty="0" err="1" smtClean="0"/>
              <a:t>of</a:t>
            </a:r>
            <a:r>
              <a:rPr lang="pt-BR" dirty="0" smtClean="0"/>
              <a:t> fiscal </a:t>
            </a:r>
            <a:r>
              <a:rPr lang="pt-BR" dirty="0" err="1" smtClean="0"/>
              <a:t>consolidation</a:t>
            </a:r>
            <a:endParaRPr lang="pt-BR" dirty="0"/>
          </a:p>
        </p:txBody>
      </p:sp>
      <p:sp>
        <p:nvSpPr>
          <p:cNvPr id="5" name="Subtítulo 4"/>
          <p:cNvSpPr>
            <a:spLocks noGrp="1"/>
          </p:cNvSpPr>
          <p:nvPr>
            <p:ph type="subTitle" idx="1"/>
          </p:nvPr>
        </p:nvSpPr>
        <p:spPr/>
        <p:txBody>
          <a:bodyPr/>
          <a:lstStyle/>
          <a:p>
            <a:r>
              <a:rPr lang="pt-BR" dirty="0" err="1" smtClean="0"/>
              <a:t>International</a:t>
            </a:r>
            <a:r>
              <a:rPr lang="pt-BR" dirty="0" smtClean="0"/>
              <a:t> </a:t>
            </a:r>
            <a:r>
              <a:rPr lang="pt-BR" dirty="0" err="1" smtClean="0"/>
              <a:t>Monetary</a:t>
            </a:r>
            <a:r>
              <a:rPr lang="pt-BR" dirty="0" smtClean="0"/>
              <a:t> </a:t>
            </a:r>
            <a:r>
              <a:rPr lang="pt-BR" dirty="0" err="1" smtClean="0"/>
              <a:t>Fund</a:t>
            </a:r>
            <a:r>
              <a:rPr lang="pt-BR" dirty="0" smtClean="0"/>
              <a:t>, Outubro 2010</a:t>
            </a:r>
            <a:endParaRPr lang="pt-B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lstStyle/>
          <a:p>
            <a:pPr marL="0" indent="0" algn="just">
              <a:buNone/>
            </a:pPr>
            <a:endParaRPr lang="pt-BR" dirty="0" smtClean="0"/>
          </a:p>
          <a:p>
            <a:pPr algn="just"/>
            <a:r>
              <a:rPr lang="pt-BR" dirty="0" err="1" smtClean="0"/>
              <a:t>Giavazzi</a:t>
            </a:r>
            <a:r>
              <a:rPr lang="pt-BR" dirty="0" smtClean="0"/>
              <a:t> e </a:t>
            </a:r>
            <a:r>
              <a:rPr lang="pt-BR" dirty="0" err="1" smtClean="0"/>
              <a:t>Pagano</a:t>
            </a:r>
            <a:r>
              <a:rPr lang="pt-BR" dirty="0" smtClean="0"/>
              <a:t> (1990) foram os primeiros a argumentar que ajustamentos fiscais grandes e do lado do gasto poderiam ser expansionistas.</a:t>
            </a:r>
          </a:p>
          <a:p>
            <a:pPr marL="0" indent="0" algn="just">
              <a:buNone/>
            </a:pPr>
            <a:r>
              <a:rPr lang="pt-BR" dirty="0" smtClean="0"/>
              <a:t>Este foi o caso da Irlanda e da Dinamarca nos anos 80</a:t>
            </a:r>
          </a:p>
          <a:p>
            <a:pPr algn="just"/>
            <a:r>
              <a:rPr lang="pt-BR" dirty="0" err="1" smtClean="0"/>
              <a:t>McDermott</a:t>
            </a:r>
            <a:r>
              <a:rPr lang="pt-BR" dirty="0" smtClean="0"/>
              <a:t> e </a:t>
            </a:r>
            <a:r>
              <a:rPr lang="pt-BR" dirty="0" err="1" smtClean="0"/>
              <a:t>Wescott</a:t>
            </a:r>
            <a:r>
              <a:rPr lang="pt-BR" dirty="0" smtClean="0"/>
              <a:t> (1996), </a:t>
            </a:r>
            <a:r>
              <a:rPr lang="pt-BR" dirty="0" err="1" smtClean="0"/>
              <a:t>Giavazzi</a:t>
            </a:r>
            <a:r>
              <a:rPr lang="pt-BR" dirty="0" smtClean="0"/>
              <a:t>, </a:t>
            </a:r>
            <a:r>
              <a:rPr lang="pt-BR" dirty="0" err="1" smtClean="0"/>
              <a:t>Japelli</a:t>
            </a:r>
            <a:r>
              <a:rPr lang="pt-BR" dirty="0" smtClean="0"/>
              <a:t> e </a:t>
            </a:r>
            <a:r>
              <a:rPr lang="pt-BR" dirty="0" err="1" smtClean="0"/>
              <a:t>Pagano</a:t>
            </a:r>
            <a:r>
              <a:rPr lang="pt-BR" dirty="0" smtClean="0"/>
              <a:t> (2000), von Hagen e </a:t>
            </a:r>
            <a:r>
              <a:rPr lang="pt-BR" dirty="0" err="1" smtClean="0"/>
              <a:t>Strauch</a:t>
            </a:r>
            <a:r>
              <a:rPr lang="pt-BR" dirty="0" smtClean="0"/>
              <a:t> (2001), von Hagen, </a:t>
            </a:r>
            <a:r>
              <a:rPr lang="pt-BR" dirty="0" err="1" smtClean="0"/>
              <a:t>Hallet</a:t>
            </a:r>
            <a:r>
              <a:rPr lang="pt-BR" dirty="0" smtClean="0"/>
              <a:t> e </a:t>
            </a:r>
            <a:r>
              <a:rPr lang="pt-BR" dirty="0" err="1" smtClean="0"/>
              <a:t>Strauch</a:t>
            </a:r>
            <a:r>
              <a:rPr lang="pt-BR" dirty="0" smtClean="0"/>
              <a:t> (2002),  </a:t>
            </a:r>
            <a:r>
              <a:rPr lang="pt-BR" dirty="0" err="1" smtClean="0"/>
              <a:t>Ardagna</a:t>
            </a:r>
            <a:r>
              <a:rPr lang="pt-BR" dirty="0" smtClean="0"/>
              <a:t> (2004), Lambertini e Tavares (2005).</a:t>
            </a:r>
            <a:endParaRPr lang="pt-BR" dirty="0"/>
          </a:p>
        </p:txBody>
      </p:sp>
    </p:spTree>
    <p:extLst>
      <p:ext uri="{BB962C8B-B14F-4D97-AF65-F5344CB8AC3E}">
        <p14:creationId xmlns:p14="http://schemas.microsoft.com/office/powerpoint/2010/main" val="26822110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Estudos anteriores</a:t>
            </a:r>
            <a:endParaRPr lang="pt-BR" dirty="0"/>
          </a:p>
        </p:txBody>
      </p:sp>
      <p:sp>
        <p:nvSpPr>
          <p:cNvPr id="3" name="Espaço Reservado para Conteúdo 2"/>
          <p:cNvSpPr>
            <a:spLocks noGrp="1"/>
          </p:cNvSpPr>
          <p:nvPr>
            <p:ph sz="quarter" idx="1"/>
          </p:nvPr>
        </p:nvSpPr>
        <p:spPr/>
        <p:txBody>
          <a:bodyPr/>
          <a:lstStyle/>
          <a:p>
            <a:pPr algn="just"/>
            <a:r>
              <a:rPr lang="pt-BR" dirty="0" smtClean="0"/>
              <a:t>Conclusão chave:  ajustamentos fiscais tendem a ser expansionistas quando eles se baseiam principalmente em cortes de gastos.</a:t>
            </a:r>
          </a:p>
          <a:p>
            <a:pPr algn="just"/>
            <a:r>
              <a:rPr lang="pt-BR" dirty="0" smtClean="0"/>
              <a:t>Frequentemente identificam períodos de consolidação fiscal usando o aumento no superávit ciclicamente ajustado.</a:t>
            </a:r>
          </a:p>
          <a:p>
            <a:pPr algn="just"/>
            <a:r>
              <a:rPr lang="pt-BR" dirty="0" smtClean="0"/>
              <a:t>Principal problema: enviesa os resultados no sentido de subestimar os efeitos </a:t>
            </a:r>
            <a:r>
              <a:rPr lang="pt-BR" dirty="0" err="1" smtClean="0"/>
              <a:t>contracionistas</a:t>
            </a:r>
            <a:r>
              <a:rPr lang="pt-BR" dirty="0" smtClean="0"/>
              <a:t> e superestimar os efeitos expansionistas das contrações fiscais.</a:t>
            </a:r>
            <a:endParaRPr lang="pt-B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Método alternativo para identificar períodos de consolidação fiscal</a:t>
            </a:r>
            <a:endParaRPr lang="pt-BR" dirty="0"/>
          </a:p>
        </p:txBody>
      </p:sp>
      <p:sp>
        <p:nvSpPr>
          <p:cNvPr id="3" name="Espaço Reservado para Conteúdo 2"/>
          <p:cNvSpPr>
            <a:spLocks noGrp="1"/>
          </p:cNvSpPr>
          <p:nvPr>
            <p:ph sz="quarter" idx="1"/>
          </p:nvPr>
        </p:nvSpPr>
        <p:spPr/>
        <p:txBody>
          <a:bodyPr>
            <a:normAutofit/>
          </a:bodyPr>
          <a:lstStyle/>
          <a:p>
            <a:pPr algn="just"/>
            <a:r>
              <a:rPr lang="pt-BR" sz="3200" dirty="0" err="1" smtClean="0"/>
              <a:t>Action-based</a:t>
            </a:r>
            <a:r>
              <a:rPr lang="pt-BR" sz="3200" dirty="0" smtClean="0"/>
              <a:t> approach.</a:t>
            </a:r>
          </a:p>
          <a:p>
            <a:pPr algn="just"/>
            <a:r>
              <a:rPr lang="pt-BR" sz="3200" dirty="0" smtClean="0"/>
              <a:t>Examina contas e registros daquilo que os países efetivamente fizeram.</a:t>
            </a:r>
          </a:p>
          <a:p>
            <a:pPr algn="just"/>
            <a:r>
              <a:rPr lang="pt-BR" sz="3200" dirty="0" smtClean="0"/>
              <a:t>OECD </a:t>
            </a:r>
            <a:r>
              <a:rPr lang="pt-BR" sz="3200" dirty="0" err="1" smtClean="0"/>
              <a:t>Economic</a:t>
            </a:r>
            <a:r>
              <a:rPr lang="pt-BR" sz="3200" dirty="0" smtClean="0"/>
              <a:t> </a:t>
            </a:r>
            <a:r>
              <a:rPr lang="pt-BR" sz="3200" dirty="0" err="1" smtClean="0"/>
              <a:t>Surveys</a:t>
            </a:r>
            <a:r>
              <a:rPr lang="pt-BR" sz="3200" dirty="0" smtClean="0"/>
              <a:t>, IMF Staff </a:t>
            </a:r>
            <a:r>
              <a:rPr lang="pt-BR" sz="3200" dirty="0" err="1" smtClean="0"/>
              <a:t>Reports</a:t>
            </a:r>
            <a:r>
              <a:rPr lang="pt-BR" sz="3200" dirty="0" smtClean="0"/>
              <a:t>, IMF </a:t>
            </a:r>
            <a:r>
              <a:rPr lang="pt-BR" sz="3200" dirty="0" err="1" smtClean="0"/>
              <a:t>Recent</a:t>
            </a:r>
            <a:r>
              <a:rPr lang="pt-BR" sz="3200" dirty="0" smtClean="0"/>
              <a:t> </a:t>
            </a:r>
            <a:r>
              <a:rPr lang="pt-BR" sz="3200" dirty="0" err="1" smtClean="0"/>
              <a:t>Economic</a:t>
            </a:r>
            <a:r>
              <a:rPr lang="pt-BR" sz="3200" dirty="0" smtClean="0"/>
              <a:t> </a:t>
            </a:r>
            <a:r>
              <a:rPr lang="pt-BR" sz="3200" dirty="0" err="1" smtClean="0"/>
              <a:t>Developments</a:t>
            </a:r>
            <a:r>
              <a:rPr lang="pt-BR" sz="3200" dirty="0" smtClean="0"/>
              <a:t> </a:t>
            </a:r>
            <a:r>
              <a:rPr lang="pt-BR" sz="3200" dirty="0" err="1" smtClean="0"/>
              <a:t>reports</a:t>
            </a:r>
            <a:r>
              <a:rPr lang="pt-BR" sz="3200" dirty="0" smtClean="0"/>
              <a:t>, country budget </a:t>
            </a:r>
            <a:r>
              <a:rPr lang="pt-BR" sz="3200" dirty="0" err="1" smtClean="0"/>
              <a:t>documents</a:t>
            </a:r>
            <a:r>
              <a:rPr lang="pt-BR" sz="3200" dirty="0" smtClean="0"/>
              <a:t>, </a:t>
            </a:r>
            <a:r>
              <a:rPr lang="pt-BR" sz="3200" dirty="0" err="1" smtClean="0"/>
              <a:t>country-specific</a:t>
            </a:r>
            <a:r>
              <a:rPr lang="pt-BR" sz="3200" dirty="0" smtClean="0"/>
              <a:t> sources.</a:t>
            </a:r>
          </a:p>
          <a:p>
            <a:pPr algn="just"/>
            <a:r>
              <a:rPr lang="pt-BR" sz="3200" dirty="0" smtClean="0"/>
              <a:t>15 países desenvolvidos; 1980-2009.</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Resultados </a:t>
            </a:r>
            <a:endParaRPr lang="pt-BR" dirty="0"/>
          </a:p>
        </p:txBody>
      </p:sp>
      <p:sp>
        <p:nvSpPr>
          <p:cNvPr id="3" name="Espaço Reservado para Conteúdo 2"/>
          <p:cNvSpPr>
            <a:spLocks noGrp="1"/>
          </p:cNvSpPr>
          <p:nvPr>
            <p:ph sz="quarter" idx="1"/>
          </p:nvPr>
        </p:nvSpPr>
        <p:spPr/>
        <p:txBody>
          <a:bodyPr>
            <a:normAutofit lnSpcReduction="10000"/>
          </a:bodyPr>
          <a:lstStyle/>
          <a:p>
            <a:pPr algn="just"/>
            <a:r>
              <a:rPr lang="pt-BR" sz="3200" dirty="0" smtClean="0"/>
              <a:t>Consolidações fiscais são </a:t>
            </a:r>
            <a:r>
              <a:rPr lang="pt-BR" sz="3200" dirty="0" err="1" smtClean="0"/>
              <a:t>contracionistas</a:t>
            </a:r>
            <a:r>
              <a:rPr lang="pt-BR" sz="3200" dirty="0" smtClean="0"/>
              <a:t>. Uma consolidação fiscal igual a 1% do PIB reduz o produto real em cerca de 0,5% depois de dois anos.</a:t>
            </a:r>
          </a:p>
          <a:p>
            <a:pPr algn="just"/>
            <a:r>
              <a:rPr lang="pt-BR" sz="3200" dirty="0" smtClean="0"/>
              <a:t>O efeito sobre a taxa de desemprego é um aumento de cerca de 0,3% depois de dois anos.</a:t>
            </a:r>
          </a:p>
          <a:p>
            <a:pPr algn="just"/>
            <a:r>
              <a:rPr lang="pt-BR" sz="3200" dirty="0" smtClean="0"/>
              <a:t>A ideia de que austeridade fiscal estimula a atividade econômica no curto prazo não acha suporte nos dados</a:t>
            </a:r>
            <a:r>
              <a:rPr lang="pt-BR" dirty="0" smtClean="0"/>
              <a:t>.</a:t>
            </a:r>
            <a:endParaRPr lang="pt-B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Resultados - composição</a:t>
            </a:r>
            <a:endParaRPr lang="pt-BR" dirty="0"/>
          </a:p>
        </p:txBody>
      </p:sp>
      <p:sp>
        <p:nvSpPr>
          <p:cNvPr id="3" name="Espaço Reservado para Conteúdo 2"/>
          <p:cNvSpPr>
            <a:spLocks noGrp="1"/>
          </p:cNvSpPr>
          <p:nvPr>
            <p:ph sz="quarter" idx="1"/>
          </p:nvPr>
        </p:nvSpPr>
        <p:spPr/>
        <p:txBody>
          <a:bodyPr>
            <a:normAutofit/>
          </a:bodyPr>
          <a:lstStyle/>
          <a:p>
            <a:pPr algn="just"/>
            <a:r>
              <a:rPr lang="pt-BR" sz="3200" i="1" dirty="0" err="1" smtClean="0"/>
              <a:t>Tax-based</a:t>
            </a:r>
            <a:r>
              <a:rPr lang="pt-BR" sz="3200" i="1" dirty="0" smtClean="0"/>
              <a:t> </a:t>
            </a:r>
            <a:r>
              <a:rPr lang="pt-BR" sz="3200" i="1" dirty="0" err="1" smtClean="0"/>
              <a:t>consolidations</a:t>
            </a:r>
            <a:r>
              <a:rPr lang="pt-BR" sz="3200" dirty="0" smtClean="0"/>
              <a:t>: corresponde a anos nos quais a contribuição do aumento de impostos para a consolidação fiscal é maior do que a contribuição do corte de gastos.</a:t>
            </a:r>
          </a:p>
          <a:p>
            <a:pPr algn="just"/>
            <a:r>
              <a:rPr lang="pt-BR" sz="3200" i="1" dirty="0" err="1" smtClean="0"/>
              <a:t>Spending-based</a:t>
            </a:r>
            <a:r>
              <a:rPr lang="pt-BR" sz="3200" i="1" dirty="0" smtClean="0"/>
              <a:t> </a:t>
            </a:r>
            <a:r>
              <a:rPr lang="pt-BR" sz="3200" i="1" dirty="0" err="1" smtClean="0"/>
              <a:t>consolidations</a:t>
            </a:r>
            <a:r>
              <a:rPr lang="pt-BR" sz="3200" dirty="0" smtClean="0"/>
              <a:t>: corresponde a anos nos quais a contribuição de cortes de gastos para a consolidação fiscal é maior do que a de aumentos de impostos.</a:t>
            </a:r>
            <a:endParaRPr lang="pt-BR" sz="32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Resultado principal </a:t>
            </a:r>
            <a:endParaRPr lang="pt-BR" dirty="0"/>
          </a:p>
        </p:txBody>
      </p:sp>
      <p:sp>
        <p:nvSpPr>
          <p:cNvPr id="3" name="Espaço Reservado para Conteúdo 2"/>
          <p:cNvSpPr>
            <a:spLocks noGrp="1"/>
          </p:cNvSpPr>
          <p:nvPr>
            <p:ph sz="quarter" idx="1"/>
          </p:nvPr>
        </p:nvSpPr>
        <p:spPr/>
        <p:txBody>
          <a:bodyPr>
            <a:normAutofit/>
          </a:bodyPr>
          <a:lstStyle/>
          <a:p>
            <a:pPr algn="just"/>
            <a:r>
              <a:rPr lang="pt-BR" sz="4800" dirty="0" smtClean="0"/>
              <a:t>Ajustamentos baseados nos gastos são menos </a:t>
            </a:r>
            <a:r>
              <a:rPr lang="pt-BR" sz="4800" dirty="0" err="1" smtClean="0"/>
              <a:t>contracionistas</a:t>
            </a:r>
            <a:r>
              <a:rPr lang="pt-BR" sz="4800" dirty="0" smtClean="0"/>
              <a:t> do que ajustamentos baseados em impostos.</a:t>
            </a:r>
          </a:p>
          <a:p>
            <a:pPr algn="just">
              <a:buNone/>
            </a:pPr>
            <a:endParaRPr lang="pt-BR" sz="40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just"/>
            <a:r>
              <a:rPr lang="pt-BR" dirty="0" smtClean="0"/>
              <a:t>Por que os ajustamentos baseados em gastos são menos </a:t>
            </a:r>
            <a:r>
              <a:rPr lang="pt-BR" dirty="0" err="1" smtClean="0"/>
              <a:t>contracionistas</a:t>
            </a:r>
            <a:r>
              <a:rPr lang="pt-BR" dirty="0" smtClean="0"/>
              <a:t>?</a:t>
            </a:r>
            <a:endParaRPr lang="pt-BR" dirty="0"/>
          </a:p>
        </p:txBody>
      </p:sp>
      <p:sp>
        <p:nvSpPr>
          <p:cNvPr id="3" name="Espaço Reservado para Conteúdo 2"/>
          <p:cNvSpPr>
            <a:spLocks noGrp="1"/>
          </p:cNvSpPr>
          <p:nvPr>
            <p:ph sz="quarter" idx="1"/>
          </p:nvPr>
        </p:nvSpPr>
        <p:spPr/>
        <p:txBody>
          <a:bodyPr/>
          <a:lstStyle/>
          <a:p>
            <a:pPr algn="just"/>
            <a:r>
              <a:rPr lang="pt-BR" dirty="0" smtClean="0"/>
              <a:t>Diferença resulta principalmente da resposta das condições monetárias à consolidação fiscal.</a:t>
            </a:r>
          </a:p>
          <a:p>
            <a:pPr algn="just"/>
            <a:r>
              <a:rPr lang="pt-BR" dirty="0" smtClean="0"/>
              <a:t>Bancos centrais vêm reduções nos déficits resultantes de cortes nos gastos como um sinal de um comprometimento mais forte com a disciplina fiscal e, portanto, estão mais dispostos a fornecer estímulo monetário depois de ajustamentos baseados em gastos.</a:t>
            </a:r>
          </a:p>
          <a:p>
            <a:pPr algn="just"/>
            <a:r>
              <a:rPr lang="pt-BR" dirty="0" smtClean="0"/>
              <a:t>Aumentos em impostos, principalmente indiretos, aumentam inflação, o que torna cortes de juros por bancos centrais avessos a inflação menos prováveis.</a:t>
            </a:r>
            <a:endParaRPr lang="pt-B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Os efeitos diferem entre diferentes tipos de gastos?</a:t>
            </a:r>
            <a:endParaRPr lang="pt-BR" dirty="0"/>
          </a:p>
        </p:txBody>
      </p:sp>
      <p:sp>
        <p:nvSpPr>
          <p:cNvPr id="3" name="Espaço Reservado para Conteúdo 2"/>
          <p:cNvSpPr>
            <a:spLocks noGrp="1"/>
          </p:cNvSpPr>
          <p:nvPr>
            <p:ph sz="quarter" idx="1"/>
          </p:nvPr>
        </p:nvSpPr>
        <p:spPr/>
        <p:txBody>
          <a:bodyPr/>
          <a:lstStyle/>
          <a:p>
            <a:r>
              <a:rPr lang="pt-BR" dirty="0" smtClean="0"/>
              <a:t>Dividir os ajustamentos baseados em gastos em 3 grupos:</a:t>
            </a:r>
          </a:p>
          <a:p>
            <a:pPr marL="514350" indent="-514350">
              <a:buAutoNum type="arabicParenR"/>
            </a:pPr>
            <a:r>
              <a:rPr lang="pt-BR" dirty="0" smtClean="0"/>
              <a:t>Aqueles que se baseiam principalmente nos cortes de transferências</a:t>
            </a:r>
          </a:p>
          <a:p>
            <a:pPr marL="514350" indent="-514350">
              <a:buAutoNum type="arabicParenR"/>
            </a:pPr>
            <a:r>
              <a:rPr lang="pt-BR" dirty="0" smtClean="0"/>
              <a:t>Aqueles que se baseiam principalmente em cortes no consumo do governo</a:t>
            </a:r>
          </a:p>
          <a:p>
            <a:pPr marL="514350" indent="-514350">
              <a:buAutoNum type="arabicParenR"/>
            </a:pPr>
            <a:r>
              <a:rPr lang="pt-BR" dirty="0" smtClean="0"/>
              <a:t>Aqueles que se baseiam principalmente em cortes no investimento</a:t>
            </a:r>
          </a:p>
          <a:p>
            <a:pPr marL="514350" indent="-514350" algn="just">
              <a:buNone/>
            </a:pPr>
            <a:r>
              <a:rPr lang="pt-BR" dirty="0" smtClean="0"/>
              <a:t>Resultado: ajustamentos baseados em cortes nas transferências são relativamente benignos. </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Papel da percepção de risco de solvência</a:t>
            </a:r>
            <a:endParaRPr lang="pt-BR" dirty="0"/>
          </a:p>
        </p:txBody>
      </p:sp>
      <p:sp>
        <p:nvSpPr>
          <p:cNvPr id="3" name="Espaço Reservado para Conteúdo 2"/>
          <p:cNvSpPr>
            <a:spLocks noGrp="1"/>
          </p:cNvSpPr>
          <p:nvPr>
            <p:ph sz="quarter" idx="1"/>
          </p:nvPr>
        </p:nvSpPr>
        <p:spPr/>
        <p:txBody>
          <a:bodyPr/>
          <a:lstStyle/>
          <a:p>
            <a:pPr algn="just"/>
            <a:r>
              <a:rPr lang="pt-BR" dirty="0" smtClean="0"/>
              <a:t>Separar a amostra em dois grupos:  Ajustamentos precedidos por níveis altos (acima da mediana) de risco nos 3 anos antes da consolidação fiscal e demais.</a:t>
            </a:r>
          </a:p>
          <a:p>
            <a:pPr algn="just"/>
            <a:r>
              <a:rPr lang="pt-BR" dirty="0" smtClean="0"/>
              <a:t>Resultados: cortes nos déficits precedidos pela percepção de altos riscos são de fato menos </a:t>
            </a:r>
            <a:r>
              <a:rPr lang="pt-BR" dirty="0" err="1" smtClean="0"/>
              <a:t>contracionistas</a:t>
            </a:r>
            <a:r>
              <a:rPr lang="pt-BR" dirty="0" smtClean="0"/>
              <a:t> do que aqueles precedidos por baixos riscos de default.</a:t>
            </a:r>
          </a:p>
          <a:p>
            <a:pPr algn="just"/>
            <a:r>
              <a:rPr lang="pt-BR" dirty="0" smtClean="0"/>
              <a:t>Resultado consistente com a noção de que efeitos de confiança ou credibilidade ajudam a mitigar o impacto da consolidação fiscal em países de alto risco e que um baixo risco de default está associado tipicamente com uma contração fiscal.</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normAutofit lnSpcReduction="10000"/>
          </a:bodyPr>
          <a:lstStyle/>
          <a:p>
            <a:pPr algn="just"/>
            <a:r>
              <a:rPr lang="pt-BR" dirty="0" smtClean="0"/>
              <a:t>Ao mesmo tempo, mesmo para os grupos de países com alto risco, os resultados não são usualmente expansionistas.</a:t>
            </a:r>
          </a:p>
          <a:p>
            <a:pPr algn="just"/>
            <a:r>
              <a:rPr lang="pt-BR" dirty="0" smtClean="0"/>
              <a:t>Quando somente são considerados os episódios de consolidação fiscal da Dinamarca (1983) e Irlanda (1987), o efeito estimado sobre o produto é de fato positivo (embora estatisticamente não significante).</a:t>
            </a:r>
          </a:p>
          <a:p>
            <a:pPr algn="just"/>
            <a:r>
              <a:rPr lang="pt-BR" dirty="0" smtClean="0"/>
              <a:t>Resultados consistentes com os de </a:t>
            </a:r>
            <a:r>
              <a:rPr lang="pt-BR" dirty="0" err="1" smtClean="0"/>
              <a:t>Giavazzi</a:t>
            </a:r>
            <a:r>
              <a:rPr lang="pt-BR" dirty="0" smtClean="0"/>
              <a:t> e </a:t>
            </a:r>
            <a:r>
              <a:rPr lang="pt-BR" dirty="0" err="1" smtClean="0"/>
              <a:t>Pagano</a:t>
            </a:r>
            <a:r>
              <a:rPr lang="pt-BR" dirty="0" smtClean="0"/>
              <a:t> (1990) de que esses dois países experimentaram contrações fiscais expansionistas.</a:t>
            </a:r>
          </a:p>
          <a:p>
            <a:pPr algn="just"/>
            <a:r>
              <a:rPr lang="pt-BR" dirty="0" smtClean="0"/>
              <a:t>Resultados sugerem que esses dois casos não são representativos da resposta normal do produto .</a:t>
            </a:r>
            <a:endParaRPr lang="pt-B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2400" dirty="0" smtClean="0"/>
              <a:t>Comparação com outros estudos: o que explica as diferenças?</a:t>
            </a:r>
            <a:endParaRPr lang="pt-BR" sz="2400" dirty="0"/>
          </a:p>
        </p:txBody>
      </p:sp>
      <p:sp>
        <p:nvSpPr>
          <p:cNvPr id="3" name="Espaço Reservado para Conteúdo 2"/>
          <p:cNvSpPr>
            <a:spLocks noGrp="1"/>
          </p:cNvSpPr>
          <p:nvPr>
            <p:ph sz="quarter" idx="1"/>
          </p:nvPr>
        </p:nvSpPr>
        <p:spPr/>
        <p:txBody>
          <a:bodyPr>
            <a:normAutofit/>
          </a:bodyPr>
          <a:lstStyle/>
          <a:p>
            <a:pPr marL="0" indent="0" algn="just">
              <a:buNone/>
            </a:pPr>
            <a:endParaRPr lang="pt-BR" sz="3600" dirty="0" smtClean="0"/>
          </a:p>
          <a:p>
            <a:pPr marL="0" indent="0" algn="just">
              <a:buNone/>
            </a:pPr>
            <a:r>
              <a:rPr lang="pt-BR" sz="3600" dirty="0" smtClean="0"/>
              <a:t>A identificação baseada no saldo primário ciclicamente ajustado é imperfeita e cria um viés nos efeitos estimados da consolidação. </a:t>
            </a:r>
            <a:endParaRPr lang="pt-BR" sz="3600" dirty="0"/>
          </a:p>
        </p:txBody>
      </p:sp>
    </p:spTree>
    <p:extLst>
      <p:ext uri="{BB962C8B-B14F-4D97-AF65-F5344CB8AC3E}">
        <p14:creationId xmlns:p14="http://schemas.microsoft.com/office/powerpoint/2010/main" val="12567240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dirty="0" smtClean="0"/>
              <a:t>Consolidações fiscais expansionistas </a:t>
            </a:r>
            <a:endParaRPr lang="pt-BR" dirty="0"/>
          </a:p>
        </p:txBody>
      </p:sp>
      <p:sp>
        <p:nvSpPr>
          <p:cNvPr id="3" name="Espaço Reservado para Conteúdo 2"/>
          <p:cNvSpPr>
            <a:spLocks noGrp="1"/>
          </p:cNvSpPr>
          <p:nvPr>
            <p:ph sz="quarter" idx="1"/>
          </p:nvPr>
        </p:nvSpPr>
        <p:spPr/>
        <p:txBody>
          <a:bodyPr>
            <a:normAutofit fontScale="92500"/>
          </a:bodyPr>
          <a:lstStyle/>
          <a:p>
            <a:pPr algn="just"/>
            <a:r>
              <a:rPr lang="pt-BR" sz="2800" dirty="0"/>
              <a:t>Argumento </a:t>
            </a:r>
            <a:r>
              <a:rPr lang="pt-BR" sz="2800" dirty="0" err="1"/>
              <a:t>Keynesiano</a:t>
            </a:r>
            <a:r>
              <a:rPr lang="pt-BR" sz="2800" dirty="0"/>
              <a:t> padrão: contração fiscal tem um efeito temporário de diminuição da atividade econômica, através de um canal de demanda agregada.</a:t>
            </a:r>
          </a:p>
          <a:p>
            <a:pPr algn="just"/>
            <a:r>
              <a:rPr lang="pt-BR" sz="2800" dirty="0"/>
              <a:t>Efeitos expansionistas de contrações fiscais: “Visão </a:t>
            </a:r>
            <a:r>
              <a:rPr lang="pt-BR" sz="2800" dirty="0" err="1"/>
              <a:t>expectacional</a:t>
            </a:r>
            <a:r>
              <a:rPr lang="pt-BR" sz="2800" dirty="0"/>
              <a:t> da política fiscal”</a:t>
            </a:r>
          </a:p>
          <a:p>
            <a:pPr algn="just">
              <a:buNone/>
            </a:pPr>
            <a:r>
              <a:rPr lang="pt-BR" sz="2800" dirty="0"/>
              <a:t>      Num modelo intertemporal de comportamento de consumo, os efeitos da política fiscal dependem de que expectativas são geradas com relação ao comportamento futuro da política fiscal. Grandes contrações fiscais podem ser expansionistas se elas sinalizam uma mudança permanente e decisiva na condução da política fiscal. </a:t>
            </a:r>
          </a:p>
          <a:p>
            <a:endParaRPr lang="pt-BR" dirty="0"/>
          </a:p>
        </p:txBody>
      </p:sp>
    </p:spTree>
    <p:extLst>
      <p:ext uri="{BB962C8B-B14F-4D97-AF65-F5344CB8AC3E}">
        <p14:creationId xmlns:p14="http://schemas.microsoft.com/office/powerpoint/2010/main" val="74720693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p:txBody>
          <a:bodyPr>
            <a:normAutofit/>
          </a:bodyPr>
          <a:lstStyle/>
          <a:p>
            <a:r>
              <a:rPr lang="pt-BR" sz="2800" dirty="0" smtClean="0">
                <a:solidFill>
                  <a:srgbClr val="002060"/>
                </a:solidFill>
              </a:rPr>
              <a:t>Política fiscal e atividade econômica </a:t>
            </a:r>
            <a:endParaRPr lang="pt-BR" sz="2800" dirty="0">
              <a:solidFill>
                <a:srgbClr val="002060"/>
              </a:solidFill>
            </a:endParaRPr>
          </a:p>
        </p:txBody>
      </p:sp>
      <p:sp>
        <p:nvSpPr>
          <p:cNvPr id="5" name="Espaço Reservado para Conteúdo 4"/>
          <p:cNvSpPr>
            <a:spLocks noGrp="1"/>
          </p:cNvSpPr>
          <p:nvPr>
            <p:ph type="subTitle" idx="1"/>
          </p:nvPr>
        </p:nvSpPr>
        <p:spPr/>
        <p:txBody>
          <a:bodyPr>
            <a:normAutofit/>
          </a:bodyPr>
          <a:lstStyle/>
          <a:p>
            <a:pPr lvl="0" algn="just">
              <a:buNone/>
            </a:pPr>
            <a:r>
              <a:rPr lang="pt-BR" b="1" dirty="0" smtClean="0"/>
              <a:t>	Um pouco de discussão de política</a:t>
            </a:r>
            <a:endParaRPr lang="pt-BR" sz="2900" b="1" dirty="0" smtClean="0"/>
          </a:p>
          <a:p>
            <a:pPr lvl="0" algn="just">
              <a:buNone/>
            </a:pPr>
            <a:endParaRPr lang="pt-BR" sz="2900" dirty="0"/>
          </a:p>
        </p:txBody>
      </p:sp>
    </p:spTree>
    <p:extLst>
      <p:ext uri="{BB962C8B-B14F-4D97-AF65-F5344CB8AC3E}">
        <p14:creationId xmlns:p14="http://schemas.microsoft.com/office/powerpoint/2010/main" val="378583913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sz="2800" dirty="0"/>
              <a:t/>
            </a:r>
            <a:br>
              <a:rPr lang="pt-BR" sz="2800" dirty="0"/>
            </a:br>
            <a:r>
              <a:rPr lang="pt-BR" sz="2800" dirty="0"/>
              <a:t>Robert </a:t>
            </a:r>
            <a:r>
              <a:rPr lang="pt-BR" sz="2800" dirty="0" err="1"/>
              <a:t>Shiller</a:t>
            </a:r>
            <a:r>
              <a:rPr lang="pt-BR" sz="2800" dirty="0"/>
              <a:t> – </a:t>
            </a:r>
            <a:r>
              <a:rPr lang="pt-BR" sz="2800" dirty="0" err="1"/>
              <a:t>Stimulus</a:t>
            </a:r>
            <a:r>
              <a:rPr lang="pt-BR" sz="2800" dirty="0"/>
              <a:t>, </a:t>
            </a:r>
            <a:r>
              <a:rPr lang="pt-BR" sz="2800" dirty="0" err="1"/>
              <a:t>without</a:t>
            </a:r>
            <a:r>
              <a:rPr lang="pt-BR" sz="2800" dirty="0"/>
              <a:t> more </a:t>
            </a:r>
            <a:r>
              <a:rPr lang="pt-BR" sz="2800" dirty="0" err="1"/>
              <a:t>debt</a:t>
            </a:r>
            <a:r>
              <a:rPr lang="pt-BR" sz="2800" dirty="0"/>
              <a:t> – New York Times, 25/12/2010</a:t>
            </a:r>
          </a:p>
        </p:txBody>
      </p:sp>
      <p:sp>
        <p:nvSpPr>
          <p:cNvPr id="3" name="Espaço Reservado para Conteúdo 2"/>
          <p:cNvSpPr>
            <a:spLocks noGrp="1"/>
          </p:cNvSpPr>
          <p:nvPr>
            <p:ph sz="quarter" idx="1"/>
          </p:nvPr>
        </p:nvSpPr>
        <p:spPr/>
        <p:txBody>
          <a:bodyPr>
            <a:normAutofit fontScale="85000" lnSpcReduction="10000"/>
          </a:bodyPr>
          <a:lstStyle/>
          <a:p>
            <a:pPr algn="just">
              <a:buNone/>
            </a:pPr>
            <a:r>
              <a:rPr lang="pt-BR" b="1" dirty="0"/>
              <a:t> </a:t>
            </a:r>
            <a:r>
              <a:rPr lang="pt-BR" sz="2400" dirty="0" smtClean="0"/>
              <a:t>Robert </a:t>
            </a:r>
            <a:r>
              <a:rPr lang="pt-BR" sz="2400" dirty="0" err="1" smtClean="0"/>
              <a:t>Shiller</a:t>
            </a:r>
            <a:r>
              <a:rPr lang="pt-BR" sz="2400" dirty="0" smtClean="0"/>
              <a:t> – </a:t>
            </a:r>
            <a:r>
              <a:rPr lang="pt-BR" sz="2400" dirty="0" err="1" smtClean="0"/>
              <a:t>Stimulus</a:t>
            </a:r>
            <a:r>
              <a:rPr lang="pt-BR" sz="2400" dirty="0" smtClean="0"/>
              <a:t>, </a:t>
            </a:r>
            <a:r>
              <a:rPr lang="pt-BR" sz="2400" dirty="0" err="1" smtClean="0"/>
              <a:t>without</a:t>
            </a:r>
            <a:r>
              <a:rPr lang="pt-BR" sz="2400" dirty="0" smtClean="0"/>
              <a:t> more </a:t>
            </a:r>
            <a:r>
              <a:rPr lang="pt-BR" sz="2400" dirty="0" err="1" smtClean="0"/>
              <a:t>debt</a:t>
            </a:r>
            <a:r>
              <a:rPr lang="pt-BR" sz="2400" dirty="0" smtClean="0"/>
              <a:t> – New York Times, 25/12/2010</a:t>
            </a:r>
          </a:p>
          <a:p>
            <a:pPr marL="0" indent="0" algn="just">
              <a:buNone/>
            </a:pPr>
            <a:r>
              <a:rPr lang="en-US" sz="2400" dirty="0" smtClean="0"/>
              <a:t>   “The </a:t>
            </a:r>
            <a:r>
              <a:rPr lang="en-US" sz="2400" dirty="0"/>
              <a:t>$858 billion tax package signed into law this month provides some stimulus for our ailing economy. With the unemployment rate at 9.8 percent, more will certainly be needed, yet further deficit spending may not be a politically viable </a:t>
            </a:r>
            <a:r>
              <a:rPr lang="en-US" sz="2400" dirty="0" smtClean="0"/>
              <a:t>option.</a:t>
            </a:r>
          </a:p>
          <a:p>
            <a:pPr marL="0" indent="0" algn="just">
              <a:buNone/>
            </a:pPr>
            <a:r>
              <a:rPr lang="en-US" sz="2400" dirty="0" smtClean="0"/>
              <a:t>Instead</a:t>
            </a:r>
            <a:r>
              <a:rPr lang="en-US" sz="2400" dirty="0"/>
              <a:t>, we are likely to see a big fight over raising the national debt ceiling, and a push to reverse the stimulus we already have.</a:t>
            </a:r>
          </a:p>
          <a:p>
            <a:pPr marL="0" indent="0" algn="just">
              <a:buNone/>
            </a:pPr>
            <a:r>
              <a:rPr lang="en-US" sz="2400" dirty="0"/>
              <a:t>In that context, here’s some good news extracted from economic theory: We don’t need to go deeper into debt to stimulate the economy more.</a:t>
            </a:r>
          </a:p>
          <a:p>
            <a:pPr marL="0" indent="0" algn="just">
              <a:buNone/>
            </a:pPr>
            <a:r>
              <a:rPr lang="en-US" sz="2400" dirty="0"/>
              <a:t>For economists, of course, this isn’t really news. It has long been known that Keynesian economic stimulus does not require deficit spending. Under certain idealized assumptions, a concept known as the “balanced-budget multiplier theorem” states that national income is raised, dollar for dollar, with any increase in government expenditure on goods and services that is matched by a tax increase</a:t>
            </a:r>
            <a:r>
              <a:rPr lang="en-US" sz="2400" dirty="0" smtClean="0"/>
              <a:t>.”</a:t>
            </a:r>
            <a:endParaRPr lang="en-US" sz="2400" dirty="0"/>
          </a:p>
          <a:p>
            <a:pPr algn="just">
              <a:buNone/>
            </a:pPr>
            <a:endParaRPr lang="pt-BR" sz="2400" dirty="0"/>
          </a:p>
        </p:txBody>
      </p:sp>
    </p:spTree>
    <p:extLst>
      <p:ext uri="{BB962C8B-B14F-4D97-AF65-F5344CB8AC3E}">
        <p14:creationId xmlns:p14="http://schemas.microsoft.com/office/powerpoint/2010/main" val="410793714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just"/>
            <a:r>
              <a:rPr lang="pt-BR" sz="2000" dirty="0" smtClean="0"/>
              <a:t>Christina </a:t>
            </a:r>
            <a:r>
              <a:rPr lang="pt-BR" sz="2000" dirty="0" err="1" smtClean="0"/>
              <a:t>Romer</a:t>
            </a:r>
            <a:r>
              <a:rPr lang="pt-BR" sz="2000" dirty="0" smtClean="0"/>
              <a:t> – </a:t>
            </a:r>
            <a:r>
              <a:rPr lang="pt-BR" sz="2000" dirty="0" err="1" smtClean="0"/>
              <a:t>Chair</a:t>
            </a:r>
            <a:r>
              <a:rPr lang="pt-BR" sz="2000" dirty="0" smtClean="0"/>
              <a:t> do </a:t>
            </a:r>
            <a:r>
              <a:rPr lang="pt-BR" sz="2000" dirty="0" err="1" smtClean="0"/>
              <a:t>Council</a:t>
            </a:r>
            <a:r>
              <a:rPr lang="pt-BR" sz="2000" dirty="0" smtClean="0"/>
              <a:t> </a:t>
            </a:r>
            <a:r>
              <a:rPr lang="pt-BR" sz="2000" dirty="0" err="1" smtClean="0"/>
              <a:t>of</a:t>
            </a:r>
            <a:r>
              <a:rPr lang="pt-BR" sz="2000" dirty="0" smtClean="0"/>
              <a:t> </a:t>
            </a:r>
            <a:r>
              <a:rPr lang="pt-BR" sz="2000" dirty="0" err="1" smtClean="0"/>
              <a:t>Economic</a:t>
            </a:r>
            <a:r>
              <a:rPr lang="pt-BR" sz="2000" dirty="0" smtClean="0"/>
              <a:t> </a:t>
            </a:r>
            <a:r>
              <a:rPr lang="pt-BR" sz="2000" dirty="0" err="1" smtClean="0"/>
              <a:t>Advisers</a:t>
            </a:r>
            <a:r>
              <a:rPr lang="pt-BR" sz="2000" dirty="0" smtClean="0"/>
              <a:t> – Obama</a:t>
            </a:r>
            <a:br>
              <a:rPr lang="pt-BR" sz="2000" dirty="0" smtClean="0"/>
            </a:br>
            <a:r>
              <a:rPr lang="pt-BR" sz="2000" dirty="0" err="1" smtClean="0"/>
              <a:t>What</a:t>
            </a:r>
            <a:r>
              <a:rPr lang="pt-BR" sz="2000" dirty="0" smtClean="0"/>
              <a:t> do </a:t>
            </a:r>
            <a:r>
              <a:rPr lang="pt-BR" sz="2000" dirty="0" err="1" smtClean="0"/>
              <a:t>we</a:t>
            </a:r>
            <a:r>
              <a:rPr lang="pt-BR" sz="2000" dirty="0" smtClean="0"/>
              <a:t> </a:t>
            </a:r>
            <a:r>
              <a:rPr lang="pt-BR" sz="2000" dirty="0" err="1" smtClean="0"/>
              <a:t>know</a:t>
            </a:r>
            <a:r>
              <a:rPr lang="pt-BR" sz="2000" dirty="0" smtClean="0"/>
              <a:t> </a:t>
            </a:r>
            <a:r>
              <a:rPr lang="pt-BR" sz="2000" dirty="0" err="1" smtClean="0"/>
              <a:t>about</a:t>
            </a:r>
            <a:r>
              <a:rPr lang="pt-BR" sz="2000" dirty="0" smtClean="0"/>
              <a:t> </a:t>
            </a:r>
            <a:r>
              <a:rPr lang="pt-BR" sz="2000" dirty="0" err="1" smtClean="0"/>
              <a:t>the</a:t>
            </a:r>
            <a:r>
              <a:rPr lang="pt-BR" sz="2000" dirty="0" smtClean="0"/>
              <a:t> </a:t>
            </a:r>
            <a:r>
              <a:rPr lang="pt-BR" sz="2000" dirty="0" err="1" smtClean="0"/>
              <a:t>effects</a:t>
            </a:r>
            <a:r>
              <a:rPr lang="pt-BR" sz="2000" dirty="0" smtClean="0"/>
              <a:t> </a:t>
            </a:r>
            <a:r>
              <a:rPr lang="pt-BR" sz="2000" dirty="0" err="1" smtClean="0"/>
              <a:t>of</a:t>
            </a:r>
            <a:r>
              <a:rPr lang="pt-BR" sz="2000" dirty="0" smtClean="0"/>
              <a:t> fiscal </a:t>
            </a:r>
            <a:r>
              <a:rPr lang="pt-BR" sz="2000" dirty="0" err="1" smtClean="0"/>
              <a:t>policy</a:t>
            </a:r>
            <a:r>
              <a:rPr lang="pt-BR" sz="2000" dirty="0" smtClean="0"/>
              <a:t>? </a:t>
            </a:r>
            <a:r>
              <a:rPr lang="pt-BR" sz="2000" dirty="0" err="1" smtClean="0"/>
              <a:t>Separating</a:t>
            </a:r>
            <a:r>
              <a:rPr lang="pt-BR" sz="2000" dirty="0" smtClean="0"/>
              <a:t> </a:t>
            </a:r>
            <a:r>
              <a:rPr lang="pt-BR" sz="2000" dirty="0" err="1" smtClean="0"/>
              <a:t>evidence</a:t>
            </a:r>
            <a:r>
              <a:rPr lang="pt-BR" sz="2000" dirty="0" smtClean="0"/>
              <a:t> </a:t>
            </a:r>
            <a:r>
              <a:rPr lang="pt-BR" sz="2000" dirty="0" err="1" smtClean="0"/>
              <a:t>from</a:t>
            </a:r>
            <a:r>
              <a:rPr lang="pt-BR" sz="2000" dirty="0" smtClean="0"/>
              <a:t> </a:t>
            </a:r>
            <a:r>
              <a:rPr lang="pt-BR" sz="2000" dirty="0" err="1" smtClean="0"/>
              <a:t>ideology</a:t>
            </a:r>
            <a:endParaRPr lang="pt-BR" sz="2000" dirty="0"/>
          </a:p>
        </p:txBody>
      </p:sp>
      <p:sp>
        <p:nvSpPr>
          <p:cNvPr id="3" name="Espaço Reservado para Conteúdo 2"/>
          <p:cNvSpPr>
            <a:spLocks noGrp="1"/>
          </p:cNvSpPr>
          <p:nvPr>
            <p:ph sz="quarter" idx="1"/>
          </p:nvPr>
        </p:nvSpPr>
        <p:spPr/>
        <p:txBody>
          <a:bodyPr/>
          <a:lstStyle/>
          <a:p>
            <a:pPr algn="just"/>
            <a:r>
              <a:rPr lang="pt-BR" dirty="0" smtClean="0"/>
              <a:t>Estimar os efeitos da política fiscal é difícil:  separar o impacto de mudanças nos impostos ou decisões de gastos de outras coisas que estão acontecendo na economia é difícil.</a:t>
            </a:r>
          </a:p>
          <a:p>
            <a:pPr algn="just"/>
            <a:r>
              <a:rPr lang="pt-BR" dirty="0" smtClean="0"/>
              <a:t>Viés de variável omitida.</a:t>
            </a:r>
          </a:p>
          <a:p>
            <a:pPr algn="just"/>
            <a:r>
              <a:rPr lang="pt-BR" dirty="0" smtClean="0"/>
              <a:t>Evidência de que um corte nos impostos aumenta o produto (</a:t>
            </a:r>
            <a:r>
              <a:rPr lang="pt-BR" dirty="0" err="1" smtClean="0"/>
              <a:t>Romer</a:t>
            </a:r>
            <a:r>
              <a:rPr lang="pt-BR" dirty="0" smtClean="0"/>
              <a:t> e </a:t>
            </a:r>
            <a:r>
              <a:rPr lang="pt-BR" dirty="0" err="1" smtClean="0"/>
              <a:t>Romer</a:t>
            </a:r>
            <a:r>
              <a:rPr lang="pt-BR" dirty="0" smtClean="0"/>
              <a:t>).</a:t>
            </a:r>
          </a:p>
          <a:p>
            <a:pPr algn="just"/>
            <a:r>
              <a:rPr lang="pt-BR" dirty="0" smtClean="0"/>
              <a:t>Impacto positivo e forte de mudanças no gasto sobre o produto (</a:t>
            </a:r>
            <a:r>
              <a:rPr lang="pt-BR" dirty="0" err="1" smtClean="0"/>
              <a:t>Valerie</a:t>
            </a:r>
            <a:r>
              <a:rPr lang="pt-BR" dirty="0" smtClean="0"/>
              <a:t> </a:t>
            </a:r>
            <a:r>
              <a:rPr lang="pt-BR" dirty="0" err="1" smtClean="0"/>
              <a:t>Ramey</a:t>
            </a:r>
            <a:r>
              <a:rPr lang="pt-BR" dirty="0" smtClean="0"/>
              <a:t>).</a:t>
            </a:r>
          </a:p>
          <a:p>
            <a:pPr algn="just"/>
            <a:endParaRPr lang="pt-BR" dirty="0" smtClean="0"/>
          </a:p>
          <a:p>
            <a:pPr algn="just"/>
            <a:endParaRPr lang="pt-BR" dirty="0"/>
          </a:p>
        </p:txBody>
      </p:sp>
    </p:spTree>
    <p:extLst>
      <p:ext uri="{BB962C8B-B14F-4D97-AF65-F5344CB8AC3E}">
        <p14:creationId xmlns:p14="http://schemas.microsoft.com/office/powerpoint/2010/main" val="375202585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Impacto do Recovery </a:t>
            </a:r>
            <a:r>
              <a:rPr lang="pt-BR" dirty="0" err="1" smtClean="0"/>
              <a:t>Act</a:t>
            </a:r>
            <a:endParaRPr lang="pt-BR" dirty="0"/>
          </a:p>
        </p:txBody>
      </p:sp>
      <p:sp>
        <p:nvSpPr>
          <p:cNvPr id="3" name="Espaço Reservado para Conteúdo 2"/>
          <p:cNvSpPr>
            <a:spLocks noGrp="1"/>
          </p:cNvSpPr>
          <p:nvPr>
            <p:ph sz="quarter" idx="1"/>
          </p:nvPr>
        </p:nvSpPr>
        <p:spPr/>
        <p:txBody>
          <a:bodyPr>
            <a:normAutofit lnSpcReduction="10000"/>
          </a:bodyPr>
          <a:lstStyle/>
          <a:p>
            <a:pPr algn="just"/>
            <a:r>
              <a:rPr lang="pt-BR" dirty="0" smtClean="0"/>
              <a:t>Olhar para o que teria acontecido sem o Recovery </a:t>
            </a:r>
            <a:r>
              <a:rPr lang="pt-BR" dirty="0" err="1" smtClean="0"/>
              <a:t>Act</a:t>
            </a:r>
            <a:r>
              <a:rPr lang="pt-BR" dirty="0" smtClean="0"/>
              <a:t>.</a:t>
            </a:r>
          </a:p>
          <a:p>
            <a:pPr marL="0" indent="0" algn="just">
              <a:buNone/>
            </a:pPr>
            <a:r>
              <a:rPr lang="pt-BR" dirty="0" smtClean="0"/>
              <a:t>Usar os valores passados de emprego e produto para prever o produto.</a:t>
            </a:r>
          </a:p>
          <a:p>
            <a:pPr algn="just"/>
            <a:r>
              <a:rPr lang="pt-BR" dirty="0" smtClean="0"/>
              <a:t>Produto teria continuado a cair em 2009 e então gradualmente começaria a crescer novamente.</a:t>
            </a:r>
          </a:p>
          <a:p>
            <a:pPr algn="just"/>
            <a:r>
              <a:rPr lang="pt-BR" dirty="0" smtClean="0"/>
              <a:t>Ao invés de continuar a cair no segundo trimestre de 2009, o produto praticamente se estabilizou; produto real começou a crescer no terceiro trimestre de 2009.</a:t>
            </a:r>
          </a:p>
          <a:p>
            <a:pPr algn="just"/>
            <a:r>
              <a:rPr lang="pt-BR" dirty="0" smtClean="0"/>
              <a:t>No primeiro trimestre de 2010 o produto era 3% maior do que de outra forma teria sido.</a:t>
            </a:r>
          </a:p>
          <a:p>
            <a:pPr algn="just"/>
            <a:r>
              <a:rPr lang="pt-BR" dirty="0" smtClean="0"/>
              <a:t>Economia se desempenhou melhor depois do Recovery </a:t>
            </a:r>
            <a:r>
              <a:rPr lang="pt-BR" dirty="0" err="1" smtClean="0"/>
              <a:t>Act</a:t>
            </a:r>
            <a:r>
              <a:rPr lang="pt-BR" dirty="0" smtClean="0"/>
              <a:t>.</a:t>
            </a:r>
          </a:p>
          <a:p>
            <a:pPr marL="0" indent="0" algn="just">
              <a:buNone/>
            </a:pPr>
            <a:endParaRPr lang="pt-BR" dirty="0"/>
          </a:p>
        </p:txBody>
      </p:sp>
    </p:spTree>
    <p:extLst>
      <p:ext uri="{BB962C8B-B14F-4D97-AF65-F5344CB8AC3E}">
        <p14:creationId xmlns:p14="http://schemas.microsoft.com/office/powerpoint/2010/main" val="228843279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Impacto do Recovery </a:t>
            </a:r>
            <a:r>
              <a:rPr lang="pt-BR" dirty="0" err="1" smtClean="0"/>
              <a:t>Act</a:t>
            </a:r>
            <a:endParaRPr lang="pt-BR" dirty="0"/>
          </a:p>
        </p:txBody>
      </p:sp>
      <p:sp>
        <p:nvSpPr>
          <p:cNvPr id="3" name="Espaço Reservado para Conteúdo 2"/>
          <p:cNvSpPr>
            <a:spLocks noGrp="1"/>
          </p:cNvSpPr>
          <p:nvPr>
            <p:ph sz="quarter" idx="1"/>
          </p:nvPr>
        </p:nvSpPr>
        <p:spPr/>
        <p:txBody>
          <a:bodyPr>
            <a:normAutofit lnSpcReduction="10000"/>
          </a:bodyPr>
          <a:lstStyle/>
          <a:p>
            <a:pPr algn="just"/>
            <a:r>
              <a:rPr lang="pt-BR" sz="3600" dirty="0" smtClean="0"/>
              <a:t>Gabriel </a:t>
            </a:r>
            <a:r>
              <a:rPr lang="pt-BR" sz="3600" dirty="0" err="1" smtClean="0"/>
              <a:t>Chodorow</a:t>
            </a:r>
            <a:r>
              <a:rPr lang="pt-BR" sz="3600" dirty="0" smtClean="0"/>
              <a:t>-Reich et al. : estados que receberam mais recursos apresentaram um crescimento mais forte no emprego.</a:t>
            </a:r>
          </a:p>
          <a:p>
            <a:pPr algn="just"/>
            <a:r>
              <a:rPr lang="pt-BR" sz="3600" dirty="0" smtClean="0"/>
              <a:t>Daniel Wilson: o Recovery </a:t>
            </a:r>
            <a:r>
              <a:rPr lang="pt-BR" sz="3600" dirty="0" err="1" smtClean="0"/>
              <a:t>Act</a:t>
            </a:r>
            <a:r>
              <a:rPr lang="pt-BR" sz="3600" dirty="0" smtClean="0"/>
              <a:t> criou ou salvou cerca de 3 milhões de empregos.</a:t>
            </a:r>
          </a:p>
          <a:p>
            <a:pPr algn="just"/>
            <a:r>
              <a:rPr lang="pt-BR" sz="3600" dirty="0" smtClean="0"/>
              <a:t>Conclusão geral: mudanças fiscais tem impactos e o Recovery </a:t>
            </a:r>
            <a:r>
              <a:rPr lang="pt-BR" sz="3600" dirty="0" err="1" smtClean="0"/>
              <a:t>Act</a:t>
            </a:r>
            <a:r>
              <a:rPr lang="pt-BR" sz="3600" dirty="0" smtClean="0"/>
              <a:t> teve importância substantiva em 2009 e 2010.</a:t>
            </a:r>
            <a:endParaRPr lang="pt-BR" sz="3600" dirty="0"/>
          </a:p>
        </p:txBody>
      </p:sp>
    </p:spTree>
    <p:extLst>
      <p:ext uri="{BB962C8B-B14F-4D97-AF65-F5344CB8AC3E}">
        <p14:creationId xmlns:p14="http://schemas.microsoft.com/office/powerpoint/2010/main" val="135301598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sz="2800" dirty="0" smtClean="0">
                <a:solidFill>
                  <a:srgbClr val="002060"/>
                </a:solidFill>
              </a:rPr>
              <a:t>Robert Barro - The </a:t>
            </a:r>
            <a:r>
              <a:rPr lang="pt-BR" sz="2800" dirty="0" err="1" smtClean="0">
                <a:solidFill>
                  <a:srgbClr val="002060"/>
                </a:solidFill>
              </a:rPr>
              <a:t>stimulus</a:t>
            </a:r>
            <a:r>
              <a:rPr lang="pt-BR" sz="2800" dirty="0" smtClean="0">
                <a:solidFill>
                  <a:srgbClr val="002060"/>
                </a:solidFill>
              </a:rPr>
              <a:t> </a:t>
            </a:r>
            <a:r>
              <a:rPr lang="pt-BR" sz="2800" dirty="0" err="1" smtClean="0">
                <a:solidFill>
                  <a:srgbClr val="002060"/>
                </a:solidFill>
              </a:rPr>
              <a:t>evidence</a:t>
            </a:r>
            <a:r>
              <a:rPr lang="pt-BR" sz="2800" dirty="0" smtClean="0">
                <a:solidFill>
                  <a:srgbClr val="002060"/>
                </a:solidFill>
              </a:rPr>
              <a:t> </a:t>
            </a:r>
            <a:r>
              <a:rPr lang="pt-BR" sz="2800" dirty="0" err="1" smtClean="0">
                <a:solidFill>
                  <a:srgbClr val="002060"/>
                </a:solidFill>
              </a:rPr>
              <a:t>one</a:t>
            </a:r>
            <a:r>
              <a:rPr lang="pt-BR" sz="2800" dirty="0" smtClean="0">
                <a:solidFill>
                  <a:srgbClr val="002060"/>
                </a:solidFill>
              </a:rPr>
              <a:t> </a:t>
            </a:r>
            <a:r>
              <a:rPr lang="pt-BR" sz="2800" dirty="0" err="1" smtClean="0">
                <a:solidFill>
                  <a:srgbClr val="002060"/>
                </a:solidFill>
              </a:rPr>
              <a:t>year</a:t>
            </a:r>
            <a:r>
              <a:rPr lang="pt-BR" sz="2800" dirty="0" smtClean="0">
                <a:solidFill>
                  <a:srgbClr val="002060"/>
                </a:solidFill>
              </a:rPr>
              <a:t> </a:t>
            </a:r>
            <a:r>
              <a:rPr lang="pt-BR" sz="2800" dirty="0" err="1" smtClean="0">
                <a:solidFill>
                  <a:srgbClr val="002060"/>
                </a:solidFill>
              </a:rPr>
              <a:t>on</a:t>
            </a:r>
            <a:r>
              <a:rPr lang="pt-BR" sz="2800" dirty="0">
                <a:solidFill>
                  <a:srgbClr val="002060"/>
                </a:solidFill>
              </a:rPr>
              <a:t> </a:t>
            </a:r>
            <a:r>
              <a:rPr lang="pt-BR" sz="2800" dirty="0" smtClean="0">
                <a:solidFill>
                  <a:srgbClr val="002060"/>
                </a:solidFill>
              </a:rPr>
              <a:t>– The Wall Street </a:t>
            </a:r>
            <a:r>
              <a:rPr lang="pt-BR" sz="2800" dirty="0" err="1" smtClean="0">
                <a:solidFill>
                  <a:srgbClr val="002060"/>
                </a:solidFill>
              </a:rPr>
              <a:t>Journal</a:t>
            </a:r>
            <a:r>
              <a:rPr lang="pt-BR" sz="2800" dirty="0" smtClean="0">
                <a:solidFill>
                  <a:srgbClr val="002060"/>
                </a:solidFill>
              </a:rPr>
              <a:t>, 23/02/2010</a:t>
            </a:r>
            <a:endParaRPr lang="pt-BR" sz="2800" dirty="0">
              <a:solidFill>
                <a:srgbClr val="002060"/>
              </a:solidFill>
            </a:endParaRPr>
          </a:p>
        </p:txBody>
      </p:sp>
      <p:sp>
        <p:nvSpPr>
          <p:cNvPr id="3" name="Espaço Reservado para Conteúdo 2"/>
          <p:cNvSpPr>
            <a:spLocks noGrp="1"/>
          </p:cNvSpPr>
          <p:nvPr>
            <p:ph sz="quarter" idx="1"/>
          </p:nvPr>
        </p:nvSpPr>
        <p:spPr/>
        <p:txBody>
          <a:bodyPr>
            <a:normAutofit fontScale="92500" lnSpcReduction="10000"/>
          </a:bodyPr>
          <a:lstStyle/>
          <a:p>
            <a:pPr algn="just"/>
            <a:r>
              <a:rPr lang="pt-BR" sz="4800" dirty="0" smtClean="0"/>
              <a:t> </a:t>
            </a:r>
            <a:r>
              <a:rPr lang="pt-BR" sz="2800" dirty="0" smtClean="0"/>
              <a:t>Avalia se o pacote de estímulo fiscal de 2009/2010 ajudou a amenizar a recessão. </a:t>
            </a:r>
          </a:p>
          <a:p>
            <a:pPr algn="just" fontAlgn="base"/>
            <a:r>
              <a:rPr lang="en-US" sz="2800" dirty="0" smtClean="0"/>
              <a:t>“But </a:t>
            </a:r>
            <a:r>
              <a:rPr lang="en-US" sz="2800" dirty="0"/>
              <a:t>these calculations are not nearly the end of the story, because the added $600 billion of government spending leads to a correspondingly larger public debt. These added obligations must be paid for sometime by raising taxes (unless future government spending declines below its 2008 level, an unlikely scenario</a:t>
            </a:r>
            <a:r>
              <a:rPr lang="en-US" sz="2800" dirty="0" smtClean="0"/>
              <a:t>)”.</a:t>
            </a:r>
            <a:endParaRPr lang="en-US" sz="2800" dirty="0"/>
          </a:p>
          <a:p>
            <a:pPr algn="just" fontAlgn="base"/>
            <a:r>
              <a:rPr lang="en-US" sz="2800" dirty="0" smtClean="0"/>
              <a:t>“The </a:t>
            </a:r>
            <a:r>
              <a:rPr lang="en-US" sz="2800" dirty="0"/>
              <a:t>timing of the future taxes does not matter for the main calculations—the key point is that the government has no free lunch and must collect the extra taxes </a:t>
            </a:r>
            <a:r>
              <a:rPr lang="en-US" sz="2800" dirty="0" smtClean="0"/>
              <a:t>eventually”.</a:t>
            </a:r>
            <a:endParaRPr lang="en-US" sz="2800" dirty="0"/>
          </a:p>
          <a:p>
            <a:pPr algn="just"/>
            <a:endParaRPr lang="pt-BR" sz="2800" dirty="0" smtClean="0"/>
          </a:p>
        </p:txBody>
      </p:sp>
    </p:spTree>
    <p:extLst>
      <p:ext uri="{BB962C8B-B14F-4D97-AF65-F5344CB8AC3E}">
        <p14:creationId xmlns:p14="http://schemas.microsoft.com/office/powerpoint/2010/main" val="347797837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endParaRPr lang="pt-BR" sz="4400" dirty="0">
              <a:solidFill>
                <a:srgbClr val="002060"/>
              </a:solidFill>
            </a:endParaRPr>
          </a:p>
        </p:txBody>
      </p:sp>
      <p:sp>
        <p:nvSpPr>
          <p:cNvPr id="3" name="Espaço Reservado para Conteúdo 2"/>
          <p:cNvSpPr>
            <a:spLocks noGrp="1"/>
          </p:cNvSpPr>
          <p:nvPr>
            <p:ph sz="quarter" idx="1"/>
          </p:nvPr>
        </p:nvSpPr>
        <p:spPr/>
        <p:txBody>
          <a:bodyPr>
            <a:normAutofit/>
          </a:bodyPr>
          <a:lstStyle/>
          <a:p>
            <a:pPr lvl="1" algn="just"/>
            <a:r>
              <a:rPr lang="en-US" sz="3600" dirty="0" smtClean="0"/>
              <a:t>“I </a:t>
            </a:r>
            <a:r>
              <a:rPr lang="en-US" sz="3600" dirty="0"/>
              <a:t>have not seen serious scientific research by Ms. </a:t>
            </a:r>
            <a:r>
              <a:rPr lang="en-US" sz="3600" dirty="0" err="1"/>
              <a:t>Romer</a:t>
            </a:r>
            <a:r>
              <a:rPr lang="en-US" sz="3600" dirty="0"/>
              <a:t> on spending multipliers, so I cannot understand her rationale for assuming values well above one, as she has apparently done when evaluating the fiscal stimulus </a:t>
            </a:r>
            <a:r>
              <a:rPr lang="en-US" sz="3600" dirty="0" smtClean="0"/>
              <a:t>plan”.</a:t>
            </a:r>
            <a:endParaRPr lang="pt-BR" sz="3600" dirty="0" smtClean="0"/>
          </a:p>
        </p:txBody>
      </p:sp>
    </p:spTree>
    <p:extLst>
      <p:ext uri="{BB962C8B-B14F-4D97-AF65-F5344CB8AC3E}">
        <p14:creationId xmlns:p14="http://schemas.microsoft.com/office/powerpoint/2010/main" val="177448663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Contrações fiscais expansionistas</a:t>
            </a:r>
            <a:endParaRPr lang="pt-BR" dirty="0"/>
          </a:p>
        </p:txBody>
      </p:sp>
      <p:sp>
        <p:nvSpPr>
          <p:cNvPr id="3" name="Espaço Reservado para Conteúdo 2"/>
          <p:cNvSpPr>
            <a:spLocks noGrp="1"/>
          </p:cNvSpPr>
          <p:nvPr>
            <p:ph sz="quarter" idx="1"/>
          </p:nvPr>
        </p:nvSpPr>
        <p:spPr/>
        <p:txBody>
          <a:bodyPr/>
          <a:lstStyle/>
          <a:p>
            <a:pPr algn="just"/>
            <a:r>
              <a:rPr lang="pt-BR" dirty="0" smtClean="0"/>
              <a:t>Muitos argumentaram que austeridade fiscal poderia ser bom para o desemprego e crescimento.</a:t>
            </a:r>
          </a:p>
          <a:p>
            <a:pPr algn="just"/>
            <a:r>
              <a:rPr lang="pt-BR" dirty="0" smtClean="0"/>
              <a:t>Ponto defendido pelos republicanos durante o debate sobre o teto da dívida.</a:t>
            </a:r>
          </a:p>
          <a:p>
            <a:pPr algn="just"/>
            <a:r>
              <a:rPr lang="pt-BR" dirty="0" smtClean="0"/>
              <a:t>Algumas vezes o presidente Obama pareceu concordar que reduzir o déficit melhoraria a confiança o suficiente para encorajar o crescimento.</a:t>
            </a:r>
          </a:p>
          <a:p>
            <a:pPr algn="just"/>
            <a:r>
              <a:rPr lang="pt-BR" dirty="0" smtClean="0"/>
              <a:t>Praticamente visão dominante na Europa durante a crise.</a:t>
            </a:r>
          </a:p>
          <a:p>
            <a:pPr algn="just"/>
            <a:r>
              <a:rPr lang="pt-BR" dirty="0" smtClean="0"/>
              <a:t>Economistas ajudaram a dar suporte a esta visão: artigo de </a:t>
            </a:r>
            <a:r>
              <a:rPr lang="pt-BR" dirty="0" err="1" smtClean="0"/>
              <a:t>Alesina</a:t>
            </a:r>
            <a:r>
              <a:rPr lang="pt-BR" dirty="0" smtClean="0"/>
              <a:t> e </a:t>
            </a:r>
            <a:r>
              <a:rPr lang="pt-BR" dirty="0" err="1" smtClean="0"/>
              <a:t>Ardagna</a:t>
            </a:r>
            <a:r>
              <a:rPr lang="pt-BR" dirty="0" smtClean="0"/>
              <a:t> mostrou que austeridade fiscal era geralmente expansionista.</a:t>
            </a:r>
            <a:endParaRPr lang="pt-BR" dirty="0"/>
          </a:p>
        </p:txBody>
      </p:sp>
    </p:spTree>
    <p:extLst>
      <p:ext uri="{BB962C8B-B14F-4D97-AF65-F5344CB8AC3E}">
        <p14:creationId xmlns:p14="http://schemas.microsoft.com/office/powerpoint/2010/main" val="298897640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sz="quarter" idx="1"/>
          </p:nvPr>
        </p:nvSpPr>
        <p:spPr/>
        <p:txBody>
          <a:bodyPr/>
          <a:lstStyle/>
          <a:p>
            <a:pPr algn="just"/>
            <a:r>
              <a:rPr lang="en-US" dirty="0"/>
              <a:t>American Recovery and Reinvestment Act of 2009 (ARRA) – </a:t>
            </a:r>
            <a:r>
              <a:rPr lang="en-US" dirty="0" err="1"/>
              <a:t>geralmente</a:t>
            </a:r>
            <a:r>
              <a:rPr lang="en-US" dirty="0"/>
              <a:t> </a:t>
            </a:r>
            <a:r>
              <a:rPr lang="en-US" dirty="0" err="1"/>
              <a:t>chamado</a:t>
            </a:r>
            <a:r>
              <a:rPr lang="en-US" dirty="0"/>
              <a:t> Stimulus or The Recovery Act – </a:t>
            </a:r>
            <a:r>
              <a:rPr lang="en-US" dirty="0" err="1"/>
              <a:t>foi</a:t>
            </a:r>
            <a:r>
              <a:rPr lang="en-US" dirty="0"/>
              <a:t> um </a:t>
            </a:r>
            <a:r>
              <a:rPr lang="en-US" dirty="0" err="1"/>
              <a:t>pacote</a:t>
            </a:r>
            <a:r>
              <a:rPr lang="en-US" dirty="0"/>
              <a:t> </a:t>
            </a:r>
            <a:r>
              <a:rPr lang="en-US" dirty="0" err="1"/>
              <a:t>adotado</a:t>
            </a:r>
            <a:r>
              <a:rPr lang="en-US" dirty="0"/>
              <a:t> </a:t>
            </a:r>
            <a:r>
              <a:rPr lang="en-US" dirty="0" err="1"/>
              <a:t>pelo</a:t>
            </a:r>
            <a:r>
              <a:rPr lang="en-US" dirty="0"/>
              <a:t> </a:t>
            </a:r>
            <a:r>
              <a:rPr lang="en-US" dirty="0" err="1"/>
              <a:t>presidente</a:t>
            </a:r>
            <a:r>
              <a:rPr lang="en-US" dirty="0"/>
              <a:t> Obama </a:t>
            </a:r>
            <a:r>
              <a:rPr lang="en-US" dirty="0" err="1"/>
              <a:t>em</a:t>
            </a:r>
            <a:r>
              <a:rPr lang="en-US" dirty="0"/>
              <a:t> 17 de </a:t>
            </a:r>
            <a:r>
              <a:rPr lang="en-US" dirty="0" err="1"/>
              <a:t>fevereiro</a:t>
            </a:r>
            <a:r>
              <a:rPr lang="en-US" dirty="0"/>
              <a:t> de 2009. </a:t>
            </a:r>
          </a:p>
          <a:p>
            <a:pPr algn="just"/>
            <a:r>
              <a:rPr lang="en-US" dirty="0" err="1"/>
              <a:t>Incluía</a:t>
            </a:r>
            <a:r>
              <a:rPr lang="en-US" dirty="0"/>
              <a:t> </a:t>
            </a:r>
            <a:r>
              <a:rPr lang="en-US" dirty="0" err="1"/>
              <a:t>gastos</a:t>
            </a:r>
            <a:r>
              <a:rPr lang="en-US" dirty="0"/>
              <a:t> </a:t>
            </a:r>
            <a:r>
              <a:rPr lang="en-US" dirty="0" err="1"/>
              <a:t>diretos</a:t>
            </a:r>
            <a:r>
              <a:rPr lang="en-US" dirty="0"/>
              <a:t> </a:t>
            </a:r>
            <a:r>
              <a:rPr lang="en-US" dirty="0" err="1"/>
              <a:t>em</a:t>
            </a:r>
            <a:r>
              <a:rPr lang="en-US" dirty="0"/>
              <a:t> </a:t>
            </a:r>
            <a:r>
              <a:rPr lang="en-US" dirty="0" err="1"/>
              <a:t>infraestrutura</a:t>
            </a:r>
            <a:r>
              <a:rPr lang="en-US" dirty="0"/>
              <a:t>, </a:t>
            </a:r>
            <a:r>
              <a:rPr lang="en-US" dirty="0" err="1"/>
              <a:t>educação</a:t>
            </a:r>
            <a:r>
              <a:rPr lang="en-US" dirty="0"/>
              <a:t>, </a:t>
            </a:r>
            <a:r>
              <a:rPr lang="en-US" dirty="0" err="1"/>
              <a:t>saúde</a:t>
            </a:r>
            <a:r>
              <a:rPr lang="en-US" dirty="0"/>
              <a:t> e </a:t>
            </a:r>
            <a:r>
              <a:rPr lang="en-US" dirty="0" err="1"/>
              <a:t>energia</a:t>
            </a:r>
            <a:r>
              <a:rPr lang="en-US" dirty="0"/>
              <a:t>, </a:t>
            </a:r>
            <a:r>
              <a:rPr lang="en-US" dirty="0" err="1"/>
              <a:t>incentivos</a:t>
            </a:r>
            <a:r>
              <a:rPr lang="en-US" dirty="0"/>
              <a:t> </a:t>
            </a:r>
            <a:r>
              <a:rPr lang="en-US" dirty="0" err="1"/>
              <a:t>tributários</a:t>
            </a:r>
            <a:r>
              <a:rPr lang="en-US" dirty="0"/>
              <a:t>, </a:t>
            </a:r>
            <a:r>
              <a:rPr lang="en-US" dirty="0" err="1"/>
              <a:t>expansão</a:t>
            </a:r>
            <a:r>
              <a:rPr lang="en-US" dirty="0"/>
              <a:t> de </a:t>
            </a:r>
            <a:r>
              <a:rPr lang="en-US" dirty="0" err="1"/>
              <a:t>benefícios</a:t>
            </a:r>
            <a:r>
              <a:rPr lang="en-US" dirty="0"/>
              <a:t> </a:t>
            </a:r>
            <a:r>
              <a:rPr lang="en-US" dirty="0" err="1"/>
              <a:t>aos</a:t>
            </a:r>
            <a:r>
              <a:rPr lang="en-US" dirty="0"/>
              <a:t> </a:t>
            </a:r>
            <a:r>
              <a:rPr lang="en-US" dirty="0" err="1"/>
              <a:t>desempregados</a:t>
            </a:r>
            <a:r>
              <a:rPr lang="en-US" dirty="0"/>
              <a:t> e outros </a:t>
            </a:r>
            <a:r>
              <a:rPr lang="en-US" dirty="0" err="1"/>
              <a:t>benefícios</a:t>
            </a:r>
            <a:r>
              <a:rPr lang="en-US" dirty="0"/>
              <a:t> </a:t>
            </a:r>
            <a:r>
              <a:rPr lang="en-US" dirty="0" err="1"/>
              <a:t>sociais</a:t>
            </a:r>
            <a:r>
              <a:rPr lang="en-US" dirty="0"/>
              <a:t>.</a:t>
            </a:r>
          </a:p>
          <a:p>
            <a:pPr algn="just"/>
            <a:r>
              <a:rPr lang="en-US" dirty="0" err="1"/>
              <a:t>Custo</a:t>
            </a:r>
            <a:r>
              <a:rPr lang="en-US" dirty="0"/>
              <a:t> do </a:t>
            </a:r>
            <a:r>
              <a:rPr lang="en-US" dirty="0" err="1"/>
              <a:t>pacote</a:t>
            </a:r>
            <a:r>
              <a:rPr lang="en-US" dirty="0"/>
              <a:t>: $787 bi, </a:t>
            </a:r>
            <a:r>
              <a:rPr lang="en-US" dirty="0" err="1"/>
              <a:t>revisado</a:t>
            </a:r>
            <a:r>
              <a:rPr lang="en-US" dirty="0"/>
              <a:t> </a:t>
            </a:r>
            <a:r>
              <a:rPr lang="en-US" dirty="0" err="1"/>
              <a:t>posteriormente</a:t>
            </a:r>
            <a:r>
              <a:rPr lang="en-US" dirty="0"/>
              <a:t> para $831 bi.</a:t>
            </a:r>
          </a:p>
          <a:p>
            <a:endParaRPr lang="pt-BR" dirty="0"/>
          </a:p>
        </p:txBody>
      </p:sp>
    </p:spTree>
    <p:extLst>
      <p:ext uri="{BB962C8B-B14F-4D97-AF65-F5344CB8AC3E}">
        <p14:creationId xmlns:p14="http://schemas.microsoft.com/office/powerpoint/2010/main" val="34732863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Argumentos teóricos: lado da demanda</a:t>
            </a:r>
            <a:endParaRPr lang="pt-BR" dirty="0"/>
          </a:p>
        </p:txBody>
      </p:sp>
      <p:sp>
        <p:nvSpPr>
          <p:cNvPr id="3" name="Espaço Reservado para Conteúdo 2"/>
          <p:cNvSpPr>
            <a:spLocks noGrp="1"/>
          </p:cNvSpPr>
          <p:nvPr>
            <p:ph sz="quarter" idx="1"/>
          </p:nvPr>
        </p:nvSpPr>
        <p:spPr/>
        <p:txBody>
          <a:bodyPr/>
          <a:lstStyle/>
          <a:p>
            <a:pPr algn="just"/>
            <a:r>
              <a:rPr lang="pt-BR" dirty="0" smtClean="0"/>
              <a:t>Um ajustamento fiscal pode ser expansionista se os agentes acreditam que o aperto fiscal gera uma mudança de regime que elimina a necessidade de ajustamentos maiores no futuro.  Aumentos correntes nos impostos e/ou cortes de gastos vistos como permanentes, ao remover o perigo de ajustamentos fiscais mais profundos e custosos no futuro geram um efeito riqueza positivo. Os consumidores antecipam um aumento permanente na sua renda disponível ao longo da vida e isto induz um aumento no consumo privado e na demanda agregada.</a:t>
            </a:r>
            <a:endParaRPr lang="pt-BR" dirty="0"/>
          </a:p>
        </p:txBody>
      </p:sp>
    </p:spTree>
    <p:extLst>
      <p:ext uri="{BB962C8B-B14F-4D97-AF65-F5344CB8AC3E}">
        <p14:creationId xmlns:p14="http://schemas.microsoft.com/office/powerpoint/2010/main" val="36704258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Argumentos teóricos: lado da demanda</a:t>
            </a:r>
            <a:endParaRPr lang="pt-BR" dirty="0"/>
          </a:p>
        </p:txBody>
      </p:sp>
      <p:sp>
        <p:nvSpPr>
          <p:cNvPr id="3" name="Espaço Reservado para Conteúdo 2"/>
          <p:cNvSpPr>
            <a:spLocks noGrp="1"/>
          </p:cNvSpPr>
          <p:nvPr>
            <p:ph sz="quarter" idx="1"/>
          </p:nvPr>
        </p:nvSpPr>
        <p:spPr/>
        <p:txBody>
          <a:bodyPr/>
          <a:lstStyle/>
          <a:p>
            <a:pPr algn="just"/>
            <a:r>
              <a:rPr lang="pt-BR" dirty="0" smtClean="0"/>
              <a:t>Se os agentes acreditam que o ajustamento fiscal é crível e evitará um default na dívida do governo, eles passam a exigir um prêmio de risco menor sobre os títulos da dívida.  Se a redução na taxa de juros paga sobre os títulos do governo conduz a uma redução na taxa de juros real cobrada de consumidores e firmas, os componentes da demanda privada sensíveis aos juros podem aumentar.</a:t>
            </a:r>
            <a:endParaRPr lang="pt-BR" dirty="0"/>
          </a:p>
        </p:txBody>
      </p:sp>
    </p:spTree>
    <p:extLst>
      <p:ext uri="{BB962C8B-B14F-4D97-AF65-F5344CB8AC3E}">
        <p14:creationId xmlns:p14="http://schemas.microsoft.com/office/powerpoint/2010/main" val="40096488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
            </a:r>
            <a:br>
              <a:rPr lang="pt-BR" dirty="0" smtClean="0"/>
            </a:br>
            <a:r>
              <a:rPr lang="pt-BR" dirty="0"/>
              <a:t/>
            </a:r>
            <a:br>
              <a:rPr lang="pt-BR" dirty="0"/>
            </a:br>
            <a:r>
              <a:rPr lang="pt-BR" dirty="0"/>
              <a:t/>
            </a:r>
            <a:br>
              <a:rPr lang="pt-BR" dirty="0"/>
            </a:br>
            <a:r>
              <a:rPr lang="pt-BR" dirty="0"/>
              <a:t>Por que composição importa</a:t>
            </a:r>
          </a:p>
        </p:txBody>
      </p:sp>
      <p:sp>
        <p:nvSpPr>
          <p:cNvPr id="3" name="Espaço Reservado para Conteúdo 2"/>
          <p:cNvSpPr>
            <a:spLocks noGrp="1"/>
          </p:cNvSpPr>
          <p:nvPr>
            <p:ph sz="quarter" idx="1"/>
          </p:nvPr>
        </p:nvSpPr>
        <p:spPr/>
        <p:txBody>
          <a:bodyPr/>
          <a:lstStyle/>
          <a:p>
            <a:pPr algn="just"/>
            <a:r>
              <a:rPr lang="pt-BR" sz="3200" dirty="0" smtClean="0"/>
              <a:t>Efeito </a:t>
            </a:r>
            <a:r>
              <a:rPr lang="pt-BR" sz="3200" dirty="0"/>
              <a:t>expectativa: diferentes tipos de cortes de gasto podem ser mais ou menos permanentes por natureza.</a:t>
            </a:r>
          </a:p>
          <a:p>
            <a:pPr algn="just"/>
            <a:r>
              <a:rPr lang="pt-BR" sz="3200" dirty="0"/>
              <a:t>Efeito credibilidade: governos que estão dispostos a atacar os componentes politicamente mais delicados do orçamento , sinalizam que são realmente “sérios” com relação ao ajustamento fiscal.</a:t>
            </a:r>
          </a:p>
          <a:p>
            <a:endParaRPr lang="pt-BR" dirty="0"/>
          </a:p>
          <a:p>
            <a:endParaRPr lang="pt-BR" dirty="0"/>
          </a:p>
        </p:txBody>
      </p:sp>
    </p:spTree>
    <p:extLst>
      <p:ext uri="{BB962C8B-B14F-4D97-AF65-F5344CB8AC3E}">
        <p14:creationId xmlns:p14="http://schemas.microsoft.com/office/powerpoint/2010/main" val="36603293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Metodologia</a:t>
            </a:r>
            <a:endParaRPr lang="pt-BR" dirty="0"/>
          </a:p>
        </p:txBody>
      </p:sp>
      <p:sp>
        <p:nvSpPr>
          <p:cNvPr id="3" name="Espaço Reservado para Conteúdo 2"/>
          <p:cNvSpPr>
            <a:spLocks noGrp="1"/>
          </p:cNvSpPr>
          <p:nvPr>
            <p:ph sz="quarter" idx="1"/>
          </p:nvPr>
        </p:nvSpPr>
        <p:spPr/>
        <p:txBody>
          <a:bodyPr>
            <a:normAutofit fontScale="92500"/>
          </a:bodyPr>
          <a:lstStyle/>
          <a:p>
            <a:pPr algn="just"/>
            <a:r>
              <a:rPr lang="pt-BR" dirty="0" smtClean="0"/>
              <a:t>Identificar as principais mudanças na política fiscal, sejam expansionistas (aumentos nos déficits ou reduções nos superávits) ou </a:t>
            </a:r>
            <a:r>
              <a:rPr lang="pt-BR" dirty="0" err="1" smtClean="0"/>
              <a:t>contracionistas</a:t>
            </a:r>
            <a:r>
              <a:rPr lang="pt-BR" dirty="0" smtClean="0"/>
              <a:t>.</a:t>
            </a:r>
          </a:p>
          <a:p>
            <a:pPr algn="just"/>
            <a:r>
              <a:rPr lang="pt-BR" dirty="0" smtClean="0"/>
              <a:t>Problema: decisão de adotar essas mudanças de política é endógena ao estado da economia.</a:t>
            </a:r>
          </a:p>
          <a:p>
            <a:pPr algn="just"/>
            <a:r>
              <a:rPr lang="pt-BR" dirty="0" smtClean="0"/>
              <a:t>Assumir que em alguma medida a decisão de agir sobre o lado da despesa ou da receita é ditada por preferências políticas ou barganha política, sendo em alguma medida exógena à economia e é gerada por preferências políticas ou ideológicas.</a:t>
            </a:r>
          </a:p>
          <a:p>
            <a:pPr algn="just"/>
            <a:r>
              <a:rPr lang="pt-BR" dirty="0" smtClean="0"/>
              <a:t>Ênfase nos efeitos da composição. Não há cálculo de tamanho de multiplicadores fiscais. Só são comparados os efeitos de diferentes composições das principais mudanças fiscais.</a:t>
            </a:r>
            <a:endParaRPr lang="pt-B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Amostra</a:t>
            </a:r>
            <a:endParaRPr lang="pt-BR" dirty="0"/>
          </a:p>
        </p:txBody>
      </p:sp>
      <p:sp>
        <p:nvSpPr>
          <p:cNvPr id="3" name="Espaço Reservado para Conteúdo 2"/>
          <p:cNvSpPr>
            <a:spLocks noGrp="1"/>
          </p:cNvSpPr>
          <p:nvPr>
            <p:ph sz="quarter" idx="1"/>
          </p:nvPr>
        </p:nvSpPr>
        <p:spPr/>
        <p:txBody>
          <a:bodyPr/>
          <a:lstStyle/>
          <a:p>
            <a:pPr algn="just"/>
            <a:r>
              <a:rPr lang="pt-BR" dirty="0" smtClean="0"/>
              <a:t>Países da OCDE de 1970 a 2007.</a:t>
            </a:r>
          </a:p>
          <a:p>
            <a:pPr algn="just"/>
            <a:r>
              <a:rPr lang="pt-BR" dirty="0" smtClean="0"/>
              <a:t>Variáveis fiscais ciclicamente ajustadas. Método proposto por </a:t>
            </a:r>
            <a:r>
              <a:rPr lang="pt-BR" dirty="0" err="1" smtClean="0"/>
              <a:t>Blanchard</a:t>
            </a:r>
            <a:r>
              <a:rPr lang="pt-BR" dirty="0" smtClean="0"/>
              <a:t> (1993).</a:t>
            </a:r>
          </a:p>
          <a:p>
            <a:pPr algn="just"/>
            <a:r>
              <a:rPr lang="pt-BR" dirty="0" smtClean="0"/>
              <a:t>Valor ciclicamente ajustado da mudança em uma variável fiscal: diferença entre a variável fiscal no período t calculada como se a taxa de desemprego fosse igual à do período t-1 e o valor efetivo da variável fiscal no período t-1.</a:t>
            </a:r>
            <a:endParaRPr lang="pt-B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Identificação dos episódios de ajustamento e estímulo fiscal</a:t>
            </a:r>
            <a:endParaRPr lang="pt-BR" dirty="0"/>
          </a:p>
        </p:txBody>
      </p:sp>
      <p:sp>
        <p:nvSpPr>
          <p:cNvPr id="3" name="Espaço Reservado para Conteúdo 2"/>
          <p:cNvSpPr>
            <a:spLocks noGrp="1"/>
          </p:cNvSpPr>
          <p:nvPr>
            <p:ph sz="quarter" idx="1"/>
          </p:nvPr>
        </p:nvSpPr>
        <p:spPr/>
        <p:txBody>
          <a:bodyPr>
            <a:normAutofit/>
          </a:bodyPr>
          <a:lstStyle/>
          <a:p>
            <a:pPr algn="just">
              <a:buNone/>
            </a:pPr>
            <a:r>
              <a:rPr lang="pt-BR" sz="3200" dirty="0" smtClean="0"/>
              <a:t>Definição 1 (ajustamento fiscal e estímulo fiscal). Um período de ajustamento (estímulo) é um ano no qual o saldo primário ciclicamente ajustado melhora (piora) em pelo menos 1,5% do PIB.</a:t>
            </a:r>
          </a:p>
          <a:p>
            <a:pPr algn="just">
              <a:buNone/>
            </a:pPr>
            <a:r>
              <a:rPr lang="pt-BR" sz="3200" dirty="0" smtClean="0"/>
              <a:t>Interesse em episódios que são pronunciados e indicam uma mudança clara na postura fiscal.</a:t>
            </a:r>
          </a:p>
          <a:p>
            <a:pPr algn="just">
              <a:buNone/>
            </a:pPr>
            <a:r>
              <a:rPr lang="pt-BR" sz="3200" dirty="0" smtClean="0"/>
              <a:t>107 períodos de ajustamento fiscal e 91 períodos de estímulo fiscal.</a:t>
            </a:r>
          </a:p>
          <a:p>
            <a:pPr algn="just">
              <a:buNone/>
            </a:pPr>
            <a:endParaRPr lang="pt-BR" sz="32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em">
  <a:themeElements>
    <a:clrScheme name="Adjacência">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rigem">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em">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1071</TotalTime>
  <Words>2359</Words>
  <Application>Microsoft Office PowerPoint</Application>
  <PresentationFormat>Apresentação na tela (4:3)</PresentationFormat>
  <Paragraphs>147</Paragraphs>
  <Slides>38</Slides>
  <Notes>0</Notes>
  <HiddenSlides>0</HiddenSlides>
  <MMClips>0</MMClips>
  <ScaleCrop>false</ScaleCrop>
  <HeadingPairs>
    <vt:vector size="4" baseType="variant">
      <vt:variant>
        <vt:lpstr>Tema</vt:lpstr>
      </vt:variant>
      <vt:variant>
        <vt:i4>1</vt:i4>
      </vt:variant>
      <vt:variant>
        <vt:lpstr>Títulos de slides</vt:lpstr>
      </vt:variant>
      <vt:variant>
        <vt:i4>38</vt:i4>
      </vt:variant>
    </vt:vector>
  </HeadingPairs>
  <TitlesOfParts>
    <vt:vector size="39" baseType="lpstr">
      <vt:lpstr>Origem</vt:lpstr>
      <vt:lpstr>Large changes in fiscal policy: taxes versus spending Alberto Alesina e Silvia Ardagna  </vt:lpstr>
      <vt:lpstr>Apresentação do PowerPoint</vt:lpstr>
      <vt:lpstr>Consolidações fiscais expansionistas </vt:lpstr>
      <vt:lpstr>Argumentos teóricos: lado da demanda</vt:lpstr>
      <vt:lpstr>Argumentos teóricos: lado da demanda</vt:lpstr>
      <vt:lpstr>   Por que composição importa</vt:lpstr>
      <vt:lpstr>Metodologia</vt:lpstr>
      <vt:lpstr>Amostra</vt:lpstr>
      <vt:lpstr>Identificação dos episódios de ajustamento e estímulo fiscal</vt:lpstr>
      <vt:lpstr>Interesse</vt:lpstr>
      <vt:lpstr>Apresentação do PowerPoint</vt:lpstr>
      <vt:lpstr>Resultados: ajustamentos fiscais</vt:lpstr>
      <vt:lpstr>Apresentação do PowerPoint</vt:lpstr>
      <vt:lpstr>Apresentação do PowerPoint</vt:lpstr>
      <vt:lpstr>Dois tipos de ajustamento fiscal (Alesina e Perotti)</vt:lpstr>
      <vt:lpstr>Resultados</vt:lpstr>
      <vt:lpstr>Resultados</vt:lpstr>
      <vt:lpstr>Resultados</vt:lpstr>
      <vt:lpstr>Will it hurt? Macroeconomic effects of fiscal consolidation</vt:lpstr>
      <vt:lpstr>Estudos anteriores</vt:lpstr>
      <vt:lpstr>Método alternativo para identificar períodos de consolidação fiscal</vt:lpstr>
      <vt:lpstr>Resultados </vt:lpstr>
      <vt:lpstr>Resultados - composição</vt:lpstr>
      <vt:lpstr>Resultado principal </vt:lpstr>
      <vt:lpstr>Por que os ajustamentos baseados em gastos são menos contracionistas?</vt:lpstr>
      <vt:lpstr>Os efeitos diferem entre diferentes tipos de gastos?</vt:lpstr>
      <vt:lpstr>Papel da percepção de risco de solvência</vt:lpstr>
      <vt:lpstr>Apresentação do PowerPoint</vt:lpstr>
      <vt:lpstr>Comparação com outros estudos: o que explica as diferenças?</vt:lpstr>
      <vt:lpstr>Política fiscal e atividade econômica </vt:lpstr>
      <vt:lpstr> Robert Shiller – Stimulus, without more debt – New York Times, 25/12/2010</vt:lpstr>
      <vt:lpstr>Christina Romer – Chair do Council of Economic Advisers – Obama What do we know about the effects of fiscal policy? Separating evidence from ideology</vt:lpstr>
      <vt:lpstr>Impacto do Recovery Act</vt:lpstr>
      <vt:lpstr>Impacto do Recovery Act</vt:lpstr>
      <vt:lpstr>Robert Barro - The stimulus evidence one year on – The Wall Street Journal, 23/02/2010</vt:lpstr>
      <vt:lpstr>Apresentação do PowerPoint</vt:lpstr>
      <vt:lpstr>Contrações fiscais expansionistas</vt:lpstr>
      <vt:lpstr>Apresentação do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EAE 310 – 2013 – Turma 1</dc:title>
  <dc:creator>Fernando</dc:creator>
  <cp:lastModifiedBy>Fabiana</cp:lastModifiedBy>
  <cp:revision>62</cp:revision>
  <dcterms:created xsi:type="dcterms:W3CDTF">2013-02-21T14:08:32Z</dcterms:created>
  <dcterms:modified xsi:type="dcterms:W3CDTF">2017-06-12T10:57:44Z</dcterms:modified>
</cp:coreProperties>
</file>