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69" r:id="rId4"/>
    <p:sldId id="257" r:id="rId5"/>
    <p:sldId id="264" r:id="rId6"/>
    <p:sldId id="258" r:id="rId7"/>
    <p:sldId id="259" r:id="rId8"/>
    <p:sldId id="260" r:id="rId9"/>
    <p:sldId id="263" r:id="rId10"/>
    <p:sldId id="265" r:id="rId11"/>
    <p:sldId id="266" r:id="rId12"/>
    <p:sldId id="262" r:id="rId13"/>
    <p:sldId id="261" r:id="rId14"/>
    <p:sldId id="267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0ADB2-AED5-49AA-A5AE-A17CA07EB306}" type="datetimeFigureOut">
              <a:rPr lang="pt-BR" smtClean="0"/>
              <a:pPr/>
              <a:t>29/04/2020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54C60-8375-4D13-A629-5CA99B0AAA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052D-C421-4B63-B060-FDA05D2B7906}" type="datetime1">
              <a:rPr lang="pt-BR" smtClean="0"/>
              <a:pPr/>
              <a:t>29/04/2020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677E-08E9-4AC6-840F-905C4C7A0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B879-A740-45FC-9134-345CD5258D04}" type="datetime1">
              <a:rPr lang="pt-BR" smtClean="0"/>
              <a:pPr/>
              <a:t>29/04/2020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677E-08E9-4AC6-840F-905C4C7A0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DED4-73F3-485C-B2BA-DD299CFDDCF2}" type="datetime1">
              <a:rPr lang="pt-BR" smtClean="0"/>
              <a:pPr/>
              <a:t>29/04/2020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677E-08E9-4AC6-840F-905C4C7A0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E38C-2F50-42FC-BCB8-5016D6F4D4FA}" type="datetime1">
              <a:rPr lang="pt-BR" smtClean="0"/>
              <a:pPr/>
              <a:t>29/04/2020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677E-08E9-4AC6-840F-905C4C7A0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2B7B-E86A-460B-B13B-4764A5A61957}" type="datetime1">
              <a:rPr lang="pt-BR" smtClean="0"/>
              <a:pPr/>
              <a:t>29/04/2020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677E-08E9-4AC6-840F-905C4C7A0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98FD-067A-42D8-A7EA-B618A65D7B8E}" type="datetime1">
              <a:rPr lang="pt-BR" smtClean="0"/>
              <a:pPr/>
              <a:t>29/04/2020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677E-08E9-4AC6-840F-905C4C7A0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84E7-4197-4766-9644-89B1A407B66D}" type="datetime1">
              <a:rPr lang="pt-BR" smtClean="0"/>
              <a:pPr/>
              <a:t>29/04/2020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677E-08E9-4AC6-840F-905C4C7A0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64BE-FECA-44CD-ADD4-7F29E584FE31}" type="datetime1">
              <a:rPr lang="pt-BR" smtClean="0"/>
              <a:pPr/>
              <a:t>29/04/2020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677E-08E9-4AC6-840F-905C4C7A0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F8C8-4214-4BBC-B010-CFBD17C420D1}" type="datetime1">
              <a:rPr lang="pt-BR" smtClean="0"/>
              <a:pPr/>
              <a:t>29/04/2020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677E-08E9-4AC6-840F-905C4C7A0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B587-062A-4015-B146-3C64D4F16893}" type="datetime1">
              <a:rPr lang="pt-BR" smtClean="0"/>
              <a:pPr/>
              <a:t>29/04/2020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677E-08E9-4AC6-840F-905C4C7A0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DE83-0493-4F8E-8325-65710FE2510C}" type="datetime1">
              <a:rPr lang="pt-BR" smtClean="0"/>
              <a:pPr/>
              <a:t>29/04/2020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677E-08E9-4AC6-840F-905C4C7A0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12B70-1C01-4F2A-B767-2105D15866F9}" type="datetime1">
              <a:rPr lang="pt-BR" smtClean="0"/>
              <a:pPr/>
              <a:t>29/04/2020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6677E-08E9-4AC6-840F-905C4C7A0D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cience.sciencemag.org/content/sci/185/4157/1124.full.pdf?casa_token=JjjU86vrbH8AAAAA:xkY8juOD9YHB_D2qdRe9fL1wv8HN6Nn52pxpGzFbhh05ZFUg8bP1mDrv94Wk4imkP9OmCOgLYdWLe7Q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sz="3600" dirty="0"/>
              <a:t>A mídia e a percepção da realidade </a:t>
            </a:r>
            <a:r>
              <a:rPr lang="pt-BR" sz="3600" dirty="0" smtClean="0"/>
              <a:t> </a:t>
            </a:r>
            <a:r>
              <a:rPr lang="pt-PT" sz="3600" dirty="0"/>
              <a:t> </a:t>
            </a:r>
            <a:r>
              <a:rPr lang="pt-BR" sz="3600" dirty="0"/>
              <a:t/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Leandro L. Batista</a:t>
            </a:r>
          </a:p>
          <a:p>
            <a:r>
              <a:rPr lang="pt-BR" dirty="0" smtClean="0"/>
              <a:t>2020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Efeitos </a:t>
            </a:r>
            <a:r>
              <a:rPr lang="pt-BR" dirty="0" smtClean="0"/>
              <a:t>observados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ln>
            <a:solidFill>
              <a:srgbClr val="92D050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Estudo de 2001 mediu a exposição a programa de entrevistas e crenças a respeito de infidelidade de casais, fugir de casa, sexo antes do casamento que eram diferentes para pessoas com alta exposição a esses programas e os que tinham baixa exposição</a:t>
            </a:r>
          </a:p>
          <a:p>
            <a:r>
              <a:rPr lang="pt-BR" dirty="0" smtClean="0"/>
              <a:t>Adolescentes mais expostos a esse programas eram menos restritivos  á </a:t>
            </a:r>
            <a:r>
              <a:rPr lang="pt-BR" dirty="0" err="1" smtClean="0"/>
              <a:t>homessexualidade</a:t>
            </a:r>
            <a:r>
              <a:rPr lang="pt-BR" dirty="0" smtClean="0"/>
              <a:t> mas não à </a:t>
            </a:r>
            <a:r>
              <a:rPr lang="pt-BR" dirty="0" err="1" smtClean="0"/>
              <a:t>transsexualidade</a:t>
            </a:r>
            <a:r>
              <a:rPr lang="pt-BR" dirty="0" smtClean="0"/>
              <a:t> do que os menos expostos</a:t>
            </a:r>
            <a:endParaRPr lang="pt-BR" dirty="0" smtClean="0"/>
          </a:p>
          <a:p>
            <a:r>
              <a:rPr lang="pt-BR" dirty="0" smtClean="0"/>
              <a:t>Expostos (mesmo os mais conservadores) ao programa de Oprah Winfrey  eram mais apoiadores de ativismo e suporte governamental aos necessitados – resultado atribuído ao fato do programa focar muito em dramas familiares </a:t>
            </a:r>
          </a:p>
          <a:p>
            <a:r>
              <a:rPr lang="pt-BR" dirty="0" smtClean="0"/>
              <a:t>Exposição a programas de encontros amorosos (2007) encontrou que homens que assistiam muito esses programas  tinham uma visão mais estereotipada a respeito </a:t>
            </a:r>
            <a:r>
              <a:rPr lang="pt-BR" dirty="0" smtClean="0"/>
              <a:t>do significado de </a:t>
            </a:r>
            <a:r>
              <a:rPr lang="pt-BR" dirty="0" smtClean="0"/>
              <a:t>“ficar</a:t>
            </a:r>
            <a:r>
              <a:rPr lang="pt-BR" dirty="0" smtClean="0"/>
              <a:t>”, </a:t>
            </a:r>
            <a:r>
              <a:rPr lang="pt-BR" dirty="0" smtClean="0"/>
              <a:t>acreditavam que:</a:t>
            </a:r>
          </a:p>
          <a:p>
            <a:pPr lvl="1"/>
            <a:r>
              <a:rPr lang="pt-BR" dirty="0" smtClean="0"/>
              <a:t>Homens são orientados pela obtenção de sexo</a:t>
            </a:r>
          </a:p>
          <a:p>
            <a:pPr lvl="1"/>
            <a:r>
              <a:rPr lang="pt-BR" dirty="0" smtClean="0"/>
              <a:t>Ficar é um jogo</a:t>
            </a:r>
          </a:p>
          <a:p>
            <a:pPr lvl="1"/>
            <a:r>
              <a:rPr lang="pt-BR" dirty="0" smtClean="0"/>
              <a:t>Mulher é objeto </a:t>
            </a:r>
            <a:r>
              <a:rPr lang="pt-BR" dirty="0" smtClean="0"/>
              <a:t>sexual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677E-08E9-4AC6-840F-905C4C7A0D5D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Efeitos observados </a:t>
            </a:r>
            <a:r>
              <a:rPr lang="pt-BR" sz="2400" dirty="0" smtClean="0"/>
              <a:t>(</a:t>
            </a:r>
            <a:r>
              <a:rPr lang="pt-BR" sz="2400" dirty="0" err="1" smtClean="0"/>
              <a:t>cont</a:t>
            </a:r>
            <a:r>
              <a:rPr lang="pt-BR" sz="2400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pt-BR" sz="1600" dirty="0" smtClean="0"/>
          </a:p>
          <a:p>
            <a:r>
              <a:rPr lang="pt-BR" sz="1600" dirty="0" smtClean="0"/>
              <a:t>Expostos ao programa </a:t>
            </a:r>
            <a:r>
              <a:rPr lang="pt-BR" sz="1600" dirty="0" err="1" smtClean="0"/>
              <a:t>Grey’s</a:t>
            </a:r>
            <a:r>
              <a:rPr lang="pt-BR" sz="1600" dirty="0" smtClean="0"/>
              <a:t> </a:t>
            </a:r>
            <a:r>
              <a:rPr lang="pt-BR" sz="1600" dirty="0" err="1" smtClean="0"/>
              <a:t>anatomy</a:t>
            </a:r>
            <a:r>
              <a:rPr lang="pt-BR" sz="1600" dirty="0" smtClean="0"/>
              <a:t> (2009), sobre médicos, percebem esses como mais corajosos e buscando a satisfação dos </a:t>
            </a:r>
            <a:r>
              <a:rPr lang="pt-BR" sz="1600" dirty="0" smtClean="0"/>
              <a:t>pacientes</a:t>
            </a:r>
          </a:p>
          <a:p>
            <a:endParaRPr lang="en-US" sz="1600" dirty="0" smtClean="0"/>
          </a:p>
          <a:p>
            <a:r>
              <a:rPr lang="pt-BR" sz="1600" dirty="0" smtClean="0"/>
              <a:t>Medo de crimes tem sido muito explorado nessa área</a:t>
            </a:r>
          </a:p>
          <a:p>
            <a:pPr lvl="1"/>
            <a:r>
              <a:rPr lang="pt-BR" sz="1400" dirty="0" smtClean="0"/>
              <a:t>Um estudo de 2007 encontrou que  dramas tem pouco efeito na percepção do risco  de ser assaltado, mas a exposição ao noticiários locais são bons indicadores do medo associado aos crimes e que são diferentes das estatísticas oficiais.</a:t>
            </a:r>
          </a:p>
          <a:p>
            <a:pPr lvl="1"/>
            <a:r>
              <a:rPr lang="pt-BR" sz="1400" dirty="0" smtClean="0"/>
              <a:t>Mais expostos a esses noticiários acreditam que crimes são o principal problema social nas suas localidades.</a:t>
            </a:r>
          </a:p>
          <a:p>
            <a:pPr>
              <a:buNone/>
            </a:pPr>
            <a:endParaRPr lang="pt-BR" sz="2000" dirty="0" smtClean="0"/>
          </a:p>
          <a:p>
            <a:r>
              <a:rPr lang="pt-BR" sz="1800" dirty="0" smtClean="0"/>
              <a:t>Efeitos indiretos </a:t>
            </a:r>
            <a:r>
              <a:rPr lang="pt-BR" sz="1800" dirty="0" err="1" smtClean="0"/>
              <a:t>tambem</a:t>
            </a:r>
            <a:r>
              <a:rPr lang="pt-BR" sz="1800" dirty="0" smtClean="0"/>
              <a:t> foram encontrados. </a:t>
            </a:r>
          </a:p>
          <a:p>
            <a:pPr lvl="1"/>
            <a:r>
              <a:rPr lang="pt-BR" sz="1400" dirty="0" smtClean="0"/>
              <a:t>Um estudo de 2003 encontrou que  pais que mais assistem programas descrevendo crimes alertam mais seus filhos sobre segurança na idade escolar</a:t>
            </a:r>
          </a:p>
          <a:p>
            <a:pPr lvl="1"/>
            <a:r>
              <a:rPr lang="pt-BR" sz="1400" dirty="0" smtClean="0"/>
              <a:t>Esses estudantes independente de assistirem ou não esses programas </a:t>
            </a:r>
            <a:r>
              <a:rPr lang="pt-BR" sz="1400" dirty="0" err="1" smtClean="0"/>
              <a:t>tambem</a:t>
            </a:r>
            <a:r>
              <a:rPr lang="pt-BR" sz="1400" dirty="0" smtClean="0"/>
              <a:t> têm uma percepção maior da chance de ser assaltado.</a:t>
            </a:r>
          </a:p>
          <a:p>
            <a:pPr>
              <a:buNone/>
            </a:pPr>
            <a:endParaRPr lang="pt-BR" sz="1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677E-08E9-4AC6-840F-905C4C7A0D5D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Cultivo e Vídeo Games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Vídeo games não tem um efeito generalizado sobre as percepções sociais</a:t>
            </a:r>
          </a:p>
          <a:p>
            <a:pPr lvl="1"/>
            <a:r>
              <a:rPr lang="pt-BR" dirty="0" smtClean="0"/>
              <a:t>O fato de jogar vídeos games em geral não afetam as percepções sociais</a:t>
            </a:r>
          </a:p>
          <a:p>
            <a:pPr lvl="1"/>
            <a:r>
              <a:rPr lang="pt-BR" dirty="0" smtClean="0"/>
              <a:t>Diferentes tipos de vídeo game tem diferentes efeitos nas crenças sociais</a:t>
            </a:r>
          </a:p>
          <a:p>
            <a:pPr lvl="1"/>
            <a:r>
              <a:rPr lang="pt-BR" dirty="0" smtClean="0"/>
              <a:t>O tempo de envolvimento com um tipo de vídeo game afeta as crenças sociais associadas com o seu conteúdo – efeitos são acumulativos e reforçam ao invés de criar crenças a respeito do mundo</a:t>
            </a:r>
          </a:p>
          <a:p>
            <a:r>
              <a:rPr lang="pt-BR" dirty="0" smtClean="0"/>
              <a:t>Ter como prediletos videogames associados à violência geraram uma percepção do que é masculinidade similar para homens e mulheres</a:t>
            </a:r>
          </a:p>
          <a:p>
            <a:pPr lvl="1"/>
            <a:r>
              <a:rPr lang="pt-BR" dirty="0" smtClean="0"/>
              <a:t>Percepção de masculinidade nesses indivíduos de ambos os sexos eram associadas à: agressão, dureza, dominância, e restrições emocionais e sem diferença entre os sexos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677E-08E9-4AC6-840F-905C4C7A0D5D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Cultivo e mídias sociais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ln>
            <a:solidFill>
              <a:srgbClr val="00B0F0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pt-BR" dirty="0" smtClean="0"/>
              <a:t>Comunidades virtuais oferecem uma oportunidade intermediária entre os efeitos gerais (ex. percepção de crimes em um local) e os específicos (ex. exposição a programas de entrevistas)</a:t>
            </a:r>
          </a:p>
          <a:p>
            <a:r>
              <a:rPr lang="pt-BR" dirty="0" smtClean="0"/>
              <a:t>As comunidades virtuais afetam as nossas vidas hoje mais do que os próprios meios de massas – seja pela audiência ou pelo tipo de influência</a:t>
            </a:r>
          </a:p>
          <a:p>
            <a:pPr lvl="1"/>
            <a:r>
              <a:rPr lang="pt-BR" dirty="0" smtClean="0"/>
              <a:t>As mídias sociais atingem populações centralizadas e pouco seletivas – estudos do </a:t>
            </a:r>
            <a:r>
              <a:rPr lang="pt-BR" dirty="0" err="1" smtClean="0"/>
              <a:t>facebook</a:t>
            </a:r>
            <a:r>
              <a:rPr lang="pt-BR" dirty="0" smtClean="0"/>
              <a:t> tem às vezes 62 milhões de pessoas sendo analisadas</a:t>
            </a:r>
          </a:p>
          <a:p>
            <a:r>
              <a:rPr lang="pt-BR" dirty="0" smtClean="0"/>
              <a:t>Por outro lado, as mídias sociais oferecem uma interação entre os receptores e entre empresas e seus consumidores modificando o processamento das mensagens. </a:t>
            </a:r>
          </a:p>
          <a:p>
            <a:pPr lvl="1"/>
            <a:r>
              <a:rPr lang="pt-BR" dirty="0" smtClean="0"/>
              <a:t>Ex. o efeito em eleições das mídias sociais tem sido maior do que a propaganda na TV.</a:t>
            </a:r>
          </a:p>
          <a:p>
            <a:r>
              <a:rPr lang="pt-BR" dirty="0" smtClean="0"/>
              <a:t>Assim o conjunto de mensagens, imagens, participação em eventos sociais (online ou não)</a:t>
            </a:r>
            <a:r>
              <a:rPr lang="pt-BR" dirty="0"/>
              <a:t> </a:t>
            </a:r>
            <a:r>
              <a:rPr lang="pt-BR" dirty="0" smtClean="0"/>
              <a:t>geram efeitos na audiência em informação possuída, auto identificação, tendências de mercado, etc.</a:t>
            </a:r>
          </a:p>
          <a:p>
            <a:r>
              <a:rPr lang="pt-BR" dirty="0" smtClean="0"/>
              <a:t>São partes do seu dia a dia e fonte primária de socialização (fundamental na teoria do cultivo</a:t>
            </a:r>
            <a:r>
              <a:rPr lang="en-US" dirty="0" smtClean="0"/>
              <a:t>)</a:t>
            </a:r>
          </a:p>
          <a:p>
            <a:r>
              <a:rPr lang="pt-BR" dirty="0" smtClean="0"/>
              <a:t>Empresas estão investindo muito nestes caminhos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677E-08E9-4AC6-840F-905C4C7A0D5D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Mecanismos cognitivos do cultivo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1472" y="1571612"/>
            <a:ext cx="4038600" cy="5072098"/>
          </a:xfrm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Os mecanismos mentais de como cultivo atua no cérebro estão associados às </a:t>
            </a:r>
            <a:r>
              <a:rPr lang="pt-BR" sz="1400" dirty="0" err="1" smtClean="0"/>
              <a:t>heurísiticas</a:t>
            </a:r>
            <a:r>
              <a:rPr lang="pt-BR" sz="1400" dirty="0" smtClean="0"/>
              <a:t> </a:t>
            </a:r>
            <a:r>
              <a:rPr lang="pt-BR" sz="1400" dirty="0" smtClean="0">
                <a:hlinkClick r:id="rId2"/>
              </a:rPr>
              <a:t>(</a:t>
            </a:r>
            <a:r>
              <a:rPr lang="pt-BR" sz="1400" dirty="0" err="1" smtClean="0">
                <a:hlinkClick r:id="rId2"/>
              </a:rPr>
              <a:t>Tvesky</a:t>
            </a:r>
            <a:r>
              <a:rPr lang="pt-BR" sz="1400" dirty="0" smtClean="0">
                <a:hlinkClick r:id="rId2"/>
              </a:rPr>
              <a:t> &amp; Kahneman, 1974) </a:t>
            </a:r>
            <a:endParaRPr lang="pt-BR" sz="1400" dirty="0" smtClean="0"/>
          </a:p>
          <a:p>
            <a:r>
              <a:rPr lang="pt-BR" sz="1400" dirty="0" err="1" smtClean="0"/>
              <a:t>Heurísiticas</a:t>
            </a:r>
            <a:r>
              <a:rPr lang="pt-BR" sz="1400" dirty="0" smtClean="0"/>
              <a:t> são atalhos do cérebro para tomada de decisão</a:t>
            </a:r>
          </a:p>
          <a:p>
            <a:pPr lvl="1"/>
            <a:r>
              <a:rPr lang="pt-BR" sz="1200" dirty="0" smtClean="0"/>
              <a:t>Tendemos </a:t>
            </a:r>
            <a:r>
              <a:rPr lang="pt-BR" sz="1200" dirty="0" smtClean="0"/>
              <a:t>a confiar nas informações que estão mais disponíveis no cérebro </a:t>
            </a:r>
            <a:r>
              <a:rPr lang="pt-BR" sz="1200" dirty="0" smtClean="0"/>
              <a:t>chamadas </a:t>
            </a:r>
            <a:r>
              <a:rPr lang="pt-BR" sz="1200" dirty="0" smtClean="0"/>
              <a:t>de “top da minha cabeça” ou respostas automáticas</a:t>
            </a:r>
            <a:endParaRPr lang="pt-BR" sz="1200" dirty="0" smtClean="0"/>
          </a:p>
          <a:p>
            <a:pPr lvl="1"/>
            <a:r>
              <a:rPr lang="pt-BR" sz="1200" dirty="0" err="1" smtClean="0"/>
              <a:t>Heavy</a:t>
            </a:r>
            <a:r>
              <a:rPr lang="pt-BR" sz="1200" dirty="0" smtClean="0"/>
              <a:t> </a:t>
            </a:r>
            <a:r>
              <a:rPr lang="pt-BR" sz="1200" dirty="0" err="1" smtClean="0"/>
              <a:t>users</a:t>
            </a:r>
            <a:r>
              <a:rPr lang="pt-BR" sz="1200" dirty="0" smtClean="0"/>
              <a:t> de alguma mídia (TV, mídias sociais, vídeo games, etc.) usam informações originadas da exposição constante de determinada mídia para fazer seus julgamentos automáticos a respeito do mundo;</a:t>
            </a:r>
          </a:p>
          <a:p>
            <a:pPr lvl="1"/>
            <a:r>
              <a:rPr lang="pt-BR" sz="1200" dirty="0" smtClean="0"/>
              <a:t>Pessoas que usam menos sofrem menos deste efeito</a:t>
            </a:r>
          </a:p>
          <a:p>
            <a:pPr lvl="1"/>
            <a:r>
              <a:rPr lang="pt-BR" sz="1200" dirty="0" err="1" smtClean="0"/>
              <a:t>Heavy</a:t>
            </a:r>
            <a:r>
              <a:rPr lang="pt-BR" sz="1200" dirty="0" smtClean="0"/>
              <a:t> </a:t>
            </a:r>
            <a:r>
              <a:rPr lang="pt-BR" sz="1200" dirty="0" err="1" smtClean="0"/>
              <a:t>users</a:t>
            </a:r>
            <a:r>
              <a:rPr lang="pt-BR" sz="1200" dirty="0" smtClean="0"/>
              <a:t> que foram induzidos experimentalmente a pensar criteriosamente (pensamento controlado) não demonstraram o mesmo efeito (isso fortalece a teoria da relação entre o uso da TV e os efeitos heurísticos)</a:t>
            </a:r>
          </a:p>
          <a:p>
            <a:pPr lvl="1"/>
            <a:r>
              <a:rPr lang="pt-BR" sz="1200" dirty="0" smtClean="0"/>
              <a:t>Pesquisas por telefone sofrem mais desta influência do que as feitas face a face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 lvl="1"/>
            <a:r>
              <a:rPr lang="en-US" sz="1400" dirty="0" err="1" smtClean="0"/>
              <a:t>Esse</a:t>
            </a:r>
            <a:r>
              <a:rPr lang="en-US" sz="1400" dirty="0" smtClean="0"/>
              <a:t> </a:t>
            </a:r>
            <a:r>
              <a:rPr lang="en-US" sz="1400" dirty="0" err="1" smtClean="0"/>
              <a:t>efeito</a:t>
            </a:r>
            <a:r>
              <a:rPr lang="en-US" sz="1400" dirty="0" smtClean="0"/>
              <a:t> </a:t>
            </a:r>
            <a:r>
              <a:rPr lang="en-US" sz="1400" dirty="0" err="1" smtClean="0"/>
              <a:t>está</a:t>
            </a:r>
            <a:r>
              <a:rPr lang="en-US" sz="1400" dirty="0" smtClean="0"/>
              <a:t> </a:t>
            </a:r>
            <a:r>
              <a:rPr lang="en-US" sz="1400" dirty="0" err="1" smtClean="0"/>
              <a:t>associado</a:t>
            </a:r>
            <a:r>
              <a:rPr lang="en-US" sz="1400" dirty="0" smtClean="0"/>
              <a:t>:</a:t>
            </a:r>
          </a:p>
          <a:p>
            <a:pPr lvl="2"/>
            <a:r>
              <a:rPr lang="en-US" sz="1200" u="sng" dirty="0" smtClean="0"/>
              <a:t> à </a:t>
            </a:r>
            <a:r>
              <a:rPr lang="en-US" sz="1200" u="sng" dirty="0" err="1" smtClean="0"/>
              <a:t>frequencia</a:t>
            </a:r>
            <a:r>
              <a:rPr lang="en-US" sz="1200" u="sng" dirty="0" smtClean="0"/>
              <a:t> </a:t>
            </a:r>
            <a:r>
              <a:rPr lang="en-US" sz="1200" dirty="0" err="1" smtClean="0"/>
              <a:t>que</a:t>
            </a:r>
            <a:r>
              <a:rPr lang="en-US" sz="1200" dirty="0" smtClean="0"/>
              <a:t> as </a:t>
            </a:r>
            <a:r>
              <a:rPr lang="en-US" sz="1200" dirty="0" err="1" smtClean="0"/>
              <a:t>informações</a:t>
            </a:r>
            <a:r>
              <a:rPr lang="en-US" sz="1200" dirty="0" smtClean="0"/>
              <a:t> </a:t>
            </a:r>
            <a:r>
              <a:rPr lang="en-US" sz="1200" dirty="0" err="1" smtClean="0"/>
              <a:t>são</a:t>
            </a:r>
            <a:r>
              <a:rPr lang="en-US" sz="1200" dirty="0" smtClean="0"/>
              <a:t> </a:t>
            </a:r>
            <a:r>
              <a:rPr lang="en-US" sz="1200" dirty="0" err="1" smtClean="0"/>
              <a:t>recebidas</a:t>
            </a:r>
            <a:r>
              <a:rPr lang="en-US" sz="1200" dirty="0" smtClean="0"/>
              <a:t>: </a:t>
            </a:r>
            <a:r>
              <a:rPr lang="en-US" sz="1200" dirty="0" err="1" smtClean="0"/>
              <a:t>quanto</a:t>
            </a:r>
            <a:r>
              <a:rPr lang="en-US" sz="1200" dirty="0" smtClean="0"/>
              <a:t> </a:t>
            </a:r>
            <a:r>
              <a:rPr lang="en-US" sz="1200" dirty="0" err="1" smtClean="0"/>
              <a:t>mais</a:t>
            </a:r>
            <a:r>
              <a:rPr lang="en-US" sz="1200" dirty="0" smtClean="0"/>
              <a:t> </a:t>
            </a:r>
            <a:r>
              <a:rPr lang="en-US" sz="1200" dirty="0" err="1" smtClean="0"/>
              <a:t>repetida</a:t>
            </a:r>
            <a:r>
              <a:rPr lang="en-US" sz="1200" dirty="0" smtClean="0"/>
              <a:t> </a:t>
            </a:r>
            <a:r>
              <a:rPr lang="en-US" sz="1200" dirty="0" err="1" smtClean="0"/>
              <a:t>uma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informação</a:t>
            </a:r>
            <a:r>
              <a:rPr lang="en-US" sz="1200" dirty="0" smtClean="0"/>
              <a:t> </a:t>
            </a:r>
            <a:r>
              <a:rPr lang="en-US" sz="1200" dirty="0" err="1" smtClean="0"/>
              <a:t>mais</a:t>
            </a:r>
            <a:r>
              <a:rPr lang="en-US" sz="1200" dirty="0" smtClean="0"/>
              <a:t> </a:t>
            </a:r>
            <a:r>
              <a:rPr lang="en-US" sz="1200" dirty="0" err="1" smtClean="0"/>
              <a:t>ela</a:t>
            </a:r>
            <a:r>
              <a:rPr lang="en-US" sz="1200" dirty="0" smtClean="0"/>
              <a:t> é </a:t>
            </a:r>
            <a:r>
              <a:rPr lang="en-US" sz="1200" dirty="0" err="1" smtClean="0"/>
              <a:t>usada</a:t>
            </a:r>
            <a:endParaRPr lang="en-US" sz="1200" dirty="0" smtClean="0"/>
          </a:p>
          <a:p>
            <a:pPr lvl="2"/>
            <a:r>
              <a:rPr lang="en-US" sz="1200" u="sng" dirty="0" smtClean="0"/>
              <a:t>À </a:t>
            </a:r>
            <a:r>
              <a:rPr lang="en-US" sz="1200" u="sng" dirty="0" err="1" smtClean="0"/>
              <a:t>recência</a:t>
            </a:r>
            <a:r>
              <a:rPr lang="en-US" sz="1200" u="sng" dirty="0" smtClean="0"/>
              <a:t> </a:t>
            </a:r>
            <a:r>
              <a:rPr lang="en-US" sz="1200" dirty="0" err="1" smtClean="0"/>
              <a:t>desta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informação</a:t>
            </a:r>
            <a:r>
              <a:rPr lang="en-US" sz="1200" dirty="0" smtClean="0"/>
              <a:t>: </a:t>
            </a:r>
            <a:r>
              <a:rPr lang="en-US" sz="1200" dirty="0" err="1" smtClean="0"/>
              <a:t>quanto</a:t>
            </a:r>
            <a:r>
              <a:rPr lang="en-US" sz="1200" dirty="0" smtClean="0"/>
              <a:t> </a:t>
            </a:r>
            <a:r>
              <a:rPr lang="en-US" sz="1200" dirty="0" err="1" smtClean="0"/>
              <a:t>menor</a:t>
            </a:r>
            <a:r>
              <a:rPr lang="en-US" sz="1200" dirty="0" smtClean="0"/>
              <a:t> o tempo entre a </a:t>
            </a:r>
            <a:r>
              <a:rPr lang="en-US" sz="1200" dirty="0" err="1" smtClean="0"/>
              <a:t>recepção</a:t>
            </a:r>
            <a:r>
              <a:rPr lang="en-US" sz="1200" dirty="0" smtClean="0"/>
              <a:t> e a </a:t>
            </a:r>
            <a:r>
              <a:rPr lang="en-US" sz="1200" dirty="0" err="1" smtClean="0"/>
              <a:t>necessidade</a:t>
            </a:r>
            <a:r>
              <a:rPr lang="en-US" sz="1200" dirty="0" smtClean="0"/>
              <a:t> de </a:t>
            </a:r>
            <a:r>
              <a:rPr lang="en-US" sz="1200" dirty="0" err="1" smtClean="0"/>
              <a:t>uso</a:t>
            </a:r>
            <a:r>
              <a:rPr lang="en-US" sz="1200" dirty="0" smtClean="0"/>
              <a:t> </a:t>
            </a:r>
            <a:r>
              <a:rPr lang="en-US" sz="1200" dirty="0" err="1" smtClean="0"/>
              <a:t>maior</a:t>
            </a:r>
            <a:r>
              <a:rPr lang="en-US" sz="1200" dirty="0" smtClean="0"/>
              <a:t> a chance de </a:t>
            </a:r>
            <a:r>
              <a:rPr lang="en-US" sz="1200" dirty="0" err="1" smtClean="0"/>
              <a:t>acontecer</a:t>
            </a:r>
            <a:endParaRPr lang="en-US" sz="1200" dirty="0" smtClean="0"/>
          </a:p>
          <a:p>
            <a:pPr lvl="2"/>
            <a:r>
              <a:rPr lang="en-US" sz="1200" dirty="0" smtClean="0"/>
              <a:t>E á </a:t>
            </a:r>
            <a:r>
              <a:rPr lang="en-US" sz="1200" dirty="0" err="1" smtClean="0"/>
              <a:t>percepção</a:t>
            </a:r>
            <a:r>
              <a:rPr lang="en-US" sz="1200" dirty="0" smtClean="0"/>
              <a:t> de “</a:t>
            </a:r>
            <a:r>
              <a:rPr lang="en-US" sz="1200" i="1" u="sng" dirty="0" smtClean="0"/>
              <a:t>vividness</a:t>
            </a:r>
            <a:r>
              <a:rPr lang="en-US" sz="1200" dirty="0" smtClean="0"/>
              <a:t>”: </a:t>
            </a:r>
            <a:r>
              <a:rPr lang="en-US" sz="1200" dirty="0" err="1" smtClean="0"/>
              <a:t>quanto</a:t>
            </a:r>
            <a:r>
              <a:rPr lang="en-US" sz="1200" dirty="0" smtClean="0"/>
              <a:t> </a:t>
            </a:r>
            <a:r>
              <a:rPr lang="en-US" sz="1200" dirty="0" err="1" smtClean="0"/>
              <a:t>mais</a:t>
            </a:r>
            <a:r>
              <a:rPr lang="en-US" sz="1200" dirty="0" smtClean="0"/>
              <a:t> </a:t>
            </a:r>
            <a:r>
              <a:rPr lang="en-US" sz="1200" dirty="0" err="1" smtClean="0"/>
              <a:t>próximo</a:t>
            </a:r>
            <a:r>
              <a:rPr lang="en-US" sz="1200" dirty="0" smtClean="0"/>
              <a:t> </a:t>
            </a:r>
            <a:r>
              <a:rPr lang="en-US" sz="1200" dirty="0" err="1" smtClean="0"/>
              <a:t>da</a:t>
            </a:r>
            <a:r>
              <a:rPr lang="en-US" sz="1200" dirty="0" smtClean="0"/>
              <a:t> </a:t>
            </a:r>
            <a:r>
              <a:rPr lang="en-US" sz="1200" dirty="0" err="1" smtClean="0"/>
              <a:t>realidade</a:t>
            </a:r>
            <a:r>
              <a:rPr lang="en-US" sz="1200" dirty="0" smtClean="0"/>
              <a:t> e </a:t>
            </a:r>
            <a:r>
              <a:rPr lang="en-US" sz="1200" dirty="0" err="1" smtClean="0"/>
              <a:t>mais</a:t>
            </a:r>
            <a:r>
              <a:rPr lang="en-US" sz="1200" dirty="0" smtClean="0"/>
              <a:t> </a:t>
            </a:r>
            <a:r>
              <a:rPr lang="en-US" sz="1200" dirty="0" err="1" smtClean="0"/>
              <a:t>intenso</a:t>
            </a:r>
            <a:r>
              <a:rPr lang="en-US" sz="1200" dirty="0" smtClean="0"/>
              <a:t> o </a:t>
            </a:r>
            <a:r>
              <a:rPr lang="en-US" sz="1200" dirty="0" err="1" smtClean="0"/>
              <a:t>conteúdo</a:t>
            </a:r>
            <a:r>
              <a:rPr lang="en-US" sz="1200" dirty="0" smtClean="0"/>
              <a:t> </a:t>
            </a:r>
            <a:r>
              <a:rPr lang="en-US" sz="1200" dirty="0" err="1" smtClean="0"/>
              <a:t>da</a:t>
            </a:r>
            <a:r>
              <a:rPr lang="en-US" sz="1200" dirty="0" smtClean="0"/>
              <a:t> </a:t>
            </a:r>
            <a:r>
              <a:rPr lang="en-US" sz="1200" dirty="0" err="1" smtClean="0"/>
              <a:t>mensagem</a:t>
            </a:r>
            <a:r>
              <a:rPr lang="en-US" sz="1200" dirty="0" smtClean="0"/>
              <a:t> é </a:t>
            </a:r>
            <a:r>
              <a:rPr lang="en-US" sz="1200" dirty="0" err="1" smtClean="0"/>
              <a:t>percebido</a:t>
            </a:r>
            <a:endParaRPr lang="en-US" sz="1200" dirty="0" smtClean="0"/>
          </a:p>
          <a:p>
            <a:pPr lvl="2"/>
            <a:r>
              <a:rPr lang="en-US" sz="1200" dirty="0" smtClean="0"/>
              <a:t>À </a:t>
            </a:r>
            <a:r>
              <a:rPr lang="en-US" sz="1200" dirty="0" err="1" smtClean="0"/>
              <a:t>capacidade</a:t>
            </a:r>
            <a:r>
              <a:rPr lang="en-US" sz="1200" dirty="0" smtClean="0"/>
              <a:t> </a:t>
            </a:r>
            <a:r>
              <a:rPr lang="en-US" sz="1200" dirty="0" err="1" smtClean="0"/>
              <a:t>da</a:t>
            </a:r>
            <a:r>
              <a:rPr lang="en-US" sz="1200" dirty="0" smtClean="0"/>
              <a:t> </a:t>
            </a:r>
            <a:r>
              <a:rPr lang="en-US" sz="1200" dirty="0" err="1" smtClean="0"/>
              <a:t>narrativa</a:t>
            </a:r>
            <a:r>
              <a:rPr lang="en-US" sz="1200" dirty="0" smtClean="0"/>
              <a:t> </a:t>
            </a:r>
            <a:r>
              <a:rPr lang="en-US" sz="1200" dirty="0" err="1" smtClean="0"/>
              <a:t>em</a:t>
            </a:r>
            <a:r>
              <a:rPr lang="en-US" sz="1200" dirty="0" smtClean="0"/>
              <a:t> </a:t>
            </a:r>
            <a:r>
              <a:rPr lang="en-US" sz="1200" dirty="0" err="1" smtClean="0"/>
              <a:t>transportar</a:t>
            </a:r>
            <a:r>
              <a:rPr lang="en-US" sz="1200" dirty="0" smtClean="0"/>
              <a:t> o receptor </a:t>
            </a:r>
            <a:r>
              <a:rPr lang="en-US" sz="1200" dirty="0" err="1" smtClean="0"/>
              <a:t>ao</a:t>
            </a:r>
            <a:r>
              <a:rPr lang="en-US" sz="1200" dirty="0" smtClean="0"/>
              <a:t> </a:t>
            </a:r>
            <a:r>
              <a:rPr lang="en-US" sz="1200" dirty="0" err="1" smtClean="0"/>
              <a:t>conteúdo</a:t>
            </a:r>
            <a:r>
              <a:rPr lang="en-US" sz="1200" dirty="0" smtClean="0"/>
              <a:t> </a:t>
            </a:r>
            <a:r>
              <a:rPr lang="en-US" sz="1200" dirty="0" err="1" smtClean="0"/>
              <a:t>narrado</a:t>
            </a:r>
            <a:r>
              <a:rPr lang="en-US" sz="1200" dirty="0" smtClean="0"/>
              <a:t>. Ser </a:t>
            </a:r>
            <a:r>
              <a:rPr lang="en-US" sz="1200" dirty="0" err="1" smtClean="0"/>
              <a:t>transportado</a:t>
            </a:r>
            <a:r>
              <a:rPr lang="en-US" sz="1200" dirty="0" smtClean="0"/>
              <a:t> </a:t>
            </a:r>
            <a:r>
              <a:rPr lang="en-US" sz="1200" dirty="0" err="1" smtClean="0"/>
              <a:t>por</a:t>
            </a:r>
            <a:r>
              <a:rPr lang="en-US" sz="1200" dirty="0" smtClean="0"/>
              <a:t> </a:t>
            </a:r>
            <a:r>
              <a:rPr lang="en-US" sz="1200" dirty="0" err="1" smtClean="0"/>
              <a:t>uma</a:t>
            </a:r>
            <a:r>
              <a:rPr lang="en-US" sz="1200" dirty="0" smtClean="0"/>
              <a:t> </a:t>
            </a:r>
            <a:r>
              <a:rPr lang="en-US" sz="1200" dirty="0" err="1" smtClean="0"/>
              <a:t>narrativa</a:t>
            </a:r>
            <a:r>
              <a:rPr lang="en-US" sz="1200" dirty="0" smtClean="0"/>
              <a:t> </a:t>
            </a:r>
            <a:r>
              <a:rPr lang="en-US" sz="1200" dirty="0" err="1" smtClean="0"/>
              <a:t>significa</a:t>
            </a:r>
            <a:r>
              <a:rPr lang="en-US" sz="1200" dirty="0" smtClean="0"/>
              <a:t> ser </a:t>
            </a:r>
            <a:r>
              <a:rPr lang="en-US" sz="1200" dirty="0" err="1" smtClean="0"/>
              <a:t>menos</a:t>
            </a:r>
            <a:r>
              <a:rPr lang="en-US" sz="1200" dirty="0" smtClean="0"/>
              <a:t> </a:t>
            </a:r>
            <a:r>
              <a:rPr lang="en-US" sz="1200" dirty="0" err="1" smtClean="0"/>
              <a:t>crítico</a:t>
            </a:r>
            <a:r>
              <a:rPr lang="en-US" sz="1200" dirty="0" smtClean="0"/>
              <a:t> </a:t>
            </a:r>
            <a:r>
              <a:rPr lang="en-US" sz="1200" dirty="0" err="1" smtClean="0"/>
              <a:t>ao</a:t>
            </a:r>
            <a:r>
              <a:rPr lang="en-US" sz="1200" dirty="0" smtClean="0"/>
              <a:t> </a:t>
            </a:r>
            <a:r>
              <a:rPr lang="en-US" sz="1200" dirty="0" err="1" smtClean="0"/>
              <a:t>seu</a:t>
            </a:r>
            <a:r>
              <a:rPr lang="en-US" sz="1200" dirty="0" smtClean="0"/>
              <a:t> </a:t>
            </a:r>
            <a:r>
              <a:rPr lang="en-US" sz="1200" dirty="0" err="1" smtClean="0"/>
              <a:t>conteúdo</a:t>
            </a:r>
            <a:r>
              <a:rPr lang="en-US" sz="1200" dirty="0" smtClean="0"/>
              <a:t> (ex. </a:t>
            </a:r>
            <a:r>
              <a:rPr lang="en-US" sz="1200" dirty="0" err="1" smtClean="0"/>
              <a:t>Efeito</a:t>
            </a:r>
            <a:r>
              <a:rPr lang="en-US" sz="1200" dirty="0" smtClean="0"/>
              <a:t> de humor </a:t>
            </a:r>
            <a:r>
              <a:rPr lang="en-US" sz="1200" dirty="0" err="1" smtClean="0"/>
              <a:t>em</a:t>
            </a:r>
            <a:r>
              <a:rPr lang="en-US" sz="1200" dirty="0" smtClean="0"/>
              <a:t> </a:t>
            </a:r>
            <a:r>
              <a:rPr lang="en-US" sz="1200" dirty="0" err="1" smtClean="0"/>
              <a:t>ética</a:t>
            </a:r>
            <a:r>
              <a:rPr lang="en-US" sz="1200" dirty="0" smtClean="0"/>
              <a:t>) e </a:t>
            </a:r>
            <a:r>
              <a:rPr lang="en-US" sz="1200" dirty="0" err="1" smtClean="0"/>
              <a:t>ficar</a:t>
            </a:r>
            <a:r>
              <a:rPr lang="en-US" sz="1200" dirty="0" smtClean="0"/>
              <a:t> </a:t>
            </a:r>
            <a:r>
              <a:rPr lang="en-US" sz="1200" dirty="0" err="1" smtClean="0"/>
              <a:t>totalmente</a:t>
            </a:r>
            <a:r>
              <a:rPr lang="en-US" sz="1200" dirty="0" smtClean="0"/>
              <a:t> </a:t>
            </a:r>
            <a:r>
              <a:rPr lang="en-US" sz="1200" dirty="0" err="1" smtClean="0"/>
              <a:t>envolvido</a:t>
            </a:r>
            <a:r>
              <a:rPr lang="en-US" sz="1200" dirty="0" smtClean="0"/>
              <a:t> com </a:t>
            </a:r>
            <a:r>
              <a:rPr lang="en-US" sz="1200" dirty="0" err="1" smtClean="0"/>
              <a:t>ela</a:t>
            </a:r>
            <a:r>
              <a:rPr lang="en-US" sz="1200" dirty="0" smtClean="0"/>
              <a:t>.</a:t>
            </a:r>
            <a:endParaRPr lang="pt-BR" sz="8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1400" dirty="0" smtClean="0"/>
              <a:t>Ocorrem no momento do julgamento e quando a resposta necessita de julgamentos baseados na memória (valores, lembranças, etc.)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677E-08E9-4AC6-840F-905C4C7A0D5D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teoria na prática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pt-BR" dirty="0" smtClean="0"/>
              <a:t>O governo atual nos oferece uma oportunidade de observar aspectos que estamos estudando</a:t>
            </a:r>
          </a:p>
          <a:p>
            <a:r>
              <a:rPr lang="pt-BR" dirty="0" smtClean="0"/>
              <a:t>A transição do foco ideológico do governos Dilma para do governo atual foi lenta e assim a mudança foi discutida gradativamente</a:t>
            </a:r>
          </a:p>
          <a:p>
            <a:r>
              <a:rPr lang="pt-BR" dirty="0" smtClean="0"/>
              <a:t>Na eleição de 2018 podemos associar o movimento </a:t>
            </a:r>
            <a:r>
              <a:rPr lang="pt-BR" dirty="0" err="1" smtClean="0"/>
              <a:t>pró-bolsonaro</a:t>
            </a:r>
            <a:r>
              <a:rPr lang="pt-BR" dirty="0" smtClean="0"/>
              <a:t> como parecido com o que a Alemanha fez antes da IIWW</a:t>
            </a:r>
          </a:p>
          <a:p>
            <a:pPr lvl="1"/>
            <a:r>
              <a:rPr lang="pt-BR" dirty="0" smtClean="0"/>
              <a:t>Pressão das massas nas ruas</a:t>
            </a:r>
          </a:p>
          <a:p>
            <a:pPr lvl="1"/>
            <a:r>
              <a:rPr lang="pt-BR" dirty="0" smtClean="0"/>
              <a:t>Quem era contra era contra o país</a:t>
            </a:r>
          </a:p>
          <a:p>
            <a:pPr lvl="1"/>
            <a:r>
              <a:rPr lang="pt-BR" dirty="0" smtClean="0"/>
              <a:t>Resgatar a moral do país</a:t>
            </a:r>
          </a:p>
          <a:p>
            <a:pPr lvl="1"/>
            <a:r>
              <a:rPr lang="pt-BR" dirty="0" smtClean="0"/>
              <a:t>Um líder/ mito</a:t>
            </a:r>
          </a:p>
          <a:p>
            <a:r>
              <a:rPr lang="pt-BR" dirty="0" smtClean="0"/>
              <a:t>O primeiro ano de governo continuou com esse foco</a:t>
            </a:r>
          </a:p>
          <a:p>
            <a:pPr lvl="1"/>
            <a:r>
              <a:rPr lang="pt-BR" dirty="0" smtClean="0"/>
              <a:t>Ideologia nova era a dominante</a:t>
            </a:r>
          </a:p>
          <a:p>
            <a:pPr lvl="1"/>
            <a:r>
              <a:rPr lang="pt-BR" dirty="0" smtClean="0"/>
              <a:t>Mídia contrária era comunista, rouba o país, etc.</a:t>
            </a:r>
          </a:p>
          <a:p>
            <a:pPr lvl="1"/>
            <a:r>
              <a:rPr lang="pt-BR" dirty="0" smtClean="0"/>
              <a:t>Pessoas contrárias eram Petistas e defendiam a corrupção</a:t>
            </a:r>
          </a:p>
          <a:p>
            <a:r>
              <a:rPr lang="pt-BR" dirty="0" smtClean="0"/>
              <a:t>Ao final de 2019 houve a quebra da espiral do silêncio</a:t>
            </a:r>
          </a:p>
          <a:p>
            <a:pPr lvl="1"/>
            <a:r>
              <a:rPr lang="pt-BR" dirty="0" smtClean="0"/>
              <a:t>A mídia que já vinha apresentando críticas ganhou apoio popular</a:t>
            </a:r>
          </a:p>
          <a:p>
            <a:pPr lvl="1"/>
            <a:r>
              <a:rPr lang="pt-BR" dirty="0" smtClean="0"/>
              <a:t>Panelaços indicaram a quebra de percepção de dominação da ideologia dominante</a:t>
            </a:r>
          </a:p>
          <a:p>
            <a:pPr lvl="1"/>
            <a:r>
              <a:rPr lang="pt-BR" dirty="0" smtClean="0"/>
              <a:t>Mídias sociais fazem o papel de interlocutor da dominação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677E-08E9-4AC6-840F-905C4C7A0D5D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sz="3600" dirty="0"/>
              <a:t>A mídia e a percepção da realidade </a:t>
            </a:r>
            <a:r>
              <a:rPr lang="pt-BR" sz="3600" dirty="0" smtClean="0"/>
              <a:t> </a:t>
            </a:r>
            <a:r>
              <a:rPr lang="pt-PT" sz="3600" dirty="0"/>
              <a:t> </a:t>
            </a:r>
            <a:r>
              <a:rPr lang="pt-BR" sz="3600" dirty="0"/>
              <a:t/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Leandro L. Batista</a:t>
            </a:r>
          </a:p>
          <a:p>
            <a:r>
              <a:rPr lang="pt-BR" dirty="0" smtClean="0"/>
              <a:t>2020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Exposição à </a:t>
            </a:r>
            <a:r>
              <a:rPr lang="pt-BR" dirty="0" err="1" smtClean="0"/>
              <a:t>midia</a:t>
            </a:r>
            <a:r>
              <a:rPr lang="pt-BR" dirty="0" smtClean="0"/>
              <a:t> </a:t>
            </a:r>
            <a:r>
              <a:rPr lang="pt-BR" dirty="0" err="1" smtClean="0"/>
              <a:t>vs</a:t>
            </a:r>
            <a:r>
              <a:rPr lang="pt-BR" dirty="0" smtClean="0"/>
              <a:t> Realidade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pt-BR" sz="2000" dirty="0" smtClean="0"/>
              <a:t>Conceito de </a:t>
            </a:r>
            <a:r>
              <a:rPr lang="pt-BR" sz="2000" dirty="0" err="1" smtClean="0"/>
              <a:t>Cultivation</a:t>
            </a:r>
            <a:r>
              <a:rPr lang="pt-BR" sz="2000" dirty="0" smtClean="0"/>
              <a:t>:</a:t>
            </a:r>
          </a:p>
          <a:p>
            <a:pPr lvl="1"/>
            <a:r>
              <a:rPr lang="pt-BR" sz="1600" dirty="0" smtClean="0"/>
              <a:t>A percepção da realidade é mediada pela exposição à </a:t>
            </a:r>
            <a:r>
              <a:rPr lang="pt-BR" sz="1600" dirty="0" err="1" smtClean="0"/>
              <a:t>midia</a:t>
            </a:r>
            <a:r>
              <a:rPr lang="pt-BR" sz="1600" dirty="0" smtClean="0"/>
              <a:t>:</a:t>
            </a:r>
          </a:p>
          <a:p>
            <a:pPr lvl="2"/>
            <a:r>
              <a:rPr lang="pt-BR" sz="1400" dirty="0" err="1" smtClean="0"/>
              <a:t>Gerbner</a:t>
            </a:r>
            <a:r>
              <a:rPr lang="pt-BR" sz="1400" dirty="0" smtClean="0"/>
              <a:t> identificou isso em 1960: </a:t>
            </a:r>
          </a:p>
          <a:p>
            <a:pPr lvl="3"/>
            <a:r>
              <a:rPr lang="pt-BR" sz="1200" dirty="0" smtClean="0"/>
              <a:t>pessoas que assistiam mais TV tinham percepção da realidade diferente daquelas que assistiam menos.</a:t>
            </a:r>
          </a:p>
          <a:p>
            <a:pPr lvl="4"/>
            <a:r>
              <a:rPr lang="pt-BR" sz="1200" dirty="0" smtClean="0"/>
              <a:t>Acreditavam que existiam mais médicos e advogados do na realidade, uma vez que estes eram mais presentes  nos seriados de TV</a:t>
            </a:r>
          </a:p>
          <a:p>
            <a:pPr lvl="4"/>
            <a:r>
              <a:rPr lang="pt-BR" sz="1200" dirty="0" smtClean="0"/>
              <a:t>Democratas que assistiam mais TV eram mais conservadores do que republicanos que </a:t>
            </a:r>
            <a:r>
              <a:rPr lang="pt-BR" sz="1200" dirty="0" smtClean="0"/>
              <a:t>assistiam  menos TV</a:t>
            </a:r>
            <a:endParaRPr lang="pt-BR" sz="1200" dirty="0" smtClean="0"/>
          </a:p>
          <a:p>
            <a:pPr lvl="2"/>
            <a:r>
              <a:rPr lang="pt-BR" sz="1400" dirty="0" smtClean="0"/>
              <a:t>Mestrado de Renato Cavalheiro na </a:t>
            </a:r>
            <a:r>
              <a:rPr lang="pt-BR" sz="1400" dirty="0" err="1" smtClean="0"/>
              <a:t>Psico</a:t>
            </a:r>
            <a:endParaRPr lang="pt-BR" sz="1400" dirty="0" smtClean="0"/>
          </a:p>
          <a:p>
            <a:pPr lvl="3"/>
            <a:r>
              <a:rPr lang="pt-BR" sz="1200" dirty="0" smtClean="0"/>
              <a:t>Leitores assíduos de </a:t>
            </a:r>
            <a:r>
              <a:rPr lang="pt-BR" sz="1200" dirty="0" err="1" smtClean="0"/>
              <a:t>mangá</a:t>
            </a:r>
            <a:r>
              <a:rPr lang="pt-BR" sz="1200" dirty="0" smtClean="0"/>
              <a:t> tinham valores culturais diferentes de brasileiros e </a:t>
            </a:r>
            <a:r>
              <a:rPr lang="pt-BR" sz="1200" dirty="0" err="1" smtClean="0"/>
              <a:t>tambem</a:t>
            </a:r>
            <a:r>
              <a:rPr lang="pt-BR" sz="1200" dirty="0" smtClean="0"/>
              <a:t> de japoneses</a:t>
            </a:r>
          </a:p>
          <a:p>
            <a:pPr lvl="2"/>
            <a:r>
              <a:rPr lang="pt-BR" sz="1400" dirty="0" smtClean="0"/>
              <a:t>Estudos de medo de crime indicam que assistir TV tem relação com o medo de crime na realidade</a:t>
            </a:r>
          </a:p>
          <a:p>
            <a:pPr lvl="1"/>
            <a:r>
              <a:rPr lang="pt-BR" sz="1600" dirty="0" smtClean="0"/>
              <a:t>Todos são estudos chamados de correlacionais</a:t>
            </a:r>
          </a:p>
          <a:p>
            <a:pPr lvl="2"/>
            <a:r>
              <a:rPr lang="pt-BR" sz="1400" dirty="0" smtClean="0"/>
              <a:t>Existe uma associação mas não uma relação de causa e efeito</a:t>
            </a:r>
          </a:p>
          <a:p>
            <a:pPr lvl="3"/>
            <a:r>
              <a:rPr lang="pt-BR" sz="1200" dirty="0" smtClean="0"/>
              <a:t>Ex. quem tem mais medo de crime prefere ficar em casa e portanto assiste mais  TV</a:t>
            </a:r>
          </a:p>
          <a:p>
            <a:pPr lvl="2"/>
            <a:r>
              <a:rPr lang="pt-BR" sz="1400" dirty="0" smtClean="0"/>
              <a:t>Estudam o efeito da continuidade de uso, ou seja, efeitos de longo prazo</a:t>
            </a:r>
          </a:p>
          <a:p>
            <a:pPr lvl="2"/>
            <a:r>
              <a:rPr lang="pt-BR" sz="1400" dirty="0" smtClean="0"/>
              <a:t>Analisam os processos e consequências de uma aculturação , ou percepção social que </a:t>
            </a:r>
            <a:r>
              <a:rPr lang="pt-BR" sz="1400" dirty="0" smtClean="0"/>
              <a:t>modifica </a:t>
            </a:r>
            <a:r>
              <a:rPr lang="pt-BR" sz="1400" dirty="0" smtClean="0"/>
              <a:t>a percepção do mundo e da realidade</a:t>
            </a:r>
            <a:endParaRPr lang="pt-BR" sz="1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677E-08E9-4AC6-840F-905C4C7A0D5D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estudo do Cultivo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Análise do cultivo é o estudo das relações entre processos institucionais (gerais), sistemas de mensagens e as reações sociais difundidas pelos conteúdos destas mensagens e </a:t>
            </a:r>
            <a:r>
              <a:rPr lang="pt-BR" dirty="0" err="1" smtClean="0"/>
              <a:t>ideias</a:t>
            </a:r>
            <a:r>
              <a:rPr lang="pt-BR" dirty="0" smtClean="0"/>
              <a:t> divulgadas</a:t>
            </a:r>
          </a:p>
          <a:p>
            <a:r>
              <a:rPr lang="pt-BR" dirty="0" smtClean="0"/>
              <a:t>São relações dinâmicas e com efeitos recíprocos:</a:t>
            </a:r>
          </a:p>
          <a:p>
            <a:pPr lvl="1"/>
            <a:r>
              <a:rPr lang="pt-BR" dirty="0" smtClean="0"/>
              <a:t>Os sistemas </a:t>
            </a:r>
            <a:r>
              <a:rPr lang="pt-BR" dirty="0" smtClean="0"/>
              <a:t>em que vivemos afetam </a:t>
            </a:r>
            <a:r>
              <a:rPr lang="pt-BR" dirty="0" smtClean="0"/>
              <a:t>as mensagens e estas afetam o sistema</a:t>
            </a:r>
          </a:p>
          <a:p>
            <a:r>
              <a:rPr lang="pt-BR" dirty="0" smtClean="0"/>
              <a:t>O que é cultivo:</a:t>
            </a:r>
          </a:p>
          <a:p>
            <a:pPr lvl="1"/>
            <a:r>
              <a:rPr lang="pt-BR" dirty="0" smtClean="0"/>
              <a:t>É dar suporte para </a:t>
            </a:r>
            <a:r>
              <a:rPr lang="pt-BR" dirty="0" smtClean="0"/>
              <a:t>algumas </a:t>
            </a:r>
            <a:r>
              <a:rPr lang="pt-BR" dirty="0" smtClean="0"/>
              <a:t>crenças</a:t>
            </a:r>
          </a:p>
          <a:p>
            <a:pPr lvl="1"/>
            <a:r>
              <a:rPr lang="pt-BR" dirty="0" smtClean="0"/>
              <a:t>Sustentar essas crenças com informação (mesmo que ficcional)</a:t>
            </a:r>
          </a:p>
          <a:p>
            <a:pPr lvl="1"/>
            <a:r>
              <a:rPr lang="pt-BR" dirty="0" smtClean="0"/>
              <a:t>Alimentar essas crenças ao longo do tempo</a:t>
            </a:r>
          </a:p>
          <a:p>
            <a:r>
              <a:rPr lang="pt-BR" dirty="0" smtClean="0"/>
              <a:t>No início: explorou o efeito de TV em gerar conhecimento em áreas onde o indivíduo tinha poucas chances de experiência pessoal</a:t>
            </a:r>
          </a:p>
          <a:p>
            <a:r>
              <a:rPr lang="pt-BR" dirty="0" smtClean="0"/>
              <a:t>O objetivo era de conhecer se os que assistem mais TV tem percepções diferentes a respeito do mundo daqueles que assistem menos.</a:t>
            </a:r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677E-08E9-4AC6-840F-905C4C7A0D5D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Assistir TV e experiência direta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pt-BR" sz="1800" dirty="0" smtClean="0"/>
              <a:t>Assistir TV (ou séries) </a:t>
            </a:r>
            <a:r>
              <a:rPr lang="pt-BR" sz="1800" u="sng" dirty="0" smtClean="0"/>
              <a:t>não é vida real</a:t>
            </a:r>
          </a:p>
          <a:p>
            <a:pPr lvl="1"/>
            <a:r>
              <a:rPr lang="pt-BR" sz="1600" dirty="0" smtClean="0"/>
              <a:t>Mas pode ser uma boa representação e assim ser chamada uma experiência vicária ou aquela que substitui a experiência real, mas não é a experiência real:</a:t>
            </a:r>
          </a:p>
          <a:p>
            <a:pPr lvl="2"/>
            <a:r>
              <a:rPr lang="pt-BR" sz="1600" dirty="0" smtClean="0"/>
              <a:t>Reforço vicário – associado ao processo de aprendizagem</a:t>
            </a:r>
          </a:p>
          <a:p>
            <a:pPr lvl="2"/>
            <a:r>
              <a:rPr lang="pt-BR" sz="1600" dirty="0" smtClean="0"/>
              <a:t>Representação de comportamento (role </a:t>
            </a:r>
            <a:r>
              <a:rPr lang="pt-BR" sz="1600" dirty="0" err="1" smtClean="0"/>
              <a:t>taking</a:t>
            </a:r>
            <a:r>
              <a:rPr lang="pt-BR" sz="1600" dirty="0" smtClean="0"/>
              <a:t>)</a:t>
            </a:r>
          </a:p>
          <a:p>
            <a:pPr lvl="2"/>
            <a:r>
              <a:rPr lang="pt-BR" sz="1600" dirty="0" smtClean="0"/>
              <a:t>Substituto para envolvimento – Conceito de presença</a:t>
            </a:r>
          </a:p>
          <a:p>
            <a:pPr lvl="2"/>
            <a:r>
              <a:rPr lang="pt-BR" sz="1600" dirty="0" err="1" smtClean="0"/>
              <a:t>Parasocial</a:t>
            </a:r>
            <a:r>
              <a:rPr lang="pt-BR" sz="1600" dirty="0" smtClean="0"/>
              <a:t> interação – quase real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ln>
            <a:solidFill>
              <a:srgbClr val="92D05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pt-BR" sz="1800" dirty="0" smtClean="0"/>
              <a:t>Assistir TV </a:t>
            </a:r>
            <a:r>
              <a:rPr lang="pt-BR" sz="1800" u="sng" dirty="0" smtClean="0"/>
              <a:t>pode </a:t>
            </a:r>
            <a:r>
              <a:rPr lang="pt-BR" sz="1800" u="sng" dirty="0" smtClean="0"/>
              <a:t>ser mais real do que o real </a:t>
            </a:r>
          </a:p>
          <a:p>
            <a:pPr lvl="1"/>
            <a:r>
              <a:rPr lang="pt-BR" sz="1700" u="sng" dirty="0" smtClean="0"/>
              <a:t>Pode </a:t>
            </a:r>
            <a:r>
              <a:rPr lang="pt-BR" sz="1700" u="sng" dirty="0" smtClean="0"/>
              <a:t>substituir </a:t>
            </a:r>
            <a:r>
              <a:rPr lang="pt-BR" sz="1700" u="sng" dirty="0" smtClean="0"/>
              <a:t>com ganhos a experiência real</a:t>
            </a:r>
          </a:p>
          <a:p>
            <a:pPr lvl="1"/>
            <a:r>
              <a:rPr lang="pt-BR" sz="1700" dirty="0" smtClean="0"/>
              <a:t>Por exemplo coletivas de imprensa são feitas de forma a poderem ser  transmitidas via TV</a:t>
            </a:r>
          </a:p>
          <a:p>
            <a:pPr lvl="1"/>
            <a:r>
              <a:rPr lang="pt-BR" sz="1700" dirty="0" smtClean="0"/>
              <a:t>Os casamentos/ enterros da realeza inglesa</a:t>
            </a:r>
          </a:p>
          <a:p>
            <a:pPr lvl="2"/>
            <a:r>
              <a:rPr lang="pt-BR" sz="1700" dirty="0" smtClean="0"/>
              <a:t>Pessoas que assistiram pela TV tem uma experiência “melhor” dos acontecimentos do que quem esteve na frente da igreja que é mais real mas com acesso mais restrito  (Será que eventos esportivos </a:t>
            </a:r>
            <a:r>
              <a:rPr lang="pt-BR" sz="1700" dirty="0" err="1" smtClean="0"/>
              <a:t>tambem</a:t>
            </a:r>
            <a:r>
              <a:rPr lang="pt-BR" sz="1700" dirty="0" smtClean="0"/>
              <a:t> são percebidos assim?)</a:t>
            </a:r>
          </a:p>
          <a:p>
            <a:pPr lvl="2"/>
            <a:r>
              <a:rPr lang="pt-BR" sz="1700" dirty="0" smtClean="0"/>
              <a:t>Pessoas que assistiram pela TV respondem que </a:t>
            </a:r>
            <a:r>
              <a:rPr lang="pt-BR" sz="1700" b="1" u="sng" dirty="0" smtClean="0"/>
              <a:t>viram</a:t>
            </a:r>
            <a:r>
              <a:rPr lang="pt-BR" sz="1700" dirty="0" smtClean="0"/>
              <a:t> esses </a:t>
            </a:r>
            <a:r>
              <a:rPr lang="pt-BR" sz="1700" dirty="0" smtClean="0"/>
              <a:t>eventos</a:t>
            </a:r>
          </a:p>
          <a:p>
            <a:pPr lvl="2"/>
            <a:r>
              <a:rPr lang="pt-BR" sz="1700" dirty="0" smtClean="0"/>
              <a:t>Papel dos telões nestes eventos</a:t>
            </a:r>
            <a:endParaRPr lang="pt-BR" sz="1700" dirty="0" smtClean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677E-08E9-4AC6-840F-905C4C7A0D5D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Hierarquia de experiências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543311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Pesquisas iniciais nessa linha de pensamento consideraram que a influência da TV só acontece onde o indivíduo não tem experiência direta</a:t>
            </a:r>
          </a:p>
          <a:p>
            <a:r>
              <a:rPr lang="pt-BR" sz="1400" dirty="0" smtClean="0"/>
              <a:t>Percepção social são formadas e reforçadas pela experiência de nível mais alto disponível:</a:t>
            </a:r>
          </a:p>
          <a:p>
            <a:pPr lvl="1"/>
            <a:r>
              <a:rPr lang="pt-BR" sz="1200" dirty="0" smtClean="0"/>
              <a:t>Nível 1: A experiência pessoal ou direta: sempre é considerada mais relevante</a:t>
            </a:r>
          </a:p>
          <a:p>
            <a:pPr lvl="1"/>
            <a:r>
              <a:rPr lang="pt-BR" sz="1200" dirty="0" smtClean="0"/>
              <a:t>Nível 2: A experiência Interpessoal: pessoas aprendem pela experiência de outros</a:t>
            </a:r>
          </a:p>
          <a:p>
            <a:pPr lvl="2"/>
            <a:r>
              <a:rPr lang="pt-BR" sz="1100" dirty="0" smtClean="0"/>
              <a:t>Produtos de experiência e de pesquisa</a:t>
            </a:r>
          </a:p>
          <a:p>
            <a:pPr lvl="1"/>
            <a:r>
              <a:rPr lang="pt-BR" sz="1200" dirty="0" smtClean="0"/>
              <a:t>Nível 3: A experiência mediada: vivenciada pela mídia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14882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pt-BR" sz="1200" dirty="0" smtClean="0"/>
              <a:t>Pesquisas mais recentes propuseram:</a:t>
            </a:r>
          </a:p>
          <a:p>
            <a:pPr lvl="1"/>
            <a:r>
              <a:rPr lang="pt-BR" sz="1000" dirty="0" smtClean="0"/>
              <a:t>Fazer uma separação entre realidade literal (notícias, casamentos reais, etc.) e outras “realidades”</a:t>
            </a:r>
          </a:p>
          <a:p>
            <a:pPr lvl="2"/>
            <a:r>
              <a:rPr lang="pt-BR" sz="1000" dirty="0" smtClean="0"/>
              <a:t>Um assassinato em um filme é </a:t>
            </a:r>
            <a:r>
              <a:rPr lang="pt-BR" sz="1000" dirty="0" smtClean="0"/>
              <a:t>percebido </a:t>
            </a:r>
            <a:r>
              <a:rPr lang="pt-BR" sz="1000" dirty="0" smtClean="0"/>
              <a:t>como uma dramatização de como seria na vida real. </a:t>
            </a:r>
          </a:p>
          <a:p>
            <a:pPr lvl="3"/>
            <a:r>
              <a:rPr lang="pt-BR" sz="900" dirty="0" smtClean="0"/>
              <a:t>Assim, traz um conceito do que é um assassinato, um aprendizado ,mas não a resposta emocional que seria gerada por presenciar o evento</a:t>
            </a:r>
          </a:p>
          <a:p>
            <a:pPr lvl="2"/>
            <a:r>
              <a:rPr lang="pt-BR" sz="1000" dirty="0" smtClean="0"/>
              <a:t>A transmissão de um evento ao vivo tem o sentido de presença</a:t>
            </a:r>
          </a:p>
          <a:p>
            <a:pPr lvl="1"/>
            <a:r>
              <a:rPr lang="pt-BR" sz="1000" dirty="0" smtClean="0"/>
              <a:t>Outros pesquisadores acreditam que os efeitos da TV são um tipo de erros de procedimentos</a:t>
            </a:r>
          </a:p>
          <a:p>
            <a:pPr lvl="2"/>
            <a:r>
              <a:rPr lang="pt-BR" sz="1000" dirty="0" smtClean="0"/>
              <a:t>O fato de às vezes, por erro, pessoas lembrarem de eventos de ficção como se fossem reais</a:t>
            </a:r>
          </a:p>
          <a:p>
            <a:pPr lvl="2"/>
            <a:r>
              <a:rPr lang="pt-BR" sz="1000" dirty="0" smtClean="0"/>
              <a:t>Causado pela facilidade com que lembramos dos fatos mas não da sua validade</a:t>
            </a:r>
          </a:p>
          <a:p>
            <a:pPr lvl="2"/>
            <a:r>
              <a:rPr lang="pt-BR" sz="1000" dirty="0" smtClean="0"/>
              <a:t>Pessoas que assistem mais TV (</a:t>
            </a:r>
            <a:r>
              <a:rPr lang="pt-BR" sz="1000" dirty="0" err="1" smtClean="0"/>
              <a:t>Heavy</a:t>
            </a:r>
            <a:r>
              <a:rPr lang="pt-BR" sz="1000" dirty="0" smtClean="0"/>
              <a:t> </a:t>
            </a:r>
            <a:r>
              <a:rPr lang="pt-BR" sz="1000" dirty="0" err="1" smtClean="0"/>
              <a:t>viewers</a:t>
            </a:r>
            <a:r>
              <a:rPr lang="pt-BR" sz="1000" dirty="0" smtClean="0"/>
              <a:t>) tem mais destes erros</a:t>
            </a:r>
          </a:p>
          <a:p>
            <a:pPr lvl="2"/>
            <a:r>
              <a:rPr lang="pt-BR" sz="1000" dirty="0" smtClean="0"/>
              <a:t>Dentro desse ponto de vista os efeitos de assistir TV causam um acumulo de pequenos erros da memória</a:t>
            </a:r>
          </a:p>
          <a:p>
            <a:pPr lvl="1"/>
            <a:r>
              <a:rPr lang="pt-BR" sz="1000" dirty="0" smtClean="0"/>
              <a:t>Um terceiro grupo considera que os efeitos só ocorrem em áreas de pouca relevância para o indivíduo</a:t>
            </a:r>
          </a:p>
          <a:p>
            <a:pPr lvl="2"/>
            <a:r>
              <a:rPr lang="pt-BR" sz="1000" dirty="0" smtClean="0"/>
              <a:t>O que é muito relevante (próximo do indivíduo)  só é aprendido pela experiência pessoal</a:t>
            </a:r>
          </a:p>
          <a:p>
            <a:pPr lvl="2"/>
            <a:r>
              <a:rPr lang="pt-BR" sz="1000" dirty="0" smtClean="0"/>
              <a:t>O que é menos relevante (distante do indivíduo) é aprendido pela experiência mediada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00034" y="5429264"/>
            <a:ext cx="4000528" cy="11695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Existe uma tendência hoje em acreditar que as influências da TV ocorrem somente em um nível social.</a:t>
            </a:r>
          </a:p>
          <a:p>
            <a:r>
              <a:rPr lang="pt-BR" sz="1400" dirty="0" smtClean="0"/>
              <a:t>Na perspectiva individual a influência depende da experiência pessoal</a:t>
            </a:r>
            <a:endParaRPr lang="pt-BR" sz="14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677E-08E9-4AC6-840F-905C4C7A0D5D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Visões de efeitos específicos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pt-BR" sz="1600" dirty="0" smtClean="0"/>
              <a:t>As pesquisas iniciais de </a:t>
            </a:r>
            <a:r>
              <a:rPr lang="pt-BR" sz="1600" dirty="0" err="1" smtClean="0"/>
              <a:t>Gerbner</a:t>
            </a:r>
            <a:r>
              <a:rPr lang="pt-BR" sz="1600" dirty="0" smtClean="0"/>
              <a:t> tinham um foco macro – Efeitos de assistir mais TV na visão geral da sociedade e não de programas específicos</a:t>
            </a:r>
          </a:p>
          <a:p>
            <a:r>
              <a:rPr lang="pt-BR" sz="1600" dirty="0" smtClean="0"/>
              <a:t>Efeitos específicos são associados ao tipo de programa: procura entender se assistir filmes e ou programas violentos leva a uma percepção social diferente de não </a:t>
            </a:r>
            <a:r>
              <a:rPr lang="pt-BR" sz="1600" dirty="0" err="1" smtClean="0"/>
              <a:t>assisitir</a:t>
            </a:r>
            <a:r>
              <a:rPr lang="pt-BR" sz="1600" dirty="0" smtClean="0"/>
              <a:t> :</a:t>
            </a:r>
          </a:p>
          <a:p>
            <a:pPr lvl="1"/>
            <a:r>
              <a:rPr lang="pt-BR" sz="1400" dirty="0" smtClean="0"/>
              <a:t>Pesquisas nesta área estudaram:</a:t>
            </a:r>
          </a:p>
          <a:p>
            <a:pPr lvl="2"/>
            <a:r>
              <a:rPr lang="pt-BR" sz="1200" dirty="0" smtClean="0"/>
              <a:t>Efeitos de programas de entrevistas</a:t>
            </a:r>
          </a:p>
          <a:p>
            <a:pPr lvl="2"/>
            <a:r>
              <a:rPr lang="pt-BR" sz="1200" dirty="0" smtClean="0"/>
              <a:t>Efeitos de programas de “faz de conta”</a:t>
            </a:r>
          </a:p>
          <a:p>
            <a:pPr lvl="2"/>
            <a:r>
              <a:rPr lang="pt-BR" sz="1200" dirty="0" smtClean="0"/>
              <a:t>Programas associados ao romantismo (novelas,</a:t>
            </a:r>
            <a:r>
              <a:rPr lang="pt-BR" sz="1200" dirty="0" err="1" smtClean="0"/>
              <a:t>etc</a:t>
            </a:r>
            <a:r>
              <a:rPr lang="pt-BR" sz="1200" dirty="0" smtClean="0"/>
              <a:t>)</a:t>
            </a:r>
          </a:p>
          <a:p>
            <a:pPr lvl="2"/>
            <a:r>
              <a:rPr lang="pt-BR" sz="1200" dirty="0" smtClean="0"/>
              <a:t>Séries e seriados de TV</a:t>
            </a:r>
          </a:p>
          <a:p>
            <a:pPr lvl="2"/>
            <a:r>
              <a:rPr lang="pt-BR" sz="1200" dirty="0" err="1" smtClean="0"/>
              <a:t>Video</a:t>
            </a:r>
            <a:r>
              <a:rPr lang="pt-BR" sz="1200" dirty="0" smtClean="0"/>
              <a:t> games, </a:t>
            </a:r>
            <a:r>
              <a:rPr lang="pt-BR" sz="1200" dirty="0" err="1" smtClean="0"/>
              <a:t>etc</a:t>
            </a:r>
            <a:endParaRPr lang="pt-BR" sz="1200" dirty="0" smtClean="0"/>
          </a:p>
          <a:p>
            <a:pPr lvl="1"/>
            <a:r>
              <a:rPr lang="pt-BR" sz="1400" dirty="0" smtClean="0"/>
              <a:t>Buscando e encontrando efeitos </a:t>
            </a:r>
            <a:r>
              <a:rPr lang="pt-BR" sz="1400" dirty="0" err="1" smtClean="0"/>
              <a:t>associadoa</a:t>
            </a:r>
            <a:r>
              <a:rPr lang="pt-BR" sz="1400" dirty="0" smtClean="0"/>
              <a:t> à ideia de </a:t>
            </a:r>
            <a:r>
              <a:rPr lang="pt-BR" sz="1400" dirty="0" smtClean="0"/>
              <a:t>cultivo de </a:t>
            </a:r>
            <a:r>
              <a:rPr lang="pt-BR" sz="1400" dirty="0" smtClean="0"/>
              <a:t>algo </a:t>
            </a:r>
            <a:r>
              <a:rPr lang="pt-BR" sz="1400" dirty="0" smtClean="0"/>
              <a:t>específico</a:t>
            </a:r>
          </a:p>
          <a:p>
            <a:pPr lvl="1"/>
            <a:r>
              <a:rPr lang="pt-BR" sz="1400" dirty="0" smtClean="0"/>
              <a:t>São </a:t>
            </a:r>
            <a:r>
              <a:rPr lang="pt-BR" sz="1400" dirty="0" smtClean="0"/>
              <a:t>mais apropriados para as comunicações atuais que são mediadas pessoalmente. Ex. Canais a cabo, Filmes e programas “</a:t>
            </a:r>
            <a:r>
              <a:rPr lang="pt-BR" sz="1400" dirty="0" err="1" smtClean="0"/>
              <a:t>on</a:t>
            </a:r>
            <a:r>
              <a:rPr lang="pt-BR" sz="1400" dirty="0" smtClean="0"/>
              <a:t> </a:t>
            </a:r>
            <a:r>
              <a:rPr lang="pt-BR" sz="1400" dirty="0" err="1" smtClean="0"/>
              <a:t>demand</a:t>
            </a:r>
            <a:r>
              <a:rPr lang="pt-BR" sz="1400" dirty="0" smtClean="0"/>
              <a:t>” tipo </a:t>
            </a:r>
            <a:r>
              <a:rPr lang="pt-BR" sz="1400" dirty="0" err="1" smtClean="0"/>
              <a:t>Netflix</a:t>
            </a:r>
            <a:r>
              <a:rPr lang="pt-BR" sz="1400" dirty="0" smtClean="0"/>
              <a:t>, </a:t>
            </a:r>
            <a:r>
              <a:rPr lang="pt-BR" sz="1400" dirty="0" err="1" smtClean="0"/>
              <a:t>Youtube</a:t>
            </a:r>
            <a:r>
              <a:rPr lang="pt-BR" sz="1400" dirty="0" smtClean="0"/>
              <a:t>, </a:t>
            </a:r>
            <a:r>
              <a:rPr lang="pt-BR" sz="1400" dirty="0" err="1" smtClean="0"/>
              <a:t>lives</a:t>
            </a:r>
            <a:r>
              <a:rPr lang="pt-BR" sz="1400" dirty="0" smtClean="0"/>
              <a:t>, etc</a:t>
            </a:r>
            <a:r>
              <a:rPr lang="pt-BR" sz="1400" dirty="0" smtClean="0"/>
              <a:t>.</a:t>
            </a:r>
            <a:endParaRPr lang="pt-BR" sz="1400" dirty="0" smtClean="0"/>
          </a:p>
          <a:p>
            <a:r>
              <a:rPr lang="pt-BR" sz="1600" dirty="0" smtClean="0"/>
              <a:t>Esse tipo de </a:t>
            </a:r>
            <a:r>
              <a:rPr lang="pt-BR" sz="1600" dirty="0" smtClean="0"/>
              <a:t>efeito tem </a:t>
            </a:r>
            <a:r>
              <a:rPr lang="pt-BR" sz="1600" dirty="0" smtClean="0"/>
              <a:t>sido mais observado </a:t>
            </a:r>
            <a:r>
              <a:rPr lang="pt-BR" sz="1600" dirty="0" smtClean="0"/>
              <a:t>por experimentos </a:t>
            </a:r>
            <a:r>
              <a:rPr lang="pt-BR" sz="1600" dirty="0" smtClean="0"/>
              <a:t>de laboratório</a:t>
            </a:r>
          </a:p>
          <a:p>
            <a:pPr lvl="1"/>
            <a:r>
              <a:rPr lang="pt-BR" sz="1400" dirty="0" smtClean="0"/>
              <a:t>Indivíduo é exposto ao programa e suas reações são medidas ao mesmo tempo ou logo após a exposição</a:t>
            </a:r>
          </a:p>
          <a:p>
            <a:r>
              <a:rPr lang="pt-BR" sz="1600" dirty="0" smtClean="0"/>
              <a:t>Efeitos </a:t>
            </a:r>
            <a:r>
              <a:rPr lang="pt-BR" sz="1600" dirty="0" smtClean="0"/>
              <a:t>gerais são mais válidos para situações de comunicações que concentrem grandes massas de audiência, enquanto efeitos específicos mais apropriados para audiências fragmentadas (séries por exemplo).</a:t>
            </a:r>
          </a:p>
          <a:p>
            <a:endParaRPr lang="pt-BR" sz="1600" dirty="0" smtClean="0"/>
          </a:p>
          <a:p>
            <a:endParaRPr lang="pt-BR" sz="1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677E-08E9-4AC6-840F-905C4C7A0D5D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Realismo percebido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r>
              <a:rPr lang="pt-BR" sz="1600" dirty="0" smtClean="0"/>
              <a:t>Cultivo ocorre quando o que acontece no programa é transferido para a sociedade</a:t>
            </a:r>
          </a:p>
          <a:p>
            <a:pPr lvl="1"/>
            <a:r>
              <a:rPr lang="pt-BR" sz="1400" dirty="0" smtClean="0"/>
              <a:t>O nível de correspondência entre o conteúdo do programa e as crenças da sociedade aumentam com a exposição – quem assiste mais é mais influenciado</a:t>
            </a:r>
          </a:p>
          <a:p>
            <a:pPr lvl="2"/>
            <a:r>
              <a:rPr lang="pt-BR" sz="1200" dirty="0" smtClean="0"/>
              <a:t>O ator de um seriado americano  que representa um médico, recebeu muitas cartas pedindo conselhos médicos.</a:t>
            </a:r>
          </a:p>
          <a:p>
            <a:r>
              <a:rPr lang="pt-BR" sz="1600" dirty="0" smtClean="0"/>
              <a:t>Esta é uma indicação do </a:t>
            </a:r>
            <a:r>
              <a:rPr lang="pt-BR" sz="1600" u="sng" dirty="0" smtClean="0"/>
              <a:t>realismo percebido</a:t>
            </a:r>
            <a:r>
              <a:rPr lang="pt-BR" sz="1600" dirty="0" smtClean="0"/>
              <a:t> que depende de:</a:t>
            </a:r>
          </a:p>
          <a:p>
            <a:pPr lvl="1"/>
            <a:r>
              <a:rPr lang="pt-BR" sz="1400" dirty="0" smtClean="0"/>
              <a:t>Quanto possível é a situação encenada – pode ocorrer na vida real</a:t>
            </a:r>
          </a:p>
          <a:p>
            <a:pPr lvl="1"/>
            <a:r>
              <a:rPr lang="pt-BR" sz="1400" dirty="0" smtClean="0"/>
              <a:t>Quanto a situação pode ser percebida como típica  - próxima da vida pessoal e social do </a:t>
            </a:r>
            <a:r>
              <a:rPr lang="pt-BR" sz="1400" dirty="0" err="1" smtClean="0"/>
              <a:t>indvíduo</a:t>
            </a:r>
            <a:endParaRPr lang="pt-BR" sz="1400" dirty="0" smtClean="0"/>
          </a:p>
          <a:p>
            <a:pPr lvl="1"/>
            <a:r>
              <a:rPr lang="pt-BR" sz="1400" dirty="0" smtClean="0"/>
              <a:t>Quanto a narrativa é </a:t>
            </a:r>
            <a:r>
              <a:rPr lang="pt-BR" sz="1400" dirty="0" smtClean="0"/>
              <a:t>consistente </a:t>
            </a:r>
            <a:r>
              <a:rPr lang="pt-BR" sz="1400" dirty="0" smtClean="0"/>
              <a:t>– Ter boas razões para os acontecimentos</a:t>
            </a:r>
          </a:p>
          <a:p>
            <a:pPr lvl="1"/>
            <a:r>
              <a:rPr lang="pt-BR" sz="1400" dirty="0" smtClean="0"/>
              <a:t>E o envolvimento emocional gerado pela trama </a:t>
            </a:r>
            <a:r>
              <a:rPr lang="pt-BR" sz="1400" dirty="0" smtClean="0"/>
              <a:t> - Ver </a:t>
            </a:r>
            <a:r>
              <a:rPr lang="pt-BR" sz="1400" dirty="0" err="1" smtClean="0"/>
              <a:t>Peak</a:t>
            </a:r>
            <a:r>
              <a:rPr lang="pt-BR" sz="1400" dirty="0" smtClean="0"/>
              <a:t> / </a:t>
            </a:r>
            <a:r>
              <a:rPr lang="pt-BR" sz="1400" dirty="0" err="1" smtClean="0"/>
              <a:t>end</a:t>
            </a:r>
            <a:r>
              <a:rPr lang="pt-BR" sz="1400" dirty="0" smtClean="0"/>
              <a:t> </a:t>
            </a:r>
            <a:r>
              <a:rPr lang="pt-BR" sz="1400" dirty="0" err="1" smtClean="0"/>
              <a:t>rule</a:t>
            </a:r>
            <a:r>
              <a:rPr lang="pt-BR" sz="1400" dirty="0" smtClean="0"/>
              <a:t> Kahneman –Dois </a:t>
            </a:r>
            <a:r>
              <a:rPr lang="pt-BR" sz="1400" dirty="0" err="1" smtClean="0"/>
              <a:t>eus</a:t>
            </a:r>
            <a:r>
              <a:rPr lang="pt-BR" sz="1400" dirty="0" smtClean="0"/>
              <a:t>.</a:t>
            </a:r>
            <a:endParaRPr lang="pt-BR" sz="1400" dirty="0" smtClean="0"/>
          </a:p>
          <a:p>
            <a:r>
              <a:rPr lang="pt-BR" sz="1600" dirty="0" smtClean="0"/>
              <a:t>Dependendo do tema informações reais e encenadas geram efeitos diferentes:</a:t>
            </a:r>
          </a:p>
          <a:p>
            <a:pPr lvl="1"/>
            <a:r>
              <a:rPr lang="pt-BR" sz="1400" dirty="0" smtClean="0"/>
              <a:t>Uma comparação interessante entre indivíduos expostos a dramas que envolvem médicos, à noticias na TV sobre médicos e notícias impressas, demonstraram </a:t>
            </a:r>
            <a:r>
              <a:rPr lang="pt-BR" sz="1400" dirty="0" smtClean="0"/>
              <a:t>que para o mesmo tipo de conteúdo negativo sobre médicos:</a:t>
            </a:r>
            <a:endParaRPr lang="pt-BR" sz="1400" dirty="0" smtClean="0"/>
          </a:p>
          <a:p>
            <a:pPr lvl="2"/>
            <a:r>
              <a:rPr lang="pt-BR" sz="1200" dirty="0" smtClean="0"/>
              <a:t>Os dramas geraram uma percepção negativa a respeito dos médicos na vida real</a:t>
            </a:r>
          </a:p>
          <a:p>
            <a:pPr lvl="2"/>
            <a:r>
              <a:rPr lang="pt-BR" sz="1200" dirty="0" smtClean="0"/>
              <a:t>As notícias geraram uma percepção positiva a respeito dos </a:t>
            </a:r>
            <a:r>
              <a:rPr lang="pt-BR" sz="1200" dirty="0" smtClean="0"/>
              <a:t>médicos na vida real.</a:t>
            </a:r>
            <a:endParaRPr lang="pt-BR" sz="1200" dirty="0" smtClean="0"/>
          </a:p>
          <a:p>
            <a:r>
              <a:rPr lang="pt-BR" sz="1600" dirty="0" smtClean="0"/>
              <a:t>Nesse estudo:</a:t>
            </a:r>
          </a:p>
          <a:p>
            <a:pPr lvl="1"/>
            <a:r>
              <a:rPr lang="pt-BR" sz="1400" dirty="0" smtClean="0"/>
              <a:t>A consistência da narrativa </a:t>
            </a:r>
            <a:r>
              <a:rPr lang="pt-BR" sz="1400" dirty="0" smtClean="0"/>
              <a:t>influenciou fortemente à </a:t>
            </a:r>
            <a:r>
              <a:rPr lang="pt-BR" sz="1400" dirty="0" smtClean="0"/>
              <a:t>percepção de médicos na realidade, enquanto </a:t>
            </a:r>
            <a:r>
              <a:rPr lang="pt-BR" sz="1400" dirty="0" smtClean="0"/>
              <a:t>nos noticiários a maior percepção </a:t>
            </a:r>
            <a:r>
              <a:rPr lang="pt-BR" sz="1400" dirty="0" smtClean="0"/>
              <a:t>de ocorrer na vida real e </a:t>
            </a:r>
            <a:r>
              <a:rPr lang="pt-BR" sz="1400" dirty="0" smtClean="0"/>
              <a:t>a proximidade </a:t>
            </a:r>
            <a:r>
              <a:rPr lang="pt-BR" sz="1400" dirty="0" smtClean="0"/>
              <a:t>do indivíduo não tiveram a mesma </a:t>
            </a:r>
            <a:r>
              <a:rPr lang="pt-BR" sz="1400" dirty="0" smtClean="0"/>
              <a:t>influência </a:t>
            </a:r>
            <a:r>
              <a:rPr lang="pt-BR" sz="1400" dirty="0" smtClean="0"/>
              <a:t>n</a:t>
            </a:r>
            <a:r>
              <a:rPr lang="pt-BR" sz="1400" dirty="0" smtClean="0"/>
              <a:t>a </a:t>
            </a:r>
            <a:r>
              <a:rPr lang="pt-BR" sz="1400" dirty="0" smtClean="0"/>
              <a:t>percepção.</a:t>
            </a:r>
            <a:endParaRPr lang="pt-BR" sz="1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677E-08E9-4AC6-840F-905C4C7A0D5D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2286</Words>
  <Application>Microsoft Office PowerPoint</Application>
  <PresentationFormat>Apresentação na tela (4:3)</PresentationFormat>
  <Paragraphs>173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A mídia e a percepção da realidade    </vt:lpstr>
      <vt:lpstr>A teoria na prática</vt:lpstr>
      <vt:lpstr>A mídia e a percepção da realidade    </vt:lpstr>
      <vt:lpstr>Exposição à midia vs Realidade</vt:lpstr>
      <vt:lpstr>O estudo do Cultivo</vt:lpstr>
      <vt:lpstr>Assistir TV e experiência direta</vt:lpstr>
      <vt:lpstr>Hierarquia de experiências</vt:lpstr>
      <vt:lpstr>Visões de efeitos específicos</vt:lpstr>
      <vt:lpstr>Realismo percebido</vt:lpstr>
      <vt:lpstr>Efeitos observados</vt:lpstr>
      <vt:lpstr>Efeitos observados (cont)</vt:lpstr>
      <vt:lpstr>Cultivo e Vídeo Games</vt:lpstr>
      <vt:lpstr>Cultivo e mídias sociais</vt:lpstr>
      <vt:lpstr>Mecanismos cognitivos do cultivo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mídia e a percepção da realidade    </dc:title>
  <dc:creator>Leandro</dc:creator>
  <cp:lastModifiedBy>Leandro</cp:lastModifiedBy>
  <cp:revision>87</cp:revision>
  <dcterms:created xsi:type="dcterms:W3CDTF">2020-04-28T16:55:06Z</dcterms:created>
  <dcterms:modified xsi:type="dcterms:W3CDTF">2020-04-29T20:28:27Z</dcterms:modified>
</cp:coreProperties>
</file>