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67" r:id="rId3"/>
    <p:sldId id="406" r:id="rId4"/>
    <p:sldId id="407" r:id="rId5"/>
    <p:sldId id="408" r:id="rId6"/>
    <p:sldId id="409" r:id="rId7"/>
    <p:sldId id="411" r:id="rId8"/>
    <p:sldId id="412" r:id="rId9"/>
    <p:sldId id="413" r:id="rId10"/>
    <p:sldId id="414" r:id="rId11"/>
    <p:sldId id="416" r:id="rId12"/>
    <p:sldId id="417" r:id="rId13"/>
    <p:sldId id="418" r:id="rId14"/>
    <p:sldId id="419" r:id="rId15"/>
    <p:sldId id="420" r:id="rId16"/>
    <p:sldId id="421" r:id="rId17"/>
    <p:sldId id="423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66"/>
    <a:srgbClr val="FF33CC"/>
    <a:srgbClr val="003300"/>
    <a:srgbClr val="660066"/>
    <a:srgbClr val="FFFF00"/>
    <a:srgbClr val="66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3740" autoAdjust="0"/>
  </p:normalViewPr>
  <p:slideViewPr>
    <p:cSldViewPr>
      <p:cViewPr varScale="1">
        <p:scale>
          <a:sx n="108" d="100"/>
          <a:sy n="108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139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AADB02-884C-4F64-9D9A-E947FD5A8D7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662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9C8B-EDB1-4850-9E5E-DC968BAFF08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410FC-0C18-434A-96C0-ED70319807E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74C99-08FB-4284-BC75-CF915B2DD4F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2FF333-0EA2-4AB6-AD48-4DD14D36DEB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A16C0-FA27-4CF2-B42F-01B5D81931B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6D106-13A9-4629-B75C-48D31627BA3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54CD7-4EDB-4722-8508-C21BC791667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762D8-28A9-422A-A809-53AFCD72660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0C12F-3305-4699-AA03-A87C4954355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55E12-FE17-4B5F-B984-7D413BFC79C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4B2C1-F132-4075-A59F-0B1C6647712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3DC20-AAA1-4DA6-A41C-0FE23400C3C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000066"/>
          </a:fgClr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F5A071-EF86-4260-93FB-1DD2EB9D691E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781300"/>
            <a:ext cx="3600450" cy="24003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781300"/>
            <a:ext cx="3333750" cy="24193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50825" y="404813"/>
            <a:ext cx="8686800" cy="65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pt-BR" sz="4000" b="1" dirty="0">
                <a:solidFill>
                  <a:srgbClr val="FFFF00"/>
                </a:solidFill>
              </a:rPr>
              <a:t>Regulação hormonal do exercício</a:t>
            </a:r>
          </a:p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endParaRPr lang="pt-BR" sz="4000" b="1" dirty="0">
              <a:solidFill>
                <a:srgbClr val="FFFF00"/>
              </a:solidFill>
            </a:endParaRPr>
          </a:p>
          <a:p>
            <a:pPr algn="ctr" eaLnBrk="0" hangingPunct="0">
              <a:lnSpc>
                <a:spcPct val="135000"/>
              </a:lnSpc>
              <a:spcBef>
                <a:spcPct val="50000"/>
              </a:spcBef>
            </a:pP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ctr" eaLnBrk="0" hangingPunct="0">
              <a:lnSpc>
                <a:spcPct val="135000"/>
              </a:lnSpc>
              <a:spcBef>
                <a:spcPct val="50000"/>
              </a:spcBef>
            </a:pP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ctr" eaLnBrk="0" hangingPunct="0">
              <a:lnSpc>
                <a:spcPct val="135000"/>
              </a:lnSpc>
              <a:spcBef>
                <a:spcPct val="50000"/>
              </a:spcBef>
            </a:pP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ctr" eaLnBrk="0" hangingPunct="0">
              <a:lnSpc>
                <a:spcPct val="135000"/>
              </a:lnSpc>
              <a:spcBef>
                <a:spcPct val="50000"/>
              </a:spcBef>
            </a:pP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ctr" eaLnBrk="0" hangingPunct="0">
              <a:lnSpc>
                <a:spcPct val="135000"/>
              </a:lnSpc>
              <a:spcBef>
                <a:spcPct val="50000"/>
              </a:spcBef>
            </a:pPr>
            <a:endParaRPr lang="pt-BR" sz="2200" b="1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135000"/>
              </a:lnSpc>
              <a:spcBef>
                <a:spcPct val="50000"/>
              </a:spcBef>
            </a:pPr>
            <a:endParaRPr lang="pt-BR" sz="2200" b="1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135000"/>
              </a:lnSpc>
              <a:spcBef>
                <a:spcPct val="50000"/>
              </a:spcBef>
            </a:pPr>
            <a:r>
              <a:rPr lang="pt-BR" sz="2200" b="1" dirty="0">
                <a:solidFill>
                  <a:schemeClr val="bg1"/>
                </a:solidFill>
              </a:rPr>
              <a:t>PROF. DR. ADELINO SANCHEZ RAMOS DA SILVA</a:t>
            </a:r>
          </a:p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endParaRPr lang="pt-BR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WordArt 2"/>
          <p:cNvSpPr>
            <a:spLocks noChangeArrowheads="1" noChangeShapeType="1" noTextEdit="1"/>
          </p:cNvSpPr>
          <p:nvPr/>
        </p:nvSpPr>
        <p:spPr bwMode="auto">
          <a:xfrm>
            <a:off x="588963" y="620713"/>
            <a:ext cx="80867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Hormônios e glicemia durante o exercício</a:t>
            </a: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395288" y="1493838"/>
            <a:ext cx="8424862" cy="6397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pt-BR" sz="2400" b="1">
                <a:solidFill>
                  <a:srgbClr val="FFFF00"/>
                </a:solidFill>
              </a:rPr>
              <a:t>Adrenalina e Noradrenalina:</a:t>
            </a:r>
          </a:p>
        </p:txBody>
      </p:sp>
      <p:pic>
        <p:nvPicPr>
          <p:cNvPr id="2129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84313"/>
            <a:ext cx="8929688" cy="4902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129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" y="122238"/>
            <a:ext cx="8632825" cy="66913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129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3863" y="307975"/>
            <a:ext cx="5784850" cy="6361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323850" y="2068513"/>
            <a:ext cx="2376488" cy="2873375"/>
          </a:xfrm>
          <a:prstGeom prst="rect">
            <a:avLst/>
          </a:prstGeom>
          <a:solidFill>
            <a:schemeClr val="tx2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chemeClr val="bg1"/>
                </a:solidFill>
              </a:rPr>
              <a:t>Com o treinamento, as respostas das concentrações de NE e </a:t>
            </a:r>
            <a:r>
              <a:rPr lang="pt-BR" sz="2000" b="1" dirty="0" err="1">
                <a:solidFill>
                  <a:schemeClr val="bg1"/>
                </a:solidFill>
              </a:rPr>
              <a:t>E</a:t>
            </a:r>
            <a:r>
              <a:rPr lang="pt-BR" sz="2000" b="1" dirty="0">
                <a:solidFill>
                  <a:schemeClr val="bg1"/>
                </a:solidFill>
              </a:rPr>
              <a:t> diminuem para uma mesma intensidade submáxima;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 animBg="1"/>
      <p:bldP spid="212995" grpId="0"/>
      <p:bldP spid="2130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WordArt 2"/>
          <p:cNvSpPr>
            <a:spLocks noChangeArrowheads="1" noChangeShapeType="1" noTextEdit="1"/>
          </p:cNvSpPr>
          <p:nvPr/>
        </p:nvSpPr>
        <p:spPr bwMode="auto">
          <a:xfrm>
            <a:off x="588963" y="620713"/>
            <a:ext cx="80867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Hormônios e glicemia durante o exercício</a:t>
            </a:r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424862" cy="6397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pt-BR" sz="2400" b="1">
                <a:solidFill>
                  <a:srgbClr val="FFFF00"/>
                </a:solidFill>
              </a:rPr>
              <a:t>Insulina e Glucagon:</a:t>
            </a:r>
          </a:p>
        </p:txBody>
      </p:sp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46300"/>
            <a:ext cx="8853487" cy="44513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395288" y="1268413"/>
            <a:ext cx="8424862" cy="6397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pt-BR" sz="2400" b="1">
                <a:solidFill>
                  <a:srgbClr val="FFFF00"/>
                </a:solidFill>
              </a:rPr>
              <a:t>INSULINA:</a:t>
            </a: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4356100" y="2852738"/>
            <a:ext cx="4464050" cy="2333625"/>
          </a:xfrm>
          <a:prstGeom prst="rect">
            <a:avLst/>
          </a:prstGeom>
          <a:solidFill>
            <a:srgbClr val="660066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>
                <a:solidFill>
                  <a:schemeClr val="bg1"/>
                </a:solidFill>
              </a:rPr>
              <a:t>O QUE ACONTECE COM A CONCENTRAÇÃO DE INSULINA DURANTE O EXERCÍCIO?</a:t>
            </a:r>
          </a:p>
        </p:txBody>
      </p:sp>
      <p:pic>
        <p:nvPicPr>
          <p:cNvPr id="215050" name="Picture 10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" y="1511300"/>
            <a:ext cx="3467100" cy="5086350"/>
          </a:xfrm>
          <a:prstGeom prst="rect">
            <a:avLst/>
          </a:prstGeom>
          <a:noFill/>
          <a:ln w="50800">
            <a:solidFill>
              <a:srgbClr val="CC0099"/>
            </a:solidFill>
            <a:miter lim="800000"/>
            <a:headEnd/>
            <a:tailEnd/>
          </a:ln>
          <a:effectLst/>
        </p:spPr>
      </p:pic>
      <p:pic>
        <p:nvPicPr>
          <p:cNvPr id="2150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1850" y="261938"/>
            <a:ext cx="4991100" cy="648017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 animBg="1"/>
      <p:bldP spid="215043" grpId="0"/>
      <p:bldP spid="215045" grpId="0"/>
      <p:bldP spid="215045" grpId="1"/>
      <p:bldP spid="215048" grpId="0" animBg="1"/>
      <p:bldP spid="21504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WordArt 2"/>
          <p:cNvSpPr>
            <a:spLocks noChangeArrowheads="1" noChangeShapeType="1" noTextEdit="1"/>
          </p:cNvSpPr>
          <p:nvPr/>
        </p:nvSpPr>
        <p:spPr bwMode="auto">
          <a:xfrm>
            <a:off x="588963" y="620713"/>
            <a:ext cx="80867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Hormônios e glicemia durante o exercício</a:t>
            </a:r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395288" y="1268413"/>
            <a:ext cx="8424862" cy="6397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Tx/>
              <a:buAutoNum type="arabicPeriod" startAt="2"/>
            </a:pPr>
            <a:r>
              <a:rPr lang="pt-BR" sz="2400" b="1">
                <a:solidFill>
                  <a:srgbClr val="FFFF00"/>
                </a:solidFill>
              </a:rPr>
              <a:t>GLUCAGON:</a:t>
            </a:r>
          </a:p>
        </p:txBody>
      </p:sp>
      <p:pic>
        <p:nvPicPr>
          <p:cNvPr id="21607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8" y="2060575"/>
            <a:ext cx="8580437" cy="45720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21607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60350"/>
            <a:ext cx="7848600" cy="6445250"/>
          </a:xfrm>
          <a:prstGeom prst="rect">
            <a:avLst/>
          </a:prstGeom>
          <a:solidFill>
            <a:srgbClr val="00FFFF"/>
          </a:solidFill>
          <a:ln w="50800">
            <a:solidFill>
              <a:srgbClr val="00FFFF"/>
            </a:solidFill>
            <a:miter lim="800000"/>
            <a:headEnd/>
            <a:tailEnd/>
          </a:ln>
          <a:effectLst/>
        </p:spPr>
      </p:pic>
      <p:sp>
        <p:nvSpPr>
          <p:cNvPr id="216077" name="Line 13"/>
          <p:cNvSpPr>
            <a:spLocks noChangeShapeType="1"/>
          </p:cNvSpPr>
          <p:nvPr/>
        </p:nvSpPr>
        <p:spPr bwMode="auto">
          <a:xfrm flipH="1" flipV="1">
            <a:off x="5724525" y="2708275"/>
            <a:ext cx="503238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16078" name="Text Box 14"/>
          <p:cNvSpPr txBox="1">
            <a:spLocks noChangeArrowheads="1"/>
          </p:cNvSpPr>
          <p:nvPr/>
        </p:nvSpPr>
        <p:spPr bwMode="auto">
          <a:xfrm>
            <a:off x="1981200" y="1530350"/>
            <a:ext cx="3598863" cy="23304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BR" sz="1600" b="1" dirty="0">
                <a:solidFill>
                  <a:srgbClr val="000066"/>
                </a:solidFill>
              </a:rPr>
              <a:t>Essa manutenção da secreção de glucagon após o treinamento ocorre devido ao aumento da capacidade desse indivíduo de utilização dos AGLs como substrato energético;</a:t>
            </a:r>
          </a:p>
        </p:txBody>
      </p:sp>
      <p:sp>
        <p:nvSpPr>
          <p:cNvPr id="216079" name="Rectangle 15"/>
          <p:cNvSpPr>
            <a:spLocks noChangeArrowheads="1"/>
          </p:cNvSpPr>
          <p:nvPr/>
        </p:nvSpPr>
        <p:spPr bwMode="auto">
          <a:xfrm>
            <a:off x="1979613" y="4149725"/>
            <a:ext cx="6408737" cy="3603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6080" name="Rectangle 16"/>
          <p:cNvSpPr>
            <a:spLocks noChangeArrowheads="1"/>
          </p:cNvSpPr>
          <p:nvPr/>
        </p:nvSpPr>
        <p:spPr bwMode="auto">
          <a:xfrm>
            <a:off x="5795963" y="3068638"/>
            <a:ext cx="2305050" cy="5048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6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6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6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6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/>
      <p:bldP spid="216077" grpId="0" animBg="1"/>
      <p:bldP spid="216078" grpId="0" animBg="1"/>
      <p:bldP spid="216079" grpId="0" animBg="1"/>
      <p:bldP spid="216079" grpId="1" animBg="1"/>
      <p:bldP spid="216080" grpId="0" animBg="1"/>
      <p:bldP spid="21608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WordArt 2"/>
          <p:cNvSpPr>
            <a:spLocks noChangeArrowheads="1" noChangeShapeType="1" noTextEdit="1"/>
          </p:cNvSpPr>
          <p:nvPr/>
        </p:nvSpPr>
        <p:spPr bwMode="auto">
          <a:xfrm>
            <a:off x="588963" y="620713"/>
            <a:ext cx="80867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Hormônios e glicemia durante o exercício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468313" y="1874838"/>
            <a:ext cx="8496300" cy="4146550"/>
          </a:xfrm>
          <a:prstGeom prst="rect">
            <a:avLst/>
          </a:prstGeom>
          <a:solidFill>
            <a:srgbClr val="003300"/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BR" sz="2400" b="1">
                <a:solidFill>
                  <a:schemeClr val="bg1"/>
                </a:solidFill>
              </a:rPr>
              <a:t>Conforme vimos anteriormente, os principais fatores estimuladores da secreção de insulina e glucagon são: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pt-BR" sz="2400" b="1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>
                <a:solidFill>
                  <a:schemeClr val="bg1"/>
                </a:solidFill>
              </a:rPr>
              <a:t>INSULINA =               GLICOSE PLASMÁTICA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pt-BR" sz="2400" b="1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>
                <a:solidFill>
                  <a:schemeClr val="bg1"/>
                </a:solidFill>
              </a:rPr>
              <a:t>GLUCAGON =             GLICOSE PLASMÁTICA </a:t>
            </a:r>
          </a:p>
        </p:txBody>
      </p:sp>
      <p:sp>
        <p:nvSpPr>
          <p:cNvPr id="217099" name="Text Box 11"/>
          <p:cNvSpPr txBox="1">
            <a:spLocks noChangeArrowheads="1"/>
          </p:cNvSpPr>
          <p:nvPr/>
        </p:nvSpPr>
        <p:spPr bwMode="auto">
          <a:xfrm>
            <a:off x="7885113" y="3860800"/>
            <a:ext cx="10080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>
                <a:solidFill>
                  <a:srgbClr val="FFFF00"/>
                </a:solidFill>
              </a:rPr>
              <a:t>? ? ?</a:t>
            </a:r>
          </a:p>
        </p:txBody>
      </p:sp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7885113" y="5310188"/>
            <a:ext cx="10080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>
                <a:solidFill>
                  <a:srgbClr val="FFFF00"/>
                </a:solidFill>
              </a:rPr>
              <a:t>? ? ?</a:t>
            </a:r>
          </a:p>
        </p:txBody>
      </p:sp>
      <p:sp>
        <p:nvSpPr>
          <p:cNvPr id="217101" name="Line 13"/>
          <p:cNvSpPr>
            <a:spLocks noChangeShapeType="1"/>
          </p:cNvSpPr>
          <p:nvPr/>
        </p:nvSpPr>
        <p:spPr bwMode="auto">
          <a:xfrm>
            <a:off x="3492500" y="3933825"/>
            <a:ext cx="0" cy="647700"/>
          </a:xfrm>
          <a:prstGeom prst="line">
            <a:avLst/>
          </a:prstGeom>
          <a:noFill/>
          <a:ln w="63500">
            <a:solidFill>
              <a:srgbClr val="00FFFF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17102" name="Line 14"/>
          <p:cNvSpPr>
            <a:spLocks noChangeShapeType="1"/>
          </p:cNvSpPr>
          <p:nvPr/>
        </p:nvSpPr>
        <p:spPr bwMode="auto">
          <a:xfrm rot="10800000">
            <a:off x="4211638" y="3933825"/>
            <a:ext cx="0" cy="6477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3348038" y="4005263"/>
            <a:ext cx="100806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1600" b="1">
                <a:solidFill>
                  <a:srgbClr val="FFFF00"/>
                </a:solidFill>
              </a:rPr>
              <a:t>OU</a:t>
            </a:r>
          </a:p>
        </p:txBody>
      </p:sp>
      <p:sp>
        <p:nvSpPr>
          <p:cNvPr id="217104" name="Line 16"/>
          <p:cNvSpPr>
            <a:spLocks noChangeShapeType="1"/>
          </p:cNvSpPr>
          <p:nvPr/>
        </p:nvSpPr>
        <p:spPr bwMode="auto">
          <a:xfrm>
            <a:off x="3563938" y="5230813"/>
            <a:ext cx="0" cy="647700"/>
          </a:xfrm>
          <a:prstGeom prst="line">
            <a:avLst/>
          </a:prstGeom>
          <a:noFill/>
          <a:ln w="63500">
            <a:solidFill>
              <a:srgbClr val="00FFFF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17105" name="Line 17"/>
          <p:cNvSpPr>
            <a:spLocks noChangeShapeType="1"/>
          </p:cNvSpPr>
          <p:nvPr/>
        </p:nvSpPr>
        <p:spPr bwMode="auto">
          <a:xfrm rot="10800000">
            <a:off x="4283075" y="5230813"/>
            <a:ext cx="0" cy="6477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17106" name="Text Box 18"/>
          <p:cNvSpPr txBox="1">
            <a:spLocks noChangeArrowheads="1"/>
          </p:cNvSpPr>
          <p:nvPr/>
        </p:nvSpPr>
        <p:spPr bwMode="auto">
          <a:xfrm>
            <a:off x="3419475" y="5346700"/>
            <a:ext cx="10080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1600" b="1">
                <a:solidFill>
                  <a:srgbClr val="FFFF00"/>
                </a:solidFill>
              </a:rPr>
              <a:t>OU</a:t>
            </a:r>
          </a:p>
        </p:txBody>
      </p:sp>
      <p:sp>
        <p:nvSpPr>
          <p:cNvPr id="217108" name="Text Box 20"/>
          <p:cNvSpPr txBox="1">
            <a:spLocks noChangeArrowheads="1"/>
          </p:cNvSpPr>
          <p:nvPr/>
        </p:nvSpPr>
        <p:spPr bwMode="auto">
          <a:xfrm>
            <a:off x="468313" y="1865313"/>
            <a:ext cx="8496300" cy="3940175"/>
          </a:xfrm>
          <a:prstGeom prst="rect">
            <a:avLst/>
          </a:prstGeom>
          <a:solidFill>
            <a:schemeClr val="bg1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BR" sz="2400" b="1">
                <a:solidFill>
                  <a:srgbClr val="003300"/>
                </a:solidFill>
              </a:rPr>
              <a:t>No entanto durante o exercício físico as concentrações de glicose no plasma são constantes. Dessa maneira: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pt-BR" sz="2400" b="1">
              <a:solidFill>
                <a:srgbClr val="003300"/>
              </a:solidFill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BR" sz="2600" b="1">
                <a:solidFill>
                  <a:srgbClr val="FF3300"/>
                </a:solidFill>
              </a:rPr>
              <a:t>QUEM CONTROLA A DIMINUIÇÃO DA SECREÇÃO DE INSULINA E O AUMENTO DA SECREÇÃO DE GLUCAGON ? ? ?</a:t>
            </a:r>
          </a:p>
        </p:txBody>
      </p:sp>
      <p:pic>
        <p:nvPicPr>
          <p:cNvPr id="21711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636000" cy="6573837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7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7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7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7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7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171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17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217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17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"/>
                                        <p:tgtEl>
                                          <p:spTgt spid="217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animBg="1"/>
      <p:bldP spid="217098" grpId="0" animBg="1"/>
      <p:bldP spid="217099" grpId="0"/>
      <p:bldP spid="217100" grpId="0"/>
      <p:bldP spid="217101" grpId="0" animBg="1"/>
      <p:bldP spid="217101" grpId="1" animBg="1"/>
      <p:bldP spid="217102" grpId="0" animBg="1"/>
      <p:bldP spid="217103" grpId="0"/>
      <p:bldP spid="217104" grpId="0" animBg="1"/>
      <p:bldP spid="217105" grpId="0" animBg="1"/>
      <p:bldP spid="217105" grpId="1" animBg="1"/>
      <p:bldP spid="217106" grpId="0"/>
      <p:bldP spid="217108" grpId="0" animBg="1"/>
      <p:bldP spid="21710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WordArt 2"/>
          <p:cNvSpPr>
            <a:spLocks noChangeArrowheads="1" noChangeShapeType="1" noTextEdit="1"/>
          </p:cNvSpPr>
          <p:nvPr/>
        </p:nvSpPr>
        <p:spPr bwMode="auto">
          <a:xfrm>
            <a:off x="588963" y="620713"/>
            <a:ext cx="80867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Hormônios e glicemia durante o exercício</a:t>
            </a: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395288" y="1609725"/>
            <a:ext cx="8496300" cy="5059363"/>
          </a:xfrm>
          <a:prstGeom prst="rect">
            <a:avLst/>
          </a:prstGeom>
          <a:solidFill>
            <a:srgbClr val="000000"/>
          </a:solidFill>
          <a:ln w="38100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FF"/>
                </a:solidFill>
              </a:rPr>
              <a:t>    Se a concentração de insulina diminui ao longo do exercício, como o músculo consegue realizar a captação de glicose?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pt-BR" sz="2400" b="1" dirty="0">
                <a:solidFill>
                  <a:srgbClr val="FFFF00"/>
                </a:solidFill>
              </a:rPr>
              <a:t>Aumento do fluxo sanguíneo que provoca maior aporte de glicose ao músculo;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pt-BR" sz="2400" b="1" i="1" dirty="0" err="1">
                <a:solidFill>
                  <a:srgbClr val="FFFF00"/>
                </a:solidFill>
              </a:rPr>
              <a:t>Up</a:t>
            </a:r>
            <a:r>
              <a:rPr lang="pt-BR" sz="2400" b="1" i="1" dirty="0">
                <a:solidFill>
                  <a:srgbClr val="FFFF00"/>
                </a:solidFill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</a:rPr>
              <a:t>regulation</a:t>
            </a:r>
            <a:r>
              <a:rPr lang="pt-BR" sz="2400" b="1" dirty="0">
                <a:solidFill>
                  <a:srgbClr val="FFFF00"/>
                </a:solidFill>
              </a:rPr>
              <a:t> dos receptores de insulina;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pt-BR" sz="2400" b="1" dirty="0">
                <a:solidFill>
                  <a:srgbClr val="FFFF00"/>
                </a:solidFill>
              </a:rPr>
              <a:t>Exercício ativa uma proteína chamada de AMPK que ativa os </a:t>
            </a:r>
            <a:r>
              <a:rPr lang="pt-BR" sz="2400" b="1" dirty="0" err="1">
                <a:solidFill>
                  <a:srgbClr val="FFFF00"/>
                </a:solidFill>
              </a:rPr>
              <a:t>GLUT4sem</a:t>
            </a:r>
            <a:r>
              <a:rPr lang="pt-BR" sz="2400" b="1" dirty="0">
                <a:solidFill>
                  <a:srgbClr val="FFFF00"/>
                </a:solidFill>
              </a:rPr>
              <a:t> necessidade de insulina;</a:t>
            </a:r>
            <a:r>
              <a:rPr lang="pt-BR" sz="2400" b="1" dirty="0">
                <a:solidFill>
                  <a:srgbClr val="003300"/>
                </a:solidFill>
              </a:rPr>
              <a:t>  </a:t>
            </a:r>
            <a:endParaRPr lang="pt-BR" sz="26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WordArt 2"/>
          <p:cNvSpPr>
            <a:spLocks noChangeArrowheads="1" noChangeShapeType="1" noTextEdit="1"/>
          </p:cNvSpPr>
          <p:nvPr/>
        </p:nvSpPr>
        <p:spPr bwMode="auto">
          <a:xfrm>
            <a:off x="588963" y="620713"/>
            <a:ext cx="80867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Hormônios e glicemia durante o exercício</a:t>
            </a: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3490913" y="2746375"/>
            <a:ext cx="5473700" cy="24828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50000"/>
              </a:spcBef>
            </a:pPr>
            <a:r>
              <a:rPr lang="pt-BR" sz="2800" b="1">
                <a:solidFill>
                  <a:srgbClr val="660066"/>
                </a:solidFill>
              </a:rPr>
              <a:t>Hormônios de ação lenta: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pt-BR" sz="2800" b="1">
                <a:solidFill>
                  <a:srgbClr val="000066"/>
                </a:solidFill>
              </a:rPr>
              <a:t>Cortisol;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pt-BR" sz="2800" b="1">
                <a:solidFill>
                  <a:srgbClr val="000066"/>
                </a:solidFill>
              </a:rPr>
              <a:t>Hormônio do crescimento;</a:t>
            </a:r>
          </a:p>
        </p:txBody>
      </p:sp>
      <p:pic>
        <p:nvPicPr>
          <p:cNvPr id="2191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84350"/>
            <a:ext cx="2857500" cy="43815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539750" y="549275"/>
            <a:ext cx="8496300" cy="733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pt-BR" sz="2800" b="1">
                <a:solidFill>
                  <a:srgbClr val="FFFF00"/>
                </a:solidFill>
              </a:rPr>
              <a:t>Cortisol;</a:t>
            </a:r>
          </a:p>
        </p:txBody>
      </p:sp>
      <p:pic>
        <p:nvPicPr>
          <p:cNvPr id="2201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1925"/>
            <a:ext cx="5749925" cy="66516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2201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4450"/>
            <a:ext cx="8407400" cy="67722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20171" name="WordArt 11"/>
          <p:cNvSpPr>
            <a:spLocks noChangeArrowheads="1" noChangeShapeType="1" noTextEdit="1"/>
          </p:cNvSpPr>
          <p:nvPr/>
        </p:nvSpPr>
        <p:spPr bwMode="auto">
          <a:xfrm>
            <a:off x="3132138" y="2646363"/>
            <a:ext cx="36385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COMO EXPLICAR ?</a:t>
            </a:r>
          </a:p>
        </p:txBody>
      </p:sp>
      <p:sp>
        <p:nvSpPr>
          <p:cNvPr id="220173" name="Oval 13"/>
          <p:cNvSpPr>
            <a:spLocks noChangeArrowheads="1"/>
          </p:cNvSpPr>
          <p:nvPr/>
        </p:nvSpPr>
        <p:spPr bwMode="auto">
          <a:xfrm>
            <a:off x="2266950" y="979488"/>
            <a:ext cx="1584325" cy="1081087"/>
          </a:xfrm>
          <a:prstGeom prst="ellipse">
            <a:avLst/>
          </a:prstGeom>
          <a:solidFill>
            <a:srgbClr val="0033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0174" name="Oval 14"/>
          <p:cNvSpPr>
            <a:spLocks noChangeArrowheads="1"/>
          </p:cNvSpPr>
          <p:nvPr/>
        </p:nvSpPr>
        <p:spPr bwMode="auto">
          <a:xfrm>
            <a:off x="5075238" y="979488"/>
            <a:ext cx="1511300" cy="1081087"/>
          </a:xfrm>
          <a:prstGeom prst="ellipse">
            <a:avLst/>
          </a:prstGeom>
          <a:solidFill>
            <a:srgbClr val="0033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0175" name="Text Box 15"/>
          <p:cNvSpPr txBox="1">
            <a:spLocks noChangeArrowheads="1"/>
          </p:cNvSpPr>
          <p:nvPr/>
        </p:nvSpPr>
        <p:spPr bwMode="auto">
          <a:xfrm>
            <a:off x="2195513" y="1125538"/>
            <a:ext cx="1727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FFFF"/>
                </a:solidFill>
              </a:rPr>
              <a:t>Remoção</a:t>
            </a:r>
          </a:p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FFFF"/>
                </a:solidFill>
              </a:rPr>
              <a:t>Cortisol</a:t>
            </a:r>
          </a:p>
        </p:txBody>
      </p:sp>
      <p:sp>
        <p:nvSpPr>
          <p:cNvPr id="220176" name="Text Box 16"/>
          <p:cNvSpPr txBox="1">
            <a:spLocks noChangeArrowheads="1"/>
          </p:cNvSpPr>
          <p:nvPr/>
        </p:nvSpPr>
        <p:spPr bwMode="auto">
          <a:xfrm>
            <a:off x="5003800" y="1125538"/>
            <a:ext cx="1727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FFFF"/>
                </a:solidFill>
              </a:rPr>
              <a:t>Secreção</a:t>
            </a:r>
          </a:p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FFFF"/>
                </a:solidFill>
              </a:rPr>
              <a:t>Cortisol</a:t>
            </a:r>
          </a:p>
        </p:txBody>
      </p:sp>
      <p:sp>
        <p:nvSpPr>
          <p:cNvPr id="220177" name="Text Box 17"/>
          <p:cNvSpPr txBox="1">
            <a:spLocks noChangeArrowheads="1"/>
          </p:cNvSpPr>
          <p:nvPr/>
        </p:nvSpPr>
        <p:spPr bwMode="auto">
          <a:xfrm>
            <a:off x="4067175" y="1071563"/>
            <a:ext cx="7921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800" b="1">
                <a:solidFill>
                  <a:srgbClr val="FF3300"/>
                </a:solidFill>
              </a:rPr>
              <a:t>&lt;</a:t>
            </a:r>
          </a:p>
        </p:txBody>
      </p:sp>
      <p:sp>
        <p:nvSpPr>
          <p:cNvPr id="220178" name="Rectangle 18"/>
          <p:cNvSpPr>
            <a:spLocks noChangeArrowheads="1"/>
          </p:cNvSpPr>
          <p:nvPr/>
        </p:nvSpPr>
        <p:spPr bwMode="auto">
          <a:xfrm>
            <a:off x="1619250" y="333375"/>
            <a:ext cx="6985000" cy="2519363"/>
          </a:xfrm>
          <a:prstGeom prst="rect">
            <a:avLst/>
          </a:prstGeom>
          <a:solidFill>
            <a:srgbClr val="0033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0179" name="Oval 19"/>
          <p:cNvSpPr>
            <a:spLocks noChangeArrowheads="1"/>
          </p:cNvSpPr>
          <p:nvPr/>
        </p:nvSpPr>
        <p:spPr bwMode="auto">
          <a:xfrm>
            <a:off x="6948488" y="4003675"/>
            <a:ext cx="1582737" cy="1081088"/>
          </a:xfrm>
          <a:prstGeom prst="ellipse">
            <a:avLst/>
          </a:prstGeom>
          <a:solidFill>
            <a:srgbClr val="660066"/>
          </a:solidFill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0180" name="Oval 20"/>
          <p:cNvSpPr>
            <a:spLocks noChangeArrowheads="1"/>
          </p:cNvSpPr>
          <p:nvPr/>
        </p:nvSpPr>
        <p:spPr bwMode="auto">
          <a:xfrm>
            <a:off x="4211638" y="4003675"/>
            <a:ext cx="1584325" cy="1081088"/>
          </a:xfrm>
          <a:prstGeom prst="ellipse">
            <a:avLst/>
          </a:prstGeom>
          <a:solidFill>
            <a:srgbClr val="660066"/>
          </a:solidFill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0181" name="Text Box 21"/>
          <p:cNvSpPr txBox="1">
            <a:spLocks noChangeArrowheads="1"/>
          </p:cNvSpPr>
          <p:nvPr/>
        </p:nvSpPr>
        <p:spPr bwMode="auto">
          <a:xfrm>
            <a:off x="4140200" y="4160838"/>
            <a:ext cx="1727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FFFF"/>
                </a:solidFill>
              </a:rPr>
              <a:t>Remoção</a:t>
            </a:r>
          </a:p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FFFF"/>
                </a:solidFill>
              </a:rPr>
              <a:t>Cortisol</a:t>
            </a:r>
          </a:p>
        </p:txBody>
      </p:sp>
      <p:sp>
        <p:nvSpPr>
          <p:cNvPr id="220182" name="Text Box 22"/>
          <p:cNvSpPr txBox="1">
            <a:spLocks noChangeArrowheads="1"/>
          </p:cNvSpPr>
          <p:nvPr/>
        </p:nvSpPr>
        <p:spPr bwMode="auto">
          <a:xfrm>
            <a:off x="6877050" y="4160838"/>
            <a:ext cx="1727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FFFF"/>
                </a:solidFill>
              </a:rPr>
              <a:t>Secreção</a:t>
            </a:r>
          </a:p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FFFF"/>
                </a:solidFill>
              </a:rPr>
              <a:t>Cortisol</a:t>
            </a:r>
          </a:p>
        </p:txBody>
      </p:sp>
      <p:sp>
        <p:nvSpPr>
          <p:cNvPr id="220183" name="Text Box 23"/>
          <p:cNvSpPr txBox="1">
            <a:spLocks noChangeArrowheads="1"/>
          </p:cNvSpPr>
          <p:nvPr/>
        </p:nvSpPr>
        <p:spPr bwMode="auto">
          <a:xfrm>
            <a:off x="6011863" y="4148138"/>
            <a:ext cx="7921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800" b="1">
                <a:solidFill>
                  <a:srgbClr val="FF3300"/>
                </a:solidFill>
              </a:rPr>
              <a:t>&gt;</a:t>
            </a:r>
          </a:p>
        </p:txBody>
      </p:sp>
      <p:sp>
        <p:nvSpPr>
          <p:cNvPr id="220184" name="Rectangle 24"/>
          <p:cNvSpPr>
            <a:spLocks noChangeArrowheads="1"/>
          </p:cNvSpPr>
          <p:nvPr/>
        </p:nvSpPr>
        <p:spPr bwMode="auto">
          <a:xfrm>
            <a:off x="1619250" y="2997200"/>
            <a:ext cx="6985000" cy="2519363"/>
          </a:xfrm>
          <a:prstGeom prst="rect">
            <a:avLst/>
          </a:prstGeom>
          <a:solidFill>
            <a:srgbClr val="6600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0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0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500"/>
                                        <p:tgtEl>
                                          <p:spTgt spid="22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500"/>
                                        <p:tgtEl>
                                          <p:spTgt spid="22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500"/>
                                        <p:tgtEl>
                                          <p:spTgt spid="22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500"/>
                                        <p:tgtEl>
                                          <p:spTgt spid="22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500"/>
                                        <p:tgtEl>
                                          <p:spTgt spid="22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500"/>
                                        <p:tgtEl>
                                          <p:spTgt spid="22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/>
      <p:bldP spid="220171" grpId="0" animBg="1"/>
      <p:bldP spid="220171" grpId="1" animBg="1"/>
      <p:bldP spid="220173" grpId="0" animBg="1"/>
      <p:bldP spid="220174" grpId="0" animBg="1"/>
      <p:bldP spid="220175" grpId="0"/>
      <p:bldP spid="220176" grpId="0"/>
      <p:bldP spid="220177" grpId="0"/>
      <p:bldP spid="220178" grpId="0" animBg="1"/>
      <p:bldP spid="220179" grpId="0" animBg="1"/>
      <p:bldP spid="220180" grpId="0" animBg="1"/>
      <p:bldP spid="220181" grpId="0"/>
      <p:bldP spid="220182" grpId="0"/>
      <p:bldP spid="220183" grpId="0"/>
      <p:bldP spid="2201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539750" y="392113"/>
            <a:ext cx="5327650" cy="733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Tx/>
              <a:buAutoNum type="arabicPeriod" startAt="2"/>
            </a:pPr>
            <a:r>
              <a:rPr lang="pt-BR" sz="2800" b="1">
                <a:solidFill>
                  <a:srgbClr val="FFFF00"/>
                </a:solidFill>
              </a:rPr>
              <a:t>Hormônio do Crescimento;</a:t>
            </a:r>
          </a:p>
        </p:txBody>
      </p:sp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79550"/>
            <a:ext cx="8713788" cy="50450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2273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268413"/>
            <a:ext cx="7848600" cy="540385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36513" y="2492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7222" name="WordArt 6"/>
          <p:cNvSpPr>
            <a:spLocks noChangeArrowheads="1" noChangeShapeType="1" noTextEdit="1"/>
          </p:cNvSpPr>
          <p:nvPr/>
        </p:nvSpPr>
        <p:spPr bwMode="auto">
          <a:xfrm>
            <a:off x="684213" y="557213"/>
            <a:ext cx="77152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Controle hormonal: glicogênio muscular</a:t>
            </a:r>
          </a:p>
        </p:txBody>
      </p:sp>
      <p:sp>
        <p:nvSpPr>
          <p:cNvPr id="137224" name="Oval 8"/>
          <p:cNvSpPr>
            <a:spLocks noChangeArrowheads="1"/>
          </p:cNvSpPr>
          <p:nvPr/>
        </p:nvSpPr>
        <p:spPr bwMode="auto">
          <a:xfrm>
            <a:off x="1258888" y="4579938"/>
            <a:ext cx="3168650" cy="1441450"/>
          </a:xfrm>
          <a:prstGeom prst="ellipse">
            <a:avLst/>
          </a:prstGeom>
          <a:solidFill>
            <a:srgbClr val="660066"/>
          </a:solidFill>
          <a:ln w="5080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1474788" y="4724400"/>
            <a:ext cx="2736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000" b="1">
                <a:solidFill>
                  <a:schemeClr val="bg1"/>
                </a:solidFill>
              </a:rPr>
              <a:t>Depleção  Glicogênio muscular</a:t>
            </a:r>
          </a:p>
        </p:txBody>
      </p:sp>
      <p:sp>
        <p:nvSpPr>
          <p:cNvPr id="137226" name="Oval 10"/>
          <p:cNvSpPr>
            <a:spLocks noChangeArrowheads="1"/>
          </p:cNvSpPr>
          <p:nvPr/>
        </p:nvSpPr>
        <p:spPr bwMode="auto">
          <a:xfrm>
            <a:off x="1836738" y="2182813"/>
            <a:ext cx="1871662" cy="1533525"/>
          </a:xfrm>
          <a:prstGeom prst="ellipse">
            <a:avLst/>
          </a:prstGeom>
          <a:solidFill>
            <a:srgbClr val="000000"/>
          </a:solidFill>
          <a:ln w="508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836738" y="2420938"/>
            <a:ext cx="17986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000" b="1">
                <a:solidFill>
                  <a:srgbClr val="FFFF00"/>
                </a:solidFill>
              </a:rPr>
              <a:t>Intensidade Exercício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1044575" y="2081213"/>
            <a:ext cx="5762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6000" b="1">
                <a:solidFill>
                  <a:srgbClr val="FFFFCC"/>
                </a:solidFill>
              </a:rPr>
              <a:t>&gt;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79388" y="3933825"/>
            <a:ext cx="576262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9600" b="1">
                <a:solidFill>
                  <a:srgbClr val="FFFFCC"/>
                </a:solidFill>
              </a:rPr>
              <a:t>&gt;</a:t>
            </a:r>
          </a:p>
        </p:txBody>
      </p:sp>
      <p:sp>
        <p:nvSpPr>
          <p:cNvPr id="137230" name="Oval 14"/>
          <p:cNvSpPr>
            <a:spLocks noChangeArrowheads="1"/>
          </p:cNvSpPr>
          <p:nvPr/>
        </p:nvSpPr>
        <p:spPr bwMode="auto">
          <a:xfrm>
            <a:off x="5724525" y="2235200"/>
            <a:ext cx="1871663" cy="1533525"/>
          </a:xfrm>
          <a:prstGeom prst="ellipse">
            <a:avLst/>
          </a:prstGeom>
          <a:solidFill>
            <a:srgbClr val="000000"/>
          </a:solidFill>
          <a:ln w="508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5795963" y="2420938"/>
            <a:ext cx="17986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000" b="1">
                <a:solidFill>
                  <a:srgbClr val="FFFF00"/>
                </a:solidFill>
              </a:rPr>
              <a:t>Duração Exercício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>
            <a:off x="4932363" y="2133600"/>
            <a:ext cx="5762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6000" b="1">
                <a:solidFill>
                  <a:srgbClr val="FFFFCC"/>
                </a:solidFill>
              </a:rPr>
              <a:t>&lt;</a:t>
            </a:r>
          </a:p>
        </p:txBody>
      </p:sp>
      <p:sp>
        <p:nvSpPr>
          <p:cNvPr id="137236" name="Oval 20"/>
          <p:cNvSpPr>
            <a:spLocks noChangeArrowheads="1"/>
          </p:cNvSpPr>
          <p:nvPr/>
        </p:nvSpPr>
        <p:spPr bwMode="auto">
          <a:xfrm>
            <a:off x="5651500" y="4579938"/>
            <a:ext cx="3168650" cy="1441450"/>
          </a:xfrm>
          <a:prstGeom prst="ellipse">
            <a:avLst/>
          </a:prstGeom>
          <a:solidFill>
            <a:srgbClr val="660066"/>
          </a:solidFill>
          <a:ln w="5080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7237" name="Text Box 21"/>
          <p:cNvSpPr txBox="1">
            <a:spLocks noChangeArrowheads="1"/>
          </p:cNvSpPr>
          <p:nvPr/>
        </p:nvSpPr>
        <p:spPr bwMode="auto">
          <a:xfrm>
            <a:off x="5867400" y="4724400"/>
            <a:ext cx="27368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000" b="1">
                <a:solidFill>
                  <a:schemeClr val="bg1"/>
                </a:solidFill>
              </a:rPr>
              <a:t>Secreção 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000" b="1">
                <a:solidFill>
                  <a:schemeClr val="bg1"/>
                </a:solidFill>
              </a:rPr>
              <a:t>Adrenalina</a:t>
            </a:r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4572000" y="3933825"/>
            <a:ext cx="57626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9600" b="1">
                <a:solidFill>
                  <a:srgbClr val="FFFFCC"/>
                </a:solidFill>
              </a:rPr>
              <a:t>&gt;</a:t>
            </a:r>
          </a:p>
        </p:txBody>
      </p:sp>
      <p:pic>
        <p:nvPicPr>
          <p:cNvPr id="137239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450"/>
            <a:ext cx="8837612" cy="6784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7240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15888"/>
            <a:ext cx="6888162" cy="665162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7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7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7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7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500"/>
                                        <p:tgtEl>
                                          <p:spTgt spid="137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nimBg="1"/>
      <p:bldP spid="137222" grpId="0" animBg="1"/>
      <p:bldP spid="137224" grpId="0" animBg="1"/>
      <p:bldP spid="137225" grpId="0"/>
      <p:bldP spid="137226" grpId="0" animBg="1"/>
      <p:bldP spid="137227" grpId="0"/>
      <p:bldP spid="137228" grpId="0"/>
      <p:bldP spid="137229" grpId="0"/>
      <p:bldP spid="137230" grpId="0" animBg="1"/>
      <p:bldP spid="137231" grpId="0"/>
      <p:bldP spid="137232" grpId="0"/>
      <p:bldP spid="137236" grpId="0" animBg="1"/>
      <p:bldP spid="137237" grpId="0"/>
      <p:bldP spid="1372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9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341438"/>
            <a:ext cx="9144000" cy="5467350"/>
          </a:xfrm>
          <a:prstGeom prst="rect">
            <a:avLst/>
          </a:prstGeom>
          <a:noFill/>
        </p:spPr>
      </p:pic>
      <p:sp>
        <p:nvSpPr>
          <p:cNvPr id="203792" name="Rectangle 16"/>
          <p:cNvSpPr>
            <a:spLocks noChangeArrowheads="1"/>
          </p:cNvSpPr>
          <p:nvPr/>
        </p:nvSpPr>
        <p:spPr bwMode="auto">
          <a:xfrm>
            <a:off x="5940425" y="1485900"/>
            <a:ext cx="3203575" cy="3744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3793" name="Rectangle 17"/>
          <p:cNvSpPr>
            <a:spLocks noChangeArrowheads="1"/>
          </p:cNvSpPr>
          <p:nvPr/>
        </p:nvSpPr>
        <p:spPr bwMode="auto">
          <a:xfrm>
            <a:off x="5364163" y="2349500"/>
            <a:ext cx="1512887" cy="50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3794" name="Rectangle 18"/>
          <p:cNvSpPr>
            <a:spLocks noChangeArrowheads="1"/>
          </p:cNvSpPr>
          <p:nvPr/>
        </p:nvSpPr>
        <p:spPr bwMode="auto">
          <a:xfrm>
            <a:off x="4859338" y="1630363"/>
            <a:ext cx="1441450" cy="1150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3797" name="WordArt 21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77152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Controle hormonal: glicogênio muscular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0" name="WordArt 6"/>
          <p:cNvSpPr>
            <a:spLocks noChangeArrowheads="1" noChangeShapeType="1" noTextEdit="1"/>
          </p:cNvSpPr>
          <p:nvPr/>
        </p:nvSpPr>
        <p:spPr bwMode="auto">
          <a:xfrm>
            <a:off x="684213" y="620713"/>
            <a:ext cx="77152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Controle hormonal: glicogênio muscular</a:t>
            </a: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323850" y="1557338"/>
            <a:ext cx="84978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pt-BR" sz="2200" b="1">
                <a:solidFill>
                  <a:srgbClr val="FFFF00"/>
                </a:solidFill>
              </a:rPr>
              <a:t> Para testar a hipótese de que a glicogenólise muscular é controlada pela adrenalina circulante durante o exercício, os pesquisadores administraram propranolol, droga que bloqueia os receptores beta adrenérgicos;</a:t>
            </a:r>
            <a:r>
              <a:rPr lang="pt-BR" sz="2000" b="1">
                <a:solidFill>
                  <a:srgbClr val="FFFF00"/>
                </a:solidFill>
              </a:rPr>
              <a:t>   </a:t>
            </a:r>
          </a:p>
        </p:txBody>
      </p:sp>
      <p:pic>
        <p:nvPicPr>
          <p:cNvPr id="205856" name="Picture 3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341438"/>
            <a:ext cx="9144000" cy="54673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5857" name="Rectangle 33"/>
          <p:cNvSpPr>
            <a:spLocks noChangeArrowheads="1"/>
          </p:cNvSpPr>
          <p:nvPr/>
        </p:nvSpPr>
        <p:spPr bwMode="auto">
          <a:xfrm>
            <a:off x="5940425" y="1485900"/>
            <a:ext cx="3203575" cy="3744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858" name="Rectangle 34"/>
          <p:cNvSpPr>
            <a:spLocks noChangeArrowheads="1"/>
          </p:cNvSpPr>
          <p:nvPr/>
        </p:nvSpPr>
        <p:spPr bwMode="auto">
          <a:xfrm>
            <a:off x="5364163" y="2349500"/>
            <a:ext cx="1512887" cy="50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859" name="Rectangle 35"/>
          <p:cNvSpPr>
            <a:spLocks noChangeArrowheads="1"/>
          </p:cNvSpPr>
          <p:nvPr/>
        </p:nvSpPr>
        <p:spPr bwMode="auto">
          <a:xfrm>
            <a:off x="4859338" y="1630363"/>
            <a:ext cx="1441450" cy="1150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860" name="Line 36"/>
          <p:cNvSpPr>
            <a:spLocks noChangeShapeType="1"/>
          </p:cNvSpPr>
          <p:nvPr/>
        </p:nvSpPr>
        <p:spPr bwMode="auto">
          <a:xfrm>
            <a:off x="971550" y="2997200"/>
            <a:ext cx="1079500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861" name="Line 37"/>
          <p:cNvSpPr>
            <a:spLocks noChangeShapeType="1"/>
          </p:cNvSpPr>
          <p:nvPr/>
        </p:nvSpPr>
        <p:spPr bwMode="auto">
          <a:xfrm flipV="1">
            <a:off x="827088" y="3070225"/>
            <a:ext cx="1512887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862" name="Line 38"/>
          <p:cNvSpPr>
            <a:spLocks noChangeShapeType="1"/>
          </p:cNvSpPr>
          <p:nvPr/>
        </p:nvSpPr>
        <p:spPr bwMode="auto">
          <a:xfrm>
            <a:off x="1979613" y="2060575"/>
            <a:ext cx="1079500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863" name="Line 39"/>
          <p:cNvSpPr>
            <a:spLocks noChangeShapeType="1"/>
          </p:cNvSpPr>
          <p:nvPr/>
        </p:nvSpPr>
        <p:spPr bwMode="auto">
          <a:xfrm flipV="1">
            <a:off x="1835150" y="2133600"/>
            <a:ext cx="1512888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864" name="Line 40"/>
          <p:cNvSpPr>
            <a:spLocks noChangeShapeType="1"/>
          </p:cNvSpPr>
          <p:nvPr/>
        </p:nvSpPr>
        <p:spPr bwMode="auto">
          <a:xfrm>
            <a:off x="4068763" y="1844675"/>
            <a:ext cx="1079500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865" name="Line 41"/>
          <p:cNvSpPr>
            <a:spLocks noChangeShapeType="1"/>
          </p:cNvSpPr>
          <p:nvPr/>
        </p:nvSpPr>
        <p:spPr bwMode="auto">
          <a:xfrm flipV="1">
            <a:off x="3924300" y="1917700"/>
            <a:ext cx="1512888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866" name="Line 42"/>
          <p:cNvSpPr>
            <a:spLocks noChangeShapeType="1"/>
          </p:cNvSpPr>
          <p:nvPr/>
        </p:nvSpPr>
        <p:spPr bwMode="auto">
          <a:xfrm>
            <a:off x="4067175" y="3860800"/>
            <a:ext cx="1079500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867" name="Line 43"/>
          <p:cNvSpPr>
            <a:spLocks noChangeShapeType="1"/>
          </p:cNvSpPr>
          <p:nvPr/>
        </p:nvSpPr>
        <p:spPr bwMode="auto">
          <a:xfrm flipV="1">
            <a:off x="3922713" y="3933825"/>
            <a:ext cx="1512887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868" name="Line 44"/>
          <p:cNvSpPr>
            <a:spLocks noChangeShapeType="1"/>
          </p:cNvSpPr>
          <p:nvPr/>
        </p:nvSpPr>
        <p:spPr bwMode="auto">
          <a:xfrm>
            <a:off x="2698750" y="4868863"/>
            <a:ext cx="1079500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869" name="Line 45"/>
          <p:cNvSpPr>
            <a:spLocks noChangeShapeType="1"/>
          </p:cNvSpPr>
          <p:nvPr/>
        </p:nvSpPr>
        <p:spPr bwMode="auto">
          <a:xfrm flipV="1">
            <a:off x="2554288" y="4941888"/>
            <a:ext cx="1512887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870" name="Line 46"/>
          <p:cNvSpPr>
            <a:spLocks noChangeShapeType="1"/>
          </p:cNvSpPr>
          <p:nvPr/>
        </p:nvSpPr>
        <p:spPr bwMode="auto">
          <a:xfrm>
            <a:off x="4140200" y="4797425"/>
            <a:ext cx="1079500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871" name="Line 47"/>
          <p:cNvSpPr>
            <a:spLocks noChangeShapeType="1"/>
          </p:cNvSpPr>
          <p:nvPr/>
        </p:nvSpPr>
        <p:spPr bwMode="auto">
          <a:xfrm flipV="1">
            <a:off x="3995738" y="4870450"/>
            <a:ext cx="1512887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872" name="Line 48"/>
          <p:cNvSpPr>
            <a:spLocks noChangeShapeType="1"/>
          </p:cNvSpPr>
          <p:nvPr/>
        </p:nvSpPr>
        <p:spPr bwMode="auto">
          <a:xfrm>
            <a:off x="5653088" y="5084763"/>
            <a:ext cx="1439862" cy="143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873" name="Line 49"/>
          <p:cNvSpPr>
            <a:spLocks noChangeShapeType="1"/>
          </p:cNvSpPr>
          <p:nvPr/>
        </p:nvSpPr>
        <p:spPr bwMode="auto">
          <a:xfrm flipV="1">
            <a:off x="5795963" y="5373688"/>
            <a:ext cx="1800225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874" name="Line 50"/>
          <p:cNvSpPr>
            <a:spLocks noChangeShapeType="1"/>
          </p:cNvSpPr>
          <p:nvPr/>
        </p:nvSpPr>
        <p:spPr bwMode="auto">
          <a:xfrm>
            <a:off x="3563938" y="1341438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875" name="Line 51"/>
          <p:cNvSpPr>
            <a:spLocks noChangeShapeType="1"/>
          </p:cNvSpPr>
          <p:nvPr/>
        </p:nvSpPr>
        <p:spPr bwMode="auto">
          <a:xfrm>
            <a:off x="4356100" y="1341438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876" name="Line 52"/>
          <p:cNvSpPr>
            <a:spLocks noChangeShapeType="1"/>
          </p:cNvSpPr>
          <p:nvPr/>
        </p:nvSpPr>
        <p:spPr bwMode="auto">
          <a:xfrm>
            <a:off x="5075238" y="1341438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877" name="Line 53"/>
          <p:cNvSpPr>
            <a:spLocks noChangeShapeType="1"/>
          </p:cNvSpPr>
          <p:nvPr/>
        </p:nvSpPr>
        <p:spPr bwMode="auto">
          <a:xfrm flipH="1">
            <a:off x="3563938" y="1412875"/>
            <a:ext cx="43180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878" name="Line 54"/>
          <p:cNvSpPr>
            <a:spLocks noChangeShapeType="1"/>
          </p:cNvSpPr>
          <p:nvPr/>
        </p:nvSpPr>
        <p:spPr bwMode="auto">
          <a:xfrm flipH="1">
            <a:off x="4354513" y="1412875"/>
            <a:ext cx="360362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879" name="Line 55"/>
          <p:cNvSpPr>
            <a:spLocks noChangeShapeType="1"/>
          </p:cNvSpPr>
          <p:nvPr/>
        </p:nvSpPr>
        <p:spPr bwMode="auto">
          <a:xfrm flipH="1">
            <a:off x="5148263" y="1341438"/>
            <a:ext cx="360362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8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8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8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/>
      <p:bldP spid="205857" grpId="0" animBg="1"/>
      <p:bldP spid="205858" grpId="0" animBg="1"/>
      <p:bldP spid="205859" grpId="0" animBg="1"/>
      <p:bldP spid="205860" grpId="0" animBg="1"/>
      <p:bldP spid="205861" grpId="0" animBg="1"/>
      <p:bldP spid="205862" grpId="0" animBg="1"/>
      <p:bldP spid="205863" grpId="0" animBg="1"/>
      <p:bldP spid="205864" grpId="0" animBg="1"/>
      <p:bldP spid="205865" grpId="0" animBg="1"/>
      <p:bldP spid="205866" grpId="0" animBg="1"/>
      <p:bldP spid="205867" grpId="0" animBg="1"/>
      <p:bldP spid="205868" grpId="0" animBg="1"/>
      <p:bldP spid="205869" grpId="0" animBg="1"/>
      <p:bldP spid="205870" grpId="0" animBg="1"/>
      <p:bldP spid="205871" grpId="0" animBg="1"/>
      <p:bldP spid="205872" grpId="0" animBg="1"/>
      <p:bldP spid="205873" grpId="0" animBg="1"/>
      <p:bldP spid="205874" grpId="0" animBg="1"/>
      <p:bldP spid="205875" grpId="0" animBg="1"/>
      <p:bldP spid="205876" grpId="0" animBg="1"/>
      <p:bldP spid="205877" grpId="0" animBg="1"/>
      <p:bldP spid="205878" grpId="0" animBg="1"/>
      <p:bldP spid="2058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WordArt 2"/>
          <p:cNvSpPr>
            <a:spLocks noChangeArrowheads="1" noChangeShapeType="1" noTextEdit="1"/>
          </p:cNvSpPr>
          <p:nvPr/>
        </p:nvSpPr>
        <p:spPr bwMode="auto">
          <a:xfrm>
            <a:off x="684213" y="620713"/>
            <a:ext cx="77152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Controle hormonal: glicogênio muscular</a:t>
            </a: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788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pt-BR" sz="2200" b="1">
                <a:solidFill>
                  <a:srgbClr val="FFFF00"/>
                </a:solidFill>
              </a:rPr>
              <a:t> No entanto, foi observado que:</a:t>
            </a:r>
            <a:endParaRPr lang="pt-BR" sz="2000" b="1">
              <a:solidFill>
                <a:srgbClr val="FFFF00"/>
              </a:solidFill>
            </a:endParaRPr>
          </a:p>
        </p:txBody>
      </p:sp>
      <p:pic>
        <p:nvPicPr>
          <p:cNvPr id="206876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5888"/>
            <a:ext cx="6454775" cy="6669087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</p:spPr>
      </p:pic>
      <p:sp>
        <p:nvSpPr>
          <p:cNvPr id="206877" name="Text Box 29"/>
          <p:cNvSpPr txBox="1">
            <a:spLocks noChangeArrowheads="1"/>
          </p:cNvSpPr>
          <p:nvPr/>
        </p:nvSpPr>
        <p:spPr bwMode="auto">
          <a:xfrm>
            <a:off x="3778250" y="3108325"/>
            <a:ext cx="3673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1600" b="1">
                <a:solidFill>
                  <a:srgbClr val="FF0000"/>
                </a:solidFill>
              </a:rPr>
              <a:t>COMPORTAMENTO SEMELHANTE DA GLICOGENÓLISE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6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animBg="1"/>
      <p:bldP spid="206851" grpId="0"/>
      <p:bldP spid="2068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WordArt 2"/>
          <p:cNvSpPr>
            <a:spLocks noChangeArrowheads="1" noChangeShapeType="1" noTextEdit="1"/>
          </p:cNvSpPr>
          <p:nvPr/>
        </p:nvSpPr>
        <p:spPr bwMode="auto">
          <a:xfrm>
            <a:off x="684213" y="620713"/>
            <a:ext cx="77152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Controle hormonal: glicogênio muscular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78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pt-BR" sz="2200" b="1">
                <a:solidFill>
                  <a:srgbClr val="FFFF00"/>
                </a:solidFill>
              </a:rPr>
              <a:t> Dessa maneira, descobriu-se que durante a contração muscular, alguns íons cálcio se ligam a calmodulina desencadeando a cadeia de fosforilação que resulta na glicogenólise muscular  :</a:t>
            </a:r>
            <a:endParaRPr lang="pt-BR" sz="2000" b="1">
              <a:solidFill>
                <a:srgbClr val="FFFF00"/>
              </a:solidFill>
            </a:endParaRPr>
          </a:p>
        </p:txBody>
      </p:sp>
      <p:pic>
        <p:nvPicPr>
          <p:cNvPr id="2078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341438"/>
            <a:ext cx="9144000" cy="5467350"/>
          </a:xfrm>
          <a:prstGeom prst="rect">
            <a:avLst/>
          </a:prstGeom>
          <a:noFill/>
        </p:spPr>
      </p:pic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1116013" y="2060575"/>
            <a:ext cx="2951162" cy="1081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36513" y="2997200"/>
            <a:ext cx="2951162" cy="2160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7881" name="Rectangle 9"/>
          <p:cNvSpPr>
            <a:spLocks noChangeArrowheads="1"/>
          </p:cNvSpPr>
          <p:nvPr/>
        </p:nvSpPr>
        <p:spPr bwMode="auto">
          <a:xfrm>
            <a:off x="2843213" y="1628775"/>
            <a:ext cx="151288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/>
      <p:bldP spid="207879" grpId="0" animBg="1"/>
      <p:bldP spid="207880" grpId="0" animBg="1"/>
      <p:bldP spid="2078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WordArt 2"/>
          <p:cNvSpPr>
            <a:spLocks noChangeArrowheads="1" noChangeShapeType="1" noTextEdit="1"/>
          </p:cNvSpPr>
          <p:nvPr/>
        </p:nvSpPr>
        <p:spPr bwMode="auto">
          <a:xfrm>
            <a:off x="588963" y="620713"/>
            <a:ext cx="80867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Hormônios e glicemia durante o exercício</a:t>
            </a:r>
          </a:p>
        </p:txBody>
      </p:sp>
      <p:pic>
        <p:nvPicPr>
          <p:cNvPr id="2099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1557338"/>
            <a:ext cx="3419475" cy="496728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09929" name="Oval 9"/>
          <p:cNvSpPr>
            <a:spLocks noChangeArrowheads="1"/>
          </p:cNvSpPr>
          <p:nvPr/>
        </p:nvSpPr>
        <p:spPr bwMode="auto">
          <a:xfrm>
            <a:off x="5653088" y="1773238"/>
            <a:ext cx="1800225" cy="1223962"/>
          </a:xfrm>
          <a:prstGeom prst="ellipse">
            <a:avLst/>
          </a:prstGeom>
          <a:solidFill>
            <a:srgbClr val="000080"/>
          </a:solidFill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9930" name="Oval 10"/>
          <p:cNvSpPr>
            <a:spLocks noChangeArrowheads="1"/>
          </p:cNvSpPr>
          <p:nvPr/>
        </p:nvSpPr>
        <p:spPr bwMode="auto">
          <a:xfrm>
            <a:off x="5653088" y="3502025"/>
            <a:ext cx="1800225" cy="1223963"/>
          </a:xfrm>
          <a:prstGeom prst="ellipse">
            <a:avLst/>
          </a:prstGeom>
          <a:solidFill>
            <a:srgbClr val="000080"/>
          </a:solidFill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9931" name="Oval 11"/>
          <p:cNvSpPr>
            <a:spLocks noChangeArrowheads="1"/>
          </p:cNvSpPr>
          <p:nvPr/>
        </p:nvSpPr>
        <p:spPr bwMode="auto">
          <a:xfrm>
            <a:off x="5653088" y="5229225"/>
            <a:ext cx="1800225" cy="1223963"/>
          </a:xfrm>
          <a:prstGeom prst="ellipse">
            <a:avLst/>
          </a:prstGeom>
          <a:solidFill>
            <a:srgbClr val="000080"/>
          </a:solidFill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5292725" y="2003425"/>
            <a:ext cx="25923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Glicogênio </a:t>
            </a:r>
          </a:p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Muscular</a:t>
            </a: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5292725" y="3717925"/>
            <a:ext cx="25923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Glicose </a:t>
            </a:r>
          </a:p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Sanguínea</a:t>
            </a:r>
          </a:p>
        </p:txBody>
      </p:sp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5292725" y="5459413"/>
            <a:ext cx="25923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Glicogênio </a:t>
            </a:r>
          </a:p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Hepático</a:t>
            </a:r>
          </a:p>
        </p:txBody>
      </p:sp>
      <p:sp>
        <p:nvSpPr>
          <p:cNvPr id="209937" name="WordArt 17"/>
          <p:cNvSpPr>
            <a:spLocks noChangeArrowheads="1" noChangeShapeType="1" noTextEdit="1"/>
          </p:cNvSpPr>
          <p:nvPr/>
        </p:nvSpPr>
        <p:spPr bwMode="auto">
          <a:xfrm>
            <a:off x="5345113" y="3860800"/>
            <a:ext cx="24669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400" b="1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MANUTENÇÃO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WordArt 2"/>
          <p:cNvSpPr>
            <a:spLocks noChangeArrowheads="1" noChangeShapeType="1" noTextEdit="1"/>
          </p:cNvSpPr>
          <p:nvPr/>
        </p:nvSpPr>
        <p:spPr bwMode="auto">
          <a:xfrm>
            <a:off x="588963" y="620713"/>
            <a:ext cx="80867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Hormônios e glicemia durante o exercício</a:t>
            </a:r>
          </a:p>
        </p:txBody>
      </p:sp>
      <p:pic>
        <p:nvPicPr>
          <p:cNvPr id="21095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87550"/>
            <a:ext cx="2867025" cy="42497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3490913" y="1662113"/>
            <a:ext cx="5473700" cy="4900612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50000"/>
              </a:spcBef>
            </a:pPr>
            <a:r>
              <a:rPr lang="pt-BR" sz="2200" b="1" dirty="0">
                <a:solidFill>
                  <a:srgbClr val="660066"/>
                </a:solidFill>
              </a:rPr>
              <a:t>Processos de manutenção da glicemia: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pt-BR" b="1" dirty="0">
                <a:solidFill>
                  <a:srgbClr val="000066"/>
                </a:solidFill>
              </a:rPr>
              <a:t>Mobilização da glicose dos estoques hepáticos de glicogênio;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pt-BR" b="1" dirty="0">
                <a:solidFill>
                  <a:srgbClr val="000066"/>
                </a:solidFill>
              </a:rPr>
              <a:t>Mobilização dos AGLs do tecido adiposo para poupar a glicose plasmática;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pt-BR" b="1" dirty="0">
                <a:solidFill>
                  <a:srgbClr val="000066"/>
                </a:solidFill>
              </a:rPr>
              <a:t>Síntese hepática de glicose a partir dos aminoácidos, lactato e glicerol;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pt-BR" b="1" dirty="0">
                <a:solidFill>
                  <a:srgbClr val="000066"/>
                </a:solidFill>
              </a:rPr>
              <a:t>Bloqueio da entrada de glicose nas células para forçar a utilização dos AGLs como substrato;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0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10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10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0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10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0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WordArt 2"/>
          <p:cNvSpPr>
            <a:spLocks noChangeArrowheads="1" noChangeShapeType="1" noTextEdit="1"/>
          </p:cNvSpPr>
          <p:nvPr/>
        </p:nvSpPr>
        <p:spPr bwMode="auto">
          <a:xfrm>
            <a:off x="588963" y="620713"/>
            <a:ext cx="80867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Hormônios e glicemia durante o exercício</a:t>
            </a: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3490913" y="2746375"/>
            <a:ext cx="5473700" cy="24828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50000"/>
              </a:spcBef>
            </a:pPr>
            <a:r>
              <a:rPr lang="pt-BR" sz="2800" b="1">
                <a:solidFill>
                  <a:srgbClr val="660066"/>
                </a:solidFill>
              </a:rPr>
              <a:t>Hormônios de ação rápida: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pt-BR" sz="2800" b="1">
                <a:solidFill>
                  <a:srgbClr val="000066"/>
                </a:solidFill>
              </a:rPr>
              <a:t>Adrenalina e Noradrenalina;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pt-BR" sz="2800" b="1">
                <a:solidFill>
                  <a:srgbClr val="000066"/>
                </a:solidFill>
              </a:rPr>
              <a:t>Insulina e Glucagon;</a:t>
            </a:r>
          </a:p>
        </p:txBody>
      </p:sp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3079750" cy="453548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4160</TotalTime>
  <Words>477</Words>
  <Application>Microsoft Office PowerPoint</Application>
  <PresentationFormat>Apresentação na tela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Wingdings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Adelino</dc:creator>
  <cp:lastModifiedBy>10</cp:lastModifiedBy>
  <cp:revision>109</cp:revision>
  <dcterms:created xsi:type="dcterms:W3CDTF">2007-09-05T11:48:23Z</dcterms:created>
  <dcterms:modified xsi:type="dcterms:W3CDTF">2021-07-13T11:47:13Z</dcterms:modified>
</cp:coreProperties>
</file>