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71" r:id="rId9"/>
    <p:sldId id="276" r:id="rId10"/>
    <p:sldId id="277" r:id="rId11"/>
    <p:sldId id="272" r:id="rId12"/>
    <p:sldId id="273" r:id="rId13"/>
    <p:sldId id="263" r:id="rId14"/>
    <p:sldId id="275" r:id="rId15"/>
    <p:sldId id="278" r:id="rId16"/>
    <p:sldId id="279" r:id="rId17"/>
    <p:sldId id="26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FF99FA-E753-4A95-89BF-C83D598FAC17}" type="datetimeFigureOut">
              <a:rPr lang="pt-BR" smtClean="0"/>
              <a:pPr/>
              <a:t>16/06/18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52D2E0-83A2-4E09-96D0-196DCD2780CC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efGfK4-0wX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FL1KEwU1M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ssical-composers.org/page/tl190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SPDL44mBK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xn6ayRhSNDc&amp;playnext=1&amp;list=PL368274E2571E53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REPERTÓRIO CORAL </a:t>
            </a:r>
            <a:br>
              <a:rPr lang="pt-BR" dirty="0" smtClean="0"/>
            </a:br>
            <a:r>
              <a:rPr lang="pt-BR" dirty="0" smtClean="0"/>
              <a:t>séc. XX e XXI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 smtClean="0"/>
              <a:t>Susana Cecília Igayara</a:t>
            </a:r>
          </a:p>
          <a:p>
            <a:pPr algn="ctr"/>
            <a:r>
              <a:rPr lang="pt-BR" dirty="0" smtClean="0"/>
              <a:t>USP</a:t>
            </a:r>
          </a:p>
          <a:p>
            <a:pPr algn="ctr"/>
            <a:r>
              <a:rPr lang="pt-BR" dirty="0" smtClean="0"/>
              <a:t>2018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Neo-classicismo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Igor Stravinsky (1882-1971)</a:t>
            </a:r>
            <a:endParaRPr lang="pt-BR" dirty="0"/>
          </a:p>
          <a:p>
            <a:r>
              <a:rPr lang="en-US" dirty="0"/>
              <a:t>Paul Hindemith (1885-1963)</a:t>
            </a:r>
            <a:endParaRPr lang="pt-BR" dirty="0"/>
          </a:p>
          <a:p>
            <a:r>
              <a:rPr lang="en-US" dirty="0"/>
              <a:t>Darius Milhaud (1892-1974)</a:t>
            </a:r>
            <a:endParaRPr lang="pt-BR" dirty="0"/>
          </a:p>
          <a:p>
            <a:r>
              <a:rPr lang="en-US" dirty="0"/>
              <a:t>Francis Poulenc (1899-1963)</a:t>
            </a:r>
            <a:endParaRPr lang="pt-BR" dirty="0"/>
          </a:p>
          <a:p>
            <a:r>
              <a:rPr lang="en-US" dirty="0"/>
              <a:t>Benjamin Britten (1913-1976)</a:t>
            </a:r>
            <a:endParaRPr lang="pt-BR" dirty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i="1" dirty="0" smtClean="0"/>
              <a:t>Aparece </a:t>
            </a:r>
            <a:r>
              <a:rPr lang="pt-BR" i="1" dirty="0"/>
              <a:t>após a I Guerra Mundial, retomando ideais do século XVIII, com ênfase na técnica de composição em oposição </a:t>
            </a:r>
            <a:r>
              <a:rPr lang="pt-BR" i="1" dirty="0" smtClean="0"/>
              <a:t>à </a:t>
            </a:r>
            <a:r>
              <a:rPr lang="pt-BR" i="1" dirty="0"/>
              <a:t>expressão emocional. </a:t>
            </a:r>
            <a:r>
              <a:rPr lang="pt-BR" i="1" dirty="0" smtClean="0"/>
              <a:t>Dizem que procuravam </a:t>
            </a:r>
            <a:r>
              <a:rPr lang="pt-BR" i="1" dirty="0"/>
              <a:t>restaurar o equilíbrio entre forma e emoção e rejeitavam o período romântico visto como propiciador de excessos. A principal consideração na composição era a forma, com a expressão sendo um fator secundário</a:t>
            </a:r>
            <a:r>
              <a:rPr lang="pt-BR" i="1" dirty="0" smtClean="0"/>
              <a:t>.</a:t>
            </a:r>
          </a:p>
          <a:p>
            <a:pPr>
              <a:buNone/>
            </a:pPr>
            <a:r>
              <a:rPr lang="pt-BR" i="1" dirty="0" smtClean="0">
                <a:solidFill>
                  <a:srgbClr val="FF6600"/>
                </a:solidFill>
              </a:rPr>
              <a:t>Stravinsky: Missa</a:t>
            </a:r>
            <a:endParaRPr lang="pt-BR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6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Neo-romantismo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Erns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(1887-1964)</a:t>
            </a:r>
            <a:endParaRPr lang="pt-BR" dirty="0"/>
          </a:p>
          <a:p>
            <a:r>
              <a:rPr lang="en-US" dirty="0"/>
              <a:t>Carl Orff (1895-1982)</a:t>
            </a:r>
            <a:endParaRPr lang="pt-BR" dirty="0"/>
          </a:p>
          <a:p>
            <a:r>
              <a:rPr lang="en-US" dirty="0"/>
              <a:t>Paul Creston (1906-1985)</a:t>
            </a:r>
            <a:endParaRPr lang="pt-BR" dirty="0"/>
          </a:p>
          <a:p>
            <a:r>
              <a:rPr lang="en-US" dirty="0"/>
              <a:t>Samuel Barber (1910-1981)</a:t>
            </a:r>
            <a:endParaRPr lang="pt-BR" dirty="0"/>
          </a:p>
          <a:p>
            <a:r>
              <a:rPr lang="es-ES_tradnl" dirty="0" err="1"/>
              <a:t>Gian</a:t>
            </a:r>
            <a:r>
              <a:rPr lang="es-ES_tradnl" dirty="0"/>
              <a:t> Carlo </a:t>
            </a:r>
            <a:r>
              <a:rPr lang="es-ES_tradnl" dirty="0" err="1"/>
              <a:t>Menotti</a:t>
            </a:r>
            <a:r>
              <a:rPr lang="es-ES_tradnl" dirty="0"/>
              <a:t> (</a:t>
            </a:r>
            <a:r>
              <a:rPr lang="es-ES_tradnl" dirty="0" smtClean="0"/>
              <a:t>1911-2007)</a:t>
            </a:r>
          </a:p>
          <a:p>
            <a:endParaRPr lang="es-ES_tradnl" dirty="0" smtClean="0"/>
          </a:p>
          <a:p>
            <a:pPr>
              <a:buNone/>
            </a:pPr>
            <a:r>
              <a:rPr lang="pt-BR" i="1" dirty="0" smtClean="0"/>
              <a:t>     Surge </a:t>
            </a:r>
            <a:r>
              <a:rPr lang="pt-BR" i="1" dirty="0"/>
              <a:t>como tendência após a II Guerra Mundial, numa tentativa de recuperar a expressão subjetiva como um valor a ser cultivado na composição, em oposição às tendências do início do século, e dando ênfase no conteúdo emocional. A música do </a:t>
            </a:r>
            <a:r>
              <a:rPr lang="pt-BR" i="1" dirty="0" err="1"/>
              <a:t>neo-romantismo</a:t>
            </a:r>
            <a:r>
              <a:rPr lang="pt-BR" i="1" dirty="0"/>
              <a:t> é rica em sonoridades, em clímax, e comparativamente é melhor aceita pelo público leigo. Os aspectos dramáticos e poéticos são salientados</a:t>
            </a:r>
            <a:r>
              <a:rPr lang="pt-BR" i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Orff : </a:t>
            </a:r>
            <a:r>
              <a:rPr lang="en-US" dirty="0" err="1" smtClean="0"/>
              <a:t>Catulli</a:t>
            </a:r>
            <a:r>
              <a:rPr lang="en-US" dirty="0" smtClean="0"/>
              <a:t> </a:t>
            </a:r>
            <a:r>
              <a:rPr lang="en-US" dirty="0" err="1" smtClean="0"/>
              <a:t>Carmina</a:t>
            </a:r>
            <a:r>
              <a:rPr lang="en-US" dirty="0" smtClean="0"/>
              <a:t> (</a:t>
            </a:r>
            <a:r>
              <a:rPr lang="en-US" dirty="0" err="1" smtClean="0"/>
              <a:t>odi</a:t>
            </a:r>
            <a:r>
              <a:rPr lang="en-US" dirty="0" smtClean="0"/>
              <a:t> et </a:t>
            </a:r>
            <a:r>
              <a:rPr lang="en-US" dirty="0" err="1" smtClean="0"/>
              <a:t>amo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pt-BR" dirty="0" smtClean="0">
                <a:hlinkClick r:id="rId2"/>
              </a:rPr>
              <a:t>http://www.youtube.com/watch?v=efGfK4-0wXM</a:t>
            </a:r>
            <a:r>
              <a:rPr lang="pt-BR" i="1" dirty="0" smtClean="0"/>
              <a:t> </a:t>
            </a:r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149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Nacionalismo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000" dirty="0"/>
              <a:t>Ernest Bloch (1880-1959)</a:t>
            </a:r>
            <a:endParaRPr lang="pt-BR" sz="4000" dirty="0"/>
          </a:p>
          <a:p>
            <a:r>
              <a:rPr lang="en-US" sz="4000" dirty="0" err="1"/>
              <a:t>Zoltán</a:t>
            </a:r>
            <a:r>
              <a:rPr lang="en-US" sz="4000" dirty="0"/>
              <a:t> </a:t>
            </a:r>
            <a:r>
              <a:rPr lang="en-US" sz="4000" dirty="0" err="1"/>
              <a:t>Kodály</a:t>
            </a:r>
            <a:r>
              <a:rPr lang="en-US" sz="4000" dirty="0"/>
              <a:t> (1882-1967)</a:t>
            </a:r>
            <a:endParaRPr lang="pt-BR" sz="4000" dirty="0"/>
          </a:p>
          <a:p>
            <a:r>
              <a:rPr lang="en-US" sz="4000" dirty="0"/>
              <a:t>Ralph Vaughan Williams (1872-1958)</a:t>
            </a:r>
            <a:endParaRPr lang="pt-BR" sz="4000" dirty="0"/>
          </a:p>
          <a:p>
            <a:r>
              <a:rPr lang="en-US" sz="4000" dirty="0"/>
              <a:t>Charles </a:t>
            </a:r>
            <a:r>
              <a:rPr lang="en-US" sz="4000" dirty="0" smtClean="0"/>
              <a:t>Ives </a:t>
            </a:r>
            <a:r>
              <a:rPr lang="en-US" sz="4000" dirty="0"/>
              <a:t>(1874-1954)</a:t>
            </a:r>
            <a:endParaRPr lang="pt-BR" sz="4000" dirty="0"/>
          </a:p>
          <a:p>
            <a:r>
              <a:rPr lang="en-US" sz="4000" dirty="0"/>
              <a:t>Randal Thompson (1899-1984)</a:t>
            </a:r>
            <a:endParaRPr lang="pt-BR" sz="4000" dirty="0"/>
          </a:p>
          <a:p>
            <a:r>
              <a:rPr lang="es-ES_tradnl" sz="4000" dirty="0" err="1"/>
              <a:t>Aaron</a:t>
            </a:r>
            <a:r>
              <a:rPr lang="es-ES_tradnl" sz="4000" dirty="0"/>
              <a:t> </a:t>
            </a:r>
            <a:r>
              <a:rPr lang="es-ES_tradnl" sz="4000" dirty="0" err="1"/>
              <a:t>Copland</a:t>
            </a:r>
            <a:r>
              <a:rPr lang="es-ES_tradnl" sz="4000" dirty="0"/>
              <a:t> (1900-1990)</a:t>
            </a:r>
            <a:endParaRPr lang="pt-BR" sz="4000" dirty="0"/>
          </a:p>
          <a:p>
            <a:r>
              <a:rPr lang="es-ES_tradnl" sz="4000" dirty="0" err="1"/>
              <a:t>Heitor</a:t>
            </a:r>
            <a:r>
              <a:rPr lang="es-ES_tradnl" sz="4000" dirty="0"/>
              <a:t> Villa-Lobos (1887-1959)</a:t>
            </a:r>
            <a:endParaRPr lang="pt-BR" sz="4000" dirty="0"/>
          </a:p>
          <a:p>
            <a:r>
              <a:rPr lang="es-ES_tradnl" sz="4000" dirty="0"/>
              <a:t>Carlos Chávez 91899-1978)</a:t>
            </a:r>
            <a:endParaRPr lang="pt-BR" sz="4000" dirty="0"/>
          </a:p>
          <a:p>
            <a:r>
              <a:rPr lang="es-ES_tradnl" sz="4000" dirty="0"/>
              <a:t>Alan </a:t>
            </a:r>
            <a:r>
              <a:rPr lang="es-ES_tradnl" sz="4000" dirty="0" err="1"/>
              <a:t>Hovhaness</a:t>
            </a:r>
            <a:r>
              <a:rPr lang="es-ES_tradnl" sz="4000" dirty="0"/>
              <a:t> (</a:t>
            </a:r>
            <a:r>
              <a:rPr lang="es-ES_tradnl" sz="4000" dirty="0" smtClean="0"/>
              <a:t>1911-2000)</a:t>
            </a:r>
          </a:p>
          <a:p>
            <a:pPr marL="109728" indent="0">
              <a:buNone/>
            </a:pPr>
            <a:endParaRPr lang="pt-BR" sz="4500" i="1" dirty="0" smtClean="0"/>
          </a:p>
          <a:p>
            <a:r>
              <a:rPr lang="pt-BR" sz="4500" i="1" dirty="0" smtClean="0"/>
              <a:t>O </a:t>
            </a:r>
            <a:r>
              <a:rPr lang="pt-BR" sz="4500" i="1" dirty="0"/>
              <a:t>nacionalismo no século XX difere de sua utilização no século XIX por uma busca a partir de pesquisa de campo, coletando material e valorizando a cultura popular. No século XIX a presença do material folclórico servia principalmente como efeito e este material era alterado em função das </a:t>
            </a:r>
            <a:r>
              <a:rPr lang="pt-BR" sz="4500" i="1" dirty="0" err="1"/>
              <a:t>idéias</a:t>
            </a:r>
            <a:r>
              <a:rPr lang="pt-BR" sz="4500" i="1" dirty="0"/>
              <a:t> composicionais. No século XX são feitas algumas pesquisas a partir de critérios musicológicos e com pretensão científica. A utilização do material folclórico procura incorporar os padrões modais e rítmicos presentes nas tradições populares. No repertório coral são realizadas inúmeras harmonizações de canções tradicionais e folclóricas, procurando respeitar sua linguagem original. A valorização do elemento popular refletiu também posições políticas e culturais ligadas a movimentos políticos e nacionais, bem como uma procura de união entre os campos da cultura erudita e </a:t>
            </a:r>
            <a:r>
              <a:rPr lang="pt-BR" sz="4500" i="1" dirty="0" smtClean="0"/>
              <a:t>popular</a:t>
            </a:r>
            <a:endParaRPr lang="pt-BR" sz="4500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186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Impacto do Repertório Coral na música dos séc. XX e XXI</a:t>
            </a:r>
            <a:endParaRPr lang="pt-BR" dirty="0"/>
          </a:p>
        </p:txBody>
      </p:sp>
      <p:pic>
        <p:nvPicPr>
          <p:cNvPr id="4" name="Espaço Reservado para Conteúdo 3" descr="http://t0.gstatic.com/images?q=tbn:ANd9GcSELQyXgQ10JR2TfchRZegO8SsbIVpf-WgZVy2vmRJYvGqpxnX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http://t3.gstatic.com/images?q=tbn:ANd9GcTvKjBVvcAPCRy4gv2yLZB_rMKQWJiASFa9fOUi5uXvx1IppxMP4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556792"/>
            <a:ext cx="201622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http://t1.gstatic.com/images?q=tbn:ANd9GcSDtDmGCuoAmkUWcnm0HojgY-zB8UryBjQWyPg96HkjqVkcPzU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556792"/>
            <a:ext cx="17281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http://t3.gstatic.com/images?q=tbn:ANd9GcSxTHcLJ2kRL-rNa550WwSiIeBEci7LZjAyKLj8xUoaxYlnZXdW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556792"/>
            <a:ext cx="1800200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sz="4400" dirty="0" smtClean="0"/>
              <a:t>Contraponto </a:t>
            </a:r>
            <a:r>
              <a:rPr lang="pt-BR" sz="4400" dirty="0"/>
              <a:t>diatônico dissonante</a:t>
            </a:r>
            <a:r>
              <a:rPr lang="pt-BR" sz="3600" dirty="0"/>
              <a:t>, que se distancia do uso do cromatismo do final do século XIX e início do XX. Seu aparecimento seria principalmente depois da II Guerra , e retiraria material melódico de escalas diatônicas, em que qualquer nota dia uma escala diatônica ou modo poderiam ser combinadas em sucessão. Contrapontisticamente, apareceria o uso livre da dissonância num ambiente diatônico, com acordes de segundas, quartas, quintas, sétimas, nonas e décimas primeiras como material comum. Progressões tonais estão ausentes, e o contraste entre consonância e dissonância é enfraquecido. Alguns autores definirão esta tendência como </a:t>
            </a:r>
            <a:r>
              <a:rPr lang="pt-BR" sz="3600" dirty="0" err="1"/>
              <a:t>pandiatonismo</a:t>
            </a:r>
            <a:r>
              <a:rPr lang="pt-BR" sz="3600" dirty="0"/>
              <a:t>, ou </a:t>
            </a:r>
            <a:r>
              <a:rPr lang="pt-BR" sz="3600" dirty="0" err="1"/>
              <a:t>diatonismo</a:t>
            </a:r>
            <a:r>
              <a:rPr lang="pt-BR" sz="3600" dirty="0"/>
              <a:t> </a:t>
            </a:r>
            <a:r>
              <a:rPr lang="pt-BR" sz="3600" dirty="0" smtClean="0"/>
              <a:t>expandido </a:t>
            </a:r>
            <a:r>
              <a:rPr lang="pt-BR" sz="3600" dirty="0"/>
              <a:t>(Searle). </a:t>
            </a:r>
            <a:endParaRPr lang="pt-BR" sz="3600" dirty="0" smtClean="0"/>
          </a:p>
          <a:p>
            <a:r>
              <a:rPr lang="pt-BR" dirty="0" smtClean="0"/>
              <a:t>Exemplos</a:t>
            </a:r>
            <a:r>
              <a:rPr lang="pt-BR" dirty="0"/>
              <a:t>: </a:t>
            </a:r>
          </a:p>
          <a:p>
            <a:r>
              <a:rPr lang="en-US" dirty="0"/>
              <a:t>Stravinsky – </a:t>
            </a:r>
            <a:r>
              <a:rPr lang="en-US" dirty="0" err="1"/>
              <a:t>Agon</a:t>
            </a:r>
            <a:r>
              <a:rPr lang="en-US" dirty="0"/>
              <a:t>, </a:t>
            </a:r>
            <a:r>
              <a:rPr lang="en-US" dirty="0" err="1"/>
              <a:t>Sinfonia</a:t>
            </a:r>
            <a:r>
              <a:rPr lang="en-US" dirty="0"/>
              <a:t> dos </a:t>
            </a:r>
            <a:r>
              <a:rPr lang="en-US" dirty="0" err="1"/>
              <a:t>Salmos</a:t>
            </a:r>
            <a:endParaRPr lang="pt-BR" dirty="0"/>
          </a:p>
          <a:p>
            <a:r>
              <a:rPr lang="en-US" dirty="0" err="1"/>
              <a:t>Holst</a:t>
            </a:r>
            <a:r>
              <a:rPr lang="en-US" dirty="0"/>
              <a:t>, Vaughan Williams, </a:t>
            </a:r>
            <a:r>
              <a:rPr lang="en-US" dirty="0" err="1"/>
              <a:t>Kodály</a:t>
            </a:r>
            <a:r>
              <a:rPr lang="en-US" dirty="0"/>
              <a:t>, Copland, Lukas Foss, Britten (War Requiem).</a:t>
            </a:r>
            <a:endParaRPr lang="pt-BR" dirty="0"/>
          </a:p>
          <a:p>
            <a:r>
              <a:rPr lang="pt-BR" dirty="0"/>
              <a:t>Boa parte do repertório das décadas de 30 e 40 encaixam-se nesta classificação. Entre estes compositores observa-se, ao lado da presença diatônica, uma grande variedade de estilos.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repertório através do uso do material musical (Daniel </a:t>
            </a:r>
            <a:r>
              <a:rPr lang="pt-BR" dirty="0" err="1" smtClean="0"/>
              <a:t>Moe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45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400" dirty="0"/>
              <a:t>C</a:t>
            </a:r>
            <a:r>
              <a:rPr lang="pt-BR" sz="3400" dirty="0" smtClean="0"/>
              <a:t>ontraponto </a:t>
            </a:r>
            <a:r>
              <a:rPr lang="pt-BR" sz="3400" dirty="0"/>
              <a:t>cromático </a:t>
            </a:r>
            <a:r>
              <a:rPr lang="pt-BR" sz="3400" dirty="0" smtClean="0"/>
              <a:t>dissonante</a:t>
            </a:r>
            <a:r>
              <a:rPr lang="pt-BR" dirty="0" smtClean="0"/>
              <a:t>:  </a:t>
            </a:r>
            <a:r>
              <a:rPr lang="pt-BR" dirty="0"/>
              <a:t>esteticamente em ligação com o cromatismo </a:t>
            </a:r>
            <a:r>
              <a:rPr lang="pt-BR" dirty="0" err="1"/>
              <a:t>ultra-romântico</a:t>
            </a:r>
            <a:r>
              <a:rPr lang="pt-BR" dirty="0"/>
              <a:t>. </a:t>
            </a:r>
            <a:r>
              <a:rPr lang="en-US" dirty="0"/>
              <a:t>(Mahler, Schoenberg, Berg, Webern, </a:t>
            </a:r>
            <a:r>
              <a:rPr lang="en-US" dirty="0" err="1"/>
              <a:t>Krenek</a:t>
            </a:r>
            <a:r>
              <a:rPr lang="en-US" dirty="0"/>
              <a:t>). </a:t>
            </a:r>
            <a:r>
              <a:rPr lang="pt-BR" dirty="0"/>
              <a:t>Neste conjunto está o repertório que utiliza o cromatismo e a música organizada de acordo com procedimentos seriais</a:t>
            </a:r>
            <a:r>
              <a:rPr lang="pt-BR" dirty="0" smtClean="0"/>
              <a:t>.</a:t>
            </a:r>
          </a:p>
          <a:p>
            <a:r>
              <a:rPr lang="pt-BR" dirty="0"/>
              <a:t>Exemplos: </a:t>
            </a:r>
            <a:r>
              <a:rPr lang="pt-BR" dirty="0" err="1"/>
              <a:t>Schoenberg</a:t>
            </a:r>
            <a:r>
              <a:rPr lang="pt-BR" dirty="0"/>
              <a:t> – </a:t>
            </a:r>
            <a:r>
              <a:rPr lang="pt-BR" dirty="0" err="1"/>
              <a:t>Friede</a:t>
            </a:r>
            <a:r>
              <a:rPr lang="pt-BR" dirty="0"/>
              <a:t> </a:t>
            </a:r>
            <a:r>
              <a:rPr lang="pt-BR" dirty="0" err="1"/>
              <a:t>auf</a:t>
            </a:r>
            <a:r>
              <a:rPr lang="pt-BR" dirty="0"/>
              <a:t> </a:t>
            </a:r>
            <a:r>
              <a:rPr lang="pt-BR" dirty="0" err="1"/>
              <a:t>Erde</a:t>
            </a:r>
            <a:r>
              <a:rPr lang="pt-BR" dirty="0"/>
              <a:t> (inicial, não serial), De </a:t>
            </a:r>
            <a:r>
              <a:rPr lang="pt-BR" dirty="0" err="1"/>
              <a:t>profundis</a:t>
            </a:r>
            <a:r>
              <a:rPr lang="pt-BR" dirty="0"/>
              <a:t> (Salmo 130)</a:t>
            </a:r>
          </a:p>
          <a:p>
            <a:r>
              <a:rPr lang="pt-BR" dirty="0" err="1"/>
              <a:t>Webern</a:t>
            </a:r>
            <a:r>
              <a:rPr lang="pt-BR" dirty="0"/>
              <a:t> – </a:t>
            </a:r>
            <a:r>
              <a:rPr lang="pt-BR" dirty="0" err="1"/>
              <a:t>Kantate</a:t>
            </a:r>
            <a:r>
              <a:rPr lang="pt-BR" dirty="0"/>
              <a:t> I e II, </a:t>
            </a:r>
          </a:p>
          <a:p>
            <a:r>
              <a:rPr lang="pt-BR" dirty="0" err="1"/>
              <a:t>Krenek</a:t>
            </a:r>
            <a:r>
              <a:rPr lang="pt-BR" dirty="0"/>
              <a:t> - Seis </a:t>
            </a:r>
            <a:r>
              <a:rPr lang="pt-BR" dirty="0" err="1"/>
              <a:t>motetos</a:t>
            </a:r>
            <a:r>
              <a:rPr lang="pt-BR" dirty="0"/>
              <a:t> (texto de </a:t>
            </a:r>
            <a:r>
              <a:rPr lang="pt-BR" dirty="0" err="1"/>
              <a:t>kafka</a:t>
            </a:r>
            <a:r>
              <a:rPr lang="pt-BR" dirty="0"/>
              <a:t>), Lamentações de Jeremias. 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Como </a:t>
            </a:r>
            <a:r>
              <a:rPr lang="pt-BR" dirty="0" err="1"/>
              <a:t>seqüência</a:t>
            </a:r>
            <a:r>
              <a:rPr lang="pt-BR" dirty="0"/>
              <a:t> ao cromatismo dissonante aparecerão </a:t>
            </a:r>
            <a:r>
              <a:rPr lang="pt-BR" dirty="0" err="1"/>
              <a:t>Dallapiccola</a:t>
            </a:r>
            <a:r>
              <a:rPr lang="pt-BR" dirty="0"/>
              <a:t>, Nono, </a:t>
            </a:r>
            <a:r>
              <a:rPr lang="pt-BR" dirty="0" err="1"/>
              <a:t>Gaburo</a:t>
            </a:r>
            <a:r>
              <a:rPr lang="pt-BR" dirty="0"/>
              <a:t>, </a:t>
            </a:r>
            <a:r>
              <a:rPr lang="pt-BR" dirty="0" err="1"/>
              <a:t>Shuller</a:t>
            </a:r>
            <a:r>
              <a:rPr lang="pt-BR" dirty="0"/>
              <a:t>, </a:t>
            </a:r>
            <a:r>
              <a:rPr lang="pt-BR" dirty="0" err="1"/>
              <a:t>Valen</a:t>
            </a:r>
            <a:r>
              <a:rPr lang="pt-BR" dirty="0"/>
              <a:t> e </a:t>
            </a:r>
            <a:r>
              <a:rPr lang="pt-BR" dirty="0" err="1"/>
              <a:t>Wuorinen</a:t>
            </a:r>
            <a:r>
              <a:rPr lang="pt-BR" dirty="0"/>
              <a:t>, influenciados pela obra do grupo de Viena, mas cada um com seu próprio perfil.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</a:t>
            </a:r>
            <a:r>
              <a:rPr lang="pt-BR" dirty="0"/>
              <a:t>repertório através do uso do material </a:t>
            </a:r>
            <a:r>
              <a:rPr lang="pt-BR" dirty="0" smtClean="0"/>
              <a:t>musical (Daniel </a:t>
            </a:r>
            <a:r>
              <a:rPr lang="pt-BR" dirty="0" err="1" smtClean="0"/>
              <a:t>Moe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81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500" dirty="0"/>
              <a:t>U</a:t>
            </a:r>
            <a:r>
              <a:rPr lang="pt-BR" sz="3500" dirty="0" smtClean="0"/>
              <a:t>so livre da dissonância: </a:t>
            </a:r>
            <a:r>
              <a:rPr lang="pt-BR" dirty="0" err="1" smtClean="0"/>
              <a:t>Hindemith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Bartók</a:t>
            </a:r>
            <a:r>
              <a:rPr lang="pt-BR" dirty="0" smtClean="0"/>
              <a:t>. Em </a:t>
            </a:r>
            <a:r>
              <a:rPr lang="pt-BR" dirty="0" err="1"/>
              <a:t>Bartók</a:t>
            </a:r>
            <a:r>
              <a:rPr lang="pt-BR" dirty="0"/>
              <a:t>, a importância da música folclórica húngara seria fundamental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Música como processo (sem tendência ou uso fixo de materiais e técnicas): </a:t>
            </a:r>
            <a:r>
              <a:rPr lang="pt-BR" dirty="0" err="1" smtClean="0"/>
              <a:t>Messiaen</a:t>
            </a:r>
            <a:r>
              <a:rPr lang="pt-BR" dirty="0"/>
              <a:t>, </a:t>
            </a:r>
            <a:r>
              <a:rPr lang="pt-BR" dirty="0" err="1"/>
              <a:t>Berio</a:t>
            </a:r>
            <a:r>
              <a:rPr lang="pt-BR" dirty="0"/>
              <a:t>, </a:t>
            </a:r>
            <a:r>
              <a:rPr lang="pt-BR" dirty="0" err="1"/>
              <a:t>Partch</a:t>
            </a:r>
            <a:r>
              <a:rPr lang="pt-BR" dirty="0"/>
              <a:t>, Brant, </a:t>
            </a:r>
            <a:r>
              <a:rPr lang="pt-BR" dirty="0" err="1"/>
              <a:t>Babbitt</a:t>
            </a:r>
            <a:r>
              <a:rPr lang="pt-BR" dirty="0"/>
              <a:t>, mais centrados no processo, em que a música está sempre no processo de tornar-se uma coisa diferente do que era antes. Neste grupo não haveria um estado estável, mas transformações contínuas.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classificações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94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James </a:t>
            </a:r>
            <a:r>
              <a:rPr lang="pt-BR" dirty="0" err="1" smtClean="0"/>
              <a:t>McMillan</a:t>
            </a:r>
            <a:r>
              <a:rPr lang="pt-BR" dirty="0" smtClean="0"/>
              <a:t> (Escócia) – Cantos sagrados: </a:t>
            </a:r>
            <a:r>
              <a:rPr lang="pt-BR" dirty="0" err="1" smtClean="0"/>
              <a:t>identity</a:t>
            </a:r>
            <a:r>
              <a:rPr lang="pt-BR" dirty="0" smtClean="0"/>
              <a:t> </a:t>
            </a:r>
            <a:r>
              <a:rPr lang="pt-BR" dirty="0" smtClean="0">
                <a:hlinkClick r:id="rId2"/>
              </a:rPr>
              <a:t>http://www.youtube.com/watch?v=kFL1KEwU1M8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Escolhas - intermusicalidade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T3LQtl2t5g9jxlqLrINGBXYG3MPIvHOfOX42LSOz3NIiuts9DVD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32240" y="4509120"/>
            <a:ext cx="2133600" cy="2133600"/>
          </a:xfrm>
          <a:prstGeom prst="rect">
            <a:avLst/>
          </a:prstGeom>
          <a:noFill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John Cage (1912-1992)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99592" y="141277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Tudo o que temos que fazer é aceitar a proposição de que, em termos musicais, quaisquer sons podem ocorrer em qualquer combinação e em qualquer </a:t>
            </a:r>
            <a:r>
              <a:rPr lang="pt-BR" sz="2800" dirty="0" smtClean="0"/>
              <a:t>continuidade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http://www.classical-composers.org/page/tl1900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Compositores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“Cada obra é uma lei em si mesma”</a:t>
            </a:r>
          </a:p>
          <a:p>
            <a:r>
              <a:rPr lang="pt-BR" dirty="0" smtClean="0"/>
              <a:t>Quebra do conceito de “obra”</a:t>
            </a:r>
          </a:p>
          <a:p>
            <a:r>
              <a:rPr lang="pt-BR" dirty="0" smtClean="0"/>
              <a:t>“Tendências estéticas”</a:t>
            </a:r>
          </a:p>
          <a:p>
            <a:r>
              <a:rPr lang="pt-BR" dirty="0" smtClean="0"/>
              <a:t>Usos do material musical</a:t>
            </a:r>
          </a:p>
          <a:p>
            <a:r>
              <a:rPr lang="pt-BR" dirty="0" smtClean="0"/>
              <a:t>Um mesmo compositor com diversas “fases” estilísticas</a:t>
            </a:r>
          </a:p>
          <a:p>
            <a:r>
              <a:rPr lang="pt-BR" dirty="0" smtClean="0"/>
              <a:t>Grupos de compositores, escolas</a:t>
            </a:r>
          </a:p>
          <a:p>
            <a:r>
              <a:rPr lang="pt-BR" dirty="0" smtClean="0"/>
              <a:t>Diversidade estilística</a:t>
            </a:r>
          </a:p>
          <a:p>
            <a:r>
              <a:rPr lang="pt-BR" dirty="0" smtClean="0"/>
              <a:t>Compositores e suas outras atividades (regentes, professores, teóricos, administradores culturais)</a:t>
            </a:r>
          </a:p>
          <a:p>
            <a:r>
              <a:rPr lang="pt-BR" dirty="0" smtClean="0"/>
              <a:t>“mercados”: concerto, gravação, igrejas, escolas, universidades.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Séc. XX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classificar o repertório </a:t>
            </a:r>
            <a:br>
              <a:rPr lang="pt-BR" dirty="0" smtClean="0"/>
            </a:br>
            <a:r>
              <a:rPr lang="pt-BR" dirty="0" smtClean="0"/>
              <a:t>do século XX?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Da escolha do texto às escolhas harmônicas, no século XX observa-se uma grande diversidade e liberdade de escolha. Observa-se riqueza de contornos melódicos, novas relações entre alturas, vocabulário harmônico amplo, planos rítmicos e métricos complexos, uso livre e imaginativo da declamação vocal, conjuntos instrumentais variados e muitas vezes em combinações </a:t>
            </a:r>
            <a:r>
              <a:rPr lang="pt-BR" dirty="0" err="1"/>
              <a:t>não-tradicionais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Abandono da crença na verdade das leis da harmonia, da forma clássica e da ideia de expressão subjetiva</a:t>
            </a:r>
          </a:p>
          <a:p>
            <a:r>
              <a:rPr lang="pt-BR" dirty="0" smtClean="0"/>
              <a:t>Busca de novas teorias composicionais, ideia de “progresso”</a:t>
            </a:r>
          </a:p>
          <a:p>
            <a:r>
              <a:rPr lang="pt-BR" dirty="0" smtClean="0"/>
              <a:t>Notação musical torna-se complexa, novos códigos a cada obra/autor (grafismos, bulas, interação tecnológica)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572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Impressionismo</a:t>
            </a:r>
          </a:p>
          <a:p>
            <a:r>
              <a:rPr lang="pt-BR" dirty="0" smtClean="0"/>
              <a:t>Expressionismo</a:t>
            </a:r>
          </a:p>
          <a:p>
            <a:r>
              <a:rPr lang="pt-BR" dirty="0" smtClean="0"/>
              <a:t>Serialismo</a:t>
            </a:r>
          </a:p>
          <a:p>
            <a:r>
              <a:rPr lang="pt-BR" dirty="0" err="1" smtClean="0"/>
              <a:t>Neo-classicismo</a:t>
            </a:r>
            <a:r>
              <a:rPr lang="pt-BR" dirty="0" smtClean="0"/>
              <a:t> (depois da I Guerra Mundial)</a:t>
            </a:r>
          </a:p>
          <a:p>
            <a:r>
              <a:rPr lang="pt-BR" dirty="0" err="1" smtClean="0"/>
              <a:t>Neo-romantismo</a:t>
            </a:r>
            <a:r>
              <a:rPr lang="pt-BR" dirty="0" smtClean="0"/>
              <a:t> (depois da II Guerra Mundial)</a:t>
            </a:r>
          </a:p>
          <a:p>
            <a:r>
              <a:rPr lang="pt-BR" dirty="0" smtClean="0"/>
              <a:t>Nacionalismo</a:t>
            </a:r>
          </a:p>
          <a:p>
            <a:r>
              <a:rPr lang="pt-BR" dirty="0" smtClean="0"/>
              <a:t>“Arte degenerada”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por estilos/estética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Ideia de “tendências”, “correntes”, “escolas”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Continuidade do Romantismo (às vezes chamado de “tardio” ou “ultrarromantismo”)</a:t>
            </a:r>
          </a:p>
          <a:p>
            <a:r>
              <a:rPr lang="pt-BR" dirty="0" smtClean="0"/>
              <a:t>Edward </a:t>
            </a:r>
            <a:r>
              <a:rPr lang="pt-BR" dirty="0" err="1"/>
              <a:t>Elgar</a:t>
            </a:r>
            <a:r>
              <a:rPr lang="pt-BR" dirty="0"/>
              <a:t> (1857-1934)</a:t>
            </a:r>
          </a:p>
          <a:p>
            <a:r>
              <a:rPr lang="en-US" dirty="0"/>
              <a:t>Gustav Mahler (1860-1911)</a:t>
            </a:r>
            <a:endParaRPr lang="pt-BR" dirty="0"/>
          </a:p>
          <a:p>
            <a:r>
              <a:rPr lang="en-US" dirty="0"/>
              <a:t>Richard Strauss (1864-1948)</a:t>
            </a:r>
            <a:endParaRPr lang="pt-BR" dirty="0"/>
          </a:p>
          <a:p>
            <a:r>
              <a:rPr lang="en-US" dirty="0"/>
              <a:t>Enrique Granados (</a:t>
            </a:r>
            <a:r>
              <a:rPr lang="en-US" dirty="0" smtClean="0"/>
              <a:t>1867</a:t>
            </a:r>
            <a:r>
              <a:rPr lang="en-US" dirty="0"/>
              <a:t>-1916)</a:t>
            </a:r>
            <a:endParaRPr lang="pt-BR" dirty="0"/>
          </a:p>
          <a:p>
            <a:r>
              <a:rPr lang="en-US" dirty="0"/>
              <a:t>Max </a:t>
            </a:r>
            <a:r>
              <a:rPr lang="en-US" dirty="0" err="1"/>
              <a:t>Reger</a:t>
            </a:r>
            <a:r>
              <a:rPr lang="en-US" dirty="0"/>
              <a:t> (1873-1916)</a:t>
            </a:r>
            <a:endParaRPr lang="pt-BR" dirty="0"/>
          </a:p>
          <a:p>
            <a:r>
              <a:rPr lang="en-US" dirty="0"/>
              <a:t>Serge Rachmaninoff (1873-1943</a:t>
            </a:r>
            <a:r>
              <a:rPr lang="en-US" dirty="0" smtClean="0"/>
              <a:t>)</a:t>
            </a:r>
            <a:r>
              <a:rPr lang="en-US" dirty="0"/>
              <a:t> </a:t>
            </a:r>
            <a:endParaRPr lang="pt-BR" dirty="0"/>
          </a:p>
          <a:p>
            <a:pPr>
              <a:buNone/>
            </a:pPr>
            <a:r>
              <a:rPr lang="pt-BR" i="1" dirty="0" smtClean="0"/>
              <a:t> Brasileiros</a:t>
            </a:r>
            <a:r>
              <a:rPr lang="pt-BR" i="1" dirty="0"/>
              <a:t>:</a:t>
            </a:r>
          </a:p>
          <a:p>
            <a:r>
              <a:rPr lang="pt-BR" dirty="0"/>
              <a:t>Henrique Oswald (1852-1931)</a:t>
            </a:r>
          </a:p>
          <a:p>
            <a:r>
              <a:rPr lang="pt-BR" dirty="0"/>
              <a:t>Alberto Nepomuceno (1864-1920)</a:t>
            </a:r>
          </a:p>
          <a:p>
            <a:r>
              <a:rPr lang="pt-BR" dirty="0"/>
              <a:t>Francisco Braga </a:t>
            </a:r>
            <a:r>
              <a:rPr lang="pt-BR" dirty="0" smtClean="0"/>
              <a:t>(1868-1945)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715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“impressionismo” </a:t>
            </a:r>
            <a:br>
              <a:rPr lang="pt-BR" dirty="0" smtClean="0"/>
            </a:br>
            <a:r>
              <a:rPr lang="pt-BR" dirty="0" smtClean="0"/>
              <a:t>(ou “simbolismo”)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Claude Debussy (1862-1918)</a:t>
            </a:r>
            <a:endParaRPr lang="pt-BR" dirty="0"/>
          </a:p>
          <a:p>
            <a:r>
              <a:rPr lang="en-US" dirty="0"/>
              <a:t>Maurice Ravel (1885-1937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pt-BR" i="1" dirty="0" smtClean="0"/>
              <a:t>Reação </a:t>
            </a:r>
            <a:r>
              <a:rPr lang="pt-BR" i="1" dirty="0"/>
              <a:t>ao </a:t>
            </a:r>
            <a:r>
              <a:rPr lang="pt-BR" i="1" dirty="0" err="1"/>
              <a:t>emocionalismo</a:t>
            </a:r>
            <a:r>
              <a:rPr lang="pt-BR" i="1" dirty="0"/>
              <a:t> e cultivo do subjetivismo romântico. Ligados ao impressionismo na pintura e aos poetas simbolistas. </a:t>
            </a:r>
            <a:r>
              <a:rPr lang="pt-BR" i="1" dirty="0" smtClean="0"/>
              <a:t>Novas sonoridades, inclusive na combinação de vozes e instrumentos. </a:t>
            </a:r>
          </a:p>
          <a:p>
            <a:endParaRPr lang="pt-BR" sz="2400" dirty="0" smtClean="0"/>
          </a:p>
          <a:p>
            <a:r>
              <a:rPr lang="pt-BR" sz="2400" dirty="0" smtClean="0"/>
              <a:t>Debussy: </a:t>
            </a:r>
            <a:r>
              <a:rPr lang="pt-BR" sz="2400" dirty="0" err="1" smtClean="0"/>
              <a:t>Sirènes</a:t>
            </a:r>
            <a:r>
              <a:rPr lang="pt-BR" sz="2400" dirty="0" smtClean="0"/>
              <a:t> (3º Noturno para orquestra)</a:t>
            </a:r>
          </a:p>
          <a:p>
            <a:r>
              <a:rPr lang="pt-BR" sz="3000" dirty="0" smtClean="0">
                <a:hlinkClick r:id="rId2"/>
              </a:rPr>
              <a:t>http://www.youtube.com/watch?v=zSPDL44mBKo</a:t>
            </a:r>
            <a:endParaRPr lang="pt-BR" sz="3000" i="1" dirty="0"/>
          </a:p>
          <a:p>
            <a:endParaRPr lang="pt-BR" i="1" dirty="0" smtClean="0"/>
          </a:p>
          <a:p>
            <a:endParaRPr lang="pt-BR" i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61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“expressionismo”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Arnold Schonberg (1874-1971)</a:t>
            </a:r>
            <a:endParaRPr lang="pt-BR" dirty="0"/>
          </a:p>
          <a:p>
            <a:r>
              <a:rPr lang="en-US" dirty="0"/>
              <a:t>Alban Berg (1885-1935)</a:t>
            </a:r>
            <a:endParaRPr lang="pt-BR" dirty="0"/>
          </a:p>
          <a:p>
            <a:r>
              <a:rPr lang="en-US" dirty="0"/>
              <a:t>Anton von Webern (1833-1945)</a:t>
            </a:r>
            <a:endParaRPr lang="pt-BR" dirty="0"/>
          </a:p>
          <a:p>
            <a:r>
              <a:rPr lang="en-US" dirty="0"/>
              <a:t>Ernst </a:t>
            </a:r>
            <a:r>
              <a:rPr lang="en-US" dirty="0" err="1"/>
              <a:t>Krenek</a:t>
            </a:r>
            <a:r>
              <a:rPr lang="en-US" dirty="0"/>
              <a:t> (1900-1991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i="1" dirty="0" smtClean="0"/>
              <a:t>Geralmente </a:t>
            </a:r>
            <a:r>
              <a:rPr lang="pt-BR" i="1" dirty="0"/>
              <a:t>esta tendência é vista como uma reação alemã ao impressionismo francês. Recebeu também influências da pintura e da poesia. Recebeu ainda influência da psicologia, notadamente de Freud. Os compositores rejeitavam a estética anterior e buscavam novos meios de expressão. A música expressionista é caracterizada por sua intensidade contínua, alto grau de dissonância, fragmentos melódicos angulares, ritmos complexos e tempo flutuante. Os compositores buscam expressar conflitos, medos e </a:t>
            </a:r>
            <a:r>
              <a:rPr lang="pt-BR" i="1" dirty="0" smtClean="0"/>
              <a:t>ansiedades.</a:t>
            </a:r>
          </a:p>
          <a:p>
            <a:pPr>
              <a:buNone/>
            </a:pPr>
            <a:r>
              <a:rPr lang="en-US" sz="2600" dirty="0" smtClean="0"/>
              <a:t>Webern – Cantata 1 </a:t>
            </a:r>
            <a:r>
              <a:rPr lang="en-US" sz="2600" dirty="0" err="1" smtClean="0"/>
              <a:t>para</a:t>
            </a:r>
            <a:r>
              <a:rPr lang="en-US" sz="2600" dirty="0" smtClean="0"/>
              <a:t> soprano, </a:t>
            </a:r>
            <a:r>
              <a:rPr lang="en-US" sz="2600" dirty="0" err="1" smtClean="0"/>
              <a:t>coro</a:t>
            </a:r>
            <a:r>
              <a:rPr lang="en-US" sz="2600" dirty="0" smtClean="0"/>
              <a:t> e </a:t>
            </a:r>
            <a:r>
              <a:rPr lang="en-US" sz="2600" dirty="0" err="1" smtClean="0"/>
              <a:t>orquestra</a:t>
            </a:r>
            <a:r>
              <a:rPr lang="en-US" sz="2600" dirty="0" smtClean="0"/>
              <a:t>.</a:t>
            </a:r>
            <a:r>
              <a:rPr lang="pt-BR" sz="2600" dirty="0"/>
              <a:t> Christiane </a:t>
            </a:r>
            <a:r>
              <a:rPr lang="pt-BR" sz="2600" dirty="0" err="1"/>
              <a:t>Oelze</a:t>
            </a:r>
            <a:r>
              <a:rPr lang="pt-BR" sz="2600" dirty="0"/>
              <a:t>, </a:t>
            </a:r>
            <a:r>
              <a:rPr lang="pt-BR" sz="2600" dirty="0" smtClean="0"/>
              <a:t>soprano. </a:t>
            </a:r>
            <a:r>
              <a:rPr lang="en-US" sz="2600" dirty="0" smtClean="0"/>
              <a:t> </a:t>
            </a:r>
          </a:p>
          <a:p>
            <a:pPr>
              <a:buNone/>
            </a:pPr>
            <a:r>
              <a:rPr lang="en-US" sz="2600" dirty="0" smtClean="0"/>
              <a:t>Coro e </a:t>
            </a:r>
            <a:r>
              <a:rPr lang="en-US" sz="2600" dirty="0" err="1" smtClean="0"/>
              <a:t>Orq</a:t>
            </a:r>
            <a:r>
              <a:rPr lang="en-US" sz="2600" dirty="0" smtClean="0"/>
              <a:t>. </a:t>
            </a:r>
            <a:r>
              <a:rPr lang="en-US" sz="2600" dirty="0" err="1"/>
              <a:t>d</a:t>
            </a:r>
            <a:r>
              <a:rPr lang="en-US" sz="2600" dirty="0" err="1" smtClean="0"/>
              <a:t>a</a:t>
            </a:r>
            <a:r>
              <a:rPr lang="en-US" sz="2600" dirty="0" smtClean="0"/>
              <a:t> BBC. </a:t>
            </a:r>
            <a:r>
              <a:rPr lang="en-US" sz="2600" dirty="0" err="1" smtClean="0"/>
              <a:t>Reg</a:t>
            </a:r>
            <a:r>
              <a:rPr lang="en-US" sz="2600" dirty="0" smtClean="0"/>
              <a:t>: Boulez. </a:t>
            </a:r>
            <a:endParaRPr lang="pt-BR" sz="2600" i="1" dirty="0"/>
          </a:p>
          <a:p>
            <a:pPr>
              <a:buNone/>
            </a:pPr>
            <a:r>
              <a:rPr lang="pt-BR" sz="2600" dirty="0" smtClean="0">
                <a:hlinkClick r:id="rId2"/>
              </a:rPr>
              <a:t>http://www.youtube.com/watch?v=xn6ayRhSNDc&amp;</a:t>
            </a:r>
            <a:r>
              <a:rPr lang="pt-BR" sz="2600" dirty="0" err="1" smtClean="0">
                <a:hlinkClick r:id="rId2"/>
              </a:rPr>
              <a:t>playnext</a:t>
            </a:r>
            <a:r>
              <a:rPr lang="pt-BR" sz="2600" dirty="0" smtClean="0">
                <a:hlinkClick r:id="rId2"/>
              </a:rPr>
              <a:t>=1&amp;</a:t>
            </a:r>
            <a:r>
              <a:rPr lang="pt-BR" sz="2600" dirty="0" err="1" smtClean="0">
                <a:hlinkClick r:id="rId2"/>
              </a:rPr>
              <a:t>list</a:t>
            </a:r>
            <a:r>
              <a:rPr lang="pt-BR" sz="2600" dirty="0" smtClean="0">
                <a:hlinkClick r:id="rId2"/>
              </a:rPr>
              <a:t>=PL368274E2571E53CE</a:t>
            </a:r>
            <a:r>
              <a:rPr lang="pt-BR" sz="2600" i="1" dirty="0" smtClean="0"/>
              <a:t> </a:t>
            </a:r>
            <a:endParaRPr lang="pt-BR" sz="2600" i="1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618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</TotalTime>
  <Words>1271</Words>
  <Application>Microsoft Macintosh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Concurso</vt:lpstr>
      <vt:lpstr>REPERTÓRIO CORAL  séc. XX e XXI</vt:lpstr>
      <vt:lpstr>John Cage (1912-1992)</vt:lpstr>
      <vt:lpstr>Compositores</vt:lpstr>
      <vt:lpstr>Séc. XX</vt:lpstr>
      <vt:lpstr>Como classificar o repertório  do século XX?</vt:lpstr>
      <vt:lpstr>Classificação por estilos/estética</vt:lpstr>
      <vt:lpstr>Ideia de “tendências”, “correntes”, “escolas”</vt:lpstr>
      <vt:lpstr>“impressionismo”  (ou “simbolismo”)</vt:lpstr>
      <vt:lpstr>“expressionismo”</vt:lpstr>
      <vt:lpstr>Neo-classicismo</vt:lpstr>
      <vt:lpstr>Neo-romantismo</vt:lpstr>
      <vt:lpstr>Nacionalismo</vt:lpstr>
      <vt:lpstr>Impacto do Repertório Coral na música dos séc. XX e XXI</vt:lpstr>
      <vt:lpstr>O repertório através do uso do material musical (Daniel Moe)</vt:lpstr>
      <vt:lpstr>O repertório através do uso do material musical (Daniel Moe)</vt:lpstr>
      <vt:lpstr>Outras classificações</vt:lpstr>
      <vt:lpstr>Escolhas - intermusicalidade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REPERTÓRIO CORAL  séc. XX e XXI</dc:title>
  <dc:creator>User</dc:creator>
  <cp:lastModifiedBy>Susana Igayara-Souza</cp:lastModifiedBy>
  <cp:revision>40</cp:revision>
  <dcterms:created xsi:type="dcterms:W3CDTF">2012-06-12T16:16:11Z</dcterms:created>
  <dcterms:modified xsi:type="dcterms:W3CDTF">2018-06-16T18:15:35Z</dcterms:modified>
</cp:coreProperties>
</file>