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60" r:id="rId3"/>
    <p:sldId id="331" r:id="rId4"/>
    <p:sldId id="333" r:id="rId5"/>
    <p:sldId id="332" r:id="rId6"/>
    <p:sldId id="330" r:id="rId7"/>
    <p:sldId id="305" r:id="rId8"/>
    <p:sldId id="308" r:id="rId9"/>
    <p:sldId id="306" r:id="rId10"/>
    <p:sldId id="309" r:id="rId11"/>
    <p:sldId id="311" r:id="rId12"/>
    <p:sldId id="312" r:id="rId13"/>
    <p:sldId id="346" r:id="rId14"/>
    <p:sldId id="347" r:id="rId15"/>
    <p:sldId id="262" r:id="rId16"/>
    <p:sldId id="314" r:id="rId17"/>
    <p:sldId id="363" r:id="rId18"/>
    <p:sldId id="370" r:id="rId19"/>
    <p:sldId id="368" r:id="rId20"/>
    <p:sldId id="371" r:id="rId21"/>
    <p:sldId id="376" r:id="rId22"/>
    <p:sldId id="374" r:id="rId23"/>
    <p:sldId id="375" r:id="rId24"/>
    <p:sldId id="372" r:id="rId25"/>
    <p:sldId id="377" r:id="rId26"/>
    <p:sldId id="373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3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069DCE-8B63-45C3-9C5E-7BC645DC08A8}" type="datetimeFigureOut">
              <a:rPr lang="pt-BR" smtClean="0"/>
              <a:t>30/08/2023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DA2FE-BD34-4FD1-8E06-F5036D2E6A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0324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DA2FE-BD34-4FD1-8E06-F5036D2E6A64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488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2D03A8-BC9B-4180-8F41-C71F6E5699C1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8135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DF6-0683-466C-8D83-A53CBBE69180}" type="datetime1">
              <a:rPr lang="pt-BR" smtClean="0"/>
              <a:t>30/08/2023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E438-2F30-4CA6-B2A3-46B1C150B0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4672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E0E3C-FF12-4AF4-89BD-60A2FB000FE9}" type="datetime1">
              <a:rPr lang="pt-BR" smtClean="0"/>
              <a:t>30/08/2023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E438-2F30-4CA6-B2A3-46B1C150B0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147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84BF-48EF-4246-84E7-08E13AD6F5AD}" type="datetime1">
              <a:rPr lang="pt-BR" smtClean="0"/>
              <a:t>30/08/2023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E438-2F30-4CA6-B2A3-46B1C150B0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5117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9511-2B42-475C-9E04-2F17E00E55AF}" type="datetime1">
              <a:rPr lang="pt-BR" smtClean="0"/>
              <a:t>30/08/2023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E438-2F30-4CA6-B2A3-46B1C150B0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9644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FB94-46CF-4E1B-B76C-10B20964865F}" type="datetime1">
              <a:rPr lang="pt-BR" smtClean="0"/>
              <a:t>30/08/2023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E438-2F30-4CA6-B2A3-46B1C150B0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7475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56DE-C4B3-44F6-9F94-7BED31D3B60A}" type="datetime1">
              <a:rPr lang="pt-BR" smtClean="0"/>
              <a:t>30/08/2023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E438-2F30-4CA6-B2A3-46B1C150B0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2675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D559-0F66-48EF-B215-1305652A6A4E}" type="datetime1">
              <a:rPr lang="pt-BR" smtClean="0"/>
              <a:t>30/08/2023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E438-2F30-4CA6-B2A3-46B1C150B0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1510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0B0A6-9A01-4036-9C32-87A0CF031B21}" type="datetime1">
              <a:rPr lang="pt-BR" smtClean="0"/>
              <a:t>30/08/2023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E438-2F30-4CA6-B2A3-46B1C150B0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2205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4755-CB37-4C31-8126-B72764E2974B}" type="datetime1">
              <a:rPr lang="pt-BR" smtClean="0"/>
              <a:t>30/08/2023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E438-2F30-4CA6-B2A3-46B1C150B0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5555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5F34B-D66B-44BF-AB22-10EA24E5F452}" type="datetime1">
              <a:rPr lang="pt-BR" smtClean="0"/>
              <a:t>30/08/2023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E438-2F30-4CA6-B2A3-46B1C150B0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5752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121D-5AAE-4D29-936C-765F06FB7E91}" type="datetime1">
              <a:rPr lang="pt-BR" smtClean="0"/>
              <a:t>30/08/2023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E438-2F30-4CA6-B2A3-46B1C150B0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3257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tx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A0BEB-C52D-434F-9C89-4B8E102BAD57}" type="datetime1">
              <a:rPr lang="pt-BR" smtClean="0"/>
              <a:t>30/08/2023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8E438-2F30-4CA6-B2A3-46B1C150B0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0829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806223" y="2245707"/>
            <a:ext cx="7530468" cy="2408352"/>
          </a:xfrm>
          <a:prstGeom prst="rect">
            <a:avLst/>
          </a:prstGeom>
          <a:gradFill>
            <a:gsLst>
              <a:gs pos="0">
                <a:schemeClr val="bg1"/>
              </a:gs>
              <a:gs pos="23000">
                <a:srgbClr val="002060"/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0043" indent="-170021" algn="ctr">
              <a:spcAft>
                <a:spcPts val="900"/>
              </a:spcAft>
            </a:pPr>
            <a:r>
              <a:rPr lang="pt-BR" sz="32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Introdução aos </a:t>
            </a:r>
          </a:p>
          <a:p>
            <a:pPr marL="340043" indent="-170021" algn="ctr">
              <a:spcAft>
                <a:spcPts val="900"/>
              </a:spcAft>
            </a:pPr>
            <a:r>
              <a:rPr lang="pt-BR" sz="3200" b="1" u="sng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complexos metálicos</a:t>
            </a:r>
          </a:p>
          <a:p>
            <a:pPr marL="340043" indent="-170021" algn="ctr">
              <a:spcAft>
                <a:spcPts val="900"/>
              </a:spcAft>
            </a:pPr>
            <a:r>
              <a:rPr lang="pt-BR" sz="3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pt-BR" sz="32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</a:t>
            </a:r>
          </a:p>
          <a:p>
            <a:pPr marL="340043" indent="-170021" algn="ctr">
              <a:spcAft>
                <a:spcPts val="900"/>
              </a:spcAft>
            </a:pPr>
            <a:r>
              <a:rPr lang="pt-BR" sz="3200" b="1" u="sng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compostos de coordenação</a:t>
            </a:r>
            <a:endParaRPr lang="pt-BR" sz="3200" u="sng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E438-2F30-4CA6-B2A3-46B1C150B0EB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564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2904719" y="2769951"/>
            <a:ext cx="1371600" cy="1371600"/>
          </a:xfrm>
          <a:prstGeom prst="bracketPair">
            <a:avLst>
              <a:gd name="adj" fmla="val 16667"/>
            </a:avLst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561A8"/>
                    </a:gs>
                    <a:gs pos="100000">
                      <a:srgbClr val="312F59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350"/>
          </a:p>
        </p:txBody>
      </p:sp>
      <p:sp>
        <p:nvSpPr>
          <p:cNvPr id="15" name="AutoShape 13"/>
          <p:cNvSpPr>
            <a:spLocks noChangeArrowheads="1"/>
          </p:cNvSpPr>
          <p:nvPr/>
        </p:nvSpPr>
        <p:spPr bwMode="auto">
          <a:xfrm rot="20291220" flipH="1">
            <a:off x="4718042" y="2598501"/>
            <a:ext cx="806053" cy="138113"/>
          </a:xfrm>
          <a:prstGeom prst="rightArrow">
            <a:avLst>
              <a:gd name="adj1" fmla="val 50000"/>
              <a:gd name="adj2" fmla="val 145905"/>
            </a:avLst>
          </a:prstGeom>
          <a:noFill/>
          <a:ln w="63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561A8"/>
                    </a:gs>
                    <a:gs pos="100000">
                      <a:srgbClr val="312F59"/>
                    </a:gs>
                  </a:gsLst>
                  <a:path path="rect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350"/>
          </a:p>
        </p:txBody>
      </p:sp>
      <p:sp>
        <p:nvSpPr>
          <p:cNvPr id="17" name="AutoShape 15"/>
          <p:cNvSpPr>
            <a:spLocks noChangeArrowheads="1"/>
          </p:cNvSpPr>
          <p:nvPr/>
        </p:nvSpPr>
        <p:spPr bwMode="auto">
          <a:xfrm>
            <a:off x="2519934" y="1871902"/>
            <a:ext cx="1121991" cy="700658"/>
          </a:xfrm>
          <a:prstGeom prst="bracketPair">
            <a:avLst>
              <a:gd name="adj" fmla="val 16667"/>
            </a:avLst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561A8"/>
                    </a:gs>
                    <a:gs pos="100000">
                      <a:srgbClr val="312F59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406687" y="278048"/>
            <a:ext cx="8267755" cy="584775"/>
          </a:xfrm>
          <a:prstGeom prst="rect">
            <a:avLst/>
          </a:prstGeom>
          <a:gradFill>
            <a:gsLst>
              <a:gs pos="0">
                <a:schemeClr val="bg1"/>
              </a:gs>
              <a:gs pos="23000">
                <a:srgbClr val="002060"/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sz="3200" b="1" u="sng" dirty="0" smtClean="0"/>
              <a:t>Formação dos complexos metálicos</a:t>
            </a:r>
            <a:endParaRPr lang="pt-BR" sz="3200" dirty="0"/>
          </a:p>
        </p:txBody>
      </p:sp>
      <p:sp>
        <p:nvSpPr>
          <p:cNvPr id="11" name="Retângulo 10"/>
          <p:cNvSpPr/>
          <p:nvPr/>
        </p:nvSpPr>
        <p:spPr>
          <a:xfrm>
            <a:off x="406686" y="1089736"/>
            <a:ext cx="8267755" cy="584775"/>
          </a:xfrm>
          <a:prstGeom prst="rect">
            <a:avLst/>
          </a:prstGeom>
          <a:gradFill>
            <a:gsLst>
              <a:gs pos="0">
                <a:schemeClr val="bg1"/>
              </a:gs>
              <a:gs pos="23000">
                <a:srgbClr val="002060"/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sz="3200" b="1" u="sng" dirty="0" smtClean="0"/>
              <a:t>Reações de ácido e base de Lewis</a:t>
            </a:r>
            <a:endParaRPr lang="pt-BR" sz="3200" dirty="0"/>
          </a:p>
        </p:txBody>
      </p:sp>
      <p:grpSp>
        <p:nvGrpSpPr>
          <p:cNvPr id="7" name="Grupo 6"/>
          <p:cNvGrpSpPr/>
          <p:nvPr/>
        </p:nvGrpSpPr>
        <p:grpSpPr>
          <a:xfrm>
            <a:off x="605458" y="2343856"/>
            <a:ext cx="7459385" cy="1075139"/>
            <a:chOff x="803166" y="3679886"/>
            <a:chExt cx="7459385" cy="1075139"/>
          </a:xfrm>
        </p:grpSpPr>
        <p:sp>
          <p:nvSpPr>
            <p:cNvPr id="2" name="Retângulo 1"/>
            <p:cNvSpPr/>
            <p:nvPr/>
          </p:nvSpPr>
          <p:spPr>
            <a:xfrm>
              <a:off x="1025610" y="3679886"/>
              <a:ext cx="723694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sz="2400" smtClean="0">
                  <a:ea typeface="Calibri" panose="020F0502020204030204" pitchFamily="34" charset="0"/>
                </a:rPr>
                <a:t>H</a:t>
              </a:r>
              <a:r>
                <a:rPr lang="pt-BR" sz="2400" baseline="30000" smtClean="0">
                  <a:ea typeface="Calibri" panose="020F0502020204030204" pitchFamily="34" charset="0"/>
                </a:rPr>
                <a:t>+</a:t>
              </a:r>
              <a:r>
                <a:rPr lang="pt-BR" sz="2400" baseline="-25000" smtClean="0">
                  <a:ea typeface="Calibri" panose="020F0502020204030204" pitchFamily="34" charset="0"/>
                </a:rPr>
                <a:t>(aq)</a:t>
              </a:r>
              <a:r>
                <a:rPr lang="pt-BR" sz="2400" smtClean="0">
                  <a:ea typeface="Calibri" panose="020F0502020204030204" pitchFamily="34" charset="0"/>
                </a:rPr>
                <a:t>           +          :NH</a:t>
              </a:r>
              <a:r>
                <a:rPr lang="pt-BR" sz="2400" baseline="-25000" smtClean="0">
                  <a:ea typeface="Calibri" panose="020F0502020204030204" pitchFamily="34" charset="0"/>
                </a:rPr>
                <a:t>3(aq)</a:t>
              </a:r>
              <a:r>
                <a:rPr lang="pt-BR" sz="2400" smtClean="0">
                  <a:ea typeface="Calibri" panose="020F0502020204030204" pitchFamily="34" charset="0"/>
                </a:rPr>
                <a:t>           </a:t>
              </a:r>
              <a:r>
                <a:rPr lang="pt-BR" sz="2400" smtClean="0">
                  <a:ea typeface="Calibri" panose="020F0502020204030204" pitchFamily="34" charset="0"/>
                  <a:cs typeface="Cambria Math" panose="02040503050406030204" pitchFamily="18" charset="0"/>
                </a:rPr>
                <a:t>⇄</a:t>
              </a:r>
              <a:r>
                <a:rPr lang="pt-BR" sz="2400" smtClean="0">
                  <a:ea typeface="Calibri" panose="020F0502020204030204" pitchFamily="34" charset="0"/>
                </a:rPr>
                <a:t>             HNH</a:t>
              </a:r>
              <a:r>
                <a:rPr lang="pt-BR" sz="2400" baseline="-25000" smtClean="0">
                  <a:ea typeface="Calibri" panose="020F0502020204030204" pitchFamily="34" charset="0"/>
                </a:rPr>
                <a:t>3</a:t>
              </a:r>
              <a:r>
                <a:rPr lang="pt-BR" sz="2400" baseline="30000" smtClean="0">
                  <a:ea typeface="Calibri" panose="020F0502020204030204" pitchFamily="34" charset="0"/>
                </a:rPr>
                <a:t>+</a:t>
              </a:r>
              <a:r>
                <a:rPr lang="pt-BR" sz="2400" baseline="-25000" smtClean="0">
                  <a:ea typeface="Calibri" panose="020F0502020204030204" pitchFamily="34" charset="0"/>
                </a:rPr>
                <a:t>(aq)</a:t>
              </a:r>
              <a:r>
                <a:rPr lang="pt-BR" sz="2400" smtClean="0">
                  <a:ea typeface="Calibri" panose="020F0502020204030204" pitchFamily="34" charset="0"/>
                </a:rPr>
                <a:t> (NH</a:t>
              </a:r>
              <a:r>
                <a:rPr lang="pt-BR" sz="2400" baseline="-25000" smtClean="0">
                  <a:ea typeface="Calibri" panose="020F0502020204030204" pitchFamily="34" charset="0"/>
                </a:rPr>
                <a:t>4</a:t>
              </a:r>
              <a:r>
                <a:rPr lang="pt-BR" sz="2400" baseline="30000" smtClean="0">
                  <a:ea typeface="Calibri" panose="020F0502020204030204" pitchFamily="34" charset="0"/>
                </a:rPr>
                <a:t>+</a:t>
              </a:r>
              <a:r>
                <a:rPr lang="pt-BR" sz="2400" smtClean="0">
                  <a:ea typeface="Calibri" panose="020F0502020204030204" pitchFamily="34" charset="0"/>
                </a:rPr>
                <a:t>) </a:t>
              </a:r>
              <a:endParaRPr lang="pt-BR" sz="2400" dirty="0"/>
            </a:p>
          </p:txBody>
        </p:sp>
        <p:sp>
          <p:nvSpPr>
            <p:cNvPr id="4" name="Retângulo 3"/>
            <p:cNvSpPr/>
            <p:nvPr/>
          </p:nvSpPr>
          <p:spPr>
            <a:xfrm>
              <a:off x="803166" y="4247194"/>
              <a:ext cx="7129871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3390" indent="-226695">
                <a:lnSpc>
                  <a:spcPct val="150000"/>
                </a:lnSpc>
                <a:spcAft>
                  <a:spcPts val="1200"/>
                </a:spcAft>
              </a:pPr>
              <a:r>
                <a:rPr lang="pt-BR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ácido		    </a:t>
              </a:r>
              <a:r>
                <a:rPr lang="pt-BR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     </a:t>
              </a:r>
              <a:r>
                <a:rPr lang="pt-BR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base                          </a:t>
              </a:r>
              <a:r>
                <a:rPr lang="pt-BR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       </a:t>
              </a:r>
              <a:r>
                <a:rPr lang="pt-BR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par ácido-base</a:t>
              </a:r>
              <a:endParaRPr lang="pt-B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875" y="4042174"/>
            <a:ext cx="2906193" cy="1634733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6217582" y="3870818"/>
            <a:ext cx="1960606" cy="1569660"/>
          </a:xfrm>
          <a:prstGeom prst="rect">
            <a:avLst/>
          </a:prstGeom>
          <a:gradFill>
            <a:gsLst>
              <a:gs pos="0">
                <a:schemeClr val="bg1"/>
              </a:gs>
              <a:gs pos="24000">
                <a:srgbClr val="002060"/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Formação de uma nova ligação química</a:t>
            </a:r>
            <a:endParaRPr lang="pt-BR" sz="2400" dirty="0"/>
          </a:p>
        </p:txBody>
      </p:sp>
      <p:sp>
        <p:nvSpPr>
          <p:cNvPr id="10" name="Seta para baixo 9"/>
          <p:cNvSpPr/>
          <p:nvPr/>
        </p:nvSpPr>
        <p:spPr>
          <a:xfrm rot="19905524">
            <a:off x="6339789" y="2805521"/>
            <a:ext cx="453081" cy="10652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E438-2F30-4CA6-B2A3-46B1C150B0EB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99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utoShape 15"/>
          <p:cNvSpPr>
            <a:spLocks noChangeArrowheads="1"/>
          </p:cNvSpPr>
          <p:nvPr/>
        </p:nvSpPr>
        <p:spPr bwMode="auto">
          <a:xfrm>
            <a:off x="2519934" y="1871902"/>
            <a:ext cx="1121991" cy="700658"/>
          </a:xfrm>
          <a:prstGeom prst="bracketPair">
            <a:avLst>
              <a:gd name="adj" fmla="val 16667"/>
            </a:avLst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561A8"/>
                    </a:gs>
                    <a:gs pos="100000">
                      <a:srgbClr val="312F59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406687" y="278048"/>
            <a:ext cx="8267755" cy="584775"/>
          </a:xfrm>
          <a:prstGeom prst="rect">
            <a:avLst/>
          </a:prstGeom>
          <a:gradFill>
            <a:gsLst>
              <a:gs pos="0">
                <a:schemeClr val="bg1"/>
              </a:gs>
              <a:gs pos="23000">
                <a:srgbClr val="002060"/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sz="3200" b="1" u="sng" dirty="0" smtClean="0"/>
              <a:t>Formação dos complexos metálicos</a:t>
            </a:r>
            <a:endParaRPr lang="pt-BR" sz="3200" dirty="0"/>
          </a:p>
        </p:txBody>
      </p:sp>
      <p:sp>
        <p:nvSpPr>
          <p:cNvPr id="11" name="Retângulo 10"/>
          <p:cNvSpPr/>
          <p:nvPr/>
        </p:nvSpPr>
        <p:spPr>
          <a:xfrm>
            <a:off x="406686" y="1089736"/>
            <a:ext cx="8267755" cy="584775"/>
          </a:xfrm>
          <a:prstGeom prst="rect">
            <a:avLst/>
          </a:prstGeom>
          <a:gradFill>
            <a:gsLst>
              <a:gs pos="0">
                <a:schemeClr val="bg1"/>
              </a:gs>
              <a:gs pos="23000">
                <a:srgbClr val="002060"/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sz="3200" b="1" u="sng" dirty="0" smtClean="0"/>
              <a:t>Reações de ácido e base de Lewis</a:t>
            </a:r>
            <a:endParaRPr lang="pt-BR" sz="3200" dirty="0"/>
          </a:p>
        </p:txBody>
      </p:sp>
      <p:grpSp>
        <p:nvGrpSpPr>
          <p:cNvPr id="5" name="Grupo 4"/>
          <p:cNvGrpSpPr/>
          <p:nvPr/>
        </p:nvGrpSpPr>
        <p:grpSpPr>
          <a:xfrm>
            <a:off x="257287" y="2274013"/>
            <a:ext cx="8566552" cy="1290464"/>
            <a:chOff x="256172" y="2572560"/>
            <a:chExt cx="8566552" cy="1290464"/>
          </a:xfrm>
        </p:grpSpPr>
        <p:sp>
          <p:nvSpPr>
            <p:cNvPr id="2" name="Retângulo 1"/>
            <p:cNvSpPr/>
            <p:nvPr/>
          </p:nvSpPr>
          <p:spPr>
            <a:xfrm>
              <a:off x="387176" y="2572560"/>
              <a:ext cx="8287265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sz="2800" dirty="0">
                  <a:ea typeface="Calibri" panose="020F0502020204030204" pitchFamily="34" charset="0"/>
                </a:rPr>
                <a:t>Ag</a:t>
              </a:r>
              <a:r>
                <a:rPr lang="pt-BR" sz="2800" baseline="30000" dirty="0">
                  <a:ea typeface="Calibri" panose="020F0502020204030204" pitchFamily="34" charset="0"/>
                </a:rPr>
                <a:t>+</a:t>
              </a:r>
              <a:r>
                <a:rPr lang="pt-BR" sz="2800" baseline="-25000" dirty="0">
                  <a:ea typeface="Calibri" panose="020F0502020204030204" pitchFamily="34" charset="0"/>
                </a:rPr>
                <a:t>(</a:t>
              </a:r>
              <a:r>
                <a:rPr lang="pt-BR" sz="2800" baseline="-25000" dirty="0" err="1">
                  <a:ea typeface="Calibri" panose="020F0502020204030204" pitchFamily="34" charset="0"/>
                </a:rPr>
                <a:t>aq</a:t>
              </a:r>
              <a:r>
                <a:rPr lang="pt-BR" sz="2800" baseline="-25000" dirty="0">
                  <a:ea typeface="Calibri" panose="020F0502020204030204" pitchFamily="34" charset="0"/>
                </a:rPr>
                <a:t>)</a:t>
              </a:r>
              <a:r>
                <a:rPr lang="pt-BR" sz="2800" dirty="0">
                  <a:ea typeface="Calibri" panose="020F0502020204030204" pitchFamily="34" charset="0"/>
                </a:rPr>
                <a:t>            </a:t>
              </a:r>
              <a:r>
                <a:rPr lang="pt-BR" sz="2800" dirty="0" smtClean="0">
                  <a:ea typeface="Calibri" panose="020F0502020204030204" pitchFamily="34" charset="0"/>
                </a:rPr>
                <a:t> +          </a:t>
              </a:r>
              <a:r>
                <a:rPr lang="pt-BR" sz="2800" dirty="0">
                  <a:ea typeface="Calibri" panose="020F0502020204030204" pitchFamily="34" charset="0"/>
                </a:rPr>
                <a:t>:NH</a:t>
              </a:r>
              <a:r>
                <a:rPr lang="pt-BR" sz="2800" baseline="-25000" dirty="0">
                  <a:ea typeface="Calibri" panose="020F0502020204030204" pitchFamily="34" charset="0"/>
                </a:rPr>
                <a:t>3(</a:t>
              </a:r>
              <a:r>
                <a:rPr lang="pt-BR" sz="2800" baseline="-25000" dirty="0" err="1">
                  <a:ea typeface="Calibri" panose="020F0502020204030204" pitchFamily="34" charset="0"/>
                </a:rPr>
                <a:t>aq</a:t>
              </a:r>
              <a:r>
                <a:rPr lang="pt-BR" sz="2800" baseline="-25000" dirty="0">
                  <a:ea typeface="Calibri" panose="020F0502020204030204" pitchFamily="34" charset="0"/>
                </a:rPr>
                <a:t>)</a:t>
              </a:r>
              <a:r>
                <a:rPr lang="pt-BR" sz="2800" dirty="0">
                  <a:ea typeface="Calibri" panose="020F0502020204030204" pitchFamily="34" charset="0"/>
                </a:rPr>
                <a:t>           </a:t>
              </a:r>
              <a:r>
                <a:rPr lang="pt-BR" sz="2800" dirty="0">
                  <a:ea typeface="Calibri" panose="020F0502020204030204" pitchFamily="34" charset="0"/>
                  <a:cs typeface="Cambria Math" panose="02040503050406030204" pitchFamily="18" charset="0"/>
                </a:rPr>
                <a:t>⇄</a:t>
              </a:r>
              <a:r>
                <a:rPr lang="pt-BR" sz="2800" dirty="0">
                  <a:ea typeface="Calibri" panose="020F0502020204030204" pitchFamily="34" charset="0"/>
                </a:rPr>
                <a:t>             Ag−NH</a:t>
              </a:r>
              <a:r>
                <a:rPr lang="pt-BR" sz="2800" baseline="-25000" dirty="0">
                  <a:ea typeface="Calibri" panose="020F0502020204030204" pitchFamily="34" charset="0"/>
                </a:rPr>
                <a:t>3</a:t>
              </a:r>
              <a:r>
                <a:rPr lang="pt-BR" sz="2800" baseline="30000" dirty="0">
                  <a:ea typeface="Calibri" panose="020F050202020403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</a:t>
              </a:r>
              <a:r>
                <a:rPr lang="pt-BR" sz="2800" baseline="30000" dirty="0">
                  <a:ea typeface="Calibri" panose="020F0502020204030204" pitchFamily="34" charset="0"/>
                </a:rPr>
                <a:t>+</a:t>
              </a:r>
              <a:r>
                <a:rPr lang="pt-BR" sz="2800" baseline="-25000" dirty="0">
                  <a:ea typeface="Calibri" panose="020F0502020204030204" pitchFamily="34" charset="0"/>
                </a:rPr>
                <a:t>(</a:t>
              </a:r>
              <a:r>
                <a:rPr lang="pt-BR" sz="2800" baseline="-25000" dirty="0" err="1">
                  <a:ea typeface="Calibri" panose="020F0502020204030204" pitchFamily="34" charset="0"/>
                </a:rPr>
                <a:t>aq</a:t>
              </a:r>
              <a:r>
                <a:rPr lang="pt-BR" sz="2800" baseline="-25000" dirty="0">
                  <a:ea typeface="Calibri" panose="020F0502020204030204" pitchFamily="34" charset="0"/>
                </a:rPr>
                <a:t>)</a:t>
              </a:r>
              <a:r>
                <a:rPr lang="pt-BR" sz="2800" dirty="0">
                  <a:ea typeface="Calibri" panose="020F0502020204030204" pitchFamily="34" charset="0"/>
                </a:rPr>
                <a:t>	</a:t>
              </a:r>
              <a:endParaRPr lang="pt-BR" sz="2800" dirty="0"/>
            </a:p>
          </p:txBody>
        </p:sp>
        <p:sp>
          <p:nvSpPr>
            <p:cNvPr id="4" name="Retângulo 3"/>
            <p:cNvSpPr/>
            <p:nvPr/>
          </p:nvSpPr>
          <p:spPr>
            <a:xfrm>
              <a:off x="256172" y="3216693"/>
              <a:ext cx="856655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3390" indent="-226695">
                <a:lnSpc>
                  <a:spcPct val="150000"/>
                </a:lnSpc>
                <a:spcAft>
                  <a:spcPts val="1200"/>
                </a:spcAft>
              </a:pPr>
              <a:r>
                <a:rPr lang="pt-BR" sz="24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Ácido                         </a:t>
              </a:r>
              <a:r>
                <a:rPr lang="pt-BR" sz="24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base		</a:t>
              </a:r>
              <a:r>
                <a:rPr lang="pt-BR" sz="24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       par </a:t>
              </a:r>
              <a:r>
                <a:rPr lang="pt-BR" sz="24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ácido-base</a:t>
              </a:r>
              <a:endPara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06686" y="4377700"/>
            <a:ext cx="861646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Ag−NH</a:t>
            </a:r>
            <a:r>
              <a:rPr kumimoji="0" lang="pt-BR" altLang="pt-B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kumimoji="0" lang="pt-BR" altLang="pt-BR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</a:t>
            </a:r>
            <a:r>
              <a:rPr kumimoji="0" lang="pt-BR" altLang="pt-BR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+</a:t>
            </a:r>
            <a:r>
              <a:rPr kumimoji="0" lang="pt-BR" altLang="pt-B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(</a:t>
            </a:r>
            <a:r>
              <a:rPr kumimoji="0" lang="pt-BR" altLang="pt-BR" sz="28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aq</a:t>
            </a:r>
            <a:r>
              <a:rPr kumimoji="0" lang="pt-BR" altLang="pt-B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)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    </a:t>
            </a:r>
            <a:r>
              <a:rPr kumimoji="0" lang="pt-BR" altLang="pt-B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+</a:t>
            </a:r>
            <a:r>
              <a:rPr kumimoji="0" lang="pt-BR" altLang="pt-BR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         :</a:t>
            </a:r>
            <a:r>
              <a:rPr kumimoji="0" lang="pt-BR" altLang="pt-B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NH</a:t>
            </a:r>
            <a:r>
              <a:rPr kumimoji="0" lang="pt-BR" altLang="pt-B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3(</a:t>
            </a:r>
            <a:r>
              <a:rPr kumimoji="0" lang="pt-BR" altLang="pt-BR" sz="28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aq</a:t>
            </a:r>
            <a:r>
              <a:rPr kumimoji="0" lang="pt-BR" altLang="pt-B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)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             </a:t>
            </a:r>
            <a:r>
              <a:rPr kumimoji="0" lang="pt-BR" altLang="pt-BR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mbria Math" panose="02040503050406030204" pitchFamily="18" charset="0"/>
                <a:sym typeface="Symbol" panose="05050102010706020507" pitchFamily="18" charset="2"/>
              </a:rPr>
              <a:t>⇄</a:t>
            </a:r>
            <a:r>
              <a:rPr kumimoji="0" lang="pt-BR" altLang="pt-BR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            </a:t>
            </a:r>
            <a:r>
              <a:rPr kumimoji="0" lang="pt-BR" altLang="pt-B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H</a:t>
            </a:r>
            <a:r>
              <a:rPr kumimoji="0" lang="pt-BR" altLang="pt-B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3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N−Ag−NH</a:t>
            </a:r>
            <a:r>
              <a:rPr kumimoji="0" lang="pt-BR" altLang="pt-B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3</a:t>
            </a:r>
            <a:r>
              <a:rPr kumimoji="0" lang="pt-BR" altLang="pt-BR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</a:t>
            </a:r>
            <a:r>
              <a:rPr kumimoji="0" lang="pt-BR" altLang="pt-BR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+</a:t>
            </a:r>
            <a:r>
              <a:rPr kumimoji="0" lang="pt-BR" altLang="pt-B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(</a:t>
            </a:r>
            <a:r>
              <a:rPr kumimoji="0" lang="pt-BR" altLang="pt-BR" sz="28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aq</a:t>
            </a:r>
            <a:r>
              <a:rPr kumimoji="0" lang="pt-BR" altLang="pt-B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)</a:t>
            </a:r>
            <a:endParaRPr kumimoji="0" lang="pt-BR" altLang="pt-BR" sz="2800" b="0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9985181"/>
              </p:ext>
            </p:extLst>
          </p:nvPr>
        </p:nvGraphicFramePr>
        <p:xfrm>
          <a:off x="556085" y="4991828"/>
          <a:ext cx="13335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2" r:id="rId3" imgW="114151" imgH="215619" progId="Equation.3">
                  <p:embed/>
                </p:oleObj>
              </mc:Choice>
              <mc:Fallback>
                <p:oleObj r:id="rId3" imgW="114151" imgH="21561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085" y="4991828"/>
                        <a:ext cx="13335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74649" y="5187190"/>
            <a:ext cx="83491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ácido		           base		              par ácido-base</a:t>
            </a:r>
            <a:endParaRPr kumimoji="0" lang="pt-BR" alt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E438-2F30-4CA6-B2A3-46B1C150B0EB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6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utoShape 15"/>
          <p:cNvSpPr>
            <a:spLocks noChangeArrowheads="1"/>
          </p:cNvSpPr>
          <p:nvPr/>
        </p:nvSpPr>
        <p:spPr bwMode="auto">
          <a:xfrm>
            <a:off x="2519934" y="1871902"/>
            <a:ext cx="1121991" cy="700658"/>
          </a:xfrm>
          <a:prstGeom prst="bracketPair">
            <a:avLst>
              <a:gd name="adj" fmla="val 16667"/>
            </a:avLst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561A8"/>
                    </a:gs>
                    <a:gs pos="100000">
                      <a:srgbClr val="312F59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406687" y="278048"/>
            <a:ext cx="8267755" cy="584775"/>
          </a:xfrm>
          <a:prstGeom prst="rect">
            <a:avLst/>
          </a:prstGeom>
          <a:gradFill>
            <a:gsLst>
              <a:gs pos="0">
                <a:schemeClr val="bg1"/>
              </a:gs>
              <a:gs pos="23000">
                <a:srgbClr val="002060"/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sz="3200" b="1" u="sng" dirty="0" smtClean="0"/>
              <a:t>Formação dos complexos metálicos</a:t>
            </a:r>
            <a:endParaRPr lang="pt-BR" sz="3200" dirty="0"/>
          </a:p>
        </p:txBody>
      </p:sp>
      <p:sp>
        <p:nvSpPr>
          <p:cNvPr id="11" name="Retângulo 10"/>
          <p:cNvSpPr/>
          <p:nvPr/>
        </p:nvSpPr>
        <p:spPr>
          <a:xfrm>
            <a:off x="406686" y="1089736"/>
            <a:ext cx="8267755" cy="584775"/>
          </a:xfrm>
          <a:prstGeom prst="rect">
            <a:avLst/>
          </a:prstGeom>
          <a:gradFill>
            <a:gsLst>
              <a:gs pos="0">
                <a:schemeClr val="bg1"/>
              </a:gs>
              <a:gs pos="23000">
                <a:srgbClr val="002060"/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sz="3200" b="1" u="sng" dirty="0" smtClean="0"/>
              <a:t>Reações de ácido e base de Lewis</a:t>
            </a:r>
            <a:endParaRPr lang="pt-BR" sz="3200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2693059"/>
              </p:ext>
            </p:extLst>
          </p:nvPr>
        </p:nvGraphicFramePr>
        <p:xfrm>
          <a:off x="406686" y="3431059"/>
          <a:ext cx="13335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5" r:id="rId3" imgW="114151" imgH="215619" progId="Equation.3">
                  <p:embed/>
                </p:oleObj>
              </mc:Choice>
              <mc:Fallback>
                <p:oleObj r:id="rId3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686" y="3431059"/>
                        <a:ext cx="13335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2713417"/>
              </p:ext>
            </p:extLst>
          </p:nvPr>
        </p:nvGraphicFramePr>
        <p:xfrm>
          <a:off x="406686" y="4116859"/>
          <a:ext cx="13335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6" r:id="rId5" imgW="114151" imgH="215619" progId="Equation.3">
                  <p:embed/>
                </p:oleObj>
              </mc:Choice>
              <mc:Fallback>
                <p:oleObj r:id="rId5" imgW="114151" imgH="21561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686" y="4116859"/>
                        <a:ext cx="13335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7687937"/>
              </p:ext>
            </p:extLst>
          </p:nvPr>
        </p:nvGraphicFramePr>
        <p:xfrm>
          <a:off x="406686" y="4802659"/>
          <a:ext cx="13335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7" r:id="rId6" imgW="114151" imgH="215619" progId="Equation.3">
                  <p:embed/>
                </p:oleObj>
              </mc:Choice>
              <mc:Fallback>
                <p:oleObj r:id="rId6" imgW="114151" imgH="21561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686" y="4802659"/>
                        <a:ext cx="13335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406686" y="2219262"/>
            <a:ext cx="84946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Zn</a:t>
            </a:r>
            <a:r>
              <a:rPr kumimoji="0" lang="pt-BR" altLang="pt-BR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2+</a:t>
            </a:r>
            <a:r>
              <a:rPr kumimoji="0" lang="pt-BR" altLang="pt-B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kumimoji="0" lang="pt-BR" altLang="pt-BR" sz="28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aq</a:t>
            </a:r>
            <a:r>
              <a:rPr kumimoji="0" lang="pt-BR" altLang="pt-B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     +      4 :NH</a:t>
            </a:r>
            <a:r>
              <a:rPr kumimoji="0" lang="pt-BR" altLang="pt-B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3(</a:t>
            </a:r>
            <a:r>
              <a:rPr kumimoji="0" lang="pt-BR" altLang="pt-BR" sz="28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aq</a:t>
            </a:r>
            <a:r>
              <a:rPr kumimoji="0" lang="pt-BR" altLang="pt-B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        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mbria Math" panose="02040503050406030204" pitchFamily="18" charset="0"/>
              </a:rPr>
              <a:t>⇄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         Zn(NH</a:t>
            </a:r>
            <a:r>
              <a:rPr kumimoji="0" lang="pt-BR" altLang="pt-B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kumimoji="0" lang="pt-BR" altLang="pt-B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kumimoji="0" lang="pt-BR" altLang="pt-BR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</a:t>
            </a:r>
            <a:r>
              <a:rPr kumimoji="0" lang="pt-BR" altLang="pt-BR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2+</a:t>
            </a:r>
            <a:r>
              <a:rPr kumimoji="0" lang="pt-BR" altLang="pt-B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(</a:t>
            </a:r>
            <a:r>
              <a:rPr kumimoji="0" lang="pt-BR" altLang="pt-BR" sz="28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aq</a:t>
            </a:r>
            <a:r>
              <a:rPr kumimoji="0" lang="pt-BR" altLang="pt-B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)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		</a:t>
            </a:r>
            <a:endParaRPr kumimoji="0" lang="pt-BR" altLang="pt-BR" sz="2800" b="0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349021" y="3511222"/>
            <a:ext cx="76460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Pt</a:t>
            </a:r>
            <a:r>
              <a:rPr kumimoji="0" lang="pt-BR" altLang="pt-BR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2+</a:t>
            </a:r>
            <a:r>
              <a:rPr kumimoji="0" lang="pt-BR" altLang="pt-B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kumimoji="0" lang="pt-BR" altLang="pt-BR" sz="28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aq</a:t>
            </a:r>
            <a:r>
              <a:rPr kumimoji="0" lang="pt-BR" altLang="pt-B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    +       4 :NH</a:t>
            </a:r>
            <a:r>
              <a:rPr kumimoji="0" lang="pt-BR" altLang="pt-B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3(</a:t>
            </a:r>
            <a:r>
              <a:rPr kumimoji="0" lang="pt-BR" altLang="pt-BR" sz="28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aq</a:t>
            </a:r>
            <a:r>
              <a:rPr kumimoji="0" lang="pt-BR" altLang="pt-B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        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ambria Math" panose="02040503050406030204" pitchFamily="18" charset="0"/>
              </a:rPr>
              <a:t>⇄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            </a:t>
            </a:r>
            <a:r>
              <a:rPr kumimoji="0" lang="pt-BR" altLang="pt-B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Pt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(NH</a:t>
            </a:r>
            <a:r>
              <a:rPr kumimoji="0" lang="pt-BR" altLang="pt-B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kumimoji="0" lang="pt-BR" altLang="pt-B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kumimoji="0" lang="pt-BR" altLang="pt-BR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</a:t>
            </a:r>
            <a:r>
              <a:rPr kumimoji="0" lang="pt-BR" altLang="pt-BR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2+</a:t>
            </a:r>
            <a:r>
              <a:rPr kumimoji="0" lang="pt-BR" altLang="pt-B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(</a:t>
            </a:r>
            <a:r>
              <a:rPr kumimoji="0" lang="pt-BR" altLang="pt-BR" sz="28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aq</a:t>
            </a:r>
            <a:r>
              <a:rPr kumimoji="0" lang="pt-BR" altLang="pt-B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)</a:t>
            </a:r>
            <a:endParaRPr kumimoji="0" lang="pt-BR" altLang="pt-BR" sz="2800" b="0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349021" y="5430010"/>
            <a:ext cx="84946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Ru</a:t>
            </a:r>
            <a:r>
              <a:rPr kumimoji="0" lang="pt-BR" altLang="pt-BR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2+</a:t>
            </a:r>
            <a:r>
              <a:rPr kumimoji="0" lang="pt-BR" altLang="pt-B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kumimoji="0" lang="pt-BR" altLang="pt-BR" sz="28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aq</a:t>
            </a:r>
            <a:r>
              <a:rPr kumimoji="0" lang="pt-BR" altLang="pt-B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   +        6 :NH</a:t>
            </a:r>
            <a:r>
              <a:rPr kumimoji="0" lang="pt-BR" altLang="pt-B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3(</a:t>
            </a:r>
            <a:r>
              <a:rPr kumimoji="0" lang="pt-BR" altLang="pt-BR" sz="28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aq</a:t>
            </a:r>
            <a:r>
              <a:rPr kumimoji="0" lang="pt-BR" altLang="pt-B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        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ambria Math" panose="02040503050406030204" pitchFamily="18" charset="0"/>
              </a:rPr>
              <a:t>⇄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            Ru(NH</a:t>
            </a:r>
            <a:r>
              <a:rPr kumimoji="0" lang="pt-BR" altLang="pt-B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kumimoji="0" lang="pt-BR" altLang="pt-B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6</a:t>
            </a:r>
            <a:r>
              <a:rPr kumimoji="0" lang="pt-BR" altLang="pt-BR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</a:t>
            </a:r>
            <a:r>
              <a:rPr kumimoji="0" lang="pt-BR" altLang="pt-BR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2+</a:t>
            </a:r>
            <a:r>
              <a:rPr kumimoji="0" lang="pt-BR" altLang="pt-B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(</a:t>
            </a:r>
            <a:r>
              <a:rPr kumimoji="0" lang="pt-BR" altLang="pt-BR" sz="28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aq</a:t>
            </a:r>
            <a:r>
              <a:rPr kumimoji="0" lang="pt-BR" altLang="pt-B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)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	</a:t>
            </a:r>
            <a:endParaRPr kumimoji="0" lang="pt-BR" altLang="pt-BR" sz="2800" b="0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349021" y="4147605"/>
            <a:ext cx="77891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2800" dirty="0">
                <a:ea typeface="Calibri" panose="020F0502020204030204" pitchFamily="34" charset="0"/>
                <a:cs typeface="Arial" panose="020B0604020202020204" pitchFamily="34" charset="0"/>
              </a:rPr>
              <a:t>ácido	</a:t>
            </a:r>
            <a:r>
              <a:rPr lang="pt-BR" altLang="pt-BR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              </a:t>
            </a:r>
            <a:r>
              <a:rPr lang="pt-BR" altLang="pt-BR" sz="2800" dirty="0">
                <a:ea typeface="Calibri" panose="020F0502020204030204" pitchFamily="34" charset="0"/>
                <a:cs typeface="Arial" panose="020B0604020202020204" pitchFamily="34" charset="0"/>
              </a:rPr>
              <a:t>base		</a:t>
            </a:r>
            <a:r>
              <a:rPr lang="pt-BR" altLang="pt-BR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          </a:t>
            </a:r>
            <a:r>
              <a:rPr lang="pt-BR" altLang="pt-BR" sz="2800" dirty="0">
                <a:ea typeface="Calibri" panose="020F0502020204030204" pitchFamily="34" charset="0"/>
                <a:cs typeface="Arial" panose="020B0604020202020204" pitchFamily="34" charset="0"/>
              </a:rPr>
              <a:t>complexo tetraédrico</a:t>
            </a:r>
            <a:endParaRPr lang="pt-BR" altLang="pt-BR" sz="2800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E438-2F30-4CA6-B2A3-46B1C150B0EB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128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3A2B33-E93E-4EB3-9467-4EA0029159B2}" type="slidenum">
              <a:rPr lang="pt-BR" smtClean="0"/>
              <a:pPr/>
              <a:t>13</a:t>
            </a:fld>
            <a:endParaRPr lang="pt-BR" smtClean="0"/>
          </a:p>
        </p:txBody>
      </p:sp>
      <p:sp>
        <p:nvSpPr>
          <p:cNvPr id="168963" name="Espaço Reservado para Número de Slide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051BAFE-F7B9-4A30-B463-0C8DEFA13133}" type="slidenum">
              <a:rPr lang="pt-BR" sz="1400"/>
              <a:pPr algn="r"/>
              <a:t>13</a:t>
            </a:fld>
            <a:endParaRPr lang="pt-BR" sz="1400" dirty="0"/>
          </a:p>
        </p:txBody>
      </p:sp>
      <p:sp>
        <p:nvSpPr>
          <p:cNvPr id="2" name="Retângulo 1"/>
          <p:cNvSpPr/>
          <p:nvPr/>
        </p:nvSpPr>
        <p:spPr>
          <a:xfrm>
            <a:off x="323528" y="476672"/>
            <a:ext cx="6696744" cy="46166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3390" indent="-226695">
              <a:spcAft>
                <a:spcPts val="1200"/>
              </a:spcAft>
            </a:pPr>
            <a:r>
              <a:rPr lang="pt-B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complexos </a:t>
            </a:r>
            <a:r>
              <a:rPr lang="pt-BR" sz="2400" b="1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binucleares</a:t>
            </a:r>
            <a:r>
              <a:rPr lang="pt-B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ligantes ponte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782" y="1566401"/>
            <a:ext cx="4042218" cy="288032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" name="Grupo 3"/>
          <p:cNvGrpSpPr/>
          <p:nvPr/>
        </p:nvGrpSpPr>
        <p:grpSpPr>
          <a:xfrm>
            <a:off x="4572000" y="2471380"/>
            <a:ext cx="4469533" cy="3631493"/>
            <a:chOff x="4350939" y="2246325"/>
            <a:chExt cx="3317405" cy="2899342"/>
          </a:xfrm>
        </p:grpSpPr>
        <p:pic>
          <p:nvPicPr>
            <p:cNvPr id="6" name="Imagem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7984" y="2246325"/>
              <a:ext cx="3240360" cy="233480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" name="CaixaDeTexto 2"/>
            <p:cNvSpPr txBox="1"/>
            <p:nvPr/>
          </p:nvSpPr>
          <p:spPr>
            <a:xfrm>
              <a:off x="4350939" y="4383919"/>
              <a:ext cx="3297748" cy="76174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pt-BR" sz="2800" dirty="0" smtClean="0"/>
                <a:t>Estrutura de um complexo </a:t>
              </a:r>
              <a:r>
                <a:rPr lang="pt-BR" sz="2800" dirty="0" err="1" smtClean="0"/>
                <a:t>binuclear</a:t>
              </a:r>
              <a:r>
                <a:rPr lang="pt-BR" sz="2800" dirty="0" smtClean="0"/>
                <a:t> de Cu</a:t>
              </a:r>
              <a:r>
                <a:rPr lang="pt-BR" sz="2800" baseline="30000" dirty="0" smtClean="0"/>
                <a:t>2+</a:t>
              </a:r>
              <a:endParaRPr lang="pt-BR" sz="2800" dirty="0"/>
            </a:p>
          </p:txBody>
        </p:sp>
      </p:grpSp>
      <p:sp>
        <p:nvSpPr>
          <p:cNvPr id="9" name="CaixaDeTexto 8"/>
          <p:cNvSpPr txBox="1"/>
          <p:nvPr/>
        </p:nvSpPr>
        <p:spPr>
          <a:xfrm>
            <a:off x="755576" y="4581128"/>
            <a:ext cx="32977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Estrutura de um complexo </a:t>
            </a:r>
            <a:r>
              <a:rPr lang="pt-BR" sz="2800" dirty="0" err="1" smtClean="0"/>
              <a:t>binuclear</a:t>
            </a:r>
            <a:r>
              <a:rPr lang="pt-BR" sz="2800" dirty="0" smtClean="0"/>
              <a:t> de Al</a:t>
            </a:r>
            <a:r>
              <a:rPr lang="pt-BR" sz="2800" baseline="30000" dirty="0" smtClean="0"/>
              <a:t>3+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59647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3A2B33-E93E-4EB3-9467-4EA0029159B2}" type="slidenum">
              <a:rPr lang="pt-BR" smtClean="0"/>
              <a:pPr/>
              <a:t>14</a:t>
            </a:fld>
            <a:endParaRPr lang="pt-BR" smtClean="0"/>
          </a:p>
        </p:txBody>
      </p:sp>
      <p:sp>
        <p:nvSpPr>
          <p:cNvPr id="168963" name="Espaço Reservado para Número de Slide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051BAFE-F7B9-4A30-B463-0C8DEFA13133}" type="slidenum">
              <a:rPr lang="pt-BR" sz="1400"/>
              <a:pPr algn="r"/>
              <a:t>14</a:t>
            </a:fld>
            <a:endParaRPr lang="pt-BR" sz="1400" dirty="0"/>
          </a:p>
        </p:txBody>
      </p:sp>
      <p:grpSp>
        <p:nvGrpSpPr>
          <p:cNvPr id="8" name="Grupo 7"/>
          <p:cNvGrpSpPr/>
          <p:nvPr/>
        </p:nvGrpSpPr>
        <p:grpSpPr>
          <a:xfrm>
            <a:off x="179512" y="2649929"/>
            <a:ext cx="8208442" cy="3211110"/>
            <a:chOff x="179512" y="2649929"/>
            <a:chExt cx="8208442" cy="3211110"/>
          </a:xfrm>
        </p:grpSpPr>
        <p:pic>
          <p:nvPicPr>
            <p:cNvPr id="165890" name="Picture 2" descr="http://upload.wikimedia.org/wikipedia/commons/d/d4/Mu-Cl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4183" y="2835878"/>
              <a:ext cx="4166852" cy="26261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CaixaDeTexto 6"/>
            <p:cNvSpPr txBox="1"/>
            <p:nvPr/>
          </p:nvSpPr>
          <p:spPr>
            <a:xfrm>
              <a:off x="4824783" y="2649929"/>
              <a:ext cx="3387466" cy="461665"/>
            </a:xfrm>
            <a:prstGeom prst="rect">
              <a:avLst/>
            </a:prstGeom>
            <a:pattFill prst="pct5">
              <a:fgClr>
                <a:schemeClr val="tx1"/>
              </a:fgClr>
              <a:bgClr>
                <a:schemeClr val="bg1"/>
              </a:bgClr>
            </a:pattFill>
          </p:spPr>
          <p:txBody>
            <a:bodyPr wrap="none" rtlCol="0">
              <a:spAutoFit/>
            </a:bodyPr>
            <a:lstStyle/>
            <a:p>
              <a:r>
                <a:rPr lang="pt-BR" sz="2400" dirty="0" smtClean="0"/>
                <a:t>Ligante cloreto terminal</a:t>
              </a:r>
              <a:endParaRPr lang="pt-BR" sz="2400" dirty="0"/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5503298" y="5030042"/>
              <a:ext cx="2030436" cy="830997"/>
            </a:xfrm>
            <a:prstGeom prst="rect">
              <a:avLst/>
            </a:prstGeom>
            <a:pattFill prst="pct5">
              <a:fgClr>
                <a:schemeClr val="tx1"/>
              </a:fgClr>
              <a:bgClr>
                <a:schemeClr val="bg1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dirty="0" smtClean="0"/>
                <a:t>Ligante cloreto ponte</a:t>
              </a:r>
              <a:endParaRPr lang="pt-BR" sz="2400" dirty="0"/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7020272" y="3387310"/>
              <a:ext cx="1367682" cy="830997"/>
            </a:xfrm>
            <a:prstGeom prst="rect">
              <a:avLst/>
            </a:prstGeom>
            <a:pattFill prst="pct5">
              <a:fgClr>
                <a:schemeClr val="tx1"/>
              </a:fgClr>
              <a:bgClr>
                <a:schemeClr val="bg1"/>
              </a:bgClr>
            </a:pattFill>
          </p:spPr>
          <p:txBody>
            <a:bodyPr wrap="none" rtlCol="0">
              <a:spAutoFit/>
            </a:bodyPr>
            <a:lstStyle/>
            <a:p>
              <a:r>
                <a:rPr lang="pt-BR" sz="2400" dirty="0" smtClean="0"/>
                <a:t>Ligante</a:t>
              </a:r>
            </a:p>
            <a:p>
              <a:r>
                <a:rPr lang="pt-BR" sz="2400" dirty="0" smtClean="0"/>
                <a:t>benzeno</a:t>
              </a:r>
              <a:endParaRPr lang="pt-BR" sz="2400" dirty="0"/>
            </a:p>
          </p:txBody>
        </p:sp>
        <p:pic>
          <p:nvPicPr>
            <p:cNvPr id="165892" name="Picture 4" descr="http://upload.wikimedia.org/wikipedia/commons/thumb/2/2b/Niobium-pentachloride-dimer-2D.png/194px-Niobium-pentachloride-dimer-2D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2935110"/>
              <a:ext cx="2929331" cy="18119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6235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221920" y="2984134"/>
            <a:ext cx="6658469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800" b="1" u="sng" dirty="0">
                <a:latin typeface="Century" pitchFamily="18" charset="0"/>
              </a:rPr>
              <a:t>NC </a:t>
            </a:r>
            <a:r>
              <a:rPr lang="en-GB" sz="2800" b="1" u="sng" dirty="0" err="1" smtClean="0">
                <a:latin typeface="Century" pitchFamily="18" charset="0"/>
              </a:rPr>
              <a:t>depende</a:t>
            </a:r>
            <a:r>
              <a:rPr lang="en-GB" sz="2800" b="1" u="sng" dirty="0" smtClean="0">
                <a:latin typeface="Century" pitchFamily="18" charset="0"/>
              </a:rPr>
              <a:t> de </a:t>
            </a:r>
            <a:r>
              <a:rPr lang="en-GB" sz="2800" b="1" u="sng" dirty="0" err="1" smtClean="0">
                <a:latin typeface="Century" pitchFamily="18" charset="0"/>
              </a:rPr>
              <a:t>vários</a:t>
            </a:r>
            <a:r>
              <a:rPr lang="en-GB" sz="2800" b="1" u="sng" dirty="0" smtClean="0">
                <a:latin typeface="Century" pitchFamily="18" charset="0"/>
              </a:rPr>
              <a:t> </a:t>
            </a:r>
            <a:r>
              <a:rPr lang="en-GB" sz="2800" b="1" u="sng" dirty="0" err="1" smtClean="0">
                <a:latin typeface="Century" pitchFamily="18" charset="0"/>
              </a:rPr>
              <a:t>fatores</a:t>
            </a:r>
            <a:r>
              <a:rPr lang="en-GB" sz="2800" b="1" u="sng" dirty="0" smtClean="0">
                <a:latin typeface="Century" pitchFamily="18" charset="0"/>
              </a:rPr>
              <a:t>:</a:t>
            </a:r>
          </a:p>
          <a:p>
            <a:endParaRPr lang="en-GB" sz="2400" dirty="0">
              <a:latin typeface="Century" pitchFamily="18" charset="0"/>
            </a:endParaRPr>
          </a:p>
          <a:p>
            <a:r>
              <a:rPr lang="en-GB" sz="2400" dirty="0" smtClean="0">
                <a:latin typeface="Century" pitchFamily="18" charset="0"/>
              </a:rPr>
              <a:t>1. </a:t>
            </a:r>
            <a:r>
              <a:rPr lang="en-GB" sz="2400" dirty="0" err="1" smtClean="0">
                <a:latin typeface="Century" pitchFamily="18" charset="0"/>
              </a:rPr>
              <a:t>tamanho</a:t>
            </a:r>
            <a:r>
              <a:rPr lang="en-GB" sz="2400" dirty="0" smtClean="0">
                <a:latin typeface="Century" pitchFamily="18" charset="0"/>
              </a:rPr>
              <a:t> do </a:t>
            </a:r>
            <a:r>
              <a:rPr lang="en-GB" sz="2400" dirty="0" err="1" smtClean="0">
                <a:latin typeface="Century" pitchFamily="18" charset="0"/>
              </a:rPr>
              <a:t>centro</a:t>
            </a:r>
            <a:r>
              <a:rPr lang="en-GB" sz="2400" dirty="0" smtClean="0">
                <a:latin typeface="Century" pitchFamily="18" charset="0"/>
              </a:rPr>
              <a:t> </a:t>
            </a:r>
            <a:r>
              <a:rPr lang="en-GB" sz="2400" dirty="0" err="1" smtClean="0">
                <a:latin typeface="Century" pitchFamily="18" charset="0"/>
              </a:rPr>
              <a:t>metálico</a:t>
            </a:r>
            <a:r>
              <a:rPr lang="en-GB" sz="2400" dirty="0" smtClean="0">
                <a:latin typeface="Century" pitchFamily="18" charset="0"/>
              </a:rPr>
              <a:t>;</a:t>
            </a:r>
          </a:p>
          <a:p>
            <a:endParaRPr lang="en-GB" sz="2400" dirty="0">
              <a:latin typeface="Century" pitchFamily="18" charset="0"/>
            </a:endParaRPr>
          </a:p>
          <a:p>
            <a:r>
              <a:rPr lang="en-GB" sz="2400" dirty="0" smtClean="0">
                <a:latin typeface="Century" pitchFamily="18" charset="0"/>
              </a:rPr>
              <a:t>2. </a:t>
            </a:r>
            <a:r>
              <a:rPr lang="en-GB" sz="2400" dirty="0" err="1" smtClean="0">
                <a:latin typeface="Century" pitchFamily="18" charset="0"/>
              </a:rPr>
              <a:t>Propriedades</a:t>
            </a:r>
            <a:r>
              <a:rPr lang="en-GB" sz="2400" dirty="0" smtClean="0">
                <a:latin typeface="Century" pitchFamily="18" charset="0"/>
              </a:rPr>
              <a:t> (</a:t>
            </a:r>
            <a:r>
              <a:rPr lang="en-GB" sz="2400" dirty="0" err="1" smtClean="0">
                <a:latin typeface="Century" pitchFamily="18" charset="0"/>
              </a:rPr>
              <a:t>configuração</a:t>
            </a:r>
            <a:r>
              <a:rPr lang="en-GB" sz="2400" dirty="0" smtClean="0">
                <a:latin typeface="Century" pitchFamily="18" charset="0"/>
              </a:rPr>
              <a:t>) </a:t>
            </a:r>
            <a:r>
              <a:rPr lang="en-GB" sz="2400" dirty="0" err="1" smtClean="0">
                <a:latin typeface="Century" pitchFamily="18" charset="0"/>
              </a:rPr>
              <a:t>eletrônicas</a:t>
            </a:r>
            <a:r>
              <a:rPr lang="en-GB" sz="2400" dirty="0" smtClean="0">
                <a:latin typeface="Century" pitchFamily="18" charset="0"/>
              </a:rPr>
              <a:t> do </a:t>
            </a:r>
            <a:r>
              <a:rPr lang="en-GB" sz="2400" dirty="0" err="1" smtClean="0">
                <a:latin typeface="Century" pitchFamily="18" charset="0"/>
              </a:rPr>
              <a:t>centro</a:t>
            </a:r>
            <a:r>
              <a:rPr lang="en-GB" sz="2400" dirty="0" smtClean="0">
                <a:latin typeface="Century" pitchFamily="18" charset="0"/>
              </a:rPr>
              <a:t> </a:t>
            </a:r>
            <a:r>
              <a:rPr lang="en-GB" sz="2400" dirty="0" err="1" smtClean="0">
                <a:latin typeface="Century" pitchFamily="18" charset="0"/>
              </a:rPr>
              <a:t>metálico</a:t>
            </a:r>
            <a:r>
              <a:rPr lang="en-GB" sz="2400" dirty="0" smtClean="0">
                <a:latin typeface="Century" pitchFamily="18" charset="0"/>
              </a:rPr>
              <a:t> (</a:t>
            </a:r>
            <a:r>
              <a:rPr lang="en-GB" sz="2400" dirty="0" err="1" smtClean="0">
                <a:latin typeface="Century" pitchFamily="18" charset="0"/>
              </a:rPr>
              <a:t>número</a:t>
            </a:r>
            <a:r>
              <a:rPr lang="en-GB" sz="2400" dirty="0" smtClean="0">
                <a:latin typeface="Century" pitchFamily="18" charset="0"/>
              </a:rPr>
              <a:t> de </a:t>
            </a:r>
            <a:r>
              <a:rPr lang="en-GB" sz="2400" dirty="0" err="1" smtClean="0">
                <a:latin typeface="Century" pitchFamily="18" charset="0"/>
              </a:rPr>
              <a:t>orbitais</a:t>
            </a:r>
            <a:r>
              <a:rPr lang="en-GB" sz="2400" dirty="0" smtClean="0">
                <a:latin typeface="Century" pitchFamily="18" charset="0"/>
              </a:rPr>
              <a:t> </a:t>
            </a:r>
            <a:r>
              <a:rPr lang="en-GB" sz="2400" dirty="0" err="1" smtClean="0">
                <a:latin typeface="Century" pitchFamily="18" charset="0"/>
              </a:rPr>
              <a:t>vazios</a:t>
            </a:r>
            <a:r>
              <a:rPr lang="en-GB" sz="2400" dirty="0" smtClean="0">
                <a:latin typeface="Century" pitchFamily="18" charset="0"/>
              </a:rPr>
              <a:t>);</a:t>
            </a:r>
          </a:p>
          <a:p>
            <a:endParaRPr lang="en-GB" sz="2400" dirty="0">
              <a:latin typeface="Century" pitchFamily="18" charset="0"/>
            </a:endParaRPr>
          </a:p>
          <a:p>
            <a:r>
              <a:rPr lang="en-GB" sz="2400" dirty="0" smtClean="0">
                <a:latin typeface="Century" pitchFamily="18" charset="0"/>
              </a:rPr>
              <a:t>3. </a:t>
            </a:r>
            <a:r>
              <a:rPr lang="en-GB" sz="2400" dirty="0" err="1" smtClean="0">
                <a:latin typeface="Century" pitchFamily="18" charset="0"/>
              </a:rPr>
              <a:t>tamanho</a:t>
            </a:r>
            <a:r>
              <a:rPr lang="en-GB" sz="2400" dirty="0" smtClean="0">
                <a:latin typeface="Century" pitchFamily="18" charset="0"/>
              </a:rPr>
              <a:t> e </a:t>
            </a:r>
            <a:r>
              <a:rPr lang="en-GB" sz="2400" dirty="0" err="1" smtClean="0">
                <a:latin typeface="Century" pitchFamily="18" charset="0"/>
              </a:rPr>
              <a:t>propriedades</a:t>
            </a:r>
            <a:r>
              <a:rPr lang="en-GB" sz="2400" dirty="0" smtClean="0">
                <a:latin typeface="Century" pitchFamily="18" charset="0"/>
              </a:rPr>
              <a:t> </a:t>
            </a:r>
            <a:r>
              <a:rPr lang="en-GB" sz="2400" dirty="0" err="1" smtClean="0">
                <a:latin typeface="Century" pitchFamily="18" charset="0"/>
              </a:rPr>
              <a:t>eletrônicas</a:t>
            </a:r>
            <a:r>
              <a:rPr lang="en-GB" sz="2400" dirty="0" smtClean="0">
                <a:latin typeface="Century" pitchFamily="18" charset="0"/>
              </a:rPr>
              <a:t> dos </a:t>
            </a:r>
            <a:r>
              <a:rPr lang="en-GB" sz="2400" dirty="0" err="1" smtClean="0">
                <a:latin typeface="Century" pitchFamily="18" charset="0"/>
              </a:rPr>
              <a:t>ligantes</a:t>
            </a:r>
            <a:endParaRPr lang="pt-BR" sz="2400" dirty="0">
              <a:latin typeface="Century" pitchFamily="18" charset="0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38" y="1492702"/>
            <a:ext cx="1500571" cy="1529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561A8"/>
                    </a:gs>
                    <a:gs pos="100000">
                      <a:srgbClr val="312F59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21920" y="1342323"/>
            <a:ext cx="509306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b="1" u="sng" dirty="0" smtClean="0">
                <a:latin typeface="Century" pitchFamily="18" charset="0"/>
              </a:rPr>
              <a:t>NC </a:t>
            </a:r>
            <a:r>
              <a:rPr lang="en-GB" sz="2800" b="1" u="sng" dirty="0" err="1" smtClean="0">
                <a:latin typeface="Century" pitchFamily="18" charset="0"/>
              </a:rPr>
              <a:t>varia</a:t>
            </a:r>
            <a:r>
              <a:rPr lang="en-GB" sz="2800" b="1" u="sng" dirty="0" smtClean="0">
                <a:latin typeface="Century" pitchFamily="18" charset="0"/>
              </a:rPr>
              <a:t> </a:t>
            </a:r>
            <a:r>
              <a:rPr lang="en-GB" sz="2800" b="1" u="sng" dirty="0" err="1" smtClean="0">
                <a:latin typeface="Century" pitchFamily="18" charset="0"/>
              </a:rPr>
              <a:t>muito</a:t>
            </a:r>
            <a:r>
              <a:rPr lang="en-GB" sz="2800" b="1" u="sng" dirty="0" smtClean="0">
                <a:latin typeface="Century" pitchFamily="18" charset="0"/>
              </a:rPr>
              <a:t>: 2-12 </a:t>
            </a:r>
            <a:r>
              <a:rPr lang="en-GB" sz="2800" b="1" u="sng" dirty="0" err="1" smtClean="0">
                <a:latin typeface="Century" pitchFamily="18" charset="0"/>
              </a:rPr>
              <a:t>ou</a:t>
            </a:r>
            <a:r>
              <a:rPr lang="en-GB" sz="2800" b="1" u="sng" dirty="0" smtClean="0">
                <a:latin typeface="Century" pitchFamily="18" charset="0"/>
              </a:rPr>
              <a:t> </a:t>
            </a:r>
            <a:r>
              <a:rPr lang="en-GB" sz="2800" b="1" u="sng" dirty="0" err="1" smtClean="0">
                <a:latin typeface="Century" pitchFamily="18" charset="0"/>
              </a:rPr>
              <a:t>mais</a:t>
            </a:r>
            <a:endParaRPr lang="en-GB" sz="2800" b="1" u="sng" dirty="0" smtClean="0">
              <a:latin typeface="Century" pitchFamily="18" charset="0"/>
            </a:endParaRPr>
          </a:p>
          <a:p>
            <a:endParaRPr lang="en-GB" sz="2400" dirty="0">
              <a:latin typeface="Century" pitchFamily="18" charset="0"/>
            </a:endParaRPr>
          </a:p>
          <a:p>
            <a:r>
              <a:rPr lang="en-GB" sz="2400" dirty="0" smtClean="0">
                <a:latin typeface="Century" pitchFamily="18" charset="0"/>
              </a:rPr>
              <a:t>NC </a:t>
            </a:r>
            <a:r>
              <a:rPr lang="en-GB" sz="2400" dirty="0" err="1" smtClean="0">
                <a:latin typeface="Century" pitchFamily="18" charset="0"/>
              </a:rPr>
              <a:t>mais</a:t>
            </a:r>
            <a:r>
              <a:rPr lang="en-GB" sz="2400" dirty="0" smtClean="0">
                <a:latin typeface="Century" pitchFamily="18" charset="0"/>
              </a:rPr>
              <a:t> </a:t>
            </a:r>
            <a:r>
              <a:rPr lang="en-GB" sz="2400" dirty="0" err="1" smtClean="0">
                <a:latin typeface="Century" pitchFamily="18" charset="0"/>
              </a:rPr>
              <a:t>comuns</a:t>
            </a:r>
            <a:r>
              <a:rPr lang="en-GB" sz="2400" dirty="0" smtClean="0">
                <a:latin typeface="Century" pitchFamily="18" charset="0"/>
              </a:rPr>
              <a:t> </a:t>
            </a:r>
            <a:r>
              <a:rPr lang="en-GB" sz="2400" dirty="0" err="1" smtClean="0">
                <a:latin typeface="Century" pitchFamily="18" charset="0"/>
              </a:rPr>
              <a:t>são</a:t>
            </a:r>
            <a:r>
              <a:rPr lang="en-GB" sz="2400" dirty="0" smtClean="0">
                <a:latin typeface="Century" pitchFamily="18" charset="0"/>
              </a:rPr>
              <a:t>: 4</a:t>
            </a:r>
            <a:r>
              <a:rPr lang="en-GB" sz="2400" dirty="0">
                <a:latin typeface="Century" pitchFamily="18" charset="0"/>
              </a:rPr>
              <a:t>, 5 e 6</a:t>
            </a:r>
            <a:endParaRPr lang="pt-BR" sz="2400" dirty="0">
              <a:latin typeface="Century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12634" y="212955"/>
            <a:ext cx="8267755" cy="954107"/>
          </a:xfrm>
          <a:prstGeom prst="rect">
            <a:avLst/>
          </a:prstGeom>
          <a:gradFill>
            <a:gsLst>
              <a:gs pos="0">
                <a:schemeClr val="bg1"/>
              </a:gs>
              <a:gs pos="23000">
                <a:srgbClr val="002060"/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sz="3200" b="1" u="sng" dirty="0" smtClean="0"/>
              <a:t>Número de coordenação (NC)</a:t>
            </a:r>
          </a:p>
          <a:p>
            <a:r>
              <a:rPr lang="pt-BR" sz="2400" b="1" u="sng" dirty="0" smtClean="0"/>
              <a:t>Número de ligações do metal</a:t>
            </a:r>
            <a:endParaRPr lang="pt-BR" sz="2400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E438-2F30-4CA6-B2A3-46B1C150B0EB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92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498115" y="405990"/>
            <a:ext cx="8267755" cy="1077218"/>
          </a:xfrm>
          <a:prstGeom prst="rect">
            <a:avLst/>
          </a:prstGeom>
          <a:gradFill>
            <a:gsLst>
              <a:gs pos="0">
                <a:schemeClr val="bg1"/>
              </a:gs>
              <a:gs pos="23000">
                <a:srgbClr val="002060"/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sz="3200" b="1" dirty="0" smtClean="0"/>
              <a:t>Porque metais podem fazer tantas ligações químicas?</a:t>
            </a:r>
            <a:endParaRPr lang="pt-BR" sz="24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E438-2F30-4CA6-B2A3-46B1C150B0EB}" type="slidenum">
              <a:rPr lang="pt-BR" smtClean="0"/>
              <a:t>16</a:t>
            </a:fld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415670" y="1631866"/>
            <a:ext cx="794860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000" dirty="0" smtClean="0"/>
              <a:t>Raio iônico grande (variável). Acomoda muitos substituintes (ligantes) sem proporcionar repulsão </a:t>
            </a:r>
            <a:r>
              <a:rPr lang="pt-BR" sz="2000" dirty="0" err="1" smtClean="0"/>
              <a:t>estéricas</a:t>
            </a:r>
            <a:r>
              <a:rPr lang="pt-BR" sz="2000" dirty="0" smtClean="0"/>
              <a:t> entre eles. NC pode ser limitado por essas forças repulsivas.</a:t>
            </a:r>
            <a:endParaRPr lang="pt-BR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000" dirty="0" smtClean="0"/>
              <a:t>Presença de orbitais vazios para receber densidade eletrônica dos ligantes; </a:t>
            </a:r>
            <a:r>
              <a:rPr lang="pt-BR" sz="2000" dirty="0" err="1" smtClean="0"/>
              <a:t>Qto</a:t>
            </a:r>
            <a:r>
              <a:rPr lang="pt-BR" sz="2000" dirty="0" smtClean="0"/>
              <a:t> mais orbitais vazios, maior o NC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0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965016"/>
              </p:ext>
            </p:extLst>
          </p:nvPr>
        </p:nvGraphicFramePr>
        <p:xfrm>
          <a:off x="415670" y="3878635"/>
          <a:ext cx="8285506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8820"/>
                <a:gridCol w="1807535"/>
                <a:gridCol w="4679151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Família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Est.</a:t>
                      </a:r>
                      <a:r>
                        <a:rPr lang="pt-BR" baseline="0" dirty="0" smtClean="0"/>
                        <a:t> de oxidação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Orbitais vazios</a:t>
                      </a:r>
                      <a:endParaRPr lang="pt-BR" dirty="0"/>
                    </a:p>
                  </a:txBody>
                  <a:tcPr/>
                </a:tc>
              </a:tr>
              <a:tr h="360763">
                <a:tc>
                  <a:txBody>
                    <a:bodyPr/>
                    <a:lstStyle/>
                    <a:p>
                      <a:r>
                        <a:rPr lang="pt-BR" dirty="0" smtClean="0"/>
                        <a:t>1 e 2 (Na, K,</a:t>
                      </a:r>
                      <a:r>
                        <a:rPr lang="pt-BR" baseline="0" dirty="0" smtClean="0"/>
                        <a:t> Mg, Ca)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+1 e +2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ns</a:t>
                      </a:r>
                      <a:r>
                        <a:rPr lang="pt-BR" dirty="0" smtClean="0"/>
                        <a:t> (1 </a:t>
                      </a:r>
                      <a:r>
                        <a:rPr lang="pt-BR" dirty="0" err="1" smtClean="0"/>
                        <a:t>orb</a:t>
                      </a:r>
                      <a:r>
                        <a:rPr lang="pt-BR" dirty="0" smtClean="0"/>
                        <a:t>), (n-1)d (5 </a:t>
                      </a:r>
                      <a:r>
                        <a:rPr lang="pt-BR" dirty="0" err="1" smtClean="0"/>
                        <a:t>orb</a:t>
                      </a:r>
                      <a:r>
                        <a:rPr lang="pt-BR" dirty="0" smtClean="0"/>
                        <a:t>.),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np</a:t>
                      </a:r>
                      <a:r>
                        <a:rPr lang="pt-BR" baseline="0" dirty="0" smtClean="0"/>
                        <a:t> (3 </a:t>
                      </a:r>
                      <a:r>
                        <a:rPr lang="pt-BR" baseline="0" dirty="0" err="1" smtClean="0"/>
                        <a:t>orb</a:t>
                      </a:r>
                      <a:r>
                        <a:rPr lang="pt-BR" baseline="0" dirty="0" smtClean="0"/>
                        <a:t>)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r>
                        <a:rPr lang="pt-BR" baseline="0" dirty="0" smtClean="0"/>
                        <a:t> e </a:t>
                      </a:r>
                      <a:r>
                        <a:rPr lang="pt-BR" dirty="0" smtClean="0"/>
                        <a:t>4 (Al, Sn, </a:t>
                      </a:r>
                      <a:r>
                        <a:rPr lang="pt-BR" dirty="0" err="1" smtClean="0"/>
                        <a:t>Pb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+3, +2 e +4,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err="1" smtClean="0"/>
                        <a:t>ns</a:t>
                      </a:r>
                      <a:r>
                        <a:rPr lang="pt-BR" dirty="0" smtClean="0"/>
                        <a:t> (1 </a:t>
                      </a:r>
                      <a:r>
                        <a:rPr lang="pt-BR" dirty="0" err="1" smtClean="0"/>
                        <a:t>orb</a:t>
                      </a:r>
                      <a:r>
                        <a:rPr lang="pt-BR" dirty="0" smtClean="0"/>
                        <a:t>), </a:t>
                      </a:r>
                      <a:r>
                        <a:rPr lang="pt-BR" baseline="0" dirty="0" err="1" smtClean="0"/>
                        <a:t>np</a:t>
                      </a:r>
                      <a:r>
                        <a:rPr lang="pt-BR" baseline="0" dirty="0" smtClean="0"/>
                        <a:t> (3 </a:t>
                      </a:r>
                      <a:r>
                        <a:rPr lang="pt-BR" baseline="0" dirty="0" err="1" smtClean="0"/>
                        <a:t>orb</a:t>
                      </a:r>
                      <a:r>
                        <a:rPr lang="pt-BR" baseline="0" dirty="0" smtClean="0"/>
                        <a:t>)</a:t>
                      </a:r>
                      <a:endParaRPr lang="pt-B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Metais de transição (Mn, Fe, </a:t>
                      </a:r>
                      <a:r>
                        <a:rPr lang="pt-BR" dirty="0" err="1" smtClean="0"/>
                        <a:t>Co</a:t>
                      </a:r>
                      <a:r>
                        <a:rPr lang="pt-BR" dirty="0" smtClean="0"/>
                        <a:t>, Cu, Zn)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+2 e +3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err="1" smtClean="0"/>
                        <a:t>ns</a:t>
                      </a:r>
                      <a:r>
                        <a:rPr lang="pt-BR" dirty="0" smtClean="0"/>
                        <a:t> (1 </a:t>
                      </a:r>
                      <a:r>
                        <a:rPr lang="pt-BR" dirty="0" err="1" smtClean="0"/>
                        <a:t>orb</a:t>
                      </a:r>
                      <a:r>
                        <a:rPr lang="pt-BR" dirty="0" smtClean="0"/>
                        <a:t>), (n-1)d (5 </a:t>
                      </a:r>
                      <a:r>
                        <a:rPr lang="pt-BR" dirty="0" err="1" smtClean="0"/>
                        <a:t>orb</a:t>
                      </a:r>
                      <a:r>
                        <a:rPr lang="pt-BR" dirty="0" smtClean="0"/>
                        <a:t>,</a:t>
                      </a:r>
                      <a:r>
                        <a:rPr lang="pt-BR" baseline="0" dirty="0" smtClean="0"/>
                        <a:t> com número variável de elétrons e orbitais vazios</a:t>
                      </a:r>
                      <a:r>
                        <a:rPr lang="pt-BR" dirty="0" smtClean="0"/>
                        <a:t>),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np</a:t>
                      </a:r>
                      <a:r>
                        <a:rPr lang="pt-BR" baseline="0" dirty="0" smtClean="0"/>
                        <a:t> (3 </a:t>
                      </a:r>
                      <a:r>
                        <a:rPr lang="pt-BR" baseline="0" dirty="0" err="1" smtClean="0"/>
                        <a:t>orb</a:t>
                      </a:r>
                      <a:r>
                        <a:rPr lang="pt-BR" baseline="0" dirty="0" smtClean="0"/>
                        <a:t>)</a:t>
                      </a:r>
                      <a:endParaRPr lang="pt-BR" dirty="0" smtClean="0"/>
                    </a:p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848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498115" y="405990"/>
            <a:ext cx="8267755" cy="1077218"/>
          </a:xfrm>
          <a:prstGeom prst="rect">
            <a:avLst/>
          </a:prstGeom>
          <a:gradFill>
            <a:gsLst>
              <a:gs pos="0">
                <a:schemeClr val="bg1"/>
              </a:gs>
              <a:gs pos="23000">
                <a:srgbClr val="002060"/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sz="3200" b="1" dirty="0" smtClean="0"/>
              <a:t>Porque metais podem fazer tantas ligações químicas?</a:t>
            </a:r>
            <a:endParaRPr lang="pt-BR" sz="24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E438-2F30-4CA6-B2A3-46B1C150B0EB}" type="slidenum">
              <a:rPr lang="pt-BR" smtClean="0"/>
              <a:t>17</a:t>
            </a:fld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657688" y="3235813"/>
            <a:ext cx="757191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/>
              <a:t>Raio iônico grande (variável). Acomoda muitos substituintes (ligantes) sem proporcionar repulsão </a:t>
            </a:r>
            <a:r>
              <a:rPr lang="pt-BR" sz="2800" dirty="0" err="1" smtClean="0"/>
              <a:t>estéricas</a:t>
            </a:r>
            <a:r>
              <a:rPr lang="pt-BR" sz="2800" dirty="0" smtClean="0"/>
              <a:t> entre eles. NC pode ser limitado por essas forças repulsivas.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1483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6905DE-FB74-4A9F-BBE4-3C31E4BBE35A}" type="slidenum">
              <a:rPr lang="pt-BR" smtClean="0"/>
              <a:pPr>
                <a:defRPr/>
              </a:pPr>
              <a:t>18</a:t>
            </a:fld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1077938" y="620688"/>
            <a:ext cx="74374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u="sng" dirty="0" smtClean="0"/>
              <a:t>Raio iônico </a:t>
            </a:r>
            <a:r>
              <a:rPr lang="pt-BR" sz="2800" dirty="0" smtClean="0"/>
              <a:t>em função do estado de oxidação estáveis dos metais</a:t>
            </a:r>
            <a:endParaRPr lang="pt-BR" sz="2800" dirty="0"/>
          </a:p>
        </p:txBody>
      </p:sp>
      <p:grpSp>
        <p:nvGrpSpPr>
          <p:cNvPr id="3" name="Grupo 2"/>
          <p:cNvGrpSpPr/>
          <p:nvPr/>
        </p:nvGrpSpPr>
        <p:grpSpPr>
          <a:xfrm>
            <a:off x="1701224" y="2291406"/>
            <a:ext cx="5328592" cy="3935463"/>
            <a:chOff x="2055399" y="2454172"/>
            <a:chExt cx="4464496" cy="3223517"/>
          </a:xfrm>
        </p:grpSpPr>
        <p:pic>
          <p:nvPicPr>
            <p:cNvPr id="30722" name="Imagem 1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72" t="7326" r="11282" b="4465"/>
            <a:stretch>
              <a:fillRect/>
            </a:stretch>
          </p:blipFill>
          <p:spPr bwMode="auto">
            <a:xfrm>
              <a:off x="2055399" y="2454172"/>
              <a:ext cx="4464496" cy="32235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Elipse 7"/>
            <p:cNvSpPr/>
            <p:nvPr/>
          </p:nvSpPr>
          <p:spPr>
            <a:xfrm>
              <a:off x="2987824" y="3717032"/>
              <a:ext cx="648072" cy="432048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Elipse 10"/>
            <p:cNvSpPr/>
            <p:nvPr/>
          </p:nvSpPr>
          <p:spPr>
            <a:xfrm>
              <a:off x="3131840" y="4657384"/>
              <a:ext cx="648072" cy="432048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Elipse 11"/>
            <p:cNvSpPr/>
            <p:nvPr/>
          </p:nvSpPr>
          <p:spPr>
            <a:xfrm>
              <a:off x="3455875" y="3289650"/>
              <a:ext cx="648072" cy="432048"/>
            </a:xfrm>
            <a:prstGeom prst="ellipse">
              <a:avLst/>
            </a:prstGeom>
            <a:noFill/>
            <a:ln w="222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Elipse 12"/>
            <p:cNvSpPr/>
            <p:nvPr/>
          </p:nvSpPr>
          <p:spPr>
            <a:xfrm>
              <a:off x="3639575" y="3849907"/>
              <a:ext cx="648072" cy="432048"/>
            </a:xfrm>
            <a:prstGeom prst="ellipse">
              <a:avLst/>
            </a:prstGeom>
            <a:noFill/>
            <a:ln w="222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5" name="Elipse 14"/>
          <p:cNvSpPr/>
          <p:nvPr/>
        </p:nvSpPr>
        <p:spPr>
          <a:xfrm>
            <a:off x="4078303" y="2473708"/>
            <a:ext cx="773505" cy="527470"/>
          </a:xfrm>
          <a:prstGeom prst="ellipse">
            <a:avLst/>
          </a:prstGeom>
          <a:noFill/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4365520" y="3311407"/>
            <a:ext cx="773505" cy="527470"/>
          </a:xfrm>
          <a:prstGeom prst="ellipse">
            <a:avLst/>
          </a:prstGeom>
          <a:noFill/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5332936" y="4023371"/>
            <a:ext cx="1442619" cy="803461"/>
          </a:xfrm>
          <a:prstGeom prst="ellipse">
            <a:avLst/>
          </a:prstGeom>
          <a:noFill/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868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6905DE-FB74-4A9F-BBE4-3C31E4BBE35A}" type="slidenum">
              <a:rPr lang="pt-BR" smtClean="0"/>
              <a:pPr>
                <a:defRPr/>
              </a:pPr>
              <a:t>19</a:t>
            </a:fld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539552" y="168611"/>
            <a:ext cx="77980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u="sng" dirty="0" smtClean="0"/>
              <a:t>Raio iônico </a:t>
            </a:r>
            <a:r>
              <a:rPr lang="pt-BR" sz="2800" dirty="0" smtClean="0"/>
              <a:t>dos elementos da primeira série de transição e em função do estado de oxidação</a:t>
            </a:r>
            <a:endParaRPr lang="pt-BR" sz="2800" dirty="0"/>
          </a:p>
        </p:txBody>
      </p:sp>
      <p:pic>
        <p:nvPicPr>
          <p:cNvPr id="7" name="Imagem 3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59735"/>
            <a:ext cx="5520185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ângulo 2"/>
          <p:cNvSpPr/>
          <p:nvPr/>
        </p:nvSpPr>
        <p:spPr>
          <a:xfrm>
            <a:off x="539552" y="5085184"/>
            <a:ext cx="77980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t-BR" dirty="0" smtClean="0">
                <a:latin typeface="Arial" panose="020B0604020202020204" pitchFamily="34" charset="0"/>
                <a:ea typeface="Calibri" panose="020F0502020204030204" pitchFamily="34" charset="0"/>
              </a:rPr>
              <a:t>O 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</a:rPr>
              <a:t>raio iônico diminui ao longo do período para elementos com o mesmo NOX </a:t>
            </a:r>
            <a:r>
              <a:rPr lang="pt-BR" dirty="0" smtClean="0">
                <a:latin typeface="Arial" panose="020B0604020202020204" pitchFamily="34" charset="0"/>
                <a:ea typeface="Calibri" panose="020F0502020204030204" pitchFamily="34" charset="0"/>
              </a:rPr>
              <a:t>pelas 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</a:rPr>
              <a:t>mesmas razões que para os raios atômicos. </a:t>
            </a:r>
            <a:endParaRPr lang="pt-BR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pt-BR" dirty="0">
              <a:latin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pt-BR" dirty="0" smtClean="0">
                <a:latin typeface="Arial" panose="020B0604020202020204" pitchFamily="34" charset="0"/>
              </a:rPr>
              <a:t>O raio iônico diminui com o estado de oxidação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724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Conector reto 43"/>
          <p:cNvCxnSpPr/>
          <p:nvPr/>
        </p:nvCxnSpPr>
        <p:spPr>
          <a:xfrm>
            <a:off x="1392194" y="2608809"/>
            <a:ext cx="1202725" cy="3534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tângulo 25"/>
          <p:cNvSpPr/>
          <p:nvPr/>
        </p:nvSpPr>
        <p:spPr>
          <a:xfrm>
            <a:off x="430744" y="197371"/>
            <a:ext cx="8267755" cy="523220"/>
          </a:xfrm>
          <a:prstGeom prst="rect">
            <a:avLst/>
          </a:prstGeom>
          <a:gradFill>
            <a:gsLst>
              <a:gs pos="0">
                <a:schemeClr val="bg1"/>
              </a:gs>
              <a:gs pos="23000">
                <a:srgbClr val="002060"/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0043" indent="-170021">
              <a:spcBef>
                <a:spcPts val="150"/>
              </a:spcBef>
              <a:spcAft>
                <a:spcPts val="900"/>
              </a:spcAft>
            </a:pPr>
            <a:r>
              <a:rPr lang="pt-BR" sz="2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Complexos metálicos</a:t>
            </a:r>
            <a:endParaRPr lang="pt-BR" sz="28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508" name="Picture 4" descr="HexacyanidoferratIII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16" y="1458617"/>
            <a:ext cx="2842054" cy="2694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764691" y="1505123"/>
            <a:ext cx="408400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Ferro: (centro metálico) </a:t>
            </a:r>
          </a:p>
          <a:p>
            <a:r>
              <a:rPr lang="pt-BR" sz="2400" dirty="0" smtClean="0"/>
              <a:t>Ligado a seis ânions de cianeto </a:t>
            </a:r>
          </a:p>
          <a:p>
            <a:endParaRPr lang="pt-BR" sz="2400" dirty="0" smtClean="0">
              <a:sym typeface="Symbol" panose="05050102010706020507" pitchFamily="18" charset="2"/>
            </a:endParaRPr>
          </a:p>
          <a:p>
            <a:r>
              <a:rPr lang="pt-BR" sz="2400" dirty="0" smtClean="0">
                <a:sym typeface="Symbol" panose="05050102010706020507" pitchFamily="18" charset="2"/>
              </a:rPr>
              <a:t>Fe: íons Ferro (III)</a:t>
            </a:r>
          </a:p>
          <a:p>
            <a:r>
              <a:rPr lang="pt-BR" sz="2400" dirty="0" smtClean="0">
                <a:sym typeface="Symbol" panose="05050102010706020507" pitchFamily="18" charset="2"/>
              </a:rPr>
              <a:t>Cianeto: ligante </a:t>
            </a:r>
            <a:r>
              <a:rPr lang="pt-BR" sz="2400" dirty="0" smtClean="0"/>
              <a:t>CN</a:t>
            </a:r>
            <a:r>
              <a:rPr lang="pt-BR" sz="2400" baseline="30000" dirty="0" smtClean="0">
                <a:sym typeface="Symbol" panose="05050102010706020507" pitchFamily="18" charset="2"/>
              </a:rPr>
              <a:t></a:t>
            </a:r>
            <a:endParaRPr lang="pt-BR" sz="2400" dirty="0" smtClean="0">
              <a:sym typeface="Symbol" panose="05050102010706020507" pitchFamily="18" charset="2"/>
            </a:endParaRPr>
          </a:p>
          <a:p>
            <a:endParaRPr lang="pt-BR" sz="2400" dirty="0">
              <a:sym typeface="Symbol" panose="05050102010706020507" pitchFamily="18" charset="2"/>
            </a:endParaRPr>
          </a:p>
          <a:p>
            <a:r>
              <a:rPr lang="pt-BR" sz="2400" dirty="0" smtClean="0">
                <a:sym typeface="Symbol" panose="05050102010706020507" pitchFamily="18" charset="2"/>
              </a:rPr>
              <a:t> </a:t>
            </a:r>
            <a:r>
              <a:rPr lang="pt-BR" sz="2400" dirty="0">
                <a:sym typeface="Symbol" panose="05050102010706020507" pitchFamily="18" charset="2"/>
              </a:rPr>
              <a:t>Fe: Geometria octaédrica</a:t>
            </a:r>
          </a:p>
          <a:p>
            <a:endParaRPr lang="pt-BR" sz="2400" dirty="0" smtClean="0">
              <a:sym typeface="Symbol" panose="05050102010706020507" pitchFamily="18" charset="2"/>
            </a:endParaRPr>
          </a:p>
          <a:p>
            <a:endParaRPr lang="pt-BR" sz="2400" dirty="0"/>
          </a:p>
        </p:txBody>
      </p:sp>
      <p:cxnSp>
        <p:nvCxnSpPr>
          <p:cNvPr id="50" name="Conector reto 49"/>
          <p:cNvCxnSpPr/>
          <p:nvPr/>
        </p:nvCxnSpPr>
        <p:spPr>
          <a:xfrm>
            <a:off x="1371600" y="2607611"/>
            <a:ext cx="621957" cy="83477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 flipH="1">
            <a:off x="1400433" y="2149041"/>
            <a:ext cx="593123" cy="85434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 flipH="1">
            <a:off x="1383957" y="2149041"/>
            <a:ext cx="601362" cy="486033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>
            <a:off x="2001795" y="2149041"/>
            <a:ext cx="584886" cy="486033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/>
          <p:cNvCxnSpPr/>
          <p:nvPr/>
        </p:nvCxnSpPr>
        <p:spPr>
          <a:xfrm>
            <a:off x="2001795" y="2149041"/>
            <a:ext cx="584886" cy="85434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/>
          <p:cNvCxnSpPr/>
          <p:nvPr/>
        </p:nvCxnSpPr>
        <p:spPr>
          <a:xfrm>
            <a:off x="1383956" y="3003381"/>
            <a:ext cx="1202725" cy="35347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/>
          <p:cNvCxnSpPr/>
          <p:nvPr/>
        </p:nvCxnSpPr>
        <p:spPr>
          <a:xfrm flipV="1">
            <a:off x="2586681" y="2635074"/>
            <a:ext cx="0" cy="405876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/>
          <p:nvPr/>
        </p:nvCxnSpPr>
        <p:spPr>
          <a:xfrm flipV="1">
            <a:off x="1383956" y="2626836"/>
            <a:ext cx="16476" cy="37654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to 44"/>
          <p:cNvCxnSpPr/>
          <p:nvPr/>
        </p:nvCxnSpPr>
        <p:spPr>
          <a:xfrm flipH="1">
            <a:off x="2001795" y="3027251"/>
            <a:ext cx="584886" cy="435898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to 46"/>
          <p:cNvCxnSpPr/>
          <p:nvPr/>
        </p:nvCxnSpPr>
        <p:spPr>
          <a:xfrm>
            <a:off x="1392194" y="3006806"/>
            <a:ext cx="609600" cy="456343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to 51"/>
          <p:cNvCxnSpPr/>
          <p:nvPr/>
        </p:nvCxnSpPr>
        <p:spPr>
          <a:xfrm flipH="1">
            <a:off x="2001796" y="2659787"/>
            <a:ext cx="584885" cy="784963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8" name="CaixaDeTexto 21517"/>
          <p:cNvSpPr txBox="1"/>
          <p:nvPr/>
        </p:nvSpPr>
        <p:spPr>
          <a:xfrm>
            <a:off x="3790263" y="4591930"/>
            <a:ext cx="36253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[</a:t>
            </a:r>
            <a:r>
              <a:rPr lang="pt-BR" sz="2400" dirty="0" smtClean="0"/>
              <a:t>Fe(CN)</a:t>
            </a:r>
            <a:r>
              <a:rPr lang="pt-BR" sz="2400" baseline="-25000" dirty="0" smtClean="0"/>
              <a:t>6</a:t>
            </a:r>
            <a:r>
              <a:rPr lang="pt-BR" sz="2400" dirty="0" smtClean="0"/>
              <a:t>]</a:t>
            </a:r>
            <a:r>
              <a:rPr lang="pt-BR" sz="2400" baseline="30000" dirty="0" smtClean="0"/>
              <a:t>3-</a:t>
            </a:r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Na</a:t>
            </a:r>
            <a:r>
              <a:rPr lang="pt-BR" sz="2400" baseline="-25000" dirty="0" smtClean="0"/>
              <a:t>3</a:t>
            </a:r>
            <a:r>
              <a:rPr lang="pt-BR" sz="2400" dirty="0" smtClean="0"/>
              <a:t>[Fe(CN)</a:t>
            </a:r>
            <a:r>
              <a:rPr lang="pt-BR" sz="2400" baseline="-25000" dirty="0" smtClean="0"/>
              <a:t>6</a:t>
            </a:r>
            <a:r>
              <a:rPr lang="pt-BR" sz="2400" dirty="0" smtClean="0"/>
              <a:t>] ou K</a:t>
            </a:r>
            <a:r>
              <a:rPr lang="pt-BR" sz="2400" baseline="-25000" dirty="0" smtClean="0"/>
              <a:t>3</a:t>
            </a:r>
            <a:r>
              <a:rPr lang="pt-BR" sz="2400" dirty="0" smtClean="0"/>
              <a:t>[Fe(CN)</a:t>
            </a:r>
            <a:r>
              <a:rPr lang="pt-BR" sz="2400" baseline="-25000" dirty="0" smtClean="0"/>
              <a:t>6</a:t>
            </a:r>
            <a:r>
              <a:rPr lang="pt-BR" sz="2400" dirty="0" smtClean="0"/>
              <a:t>]</a:t>
            </a:r>
            <a:endParaRPr lang="pt-BR" sz="2400" dirty="0"/>
          </a:p>
        </p:txBody>
      </p:sp>
      <p:sp>
        <p:nvSpPr>
          <p:cNvPr id="21519" name="Espaço Reservado para Número de Slide 215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E438-2F30-4CA6-B2A3-46B1C150B0EB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674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E438-2F30-4CA6-B2A3-46B1C150B0EB}" type="slidenum">
              <a:rPr lang="pt-BR" smtClean="0"/>
              <a:t>20</a:t>
            </a:fld>
            <a:endParaRPr lang="pt-BR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483217"/>
              </p:ext>
            </p:extLst>
          </p:nvPr>
        </p:nvGraphicFramePr>
        <p:xfrm>
          <a:off x="419948" y="1312720"/>
          <a:ext cx="8424936" cy="1119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353"/>
                <a:gridCol w="814353"/>
                <a:gridCol w="814353"/>
                <a:gridCol w="814353"/>
                <a:gridCol w="814353"/>
                <a:gridCol w="814353"/>
                <a:gridCol w="814353"/>
                <a:gridCol w="814353"/>
                <a:gridCol w="869078"/>
                <a:gridCol w="1041034"/>
              </a:tblGrid>
              <a:tr h="559501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err="1" smtClean="0"/>
                        <a:t>Sc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Ti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V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Cr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Mn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Fe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err="1" smtClean="0"/>
                        <a:t>Co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err="1" smtClean="0"/>
                        <a:t>Ni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Cu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Zn</a:t>
                      </a:r>
                      <a:endParaRPr lang="pt-BR" sz="2000" dirty="0"/>
                    </a:p>
                  </a:txBody>
                  <a:tcPr/>
                </a:tc>
              </a:tr>
              <a:tr h="559501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4s</a:t>
                      </a:r>
                      <a:r>
                        <a:rPr lang="pt-BR" sz="2000" baseline="0" dirty="0" smtClean="0"/>
                        <a:t>3d</a:t>
                      </a:r>
                      <a:r>
                        <a:rPr lang="pt-BR" sz="2000" baseline="30000" dirty="0" smtClean="0"/>
                        <a:t>1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4s</a:t>
                      </a:r>
                      <a:r>
                        <a:rPr lang="pt-BR" sz="2000" baseline="0" dirty="0" smtClean="0"/>
                        <a:t>3d</a:t>
                      </a:r>
                      <a:r>
                        <a:rPr lang="pt-BR" sz="2000" baseline="30000" dirty="0" smtClean="0"/>
                        <a:t>2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4s</a:t>
                      </a:r>
                      <a:r>
                        <a:rPr lang="pt-BR" sz="2000" baseline="0" dirty="0" smtClean="0"/>
                        <a:t>3d</a:t>
                      </a:r>
                      <a:r>
                        <a:rPr lang="pt-BR" sz="2000" baseline="30000" dirty="0" smtClean="0"/>
                        <a:t>3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4s</a:t>
                      </a:r>
                      <a:r>
                        <a:rPr lang="pt-BR" sz="2000" baseline="0" dirty="0" smtClean="0"/>
                        <a:t>3d</a:t>
                      </a:r>
                      <a:r>
                        <a:rPr lang="pt-BR" sz="2000" baseline="30000" dirty="0" smtClean="0"/>
                        <a:t>4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4s</a:t>
                      </a:r>
                      <a:r>
                        <a:rPr lang="pt-BR" sz="2000" baseline="0" dirty="0" smtClean="0"/>
                        <a:t>3d</a:t>
                      </a:r>
                      <a:r>
                        <a:rPr lang="pt-BR" sz="2000" baseline="30000" dirty="0" smtClean="0"/>
                        <a:t>5</a:t>
                      </a:r>
                      <a:endParaRPr lang="pt-BR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4s</a:t>
                      </a:r>
                      <a:r>
                        <a:rPr lang="pt-BR" sz="2000" baseline="0" dirty="0" smtClean="0"/>
                        <a:t>3d</a:t>
                      </a:r>
                      <a:r>
                        <a:rPr lang="pt-BR" sz="2000" baseline="30000" dirty="0" smtClean="0"/>
                        <a:t>6</a:t>
                      </a:r>
                      <a:endParaRPr lang="pt-BR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4s</a:t>
                      </a:r>
                      <a:r>
                        <a:rPr lang="pt-BR" sz="2000" baseline="0" dirty="0" smtClean="0"/>
                        <a:t>3d</a:t>
                      </a:r>
                      <a:r>
                        <a:rPr lang="pt-BR" sz="2000" baseline="30000" dirty="0" smtClean="0"/>
                        <a:t>7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4s</a:t>
                      </a:r>
                      <a:r>
                        <a:rPr lang="pt-BR" sz="2000" baseline="0" dirty="0" smtClean="0"/>
                        <a:t>3d</a:t>
                      </a:r>
                      <a:r>
                        <a:rPr lang="pt-BR" sz="2000" baseline="30000" dirty="0" smtClean="0"/>
                        <a:t>8</a:t>
                      </a:r>
                      <a:endParaRPr lang="pt-BR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4s</a:t>
                      </a:r>
                      <a:r>
                        <a:rPr lang="pt-BR" sz="2000" baseline="0" dirty="0" smtClean="0"/>
                        <a:t>3d</a:t>
                      </a:r>
                      <a:r>
                        <a:rPr lang="pt-BR" sz="2000" baseline="30000" dirty="0" smtClean="0"/>
                        <a:t>10</a:t>
                      </a:r>
                      <a:endParaRPr lang="pt-BR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4s</a:t>
                      </a:r>
                      <a:r>
                        <a:rPr lang="pt-BR" sz="2000" baseline="0" dirty="0" smtClean="0"/>
                        <a:t>3d</a:t>
                      </a:r>
                      <a:r>
                        <a:rPr lang="pt-BR" sz="2000" baseline="30000" dirty="0" smtClean="0"/>
                        <a:t>10</a:t>
                      </a:r>
                      <a:endParaRPr lang="pt-BR" sz="20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48956" y="228805"/>
            <a:ext cx="8495928" cy="90452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pt-BR" sz="2800" i="1" kern="0" dirty="0" err="1" smtClean="0">
                <a:solidFill>
                  <a:schemeClr val="bg1"/>
                </a:solidFill>
                <a:latin typeface="ARyal"/>
              </a:rPr>
              <a:t>Configuração</a:t>
            </a:r>
            <a:r>
              <a:rPr lang="en-US" altLang="pt-BR" sz="2800" i="1" kern="0" dirty="0" smtClean="0">
                <a:solidFill>
                  <a:schemeClr val="bg1"/>
                </a:solidFill>
                <a:latin typeface="ARyal"/>
              </a:rPr>
              <a:t> </a:t>
            </a:r>
            <a:r>
              <a:rPr lang="en-US" altLang="pt-BR" sz="2800" i="1" kern="0" dirty="0" err="1" smtClean="0">
                <a:solidFill>
                  <a:schemeClr val="bg1"/>
                </a:solidFill>
                <a:latin typeface="ARyal"/>
              </a:rPr>
              <a:t>eletrônica</a:t>
            </a:r>
            <a:r>
              <a:rPr lang="en-US" altLang="pt-BR" sz="2800" i="1" kern="0" dirty="0" smtClean="0">
                <a:solidFill>
                  <a:schemeClr val="bg1"/>
                </a:solidFill>
                <a:latin typeface="ARyal"/>
              </a:rPr>
              <a:t> dos cations +2 dos </a:t>
            </a:r>
            <a:r>
              <a:rPr lang="en-US" altLang="pt-BR" sz="2800" i="1" kern="0" dirty="0" err="1" smtClean="0">
                <a:solidFill>
                  <a:schemeClr val="bg1"/>
                </a:solidFill>
                <a:latin typeface="ARyal"/>
              </a:rPr>
              <a:t>elementos</a:t>
            </a:r>
            <a:r>
              <a:rPr lang="en-US" altLang="pt-BR" sz="2800" i="1" kern="0" dirty="0" smtClean="0">
                <a:solidFill>
                  <a:schemeClr val="bg1"/>
                </a:solidFill>
                <a:latin typeface="ARyal"/>
              </a:rPr>
              <a:t> do </a:t>
            </a:r>
            <a:r>
              <a:rPr lang="en-US" altLang="pt-BR" sz="2800" i="1" kern="0" dirty="0" err="1" smtClean="0">
                <a:solidFill>
                  <a:schemeClr val="bg1"/>
                </a:solidFill>
                <a:latin typeface="ARyal"/>
              </a:rPr>
              <a:t>primeiro</a:t>
            </a:r>
            <a:r>
              <a:rPr lang="en-US" altLang="pt-BR" sz="2800" i="1" kern="0" dirty="0" smtClean="0">
                <a:solidFill>
                  <a:schemeClr val="bg1"/>
                </a:solidFill>
                <a:latin typeface="ARyal"/>
              </a:rPr>
              <a:t> </a:t>
            </a:r>
            <a:r>
              <a:rPr lang="en-US" altLang="pt-BR" sz="2800" i="1" kern="0" dirty="0" err="1" smtClean="0">
                <a:solidFill>
                  <a:schemeClr val="bg1"/>
                </a:solidFill>
                <a:latin typeface="ARyal"/>
              </a:rPr>
              <a:t>bloco</a:t>
            </a:r>
            <a:r>
              <a:rPr lang="en-US" altLang="pt-BR" sz="2800" i="1" kern="0" dirty="0" smtClean="0">
                <a:solidFill>
                  <a:schemeClr val="bg1"/>
                </a:solidFill>
                <a:latin typeface="ARyal"/>
              </a:rPr>
              <a:t> d</a:t>
            </a:r>
            <a:endParaRPr lang="en-US" altLang="pt-BR" sz="2800" kern="0" dirty="0">
              <a:solidFill>
                <a:schemeClr val="bg1"/>
              </a:solidFill>
              <a:latin typeface="ARyal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70506" y="4976260"/>
            <a:ext cx="8374378" cy="175432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Bloco s e primeiros do bloco d: número de coordenação elevado (8-6)</a:t>
            </a:r>
          </a:p>
          <a:p>
            <a:endParaRPr lang="pt-BR" dirty="0" smtClean="0"/>
          </a:p>
          <a:p>
            <a:r>
              <a:rPr lang="pt-BR" dirty="0" smtClean="0"/>
              <a:t>Bloco d intermediário: NC = 6-4 (NC baixo para ligantes grandes)</a:t>
            </a:r>
          </a:p>
          <a:p>
            <a:endParaRPr lang="pt-BR" dirty="0"/>
          </a:p>
          <a:p>
            <a:r>
              <a:rPr lang="pt-BR" dirty="0" smtClean="0"/>
              <a:t>Cátions no fim da série tende a formar complexos com NC baixo (4)</a:t>
            </a:r>
          </a:p>
          <a:p>
            <a:r>
              <a:rPr lang="pt-BR" dirty="0"/>
              <a:t>	</a:t>
            </a:r>
            <a:r>
              <a:rPr lang="pt-BR" dirty="0" smtClean="0"/>
              <a:t>Cu(II), Zn(II) 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356395" y="2569875"/>
            <a:ext cx="7708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 smtClean="0"/>
              <a:t>Todos os cátions do </a:t>
            </a:r>
            <a:r>
              <a:rPr lang="pt-BR" b="1" dirty="0" smtClean="0"/>
              <a:t>bloco s e Al </a:t>
            </a:r>
            <a:r>
              <a:rPr lang="pt-BR" dirty="0" smtClean="0"/>
              <a:t>possuem orbitais (n)s, (n)p, e (n-1) d </a:t>
            </a:r>
            <a:r>
              <a:rPr lang="pt-BR" b="1" dirty="0" smtClean="0"/>
              <a:t>desocupados;</a:t>
            </a:r>
            <a:endParaRPr lang="pt-BR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369666" y="3216206"/>
            <a:ext cx="7682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 smtClean="0"/>
              <a:t>Todos os cátions do </a:t>
            </a:r>
            <a:r>
              <a:rPr lang="pt-BR" b="1" dirty="0" smtClean="0"/>
              <a:t>bloco d </a:t>
            </a:r>
            <a:r>
              <a:rPr lang="pt-BR" dirty="0" smtClean="0"/>
              <a:t>possuem orbitais (n) s, (n) p </a:t>
            </a:r>
            <a:r>
              <a:rPr lang="pt-BR" b="1" dirty="0" smtClean="0"/>
              <a:t>desocupados, e orbitais  </a:t>
            </a:r>
            <a:r>
              <a:rPr lang="pt-BR" dirty="0" smtClean="0"/>
              <a:t>(n-1) d parcialmente ocupados – </a:t>
            </a:r>
            <a:r>
              <a:rPr lang="pt-BR" b="1" dirty="0" smtClean="0"/>
              <a:t>ocupação aumenta </a:t>
            </a:r>
            <a:r>
              <a:rPr lang="pt-BR" dirty="0" smtClean="0"/>
              <a:t>ao longo do período ; Zn</a:t>
            </a:r>
            <a:r>
              <a:rPr lang="pt-BR" baseline="30000" dirty="0" smtClean="0"/>
              <a:t>2+</a:t>
            </a:r>
            <a:r>
              <a:rPr lang="pt-BR" dirty="0" smtClean="0"/>
              <a:t> é d</a:t>
            </a:r>
            <a:r>
              <a:rPr lang="pt-BR" baseline="30000" dirty="0" smtClean="0"/>
              <a:t>10</a:t>
            </a:r>
            <a:r>
              <a:rPr lang="pt-BR" dirty="0" smtClean="0"/>
              <a:t>; 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82937" y="4052930"/>
            <a:ext cx="7682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Todos os cátions do </a:t>
            </a:r>
            <a:r>
              <a:rPr lang="pt-BR" b="1" dirty="0" smtClean="0"/>
              <a:t>bloco p (mais pesados que Ga e no maior estado de oxidação estável) </a:t>
            </a:r>
            <a:r>
              <a:rPr lang="pt-BR" dirty="0" smtClean="0"/>
              <a:t>possuem orbitais (n) s, (n) p, desocupados e orbitais d ocupados (n-1)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9453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E438-2F30-4CA6-B2A3-46B1C150B0EB}" type="slidenum">
              <a:rPr lang="pt-BR" smtClean="0"/>
              <a:t>21</a:t>
            </a:fld>
            <a:endParaRPr lang="pt-BR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48956" y="453657"/>
            <a:ext cx="8495928" cy="171242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pt-BR" sz="2800" i="1" kern="0" dirty="0" err="1" smtClean="0">
                <a:solidFill>
                  <a:schemeClr val="bg1"/>
                </a:solidFill>
                <a:latin typeface="ARyal"/>
              </a:rPr>
              <a:t>Estabilidade</a:t>
            </a:r>
            <a:r>
              <a:rPr lang="en-US" altLang="pt-BR" sz="2800" i="1" kern="0" dirty="0" smtClean="0">
                <a:solidFill>
                  <a:schemeClr val="bg1"/>
                </a:solidFill>
                <a:latin typeface="ARyal"/>
              </a:rPr>
              <a:t> </a:t>
            </a:r>
            <a:r>
              <a:rPr lang="en-US" altLang="pt-BR" sz="2800" i="1" kern="0" dirty="0" err="1" smtClean="0">
                <a:solidFill>
                  <a:schemeClr val="bg1"/>
                </a:solidFill>
                <a:latin typeface="ARyal"/>
              </a:rPr>
              <a:t>Termodinâmica</a:t>
            </a:r>
            <a:r>
              <a:rPr lang="en-US" altLang="pt-BR" sz="2800" i="1" kern="0" dirty="0" smtClean="0">
                <a:solidFill>
                  <a:schemeClr val="bg1"/>
                </a:solidFill>
                <a:latin typeface="ARyal"/>
              </a:rPr>
              <a:t> dos </a:t>
            </a:r>
            <a:r>
              <a:rPr lang="en-US" altLang="pt-BR" sz="2800" i="1" kern="0" dirty="0" err="1" smtClean="0">
                <a:solidFill>
                  <a:schemeClr val="bg1"/>
                </a:solidFill>
                <a:latin typeface="ARyal"/>
              </a:rPr>
              <a:t>complexos</a:t>
            </a:r>
            <a:r>
              <a:rPr lang="en-US" altLang="pt-BR" sz="2800" i="1" kern="0" dirty="0" smtClean="0">
                <a:solidFill>
                  <a:schemeClr val="bg1"/>
                </a:solidFill>
                <a:latin typeface="ARyal"/>
              </a:rPr>
              <a:t> dos  cations </a:t>
            </a:r>
            <a:r>
              <a:rPr lang="en-US" altLang="pt-BR" sz="2800" i="1" kern="0" dirty="0" err="1" smtClean="0">
                <a:solidFill>
                  <a:schemeClr val="bg1"/>
                </a:solidFill>
                <a:latin typeface="ARyal"/>
              </a:rPr>
              <a:t>biologicamente</a:t>
            </a:r>
            <a:r>
              <a:rPr lang="en-US" altLang="pt-BR" sz="2800" i="1" kern="0" dirty="0" smtClean="0">
                <a:solidFill>
                  <a:schemeClr val="bg1"/>
                </a:solidFill>
                <a:latin typeface="ARyal"/>
              </a:rPr>
              <a:t> </a:t>
            </a:r>
            <a:r>
              <a:rPr lang="en-US" altLang="pt-BR" sz="2800" i="1" kern="0" dirty="0" err="1" smtClean="0">
                <a:solidFill>
                  <a:schemeClr val="bg1"/>
                </a:solidFill>
                <a:latin typeface="ARyal"/>
              </a:rPr>
              <a:t>relevantes</a:t>
            </a:r>
            <a:endParaRPr lang="en-US" altLang="pt-BR" sz="2800" kern="0" dirty="0">
              <a:solidFill>
                <a:schemeClr val="bg1"/>
              </a:solidFill>
              <a:latin typeface="ARyal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02171" y="2832358"/>
            <a:ext cx="70603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pt-BR" sz="2400" dirty="0" smtClean="0"/>
              <a:t>Densidade de carga (</a:t>
            </a:r>
            <a:r>
              <a:rPr lang="pt-BR" sz="2400" dirty="0" smtClean="0">
                <a:sym typeface="Symbol" panose="05050102010706020507" pitchFamily="18" charset="2"/>
              </a:rPr>
              <a:t>)</a:t>
            </a:r>
          </a:p>
          <a:p>
            <a:pPr marL="342900" indent="-342900">
              <a:buAutoNum type="arabicPeriod"/>
            </a:pPr>
            <a:endParaRPr lang="pt-BR" sz="2400" dirty="0">
              <a:sym typeface="Symbol" panose="05050102010706020507" pitchFamily="18" charset="2"/>
            </a:endParaRPr>
          </a:p>
          <a:p>
            <a:r>
              <a:rPr lang="pt-BR" sz="2400" dirty="0" smtClean="0">
                <a:sym typeface="Symbol" panose="05050102010706020507" pitchFamily="18" charset="2"/>
              </a:rPr>
              <a:t>O modelo eletrostático (Irving - Willians)</a:t>
            </a:r>
            <a:r>
              <a:rPr lang="pt-BR" sz="2400" dirty="0" smtClean="0"/>
              <a:t> 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66529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6905DE-FB74-4A9F-BBE4-3C31E4BBE35A}" type="slidenum">
              <a:rPr lang="pt-BR" smtClean="0"/>
              <a:pPr>
                <a:defRPr/>
              </a:pPr>
              <a:t>22</a:t>
            </a:fld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827584" y="332656"/>
            <a:ext cx="7437412" cy="138499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800" dirty="0" smtClean="0"/>
              <a:t>Densidade de carga (</a:t>
            </a:r>
            <a:r>
              <a:rPr lang="pt-BR" sz="2800" dirty="0" smtClean="0">
                <a:sym typeface="Symbol" panose="05050102010706020507" pitchFamily="18" charset="2"/>
              </a:rPr>
              <a:t>)</a:t>
            </a:r>
            <a:r>
              <a:rPr lang="pt-BR" sz="2800" dirty="0" smtClean="0"/>
              <a:t> ou Razão carga / raio dos cátions dos metais</a:t>
            </a:r>
          </a:p>
          <a:p>
            <a:r>
              <a:rPr lang="pt-BR" sz="2800" dirty="0" smtClean="0">
                <a:sym typeface="Symbol" panose="05050102010706020507" pitchFamily="18" charset="2"/>
              </a:rPr>
              <a:t> = Z/r</a:t>
            </a:r>
            <a:endParaRPr lang="pt-BR" sz="2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990802" y="1916832"/>
            <a:ext cx="696557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Período: a densidade de carga para cátions com mesma carga e em ambiente químico (NC e Geometria) similar </a:t>
            </a:r>
            <a:r>
              <a:rPr lang="pt-BR" sz="2400" b="1" dirty="0" smtClean="0"/>
              <a:t>aumenta ao longo do período </a:t>
            </a:r>
            <a:r>
              <a:rPr lang="pt-BR" sz="2400" dirty="0" smtClean="0"/>
              <a:t>(esquerda para direita);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 Aumenta do elemento mais pesado para o mais leve nas famílias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Aumenta com o estado de oxidação do cátion (mesmo NC e geometria)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24606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6905DE-FB74-4A9F-BBE4-3C31E4BBE35A}" type="slidenum">
              <a:rPr lang="pt-BR" smtClean="0"/>
              <a:pPr>
                <a:defRPr/>
              </a:pPr>
              <a:t>23</a:t>
            </a:fld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815070" y="514013"/>
            <a:ext cx="7437412" cy="95410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800" dirty="0" smtClean="0"/>
              <a:t>Densidade de carga (</a:t>
            </a:r>
            <a:r>
              <a:rPr lang="pt-BR" sz="2800" dirty="0" smtClean="0">
                <a:sym typeface="Symbol" panose="05050102010706020507" pitchFamily="18" charset="2"/>
              </a:rPr>
              <a:t>)</a:t>
            </a:r>
            <a:r>
              <a:rPr lang="pt-BR" sz="2800" dirty="0" smtClean="0"/>
              <a:t> ou Razão carga / raio dos cátions dos metais</a:t>
            </a:r>
            <a:endParaRPr lang="pt-BR" sz="2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815070" y="2040258"/>
            <a:ext cx="768776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err="1"/>
              <a:t>Qto</a:t>
            </a:r>
            <a:r>
              <a:rPr lang="pt-BR" sz="2000" dirty="0"/>
              <a:t> maior a densidade de carga, maior o efeito </a:t>
            </a:r>
            <a:r>
              <a:rPr lang="pt-BR" sz="2000" dirty="0" err="1" smtClean="0"/>
              <a:t>polarizante</a:t>
            </a:r>
            <a:r>
              <a:rPr lang="pt-BR" sz="2000" dirty="0" smtClean="0"/>
              <a:t> </a:t>
            </a:r>
            <a:r>
              <a:rPr lang="pt-BR" sz="2000" dirty="0"/>
              <a:t>do cátion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/>
              <a:t>Cátions com baixa densidade de carga tendem a formar compostos iônicos com não metais (ligantes) (cátions do bloco 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/>
              <a:t>Cátions com elevada densidade de carga tendem a formar compostos covalentes (complexos) (Li</a:t>
            </a:r>
            <a:r>
              <a:rPr lang="pt-BR" sz="2000" baseline="30000" dirty="0" smtClean="0"/>
              <a:t>+</a:t>
            </a:r>
            <a:r>
              <a:rPr lang="pt-BR" sz="2000" dirty="0" smtClean="0"/>
              <a:t>, Be</a:t>
            </a:r>
            <a:r>
              <a:rPr lang="pt-BR" sz="2000" baseline="30000" dirty="0" smtClean="0"/>
              <a:t>2+</a:t>
            </a:r>
            <a:r>
              <a:rPr lang="pt-BR" sz="2000" dirty="0" smtClean="0"/>
              <a:t>, Al</a:t>
            </a:r>
            <a:r>
              <a:rPr lang="pt-BR" sz="2000" baseline="30000" dirty="0" smtClean="0"/>
              <a:t>3+</a:t>
            </a:r>
            <a:r>
              <a:rPr lang="pt-BR" sz="2000" dirty="0" smtClean="0"/>
              <a:t>, Pb</a:t>
            </a:r>
            <a:r>
              <a:rPr lang="pt-BR" sz="2000" baseline="30000" dirty="0" smtClean="0"/>
              <a:t>4+</a:t>
            </a:r>
            <a:r>
              <a:rPr lang="pt-BR" sz="2000" dirty="0" smtClean="0"/>
              <a:t>, Sn</a:t>
            </a:r>
            <a:r>
              <a:rPr lang="pt-BR" sz="2000" baseline="30000" dirty="0" smtClean="0"/>
              <a:t>4+</a:t>
            </a:r>
            <a:r>
              <a:rPr lang="pt-BR" sz="2000" dirty="0" smtClean="0"/>
              <a:t>) com não metais  (ligantes);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Cátions com </a:t>
            </a:r>
            <a:r>
              <a:rPr lang="pt-BR" sz="2000" dirty="0" smtClean="0"/>
              <a:t>densidade </a:t>
            </a:r>
            <a:r>
              <a:rPr lang="pt-BR" sz="2000" dirty="0"/>
              <a:t>de carga </a:t>
            </a:r>
            <a:r>
              <a:rPr lang="pt-BR" sz="2000" dirty="0" smtClean="0"/>
              <a:t>intermediária, tendem a formar compostos covalentes( complexos) (metais de transição, </a:t>
            </a:r>
            <a:r>
              <a:rPr lang="pt-BR" sz="2000" dirty="0" err="1" smtClean="0"/>
              <a:t>acn</a:t>
            </a:r>
            <a:r>
              <a:rPr lang="pt-BR" sz="2000" dirty="0" smtClean="0"/>
              <a:t> e </a:t>
            </a:r>
            <a:r>
              <a:rPr lang="pt-BR" sz="2000" dirty="0" err="1" smtClean="0"/>
              <a:t>lant</a:t>
            </a:r>
            <a:r>
              <a:rPr lang="pt-BR" sz="2000" dirty="0" smtClean="0"/>
              <a:t>) com não metais (ligantes)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61845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E438-2F30-4CA6-B2A3-46B1C150B0EB}" type="slidenum">
              <a:rPr lang="pt-BR" smtClean="0"/>
              <a:t>24</a:t>
            </a:fld>
            <a:endParaRPr lang="pt-BR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63946" y="543598"/>
            <a:ext cx="8495928" cy="171242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pt-BR" sz="2800" i="1" kern="0" dirty="0" err="1" smtClean="0">
                <a:solidFill>
                  <a:schemeClr val="bg1"/>
                </a:solidFill>
                <a:latin typeface="ARyal"/>
              </a:rPr>
              <a:t>Estabilidade</a:t>
            </a:r>
            <a:r>
              <a:rPr lang="en-US" altLang="pt-BR" sz="2800" i="1" kern="0" dirty="0" smtClean="0">
                <a:solidFill>
                  <a:schemeClr val="bg1"/>
                </a:solidFill>
                <a:latin typeface="ARyal"/>
              </a:rPr>
              <a:t> </a:t>
            </a:r>
            <a:r>
              <a:rPr lang="en-US" altLang="pt-BR" sz="2800" i="1" kern="0" dirty="0" err="1" smtClean="0">
                <a:solidFill>
                  <a:schemeClr val="bg1"/>
                </a:solidFill>
                <a:latin typeface="ARyal"/>
              </a:rPr>
              <a:t>Termodinâmica</a:t>
            </a:r>
            <a:r>
              <a:rPr lang="en-US" altLang="pt-BR" sz="2800" i="1" kern="0" dirty="0" smtClean="0">
                <a:solidFill>
                  <a:schemeClr val="bg1"/>
                </a:solidFill>
                <a:latin typeface="ARyal"/>
              </a:rPr>
              <a:t> dos </a:t>
            </a:r>
            <a:r>
              <a:rPr lang="en-US" altLang="pt-BR" sz="2800" i="1" kern="0" dirty="0" err="1" smtClean="0">
                <a:solidFill>
                  <a:schemeClr val="bg1"/>
                </a:solidFill>
                <a:latin typeface="ARyal"/>
              </a:rPr>
              <a:t>complexos</a:t>
            </a:r>
            <a:r>
              <a:rPr lang="en-US" altLang="pt-BR" sz="2800" i="1" kern="0" dirty="0" smtClean="0">
                <a:solidFill>
                  <a:schemeClr val="bg1"/>
                </a:solidFill>
                <a:latin typeface="ARyal"/>
              </a:rPr>
              <a:t> dos  cations </a:t>
            </a:r>
            <a:r>
              <a:rPr lang="en-US" altLang="pt-BR" sz="2800" i="1" kern="0" dirty="0" err="1" smtClean="0">
                <a:solidFill>
                  <a:schemeClr val="bg1"/>
                </a:solidFill>
                <a:latin typeface="ARyal"/>
              </a:rPr>
              <a:t>biologicamente</a:t>
            </a:r>
            <a:r>
              <a:rPr lang="en-US" altLang="pt-BR" sz="2800" i="1" kern="0" dirty="0" smtClean="0">
                <a:solidFill>
                  <a:schemeClr val="bg1"/>
                </a:solidFill>
                <a:latin typeface="ARyal"/>
              </a:rPr>
              <a:t> </a:t>
            </a:r>
            <a:r>
              <a:rPr lang="en-US" altLang="pt-BR" sz="2800" i="1" kern="0" dirty="0" err="1" smtClean="0">
                <a:solidFill>
                  <a:schemeClr val="bg1"/>
                </a:solidFill>
                <a:latin typeface="ARyal"/>
              </a:rPr>
              <a:t>relevantes</a:t>
            </a:r>
            <a:r>
              <a:rPr lang="en-US" altLang="pt-BR" sz="2800" i="1" kern="0" dirty="0" smtClean="0">
                <a:solidFill>
                  <a:schemeClr val="bg1"/>
                </a:solidFill>
                <a:latin typeface="ARyal"/>
              </a:rPr>
              <a:t>, </a:t>
            </a:r>
            <a:r>
              <a:rPr lang="en-US" altLang="pt-BR" sz="2800" i="1" kern="0" dirty="0" err="1" smtClean="0">
                <a:solidFill>
                  <a:schemeClr val="bg1"/>
                </a:solidFill>
                <a:latin typeface="ARyal"/>
              </a:rPr>
              <a:t>bloco</a:t>
            </a:r>
            <a:r>
              <a:rPr lang="en-US" altLang="pt-BR" sz="2800" i="1" kern="0" dirty="0" smtClean="0">
                <a:solidFill>
                  <a:schemeClr val="bg1"/>
                </a:solidFill>
                <a:latin typeface="ARyal"/>
              </a:rPr>
              <a:t> s e </a:t>
            </a:r>
            <a:r>
              <a:rPr lang="en-US" altLang="pt-BR" sz="2800" i="1" kern="0" dirty="0" err="1" smtClean="0">
                <a:solidFill>
                  <a:schemeClr val="bg1"/>
                </a:solidFill>
                <a:latin typeface="ARyal"/>
              </a:rPr>
              <a:t>primeiro</a:t>
            </a:r>
            <a:r>
              <a:rPr lang="en-US" altLang="pt-BR" sz="2800" i="1" kern="0" dirty="0" smtClean="0">
                <a:solidFill>
                  <a:schemeClr val="bg1"/>
                </a:solidFill>
                <a:latin typeface="ARyal"/>
              </a:rPr>
              <a:t> </a:t>
            </a:r>
            <a:r>
              <a:rPr lang="en-US" altLang="pt-BR" sz="2800" i="1" kern="0" dirty="0" err="1" smtClean="0">
                <a:solidFill>
                  <a:schemeClr val="bg1"/>
                </a:solidFill>
                <a:latin typeface="ARyal"/>
              </a:rPr>
              <a:t>bloco</a:t>
            </a:r>
            <a:r>
              <a:rPr lang="en-US" altLang="pt-BR" sz="2800" i="1" kern="0" dirty="0" smtClean="0">
                <a:solidFill>
                  <a:schemeClr val="bg1"/>
                </a:solidFill>
                <a:latin typeface="ARyal"/>
              </a:rPr>
              <a:t> d</a:t>
            </a:r>
            <a:endParaRPr lang="en-US" altLang="pt-BR" sz="2800" kern="0" dirty="0">
              <a:solidFill>
                <a:schemeClr val="bg1"/>
              </a:solidFill>
              <a:latin typeface="ARyal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77874" y="2471064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Modelo </a:t>
            </a:r>
            <a:r>
              <a:rPr lang="pt-B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Eletrostático e a série de </a:t>
            </a:r>
            <a:r>
              <a:rPr lang="pt-B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Irving-Willians</a:t>
            </a:r>
          </a:p>
          <a:p>
            <a:endParaRPr lang="pt-B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Densidade de carga</a:t>
            </a:r>
            <a:r>
              <a:rPr lang="pt-BR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sz="2400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Qto</a:t>
            </a:r>
            <a:r>
              <a:rPr lang="pt-BR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maior a densidade de carga, maior a estabilidade termodinâmica dos complexos</a:t>
            </a:r>
          </a:p>
          <a:p>
            <a:r>
              <a:rPr lang="pt-BR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8269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24E4-7B90-4D62-995C-872CC73FDA02}" type="slidenum">
              <a:rPr lang="pt-BR" smtClean="0">
                <a:solidFill>
                  <a:schemeClr val="tx1"/>
                </a:solidFill>
              </a:rPr>
              <a:t>25</a:t>
            </a:fld>
            <a:endParaRPr lang="pt-BR">
              <a:solidFill>
                <a:schemeClr val="tx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643467" y="1458374"/>
            <a:ext cx="7747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3390" indent="-226695">
              <a:lnSpc>
                <a:spcPct val="150000"/>
              </a:lnSpc>
              <a:spcAft>
                <a:spcPts val="1200"/>
              </a:spcAft>
            </a:pP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Usando o </a:t>
            </a:r>
            <a:r>
              <a:rPr lang="pt-BR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moledo</a:t>
            </a: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eletrostático é possível ordenar a estabilidade </a:t>
            </a:r>
            <a:r>
              <a:rPr lang="pt-BR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complexos </a:t>
            </a: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uma série abrangente de cátions </a:t>
            </a:r>
            <a:r>
              <a:rPr lang="pt-BR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divalentes</a:t>
            </a:r>
            <a:r>
              <a:rPr lang="pt-BR" sz="2400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conhecida como série de Irving-Willians</a:t>
            </a: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Ba</a:t>
            </a:r>
            <a:r>
              <a:rPr lang="pt-BR" sz="24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&lt; Sr</a:t>
            </a:r>
            <a:r>
              <a:rPr lang="pt-BR" sz="24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&lt; Ca</a:t>
            </a:r>
            <a:r>
              <a:rPr lang="pt-BR" sz="24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&lt; Mg</a:t>
            </a:r>
            <a:r>
              <a:rPr lang="pt-BR" sz="24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&lt; Mn</a:t>
            </a:r>
            <a:r>
              <a:rPr lang="pt-BR" sz="24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&lt; Fe</a:t>
            </a:r>
            <a:r>
              <a:rPr lang="pt-BR" sz="24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&lt; Co</a:t>
            </a:r>
            <a:r>
              <a:rPr lang="pt-BR" sz="24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&lt; Ni</a:t>
            </a:r>
            <a:r>
              <a:rPr lang="pt-BR" sz="24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&lt; Cu</a:t>
            </a:r>
            <a:r>
              <a:rPr lang="pt-BR" sz="24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&gt; Zn</a:t>
            </a:r>
            <a:r>
              <a:rPr lang="pt-BR" sz="24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Esta série parece ser insensível a natureza do ligante. 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06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E438-2F30-4CA6-B2A3-46B1C150B0EB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712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tângulo 25"/>
          <p:cNvSpPr/>
          <p:nvPr/>
        </p:nvSpPr>
        <p:spPr>
          <a:xfrm>
            <a:off x="430744" y="197371"/>
            <a:ext cx="8267755" cy="523220"/>
          </a:xfrm>
          <a:prstGeom prst="rect">
            <a:avLst/>
          </a:prstGeom>
          <a:gradFill>
            <a:gsLst>
              <a:gs pos="0">
                <a:schemeClr val="bg1"/>
              </a:gs>
              <a:gs pos="23000">
                <a:srgbClr val="002060"/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0043" indent="-170021">
              <a:spcBef>
                <a:spcPts val="150"/>
              </a:spcBef>
              <a:spcAft>
                <a:spcPts val="900"/>
              </a:spcAft>
            </a:pPr>
            <a:r>
              <a:rPr lang="pt-BR" sz="2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Complexos metálicos</a:t>
            </a:r>
            <a:endParaRPr lang="pt-BR" sz="28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258962" y="1466334"/>
            <a:ext cx="413036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Ferro</a:t>
            </a:r>
          </a:p>
          <a:p>
            <a:r>
              <a:rPr lang="pt-BR" sz="2400" dirty="0" smtClean="0"/>
              <a:t>Ligado a seis moléculas de água</a:t>
            </a:r>
          </a:p>
          <a:p>
            <a:endParaRPr lang="pt-BR" sz="2400" dirty="0" smtClean="0">
              <a:sym typeface="Symbol" panose="05050102010706020507" pitchFamily="18" charset="2"/>
            </a:endParaRPr>
          </a:p>
          <a:p>
            <a:r>
              <a:rPr lang="pt-BR" sz="2400" dirty="0" smtClean="0">
                <a:sym typeface="Symbol" panose="05050102010706020507" pitchFamily="18" charset="2"/>
              </a:rPr>
              <a:t>Fe: íons Ferro (III)</a:t>
            </a:r>
          </a:p>
          <a:p>
            <a:r>
              <a:rPr lang="pt-BR" sz="2400" dirty="0" smtClean="0">
                <a:sym typeface="Symbol" panose="05050102010706020507" pitchFamily="18" charset="2"/>
              </a:rPr>
              <a:t>Água: Ligante H</a:t>
            </a:r>
            <a:r>
              <a:rPr lang="pt-BR" sz="2400" baseline="-25000" dirty="0" smtClean="0">
                <a:sym typeface="Symbol" panose="05050102010706020507" pitchFamily="18" charset="2"/>
              </a:rPr>
              <a:t>2</a:t>
            </a:r>
            <a:r>
              <a:rPr lang="pt-BR" sz="2400" dirty="0" smtClean="0">
                <a:sym typeface="Symbol" panose="05050102010706020507" pitchFamily="18" charset="2"/>
              </a:rPr>
              <a:t>O</a:t>
            </a:r>
          </a:p>
          <a:p>
            <a:endParaRPr lang="pt-BR" sz="2400" dirty="0">
              <a:sym typeface="Symbol" panose="05050102010706020507" pitchFamily="18" charset="2"/>
            </a:endParaRPr>
          </a:p>
          <a:p>
            <a:r>
              <a:rPr lang="pt-BR" sz="2400" dirty="0">
                <a:sym typeface="Symbol" panose="05050102010706020507" pitchFamily="18" charset="2"/>
              </a:rPr>
              <a:t>Fe: Geometria octaédrica</a:t>
            </a:r>
          </a:p>
          <a:p>
            <a:endParaRPr lang="pt-BR" sz="2400" dirty="0" smtClean="0">
              <a:sym typeface="Symbol" panose="05050102010706020507" pitchFamily="18" charset="2"/>
            </a:endParaRPr>
          </a:p>
          <a:p>
            <a:endParaRPr lang="pt-BR" sz="2400" dirty="0"/>
          </a:p>
        </p:txBody>
      </p:sp>
      <p:pic>
        <p:nvPicPr>
          <p:cNvPr id="22530" name="Picture 2" descr="https://74d03edc-a-63d69570-s-sites.googlegroups.com/a/hartdistrict.org/ms-smith/home/modern-solid-materials/chapter-23-transition-metals-chemistry-and-coordination-compounds/23-5-bonding-in-coordination-compounds-crystal-field-theory/Complex_Ions-Octahedral.jpg?attachauth=ANoY7cqMI0o5A1zoiHyJGDZUQ5t8VQthv6xm_R4G7IE1tOuAFz79cCYWIHPhfrEGRkXSfvY7Bv9v8nD8SLG9yG-hGkbfqdlYIdY2Fs7t9xBfJVrwSIp5CF7kze_6q_j622MhwFip2IvNJ8P165Z_iuIydN-3LXjbM2rwEUqFvP8q7oZ6XXH67KX9vQQmtGO_UUz91bgngyze95b6LnGr2UHBJ6InlK6EUbQlXZuShIq8JS0lacAEu2gDQv9GF1prxObB2p0uFw9WUCz8Ey8cde24vC6TyAcOV7Ru6CMLEfoqcaKXStHQEhhDitZ15lhmBvhgKXnwIvxfdfSJ6kffN0GRl46WT15DEtnPSuEHMVoK15_lHxUUi_qooCK-85hX5SsAkokrw3NGUoS797Q0D_0_8D7VgvYxkwySNmqwTvcBUWsoRPrYswIuSnE2xeBaGBp3i7FfyS_u&amp;attredirects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61" y="1585758"/>
            <a:ext cx="3401283" cy="2763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ângulo 2"/>
          <p:cNvSpPr/>
          <p:nvPr/>
        </p:nvSpPr>
        <p:spPr>
          <a:xfrm>
            <a:off x="4333102" y="4882654"/>
            <a:ext cx="19074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/>
              <a:t>[</a:t>
            </a:r>
            <a:r>
              <a:rPr lang="pt-BR" sz="2800" dirty="0" smtClean="0"/>
              <a:t>Fe(H</a:t>
            </a:r>
            <a:r>
              <a:rPr lang="pt-BR" sz="2800" baseline="-25000" dirty="0" smtClean="0"/>
              <a:t>2</a:t>
            </a:r>
            <a:r>
              <a:rPr lang="pt-BR" sz="2800" dirty="0" smtClean="0"/>
              <a:t>O)</a:t>
            </a:r>
            <a:r>
              <a:rPr lang="pt-BR" sz="2800" baseline="-25000" dirty="0" smtClean="0"/>
              <a:t>6</a:t>
            </a:r>
            <a:r>
              <a:rPr lang="pt-BR" sz="2800" dirty="0" smtClean="0"/>
              <a:t>]</a:t>
            </a:r>
            <a:r>
              <a:rPr lang="pt-BR" sz="2800" baseline="30000" dirty="0" smtClean="0"/>
              <a:t>3+</a:t>
            </a:r>
            <a:endParaRPr lang="pt-BR" sz="2800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E438-2F30-4CA6-B2A3-46B1C150B0EB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415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tângulo 25"/>
          <p:cNvSpPr/>
          <p:nvPr/>
        </p:nvSpPr>
        <p:spPr>
          <a:xfrm>
            <a:off x="430744" y="197371"/>
            <a:ext cx="8267755" cy="523220"/>
          </a:xfrm>
          <a:prstGeom prst="rect">
            <a:avLst/>
          </a:prstGeom>
          <a:gradFill>
            <a:gsLst>
              <a:gs pos="0">
                <a:schemeClr val="bg1"/>
              </a:gs>
              <a:gs pos="23000">
                <a:srgbClr val="002060"/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0043" indent="-170021">
              <a:spcBef>
                <a:spcPts val="150"/>
              </a:spcBef>
              <a:spcAft>
                <a:spcPts val="900"/>
              </a:spcAft>
            </a:pPr>
            <a:r>
              <a:rPr lang="pt-BR" sz="2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Complexos metálicos</a:t>
            </a:r>
            <a:endParaRPr lang="pt-BR" sz="28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764691" y="1505123"/>
            <a:ext cx="428995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Cobalto: (centro metálico) </a:t>
            </a:r>
          </a:p>
          <a:p>
            <a:r>
              <a:rPr lang="pt-BR" sz="2400" dirty="0" smtClean="0"/>
              <a:t>Ligado a seis moléculas (ligantes)</a:t>
            </a:r>
          </a:p>
          <a:p>
            <a:endParaRPr lang="pt-BR" sz="2400" dirty="0" smtClean="0">
              <a:sym typeface="Symbol" panose="05050102010706020507" pitchFamily="18" charset="2"/>
            </a:endParaRPr>
          </a:p>
          <a:p>
            <a:r>
              <a:rPr lang="pt-BR" sz="2400" dirty="0" err="1" smtClean="0">
                <a:sym typeface="Symbol" panose="05050102010706020507" pitchFamily="18" charset="2"/>
              </a:rPr>
              <a:t>Co</a:t>
            </a:r>
            <a:r>
              <a:rPr lang="pt-BR" sz="2400" dirty="0" smtClean="0">
                <a:sym typeface="Symbol" panose="05050102010706020507" pitchFamily="18" charset="2"/>
              </a:rPr>
              <a:t>: íons Cobalto (III)</a:t>
            </a:r>
          </a:p>
          <a:p>
            <a:r>
              <a:rPr lang="pt-BR" sz="2400" dirty="0" smtClean="0">
                <a:sym typeface="Symbol" panose="05050102010706020507" pitchFamily="18" charset="2"/>
              </a:rPr>
              <a:t>amônia: 4 ligantes de NH</a:t>
            </a:r>
            <a:r>
              <a:rPr lang="pt-BR" sz="2400" baseline="-25000" dirty="0" smtClean="0">
                <a:sym typeface="Symbol" panose="05050102010706020507" pitchFamily="18" charset="2"/>
              </a:rPr>
              <a:t>3</a:t>
            </a:r>
            <a:endParaRPr lang="pt-BR" sz="2400" dirty="0" smtClean="0">
              <a:sym typeface="Symbol" panose="05050102010706020507" pitchFamily="18" charset="2"/>
            </a:endParaRPr>
          </a:p>
          <a:p>
            <a:r>
              <a:rPr lang="pt-BR" sz="2400" dirty="0">
                <a:sym typeface="Symbol" panose="05050102010706020507" pitchFamily="18" charset="2"/>
              </a:rPr>
              <a:t>Água: </a:t>
            </a:r>
            <a:r>
              <a:rPr lang="pt-BR" sz="2400" dirty="0" smtClean="0">
                <a:sym typeface="Symbol" panose="05050102010706020507" pitchFamily="18" charset="2"/>
              </a:rPr>
              <a:t>2 ligantes Ligante H</a:t>
            </a:r>
            <a:r>
              <a:rPr lang="pt-BR" sz="2400" baseline="-25000" dirty="0" smtClean="0">
                <a:sym typeface="Symbol" panose="05050102010706020507" pitchFamily="18" charset="2"/>
              </a:rPr>
              <a:t>2</a:t>
            </a:r>
            <a:r>
              <a:rPr lang="pt-BR" sz="2400" dirty="0" smtClean="0">
                <a:sym typeface="Symbol" panose="05050102010706020507" pitchFamily="18" charset="2"/>
              </a:rPr>
              <a:t>O</a:t>
            </a:r>
          </a:p>
          <a:p>
            <a:endParaRPr lang="pt-BR" sz="2400" dirty="0">
              <a:sym typeface="Symbol" panose="05050102010706020507" pitchFamily="18" charset="2"/>
            </a:endParaRPr>
          </a:p>
          <a:p>
            <a:r>
              <a:rPr lang="pt-BR" sz="2400" dirty="0" smtClean="0">
                <a:sym typeface="Symbol" panose="05050102010706020507" pitchFamily="18" charset="2"/>
              </a:rPr>
              <a:t> </a:t>
            </a:r>
            <a:r>
              <a:rPr lang="pt-BR" sz="2400" dirty="0" err="1" smtClean="0">
                <a:sym typeface="Symbol" panose="05050102010706020507" pitchFamily="18" charset="2"/>
              </a:rPr>
              <a:t>Co</a:t>
            </a:r>
            <a:r>
              <a:rPr lang="pt-BR" sz="2400" dirty="0" smtClean="0">
                <a:sym typeface="Symbol" panose="05050102010706020507" pitchFamily="18" charset="2"/>
              </a:rPr>
              <a:t>: </a:t>
            </a:r>
            <a:r>
              <a:rPr lang="pt-BR" sz="2400" dirty="0">
                <a:sym typeface="Symbol" panose="05050102010706020507" pitchFamily="18" charset="2"/>
              </a:rPr>
              <a:t>Geometria </a:t>
            </a:r>
            <a:r>
              <a:rPr lang="pt-BR" sz="2400" dirty="0" smtClean="0">
                <a:sym typeface="Symbol" panose="05050102010706020507" pitchFamily="18" charset="2"/>
              </a:rPr>
              <a:t>octaédrica</a:t>
            </a:r>
            <a:endParaRPr lang="pt-BR" sz="2400" dirty="0">
              <a:sym typeface="Symbol" panose="05050102010706020507" pitchFamily="18" charset="2"/>
            </a:endParaRPr>
          </a:p>
          <a:p>
            <a:endParaRPr lang="pt-BR" sz="2400" dirty="0" smtClean="0">
              <a:sym typeface="Symbol" panose="05050102010706020507" pitchFamily="18" charset="2"/>
            </a:endParaRPr>
          </a:p>
          <a:p>
            <a:endParaRPr lang="pt-BR" sz="2400" dirty="0"/>
          </a:p>
        </p:txBody>
      </p:sp>
      <p:pic>
        <p:nvPicPr>
          <p:cNvPr id="24578" name="Picture 2" descr="Resultado de imagem para zinc tetrahedral coordination wikipe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81" y="1713470"/>
            <a:ext cx="2705099" cy="2705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ângulo 2"/>
          <p:cNvSpPr/>
          <p:nvPr/>
        </p:nvSpPr>
        <p:spPr>
          <a:xfrm>
            <a:off x="3764691" y="4913206"/>
            <a:ext cx="32223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i="1" dirty="0" err="1" smtClean="0"/>
              <a:t>trans</a:t>
            </a:r>
            <a:r>
              <a:rPr lang="pt-BR" sz="2400" i="1" dirty="0" smtClean="0"/>
              <a:t>-</a:t>
            </a:r>
            <a:r>
              <a:rPr lang="pt-BR" sz="2400" dirty="0" smtClean="0"/>
              <a:t>[</a:t>
            </a:r>
            <a:r>
              <a:rPr lang="pt-BR" sz="2400" dirty="0" err="1" smtClean="0"/>
              <a:t>Co</a:t>
            </a:r>
            <a:r>
              <a:rPr lang="pt-BR" sz="2400" dirty="0" smtClean="0"/>
              <a:t>(NH</a:t>
            </a:r>
            <a:r>
              <a:rPr lang="pt-BR" sz="2400" baseline="-25000" dirty="0" smtClean="0"/>
              <a:t>3</a:t>
            </a:r>
            <a:r>
              <a:rPr lang="pt-BR" sz="2400" dirty="0" smtClean="0"/>
              <a:t>)</a:t>
            </a:r>
            <a:r>
              <a:rPr lang="pt-BR" sz="2400" baseline="-25000" dirty="0" smtClean="0"/>
              <a:t>4</a:t>
            </a:r>
            <a:r>
              <a:rPr lang="pt-BR" sz="2400" dirty="0" smtClean="0"/>
              <a:t>(H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O)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]</a:t>
            </a:r>
            <a:r>
              <a:rPr lang="pt-BR" sz="2400" baseline="30000" dirty="0" smtClean="0"/>
              <a:t>3+</a:t>
            </a:r>
            <a:endParaRPr lang="pt-BR" sz="24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E438-2F30-4CA6-B2A3-46B1C150B0EB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87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Imagem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05" y="1581664"/>
            <a:ext cx="2851236" cy="244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" name="Conector reto 26"/>
          <p:cNvCxnSpPr/>
          <p:nvPr/>
        </p:nvCxnSpPr>
        <p:spPr>
          <a:xfrm flipV="1">
            <a:off x="1548715" y="2660822"/>
            <a:ext cx="1037965" cy="2883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tângulo 25"/>
          <p:cNvSpPr/>
          <p:nvPr/>
        </p:nvSpPr>
        <p:spPr>
          <a:xfrm>
            <a:off x="430744" y="197371"/>
            <a:ext cx="8267755" cy="523220"/>
          </a:xfrm>
          <a:prstGeom prst="rect">
            <a:avLst/>
          </a:prstGeom>
          <a:gradFill>
            <a:gsLst>
              <a:gs pos="0">
                <a:schemeClr val="bg1"/>
              </a:gs>
              <a:gs pos="23000">
                <a:srgbClr val="002060"/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0043" indent="-170021">
              <a:spcBef>
                <a:spcPts val="150"/>
              </a:spcBef>
              <a:spcAft>
                <a:spcPts val="900"/>
              </a:spcAft>
            </a:pPr>
            <a:r>
              <a:rPr lang="pt-BR" sz="2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Complexos metálicos</a:t>
            </a:r>
            <a:endParaRPr lang="pt-BR" sz="28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250725" y="1581664"/>
            <a:ext cx="3446072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Zinco</a:t>
            </a:r>
          </a:p>
          <a:p>
            <a:r>
              <a:rPr lang="pt-BR" sz="2400" dirty="0" smtClean="0"/>
              <a:t>Ligado a quatro moléculas</a:t>
            </a:r>
          </a:p>
          <a:p>
            <a:endParaRPr lang="pt-BR" sz="2400" dirty="0" smtClean="0">
              <a:sym typeface="Symbol" panose="05050102010706020507" pitchFamily="18" charset="2"/>
            </a:endParaRPr>
          </a:p>
          <a:p>
            <a:r>
              <a:rPr lang="pt-BR" sz="2400" dirty="0" smtClean="0">
                <a:sym typeface="Symbol" panose="05050102010706020507" pitchFamily="18" charset="2"/>
              </a:rPr>
              <a:t>Zn: íons Zn (II)</a:t>
            </a:r>
          </a:p>
          <a:p>
            <a:r>
              <a:rPr lang="pt-BR" sz="2400" dirty="0" smtClean="0">
                <a:sym typeface="Symbol" panose="05050102010706020507" pitchFamily="18" charset="2"/>
              </a:rPr>
              <a:t>Água: Ligante</a:t>
            </a:r>
          </a:p>
          <a:p>
            <a:r>
              <a:rPr lang="pt-BR" sz="2400" dirty="0" err="1" smtClean="0">
                <a:sym typeface="Symbol" panose="05050102010706020507" pitchFamily="18" charset="2"/>
              </a:rPr>
              <a:t>Imidazol</a:t>
            </a:r>
            <a:r>
              <a:rPr lang="pt-BR" sz="2400" dirty="0" smtClean="0">
                <a:sym typeface="Symbol" panose="05050102010706020507" pitchFamily="18" charset="2"/>
              </a:rPr>
              <a:t>: Ligante</a:t>
            </a:r>
          </a:p>
          <a:p>
            <a:endParaRPr lang="pt-BR" sz="2400" dirty="0">
              <a:sym typeface="Symbol" panose="05050102010706020507" pitchFamily="18" charset="2"/>
            </a:endParaRPr>
          </a:p>
          <a:p>
            <a:r>
              <a:rPr lang="pt-BR" sz="2400" dirty="0" smtClean="0">
                <a:sym typeface="Symbol" panose="05050102010706020507" pitchFamily="18" charset="2"/>
              </a:rPr>
              <a:t>Zn: </a:t>
            </a:r>
            <a:r>
              <a:rPr lang="pt-BR" sz="2400" dirty="0">
                <a:sym typeface="Symbol" panose="05050102010706020507" pitchFamily="18" charset="2"/>
              </a:rPr>
              <a:t>Geometria </a:t>
            </a:r>
            <a:r>
              <a:rPr lang="pt-BR" sz="2400" dirty="0" smtClean="0">
                <a:sym typeface="Symbol" panose="05050102010706020507" pitchFamily="18" charset="2"/>
              </a:rPr>
              <a:t>tetraédrica</a:t>
            </a:r>
            <a:endParaRPr lang="pt-BR" sz="2400" dirty="0">
              <a:sym typeface="Symbol" panose="05050102010706020507" pitchFamily="18" charset="2"/>
            </a:endParaRPr>
          </a:p>
          <a:p>
            <a:endParaRPr lang="pt-BR" sz="2400" dirty="0" smtClean="0">
              <a:sym typeface="Symbol" panose="05050102010706020507" pitchFamily="18" charset="2"/>
            </a:endParaRPr>
          </a:p>
          <a:p>
            <a:endParaRPr lang="pt-BR" sz="2400" dirty="0"/>
          </a:p>
        </p:txBody>
      </p:sp>
      <p:cxnSp>
        <p:nvCxnSpPr>
          <p:cNvPr id="3" name="Conector reto 2"/>
          <p:cNvCxnSpPr/>
          <p:nvPr/>
        </p:nvCxnSpPr>
        <p:spPr>
          <a:xfrm flipH="1">
            <a:off x="1548715" y="2125362"/>
            <a:ext cx="551934" cy="560173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2100649" y="2125362"/>
            <a:ext cx="486031" cy="54369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 flipH="1">
            <a:off x="2034746" y="2660822"/>
            <a:ext cx="551935" cy="54781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>
            <a:off x="1548715" y="2685535"/>
            <a:ext cx="486031" cy="52310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 flipH="1">
            <a:off x="2034746" y="2125362"/>
            <a:ext cx="65903" cy="1087395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tângulo 29"/>
          <p:cNvSpPr/>
          <p:nvPr/>
        </p:nvSpPr>
        <p:spPr>
          <a:xfrm>
            <a:off x="4015945" y="4905651"/>
            <a:ext cx="25827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 smtClean="0"/>
              <a:t>    [Zn(</a:t>
            </a:r>
            <a:r>
              <a:rPr lang="pt-BR" sz="2400" dirty="0" err="1" smtClean="0"/>
              <a:t>Imz</a:t>
            </a:r>
            <a:r>
              <a:rPr lang="pt-BR" sz="2400" dirty="0" smtClean="0"/>
              <a:t>)</a:t>
            </a:r>
            <a:r>
              <a:rPr lang="pt-BR" sz="2400" baseline="-25000" dirty="0" smtClean="0"/>
              <a:t>3</a:t>
            </a:r>
            <a:r>
              <a:rPr lang="pt-BR" sz="2400" dirty="0" smtClean="0"/>
              <a:t>(H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O)]</a:t>
            </a:r>
            <a:r>
              <a:rPr lang="pt-BR" sz="2400" baseline="30000" dirty="0" smtClean="0"/>
              <a:t>2+</a:t>
            </a:r>
            <a:endParaRPr lang="pt-BR" sz="2400" dirty="0"/>
          </a:p>
        </p:txBody>
      </p:sp>
      <p:sp>
        <p:nvSpPr>
          <p:cNvPr id="28" name="Espaço Reservado para Número de Slide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E438-2F30-4CA6-B2A3-46B1C150B0EB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440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2904719" y="2769951"/>
            <a:ext cx="1371600" cy="1371600"/>
          </a:xfrm>
          <a:prstGeom prst="bracketPair">
            <a:avLst>
              <a:gd name="adj" fmla="val 16667"/>
            </a:avLst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561A8"/>
                    </a:gs>
                    <a:gs pos="100000">
                      <a:srgbClr val="312F59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35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738573" y="3036223"/>
            <a:ext cx="1019831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561A8"/>
                    </a:gs>
                    <a:gs pos="100000">
                      <a:srgbClr val="312F59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pt-BR" sz="27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 </a:t>
            </a:r>
            <a:r>
              <a:rPr lang="en-GB" altLang="pt-BR" sz="2700" dirty="0">
                <a:latin typeface="Arial" panose="020B0604020202020204" pitchFamily="34" charset="0"/>
                <a:cs typeface="Arial" panose="020B0604020202020204" pitchFamily="34" charset="0"/>
              </a:rPr>
              <a:t>n+/-</a:t>
            </a: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4823" y="3120742"/>
            <a:ext cx="1177529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561A8"/>
                    </a:gs>
                    <a:gs pos="100000">
                      <a:srgbClr val="312F59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729802" y="4678275"/>
            <a:ext cx="214193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561A8"/>
                    </a:gs>
                    <a:gs pos="100000">
                      <a:srgbClr val="312F59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pt-B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Centro </a:t>
            </a:r>
            <a:r>
              <a:rPr lang="en-GB" altLang="pt-BR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metálico</a:t>
            </a:r>
            <a:r>
              <a:rPr lang="en-GB" altLang="pt-B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/>
            <a:r>
              <a:rPr lang="en-GB" altLang="pt-BR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Cátion</a:t>
            </a:r>
            <a:r>
              <a:rPr lang="en-GB" altLang="pt-B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pt-BR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metálico</a:t>
            </a:r>
            <a:endParaRPr lang="en-GB" altLang="pt-BR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" y="1524404"/>
            <a:ext cx="3369276" cy="170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561A8"/>
                    </a:gs>
                    <a:gs pos="100000">
                      <a:srgbClr val="312F59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pt-BR" sz="2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Ligantes</a:t>
            </a:r>
            <a:endParaRPr lang="en-GB" altLang="pt-BR" sz="2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pt-BR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Mantém</a:t>
            </a:r>
            <a:r>
              <a:rPr lang="en-GB" altLang="pt-B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pt-BR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sua</a:t>
            </a:r>
            <a:r>
              <a:rPr lang="en-GB" altLang="pt-B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pt-BR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identidade</a:t>
            </a:r>
            <a:endParaRPr lang="en-GB" altLang="pt-BR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pt-BR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Molélula</a:t>
            </a:r>
            <a:r>
              <a:rPr lang="en-GB" altLang="pt-B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pt-BR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neutra</a:t>
            </a:r>
            <a:r>
              <a:rPr lang="en-GB" altLang="pt-B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pt-BR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GB" altLang="pt-B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pt-BR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ânion</a:t>
            </a:r>
            <a:r>
              <a:rPr lang="en-GB" altLang="pt-B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com </a:t>
            </a:r>
            <a:r>
              <a:rPr lang="en-GB" altLang="pt-BR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propriedades</a:t>
            </a:r>
            <a:r>
              <a:rPr lang="en-GB" altLang="pt-B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de base de Lewis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5033561" y="2038291"/>
            <a:ext cx="400496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561A8"/>
                    </a:gs>
                    <a:gs pos="100000">
                      <a:srgbClr val="312F59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pt-BR" dirty="0" err="1">
                <a:latin typeface="Arial" panose="020B0604020202020204" pitchFamily="34" charset="0"/>
                <a:cs typeface="Arial" panose="020B0604020202020204" pitchFamily="34" charset="0"/>
              </a:rPr>
              <a:t>Carga</a:t>
            </a:r>
            <a:r>
              <a:rPr lang="en-GB" altLang="pt-BR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altLang="pt-BR" dirty="0" err="1">
                <a:latin typeface="Arial" panose="020B0604020202020204" pitchFamily="34" charset="0"/>
                <a:cs typeface="Arial" panose="020B0604020202020204" pitchFamily="34" charset="0"/>
              </a:rPr>
              <a:t>Complexo</a:t>
            </a:r>
            <a:r>
              <a:rPr lang="en-GB" altLang="pt-BR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GB" alt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pt-BR" dirty="0" err="1">
                <a:latin typeface="Arial" panose="020B0604020202020204" pitchFamily="34" charset="0"/>
                <a:cs typeface="Arial" panose="020B0604020202020204" pitchFamily="34" charset="0"/>
              </a:rPr>
              <a:t>Pode</a:t>
            </a:r>
            <a:r>
              <a:rPr lang="en-GB" alt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pt-BR" dirty="0" err="1">
                <a:latin typeface="Arial" panose="020B0604020202020204" pitchFamily="34" charset="0"/>
                <a:cs typeface="Arial" panose="020B0604020202020204" pitchFamily="34" charset="0"/>
              </a:rPr>
              <a:t>ser</a:t>
            </a:r>
            <a:r>
              <a:rPr lang="en-GB" alt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pt-BR" dirty="0" err="1">
                <a:latin typeface="Arial" panose="020B0604020202020204" pitchFamily="34" charset="0"/>
                <a:cs typeface="Arial" panose="020B0604020202020204" pitchFamily="34" charset="0"/>
              </a:rPr>
              <a:t>neutro</a:t>
            </a:r>
            <a:r>
              <a:rPr lang="en-GB" altLang="pt-BR" dirty="0">
                <a:latin typeface="Arial" panose="020B0604020202020204" pitchFamily="34" charset="0"/>
                <a:cs typeface="Arial" panose="020B0604020202020204" pitchFamily="34" charset="0"/>
              </a:rPr>
              <a:t>, um </a:t>
            </a:r>
            <a:r>
              <a:rPr lang="en-GB" altLang="pt-BR" dirty="0" err="1">
                <a:latin typeface="Arial" panose="020B0604020202020204" pitchFamily="34" charset="0"/>
                <a:cs typeface="Arial" panose="020B0604020202020204" pitchFamily="34" charset="0"/>
              </a:rPr>
              <a:t>cátion</a:t>
            </a:r>
            <a:r>
              <a:rPr lang="en-GB" alt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pt-BR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GB" altLang="pt-BR" dirty="0"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GB" altLang="pt-BR" dirty="0" err="1">
                <a:latin typeface="Arial" panose="020B0604020202020204" pitchFamily="34" charset="0"/>
                <a:cs typeface="Arial" panose="020B0604020202020204" pitchFamily="34" charset="0"/>
              </a:rPr>
              <a:t>ânion</a:t>
            </a:r>
            <a:r>
              <a:rPr lang="en-GB" altLang="pt-B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altLang="pt-BR" dirty="0" err="1">
                <a:latin typeface="Arial" panose="020B0604020202020204" pitchFamily="34" charset="0"/>
                <a:cs typeface="Arial" panose="020B0604020202020204" pitchFamily="34" charset="0"/>
              </a:rPr>
              <a:t>Depende</a:t>
            </a:r>
            <a:r>
              <a:rPr lang="en-GB" altLang="pt-BR" dirty="0">
                <a:latin typeface="Arial" panose="020B0604020202020204" pitchFamily="34" charset="0"/>
                <a:cs typeface="Arial" panose="020B0604020202020204" pitchFamily="34" charset="0"/>
              </a:rPr>
              <a:t> do NOX do metal e dos </a:t>
            </a:r>
            <a:r>
              <a:rPr lang="en-GB" altLang="pt-BR" dirty="0" err="1">
                <a:latin typeface="Arial" panose="020B0604020202020204" pitchFamily="34" charset="0"/>
                <a:cs typeface="Arial" panose="020B0604020202020204" pitchFamily="34" charset="0"/>
              </a:rPr>
              <a:t>ligantes</a:t>
            </a:r>
            <a:endParaRPr lang="en-GB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 rot="638610">
            <a:off x="2273688" y="3300970"/>
            <a:ext cx="685800" cy="114300"/>
          </a:xfrm>
          <a:prstGeom prst="rightArrow">
            <a:avLst>
              <a:gd name="adj1" fmla="val 50000"/>
              <a:gd name="adj2" fmla="val 150000"/>
            </a:avLst>
          </a:prstGeom>
          <a:noFill/>
          <a:ln w="63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561A8"/>
                    </a:gs>
                    <a:gs pos="100000">
                      <a:srgbClr val="312F59"/>
                    </a:gs>
                  </a:gsLst>
                  <a:path path="rect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350"/>
          </a:p>
        </p:txBody>
      </p:sp>
      <p:sp>
        <p:nvSpPr>
          <p:cNvPr id="13" name="AutoShape 11"/>
          <p:cNvSpPr>
            <a:spLocks noChangeArrowheads="1"/>
          </p:cNvSpPr>
          <p:nvPr/>
        </p:nvSpPr>
        <p:spPr bwMode="auto">
          <a:xfrm rot="12082025">
            <a:off x="2313426" y="2968470"/>
            <a:ext cx="806054" cy="138113"/>
          </a:xfrm>
          <a:prstGeom prst="rightArrow">
            <a:avLst>
              <a:gd name="adj1" fmla="val 50000"/>
              <a:gd name="adj2" fmla="val 145905"/>
            </a:avLst>
          </a:prstGeom>
          <a:solidFill>
            <a:schemeClr val="tx1"/>
          </a:solidFill>
          <a:ln w="63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 sz="1350"/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 rot="8091075">
            <a:off x="2213815" y="4193350"/>
            <a:ext cx="1050131" cy="132160"/>
          </a:xfrm>
          <a:prstGeom prst="rightArrow">
            <a:avLst>
              <a:gd name="adj1" fmla="val 50000"/>
              <a:gd name="adj2" fmla="val 198648"/>
            </a:avLst>
          </a:prstGeom>
          <a:solidFill>
            <a:schemeClr val="tx1"/>
          </a:solidFill>
          <a:ln w="63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 sz="1350"/>
          </a:p>
        </p:txBody>
      </p:sp>
      <p:sp>
        <p:nvSpPr>
          <p:cNvPr id="15" name="AutoShape 13"/>
          <p:cNvSpPr>
            <a:spLocks noChangeArrowheads="1"/>
          </p:cNvSpPr>
          <p:nvPr/>
        </p:nvSpPr>
        <p:spPr bwMode="auto">
          <a:xfrm rot="20291220" flipH="1">
            <a:off x="4718042" y="2598501"/>
            <a:ext cx="806053" cy="138113"/>
          </a:xfrm>
          <a:prstGeom prst="rightArrow">
            <a:avLst>
              <a:gd name="adj1" fmla="val 50000"/>
              <a:gd name="adj2" fmla="val 145905"/>
            </a:avLst>
          </a:prstGeom>
          <a:noFill/>
          <a:ln w="63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561A8"/>
                    </a:gs>
                    <a:gs pos="100000">
                      <a:srgbClr val="312F59"/>
                    </a:gs>
                  </a:gsLst>
                  <a:path path="rect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350"/>
          </a:p>
        </p:txBody>
      </p:sp>
      <p:sp>
        <p:nvSpPr>
          <p:cNvPr id="17" name="AutoShape 15"/>
          <p:cNvSpPr>
            <a:spLocks noChangeArrowheads="1"/>
          </p:cNvSpPr>
          <p:nvPr/>
        </p:nvSpPr>
        <p:spPr bwMode="auto">
          <a:xfrm>
            <a:off x="4324020" y="3544183"/>
            <a:ext cx="1121991" cy="700658"/>
          </a:xfrm>
          <a:prstGeom prst="bracketPair">
            <a:avLst>
              <a:gd name="adj" fmla="val 16667"/>
            </a:avLst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561A8"/>
                    </a:gs>
                    <a:gs pos="100000">
                      <a:srgbClr val="312F59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4219394" y="4282245"/>
            <a:ext cx="690456" cy="467106"/>
          </a:xfrm>
          <a:prstGeom prst="ellipse">
            <a:avLst/>
          </a:prstGeom>
          <a:gradFill rotWithShape="0">
            <a:gsLst>
              <a:gs pos="0">
                <a:srgbClr val="FFDE07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63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4291317" y="4399022"/>
            <a:ext cx="48442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561A8"/>
                    </a:gs>
                    <a:gs pos="100000">
                      <a:srgbClr val="312F59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pt-BR" sz="135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altLang="pt-BR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+/-</a:t>
            </a:r>
            <a:endParaRPr lang="en-GB" altLang="pt-BR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3922366" y="4274204"/>
            <a:ext cx="377026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561A8"/>
                    </a:gs>
                    <a:gs pos="100000">
                      <a:srgbClr val="312F59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pt-BR" sz="27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5140765" y="3250247"/>
            <a:ext cx="33745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Se for Carregado terá um contra – íon: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pt-BR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, K</a:t>
            </a:r>
            <a:r>
              <a:rPr lang="pt-BR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Cl</a:t>
            </a:r>
            <a:r>
              <a:rPr lang="pt-BR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Br</a:t>
            </a:r>
            <a:r>
              <a:rPr lang="pt-BR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SiF</a:t>
            </a:r>
            <a:r>
              <a:rPr lang="pt-BR" baseline="-25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pt-BR" baseline="30000" dirty="0">
                <a:latin typeface="Arial" panose="020B0604020202020204" pitchFamily="34" charset="0"/>
                <a:cs typeface="Arial" panose="020B0604020202020204" pitchFamily="34" charset="0"/>
              </a:rPr>
              <a:t>2-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PF</a:t>
            </a:r>
            <a:r>
              <a:rPr lang="pt-BR" baseline="-25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pt-BR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outro complexo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AutoShape 11"/>
          <p:cNvSpPr>
            <a:spLocks noChangeArrowheads="1"/>
          </p:cNvSpPr>
          <p:nvPr/>
        </p:nvSpPr>
        <p:spPr bwMode="auto">
          <a:xfrm rot="19841826">
            <a:off x="4306248" y="2780183"/>
            <a:ext cx="806054" cy="138113"/>
          </a:xfrm>
          <a:prstGeom prst="rightArrow">
            <a:avLst>
              <a:gd name="adj1" fmla="val 50000"/>
              <a:gd name="adj2" fmla="val 145905"/>
            </a:avLst>
          </a:prstGeom>
          <a:solidFill>
            <a:schemeClr val="tx1"/>
          </a:solidFill>
          <a:ln w="63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 sz="1350"/>
          </a:p>
        </p:txBody>
      </p:sp>
      <p:sp>
        <p:nvSpPr>
          <p:cNvPr id="22" name="Retângulo 21"/>
          <p:cNvSpPr/>
          <p:nvPr/>
        </p:nvSpPr>
        <p:spPr>
          <a:xfrm>
            <a:off x="4944066" y="5341737"/>
            <a:ext cx="14526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[Fe(CN)</a:t>
            </a:r>
            <a:r>
              <a:rPr lang="pt-BR" sz="2000" baseline="-25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pt-BR" sz="20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pt-BR" sz="2000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−</a:t>
            </a:r>
            <a:endParaRPr lang="pt-BR" sz="2000" dirty="0"/>
          </a:p>
        </p:txBody>
      </p:sp>
      <p:sp>
        <p:nvSpPr>
          <p:cNvPr id="24" name="Retângulo 23"/>
          <p:cNvSpPr/>
          <p:nvPr/>
        </p:nvSpPr>
        <p:spPr>
          <a:xfrm>
            <a:off x="6707516" y="5287879"/>
            <a:ext cx="16850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pt-BR" sz="2000" baseline="-25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[Fe(CN)</a:t>
            </a:r>
            <a:r>
              <a:rPr lang="pt-BR" sz="2000" baseline="-25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pt-BR" sz="2000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5116137" y="4711472"/>
            <a:ext cx="21168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Representação:</a:t>
            </a:r>
            <a:endParaRPr lang="pt-BR" sz="2400" dirty="0"/>
          </a:p>
        </p:txBody>
      </p:sp>
      <p:sp>
        <p:nvSpPr>
          <p:cNvPr id="26" name="Retângulo 25"/>
          <p:cNvSpPr/>
          <p:nvPr/>
        </p:nvSpPr>
        <p:spPr>
          <a:xfrm>
            <a:off x="430744" y="197371"/>
            <a:ext cx="8267755" cy="954107"/>
          </a:xfrm>
          <a:prstGeom prst="rect">
            <a:avLst/>
          </a:prstGeom>
          <a:gradFill>
            <a:gsLst>
              <a:gs pos="0">
                <a:schemeClr val="bg1"/>
              </a:gs>
              <a:gs pos="23000">
                <a:srgbClr val="002060"/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0043" indent="-170021">
              <a:spcBef>
                <a:spcPts val="150"/>
              </a:spcBef>
              <a:spcAft>
                <a:spcPts val="900"/>
              </a:spcAft>
            </a:pPr>
            <a:r>
              <a:rPr lang="pt-BR" sz="2800" b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Notação e Representação dos complexos metálicos</a:t>
            </a:r>
            <a:endParaRPr lang="pt-BR" sz="28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E438-2F30-4CA6-B2A3-46B1C150B0EB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5663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2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2904719" y="2769951"/>
            <a:ext cx="1371600" cy="1371600"/>
          </a:xfrm>
          <a:prstGeom prst="bracketPair">
            <a:avLst>
              <a:gd name="adj" fmla="val 16667"/>
            </a:avLst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561A8"/>
                    </a:gs>
                    <a:gs pos="100000">
                      <a:srgbClr val="312F59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350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444" y="1332104"/>
            <a:ext cx="1500571" cy="1529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561A8"/>
                    </a:gs>
                    <a:gs pos="100000">
                      <a:srgbClr val="312F59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AutoShape 13"/>
          <p:cNvSpPr>
            <a:spLocks noChangeArrowheads="1"/>
          </p:cNvSpPr>
          <p:nvPr/>
        </p:nvSpPr>
        <p:spPr bwMode="auto">
          <a:xfrm rot="20291220" flipH="1">
            <a:off x="4718042" y="2598501"/>
            <a:ext cx="806053" cy="138113"/>
          </a:xfrm>
          <a:prstGeom prst="rightArrow">
            <a:avLst>
              <a:gd name="adj1" fmla="val 50000"/>
              <a:gd name="adj2" fmla="val 145905"/>
            </a:avLst>
          </a:prstGeom>
          <a:noFill/>
          <a:ln w="63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561A8"/>
                    </a:gs>
                    <a:gs pos="100000">
                      <a:srgbClr val="312F59"/>
                    </a:gs>
                  </a:gsLst>
                  <a:path path="rect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350"/>
          </a:p>
        </p:txBody>
      </p:sp>
      <p:sp>
        <p:nvSpPr>
          <p:cNvPr id="17" name="AutoShape 15"/>
          <p:cNvSpPr>
            <a:spLocks noChangeArrowheads="1"/>
          </p:cNvSpPr>
          <p:nvPr/>
        </p:nvSpPr>
        <p:spPr bwMode="auto">
          <a:xfrm>
            <a:off x="2519934" y="1871902"/>
            <a:ext cx="1121991" cy="700658"/>
          </a:xfrm>
          <a:prstGeom prst="bracketPair">
            <a:avLst>
              <a:gd name="adj" fmla="val 16667"/>
            </a:avLst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561A8"/>
                    </a:gs>
                    <a:gs pos="100000">
                      <a:srgbClr val="312F59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312571" y="1431123"/>
            <a:ext cx="65925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Qualquer metal ou cátion metálico estável: </a:t>
            </a:r>
          </a:p>
          <a:p>
            <a:r>
              <a:rPr lang="pt-BR" sz="2400" dirty="0" smtClean="0"/>
              <a:t>bloco s, bloco p (Zn, Al), bloco d (transição) </a:t>
            </a:r>
          </a:p>
          <a:p>
            <a:r>
              <a:rPr lang="pt-BR" sz="2400" dirty="0" smtClean="0"/>
              <a:t>e bloco f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1582199" y="3239232"/>
            <a:ext cx="627807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Diferenciam-se quanto: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ao número de ligantes;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g</a:t>
            </a:r>
            <a:r>
              <a:rPr lang="pt-BR" sz="2400" dirty="0" smtClean="0"/>
              <a:t>eometria e simetria;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Estabilidade termodinâmica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reatividade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/>
          </a:p>
        </p:txBody>
      </p:sp>
      <p:sp>
        <p:nvSpPr>
          <p:cNvPr id="16" name="Retângulo 15"/>
          <p:cNvSpPr/>
          <p:nvPr/>
        </p:nvSpPr>
        <p:spPr>
          <a:xfrm>
            <a:off x="406687" y="278048"/>
            <a:ext cx="8267755" cy="584775"/>
          </a:xfrm>
          <a:prstGeom prst="rect">
            <a:avLst/>
          </a:prstGeom>
          <a:gradFill>
            <a:gsLst>
              <a:gs pos="0">
                <a:schemeClr val="bg1"/>
              </a:gs>
              <a:gs pos="23000">
                <a:srgbClr val="002060"/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sz="3200" b="1" u="sng" dirty="0"/>
              <a:t>Natureza do centro metálico</a:t>
            </a:r>
            <a:endParaRPr lang="pt-BR" sz="3200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E438-2F30-4CA6-B2A3-46B1C150B0EB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106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utoShape 13"/>
          <p:cNvSpPr>
            <a:spLocks noChangeArrowheads="1"/>
          </p:cNvSpPr>
          <p:nvPr/>
        </p:nvSpPr>
        <p:spPr bwMode="auto">
          <a:xfrm rot="20291220" flipH="1">
            <a:off x="4718042" y="2598501"/>
            <a:ext cx="806053" cy="138113"/>
          </a:xfrm>
          <a:prstGeom prst="rightArrow">
            <a:avLst>
              <a:gd name="adj1" fmla="val 50000"/>
              <a:gd name="adj2" fmla="val 145905"/>
            </a:avLst>
          </a:prstGeom>
          <a:noFill/>
          <a:ln w="63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561A8"/>
                    </a:gs>
                    <a:gs pos="100000">
                      <a:srgbClr val="312F59"/>
                    </a:gs>
                  </a:gsLst>
                  <a:path path="rect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350"/>
          </a:p>
        </p:txBody>
      </p:sp>
      <p:sp>
        <p:nvSpPr>
          <p:cNvPr id="17" name="AutoShape 15"/>
          <p:cNvSpPr>
            <a:spLocks noChangeArrowheads="1"/>
          </p:cNvSpPr>
          <p:nvPr/>
        </p:nvSpPr>
        <p:spPr bwMode="auto">
          <a:xfrm>
            <a:off x="2519934" y="1871902"/>
            <a:ext cx="1121991" cy="700658"/>
          </a:xfrm>
          <a:prstGeom prst="bracketPair">
            <a:avLst>
              <a:gd name="adj" fmla="val 16667"/>
            </a:avLst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561A8"/>
                    </a:gs>
                    <a:gs pos="100000">
                      <a:srgbClr val="312F59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406687" y="278048"/>
            <a:ext cx="8267755" cy="584775"/>
          </a:xfrm>
          <a:prstGeom prst="rect">
            <a:avLst/>
          </a:prstGeom>
          <a:gradFill>
            <a:gsLst>
              <a:gs pos="0">
                <a:schemeClr val="bg1"/>
              </a:gs>
              <a:gs pos="23000">
                <a:srgbClr val="002060"/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sz="3200" b="1" u="sng" dirty="0"/>
              <a:t>Natureza do centro metálico</a:t>
            </a:r>
            <a:endParaRPr lang="pt-BR" sz="3200" dirty="0"/>
          </a:p>
        </p:txBody>
      </p:sp>
      <p:pic>
        <p:nvPicPr>
          <p:cNvPr id="18" name="Imagem 1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257" y="1526642"/>
            <a:ext cx="6725164" cy="416570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E438-2F30-4CA6-B2A3-46B1C150B0EB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034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2904719" y="2769951"/>
            <a:ext cx="1371600" cy="1371600"/>
          </a:xfrm>
          <a:prstGeom prst="bracketPair">
            <a:avLst>
              <a:gd name="adj" fmla="val 16667"/>
            </a:avLst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561A8"/>
                    </a:gs>
                    <a:gs pos="100000">
                      <a:srgbClr val="312F59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350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864" y="1138159"/>
            <a:ext cx="1500571" cy="1529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561A8"/>
                    </a:gs>
                    <a:gs pos="100000">
                      <a:srgbClr val="312F59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AutoShape 13"/>
          <p:cNvSpPr>
            <a:spLocks noChangeArrowheads="1"/>
          </p:cNvSpPr>
          <p:nvPr/>
        </p:nvSpPr>
        <p:spPr bwMode="auto">
          <a:xfrm rot="20291220" flipH="1">
            <a:off x="4718042" y="2598501"/>
            <a:ext cx="806053" cy="138113"/>
          </a:xfrm>
          <a:prstGeom prst="rightArrow">
            <a:avLst>
              <a:gd name="adj1" fmla="val 50000"/>
              <a:gd name="adj2" fmla="val 145905"/>
            </a:avLst>
          </a:prstGeom>
          <a:noFill/>
          <a:ln w="63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561A8"/>
                    </a:gs>
                    <a:gs pos="100000">
                      <a:srgbClr val="312F59"/>
                    </a:gs>
                  </a:gsLst>
                  <a:path path="rect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350"/>
          </a:p>
        </p:txBody>
      </p:sp>
      <p:sp>
        <p:nvSpPr>
          <p:cNvPr id="17" name="AutoShape 15"/>
          <p:cNvSpPr>
            <a:spLocks noChangeArrowheads="1"/>
          </p:cNvSpPr>
          <p:nvPr/>
        </p:nvSpPr>
        <p:spPr bwMode="auto">
          <a:xfrm>
            <a:off x="2519934" y="1871902"/>
            <a:ext cx="1121991" cy="700658"/>
          </a:xfrm>
          <a:prstGeom prst="bracketPair">
            <a:avLst>
              <a:gd name="adj" fmla="val 16667"/>
            </a:avLst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561A8"/>
                    </a:gs>
                    <a:gs pos="100000">
                      <a:srgbClr val="312F59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248086" y="1259012"/>
            <a:ext cx="6722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Qualquer molécula ou ânion com átomos com propriedades de bases de Lewis</a:t>
            </a:r>
            <a:endParaRPr lang="pt-BR" sz="2400" dirty="0"/>
          </a:p>
          <a:p>
            <a:r>
              <a:rPr lang="pt-BR" sz="2400" dirty="0" smtClean="0"/>
              <a:t>Exemplo: NH</a:t>
            </a:r>
            <a:r>
              <a:rPr lang="pt-BR" sz="2400" baseline="-25000" dirty="0" smtClean="0"/>
              <a:t>3</a:t>
            </a:r>
            <a:r>
              <a:rPr lang="pt-BR" sz="2400" dirty="0" smtClean="0"/>
              <a:t>, H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O, CO, NO, Cl</a:t>
            </a:r>
            <a:r>
              <a:rPr lang="pt-BR" sz="2400" baseline="30000" dirty="0" smtClean="0"/>
              <a:t>-</a:t>
            </a:r>
            <a:r>
              <a:rPr lang="pt-BR" sz="2400" dirty="0" smtClean="0"/>
              <a:t>, CN</a:t>
            </a:r>
            <a:r>
              <a:rPr lang="pt-BR" sz="2400" baseline="30000" dirty="0" smtClean="0"/>
              <a:t>-</a:t>
            </a:r>
            <a:r>
              <a:rPr lang="pt-BR" sz="2400" dirty="0" smtClean="0"/>
              <a:t>, </a:t>
            </a:r>
            <a:endParaRPr lang="pt-BR" sz="2400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2381860" y="3053065"/>
            <a:ext cx="627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Tem existência independente do centro metálico</a:t>
            </a:r>
            <a:endParaRPr lang="pt-BR" sz="2400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2381859" y="4353888"/>
            <a:ext cx="627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Mantem sua identidade, mas tem propriedades alteradas pelo centro metálico </a:t>
            </a:r>
            <a:endParaRPr lang="pt-BR" sz="24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-343913" y="5665390"/>
            <a:ext cx="76256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pt-BR" sz="3200" dirty="0" smtClean="0"/>
              <a:t>Metal e ligantes influenciam-se mutuamente</a:t>
            </a:r>
            <a:endParaRPr lang="pt-BR" sz="3200" dirty="0"/>
          </a:p>
        </p:txBody>
      </p:sp>
      <p:sp>
        <p:nvSpPr>
          <p:cNvPr id="12" name="Retângulo 11"/>
          <p:cNvSpPr/>
          <p:nvPr/>
        </p:nvSpPr>
        <p:spPr>
          <a:xfrm>
            <a:off x="406687" y="278048"/>
            <a:ext cx="8267755" cy="584775"/>
          </a:xfrm>
          <a:prstGeom prst="rect">
            <a:avLst/>
          </a:prstGeom>
          <a:gradFill>
            <a:gsLst>
              <a:gs pos="0">
                <a:schemeClr val="bg1"/>
              </a:gs>
              <a:gs pos="23000">
                <a:srgbClr val="002060"/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sz="3200" b="1" u="sng" dirty="0" smtClean="0"/>
              <a:t>Ligantes</a:t>
            </a:r>
            <a:endParaRPr lang="pt-BR" sz="3200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E438-2F30-4CA6-B2A3-46B1C150B0EB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69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2807</TotalTime>
  <Words>1348</Words>
  <Application>Microsoft Office PowerPoint</Application>
  <PresentationFormat>Apresentação na tela (4:3)</PresentationFormat>
  <Paragraphs>222</Paragraphs>
  <Slides>26</Slides>
  <Notes>2</Notes>
  <HiddenSlides>0</HiddenSlides>
  <MMClips>0</MMClips>
  <ScaleCrop>false</ScaleCrop>
  <HeadingPairs>
    <vt:vector size="8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6" baseType="lpstr">
      <vt:lpstr>Arial</vt:lpstr>
      <vt:lpstr>ARyal</vt:lpstr>
      <vt:lpstr>Calibri</vt:lpstr>
      <vt:lpstr>Calibri Light</vt:lpstr>
      <vt:lpstr>Cambria Math</vt:lpstr>
      <vt:lpstr>Century</vt:lpstr>
      <vt:lpstr>Symbol</vt:lpstr>
      <vt:lpstr>Times New Roman</vt:lpstr>
      <vt:lpstr>Tema do Office</vt:lpstr>
      <vt:lpstr>Equation.3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toledo</dc:creator>
  <cp:lastModifiedBy>Conta da Microsoft</cp:lastModifiedBy>
  <cp:revision>114</cp:revision>
  <dcterms:created xsi:type="dcterms:W3CDTF">2015-03-09T10:40:28Z</dcterms:created>
  <dcterms:modified xsi:type="dcterms:W3CDTF">2023-08-30T13:13:43Z</dcterms:modified>
</cp:coreProperties>
</file>