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8" r:id="rId1"/>
  </p:sldMasterIdLst>
  <p:notesMasterIdLst>
    <p:notesMasterId r:id="rId89"/>
  </p:notesMasterIdLst>
  <p:sldIdLst>
    <p:sldId id="641" r:id="rId2"/>
    <p:sldId id="643" r:id="rId3"/>
    <p:sldId id="600" r:id="rId4"/>
    <p:sldId id="454" r:id="rId5"/>
    <p:sldId id="347" r:id="rId6"/>
    <p:sldId id="348" r:id="rId7"/>
    <p:sldId id="343" r:id="rId8"/>
    <p:sldId id="424" r:id="rId9"/>
    <p:sldId id="304" r:id="rId10"/>
    <p:sldId id="387" r:id="rId11"/>
    <p:sldId id="530" r:id="rId12"/>
    <p:sldId id="531" r:id="rId13"/>
    <p:sldId id="594" r:id="rId14"/>
    <p:sldId id="674" r:id="rId15"/>
    <p:sldId id="532" r:id="rId16"/>
    <p:sldId id="587" r:id="rId17"/>
    <p:sldId id="644" r:id="rId18"/>
    <p:sldId id="645" r:id="rId19"/>
    <p:sldId id="646" r:id="rId20"/>
    <p:sldId id="647" r:id="rId21"/>
    <p:sldId id="648" r:id="rId22"/>
    <p:sldId id="598" r:id="rId23"/>
    <p:sldId id="653" r:id="rId24"/>
    <p:sldId id="654" r:id="rId25"/>
    <p:sldId id="652" r:id="rId26"/>
    <p:sldId id="655" r:id="rId27"/>
    <p:sldId id="651" r:id="rId28"/>
    <p:sldId id="536" r:id="rId29"/>
    <p:sldId id="660" r:id="rId30"/>
    <p:sldId id="656" r:id="rId31"/>
    <p:sldId id="657" r:id="rId32"/>
    <p:sldId id="602" r:id="rId33"/>
    <p:sldId id="667" r:id="rId34"/>
    <p:sldId id="595" r:id="rId35"/>
    <p:sldId id="603" r:id="rId36"/>
    <p:sldId id="662" r:id="rId37"/>
    <p:sldId id="666" r:id="rId38"/>
    <p:sldId id="639" r:id="rId39"/>
    <p:sldId id="518" r:id="rId40"/>
    <p:sldId id="430" r:id="rId41"/>
    <p:sldId id="519" r:id="rId42"/>
    <p:sldId id="490" r:id="rId43"/>
    <p:sldId id="493" r:id="rId44"/>
    <p:sldId id="669" r:id="rId45"/>
    <p:sldId id="491" r:id="rId46"/>
    <p:sldId id="494" r:id="rId47"/>
    <p:sldId id="495" r:id="rId48"/>
    <p:sldId id="496" r:id="rId49"/>
    <p:sldId id="499" r:id="rId50"/>
    <p:sldId id="497" r:id="rId51"/>
    <p:sldId id="498" r:id="rId52"/>
    <p:sldId id="522" r:id="rId53"/>
    <p:sldId id="500" r:id="rId54"/>
    <p:sldId id="502" r:id="rId55"/>
    <p:sldId id="503" r:id="rId56"/>
    <p:sldId id="513" r:id="rId57"/>
    <p:sldId id="675" r:id="rId58"/>
    <p:sldId id="677" r:id="rId59"/>
    <p:sldId id="679" r:id="rId60"/>
    <p:sldId id="678" r:id="rId61"/>
    <p:sldId id="680" r:id="rId62"/>
    <p:sldId id="681" r:id="rId63"/>
    <p:sldId id="682" r:id="rId64"/>
    <p:sldId id="683" r:id="rId65"/>
    <p:sldId id="684" r:id="rId66"/>
    <p:sldId id="685" r:id="rId67"/>
    <p:sldId id="686" r:id="rId68"/>
    <p:sldId id="687" r:id="rId69"/>
    <p:sldId id="688" r:id="rId70"/>
    <p:sldId id="689" r:id="rId71"/>
    <p:sldId id="690" r:id="rId72"/>
    <p:sldId id="691" r:id="rId73"/>
    <p:sldId id="692" r:id="rId74"/>
    <p:sldId id="632" r:id="rId75"/>
    <p:sldId id="589" r:id="rId76"/>
    <p:sldId id="590" r:id="rId77"/>
    <p:sldId id="640" r:id="rId78"/>
    <p:sldId id="633" r:id="rId79"/>
    <p:sldId id="634" r:id="rId80"/>
    <p:sldId id="635" r:id="rId81"/>
    <p:sldId id="636" r:id="rId82"/>
    <p:sldId id="637" r:id="rId83"/>
    <p:sldId id="638" r:id="rId84"/>
    <p:sldId id="618" r:id="rId85"/>
    <p:sldId id="620" r:id="rId86"/>
    <p:sldId id="623" r:id="rId87"/>
    <p:sldId id="630" r:id="rId8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79" autoAdjust="0"/>
  </p:normalViewPr>
  <p:slideViewPr>
    <p:cSldViewPr>
      <p:cViewPr varScale="1">
        <p:scale>
          <a:sx n="67" d="100"/>
          <a:sy n="67" d="100"/>
        </p:scale>
        <p:origin x="1476" y="66"/>
      </p:cViewPr>
      <p:guideLst>
        <p:guide orient="horz" pos="2160"/>
        <p:guide pos="2880"/>
      </p:guideLst>
    </p:cSldViewPr>
  </p:slideViewPr>
  <p:notesTextViewPr>
    <p:cViewPr>
      <p:scale>
        <a:sx n="1" d="1"/>
        <a:sy n="1" d="1"/>
      </p:scale>
      <p:origin x="0" y="0"/>
    </p:cViewPr>
  </p:notesTextViewPr>
  <p:sorterViewPr>
    <p:cViewPr>
      <p:scale>
        <a:sx n="100" d="100"/>
        <a:sy n="100" d="100"/>
      </p:scale>
      <p:origin x="0" y="57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16320-234D-48EC-AC8C-8A133B030D48}" type="doc">
      <dgm:prSet loTypeId="urn:microsoft.com/office/officeart/2005/8/layout/vList5" loCatId="list" qsTypeId="urn:microsoft.com/office/officeart/2005/8/quickstyle/3d2" qsCatId="3D" csTypeId="urn:microsoft.com/office/officeart/2005/8/colors/colorful1#1" csCatId="colorful" phldr="1"/>
      <dgm:spPr/>
      <dgm:t>
        <a:bodyPr/>
        <a:lstStyle/>
        <a:p>
          <a:endParaRPr lang="pt-BR"/>
        </a:p>
      </dgm:t>
    </dgm:pt>
    <dgm:pt modelId="{CDC25FD9-7198-4DB2-9F8E-D7E6A26E4C53}">
      <dgm:prSet custT="1"/>
      <dgm:spPr/>
      <dgm:t>
        <a:bodyPr/>
        <a:lstStyle/>
        <a:p>
          <a:pPr algn="l" rtl="0"/>
          <a:r>
            <a:rPr lang="en-US" sz="2000" b="1" dirty="0" err="1" smtClean="0">
              <a:solidFill>
                <a:schemeClr val="bg1"/>
              </a:solidFill>
              <a:effectLst>
                <a:outerShdw blurRad="38100" dist="38100" dir="2700000" algn="tl">
                  <a:srgbClr val="000000">
                    <a:alpha val="43137"/>
                  </a:srgbClr>
                </a:outerShdw>
              </a:effectLst>
              <a:latin typeface="Arial Narrow" pitchFamily="34" charset="0"/>
            </a:rPr>
            <a:t>Anos</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Teorias</a:t>
          </a:r>
          <a:r>
            <a:rPr lang="en-US" sz="2000" b="1"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5D5CE064-7FD1-4CA5-B159-F67AFBC180EE}" type="parTrans" cxnId="{C5BF8B37-8542-49F3-B8CE-FE8E10683A8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81C76874-FD97-443E-920A-4626B67C77EB}" type="sibTrans" cxnId="{C5BF8B37-8542-49F3-B8CE-FE8E10683A8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CC4C12DB-19B6-4AF7-B859-047F4FA52424}">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1903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Administração</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Científica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1C38AE3F-DFCC-499F-B87D-BFF5A23019F8}" type="parTrans" cxnId="{A3F89ABF-371F-4CB8-B21A-D646B9060D2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B5098570-6F71-4990-A760-C617C0181C84}" type="sibTrans" cxnId="{A3F89ABF-371F-4CB8-B21A-D646B9060D2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A54B3511-7996-4147-933D-F09E252010BE}">
      <dgm:prSet custT="1"/>
      <dgm:spPr/>
      <dgm:t>
        <a:bodyPr/>
        <a:lstStyle/>
        <a:p>
          <a:pPr marL="0" indent="0"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1909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Burocracia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0110C2D1-2408-4351-883B-46E8BB788221}" type="parTrans" cxnId="{F056D335-9538-4BC3-BBFC-0CCAE7AD7FB0}">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2C10CCD3-DDE6-448D-BE84-8D30B5DEBDF3}" type="sibTrans" cxnId="{F056D335-9538-4BC3-BBFC-0CCAE7AD7FB0}">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E1669B7-A3B4-4590-A82E-E868CFCB80A3}">
      <dgm:prSet custT="1"/>
      <dgm:spPr/>
      <dgm:t>
        <a:bodyPr/>
        <a:lstStyle/>
        <a:p>
          <a:pPr marL="0" indent="0"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1916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Clássica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37D35386-3155-41FE-B704-5AE9A3B1AB02}" type="parTrans" cxnId="{5CDBFDC4-983C-4C0B-85ED-FC500350B97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5050F935-8BC0-4FAC-9F4E-96CFAE412144}" type="sibTrans" cxnId="{5CDBFDC4-983C-4C0B-85ED-FC500350B97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650C6FB0-EC81-4606-AE90-B7A23B4909D1}">
      <dgm:prSet custT="1"/>
      <dgm:spPr/>
      <dgm:t>
        <a:bodyPr/>
        <a:lstStyle/>
        <a:p>
          <a:pPr marL="0" indent="0"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1932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das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Relações</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Humanas</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465443C1-69D4-49EB-8506-C160E5CB4CA0}" type="parTrans" cxnId="{1E4B59D6-91A1-474A-9C77-BA754A0886FA}">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C711401-1F8D-40A2-A6F0-F11002459C89}" type="sibTrans" cxnId="{1E4B59D6-91A1-474A-9C77-BA754A0886FA}">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5C298DD0-59C8-42F3-B300-3354850FB9D8}">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1947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Estruturalista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443F3C93-9501-4432-B29E-EEDE67751707}" type="parTrans" cxnId="{3331E968-E969-4C6F-B855-84B73B21499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264A1A8C-5080-4FC5-A95C-AEEB973AB201}" type="sibTrans" cxnId="{3331E968-E969-4C6F-B855-84B73B21499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D285994D-7D28-4626-8FEA-E91681DB35BA}">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1951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dos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Sistemas</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2721B6E3-9E9D-4B77-A0CF-B993AE5C926A}" type="parTrans" cxnId="{3325098A-539F-431A-8116-748786802484}">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1E55B7D4-A4E8-457B-B07C-6E2878736185}" type="sibTrans" cxnId="{3325098A-539F-431A-8116-748786802484}">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A01A7DFD-15E0-4558-8158-752FEF823843}">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1954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Neoclássica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9C8DC5C1-AB30-4ED0-BA55-E5EAD2AA921C}" type="parTrans" cxnId="{FE9742B2-0042-423F-B4DA-7DD3253CF74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04C697E5-9183-4F78-9A63-558E9844F20F}" type="sibTrans" cxnId="{FE9742B2-0042-423F-B4DA-7DD3253CF74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CB95A409-6EB2-4226-84EE-983C652ECB0B}">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1957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Comportamental</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40830011-7366-437F-865F-F900CBCC5ACD}" type="parTrans" cxnId="{8756A595-950B-46FF-9573-7E0E8702BB0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32DA190-9F12-439C-B592-37F2CDA09247}" type="sibTrans" cxnId="{8756A595-950B-46FF-9573-7E0E8702BB0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0C9B84F5-6B4F-43C2-B755-E1258BB606E7}">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1962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Desenvolvimento</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Organizacional</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A9652797-9A90-4072-8426-B1F13612612B}" type="parTrans" cxnId="{5F8EB8B7-D9EF-4B4E-87A2-2FEE8C8ECEB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D489B5F9-13CF-4683-A596-A904A9DF9B1E}" type="sibTrans" cxnId="{5F8EB8B7-D9EF-4B4E-87A2-2FEE8C8ECEB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14434593-A425-4BD3-8D62-D5D20545AEA5}">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1972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Contingência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104B68BD-6989-46E1-87F0-DD0B9DD1B237}" type="parTrans" cxnId="{26FA6B7F-76A8-4E2E-85AA-68364EC29CE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94D0C2A8-5F9E-4B2B-A268-32D3BC72CAD6}" type="sibTrans" cxnId="{26FA6B7F-76A8-4E2E-85AA-68364EC29CE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9579F4D3-F6E9-49DA-B4A4-8E8F8EFD51F3}">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1990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Novas</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Abordagens</a:t>
          </a:r>
          <a:r>
            <a:rPr lang="en-US" sz="2000" b="1" dirty="0" smtClean="0">
              <a:solidFill>
                <a:schemeClr val="bg1"/>
              </a:solidFill>
              <a:effectLst>
                <a:outerShdw blurRad="38100" dist="38100" dir="2700000" algn="tl">
                  <a:srgbClr val="000000">
                    <a:alpha val="43137"/>
                  </a:srgbClr>
                </a:outerShdw>
              </a:effectLst>
              <a:latin typeface="Arial Narrow" pitchFamily="34" charset="0"/>
            </a:rPr>
            <a:t>  (Era da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Informação</a:t>
          </a:r>
          <a:r>
            <a:rPr lang="en-US" sz="2000" b="1"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2B9DAA96-190E-4826-97AB-46962CC6AE1B}" type="parTrans" cxnId="{4CE59763-914F-40D9-ADD1-8DD8DFB65BB5}">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2B73341-F0F2-4736-A75C-9ECC964BB6AD}" type="sibTrans" cxnId="{4CE59763-914F-40D9-ADD1-8DD8DFB65BB5}">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B85B7EF5-5E1E-4DE2-9BDC-81D47D0EB0EC}" type="pres">
      <dgm:prSet presAssocID="{B8316320-234D-48EC-AC8C-8A133B030D48}" presName="Name0" presStyleCnt="0">
        <dgm:presLayoutVars>
          <dgm:dir/>
          <dgm:animLvl val="lvl"/>
          <dgm:resizeHandles val="exact"/>
        </dgm:presLayoutVars>
      </dgm:prSet>
      <dgm:spPr/>
      <dgm:t>
        <a:bodyPr/>
        <a:lstStyle/>
        <a:p>
          <a:endParaRPr lang="pt-BR"/>
        </a:p>
      </dgm:t>
    </dgm:pt>
    <dgm:pt modelId="{3962EDE2-3C3B-42FC-90EE-A28FB25DBB1A}" type="pres">
      <dgm:prSet presAssocID="{CDC25FD9-7198-4DB2-9F8E-D7E6A26E4C53}" presName="linNode" presStyleCnt="0"/>
      <dgm:spPr/>
    </dgm:pt>
    <dgm:pt modelId="{17E9138D-9663-4960-91D6-990CAE923DA8}" type="pres">
      <dgm:prSet presAssocID="{CDC25FD9-7198-4DB2-9F8E-D7E6A26E4C53}" presName="parentText" presStyleLbl="node1" presStyleIdx="0" presStyleCnt="12" custScaleX="277778">
        <dgm:presLayoutVars>
          <dgm:chMax val="1"/>
          <dgm:bulletEnabled val="1"/>
        </dgm:presLayoutVars>
      </dgm:prSet>
      <dgm:spPr/>
      <dgm:t>
        <a:bodyPr/>
        <a:lstStyle/>
        <a:p>
          <a:endParaRPr lang="pt-BR"/>
        </a:p>
      </dgm:t>
    </dgm:pt>
    <dgm:pt modelId="{D54FB5EE-A493-4142-BEE2-71CF93C220A9}" type="pres">
      <dgm:prSet presAssocID="{81C76874-FD97-443E-920A-4626B67C77EB}" presName="sp" presStyleCnt="0"/>
      <dgm:spPr/>
    </dgm:pt>
    <dgm:pt modelId="{87A260F4-CAF8-4705-AE7C-118CF5BAF914}" type="pres">
      <dgm:prSet presAssocID="{CC4C12DB-19B6-4AF7-B859-047F4FA52424}" presName="linNode" presStyleCnt="0"/>
      <dgm:spPr/>
    </dgm:pt>
    <dgm:pt modelId="{B63E742B-00AE-43AC-BED6-811B485BB668}" type="pres">
      <dgm:prSet presAssocID="{CC4C12DB-19B6-4AF7-B859-047F4FA52424}" presName="parentText" presStyleLbl="node1" presStyleIdx="1" presStyleCnt="12" custScaleX="277778" custLinFactNeighborX="2347" custLinFactNeighborY="-12193">
        <dgm:presLayoutVars>
          <dgm:chMax val="1"/>
          <dgm:bulletEnabled val="1"/>
        </dgm:presLayoutVars>
      </dgm:prSet>
      <dgm:spPr/>
      <dgm:t>
        <a:bodyPr/>
        <a:lstStyle/>
        <a:p>
          <a:endParaRPr lang="pt-BR"/>
        </a:p>
      </dgm:t>
    </dgm:pt>
    <dgm:pt modelId="{62338B1B-DFF5-4E2A-AB3C-9F2C3D84FF7C}" type="pres">
      <dgm:prSet presAssocID="{B5098570-6F71-4990-A760-C617C0181C84}" presName="sp" presStyleCnt="0"/>
      <dgm:spPr/>
    </dgm:pt>
    <dgm:pt modelId="{C61F200F-2798-4DD7-8DC3-2AFC07B15D53}" type="pres">
      <dgm:prSet presAssocID="{A54B3511-7996-4147-933D-F09E252010BE}" presName="linNode" presStyleCnt="0"/>
      <dgm:spPr/>
    </dgm:pt>
    <dgm:pt modelId="{233035AB-CBE6-456F-BAA5-A92BBCF23557}" type="pres">
      <dgm:prSet presAssocID="{A54B3511-7996-4147-933D-F09E252010BE}" presName="parentText" presStyleLbl="node1" presStyleIdx="2" presStyleCnt="12" custScaleX="277778">
        <dgm:presLayoutVars>
          <dgm:chMax val="1"/>
          <dgm:bulletEnabled val="1"/>
        </dgm:presLayoutVars>
      </dgm:prSet>
      <dgm:spPr/>
      <dgm:t>
        <a:bodyPr/>
        <a:lstStyle/>
        <a:p>
          <a:endParaRPr lang="pt-BR"/>
        </a:p>
      </dgm:t>
    </dgm:pt>
    <dgm:pt modelId="{75EA0C70-76A6-4CA5-93B8-9ACE5BF985B3}" type="pres">
      <dgm:prSet presAssocID="{2C10CCD3-DDE6-448D-BE84-8D30B5DEBDF3}" presName="sp" presStyleCnt="0"/>
      <dgm:spPr/>
    </dgm:pt>
    <dgm:pt modelId="{E53419A7-261A-4913-A3C8-6321D62A967C}" type="pres">
      <dgm:prSet presAssocID="{3E1669B7-A3B4-4590-A82E-E868CFCB80A3}" presName="linNode" presStyleCnt="0"/>
      <dgm:spPr/>
    </dgm:pt>
    <dgm:pt modelId="{76D6D408-C14E-4AD3-8A2E-5DD17710D0B1}" type="pres">
      <dgm:prSet presAssocID="{3E1669B7-A3B4-4590-A82E-E868CFCB80A3}" presName="parentText" presStyleLbl="node1" presStyleIdx="3" presStyleCnt="12" custScaleX="277778">
        <dgm:presLayoutVars>
          <dgm:chMax val="1"/>
          <dgm:bulletEnabled val="1"/>
        </dgm:presLayoutVars>
      </dgm:prSet>
      <dgm:spPr/>
      <dgm:t>
        <a:bodyPr/>
        <a:lstStyle/>
        <a:p>
          <a:endParaRPr lang="pt-BR"/>
        </a:p>
      </dgm:t>
    </dgm:pt>
    <dgm:pt modelId="{CADB6EB0-CC56-4CDE-A4AF-D81F37DB9B85}" type="pres">
      <dgm:prSet presAssocID="{5050F935-8BC0-4FAC-9F4E-96CFAE412144}" presName="sp" presStyleCnt="0"/>
      <dgm:spPr/>
    </dgm:pt>
    <dgm:pt modelId="{9DC54E12-54D1-48AA-871E-2BA570B31B98}" type="pres">
      <dgm:prSet presAssocID="{650C6FB0-EC81-4606-AE90-B7A23B4909D1}" presName="linNode" presStyleCnt="0"/>
      <dgm:spPr/>
    </dgm:pt>
    <dgm:pt modelId="{4C5C80C3-50EC-48E7-8A9C-54DDE2DE8F3C}" type="pres">
      <dgm:prSet presAssocID="{650C6FB0-EC81-4606-AE90-B7A23B4909D1}" presName="parentText" presStyleLbl="node1" presStyleIdx="4" presStyleCnt="12" custScaleX="277778">
        <dgm:presLayoutVars>
          <dgm:chMax val="1"/>
          <dgm:bulletEnabled val="1"/>
        </dgm:presLayoutVars>
      </dgm:prSet>
      <dgm:spPr/>
      <dgm:t>
        <a:bodyPr/>
        <a:lstStyle/>
        <a:p>
          <a:endParaRPr lang="pt-BR"/>
        </a:p>
      </dgm:t>
    </dgm:pt>
    <dgm:pt modelId="{29A55C54-B8E8-4529-94A1-5FF0DCDADFB0}" type="pres">
      <dgm:prSet presAssocID="{3C711401-1F8D-40A2-A6F0-F11002459C89}" presName="sp" presStyleCnt="0"/>
      <dgm:spPr/>
    </dgm:pt>
    <dgm:pt modelId="{C351D974-F0D3-49A9-BD09-CCEE936E58FF}" type="pres">
      <dgm:prSet presAssocID="{5C298DD0-59C8-42F3-B300-3354850FB9D8}" presName="linNode" presStyleCnt="0"/>
      <dgm:spPr/>
    </dgm:pt>
    <dgm:pt modelId="{E00CFAAF-CAAD-4571-B066-4843058840AC}" type="pres">
      <dgm:prSet presAssocID="{5C298DD0-59C8-42F3-B300-3354850FB9D8}" presName="parentText" presStyleLbl="node1" presStyleIdx="5" presStyleCnt="12" custScaleX="277778">
        <dgm:presLayoutVars>
          <dgm:chMax val="1"/>
          <dgm:bulletEnabled val="1"/>
        </dgm:presLayoutVars>
      </dgm:prSet>
      <dgm:spPr/>
      <dgm:t>
        <a:bodyPr/>
        <a:lstStyle/>
        <a:p>
          <a:endParaRPr lang="pt-BR"/>
        </a:p>
      </dgm:t>
    </dgm:pt>
    <dgm:pt modelId="{3DE188F6-975A-405A-B373-627EE7A3D471}" type="pres">
      <dgm:prSet presAssocID="{264A1A8C-5080-4FC5-A95C-AEEB973AB201}" presName="sp" presStyleCnt="0"/>
      <dgm:spPr/>
    </dgm:pt>
    <dgm:pt modelId="{BD0D6F34-1B60-44FA-9947-983D2DAB915A}" type="pres">
      <dgm:prSet presAssocID="{D285994D-7D28-4626-8FEA-E91681DB35BA}" presName="linNode" presStyleCnt="0"/>
      <dgm:spPr/>
    </dgm:pt>
    <dgm:pt modelId="{104188AA-D500-42C1-91A4-A737B892B135}" type="pres">
      <dgm:prSet presAssocID="{D285994D-7D28-4626-8FEA-E91681DB35BA}" presName="parentText" presStyleLbl="node1" presStyleIdx="6" presStyleCnt="12" custScaleX="277778">
        <dgm:presLayoutVars>
          <dgm:chMax val="1"/>
          <dgm:bulletEnabled val="1"/>
        </dgm:presLayoutVars>
      </dgm:prSet>
      <dgm:spPr/>
      <dgm:t>
        <a:bodyPr/>
        <a:lstStyle/>
        <a:p>
          <a:endParaRPr lang="pt-BR"/>
        </a:p>
      </dgm:t>
    </dgm:pt>
    <dgm:pt modelId="{92506796-AD3F-4A83-9384-60D161361345}" type="pres">
      <dgm:prSet presAssocID="{1E55B7D4-A4E8-457B-B07C-6E2878736185}" presName="sp" presStyleCnt="0"/>
      <dgm:spPr/>
    </dgm:pt>
    <dgm:pt modelId="{3BDCDEA1-F3A9-4B78-B33B-570A0A17AEB3}" type="pres">
      <dgm:prSet presAssocID="{A01A7DFD-15E0-4558-8158-752FEF823843}" presName="linNode" presStyleCnt="0"/>
      <dgm:spPr/>
    </dgm:pt>
    <dgm:pt modelId="{5CC46179-D5DF-4579-8986-1EE5C2A28795}" type="pres">
      <dgm:prSet presAssocID="{A01A7DFD-15E0-4558-8158-752FEF823843}" presName="parentText" presStyleLbl="node1" presStyleIdx="7" presStyleCnt="12" custScaleX="277778">
        <dgm:presLayoutVars>
          <dgm:chMax val="1"/>
          <dgm:bulletEnabled val="1"/>
        </dgm:presLayoutVars>
      </dgm:prSet>
      <dgm:spPr/>
      <dgm:t>
        <a:bodyPr/>
        <a:lstStyle/>
        <a:p>
          <a:endParaRPr lang="pt-BR"/>
        </a:p>
      </dgm:t>
    </dgm:pt>
    <dgm:pt modelId="{6C0F8FE3-4CED-4EE8-9431-E2AC82D09FFB}" type="pres">
      <dgm:prSet presAssocID="{04C697E5-9183-4F78-9A63-558E9844F20F}" presName="sp" presStyleCnt="0"/>
      <dgm:spPr/>
    </dgm:pt>
    <dgm:pt modelId="{950B2FB6-0C7C-4650-A006-41BD93A53765}" type="pres">
      <dgm:prSet presAssocID="{CB95A409-6EB2-4226-84EE-983C652ECB0B}" presName="linNode" presStyleCnt="0"/>
      <dgm:spPr/>
    </dgm:pt>
    <dgm:pt modelId="{5F5C5F85-3D9E-4C00-ADD5-4AF651D52109}" type="pres">
      <dgm:prSet presAssocID="{CB95A409-6EB2-4226-84EE-983C652ECB0B}" presName="parentText" presStyleLbl="node1" presStyleIdx="8" presStyleCnt="12" custScaleX="277778">
        <dgm:presLayoutVars>
          <dgm:chMax val="1"/>
          <dgm:bulletEnabled val="1"/>
        </dgm:presLayoutVars>
      </dgm:prSet>
      <dgm:spPr/>
      <dgm:t>
        <a:bodyPr/>
        <a:lstStyle/>
        <a:p>
          <a:endParaRPr lang="pt-BR"/>
        </a:p>
      </dgm:t>
    </dgm:pt>
    <dgm:pt modelId="{9BF3D449-8A8F-4284-B25E-156051354315}" type="pres">
      <dgm:prSet presAssocID="{332DA190-9F12-439C-B592-37F2CDA09247}" presName="sp" presStyleCnt="0"/>
      <dgm:spPr/>
    </dgm:pt>
    <dgm:pt modelId="{CAC5D6D5-22F1-4230-A403-D5630AFAA2D6}" type="pres">
      <dgm:prSet presAssocID="{0C9B84F5-6B4F-43C2-B755-E1258BB606E7}" presName="linNode" presStyleCnt="0"/>
      <dgm:spPr/>
    </dgm:pt>
    <dgm:pt modelId="{3FBA2731-8684-4DA6-9A19-CC3BC39196B1}" type="pres">
      <dgm:prSet presAssocID="{0C9B84F5-6B4F-43C2-B755-E1258BB606E7}" presName="parentText" presStyleLbl="node1" presStyleIdx="9" presStyleCnt="12" custScaleX="277778">
        <dgm:presLayoutVars>
          <dgm:chMax val="1"/>
          <dgm:bulletEnabled val="1"/>
        </dgm:presLayoutVars>
      </dgm:prSet>
      <dgm:spPr/>
      <dgm:t>
        <a:bodyPr/>
        <a:lstStyle/>
        <a:p>
          <a:endParaRPr lang="pt-BR"/>
        </a:p>
      </dgm:t>
    </dgm:pt>
    <dgm:pt modelId="{1D038D5A-6233-4049-8BDB-95D20AB54831}" type="pres">
      <dgm:prSet presAssocID="{D489B5F9-13CF-4683-A596-A904A9DF9B1E}" presName="sp" presStyleCnt="0"/>
      <dgm:spPr/>
    </dgm:pt>
    <dgm:pt modelId="{3ECCD4E3-769D-439F-9671-D7473BA0711D}" type="pres">
      <dgm:prSet presAssocID="{14434593-A425-4BD3-8D62-D5D20545AEA5}" presName="linNode" presStyleCnt="0"/>
      <dgm:spPr/>
    </dgm:pt>
    <dgm:pt modelId="{8CDB3486-3958-4964-B1C5-9A83B531FD18}" type="pres">
      <dgm:prSet presAssocID="{14434593-A425-4BD3-8D62-D5D20545AEA5}" presName="parentText" presStyleLbl="node1" presStyleIdx="10" presStyleCnt="12" custScaleX="277778">
        <dgm:presLayoutVars>
          <dgm:chMax val="1"/>
          <dgm:bulletEnabled val="1"/>
        </dgm:presLayoutVars>
      </dgm:prSet>
      <dgm:spPr/>
      <dgm:t>
        <a:bodyPr/>
        <a:lstStyle/>
        <a:p>
          <a:endParaRPr lang="pt-BR"/>
        </a:p>
      </dgm:t>
    </dgm:pt>
    <dgm:pt modelId="{730E7626-66B9-48F6-90A9-20049D82D5B5}" type="pres">
      <dgm:prSet presAssocID="{94D0C2A8-5F9E-4B2B-A268-32D3BC72CAD6}" presName="sp" presStyleCnt="0"/>
      <dgm:spPr/>
    </dgm:pt>
    <dgm:pt modelId="{1F12DE7A-78CB-4100-96E6-B34CFC2B342C}" type="pres">
      <dgm:prSet presAssocID="{9579F4D3-F6E9-49DA-B4A4-8E8F8EFD51F3}" presName="linNode" presStyleCnt="0"/>
      <dgm:spPr/>
    </dgm:pt>
    <dgm:pt modelId="{0D95AC6F-4FFD-4AC7-B3F1-81D51F58CCC0}" type="pres">
      <dgm:prSet presAssocID="{9579F4D3-F6E9-49DA-B4A4-8E8F8EFD51F3}" presName="parentText" presStyleLbl="node1" presStyleIdx="11" presStyleCnt="12" custScaleX="277778">
        <dgm:presLayoutVars>
          <dgm:chMax val="1"/>
          <dgm:bulletEnabled val="1"/>
        </dgm:presLayoutVars>
      </dgm:prSet>
      <dgm:spPr/>
      <dgm:t>
        <a:bodyPr/>
        <a:lstStyle/>
        <a:p>
          <a:endParaRPr lang="pt-BR"/>
        </a:p>
      </dgm:t>
    </dgm:pt>
  </dgm:ptLst>
  <dgm:cxnLst>
    <dgm:cxn modelId="{26FA6B7F-76A8-4E2E-85AA-68364EC29CE8}" srcId="{B8316320-234D-48EC-AC8C-8A133B030D48}" destId="{14434593-A425-4BD3-8D62-D5D20545AEA5}" srcOrd="10" destOrd="0" parTransId="{104B68BD-6989-46E1-87F0-DD0B9DD1B237}" sibTransId="{94D0C2A8-5F9E-4B2B-A268-32D3BC72CAD6}"/>
    <dgm:cxn modelId="{C5BF8B37-8542-49F3-B8CE-FE8E10683A8C}" srcId="{B8316320-234D-48EC-AC8C-8A133B030D48}" destId="{CDC25FD9-7198-4DB2-9F8E-D7E6A26E4C53}" srcOrd="0" destOrd="0" parTransId="{5D5CE064-7FD1-4CA5-B159-F67AFBC180EE}" sibTransId="{81C76874-FD97-443E-920A-4626B67C77EB}"/>
    <dgm:cxn modelId="{654AF1E1-9947-4D59-8D43-897E44A962B7}" type="presOf" srcId="{3E1669B7-A3B4-4590-A82E-E868CFCB80A3}" destId="{76D6D408-C14E-4AD3-8A2E-5DD17710D0B1}" srcOrd="0" destOrd="0" presId="urn:microsoft.com/office/officeart/2005/8/layout/vList5"/>
    <dgm:cxn modelId="{D9AE0E52-D384-47A3-A9CE-93C8ECF698C7}" type="presOf" srcId="{650C6FB0-EC81-4606-AE90-B7A23B4909D1}" destId="{4C5C80C3-50EC-48E7-8A9C-54DDE2DE8F3C}" srcOrd="0" destOrd="0" presId="urn:microsoft.com/office/officeart/2005/8/layout/vList5"/>
    <dgm:cxn modelId="{FE9742B2-0042-423F-B4DA-7DD3253CF74C}" srcId="{B8316320-234D-48EC-AC8C-8A133B030D48}" destId="{A01A7DFD-15E0-4558-8158-752FEF823843}" srcOrd="7" destOrd="0" parTransId="{9C8DC5C1-AB30-4ED0-BA55-E5EAD2AA921C}" sibTransId="{04C697E5-9183-4F78-9A63-558E9844F20F}"/>
    <dgm:cxn modelId="{3331E968-E969-4C6F-B855-84B73B214993}" srcId="{B8316320-234D-48EC-AC8C-8A133B030D48}" destId="{5C298DD0-59C8-42F3-B300-3354850FB9D8}" srcOrd="5" destOrd="0" parTransId="{443F3C93-9501-4432-B29E-EEDE67751707}" sibTransId="{264A1A8C-5080-4FC5-A95C-AEEB973AB201}"/>
    <dgm:cxn modelId="{E6DB94D1-54C3-439A-B76E-038287336BAA}" type="presOf" srcId="{CDC25FD9-7198-4DB2-9F8E-D7E6A26E4C53}" destId="{17E9138D-9663-4960-91D6-990CAE923DA8}" srcOrd="0" destOrd="0" presId="urn:microsoft.com/office/officeart/2005/8/layout/vList5"/>
    <dgm:cxn modelId="{03B9B0F5-7CCC-4B07-ADC2-7AF7FB1275DB}" type="presOf" srcId="{CB95A409-6EB2-4226-84EE-983C652ECB0B}" destId="{5F5C5F85-3D9E-4C00-ADD5-4AF651D52109}" srcOrd="0" destOrd="0" presId="urn:microsoft.com/office/officeart/2005/8/layout/vList5"/>
    <dgm:cxn modelId="{5410F560-C219-40AD-81D3-B9DB98B066F4}" type="presOf" srcId="{5C298DD0-59C8-42F3-B300-3354850FB9D8}" destId="{E00CFAAF-CAAD-4571-B066-4843058840AC}" srcOrd="0" destOrd="0" presId="urn:microsoft.com/office/officeart/2005/8/layout/vList5"/>
    <dgm:cxn modelId="{398CE186-6CED-4E34-975A-8EF87033F079}" type="presOf" srcId="{14434593-A425-4BD3-8D62-D5D20545AEA5}" destId="{8CDB3486-3958-4964-B1C5-9A83B531FD18}" srcOrd="0" destOrd="0" presId="urn:microsoft.com/office/officeart/2005/8/layout/vList5"/>
    <dgm:cxn modelId="{BFAA5064-12ED-4CF4-BF2F-BD7B9220A513}" type="presOf" srcId="{A01A7DFD-15E0-4558-8158-752FEF823843}" destId="{5CC46179-D5DF-4579-8986-1EE5C2A28795}" srcOrd="0" destOrd="0" presId="urn:microsoft.com/office/officeart/2005/8/layout/vList5"/>
    <dgm:cxn modelId="{1E4B59D6-91A1-474A-9C77-BA754A0886FA}" srcId="{B8316320-234D-48EC-AC8C-8A133B030D48}" destId="{650C6FB0-EC81-4606-AE90-B7A23B4909D1}" srcOrd="4" destOrd="0" parTransId="{465443C1-69D4-49EB-8506-C160E5CB4CA0}" sibTransId="{3C711401-1F8D-40A2-A6F0-F11002459C89}"/>
    <dgm:cxn modelId="{4CE59763-914F-40D9-ADD1-8DD8DFB65BB5}" srcId="{B8316320-234D-48EC-AC8C-8A133B030D48}" destId="{9579F4D3-F6E9-49DA-B4A4-8E8F8EFD51F3}" srcOrd="11" destOrd="0" parTransId="{2B9DAA96-190E-4826-97AB-46962CC6AE1B}" sibTransId="{32B73341-F0F2-4736-A75C-9ECC964BB6AD}"/>
    <dgm:cxn modelId="{7D65B7AE-2D44-46D3-8F9A-5CE62087EB17}" type="presOf" srcId="{0C9B84F5-6B4F-43C2-B755-E1258BB606E7}" destId="{3FBA2731-8684-4DA6-9A19-CC3BC39196B1}" srcOrd="0" destOrd="0" presId="urn:microsoft.com/office/officeart/2005/8/layout/vList5"/>
    <dgm:cxn modelId="{6FADC1B8-538E-462E-A8B9-A62197AC2580}" type="presOf" srcId="{A54B3511-7996-4147-933D-F09E252010BE}" destId="{233035AB-CBE6-456F-BAA5-A92BBCF23557}" srcOrd="0" destOrd="0" presId="urn:microsoft.com/office/officeart/2005/8/layout/vList5"/>
    <dgm:cxn modelId="{5F8EB8B7-D9EF-4B4E-87A2-2FEE8C8ECEB3}" srcId="{B8316320-234D-48EC-AC8C-8A133B030D48}" destId="{0C9B84F5-6B4F-43C2-B755-E1258BB606E7}" srcOrd="9" destOrd="0" parTransId="{A9652797-9A90-4072-8426-B1F13612612B}" sibTransId="{D489B5F9-13CF-4683-A596-A904A9DF9B1E}"/>
    <dgm:cxn modelId="{8756A595-950B-46FF-9573-7E0E8702BB08}" srcId="{B8316320-234D-48EC-AC8C-8A133B030D48}" destId="{CB95A409-6EB2-4226-84EE-983C652ECB0B}" srcOrd="8" destOrd="0" parTransId="{40830011-7366-437F-865F-F900CBCC5ACD}" sibTransId="{332DA190-9F12-439C-B592-37F2CDA09247}"/>
    <dgm:cxn modelId="{B53B86E4-2019-4CF5-B135-7A11A9D0B94C}" type="presOf" srcId="{CC4C12DB-19B6-4AF7-B859-047F4FA52424}" destId="{B63E742B-00AE-43AC-BED6-811B485BB668}" srcOrd="0" destOrd="0" presId="urn:microsoft.com/office/officeart/2005/8/layout/vList5"/>
    <dgm:cxn modelId="{996354AC-66CD-4330-B4DC-A565DA053C2A}" type="presOf" srcId="{D285994D-7D28-4626-8FEA-E91681DB35BA}" destId="{104188AA-D500-42C1-91A4-A737B892B135}" srcOrd="0" destOrd="0" presId="urn:microsoft.com/office/officeart/2005/8/layout/vList5"/>
    <dgm:cxn modelId="{5CDBFDC4-983C-4C0B-85ED-FC500350B973}" srcId="{B8316320-234D-48EC-AC8C-8A133B030D48}" destId="{3E1669B7-A3B4-4590-A82E-E868CFCB80A3}" srcOrd="3" destOrd="0" parTransId="{37D35386-3155-41FE-B704-5AE9A3B1AB02}" sibTransId="{5050F935-8BC0-4FAC-9F4E-96CFAE412144}"/>
    <dgm:cxn modelId="{ACD39EA5-06D2-4D4B-9B65-4D41E65D7A9E}" type="presOf" srcId="{B8316320-234D-48EC-AC8C-8A133B030D48}" destId="{B85B7EF5-5E1E-4DE2-9BDC-81D47D0EB0EC}" srcOrd="0" destOrd="0" presId="urn:microsoft.com/office/officeart/2005/8/layout/vList5"/>
    <dgm:cxn modelId="{A3F89ABF-371F-4CB8-B21A-D646B9060D23}" srcId="{B8316320-234D-48EC-AC8C-8A133B030D48}" destId="{CC4C12DB-19B6-4AF7-B859-047F4FA52424}" srcOrd="1" destOrd="0" parTransId="{1C38AE3F-DFCC-499F-B87D-BFF5A23019F8}" sibTransId="{B5098570-6F71-4990-A760-C617C0181C84}"/>
    <dgm:cxn modelId="{F056D335-9538-4BC3-BBFC-0CCAE7AD7FB0}" srcId="{B8316320-234D-48EC-AC8C-8A133B030D48}" destId="{A54B3511-7996-4147-933D-F09E252010BE}" srcOrd="2" destOrd="0" parTransId="{0110C2D1-2408-4351-883B-46E8BB788221}" sibTransId="{2C10CCD3-DDE6-448D-BE84-8D30B5DEBDF3}"/>
    <dgm:cxn modelId="{7998775B-9F4C-4C0B-AA7D-F52FD9FF1D66}" type="presOf" srcId="{9579F4D3-F6E9-49DA-B4A4-8E8F8EFD51F3}" destId="{0D95AC6F-4FFD-4AC7-B3F1-81D51F58CCC0}" srcOrd="0" destOrd="0" presId="urn:microsoft.com/office/officeart/2005/8/layout/vList5"/>
    <dgm:cxn modelId="{3325098A-539F-431A-8116-748786802484}" srcId="{B8316320-234D-48EC-AC8C-8A133B030D48}" destId="{D285994D-7D28-4626-8FEA-E91681DB35BA}" srcOrd="6" destOrd="0" parTransId="{2721B6E3-9E9D-4B77-A0CF-B993AE5C926A}" sibTransId="{1E55B7D4-A4E8-457B-B07C-6E2878736185}"/>
    <dgm:cxn modelId="{D106E04E-F7D0-4A09-A923-6CD2C0901B8B}" type="presParOf" srcId="{B85B7EF5-5E1E-4DE2-9BDC-81D47D0EB0EC}" destId="{3962EDE2-3C3B-42FC-90EE-A28FB25DBB1A}" srcOrd="0" destOrd="0" presId="urn:microsoft.com/office/officeart/2005/8/layout/vList5"/>
    <dgm:cxn modelId="{8B4576C0-38B4-41AF-BD95-97B8F8E2EF34}" type="presParOf" srcId="{3962EDE2-3C3B-42FC-90EE-A28FB25DBB1A}" destId="{17E9138D-9663-4960-91D6-990CAE923DA8}" srcOrd="0" destOrd="0" presId="urn:microsoft.com/office/officeart/2005/8/layout/vList5"/>
    <dgm:cxn modelId="{F442021C-0AE2-40AE-9EF6-9DE0DA7A2B52}" type="presParOf" srcId="{B85B7EF5-5E1E-4DE2-9BDC-81D47D0EB0EC}" destId="{D54FB5EE-A493-4142-BEE2-71CF93C220A9}" srcOrd="1" destOrd="0" presId="urn:microsoft.com/office/officeart/2005/8/layout/vList5"/>
    <dgm:cxn modelId="{5B5B79DD-231E-48D4-A5FE-DAA3F5238FF2}" type="presParOf" srcId="{B85B7EF5-5E1E-4DE2-9BDC-81D47D0EB0EC}" destId="{87A260F4-CAF8-4705-AE7C-118CF5BAF914}" srcOrd="2" destOrd="0" presId="urn:microsoft.com/office/officeart/2005/8/layout/vList5"/>
    <dgm:cxn modelId="{4A35FC3C-BDDA-480E-AC0D-B33AE8D9DBEB}" type="presParOf" srcId="{87A260F4-CAF8-4705-AE7C-118CF5BAF914}" destId="{B63E742B-00AE-43AC-BED6-811B485BB668}" srcOrd="0" destOrd="0" presId="urn:microsoft.com/office/officeart/2005/8/layout/vList5"/>
    <dgm:cxn modelId="{2FB5D91D-A74B-40BC-BCF8-9FF730FF9053}" type="presParOf" srcId="{B85B7EF5-5E1E-4DE2-9BDC-81D47D0EB0EC}" destId="{62338B1B-DFF5-4E2A-AB3C-9F2C3D84FF7C}" srcOrd="3" destOrd="0" presId="urn:microsoft.com/office/officeart/2005/8/layout/vList5"/>
    <dgm:cxn modelId="{463E72E1-2770-4CC6-80E7-9BFEC0C20A70}" type="presParOf" srcId="{B85B7EF5-5E1E-4DE2-9BDC-81D47D0EB0EC}" destId="{C61F200F-2798-4DD7-8DC3-2AFC07B15D53}" srcOrd="4" destOrd="0" presId="urn:microsoft.com/office/officeart/2005/8/layout/vList5"/>
    <dgm:cxn modelId="{C9C1C235-6BEC-4B1F-ABFA-238BF5B86B40}" type="presParOf" srcId="{C61F200F-2798-4DD7-8DC3-2AFC07B15D53}" destId="{233035AB-CBE6-456F-BAA5-A92BBCF23557}" srcOrd="0" destOrd="0" presId="urn:microsoft.com/office/officeart/2005/8/layout/vList5"/>
    <dgm:cxn modelId="{FC2A371B-26A5-48F9-8C47-1EFCD40524DA}" type="presParOf" srcId="{B85B7EF5-5E1E-4DE2-9BDC-81D47D0EB0EC}" destId="{75EA0C70-76A6-4CA5-93B8-9ACE5BF985B3}" srcOrd="5" destOrd="0" presId="urn:microsoft.com/office/officeart/2005/8/layout/vList5"/>
    <dgm:cxn modelId="{DA068D5B-2D1C-47AD-9B09-F9F810B4A365}" type="presParOf" srcId="{B85B7EF5-5E1E-4DE2-9BDC-81D47D0EB0EC}" destId="{E53419A7-261A-4913-A3C8-6321D62A967C}" srcOrd="6" destOrd="0" presId="urn:microsoft.com/office/officeart/2005/8/layout/vList5"/>
    <dgm:cxn modelId="{502BAF0D-4D30-4956-BD1E-678F6BDE058E}" type="presParOf" srcId="{E53419A7-261A-4913-A3C8-6321D62A967C}" destId="{76D6D408-C14E-4AD3-8A2E-5DD17710D0B1}" srcOrd="0" destOrd="0" presId="urn:microsoft.com/office/officeart/2005/8/layout/vList5"/>
    <dgm:cxn modelId="{3FE2213C-B09B-4982-9CF5-ACC8330CF6E9}" type="presParOf" srcId="{B85B7EF5-5E1E-4DE2-9BDC-81D47D0EB0EC}" destId="{CADB6EB0-CC56-4CDE-A4AF-D81F37DB9B85}" srcOrd="7" destOrd="0" presId="urn:microsoft.com/office/officeart/2005/8/layout/vList5"/>
    <dgm:cxn modelId="{36578EFC-E56D-4FCA-B8A6-08E7231B31C5}" type="presParOf" srcId="{B85B7EF5-5E1E-4DE2-9BDC-81D47D0EB0EC}" destId="{9DC54E12-54D1-48AA-871E-2BA570B31B98}" srcOrd="8" destOrd="0" presId="urn:microsoft.com/office/officeart/2005/8/layout/vList5"/>
    <dgm:cxn modelId="{E2057C15-193F-4822-972E-DBB684BBD9EF}" type="presParOf" srcId="{9DC54E12-54D1-48AA-871E-2BA570B31B98}" destId="{4C5C80C3-50EC-48E7-8A9C-54DDE2DE8F3C}" srcOrd="0" destOrd="0" presId="urn:microsoft.com/office/officeart/2005/8/layout/vList5"/>
    <dgm:cxn modelId="{7B4F5542-5302-4DEF-A158-119B4F72D328}" type="presParOf" srcId="{B85B7EF5-5E1E-4DE2-9BDC-81D47D0EB0EC}" destId="{29A55C54-B8E8-4529-94A1-5FF0DCDADFB0}" srcOrd="9" destOrd="0" presId="urn:microsoft.com/office/officeart/2005/8/layout/vList5"/>
    <dgm:cxn modelId="{C3FF73CF-B9DE-491D-AF2E-2E7066A74811}" type="presParOf" srcId="{B85B7EF5-5E1E-4DE2-9BDC-81D47D0EB0EC}" destId="{C351D974-F0D3-49A9-BD09-CCEE936E58FF}" srcOrd="10" destOrd="0" presId="urn:microsoft.com/office/officeart/2005/8/layout/vList5"/>
    <dgm:cxn modelId="{2D313D79-0F75-47F9-9E46-770759B4003F}" type="presParOf" srcId="{C351D974-F0D3-49A9-BD09-CCEE936E58FF}" destId="{E00CFAAF-CAAD-4571-B066-4843058840AC}" srcOrd="0" destOrd="0" presId="urn:microsoft.com/office/officeart/2005/8/layout/vList5"/>
    <dgm:cxn modelId="{4031E078-9185-47F8-9001-A95179CC23FF}" type="presParOf" srcId="{B85B7EF5-5E1E-4DE2-9BDC-81D47D0EB0EC}" destId="{3DE188F6-975A-405A-B373-627EE7A3D471}" srcOrd="11" destOrd="0" presId="urn:microsoft.com/office/officeart/2005/8/layout/vList5"/>
    <dgm:cxn modelId="{6B166B13-E2A8-417C-B51E-D9DA8FA7400D}" type="presParOf" srcId="{B85B7EF5-5E1E-4DE2-9BDC-81D47D0EB0EC}" destId="{BD0D6F34-1B60-44FA-9947-983D2DAB915A}" srcOrd="12" destOrd="0" presId="urn:microsoft.com/office/officeart/2005/8/layout/vList5"/>
    <dgm:cxn modelId="{90AE4A07-AF42-493D-A2D4-3F7DAD8FAC6F}" type="presParOf" srcId="{BD0D6F34-1B60-44FA-9947-983D2DAB915A}" destId="{104188AA-D500-42C1-91A4-A737B892B135}" srcOrd="0" destOrd="0" presId="urn:microsoft.com/office/officeart/2005/8/layout/vList5"/>
    <dgm:cxn modelId="{AAC3251B-364E-48D3-95F8-D567B43473E1}" type="presParOf" srcId="{B85B7EF5-5E1E-4DE2-9BDC-81D47D0EB0EC}" destId="{92506796-AD3F-4A83-9384-60D161361345}" srcOrd="13" destOrd="0" presId="urn:microsoft.com/office/officeart/2005/8/layout/vList5"/>
    <dgm:cxn modelId="{79E0CB06-5489-4E85-9ECE-2A1E622677E4}" type="presParOf" srcId="{B85B7EF5-5E1E-4DE2-9BDC-81D47D0EB0EC}" destId="{3BDCDEA1-F3A9-4B78-B33B-570A0A17AEB3}" srcOrd="14" destOrd="0" presId="urn:microsoft.com/office/officeart/2005/8/layout/vList5"/>
    <dgm:cxn modelId="{A94FD220-ADB1-4A81-AA85-588964C3D95E}" type="presParOf" srcId="{3BDCDEA1-F3A9-4B78-B33B-570A0A17AEB3}" destId="{5CC46179-D5DF-4579-8986-1EE5C2A28795}" srcOrd="0" destOrd="0" presId="urn:microsoft.com/office/officeart/2005/8/layout/vList5"/>
    <dgm:cxn modelId="{AB8F456B-360C-4AD1-B045-01C9963F2A96}" type="presParOf" srcId="{B85B7EF5-5E1E-4DE2-9BDC-81D47D0EB0EC}" destId="{6C0F8FE3-4CED-4EE8-9431-E2AC82D09FFB}" srcOrd="15" destOrd="0" presId="urn:microsoft.com/office/officeart/2005/8/layout/vList5"/>
    <dgm:cxn modelId="{7549453D-6D8E-42A0-A09D-DBE00D03952D}" type="presParOf" srcId="{B85B7EF5-5E1E-4DE2-9BDC-81D47D0EB0EC}" destId="{950B2FB6-0C7C-4650-A006-41BD93A53765}" srcOrd="16" destOrd="0" presId="urn:microsoft.com/office/officeart/2005/8/layout/vList5"/>
    <dgm:cxn modelId="{8F2B283E-B946-41C0-8CCB-7C31FA21488F}" type="presParOf" srcId="{950B2FB6-0C7C-4650-A006-41BD93A53765}" destId="{5F5C5F85-3D9E-4C00-ADD5-4AF651D52109}" srcOrd="0" destOrd="0" presId="urn:microsoft.com/office/officeart/2005/8/layout/vList5"/>
    <dgm:cxn modelId="{FC369087-9803-4379-BB37-9800F8D8D8E5}" type="presParOf" srcId="{B85B7EF5-5E1E-4DE2-9BDC-81D47D0EB0EC}" destId="{9BF3D449-8A8F-4284-B25E-156051354315}" srcOrd="17" destOrd="0" presId="urn:microsoft.com/office/officeart/2005/8/layout/vList5"/>
    <dgm:cxn modelId="{E160DD8F-4D36-4DF3-A3BD-9822D3C36878}" type="presParOf" srcId="{B85B7EF5-5E1E-4DE2-9BDC-81D47D0EB0EC}" destId="{CAC5D6D5-22F1-4230-A403-D5630AFAA2D6}" srcOrd="18" destOrd="0" presId="urn:microsoft.com/office/officeart/2005/8/layout/vList5"/>
    <dgm:cxn modelId="{075FB5A6-B700-4900-9475-C59737B97F01}" type="presParOf" srcId="{CAC5D6D5-22F1-4230-A403-D5630AFAA2D6}" destId="{3FBA2731-8684-4DA6-9A19-CC3BC39196B1}" srcOrd="0" destOrd="0" presId="urn:microsoft.com/office/officeart/2005/8/layout/vList5"/>
    <dgm:cxn modelId="{C3E1A303-3B24-44D1-99C1-D23C8DF3BB33}" type="presParOf" srcId="{B85B7EF5-5E1E-4DE2-9BDC-81D47D0EB0EC}" destId="{1D038D5A-6233-4049-8BDB-95D20AB54831}" srcOrd="19" destOrd="0" presId="urn:microsoft.com/office/officeart/2005/8/layout/vList5"/>
    <dgm:cxn modelId="{C6587CC6-2AF1-44D5-BBF6-FE27B33F9140}" type="presParOf" srcId="{B85B7EF5-5E1E-4DE2-9BDC-81D47D0EB0EC}" destId="{3ECCD4E3-769D-439F-9671-D7473BA0711D}" srcOrd="20" destOrd="0" presId="urn:microsoft.com/office/officeart/2005/8/layout/vList5"/>
    <dgm:cxn modelId="{65BAF522-2F5B-4835-A57C-6E9646824D94}" type="presParOf" srcId="{3ECCD4E3-769D-439F-9671-D7473BA0711D}" destId="{8CDB3486-3958-4964-B1C5-9A83B531FD18}" srcOrd="0" destOrd="0" presId="urn:microsoft.com/office/officeart/2005/8/layout/vList5"/>
    <dgm:cxn modelId="{8AFDB077-F417-42DD-81B7-2BB75F75B239}" type="presParOf" srcId="{B85B7EF5-5E1E-4DE2-9BDC-81D47D0EB0EC}" destId="{730E7626-66B9-48F6-90A9-20049D82D5B5}" srcOrd="21" destOrd="0" presId="urn:microsoft.com/office/officeart/2005/8/layout/vList5"/>
    <dgm:cxn modelId="{08663BAB-DF85-41E8-BED0-6CCF69421694}" type="presParOf" srcId="{B85B7EF5-5E1E-4DE2-9BDC-81D47D0EB0EC}" destId="{1F12DE7A-78CB-4100-96E6-B34CFC2B342C}" srcOrd="22" destOrd="0" presId="urn:microsoft.com/office/officeart/2005/8/layout/vList5"/>
    <dgm:cxn modelId="{2E486C61-E168-4923-B327-3260E816D90C}" type="presParOf" srcId="{1F12DE7A-78CB-4100-96E6-B34CFC2B342C}" destId="{0D95AC6F-4FFD-4AC7-B3F1-81D51F58CCC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D7FB1B-5DAE-47B1-907D-3B1822265459}"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pt-BR"/>
        </a:p>
      </dgm:t>
    </dgm:pt>
    <dgm:pt modelId="{0FE3E120-D4D7-4A67-9C2D-B664CD61FB76}">
      <dgm:prSet custT="1"/>
      <dgm:spPr/>
      <dgm:t>
        <a:bodyPr/>
        <a:lstStyle/>
        <a:p>
          <a:pPr algn="l" rtl="0"/>
          <a:r>
            <a:rPr lang="pt-BR" sz="1800" dirty="0" smtClean="0"/>
            <a:t>Ênfase</a:t>
          </a:r>
        </a:p>
        <a:p>
          <a:pPr algn="l" rtl="0"/>
          <a:r>
            <a:rPr lang="pt-BR" sz="1800" dirty="0" err="1" smtClean="0"/>
            <a:t>Intraorganizacional</a:t>
          </a:r>
          <a:endParaRPr lang="pt-BR" sz="1800" dirty="0" smtClean="0"/>
        </a:p>
        <a:p>
          <a:pPr algn="l" rtl="0"/>
          <a:r>
            <a:rPr lang="pt-BR" sz="1800" dirty="0" smtClean="0"/>
            <a:t>(sistema fechado)</a:t>
          </a:r>
          <a:endParaRPr lang="pt-BR" sz="1800" dirty="0"/>
        </a:p>
      </dgm:t>
    </dgm:pt>
    <dgm:pt modelId="{59A9F49A-AAFE-41A1-A237-66AEBEC605F9}" type="parTrans" cxnId="{8567233B-E017-404A-B1D7-E9ED44550EB7}">
      <dgm:prSet/>
      <dgm:spPr/>
      <dgm:t>
        <a:bodyPr/>
        <a:lstStyle/>
        <a:p>
          <a:endParaRPr lang="pt-BR"/>
        </a:p>
      </dgm:t>
    </dgm:pt>
    <dgm:pt modelId="{26C6044A-69C4-481F-9018-A9A7985EFAD6}" type="sibTrans" cxnId="{8567233B-E017-404A-B1D7-E9ED44550EB7}">
      <dgm:prSet/>
      <dgm:spPr/>
      <dgm:t>
        <a:bodyPr/>
        <a:lstStyle/>
        <a:p>
          <a:endParaRPr lang="pt-BR"/>
        </a:p>
      </dgm:t>
    </dgm:pt>
    <dgm:pt modelId="{C2BE59E4-F19E-4DDC-9930-A60369706936}">
      <dgm:prSet/>
      <dgm:spPr/>
      <dgm:t>
        <a:bodyPr/>
        <a:lstStyle/>
        <a:p>
          <a:pPr rtl="0"/>
          <a:endParaRPr lang="pt-BR" dirty="0"/>
        </a:p>
      </dgm:t>
    </dgm:pt>
    <dgm:pt modelId="{7A0578BC-C87F-4380-A6A5-35CA0C70A2AB}" type="parTrans" cxnId="{DD8BF2F4-61B1-4A1D-BFD3-B4664E470541}">
      <dgm:prSet/>
      <dgm:spPr/>
      <dgm:t>
        <a:bodyPr/>
        <a:lstStyle/>
        <a:p>
          <a:endParaRPr lang="pt-BR"/>
        </a:p>
      </dgm:t>
    </dgm:pt>
    <dgm:pt modelId="{72E439DA-BCEB-4C08-955B-3DC9E830ADCF}" type="sibTrans" cxnId="{DD8BF2F4-61B1-4A1D-BFD3-B4664E470541}">
      <dgm:prSet/>
      <dgm:spPr/>
      <dgm:t>
        <a:bodyPr/>
        <a:lstStyle/>
        <a:p>
          <a:endParaRPr lang="pt-BR"/>
        </a:p>
      </dgm:t>
    </dgm:pt>
    <dgm:pt modelId="{B51FB504-6006-4B6C-B726-C28ABFFA2F56}">
      <dgm:prSet/>
      <dgm:spPr/>
      <dgm:t>
        <a:bodyPr/>
        <a:lstStyle/>
        <a:p>
          <a:endParaRPr lang="pt-BR"/>
        </a:p>
      </dgm:t>
    </dgm:pt>
    <dgm:pt modelId="{4BD302CB-2EFF-4923-8BC9-A613FAC19909}" type="parTrans" cxnId="{ED5B8F82-B488-40A8-9753-3FC2FE882CD3}">
      <dgm:prSet/>
      <dgm:spPr/>
      <dgm:t>
        <a:bodyPr/>
        <a:lstStyle/>
        <a:p>
          <a:endParaRPr lang="pt-BR"/>
        </a:p>
      </dgm:t>
    </dgm:pt>
    <dgm:pt modelId="{19019365-B7D7-47F8-9B02-1D9346578978}" type="sibTrans" cxnId="{ED5B8F82-B488-40A8-9753-3FC2FE882CD3}">
      <dgm:prSet/>
      <dgm:spPr/>
      <dgm:t>
        <a:bodyPr/>
        <a:lstStyle/>
        <a:p>
          <a:endParaRPr lang="pt-BR"/>
        </a:p>
      </dgm:t>
    </dgm:pt>
    <dgm:pt modelId="{1A11A456-4356-46B3-8D2B-1AD5338C41EF}">
      <dgm:prSet/>
      <dgm:spPr/>
      <dgm:t>
        <a:bodyPr/>
        <a:lstStyle/>
        <a:p>
          <a:endParaRPr lang="pt-BR"/>
        </a:p>
      </dgm:t>
    </dgm:pt>
    <dgm:pt modelId="{428DC7A8-862F-4597-8C42-E83801D6DC54}" type="parTrans" cxnId="{6FA918F3-531A-4F7C-AE11-C6BC2276B565}">
      <dgm:prSet/>
      <dgm:spPr/>
      <dgm:t>
        <a:bodyPr/>
        <a:lstStyle/>
        <a:p>
          <a:endParaRPr lang="pt-BR"/>
        </a:p>
      </dgm:t>
    </dgm:pt>
    <dgm:pt modelId="{83711EFA-F363-4E81-B24A-442F223B8D10}" type="sibTrans" cxnId="{6FA918F3-531A-4F7C-AE11-C6BC2276B565}">
      <dgm:prSet/>
      <dgm:spPr/>
      <dgm:t>
        <a:bodyPr/>
        <a:lstStyle/>
        <a:p>
          <a:endParaRPr lang="pt-BR"/>
        </a:p>
      </dgm:t>
    </dgm:pt>
    <dgm:pt modelId="{E6A7BD64-4C7C-4100-B8DC-E93275890ED4}" type="pres">
      <dgm:prSet presAssocID="{DFD7FB1B-5DAE-47B1-907D-3B1822265459}" presName="Name0" presStyleCnt="0">
        <dgm:presLayoutVars>
          <dgm:dir/>
          <dgm:animLvl val="lvl"/>
          <dgm:resizeHandles val="exact"/>
        </dgm:presLayoutVars>
      </dgm:prSet>
      <dgm:spPr/>
      <dgm:t>
        <a:bodyPr/>
        <a:lstStyle/>
        <a:p>
          <a:endParaRPr lang="pt-BR"/>
        </a:p>
      </dgm:t>
    </dgm:pt>
    <dgm:pt modelId="{5AB04EE0-C23E-4756-AA7D-D96A080C7BE1}" type="pres">
      <dgm:prSet presAssocID="{DFD7FB1B-5DAE-47B1-907D-3B1822265459}" presName="dummy" presStyleCnt="0"/>
      <dgm:spPr/>
    </dgm:pt>
    <dgm:pt modelId="{3B1D20ED-6D89-4FF5-8755-1DCBBF118B50}" type="pres">
      <dgm:prSet presAssocID="{DFD7FB1B-5DAE-47B1-907D-3B1822265459}" presName="linH" presStyleCnt="0"/>
      <dgm:spPr/>
    </dgm:pt>
    <dgm:pt modelId="{6A03DD41-6EDA-4141-B3B0-EC14328B387C}" type="pres">
      <dgm:prSet presAssocID="{DFD7FB1B-5DAE-47B1-907D-3B1822265459}" presName="padding1" presStyleCnt="0"/>
      <dgm:spPr/>
    </dgm:pt>
    <dgm:pt modelId="{0E8D42F3-E781-40DB-A1E0-EB6E08EF7C12}" type="pres">
      <dgm:prSet presAssocID="{0FE3E120-D4D7-4A67-9C2D-B664CD61FB76}" presName="linV" presStyleCnt="0"/>
      <dgm:spPr/>
    </dgm:pt>
    <dgm:pt modelId="{44C80DB4-5BD3-4F2A-BFB7-97988AA88FEC}" type="pres">
      <dgm:prSet presAssocID="{0FE3E120-D4D7-4A67-9C2D-B664CD61FB76}" presName="spVertical1" presStyleCnt="0"/>
      <dgm:spPr/>
    </dgm:pt>
    <dgm:pt modelId="{B395F35A-D11D-4ED4-A87D-9EA87976A846}" type="pres">
      <dgm:prSet presAssocID="{0FE3E120-D4D7-4A67-9C2D-B664CD61FB76}" presName="parTx" presStyleLbl="revTx" presStyleIdx="0" presStyleCnt="4" custScaleX="186485" custScaleY="200000" custLinFactNeighborX="-44506" custLinFactNeighborY="-1635">
        <dgm:presLayoutVars>
          <dgm:chMax val="0"/>
          <dgm:chPref val="0"/>
          <dgm:bulletEnabled val="1"/>
        </dgm:presLayoutVars>
      </dgm:prSet>
      <dgm:spPr/>
      <dgm:t>
        <a:bodyPr/>
        <a:lstStyle/>
        <a:p>
          <a:endParaRPr lang="pt-BR"/>
        </a:p>
      </dgm:t>
    </dgm:pt>
    <dgm:pt modelId="{E8D73B89-3ED4-4D78-A008-B7CAB47B750D}" type="pres">
      <dgm:prSet presAssocID="{0FE3E120-D4D7-4A67-9C2D-B664CD61FB76}" presName="spVertical2" presStyleCnt="0"/>
      <dgm:spPr/>
    </dgm:pt>
    <dgm:pt modelId="{023E449C-2F06-498F-8FBC-5FC1C7F52F26}" type="pres">
      <dgm:prSet presAssocID="{0FE3E120-D4D7-4A67-9C2D-B664CD61FB76}" presName="spVertical3" presStyleCnt="0"/>
      <dgm:spPr/>
    </dgm:pt>
    <dgm:pt modelId="{6F66CD68-E1A5-48C5-9CF6-41B023ABA606}" type="pres">
      <dgm:prSet presAssocID="{26C6044A-69C4-481F-9018-A9A7985EFAD6}" presName="space" presStyleCnt="0"/>
      <dgm:spPr/>
    </dgm:pt>
    <dgm:pt modelId="{0ACB935D-BCAB-441C-BE57-484E2CDC9A5F}" type="pres">
      <dgm:prSet presAssocID="{C2BE59E4-F19E-4DDC-9930-A60369706936}" presName="linV" presStyleCnt="0"/>
      <dgm:spPr/>
    </dgm:pt>
    <dgm:pt modelId="{17D3AD48-818F-4FAC-859F-2A380EBCD08C}" type="pres">
      <dgm:prSet presAssocID="{C2BE59E4-F19E-4DDC-9930-A60369706936}" presName="spVertical1" presStyleCnt="0"/>
      <dgm:spPr/>
    </dgm:pt>
    <dgm:pt modelId="{9541D245-E3E1-4311-A936-365B7E1C1C2E}" type="pres">
      <dgm:prSet presAssocID="{C2BE59E4-F19E-4DDC-9930-A60369706936}" presName="parTx" presStyleLbl="revTx" presStyleIdx="1" presStyleCnt="4">
        <dgm:presLayoutVars>
          <dgm:chMax val="0"/>
          <dgm:chPref val="0"/>
          <dgm:bulletEnabled val="1"/>
        </dgm:presLayoutVars>
      </dgm:prSet>
      <dgm:spPr/>
      <dgm:t>
        <a:bodyPr/>
        <a:lstStyle/>
        <a:p>
          <a:endParaRPr lang="pt-BR"/>
        </a:p>
      </dgm:t>
    </dgm:pt>
    <dgm:pt modelId="{DFBF6D51-6D03-4EBB-86C7-5B1B74E5FC58}" type="pres">
      <dgm:prSet presAssocID="{C2BE59E4-F19E-4DDC-9930-A60369706936}" presName="spVertical2" presStyleCnt="0"/>
      <dgm:spPr/>
    </dgm:pt>
    <dgm:pt modelId="{55CCE187-CEF5-4494-9F2F-4AF541E15749}" type="pres">
      <dgm:prSet presAssocID="{C2BE59E4-F19E-4DDC-9930-A60369706936}" presName="spVertical3" presStyleCnt="0"/>
      <dgm:spPr/>
    </dgm:pt>
    <dgm:pt modelId="{FAF7CF71-459D-4383-BCA3-5BBAEF25FEF8}" type="pres">
      <dgm:prSet presAssocID="{72E439DA-BCEB-4C08-955B-3DC9E830ADCF}" presName="space" presStyleCnt="0"/>
      <dgm:spPr/>
    </dgm:pt>
    <dgm:pt modelId="{73AEE5F2-E73E-4AA6-963A-6CC601A6A2A9}" type="pres">
      <dgm:prSet presAssocID="{B51FB504-6006-4B6C-B726-C28ABFFA2F56}" presName="linV" presStyleCnt="0"/>
      <dgm:spPr/>
    </dgm:pt>
    <dgm:pt modelId="{679F53C8-5DFA-4FD2-86A7-484333AE5416}" type="pres">
      <dgm:prSet presAssocID="{B51FB504-6006-4B6C-B726-C28ABFFA2F56}" presName="spVertical1" presStyleCnt="0"/>
      <dgm:spPr/>
    </dgm:pt>
    <dgm:pt modelId="{0635F8DC-C666-45C4-AC68-C06F26593EB3}" type="pres">
      <dgm:prSet presAssocID="{B51FB504-6006-4B6C-B726-C28ABFFA2F56}" presName="parTx" presStyleLbl="revTx" presStyleIdx="2" presStyleCnt="4">
        <dgm:presLayoutVars>
          <dgm:chMax val="0"/>
          <dgm:chPref val="0"/>
          <dgm:bulletEnabled val="1"/>
        </dgm:presLayoutVars>
      </dgm:prSet>
      <dgm:spPr/>
      <dgm:t>
        <a:bodyPr/>
        <a:lstStyle/>
        <a:p>
          <a:endParaRPr lang="pt-BR"/>
        </a:p>
      </dgm:t>
    </dgm:pt>
    <dgm:pt modelId="{E7E5FFB9-83CE-4ADF-979A-BCC312BFB280}" type="pres">
      <dgm:prSet presAssocID="{B51FB504-6006-4B6C-B726-C28ABFFA2F56}" presName="spVertical2" presStyleCnt="0"/>
      <dgm:spPr/>
    </dgm:pt>
    <dgm:pt modelId="{52B33EB1-530A-49C6-B42D-EB3AE40F8B59}" type="pres">
      <dgm:prSet presAssocID="{B51FB504-6006-4B6C-B726-C28ABFFA2F56}" presName="spVertical3" presStyleCnt="0"/>
      <dgm:spPr/>
    </dgm:pt>
    <dgm:pt modelId="{8ED5909E-58B1-4768-9A87-1BA4AE91D32D}" type="pres">
      <dgm:prSet presAssocID="{19019365-B7D7-47F8-9B02-1D9346578978}" presName="space" presStyleCnt="0"/>
      <dgm:spPr/>
    </dgm:pt>
    <dgm:pt modelId="{EE3ED050-B76A-4981-8654-0292BA4743AB}" type="pres">
      <dgm:prSet presAssocID="{1A11A456-4356-46B3-8D2B-1AD5338C41EF}" presName="linV" presStyleCnt="0"/>
      <dgm:spPr/>
    </dgm:pt>
    <dgm:pt modelId="{F9779028-9458-412A-A5A9-6D0C8DDA176A}" type="pres">
      <dgm:prSet presAssocID="{1A11A456-4356-46B3-8D2B-1AD5338C41EF}" presName="spVertical1" presStyleCnt="0"/>
      <dgm:spPr/>
    </dgm:pt>
    <dgm:pt modelId="{21FEDF6C-E934-4B9D-84D1-5345C4998626}" type="pres">
      <dgm:prSet presAssocID="{1A11A456-4356-46B3-8D2B-1AD5338C41EF}" presName="parTx" presStyleLbl="revTx" presStyleIdx="3" presStyleCnt="4">
        <dgm:presLayoutVars>
          <dgm:chMax val="0"/>
          <dgm:chPref val="0"/>
          <dgm:bulletEnabled val="1"/>
        </dgm:presLayoutVars>
      </dgm:prSet>
      <dgm:spPr/>
      <dgm:t>
        <a:bodyPr/>
        <a:lstStyle/>
        <a:p>
          <a:endParaRPr lang="pt-BR"/>
        </a:p>
      </dgm:t>
    </dgm:pt>
    <dgm:pt modelId="{4DF7D38C-50EE-4793-8FE0-7496F56F3C38}" type="pres">
      <dgm:prSet presAssocID="{1A11A456-4356-46B3-8D2B-1AD5338C41EF}" presName="spVertical2" presStyleCnt="0"/>
      <dgm:spPr/>
    </dgm:pt>
    <dgm:pt modelId="{F0C28B8B-7027-4F92-B66B-88B60D08013F}" type="pres">
      <dgm:prSet presAssocID="{1A11A456-4356-46B3-8D2B-1AD5338C41EF}" presName="spVertical3" presStyleCnt="0"/>
      <dgm:spPr/>
    </dgm:pt>
    <dgm:pt modelId="{9752C011-F2FB-4FDA-9B5A-543B27C59D2C}" type="pres">
      <dgm:prSet presAssocID="{DFD7FB1B-5DAE-47B1-907D-3B1822265459}" presName="padding2" presStyleCnt="0"/>
      <dgm:spPr/>
    </dgm:pt>
    <dgm:pt modelId="{41AA11AE-3533-4777-AC1B-DF22A6A241B0}" type="pres">
      <dgm:prSet presAssocID="{DFD7FB1B-5DAE-47B1-907D-3B1822265459}" presName="negArrow" presStyleCnt="0"/>
      <dgm:spPr/>
    </dgm:pt>
    <dgm:pt modelId="{9FD4ADCF-7A2A-4816-B54F-74E254C46BA4}" type="pres">
      <dgm:prSet presAssocID="{DFD7FB1B-5DAE-47B1-907D-3B1822265459}" presName="backgroundArrow" presStyleLbl="node1" presStyleIdx="0" presStyleCnt="1" custLinFactNeighborX="1183" custLinFactNeighborY="0"/>
      <dgm:spPr/>
    </dgm:pt>
  </dgm:ptLst>
  <dgm:cxnLst>
    <dgm:cxn modelId="{6FA918F3-531A-4F7C-AE11-C6BC2276B565}" srcId="{DFD7FB1B-5DAE-47B1-907D-3B1822265459}" destId="{1A11A456-4356-46B3-8D2B-1AD5338C41EF}" srcOrd="3" destOrd="0" parTransId="{428DC7A8-862F-4597-8C42-E83801D6DC54}" sibTransId="{83711EFA-F363-4E81-B24A-442F223B8D10}"/>
    <dgm:cxn modelId="{DD8BF2F4-61B1-4A1D-BFD3-B4664E470541}" srcId="{DFD7FB1B-5DAE-47B1-907D-3B1822265459}" destId="{C2BE59E4-F19E-4DDC-9930-A60369706936}" srcOrd="1" destOrd="0" parTransId="{7A0578BC-C87F-4380-A6A5-35CA0C70A2AB}" sibTransId="{72E439DA-BCEB-4C08-955B-3DC9E830ADCF}"/>
    <dgm:cxn modelId="{8567233B-E017-404A-B1D7-E9ED44550EB7}" srcId="{DFD7FB1B-5DAE-47B1-907D-3B1822265459}" destId="{0FE3E120-D4D7-4A67-9C2D-B664CD61FB76}" srcOrd="0" destOrd="0" parTransId="{59A9F49A-AAFE-41A1-A237-66AEBEC605F9}" sibTransId="{26C6044A-69C4-481F-9018-A9A7985EFAD6}"/>
    <dgm:cxn modelId="{ED5B8F82-B488-40A8-9753-3FC2FE882CD3}" srcId="{DFD7FB1B-5DAE-47B1-907D-3B1822265459}" destId="{B51FB504-6006-4B6C-B726-C28ABFFA2F56}" srcOrd="2" destOrd="0" parTransId="{4BD302CB-2EFF-4923-8BC9-A613FAC19909}" sibTransId="{19019365-B7D7-47F8-9B02-1D9346578978}"/>
    <dgm:cxn modelId="{1115FBCE-A672-498D-A39D-DC414CFEF1F7}" type="presOf" srcId="{1A11A456-4356-46B3-8D2B-1AD5338C41EF}" destId="{21FEDF6C-E934-4B9D-84D1-5345C4998626}" srcOrd="0" destOrd="0" presId="urn:microsoft.com/office/officeart/2005/8/layout/hProcess3"/>
    <dgm:cxn modelId="{6A768107-4A5A-49EF-B09E-894049A412A4}" type="presOf" srcId="{DFD7FB1B-5DAE-47B1-907D-3B1822265459}" destId="{E6A7BD64-4C7C-4100-B8DC-E93275890ED4}" srcOrd="0" destOrd="0" presId="urn:microsoft.com/office/officeart/2005/8/layout/hProcess3"/>
    <dgm:cxn modelId="{BFADF77E-CC81-408F-B449-DD89E5207982}" type="presOf" srcId="{0FE3E120-D4D7-4A67-9C2D-B664CD61FB76}" destId="{B395F35A-D11D-4ED4-A87D-9EA87976A846}" srcOrd="0" destOrd="0" presId="urn:microsoft.com/office/officeart/2005/8/layout/hProcess3"/>
    <dgm:cxn modelId="{E3C59300-F6FE-415B-85D4-D58C12FA007C}" type="presOf" srcId="{B51FB504-6006-4B6C-B726-C28ABFFA2F56}" destId="{0635F8DC-C666-45C4-AC68-C06F26593EB3}" srcOrd="0" destOrd="0" presId="urn:microsoft.com/office/officeart/2005/8/layout/hProcess3"/>
    <dgm:cxn modelId="{7DD1E0C8-7E84-44F0-AC82-7DA10790104F}" type="presOf" srcId="{C2BE59E4-F19E-4DDC-9930-A60369706936}" destId="{9541D245-E3E1-4311-A936-365B7E1C1C2E}" srcOrd="0" destOrd="0" presId="urn:microsoft.com/office/officeart/2005/8/layout/hProcess3"/>
    <dgm:cxn modelId="{0D6251CA-5523-450F-A3CD-BE6C3741D88C}" type="presParOf" srcId="{E6A7BD64-4C7C-4100-B8DC-E93275890ED4}" destId="{5AB04EE0-C23E-4756-AA7D-D96A080C7BE1}" srcOrd="0" destOrd="0" presId="urn:microsoft.com/office/officeart/2005/8/layout/hProcess3"/>
    <dgm:cxn modelId="{DB92D2B8-D704-45E5-971C-A22CF664CEE1}" type="presParOf" srcId="{E6A7BD64-4C7C-4100-B8DC-E93275890ED4}" destId="{3B1D20ED-6D89-4FF5-8755-1DCBBF118B50}" srcOrd="1" destOrd="0" presId="urn:microsoft.com/office/officeart/2005/8/layout/hProcess3"/>
    <dgm:cxn modelId="{5968B23F-2B2B-4FC0-AB4A-2CBCC1B7BD49}" type="presParOf" srcId="{3B1D20ED-6D89-4FF5-8755-1DCBBF118B50}" destId="{6A03DD41-6EDA-4141-B3B0-EC14328B387C}" srcOrd="0" destOrd="0" presId="urn:microsoft.com/office/officeart/2005/8/layout/hProcess3"/>
    <dgm:cxn modelId="{7BBD1B69-80D1-4347-8314-B054AE01BAB9}" type="presParOf" srcId="{3B1D20ED-6D89-4FF5-8755-1DCBBF118B50}" destId="{0E8D42F3-E781-40DB-A1E0-EB6E08EF7C12}" srcOrd="1" destOrd="0" presId="urn:microsoft.com/office/officeart/2005/8/layout/hProcess3"/>
    <dgm:cxn modelId="{B5C64E04-D1C4-48D4-A8D3-F47B1E43F44D}" type="presParOf" srcId="{0E8D42F3-E781-40DB-A1E0-EB6E08EF7C12}" destId="{44C80DB4-5BD3-4F2A-BFB7-97988AA88FEC}" srcOrd="0" destOrd="0" presId="urn:microsoft.com/office/officeart/2005/8/layout/hProcess3"/>
    <dgm:cxn modelId="{277DBF86-6725-42B8-A1C6-23CEC8837602}" type="presParOf" srcId="{0E8D42F3-E781-40DB-A1E0-EB6E08EF7C12}" destId="{B395F35A-D11D-4ED4-A87D-9EA87976A846}" srcOrd="1" destOrd="0" presId="urn:microsoft.com/office/officeart/2005/8/layout/hProcess3"/>
    <dgm:cxn modelId="{32AEECCC-28FF-41D2-8757-A73B71491E20}" type="presParOf" srcId="{0E8D42F3-E781-40DB-A1E0-EB6E08EF7C12}" destId="{E8D73B89-3ED4-4D78-A008-B7CAB47B750D}" srcOrd="2" destOrd="0" presId="urn:microsoft.com/office/officeart/2005/8/layout/hProcess3"/>
    <dgm:cxn modelId="{8D684E89-AE93-4D64-9C08-736F91C16516}" type="presParOf" srcId="{0E8D42F3-E781-40DB-A1E0-EB6E08EF7C12}" destId="{023E449C-2F06-498F-8FBC-5FC1C7F52F26}" srcOrd="3" destOrd="0" presId="urn:microsoft.com/office/officeart/2005/8/layout/hProcess3"/>
    <dgm:cxn modelId="{5A3A20F4-3F0F-486E-8CBB-A82D8CFC1609}" type="presParOf" srcId="{3B1D20ED-6D89-4FF5-8755-1DCBBF118B50}" destId="{6F66CD68-E1A5-48C5-9CF6-41B023ABA606}" srcOrd="2" destOrd="0" presId="urn:microsoft.com/office/officeart/2005/8/layout/hProcess3"/>
    <dgm:cxn modelId="{F8959BEA-DC8A-418E-ABB8-795BFDBCDF1A}" type="presParOf" srcId="{3B1D20ED-6D89-4FF5-8755-1DCBBF118B50}" destId="{0ACB935D-BCAB-441C-BE57-484E2CDC9A5F}" srcOrd="3" destOrd="0" presId="urn:microsoft.com/office/officeart/2005/8/layout/hProcess3"/>
    <dgm:cxn modelId="{28552CEE-73A1-46F2-8BD7-FE27AD3FF513}" type="presParOf" srcId="{0ACB935D-BCAB-441C-BE57-484E2CDC9A5F}" destId="{17D3AD48-818F-4FAC-859F-2A380EBCD08C}" srcOrd="0" destOrd="0" presId="urn:microsoft.com/office/officeart/2005/8/layout/hProcess3"/>
    <dgm:cxn modelId="{E1EA10AC-4AF0-4F07-8B59-2AF69879183F}" type="presParOf" srcId="{0ACB935D-BCAB-441C-BE57-484E2CDC9A5F}" destId="{9541D245-E3E1-4311-A936-365B7E1C1C2E}" srcOrd="1" destOrd="0" presId="urn:microsoft.com/office/officeart/2005/8/layout/hProcess3"/>
    <dgm:cxn modelId="{B0BD6A21-D219-444E-A35A-A38846178389}" type="presParOf" srcId="{0ACB935D-BCAB-441C-BE57-484E2CDC9A5F}" destId="{DFBF6D51-6D03-4EBB-86C7-5B1B74E5FC58}" srcOrd="2" destOrd="0" presId="urn:microsoft.com/office/officeart/2005/8/layout/hProcess3"/>
    <dgm:cxn modelId="{391929EF-0E39-41E8-8321-8F79A9DFE5AB}" type="presParOf" srcId="{0ACB935D-BCAB-441C-BE57-484E2CDC9A5F}" destId="{55CCE187-CEF5-4494-9F2F-4AF541E15749}" srcOrd="3" destOrd="0" presId="urn:microsoft.com/office/officeart/2005/8/layout/hProcess3"/>
    <dgm:cxn modelId="{6A6FBF0A-4456-470E-AEFD-486B72DF87DD}" type="presParOf" srcId="{3B1D20ED-6D89-4FF5-8755-1DCBBF118B50}" destId="{FAF7CF71-459D-4383-BCA3-5BBAEF25FEF8}" srcOrd="4" destOrd="0" presId="urn:microsoft.com/office/officeart/2005/8/layout/hProcess3"/>
    <dgm:cxn modelId="{AE7322BF-0E9C-4838-89BD-F898B71E8ABE}" type="presParOf" srcId="{3B1D20ED-6D89-4FF5-8755-1DCBBF118B50}" destId="{73AEE5F2-E73E-4AA6-963A-6CC601A6A2A9}" srcOrd="5" destOrd="0" presId="urn:microsoft.com/office/officeart/2005/8/layout/hProcess3"/>
    <dgm:cxn modelId="{D11C6532-8D78-4B48-88F4-01AC4297E1BB}" type="presParOf" srcId="{73AEE5F2-E73E-4AA6-963A-6CC601A6A2A9}" destId="{679F53C8-5DFA-4FD2-86A7-484333AE5416}" srcOrd="0" destOrd="0" presId="urn:microsoft.com/office/officeart/2005/8/layout/hProcess3"/>
    <dgm:cxn modelId="{80BAB3DF-86CA-4E1A-AD44-4A30591D4285}" type="presParOf" srcId="{73AEE5F2-E73E-4AA6-963A-6CC601A6A2A9}" destId="{0635F8DC-C666-45C4-AC68-C06F26593EB3}" srcOrd="1" destOrd="0" presId="urn:microsoft.com/office/officeart/2005/8/layout/hProcess3"/>
    <dgm:cxn modelId="{01A60F57-9FA6-464B-8CC1-4DDD336CF019}" type="presParOf" srcId="{73AEE5F2-E73E-4AA6-963A-6CC601A6A2A9}" destId="{E7E5FFB9-83CE-4ADF-979A-BCC312BFB280}" srcOrd="2" destOrd="0" presId="urn:microsoft.com/office/officeart/2005/8/layout/hProcess3"/>
    <dgm:cxn modelId="{E53CFCBD-776C-4345-9B93-2A7EA9520EE5}" type="presParOf" srcId="{73AEE5F2-E73E-4AA6-963A-6CC601A6A2A9}" destId="{52B33EB1-530A-49C6-B42D-EB3AE40F8B59}" srcOrd="3" destOrd="0" presId="urn:microsoft.com/office/officeart/2005/8/layout/hProcess3"/>
    <dgm:cxn modelId="{68996C71-5486-42C2-AD95-6C842C39186D}" type="presParOf" srcId="{3B1D20ED-6D89-4FF5-8755-1DCBBF118B50}" destId="{8ED5909E-58B1-4768-9A87-1BA4AE91D32D}" srcOrd="6" destOrd="0" presId="urn:microsoft.com/office/officeart/2005/8/layout/hProcess3"/>
    <dgm:cxn modelId="{7F2ED4E6-2244-433F-A6D6-776D225799AE}" type="presParOf" srcId="{3B1D20ED-6D89-4FF5-8755-1DCBBF118B50}" destId="{EE3ED050-B76A-4981-8654-0292BA4743AB}" srcOrd="7" destOrd="0" presId="urn:microsoft.com/office/officeart/2005/8/layout/hProcess3"/>
    <dgm:cxn modelId="{B5B5ABF4-1878-4A48-939D-6E3552433501}" type="presParOf" srcId="{EE3ED050-B76A-4981-8654-0292BA4743AB}" destId="{F9779028-9458-412A-A5A9-6D0C8DDA176A}" srcOrd="0" destOrd="0" presId="urn:microsoft.com/office/officeart/2005/8/layout/hProcess3"/>
    <dgm:cxn modelId="{200BC159-BB76-4ECA-8957-8CEC94916CF8}" type="presParOf" srcId="{EE3ED050-B76A-4981-8654-0292BA4743AB}" destId="{21FEDF6C-E934-4B9D-84D1-5345C4998626}" srcOrd="1" destOrd="0" presId="urn:microsoft.com/office/officeart/2005/8/layout/hProcess3"/>
    <dgm:cxn modelId="{B5C63152-2ED8-4F43-A99B-8FDB18E80336}" type="presParOf" srcId="{EE3ED050-B76A-4981-8654-0292BA4743AB}" destId="{4DF7D38C-50EE-4793-8FE0-7496F56F3C38}" srcOrd="2" destOrd="0" presId="urn:microsoft.com/office/officeart/2005/8/layout/hProcess3"/>
    <dgm:cxn modelId="{D23B35BE-60A2-430D-8491-37345A15CDD5}" type="presParOf" srcId="{EE3ED050-B76A-4981-8654-0292BA4743AB}" destId="{F0C28B8B-7027-4F92-B66B-88B60D08013F}" srcOrd="3" destOrd="0" presId="urn:microsoft.com/office/officeart/2005/8/layout/hProcess3"/>
    <dgm:cxn modelId="{78AB42C2-36D6-49A5-898B-B8BF817F05E5}" type="presParOf" srcId="{3B1D20ED-6D89-4FF5-8755-1DCBBF118B50}" destId="{9752C011-F2FB-4FDA-9B5A-543B27C59D2C}" srcOrd="8" destOrd="0" presId="urn:microsoft.com/office/officeart/2005/8/layout/hProcess3"/>
    <dgm:cxn modelId="{9DCDCD6B-B29B-43A9-BCEF-D265675E23C9}" type="presParOf" srcId="{3B1D20ED-6D89-4FF5-8755-1DCBBF118B50}" destId="{41AA11AE-3533-4777-AC1B-DF22A6A241B0}" srcOrd="9" destOrd="0" presId="urn:microsoft.com/office/officeart/2005/8/layout/hProcess3"/>
    <dgm:cxn modelId="{63F46E98-7EAA-426E-845E-D94227DA6975}" type="presParOf" srcId="{3B1D20ED-6D89-4FF5-8755-1DCBBF118B50}" destId="{9FD4ADCF-7A2A-4816-B54F-74E254C46BA4}" srcOrd="10"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F11A43-4006-425E-AA22-3779EB48FAE4}" type="doc">
      <dgm:prSet loTypeId="urn:microsoft.com/office/officeart/2005/8/layout/hChevron3" loCatId="process" qsTypeId="urn:microsoft.com/office/officeart/2005/8/quickstyle/simple1" qsCatId="simple" csTypeId="urn:microsoft.com/office/officeart/2005/8/colors/colorful4" csCatId="colorful" phldr="1"/>
      <dgm:spPr/>
      <dgm:t>
        <a:bodyPr/>
        <a:lstStyle/>
        <a:p>
          <a:endParaRPr lang="pt-BR"/>
        </a:p>
      </dgm:t>
    </dgm:pt>
    <dgm:pt modelId="{407BD3A9-1EF3-417C-83EA-68FB71E73C98}">
      <dgm:prSet/>
      <dgm:spPr/>
      <dgm:t>
        <a:bodyPr/>
        <a:lstStyle/>
        <a:p>
          <a:pPr rtl="0"/>
          <a:r>
            <a:rPr lang="pt-BR" dirty="0" smtClean="0"/>
            <a:t>Estrutura</a:t>
          </a:r>
          <a:endParaRPr lang="pt-BR" dirty="0"/>
        </a:p>
      </dgm:t>
    </dgm:pt>
    <dgm:pt modelId="{F4E39C2B-BB6F-4B30-8937-72FD9DC3313B}" type="parTrans" cxnId="{6C043EA5-6B76-46A6-BCBD-E52B5690286B}">
      <dgm:prSet/>
      <dgm:spPr/>
      <dgm:t>
        <a:bodyPr/>
        <a:lstStyle/>
        <a:p>
          <a:endParaRPr lang="pt-BR"/>
        </a:p>
      </dgm:t>
    </dgm:pt>
    <dgm:pt modelId="{AA7CA67B-86FD-477B-808F-0EBCB9379F9B}" type="sibTrans" cxnId="{6C043EA5-6B76-46A6-BCBD-E52B5690286B}">
      <dgm:prSet/>
      <dgm:spPr/>
      <dgm:t>
        <a:bodyPr/>
        <a:lstStyle/>
        <a:p>
          <a:endParaRPr lang="pt-BR"/>
        </a:p>
      </dgm:t>
    </dgm:pt>
    <dgm:pt modelId="{0495F34E-ED00-4F55-BC53-A77DC22783CD}">
      <dgm:prSet/>
      <dgm:spPr/>
      <dgm:t>
        <a:bodyPr/>
        <a:lstStyle/>
        <a:p>
          <a:r>
            <a:rPr lang="pt-BR" dirty="0" smtClean="0"/>
            <a:t>Pessoas</a:t>
          </a:r>
          <a:endParaRPr lang="pt-BR" dirty="0"/>
        </a:p>
      </dgm:t>
    </dgm:pt>
    <dgm:pt modelId="{A9A8C715-D204-419B-8924-57D87A2A8150}" type="parTrans" cxnId="{A2A65409-CE27-4F5C-84A1-C14244200DAD}">
      <dgm:prSet/>
      <dgm:spPr/>
      <dgm:t>
        <a:bodyPr/>
        <a:lstStyle/>
        <a:p>
          <a:endParaRPr lang="pt-BR"/>
        </a:p>
      </dgm:t>
    </dgm:pt>
    <dgm:pt modelId="{3ADE4CAF-5838-4364-9D84-2F047D91D907}" type="sibTrans" cxnId="{A2A65409-CE27-4F5C-84A1-C14244200DAD}">
      <dgm:prSet/>
      <dgm:spPr/>
      <dgm:t>
        <a:bodyPr/>
        <a:lstStyle/>
        <a:p>
          <a:endParaRPr lang="pt-BR"/>
        </a:p>
      </dgm:t>
    </dgm:pt>
    <dgm:pt modelId="{F6E3FFF2-5CD5-4764-BAB8-E175220EF188}">
      <dgm:prSet/>
      <dgm:spPr/>
      <dgm:t>
        <a:bodyPr/>
        <a:lstStyle/>
        <a:p>
          <a:r>
            <a:rPr lang="pt-BR" dirty="0" smtClean="0"/>
            <a:t>Estrutura</a:t>
          </a:r>
          <a:endParaRPr lang="pt-BR" dirty="0"/>
        </a:p>
      </dgm:t>
    </dgm:pt>
    <dgm:pt modelId="{806448AB-5969-4FA2-96BE-D1BE4FB2B793}" type="parTrans" cxnId="{750F4C54-F221-462B-BB18-08D10EC1E15B}">
      <dgm:prSet/>
      <dgm:spPr/>
      <dgm:t>
        <a:bodyPr/>
        <a:lstStyle/>
        <a:p>
          <a:endParaRPr lang="pt-BR"/>
        </a:p>
      </dgm:t>
    </dgm:pt>
    <dgm:pt modelId="{A18DE01E-6412-498B-980F-B734479F1A11}" type="sibTrans" cxnId="{750F4C54-F221-462B-BB18-08D10EC1E15B}">
      <dgm:prSet/>
      <dgm:spPr/>
      <dgm:t>
        <a:bodyPr/>
        <a:lstStyle/>
        <a:p>
          <a:endParaRPr lang="pt-BR"/>
        </a:p>
      </dgm:t>
    </dgm:pt>
    <dgm:pt modelId="{8CB36556-09CE-48E2-8F5E-1936B532A7F9}">
      <dgm:prSet/>
      <dgm:spPr/>
      <dgm:t>
        <a:bodyPr/>
        <a:lstStyle/>
        <a:p>
          <a:r>
            <a:rPr lang="pt-BR" dirty="0" smtClean="0"/>
            <a:t>Pessoas</a:t>
          </a:r>
          <a:endParaRPr lang="pt-BR" dirty="0"/>
        </a:p>
      </dgm:t>
    </dgm:pt>
    <dgm:pt modelId="{D3E986F7-70D4-45F1-B90E-1C50AB5D0B52}" type="parTrans" cxnId="{E06001FF-15DF-475D-9583-514443281E5C}">
      <dgm:prSet/>
      <dgm:spPr/>
      <dgm:t>
        <a:bodyPr/>
        <a:lstStyle/>
        <a:p>
          <a:endParaRPr lang="pt-BR"/>
        </a:p>
      </dgm:t>
    </dgm:pt>
    <dgm:pt modelId="{CCA2BCA2-79D4-4170-BA9E-EB7E38309F97}" type="sibTrans" cxnId="{E06001FF-15DF-475D-9583-514443281E5C}">
      <dgm:prSet/>
      <dgm:spPr/>
      <dgm:t>
        <a:bodyPr/>
        <a:lstStyle/>
        <a:p>
          <a:endParaRPr lang="pt-BR"/>
        </a:p>
      </dgm:t>
    </dgm:pt>
    <dgm:pt modelId="{369D990F-0BD9-455A-AAFE-C3905A56881C}">
      <dgm:prSet/>
      <dgm:spPr/>
      <dgm:t>
        <a:bodyPr/>
        <a:lstStyle/>
        <a:p>
          <a:r>
            <a:rPr lang="pt-BR" dirty="0" smtClean="0"/>
            <a:t>Ambiente</a:t>
          </a:r>
          <a:endParaRPr lang="pt-BR" dirty="0"/>
        </a:p>
      </dgm:t>
    </dgm:pt>
    <dgm:pt modelId="{B06ECA9A-6F6D-4C32-A39B-6A622A037E4A}" type="parTrans" cxnId="{8C545B0D-B046-40F2-BE77-2ED69256591D}">
      <dgm:prSet/>
      <dgm:spPr/>
      <dgm:t>
        <a:bodyPr/>
        <a:lstStyle/>
        <a:p>
          <a:endParaRPr lang="pt-BR"/>
        </a:p>
      </dgm:t>
    </dgm:pt>
    <dgm:pt modelId="{2F0CC1A5-355B-44D4-9799-C1F51C8DEF19}" type="sibTrans" cxnId="{8C545B0D-B046-40F2-BE77-2ED69256591D}">
      <dgm:prSet/>
      <dgm:spPr/>
      <dgm:t>
        <a:bodyPr/>
        <a:lstStyle/>
        <a:p>
          <a:endParaRPr lang="pt-BR"/>
        </a:p>
      </dgm:t>
    </dgm:pt>
    <dgm:pt modelId="{0AEE989B-4017-458A-98A0-9CABDA7905BC}">
      <dgm:prSet/>
      <dgm:spPr/>
      <dgm:t>
        <a:bodyPr/>
        <a:lstStyle/>
        <a:p>
          <a:r>
            <a:rPr lang="pt-BR" dirty="0" smtClean="0"/>
            <a:t>Competitividade</a:t>
          </a:r>
          <a:endParaRPr lang="pt-BR" dirty="0"/>
        </a:p>
      </dgm:t>
    </dgm:pt>
    <dgm:pt modelId="{729C750E-3078-4968-B05F-7C15E8218E64}" type="parTrans" cxnId="{DBE91182-1310-41CD-837D-BB83B82EDB18}">
      <dgm:prSet/>
      <dgm:spPr/>
      <dgm:t>
        <a:bodyPr/>
        <a:lstStyle/>
        <a:p>
          <a:endParaRPr lang="pt-BR"/>
        </a:p>
      </dgm:t>
    </dgm:pt>
    <dgm:pt modelId="{BBCA49F6-756A-41CD-A9F1-B036DB064102}" type="sibTrans" cxnId="{DBE91182-1310-41CD-837D-BB83B82EDB18}">
      <dgm:prSet/>
      <dgm:spPr/>
      <dgm:t>
        <a:bodyPr/>
        <a:lstStyle/>
        <a:p>
          <a:endParaRPr lang="pt-BR"/>
        </a:p>
      </dgm:t>
    </dgm:pt>
    <dgm:pt modelId="{88FB824A-B9ED-4BC3-B1B1-8A8247FAECA9}">
      <dgm:prSet/>
      <dgm:spPr/>
      <dgm:t>
        <a:bodyPr/>
        <a:lstStyle/>
        <a:p>
          <a:r>
            <a:rPr lang="pt-BR" dirty="0" smtClean="0"/>
            <a:t>Ambiente</a:t>
          </a:r>
          <a:endParaRPr lang="pt-BR" dirty="0"/>
        </a:p>
      </dgm:t>
    </dgm:pt>
    <dgm:pt modelId="{AAB3019E-99E4-44DE-82D7-50D972E54836}" type="parTrans" cxnId="{92785750-EC8F-4580-8374-8FFCBAE87BBD}">
      <dgm:prSet/>
      <dgm:spPr/>
      <dgm:t>
        <a:bodyPr/>
        <a:lstStyle/>
        <a:p>
          <a:endParaRPr lang="pt-BR"/>
        </a:p>
      </dgm:t>
    </dgm:pt>
    <dgm:pt modelId="{63ABB561-46FF-4B65-8A80-ACB6835B5EC1}" type="sibTrans" cxnId="{92785750-EC8F-4580-8374-8FFCBAE87BBD}">
      <dgm:prSet/>
      <dgm:spPr/>
      <dgm:t>
        <a:bodyPr/>
        <a:lstStyle/>
        <a:p>
          <a:endParaRPr lang="pt-BR"/>
        </a:p>
      </dgm:t>
    </dgm:pt>
    <dgm:pt modelId="{794804B5-EBF7-46EF-BA4C-92349E6A6C9C}" type="pres">
      <dgm:prSet presAssocID="{4BF11A43-4006-425E-AA22-3779EB48FAE4}" presName="Name0" presStyleCnt="0">
        <dgm:presLayoutVars>
          <dgm:dir/>
          <dgm:resizeHandles val="exact"/>
        </dgm:presLayoutVars>
      </dgm:prSet>
      <dgm:spPr/>
      <dgm:t>
        <a:bodyPr/>
        <a:lstStyle/>
        <a:p>
          <a:endParaRPr lang="pt-BR"/>
        </a:p>
      </dgm:t>
    </dgm:pt>
    <dgm:pt modelId="{B994A81E-27CD-4359-8E05-3489EC5440E4}" type="pres">
      <dgm:prSet presAssocID="{407BD3A9-1EF3-417C-83EA-68FB71E73C98}" presName="parTxOnly" presStyleLbl="node1" presStyleIdx="0" presStyleCnt="7">
        <dgm:presLayoutVars>
          <dgm:bulletEnabled val="1"/>
        </dgm:presLayoutVars>
      </dgm:prSet>
      <dgm:spPr/>
      <dgm:t>
        <a:bodyPr/>
        <a:lstStyle/>
        <a:p>
          <a:endParaRPr lang="pt-BR"/>
        </a:p>
      </dgm:t>
    </dgm:pt>
    <dgm:pt modelId="{3B5B5161-5D7F-4AD4-ADA7-53FC0B1CC65F}" type="pres">
      <dgm:prSet presAssocID="{AA7CA67B-86FD-477B-808F-0EBCB9379F9B}" presName="parSpace" presStyleCnt="0"/>
      <dgm:spPr/>
    </dgm:pt>
    <dgm:pt modelId="{4B5301B2-2A01-45A9-A5D5-5DB73BF519AC}" type="pres">
      <dgm:prSet presAssocID="{0495F34E-ED00-4F55-BC53-A77DC22783CD}" presName="parTxOnly" presStyleLbl="node1" presStyleIdx="1" presStyleCnt="7">
        <dgm:presLayoutVars>
          <dgm:bulletEnabled val="1"/>
        </dgm:presLayoutVars>
      </dgm:prSet>
      <dgm:spPr/>
      <dgm:t>
        <a:bodyPr/>
        <a:lstStyle/>
        <a:p>
          <a:endParaRPr lang="pt-BR"/>
        </a:p>
      </dgm:t>
    </dgm:pt>
    <dgm:pt modelId="{85445716-8351-4B5E-A03F-74F8CD73C5DA}" type="pres">
      <dgm:prSet presAssocID="{3ADE4CAF-5838-4364-9D84-2F047D91D907}" presName="parSpace" presStyleCnt="0"/>
      <dgm:spPr/>
    </dgm:pt>
    <dgm:pt modelId="{E33CC4D6-B69E-4E7D-8538-AF6D342839B9}" type="pres">
      <dgm:prSet presAssocID="{F6E3FFF2-5CD5-4764-BAB8-E175220EF188}" presName="parTxOnly" presStyleLbl="node1" presStyleIdx="2" presStyleCnt="7" custScaleX="127418">
        <dgm:presLayoutVars>
          <dgm:bulletEnabled val="1"/>
        </dgm:presLayoutVars>
      </dgm:prSet>
      <dgm:spPr/>
      <dgm:t>
        <a:bodyPr/>
        <a:lstStyle/>
        <a:p>
          <a:endParaRPr lang="pt-BR"/>
        </a:p>
      </dgm:t>
    </dgm:pt>
    <dgm:pt modelId="{3ED6B2F6-ECEF-4851-BE17-F20500AEEF3C}" type="pres">
      <dgm:prSet presAssocID="{A18DE01E-6412-498B-980F-B734479F1A11}" presName="parSpace" presStyleCnt="0"/>
      <dgm:spPr/>
    </dgm:pt>
    <dgm:pt modelId="{D65B9C28-B22A-40C7-B4E6-6E122A073ADC}" type="pres">
      <dgm:prSet presAssocID="{8CB36556-09CE-48E2-8F5E-1936B532A7F9}" presName="parTxOnly" presStyleLbl="node1" presStyleIdx="3" presStyleCnt="7" custScaleX="74087">
        <dgm:presLayoutVars>
          <dgm:bulletEnabled val="1"/>
        </dgm:presLayoutVars>
      </dgm:prSet>
      <dgm:spPr/>
      <dgm:t>
        <a:bodyPr/>
        <a:lstStyle/>
        <a:p>
          <a:endParaRPr lang="pt-BR"/>
        </a:p>
      </dgm:t>
    </dgm:pt>
    <dgm:pt modelId="{C3AF1B0C-C5FD-438A-8B7E-C3D9B8156311}" type="pres">
      <dgm:prSet presAssocID="{CCA2BCA2-79D4-4170-BA9E-EB7E38309F97}" presName="parSpace" presStyleCnt="0"/>
      <dgm:spPr/>
    </dgm:pt>
    <dgm:pt modelId="{D420EBC7-8098-49FA-BF9E-44F6DB48E1B6}" type="pres">
      <dgm:prSet presAssocID="{369D990F-0BD9-455A-AAFE-C3905A56881C}" presName="parTxOnly" presStyleLbl="node1" presStyleIdx="4" presStyleCnt="7">
        <dgm:presLayoutVars>
          <dgm:bulletEnabled val="1"/>
        </dgm:presLayoutVars>
      </dgm:prSet>
      <dgm:spPr/>
      <dgm:t>
        <a:bodyPr/>
        <a:lstStyle/>
        <a:p>
          <a:endParaRPr lang="pt-BR"/>
        </a:p>
      </dgm:t>
    </dgm:pt>
    <dgm:pt modelId="{A277DC74-758F-4473-8EC6-20F5967E3427}" type="pres">
      <dgm:prSet presAssocID="{2F0CC1A5-355B-44D4-9799-C1F51C8DEF19}" presName="parSpace" presStyleCnt="0"/>
      <dgm:spPr/>
    </dgm:pt>
    <dgm:pt modelId="{5A9B795B-14FC-40A2-9D6A-75787F625D81}" type="pres">
      <dgm:prSet presAssocID="{88FB824A-B9ED-4BC3-B1B1-8A8247FAECA9}" presName="parTxOnly" presStyleLbl="node1" presStyleIdx="5" presStyleCnt="7">
        <dgm:presLayoutVars>
          <dgm:bulletEnabled val="1"/>
        </dgm:presLayoutVars>
      </dgm:prSet>
      <dgm:spPr/>
      <dgm:t>
        <a:bodyPr/>
        <a:lstStyle/>
        <a:p>
          <a:endParaRPr lang="pt-BR"/>
        </a:p>
      </dgm:t>
    </dgm:pt>
    <dgm:pt modelId="{FA5C9A07-C06F-4279-867B-82C93153FDFC}" type="pres">
      <dgm:prSet presAssocID="{63ABB561-46FF-4B65-8A80-ACB6835B5EC1}" presName="parSpace" presStyleCnt="0"/>
      <dgm:spPr/>
    </dgm:pt>
    <dgm:pt modelId="{FADDFDA5-B7DE-4880-AEDB-535119941BD3}" type="pres">
      <dgm:prSet presAssocID="{0AEE989B-4017-458A-98A0-9CABDA7905BC}" presName="parTxOnly" presStyleLbl="node1" presStyleIdx="6" presStyleCnt="7" custLinFactNeighborX="6092" custLinFactNeighborY="77987">
        <dgm:presLayoutVars>
          <dgm:bulletEnabled val="1"/>
        </dgm:presLayoutVars>
      </dgm:prSet>
      <dgm:spPr/>
      <dgm:t>
        <a:bodyPr/>
        <a:lstStyle/>
        <a:p>
          <a:endParaRPr lang="pt-BR"/>
        </a:p>
      </dgm:t>
    </dgm:pt>
  </dgm:ptLst>
  <dgm:cxnLst>
    <dgm:cxn modelId="{750F4C54-F221-462B-BB18-08D10EC1E15B}" srcId="{4BF11A43-4006-425E-AA22-3779EB48FAE4}" destId="{F6E3FFF2-5CD5-4764-BAB8-E175220EF188}" srcOrd="2" destOrd="0" parTransId="{806448AB-5969-4FA2-96BE-D1BE4FB2B793}" sibTransId="{A18DE01E-6412-498B-980F-B734479F1A11}"/>
    <dgm:cxn modelId="{E06001FF-15DF-475D-9583-514443281E5C}" srcId="{4BF11A43-4006-425E-AA22-3779EB48FAE4}" destId="{8CB36556-09CE-48E2-8F5E-1936B532A7F9}" srcOrd="3" destOrd="0" parTransId="{D3E986F7-70D4-45F1-B90E-1C50AB5D0B52}" sibTransId="{CCA2BCA2-79D4-4170-BA9E-EB7E38309F97}"/>
    <dgm:cxn modelId="{DBE91182-1310-41CD-837D-BB83B82EDB18}" srcId="{4BF11A43-4006-425E-AA22-3779EB48FAE4}" destId="{0AEE989B-4017-458A-98A0-9CABDA7905BC}" srcOrd="6" destOrd="0" parTransId="{729C750E-3078-4968-B05F-7C15E8218E64}" sibTransId="{BBCA49F6-756A-41CD-A9F1-B036DB064102}"/>
    <dgm:cxn modelId="{6C043EA5-6B76-46A6-BCBD-E52B5690286B}" srcId="{4BF11A43-4006-425E-AA22-3779EB48FAE4}" destId="{407BD3A9-1EF3-417C-83EA-68FB71E73C98}" srcOrd="0" destOrd="0" parTransId="{F4E39C2B-BB6F-4B30-8937-72FD9DC3313B}" sibTransId="{AA7CA67B-86FD-477B-808F-0EBCB9379F9B}"/>
    <dgm:cxn modelId="{5649D7C6-AD24-456A-A7D4-A7A014FBD81A}" type="presOf" srcId="{0AEE989B-4017-458A-98A0-9CABDA7905BC}" destId="{FADDFDA5-B7DE-4880-AEDB-535119941BD3}" srcOrd="0" destOrd="0" presId="urn:microsoft.com/office/officeart/2005/8/layout/hChevron3"/>
    <dgm:cxn modelId="{D4DBDE7C-A6C6-4D67-86D4-82177288A49E}" type="presOf" srcId="{407BD3A9-1EF3-417C-83EA-68FB71E73C98}" destId="{B994A81E-27CD-4359-8E05-3489EC5440E4}" srcOrd="0" destOrd="0" presId="urn:microsoft.com/office/officeart/2005/8/layout/hChevron3"/>
    <dgm:cxn modelId="{3EC1221E-C853-447C-9ECD-AAB4AEDC8B87}" type="presOf" srcId="{F6E3FFF2-5CD5-4764-BAB8-E175220EF188}" destId="{E33CC4D6-B69E-4E7D-8538-AF6D342839B9}" srcOrd="0" destOrd="0" presId="urn:microsoft.com/office/officeart/2005/8/layout/hChevron3"/>
    <dgm:cxn modelId="{A2A65409-CE27-4F5C-84A1-C14244200DAD}" srcId="{4BF11A43-4006-425E-AA22-3779EB48FAE4}" destId="{0495F34E-ED00-4F55-BC53-A77DC22783CD}" srcOrd="1" destOrd="0" parTransId="{A9A8C715-D204-419B-8924-57D87A2A8150}" sibTransId="{3ADE4CAF-5838-4364-9D84-2F047D91D907}"/>
    <dgm:cxn modelId="{7573FA68-38E3-4FE0-96B5-6E614B53DF9F}" type="presOf" srcId="{88FB824A-B9ED-4BC3-B1B1-8A8247FAECA9}" destId="{5A9B795B-14FC-40A2-9D6A-75787F625D81}" srcOrd="0" destOrd="0" presId="urn:microsoft.com/office/officeart/2005/8/layout/hChevron3"/>
    <dgm:cxn modelId="{B3AA408D-2D63-4A46-8808-B3ACFFFA676F}" type="presOf" srcId="{8CB36556-09CE-48E2-8F5E-1936B532A7F9}" destId="{D65B9C28-B22A-40C7-B4E6-6E122A073ADC}" srcOrd="0" destOrd="0" presId="urn:microsoft.com/office/officeart/2005/8/layout/hChevron3"/>
    <dgm:cxn modelId="{92785750-EC8F-4580-8374-8FFCBAE87BBD}" srcId="{4BF11A43-4006-425E-AA22-3779EB48FAE4}" destId="{88FB824A-B9ED-4BC3-B1B1-8A8247FAECA9}" srcOrd="5" destOrd="0" parTransId="{AAB3019E-99E4-44DE-82D7-50D972E54836}" sibTransId="{63ABB561-46FF-4B65-8A80-ACB6835B5EC1}"/>
    <dgm:cxn modelId="{44042C88-C745-4CC7-B57B-4065213D7B91}" type="presOf" srcId="{0495F34E-ED00-4F55-BC53-A77DC22783CD}" destId="{4B5301B2-2A01-45A9-A5D5-5DB73BF519AC}" srcOrd="0" destOrd="0" presId="urn:microsoft.com/office/officeart/2005/8/layout/hChevron3"/>
    <dgm:cxn modelId="{8C545B0D-B046-40F2-BE77-2ED69256591D}" srcId="{4BF11A43-4006-425E-AA22-3779EB48FAE4}" destId="{369D990F-0BD9-455A-AAFE-C3905A56881C}" srcOrd="4" destOrd="0" parTransId="{B06ECA9A-6F6D-4C32-A39B-6A622A037E4A}" sibTransId="{2F0CC1A5-355B-44D4-9799-C1F51C8DEF19}"/>
    <dgm:cxn modelId="{B2CC3596-2886-486B-B5E8-C79242B4F10C}" type="presOf" srcId="{369D990F-0BD9-455A-AAFE-C3905A56881C}" destId="{D420EBC7-8098-49FA-BF9E-44F6DB48E1B6}" srcOrd="0" destOrd="0" presId="urn:microsoft.com/office/officeart/2005/8/layout/hChevron3"/>
    <dgm:cxn modelId="{42B51C72-3567-45F5-9EA5-86E6B0B68457}" type="presOf" srcId="{4BF11A43-4006-425E-AA22-3779EB48FAE4}" destId="{794804B5-EBF7-46EF-BA4C-92349E6A6C9C}" srcOrd="0" destOrd="0" presId="urn:microsoft.com/office/officeart/2005/8/layout/hChevron3"/>
    <dgm:cxn modelId="{875C721C-80BF-413A-871C-28773637B724}" type="presParOf" srcId="{794804B5-EBF7-46EF-BA4C-92349E6A6C9C}" destId="{B994A81E-27CD-4359-8E05-3489EC5440E4}" srcOrd="0" destOrd="0" presId="urn:microsoft.com/office/officeart/2005/8/layout/hChevron3"/>
    <dgm:cxn modelId="{21701D96-496F-4A95-9C0E-FFBD7850D821}" type="presParOf" srcId="{794804B5-EBF7-46EF-BA4C-92349E6A6C9C}" destId="{3B5B5161-5D7F-4AD4-ADA7-53FC0B1CC65F}" srcOrd="1" destOrd="0" presId="urn:microsoft.com/office/officeart/2005/8/layout/hChevron3"/>
    <dgm:cxn modelId="{772717E4-5FA9-4480-B757-E25377FAA50F}" type="presParOf" srcId="{794804B5-EBF7-46EF-BA4C-92349E6A6C9C}" destId="{4B5301B2-2A01-45A9-A5D5-5DB73BF519AC}" srcOrd="2" destOrd="0" presId="urn:microsoft.com/office/officeart/2005/8/layout/hChevron3"/>
    <dgm:cxn modelId="{921334CF-3980-47C9-B474-A83B1EB49B36}" type="presParOf" srcId="{794804B5-EBF7-46EF-BA4C-92349E6A6C9C}" destId="{85445716-8351-4B5E-A03F-74F8CD73C5DA}" srcOrd="3" destOrd="0" presId="urn:microsoft.com/office/officeart/2005/8/layout/hChevron3"/>
    <dgm:cxn modelId="{77ED3C99-AD6B-4834-A8FB-46BFA6813B49}" type="presParOf" srcId="{794804B5-EBF7-46EF-BA4C-92349E6A6C9C}" destId="{E33CC4D6-B69E-4E7D-8538-AF6D342839B9}" srcOrd="4" destOrd="0" presId="urn:microsoft.com/office/officeart/2005/8/layout/hChevron3"/>
    <dgm:cxn modelId="{45AD8C58-2368-4E80-BFEE-6B60CA640D92}" type="presParOf" srcId="{794804B5-EBF7-46EF-BA4C-92349E6A6C9C}" destId="{3ED6B2F6-ECEF-4851-BE17-F20500AEEF3C}" srcOrd="5" destOrd="0" presId="urn:microsoft.com/office/officeart/2005/8/layout/hChevron3"/>
    <dgm:cxn modelId="{2B537037-A86E-45BD-B85D-30B706FD28AD}" type="presParOf" srcId="{794804B5-EBF7-46EF-BA4C-92349E6A6C9C}" destId="{D65B9C28-B22A-40C7-B4E6-6E122A073ADC}" srcOrd="6" destOrd="0" presId="urn:microsoft.com/office/officeart/2005/8/layout/hChevron3"/>
    <dgm:cxn modelId="{D1AFB228-FAD1-40D3-BE3B-6792361E56F3}" type="presParOf" srcId="{794804B5-EBF7-46EF-BA4C-92349E6A6C9C}" destId="{C3AF1B0C-C5FD-438A-8B7E-C3D9B8156311}" srcOrd="7" destOrd="0" presId="urn:microsoft.com/office/officeart/2005/8/layout/hChevron3"/>
    <dgm:cxn modelId="{CFFBF103-22B5-47FE-98B7-DB2B7C51FFF3}" type="presParOf" srcId="{794804B5-EBF7-46EF-BA4C-92349E6A6C9C}" destId="{D420EBC7-8098-49FA-BF9E-44F6DB48E1B6}" srcOrd="8" destOrd="0" presId="urn:microsoft.com/office/officeart/2005/8/layout/hChevron3"/>
    <dgm:cxn modelId="{76BEA8AE-8F19-4BAD-A153-AC60FAF280E9}" type="presParOf" srcId="{794804B5-EBF7-46EF-BA4C-92349E6A6C9C}" destId="{A277DC74-758F-4473-8EC6-20F5967E3427}" srcOrd="9" destOrd="0" presId="urn:microsoft.com/office/officeart/2005/8/layout/hChevron3"/>
    <dgm:cxn modelId="{6FEECA30-8D48-41C5-B658-32055E8D3F37}" type="presParOf" srcId="{794804B5-EBF7-46EF-BA4C-92349E6A6C9C}" destId="{5A9B795B-14FC-40A2-9D6A-75787F625D81}" srcOrd="10" destOrd="0" presId="urn:microsoft.com/office/officeart/2005/8/layout/hChevron3"/>
    <dgm:cxn modelId="{4A029A44-917E-49AB-B169-C24BC43A3C3E}" type="presParOf" srcId="{794804B5-EBF7-46EF-BA4C-92349E6A6C9C}" destId="{FA5C9A07-C06F-4279-867B-82C93153FDFC}" srcOrd="11" destOrd="0" presId="urn:microsoft.com/office/officeart/2005/8/layout/hChevron3"/>
    <dgm:cxn modelId="{AAA79AC8-7143-47AE-AD2A-C3FB7313CD5D}" type="presParOf" srcId="{794804B5-EBF7-46EF-BA4C-92349E6A6C9C}" destId="{FADDFDA5-B7DE-4880-AEDB-535119941BD3}" srcOrd="1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D53492-22D1-462D-B771-F479154FFAE8}" type="doc">
      <dgm:prSet loTypeId="urn:microsoft.com/office/officeart/2011/layout/TabList" loCatId="list" qsTypeId="urn:microsoft.com/office/officeart/2005/8/quickstyle/simple3" qsCatId="simple" csTypeId="urn:microsoft.com/office/officeart/2005/8/colors/colorful3" csCatId="colorful" phldr="1"/>
      <dgm:spPr/>
      <dgm:t>
        <a:bodyPr/>
        <a:lstStyle/>
        <a:p>
          <a:endParaRPr lang="pt-BR"/>
        </a:p>
      </dgm:t>
    </dgm:pt>
    <dgm:pt modelId="{7FE714D0-DA1B-4DBC-92DB-5D8582B2456C}">
      <dgm:prSet phldrT="[Texto]" custT="1"/>
      <dgm:spPr/>
      <dgm:t>
        <a:bodyPr/>
        <a:lstStyle/>
        <a:p>
          <a:pPr marL="171450" indent="0"/>
          <a:r>
            <a:rPr lang="pt-BR" smtClean="0">
              <a:effectLst>
                <a:outerShdw blurRad="38100" dist="38100" dir="2700000" algn="tl">
                  <a:srgbClr val="000000">
                    <a:alpha val="43137"/>
                  </a:srgbClr>
                </a:outerShdw>
              </a:effectLst>
            </a:rPr>
            <a:t>HUMANÍSTICA</a:t>
          </a:r>
          <a:endParaRPr lang="pt-BR" sz="1600" b="0" dirty="0">
            <a:solidFill>
              <a:schemeClr val="bg1">
                <a:lumMod val="50000"/>
              </a:schemeClr>
            </a:solidFill>
            <a:effectLst>
              <a:outerShdw blurRad="38100" dist="38100" dir="2700000" algn="tl">
                <a:srgbClr val="000000">
                  <a:alpha val="43137"/>
                </a:srgbClr>
              </a:outerShdw>
            </a:effectLst>
            <a:latin typeface="+mn-lt"/>
          </a:endParaRPr>
        </a:p>
      </dgm:t>
    </dgm:pt>
    <dgm:pt modelId="{838D1BBF-F6C7-47E3-9C75-29129C7A463C}" type="parTrans" cxnId="{9EF31EFA-4BA7-4A3C-8B37-AA8A6DB12D2D}">
      <dgm:prSet/>
      <dgm:spPr/>
      <dgm:t>
        <a:bodyPr/>
        <a:lstStyle/>
        <a:p>
          <a:endParaRPr lang="pt-BR">
            <a:effectLst>
              <a:outerShdw blurRad="38100" dist="38100" dir="2700000" algn="tl">
                <a:srgbClr val="000000">
                  <a:alpha val="43137"/>
                </a:srgbClr>
              </a:outerShdw>
            </a:effectLst>
          </a:endParaRPr>
        </a:p>
      </dgm:t>
    </dgm:pt>
    <dgm:pt modelId="{DC2A750C-5295-469B-9A0A-E88CCF86CCD2}" type="sibTrans" cxnId="{9EF31EFA-4BA7-4A3C-8B37-AA8A6DB12D2D}">
      <dgm:prSet/>
      <dgm:spPr/>
      <dgm:t>
        <a:bodyPr/>
        <a:lstStyle/>
        <a:p>
          <a:endParaRPr lang="pt-BR">
            <a:effectLst>
              <a:outerShdw blurRad="38100" dist="38100" dir="2700000" algn="tl">
                <a:srgbClr val="000000">
                  <a:alpha val="43137"/>
                </a:srgbClr>
              </a:outerShdw>
            </a:effectLst>
          </a:endParaRPr>
        </a:p>
      </dgm:t>
    </dgm:pt>
    <dgm:pt modelId="{999FB51A-FFC3-41C3-9378-526F186FA074}">
      <dgm:prSet phldrT="[Texto]" custT="1"/>
      <dgm:spPr/>
      <dgm:t>
        <a:bodyPr/>
        <a:lstStyle/>
        <a:p>
          <a:pPr algn="l"/>
          <a:r>
            <a:rPr lang="pt-BR" sz="2000" b="1" dirty="0" smtClean="0">
              <a:effectLst/>
              <a:latin typeface="+mn-lt"/>
            </a:rPr>
            <a:t>Teoria das Relações Humanas (1932)</a:t>
          </a:r>
          <a:endParaRPr lang="pt-BR" sz="2000" b="0" u="none" dirty="0" smtClean="0">
            <a:solidFill>
              <a:schemeClr val="tx1"/>
            </a:solidFill>
            <a:effectLst>
              <a:outerShdw blurRad="38100" dist="38100" dir="2700000" algn="tl">
                <a:srgbClr val="000000">
                  <a:alpha val="43137"/>
                </a:srgbClr>
              </a:outerShdw>
            </a:effectLst>
            <a:latin typeface="Tahoma" pitchFamily="34" charset="0"/>
          </a:endParaRPr>
        </a:p>
      </dgm:t>
    </dgm:pt>
    <dgm:pt modelId="{41F4304C-C215-44E3-B39E-76A9DEE6E15C}" type="parTrans" cxnId="{06833AFF-D8E0-4B80-ABAA-434C5F112A31}">
      <dgm:prSet/>
      <dgm:spPr/>
      <dgm:t>
        <a:bodyPr/>
        <a:lstStyle/>
        <a:p>
          <a:endParaRPr lang="pt-BR">
            <a:effectLst>
              <a:outerShdw blurRad="38100" dist="38100" dir="2700000" algn="tl">
                <a:srgbClr val="000000">
                  <a:alpha val="43137"/>
                </a:srgbClr>
              </a:outerShdw>
            </a:effectLst>
          </a:endParaRPr>
        </a:p>
      </dgm:t>
    </dgm:pt>
    <dgm:pt modelId="{C18EB733-4FB2-4204-B467-0E3CDADB0B12}" type="sibTrans" cxnId="{06833AFF-D8E0-4B80-ABAA-434C5F112A31}">
      <dgm:prSet/>
      <dgm:spPr/>
      <dgm:t>
        <a:bodyPr/>
        <a:lstStyle/>
        <a:p>
          <a:endParaRPr lang="pt-BR">
            <a:effectLst>
              <a:outerShdw blurRad="38100" dist="38100" dir="2700000" algn="tl">
                <a:srgbClr val="000000">
                  <a:alpha val="43137"/>
                </a:srgbClr>
              </a:outerShdw>
            </a:effectLst>
          </a:endParaRPr>
        </a:p>
      </dgm:t>
    </dgm:pt>
    <dgm:pt modelId="{FCDA38C3-4B62-492B-948B-84B409DF8C13}">
      <dgm:prSet phldrT="[Texto]" custT="1"/>
      <dgm:spPr/>
      <dgm:t>
        <a:bodyPr/>
        <a:lstStyle/>
        <a:p>
          <a:pPr marL="808038" indent="0" algn="just"/>
          <a:r>
            <a:rPr lang="pt-BR" sz="2400" dirty="0" smtClean="0">
              <a:solidFill>
                <a:schemeClr val="tx1"/>
              </a:solidFill>
              <a:latin typeface="+mn-lt"/>
            </a:rPr>
            <a:t>Ao contrário das anteriores que enfatiza as tarefas/organização formal, enfatiza as pessoas e grupos sociais.  O nível de produção é resultante da integração social. Abre-se dois novos horizontes na TGA: a organização depende das pessoas e o novo papel do administrador: comunicação, liderança, motivação e condução das pessoas.</a:t>
          </a:r>
          <a:endParaRPr lang="pt-BR" sz="2400" dirty="0">
            <a:solidFill>
              <a:schemeClr val="tx1"/>
            </a:solidFill>
            <a:latin typeface="+mn-lt"/>
          </a:endParaRPr>
        </a:p>
      </dgm:t>
    </dgm:pt>
    <dgm:pt modelId="{A3FEB94A-5514-49BB-8BCC-317E7E230228}" type="parTrans" cxnId="{8BE1C91B-5B74-48AD-87A8-4C027F57471B}">
      <dgm:prSet/>
      <dgm:spPr/>
      <dgm:t>
        <a:bodyPr/>
        <a:lstStyle/>
        <a:p>
          <a:endParaRPr lang="pt-BR"/>
        </a:p>
      </dgm:t>
    </dgm:pt>
    <dgm:pt modelId="{42B58CCA-2563-4F7A-B986-528DACBA268E}" type="sibTrans" cxnId="{8BE1C91B-5B74-48AD-87A8-4C027F57471B}">
      <dgm:prSet/>
      <dgm:spPr/>
      <dgm:t>
        <a:bodyPr/>
        <a:lstStyle/>
        <a:p>
          <a:endParaRPr lang="pt-BR"/>
        </a:p>
      </dgm:t>
    </dgm:pt>
    <dgm:pt modelId="{CCC0F036-C06D-4266-89DE-308FDD301406}">
      <dgm:prSet phldrT="[Texto]" custT="1"/>
      <dgm:spPr/>
      <dgm:t>
        <a:bodyPr/>
        <a:lstStyle/>
        <a:p>
          <a:endParaRPr lang="pt-BR" sz="1600" b="0" u="none" dirty="0" smtClean="0">
            <a:solidFill>
              <a:schemeClr val="tx1"/>
            </a:solidFill>
            <a:effectLst>
              <a:outerShdw blurRad="38100" dist="38100" dir="2700000" algn="tl">
                <a:srgbClr val="000000">
                  <a:alpha val="43137"/>
                </a:srgbClr>
              </a:outerShdw>
            </a:effectLst>
            <a:latin typeface="Tahoma" pitchFamily="34" charset="0"/>
          </a:endParaRPr>
        </a:p>
      </dgm:t>
    </dgm:pt>
    <dgm:pt modelId="{0C91AAA0-85BE-497E-89EE-0FCC98B33B02}" type="parTrans" cxnId="{DF11D40A-D550-44A9-BA8C-516394EBD4D4}">
      <dgm:prSet/>
      <dgm:spPr/>
      <dgm:t>
        <a:bodyPr/>
        <a:lstStyle/>
        <a:p>
          <a:endParaRPr lang="pt-BR"/>
        </a:p>
      </dgm:t>
    </dgm:pt>
    <dgm:pt modelId="{21133C01-4A92-44DD-8A32-61BEA0B91A18}" type="sibTrans" cxnId="{DF11D40A-D550-44A9-BA8C-516394EBD4D4}">
      <dgm:prSet/>
      <dgm:spPr/>
      <dgm:t>
        <a:bodyPr/>
        <a:lstStyle/>
        <a:p>
          <a:endParaRPr lang="pt-BR"/>
        </a:p>
      </dgm:t>
    </dgm:pt>
    <dgm:pt modelId="{4A7138D0-4FE4-4FDF-AFCE-437BE45AE795}" type="pres">
      <dgm:prSet presAssocID="{01D53492-22D1-462D-B771-F479154FFAE8}" presName="Name0" presStyleCnt="0">
        <dgm:presLayoutVars>
          <dgm:chMax/>
          <dgm:chPref val="3"/>
          <dgm:dir/>
          <dgm:animOne val="branch"/>
          <dgm:animLvl val="lvl"/>
        </dgm:presLayoutVars>
      </dgm:prSet>
      <dgm:spPr/>
      <dgm:t>
        <a:bodyPr/>
        <a:lstStyle/>
        <a:p>
          <a:endParaRPr lang="pt-BR"/>
        </a:p>
      </dgm:t>
    </dgm:pt>
    <dgm:pt modelId="{F7BC8480-2EB5-468D-AD54-2EA9850BA168}" type="pres">
      <dgm:prSet presAssocID="{7FE714D0-DA1B-4DBC-92DB-5D8582B2456C}" presName="composite" presStyleCnt="0"/>
      <dgm:spPr/>
    </dgm:pt>
    <dgm:pt modelId="{C5FCAD33-FF80-40A8-A45A-DACF228CB0D8}" type="pres">
      <dgm:prSet presAssocID="{7FE714D0-DA1B-4DBC-92DB-5D8582B2456C}" presName="FirstChild" presStyleLbl="revTx" presStyleIdx="0" presStyleCnt="2">
        <dgm:presLayoutVars>
          <dgm:chMax val="0"/>
          <dgm:chPref val="0"/>
          <dgm:bulletEnabled val="1"/>
        </dgm:presLayoutVars>
      </dgm:prSet>
      <dgm:spPr/>
      <dgm:t>
        <a:bodyPr/>
        <a:lstStyle/>
        <a:p>
          <a:endParaRPr lang="pt-BR"/>
        </a:p>
      </dgm:t>
    </dgm:pt>
    <dgm:pt modelId="{84D6DB40-D413-4C86-A6AD-0683664EAEDC}" type="pres">
      <dgm:prSet presAssocID="{7FE714D0-DA1B-4DBC-92DB-5D8582B2456C}" presName="Parent" presStyleLbl="alignNode1" presStyleIdx="0" presStyleCnt="1">
        <dgm:presLayoutVars>
          <dgm:chMax val="3"/>
          <dgm:chPref val="3"/>
          <dgm:bulletEnabled val="1"/>
        </dgm:presLayoutVars>
      </dgm:prSet>
      <dgm:spPr/>
      <dgm:t>
        <a:bodyPr/>
        <a:lstStyle/>
        <a:p>
          <a:endParaRPr lang="pt-BR"/>
        </a:p>
      </dgm:t>
    </dgm:pt>
    <dgm:pt modelId="{A2EF322E-B5DD-4D7D-9351-84A8F0CC7BD2}" type="pres">
      <dgm:prSet presAssocID="{7FE714D0-DA1B-4DBC-92DB-5D8582B2456C}" presName="Accent" presStyleLbl="parChTrans1D1" presStyleIdx="0" presStyleCnt="1"/>
      <dgm:spPr/>
    </dgm:pt>
    <dgm:pt modelId="{518EB282-A5B1-4067-A28B-27D48C46A2B1}" type="pres">
      <dgm:prSet presAssocID="{7FE714D0-DA1B-4DBC-92DB-5D8582B2456C}" presName="Child" presStyleLbl="revTx" presStyleIdx="1" presStyleCnt="2" custScaleY="61654">
        <dgm:presLayoutVars>
          <dgm:chMax val="0"/>
          <dgm:chPref val="0"/>
          <dgm:bulletEnabled val="1"/>
        </dgm:presLayoutVars>
      </dgm:prSet>
      <dgm:spPr/>
      <dgm:t>
        <a:bodyPr/>
        <a:lstStyle/>
        <a:p>
          <a:endParaRPr lang="pt-BR"/>
        </a:p>
      </dgm:t>
    </dgm:pt>
  </dgm:ptLst>
  <dgm:cxnLst>
    <dgm:cxn modelId="{B19B690C-D10A-448A-8D85-FC878333F82C}" type="presOf" srcId="{CCC0F036-C06D-4266-89DE-308FDD301406}" destId="{C5FCAD33-FF80-40A8-A45A-DACF228CB0D8}" srcOrd="0" destOrd="0" presId="urn:microsoft.com/office/officeart/2011/layout/TabList"/>
    <dgm:cxn modelId="{CD9E1626-4797-4FBA-9F6D-CFEA9E060D30}" type="presOf" srcId="{01D53492-22D1-462D-B771-F479154FFAE8}" destId="{4A7138D0-4FE4-4FDF-AFCE-437BE45AE795}" srcOrd="0" destOrd="0" presId="urn:microsoft.com/office/officeart/2011/layout/TabList"/>
    <dgm:cxn modelId="{8BE1C91B-5B74-48AD-87A8-4C027F57471B}" srcId="{999FB51A-FFC3-41C3-9378-526F186FA074}" destId="{FCDA38C3-4B62-492B-948B-84B409DF8C13}" srcOrd="0" destOrd="0" parTransId="{A3FEB94A-5514-49BB-8BCC-317E7E230228}" sibTransId="{42B58CCA-2563-4F7A-B986-528DACBA268E}"/>
    <dgm:cxn modelId="{DF11D40A-D550-44A9-BA8C-516394EBD4D4}" srcId="{7FE714D0-DA1B-4DBC-92DB-5D8582B2456C}" destId="{CCC0F036-C06D-4266-89DE-308FDD301406}" srcOrd="0" destOrd="0" parTransId="{0C91AAA0-85BE-497E-89EE-0FCC98B33B02}" sibTransId="{21133C01-4A92-44DD-8A32-61BEA0B91A18}"/>
    <dgm:cxn modelId="{72279449-05CA-4500-83A0-7F6576207A8B}" type="presOf" srcId="{FCDA38C3-4B62-492B-948B-84B409DF8C13}" destId="{518EB282-A5B1-4067-A28B-27D48C46A2B1}" srcOrd="0" destOrd="1" presId="urn:microsoft.com/office/officeart/2011/layout/TabList"/>
    <dgm:cxn modelId="{517A4F52-13AB-42D1-A134-C51C6B0AD785}" type="presOf" srcId="{7FE714D0-DA1B-4DBC-92DB-5D8582B2456C}" destId="{84D6DB40-D413-4C86-A6AD-0683664EAEDC}" srcOrd="0" destOrd="0" presId="urn:microsoft.com/office/officeart/2011/layout/TabList"/>
    <dgm:cxn modelId="{87DA1863-4629-4D15-A1CE-5DF596DF907B}" type="presOf" srcId="{999FB51A-FFC3-41C3-9378-526F186FA074}" destId="{518EB282-A5B1-4067-A28B-27D48C46A2B1}" srcOrd="0" destOrd="0" presId="urn:microsoft.com/office/officeart/2011/layout/TabList"/>
    <dgm:cxn modelId="{06833AFF-D8E0-4B80-ABAA-434C5F112A31}" srcId="{7FE714D0-DA1B-4DBC-92DB-5D8582B2456C}" destId="{999FB51A-FFC3-41C3-9378-526F186FA074}" srcOrd="1" destOrd="0" parTransId="{41F4304C-C215-44E3-B39E-76A9DEE6E15C}" sibTransId="{C18EB733-4FB2-4204-B467-0E3CDADB0B12}"/>
    <dgm:cxn modelId="{9EF31EFA-4BA7-4A3C-8B37-AA8A6DB12D2D}" srcId="{01D53492-22D1-462D-B771-F479154FFAE8}" destId="{7FE714D0-DA1B-4DBC-92DB-5D8582B2456C}" srcOrd="0" destOrd="0" parTransId="{838D1BBF-F6C7-47E3-9C75-29129C7A463C}" sibTransId="{DC2A750C-5295-469B-9A0A-E88CCF86CCD2}"/>
    <dgm:cxn modelId="{075547B2-9AE2-4422-BE98-5B0B0B9DD36B}" type="presParOf" srcId="{4A7138D0-4FE4-4FDF-AFCE-437BE45AE795}" destId="{F7BC8480-2EB5-468D-AD54-2EA9850BA168}" srcOrd="0" destOrd="0" presId="urn:microsoft.com/office/officeart/2011/layout/TabList"/>
    <dgm:cxn modelId="{DB2020B9-5312-4B14-AB9D-4861749F9DBB}" type="presParOf" srcId="{F7BC8480-2EB5-468D-AD54-2EA9850BA168}" destId="{C5FCAD33-FF80-40A8-A45A-DACF228CB0D8}" srcOrd="0" destOrd="0" presId="urn:microsoft.com/office/officeart/2011/layout/TabList"/>
    <dgm:cxn modelId="{3F5A5D32-5D36-4001-A41A-242C8125DF68}" type="presParOf" srcId="{F7BC8480-2EB5-468D-AD54-2EA9850BA168}" destId="{84D6DB40-D413-4C86-A6AD-0683664EAEDC}" srcOrd="1" destOrd="0" presId="urn:microsoft.com/office/officeart/2011/layout/TabList"/>
    <dgm:cxn modelId="{FB3633C1-63F8-408C-B1A9-988D00966096}" type="presParOf" srcId="{F7BC8480-2EB5-468D-AD54-2EA9850BA168}" destId="{A2EF322E-B5DD-4D7D-9351-84A8F0CC7BD2}" srcOrd="2" destOrd="0" presId="urn:microsoft.com/office/officeart/2011/layout/TabList"/>
    <dgm:cxn modelId="{C01323B9-2C48-4210-B680-A0985F8F5F59}" type="presParOf" srcId="{4A7138D0-4FE4-4FDF-AFCE-437BE45AE795}" destId="{518EB282-A5B1-4067-A28B-27D48C46A2B1}" srcOrd="1"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D53492-22D1-462D-B771-F479154FFAE8}" type="doc">
      <dgm:prSet loTypeId="urn:microsoft.com/office/officeart/2011/layout/TabList" loCatId="list" qsTypeId="urn:microsoft.com/office/officeart/2005/8/quickstyle/simple3" qsCatId="simple" csTypeId="urn:microsoft.com/office/officeart/2005/8/colors/colorful5" csCatId="colorful" phldr="1"/>
      <dgm:spPr/>
      <dgm:t>
        <a:bodyPr/>
        <a:lstStyle/>
        <a:p>
          <a:endParaRPr lang="pt-BR"/>
        </a:p>
      </dgm:t>
    </dgm:pt>
    <dgm:pt modelId="{F7F12E66-AA30-4DF4-B990-AC0AFA2E7577}">
      <dgm:prSet phldrT="[Texto]" custT="1"/>
      <dgm:spPr/>
      <dgm:t>
        <a:bodyPr/>
        <a:lstStyle/>
        <a:p>
          <a:pPr marL="0" indent="0"/>
          <a:r>
            <a:rPr lang="pt-BR" sz="1600" b="1" u="none" smtClean="0">
              <a:effectLst>
                <a:outerShdw blurRad="38100" dist="38100" dir="2700000" algn="tl">
                  <a:srgbClr val="000000">
                    <a:alpha val="43137"/>
                  </a:srgbClr>
                </a:outerShdw>
              </a:effectLst>
              <a:latin typeface="+mn-lt"/>
            </a:rPr>
            <a:t>COMPORTAMENTAL</a:t>
          </a:r>
          <a:endParaRPr lang="pt-BR" sz="1600" dirty="0">
            <a:effectLst/>
            <a:latin typeface="+mn-lt"/>
          </a:endParaRPr>
        </a:p>
      </dgm:t>
    </dgm:pt>
    <dgm:pt modelId="{D20FC9AC-EAB0-4C04-A02D-F3C3CD60D7F3}" type="parTrans" cxnId="{19651CA8-F375-451A-82B9-C52E7DD489E6}">
      <dgm:prSet/>
      <dgm:spPr/>
      <dgm:t>
        <a:bodyPr/>
        <a:lstStyle/>
        <a:p>
          <a:endParaRPr lang="pt-BR"/>
        </a:p>
      </dgm:t>
    </dgm:pt>
    <dgm:pt modelId="{3E6730B4-9120-4434-A155-9674251BFF0C}" type="sibTrans" cxnId="{19651CA8-F375-451A-82B9-C52E7DD489E6}">
      <dgm:prSet/>
      <dgm:spPr/>
      <dgm:t>
        <a:bodyPr/>
        <a:lstStyle/>
        <a:p>
          <a:endParaRPr lang="pt-BR"/>
        </a:p>
      </dgm:t>
    </dgm:pt>
    <dgm:pt modelId="{4E901F95-5C88-4316-8715-EC980F3BBB40}">
      <dgm:prSet phldrT="[Texto]"/>
      <dgm:spPr/>
      <dgm:t>
        <a:bodyPr/>
        <a:lstStyle/>
        <a:p>
          <a:r>
            <a:rPr lang="pt-PT" b="1" smtClean="0">
              <a:latin typeface="+mn-lt"/>
              <a:cs typeface="Times New Roman" pitchFamily="18" charset="0"/>
            </a:rPr>
            <a:t> Teoria Comportamental da Administração (1957)</a:t>
          </a:r>
          <a:endParaRPr lang="pt-BR" u="none" dirty="0">
            <a:effectLst>
              <a:outerShdw blurRad="38100" dist="38100" dir="2700000" algn="tl">
                <a:srgbClr val="000000">
                  <a:alpha val="43137"/>
                </a:srgbClr>
              </a:outerShdw>
            </a:effectLst>
            <a:latin typeface="+mn-lt"/>
          </a:endParaRPr>
        </a:p>
      </dgm:t>
    </dgm:pt>
    <dgm:pt modelId="{618CAFC2-69FC-4FA6-B018-68CCF0804599}" type="parTrans" cxnId="{C27863A0-E8BB-4011-8EEE-2E39E3DEF810}">
      <dgm:prSet/>
      <dgm:spPr/>
      <dgm:t>
        <a:bodyPr/>
        <a:lstStyle/>
        <a:p>
          <a:endParaRPr lang="pt-BR"/>
        </a:p>
      </dgm:t>
    </dgm:pt>
    <dgm:pt modelId="{F90501EB-12F1-4FFE-B85E-5D394C1FBA73}" type="sibTrans" cxnId="{C27863A0-E8BB-4011-8EEE-2E39E3DEF810}">
      <dgm:prSet/>
      <dgm:spPr/>
      <dgm:t>
        <a:bodyPr/>
        <a:lstStyle/>
        <a:p>
          <a:endParaRPr lang="pt-BR"/>
        </a:p>
      </dgm:t>
    </dgm:pt>
    <dgm:pt modelId="{81E06BDD-209F-43CA-B6CF-2FA16BC0A95F}">
      <dgm:prSet phldrT="[Texto]"/>
      <dgm:spPr/>
      <dgm:t>
        <a:bodyPr/>
        <a:lstStyle/>
        <a:p>
          <a:r>
            <a:rPr lang="pt-PT" b="1" smtClean="0">
              <a:latin typeface="+mn-lt"/>
              <a:cs typeface="Times New Roman" pitchFamily="18" charset="0"/>
            </a:rPr>
            <a:t> Teoria do Desenvolvimento Organizacional (DO) – 1962</a:t>
          </a:r>
          <a:endParaRPr lang="pt-BR" b="1" dirty="0" smtClean="0">
            <a:latin typeface="+mn-lt"/>
            <a:cs typeface="Times New Roman" pitchFamily="18" charset="0"/>
          </a:endParaRPr>
        </a:p>
      </dgm:t>
    </dgm:pt>
    <dgm:pt modelId="{60BA1992-0407-4A3D-8256-CDEE0CC8B542}" type="parTrans" cxnId="{27A29464-FE1E-4705-93DD-FAC7D3984004}">
      <dgm:prSet/>
      <dgm:spPr/>
      <dgm:t>
        <a:bodyPr/>
        <a:lstStyle/>
        <a:p>
          <a:endParaRPr lang="pt-BR"/>
        </a:p>
      </dgm:t>
    </dgm:pt>
    <dgm:pt modelId="{25998891-D968-43D7-90BA-B8CC6A79D4D1}" type="sibTrans" cxnId="{27A29464-FE1E-4705-93DD-FAC7D3984004}">
      <dgm:prSet/>
      <dgm:spPr/>
      <dgm:t>
        <a:bodyPr/>
        <a:lstStyle/>
        <a:p>
          <a:endParaRPr lang="pt-BR"/>
        </a:p>
      </dgm:t>
    </dgm:pt>
    <dgm:pt modelId="{F5A67637-EC65-4C0F-AFEE-1D055615B841}">
      <dgm:prSet phldrT="[Texto]"/>
      <dgm:spPr/>
      <dgm:t>
        <a:bodyPr/>
        <a:lstStyle/>
        <a:p>
          <a:endParaRPr lang="pt-BR" u="none" dirty="0">
            <a:solidFill>
              <a:schemeClr val="tx1"/>
            </a:solidFill>
            <a:effectLst>
              <a:outerShdw blurRad="38100" dist="38100" dir="2700000" algn="tl">
                <a:srgbClr val="000000">
                  <a:alpha val="43137"/>
                </a:srgbClr>
              </a:outerShdw>
            </a:effectLst>
            <a:latin typeface="+mn-lt"/>
          </a:endParaRPr>
        </a:p>
      </dgm:t>
    </dgm:pt>
    <dgm:pt modelId="{CB9AD6EC-CEC4-46FC-87C9-C63324FDB3F2}" type="parTrans" cxnId="{17CAA0FF-2067-4749-A697-C89A713118FB}">
      <dgm:prSet/>
      <dgm:spPr/>
      <dgm:t>
        <a:bodyPr/>
        <a:lstStyle/>
        <a:p>
          <a:endParaRPr lang="pt-BR"/>
        </a:p>
      </dgm:t>
    </dgm:pt>
    <dgm:pt modelId="{5A38F3CC-7D38-4E45-88B4-3B3A09FDD76B}" type="sibTrans" cxnId="{17CAA0FF-2067-4749-A697-C89A713118FB}">
      <dgm:prSet/>
      <dgm:spPr/>
      <dgm:t>
        <a:bodyPr/>
        <a:lstStyle/>
        <a:p>
          <a:endParaRPr lang="pt-BR"/>
        </a:p>
      </dgm:t>
    </dgm:pt>
    <dgm:pt modelId="{2ABDD0BC-169F-4A2E-B531-36D680FF7146}">
      <dgm:prSet phldrT="[Texto]"/>
      <dgm:spPr/>
      <dgm:t>
        <a:bodyPr/>
        <a:lstStyle/>
        <a:p>
          <a:r>
            <a:rPr lang="pt-BR" smtClean="0">
              <a:latin typeface="+mn-lt"/>
            </a:rPr>
            <a:t>	Teoria Comportamental – herança da Teoria da Relações Humanas – 	aplicou os conceitos de comportamento social para o  comportamento organizacional. </a:t>
          </a:r>
          <a:r>
            <a:rPr lang="pt-BR" b="1" smtClean="0">
              <a:effectLst>
                <a:outerShdw blurRad="38100" dist="38100" dir="2700000" algn="tl">
                  <a:srgbClr val="000000">
                    <a:alpha val="43137"/>
                  </a:srgbClr>
                </a:outerShdw>
              </a:effectLst>
              <a:latin typeface="+mn-lt"/>
            </a:rPr>
            <a:t>Ao invés de adaptar o ser humano à 	máquina, passa a fazer o inverso.</a:t>
          </a:r>
          <a:r>
            <a:rPr lang="pt-BR" smtClean="0">
              <a:latin typeface="+mn-lt"/>
            </a:rPr>
            <a:t> Pesquisas confirmam a grande  influencia do fator humano nas organizações. As estruturas  convencionais reduzem a motivação do funcionário. (Teoria X e Y)</a:t>
          </a:r>
          <a:endParaRPr lang="pt-BR" u="none" dirty="0">
            <a:effectLst>
              <a:outerShdw blurRad="38100" dist="38100" dir="2700000" algn="tl">
                <a:srgbClr val="000000">
                  <a:alpha val="43137"/>
                </a:srgbClr>
              </a:outerShdw>
            </a:effectLst>
            <a:latin typeface="+mn-lt"/>
          </a:endParaRPr>
        </a:p>
      </dgm:t>
    </dgm:pt>
    <dgm:pt modelId="{2002451F-9FCF-402D-8564-7BE5B85D76E4}" type="parTrans" cxnId="{945E76A9-5E79-4C4D-A9AE-883C893F36BA}">
      <dgm:prSet/>
      <dgm:spPr/>
      <dgm:t>
        <a:bodyPr/>
        <a:lstStyle/>
        <a:p>
          <a:endParaRPr lang="en-US"/>
        </a:p>
      </dgm:t>
    </dgm:pt>
    <dgm:pt modelId="{4AEE83D0-CD3C-4083-B378-2C33FC5A4062}" type="sibTrans" cxnId="{945E76A9-5E79-4C4D-A9AE-883C893F36BA}">
      <dgm:prSet/>
      <dgm:spPr/>
      <dgm:t>
        <a:bodyPr/>
        <a:lstStyle/>
        <a:p>
          <a:endParaRPr lang="en-US"/>
        </a:p>
      </dgm:t>
    </dgm:pt>
    <dgm:pt modelId="{B3D95319-1130-454C-A7EE-F89C6C4E17AD}">
      <dgm:prSet phldrT="[Texto]"/>
      <dgm:spPr/>
      <dgm:t>
        <a:bodyPr/>
        <a:lstStyle/>
        <a:p>
          <a:r>
            <a:rPr lang="pt-BR" smtClean="0"/>
            <a:t>	O movimento surgiu em 1962 como um conjunto de ideias a </a:t>
          </a:r>
          <a:r>
            <a:rPr lang="pt-BR" b="1" smtClean="0"/>
            <a:t>respeito do homem, da organização e do ambiente, no sentido de facilitar o crescimento e desenvolvimento das organizações</a:t>
          </a:r>
          <a:r>
            <a:rPr lang="pt-BR" smtClean="0"/>
            <a:t>. No sentido restrito, o DO é um desdobramento prático e operacional da Teoria Comportamental em direção a abordagem sistêmica.</a:t>
          </a:r>
          <a:endParaRPr lang="pt-BR" b="1" dirty="0" smtClean="0">
            <a:latin typeface="+mn-lt"/>
            <a:cs typeface="Times New Roman" pitchFamily="18" charset="0"/>
          </a:endParaRPr>
        </a:p>
      </dgm:t>
    </dgm:pt>
    <dgm:pt modelId="{0C7BE94C-CB65-49DE-9BA3-0FDA037350B1}" type="parTrans" cxnId="{C61FAE04-BBF6-49B5-8D81-B9DDC2D6879E}">
      <dgm:prSet/>
      <dgm:spPr/>
      <dgm:t>
        <a:bodyPr/>
        <a:lstStyle/>
        <a:p>
          <a:endParaRPr lang="en-US"/>
        </a:p>
      </dgm:t>
    </dgm:pt>
    <dgm:pt modelId="{0CDACBC7-32C0-43F0-9724-069408138B39}" type="sibTrans" cxnId="{C61FAE04-BBF6-49B5-8D81-B9DDC2D6879E}">
      <dgm:prSet/>
      <dgm:spPr/>
      <dgm:t>
        <a:bodyPr/>
        <a:lstStyle/>
        <a:p>
          <a:endParaRPr lang="en-US"/>
        </a:p>
      </dgm:t>
    </dgm:pt>
    <dgm:pt modelId="{4A7138D0-4FE4-4FDF-AFCE-437BE45AE795}" type="pres">
      <dgm:prSet presAssocID="{01D53492-22D1-462D-B771-F479154FFAE8}" presName="Name0" presStyleCnt="0">
        <dgm:presLayoutVars>
          <dgm:chMax/>
          <dgm:chPref val="3"/>
          <dgm:dir/>
          <dgm:animOne val="branch"/>
          <dgm:animLvl val="lvl"/>
        </dgm:presLayoutVars>
      </dgm:prSet>
      <dgm:spPr/>
      <dgm:t>
        <a:bodyPr/>
        <a:lstStyle/>
        <a:p>
          <a:endParaRPr lang="pt-BR"/>
        </a:p>
      </dgm:t>
    </dgm:pt>
    <dgm:pt modelId="{26787FC6-EC97-4E07-9552-99A78CEF1485}" type="pres">
      <dgm:prSet presAssocID="{F7F12E66-AA30-4DF4-B990-AC0AFA2E7577}" presName="composite" presStyleCnt="0"/>
      <dgm:spPr/>
      <dgm:t>
        <a:bodyPr/>
        <a:lstStyle/>
        <a:p>
          <a:endParaRPr lang="pt-BR"/>
        </a:p>
      </dgm:t>
    </dgm:pt>
    <dgm:pt modelId="{1E726F4B-96A4-4974-81A1-67B0F703A49D}" type="pres">
      <dgm:prSet presAssocID="{F7F12E66-AA30-4DF4-B990-AC0AFA2E7577}" presName="FirstChild" presStyleLbl="revTx" presStyleIdx="0" presStyleCnt="2" custScaleX="97565">
        <dgm:presLayoutVars>
          <dgm:chMax val="0"/>
          <dgm:chPref val="0"/>
          <dgm:bulletEnabled val="1"/>
        </dgm:presLayoutVars>
      </dgm:prSet>
      <dgm:spPr/>
      <dgm:t>
        <a:bodyPr/>
        <a:lstStyle/>
        <a:p>
          <a:endParaRPr lang="pt-BR"/>
        </a:p>
      </dgm:t>
    </dgm:pt>
    <dgm:pt modelId="{C71B67B9-FB93-4A31-961A-073E01AC0BD6}" type="pres">
      <dgm:prSet presAssocID="{F7F12E66-AA30-4DF4-B990-AC0AFA2E7577}" presName="Parent" presStyleLbl="alignNode1" presStyleIdx="0" presStyleCnt="1" custScaleX="107900">
        <dgm:presLayoutVars>
          <dgm:chMax val="3"/>
          <dgm:chPref val="3"/>
          <dgm:bulletEnabled val="1"/>
        </dgm:presLayoutVars>
      </dgm:prSet>
      <dgm:spPr/>
      <dgm:t>
        <a:bodyPr/>
        <a:lstStyle/>
        <a:p>
          <a:endParaRPr lang="pt-BR"/>
        </a:p>
      </dgm:t>
    </dgm:pt>
    <dgm:pt modelId="{CD6D82E2-5AD5-4A31-905C-2FCF431B5023}" type="pres">
      <dgm:prSet presAssocID="{F7F12E66-AA30-4DF4-B990-AC0AFA2E7577}" presName="Accent" presStyleLbl="parChTrans1D1" presStyleIdx="0" presStyleCnt="1"/>
      <dgm:spPr/>
      <dgm:t>
        <a:bodyPr/>
        <a:lstStyle/>
        <a:p>
          <a:endParaRPr lang="pt-BR"/>
        </a:p>
      </dgm:t>
    </dgm:pt>
    <dgm:pt modelId="{93FE71A6-1EAA-480B-8186-89919AA9FF8B}" type="pres">
      <dgm:prSet presAssocID="{F7F12E66-AA30-4DF4-B990-AC0AFA2E7577}" presName="Child" presStyleLbl="revTx" presStyleIdx="1" presStyleCnt="2">
        <dgm:presLayoutVars>
          <dgm:chMax val="0"/>
          <dgm:chPref val="0"/>
          <dgm:bulletEnabled val="1"/>
        </dgm:presLayoutVars>
      </dgm:prSet>
      <dgm:spPr/>
      <dgm:t>
        <a:bodyPr/>
        <a:lstStyle/>
        <a:p>
          <a:endParaRPr lang="pt-BR"/>
        </a:p>
      </dgm:t>
    </dgm:pt>
  </dgm:ptLst>
  <dgm:cxnLst>
    <dgm:cxn modelId="{008828FB-57E5-4DF5-90B8-125D90755AA7}" type="presOf" srcId="{2ABDD0BC-169F-4A2E-B531-36D680FF7146}" destId="{93FE71A6-1EAA-480B-8186-89919AA9FF8B}" srcOrd="0" destOrd="1" presId="urn:microsoft.com/office/officeart/2011/layout/TabList"/>
    <dgm:cxn modelId="{4C222344-9E98-4E65-8F71-B4EADA8B9710}" type="presOf" srcId="{B3D95319-1130-454C-A7EE-F89C6C4E17AD}" destId="{93FE71A6-1EAA-480B-8186-89919AA9FF8B}" srcOrd="0" destOrd="3" presId="urn:microsoft.com/office/officeart/2011/layout/TabList"/>
    <dgm:cxn modelId="{6E513B69-DAB1-471D-A86B-D077E5AA535A}" type="presOf" srcId="{01D53492-22D1-462D-B771-F479154FFAE8}" destId="{4A7138D0-4FE4-4FDF-AFCE-437BE45AE795}" srcOrd="0" destOrd="0" presId="urn:microsoft.com/office/officeart/2011/layout/TabList"/>
    <dgm:cxn modelId="{17CAA0FF-2067-4749-A697-C89A713118FB}" srcId="{F7F12E66-AA30-4DF4-B990-AC0AFA2E7577}" destId="{F5A67637-EC65-4C0F-AFEE-1D055615B841}" srcOrd="0" destOrd="0" parTransId="{CB9AD6EC-CEC4-46FC-87C9-C63324FDB3F2}" sibTransId="{5A38F3CC-7D38-4E45-88B4-3B3A09FDD76B}"/>
    <dgm:cxn modelId="{29405996-EE6B-4B87-A957-1AFCA836C9CD}" type="presOf" srcId="{F5A67637-EC65-4C0F-AFEE-1D055615B841}" destId="{1E726F4B-96A4-4974-81A1-67B0F703A49D}" srcOrd="0" destOrd="0" presId="urn:microsoft.com/office/officeart/2011/layout/TabList"/>
    <dgm:cxn modelId="{19651CA8-F375-451A-82B9-C52E7DD489E6}" srcId="{01D53492-22D1-462D-B771-F479154FFAE8}" destId="{F7F12E66-AA30-4DF4-B990-AC0AFA2E7577}" srcOrd="0" destOrd="0" parTransId="{D20FC9AC-EAB0-4C04-A02D-F3C3CD60D7F3}" sibTransId="{3E6730B4-9120-4434-A155-9674251BFF0C}"/>
    <dgm:cxn modelId="{13E17CA4-FA4D-4E63-96D5-28AA3427D051}" type="presOf" srcId="{4E901F95-5C88-4316-8715-EC980F3BBB40}" destId="{93FE71A6-1EAA-480B-8186-89919AA9FF8B}" srcOrd="0" destOrd="0" presId="urn:microsoft.com/office/officeart/2011/layout/TabList"/>
    <dgm:cxn modelId="{C61FAE04-BBF6-49B5-8D81-B9DDC2D6879E}" srcId="{81E06BDD-209F-43CA-B6CF-2FA16BC0A95F}" destId="{B3D95319-1130-454C-A7EE-F89C6C4E17AD}" srcOrd="0" destOrd="0" parTransId="{0C7BE94C-CB65-49DE-9BA3-0FDA037350B1}" sibTransId="{0CDACBC7-32C0-43F0-9724-069408138B39}"/>
    <dgm:cxn modelId="{27A29464-FE1E-4705-93DD-FAC7D3984004}" srcId="{F7F12E66-AA30-4DF4-B990-AC0AFA2E7577}" destId="{81E06BDD-209F-43CA-B6CF-2FA16BC0A95F}" srcOrd="2" destOrd="0" parTransId="{60BA1992-0407-4A3D-8256-CDEE0CC8B542}" sibTransId="{25998891-D968-43D7-90BA-B8CC6A79D4D1}"/>
    <dgm:cxn modelId="{B49D6582-E3D5-4A1C-9B08-DAC36108474A}" type="presOf" srcId="{F7F12E66-AA30-4DF4-B990-AC0AFA2E7577}" destId="{C71B67B9-FB93-4A31-961A-073E01AC0BD6}" srcOrd="0" destOrd="0" presId="urn:microsoft.com/office/officeart/2011/layout/TabList"/>
    <dgm:cxn modelId="{945E76A9-5E79-4C4D-A9AE-883C893F36BA}" srcId="{4E901F95-5C88-4316-8715-EC980F3BBB40}" destId="{2ABDD0BC-169F-4A2E-B531-36D680FF7146}" srcOrd="0" destOrd="0" parTransId="{2002451F-9FCF-402D-8564-7BE5B85D76E4}" sibTransId="{4AEE83D0-CD3C-4083-B378-2C33FC5A4062}"/>
    <dgm:cxn modelId="{C27863A0-E8BB-4011-8EEE-2E39E3DEF810}" srcId="{F7F12E66-AA30-4DF4-B990-AC0AFA2E7577}" destId="{4E901F95-5C88-4316-8715-EC980F3BBB40}" srcOrd="1" destOrd="0" parTransId="{618CAFC2-69FC-4FA6-B018-68CCF0804599}" sibTransId="{F90501EB-12F1-4FFE-B85E-5D394C1FBA73}"/>
    <dgm:cxn modelId="{E04B3720-5367-4255-AB28-1436D053E235}" type="presOf" srcId="{81E06BDD-209F-43CA-B6CF-2FA16BC0A95F}" destId="{93FE71A6-1EAA-480B-8186-89919AA9FF8B}" srcOrd="0" destOrd="2" presId="urn:microsoft.com/office/officeart/2011/layout/TabList"/>
    <dgm:cxn modelId="{69A6A074-A34D-4D4C-B0EB-2225C505DCA7}" type="presParOf" srcId="{4A7138D0-4FE4-4FDF-AFCE-437BE45AE795}" destId="{26787FC6-EC97-4E07-9552-99A78CEF1485}" srcOrd="0" destOrd="0" presId="urn:microsoft.com/office/officeart/2011/layout/TabList"/>
    <dgm:cxn modelId="{6874D8C5-373E-4690-B6ED-588FFB88D17F}" type="presParOf" srcId="{26787FC6-EC97-4E07-9552-99A78CEF1485}" destId="{1E726F4B-96A4-4974-81A1-67B0F703A49D}" srcOrd="0" destOrd="0" presId="urn:microsoft.com/office/officeart/2011/layout/TabList"/>
    <dgm:cxn modelId="{32CFF7CE-7860-4A0E-86E5-CB31346B4335}" type="presParOf" srcId="{26787FC6-EC97-4E07-9552-99A78CEF1485}" destId="{C71B67B9-FB93-4A31-961A-073E01AC0BD6}" srcOrd="1" destOrd="0" presId="urn:microsoft.com/office/officeart/2011/layout/TabList"/>
    <dgm:cxn modelId="{927C267A-463A-4A42-B94B-1C394CFD0CD8}" type="presParOf" srcId="{26787FC6-EC97-4E07-9552-99A78CEF1485}" destId="{CD6D82E2-5AD5-4A31-905C-2FCF431B5023}" srcOrd="2" destOrd="0" presId="urn:microsoft.com/office/officeart/2011/layout/TabList"/>
    <dgm:cxn modelId="{00EBD40F-12D5-4111-AE3A-95E8275BD323}" type="presParOf" srcId="{4A7138D0-4FE4-4FDF-AFCE-437BE45AE795}" destId="{93FE71A6-1EAA-480B-8186-89919AA9FF8B}" srcOrd="1"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E361A3-4534-4FE9-A679-732BFFD440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8A3C37CA-1B84-4F3E-8E6D-2E88AD9B743A}">
      <dgm:prSet/>
      <dgm:spPr/>
      <dgm:t>
        <a:bodyPr/>
        <a:lstStyle/>
        <a:p>
          <a:pPr rtl="0"/>
          <a:r>
            <a:rPr lang="pt-BR" dirty="0" smtClean="0"/>
            <a:t>A mudança organizacional não podem ser feitas ao acaso, ao sabor da inércia ou da improvisação, mas devem ser planejadas.</a:t>
          </a:r>
        </a:p>
        <a:p>
          <a:pPr rtl="0"/>
          <a:r>
            <a:rPr lang="pt-BR" dirty="0" smtClean="0"/>
            <a:t>A mudança organizacional requer uma adequada plataforma de suporte e apoio em termos de estrutura organizacional flexível e adaptável, uma cultura organizacional participativa e aberta, liderança democrática. Mas, para que essa mudança tenha engajamento e comprometimento das pessoas, ela precisa ser alavancada por estimuladores como comunicação e apoio, motivação e recompensas e incentivos.</a:t>
          </a:r>
          <a:endParaRPr lang="pt-BR" dirty="0"/>
        </a:p>
      </dgm:t>
    </dgm:pt>
    <dgm:pt modelId="{76100BFA-5576-4353-BEF3-BA7F941DD2B1}" type="parTrans" cxnId="{E1C712AB-F6A8-4810-A83A-C9D01AA80247}">
      <dgm:prSet/>
      <dgm:spPr/>
      <dgm:t>
        <a:bodyPr/>
        <a:lstStyle/>
        <a:p>
          <a:endParaRPr lang="pt-BR"/>
        </a:p>
      </dgm:t>
    </dgm:pt>
    <dgm:pt modelId="{F8586A3D-7C6F-470C-AED8-B0F769083D84}" type="sibTrans" cxnId="{E1C712AB-F6A8-4810-A83A-C9D01AA80247}">
      <dgm:prSet/>
      <dgm:spPr/>
      <dgm:t>
        <a:bodyPr/>
        <a:lstStyle/>
        <a:p>
          <a:endParaRPr lang="pt-BR"/>
        </a:p>
      </dgm:t>
    </dgm:pt>
    <dgm:pt modelId="{ECF323F0-D8D6-481F-ABE6-56C02B6DE7E8}" type="pres">
      <dgm:prSet presAssocID="{45E361A3-4534-4FE9-A679-732BFFD44055}" presName="linear" presStyleCnt="0">
        <dgm:presLayoutVars>
          <dgm:animLvl val="lvl"/>
          <dgm:resizeHandles val="exact"/>
        </dgm:presLayoutVars>
      </dgm:prSet>
      <dgm:spPr/>
      <dgm:t>
        <a:bodyPr/>
        <a:lstStyle/>
        <a:p>
          <a:endParaRPr lang="pt-BR"/>
        </a:p>
      </dgm:t>
    </dgm:pt>
    <dgm:pt modelId="{2398DDC7-EAD7-4E58-9A7E-1D7FB1E7AB6A}" type="pres">
      <dgm:prSet presAssocID="{8A3C37CA-1B84-4F3E-8E6D-2E88AD9B743A}" presName="parentText" presStyleLbl="node1" presStyleIdx="0" presStyleCnt="1">
        <dgm:presLayoutVars>
          <dgm:chMax val="0"/>
          <dgm:bulletEnabled val="1"/>
        </dgm:presLayoutVars>
      </dgm:prSet>
      <dgm:spPr/>
      <dgm:t>
        <a:bodyPr/>
        <a:lstStyle/>
        <a:p>
          <a:endParaRPr lang="pt-BR"/>
        </a:p>
      </dgm:t>
    </dgm:pt>
  </dgm:ptLst>
  <dgm:cxnLst>
    <dgm:cxn modelId="{E1C712AB-F6A8-4810-A83A-C9D01AA80247}" srcId="{45E361A3-4534-4FE9-A679-732BFFD44055}" destId="{8A3C37CA-1B84-4F3E-8E6D-2E88AD9B743A}" srcOrd="0" destOrd="0" parTransId="{76100BFA-5576-4353-BEF3-BA7F941DD2B1}" sibTransId="{F8586A3D-7C6F-470C-AED8-B0F769083D84}"/>
    <dgm:cxn modelId="{291F41A0-ADBE-42B0-8F6B-344CF1EF7185}" type="presOf" srcId="{8A3C37CA-1B84-4F3E-8E6D-2E88AD9B743A}" destId="{2398DDC7-EAD7-4E58-9A7E-1D7FB1E7AB6A}" srcOrd="0" destOrd="0" presId="urn:microsoft.com/office/officeart/2005/8/layout/vList2"/>
    <dgm:cxn modelId="{74A29E8A-A72F-452C-896A-5D945C11BCB5}" type="presOf" srcId="{45E361A3-4534-4FE9-A679-732BFFD44055}" destId="{ECF323F0-D8D6-481F-ABE6-56C02B6DE7E8}" srcOrd="0" destOrd="0" presId="urn:microsoft.com/office/officeart/2005/8/layout/vList2"/>
    <dgm:cxn modelId="{C55D3F05-EEBF-4A0C-BACC-EEF6E6483BBA}" type="presParOf" srcId="{ECF323F0-D8D6-481F-ABE6-56C02B6DE7E8}" destId="{2398DDC7-EAD7-4E58-9A7E-1D7FB1E7AB6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9138D-9663-4960-91D6-990CAE923DA8}">
      <dsp:nvSpPr>
        <dsp:cNvPr id="0" name=""/>
        <dsp:cNvSpPr/>
      </dsp:nvSpPr>
      <dsp:spPr>
        <a:xfrm>
          <a:off x="3934" y="3015"/>
          <a:ext cx="8057026" cy="41837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Anos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23438"/>
        <a:ext cx="8016180" cy="377524"/>
      </dsp:txXfrm>
    </dsp:sp>
    <dsp:sp modelId="{B63E742B-00AE-43AC-BED6-811B485BB668}">
      <dsp:nvSpPr>
        <dsp:cNvPr id="0" name=""/>
        <dsp:cNvSpPr/>
      </dsp:nvSpPr>
      <dsp:spPr>
        <a:xfrm>
          <a:off x="7869" y="391293"/>
          <a:ext cx="8057026" cy="41837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1903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Administração</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Científica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8292" y="411716"/>
        <a:ext cx="8016180" cy="377524"/>
      </dsp:txXfrm>
    </dsp:sp>
    <dsp:sp modelId="{233035AB-CBE6-456F-BAA5-A92BBCF23557}">
      <dsp:nvSpPr>
        <dsp:cNvPr id="0" name=""/>
        <dsp:cNvSpPr/>
      </dsp:nvSpPr>
      <dsp:spPr>
        <a:xfrm>
          <a:off x="3934" y="881594"/>
          <a:ext cx="8057026" cy="418370"/>
        </a:xfrm>
        <a:prstGeom prst="roundRect">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1909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Burocracia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902017"/>
        <a:ext cx="8016180" cy="377524"/>
      </dsp:txXfrm>
    </dsp:sp>
    <dsp:sp modelId="{76D6D408-C14E-4AD3-8A2E-5DD17710D0B1}">
      <dsp:nvSpPr>
        <dsp:cNvPr id="0" name=""/>
        <dsp:cNvSpPr/>
      </dsp:nvSpPr>
      <dsp:spPr>
        <a:xfrm>
          <a:off x="3934" y="1320883"/>
          <a:ext cx="8057026" cy="418370"/>
        </a:xfrm>
        <a:prstGeom prst="round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1916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Clássica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1341306"/>
        <a:ext cx="8016180" cy="377524"/>
      </dsp:txXfrm>
    </dsp:sp>
    <dsp:sp modelId="{4C5C80C3-50EC-48E7-8A9C-54DDE2DE8F3C}">
      <dsp:nvSpPr>
        <dsp:cNvPr id="0" name=""/>
        <dsp:cNvSpPr/>
      </dsp:nvSpPr>
      <dsp:spPr>
        <a:xfrm>
          <a:off x="3934" y="1760172"/>
          <a:ext cx="8057026" cy="418370"/>
        </a:xfrm>
        <a:prstGeom prst="roundRect">
          <a:avLst/>
        </a:prstGeom>
        <a:solidFill>
          <a:schemeClr val="accent6">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1932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das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Relações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Humanas</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1780595"/>
        <a:ext cx="8016180" cy="377524"/>
      </dsp:txXfrm>
    </dsp:sp>
    <dsp:sp modelId="{E00CFAAF-CAAD-4571-B066-4843058840AC}">
      <dsp:nvSpPr>
        <dsp:cNvPr id="0" name=""/>
        <dsp:cNvSpPr/>
      </dsp:nvSpPr>
      <dsp:spPr>
        <a:xfrm>
          <a:off x="3934" y="2199462"/>
          <a:ext cx="8057026" cy="41837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1947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Estruturalista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2219885"/>
        <a:ext cx="8016180" cy="377524"/>
      </dsp:txXfrm>
    </dsp:sp>
    <dsp:sp modelId="{104188AA-D500-42C1-91A4-A737B892B135}">
      <dsp:nvSpPr>
        <dsp:cNvPr id="0" name=""/>
        <dsp:cNvSpPr/>
      </dsp:nvSpPr>
      <dsp:spPr>
        <a:xfrm>
          <a:off x="3934" y="2638751"/>
          <a:ext cx="8057026" cy="41837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1951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dos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Sistemas</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2659174"/>
        <a:ext cx="8016180" cy="377524"/>
      </dsp:txXfrm>
    </dsp:sp>
    <dsp:sp modelId="{5CC46179-D5DF-4579-8986-1EE5C2A28795}">
      <dsp:nvSpPr>
        <dsp:cNvPr id="0" name=""/>
        <dsp:cNvSpPr/>
      </dsp:nvSpPr>
      <dsp:spPr>
        <a:xfrm>
          <a:off x="3934" y="3078040"/>
          <a:ext cx="8057026" cy="418370"/>
        </a:xfrm>
        <a:prstGeom prst="roundRect">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1954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Neoclássica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3098463"/>
        <a:ext cx="8016180" cy="377524"/>
      </dsp:txXfrm>
    </dsp:sp>
    <dsp:sp modelId="{5F5C5F85-3D9E-4C00-ADD5-4AF651D52109}">
      <dsp:nvSpPr>
        <dsp:cNvPr id="0" name=""/>
        <dsp:cNvSpPr/>
      </dsp:nvSpPr>
      <dsp:spPr>
        <a:xfrm>
          <a:off x="3934" y="3517329"/>
          <a:ext cx="8057026" cy="418370"/>
        </a:xfrm>
        <a:prstGeom prst="round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1957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Comportamental</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3537752"/>
        <a:ext cx="8016180" cy="377524"/>
      </dsp:txXfrm>
    </dsp:sp>
    <dsp:sp modelId="{3FBA2731-8684-4DA6-9A19-CC3BC39196B1}">
      <dsp:nvSpPr>
        <dsp:cNvPr id="0" name=""/>
        <dsp:cNvSpPr/>
      </dsp:nvSpPr>
      <dsp:spPr>
        <a:xfrm>
          <a:off x="3934" y="3956618"/>
          <a:ext cx="8057026" cy="418370"/>
        </a:xfrm>
        <a:prstGeom prst="roundRect">
          <a:avLst/>
        </a:prstGeom>
        <a:solidFill>
          <a:schemeClr val="accent6">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1962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Desenvolvimento</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Organizacional</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3977041"/>
        <a:ext cx="8016180" cy="377524"/>
      </dsp:txXfrm>
    </dsp:sp>
    <dsp:sp modelId="{8CDB3486-3958-4964-B1C5-9A83B531FD18}">
      <dsp:nvSpPr>
        <dsp:cNvPr id="0" name=""/>
        <dsp:cNvSpPr/>
      </dsp:nvSpPr>
      <dsp:spPr>
        <a:xfrm>
          <a:off x="3934" y="4395908"/>
          <a:ext cx="8057026" cy="41837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1972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Contingência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4416331"/>
        <a:ext cx="8016180" cy="377524"/>
      </dsp:txXfrm>
    </dsp:sp>
    <dsp:sp modelId="{0D95AC6F-4FFD-4AC7-B3F1-81D51F58CCC0}">
      <dsp:nvSpPr>
        <dsp:cNvPr id="0" name=""/>
        <dsp:cNvSpPr/>
      </dsp:nvSpPr>
      <dsp:spPr>
        <a:xfrm>
          <a:off x="3934" y="4835197"/>
          <a:ext cx="8057026" cy="41837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1990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Novas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Abordagens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(Era da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Informação</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4855620"/>
        <a:ext cx="8016180" cy="377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4ADCF-7A2A-4816-B54F-74E254C46BA4}">
      <dsp:nvSpPr>
        <dsp:cNvPr id="0" name=""/>
        <dsp:cNvSpPr/>
      </dsp:nvSpPr>
      <dsp:spPr>
        <a:xfrm>
          <a:off x="33687" y="101"/>
          <a:ext cx="6879080" cy="360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EDF6C-E934-4B9D-84D1-5345C4998626}">
      <dsp:nvSpPr>
        <dsp:cNvPr id="0" name=""/>
        <dsp:cNvSpPr/>
      </dsp:nvSpPr>
      <dsp:spPr>
        <a:xfrm>
          <a:off x="5606529" y="159689"/>
          <a:ext cx="1128599" cy="16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a:lnSpc>
              <a:spcPct val="90000"/>
            </a:lnSpc>
            <a:spcBef>
              <a:spcPct val="0"/>
            </a:spcBef>
            <a:spcAft>
              <a:spcPct val="35000"/>
            </a:spcAft>
          </a:pPr>
          <a:endParaRPr lang="pt-BR" sz="500" kern="1200"/>
        </a:p>
      </dsp:txBody>
      <dsp:txXfrm>
        <a:off x="5606529" y="159689"/>
        <a:ext cx="1128599" cy="163476"/>
      </dsp:txXfrm>
    </dsp:sp>
    <dsp:sp modelId="{0635F8DC-C666-45C4-AC68-C06F26593EB3}">
      <dsp:nvSpPr>
        <dsp:cNvPr id="0" name=""/>
        <dsp:cNvSpPr/>
      </dsp:nvSpPr>
      <dsp:spPr>
        <a:xfrm>
          <a:off x="4252210" y="159689"/>
          <a:ext cx="1128599" cy="16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a:lnSpc>
              <a:spcPct val="90000"/>
            </a:lnSpc>
            <a:spcBef>
              <a:spcPct val="0"/>
            </a:spcBef>
            <a:spcAft>
              <a:spcPct val="35000"/>
            </a:spcAft>
          </a:pPr>
          <a:endParaRPr lang="pt-BR" sz="500" kern="1200"/>
        </a:p>
      </dsp:txBody>
      <dsp:txXfrm>
        <a:off x="4252210" y="159689"/>
        <a:ext cx="1128599" cy="163476"/>
      </dsp:txXfrm>
    </dsp:sp>
    <dsp:sp modelId="{9541D245-E3E1-4311-A936-365B7E1C1C2E}">
      <dsp:nvSpPr>
        <dsp:cNvPr id="0" name=""/>
        <dsp:cNvSpPr/>
      </dsp:nvSpPr>
      <dsp:spPr>
        <a:xfrm>
          <a:off x="2897891" y="159689"/>
          <a:ext cx="1128599" cy="16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rtl="0">
            <a:lnSpc>
              <a:spcPct val="90000"/>
            </a:lnSpc>
            <a:spcBef>
              <a:spcPct val="0"/>
            </a:spcBef>
            <a:spcAft>
              <a:spcPct val="35000"/>
            </a:spcAft>
          </a:pPr>
          <a:endParaRPr lang="pt-BR" sz="500" kern="1200" dirty="0"/>
        </a:p>
      </dsp:txBody>
      <dsp:txXfrm>
        <a:off x="2897891" y="159689"/>
        <a:ext cx="1128599" cy="163476"/>
      </dsp:txXfrm>
    </dsp:sp>
    <dsp:sp modelId="{B395F35A-D11D-4ED4-A87D-9EA87976A846}">
      <dsp:nvSpPr>
        <dsp:cNvPr id="0" name=""/>
        <dsp:cNvSpPr/>
      </dsp:nvSpPr>
      <dsp:spPr>
        <a:xfrm>
          <a:off x="65209" y="157080"/>
          <a:ext cx="2104667" cy="32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l" defTabSz="800100" rtl="0">
            <a:lnSpc>
              <a:spcPct val="90000"/>
            </a:lnSpc>
            <a:spcBef>
              <a:spcPct val="0"/>
            </a:spcBef>
            <a:spcAft>
              <a:spcPct val="35000"/>
            </a:spcAft>
          </a:pPr>
          <a:r>
            <a:rPr lang="pt-BR" sz="1800" kern="1200" dirty="0" smtClean="0"/>
            <a:t>Ênfase</a:t>
          </a:r>
        </a:p>
        <a:p>
          <a:pPr lvl="0" algn="l" defTabSz="800100" rtl="0">
            <a:lnSpc>
              <a:spcPct val="90000"/>
            </a:lnSpc>
            <a:spcBef>
              <a:spcPct val="0"/>
            </a:spcBef>
            <a:spcAft>
              <a:spcPct val="35000"/>
            </a:spcAft>
          </a:pPr>
          <a:r>
            <a:rPr lang="pt-BR" sz="1800" kern="1200" dirty="0" err="1" smtClean="0"/>
            <a:t>Intraorganizacional</a:t>
          </a:r>
          <a:endParaRPr lang="pt-BR" sz="1800" kern="1200" dirty="0" smtClean="0"/>
        </a:p>
        <a:p>
          <a:pPr lvl="0" algn="l" defTabSz="800100" rtl="0">
            <a:lnSpc>
              <a:spcPct val="90000"/>
            </a:lnSpc>
            <a:spcBef>
              <a:spcPct val="0"/>
            </a:spcBef>
            <a:spcAft>
              <a:spcPct val="35000"/>
            </a:spcAft>
          </a:pPr>
          <a:r>
            <a:rPr lang="pt-BR" sz="1800" kern="1200" dirty="0" smtClean="0"/>
            <a:t>(sistema fechado)</a:t>
          </a:r>
          <a:endParaRPr lang="pt-BR" sz="1800" kern="1200" dirty="0"/>
        </a:p>
      </dsp:txBody>
      <dsp:txXfrm>
        <a:off x="65209" y="157080"/>
        <a:ext cx="2104667" cy="326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4A81E-27CD-4359-8E05-3489EC5440E4}">
      <dsp:nvSpPr>
        <dsp:cNvPr id="0" name=""/>
        <dsp:cNvSpPr/>
      </dsp:nvSpPr>
      <dsp:spPr>
        <a:xfrm>
          <a:off x="2393" y="0"/>
          <a:ext cx="1528394" cy="36933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rtl="0">
            <a:lnSpc>
              <a:spcPct val="90000"/>
            </a:lnSpc>
            <a:spcBef>
              <a:spcPct val="0"/>
            </a:spcBef>
            <a:spcAft>
              <a:spcPct val="35000"/>
            </a:spcAft>
          </a:pPr>
          <a:r>
            <a:rPr lang="pt-BR" sz="1200" kern="1200" dirty="0" smtClean="0"/>
            <a:t>Estrutura</a:t>
          </a:r>
          <a:endParaRPr lang="pt-BR" sz="1200" kern="1200" dirty="0"/>
        </a:p>
      </dsp:txBody>
      <dsp:txXfrm>
        <a:off x="2393" y="0"/>
        <a:ext cx="1436061" cy="369332"/>
      </dsp:txXfrm>
    </dsp:sp>
    <dsp:sp modelId="{4B5301B2-2A01-45A9-A5D5-5DB73BF519AC}">
      <dsp:nvSpPr>
        <dsp:cNvPr id="0" name=""/>
        <dsp:cNvSpPr/>
      </dsp:nvSpPr>
      <dsp:spPr>
        <a:xfrm>
          <a:off x="1225109" y="0"/>
          <a:ext cx="1528394" cy="369332"/>
        </a:xfrm>
        <a:prstGeom prst="chevron">
          <a:avLst/>
        </a:prstGeom>
        <a:solidFill>
          <a:schemeClr val="accent4">
            <a:hueOff val="-1172762"/>
            <a:satOff val="7040"/>
            <a:lumOff val="-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Pessoas</a:t>
          </a:r>
          <a:endParaRPr lang="pt-BR" sz="1200" kern="1200" dirty="0"/>
        </a:p>
      </dsp:txBody>
      <dsp:txXfrm>
        <a:off x="1409775" y="0"/>
        <a:ext cx="1159062" cy="369332"/>
      </dsp:txXfrm>
    </dsp:sp>
    <dsp:sp modelId="{E33CC4D6-B69E-4E7D-8538-AF6D342839B9}">
      <dsp:nvSpPr>
        <dsp:cNvPr id="0" name=""/>
        <dsp:cNvSpPr/>
      </dsp:nvSpPr>
      <dsp:spPr>
        <a:xfrm>
          <a:off x="2447825" y="0"/>
          <a:ext cx="1947450" cy="369332"/>
        </a:xfrm>
        <a:prstGeom prst="chevron">
          <a:avLst/>
        </a:prstGeom>
        <a:solidFill>
          <a:schemeClr val="accent4">
            <a:hueOff val="-2345525"/>
            <a:satOff val="14079"/>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Estrutura</a:t>
          </a:r>
          <a:endParaRPr lang="pt-BR" sz="1200" kern="1200" dirty="0"/>
        </a:p>
      </dsp:txBody>
      <dsp:txXfrm>
        <a:off x="2632491" y="0"/>
        <a:ext cx="1578118" cy="369332"/>
      </dsp:txXfrm>
    </dsp:sp>
    <dsp:sp modelId="{D65B9C28-B22A-40C7-B4E6-6E122A073ADC}">
      <dsp:nvSpPr>
        <dsp:cNvPr id="0" name=""/>
        <dsp:cNvSpPr/>
      </dsp:nvSpPr>
      <dsp:spPr>
        <a:xfrm>
          <a:off x="4089596" y="0"/>
          <a:ext cx="1132342" cy="369332"/>
        </a:xfrm>
        <a:prstGeom prst="chevron">
          <a:avLst/>
        </a:prstGeom>
        <a:solidFill>
          <a:schemeClr val="accent4">
            <a:hueOff val="-3518287"/>
            <a:satOff val="21119"/>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Pessoas</a:t>
          </a:r>
          <a:endParaRPr lang="pt-BR" sz="1200" kern="1200" dirty="0"/>
        </a:p>
      </dsp:txBody>
      <dsp:txXfrm>
        <a:off x="4274262" y="0"/>
        <a:ext cx="763010" cy="369332"/>
      </dsp:txXfrm>
    </dsp:sp>
    <dsp:sp modelId="{D420EBC7-8098-49FA-BF9E-44F6DB48E1B6}">
      <dsp:nvSpPr>
        <dsp:cNvPr id="0" name=""/>
        <dsp:cNvSpPr/>
      </dsp:nvSpPr>
      <dsp:spPr>
        <a:xfrm>
          <a:off x="4916259" y="0"/>
          <a:ext cx="1528394" cy="369332"/>
        </a:xfrm>
        <a:prstGeom prst="chevron">
          <a:avLst/>
        </a:prstGeom>
        <a:solidFill>
          <a:schemeClr val="accent4">
            <a:hueOff val="-4691050"/>
            <a:satOff val="28159"/>
            <a:lumOff val="-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Ambiente</a:t>
          </a:r>
          <a:endParaRPr lang="pt-BR" sz="1200" kern="1200" dirty="0"/>
        </a:p>
      </dsp:txBody>
      <dsp:txXfrm>
        <a:off x="5100925" y="0"/>
        <a:ext cx="1159062" cy="369332"/>
      </dsp:txXfrm>
    </dsp:sp>
    <dsp:sp modelId="{5A9B795B-14FC-40A2-9D6A-75787F625D81}">
      <dsp:nvSpPr>
        <dsp:cNvPr id="0" name=""/>
        <dsp:cNvSpPr/>
      </dsp:nvSpPr>
      <dsp:spPr>
        <a:xfrm>
          <a:off x="6138975" y="0"/>
          <a:ext cx="1528394" cy="369332"/>
        </a:xfrm>
        <a:prstGeom prst="chevron">
          <a:avLst/>
        </a:prstGeom>
        <a:solidFill>
          <a:schemeClr val="accent4">
            <a:hueOff val="-5863812"/>
            <a:satOff val="35198"/>
            <a:lumOff val="-3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Ambiente</a:t>
          </a:r>
          <a:endParaRPr lang="pt-BR" sz="1200" kern="1200" dirty="0"/>
        </a:p>
      </dsp:txBody>
      <dsp:txXfrm>
        <a:off x="6323641" y="0"/>
        <a:ext cx="1159062" cy="369332"/>
      </dsp:txXfrm>
    </dsp:sp>
    <dsp:sp modelId="{FADDFDA5-B7DE-4880-AEDB-535119941BD3}">
      <dsp:nvSpPr>
        <dsp:cNvPr id="0" name=""/>
        <dsp:cNvSpPr/>
      </dsp:nvSpPr>
      <dsp:spPr>
        <a:xfrm>
          <a:off x="7364085" y="0"/>
          <a:ext cx="1528394" cy="369332"/>
        </a:xfrm>
        <a:prstGeom prst="chevron">
          <a:avLst/>
        </a:prstGeom>
        <a:solidFill>
          <a:schemeClr val="accent4">
            <a:hueOff val="-7036575"/>
            <a:satOff val="4223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Competitividade</a:t>
          </a:r>
          <a:endParaRPr lang="pt-BR" sz="1200" kern="1200" dirty="0"/>
        </a:p>
      </dsp:txBody>
      <dsp:txXfrm>
        <a:off x="7548751" y="0"/>
        <a:ext cx="1159062" cy="369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F322E-B5DD-4D7D-9351-84A8F0CC7BD2}">
      <dsp:nvSpPr>
        <dsp:cNvPr id="0" name=""/>
        <dsp:cNvSpPr/>
      </dsp:nvSpPr>
      <dsp:spPr>
        <a:xfrm>
          <a:off x="0" y="3055092"/>
          <a:ext cx="8136904"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FCAD33-FF80-40A8-A45A-DACF228CB0D8}">
      <dsp:nvSpPr>
        <dsp:cNvPr id="0" name=""/>
        <dsp:cNvSpPr/>
      </dsp:nvSpPr>
      <dsp:spPr>
        <a:xfrm>
          <a:off x="2115595" y="849223"/>
          <a:ext cx="6021308" cy="220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pt-BR" sz="1600" b="0" u="none" kern="1200" dirty="0" smtClean="0">
            <a:solidFill>
              <a:schemeClr val="tx1"/>
            </a:solidFill>
            <a:effectLst>
              <a:outerShdw blurRad="38100" dist="38100" dir="2700000" algn="tl">
                <a:srgbClr val="000000">
                  <a:alpha val="43137"/>
                </a:srgbClr>
              </a:outerShdw>
            </a:effectLst>
            <a:latin typeface="Tahoma" pitchFamily="34" charset="0"/>
          </a:endParaRPr>
        </a:p>
      </dsp:txBody>
      <dsp:txXfrm>
        <a:off x="2115595" y="849223"/>
        <a:ext cx="6021308" cy="2205868"/>
      </dsp:txXfrm>
    </dsp:sp>
    <dsp:sp modelId="{84D6DB40-D413-4C86-A6AD-0683664EAEDC}">
      <dsp:nvSpPr>
        <dsp:cNvPr id="0" name=""/>
        <dsp:cNvSpPr/>
      </dsp:nvSpPr>
      <dsp:spPr>
        <a:xfrm>
          <a:off x="0" y="849223"/>
          <a:ext cx="2115595" cy="2205868"/>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0" indent="0" algn="ctr" defTabSz="44450">
            <a:lnSpc>
              <a:spcPct val="90000"/>
            </a:lnSpc>
            <a:spcBef>
              <a:spcPct val="0"/>
            </a:spcBef>
            <a:spcAft>
              <a:spcPct val="35000"/>
            </a:spcAft>
          </a:pPr>
          <a:r>
            <a:rPr lang="pt-BR" kern="1200" smtClean="0">
              <a:effectLst>
                <a:outerShdw blurRad="38100" dist="38100" dir="2700000" algn="tl">
                  <a:srgbClr val="000000">
                    <a:alpha val="43137"/>
                  </a:srgbClr>
                </a:outerShdw>
              </a:effectLst>
            </a:rPr>
            <a:t>HUMANÍSTICA</a:t>
          </a:r>
          <a:endParaRPr lang="pt-BR" sz="1600" b="0" kern="1200" dirty="0">
            <a:solidFill>
              <a:schemeClr val="bg1">
                <a:lumMod val="50000"/>
              </a:schemeClr>
            </a:solidFill>
            <a:effectLst>
              <a:outerShdw blurRad="38100" dist="38100" dir="2700000" algn="tl">
                <a:srgbClr val="000000">
                  <a:alpha val="43137"/>
                </a:srgbClr>
              </a:outerShdw>
            </a:effectLst>
            <a:latin typeface="+mn-lt"/>
          </a:endParaRPr>
        </a:p>
      </dsp:txBody>
      <dsp:txXfrm>
        <a:off x="103293" y="952516"/>
        <a:ext cx="1909009" cy="2102575"/>
      </dsp:txXfrm>
    </dsp:sp>
    <dsp:sp modelId="{518EB282-A5B1-4067-A28B-27D48C46A2B1}">
      <dsp:nvSpPr>
        <dsp:cNvPr id="0" name=""/>
        <dsp:cNvSpPr/>
      </dsp:nvSpPr>
      <dsp:spPr>
        <a:xfrm>
          <a:off x="0" y="3055092"/>
          <a:ext cx="8136904" cy="272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smtClean="0">
              <a:effectLst/>
              <a:latin typeface="+mn-lt"/>
            </a:rPr>
            <a:t>Teoria das Relações Humanas (1932)</a:t>
          </a:r>
          <a:endParaRPr lang="pt-BR" sz="2000" b="0" u="none" kern="1200" dirty="0" smtClean="0">
            <a:solidFill>
              <a:schemeClr val="tx1"/>
            </a:solidFill>
            <a:effectLst>
              <a:outerShdw blurRad="38100" dist="38100" dir="2700000" algn="tl">
                <a:srgbClr val="000000">
                  <a:alpha val="43137"/>
                </a:srgbClr>
              </a:outerShdw>
            </a:effectLst>
            <a:latin typeface="Tahoma" pitchFamily="34" charset="0"/>
          </a:endParaRPr>
        </a:p>
        <a:p>
          <a:pPr marL="808038" lvl="2" indent="0" algn="just" defTabSz="1066800">
            <a:lnSpc>
              <a:spcPct val="90000"/>
            </a:lnSpc>
            <a:spcBef>
              <a:spcPct val="0"/>
            </a:spcBef>
            <a:spcAft>
              <a:spcPct val="15000"/>
            </a:spcAft>
            <a:buChar char="••"/>
          </a:pPr>
          <a:r>
            <a:rPr lang="pt-BR" sz="2400" kern="1200" dirty="0" smtClean="0">
              <a:solidFill>
                <a:schemeClr val="tx1"/>
              </a:solidFill>
              <a:latin typeface="+mn-lt"/>
            </a:rPr>
            <a:t>Ao contrário das anteriores que enfatiza as tarefas/organização formal, enfatiza as pessoas e grupos sociais.  O nível de produção é resultante da integração social. Abre-se dois novos horizontes na TGA: a organização depende das pessoas e o novo papel do administrador: comunicação, liderança, motivação e condução das pessoas.</a:t>
          </a:r>
          <a:endParaRPr lang="pt-BR" sz="2400" kern="1200" dirty="0">
            <a:solidFill>
              <a:schemeClr val="tx1"/>
            </a:solidFill>
            <a:latin typeface="+mn-lt"/>
          </a:endParaRPr>
        </a:p>
      </dsp:txBody>
      <dsp:txXfrm>
        <a:off x="0" y="3055092"/>
        <a:ext cx="8136904" cy="27204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D82E2-5AD5-4A31-905C-2FCF431B5023}">
      <dsp:nvSpPr>
        <dsp:cNvPr id="0" name=""/>
        <dsp:cNvSpPr/>
      </dsp:nvSpPr>
      <dsp:spPr>
        <a:xfrm>
          <a:off x="41783" y="2209102"/>
          <a:ext cx="8136904"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726F4B-96A4-4974-81A1-67B0F703A49D}">
      <dsp:nvSpPr>
        <dsp:cNvPr id="0" name=""/>
        <dsp:cNvSpPr/>
      </dsp:nvSpPr>
      <dsp:spPr>
        <a:xfrm>
          <a:off x="2230687" y="3234"/>
          <a:ext cx="5874690" cy="220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123825" rIns="123825" bIns="123825" numCol="1" spcCol="1270" anchor="b" anchorCtr="0">
          <a:noAutofit/>
        </a:bodyPr>
        <a:lstStyle/>
        <a:p>
          <a:pPr lvl="0" algn="l" defTabSz="2889250">
            <a:lnSpc>
              <a:spcPct val="90000"/>
            </a:lnSpc>
            <a:spcBef>
              <a:spcPct val="0"/>
            </a:spcBef>
            <a:spcAft>
              <a:spcPct val="35000"/>
            </a:spcAft>
          </a:pPr>
          <a:endParaRPr lang="pt-BR" sz="6500" u="none" kern="1200" dirty="0">
            <a:solidFill>
              <a:schemeClr val="tx1"/>
            </a:solidFill>
            <a:effectLst>
              <a:outerShdw blurRad="38100" dist="38100" dir="2700000" algn="tl">
                <a:srgbClr val="000000">
                  <a:alpha val="43137"/>
                </a:srgbClr>
              </a:outerShdw>
            </a:effectLst>
            <a:latin typeface="+mn-lt"/>
          </a:endParaRPr>
        </a:p>
      </dsp:txBody>
      <dsp:txXfrm>
        <a:off x="2230687" y="3234"/>
        <a:ext cx="5874690" cy="2205868"/>
      </dsp:txXfrm>
    </dsp:sp>
    <dsp:sp modelId="{C71B67B9-FB93-4A31-961A-073E01AC0BD6}">
      <dsp:nvSpPr>
        <dsp:cNvPr id="0" name=""/>
        <dsp:cNvSpPr/>
      </dsp:nvSpPr>
      <dsp:spPr>
        <a:xfrm>
          <a:off x="-41783" y="3234"/>
          <a:ext cx="2282727" cy="2205868"/>
        </a:xfrm>
        <a:prstGeom prst="round2SameRect">
          <a:avLst>
            <a:gd name="adj1" fmla="val 16670"/>
            <a:gd name="adj2" fmla="val 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pPr>
          <a:r>
            <a:rPr lang="pt-BR" sz="1600" b="1" u="none" kern="1200" smtClean="0">
              <a:effectLst>
                <a:outerShdw blurRad="38100" dist="38100" dir="2700000" algn="tl">
                  <a:srgbClr val="000000">
                    <a:alpha val="43137"/>
                  </a:srgbClr>
                </a:outerShdw>
              </a:effectLst>
              <a:latin typeface="+mn-lt"/>
            </a:rPr>
            <a:t>COMPORTAMENTAL</a:t>
          </a:r>
          <a:endParaRPr lang="pt-BR" sz="1600" kern="1200" dirty="0">
            <a:effectLst/>
            <a:latin typeface="+mn-lt"/>
          </a:endParaRPr>
        </a:p>
      </dsp:txBody>
      <dsp:txXfrm>
        <a:off x="65918" y="110935"/>
        <a:ext cx="2067325" cy="2098167"/>
      </dsp:txXfrm>
    </dsp:sp>
    <dsp:sp modelId="{93FE71A6-1EAA-480B-8186-89919AA9FF8B}">
      <dsp:nvSpPr>
        <dsp:cNvPr id="0" name=""/>
        <dsp:cNvSpPr/>
      </dsp:nvSpPr>
      <dsp:spPr>
        <a:xfrm>
          <a:off x="0" y="2209102"/>
          <a:ext cx="8136904" cy="4412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l" defTabSz="933450">
            <a:lnSpc>
              <a:spcPct val="90000"/>
            </a:lnSpc>
            <a:spcBef>
              <a:spcPct val="0"/>
            </a:spcBef>
            <a:spcAft>
              <a:spcPct val="15000"/>
            </a:spcAft>
            <a:buChar char="••"/>
          </a:pPr>
          <a:r>
            <a:rPr lang="pt-PT" sz="2100" b="1" kern="1200" smtClean="0">
              <a:latin typeface="+mn-lt"/>
              <a:cs typeface="Times New Roman" pitchFamily="18" charset="0"/>
            </a:rPr>
            <a:t> Teoria Comportamental da Administração (1957)</a:t>
          </a:r>
          <a:endParaRPr lang="pt-BR" sz="2100" u="none" kern="1200" dirty="0">
            <a:effectLst>
              <a:outerShdw blurRad="38100" dist="38100" dir="2700000" algn="tl">
                <a:srgbClr val="000000">
                  <a:alpha val="43137"/>
                </a:srgbClr>
              </a:outerShdw>
            </a:effectLst>
            <a:latin typeface="+mn-lt"/>
          </a:endParaRPr>
        </a:p>
        <a:p>
          <a:pPr marL="457200" lvl="2" indent="-228600" algn="l" defTabSz="933450">
            <a:lnSpc>
              <a:spcPct val="90000"/>
            </a:lnSpc>
            <a:spcBef>
              <a:spcPct val="0"/>
            </a:spcBef>
            <a:spcAft>
              <a:spcPct val="15000"/>
            </a:spcAft>
            <a:buChar char="••"/>
          </a:pPr>
          <a:r>
            <a:rPr lang="pt-BR" sz="2100" kern="1200" smtClean="0">
              <a:latin typeface="+mn-lt"/>
            </a:rPr>
            <a:t>	Teoria Comportamental – herança da Teoria da Relações Humanas – 	aplicou os conceitos de comportamento social para o  comportamento organizacional. </a:t>
          </a:r>
          <a:r>
            <a:rPr lang="pt-BR" sz="2100" b="1" kern="1200" smtClean="0">
              <a:effectLst>
                <a:outerShdw blurRad="38100" dist="38100" dir="2700000" algn="tl">
                  <a:srgbClr val="000000">
                    <a:alpha val="43137"/>
                  </a:srgbClr>
                </a:outerShdw>
              </a:effectLst>
              <a:latin typeface="+mn-lt"/>
            </a:rPr>
            <a:t>Ao invés de adaptar o ser humano à 	máquina, passa a fazer o inverso.</a:t>
          </a:r>
          <a:r>
            <a:rPr lang="pt-BR" sz="2100" kern="1200" smtClean="0">
              <a:latin typeface="+mn-lt"/>
            </a:rPr>
            <a:t> Pesquisas confirmam a grande  influencia do fator humano nas organizações. As estruturas  convencionais reduzem a motivação do funcionário. (Teoria X e Y)</a:t>
          </a:r>
          <a:endParaRPr lang="pt-BR" sz="2100" u="none" kern="1200" dirty="0">
            <a:effectLst>
              <a:outerShdw blurRad="38100" dist="38100" dir="2700000" algn="tl">
                <a:srgbClr val="000000">
                  <a:alpha val="43137"/>
                </a:srgbClr>
              </a:outerShdw>
            </a:effectLst>
            <a:latin typeface="+mn-lt"/>
          </a:endParaRPr>
        </a:p>
        <a:p>
          <a:pPr marL="228600" lvl="1" indent="-228600" algn="l" defTabSz="933450">
            <a:lnSpc>
              <a:spcPct val="90000"/>
            </a:lnSpc>
            <a:spcBef>
              <a:spcPct val="0"/>
            </a:spcBef>
            <a:spcAft>
              <a:spcPct val="15000"/>
            </a:spcAft>
            <a:buChar char="••"/>
          </a:pPr>
          <a:r>
            <a:rPr lang="pt-PT" sz="2100" b="1" kern="1200" smtClean="0">
              <a:latin typeface="+mn-lt"/>
              <a:cs typeface="Times New Roman" pitchFamily="18" charset="0"/>
            </a:rPr>
            <a:t> Teoria do Desenvolvimento Organizacional (DO) – 1962</a:t>
          </a:r>
          <a:endParaRPr lang="pt-BR" sz="2100" b="1" kern="1200" dirty="0" smtClean="0">
            <a:latin typeface="+mn-lt"/>
            <a:cs typeface="Times New Roman" pitchFamily="18" charset="0"/>
          </a:endParaRPr>
        </a:p>
        <a:p>
          <a:pPr marL="457200" lvl="2" indent="-228600" algn="l" defTabSz="933450">
            <a:lnSpc>
              <a:spcPct val="90000"/>
            </a:lnSpc>
            <a:spcBef>
              <a:spcPct val="0"/>
            </a:spcBef>
            <a:spcAft>
              <a:spcPct val="15000"/>
            </a:spcAft>
            <a:buChar char="••"/>
          </a:pPr>
          <a:r>
            <a:rPr lang="pt-BR" sz="2100" kern="1200" smtClean="0"/>
            <a:t>	O movimento surgiu em 1962 como um conjunto de ideias a </a:t>
          </a:r>
          <a:r>
            <a:rPr lang="pt-BR" sz="2100" b="1" kern="1200" smtClean="0"/>
            <a:t>respeito do homem, da organização e do ambiente, no sentido de facilitar o crescimento e desenvolvimento das organizações</a:t>
          </a:r>
          <a:r>
            <a:rPr lang="pt-BR" sz="2100" kern="1200" smtClean="0"/>
            <a:t>. No sentido restrito, o DO é um desdobramento prático e operacional da Teoria Comportamental em direção a abordagem sistêmica.</a:t>
          </a:r>
          <a:endParaRPr lang="pt-BR" sz="2100" b="1" kern="1200" dirty="0" smtClean="0">
            <a:latin typeface="+mn-lt"/>
            <a:cs typeface="Times New Roman" pitchFamily="18" charset="0"/>
          </a:endParaRPr>
        </a:p>
      </dsp:txBody>
      <dsp:txXfrm>
        <a:off x="0" y="2209102"/>
        <a:ext cx="8136904" cy="44123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8DDC7-EAD7-4E58-9A7E-1D7FB1E7AB6A}">
      <dsp:nvSpPr>
        <dsp:cNvPr id="0" name=""/>
        <dsp:cNvSpPr/>
      </dsp:nvSpPr>
      <dsp:spPr>
        <a:xfrm>
          <a:off x="0" y="90965"/>
          <a:ext cx="7659688" cy="32432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t-BR" sz="2100" kern="1200" dirty="0" smtClean="0"/>
            <a:t>A mudança organizacional não podem ser feitas ao acaso, ao sabor da inércia ou da improvisação, mas devem ser planejadas.</a:t>
          </a:r>
        </a:p>
        <a:p>
          <a:pPr lvl="0" algn="l" defTabSz="933450" rtl="0">
            <a:lnSpc>
              <a:spcPct val="90000"/>
            </a:lnSpc>
            <a:spcBef>
              <a:spcPct val="0"/>
            </a:spcBef>
            <a:spcAft>
              <a:spcPct val="35000"/>
            </a:spcAft>
          </a:pPr>
          <a:r>
            <a:rPr lang="pt-BR" sz="2100" kern="1200" dirty="0" smtClean="0"/>
            <a:t>A mudança organizacional requer uma adequada plataforma de suporte e apoio em termos de estrutura organizacional flexível e adaptável, uma cultura organizacional participativa e aberta, liderança democrática. Mas, para que essa mudança tenha engajamento e comprometimento das pessoas, ela precisa ser alavancada por estimuladores como comunicação e apoio, motivação e recompensas e incentivos.</a:t>
          </a:r>
          <a:endParaRPr lang="pt-BR" sz="2100" kern="1200" dirty="0"/>
        </a:p>
      </dsp:txBody>
      <dsp:txXfrm>
        <a:off x="158322" y="249287"/>
        <a:ext cx="7343044" cy="29265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Lista de Guias"/>
  <dgm:desc val="Use para mostrar blocos de informações não sequenciais ou agrupados. Funciona melhor para listas com uma pequena quantidade de texto de Nível 1. O primeiro Nível 2 é exibido ao lado do texto de Nível 1, e o texto de Nível 2 restante aparece sob o texto de Ní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Lista de Guias"/>
  <dgm:desc val="Use para mostrar blocos de informações não sequenciais ou agrupados. Funciona melhor para listas com uma pequena quantidade de texto de Nível 1. O primeiro Nível 2 é exibido ao lado do texto de Nível 1, e o texto de Nível 2 restante aparece sob o texto de Ní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4" y="2"/>
            <a:ext cx="3077006" cy="512080"/>
          </a:xfrm>
          <a:prstGeom prst="rect">
            <a:avLst/>
          </a:prstGeom>
        </p:spPr>
        <p:txBody>
          <a:bodyPr vert="horz" lIns="94009" tIns="47005" rIns="94009" bIns="47005" rtlCol="0"/>
          <a:lstStyle>
            <a:lvl1pPr algn="l">
              <a:defRPr sz="1200"/>
            </a:lvl1pPr>
          </a:lstStyle>
          <a:p>
            <a:endParaRPr lang="pt-BR"/>
          </a:p>
        </p:txBody>
      </p:sp>
      <p:sp>
        <p:nvSpPr>
          <p:cNvPr id="3" name="Espaço Reservado para Data 2"/>
          <p:cNvSpPr>
            <a:spLocks noGrp="1"/>
          </p:cNvSpPr>
          <p:nvPr>
            <p:ph type="dt" idx="1"/>
          </p:nvPr>
        </p:nvSpPr>
        <p:spPr>
          <a:xfrm>
            <a:off x="4020688" y="2"/>
            <a:ext cx="3077006" cy="512080"/>
          </a:xfrm>
          <a:prstGeom prst="rect">
            <a:avLst/>
          </a:prstGeom>
        </p:spPr>
        <p:txBody>
          <a:bodyPr vert="horz" lIns="94009" tIns="47005" rIns="94009" bIns="47005" rtlCol="0"/>
          <a:lstStyle>
            <a:lvl1pPr algn="r">
              <a:defRPr sz="1200"/>
            </a:lvl1pPr>
          </a:lstStyle>
          <a:p>
            <a:fld id="{9FE6C617-5B7E-400C-9016-78C73D466068}" type="datetimeFigureOut">
              <a:rPr lang="pt-BR" smtClean="0"/>
              <a:pPr/>
              <a:t>05/10/2018</a:t>
            </a:fld>
            <a:endParaRPr lang="pt-BR"/>
          </a:p>
        </p:txBody>
      </p:sp>
      <p:sp>
        <p:nvSpPr>
          <p:cNvPr id="4" name="Espaço Reservado para Imagem de Slide 3"/>
          <p:cNvSpPr>
            <a:spLocks noGrp="1" noRot="1" noChangeAspect="1"/>
          </p:cNvSpPr>
          <p:nvPr>
            <p:ph type="sldImg" idx="2"/>
          </p:nvPr>
        </p:nvSpPr>
        <p:spPr>
          <a:xfrm>
            <a:off x="990600" y="766763"/>
            <a:ext cx="5119688" cy="3838575"/>
          </a:xfrm>
          <a:prstGeom prst="rect">
            <a:avLst/>
          </a:prstGeom>
          <a:noFill/>
          <a:ln w="12700">
            <a:solidFill>
              <a:prstClr val="black"/>
            </a:solidFill>
          </a:ln>
        </p:spPr>
        <p:txBody>
          <a:bodyPr vert="horz" lIns="94009" tIns="47005" rIns="94009" bIns="47005" rtlCol="0" anchor="ctr"/>
          <a:lstStyle/>
          <a:p>
            <a:endParaRPr lang="pt-BR"/>
          </a:p>
        </p:txBody>
      </p:sp>
      <p:sp>
        <p:nvSpPr>
          <p:cNvPr id="5" name="Espaço Reservado para Anotações 4"/>
          <p:cNvSpPr>
            <a:spLocks noGrp="1"/>
          </p:cNvSpPr>
          <p:nvPr>
            <p:ph type="body" sz="quarter" idx="3"/>
          </p:nvPr>
        </p:nvSpPr>
        <p:spPr>
          <a:xfrm>
            <a:off x="710575" y="4862142"/>
            <a:ext cx="5678153" cy="4605227"/>
          </a:xfrm>
          <a:prstGeom prst="rect">
            <a:avLst/>
          </a:prstGeom>
        </p:spPr>
        <p:txBody>
          <a:bodyPr vert="horz" lIns="94009" tIns="47005" rIns="94009" bIns="47005"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4" y="9720785"/>
            <a:ext cx="3077006" cy="512080"/>
          </a:xfrm>
          <a:prstGeom prst="rect">
            <a:avLst/>
          </a:prstGeom>
        </p:spPr>
        <p:txBody>
          <a:bodyPr vert="horz" lIns="94009" tIns="47005" rIns="94009" bIns="47005"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020688" y="9720785"/>
            <a:ext cx="3077006" cy="512080"/>
          </a:xfrm>
          <a:prstGeom prst="rect">
            <a:avLst/>
          </a:prstGeom>
        </p:spPr>
        <p:txBody>
          <a:bodyPr vert="horz" lIns="94009" tIns="47005" rIns="94009" bIns="47005" rtlCol="0" anchor="b"/>
          <a:lstStyle>
            <a:lvl1pPr algn="r">
              <a:defRPr sz="1200"/>
            </a:lvl1pPr>
          </a:lstStyle>
          <a:p>
            <a:fld id="{66989581-9CBA-4B0F-A32F-F702C6A66946}" type="slidenum">
              <a:rPr lang="pt-BR" smtClean="0"/>
              <a:pPr/>
              <a:t>‹nº›</a:t>
            </a:fld>
            <a:endParaRPr lang="pt-BR"/>
          </a:p>
        </p:txBody>
      </p:sp>
    </p:spTree>
    <p:extLst>
      <p:ext uri="{BB962C8B-B14F-4D97-AF65-F5344CB8AC3E}">
        <p14:creationId xmlns:p14="http://schemas.microsoft.com/office/powerpoint/2010/main" val="88434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t>3</a:t>
            </a:fld>
            <a:endParaRPr lang="pt-BR"/>
          </a:p>
        </p:txBody>
      </p:sp>
    </p:spTree>
    <p:extLst>
      <p:ext uri="{BB962C8B-B14F-4D97-AF65-F5344CB8AC3E}">
        <p14:creationId xmlns:p14="http://schemas.microsoft.com/office/powerpoint/2010/main" val="159767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Atualmente, estamos, segundo Chiavenato, na Era da Informação ou outros autores como na Era Moderna (</a:t>
            </a:r>
            <a:r>
              <a:rPr lang="pt-BR" dirty="0" err="1"/>
              <a:t>Wren</a:t>
            </a:r>
            <a:r>
              <a:rPr lang="pt-BR" dirty="0"/>
              <a:t> w </a:t>
            </a:r>
            <a:r>
              <a:rPr lang="pt-BR" dirty="0" err="1"/>
              <a:t>Bedeian</a:t>
            </a:r>
            <a:r>
              <a:rPr lang="pt-BR" dirty="0"/>
              <a:t>). Normalmente, ela sucede a era Pós-Industrial. Como ela ainda está em curso, não podemos ainda definir claramente toda a teoria, somente anovas abordagens e conceitos, mas a grande ênfase é na competitividade, segundo autores. </a:t>
            </a:r>
          </a:p>
          <a:p>
            <a:r>
              <a:rPr lang="pt-BR" dirty="0"/>
              <a:t>No geral, nesta era - Moderna ou da Informação – organizações enfrentam um cenário muito dinâmico, onde há uma necessidade de constante inovação, a adoção de novas ideias e conceitos e a busca de flexibilidade nas organizações para se adaptar as constantes mudanças/incertezas. Quanto maior a mudança e instabilidade, tanto maior a necessidade de habilidades conceituais para proporcionar a inovação dentro das organizações.</a:t>
            </a:r>
          </a:p>
          <a:p>
            <a:r>
              <a:rPr lang="pt-BR" dirty="0"/>
              <a:t>Sendo assim, quanto mais dinâmico e competitivo o cenário que a organização se encontra, </a:t>
            </a:r>
            <a:r>
              <a:rPr lang="pt-BR" b="1" i="1" u="sng" dirty="0"/>
              <a:t>maior é a necessidade de se fundamentar em conceitos, ideias, modelos, teorias e valores que lhe permitam a orientação e o balizamento do seu comportamento</a:t>
            </a:r>
            <a:r>
              <a:rPr lang="pt-BR" dirty="0"/>
              <a:t>. </a:t>
            </a:r>
          </a:p>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5</a:t>
            </a:fld>
            <a:endParaRPr lang="pt-BR"/>
          </a:p>
        </p:txBody>
      </p:sp>
    </p:spTree>
    <p:extLst>
      <p:ext uri="{BB962C8B-B14F-4D97-AF65-F5344CB8AC3E}">
        <p14:creationId xmlns:p14="http://schemas.microsoft.com/office/powerpoint/2010/main" val="278143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40095">
              <a:defRPr/>
            </a:pPr>
            <a:r>
              <a:rPr lang="pt-BR" dirty="0"/>
              <a:t>Apesar dos primórdios da administração ser registrados 4.000 a.c. com os </a:t>
            </a:r>
            <a:r>
              <a:rPr lang="pt-BR" dirty="0" err="1"/>
              <a:t>Egipios</a:t>
            </a:r>
            <a:r>
              <a:rPr lang="pt-BR" dirty="0"/>
              <a:t> (necessidade de planejar, organizar e controlar).</a:t>
            </a:r>
          </a:p>
          <a:p>
            <a:r>
              <a:rPr lang="pt-BR" dirty="0"/>
              <a:t>A administração é uma jovem ciência com pouco mais de 100 anos. Ela é um produto típico do século XX.  Embora o trabalho exista desde sempre na história da humanidade, as organizações e sua administração formam um capítulo a pouco tempo. A economia ela é gerida por organizações (seja fábrica ou o governo) e a ciência como administrador iniciou na Revolução Industrial, na medida que as pessoas se concentravam num local e a necessidade de divisão de tarefas e especialização do trabalho iniciou-se coma Revolução Industrial.</a:t>
            </a:r>
          </a:p>
          <a:p>
            <a:pPr defTabSz="940095">
              <a:defRPr/>
            </a:pPr>
            <a:r>
              <a:rPr lang="pt-BR" dirty="0" smtClean="0"/>
              <a:t>A Revolução Industrial criou o contexto industrial, tecnológico, social, político e econômico que permitiu o surgimento da teoria administrativa.</a:t>
            </a:r>
          </a:p>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6</a:t>
            </a:fld>
            <a:endParaRPr lang="pt-BR"/>
          </a:p>
        </p:txBody>
      </p:sp>
    </p:spTree>
    <p:extLst>
      <p:ext uri="{BB962C8B-B14F-4D97-AF65-F5344CB8AC3E}">
        <p14:creationId xmlns:p14="http://schemas.microsoft.com/office/powerpoint/2010/main" val="252822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a:t>
            </a:r>
            <a:r>
              <a:rPr lang="pt-BR" baseline="0" dirty="0" smtClean="0"/>
              <a:t> TGA estua a </a:t>
            </a:r>
            <a:r>
              <a:rPr lang="pt-BR" baseline="0" dirty="0" err="1" smtClean="0"/>
              <a:t>Adminsitração</a:t>
            </a:r>
            <a:r>
              <a:rPr lang="pt-BR" baseline="0" dirty="0" smtClean="0"/>
              <a:t> das organizações e empresas do ponto de vista da interação e da </a:t>
            </a:r>
            <a:r>
              <a:rPr lang="pt-BR" baseline="0" dirty="0" err="1" smtClean="0"/>
              <a:t>interdependencia</a:t>
            </a:r>
            <a:r>
              <a:rPr lang="pt-BR" baseline="0" dirty="0" smtClean="0"/>
              <a:t> entre as seis variáveis principais: tarefa, estrutura, pessoas, tecnologia, ambiente e competitividade. Elas </a:t>
            </a:r>
            <a:r>
              <a:rPr lang="pt-BR" baseline="0" dirty="0" err="1" smtClean="0"/>
              <a:t>consitutem</a:t>
            </a:r>
            <a:r>
              <a:rPr lang="pt-BR" baseline="0" dirty="0" smtClean="0"/>
              <a:t> os principais componentes do estudo da </a:t>
            </a:r>
            <a:r>
              <a:rPr lang="pt-BR" baseline="0" dirty="0" err="1" smtClean="0"/>
              <a:t>Adminsitração</a:t>
            </a:r>
            <a:r>
              <a:rPr lang="pt-BR" baseline="0" dirty="0" smtClean="0"/>
              <a:t> das organizações </a:t>
            </a:r>
            <a:r>
              <a:rPr lang="pt-BR" baseline="0" dirty="0" err="1" smtClean="0"/>
              <a:t>daas</a:t>
            </a:r>
            <a:r>
              <a:rPr lang="pt-BR" baseline="0" dirty="0" smtClean="0"/>
              <a:t> empresas.  </a:t>
            </a:r>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7</a:t>
            </a:fld>
            <a:endParaRPr lang="pt-BR"/>
          </a:p>
        </p:txBody>
      </p:sp>
    </p:spTree>
    <p:extLst>
      <p:ext uri="{BB962C8B-B14F-4D97-AF65-F5344CB8AC3E}">
        <p14:creationId xmlns:p14="http://schemas.microsoft.com/office/powerpoint/2010/main" val="241932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análise das organizações dentro da abordagem múltipla envolvendo a interação entre a organização e o ambiente foi iniciada pelos estruturalistas. Na medida em que a análise organizacional começou a ser influenciada pela abordagem de sistemas abertos, aumentou a </a:t>
            </a:r>
            <a:r>
              <a:rPr lang="pt-BR" dirty="0" err="1"/>
              <a:t>enfase</a:t>
            </a:r>
            <a:r>
              <a:rPr lang="pt-BR" dirty="0"/>
              <a:t> do estudo do meio ambiente como base para a compreensão da eficácia da organização. A ênfase na análise ambiental ainda não produziu uma adequada sistematização e operacionalização dos conhecimentos acerca do ambiente. As organizações pouco sabem a respeito de seus ambientes.  </a:t>
            </a: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8</a:t>
            </a:fld>
            <a:endParaRPr lang="pt-BR"/>
          </a:p>
        </p:txBody>
      </p:sp>
    </p:spTree>
    <p:extLst>
      <p:ext uri="{BB962C8B-B14F-4D97-AF65-F5344CB8AC3E}">
        <p14:creationId xmlns:p14="http://schemas.microsoft.com/office/powerpoint/2010/main" val="258308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9</a:t>
            </a:fld>
            <a:endParaRPr lang="pt-BR"/>
          </a:p>
        </p:txBody>
      </p:sp>
    </p:spTree>
    <p:extLst>
      <p:ext uri="{BB962C8B-B14F-4D97-AF65-F5344CB8AC3E}">
        <p14:creationId xmlns:p14="http://schemas.microsoft.com/office/powerpoint/2010/main" val="486809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25</a:t>
            </a:fld>
            <a:endParaRPr lang="pt-BR"/>
          </a:p>
        </p:txBody>
      </p:sp>
    </p:spTree>
    <p:extLst>
      <p:ext uri="{BB962C8B-B14F-4D97-AF65-F5344CB8AC3E}">
        <p14:creationId xmlns:p14="http://schemas.microsoft.com/office/powerpoint/2010/main" val="425517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41</a:t>
            </a:fld>
            <a:endParaRPr lang="pt-BR"/>
          </a:p>
        </p:txBody>
      </p:sp>
    </p:spTree>
    <p:extLst>
      <p:ext uri="{BB962C8B-B14F-4D97-AF65-F5344CB8AC3E}">
        <p14:creationId xmlns:p14="http://schemas.microsoft.com/office/powerpoint/2010/main" val="293418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r>
              <a:rPr lang="pt-PT" b="1" dirty="0" smtClean="0"/>
              <a:t>LES 107 – Teoria Geral da Administração</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
        <p:nvSpPr>
          <p:cNvPr id="7" name="CaixaDeTexto 6"/>
          <p:cNvSpPr txBox="1"/>
          <p:nvPr userDrawn="1"/>
        </p:nvSpPr>
        <p:spPr>
          <a:xfrm>
            <a:off x="1617" y="6488668"/>
            <a:ext cx="8059129" cy="369332"/>
          </a:xfrm>
          <a:prstGeom prst="rect">
            <a:avLst/>
          </a:prstGeom>
          <a:noFill/>
        </p:spPr>
        <p:txBody>
          <a:bodyPr wrap="none" rtlCol="0">
            <a:spAutoFit/>
          </a:bodyPr>
          <a:lstStyle/>
          <a:p>
            <a:r>
              <a:rPr lang="pt-PT" sz="1800" b="1" kern="1200" dirty="0" smtClean="0">
                <a:solidFill>
                  <a:schemeClr val="tx1"/>
                </a:solidFill>
                <a:effectLst/>
                <a:latin typeface="+mn-lt"/>
                <a:ea typeface="+mn-ea"/>
                <a:cs typeface="+mn-cs"/>
              </a:rPr>
              <a:t>LES 107 – Teoria Geral da Administração – Aula</a:t>
            </a:r>
            <a:r>
              <a:rPr lang="pt-PT" sz="1800" b="1" kern="1200" baseline="0" dirty="0" smtClean="0">
                <a:solidFill>
                  <a:schemeClr val="tx1"/>
                </a:solidFill>
                <a:effectLst/>
                <a:latin typeface="+mn-lt"/>
                <a:ea typeface="+mn-ea"/>
                <a:cs typeface="+mn-cs"/>
              </a:rPr>
              <a:t> de Desenvolvimento Organizacional</a:t>
            </a:r>
            <a:endParaRPr lang="pt-B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63A9A7CB-BEE6-4F99-898E-913F06E8E125}"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smtClean="0"/>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BEE1B38-C5EB-4D66-9137-0AFE9CDEDE8F}" type="datetime1">
              <a:rPr lang="en-US" smtClean="0"/>
              <a:pPr/>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327B613C-1AD7-49D3-885D-F654C5CDBAA6}" type="datetime1">
              <a:rPr lang="en-US" smtClean="0"/>
              <a:pPr/>
              <a:t>10/5/2018</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‹nº›</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‹nº›</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10/5/2018</a:t>
            </a:fld>
            <a:endParaRPr lang="en-US" dirty="0"/>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http://a1055.g.akamai.net/f/1055/1401/5h/search.barnesandnoble.com/gresources/bnexplorer/icon_read_review1.gif"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GLnmQOwwoho" TargetMode="External"/><Relationship Id="rId2" Type="http://schemas.openxmlformats.org/officeDocument/2006/relationships/hyperlink" Target="http://www.youtube.com/watch?v=fBG_rXEjxF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FGETIu3MvQ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0YRprjIEpsU" TargetMode="External"/><Relationship Id="rId2" Type="http://schemas.openxmlformats.org/officeDocument/2006/relationships/hyperlink" Target="http://www.youtube.com/watch?v=4anBtQpqw0U"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KB4Sy99u2N8"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1VZibEw1izw" TargetMode="External"/><Relationship Id="rId2" Type="http://schemas.openxmlformats.org/officeDocument/2006/relationships/hyperlink" Target="http://www.youtube.com/watch?v=38aoPN6orVo"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www.youtube.com/watch?v=4a5jldNIXvQ"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youtube.com/watch?v=38aoPN6orVo"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http://a1055.g.akamai.net/f/1055/1401/5h/search.barnesandnoble.com/gresources/bnexplorer/icon_read_chapter1.gif"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oleObject" Target="../embeddings/oleObject8.bin"/><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http://a1055.g.akamai.net/f/1055/1401/5h/search.barnesandnoble.com/gresources/bnexplorer/icon_read_review1.gif"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oleObject" Target="../embeddings/oleObject10.bin"/><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http://a1055.g.akamai.net/f/1055/1401/5h/search.barnesandnoble.com/gresources/bnexplorer/icon_read_review1.gif" TargetMode="Externa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oleObject" Target="../embeddings/oleObject12.bin"/><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http://a1055.g.akamai.net/f/1055/1401/5h/search.barnesandnoble.com/gresources/bnexplorer/icon_read_chapter1.gif" TargetMode="Externa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oleObject" Target="../embeddings/oleObject17.bin"/><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http://a1055.g.akamai.net/f/1055/1401/5h/search.barnesandnoble.com/gresources/bnexplorer/icon_read_review1.gif" TargetMode="Externa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png"/><Relationship Id="rId5" Type="http://schemas.openxmlformats.org/officeDocument/2006/relationships/oleObject" Target="../embeddings/oleObject29.bin"/><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http://a1055.g.akamai.net/f/1055/1401/5h/search.barnesandnoble.com/gresources/bnexplorer/icon_read_review1.gif" TargetMode="Externa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png"/><Relationship Id="rId5" Type="http://schemas.openxmlformats.org/officeDocument/2006/relationships/oleObject" Target="../embeddings/oleObject31.bin"/><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http://a1055.g.akamai.net/f/1055/1401/5h/search.barnesandnoble.com/gresources/bnexplorer/icon_read_review1.gif" TargetMode="Externa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png"/><Relationship Id="rId5" Type="http://schemas.openxmlformats.org/officeDocument/2006/relationships/oleObject" Target="../embeddings/oleObject33.bin"/><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1</a:t>
            </a:fld>
            <a:endParaRPr lang="en-US"/>
          </a:p>
        </p:txBody>
      </p:sp>
      <p:sp>
        <p:nvSpPr>
          <p:cNvPr id="5" name="Retângulo 4"/>
          <p:cNvSpPr/>
          <p:nvPr/>
        </p:nvSpPr>
        <p:spPr>
          <a:xfrm>
            <a:off x="611560" y="428179"/>
            <a:ext cx="7416824" cy="2862322"/>
          </a:xfrm>
          <a:prstGeom prst="rect">
            <a:avLst/>
          </a:prstGeom>
        </p:spPr>
        <p:txBody>
          <a:bodyPr wrap="square">
            <a:spAutoFit/>
          </a:bodyPr>
          <a:lstStyle/>
          <a:p>
            <a:r>
              <a:rPr lang="pt-BR" b="1" dirty="0"/>
              <a:t>IV. AVALIAÇÃO</a:t>
            </a:r>
            <a:endParaRPr lang="en-US" dirty="0"/>
          </a:p>
          <a:p>
            <a:r>
              <a:rPr lang="pt-BR" dirty="0"/>
              <a:t>A participação nos debates e apresentação em grupo na aula é importante na disciplina – equivale a  40% da nota final. Cada grupo selecionará um tema entre os sete propostos na disciplina. Cada grupo será responsável por um tema por aula e os demais grupos vão debater a respeito do </a:t>
            </a:r>
            <a:r>
              <a:rPr lang="pt-BR" dirty="0" smtClean="0"/>
              <a:t>tema e escrever um ensaio de 1 página. </a:t>
            </a:r>
            <a:r>
              <a:rPr lang="pt-BR" dirty="0"/>
              <a:t>A apresentação equivale a 20% da nota e a participação nos debates mais 20%. Os 60% remanescentes corresponde a duas provas</a:t>
            </a:r>
            <a:r>
              <a:rPr lang="pt-BR" dirty="0" smtClean="0"/>
              <a:t>.</a:t>
            </a:r>
          </a:p>
          <a:p>
            <a:endParaRPr lang="en-US" dirty="0"/>
          </a:p>
          <a:p>
            <a:r>
              <a:rPr lang="pt-BR" b="1" dirty="0"/>
              <a:t>Avaliação final = 20% DEBATES + 20% APRE</a:t>
            </a:r>
            <a:r>
              <a:rPr lang="pt-BR" b="1" baseline="-25000" dirty="0"/>
              <a:t> </a:t>
            </a:r>
            <a:r>
              <a:rPr lang="pt-BR" b="1" dirty="0"/>
              <a:t>+ 30% PROVA 1 + 30% PROVA 2</a:t>
            </a:r>
            <a:endParaRPr lang="en-US" dirty="0"/>
          </a:p>
        </p:txBody>
      </p:sp>
      <p:cxnSp>
        <p:nvCxnSpPr>
          <p:cNvPr id="7" name="Conector de seta reta 6"/>
          <p:cNvCxnSpPr/>
          <p:nvPr/>
        </p:nvCxnSpPr>
        <p:spPr>
          <a:xfrm>
            <a:off x="2915816" y="3284984"/>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1619672" y="4172495"/>
            <a:ext cx="1872208" cy="923330"/>
          </a:xfrm>
          <a:prstGeom prst="rect">
            <a:avLst/>
          </a:prstGeom>
          <a:noFill/>
        </p:spPr>
        <p:txBody>
          <a:bodyPr wrap="square" rtlCol="0">
            <a:spAutoFit/>
          </a:bodyPr>
          <a:lstStyle/>
          <a:p>
            <a:r>
              <a:rPr lang="pt-BR" dirty="0" smtClean="0"/>
              <a:t>Soma resenha + discussão em aula (participação)</a:t>
            </a:r>
            <a:endParaRPr lang="en-US" dirty="0"/>
          </a:p>
        </p:txBody>
      </p:sp>
      <p:sp>
        <p:nvSpPr>
          <p:cNvPr id="9" name="CaixaDeTexto 8"/>
          <p:cNvSpPr txBox="1"/>
          <p:nvPr/>
        </p:nvSpPr>
        <p:spPr>
          <a:xfrm>
            <a:off x="3639728" y="4310994"/>
            <a:ext cx="1656184" cy="646331"/>
          </a:xfrm>
          <a:prstGeom prst="rect">
            <a:avLst/>
          </a:prstGeom>
          <a:noFill/>
        </p:spPr>
        <p:txBody>
          <a:bodyPr wrap="square" rtlCol="0">
            <a:spAutoFit/>
          </a:bodyPr>
          <a:lstStyle/>
          <a:p>
            <a:r>
              <a:rPr lang="pt-BR" dirty="0" smtClean="0"/>
              <a:t>Apresentação do grupo</a:t>
            </a:r>
            <a:endParaRPr lang="en-US" dirty="0"/>
          </a:p>
        </p:txBody>
      </p:sp>
      <p:cxnSp>
        <p:nvCxnSpPr>
          <p:cNvPr id="11" name="Conector de seta reta 10"/>
          <p:cNvCxnSpPr/>
          <p:nvPr/>
        </p:nvCxnSpPr>
        <p:spPr>
          <a:xfrm>
            <a:off x="4467820" y="3363466"/>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a:off x="6547060" y="3363466"/>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5724128" y="4310994"/>
            <a:ext cx="1656184" cy="369332"/>
          </a:xfrm>
          <a:prstGeom prst="rect">
            <a:avLst/>
          </a:prstGeom>
          <a:noFill/>
        </p:spPr>
        <p:txBody>
          <a:bodyPr wrap="square" rtlCol="0">
            <a:spAutoFit/>
          </a:bodyPr>
          <a:lstStyle/>
          <a:p>
            <a:r>
              <a:rPr lang="pt-BR" dirty="0" smtClean="0"/>
              <a:t>PROVAS</a:t>
            </a:r>
            <a:endParaRPr lang="en-US" dirty="0"/>
          </a:p>
        </p:txBody>
      </p:sp>
    </p:spTree>
    <p:extLst>
      <p:ext uri="{BB962C8B-B14F-4D97-AF65-F5344CB8AC3E}">
        <p14:creationId xmlns:p14="http://schemas.microsoft.com/office/powerpoint/2010/main" val="1883363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10</a:t>
            </a:fld>
            <a:endParaRPr lang="en-US"/>
          </a:p>
        </p:txBody>
      </p:sp>
      <p:sp>
        <p:nvSpPr>
          <p:cNvPr id="3" name="Rectangle 3"/>
          <p:cNvSpPr>
            <a:spLocks noChangeArrowheads="1"/>
          </p:cNvSpPr>
          <p:nvPr/>
        </p:nvSpPr>
        <p:spPr bwMode="auto">
          <a:xfrm>
            <a:off x="395536" y="620688"/>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endParaRPr lang="pt-PT" sz="3600" b="1" dirty="0">
              <a:solidFill>
                <a:srgbClr val="4D4D4D"/>
              </a:solidFill>
              <a:latin typeface="Tahoma" pitchFamily="34" charset="0"/>
              <a:cs typeface="Times New Roman" pitchFamily="18" charset="0"/>
            </a:endParaRPr>
          </a:p>
          <a:p>
            <a:pPr marL="342900" indent="-342900" algn="ctr">
              <a:spcBef>
                <a:spcPct val="20000"/>
              </a:spcBef>
            </a:pPr>
            <a:endParaRPr lang="pt-PT" sz="3600" b="1" dirty="0">
              <a:solidFill>
                <a:srgbClr val="4D4D4D"/>
              </a:solidFill>
              <a:latin typeface="Tahoma" pitchFamily="34" charset="0"/>
              <a:cs typeface="Times New Roman" pitchFamily="18" charset="0"/>
            </a:endParaRPr>
          </a:p>
          <a:p>
            <a:pPr marL="342900" indent="-342900" algn="ctr">
              <a:spcBef>
                <a:spcPct val="20000"/>
              </a:spcBef>
            </a:pPr>
            <a:r>
              <a:rPr lang="pt-PT" sz="3600" b="1" dirty="0" smtClean="0">
                <a:solidFill>
                  <a:srgbClr val="4D4D4D"/>
                </a:solidFill>
                <a:latin typeface="Tahoma" pitchFamily="34" charset="0"/>
                <a:cs typeface="Times New Roman" pitchFamily="18" charset="0"/>
              </a:rPr>
              <a:t>TEORIA COMPORTAMENTAL</a:t>
            </a:r>
            <a:endParaRPr lang="pt-PT" sz="3600" b="1" dirty="0">
              <a:solidFill>
                <a:srgbClr val="4D4D4D"/>
              </a:solidFill>
              <a:latin typeface="Tahoma" pitchFamily="34" charset="0"/>
              <a:cs typeface="Times New Roman" pitchFamily="18" charset="0"/>
            </a:endParaRPr>
          </a:p>
          <a:p>
            <a:pPr marL="342900" indent="-342900" algn="ctr">
              <a:spcBef>
                <a:spcPct val="20000"/>
              </a:spcBef>
            </a:pPr>
            <a:r>
              <a:rPr lang="pt-PT" sz="3600" b="1" dirty="0">
                <a:solidFill>
                  <a:srgbClr val="4D4D4D"/>
                </a:solidFill>
                <a:latin typeface="Tahoma" pitchFamily="34" charset="0"/>
                <a:cs typeface="Times New Roman" pitchFamily="18" charset="0"/>
              </a:rPr>
              <a:t>DA</a:t>
            </a:r>
          </a:p>
          <a:p>
            <a:pPr marL="342900" indent="-342900" algn="ctr">
              <a:spcBef>
                <a:spcPct val="20000"/>
              </a:spcBef>
            </a:pPr>
            <a:r>
              <a:rPr lang="pt-PT" sz="3600" b="1" dirty="0" smtClean="0">
                <a:solidFill>
                  <a:srgbClr val="4D4D4D"/>
                </a:solidFill>
                <a:latin typeface="Tahoma" pitchFamily="34" charset="0"/>
                <a:cs typeface="Times New Roman" pitchFamily="18" charset="0"/>
              </a:rPr>
              <a:t>ADMINISTRAÇÃO</a:t>
            </a:r>
          </a:p>
          <a:p>
            <a:pPr marL="342900" indent="-342900" algn="ctr">
              <a:spcBef>
                <a:spcPct val="20000"/>
              </a:spcBef>
            </a:pPr>
            <a:r>
              <a:rPr lang="pt-PT" sz="3600" b="1" dirty="0" smtClean="0">
                <a:solidFill>
                  <a:srgbClr val="4D4D4D"/>
                </a:solidFill>
                <a:latin typeface="Tahoma" pitchFamily="34" charset="0"/>
                <a:cs typeface="Times New Roman" pitchFamily="18" charset="0"/>
              </a:rPr>
              <a:t>(parte 7)</a:t>
            </a:r>
            <a:endParaRPr lang="pt-PT" sz="2800" b="1" dirty="0">
              <a:solidFill>
                <a:srgbClr val="4D4D4D"/>
              </a:solidFill>
              <a:latin typeface="Tahoma" pitchFamily="34" charset="0"/>
              <a:cs typeface="Times New Roman" pitchFamily="18" charset="0"/>
            </a:endParaRPr>
          </a:p>
          <a:p>
            <a:pPr marL="342900" indent="-342900" algn="ctr">
              <a:spcBef>
                <a:spcPct val="20000"/>
              </a:spcBef>
            </a:pPr>
            <a:endParaRPr lang="pt-PT" sz="2800" b="1" dirty="0">
              <a:solidFill>
                <a:srgbClr val="4D4D4D"/>
              </a:solidFill>
              <a:latin typeface="Tahoma" pitchFamily="34" charset="0"/>
              <a:cs typeface="Times New Roman" pitchFamily="18" charset="0"/>
            </a:endParaRPr>
          </a:p>
        </p:txBody>
      </p:sp>
      <p:sp>
        <p:nvSpPr>
          <p:cNvPr id="4" name="CaixaDeTexto 3"/>
          <p:cNvSpPr txBox="1"/>
          <p:nvPr/>
        </p:nvSpPr>
        <p:spPr>
          <a:xfrm>
            <a:off x="1043609" y="5313982"/>
            <a:ext cx="6336704" cy="1477328"/>
          </a:xfrm>
          <a:prstGeom prst="rect">
            <a:avLst/>
          </a:prstGeom>
          <a:noFill/>
        </p:spPr>
        <p:txBody>
          <a:bodyPr wrap="square" rtlCol="0">
            <a:spAutoFit/>
          </a:bodyPr>
          <a:lstStyle/>
          <a:p>
            <a:r>
              <a:rPr lang="pt-BR" dirty="0"/>
              <a:t>Idalberto Chiavenato – Introdução a Teoria Geral da Administração – várias </a:t>
            </a:r>
            <a:r>
              <a:rPr lang="pt-BR" dirty="0" smtClean="0"/>
              <a:t>edições</a:t>
            </a:r>
          </a:p>
          <a:p>
            <a:endParaRPr lang="pt-BR" dirty="0"/>
          </a:p>
          <a:p>
            <a:r>
              <a:rPr lang="pt-BR" dirty="0" smtClean="0"/>
              <a:t>Fonte: https</a:t>
            </a:r>
            <a:r>
              <a:rPr lang="pt-BR" dirty="0"/>
              <a:t>://www.youtube.com/watch?v=yHd8lThWOpQ</a:t>
            </a:r>
          </a:p>
          <a:p>
            <a:endParaRPr lang="pt-BR" dirty="0"/>
          </a:p>
        </p:txBody>
      </p:sp>
    </p:spTree>
    <p:extLst>
      <p:ext uri="{BB962C8B-B14F-4D97-AF65-F5344CB8AC3E}">
        <p14:creationId xmlns:p14="http://schemas.microsoft.com/office/powerpoint/2010/main" val="3417588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11</a:t>
            </a:fld>
            <a:endParaRPr lang="en-US"/>
          </a:p>
        </p:txBody>
      </p:sp>
      <p:graphicFrame>
        <p:nvGraphicFramePr>
          <p:cNvPr id="5"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61"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3"/>
          <p:cNvSpPr>
            <a:spLocks noChangeArrowheads="1"/>
          </p:cNvSpPr>
          <p:nvPr/>
        </p:nvSpPr>
        <p:spPr bwMode="auto">
          <a:xfrm>
            <a:off x="890588" y="1101725"/>
            <a:ext cx="7769225"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solidFill>
                  <a:srgbClr val="5F5F5F"/>
                </a:solidFill>
                <a:latin typeface="Tahoma" pitchFamily="34" charset="0"/>
              </a:rPr>
              <a:t>PARTE 1:   INTRODUÇÃO À TGA</a:t>
            </a:r>
          </a:p>
          <a:p>
            <a:endParaRPr lang="pt-BR" altLang="en-US" sz="1800" b="1">
              <a:solidFill>
                <a:srgbClr val="5F5F5F"/>
              </a:solidFill>
              <a:latin typeface="Tahoma" pitchFamily="34" charset="0"/>
            </a:endParaRPr>
          </a:p>
          <a:p>
            <a:r>
              <a:rPr lang="pt-BR" altLang="en-US" sz="1800" b="1">
                <a:solidFill>
                  <a:srgbClr val="5F5F5F"/>
                </a:solidFill>
                <a:latin typeface="Tahoma" pitchFamily="34" charset="0"/>
              </a:rPr>
              <a:t>PARTE 2:   OS PRIMÓRDIOS DA ADMINISTRAÇÃO</a:t>
            </a:r>
          </a:p>
          <a:p>
            <a:endParaRPr lang="pt-BR" altLang="en-US" sz="1800" b="1">
              <a:solidFill>
                <a:srgbClr val="5F5F5F"/>
              </a:solidFill>
              <a:latin typeface="Tahoma" pitchFamily="34" charset="0"/>
            </a:endParaRPr>
          </a:p>
          <a:p>
            <a:r>
              <a:rPr lang="pt-BR" altLang="en-US" sz="1800" b="1">
                <a:solidFill>
                  <a:srgbClr val="5F5F5F"/>
                </a:solidFill>
                <a:latin typeface="Tahoma" pitchFamily="34" charset="0"/>
              </a:rPr>
              <a:t>PARTE 3:   ABORDAGEM CLÁSSICA DA ADMINISTRAÇÃO</a:t>
            </a:r>
          </a:p>
          <a:p>
            <a:endParaRPr lang="pt-BR" altLang="en-US" sz="1800" b="1">
              <a:solidFill>
                <a:srgbClr val="5F5F5F"/>
              </a:solidFill>
              <a:latin typeface="Tahoma" pitchFamily="34" charset="0"/>
            </a:endParaRPr>
          </a:p>
          <a:p>
            <a:r>
              <a:rPr lang="pt-BR" altLang="en-US" sz="1800" b="1">
                <a:solidFill>
                  <a:srgbClr val="5F5F5F"/>
                </a:solidFill>
                <a:latin typeface="Tahoma" pitchFamily="34" charset="0"/>
              </a:rPr>
              <a:t>PARTE 4:   ABORDAGEM HUMANÍSTICA DA ADMINISTRAÇÃO</a:t>
            </a:r>
          </a:p>
          <a:p>
            <a:endParaRPr lang="pt-BR" altLang="en-US" sz="1800" b="1">
              <a:solidFill>
                <a:srgbClr val="5F5F5F"/>
              </a:solidFill>
              <a:latin typeface="Tahoma" pitchFamily="34" charset="0"/>
            </a:endParaRPr>
          </a:p>
          <a:p>
            <a:r>
              <a:rPr lang="pt-BR" altLang="en-US" sz="1800" b="1">
                <a:solidFill>
                  <a:srgbClr val="5F5F5F"/>
                </a:solidFill>
                <a:latin typeface="Tahoma" pitchFamily="34" charset="0"/>
              </a:rPr>
              <a:t>PARTE 5:   ABORDAGEM NEOCLÁSSICA DA ADMINISTRAÇÃO</a:t>
            </a:r>
          </a:p>
          <a:p>
            <a:endParaRPr lang="pt-BR" altLang="en-US" sz="1800" b="1">
              <a:solidFill>
                <a:srgbClr val="5F5F5F"/>
              </a:solidFill>
              <a:latin typeface="Tahoma" pitchFamily="34" charset="0"/>
            </a:endParaRPr>
          </a:p>
          <a:p>
            <a:r>
              <a:rPr lang="pt-BR" altLang="en-US" sz="1800" b="1">
                <a:solidFill>
                  <a:srgbClr val="5F5F5F"/>
                </a:solidFill>
                <a:latin typeface="Tahoma" pitchFamily="34" charset="0"/>
              </a:rPr>
              <a:t>PARTE 6:   ABORDAGEM ESTRUTURALISTA DA ADMINISTRAÇÃO</a:t>
            </a:r>
          </a:p>
          <a:p>
            <a:endParaRPr lang="pt-BR" altLang="en-US" sz="1800" b="1">
              <a:solidFill>
                <a:srgbClr val="5F5F5F"/>
              </a:solidFill>
              <a:latin typeface="Tahoma" pitchFamily="34" charset="0"/>
            </a:endParaRPr>
          </a:p>
          <a:p>
            <a:r>
              <a:rPr lang="pt-BR" altLang="en-US" sz="1800" b="1">
                <a:solidFill>
                  <a:srgbClr val="5F5F5F"/>
                </a:solidFill>
                <a:latin typeface="Tahoma" pitchFamily="34" charset="0"/>
              </a:rPr>
              <a:t>PARTE 7:   ABORDAGEM COMPORTAMENTAL DA ADMINISTRAÇÃO</a:t>
            </a:r>
          </a:p>
          <a:p>
            <a:endParaRPr lang="pt-BR" altLang="en-US" sz="1800" b="1">
              <a:solidFill>
                <a:srgbClr val="5F5F5F"/>
              </a:solidFill>
              <a:latin typeface="Tahoma" pitchFamily="34" charset="0"/>
            </a:endParaRPr>
          </a:p>
          <a:p>
            <a:r>
              <a:rPr lang="pt-BR" altLang="en-US" sz="1800" b="1">
                <a:solidFill>
                  <a:srgbClr val="5F5F5F"/>
                </a:solidFill>
                <a:latin typeface="Tahoma" pitchFamily="34" charset="0"/>
              </a:rPr>
              <a:t>PARTE 8:   ABORDAGEM SISTÊMICA DA ADMINISTRAÇÃO</a:t>
            </a:r>
          </a:p>
          <a:p>
            <a:endParaRPr lang="pt-BR" altLang="en-US" sz="1800" b="1">
              <a:solidFill>
                <a:srgbClr val="5F5F5F"/>
              </a:solidFill>
              <a:latin typeface="Tahoma" pitchFamily="34" charset="0"/>
            </a:endParaRPr>
          </a:p>
          <a:p>
            <a:r>
              <a:rPr lang="pt-BR" altLang="en-US" sz="1800" b="1">
                <a:solidFill>
                  <a:srgbClr val="5F5F5F"/>
                </a:solidFill>
                <a:latin typeface="Tahoma" pitchFamily="34" charset="0"/>
              </a:rPr>
              <a:t>PARTE 9:   ABORDAGEM CONTINGENCIAL DA ADMINISTRAÇÃO</a:t>
            </a:r>
          </a:p>
          <a:p>
            <a:endParaRPr lang="pt-BR" altLang="en-US" sz="1800" b="1">
              <a:solidFill>
                <a:srgbClr val="5F5F5F"/>
              </a:solidFill>
              <a:latin typeface="Tahoma" pitchFamily="34" charset="0"/>
            </a:endParaRPr>
          </a:p>
          <a:p>
            <a:r>
              <a:rPr lang="pt-BR" altLang="en-US" sz="1800" b="1">
                <a:solidFill>
                  <a:srgbClr val="5F5F5F"/>
                </a:solidFill>
                <a:latin typeface="Tahoma" pitchFamily="34" charset="0"/>
              </a:rPr>
              <a:t>PARTE 10: NOVAS ABORDAGENS EM ADMINISTRAÇÃO</a:t>
            </a:r>
          </a:p>
        </p:txBody>
      </p:sp>
      <p:sp>
        <p:nvSpPr>
          <p:cNvPr id="7" name="Rectangle 4"/>
          <p:cNvSpPr>
            <a:spLocks noChangeArrowheads="1"/>
          </p:cNvSpPr>
          <p:nvPr/>
        </p:nvSpPr>
        <p:spPr bwMode="auto">
          <a:xfrm>
            <a:off x="2552700" y="617538"/>
            <a:ext cx="40370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chemeClr val="accent2"/>
                </a:solidFill>
                <a:latin typeface="Tahoma" pitchFamily="34" charset="0"/>
              </a:rPr>
              <a:t>SUMÁRIO RESUMIDO</a:t>
            </a:r>
          </a:p>
        </p:txBody>
      </p:sp>
      <p:sp>
        <p:nvSpPr>
          <p:cNvPr id="8" name="Rectangle 5"/>
          <p:cNvSpPr>
            <a:spLocks noChangeArrowheads="1"/>
          </p:cNvSpPr>
          <p:nvPr/>
        </p:nvSpPr>
        <p:spPr bwMode="auto">
          <a:xfrm>
            <a:off x="617538" y="4224338"/>
            <a:ext cx="8294687" cy="669925"/>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94708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121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120"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1219"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121"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1220" name="Rectangle 4"/>
          <p:cNvSpPr>
            <a:spLocks noChangeArrowheads="1"/>
          </p:cNvSpPr>
          <p:nvPr/>
        </p:nvSpPr>
        <p:spPr bwMode="auto">
          <a:xfrm>
            <a:off x="685800" y="914400"/>
            <a:ext cx="80549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endParaRPr lang="pt-PT" altLang="en-US" sz="3600" b="1">
              <a:solidFill>
                <a:srgbClr val="4D4D4D"/>
              </a:solidFill>
              <a:latin typeface="Tahoma" pitchFamily="34" charset="0"/>
              <a:cs typeface="Times New Roman" pitchFamily="18" charset="0"/>
            </a:endParaRPr>
          </a:p>
          <a:p>
            <a:pPr algn="ctr">
              <a:spcBef>
                <a:spcPct val="20000"/>
              </a:spcBef>
            </a:pPr>
            <a:r>
              <a:rPr lang="pt-PT" altLang="en-US" sz="3600" b="1">
                <a:solidFill>
                  <a:srgbClr val="4D4D4D"/>
                </a:solidFill>
                <a:latin typeface="Tahoma" pitchFamily="34" charset="0"/>
                <a:cs typeface="Times New Roman" pitchFamily="18" charset="0"/>
              </a:rPr>
              <a:t>PARTE SETE</a:t>
            </a:r>
          </a:p>
          <a:p>
            <a:pPr algn="ctr">
              <a:spcBef>
                <a:spcPct val="20000"/>
              </a:spcBef>
            </a:pPr>
            <a:endParaRPr lang="pt-PT" altLang="en-US" sz="3600" b="1">
              <a:solidFill>
                <a:srgbClr val="4D4D4D"/>
              </a:solidFill>
              <a:latin typeface="Tahoma" pitchFamily="34" charset="0"/>
              <a:cs typeface="Times New Roman" pitchFamily="18" charset="0"/>
            </a:endParaRPr>
          </a:p>
          <a:p>
            <a:pPr algn="ctr">
              <a:spcBef>
                <a:spcPct val="20000"/>
              </a:spcBef>
            </a:pPr>
            <a:r>
              <a:rPr lang="pt-PT" altLang="en-US" sz="3600" b="1">
                <a:solidFill>
                  <a:srgbClr val="4D4D4D"/>
                </a:solidFill>
                <a:latin typeface="Tahoma" pitchFamily="34" charset="0"/>
                <a:cs typeface="Times New Roman" pitchFamily="18" charset="0"/>
              </a:rPr>
              <a:t>ABORDAGEM COMPORTAMENTAL</a:t>
            </a:r>
          </a:p>
          <a:p>
            <a:pPr algn="ctr">
              <a:spcBef>
                <a:spcPct val="20000"/>
              </a:spcBef>
            </a:pPr>
            <a:r>
              <a:rPr lang="pt-PT" altLang="en-US" sz="3600" b="1">
                <a:solidFill>
                  <a:srgbClr val="4D4D4D"/>
                </a:solidFill>
                <a:latin typeface="Tahoma" pitchFamily="34" charset="0"/>
                <a:cs typeface="Times New Roman" pitchFamily="18" charset="0"/>
              </a:rPr>
              <a:t>DA</a:t>
            </a:r>
          </a:p>
          <a:p>
            <a:pPr algn="ctr">
              <a:spcBef>
                <a:spcPct val="20000"/>
              </a:spcBef>
            </a:pPr>
            <a:r>
              <a:rPr lang="pt-PT" altLang="en-US" sz="3600" b="1">
                <a:solidFill>
                  <a:srgbClr val="4D4D4D"/>
                </a:solidFill>
                <a:latin typeface="Tahoma" pitchFamily="34" charset="0"/>
                <a:cs typeface="Times New Roman" pitchFamily="18" charset="0"/>
              </a:rPr>
              <a:t>ADMINISTRAÇÃO</a:t>
            </a:r>
            <a:endParaRPr lang="pt-PT" altLang="en-US" sz="2800" b="1">
              <a:solidFill>
                <a:srgbClr val="4D4D4D"/>
              </a:solidFill>
              <a:latin typeface="Tahoma" pitchFamily="34" charset="0"/>
              <a:cs typeface="Times New Roman" pitchFamily="18" charset="0"/>
            </a:endParaRPr>
          </a:p>
          <a:p>
            <a:pPr algn="ctr">
              <a:spcBef>
                <a:spcPct val="20000"/>
              </a:spcBef>
            </a:pPr>
            <a:endParaRPr lang="pt-PT" altLang="en-US" sz="2800" b="1">
              <a:solidFill>
                <a:srgbClr val="4D4D4D"/>
              </a:solidFill>
              <a:latin typeface="Tahoma" pitchFamily="34" charset="0"/>
              <a:cs typeface="Times New Roman" pitchFamily="18" charset="0"/>
            </a:endParaRPr>
          </a:p>
        </p:txBody>
      </p:sp>
    </p:spTree>
    <p:extLst>
      <p:ext uri="{BB962C8B-B14F-4D97-AF65-F5344CB8AC3E}">
        <p14:creationId xmlns:p14="http://schemas.microsoft.com/office/powerpoint/2010/main" val="4290004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13</a:t>
            </a:fld>
            <a:endParaRPr lang="en-US"/>
          </a:p>
        </p:txBody>
      </p:sp>
      <p:graphicFrame>
        <p:nvGraphicFramePr>
          <p:cNvPr id="5" name="Diagrama 4"/>
          <p:cNvGraphicFramePr/>
          <p:nvPr>
            <p:extLst>
              <p:ext uri="{D42A27DB-BD31-4B8C-83A1-F6EECF244321}">
                <p14:modId xmlns:p14="http://schemas.microsoft.com/office/powerpoint/2010/main" val="4281200758"/>
              </p:ext>
            </p:extLst>
          </p:nvPr>
        </p:nvGraphicFramePr>
        <p:xfrm>
          <a:off x="179512" y="116632"/>
          <a:ext cx="8136904"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2238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14</a:t>
            </a:fld>
            <a:endParaRPr lang="en-US"/>
          </a:p>
        </p:txBody>
      </p:sp>
      <p:graphicFrame>
        <p:nvGraphicFramePr>
          <p:cNvPr id="5" name="Diagrama 4"/>
          <p:cNvGraphicFramePr/>
          <p:nvPr>
            <p:extLst>
              <p:ext uri="{D42A27DB-BD31-4B8C-83A1-F6EECF244321}">
                <p14:modId xmlns:p14="http://schemas.microsoft.com/office/powerpoint/2010/main" val="2815877591"/>
              </p:ext>
            </p:extLst>
          </p:nvPr>
        </p:nvGraphicFramePr>
        <p:xfrm>
          <a:off x="179512" y="116632"/>
          <a:ext cx="8136904"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5066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4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111"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44" name="Rectangle 4"/>
          <p:cNvSpPr>
            <a:spLocks noChangeArrowheads="1"/>
          </p:cNvSpPr>
          <p:nvPr/>
        </p:nvSpPr>
        <p:spPr bwMode="auto">
          <a:xfrm>
            <a:off x="331093" y="764704"/>
            <a:ext cx="8561387"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PT" altLang="en-US" sz="3200" b="1" dirty="0">
                <a:solidFill>
                  <a:srgbClr val="4D4D4D"/>
                </a:solidFill>
                <a:latin typeface="Tahoma" pitchFamily="34" charset="0"/>
                <a:cs typeface="Times New Roman" pitchFamily="18" charset="0"/>
              </a:rPr>
              <a:t>	               Capítulo 13</a:t>
            </a:r>
          </a:p>
          <a:p>
            <a:endParaRPr lang="pt-PT" altLang="en-US" b="1" dirty="0">
              <a:solidFill>
                <a:srgbClr val="4D4D4D"/>
              </a:solidFill>
              <a:latin typeface="Tahoma" pitchFamily="34" charset="0"/>
              <a:cs typeface="Times New Roman" pitchFamily="18" charset="0"/>
            </a:endParaRPr>
          </a:p>
          <a:p>
            <a:r>
              <a:rPr lang="pt-PT" altLang="en-US" sz="3200" b="1" dirty="0">
                <a:solidFill>
                  <a:srgbClr val="4D4D4D"/>
                </a:solidFill>
                <a:latin typeface="Tahoma" pitchFamily="34" charset="0"/>
                <a:cs typeface="Times New Roman" pitchFamily="18" charset="0"/>
              </a:rPr>
              <a:t>             Teoria Comportamental </a:t>
            </a:r>
          </a:p>
          <a:p>
            <a:r>
              <a:rPr lang="pt-PT" altLang="en-US" sz="3200" b="1" dirty="0">
                <a:solidFill>
                  <a:srgbClr val="4D4D4D"/>
                </a:solidFill>
                <a:latin typeface="Tahoma" pitchFamily="34" charset="0"/>
                <a:cs typeface="Times New Roman" pitchFamily="18" charset="0"/>
              </a:rPr>
              <a:t> 		   da Administração</a:t>
            </a:r>
          </a:p>
          <a:p>
            <a:endParaRPr lang="pt-BR" altLang="en-US" sz="2000" b="1" dirty="0">
              <a:solidFill>
                <a:srgbClr val="4D4D4D"/>
              </a:solidFill>
              <a:latin typeface="Tahoma" pitchFamily="34" charset="0"/>
              <a:cs typeface="Times New Roman" pitchFamily="18" charset="0"/>
            </a:endParaRPr>
          </a:p>
          <a:p>
            <a:r>
              <a:rPr lang="pt-BR" altLang="en-US" sz="2800" b="1" dirty="0">
                <a:solidFill>
                  <a:srgbClr val="4D4D4D"/>
                </a:solidFill>
                <a:latin typeface="Tahoma" pitchFamily="34" charset="0"/>
                <a:cs typeface="Times New Roman" pitchFamily="18" charset="0"/>
              </a:rPr>
              <a:t>(Dinamizando a Empresa por meio de Pessoas)</a:t>
            </a:r>
          </a:p>
        </p:txBody>
      </p:sp>
      <p:sp>
        <p:nvSpPr>
          <p:cNvPr id="2" name="Retângulo 1"/>
          <p:cNvSpPr/>
          <p:nvPr/>
        </p:nvSpPr>
        <p:spPr>
          <a:xfrm>
            <a:off x="1187624" y="3573016"/>
            <a:ext cx="6984776" cy="3071610"/>
          </a:xfrm>
          <a:prstGeom prst="rect">
            <a:avLst/>
          </a:prstGeom>
        </p:spPr>
        <p:txBody>
          <a:bodyPr wrap="square">
            <a:spAutoFit/>
          </a:bodyPr>
          <a:lstStyle/>
          <a:p>
            <a:pPr algn="ctr">
              <a:lnSpc>
                <a:spcPct val="90000"/>
              </a:lnSpc>
              <a:spcBef>
                <a:spcPct val="20000"/>
              </a:spcBef>
              <a:buClr>
                <a:schemeClr val="accent2"/>
              </a:buClr>
              <a:buSzPct val="65000"/>
            </a:pPr>
            <a:r>
              <a:rPr lang="pt-BR" altLang="en-US" sz="2400" u="sng" dirty="0">
                <a:solidFill>
                  <a:srgbClr val="000066"/>
                </a:solidFill>
                <a:latin typeface="Arial" charset="0"/>
              </a:rPr>
              <a:t>Teoria Comportamental (PESSOAS)</a:t>
            </a:r>
          </a:p>
          <a:p>
            <a:pPr algn="ctr">
              <a:lnSpc>
                <a:spcPct val="90000"/>
              </a:lnSpc>
              <a:spcBef>
                <a:spcPct val="20000"/>
              </a:spcBef>
              <a:buClr>
                <a:schemeClr val="folHlink"/>
              </a:buClr>
              <a:buSzPct val="65000"/>
              <a:buFont typeface="Wingdings" pitchFamily="2" charset="2"/>
              <a:buChar char="l"/>
            </a:pPr>
            <a:endParaRPr lang="pt-BR" altLang="en-US" sz="2000" dirty="0" smtClean="0">
              <a:solidFill>
                <a:srgbClr val="000066"/>
              </a:solidFill>
              <a:latin typeface="Arial" charset="0"/>
            </a:endParaRPr>
          </a:p>
          <a:p>
            <a:pPr algn="ctr">
              <a:lnSpc>
                <a:spcPct val="90000"/>
              </a:lnSpc>
              <a:spcBef>
                <a:spcPct val="20000"/>
              </a:spcBef>
              <a:buClr>
                <a:schemeClr val="folHlink"/>
              </a:buClr>
              <a:buSzPct val="65000"/>
              <a:buFont typeface="Wingdings" pitchFamily="2" charset="2"/>
              <a:buChar char="l"/>
            </a:pPr>
            <a:r>
              <a:rPr lang="pt-BR" altLang="en-US" sz="2000" dirty="0">
                <a:solidFill>
                  <a:srgbClr val="000066"/>
                </a:solidFill>
                <a:latin typeface="Arial" charset="0"/>
              </a:rPr>
              <a:t> </a:t>
            </a:r>
            <a:r>
              <a:rPr lang="pt-BR" altLang="en-US" sz="2000" dirty="0" smtClean="0">
                <a:solidFill>
                  <a:srgbClr val="000066"/>
                </a:solidFill>
                <a:latin typeface="Arial" charset="0"/>
              </a:rPr>
              <a:t>Ciência do Comportamento (Behaviorista)</a:t>
            </a:r>
          </a:p>
          <a:p>
            <a:pPr algn="ctr">
              <a:lnSpc>
                <a:spcPct val="90000"/>
              </a:lnSpc>
              <a:spcBef>
                <a:spcPct val="20000"/>
              </a:spcBef>
              <a:buClr>
                <a:schemeClr val="folHlink"/>
              </a:buClr>
              <a:buSzPct val="65000"/>
              <a:buFont typeface="Wingdings" pitchFamily="2" charset="2"/>
              <a:buChar char="l"/>
            </a:pPr>
            <a:r>
              <a:rPr lang="pt-BR" altLang="en-US" sz="2000" dirty="0">
                <a:solidFill>
                  <a:srgbClr val="000066"/>
                </a:solidFill>
                <a:latin typeface="Arial" charset="0"/>
              </a:rPr>
              <a:t> </a:t>
            </a:r>
            <a:r>
              <a:rPr lang="pt-BR" altLang="en-US" sz="2000" dirty="0" smtClean="0">
                <a:solidFill>
                  <a:srgbClr val="000066"/>
                </a:solidFill>
                <a:latin typeface="Arial" charset="0"/>
              </a:rPr>
              <a:t>Teoria mais explicativa e descritiva</a:t>
            </a:r>
          </a:p>
          <a:p>
            <a:pPr algn="ctr">
              <a:lnSpc>
                <a:spcPct val="90000"/>
              </a:lnSpc>
              <a:spcBef>
                <a:spcPct val="20000"/>
              </a:spcBef>
              <a:buClr>
                <a:schemeClr val="folHlink"/>
              </a:buClr>
              <a:buSzPct val="65000"/>
              <a:buFont typeface="Wingdings" pitchFamily="2" charset="2"/>
              <a:buChar char="l"/>
            </a:pPr>
            <a:r>
              <a:rPr lang="pt-BR" altLang="en-US" sz="2000" dirty="0" smtClean="0">
                <a:solidFill>
                  <a:srgbClr val="000066"/>
                </a:solidFill>
                <a:latin typeface="Arial" charset="0"/>
              </a:rPr>
              <a:t>Novo enfoque: teoria da organização com enfoque nas relações humanas</a:t>
            </a:r>
          </a:p>
          <a:p>
            <a:pPr algn="ctr">
              <a:lnSpc>
                <a:spcPct val="90000"/>
              </a:lnSpc>
              <a:spcBef>
                <a:spcPct val="20000"/>
              </a:spcBef>
              <a:buClr>
                <a:schemeClr val="folHlink"/>
              </a:buClr>
              <a:buSzPct val="65000"/>
              <a:buFont typeface="Wingdings" pitchFamily="2" charset="2"/>
              <a:buChar char="l"/>
            </a:pPr>
            <a:r>
              <a:rPr lang="pt-BR" altLang="en-US" sz="2000" dirty="0" smtClean="0">
                <a:solidFill>
                  <a:srgbClr val="000066"/>
                </a:solidFill>
                <a:latin typeface="Arial" charset="0"/>
              </a:rPr>
              <a:t> </a:t>
            </a:r>
            <a:r>
              <a:rPr lang="pt-BR" altLang="en-US" sz="2000" b="1" i="1" dirty="0" smtClean="0">
                <a:solidFill>
                  <a:srgbClr val="000066"/>
                </a:solidFill>
                <a:latin typeface="Arial" charset="0"/>
              </a:rPr>
              <a:t>Maslow </a:t>
            </a:r>
            <a:r>
              <a:rPr lang="pt-BR" altLang="en-US" sz="2000" b="1" i="1" dirty="0">
                <a:solidFill>
                  <a:srgbClr val="000066"/>
                </a:solidFill>
                <a:latin typeface="Arial" charset="0"/>
              </a:rPr>
              <a:t>e Herzberg: Análise da Motivação</a:t>
            </a:r>
          </a:p>
          <a:p>
            <a:pPr algn="ctr">
              <a:lnSpc>
                <a:spcPct val="90000"/>
              </a:lnSpc>
              <a:spcBef>
                <a:spcPct val="20000"/>
              </a:spcBef>
              <a:buClr>
                <a:schemeClr val="folHlink"/>
              </a:buClr>
              <a:buSzPct val="65000"/>
              <a:buFont typeface="Wingdings" pitchFamily="2" charset="2"/>
              <a:buChar char="l"/>
            </a:pPr>
            <a:r>
              <a:rPr lang="pt-BR" altLang="en-US" sz="2000" b="1" i="1" dirty="0" smtClean="0">
                <a:solidFill>
                  <a:srgbClr val="000066"/>
                </a:solidFill>
                <a:latin typeface="Arial" charset="0"/>
              </a:rPr>
              <a:t> Estilos </a:t>
            </a:r>
            <a:r>
              <a:rPr lang="pt-BR" altLang="en-US" sz="2000" b="1" i="1" dirty="0">
                <a:solidFill>
                  <a:srgbClr val="000066"/>
                </a:solidFill>
                <a:latin typeface="Arial" charset="0"/>
              </a:rPr>
              <a:t>de Administração: </a:t>
            </a:r>
            <a:r>
              <a:rPr lang="pt-BR" altLang="en-US" sz="2000" b="1" i="1" dirty="0" smtClean="0">
                <a:solidFill>
                  <a:srgbClr val="000066"/>
                </a:solidFill>
                <a:latin typeface="Arial" charset="0"/>
              </a:rPr>
              <a:t>empresa Y (McGregor) e X</a:t>
            </a:r>
            <a:endParaRPr lang="pt-BR" altLang="en-US" sz="2000" b="1" i="1" dirty="0">
              <a:solidFill>
                <a:srgbClr val="000066"/>
              </a:solidFill>
              <a:latin typeface="Arial" charset="0"/>
            </a:endParaRPr>
          </a:p>
          <a:p>
            <a:pPr algn="ctr">
              <a:lnSpc>
                <a:spcPct val="90000"/>
              </a:lnSpc>
              <a:spcBef>
                <a:spcPct val="20000"/>
              </a:spcBef>
              <a:buClr>
                <a:schemeClr val="folHlink"/>
              </a:buClr>
              <a:buSzPct val="65000"/>
              <a:buFont typeface="Wingdings" pitchFamily="2" charset="2"/>
              <a:buChar char="l"/>
            </a:pPr>
            <a:endParaRPr lang="pt-BR" altLang="en-US" sz="2000" dirty="0">
              <a:solidFill>
                <a:srgbClr val="000066"/>
              </a:solidFill>
              <a:latin typeface="Arial" charset="0"/>
            </a:endParaRPr>
          </a:p>
        </p:txBody>
      </p:sp>
    </p:spTree>
    <p:extLst>
      <p:ext uri="{BB962C8B-B14F-4D97-AF65-F5344CB8AC3E}">
        <p14:creationId xmlns:p14="http://schemas.microsoft.com/office/powerpoint/2010/main" val="954865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6" name="Rectangle 4"/>
          <p:cNvSpPr>
            <a:spLocks noChangeArrowheads="1"/>
          </p:cNvSpPr>
          <p:nvPr/>
        </p:nvSpPr>
        <p:spPr bwMode="auto">
          <a:xfrm>
            <a:off x="766763" y="852488"/>
            <a:ext cx="64277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A função do consultor de empresas</a:t>
            </a:r>
          </a:p>
        </p:txBody>
      </p:sp>
      <p:pic>
        <p:nvPicPr>
          <p:cNvPr id="525317" name="Picture 5" descr="http://a1055.g.akamai.net/f/1055/1401/5h/search.barnesandnoble.com/gresources/bnexplorer/icon_read_review1.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013" y="8651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25318" name="Oval 6"/>
          <p:cNvSpPr>
            <a:spLocks noChangeArrowheads="1"/>
          </p:cNvSpPr>
          <p:nvPr/>
        </p:nvSpPr>
        <p:spPr bwMode="auto">
          <a:xfrm>
            <a:off x="7831138" y="6572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336</a:t>
            </a:r>
          </a:p>
        </p:txBody>
      </p:sp>
      <p:sp>
        <p:nvSpPr>
          <p:cNvPr id="525319" name="Text Box 7"/>
          <p:cNvSpPr txBox="1">
            <a:spLocks noChangeArrowheads="1"/>
          </p:cNvSpPr>
          <p:nvPr/>
        </p:nvSpPr>
        <p:spPr bwMode="auto">
          <a:xfrm>
            <a:off x="431800" y="2447924"/>
            <a:ext cx="795893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en-US" sz="2000" dirty="0">
                <a:solidFill>
                  <a:srgbClr val="FF3300"/>
                </a:solidFill>
                <a:latin typeface="Verdana" pitchFamily="34" charset="0"/>
              </a:rPr>
              <a:t>    </a:t>
            </a:r>
            <a:r>
              <a:rPr lang="pt-BR" altLang="en-US" sz="2000" b="1" dirty="0">
                <a:solidFill>
                  <a:srgbClr val="FF3300"/>
                </a:solidFill>
                <a:latin typeface="Verdana" pitchFamily="34" charset="0"/>
              </a:rPr>
              <a:t>O que leva funcionários a dedicarem-se ao trabalho, </a:t>
            </a:r>
            <a:r>
              <a:rPr lang="pt-BR" altLang="en-US" sz="2000" b="1" dirty="0" smtClean="0">
                <a:solidFill>
                  <a:srgbClr val="FF3300"/>
                </a:solidFill>
                <a:latin typeface="Verdana" pitchFamily="34" charset="0"/>
              </a:rPr>
              <a:t>vestirem </a:t>
            </a:r>
            <a:r>
              <a:rPr lang="pt-BR" altLang="en-US" sz="2000" b="1" dirty="0">
                <a:solidFill>
                  <a:srgbClr val="FF3300"/>
                </a:solidFill>
                <a:latin typeface="Verdana" pitchFamily="34" charset="0"/>
              </a:rPr>
              <a:t>a camisa da empresa e a lutarem por ela?</a:t>
            </a:r>
          </a:p>
          <a:p>
            <a:r>
              <a:rPr lang="pt-BR" altLang="en-US" sz="2000" dirty="0">
                <a:solidFill>
                  <a:srgbClr val="FF3300"/>
                </a:solidFill>
                <a:latin typeface="Verdana" pitchFamily="34" charset="0"/>
              </a:rPr>
              <a:t>O que faz com que </a:t>
            </a:r>
            <a:r>
              <a:rPr lang="pt-BR" altLang="en-US" sz="2000" dirty="0" err="1">
                <a:solidFill>
                  <a:srgbClr val="FF3300"/>
                </a:solidFill>
                <a:latin typeface="Verdana" pitchFamily="34" charset="0"/>
              </a:rPr>
              <a:t>dêem</a:t>
            </a:r>
            <a:r>
              <a:rPr lang="pt-BR" altLang="en-US" sz="2000" dirty="0">
                <a:solidFill>
                  <a:srgbClr val="FF3300"/>
                </a:solidFill>
                <a:latin typeface="Verdana" pitchFamily="34" charset="0"/>
              </a:rPr>
              <a:t> o máximo possível para ajudar</a:t>
            </a:r>
          </a:p>
          <a:p>
            <a:r>
              <a:rPr lang="pt-BR" altLang="en-US" sz="2000" dirty="0">
                <a:solidFill>
                  <a:srgbClr val="FF3300"/>
                </a:solidFill>
                <a:latin typeface="Verdana" pitchFamily="34" charset="0"/>
              </a:rPr>
              <a:t> 	 a empresa a ser realmente competitiva?</a:t>
            </a:r>
          </a:p>
          <a:p>
            <a:r>
              <a:rPr lang="pt-BR" altLang="en-US" sz="2000" dirty="0">
                <a:solidFill>
                  <a:srgbClr val="FF3300"/>
                </a:solidFill>
                <a:latin typeface="Verdana" pitchFamily="34" charset="0"/>
              </a:rPr>
              <a:t>Pensando em como motivar seu pessoal, o presidente da</a:t>
            </a:r>
          </a:p>
          <a:p>
            <a:r>
              <a:rPr lang="pt-BR" altLang="en-US" sz="2000" dirty="0">
                <a:solidFill>
                  <a:srgbClr val="FF3300"/>
                </a:solidFill>
                <a:latin typeface="Verdana" pitchFamily="34" charset="0"/>
              </a:rPr>
              <a:t>Corporation, Baltazar Figueira contratou um consultor de</a:t>
            </a:r>
          </a:p>
          <a:p>
            <a:r>
              <a:rPr lang="pt-BR" altLang="en-US" sz="2000" dirty="0">
                <a:solidFill>
                  <a:srgbClr val="FF3300"/>
                </a:solidFill>
                <a:latin typeface="Verdana" pitchFamily="34" charset="0"/>
              </a:rPr>
              <a:t>       empresas para assessorá-lo nessa empreitada.</a:t>
            </a:r>
          </a:p>
          <a:p>
            <a:endParaRPr lang="pt-BR" altLang="en-US" sz="2000" dirty="0">
              <a:solidFill>
                <a:srgbClr val="FF3300"/>
              </a:solidFill>
              <a:latin typeface="Verdana" pitchFamily="34" charset="0"/>
            </a:endParaRPr>
          </a:p>
          <a:p>
            <a:r>
              <a:rPr lang="pt-BR" altLang="en-US" sz="2000" dirty="0">
                <a:solidFill>
                  <a:srgbClr val="FF3300"/>
                </a:solidFill>
                <a:latin typeface="Verdana" pitchFamily="34" charset="0"/>
              </a:rPr>
              <a:t>  </a:t>
            </a:r>
            <a:r>
              <a:rPr lang="pt-BR" altLang="en-US" sz="2000" b="1" dirty="0">
                <a:solidFill>
                  <a:srgbClr val="FF3300"/>
                </a:solidFill>
                <a:latin typeface="Verdana" pitchFamily="34" charset="0"/>
              </a:rPr>
              <a:t>Como o consultor poderia explicar a Baltazar as </a:t>
            </a:r>
            <a:r>
              <a:rPr lang="pt-BR" altLang="en-US" sz="2000" b="1" dirty="0" smtClean="0">
                <a:solidFill>
                  <a:srgbClr val="FF3300"/>
                </a:solidFill>
                <a:latin typeface="Verdana" pitchFamily="34" charset="0"/>
              </a:rPr>
              <a:t>novas proposições </a:t>
            </a:r>
            <a:r>
              <a:rPr lang="pt-BR" altLang="en-US" sz="2000" b="1" dirty="0">
                <a:solidFill>
                  <a:srgbClr val="FF3300"/>
                </a:solidFill>
                <a:latin typeface="Verdana" pitchFamily="34" charset="0"/>
              </a:rPr>
              <a:t>sobre a motivação humana e como </a:t>
            </a:r>
            <a:r>
              <a:rPr lang="pt-BR" altLang="en-US" sz="2000" b="1" dirty="0" smtClean="0">
                <a:solidFill>
                  <a:srgbClr val="FF3300"/>
                </a:solidFill>
                <a:latin typeface="Verdana" pitchFamily="34" charset="0"/>
              </a:rPr>
              <a:t>utilizá-las adequadamente </a:t>
            </a:r>
            <a:r>
              <a:rPr lang="pt-BR" altLang="en-US" sz="2000" b="1" dirty="0">
                <a:solidFill>
                  <a:srgbClr val="FF3300"/>
                </a:solidFill>
                <a:latin typeface="Verdana" pitchFamily="34" charset="0"/>
              </a:rPr>
              <a:t>na sua empresa?</a:t>
            </a:r>
          </a:p>
        </p:txBody>
      </p:sp>
      <p:sp>
        <p:nvSpPr>
          <p:cNvPr id="2" name="CaixaDeTexto 1"/>
          <p:cNvSpPr txBox="1"/>
          <p:nvPr/>
        </p:nvSpPr>
        <p:spPr>
          <a:xfrm>
            <a:off x="741173" y="306046"/>
            <a:ext cx="4478598" cy="369332"/>
          </a:xfrm>
          <a:prstGeom prst="rect">
            <a:avLst/>
          </a:prstGeom>
          <a:noFill/>
        </p:spPr>
        <p:txBody>
          <a:bodyPr wrap="none" rtlCol="0">
            <a:spAutoFit/>
          </a:bodyPr>
          <a:lstStyle/>
          <a:p>
            <a:r>
              <a:rPr lang="pt-BR" dirty="0" smtClean="0">
                <a:latin typeface="Arial Narrow" panose="020B0606020202030204" pitchFamily="34" charset="0"/>
              </a:rPr>
              <a:t>PERGUNTA MAIS IMPORTANTE DA DISCIPLINA</a:t>
            </a:r>
            <a:endParaRPr lang="pt-BR" dirty="0">
              <a:latin typeface="Arial Narrow" panose="020B0606020202030204" pitchFamily="34" charset="0"/>
            </a:endParaRPr>
          </a:p>
        </p:txBody>
      </p:sp>
    </p:spTree>
    <p:extLst>
      <p:ext uri="{BB962C8B-B14F-4D97-AF65-F5344CB8AC3E}">
        <p14:creationId xmlns:p14="http://schemas.microsoft.com/office/powerpoint/2010/main" val="3748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Enfoque comportamental</a:t>
            </a:r>
            <a:br>
              <a:rPr lang="pt-BR" dirty="0" smtClean="0"/>
            </a:br>
            <a:r>
              <a:rPr lang="pt-BR" i="1" dirty="0" smtClean="0"/>
              <a:t>Contexto</a:t>
            </a:r>
            <a:endParaRPr lang="pt-BR" i="1" dirty="0"/>
          </a:p>
        </p:txBody>
      </p:sp>
      <p:sp>
        <p:nvSpPr>
          <p:cNvPr id="6" name="Espaço Reservado para Conteúdo 5"/>
          <p:cNvSpPr>
            <a:spLocks noGrp="1"/>
          </p:cNvSpPr>
          <p:nvPr>
            <p:ph idx="1"/>
          </p:nvPr>
        </p:nvSpPr>
        <p:spPr/>
        <p:txBody>
          <a:bodyPr/>
          <a:lstStyle/>
          <a:p>
            <a:pPr algn="just"/>
            <a:r>
              <a:rPr lang="pt-BR" dirty="0" smtClean="0"/>
              <a:t>O abandono das posições normativas e prescritivas das teorias anteriores (teorias clássicas, relações humanas e da burocracia) e a adoção de posições explicativas e descritivas. A </a:t>
            </a:r>
            <a:r>
              <a:rPr lang="pt-BR" b="1" dirty="0" smtClean="0"/>
              <a:t>ênfase permanece nas pessoas, mas dentro do contexto organizacional mais amplo</a:t>
            </a:r>
            <a:r>
              <a:rPr lang="pt-BR" dirty="0" smtClean="0"/>
              <a:t>. </a:t>
            </a:r>
          </a:p>
          <a:p>
            <a:pPr algn="just"/>
            <a:r>
              <a:rPr lang="pt-BR" dirty="0" smtClean="0"/>
              <a:t>Tema atualíssimo. Hoje, mas que do nunca se da ênfase ao comportamento humano dentro de uma organização: comportamento organizacional. </a:t>
            </a:r>
          </a:p>
          <a:p>
            <a:pPr algn="just"/>
            <a:r>
              <a:rPr lang="pt-BR" dirty="0" smtClean="0"/>
              <a:t>Antes da década de 50 e transição para os anos 60:</a:t>
            </a:r>
          </a:p>
          <a:p>
            <a:pPr lvl="1" algn="just"/>
            <a:r>
              <a:rPr lang="pt-BR" dirty="0" smtClean="0"/>
              <a:t>O enfoque era questões técnicas, como produzir, como produzir mais. O enfoque clássico é em termos de produtividade, escala. </a:t>
            </a:r>
            <a:r>
              <a:rPr lang="pt-BR" dirty="0" err="1" smtClean="0"/>
              <a:t>Vc</a:t>
            </a:r>
            <a:r>
              <a:rPr lang="pt-BR" dirty="0" smtClean="0"/>
              <a:t> coloca as pessoas dentro de um espaço para produzir.</a:t>
            </a:r>
          </a:p>
          <a:p>
            <a:pPr algn="just"/>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3981224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67544" y="476672"/>
            <a:ext cx="7620000" cy="1143000"/>
          </a:xfrm>
        </p:spPr>
        <p:txBody>
          <a:bodyPr/>
          <a:lstStyle/>
          <a:p>
            <a:r>
              <a:rPr lang="pt-BR" sz="3200" dirty="0" smtClean="0"/>
              <a:t>Enfoque comportamental – IMPULSIONADO PELO SETOR DE SERVIÇOS</a:t>
            </a:r>
            <a:endParaRPr lang="pt-BR" sz="3200" dirty="0"/>
          </a:p>
        </p:txBody>
      </p:sp>
      <p:sp>
        <p:nvSpPr>
          <p:cNvPr id="6" name="Espaço Reservado para Conteúdo 5"/>
          <p:cNvSpPr>
            <a:spLocks noGrp="1"/>
          </p:cNvSpPr>
          <p:nvPr>
            <p:ph idx="1"/>
          </p:nvPr>
        </p:nvSpPr>
        <p:spPr>
          <a:xfrm>
            <a:off x="395536" y="1916832"/>
            <a:ext cx="7620000" cy="4339952"/>
          </a:xfrm>
        </p:spPr>
        <p:txBody>
          <a:bodyPr>
            <a:normAutofit lnSpcReduction="10000"/>
          </a:bodyPr>
          <a:lstStyle/>
          <a:p>
            <a:pPr algn="just"/>
            <a:r>
              <a:rPr lang="pt-BR" dirty="0" smtClean="0"/>
              <a:t>Após a década de 50,  começa a ter maior expressão a área de serviços. Nas empresas tradicionais, os funcionários (no geral, em especial o chão de fábrica) não tem contato direto com cliente. </a:t>
            </a:r>
          </a:p>
          <a:p>
            <a:pPr algn="just"/>
            <a:r>
              <a:rPr lang="pt-BR" dirty="0" smtClean="0"/>
              <a:t>Na era dos serviços, os funcionários tem contato direto com cliente. Isso significa que um embate direto do funcionário com o cliente, o cliente não culpa o funcionário e sim a empresa ( A Vivo me atendeu mal, não o atendente).</a:t>
            </a:r>
          </a:p>
          <a:p>
            <a:pPr algn="just"/>
            <a:r>
              <a:rPr lang="pt-BR" dirty="0" smtClean="0"/>
              <a:t>A preocupação com as pessoas vem desde o início da administração (teorias clássicas), mas ela era secundária. O que impulsionou o enfoque comportamental foi a maior expressão do setor de serviços e a maior competição entre as empresas. Tudo isso traz a tona o enfoque comportamental. </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18</a:t>
            </a:fld>
            <a:endParaRPr lang="en-US"/>
          </a:p>
        </p:txBody>
      </p:sp>
    </p:spTree>
    <p:extLst>
      <p:ext uri="{BB962C8B-B14F-4D97-AF65-F5344CB8AC3E}">
        <p14:creationId xmlns:p14="http://schemas.microsoft.com/office/powerpoint/2010/main" val="335959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Enfoque comportamental</a:t>
            </a:r>
            <a:endParaRPr lang="pt-BR" dirty="0"/>
          </a:p>
        </p:txBody>
      </p:sp>
      <p:sp>
        <p:nvSpPr>
          <p:cNvPr id="3" name="Espaço Reservado para Conteúdo 2"/>
          <p:cNvSpPr>
            <a:spLocks noGrp="1"/>
          </p:cNvSpPr>
          <p:nvPr>
            <p:ph idx="1"/>
          </p:nvPr>
        </p:nvSpPr>
        <p:spPr/>
        <p:txBody>
          <a:bodyPr>
            <a:normAutofit/>
          </a:bodyPr>
          <a:lstStyle/>
          <a:p>
            <a:r>
              <a:rPr lang="pt-BR" dirty="0" smtClean="0"/>
              <a:t>O enfoque comportamental surgiu na década de 60. O ambiente na década de 60 impulsionou dar mais prioridade ao enfoque comportamental.</a:t>
            </a:r>
          </a:p>
          <a:p>
            <a:r>
              <a:rPr lang="pt-BR" dirty="0" smtClean="0"/>
              <a:t>Surgem também um movimento </a:t>
            </a:r>
            <a:r>
              <a:rPr lang="pt-BR" dirty="0"/>
              <a:t>geral: movimento do bem estar dos trabalhadores (não se podem admitir maus tratos</a:t>
            </a:r>
            <a:r>
              <a:rPr lang="pt-BR" dirty="0" smtClean="0"/>
              <a:t>):</a:t>
            </a:r>
            <a:endParaRPr lang="pt-BR" dirty="0"/>
          </a:p>
          <a:p>
            <a:pPr lvl="1" algn="just"/>
            <a:r>
              <a:rPr lang="pt-BR" dirty="0" smtClean="0"/>
              <a:t>Também nesta época temos a consolidação dos sindicatos (agrupamento de trabalhadores que lutam por melhoria de trabalho dentro das organizações); os utopistas (buscavam uma sociedade igualitária);  e o marxismo (movimento pragmática de tomada de poder nas mãos dos trabalhadores); No período que o mercado foi crescendo, não havia uma competição sólida antes da década de 60, praticamente voltada a produção (o que produzia vendia).</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19</a:t>
            </a:fld>
            <a:endParaRPr lang="en-US"/>
          </a:p>
        </p:txBody>
      </p:sp>
    </p:spTree>
    <p:extLst>
      <p:ext uri="{BB962C8B-B14F-4D97-AF65-F5344CB8AC3E}">
        <p14:creationId xmlns:p14="http://schemas.microsoft.com/office/powerpoint/2010/main" val="60353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2</a:t>
            </a:fld>
            <a:endParaRPr lang="en-US"/>
          </a:p>
        </p:txBody>
      </p:sp>
      <p:sp>
        <p:nvSpPr>
          <p:cNvPr id="3" name="Rectangle 3"/>
          <p:cNvSpPr>
            <a:spLocks noChangeArrowheads="1"/>
          </p:cNvSpPr>
          <p:nvPr/>
        </p:nvSpPr>
        <p:spPr bwMode="auto">
          <a:xfrm>
            <a:off x="395536" y="620688"/>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endParaRPr lang="pt-PT" sz="3600" b="1" dirty="0">
              <a:solidFill>
                <a:srgbClr val="4D4D4D"/>
              </a:solidFill>
              <a:latin typeface="Tahoma" pitchFamily="34" charset="0"/>
              <a:cs typeface="Times New Roman" pitchFamily="18" charset="0"/>
            </a:endParaRPr>
          </a:p>
          <a:p>
            <a:pPr marL="342900" indent="-342900" algn="ctr">
              <a:spcBef>
                <a:spcPct val="20000"/>
              </a:spcBef>
            </a:pPr>
            <a:endParaRPr lang="pt-PT" sz="3600" b="1" dirty="0">
              <a:solidFill>
                <a:srgbClr val="4D4D4D"/>
              </a:solidFill>
              <a:latin typeface="Tahoma" pitchFamily="34" charset="0"/>
              <a:cs typeface="Times New Roman" pitchFamily="18" charset="0"/>
            </a:endParaRPr>
          </a:p>
          <a:p>
            <a:pPr marL="342900" indent="-342900" algn="ctr">
              <a:spcBef>
                <a:spcPct val="20000"/>
              </a:spcBef>
            </a:pPr>
            <a:r>
              <a:rPr lang="pt-PT" sz="3600" b="1" dirty="0" smtClean="0">
                <a:solidFill>
                  <a:srgbClr val="4D4D4D"/>
                </a:solidFill>
                <a:latin typeface="Tahoma" pitchFamily="34" charset="0"/>
                <a:cs typeface="Times New Roman" pitchFamily="18" charset="0"/>
              </a:rPr>
              <a:t>TEORIA COMPORTAMENTAL</a:t>
            </a:r>
            <a:endParaRPr lang="pt-PT" sz="3600" b="1" dirty="0">
              <a:solidFill>
                <a:srgbClr val="4D4D4D"/>
              </a:solidFill>
              <a:latin typeface="Tahoma" pitchFamily="34" charset="0"/>
              <a:cs typeface="Times New Roman" pitchFamily="18" charset="0"/>
            </a:endParaRPr>
          </a:p>
          <a:p>
            <a:pPr marL="342900" indent="-342900" algn="ctr">
              <a:spcBef>
                <a:spcPct val="20000"/>
              </a:spcBef>
            </a:pPr>
            <a:r>
              <a:rPr lang="pt-PT" sz="3600" b="1" dirty="0">
                <a:solidFill>
                  <a:srgbClr val="4D4D4D"/>
                </a:solidFill>
                <a:latin typeface="Tahoma" pitchFamily="34" charset="0"/>
                <a:cs typeface="Times New Roman" pitchFamily="18" charset="0"/>
              </a:rPr>
              <a:t>DA</a:t>
            </a:r>
          </a:p>
          <a:p>
            <a:pPr marL="342900" indent="-342900" algn="ctr">
              <a:spcBef>
                <a:spcPct val="20000"/>
              </a:spcBef>
            </a:pPr>
            <a:r>
              <a:rPr lang="pt-PT" sz="3600" b="1" dirty="0">
                <a:solidFill>
                  <a:srgbClr val="4D4D4D"/>
                </a:solidFill>
                <a:latin typeface="Tahoma" pitchFamily="34" charset="0"/>
                <a:cs typeface="Times New Roman" pitchFamily="18" charset="0"/>
              </a:rPr>
              <a:t>ADMINISTRAÇÃO</a:t>
            </a:r>
            <a:endParaRPr lang="pt-PT" sz="2800" b="1" dirty="0">
              <a:solidFill>
                <a:srgbClr val="4D4D4D"/>
              </a:solidFill>
              <a:latin typeface="Tahoma" pitchFamily="34" charset="0"/>
              <a:cs typeface="Times New Roman" pitchFamily="18" charset="0"/>
            </a:endParaRPr>
          </a:p>
          <a:p>
            <a:pPr marL="342900" indent="-342900" algn="ctr">
              <a:spcBef>
                <a:spcPct val="20000"/>
              </a:spcBef>
            </a:pPr>
            <a:endParaRPr lang="pt-PT" sz="2800" b="1" dirty="0">
              <a:solidFill>
                <a:srgbClr val="4D4D4D"/>
              </a:solidFill>
              <a:latin typeface="Tahoma" pitchFamily="34" charset="0"/>
              <a:cs typeface="Times New Roman" pitchFamily="18" charset="0"/>
            </a:endParaRPr>
          </a:p>
        </p:txBody>
      </p:sp>
      <p:sp>
        <p:nvSpPr>
          <p:cNvPr id="4" name="CaixaDeTexto 3"/>
          <p:cNvSpPr txBox="1"/>
          <p:nvPr/>
        </p:nvSpPr>
        <p:spPr>
          <a:xfrm>
            <a:off x="1043609" y="5313982"/>
            <a:ext cx="6336704" cy="923330"/>
          </a:xfrm>
          <a:prstGeom prst="rect">
            <a:avLst/>
          </a:prstGeom>
          <a:noFill/>
        </p:spPr>
        <p:txBody>
          <a:bodyPr wrap="square" rtlCol="0">
            <a:spAutoFit/>
          </a:bodyPr>
          <a:lstStyle/>
          <a:p>
            <a:r>
              <a:rPr lang="pt-BR" dirty="0"/>
              <a:t>Idalberto Chiavenato – Introdução a Teoria Geral da Administração – várias edições</a:t>
            </a:r>
          </a:p>
          <a:p>
            <a:endParaRPr lang="pt-BR" dirty="0"/>
          </a:p>
        </p:txBody>
      </p:sp>
    </p:spTree>
    <p:extLst>
      <p:ext uri="{BB962C8B-B14F-4D97-AF65-F5344CB8AC3E}">
        <p14:creationId xmlns:p14="http://schemas.microsoft.com/office/powerpoint/2010/main" val="2937647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Teoria Comportamental</a:t>
            </a:r>
            <a:endParaRPr lang="pt-BR" dirty="0"/>
          </a:p>
        </p:txBody>
      </p:sp>
      <p:sp>
        <p:nvSpPr>
          <p:cNvPr id="3" name="Espaço Reservado para Conteúdo 2"/>
          <p:cNvSpPr>
            <a:spLocks noGrp="1"/>
          </p:cNvSpPr>
          <p:nvPr>
            <p:ph idx="1"/>
          </p:nvPr>
        </p:nvSpPr>
        <p:spPr>
          <a:xfrm>
            <a:off x="457200" y="1628800"/>
            <a:ext cx="7620000" cy="4800600"/>
          </a:xfrm>
        </p:spPr>
        <p:txBody>
          <a:bodyPr>
            <a:normAutofit lnSpcReduction="10000"/>
          </a:bodyPr>
          <a:lstStyle/>
          <a:p>
            <a:pPr marL="114300" indent="0">
              <a:buNone/>
            </a:pPr>
            <a:r>
              <a:rPr lang="pt-BR" sz="2800" b="1" dirty="0" smtClean="0"/>
              <a:t>FUNDAMENTOS BÁSICOS</a:t>
            </a:r>
          </a:p>
          <a:p>
            <a:r>
              <a:rPr lang="pt-BR" sz="2800" dirty="0" smtClean="0"/>
              <a:t>Fundamenta-se no comportamento individual das pessoas. Para isso, é necessário o estudo da motivação humana.</a:t>
            </a:r>
          </a:p>
          <a:p>
            <a:r>
              <a:rPr lang="pt-BR" sz="2800" dirty="0" smtClean="0"/>
              <a:t>Os autores comportamentais </a:t>
            </a:r>
            <a:r>
              <a:rPr lang="pt-BR" sz="2800" b="1" u="sng" dirty="0" smtClean="0"/>
              <a:t>verificaram que o administrador precisa conhecer as necessidades humanas para melhor compreender o comportamento humano e utilizar a motivação humana como um poderoso meio para melhorar a qualidade de vida dentro das organizações.</a:t>
            </a:r>
          </a:p>
          <a:p>
            <a:endParaRPr lang="pt-BR" sz="2800" dirty="0" smtClean="0"/>
          </a:p>
          <a:p>
            <a:endParaRPr lang="pt-BR" sz="28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2587035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Teoria</a:t>
            </a:r>
            <a:endParaRPr lang="pt-BR" dirty="0"/>
          </a:p>
        </p:txBody>
      </p:sp>
      <p:sp>
        <p:nvSpPr>
          <p:cNvPr id="3" name="Espaço Reservado para Conteúdo 2"/>
          <p:cNvSpPr>
            <a:spLocks noGrp="1"/>
          </p:cNvSpPr>
          <p:nvPr>
            <p:ph idx="1"/>
          </p:nvPr>
        </p:nvSpPr>
        <p:spPr/>
        <p:txBody>
          <a:bodyPr>
            <a:normAutofit/>
          </a:bodyPr>
          <a:lstStyle/>
          <a:p>
            <a:pPr marL="342900" lvl="1">
              <a:buClr>
                <a:schemeClr val="accent1"/>
              </a:buClr>
            </a:pPr>
            <a:r>
              <a:rPr lang="pt-BR" dirty="0" err="1"/>
              <a:t>Video</a:t>
            </a:r>
            <a:r>
              <a:rPr lang="pt-BR" dirty="0" smtClean="0"/>
              <a:t>: </a:t>
            </a:r>
            <a:r>
              <a:rPr lang="pt-BR" dirty="0" smtClean="0">
                <a:hlinkClick r:id="rId2"/>
              </a:rPr>
              <a:t>http</a:t>
            </a:r>
            <a:r>
              <a:rPr lang="pt-BR" dirty="0">
                <a:hlinkClick r:id="rId2"/>
              </a:rPr>
              <a:t>://</a:t>
            </a:r>
            <a:r>
              <a:rPr lang="pt-BR" dirty="0" smtClean="0">
                <a:hlinkClick r:id="rId2"/>
              </a:rPr>
              <a:t>www.youtube.com/watch?v=fBG_rXEjxFI</a:t>
            </a:r>
            <a:endParaRPr lang="pt-BR" dirty="0" smtClean="0"/>
          </a:p>
          <a:p>
            <a:r>
              <a:rPr lang="pt-BR" dirty="0" smtClean="0"/>
              <a:t>Maslow</a:t>
            </a:r>
          </a:p>
          <a:p>
            <a:pPr lvl="1" algn="just"/>
            <a:r>
              <a:rPr lang="pt-BR" dirty="0">
                <a:hlinkClick r:id="rId3"/>
              </a:rPr>
              <a:t>http://</a:t>
            </a:r>
            <a:r>
              <a:rPr lang="pt-BR" dirty="0" smtClean="0">
                <a:hlinkClick r:id="rId3"/>
              </a:rPr>
              <a:t>www.youtube.com/watch?v=GLnmQOwwoho</a:t>
            </a:r>
            <a:endParaRPr lang="pt-BR" dirty="0" smtClean="0"/>
          </a:p>
          <a:p>
            <a:pPr lvl="1" algn="just"/>
            <a:r>
              <a:rPr lang="pt-BR" dirty="0" smtClean="0"/>
              <a:t>A </a:t>
            </a:r>
            <a:r>
              <a:rPr lang="pt-BR" dirty="0"/>
              <a:t>hierarquia de necessidades de Maslow, é uma divisão hierárquica proposta por Abraham Maslow, em que as necessidades de nível mais baixo devem ser satisfeitas antes das necessidades de nível mais alto. Cada um tem de "escalar" uma hierarquia de necessidades para atingir a sua </a:t>
            </a:r>
            <a:r>
              <a:rPr lang="pt-BR" dirty="0" err="1" smtClean="0"/>
              <a:t>auto-realização</a:t>
            </a:r>
            <a:r>
              <a:rPr lang="pt-BR" dirty="0" smtClean="0"/>
              <a:t>.</a:t>
            </a:r>
          </a:p>
          <a:p>
            <a:r>
              <a:rPr lang="pt-BR" dirty="0" smtClean="0"/>
              <a:t>Teoria dos dois fatores de Herzog</a:t>
            </a:r>
            <a:endParaRPr lang="pt-BR" dirty="0"/>
          </a:p>
          <a:p>
            <a:r>
              <a:rPr lang="pt-BR" dirty="0" smtClean="0"/>
              <a:t>Empresa X e Y</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21</a:t>
            </a:fld>
            <a:endParaRPr lang="en-US"/>
          </a:p>
        </p:txBody>
      </p:sp>
      <p:sp>
        <p:nvSpPr>
          <p:cNvPr id="5" name="Retângulo 4"/>
          <p:cNvSpPr/>
          <p:nvPr/>
        </p:nvSpPr>
        <p:spPr>
          <a:xfrm>
            <a:off x="7365130" y="3974"/>
            <a:ext cx="921150" cy="369332"/>
          </a:xfrm>
          <a:prstGeom prst="rect">
            <a:avLst/>
          </a:prstGeom>
        </p:spPr>
        <p:txBody>
          <a:bodyPr wrap="none">
            <a:spAutoFit/>
          </a:bodyPr>
          <a:lstStyle/>
          <a:p>
            <a:r>
              <a:rPr lang="pt-BR" dirty="0"/>
              <a:t>Maslow</a:t>
            </a:r>
          </a:p>
        </p:txBody>
      </p:sp>
    </p:spTree>
    <p:extLst>
      <p:ext uri="{BB962C8B-B14F-4D97-AF65-F5344CB8AC3E}">
        <p14:creationId xmlns:p14="http://schemas.microsoft.com/office/powerpoint/2010/main" val="3851237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7544" y="188640"/>
            <a:ext cx="7620000" cy="1143000"/>
          </a:xfrm>
        </p:spPr>
        <p:txBody>
          <a:bodyPr/>
          <a:lstStyle/>
          <a:p>
            <a:pPr algn="ctr"/>
            <a:r>
              <a:rPr lang="pt-BR" altLang="en-US" sz="3600" b="1" dirty="0" smtClean="0">
                <a:latin typeface="Verdana" pitchFamily="34" charset="0"/>
              </a:rPr>
              <a:t>ANÁLISE MOTIVACIONAL</a:t>
            </a:r>
            <a:br>
              <a:rPr lang="pt-BR" altLang="en-US" sz="3600" b="1" dirty="0" smtClean="0">
                <a:latin typeface="Verdana" pitchFamily="34" charset="0"/>
              </a:rPr>
            </a:br>
            <a:r>
              <a:rPr lang="pt-BR" altLang="en-US" sz="2000" b="1" dirty="0" smtClean="0">
                <a:latin typeface="Verdana" pitchFamily="34" charset="0"/>
              </a:rPr>
              <a:t>(maneira como os indivíduos se estimulam ou  são estimulados)</a:t>
            </a:r>
            <a:endParaRPr lang="pt-BR" altLang="en-US" sz="3600" b="1" dirty="0">
              <a:latin typeface="Verdana" pitchFamily="34" charset="0"/>
            </a:endParaRPr>
          </a:p>
        </p:txBody>
      </p:sp>
      <p:sp>
        <p:nvSpPr>
          <p:cNvPr id="6" name="Espaço Reservado para Texto 5"/>
          <p:cNvSpPr>
            <a:spLocks noGrp="1"/>
          </p:cNvSpPr>
          <p:nvPr>
            <p:ph type="body" idx="1"/>
          </p:nvPr>
        </p:nvSpPr>
        <p:spPr>
          <a:xfrm>
            <a:off x="393576" y="1749825"/>
            <a:ext cx="3657600" cy="639762"/>
          </a:xfrm>
        </p:spPr>
        <p:txBody>
          <a:bodyPr/>
          <a:lstStyle/>
          <a:p>
            <a:r>
              <a:rPr lang="pt-BR" altLang="en-US" dirty="0">
                <a:latin typeface="Verdana" pitchFamily="34" charset="0"/>
              </a:rPr>
              <a:t>Hierarquia das Necessidades segundo Maslow</a:t>
            </a:r>
            <a:endParaRPr lang="en-US" dirty="0"/>
          </a:p>
        </p:txBody>
      </p:sp>
      <p:sp>
        <p:nvSpPr>
          <p:cNvPr id="4" name="Espaço Reservado para Conteúdo 3"/>
          <p:cNvSpPr>
            <a:spLocks noGrp="1"/>
          </p:cNvSpPr>
          <p:nvPr>
            <p:ph sz="half" idx="2"/>
          </p:nvPr>
        </p:nvSpPr>
        <p:spPr>
          <a:xfrm>
            <a:off x="393576" y="2491583"/>
            <a:ext cx="3657600" cy="3849291"/>
          </a:xfrm>
        </p:spPr>
        <p:txBody>
          <a:bodyPr>
            <a:normAutofit lnSpcReduction="10000"/>
          </a:bodyPr>
          <a:lstStyle/>
          <a:p>
            <a:r>
              <a:rPr lang="pt-BR" sz="1800" i="1" dirty="0" smtClean="0"/>
              <a:t>MASLOW – muito importante para a Teoria Comportamental</a:t>
            </a:r>
          </a:p>
          <a:p>
            <a:r>
              <a:rPr lang="pt-BR" sz="1800" i="1" dirty="0" smtClean="0"/>
              <a:t>Ela é muito importante PORQUE dá uma compreensão do processo de motivação humana.</a:t>
            </a:r>
          </a:p>
          <a:p>
            <a:r>
              <a:rPr lang="pt-BR" sz="1800" i="1" dirty="0" smtClean="0"/>
              <a:t>A necessidades humanas estão organizadas e dispostas em níveis, em uma hierarquia (visualizada como uma pirâmide) de importância e de influencia </a:t>
            </a:r>
            <a:r>
              <a:rPr lang="pt-BR" sz="1800" i="1" dirty="0" err="1" smtClean="0"/>
              <a:t>ção</a:t>
            </a:r>
            <a:r>
              <a:rPr lang="pt-BR" sz="1800" i="1" dirty="0" smtClean="0"/>
              <a:t>.</a:t>
            </a:r>
          </a:p>
          <a:p>
            <a:r>
              <a:rPr lang="pt-BR" sz="1800" i="1" dirty="0" smtClean="0"/>
              <a:t>Na base estão as necessidades baixas e no topo as necessidades mais elevadas.</a:t>
            </a:r>
            <a:endParaRPr lang="en-US" sz="1800" i="1" dirty="0"/>
          </a:p>
        </p:txBody>
      </p:sp>
      <p:sp>
        <p:nvSpPr>
          <p:cNvPr id="7" name="Espaço Reservado para Texto 6"/>
          <p:cNvSpPr>
            <a:spLocks noGrp="1"/>
          </p:cNvSpPr>
          <p:nvPr>
            <p:ph type="body" sz="quarter" idx="3"/>
          </p:nvPr>
        </p:nvSpPr>
        <p:spPr>
          <a:xfrm>
            <a:off x="4355976" y="1749825"/>
            <a:ext cx="3657600" cy="639762"/>
          </a:xfrm>
        </p:spPr>
        <p:txBody>
          <a:bodyPr/>
          <a:lstStyle/>
          <a:p>
            <a:r>
              <a:rPr lang="pt-BR" altLang="en-US" dirty="0">
                <a:latin typeface="Verdana" pitchFamily="34" charset="0"/>
              </a:rPr>
              <a:t>Fatores Motivacionais e Higiênicos                                    (Herzberg</a:t>
            </a:r>
            <a:r>
              <a:rPr lang="pt-BR" altLang="en-US" dirty="0" smtClean="0">
                <a:latin typeface="Verdana" pitchFamily="34" charset="0"/>
              </a:rPr>
              <a:t>)</a:t>
            </a:r>
            <a:endParaRPr lang="en-US" dirty="0"/>
          </a:p>
        </p:txBody>
      </p:sp>
      <p:sp>
        <p:nvSpPr>
          <p:cNvPr id="8" name="Espaço Reservado para Conteúdo 7"/>
          <p:cNvSpPr>
            <a:spLocks noGrp="1"/>
          </p:cNvSpPr>
          <p:nvPr>
            <p:ph sz="quarter" idx="4"/>
          </p:nvPr>
        </p:nvSpPr>
        <p:spPr>
          <a:xfrm>
            <a:off x="4355976" y="2389587"/>
            <a:ext cx="3657600" cy="3951288"/>
          </a:xfrm>
        </p:spPr>
        <p:txBody>
          <a:bodyPr>
            <a:normAutofit/>
          </a:bodyPr>
          <a:lstStyle/>
          <a:p>
            <a:endParaRPr lang="pt-BR" dirty="0" smtClean="0"/>
          </a:p>
          <a:p>
            <a:r>
              <a:rPr lang="pt-BR" dirty="0" smtClean="0"/>
              <a:t>Herzberg </a:t>
            </a:r>
            <a:r>
              <a:rPr lang="pt-BR" dirty="0"/>
              <a:t>completa Maslow. Ele não tem uma pirâmide hierárquica como Maslow. </a:t>
            </a:r>
            <a:endParaRPr lang="pt-BR" dirty="0" smtClean="0"/>
          </a:p>
          <a:p>
            <a:r>
              <a:rPr lang="pt-BR" dirty="0" smtClean="0"/>
              <a:t>Mas</a:t>
            </a:r>
            <a:r>
              <a:rPr lang="pt-BR" dirty="0"/>
              <a:t>, divide-se  </a:t>
            </a:r>
            <a:r>
              <a:rPr lang="pt-BR" dirty="0" smtClean="0"/>
              <a:t>em  fatores higiênicos e de motivação.</a:t>
            </a:r>
            <a:endParaRPr lang="en-US"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22</a:t>
            </a:fld>
            <a:endParaRPr lang="en-US"/>
          </a:p>
        </p:txBody>
      </p:sp>
      <p:sp>
        <p:nvSpPr>
          <p:cNvPr id="5" name="CaixaDeTexto 4"/>
          <p:cNvSpPr txBox="1"/>
          <p:nvPr/>
        </p:nvSpPr>
        <p:spPr>
          <a:xfrm>
            <a:off x="2092846" y="6321999"/>
            <a:ext cx="4988417" cy="369332"/>
          </a:xfrm>
          <a:prstGeom prst="rect">
            <a:avLst/>
          </a:prstGeom>
          <a:noFill/>
        </p:spPr>
        <p:txBody>
          <a:bodyPr wrap="none" rtlCol="0">
            <a:spAutoFit/>
          </a:bodyPr>
          <a:lstStyle/>
          <a:p>
            <a:r>
              <a:rPr lang="en-US" dirty="0"/>
              <a:t>https://www.youtube.com/watch?v=iJwvHczMTMs</a:t>
            </a:r>
          </a:p>
        </p:txBody>
      </p:sp>
    </p:spTree>
    <p:extLst>
      <p:ext uri="{BB962C8B-B14F-4D97-AF65-F5344CB8AC3E}">
        <p14:creationId xmlns:p14="http://schemas.microsoft.com/office/powerpoint/2010/main" val="2157024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23</a:t>
            </a:fld>
            <a:endParaRPr lang="en-US"/>
          </a:p>
        </p:txBody>
      </p:sp>
      <p:sp>
        <p:nvSpPr>
          <p:cNvPr id="3" name="Rectangle 4"/>
          <p:cNvSpPr>
            <a:spLocks noChangeArrowheads="1"/>
          </p:cNvSpPr>
          <p:nvPr/>
        </p:nvSpPr>
        <p:spPr bwMode="auto">
          <a:xfrm>
            <a:off x="1552699" y="188640"/>
            <a:ext cx="5375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800" b="1">
                <a:latin typeface="Verdana" pitchFamily="34" charset="0"/>
              </a:rPr>
              <a:t>Figura 13.4. Hierarquia de Necessidades</a:t>
            </a:r>
          </a:p>
        </p:txBody>
      </p:sp>
      <p:sp>
        <p:nvSpPr>
          <p:cNvPr id="14" name="Rectangle 19"/>
          <p:cNvSpPr>
            <a:spLocks noChangeArrowheads="1"/>
          </p:cNvSpPr>
          <p:nvPr/>
        </p:nvSpPr>
        <p:spPr bwMode="auto">
          <a:xfrm>
            <a:off x="344612" y="5932512"/>
            <a:ext cx="1343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400" b="1">
                <a:solidFill>
                  <a:schemeClr val="accent2"/>
                </a:solidFill>
                <a:latin typeface="Verdana" pitchFamily="34" charset="0"/>
              </a:rPr>
              <a:t>Fisiológicas</a:t>
            </a:r>
          </a:p>
        </p:txBody>
      </p:sp>
      <p:sp>
        <p:nvSpPr>
          <p:cNvPr id="15" name="Rectangle 20"/>
          <p:cNvSpPr>
            <a:spLocks noChangeArrowheads="1"/>
          </p:cNvSpPr>
          <p:nvPr/>
        </p:nvSpPr>
        <p:spPr bwMode="auto">
          <a:xfrm>
            <a:off x="2065462" y="5572472"/>
            <a:ext cx="123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400" b="1" dirty="0">
                <a:solidFill>
                  <a:schemeClr val="accent2"/>
                </a:solidFill>
                <a:latin typeface="Verdana" pitchFamily="34" charset="0"/>
              </a:rPr>
              <a:t>Segurança</a:t>
            </a:r>
          </a:p>
        </p:txBody>
      </p:sp>
      <p:sp>
        <p:nvSpPr>
          <p:cNvPr id="16" name="Rectangle 21"/>
          <p:cNvSpPr>
            <a:spLocks noChangeArrowheads="1"/>
          </p:cNvSpPr>
          <p:nvPr/>
        </p:nvSpPr>
        <p:spPr bwMode="auto">
          <a:xfrm>
            <a:off x="6660232" y="4829579"/>
            <a:ext cx="1806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400" b="1" dirty="0" err="1">
                <a:solidFill>
                  <a:schemeClr val="accent2"/>
                </a:solidFill>
                <a:latin typeface="Verdana" pitchFamily="34" charset="0"/>
              </a:rPr>
              <a:t>Auto-Realização</a:t>
            </a:r>
            <a:endParaRPr lang="pt-BR" altLang="pt-BR" sz="1400" b="1" dirty="0">
              <a:solidFill>
                <a:schemeClr val="accent2"/>
              </a:solidFill>
              <a:latin typeface="Verdana" pitchFamily="34" charset="0"/>
            </a:endParaRPr>
          </a:p>
        </p:txBody>
      </p:sp>
      <p:sp>
        <p:nvSpPr>
          <p:cNvPr id="17" name="Rectangle 22"/>
          <p:cNvSpPr>
            <a:spLocks noChangeArrowheads="1"/>
          </p:cNvSpPr>
          <p:nvPr/>
        </p:nvSpPr>
        <p:spPr bwMode="auto">
          <a:xfrm>
            <a:off x="5439767" y="5140424"/>
            <a:ext cx="860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400" b="1" dirty="0">
                <a:solidFill>
                  <a:schemeClr val="accent2"/>
                </a:solidFill>
                <a:latin typeface="Verdana" pitchFamily="34" charset="0"/>
              </a:rPr>
              <a:t>Estima</a:t>
            </a:r>
          </a:p>
        </p:txBody>
      </p:sp>
      <p:sp>
        <p:nvSpPr>
          <p:cNvPr id="18" name="Rectangle 23"/>
          <p:cNvSpPr>
            <a:spLocks noChangeArrowheads="1"/>
          </p:cNvSpPr>
          <p:nvPr/>
        </p:nvSpPr>
        <p:spPr bwMode="auto">
          <a:xfrm>
            <a:off x="3799011" y="5428456"/>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400" b="1" dirty="0">
                <a:solidFill>
                  <a:schemeClr val="accent2"/>
                </a:solidFill>
                <a:latin typeface="Verdana" pitchFamily="34" charset="0"/>
              </a:rPr>
              <a:t>Sociais</a:t>
            </a:r>
          </a:p>
        </p:txBody>
      </p:sp>
      <p:sp>
        <p:nvSpPr>
          <p:cNvPr id="19" name="CaixaDeTexto 18"/>
          <p:cNvSpPr txBox="1"/>
          <p:nvPr/>
        </p:nvSpPr>
        <p:spPr>
          <a:xfrm>
            <a:off x="623508" y="6381328"/>
            <a:ext cx="5604676" cy="369332"/>
          </a:xfrm>
          <a:prstGeom prst="rect">
            <a:avLst/>
          </a:prstGeom>
          <a:noFill/>
        </p:spPr>
        <p:txBody>
          <a:bodyPr wrap="none" rtlCol="0">
            <a:spAutoFit/>
          </a:bodyPr>
          <a:lstStyle/>
          <a:p>
            <a:r>
              <a:rPr lang="pt-BR" dirty="0" smtClean="0"/>
              <a:t>CHIAVENTO – Capítulo 13 – Teoria Geral da Administração</a:t>
            </a:r>
            <a:endParaRPr lang="pt-BR" dirty="0"/>
          </a:p>
        </p:txBody>
      </p:sp>
      <p:cxnSp>
        <p:nvCxnSpPr>
          <p:cNvPr id="21" name="Conector de seta reta 20"/>
          <p:cNvCxnSpPr/>
          <p:nvPr/>
        </p:nvCxnSpPr>
        <p:spPr>
          <a:xfrm>
            <a:off x="467544" y="3778989"/>
            <a:ext cx="0" cy="3631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35496" y="3219941"/>
            <a:ext cx="1698625" cy="2585323"/>
          </a:xfrm>
          <a:prstGeom prst="rect">
            <a:avLst/>
          </a:prstGeom>
          <a:noFill/>
        </p:spPr>
        <p:txBody>
          <a:bodyPr wrap="square" rtlCol="0">
            <a:spAutoFit/>
          </a:bodyPr>
          <a:lstStyle/>
          <a:p>
            <a:r>
              <a:rPr lang="pt-BR" i="1" dirty="0" smtClean="0"/>
              <a:t>“Sobrevivência do individuo: Um homem com estomago vazio não tem outra preocupação maior do que matar a fome.”</a:t>
            </a:r>
            <a:endParaRPr lang="pt-BR" i="1" dirty="0"/>
          </a:p>
        </p:txBody>
      </p:sp>
      <p:sp>
        <p:nvSpPr>
          <p:cNvPr id="24" name="CaixaDeTexto 23"/>
          <p:cNvSpPr txBox="1"/>
          <p:nvPr/>
        </p:nvSpPr>
        <p:spPr>
          <a:xfrm>
            <a:off x="1687637" y="2636912"/>
            <a:ext cx="1878012" cy="2862322"/>
          </a:xfrm>
          <a:prstGeom prst="rect">
            <a:avLst/>
          </a:prstGeom>
          <a:noFill/>
        </p:spPr>
        <p:txBody>
          <a:bodyPr wrap="square" rtlCol="0">
            <a:spAutoFit/>
          </a:bodyPr>
          <a:lstStyle/>
          <a:p>
            <a:r>
              <a:rPr lang="pt-BR" i="1" dirty="0" smtClean="0"/>
              <a:t>Um empregado está sempre em dependência da empresa, na qual decisões incoerentes podem provocar insegurança </a:t>
            </a:r>
            <a:r>
              <a:rPr lang="pt-BR" i="1" dirty="0" err="1" smtClean="0"/>
              <a:t>qto</a:t>
            </a:r>
            <a:r>
              <a:rPr lang="pt-BR" i="1" dirty="0" smtClean="0"/>
              <a:t> sua permanência no emprego</a:t>
            </a:r>
            <a:endParaRPr lang="pt-BR" i="1" dirty="0"/>
          </a:p>
        </p:txBody>
      </p:sp>
      <p:sp>
        <p:nvSpPr>
          <p:cNvPr id="23" name="CaixaDeTexto 22"/>
          <p:cNvSpPr txBox="1"/>
          <p:nvPr/>
        </p:nvSpPr>
        <p:spPr>
          <a:xfrm>
            <a:off x="3641870" y="1916832"/>
            <a:ext cx="1650210" cy="3416320"/>
          </a:xfrm>
          <a:prstGeom prst="rect">
            <a:avLst/>
          </a:prstGeom>
          <a:noFill/>
        </p:spPr>
        <p:txBody>
          <a:bodyPr wrap="square" rtlCol="0">
            <a:spAutoFit/>
          </a:bodyPr>
          <a:lstStyle/>
          <a:p>
            <a:r>
              <a:rPr lang="pt-BR" i="1" dirty="0" smtClean="0"/>
              <a:t>“</a:t>
            </a:r>
            <a:r>
              <a:rPr lang="pt-BR" i="1" dirty="0" err="1" smtClean="0"/>
              <a:t>Qdo</a:t>
            </a:r>
            <a:r>
              <a:rPr lang="pt-BR" i="1" dirty="0" smtClean="0"/>
              <a:t> a necessidade social não está plena, o individuo torna-se resistente, antagônico e hostil em relação ás pessoas que o cercam”</a:t>
            </a:r>
            <a:endParaRPr lang="pt-BR" i="1" dirty="0"/>
          </a:p>
        </p:txBody>
      </p:sp>
      <p:sp>
        <p:nvSpPr>
          <p:cNvPr id="25" name="CaixaDeTexto 24"/>
          <p:cNvSpPr txBox="1"/>
          <p:nvPr/>
        </p:nvSpPr>
        <p:spPr>
          <a:xfrm>
            <a:off x="5154038" y="1463873"/>
            <a:ext cx="1650210" cy="3693319"/>
          </a:xfrm>
          <a:prstGeom prst="rect">
            <a:avLst/>
          </a:prstGeom>
          <a:noFill/>
        </p:spPr>
        <p:txBody>
          <a:bodyPr wrap="square" rtlCol="0">
            <a:spAutoFit/>
          </a:bodyPr>
          <a:lstStyle/>
          <a:p>
            <a:r>
              <a:rPr lang="pt-BR" i="1" dirty="0" smtClean="0"/>
              <a:t>Funcionários de autoestima baixa pode produzir sentimentos de inferioridade, fraqueza, dependência e desemparo, que por sua vez, podem levar ao desânimo”</a:t>
            </a:r>
            <a:endParaRPr lang="pt-BR" i="1" dirty="0"/>
          </a:p>
        </p:txBody>
      </p:sp>
      <p:cxnSp>
        <p:nvCxnSpPr>
          <p:cNvPr id="26" name="Conector de seta reta 25"/>
          <p:cNvCxnSpPr/>
          <p:nvPr/>
        </p:nvCxnSpPr>
        <p:spPr>
          <a:xfrm flipV="1">
            <a:off x="344612" y="764704"/>
            <a:ext cx="6963692"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CaixaDeTexto 26"/>
          <p:cNvSpPr txBox="1"/>
          <p:nvPr/>
        </p:nvSpPr>
        <p:spPr>
          <a:xfrm>
            <a:off x="6810222" y="836712"/>
            <a:ext cx="1650210" cy="2585323"/>
          </a:xfrm>
          <a:prstGeom prst="rect">
            <a:avLst/>
          </a:prstGeom>
          <a:noFill/>
        </p:spPr>
        <p:txBody>
          <a:bodyPr wrap="square" rtlCol="0">
            <a:spAutoFit/>
          </a:bodyPr>
          <a:lstStyle/>
          <a:p>
            <a:r>
              <a:rPr lang="pt-BR" i="1" dirty="0" smtClean="0"/>
              <a:t>Nem todos chegam ao topo da pirâmide. Algumas já estão satisfeitas com auto estima ou social.  </a:t>
            </a:r>
            <a:endParaRPr lang="pt-BR" i="1" dirty="0"/>
          </a:p>
        </p:txBody>
      </p:sp>
    </p:spTree>
    <p:extLst>
      <p:ext uri="{BB962C8B-B14F-4D97-AF65-F5344CB8AC3E}">
        <p14:creationId xmlns:p14="http://schemas.microsoft.com/office/powerpoint/2010/main" val="1602834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80" name="Rectangle 4"/>
          <p:cNvSpPr>
            <a:spLocks noChangeArrowheads="1"/>
          </p:cNvSpPr>
          <p:nvPr/>
        </p:nvSpPr>
        <p:spPr bwMode="auto">
          <a:xfrm>
            <a:off x="692026" y="254793"/>
            <a:ext cx="5375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dirty="0">
                <a:latin typeface="Verdana" pitchFamily="34" charset="0"/>
              </a:rPr>
              <a:t>Figura 13.4. Hierarquia de Necessidades</a:t>
            </a:r>
          </a:p>
        </p:txBody>
      </p:sp>
      <p:sp>
        <p:nvSpPr>
          <p:cNvPr id="382982" name="Rectangle 6"/>
          <p:cNvSpPr>
            <a:spLocks noChangeArrowheads="1"/>
          </p:cNvSpPr>
          <p:nvPr/>
        </p:nvSpPr>
        <p:spPr bwMode="auto">
          <a:xfrm>
            <a:off x="446088" y="4381480"/>
            <a:ext cx="1698625" cy="154463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82986" name="Rectangle 10"/>
          <p:cNvSpPr>
            <a:spLocks noChangeArrowheads="1"/>
          </p:cNvSpPr>
          <p:nvPr/>
        </p:nvSpPr>
        <p:spPr bwMode="auto">
          <a:xfrm>
            <a:off x="2139950" y="3663930"/>
            <a:ext cx="1698625" cy="226695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82987" name="Rectangle 11"/>
          <p:cNvSpPr>
            <a:spLocks noChangeArrowheads="1"/>
          </p:cNvSpPr>
          <p:nvPr/>
        </p:nvSpPr>
        <p:spPr bwMode="auto">
          <a:xfrm>
            <a:off x="3832225" y="2882880"/>
            <a:ext cx="1698625" cy="305435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82988" name="Rectangle 12"/>
          <p:cNvSpPr>
            <a:spLocks noChangeArrowheads="1"/>
          </p:cNvSpPr>
          <p:nvPr/>
        </p:nvSpPr>
        <p:spPr bwMode="auto">
          <a:xfrm>
            <a:off x="5507038" y="2008168"/>
            <a:ext cx="1698625" cy="3929062"/>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82989" name="Rectangle 13"/>
          <p:cNvSpPr>
            <a:spLocks noChangeArrowheads="1"/>
          </p:cNvSpPr>
          <p:nvPr/>
        </p:nvSpPr>
        <p:spPr bwMode="auto">
          <a:xfrm>
            <a:off x="7207250" y="1133455"/>
            <a:ext cx="1698625" cy="479107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82990" name="Rectangle 14"/>
          <p:cNvSpPr>
            <a:spLocks noChangeArrowheads="1"/>
          </p:cNvSpPr>
          <p:nvPr/>
        </p:nvSpPr>
        <p:spPr bwMode="auto">
          <a:xfrm>
            <a:off x="561975" y="4367193"/>
            <a:ext cx="11112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altLang="en-US" sz="1400" b="1">
                <a:latin typeface="Verdana" pitchFamily="34" charset="0"/>
              </a:rPr>
              <a:t> </a:t>
            </a:r>
            <a:r>
              <a:rPr lang="pt-BR" altLang="en-US" sz="1200" b="1">
                <a:latin typeface="Verdana" pitchFamily="34" charset="0"/>
              </a:rPr>
              <a:t>Alimento</a:t>
            </a:r>
          </a:p>
          <a:p>
            <a:pPr>
              <a:buFontTx/>
              <a:buChar char="•"/>
            </a:pPr>
            <a:endParaRPr lang="pt-BR" altLang="en-US" sz="1200" b="1">
              <a:latin typeface="Verdana" pitchFamily="34" charset="0"/>
            </a:endParaRPr>
          </a:p>
          <a:p>
            <a:pPr>
              <a:buFontTx/>
              <a:buChar char="•"/>
            </a:pPr>
            <a:r>
              <a:rPr lang="pt-BR" altLang="en-US" sz="1200" b="1">
                <a:latin typeface="Verdana" pitchFamily="34" charset="0"/>
              </a:rPr>
              <a:t> Repouso</a:t>
            </a:r>
          </a:p>
          <a:p>
            <a:pPr>
              <a:buFontTx/>
              <a:buChar char="•"/>
            </a:pPr>
            <a:endParaRPr lang="pt-BR" altLang="en-US" sz="1200" b="1">
              <a:latin typeface="Verdana" pitchFamily="34" charset="0"/>
            </a:endParaRPr>
          </a:p>
          <a:p>
            <a:pPr>
              <a:buFontTx/>
              <a:buChar char="•"/>
            </a:pPr>
            <a:r>
              <a:rPr lang="pt-BR" altLang="en-US" sz="1200" b="1">
                <a:latin typeface="Verdana" pitchFamily="34" charset="0"/>
              </a:rPr>
              <a:t> Abrigo</a:t>
            </a:r>
          </a:p>
          <a:p>
            <a:pPr>
              <a:buFontTx/>
              <a:buChar char="•"/>
            </a:pPr>
            <a:endParaRPr lang="pt-BR" altLang="en-US" sz="1200" b="1">
              <a:latin typeface="Verdana" pitchFamily="34" charset="0"/>
            </a:endParaRPr>
          </a:p>
          <a:p>
            <a:pPr>
              <a:buFontTx/>
              <a:buChar char="•"/>
            </a:pPr>
            <a:r>
              <a:rPr lang="pt-BR" altLang="en-US" sz="1200" b="1">
                <a:latin typeface="Verdana" pitchFamily="34" charset="0"/>
              </a:rPr>
              <a:t> Sexo</a:t>
            </a:r>
          </a:p>
        </p:txBody>
      </p:sp>
      <p:sp>
        <p:nvSpPr>
          <p:cNvPr id="382991" name="Rectangle 15"/>
          <p:cNvSpPr>
            <a:spLocks noChangeArrowheads="1"/>
          </p:cNvSpPr>
          <p:nvPr/>
        </p:nvSpPr>
        <p:spPr bwMode="auto">
          <a:xfrm>
            <a:off x="3811588" y="3243243"/>
            <a:ext cx="1717675"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altLang="en-US" sz="1400" b="1">
                <a:latin typeface="Verdana" pitchFamily="34" charset="0"/>
              </a:rPr>
              <a:t> </a:t>
            </a:r>
            <a:r>
              <a:rPr lang="pt-BR" altLang="en-US" sz="1200" b="1">
                <a:latin typeface="Verdana" pitchFamily="34" charset="0"/>
              </a:rPr>
              <a:t>Relacionamento</a:t>
            </a:r>
          </a:p>
          <a:p>
            <a:pPr>
              <a:buFontTx/>
              <a:buChar char="•"/>
            </a:pPr>
            <a:endParaRPr lang="pt-BR" altLang="en-US" sz="1200" b="1">
              <a:latin typeface="Verdana" pitchFamily="34" charset="0"/>
            </a:endParaRPr>
          </a:p>
          <a:p>
            <a:pPr>
              <a:buFontTx/>
              <a:buChar char="•"/>
            </a:pPr>
            <a:r>
              <a:rPr lang="pt-BR" altLang="en-US" sz="1200" b="1">
                <a:latin typeface="Verdana" pitchFamily="34" charset="0"/>
              </a:rPr>
              <a:t> Amizade</a:t>
            </a:r>
          </a:p>
          <a:p>
            <a:pPr>
              <a:buFontTx/>
              <a:buChar char="•"/>
            </a:pPr>
            <a:endParaRPr lang="pt-BR" altLang="en-US" sz="1200" b="1">
              <a:latin typeface="Verdana" pitchFamily="34" charset="0"/>
            </a:endParaRPr>
          </a:p>
          <a:p>
            <a:pPr>
              <a:buFontTx/>
              <a:buChar char="•"/>
            </a:pPr>
            <a:r>
              <a:rPr lang="pt-BR" altLang="en-US" sz="1200" b="1">
                <a:latin typeface="Verdana" pitchFamily="34" charset="0"/>
              </a:rPr>
              <a:t> Aceitação</a:t>
            </a:r>
          </a:p>
          <a:p>
            <a:pPr>
              <a:buFontTx/>
              <a:buChar char="•"/>
            </a:pPr>
            <a:endParaRPr lang="pt-BR" altLang="en-US" sz="1200" b="1">
              <a:latin typeface="Verdana" pitchFamily="34" charset="0"/>
            </a:endParaRPr>
          </a:p>
          <a:p>
            <a:pPr>
              <a:buFontTx/>
              <a:buChar char="•"/>
            </a:pPr>
            <a:r>
              <a:rPr lang="pt-BR" altLang="en-US" sz="1200" b="1">
                <a:latin typeface="Verdana" pitchFamily="34" charset="0"/>
              </a:rPr>
              <a:t> Afeição</a:t>
            </a:r>
          </a:p>
          <a:p>
            <a:pPr>
              <a:buFontTx/>
              <a:buChar char="•"/>
            </a:pPr>
            <a:endParaRPr lang="pt-BR" altLang="en-US" sz="1200" b="1">
              <a:latin typeface="Verdana" pitchFamily="34" charset="0"/>
            </a:endParaRPr>
          </a:p>
          <a:p>
            <a:pPr>
              <a:buFontTx/>
              <a:buChar char="•"/>
            </a:pPr>
            <a:r>
              <a:rPr lang="pt-BR" altLang="en-US" sz="1200" b="1">
                <a:latin typeface="Verdana" pitchFamily="34" charset="0"/>
              </a:rPr>
              <a:t> Compreensão</a:t>
            </a:r>
          </a:p>
          <a:p>
            <a:pPr>
              <a:buFontTx/>
              <a:buChar char="•"/>
            </a:pPr>
            <a:endParaRPr lang="pt-BR" altLang="en-US" sz="1200" b="1">
              <a:latin typeface="Verdana" pitchFamily="34" charset="0"/>
            </a:endParaRPr>
          </a:p>
          <a:p>
            <a:pPr>
              <a:buFontTx/>
              <a:buChar char="•"/>
            </a:pPr>
            <a:r>
              <a:rPr lang="pt-BR" altLang="en-US" sz="1200" b="1">
                <a:latin typeface="Verdana" pitchFamily="34" charset="0"/>
              </a:rPr>
              <a:t> Consideração</a:t>
            </a:r>
          </a:p>
        </p:txBody>
      </p:sp>
      <p:sp>
        <p:nvSpPr>
          <p:cNvPr id="382992" name="Rectangle 16"/>
          <p:cNvSpPr>
            <a:spLocks noChangeArrowheads="1"/>
          </p:cNvSpPr>
          <p:nvPr/>
        </p:nvSpPr>
        <p:spPr bwMode="auto">
          <a:xfrm>
            <a:off x="2108200" y="3902055"/>
            <a:ext cx="1344613"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altLang="en-US" sz="1400" b="1">
                <a:latin typeface="Verdana" pitchFamily="34" charset="0"/>
              </a:rPr>
              <a:t> </a:t>
            </a:r>
            <a:r>
              <a:rPr lang="pt-BR" altLang="en-US" sz="1200" b="1">
                <a:latin typeface="Verdana" pitchFamily="34" charset="0"/>
              </a:rPr>
              <a:t>Segurança</a:t>
            </a:r>
          </a:p>
          <a:p>
            <a:pPr>
              <a:buFontTx/>
              <a:buChar char="•"/>
            </a:pPr>
            <a:endParaRPr lang="pt-BR" altLang="en-US" sz="1200" b="1">
              <a:latin typeface="Verdana" pitchFamily="34" charset="0"/>
            </a:endParaRPr>
          </a:p>
          <a:p>
            <a:pPr>
              <a:buFontTx/>
              <a:buChar char="•"/>
            </a:pPr>
            <a:r>
              <a:rPr lang="pt-BR" altLang="en-US" sz="1200" b="1">
                <a:latin typeface="Verdana" pitchFamily="34" charset="0"/>
              </a:rPr>
              <a:t> Proteção </a:t>
            </a:r>
          </a:p>
          <a:p>
            <a:r>
              <a:rPr lang="pt-BR" altLang="en-US" sz="1200" b="1">
                <a:latin typeface="Verdana" pitchFamily="34" charset="0"/>
              </a:rPr>
              <a:t>    contra:</a:t>
            </a:r>
          </a:p>
          <a:p>
            <a:pPr>
              <a:buFontTx/>
              <a:buChar char="•"/>
            </a:pPr>
            <a:endParaRPr lang="pt-BR" altLang="en-US" sz="1200" b="1">
              <a:latin typeface="Verdana" pitchFamily="34" charset="0"/>
            </a:endParaRPr>
          </a:p>
          <a:p>
            <a:pPr>
              <a:buFontTx/>
              <a:buChar char="•"/>
            </a:pPr>
            <a:r>
              <a:rPr lang="pt-BR" altLang="en-US" sz="1200" b="1">
                <a:latin typeface="Verdana" pitchFamily="34" charset="0"/>
              </a:rPr>
              <a:t>Perigo</a:t>
            </a:r>
          </a:p>
          <a:p>
            <a:pPr>
              <a:buFontTx/>
              <a:buChar char="•"/>
            </a:pPr>
            <a:r>
              <a:rPr lang="pt-BR" altLang="en-US" sz="1200" b="1">
                <a:latin typeface="Verdana" pitchFamily="34" charset="0"/>
              </a:rPr>
              <a:t>Doença</a:t>
            </a:r>
          </a:p>
          <a:p>
            <a:pPr>
              <a:buFontTx/>
              <a:buChar char="•"/>
            </a:pPr>
            <a:r>
              <a:rPr lang="pt-BR" altLang="en-US" sz="1200" b="1">
                <a:latin typeface="Verdana" pitchFamily="34" charset="0"/>
              </a:rPr>
              <a:t>Incerteza</a:t>
            </a:r>
          </a:p>
          <a:p>
            <a:pPr>
              <a:buFontTx/>
              <a:buChar char="•"/>
            </a:pPr>
            <a:r>
              <a:rPr lang="pt-BR" altLang="en-US" sz="1200" b="1">
                <a:latin typeface="Verdana" pitchFamily="34" charset="0"/>
              </a:rPr>
              <a:t>Desemprego</a:t>
            </a:r>
          </a:p>
        </p:txBody>
      </p:sp>
      <p:sp>
        <p:nvSpPr>
          <p:cNvPr id="382993" name="Rectangle 17"/>
          <p:cNvSpPr>
            <a:spLocks noChangeArrowheads="1"/>
          </p:cNvSpPr>
          <p:nvPr/>
        </p:nvSpPr>
        <p:spPr bwMode="auto">
          <a:xfrm>
            <a:off x="5457825" y="2252643"/>
            <a:ext cx="1854200" cy="34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altLang="en-US" sz="1400" b="1">
                <a:latin typeface="Verdana" pitchFamily="34" charset="0"/>
              </a:rPr>
              <a:t> </a:t>
            </a:r>
            <a:r>
              <a:rPr lang="pt-BR" altLang="en-US" sz="1200" b="1">
                <a:latin typeface="Verdana" pitchFamily="34" charset="0"/>
              </a:rPr>
              <a:t>Satisfação do ego</a:t>
            </a:r>
          </a:p>
          <a:p>
            <a:pPr>
              <a:buFontTx/>
              <a:buChar char="•"/>
            </a:pPr>
            <a:endParaRPr lang="pt-BR" altLang="en-US" sz="1200" b="1">
              <a:latin typeface="Verdana" pitchFamily="34" charset="0"/>
            </a:endParaRPr>
          </a:p>
          <a:p>
            <a:pPr>
              <a:buFontTx/>
              <a:buChar char="•"/>
            </a:pPr>
            <a:r>
              <a:rPr lang="pt-BR" altLang="en-US" sz="1200" b="1">
                <a:latin typeface="Verdana" pitchFamily="34" charset="0"/>
              </a:rPr>
              <a:t> Orgulho</a:t>
            </a:r>
          </a:p>
          <a:p>
            <a:pPr>
              <a:buFontTx/>
              <a:buChar char="•"/>
            </a:pPr>
            <a:endParaRPr lang="pt-BR" altLang="en-US" sz="1200" b="1">
              <a:latin typeface="Verdana" pitchFamily="34" charset="0"/>
            </a:endParaRPr>
          </a:p>
          <a:p>
            <a:pPr>
              <a:buFontTx/>
              <a:buChar char="•"/>
            </a:pPr>
            <a:r>
              <a:rPr lang="pt-BR" altLang="en-US" sz="1200" b="1">
                <a:latin typeface="Verdana" pitchFamily="34" charset="0"/>
              </a:rPr>
              <a:t> Status e prestígio</a:t>
            </a:r>
          </a:p>
          <a:p>
            <a:pPr>
              <a:buFontTx/>
              <a:buChar char="•"/>
            </a:pPr>
            <a:endParaRPr lang="pt-BR" altLang="en-US" sz="1200" b="1">
              <a:latin typeface="Verdana" pitchFamily="34" charset="0"/>
            </a:endParaRPr>
          </a:p>
          <a:p>
            <a:pPr>
              <a:buFontTx/>
              <a:buChar char="•"/>
            </a:pPr>
            <a:r>
              <a:rPr lang="pt-BR" altLang="en-US" sz="1200" b="1">
                <a:latin typeface="Verdana" pitchFamily="34" charset="0"/>
              </a:rPr>
              <a:t> Auto-respeito</a:t>
            </a:r>
          </a:p>
          <a:p>
            <a:pPr>
              <a:buFontTx/>
              <a:buChar char="•"/>
            </a:pPr>
            <a:endParaRPr lang="pt-BR" altLang="en-US" sz="1200" b="1">
              <a:latin typeface="Verdana" pitchFamily="34" charset="0"/>
            </a:endParaRPr>
          </a:p>
          <a:p>
            <a:pPr>
              <a:buFontTx/>
              <a:buChar char="•"/>
            </a:pPr>
            <a:r>
              <a:rPr lang="pt-BR" altLang="en-US" sz="1200" b="1">
                <a:latin typeface="Verdana" pitchFamily="34" charset="0"/>
              </a:rPr>
              <a:t> Reconhecimento</a:t>
            </a:r>
          </a:p>
          <a:p>
            <a:pPr>
              <a:buFontTx/>
              <a:buChar char="•"/>
            </a:pPr>
            <a:endParaRPr lang="pt-BR" altLang="en-US" sz="1200" b="1">
              <a:latin typeface="Verdana" pitchFamily="34" charset="0"/>
            </a:endParaRPr>
          </a:p>
          <a:p>
            <a:pPr>
              <a:buFontTx/>
              <a:buChar char="•"/>
            </a:pPr>
            <a:r>
              <a:rPr lang="pt-BR" altLang="en-US" sz="1200" b="1">
                <a:latin typeface="Verdana" pitchFamily="34" charset="0"/>
              </a:rPr>
              <a:t> Confiança</a:t>
            </a:r>
          </a:p>
          <a:p>
            <a:pPr>
              <a:buFontTx/>
              <a:buChar char="•"/>
            </a:pPr>
            <a:endParaRPr lang="pt-BR" altLang="en-US" sz="1200" b="1">
              <a:latin typeface="Verdana" pitchFamily="34" charset="0"/>
            </a:endParaRPr>
          </a:p>
          <a:p>
            <a:pPr>
              <a:buFontTx/>
              <a:buChar char="•"/>
            </a:pPr>
            <a:r>
              <a:rPr lang="pt-BR" altLang="en-US" sz="1200" b="1">
                <a:latin typeface="Verdana" pitchFamily="34" charset="0"/>
              </a:rPr>
              <a:t> Progresso</a:t>
            </a:r>
          </a:p>
          <a:p>
            <a:pPr>
              <a:buFontTx/>
              <a:buChar char="•"/>
            </a:pPr>
            <a:endParaRPr lang="pt-BR" altLang="en-US" sz="1200" b="1">
              <a:latin typeface="Verdana" pitchFamily="34" charset="0"/>
            </a:endParaRPr>
          </a:p>
          <a:p>
            <a:pPr>
              <a:buFontTx/>
              <a:buChar char="•"/>
            </a:pPr>
            <a:r>
              <a:rPr lang="pt-BR" altLang="en-US" sz="1200" b="1">
                <a:latin typeface="Verdana" pitchFamily="34" charset="0"/>
              </a:rPr>
              <a:t> Apreciação</a:t>
            </a:r>
          </a:p>
          <a:p>
            <a:pPr>
              <a:buFontTx/>
              <a:buChar char="•"/>
            </a:pPr>
            <a:endParaRPr lang="pt-BR" altLang="en-US" sz="1200" b="1">
              <a:latin typeface="Verdana" pitchFamily="34" charset="0"/>
            </a:endParaRPr>
          </a:p>
          <a:p>
            <a:pPr>
              <a:buFontTx/>
              <a:buChar char="•"/>
            </a:pPr>
            <a:r>
              <a:rPr lang="pt-BR" altLang="en-US" sz="1200" b="1">
                <a:latin typeface="Verdana" pitchFamily="34" charset="0"/>
              </a:rPr>
              <a:t> Admiração</a:t>
            </a:r>
          </a:p>
          <a:p>
            <a:r>
              <a:rPr lang="pt-BR" altLang="en-US" sz="1200" b="1">
                <a:latin typeface="Verdana" pitchFamily="34" charset="0"/>
              </a:rPr>
              <a:t>   dos colegas</a:t>
            </a:r>
          </a:p>
        </p:txBody>
      </p:sp>
      <p:sp>
        <p:nvSpPr>
          <p:cNvPr id="382994" name="Rectangle 18"/>
          <p:cNvSpPr>
            <a:spLocks noChangeArrowheads="1"/>
          </p:cNvSpPr>
          <p:nvPr/>
        </p:nvSpPr>
        <p:spPr bwMode="auto">
          <a:xfrm>
            <a:off x="7259638" y="2062143"/>
            <a:ext cx="1665287"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altLang="en-US" sz="1200" b="1">
                <a:latin typeface="Verdana" pitchFamily="34" charset="0"/>
              </a:rPr>
              <a:t> Auto-realização</a:t>
            </a:r>
          </a:p>
          <a:p>
            <a:pPr>
              <a:buFontTx/>
              <a:buChar char="•"/>
            </a:pPr>
            <a:endParaRPr lang="pt-BR" altLang="en-US" sz="1200" b="1">
              <a:latin typeface="Verdana" pitchFamily="34" charset="0"/>
            </a:endParaRPr>
          </a:p>
          <a:p>
            <a:pPr>
              <a:buFontTx/>
              <a:buChar char="•"/>
            </a:pPr>
            <a:r>
              <a:rPr lang="pt-BR" altLang="en-US" sz="1200" b="1">
                <a:latin typeface="Verdana" pitchFamily="34" charset="0"/>
              </a:rPr>
              <a:t> Auto-desen-</a:t>
            </a:r>
          </a:p>
          <a:p>
            <a:r>
              <a:rPr lang="pt-BR" altLang="en-US" sz="1200" b="1">
                <a:latin typeface="Verdana" pitchFamily="34" charset="0"/>
              </a:rPr>
              <a:t>    volvimento</a:t>
            </a:r>
          </a:p>
          <a:p>
            <a:endParaRPr lang="pt-BR" altLang="en-US" sz="1200" b="1">
              <a:latin typeface="Verdana" pitchFamily="34" charset="0"/>
            </a:endParaRPr>
          </a:p>
          <a:p>
            <a:pPr>
              <a:buFontTx/>
              <a:buChar char="•"/>
            </a:pPr>
            <a:r>
              <a:rPr lang="pt-BR" altLang="en-US" sz="1200" b="1">
                <a:latin typeface="Verdana" pitchFamily="34" charset="0"/>
              </a:rPr>
              <a:t> Excelência</a:t>
            </a:r>
          </a:p>
          <a:p>
            <a:r>
              <a:rPr lang="pt-BR" altLang="en-US" sz="1200" b="1">
                <a:latin typeface="Verdana" pitchFamily="34" charset="0"/>
              </a:rPr>
              <a:t>    pessoal</a:t>
            </a:r>
          </a:p>
          <a:p>
            <a:endParaRPr lang="pt-BR" altLang="en-US" sz="1200" b="1">
              <a:latin typeface="Verdana" pitchFamily="34" charset="0"/>
            </a:endParaRPr>
          </a:p>
          <a:p>
            <a:pPr>
              <a:buFontTx/>
              <a:buChar char="•"/>
            </a:pPr>
            <a:r>
              <a:rPr lang="pt-BR" altLang="en-US" sz="1200" b="1">
                <a:latin typeface="Verdana" pitchFamily="34" charset="0"/>
              </a:rPr>
              <a:t>Competência</a:t>
            </a:r>
          </a:p>
          <a:p>
            <a:pPr>
              <a:buFontTx/>
              <a:buChar char="•"/>
            </a:pPr>
            <a:endParaRPr lang="pt-BR" altLang="en-US" sz="1200" b="1">
              <a:latin typeface="Verdana" pitchFamily="34" charset="0"/>
            </a:endParaRPr>
          </a:p>
          <a:p>
            <a:pPr>
              <a:buFontTx/>
              <a:buChar char="•"/>
            </a:pPr>
            <a:r>
              <a:rPr lang="pt-BR" altLang="en-US" sz="1200" b="1">
                <a:latin typeface="Verdana" pitchFamily="34" charset="0"/>
              </a:rPr>
              <a:t>Expertise</a:t>
            </a:r>
          </a:p>
        </p:txBody>
      </p:sp>
      <p:sp>
        <p:nvSpPr>
          <p:cNvPr id="382995" name="Rectangle 19"/>
          <p:cNvSpPr>
            <a:spLocks noChangeArrowheads="1"/>
          </p:cNvSpPr>
          <p:nvPr/>
        </p:nvSpPr>
        <p:spPr bwMode="auto">
          <a:xfrm>
            <a:off x="623887" y="3749655"/>
            <a:ext cx="1343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dirty="0">
                <a:solidFill>
                  <a:srgbClr val="FF0000"/>
                </a:solidFill>
                <a:latin typeface="Verdana" pitchFamily="34" charset="0"/>
              </a:rPr>
              <a:t>Fisiológicas</a:t>
            </a:r>
          </a:p>
        </p:txBody>
      </p:sp>
      <p:sp>
        <p:nvSpPr>
          <p:cNvPr id="382996" name="Rectangle 20"/>
          <p:cNvSpPr>
            <a:spLocks noChangeArrowheads="1"/>
          </p:cNvSpPr>
          <p:nvPr/>
        </p:nvSpPr>
        <p:spPr bwMode="auto">
          <a:xfrm>
            <a:off x="2332038" y="2730480"/>
            <a:ext cx="13873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en-US" sz="1400" b="1" dirty="0" smtClean="0">
                <a:solidFill>
                  <a:srgbClr val="FF0000"/>
                </a:solidFill>
                <a:latin typeface="Verdana" pitchFamily="34" charset="0"/>
              </a:rPr>
              <a:t>Segurança (ambiente de trabalho tranquilo)</a:t>
            </a:r>
            <a:endParaRPr lang="pt-BR" altLang="en-US" sz="1400" b="1" dirty="0">
              <a:solidFill>
                <a:srgbClr val="FF0000"/>
              </a:solidFill>
              <a:latin typeface="Verdana" pitchFamily="34" charset="0"/>
            </a:endParaRPr>
          </a:p>
        </p:txBody>
      </p:sp>
      <p:sp>
        <p:nvSpPr>
          <p:cNvPr id="382997" name="Rectangle 21"/>
          <p:cNvSpPr>
            <a:spLocks noChangeArrowheads="1"/>
          </p:cNvSpPr>
          <p:nvPr/>
        </p:nvSpPr>
        <p:spPr bwMode="auto">
          <a:xfrm>
            <a:off x="7146925" y="2560"/>
            <a:ext cx="175895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en-US" sz="1400" b="1" dirty="0" err="1" smtClean="0">
                <a:solidFill>
                  <a:srgbClr val="FF0000"/>
                </a:solidFill>
                <a:latin typeface="Verdana" pitchFamily="34" charset="0"/>
              </a:rPr>
              <a:t>Auto-Realização</a:t>
            </a:r>
            <a:r>
              <a:rPr lang="pt-BR" altLang="en-US" sz="1400" b="1" dirty="0" smtClean="0">
                <a:solidFill>
                  <a:srgbClr val="FF0000"/>
                </a:solidFill>
                <a:latin typeface="Verdana" pitchFamily="34" charset="0"/>
              </a:rPr>
              <a:t> (trabalho criativo e desafios)</a:t>
            </a:r>
            <a:endParaRPr lang="pt-BR" altLang="en-US" sz="1400" b="1" dirty="0">
              <a:solidFill>
                <a:srgbClr val="FF0000"/>
              </a:solidFill>
              <a:latin typeface="Verdana" pitchFamily="34" charset="0"/>
            </a:endParaRPr>
          </a:p>
        </p:txBody>
      </p:sp>
      <p:sp>
        <p:nvSpPr>
          <p:cNvPr id="382998" name="Rectangle 22"/>
          <p:cNvSpPr>
            <a:spLocks noChangeArrowheads="1"/>
          </p:cNvSpPr>
          <p:nvPr/>
        </p:nvSpPr>
        <p:spPr bwMode="auto">
          <a:xfrm>
            <a:off x="5889625" y="851872"/>
            <a:ext cx="128587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en-US" sz="1400" b="1" dirty="0" smtClean="0">
                <a:solidFill>
                  <a:srgbClr val="FF0000"/>
                </a:solidFill>
                <a:latin typeface="Verdana" pitchFamily="34" charset="0"/>
              </a:rPr>
              <a:t>Estima</a:t>
            </a:r>
          </a:p>
          <a:p>
            <a:r>
              <a:rPr lang="pt-BR" altLang="en-US" sz="1400" b="1" dirty="0" smtClean="0">
                <a:solidFill>
                  <a:srgbClr val="FF0000"/>
                </a:solidFill>
                <a:latin typeface="Verdana" pitchFamily="34" charset="0"/>
              </a:rPr>
              <a:t>(reconhecimento pelo grupo)</a:t>
            </a:r>
            <a:endParaRPr lang="pt-BR" altLang="en-US" sz="1400" b="1" dirty="0">
              <a:solidFill>
                <a:srgbClr val="FF0000"/>
              </a:solidFill>
              <a:latin typeface="Verdana" pitchFamily="34" charset="0"/>
            </a:endParaRPr>
          </a:p>
        </p:txBody>
      </p:sp>
      <p:sp>
        <p:nvSpPr>
          <p:cNvPr id="382999" name="Rectangle 23"/>
          <p:cNvSpPr>
            <a:spLocks noChangeArrowheads="1"/>
          </p:cNvSpPr>
          <p:nvPr/>
        </p:nvSpPr>
        <p:spPr bwMode="auto">
          <a:xfrm>
            <a:off x="4154364" y="1928773"/>
            <a:ext cx="13366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en-US" sz="1400" b="1" dirty="0" smtClean="0">
                <a:solidFill>
                  <a:srgbClr val="FF0000"/>
                </a:solidFill>
                <a:latin typeface="Verdana" pitchFamily="34" charset="0"/>
              </a:rPr>
              <a:t>Sociais</a:t>
            </a:r>
          </a:p>
          <a:p>
            <a:r>
              <a:rPr lang="pt-BR" altLang="en-US" sz="1400" b="1" dirty="0" smtClean="0">
                <a:solidFill>
                  <a:srgbClr val="FF0000"/>
                </a:solidFill>
                <a:latin typeface="Verdana" pitchFamily="34" charset="0"/>
              </a:rPr>
              <a:t>(aceitação pelo grupo)</a:t>
            </a:r>
            <a:endParaRPr lang="pt-BR" altLang="en-US" sz="1400" b="1" dirty="0">
              <a:solidFill>
                <a:srgbClr val="FF0000"/>
              </a:solidFill>
              <a:latin typeface="Verdana" pitchFamily="34" charset="0"/>
            </a:endParaRPr>
          </a:p>
        </p:txBody>
      </p:sp>
      <p:cxnSp>
        <p:nvCxnSpPr>
          <p:cNvPr id="3" name="Conector de seta reta 2"/>
          <p:cNvCxnSpPr/>
          <p:nvPr/>
        </p:nvCxnSpPr>
        <p:spPr>
          <a:xfrm flipV="1">
            <a:off x="263203" y="-107971"/>
            <a:ext cx="6912297" cy="2990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rot="20074747">
            <a:off x="1083243" y="1370697"/>
            <a:ext cx="2837765" cy="369332"/>
          </a:xfrm>
          <a:prstGeom prst="rect">
            <a:avLst/>
          </a:prstGeom>
          <a:noFill/>
        </p:spPr>
        <p:txBody>
          <a:bodyPr wrap="none" rtlCol="0">
            <a:spAutoFit/>
          </a:bodyPr>
          <a:lstStyle/>
          <a:p>
            <a:r>
              <a:rPr lang="pt-BR" dirty="0" smtClean="0"/>
              <a:t>Hierarquia das necessidades</a:t>
            </a:r>
            <a:endParaRPr lang="en-US" dirty="0"/>
          </a:p>
        </p:txBody>
      </p:sp>
      <p:cxnSp>
        <p:nvCxnSpPr>
          <p:cNvPr id="7" name="Conector reto 6"/>
          <p:cNvCxnSpPr/>
          <p:nvPr/>
        </p:nvCxnSpPr>
        <p:spPr>
          <a:xfrm flipV="1">
            <a:off x="623887" y="2405826"/>
            <a:ext cx="2156619" cy="981110"/>
          </a:xfrm>
          <a:prstGeom prst="line">
            <a:avLst/>
          </a:prstGeom>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rot="20174632">
            <a:off x="63670" y="2279888"/>
            <a:ext cx="4046295" cy="369332"/>
          </a:xfrm>
          <a:prstGeom prst="rect">
            <a:avLst/>
          </a:prstGeom>
          <a:noFill/>
        </p:spPr>
        <p:txBody>
          <a:bodyPr wrap="square" rtlCol="0">
            <a:spAutoFit/>
          </a:bodyPr>
          <a:lstStyle/>
          <a:p>
            <a:r>
              <a:rPr lang="pt-BR" dirty="0" smtClean="0"/>
              <a:t>Sobrevivência/Necessidade de Segurança</a:t>
            </a:r>
            <a:endParaRPr lang="en-US" dirty="0"/>
          </a:p>
        </p:txBody>
      </p:sp>
      <p:sp>
        <p:nvSpPr>
          <p:cNvPr id="9" name="CaixaDeTexto 8"/>
          <p:cNvSpPr txBox="1"/>
          <p:nvPr/>
        </p:nvSpPr>
        <p:spPr>
          <a:xfrm>
            <a:off x="0" y="5961229"/>
            <a:ext cx="3060576" cy="830997"/>
          </a:xfrm>
          <a:prstGeom prst="rect">
            <a:avLst/>
          </a:prstGeom>
          <a:noFill/>
        </p:spPr>
        <p:txBody>
          <a:bodyPr wrap="square" rtlCol="0">
            <a:spAutoFit/>
          </a:bodyPr>
          <a:lstStyle/>
          <a:p>
            <a:r>
              <a:rPr lang="pt-BR" sz="1600" dirty="0" smtClean="0"/>
              <a:t>Sem fome, a motivação de alimentar-se deixa de ser uma motivação  importante.</a:t>
            </a:r>
            <a:endParaRPr lang="en-US" sz="1600" dirty="0"/>
          </a:p>
        </p:txBody>
      </p:sp>
      <p:sp>
        <p:nvSpPr>
          <p:cNvPr id="26" name="CaixaDeTexto 25"/>
          <p:cNvSpPr txBox="1"/>
          <p:nvPr/>
        </p:nvSpPr>
        <p:spPr>
          <a:xfrm>
            <a:off x="2829049" y="5939550"/>
            <a:ext cx="3060576" cy="954107"/>
          </a:xfrm>
          <a:prstGeom prst="rect">
            <a:avLst/>
          </a:prstGeom>
          <a:noFill/>
        </p:spPr>
        <p:txBody>
          <a:bodyPr wrap="square" rtlCol="0">
            <a:spAutoFit/>
          </a:bodyPr>
          <a:lstStyle/>
          <a:p>
            <a:r>
              <a:rPr lang="pt-BR" sz="1400" dirty="0" smtClean="0"/>
              <a:t>Quando as necessidades individuais não estão satisfeitas, o individuo torna-se resistente e hostil em relação as pessoas, causando isolamento.</a:t>
            </a:r>
            <a:endParaRPr lang="en-US" sz="1400" dirty="0"/>
          </a:p>
        </p:txBody>
      </p:sp>
      <p:cxnSp>
        <p:nvCxnSpPr>
          <p:cNvPr id="11" name="Conector de seta reta 10"/>
          <p:cNvCxnSpPr/>
          <p:nvPr/>
        </p:nvCxnSpPr>
        <p:spPr>
          <a:xfrm>
            <a:off x="4359337" y="5661005"/>
            <a:ext cx="0" cy="300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CaixaDeTexto 28"/>
          <p:cNvSpPr txBox="1"/>
          <p:nvPr/>
        </p:nvSpPr>
        <p:spPr>
          <a:xfrm>
            <a:off x="6096124" y="5961229"/>
            <a:ext cx="3060576" cy="954107"/>
          </a:xfrm>
          <a:prstGeom prst="rect">
            <a:avLst/>
          </a:prstGeom>
          <a:noFill/>
        </p:spPr>
        <p:txBody>
          <a:bodyPr wrap="square" rtlCol="0">
            <a:spAutoFit/>
          </a:bodyPr>
          <a:lstStyle/>
          <a:p>
            <a:r>
              <a:rPr lang="pt-BR" sz="1400" dirty="0" smtClean="0"/>
              <a:t>Essa tendência se expressa por meio do impulso que a pessoa tem para  torna-se  sempre mais do que é e de vir a ser tudo o que pode ser.</a:t>
            </a:r>
            <a:endParaRPr lang="en-US" sz="1400" dirty="0"/>
          </a:p>
        </p:txBody>
      </p:sp>
      <p:cxnSp>
        <p:nvCxnSpPr>
          <p:cNvPr id="30" name="Conector de seta reta 29"/>
          <p:cNvCxnSpPr/>
          <p:nvPr/>
        </p:nvCxnSpPr>
        <p:spPr>
          <a:xfrm>
            <a:off x="8023287" y="5639326"/>
            <a:ext cx="0" cy="300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894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6" name="Rectangle 4"/>
          <p:cNvSpPr>
            <a:spLocks noChangeArrowheads="1"/>
          </p:cNvSpPr>
          <p:nvPr/>
        </p:nvSpPr>
        <p:spPr bwMode="auto">
          <a:xfrm>
            <a:off x="196850" y="438149"/>
            <a:ext cx="8039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dirty="0">
                <a:latin typeface="Verdana" pitchFamily="34" charset="0"/>
              </a:rPr>
              <a:t>Figura 13.2/5. Hierarquia das Necessidades segundo Maslow</a:t>
            </a:r>
          </a:p>
        </p:txBody>
      </p:sp>
      <p:sp>
        <p:nvSpPr>
          <p:cNvPr id="381977" name="AutoShape 25"/>
          <p:cNvSpPr>
            <a:spLocks noChangeArrowheads="1"/>
          </p:cNvSpPr>
          <p:nvPr/>
        </p:nvSpPr>
        <p:spPr bwMode="auto">
          <a:xfrm>
            <a:off x="812800" y="949325"/>
            <a:ext cx="5580063" cy="5351463"/>
          </a:xfrm>
          <a:prstGeom prst="flowChartExtra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81978" name="Line 26"/>
          <p:cNvSpPr>
            <a:spLocks noChangeShapeType="1"/>
          </p:cNvSpPr>
          <p:nvPr/>
        </p:nvSpPr>
        <p:spPr bwMode="auto">
          <a:xfrm>
            <a:off x="1250950" y="5405438"/>
            <a:ext cx="4692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79" name="Line 27"/>
          <p:cNvSpPr>
            <a:spLocks noChangeShapeType="1"/>
          </p:cNvSpPr>
          <p:nvPr/>
        </p:nvSpPr>
        <p:spPr bwMode="auto">
          <a:xfrm>
            <a:off x="1762125" y="4503738"/>
            <a:ext cx="369728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80" name="Line 28"/>
          <p:cNvSpPr>
            <a:spLocks noChangeShapeType="1"/>
          </p:cNvSpPr>
          <p:nvPr/>
        </p:nvSpPr>
        <p:spPr bwMode="auto">
          <a:xfrm>
            <a:off x="2219325" y="3590925"/>
            <a:ext cx="27828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81" name="Line 29"/>
          <p:cNvSpPr>
            <a:spLocks noChangeShapeType="1"/>
          </p:cNvSpPr>
          <p:nvPr/>
        </p:nvSpPr>
        <p:spPr bwMode="auto">
          <a:xfrm>
            <a:off x="2692400" y="2687638"/>
            <a:ext cx="1841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82" name="Line 30"/>
          <p:cNvSpPr>
            <a:spLocks noChangeShapeType="1"/>
          </p:cNvSpPr>
          <p:nvPr/>
        </p:nvSpPr>
        <p:spPr bwMode="auto">
          <a:xfrm>
            <a:off x="196850" y="4503738"/>
            <a:ext cx="15779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83" name="Rectangle 31"/>
          <p:cNvSpPr>
            <a:spLocks noChangeArrowheads="1"/>
          </p:cNvSpPr>
          <p:nvPr/>
        </p:nvSpPr>
        <p:spPr bwMode="auto">
          <a:xfrm>
            <a:off x="9525" y="2476500"/>
            <a:ext cx="15335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Necessidades</a:t>
            </a:r>
          </a:p>
          <a:p>
            <a:r>
              <a:rPr lang="pt-BR" altLang="en-US" sz="1400" b="1">
                <a:solidFill>
                  <a:schemeClr val="accent2"/>
                </a:solidFill>
                <a:latin typeface="Verdana" pitchFamily="34" charset="0"/>
              </a:rPr>
              <a:t> Secundárias</a:t>
            </a:r>
          </a:p>
          <a:p>
            <a:endParaRPr lang="pt-BR" altLang="en-US" sz="1400" b="1">
              <a:solidFill>
                <a:schemeClr val="accent2"/>
              </a:solidFill>
              <a:latin typeface="Verdana" pitchFamily="34" charset="0"/>
            </a:endParaRPr>
          </a:p>
          <a:p>
            <a:endParaRPr lang="pt-BR" altLang="en-US" sz="1400" b="1">
              <a:solidFill>
                <a:schemeClr val="accent2"/>
              </a:solidFill>
              <a:latin typeface="Verdana" pitchFamily="34" charset="0"/>
            </a:endParaRPr>
          </a:p>
          <a:p>
            <a:endParaRPr lang="pt-BR" altLang="en-US" sz="1400" b="1">
              <a:solidFill>
                <a:schemeClr val="accent2"/>
              </a:solidFill>
              <a:latin typeface="Verdana" pitchFamily="34" charset="0"/>
            </a:endParaRPr>
          </a:p>
          <a:p>
            <a:endParaRPr lang="pt-BR" altLang="en-US" sz="1400" b="1">
              <a:solidFill>
                <a:schemeClr val="accent2"/>
              </a:solidFill>
              <a:latin typeface="Verdana" pitchFamily="34" charset="0"/>
            </a:endParaRPr>
          </a:p>
          <a:p>
            <a:endParaRPr lang="pt-BR" altLang="en-US" sz="1400" b="1">
              <a:solidFill>
                <a:schemeClr val="accent2"/>
              </a:solidFill>
              <a:latin typeface="Verdana" pitchFamily="34" charset="0"/>
            </a:endParaRPr>
          </a:p>
          <a:p>
            <a:endParaRPr lang="pt-BR" altLang="en-US" sz="1400" b="1">
              <a:solidFill>
                <a:schemeClr val="accent2"/>
              </a:solidFill>
              <a:latin typeface="Verdana" pitchFamily="34" charset="0"/>
            </a:endParaRPr>
          </a:p>
          <a:p>
            <a:endParaRPr lang="pt-BR" altLang="en-US" sz="1400" b="1">
              <a:solidFill>
                <a:schemeClr val="accent2"/>
              </a:solidFill>
              <a:latin typeface="Verdana" pitchFamily="34" charset="0"/>
            </a:endParaRPr>
          </a:p>
          <a:p>
            <a:endParaRPr lang="pt-BR" altLang="en-US" sz="1400" b="1">
              <a:solidFill>
                <a:schemeClr val="accent2"/>
              </a:solidFill>
              <a:latin typeface="Verdana" pitchFamily="34" charset="0"/>
            </a:endParaRPr>
          </a:p>
          <a:p>
            <a:endParaRPr lang="pt-BR" altLang="en-US" sz="1400" b="1">
              <a:solidFill>
                <a:schemeClr val="accent2"/>
              </a:solidFill>
              <a:latin typeface="Verdana" pitchFamily="34" charset="0"/>
            </a:endParaRPr>
          </a:p>
          <a:p>
            <a:r>
              <a:rPr lang="pt-BR" altLang="en-US" sz="1400" b="1">
                <a:solidFill>
                  <a:schemeClr val="accent2"/>
                </a:solidFill>
                <a:latin typeface="Verdana" pitchFamily="34" charset="0"/>
              </a:rPr>
              <a:t>Necessidades</a:t>
            </a:r>
          </a:p>
          <a:p>
            <a:r>
              <a:rPr lang="pt-BR" altLang="en-US" sz="1400" b="1">
                <a:solidFill>
                  <a:schemeClr val="accent2"/>
                </a:solidFill>
                <a:latin typeface="Verdana" pitchFamily="34" charset="0"/>
              </a:rPr>
              <a:t> Primárias</a:t>
            </a:r>
          </a:p>
        </p:txBody>
      </p:sp>
      <p:sp>
        <p:nvSpPr>
          <p:cNvPr id="381984" name="Rectangle 32"/>
          <p:cNvSpPr>
            <a:spLocks noChangeArrowheads="1"/>
          </p:cNvSpPr>
          <p:nvPr/>
        </p:nvSpPr>
        <p:spPr bwMode="auto">
          <a:xfrm>
            <a:off x="2759075" y="1781175"/>
            <a:ext cx="1755775" cy="425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latin typeface="Verdana" pitchFamily="34" charset="0"/>
              </a:rPr>
              <a:t>Necessidades</a:t>
            </a:r>
          </a:p>
          <a:p>
            <a:r>
              <a:rPr lang="pt-BR" altLang="en-US" sz="1400" b="1">
                <a:latin typeface="Verdana" pitchFamily="34" charset="0"/>
              </a:rPr>
              <a:t>           de</a:t>
            </a:r>
          </a:p>
          <a:p>
            <a:r>
              <a:rPr lang="pt-BR" altLang="en-US" sz="1400" b="1">
                <a:latin typeface="Verdana" pitchFamily="34" charset="0"/>
              </a:rPr>
              <a:t>Auto-realização</a:t>
            </a:r>
          </a:p>
          <a:p>
            <a:endParaRPr lang="pt-BR" altLang="en-US" sz="1400" b="1">
              <a:latin typeface="Verdana" pitchFamily="34" charset="0"/>
            </a:endParaRPr>
          </a:p>
          <a:p>
            <a:endParaRPr lang="pt-BR" altLang="en-US" sz="1400" b="1">
              <a:latin typeface="Verdana" pitchFamily="34" charset="0"/>
            </a:endParaRPr>
          </a:p>
          <a:p>
            <a:endParaRPr lang="pt-BR" altLang="en-US" sz="1400" b="1">
              <a:latin typeface="Verdana" pitchFamily="34" charset="0"/>
            </a:endParaRPr>
          </a:p>
          <a:p>
            <a:r>
              <a:rPr lang="pt-BR" altLang="en-US" sz="1400" b="1">
                <a:latin typeface="Verdana" pitchFamily="34" charset="0"/>
              </a:rPr>
              <a:t>       Estima</a:t>
            </a:r>
          </a:p>
          <a:p>
            <a:endParaRPr lang="pt-BR" altLang="en-US" sz="1400" b="1">
              <a:latin typeface="Verdana" pitchFamily="34" charset="0"/>
            </a:endParaRPr>
          </a:p>
          <a:p>
            <a:endParaRPr lang="pt-BR" altLang="en-US" sz="1400" b="1">
              <a:latin typeface="Verdana" pitchFamily="34" charset="0"/>
            </a:endParaRPr>
          </a:p>
          <a:p>
            <a:endParaRPr lang="pt-BR" altLang="en-US" sz="1400" b="1">
              <a:latin typeface="Verdana" pitchFamily="34" charset="0"/>
            </a:endParaRPr>
          </a:p>
          <a:p>
            <a:r>
              <a:rPr lang="pt-BR" altLang="en-US" sz="1400" b="1">
                <a:latin typeface="Verdana" pitchFamily="34" charset="0"/>
              </a:rPr>
              <a:t>       Sociais</a:t>
            </a:r>
          </a:p>
          <a:p>
            <a:endParaRPr lang="pt-BR" altLang="en-US" sz="1400" b="1">
              <a:latin typeface="Verdana" pitchFamily="34" charset="0"/>
            </a:endParaRPr>
          </a:p>
          <a:p>
            <a:endParaRPr lang="pt-BR" altLang="en-US" sz="1400" b="1">
              <a:latin typeface="Verdana" pitchFamily="34" charset="0"/>
            </a:endParaRPr>
          </a:p>
          <a:p>
            <a:endParaRPr lang="pt-BR" altLang="en-US" sz="1400" b="1">
              <a:latin typeface="Verdana" pitchFamily="34" charset="0"/>
            </a:endParaRPr>
          </a:p>
          <a:p>
            <a:endParaRPr lang="pt-BR" altLang="en-US" sz="800" b="1">
              <a:latin typeface="Verdana" pitchFamily="34" charset="0"/>
            </a:endParaRPr>
          </a:p>
          <a:p>
            <a:r>
              <a:rPr lang="pt-BR" altLang="en-US" sz="1400" b="1">
                <a:latin typeface="Verdana" pitchFamily="34" charset="0"/>
              </a:rPr>
              <a:t>    Segurança</a:t>
            </a:r>
          </a:p>
          <a:p>
            <a:endParaRPr lang="pt-BR" altLang="en-US" sz="1400" b="1">
              <a:latin typeface="Verdana" pitchFamily="34" charset="0"/>
            </a:endParaRPr>
          </a:p>
          <a:p>
            <a:endParaRPr lang="pt-BR" altLang="en-US" sz="1400" b="1">
              <a:latin typeface="Verdana" pitchFamily="34" charset="0"/>
            </a:endParaRPr>
          </a:p>
          <a:p>
            <a:endParaRPr lang="pt-BR" altLang="en-US" sz="1400" b="1">
              <a:latin typeface="Verdana" pitchFamily="34" charset="0"/>
            </a:endParaRPr>
          </a:p>
          <a:p>
            <a:r>
              <a:rPr lang="pt-BR" altLang="en-US" sz="1400" b="1">
                <a:latin typeface="Verdana" pitchFamily="34" charset="0"/>
              </a:rPr>
              <a:t>    Fisiológicas</a:t>
            </a:r>
          </a:p>
        </p:txBody>
      </p:sp>
      <p:sp>
        <p:nvSpPr>
          <p:cNvPr id="381985" name="Rectangle 33"/>
          <p:cNvSpPr>
            <a:spLocks noChangeArrowheads="1"/>
          </p:cNvSpPr>
          <p:nvPr/>
        </p:nvSpPr>
        <p:spPr bwMode="auto">
          <a:xfrm>
            <a:off x="6351588" y="1470025"/>
            <a:ext cx="2665412" cy="811213"/>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81987" name="Rectangle 35"/>
          <p:cNvSpPr>
            <a:spLocks noChangeArrowheads="1"/>
          </p:cNvSpPr>
          <p:nvPr/>
        </p:nvSpPr>
        <p:spPr bwMode="auto">
          <a:xfrm>
            <a:off x="6402388" y="2443163"/>
            <a:ext cx="2614612" cy="811212"/>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81988" name="Rectangle 36"/>
          <p:cNvSpPr>
            <a:spLocks noChangeArrowheads="1"/>
          </p:cNvSpPr>
          <p:nvPr/>
        </p:nvSpPr>
        <p:spPr bwMode="auto">
          <a:xfrm>
            <a:off x="6415088" y="3429000"/>
            <a:ext cx="2601912" cy="8255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81989" name="Rectangle 37"/>
          <p:cNvSpPr>
            <a:spLocks noChangeArrowheads="1"/>
          </p:cNvSpPr>
          <p:nvPr/>
        </p:nvSpPr>
        <p:spPr bwMode="auto">
          <a:xfrm>
            <a:off x="6415088" y="4414838"/>
            <a:ext cx="2614612" cy="836612"/>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81990" name="Rectangle 38"/>
          <p:cNvSpPr>
            <a:spLocks noChangeArrowheads="1"/>
          </p:cNvSpPr>
          <p:nvPr/>
        </p:nvSpPr>
        <p:spPr bwMode="auto">
          <a:xfrm>
            <a:off x="6415088" y="5421313"/>
            <a:ext cx="2614612" cy="849312"/>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81991" name="Line 39"/>
          <p:cNvSpPr>
            <a:spLocks noChangeShapeType="1"/>
          </p:cNvSpPr>
          <p:nvPr/>
        </p:nvSpPr>
        <p:spPr bwMode="auto">
          <a:xfrm flipH="1">
            <a:off x="4249738" y="1879600"/>
            <a:ext cx="2216150" cy="0"/>
          </a:xfrm>
          <a:prstGeom prst="line">
            <a:avLst/>
          </a:prstGeom>
          <a:noFill/>
          <a:ln w="2857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92" name="Line 40"/>
          <p:cNvSpPr>
            <a:spLocks noChangeShapeType="1"/>
          </p:cNvSpPr>
          <p:nvPr/>
        </p:nvSpPr>
        <p:spPr bwMode="auto">
          <a:xfrm flipH="1">
            <a:off x="4840288" y="3873500"/>
            <a:ext cx="1700212" cy="0"/>
          </a:xfrm>
          <a:prstGeom prst="line">
            <a:avLst/>
          </a:prstGeom>
          <a:noFill/>
          <a:ln w="2857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93" name="Line 41"/>
          <p:cNvSpPr>
            <a:spLocks noChangeShapeType="1"/>
          </p:cNvSpPr>
          <p:nvPr/>
        </p:nvSpPr>
        <p:spPr bwMode="auto">
          <a:xfrm flipH="1" flipV="1">
            <a:off x="5326063" y="4824413"/>
            <a:ext cx="1223962" cy="12700"/>
          </a:xfrm>
          <a:prstGeom prst="line">
            <a:avLst/>
          </a:prstGeom>
          <a:noFill/>
          <a:ln w="2857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94" name="Line 42"/>
          <p:cNvSpPr>
            <a:spLocks noChangeShapeType="1"/>
          </p:cNvSpPr>
          <p:nvPr/>
        </p:nvSpPr>
        <p:spPr bwMode="auto">
          <a:xfrm flipH="1">
            <a:off x="5824538" y="5802313"/>
            <a:ext cx="669925" cy="0"/>
          </a:xfrm>
          <a:prstGeom prst="line">
            <a:avLst/>
          </a:prstGeom>
          <a:noFill/>
          <a:ln w="2857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95" name="Line 43"/>
          <p:cNvSpPr>
            <a:spLocks noChangeShapeType="1"/>
          </p:cNvSpPr>
          <p:nvPr/>
        </p:nvSpPr>
        <p:spPr bwMode="auto">
          <a:xfrm flipH="1">
            <a:off x="4364038" y="2946400"/>
            <a:ext cx="2112962" cy="0"/>
          </a:xfrm>
          <a:prstGeom prst="line">
            <a:avLst/>
          </a:prstGeom>
          <a:noFill/>
          <a:ln w="2857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96" name="Rectangle 44"/>
          <p:cNvSpPr>
            <a:spLocks noChangeArrowheads="1"/>
          </p:cNvSpPr>
          <p:nvPr/>
        </p:nvSpPr>
        <p:spPr bwMode="auto">
          <a:xfrm>
            <a:off x="6343650" y="1574800"/>
            <a:ext cx="3114675"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altLang="en-US" sz="1200" b="1">
                <a:latin typeface="Verdana" pitchFamily="34" charset="0"/>
              </a:rPr>
              <a:t> Trabalho criativo e desafiante</a:t>
            </a:r>
          </a:p>
          <a:p>
            <a:pPr>
              <a:buFontTx/>
              <a:buChar char="•"/>
            </a:pPr>
            <a:r>
              <a:rPr lang="pt-BR" altLang="en-US" sz="1200" b="1">
                <a:latin typeface="Verdana" pitchFamily="34" charset="0"/>
              </a:rPr>
              <a:t> Diversidade e autonomia</a:t>
            </a:r>
          </a:p>
          <a:p>
            <a:pPr>
              <a:buFontTx/>
              <a:buChar char="•"/>
            </a:pPr>
            <a:r>
              <a:rPr lang="pt-BR" altLang="en-US" sz="1200" b="1">
                <a:latin typeface="Verdana" pitchFamily="34" charset="0"/>
              </a:rPr>
              <a:t> Participação nas decisões</a:t>
            </a:r>
          </a:p>
          <a:p>
            <a:pPr>
              <a:buFontTx/>
              <a:buChar char="•"/>
            </a:pPr>
            <a:endParaRPr lang="pt-BR" altLang="en-US" sz="1200" b="1">
              <a:latin typeface="Verdana" pitchFamily="34" charset="0"/>
            </a:endParaRPr>
          </a:p>
          <a:p>
            <a:pPr>
              <a:buFontTx/>
              <a:buChar char="•"/>
            </a:pPr>
            <a:endParaRPr lang="pt-BR" altLang="en-US" sz="2000" b="1">
              <a:latin typeface="Verdana" pitchFamily="34" charset="0"/>
            </a:endParaRPr>
          </a:p>
          <a:p>
            <a:pPr>
              <a:buFontTx/>
              <a:buChar char="•"/>
            </a:pPr>
            <a:r>
              <a:rPr lang="pt-BR" altLang="en-US" sz="1200" b="1">
                <a:latin typeface="Verdana" pitchFamily="34" charset="0"/>
              </a:rPr>
              <a:t> Responsabilidade por resultados</a:t>
            </a:r>
          </a:p>
          <a:p>
            <a:pPr>
              <a:buFontTx/>
              <a:buChar char="•"/>
            </a:pPr>
            <a:r>
              <a:rPr lang="pt-BR" altLang="en-US" sz="1200" b="1">
                <a:latin typeface="Verdana" pitchFamily="34" charset="0"/>
              </a:rPr>
              <a:t> Orgulho e reconhecimento</a:t>
            </a:r>
          </a:p>
          <a:p>
            <a:pPr>
              <a:buFontTx/>
              <a:buChar char="•"/>
            </a:pPr>
            <a:r>
              <a:rPr lang="pt-BR" altLang="en-US" sz="1200" b="1">
                <a:latin typeface="Verdana" pitchFamily="34" charset="0"/>
              </a:rPr>
              <a:t> Promoções</a:t>
            </a:r>
          </a:p>
          <a:p>
            <a:pPr>
              <a:buFontTx/>
              <a:buChar char="•"/>
            </a:pPr>
            <a:endParaRPr lang="pt-BR" altLang="en-US" sz="1200" b="1">
              <a:latin typeface="Verdana" pitchFamily="34" charset="0"/>
            </a:endParaRPr>
          </a:p>
          <a:p>
            <a:pPr>
              <a:buFontTx/>
              <a:buChar char="•"/>
            </a:pPr>
            <a:endParaRPr lang="pt-BR" altLang="en-US" sz="1200" b="1">
              <a:latin typeface="Verdana" pitchFamily="34" charset="0"/>
            </a:endParaRPr>
          </a:p>
          <a:p>
            <a:pPr>
              <a:buFontTx/>
              <a:buChar char="•"/>
            </a:pPr>
            <a:r>
              <a:rPr lang="pt-BR" altLang="en-US" sz="1200" b="1">
                <a:latin typeface="Verdana" pitchFamily="34" charset="0"/>
              </a:rPr>
              <a:t> Amizade dos colegas</a:t>
            </a:r>
          </a:p>
          <a:p>
            <a:pPr>
              <a:buFontTx/>
              <a:buChar char="•"/>
            </a:pPr>
            <a:r>
              <a:rPr lang="pt-BR" altLang="en-US" sz="1200" b="1">
                <a:latin typeface="Verdana" pitchFamily="34" charset="0"/>
              </a:rPr>
              <a:t> Interação com clientes</a:t>
            </a:r>
          </a:p>
          <a:p>
            <a:pPr>
              <a:buFontTx/>
              <a:buChar char="•"/>
            </a:pPr>
            <a:r>
              <a:rPr lang="pt-BR" altLang="en-US" sz="1200" b="1">
                <a:latin typeface="Verdana" pitchFamily="34" charset="0"/>
              </a:rPr>
              <a:t> Chefe amigável</a:t>
            </a:r>
          </a:p>
          <a:p>
            <a:pPr>
              <a:buFontTx/>
              <a:buChar char="•"/>
            </a:pPr>
            <a:endParaRPr lang="pt-BR" altLang="en-US" sz="1400" b="1">
              <a:latin typeface="Verdana" pitchFamily="34" charset="0"/>
            </a:endParaRPr>
          </a:p>
          <a:p>
            <a:pPr>
              <a:buFontTx/>
              <a:buChar char="•"/>
            </a:pPr>
            <a:endParaRPr lang="pt-BR" altLang="en-US" sz="1200" b="1">
              <a:latin typeface="Verdana" pitchFamily="34" charset="0"/>
            </a:endParaRPr>
          </a:p>
          <a:p>
            <a:pPr>
              <a:buFontTx/>
              <a:buChar char="•"/>
            </a:pPr>
            <a:r>
              <a:rPr lang="pt-BR" altLang="en-US" sz="1200" b="1">
                <a:latin typeface="Verdana" pitchFamily="34" charset="0"/>
              </a:rPr>
              <a:t> Condições seguras de trabalho</a:t>
            </a:r>
          </a:p>
          <a:p>
            <a:pPr>
              <a:buFontTx/>
              <a:buChar char="•"/>
            </a:pPr>
            <a:r>
              <a:rPr lang="pt-BR" altLang="en-US" sz="1200" b="1">
                <a:latin typeface="Verdana" pitchFamily="34" charset="0"/>
              </a:rPr>
              <a:t> Remuneração e benefícios</a:t>
            </a:r>
          </a:p>
          <a:p>
            <a:pPr>
              <a:buFontTx/>
              <a:buChar char="•"/>
            </a:pPr>
            <a:r>
              <a:rPr lang="pt-BR" altLang="en-US" sz="1200" b="1">
                <a:latin typeface="Verdana" pitchFamily="34" charset="0"/>
              </a:rPr>
              <a:t> Estabilidade no emprego</a:t>
            </a:r>
          </a:p>
          <a:p>
            <a:endParaRPr lang="pt-BR" altLang="en-US" sz="1200" b="1">
              <a:latin typeface="Verdana" pitchFamily="34" charset="0"/>
            </a:endParaRPr>
          </a:p>
          <a:p>
            <a:endParaRPr lang="pt-BR" altLang="en-US" sz="1800" b="1">
              <a:latin typeface="Verdana" pitchFamily="34" charset="0"/>
            </a:endParaRPr>
          </a:p>
          <a:p>
            <a:pPr>
              <a:buFontTx/>
              <a:buChar char="•"/>
            </a:pPr>
            <a:r>
              <a:rPr lang="pt-BR" altLang="en-US" sz="1200" b="1">
                <a:latin typeface="Verdana" pitchFamily="34" charset="0"/>
              </a:rPr>
              <a:t> Intervalos de descanso</a:t>
            </a:r>
          </a:p>
          <a:p>
            <a:pPr>
              <a:buFontTx/>
              <a:buChar char="•"/>
            </a:pPr>
            <a:r>
              <a:rPr lang="pt-BR" altLang="en-US" sz="1200" b="1">
                <a:latin typeface="Verdana" pitchFamily="34" charset="0"/>
              </a:rPr>
              <a:t> Conforto físico</a:t>
            </a:r>
          </a:p>
          <a:p>
            <a:pPr>
              <a:buFontTx/>
              <a:buChar char="•"/>
            </a:pPr>
            <a:r>
              <a:rPr lang="pt-BR" altLang="en-US" sz="1200" b="1">
                <a:latin typeface="Verdana" pitchFamily="34" charset="0"/>
              </a:rPr>
              <a:t> Horário de trabalho razoável</a:t>
            </a:r>
          </a:p>
        </p:txBody>
      </p:sp>
      <p:sp>
        <p:nvSpPr>
          <p:cNvPr id="2" name="CaixaDeTexto 1"/>
          <p:cNvSpPr txBox="1"/>
          <p:nvPr/>
        </p:nvSpPr>
        <p:spPr>
          <a:xfrm>
            <a:off x="1167930" y="6381470"/>
            <a:ext cx="4465453" cy="584775"/>
          </a:xfrm>
          <a:prstGeom prst="rect">
            <a:avLst/>
          </a:prstGeom>
          <a:noFill/>
        </p:spPr>
        <p:txBody>
          <a:bodyPr wrap="none" rtlCol="0">
            <a:spAutoFit/>
          </a:bodyPr>
          <a:lstStyle/>
          <a:p>
            <a:r>
              <a:rPr lang="en-US" sz="1600" dirty="0">
                <a:hlinkClick r:id="rId3"/>
              </a:rPr>
              <a:t>https://</a:t>
            </a:r>
            <a:r>
              <a:rPr lang="en-US" sz="1600" dirty="0" smtClean="0">
                <a:hlinkClick r:id="rId3"/>
              </a:rPr>
              <a:t>www.youtube.com/watch?v=FGETIu3MvQ4</a:t>
            </a:r>
            <a:endParaRPr lang="en-US" sz="1600" dirty="0" smtClean="0"/>
          </a:p>
          <a:p>
            <a:r>
              <a:rPr lang="en-US" sz="1600" dirty="0"/>
              <a:t>https://www.youtube.com/watch?v=2b_-5YHh7Ps</a:t>
            </a:r>
          </a:p>
        </p:txBody>
      </p:sp>
    </p:spTree>
    <p:extLst>
      <p:ext uri="{BB962C8B-B14F-4D97-AF65-F5344CB8AC3E}">
        <p14:creationId xmlns:p14="http://schemas.microsoft.com/office/powerpoint/2010/main" val="1465396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16632"/>
            <a:ext cx="7620000" cy="1143000"/>
          </a:xfrm>
        </p:spPr>
        <p:txBody>
          <a:bodyPr/>
          <a:lstStyle/>
          <a:p>
            <a:r>
              <a:rPr lang="pt-BR" dirty="0" smtClean="0"/>
              <a:t>Maslow (uso no marketing)</a:t>
            </a:r>
            <a:endParaRPr lang="pt-BR" dirty="0"/>
          </a:p>
        </p:txBody>
      </p:sp>
      <p:sp>
        <p:nvSpPr>
          <p:cNvPr id="3" name="Espaço Reservado para Conteúdo 2"/>
          <p:cNvSpPr>
            <a:spLocks noGrp="1"/>
          </p:cNvSpPr>
          <p:nvPr>
            <p:ph idx="1"/>
          </p:nvPr>
        </p:nvSpPr>
        <p:spPr>
          <a:xfrm>
            <a:off x="251520" y="1124744"/>
            <a:ext cx="7620000" cy="4800600"/>
          </a:xfrm>
        </p:spPr>
        <p:txBody>
          <a:bodyPr>
            <a:normAutofit fontScale="92500"/>
          </a:bodyPr>
          <a:lstStyle/>
          <a:p>
            <a:r>
              <a:rPr lang="pt-BR" dirty="0"/>
              <a:t>A pirâmide da hierarquia das necessidades de Maslow define cinco tipos ou níveis de necessidades (fisiológicas, de segurança, de posse, de estima e de </a:t>
            </a:r>
            <a:r>
              <a:rPr lang="pt-BR" dirty="0" err="1"/>
              <a:t>auto-realização</a:t>
            </a:r>
            <a:r>
              <a:rPr lang="pt-BR" dirty="0"/>
              <a:t>). Ao hierarquizá-las e considerar que, enquanto as necessidades dos estágios inferiores não estiverem satisfeitas - pelo menos parcialmente -, um indivíduo não será motivado pelas necessidades situadas nos estágios superiores, Maslow “adverte” os profissionais de Marketing para que atentem para a questão da motivação </a:t>
            </a:r>
            <a:r>
              <a:rPr lang="pt-BR" dirty="0" smtClean="0"/>
              <a:t>humana.</a:t>
            </a:r>
          </a:p>
          <a:p>
            <a:r>
              <a:rPr lang="pt-BR" dirty="0"/>
              <a:t>Em contrapartida, uma vez satisfeitas as necessidades dos níveis mais básicos, geralmente será necessário “acionar” os níveis superiores (status, aceitação, sensação de </a:t>
            </a:r>
            <a:r>
              <a:rPr lang="pt-BR" dirty="0" err="1"/>
              <a:t>auto-realização</a:t>
            </a:r>
            <a:r>
              <a:rPr lang="pt-BR" dirty="0"/>
              <a:t>) para motivar o indivíduo a tomar uma decisão / ação de compra.</a:t>
            </a:r>
          </a:p>
          <a:p>
            <a:r>
              <a:rPr lang="pt-BR" dirty="0"/>
              <a:t>Mesmo considerando as limitações dessa teoria, ela permanece válida na sua essência, servindo como valiosa orientação para o planejamento de ações de Marketing</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26</a:t>
            </a:fld>
            <a:endParaRPr lang="en-US"/>
          </a:p>
        </p:txBody>
      </p:sp>
    </p:spTree>
    <p:extLst>
      <p:ext uri="{BB962C8B-B14F-4D97-AF65-F5344CB8AC3E}">
        <p14:creationId xmlns:p14="http://schemas.microsoft.com/office/powerpoint/2010/main" val="3010831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Teoria dos dois fatores de Herzberg</a:t>
            </a:r>
            <a:endParaRPr lang="pt-BR" dirty="0"/>
          </a:p>
        </p:txBody>
      </p:sp>
      <p:sp>
        <p:nvSpPr>
          <p:cNvPr id="3" name="Espaço Reservado para Conteúdo 2"/>
          <p:cNvSpPr>
            <a:spLocks noGrp="1"/>
          </p:cNvSpPr>
          <p:nvPr>
            <p:ph idx="1"/>
          </p:nvPr>
        </p:nvSpPr>
        <p:spPr>
          <a:xfrm>
            <a:off x="395536" y="1700808"/>
            <a:ext cx="7620000" cy="4800600"/>
          </a:xfrm>
        </p:spPr>
        <p:txBody>
          <a:bodyPr>
            <a:normAutofit fontScale="92500"/>
          </a:bodyPr>
          <a:lstStyle/>
          <a:p>
            <a:pPr marL="114300" indent="0" algn="just">
              <a:buNone/>
            </a:pPr>
            <a:r>
              <a:rPr lang="pt-BR" dirty="0" smtClean="0"/>
              <a:t>Fatores para explicar o comportamento das pessoas em situação do trabalho:</a:t>
            </a:r>
          </a:p>
          <a:p>
            <a:pPr algn="just"/>
            <a:r>
              <a:rPr lang="pt-BR" dirty="0" smtClean="0"/>
              <a:t>Fatores higiênicos  (extrínsecos) – estão localizados no ambiente que rodeia as pessoas e abrangem as condições dentro das quais elas desempenham seu trabalho. No entanto, fogem do controle do funcionário. Os fatores higiênicos são ótimos para evitar a insatisfação do funcionário, mas se elevam, não consegue sustentar por muito tempo. Efeito como remédio: evitam a infecção, mas não melhora a saúde</a:t>
            </a:r>
          </a:p>
          <a:p>
            <a:pPr algn="just"/>
            <a:r>
              <a:rPr lang="pt-BR" dirty="0" smtClean="0"/>
              <a:t>Fatores Motivacionais (intrínsecos): estão relacionados com o conteúdo do cargo e com a natureza das tarefas que a pessoa executa. Os fatores motivacionais estão sob o controle do individuo, pois estão relacionados com aquilo que faz e desempenha. Quando os fatores motivacionais são ótimos, eles provocam satisfação nas pessoas.</a:t>
            </a:r>
          </a:p>
          <a:p>
            <a:pPr algn="just"/>
            <a:endParaRPr lang="pt-BR" dirty="0" smtClean="0"/>
          </a:p>
          <a:p>
            <a:pPr algn="just"/>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27</a:t>
            </a:fld>
            <a:endParaRPr lang="en-US"/>
          </a:p>
        </p:txBody>
      </p:sp>
      <p:sp>
        <p:nvSpPr>
          <p:cNvPr id="5" name="Retângulo 4"/>
          <p:cNvSpPr/>
          <p:nvPr/>
        </p:nvSpPr>
        <p:spPr>
          <a:xfrm>
            <a:off x="6804248" y="116632"/>
            <a:ext cx="1378904" cy="369332"/>
          </a:xfrm>
          <a:prstGeom prst="rect">
            <a:avLst/>
          </a:prstGeom>
        </p:spPr>
        <p:txBody>
          <a:bodyPr wrap="none">
            <a:spAutoFit/>
          </a:bodyPr>
          <a:lstStyle/>
          <a:p>
            <a:r>
              <a:rPr lang="pt-BR" altLang="pt-BR" b="1" dirty="0">
                <a:latin typeface="Verdana" pitchFamily="34" charset="0"/>
              </a:rPr>
              <a:t>Herzberg</a:t>
            </a:r>
            <a:endParaRPr lang="pt-BR" dirty="0"/>
          </a:p>
        </p:txBody>
      </p:sp>
    </p:spTree>
    <p:extLst>
      <p:ext uri="{BB962C8B-B14F-4D97-AF65-F5344CB8AC3E}">
        <p14:creationId xmlns:p14="http://schemas.microsoft.com/office/powerpoint/2010/main" val="422602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2" name="Rectangle 4"/>
          <p:cNvSpPr>
            <a:spLocks noChangeArrowheads="1"/>
          </p:cNvSpPr>
          <p:nvPr/>
        </p:nvSpPr>
        <p:spPr bwMode="auto">
          <a:xfrm>
            <a:off x="1385888" y="685800"/>
            <a:ext cx="63674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dirty="0">
                <a:latin typeface="Verdana" pitchFamily="34" charset="0"/>
              </a:rPr>
              <a:t>Quadro 13.1. Fatores Motivacionais e Higiênicos</a:t>
            </a:r>
          </a:p>
          <a:p>
            <a:r>
              <a:rPr lang="pt-BR" altLang="en-US" sz="1800" b="1" dirty="0">
                <a:latin typeface="Verdana" pitchFamily="34" charset="0"/>
              </a:rPr>
              <a:t>                                     (Herzberg)</a:t>
            </a:r>
          </a:p>
        </p:txBody>
      </p:sp>
      <p:sp>
        <p:nvSpPr>
          <p:cNvPr id="524293" name="Rectangle 5"/>
          <p:cNvSpPr>
            <a:spLocks noChangeArrowheads="1"/>
          </p:cNvSpPr>
          <p:nvPr/>
        </p:nvSpPr>
        <p:spPr bwMode="auto">
          <a:xfrm>
            <a:off x="330274" y="1435100"/>
            <a:ext cx="3838575" cy="74612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524294" name="Rectangle 6"/>
          <p:cNvSpPr>
            <a:spLocks noChangeArrowheads="1"/>
          </p:cNvSpPr>
          <p:nvPr/>
        </p:nvSpPr>
        <p:spPr bwMode="auto">
          <a:xfrm>
            <a:off x="4395862" y="1458912"/>
            <a:ext cx="3979862" cy="74612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524295" name="Rectangle 7"/>
          <p:cNvSpPr>
            <a:spLocks noChangeArrowheads="1"/>
          </p:cNvSpPr>
          <p:nvPr/>
        </p:nvSpPr>
        <p:spPr bwMode="auto">
          <a:xfrm>
            <a:off x="360437" y="2338387"/>
            <a:ext cx="3825875" cy="332422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1400" b="1">
              <a:latin typeface="Verdana" pitchFamily="34" charset="0"/>
            </a:endParaRPr>
          </a:p>
          <a:p>
            <a:r>
              <a:rPr lang="pt-BR" altLang="en-US" sz="1600" b="1">
                <a:solidFill>
                  <a:schemeClr val="accent2"/>
                </a:solidFill>
                <a:latin typeface="Verdana" pitchFamily="34" charset="0"/>
              </a:rPr>
              <a:t>          Conteúdo do Cargo</a:t>
            </a:r>
          </a:p>
          <a:p>
            <a:r>
              <a:rPr lang="pt-BR" altLang="en-US" sz="1400" b="1">
                <a:latin typeface="Verdana" pitchFamily="34" charset="0"/>
              </a:rPr>
              <a:t>        (Como a pessoa se sente</a:t>
            </a:r>
          </a:p>
          <a:p>
            <a:r>
              <a:rPr lang="pt-BR" altLang="en-US" sz="1400" b="1">
                <a:latin typeface="Verdana" pitchFamily="34" charset="0"/>
              </a:rPr>
              <a:t>        em relação ao seu cargo):</a:t>
            </a:r>
          </a:p>
          <a:p>
            <a:pPr>
              <a:buFontTx/>
              <a:buAutoNum type="arabicPeriod"/>
            </a:pPr>
            <a:endParaRPr lang="pt-BR" altLang="en-US" sz="1400" b="1">
              <a:latin typeface="Verdana" pitchFamily="34" charset="0"/>
            </a:endParaRPr>
          </a:p>
          <a:p>
            <a:pPr lvl="1">
              <a:buFontTx/>
              <a:buAutoNum type="arabicPeriod"/>
            </a:pPr>
            <a:r>
              <a:rPr lang="pt-BR" altLang="en-US" sz="1400" b="1">
                <a:latin typeface="Verdana" pitchFamily="34" charset="0"/>
              </a:rPr>
              <a:t>Trabalho em si.</a:t>
            </a:r>
          </a:p>
          <a:p>
            <a:pPr>
              <a:buFontTx/>
              <a:buAutoNum type="arabicPeriod"/>
            </a:pPr>
            <a:endParaRPr lang="pt-BR" altLang="en-US" sz="1400" b="1">
              <a:latin typeface="Verdana" pitchFamily="34" charset="0"/>
            </a:endParaRPr>
          </a:p>
          <a:p>
            <a:pPr lvl="1">
              <a:buFontTx/>
              <a:buAutoNum type="arabicPeriod"/>
            </a:pPr>
            <a:r>
              <a:rPr lang="pt-BR" altLang="en-US" sz="1400" b="1">
                <a:latin typeface="Verdana" pitchFamily="34" charset="0"/>
              </a:rPr>
              <a:t>Realização.</a:t>
            </a:r>
          </a:p>
          <a:p>
            <a:pPr>
              <a:buFontTx/>
              <a:buAutoNum type="arabicPeriod"/>
            </a:pPr>
            <a:endParaRPr lang="pt-BR" altLang="en-US" sz="1400" b="1">
              <a:latin typeface="Verdana" pitchFamily="34" charset="0"/>
            </a:endParaRPr>
          </a:p>
          <a:p>
            <a:pPr lvl="1">
              <a:buFontTx/>
              <a:buAutoNum type="arabicPeriod"/>
            </a:pPr>
            <a:r>
              <a:rPr lang="pt-BR" altLang="en-US" sz="1400" b="1">
                <a:latin typeface="Verdana" pitchFamily="34" charset="0"/>
              </a:rPr>
              <a:t>Reconhecimento</a:t>
            </a:r>
          </a:p>
          <a:p>
            <a:pPr>
              <a:buFontTx/>
              <a:buAutoNum type="arabicPeriod"/>
            </a:pPr>
            <a:endParaRPr lang="pt-BR" altLang="en-US" sz="1400" b="1">
              <a:latin typeface="Verdana" pitchFamily="34" charset="0"/>
            </a:endParaRPr>
          </a:p>
          <a:p>
            <a:pPr lvl="1">
              <a:buFontTx/>
              <a:buAutoNum type="arabicPeriod"/>
            </a:pPr>
            <a:r>
              <a:rPr lang="pt-BR" altLang="en-US" sz="1400" b="1">
                <a:latin typeface="Verdana" pitchFamily="34" charset="0"/>
              </a:rPr>
              <a:t>Progresso profissional.       </a:t>
            </a:r>
          </a:p>
          <a:p>
            <a:pPr>
              <a:buFontTx/>
              <a:buAutoNum type="arabicPeriod"/>
            </a:pPr>
            <a:endParaRPr lang="pt-BR" altLang="en-US" sz="1400" b="1">
              <a:latin typeface="Verdana" pitchFamily="34" charset="0"/>
            </a:endParaRPr>
          </a:p>
          <a:p>
            <a:pPr lvl="1">
              <a:buFontTx/>
              <a:buAutoNum type="arabicPeriod"/>
            </a:pPr>
            <a:r>
              <a:rPr lang="pt-BR" altLang="en-US" sz="1400" b="1">
                <a:latin typeface="Verdana" pitchFamily="34" charset="0"/>
              </a:rPr>
              <a:t>Responsabilidade.</a:t>
            </a:r>
          </a:p>
          <a:p>
            <a:endParaRPr lang="pt-BR" altLang="en-US" sz="1400" b="1">
              <a:latin typeface="Verdana" pitchFamily="34" charset="0"/>
            </a:endParaRPr>
          </a:p>
        </p:txBody>
      </p:sp>
      <p:sp>
        <p:nvSpPr>
          <p:cNvPr id="524296" name="Rectangle 8"/>
          <p:cNvSpPr>
            <a:spLocks noChangeArrowheads="1"/>
          </p:cNvSpPr>
          <p:nvPr/>
        </p:nvSpPr>
        <p:spPr bwMode="auto">
          <a:xfrm>
            <a:off x="4399037" y="2349500"/>
            <a:ext cx="3989387" cy="332422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1400" b="1">
              <a:latin typeface="Verdana" pitchFamily="34" charset="0"/>
            </a:endParaRPr>
          </a:p>
          <a:p>
            <a:r>
              <a:rPr lang="pt-BR" altLang="en-US" sz="1600" b="1">
                <a:solidFill>
                  <a:schemeClr val="accent2"/>
                </a:solidFill>
                <a:latin typeface="Verdana" pitchFamily="34" charset="0"/>
              </a:rPr>
              <a:t>          Contexto do Cargo</a:t>
            </a:r>
          </a:p>
          <a:p>
            <a:r>
              <a:rPr lang="pt-BR" altLang="en-US" sz="1400" b="1">
                <a:latin typeface="Verdana" pitchFamily="34" charset="0"/>
              </a:rPr>
              <a:t>        (Como a pessoa se sente</a:t>
            </a:r>
          </a:p>
          <a:p>
            <a:r>
              <a:rPr lang="pt-BR" altLang="en-US" sz="1400" b="1">
                <a:latin typeface="Verdana" pitchFamily="34" charset="0"/>
              </a:rPr>
              <a:t>      em relação à sua empresa):</a:t>
            </a:r>
          </a:p>
          <a:p>
            <a:pPr>
              <a:buFontTx/>
              <a:buAutoNum type="arabicPeriod"/>
            </a:pPr>
            <a:endParaRPr lang="pt-BR" altLang="en-US" sz="1400" b="1">
              <a:latin typeface="Verdana" pitchFamily="34" charset="0"/>
            </a:endParaRPr>
          </a:p>
          <a:p>
            <a:pPr lvl="1">
              <a:buFontTx/>
              <a:buAutoNum type="arabicPeriod"/>
            </a:pPr>
            <a:r>
              <a:rPr lang="pt-BR" altLang="en-US" sz="1400" b="1">
                <a:latin typeface="Verdana" pitchFamily="34" charset="0"/>
              </a:rPr>
              <a:t>Condições de trabalho.</a:t>
            </a:r>
          </a:p>
          <a:p>
            <a:pPr>
              <a:buFontTx/>
              <a:buAutoNum type="arabicPeriod"/>
            </a:pPr>
            <a:endParaRPr lang="pt-BR" altLang="en-US" sz="1400" b="1">
              <a:latin typeface="Verdana" pitchFamily="34" charset="0"/>
            </a:endParaRPr>
          </a:p>
          <a:p>
            <a:r>
              <a:rPr lang="pt-BR" altLang="en-US" sz="1400" b="1">
                <a:latin typeface="Verdana" pitchFamily="34" charset="0"/>
              </a:rPr>
              <a:t>	2.    Administração da empresa.</a:t>
            </a:r>
          </a:p>
          <a:p>
            <a:pPr>
              <a:buFontTx/>
              <a:buAutoNum type="arabicPeriod"/>
            </a:pPr>
            <a:endParaRPr lang="pt-BR" altLang="en-US" sz="1400" b="1">
              <a:latin typeface="Verdana" pitchFamily="34" charset="0"/>
            </a:endParaRPr>
          </a:p>
          <a:p>
            <a:r>
              <a:rPr lang="pt-BR" altLang="en-US" sz="1400" b="1">
                <a:latin typeface="Verdana" pitchFamily="34" charset="0"/>
              </a:rPr>
              <a:t>	3.	Salário.</a:t>
            </a:r>
          </a:p>
          <a:p>
            <a:endParaRPr lang="pt-BR" altLang="en-US" sz="1400" b="1">
              <a:latin typeface="Verdana" pitchFamily="34" charset="0"/>
            </a:endParaRPr>
          </a:p>
          <a:p>
            <a:r>
              <a:rPr lang="pt-BR" altLang="en-US" sz="1400" b="1">
                <a:latin typeface="Verdana" pitchFamily="34" charset="0"/>
              </a:rPr>
              <a:t>	4. 	Relações com o supervisor.</a:t>
            </a:r>
          </a:p>
          <a:p>
            <a:pPr>
              <a:buFontTx/>
              <a:buAutoNum type="arabicPeriod"/>
            </a:pPr>
            <a:endParaRPr lang="pt-BR" altLang="en-US" sz="1400" b="1">
              <a:latin typeface="Verdana" pitchFamily="34" charset="0"/>
            </a:endParaRPr>
          </a:p>
          <a:p>
            <a:r>
              <a:rPr lang="pt-BR" altLang="en-US" sz="1400" b="1">
                <a:latin typeface="Verdana" pitchFamily="34" charset="0"/>
              </a:rPr>
              <a:t>	5. 	Benefícios e serviços sociais.</a:t>
            </a:r>
          </a:p>
          <a:p>
            <a:endParaRPr lang="pt-BR" altLang="en-US" sz="1400" b="1">
              <a:latin typeface="Verdana" pitchFamily="34" charset="0"/>
            </a:endParaRPr>
          </a:p>
        </p:txBody>
      </p:sp>
      <p:sp>
        <p:nvSpPr>
          <p:cNvPr id="524297" name="Rectangle 9"/>
          <p:cNvSpPr>
            <a:spLocks noChangeArrowheads="1"/>
          </p:cNvSpPr>
          <p:nvPr/>
        </p:nvSpPr>
        <p:spPr bwMode="auto">
          <a:xfrm>
            <a:off x="784299" y="1555750"/>
            <a:ext cx="6718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600" b="1">
                <a:latin typeface="Verdana" pitchFamily="34" charset="0"/>
              </a:rPr>
              <a:t>Fatores Motivacionais		           Fatores Higiênicos</a:t>
            </a:r>
          </a:p>
          <a:p>
            <a:r>
              <a:rPr lang="pt-BR" altLang="en-US" sz="1600" b="1">
                <a:latin typeface="Verdana" pitchFamily="34" charset="0"/>
              </a:rPr>
              <a:t>    (Satisfacientes)		           (Insatisfacientes)</a:t>
            </a:r>
          </a:p>
        </p:txBody>
      </p:sp>
      <p:sp>
        <p:nvSpPr>
          <p:cNvPr id="2" name="CaixaDeTexto 1"/>
          <p:cNvSpPr txBox="1"/>
          <p:nvPr/>
        </p:nvSpPr>
        <p:spPr>
          <a:xfrm>
            <a:off x="0" y="5867980"/>
            <a:ext cx="8388424" cy="830997"/>
          </a:xfrm>
          <a:prstGeom prst="rect">
            <a:avLst/>
          </a:prstGeom>
          <a:noFill/>
        </p:spPr>
        <p:txBody>
          <a:bodyPr wrap="square" rtlCol="0">
            <a:spAutoFit/>
          </a:bodyPr>
          <a:lstStyle/>
          <a:p>
            <a:r>
              <a:rPr lang="pt-BR" sz="1600" dirty="0" smtClean="0"/>
              <a:t>Herzberg completa Maslow. Ele não tem uma pirâmide hierárquica como Maslow. Mas, divide-se como higiênicos (ele é suficiente, mas não me motiva, faz com que </a:t>
            </a:r>
            <a:r>
              <a:rPr lang="pt-BR" sz="1600" dirty="0" err="1" smtClean="0"/>
              <a:t>vc</a:t>
            </a:r>
            <a:r>
              <a:rPr lang="pt-BR" sz="1600" dirty="0" smtClean="0"/>
              <a:t> não se sente insatisfeito). Por outro lado, o que faz </a:t>
            </a:r>
            <a:r>
              <a:rPr lang="pt-BR" sz="1600" dirty="0" err="1" smtClean="0"/>
              <a:t>vc</a:t>
            </a:r>
            <a:r>
              <a:rPr lang="pt-BR" sz="1600" dirty="0" smtClean="0"/>
              <a:t> tem motivação são outros fatores.</a:t>
            </a:r>
            <a:endParaRPr lang="en-US" sz="1600" dirty="0"/>
          </a:p>
        </p:txBody>
      </p:sp>
    </p:spTree>
    <p:extLst>
      <p:ext uri="{BB962C8B-B14F-4D97-AF65-F5344CB8AC3E}">
        <p14:creationId xmlns:p14="http://schemas.microsoft.com/office/powerpoint/2010/main" val="3512769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Teorias da motivação de Maslow e Herzberg</a:t>
            </a:r>
            <a:endParaRPr lang="pt-BR" dirty="0"/>
          </a:p>
        </p:txBody>
      </p:sp>
      <p:sp>
        <p:nvSpPr>
          <p:cNvPr id="3" name="Espaço Reservado para Conteúdo 2"/>
          <p:cNvSpPr>
            <a:spLocks noGrp="1"/>
          </p:cNvSpPr>
          <p:nvPr>
            <p:ph idx="1"/>
          </p:nvPr>
        </p:nvSpPr>
        <p:spPr/>
        <p:txBody>
          <a:bodyPr>
            <a:normAutofit/>
          </a:bodyPr>
          <a:lstStyle/>
          <a:p>
            <a:r>
              <a:rPr lang="pt-BR" sz="3200" dirty="0" smtClean="0"/>
              <a:t>Pontos de concordância:</a:t>
            </a:r>
          </a:p>
          <a:p>
            <a:pPr lvl="1"/>
            <a:r>
              <a:rPr lang="pt-BR" sz="3200" dirty="0" smtClean="0"/>
              <a:t>Os fatores higiênicos de Maslow e relacionam com as necessidades primárias de Herzberg;</a:t>
            </a:r>
          </a:p>
          <a:p>
            <a:pPr lvl="1"/>
            <a:r>
              <a:rPr lang="pt-BR" sz="3200" dirty="0" smtClean="0"/>
              <a:t>Enquanto os fatores motivacionais de Herzberg se relacionam com as necessidades secundárias de Maslow. </a:t>
            </a:r>
            <a:endParaRPr lang="pt-BR" sz="32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29</a:t>
            </a:fld>
            <a:endParaRPr lang="en-US"/>
          </a:p>
        </p:txBody>
      </p:sp>
    </p:spTree>
    <p:extLst>
      <p:ext uri="{BB962C8B-B14F-4D97-AF65-F5344CB8AC3E}">
        <p14:creationId xmlns:p14="http://schemas.microsoft.com/office/powerpoint/2010/main" val="1106123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para baixo 11"/>
          <p:cNvSpPr/>
          <p:nvPr/>
        </p:nvSpPr>
        <p:spPr>
          <a:xfrm>
            <a:off x="3851920" y="1773238"/>
            <a:ext cx="841028" cy="3152552"/>
          </a:xfrm>
          <a:prstGeom prst="downArrow">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ângulo 4"/>
          <p:cNvSpPr/>
          <p:nvPr/>
        </p:nvSpPr>
        <p:spPr>
          <a:xfrm>
            <a:off x="3059832" y="1412875"/>
            <a:ext cx="2818680" cy="3821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CaixaDeTexto 1"/>
          <p:cNvSpPr txBox="1">
            <a:spLocks noChangeArrowheads="1"/>
          </p:cNvSpPr>
          <p:nvPr/>
        </p:nvSpPr>
        <p:spPr bwMode="auto">
          <a:xfrm>
            <a:off x="746125" y="1412874"/>
            <a:ext cx="1208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dirty="0"/>
              <a:t>Clássica</a:t>
            </a:r>
          </a:p>
        </p:txBody>
      </p:sp>
      <p:sp>
        <p:nvSpPr>
          <p:cNvPr id="44035" name="CaixaDeTexto 2"/>
          <p:cNvSpPr txBox="1">
            <a:spLocks noChangeArrowheads="1"/>
          </p:cNvSpPr>
          <p:nvPr/>
        </p:nvSpPr>
        <p:spPr bwMode="auto">
          <a:xfrm>
            <a:off x="3478299" y="1368425"/>
            <a:ext cx="163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dirty="0"/>
              <a:t>Burocrático</a:t>
            </a:r>
          </a:p>
        </p:txBody>
      </p:sp>
      <p:sp>
        <p:nvSpPr>
          <p:cNvPr id="44036" name="CaixaDeTexto 4"/>
          <p:cNvSpPr txBox="1">
            <a:spLocks noChangeArrowheads="1"/>
          </p:cNvSpPr>
          <p:nvPr/>
        </p:nvSpPr>
        <p:spPr bwMode="auto">
          <a:xfrm>
            <a:off x="1476375" y="333375"/>
            <a:ext cx="5846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a:solidFill>
                  <a:srgbClr val="FF0000"/>
                </a:solidFill>
              </a:rPr>
              <a:t>MODELOS DE ADMINISTRAÇÃO &amp; EVOLUÇÃO</a:t>
            </a:r>
          </a:p>
        </p:txBody>
      </p:sp>
      <p:cxnSp>
        <p:nvCxnSpPr>
          <p:cNvPr id="7" name="Conector de seta reta 6"/>
          <p:cNvCxnSpPr/>
          <p:nvPr/>
        </p:nvCxnSpPr>
        <p:spPr>
          <a:xfrm>
            <a:off x="1143794" y="2491581"/>
            <a:ext cx="0" cy="432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a:off x="4284130" y="2492896"/>
            <a:ext cx="23464" cy="4312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039" name="CaixaDeTexto 9"/>
          <p:cNvSpPr txBox="1">
            <a:spLocks noChangeArrowheads="1"/>
          </p:cNvSpPr>
          <p:nvPr/>
        </p:nvSpPr>
        <p:spPr bwMode="auto">
          <a:xfrm>
            <a:off x="6407149" y="1370013"/>
            <a:ext cx="1225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dirty="0"/>
              <a:t>Humana</a:t>
            </a:r>
          </a:p>
        </p:txBody>
      </p:sp>
      <p:cxnSp>
        <p:nvCxnSpPr>
          <p:cNvPr id="11" name="Conector de seta reta 10"/>
          <p:cNvCxnSpPr/>
          <p:nvPr/>
        </p:nvCxnSpPr>
        <p:spPr>
          <a:xfrm>
            <a:off x="6762750" y="2482453"/>
            <a:ext cx="0" cy="441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041" name="CaixaDeTexto 20"/>
          <p:cNvSpPr txBox="1">
            <a:spLocks noChangeArrowheads="1"/>
          </p:cNvSpPr>
          <p:nvPr/>
        </p:nvSpPr>
        <p:spPr bwMode="auto">
          <a:xfrm>
            <a:off x="323850" y="2924175"/>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Neoclássica</a:t>
            </a:r>
          </a:p>
        </p:txBody>
      </p:sp>
      <p:sp>
        <p:nvSpPr>
          <p:cNvPr id="44042" name="CaixaDeTexto 21"/>
          <p:cNvSpPr txBox="1">
            <a:spLocks noChangeArrowheads="1"/>
          </p:cNvSpPr>
          <p:nvPr/>
        </p:nvSpPr>
        <p:spPr bwMode="auto">
          <a:xfrm>
            <a:off x="3275856" y="2911474"/>
            <a:ext cx="2016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dirty="0" smtClean="0"/>
              <a:t>Estruturalista</a:t>
            </a:r>
          </a:p>
          <a:p>
            <a:pPr eaLnBrk="1" hangingPunct="1"/>
            <a:r>
              <a:rPr lang="pt-BR" i="1" dirty="0" smtClean="0"/>
              <a:t>Década de 50</a:t>
            </a:r>
            <a:endParaRPr lang="pt-BR" i="1" dirty="0"/>
          </a:p>
        </p:txBody>
      </p:sp>
      <p:sp>
        <p:nvSpPr>
          <p:cNvPr id="44043" name="CaixaDeTexto 22"/>
          <p:cNvSpPr txBox="1">
            <a:spLocks noChangeArrowheads="1"/>
          </p:cNvSpPr>
          <p:nvPr/>
        </p:nvSpPr>
        <p:spPr bwMode="auto">
          <a:xfrm>
            <a:off x="5878512" y="2911475"/>
            <a:ext cx="2282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dirty="0" smtClean="0"/>
              <a:t>Comportamental</a:t>
            </a:r>
          </a:p>
          <a:p>
            <a:pPr eaLnBrk="1" hangingPunct="1"/>
            <a:r>
              <a:rPr lang="pt-BR" i="1" dirty="0"/>
              <a:t>Década de 50</a:t>
            </a:r>
          </a:p>
          <a:p>
            <a:pPr eaLnBrk="1" hangingPunct="1"/>
            <a:endParaRPr lang="pt-BR" dirty="0"/>
          </a:p>
        </p:txBody>
      </p:sp>
      <p:sp>
        <p:nvSpPr>
          <p:cNvPr id="44044" name="CaixaDeTexto 23"/>
          <p:cNvSpPr txBox="1">
            <a:spLocks noChangeArrowheads="1"/>
          </p:cNvSpPr>
          <p:nvPr/>
        </p:nvSpPr>
        <p:spPr bwMode="auto">
          <a:xfrm>
            <a:off x="3260402" y="4010817"/>
            <a:ext cx="2400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a:t>Teoria do Sistema</a:t>
            </a:r>
          </a:p>
        </p:txBody>
      </p:sp>
      <p:sp>
        <p:nvSpPr>
          <p:cNvPr id="44045" name="CaixaDeTexto 24"/>
          <p:cNvSpPr txBox="1">
            <a:spLocks noChangeArrowheads="1"/>
          </p:cNvSpPr>
          <p:nvPr/>
        </p:nvSpPr>
        <p:spPr bwMode="auto">
          <a:xfrm>
            <a:off x="3059832" y="4773609"/>
            <a:ext cx="2894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dirty="0"/>
              <a:t>Teria da Contingência</a:t>
            </a:r>
          </a:p>
        </p:txBody>
      </p:sp>
      <p:sp>
        <p:nvSpPr>
          <p:cNvPr id="44046" name="CaixaDeTexto 25"/>
          <p:cNvSpPr txBox="1">
            <a:spLocks noChangeArrowheads="1"/>
          </p:cNvSpPr>
          <p:nvPr/>
        </p:nvSpPr>
        <p:spPr bwMode="auto">
          <a:xfrm>
            <a:off x="358365" y="5589240"/>
            <a:ext cx="792055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b="1" dirty="0"/>
              <a:t>A visão </a:t>
            </a:r>
            <a:r>
              <a:rPr lang="pt-BR" b="1" dirty="0" smtClean="0"/>
              <a:t>sistêmica </a:t>
            </a:r>
            <a:r>
              <a:rPr lang="pt-BR" b="1" dirty="0"/>
              <a:t>e </a:t>
            </a:r>
            <a:r>
              <a:rPr lang="pt-BR" b="1" dirty="0" smtClean="0"/>
              <a:t>multidisciplinar (holística) </a:t>
            </a:r>
            <a:r>
              <a:rPr lang="pt-BR" b="1" dirty="0"/>
              <a:t>e o relativismo tomam conta da teoria administrativa</a:t>
            </a:r>
          </a:p>
        </p:txBody>
      </p:sp>
      <p:sp>
        <p:nvSpPr>
          <p:cNvPr id="44047" name="CaixaDeTexto 26"/>
          <p:cNvSpPr txBox="1">
            <a:spLocks noChangeArrowheads="1"/>
          </p:cNvSpPr>
          <p:nvPr/>
        </p:nvSpPr>
        <p:spPr bwMode="auto">
          <a:xfrm>
            <a:off x="323850" y="3284538"/>
            <a:ext cx="191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(1950 a 1990)</a:t>
            </a:r>
          </a:p>
        </p:txBody>
      </p:sp>
      <p:sp>
        <p:nvSpPr>
          <p:cNvPr id="44048" name="CaixaDeTexto 27"/>
          <p:cNvSpPr txBox="1">
            <a:spLocks noChangeArrowheads="1"/>
          </p:cNvSpPr>
          <p:nvPr/>
        </p:nvSpPr>
        <p:spPr bwMode="auto">
          <a:xfrm>
            <a:off x="241300" y="1773237"/>
            <a:ext cx="2630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(Rev Indus. a 1950)</a:t>
            </a:r>
          </a:p>
        </p:txBody>
      </p:sp>
      <p:cxnSp>
        <p:nvCxnSpPr>
          <p:cNvPr id="30" name="Conector de seta reta 29"/>
          <p:cNvCxnSpPr>
            <a:stCxn id="44042" idx="2"/>
          </p:cNvCxnSpPr>
          <p:nvPr/>
        </p:nvCxnSpPr>
        <p:spPr>
          <a:xfrm>
            <a:off x="4283919" y="3742471"/>
            <a:ext cx="211" cy="268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p:nvPr/>
        </p:nvCxnSpPr>
        <p:spPr>
          <a:xfrm>
            <a:off x="4256199" y="4472779"/>
            <a:ext cx="3175" cy="300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34925" y="1412875"/>
            <a:ext cx="7993459" cy="10800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501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Arial Narrow" panose="020B0606020202030204" pitchFamily="34" charset="0"/>
              </a:rPr>
              <a:t>Enriquecimento do cargo</a:t>
            </a:r>
            <a:endParaRPr lang="pt-BR" b="1" dirty="0">
              <a:latin typeface="Arial Narrow" panose="020B0606020202030204" pitchFamily="34" charset="0"/>
            </a:endParaRPr>
          </a:p>
        </p:txBody>
      </p:sp>
      <p:sp>
        <p:nvSpPr>
          <p:cNvPr id="3" name="Espaço Reservado para Conteúdo 2"/>
          <p:cNvSpPr>
            <a:spLocks noGrp="1"/>
          </p:cNvSpPr>
          <p:nvPr>
            <p:ph idx="1"/>
          </p:nvPr>
        </p:nvSpPr>
        <p:spPr/>
        <p:txBody>
          <a:bodyPr>
            <a:normAutofit lnSpcReduction="10000"/>
          </a:bodyPr>
          <a:lstStyle/>
          <a:p>
            <a:pPr algn="just"/>
            <a:r>
              <a:rPr lang="pt-BR" dirty="0" smtClean="0"/>
              <a:t>Consiste em substituir as tarefas simples e elementares do cargo por tarefas mais complexas para acompanhar o crescimento individual de cada empregado, oferecendo-lhe condições de desafio e de satisfação profissional do cargo.</a:t>
            </a:r>
          </a:p>
          <a:p>
            <a:pPr lvl="1"/>
            <a:r>
              <a:rPr lang="pt-BR" dirty="0" smtClean="0"/>
              <a:t>O enriquecimento pode ser vertical: eliminação de tarefas simples para mais complexas</a:t>
            </a:r>
          </a:p>
          <a:p>
            <a:pPr lvl="1"/>
            <a:r>
              <a:rPr lang="pt-BR" dirty="0" smtClean="0"/>
              <a:t>O </a:t>
            </a:r>
            <a:r>
              <a:rPr lang="pt-BR" dirty="0"/>
              <a:t>enriquecimento pode ser </a:t>
            </a:r>
            <a:r>
              <a:rPr lang="pt-BR" dirty="0" smtClean="0"/>
              <a:t>horizontal: sob o mesmo nível de dificuldade, eliminar certas atividades e acrescentar outras diferentes.</a:t>
            </a:r>
          </a:p>
          <a:p>
            <a:r>
              <a:rPr lang="pt-BR" dirty="0" smtClean="0"/>
              <a:t>O objetivo é aumentar a motivação, produtividade, redução de ausências. No entanto, dependendo do conteúdo de tarefas, pode gerar efeitos indesejáveis, como o aumento de ansiedade face a tarefas novas e diferentes quando não são bem sucedidas nas primeiras experiências.</a:t>
            </a:r>
          </a:p>
          <a:p>
            <a:pPr lvl="2"/>
            <a:endParaRPr lang="pt-BR" dirty="0" smtClean="0"/>
          </a:p>
          <a:p>
            <a:pPr lvl="1"/>
            <a:endParaRPr lang="pt-BR" dirty="0" smtClean="0"/>
          </a:p>
          <a:p>
            <a:pPr lvl="1"/>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30</a:t>
            </a:fld>
            <a:endParaRPr lang="en-US"/>
          </a:p>
        </p:txBody>
      </p:sp>
      <p:sp>
        <p:nvSpPr>
          <p:cNvPr id="5" name="Retângulo 4"/>
          <p:cNvSpPr/>
          <p:nvPr/>
        </p:nvSpPr>
        <p:spPr>
          <a:xfrm>
            <a:off x="6804248" y="116632"/>
            <a:ext cx="1378904" cy="369332"/>
          </a:xfrm>
          <a:prstGeom prst="rect">
            <a:avLst/>
          </a:prstGeom>
        </p:spPr>
        <p:txBody>
          <a:bodyPr wrap="none">
            <a:spAutoFit/>
          </a:bodyPr>
          <a:lstStyle/>
          <a:p>
            <a:r>
              <a:rPr lang="pt-BR" altLang="pt-BR" b="1" dirty="0">
                <a:latin typeface="Verdana" pitchFamily="34" charset="0"/>
              </a:rPr>
              <a:t>Herzberg</a:t>
            </a:r>
            <a:endParaRPr lang="pt-BR" dirty="0"/>
          </a:p>
        </p:txBody>
      </p:sp>
    </p:spTree>
    <p:extLst>
      <p:ext uri="{BB962C8B-B14F-4D97-AF65-F5344CB8AC3E}">
        <p14:creationId xmlns:p14="http://schemas.microsoft.com/office/powerpoint/2010/main" val="269590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31</a:t>
            </a:fld>
            <a:endParaRPr lang="en-US"/>
          </a:p>
        </p:txBody>
      </p:sp>
      <p:sp>
        <p:nvSpPr>
          <p:cNvPr id="6" name="Rectangle 4"/>
          <p:cNvSpPr>
            <a:spLocks noChangeArrowheads="1"/>
          </p:cNvSpPr>
          <p:nvPr/>
        </p:nvSpPr>
        <p:spPr bwMode="auto">
          <a:xfrm>
            <a:off x="1219200" y="438150"/>
            <a:ext cx="675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800" b="1">
                <a:latin typeface="Verdana" pitchFamily="34" charset="0"/>
              </a:rPr>
              <a:t>Figura 13.7. O enriquecimento vertical e horizontal</a:t>
            </a:r>
          </a:p>
        </p:txBody>
      </p:sp>
      <p:sp>
        <p:nvSpPr>
          <p:cNvPr id="7" name="Rectangle 5"/>
          <p:cNvSpPr>
            <a:spLocks noChangeArrowheads="1"/>
          </p:cNvSpPr>
          <p:nvPr/>
        </p:nvSpPr>
        <p:spPr bwMode="auto">
          <a:xfrm>
            <a:off x="3535363" y="3113088"/>
            <a:ext cx="2555875" cy="1801812"/>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ltLang="pt-BR"/>
          </a:p>
        </p:txBody>
      </p:sp>
      <p:sp>
        <p:nvSpPr>
          <p:cNvPr id="8" name="Rectangle 6"/>
          <p:cNvSpPr>
            <a:spLocks noChangeArrowheads="1"/>
          </p:cNvSpPr>
          <p:nvPr/>
        </p:nvSpPr>
        <p:spPr bwMode="auto">
          <a:xfrm>
            <a:off x="782638" y="3411538"/>
            <a:ext cx="2112962" cy="1211262"/>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ltLang="pt-BR"/>
          </a:p>
        </p:txBody>
      </p:sp>
      <p:sp>
        <p:nvSpPr>
          <p:cNvPr id="9" name="Rectangle 10"/>
          <p:cNvSpPr>
            <a:spLocks noChangeArrowheads="1"/>
          </p:cNvSpPr>
          <p:nvPr/>
        </p:nvSpPr>
        <p:spPr bwMode="auto">
          <a:xfrm>
            <a:off x="3756025" y="1397000"/>
            <a:ext cx="2112963" cy="1211263"/>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ltLang="pt-BR"/>
          </a:p>
        </p:txBody>
      </p:sp>
      <p:sp>
        <p:nvSpPr>
          <p:cNvPr id="10" name="Rectangle 11"/>
          <p:cNvSpPr>
            <a:spLocks noChangeArrowheads="1"/>
          </p:cNvSpPr>
          <p:nvPr/>
        </p:nvSpPr>
        <p:spPr bwMode="auto">
          <a:xfrm>
            <a:off x="3756025" y="5365750"/>
            <a:ext cx="2112963" cy="1211263"/>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ltLang="pt-BR"/>
          </a:p>
        </p:txBody>
      </p:sp>
      <p:sp>
        <p:nvSpPr>
          <p:cNvPr id="11" name="Rectangle 13"/>
          <p:cNvSpPr>
            <a:spLocks noChangeArrowheads="1"/>
          </p:cNvSpPr>
          <p:nvPr/>
        </p:nvSpPr>
        <p:spPr bwMode="auto">
          <a:xfrm>
            <a:off x="6764338" y="3416300"/>
            <a:ext cx="2112962" cy="1211263"/>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ltLang="pt-BR"/>
          </a:p>
        </p:txBody>
      </p:sp>
      <p:sp>
        <p:nvSpPr>
          <p:cNvPr id="12" name="Line 14"/>
          <p:cNvSpPr>
            <a:spLocks noChangeShapeType="1"/>
          </p:cNvSpPr>
          <p:nvPr/>
        </p:nvSpPr>
        <p:spPr bwMode="auto">
          <a:xfrm flipV="1">
            <a:off x="4818063" y="4932363"/>
            <a:ext cx="0" cy="4445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3" name="Line 15"/>
          <p:cNvSpPr>
            <a:spLocks noChangeShapeType="1"/>
          </p:cNvSpPr>
          <p:nvPr/>
        </p:nvSpPr>
        <p:spPr bwMode="auto">
          <a:xfrm flipH="1" flipV="1">
            <a:off x="6097588" y="4022725"/>
            <a:ext cx="736600" cy="1588"/>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4" name="Line 16"/>
          <p:cNvSpPr>
            <a:spLocks noChangeShapeType="1"/>
          </p:cNvSpPr>
          <p:nvPr/>
        </p:nvSpPr>
        <p:spPr bwMode="auto">
          <a:xfrm flipH="1">
            <a:off x="4814888" y="2587625"/>
            <a:ext cx="1587" cy="549275"/>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5" name="Line 17"/>
          <p:cNvSpPr>
            <a:spLocks noChangeShapeType="1"/>
          </p:cNvSpPr>
          <p:nvPr/>
        </p:nvSpPr>
        <p:spPr bwMode="auto">
          <a:xfrm flipV="1">
            <a:off x="2878138" y="3979863"/>
            <a:ext cx="644525" cy="158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 name="Rectangle 18"/>
          <p:cNvSpPr>
            <a:spLocks noChangeArrowheads="1"/>
          </p:cNvSpPr>
          <p:nvPr/>
        </p:nvSpPr>
        <p:spPr bwMode="auto">
          <a:xfrm>
            <a:off x="3636963" y="855663"/>
            <a:ext cx="2349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400" b="1">
                <a:latin typeface="Verdana" pitchFamily="34" charset="0"/>
              </a:rPr>
              <a:t>      </a:t>
            </a:r>
            <a:r>
              <a:rPr lang="pt-BR" altLang="pt-BR" sz="1400" b="1">
                <a:solidFill>
                  <a:schemeClr val="accent2"/>
                </a:solidFill>
                <a:latin typeface="Verdana" pitchFamily="34" charset="0"/>
              </a:rPr>
              <a:t>Carga Vertical</a:t>
            </a:r>
          </a:p>
          <a:p>
            <a:r>
              <a:rPr lang="pt-BR" altLang="pt-BR" sz="1400" b="1">
                <a:solidFill>
                  <a:schemeClr val="accent2"/>
                </a:solidFill>
                <a:latin typeface="Verdana" pitchFamily="34" charset="0"/>
              </a:rPr>
              <a:t>(maior profundidade)</a:t>
            </a:r>
          </a:p>
        </p:txBody>
      </p:sp>
      <p:sp>
        <p:nvSpPr>
          <p:cNvPr id="17" name="Rectangle 19"/>
          <p:cNvSpPr>
            <a:spLocks noChangeArrowheads="1"/>
          </p:cNvSpPr>
          <p:nvPr/>
        </p:nvSpPr>
        <p:spPr bwMode="auto">
          <a:xfrm>
            <a:off x="815975" y="2749550"/>
            <a:ext cx="2019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400" b="1">
                <a:latin typeface="Verdana" pitchFamily="34" charset="0"/>
              </a:rPr>
              <a:t> </a:t>
            </a:r>
            <a:r>
              <a:rPr lang="pt-BR" altLang="pt-BR" sz="1400" b="1">
                <a:solidFill>
                  <a:schemeClr val="accent2"/>
                </a:solidFill>
                <a:latin typeface="Verdana" pitchFamily="34" charset="0"/>
              </a:rPr>
              <a:t>Carga Horizontal</a:t>
            </a:r>
          </a:p>
          <a:p>
            <a:r>
              <a:rPr lang="pt-BR" altLang="pt-BR" sz="1400" b="1">
                <a:solidFill>
                  <a:schemeClr val="accent2"/>
                </a:solidFill>
                <a:latin typeface="Verdana" pitchFamily="34" charset="0"/>
              </a:rPr>
              <a:t>(maior amplitude)</a:t>
            </a:r>
          </a:p>
        </p:txBody>
      </p:sp>
      <p:sp>
        <p:nvSpPr>
          <p:cNvPr id="18" name="Rectangle 20"/>
          <p:cNvSpPr>
            <a:spLocks noChangeArrowheads="1"/>
          </p:cNvSpPr>
          <p:nvPr/>
        </p:nvSpPr>
        <p:spPr bwMode="auto">
          <a:xfrm>
            <a:off x="3919538" y="1601788"/>
            <a:ext cx="173355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200" b="1">
                <a:latin typeface="Verdana" pitchFamily="34" charset="0"/>
              </a:rPr>
              <a:t>         Atribuir</a:t>
            </a:r>
          </a:p>
          <a:p>
            <a:r>
              <a:rPr lang="pt-BR" altLang="pt-BR" sz="1200" b="1">
                <a:latin typeface="Verdana" pitchFamily="34" charset="0"/>
              </a:rPr>
              <a:t>responsabilidades</a:t>
            </a:r>
          </a:p>
          <a:p>
            <a:r>
              <a:rPr lang="pt-BR" altLang="pt-BR" sz="1200" b="1">
                <a:latin typeface="Verdana" pitchFamily="34" charset="0"/>
              </a:rPr>
              <a:t>    mais elevadas</a:t>
            </a: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r>
              <a:rPr lang="pt-BR" altLang="pt-BR" sz="1200" b="1">
                <a:latin typeface="Verdana" pitchFamily="34" charset="0"/>
              </a:rPr>
              <a:t>Para enriquecer o</a:t>
            </a:r>
          </a:p>
          <a:p>
            <a:r>
              <a:rPr lang="pt-BR" altLang="pt-BR" sz="1200" b="1">
                <a:latin typeface="Verdana" pitchFamily="34" charset="0"/>
              </a:rPr>
              <a:t>  cargo, deve-se</a:t>
            </a:r>
          </a:p>
          <a:p>
            <a:r>
              <a:rPr lang="pt-BR" altLang="pt-BR" sz="1200" b="1">
                <a:latin typeface="Verdana" pitchFamily="34" charset="0"/>
              </a:rPr>
              <a:t>    rearranjar os</a:t>
            </a:r>
          </a:p>
          <a:p>
            <a:r>
              <a:rPr lang="pt-BR" altLang="pt-BR" sz="1200" b="1">
                <a:latin typeface="Verdana" pitchFamily="34" charset="0"/>
              </a:rPr>
              <a:t>  seus elementos</a:t>
            </a: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r>
              <a:rPr lang="pt-BR" altLang="pt-BR" sz="1200" b="1">
                <a:latin typeface="Verdana" pitchFamily="34" charset="0"/>
              </a:rPr>
              <a:t>  Automatizar ou</a:t>
            </a:r>
          </a:p>
          <a:p>
            <a:r>
              <a:rPr lang="pt-BR" altLang="pt-BR" sz="1200" b="1">
                <a:latin typeface="Verdana" pitchFamily="34" charset="0"/>
              </a:rPr>
              <a:t>      atribuir as</a:t>
            </a:r>
          </a:p>
          <a:p>
            <a:r>
              <a:rPr lang="pt-BR" altLang="pt-BR" sz="1200" b="1">
                <a:latin typeface="Verdana" pitchFamily="34" charset="0"/>
              </a:rPr>
              <a:t>     tarefas mais</a:t>
            </a:r>
          </a:p>
          <a:p>
            <a:r>
              <a:rPr lang="pt-BR" altLang="pt-BR" sz="1200" b="1">
                <a:latin typeface="Verdana" pitchFamily="34" charset="0"/>
              </a:rPr>
              <a:t>  simples a outros</a:t>
            </a:r>
          </a:p>
        </p:txBody>
      </p:sp>
      <p:sp>
        <p:nvSpPr>
          <p:cNvPr id="19" name="Rectangle 21"/>
          <p:cNvSpPr>
            <a:spLocks noChangeArrowheads="1"/>
          </p:cNvSpPr>
          <p:nvPr/>
        </p:nvSpPr>
        <p:spPr bwMode="auto">
          <a:xfrm>
            <a:off x="1174750" y="3778250"/>
            <a:ext cx="1262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200" b="1">
                <a:latin typeface="Verdana" pitchFamily="34" charset="0"/>
              </a:rPr>
              <a:t>    Incluir o</a:t>
            </a:r>
          </a:p>
          <a:p>
            <a:r>
              <a:rPr lang="pt-BR" altLang="pt-BR" sz="1200" b="1">
                <a:latin typeface="Verdana" pitchFamily="34" charset="0"/>
              </a:rPr>
              <a:t>pré-trabalho</a:t>
            </a:r>
          </a:p>
        </p:txBody>
      </p:sp>
      <p:sp>
        <p:nvSpPr>
          <p:cNvPr id="20" name="Rectangle 22"/>
          <p:cNvSpPr>
            <a:spLocks noChangeArrowheads="1"/>
          </p:cNvSpPr>
          <p:nvPr/>
        </p:nvSpPr>
        <p:spPr bwMode="auto">
          <a:xfrm>
            <a:off x="7299325" y="3713163"/>
            <a:ext cx="96678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200" b="1">
                <a:latin typeface="Verdana" pitchFamily="34" charset="0"/>
              </a:rPr>
              <a:t>Incluir o</a:t>
            </a:r>
          </a:p>
          <a:p>
            <a:r>
              <a:rPr lang="pt-BR" altLang="pt-BR" sz="1200" b="1">
                <a:latin typeface="Verdana" pitchFamily="34" charset="0"/>
              </a:rPr>
              <a:t>trabalho</a:t>
            </a:r>
          </a:p>
          <a:p>
            <a:r>
              <a:rPr lang="pt-BR" altLang="pt-BR" sz="1200" b="1">
                <a:latin typeface="Verdana" pitchFamily="34" charset="0"/>
              </a:rPr>
              <a:t>posterior</a:t>
            </a:r>
          </a:p>
        </p:txBody>
      </p:sp>
    </p:spTree>
    <p:extLst>
      <p:ext uri="{BB962C8B-B14F-4D97-AF65-F5344CB8AC3E}">
        <p14:creationId xmlns:p14="http://schemas.microsoft.com/office/powerpoint/2010/main" val="4131670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11560" y="1916832"/>
            <a:ext cx="7659687" cy="1168400"/>
          </a:xfrm>
        </p:spPr>
        <p:txBody>
          <a:bodyPr/>
          <a:lstStyle/>
          <a:p>
            <a:r>
              <a:rPr lang="pt-BR" dirty="0" smtClean="0"/>
              <a:t>TEORIA Y DE </a:t>
            </a:r>
            <a:r>
              <a:rPr lang="pt-BR" b="1" dirty="0">
                <a:latin typeface="Verdana" pitchFamily="34" charset="0"/>
              </a:rPr>
              <a:t>McGregor</a:t>
            </a:r>
            <a:endParaRPr lang="en-US" dirty="0"/>
          </a:p>
        </p:txBody>
      </p:sp>
      <p:sp>
        <p:nvSpPr>
          <p:cNvPr id="4" name="Espaço Reservado para Texto 3"/>
          <p:cNvSpPr>
            <a:spLocks noGrp="1"/>
          </p:cNvSpPr>
          <p:nvPr>
            <p:ph type="body" idx="1"/>
          </p:nvPr>
        </p:nvSpPr>
        <p:spPr>
          <a:xfrm>
            <a:off x="251520" y="3789040"/>
            <a:ext cx="7920880" cy="1633538"/>
          </a:xfrm>
        </p:spPr>
        <p:txBody>
          <a:bodyPr>
            <a:normAutofit/>
          </a:bodyPr>
          <a:lstStyle/>
          <a:p>
            <a:pPr marL="285750" indent="-285750">
              <a:buFont typeface="Arial" panose="020B0604020202020204" pitchFamily="34" charset="0"/>
              <a:buChar char="•"/>
            </a:pPr>
            <a:r>
              <a:rPr lang="es-ES" dirty="0"/>
              <a:t>A </a:t>
            </a:r>
            <a:r>
              <a:rPr lang="es-ES" dirty="0" err="1"/>
              <a:t>teoria</a:t>
            </a:r>
            <a:r>
              <a:rPr lang="es-ES" dirty="0"/>
              <a:t> Y é a </a:t>
            </a:r>
            <a:r>
              <a:rPr lang="es-ES" dirty="0" err="1"/>
              <a:t>administração</a:t>
            </a:r>
            <a:r>
              <a:rPr lang="es-ES" dirty="0"/>
              <a:t> por objetivos que </a:t>
            </a:r>
            <a:r>
              <a:rPr lang="es-ES" dirty="0" err="1" smtClean="0"/>
              <a:t>realça</a:t>
            </a:r>
            <a:r>
              <a:rPr lang="es-ES" dirty="0" smtClean="0"/>
              <a:t> </a:t>
            </a:r>
            <a:r>
              <a:rPr lang="es-ES" dirty="0"/>
              <a:t>a iniciativa individual. </a:t>
            </a:r>
            <a:endParaRPr lang="es-ES" b="1" i="1" dirty="0"/>
          </a:p>
          <a:p>
            <a:pPr marL="285750" indent="-285750">
              <a:buFont typeface="Arial" panose="020B0604020202020204" pitchFamily="34" charset="0"/>
              <a:buChar char="•"/>
            </a:pPr>
            <a:r>
              <a:rPr lang="es-ES" b="1" i="1" dirty="0"/>
              <a:t>Administrar é </a:t>
            </a:r>
            <a:r>
              <a:rPr lang="es-ES" b="1" i="1" dirty="0" err="1"/>
              <a:t>um</a:t>
            </a:r>
            <a:r>
              <a:rPr lang="es-ES" b="1" i="1" dirty="0"/>
              <a:t> </a:t>
            </a:r>
            <a:r>
              <a:rPr lang="es-ES" b="1" i="1" dirty="0" err="1"/>
              <a:t>processo</a:t>
            </a:r>
            <a:r>
              <a:rPr lang="es-ES" b="1" i="1" dirty="0"/>
              <a:t> de criar oportunidades e liberar </a:t>
            </a:r>
            <a:r>
              <a:rPr lang="es-ES" b="1" i="1" dirty="0" smtClean="0"/>
              <a:t>potencias </a:t>
            </a:r>
            <a:r>
              <a:rPr lang="es-ES" b="1" i="1" dirty="0"/>
              <a:t>rumo </a:t>
            </a:r>
            <a:r>
              <a:rPr lang="es-ES" b="1" i="1" dirty="0" err="1"/>
              <a:t>ao</a:t>
            </a:r>
            <a:r>
              <a:rPr lang="es-ES" b="1" i="1" dirty="0"/>
              <a:t> </a:t>
            </a:r>
            <a:r>
              <a:rPr lang="es-ES" b="1" i="1" dirty="0" err="1"/>
              <a:t>autodesenvolvimento</a:t>
            </a:r>
            <a:r>
              <a:rPr lang="es-ES" b="1" i="1" dirty="0"/>
              <a:t> das </a:t>
            </a:r>
            <a:r>
              <a:rPr lang="es-ES" b="1" i="1" dirty="0" err="1"/>
              <a:t>pessoas</a:t>
            </a:r>
            <a:r>
              <a:rPr lang="es-ES" b="1" i="1" dirty="0"/>
              <a:t>.</a:t>
            </a:r>
          </a:p>
          <a:p>
            <a:endParaRPr lang="en-US"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4212123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33</a:t>
            </a:fld>
            <a:endParaRPr lang="en-US"/>
          </a:p>
        </p:txBody>
      </p:sp>
      <p:sp>
        <p:nvSpPr>
          <p:cNvPr id="3" name="Rectangle 5"/>
          <p:cNvSpPr>
            <a:spLocks noChangeArrowheads="1"/>
          </p:cNvSpPr>
          <p:nvPr/>
        </p:nvSpPr>
        <p:spPr bwMode="auto">
          <a:xfrm>
            <a:off x="1629747" y="476672"/>
            <a:ext cx="5695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dirty="0">
                <a:solidFill>
                  <a:schemeClr val="accent2"/>
                </a:solidFill>
                <a:latin typeface="Verdana" pitchFamily="34" charset="0"/>
              </a:rPr>
              <a:t>Teoria X				Teoria Y</a:t>
            </a:r>
          </a:p>
        </p:txBody>
      </p:sp>
      <p:sp>
        <p:nvSpPr>
          <p:cNvPr id="4" name="Rectangle 6"/>
          <p:cNvSpPr>
            <a:spLocks noChangeArrowheads="1"/>
          </p:cNvSpPr>
          <p:nvPr/>
        </p:nvSpPr>
        <p:spPr bwMode="auto">
          <a:xfrm>
            <a:off x="2372818" y="107340"/>
            <a:ext cx="42098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Teoria X e Teoria </a:t>
            </a:r>
            <a:r>
              <a:rPr lang="pt-BR" sz="1800" b="1" dirty="0" smtClean="0">
                <a:latin typeface="Verdana" pitchFamily="34" charset="0"/>
              </a:rPr>
              <a:t>Y (McGregor)</a:t>
            </a:r>
            <a:endParaRPr lang="pt-BR" sz="1800" b="1" dirty="0">
              <a:latin typeface="Verdana" pitchFamily="34" charset="0"/>
            </a:endParaRPr>
          </a:p>
        </p:txBody>
      </p:sp>
      <p:sp>
        <p:nvSpPr>
          <p:cNvPr id="5" name="CaixaDeTexto 4"/>
          <p:cNvSpPr txBox="1"/>
          <p:nvPr/>
        </p:nvSpPr>
        <p:spPr>
          <a:xfrm>
            <a:off x="500034" y="714356"/>
            <a:ext cx="4143404" cy="584775"/>
          </a:xfrm>
          <a:prstGeom prst="rect">
            <a:avLst/>
          </a:prstGeom>
          <a:noFill/>
        </p:spPr>
        <p:txBody>
          <a:bodyPr wrap="square" rtlCol="0">
            <a:spAutoFit/>
          </a:bodyPr>
          <a:lstStyle/>
          <a:p>
            <a:pPr algn="ctr"/>
            <a:r>
              <a:rPr lang="pt-BR" sz="1600" dirty="0" smtClean="0"/>
              <a:t>Estilo: mecanicista/pragmática</a:t>
            </a:r>
          </a:p>
          <a:p>
            <a:pPr algn="ctr"/>
            <a:r>
              <a:rPr lang="pt-BR" sz="1600" dirty="0" smtClean="0"/>
              <a:t>Desempenho/produtividade</a:t>
            </a:r>
            <a:endParaRPr lang="pt-BR" sz="1600" dirty="0"/>
          </a:p>
        </p:txBody>
      </p:sp>
      <p:sp>
        <p:nvSpPr>
          <p:cNvPr id="6" name="CaixaDeTexto 5"/>
          <p:cNvSpPr txBox="1"/>
          <p:nvPr/>
        </p:nvSpPr>
        <p:spPr>
          <a:xfrm>
            <a:off x="4929190" y="785794"/>
            <a:ext cx="3443390" cy="584775"/>
          </a:xfrm>
          <a:prstGeom prst="rect">
            <a:avLst/>
          </a:prstGeom>
          <a:noFill/>
        </p:spPr>
        <p:txBody>
          <a:bodyPr wrap="square" rtlCol="0">
            <a:spAutoFit/>
          </a:bodyPr>
          <a:lstStyle/>
          <a:p>
            <a:pPr marL="0" lvl="1" algn="ctr"/>
            <a:r>
              <a:rPr lang="pt-BR" sz="1600" dirty="0" smtClean="0"/>
              <a:t>Concepção moderna sobre o  comportamento humano</a:t>
            </a:r>
            <a:endParaRPr lang="pt-BR" sz="1600" dirty="0"/>
          </a:p>
        </p:txBody>
      </p:sp>
      <p:grpSp>
        <p:nvGrpSpPr>
          <p:cNvPr id="7" name="Grupo 6"/>
          <p:cNvGrpSpPr/>
          <p:nvPr/>
        </p:nvGrpSpPr>
        <p:grpSpPr>
          <a:xfrm>
            <a:off x="35495" y="108164"/>
            <a:ext cx="1594251" cy="368508"/>
            <a:chOff x="-41043" y="3254766"/>
            <a:chExt cx="2242324" cy="1066471"/>
          </a:xfrm>
        </p:grpSpPr>
        <p:sp>
          <p:nvSpPr>
            <p:cNvPr id="8" name="Arredondar Retângulo no Mesmo Canto Lateral 7"/>
            <p:cNvSpPr/>
            <p:nvPr/>
          </p:nvSpPr>
          <p:spPr>
            <a:xfrm>
              <a:off x="-41043" y="3254766"/>
              <a:ext cx="2242324" cy="1066471"/>
            </a:xfrm>
            <a:prstGeom prst="round2SameRect">
              <a:avLst>
                <a:gd name="adj1" fmla="val 16670"/>
                <a:gd name="adj2" fmla="val 0"/>
              </a:avLst>
            </a:pr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9" name="Arredondar Retângulo no Mesmo Canto Lateral 4"/>
            <p:cNvSpPr/>
            <p:nvPr/>
          </p:nvSpPr>
          <p:spPr>
            <a:xfrm>
              <a:off x="11027" y="3306836"/>
              <a:ext cx="2138184" cy="101440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pt-BR" sz="1200" b="1" u="none" kern="1200" dirty="0" smtClean="0">
                  <a:solidFill>
                    <a:schemeClr val="tx1"/>
                  </a:solidFill>
                  <a:effectLst>
                    <a:outerShdw blurRad="38100" dist="38100" dir="2700000" algn="tl">
                      <a:srgbClr val="000000">
                        <a:alpha val="43137"/>
                      </a:srgbClr>
                    </a:outerShdw>
                  </a:effectLst>
                  <a:latin typeface="+mn-lt"/>
                </a:rPr>
                <a:t>COMPORTAMENTAL</a:t>
              </a:r>
              <a:endParaRPr lang="pt-BR" sz="1200" kern="1200" dirty="0">
                <a:solidFill>
                  <a:schemeClr val="tx1"/>
                </a:solidFill>
                <a:effectLst>
                  <a:outerShdw blurRad="38100" dist="38100" dir="2700000" algn="tl">
                    <a:srgbClr val="000000">
                      <a:alpha val="43137"/>
                    </a:srgbClr>
                  </a:outerShdw>
                </a:effectLst>
                <a:latin typeface="+mn-lt"/>
              </a:endParaRPr>
            </a:p>
          </p:txBody>
        </p:sp>
      </p:grpSp>
      <p:sp>
        <p:nvSpPr>
          <p:cNvPr id="11" name="Retângulo 10"/>
          <p:cNvSpPr/>
          <p:nvPr/>
        </p:nvSpPr>
        <p:spPr>
          <a:xfrm>
            <a:off x="576064" y="1927860"/>
            <a:ext cx="3995936" cy="4093428"/>
          </a:xfrm>
          <a:prstGeom prst="rect">
            <a:avLst/>
          </a:prstGeom>
        </p:spPr>
        <p:txBody>
          <a:bodyPr wrap="square">
            <a:spAutoFit/>
          </a:bodyPr>
          <a:lstStyle/>
          <a:p>
            <a:pPr marL="285750" indent="-285750" algn="just">
              <a:buFont typeface="Arial" panose="020B0604020202020204" pitchFamily="34" charset="0"/>
              <a:buChar char="•"/>
            </a:pPr>
            <a:r>
              <a:rPr lang="es-ES" sz="2000" dirty="0" smtClean="0"/>
              <a:t>Estilo típico de Taylor, Fayol e Burocracia. </a:t>
            </a:r>
          </a:p>
          <a:p>
            <a:pPr marL="285750" indent="-285750" algn="just">
              <a:buFont typeface="Arial" panose="020B0604020202020204" pitchFamily="34" charset="0"/>
              <a:buChar char="•"/>
            </a:pPr>
            <a:r>
              <a:rPr lang="es-ES" sz="2000" dirty="0" smtClean="0"/>
              <a:t>Perfil:  </a:t>
            </a:r>
            <a:r>
              <a:rPr lang="es-ES" sz="2000" dirty="0" err="1" smtClean="0"/>
              <a:t>bitolamento</a:t>
            </a:r>
            <a:r>
              <a:rPr lang="es-ES" sz="2000" dirty="0" smtClean="0"/>
              <a:t> da iniciativa individual, aprisionamiento da </a:t>
            </a:r>
            <a:r>
              <a:rPr lang="es-ES" sz="2000" dirty="0" err="1" smtClean="0"/>
              <a:t>criatividade</a:t>
            </a:r>
            <a:r>
              <a:rPr lang="es-ES" sz="2000" dirty="0" smtClean="0"/>
              <a:t>, </a:t>
            </a:r>
            <a:r>
              <a:rPr lang="es-ES" sz="2000" dirty="0" err="1" smtClean="0"/>
              <a:t>estreitamento</a:t>
            </a:r>
            <a:r>
              <a:rPr lang="es-ES" sz="2000" dirty="0" smtClean="0"/>
              <a:t> da </a:t>
            </a:r>
            <a:r>
              <a:rPr lang="es-ES" sz="2000" dirty="0" err="1" smtClean="0"/>
              <a:t>atividade</a:t>
            </a:r>
            <a:r>
              <a:rPr lang="es-ES" sz="2000" dirty="0" smtClean="0"/>
              <a:t> </a:t>
            </a:r>
            <a:r>
              <a:rPr lang="es-ES" sz="2000" dirty="0" err="1" smtClean="0"/>
              <a:t>profissional</a:t>
            </a:r>
            <a:r>
              <a:rPr lang="es-ES" sz="2000" dirty="0" smtClean="0"/>
              <a:t> por </a:t>
            </a:r>
            <a:r>
              <a:rPr lang="es-ES" sz="2000" dirty="0" err="1" smtClean="0"/>
              <a:t>meio</a:t>
            </a:r>
            <a:r>
              <a:rPr lang="es-ES" sz="2000" dirty="0" smtClean="0"/>
              <a:t> do método e de </a:t>
            </a:r>
            <a:r>
              <a:rPr lang="es-ES" sz="2000" dirty="0" err="1" smtClean="0"/>
              <a:t>rotina</a:t>
            </a:r>
            <a:r>
              <a:rPr lang="es-ES" sz="2000" dirty="0" smtClean="0"/>
              <a:t> de </a:t>
            </a:r>
            <a:r>
              <a:rPr lang="es-ES" sz="2000" dirty="0" err="1" smtClean="0"/>
              <a:t>trabalho</a:t>
            </a:r>
            <a:r>
              <a:rPr lang="es-ES" sz="2000" dirty="0" smtClean="0"/>
              <a:t>.</a:t>
            </a:r>
          </a:p>
          <a:p>
            <a:pPr marL="285750" indent="-285750" algn="just">
              <a:buFont typeface="Arial" panose="020B0604020202020204" pitchFamily="34" charset="0"/>
              <a:buChar char="•"/>
            </a:pPr>
            <a:r>
              <a:rPr lang="es-ES" sz="2000" dirty="0" smtClean="0"/>
              <a:t>A </a:t>
            </a:r>
            <a:r>
              <a:rPr lang="es-ES" sz="2000" dirty="0" err="1" smtClean="0"/>
              <a:t>teoria</a:t>
            </a:r>
            <a:r>
              <a:rPr lang="es-ES" sz="2000" dirty="0" smtClean="0"/>
              <a:t> X </a:t>
            </a:r>
            <a:r>
              <a:rPr lang="es-ES" sz="2000" dirty="0" err="1" smtClean="0"/>
              <a:t>força</a:t>
            </a:r>
            <a:r>
              <a:rPr lang="es-ES" sz="2000" dirty="0" smtClean="0"/>
              <a:t> as </a:t>
            </a:r>
            <a:r>
              <a:rPr lang="es-ES" sz="2000" dirty="0" err="1" smtClean="0"/>
              <a:t>pessoas</a:t>
            </a:r>
            <a:r>
              <a:rPr lang="es-ES" sz="2000" dirty="0" smtClean="0"/>
              <a:t> a </a:t>
            </a:r>
            <a:r>
              <a:rPr lang="es-ES" sz="2000" dirty="0" err="1" smtClean="0"/>
              <a:t>fazerem</a:t>
            </a:r>
            <a:r>
              <a:rPr lang="es-ES" sz="2000" dirty="0" smtClean="0"/>
              <a:t> </a:t>
            </a:r>
            <a:r>
              <a:rPr lang="es-ES" sz="2000" dirty="0" err="1" smtClean="0"/>
              <a:t>exatamente</a:t>
            </a:r>
            <a:r>
              <a:rPr lang="es-ES" sz="2000" dirty="0" smtClean="0"/>
              <a:t> </a:t>
            </a:r>
            <a:r>
              <a:rPr lang="es-ES" sz="2000" dirty="0" err="1" smtClean="0"/>
              <a:t>aquilo</a:t>
            </a:r>
            <a:r>
              <a:rPr lang="es-ES" sz="2000" dirty="0" smtClean="0"/>
              <a:t> que a </a:t>
            </a:r>
            <a:r>
              <a:rPr lang="es-ES" sz="2000" dirty="0" err="1" smtClean="0"/>
              <a:t>organização</a:t>
            </a:r>
            <a:r>
              <a:rPr lang="es-ES" sz="2000" dirty="0" smtClean="0"/>
              <a:t> pretende que </a:t>
            </a:r>
            <a:r>
              <a:rPr lang="es-ES" sz="2000" dirty="0" err="1" smtClean="0"/>
              <a:t>elas</a:t>
            </a:r>
            <a:r>
              <a:rPr lang="es-ES" sz="2000" dirty="0" smtClean="0"/>
              <a:t> </a:t>
            </a:r>
            <a:r>
              <a:rPr lang="es-ES" sz="2000" dirty="0" err="1" smtClean="0"/>
              <a:t>façam</a:t>
            </a:r>
            <a:r>
              <a:rPr lang="es-ES" sz="2000" dirty="0" smtClean="0"/>
              <a:t>, </a:t>
            </a:r>
            <a:r>
              <a:rPr lang="es-ES" sz="2000" dirty="0" err="1" smtClean="0"/>
              <a:t>independentemente</a:t>
            </a:r>
            <a:r>
              <a:rPr lang="es-ES" sz="2000" dirty="0" smtClean="0"/>
              <a:t> de </a:t>
            </a:r>
            <a:r>
              <a:rPr lang="es-ES" sz="2000" dirty="0" err="1" smtClean="0"/>
              <a:t>suas</a:t>
            </a:r>
            <a:r>
              <a:rPr lang="es-ES" sz="2000" dirty="0" smtClean="0"/>
              <a:t> </a:t>
            </a:r>
            <a:r>
              <a:rPr lang="es-ES" sz="2000" dirty="0" err="1" smtClean="0"/>
              <a:t>opiniões</a:t>
            </a:r>
            <a:r>
              <a:rPr lang="es-ES" sz="2000" dirty="0" smtClean="0"/>
              <a:t> e objetivos </a:t>
            </a:r>
            <a:r>
              <a:rPr lang="es-ES" sz="2000" dirty="0" err="1" smtClean="0"/>
              <a:t>pessoais</a:t>
            </a:r>
            <a:r>
              <a:rPr lang="es-ES" sz="2000" dirty="0" smtClean="0"/>
              <a:t>.</a:t>
            </a:r>
          </a:p>
        </p:txBody>
      </p:sp>
      <p:sp>
        <p:nvSpPr>
          <p:cNvPr id="12" name="Retângulo 11"/>
          <p:cNvSpPr/>
          <p:nvPr/>
        </p:nvSpPr>
        <p:spPr>
          <a:xfrm>
            <a:off x="5429256" y="1571612"/>
            <a:ext cx="2779182" cy="1200329"/>
          </a:xfrm>
          <a:prstGeom prst="rect">
            <a:avLst/>
          </a:prstGeom>
        </p:spPr>
        <p:txBody>
          <a:bodyPr wrap="square">
            <a:spAutoFit/>
          </a:bodyPr>
          <a:lstStyle/>
          <a:p>
            <a:r>
              <a:rPr lang="pt-BR" dirty="0">
                <a:hlinkClick r:id="rId2"/>
              </a:rPr>
              <a:t>http://www.youtube.com/watch?v=4anBtQpqw0U</a:t>
            </a:r>
            <a:endParaRPr lang="pt-BR" dirty="0" smtClean="0">
              <a:hlinkClick r:id="rId3"/>
            </a:endParaRPr>
          </a:p>
          <a:p>
            <a:r>
              <a:rPr lang="pt-BR" dirty="0" smtClean="0">
                <a:hlinkClick r:id="rId3"/>
              </a:rPr>
              <a:t>http</a:t>
            </a:r>
            <a:r>
              <a:rPr lang="pt-BR" dirty="0">
                <a:hlinkClick r:id="rId3"/>
              </a:rPr>
              <a:t>://www.youtube.com/watch?v=0YRprjIEpsU</a:t>
            </a:r>
            <a:endParaRPr lang="pt-BR" dirty="0"/>
          </a:p>
        </p:txBody>
      </p:sp>
      <p:sp>
        <p:nvSpPr>
          <p:cNvPr id="13" name="Retângulo 12"/>
          <p:cNvSpPr/>
          <p:nvPr/>
        </p:nvSpPr>
        <p:spPr>
          <a:xfrm>
            <a:off x="5214942" y="2857496"/>
            <a:ext cx="3040176" cy="3170099"/>
          </a:xfrm>
          <a:prstGeom prst="rect">
            <a:avLst/>
          </a:prstGeom>
        </p:spPr>
        <p:txBody>
          <a:bodyPr wrap="square">
            <a:spAutoFit/>
          </a:bodyPr>
          <a:lstStyle/>
          <a:p>
            <a:pPr marL="285750" indent="-285750">
              <a:buFont typeface="Arial" panose="020B0604020202020204" pitchFamily="34" charset="0"/>
              <a:buChar char="•"/>
            </a:pPr>
            <a:r>
              <a:rPr lang="es-ES" sz="2000" dirty="0" smtClean="0"/>
              <a:t>A </a:t>
            </a:r>
            <a:r>
              <a:rPr lang="es-ES" sz="2000" dirty="0" err="1" smtClean="0"/>
              <a:t>teoria</a:t>
            </a:r>
            <a:r>
              <a:rPr lang="es-ES" sz="2000" dirty="0" smtClean="0"/>
              <a:t> Y é a </a:t>
            </a:r>
            <a:r>
              <a:rPr lang="es-ES" sz="2000" dirty="0" err="1" smtClean="0"/>
              <a:t>administração</a:t>
            </a:r>
            <a:r>
              <a:rPr lang="es-ES" sz="2000" dirty="0" smtClean="0"/>
              <a:t> por objetivos que </a:t>
            </a:r>
            <a:r>
              <a:rPr lang="es-ES" sz="2000" dirty="0" err="1" smtClean="0"/>
              <a:t>realça</a:t>
            </a:r>
            <a:r>
              <a:rPr lang="es-ES" sz="2000" dirty="0" smtClean="0"/>
              <a:t> a iniciativa individual. </a:t>
            </a:r>
          </a:p>
          <a:p>
            <a:pPr marL="285750" indent="-285750">
              <a:buFont typeface="Arial" panose="020B0604020202020204" pitchFamily="34" charset="0"/>
              <a:buChar char="•"/>
            </a:pPr>
            <a:r>
              <a:rPr lang="es-ES" sz="2000" dirty="0" smtClean="0"/>
              <a:t>Administrar é </a:t>
            </a:r>
            <a:r>
              <a:rPr lang="es-ES" sz="2000" dirty="0" err="1" smtClean="0"/>
              <a:t>um</a:t>
            </a:r>
            <a:r>
              <a:rPr lang="es-ES" sz="2000" dirty="0" smtClean="0"/>
              <a:t> </a:t>
            </a:r>
            <a:r>
              <a:rPr lang="es-ES" sz="2000" dirty="0" err="1" smtClean="0"/>
              <a:t>processo</a:t>
            </a:r>
            <a:r>
              <a:rPr lang="es-ES" sz="2000" dirty="0" smtClean="0"/>
              <a:t> de criar oportunidades e liberar </a:t>
            </a:r>
            <a:r>
              <a:rPr lang="es-ES" sz="2000" dirty="0" err="1" smtClean="0"/>
              <a:t>potenciais</a:t>
            </a:r>
            <a:r>
              <a:rPr lang="es-ES" sz="2000" dirty="0" smtClean="0"/>
              <a:t> rumo </a:t>
            </a:r>
            <a:r>
              <a:rPr lang="es-ES" sz="2000" dirty="0" err="1" smtClean="0"/>
              <a:t>ao</a:t>
            </a:r>
            <a:r>
              <a:rPr lang="es-ES" sz="2000" dirty="0" smtClean="0"/>
              <a:t> </a:t>
            </a:r>
            <a:r>
              <a:rPr lang="es-ES" sz="2000" dirty="0" err="1" smtClean="0"/>
              <a:t>autodesenvolvimento</a:t>
            </a:r>
            <a:r>
              <a:rPr lang="es-ES" sz="2000" dirty="0" smtClean="0"/>
              <a:t> das </a:t>
            </a:r>
            <a:r>
              <a:rPr lang="es-ES" sz="2000" dirty="0" err="1" smtClean="0"/>
              <a:t>pessoas</a:t>
            </a:r>
            <a:r>
              <a:rPr lang="es-ES" sz="2000" dirty="0" smtClean="0"/>
              <a:t>.</a:t>
            </a:r>
            <a:endParaRPr lang="es-ES" sz="2000" dirty="0"/>
          </a:p>
        </p:txBody>
      </p:sp>
      <p:cxnSp>
        <p:nvCxnSpPr>
          <p:cNvPr id="15" name="Conector reto 14"/>
          <p:cNvCxnSpPr/>
          <p:nvPr/>
        </p:nvCxnSpPr>
        <p:spPr>
          <a:xfrm flipH="1">
            <a:off x="5072065" y="1142984"/>
            <a:ext cx="1" cy="50223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2050412" y="6352648"/>
            <a:ext cx="6043307" cy="369332"/>
          </a:xfrm>
          <a:prstGeom prst="rect">
            <a:avLst/>
          </a:prstGeom>
        </p:spPr>
        <p:txBody>
          <a:bodyPr wrap="square">
            <a:spAutoFit/>
          </a:bodyPr>
          <a:lstStyle/>
          <a:p>
            <a:r>
              <a:rPr lang="pt-BR" b="1" dirty="0"/>
              <a:t>https://www.youtube.com/watch?v=xWnOL8WH_ZA</a:t>
            </a:r>
          </a:p>
        </p:txBody>
      </p:sp>
    </p:spTree>
    <p:extLst>
      <p:ext uri="{BB962C8B-B14F-4D97-AF65-F5344CB8AC3E}">
        <p14:creationId xmlns:p14="http://schemas.microsoft.com/office/powerpoint/2010/main" val="116754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34</a:t>
            </a:fld>
            <a:endParaRPr lang="en-US"/>
          </a:p>
        </p:txBody>
      </p:sp>
      <p:sp>
        <p:nvSpPr>
          <p:cNvPr id="3" name="Espaço Reservado para Número de Slide 1"/>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34</a:t>
            </a:fld>
            <a:endParaRPr lang="en-US"/>
          </a:p>
        </p:txBody>
      </p:sp>
      <p:sp>
        <p:nvSpPr>
          <p:cNvPr id="4" name="CaixaDeTexto 3"/>
          <p:cNvSpPr txBox="1"/>
          <p:nvPr/>
        </p:nvSpPr>
        <p:spPr>
          <a:xfrm rot="16200000">
            <a:off x="6173085" y="2620011"/>
            <a:ext cx="5232073" cy="369332"/>
          </a:xfrm>
          <a:prstGeom prst="rect">
            <a:avLst/>
          </a:prstGeom>
          <a:noFill/>
        </p:spPr>
        <p:txBody>
          <a:bodyPr wrap="none" rtlCol="0">
            <a:spAutoFit/>
          </a:bodyPr>
          <a:lstStyle/>
          <a:p>
            <a:r>
              <a:rPr lang="pt-BR" dirty="0" smtClean="0">
                <a:solidFill>
                  <a:schemeClr val="bg2">
                    <a:lumMod val="75000"/>
                  </a:schemeClr>
                </a:solidFill>
              </a:rPr>
              <a:t>ABORDAGENS DA TEORIA GERAL DA ADMINISTRAÇÃO</a:t>
            </a:r>
            <a:endParaRPr lang="pt-BR" dirty="0">
              <a:solidFill>
                <a:schemeClr val="bg2">
                  <a:lumMod val="75000"/>
                </a:schemeClr>
              </a:solidFill>
            </a:endParaRPr>
          </a:p>
        </p:txBody>
      </p:sp>
      <p:sp>
        <p:nvSpPr>
          <p:cNvPr id="5" name="Rectangle 4"/>
          <p:cNvSpPr>
            <a:spLocks noChangeArrowheads="1"/>
          </p:cNvSpPr>
          <p:nvPr/>
        </p:nvSpPr>
        <p:spPr bwMode="auto">
          <a:xfrm>
            <a:off x="253862" y="1455361"/>
            <a:ext cx="4176464" cy="1754326"/>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endParaRPr lang="pt-BR" sz="1200" dirty="0">
              <a:solidFill>
                <a:schemeClr val="accent2"/>
              </a:solidFill>
              <a:latin typeface="Verdana" pitchFamily="34" charset="0"/>
            </a:endParaRPr>
          </a:p>
          <a:p>
            <a:pPr marL="457200" indent="-457200">
              <a:buFontTx/>
              <a:buAutoNum type="arabicPeriod"/>
            </a:pPr>
            <a:r>
              <a:rPr lang="pt-BR" sz="1200" b="1" dirty="0">
                <a:latin typeface="Verdana" pitchFamily="34" charset="0"/>
              </a:rPr>
              <a:t>As pessoas são indolentes </a:t>
            </a:r>
            <a:r>
              <a:rPr lang="pt-BR" sz="1200" b="1" dirty="0" smtClean="0">
                <a:latin typeface="Verdana" pitchFamily="34" charset="0"/>
              </a:rPr>
              <a:t>e preguiçosas</a:t>
            </a:r>
            <a:endParaRPr lang="pt-BR" sz="1200" b="1" dirty="0">
              <a:latin typeface="Verdana" pitchFamily="34" charset="0"/>
            </a:endParaRPr>
          </a:p>
          <a:p>
            <a:pPr marL="457200" indent="-457200">
              <a:buFontTx/>
              <a:buAutoNum type="arabicPeriod"/>
            </a:pPr>
            <a:r>
              <a:rPr lang="pt-BR" sz="1200" b="1" dirty="0" smtClean="0">
                <a:latin typeface="Verdana" pitchFamily="34" charset="0"/>
              </a:rPr>
              <a:t>Falta-lhes </a:t>
            </a:r>
            <a:r>
              <a:rPr lang="pt-BR" sz="1200" b="1" dirty="0">
                <a:latin typeface="Verdana" pitchFamily="34" charset="0"/>
              </a:rPr>
              <a:t>ambição e evitam</a:t>
            </a:r>
          </a:p>
          <a:p>
            <a:pPr marL="457200" indent="-457200"/>
            <a:r>
              <a:rPr lang="pt-BR" sz="1200" b="1" dirty="0">
                <a:latin typeface="Verdana" pitchFamily="34" charset="0"/>
              </a:rPr>
              <a:t>	o trabalho.</a:t>
            </a:r>
          </a:p>
          <a:p>
            <a:pPr marL="457200" indent="-457200"/>
            <a:r>
              <a:rPr lang="pt-BR" sz="1200" b="1" dirty="0" smtClean="0">
                <a:latin typeface="Verdana" pitchFamily="34" charset="0"/>
              </a:rPr>
              <a:t>3</a:t>
            </a:r>
            <a:r>
              <a:rPr lang="pt-BR" sz="1200" b="1" dirty="0">
                <a:latin typeface="Verdana" pitchFamily="34" charset="0"/>
              </a:rPr>
              <a:t>.	Resistem às mudanças</a:t>
            </a:r>
          </a:p>
          <a:p>
            <a:pPr marL="457200" indent="-457200"/>
            <a:r>
              <a:rPr lang="pt-BR" sz="1200" b="1" dirty="0" smtClean="0">
                <a:latin typeface="Verdana" pitchFamily="34" charset="0"/>
              </a:rPr>
              <a:t>4</a:t>
            </a:r>
            <a:r>
              <a:rPr lang="pt-BR" sz="1200" b="1" dirty="0">
                <a:latin typeface="Verdana" pitchFamily="34" charset="0"/>
              </a:rPr>
              <a:t>.	Sua dependência as torna</a:t>
            </a:r>
          </a:p>
          <a:p>
            <a:pPr marL="457200" indent="-457200"/>
            <a:r>
              <a:rPr lang="pt-BR" sz="1200" b="1" dirty="0">
                <a:latin typeface="Verdana" pitchFamily="34" charset="0"/>
              </a:rPr>
              <a:t>	incapazes de autocontrole</a:t>
            </a:r>
          </a:p>
          <a:p>
            <a:pPr marL="457200" indent="-457200"/>
            <a:r>
              <a:rPr lang="pt-BR" sz="1200" b="1" dirty="0">
                <a:latin typeface="Verdana" pitchFamily="34" charset="0"/>
              </a:rPr>
              <a:t>	e autodisciplina.</a:t>
            </a:r>
          </a:p>
          <a:p>
            <a:pPr marL="457200" indent="-457200"/>
            <a:endParaRPr lang="pt-BR" sz="1200" b="1" dirty="0">
              <a:latin typeface="Verdana" pitchFamily="34" charset="0"/>
            </a:endParaRPr>
          </a:p>
        </p:txBody>
      </p:sp>
      <p:sp>
        <p:nvSpPr>
          <p:cNvPr id="6" name="Rectangle 5"/>
          <p:cNvSpPr>
            <a:spLocks noChangeArrowheads="1"/>
          </p:cNvSpPr>
          <p:nvPr/>
        </p:nvSpPr>
        <p:spPr bwMode="auto">
          <a:xfrm>
            <a:off x="1629747" y="476672"/>
            <a:ext cx="5695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dirty="0">
                <a:solidFill>
                  <a:schemeClr val="accent2"/>
                </a:solidFill>
                <a:latin typeface="Verdana" pitchFamily="34" charset="0"/>
              </a:rPr>
              <a:t>Teoria X				Teoria Y</a:t>
            </a:r>
          </a:p>
        </p:txBody>
      </p:sp>
      <p:sp>
        <p:nvSpPr>
          <p:cNvPr id="7" name="Rectangle 6"/>
          <p:cNvSpPr>
            <a:spLocks noChangeArrowheads="1"/>
          </p:cNvSpPr>
          <p:nvPr/>
        </p:nvSpPr>
        <p:spPr bwMode="auto">
          <a:xfrm>
            <a:off x="2372818" y="107340"/>
            <a:ext cx="29626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Teoria X e Teoria </a:t>
            </a:r>
            <a:r>
              <a:rPr lang="pt-BR" sz="1800" b="1" dirty="0" smtClean="0">
                <a:latin typeface="Verdana" pitchFamily="34" charset="0"/>
              </a:rPr>
              <a:t>Y ()</a:t>
            </a:r>
            <a:endParaRPr lang="pt-BR" sz="1800" b="1" dirty="0">
              <a:latin typeface="Verdana" pitchFamily="34" charset="0"/>
            </a:endParaRPr>
          </a:p>
        </p:txBody>
      </p:sp>
      <p:sp>
        <p:nvSpPr>
          <p:cNvPr id="8" name="Rectangle 7"/>
          <p:cNvSpPr>
            <a:spLocks noChangeArrowheads="1"/>
          </p:cNvSpPr>
          <p:nvPr/>
        </p:nvSpPr>
        <p:spPr bwMode="auto">
          <a:xfrm>
            <a:off x="4830178" y="1460124"/>
            <a:ext cx="4062302" cy="15696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endParaRPr lang="pt-BR" sz="1200" dirty="0">
              <a:solidFill>
                <a:schemeClr val="accent2"/>
              </a:solidFill>
              <a:latin typeface="Verdana" pitchFamily="34" charset="0"/>
            </a:endParaRPr>
          </a:p>
          <a:p>
            <a:pPr marL="457200" indent="-457200">
              <a:buFontTx/>
              <a:buAutoNum type="arabicPeriod"/>
            </a:pPr>
            <a:r>
              <a:rPr lang="pt-BR" sz="1200" b="1" dirty="0">
                <a:latin typeface="Verdana" pitchFamily="34" charset="0"/>
              </a:rPr>
              <a:t>As pessoas gostam de atividade.</a:t>
            </a:r>
          </a:p>
          <a:p>
            <a:pPr marL="457200" indent="-457200">
              <a:buFontTx/>
              <a:buAutoNum type="arabicPeriod"/>
            </a:pPr>
            <a:r>
              <a:rPr lang="pt-BR" sz="1200" b="1" dirty="0" smtClean="0">
                <a:latin typeface="Verdana" pitchFamily="34" charset="0"/>
              </a:rPr>
              <a:t>As </a:t>
            </a:r>
            <a:r>
              <a:rPr lang="pt-BR" sz="1200" b="1" dirty="0">
                <a:latin typeface="Verdana" pitchFamily="34" charset="0"/>
              </a:rPr>
              <a:t>pessoas não são passivas.</a:t>
            </a:r>
          </a:p>
          <a:p>
            <a:pPr marL="457200" indent="-457200">
              <a:buFontTx/>
              <a:buAutoNum type="arabicPeriod"/>
            </a:pPr>
            <a:r>
              <a:rPr lang="pt-BR" sz="1200" b="1" dirty="0" smtClean="0">
                <a:latin typeface="Verdana" pitchFamily="34" charset="0"/>
              </a:rPr>
              <a:t>Têm </a:t>
            </a:r>
            <a:r>
              <a:rPr lang="pt-BR" sz="1200" b="1" dirty="0">
                <a:latin typeface="Verdana" pitchFamily="34" charset="0"/>
              </a:rPr>
              <a:t>motivação e potencial de</a:t>
            </a:r>
          </a:p>
          <a:p>
            <a:pPr marL="457200" indent="-457200"/>
            <a:r>
              <a:rPr lang="pt-BR" sz="1200" b="1" dirty="0">
                <a:latin typeface="Verdana" pitchFamily="34" charset="0"/>
              </a:rPr>
              <a:t>	desenvolvimento.</a:t>
            </a:r>
          </a:p>
          <a:p>
            <a:pPr marL="457200" indent="-457200">
              <a:buFontTx/>
              <a:buAutoNum type="arabicPeriod" startAt="4"/>
            </a:pPr>
            <a:r>
              <a:rPr lang="pt-BR" sz="1200" b="1" dirty="0" smtClean="0">
                <a:latin typeface="Verdana" pitchFamily="34" charset="0"/>
              </a:rPr>
              <a:t>Aceitam </a:t>
            </a:r>
            <a:r>
              <a:rPr lang="pt-BR" sz="1200" b="1" dirty="0">
                <a:latin typeface="Verdana" pitchFamily="34" charset="0"/>
              </a:rPr>
              <a:t>responsabilidade.</a:t>
            </a:r>
          </a:p>
          <a:p>
            <a:pPr marL="457200" indent="-457200">
              <a:buFontTx/>
              <a:buAutoNum type="arabicPeriod" startAt="4"/>
            </a:pPr>
            <a:r>
              <a:rPr lang="pt-BR" sz="1200" b="1" dirty="0" smtClean="0">
                <a:latin typeface="Verdana" pitchFamily="34" charset="0"/>
              </a:rPr>
              <a:t>Têm </a:t>
            </a:r>
            <a:r>
              <a:rPr lang="pt-BR" sz="1200" b="1" dirty="0">
                <a:latin typeface="Verdana" pitchFamily="34" charset="0"/>
              </a:rPr>
              <a:t>imaginação e criatividade.</a:t>
            </a:r>
          </a:p>
          <a:p>
            <a:pPr marL="457200" indent="-457200"/>
            <a:endParaRPr lang="pt-BR" sz="1200" b="1" dirty="0">
              <a:latin typeface="Verdana" pitchFamily="34" charset="0"/>
            </a:endParaRPr>
          </a:p>
        </p:txBody>
      </p:sp>
      <p:sp>
        <p:nvSpPr>
          <p:cNvPr id="9" name="Rectangle 8"/>
          <p:cNvSpPr>
            <a:spLocks noChangeArrowheads="1"/>
          </p:cNvSpPr>
          <p:nvPr/>
        </p:nvSpPr>
        <p:spPr bwMode="auto">
          <a:xfrm>
            <a:off x="253862" y="3271814"/>
            <a:ext cx="4176464" cy="1815882"/>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endParaRPr lang="pt-BR" sz="1400" dirty="0">
              <a:solidFill>
                <a:schemeClr val="accent2"/>
              </a:solidFill>
              <a:latin typeface="Verdana" pitchFamily="34" charset="0"/>
            </a:endParaRPr>
          </a:p>
          <a:p>
            <a:pPr marL="457200" indent="-457200">
              <a:buFontTx/>
              <a:buAutoNum type="arabicPeriod"/>
            </a:pPr>
            <a:r>
              <a:rPr lang="pt-BR" sz="1200" b="1" dirty="0">
                <a:latin typeface="Verdana" pitchFamily="34" charset="0"/>
              </a:rPr>
              <a:t>A Administração é um processo de</a:t>
            </a:r>
          </a:p>
          <a:p>
            <a:pPr marL="457200" indent="-457200"/>
            <a:r>
              <a:rPr lang="pt-BR" sz="1200" b="1" dirty="0">
                <a:latin typeface="Verdana" pitchFamily="34" charset="0"/>
              </a:rPr>
              <a:t>	dirigir esforços das pessoas</a:t>
            </a:r>
          </a:p>
          <a:p>
            <a:pPr marL="457200" indent="-457200"/>
            <a:r>
              <a:rPr lang="pt-BR" sz="1200" b="1" dirty="0" smtClean="0">
                <a:latin typeface="Verdana" pitchFamily="34" charset="0"/>
              </a:rPr>
              <a:t>2</a:t>
            </a:r>
            <a:r>
              <a:rPr lang="pt-BR" sz="1200" b="1" dirty="0">
                <a:latin typeface="Verdana" pitchFamily="34" charset="0"/>
              </a:rPr>
              <a:t>.	As pessoas devem ser persuadidas</a:t>
            </a:r>
          </a:p>
          <a:p>
            <a:pPr marL="457200" indent="-457200"/>
            <a:r>
              <a:rPr lang="pt-BR" sz="1200" b="1" dirty="0">
                <a:latin typeface="Verdana" pitchFamily="34" charset="0"/>
              </a:rPr>
              <a:t>	e motivadas.</a:t>
            </a:r>
          </a:p>
          <a:p>
            <a:pPr marL="457200" indent="-457200"/>
            <a:r>
              <a:rPr lang="pt-BR" sz="1200" b="1" dirty="0" smtClean="0">
                <a:latin typeface="Verdana" pitchFamily="34" charset="0"/>
              </a:rPr>
              <a:t>3</a:t>
            </a:r>
            <a:r>
              <a:rPr lang="pt-BR" sz="1200" b="1" dirty="0">
                <a:latin typeface="Verdana" pitchFamily="34" charset="0"/>
              </a:rPr>
              <a:t>. 	As pessoas devem receber</a:t>
            </a:r>
          </a:p>
          <a:p>
            <a:pPr marL="457200" indent="-457200"/>
            <a:r>
              <a:rPr lang="pt-BR" sz="1200" b="1" dirty="0">
                <a:latin typeface="Verdana" pitchFamily="34" charset="0"/>
              </a:rPr>
              <a:t>	incentivos econômicos como</a:t>
            </a:r>
          </a:p>
          <a:p>
            <a:pPr marL="457200" indent="-457200"/>
            <a:r>
              <a:rPr lang="pt-BR" sz="1200" b="1" dirty="0">
                <a:latin typeface="Verdana" pitchFamily="34" charset="0"/>
              </a:rPr>
              <a:t>	recompensa.</a:t>
            </a:r>
          </a:p>
          <a:p>
            <a:pPr marL="457200" indent="-457200"/>
            <a:endParaRPr lang="pt-BR" sz="1400" b="1" dirty="0">
              <a:latin typeface="Verdana" pitchFamily="34" charset="0"/>
            </a:endParaRPr>
          </a:p>
        </p:txBody>
      </p:sp>
      <p:sp>
        <p:nvSpPr>
          <p:cNvPr id="10" name="Rectangle 9"/>
          <p:cNvSpPr>
            <a:spLocks noChangeArrowheads="1"/>
          </p:cNvSpPr>
          <p:nvPr/>
        </p:nvSpPr>
        <p:spPr bwMode="auto">
          <a:xfrm>
            <a:off x="4827836" y="3105542"/>
            <a:ext cx="4064644" cy="2123658"/>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endParaRPr lang="pt-BR" sz="1200" dirty="0">
              <a:solidFill>
                <a:schemeClr val="accent2"/>
              </a:solidFill>
              <a:latin typeface="Verdana" pitchFamily="34" charset="0"/>
            </a:endParaRPr>
          </a:p>
          <a:p>
            <a:pPr marL="457200" indent="-457200">
              <a:buFontTx/>
              <a:buAutoNum type="arabicPeriod"/>
            </a:pPr>
            <a:r>
              <a:rPr lang="pt-BR" sz="1200" b="1" dirty="0">
                <a:latin typeface="Verdana" pitchFamily="34" charset="0"/>
              </a:rPr>
              <a:t>A Administração é um processo </a:t>
            </a:r>
            <a:r>
              <a:rPr lang="pt-BR" sz="1200" b="1" dirty="0" smtClean="0">
                <a:latin typeface="Verdana" pitchFamily="34" charset="0"/>
              </a:rPr>
              <a:t>de </a:t>
            </a:r>
            <a:r>
              <a:rPr lang="pt-BR" sz="1200" b="1" dirty="0">
                <a:latin typeface="Verdana" pitchFamily="34" charset="0"/>
              </a:rPr>
              <a:t>dirigir o comportamento </a:t>
            </a:r>
            <a:r>
              <a:rPr lang="pt-BR" sz="1200" b="1" dirty="0" smtClean="0">
                <a:latin typeface="Verdana" pitchFamily="34" charset="0"/>
              </a:rPr>
              <a:t>das pessoas </a:t>
            </a:r>
            <a:r>
              <a:rPr lang="pt-BR" sz="1200" b="1" dirty="0">
                <a:latin typeface="Verdana" pitchFamily="34" charset="0"/>
              </a:rPr>
              <a:t>em direção dos </a:t>
            </a:r>
            <a:r>
              <a:rPr lang="pt-BR" sz="1200" b="1" dirty="0" smtClean="0">
                <a:latin typeface="Verdana" pitchFamily="34" charset="0"/>
              </a:rPr>
              <a:t>objetivos organizacionais </a:t>
            </a:r>
            <a:r>
              <a:rPr lang="pt-BR" sz="1200" b="1" dirty="0">
                <a:latin typeface="Verdana" pitchFamily="34" charset="0"/>
              </a:rPr>
              <a:t>e pessoais.</a:t>
            </a:r>
          </a:p>
          <a:p>
            <a:pPr marL="457200" indent="-457200"/>
            <a:endParaRPr lang="pt-BR" sz="1200" b="1" dirty="0">
              <a:latin typeface="Verdana" pitchFamily="34" charset="0"/>
            </a:endParaRPr>
          </a:p>
          <a:p>
            <a:pPr marL="457200" indent="-457200"/>
            <a:r>
              <a:rPr lang="pt-BR" sz="1200" b="1" dirty="0">
                <a:latin typeface="Verdana" pitchFamily="34" charset="0"/>
              </a:rPr>
              <a:t>2.	A tarefa da Administração é </a:t>
            </a:r>
            <a:r>
              <a:rPr lang="pt-BR" sz="1200" b="1" dirty="0" smtClean="0">
                <a:latin typeface="Verdana" pitchFamily="34" charset="0"/>
              </a:rPr>
              <a:t>criar condições organizacionais através </a:t>
            </a:r>
            <a:r>
              <a:rPr lang="pt-BR" sz="1200" b="1" dirty="0">
                <a:latin typeface="Verdana" pitchFamily="34" charset="0"/>
              </a:rPr>
              <a:t>das quais as </a:t>
            </a:r>
            <a:r>
              <a:rPr lang="pt-BR" sz="1200" b="1" dirty="0" smtClean="0">
                <a:latin typeface="Verdana" pitchFamily="34" charset="0"/>
              </a:rPr>
              <a:t>pessoas possam </a:t>
            </a:r>
            <a:r>
              <a:rPr lang="pt-BR" sz="1200" b="1" dirty="0">
                <a:latin typeface="Verdana" pitchFamily="34" charset="0"/>
              </a:rPr>
              <a:t>atingir seus </a:t>
            </a:r>
            <a:r>
              <a:rPr lang="pt-BR" sz="1200" b="1" dirty="0" smtClean="0">
                <a:latin typeface="Verdana" pitchFamily="34" charset="0"/>
              </a:rPr>
              <a:t>objetivos pessoais</a:t>
            </a:r>
            <a:r>
              <a:rPr lang="pt-BR" sz="1200" b="1" dirty="0">
                <a:latin typeface="Verdana" pitchFamily="34" charset="0"/>
              </a:rPr>
              <a:t>.</a:t>
            </a:r>
          </a:p>
          <a:p>
            <a:pPr marL="457200" indent="-457200"/>
            <a:endParaRPr lang="pt-BR" sz="1200" b="1" dirty="0">
              <a:latin typeface="Verdana" pitchFamily="34" charset="0"/>
            </a:endParaRPr>
          </a:p>
        </p:txBody>
      </p:sp>
      <p:sp>
        <p:nvSpPr>
          <p:cNvPr id="11" name="Line 10"/>
          <p:cNvSpPr>
            <a:spLocks noChangeShapeType="1"/>
          </p:cNvSpPr>
          <p:nvPr/>
        </p:nvSpPr>
        <p:spPr bwMode="auto">
          <a:xfrm flipV="1">
            <a:off x="4142294" y="2670274"/>
            <a:ext cx="0" cy="766763"/>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2" name="Line 11"/>
          <p:cNvSpPr>
            <a:spLocks noChangeShapeType="1"/>
          </p:cNvSpPr>
          <p:nvPr/>
        </p:nvSpPr>
        <p:spPr bwMode="auto">
          <a:xfrm flipV="1">
            <a:off x="8629221" y="2564904"/>
            <a:ext cx="0" cy="766763"/>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3" name="CaixaDeTexto 12"/>
          <p:cNvSpPr txBox="1"/>
          <p:nvPr/>
        </p:nvSpPr>
        <p:spPr>
          <a:xfrm>
            <a:off x="755576" y="813222"/>
            <a:ext cx="3312368" cy="584775"/>
          </a:xfrm>
          <a:prstGeom prst="rect">
            <a:avLst/>
          </a:prstGeom>
          <a:noFill/>
        </p:spPr>
        <p:txBody>
          <a:bodyPr wrap="square" rtlCol="0">
            <a:spAutoFit/>
          </a:bodyPr>
          <a:lstStyle/>
          <a:p>
            <a:pPr algn="ctr"/>
            <a:r>
              <a:rPr lang="pt-BR" sz="1600" dirty="0" smtClean="0"/>
              <a:t>Estilo: mecanicista/pragmática</a:t>
            </a:r>
          </a:p>
          <a:p>
            <a:pPr algn="ctr"/>
            <a:r>
              <a:rPr lang="pt-BR" sz="1600" dirty="0" smtClean="0"/>
              <a:t>Desempenho/produtividade</a:t>
            </a:r>
            <a:endParaRPr lang="pt-BR" sz="1600" dirty="0"/>
          </a:p>
        </p:txBody>
      </p:sp>
      <p:sp>
        <p:nvSpPr>
          <p:cNvPr id="14" name="CaixaDeTexto 13"/>
          <p:cNvSpPr txBox="1"/>
          <p:nvPr/>
        </p:nvSpPr>
        <p:spPr>
          <a:xfrm>
            <a:off x="4915904" y="828001"/>
            <a:ext cx="3443390" cy="584775"/>
          </a:xfrm>
          <a:prstGeom prst="rect">
            <a:avLst/>
          </a:prstGeom>
          <a:noFill/>
        </p:spPr>
        <p:txBody>
          <a:bodyPr wrap="square" rtlCol="0">
            <a:spAutoFit/>
          </a:bodyPr>
          <a:lstStyle/>
          <a:p>
            <a:pPr marL="0" lvl="1" algn="ctr"/>
            <a:r>
              <a:rPr lang="pt-BR" sz="1600" dirty="0" smtClean="0"/>
              <a:t>Concepção moderna sobre o  comportamento humano</a:t>
            </a:r>
            <a:endParaRPr lang="pt-BR" sz="1600" dirty="0"/>
          </a:p>
        </p:txBody>
      </p:sp>
      <p:sp>
        <p:nvSpPr>
          <p:cNvPr id="15" name="CaixaDeTexto 14"/>
          <p:cNvSpPr txBox="1"/>
          <p:nvPr/>
        </p:nvSpPr>
        <p:spPr>
          <a:xfrm>
            <a:off x="310534" y="5207335"/>
            <a:ext cx="7717850" cy="1200329"/>
          </a:xfrm>
          <a:prstGeom prst="rect">
            <a:avLst/>
          </a:prstGeom>
          <a:noFill/>
        </p:spPr>
        <p:txBody>
          <a:bodyPr wrap="square" rtlCol="0">
            <a:spAutoFit/>
          </a:bodyPr>
          <a:lstStyle/>
          <a:p>
            <a:r>
              <a:rPr lang="pt-BR" b="1" dirty="0" smtClean="0">
                <a:effectLst>
                  <a:outerShdw blurRad="38100" dist="38100" dir="2700000" algn="tl">
                    <a:srgbClr val="000000">
                      <a:alpha val="43137"/>
                    </a:srgbClr>
                  </a:outerShdw>
                </a:effectLst>
              </a:rPr>
              <a:t>A Teoria Y propõe um estilo de administração participativo e baseado nos valores humanos e sociais. Enquanto a Teoria X é a administração por meio de controles externos impostos às pessoas, A Teoria Y é administração por meio de objetivos que realça a iniciativa individual.</a:t>
            </a:r>
            <a:endParaRPr lang="pt-BR" b="1" dirty="0">
              <a:effectLst>
                <a:outerShdw blurRad="38100" dist="38100" dir="2700000" algn="tl">
                  <a:srgbClr val="000000">
                    <a:alpha val="43137"/>
                  </a:srgbClr>
                </a:outerShdw>
              </a:effectLst>
            </a:endParaRPr>
          </a:p>
        </p:txBody>
      </p:sp>
      <p:sp>
        <p:nvSpPr>
          <p:cNvPr id="16" name="CaixaDeTexto 15"/>
          <p:cNvSpPr txBox="1"/>
          <p:nvPr/>
        </p:nvSpPr>
        <p:spPr>
          <a:xfrm>
            <a:off x="4351484" y="6513388"/>
            <a:ext cx="3964932" cy="338554"/>
          </a:xfrm>
          <a:prstGeom prst="rect">
            <a:avLst/>
          </a:prstGeom>
          <a:noFill/>
        </p:spPr>
        <p:txBody>
          <a:bodyPr wrap="none" rtlCol="0">
            <a:spAutoFit/>
          </a:bodyPr>
          <a:lstStyle/>
          <a:p>
            <a:r>
              <a:rPr lang="pt-BR" sz="1600" dirty="0" smtClean="0"/>
              <a:t>Fonte: Chiavenato (2011, p.256 – Figura 11.5)</a:t>
            </a:r>
            <a:endParaRPr lang="pt-BR" sz="1600" dirty="0"/>
          </a:p>
        </p:txBody>
      </p:sp>
      <p:grpSp>
        <p:nvGrpSpPr>
          <p:cNvPr id="17" name="Grupo 16"/>
          <p:cNvGrpSpPr/>
          <p:nvPr/>
        </p:nvGrpSpPr>
        <p:grpSpPr>
          <a:xfrm>
            <a:off x="35495" y="108164"/>
            <a:ext cx="1594251" cy="368508"/>
            <a:chOff x="-41043" y="3254766"/>
            <a:chExt cx="2242324" cy="1066471"/>
          </a:xfrm>
        </p:grpSpPr>
        <p:sp>
          <p:nvSpPr>
            <p:cNvPr id="18" name="Arredondar Retângulo no Mesmo Canto Lateral 17"/>
            <p:cNvSpPr/>
            <p:nvPr/>
          </p:nvSpPr>
          <p:spPr>
            <a:xfrm>
              <a:off x="-41043" y="3254766"/>
              <a:ext cx="2242324" cy="1066471"/>
            </a:xfrm>
            <a:prstGeom prst="round2SameRect">
              <a:avLst>
                <a:gd name="adj1" fmla="val 16670"/>
                <a:gd name="adj2" fmla="val 0"/>
              </a:avLst>
            </a:pr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9" name="Arredondar Retângulo no Mesmo Canto Lateral 4"/>
            <p:cNvSpPr/>
            <p:nvPr/>
          </p:nvSpPr>
          <p:spPr>
            <a:xfrm>
              <a:off x="11027" y="3306836"/>
              <a:ext cx="2138184" cy="101440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pt-BR" sz="1200" b="1" u="none" kern="1200" dirty="0" smtClean="0">
                  <a:solidFill>
                    <a:schemeClr val="tx1"/>
                  </a:solidFill>
                  <a:effectLst>
                    <a:outerShdw blurRad="38100" dist="38100" dir="2700000" algn="tl">
                      <a:srgbClr val="000000">
                        <a:alpha val="43137"/>
                      </a:srgbClr>
                    </a:outerShdw>
                  </a:effectLst>
                  <a:latin typeface="+mn-lt"/>
                </a:rPr>
                <a:t>COMPORTAMENTAL</a:t>
              </a:r>
              <a:endParaRPr lang="pt-BR" sz="1200" kern="1200" dirty="0">
                <a:solidFill>
                  <a:schemeClr val="tx1"/>
                </a:solidFill>
                <a:effectLst>
                  <a:outerShdw blurRad="38100" dist="38100" dir="2700000" algn="tl">
                    <a:srgbClr val="000000">
                      <a:alpha val="43137"/>
                    </a:srgbClr>
                  </a:outerShdw>
                </a:effectLst>
                <a:latin typeface="+mn-lt"/>
              </a:endParaRPr>
            </a:p>
          </p:txBody>
        </p:sp>
      </p:grpSp>
    </p:spTree>
    <p:extLst>
      <p:ext uri="{BB962C8B-B14F-4D97-AF65-F5344CB8AC3E}">
        <p14:creationId xmlns:p14="http://schemas.microsoft.com/office/powerpoint/2010/main" val="281454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736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3080"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7363"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3081"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7364" name="Rectangle 4"/>
          <p:cNvSpPr>
            <a:spLocks noChangeArrowheads="1"/>
          </p:cNvSpPr>
          <p:nvPr/>
        </p:nvSpPr>
        <p:spPr bwMode="auto">
          <a:xfrm>
            <a:off x="738188" y="1022350"/>
            <a:ext cx="3460750" cy="271621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1800">
              <a:solidFill>
                <a:schemeClr val="accent2"/>
              </a:solidFill>
              <a:latin typeface="Verdana" pitchFamily="34" charset="0"/>
            </a:endParaRPr>
          </a:p>
          <a:p>
            <a:pPr>
              <a:buFontTx/>
              <a:buAutoNum type="arabicPeriod"/>
            </a:pPr>
            <a:r>
              <a:rPr lang="pt-BR" altLang="en-US" sz="1400" b="1">
                <a:latin typeface="Verdana" pitchFamily="34" charset="0"/>
              </a:rPr>
              <a:t>As pessoas são indolentes e</a:t>
            </a:r>
          </a:p>
          <a:p>
            <a:pPr>
              <a:buFontTx/>
              <a:buAutoNum type="arabicPeriod"/>
            </a:pPr>
            <a:endParaRPr lang="pt-BR" altLang="en-US" sz="1400" b="1">
              <a:latin typeface="Verdana" pitchFamily="34" charset="0"/>
            </a:endParaRPr>
          </a:p>
          <a:p>
            <a:pPr>
              <a:buFontTx/>
              <a:buAutoNum type="arabicPeriod"/>
            </a:pPr>
            <a:r>
              <a:rPr lang="pt-BR" altLang="en-US" sz="1400" b="1">
                <a:latin typeface="Verdana" pitchFamily="34" charset="0"/>
              </a:rPr>
              <a:t>Falta-lhes ambição e evitam</a:t>
            </a:r>
          </a:p>
          <a:p>
            <a:r>
              <a:rPr lang="pt-BR" altLang="en-US" sz="1400" b="1">
                <a:latin typeface="Verdana" pitchFamily="34" charset="0"/>
              </a:rPr>
              <a:t>	o trabalho.</a:t>
            </a:r>
          </a:p>
          <a:p>
            <a:pPr>
              <a:buFontTx/>
              <a:buAutoNum type="arabicPeriod"/>
            </a:pPr>
            <a:endParaRPr lang="pt-BR" altLang="en-US" sz="1400" b="1">
              <a:latin typeface="Verdana" pitchFamily="34" charset="0"/>
            </a:endParaRPr>
          </a:p>
          <a:p>
            <a:r>
              <a:rPr lang="pt-BR" altLang="en-US" sz="1400" b="1">
                <a:latin typeface="Verdana" pitchFamily="34" charset="0"/>
              </a:rPr>
              <a:t>3.	Resistem às mudanças</a:t>
            </a:r>
          </a:p>
          <a:p>
            <a:pPr>
              <a:buFontTx/>
              <a:buAutoNum type="arabicPeriod"/>
            </a:pPr>
            <a:endParaRPr lang="pt-BR" altLang="en-US" sz="1400" b="1">
              <a:latin typeface="Verdana" pitchFamily="34" charset="0"/>
            </a:endParaRPr>
          </a:p>
          <a:p>
            <a:r>
              <a:rPr lang="pt-BR" altLang="en-US" sz="1400" b="1">
                <a:latin typeface="Verdana" pitchFamily="34" charset="0"/>
              </a:rPr>
              <a:t>4.	Sua dependência as torna</a:t>
            </a:r>
          </a:p>
          <a:p>
            <a:r>
              <a:rPr lang="pt-BR" altLang="en-US" sz="1400" b="1">
                <a:latin typeface="Verdana" pitchFamily="34" charset="0"/>
              </a:rPr>
              <a:t>	incapazes de autocontrole</a:t>
            </a:r>
          </a:p>
          <a:p>
            <a:r>
              <a:rPr lang="pt-BR" altLang="en-US" sz="1400" b="1">
                <a:latin typeface="Verdana" pitchFamily="34" charset="0"/>
              </a:rPr>
              <a:t>	e autodisciplina.</a:t>
            </a:r>
          </a:p>
          <a:p>
            <a:endParaRPr lang="pt-BR" altLang="en-US" sz="1400" b="1">
              <a:latin typeface="Verdana" pitchFamily="34" charset="0"/>
            </a:endParaRPr>
          </a:p>
        </p:txBody>
      </p:sp>
      <p:sp>
        <p:nvSpPr>
          <p:cNvPr id="527365" name="Rectangle 5"/>
          <p:cNvSpPr>
            <a:spLocks noChangeArrowheads="1"/>
          </p:cNvSpPr>
          <p:nvPr/>
        </p:nvSpPr>
        <p:spPr bwMode="auto">
          <a:xfrm>
            <a:off x="1712913" y="700088"/>
            <a:ext cx="5695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600" b="1">
                <a:solidFill>
                  <a:schemeClr val="accent2"/>
                </a:solidFill>
                <a:latin typeface="Verdana" pitchFamily="34" charset="0"/>
              </a:rPr>
              <a:t>Teoria X				Teoria Y</a:t>
            </a:r>
          </a:p>
        </p:txBody>
      </p:sp>
      <p:sp>
        <p:nvSpPr>
          <p:cNvPr id="527366" name="Rectangle 6"/>
          <p:cNvSpPr>
            <a:spLocks noChangeArrowheads="1"/>
          </p:cNvSpPr>
          <p:nvPr/>
        </p:nvSpPr>
        <p:spPr bwMode="auto">
          <a:xfrm>
            <a:off x="3267075" y="557213"/>
            <a:ext cx="260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Teoria X e Teoria Y</a:t>
            </a:r>
          </a:p>
        </p:txBody>
      </p:sp>
      <p:sp>
        <p:nvSpPr>
          <p:cNvPr id="527367" name="Rectangle 7"/>
          <p:cNvSpPr>
            <a:spLocks noChangeArrowheads="1"/>
          </p:cNvSpPr>
          <p:nvPr/>
        </p:nvSpPr>
        <p:spPr bwMode="auto">
          <a:xfrm>
            <a:off x="4868863" y="1027113"/>
            <a:ext cx="3897312" cy="2716212"/>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1800">
              <a:solidFill>
                <a:schemeClr val="accent2"/>
              </a:solidFill>
              <a:latin typeface="Verdana" pitchFamily="34" charset="0"/>
            </a:endParaRPr>
          </a:p>
          <a:p>
            <a:pPr>
              <a:buFontTx/>
              <a:buAutoNum type="arabicPeriod"/>
            </a:pPr>
            <a:r>
              <a:rPr lang="pt-BR" altLang="en-US" sz="1400" b="1">
                <a:latin typeface="Verdana" pitchFamily="34" charset="0"/>
              </a:rPr>
              <a:t>As pessoas gostam de atividade.</a:t>
            </a:r>
          </a:p>
          <a:p>
            <a:pPr>
              <a:buFontTx/>
              <a:buAutoNum type="arabicPeriod"/>
            </a:pPr>
            <a:endParaRPr lang="pt-BR" altLang="en-US" sz="1400" b="1">
              <a:latin typeface="Verdana" pitchFamily="34" charset="0"/>
            </a:endParaRPr>
          </a:p>
          <a:p>
            <a:pPr>
              <a:buFontTx/>
              <a:buAutoNum type="arabicPeriod"/>
            </a:pPr>
            <a:r>
              <a:rPr lang="pt-BR" altLang="en-US" sz="1400" b="1">
                <a:latin typeface="Verdana" pitchFamily="34" charset="0"/>
              </a:rPr>
              <a:t>As pessoas não são passivas.</a:t>
            </a:r>
          </a:p>
          <a:p>
            <a:pPr>
              <a:buFontTx/>
              <a:buAutoNum type="arabicPeriod"/>
            </a:pPr>
            <a:endParaRPr lang="pt-BR" altLang="en-US" sz="1400" b="1">
              <a:latin typeface="Verdana" pitchFamily="34" charset="0"/>
            </a:endParaRPr>
          </a:p>
          <a:p>
            <a:pPr>
              <a:buFontTx/>
              <a:buAutoNum type="arabicPeriod"/>
            </a:pPr>
            <a:r>
              <a:rPr lang="pt-BR" altLang="en-US" sz="1400" b="1">
                <a:latin typeface="Verdana" pitchFamily="34" charset="0"/>
              </a:rPr>
              <a:t>Têm motivação e potencial de</a:t>
            </a:r>
          </a:p>
          <a:p>
            <a:r>
              <a:rPr lang="pt-BR" altLang="en-US" sz="1400" b="1">
                <a:latin typeface="Verdana" pitchFamily="34" charset="0"/>
              </a:rPr>
              <a:t>	desenvolvimento.</a:t>
            </a:r>
          </a:p>
          <a:p>
            <a:endParaRPr lang="pt-BR" altLang="en-US" sz="1400" b="1">
              <a:latin typeface="Verdana" pitchFamily="34" charset="0"/>
            </a:endParaRPr>
          </a:p>
          <a:p>
            <a:pPr>
              <a:buFontTx/>
              <a:buAutoNum type="arabicPeriod" startAt="4"/>
            </a:pPr>
            <a:r>
              <a:rPr lang="pt-BR" altLang="en-US" sz="1400" b="1">
                <a:latin typeface="Verdana" pitchFamily="34" charset="0"/>
              </a:rPr>
              <a:t>Aceitam responsabilidade.</a:t>
            </a:r>
          </a:p>
          <a:p>
            <a:pPr>
              <a:buFontTx/>
              <a:buAutoNum type="arabicPeriod" startAt="4"/>
            </a:pPr>
            <a:endParaRPr lang="pt-BR" altLang="en-US" sz="1400" b="1">
              <a:latin typeface="Verdana" pitchFamily="34" charset="0"/>
            </a:endParaRPr>
          </a:p>
          <a:p>
            <a:pPr>
              <a:buFontTx/>
              <a:buAutoNum type="arabicPeriod" startAt="4"/>
            </a:pPr>
            <a:r>
              <a:rPr lang="pt-BR" altLang="en-US" sz="1400" b="1">
                <a:latin typeface="Verdana" pitchFamily="34" charset="0"/>
              </a:rPr>
              <a:t>Têm imaginação e criatividade.</a:t>
            </a:r>
          </a:p>
          <a:p>
            <a:endParaRPr lang="pt-BR" altLang="en-US" sz="1400" b="1">
              <a:latin typeface="Verdana" pitchFamily="34" charset="0"/>
            </a:endParaRPr>
          </a:p>
        </p:txBody>
      </p:sp>
      <p:sp>
        <p:nvSpPr>
          <p:cNvPr id="527368" name="Rectangle 8"/>
          <p:cNvSpPr>
            <a:spLocks noChangeArrowheads="1"/>
          </p:cNvSpPr>
          <p:nvPr/>
        </p:nvSpPr>
        <p:spPr bwMode="auto">
          <a:xfrm>
            <a:off x="393700" y="4051300"/>
            <a:ext cx="4119563" cy="2260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800">
              <a:solidFill>
                <a:schemeClr val="accent2"/>
              </a:solidFill>
              <a:latin typeface="Verdana" pitchFamily="34" charset="0"/>
            </a:endParaRPr>
          </a:p>
          <a:p>
            <a:pPr>
              <a:buFontTx/>
              <a:buAutoNum type="arabicPeriod"/>
            </a:pPr>
            <a:r>
              <a:rPr lang="pt-BR" altLang="en-US" sz="1400" b="1">
                <a:latin typeface="Verdana" pitchFamily="34" charset="0"/>
              </a:rPr>
              <a:t>A Administração é um processo de</a:t>
            </a:r>
          </a:p>
          <a:p>
            <a:r>
              <a:rPr lang="pt-BR" altLang="en-US" sz="1400" b="1">
                <a:latin typeface="Verdana" pitchFamily="34" charset="0"/>
              </a:rPr>
              <a:t>	dirigir esforços das pessoas</a:t>
            </a:r>
          </a:p>
          <a:p>
            <a:pPr>
              <a:buFontTx/>
              <a:buAutoNum type="arabicPeriod"/>
            </a:pPr>
            <a:endParaRPr lang="pt-BR" altLang="en-US" sz="1400" b="1">
              <a:latin typeface="Verdana" pitchFamily="34" charset="0"/>
            </a:endParaRPr>
          </a:p>
          <a:p>
            <a:r>
              <a:rPr lang="pt-BR" altLang="en-US" sz="1400" b="1">
                <a:latin typeface="Verdana" pitchFamily="34" charset="0"/>
              </a:rPr>
              <a:t>2.	As pessoas devem ser persuadidas</a:t>
            </a:r>
          </a:p>
          <a:p>
            <a:r>
              <a:rPr lang="pt-BR" altLang="en-US" sz="1400" b="1">
                <a:latin typeface="Verdana" pitchFamily="34" charset="0"/>
              </a:rPr>
              <a:t>	e motivadas.</a:t>
            </a:r>
          </a:p>
          <a:p>
            <a:endParaRPr lang="pt-BR" altLang="en-US" sz="1400" b="1">
              <a:latin typeface="Verdana" pitchFamily="34" charset="0"/>
            </a:endParaRPr>
          </a:p>
          <a:p>
            <a:r>
              <a:rPr lang="pt-BR" altLang="en-US" sz="1400" b="1">
                <a:latin typeface="Verdana" pitchFamily="34" charset="0"/>
              </a:rPr>
              <a:t>3. 	As pessoas devem receber</a:t>
            </a:r>
          </a:p>
          <a:p>
            <a:r>
              <a:rPr lang="pt-BR" altLang="en-US" sz="1400" b="1">
                <a:latin typeface="Verdana" pitchFamily="34" charset="0"/>
              </a:rPr>
              <a:t>	incentivos econômicos como</a:t>
            </a:r>
          </a:p>
          <a:p>
            <a:r>
              <a:rPr lang="pt-BR" altLang="en-US" sz="1400" b="1">
                <a:latin typeface="Verdana" pitchFamily="34" charset="0"/>
              </a:rPr>
              <a:t>	recompensa.</a:t>
            </a:r>
          </a:p>
          <a:p>
            <a:endParaRPr lang="pt-BR" altLang="en-US" sz="800" b="1">
              <a:latin typeface="Verdana" pitchFamily="34" charset="0"/>
            </a:endParaRPr>
          </a:p>
        </p:txBody>
      </p:sp>
      <p:sp>
        <p:nvSpPr>
          <p:cNvPr id="527369" name="Rectangle 9"/>
          <p:cNvSpPr>
            <a:spLocks noChangeArrowheads="1"/>
          </p:cNvSpPr>
          <p:nvPr/>
        </p:nvSpPr>
        <p:spPr bwMode="auto">
          <a:xfrm>
            <a:off x="4826000" y="4037013"/>
            <a:ext cx="4002088" cy="247332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800">
              <a:solidFill>
                <a:schemeClr val="accent2"/>
              </a:solidFill>
              <a:latin typeface="Verdana" pitchFamily="34" charset="0"/>
            </a:endParaRPr>
          </a:p>
          <a:p>
            <a:pPr>
              <a:buFontTx/>
              <a:buAutoNum type="arabicPeriod"/>
            </a:pPr>
            <a:r>
              <a:rPr lang="pt-BR" altLang="en-US" sz="1400" b="1">
                <a:latin typeface="Verdana" pitchFamily="34" charset="0"/>
              </a:rPr>
              <a:t>A Administração é um processo </a:t>
            </a:r>
          </a:p>
          <a:p>
            <a:r>
              <a:rPr lang="pt-BR" altLang="en-US" sz="1400" b="1">
                <a:latin typeface="Verdana" pitchFamily="34" charset="0"/>
              </a:rPr>
              <a:t>	de dirigir o comportamento das</a:t>
            </a:r>
          </a:p>
          <a:p>
            <a:r>
              <a:rPr lang="pt-BR" altLang="en-US" sz="1400" b="1">
                <a:latin typeface="Verdana" pitchFamily="34" charset="0"/>
              </a:rPr>
              <a:t>	pessoas em direção dos objetivos</a:t>
            </a:r>
          </a:p>
          <a:p>
            <a:r>
              <a:rPr lang="pt-BR" altLang="en-US" sz="1400" b="1">
                <a:latin typeface="Verdana" pitchFamily="34" charset="0"/>
              </a:rPr>
              <a:t>	organizacionais e pessoais.</a:t>
            </a:r>
          </a:p>
          <a:p>
            <a:endParaRPr lang="pt-BR" altLang="en-US" sz="1400" b="1">
              <a:latin typeface="Verdana" pitchFamily="34" charset="0"/>
            </a:endParaRPr>
          </a:p>
          <a:p>
            <a:r>
              <a:rPr lang="pt-BR" altLang="en-US" sz="1400" b="1">
                <a:latin typeface="Verdana" pitchFamily="34" charset="0"/>
              </a:rPr>
              <a:t>2.	A tarefa da Administração é criar</a:t>
            </a:r>
          </a:p>
          <a:p>
            <a:r>
              <a:rPr lang="pt-BR" altLang="en-US" sz="1400" b="1">
                <a:latin typeface="Verdana" pitchFamily="34" charset="0"/>
              </a:rPr>
              <a:t>	condições organizacionais</a:t>
            </a:r>
          </a:p>
          <a:p>
            <a:r>
              <a:rPr lang="pt-BR" altLang="en-US" sz="1400" b="1">
                <a:latin typeface="Verdana" pitchFamily="34" charset="0"/>
              </a:rPr>
              <a:t> 	através das quais as pessoas</a:t>
            </a:r>
          </a:p>
          <a:p>
            <a:r>
              <a:rPr lang="pt-BR" altLang="en-US" sz="1400" b="1">
                <a:latin typeface="Verdana" pitchFamily="34" charset="0"/>
              </a:rPr>
              <a:t>	possam atingir seus objetivos</a:t>
            </a:r>
          </a:p>
          <a:p>
            <a:r>
              <a:rPr lang="pt-BR" altLang="en-US" sz="1400" b="1">
                <a:latin typeface="Verdana" pitchFamily="34" charset="0"/>
              </a:rPr>
              <a:t>	pessoais.</a:t>
            </a:r>
          </a:p>
          <a:p>
            <a:endParaRPr lang="pt-BR" altLang="en-US" sz="800" b="1">
              <a:latin typeface="Verdana" pitchFamily="34" charset="0"/>
            </a:endParaRPr>
          </a:p>
        </p:txBody>
      </p:sp>
      <p:sp>
        <p:nvSpPr>
          <p:cNvPr id="527370" name="Line 10"/>
          <p:cNvSpPr>
            <a:spLocks noChangeShapeType="1"/>
          </p:cNvSpPr>
          <p:nvPr/>
        </p:nvSpPr>
        <p:spPr bwMode="auto">
          <a:xfrm flipV="1">
            <a:off x="2449513" y="3467100"/>
            <a:ext cx="0" cy="766763"/>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371" name="Line 11"/>
          <p:cNvSpPr>
            <a:spLocks noChangeShapeType="1"/>
          </p:cNvSpPr>
          <p:nvPr/>
        </p:nvSpPr>
        <p:spPr bwMode="auto">
          <a:xfrm flipV="1">
            <a:off x="6832600" y="3429000"/>
            <a:ext cx="0" cy="766763"/>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42619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Sistemas de Administração</a:t>
            </a:r>
            <a:endParaRPr lang="pt-BR" dirty="0"/>
          </a:p>
        </p:txBody>
      </p:sp>
      <p:sp>
        <p:nvSpPr>
          <p:cNvPr id="4" name="Espaço Reservado para Conteúdo 3"/>
          <p:cNvSpPr>
            <a:spLocks noGrp="1"/>
          </p:cNvSpPr>
          <p:nvPr>
            <p:ph idx="1"/>
          </p:nvPr>
        </p:nvSpPr>
        <p:spPr/>
        <p:txBody>
          <a:bodyPr>
            <a:normAutofit/>
          </a:bodyPr>
          <a:lstStyle/>
          <a:p>
            <a:r>
              <a:rPr lang="pt-BR" sz="2400" dirty="0" err="1" smtClean="0"/>
              <a:t>Likert</a:t>
            </a:r>
            <a:r>
              <a:rPr lang="pt-BR" sz="2400" dirty="0" smtClean="0"/>
              <a:t>, um expoente da Teoria Comportamental, considera que não existem normas e princípios universais válidos para todas as circunstancias e situações. A organização pode assumir feições diferentes, dependendo das condições internas e externas existentes.</a:t>
            </a:r>
          </a:p>
          <a:p>
            <a:r>
              <a:rPr lang="pt-BR" sz="2400" dirty="0" smtClean="0"/>
              <a:t>Os sistemas administrativos são caracterizados em relação a 4 variáveis: processo </a:t>
            </a:r>
            <a:r>
              <a:rPr lang="pt-BR" sz="2400" dirty="0" err="1" smtClean="0"/>
              <a:t>decisorial</a:t>
            </a:r>
            <a:r>
              <a:rPr lang="pt-BR" sz="2400" dirty="0" smtClean="0"/>
              <a:t>, sistema de comunicação, relacionamento interpessoal e sistema de recompensa e punições.</a:t>
            </a:r>
            <a:endParaRPr lang="pt-BR" sz="2400"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36</a:t>
            </a:fld>
            <a:endParaRPr lang="en-US"/>
          </a:p>
        </p:txBody>
      </p:sp>
      <p:sp>
        <p:nvSpPr>
          <p:cNvPr id="5" name="Retângulo 4"/>
          <p:cNvSpPr/>
          <p:nvPr/>
        </p:nvSpPr>
        <p:spPr>
          <a:xfrm>
            <a:off x="7452320" y="116632"/>
            <a:ext cx="704616" cy="369332"/>
          </a:xfrm>
          <a:prstGeom prst="rect">
            <a:avLst/>
          </a:prstGeom>
        </p:spPr>
        <p:txBody>
          <a:bodyPr wrap="none">
            <a:spAutoFit/>
          </a:bodyPr>
          <a:lstStyle/>
          <a:p>
            <a:r>
              <a:rPr lang="pt-BR" dirty="0" err="1"/>
              <a:t>Likert</a:t>
            </a:r>
            <a:endParaRPr lang="pt-BR" dirty="0"/>
          </a:p>
        </p:txBody>
      </p:sp>
    </p:spTree>
    <p:extLst>
      <p:ext uri="{BB962C8B-B14F-4D97-AF65-F5344CB8AC3E}">
        <p14:creationId xmlns:p14="http://schemas.microsoft.com/office/powerpoint/2010/main" val="2734641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Resumo Aplicação prática da teoria comportamental</a:t>
            </a:r>
            <a:endParaRPr lang="pt-BR" dirty="0"/>
          </a:p>
        </p:txBody>
      </p:sp>
      <p:sp>
        <p:nvSpPr>
          <p:cNvPr id="3" name="Espaço Reservado para Conteúdo 2"/>
          <p:cNvSpPr>
            <a:spLocks noGrp="1"/>
          </p:cNvSpPr>
          <p:nvPr>
            <p:ph idx="1"/>
          </p:nvPr>
        </p:nvSpPr>
        <p:spPr>
          <a:xfrm>
            <a:off x="488770" y="1556792"/>
            <a:ext cx="7251582" cy="2980928"/>
          </a:xfrm>
        </p:spPr>
        <p:txBody>
          <a:bodyPr>
            <a:noAutofit/>
          </a:bodyPr>
          <a:lstStyle/>
          <a:p>
            <a:pPr algn="just"/>
            <a:r>
              <a:rPr lang="pt-BR" sz="1800" dirty="0" smtClean="0"/>
              <a:t>O administrador deve conhecer os mecanismos motivacionais para poder dirigir adequadamente os organizações pode meio de pessoas.</a:t>
            </a:r>
          </a:p>
          <a:p>
            <a:pPr algn="just"/>
            <a:r>
              <a:rPr lang="pt-BR" sz="1800" dirty="0" smtClean="0"/>
              <a:t>Os indivíduos são portadores de necessidades e/ou motivos que podem ser arranjados em uma hierarquia, partindo das necessidades fisiológicas e de segurança e movendo-se até as necessidades de auto realização.</a:t>
            </a:r>
          </a:p>
          <a:p>
            <a:pPr algn="just"/>
            <a:r>
              <a:rPr lang="pt-BR" sz="1800" dirty="0" smtClean="0"/>
              <a:t>As necessidades e os motivos exercem uma influencia direta sobre o comportamento.</a:t>
            </a:r>
          </a:p>
          <a:p>
            <a:pPr algn="just"/>
            <a:r>
              <a:rPr lang="pt-BR" sz="1800" dirty="0" smtClean="0"/>
              <a:t>O comportamento humano é gerado por necessidades e motivos (motivação)</a:t>
            </a:r>
          </a:p>
          <a:p>
            <a:pPr marL="342900" lvl="1" algn="just">
              <a:buClr>
                <a:schemeClr val="accent1"/>
              </a:buClr>
            </a:pPr>
            <a:r>
              <a:rPr lang="pt-BR" sz="1800" dirty="0"/>
              <a:t>A organização pode otimizar a satisfação das necessidades individuais e organizacionais por meio da formação de grupos de trabalho estáveis e da participação de pessoas na tomada das decisões, comunicações eficientes e supervisão expressiva, estrutura não-(excessivamente) burocráticas que funcionam mais pela definição de objetivos do que pela hierarquia formal da autoridade. </a:t>
            </a:r>
          </a:p>
          <a:p>
            <a:pPr algn="just"/>
            <a:endParaRPr lang="pt-BR" sz="1800" dirty="0" smtClean="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37</a:t>
            </a:fld>
            <a:endParaRPr lang="en-US"/>
          </a:p>
        </p:txBody>
      </p:sp>
    </p:spTree>
    <p:extLst>
      <p:ext uri="{BB962C8B-B14F-4D97-AF65-F5344CB8AC3E}">
        <p14:creationId xmlns:p14="http://schemas.microsoft.com/office/powerpoint/2010/main" val="2604635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55576" y="3861048"/>
            <a:ext cx="7659687" cy="1168400"/>
          </a:xfrm>
        </p:spPr>
        <p:txBody>
          <a:bodyPr/>
          <a:lstStyle/>
          <a:p>
            <a:r>
              <a:rPr lang="pt-BR" sz="4800" b="1" dirty="0">
                <a:effectLst>
                  <a:outerShdw blurRad="38100" dist="38100" dir="2700000" algn="tl">
                    <a:srgbClr val="000000">
                      <a:alpha val="43137"/>
                    </a:srgbClr>
                  </a:outerShdw>
                </a:effectLst>
              </a:rPr>
              <a:t>Desenvolvimento </a:t>
            </a:r>
            <a:r>
              <a:rPr lang="pt-BR" sz="4800" b="1" dirty="0" smtClean="0">
                <a:effectLst>
                  <a:outerShdw blurRad="38100" dist="38100" dir="2700000" algn="tl">
                    <a:srgbClr val="000000">
                      <a:alpha val="43137"/>
                    </a:srgbClr>
                  </a:outerShdw>
                </a:effectLst>
              </a:rPr>
              <a:t>Organizacional</a:t>
            </a:r>
            <a:br>
              <a:rPr lang="pt-BR" sz="4800" b="1" dirty="0" smtClean="0">
                <a:effectLst>
                  <a:outerShdw blurRad="38100" dist="38100" dir="2700000" algn="tl">
                    <a:srgbClr val="000000">
                      <a:alpha val="43137"/>
                    </a:srgbClr>
                  </a:outerShdw>
                </a:effectLst>
              </a:rPr>
            </a:br>
            <a:endParaRPr lang="en-US" sz="4800" b="1" dirty="0">
              <a:effectLst>
                <a:outerShdw blurRad="38100" dist="38100" dir="2700000" algn="tl">
                  <a:srgbClr val="000000">
                    <a:alpha val="43137"/>
                  </a:srgbClr>
                </a:outerShdw>
              </a:effectLst>
            </a:endParaRPr>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38</a:t>
            </a:fld>
            <a:endParaRPr lang="en-US"/>
          </a:p>
        </p:txBody>
      </p:sp>
      <p:sp>
        <p:nvSpPr>
          <p:cNvPr id="5" name="CaixaDeTexto 4"/>
          <p:cNvSpPr txBox="1"/>
          <p:nvPr/>
        </p:nvSpPr>
        <p:spPr>
          <a:xfrm>
            <a:off x="827584" y="5446965"/>
            <a:ext cx="7704856" cy="1200329"/>
          </a:xfrm>
          <a:prstGeom prst="rect">
            <a:avLst/>
          </a:prstGeom>
          <a:noFill/>
        </p:spPr>
        <p:txBody>
          <a:bodyPr wrap="square" rtlCol="0">
            <a:spAutoFit/>
          </a:bodyPr>
          <a:lstStyle/>
          <a:p>
            <a:r>
              <a:rPr lang="pt-BR" i="1" dirty="0" smtClean="0"/>
              <a:t>Na prática, é um desdobramento prático e operacional da Teoria Comportamental em direção da abordagem sistêmica.</a:t>
            </a:r>
          </a:p>
          <a:p>
            <a:r>
              <a:rPr lang="pt-BR" i="1" dirty="0" smtClean="0"/>
              <a:t>Ela foi desenvolvida na tentativa de ter um esforço teórico/prático para promover mudança e flexibilidade organizacional.</a:t>
            </a:r>
            <a:endParaRPr lang="en-US" i="1" dirty="0"/>
          </a:p>
        </p:txBody>
      </p:sp>
    </p:spTree>
    <p:extLst>
      <p:ext uri="{BB962C8B-B14F-4D97-AF65-F5344CB8AC3E}">
        <p14:creationId xmlns:p14="http://schemas.microsoft.com/office/powerpoint/2010/main" val="19266766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39</a:t>
            </a:fld>
            <a:endParaRPr lang="en-US"/>
          </a:p>
        </p:txBody>
      </p:sp>
      <p:sp>
        <p:nvSpPr>
          <p:cNvPr id="5" name="Rectangle 4"/>
          <p:cNvSpPr>
            <a:spLocks noChangeArrowheads="1"/>
          </p:cNvSpPr>
          <p:nvPr/>
        </p:nvSpPr>
        <p:spPr bwMode="auto">
          <a:xfrm>
            <a:off x="611560" y="253976"/>
            <a:ext cx="203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Origens do </a:t>
            </a:r>
            <a:r>
              <a:rPr lang="pt-BR" sz="1800" b="1" dirty="0" err="1">
                <a:latin typeface="Verdana" pitchFamily="34" charset="0"/>
              </a:rPr>
              <a:t>DO</a:t>
            </a:r>
            <a:endParaRPr lang="pt-BR" sz="1800" b="1" dirty="0">
              <a:latin typeface="Verdana" pitchFamily="34" charset="0"/>
            </a:endParaRPr>
          </a:p>
        </p:txBody>
      </p:sp>
      <p:sp>
        <p:nvSpPr>
          <p:cNvPr id="6" name="Rectangle 5"/>
          <p:cNvSpPr>
            <a:spLocks noChangeArrowheads="1"/>
          </p:cNvSpPr>
          <p:nvPr/>
        </p:nvSpPr>
        <p:spPr bwMode="auto">
          <a:xfrm>
            <a:off x="213081" y="908720"/>
            <a:ext cx="8114233" cy="4770537"/>
          </a:xfrm>
          <a:prstGeom prst="rect">
            <a:avLst/>
          </a:prstGeom>
          <a:solidFill>
            <a:schemeClr val="bg1"/>
          </a:solidFill>
          <a:ln w="9525">
            <a:noFill/>
            <a:miter lim="800000"/>
            <a:headEnd/>
            <a:tailEnd/>
          </a:ln>
          <a:effectLst>
            <a:outerShdw dist="107763" dir="2700000" algn="ctr" rotWithShape="0">
              <a:schemeClr val="bg2"/>
            </a:outerShdw>
          </a:effectLst>
        </p:spPr>
        <p:txBody>
          <a:bodyPr wrap="square">
            <a:spAutoFit/>
          </a:bodyPr>
          <a:lstStyle/>
          <a:p>
            <a:pPr marL="457200" indent="-457200" algn="just">
              <a:buFont typeface="Arial" panose="020B0604020202020204" pitchFamily="34" charset="0"/>
              <a:buChar char="•"/>
            </a:pPr>
            <a:r>
              <a:rPr lang="pt-BR" sz="1600" b="1" dirty="0" smtClean="0">
                <a:latin typeface="Verdana" pitchFamily="34" charset="0"/>
              </a:rPr>
              <a:t>A </a:t>
            </a:r>
            <a:r>
              <a:rPr lang="pt-BR" sz="1600" b="1" dirty="0">
                <a:latin typeface="Verdana" pitchFamily="34" charset="0"/>
              </a:rPr>
              <a:t>dificuldade em operacionalizar os conceitos da teoria </a:t>
            </a:r>
            <a:r>
              <a:rPr lang="pt-BR" sz="1600" b="1" dirty="0" smtClean="0">
                <a:latin typeface="Verdana" pitchFamily="34" charset="0"/>
              </a:rPr>
              <a:t>administrativa: </a:t>
            </a:r>
            <a:r>
              <a:rPr lang="pt-BR" sz="1600" dirty="0" smtClean="0">
                <a:latin typeface="Verdana" pitchFamily="34" charset="0"/>
              </a:rPr>
              <a:t>tentativa de tornar prático da teoria comportamental, apenas o treinamento das pessoas não provoca mudanças, é necessário alterar toda a organização.</a:t>
            </a:r>
            <a:endParaRPr lang="pt-BR" sz="1600" dirty="0">
              <a:latin typeface="Verdana" pitchFamily="34" charset="0"/>
            </a:endParaRPr>
          </a:p>
          <a:p>
            <a:pPr marL="457200" indent="-457200" algn="just">
              <a:buFont typeface="Arial" panose="020B0604020202020204" pitchFamily="34" charset="0"/>
              <a:buChar char="•"/>
            </a:pPr>
            <a:endParaRPr lang="pt-BR" sz="1600" b="1" dirty="0">
              <a:latin typeface="Verdana" pitchFamily="34" charset="0"/>
            </a:endParaRPr>
          </a:p>
          <a:p>
            <a:pPr marL="457200" indent="-457200" algn="just">
              <a:buFont typeface="Arial" panose="020B0604020202020204" pitchFamily="34" charset="0"/>
              <a:buChar char="•"/>
            </a:pPr>
            <a:r>
              <a:rPr lang="pt-BR" sz="1600" b="1" dirty="0">
                <a:latin typeface="Verdana" pitchFamily="34" charset="0"/>
              </a:rPr>
              <a:t>Os estudos sobre a motivação </a:t>
            </a:r>
            <a:r>
              <a:rPr lang="pt-BR" sz="1600" b="1" dirty="0" smtClean="0">
                <a:latin typeface="Verdana" pitchFamily="34" charset="0"/>
              </a:rPr>
              <a:t>humana: </a:t>
            </a:r>
            <a:r>
              <a:rPr lang="pt-BR" sz="1600" dirty="0" smtClean="0">
                <a:latin typeface="Verdana" pitchFamily="34" charset="0"/>
              </a:rPr>
              <a:t>adaptação das teorias motivacionais para a organização. </a:t>
            </a:r>
            <a:r>
              <a:rPr lang="pt-BR" sz="1600" b="1" dirty="0" smtClean="0">
                <a:latin typeface="Verdana" pitchFamily="34" charset="0"/>
              </a:rPr>
              <a:t> </a:t>
            </a:r>
            <a:endParaRPr lang="pt-BR" sz="1600" b="1" dirty="0">
              <a:latin typeface="Verdana" pitchFamily="34" charset="0"/>
            </a:endParaRPr>
          </a:p>
          <a:p>
            <a:pPr marL="457200" indent="-457200" algn="just">
              <a:buFont typeface="Arial" panose="020B0604020202020204" pitchFamily="34" charset="0"/>
              <a:buChar char="•"/>
            </a:pPr>
            <a:endParaRPr lang="pt-BR" sz="1600" b="1" dirty="0">
              <a:latin typeface="Verdana" pitchFamily="34" charset="0"/>
            </a:endParaRPr>
          </a:p>
          <a:p>
            <a:pPr marL="457200" indent="-457200" algn="just">
              <a:buFont typeface="Arial" panose="020B0604020202020204" pitchFamily="34" charset="0"/>
              <a:buChar char="•"/>
            </a:pPr>
            <a:endParaRPr lang="pt-BR" sz="1600" b="1" dirty="0">
              <a:latin typeface="Verdana" pitchFamily="34" charset="0"/>
            </a:endParaRPr>
          </a:p>
          <a:p>
            <a:pPr marL="457200" indent="-457200" algn="just">
              <a:buFont typeface="Arial" panose="020B0604020202020204" pitchFamily="34" charset="0"/>
              <a:buChar char="•"/>
            </a:pPr>
            <a:r>
              <a:rPr lang="pt-BR" sz="1600" b="1" dirty="0" smtClean="0">
                <a:latin typeface="Verdana" pitchFamily="34" charset="0"/>
              </a:rPr>
              <a:t>A </a:t>
            </a:r>
            <a:r>
              <a:rPr lang="pt-BR" sz="1600" b="1" dirty="0">
                <a:latin typeface="Verdana" pitchFamily="34" charset="0"/>
              </a:rPr>
              <a:t>fusão de duas tendências: estrutura e comportamento </a:t>
            </a:r>
            <a:r>
              <a:rPr lang="pt-BR" sz="1600" b="1" dirty="0" smtClean="0">
                <a:latin typeface="Verdana" pitchFamily="34" charset="0"/>
              </a:rPr>
              <a:t>organizacional: </a:t>
            </a:r>
            <a:r>
              <a:rPr lang="pt-BR" sz="1600" dirty="0" smtClean="0">
                <a:latin typeface="Verdana" pitchFamily="34" charset="0"/>
              </a:rPr>
              <a:t>estudo da estrutura e o estudo do comportamento humano nas organizações, integrado por meio de uma abordagem sistêmica.</a:t>
            </a:r>
          </a:p>
          <a:p>
            <a:pPr marL="457200" indent="-457200" algn="just">
              <a:buFont typeface="Arial" panose="020B0604020202020204" pitchFamily="34" charset="0"/>
              <a:buChar char="•"/>
            </a:pPr>
            <a:endParaRPr lang="pt-BR" sz="1600" b="1" dirty="0" smtClean="0">
              <a:solidFill>
                <a:srgbClr val="FF0000"/>
              </a:solidFill>
              <a:effectLst>
                <a:outerShdw blurRad="38100" dist="38100" dir="2700000" algn="tl">
                  <a:srgbClr val="000000">
                    <a:alpha val="43137"/>
                  </a:srgbClr>
                </a:outerShdw>
              </a:effectLst>
              <a:latin typeface="Verdana" pitchFamily="34" charset="0"/>
            </a:endParaRPr>
          </a:p>
          <a:p>
            <a:pPr marL="457200" indent="-457200" algn="just">
              <a:buFont typeface="Arial" panose="020B0604020202020204" pitchFamily="34" charset="0"/>
              <a:buChar char="•"/>
            </a:pPr>
            <a:r>
              <a:rPr lang="pt-BR" sz="1600" b="1" dirty="0" smtClean="0">
                <a:solidFill>
                  <a:srgbClr val="FF0000"/>
                </a:solidFill>
                <a:effectLst>
                  <a:outerShdw blurRad="38100" dist="38100" dir="2700000" algn="tl">
                    <a:srgbClr val="000000">
                      <a:alpha val="43137"/>
                    </a:srgbClr>
                  </a:outerShdw>
                </a:effectLst>
                <a:latin typeface="Verdana" pitchFamily="34" charset="0"/>
              </a:rPr>
              <a:t>As </a:t>
            </a:r>
            <a:r>
              <a:rPr lang="pt-BR" sz="1600" b="1" dirty="0">
                <a:solidFill>
                  <a:srgbClr val="FF0000"/>
                </a:solidFill>
                <a:effectLst>
                  <a:outerShdw blurRad="38100" dist="38100" dir="2700000" algn="tl">
                    <a:srgbClr val="000000">
                      <a:alpha val="43137"/>
                    </a:srgbClr>
                  </a:outerShdw>
                </a:effectLst>
                <a:latin typeface="Verdana" pitchFamily="34" charset="0"/>
              </a:rPr>
              <a:t>variáveis básicas: ambiente, organização, grupo e indivíduo</a:t>
            </a:r>
            <a:r>
              <a:rPr lang="pt-BR" sz="1600" b="1" dirty="0" smtClean="0">
                <a:solidFill>
                  <a:srgbClr val="FF0000"/>
                </a:solidFill>
                <a:effectLst>
                  <a:outerShdw blurRad="38100" dist="38100" dir="2700000" algn="tl">
                    <a:srgbClr val="000000">
                      <a:alpha val="43137"/>
                    </a:srgbClr>
                  </a:outerShdw>
                </a:effectLst>
                <a:latin typeface="Verdana" pitchFamily="34" charset="0"/>
              </a:rPr>
              <a:t>. Os autores exploram a interdependência dessas variáveis para diagnosticar a situação e intervir em aspectos estruturais e comportamentais para provocar mudanças que permitam o alcance simultâneo dos objetivos organizacionais e individuais.</a:t>
            </a:r>
            <a:endParaRPr lang="pt-BR" sz="1600" b="1" dirty="0">
              <a:latin typeface="Verdana" pitchFamily="34" charset="0"/>
            </a:endParaRPr>
          </a:p>
        </p:txBody>
      </p:sp>
    </p:spTree>
    <p:extLst>
      <p:ext uri="{BB962C8B-B14F-4D97-AF65-F5344CB8AC3E}">
        <p14:creationId xmlns:p14="http://schemas.microsoft.com/office/powerpoint/2010/main" val="306614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 calcmode="lin" valueType="num">
                                      <p:cBhvr additive="base">
                                        <p:cTn id="2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LIVRO TEXTO</a:t>
            </a:r>
            <a:endParaRPr lang="pt-BR" dirty="0"/>
          </a:p>
        </p:txBody>
      </p:sp>
      <p:sp>
        <p:nvSpPr>
          <p:cNvPr id="3" name="Espaço Reservado para Conteúdo 2"/>
          <p:cNvSpPr>
            <a:spLocks noGrp="1"/>
          </p:cNvSpPr>
          <p:nvPr>
            <p:ph idx="1"/>
          </p:nvPr>
        </p:nvSpPr>
        <p:spPr/>
        <p:txBody>
          <a:bodyPr>
            <a:normAutofit/>
          </a:bodyPr>
          <a:lstStyle/>
          <a:p>
            <a:pPr marL="114300" indent="0">
              <a:buNone/>
            </a:pPr>
            <a:r>
              <a:rPr lang="pt-BR" sz="3600" dirty="0" smtClean="0"/>
              <a:t>Idalberto Chiavenato – Introdução a Teoria Geral da Administração – várias edições</a:t>
            </a:r>
            <a:endParaRPr lang="pt-BR" sz="36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2240632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dirty="0" smtClean="0"/>
              <a:t>Desenvolvimento Organizacional - </a:t>
            </a:r>
            <a:r>
              <a:rPr lang="pt-BR" sz="3600" b="1" dirty="0" smtClean="0"/>
              <a:t>Origens</a:t>
            </a:r>
            <a:endParaRPr lang="pt-BR" sz="3600" dirty="0"/>
          </a:p>
        </p:txBody>
      </p:sp>
      <p:sp>
        <p:nvSpPr>
          <p:cNvPr id="3" name="Espaço Reservado para Conteúdo 2"/>
          <p:cNvSpPr>
            <a:spLocks noGrp="1"/>
          </p:cNvSpPr>
          <p:nvPr>
            <p:ph idx="1"/>
          </p:nvPr>
        </p:nvSpPr>
        <p:spPr/>
        <p:txBody>
          <a:bodyPr>
            <a:normAutofit/>
          </a:bodyPr>
          <a:lstStyle/>
          <a:p>
            <a:pPr marL="0" indent="0">
              <a:buNone/>
            </a:pPr>
            <a:r>
              <a:rPr lang="pt-BR" sz="1600" b="1" dirty="0" smtClean="0">
                <a:latin typeface="Verdana" pitchFamily="34" charset="0"/>
              </a:rPr>
              <a:t>A </a:t>
            </a:r>
            <a:r>
              <a:rPr lang="pt-BR" sz="1600" b="1" dirty="0">
                <a:latin typeface="Verdana" pitchFamily="34" charset="0"/>
              </a:rPr>
              <a:t>pluralidade de mudanças no mundo: </a:t>
            </a:r>
          </a:p>
          <a:p>
            <a:pPr marL="617220" indent="-457200" algn="just"/>
            <a:r>
              <a:rPr lang="pt-BR" sz="1800" dirty="0" smtClean="0">
                <a:latin typeface="Verdana" pitchFamily="34" charset="0"/>
              </a:rPr>
              <a:t>Transformações </a:t>
            </a:r>
            <a:r>
              <a:rPr lang="pt-BR" sz="1800" dirty="0">
                <a:latin typeface="Verdana" pitchFamily="34" charset="0"/>
              </a:rPr>
              <a:t>rápidas e inesperadas do ambiente organizacional, aumento do tamanho e complexidade das organizações, diversidade e complexidade tecnológica. </a:t>
            </a:r>
          </a:p>
          <a:p>
            <a:pPr marL="617220" indent="-457200" algn="just"/>
            <a:r>
              <a:rPr lang="pt-BR" sz="1800" dirty="0">
                <a:latin typeface="Verdana" pitchFamily="34" charset="0"/>
              </a:rPr>
              <a:t>Mudanças nos estudos sobre o comportamento administrativo: </a:t>
            </a:r>
            <a:endParaRPr lang="pt-BR" sz="1800" dirty="0" smtClean="0">
              <a:latin typeface="Verdana" pitchFamily="34" charset="0"/>
            </a:endParaRPr>
          </a:p>
          <a:p>
            <a:pPr marL="914400" lvl="1" indent="-457200" algn="just"/>
            <a:r>
              <a:rPr lang="pt-BR" sz="1600" dirty="0" smtClean="0">
                <a:latin typeface="Verdana" pitchFamily="34" charset="0"/>
              </a:rPr>
              <a:t>homem </a:t>
            </a:r>
            <a:r>
              <a:rPr lang="pt-BR" sz="1600" dirty="0">
                <a:latin typeface="Verdana" pitchFamily="34" charset="0"/>
              </a:rPr>
              <a:t>baseado no conhecimento de suas mutáveis e complexas necessidades, substituindo a ideia do homem </a:t>
            </a:r>
            <a:r>
              <a:rPr lang="pt-BR" sz="1600" dirty="0" err="1">
                <a:latin typeface="Verdana" pitchFamily="34" charset="0"/>
              </a:rPr>
              <a:t>ultrassimplificado</a:t>
            </a:r>
            <a:r>
              <a:rPr lang="pt-BR" sz="1600" dirty="0">
                <a:latin typeface="Verdana" pitchFamily="34" charset="0"/>
              </a:rPr>
              <a:t>, inocente o do tipo “aperta-botões”; </a:t>
            </a:r>
            <a:endParaRPr lang="pt-BR" sz="1600" dirty="0" smtClean="0">
              <a:latin typeface="Verdana" pitchFamily="34" charset="0"/>
            </a:endParaRPr>
          </a:p>
          <a:p>
            <a:pPr marL="914400" lvl="1" indent="-457200" algn="just"/>
            <a:r>
              <a:rPr lang="pt-BR" sz="1600" b="1" dirty="0" smtClean="0">
                <a:latin typeface="Verdana" pitchFamily="34" charset="0"/>
              </a:rPr>
              <a:t>Novo conceito de poder: </a:t>
            </a:r>
            <a:r>
              <a:rPr lang="pt-BR" sz="1600" dirty="0" smtClean="0">
                <a:latin typeface="Verdana" pitchFamily="34" charset="0"/>
              </a:rPr>
              <a:t>baseado na colaboração e na razão, em lugar do modelo baseado na coação e ameaça.</a:t>
            </a:r>
          </a:p>
          <a:p>
            <a:pPr marL="914400" lvl="1" indent="-457200" algn="just"/>
            <a:r>
              <a:rPr lang="pt-BR" sz="1600" b="1" dirty="0" smtClean="0">
                <a:latin typeface="Verdana" pitchFamily="34" charset="0"/>
              </a:rPr>
              <a:t>Novo conceito de valores organizacionais: </a:t>
            </a:r>
            <a:r>
              <a:rPr lang="pt-BR" sz="1600" dirty="0" smtClean="0">
                <a:latin typeface="Verdana" pitchFamily="34" charset="0"/>
              </a:rPr>
              <a:t>baseado em ideais humanísticos democráticos em lugar do sistema despersonalizado e burocrático.</a:t>
            </a:r>
          </a:p>
          <a:p>
            <a:pPr marL="914400" lvl="1" indent="-457200" algn="just"/>
            <a:r>
              <a:rPr lang="pt-BR" sz="1600" b="1" dirty="0" smtClean="0">
                <a:latin typeface="Verdana" pitchFamily="34" charset="0"/>
              </a:rPr>
              <a:t>Inovação </a:t>
            </a:r>
            <a:r>
              <a:rPr lang="pt-BR" sz="1600" dirty="0" smtClean="0">
                <a:latin typeface="Verdana" pitchFamily="34" charset="0"/>
              </a:rPr>
              <a:t>– invenção do século XX. Ela passou a modificar a vida da sociedade, das organizações, do homem e da sua visão do mundo.</a:t>
            </a:r>
            <a:endParaRPr lang="pt-BR" sz="1600" dirty="0">
              <a:latin typeface="Verdana" pitchFamily="34" charset="0"/>
            </a:endParaRPr>
          </a:p>
          <a:p>
            <a:endParaRPr lang="pt-BR" dirty="0"/>
          </a:p>
          <a:p>
            <a:pPr marL="914400" lvl="1" indent="-457200"/>
            <a:endParaRPr lang="pt-BR" sz="1600" dirty="0">
              <a:latin typeface="Verdana" pitchFamily="34" charset="0"/>
            </a:endParaRPr>
          </a:p>
          <a:p>
            <a:pPr algn="just"/>
            <a:endParaRPr lang="pt-BR" sz="2000" b="1" dirty="0">
              <a:solidFill>
                <a:srgbClr val="FF0000"/>
              </a:solidFill>
              <a:effectLst>
                <a:outerShdw blurRad="38100" dist="38100" dir="2700000" algn="tl">
                  <a:srgbClr val="000000">
                    <a:alpha val="43137"/>
                  </a:srgbClr>
                </a:outerShdw>
              </a:effectLst>
              <a:latin typeface="Verdana" pitchFamily="34" charset="0"/>
            </a:endParaRPr>
          </a:p>
          <a:p>
            <a:pPr algn="just"/>
            <a:endParaRPr lang="pt-BR" sz="2000" dirty="0" smtClean="0"/>
          </a:p>
          <a:p>
            <a:pPr algn="just"/>
            <a:endParaRPr lang="pt-BR" sz="2000" dirty="0" smtClean="0"/>
          </a:p>
          <a:p>
            <a:pPr algn="just"/>
            <a:endParaRPr lang="pt-BR" sz="2000" dirty="0"/>
          </a:p>
          <a:p>
            <a:pPr algn="just"/>
            <a:endParaRPr lang="pt-BR" sz="2000" b="1" dirty="0" smtClean="0"/>
          </a:p>
          <a:p>
            <a:pPr algn="just"/>
            <a:endParaRPr lang="pt-BR" sz="20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40</a:t>
            </a:fld>
            <a:endParaRPr lang="en-US"/>
          </a:p>
        </p:txBody>
      </p:sp>
      <p:sp>
        <p:nvSpPr>
          <p:cNvPr id="5" name="CaixaDeTexto 4"/>
          <p:cNvSpPr txBox="1"/>
          <p:nvPr/>
        </p:nvSpPr>
        <p:spPr>
          <a:xfrm>
            <a:off x="7164288" y="197150"/>
            <a:ext cx="1213794" cy="369332"/>
          </a:xfrm>
          <a:prstGeom prst="rect">
            <a:avLst/>
          </a:prstGeom>
          <a:noFill/>
        </p:spPr>
        <p:txBody>
          <a:bodyPr wrap="none" rtlCol="0">
            <a:spAutoFit/>
          </a:bodyPr>
          <a:lstStyle/>
          <a:p>
            <a:r>
              <a:rPr lang="pt-BR" dirty="0" smtClean="0"/>
              <a:t>Aula 18/10</a:t>
            </a:r>
            <a:endParaRPr lang="pt-BR" dirty="0"/>
          </a:p>
        </p:txBody>
      </p:sp>
    </p:spTree>
    <p:extLst>
      <p:ext uri="{BB962C8B-B14F-4D97-AF65-F5344CB8AC3E}">
        <p14:creationId xmlns:p14="http://schemas.microsoft.com/office/powerpoint/2010/main" val="115308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41</a:t>
            </a:fld>
            <a:endParaRPr lang="en-US"/>
          </a:p>
        </p:txBody>
      </p:sp>
      <p:sp>
        <p:nvSpPr>
          <p:cNvPr id="3" name="Rectangle 4"/>
          <p:cNvSpPr>
            <a:spLocks noChangeArrowheads="1"/>
          </p:cNvSpPr>
          <p:nvPr/>
        </p:nvSpPr>
        <p:spPr bwMode="auto">
          <a:xfrm>
            <a:off x="2578099" y="709613"/>
            <a:ext cx="3986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As Mudanças e a Organização</a:t>
            </a:r>
          </a:p>
        </p:txBody>
      </p:sp>
      <p:sp>
        <p:nvSpPr>
          <p:cNvPr id="4" name="Rectangle 5"/>
          <p:cNvSpPr>
            <a:spLocks noChangeArrowheads="1"/>
          </p:cNvSpPr>
          <p:nvPr/>
        </p:nvSpPr>
        <p:spPr bwMode="auto">
          <a:xfrm>
            <a:off x="373289" y="1188130"/>
            <a:ext cx="7965168" cy="474662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Um novo conceito de organização</a:t>
            </a:r>
            <a:r>
              <a:rPr lang="pt-BR" sz="1600" b="1" dirty="0" smtClean="0">
                <a:latin typeface="Verdana" pitchFamily="34" charset="0"/>
              </a:rPr>
              <a:t>. </a:t>
            </a:r>
            <a:endParaRPr lang="pt-BR" sz="1600" b="1" dirty="0">
              <a:latin typeface="Verdana" pitchFamily="34" charset="0"/>
            </a:endParaRP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solidFill>
                  <a:srgbClr val="FF0000"/>
                </a:solidFill>
                <a:latin typeface="Verdana" pitchFamily="34" charset="0"/>
              </a:rPr>
              <a:t>Conceito de cultura organizacional.</a:t>
            </a:r>
          </a:p>
          <a:p>
            <a:pPr marL="457200" indent="-457200">
              <a:buFontTx/>
              <a:buAutoNum type="arabicPeriod"/>
            </a:pPr>
            <a:endParaRPr lang="pt-BR" sz="1600" b="1" dirty="0">
              <a:solidFill>
                <a:srgbClr val="FF0000"/>
              </a:solidFill>
              <a:latin typeface="Verdana" pitchFamily="34" charset="0"/>
            </a:endParaRPr>
          </a:p>
          <a:p>
            <a:pPr marL="457200" indent="-457200">
              <a:buFontTx/>
              <a:buAutoNum type="arabicPeriod"/>
            </a:pPr>
            <a:r>
              <a:rPr lang="pt-BR" sz="1600" b="1" dirty="0">
                <a:solidFill>
                  <a:srgbClr val="FF0000"/>
                </a:solidFill>
                <a:latin typeface="Verdana" pitchFamily="34" charset="0"/>
              </a:rPr>
              <a:t>Clima organizacional.</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Mudança da cultura e do clima organizacional.</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Conceito de mudança.</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O processo de mudança segundo Lewin.</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Conceito de desenvolvimento.</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Fases da organização.</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Críticas às estruturas convencionais.</a:t>
            </a:r>
          </a:p>
          <a:p>
            <a:pPr marL="457200" indent="-457200"/>
            <a:endParaRPr lang="pt-BR" sz="1600" b="1" dirty="0">
              <a:latin typeface="Verdana" pitchFamily="34" charset="0"/>
            </a:endParaRPr>
          </a:p>
        </p:txBody>
      </p:sp>
      <p:sp>
        <p:nvSpPr>
          <p:cNvPr id="6" name="Retângulo 5"/>
          <p:cNvSpPr/>
          <p:nvPr/>
        </p:nvSpPr>
        <p:spPr>
          <a:xfrm>
            <a:off x="1475656" y="6237312"/>
            <a:ext cx="5454352" cy="369332"/>
          </a:xfrm>
          <a:prstGeom prst="rect">
            <a:avLst/>
          </a:prstGeom>
        </p:spPr>
        <p:txBody>
          <a:bodyPr wrap="square">
            <a:spAutoFit/>
          </a:bodyPr>
          <a:lstStyle/>
          <a:p>
            <a:r>
              <a:rPr lang="pt-BR" dirty="0">
                <a:hlinkClick r:id="rId3"/>
              </a:rPr>
              <a:t>http://www.youtube.com/watch?v=KB4Sy99u2N8</a:t>
            </a:r>
            <a:endParaRPr lang="pt-BR" dirty="0"/>
          </a:p>
        </p:txBody>
      </p:sp>
      <p:sp>
        <p:nvSpPr>
          <p:cNvPr id="5" name="CaixaDeTexto 4"/>
          <p:cNvSpPr txBox="1"/>
          <p:nvPr/>
        </p:nvSpPr>
        <p:spPr>
          <a:xfrm>
            <a:off x="1426659" y="196037"/>
            <a:ext cx="6289094" cy="369332"/>
          </a:xfrm>
          <a:prstGeom prst="rect">
            <a:avLst/>
          </a:prstGeom>
          <a:noFill/>
        </p:spPr>
        <p:txBody>
          <a:bodyPr wrap="none" rtlCol="0">
            <a:spAutoFit/>
          </a:bodyPr>
          <a:lstStyle/>
          <a:p>
            <a:r>
              <a:rPr lang="pt-BR" dirty="0" smtClean="0"/>
              <a:t>Conceito de mudança e de capacidade adaptativa da organização</a:t>
            </a:r>
            <a:endParaRPr lang="en-US" dirty="0"/>
          </a:p>
        </p:txBody>
      </p:sp>
    </p:spTree>
    <p:extLst>
      <p:ext uri="{BB962C8B-B14F-4D97-AF65-F5344CB8AC3E}">
        <p14:creationId xmlns:p14="http://schemas.microsoft.com/office/powerpoint/2010/main" val="388705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42</a:t>
            </a:fld>
            <a:endParaRPr lang="en-US"/>
          </a:p>
        </p:txBody>
      </p:sp>
      <p:sp>
        <p:nvSpPr>
          <p:cNvPr id="3" name="Rectangle 4"/>
          <p:cNvSpPr>
            <a:spLocks noChangeArrowheads="1"/>
          </p:cNvSpPr>
          <p:nvPr/>
        </p:nvSpPr>
        <p:spPr bwMode="auto">
          <a:xfrm>
            <a:off x="2366759" y="103288"/>
            <a:ext cx="3986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As Mudanças e a Organização</a:t>
            </a:r>
          </a:p>
        </p:txBody>
      </p:sp>
      <p:sp>
        <p:nvSpPr>
          <p:cNvPr id="4" name="Rectangle 5"/>
          <p:cNvSpPr>
            <a:spLocks noChangeArrowheads="1"/>
          </p:cNvSpPr>
          <p:nvPr/>
        </p:nvSpPr>
        <p:spPr bwMode="auto">
          <a:xfrm>
            <a:off x="377282" y="838979"/>
            <a:ext cx="7965168" cy="5016758"/>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Um novo conceito de </a:t>
            </a:r>
            <a:r>
              <a:rPr lang="pt-BR" sz="1600" b="1" dirty="0" smtClean="0">
                <a:latin typeface="Verdana" pitchFamily="34" charset="0"/>
              </a:rPr>
              <a:t>organização: </a:t>
            </a:r>
            <a:r>
              <a:rPr lang="pt-BR" sz="1600" dirty="0" smtClean="0">
                <a:latin typeface="Verdana" pitchFamily="34" charset="0"/>
              </a:rPr>
              <a:t>ênfase comportamental – “organização é a coordenação de diferentes atividades de contribuintes individuais com a finalidade de efetuar transações planejadas com o ambiente”. ( divisão do trabalho e a coordenação na organização).</a:t>
            </a:r>
            <a:endParaRPr lang="pt-BR" sz="1600" dirty="0">
              <a:latin typeface="Verdana" pitchFamily="34" charset="0"/>
            </a:endParaRPr>
          </a:p>
          <a:p>
            <a:pPr marL="457200" indent="-457200">
              <a:buFontTx/>
              <a:buAutoNum type="arabicPeriod"/>
            </a:pPr>
            <a:endParaRPr lang="pt-BR" sz="1600" b="1" dirty="0">
              <a:latin typeface="Verdana" pitchFamily="34" charset="0"/>
            </a:endParaRPr>
          </a:p>
          <a:p>
            <a:pPr lvl="1" indent="-457200">
              <a:buFontTx/>
              <a:buAutoNum type="arabicPeriod"/>
            </a:pPr>
            <a:r>
              <a:rPr lang="pt-BR" sz="1600" b="1" dirty="0">
                <a:latin typeface="Verdana" pitchFamily="34" charset="0"/>
              </a:rPr>
              <a:t>Conceito de cultura </a:t>
            </a:r>
            <a:r>
              <a:rPr lang="pt-BR" sz="1600" b="1" dirty="0" smtClean="0">
                <a:latin typeface="Verdana" pitchFamily="34" charset="0"/>
              </a:rPr>
              <a:t>organizacional: </a:t>
            </a:r>
            <a:r>
              <a:rPr lang="pt-BR" sz="1600" dirty="0" smtClean="0">
                <a:latin typeface="Verdana" pitchFamily="34" charset="0"/>
              </a:rPr>
              <a:t>cultura organizacional é o conjunto de hábitos, crenças, valores e tradições, interações e relacionamentos sociais típicos de cada organização. Da mesma forma que um país tem uma cultura, as organizações também caracterizam por culturas organizacionais ou cultura corporativa.</a:t>
            </a:r>
            <a:r>
              <a:rPr lang="pt-BR" sz="1600" dirty="0">
                <a:hlinkClick r:id="rId2"/>
              </a:rPr>
              <a:t> A ÚNICA MANEIRA VIÁVEL DE MUDAR UMA ORGANIZAÇÃO É </a:t>
            </a:r>
            <a:r>
              <a:rPr lang="pt-BR" sz="1600" dirty="0" smtClean="0">
                <a:hlinkClick r:id="rId2"/>
              </a:rPr>
              <a:t>MUDAR </a:t>
            </a:r>
            <a:r>
              <a:rPr lang="pt-BR" sz="1600" dirty="0">
                <a:hlinkClick r:id="rId2"/>
              </a:rPr>
              <a:t>A SUA CULTURA (NÃO SÓ SUA ESTRUTURA), ISTO É, OS SISTEMAS DE RELACIONAMENTO DENTRO DOS QUAIS AS PESSOAS VIVEM E TRABALHAM. </a:t>
            </a:r>
            <a:endParaRPr lang="pt-BR" sz="1600" b="1" dirty="0">
              <a:latin typeface="Verdana" pitchFamily="34" charset="0"/>
            </a:endParaRPr>
          </a:p>
          <a:p>
            <a:pPr marL="457200" indent="-457200">
              <a:buFontTx/>
              <a:buAutoNum type="arabicPeriod"/>
            </a:pPr>
            <a:endParaRPr lang="pt-BR" sz="1600" dirty="0" smtClean="0">
              <a:latin typeface="Verdana" pitchFamily="34" charset="0"/>
            </a:endParaRPr>
          </a:p>
          <a:p>
            <a:pPr marL="457200" indent="-457200">
              <a:buFontTx/>
              <a:buAutoNum type="arabicPeriod"/>
            </a:pPr>
            <a:r>
              <a:rPr lang="pt-BR" sz="1600" b="1" dirty="0" smtClean="0">
                <a:latin typeface="Verdana" pitchFamily="34" charset="0"/>
              </a:rPr>
              <a:t>Sistema mecânico e orgânico: </a:t>
            </a:r>
            <a:r>
              <a:rPr lang="pt-BR" sz="1600" dirty="0" smtClean="0">
                <a:latin typeface="Verdana" pitchFamily="34" charset="0"/>
              </a:rPr>
              <a:t>o sistema orgânico torna as organizações coletivamente mais conscientes de seus destinos e da orientação necessária para melhor se dirigir a eles.</a:t>
            </a:r>
          </a:p>
          <a:p>
            <a:pPr lvl="1"/>
            <a:endParaRPr lang="pt-BR" sz="1600" dirty="0" smtClean="0">
              <a:hlinkClick r:id="rId3"/>
            </a:endParaRPr>
          </a:p>
          <a:p>
            <a:pPr lvl="1"/>
            <a:r>
              <a:rPr lang="pt-BR" sz="1600" dirty="0" smtClean="0">
                <a:hlinkClick r:id="rId2"/>
              </a:rPr>
              <a:t>. </a:t>
            </a:r>
            <a:endParaRPr lang="pt-BR" sz="1600" b="1" dirty="0">
              <a:latin typeface="Verdana" pitchFamily="34" charset="0"/>
            </a:endParaRPr>
          </a:p>
        </p:txBody>
      </p:sp>
    </p:spTree>
    <p:extLst>
      <p:ext uri="{BB962C8B-B14F-4D97-AF65-F5344CB8AC3E}">
        <p14:creationId xmlns:p14="http://schemas.microsoft.com/office/powerpoint/2010/main" val="40204602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43</a:t>
            </a:fld>
            <a:endParaRPr lang="en-US"/>
          </a:p>
        </p:txBody>
      </p:sp>
      <p:sp>
        <p:nvSpPr>
          <p:cNvPr id="3" name="Rectangle 1027"/>
          <p:cNvSpPr>
            <a:spLocks noChangeArrowheads="1"/>
          </p:cNvSpPr>
          <p:nvPr/>
        </p:nvSpPr>
        <p:spPr bwMode="auto">
          <a:xfrm>
            <a:off x="1387475" y="481732"/>
            <a:ext cx="6367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a:latin typeface="Verdana" pitchFamily="34" charset="0"/>
              </a:rPr>
              <a:t>Figura 14.1. O iceberg da cultura organizacional</a:t>
            </a:r>
          </a:p>
        </p:txBody>
      </p:sp>
      <p:sp>
        <p:nvSpPr>
          <p:cNvPr id="4" name="AutoShape 1029"/>
          <p:cNvSpPr>
            <a:spLocks noChangeArrowheads="1"/>
          </p:cNvSpPr>
          <p:nvPr/>
        </p:nvSpPr>
        <p:spPr bwMode="auto">
          <a:xfrm>
            <a:off x="1158875" y="972269"/>
            <a:ext cx="5191125" cy="5553075"/>
          </a:xfrm>
          <a:prstGeom prst="flowChartExtra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5" name="Rectangle 1030"/>
          <p:cNvSpPr>
            <a:spLocks noChangeArrowheads="1"/>
          </p:cNvSpPr>
          <p:nvPr/>
        </p:nvSpPr>
        <p:spPr bwMode="auto">
          <a:xfrm>
            <a:off x="5835650" y="4171082"/>
            <a:ext cx="2624138" cy="197802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6" name="Rectangle 1031"/>
          <p:cNvSpPr>
            <a:spLocks noChangeArrowheads="1"/>
          </p:cNvSpPr>
          <p:nvPr/>
        </p:nvSpPr>
        <p:spPr bwMode="auto">
          <a:xfrm>
            <a:off x="5846763" y="1297707"/>
            <a:ext cx="2570162" cy="197802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7" name="Line 1032"/>
          <p:cNvSpPr>
            <a:spLocks noChangeShapeType="1"/>
          </p:cNvSpPr>
          <p:nvPr/>
        </p:nvSpPr>
        <p:spPr bwMode="auto">
          <a:xfrm>
            <a:off x="1076325" y="3728169"/>
            <a:ext cx="5781675"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8" name="Rectangle 1033"/>
          <p:cNvSpPr>
            <a:spLocks noChangeArrowheads="1"/>
          </p:cNvSpPr>
          <p:nvPr/>
        </p:nvSpPr>
        <p:spPr bwMode="auto">
          <a:xfrm>
            <a:off x="2279650" y="1464394"/>
            <a:ext cx="3278188"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solidFill>
                  <a:schemeClr val="accent2"/>
                </a:solidFill>
                <a:latin typeface="Verdana" pitchFamily="34" charset="0"/>
              </a:rPr>
              <a:t>   Aspectos formais e abertos:</a:t>
            </a:r>
          </a:p>
          <a:p>
            <a:endParaRPr lang="pt-BR" sz="1400" b="1">
              <a:solidFill>
                <a:schemeClr val="accent2"/>
              </a:solidFill>
              <a:latin typeface="Verdana" pitchFamily="34" charset="0"/>
            </a:endParaRPr>
          </a:p>
          <a:p>
            <a:pPr>
              <a:buFontTx/>
              <a:buChar char="•"/>
            </a:pPr>
            <a:r>
              <a:rPr lang="pt-BR" sz="1200" b="1">
                <a:latin typeface="Verdana" pitchFamily="34" charset="0"/>
              </a:rPr>
              <a:t> Estrutura organizacional</a:t>
            </a:r>
          </a:p>
          <a:p>
            <a:pPr>
              <a:buFontTx/>
              <a:buChar char="•"/>
            </a:pPr>
            <a:r>
              <a:rPr lang="pt-BR" sz="1200" b="1">
                <a:latin typeface="Verdana" pitchFamily="34" charset="0"/>
              </a:rPr>
              <a:t> Títulos e descrições de cargos</a:t>
            </a:r>
          </a:p>
          <a:p>
            <a:pPr>
              <a:buFontTx/>
              <a:buChar char="•"/>
            </a:pPr>
            <a:r>
              <a:rPr lang="pt-BR" sz="1200" b="1">
                <a:latin typeface="Verdana" pitchFamily="34" charset="0"/>
              </a:rPr>
              <a:t> Objetivos e estratégias</a:t>
            </a:r>
          </a:p>
          <a:p>
            <a:pPr>
              <a:buFontTx/>
              <a:buChar char="•"/>
            </a:pPr>
            <a:r>
              <a:rPr lang="pt-BR" sz="1200" b="1">
                <a:latin typeface="Verdana" pitchFamily="34" charset="0"/>
              </a:rPr>
              <a:t> Tecnologia e práticas operacionais</a:t>
            </a:r>
          </a:p>
          <a:p>
            <a:pPr>
              <a:buFontTx/>
              <a:buChar char="•"/>
            </a:pPr>
            <a:r>
              <a:rPr lang="pt-BR" sz="1200" b="1">
                <a:latin typeface="Verdana" pitchFamily="34" charset="0"/>
              </a:rPr>
              <a:t> Políticas e diretrizes de pessoal</a:t>
            </a:r>
          </a:p>
          <a:p>
            <a:pPr>
              <a:buFontTx/>
              <a:buChar char="•"/>
            </a:pPr>
            <a:r>
              <a:rPr lang="pt-BR" sz="1200" b="1">
                <a:latin typeface="Verdana" pitchFamily="34" charset="0"/>
              </a:rPr>
              <a:t> Métodos e procedimentos</a:t>
            </a:r>
          </a:p>
          <a:p>
            <a:pPr>
              <a:buFontTx/>
              <a:buChar char="•"/>
            </a:pPr>
            <a:r>
              <a:rPr lang="pt-BR" sz="1200" b="1">
                <a:latin typeface="Verdana" pitchFamily="34" charset="0"/>
              </a:rPr>
              <a:t> Medidas de produtividade</a:t>
            </a:r>
            <a:endParaRPr lang="pt-BR" sz="1400" b="1">
              <a:latin typeface="Verdana" pitchFamily="34" charset="0"/>
            </a:endParaRPr>
          </a:p>
        </p:txBody>
      </p:sp>
      <p:sp>
        <p:nvSpPr>
          <p:cNvPr id="9" name="Rectangle 1034"/>
          <p:cNvSpPr>
            <a:spLocks noChangeArrowheads="1"/>
          </p:cNvSpPr>
          <p:nvPr/>
        </p:nvSpPr>
        <p:spPr bwMode="auto">
          <a:xfrm>
            <a:off x="2101850" y="4128219"/>
            <a:ext cx="3286125"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solidFill>
                  <a:schemeClr val="accent2"/>
                </a:solidFill>
                <a:latin typeface="Verdana" pitchFamily="34" charset="0"/>
              </a:rPr>
              <a:t>  Aspectos informais e ocultos:</a:t>
            </a:r>
          </a:p>
          <a:p>
            <a:endParaRPr lang="pt-BR" sz="1400" b="1">
              <a:solidFill>
                <a:schemeClr val="accent2"/>
              </a:solidFill>
              <a:latin typeface="Verdana" pitchFamily="34" charset="0"/>
            </a:endParaRPr>
          </a:p>
          <a:p>
            <a:pPr>
              <a:buFontTx/>
              <a:buChar char="•"/>
            </a:pPr>
            <a:r>
              <a:rPr lang="pt-BR" sz="1200" b="1">
                <a:latin typeface="Verdana" pitchFamily="34" charset="0"/>
              </a:rPr>
              <a:t> Padrões de influenciação e poder</a:t>
            </a:r>
          </a:p>
          <a:p>
            <a:pPr>
              <a:buFontTx/>
              <a:buChar char="•"/>
            </a:pPr>
            <a:r>
              <a:rPr lang="pt-BR" sz="1200" b="1">
                <a:latin typeface="Verdana" pitchFamily="34" charset="0"/>
              </a:rPr>
              <a:t> Percepções e atitudes das pessoas</a:t>
            </a:r>
          </a:p>
          <a:p>
            <a:pPr>
              <a:buFontTx/>
              <a:buChar char="•"/>
            </a:pPr>
            <a:r>
              <a:rPr lang="pt-BR" sz="1200" b="1">
                <a:latin typeface="Verdana" pitchFamily="34" charset="0"/>
              </a:rPr>
              <a:t> Sentimentos e normas de grupos</a:t>
            </a:r>
          </a:p>
          <a:p>
            <a:pPr>
              <a:buFontTx/>
              <a:buChar char="•"/>
            </a:pPr>
            <a:r>
              <a:rPr lang="pt-BR" sz="1200" b="1">
                <a:latin typeface="Verdana" pitchFamily="34" charset="0"/>
              </a:rPr>
              <a:t> Crenças, valores e expectativas</a:t>
            </a:r>
          </a:p>
          <a:p>
            <a:pPr>
              <a:buFontTx/>
              <a:buChar char="•"/>
            </a:pPr>
            <a:r>
              <a:rPr lang="pt-BR" sz="1200" b="1">
                <a:latin typeface="Verdana" pitchFamily="34" charset="0"/>
              </a:rPr>
              <a:t> Padrões informais de integração</a:t>
            </a:r>
          </a:p>
          <a:p>
            <a:pPr>
              <a:buFontTx/>
              <a:buChar char="•"/>
            </a:pPr>
            <a:r>
              <a:rPr lang="pt-BR" sz="1200" b="1">
                <a:latin typeface="Verdana" pitchFamily="34" charset="0"/>
              </a:rPr>
              <a:t> Normas grupais</a:t>
            </a:r>
          </a:p>
          <a:p>
            <a:pPr>
              <a:buFontTx/>
              <a:buChar char="•"/>
            </a:pPr>
            <a:r>
              <a:rPr lang="pt-BR" sz="1200" b="1">
                <a:latin typeface="Verdana" pitchFamily="34" charset="0"/>
              </a:rPr>
              <a:t> Relações afetivas</a:t>
            </a:r>
          </a:p>
        </p:txBody>
      </p:sp>
      <p:sp>
        <p:nvSpPr>
          <p:cNvPr id="10" name="Rectangle 1035"/>
          <p:cNvSpPr>
            <a:spLocks noChangeArrowheads="1"/>
          </p:cNvSpPr>
          <p:nvPr/>
        </p:nvSpPr>
        <p:spPr bwMode="auto">
          <a:xfrm>
            <a:off x="5899150" y="1759669"/>
            <a:ext cx="24961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dirty="0">
                <a:latin typeface="Verdana" pitchFamily="34" charset="0"/>
              </a:rPr>
              <a:t>  Componentes visíveis e</a:t>
            </a:r>
          </a:p>
          <a:p>
            <a:r>
              <a:rPr lang="pt-BR" sz="1200" b="1" dirty="0">
                <a:latin typeface="Verdana" pitchFamily="34" charset="0"/>
              </a:rPr>
              <a:t>publicamente observáveis,</a:t>
            </a:r>
          </a:p>
          <a:p>
            <a:r>
              <a:rPr lang="pt-BR" sz="1200" b="1" dirty="0">
                <a:latin typeface="Verdana" pitchFamily="34" charset="0"/>
              </a:rPr>
              <a:t> orientados para </a:t>
            </a:r>
            <a:r>
              <a:rPr lang="pt-BR" sz="1200" b="1" u="sng" dirty="0">
                <a:latin typeface="Verdana" pitchFamily="34" charset="0"/>
              </a:rPr>
              <a:t>aspectos</a:t>
            </a:r>
          </a:p>
          <a:p>
            <a:r>
              <a:rPr lang="pt-BR" sz="1200" b="1" u="sng" dirty="0">
                <a:latin typeface="Verdana" pitchFamily="34" charset="0"/>
              </a:rPr>
              <a:t>       operacionais e de</a:t>
            </a:r>
          </a:p>
          <a:p>
            <a:r>
              <a:rPr lang="pt-BR" sz="1200" b="1" u="sng" dirty="0">
                <a:latin typeface="Verdana" pitchFamily="34" charset="0"/>
              </a:rPr>
              <a:t>              tarefas</a:t>
            </a:r>
          </a:p>
        </p:txBody>
      </p:sp>
      <p:sp>
        <p:nvSpPr>
          <p:cNvPr id="11" name="Rectangle 1036"/>
          <p:cNvSpPr>
            <a:spLocks noChangeArrowheads="1"/>
          </p:cNvSpPr>
          <p:nvPr/>
        </p:nvSpPr>
        <p:spPr bwMode="auto">
          <a:xfrm>
            <a:off x="5868144" y="4365104"/>
            <a:ext cx="262909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sz="1200" b="1" dirty="0">
                <a:latin typeface="Verdana" pitchFamily="34" charset="0"/>
              </a:rPr>
              <a:t>  Componentes invisíveis</a:t>
            </a:r>
          </a:p>
          <a:p>
            <a:r>
              <a:rPr lang="pt-BR" sz="1200" b="1" dirty="0">
                <a:latin typeface="Verdana" pitchFamily="34" charset="0"/>
              </a:rPr>
              <a:t>    e cobertos, afetivos e</a:t>
            </a:r>
          </a:p>
          <a:p>
            <a:r>
              <a:rPr lang="pt-BR" sz="1200" b="1" dirty="0">
                <a:latin typeface="Verdana" pitchFamily="34" charset="0"/>
              </a:rPr>
              <a:t>            emocionais,</a:t>
            </a:r>
          </a:p>
          <a:p>
            <a:r>
              <a:rPr lang="pt-BR" sz="1200" b="1" dirty="0">
                <a:latin typeface="Verdana" pitchFamily="34" charset="0"/>
              </a:rPr>
              <a:t>orientados para aspectos</a:t>
            </a:r>
          </a:p>
          <a:p>
            <a:r>
              <a:rPr lang="pt-BR" sz="1200" b="1" dirty="0">
                <a:latin typeface="Verdana" pitchFamily="34" charset="0"/>
              </a:rPr>
              <a:t>   sociais e </a:t>
            </a:r>
            <a:r>
              <a:rPr lang="pt-BR" sz="1200" b="1" dirty="0" smtClean="0">
                <a:latin typeface="Verdana" pitchFamily="34" charset="0"/>
              </a:rPr>
              <a:t>psicológicos. </a:t>
            </a:r>
            <a:endParaRPr lang="pt-BR" sz="1200" b="1" dirty="0">
              <a:latin typeface="Verdana" pitchFamily="34" charset="0"/>
            </a:endParaRPr>
          </a:p>
          <a:p>
            <a:r>
              <a:rPr lang="pt-BR" sz="1200" b="1" dirty="0" smtClean="0">
                <a:latin typeface="Verdana" pitchFamily="34" charset="0"/>
              </a:rPr>
              <a:t>Os aspectos informais são mais difíceis de compreender e interpretar, bem como de mudar;</a:t>
            </a:r>
            <a:endParaRPr lang="pt-BR" sz="1200" b="1" dirty="0">
              <a:latin typeface="Verdana" pitchFamily="34" charset="0"/>
            </a:endParaRPr>
          </a:p>
        </p:txBody>
      </p:sp>
      <p:sp>
        <p:nvSpPr>
          <p:cNvPr id="12" name="CaixaDeTexto 11"/>
          <p:cNvSpPr txBox="1"/>
          <p:nvPr/>
        </p:nvSpPr>
        <p:spPr>
          <a:xfrm>
            <a:off x="179512" y="1759669"/>
            <a:ext cx="1513556" cy="369332"/>
          </a:xfrm>
          <a:prstGeom prst="rect">
            <a:avLst/>
          </a:prstGeom>
          <a:noFill/>
        </p:spPr>
        <p:txBody>
          <a:bodyPr wrap="none" rtlCol="0">
            <a:spAutoFit/>
          </a:bodyPr>
          <a:lstStyle/>
          <a:p>
            <a:r>
              <a:rPr lang="pt-BR" dirty="0" smtClean="0"/>
              <a:t>PARTE VISIVEL</a:t>
            </a:r>
            <a:endParaRPr lang="pt-BR" dirty="0"/>
          </a:p>
        </p:txBody>
      </p:sp>
      <p:sp>
        <p:nvSpPr>
          <p:cNvPr id="13" name="CaixaDeTexto 12"/>
          <p:cNvSpPr txBox="1"/>
          <p:nvPr/>
        </p:nvSpPr>
        <p:spPr>
          <a:xfrm>
            <a:off x="179512" y="4006805"/>
            <a:ext cx="1550746" cy="369332"/>
          </a:xfrm>
          <a:prstGeom prst="rect">
            <a:avLst/>
          </a:prstGeom>
          <a:noFill/>
        </p:spPr>
        <p:txBody>
          <a:bodyPr wrap="none" rtlCol="0">
            <a:spAutoFit/>
          </a:bodyPr>
          <a:lstStyle/>
          <a:p>
            <a:r>
              <a:rPr lang="pt-BR" dirty="0" smtClean="0"/>
              <a:t>PARTE OCULTA</a:t>
            </a:r>
            <a:endParaRPr lang="pt-BR" dirty="0"/>
          </a:p>
        </p:txBody>
      </p:sp>
    </p:spTree>
    <p:extLst>
      <p:ext uri="{BB962C8B-B14F-4D97-AF65-F5344CB8AC3E}">
        <p14:creationId xmlns:p14="http://schemas.microsoft.com/office/powerpoint/2010/main" val="21965525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Clima organizacional</a:t>
            </a:r>
            <a:endParaRPr lang="pt-BR" dirty="0"/>
          </a:p>
        </p:txBody>
      </p:sp>
      <p:sp>
        <p:nvSpPr>
          <p:cNvPr id="4" name="Espaço Reservado para Conteúdo 3"/>
          <p:cNvSpPr>
            <a:spLocks noGrp="1"/>
          </p:cNvSpPr>
          <p:nvPr>
            <p:ph idx="1"/>
          </p:nvPr>
        </p:nvSpPr>
        <p:spPr>
          <a:xfrm>
            <a:off x="457200" y="1600200"/>
            <a:ext cx="7620000" cy="4565104"/>
          </a:xfrm>
        </p:spPr>
        <p:txBody>
          <a:bodyPr/>
          <a:lstStyle/>
          <a:p>
            <a:r>
              <a:rPr lang="pt-BR" dirty="0" smtClean="0"/>
              <a:t>O clima organizacional constitui o meio interno ou a atmosfera psicológica característica de cada organização. O clima organizacional está ligado ao moral e as satisfação das necessidades dos participantes e pode ser saudável ou doentio, pode ser quente ou frio, negativo ou positivo, satisfatório ou insatisfatório, dependendo de como os participantes se sentem em relação à organização.</a:t>
            </a:r>
          </a:p>
          <a:p>
            <a:r>
              <a:rPr lang="pt-BR" b="1" dirty="0" smtClean="0"/>
              <a:t>MUDANÇA: </a:t>
            </a:r>
            <a:r>
              <a:rPr lang="pt-BR" dirty="0" smtClean="0"/>
              <a:t>o mundo atual se caracteriza por um ambiente dinâmico em constante mudança e que exige das organizações uma elevada capacidade de adaptação, como condição básica da sobrevivência. </a:t>
            </a:r>
            <a:r>
              <a:rPr lang="pt-BR" i="1" dirty="0" smtClean="0"/>
              <a:t>Adaptação, renovação e revitalização significam mudança.</a:t>
            </a:r>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44</a:t>
            </a:fld>
            <a:endParaRPr lang="en-US"/>
          </a:p>
        </p:txBody>
      </p:sp>
      <p:sp>
        <p:nvSpPr>
          <p:cNvPr id="5" name="Retângulo 4"/>
          <p:cNvSpPr/>
          <p:nvPr/>
        </p:nvSpPr>
        <p:spPr>
          <a:xfrm>
            <a:off x="1331640" y="6006811"/>
            <a:ext cx="5454352" cy="369332"/>
          </a:xfrm>
          <a:prstGeom prst="rect">
            <a:avLst/>
          </a:prstGeom>
        </p:spPr>
        <p:txBody>
          <a:bodyPr wrap="square">
            <a:spAutoFit/>
          </a:bodyPr>
          <a:lstStyle/>
          <a:p>
            <a:r>
              <a:rPr lang="pt-BR" dirty="0">
                <a:hlinkClick r:id="rId2"/>
              </a:rPr>
              <a:t>http://www.youtube.com/watch?v=4a5jldNIXvQ</a:t>
            </a:r>
            <a:endParaRPr lang="pt-BR" dirty="0"/>
          </a:p>
        </p:txBody>
      </p:sp>
    </p:spTree>
    <p:extLst>
      <p:ext uri="{BB962C8B-B14F-4D97-AF65-F5344CB8AC3E}">
        <p14:creationId xmlns:p14="http://schemas.microsoft.com/office/powerpoint/2010/main" val="28807511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45</a:t>
            </a:fld>
            <a:endParaRPr lang="en-US"/>
          </a:p>
        </p:txBody>
      </p:sp>
      <p:sp>
        <p:nvSpPr>
          <p:cNvPr id="3" name="Rectangle 1027"/>
          <p:cNvSpPr>
            <a:spLocks noChangeArrowheads="1"/>
          </p:cNvSpPr>
          <p:nvPr/>
        </p:nvSpPr>
        <p:spPr bwMode="auto">
          <a:xfrm>
            <a:off x="817687" y="465138"/>
            <a:ext cx="7291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Quadro 14.1. Sistemas mecânicos e sistemas orgânicos</a:t>
            </a:r>
          </a:p>
        </p:txBody>
      </p:sp>
      <p:sp>
        <p:nvSpPr>
          <p:cNvPr id="4" name="Rectangle 1028"/>
          <p:cNvSpPr>
            <a:spLocks noChangeArrowheads="1"/>
          </p:cNvSpPr>
          <p:nvPr/>
        </p:nvSpPr>
        <p:spPr bwMode="auto">
          <a:xfrm>
            <a:off x="192212" y="1600200"/>
            <a:ext cx="3865563" cy="460057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p>
            <a:pPr marL="457200" indent="-457200">
              <a:buFontTx/>
              <a:buAutoNum type="arabicPeriod"/>
            </a:pPr>
            <a:endParaRPr lang="pt-BR" sz="1600" b="1">
              <a:latin typeface="Verdana" pitchFamily="34" charset="0"/>
            </a:endParaRPr>
          </a:p>
          <a:p>
            <a:pPr marL="457200" indent="-457200">
              <a:buFontTx/>
              <a:buChar char="•"/>
            </a:pPr>
            <a:r>
              <a:rPr lang="pt-BR" sz="1400" b="1">
                <a:latin typeface="Verdana" pitchFamily="34" charset="0"/>
              </a:rPr>
              <a:t>Ênfase nos cargos e nos</a:t>
            </a:r>
          </a:p>
          <a:p>
            <a:pPr marL="457200" indent="-457200"/>
            <a:r>
              <a:rPr lang="pt-BR" sz="1400" b="1">
                <a:latin typeface="Verdana" pitchFamily="34" charset="0"/>
              </a:rPr>
              <a:t>	indivíduos que os ocupam.</a:t>
            </a:r>
          </a:p>
          <a:p>
            <a:pPr marL="457200" indent="-457200">
              <a:buFontTx/>
              <a:buChar char="•"/>
            </a:pPr>
            <a:endParaRPr lang="pt-BR" sz="1400" b="1">
              <a:latin typeface="Verdana" pitchFamily="34" charset="0"/>
            </a:endParaRPr>
          </a:p>
          <a:p>
            <a:pPr marL="457200" indent="-457200">
              <a:buFontTx/>
              <a:buChar char="•"/>
            </a:pPr>
            <a:r>
              <a:rPr lang="pt-BR" sz="1400" b="1">
                <a:latin typeface="Verdana" pitchFamily="34" charset="0"/>
              </a:rPr>
              <a:t>Relacionamento do tipo</a:t>
            </a:r>
          </a:p>
          <a:p>
            <a:pPr marL="457200" indent="-457200"/>
            <a:r>
              <a:rPr lang="pt-BR" sz="1400" b="1">
                <a:latin typeface="Verdana" pitchFamily="34" charset="0"/>
              </a:rPr>
              <a:t>	autoridade-dependência.</a:t>
            </a:r>
          </a:p>
          <a:p>
            <a:pPr marL="457200" indent="-457200"/>
            <a:endParaRPr lang="pt-BR" sz="1400" b="1">
              <a:latin typeface="Verdana" pitchFamily="34" charset="0"/>
            </a:endParaRPr>
          </a:p>
          <a:p>
            <a:pPr marL="457200" indent="-457200">
              <a:buFontTx/>
              <a:buChar char="•"/>
            </a:pPr>
            <a:r>
              <a:rPr lang="pt-BR" sz="1400" b="1">
                <a:latin typeface="Verdana" pitchFamily="34" charset="0"/>
              </a:rPr>
              <a:t>Rígida adesão à autoridade e</a:t>
            </a:r>
          </a:p>
          <a:p>
            <a:pPr marL="457200" indent="-457200"/>
            <a:r>
              <a:rPr lang="pt-BR" sz="1400" b="1">
                <a:latin typeface="Verdana" pitchFamily="34" charset="0"/>
              </a:rPr>
              <a:t>	responsabilidade dividida.</a:t>
            </a:r>
          </a:p>
          <a:p>
            <a:pPr marL="457200" indent="-457200">
              <a:buFontTx/>
              <a:buChar char="•"/>
            </a:pPr>
            <a:endParaRPr lang="pt-BR" sz="1400" b="1">
              <a:latin typeface="Verdana" pitchFamily="34" charset="0"/>
            </a:endParaRPr>
          </a:p>
          <a:p>
            <a:pPr marL="457200" indent="-457200">
              <a:buFontTx/>
              <a:buChar char="•"/>
            </a:pPr>
            <a:r>
              <a:rPr lang="pt-BR" sz="1400" b="1">
                <a:latin typeface="Verdana" pitchFamily="34" charset="0"/>
              </a:rPr>
              <a:t>Divisão do trabalho e </a:t>
            </a:r>
          </a:p>
          <a:p>
            <a:pPr marL="457200" indent="-457200"/>
            <a:r>
              <a:rPr lang="pt-BR" sz="1400" b="1">
                <a:latin typeface="Verdana" pitchFamily="34" charset="0"/>
              </a:rPr>
              <a:t>	supervisão rígida.</a:t>
            </a:r>
          </a:p>
          <a:p>
            <a:pPr marL="457200" indent="-457200">
              <a:buFontTx/>
              <a:buChar char="•"/>
            </a:pPr>
            <a:endParaRPr lang="pt-BR" sz="1400" b="1">
              <a:latin typeface="Verdana" pitchFamily="34" charset="0"/>
            </a:endParaRPr>
          </a:p>
          <a:p>
            <a:pPr marL="457200" indent="-457200">
              <a:buFontTx/>
              <a:buChar char="•"/>
            </a:pPr>
            <a:r>
              <a:rPr lang="pt-BR" sz="1400" b="1">
                <a:latin typeface="Verdana" pitchFamily="34" charset="0"/>
              </a:rPr>
              <a:t>Processo decisório centralizado.</a:t>
            </a:r>
          </a:p>
          <a:p>
            <a:pPr marL="457200" indent="-457200">
              <a:buFontTx/>
              <a:buChar char="•"/>
            </a:pPr>
            <a:endParaRPr lang="pt-BR" sz="1400" b="1">
              <a:latin typeface="Verdana" pitchFamily="34" charset="0"/>
            </a:endParaRPr>
          </a:p>
          <a:p>
            <a:pPr marL="457200" indent="-457200">
              <a:buFontTx/>
              <a:buChar char="•"/>
            </a:pPr>
            <a:r>
              <a:rPr lang="pt-BR" sz="1400" b="1">
                <a:latin typeface="Verdana" pitchFamily="34" charset="0"/>
              </a:rPr>
              <a:t>Controle rigidamente </a:t>
            </a:r>
          </a:p>
          <a:p>
            <a:pPr marL="457200" indent="-457200"/>
            <a:r>
              <a:rPr lang="pt-BR" sz="1400" b="1">
                <a:latin typeface="Verdana" pitchFamily="34" charset="0"/>
              </a:rPr>
              <a:t>	centralizado</a:t>
            </a:r>
          </a:p>
          <a:p>
            <a:pPr marL="457200" indent="-457200">
              <a:buFontTx/>
              <a:buChar char="•"/>
            </a:pPr>
            <a:endParaRPr lang="pt-BR" sz="1400" b="1">
              <a:latin typeface="Verdana" pitchFamily="34" charset="0"/>
            </a:endParaRPr>
          </a:p>
          <a:p>
            <a:pPr marL="457200" indent="-457200">
              <a:buFontTx/>
              <a:buChar char="•"/>
            </a:pPr>
            <a:r>
              <a:rPr lang="pt-BR" sz="1400" b="1">
                <a:latin typeface="Verdana" pitchFamily="34" charset="0"/>
              </a:rPr>
              <a:t>Solução de conflitos por meio</a:t>
            </a:r>
          </a:p>
          <a:p>
            <a:pPr marL="457200" indent="-457200"/>
            <a:r>
              <a:rPr lang="pt-BR" sz="1400" b="1">
                <a:latin typeface="Verdana" pitchFamily="34" charset="0"/>
              </a:rPr>
              <a:t> 	de repressão e/ou hostilidade.</a:t>
            </a:r>
          </a:p>
          <a:p>
            <a:pPr marL="457200" indent="-457200"/>
            <a:endParaRPr lang="pt-BR" sz="1400" b="1">
              <a:latin typeface="Verdana" pitchFamily="34" charset="0"/>
            </a:endParaRPr>
          </a:p>
        </p:txBody>
      </p:sp>
      <p:sp>
        <p:nvSpPr>
          <p:cNvPr id="5" name="Rectangle 1029"/>
          <p:cNvSpPr>
            <a:spLocks noChangeArrowheads="1"/>
          </p:cNvSpPr>
          <p:nvPr/>
        </p:nvSpPr>
        <p:spPr bwMode="auto">
          <a:xfrm>
            <a:off x="4243512" y="1606550"/>
            <a:ext cx="4625975" cy="460057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p>
            <a:pPr marL="457200" indent="-457200">
              <a:buFontTx/>
              <a:buAutoNum type="arabicPeriod"/>
            </a:pPr>
            <a:endParaRPr lang="pt-BR" sz="1600" b="1">
              <a:latin typeface="Verdana" pitchFamily="34" charset="0"/>
            </a:endParaRPr>
          </a:p>
          <a:p>
            <a:pPr marL="457200" indent="-457200">
              <a:buFontTx/>
              <a:buChar char="•"/>
            </a:pPr>
            <a:r>
              <a:rPr lang="pt-BR" sz="1400" b="1">
                <a:latin typeface="Verdana" pitchFamily="34" charset="0"/>
              </a:rPr>
              <a:t>Ênfase nos relacionamentos</a:t>
            </a:r>
          </a:p>
          <a:p>
            <a:pPr marL="457200" indent="-457200"/>
            <a:r>
              <a:rPr lang="pt-BR" sz="1400" b="1">
                <a:latin typeface="Verdana" pitchFamily="34" charset="0"/>
              </a:rPr>
              <a:t>	entre e dentro dos grupos.</a:t>
            </a:r>
          </a:p>
          <a:p>
            <a:pPr marL="457200" indent="-457200">
              <a:buFontTx/>
              <a:buChar char="•"/>
            </a:pPr>
            <a:endParaRPr lang="pt-BR" sz="1400" b="1">
              <a:latin typeface="Verdana" pitchFamily="34" charset="0"/>
            </a:endParaRPr>
          </a:p>
          <a:p>
            <a:pPr marL="457200" indent="-457200">
              <a:buFontTx/>
              <a:buChar char="•"/>
            </a:pPr>
            <a:r>
              <a:rPr lang="pt-BR" sz="1400" b="1">
                <a:latin typeface="Verdana" pitchFamily="34" charset="0"/>
              </a:rPr>
              <a:t>Confiança e crença recíprocas.</a:t>
            </a:r>
          </a:p>
          <a:p>
            <a:pPr marL="457200" indent="-457200"/>
            <a:endParaRPr lang="pt-BR" sz="1400" b="1">
              <a:latin typeface="Verdana" pitchFamily="34" charset="0"/>
            </a:endParaRPr>
          </a:p>
          <a:p>
            <a:pPr marL="457200" indent="-457200"/>
            <a:endParaRPr lang="pt-BR" sz="1400" b="1">
              <a:latin typeface="Verdana" pitchFamily="34" charset="0"/>
            </a:endParaRPr>
          </a:p>
          <a:p>
            <a:pPr marL="457200" indent="-457200">
              <a:buFontTx/>
              <a:buChar char="•"/>
            </a:pPr>
            <a:r>
              <a:rPr lang="pt-BR" sz="1400" b="1">
                <a:latin typeface="Verdana" pitchFamily="34" charset="0"/>
              </a:rPr>
              <a:t>Interdependência e</a:t>
            </a:r>
          </a:p>
          <a:p>
            <a:pPr marL="457200" indent="-457200"/>
            <a:r>
              <a:rPr lang="pt-BR" sz="1400" b="1">
                <a:latin typeface="Verdana" pitchFamily="34" charset="0"/>
              </a:rPr>
              <a:t>	responsabilidade compartilhadas.</a:t>
            </a:r>
          </a:p>
          <a:p>
            <a:pPr marL="457200" indent="-457200">
              <a:buFontTx/>
              <a:buChar char="•"/>
            </a:pPr>
            <a:endParaRPr lang="pt-BR" sz="1400" b="1">
              <a:latin typeface="Verdana" pitchFamily="34" charset="0"/>
            </a:endParaRPr>
          </a:p>
          <a:p>
            <a:pPr marL="457200" indent="-457200">
              <a:buFontTx/>
              <a:buChar char="•"/>
            </a:pPr>
            <a:r>
              <a:rPr lang="pt-BR" sz="1400" b="1">
                <a:latin typeface="Verdana" pitchFamily="34" charset="0"/>
              </a:rPr>
              <a:t>Participação e responsabilidade</a:t>
            </a:r>
          </a:p>
          <a:p>
            <a:pPr marL="457200" indent="-457200"/>
            <a:r>
              <a:rPr lang="pt-BR" sz="1400" b="1">
                <a:latin typeface="Verdana" pitchFamily="34" charset="0"/>
              </a:rPr>
              <a:t>	grupal.</a:t>
            </a:r>
          </a:p>
          <a:p>
            <a:pPr marL="457200" indent="-457200">
              <a:buFontTx/>
              <a:buChar char="•"/>
            </a:pPr>
            <a:endParaRPr lang="pt-BR" sz="1400" b="1">
              <a:latin typeface="Verdana" pitchFamily="34" charset="0"/>
            </a:endParaRPr>
          </a:p>
          <a:p>
            <a:pPr marL="457200" indent="-457200">
              <a:buFontTx/>
              <a:buChar char="•"/>
            </a:pPr>
            <a:r>
              <a:rPr lang="pt-BR" sz="1400" b="1">
                <a:latin typeface="Verdana" pitchFamily="34" charset="0"/>
              </a:rPr>
              <a:t>Processo decisório descentralizado.</a:t>
            </a:r>
          </a:p>
          <a:p>
            <a:pPr marL="457200" indent="-457200">
              <a:buFontTx/>
              <a:buChar char="•"/>
            </a:pPr>
            <a:endParaRPr lang="pt-BR" sz="1400" b="1">
              <a:latin typeface="Verdana" pitchFamily="34" charset="0"/>
            </a:endParaRPr>
          </a:p>
          <a:p>
            <a:pPr marL="457200" indent="-457200">
              <a:buFontTx/>
              <a:buChar char="•"/>
            </a:pPr>
            <a:r>
              <a:rPr lang="pt-BR" sz="1400" b="1">
                <a:latin typeface="Verdana" pitchFamily="34" charset="0"/>
              </a:rPr>
              <a:t>Compartilhamento de responsabilidade </a:t>
            </a:r>
          </a:p>
          <a:p>
            <a:pPr marL="457200" indent="-457200"/>
            <a:r>
              <a:rPr lang="pt-BR" sz="1400" b="1">
                <a:latin typeface="Verdana" pitchFamily="34" charset="0"/>
              </a:rPr>
              <a:t>	e de controle.</a:t>
            </a:r>
          </a:p>
          <a:p>
            <a:pPr marL="457200" indent="-457200">
              <a:buFontTx/>
              <a:buChar char="•"/>
            </a:pPr>
            <a:endParaRPr lang="pt-BR" sz="1400" b="1">
              <a:latin typeface="Verdana" pitchFamily="34" charset="0"/>
            </a:endParaRPr>
          </a:p>
          <a:p>
            <a:pPr marL="457200" indent="-457200">
              <a:buFontTx/>
              <a:buChar char="•"/>
            </a:pPr>
            <a:r>
              <a:rPr lang="pt-BR" sz="1400" b="1">
                <a:latin typeface="Verdana" pitchFamily="34" charset="0"/>
              </a:rPr>
              <a:t>Solução de conflitos através de</a:t>
            </a:r>
          </a:p>
          <a:p>
            <a:pPr marL="457200" indent="-457200"/>
            <a:r>
              <a:rPr lang="pt-BR" sz="1400" b="1">
                <a:latin typeface="Verdana" pitchFamily="34" charset="0"/>
              </a:rPr>
              <a:t> 	negociação ou solução de problemas.</a:t>
            </a:r>
          </a:p>
          <a:p>
            <a:pPr marL="457200" indent="-457200"/>
            <a:endParaRPr lang="pt-BR" sz="1400" b="1">
              <a:latin typeface="Verdana" pitchFamily="34" charset="0"/>
            </a:endParaRPr>
          </a:p>
        </p:txBody>
      </p:sp>
      <p:sp>
        <p:nvSpPr>
          <p:cNvPr id="6" name="Rectangle 1030"/>
          <p:cNvSpPr>
            <a:spLocks noChangeArrowheads="1"/>
          </p:cNvSpPr>
          <p:nvPr/>
        </p:nvSpPr>
        <p:spPr bwMode="auto">
          <a:xfrm>
            <a:off x="263650" y="927100"/>
            <a:ext cx="3765550" cy="51117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7" name="Rectangle 1031"/>
          <p:cNvSpPr>
            <a:spLocks noChangeArrowheads="1"/>
          </p:cNvSpPr>
          <p:nvPr/>
        </p:nvSpPr>
        <p:spPr bwMode="auto">
          <a:xfrm>
            <a:off x="4243512" y="927100"/>
            <a:ext cx="4598988" cy="51117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8" name="Rectangle 1032"/>
          <p:cNvSpPr>
            <a:spLocks noChangeArrowheads="1"/>
          </p:cNvSpPr>
          <p:nvPr/>
        </p:nvSpPr>
        <p:spPr bwMode="auto">
          <a:xfrm>
            <a:off x="906587" y="1011238"/>
            <a:ext cx="6721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a:solidFill>
                  <a:schemeClr val="accent2"/>
                </a:solidFill>
                <a:latin typeface="Verdana" pitchFamily="34" charset="0"/>
              </a:rPr>
              <a:t>Sistemas Mecânicos		         Sistemas Orgânicos</a:t>
            </a:r>
          </a:p>
        </p:txBody>
      </p:sp>
      <p:sp>
        <p:nvSpPr>
          <p:cNvPr id="9" name="Line 1033"/>
          <p:cNvSpPr>
            <a:spLocks noChangeShapeType="1"/>
          </p:cNvSpPr>
          <p:nvPr/>
        </p:nvSpPr>
        <p:spPr bwMode="auto">
          <a:xfrm flipH="1">
            <a:off x="209675" y="2387600"/>
            <a:ext cx="865981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0" name="Line 1034"/>
          <p:cNvSpPr>
            <a:spLocks noChangeShapeType="1"/>
          </p:cNvSpPr>
          <p:nvPr/>
        </p:nvSpPr>
        <p:spPr bwMode="auto">
          <a:xfrm flipH="1">
            <a:off x="179512" y="5402263"/>
            <a:ext cx="8659813"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1" name="Line 1035"/>
          <p:cNvSpPr>
            <a:spLocks noChangeShapeType="1"/>
          </p:cNvSpPr>
          <p:nvPr/>
        </p:nvSpPr>
        <p:spPr bwMode="auto">
          <a:xfrm flipH="1">
            <a:off x="206500" y="4786313"/>
            <a:ext cx="865981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2" name="Line 1036"/>
          <p:cNvSpPr>
            <a:spLocks noChangeShapeType="1"/>
          </p:cNvSpPr>
          <p:nvPr/>
        </p:nvSpPr>
        <p:spPr bwMode="auto">
          <a:xfrm flipH="1">
            <a:off x="204912" y="4300538"/>
            <a:ext cx="8659813"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3" name="Line 1037"/>
          <p:cNvSpPr>
            <a:spLocks noChangeShapeType="1"/>
          </p:cNvSpPr>
          <p:nvPr/>
        </p:nvSpPr>
        <p:spPr bwMode="auto">
          <a:xfrm flipH="1">
            <a:off x="206500" y="3697288"/>
            <a:ext cx="865981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4" name="Line 1038"/>
          <p:cNvSpPr>
            <a:spLocks noChangeShapeType="1"/>
          </p:cNvSpPr>
          <p:nvPr/>
        </p:nvSpPr>
        <p:spPr bwMode="auto">
          <a:xfrm flipH="1">
            <a:off x="217612" y="3038475"/>
            <a:ext cx="8659813"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5" name="Retângulo 14"/>
          <p:cNvSpPr/>
          <p:nvPr/>
        </p:nvSpPr>
        <p:spPr>
          <a:xfrm>
            <a:off x="395536" y="6211669"/>
            <a:ext cx="7088510" cy="369332"/>
          </a:xfrm>
          <a:prstGeom prst="rect">
            <a:avLst/>
          </a:prstGeom>
        </p:spPr>
        <p:txBody>
          <a:bodyPr wrap="square">
            <a:spAutoFit/>
          </a:bodyPr>
          <a:lstStyle/>
          <a:p>
            <a:r>
              <a:rPr lang="pt-BR" dirty="0" smtClean="0">
                <a:hlinkClick r:id="rId2"/>
              </a:rPr>
              <a:t>http</a:t>
            </a:r>
            <a:r>
              <a:rPr lang="pt-BR" dirty="0">
                <a:hlinkClick r:id="rId2"/>
              </a:rPr>
              <a:t>://www.youtube.com/watch?v=38aoPN6orVo</a:t>
            </a:r>
            <a:endParaRPr lang="pt-BR" dirty="0"/>
          </a:p>
        </p:txBody>
      </p:sp>
    </p:spTree>
    <p:extLst>
      <p:ext uri="{BB962C8B-B14F-4D97-AF65-F5344CB8AC3E}">
        <p14:creationId xmlns:p14="http://schemas.microsoft.com/office/powerpoint/2010/main" val="572255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46</a:t>
            </a:fld>
            <a:endParaRPr lang="en-US"/>
          </a:p>
        </p:txBody>
      </p:sp>
      <p:sp>
        <p:nvSpPr>
          <p:cNvPr id="3" name="Rectangle 4"/>
          <p:cNvSpPr>
            <a:spLocks noChangeArrowheads="1"/>
          </p:cNvSpPr>
          <p:nvPr/>
        </p:nvSpPr>
        <p:spPr bwMode="auto">
          <a:xfrm>
            <a:off x="2578100" y="709613"/>
            <a:ext cx="3986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a:latin typeface="Verdana" pitchFamily="34" charset="0"/>
              </a:rPr>
              <a:t>As Mudanças e a Organização</a:t>
            </a:r>
          </a:p>
        </p:txBody>
      </p:sp>
      <p:sp>
        <p:nvSpPr>
          <p:cNvPr id="4" name="Rectangle 5"/>
          <p:cNvSpPr>
            <a:spLocks noChangeArrowheads="1"/>
          </p:cNvSpPr>
          <p:nvPr/>
        </p:nvSpPr>
        <p:spPr bwMode="auto">
          <a:xfrm>
            <a:off x="373289" y="1188130"/>
            <a:ext cx="7965168" cy="474662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Um novo conceito de organização</a:t>
            </a:r>
            <a:r>
              <a:rPr lang="pt-BR" sz="1600" b="1" dirty="0" smtClean="0">
                <a:latin typeface="Verdana" pitchFamily="34" charset="0"/>
              </a:rPr>
              <a:t>. </a:t>
            </a:r>
            <a:endParaRPr lang="pt-BR" sz="1600" b="1" dirty="0">
              <a:latin typeface="Verdana" pitchFamily="34" charset="0"/>
            </a:endParaRP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Conceito de cultura organizacional.</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Clima organizacional.</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Mudança da cultura e do clima organizacional.</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Conceito de mudança.</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O processo de mudança segundo Lewin.</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Conceito de desenvolvimento.</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Fases da organização.</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Críticas às estruturas convencionais.</a:t>
            </a:r>
          </a:p>
          <a:p>
            <a:pPr marL="457200" indent="-457200"/>
            <a:endParaRPr lang="pt-BR" sz="1600" b="1" dirty="0">
              <a:latin typeface="Verdana" pitchFamily="34" charset="0"/>
            </a:endParaRPr>
          </a:p>
        </p:txBody>
      </p:sp>
      <p:sp>
        <p:nvSpPr>
          <p:cNvPr id="5" name="Retângulo 4"/>
          <p:cNvSpPr/>
          <p:nvPr/>
        </p:nvSpPr>
        <p:spPr>
          <a:xfrm>
            <a:off x="373288" y="2420888"/>
            <a:ext cx="5998911"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071770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8400026" y="5943441"/>
            <a:ext cx="548640" cy="396240"/>
          </a:xfrm>
        </p:spPr>
        <p:txBody>
          <a:bodyPr/>
          <a:lstStyle/>
          <a:p>
            <a:fld id="{6E2D2B3B-882E-40F3-A32F-6DD516915044}" type="slidenum">
              <a:rPr lang="en-US" smtClean="0"/>
              <a:pPr/>
              <a:t>47</a:t>
            </a:fld>
            <a:endParaRPr lang="en-US"/>
          </a:p>
        </p:txBody>
      </p:sp>
      <p:sp>
        <p:nvSpPr>
          <p:cNvPr id="3" name="Rectangle 1027"/>
          <p:cNvSpPr>
            <a:spLocks noChangeArrowheads="1"/>
          </p:cNvSpPr>
          <p:nvPr/>
        </p:nvSpPr>
        <p:spPr bwMode="auto">
          <a:xfrm>
            <a:off x="2152650" y="111126"/>
            <a:ext cx="4862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Figura 14.2. O processo de mudança</a:t>
            </a:r>
          </a:p>
        </p:txBody>
      </p:sp>
      <p:sp>
        <p:nvSpPr>
          <p:cNvPr id="4" name="Rectangle 1030"/>
          <p:cNvSpPr>
            <a:spLocks noChangeArrowheads="1"/>
          </p:cNvSpPr>
          <p:nvPr/>
        </p:nvSpPr>
        <p:spPr bwMode="auto">
          <a:xfrm>
            <a:off x="635000" y="3198019"/>
            <a:ext cx="2390775" cy="22606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5" name="Rectangle 1036"/>
          <p:cNvSpPr>
            <a:spLocks noChangeArrowheads="1"/>
          </p:cNvSpPr>
          <p:nvPr/>
        </p:nvSpPr>
        <p:spPr bwMode="auto">
          <a:xfrm>
            <a:off x="3527425" y="3209131"/>
            <a:ext cx="2390775" cy="22606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6" name="Rectangle 1037"/>
          <p:cNvSpPr>
            <a:spLocks noChangeArrowheads="1"/>
          </p:cNvSpPr>
          <p:nvPr/>
        </p:nvSpPr>
        <p:spPr bwMode="auto">
          <a:xfrm>
            <a:off x="6434138" y="3194844"/>
            <a:ext cx="2390775" cy="22606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7" name="Rectangle 1038"/>
          <p:cNvSpPr>
            <a:spLocks noChangeArrowheads="1"/>
          </p:cNvSpPr>
          <p:nvPr/>
        </p:nvSpPr>
        <p:spPr bwMode="auto">
          <a:xfrm>
            <a:off x="630238" y="1797844"/>
            <a:ext cx="2390775" cy="757237"/>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8" name="Rectangle 1039"/>
          <p:cNvSpPr>
            <a:spLocks noChangeArrowheads="1"/>
          </p:cNvSpPr>
          <p:nvPr/>
        </p:nvSpPr>
        <p:spPr bwMode="auto">
          <a:xfrm>
            <a:off x="3527426" y="1808956"/>
            <a:ext cx="2390775" cy="75723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 name="Rectangle 1040"/>
          <p:cNvSpPr>
            <a:spLocks noChangeArrowheads="1"/>
          </p:cNvSpPr>
          <p:nvPr/>
        </p:nvSpPr>
        <p:spPr bwMode="auto">
          <a:xfrm>
            <a:off x="6434138" y="1832769"/>
            <a:ext cx="2390775" cy="757237"/>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10" name="Rectangle 1041"/>
          <p:cNvSpPr>
            <a:spLocks noChangeArrowheads="1"/>
          </p:cNvSpPr>
          <p:nvPr/>
        </p:nvSpPr>
        <p:spPr bwMode="auto">
          <a:xfrm>
            <a:off x="2932113" y="5915819"/>
            <a:ext cx="1584325" cy="64135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11" name="Rectangle 1042"/>
          <p:cNvSpPr>
            <a:spLocks noChangeArrowheads="1"/>
          </p:cNvSpPr>
          <p:nvPr/>
        </p:nvSpPr>
        <p:spPr bwMode="auto">
          <a:xfrm>
            <a:off x="4646613" y="5915819"/>
            <a:ext cx="1584325" cy="64135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12" name="Rectangle 1043"/>
          <p:cNvSpPr>
            <a:spLocks noChangeArrowheads="1"/>
          </p:cNvSpPr>
          <p:nvPr/>
        </p:nvSpPr>
        <p:spPr bwMode="auto">
          <a:xfrm>
            <a:off x="6413501" y="5890419"/>
            <a:ext cx="1158875" cy="64135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13" name="Rectangle 1044"/>
          <p:cNvSpPr>
            <a:spLocks noChangeArrowheads="1"/>
          </p:cNvSpPr>
          <p:nvPr/>
        </p:nvSpPr>
        <p:spPr bwMode="auto">
          <a:xfrm>
            <a:off x="7708901" y="5874544"/>
            <a:ext cx="1158875" cy="64135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14" name="Line 1045"/>
          <p:cNvSpPr>
            <a:spLocks noChangeShapeType="1"/>
          </p:cNvSpPr>
          <p:nvPr/>
        </p:nvSpPr>
        <p:spPr bwMode="auto">
          <a:xfrm>
            <a:off x="1825626" y="2509044"/>
            <a:ext cx="0" cy="631825"/>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5" name="Line 1046"/>
          <p:cNvSpPr>
            <a:spLocks noChangeShapeType="1"/>
          </p:cNvSpPr>
          <p:nvPr/>
        </p:nvSpPr>
        <p:spPr bwMode="auto">
          <a:xfrm>
            <a:off x="4708526" y="2507456"/>
            <a:ext cx="0" cy="631825"/>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 name="Line 1047"/>
          <p:cNvSpPr>
            <a:spLocks noChangeShapeType="1"/>
          </p:cNvSpPr>
          <p:nvPr/>
        </p:nvSpPr>
        <p:spPr bwMode="auto">
          <a:xfrm>
            <a:off x="7615238" y="2505869"/>
            <a:ext cx="0" cy="631825"/>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 name="Line 1049"/>
          <p:cNvSpPr>
            <a:spLocks noChangeShapeType="1"/>
          </p:cNvSpPr>
          <p:nvPr/>
        </p:nvSpPr>
        <p:spPr bwMode="auto">
          <a:xfrm flipH="1" flipV="1">
            <a:off x="4719638" y="5274469"/>
            <a:ext cx="669925" cy="64293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8" name="Line 1050"/>
          <p:cNvSpPr>
            <a:spLocks noChangeShapeType="1"/>
          </p:cNvSpPr>
          <p:nvPr/>
        </p:nvSpPr>
        <p:spPr bwMode="auto">
          <a:xfrm flipH="1" flipV="1">
            <a:off x="7551738" y="5233194"/>
            <a:ext cx="669925" cy="64293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9" name="Line 1051"/>
          <p:cNvSpPr>
            <a:spLocks noChangeShapeType="1"/>
          </p:cNvSpPr>
          <p:nvPr/>
        </p:nvSpPr>
        <p:spPr bwMode="auto">
          <a:xfrm flipV="1">
            <a:off x="3792538" y="5274469"/>
            <a:ext cx="887413" cy="65405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0" name="Line 1052"/>
          <p:cNvSpPr>
            <a:spLocks noChangeShapeType="1"/>
          </p:cNvSpPr>
          <p:nvPr/>
        </p:nvSpPr>
        <p:spPr bwMode="auto">
          <a:xfrm flipV="1">
            <a:off x="6977063" y="5236369"/>
            <a:ext cx="541338" cy="66833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1" name="Rectangle 1053"/>
          <p:cNvSpPr>
            <a:spLocks noChangeArrowheads="1"/>
          </p:cNvSpPr>
          <p:nvPr/>
        </p:nvSpPr>
        <p:spPr bwMode="auto">
          <a:xfrm>
            <a:off x="1052513" y="3802856"/>
            <a:ext cx="147478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a:latin typeface="Verdana" pitchFamily="34" charset="0"/>
              </a:rPr>
              <a:t>Velhas idéias e</a:t>
            </a:r>
          </a:p>
          <a:p>
            <a:r>
              <a:rPr lang="pt-BR" sz="1200" b="1">
                <a:latin typeface="Verdana" pitchFamily="34" charset="0"/>
              </a:rPr>
              <a:t>  práticas são</a:t>
            </a:r>
          </a:p>
          <a:p>
            <a:r>
              <a:rPr lang="pt-BR" sz="1200" b="1">
                <a:latin typeface="Verdana" pitchFamily="34" charset="0"/>
              </a:rPr>
              <a:t>   derretidas,</a:t>
            </a:r>
          </a:p>
          <a:p>
            <a:r>
              <a:rPr lang="pt-BR" sz="1200" b="1">
                <a:latin typeface="Verdana" pitchFamily="34" charset="0"/>
              </a:rPr>
              <a:t>abandonadas e</a:t>
            </a:r>
          </a:p>
          <a:p>
            <a:r>
              <a:rPr lang="pt-BR" sz="1200" b="1">
                <a:latin typeface="Verdana" pitchFamily="34" charset="0"/>
              </a:rPr>
              <a:t>desaprendidas</a:t>
            </a:r>
          </a:p>
        </p:txBody>
      </p:sp>
      <p:sp>
        <p:nvSpPr>
          <p:cNvPr id="22" name="Rectangle 1054"/>
          <p:cNvSpPr>
            <a:spLocks noChangeArrowheads="1"/>
          </p:cNvSpPr>
          <p:nvPr/>
        </p:nvSpPr>
        <p:spPr bwMode="auto">
          <a:xfrm>
            <a:off x="4029075" y="3891756"/>
            <a:ext cx="1419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a:latin typeface="Verdana" pitchFamily="34" charset="0"/>
              </a:rPr>
              <a:t>Novas idéias e</a:t>
            </a:r>
          </a:p>
          <a:p>
            <a:r>
              <a:rPr lang="pt-BR" sz="1200" b="1">
                <a:latin typeface="Verdana" pitchFamily="34" charset="0"/>
              </a:rPr>
              <a:t>  práticas são</a:t>
            </a:r>
          </a:p>
          <a:p>
            <a:r>
              <a:rPr lang="pt-BR" sz="1200" b="1">
                <a:latin typeface="Verdana" pitchFamily="34" charset="0"/>
              </a:rPr>
              <a:t>exercitadas e</a:t>
            </a:r>
          </a:p>
          <a:p>
            <a:r>
              <a:rPr lang="pt-BR" sz="1200" b="1">
                <a:latin typeface="Verdana" pitchFamily="34" charset="0"/>
              </a:rPr>
              <a:t>  aprendidas</a:t>
            </a:r>
          </a:p>
        </p:txBody>
      </p:sp>
      <p:sp>
        <p:nvSpPr>
          <p:cNvPr id="23" name="Rectangle 1055"/>
          <p:cNvSpPr>
            <a:spLocks noChangeArrowheads="1"/>
          </p:cNvSpPr>
          <p:nvPr/>
        </p:nvSpPr>
        <p:spPr bwMode="auto">
          <a:xfrm>
            <a:off x="6729413" y="3817144"/>
            <a:ext cx="18034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a:latin typeface="Verdana" pitchFamily="34" charset="0"/>
              </a:rPr>
              <a:t>   Novas idéias e</a:t>
            </a:r>
          </a:p>
          <a:p>
            <a:r>
              <a:rPr lang="pt-BR" sz="1200" b="1">
                <a:latin typeface="Verdana" pitchFamily="34" charset="0"/>
              </a:rPr>
              <a:t>     práticas são</a:t>
            </a:r>
          </a:p>
          <a:p>
            <a:r>
              <a:rPr lang="pt-BR" sz="1200" b="1">
                <a:latin typeface="Verdana" pitchFamily="34" charset="0"/>
              </a:rPr>
              <a:t>    incorporadas</a:t>
            </a:r>
          </a:p>
          <a:p>
            <a:r>
              <a:rPr lang="pt-BR" sz="1200" b="1">
                <a:latin typeface="Verdana" pitchFamily="34" charset="0"/>
              </a:rPr>
              <a:t>  definitivamente</a:t>
            </a:r>
          </a:p>
          <a:p>
            <a:r>
              <a:rPr lang="pt-BR" sz="1200" b="1">
                <a:latin typeface="Verdana" pitchFamily="34" charset="0"/>
              </a:rPr>
              <a:t>ao comportamento</a:t>
            </a:r>
          </a:p>
        </p:txBody>
      </p:sp>
      <p:sp>
        <p:nvSpPr>
          <p:cNvPr id="24" name="Rectangle 1056"/>
          <p:cNvSpPr>
            <a:spLocks noChangeArrowheads="1"/>
          </p:cNvSpPr>
          <p:nvPr/>
        </p:nvSpPr>
        <p:spPr bwMode="auto">
          <a:xfrm>
            <a:off x="3089276" y="6072981"/>
            <a:ext cx="5626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a:solidFill>
                  <a:schemeClr val="accent2"/>
                </a:solidFill>
                <a:latin typeface="Verdana" pitchFamily="34" charset="0"/>
              </a:rPr>
              <a:t>Identificação          Internalização           Suporte	    Reforço</a:t>
            </a:r>
          </a:p>
        </p:txBody>
      </p:sp>
      <p:sp>
        <p:nvSpPr>
          <p:cNvPr id="25" name="Rectangle 1057"/>
          <p:cNvSpPr>
            <a:spLocks noChangeArrowheads="1"/>
          </p:cNvSpPr>
          <p:nvPr/>
        </p:nvSpPr>
        <p:spPr bwMode="auto">
          <a:xfrm>
            <a:off x="766763" y="2016919"/>
            <a:ext cx="7926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a:latin typeface="Verdana" pitchFamily="34" charset="0"/>
              </a:rPr>
              <a:t>Descongelamento  	        Mudança 		     Recongelamento</a:t>
            </a:r>
          </a:p>
        </p:txBody>
      </p:sp>
      <p:sp>
        <p:nvSpPr>
          <p:cNvPr id="26" name="Line 1058"/>
          <p:cNvSpPr>
            <a:spLocks noChangeShapeType="1"/>
          </p:cNvSpPr>
          <p:nvPr/>
        </p:nvSpPr>
        <p:spPr bwMode="auto">
          <a:xfrm>
            <a:off x="2992438" y="4333081"/>
            <a:ext cx="652462" cy="3175"/>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7" name="Line 1059"/>
          <p:cNvSpPr>
            <a:spLocks noChangeShapeType="1"/>
          </p:cNvSpPr>
          <p:nvPr/>
        </p:nvSpPr>
        <p:spPr bwMode="auto">
          <a:xfrm flipV="1">
            <a:off x="5875338" y="4334669"/>
            <a:ext cx="652462" cy="793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8" name="CaixaDeTexto 27"/>
          <p:cNvSpPr txBox="1"/>
          <p:nvPr/>
        </p:nvSpPr>
        <p:spPr>
          <a:xfrm>
            <a:off x="167481" y="515997"/>
            <a:ext cx="8252619" cy="923330"/>
          </a:xfrm>
          <a:prstGeom prst="rect">
            <a:avLst/>
          </a:prstGeom>
          <a:noFill/>
        </p:spPr>
        <p:txBody>
          <a:bodyPr wrap="square" rtlCol="0">
            <a:spAutoFit/>
          </a:bodyPr>
          <a:lstStyle/>
          <a:p>
            <a:pPr algn="just"/>
            <a:r>
              <a:rPr lang="pt-BR" dirty="0" smtClean="0"/>
              <a:t>O mundo atual se caracteriza  por um ambiente dinâmico em constante mudança e que exige das organizações uma elevada capacidade de adaptação, como condição básica de sobrevivência. Adaptação, renovação e revitalização significam mudança.</a:t>
            </a:r>
            <a:endParaRPr lang="en-US" dirty="0"/>
          </a:p>
        </p:txBody>
      </p:sp>
      <p:sp>
        <p:nvSpPr>
          <p:cNvPr id="29" name="CaixaDeTexto 28"/>
          <p:cNvSpPr txBox="1"/>
          <p:nvPr/>
        </p:nvSpPr>
        <p:spPr>
          <a:xfrm>
            <a:off x="310078" y="2566193"/>
            <a:ext cx="2959656" cy="584775"/>
          </a:xfrm>
          <a:prstGeom prst="rect">
            <a:avLst/>
          </a:prstGeom>
          <a:noFill/>
        </p:spPr>
        <p:txBody>
          <a:bodyPr wrap="square" rtlCol="0">
            <a:spAutoFit/>
          </a:bodyPr>
          <a:lstStyle/>
          <a:p>
            <a:r>
              <a:rPr lang="pt-BR" sz="1600" dirty="0" err="1" smtClean="0"/>
              <a:t>Qdo</a:t>
            </a:r>
            <a:r>
              <a:rPr lang="pt-BR" sz="1600" dirty="0" smtClean="0"/>
              <a:t> a necessidade de mudança é óbvia e amplamente aceita.</a:t>
            </a:r>
            <a:endParaRPr lang="en-US" sz="1600" dirty="0"/>
          </a:p>
        </p:txBody>
      </p:sp>
    </p:spTree>
    <p:extLst>
      <p:ext uri="{BB962C8B-B14F-4D97-AF65-F5344CB8AC3E}">
        <p14:creationId xmlns:p14="http://schemas.microsoft.com/office/powerpoint/2010/main" val="40571533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ChangeArrowheads="1"/>
          </p:cNvSpPr>
          <p:nvPr/>
        </p:nvSpPr>
        <p:spPr bwMode="auto">
          <a:xfrm>
            <a:off x="866775" y="465138"/>
            <a:ext cx="7443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a:latin typeface="Verdana" pitchFamily="34" charset="0"/>
              </a:rPr>
              <a:t>Figura 14.3. O campo de forças no processo de mudança</a:t>
            </a:r>
          </a:p>
        </p:txBody>
      </p:sp>
      <p:sp>
        <p:nvSpPr>
          <p:cNvPr id="36868" name="Rectangle 1029"/>
          <p:cNvSpPr>
            <a:spLocks noChangeArrowheads="1"/>
          </p:cNvSpPr>
          <p:nvPr/>
        </p:nvSpPr>
        <p:spPr bwMode="auto">
          <a:xfrm>
            <a:off x="2903538" y="1935163"/>
            <a:ext cx="2624137" cy="1277937"/>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6869" name="Rectangle 1030"/>
          <p:cNvSpPr>
            <a:spLocks noChangeArrowheads="1"/>
          </p:cNvSpPr>
          <p:nvPr/>
        </p:nvSpPr>
        <p:spPr bwMode="auto">
          <a:xfrm>
            <a:off x="415925" y="2962275"/>
            <a:ext cx="1522413" cy="170973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6870" name="Rectangle 1036"/>
          <p:cNvSpPr>
            <a:spLocks noChangeArrowheads="1"/>
          </p:cNvSpPr>
          <p:nvPr/>
        </p:nvSpPr>
        <p:spPr bwMode="auto">
          <a:xfrm>
            <a:off x="2924175" y="4394200"/>
            <a:ext cx="2624138" cy="127793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6871" name="Rectangle 1037"/>
          <p:cNvSpPr>
            <a:spLocks noChangeArrowheads="1"/>
          </p:cNvSpPr>
          <p:nvPr/>
        </p:nvSpPr>
        <p:spPr bwMode="auto">
          <a:xfrm>
            <a:off x="7600950" y="1939925"/>
            <a:ext cx="1320800" cy="127793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6872" name="Rectangle 1038"/>
          <p:cNvSpPr>
            <a:spLocks noChangeArrowheads="1"/>
          </p:cNvSpPr>
          <p:nvPr/>
        </p:nvSpPr>
        <p:spPr bwMode="auto">
          <a:xfrm>
            <a:off x="7610475" y="4376738"/>
            <a:ext cx="1320800" cy="1277937"/>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6873" name="Line 1039"/>
          <p:cNvSpPr>
            <a:spLocks noChangeShapeType="1"/>
          </p:cNvSpPr>
          <p:nvPr/>
        </p:nvSpPr>
        <p:spPr bwMode="auto">
          <a:xfrm>
            <a:off x="3346450" y="1571625"/>
            <a:ext cx="0" cy="631825"/>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74" name="Line 1040"/>
          <p:cNvSpPr>
            <a:spLocks noChangeShapeType="1"/>
          </p:cNvSpPr>
          <p:nvPr/>
        </p:nvSpPr>
        <p:spPr bwMode="auto">
          <a:xfrm>
            <a:off x="3859213" y="1568450"/>
            <a:ext cx="0" cy="631825"/>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75" name="Line 1041"/>
          <p:cNvSpPr>
            <a:spLocks noChangeShapeType="1"/>
          </p:cNvSpPr>
          <p:nvPr/>
        </p:nvSpPr>
        <p:spPr bwMode="auto">
          <a:xfrm>
            <a:off x="4475163" y="1539875"/>
            <a:ext cx="0" cy="631825"/>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76" name="Line 1042"/>
          <p:cNvSpPr>
            <a:spLocks noChangeShapeType="1"/>
          </p:cNvSpPr>
          <p:nvPr/>
        </p:nvSpPr>
        <p:spPr bwMode="auto">
          <a:xfrm>
            <a:off x="5040313" y="1552575"/>
            <a:ext cx="0" cy="631825"/>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77" name="Line 1043"/>
          <p:cNvSpPr>
            <a:spLocks noChangeShapeType="1"/>
          </p:cNvSpPr>
          <p:nvPr/>
        </p:nvSpPr>
        <p:spPr bwMode="auto">
          <a:xfrm flipV="1">
            <a:off x="3344863" y="5403850"/>
            <a:ext cx="1587" cy="592138"/>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78" name="Line 1044"/>
          <p:cNvSpPr>
            <a:spLocks noChangeShapeType="1"/>
          </p:cNvSpPr>
          <p:nvPr/>
        </p:nvSpPr>
        <p:spPr bwMode="auto">
          <a:xfrm flipV="1">
            <a:off x="3883025" y="5400675"/>
            <a:ext cx="1588" cy="592138"/>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79" name="Line 1045"/>
          <p:cNvSpPr>
            <a:spLocks noChangeShapeType="1"/>
          </p:cNvSpPr>
          <p:nvPr/>
        </p:nvSpPr>
        <p:spPr bwMode="auto">
          <a:xfrm flipV="1">
            <a:off x="4446588" y="5397500"/>
            <a:ext cx="1587" cy="592138"/>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80" name="Line 1046"/>
          <p:cNvSpPr>
            <a:spLocks noChangeShapeType="1"/>
          </p:cNvSpPr>
          <p:nvPr/>
        </p:nvSpPr>
        <p:spPr bwMode="auto">
          <a:xfrm flipV="1">
            <a:off x="5040313" y="5410200"/>
            <a:ext cx="1587" cy="592138"/>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81" name="Line 1047"/>
          <p:cNvSpPr>
            <a:spLocks noChangeShapeType="1"/>
          </p:cNvSpPr>
          <p:nvPr/>
        </p:nvSpPr>
        <p:spPr bwMode="auto">
          <a:xfrm flipV="1">
            <a:off x="5543550" y="5027613"/>
            <a:ext cx="2127250" cy="158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82" name="Line 1048"/>
          <p:cNvSpPr>
            <a:spLocks noChangeShapeType="1"/>
          </p:cNvSpPr>
          <p:nvPr/>
        </p:nvSpPr>
        <p:spPr bwMode="auto">
          <a:xfrm flipV="1">
            <a:off x="5516563" y="2579688"/>
            <a:ext cx="2127250" cy="158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83" name="Line 1049"/>
          <p:cNvSpPr>
            <a:spLocks noChangeShapeType="1"/>
          </p:cNvSpPr>
          <p:nvPr/>
        </p:nvSpPr>
        <p:spPr bwMode="auto">
          <a:xfrm flipV="1">
            <a:off x="1924050" y="2579688"/>
            <a:ext cx="981075" cy="123825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84" name="Line 1050"/>
          <p:cNvSpPr>
            <a:spLocks noChangeShapeType="1"/>
          </p:cNvSpPr>
          <p:nvPr/>
        </p:nvSpPr>
        <p:spPr bwMode="auto">
          <a:xfrm>
            <a:off x="1947863" y="3817938"/>
            <a:ext cx="981075" cy="1196975"/>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85" name="Line 1051"/>
          <p:cNvSpPr>
            <a:spLocks noChangeShapeType="1"/>
          </p:cNvSpPr>
          <p:nvPr/>
        </p:nvSpPr>
        <p:spPr bwMode="auto">
          <a:xfrm>
            <a:off x="3346450" y="2992438"/>
            <a:ext cx="0" cy="1611312"/>
          </a:xfrm>
          <a:prstGeom prst="line">
            <a:avLst/>
          </a:prstGeom>
          <a:noFill/>
          <a:ln w="1905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86" name="Line 1052"/>
          <p:cNvSpPr>
            <a:spLocks noChangeShapeType="1"/>
          </p:cNvSpPr>
          <p:nvPr/>
        </p:nvSpPr>
        <p:spPr bwMode="auto">
          <a:xfrm>
            <a:off x="3871913" y="2994025"/>
            <a:ext cx="0" cy="1611313"/>
          </a:xfrm>
          <a:prstGeom prst="line">
            <a:avLst/>
          </a:prstGeom>
          <a:noFill/>
          <a:ln w="1905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87" name="Line 1053"/>
          <p:cNvSpPr>
            <a:spLocks noChangeShapeType="1"/>
          </p:cNvSpPr>
          <p:nvPr/>
        </p:nvSpPr>
        <p:spPr bwMode="auto">
          <a:xfrm>
            <a:off x="4489450" y="2987675"/>
            <a:ext cx="0" cy="1611313"/>
          </a:xfrm>
          <a:prstGeom prst="line">
            <a:avLst/>
          </a:prstGeom>
          <a:noFill/>
          <a:ln w="1905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88" name="Line 1054"/>
          <p:cNvSpPr>
            <a:spLocks noChangeShapeType="1"/>
          </p:cNvSpPr>
          <p:nvPr/>
        </p:nvSpPr>
        <p:spPr bwMode="auto">
          <a:xfrm>
            <a:off x="5027613" y="2987675"/>
            <a:ext cx="0" cy="1611313"/>
          </a:xfrm>
          <a:prstGeom prst="line">
            <a:avLst/>
          </a:prstGeom>
          <a:noFill/>
          <a:ln w="1905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6889" name="Rectangle 1055"/>
          <p:cNvSpPr>
            <a:spLocks noChangeArrowheads="1"/>
          </p:cNvSpPr>
          <p:nvPr/>
        </p:nvSpPr>
        <p:spPr bwMode="auto">
          <a:xfrm>
            <a:off x="3284538" y="974725"/>
            <a:ext cx="17986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solidFill>
                  <a:schemeClr val="accent2"/>
                </a:solidFill>
                <a:latin typeface="Verdana" pitchFamily="34" charset="0"/>
              </a:rPr>
              <a:t>Forças Positivas</a:t>
            </a:r>
          </a:p>
          <a:p>
            <a:r>
              <a:rPr lang="pt-BR" sz="1200" b="1">
                <a:solidFill>
                  <a:schemeClr val="accent2"/>
                </a:solidFill>
                <a:latin typeface="Verdana" pitchFamily="34" charset="0"/>
              </a:rPr>
              <a:t> (apoio e suporte)</a:t>
            </a:r>
          </a:p>
        </p:txBody>
      </p:sp>
      <p:sp>
        <p:nvSpPr>
          <p:cNvPr id="36890" name="Rectangle 1056"/>
          <p:cNvSpPr>
            <a:spLocks noChangeArrowheads="1"/>
          </p:cNvSpPr>
          <p:nvPr/>
        </p:nvSpPr>
        <p:spPr bwMode="auto">
          <a:xfrm>
            <a:off x="3119438" y="6061075"/>
            <a:ext cx="22431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solidFill>
                  <a:schemeClr val="accent2"/>
                </a:solidFill>
                <a:latin typeface="Verdana" pitchFamily="34" charset="0"/>
              </a:rPr>
              <a:t>   Forças Negativas</a:t>
            </a:r>
          </a:p>
          <a:p>
            <a:r>
              <a:rPr lang="pt-BR" sz="1200" b="1">
                <a:solidFill>
                  <a:schemeClr val="accent2"/>
                </a:solidFill>
                <a:latin typeface="Verdana" pitchFamily="34" charset="0"/>
              </a:rPr>
              <a:t>(oposição e resistência)</a:t>
            </a:r>
          </a:p>
        </p:txBody>
      </p:sp>
      <p:sp>
        <p:nvSpPr>
          <p:cNvPr id="36891" name="Rectangle 1057"/>
          <p:cNvSpPr>
            <a:spLocks noChangeArrowheads="1"/>
          </p:cNvSpPr>
          <p:nvPr/>
        </p:nvSpPr>
        <p:spPr bwMode="auto">
          <a:xfrm>
            <a:off x="2959100" y="2249488"/>
            <a:ext cx="25463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a:latin typeface="Verdana" pitchFamily="34" charset="0"/>
              </a:rPr>
              <a:t>Forças positivas à mudança</a:t>
            </a:r>
          </a:p>
          <a:p>
            <a:r>
              <a:rPr lang="pt-BR" sz="1200" b="1">
                <a:latin typeface="Verdana" pitchFamily="34" charset="0"/>
              </a:rPr>
              <a:t>    são maiores do que as</a:t>
            </a:r>
          </a:p>
          <a:p>
            <a:r>
              <a:rPr lang="pt-BR" sz="1200" b="1">
                <a:latin typeface="Verdana" pitchFamily="34" charset="0"/>
              </a:rPr>
              <a:t>         forças negativas</a:t>
            </a:r>
          </a:p>
        </p:txBody>
      </p:sp>
      <p:sp>
        <p:nvSpPr>
          <p:cNvPr id="36892" name="Rectangle 1058"/>
          <p:cNvSpPr>
            <a:spLocks noChangeArrowheads="1"/>
          </p:cNvSpPr>
          <p:nvPr/>
        </p:nvSpPr>
        <p:spPr bwMode="auto">
          <a:xfrm>
            <a:off x="2944813" y="4683125"/>
            <a:ext cx="26098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a:latin typeface="Verdana" pitchFamily="34" charset="0"/>
              </a:rPr>
              <a:t>Forças negativas à mudança</a:t>
            </a:r>
          </a:p>
          <a:p>
            <a:r>
              <a:rPr lang="pt-BR" sz="1200" b="1">
                <a:latin typeface="Verdana" pitchFamily="34" charset="0"/>
              </a:rPr>
              <a:t>     são maiores do que as</a:t>
            </a:r>
          </a:p>
          <a:p>
            <a:r>
              <a:rPr lang="pt-BR" sz="1200" b="1">
                <a:latin typeface="Verdana" pitchFamily="34" charset="0"/>
              </a:rPr>
              <a:t>           forças positivas</a:t>
            </a:r>
          </a:p>
        </p:txBody>
      </p:sp>
      <p:sp>
        <p:nvSpPr>
          <p:cNvPr id="36893" name="Rectangle 1059"/>
          <p:cNvSpPr>
            <a:spLocks noChangeArrowheads="1"/>
          </p:cNvSpPr>
          <p:nvPr/>
        </p:nvSpPr>
        <p:spPr bwMode="auto">
          <a:xfrm>
            <a:off x="650875" y="3530600"/>
            <a:ext cx="10445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latin typeface="Verdana" pitchFamily="34" charset="0"/>
              </a:rPr>
              <a:t>   Velha</a:t>
            </a:r>
          </a:p>
          <a:p>
            <a:r>
              <a:rPr lang="pt-BR" sz="1400" b="1">
                <a:latin typeface="Verdana" pitchFamily="34" charset="0"/>
              </a:rPr>
              <a:t>Situação</a:t>
            </a:r>
          </a:p>
        </p:txBody>
      </p:sp>
      <p:sp>
        <p:nvSpPr>
          <p:cNvPr id="36894" name="Rectangle 1060"/>
          <p:cNvSpPr>
            <a:spLocks noChangeArrowheads="1"/>
          </p:cNvSpPr>
          <p:nvPr/>
        </p:nvSpPr>
        <p:spPr bwMode="auto">
          <a:xfrm>
            <a:off x="5584825" y="2117725"/>
            <a:ext cx="207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a:latin typeface="Verdana" pitchFamily="34" charset="0"/>
              </a:rPr>
              <a:t>Tentativa de mudança</a:t>
            </a:r>
          </a:p>
          <a:p>
            <a:r>
              <a:rPr lang="pt-BR" sz="1200" b="1">
                <a:latin typeface="Verdana" pitchFamily="34" charset="0"/>
              </a:rPr>
              <a:t>      bem-sucedida</a:t>
            </a:r>
          </a:p>
        </p:txBody>
      </p:sp>
      <p:sp>
        <p:nvSpPr>
          <p:cNvPr id="36895" name="Rectangle 1061"/>
          <p:cNvSpPr>
            <a:spLocks noChangeArrowheads="1"/>
          </p:cNvSpPr>
          <p:nvPr/>
        </p:nvSpPr>
        <p:spPr bwMode="auto">
          <a:xfrm>
            <a:off x="5586413" y="4554538"/>
            <a:ext cx="207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a:latin typeface="Verdana" pitchFamily="34" charset="0"/>
              </a:rPr>
              <a:t>Tentativa de mudança</a:t>
            </a:r>
          </a:p>
          <a:p>
            <a:r>
              <a:rPr lang="pt-BR" sz="1200" b="1">
                <a:latin typeface="Verdana" pitchFamily="34" charset="0"/>
              </a:rPr>
              <a:t>       mal-sucedida</a:t>
            </a:r>
          </a:p>
        </p:txBody>
      </p:sp>
      <p:sp>
        <p:nvSpPr>
          <p:cNvPr id="36896" name="Rectangle 1062"/>
          <p:cNvSpPr>
            <a:spLocks noChangeArrowheads="1"/>
          </p:cNvSpPr>
          <p:nvPr/>
        </p:nvSpPr>
        <p:spPr bwMode="auto">
          <a:xfrm>
            <a:off x="7745413" y="2312988"/>
            <a:ext cx="10445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latin typeface="Verdana" pitchFamily="34" charset="0"/>
              </a:rPr>
              <a:t>   Nova</a:t>
            </a:r>
          </a:p>
          <a:p>
            <a:r>
              <a:rPr lang="pt-BR" sz="1400" b="1">
                <a:latin typeface="Verdana" pitchFamily="34" charset="0"/>
              </a:rPr>
              <a:t>Situação</a:t>
            </a:r>
          </a:p>
        </p:txBody>
      </p:sp>
      <p:sp>
        <p:nvSpPr>
          <p:cNvPr id="36897" name="Rectangle 1063"/>
          <p:cNvSpPr>
            <a:spLocks noChangeArrowheads="1"/>
          </p:cNvSpPr>
          <p:nvPr/>
        </p:nvSpPr>
        <p:spPr bwMode="auto">
          <a:xfrm>
            <a:off x="7745413" y="4757738"/>
            <a:ext cx="1044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sz="1200" b="1" dirty="0">
                <a:latin typeface="Verdana" pitchFamily="34" charset="0"/>
              </a:rPr>
              <a:t>   </a:t>
            </a:r>
            <a:r>
              <a:rPr lang="pt-BR" sz="1400" b="1" dirty="0" smtClean="0">
                <a:latin typeface="Verdana" pitchFamily="34" charset="0"/>
              </a:rPr>
              <a:t>Velha situação</a:t>
            </a:r>
            <a:endParaRPr lang="pt-BR" sz="1400" b="1" dirty="0">
              <a:latin typeface="Verdana" pitchFamily="34" charset="0"/>
            </a:endParaRPr>
          </a:p>
        </p:txBody>
      </p:sp>
      <p:graphicFrame>
        <p:nvGraphicFramePr>
          <p:cNvPr id="4" name="Diagrama 3"/>
          <p:cNvGraphicFramePr/>
          <p:nvPr>
            <p:extLst>
              <p:ext uri="{D42A27DB-BD31-4B8C-83A1-F6EECF244321}">
                <p14:modId xmlns:p14="http://schemas.microsoft.com/office/powerpoint/2010/main" val="2855595718"/>
              </p:ext>
            </p:extLst>
          </p:nvPr>
        </p:nvGraphicFramePr>
        <p:xfrm>
          <a:off x="673557" y="1855787"/>
          <a:ext cx="7659688" cy="3425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35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981075" y="465138"/>
            <a:ext cx="7248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a:latin typeface="Verdana" pitchFamily="34" charset="0"/>
              </a:rPr>
              <a:t>Figura 14.6. As forças positivas e negativas à mudança</a:t>
            </a:r>
          </a:p>
        </p:txBody>
      </p:sp>
      <p:sp>
        <p:nvSpPr>
          <p:cNvPr id="39940" name="Rectangle 4"/>
          <p:cNvSpPr>
            <a:spLocks noChangeArrowheads="1"/>
          </p:cNvSpPr>
          <p:nvPr/>
        </p:nvSpPr>
        <p:spPr bwMode="auto">
          <a:xfrm>
            <a:off x="838200" y="1363663"/>
            <a:ext cx="2390775" cy="10541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9941" name="Rectangle 5"/>
          <p:cNvSpPr>
            <a:spLocks noChangeArrowheads="1"/>
          </p:cNvSpPr>
          <p:nvPr/>
        </p:nvSpPr>
        <p:spPr bwMode="auto">
          <a:xfrm>
            <a:off x="823913" y="2667000"/>
            <a:ext cx="2390775" cy="387667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9942" name="Rectangle 25"/>
          <p:cNvSpPr>
            <a:spLocks noChangeArrowheads="1"/>
          </p:cNvSpPr>
          <p:nvPr/>
        </p:nvSpPr>
        <p:spPr bwMode="auto">
          <a:xfrm>
            <a:off x="6470650" y="1341438"/>
            <a:ext cx="2390775" cy="10541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9943" name="Rectangle 26"/>
          <p:cNvSpPr>
            <a:spLocks noChangeArrowheads="1"/>
          </p:cNvSpPr>
          <p:nvPr/>
        </p:nvSpPr>
        <p:spPr bwMode="auto">
          <a:xfrm>
            <a:off x="6489700" y="2655888"/>
            <a:ext cx="2390775" cy="387667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9944" name="Rectangle 27"/>
          <p:cNvSpPr>
            <a:spLocks noChangeArrowheads="1"/>
          </p:cNvSpPr>
          <p:nvPr/>
        </p:nvSpPr>
        <p:spPr bwMode="auto">
          <a:xfrm>
            <a:off x="3860800" y="2655888"/>
            <a:ext cx="2000250" cy="387667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9945" name="Rectangle 28"/>
          <p:cNvSpPr>
            <a:spLocks noChangeArrowheads="1"/>
          </p:cNvSpPr>
          <p:nvPr/>
        </p:nvSpPr>
        <p:spPr bwMode="auto">
          <a:xfrm>
            <a:off x="3860800" y="1436688"/>
            <a:ext cx="2000250" cy="890587"/>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9946" name="Line 29"/>
          <p:cNvSpPr>
            <a:spLocks noChangeShapeType="1"/>
          </p:cNvSpPr>
          <p:nvPr/>
        </p:nvSpPr>
        <p:spPr bwMode="auto">
          <a:xfrm>
            <a:off x="3159125" y="6035675"/>
            <a:ext cx="815975" cy="1588"/>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47" name="Line 30"/>
          <p:cNvSpPr>
            <a:spLocks noChangeShapeType="1"/>
          </p:cNvSpPr>
          <p:nvPr/>
        </p:nvSpPr>
        <p:spPr bwMode="auto">
          <a:xfrm>
            <a:off x="3163888" y="3344863"/>
            <a:ext cx="815975" cy="158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48" name="Line 31"/>
          <p:cNvSpPr>
            <a:spLocks noChangeShapeType="1"/>
          </p:cNvSpPr>
          <p:nvPr/>
        </p:nvSpPr>
        <p:spPr bwMode="auto">
          <a:xfrm>
            <a:off x="3138488" y="4252913"/>
            <a:ext cx="815975" cy="158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49" name="Line 32"/>
          <p:cNvSpPr>
            <a:spLocks noChangeShapeType="1"/>
          </p:cNvSpPr>
          <p:nvPr/>
        </p:nvSpPr>
        <p:spPr bwMode="auto">
          <a:xfrm flipV="1">
            <a:off x="3130550" y="5189538"/>
            <a:ext cx="842963" cy="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50" name="Line 34"/>
          <p:cNvSpPr>
            <a:spLocks noChangeShapeType="1"/>
          </p:cNvSpPr>
          <p:nvPr/>
        </p:nvSpPr>
        <p:spPr bwMode="auto">
          <a:xfrm>
            <a:off x="3160713" y="1881188"/>
            <a:ext cx="815975" cy="158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51" name="Line 35"/>
          <p:cNvSpPr>
            <a:spLocks noChangeShapeType="1"/>
          </p:cNvSpPr>
          <p:nvPr/>
        </p:nvSpPr>
        <p:spPr bwMode="auto">
          <a:xfrm flipH="1">
            <a:off x="5743575" y="1879600"/>
            <a:ext cx="784225" cy="1588"/>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52" name="Line 36"/>
          <p:cNvSpPr>
            <a:spLocks noChangeShapeType="1"/>
          </p:cNvSpPr>
          <p:nvPr/>
        </p:nvSpPr>
        <p:spPr bwMode="auto">
          <a:xfrm flipH="1">
            <a:off x="5783263" y="3344863"/>
            <a:ext cx="784225" cy="158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53" name="Line 37"/>
          <p:cNvSpPr>
            <a:spLocks noChangeShapeType="1"/>
          </p:cNvSpPr>
          <p:nvPr/>
        </p:nvSpPr>
        <p:spPr bwMode="auto">
          <a:xfrm flipH="1">
            <a:off x="5795963" y="4283075"/>
            <a:ext cx="784225" cy="1588"/>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54" name="Line 38"/>
          <p:cNvSpPr>
            <a:spLocks noChangeShapeType="1"/>
          </p:cNvSpPr>
          <p:nvPr/>
        </p:nvSpPr>
        <p:spPr bwMode="auto">
          <a:xfrm flipH="1">
            <a:off x="5784850" y="5202238"/>
            <a:ext cx="784225" cy="158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55" name="Line 39"/>
          <p:cNvSpPr>
            <a:spLocks noChangeShapeType="1"/>
          </p:cNvSpPr>
          <p:nvPr/>
        </p:nvSpPr>
        <p:spPr bwMode="auto">
          <a:xfrm flipH="1">
            <a:off x="5761038" y="6013450"/>
            <a:ext cx="784225" cy="1588"/>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56" name="Rectangle 40"/>
          <p:cNvSpPr>
            <a:spLocks noChangeArrowheads="1"/>
          </p:cNvSpPr>
          <p:nvPr/>
        </p:nvSpPr>
        <p:spPr bwMode="auto">
          <a:xfrm>
            <a:off x="1062038" y="1538288"/>
            <a:ext cx="18732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latin typeface="Verdana" pitchFamily="34" charset="0"/>
              </a:rPr>
              <a:t>         Forças</a:t>
            </a:r>
          </a:p>
          <a:p>
            <a:r>
              <a:rPr lang="pt-BR" sz="1400" b="1">
                <a:latin typeface="Verdana" pitchFamily="34" charset="0"/>
              </a:rPr>
              <a:t>Impulsionadoras</a:t>
            </a:r>
          </a:p>
          <a:p>
            <a:r>
              <a:rPr lang="pt-BR" sz="1400" b="1">
                <a:latin typeface="Verdana" pitchFamily="34" charset="0"/>
              </a:rPr>
              <a:t>   e Favoráveis</a:t>
            </a:r>
          </a:p>
        </p:txBody>
      </p:sp>
      <p:sp>
        <p:nvSpPr>
          <p:cNvPr id="39957" name="Rectangle 41"/>
          <p:cNvSpPr>
            <a:spLocks noChangeArrowheads="1"/>
          </p:cNvSpPr>
          <p:nvPr/>
        </p:nvSpPr>
        <p:spPr bwMode="auto">
          <a:xfrm>
            <a:off x="6892925" y="1512888"/>
            <a:ext cx="15541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latin typeface="Verdana" pitchFamily="34" charset="0"/>
              </a:rPr>
              <a:t>     Forças</a:t>
            </a:r>
          </a:p>
          <a:p>
            <a:r>
              <a:rPr lang="pt-BR" sz="1400" b="1">
                <a:latin typeface="Verdana" pitchFamily="34" charset="0"/>
              </a:rPr>
              <a:t>  Restritivas</a:t>
            </a:r>
          </a:p>
          <a:p>
            <a:r>
              <a:rPr lang="pt-BR" sz="1400" b="1">
                <a:latin typeface="Verdana" pitchFamily="34" charset="0"/>
              </a:rPr>
              <a:t>e Impeditivas</a:t>
            </a:r>
          </a:p>
        </p:txBody>
      </p:sp>
      <p:sp>
        <p:nvSpPr>
          <p:cNvPr id="39958" name="Rectangle 42"/>
          <p:cNvSpPr>
            <a:spLocks noChangeArrowheads="1"/>
          </p:cNvSpPr>
          <p:nvPr/>
        </p:nvSpPr>
        <p:spPr bwMode="auto">
          <a:xfrm>
            <a:off x="4278313" y="1730375"/>
            <a:ext cx="1073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latin typeface="Verdana" pitchFamily="34" charset="0"/>
              </a:rPr>
              <a:t>Mudança</a:t>
            </a:r>
          </a:p>
        </p:txBody>
      </p:sp>
      <p:sp>
        <p:nvSpPr>
          <p:cNvPr id="39959" name="Rectangle 43"/>
          <p:cNvSpPr>
            <a:spLocks noChangeArrowheads="1"/>
          </p:cNvSpPr>
          <p:nvPr/>
        </p:nvSpPr>
        <p:spPr bwMode="auto">
          <a:xfrm>
            <a:off x="962025" y="2863850"/>
            <a:ext cx="2122488"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sz="1200" b="1">
                <a:latin typeface="Verdana" pitchFamily="34" charset="0"/>
              </a:rPr>
              <a:t> Desejo de mudar</a:t>
            </a:r>
          </a:p>
          <a:p>
            <a:pPr>
              <a:buFontTx/>
              <a:buChar char="•"/>
            </a:pPr>
            <a:endParaRPr lang="pt-BR" sz="1200" b="1">
              <a:latin typeface="Verdana" pitchFamily="34" charset="0"/>
            </a:endParaRPr>
          </a:p>
          <a:p>
            <a:pPr>
              <a:buFontTx/>
              <a:buChar char="•"/>
            </a:pPr>
            <a:endParaRPr lang="pt-BR" sz="1200" b="1">
              <a:latin typeface="Verdana" pitchFamily="34" charset="0"/>
            </a:endParaRPr>
          </a:p>
          <a:p>
            <a:pPr>
              <a:buFontTx/>
              <a:buChar char="•"/>
            </a:pPr>
            <a:r>
              <a:rPr lang="pt-BR" sz="1200" b="1">
                <a:latin typeface="Verdana" pitchFamily="34" charset="0"/>
              </a:rPr>
              <a:t> Vontade de melhorar</a:t>
            </a:r>
          </a:p>
          <a:p>
            <a:pPr>
              <a:buFontTx/>
              <a:buChar char="•"/>
            </a:pPr>
            <a:endParaRPr lang="pt-BR" sz="1200" b="1">
              <a:latin typeface="Verdana" pitchFamily="34" charset="0"/>
            </a:endParaRPr>
          </a:p>
          <a:p>
            <a:pPr>
              <a:buFontTx/>
              <a:buChar char="•"/>
            </a:pPr>
            <a:endParaRPr lang="pt-BR" sz="1200" b="1">
              <a:latin typeface="Verdana" pitchFamily="34" charset="0"/>
            </a:endParaRPr>
          </a:p>
          <a:p>
            <a:pPr>
              <a:buFontTx/>
              <a:buChar char="•"/>
            </a:pPr>
            <a:r>
              <a:rPr lang="pt-BR" sz="1200" b="1">
                <a:latin typeface="Verdana" pitchFamily="34" charset="0"/>
              </a:rPr>
              <a:t> Novas idéias</a:t>
            </a:r>
          </a:p>
          <a:p>
            <a:pPr>
              <a:buFontTx/>
              <a:buChar char="•"/>
            </a:pPr>
            <a:endParaRPr lang="pt-BR" sz="1200" b="1">
              <a:latin typeface="Verdana" pitchFamily="34" charset="0"/>
            </a:endParaRPr>
          </a:p>
          <a:p>
            <a:pPr>
              <a:buFontTx/>
              <a:buChar char="•"/>
            </a:pPr>
            <a:endParaRPr lang="pt-BR" sz="1200" b="1">
              <a:latin typeface="Verdana" pitchFamily="34" charset="0"/>
            </a:endParaRPr>
          </a:p>
          <a:p>
            <a:pPr>
              <a:buFontTx/>
              <a:buChar char="•"/>
            </a:pPr>
            <a:r>
              <a:rPr lang="pt-BR" sz="1200" b="1">
                <a:latin typeface="Verdana" pitchFamily="34" charset="0"/>
              </a:rPr>
              <a:t> Criatividade</a:t>
            </a:r>
          </a:p>
          <a:p>
            <a:pPr>
              <a:buFontTx/>
              <a:buChar char="•"/>
            </a:pPr>
            <a:endParaRPr lang="pt-BR" sz="1200" b="1">
              <a:latin typeface="Verdana" pitchFamily="34" charset="0"/>
            </a:endParaRPr>
          </a:p>
          <a:p>
            <a:pPr>
              <a:buFontTx/>
              <a:buChar char="•"/>
            </a:pPr>
            <a:endParaRPr lang="pt-BR" sz="1200" b="1">
              <a:latin typeface="Verdana" pitchFamily="34" charset="0"/>
            </a:endParaRPr>
          </a:p>
          <a:p>
            <a:pPr>
              <a:buFontTx/>
              <a:buChar char="•"/>
            </a:pPr>
            <a:r>
              <a:rPr lang="pt-BR" sz="1200" b="1">
                <a:latin typeface="Verdana" pitchFamily="34" charset="0"/>
              </a:rPr>
              <a:t> Inovação</a:t>
            </a:r>
          </a:p>
          <a:p>
            <a:pPr>
              <a:buFontTx/>
              <a:buChar char="•"/>
            </a:pPr>
            <a:endParaRPr lang="pt-BR" sz="1200" b="1">
              <a:latin typeface="Verdana" pitchFamily="34" charset="0"/>
            </a:endParaRPr>
          </a:p>
          <a:p>
            <a:pPr>
              <a:buFontTx/>
              <a:buChar char="•"/>
            </a:pPr>
            <a:endParaRPr lang="pt-BR" sz="1200" b="1">
              <a:latin typeface="Verdana" pitchFamily="34" charset="0"/>
            </a:endParaRPr>
          </a:p>
          <a:p>
            <a:pPr>
              <a:buFontTx/>
              <a:buChar char="•"/>
            </a:pPr>
            <a:r>
              <a:rPr lang="pt-BR" sz="1200" b="1">
                <a:latin typeface="Verdana" pitchFamily="34" charset="0"/>
              </a:rPr>
              <a:t> Inconformismo</a:t>
            </a:r>
          </a:p>
          <a:p>
            <a:pPr>
              <a:buFontTx/>
              <a:buChar char="•"/>
            </a:pPr>
            <a:endParaRPr lang="pt-BR" sz="1200" b="1">
              <a:latin typeface="Verdana" pitchFamily="34" charset="0"/>
            </a:endParaRPr>
          </a:p>
          <a:p>
            <a:pPr>
              <a:buFontTx/>
              <a:buChar char="•"/>
            </a:pPr>
            <a:endParaRPr lang="pt-BR" sz="1200" b="1">
              <a:latin typeface="Verdana" pitchFamily="34" charset="0"/>
            </a:endParaRPr>
          </a:p>
          <a:p>
            <a:pPr>
              <a:buFontTx/>
              <a:buChar char="•"/>
            </a:pPr>
            <a:r>
              <a:rPr lang="pt-BR" sz="1200" b="1">
                <a:latin typeface="Verdana" pitchFamily="34" charset="0"/>
              </a:rPr>
              <a:t> Empreendedorismo</a:t>
            </a:r>
          </a:p>
        </p:txBody>
      </p:sp>
      <p:sp>
        <p:nvSpPr>
          <p:cNvPr id="39960" name="Rectangle 44"/>
          <p:cNvSpPr>
            <a:spLocks noChangeArrowheads="1"/>
          </p:cNvSpPr>
          <p:nvPr/>
        </p:nvSpPr>
        <p:spPr bwMode="auto">
          <a:xfrm>
            <a:off x="6740525" y="2851150"/>
            <a:ext cx="1958975"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sz="1200" b="1">
                <a:latin typeface="Verdana" pitchFamily="34" charset="0"/>
              </a:rPr>
              <a:t> Desejo de ficar</a:t>
            </a:r>
          </a:p>
          <a:p>
            <a:pPr>
              <a:buFontTx/>
              <a:buChar char="•"/>
            </a:pPr>
            <a:endParaRPr lang="pt-BR" sz="1200" b="1">
              <a:latin typeface="Verdana" pitchFamily="34" charset="0"/>
            </a:endParaRPr>
          </a:p>
          <a:p>
            <a:pPr>
              <a:buFontTx/>
              <a:buChar char="•"/>
            </a:pPr>
            <a:endParaRPr lang="pt-BR" sz="1200" b="1">
              <a:latin typeface="Verdana" pitchFamily="34" charset="0"/>
            </a:endParaRPr>
          </a:p>
          <a:p>
            <a:pPr>
              <a:buFontTx/>
              <a:buChar char="•"/>
            </a:pPr>
            <a:r>
              <a:rPr lang="pt-BR" sz="1200" b="1">
                <a:latin typeface="Verdana" pitchFamily="34" charset="0"/>
              </a:rPr>
              <a:t> Vontade de manter</a:t>
            </a:r>
          </a:p>
          <a:p>
            <a:r>
              <a:rPr lang="pt-BR" sz="1200" b="1">
                <a:latin typeface="Verdana" pitchFamily="34" charset="0"/>
              </a:rPr>
              <a:t>    o status quo</a:t>
            </a:r>
          </a:p>
          <a:p>
            <a:pPr>
              <a:buFontTx/>
              <a:buChar char="•"/>
            </a:pPr>
            <a:endParaRPr lang="pt-BR" sz="1200" b="1">
              <a:latin typeface="Verdana" pitchFamily="34" charset="0"/>
            </a:endParaRPr>
          </a:p>
          <a:p>
            <a:pPr>
              <a:buFontTx/>
              <a:buChar char="•"/>
            </a:pPr>
            <a:r>
              <a:rPr lang="pt-BR" sz="1200" b="1">
                <a:latin typeface="Verdana" pitchFamily="34" charset="0"/>
              </a:rPr>
              <a:t> Velhas idéias</a:t>
            </a:r>
          </a:p>
          <a:p>
            <a:pPr>
              <a:buFontTx/>
              <a:buChar char="•"/>
            </a:pPr>
            <a:endParaRPr lang="pt-BR" sz="1200" b="1">
              <a:latin typeface="Verdana" pitchFamily="34" charset="0"/>
            </a:endParaRPr>
          </a:p>
          <a:p>
            <a:pPr>
              <a:buFontTx/>
              <a:buChar char="•"/>
            </a:pPr>
            <a:endParaRPr lang="pt-BR" sz="1200" b="1">
              <a:latin typeface="Verdana" pitchFamily="34" charset="0"/>
            </a:endParaRPr>
          </a:p>
          <a:p>
            <a:pPr>
              <a:buFontTx/>
              <a:buChar char="•"/>
            </a:pPr>
            <a:r>
              <a:rPr lang="pt-BR" sz="1200" b="1">
                <a:latin typeface="Verdana" pitchFamily="34" charset="0"/>
              </a:rPr>
              <a:t> Conservantismo</a:t>
            </a:r>
          </a:p>
          <a:p>
            <a:pPr>
              <a:buFontTx/>
              <a:buChar char="•"/>
            </a:pPr>
            <a:endParaRPr lang="pt-BR" sz="1200" b="1">
              <a:latin typeface="Verdana" pitchFamily="34" charset="0"/>
            </a:endParaRPr>
          </a:p>
          <a:p>
            <a:pPr>
              <a:buFontTx/>
              <a:buChar char="•"/>
            </a:pPr>
            <a:endParaRPr lang="pt-BR" sz="1200" b="1">
              <a:latin typeface="Verdana" pitchFamily="34" charset="0"/>
            </a:endParaRPr>
          </a:p>
          <a:p>
            <a:pPr>
              <a:buFontTx/>
              <a:buChar char="•"/>
            </a:pPr>
            <a:r>
              <a:rPr lang="pt-BR" sz="1200" b="1">
                <a:latin typeface="Verdana" pitchFamily="34" charset="0"/>
              </a:rPr>
              <a:t> Rotina</a:t>
            </a:r>
          </a:p>
          <a:p>
            <a:pPr>
              <a:buFontTx/>
              <a:buChar char="•"/>
            </a:pPr>
            <a:endParaRPr lang="pt-BR" sz="1200" b="1">
              <a:latin typeface="Verdana" pitchFamily="34" charset="0"/>
            </a:endParaRPr>
          </a:p>
          <a:p>
            <a:pPr>
              <a:buFontTx/>
              <a:buChar char="•"/>
            </a:pPr>
            <a:endParaRPr lang="pt-BR" sz="1200" b="1">
              <a:latin typeface="Verdana" pitchFamily="34" charset="0"/>
            </a:endParaRPr>
          </a:p>
          <a:p>
            <a:pPr>
              <a:buFontTx/>
              <a:buChar char="•"/>
            </a:pPr>
            <a:r>
              <a:rPr lang="pt-BR" sz="1200" b="1">
                <a:latin typeface="Verdana" pitchFamily="34" charset="0"/>
              </a:rPr>
              <a:t> Conformismo</a:t>
            </a:r>
          </a:p>
          <a:p>
            <a:pPr>
              <a:buFontTx/>
              <a:buChar char="•"/>
            </a:pPr>
            <a:endParaRPr lang="pt-BR" sz="1200" b="1">
              <a:latin typeface="Verdana" pitchFamily="34" charset="0"/>
            </a:endParaRPr>
          </a:p>
          <a:p>
            <a:pPr>
              <a:buFontTx/>
              <a:buChar char="•"/>
            </a:pPr>
            <a:endParaRPr lang="pt-BR" sz="1200" b="1">
              <a:latin typeface="Verdana" pitchFamily="34" charset="0"/>
            </a:endParaRPr>
          </a:p>
          <a:p>
            <a:pPr>
              <a:buFontTx/>
              <a:buChar char="•"/>
            </a:pPr>
            <a:r>
              <a:rPr lang="pt-BR" sz="1200" b="1">
                <a:latin typeface="Verdana" pitchFamily="34" charset="0"/>
              </a:rPr>
              <a:t> Burocratismo</a:t>
            </a:r>
          </a:p>
        </p:txBody>
      </p:sp>
      <p:sp>
        <p:nvSpPr>
          <p:cNvPr id="39961" name="Rectangle 45"/>
          <p:cNvSpPr>
            <a:spLocks noChangeArrowheads="1"/>
          </p:cNvSpPr>
          <p:nvPr/>
        </p:nvSpPr>
        <p:spPr bwMode="auto">
          <a:xfrm>
            <a:off x="4295775" y="3740150"/>
            <a:ext cx="1101725"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a:latin typeface="Verdana" pitchFamily="34" charset="0"/>
              </a:rPr>
              <a:t>Passagem </a:t>
            </a:r>
          </a:p>
          <a:p>
            <a:endParaRPr lang="pt-BR" sz="1200" b="1">
              <a:latin typeface="Verdana" pitchFamily="34" charset="0"/>
            </a:endParaRPr>
          </a:p>
          <a:p>
            <a:r>
              <a:rPr lang="pt-BR" sz="1200" b="1">
                <a:latin typeface="Verdana" pitchFamily="34" charset="0"/>
              </a:rPr>
              <a:t>   de um</a:t>
            </a:r>
          </a:p>
          <a:p>
            <a:endParaRPr lang="pt-BR" sz="1200" b="1">
              <a:latin typeface="Verdana" pitchFamily="34" charset="0"/>
            </a:endParaRPr>
          </a:p>
          <a:p>
            <a:r>
              <a:rPr lang="pt-BR" sz="1200" b="1">
                <a:latin typeface="Verdana" pitchFamily="34" charset="0"/>
              </a:rPr>
              <a:t>   estado</a:t>
            </a:r>
          </a:p>
          <a:p>
            <a:endParaRPr lang="pt-BR" sz="1200" b="1">
              <a:latin typeface="Verdana" pitchFamily="34" charset="0"/>
            </a:endParaRPr>
          </a:p>
          <a:p>
            <a:r>
              <a:rPr lang="pt-BR" sz="1200" b="1">
                <a:latin typeface="Verdana" pitchFamily="34" charset="0"/>
              </a:rPr>
              <a:t>para outro</a:t>
            </a:r>
          </a:p>
        </p:txBody>
      </p:sp>
      <p:sp>
        <p:nvSpPr>
          <p:cNvPr id="39962" name="Rectangle 46"/>
          <p:cNvSpPr>
            <a:spLocks noChangeArrowheads="1"/>
          </p:cNvSpPr>
          <p:nvPr/>
        </p:nvSpPr>
        <p:spPr bwMode="auto">
          <a:xfrm>
            <a:off x="3354388" y="2978150"/>
            <a:ext cx="360362"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a:solidFill>
                  <a:srgbClr val="FF3300"/>
                </a:solidFill>
                <a:latin typeface="Verdana" pitchFamily="34" charset="0"/>
              </a:rPr>
              <a:t>+</a:t>
            </a:r>
          </a:p>
          <a:p>
            <a:endParaRPr lang="pt-BR" sz="1600" b="1">
              <a:solidFill>
                <a:srgbClr val="FF3300"/>
              </a:solidFill>
              <a:latin typeface="Verdana" pitchFamily="34" charset="0"/>
            </a:endParaRPr>
          </a:p>
          <a:p>
            <a:endParaRPr lang="pt-BR" sz="1600" b="1">
              <a:solidFill>
                <a:srgbClr val="FF3300"/>
              </a:solidFill>
              <a:latin typeface="Verdana" pitchFamily="34" charset="0"/>
            </a:endParaRPr>
          </a:p>
          <a:p>
            <a:endParaRPr lang="pt-BR" sz="1600" b="1">
              <a:solidFill>
                <a:srgbClr val="FF3300"/>
              </a:solidFill>
              <a:latin typeface="Verdana" pitchFamily="34" charset="0"/>
            </a:endParaRPr>
          </a:p>
          <a:p>
            <a:r>
              <a:rPr lang="pt-BR" sz="1600" b="1">
                <a:solidFill>
                  <a:srgbClr val="FF3300"/>
                </a:solidFill>
                <a:latin typeface="Verdana" pitchFamily="34" charset="0"/>
              </a:rPr>
              <a:t>+</a:t>
            </a:r>
          </a:p>
          <a:p>
            <a:endParaRPr lang="pt-BR" sz="1600" b="1">
              <a:solidFill>
                <a:srgbClr val="FF3300"/>
              </a:solidFill>
              <a:latin typeface="Verdana" pitchFamily="34" charset="0"/>
            </a:endParaRPr>
          </a:p>
          <a:p>
            <a:endParaRPr lang="pt-BR" sz="1600" b="1">
              <a:solidFill>
                <a:srgbClr val="FF3300"/>
              </a:solidFill>
              <a:latin typeface="Verdana" pitchFamily="34" charset="0"/>
            </a:endParaRPr>
          </a:p>
          <a:p>
            <a:endParaRPr lang="pt-BR" sz="1600" b="1">
              <a:solidFill>
                <a:srgbClr val="FF3300"/>
              </a:solidFill>
              <a:latin typeface="Verdana" pitchFamily="34" charset="0"/>
            </a:endParaRPr>
          </a:p>
          <a:p>
            <a:r>
              <a:rPr lang="pt-BR" sz="1600" b="1">
                <a:solidFill>
                  <a:srgbClr val="FF3300"/>
                </a:solidFill>
                <a:latin typeface="Verdana" pitchFamily="34" charset="0"/>
              </a:rPr>
              <a:t>+</a:t>
            </a:r>
          </a:p>
          <a:p>
            <a:endParaRPr lang="pt-BR" sz="1600" b="1">
              <a:solidFill>
                <a:srgbClr val="FF3300"/>
              </a:solidFill>
              <a:latin typeface="Verdana" pitchFamily="34" charset="0"/>
            </a:endParaRPr>
          </a:p>
          <a:p>
            <a:endParaRPr lang="pt-BR" sz="1000" b="1">
              <a:solidFill>
                <a:srgbClr val="FF3300"/>
              </a:solidFill>
              <a:latin typeface="Verdana" pitchFamily="34" charset="0"/>
            </a:endParaRPr>
          </a:p>
          <a:p>
            <a:endParaRPr lang="pt-BR" sz="1000" b="1">
              <a:solidFill>
                <a:srgbClr val="FF3300"/>
              </a:solidFill>
              <a:latin typeface="Verdana" pitchFamily="34" charset="0"/>
            </a:endParaRPr>
          </a:p>
          <a:p>
            <a:r>
              <a:rPr lang="pt-BR" sz="1600" b="1">
                <a:solidFill>
                  <a:srgbClr val="FF3300"/>
                </a:solidFill>
                <a:latin typeface="Verdana" pitchFamily="34" charset="0"/>
              </a:rPr>
              <a:t>+</a:t>
            </a:r>
          </a:p>
        </p:txBody>
      </p:sp>
      <p:sp>
        <p:nvSpPr>
          <p:cNvPr id="39963" name="Rectangle 47"/>
          <p:cNvSpPr>
            <a:spLocks noChangeArrowheads="1"/>
          </p:cNvSpPr>
          <p:nvPr/>
        </p:nvSpPr>
        <p:spPr bwMode="auto">
          <a:xfrm>
            <a:off x="6040438" y="3001963"/>
            <a:ext cx="280987" cy="296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a:solidFill>
                  <a:srgbClr val="FF3300"/>
                </a:solidFill>
                <a:latin typeface="Verdana" pitchFamily="34" charset="0"/>
              </a:rPr>
              <a:t>-</a:t>
            </a:r>
          </a:p>
          <a:p>
            <a:endParaRPr lang="pt-BR" sz="1600" b="1">
              <a:solidFill>
                <a:srgbClr val="FF3300"/>
              </a:solidFill>
              <a:latin typeface="Verdana" pitchFamily="34" charset="0"/>
            </a:endParaRPr>
          </a:p>
          <a:p>
            <a:endParaRPr lang="pt-BR" sz="1600" b="1">
              <a:solidFill>
                <a:srgbClr val="FF3300"/>
              </a:solidFill>
              <a:latin typeface="Verdana" pitchFamily="34" charset="0"/>
            </a:endParaRPr>
          </a:p>
          <a:p>
            <a:endParaRPr lang="pt-BR" sz="1600" b="1">
              <a:solidFill>
                <a:srgbClr val="FF3300"/>
              </a:solidFill>
              <a:latin typeface="Verdana" pitchFamily="34" charset="0"/>
            </a:endParaRPr>
          </a:p>
          <a:p>
            <a:r>
              <a:rPr lang="pt-BR" sz="1600" b="1">
                <a:solidFill>
                  <a:srgbClr val="FF3300"/>
                </a:solidFill>
                <a:latin typeface="Verdana" pitchFamily="34" charset="0"/>
              </a:rPr>
              <a:t>-</a:t>
            </a:r>
          </a:p>
          <a:p>
            <a:endParaRPr lang="pt-BR" sz="1600" b="1">
              <a:solidFill>
                <a:srgbClr val="FF3300"/>
              </a:solidFill>
              <a:latin typeface="Verdana" pitchFamily="34" charset="0"/>
            </a:endParaRPr>
          </a:p>
          <a:p>
            <a:endParaRPr lang="pt-BR" sz="1600" b="1">
              <a:solidFill>
                <a:srgbClr val="FF3300"/>
              </a:solidFill>
              <a:latin typeface="Verdana" pitchFamily="34" charset="0"/>
            </a:endParaRPr>
          </a:p>
          <a:p>
            <a:endParaRPr lang="pt-BR" sz="1200" b="1">
              <a:solidFill>
                <a:srgbClr val="FF3300"/>
              </a:solidFill>
              <a:latin typeface="Verdana" pitchFamily="34" charset="0"/>
            </a:endParaRPr>
          </a:p>
          <a:p>
            <a:r>
              <a:rPr lang="pt-BR" sz="1600" b="1">
                <a:solidFill>
                  <a:srgbClr val="FF3300"/>
                </a:solidFill>
                <a:latin typeface="Verdana" pitchFamily="34" charset="0"/>
              </a:rPr>
              <a:t>-</a:t>
            </a:r>
          </a:p>
          <a:p>
            <a:endParaRPr lang="pt-BR" sz="1600" b="1">
              <a:solidFill>
                <a:srgbClr val="FF3300"/>
              </a:solidFill>
              <a:latin typeface="Verdana" pitchFamily="34" charset="0"/>
            </a:endParaRPr>
          </a:p>
          <a:p>
            <a:endParaRPr lang="pt-BR" sz="1600" b="1">
              <a:solidFill>
                <a:srgbClr val="FF3300"/>
              </a:solidFill>
              <a:latin typeface="Verdana" pitchFamily="34" charset="0"/>
            </a:endParaRPr>
          </a:p>
          <a:p>
            <a:r>
              <a:rPr lang="pt-BR" sz="1600" b="1">
                <a:solidFill>
                  <a:srgbClr val="FF3300"/>
                </a:solidFill>
                <a:latin typeface="Verdana" pitchFamily="34" charset="0"/>
              </a:rPr>
              <a:t>-</a:t>
            </a:r>
          </a:p>
        </p:txBody>
      </p:sp>
    </p:spTree>
    <p:extLst>
      <p:ext uri="{BB962C8B-B14F-4D97-AF65-F5344CB8AC3E}">
        <p14:creationId xmlns:p14="http://schemas.microsoft.com/office/powerpoint/2010/main" val="150385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41784"/>
            <a:ext cx="7620000" cy="1143000"/>
          </a:xfrm>
        </p:spPr>
        <p:txBody>
          <a:bodyPr/>
          <a:lstStyle/>
          <a:p>
            <a:r>
              <a:rPr lang="pt-BR" sz="3600" dirty="0" smtClean="0"/>
              <a:t>Abordagem contemporânea</a:t>
            </a:r>
            <a:endParaRPr lang="pt-BR" sz="3600" dirty="0"/>
          </a:p>
        </p:txBody>
      </p:sp>
      <p:sp>
        <p:nvSpPr>
          <p:cNvPr id="3" name="Espaço Reservado para Conteúdo 2"/>
          <p:cNvSpPr>
            <a:spLocks noGrp="1"/>
          </p:cNvSpPr>
          <p:nvPr>
            <p:ph idx="1"/>
          </p:nvPr>
        </p:nvSpPr>
        <p:spPr>
          <a:xfrm>
            <a:off x="395536" y="1412776"/>
            <a:ext cx="7620000" cy="4800600"/>
          </a:xfrm>
        </p:spPr>
        <p:txBody>
          <a:bodyPr>
            <a:noAutofit/>
          </a:bodyPr>
          <a:lstStyle/>
          <a:p>
            <a:r>
              <a:rPr lang="pt-BR" sz="2800" dirty="0" smtClean="0"/>
              <a:t>Estamos na Sociedade </a:t>
            </a:r>
            <a:r>
              <a:rPr lang="pt-BR" sz="2800" dirty="0" err="1" smtClean="0"/>
              <a:t>PósIndustrial</a:t>
            </a:r>
            <a:r>
              <a:rPr lang="pt-BR" sz="2800" dirty="0" smtClean="0"/>
              <a:t> “Era da Informação” “Era Moderna”: necessidade de constante </a:t>
            </a:r>
            <a:r>
              <a:rPr lang="pt-BR" sz="2800" dirty="0" smtClean="0">
                <a:solidFill>
                  <a:srgbClr val="FF0000"/>
                </a:solidFill>
              </a:rPr>
              <a:t>inovação</a:t>
            </a:r>
            <a:r>
              <a:rPr lang="pt-BR" sz="2800" dirty="0" smtClean="0"/>
              <a:t>, a adoção de novas ideias e conceitos e a busca de </a:t>
            </a:r>
            <a:r>
              <a:rPr lang="pt-BR" sz="2800" dirty="0" smtClean="0">
                <a:solidFill>
                  <a:srgbClr val="FF0000"/>
                </a:solidFill>
              </a:rPr>
              <a:t>flexibilidade</a:t>
            </a:r>
            <a:r>
              <a:rPr lang="pt-BR" sz="2800" dirty="0" smtClean="0"/>
              <a:t> nas organizações para se adaptar as constantes mudanças/incertezas.</a:t>
            </a:r>
          </a:p>
          <a:p>
            <a:r>
              <a:rPr lang="pt-BR" sz="2800" dirty="0" smtClean="0"/>
              <a:t>Quanto mais dinâmico e competitivo o cenário que a organização se encontra, </a:t>
            </a:r>
            <a:r>
              <a:rPr lang="pt-BR" sz="2800" b="1" i="1" u="sng" dirty="0" smtClean="0">
                <a:uFill>
                  <a:solidFill>
                    <a:schemeClr val="tx1">
                      <a:lumMod val="75000"/>
                      <a:lumOff val="25000"/>
                    </a:schemeClr>
                  </a:solidFill>
                </a:uFill>
              </a:rPr>
              <a:t>maior é a </a:t>
            </a:r>
            <a:r>
              <a:rPr lang="pt-BR" sz="2800" b="1" i="1" u="sng" dirty="0">
                <a:uFill>
                  <a:solidFill>
                    <a:schemeClr val="tx1">
                      <a:lumMod val="75000"/>
                      <a:lumOff val="25000"/>
                    </a:schemeClr>
                  </a:solidFill>
                </a:uFill>
              </a:rPr>
              <a:t>necessidade de se fundamentar em conceitos, ideias, modelos, teorias e valores que lhe permitam a orientação e o balizamento do seu comportamento</a:t>
            </a:r>
            <a:r>
              <a:rPr lang="pt-BR" sz="2800" dirty="0" smtClean="0"/>
              <a:t>.</a:t>
            </a:r>
            <a:endParaRPr lang="pt-BR" sz="28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a:t>
            </a:fld>
            <a:endParaRPr lang="en-US"/>
          </a:p>
        </p:txBody>
      </p:sp>
      <p:sp>
        <p:nvSpPr>
          <p:cNvPr id="5" name="CaixaDeTexto 4"/>
          <p:cNvSpPr txBox="1"/>
          <p:nvPr/>
        </p:nvSpPr>
        <p:spPr>
          <a:xfrm>
            <a:off x="8573670" y="44624"/>
            <a:ext cx="400110" cy="5367495"/>
          </a:xfrm>
          <a:prstGeom prst="rect">
            <a:avLst/>
          </a:prstGeom>
          <a:noFill/>
        </p:spPr>
        <p:txBody>
          <a:bodyPr vert="vert270" wrap="square" rtlCol="0">
            <a:spAutoFit/>
          </a:bodyPr>
          <a:lstStyle/>
          <a:p>
            <a:r>
              <a:rPr lang="pt-BR" sz="1400" b="1" dirty="0">
                <a:solidFill>
                  <a:schemeClr val="tx1">
                    <a:lumMod val="50000"/>
                    <a:lumOff val="50000"/>
                  </a:schemeClr>
                </a:solidFill>
                <a:effectLst>
                  <a:outerShdw blurRad="38100" dist="38100" dir="2700000" algn="tl">
                    <a:srgbClr val="000000">
                      <a:alpha val="43137"/>
                    </a:srgbClr>
                  </a:outerShdw>
                </a:effectLst>
              </a:rPr>
              <a:t>EVOLUÇÃO E CORRENTES DE PENSAMENTO DA ADMINISTRAÇÃO</a:t>
            </a:r>
          </a:p>
        </p:txBody>
      </p:sp>
    </p:spTree>
    <p:extLst>
      <p:ext uri="{BB962C8B-B14F-4D97-AF65-F5344CB8AC3E}">
        <p14:creationId xmlns:p14="http://schemas.microsoft.com/office/powerpoint/2010/main" val="8532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1" name="Rectangle 1027"/>
          <p:cNvSpPr>
            <a:spLocks noChangeArrowheads="1"/>
          </p:cNvSpPr>
          <p:nvPr/>
        </p:nvSpPr>
        <p:spPr bwMode="auto">
          <a:xfrm>
            <a:off x="1387475" y="465138"/>
            <a:ext cx="6442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a:latin typeface="Verdana" pitchFamily="34" charset="0"/>
              </a:rPr>
              <a:t>Figura 14.4. Os tipos de mudança organizacional</a:t>
            </a:r>
          </a:p>
        </p:txBody>
      </p:sp>
      <p:sp>
        <p:nvSpPr>
          <p:cNvPr id="37892" name="Rectangle 1031"/>
          <p:cNvSpPr>
            <a:spLocks noChangeArrowheads="1"/>
          </p:cNvSpPr>
          <p:nvPr/>
        </p:nvSpPr>
        <p:spPr bwMode="auto">
          <a:xfrm>
            <a:off x="838200" y="1465263"/>
            <a:ext cx="2390775" cy="10541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7893" name="Rectangle 1052"/>
          <p:cNvSpPr>
            <a:spLocks noChangeArrowheads="1"/>
          </p:cNvSpPr>
          <p:nvPr/>
        </p:nvSpPr>
        <p:spPr bwMode="auto">
          <a:xfrm>
            <a:off x="823913" y="2787650"/>
            <a:ext cx="2390775" cy="10541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7894" name="Rectangle 1053"/>
          <p:cNvSpPr>
            <a:spLocks noChangeArrowheads="1"/>
          </p:cNvSpPr>
          <p:nvPr/>
        </p:nvSpPr>
        <p:spPr bwMode="auto">
          <a:xfrm>
            <a:off x="823913" y="4111625"/>
            <a:ext cx="2390775" cy="10541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7895" name="Rectangle 1054"/>
          <p:cNvSpPr>
            <a:spLocks noChangeArrowheads="1"/>
          </p:cNvSpPr>
          <p:nvPr/>
        </p:nvSpPr>
        <p:spPr bwMode="auto">
          <a:xfrm>
            <a:off x="819150" y="5462588"/>
            <a:ext cx="2390775" cy="10541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7896" name="Rectangle 1055"/>
          <p:cNvSpPr>
            <a:spLocks noChangeArrowheads="1"/>
          </p:cNvSpPr>
          <p:nvPr/>
        </p:nvSpPr>
        <p:spPr bwMode="auto">
          <a:xfrm>
            <a:off x="3724275" y="1477963"/>
            <a:ext cx="2930525" cy="10541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7897" name="Rectangle 1056"/>
          <p:cNvSpPr>
            <a:spLocks noChangeArrowheads="1"/>
          </p:cNvSpPr>
          <p:nvPr/>
        </p:nvSpPr>
        <p:spPr bwMode="auto">
          <a:xfrm>
            <a:off x="3760788" y="2813050"/>
            <a:ext cx="2930525" cy="10541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7898" name="Rectangle 1057"/>
          <p:cNvSpPr>
            <a:spLocks noChangeArrowheads="1"/>
          </p:cNvSpPr>
          <p:nvPr/>
        </p:nvSpPr>
        <p:spPr bwMode="auto">
          <a:xfrm>
            <a:off x="3771900" y="4125913"/>
            <a:ext cx="2930525" cy="10541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7899" name="Rectangle 1058"/>
          <p:cNvSpPr>
            <a:spLocks noChangeArrowheads="1"/>
          </p:cNvSpPr>
          <p:nvPr/>
        </p:nvSpPr>
        <p:spPr bwMode="auto">
          <a:xfrm>
            <a:off x="3821113" y="5465763"/>
            <a:ext cx="2930525" cy="10541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7900" name="Rectangle 1059"/>
          <p:cNvSpPr>
            <a:spLocks noChangeArrowheads="1"/>
          </p:cNvSpPr>
          <p:nvPr/>
        </p:nvSpPr>
        <p:spPr bwMode="auto">
          <a:xfrm>
            <a:off x="927100" y="1657350"/>
            <a:ext cx="2168525"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latin typeface="Verdana" pitchFamily="34" charset="0"/>
              </a:rPr>
              <a:t>     Mudanças na</a:t>
            </a:r>
          </a:p>
          <a:p>
            <a:r>
              <a:rPr lang="pt-BR" sz="1400" b="1">
                <a:latin typeface="Verdana" pitchFamily="34" charset="0"/>
              </a:rPr>
              <a:t>        Estrutura</a:t>
            </a:r>
          </a:p>
          <a:p>
            <a:r>
              <a:rPr lang="pt-BR" sz="1400" b="1">
                <a:latin typeface="Verdana" pitchFamily="34" charset="0"/>
              </a:rPr>
              <a:t>   Organizacional</a:t>
            </a:r>
          </a:p>
          <a:p>
            <a:endParaRPr lang="pt-BR" sz="1400" b="1">
              <a:latin typeface="Verdana" pitchFamily="34" charset="0"/>
            </a:endParaRPr>
          </a:p>
          <a:p>
            <a:endParaRPr lang="pt-BR" sz="1400" b="1">
              <a:latin typeface="Verdana" pitchFamily="34" charset="0"/>
            </a:endParaRPr>
          </a:p>
          <a:p>
            <a:endParaRPr lang="pt-BR" sz="1000" b="1">
              <a:latin typeface="Verdana" pitchFamily="34" charset="0"/>
            </a:endParaRPr>
          </a:p>
          <a:p>
            <a:endParaRPr lang="pt-BR" sz="1400" b="1">
              <a:latin typeface="Verdana" pitchFamily="34" charset="0"/>
            </a:endParaRPr>
          </a:p>
          <a:p>
            <a:r>
              <a:rPr lang="pt-BR" sz="1400" b="1">
                <a:latin typeface="Verdana" pitchFamily="34" charset="0"/>
              </a:rPr>
              <a:t>     Mudanças na</a:t>
            </a:r>
          </a:p>
          <a:p>
            <a:r>
              <a:rPr lang="pt-BR" sz="1400" b="1">
                <a:latin typeface="Verdana" pitchFamily="34" charset="0"/>
              </a:rPr>
              <a:t>       Tecnologia</a:t>
            </a:r>
          </a:p>
          <a:p>
            <a:endParaRPr lang="pt-BR" sz="1400" b="1">
              <a:latin typeface="Verdana" pitchFamily="34" charset="0"/>
            </a:endParaRPr>
          </a:p>
          <a:p>
            <a:endParaRPr lang="pt-BR" sz="1400" b="1">
              <a:latin typeface="Verdana" pitchFamily="34" charset="0"/>
            </a:endParaRPr>
          </a:p>
          <a:p>
            <a:endParaRPr lang="pt-BR" sz="1400" b="1">
              <a:latin typeface="Verdana" pitchFamily="34" charset="0"/>
            </a:endParaRPr>
          </a:p>
          <a:p>
            <a:endParaRPr lang="pt-BR" sz="1400" b="1">
              <a:latin typeface="Verdana" pitchFamily="34" charset="0"/>
            </a:endParaRPr>
          </a:p>
          <a:p>
            <a:r>
              <a:rPr lang="pt-BR" sz="1400" b="1">
                <a:latin typeface="Verdana" pitchFamily="34" charset="0"/>
              </a:rPr>
              <a:t>    Mudanças nos</a:t>
            </a:r>
          </a:p>
          <a:p>
            <a:r>
              <a:rPr lang="pt-BR" sz="1400" b="1">
                <a:latin typeface="Verdana" pitchFamily="34" charset="0"/>
              </a:rPr>
              <a:t>Produtos / Serviços</a:t>
            </a:r>
          </a:p>
          <a:p>
            <a:endParaRPr lang="pt-BR" sz="1400" b="1">
              <a:latin typeface="Verdana" pitchFamily="34" charset="0"/>
            </a:endParaRPr>
          </a:p>
          <a:p>
            <a:endParaRPr lang="pt-BR" sz="1400" b="1">
              <a:latin typeface="Verdana" pitchFamily="34" charset="0"/>
            </a:endParaRPr>
          </a:p>
          <a:p>
            <a:endParaRPr lang="pt-BR" sz="1400" b="1">
              <a:latin typeface="Verdana" pitchFamily="34" charset="0"/>
            </a:endParaRPr>
          </a:p>
          <a:p>
            <a:endParaRPr lang="pt-BR" sz="1400" b="1">
              <a:latin typeface="Verdana" pitchFamily="34" charset="0"/>
            </a:endParaRPr>
          </a:p>
          <a:p>
            <a:r>
              <a:rPr lang="pt-BR" sz="1400" b="1">
                <a:latin typeface="Verdana" pitchFamily="34" charset="0"/>
              </a:rPr>
              <a:t>     Mudanças na</a:t>
            </a:r>
          </a:p>
          <a:p>
            <a:r>
              <a:rPr lang="pt-BR" sz="1400" b="1">
                <a:latin typeface="Verdana" pitchFamily="34" charset="0"/>
              </a:rPr>
              <a:t>         Cultura</a:t>
            </a:r>
          </a:p>
          <a:p>
            <a:r>
              <a:rPr lang="pt-BR" sz="1400" b="1">
                <a:latin typeface="Verdana" pitchFamily="34" charset="0"/>
              </a:rPr>
              <a:t>   Organizacional</a:t>
            </a:r>
          </a:p>
        </p:txBody>
      </p:sp>
      <p:sp>
        <p:nvSpPr>
          <p:cNvPr id="37901" name="Rectangle 1060"/>
          <p:cNvSpPr>
            <a:spLocks noChangeArrowheads="1"/>
          </p:cNvSpPr>
          <p:nvPr/>
        </p:nvSpPr>
        <p:spPr bwMode="auto">
          <a:xfrm>
            <a:off x="3779838" y="1708150"/>
            <a:ext cx="3178175" cy="477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a:latin typeface="Verdana" pitchFamily="34" charset="0"/>
              </a:rPr>
              <a:t>Redesenho da organização.</a:t>
            </a:r>
          </a:p>
          <a:p>
            <a:r>
              <a:rPr lang="pt-BR" sz="1200" b="1">
                <a:latin typeface="Verdana" pitchFamily="34" charset="0"/>
              </a:rPr>
              <a:t>Mudança do formato do trabalho.</a:t>
            </a:r>
          </a:p>
          <a:p>
            <a:r>
              <a:rPr lang="pt-BR" sz="1200" b="1">
                <a:latin typeface="Verdana" pitchFamily="34" charset="0"/>
              </a:rPr>
              <a:t>Nova configuração do negócio.</a:t>
            </a:r>
          </a:p>
          <a:p>
            <a:endParaRPr lang="pt-BR" sz="1200" b="1">
              <a:latin typeface="Verdana" pitchFamily="34" charset="0"/>
            </a:endParaRPr>
          </a:p>
          <a:p>
            <a:endParaRPr lang="pt-BR" sz="1200" b="1">
              <a:latin typeface="Verdana" pitchFamily="34" charset="0"/>
            </a:endParaRPr>
          </a:p>
          <a:p>
            <a:endParaRPr lang="pt-BR" sz="1200" b="1">
              <a:latin typeface="Verdana" pitchFamily="34" charset="0"/>
            </a:endParaRPr>
          </a:p>
          <a:p>
            <a:endParaRPr lang="pt-BR" sz="1200" b="1">
              <a:latin typeface="Verdana" pitchFamily="34" charset="0"/>
            </a:endParaRPr>
          </a:p>
          <a:p>
            <a:r>
              <a:rPr lang="pt-BR" sz="1200" b="1">
                <a:latin typeface="Verdana" pitchFamily="34" charset="0"/>
              </a:rPr>
              <a:t>Novos equipamentos.</a:t>
            </a:r>
          </a:p>
          <a:p>
            <a:r>
              <a:rPr lang="pt-BR" sz="1200" b="1">
                <a:latin typeface="Verdana" pitchFamily="34" charset="0"/>
              </a:rPr>
              <a:t>Novos processos de trabalho.</a:t>
            </a:r>
          </a:p>
          <a:p>
            <a:r>
              <a:rPr lang="pt-BR" sz="1200" b="1">
                <a:latin typeface="Verdana" pitchFamily="34" charset="0"/>
              </a:rPr>
              <a:t>Redesenho do fluxo de trabalho.</a:t>
            </a:r>
          </a:p>
          <a:p>
            <a:endParaRPr lang="pt-BR" sz="1200" b="1">
              <a:latin typeface="Verdana" pitchFamily="34" charset="0"/>
            </a:endParaRPr>
          </a:p>
          <a:p>
            <a:endParaRPr lang="pt-BR" sz="1200" b="1">
              <a:latin typeface="Verdana" pitchFamily="34" charset="0"/>
            </a:endParaRPr>
          </a:p>
          <a:p>
            <a:endParaRPr lang="pt-BR" sz="1200" b="1">
              <a:latin typeface="Verdana" pitchFamily="34" charset="0"/>
            </a:endParaRPr>
          </a:p>
          <a:p>
            <a:endParaRPr lang="pt-BR" sz="1000" b="1">
              <a:latin typeface="Verdana" pitchFamily="34" charset="0"/>
            </a:endParaRPr>
          </a:p>
          <a:p>
            <a:r>
              <a:rPr lang="pt-BR" sz="1200" b="1">
                <a:latin typeface="Verdana" pitchFamily="34" charset="0"/>
              </a:rPr>
              <a:t>Novos produtos.</a:t>
            </a:r>
          </a:p>
          <a:p>
            <a:r>
              <a:rPr lang="pt-BR" sz="1200" b="1">
                <a:latin typeface="Verdana" pitchFamily="34" charset="0"/>
              </a:rPr>
              <a:t>Novos serviços.</a:t>
            </a:r>
          </a:p>
          <a:p>
            <a:r>
              <a:rPr lang="pt-BR" sz="1200" b="1">
                <a:latin typeface="Verdana" pitchFamily="34" charset="0"/>
              </a:rPr>
              <a:t>Desenvolvimento de produtos.</a:t>
            </a:r>
          </a:p>
          <a:p>
            <a:r>
              <a:rPr lang="pt-BR" sz="1200" b="1">
                <a:latin typeface="Verdana" pitchFamily="34" charset="0"/>
              </a:rPr>
              <a:t>Novos clientes.</a:t>
            </a:r>
          </a:p>
          <a:p>
            <a:endParaRPr lang="pt-BR" sz="1000" b="1">
              <a:latin typeface="Verdana" pitchFamily="34" charset="0"/>
            </a:endParaRPr>
          </a:p>
          <a:p>
            <a:endParaRPr lang="pt-BR" sz="1200" b="1">
              <a:latin typeface="Verdana" pitchFamily="34" charset="0"/>
            </a:endParaRPr>
          </a:p>
          <a:p>
            <a:endParaRPr lang="pt-BR" sz="1200" b="1">
              <a:latin typeface="Verdana" pitchFamily="34" charset="0"/>
            </a:endParaRPr>
          </a:p>
          <a:p>
            <a:r>
              <a:rPr lang="pt-BR" sz="1200" b="1">
                <a:latin typeface="Verdana" pitchFamily="34" charset="0"/>
              </a:rPr>
              <a:t>Novas atitudes, percepções,</a:t>
            </a:r>
          </a:p>
          <a:p>
            <a:r>
              <a:rPr lang="pt-BR" sz="1200" b="1">
                <a:latin typeface="Verdana" pitchFamily="34" charset="0"/>
              </a:rPr>
              <a:t>Expectativas.</a:t>
            </a:r>
          </a:p>
          <a:p>
            <a:r>
              <a:rPr lang="pt-BR" sz="1200" b="1">
                <a:latin typeface="Verdana" pitchFamily="34" charset="0"/>
              </a:rPr>
              <a:t>Nova mentalidade.</a:t>
            </a:r>
          </a:p>
          <a:p>
            <a:r>
              <a:rPr lang="pt-BR" sz="1200" b="1">
                <a:latin typeface="Verdana" pitchFamily="34" charset="0"/>
              </a:rPr>
              <a:t>Novas habilidades e competências.</a:t>
            </a:r>
          </a:p>
          <a:p>
            <a:r>
              <a:rPr lang="pt-BR" sz="1200" b="1">
                <a:latin typeface="Verdana" pitchFamily="34" charset="0"/>
              </a:rPr>
              <a:t>Novos resultados.</a:t>
            </a:r>
          </a:p>
        </p:txBody>
      </p:sp>
      <p:sp>
        <p:nvSpPr>
          <p:cNvPr id="37902" name="Line 1061"/>
          <p:cNvSpPr>
            <a:spLocks noChangeShapeType="1"/>
          </p:cNvSpPr>
          <p:nvPr/>
        </p:nvSpPr>
        <p:spPr bwMode="auto">
          <a:xfrm>
            <a:off x="3206750" y="5992813"/>
            <a:ext cx="612775" cy="158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7903" name="Line 1062"/>
          <p:cNvSpPr>
            <a:spLocks noChangeShapeType="1"/>
          </p:cNvSpPr>
          <p:nvPr/>
        </p:nvSpPr>
        <p:spPr bwMode="auto">
          <a:xfrm>
            <a:off x="3181350" y="4640263"/>
            <a:ext cx="612775" cy="158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7904" name="Line 1063"/>
          <p:cNvSpPr>
            <a:spLocks noChangeShapeType="1"/>
          </p:cNvSpPr>
          <p:nvPr/>
        </p:nvSpPr>
        <p:spPr bwMode="auto">
          <a:xfrm>
            <a:off x="3194050" y="3287713"/>
            <a:ext cx="612775" cy="158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7905" name="Line 1064"/>
          <p:cNvSpPr>
            <a:spLocks noChangeShapeType="1"/>
          </p:cNvSpPr>
          <p:nvPr/>
        </p:nvSpPr>
        <p:spPr bwMode="auto">
          <a:xfrm>
            <a:off x="3195638" y="2000250"/>
            <a:ext cx="612775" cy="1588"/>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7906" name="Line 1065"/>
          <p:cNvSpPr>
            <a:spLocks noChangeShapeType="1"/>
          </p:cNvSpPr>
          <p:nvPr/>
        </p:nvSpPr>
        <p:spPr bwMode="auto">
          <a:xfrm flipV="1">
            <a:off x="6645275" y="2016125"/>
            <a:ext cx="509588" cy="11113"/>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7907" name="Line 1066"/>
          <p:cNvSpPr>
            <a:spLocks noChangeShapeType="1"/>
          </p:cNvSpPr>
          <p:nvPr/>
        </p:nvSpPr>
        <p:spPr bwMode="auto">
          <a:xfrm>
            <a:off x="6670675" y="5989638"/>
            <a:ext cx="496888" cy="158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7908" name="Line 1067"/>
          <p:cNvSpPr>
            <a:spLocks noChangeShapeType="1"/>
          </p:cNvSpPr>
          <p:nvPr/>
        </p:nvSpPr>
        <p:spPr bwMode="auto">
          <a:xfrm>
            <a:off x="6643688" y="4651375"/>
            <a:ext cx="522287" cy="1588"/>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7909" name="Line 1068"/>
          <p:cNvSpPr>
            <a:spLocks noChangeShapeType="1"/>
          </p:cNvSpPr>
          <p:nvPr/>
        </p:nvSpPr>
        <p:spPr bwMode="auto">
          <a:xfrm>
            <a:off x="6681788" y="3311525"/>
            <a:ext cx="484187" cy="1588"/>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7910" name="Line 1069"/>
          <p:cNvSpPr>
            <a:spLocks noChangeShapeType="1"/>
          </p:cNvSpPr>
          <p:nvPr/>
        </p:nvSpPr>
        <p:spPr bwMode="auto">
          <a:xfrm>
            <a:off x="7172325" y="2035175"/>
            <a:ext cx="0" cy="39671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7911" name="Line 1070"/>
          <p:cNvSpPr>
            <a:spLocks noChangeShapeType="1"/>
          </p:cNvSpPr>
          <p:nvPr/>
        </p:nvSpPr>
        <p:spPr bwMode="auto">
          <a:xfrm>
            <a:off x="7173913" y="4022725"/>
            <a:ext cx="354012" cy="1588"/>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7912" name="Rectangle 1071"/>
          <p:cNvSpPr>
            <a:spLocks noChangeArrowheads="1"/>
          </p:cNvSpPr>
          <p:nvPr/>
        </p:nvSpPr>
        <p:spPr bwMode="auto">
          <a:xfrm>
            <a:off x="7470775" y="3435350"/>
            <a:ext cx="167322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latin typeface="Verdana" pitchFamily="34" charset="0"/>
              </a:rPr>
              <a:t>  Desempenho</a:t>
            </a:r>
          </a:p>
          <a:p>
            <a:endParaRPr lang="pt-BR" sz="1400" b="1">
              <a:latin typeface="Verdana" pitchFamily="34" charset="0"/>
            </a:endParaRPr>
          </a:p>
          <a:p>
            <a:r>
              <a:rPr lang="pt-BR" sz="1400" b="1">
                <a:latin typeface="Verdana" pitchFamily="34" charset="0"/>
              </a:rPr>
              <a:t>Organizacional</a:t>
            </a:r>
          </a:p>
          <a:p>
            <a:endParaRPr lang="pt-BR" sz="1400" b="1">
              <a:latin typeface="Verdana" pitchFamily="34" charset="0"/>
            </a:endParaRPr>
          </a:p>
          <a:p>
            <a:r>
              <a:rPr lang="pt-BR" sz="1400" b="1">
                <a:latin typeface="Verdana" pitchFamily="34" charset="0"/>
              </a:rPr>
              <a:t>   Melhorado</a:t>
            </a:r>
          </a:p>
        </p:txBody>
      </p:sp>
    </p:spTree>
    <p:extLst>
      <p:ext uri="{BB962C8B-B14F-4D97-AF65-F5344CB8AC3E}">
        <p14:creationId xmlns:p14="http://schemas.microsoft.com/office/powerpoint/2010/main" val="259942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1387475" y="465138"/>
            <a:ext cx="664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a:latin typeface="Verdana" pitchFamily="34" charset="0"/>
              </a:rPr>
              <a:t>Figura 14.5. As etapas da mudança organizacional</a:t>
            </a:r>
          </a:p>
        </p:txBody>
      </p:sp>
      <p:sp>
        <p:nvSpPr>
          <p:cNvPr id="38916" name="Rectangle 4"/>
          <p:cNvSpPr>
            <a:spLocks noChangeArrowheads="1"/>
          </p:cNvSpPr>
          <p:nvPr/>
        </p:nvSpPr>
        <p:spPr bwMode="auto">
          <a:xfrm>
            <a:off x="825500" y="2019300"/>
            <a:ext cx="1965325" cy="10541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8917" name="Rectangle 7"/>
          <p:cNvSpPr>
            <a:spLocks noChangeArrowheads="1"/>
          </p:cNvSpPr>
          <p:nvPr/>
        </p:nvSpPr>
        <p:spPr bwMode="auto">
          <a:xfrm>
            <a:off x="820738" y="4767263"/>
            <a:ext cx="1979612" cy="10541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8918" name="Rectangle 11"/>
          <p:cNvSpPr>
            <a:spLocks noChangeArrowheads="1"/>
          </p:cNvSpPr>
          <p:nvPr/>
        </p:nvSpPr>
        <p:spPr bwMode="auto">
          <a:xfrm>
            <a:off x="3541713" y="3429000"/>
            <a:ext cx="1527175" cy="10541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8919" name="Rectangle 25"/>
          <p:cNvSpPr>
            <a:spLocks noChangeArrowheads="1"/>
          </p:cNvSpPr>
          <p:nvPr/>
        </p:nvSpPr>
        <p:spPr bwMode="auto">
          <a:xfrm>
            <a:off x="5508625" y="3429000"/>
            <a:ext cx="1527175" cy="10541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8920" name="Rectangle 26"/>
          <p:cNvSpPr>
            <a:spLocks noChangeArrowheads="1"/>
          </p:cNvSpPr>
          <p:nvPr/>
        </p:nvSpPr>
        <p:spPr bwMode="auto">
          <a:xfrm>
            <a:off x="7464425" y="3429000"/>
            <a:ext cx="1527175" cy="10541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38921" name="Line 27"/>
          <p:cNvSpPr>
            <a:spLocks noChangeShapeType="1"/>
          </p:cNvSpPr>
          <p:nvPr/>
        </p:nvSpPr>
        <p:spPr bwMode="auto">
          <a:xfrm>
            <a:off x="6978650" y="3941763"/>
            <a:ext cx="612775" cy="158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8922" name="Line 28"/>
          <p:cNvSpPr>
            <a:spLocks noChangeShapeType="1"/>
          </p:cNvSpPr>
          <p:nvPr/>
        </p:nvSpPr>
        <p:spPr bwMode="auto">
          <a:xfrm>
            <a:off x="5010150" y="3954463"/>
            <a:ext cx="612775" cy="158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8923" name="Line 29"/>
          <p:cNvSpPr>
            <a:spLocks noChangeShapeType="1"/>
          </p:cNvSpPr>
          <p:nvPr/>
        </p:nvSpPr>
        <p:spPr bwMode="auto">
          <a:xfrm>
            <a:off x="2792413" y="2513013"/>
            <a:ext cx="1436687" cy="915987"/>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8924" name="Line 30"/>
          <p:cNvSpPr>
            <a:spLocks noChangeShapeType="1"/>
          </p:cNvSpPr>
          <p:nvPr/>
        </p:nvSpPr>
        <p:spPr bwMode="auto">
          <a:xfrm flipV="1">
            <a:off x="2792413" y="4497388"/>
            <a:ext cx="1385887" cy="811212"/>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8925" name="Rectangle 31"/>
          <p:cNvSpPr>
            <a:spLocks noChangeArrowheads="1"/>
          </p:cNvSpPr>
          <p:nvPr/>
        </p:nvSpPr>
        <p:spPr bwMode="auto">
          <a:xfrm>
            <a:off x="817563" y="2387600"/>
            <a:ext cx="2020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latin typeface="Verdana" pitchFamily="34" charset="0"/>
              </a:rPr>
              <a:t>Forças Ambientais</a:t>
            </a:r>
          </a:p>
        </p:txBody>
      </p:sp>
      <p:sp>
        <p:nvSpPr>
          <p:cNvPr id="38926" name="Rectangle 32"/>
          <p:cNvSpPr>
            <a:spLocks noChangeArrowheads="1"/>
          </p:cNvSpPr>
          <p:nvPr/>
        </p:nvSpPr>
        <p:spPr bwMode="auto">
          <a:xfrm>
            <a:off x="933450" y="5132388"/>
            <a:ext cx="1762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latin typeface="Verdana" pitchFamily="34" charset="0"/>
              </a:rPr>
              <a:t>Forças Internas</a:t>
            </a:r>
          </a:p>
        </p:txBody>
      </p:sp>
      <p:sp>
        <p:nvSpPr>
          <p:cNvPr id="38927" name="Rectangle 33"/>
          <p:cNvSpPr>
            <a:spLocks noChangeArrowheads="1"/>
          </p:cNvSpPr>
          <p:nvPr/>
        </p:nvSpPr>
        <p:spPr bwMode="auto">
          <a:xfrm>
            <a:off x="3586163" y="3598863"/>
            <a:ext cx="14287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latin typeface="Verdana" pitchFamily="34" charset="0"/>
              </a:rPr>
              <a:t>Necessidade</a:t>
            </a:r>
          </a:p>
          <a:p>
            <a:r>
              <a:rPr lang="pt-BR" sz="1400" b="1">
                <a:latin typeface="Verdana" pitchFamily="34" charset="0"/>
              </a:rPr>
              <a:t>        de</a:t>
            </a:r>
          </a:p>
          <a:p>
            <a:r>
              <a:rPr lang="pt-BR" sz="1400" b="1">
                <a:latin typeface="Verdana" pitchFamily="34" charset="0"/>
              </a:rPr>
              <a:t>   Mudança</a:t>
            </a:r>
          </a:p>
        </p:txBody>
      </p:sp>
      <p:sp>
        <p:nvSpPr>
          <p:cNvPr id="38928" name="Rectangle 34"/>
          <p:cNvSpPr>
            <a:spLocks noChangeArrowheads="1"/>
          </p:cNvSpPr>
          <p:nvPr/>
        </p:nvSpPr>
        <p:spPr bwMode="auto">
          <a:xfrm>
            <a:off x="5607050" y="3598863"/>
            <a:ext cx="13573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latin typeface="Verdana" pitchFamily="34" charset="0"/>
              </a:rPr>
              <a:t>Diagnóstico</a:t>
            </a:r>
          </a:p>
          <a:p>
            <a:r>
              <a:rPr lang="pt-BR" sz="1400" b="1">
                <a:latin typeface="Verdana" pitchFamily="34" charset="0"/>
              </a:rPr>
              <a:t>       da</a:t>
            </a:r>
          </a:p>
          <a:p>
            <a:r>
              <a:rPr lang="pt-BR" sz="1400" b="1">
                <a:latin typeface="Verdana" pitchFamily="34" charset="0"/>
              </a:rPr>
              <a:t>  Mudança</a:t>
            </a:r>
          </a:p>
        </p:txBody>
      </p:sp>
      <p:sp>
        <p:nvSpPr>
          <p:cNvPr id="38929" name="Rectangle 35"/>
          <p:cNvSpPr>
            <a:spLocks noChangeArrowheads="1"/>
          </p:cNvSpPr>
          <p:nvPr/>
        </p:nvSpPr>
        <p:spPr bwMode="auto">
          <a:xfrm>
            <a:off x="7373938" y="3597275"/>
            <a:ext cx="17510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latin typeface="Verdana" pitchFamily="34" charset="0"/>
              </a:rPr>
              <a:t>Implementação</a:t>
            </a:r>
          </a:p>
          <a:p>
            <a:r>
              <a:rPr lang="pt-BR" sz="1400" b="1">
                <a:latin typeface="Verdana" pitchFamily="34" charset="0"/>
              </a:rPr>
              <a:t>           da</a:t>
            </a:r>
          </a:p>
          <a:p>
            <a:r>
              <a:rPr lang="pt-BR" sz="1400" b="1">
                <a:latin typeface="Verdana" pitchFamily="34" charset="0"/>
              </a:rPr>
              <a:t>     Mudança</a:t>
            </a:r>
          </a:p>
        </p:txBody>
      </p:sp>
      <p:sp>
        <p:nvSpPr>
          <p:cNvPr id="38930" name="Rectangle 36"/>
          <p:cNvSpPr>
            <a:spLocks noChangeArrowheads="1"/>
          </p:cNvSpPr>
          <p:nvPr/>
        </p:nvSpPr>
        <p:spPr bwMode="auto">
          <a:xfrm>
            <a:off x="677863" y="3225800"/>
            <a:ext cx="22701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a:latin typeface="Verdana" pitchFamily="34" charset="0"/>
              </a:rPr>
              <a:t>Competição globalizada,</a:t>
            </a:r>
          </a:p>
          <a:p>
            <a:r>
              <a:rPr lang="pt-BR" sz="1200" b="1">
                <a:latin typeface="Verdana" pitchFamily="34" charset="0"/>
              </a:rPr>
              <a:t> clientes, concorrentes,</a:t>
            </a:r>
          </a:p>
          <a:p>
            <a:r>
              <a:rPr lang="pt-BR" sz="1200" b="1">
                <a:latin typeface="Verdana" pitchFamily="34" charset="0"/>
              </a:rPr>
              <a:t>      fornecedores, etc.</a:t>
            </a:r>
          </a:p>
        </p:txBody>
      </p:sp>
      <p:sp>
        <p:nvSpPr>
          <p:cNvPr id="38931" name="Rectangle 37"/>
          <p:cNvSpPr>
            <a:spLocks noChangeArrowheads="1"/>
          </p:cNvSpPr>
          <p:nvPr/>
        </p:nvSpPr>
        <p:spPr bwMode="auto">
          <a:xfrm>
            <a:off x="608013" y="5932488"/>
            <a:ext cx="24463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a:latin typeface="Verdana" pitchFamily="34" charset="0"/>
              </a:rPr>
              <a:t> Missão, objetivos, planos,</a:t>
            </a:r>
          </a:p>
          <a:p>
            <a:r>
              <a:rPr lang="pt-BR" sz="1200" b="1">
                <a:latin typeface="Verdana" pitchFamily="34" charset="0"/>
              </a:rPr>
              <a:t>problemas e necessidades</a:t>
            </a:r>
          </a:p>
          <a:p>
            <a:r>
              <a:rPr lang="pt-BR" sz="1200" b="1">
                <a:latin typeface="Verdana" pitchFamily="34" charset="0"/>
              </a:rPr>
              <a:t>         da organização</a:t>
            </a:r>
          </a:p>
        </p:txBody>
      </p:sp>
      <p:sp>
        <p:nvSpPr>
          <p:cNvPr id="38932" name="Rectangle 38"/>
          <p:cNvSpPr>
            <a:spLocks noChangeArrowheads="1"/>
          </p:cNvSpPr>
          <p:nvPr/>
        </p:nvSpPr>
        <p:spPr bwMode="auto">
          <a:xfrm>
            <a:off x="3644900" y="4760913"/>
            <a:ext cx="13239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a:latin typeface="Verdana" pitchFamily="34" charset="0"/>
              </a:rPr>
              <a:t>  Análise dos</a:t>
            </a:r>
          </a:p>
          <a:p>
            <a:r>
              <a:rPr lang="pt-BR" sz="1200" b="1">
                <a:latin typeface="Verdana" pitchFamily="34" charset="0"/>
              </a:rPr>
              <a:t> problemas e</a:t>
            </a:r>
          </a:p>
          <a:p>
            <a:r>
              <a:rPr lang="pt-BR" sz="1200" b="1">
                <a:latin typeface="Verdana" pitchFamily="34" charset="0"/>
              </a:rPr>
              <a:t>necessidades</a:t>
            </a:r>
          </a:p>
        </p:txBody>
      </p:sp>
      <p:sp>
        <p:nvSpPr>
          <p:cNvPr id="38933" name="Rectangle 39"/>
          <p:cNvSpPr>
            <a:spLocks noChangeArrowheads="1"/>
          </p:cNvSpPr>
          <p:nvPr/>
        </p:nvSpPr>
        <p:spPr bwMode="auto">
          <a:xfrm>
            <a:off x="5511800" y="4722813"/>
            <a:ext cx="1503363"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a:latin typeface="Verdana" pitchFamily="34" charset="0"/>
              </a:rPr>
              <a:t> Definição das</a:t>
            </a:r>
          </a:p>
          <a:p>
            <a:r>
              <a:rPr lang="pt-BR" sz="1200" b="1">
                <a:latin typeface="Verdana" pitchFamily="34" charset="0"/>
              </a:rPr>
              <a:t>    mudanças</a:t>
            </a:r>
          </a:p>
          <a:p>
            <a:r>
              <a:rPr lang="pt-BR" sz="1200" b="1">
                <a:latin typeface="Verdana" pitchFamily="34" charset="0"/>
              </a:rPr>
              <a:t>necessárias em</a:t>
            </a:r>
          </a:p>
          <a:p>
            <a:r>
              <a:rPr lang="pt-BR" sz="1200" b="1">
                <a:latin typeface="Verdana" pitchFamily="34" charset="0"/>
              </a:rPr>
              <a:t>   tecnologias,</a:t>
            </a:r>
          </a:p>
          <a:p>
            <a:r>
              <a:rPr lang="pt-BR" sz="1200" b="1">
                <a:latin typeface="Verdana" pitchFamily="34" charset="0"/>
              </a:rPr>
              <a:t>     produtos,</a:t>
            </a:r>
          </a:p>
          <a:p>
            <a:r>
              <a:rPr lang="pt-BR" sz="1200" b="1">
                <a:latin typeface="Verdana" pitchFamily="34" charset="0"/>
              </a:rPr>
              <a:t>    estrutura e</a:t>
            </a:r>
          </a:p>
          <a:p>
            <a:r>
              <a:rPr lang="pt-BR" sz="1200" b="1">
                <a:latin typeface="Verdana" pitchFamily="34" charset="0"/>
              </a:rPr>
              <a:t>       cultura</a:t>
            </a:r>
          </a:p>
        </p:txBody>
      </p:sp>
      <p:sp>
        <p:nvSpPr>
          <p:cNvPr id="38934" name="Rectangle 40"/>
          <p:cNvSpPr>
            <a:spLocks noChangeArrowheads="1"/>
          </p:cNvSpPr>
          <p:nvPr/>
        </p:nvSpPr>
        <p:spPr bwMode="auto">
          <a:xfrm>
            <a:off x="7329488" y="4748213"/>
            <a:ext cx="1752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a:latin typeface="Verdana" pitchFamily="34" charset="0"/>
              </a:rPr>
              <a:t>    Utilização da</a:t>
            </a:r>
          </a:p>
          <a:p>
            <a:r>
              <a:rPr lang="pt-BR" sz="1200" b="1">
                <a:latin typeface="Verdana" pitchFamily="34" charset="0"/>
              </a:rPr>
              <a:t> análise de campo</a:t>
            </a:r>
          </a:p>
          <a:p>
            <a:r>
              <a:rPr lang="pt-BR" sz="1200" b="1">
                <a:latin typeface="Verdana" pitchFamily="34" charset="0"/>
              </a:rPr>
              <a:t>de forças e táticas</a:t>
            </a:r>
          </a:p>
          <a:p>
            <a:r>
              <a:rPr lang="pt-BR" sz="1200" b="1">
                <a:latin typeface="Verdana" pitchFamily="34" charset="0"/>
              </a:rPr>
              <a:t>   de ultrapassar</a:t>
            </a:r>
          </a:p>
          <a:p>
            <a:r>
              <a:rPr lang="pt-BR" sz="1200" b="1">
                <a:latin typeface="Verdana" pitchFamily="34" charset="0"/>
              </a:rPr>
              <a:t>    a resistência</a:t>
            </a:r>
          </a:p>
          <a:p>
            <a:r>
              <a:rPr lang="pt-BR" sz="1200" b="1">
                <a:latin typeface="Verdana" pitchFamily="34" charset="0"/>
              </a:rPr>
              <a:t>     à mudança</a:t>
            </a:r>
          </a:p>
        </p:txBody>
      </p:sp>
    </p:spTree>
    <p:extLst>
      <p:ext uri="{BB962C8B-B14F-4D97-AF65-F5344CB8AC3E}">
        <p14:creationId xmlns:p14="http://schemas.microsoft.com/office/powerpoint/2010/main" val="5471757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2119313" y="684213"/>
            <a:ext cx="4903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a:latin typeface="Verdana" pitchFamily="34" charset="0"/>
              </a:rPr>
              <a:t>Quadro 14.2 Valores organizacionais</a:t>
            </a:r>
          </a:p>
        </p:txBody>
      </p:sp>
      <p:sp>
        <p:nvSpPr>
          <p:cNvPr id="40965" name="Rectangle 5"/>
          <p:cNvSpPr>
            <a:spLocks noChangeArrowheads="1"/>
          </p:cNvSpPr>
          <p:nvPr/>
        </p:nvSpPr>
        <p:spPr bwMode="auto">
          <a:xfrm>
            <a:off x="330200" y="1058863"/>
            <a:ext cx="4000500" cy="757237"/>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40966" name="Rectangle 6"/>
          <p:cNvSpPr>
            <a:spLocks noChangeArrowheads="1"/>
          </p:cNvSpPr>
          <p:nvPr/>
        </p:nvSpPr>
        <p:spPr bwMode="auto">
          <a:xfrm>
            <a:off x="4572000" y="1057275"/>
            <a:ext cx="4410075" cy="75723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40967" name="Rectangle 7"/>
          <p:cNvSpPr>
            <a:spLocks noChangeArrowheads="1"/>
          </p:cNvSpPr>
          <p:nvPr/>
        </p:nvSpPr>
        <p:spPr bwMode="auto">
          <a:xfrm>
            <a:off x="379413" y="1300163"/>
            <a:ext cx="8674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latin typeface="Verdana" pitchFamily="34" charset="0"/>
              </a:rPr>
              <a:t>Tópicos da Administração Tradicional      Tópicos do Desenvolvimento Organizacional</a:t>
            </a:r>
          </a:p>
        </p:txBody>
      </p:sp>
      <p:sp>
        <p:nvSpPr>
          <p:cNvPr id="40968" name="Rectangle 8"/>
          <p:cNvSpPr>
            <a:spLocks noChangeArrowheads="1"/>
          </p:cNvSpPr>
          <p:nvPr/>
        </p:nvSpPr>
        <p:spPr bwMode="auto">
          <a:xfrm>
            <a:off x="317500" y="2036763"/>
            <a:ext cx="4024313" cy="4065587"/>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40969" name="Rectangle 9"/>
          <p:cNvSpPr>
            <a:spLocks noChangeArrowheads="1"/>
          </p:cNvSpPr>
          <p:nvPr/>
        </p:nvSpPr>
        <p:spPr bwMode="auto">
          <a:xfrm>
            <a:off x="4572000" y="2020888"/>
            <a:ext cx="4398963" cy="4078287"/>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40970" name="Rectangle 10"/>
          <p:cNvSpPr>
            <a:spLocks noChangeArrowheads="1"/>
          </p:cNvSpPr>
          <p:nvPr/>
        </p:nvSpPr>
        <p:spPr bwMode="auto">
          <a:xfrm>
            <a:off x="312738" y="2284413"/>
            <a:ext cx="4108450"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sz="1200" b="1">
                <a:latin typeface="Verdana" pitchFamily="34" charset="0"/>
              </a:rPr>
              <a:t> Avaliação negativa das pessoas</a:t>
            </a:r>
          </a:p>
          <a:p>
            <a:pPr>
              <a:buFontTx/>
              <a:buChar char="•"/>
            </a:pPr>
            <a:endParaRPr lang="pt-BR" sz="1200" b="1">
              <a:latin typeface="Verdana" pitchFamily="34" charset="0"/>
            </a:endParaRPr>
          </a:p>
          <a:p>
            <a:pPr>
              <a:buFontTx/>
              <a:buChar char="•"/>
            </a:pPr>
            <a:r>
              <a:rPr lang="pt-BR" sz="1200" b="1">
                <a:latin typeface="Verdana" pitchFamily="34" charset="0"/>
              </a:rPr>
              <a:t> Visão do homem como um ser definitivo</a:t>
            </a:r>
          </a:p>
          <a:p>
            <a:pPr>
              <a:buFontTx/>
              <a:buChar char="•"/>
            </a:pPr>
            <a:endParaRPr lang="pt-BR" sz="1200" b="1">
              <a:latin typeface="Verdana" pitchFamily="34" charset="0"/>
            </a:endParaRPr>
          </a:p>
          <a:p>
            <a:pPr>
              <a:buFontTx/>
              <a:buChar char="•"/>
            </a:pPr>
            <a:r>
              <a:rPr lang="pt-BR" sz="1200" b="1">
                <a:latin typeface="Verdana" pitchFamily="34" charset="0"/>
              </a:rPr>
              <a:t> Não aceitação das diferenças individuais</a:t>
            </a:r>
          </a:p>
          <a:p>
            <a:pPr>
              <a:buFontTx/>
              <a:buChar char="•"/>
            </a:pPr>
            <a:endParaRPr lang="pt-BR" sz="1200" b="1">
              <a:latin typeface="Verdana" pitchFamily="34" charset="0"/>
            </a:endParaRPr>
          </a:p>
          <a:p>
            <a:pPr>
              <a:buFontTx/>
              <a:buChar char="•"/>
            </a:pPr>
            <a:r>
              <a:rPr lang="pt-BR" sz="1200" b="1">
                <a:latin typeface="Verdana" pitchFamily="34" charset="0"/>
              </a:rPr>
              <a:t> Ênfase nos cargos e não nas pessoas</a:t>
            </a:r>
          </a:p>
          <a:p>
            <a:pPr>
              <a:buFontTx/>
              <a:buChar char="•"/>
            </a:pPr>
            <a:endParaRPr lang="pt-BR" sz="1200" b="1">
              <a:latin typeface="Verdana" pitchFamily="34" charset="0"/>
            </a:endParaRPr>
          </a:p>
          <a:p>
            <a:pPr>
              <a:buFontTx/>
              <a:buChar char="•"/>
            </a:pPr>
            <a:r>
              <a:rPr lang="pt-BR" sz="1200" b="1">
                <a:latin typeface="Verdana" pitchFamily="34" charset="0"/>
              </a:rPr>
              <a:t> Supressão da expressão de sentimentos</a:t>
            </a:r>
          </a:p>
          <a:p>
            <a:pPr>
              <a:buFontTx/>
              <a:buChar char="•"/>
            </a:pPr>
            <a:endParaRPr lang="pt-BR" sz="1200" b="1">
              <a:latin typeface="Verdana" pitchFamily="34" charset="0"/>
            </a:endParaRPr>
          </a:p>
          <a:p>
            <a:pPr>
              <a:buFontTx/>
              <a:buChar char="•"/>
            </a:pPr>
            <a:r>
              <a:rPr lang="pt-BR" sz="1200" b="1">
                <a:latin typeface="Verdana" pitchFamily="34" charset="0"/>
              </a:rPr>
              <a:t> Uso de máscara e representação</a:t>
            </a:r>
          </a:p>
          <a:p>
            <a:pPr>
              <a:buFontTx/>
              <a:buChar char="•"/>
            </a:pPr>
            <a:endParaRPr lang="pt-BR" sz="1200" b="1">
              <a:latin typeface="Verdana" pitchFamily="34" charset="0"/>
            </a:endParaRPr>
          </a:p>
          <a:p>
            <a:pPr>
              <a:buFontTx/>
              <a:buChar char="•"/>
            </a:pPr>
            <a:r>
              <a:rPr lang="pt-BR" sz="1200" b="1">
                <a:latin typeface="Verdana" pitchFamily="34" charset="0"/>
              </a:rPr>
              <a:t> Uso do status para manter poder e prestígio</a:t>
            </a:r>
          </a:p>
          <a:p>
            <a:pPr>
              <a:buFontTx/>
              <a:buChar char="•"/>
            </a:pPr>
            <a:endParaRPr lang="pt-BR" sz="1200" b="1">
              <a:latin typeface="Verdana" pitchFamily="34" charset="0"/>
            </a:endParaRPr>
          </a:p>
          <a:p>
            <a:pPr>
              <a:buFontTx/>
              <a:buChar char="•"/>
            </a:pPr>
            <a:r>
              <a:rPr lang="pt-BR" sz="1200" b="1">
                <a:latin typeface="Verdana" pitchFamily="34" charset="0"/>
              </a:rPr>
              <a:t> Desconfiança em relação às pessoas</a:t>
            </a:r>
          </a:p>
          <a:p>
            <a:pPr>
              <a:buFontTx/>
              <a:buChar char="•"/>
            </a:pPr>
            <a:endParaRPr lang="pt-BR" sz="1200" b="1">
              <a:latin typeface="Verdana" pitchFamily="34" charset="0"/>
            </a:endParaRPr>
          </a:p>
          <a:p>
            <a:pPr>
              <a:buFontTx/>
              <a:buChar char="•"/>
            </a:pPr>
            <a:r>
              <a:rPr lang="pt-BR" sz="1200" b="1">
                <a:latin typeface="Verdana" pitchFamily="34" charset="0"/>
              </a:rPr>
              <a:t> Fuga à aceitação de riscos</a:t>
            </a:r>
          </a:p>
          <a:p>
            <a:pPr>
              <a:buFontTx/>
              <a:buChar char="•"/>
            </a:pPr>
            <a:endParaRPr lang="pt-BR" sz="1200" b="1">
              <a:latin typeface="Verdana" pitchFamily="34" charset="0"/>
            </a:endParaRPr>
          </a:p>
          <a:p>
            <a:pPr>
              <a:buFontTx/>
              <a:buChar char="•"/>
            </a:pPr>
            <a:r>
              <a:rPr lang="pt-BR" sz="1200" b="1">
                <a:latin typeface="Verdana" pitchFamily="34" charset="0"/>
              </a:rPr>
              <a:t> Ênfase na competição entre as pessoas</a:t>
            </a:r>
          </a:p>
        </p:txBody>
      </p:sp>
      <p:sp>
        <p:nvSpPr>
          <p:cNvPr id="40971" name="Rectangle 11"/>
          <p:cNvSpPr>
            <a:spLocks noChangeArrowheads="1"/>
          </p:cNvSpPr>
          <p:nvPr/>
        </p:nvSpPr>
        <p:spPr bwMode="auto">
          <a:xfrm>
            <a:off x="4603750" y="2270125"/>
            <a:ext cx="4452938"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sz="1200" b="1">
                <a:latin typeface="Verdana" pitchFamily="34" charset="0"/>
              </a:rPr>
              <a:t> Visão das pessoas como seres humanos</a:t>
            </a:r>
          </a:p>
          <a:p>
            <a:pPr>
              <a:buFontTx/>
              <a:buChar char="•"/>
            </a:pPr>
            <a:endParaRPr lang="pt-BR" sz="1200" b="1">
              <a:latin typeface="Verdana" pitchFamily="34" charset="0"/>
            </a:endParaRPr>
          </a:p>
          <a:p>
            <a:pPr>
              <a:buFontTx/>
              <a:buChar char="•"/>
            </a:pPr>
            <a:r>
              <a:rPr lang="pt-BR" sz="1200" b="1">
                <a:latin typeface="Verdana" pitchFamily="34" charset="0"/>
              </a:rPr>
              <a:t> Visão do homem como um ser em crescimento</a:t>
            </a:r>
          </a:p>
          <a:p>
            <a:pPr>
              <a:buFontTx/>
              <a:buChar char="•"/>
            </a:pPr>
            <a:endParaRPr lang="pt-BR" sz="1200" b="1">
              <a:latin typeface="Verdana" pitchFamily="34" charset="0"/>
            </a:endParaRPr>
          </a:p>
          <a:p>
            <a:pPr>
              <a:buFontTx/>
              <a:buChar char="•"/>
            </a:pPr>
            <a:r>
              <a:rPr lang="pt-BR" sz="1200" b="1">
                <a:latin typeface="Verdana" pitchFamily="34" charset="0"/>
              </a:rPr>
              <a:t> Aceitação e utilização das diferenças individuais</a:t>
            </a:r>
          </a:p>
          <a:p>
            <a:pPr>
              <a:buFontTx/>
              <a:buChar char="•"/>
            </a:pPr>
            <a:endParaRPr lang="pt-BR" sz="1200" b="1">
              <a:latin typeface="Verdana" pitchFamily="34" charset="0"/>
            </a:endParaRPr>
          </a:p>
          <a:p>
            <a:pPr>
              <a:buFontTx/>
              <a:buChar char="•"/>
            </a:pPr>
            <a:r>
              <a:rPr lang="pt-BR" sz="1200" b="1">
                <a:latin typeface="Verdana" pitchFamily="34" charset="0"/>
              </a:rPr>
              <a:t> Visão do indivíduo como uma personalidade</a:t>
            </a:r>
          </a:p>
          <a:p>
            <a:pPr>
              <a:buFontTx/>
              <a:buChar char="•"/>
            </a:pPr>
            <a:endParaRPr lang="pt-BR" sz="1200" b="1">
              <a:latin typeface="Verdana" pitchFamily="34" charset="0"/>
            </a:endParaRPr>
          </a:p>
          <a:p>
            <a:pPr>
              <a:buFontTx/>
              <a:buChar char="•"/>
            </a:pPr>
            <a:r>
              <a:rPr lang="pt-BR" sz="1200" b="1">
                <a:latin typeface="Verdana" pitchFamily="34" charset="0"/>
              </a:rPr>
              <a:t> Possibilidade de expressão dos sentimentos</a:t>
            </a:r>
          </a:p>
          <a:p>
            <a:pPr>
              <a:buFontTx/>
              <a:buChar char="•"/>
            </a:pPr>
            <a:endParaRPr lang="pt-BR" sz="1200" b="1">
              <a:latin typeface="Verdana" pitchFamily="34" charset="0"/>
            </a:endParaRPr>
          </a:p>
          <a:p>
            <a:pPr>
              <a:buFontTx/>
              <a:buChar char="•"/>
            </a:pPr>
            <a:r>
              <a:rPr lang="pt-BR" sz="1200" b="1">
                <a:latin typeface="Verdana" pitchFamily="34" charset="0"/>
              </a:rPr>
              <a:t> Adoção do comportamento autêntico</a:t>
            </a:r>
          </a:p>
          <a:p>
            <a:pPr>
              <a:buFontTx/>
              <a:buChar char="•"/>
            </a:pPr>
            <a:endParaRPr lang="pt-BR" sz="1200" b="1">
              <a:latin typeface="Verdana" pitchFamily="34" charset="0"/>
            </a:endParaRPr>
          </a:p>
          <a:p>
            <a:pPr>
              <a:buFontTx/>
              <a:buChar char="•"/>
            </a:pPr>
            <a:r>
              <a:rPr lang="pt-BR" sz="1200" b="1">
                <a:latin typeface="Verdana" pitchFamily="34" charset="0"/>
              </a:rPr>
              <a:t> Uso do status para atingir objetivos </a:t>
            </a:r>
          </a:p>
          <a:p>
            <a:r>
              <a:rPr lang="pt-BR" sz="1200" b="1">
                <a:latin typeface="Verdana" pitchFamily="34" charset="0"/>
              </a:rPr>
              <a:t>	organizacionais</a:t>
            </a:r>
          </a:p>
          <a:p>
            <a:pPr>
              <a:buFontTx/>
              <a:buChar char="•"/>
            </a:pPr>
            <a:r>
              <a:rPr lang="pt-BR" sz="1200" b="1">
                <a:latin typeface="Verdana" pitchFamily="34" charset="0"/>
              </a:rPr>
              <a:t> Confiança nas pessoas</a:t>
            </a:r>
          </a:p>
          <a:p>
            <a:pPr>
              <a:buFontTx/>
              <a:buChar char="•"/>
            </a:pPr>
            <a:endParaRPr lang="pt-BR" sz="1200" b="1">
              <a:latin typeface="Verdana" pitchFamily="34" charset="0"/>
            </a:endParaRPr>
          </a:p>
          <a:p>
            <a:pPr>
              <a:buFontTx/>
              <a:buChar char="•"/>
            </a:pPr>
            <a:r>
              <a:rPr lang="pt-BR" sz="1200" b="1">
                <a:latin typeface="Verdana" pitchFamily="34" charset="0"/>
              </a:rPr>
              <a:t> Desejo e aceitação de riscos</a:t>
            </a:r>
          </a:p>
          <a:p>
            <a:pPr>
              <a:buFontTx/>
              <a:buChar char="•"/>
            </a:pPr>
            <a:endParaRPr lang="pt-BR" sz="1200" b="1">
              <a:latin typeface="Verdana" pitchFamily="34" charset="0"/>
            </a:endParaRPr>
          </a:p>
          <a:p>
            <a:pPr>
              <a:buFontTx/>
              <a:buChar char="•"/>
            </a:pPr>
            <a:r>
              <a:rPr lang="pt-BR" sz="1200" b="1">
                <a:latin typeface="Verdana" pitchFamily="34" charset="0"/>
              </a:rPr>
              <a:t> Ênfase na colaboração entre as pessoas</a:t>
            </a:r>
          </a:p>
        </p:txBody>
      </p:sp>
    </p:spTree>
    <p:extLst>
      <p:ext uri="{BB962C8B-B14F-4D97-AF65-F5344CB8AC3E}">
        <p14:creationId xmlns:p14="http://schemas.microsoft.com/office/powerpoint/2010/main" val="32704748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53</a:t>
            </a:fld>
            <a:endParaRPr lang="en-US"/>
          </a:p>
        </p:txBody>
      </p:sp>
      <p:sp>
        <p:nvSpPr>
          <p:cNvPr id="3" name="Rectangle 4"/>
          <p:cNvSpPr>
            <a:spLocks noChangeArrowheads="1"/>
          </p:cNvSpPr>
          <p:nvPr/>
        </p:nvSpPr>
        <p:spPr bwMode="auto">
          <a:xfrm>
            <a:off x="2578100" y="709613"/>
            <a:ext cx="3986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a:latin typeface="Verdana" pitchFamily="34" charset="0"/>
              </a:rPr>
              <a:t>As Mudanças e a Organização</a:t>
            </a:r>
          </a:p>
        </p:txBody>
      </p:sp>
      <p:sp>
        <p:nvSpPr>
          <p:cNvPr id="4" name="Rectangle 5"/>
          <p:cNvSpPr>
            <a:spLocks noChangeArrowheads="1"/>
          </p:cNvSpPr>
          <p:nvPr/>
        </p:nvSpPr>
        <p:spPr bwMode="auto">
          <a:xfrm>
            <a:off x="373289" y="1076325"/>
            <a:ext cx="7965168" cy="474662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Um novo conceito de organização</a:t>
            </a:r>
            <a:r>
              <a:rPr lang="pt-BR" sz="1600" b="1" dirty="0" smtClean="0">
                <a:latin typeface="Verdana" pitchFamily="34" charset="0"/>
              </a:rPr>
              <a:t>. </a:t>
            </a:r>
            <a:endParaRPr lang="pt-BR" sz="1600" b="1" dirty="0">
              <a:latin typeface="Verdana" pitchFamily="34" charset="0"/>
            </a:endParaRP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Conceito de cultura organizacional.</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Clima organizacional.</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Mudança da cultura e do clima organizacional.</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Conceito de mudança.</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O processo de mudança segundo Lewin.</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Conceito de desenvolvimento.</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Fases da organização.</a:t>
            </a:r>
          </a:p>
          <a:p>
            <a:pPr marL="457200" indent="-457200">
              <a:buFontTx/>
              <a:buAutoNum type="arabicPeriod"/>
            </a:pPr>
            <a:endParaRPr lang="pt-BR" sz="1600" b="1" dirty="0">
              <a:latin typeface="Verdana" pitchFamily="34" charset="0"/>
            </a:endParaRPr>
          </a:p>
          <a:p>
            <a:pPr marL="457200" indent="-457200">
              <a:buFontTx/>
              <a:buAutoNum type="arabicPeriod"/>
            </a:pPr>
            <a:r>
              <a:rPr lang="pt-BR" sz="1600" b="1" dirty="0">
                <a:latin typeface="Verdana" pitchFamily="34" charset="0"/>
              </a:rPr>
              <a:t>Críticas às estruturas convencionais.</a:t>
            </a:r>
          </a:p>
          <a:p>
            <a:pPr marL="457200" indent="-457200"/>
            <a:endParaRPr lang="pt-BR" sz="1600" b="1" dirty="0">
              <a:latin typeface="Verdana" pitchFamily="34" charset="0"/>
            </a:endParaRPr>
          </a:p>
        </p:txBody>
      </p:sp>
      <p:sp>
        <p:nvSpPr>
          <p:cNvPr id="5" name="Retângulo 4"/>
          <p:cNvSpPr/>
          <p:nvPr/>
        </p:nvSpPr>
        <p:spPr>
          <a:xfrm>
            <a:off x="373289" y="4811410"/>
            <a:ext cx="5998911"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816213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1911796" y="402544"/>
            <a:ext cx="29626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Fases da </a:t>
            </a:r>
            <a:r>
              <a:rPr lang="pt-BR" sz="1800" b="1" dirty="0" smtClean="0">
                <a:latin typeface="Verdana" pitchFamily="34" charset="0"/>
              </a:rPr>
              <a:t>organização</a:t>
            </a:r>
            <a:endParaRPr lang="pt-BR" sz="1800" b="1" dirty="0">
              <a:latin typeface="Verdana" pitchFamily="34" charset="0"/>
            </a:endParaRPr>
          </a:p>
        </p:txBody>
      </p:sp>
      <p:sp>
        <p:nvSpPr>
          <p:cNvPr id="41989" name="Rectangle 5"/>
          <p:cNvSpPr>
            <a:spLocks noChangeArrowheads="1"/>
          </p:cNvSpPr>
          <p:nvPr/>
        </p:nvSpPr>
        <p:spPr bwMode="auto">
          <a:xfrm>
            <a:off x="692150" y="1195388"/>
            <a:ext cx="3149600" cy="277812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p>
            <a:pPr marL="457200" indent="-457200"/>
            <a:r>
              <a:rPr lang="pt-BR" sz="1800" b="1">
                <a:solidFill>
                  <a:schemeClr val="accent2"/>
                </a:solidFill>
                <a:latin typeface="Verdana" pitchFamily="34" charset="0"/>
              </a:rPr>
              <a:t>Fases da Organização:</a:t>
            </a:r>
          </a:p>
          <a:p>
            <a:pPr marL="457200" indent="-457200"/>
            <a:endParaRPr lang="pt-BR" sz="1800" b="1">
              <a:solidFill>
                <a:schemeClr val="accent2"/>
              </a:solidFill>
              <a:latin typeface="Verdana" pitchFamily="34" charset="0"/>
            </a:endParaRPr>
          </a:p>
          <a:p>
            <a:pPr marL="457200" indent="-457200">
              <a:buFontTx/>
              <a:buAutoNum type="arabicPeriod"/>
            </a:pPr>
            <a:r>
              <a:rPr lang="pt-BR" sz="1400" b="1">
                <a:latin typeface="Verdana" pitchFamily="34" charset="0"/>
              </a:rPr>
              <a:t>Fase pioneira.</a:t>
            </a:r>
          </a:p>
          <a:p>
            <a:pPr marL="457200" indent="-457200">
              <a:buFontTx/>
              <a:buAutoNum type="arabicPeriod"/>
            </a:pPr>
            <a:endParaRPr lang="pt-BR" sz="1400" b="1">
              <a:latin typeface="Verdana" pitchFamily="34" charset="0"/>
            </a:endParaRPr>
          </a:p>
          <a:p>
            <a:pPr marL="457200" indent="-457200">
              <a:buFontTx/>
              <a:buAutoNum type="arabicPeriod"/>
            </a:pPr>
            <a:r>
              <a:rPr lang="pt-BR" sz="1400" b="1">
                <a:latin typeface="Verdana" pitchFamily="34" charset="0"/>
              </a:rPr>
              <a:t>Faz de expansão.</a:t>
            </a:r>
          </a:p>
          <a:p>
            <a:pPr marL="457200" indent="-457200">
              <a:buFontTx/>
              <a:buAutoNum type="arabicPeriod"/>
            </a:pPr>
            <a:endParaRPr lang="pt-BR" sz="1400" b="1">
              <a:latin typeface="Verdana" pitchFamily="34" charset="0"/>
            </a:endParaRPr>
          </a:p>
          <a:p>
            <a:pPr marL="457200" indent="-457200">
              <a:buFontTx/>
              <a:buAutoNum type="arabicPeriod"/>
            </a:pPr>
            <a:r>
              <a:rPr lang="pt-BR" sz="1400" b="1">
                <a:latin typeface="Verdana" pitchFamily="34" charset="0"/>
              </a:rPr>
              <a:t>Fase de regulamentação.</a:t>
            </a:r>
          </a:p>
          <a:p>
            <a:pPr marL="457200" indent="-457200">
              <a:buFontTx/>
              <a:buAutoNum type="arabicPeriod"/>
            </a:pPr>
            <a:endParaRPr lang="pt-BR" sz="1400" b="1">
              <a:latin typeface="Verdana" pitchFamily="34" charset="0"/>
            </a:endParaRPr>
          </a:p>
          <a:p>
            <a:pPr marL="457200" indent="-457200">
              <a:buFontTx/>
              <a:buAutoNum type="arabicPeriod"/>
            </a:pPr>
            <a:r>
              <a:rPr lang="pt-BR" sz="1400" b="1">
                <a:latin typeface="Verdana" pitchFamily="34" charset="0"/>
              </a:rPr>
              <a:t>Fase de burocratização.</a:t>
            </a:r>
          </a:p>
          <a:p>
            <a:pPr marL="457200" indent="-457200">
              <a:buFontTx/>
              <a:buAutoNum type="arabicPeriod"/>
            </a:pPr>
            <a:endParaRPr lang="pt-BR" sz="1400" b="1">
              <a:latin typeface="Verdana" pitchFamily="34" charset="0"/>
            </a:endParaRPr>
          </a:p>
          <a:p>
            <a:pPr marL="457200" indent="-457200">
              <a:buFontTx/>
              <a:buAutoNum type="arabicPeriod"/>
            </a:pPr>
            <a:r>
              <a:rPr lang="pt-BR" sz="1400" b="1">
                <a:latin typeface="Verdana" pitchFamily="34" charset="0"/>
              </a:rPr>
              <a:t>Fase de reflexibilização.</a:t>
            </a:r>
          </a:p>
          <a:p>
            <a:pPr marL="457200" indent="-457200">
              <a:buFontTx/>
              <a:buAutoNum type="arabicPeriod"/>
            </a:pPr>
            <a:endParaRPr lang="pt-BR" sz="1400" b="1">
              <a:latin typeface="Verdana" pitchFamily="34" charset="0"/>
            </a:endParaRPr>
          </a:p>
        </p:txBody>
      </p:sp>
      <p:cxnSp>
        <p:nvCxnSpPr>
          <p:cNvPr id="3" name="Conector de seta reta 2"/>
          <p:cNvCxnSpPr/>
          <p:nvPr/>
        </p:nvCxnSpPr>
        <p:spPr>
          <a:xfrm>
            <a:off x="3131840" y="1772816"/>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4067944" y="1484784"/>
            <a:ext cx="3095719" cy="369332"/>
          </a:xfrm>
          <a:prstGeom prst="rect">
            <a:avLst/>
          </a:prstGeom>
          <a:noFill/>
        </p:spPr>
        <p:txBody>
          <a:bodyPr wrap="none" rtlCol="0">
            <a:spAutoFit/>
          </a:bodyPr>
          <a:lstStyle/>
          <a:p>
            <a:r>
              <a:rPr lang="pt-BR" dirty="0" smtClean="0">
                <a:solidFill>
                  <a:srgbClr val="FF0000"/>
                </a:solidFill>
                <a:effectLst>
                  <a:outerShdw blurRad="38100" dist="38100" dir="2700000" algn="tl">
                    <a:srgbClr val="000000">
                      <a:alpha val="43137"/>
                    </a:srgbClr>
                  </a:outerShdw>
                </a:effectLst>
              </a:rPr>
              <a:t>Fase inicial, empreendedora</a:t>
            </a:r>
            <a:endParaRPr lang="pt-BR" dirty="0">
              <a:solidFill>
                <a:srgbClr val="FF0000"/>
              </a:solidFill>
              <a:effectLst>
                <a:outerShdw blurRad="38100" dist="38100" dir="2700000" algn="tl">
                  <a:srgbClr val="000000">
                    <a:alpha val="43137"/>
                  </a:srgbClr>
                </a:outerShdw>
              </a:effectLst>
            </a:endParaRPr>
          </a:p>
        </p:txBody>
      </p:sp>
      <p:sp>
        <p:nvSpPr>
          <p:cNvPr id="10" name="CaixaDeTexto 9"/>
          <p:cNvSpPr txBox="1"/>
          <p:nvPr/>
        </p:nvSpPr>
        <p:spPr>
          <a:xfrm>
            <a:off x="4139952" y="1844824"/>
            <a:ext cx="4608512" cy="646331"/>
          </a:xfrm>
          <a:prstGeom prst="rect">
            <a:avLst/>
          </a:prstGeom>
          <a:noFill/>
        </p:spPr>
        <p:txBody>
          <a:bodyPr wrap="square" rtlCol="0">
            <a:spAutoFit/>
          </a:bodyPr>
          <a:lstStyle/>
          <a:p>
            <a:r>
              <a:rPr lang="pt-BR" dirty="0">
                <a:solidFill>
                  <a:srgbClr val="FF0000"/>
                </a:solidFill>
                <a:effectLst>
                  <a:outerShdw blurRad="38100" dist="38100" dir="2700000" algn="tl">
                    <a:srgbClr val="000000">
                      <a:alpha val="43137"/>
                    </a:srgbClr>
                  </a:outerShdw>
                </a:effectLst>
              </a:rPr>
              <a:t>F</a:t>
            </a:r>
            <a:r>
              <a:rPr lang="pt-BR" dirty="0" smtClean="0">
                <a:solidFill>
                  <a:srgbClr val="FF0000"/>
                </a:solidFill>
                <a:effectLst>
                  <a:outerShdw blurRad="38100" dist="38100" dir="2700000" algn="tl">
                    <a:srgbClr val="000000">
                      <a:alpha val="43137"/>
                    </a:srgbClr>
                  </a:outerShdw>
                </a:effectLst>
              </a:rPr>
              <a:t>ase de crescimento, preocupação é aproveitar as oportunidades que surgem</a:t>
            </a:r>
            <a:endParaRPr lang="pt-BR" dirty="0">
              <a:solidFill>
                <a:srgbClr val="FF0000"/>
              </a:solidFill>
              <a:effectLst>
                <a:outerShdw blurRad="38100" dist="38100" dir="2700000" algn="tl">
                  <a:srgbClr val="000000">
                    <a:alpha val="43137"/>
                  </a:srgbClr>
                </a:outerShdw>
              </a:effectLst>
            </a:endParaRPr>
          </a:p>
        </p:txBody>
      </p:sp>
      <p:cxnSp>
        <p:nvCxnSpPr>
          <p:cNvPr id="12" name="Conector de seta reta 11"/>
          <p:cNvCxnSpPr/>
          <p:nvPr/>
        </p:nvCxnSpPr>
        <p:spPr>
          <a:xfrm>
            <a:off x="3131840" y="2204864"/>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4139952" y="2420888"/>
            <a:ext cx="4608512" cy="738664"/>
          </a:xfrm>
          <a:prstGeom prst="rect">
            <a:avLst/>
          </a:prstGeom>
          <a:noFill/>
        </p:spPr>
        <p:txBody>
          <a:bodyPr wrap="square" rtlCol="0">
            <a:spAutoFit/>
          </a:bodyPr>
          <a:lstStyle/>
          <a:p>
            <a:r>
              <a:rPr lang="pt-BR" sz="1400" dirty="0" smtClean="0">
                <a:solidFill>
                  <a:srgbClr val="00B050"/>
                </a:solidFill>
              </a:rPr>
              <a:t>Com o crescimento das suas atividades, a organização é obrigada a estabelecer normas de coordenação entre os </a:t>
            </a:r>
            <a:r>
              <a:rPr lang="pt-BR" sz="1400" dirty="0" err="1" smtClean="0">
                <a:solidFill>
                  <a:srgbClr val="00B050"/>
                </a:solidFill>
              </a:rPr>
              <a:t>deptos</a:t>
            </a:r>
            <a:r>
              <a:rPr lang="pt-BR" sz="1400" dirty="0" smtClean="0">
                <a:solidFill>
                  <a:srgbClr val="00B050"/>
                </a:solidFill>
              </a:rPr>
              <a:t>/setores</a:t>
            </a:r>
            <a:endParaRPr lang="pt-BR" sz="1400" dirty="0">
              <a:solidFill>
                <a:srgbClr val="00B050"/>
              </a:solidFill>
            </a:endParaRPr>
          </a:p>
        </p:txBody>
      </p:sp>
      <p:cxnSp>
        <p:nvCxnSpPr>
          <p:cNvPr id="14" name="Conector de seta reta 13"/>
          <p:cNvCxnSpPr/>
          <p:nvPr/>
        </p:nvCxnSpPr>
        <p:spPr>
          <a:xfrm>
            <a:off x="3707904" y="270892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4139952" y="3122384"/>
            <a:ext cx="4608512" cy="738664"/>
          </a:xfrm>
          <a:prstGeom prst="rect">
            <a:avLst/>
          </a:prstGeom>
          <a:noFill/>
        </p:spPr>
        <p:txBody>
          <a:bodyPr wrap="square" rtlCol="0">
            <a:spAutoFit/>
          </a:bodyPr>
          <a:lstStyle/>
          <a:p>
            <a:r>
              <a:rPr lang="pt-BR" sz="1400" dirty="0" smtClean="0">
                <a:solidFill>
                  <a:srgbClr val="0070C0"/>
                </a:solidFill>
              </a:rPr>
              <a:t>Com o desenvolvimento das operações e da sua dimensão leva a organização a uma regulamentação burocrática</a:t>
            </a:r>
            <a:endParaRPr lang="pt-BR" sz="1400" dirty="0">
              <a:solidFill>
                <a:srgbClr val="0070C0"/>
              </a:solidFill>
            </a:endParaRPr>
          </a:p>
        </p:txBody>
      </p:sp>
      <p:cxnSp>
        <p:nvCxnSpPr>
          <p:cNvPr id="17" name="Conector de seta reta 16"/>
          <p:cNvCxnSpPr/>
          <p:nvPr/>
        </p:nvCxnSpPr>
        <p:spPr>
          <a:xfrm>
            <a:off x="3707904" y="3284984"/>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a:off x="1115616" y="3560404"/>
            <a:ext cx="0" cy="5848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467544" y="4293095"/>
            <a:ext cx="3322355" cy="2031325"/>
          </a:xfrm>
          <a:prstGeom prst="rect">
            <a:avLst/>
          </a:prstGeom>
          <a:noFill/>
        </p:spPr>
        <p:txBody>
          <a:bodyPr wrap="square" rtlCol="0">
            <a:spAutoFit/>
          </a:bodyPr>
          <a:lstStyle/>
          <a:p>
            <a:r>
              <a:rPr lang="pt-BR" dirty="0" smtClean="0">
                <a:solidFill>
                  <a:schemeClr val="accent2">
                    <a:lumMod val="75000"/>
                  </a:schemeClr>
                </a:solidFill>
              </a:rPr>
              <a:t>Readaptação à flexibilidade e de reencontro com a capacidade inovadora perdida, por meio da introdução de sistemas organizacionais flexíveis. O DO é um esforço de </a:t>
            </a:r>
            <a:r>
              <a:rPr lang="pt-BR" dirty="0" err="1" smtClean="0">
                <a:solidFill>
                  <a:schemeClr val="accent2">
                    <a:lumMod val="75000"/>
                  </a:schemeClr>
                </a:solidFill>
              </a:rPr>
              <a:t>reflexibilização</a:t>
            </a:r>
            <a:r>
              <a:rPr lang="pt-BR" dirty="0" smtClean="0">
                <a:solidFill>
                  <a:schemeClr val="accent2">
                    <a:lumMod val="75000"/>
                  </a:schemeClr>
                </a:solidFill>
              </a:rPr>
              <a:t>.</a:t>
            </a:r>
            <a:endParaRPr lang="pt-BR" dirty="0">
              <a:solidFill>
                <a:schemeClr val="accent2">
                  <a:lumMod val="75000"/>
                </a:schemeClr>
              </a:solidFill>
            </a:endParaRPr>
          </a:p>
        </p:txBody>
      </p:sp>
    </p:spTree>
    <p:extLst>
      <p:ext uri="{BB962C8B-B14F-4D97-AF65-F5344CB8AC3E}">
        <p14:creationId xmlns:p14="http://schemas.microsoft.com/office/powerpoint/2010/main" val="17272943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dirty="0" smtClean="0"/>
              <a:t>Estruturas convencionais reduzem a motivação do funcionário</a:t>
            </a:r>
            <a:endParaRPr lang="pt-BR" dirty="0"/>
          </a:p>
        </p:txBody>
      </p:sp>
      <p:sp>
        <p:nvSpPr>
          <p:cNvPr id="4" name="Espaço Reservado para Conteúdo 3"/>
          <p:cNvSpPr>
            <a:spLocks noGrp="1"/>
          </p:cNvSpPr>
          <p:nvPr>
            <p:ph idx="1"/>
          </p:nvPr>
        </p:nvSpPr>
        <p:spPr>
          <a:xfrm>
            <a:off x="241176" y="1720552"/>
            <a:ext cx="8219256" cy="4876800"/>
          </a:xfrm>
        </p:spPr>
        <p:txBody>
          <a:bodyPr>
            <a:normAutofit lnSpcReduction="10000"/>
          </a:bodyPr>
          <a:lstStyle/>
          <a:p>
            <a:pPr marL="457200" indent="-457200">
              <a:buFontTx/>
              <a:buAutoNum type="arabicPeriod"/>
            </a:pPr>
            <a:r>
              <a:rPr lang="pt-BR" sz="1400" b="1" u="sng" dirty="0">
                <a:latin typeface="Verdana" pitchFamily="34" charset="0"/>
              </a:rPr>
              <a:t>O poder da administração frustra e aliena a </a:t>
            </a:r>
            <a:r>
              <a:rPr lang="pt-BR" sz="1400" b="1" u="sng" dirty="0" smtClean="0">
                <a:latin typeface="Verdana" pitchFamily="34" charset="0"/>
              </a:rPr>
              <a:t>pessoa</a:t>
            </a:r>
            <a:r>
              <a:rPr lang="pt-BR" sz="1400" b="1" dirty="0" smtClean="0">
                <a:latin typeface="Verdana" pitchFamily="34" charset="0"/>
              </a:rPr>
              <a:t> –</a:t>
            </a:r>
            <a:r>
              <a:rPr lang="pt-BR" sz="1400" dirty="0" smtClean="0">
                <a:latin typeface="Verdana" pitchFamily="34" charset="0"/>
              </a:rPr>
              <a:t> é por meio do poder e da autoridade formal que a organização controla seus participantes e consegue cumprir seus objetivos.  O poder diferencia os interesses da organização dos interesses dos empregados, fazendo com que esses não se identifiquem com ela, alienando-se no desempenho de suas funções ou, opondo-se ao poder organizacional sob formas de comportamento e atitudes negativas.</a:t>
            </a:r>
            <a:r>
              <a:rPr lang="pt-BR" sz="1400" b="1" dirty="0" smtClean="0">
                <a:latin typeface="Verdana" pitchFamily="34" charset="0"/>
              </a:rPr>
              <a:t> </a:t>
            </a:r>
            <a:endParaRPr lang="pt-BR" sz="1400" b="1" dirty="0">
              <a:latin typeface="Verdana" pitchFamily="34" charset="0"/>
            </a:endParaRPr>
          </a:p>
          <a:p>
            <a:pPr marL="457200" indent="-457200">
              <a:buFontTx/>
              <a:buAutoNum type="arabicPeriod"/>
            </a:pPr>
            <a:r>
              <a:rPr lang="pt-BR" sz="1400" b="1" u="sng" dirty="0">
                <a:latin typeface="Verdana" pitchFamily="34" charset="0"/>
              </a:rPr>
              <a:t>A divisão do trabalho impede o compromisso emocional</a:t>
            </a:r>
            <a:r>
              <a:rPr lang="pt-BR" sz="1400" b="1" dirty="0">
                <a:latin typeface="Verdana" pitchFamily="34" charset="0"/>
              </a:rPr>
              <a:t> </a:t>
            </a:r>
            <a:r>
              <a:rPr lang="pt-BR" sz="1400" b="1" dirty="0" smtClean="0">
                <a:latin typeface="Verdana" pitchFamily="34" charset="0"/>
              </a:rPr>
              <a:t>–</a:t>
            </a:r>
            <a:r>
              <a:rPr lang="pt-BR" sz="1400" b="1" dirty="0" smtClean="0">
                <a:solidFill>
                  <a:srgbClr val="FF0000"/>
                </a:solidFill>
                <a:latin typeface="Verdana" pitchFamily="34" charset="0"/>
              </a:rPr>
              <a:t>A divisão do trabalho ocorre uma fragmentação onde o esforço humano é limitado a fazer o que foi estabelecido dentro das rotinas. Os sentimentos, atitudes, emoções não são consideradas no processo, pois deve ser racional e lógico. O comprometimento pessoal é emoção. Se essa é ignorada, não há comprometimento pessoal e a tarefa passa a ser executada </a:t>
            </a:r>
            <a:r>
              <a:rPr lang="pt-BR" sz="1400" b="1" dirty="0" err="1" smtClean="0">
                <a:solidFill>
                  <a:srgbClr val="FF0000"/>
                </a:solidFill>
                <a:latin typeface="Verdana" pitchFamily="34" charset="0"/>
              </a:rPr>
              <a:t>mecanica</a:t>
            </a:r>
            <a:r>
              <a:rPr lang="pt-BR" sz="1400" b="1" dirty="0" smtClean="0">
                <a:solidFill>
                  <a:srgbClr val="FF0000"/>
                </a:solidFill>
                <a:latin typeface="Verdana" pitchFamily="34" charset="0"/>
              </a:rPr>
              <a:t> e automaticamente, sem motivação. A motivação é um estado de espírito relacionado com a emoção. Se a emoção não existir em uma organização, não haverá comprometimento das pessoas. </a:t>
            </a:r>
            <a:endParaRPr lang="pt-BR" sz="1400" b="1" dirty="0">
              <a:solidFill>
                <a:srgbClr val="FF0000"/>
              </a:solidFill>
              <a:latin typeface="Verdana" pitchFamily="34" charset="0"/>
            </a:endParaRPr>
          </a:p>
          <a:p>
            <a:pPr marL="457200" indent="-457200">
              <a:buFontTx/>
              <a:buAutoNum type="arabicPeriod"/>
            </a:pPr>
            <a:r>
              <a:rPr lang="pt-BR" sz="1400" b="1" u="sng" dirty="0">
                <a:latin typeface="Verdana" pitchFamily="34" charset="0"/>
              </a:rPr>
              <a:t>A autoridade única restringe a </a:t>
            </a:r>
            <a:r>
              <a:rPr lang="pt-BR" sz="1400" b="1" u="sng" dirty="0" smtClean="0">
                <a:latin typeface="Verdana" pitchFamily="34" charset="0"/>
              </a:rPr>
              <a:t>comunicação</a:t>
            </a:r>
            <a:r>
              <a:rPr lang="pt-BR" sz="1400" b="1" dirty="0" smtClean="0">
                <a:latin typeface="Verdana" pitchFamily="34" charset="0"/>
              </a:rPr>
              <a:t> – </a:t>
            </a:r>
            <a:r>
              <a:rPr lang="pt-BR" sz="1400" dirty="0" smtClean="0">
                <a:latin typeface="Verdana" pitchFamily="34" charset="0"/>
              </a:rPr>
              <a:t>se cada pessoa tem um supervisor, que é terminal de sua comunicação, se esse canal não funciona, a pessoa encontra uma barreira e perde o canal de contato com a organização. A partir daí, não há comprometimento  pessoal. </a:t>
            </a:r>
            <a:endParaRPr lang="pt-BR" sz="1400" dirty="0">
              <a:latin typeface="Verdana" pitchFamily="34" charset="0"/>
            </a:endParaRPr>
          </a:p>
          <a:p>
            <a:pPr marL="457200" indent="-457200">
              <a:buFontTx/>
              <a:buAutoNum type="arabicPeriod"/>
            </a:pPr>
            <a:r>
              <a:rPr lang="pt-BR" sz="1400" b="1" u="sng" dirty="0">
                <a:latin typeface="Verdana" pitchFamily="34" charset="0"/>
              </a:rPr>
              <a:t>As funções permanentes tornam-se fixas e </a:t>
            </a:r>
            <a:r>
              <a:rPr lang="pt-BR" sz="1400" b="1" u="sng" dirty="0" smtClean="0">
                <a:latin typeface="Verdana" pitchFamily="34" charset="0"/>
              </a:rPr>
              <a:t>imutáveis:</a:t>
            </a:r>
            <a:r>
              <a:rPr lang="pt-BR" sz="1400" b="1" dirty="0" smtClean="0">
                <a:latin typeface="Verdana" pitchFamily="34" charset="0"/>
              </a:rPr>
              <a:t> </a:t>
            </a:r>
            <a:r>
              <a:rPr lang="pt-BR" sz="1400" dirty="0" smtClean="0">
                <a:latin typeface="Verdana" pitchFamily="34" charset="0"/>
              </a:rPr>
              <a:t>isso leva a uma inflexibilidade, tornando as organizações estáticas. O movimento dentro das organizações depende das demissões, aposentarias...As  tarefas executadas por longos períodos perde a participação espontânea, levando a monotonia.</a:t>
            </a:r>
            <a:endParaRPr lang="pt-BR" sz="1400" dirty="0">
              <a:latin typeface="Verdana" pitchFamily="34" charset="0"/>
            </a:endParaRPr>
          </a:p>
          <a:p>
            <a:endParaRPr lang="pt-BR"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55</a:t>
            </a:fld>
            <a:endParaRPr lang="en-US"/>
          </a:p>
        </p:txBody>
      </p:sp>
    </p:spTree>
    <p:extLst>
      <p:ext uri="{BB962C8B-B14F-4D97-AF65-F5344CB8AC3E}">
        <p14:creationId xmlns:p14="http://schemas.microsoft.com/office/powerpoint/2010/main" val="31811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56</a:t>
            </a:fld>
            <a:endParaRPr lang="en-US"/>
          </a:p>
        </p:txBody>
      </p:sp>
      <p:sp>
        <p:nvSpPr>
          <p:cNvPr id="4" name="Rectangle 4"/>
          <p:cNvSpPr>
            <a:spLocks noChangeArrowheads="1"/>
          </p:cNvSpPr>
          <p:nvPr/>
        </p:nvSpPr>
        <p:spPr bwMode="auto">
          <a:xfrm>
            <a:off x="2397333" y="240508"/>
            <a:ext cx="33607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Apreciação Crítica do </a:t>
            </a:r>
            <a:r>
              <a:rPr lang="pt-BR" sz="1800" b="1" dirty="0" err="1">
                <a:latin typeface="Verdana" pitchFamily="34" charset="0"/>
              </a:rPr>
              <a:t>DO</a:t>
            </a:r>
            <a:endParaRPr lang="pt-BR" sz="1800" b="1" dirty="0">
              <a:latin typeface="Verdana" pitchFamily="34" charset="0"/>
            </a:endParaRPr>
          </a:p>
        </p:txBody>
      </p:sp>
      <p:sp>
        <p:nvSpPr>
          <p:cNvPr id="5" name="Rectangle 5"/>
          <p:cNvSpPr>
            <a:spLocks noChangeArrowheads="1"/>
          </p:cNvSpPr>
          <p:nvPr/>
        </p:nvSpPr>
        <p:spPr bwMode="auto">
          <a:xfrm>
            <a:off x="2240587" y="682626"/>
            <a:ext cx="3976688" cy="20161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marL="457200" indent="-457200">
              <a:buFontTx/>
              <a:buAutoNum type="arabicPeriod"/>
            </a:pPr>
            <a:endParaRPr lang="pt-BR" sz="1400" b="1">
              <a:latin typeface="Verdana" pitchFamily="34" charset="0"/>
            </a:endParaRPr>
          </a:p>
          <a:p>
            <a:pPr marL="457200" indent="-457200">
              <a:buFontTx/>
              <a:buAutoNum type="arabicPeriod"/>
            </a:pPr>
            <a:r>
              <a:rPr lang="pt-BR" sz="1400" b="1">
                <a:latin typeface="Verdana" pitchFamily="34" charset="0"/>
              </a:rPr>
              <a:t>Aspecto mágico do DO.</a:t>
            </a:r>
          </a:p>
          <a:p>
            <a:pPr marL="457200" indent="-457200">
              <a:buFontTx/>
              <a:buAutoNum type="arabicPeriod"/>
            </a:pPr>
            <a:endParaRPr lang="pt-BR" sz="1400" b="1">
              <a:latin typeface="Verdana" pitchFamily="34" charset="0"/>
            </a:endParaRPr>
          </a:p>
          <a:p>
            <a:pPr marL="457200" indent="-457200">
              <a:buFontTx/>
              <a:buAutoNum type="arabicPeriod"/>
            </a:pPr>
            <a:r>
              <a:rPr lang="pt-BR" sz="1400" b="1">
                <a:latin typeface="Verdana" pitchFamily="34" charset="0"/>
              </a:rPr>
              <a:t>Imprecisão no campo do DO.</a:t>
            </a:r>
          </a:p>
          <a:p>
            <a:pPr marL="457200" indent="-457200">
              <a:buFontTx/>
              <a:buAutoNum type="arabicPeriod"/>
            </a:pPr>
            <a:endParaRPr lang="pt-BR" sz="1400" b="1">
              <a:latin typeface="Verdana" pitchFamily="34" charset="0"/>
            </a:endParaRPr>
          </a:p>
          <a:p>
            <a:pPr marL="457200" indent="-457200">
              <a:buFontTx/>
              <a:buAutoNum type="arabicPeriod"/>
            </a:pPr>
            <a:r>
              <a:rPr lang="pt-BR" sz="1400" b="1">
                <a:latin typeface="Verdana" pitchFamily="34" charset="0"/>
              </a:rPr>
              <a:t>Ênfase na educação “emocional”.</a:t>
            </a:r>
          </a:p>
          <a:p>
            <a:pPr marL="457200" indent="-457200">
              <a:buFontTx/>
              <a:buAutoNum type="arabicPeriod"/>
            </a:pPr>
            <a:endParaRPr lang="pt-BR" sz="1400" b="1">
              <a:latin typeface="Verdana" pitchFamily="34" charset="0"/>
            </a:endParaRPr>
          </a:p>
          <a:p>
            <a:pPr marL="457200" indent="-457200">
              <a:buFontTx/>
              <a:buAutoNum type="arabicPeriod"/>
            </a:pPr>
            <a:r>
              <a:rPr lang="pt-BR" sz="1400" b="1">
                <a:latin typeface="Verdana" pitchFamily="34" charset="0"/>
              </a:rPr>
              <a:t>Aplicações distorcidas do DO.</a:t>
            </a:r>
          </a:p>
          <a:p>
            <a:pPr marL="457200" indent="-457200">
              <a:buFontTx/>
              <a:buAutoNum type="arabicPeriod"/>
            </a:pPr>
            <a:endParaRPr lang="pt-BR" sz="1400" b="1">
              <a:latin typeface="Verdana" pitchFamily="34" charset="0"/>
            </a:endParaRPr>
          </a:p>
        </p:txBody>
      </p:sp>
      <p:sp>
        <p:nvSpPr>
          <p:cNvPr id="9" name="CaixaDeTexto 8"/>
          <p:cNvSpPr txBox="1"/>
          <p:nvPr/>
        </p:nvSpPr>
        <p:spPr>
          <a:xfrm>
            <a:off x="153265" y="2996952"/>
            <a:ext cx="7848872" cy="3416320"/>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Nenhuma comprovação cientifica demonstrou que as técnicas de DO melhoram a capacidade da organização de alcançar seus objetivos. Apesar de todas essas restrições e do </a:t>
            </a:r>
            <a:r>
              <a:rPr lang="pt-BR" dirty="0" err="1" smtClean="0"/>
              <a:t>utopismo</a:t>
            </a:r>
            <a:r>
              <a:rPr lang="pt-BR" dirty="0" smtClean="0"/>
              <a:t> de muitas abordagens, o DO afigura-se como a melhor opção humanista de abordagem administrativa.</a:t>
            </a:r>
          </a:p>
          <a:p>
            <a:pPr marL="285750" indent="-285750" algn="just">
              <a:buFont typeface="Arial" panose="020B0604020202020204" pitchFamily="34" charset="0"/>
              <a:buChar char="•"/>
            </a:pPr>
            <a:r>
              <a:rPr lang="pt-BR" dirty="0"/>
              <a:t>O Desenvolvimento Organizacional muito contribui às Teorias Organizacionais, em uma abordagem ampla. Há, entretanto, críticas no sentido de que o D.O. seria um novo rótulo para descobertas da Teoria das Relações Humanas e Teoria Comportamental, além de demonstrar-se carente de comprovações científicas.</a:t>
            </a:r>
          </a:p>
          <a:p>
            <a:pPr marL="285750" indent="-285750" algn="just">
              <a:buFont typeface="Arial" panose="020B0604020202020204" pitchFamily="34" charset="0"/>
              <a:buChar char="•"/>
            </a:pPr>
            <a:r>
              <a:rPr lang="pt-BR" dirty="0"/>
              <a:t>Independente disso, o D.O. teve e ainda tem força dentro das abordagens da organização, como uma boa opção humanista para as empresas que visam o desenvolvimento</a:t>
            </a:r>
            <a:r>
              <a:rPr lang="pt-BR" dirty="0" smtClean="0"/>
              <a:t>.</a:t>
            </a:r>
            <a:endParaRPr lang="pt-BR" dirty="0"/>
          </a:p>
        </p:txBody>
      </p:sp>
    </p:spTree>
    <p:extLst>
      <p:ext uri="{BB962C8B-B14F-4D97-AF65-F5344CB8AC3E}">
        <p14:creationId xmlns:p14="http://schemas.microsoft.com/office/powerpoint/2010/main" val="32826856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910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6334"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07"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6335"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9108" name="Rectangle 4"/>
          <p:cNvSpPr>
            <a:spLocks noChangeArrowheads="1"/>
          </p:cNvSpPr>
          <p:nvPr/>
        </p:nvSpPr>
        <p:spPr bwMode="auto">
          <a:xfrm>
            <a:off x="957263" y="514350"/>
            <a:ext cx="1338262"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3200" b="1">
                <a:solidFill>
                  <a:srgbClr val="008000"/>
                </a:solidFill>
                <a:latin typeface="Tahoma" pitchFamily="34" charset="0"/>
                <a:cs typeface="Times New Roman" pitchFamily="18" charset="0"/>
              </a:rPr>
              <a:t>Caso</a:t>
            </a:r>
            <a:r>
              <a:rPr lang="pt-BR" altLang="en-US" sz="2800" b="1">
                <a:solidFill>
                  <a:srgbClr val="008000"/>
                </a:solidFill>
                <a:latin typeface="Tahoma" pitchFamily="34" charset="0"/>
                <a:cs typeface="Times New Roman" pitchFamily="18" charset="0"/>
              </a:rPr>
              <a:t> </a:t>
            </a:r>
          </a:p>
          <a:p>
            <a:endParaRPr lang="pt-BR" altLang="en-US" sz="12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Honda</a:t>
            </a:r>
          </a:p>
        </p:txBody>
      </p:sp>
      <p:pic>
        <p:nvPicPr>
          <p:cNvPr id="559109" name="Picture 5" descr="http://a1055.g.akamai.net/f/1055/1401/5h/search.barnesandnoble.com/gresources/bnexplorer/icon_read_chapter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6363" y="781050"/>
            <a:ext cx="823912" cy="722313"/>
          </a:xfrm>
          <a:prstGeom prst="rect">
            <a:avLst/>
          </a:prstGeom>
          <a:noFill/>
          <a:extLst>
            <a:ext uri="{909E8E84-426E-40DD-AFC4-6F175D3DCCD1}">
              <a14:hiddenFill xmlns:a14="http://schemas.microsoft.com/office/drawing/2010/main">
                <a:solidFill>
                  <a:srgbClr val="FFFFFF"/>
                </a:solidFill>
              </a14:hiddenFill>
            </a:ext>
          </a:extLst>
        </p:spPr>
      </p:pic>
      <p:sp>
        <p:nvSpPr>
          <p:cNvPr id="559110" name="Oval 6"/>
          <p:cNvSpPr>
            <a:spLocks noChangeArrowheads="1"/>
          </p:cNvSpPr>
          <p:nvPr/>
        </p:nvSpPr>
        <p:spPr bwMode="auto">
          <a:xfrm>
            <a:off x="7831138"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404</a:t>
            </a:r>
          </a:p>
        </p:txBody>
      </p:sp>
      <p:sp>
        <p:nvSpPr>
          <p:cNvPr id="559111" name="Text Box 7"/>
          <p:cNvSpPr txBox="1">
            <a:spLocks noChangeArrowheads="1"/>
          </p:cNvSpPr>
          <p:nvPr/>
        </p:nvSpPr>
        <p:spPr bwMode="auto">
          <a:xfrm>
            <a:off x="749300" y="1914525"/>
            <a:ext cx="8304213"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600" b="1">
                <a:solidFill>
                  <a:srgbClr val="008000"/>
                </a:solidFill>
                <a:latin typeface="Verdana" pitchFamily="34" charset="0"/>
              </a:rPr>
              <a:t>     A Honda Motor Co. chegou a ser considerada a empresa mais bem</a:t>
            </a:r>
          </a:p>
          <a:p>
            <a:r>
              <a:rPr lang="pt-BR" altLang="en-US" sz="1600" b="1">
                <a:solidFill>
                  <a:srgbClr val="008000"/>
                </a:solidFill>
                <a:latin typeface="Verdana" pitchFamily="34" charset="0"/>
              </a:rPr>
              <a:t> gerenciada do mundo. Ironicamente, a Honda alcançou essa posição</a:t>
            </a:r>
          </a:p>
          <a:p>
            <a:r>
              <a:rPr lang="pt-BR" altLang="en-US" sz="1600" b="1">
                <a:solidFill>
                  <a:srgbClr val="008000"/>
                </a:solidFill>
                <a:latin typeface="Verdana" pitchFamily="34" charset="0"/>
              </a:rPr>
              <a:t>      utilizando um sistema de inovação organizacional que pode ser</a:t>
            </a:r>
          </a:p>
          <a:p>
            <a:r>
              <a:rPr lang="pt-BR" altLang="en-US" sz="1600" b="1">
                <a:solidFill>
                  <a:srgbClr val="008000"/>
                </a:solidFill>
                <a:latin typeface="Verdana" pitchFamily="34" charset="0"/>
              </a:rPr>
              <a:t> 		     classificado como antigerencial.</a:t>
            </a:r>
          </a:p>
          <a:p>
            <a:r>
              <a:rPr lang="pt-BR" altLang="en-US" sz="1600" b="1">
                <a:solidFill>
                  <a:srgbClr val="008000"/>
                </a:solidFill>
                <a:latin typeface="Verdana" pitchFamily="34" charset="0"/>
              </a:rPr>
              <a:t>         Dentre os princípios operacionais da Honda estão as metas: </a:t>
            </a:r>
          </a:p>
          <a:p>
            <a:r>
              <a:rPr lang="pt-BR" altLang="en-US" sz="1600" b="1">
                <a:solidFill>
                  <a:srgbClr val="008000"/>
                </a:solidFill>
                <a:latin typeface="Verdana" pitchFamily="34" charset="0"/>
              </a:rPr>
              <a:t>   “Aprenda, Pense, Analise, Avalie e Aperfeiçoe” e “Ouça, Pergunte e </a:t>
            </a:r>
          </a:p>
          <a:p>
            <a:r>
              <a:rPr lang="pt-BR" altLang="en-US" sz="1600" b="1">
                <a:solidFill>
                  <a:srgbClr val="008000"/>
                </a:solidFill>
                <a:latin typeface="Verdana" pitchFamily="34" charset="0"/>
              </a:rPr>
              <a:t>           Fale”. Mas veja, se todos os 60 mil funcionários da Honda </a:t>
            </a:r>
          </a:p>
          <a:p>
            <a:r>
              <a:rPr lang="pt-BR" altLang="en-US" sz="1600" b="1">
                <a:solidFill>
                  <a:srgbClr val="008000"/>
                </a:solidFill>
                <a:latin typeface="Verdana" pitchFamily="34" charset="0"/>
              </a:rPr>
              <a:t>   atendessem às expectativas da empresa simultaneamente, ficaria </a:t>
            </a:r>
          </a:p>
          <a:p>
            <a:r>
              <a:rPr lang="pt-BR" altLang="en-US" sz="1600" b="1">
                <a:solidFill>
                  <a:srgbClr val="008000"/>
                </a:solidFill>
                <a:latin typeface="Verdana" pitchFamily="34" charset="0"/>
              </a:rPr>
              <a:t>  uma confusão. E esse é exatamente o problema. O questionamento </a:t>
            </a:r>
          </a:p>
          <a:p>
            <a:r>
              <a:rPr lang="pt-BR" altLang="en-US" sz="1600" b="1">
                <a:solidFill>
                  <a:srgbClr val="008000"/>
                </a:solidFill>
                <a:latin typeface="Verdana" pitchFamily="34" charset="0"/>
              </a:rPr>
              <a:t> constante de idéias, de decisões e do gerenciamento é encorajado e </a:t>
            </a:r>
          </a:p>
          <a:p>
            <a:r>
              <a:rPr lang="pt-BR" altLang="en-US" sz="1600" b="1">
                <a:solidFill>
                  <a:srgbClr val="008000"/>
                </a:solidFill>
                <a:latin typeface="Verdana" pitchFamily="34" charset="0"/>
              </a:rPr>
              <a:t> até exigido, de cada funcionário. Motivo pelo qual a Honda se tornou </a:t>
            </a:r>
          </a:p>
          <a:p>
            <a:r>
              <a:rPr lang="pt-BR" altLang="en-US" sz="1600" b="1">
                <a:solidFill>
                  <a:srgbClr val="008000"/>
                </a:solidFill>
                <a:latin typeface="Verdana" pitchFamily="34" charset="0"/>
              </a:rPr>
              <a:t>     o exemplo da “contenção construtiva”: há dissonâncias em toda </a:t>
            </a:r>
          </a:p>
          <a:p>
            <a:r>
              <a:rPr lang="pt-BR" altLang="en-US" sz="1600" b="1">
                <a:solidFill>
                  <a:srgbClr val="008000"/>
                </a:solidFill>
                <a:latin typeface="Verdana" pitchFamily="34" charset="0"/>
              </a:rPr>
              <a:t>      empresa. Devemos orquestrar os sons dissonantes para criar a </a:t>
            </a:r>
          </a:p>
          <a:p>
            <a:r>
              <a:rPr lang="pt-BR" altLang="en-US" sz="1600" b="1">
                <a:solidFill>
                  <a:srgbClr val="008000"/>
                </a:solidFill>
                <a:latin typeface="Verdana" pitchFamily="34" charset="0"/>
              </a:rPr>
              <a:t>     harmonia. Mas não a harmonia em excesso. É preciso cultivar as </a:t>
            </a:r>
          </a:p>
          <a:p>
            <a:r>
              <a:rPr lang="pt-BR" altLang="en-US" sz="1600" b="1">
                <a:solidFill>
                  <a:srgbClr val="008000"/>
                </a:solidFill>
                <a:latin typeface="Verdana" pitchFamily="34" charset="0"/>
              </a:rPr>
              <a:t>    satisfações em encontrar harmonia nas divergências. Essa cultura </a:t>
            </a:r>
          </a:p>
          <a:p>
            <a:r>
              <a:rPr lang="pt-BR" altLang="en-US" sz="1600" b="1">
                <a:solidFill>
                  <a:srgbClr val="008000"/>
                </a:solidFill>
                <a:latin typeface="Verdana" pitchFamily="34" charset="0"/>
              </a:rPr>
              <a:t> de autocrítica e de diversidade intelectual vai contra a conformidade</a:t>
            </a:r>
          </a:p>
          <a:p>
            <a:r>
              <a:rPr lang="pt-BR" altLang="en-US" sz="1600" b="1">
                <a:solidFill>
                  <a:srgbClr val="008000"/>
                </a:solidFill>
                <a:latin typeface="Verdana" pitchFamily="34" charset="0"/>
              </a:rPr>
              <a:t>   e o não-questionamento. Foi isso que transformou a Honda de um </a:t>
            </a:r>
          </a:p>
          <a:p>
            <a:r>
              <a:rPr lang="pt-BR" altLang="en-US" sz="1600" b="1">
                <a:solidFill>
                  <a:srgbClr val="008000"/>
                </a:solidFill>
                <a:latin typeface="Verdana" pitchFamily="34" charset="0"/>
              </a:rPr>
              <a:t>pequeno fabricante local de motos no fabricante global de automóveis.</a:t>
            </a:r>
          </a:p>
        </p:txBody>
      </p:sp>
    </p:spTree>
    <p:extLst>
      <p:ext uri="{BB962C8B-B14F-4D97-AF65-F5344CB8AC3E}">
        <p14:creationId xmlns:p14="http://schemas.microsoft.com/office/powerpoint/2010/main" val="37474809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pt-BR" dirty="0" smtClean="0"/>
              <a:t>Debate </a:t>
            </a:r>
            <a:endParaRPr lang="pt-BR" dirty="0"/>
          </a:p>
        </p:txBody>
      </p:sp>
      <p:sp>
        <p:nvSpPr>
          <p:cNvPr id="4" name="Subtítulo 3"/>
          <p:cNvSpPr>
            <a:spLocks noGrp="1"/>
          </p:cNvSpPr>
          <p:nvPr>
            <p:ph type="subTitle" idx="1"/>
          </p:nvPr>
        </p:nvSpPr>
        <p:spPr/>
        <p:txBody>
          <a:bodyPr/>
          <a:lstStyle/>
          <a:p>
            <a:r>
              <a:rPr lang="pt-BR" dirty="0" smtClean="0"/>
              <a:t>GESTÃO MAFIOSA</a:t>
            </a:r>
            <a:endParaRPr lang="pt-BR"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58</a:t>
            </a:fld>
            <a:endParaRPr lang="en-US"/>
          </a:p>
        </p:txBody>
      </p:sp>
    </p:spTree>
    <p:extLst>
      <p:ext uri="{BB962C8B-B14F-4D97-AF65-F5344CB8AC3E}">
        <p14:creationId xmlns:p14="http://schemas.microsoft.com/office/powerpoint/2010/main" val="14320620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Próxima aula</a:t>
            </a:r>
            <a:endParaRPr lang="pt-BR" dirty="0"/>
          </a:p>
        </p:txBody>
      </p:sp>
      <p:sp>
        <p:nvSpPr>
          <p:cNvPr id="3" name="Espaço Reservado para Conteúdo 2"/>
          <p:cNvSpPr>
            <a:spLocks noGrp="1"/>
          </p:cNvSpPr>
          <p:nvPr>
            <p:ph idx="1"/>
          </p:nvPr>
        </p:nvSpPr>
        <p:spPr/>
        <p:txBody>
          <a:bodyPr>
            <a:normAutofit lnSpcReduction="10000"/>
          </a:bodyPr>
          <a:lstStyle/>
          <a:p>
            <a:pPr marL="114300" indent="0">
              <a:buNone/>
            </a:pPr>
            <a:r>
              <a:rPr lang="pt-BR" dirty="0"/>
              <a:t>DISCUSSÃO EM AULA </a:t>
            </a:r>
            <a:r>
              <a:rPr lang="pt-BR" dirty="0" smtClean="0"/>
              <a:t>05/10</a:t>
            </a:r>
            <a:endParaRPr lang="pt-BR" dirty="0"/>
          </a:p>
          <a:p>
            <a:r>
              <a:rPr lang="pt-BR" dirty="0"/>
              <a:t>Com base nos artigos recomendados, a discussão em aula terá como base principal a questão:</a:t>
            </a:r>
          </a:p>
          <a:p>
            <a:r>
              <a:rPr lang="pt-BR" b="1" dirty="0"/>
              <a:t>"Como, nas empresas, motivar os indivíduos a “vestirem a camisa” e contribuírem com incrementos de produtividade no curto, médio e longo prazo</a:t>
            </a:r>
            <a:r>
              <a:rPr lang="pt-BR" b="1" dirty="0" smtClean="0"/>
              <a:t>?“</a:t>
            </a:r>
          </a:p>
          <a:p>
            <a:r>
              <a:rPr lang="pt-BR" b="1" i="1" dirty="0"/>
              <a:t>O</a:t>
            </a:r>
            <a:r>
              <a:rPr lang="pt-BR" b="1" i="1" dirty="0" smtClean="0"/>
              <a:t> </a:t>
            </a:r>
            <a:r>
              <a:rPr lang="pt-BR" b="1" i="1" dirty="0"/>
              <a:t>que faz com que deem o máximo possível para ajudar a empresa a ser realmente competitiva?</a:t>
            </a:r>
          </a:p>
          <a:p>
            <a:endParaRPr lang="pt-BR" dirty="0"/>
          </a:p>
          <a:p>
            <a:r>
              <a:rPr lang="pt-BR" b="1" dirty="0"/>
              <a:t/>
            </a:r>
            <a:br>
              <a:rPr lang="pt-BR" b="1" dirty="0"/>
            </a:br>
            <a:endParaRPr lang="pt-BR" dirty="0"/>
          </a:p>
          <a:p>
            <a:r>
              <a:rPr lang="pt-BR" dirty="0"/>
              <a:t>Bons estudos!</a:t>
            </a:r>
          </a:p>
          <a:p>
            <a:r>
              <a:rPr lang="pt-BR" dirty="0"/>
              <a:t>Margarete &amp; Marina </a:t>
            </a:r>
          </a:p>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59</a:t>
            </a:fld>
            <a:endParaRPr lang="en-US"/>
          </a:p>
        </p:txBody>
      </p:sp>
    </p:spTree>
    <p:extLst>
      <p:ext uri="{BB962C8B-B14F-4D97-AF65-F5344CB8AC3E}">
        <p14:creationId xmlns:p14="http://schemas.microsoft.com/office/powerpoint/2010/main" val="21911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6</a:t>
            </a:fld>
            <a:endParaRPr lang="en-US"/>
          </a:p>
        </p:txBody>
      </p:sp>
      <p:graphicFrame>
        <p:nvGraphicFramePr>
          <p:cNvPr id="7" name="Diagrama 6"/>
          <p:cNvGraphicFramePr/>
          <p:nvPr>
            <p:extLst>
              <p:ext uri="{D42A27DB-BD31-4B8C-83A1-F6EECF244321}">
                <p14:modId xmlns:p14="http://schemas.microsoft.com/office/powerpoint/2010/main" val="96832588"/>
              </p:ext>
            </p:extLst>
          </p:nvPr>
        </p:nvGraphicFramePr>
        <p:xfrm>
          <a:off x="251520" y="764704"/>
          <a:ext cx="806489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3"/>
          <p:cNvSpPr txBox="1">
            <a:spLocks noChangeArrowheads="1"/>
          </p:cNvSpPr>
          <p:nvPr/>
        </p:nvSpPr>
        <p:spPr bwMode="auto">
          <a:xfrm>
            <a:off x="323528" y="188640"/>
            <a:ext cx="53174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000" dirty="0" smtClean="0">
                <a:solidFill>
                  <a:schemeClr val="tx1">
                    <a:lumMod val="50000"/>
                    <a:lumOff val="50000"/>
                  </a:schemeClr>
                </a:solidFill>
                <a:latin typeface="Verdana" pitchFamily="34" charset="0"/>
              </a:rPr>
              <a:t>As </a:t>
            </a:r>
            <a:r>
              <a:rPr lang="pt-BR" sz="2000" dirty="0">
                <a:solidFill>
                  <a:schemeClr val="tx1">
                    <a:lumMod val="50000"/>
                    <a:lumOff val="50000"/>
                  </a:schemeClr>
                </a:solidFill>
                <a:latin typeface="Verdana" pitchFamily="34" charset="0"/>
              </a:rPr>
              <a:t>Principais Teorias da Administração:</a:t>
            </a:r>
          </a:p>
        </p:txBody>
      </p:sp>
      <p:sp>
        <p:nvSpPr>
          <p:cNvPr id="8" name="CaixaDeTexto 7"/>
          <p:cNvSpPr txBox="1"/>
          <p:nvPr/>
        </p:nvSpPr>
        <p:spPr>
          <a:xfrm>
            <a:off x="8573670" y="149737"/>
            <a:ext cx="400110" cy="5367495"/>
          </a:xfrm>
          <a:prstGeom prst="rect">
            <a:avLst/>
          </a:prstGeom>
          <a:noFill/>
        </p:spPr>
        <p:txBody>
          <a:bodyPr vert="vert270" wrap="square" rtlCol="0">
            <a:spAutoFit/>
          </a:bodyPr>
          <a:lstStyle/>
          <a:p>
            <a:r>
              <a:rPr lang="pt-BR" sz="1400" b="1" dirty="0">
                <a:solidFill>
                  <a:schemeClr val="tx1">
                    <a:lumMod val="50000"/>
                    <a:lumOff val="50000"/>
                  </a:schemeClr>
                </a:solidFill>
                <a:effectLst>
                  <a:outerShdw blurRad="38100" dist="38100" dir="2700000" algn="tl">
                    <a:srgbClr val="000000">
                      <a:alpha val="43137"/>
                    </a:srgbClr>
                  </a:outerShdw>
                </a:effectLst>
              </a:rPr>
              <a:t>EVOLUÇÃO E CORRENTES DE PENSAMENTO DA ADMINISTRAÇÃO</a:t>
            </a:r>
          </a:p>
        </p:txBody>
      </p:sp>
      <p:sp>
        <p:nvSpPr>
          <p:cNvPr id="3" name="Retângulo 2"/>
          <p:cNvSpPr/>
          <p:nvPr/>
        </p:nvSpPr>
        <p:spPr>
          <a:xfrm>
            <a:off x="432048" y="5807005"/>
            <a:ext cx="4572000" cy="646331"/>
          </a:xfrm>
          <a:prstGeom prst="rect">
            <a:avLst/>
          </a:prstGeom>
        </p:spPr>
        <p:txBody>
          <a:bodyPr>
            <a:spAutoFit/>
          </a:bodyPr>
          <a:lstStyle/>
          <a:p>
            <a:endParaRPr lang="pt-BR" dirty="0"/>
          </a:p>
          <a:p>
            <a:r>
              <a:rPr lang="pt-BR" dirty="0" smtClean="0"/>
              <a:t>Fonte: CHIAVENATO (2011), p.17.</a:t>
            </a:r>
            <a:endParaRPr lang="pt-BR" dirty="0"/>
          </a:p>
        </p:txBody>
      </p:sp>
      <p:sp>
        <p:nvSpPr>
          <p:cNvPr id="9" name="CaixaDeTexto 8"/>
          <p:cNvSpPr txBox="1"/>
          <p:nvPr/>
        </p:nvSpPr>
        <p:spPr>
          <a:xfrm>
            <a:off x="4932040" y="4077072"/>
            <a:ext cx="2952328" cy="954107"/>
          </a:xfrm>
          <a:prstGeom prst="rect">
            <a:avLst/>
          </a:prstGeom>
          <a:noFill/>
        </p:spPr>
        <p:txBody>
          <a:bodyPr wrap="square" rtlCol="0">
            <a:spAutoFit/>
          </a:bodyPr>
          <a:lstStyle/>
          <a:p>
            <a:pPr algn="ctr"/>
            <a:r>
              <a:rPr lang="pt-BR" sz="2800" dirty="0" smtClean="0">
                <a:effectLst>
                  <a:outerShdw blurRad="38100" dist="38100" dir="2700000" algn="tl">
                    <a:srgbClr val="000000">
                      <a:alpha val="43137"/>
                    </a:srgbClr>
                  </a:outerShdw>
                </a:effectLst>
              </a:rPr>
              <a:t>ABORDAGEM CONTEMPORÂNEA</a:t>
            </a:r>
            <a:endParaRPr lang="pt-BR" sz="2800" dirty="0">
              <a:effectLst>
                <a:outerShdw blurRad="38100" dist="38100" dir="2700000" algn="tl">
                  <a:srgbClr val="000000">
                    <a:alpha val="43137"/>
                  </a:srgbClr>
                </a:outerShdw>
              </a:effectLst>
            </a:endParaRPr>
          </a:p>
        </p:txBody>
      </p:sp>
      <p:sp>
        <p:nvSpPr>
          <p:cNvPr id="10" name="CaixaDeTexto 9"/>
          <p:cNvSpPr txBox="1"/>
          <p:nvPr/>
        </p:nvSpPr>
        <p:spPr>
          <a:xfrm>
            <a:off x="4932040" y="1700808"/>
            <a:ext cx="2952328" cy="954107"/>
          </a:xfrm>
          <a:prstGeom prst="rect">
            <a:avLst/>
          </a:prstGeom>
          <a:noFill/>
        </p:spPr>
        <p:txBody>
          <a:bodyPr wrap="square" rtlCol="0">
            <a:spAutoFit/>
          </a:bodyPr>
          <a:lstStyle/>
          <a:p>
            <a:pPr algn="ctr"/>
            <a:r>
              <a:rPr lang="pt-BR" sz="2800" dirty="0" smtClean="0">
                <a:effectLst>
                  <a:outerShdw blurRad="38100" dist="38100" dir="2700000" algn="tl">
                    <a:srgbClr val="000000">
                      <a:alpha val="43137"/>
                    </a:srgbClr>
                  </a:outerShdw>
                </a:effectLst>
              </a:rPr>
              <a:t>ABORDAGEM </a:t>
            </a:r>
          </a:p>
          <a:p>
            <a:pPr algn="ctr"/>
            <a:r>
              <a:rPr lang="pt-BR" sz="2800" dirty="0" smtClean="0">
                <a:effectLst>
                  <a:outerShdw blurRad="38100" dist="38100" dir="2700000" algn="tl">
                    <a:srgbClr val="000000">
                      <a:alpha val="43137"/>
                    </a:srgbClr>
                  </a:outerShdw>
                </a:effectLst>
              </a:rPr>
              <a:t>“CLÁSSICA”</a:t>
            </a:r>
            <a:endParaRPr lang="pt-BR" sz="2800" dirty="0">
              <a:effectLst>
                <a:outerShdw blurRad="38100" dist="38100" dir="2700000" algn="tl">
                  <a:srgbClr val="000000">
                    <a:alpha val="43137"/>
                  </a:srgbClr>
                </a:outerShdw>
              </a:effectLst>
            </a:endParaRPr>
          </a:p>
        </p:txBody>
      </p:sp>
      <p:cxnSp>
        <p:nvCxnSpPr>
          <p:cNvPr id="12" name="Conector reto 11"/>
          <p:cNvCxnSpPr/>
          <p:nvPr/>
        </p:nvCxnSpPr>
        <p:spPr>
          <a:xfrm>
            <a:off x="323528" y="3356992"/>
            <a:ext cx="7992888"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0" y="3356992"/>
            <a:ext cx="897378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0145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17E9138D-9663-4960-91D6-990CAE923DA8}"/>
                                            </p:graphicEl>
                                          </p:spTgt>
                                        </p:tgtEl>
                                        <p:attrNameLst>
                                          <p:attrName>style.visibility</p:attrName>
                                        </p:attrNameLst>
                                      </p:cBhvr>
                                      <p:to>
                                        <p:strVal val="visible"/>
                                      </p:to>
                                    </p:set>
                                    <p:animEffect transition="in" filter="fade">
                                      <p:cBhvr>
                                        <p:cTn id="7" dur="500"/>
                                        <p:tgtEl>
                                          <p:spTgt spid="7">
                                            <p:graphicEl>
                                              <a:dgm id="{17E9138D-9663-4960-91D6-990CAE923DA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B63E742B-00AE-43AC-BED6-811B485BB668}"/>
                                            </p:graphicEl>
                                          </p:spTgt>
                                        </p:tgtEl>
                                        <p:attrNameLst>
                                          <p:attrName>style.visibility</p:attrName>
                                        </p:attrNameLst>
                                      </p:cBhvr>
                                      <p:to>
                                        <p:strVal val="visible"/>
                                      </p:to>
                                    </p:set>
                                    <p:animEffect transition="in" filter="fade">
                                      <p:cBhvr>
                                        <p:cTn id="12" dur="500"/>
                                        <p:tgtEl>
                                          <p:spTgt spid="7">
                                            <p:graphicEl>
                                              <a:dgm id="{B63E742B-00AE-43AC-BED6-811B485BB66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233035AB-CBE6-456F-BAA5-A92BBCF23557}"/>
                                            </p:graphicEl>
                                          </p:spTgt>
                                        </p:tgtEl>
                                        <p:attrNameLst>
                                          <p:attrName>style.visibility</p:attrName>
                                        </p:attrNameLst>
                                      </p:cBhvr>
                                      <p:to>
                                        <p:strVal val="visible"/>
                                      </p:to>
                                    </p:set>
                                    <p:animEffect transition="in" filter="fade">
                                      <p:cBhvr>
                                        <p:cTn id="17" dur="500"/>
                                        <p:tgtEl>
                                          <p:spTgt spid="7">
                                            <p:graphicEl>
                                              <a:dgm id="{233035AB-CBE6-456F-BAA5-A92BBCF2355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76D6D408-C14E-4AD3-8A2E-5DD17710D0B1}"/>
                                            </p:graphicEl>
                                          </p:spTgt>
                                        </p:tgtEl>
                                        <p:attrNameLst>
                                          <p:attrName>style.visibility</p:attrName>
                                        </p:attrNameLst>
                                      </p:cBhvr>
                                      <p:to>
                                        <p:strVal val="visible"/>
                                      </p:to>
                                    </p:set>
                                    <p:animEffect transition="in" filter="fade">
                                      <p:cBhvr>
                                        <p:cTn id="22" dur="500"/>
                                        <p:tgtEl>
                                          <p:spTgt spid="7">
                                            <p:graphicEl>
                                              <a:dgm id="{76D6D408-C14E-4AD3-8A2E-5DD17710D0B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4C5C80C3-50EC-48E7-8A9C-54DDE2DE8F3C}"/>
                                            </p:graphicEl>
                                          </p:spTgt>
                                        </p:tgtEl>
                                        <p:attrNameLst>
                                          <p:attrName>style.visibility</p:attrName>
                                        </p:attrNameLst>
                                      </p:cBhvr>
                                      <p:to>
                                        <p:strVal val="visible"/>
                                      </p:to>
                                    </p:set>
                                    <p:animEffect transition="in" filter="fade">
                                      <p:cBhvr>
                                        <p:cTn id="27" dur="500"/>
                                        <p:tgtEl>
                                          <p:spTgt spid="7">
                                            <p:graphicEl>
                                              <a:dgm id="{4C5C80C3-50EC-48E7-8A9C-54DDE2DE8F3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E00CFAAF-CAAD-4571-B066-4843058840AC}"/>
                                            </p:graphicEl>
                                          </p:spTgt>
                                        </p:tgtEl>
                                        <p:attrNameLst>
                                          <p:attrName>style.visibility</p:attrName>
                                        </p:attrNameLst>
                                      </p:cBhvr>
                                      <p:to>
                                        <p:strVal val="visible"/>
                                      </p:to>
                                    </p:set>
                                    <p:animEffect transition="in" filter="fade">
                                      <p:cBhvr>
                                        <p:cTn id="32" dur="500"/>
                                        <p:tgtEl>
                                          <p:spTgt spid="7">
                                            <p:graphicEl>
                                              <a:dgm id="{E00CFAAF-CAAD-4571-B066-4843058840A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104188AA-D500-42C1-91A4-A737B892B135}"/>
                                            </p:graphicEl>
                                          </p:spTgt>
                                        </p:tgtEl>
                                        <p:attrNameLst>
                                          <p:attrName>style.visibility</p:attrName>
                                        </p:attrNameLst>
                                      </p:cBhvr>
                                      <p:to>
                                        <p:strVal val="visible"/>
                                      </p:to>
                                    </p:set>
                                    <p:animEffect transition="in" filter="fade">
                                      <p:cBhvr>
                                        <p:cTn id="37" dur="500"/>
                                        <p:tgtEl>
                                          <p:spTgt spid="7">
                                            <p:graphicEl>
                                              <a:dgm id="{104188AA-D500-42C1-91A4-A737B892B13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5CC46179-D5DF-4579-8986-1EE5C2A28795}"/>
                                            </p:graphicEl>
                                          </p:spTgt>
                                        </p:tgtEl>
                                        <p:attrNameLst>
                                          <p:attrName>style.visibility</p:attrName>
                                        </p:attrNameLst>
                                      </p:cBhvr>
                                      <p:to>
                                        <p:strVal val="visible"/>
                                      </p:to>
                                    </p:set>
                                    <p:animEffect transition="in" filter="fade">
                                      <p:cBhvr>
                                        <p:cTn id="42" dur="500"/>
                                        <p:tgtEl>
                                          <p:spTgt spid="7">
                                            <p:graphicEl>
                                              <a:dgm id="{5CC46179-D5DF-4579-8986-1EE5C2A2879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graphicEl>
                                              <a:dgm id="{5F5C5F85-3D9E-4C00-ADD5-4AF651D52109}"/>
                                            </p:graphicEl>
                                          </p:spTgt>
                                        </p:tgtEl>
                                        <p:attrNameLst>
                                          <p:attrName>style.visibility</p:attrName>
                                        </p:attrNameLst>
                                      </p:cBhvr>
                                      <p:to>
                                        <p:strVal val="visible"/>
                                      </p:to>
                                    </p:set>
                                    <p:animEffect transition="in" filter="fade">
                                      <p:cBhvr>
                                        <p:cTn id="47" dur="500"/>
                                        <p:tgtEl>
                                          <p:spTgt spid="7">
                                            <p:graphicEl>
                                              <a:dgm id="{5F5C5F85-3D9E-4C00-ADD5-4AF651D5210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graphicEl>
                                              <a:dgm id="{3FBA2731-8684-4DA6-9A19-CC3BC39196B1}"/>
                                            </p:graphicEl>
                                          </p:spTgt>
                                        </p:tgtEl>
                                        <p:attrNameLst>
                                          <p:attrName>style.visibility</p:attrName>
                                        </p:attrNameLst>
                                      </p:cBhvr>
                                      <p:to>
                                        <p:strVal val="visible"/>
                                      </p:to>
                                    </p:set>
                                    <p:animEffect transition="in" filter="fade">
                                      <p:cBhvr>
                                        <p:cTn id="52" dur="500"/>
                                        <p:tgtEl>
                                          <p:spTgt spid="7">
                                            <p:graphicEl>
                                              <a:dgm id="{3FBA2731-8684-4DA6-9A19-CC3BC39196B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graphicEl>
                                              <a:dgm id="{8CDB3486-3958-4964-B1C5-9A83B531FD18}"/>
                                            </p:graphicEl>
                                          </p:spTgt>
                                        </p:tgtEl>
                                        <p:attrNameLst>
                                          <p:attrName>style.visibility</p:attrName>
                                        </p:attrNameLst>
                                      </p:cBhvr>
                                      <p:to>
                                        <p:strVal val="visible"/>
                                      </p:to>
                                    </p:set>
                                    <p:animEffect transition="in" filter="fade">
                                      <p:cBhvr>
                                        <p:cTn id="57" dur="500"/>
                                        <p:tgtEl>
                                          <p:spTgt spid="7">
                                            <p:graphicEl>
                                              <a:dgm id="{8CDB3486-3958-4964-B1C5-9A83B531FD1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graphicEl>
                                              <a:dgm id="{0D95AC6F-4FFD-4AC7-B3F1-81D51F58CCC0}"/>
                                            </p:graphicEl>
                                          </p:spTgt>
                                        </p:tgtEl>
                                        <p:attrNameLst>
                                          <p:attrName>style.visibility</p:attrName>
                                        </p:attrNameLst>
                                      </p:cBhvr>
                                      <p:to>
                                        <p:strVal val="visible"/>
                                      </p:to>
                                    </p:set>
                                    <p:animEffect transition="in" filter="fade">
                                      <p:cBhvr>
                                        <p:cTn id="62" dur="500"/>
                                        <p:tgtEl>
                                          <p:spTgt spid="7">
                                            <p:graphicEl>
                                              <a:dgm id="{0D95AC6F-4FFD-4AC7-B3F1-81D51F58CCC0}"/>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1" nodeType="clickEffect">
                                  <p:stCondLst>
                                    <p:cond delay="0"/>
                                  </p:stCondLst>
                                  <p:childTnLst>
                                    <p:set>
                                      <p:cBhvr>
                                        <p:cTn id="66" dur="1" fill="hold">
                                          <p:stCondLst>
                                            <p:cond delay="0"/>
                                          </p:stCondLst>
                                        </p:cTn>
                                        <p:tgtEl>
                                          <p:spTgt spid="7">
                                            <p:graphicEl>
                                              <a:dgm id="{17E9138D-9663-4960-91D6-990CAE923DA8}"/>
                                            </p:graphicEl>
                                          </p:spTgt>
                                        </p:tgtEl>
                                        <p:attrNameLst>
                                          <p:attrName>style.visibility</p:attrName>
                                        </p:attrNameLst>
                                      </p:cBhvr>
                                      <p:to>
                                        <p:strVal val="visible"/>
                                      </p:to>
                                    </p:set>
                                    <p:anim calcmode="lin" valueType="num">
                                      <p:cBhvr>
                                        <p:cTn id="67" dur="500" fill="hold"/>
                                        <p:tgtEl>
                                          <p:spTgt spid="7">
                                            <p:graphicEl>
                                              <a:dgm id="{17E9138D-9663-4960-91D6-990CAE923DA8}"/>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17E9138D-9663-4960-91D6-990CAE923DA8}"/>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17E9138D-9663-4960-91D6-990CAE923DA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7">
                                            <p:graphicEl>
                                              <a:dgm id="{B63E742B-00AE-43AC-BED6-811B485BB668}"/>
                                            </p:graphicEl>
                                          </p:spTgt>
                                        </p:tgtEl>
                                        <p:attrNameLst>
                                          <p:attrName>style.visibility</p:attrName>
                                        </p:attrNameLst>
                                      </p:cBhvr>
                                      <p:to>
                                        <p:strVal val="visible"/>
                                      </p:to>
                                    </p:set>
                                    <p:anim calcmode="lin" valueType="num">
                                      <p:cBhvr>
                                        <p:cTn id="74" dur="500" fill="hold"/>
                                        <p:tgtEl>
                                          <p:spTgt spid="7">
                                            <p:graphicEl>
                                              <a:dgm id="{B63E742B-00AE-43AC-BED6-811B485BB668}"/>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B63E742B-00AE-43AC-BED6-811B485BB668}"/>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B63E742B-00AE-43AC-BED6-811B485BB668}"/>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1" nodeType="clickEffect">
                                  <p:stCondLst>
                                    <p:cond delay="0"/>
                                  </p:stCondLst>
                                  <p:childTnLst>
                                    <p:set>
                                      <p:cBhvr>
                                        <p:cTn id="80" dur="1" fill="hold">
                                          <p:stCondLst>
                                            <p:cond delay="0"/>
                                          </p:stCondLst>
                                        </p:cTn>
                                        <p:tgtEl>
                                          <p:spTgt spid="7">
                                            <p:graphicEl>
                                              <a:dgm id="{233035AB-CBE6-456F-BAA5-A92BBCF23557}"/>
                                            </p:graphicEl>
                                          </p:spTgt>
                                        </p:tgtEl>
                                        <p:attrNameLst>
                                          <p:attrName>style.visibility</p:attrName>
                                        </p:attrNameLst>
                                      </p:cBhvr>
                                      <p:to>
                                        <p:strVal val="visible"/>
                                      </p:to>
                                    </p:set>
                                    <p:anim calcmode="lin" valueType="num">
                                      <p:cBhvr>
                                        <p:cTn id="81" dur="500" fill="hold"/>
                                        <p:tgtEl>
                                          <p:spTgt spid="7">
                                            <p:graphicEl>
                                              <a:dgm id="{233035AB-CBE6-456F-BAA5-A92BBCF23557}"/>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233035AB-CBE6-456F-BAA5-A92BBCF23557}"/>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233035AB-CBE6-456F-BAA5-A92BBCF2355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1" nodeType="clickEffect">
                                  <p:stCondLst>
                                    <p:cond delay="0"/>
                                  </p:stCondLst>
                                  <p:childTnLst>
                                    <p:set>
                                      <p:cBhvr>
                                        <p:cTn id="87" dur="1" fill="hold">
                                          <p:stCondLst>
                                            <p:cond delay="0"/>
                                          </p:stCondLst>
                                        </p:cTn>
                                        <p:tgtEl>
                                          <p:spTgt spid="7">
                                            <p:graphicEl>
                                              <a:dgm id="{76D6D408-C14E-4AD3-8A2E-5DD17710D0B1}"/>
                                            </p:graphicEl>
                                          </p:spTgt>
                                        </p:tgtEl>
                                        <p:attrNameLst>
                                          <p:attrName>style.visibility</p:attrName>
                                        </p:attrNameLst>
                                      </p:cBhvr>
                                      <p:to>
                                        <p:strVal val="visible"/>
                                      </p:to>
                                    </p:set>
                                    <p:anim calcmode="lin" valueType="num">
                                      <p:cBhvr>
                                        <p:cTn id="88" dur="500" fill="hold"/>
                                        <p:tgtEl>
                                          <p:spTgt spid="7">
                                            <p:graphicEl>
                                              <a:dgm id="{76D6D408-C14E-4AD3-8A2E-5DD17710D0B1}"/>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76D6D408-C14E-4AD3-8A2E-5DD17710D0B1}"/>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76D6D408-C14E-4AD3-8A2E-5DD17710D0B1}"/>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1" nodeType="clickEffect">
                                  <p:stCondLst>
                                    <p:cond delay="0"/>
                                  </p:stCondLst>
                                  <p:childTnLst>
                                    <p:set>
                                      <p:cBhvr>
                                        <p:cTn id="94" dur="1" fill="hold">
                                          <p:stCondLst>
                                            <p:cond delay="0"/>
                                          </p:stCondLst>
                                        </p:cTn>
                                        <p:tgtEl>
                                          <p:spTgt spid="7">
                                            <p:graphicEl>
                                              <a:dgm id="{4C5C80C3-50EC-48E7-8A9C-54DDE2DE8F3C}"/>
                                            </p:graphicEl>
                                          </p:spTgt>
                                        </p:tgtEl>
                                        <p:attrNameLst>
                                          <p:attrName>style.visibility</p:attrName>
                                        </p:attrNameLst>
                                      </p:cBhvr>
                                      <p:to>
                                        <p:strVal val="visible"/>
                                      </p:to>
                                    </p:set>
                                    <p:anim calcmode="lin" valueType="num">
                                      <p:cBhvr>
                                        <p:cTn id="95" dur="500" fill="hold"/>
                                        <p:tgtEl>
                                          <p:spTgt spid="7">
                                            <p:graphicEl>
                                              <a:dgm id="{4C5C80C3-50EC-48E7-8A9C-54DDE2DE8F3C}"/>
                                            </p:graphicEl>
                                          </p:spTgt>
                                        </p:tgtEl>
                                        <p:attrNameLst>
                                          <p:attrName>ppt_w</p:attrName>
                                        </p:attrNameLst>
                                      </p:cBhvr>
                                      <p:tavLst>
                                        <p:tav tm="0">
                                          <p:val>
                                            <p:fltVal val="0"/>
                                          </p:val>
                                        </p:tav>
                                        <p:tav tm="100000">
                                          <p:val>
                                            <p:strVal val="#ppt_w"/>
                                          </p:val>
                                        </p:tav>
                                      </p:tavLst>
                                    </p:anim>
                                    <p:anim calcmode="lin" valueType="num">
                                      <p:cBhvr>
                                        <p:cTn id="96" dur="500" fill="hold"/>
                                        <p:tgtEl>
                                          <p:spTgt spid="7">
                                            <p:graphicEl>
                                              <a:dgm id="{4C5C80C3-50EC-48E7-8A9C-54DDE2DE8F3C}"/>
                                            </p:graphicEl>
                                          </p:spTgt>
                                        </p:tgtEl>
                                        <p:attrNameLst>
                                          <p:attrName>ppt_h</p:attrName>
                                        </p:attrNameLst>
                                      </p:cBhvr>
                                      <p:tavLst>
                                        <p:tav tm="0">
                                          <p:val>
                                            <p:fltVal val="0"/>
                                          </p:val>
                                        </p:tav>
                                        <p:tav tm="100000">
                                          <p:val>
                                            <p:strVal val="#ppt_h"/>
                                          </p:val>
                                        </p:tav>
                                      </p:tavLst>
                                    </p:anim>
                                    <p:animEffect transition="in" filter="fade">
                                      <p:cBhvr>
                                        <p:cTn id="97" dur="500"/>
                                        <p:tgtEl>
                                          <p:spTgt spid="7">
                                            <p:graphicEl>
                                              <a:dgm id="{4C5C80C3-50EC-48E7-8A9C-54DDE2DE8F3C}"/>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1" nodeType="clickEffect">
                                  <p:stCondLst>
                                    <p:cond delay="0"/>
                                  </p:stCondLst>
                                  <p:childTnLst>
                                    <p:set>
                                      <p:cBhvr>
                                        <p:cTn id="101" dur="1" fill="hold">
                                          <p:stCondLst>
                                            <p:cond delay="0"/>
                                          </p:stCondLst>
                                        </p:cTn>
                                        <p:tgtEl>
                                          <p:spTgt spid="7">
                                            <p:graphicEl>
                                              <a:dgm id="{E00CFAAF-CAAD-4571-B066-4843058840AC}"/>
                                            </p:graphicEl>
                                          </p:spTgt>
                                        </p:tgtEl>
                                        <p:attrNameLst>
                                          <p:attrName>style.visibility</p:attrName>
                                        </p:attrNameLst>
                                      </p:cBhvr>
                                      <p:to>
                                        <p:strVal val="visible"/>
                                      </p:to>
                                    </p:set>
                                    <p:anim calcmode="lin" valueType="num">
                                      <p:cBhvr>
                                        <p:cTn id="102" dur="500" fill="hold"/>
                                        <p:tgtEl>
                                          <p:spTgt spid="7">
                                            <p:graphicEl>
                                              <a:dgm id="{E00CFAAF-CAAD-4571-B066-4843058840AC}"/>
                                            </p:graphicEl>
                                          </p:spTgt>
                                        </p:tgtEl>
                                        <p:attrNameLst>
                                          <p:attrName>ppt_w</p:attrName>
                                        </p:attrNameLst>
                                      </p:cBhvr>
                                      <p:tavLst>
                                        <p:tav tm="0">
                                          <p:val>
                                            <p:fltVal val="0"/>
                                          </p:val>
                                        </p:tav>
                                        <p:tav tm="100000">
                                          <p:val>
                                            <p:strVal val="#ppt_w"/>
                                          </p:val>
                                        </p:tav>
                                      </p:tavLst>
                                    </p:anim>
                                    <p:anim calcmode="lin" valueType="num">
                                      <p:cBhvr>
                                        <p:cTn id="103" dur="500" fill="hold"/>
                                        <p:tgtEl>
                                          <p:spTgt spid="7">
                                            <p:graphicEl>
                                              <a:dgm id="{E00CFAAF-CAAD-4571-B066-4843058840AC}"/>
                                            </p:graphicEl>
                                          </p:spTgt>
                                        </p:tgtEl>
                                        <p:attrNameLst>
                                          <p:attrName>ppt_h</p:attrName>
                                        </p:attrNameLst>
                                      </p:cBhvr>
                                      <p:tavLst>
                                        <p:tav tm="0">
                                          <p:val>
                                            <p:fltVal val="0"/>
                                          </p:val>
                                        </p:tav>
                                        <p:tav tm="100000">
                                          <p:val>
                                            <p:strVal val="#ppt_h"/>
                                          </p:val>
                                        </p:tav>
                                      </p:tavLst>
                                    </p:anim>
                                    <p:animEffect transition="in" filter="fade">
                                      <p:cBhvr>
                                        <p:cTn id="104" dur="500"/>
                                        <p:tgtEl>
                                          <p:spTgt spid="7">
                                            <p:graphicEl>
                                              <a:dgm id="{E00CFAAF-CAAD-4571-B066-4843058840AC}"/>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1" nodeType="clickEffect">
                                  <p:stCondLst>
                                    <p:cond delay="0"/>
                                  </p:stCondLst>
                                  <p:childTnLst>
                                    <p:set>
                                      <p:cBhvr>
                                        <p:cTn id="108" dur="1" fill="hold">
                                          <p:stCondLst>
                                            <p:cond delay="0"/>
                                          </p:stCondLst>
                                        </p:cTn>
                                        <p:tgtEl>
                                          <p:spTgt spid="7">
                                            <p:graphicEl>
                                              <a:dgm id="{104188AA-D500-42C1-91A4-A737B892B135}"/>
                                            </p:graphicEl>
                                          </p:spTgt>
                                        </p:tgtEl>
                                        <p:attrNameLst>
                                          <p:attrName>style.visibility</p:attrName>
                                        </p:attrNameLst>
                                      </p:cBhvr>
                                      <p:to>
                                        <p:strVal val="visible"/>
                                      </p:to>
                                    </p:set>
                                    <p:anim calcmode="lin" valueType="num">
                                      <p:cBhvr>
                                        <p:cTn id="109" dur="500" fill="hold"/>
                                        <p:tgtEl>
                                          <p:spTgt spid="7">
                                            <p:graphicEl>
                                              <a:dgm id="{104188AA-D500-42C1-91A4-A737B892B135}"/>
                                            </p:graphicEl>
                                          </p:spTgt>
                                        </p:tgtEl>
                                        <p:attrNameLst>
                                          <p:attrName>ppt_w</p:attrName>
                                        </p:attrNameLst>
                                      </p:cBhvr>
                                      <p:tavLst>
                                        <p:tav tm="0">
                                          <p:val>
                                            <p:fltVal val="0"/>
                                          </p:val>
                                        </p:tav>
                                        <p:tav tm="100000">
                                          <p:val>
                                            <p:strVal val="#ppt_w"/>
                                          </p:val>
                                        </p:tav>
                                      </p:tavLst>
                                    </p:anim>
                                    <p:anim calcmode="lin" valueType="num">
                                      <p:cBhvr>
                                        <p:cTn id="110" dur="500" fill="hold"/>
                                        <p:tgtEl>
                                          <p:spTgt spid="7">
                                            <p:graphicEl>
                                              <a:dgm id="{104188AA-D500-42C1-91A4-A737B892B135}"/>
                                            </p:graphicEl>
                                          </p:spTgt>
                                        </p:tgtEl>
                                        <p:attrNameLst>
                                          <p:attrName>ppt_h</p:attrName>
                                        </p:attrNameLst>
                                      </p:cBhvr>
                                      <p:tavLst>
                                        <p:tav tm="0">
                                          <p:val>
                                            <p:fltVal val="0"/>
                                          </p:val>
                                        </p:tav>
                                        <p:tav tm="100000">
                                          <p:val>
                                            <p:strVal val="#ppt_h"/>
                                          </p:val>
                                        </p:tav>
                                      </p:tavLst>
                                    </p:anim>
                                    <p:animEffect transition="in" filter="fade">
                                      <p:cBhvr>
                                        <p:cTn id="111" dur="500"/>
                                        <p:tgtEl>
                                          <p:spTgt spid="7">
                                            <p:graphicEl>
                                              <a:dgm id="{104188AA-D500-42C1-91A4-A737B892B1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1" nodeType="clickEffect">
                                  <p:stCondLst>
                                    <p:cond delay="0"/>
                                  </p:stCondLst>
                                  <p:childTnLst>
                                    <p:set>
                                      <p:cBhvr>
                                        <p:cTn id="115" dur="1" fill="hold">
                                          <p:stCondLst>
                                            <p:cond delay="0"/>
                                          </p:stCondLst>
                                        </p:cTn>
                                        <p:tgtEl>
                                          <p:spTgt spid="7">
                                            <p:graphicEl>
                                              <a:dgm id="{5CC46179-D5DF-4579-8986-1EE5C2A28795}"/>
                                            </p:graphicEl>
                                          </p:spTgt>
                                        </p:tgtEl>
                                        <p:attrNameLst>
                                          <p:attrName>style.visibility</p:attrName>
                                        </p:attrNameLst>
                                      </p:cBhvr>
                                      <p:to>
                                        <p:strVal val="visible"/>
                                      </p:to>
                                    </p:set>
                                    <p:anim calcmode="lin" valueType="num">
                                      <p:cBhvr>
                                        <p:cTn id="116" dur="500" fill="hold"/>
                                        <p:tgtEl>
                                          <p:spTgt spid="7">
                                            <p:graphicEl>
                                              <a:dgm id="{5CC46179-D5DF-4579-8986-1EE5C2A28795}"/>
                                            </p:graphicEl>
                                          </p:spTgt>
                                        </p:tgtEl>
                                        <p:attrNameLst>
                                          <p:attrName>ppt_w</p:attrName>
                                        </p:attrNameLst>
                                      </p:cBhvr>
                                      <p:tavLst>
                                        <p:tav tm="0">
                                          <p:val>
                                            <p:fltVal val="0"/>
                                          </p:val>
                                        </p:tav>
                                        <p:tav tm="100000">
                                          <p:val>
                                            <p:strVal val="#ppt_w"/>
                                          </p:val>
                                        </p:tav>
                                      </p:tavLst>
                                    </p:anim>
                                    <p:anim calcmode="lin" valueType="num">
                                      <p:cBhvr>
                                        <p:cTn id="117" dur="500" fill="hold"/>
                                        <p:tgtEl>
                                          <p:spTgt spid="7">
                                            <p:graphicEl>
                                              <a:dgm id="{5CC46179-D5DF-4579-8986-1EE5C2A28795}"/>
                                            </p:graphicEl>
                                          </p:spTgt>
                                        </p:tgtEl>
                                        <p:attrNameLst>
                                          <p:attrName>ppt_h</p:attrName>
                                        </p:attrNameLst>
                                      </p:cBhvr>
                                      <p:tavLst>
                                        <p:tav tm="0">
                                          <p:val>
                                            <p:fltVal val="0"/>
                                          </p:val>
                                        </p:tav>
                                        <p:tav tm="100000">
                                          <p:val>
                                            <p:strVal val="#ppt_h"/>
                                          </p:val>
                                        </p:tav>
                                      </p:tavLst>
                                    </p:anim>
                                    <p:animEffect transition="in" filter="fade">
                                      <p:cBhvr>
                                        <p:cTn id="118" dur="500"/>
                                        <p:tgtEl>
                                          <p:spTgt spid="7">
                                            <p:graphicEl>
                                              <a:dgm id="{5CC46179-D5DF-4579-8986-1EE5C2A28795}"/>
                                            </p:graphicEl>
                                          </p:spTgt>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1" nodeType="clickEffect">
                                  <p:stCondLst>
                                    <p:cond delay="0"/>
                                  </p:stCondLst>
                                  <p:childTnLst>
                                    <p:set>
                                      <p:cBhvr>
                                        <p:cTn id="122" dur="1" fill="hold">
                                          <p:stCondLst>
                                            <p:cond delay="0"/>
                                          </p:stCondLst>
                                        </p:cTn>
                                        <p:tgtEl>
                                          <p:spTgt spid="7">
                                            <p:graphicEl>
                                              <a:dgm id="{5F5C5F85-3D9E-4C00-ADD5-4AF651D52109}"/>
                                            </p:graphicEl>
                                          </p:spTgt>
                                        </p:tgtEl>
                                        <p:attrNameLst>
                                          <p:attrName>style.visibility</p:attrName>
                                        </p:attrNameLst>
                                      </p:cBhvr>
                                      <p:to>
                                        <p:strVal val="visible"/>
                                      </p:to>
                                    </p:set>
                                    <p:anim calcmode="lin" valueType="num">
                                      <p:cBhvr>
                                        <p:cTn id="123" dur="500" fill="hold"/>
                                        <p:tgtEl>
                                          <p:spTgt spid="7">
                                            <p:graphicEl>
                                              <a:dgm id="{5F5C5F85-3D9E-4C00-ADD5-4AF651D52109}"/>
                                            </p:graphicEl>
                                          </p:spTgt>
                                        </p:tgtEl>
                                        <p:attrNameLst>
                                          <p:attrName>ppt_w</p:attrName>
                                        </p:attrNameLst>
                                      </p:cBhvr>
                                      <p:tavLst>
                                        <p:tav tm="0">
                                          <p:val>
                                            <p:fltVal val="0"/>
                                          </p:val>
                                        </p:tav>
                                        <p:tav tm="100000">
                                          <p:val>
                                            <p:strVal val="#ppt_w"/>
                                          </p:val>
                                        </p:tav>
                                      </p:tavLst>
                                    </p:anim>
                                    <p:anim calcmode="lin" valueType="num">
                                      <p:cBhvr>
                                        <p:cTn id="124" dur="500" fill="hold"/>
                                        <p:tgtEl>
                                          <p:spTgt spid="7">
                                            <p:graphicEl>
                                              <a:dgm id="{5F5C5F85-3D9E-4C00-ADD5-4AF651D52109}"/>
                                            </p:graphicEl>
                                          </p:spTgt>
                                        </p:tgtEl>
                                        <p:attrNameLst>
                                          <p:attrName>ppt_h</p:attrName>
                                        </p:attrNameLst>
                                      </p:cBhvr>
                                      <p:tavLst>
                                        <p:tav tm="0">
                                          <p:val>
                                            <p:fltVal val="0"/>
                                          </p:val>
                                        </p:tav>
                                        <p:tav tm="100000">
                                          <p:val>
                                            <p:strVal val="#ppt_h"/>
                                          </p:val>
                                        </p:tav>
                                      </p:tavLst>
                                    </p:anim>
                                    <p:animEffect transition="in" filter="fade">
                                      <p:cBhvr>
                                        <p:cTn id="125" dur="500"/>
                                        <p:tgtEl>
                                          <p:spTgt spid="7">
                                            <p:graphicEl>
                                              <a:dgm id="{5F5C5F85-3D9E-4C00-ADD5-4AF651D52109}"/>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1" nodeType="clickEffect">
                                  <p:stCondLst>
                                    <p:cond delay="0"/>
                                  </p:stCondLst>
                                  <p:childTnLst>
                                    <p:set>
                                      <p:cBhvr>
                                        <p:cTn id="129" dur="1" fill="hold">
                                          <p:stCondLst>
                                            <p:cond delay="0"/>
                                          </p:stCondLst>
                                        </p:cTn>
                                        <p:tgtEl>
                                          <p:spTgt spid="7">
                                            <p:graphicEl>
                                              <a:dgm id="{3FBA2731-8684-4DA6-9A19-CC3BC39196B1}"/>
                                            </p:graphicEl>
                                          </p:spTgt>
                                        </p:tgtEl>
                                        <p:attrNameLst>
                                          <p:attrName>style.visibility</p:attrName>
                                        </p:attrNameLst>
                                      </p:cBhvr>
                                      <p:to>
                                        <p:strVal val="visible"/>
                                      </p:to>
                                    </p:set>
                                    <p:anim calcmode="lin" valueType="num">
                                      <p:cBhvr>
                                        <p:cTn id="130" dur="500" fill="hold"/>
                                        <p:tgtEl>
                                          <p:spTgt spid="7">
                                            <p:graphicEl>
                                              <a:dgm id="{3FBA2731-8684-4DA6-9A19-CC3BC39196B1}"/>
                                            </p:graphicEl>
                                          </p:spTgt>
                                        </p:tgtEl>
                                        <p:attrNameLst>
                                          <p:attrName>ppt_w</p:attrName>
                                        </p:attrNameLst>
                                      </p:cBhvr>
                                      <p:tavLst>
                                        <p:tav tm="0">
                                          <p:val>
                                            <p:fltVal val="0"/>
                                          </p:val>
                                        </p:tav>
                                        <p:tav tm="100000">
                                          <p:val>
                                            <p:strVal val="#ppt_w"/>
                                          </p:val>
                                        </p:tav>
                                      </p:tavLst>
                                    </p:anim>
                                    <p:anim calcmode="lin" valueType="num">
                                      <p:cBhvr>
                                        <p:cTn id="131" dur="500" fill="hold"/>
                                        <p:tgtEl>
                                          <p:spTgt spid="7">
                                            <p:graphicEl>
                                              <a:dgm id="{3FBA2731-8684-4DA6-9A19-CC3BC39196B1}"/>
                                            </p:graphicEl>
                                          </p:spTgt>
                                        </p:tgtEl>
                                        <p:attrNameLst>
                                          <p:attrName>ppt_h</p:attrName>
                                        </p:attrNameLst>
                                      </p:cBhvr>
                                      <p:tavLst>
                                        <p:tav tm="0">
                                          <p:val>
                                            <p:fltVal val="0"/>
                                          </p:val>
                                        </p:tav>
                                        <p:tav tm="100000">
                                          <p:val>
                                            <p:strVal val="#ppt_h"/>
                                          </p:val>
                                        </p:tav>
                                      </p:tavLst>
                                    </p:anim>
                                    <p:animEffect transition="in" filter="fade">
                                      <p:cBhvr>
                                        <p:cTn id="132" dur="500"/>
                                        <p:tgtEl>
                                          <p:spTgt spid="7">
                                            <p:graphicEl>
                                              <a:dgm id="{3FBA2731-8684-4DA6-9A19-CC3BC39196B1}"/>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1" nodeType="clickEffect">
                                  <p:stCondLst>
                                    <p:cond delay="0"/>
                                  </p:stCondLst>
                                  <p:childTnLst>
                                    <p:set>
                                      <p:cBhvr>
                                        <p:cTn id="136" dur="1" fill="hold">
                                          <p:stCondLst>
                                            <p:cond delay="0"/>
                                          </p:stCondLst>
                                        </p:cTn>
                                        <p:tgtEl>
                                          <p:spTgt spid="7">
                                            <p:graphicEl>
                                              <a:dgm id="{8CDB3486-3958-4964-B1C5-9A83B531FD18}"/>
                                            </p:graphicEl>
                                          </p:spTgt>
                                        </p:tgtEl>
                                        <p:attrNameLst>
                                          <p:attrName>style.visibility</p:attrName>
                                        </p:attrNameLst>
                                      </p:cBhvr>
                                      <p:to>
                                        <p:strVal val="visible"/>
                                      </p:to>
                                    </p:set>
                                    <p:anim calcmode="lin" valueType="num">
                                      <p:cBhvr>
                                        <p:cTn id="137" dur="500" fill="hold"/>
                                        <p:tgtEl>
                                          <p:spTgt spid="7">
                                            <p:graphicEl>
                                              <a:dgm id="{8CDB3486-3958-4964-B1C5-9A83B531FD18}"/>
                                            </p:graphicEl>
                                          </p:spTgt>
                                        </p:tgtEl>
                                        <p:attrNameLst>
                                          <p:attrName>ppt_w</p:attrName>
                                        </p:attrNameLst>
                                      </p:cBhvr>
                                      <p:tavLst>
                                        <p:tav tm="0">
                                          <p:val>
                                            <p:fltVal val="0"/>
                                          </p:val>
                                        </p:tav>
                                        <p:tav tm="100000">
                                          <p:val>
                                            <p:strVal val="#ppt_w"/>
                                          </p:val>
                                        </p:tav>
                                      </p:tavLst>
                                    </p:anim>
                                    <p:anim calcmode="lin" valueType="num">
                                      <p:cBhvr>
                                        <p:cTn id="138" dur="500" fill="hold"/>
                                        <p:tgtEl>
                                          <p:spTgt spid="7">
                                            <p:graphicEl>
                                              <a:dgm id="{8CDB3486-3958-4964-B1C5-9A83B531FD18}"/>
                                            </p:graphicEl>
                                          </p:spTgt>
                                        </p:tgtEl>
                                        <p:attrNameLst>
                                          <p:attrName>ppt_h</p:attrName>
                                        </p:attrNameLst>
                                      </p:cBhvr>
                                      <p:tavLst>
                                        <p:tav tm="0">
                                          <p:val>
                                            <p:fltVal val="0"/>
                                          </p:val>
                                        </p:tav>
                                        <p:tav tm="100000">
                                          <p:val>
                                            <p:strVal val="#ppt_h"/>
                                          </p:val>
                                        </p:tav>
                                      </p:tavLst>
                                    </p:anim>
                                    <p:animEffect transition="in" filter="fade">
                                      <p:cBhvr>
                                        <p:cTn id="139" dur="500"/>
                                        <p:tgtEl>
                                          <p:spTgt spid="7">
                                            <p:graphicEl>
                                              <a:dgm id="{8CDB3486-3958-4964-B1C5-9A83B531FD18}"/>
                                            </p:graphicEl>
                                          </p:spTgt>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1" nodeType="clickEffect">
                                  <p:stCondLst>
                                    <p:cond delay="0"/>
                                  </p:stCondLst>
                                  <p:childTnLst>
                                    <p:set>
                                      <p:cBhvr>
                                        <p:cTn id="143" dur="1" fill="hold">
                                          <p:stCondLst>
                                            <p:cond delay="0"/>
                                          </p:stCondLst>
                                        </p:cTn>
                                        <p:tgtEl>
                                          <p:spTgt spid="7">
                                            <p:graphicEl>
                                              <a:dgm id="{0D95AC6F-4FFD-4AC7-B3F1-81D51F58CCC0}"/>
                                            </p:graphicEl>
                                          </p:spTgt>
                                        </p:tgtEl>
                                        <p:attrNameLst>
                                          <p:attrName>style.visibility</p:attrName>
                                        </p:attrNameLst>
                                      </p:cBhvr>
                                      <p:to>
                                        <p:strVal val="visible"/>
                                      </p:to>
                                    </p:set>
                                    <p:anim calcmode="lin" valueType="num">
                                      <p:cBhvr>
                                        <p:cTn id="144" dur="500" fill="hold"/>
                                        <p:tgtEl>
                                          <p:spTgt spid="7">
                                            <p:graphicEl>
                                              <a:dgm id="{0D95AC6F-4FFD-4AC7-B3F1-81D51F58CCC0}"/>
                                            </p:graphicEl>
                                          </p:spTgt>
                                        </p:tgtEl>
                                        <p:attrNameLst>
                                          <p:attrName>ppt_w</p:attrName>
                                        </p:attrNameLst>
                                      </p:cBhvr>
                                      <p:tavLst>
                                        <p:tav tm="0">
                                          <p:val>
                                            <p:fltVal val="0"/>
                                          </p:val>
                                        </p:tav>
                                        <p:tav tm="100000">
                                          <p:val>
                                            <p:strVal val="#ppt_w"/>
                                          </p:val>
                                        </p:tav>
                                      </p:tavLst>
                                    </p:anim>
                                    <p:anim calcmode="lin" valueType="num">
                                      <p:cBhvr>
                                        <p:cTn id="145" dur="500" fill="hold"/>
                                        <p:tgtEl>
                                          <p:spTgt spid="7">
                                            <p:graphicEl>
                                              <a:dgm id="{0D95AC6F-4FFD-4AC7-B3F1-81D51F58CCC0}"/>
                                            </p:graphicEl>
                                          </p:spTgt>
                                        </p:tgtEl>
                                        <p:attrNameLst>
                                          <p:attrName>ppt_h</p:attrName>
                                        </p:attrNameLst>
                                      </p:cBhvr>
                                      <p:tavLst>
                                        <p:tav tm="0">
                                          <p:val>
                                            <p:fltVal val="0"/>
                                          </p:val>
                                        </p:tav>
                                        <p:tav tm="100000">
                                          <p:val>
                                            <p:strVal val="#ppt_h"/>
                                          </p:val>
                                        </p:tav>
                                      </p:tavLst>
                                    </p:anim>
                                    <p:animEffect transition="in" filter="fade">
                                      <p:cBhvr>
                                        <p:cTn id="146" dur="500"/>
                                        <p:tgtEl>
                                          <p:spTgt spid="7">
                                            <p:graphicEl>
                                              <a:dgm id="{0D95AC6F-4FFD-4AC7-B3F1-81D51F58CC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7" grpId="1">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DISCUSSÃO EM AULA </a:t>
            </a:r>
            <a:r>
              <a:rPr lang="pt-BR" dirty="0" smtClean="0"/>
              <a:t>28/09</a:t>
            </a:r>
            <a:r>
              <a:rPr lang="pt-BR" dirty="0"/>
              <a:t/>
            </a:r>
            <a:br>
              <a:rPr lang="pt-BR" dirty="0"/>
            </a:br>
            <a:endParaRPr lang="pt-BR" dirty="0"/>
          </a:p>
        </p:txBody>
      </p:sp>
      <p:sp>
        <p:nvSpPr>
          <p:cNvPr id="3" name="Espaço Reservado para Conteúdo 2"/>
          <p:cNvSpPr>
            <a:spLocks noGrp="1"/>
          </p:cNvSpPr>
          <p:nvPr>
            <p:ph idx="1"/>
          </p:nvPr>
        </p:nvSpPr>
        <p:spPr/>
        <p:txBody>
          <a:bodyPr/>
          <a:lstStyle/>
          <a:p>
            <a:pPr algn="just"/>
            <a:r>
              <a:rPr lang="pt-BR" dirty="0" smtClean="0"/>
              <a:t>A </a:t>
            </a:r>
            <a:r>
              <a:rPr lang="pt-BR" dirty="0"/>
              <a:t>tarefa desta semana é com base nos dois artigos recomendados: "Nossa economia está obcecada com eficiência mas vai mal em tudo o mais" e "Gestão mafiosa". Ambos os artigos estão no </a:t>
            </a:r>
            <a:r>
              <a:rPr lang="pt-BR" dirty="0" err="1"/>
              <a:t>Stoa</a:t>
            </a:r>
            <a:r>
              <a:rPr lang="pt-BR" dirty="0"/>
              <a:t>. </a:t>
            </a:r>
          </a:p>
          <a:p>
            <a:pPr algn="just"/>
            <a:r>
              <a:rPr lang="pt-BR" dirty="0"/>
              <a:t>A questão central a ser discutida é:</a:t>
            </a:r>
          </a:p>
          <a:p>
            <a:pPr lvl="1" algn="just"/>
            <a:r>
              <a:rPr lang="pt-BR" sz="2800" b="1" dirty="0"/>
              <a:t>Quais são as aplicações das diferentes abordagens estudadas na TGA que podemos destacar no caso da </a:t>
            </a:r>
            <a:r>
              <a:rPr lang="pt-BR" sz="2800" b="1" dirty="0" smtClean="0"/>
              <a:t>“Gestão </a:t>
            </a:r>
            <a:r>
              <a:rPr lang="pt-BR" sz="2800" b="1" dirty="0"/>
              <a:t>M</a:t>
            </a:r>
            <a:r>
              <a:rPr lang="pt-BR" sz="2800" b="1" dirty="0" smtClean="0"/>
              <a:t>afiosa italiana” - Gomorra? </a:t>
            </a:r>
            <a:r>
              <a:rPr lang="pt-BR" sz="2800" b="1" dirty="0"/>
              <a:t>Como essa organização torna sua atuação eficiente? </a:t>
            </a:r>
            <a:endParaRPr lang="pt-BR" sz="2800" b="1" dirty="0" smtClean="0"/>
          </a:p>
          <a:p>
            <a:pPr lvl="1" algn="just"/>
            <a:r>
              <a:rPr lang="pt-BR" sz="2800" b="1" dirty="0" smtClean="0"/>
              <a:t>Fazer uma análise do termo “eficiência”</a:t>
            </a:r>
          </a:p>
          <a:p>
            <a:pPr marL="411480" lvl="1" indent="0" algn="just">
              <a:buNone/>
            </a:pPr>
            <a:endParaRPr lang="pt-BR" sz="2800" b="1" dirty="0"/>
          </a:p>
          <a:p>
            <a:pPr algn="just"/>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60</a:t>
            </a:fld>
            <a:endParaRPr lang="en-US"/>
          </a:p>
        </p:txBody>
      </p:sp>
    </p:spTree>
    <p:extLst>
      <p:ext uri="{BB962C8B-B14F-4D97-AF65-F5344CB8AC3E}">
        <p14:creationId xmlns:p14="http://schemas.microsoft.com/office/powerpoint/2010/main" val="3016871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HIERARQUIA</a:t>
            </a:r>
            <a:endParaRPr lang="pt-BR" dirty="0"/>
          </a:p>
        </p:txBody>
      </p:sp>
      <p:sp>
        <p:nvSpPr>
          <p:cNvPr id="3" name="Espaço Reservado para Conteúdo 2"/>
          <p:cNvSpPr>
            <a:spLocks noGrp="1"/>
          </p:cNvSpPr>
          <p:nvPr>
            <p:ph idx="1"/>
          </p:nvPr>
        </p:nvSpPr>
        <p:spPr/>
        <p:txBody>
          <a:bodyPr/>
          <a:lstStyle/>
          <a:p>
            <a:r>
              <a:rPr lang="pt-BR" dirty="0"/>
              <a:t>Em termos organizacionais, o grupo lembra uma empresa, com níveis decrescentes de autoridade. No primeiro escalão estão os diretores, que decidem estratégias e alocam recursos; abaixo deles vêm os executivos intermediários, responsáveis pela compra e processamento do produto; num terceiro nível ficam os gerentes de vendas, que coordenam a distribuição; e no quarto, os vendedores de rua, a quem cabe fazer o produto chegar às mãos dos consumidores.</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61</a:t>
            </a:fld>
            <a:endParaRPr lang="en-US"/>
          </a:p>
        </p:txBody>
      </p:sp>
    </p:spTree>
    <p:extLst>
      <p:ext uri="{BB962C8B-B14F-4D97-AF65-F5344CB8AC3E}">
        <p14:creationId xmlns:p14="http://schemas.microsoft.com/office/powerpoint/2010/main" val="14238199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Visão sistêmica</a:t>
            </a:r>
            <a:endParaRPr lang="pt-BR" dirty="0"/>
          </a:p>
        </p:txBody>
      </p:sp>
      <p:sp>
        <p:nvSpPr>
          <p:cNvPr id="3" name="Espaço Reservado para Conteúdo 2"/>
          <p:cNvSpPr>
            <a:spLocks noGrp="1"/>
          </p:cNvSpPr>
          <p:nvPr>
            <p:ph idx="1"/>
          </p:nvPr>
        </p:nvSpPr>
        <p:spPr/>
        <p:txBody>
          <a:bodyPr/>
          <a:lstStyle/>
          <a:p>
            <a:r>
              <a:rPr lang="pt-BR" dirty="0"/>
              <a:t>O grupo recorre a todos os métodos normalmente empregados na gestão de cadeias de suprimentos. Seus líderes se abastecem de drogas no mundo inteiro (cocaína, na América Latina; heroína, no Afeganistão; e haxixe, no Norte da África) e tomam o cuidado de sempre ter alternativas à disposição, para a eventualidade de cortes no fornecimento.</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62</a:t>
            </a:fld>
            <a:endParaRPr lang="en-US"/>
          </a:p>
        </p:txBody>
      </p:sp>
    </p:spTree>
    <p:extLst>
      <p:ext uri="{BB962C8B-B14F-4D97-AF65-F5344CB8AC3E}">
        <p14:creationId xmlns:p14="http://schemas.microsoft.com/office/powerpoint/2010/main" val="543415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GESTÃO DESCENTRALIZADA</a:t>
            </a:r>
            <a:endParaRPr lang="pt-BR" dirty="0"/>
          </a:p>
        </p:txBody>
      </p:sp>
      <p:sp>
        <p:nvSpPr>
          <p:cNvPr id="3" name="Espaço Reservado para Conteúdo 2"/>
          <p:cNvSpPr>
            <a:spLocks noGrp="1"/>
          </p:cNvSpPr>
          <p:nvPr>
            <p:ph idx="1"/>
          </p:nvPr>
        </p:nvSpPr>
        <p:spPr/>
        <p:txBody>
          <a:bodyPr/>
          <a:lstStyle/>
          <a:p>
            <a:r>
              <a:rPr lang="pt-BR" dirty="0"/>
              <a:t>A organização faz algumas coisas excepcionalmente bem. Operando à margem do engessamento econômico produzido pela legislação trabalhista italiana, a Camorra tem uma agilidade invejável. Resultado da aliança de cerca de 115 gangues, cada qual contando com aproximadamente 500 membros e numerosos parceiros, o grupo é capaz de recrutar em dois tempos uma força de trabalho do tamanho que for necessário, ou mudar de uma linha de negócios para outra num piscar de olhos.</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63</a:t>
            </a:fld>
            <a:endParaRPr lang="en-US"/>
          </a:p>
        </p:txBody>
      </p:sp>
    </p:spTree>
    <p:extLst>
      <p:ext uri="{BB962C8B-B14F-4D97-AF65-F5344CB8AC3E}">
        <p14:creationId xmlns:p14="http://schemas.microsoft.com/office/powerpoint/2010/main" val="20406285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Descentralização &amp; flexibilidade</a:t>
            </a:r>
            <a:endParaRPr lang="pt-BR" dirty="0"/>
          </a:p>
        </p:txBody>
      </p:sp>
      <p:sp>
        <p:nvSpPr>
          <p:cNvPr id="3" name="Espaço Reservado para Conteúdo 2"/>
          <p:cNvSpPr>
            <a:spLocks noGrp="1"/>
          </p:cNvSpPr>
          <p:nvPr>
            <p:ph idx="1"/>
          </p:nvPr>
        </p:nvSpPr>
        <p:spPr/>
        <p:txBody>
          <a:bodyPr/>
          <a:lstStyle/>
          <a:p>
            <a:r>
              <a:rPr lang="pt-BR" dirty="0"/>
              <a:t> E, quando se trata de renovar talentos e ideias, a Camorra é imbatível. Toda vez que executivos hesitam em entrar em novos mercados, como aconteceu com os chefes mais idosos do grupo quando as drogas apareceram, nos anos 80, são substituídos por uma geração mais jovem.</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64</a:t>
            </a:fld>
            <a:endParaRPr lang="en-US"/>
          </a:p>
        </p:txBody>
      </p:sp>
    </p:spTree>
    <p:extLst>
      <p:ext uri="{BB962C8B-B14F-4D97-AF65-F5344CB8AC3E}">
        <p14:creationId xmlns:p14="http://schemas.microsoft.com/office/powerpoint/2010/main" val="3075442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DESCENTRALIZAÇÃO &amp; EFICIENCIA &amp; FRANQUIAS</a:t>
            </a:r>
            <a:endParaRPr lang="pt-BR" dirty="0"/>
          </a:p>
        </p:txBody>
      </p:sp>
      <p:sp>
        <p:nvSpPr>
          <p:cNvPr id="3" name="Espaço Reservado para Conteúdo 2"/>
          <p:cNvSpPr>
            <a:spLocks noGrp="1"/>
          </p:cNvSpPr>
          <p:nvPr>
            <p:ph idx="1"/>
          </p:nvPr>
        </p:nvSpPr>
        <p:spPr/>
        <p:txBody>
          <a:bodyPr/>
          <a:lstStyle/>
          <a:p>
            <a:r>
              <a:rPr lang="pt-BR" dirty="0"/>
              <a:t>Não constitui exagero dizer que Paolo Di Lauro, que foi chefe de um dos clãs mais poderosos e serviu como modelo para Don Pietro, em Gomorra, é um dos empresários mais inovadores que a Itália produziu nos últimos anos (desde 2005, ele é mantido em confinamento solitário numa penitenciária de segurança máxima). Além de coordenar o tráfico com a Colômbia, Di Lauro concebeu o bem-sucedido sistema de franquias do grupo, em que os distribuidores são responsáveis pelas vendas de suas respectivas regiões, como se fossem franqueados, e não meros empregados. Isso os inventiva a recrutar mais pessoas e ampliar o leque de produtos oferecidos.</a:t>
            </a:r>
          </a:p>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65</a:t>
            </a:fld>
            <a:endParaRPr lang="en-US"/>
          </a:p>
        </p:txBody>
      </p:sp>
    </p:spTree>
    <p:extLst>
      <p:ext uri="{BB962C8B-B14F-4D97-AF65-F5344CB8AC3E}">
        <p14:creationId xmlns:p14="http://schemas.microsoft.com/office/powerpoint/2010/main" val="27947471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Clima organizacional &amp; Motivação</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b="1" dirty="0"/>
              <a:t>Espírito de equipe.</a:t>
            </a:r>
            <a:r>
              <a:rPr lang="pt-BR" dirty="0"/>
              <a:t> A Camorra imprime um estilo inconfundível a técnicas rotineiras de administração. A organização é expert em fomentar o sentimento de equipe. Os recrutas são iniciados em cerimônias com características quase religiosas. Jovens particularmente promissores recebem apelidos afetuosos, como </a:t>
            </a:r>
            <a:r>
              <a:rPr lang="pt-BR" dirty="0" err="1"/>
              <a:t>Carlucciello</a:t>
            </a:r>
            <a:r>
              <a:rPr lang="pt-BR" dirty="0"/>
              <a:t> o </a:t>
            </a:r>
            <a:r>
              <a:rPr lang="pt-BR" dirty="0" err="1"/>
              <a:t>mangiavatt</a:t>
            </a:r>
            <a:r>
              <a:rPr lang="pt-BR" dirty="0"/>
              <a:t> (“Carlinhos, o comedor de gatos”), ou </a:t>
            </a:r>
            <a:r>
              <a:rPr lang="pt-BR" dirty="0" err="1"/>
              <a:t>Urpacchiello</a:t>
            </a:r>
            <a:r>
              <a:rPr lang="pt-BR" dirty="0"/>
              <a:t> (pequeno chicote feito com pênis de jumento desidratado). O grupo também cuida dos parentes de funcionários que perdem a vida no emprego. Às sextas-feiras, membros que desempenham a função de “submarino” levam dinheiro e mantimentos para os familiares dos abatidos em serviço. Esses esforços na área de Responsabilidade Social Corporativa (RSC) compensam. Nos bairros em que o grupo atua, os moradores tomam seu partido durante as operações da polícia, formando barricadas humanas, atirando lixo nos policiais e ateando fogo em suas viaturas.</a:t>
            </a:r>
          </a:p>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66</a:t>
            </a:fld>
            <a:endParaRPr lang="en-US"/>
          </a:p>
        </p:txBody>
      </p:sp>
    </p:spTree>
    <p:extLst>
      <p:ext uri="{BB962C8B-B14F-4D97-AF65-F5344CB8AC3E}">
        <p14:creationId xmlns:p14="http://schemas.microsoft.com/office/powerpoint/2010/main" val="4067752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EFEITOS DA ILEGALIDADE</a:t>
            </a:r>
            <a:endParaRPr lang="pt-BR" dirty="0"/>
          </a:p>
        </p:txBody>
      </p:sp>
      <p:sp>
        <p:nvSpPr>
          <p:cNvPr id="3" name="Espaço Reservado para Conteúdo 2"/>
          <p:cNvSpPr>
            <a:spLocks noGrp="1"/>
          </p:cNvSpPr>
          <p:nvPr>
            <p:ph idx="1"/>
          </p:nvPr>
        </p:nvSpPr>
        <p:spPr/>
        <p:txBody>
          <a:bodyPr/>
          <a:lstStyle/>
          <a:p>
            <a:r>
              <a:rPr lang="pt-BR" dirty="0"/>
              <a:t>A própria Camorra paga um preço alto por sua delinquência. Os soldados do grupo levam vidas miseráveis, que em geral terminam antes de eles chegarem à meia-idade ? em morte, mutilações ou encarceramento. Os que ocupam posições no topo da hierarquia precisam se proteger para não serem assassinados por adversários ou presos pela polícia. Muitos vivem permanentemente escondidos, seja em sótãos ou em complexos subterrâneos. Di Lauro faturava € 200 milhões (US$ 250 milhões) por ano, mas não se pode dizer que aproveitasse a vida: era um recluso que vivia atrás de janelas de aço e portões aferrolhados, além de ter passado vários anos fugindo da polícia.</a:t>
            </a:r>
          </a:p>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67</a:t>
            </a:fld>
            <a:endParaRPr lang="en-US"/>
          </a:p>
        </p:txBody>
      </p:sp>
    </p:spTree>
    <p:extLst>
      <p:ext uri="{BB962C8B-B14F-4D97-AF65-F5344CB8AC3E}">
        <p14:creationId xmlns:p14="http://schemas.microsoft.com/office/powerpoint/2010/main" val="2196374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Eficiência: discussão</a:t>
            </a:r>
            <a:endParaRPr lang="pt-BR" dirty="0"/>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68</a:t>
            </a:fld>
            <a:endParaRPr lang="en-US"/>
          </a:p>
        </p:txBody>
      </p:sp>
      <p:pic>
        <p:nvPicPr>
          <p:cNvPr id="5" name="Imagem 4"/>
          <p:cNvPicPr>
            <a:picLocks noChangeAspect="1"/>
          </p:cNvPicPr>
          <p:nvPr/>
        </p:nvPicPr>
        <p:blipFill>
          <a:blip r:embed="rId2"/>
          <a:stretch>
            <a:fillRect/>
          </a:stretch>
        </p:blipFill>
        <p:spPr>
          <a:xfrm>
            <a:off x="33381" y="1259810"/>
            <a:ext cx="9144000" cy="5140990"/>
          </a:xfrm>
          <a:prstGeom prst="rect">
            <a:avLst/>
          </a:prstGeom>
        </p:spPr>
      </p:pic>
    </p:spTree>
    <p:extLst>
      <p:ext uri="{BB962C8B-B14F-4D97-AF65-F5344CB8AC3E}">
        <p14:creationId xmlns:p14="http://schemas.microsoft.com/office/powerpoint/2010/main" val="2070642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69</a:t>
            </a:fld>
            <a:endParaRPr lang="en-US"/>
          </a:p>
        </p:txBody>
      </p:sp>
      <p:pic>
        <p:nvPicPr>
          <p:cNvPr id="5" name="Imagem 4"/>
          <p:cNvPicPr>
            <a:picLocks noChangeAspect="1"/>
          </p:cNvPicPr>
          <p:nvPr/>
        </p:nvPicPr>
        <p:blipFill>
          <a:blip r:embed="rId2"/>
          <a:stretch>
            <a:fillRect/>
          </a:stretch>
        </p:blipFill>
        <p:spPr>
          <a:xfrm>
            <a:off x="19495" y="1052736"/>
            <a:ext cx="9144000" cy="5140990"/>
          </a:xfrm>
          <a:prstGeom prst="rect">
            <a:avLst/>
          </a:prstGeom>
        </p:spPr>
      </p:pic>
    </p:spTree>
    <p:extLst>
      <p:ext uri="{BB962C8B-B14F-4D97-AF65-F5344CB8AC3E}">
        <p14:creationId xmlns:p14="http://schemas.microsoft.com/office/powerpoint/2010/main" val="21251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1048"/>
          <p:cNvSpPr>
            <a:spLocks noChangeArrowheads="1"/>
          </p:cNvSpPr>
          <p:nvPr/>
        </p:nvSpPr>
        <p:spPr bwMode="auto">
          <a:xfrm>
            <a:off x="238622" y="1636396"/>
            <a:ext cx="7696200" cy="411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pt-BR"/>
          </a:p>
        </p:txBody>
      </p:sp>
      <p:sp>
        <p:nvSpPr>
          <p:cNvPr id="6148" name="Text Box 1029"/>
          <p:cNvSpPr txBox="1">
            <a:spLocks noChangeArrowheads="1"/>
          </p:cNvSpPr>
          <p:nvPr/>
        </p:nvSpPr>
        <p:spPr bwMode="auto">
          <a:xfrm>
            <a:off x="107504" y="6396335"/>
            <a:ext cx="7204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pt-BR" sz="1200" dirty="0" smtClean="0">
                <a:latin typeface="Arial" pitchFamily="34" charset="0"/>
              </a:rPr>
              <a:t>Adaptado de </a:t>
            </a:r>
            <a:r>
              <a:rPr lang="pt-BR" sz="1200" dirty="0" err="1" smtClean="0">
                <a:latin typeface="Arial" pitchFamily="34" charset="0"/>
              </a:rPr>
              <a:t>Chiavanato</a:t>
            </a:r>
            <a:r>
              <a:rPr lang="pt-BR" sz="1200" dirty="0">
                <a:latin typeface="Arial" pitchFamily="34" charset="0"/>
              </a:rPr>
              <a:t>, I. </a:t>
            </a:r>
            <a:r>
              <a:rPr lang="pt-BR" sz="1200" i="1" dirty="0">
                <a:latin typeface="Arial" pitchFamily="34" charset="0"/>
              </a:rPr>
              <a:t>Introdução à TGA</a:t>
            </a:r>
            <a:r>
              <a:rPr lang="pt-BR" sz="1200" dirty="0">
                <a:latin typeface="Arial" pitchFamily="34" charset="0"/>
              </a:rPr>
              <a:t>, Makron Books, 1998</a:t>
            </a:r>
            <a:r>
              <a:rPr lang="pt-BR" sz="1200" dirty="0" smtClean="0">
                <a:latin typeface="Arial" pitchFamily="34" charset="0"/>
              </a:rPr>
              <a:t>. (adicionou ao gráfico original mais um enfoque: competitividade)</a:t>
            </a:r>
            <a:endParaRPr lang="pt-BR" sz="1200" dirty="0">
              <a:latin typeface="Arial" pitchFamily="34" charset="0"/>
            </a:endParaRPr>
          </a:p>
        </p:txBody>
      </p:sp>
      <p:grpSp>
        <p:nvGrpSpPr>
          <p:cNvPr id="6149" name="Group 1046"/>
          <p:cNvGrpSpPr>
            <a:grpSpLocks/>
          </p:cNvGrpSpPr>
          <p:nvPr/>
        </p:nvGrpSpPr>
        <p:grpSpPr bwMode="auto">
          <a:xfrm>
            <a:off x="425152" y="1124744"/>
            <a:ext cx="7239000" cy="4207473"/>
            <a:chOff x="768" y="1200"/>
            <a:chExt cx="4560" cy="2269"/>
          </a:xfrm>
        </p:grpSpPr>
        <p:sp>
          <p:nvSpPr>
            <p:cNvPr id="6151" name="Oval 1030"/>
            <p:cNvSpPr>
              <a:spLocks noChangeArrowheads="1"/>
            </p:cNvSpPr>
            <p:nvPr/>
          </p:nvSpPr>
          <p:spPr bwMode="auto">
            <a:xfrm>
              <a:off x="2400" y="1200"/>
              <a:ext cx="1248" cy="768"/>
            </a:xfrm>
            <a:prstGeom prst="ellipse">
              <a:avLst/>
            </a:prstGeom>
            <a:ln>
              <a:headEnd/>
              <a:tailEnd/>
            </a:ln>
            <a:extLst/>
          </p:spPr>
          <p:style>
            <a:lnRef idx="1">
              <a:schemeClr val="accent5"/>
            </a:lnRef>
            <a:fillRef idx="3">
              <a:schemeClr val="accent5"/>
            </a:fillRef>
            <a:effectRef idx="2">
              <a:schemeClr val="accent5"/>
            </a:effectRef>
            <a:fontRef idx="minor">
              <a:schemeClr val="lt1"/>
            </a:fontRef>
          </p:style>
          <p:txBody>
            <a:bodyPr wrap="none" anchor="ctr"/>
            <a:lstStyle/>
            <a:p>
              <a:pPr algn="ctr"/>
              <a:r>
                <a:rPr lang="pt-BR" sz="2400" b="1">
                  <a:solidFill>
                    <a:schemeClr val="bg1"/>
                  </a:solidFill>
                  <a:latin typeface="Arial" pitchFamily="34" charset="0"/>
                </a:rPr>
                <a:t>TAREFAS</a:t>
              </a:r>
            </a:p>
          </p:txBody>
        </p:sp>
        <p:sp>
          <p:nvSpPr>
            <p:cNvPr id="6152" name="Oval 1032"/>
            <p:cNvSpPr>
              <a:spLocks noChangeArrowheads="1"/>
            </p:cNvSpPr>
            <p:nvPr/>
          </p:nvSpPr>
          <p:spPr bwMode="auto">
            <a:xfrm>
              <a:off x="4080" y="1776"/>
              <a:ext cx="1248" cy="768"/>
            </a:xfrm>
            <a:prstGeom prst="ellipse">
              <a:avLst/>
            </a:prstGeom>
            <a:solidFill>
              <a:srgbClr val="FFCC66"/>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sz="2400" b="1">
                  <a:solidFill>
                    <a:schemeClr val="bg1"/>
                  </a:solidFill>
                  <a:latin typeface="Arial" pitchFamily="34" charset="0"/>
                </a:rPr>
                <a:t>PESSOAS</a:t>
              </a:r>
            </a:p>
          </p:txBody>
        </p:sp>
        <p:sp>
          <p:nvSpPr>
            <p:cNvPr id="6153" name="Oval 1033"/>
            <p:cNvSpPr>
              <a:spLocks noChangeArrowheads="1"/>
            </p:cNvSpPr>
            <p:nvPr/>
          </p:nvSpPr>
          <p:spPr bwMode="auto">
            <a:xfrm>
              <a:off x="3573" y="2623"/>
              <a:ext cx="1349" cy="793"/>
            </a:xfrm>
            <a:prstGeom prst="ellipse">
              <a:avLst/>
            </a:prstGeom>
            <a:solidFill>
              <a:schemeClr val="accent1"/>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pt-BR" sz="2400" b="1" dirty="0">
                  <a:solidFill>
                    <a:schemeClr val="bg1"/>
                  </a:solidFill>
                  <a:latin typeface="Arial" pitchFamily="34" charset="0"/>
                </a:rPr>
                <a:t>TECNO-LOGIA</a:t>
              </a:r>
            </a:p>
          </p:txBody>
        </p:sp>
        <p:sp>
          <p:nvSpPr>
            <p:cNvPr id="6154" name="Oval 1034"/>
            <p:cNvSpPr>
              <a:spLocks noChangeArrowheads="1"/>
            </p:cNvSpPr>
            <p:nvPr/>
          </p:nvSpPr>
          <p:spPr bwMode="auto">
            <a:xfrm>
              <a:off x="1253" y="2701"/>
              <a:ext cx="1248" cy="768"/>
            </a:xfrm>
            <a:prstGeom prst="ellipse">
              <a:avLst/>
            </a:prstGeom>
            <a:solidFill>
              <a:srgbClr val="009999"/>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sz="2400" b="1" dirty="0">
                  <a:solidFill>
                    <a:schemeClr val="bg1"/>
                  </a:solidFill>
                  <a:latin typeface="Arial" pitchFamily="34" charset="0"/>
                </a:rPr>
                <a:t>AMBIENTE</a:t>
              </a:r>
            </a:p>
          </p:txBody>
        </p:sp>
        <p:sp>
          <p:nvSpPr>
            <p:cNvPr id="6155" name="Oval 1035"/>
            <p:cNvSpPr>
              <a:spLocks noChangeArrowheads="1"/>
            </p:cNvSpPr>
            <p:nvPr/>
          </p:nvSpPr>
          <p:spPr bwMode="auto">
            <a:xfrm>
              <a:off x="768" y="1776"/>
              <a:ext cx="1248" cy="768"/>
            </a:xfrm>
            <a:prstGeom prst="ellipse">
              <a:avLst/>
            </a:prstGeom>
            <a:solidFill>
              <a:schemeClr val="hlink"/>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sz="2400" b="1" dirty="0">
                  <a:solidFill>
                    <a:schemeClr val="bg1"/>
                  </a:solidFill>
                  <a:latin typeface="Arial" pitchFamily="34" charset="0"/>
                </a:rPr>
                <a:t>ESTRUTURA</a:t>
              </a:r>
            </a:p>
          </p:txBody>
        </p:sp>
        <p:grpSp>
          <p:nvGrpSpPr>
            <p:cNvPr id="6156" name="Group 1045"/>
            <p:cNvGrpSpPr>
              <a:grpSpLocks/>
            </p:cNvGrpSpPr>
            <p:nvPr/>
          </p:nvGrpSpPr>
          <p:grpSpPr bwMode="auto">
            <a:xfrm>
              <a:off x="1392" y="1584"/>
              <a:ext cx="3332" cy="1502"/>
              <a:chOff x="1392" y="1584"/>
              <a:chExt cx="3332" cy="1502"/>
            </a:xfrm>
          </p:grpSpPr>
          <p:cxnSp>
            <p:nvCxnSpPr>
              <p:cNvPr id="6157" name="AutoShape 1036"/>
              <p:cNvCxnSpPr>
                <a:cxnSpLocks noChangeShapeType="1"/>
                <a:stCxn id="6155" idx="7"/>
                <a:endCxn id="6151" idx="2"/>
              </p:cNvCxnSpPr>
              <p:nvPr/>
            </p:nvCxnSpPr>
            <p:spPr bwMode="auto">
              <a:xfrm flipV="1">
                <a:off x="1833" y="1584"/>
                <a:ext cx="567" cy="304"/>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1037"/>
              <p:cNvCxnSpPr>
                <a:cxnSpLocks noChangeShapeType="1"/>
                <a:stCxn id="6151" idx="6"/>
                <a:endCxn id="6152" idx="1"/>
              </p:cNvCxnSpPr>
              <p:nvPr/>
            </p:nvCxnSpPr>
            <p:spPr bwMode="auto">
              <a:xfrm>
                <a:off x="3648" y="1584"/>
                <a:ext cx="615" cy="304"/>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AutoShape 1038"/>
              <p:cNvCxnSpPr>
                <a:cxnSpLocks noChangeShapeType="1"/>
                <a:stCxn id="6152" idx="4"/>
                <a:endCxn id="6153" idx="7"/>
              </p:cNvCxnSpPr>
              <p:nvPr/>
            </p:nvCxnSpPr>
            <p:spPr bwMode="auto">
              <a:xfrm>
                <a:off x="4704" y="2544"/>
                <a:ext cx="20" cy="195"/>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0" name="AutoShape 1039"/>
              <p:cNvCxnSpPr>
                <a:cxnSpLocks noChangeShapeType="1"/>
                <a:stCxn id="6153" idx="2"/>
                <a:endCxn id="6154" idx="6"/>
              </p:cNvCxnSpPr>
              <p:nvPr/>
            </p:nvCxnSpPr>
            <p:spPr bwMode="auto">
              <a:xfrm flipH="1">
                <a:off x="2501" y="3020"/>
                <a:ext cx="1072" cy="66"/>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1" name="AutoShape 1040"/>
              <p:cNvCxnSpPr>
                <a:cxnSpLocks noChangeShapeType="1"/>
                <a:stCxn id="6154" idx="1"/>
                <a:endCxn id="6155" idx="4"/>
              </p:cNvCxnSpPr>
              <p:nvPr/>
            </p:nvCxnSpPr>
            <p:spPr bwMode="auto">
              <a:xfrm flipH="1" flipV="1">
                <a:off x="1392" y="2544"/>
                <a:ext cx="44" cy="269"/>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2" name="AutoShape 1041"/>
              <p:cNvCxnSpPr>
                <a:cxnSpLocks noChangeShapeType="1"/>
                <a:stCxn id="6155" idx="6"/>
                <a:endCxn id="6153" idx="1"/>
              </p:cNvCxnSpPr>
              <p:nvPr/>
            </p:nvCxnSpPr>
            <p:spPr bwMode="auto">
              <a:xfrm>
                <a:off x="2016" y="2160"/>
                <a:ext cx="1755" cy="579"/>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3" name="AutoShape 1042"/>
              <p:cNvCxnSpPr>
                <a:cxnSpLocks noChangeShapeType="1"/>
                <a:stCxn id="6154" idx="0"/>
                <a:endCxn id="6151" idx="3"/>
              </p:cNvCxnSpPr>
              <p:nvPr/>
            </p:nvCxnSpPr>
            <p:spPr bwMode="auto">
              <a:xfrm flipV="1">
                <a:off x="1877" y="1856"/>
                <a:ext cx="706" cy="845"/>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4" name="AutoShape 1043"/>
              <p:cNvCxnSpPr>
                <a:cxnSpLocks noChangeShapeType="1"/>
                <a:stCxn id="6154" idx="7"/>
                <a:endCxn id="6152" idx="3"/>
              </p:cNvCxnSpPr>
              <p:nvPr/>
            </p:nvCxnSpPr>
            <p:spPr bwMode="auto">
              <a:xfrm flipV="1">
                <a:off x="2318" y="2432"/>
                <a:ext cx="1945" cy="382"/>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5" name="AutoShape 1044"/>
              <p:cNvCxnSpPr>
                <a:cxnSpLocks noChangeShapeType="1"/>
                <a:stCxn id="6153" idx="0"/>
                <a:endCxn id="6151" idx="5"/>
              </p:cNvCxnSpPr>
              <p:nvPr/>
            </p:nvCxnSpPr>
            <p:spPr bwMode="auto">
              <a:xfrm flipH="1" flipV="1">
                <a:off x="3465" y="1856"/>
                <a:ext cx="782" cy="767"/>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6150" name="Text Box 1047"/>
          <p:cNvSpPr txBox="1">
            <a:spLocks noChangeArrowheads="1"/>
          </p:cNvSpPr>
          <p:nvPr/>
        </p:nvSpPr>
        <p:spPr bwMode="auto">
          <a:xfrm>
            <a:off x="2756520" y="3063557"/>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pt-BR" sz="2800" b="1" dirty="0">
                <a:solidFill>
                  <a:schemeClr val="bg1"/>
                </a:solidFill>
                <a:latin typeface="Arial" pitchFamily="34" charset="0"/>
              </a:rPr>
              <a:t>ORGANIZAÇÃO</a:t>
            </a:r>
          </a:p>
        </p:txBody>
      </p:sp>
      <p:sp>
        <p:nvSpPr>
          <p:cNvPr id="3" name="CaixaDeTexto 2"/>
          <p:cNvSpPr txBox="1"/>
          <p:nvPr/>
        </p:nvSpPr>
        <p:spPr>
          <a:xfrm>
            <a:off x="1187624" y="620688"/>
            <a:ext cx="5886163" cy="461665"/>
          </a:xfrm>
          <a:prstGeom prst="rect">
            <a:avLst/>
          </a:prstGeom>
          <a:noFill/>
        </p:spPr>
        <p:txBody>
          <a:bodyPr wrap="none" rtlCol="0">
            <a:spAutoFit/>
          </a:bodyPr>
          <a:lstStyle/>
          <a:p>
            <a:r>
              <a:rPr lang="pt-BR" sz="2400" dirty="0" smtClean="0"/>
              <a:t>6 ENFOQUES NA TEORIA DA ADMINISTRAÇÃO</a:t>
            </a:r>
            <a:endParaRPr lang="pt-BR" sz="2400" dirty="0"/>
          </a:p>
        </p:txBody>
      </p:sp>
      <p:sp>
        <p:nvSpPr>
          <p:cNvPr id="22" name="CaixaDeTexto 21"/>
          <p:cNvSpPr txBox="1"/>
          <p:nvPr/>
        </p:nvSpPr>
        <p:spPr>
          <a:xfrm>
            <a:off x="8532440" y="44624"/>
            <a:ext cx="492443" cy="5367495"/>
          </a:xfrm>
          <a:prstGeom prst="rect">
            <a:avLst/>
          </a:prstGeom>
          <a:noFill/>
        </p:spPr>
        <p:txBody>
          <a:bodyPr vert="vert270" wrap="square" rtlCol="0">
            <a:spAutoFit/>
          </a:bodyPr>
          <a:lstStyle/>
          <a:p>
            <a:r>
              <a:rPr lang="pt-BR" sz="2000" b="1" dirty="0" smtClean="0">
                <a:solidFill>
                  <a:schemeClr val="tx1">
                    <a:lumMod val="50000"/>
                    <a:lumOff val="50000"/>
                  </a:schemeClr>
                </a:solidFill>
                <a:effectLst>
                  <a:outerShdw blurRad="38100" dist="38100" dir="2700000" algn="tl">
                    <a:srgbClr val="000000">
                      <a:alpha val="43137"/>
                    </a:srgbClr>
                  </a:outerShdw>
                </a:effectLst>
              </a:rPr>
              <a:t>PRINCIPAIS ENFOQUES DA TGA</a:t>
            </a:r>
            <a:endParaRPr lang="pt-BR" sz="2000" b="1" dirty="0">
              <a:solidFill>
                <a:schemeClr val="tx1">
                  <a:lumMod val="50000"/>
                  <a:lumOff val="50000"/>
                </a:schemeClr>
              </a:solidFill>
              <a:effectLst>
                <a:outerShdw blurRad="38100" dist="38100" dir="2700000" algn="tl">
                  <a:srgbClr val="000000">
                    <a:alpha val="43137"/>
                  </a:srgbClr>
                </a:outerShdw>
              </a:effectLst>
            </a:endParaRPr>
          </a:p>
        </p:txBody>
      </p:sp>
      <p:sp>
        <p:nvSpPr>
          <p:cNvPr id="36" name="Oval 1033"/>
          <p:cNvSpPr>
            <a:spLocks noChangeArrowheads="1"/>
          </p:cNvSpPr>
          <p:nvPr/>
        </p:nvSpPr>
        <p:spPr bwMode="auto">
          <a:xfrm>
            <a:off x="3015953" y="4676877"/>
            <a:ext cx="2141538" cy="1470483"/>
          </a:xfrm>
          <a:prstGeom prst="ellipse">
            <a:avLst/>
          </a:prstGeom>
          <a:ln>
            <a:headEnd/>
            <a:tailEnd/>
          </a:ln>
          <a:extLst/>
        </p:spPr>
        <p:style>
          <a:lnRef idx="1">
            <a:schemeClr val="accent3"/>
          </a:lnRef>
          <a:fillRef idx="3">
            <a:schemeClr val="accent3"/>
          </a:fillRef>
          <a:effectRef idx="2">
            <a:schemeClr val="accent3"/>
          </a:effectRef>
          <a:fontRef idx="minor">
            <a:schemeClr val="lt1"/>
          </a:fontRef>
        </p:style>
        <p:txBody>
          <a:bodyPr anchor="ctr"/>
          <a:lstStyle/>
          <a:p>
            <a:pPr algn="ctr"/>
            <a:r>
              <a:rPr lang="pt-BR" sz="2000" b="1" dirty="0" smtClean="0">
                <a:solidFill>
                  <a:schemeClr val="bg1"/>
                </a:solidFill>
                <a:latin typeface="Arial" pitchFamily="34" charset="0"/>
              </a:rPr>
              <a:t>COMPETI-TIVIDADE</a:t>
            </a:r>
            <a:endParaRPr lang="pt-BR" sz="2000" b="1" dirty="0">
              <a:solidFill>
                <a:schemeClr val="bg1"/>
              </a:solidFill>
              <a:latin typeface="Arial" pitchFamily="34" charset="0"/>
            </a:endParaRPr>
          </a:p>
        </p:txBody>
      </p:sp>
      <p:cxnSp>
        <p:nvCxnSpPr>
          <p:cNvPr id="17" name="Conector de seta reta 16"/>
          <p:cNvCxnSpPr/>
          <p:nvPr/>
        </p:nvCxnSpPr>
        <p:spPr>
          <a:xfrm flipH="1">
            <a:off x="5192416" y="5233937"/>
            <a:ext cx="459704" cy="9828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ector de seta reta 19"/>
          <p:cNvCxnSpPr>
            <a:stCxn id="6154" idx="5"/>
          </p:cNvCxnSpPr>
          <p:nvPr/>
        </p:nvCxnSpPr>
        <p:spPr>
          <a:xfrm>
            <a:off x="2886150" y="5123659"/>
            <a:ext cx="129803" cy="11027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a:stCxn id="36" idx="7"/>
          </p:cNvCxnSpPr>
          <p:nvPr/>
        </p:nvCxnSpPr>
        <p:spPr>
          <a:xfrm flipV="1">
            <a:off x="4843870" y="4676877"/>
            <a:ext cx="34220" cy="21534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ctor de seta reta 24"/>
          <p:cNvCxnSpPr>
            <a:stCxn id="36" idx="1"/>
          </p:cNvCxnSpPr>
          <p:nvPr/>
        </p:nvCxnSpPr>
        <p:spPr>
          <a:xfrm flipH="1" flipV="1">
            <a:off x="3306465" y="4784550"/>
            <a:ext cx="23109" cy="10767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64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Eficiencia</a:t>
            </a:r>
            <a:r>
              <a:rPr lang="pt-BR" dirty="0" smtClean="0"/>
              <a:t> x Produtividade</a:t>
            </a:r>
            <a:endParaRPr lang="pt-BR" dirty="0"/>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70</a:t>
            </a:fld>
            <a:endParaRPr lang="en-US"/>
          </a:p>
        </p:txBody>
      </p:sp>
      <p:pic>
        <p:nvPicPr>
          <p:cNvPr id="5" name="Imagem 4"/>
          <p:cNvPicPr>
            <a:picLocks noChangeAspect="1"/>
          </p:cNvPicPr>
          <p:nvPr/>
        </p:nvPicPr>
        <p:blipFill>
          <a:blip r:embed="rId2"/>
          <a:stretch>
            <a:fillRect/>
          </a:stretch>
        </p:blipFill>
        <p:spPr>
          <a:xfrm>
            <a:off x="30439" y="1430005"/>
            <a:ext cx="9144000" cy="5140990"/>
          </a:xfrm>
          <a:prstGeom prst="rect">
            <a:avLst/>
          </a:prstGeom>
        </p:spPr>
      </p:pic>
    </p:spTree>
    <p:extLst>
      <p:ext uri="{BB962C8B-B14F-4D97-AF65-F5344CB8AC3E}">
        <p14:creationId xmlns:p14="http://schemas.microsoft.com/office/powerpoint/2010/main" val="2562501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Produtividade x </a:t>
            </a:r>
            <a:r>
              <a:rPr lang="pt-BR" dirty="0" err="1" smtClean="0"/>
              <a:t>Eficiencia</a:t>
            </a:r>
            <a:endParaRPr lang="pt-BR" dirty="0"/>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71</a:t>
            </a:fld>
            <a:endParaRPr lang="en-US"/>
          </a:p>
        </p:txBody>
      </p:sp>
      <p:pic>
        <p:nvPicPr>
          <p:cNvPr id="5" name="Imagem 4"/>
          <p:cNvPicPr>
            <a:picLocks noChangeAspect="1"/>
          </p:cNvPicPr>
          <p:nvPr/>
        </p:nvPicPr>
        <p:blipFill>
          <a:blip r:embed="rId2"/>
          <a:stretch>
            <a:fillRect/>
          </a:stretch>
        </p:blipFill>
        <p:spPr>
          <a:xfrm>
            <a:off x="-63572" y="1259810"/>
            <a:ext cx="9144000" cy="5140990"/>
          </a:xfrm>
          <a:prstGeom prst="rect">
            <a:avLst/>
          </a:prstGeom>
        </p:spPr>
      </p:pic>
    </p:spTree>
    <p:extLst>
      <p:ext uri="{BB962C8B-B14F-4D97-AF65-F5344CB8AC3E}">
        <p14:creationId xmlns:p14="http://schemas.microsoft.com/office/powerpoint/2010/main" val="32031744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Produtividade x Qualidade</a:t>
            </a:r>
            <a:endParaRPr lang="pt-BR" dirty="0"/>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72</a:t>
            </a:fld>
            <a:endParaRPr lang="en-US"/>
          </a:p>
        </p:txBody>
      </p:sp>
      <p:pic>
        <p:nvPicPr>
          <p:cNvPr id="5" name="Imagem 4"/>
          <p:cNvPicPr>
            <a:picLocks noChangeAspect="1"/>
          </p:cNvPicPr>
          <p:nvPr/>
        </p:nvPicPr>
        <p:blipFill>
          <a:blip r:embed="rId2"/>
          <a:stretch>
            <a:fillRect/>
          </a:stretch>
        </p:blipFill>
        <p:spPr>
          <a:xfrm>
            <a:off x="0" y="1383082"/>
            <a:ext cx="9144000" cy="5140990"/>
          </a:xfrm>
          <a:prstGeom prst="rect">
            <a:avLst/>
          </a:prstGeom>
        </p:spPr>
      </p:pic>
    </p:spTree>
    <p:extLst>
      <p:ext uri="{BB962C8B-B14F-4D97-AF65-F5344CB8AC3E}">
        <p14:creationId xmlns:p14="http://schemas.microsoft.com/office/powerpoint/2010/main" val="1352700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FUNÇÕES DO GESTOR: MUITO ALÉM DOS 4 PS</a:t>
            </a:r>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73</a:t>
            </a:fld>
            <a:endParaRPr lang="en-US"/>
          </a:p>
        </p:txBody>
      </p:sp>
      <p:pic>
        <p:nvPicPr>
          <p:cNvPr id="5" name="Imagem 4"/>
          <p:cNvPicPr>
            <a:picLocks noChangeAspect="1"/>
          </p:cNvPicPr>
          <p:nvPr/>
        </p:nvPicPr>
        <p:blipFill>
          <a:blip r:embed="rId2"/>
          <a:stretch>
            <a:fillRect/>
          </a:stretch>
        </p:blipFill>
        <p:spPr>
          <a:xfrm>
            <a:off x="-50238" y="1623214"/>
            <a:ext cx="9144000" cy="5140990"/>
          </a:xfrm>
          <a:prstGeom prst="rect">
            <a:avLst/>
          </a:prstGeom>
        </p:spPr>
      </p:pic>
    </p:spTree>
    <p:extLst>
      <p:ext uri="{BB962C8B-B14F-4D97-AF65-F5344CB8AC3E}">
        <p14:creationId xmlns:p14="http://schemas.microsoft.com/office/powerpoint/2010/main" val="2702763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t>EXERCÍCIOS adicionais</a:t>
            </a:r>
            <a:endParaRPr lang="en-US" b="1" dirty="0"/>
          </a:p>
        </p:txBody>
      </p:sp>
      <p:sp>
        <p:nvSpPr>
          <p:cNvPr id="4" name="Espaço Reservado para Texto 3"/>
          <p:cNvSpPr>
            <a:spLocks noGrp="1"/>
          </p:cNvSpPr>
          <p:nvPr>
            <p:ph type="body" idx="1"/>
          </p:nvPr>
        </p:nvSpPr>
        <p:spPr/>
        <p:txBody>
          <a:bodyPr/>
          <a:lstStyle/>
          <a:p>
            <a:endParaRPr lang="en-US"/>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74</a:t>
            </a:fld>
            <a:endParaRPr lang="en-US"/>
          </a:p>
        </p:txBody>
      </p:sp>
    </p:spTree>
    <p:extLst>
      <p:ext uri="{BB962C8B-B14F-4D97-AF65-F5344CB8AC3E}">
        <p14:creationId xmlns:p14="http://schemas.microsoft.com/office/powerpoint/2010/main" val="23299426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2048"/>
            <a:ext cx="7620000" cy="1143000"/>
          </a:xfrm>
        </p:spPr>
        <p:txBody>
          <a:bodyPr/>
          <a:lstStyle/>
          <a:p>
            <a:r>
              <a:rPr lang="pt-BR" dirty="0" smtClean="0"/>
              <a:t>Sobre a Agencia Cause (CBN)</a:t>
            </a:r>
            <a:endParaRPr lang="en-US" dirty="0"/>
          </a:p>
        </p:txBody>
      </p:sp>
      <p:sp>
        <p:nvSpPr>
          <p:cNvPr id="3" name="Espaço Reservado para Conteúdo 2"/>
          <p:cNvSpPr>
            <a:spLocks noGrp="1"/>
          </p:cNvSpPr>
          <p:nvPr>
            <p:ph idx="1"/>
          </p:nvPr>
        </p:nvSpPr>
        <p:spPr>
          <a:xfrm>
            <a:off x="539552" y="980728"/>
            <a:ext cx="7620000" cy="4800600"/>
          </a:xfrm>
        </p:spPr>
        <p:txBody>
          <a:bodyPr/>
          <a:lstStyle/>
          <a:p>
            <a:pPr marL="114300" indent="0" fontAlgn="base">
              <a:buNone/>
            </a:pPr>
            <a:r>
              <a:rPr lang="pt-BR" b="1" dirty="0"/>
              <a:t>'Organizações de todos os setores podem servir uma causa'</a:t>
            </a:r>
          </a:p>
          <a:p>
            <a:pPr fontAlgn="base"/>
            <a:r>
              <a:rPr lang="pt-BR" b="1" dirty="0"/>
              <a:t>Entrevista com Rodolfo </a:t>
            </a:r>
            <a:r>
              <a:rPr lang="pt-BR" b="1" dirty="0" err="1"/>
              <a:t>Guttilla</a:t>
            </a:r>
            <a:r>
              <a:rPr lang="pt-BR" b="1" dirty="0"/>
              <a:t> e Leandro Machado, fundadores da Cause, a primeira agência de defesa de causas e interesses públicos do Brasil.</a:t>
            </a:r>
          </a:p>
          <a:p>
            <a:r>
              <a:rPr lang="en-US" dirty="0" smtClean="0"/>
              <a:t>http</a:t>
            </a:r>
            <a:r>
              <a:rPr lang="en-US" dirty="0"/>
              <a:t>://cbn.globoradio.globo.com/comentaristas/mundo-corporativo/2015/09/26/ORGANIZACOES-DE-TODOS-OS-SETORES-PODEM-SERVIR-UMA-CAUSA.htm</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75</a:t>
            </a:fld>
            <a:endParaRPr lang="en-US"/>
          </a:p>
        </p:txBody>
      </p:sp>
      <p:sp>
        <p:nvSpPr>
          <p:cNvPr id="5" name="Retângulo 4"/>
          <p:cNvSpPr/>
          <p:nvPr/>
        </p:nvSpPr>
        <p:spPr>
          <a:xfrm>
            <a:off x="251520" y="4022824"/>
            <a:ext cx="8009558" cy="2554545"/>
          </a:xfrm>
          <a:prstGeom prst="rect">
            <a:avLst/>
          </a:prstGeom>
          <a:solidFill>
            <a:schemeClr val="bg1"/>
          </a:solidFill>
        </p:spPr>
        <p:txBody>
          <a:bodyPr wrap="square">
            <a:spAutoFit/>
          </a:bodyPr>
          <a:lstStyle/>
          <a:p>
            <a:pPr algn="just" fontAlgn="base"/>
            <a:r>
              <a:rPr lang="pt-BR" sz="1600" b="1" cap="all" dirty="0"/>
              <a:t>CONSCIENTIZAÇÃO, ENGAJAMENTO E MOBILIZAÇÃO EM TORNO DE CAUSAS E INTERESSES PÚBLICOS</a:t>
            </a:r>
          </a:p>
          <a:p>
            <a:pPr algn="just" fontAlgn="base"/>
            <a:r>
              <a:rPr lang="pt-BR" sz="1600" dirty="0"/>
              <a:t>Fundada em 2013, a Cause é a primeira agência de </a:t>
            </a:r>
            <a:r>
              <a:rPr lang="pt-BR" sz="1600" dirty="0" err="1"/>
              <a:t>issues</a:t>
            </a:r>
            <a:r>
              <a:rPr lang="pt-BR" sz="1600" dirty="0"/>
              <a:t> </a:t>
            </a:r>
            <a:r>
              <a:rPr lang="pt-BR" sz="1600" dirty="0" err="1"/>
              <a:t>advocacy</a:t>
            </a:r>
            <a:r>
              <a:rPr lang="pt-BR" sz="1600" dirty="0"/>
              <a:t> do Brasil, apoiando organizações e marcas na identificação e gestão de suas causas. Conectados com movimentos da sociedade que compartilham propósitos genuínos e transformadores, promovemos causas nos campos dos novos modelos de desenvolvimento, direitos humanos e participação democrática. Atuamos na formulação da arquitetura estratégica e nos processos de conscientização, engajamento e mobilização das causas, por meio de ações integradas de influência, relações públicas, comunicação e articulação de atores relevantes e pontos de contato.</a:t>
            </a:r>
          </a:p>
        </p:txBody>
      </p:sp>
      <p:sp>
        <p:nvSpPr>
          <p:cNvPr id="6" name="CaixaDeTexto 5"/>
          <p:cNvSpPr txBox="1"/>
          <p:nvPr/>
        </p:nvSpPr>
        <p:spPr>
          <a:xfrm>
            <a:off x="48517" y="3546990"/>
            <a:ext cx="4374531" cy="369332"/>
          </a:xfrm>
          <a:prstGeom prst="rect">
            <a:avLst/>
          </a:prstGeom>
          <a:noFill/>
        </p:spPr>
        <p:txBody>
          <a:bodyPr wrap="none" rtlCol="0">
            <a:spAutoFit/>
          </a:bodyPr>
          <a:lstStyle/>
          <a:p>
            <a:r>
              <a:rPr lang="pt-BR" dirty="0" smtClean="0"/>
              <a:t>20minutos: Desafios das ONGS no século XXI</a:t>
            </a:r>
            <a:endParaRPr lang="en-US" dirty="0"/>
          </a:p>
        </p:txBody>
      </p:sp>
    </p:spTree>
    <p:extLst>
      <p:ext uri="{BB962C8B-B14F-4D97-AF65-F5344CB8AC3E}">
        <p14:creationId xmlns:p14="http://schemas.microsoft.com/office/powerpoint/2010/main" val="32544389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200" dirty="0"/>
              <a:t>http://</a:t>
            </a:r>
            <a:r>
              <a:rPr lang="en-US" sz="3200" dirty="0" smtClean="0"/>
              <a:t>www.cause.net.br</a:t>
            </a:r>
            <a:r>
              <a:rPr lang="en-US" sz="3200" dirty="0"/>
              <a:t/>
            </a:r>
            <a:br>
              <a:rPr lang="en-US" sz="3200" dirty="0"/>
            </a:br>
            <a:endParaRPr lang="en-US" sz="3200" dirty="0"/>
          </a:p>
        </p:txBody>
      </p:sp>
      <p:sp>
        <p:nvSpPr>
          <p:cNvPr id="3" name="Espaço Reservado para Conteúdo 2"/>
          <p:cNvSpPr>
            <a:spLocks noGrp="1"/>
          </p:cNvSpPr>
          <p:nvPr>
            <p:ph idx="1"/>
          </p:nvPr>
        </p:nvSpPr>
        <p:spPr/>
        <p:txBody>
          <a:bodyPr/>
          <a:lstStyle/>
          <a:p>
            <a:endParaRPr lang="en-US"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76</a:t>
            </a:fld>
            <a:endParaRPr lang="en-US"/>
          </a:p>
        </p:txBody>
      </p:sp>
      <p:pic>
        <p:nvPicPr>
          <p:cNvPr id="378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42" t="21520" r="14874" b="9984"/>
          <a:stretch/>
        </p:blipFill>
        <p:spPr bwMode="auto">
          <a:xfrm>
            <a:off x="0" y="1484784"/>
            <a:ext cx="8579283" cy="464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6034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941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5368"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9411"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5369"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9412" name="Rectangle 4"/>
          <p:cNvSpPr>
            <a:spLocks noChangeArrowheads="1"/>
          </p:cNvSpPr>
          <p:nvPr/>
        </p:nvSpPr>
        <p:spPr bwMode="auto">
          <a:xfrm>
            <a:off x="766763" y="852488"/>
            <a:ext cx="54705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A nova presidência da Photon</a:t>
            </a:r>
          </a:p>
        </p:txBody>
      </p:sp>
      <p:pic>
        <p:nvPicPr>
          <p:cNvPr id="529413" name="Picture 5" descr="http://a1055.g.akamai.net/f/1055/1401/5h/search.barnesandnoble.com/gresources/bnexplorer/icon_read_review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0013" y="8651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29414" name="Oval 6"/>
          <p:cNvSpPr>
            <a:spLocks noChangeArrowheads="1"/>
          </p:cNvSpPr>
          <p:nvPr/>
        </p:nvSpPr>
        <p:spPr bwMode="auto">
          <a:xfrm>
            <a:off x="7831138" y="7207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345</a:t>
            </a:r>
          </a:p>
        </p:txBody>
      </p:sp>
      <p:sp>
        <p:nvSpPr>
          <p:cNvPr id="529415" name="Text Box 7"/>
          <p:cNvSpPr txBox="1">
            <a:spLocks noChangeArrowheads="1"/>
          </p:cNvSpPr>
          <p:nvPr/>
        </p:nvSpPr>
        <p:spPr bwMode="auto">
          <a:xfrm>
            <a:off x="931863" y="2447925"/>
            <a:ext cx="7192962"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Eduardo Barreto está na Photon há mais de 10 anos.</a:t>
            </a:r>
          </a:p>
          <a:p>
            <a:r>
              <a:rPr lang="pt-BR" altLang="en-US" sz="2000">
                <a:solidFill>
                  <a:srgbClr val="FF3300"/>
                </a:solidFill>
                <a:latin typeface="Verdana" pitchFamily="34" charset="0"/>
              </a:rPr>
              <a:t>Fez uma carreira brilhante, apesar de sua insatisfação </a:t>
            </a:r>
          </a:p>
          <a:p>
            <a:r>
              <a:rPr lang="pt-BR" altLang="en-US" sz="2000">
                <a:solidFill>
                  <a:srgbClr val="FF3300"/>
                </a:solidFill>
                <a:latin typeface="Verdana" pitchFamily="34" charset="0"/>
              </a:rPr>
              <a:t>    com o modelo hierarquizado, autoritário, rígido e</a:t>
            </a:r>
          </a:p>
          <a:p>
            <a:r>
              <a:rPr lang="pt-BR" altLang="en-US" sz="2000">
                <a:solidFill>
                  <a:srgbClr val="FF3300"/>
                </a:solidFill>
                <a:latin typeface="Verdana" pitchFamily="34" charset="0"/>
              </a:rPr>
              <a:t>Impositivo ali reinante. Agora, sabe que nos próximos</a:t>
            </a:r>
          </a:p>
          <a:p>
            <a:r>
              <a:rPr lang="pt-BR" altLang="en-US" sz="2000">
                <a:solidFill>
                  <a:srgbClr val="FF3300"/>
                </a:solidFill>
                <a:latin typeface="Verdana" pitchFamily="34" charset="0"/>
              </a:rPr>
              <a:t>  meses receberá a incumbência que sempre sonhou:</a:t>
            </a:r>
          </a:p>
          <a:p>
            <a:r>
              <a:rPr lang="pt-BR" altLang="en-US" sz="2000">
                <a:solidFill>
                  <a:srgbClr val="FF3300"/>
                </a:solidFill>
                <a:latin typeface="Verdana" pitchFamily="34" charset="0"/>
              </a:rPr>
              <a:t>          presidir a tradicional e fechada companhia. </a:t>
            </a:r>
          </a:p>
          <a:p>
            <a:r>
              <a:rPr lang="pt-BR" altLang="en-US" sz="2000">
                <a:solidFill>
                  <a:srgbClr val="FF3300"/>
                </a:solidFill>
                <a:latin typeface="Verdana" pitchFamily="34" charset="0"/>
              </a:rPr>
              <a:t>	        Eduardo quer mudar a empresa.</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O que ele poderia fazer?</a:t>
            </a:r>
          </a:p>
        </p:txBody>
      </p:sp>
    </p:spTree>
    <p:extLst>
      <p:ext uri="{BB962C8B-B14F-4D97-AF65-F5344CB8AC3E}">
        <p14:creationId xmlns:p14="http://schemas.microsoft.com/office/powerpoint/2010/main" val="6282793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760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4104"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7603"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4105"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7604" name="Rectangle 4"/>
          <p:cNvSpPr>
            <a:spLocks noChangeArrowheads="1"/>
          </p:cNvSpPr>
          <p:nvPr/>
        </p:nvSpPr>
        <p:spPr bwMode="auto">
          <a:xfrm>
            <a:off x="766763" y="852488"/>
            <a:ext cx="75295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As relações de intercâmbio de Maria José</a:t>
            </a:r>
          </a:p>
        </p:txBody>
      </p:sp>
      <p:pic>
        <p:nvPicPr>
          <p:cNvPr id="537605" name="Picture 5" descr="http://a1055.g.akamai.net/f/1055/1401/5h/search.barnesandnoble.com/gresources/bnexplorer/icon_read_review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0013" y="8651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37606" name="Oval 6"/>
          <p:cNvSpPr>
            <a:spLocks noChangeArrowheads="1"/>
          </p:cNvSpPr>
          <p:nvPr/>
        </p:nvSpPr>
        <p:spPr bwMode="auto">
          <a:xfrm>
            <a:off x="7804150" y="695325"/>
            <a:ext cx="1119188"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358</a:t>
            </a:r>
          </a:p>
        </p:txBody>
      </p:sp>
      <p:sp>
        <p:nvSpPr>
          <p:cNvPr id="537607" name="Text Box 7"/>
          <p:cNvSpPr txBox="1">
            <a:spLocks noChangeArrowheads="1"/>
          </p:cNvSpPr>
          <p:nvPr/>
        </p:nvSpPr>
        <p:spPr bwMode="auto">
          <a:xfrm>
            <a:off x="931863" y="2447925"/>
            <a:ext cx="7212012"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Uma mão lava a outra. É o que Maria José pensa.</a:t>
            </a:r>
          </a:p>
          <a:p>
            <a:r>
              <a:rPr lang="pt-BR" altLang="en-US" sz="2000">
                <a:solidFill>
                  <a:srgbClr val="FF3300"/>
                </a:solidFill>
                <a:latin typeface="Verdana" pitchFamily="34" charset="0"/>
              </a:rPr>
              <a:t>     Sempre se dedicou à companhia onde trabalha,</a:t>
            </a:r>
          </a:p>
          <a:p>
            <a:r>
              <a:rPr lang="pt-BR" altLang="en-US" sz="2000">
                <a:solidFill>
                  <a:srgbClr val="FF3300"/>
                </a:solidFill>
                <a:latin typeface="Verdana" pitchFamily="34" charset="0"/>
              </a:rPr>
              <a:t>  Mas nunca recebeu nada em troca de seus esforços</a:t>
            </a:r>
          </a:p>
          <a:p>
            <a:r>
              <a:rPr lang="pt-BR" altLang="en-US" sz="2000">
                <a:solidFill>
                  <a:srgbClr val="FF3300"/>
                </a:solidFill>
                <a:latin typeface="Verdana" pitchFamily="34" charset="0"/>
              </a:rPr>
              <a:t>     e dedicação. Agora, Maria José quer paridade:</a:t>
            </a:r>
          </a:p>
          <a:p>
            <a:r>
              <a:rPr lang="pt-BR" altLang="en-US" sz="2000">
                <a:solidFill>
                  <a:srgbClr val="FF3300"/>
                </a:solidFill>
                <a:latin typeface="Verdana" pitchFamily="34" charset="0"/>
              </a:rPr>
              <a:t>   trabalhar em função daquilo que a empresa lhe dá.</a:t>
            </a:r>
          </a:p>
          <a:p>
            <a:r>
              <a:rPr lang="pt-BR" altLang="en-US" sz="2000">
                <a:solidFill>
                  <a:srgbClr val="FF3300"/>
                </a:solidFill>
                <a:latin typeface="Verdana" pitchFamily="34" charset="0"/>
              </a:rPr>
              <a:t>Isso significa trabalhar bem menos do que sempre fez.</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Se você fosse chefe de Maria José, o que faria </a:t>
            </a:r>
          </a:p>
          <a:p>
            <a:r>
              <a:rPr lang="pt-BR" altLang="en-US" sz="2000">
                <a:solidFill>
                  <a:srgbClr val="FF3300"/>
                </a:solidFill>
                <a:latin typeface="Verdana" pitchFamily="34" charset="0"/>
              </a:rPr>
              <a:t>		         nessa situação?</a:t>
            </a:r>
          </a:p>
        </p:txBody>
      </p:sp>
    </p:spTree>
    <p:extLst>
      <p:ext uri="{BB962C8B-B14F-4D97-AF65-F5344CB8AC3E}">
        <p14:creationId xmlns:p14="http://schemas.microsoft.com/office/powerpoint/2010/main" val="34616948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48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5163"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483"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5164"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484" name="Rectangle 4"/>
          <p:cNvSpPr>
            <a:spLocks noChangeArrowheads="1"/>
          </p:cNvSpPr>
          <p:nvPr/>
        </p:nvSpPr>
        <p:spPr bwMode="auto">
          <a:xfrm>
            <a:off x="1084263" y="574675"/>
            <a:ext cx="34877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endParaRPr lang="pt-BR" altLang="en-US" sz="10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Seleção de futebol</a:t>
            </a:r>
          </a:p>
        </p:txBody>
      </p:sp>
      <p:graphicFrame>
        <p:nvGraphicFramePr>
          <p:cNvPr id="532485" name="Object 5"/>
          <p:cNvGraphicFramePr>
            <a:graphicFrameLocks noChangeAspect="1"/>
          </p:cNvGraphicFramePr>
          <p:nvPr/>
        </p:nvGraphicFramePr>
        <p:xfrm>
          <a:off x="219075" y="755650"/>
          <a:ext cx="782638" cy="681038"/>
        </p:xfrm>
        <a:graphic>
          <a:graphicData uri="http://schemas.openxmlformats.org/presentationml/2006/ole">
            <mc:AlternateContent xmlns:mc="http://schemas.openxmlformats.org/markup-compatibility/2006">
              <mc:Choice xmlns:v="urn:schemas-microsoft-com:vml" Requires="v">
                <p:oleObj spid="_x0000_s45165" r:id="rId6" imgW="2604263" imgH="3660831" progId="MS_ClipArt_Gallery.5">
                  <p:embed/>
                </p:oleObj>
              </mc:Choice>
              <mc:Fallback>
                <p:oleObj r:id="rId6" imgW="2604263" imgH="3660831" progId="MS_ClipArt_Gallery.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075" y="755650"/>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486" name="Oval 6"/>
          <p:cNvSpPr>
            <a:spLocks noChangeArrowheads="1"/>
          </p:cNvSpPr>
          <p:nvPr/>
        </p:nvSpPr>
        <p:spPr bwMode="auto">
          <a:xfrm>
            <a:off x="7843838" y="7080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351</a:t>
            </a:r>
          </a:p>
        </p:txBody>
      </p:sp>
      <p:sp>
        <p:nvSpPr>
          <p:cNvPr id="532487" name="Text Box 7"/>
          <p:cNvSpPr txBox="1">
            <a:spLocks noChangeArrowheads="1"/>
          </p:cNvSpPr>
          <p:nvPr/>
        </p:nvSpPr>
        <p:spPr bwMode="auto">
          <a:xfrm>
            <a:off x="1581150" y="2174875"/>
            <a:ext cx="708342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Zico tem plena consciência de que um jogo de futebol</a:t>
            </a:r>
          </a:p>
          <a:p>
            <a:r>
              <a:rPr lang="pt-BR" altLang="en-US" sz="2000">
                <a:solidFill>
                  <a:srgbClr val="008000"/>
                </a:solidFill>
                <a:latin typeface="Verdana" pitchFamily="34" charset="0"/>
              </a:rPr>
              <a:t>      é constituído por processos de decisão que os</a:t>
            </a:r>
          </a:p>
          <a:p>
            <a:r>
              <a:rPr lang="pt-BR" altLang="en-US" sz="2000">
                <a:solidFill>
                  <a:srgbClr val="008000"/>
                </a:solidFill>
                <a:latin typeface="Verdana" pitchFamily="34" charset="0"/>
              </a:rPr>
              <a:t>jogadores tomam a cada instante no decorrer do jogo</a:t>
            </a:r>
          </a:p>
          <a:p>
            <a:r>
              <a:rPr lang="pt-BR" altLang="en-US" sz="2000">
                <a:solidFill>
                  <a:srgbClr val="008000"/>
                </a:solidFill>
                <a:latin typeface="Verdana" pitchFamily="34" charset="0"/>
              </a:rPr>
              <a:t>       enquanto visualizam o desdobrar da partida.</a:t>
            </a:r>
          </a:p>
          <a:p>
            <a:r>
              <a:rPr lang="pt-BR" altLang="en-US" sz="2000">
                <a:solidFill>
                  <a:srgbClr val="008000"/>
                </a:solidFill>
                <a:latin typeface="Verdana" pitchFamily="34" charset="0"/>
              </a:rPr>
              <a:t>   </a:t>
            </a:r>
          </a:p>
          <a:p>
            <a:r>
              <a:rPr lang="pt-BR" altLang="en-US" sz="2000">
                <a:solidFill>
                  <a:srgbClr val="008000"/>
                </a:solidFill>
                <a:latin typeface="Verdana" pitchFamily="34" charset="0"/>
              </a:rPr>
              <a:t>       Essas decisões dão a continuidade do jogo e </a:t>
            </a:r>
          </a:p>
          <a:p>
            <a:r>
              <a:rPr lang="pt-BR" altLang="en-US" sz="2000">
                <a:solidFill>
                  <a:srgbClr val="008000"/>
                </a:solidFill>
                <a:latin typeface="Verdana" pitchFamily="34" charset="0"/>
              </a:rPr>
              <a:t>         podem levar à vitória ou à derrota do time. </a:t>
            </a:r>
          </a:p>
          <a:p>
            <a:r>
              <a:rPr lang="pt-BR" altLang="en-US" sz="2000">
                <a:solidFill>
                  <a:srgbClr val="008000"/>
                </a:solidFill>
                <a:latin typeface="Verdana" pitchFamily="34" charset="0"/>
              </a:rPr>
              <a:t> O jogador é um tomador de decisões. Quando essas</a:t>
            </a:r>
          </a:p>
          <a:p>
            <a:r>
              <a:rPr lang="pt-BR" altLang="en-US" sz="2000">
                <a:solidFill>
                  <a:srgbClr val="008000"/>
                </a:solidFill>
                <a:latin typeface="Verdana" pitchFamily="34" charset="0"/>
              </a:rPr>
              <a:t>  decisões são antecipatórias, o jogador se torna um</a:t>
            </a:r>
          </a:p>
          <a:p>
            <a:r>
              <a:rPr lang="pt-BR" altLang="en-US" sz="2000">
                <a:solidFill>
                  <a:srgbClr val="008000"/>
                </a:solidFill>
                <a:latin typeface="Verdana" pitchFamily="34" charset="0"/>
              </a:rPr>
              <a:t>      estrategista e constrói o futuro de cada jogada.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Como melhorar o processo decisório dos jogadores?</a:t>
            </a:r>
          </a:p>
        </p:txBody>
      </p:sp>
    </p:spTree>
    <p:extLst>
      <p:ext uri="{BB962C8B-B14F-4D97-AF65-F5344CB8AC3E}">
        <p14:creationId xmlns:p14="http://schemas.microsoft.com/office/powerpoint/2010/main" val="4095998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576" y="2708920"/>
            <a:ext cx="252028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4"/>
          <p:cNvSpPr>
            <a:spLocks noGrp="1"/>
          </p:cNvSpPr>
          <p:nvPr>
            <p:ph type="ctrTitle"/>
          </p:nvPr>
        </p:nvSpPr>
        <p:spPr>
          <a:xfrm>
            <a:off x="683568" y="-27383"/>
            <a:ext cx="7543800" cy="2304256"/>
          </a:xfrm>
        </p:spPr>
        <p:txBody>
          <a:bodyPr/>
          <a:lstStyle/>
          <a:p>
            <a:r>
              <a:rPr lang="pt-BR" dirty="0" smtClean="0"/>
              <a:t>Principais abordagens da TGA</a:t>
            </a:r>
            <a:endParaRPr lang="pt-BR" dirty="0"/>
          </a:p>
        </p:txBody>
      </p:sp>
      <p:sp>
        <p:nvSpPr>
          <p:cNvPr id="6" name="Subtítulo 5"/>
          <p:cNvSpPr>
            <a:spLocks noGrp="1"/>
          </p:cNvSpPr>
          <p:nvPr>
            <p:ph type="subTitle" idx="1"/>
          </p:nvPr>
        </p:nvSpPr>
        <p:spPr>
          <a:xfrm>
            <a:off x="971600" y="1844824"/>
            <a:ext cx="6461760" cy="2736304"/>
          </a:xfrm>
        </p:spPr>
        <p:txBody>
          <a:bodyPr vert="vert270">
            <a:noAutofit/>
          </a:bodyPr>
          <a:lstStyle/>
          <a:p>
            <a:r>
              <a:rPr lang="pt-BR" sz="1800" b="1" dirty="0" smtClean="0">
                <a:solidFill>
                  <a:srgbClr val="5F5F5F"/>
                </a:solidFill>
                <a:latin typeface="Arial Narrow" pitchFamily="34" charset="0"/>
              </a:rPr>
              <a:t>CLÁSSICA</a:t>
            </a:r>
          </a:p>
          <a:p>
            <a:endParaRPr lang="pt-BR" sz="1800" b="1" dirty="0" smtClean="0">
              <a:solidFill>
                <a:srgbClr val="5F5F5F"/>
              </a:solidFill>
              <a:latin typeface="Arial Narrow" pitchFamily="34" charset="0"/>
            </a:endParaRPr>
          </a:p>
          <a:p>
            <a:r>
              <a:rPr lang="pt-BR" sz="1800" b="1" dirty="0" smtClean="0">
                <a:solidFill>
                  <a:srgbClr val="5F5F5F"/>
                </a:solidFill>
                <a:latin typeface="Arial Narrow" pitchFamily="34" charset="0"/>
              </a:rPr>
              <a:t>HUMANÍSTICA</a:t>
            </a:r>
          </a:p>
          <a:p>
            <a:endParaRPr lang="pt-BR" sz="1800" b="1" dirty="0" smtClean="0">
              <a:solidFill>
                <a:srgbClr val="5F5F5F"/>
              </a:solidFill>
              <a:latin typeface="Arial Narrow" pitchFamily="34" charset="0"/>
            </a:endParaRPr>
          </a:p>
          <a:p>
            <a:endParaRPr lang="pt-BR" sz="1800" b="1" dirty="0">
              <a:solidFill>
                <a:schemeClr val="tx1"/>
              </a:solidFill>
              <a:latin typeface="Arial Narrow" pitchFamily="34" charset="0"/>
            </a:endParaRPr>
          </a:p>
          <a:p>
            <a:r>
              <a:rPr lang="pt-BR" sz="1800" b="1" dirty="0" smtClean="0">
                <a:solidFill>
                  <a:schemeClr val="tx1"/>
                </a:solidFill>
                <a:latin typeface="Arial Narrow" pitchFamily="34" charset="0"/>
              </a:rPr>
              <a:t>NEOCLÁSSICA*</a:t>
            </a: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rgbClr val="5F5F5F"/>
                </a:solidFill>
                <a:latin typeface="Arial Narrow" pitchFamily="34" charset="0"/>
              </a:rPr>
              <a:t>ESTRUTURALISTA</a:t>
            </a:r>
            <a:endParaRPr lang="pt-BR" sz="1800" b="1" dirty="0">
              <a:solidFill>
                <a:srgbClr val="5F5F5F"/>
              </a:solidFill>
              <a:latin typeface="Arial Narrow" pitchFamily="34" charset="0"/>
            </a:endParaRPr>
          </a:p>
          <a:p>
            <a:endParaRPr lang="pt-BR" sz="1800" b="1" dirty="0" smtClean="0">
              <a:solidFill>
                <a:srgbClr val="5F5F5F"/>
              </a:solidFill>
              <a:latin typeface="Arial Narrow" pitchFamily="34" charset="0"/>
            </a:endParaRPr>
          </a:p>
          <a:p>
            <a:endParaRPr lang="pt-BR" sz="1800" b="1" dirty="0" smtClean="0">
              <a:solidFill>
                <a:srgbClr val="5F5F5F"/>
              </a:solidFill>
              <a:latin typeface="Arial Narrow" pitchFamily="34" charset="0"/>
            </a:endParaRPr>
          </a:p>
          <a:p>
            <a:r>
              <a:rPr lang="pt-BR" sz="1800" b="1" dirty="0" smtClean="0">
                <a:solidFill>
                  <a:srgbClr val="5F5F5F"/>
                </a:solidFill>
                <a:latin typeface="Arial Narrow" pitchFamily="34" charset="0"/>
              </a:rPr>
              <a:t>COMPORTAMENTAL</a:t>
            </a:r>
          </a:p>
          <a:p>
            <a:endParaRPr lang="pt-BR" sz="1800" b="1" dirty="0" smtClean="0">
              <a:solidFill>
                <a:srgbClr val="5F5F5F"/>
              </a:solidFill>
              <a:latin typeface="Arial Narrow" pitchFamily="34" charset="0"/>
            </a:endParaRPr>
          </a:p>
          <a:p>
            <a:endParaRPr lang="pt-BR" sz="1800" b="1" dirty="0" smtClean="0">
              <a:solidFill>
                <a:srgbClr val="5F5F5F"/>
              </a:solidFill>
              <a:latin typeface="Arial Narrow" pitchFamily="34" charset="0"/>
            </a:endParaRPr>
          </a:p>
          <a:p>
            <a:r>
              <a:rPr lang="pt-BR" sz="1800" b="1" dirty="0" smtClean="0">
                <a:solidFill>
                  <a:srgbClr val="5F5F5F"/>
                </a:solidFill>
                <a:latin typeface="Arial Narrow" pitchFamily="34" charset="0"/>
              </a:rPr>
              <a:t>SISTÊMICA</a:t>
            </a:r>
            <a:endParaRPr lang="pt-BR" sz="1800" b="1" dirty="0">
              <a:solidFill>
                <a:srgbClr val="5F5F5F"/>
              </a:solidFill>
              <a:latin typeface="Arial Narrow" pitchFamily="34" charset="0"/>
            </a:endParaRP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chemeClr val="tx1"/>
                </a:solidFill>
                <a:latin typeface="Arial Narrow" pitchFamily="34" charset="0"/>
              </a:rPr>
              <a:t>CONTINGENCIA</a:t>
            </a:r>
            <a:endParaRPr lang="pt-BR" sz="1800" b="1" dirty="0">
              <a:solidFill>
                <a:schemeClr val="tx1"/>
              </a:solidFill>
              <a:latin typeface="Arial Narrow" pitchFamily="34" charset="0"/>
            </a:endParaRP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rgbClr val="5F5F5F"/>
                </a:solidFill>
                <a:latin typeface="Arial Narrow" pitchFamily="34" charset="0"/>
              </a:rPr>
              <a:t>NOVAS </a:t>
            </a:r>
            <a:r>
              <a:rPr lang="pt-BR" sz="1800" b="1" dirty="0">
                <a:solidFill>
                  <a:srgbClr val="5F5F5F"/>
                </a:solidFill>
                <a:latin typeface="Arial Narrow" pitchFamily="34" charset="0"/>
              </a:rPr>
              <a:t>ABORDAGENS EM ADMINISTRAÇÃO</a:t>
            </a:r>
          </a:p>
          <a:p>
            <a:endParaRPr lang="pt-BR" sz="1800" dirty="0">
              <a:latin typeface="Arial Narrow" pitchFamily="34" charset="0"/>
            </a:endParaRPr>
          </a:p>
        </p:txBody>
      </p:sp>
      <p:sp>
        <p:nvSpPr>
          <p:cNvPr id="4" name="Espaço Reservado para Número de Slide 3"/>
          <p:cNvSpPr>
            <a:spLocks noGrp="1"/>
          </p:cNvSpPr>
          <p:nvPr>
            <p:ph type="sldNum" sz="quarter" idx="12"/>
          </p:nvPr>
        </p:nvSpPr>
        <p:spPr>
          <a:xfrm>
            <a:off x="8531788" y="5432936"/>
            <a:ext cx="548640" cy="396240"/>
          </a:xfrm>
        </p:spPr>
        <p:txBody>
          <a:bodyPr/>
          <a:lstStyle/>
          <a:p>
            <a:fld id="{6E2D2B3B-882E-40F3-A32F-6DD516915044}" type="slidenum">
              <a:rPr lang="en-US" smtClean="0"/>
              <a:pPr/>
              <a:t>8</a:t>
            </a:fld>
            <a:endParaRPr lang="en-US"/>
          </a:p>
        </p:txBody>
      </p:sp>
      <p:graphicFrame>
        <p:nvGraphicFramePr>
          <p:cNvPr id="9" name="Diagrama 8"/>
          <p:cNvGraphicFramePr/>
          <p:nvPr>
            <p:extLst>
              <p:ext uri="{D42A27DB-BD31-4B8C-83A1-F6EECF244321}">
                <p14:modId xmlns:p14="http://schemas.microsoft.com/office/powerpoint/2010/main" val="867534602"/>
              </p:ext>
            </p:extLst>
          </p:nvPr>
        </p:nvGraphicFramePr>
        <p:xfrm>
          <a:off x="1043608" y="4798892"/>
          <a:ext cx="6912768" cy="646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tângulo 7"/>
          <p:cNvSpPr/>
          <p:nvPr/>
        </p:nvSpPr>
        <p:spPr>
          <a:xfrm>
            <a:off x="5652120" y="4653136"/>
            <a:ext cx="1800200" cy="923330"/>
          </a:xfrm>
          <a:prstGeom prst="rect">
            <a:avLst/>
          </a:prstGeom>
        </p:spPr>
        <p:txBody>
          <a:bodyPr wrap="square">
            <a:spAutoFit/>
          </a:bodyPr>
          <a:lstStyle/>
          <a:p>
            <a:pPr algn="r"/>
            <a:r>
              <a:rPr lang="pt-BR" dirty="0"/>
              <a:t>Ênfase no </a:t>
            </a:r>
            <a:r>
              <a:rPr lang="pt-BR" dirty="0" smtClean="0"/>
              <a:t>ambiente</a:t>
            </a:r>
          </a:p>
          <a:p>
            <a:pPr algn="r"/>
            <a:r>
              <a:rPr lang="pt-BR" dirty="0" smtClean="0"/>
              <a:t>(sistema aberto)</a:t>
            </a:r>
            <a:endParaRPr lang="pt-BR" dirty="0"/>
          </a:p>
        </p:txBody>
      </p:sp>
      <p:graphicFrame>
        <p:nvGraphicFramePr>
          <p:cNvPr id="12" name="Diagrama 11"/>
          <p:cNvGraphicFramePr/>
          <p:nvPr>
            <p:extLst>
              <p:ext uri="{D42A27DB-BD31-4B8C-83A1-F6EECF244321}">
                <p14:modId xmlns:p14="http://schemas.microsoft.com/office/powerpoint/2010/main" val="243603019"/>
              </p:ext>
            </p:extLst>
          </p:nvPr>
        </p:nvGraphicFramePr>
        <p:xfrm>
          <a:off x="0" y="5795972"/>
          <a:ext cx="8892480"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7" name="Conector de seta reta 6"/>
          <p:cNvCxnSpPr/>
          <p:nvPr/>
        </p:nvCxnSpPr>
        <p:spPr>
          <a:xfrm>
            <a:off x="3779912" y="227687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Chave direita 2"/>
          <p:cNvSpPr/>
          <p:nvPr/>
        </p:nvSpPr>
        <p:spPr>
          <a:xfrm rot="5400000">
            <a:off x="6156176" y="4221087"/>
            <a:ext cx="504056" cy="42484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 name="CaixaDeTexto 9"/>
          <p:cNvSpPr txBox="1"/>
          <p:nvPr/>
        </p:nvSpPr>
        <p:spPr>
          <a:xfrm>
            <a:off x="5436096" y="6453336"/>
            <a:ext cx="2055627" cy="369332"/>
          </a:xfrm>
          <a:prstGeom prst="rect">
            <a:avLst/>
          </a:prstGeom>
          <a:noFill/>
        </p:spPr>
        <p:txBody>
          <a:bodyPr wrap="none" rtlCol="0">
            <a:spAutoFit/>
          </a:bodyPr>
          <a:lstStyle/>
          <a:p>
            <a:r>
              <a:rPr lang="pt-BR" dirty="0" smtClean="0"/>
              <a:t>CONTEMPORANEAS</a:t>
            </a:r>
            <a:endParaRPr lang="pt-BR" dirty="0"/>
          </a:p>
        </p:txBody>
      </p:sp>
      <p:sp>
        <p:nvSpPr>
          <p:cNvPr id="13" name="Chave direita 12"/>
          <p:cNvSpPr/>
          <p:nvPr/>
        </p:nvSpPr>
        <p:spPr>
          <a:xfrm rot="5400000">
            <a:off x="1835696" y="4211796"/>
            <a:ext cx="504056" cy="42484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4" name="CaixaDeTexto 13"/>
          <p:cNvSpPr txBox="1"/>
          <p:nvPr/>
        </p:nvSpPr>
        <p:spPr>
          <a:xfrm>
            <a:off x="1484140" y="6516052"/>
            <a:ext cx="1359668" cy="369332"/>
          </a:xfrm>
          <a:prstGeom prst="rect">
            <a:avLst/>
          </a:prstGeom>
          <a:noFill/>
        </p:spPr>
        <p:txBody>
          <a:bodyPr wrap="none" rtlCol="0">
            <a:spAutoFit/>
          </a:bodyPr>
          <a:lstStyle/>
          <a:p>
            <a:r>
              <a:rPr lang="pt-BR" dirty="0" smtClean="0"/>
              <a:t>“CLÁSSICAS”</a:t>
            </a:r>
            <a:endParaRPr lang="pt-BR" dirty="0"/>
          </a:p>
        </p:txBody>
      </p:sp>
    </p:spTree>
    <p:extLst>
      <p:ext uri="{BB962C8B-B14F-4D97-AF65-F5344CB8AC3E}">
        <p14:creationId xmlns:p14="http://schemas.microsoft.com/office/powerpoint/2010/main" val="21579293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169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6152"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1699"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6153"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1700" name="Rectangle 4"/>
          <p:cNvSpPr>
            <a:spLocks noChangeArrowheads="1"/>
          </p:cNvSpPr>
          <p:nvPr/>
        </p:nvSpPr>
        <p:spPr bwMode="auto">
          <a:xfrm>
            <a:off x="1009650" y="541338"/>
            <a:ext cx="5530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3200" b="1">
                <a:solidFill>
                  <a:srgbClr val="008000"/>
                </a:solidFill>
                <a:latin typeface="Tahoma" pitchFamily="34" charset="0"/>
                <a:cs typeface="Times New Roman" pitchFamily="18" charset="0"/>
              </a:rPr>
              <a:t>Caso</a:t>
            </a:r>
            <a:r>
              <a:rPr lang="pt-BR" altLang="en-US" sz="2800" b="1">
                <a:solidFill>
                  <a:srgbClr val="008000"/>
                </a:solidFill>
                <a:latin typeface="Tahoma" pitchFamily="34" charset="0"/>
                <a:cs typeface="Times New Roman" pitchFamily="18" charset="0"/>
              </a:rPr>
              <a:t> </a:t>
            </a:r>
            <a:endParaRPr lang="pt-BR" altLang="en-US" sz="12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A motivação que leva ao lucro</a:t>
            </a:r>
          </a:p>
        </p:txBody>
      </p:sp>
      <p:pic>
        <p:nvPicPr>
          <p:cNvPr id="541701" name="Picture 5" descr="http://a1055.g.akamai.net/f/1055/1401/5h/search.barnesandnoble.com/gresources/bnexplorer/icon_read_chapter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27000" y="631825"/>
            <a:ext cx="823913" cy="722313"/>
          </a:xfrm>
          <a:prstGeom prst="rect">
            <a:avLst/>
          </a:prstGeom>
          <a:noFill/>
          <a:extLst>
            <a:ext uri="{909E8E84-426E-40DD-AFC4-6F175D3DCCD1}">
              <a14:hiddenFill xmlns:a14="http://schemas.microsoft.com/office/drawing/2010/main">
                <a:solidFill>
                  <a:srgbClr val="FFFFFF"/>
                </a:solidFill>
              </a14:hiddenFill>
            </a:ext>
          </a:extLst>
        </p:spPr>
      </p:pic>
      <p:sp>
        <p:nvSpPr>
          <p:cNvPr id="541702" name="Oval 6"/>
          <p:cNvSpPr>
            <a:spLocks noChangeArrowheads="1"/>
          </p:cNvSpPr>
          <p:nvPr/>
        </p:nvSpPr>
        <p:spPr bwMode="auto">
          <a:xfrm>
            <a:off x="7804150" y="669925"/>
            <a:ext cx="1119188"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363</a:t>
            </a:r>
          </a:p>
        </p:txBody>
      </p:sp>
      <p:sp>
        <p:nvSpPr>
          <p:cNvPr id="541703" name="Text Box 7"/>
          <p:cNvSpPr txBox="1">
            <a:spLocks noChangeArrowheads="1"/>
          </p:cNvSpPr>
          <p:nvPr/>
        </p:nvSpPr>
        <p:spPr bwMode="auto">
          <a:xfrm>
            <a:off x="390525" y="1419225"/>
            <a:ext cx="836295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en-US" sz="1600" b="1">
                <a:solidFill>
                  <a:srgbClr val="008000"/>
                </a:solidFill>
                <a:latin typeface="Verdana" pitchFamily="34" charset="0"/>
              </a:rPr>
              <a:t>    Todos os presidentes das subsidiárias da Hewlett-Packard (HP) no</a:t>
            </a:r>
          </a:p>
          <a:p>
            <a:r>
              <a:rPr lang="pt-BR" altLang="en-US" sz="1600" b="1">
                <a:solidFill>
                  <a:srgbClr val="008000"/>
                </a:solidFill>
                <a:latin typeface="Verdana" pitchFamily="34" charset="0"/>
              </a:rPr>
              <a:t>     mundo todo são também responsáveis por uma área de negócios.</a:t>
            </a:r>
          </a:p>
          <a:p>
            <a:r>
              <a:rPr lang="pt-BR" altLang="en-US" sz="1600" b="1">
                <a:solidFill>
                  <a:srgbClr val="008000"/>
                </a:solidFill>
                <a:latin typeface="Verdana" pitchFamily="34" charset="0"/>
              </a:rPr>
              <a:t> O objetivo é buscar agilidade e mudança. A HP passa por um processo</a:t>
            </a:r>
          </a:p>
          <a:p>
            <a:r>
              <a:rPr lang="pt-BR" altLang="en-US" sz="1600" b="1">
                <a:solidFill>
                  <a:srgbClr val="008000"/>
                </a:solidFill>
                <a:latin typeface="Verdana" pitchFamily="34" charset="0"/>
              </a:rPr>
              <a:t>  mundial de reestruturação, dividindo-a em duas empresas: uma para </a:t>
            </a:r>
          </a:p>
          <a:p>
            <a:r>
              <a:rPr lang="pt-BR" altLang="en-US" sz="1600" b="1">
                <a:solidFill>
                  <a:srgbClr val="008000"/>
                </a:solidFill>
                <a:latin typeface="Verdana" pitchFamily="34" charset="0"/>
              </a:rPr>
              <a:t>  cuidar dos produtos de computação e imagem (com forte atuação na</a:t>
            </a:r>
          </a:p>
          <a:p>
            <a:r>
              <a:rPr lang="pt-BR" altLang="en-US" sz="1600" b="1">
                <a:solidFill>
                  <a:srgbClr val="008000"/>
                </a:solidFill>
                <a:latin typeface="Verdana" pitchFamily="34" charset="0"/>
              </a:rPr>
              <a:t>Internet) e outra para produtos de medição. Mas, o importante é o seu</a:t>
            </a:r>
          </a:p>
          <a:p>
            <a:r>
              <a:rPr lang="pt-BR" altLang="en-US" sz="1600" b="1">
                <a:solidFill>
                  <a:srgbClr val="008000"/>
                </a:solidFill>
                <a:latin typeface="Verdana" pitchFamily="34" charset="0"/>
              </a:rPr>
              <a:t>HP Way: o jeito HP de administrar os negócios e pessoas. Essa filosofia</a:t>
            </a:r>
          </a:p>
          <a:p>
            <a:r>
              <a:rPr lang="pt-BR" altLang="en-US" sz="1600" b="1">
                <a:solidFill>
                  <a:srgbClr val="008000"/>
                </a:solidFill>
                <a:latin typeface="Verdana" pitchFamily="34" charset="0"/>
              </a:rPr>
              <a:t>   cria um ambiente interno de motivação e estímulo – condições para </a:t>
            </a:r>
          </a:p>
          <a:p>
            <a:r>
              <a:rPr lang="pt-BR" altLang="en-US" sz="1600" b="1">
                <a:solidFill>
                  <a:srgbClr val="008000"/>
                </a:solidFill>
                <a:latin typeface="Verdana" pitchFamily="34" charset="0"/>
              </a:rPr>
              <a:t>   que as pessoas façam um ótimo trabalho e os resultados apareçam.</a:t>
            </a:r>
          </a:p>
          <a:p>
            <a:r>
              <a:rPr lang="pt-BR" altLang="en-US" sz="1600" b="1">
                <a:solidFill>
                  <a:srgbClr val="008000"/>
                </a:solidFill>
                <a:latin typeface="Verdana" pitchFamily="34" charset="0"/>
              </a:rPr>
              <a:t>Na cultura HP Way não há senhor, nem salas fechadas. A informalidade</a:t>
            </a:r>
          </a:p>
          <a:p>
            <a:r>
              <a:rPr lang="pt-BR" altLang="en-US" sz="1600" b="1">
                <a:solidFill>
                  <a:srgbClr val="008000"/>
                </a:solidFill>
                <a:latin typeface="Verdana" pitchFamily="34" charset="0"/>
              </a:rPr>
              <a:t>  é a norma e o tratamento pessoal sem barreiras faz parte do sistema </a:t>
            </a:r>
          </a:p>
          <a:p>
            <a:r>
              <a:rPr lang="pt-BR" altLang="en-US" sz="1600" b="1">
                <a:solidFill>
                  <a:srgbClr val="008000"/>
                </a:solidFill>
                <a:latin typeface="Verdana" pitchFamily="34" charset="0"/>
              </a:rPr>
              <a:t>   de valores, que inclui ética, confiança, respeito, trabalho em equipe, </a:t>
            </a:r>
          </a:p>
          <a:p>
            <a:r>
              <a:rPr lang="pt-BR" altLang="en-US" sz="1600" b="1">
                <a:solidFill>
                  <a:srgbClr val="008000"/>
                </a:solidFill>
                <a:latin typeface="Verdana" pitchFamily="34" charset="0"/>
              </a:rPr>
              <a:t>        flexibilidade e inovação. </a:t>
            </a:r>
          </a:p>
          <a:p>
            <a:r>
              <a:rPr lang="pt-BR" altLang="en-US" sz="1600" b="1">
                <a:solidFill>
                  <a:srgbClr val="008000"/>
                </a:solidFill>
                <a:latin typeface="Verdana" pitchFamily="34" charset="0"/>
              </a:rPr>
              <a:t>		          O HP Way se assenta em 4 políticas:</a:t>
            </a:r>
          </a:p>
          <a:p>
            <a:pPr lvl="1">
              <a:buFontTx/>
              <a:buAutoNum type="arabicPeriod"/>
            </a:pPr>
            <a:r>
              <a:rPr lang="pt-BR" altLang="en-US" sz="1600" b="1">
                <a:solidFill>
                  <a:srgbClr val="008000"/>
                </a:solidFill>
                <a:latin typeface="Verdana" pitchFamily="34" charset="0"/>
              </a:rPr>
              <a:t>A HP não discrimina pessoas. </a:t>
            </a:r>
          </a:p>
          <a:p>
            <a:pPr lvl="1">
              <a:buFontTx/>
              <a:buAutoNum type="arabicPeriod"/>
            </a:pPr>
            <a:r>
              <a:rPr lang="pt-BR" altLang="en-US" sz="1600" b="1">
                <a:solidFill>
                  <a:srgbClr val="008000"/>
                </a:solidFill>
                <a:latin typeface="Verdana" pitchFamily="34" charset="0"/>
              </a:rPr>
              <a:t>Ninguém é demitido sem ter a chance de melhorar. </a:t>
            </a:r>
          </a:p>
          <a:p>
            <a:pPr lvl="1">
              <a:buFontTx/>
              <a:buAutoNum type="arabicPeriod"/>
            </a:pPr>
            <a:r>
              <a:rPr lang="pt-BR" altLang="en-US" sz="1600" b="1">
                <a:solidFill>
                  <a:srgbClr val="008000"/>
                </a:solidFill>
                <a:latin typeface="Verdana" pitchFamily="34" charset="0"/>
              </a:rPr>
              <a:t>Não há distinção das pessoas pelo cargo que ocupam.</a:t>
            </a:r>
          </a:p>
          <a:p>
            <a:pPr lvl="1">
              <a:buFontTx/>
              <a:buAutoNum type="arabicPeriod"/>
            </a:pPr>
            <a:r>
              <a:rPr lang="pt-BR" altLang="en-US" sz="1600" b="1">
                <a:solidFill>
                  <a:srgbClr val="008000"/>
                </a:solidFill>
                <a:latin typeface="Verdana" pitchFamily="34" charset="0"/>
              </a:rPr>
              <a:t>A ética é inegociável. Sua quebra é falta grave.</a:t>
            </a:r>
          </a:p>
          <a:p>
            <a:r>
              <a:rPr lang="pt-BR" altLang="en-US" sz="1600" b="1">
                <a:solidFill>
                  <a:srgbClr val="008000"/>
                </a:solidFill>
                <a:latin typeface="Verdana" pitchFamily="34" charset="0"/>
              </a:rPr>
              <a:t>  O respeito às pessoas é fundamental. O papel de todos na HP é o de</a:t>
            </a:r>
          </a:p>
          <a:p>
            <a:r>
              <a:rPr lang="pt-BR" altLang="en-US" sz="1600" b="1">
                <a:solidFill>
                  <a:srgbClr val="008000"/>
                </a:solidFill>
                <a:latin typeface="Verdana" pitchFamily="34" charset="0"/>
              </a:rPr>
              <a:t>		      construir o melhor lugar para se trabalhar.</a:t>
            </a:r>
          </a:p>
        </p:txBody>
      </p:sp>
    </p:spTree>
    <p:extLst>
      <p:ext uri="{BB962C8B-B14F-4D97-AF65-F5344CB8AC3E}">
        <p14:creationId xmlns:p14="http://schemas.microsoft.com/office/powerpoint/2010/main" val="40613252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8" name="Rectangle 4"/>
          <p:cNvSpPr>
            <a:spLocks noChangeArrowheads="1"/>
          </p:cNvSpPr>
          <p:nvPr/>
        </p:nvSpPr>
        <p:spPr bwMode="auto">
          <a:xfrm>
            <a:off x="1058863" y="611188"/>
            <a:ext cx="3487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endParaRPr lang="pt-BR" altLang="en-US" sz="10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Seleção de futebol</a:t>
            </a:r>
          </a:p>
        </p:txBody>
      </p:sp>
      <p:graphicFrame>
        <p:nvGraphicFramePr>
          <p:cNvPr id="523269" name="Object 5"/>
          <p:cNvGraphicFramePr>
            <a:graphicFrameLocks noChangeAspect="1"/>
          </p:cNvGraphicFramePr>
          <p:nvPr/>
        </p:nvGraphicFramePr>
        <p:xfrm>
          <a:off x="180975" y="727075"/>
          <a:ext cx="782638" cy="681038"/>
        </p:xfrm>
        <a:graphic>
          <a:graphicData uri="http://schemas.openxmlformats.org/presentationml/2006/ole">
            <mc:AlternateContent xmlns:mc="http://schemas.openxmlformats.org/markup-compatibility/2006">
              <mc:Choice xmlns:v="urn:schemas-microsoft-com:vml" Requires="v">
                <p:oleObj spid="_x0000_s47141" r:id="rId3" imgW="2604263" imgH="3660831" progId="MS_ClipArt_Gallery.5">
                  <p:embed/>
                </p:oleObj>
              </mc:Choice>
              <mc:Fallback>
                <p:oleObj r:id="rId3" imgW="2604263" imgH="3660831"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72707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3270" name="Oval 6"/>
          <p:cNvSpPr>
            <a:spLocks noChangeArrowheads="1"/>
          </p:cNvSpPr>
          <p:nvPr/>
        </p:nvSpPr>
        <p:spPr bwMode="auto">
          <a:xfrm>
            <a:off x="7818438" y="7207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327</a:t>
            </a:r>
          </a:p>
        </p:txBody>
      </p:sp>
      <p:sp>
        <p:nvSpPr>
          <p:cNvPr id="523271" name="Text Box 7"/>
          <p:cNvSpPr txBox="1">
            <a:spLocks noChangeArrowheads="1"/>
          </p:cNvSpPr>
          <p:nvPr/>
        </p:nvSpPr>
        <p:spPr bwMode="auto">
          <a:xfrm>
            <a:off x="814388" y="1519238"/>
            <a:ext cx="7518400"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Zico pulou da posição de jogador para técnico de futebol.</a:t>
            </a:r>
          </a:p>
          <a:p>
            <a:r>
              <a:rPr lang="pt-BR" altLang="en-US" sz="2000">
                <a:solidFill>
                  <a:srgbClr val="008000"/>
                </a:solidFill>
                <a:latin typeface="Verdana" pitchFamily="34" charset="0"/>
              </a:rPr>
              <a:t>   Um verdadeiro coach. Recentemente, Zico recebeu a</a:t>
            </a:r>
          </a:p>
          <a:p>
            <a:r>
              <a:rPr lang="pt-BR" altLang="en-US" sz="2000">
                <a:solidFill>
                  <a:srgbClr val="008000"/>
                </a:solidFill>
                <a:latin typeface="Verdana" pitchFamily="34" charset="0"/>
              </a:rPr>
              <a:t> incumbência de formar uma equipe de futebol capaz de</a:t>
            </a:r>
          </a:p>
          <a:p>
            <a:r>
              <a:rPr lang="pt-BR" altLang="en-US" sz="2000">
                <a:solidFill>
                  <a:srgbClr val="008000"/>
                </a:solidFill>
                <a:latin typeface="Verdana" pitchFamily="34" charset="0"/>
              </a:rPr>
              <a:t>       representar o país em uma competição mundial.</a:t>
            </a:r>
          </a:p>
          <a:p>
            <a:r>
              <a:rPr lang="pt-BR" altLang="en-US" sz="2000">
                <a:solidFill>
                  <a:srgbClr val="008000"/>
                </a:solidFill>
                <a:latin typeface="Verdana" pitchFamily="34" charset="0"/>
              </a:rPr>
              <a:t>  Trata-se de disputar uma série de partidas com vários</a:t>
            </a:r>
          </a:p>
          <a:p>
            <a:r>
              <a:rPr lang="pt-BR" altLang="en-US" sz="2000">
                <a:solidFill>
                  <a:srgbClr val="008000"/>
                </a:solidFill>
                <a:latin typeface="Verdana" pitchFamily="34" charset="0"/>
              </a:rPr>
              <a:t>      times e levar a taça no final da competição. Uma</a:t>
            </a:r>
          </a:p>
          <a:p>
            <a:r>
              <a:rPr lang="pt-BR" altLang="en-US" sz="2000">
                <a:solidFill>
                  <a:srgbClr val="008000"/>
                </a:solidFill>
                <a:latin typeface="Verdana" pitchFamily="34" charset="0"/>
              </a:rPr>
              <a:t>tarefa complexa que exige a composição de uma equipe</a:t>
            </a:r>
          </a:p>
          <a:p>
            <a:r>
              <a:rPr lang="pt-BR" altLang="en-US" sz="2000">
                <a:solidFill>
                  <a:srgbClr val="008000"/>
                </a:solidFill>
                <a:latin typeface="Verdana" pitchFamily="34" charset="0"/>
              </a:rPr>
              <a:t> 	  integrada, cooperativa, coesa e excelente.</a:t>
            </a:r>
          </a:p>
          <a:p>
            <a:endParaRPr lang="pt-BR" altLang="en-US" sz="1000">
              <a:solidFill>
                <a:srgbClr val="008000"/>
              </a:solidFill>
              <a:latin typeface="Verdana" pitchFamily="34" charset="0"/>
            </a:endParaRPr>
          </a:p>
          <a:p>
            <a:r>
              <a:rPr lang="pt-BR" altLang="en-US" sz="2000">
                <a:solidFill>
                  <a:srgbClr val="008000"/>
                </a:solidFill>
                <a:latin typeface="Verdana" pitchFamily="34" charset="0"/>
              </a:rPr>
              <a:t>	       Zico tem pela frente vários desafios</a:t>
            </a:r>
          </a:p>
          <a:p>
            <a:pPr lvl="1">
              <a:buFontTx/>
              <a:buChar char="•"/>
            </a:pPr>
            <a:endParaRPr lang="pt-BR" altLang="en-US" sz="1000">
              <a:solidFill>
                <a:srgbClr val="008000"/>
              </a:solidFill>
              <a:latin typeface="Verdana" pitchFamily="34" charset="0"/>
            </a:endParaRPr>
          </a:p>
          <a:p>
            <a:pPr lvl="1">
              <a:buFontTx/>
              <a:buChar char="•"/>
            </a:pPr>
            <a:r>
              <a:rPr lang="pt-BR" altLang="en-US" sz="2000">
                <a:solidFill>
                  <a:srgbClr val="008000"/>
                </a:solidFill>
                <a:latin typeface="Verdana" pitchFamily="34" charset="0"/>
              </a:rPr>
              <a:t> Quem convocar? Quais os talentos a juntar?</a:t>
            </a:r>
          </a:p>
          <a:p>
            <a:pPr lvl="1">
              <a:buFontTx/>
              <a:buChar char="•"/>
            </a:pPr>
            <a:r>
              <a:rPr lang="pt-BR" altLang="en-US" sz="2000">
                <a:solidFill>
                  <a:srgbClr val="008000"/>
                </a:solidFill>
                <a:latin typeface="Verdana" pitchFamily="34" charset="0"/>
              </a:rPr>
              <a:t> Como treinar e preparar a equipe?</a:t>
            </a:r>
          </a:p>
          <a:p>
            <a:pPr lvl="1">
              <a:buFontTx/>
              <a:buChar char="•"/>
            </a:pPr>
            <a:r>
              <a:rPr lang="pt-BR" altLang="en-US" sz="2000">
                <a:solidFill>
                  <a:srgbClr val="008000"/>
                </a:solidFill>
                <a:latin typeface="Verdana" pitchFamily="34" charset="0"/>
              </a:rPr>
              <a:t> Como criar uma cultura de excelência?</a:t>
            </a:r>
          </a:p>
          <a:p>
            <a:pPr lvl="1">
              <a:buFontTx/>
              <a:buChar char="•"/>
            </a:pPr>
            <a:r>
              <a:rPr lang="pt-BR" altLang="en-US" sz="2000">
                <a:solidFill>
                  <a:srgbClr val="008000"/>
                </a:solidFill>
                <a:latin typeface="Verdana" pitchFamily="34" charset="0"/>
              </a:rPr>
              <a:t> Como conduzir a equipe?</a:t>
            </a:r>
          </a:p>
          <a:p>
            <a:endParaRPr lang="pt-BR" altLang="en-US" sz="1000">
              <a:solidFill>
                <a:srgbClr val="008000"/>
              </a:solidFill>
              <a:latin typeface="Verdana" pitchFamily="34" charset="0"/>
            </a:endParaRPr>
          </a:p>
          <a:p>
            <a:r>
              <a:rPr lang="pt-BR" altLang="en-US" sz="2000">
                <a:solidFill>
                  <a:srgbClr val="008000"/>
                </a:solidFill>
                <a:latin typeface="Verdana" pitchFamily="34" charset="0"/>
              </a:rPr>
              <a:t>		Como você poderia ajudar Zico?</a:t>
            </a:r>
          </a:p>
        </p:txBody>
      </p:sp>
    </p:spTree>
    <p:extLst>
      <p:ext uri="{BB962C8B-B14F-4D97-AF65-F5344CB8AC3E}">
        <p14:creationId xmlns:p14="http://schemas.microsoft.com/office/powerpoint/2010/main" val="29688378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633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8235"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6339"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8236"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6340" name="Rectangle 4"/>
          <p:cNvSpPr>
            <a:spLocks noChangeArrowheads="1"/>
          </p:cNvSpPr>
          <p:nvPr/>
        </p:nvSpPr>
        <p:spPr bwMode="auto">
          <a:xfrm>
            <a:off x="1084263" y="587375"/>
            <a:ext cx="34877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endParaRPr lang="pt-BR" altLang="en-US" sz="10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Seleção de futebol</a:t>
            </a:r>
          </a:p>
        </p:txBody>
      </p:sp>
      <p:graphicFrame>
        <p:nvGraphicFramePr>
          <p:cNvPr id="526341" name="Object 5"/>
          <p:cNvGraphicFramePr>
            <a:graphicFrameLocks noChangeAspect="1"/>
          </p:cNvGraphicFramePr>
          <p:nvPr/>
        </p:nvGraphicFramePr>
        <p:xfrm>
          <a:off x="193675" y="715963"/>
          <a:ext cx="782638" cy="681037"/>
        </p:xfrm>
        <a:graphic>
          <a:graphicData uri="http://schemas.openxmlformats.org/presentationml/2006/ole">
            <mc:AlternateContent xmlns:mc="http://schemas.openxmlformats.org/markup-compatibility/2006">
              <mc:Choice xmlns:v="urn:schemas-microsoft-com:vml" Requires="v">
                <p:oleObj spid="_x0000_s48237" r:id="rId6" imgW="2604263" imgH="3660831" progId="MS_ClipArt_Gallery.5">
                  <p:embed/>
                </p:oleObj>
              </mc:Choice>
              <mc:Fallback>
                <p:oleObj r:id="rId6" imgW="2604263" imgH="3660831" progId="MS_ClipArt_Gallery.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75" y="715963"/>
                        <a:ext cx="782638"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6342" name="Text Box 6"/>
          <p:cNvSpPr txBox="1">
            <a:spLocks noChangeArrowheads="1"/>
          </p:cNvSpPr>
          <p:nvPr/>
        </p:nvSpPr>
        <p:spPr bwMode="auto">
          <a:xfrm>
            <a:off x="1092200" y="2212975"/>
            <a:ext cx="771207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Zico precisa ensinar os jogadores a terem uma visão mais </a:t>
            </a:r>
          </a:p>
          <a:p>
            <a:r>
              <a:rPr lang="pt-BR" altLang="en-US" sz="2000">
                <a:solidFill>
                  <a:srgbClr val="008000"/>
                </a:solidFill>
                <a:latin typeface="Verdana" pitchFamily="34" charset="0"/>
              </a:rPr>
              <a:t> ampla de suas funções. O trabalho em equipe exige que</a:t>
            </a:r>
          </a:p>
          <a:p>
            <a:r>
              <a:rPr lang="pt-BR" altLang="en-US" sz="2000">
                <a:solidFill>
                  <a:srgbClr val="008000"/>
                </a:solidFill>
                <a:latin typeface="Verdana" pitchFamily="34" charset="0"/>
              </a:rPr>
              <a:t>   cada um faça a sua parte e ajude os outros a fazerem </a:t>
            </a:r>
          </a:p>
          <a:p>
            <a:r>
              <a:rPr lang="pt-BR" altLang="en-US" sz="2000">
                <a:solidFill>
                  <a:srgbClr val="008000"/>
                </a:solidFill>
                <a:latin typeface="Verdana" pitchFamily="34" charset="0"/>
              </a:rPr>
              <a:t>   cada qual sua parte para que no conjunto a equipe se</a:t>
            </a:r>
          </a:p>
          <a:p>
            <a:r>
              <a:rPr lang="pt-BR" altLang="en-US" sz="2000">
                <a:solidFill>
                  <a:srgbClr val="008000"/>
                </a:solidFill>
                <a:latin typeface="Verdana" pitchFamily="34" charset="0"/>
              </a:rPr>
              <a:t>   torne coesa e excelente. Isso significa uma ampliação</a:t>
            </a:r>
          </a:p>
          <a:p>
            <a:r>
              <a:rPr lang="pt-BR" altLang="en-US" sz="2000">
                <a:solidFill>
                  <a:srgbClr val="008000"/>
                </a:solidFill>
                <a:latin typeface="Verdana" pitchFamily="34" charset="0"/>
              </a:rPr>
              <a:t>da função de cada jogador: ele precisa jogar por si e para</a:t>
            </a:r>
          </a:p>
          <a:p>
            <a:r>
              <a:rPr lang="pt-BR" altLang="en-US" sz="2000">
                <a:solidFill>
                  <a:srgbClr val="008000"/>
                </a:solidFill>
                <a:latin typeface="Verdana" pitchFamily="34" charset="0"/>
              </a:rPr>
              <a:t>   os outros. O trabalho em equipe não é individual, mas</a:t>
            </a:r>
          </a:p>
          <a:p>
            <a:r>
              <a:rPr lang="pt-BR" altLang="en-US" sz="2000">
                <a:solidFill>
                  <a:srgbClr val="008000"/>
                </a:solidFill>
                <a:latin typeface="Verdana" pitchFamily="34" charset="0"/>
              </a:rPr>
              <a:t>    coletivo. Não é intraorientado, mas orientado para o</a:t>
            </a:r>
          </a:p>
          <a:p>
            <a:r>
              <a:rPr lang="pt-BR" altLang="en-US" sz="2000">
                <a:solidFill>
                  <a:srgbClr val="008000"/>
                </a:solidFill>
                <a:latin typeface="Verdana" pitchFamily="34" charset="0"/>
              </a:rPr>
              <a:t>		   trabalho de toda a equipe.</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Como você poderia ajudar Zico?</a:t>
            </a:r>
          </a:p>
        </p:txBody>
      </p:sp>
    </p:spTree>
    <p:extLst>
      <p:ext uri="{BB962C8B-B14F-4D97-AF65-F5344CB8AC3E}">
        <p14:creationId xmlns:p14="http://schemas.microsoft.com/office/powerpoint/2010/main" val="6450453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838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9259"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8387"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9260"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8388" name="Rectangle 4"/>
          <p:cNvSpPr>
            <a:spLocks noChangeArrowheads="1"/>
          </p:cNvSpPr>
          <p:nvPr/>
        </p:nvSpPr>
        <p:spPr bwMode="auto">
          <a:xfrm>
            <a:off x="1084263" y="652463"/>
            <a:ext cx="34877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endParaRPr lang="pt-BR" altLang="en-US" sz="10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Seleção de futebol</a:t>
            </a:r>
          </a:p>
        </p:txBody>
      </p:sp>
      <p:graphicFrame>
        <p:nvGraphicFramePr>
          <p:cNvPr id="528389" name="Object 5"/>
          <p:cNvGraphicFramePr>
            <a:graphicFrameLocks noChangeAspect="1"/>
          </p:cNvGraphicFramePr>
          <p:nvPr/>
        </p:nvGraphicFramePr>
        <p:xfrm>
          <a:off x="180975" y="806450"/>
          <a:ext cx="782638" cy="681038"/>
        </p:xfrm>
        <a:graphic>
          <a:graphicData uri="http://schemas.openxmlformats.org/presentationml/2006/ole">
            <mc:AlternateContent xmlns:mc="http://schemas.openxmlformats.org/markup-compatibility/2006">
              <mc:Choice xmlns:v="urn:schemas-microsoft-com:vml" Requires="v">
                <p:oleObj spid="_x0000_s49261" r:id="rId6" imgW="2604263" imgH="3660831" progId="MS_ClipArt_Gallery.5">
                  <p:embed/>
                </p:oleObj>
              </mc:Choice>
              <mc:Fallback>
                <p:oleObj r:id="rId6" imgW="2604263" imgH="3660831" progId="MS_ClipArt_Gallery.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75" y="806450"/>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8390" name="Oval 6"/>
          <p:cNvSpPr>
            <a:spLocks noChangeArrowheads="1"/>
          </p:cNvSpPr>
          <p:nvPr/>
        </p:nvSpPr>
        <p:spPr bwMode="auto">
          <a:xfrm>
            <a:off x="7843838"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340</a:t>
            </a:r>
          </a:p>
        </p:txBody>
      </p:sp>
      <p:sp>
        <p:nvSpPr>
          <p:cNvPr id="528391" name="Text Box 7"/>
          <p:cNvSpPr txBox="1">
            <a:spLocks noChangeArrowheads="1"/>
          </p:cNvSpPr>
          <p:nvPr/>
        </p:nvSpPr>
        <p:spPr bwMode="auto">
          <a:xfrm>
            <a:off x="1581150" y="2174875"/>
            <a:ext cx="64039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Zico sabe muito bem que sua atuação não pode </a:t>
            </a:r>
          </a:p>
          <a:p>
            <a:r>
              <a:rPr lang="pt-BR" altLang="en-US" sz="2000">
                <a:solidFill>
                  <a:srgbClr val="008000"/>
                </a:solidFill>
                <a:latin typeface="Verdana" pitchFamily="34" charset="0"/>
              </a:rPr>
              <a:t>               ser autocrática e impositiva. </a:t>
            </a:r>
          </a:p>
          <a:p>
            <a:r>
              <a:rPr lang="pt-BR" altLang="en-US" sz="2000">
                <a:solidFill>
                  <a:srgbClr val="008000"/>
                </a:solidFill>
                <a:latin typeface="Verdana" pitchFamily="34" charset="0"/>
              </a:rPr>
              <a:t>A equipe deve aprender a decidir por si própria </a:t>
            </a:r>
          </a:p>
          <a:p>
            <a:r>
              <a:rPr lang="pt-BR" altLang="en-US" sz="2000">
                <a:solidFill>
                  <a:srgbClr val="008000"/>
                </a:solidFill>
                <a:latin typeface="Verdana" pitchFamily="34" charset="0"/>
              </a:rPr>
              <a:t> 	         no campo de batalha.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Seu estilo de direção deve ser participativo,</a:t>
            </a:r>
          </a:p>
          <a:p>
            <a:r>
              <a:rPr lang="pt-BR" altLang="en-US" sz="2000">
                <a:solidFill>
                  <a:srgbClr val="008000"/>
                </a:solidFill>
                <a:latin typeface="Verdana" pitchFamily="34" charset="0"/>
              </a:rPr>
              <a:t> 	       democrático e aberto.</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Quais seriam suas sugestões para melhorar</a:t>
            </a:r>
          </a:p>
          <a:p>
            <a:r>
              <a:rPr lang="pt-BR" altLang="en-US" sz="2000">
                <a:solidFill>
                  <a:srgbClr val="008000"/>
                </a:solidFill>
                <a:latin typeface="Verdana" pitchFamily="34" charset="0"/>
              </a:rPr>
              <a:t>		  o trabalho de Zico?</a:t>
            </a:r>
          </a:p>
        </p:txBody>
      </p:sp>
    </p:spTree>
    <p:extLst>
      <p:ext uri="{BB962C8B-B14F-4D97-AF65-F5344CB8AC3E}">
        <p14:creationId xmlns:p14="http://schemas.microsoft.com/office/powerpoint/2010/main" val="35869373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091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0283"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0915"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0284"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0916" name="Rectangle 4"/>
          <p:cNvSpPr>
            <a:spLocks noChangeArrowheads="1"/>
          </p:cNvSpPr>
          <p:nvPr/>
        </p:nvSpPr>
        <p:spPr bwMode="auto">
          <a:xfrm>
            <a:off x="1084263" y="665163"/>
            <a:ext cx="34877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endParaRPr lang="pt-BR" altLang="en-US" sz="10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    A Júpiter S/A</a:t>
            </a:r>
          </a:p>
        </p:txBody>
      </p:sp>
      <p:graphicFrame>
        <p:nvGraphicFramePr>
          <p:cNvPr id="550917" name="Object 5"/>
          <p:cNvGraphicFramePr>
            <a:graphicFrameLocks noChangeAspect="1"/>
          </p:cNvGraphicFramePr>
          <p:nvPr/>
        </p:nvGraphicFramePr>
        <p:xfrm>
          <a:off x="207963" y="858838"/>
          <a:ext cx="782637" cy="681037"/>
        </p:xfrm>
        <a:graphic>
          <a:graphicData uri="http://schemas.openxmlformats.org/presentationml/2006/ole">
            <mc:AlternateContent xmlns:mc="http://schemas.openxmlformats.org/markup-compatibility/2006">
              <mc:Choice xmlns:v="urn:schemas-microsoft-com:vml" Requires="v">
                <p:oleObj spid="_x0000_s50285" name="Clip" r:id="rId6" imgW="2604263" imgH="3660831" progId="MS_ClipArt_Gallery.5">
                  <p:embed/>
                </p:oleObj>
              </mc:Choice>
              <mc:Fallback>
                <p:oleObj name="Clip" r:id="rId6" imgW="2604263" imgH="3660831" progId="MS_ClipArt_Gallery.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963" y="858838"/>
                        <a:ext cx="782637"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0918" name="Oval 6"/>
          <p:cNvSpPr>
            <a:spLocks noChangeArrowheads="1"/>
          </p:cNvSpPr>
          <p:nvPr/>
        </p:nvSpPr>
        <p:spPr bwMode="auto">
          <a:xfrm>
            <a:off x="7818438"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383</a:t>
            </a:r>
          </a:p>
        </p:txBody>
      </p:sp>
      <p:sp>
        <p:nvSpPr>
          <p:cNvPr id="550919" name="Text Box 7"/>
          <p:cNvSpPr txBox="1">
            <a:spLocks noChangeArrowheads="1"/>
          </p:cNvSpPr>
          <p:nvPr/>
        </p:nvSpPr>
        <p:spPr bwMode="auto">
          <a:xfrm>
            <a:off x="1166813" y="1919288"/>
            <a:ext cx="74930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en-US" sz="2000">
                <a:solidFill>
                  <a:srgbClr val="008000"/>
                </a:solidFill>
                <a:latin typeface="Verdana" pitchFamily="34" charset="0"/>
              </a:rPr>
              <a:t>O segundo passo de Marina Guillon é mudar a tradicional</a:t>
            </a:r>
          </a:p>
          <a:p>
            <a:r>
              <a:rPr lang="pt-BR" altLang="en-US" sz="2000">
                <a:solidFill>
                  <a:srgbClr val="008000"/>
                </a:solidFill>
                <a:latin typeface="Verdana" pitchFamily="34" charset="0"/>
              </a:rPr>
              <a:t>  e velha cultura da empresa para reforçar o estilo mais</a:t>
            </a:r>
          </a:p>
          <a:p>
            <a:r>
              <a:rPr lang="pt-BR" altLang="en-US" sz="2000">
                <a:solidFill>
                  <a:srgbClr val="008000"/>
                </a:solidFill>
                <a:latin typeface="Verdana" pitchFamily="34" charset="0"/>
              </a:rPr>
              <a:t>   colaborativo de trabalhar. As equipes de trabalho não </a:t>
            </a:r>
          </a:p>
          <a:p>
            <a:r>
              <a:rPr lang="pt-BR" altLang="en-US" sz="2000">
                <a:solidFill>
                  <a:srgbClr val="008000"/>
                </a:solidFill>
                <a:latin typeface="Verdana" pitchFamily="34" charset="0"/>
              </a:rPr>
              <a:t> devem ter supervisor no sentido tradicional. Elas serão</a:t>
            </a:r>
          </a:p>
          <a:p>
            <a:r>
              <a:rPr lang="pt-BR" altLang="en-US" sz="2000">
                <a:solidFill>
                  <a:srgbClr val="008000"/>
                </a:solidFill>
                <a:latin typeface="Verdana" pitchFamily="34" charset="0"/>
              </a:rPr>
              <a:t>constituídas de operários altamente treinados para fazer</a:t>
            </a:r>
          </a:p>
          <a:p>
            <a:r>
              <a:rPr lang="pt-BR" altLang="en-US" sz="2000">
                <a:solidFill>
                  <a:srgbClr val="008000"/>
                </a:solidFill>
                <a:latin typeface="Verdana" pitchFamily="34" charset="0"/>
              </a:rPr>
              <a:t>     seu próprio trabalho, controle de seus orçamentos,</a:t>
            </a:r>
          </a:p>
          <a:p>
            <a:r>
              <a:rPr lang="pt-BR" altLang="en-US" sz="2000">
                <a:solidFill>
                  <a:srgbClr val="008000"/>
                </a:solidFill>
                <a:latin typeface="Verdana" pitchFamily="34" charset="0"/>
              </a:rPr>
              <a:t>    monitoração da qualidade de seu próprio trabalho e</a:t>
            </a:r>
          </a:p>
          <a:p>
            <a:r>
              <a:rPr lang="pt-BR" altLang="en-US" sz="2000">
                <a:solidFill>
                  <a:srgbClr val="008000"/>
                </a:solidFill>
                <a:latin typeface="Verdana" pitchFamily="34" charset="0"/>
              </a:rPr>
              <a:t> auto-gerenciamento. Cada equipe deve solucionar seus</a:t>
            </a:r>
          </a:p>
          <a:p>
            <a:r>
              <a:rPr lang="pt-BR" altLang="en-US" sz="2000">
                <a:solidFill>
                  <a:srgbClr val="008000"/>
                </a:solidFill>
                <a:latin typeface="Verdana" pitchFamily="34" charset="0"/>
              </a:rPr>
              <a:t>         próprios problemas, selecionar e admitir seus </a:t>
            </a:r>
          </a:p>
          <a:p>
            <a:r>
              <a:rPr lang="pt-BR" altLang="en-US" sz="2000">
                <a:solidFill>
                  <a:srgbClr val="008000"/>
                </a:solidFill>
                <a:latin typeface="Verdana" pitchFamily="34" charset="0"/>
              </a:rPr>
              <a:t> 	   membros, cuidar da própria disciplina, horário, </a:t>
            </a:r>
          </a:p>
          <a:p>
            <a:r>
              <a:rPr lang="pt-BR" altLang="en-US" sz="2000">
                <a:solidFill>
                  <a:srgbClr val="008000"/>
                </a:solidFill>
                <a:latin typeface="Verdana" pitchFamily="34" charset="0"/>
              </a:rPr>
              <a:t>			   programa de trabalho, etc.</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Como você poderia ajudar Marina a conseguir tudo isso?</a:t>
            </a:r>
          </a:p>
        </p:txBody>
      </p:sp>
    </p:spTree>
    <p:extLst>
      <p:ext uri="{BB962C8B-B14F-4D97-AF65-F5344CB8AC3E}">
        <p14:creationId xmlns:p14="http://schemas.microsoft.com/office/powerpoint/2010/main" val="13984086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6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1272"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63"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1273"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2964" name="Rectangle 4"/>
          <p:cNvSpPr>
            <a:spLocks noChangeArrowheads="1"/>
          </p:cNvSpPr>
          <p:nvPr/>
        </p:nvSpPr>
        <p:spPr bwMode="auto">
          <a:xfrm>
            <a:off x="957263" y="1030288"/>
            <a:ext cx="46847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Como mudar a Compass?</a:t>
            </a:r>
          </a:p>
        </p:txBody>
      </p:sp>
      <p:pic>
        <p:nvPicPr>
          <p:cNvPr id="552965" name="Picture 5" descr="http://a1055.g.akamai.net/f/1055/1401/5h/search.barnesandnoble.com/gresources/bnexplorer/icon_read_review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01613" y="9413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52966" name="Oval 6"/>
          <p:cNvSpPr>
            <a:spLocks noChangeArrowheads="1"/>
          </p:cNvSpPr>
          <p:nvPr/>
        </p:nvSpPr>
        <p:spPr bwMode="auto">
          <a:xfrm>
            <a:off x="7818438" y="7207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384</a:t>
            </a:r>
          </a:p>
        </p:txBody>
      </p:sp>
      <p:sp>
        <p:nvSpPr>
          <p:cNvPr id="552967" name="Text Box 7"/>
          <p:cNvSpPr txBox="1">
            <a:spLocks noChangeArrowheads="1"/>
          </p:cNvSpPr>
          <p:nvPr/>
        </p:nvSpPr>
        <p:spPr bwMode="auto">
          <a:xfrm>
            <a:off x="671513" y="2336800"/>
            <a:ext cx="7799387"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Em uma organização muito grande as mudanças custam</a:t>
            </a:r>
          </a:p>
          <a:p>
            <a:r>
              <a:rPr lang="pt-BR" altLang="en-US" sz="2000">
                <a:solidFill>
                  <a:srgbClr val="FF3300"/>
                </a:solidFill>
                <a:latin typeface="Verdana" pitchFamily="34" charset="0"/>
              </a:rPr>
              <a:t>   mais para acontecer, pois estrutura, cultura e pessoas</a:t>
            </a:r>
          </a:p>
          <a:p>
            <a:r>
              <a:rPr lang="pt-BR" altLang="en-US" sz="2000">
                <a:solidFill>
                  <a:srgbClr val="FF3300"/>
                </a:solidFill>
                <a:latin typeface="Verdana" pitchFamily="34" charset="0"/>
              </a:rPr>
              <a:t> estão organizadas para manter e conservar o status quo.</a:t>
            </a:r>
          </a:p>
          <a:p>
            <a:r>
              <a:rPr lang="pt-BR" altLang="en-US" sz="2000">
                <a:solidFill>
                  <a:srgbClr val="FF3300"/>
                </a:solidFill>
                <a:latin typeface="Verdana" pitchFamily="34" charset="0"/>
              </a:rPr>
              <a:t>    Para implementar mais rapidamente as mudanças na</a:t>
            </a:r>
          </a:p>
          <a:p>
            <a:r>
              <a:rPr lang="pt-BR" altLang="en-US" sz="2000">
                <a:solidFill>
                  <a:srgbClr val="FF3300"/>
                </a:solidFill>
                <a:latin typeface="Verdana" pitchFamily="34" charset="0"/>
              </a:rPr>
              <a:t>Compass, Júlio Ribeiro decidiu criar equipes multifuncionais</a:t>
            </a:r>
          </a:p>
          <a:p>
            <a:r>
              <a:rPr lang="pt-BR" altLang="en-US" sz="2000">
                <a:solidFill>
                  <a:srgbClr val="FF3300"/>
                </a:solidFill>
                <a:latin typeface="Verdana" pitchFamily="34" charset="0"/>
              </a:rPr>
              <a:t>  para analisar e tratar de problemas interdepartamentais,</a:t>
            </a:r>
          </a:p>
          <a:p>
            <a:r>
              <a:rPr lang="pt-BR" altLang="en-US" sz="2000">
                <a:solidFill>
                  <a:srgbClr val="FF3300"/>
                </a:solidFill>
                <a:latin typeface="Verdana" pitchFamily="34" charset="0"/>
              </a:rPr>
              <a:t> como definição de objetivos, planejamento de mudanças,</a:t>
            </a:r>
          </a:p>
          <a:p>
            <a:r>
              <a:rPr lang="pt-BR" altLang="en-US" sz="2000">
                <a:solidFill>
                  <a:srgbClr val="FF3300"/>
                </a:solidFill>
                <a:latin typeface="Verdana" pitchFamily="34" charset="0"/>
              </a:rPr>
              <a:t>			coordenação, etc.</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Júlio quer manter a estrutura atual e mudar a cultura</a:t>
            </a:r>
          </a:p>
          <a:p>
            <a:r>
              <a:rPr lang="pt-BR" altLang="en-US" sz="2000">
                <a:solidFill>
                  <a:srgbClr val="FF3300"/>
                </a:solidFill>
                <a:latin typeface="Verdana" pitchFamily="34" charset="0"/>
              </a:rPr>
              <a:t>		por meio do trabalho em equipe.</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Como deveria fazê-lo?</a:t>
            </a:r>
          </a:p>
        </p:txBody>
      </p:sp>
    </p:spTree>
    <p:extLst>
      <p:ext uri="{BB962C8B-B14F-4D97-AF65-F5344CB8AC3E}">
        <p14:creationId xmlns:p14="http://schemas.microsoft.com/office/powerpoint/2010/main" val="7144524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501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2296"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5011"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2297"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5012" name="Rectangle 4"/>
          <p:cNvSpPr>
            <a:spLocks noChangeArrowheads="1"/>
          </p:cNvSpPr>
          <p:nvPr/>
        </p:nvSpPr>
        <p:spPr bwMode="auto">
          <a:xfrm>
            <a:off x="957263" y="750888"/>
            <a:ext cx="42513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O DO da Sernambetiba</a:t>
            </a:r>
          </a:p>
        </p:txBody>
      </p:sp>
      <p:pic>
        <p:nvPicPr>
          <p:cNvPr id="555013" name="Picture 5" descr="http://a1055.g.akamai.net/f/1055/1401/5h/search.barnesandnoble.com/gresources/bnexplorer/icon_read_review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01613" y="6873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55014" name="Oval 6"/>
          <p:cNvSpPr>
            <a:spLocks noChangeArrowheads="1"/>
          </p:cNvSpPr>
          <p:nvPr/>
        </p:nvSpPr>
        <p:spPr bwMode="auto">
          <a:xfrm>
            <a:off x="7856538" y="709613"/>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394</a:t>
            </a:r>
          </a:p>
        </p:txBody>
      </p:sp>
      <p:sp>
        <p:nvSpPr>
          <p:cNvPr id="555015" name="Text Box 7"/>
          <p:cNvSpPr txBox="1">
            <a:spLocks noChangeArrowheads="1"/>
          </p:cNvSpPr>
          <p:nvPr/>
        </p:nvSpPr>
        <p:spPr bwMode="auto">
          <a:xfrm>
            <a:off x="779463" y="2492375"/>
            <a:ext cx="758507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a:solidFill>
                  <a:srgbClr val="FF3300"/>
                </a:solidFill>
                <a:latin typeface="Verdana" pitchFamily="34" charset="0"/>
              </a:rPr>
              <a:t>        A Sernambetiba é uma empresa muito bem-sucedida. </a:t>
            </a:r>
          </a:p>
          <a:p>
            <a:r>
              <a:rPr lang="pt-BR" altLang="en-US" sz="1800">
                <a:solidFill>
                  <a:srgbClr val="FF3300"/>
                </a:solidFill>
                <a:latin typeface="Verdana" pitchFamily="34" charset="0"/>
              </a:rPr>
              <a:t>          Sua diretoria é democrática e aberta a discussões. </a:t>
            </a:r>
          </a:p>
          <a:p>
            <a:r>
              <a:rPr lang="pt-BR" altLang="en-US" sz="1800">
                <a:solidFill>
                  <a:srgbClr val="FF3300"/>
                </a:solidFill>
                <a:latin typeface="Verdana" pitchFamily="34" charset="0"/>
              </a:rPr>
              <a:t> Um problema que aflige a diretoria é qual das técnicas de DO </a:t>
            </a:r>
          </a:p>
          <a:p>
            <a:r>
              <a:rPr lang="pt-BR" altLang="en-US" sz="1800">
                <a:solidFill>
                  <a:srgbClr val="FF3300"/>
                </a:solidFill>
                <a:latin typeface="Verdana" pitchFamily="34" charset="0"/>
              </a:rPr>
              <a:t>poderia ser aplicada para mudar e arejar a cultura da empresa. </a:t>
            </a:r>
          </a:p>
          <a:p>
            <a:r>
              <a:rPr lang="pt-BR" altLang="en-US" sz="1800">
                <a:solidFill>
                  <a:srgbClr val="FF3300"/>
                </a:solidFill>
                <a:latin typeface="Verdana" pitchFamily="34" charset="0"/>
              </a:rPr>
              <a:t> O diretor de RH, Bernardo Neves, preparou um trabalho para </a:t>
            </a:r>
          </a:p>
          <a:p>
            <a:r>
              <a:rPr lang="pt-BR" altLang="en-US" sz="1800">
                <a:solidFill>
                  <a:srgbClr val="FF3300"/>
                </a:solidFill>
                <a:latin typeface="Verdana" pitchFamily="34" charset="0"/>
              </a:rPr>
              <a:t>   mostrar em uma reunião da diretoria as características de </a:t>
            </a:r>
          </a:p>
          <a:p>
            <a:r>
              <a:rPr lang="pt-BR" altLang="en-US" sz="1800">
                <a:solidFill>
                  <a:srgbClr val="FF3300"/>
                </a:solidFill>
                <a:latin typeface="Verdana" pitchFamily="34" charset="0"/>
              </a:rPr>
              <a:t>cada técnica de DO para ajudar os demais diretores na decisão.</a:t>
            </a:r>
          </a:p>
          <a:p>
            <a:endParaRPr lang="pt-BR" altLang="en-US" sz="1800">
              <a:solidFill>
                <a:srgbClr val="FF3300"/>
              </a:solidFill>
              <a:latin typeface="Verdana" pitchFamily="34" charset="0"/>
            </a:endParaRPr>
          </a:p>
          <a:p>
            <a:r>
              <a:rPr lang="pt-BR" altLang="en-US" sz="1800">
                <a:solidFill>
                  <a:srgbClr val="FF3300"/>
                </a:solidFill>
                <a:latin typeface="Verdana" pitchFamily="34" charset="0"/>
              </a:rPr>
              <a:t>			 O que você faria?</a:t>
            </a:r>
          </a:p>
        </p:txBody>
      </p:sp>
    </p:spTree>
    <p:extLst>
      <p:ext uri="{BB962C8B-B14F-4D97-AF65-F5344CB8AC3E}">
        <p14:creationId xmlns:p14="http://schemas.microsoft.com/office/powerpoint/2010/main" val="35336522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115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3320"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1155"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3321"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1156" name="Rectangle 4"/>
          <p:cNvSpPr>
            <a:spLocks noChangeArrowheads="1"/>
          </p:cNvSpPr>
          <p:nvPr/>
        </p:nvSpPr>
        <p:spPr bwMode="auto">
          <a:xfrm>
            <a:off x="957263" y="331788"/>
            <a:ext cx="57388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r>
              <a:rPr lang="pt-BR" altLang="en-US" sz="2800" b="1">
                <a:solidFill>
                  <a:srgbClr val="FF3300"/>
                </a:solidFill>
                <a:latin typeface="Tahoma" pitchFamily="34" charset="0"/>
                <a:cs typeface="Times New Roman" pitchFamily="18" charset="0"/>
              </a:rPr>
              <a:t>As oportunidades na Accenture</a:t>
            </a:r>
          </a:p>
        </p:txBody>
      </p:sp>
      <p:pic>
        <p:nvPicPr>
          <p:cNvPr id="561157" name="Picture 5" descr="http://a1055.g.akamai.net/f/1055/1401/5h/search.barnesandnoble.com/gresources/bnexplorer/icon_read_review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01613" y="3952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61158" name="Oval 6"/>
          <p:cNvSpPr>
            <a:spLocks noChangeArrowheads="1"/>
          </p:cNvSpPr>
          <p:nvPr/>
        </p:nvSpPr>
        <p:spPr bwMode="auto">
          <a:xfrm>
            <a:off x="7818438" y="604838"/>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404</a:t>
            </a:r>
          </a:p>
        </p:txBody>
      </p:sp>
      <p:sp>
        <p:nvSpPr>
          <p:cNvPr id="561159" name="Text Box 7"/>
          <p:cNvSpPr txBox="1">
            <a:spLocks noChangeArrowheads="1"/>
          </p:cNvSpPr>
          <p:nvPr/>
        </p:nvSpPr>
        <p:spPr bwMode="auto">
          <a:xfrm>
            <a:off x="295275" y="1235075"/>
            <a:ext cx="855345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rgbClr val="FF3300"/>
                </a:solidFill>
                <a:latin typeface="Verdana" pitchFamily="34" charset="0"/>
              </a:rPr>
              <a:t>A Accenture é uma das maiores e mais avançadas empresas de consultoria </a:t>
            </a:r>
          </a:p>
          <a:p>
            <a:r>
              <a:rPr lang="pt-BR" altLang="en-US" sz="1400" b="1">
                <a:solidFill>
                  <a:srgbClr val="FF3300"/>
                </a:solidFill>
                <a:latin typeface="Verdana" pitchFamily="34" charset="0"/>
              </a:rPr>
              <a:t>organizacional do mundo. Suas filiais brasileiras publicam nos jornais o </a:t>
            </a:r>
          </a:p>
          <a:p>
            <a:r>
              <a:rPr lang="pt-BR" altLang="en-US" sz="1400" b="1">
                <a:solidFill>
                  <a:srgbClr val="FF3300"/>
                </a:solidFill>
                <a:latin typeface="Verdana" pitchFamily="34" charset="0"/>
              </a:rPr>
              <a:t>seguinte anúncio de empregos:</a:t>
            </a:r>
          </a:p>
          <a:p>
            <a:endParaRPr lang="pt-BR" altLang="en-US" sz="800" b="1">
              <a:solidFill>
                <a:srgbClr val="FF3300"/>
              </a:solidFill>
              <a:latin typeface="Verdana" pitchFamily="34" charset="0"/>
            </a:endParaRPr>
          </a:p>
          <a:p>
            <a:r>
              <a:rPr lang="pt-BR" altLang="en-US" sz="1400" b="1">
                <a:solidFill>
                  <a:srgbClr val="FF3300"/>
                </a:solidFill>
                <a:latin typeface="Verdana" pitchFamily="34" charset="0"/>
              </a:rPr>
              <a:t>	             	“Do you bring out the best in people?</a:t>
            </a:r>
          </a:p>
          <a:p>
            <a:r>
              <a:rPr lang="pt-BR" altLang="en-US" sz="1400" b="1">
                <a:solidFill>
                  <a:srgbClr val="FF3300"/>
                </a:solidFill>
                <a:latin typeface="Verdana" pitchFamily="34" charset="0"/>
              </a:rPr>
              <a:t>	       Opportunities in Change Management Consulting.</a:t>
            </a:r>
          </a:p>
          <a:p>
            <a:endParaRPr lang="pt-BR" altLang="en-US" sz="800" b="1">
              <a:solidFill>
                <a:srgbClr val="FF3300"/>
              </a:solidFill>
              <a:latin typeface="Verdana" pitchFamily="34" charset="0"/>
            </a:endParaRPr>
          </a:p>
          <a:p>
            <a:r>
              <a:rPr lang="pt-BR" altLang="en-US" sz="1400" b="1">
                <a:solidFill>
                  <a:srgbClr val="FF3300"/>
                </a:solidFill>
                <a:latin typeface="Verdana" pitchFamily="34" charset="0"/>
              </a:rPr>
              <a:t> You are always the organizer, the kid with the great ideas. Today, your skills with </a:t>
            </a:r>
          </a:p>
          <a:p>
            <a:r>
              <a:rPr lang="pt-BR" altLang="en-US" sz="1400" b="1">
                <a:solidFill>
                  <a:srgbClr val="FF3300"/>
                </a:solidFill>
                <a:latin typeface="Verdana" pitchFamily="34" charset="0"/>
              </a:rPr>
              <a:t>  people could create tangible business results and have a profound impact on the </a:t>
            </a:r>
          </a:p>
          <a:p>
            <a:r>
              <a:rPr lang="pt-BR" altLang="en-US" sz="1400" b="1">
                <a:solidFill>
                  <a:srgbClr val="FF3300"/>
                </a:solidFill>
                <a:latin typeface="Verdana" pitchFamily="34" charset="0"/>
              </a:rPr>
              <a:t>                  future of some of the world’s most successful organizations. </a:t>
            </a:r>
          </a:p>
          <a:p>
            <a:r>
              <a:rPr lang="pt-BR" altLang="en-US" sz="1400" b="1">
                <a:solidFill>
                  <a:srgbClr val="FF3300"/>
                </a:solidFill>
                <a:latin typeface="Verdana" pitchFamily="34" charset="0"/>
              </a:rPr>
              <a:t>Accenture is a leading global management and technology consulting organization.</a:t>
            </a:r>
          </a:p>
          <a:p>
            <a:r>
              <a:rPr lang="pt-BR" altLang="en-US" sz="1400" b="1">
                <a:solidFill>
                  <a:srgbClr val="FF3300"/>
                </a:solidFill>
                <a:latin typeface="Verdana" pitchFamily="34" charset="0"/>
              </a:rPr>
              <a:t>  Working with us, you’ll develop tools, training and techniques to help our clients</a:t>
            </a:r>
          </a:p>
          <a:p>
            <a:r>
              <a:rPr lang="pt-BR" altLang="en-US" sz="1400" b="1">
                <a:solidFill>
                  <a:srgbClr val="FF3300"/>
                </a:solidFill>
                <a:latin typeface="Verdana" pitchFamily="34" charset="0"/>
              </a:rPr>
              <a:t>unleash the full performance potential of their work forces. On large-scale projects,</a:t>
            </a:r>
          </a:p>
          <a:p>
            <a:r>
              <a:rPr lang="pt-BR" altLang="en-US" sz="1400" b="1">
                <a:solidFill>
                  <a:srgbClr val="FF3300"/>
                </a:solidFill>
                <a:latin typeface="Verdana" pitchFamily="34" charset="0"/>
              </a:rPr>
              <a:t>    you’ll help organizations align their strategy, people, process and technology –</a:t>
            </a:r>
          </a:p>
          <a:p>
            <a:r>
              <a:rPr lang="pt-BR" altLang="en-US" sz="1400" b="1">
                <a:solidFill>
                  <a:srgbClr val="FF3300"/>
                </a:solidFill>
                <a:latin typeface="Verdana" pitchFamily="34" charset="0"/>
              </a:rPr>
              <a:t>   a holistic approach that can transform visionary ideas into successful, working</a:t>
            </a:r>
          </a:p>
          <a:p>
            <a:r>
              <a:rPr lang="pt-BR" altLang="en-US" sz="1400" b="1">
                <a:solidFill>
                  <a:srgbClr val="FF3300"/>
                </a:solidFill>
                <a:latin typeface="Verdana" pitchFamily="34" charset="0"/>
              </a:rPr>
              <a:t>   realities. It’s an environment where you can learn quickly, gain broad business</a:t>
            </a:r>
          </a:p>
          <a:p>
            <a:r>
              <a:rPr lang="pt-BR" altLang="en-US" sz="1400" b="1">
                <a:solidFill>
                  <a:srgbClr val="FF3300"/>
                </a:solidFill>
                <a:latin typeface="Verdana" pitchFamily="34" charset="0"/>
              </a:rPr>
              <a:t>	                exposure, and achieve real, measurable results.</a:t>
            </a:r>
          </a:p>
          <a:p>
            <a:r>
              <a:rPr lang="pt-BR" altLang="en-US" sz="1400" b="1">
                <a:solidFill>
                  <a:srgbClr val="FF3300"/>
                </a:solidFill>
                <a:latin typeface="Verdana" pitchFamily="34" charset="0"/>
              </a:rPr>
              <a:t>	            We are looking for professionals with experience in:</a:t>
            </a:r>
          </a:p>
          <a:p>
            <a:r>
              <a:rPr lang="pt-BR" altLang="en-US" sz="1400" b="1">
                <a:solidFill>
                  <a:srgbClr val="FF3300"/>
                </a:solidFill>
                <a:latin typeface="Verdana" pitchFamily="34" charset="0"/>
              </a:rPr>
              <a:t>    * Organizational design.    * Organizational culture analysis and development.</a:t>
            </a:r>
          </a:p>
          <a:p>
            <a:r>
              <a:rPr lang="pt-BR" altLang="en-US" sz="1400" b="1">
                <a:solidFill>
                  <a:srgbClr val="FF3300"/>
                </a:solidFill>
                <a:latin typeface="Verdana" pitchFamily="34" charset="0"/>
              </a:rPr>
              <a:t>              * Communication planning to ensure commitment from all levels.</a:t>
            </a:r>
          </a:p>
          <a:p>
            <a:r>
              <a:rPr lang="pt-BR" altLang="en-US" sz="1400" b="1">
                <a:solidFill>
                  <a:srgbClr val="FF3300"/>
                </a:solidFill>
                <a:latin typeface="Verdana" pitchFamily="34" charset="0"/>
              </a:rPr>
              <a:t>          * Management of human factors during organizational change process.</a:t>
            </a:r>
          </a:p>
          <a:p>
            <a:r>
              <a:rPr lang="pt-BR" altLang="en-US" sz="1400" b="1">
                <a:solidFill>
                  <a:srgbClr val="FF3300"/>
                </a:solidFill>
                <a:latin typeface="Verdana" pitchFamily="34" charset="0"/>
              </a:rPr>
              <a:t>          * Measurement of change impacts. * Team building and empowerment.</a:t>
            </a:r>
          </a:p>
          <a:p>
            <a:r>
              <a:rPr lang="pt-BR" altLang="en-US" sz="1400" b="1">
                <a:solidFill>
                  <a:srgbClr val="FF3300"/>
                </a:solidFill>
                <a:latin typeface="Verdana" pitchFamily="34" charset="0"/>
              </a:rPr>
              <a:t>   An excelelent academic background, fluency in English and willingness to travel </a:t>
            </a:r>
          </a:p>
          <a:p>
            <a:r>
              <a:rPr lang="pt-BR" altLang="en-US" sz="1400" b="1">
                <a:solidFill>
                  <a:srgbClr val="FF3300"/>
                </a:solidFill>
                <a:latin typeface="Verdana" pitchFamily="34" charset="0"/>
              </a:rPr>
              <a:t>    are required. Send your resumé under code “Change Management”. Bring your</a:t>
            </a:r>
          </a:p>
          <a:p>
            <a:r>
              <a:rPr lang="pt-BR" altLang="en-US" sz="1400" b="1">
                <a:solidFill>
                  <a:srgbClr val="FF3300"/>
                </a:solidFill>
                <a:latin typeface="Verdana" pitchFamily="34" charset="0"/>
              </a:rPr>
              <a:t>	   people skills to us. Visit our web sie at www.accenture.com.br.</a:t>
            </a:r>
          </a:p>
        </p:txBody>
      </p:sp>
    </p:spTree>
    <p:extLst>
      <p:ext uri="{BB962C8B-B14F-4D97-AF65-F5344CB8AC3E}">
        <p14:creationId xmlns:p14="http://schemas.microsoft.com/office/powerpoint/2010/main" val="2542342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55576" y="116632"/>
            <a:ext cx="7321624" cy="1143000"/>
          </a:xfrm>
        </p:spPr>
        <p:txBody>
          <a:bodyPr/>
          <a:lstStyle/>
          <a:p>
            <a:r>
              <a:rPr lang="pt-BR" sz="3600" dirty="0" smtClean="0">
                <a:effectLst>
                  <a:outerShdw blurRad="38100" dist="38100" dir="2700000" algn="tl">
                    <a:srgbClr val="000000">
                      <a:alpha val="43137"/>
                    </a:srgbClr>
                  </a:outerShdw>
                </a:effectLst>
              </a:rPr>
              <a:t>Evolução</a:t>
            </a:r>
            <a:endParaRPr lang="pt-BR" sz="3600" dirty="0">
              <a:effectLst>
                <a:outerShdw blurRad="38100" dist="38100" dir="2700000" algn="tl">
                  <a:srgbClr val="000000">
                    <a:alpha val="43137"/>
                  </a:srgbClr>
                </a:outerShdw>
              </a:effectLst>
            </a:endParaRPr>
          </a:p>
        </p:txBody>
      </p:sp>
      <p:sp>
        <p:nvSpPr>
          <p:cNvPr id="4" name="Espaço Reservado para Conteúdo 3"/>
          <p:cNvSpPr>
            <a:spLocks noGrp="1"/>
          </p:cNvSpPr>
          <p:nvPr>
            <p:ph idx="1"/>
          </p:nvPr>
        </p:nvSpPr>
        <p:spPr>
          <a:xfrm>
            <a:off x="35496" y="1124744"/>
            <a:ext cx="8136904" cy="4800600"/>
          </a:xfrm>
        </p:spPr>
        <p:txBody>
          <a:bodyPr>
            <a:noAutofit/>
          </a:bodyPr>
          <a:lstStyle/>
          <a:p>
            <a:pPr lvl="1"/>
            <a:r>
              <a:rPr lang="pt-BR" sz="2400" dirty="0" smtClean="0"/>
              <a:t>A </a:t>
            </a:r>
            <a:r>
              <a:rPr lang="pt-BR" sz="2400" dirty="0"/>
              <a:t>teoria geral começou com </a:t>
            </a:r>
            <a:r>
              <a:rPr lang="pt-BR" sz="2400" dirty="0" smtClean="0">
                <a:solidFill>
                  <a:srgbClr val="FF0000"/>
                </a:solidFill>
              </a:rPr>
              <a:t>ênfase </a:t>
            </a:r>
            <a:r>
              <a:rPr lang="pt-BR" sz="2400" dirty="0">
                <a:solidFill>
                  <a:srgbClr val="FF0000"/>
                </a:solidFill>
              </a:rPr>
              <a:t>nas tarefas </a:t>
            </a:r>
            <a:r>
              <a:rPr lang="pt-BR" sz="2400" dirty="0"/>
              <a:t>(Taylor). A seguir passou para a </a:t>
            </a:r>
            <a:r>
              <a:rPr lang="pt-BR" sz="2400" dirty="0" smtClean="0">
                <a:solidFill>
                  <a:srgbClr val="FF0000"/>
                </a:solidFill>
              </a:rPr>
              <a:t>ênfase </a:t>
            </a:r>
            <a:r>
              <a:rPr lang="pt-BR" sz="2400" dirty="0">
                <a:solidFill>
                  <a:srgbClr val="FF0000"/>
                </a:solidFill>
              </a:rPr>
              <a:t>na estrutura </a:t>
            </a:r>
            <a:r>
              <a:rPr lang="pt-BR" sz="2400" dirty="0"/>
              <a:t>(Fayol e Weber). A </a:t>
            </a:r>
            <a:r>
              <a:rPr lang="pt-BR" sz="2400" dirty="0">
                <a:solidFill>
                  <a:srgbClr val="FF0000"/>
                </a:solidFill>
              </a:rPr>
              <a:t>reação humanista </a:t>
            </a:r>
            <a:r>
              <a:rPr lang="pt-BR" sz="2400" dirty="0"/>
              <a:t>surgiu pela Teoria </a:t>
            </a:r>
            <a:r>
              <a:rPr lang="pt-BR" sz="2400" dirty="0" smtClean="0"/>
              <a:t>Comportamental. </a:t>
            </a:r>
          </a:p>
          <a:p>
            <a:pPr lvl="1"/>
            <a:r>
              <a:rPr lang="pt-BR" sz="2400" dirty="0" smtClean="0"/>
              <a:t>A </a:t>
            </a:r>
            <a:r>
              <a:rPr lang="pt-BR" sz="2400" dirty="0"/>
              <a:t>ênfase no </a:t>
            </a:r>
            <a:r>
              <a:rPr lang="pt-BR" sz="2400" dirty="0">
                <a:solidFill>
                  <a:srgbClr val="FF0000"/>
                </a:solidFill>
              </a:rPr>
              <a:t>ambiente</a:t>
            </a:r>
            <a:r>
              <a:rPr lang="pt-BR" sz="2400" dirty="0"/>
              <a:t> surgiu com a Teoria dos </a:t>
            </a:r>
            <a:r>
              <a:rPr lang="pt-BR" sz="2400" dirty="0" smtClean="0"/>
              <a:t>Sistemas.</a:t>
            </a:r>
            <a:endParaRPr lang="pt-BR" sz="2400" dirty="0"/>
          </a:p>
          <a:p>
            <a:pPr lvl="1"/>
            <a:r>
              <a:rPr lang="pt-BR" sz="2400" dirty="0"/>
              <a:t>Todas essas teorias (linhas de pensamento) tem contribuições para o nosso dia-a-dia. </a:t>
            </a:r>
          </a:p>
          <a:p>
            <a:pPr lvl="1"/>
            <a:r>
              <a:rPr lang="pt-BR" sz="2400" i="1" dirty="0" smtClean="0"/>
              <a:t>Não há uma melhor/pior abordagem na </a:t>
            </a:r>
            <a:r>
              <a:rPr lang="pt-BR" sz="2400" i="1" dirty="0"/>
              <a:t>teoria da Administração.</a:t>
            </a:r>
            <a:r>
              <a:rPr lang="pt-BR" sz="2400" dirty="0"/>
              <a:t> O administrador pode tentar resolver problemas administrativos com o enfoque neoclássico quando a solução neoclássica lhe parecer mais apropriada</a:t>
            </a:r>
            <a:r>
              <a:rPr lang="pt-BR" sz="2400" dirty="0" smtClean="0"/>
              <a:t>.</a:t>
            </a:r>
          </a:p>
          <a:p>
            <a:pPr lvl="1"/>
            <a:endParaRPr lang="pt-BR" sz="2400" dirty="0"/>
          </a:p>
          <a:p>
            <a:endParaRPr lang="pt-BR" sz="2400"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9</a:t>
            </a:fld>
            <a:endParaRPr lang="en-US"/>
          </a:p>
        </p:txBody>
      </p:sp>
      <p:sp>
        <p:nvSpPr>
          <p:cNvPr id="5" name="CaixaDeTexto 4"/>
          <p:cNvSpPr txBox="1"/>
          <p:nvPr/>
        </p:nvSpPr>
        <p:spPr>
          <a:xfrm>
            <a:off x="8573670" y="5721"/>
            <a:ext cx="400110" cy="5367495"/>
          </a:xfrm>
          <a:prstGeom prst="rect">
            <a:avLst/>
          </a:prstGeom>
          <a:noFill/>
        </p:spPr>
        <p:txBody>
          <a:bodyPr vert="vert270" wrap="square" rtlCol="0">
            <a:spAutoFit/>
          </a:bodyPr>
          <a:lstStyle/>
          <a:p>
            <a:r>
              <a:rPr lang="pt-BR" sz="1400" b="1" dirty="0">
                <a:solidFill>
                  <a:schemeClr val="tx1">
                    <a:lumMod val="50000"/>
                    <a:lumOff val="50000"/>
                  </a:schemeClr>
                </a:solidFill>
                <a:effectLst>
                  <a:outerShdw blurRad="38100" dist="38100" dir="2700000" algn="tl">
                    <a:srgbClr val="000000">
                      <a:alpha val="43137"/>
                    </a:srgbClr>
                  </a:outerShdw>
                </a:effectLst>
              </a:rPr>
              <a:t>EVOLUÇÃO E CORRENTES DE PENSAMENTO DA ADMINISTRAÇÃO</a:t>
            </a:r>
          </a:p>
        </p:txBody>
      </p:sp>
    </p:spTree>
    <p:extLst>
      <p:ext uri="{BB962C8B-B14F-4D97-AF65-F5344CB8AC3E}">
        <p14:creationId xmlns:p14="http://schemas.microsoft.com/office/powerpoint/2010/main" val="247884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Adjacê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4735</TotalTime>
  <Words>7375</Words>
  <Application>Microsoft Office PowerPoint</Application>
  <PresentationFormat>Apresentação na tela (4:3)</PresentationFormat>
  <Paragraphs>1332</Paragraphs>
  <Slides>87</Slides>
  <Notes>8</Notes>
  <HiddenSlides>2</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3</vt:i4>
      </vt:variant>
      <vt:variant>
        <vt:lpstr>Títulos de slides</vt:lpstr>
      </vt:variant>
      <vt:variant>
        <vt:i4>87</vt:i4>
      </vt:variant>
    </vt:vector>
  </HeadingPairs>
  <TitlesOfParts>
    <vt:vector size="99" baseType="lpstr">
      <vt:lpstr>Arial</vt:lpstr>
      <vt:lpstr>Arial Narrow</vt:lpstr>
      <vt:lpstr>Calibri</vt:lpstr>
      <vt:lpstr>Cambria</vt:lpstr>
      <vt:lpstr>Tahoma</vt:lpstr>
      <vt:lpstr>Times New Roman</vt:lpstr>
      <vt:lpstr>Verdana</vt:lpstr>
      <vt:lpstr>Wingdings</vt:lpstr>
      <vt:lpstr>Adjacência</vt:lpstr>
      <vt:lpstr>Photo Editor Photo</vt:lpstr>
      <vt:lpstr>MS_ClipArt_Gallery.5</vt:lpstr>
      <vt:lpstr>Clip</vt:lpstr>
      <vt:lpstr>Apresentação do PowerPoint</vt:lpstr>
      <vt:lpstr>Apresentação do PowerPoint</vt:lpstr>
      <vt:lpstr>Apresentação do PowerPoint</vt:lpstr>
      <vt:lpstr>LIVRO TEXTO</vt:lpstr>
      <vt:lpstr>Abordagem contemporânea</vt:lpstr>
      <vt:lpstr>Apresentação do PowerPoint</vt:lpstr>
      <vt:lpstr>Apresentação do PowerPoint</vt:lpstr>
      <vt:lpstr>Principais abordagens da TGA</vt:lpstr>
      <vt:lpstr>Evolução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Enfoque comportamental Contexto</vt:lpstr>
      <vt:lpstr>Enfoque comportamental – IMPULSIONADO PELO SETOR DE SERVIÇOS</vt:lpstr>
      <vt:lpstr>Enfoque comportamental</vt:lpstr>
      <vt:lpstr>Teoria Comportamental</vt:lpstr>
      <vt:lpstr>Teoria</vt:lpstr>
      <vt:lpstr>ANÁLISE MOTIVACIONAL (maneira como os indivíduos se estimulam ou  são estimulados)</vt:lpstr>
      <vt:lpstr>Apresentação do PowerPoint</vt:lpstr>
      <vt:lpstr>Apresentação do PowerPoint</vt:lpstr>
      <vt:lpstr>Apresentação do PowerPoint</vt:lpstr>
      <vt:lpstr>Maslow (uso no marketing)</vt:lpstr>
      <vt:lpstr>Teoria dos dois fatores de Herzberg</vt:lpstr>
      <vt:lpstr>Apresentação do PowerPoint</vt:lpstr>
      <vt:lpstr>Teorias da motivação de Maslow e Herzberg</vt:lpstr>
      <vt:lpstr>Enriquecimento do cargo</vt:lpstr>
      <vt:lpstr>Apresentação do PowerPoint</vt:lpstr>
      <vt:lpstr>TEORIA Y DE McGregor</vt:lpstr>
      <vt:lpstr>Apresentação do PowerPoint</vt:lpstr>
      <vt:lpstr>Apresentação do PowerPoint</vt:lpstr>
      <vt:lpstr>Apresentação do PowerPoint</vt:lpstr>
      <vt:lpstr>Sistemas de Administração</vt:lpstr>
      <vt:lpstr>Resumo Aplicação prática da teoria comportamental</vt:lpstr>
      <vt:lpstr>Desenvolvimento Organizacional </vt:lpstr>
      <vt:lpstr>Apresentação do PowerPoint</vt:lpstr>
      <vt:lpstr>Desenvolvimento Organizacional - Origens</vt:lpstr>
      <vt:lpstr>Apresentação do PowerPoint</vt:lpstr>
      <vt:lpstr>Apresentação do PowerPoint</vt:lpstr>
      <vt:lpstr>Apresentação do PowerPoint</vt:lpstr>
      <vt:lpstr>Clima organizacional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Estruturas convencionais reduzem a motivação do funcionário</vt:lpstr>
      <vt:lpstr>Apresentação do PowerPoint</vt:lpstr>
      <vt:lpstr>Apresentação do PowerPoint</vt:lpstr>
      <vt:lpstr>Debate </vt:lpstr>
      <vt:lpstr>Próxima aula</vt:lpstr>
      <vt:lpstr>DISCUSSÃO EM AULA 28/09 </vt:lpstr>
      <vt:lpstr>HIERARQUIA</vt:lpstr>
      <vt:lpstr>Visão sistêmica</vt:lpstr>
      <vt:lpstr>GESTÃO DESCENTRALIZADA</vt:lpstr>
      <vt:lpstr>Descentralização &amp; flexibilidade</vt:lpstr>
      <vt:lpstr>DESCENTRALIZAÇÃO &amp; EFICIENCIA &amp; FRANQUIAS</vt:lpstr>
      <vt:lpstr>Clima organizacional &amp; Motivação</vt:lpstr>
      <vt:lpstr>EFEITOS DA ILEGALIDADE</vt:lpstr>
      <vt:lpstr>Eficiência: discussão</vt:lpstr>
      <vt:lpstr>Apresentação do PowerPoint</vt:lpstr>
      <vt:lpstr>Eficiencia x Produtividade</vt:lpstr>
      <vt:lpstr>Produtividade x Eficiencia</vt:lpstr>
      <vt:lpstr>Produtividade x Qualidade</vt:lpstr>
      <vt:lpstr>FUNÇÕES DO GESTOR: MUITO ALÉM DOS 4 PS</vt:lpstr>
      <vt:lpstr>EXERCÍCIOS adicionais</vt:lpstr>
      <vt:lpstr>Sobre a Agencia Cause (CBN)</vt:lpstr>
      <vt:lpstr>http://www.cause.net.br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EVOLUÇÃO E CORRENTES DE PENSAMENTO DA ADMINISTRAÇÃO</dc:title>
  <dc:creator>Margarete Boteon</dc:creator>
  <cp:lastModifiedBy>Marina Marangon Moreira</cp:lastModifiedBy>
  <cp:revision>230</cp:revision>
  <cp:lastPrinted>2015-10-02T18:49:59Z</cp:lastPrinted>
  <dcterms:created xsi:type="dcterms:W3CDTF">2012-04-16T13:23:39Z</dcterms:created>
  <dcterms:modified xsi:type="dcterms:W3CDTF">2018-10-05T19:34:28Z</dcterms:modified>
</cp:coreProperties>
</file>