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7C00-4904-4375-912E-4C86760AA1D2}" type="datetimeFigureOut">
              <a:rPr lang="pt-BR" smtClean="0"/>
              <a:pPr/>
              <a:t>10/05/2015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4E8F4-A6D8-4C24-92E0-2FB401D74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Resenha do artigo 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Disciplina RAL 5856 – Métodos de Investigação em </a:t>
            </a:r>
            <a:r>
              <a:rPr lang="pt-BR" dirty="0" err="1" smtClean="0"/>
              <a:t>Hemodiluição</a:t>
            </a:r>
            <a:r>
              <a:rPr lang="pt-BR" dirty="0" smtClean="0"/>
              <a:t> </a:t>
            </a:r>
            <a:r>
              <a:rPr lang="pt-BR" dirty="0" err="1" smtClean="0"/>
              <a:t>Normovolêmica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Aluna: Ana Beatriz Hortense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 pressão média da aorta e a pressão de oclusão capilar pulmonar estiveram basicamente constantes, até que o </a:t>
            </a:r>
            <a:r>
              <a:rPr lang="pt-BR" dirty="0" err="1" smtClean="0"/>
              <a:t>hematócrito</a:t>
            </a:r>
            <a:r>
              <a:rPr lang="pt-BR" dirty="0" smtClean="0"/>
              <a:t> foi reduzido para uma taxa de 7±1%, quando então foi evidenciado insuficiência cardíaca segundo os critérios estabelecidos. Essas mudanças hemodinâmicas coincidiram com o aumento do </a:t>
            </a:r>
            <a:r>
              <a:rPr lang="pt-BR" dirty="0" err="1" smtClean="0"/>
              <a:t>lactato</a:t>
            </a:r>
            <a:r>
              <a:rPr lang="pt-BR" dirty="0" smtClean="0"/>
              <a:t> arterial (+150%).</a:t>
            </a:r>
          </a:p>
          <a:p>
            <a:pPr algn="just"/>
            <a:r>
              <a:rPr lang="pt-BR" dirty="0" smtClean="0"/>
              <a:t>A HNA gradual causou aumento do índice cardíaco (IC) que foi menor que o proporcional às reduções impostas no conteúdo arterial de O2; então a oferta de O2 diminuiu.</a:t>
            </a:r>
          </a:p>
          <a:p>
            <a:pPr algn="just"/>
            <a:r>
              <a:rPr lang="pt-BR" dirty="0" smtClean="0"/>
              <a:t>Entretanto, a extração sistêmica de O2 aumentou suficientemente para manter o consumo de O2. O aumento no IC durante a HNA foi paralelo ao aumento da </a:t>
            </a:r>
            <a:r>
              <a:rPr lang="pt-BR" dirty="0" err="1" smtClean="0"/>
              <a:t>frequência</a:t>
            </a:r>
            <a:r>
              <a:rPr lang="pt-BR" dirty="0" smtClean="0"/>
              <a:t> cardíaca.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HNA gradual causou aumento progressivo no fluxo sanguíneo dentro das paredes dos ventrículos, cérebro e medula espinhal. Ao longo da faixa de </a:t>
            </a:r>
            <a:r>
              <a:rPr lang="pt-BR" dirty="0" err="1" smtClean="0"/>
              <a:t>Ht</a:t>
            </a:r>
            <a:r>
              <a:rPr lang="pt-BR" dirty="0" smtClean="0"/>
              <a:t> de 30%-10%, o aumento do fluxo miocárdico foi suficiente para aumentar a oferta de O2 no VE e manter no nível basal a oferta de O2 no VD.</a:t>
            </a:r>
          </a:p>
          <a:p>
            <a:pPr algn="just"/>
            <a:r>
              <a:rPr lang="pt-BR" dirty="0" smtClean="0"/>
              <a:t>A oferta de O2 foi mantida em todas as regiões do cérebro e medula espinhal ao longo de todo o protocolo de HNA.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HNA causou mudanças heterogêneas no fluxo </a:t>
            </a:r>
            <a:r>
              <a:rPr lang="pt-BR" dirty="0" err="1" smtClean="0"/>
              <a:t>sg</a:t>
            </a:r>
            <a:r>
              <a:rPr lang="pt-BR" dirty="0" smtClean="0"/>
              <a:t> em outros órgãos.</a:t>
            </a:r>
          </a:p>
          <a:p>
            <a:pPr algn="just"/>
            <a:r>
              <a:rPr lang="pt-BR" dirty="0" smtClean="0"/>
              <a:t>O fluxo sanguíneo no rim e na pele não mudou ao longo da HNA.</a:t>
            </a:r>
          </a:p>
          <a:p>
            <a:pPr algn="just"/>
            <a:r>
              <a:rPr lang="pt-BR" dirty="0" smtClean="0"/>
              <a:t>O fluxo de </a:t>
            </a:r>
            <a:r>
              <a:rPr lang="pt-BR" dirty="0" err="1" smtClean="0"/>
              <a:t>sg</a:t>
            </a:r>
            <a:r>
              <a:rPr lang="pt-BR" dirty="0" smtClean="0"/>
              <a:t> nos órgãos restantes não mudou durante a HNA moderada (</a:t>
            </a:r>
            <a:r>
              <a:rPr lang="pt-BR" dirty="0" err="1" smtClean="0"/>
              <a:t>Ht</a:t>
            </a:r>
            <a:r>
              <a:rPr lang="pt-BR" dirty="0" smtClean="0"/>
              <a:t> de 30%), e então aumentou (fígado, duodeno, pâncreas, e músculo esquelético) ou diminuiu (fígado) durante a HNA mais grave.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oferta de O2 foi reduzida em todos os níveis da HNA nos rins, mas foi mantida até </a:t>
            </a:r>
            <a:r>
              <a:rPr lang="pt-BR" dirty="0" err="1" smtClean="0"/>
              <a:t>Ht</a:t>
            </a:r>
            <a:r>
              <a:rPr lang="pt-BR" dirty="0" smtClean="0"/>
              <a:t> reduzido para 20% no baço, músculo esquelético e pele e para 10% no fígado, duodeno e pâncreas.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Discussão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Os principais achados do estudo são:</a:t>
            </a:r>
          </a:p>
          <a:p>
            <a:pPr algn="just"/>
            <a:r>
              <a:rPr lang="pt-BR" dirty="0" smtClean="0"/>
              <a:t>1) Aumentos no Índice Cardíaco e extração de O2 mantém o consumo de O2 sistêmico durante a HNA gradual para um </a:t>
            </a:r>
            <a:r>
              <a:rPr lang="pt-BR" dirty="0" err="1" smtClean="0"/>
              <a:t>hematócrito</a:t>
            </a:r>
            <a:r>
              <a:rPr lang="pt-BR" dirty="0" smtClean="0"/>
              <a:t> &lt;10%.</a:t>
            </a:r>
          </a:p>
          <a:p>
            <a:pPr algn="just"/>
            <a:r>
              <a:rPr lang="pt-BR" dirty="0" smtClean="0"/>
              <a:t>2) Essas respostas sistêmicas foram associadas com mudanças heterogêneas no fluxo sanguíneo regional e oferta de O2.</a:t>
            </a:r>
          </a:p>
          <a:p>
            <a:pPr algn="just"/>
            <a:r>
              <a:rPr lang="pt-BR" dirty="0" smtClean="0"/>
              <a:t>Os aumentos no fluxo sanguíneo regional no miocárdio, cérebro e medula espinhal foram suficientes para manter ou mesmo aumentar a oferta de O2.</a:t>
            </a:r>
          </a:p>
          <a:p>
            <a:pPr algn="just"/>
            <a:r>
              <a:rPr lang="pt-BR" dirty="0" smtClean="0"/>
              <a:t>Entretanto, em outros órgãos avaliados, o fluxo sanguíneo regional não mudou (rim e pele), diminuiu (baço) ou aumentou discretamente (fígado, duodeno, pâncreas e músculo esquelético)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Discussão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Em </a:t>
            </a:r>
            <a:r>
              <a:rPr lang="pt-BR" dirty="0" smtClean="0"/>
              <a:t>condições basais, o VE extrai aproximadamente 70-75% do O2 que é ofertado, ou seja, possui uma limitada reserva de extração de O2. Os achados deste estudo confirmam os prévios, indicando a marcante capacidade da circulação coronária aumentar seu fluxo sanguíneo durante a HNA.</a:t>
            </a:r>
          </a:p>
          <a:p>
            <a:pPr algn="just"/>
            <a:r>
              <a:rPr lang="pt-BR" dirty="0" smtClean="0"/>
              <a:t>O aumento da oferta de O2 para o VE durante a HNA reflete uma maior demanda de O2, que foi atribuível, pelo menos em parte, ao aumento da FC.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Discussão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No </a:t>
            </a:r>
            <a:r>
              <a:rPr lang="pt-BR" dirty="0" smtClean="0"/>
              <a:t>cérebro e medula espinhal, o fluxo sanguíneo regional aumentou suficientemente para manter a oferta regional de O2. Estudos anteriores reforçam que a </a:t>
            </a:r>
            <a:r>
              <a:rPr lang="pt-BR" dirty="0" err="1" smtClean="0"/>
              <a:t>vasodilatação</a:t>
            </a:r>
            <a:r>
              <a:rPr lang="pt-BR" dirty="0" smtClean="0"/>
              <a:t> tem um papel principal em aumentar o fluxo de </a:t>
            </a:r>
            <a:r>
              <a:rPr lang="pt-BR" dirty="0" err="1" smtClean="0"/>
              <a:t>sg</a:t>
            </a:r>
            <a:r>
              <a:rPr lang="pt-BR" dirty="0" smtClean="0"/>
              <a:t> durante a HNA.</a:t>
            </a:r>
          </a:p>
          <a:p>
            <a:pPr algn="just"/>
            <a:r>
              <a:rPr lang="pt-BR" dirty="0" smtClean="0"/>
              <a:t>A redução na oferta de O2 aparece primeiro no rim após uma redução no </a:t>
            </a:r>
            <a:r>
              <a:rPr lang="pt-BR" dirty="0" err="1" smtClean="0"/>
              <a:t>hematócrito</a:t>
            </a:r>
            <a:r>
              <a:rPr lang="pt-BR" dirty="0" smtClean="0"/>
              <a:t> de somente 30%.</a:t>
            </a:r>
          </a:p>
          <a:p>
            <a:pPr algn="just"/>
            <a:r>
              <a:rPr lang="pt-BR" dirty="0" smtClean="0"/>
              <a:t>Estudos prévios demonstram a incapacidade do rim aumentar sua extração de O2, sugerindo que este órgão está em maior risco durante a HNA.</a:t>
            </a:r>
          </a:p>
          <a:p>
            <a:pPr algn="just"/>
            <a:r>
              <a:rPr lang="pt-BR" dirty="0" smtClean="0"/>
              <a:t>Vários estudos clínicos sugerem uma vulnerabilidade de pacientes </a:t>
            </a:r>
            <a:r>
              <a:rPr lang="pt-BR" dirty="0" err="1" smtClean="0"/>
              <a:t>hemodiluídos</a:t>
            </a:r>
            <a:r>
              <a:rPr lang="pt-BR" dirty="0" smtClean="0"/>
              <a:t> desenvolverem disfunção ou lesão renal.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Tolerância regional à </a:t>
            </a:r>
            <a:r>
              <a:rPr lang="pt-BR" b="1" dirty="0" err="1" smtClean="0"/>
              <a:t>hemodiluição</a:t>
            </a:r>
            <a:r>
              <a:rPr lang="pt-BR" b="1" dirty="0" smtClean="0"/>
              <a:t> </a:t>
            </a:r>
            <a:r>
              <a:rPr lang="pt-BR" b="1" dirty="0" err="1" smtClean="0"/>
              <a:t>normovolêmica</a:t>
            </a:r>
            <a:r>
              <a:rPr lang="pt-BR" b="1" dirty="0" smtClean="0"/>
              <a:t> aguda: Evidência que o rim possa estar em um maior risco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19606"/>
            <a:ext cx="6400800" cy="17526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George J. </a:t>
            </a:r>
            <a:r>
              <a:rPr lang="pt-BR" sz="2400" dirty="0" err="1" smtClean="0"/>
              <a:t>Crystal</a:t>
            </a:r>
            <a:r>
              <a:rPr lang="pt-BR" sz="2400" dirty="0" smtClean="0"/>
              <a:t>, </a:t>
            </a:r>
            <a:r>
              <a:rPr lang="pt-BR" sz="2400" dirty="0" err="1" smtClean="0"/>
              <a:t>Phd</a:t>
            </a:r>
            <a:endParaRPr lang="pt-BR" sz="2400" dirty="0" smtClean="0"/>
          </a:p>
          <a:p>
            <a:endParaRPr lang="pt-BR" sz="1600" dirty="0"/>
          </a:p>
          <a:p>
            <a:r>
              <a:rPr lang="pt-BR" sz="1600" i="1" dirty="0" err="1" smtClean="0"/>
              <a:t>Journal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of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Cardiothoracic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and</a:t>
            </a:r>
            <a:r>
              <a:rPr lang="pt-BR" sz="1600" i="1" dirty="0" smtClean="0"/>
              <a:t> Vascular </a:t>
            </a:r>
            <a:r>
              <a:rPr lang="pt-BR" sz="1600" i="1" dirty="0" err="1" smtClean="0"/>
              <a:t>Anesthesia</a:t>
            </a:r>
            <a:r>
              <a:rPr lang="pt-BR" sz="1600" i="1" dirty="0" smtClean="0"/>
              <a:t>, </a:t>
            </a:r>
            <a:r>
              <a:rPr lang="pt-BR" sz="1600" i="1" dirty="0" err="1" smtClean="0"/>
              <a:t>Vol</a:t>
            </a:r>
            <a:r>
              <a:rPr lang="pt-BR" sz="1600" i="1" dirty="0" smtClean="0"/>
              <a:t> 29, Nº 2 (</a:t>
            </a:r>
            <a:r>
              <a:rPr lang="pt-BR" sz="1600" i="1" dirty="0" err="1" smtClean="0"/>
              <a:t>April</a:t>
            </a:r>
            <a:r>
              <a:rPr lang="pt-BR" sz="1600" i="1" dirty="0" smtClean="0"/>
              <a:t>), 2015: </a:t>
            </a:r>
            <a:r>
              <a:rPr lang="pt-BR" sz="1600" i="1" dirty="0" err="1" smtClean="0"/>
              <a:t>pp</a:t>
            </a:r>
            <a:r>
              <a:rPr lang="pt-BR" sz="1600" i="1" dirty="0" smtClean="0"/>
              <a:t> 320-327</a:t>
            </a:r>
            <a:endParaRPr lang="pt-BR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err="1" smtClean="0"/>
              <a:t>Hemodiluição</a:t>
            </a:r>
            <a:r>
              <a:rPr lang="pt-BR" dirty="0" smtClean="0"/>
              <a:t> </a:t>
            </a:r>
            <a:r>
              <a:rPr lang="pt-BR" dirty="0" err="1" smtClean="0"/>
              <a:t>Normovolêmica</a:t>
            </a:r>
            <a:r>
              <a:rPr lang="pt-BR" dirty="0" smtClean="0"/>
              <a:t> Aguda (HNA) é um método utilizado para minimizar a necessidade de transfusões sanguíneas </a:t>
            </a:r>
            <a:r>
              <a:rPr lang="pt-BR" dirty="0" err="1" smtClean="0"/>
              <a:t>alogênicas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2 mecanismos disponíveis para satisfazer a demanda de oxigênio durante a diminuição na capacidade de carrear oxigênio: aumento no débito cardíaco e aumento na extração de oxigênio.</a:t>
            </a:r>
          </a:p>
          <a:p>
            <a:pPr algn="just"/>
            <a:r>
              <a:rPr lang="pt-BR" dirty="0" smtClean="0"/>
              <a:t>“</a:t>
            </a:r>
            <a:r>
              <a:rPr lang="pt-BR" dirty="0" err="1" smtClean="0"/>
              <a:t>Hematócrito</a:t>
            </a:r>
            <a:r>
              <a:rPr lang="pt-BR" dirty="0" smtClean="0"/>
              <a:t> crítico” é o nível de </a:t>
            </a:r>
            <a:r>
              <a:rPr lang="pt-BR" dirty="0" err="1" smtClean="0"/>
              <a:t>hematócrito</a:t>
            </a:r>
            <a:r>
              <a:rPr lang="pt-BR" dirty="0" smtClean="0"/>
              <a:t> a partir do qual o consumo de O2 sistêmico se torna dependente da oferta de O2.</a:t>
            </a:r>
          </a:p>
          <a:p>
            <a:pPr algn="just"/>
            <a:r>
              <a:rPr lang="pt-BR" dirty="0" smtClean="0"/>
              <a:t>Um valor de </a:t>
            </a:r>
            <a:r>
              <a:rPr lang="pt-BR" dirty="0" err="1" smtClean="0"/>
              <a:t>hematócrito</a:t>
            </a:r>
            <a:r>
              <a:rPr lang="pt-BR" dirty="0" smtClean="0"/>
              <a:t> crítico não foi obtido em humanos.</a:t>
            </a:r>
          </a:p>
          <a:p>
            <a:pPr algn="just"/>
            <a:r>
              <a:rPr lang="pt-BR" dirty="0" smtClean="0"/>
              <a:t>Um estudo em humanos saudáveis demonstrou que a oferta sistêmica de O2 permanece adequada durante uma redução de </a:t>
            </a:r>
            <a:r>
              <a:rPr lang="pt-BR" dirty="0" err="1" smtClean="0"/>
              <a:t>hematrócrito</a:t>
            </a:r>
            <a:r>
              <a:rPr lang="pt-BR" dirty="0" smtClean="0"/>
              <a:t> (</a:t>
            </a:r>
            <a:r>
              <a:rPr lang="pt-BR" dirty="0" err="1" smtClean="0"/>
              <a:t>Ht</a:t>
            </a:r>
            <a:r>
              <a:rPr lang="pt-BR" dirty="0" smtClean="0"/>
              <a:t>) para 15%, como indicado tanto pela extração de O2 quanto pela concentração de </a:t>
            </a:r>
            <a:r>
              <a:rPr lang="pt-BR" dirty="0" err="1" smtClean="0"/>
              <a:t>lactato</a:t>
            </a:r>
            <a:r>
              <a:rPr lang="pt-BR" dirty="0" smtClean="0"/>
              <a:t> no plasma.</a:t>
            </a:r>
          </a:p>
          <a:p>
            <a:pPr algn="just"/>
            <a:r>
              <a:rPr lang="pt-BR" dirty="0" smtClean="0"/>
              <a:t>Um índice constante de extração de O2 durante a HNA não necessariamente indica que todos os órgãos estão adequadamente </a:t>
            </a:r>
            <a:r>
              <a:rPr lang="pt-BR" dirty="0" err="1" smtClean="0"/>
              <a:t>perfundidos</a:t>
            </a:r>
            <a:r>
              <a:rPr lang="pt-BR" dirty="0" smtClean="0"/>
              <a:t> e oxigenados.</a:t>
            </a:r>
          </a:p>
          <a:p>
            <a:pPr algn="just"/>
            <a:r>
              <a:rPr lang="pt-BR" dirty="0" smtClean="0"/>
              <a:t>Diminuições críticas na oferta de O2 em alguns órgãos podem ser mascaradas por aumentos na oferta de O2 em outros.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O estudo atual foi conduzido em cães anestesiados com </a:t>
            </a:r>
            <a:r>
              <a:rPr lang="pt-BR" dirty="0" err="1" smtClean="0"/>
              <a:t>isoflurano</a:t>
            </a:r>
            <a:r>
              <a:rPr lang="pt-BR" dirty="0" smtClean="0"/>
              <a:t> para avaliar o fluxo sanguíneo regional e a oferta de O2 enquanto o </a:t>
            </a:r>
            <a:r>
              <a:rPr lang="pt-BR" dirty="0" err="1" smtClean="0"/>
              <a:t>Ht</a:t>
            </a:r>
            <a:r>
              <a:rPr lang="pt-BR" dirty="0" smtClean="0"/>
              <a:t> era reduzido gradualmente via uma troca sangue por </a:t>
            </a:r>
            <a:r>
              <a:rPr lang="pt-BR" dirty="0" err="1" smtClean="0"/>
              <a:t>dextran</a:t>
            </a:r>
            <a:r>
              <a:rPr lang="pt-BR" dirty="0" smtClean="0"/>
              <a:t> até a insuficiência cardíaca ser observada.</a:t>
            </a:r>
          </a:p>
          <a:p>
            <a:pPr algn="just"/>
            <a:r>
              <a:rPr lang="pt-BR" dirty="0" smtClean="0"/>
              <a:t>Com o uso da técnica </a:t>
            </a:r>
            <a:r>
              <a:rPr lang="pt-BR" dirty="0" err="1" smtClean="0"/>
              <a:t>microsfera</a:t>
            </a:r>
            <a:r>
              <a:rPr lang="pt-BR" dirty="0" smtClean="0"/>
              <a:t> radioativa, foi possível obter medidas de fluxo sanguíneo regional numa ampla variedade de órgãos. Variáveis hemodinâmicas e metabólicas sistêmicas foram obtidas para providenciar um contexto para a interpretação das respostas regionais.</a:t>
            </a:r>
          </a:p>
          <a:p>
            <a:pPr algn="just"/>
            <a:r>
              <a:rPr lang="pt-BR" dirty="0" smtClean="0"/>
              <a:t>O estudo atual testou a hipótese de que os tecidos são heterogêneos na sua tolerância ao HNA.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9 cães adultos saudáveis de ambos os sexos.</a:t>
            </a:r>
          </a:p>
          <a:p>
            <a:pPr algn="just"/>
            <a:r>
              <a:rPr lang="pt-BR" dirty="0" smtClean="0"/>
              <a:t>Anestesia: </a:t>
            </a:r>
            <a:r>
              <a:rPr lang="pt-BR" dirty="0" err="1" smtClean="0"/>
              <a:t>tiopental</a:t>
            </a:r>
            <a:r>
              <a:rPr lang="pt-BR" dirty="0" smtClean="0"/>
              <a:t> EV, 30mg/kg </a:t>
            </a:r>
          </a:p>
          <a:p>
            <a:pPr algn="just"/>
            <a:r>
              <a:rPr lang="pt-BR" dirty="0" err="1" smtClean="0"/>
              <a:t>Pós-IOT</a:t>
            </a:r>
            <a:r>
              <a:rPr lang="pt-BR" dirty="0" smtClean="0"/>
              <a:t>: ventilação com 1,4% </a:t>
            </a:r>
            <a:r>
              <a:rPr lang="pt-BR" dirty="0" err="1" smtClean="0"/>
              <a:t>isoflurano</a:t>
            </a:r>
            <a:r>
              <a:rPr lang="pt-BR" dirty="0" smtClean="0"/>
              <a:t> no O2</a:t>
            </a:r>
          </a:p>
          <a:p>
            <a:pPr algn="just"/>
            <a:r>
              <a:rPr lang="pt-BR" dirty="0" smtClean="0"/>
              <a:t>Cânula </a:t>
            </a:r>
            <a:r>
              <a:rPr lang="pt-BR" dirty="0" smtClean="0"/>
              <a:t>de polietileno inserida: 1) aorta torácica </a:t>
            </a:r>
            <a:r>
              <a:rPr lang="pt-BR" dirty="0" smtClean="0"/>
              <a:t>D </a:t>
            </a:r>
            <a:r>
              <a:rPr lang="pt-BR" dirty="0" smtClean="0"/>
              <a:t>para monitorizar pressão aórtica e obter amostras de </a:t>
            </a:r>
            <a:r>
              <a:rPr lang="pt-BR" dirty="0" err="1" smtClean="0"/>
              <a:t>sg</a:t>
            </a:r>
            <a:r>
              <a:rPr lang="pt-BR" dirty="0" smtClean="0"/>
              <a:t> </a:t>
            </a:r>
            <a:r>
              <a:rPr lang="pt-BR" dirty="0" smtClean="0"/>
              <a:t>arterial; </a:t>
            </a:r>
            <a:r>
              <a:rPr lang="pt-BR" dirty="0" smtClean="0"/>
              <a:t>2) veia femoral E </a:t>
            </a:r>
            <a:r>
              <a:rPr lang="pt-BR" dirty="0" err="1" smtClean="0"/>
              <a:t>e</a:t>
            </a:r>
            <a:r>
              <a:rPr lang="pt-BR" dirty="0" smtClean="0"/>
              <a:t> artéria femoral E para troca </a:t>
            </a:r>
            <a:r>
              <a:rPr lang="pt-BR" dirty="0" err="1" smtClean="0"/>
              <a:t>isovolêmica</a:t>
            </a:r>
            <a:r>
              <a:rPr lang="pt-BR" dirty="0" smtClean="0"/>
              <a:t> do sangue total com solução de </a:t>
            </a:r>
            <a:r>
              <a:rPr lang="pt-BR" dirty="0" err="1" smtClean="0"/>
              <a:t>dextran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Cateter de </a:t>
            </a:r>
            <a:r>
              <a:rPr lang="pt-BR" dirty="0" err="1" smtClean="0"/>
              <a:t>Swan</a:t>
            </a:r>
            <a:r>
              <a:rPr lang="pt-BR" dirty="0" smtClean="0"/>
              <a:t> </a:t>
            </a:r>
            <a:r>
              <a:rPr lang="pt-BR" dirty="0" err="1" smtClean="0"/>
              <a:t>Ganz</a:t>
            </a:r>
            <a:r>
              <a:rPr lang="pt-BR" dirty="0" smtClean="0"/>
              <a:t>: medir pressão de oclusão do capilar pulmonar e obter amostras de </a:t>
            </a:r>
            <a:r>
              <a:rPr lang="pt-BR" dirty="0" err="1" smtClean="0"/>
              <a:t>sg</a:t>
            </a:r>
            <a:r>
              <a:rPr lang="pt-BR" dirty="0" smtClean="0"/>
              <a:t> venoso misto e medir CO por </a:t>
            </a:r>
            <a:r>
              <a:rPr lang="pt-BR" dirty="0" err="1" smtClean="0"/>
              <a:t>termodiluição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O Índice Cardíaco foi calculado dividindo-se CO pelo peso corporal.</a:t>
            </a:r>
          </a:p>
          <a:p>
            <a:pPr algn="just"/>
            <a:r>
              <a:rPr lang="pt-BR" dirty="0" smtClean="0"/>
              <a:t>Injeção de </a:t>
            </a:r>
            <a:r>
              <a:rPr lang="pt-BR" dirty="0" err="1" smtClean="0"/>
              <a:t>microesferas</a:t>
            </a:r>
            <a:r>
              <a:rPr lang="pt-BR" dirty="0" smtClean="0"/>
              <a:t> radioativas no átrio esquerdo – para avaliar o fluxo sanguíneo regional.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i="1" dirty="0" smtClean="0"/>
              <a:t>Medidas Experimentais</a:t>
            </a:r>
            <a:r>
              <a:rPr lang="pt-BR" dirty="0" smtClean="0"/>
              <a:t>:</a:t>
            </a:r>
          </a:p>
          <a:p>
            <a:pPr algn="just"/>
            <a:r>
              <a:rPr lang="pt-BR" b="1" dirty="0" smtClean="0"/>
              <a:t>Medidas do fluxo sanguíneo regional </a:t>
            </a:r>
            <a:r>
              <a:rPr lang="pt-BR" dirty="0" smtClean="0"/>
              <a:t>-  </a:t>
            </a:r>
            <a:r>
              <a:rPr lang="pt-BR" dirty="0" err="1" smtClean="0"/>
              <a:t>microesferas</a:t>
            </a:r>
            <a:r>
              <a:rPr lang="pt-BR" dirty="0" smtClean="0"/>
              <a:t> radioativas: a quantidade de radioatividade na amostra tecidual reflete o nível de fluxo sanguíneo.</a:t>
            </a:r>
          </a:p>
          <a:p>
            <a:pPr algn="just"/>
            <a:r>
              <a:rPr lang="pt-BR" dirty="0" smtClean="0"/>
              <a:t>Obtidas amostras de tecido dos ventrículos, cérebro, medula espinhal e de outros tecido periféricos, ao final da injeção de </a:t>
            </a:r>
            <a:r>
              <a:rPr lang="pt-BR" dirty="0" err="1" smtClean="0"/>
              <a:t>microesferas</a:t>
            </a:r>
            <a:r>
              <a:rPr lang="pt-BR" dirty="0" smtClean="0"/>
              <a:t> e realizadas medidas da radioatividade, sendo os valores do fluxo sanguíneo </a:t>
            </a:r>
            <a:r>
              <a:rPr lang="pt-BR" dirty="0" smtClean="0"/>
              <a:t>regional </a:t>
            </a:r>
            <a:r>
              <a:rPr lang="pt-BR" dirty="0" smtClean="0"/>
              <a:t>calculados através de equação determinada no estudo.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i="1" dirty="0" smtClean="0"/>
              <a:t>Medidas Experimentais</a:t>
            </a:r>
            <a:r>
              <a:rPr lang="pt-BR" dirty="0" smtClean="0"/>
              <a:t>:</a:t>
            </a:r>
          </a:p>
          <a:p>
            <a:pPr algn="just"/>
            <a:r>
              <a:rPr lang="pt-BR" b="1" dirty="0" smtClean="0"/>
              <a:t>Extração de O2 sistêmica</a:t>
            </a:r>
            <a:r>
              <a:rPr lang="pt-BR" dirty="0" smtClean="0"/>
              <a:t>: em tempos específicos amostras de </a:t>
            </a:r>
            <a:r>
              <a:rPr lang="pt-BR" dirty="0" err="1" smtClean="0"/>
              <a:t>sg</a:t>
            </a:r>
            <a:r>
              <a:rPr lang="pt-BR" dirty="0" smtClean="0"/>
              <a:t> eram coletadas da aorta e artéria pulmonar para determinar a diferença arteriovenosa sistêmica de O2.</a:t>
            </a:r>
          </a:p>
          <a:p>
            <a:pPr algn="just"/>
            <a:r>
              <a:rPr lang="pt-BR" dirty="0" smtClean="0"/>
              <a:t>Extração sistêmica de O2 foi determinada dividindo-se diferença a-v de O2 pelo conteúdo de O2 na amostra do </a:t>
            </a:r>
            <a:r>
              <a:rPr lang="pt-BR" dirty="0" err="1" smtClean="0"/>
              <a:t>sg</a:t>
            </a:r>
            <a:r>
              <a:rPr lang="pt-BR" dirty="0" smtClean="0"/>
              <a:t> aórtico.</a:t>
            </a:r>
          </a:p>
          <a:p>
            <a:pPr algn="just"/>
            <a:r>
              <a:rPr lang="pt-BR" dirty="0" smtClean="0"/>
              <a:t>O consumo de O2 (VO2) foi calculado pela equação de </a:t>
            </a:r>
            <a:r>
              <a:rPr lang="pt-BR" dirty="0" err="1" smtClean="0"/>
              <a:t>Fick</a:t>
            </a:r>
            <a:r>
              <a:rPr lang="pt-BR" dirty="0" smtClean="0"/>
              <a:t>: VO2= CI x (</a:t>
            </a:r>
            <a:r>
              <a:rPr lang="pt-BR" dirty="0" err="1" smtClean="0"/>
              <a:t>dif</a:t>
            </a:r>
            <a:r>
              <a:rPr lang="pt-BR" dirty="0" smtClean="0"/>
              <a:t> a-v O2/100), onde CI é o índice cardíaco.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1" i="1" dirty="0" smtClean="0"/>
              <a:t>Protocolo experimental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A HNA foi induzida por remover o </a:t>
            </a:r>
            <a:r>
              <a:rPr lang="pt-BR" dirty="0" err="1" smtClean="0"/>
              <a:t>sg</a:t>
            </a:r>
            <a:r>
              <a:rPr lang="pt-BR" dirty="0" smtClean="0"/>
              <a:t> da artéria femoral E numa taxa de 20mL/</a:t>
            </a:r>
            <a:r>
              <a:rPr lang="pt-BR" dirty="0" err="1" smtClean="0"/>
              <a:t>min</a:t>
            </a:r>
            <a:r>
              <a:rPr lang="pt-BR" dirty="0" smtClean="0"/>
              <a:t>, enquanto se repõe com igual volume de </a:t>
            </a:r>
            <a:r>
              <a:rPr lang="pt-BR" dirty="0" err="1" smtClean="0"/>
              <a:t>dextran</a:t>
            </a:r>
            <a:r>
              <a:rPr lang="pt-BR" dirty="0" smtClean="0"/>
              <a:t> a 5%, administrado na veia femoral E na mesma taxa, a fim de se manter condições </a:t>
            </a:r>
            <a:r>
              <a:rPr lang="pt-BR" dirty="0" err="1" smtClean="0"/>
              <a:t>isovolêmicas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Obtidas medidas a cada redução de 10% do </a:t>
            </a:r>
            <a:r>
              <a:rPr lang="pt-BR" dirty="0" err="1" smtClean="0"/>
              <a:t>hematócrito</a:t>
            </a:r>
            <a:r>
              <a:rPr lang="pt-BR" dirty="0" smtClean="0"/>
              <a:t> (30%, 20%, 10%) e, então, finalmente, quando a insuficiência cardíaca foi observada, definida por redução de 20% na pressão média da aorta, acompanhada por pressão de oclusão do capilar pulmonar aumentada.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b="1" i="1" dirty="0" smtClean="0"/>
              <a:t>Análise Estatística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Um poder de análise baseado na diminuição da oferta sistêmica de O2 quando o </a:t>
            </a:r>
            <a:r>
              <a:rPr lang="pt-BR" dirty="0" err="1" smtClean="0"/>
              <a:t>hematócrito</a:t>
            </a:r>
            <a:r>
              <a:rPr lang="pt-BR" dirty="0" smtClean="0"/>
              <a:t> foi reduzido para 20% nos cães anestesiados, indicou que uma amostra de 8 proporciona 80% de poder a um nível de significância de 0,05.</a:t>
            </a:r>
          </a:p>
          <a:p>
            <a:pPr algn="just"/>
            <a:r>
              <a:rPr lang="pt-BR" dirty="0" smtClean="0"/>
              <a:t>Comparação primária: diferença entre o valor em cada nível de </a:t>
            </a:r>
            <a:r>
              <a:rPr lang="pt-BR" dirty="0" err="1" smtClean="0"/>
              <a:t>hematócrito</a:t>
            </a:r>
            <a:r>
              <a:rPr lang="pt-BR" dirty="0" smtClean="0"/>
              <a:t> durante a HNA e o respectivo valor basal --- teste t de </a:t>
            </a:r>
            <a:r>
              <a:rPr lang="pt-BR" dirty="0" err="1" smtClean="0"/>
              <a:t>Studente</a:t>
            </a:r>
            <a:r>
              <a:rPr lang="pt-BR" dirty="0" smtClean="0"/>
              <a:t> para amostras pareadas.</a:t>
            </a:r>
          </a:p>
          <a:p>
            <a:pPr algn="just"/>
            <a:r>
              <a:rPr lang="pt-BR" dirty="0" smtClean="0"/>
              <a:t>Análise de regressão: relação entre fluxo sanguíneo regional no coração, cérebro e medula espinhal e o </a:t>
            </a:r>
            <a:r>
              <a:rPr lang="pt-BR" dirty="0" err="1" smtClean="0"/>
              <a:t>hematócrito</a:t>
            </a:r>
            <a:r>
              <a:rPr lang="pt-BR" dirty="0" smtClean="0"/>
              <a:t> ao longo do intervalo em que condições hemodinâmicas eram estáveis.</a:t>
            </a:r>
          </a:p>
          <a:p>
            <a:pPr algn="just"/>
            <a:r>
              <a:rPr lang="pt-BR" dirty="0"/>
              <a:t>p</a:t>
            </a:r>
            <a:r>
              <a:rPr lang="pt-BR" dirty="0" smtClean="0"/>
              <a:t>&lt; 0,05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1433</Words>
  <Application>Microsoft Office PowerPoint</Application>
  <PresentationFormat>Apresentação na tela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Resenha do artigo 2</vt:lpstr>
      <vt:lpstr>Tolerância regional à hemodiluição normovolêmica aguda: Evidência que o rim possa estar em um maior risco</vt:lpstr>
      <vt:lpstr>Introdução</vt:lpstr>
      <vt:lpstr>Introdução</vt:lpstr>
      <vt:lpstr>Materiais e Métodos</vt:lpstr>
      <vt:lpstr>Materiais e Métodos</vt:lpstr>
      <vt:lpstr>Materiais e Métodos</vt:lpstr>
      <vt:lpstr>Materiais e Métodos</vt:lpstr>
      <vt:lpstr>Materiais e Métodos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Tolerância regional à hemodiluição normovolêmica aguda: Evidência que o rim possa estar em um maior risco</dc:title>
  <dc:creator>User</dc:creator>
  <cp:lastModifiedBy>User</cp:lastModifiedBy>
  <cp:revision>44</cp:revision>
  <dcterms:created xsi:type="dcterms:W3CDTF">2015-05-09T11:41:01Z</dcterms:created>
  <dcterms:modified xsi:type="dcterms:W3CDTF">2015-05-10T21:42:09Z</dcterms:modified>
</cp:coreProperties>
</file>