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01" r:id="rId2"/>
    <p:sldId id="471" r:id="rId3"/>
    <p:sldId id="507" r:id="rId4"/>
    <p:sldId id="475" r:id="rId5"/>
    <p:sldId id="508" r:id="rId6"/>
    <p:sldId id="509" r:id="rId7"/>
    <p:sldId id="501" r:id="rId8"/>
    <p:sldId id="510" r:id="rId9"/>
    <p:sldId id="514" r:id="rId10"/>
    <p:sldId id="513" r:id="rId11"/>
    <p:sldId id="426" r:id="rId12"/>
    <p:sldId id="515" r:id="rId13"/>
    <p:sldId id="516" r:id="rId14"/>
    <p:sldId id="517" r:id="rId15"/>
    <p:sldId id="519" r:id="rId16"/>
    <p:sldId id="520" r:id="rId17"/>
    <p:sldId id="512" r:id="rId18"/>
    <p:sldId id="521" r:id="rId19"/>
    <p:sldId id="522" r:id="rId20"/>
    <p:sldId id="524" r:id="rId21"/>
    <p:sldId id="525" r:id="rId22"/>
    <p:sldId id="526" r:id="rId23"/>
    <p:sldId id="511" r:id="rId24"/>
    <p:sldId id="528" r:id="rId25"/>
    <p:sldId id="529" r:id="rId26"/>
    <p:sldId id="503" r:id="rId27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543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FF2F92"/>
    <a:srgbClr val="46E5FA"/>
    <a:srgbClr val="39FAD2"/>
    <a:srgbClr val="00FA00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70"/>
    <p:restoredTop sz="96327"/>
  </p:normalViewPr>
  <p:slideViewPr>
    <p:cSldViewPr snapToGrid="0" snapToObjects="1" showGuides="1">
      <p:cViewPr>
        <p:scale>
          <a:sx n="79" d="100"/>
          <a:sy n="79" d="100"/>
        </p:scale>
        <p:origin x="488" y="576"/>
      </p:cViewPr>
      <p:guideLst>
        <p:guide pos="4543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23-08-23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Reatividade de oxidantes e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radicais derivados do oxigênio</a:t>
            </a:r>
            <a:endParaRPr lang="pt-BR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D69C3-BA26-064B-B225-059345E9F1E7}"/>
              </a:ext>
            </a:extLst>
          </p:cNvPr>
          <p:cNvSpPr txBox="1"/>
          <p:nvPr/>
        </p:nvSpPr>
        <p:spPr>
          <a:xfrm>
            <a:off x="145774" y="1715786"/>
            <a:ext cx="580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QBQ2509: Bioquímica Redox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QBQ5893: Processos Redox em Bioquímica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9169A-A4B6-1943-8BF2-D2BAE819E06E}"/>
              </a:ext>
            </a:extLst>
          </p:cNvPr>
          <p:cNvSpPr txBox="1"/>
          <p:nvPr/>
        </p:nvSpPr>
        <p:spPr>
          <a:xfrm>
            <a:off x="426619" y="3746485"/>
            <a:ext cx="52427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Halliwell: Capítulo 2 e 5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Manuscritos citados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A82BC-3DBA-2CDD-0AAB-CD06D31A3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484" y="2208228"/>
            <a:ext cx="4119258" cy="41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825F1C9-D5E2-A834-5AA4-0BBE13B310F4}"/>
              </a:ext>
            </a:extLst>
          </p:cNvPr>
          <p:cNvGrpSpPr/>
          <p:nvPr/>
        </p:nvGrpSpPr>
        <p:grpSpPr>
          <a:xfrm>
            <a:off x="153686" y="1461175"/>
            <a:ext cx="6720322" cy="1210943"/>
            <a:chOff x="5346172" y="5623286"/>
            <a:chExt cx="6720322" cy="12109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01C42C-A798-1443-C656-34DC01BF5B08}"/>
                </a:ext>
              </a:extLst>
            </p:cNvPr>
            <p:cNvSpPr txBox="1"/>
            <p:nvPr/>
          </p:nvSpPr>
          <p:spPr>
            <a:xfrm>
              <a:off x="5346172" y="5623286"/>
              <a:ext cx="6720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Abstração de H de bases do DNA.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2793A2-3982-0E11-5B40-B328B686A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343" b="18990"/>
            <a:stretch/>
          </p:blipFill>
          <p:spPr>
            <a:xfrm>
              <a:off x="5870712" y="6067837"/>
              <a:ext cx="5951220" cy="76639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radical hidroxila (OH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reage com biomoléculas?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BB215C-F3E1-D768-F3FE-BC78A8002E12}"/>
              </a:ext>
            </a:extLst>
          </p:cNvPr>
          <p:cNvGrpSpPr/>
          <p:nvPr/>
        </p:nvGrpSpPr>
        <p:grpSpPr>
          <a:xfrm>
            <a:off x="612408" y="2811241"/>
            <a:ext cx="2669930" cy="3922093"/>
            <a:chOff x="612408" y="2811241"/>
            <a:chExt cx="2669930" cy="39220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62C9B1-333D-F6E6-DEFA-DD266EA1D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408" y="2950010"/>
              <a:ext cx="2669930" cy="37833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89A5A53-A281-7F15-7392-80CFA262AC1D}"/>
                </a:ext>
              </a:extLst>
            </p:cNvPr>
            <p:cNvSpPr/>
            <p:nvPr/>
          </p:nvSpPr>
          <p:spPr>
            <a:xfrm>
              <a:off x="1844704" y="2811241"/>
              <a:ext cx="1437634" cy="478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95EDDC-31DE-7BEB-6C21-981D2B1276C0}"/>
              </a:ext>
            </a:extLst>
          </p:cNvPr>
          <p:cNvSpPr txBox="1"/>
          <p:nvPr/>
        </p:nvSpPr>
        <p:spPr>
          <a:xfrm>
            <a:off x="-151114" y="5963892"/>
            <a:ext cx="2953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Desoxiguanosina</a:t>
            </a:r>
            <a:endParaRPr lang="pt-BR" sz="1400" b="1" baseline="300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07DF0-228B-4CE4-8B67-C03D2D729BAC}"/>
              </a:ext>
            </a:extLst>
          </p:cNvPr>
          <p:cNvSpPr txBox="1"/>
          <p:nvPr/>
        </p:nvSpPr>
        <p:spPr>
          <a:xfrm>
            <a:off x="77608" y="4380007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C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CL" sz="24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EEBF89-E916-6483-CABF-35BE80B313B8}"/>
              </a:ext>
            </a:extLst>
          </p:cNvPr>
          <p:cNvCxnSpPr/>
          <p:nvPr/>
        </p:nvCxnSpPr>
        <p:spPr>
          <a:xfrm>
            <a:off x="3460806" y="4606944"/>
            <a:ext cx="61222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DFC72AF8-F6F7-AFB4-C0E4-4D3AEDF0CEAF}"/>
              </a:ext>
            </a:extLst>
          </p:cNvPr>
          <p:cNvSpPr>
            <a:spLocks noChangeAspect="1"/>
          </p:cNvSpPr>
          <p:nvPr/>
        </p:nvSpPr>
        <p:spPr>
          <a:xfrm>
            <a:off x="2156406" y="5109025"/>
            <a:ext cx="538866" cy="341282"/>
          </a:xfrm>
          <a:custGeom>
            <a:avLst/>
            <a:gdLst>
              <a:gd name="connsiteX0" fmla="*/ 1349114 w 1349114"/>
              <a:gd name="connsiteY0" fmla="*/ 329784 h 854439"/>
              <a:gd name="connsiteX1" fmla="*/ 1199213 w 1349114"/>
              <a:gd name="connsiteY1" fmla="*/ 179882 h 854439"/>
              <a:gd name="connsiteX2" fmla="*/ 1124262 w 1349114"/>
              <a:gd name="connsiteY2" fmla="*/ 119921 h 854439"/>
              <a:gd name="connsiteX3" fmla="*/ 989350 w 1349114"/>
              <a:gd name="connsiteY3" fmla="*/ 74951 h 854439"/>
              <a:gd name="connsiteX4" fmla="*/ 854439 w 1349114"/>
              <a:gd name="connsiteY4" fmla="*/ 29980 h 854439"/>
              <a:gd name="connsiteX5" fmla="*/ 809468 w 1349114"/>
              <a:gd name="connsiteY5" fmla="*/ 14990 h 854439"/>
              <a:gd name="connsiteX6" fmla="*/ 764498 w 1349114"/>
              <a:gd name="connsiteY6" fmla="*/ 0 h 854439"/>
              <a:gd name="connsiteX7" fmla="*/ 389744 w 1349114"/>
              <a:gd name="connsiteY7" fmla="*/ 14990 h 854439"/>
              <a:gd name="connsiteX8" fmla="*/ 299803 w 1349114"/>
              <a:gd name="connsiteY8" fmla="*/ 44971 h 854439"/>
              <a:gd name="connsiteX9" fmla="*/ 254832 w 1349114"/>
              <a:gd name="connsiteY9" fmla="*/ 59961 h 854439"/>
              <a:gd name="connsiteX10" fmla="*/ 179882 w 1349114"/>
              <a:gd name="connsiteY10" fmla="*/ 134912 h 854439"/>
              <a:gd name="connsiteX11" fmla="*/ 149901 w 1349114"/>
              <a:gd name="connsiteY11" fmla="*/ 164892 h 854439"/>
              <a:gd name="connsiteX12" fmla="*/ 89941 w 1349114"/>
              <a:gd name="connsiteY12" fmla="*/ 239843 h 854439"/>
              <a:gd name="connsiteX13" fmla="*/ 74950 w 1349114"/>
              <a:gd name="connsiteY13" fmla="*/ 284813 h 854439"/>
              <a:gd name="connsiteX14" fmla="*/ 44970 w 1349114"/>
              <a:gd name="connsiteY14" fmla="*/ 314794 h 854439"/>
              <a:gd name="connsiteX15" fmla="*/ 0 w 1349114"/>
              <a:gd name="connsiteY15" fmla="*/ 494676 h 854439"/>
              <a:gd name="connsiteX16" fmla="*/ 14990 w 1349114"/>
              <a:gd name="connsiteY16" fmla="*/ 569626 h 854439"/>
              <a:gd name="connsiteX17" fmla="*/ 44970 w 1349114"/>
              <a:gd name="connsiteY17" fmla="*/ 659567 h 854439"/>
              <a:gd name="connsiteX18" fmla="*/ 59960 w 1349114"/>
              <a:gd name="connsiteY18" fmla="*/ 719528 h 854439"/>
              <a:gd name="connsiteX19" fmla="*/ 119921 w 1349114"/>
              <a:gd name="connsiteY19" fmla="*/ 779489 h 854439"/>
              <a:gd name="connsiteX20" fmla="*/ 209862 w 1349114"/>
              <a:gd name="connsiteY20" fmla="*/ 809469 h 854439"/>
              <a:gd name="connsiteX21" fmla="*/ 254832 w 1349114"/>
              <a:gd name="connsiteY21" fmla="*/ 839449 h 854439"/>
              <a:gd name="connsiteX22" fmla="*/ 314793 w 1349114"/>
              <a:gd name="connsiteY22" fmla="*/ 854439 h 854439"/>
              <a:gd name="connsiteX23" fmla="*/ 779488 w 1349114"/>
              <a:gd name="connsiteY23" fmla="*/ 839449 h 854439"/>
              <a:gd name="connsiteX24" fmla="*/ 989350 w 1349114"/>
              <a:gd name="connsiteY24" fmla="*/ 779489 h 854439"/>
              <a:gd name="connsiteX25" fmla="*/ 1079291 w 1349114"/>
              <a:gd name="connsiteY25" fmla="*/ 749508 h 854439"/>
              <a:gd name="connsiteX26" fmla="*/ 1124262 w 1349114"/>
              <a:gd name="connsiteY26" fmla="*/ 734518 h 854439"/>
              <a:gd name="connsiteX27" fmla="*/ 1169232 w 1349114"/>
              <a:gd name="connsiteY27" fmla="*/ 704538 h 854439"/>
              <a:gd name="connsiteX28" fmla="*/ 1214203 w 1349114"/>
              <a:gd name="connsiteY28" fmla="*/ 689548 h 854439"/>
              <a:gd name="connsiteX29" fmla="*/ 1244183 w 1349114"/>
              <a:gd name="connsiteY29" fmla="*/ 659567 h 854439"/>
              <a:gd name="connsiteX30" fmla="*/ 1304144 w 1349114"/>
              <a:gd name="connsiteY30" fmla="*/ 524656 h 854439"/>
              <a:gd name="connsiteX31" fmla="*/ 1289154 w 1349114"/>
              <a:gd name="connsiteY31" fmla="*/ 269823 h 85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49114" h="854439">
                <a:moveTo>
                  <a:pt x="1349114" y="329784"/>
                </a:moveTo>
                <a:lnTo>
                  <a:pt x="1199213" y="179882"/>
                </a:lnTo>
                <a:cubicBezTo>
                  <a:pt x="1174298" y="154967"/>
                  <a:pt x="1158294" y="135047"/>
                  <a:pt x="1124262" y="119921"/>
                </a:cubicBezTo>
                <a:cubicBezTo>
                  <a:pt x="1124257" y="119919"/>
                  <a:pt x="1011838" y="82447"/>
                  <a:pt x="989350" y="74951"/>
                </a:cubicBezTo>
                <a:lnTo>
                  <a:pt x="854439" y="29980"/>
                </a:lnTo>
                <a:lnTo>
                  <a:pt x="809468" y="14990"/>
                </a:lnTo>
                <a:lnTo>
                  <a:pt x="764498" y="0"/>
                </a:lnTo>
                <a:cubicBezTo>
                  <a:pt x="639580" y="4997"/>
                  <a:pt x="514181" y="2948"/>
                  <a:pt x="389744" y="14990"/>
                </a:cubicBezTo>
                <a:cubicBezTo>
                  <a:pt x="358289" y="18034"/>
                  <a:pt x="329783" y="34977"/>
                  <a:pt x="299803" y="44971"/>
                </a:cubicBezTo>
                <a:lnTo>
                  <a:pt x="254832" y="59961"/>
                </a:lnTo>
                <a:lnTo>
                  <a:pt x="179882" y="134912"/>
                </a:lnTo>
                <a:cubicBezTo>
                  <a:pt x="169888" y="144906"/>
                  <a:pt x="157741" y="153133"/>
                  <a:pt x="149901" y="164892"/>
                </a:cubicBezTo>
                <a:cubicBezTo>
                  <a:pt x="112081" y="221621"/>
                  <a:pt x="132660" y="197123"/>
                  <a:pt x="89941" y="239843"/>
                </a:cubicBezTo>
                <a:cubicBezTo>
                  <a:pt x="84944" y="254833"/>
                  <a:pt x="83080" y="271264"/>
                  <a:pt x="74950" y="284813"/>
                </a:cubicBezTo>
                <a:cubicBezTo>
                  <a:pt x="67679" y="296932"/>
                  <a:pt x="51290" y="302153"/>
                  <a:pt x="44970" y="314794"/>
                </a:cubicBezTo>
                <a:cubicBezTo>
                  <a:pt x="15276" y="374182"/>
                  <a:pt x="10666" y="430680"/>
                  <a:pt x="0" y="494676"/>
                </a:cubicBezTo>
                <a:cubicBezTo>
                  <a:pt x="4997" y="519659"/>
                  <a:pt x="8286" y="545046"/>
                  <a:pt x="14990" y="569626"/>
                </a:cubicBezTo>
                <a:cubicBezTo>
                  <a:pt x="23305" y="600114"/>
                  <a:pt x="37306" y="628909"/>
                  <a:pt x="44970" y="659567"/>
                </a:cubicBezTo>
                <a:cubicBezTo>
                  <a:pt x="49967" y="679554"/>
                  <a:pt x="49041" y="702057"/>
                  <a:pt x="59960" y="719528"/>
                </a:cubicBezTo>
                <a:cubicBezTo>
                  <a:pt x="74941" y="743497"/>
                  <a:pt x="93106" y="770551"/>
                  <a:pt x="119921" y="779489"/>
                </a:cubicBezTo>
                <a:lnTo>
                  <a:pt x="209862" y="809469"/>
                </a:lnTo>
                <a:cubicBezTo>
                  <a:pt x="224852" y="819462"/>
                  <a:pt x="238273" y="832352"/>
                  <a:pt x="254832" y="839449"/>
                </a:cubicBezTo>
                <a:cubicBezTo>
                  <a:pt x="273768" y="847565"/>
                  <a:pt x="294191" y="854439"/>
                  <a:pt x="314793" y="854439"/>
                </a:cubicBezTo>
                <a:cubicBezTo>
                  <a:pt x="469772" y="854439"/>
                  <a:pt x="624590" y="844446"/>
                  <a:pt x="779488" y="839449"/>
                </a:cubicBezTo>
                <a:cubicBezTo>
                  <a:pt x="930055" y="801808"/>
                  <a:pt x="860329" y="822496"/>
                  <a:pt x="989350" y="779489"/>
                </a:cubicBezTo>
                <a:lnTo>
                  <a:pt x="1079291" y="749508"/>
                </a:lnTo>
                <a:lnTo>
                  <a:pt x="1124262" y="734518"/>
                </a:lnTo>
                <a:cubicBezTo>
                  <a:pt x="1139252" y="724525"/>
                  <a:pt x="1153118" y="712595"/>
                  <a:pt x="1169232" y="704538"/>
                </a:cubicBezTo>
                <a:cubicBezTo>
                  <a:pt x="1183365" y="697472"/>
                  <a:pt x="1200654" y="697678"/>
                  <a:pt x="1214203" y="689548"/>
                </a:cubicBezTo>
                <a:cubicBezTo>
                  <a:pt x="1226322" y="682277"/>
                  <a:pt x="1234190" y="669561"/>
                  <a:pt x="1244183" y="659567"/>
                </a:cubicBezTo>
                <a:cubicBezTo>
                  <a:pt x="1279860" y="552535"/>
                  <a:pt x="1256633" y="595920"/>
                  <a:pt x="1304144" y="524656"/>
                </a:cubicBezTo>
                <a:cubicBezTo>
                  <a:pt x="1287621" y="309856"/>
                  <a:pt x="1289154" y="394933"/>
                  <a:pt x="1289154" y="26982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7C991A-46C8-C0CB-6932-7432484E6B33}"/>
              </a:ext>
            </a:extLst>
          </p:cNvPr>
          <p:cNvGrpSpPr/>
          <p:nvPr/>
        </p:nvGrpSpPr>
        <p:grpSpPr>
          <a:xfrm>
            <a:off x="4251497" y="3323780"/>
            <a:ext cx="4283619" cy="2794000"/>
            <a:chOff x="4251497" y="3323780"/>
            <a:chExt cx="4283619" cy="27940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200B2C-FC05-01D4-6705-0D4F0FDD8ED6}"/>
                </a:ext>
              </a:extLst>
            </p:cNvPr>
            <p:cNvSpPr txBox="1"/>
            <p:nvPr/>
          </p:nvSpPr>
          <p:spPr>
            <a:xfrm>
              <a:off x="4251497" y="4376111"/>
              <a:ext cx="1024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CL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sz="2400" dirty="0">
                  <a:latin typeface="Arial" panose="020B0604020202020204" pitchFamily="34" charset="0"/>
                  <a:cs typeface="Arial" panose="020B0604020202020204" pitchFamily="34" charset="0"/>
                </a:rPr>
                <a:t>O +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D2A0FC-1BBF-FFCE-6ECA-EAF42C66A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6616" y="3323780"/>
              <a:ext cx="3238500" cy="279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7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radical hidroxila (OH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alcança o DNA?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E4140F-393D-C94C-83AD-AB8641CB4838}"/>
              </a:ext>
            </a:extLst>
          </p:cNvPr>
          <p:cNvGrpSpPr/>
          <p:nvPr/>
        </p:nvGrpSpPr>
        <p:grpSpPr>
          <a:xfrm>
            <a:off x="138552" y="1397752"/>
            <a:ext cx="11996042" cy="5460248"/>
            <a:chOff x="138552" y="1397752"/>
            <a:chExt cx="11996042" cy="5460248"/>
          </a:xfrm>
        </p:grpSpPr>
        <p:sp>
          <p:nvSpPr>
            <p:cNvPr id="25" name="Explosion 2 24">
              <a:extLst>
                <a:ext uri="{FF2B5EF4-FFF2-40B4-BE49-F238E27FC236}">
                  <a16:creationId xmlns:a16="http://schemas.microsoft.com/office/drawing/2014/main" id="{21CCD56C-F93B-1229-C5DB-99A029B2D05D}"/>
                </a:ext>
              </a:extLst>
            </p:cNvPr>
            <p:cNvSpPr/>
            <p:nvPr/>
          </p:nvSpPr>
          <p:spPr>
            <a:xfrm rot="592277">
              <a:off x="9333343" y="4080316"/>
              <a:ext cx="2768600" cy="1716184"/>
            </a:xfrm>
            <a:prstGeom prst="irregularSeal2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79F604-A536-5BE4-60E1-FA19FED69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1217" y="2052196"/>
              <a:ext cx="2418539" cy="4805804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411DEF6-D10F-109E-840E-98D88DD6D5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02113" y="3676135"/>
              <a:ext cx="51114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FC1806-7DC5-7ADF-B01D-C572B0092BCB}"/>
                </a:ext>
              </a:extLst>
            </p:cNvPr>
            <p:cNvSpPr txBox="1"/>
            <p:nvPr/>
          </p:nvSpPr>
          <p:spPr>
            <a:xfrm>
              <a:off x="9181330" y="3202113"/>
              <a:ext cx="29532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Grupos fosfato podem coordenar íons metálicos como </a:t>
              </a:r>
              <a:r>
                <a:rPr lang="pt-BR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lang="pt-BR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pt-BR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pt-BR" b="1" baseline="30000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86CC61-66D3-56BC-0F23-4EBBBA3BB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552" y="1397752"/>
              <a:ext cx="2320443" cy="20312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FC9DDB-7C80-004D-29D8-9D7804CAB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46" b="2162"/>
            <a:stretch/>
          </p:blipFill>
          <p:spPr>
            <a:xfrm>
              <a:off x="2729033" y="1511990"/>
              <a:ext cx="2320442" cy="4915894"/>
            </a:xfrm>
            <a:prstGeom prst="rect">
              <a:avLst/>
            </a:prstGeom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7B56387-3D10-A0FC-C0CE-5960CC183816}"/>
                </a:ext>
              </a:extLst>
            </p:cNvPr>
            <p:cNvSpPr/>
            <p:nvPr/>
          </p:nvSpPr>
          <p:spPr>
            <a:xfrm rot="20972419">
              <a:off x="1797750" y="3442653"/>
              <a:ext cx="1097436" cy="1284808"/>
            </a:xfrm>
            <a:custGeom>
              <a:avLst/>
              <a:gdLst>
                <a:gd name="connsiteX0" fmla="*/ 0 w 778476"/>
                <a:gd name="connsiteY0" fmla="*/ 0 h 1173892"/>
                <a:gd name="connsiteX1" fmla="*/ 160638 w 778476"/>
                <a:gd name="connsiteY1" fmla="*/ 753762 h 1173892"/>
                <a:gd name="connsiteX2" fmla="*/ 778476 w 778476"/>
                <a:gd name="connsiteY2" fmla="*/ 1173892 h 117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8476" h="1173892">
                  <a:moveTo>
                    <a:pt x="0" y="0"/>
                  </a:moveTo>
                  <a:cubicBezTo>
                    <a:pt x="15446" y="279056"/>
                    <a:pt x="30892" y="558113"/>
                    <a:pt x="160638" y="753762"/>
                  </a:cubicBezTo>
                  <a:cubicBezTo>
                    <a:pt x="290384" y="949411"/>
                    <a:pt x="534430" y="1061651"/>
                    <a:pt x="778476" y="1173892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6C6322-C304-38F4-B332-3FE45C05DA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6778" y="2052196"/>
              <a:ext cx="1482811" cy="3384777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7BF4AFE-46E3-36B5-1D77-2F8240A62C3D}"/>
                </a:ext>
              </a:extLst>
            </p:cNvPr>
            <p:cNvCxnSpPr>
              <a:cxnSpLocks/>
            </p:cNvCxnSpPr>
            <p:nvPr/>
          </p:nvCxnSpPr>
          <p:spPr>
            <a:xfrm>
              <a:off x="4806778" y="5436973"/>
              <a:ext cx="2075936" cy="1171269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0B11AD-5B34-1E8B-9381-93897E7B4205}"/>
                </a:ext>
              </a:extLst>
            </p:cNvPr>
            <p:cNvSpPr txBox="1"/>
            <p:nvPr/>
          </p:nvSpPr>
          <p:spPr>
            <a:xfrm>
              <a:off x="9181330" y="4615243"/>
              <a:ext cx="2953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Reação de </a:t>
              </a:r>
            </a:p>
            <a:p>
              <a:pPr algn="ctr"/>
              <a:r>
                <a:rPr 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Fenton local</a:t>
              </a:r>
              <a:endParaRPr lang="pt-BR" b="1" baseline="300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3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0680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 do ataque do radical hidroxila (OH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em bases do DNA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C28EC-59DF-9E60-DDFF-90439A95A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0"/>
            <a:ext cx="6909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1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01C42C-A798-1443-C656-34DC01BF5B08}"/>
              </a:ext>
            </a:extLst>
          </p:cNvPr>
          <p:cNvSpPr txBox="1"/>
          <p:nvPr/>
        </p:nvSpPr>
        <p:spPr>
          <a:xfrm>
            <a:off x="153686" y="1461175"/>
            <a:ext cx="660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Abstração de H de ácidos graxos poliinsaturados.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Iniciação da peroxidação lipídica.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radical hidroxila (OH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reage com biomoléculas?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BE4078-5761-35DE-053A-41EF866B3361}"/>
              </a:ext>
            </a:extLst>
          </p:cNvPr>
          <p:cNvGrpSpPr>
            <a:grpSpLocks noChangeAspect="1"/>
          </p:cNvGrpSpPr>
          <p:nvPr/>
        </p:nvGrpSpPr>
        <p:grpSpPr>
          <a:xfrm>
            <a:off x="185668" y="3638228"/>
            <a:ext cx="11820663" cy="1902896"/>
            <a:chOff x="217651" y="2192275"/>
            <a:chExt cx="13298036" cy="21407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714001-E784-0ADF-BCAF-5BF571B3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651" y="2427999"/>
              <a:ext cx="2755900" cy="1905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3DCC17-CEC3-8471-8A99-948B785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9657" y="2322513"/>
              <a:ext cx="4711700" cy="1854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86E169-CCD0-63ED-5764-00B71099C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4387" y="2192275"/>
              <a:ext cx="5321300" cy="20701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E78676A-3D56-E625-B888-EAD484534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22252"/>
            <a:ext cx="3263900" cy="800100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1721128D-CDF0-DBB9-B677-A26E17B8BB2F}"/>
              </a:ext>
            </a:extLst>
          </p:cNvPr>
          <p:cNvSpPr>
            <a:spLocks noChangeAspect="1"/>
          </p:cNvSpPr>
          <p:nvPr/>
        </p:nvSpPr>
        <p:spPr>
          <a:xfrm>
            <a:off x="8414064" y="3847764"/>
            <a:ext cx="874963" cy="554144"/>
          </a:xfrm>
          <a:custGeom>
            <a:avLst/>
            <a:gdLst>
              <a:gd name="connsiteX0" fmla="*/ 1349114 w 1349114"/>
              <a:gd name="connsiteY0" fmla="*/ 329784 h 854439"/>
              <a:gd name="connsiteX1" fmla="*/ 1199213 w 1349114"/>
              <a:gd name="connsiteY1" fmla="*/ 179882 h 854439"/>
              <a:gd name="connsiteX2" fmla="*/ 1124262 w 1349114"/>
              <a:gd name="connsiteY2" fmla="*/ 119921 h 854439"/>
              <a:gd name="connsiteX3" fmla="*/ 989350 w 1349114"/>
              <a:gd name="connsiteY3" fmla="*/ 74951 h 854439"/>
              <a:gd name="connsiteX4" fmla="*/ 854439 w 1349114"/>
              <a:gd name="connsiteY4" fmla="*/ 29980 h 854439"/>
              <a:gd name="connsiteX5" fmla="*/ 809468 w 1349114"/>
              <a:gd name="connsiteY5" fmla="*/ 14990 h 854439"/>
              <a:gd name="connsiteX6" fmla="*/ 764498 w 1349114"/>
              <a:gd name="connsiteY6" fmla="*/ 0 h 854439"/>
              <a:gd name="connsiteX7" fmla="*/ 389744 w 1349114"/>
              <a:gd name="connsiteY7" fmla="*/ 14990 h 854439"/>
              <a:gd name="connsiteX8" fmla="*/ 299803 w 1349114"/>
              <a:gd name="connsiteY8" fmla="*/ 44971 h 854439"/>
              <a:gd name="connsiteX9" fmla="*/ 254832 w 1349114"/>
              <a:gd name="connsiteY9" fmla="*/ 59961 h 854439"/>
              <a:gd name="connsiteX10" fmla="*/ 179882 w 1349114"/>
              <a:gd name="connsiteY10" fmla="*/ 134912 h 854439"/>
              <a:gd name="connsiteX11" fmla="*/ 149901 w 1349114"/>
              <a:gd name="connsiteY11" fmla="*/ 164892 h 854439"/>
              <a:gd name="connsiteX12" fmla="*/ 89941 w 1349114"/>
              <a:gd name="connsiteY12" fmla="*/ 239843 h 854439"/>
              <a:gd name="connsiteX13" fmla="*/ 74950 w 1349114"/>
              <a:gd name="connsiteY13" fmla="*/ 284813 h 854439"/>
              <a:gd name="connsiteX14" fmla="*/ 44970 w 1349114"/>
              <a:gd name="connsiteY14" fmla="*/ 314794 h 854439"/>
              <a:gd name="connsiteX15" fmla="*/ 0 w 1349114"/>
              <a:gd name="connsiteY15" fmla="*/ 494676 h 854439"/>
              <a:gd name="connsiteX16" fmla="*/ 14990 w 1349114"/>
              <a:gd name="connsiteY16" fmla="*/ 569626 h 854439"/>
              <a:gd name="connsiteX17" fmla="*/ 44970 w 1349114"/>
              <a:gd name="connsiteY17" fmla="*/ 659567 h 854439"/>
              <a:gd name="connsiteX18" fmla="*/ 59960 w 1349114"/>
              <a:gd name="connsiteY18" fmla="*/ 719528 h 854439"/>
              <a:gd name="connsiteX19" fmla="*/ 119921 w 1349114"/>
              <a:gd name="connsiteY19" fmla="*/ 779489 h 854439"/>
              <a:gd name="connsiteX20" fmla="*/ 209862 w 1349114"/>
              <a:gd name="connsiteY20" fmla="*/ 809469 h 854439"/>
              <a:gd name="connsiteX21" fmla="*/ 254832 w 1349114"/>
              <a:gd name="connsiteY21" fmla="*/ 839449 h 854439"/>
              <a:gd name="connsiteX22" fmla="*/ 314793 w 1349114"/>
              <a:gd name="connsiteY22" fmla="*/ 854439 h 854439"/>
              <a:gd name="connsiteX23" fmla="*/ 779488 w 1349114"/>
              <a:gd name="connsiteY23" fmla="*/ 839449 h 854439"/>
              <a:gd name="connsiteX24" fmla="*/ 989350 w 1349114"/>
              <a:gd name="connsiteY24" fmla="*/ 779489 h 854439"/>
              <a:gd name="connsiteX25" fmla="*/ 1079291 w 1349114"/>
              <a:gd name="connsiteY25" fmla="*/ 749508 h 854439"/>
              <a:gd name="connsiteX26" fmla="*/ 1124262 w 1349114"/>
              <a:gd name="connsiteY26" fmla="*/ 734518 h 854439"/>
              <a:gd name="connsiteX27" fmla="*/ 1169232 w 1349114"/>
              <a:gd name="connsiteY27" fmla="*/ 704538 h 854439"/>
              <a:gd name="connsiteX28" fmla="*/ 1214203 w 1349114"/>
              <a:gd name="connsiteY28" fmla="*/ 689548 h 854439"/>
              <a:gd name="connsiteX29" fmla="*/ 1244183 w 1349114"/>
              <a:gd name="connsiteY29" fmla="*/ 659567 h 854439"/>
              <a:gd name="connsiteX30" fmla="*/ 1304144 w 1349114"/>
              <a:gd name="connsiteY30" fmla="*/ 524656 h 854439"/>
              <a:gd name="connsiteX31" fmla="*/ 1289154 w 1349114"/>
              <a:gd name="connsiteY31" fmla="*/ 269823 h 85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49114" h="854439">
                <a:moveTo>
                  <a:pt x="1349114" y="329784"/>
                </a:moveTo>
                <a:lnTo>
                  <a:pt x="1199213" y="179882"/>
                </a:lnTo>
                <a:cubicBezTo>
                  <a:pt x="1174298" y="154967"/>
                  <a:pt x="1158294" y="135047"/>
                  <a:pt x="1124262" y="119921"/>
                </a:cubicBezTo>
                <a:cubicBezTo>
                  <a:pt x="1124257" y="119919"/>
                  <a:pt x="1011838" y="82447"/>
                  <a:pt x="989350" y="74951"/>
                </a:cubicBezTo>
                <a:lnTo>
                  <a:pt x="854439" y="29980"/>
                </a:lnTo>
                <a:lnTo>
                  <a:pt x="809468" y="14990"/>
                </a:lnTo>
                <a:lnTo>
                  <a:pt x="764498" y="0"/>
                </a:lnTo>
                <a:cubicBezTo>
                  <a:pt x="639580" y="4997"/>
                  <a:pt x="514181" y="2948"/>
                  <a:pt x="389744" y="14990"/>
                </a:cubicBezTo>
                <a:cubicBezTo>
                  <a:pt x="358289" y="18034"/>
                  <a:pt x="329783" y="34977"/>
                  <a:pt x="299803" y="44971"/>
                </a:cubicBezTo>
                <a:lnTo>
                  <a:pt x="254832" y="59961"/>
                </a:lnTo>
                <a:lnTo>
                  <a:pt x="179882" y="134912"/>
                </a:lnTo>
                <a:cubicBezTo>
                  <a:pt x="169888" y="144906"/>
                  <a:pt x="157741" y="153133"/>
                  <a:pt x="149901" y="164892"/>
                </a:cubicBezTo>
                <a:cubicBezTo>
                  <a:pt x="112081" y="221621"/>
                  <a:pt x="132660" y="197123"/>
                  <a:pt x="89941" y="239843"/>
                </a:cubicBezTo>
                <a:cubicBezTo>
                  <a:pt x="84944" y="254833"/>
                  <a:pt x="83080" y="271264"/>
                  <a:pt x="74950" y="284813"/>
                </a:cubicBezTo>
                <a:cubicBezTo>
                  <a:pt x="67679" y="296932"/>
                  <a:pt x="51290" y="302153"/>
                  <a:pt x="44970" y="314794"/>
                </a:cubicBezTo>
                <a:cubicBezTo>
                  <a:pt x="15276" y="374182"/>
                  <a:pt x="10666" y="430680"/>
                  <a:pt x="0" y="494676"/>
                </a:cubicBezTo>
                <a:cubicBezTo>
                  <a:pt x="4997" y="519659"/>
                  <a:pt x="8286" y="545046"/>
                  <a:pt x="14990" y="569626"/>
                </a:cubicBezTo>
                <a:cubicBezTo>
                  <a:pt x="23305" y="600114"/>
                  <a:pt x="37306" y="628909"/>
                  <a:pt x="44970" y="659567"/>
                </a:cubicBezTo>
                <a:cubicBezTo>
                  <a:pt x="49967" y="679554"/>
                  <a:pt x="49041" y="702057"/>
                  <a:pt x="59960" y="719528"/>
                </a:cubicBezTo>
                <a:cubicBezTo>
                  <a:pt x="74941" y="743497"/>
                  <a:pt x="93106" y="770551"/>
                  <a:pt x="119921" y="779489"/>
                </a:cubicBezTo>
                <a:lnTo>
                  <a:pt x="209862" y="809469"/>
                </a:lnTo>
                <a:cubicBezTo>
                  <a:pt x="224852" y="819462"/>
                  <a:pt x="238273" y="832352"/>
                  <a:pt x="254832" y="839449"/>
                </a:cubicBezTo>
                <a:cubicBezTo>
                  <a:pt x="273768" y="847565"/>
                  <a:pt x="294191" y="854439"/>
                  <a:pt x="314793" y="854439"/>
                </a:cubicBezTo>
                <a:cubicBezTo>
                  <a:pt x="469772" y="854439"/>
                  <a:pt x="624590" y="844446"/>
                  <a:pt x="779488" y="839449"/>
                </a:cubicBezTo>
                <a:cubicBezTo>
                  <a:pt x="930055" y="801808"/>
                  <a:pt x="860329" y="822496"/>
                  <a:pt x="989350" y="779489"/>
                </a:cubicBezTo>
                <a:lnTo>
                  <a:pt x="1079291" y="749508"/>
                </a:lnTo>
                <a:lnTo>
                  <a:pt x="1124262" y="734518"/>
                </a:lnTo>
                <a:cubicBezTo>
                  <a:pt x="1139252" y="724525"/>
                  <a:pt x="1153118" y="712595"/>
                  <a:pt x="1169232" y="704538"/>
                </a:cubicBezTo>
                <a:cubicBezTo>
                  <a:pt x="1183365" y="697472"/>
                  <a:pt x="1200654" y="697678"/>
                  <a:pt x="1214203" y="689548"/>
                </a:cubicBezTo>
                <a:cubicBezTo>
                  <a:pt x="1226322" y="682277"/>
                  <a:pt x="1234190" y="669561"/>
                  <a:pt x="1244183" y="659567"/>
                </a:cubicBezTo>
                <a:cubicBezTo>
                  <a:pt x="1279860" y="552535"/>
                  <a:pt x="1256633" y="595920"/>
                  <a:pt x="1304144" y="524656"/>
                </a:cubicBezTo>
                <a:cubicBezTo>
                  <a:pt x="1287621" y="309856"/>
                  <a:pt x="1289154" y="394933"/>
                  <a:pt x="1289154" y="26982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7898931-31C3-826D-5741-116427A5F39A}"/>
              </a:ext>
            </a:extLst>
          </p:cNvPr>
          <p:cNvSpPr/>
          <p:nvPr/>
        </p:nvSpPr>
        <p:spPr>
          <a:xfrm>
            <a:off x="728420" y="5789097"/>
            <a:ext cx="10972799" cy="8601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Vulnerabilidade a oxidantes aumenta com aumento do numero de insaturações</a:t>
            </a:r>
          </a:p>
        </p:txBody>
      </p:sp>
    </p:spTree>
    <p:extLst>
      <p:ext uri="{BB962C8B-B14F-4D97-AF65-F5344CB8AC3E}">
        <p14:creationId xmlns:p14="http://schemas.microsoft.com/office/powerpoint/2010/main" val="16574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0680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Propagação da peroxidação lipídica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5F21A-BEE9-9F75-7C51-078B74E45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741" y="0"/>
            <a:ext cx="6271523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07F0D94-CB78-8189-2B47-D211CC331147}"/>
              </a:ext>
            </a:extLst>
          </p:cNvPr>
          <p:cNvSpPr/>
          <p:nvPr/>
        </p:nvSpPr>
        <p:spPr>
          <a:xfrm>
            <a:off x="7958138" y="3470014"/>
            <a:ext cx="958730" cy="1702061"/>
          </a:xfrm>
          <a:custGeom>
            <a:avLst/>
            <a:gdLst>
              <a:gd name="connsiteX0" fmla="*/ 0 w 958730"/>
              <a:gd name="connsiteY0" fmla="*/ 1702061 h 1702061"/>
              <a:gd name="connsiteX1" fmla="*/ 100012 w 958730"/>
              <a:gd name="connsiteY1" fmla="*/ 1616336 h 1702061"/>
              <a:gd name="connsiteX2" fmla="*/ 142875 w 958730"/>
              <a:gd name="connsiteY2" fmla="*/ 1573474 h 1702061"/>
              <a:gd name="connsiteX3" fmla="*/ 185737 w 958730"/>
              <a:gd name="connsiteY3" fmla="*/ 1544899 h 1702061"/>
              <a:gd name="connsiteX4" fmla="*/ 242887 w 958730"/>
              <a:gd name="connsiteY4" fmla="*/ 1502036 h 1702061"/>
              <a:gd name="connsiteX5" fmla="*/ 328612 w 958730"/>
              <a:gd name="connsiteY5" fmla="*/ 1444886 h 1702061"/>
              <a:gd name="connsiteX6" fmla="*/ 414337 w 958730"/>
              <a:gd name="connsiteY6" fmla="*/ 1387736 h 1702061"/>
              <a:gd name="connsiteX7" fmla="*/ 457200 w 958730"/>
              <a:gd name="connsiteY7" fmla="*/ 1359161 h 1702061"/>
              <a:gd name="connsiteX8" fmla="*/ 542925 w 958730"/>
              <a:gd name="connsiteY8" fmla="*/ 1273436 h 1702061"/>
              <a:gd name="connsiteX9" fmla="*/ 571500 w 958730"/>
              <a:gd name="connsiteY9" fmla="*/ 1230574 h 1702061"/>
              <a:gd name="connsiteX10" fmla="*/ 614362 w 958730"/>
              <a:gd name="connsiteY10" fmla="*/ 1187711 h 1702061"/>
              <a:gd name="connsiteX11" fmla="*/ 642937 w 958730"/>
              <a:gd name="connsiteY11" fmla="*/ 1144849 h 1702061"/>
              <a:gd name="connsiteX12" fmla="*/ 728662 w 958730"/>
              <a:gd name="connsiteY12" fmla="*/ 1059124 h 1702061"/>
              <a:gd name="connsiteX13" fmla="*/ 814387 w 958730"/>
              <a:gd name="connsiteY13" fmla="*/ 930536 h 1702061"/>
              <a:gd name="connsiteX14" fmla="*/ 842962 w 958730"/>
              <a:gd name="connsiteY14" fmla="*/ 887674 h 1702061"/>
              <a:gd name="connsiteX15" fmla="*/ 900112 w 958730"/>
              <a:gd name="connsiteY15" fmla="*/ 787661 h 1702061"/>
              <a:gd name="connsiteX16" fmla="*/ 928687 w 958730"/>
              <a:gd name="connsiteY16" fmla="*/ 701936 h 1702061"/>
              <a:gd name="connsiteX17" fmla="*/ 942975 w 958730"/>
              <a:gd name="connsiteY17" fmla="*/ 659074 h 1702061"/>
              <a:gd name="connsiteX18" fmla="*/ 942975 w 958730"/>
              <a:gd name="connsiteY18" fmla="*/ 273311 h 1702061"/>
              <a:gd name="connsiteX19" fmla="*/ 928687 w 958730"/>
              <a:gd name="connsiteY19" fmla="*/ 230449 h 1702061"/>
              <a:gd name="connsiteX20" fmla="*/ 885825 w 958730"/>
              <a:gd name="connsiteY20" fmla="*/ 187586 h 1702061"/>
              <a:gd name="connsiteX21" fmla="*/ 828675 w 958730"/>
              <a:gd name="connsiteY21" fmla="*/ 101861 h 1702061"/>
              <a:gd name="connsiteX22" fmla="*/ 785812 w 958730"/>
              <a:gd name="connsiteY22" fmla="*/ 87574 h 1702061"/>
              <a:gd name="connsiteX23" fmla="*/ 742950 w 958730"/>
              <a:gd name="connsiteY23" fmla="*/ 44711 h 1702061"/>
              <a:gd name="connsiteX24" fmla="*/ 614362 w 958730"/>
              <a:gd name="connsiteY24" fmla="*/ 16136 h 1702061"/>
              <a:gd name="connsiteX25" fmla="*/ 314325 w 958730"/>
              <a:gd name="connsiteY25" fmla="*/ 1849 h 170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58730" h="1702061">
                <a:moveTo>
                  <a:pt x="0" y="1702061"/>
                </a:moveTo>
                <a:cubicBezTo>
                  <a:pt x="33337" y="1673486"/>
                  <a:pt x="67375" y="1645709"/>
                  <a:pt x="100012" y="1616336"/>
                </a:cubicBezTo>
                <a:cubicBezTo>
                  <a:pt x="115031" y="1602819"/>
                  <a:pt x="127353" y="1586409"/>
                  <a:pt x="142875" y="1573474"/>
                </a:cubicBezTo>
                <a:cubicBezTo>
                  <a:pt x="156066" y="1562481"/>
                  <a:pt x="171764" y="1554880"/>
                  <a:pt x="185737" y="1544899"/>
                </a:cubicBezTo>
                <a:cubicBezTo>
                  <a:pt x="205114" y="1531058"/>
                  <a:pt x="223379" y="1515692"/>
                  <a:pt x="242887" y="1502036"/>
                </a:cubicBezTo>
                <a:cubicBezTo>
                  <a:pt x="271022" y="1482342"/>
                  <a:pt x="300037" y="1463936"/>
                  <a:pt x="328612" y="1444886"/>
                </a:cubicBezTo>
                <a:lnTo>
                  <a:pt x="414337" y="1387736"/>
                </a:lnTo>
                <a:cubicBezTo>
                  <a:pt x="428625" y="1378211"/>
                  <a:pt x="445058" y="1371303"/>
                  <a:pt x="457200" y="1359161"/>
                </a:cubicBezTo>
                <a:cubicBezTo>
                  <a:pt x="485775" y="1330586"/>
                  <a:pt x="520509" y="1307060"/>
                  <a:pt x="542925" y="1273436"/>
                </a:cubicBezTo>
                <a:cubicBezTo>
                  <a:pt x="552450" y="1259149"/>
                  <a:pt x="560507" y="1243765"/>
                  <a:pt x="571500" y="1230574"/>
                </a:cubicBezTo>
                <a:cubicBezTo>
                  <a:pt x="584435" y="1215052"/>
                  <a:pt x="601427" y="1203233"/>
                  <a:pt x="614362" y="1187711"/>
                </a:cubicBezTo>
                <a:cubicBezTo>
                  <a:pt x="625355" y="1174520"/>
                  <a:pt x="631529" y="1157683"/>
                  <a:pt x="642937" y="1144849"/>
                </a:cubicBezTo>
                <a:cubicBezTo>
                  <a:pt x="669785" y="1114645"/>
                  <a:pt x="706246" y="1092748"/>
                  <a:pt x="728662" y="1059124"/>
                </a:cubicBezTo>
                <a:lnTo>
                  <a:pt x="814387" y="930536"/>
                </a:lnTo>
                <a:lnTo>
                  <a:pt x="842962" y="887674"/>
                </a:lnTo>
                <a:cubicBezTo>
                  <a:pt x="868736" y="849013"/>
                  <a:pt x="881986" y="832977"/>
                  <a:pt x="900112" y="787661"/>
                </a:cubicBezTo>
                <a:cubicBezTo>
                  <a:pt x="911299" y="759695"/>
                  <a:pt x="919162" y="730511"/>
                  <a:pt x="928687" y="701936"/>
                </a:cubicBezTo>
                <a:lnTo>
                  <a:pt x="942975" y="659074"/>
                </a:lnTo>
                <a:cubicBezTo>
                  <a:pt x="961800" y="470818"/>
                  <a:pt x="966057" y="504131"/>
                  <a:pt x="942975" y="273311"/>
                </a:cubicBezTo>
                <a:cubicBezTo>
                  <a:pt x="941476" y="258325"/>
                  <a:pt x="937041" y="242980"/>
                  <a:pt x="928687" y="230449"/>
                </a:cubicBezTo>
                <a:cubicBezTo>
                  <a:pt x="917479" y="213637"/>
                  <a:pt x="900112" y="201874"/>
                  <a:pt x="885825" y="187586"/>
                </a:cubicBezTo>
                <a:cubicBezTo>
                  <a:pt x="870846" y="142650"/>
                  <a:pt x="874541" y="132438"/>
                  <a:pt x="828675" y="101861"/>
                </a:cubicBezTo>
                <a:cubicBezTo>
                  <a:pt x="816144" y="93507"/>
                  <a:pt x="800100" y="92336"/>
                  <a:pt x="785812" y="87574"/>
                </a:cubicBezTo>
                <a:cubicBezTo>
                  <a:pt x="771525" y="73286"/>
                  <a:pt x="759762" y="55919"/>
                  <a:pt x="742950" y="44711"/>
                </a:cubicBezTo>
                <a:cubicBezTo>
                  <a:pt x="719639" y="29170"/>
                  <a:pt x="624470" y="17691"/>
                  <a:pt x="614362" y="16136"/>
                </a:cubicBezTo>
                <a:cubicBezTo>
                  <a:pt x="460208" y="-7580"/>
                  <a:pt x="524537" y="1849"/>
                  <a:pt x="314325" y="1849"/>
                </a:cubicBezTo>
              </a:path>
            </a:pathLst>
          </a:custGeom>
          <a:noFill/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779D0E-A7C3-F642-8376-4A4C564A257F}"/>
              </a:ext>
            </a:extLst>
          </p:cNvPr>
          <p:cNvGrpSpPr/>
          <p:nvPr/>
        </p:nvGrpSpPr>
        <p:grpSpPr>
          <a:xfrm>
            <a:off x="8857026" y="2607181"/>
            <a:ext cx="2741823" cy="2032888"/>
            <a:chOff x="8857026" y="2607181"/>
            <a:chExt cx="2741823" cy="20328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8F084F6-4B74-7141-FEAD-68EFD1784EAB}"/>
                </a:ext>
              </a:extLst>
            </p:cNvPr>
            <p:cNvGrpSpPr/>
            <p:nvPr/>
          </p:nvGrpSpPr>
          <p:grpSpPr>
            <a:xfrm>
              <a:off x="8933612" y="3068846"/>
              <a:ext cx="2588653" cy="1571223"/>
              <a:chOff x="9603347" y="683370"/>
              <a:chExt cx="2588653" cy="1571223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A2D3EFC0-F15B-993D-48B6-64771A543C8C}"/>
                  </a:ext>
                </a:extLst>
              </p:cNvPr>
              <p:cNvSpPr/>
              <p:nvPr/>
            </p:nvSpPr>
            <p:spPr>
              <a:xfrm>
                <a:off x="9603347" y="683370"/>
                <a:ext cx="2588653" cy="1571223"/>
              </a:xfrm>
              <a:prstGeom prst="roundRect">
                <a:avLst/>
              </a:prstGeom>
              <a:solidFill>
                <a:schemeClr val="bg1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L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E914E50-FB32-46D9-1C7F-FC3CCC9F4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88"/>
              <a:stretch/>
            </p:blipFill>
            <p:spPr>
              <a:xfrm>
                <a:off x="9671187" y="833982"/>
                <a:ext cx="2281659" cy="1270000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DB221E-4D8A-9FD8-03B3-CC15530BF130}"/>
                </a:ext>
              </a:extLst>
            </p:cNvPr>
            <p:cNvSpPr txBox="1"/>
            <p:nvPr/>
          </p:nvSpPr>
          <p:spPr>
            <a:xfrm>
              <a:off x="8857026" y="2607181"/>
              <a:ext cx="2741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Retroalimentação da lipoperoxidação catalisada por metais</a:t>
              </a:r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ADA536CC-1084-7DBB-E1D3-0E145C1474B5}"/>
              </a:ext>
            </a:extLst>
          </p:cNvPr>
          <p:cNvSpPr>
            <a:spLocks noChangeAspect="1"/>
          </p:cNvSpPr>
          <p:nvPr/>
        </p:nvSpPr>
        <p:spPr>
          <a:xfrm>
            <a:off x="6617162" y="2222365"/>
            <a:ext cx="607604" cy="384816"/>
          </a:xfrm>
          <a:custGeom>
            <a:avLst/>
            <a:gdLst>
              <a:gd name="connsiteX0" fmla="*/ 1349114 w 1349114"/>
              <a:gd name="connsiteY0" fmla="*/ 329784 h 854439"/>
              <a:gd name="connsiteX1" fmla="*/ 1199213 w 1349114"/>
              <a:gd name="connsiteY1" fmla="*/ 179882 h 854439"/>
              <a:gd name="connsiteX2" fmla="*/ 1124262 w 1349114"/>
              <a:gd name="connsiteY2" fmla="*/ 119921 h 854439"/>
              <a:gd name="connsiteX3" fmla="*/ 989350 w 1349114"/>
              <a:gd name="connsiteY3" fmla="*/ 74951 h 854439"/>
              <a:gd name="connsiteX4" fmla="*/ 854439 w 1349114"/>
              <a:gd name="connsiteY4" fmla="*/ 29980 h 854439"/>
              <a:gd name="connsiteX5" fmla="*/ 809468 w 1349114"/>
              <a:gd name="connsiteY5" fmla="*/ 14990 h 854439"/>
              <a:gd name="connsiteX6" fmla="*/ 764498 w 1349114"/>
              <a:gd name="connsiteY6" fmla="*/ 0 h 854439"/>
              <a:gd name="connsiteX7" fmla="*/ 389744 w 1349114"/>
              <a:gd name="connsiteY7" fmla="*/ 14990 h 854439"/>
              <a:gd name="connsiteX8" fmla="*/ 299803 w 1349114"/>
              <a:gd name="connsiteY8" fmla="*/ 44971 h 854439"/>
              <a:gd name="connsiteX9" fmla="*/ 254832 w 1349114"/>
              <a:gd name="connsiteY9" fmla="*/ 59961 h 854439"/>
              <a:gd name="connsiteX10" fmla="*/ 179882 w 1349114"/>
              <a:gd name="connsiteY10" fmla="*/ 134912 h 854439"/>
              <a:gd name="connsiteX11" fmla="*/ 149901 w 1349114"/>
              <a:gd name="connsiteY11" fmla="*/ 164892 h 854439"/>
              <a:gd name="connsiteX12" fmla="*/ 89941 w 1349114"/>
              <a:gd name="connsiteY12" fmla="*/ 239843 h 854439"/>
              <a:gd name="connsiteX13" fmla="*/ 74950 w 1349114"/>
              <a:gd name="connsiteY13" fmla="*/ 284813 h 854439"/>
              <a:gd name="connsiteX14" fmla="*/ 44970 w 1349114"/>
              <a:gd name="connsiteY14" fmla="*/ 314794 h 854439"/>
              <a:gd name="connsiteX15" fmla="*/ 0 w 1349114"/>
              <a:gd name="connsiteY15" fmla="*/ 494676 h 854439"/>
              <a:gd name="connsiteX16" fmla="*/ 14990 w 1349114"/>
              <a:gd name="connsiteY16" fmla="*/ 569626 h 854439"/>
              <a:gd name="connsiteX17" fmla="*/ 44970 w 1349114"/>
              <a:gd name="connsiteY17" fmla="*/ 659567 h 854439"/>
              <a:gd name="connsiteX18" fmla="*/ 59960 w 1349114"/>
              <a:gd name="connsiteY18" fmla="*/ 719528 h 854439"/>
              <a:gd name="connsiteX19" fmla="*/ 119921 w 1349114"/>
              <a:gd name="connsiteY19" fmla="*/ 779489 h 854439"/>
              <a:gd name="connsiteX20" fmla="*/ 209862 w 1349114"/>
              <a:gd name="connsiteY20" fmla="*/ 809469 h 854439"/>
              <a:gd name="connsiteX21" fmla="*/ 254832 w 1349114"/>
              <a:gd name="connsiteY21" fmla="*/ 839449 h 854439"/>
              <a:gd name="connsiteX22" fmla="*/ 314793 w 1349114"/>
              <a:gd name="connsiteY22" fmla="*/ 854439 h 854439"/>
              <a:gd name="connsiteX23" fmla="*/ 779488 w 1349114"/>
              <a:gd name="connsiteY23" fmla="*/ 839449 h 854439"/>
              <a:gd name="connsiteX24" fmla="*/ 989350 w 1349114"/>
              <a:gd name="connsiteY24" fmla="*/ 779489 h 854439"/>
              <a:gd name="connsiteX25" fmla="*/ 1079291 w 1349114"/>
              <a:gd name="connsiteY25" fmla="*/ 749508 h 854439"/>
              <a:gd name="connsiteX26" fmla="*/ 1124262 w 1349114"/>
              <a:gd name="connsiteY26" fmla="*/ 734518 h 854439"/>
              <a:gd name="connsiteX27" fmla="*/ 1169232 w 1349114"/>
              <a:gd name="connsiteY27" fmla="*/ 704538 h 854439"/>
              <a:gd name="connsiteX28" fmla="*/ 1214203 w 1349114"/>
              <a:gd name="connsiteY28" fmla="*/ 689548 h 854439"/>
              <a:gd name="connsiteX29" fmla="*/ 1244183 w 1349114"/>
              <a:gd name="connsiteY29" fmla="*/ 659567 h 854439"/>
              <a:gd name="connsiteX30" fmla="*/ 1304144 w 1349114"/>
              <a:gd name="connsiteY30" fmla="*/ 524656 h 854439"/>
              <a:gd name="connsiteX31" fmla="*/ 1289154 w 1349114"/>
              <a:gd name="connsiteY31" fmla="*/ 269823 h 85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49114" h="854439">
                <a:moveTo>
                  <a:pt x="1349114" y="329784"/>
                </a:moveTo>
                <a:lnTo>
                  <a:pt x="1199213" y="179882"/>
                </a:lnTo>
                <a:cubicBezTo>
                  <a:pt x="1174298" y="154967"/>
                  <a:pt x="1158294" y="135047"/>
                  <a:pt x="1124262" y="119921"/>
                </a:cubicBezTo>
                <a:cubicBezTo>
                  <a:pt x="1124257" y="119919"/>
                  <a:pt x="1011838" y="82447"/>
                  <a:pt x="989350" y="74951"/>
                </a:cubicBezTo>
                <a:lnTo>
                  <a:pt x="854439" y="29980"/>
                </a:lnTo>
                <a:lnTo>
                  <a:pt x="809468" y="14990"/>
                </a:lnTo>
                <a:lnTo>
                  <a:pt x="764498" y="0"/>
                </a:lnTo>
                <a:cubicBezTo>
                  <a:pt x="639580" y="4997"/>
                  <a:pt x="514181" y="2948"/>
                  <a:pt x="389744" y="14990"/>
                </a:cubicBezTo>
                <a:cubicBezTo>
                  <a:pt x="358289" y="18034"/>
                  <a:pt x="329783" y="34977"/>
                  <a:pt x="299803" y="44971"/>
                </a:cubicBezTo>
                <a:lnTo>
                  <a:pt x="254832" y="59961"/>
                </a:lnTo>
                <a:lnTo>
                  <a:pt x="179882" y="134912"/>
                </a:lnTo>
                <a:cubicBezTo>
                  <a:pt x="169888" y="144906"/>
                  <a:pt x="157741" y="153133"/>
                  <a:pt x="149901" y="164892"/>
                </a:cubicBezTo>
                <a:cubicBezTo>
                  <a:pt x="112081" y="221621"/>
                  <a:pt x="132660" y="197123"/>
                  <a:pt x="89941" y="239843"/>
                </a:cubicBezTo>
                <a:cubicBezTo>
                  <a:pt x="84944" y="254833"/>
                  <a:pt x="83080" y="271264"/>
                  <a:pt x="74950" y="284813"/>
                </a:cubicBezTo>
                <a:cubicBezTo>
                  <a:pt x="67679" y="296932"/>
                  <a:pt x="51290" y="302153"/>
                  <a:pt x="44970" y="314794"/>
                </a:cubicBezTo>
                <a:cubicBezTo>
                  <a:pt x="15276" y="374182"/>
                  <a:pt x="10666" y="430680"/>
                  <a:pt x="0" y="494676"/>
                </a:cubicBezTo>
                <a:cubicBezTo>
                  <a:pt x="4997" y="519659"/>
                  <a:pt x="8286" y="545046"/>
                  <a:pt x="14990" y="569626"/>
                </a:cubicBezTo>
                <a:cubicBezTo>
                  <a:pt x="23305" y="600114"/>
                  <a:pt x="37306" y="628909"/>
                  <a:pt x="44970" y="659567"/>
                </a:cubicBezTo>
                <a:cubicBezTo>
                  <a:pt x="49967" y="679554"/>
                  <a:pt x="49041" y="702057"/>
                  <a:pt x="59960" y="719528"/>
                </a:cubicBezTo>
                <a:cubicBezTo>
                  <a:pt x="74941" y="743497"/>
                  <a:pt x="93106" y="770551"/>
                  <a:pt x="119921" y="779489"/>
                </a:cubicBezTo>
                <a:lnTo>
                  <a:pt x="209862" y="809469"/>
                </a:lnTo>
                <a:cubicBezTo>
                  <a:pt x="224852" y="819462"/>
                  <a:pt x="238273" y="832352"/>
                  <a:pt x="254832" y="839449"/>
                </a:cubicBezTo>
                <a:cubicBezTo>
                  <a:pt x="273768" y="847565"/>
                  <a:pt x="294191" y="854439"/>
                  <a:pt x="314793" y="854439"/>
                </a:cubicBezTo>
                <a:cubicBezTo>
                  <a:pt x="469772" y="854439"/>
                  <a:pt x="624590" y="844446"/>
                  <a:pt x="779488" y="839449"/>
                </a:cubicBezTo>
                <a:cubicBezTo>
                  <a:pt x="930055" y="801808"/>
                  <a:pt x="860329" y="822496"/>
                  <a:pt x="989350" y="779489"/>
                </a:cubicBezTo>
                <a:lnTo>
                  <a:pt x="1079291" y="749508"/>
                </a:lnTo>
                <a:lnTo>
                  <a:pt x="1124262" y="734518"/>
                </a:lnTo>
                <a:cubicBezTo>
                  <a:pt x="1139252" y="724525"/>
                  <a:pt x="1153118" y="712595"/>
                  <a:pt x="1169232" y="704538"/>
                </a:cubicBezTo>
                <a:cubicBezTo>
                  <a:pt x="1183365" y="697472"/>
                  <a:pt x="1200654" y="697678"/>
                  <a:pt x="1214203" y="689548"/>
                </a:cubicBezTo>
                <a:cubicBezTo>
                  <a:pt x="1226322" y="682277"/>
                  <a:pt x="1234190" y="669561"/>
                  <a:pt x="1244183" y="659567"/>
                </a:cubicBezTo>
                <a:cubicBezTo>
                  <a:pt x="1279860" y="552535"/>
                  <a:pt x="1256633" y="595920"/>
                  <a:pt x="1304144" y="524656"/>
                </a:cubicBezTo>
                <a:cubicBezTo>
                  <a:pt x="1287621" y="309856"/>
                  <a:pt x="1289154" y="394933"/>
                  <a:pt x="1289154" y="26982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6FD023-0AC6-8A7B-F01A-774903A05842}"/>
              </a:ext>
            </a:extLst>
          </p:cNvPr>
          <p:cNvGrpSpPr/>
          <p:nvPr/>
        </p:nvGrpSpPr>
        <p:grpSpPr>
          <a:xfrm>
            <a:off x="2879845" y="4901184"/>
            <a:ext cx="3496571" cy="562618"/>
            <a:chOff x="2879845" y="4901184"/>
            <a:chExt cx="3496571" cy="562618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4F4E79C-6AE5-BD20-1BC8-557BBA2C183A}"/>
                </a:ext>
              </a:extLst>
            </p:cNvPr>
            <p:cNvSpPr/>
            <p:nvPr/>
          </p:nvSpPr>
          <p:spPr>
            <a:xfrm>
              <a:off x="4194048" y="4901184"/>
              <a:ext cx="2182368" cy="377952"/>
            </a:xfrm>
            <a:custGeom>
              <a:avLst/>
              <a:gdLst>
                <a:gd name="connsiteX0" fmla="*/ 2182368 w 2182368"/>
                <a:gd name="connsiteY0" fmla="*/ 377952 h 377952"/>
                <a:gd name="connsiteX1" fmla="*/ 1719072 w 2182368"/>
                <a:gd name="connsiteY1" fmla="*/ 158496 h 377952"/>
                <a:gd name="connsiteX2" fmla="*/ 1524000 w 2182368"/>
                <a:gd name="connsiteY2" fmla="*/ 109728 h 377952"/>
                <a:gd name="connsiteX3" fmla="*/ 1158240 w 2182368"/>
                <a:gd name="connsiteY3" fmla="*/ 12192 h 377952"/>
                <a:gd name="connsiteX4" fmla="*/ 926592 w 2182368"/>
                <a:gd name="connsiteY4" fmla="*/ 0 h 377952"/>
                <a:gd name="connsiteX5" fmla="*/ 341376 w 2182368"/>
                <a:gd name="connsiteY5" fmla="*/ 48768 h 377952"/>
                <a:gd name="connsiteX6" fmla="*/ 36576 w 2182368"/>
                <a:gd name="connsiteY6" fmla="*/ 207264 h 377952"/>
                <a:gd name="connsiteX7" fmla="*/ 0 w 2182368"/>
                <a:gd name="connsiteY7" fmla="*/ 231648 h 37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2368" h="377952">
                  <a:moveTo>
                    <a:pt x="2182368" y="377952"/>
                  </a:moveTo>
                  <a:cubicBezTo>
                    <a:pt x="2080594" y="327065"/>
                    <a:pt x="1833349" y="198829"/>
                    <a:pt x="1719072" y="158496"/>
                  </a:cubicBezTo>
                  <a:cubicBezTo>
                    <a:pt x="1655868" y="136189"/>
                    <a:pt x="1588367" y="128415"/>
                    <a:pt x="1524000" y="109728"/>
                  </a:cubicBezTo>
                  <a:cubicBezTo>
                    <a:pt x="1343114" y="57213"/>
                    <a:pt x="1345142" y="34181"/>
                    <a:pt x="1158240" y="12192"/>
                  </a:cubicBezTo>
                  <a:cubicBezTo>
                    <a:pt x="1081447" y="3157"/>
                    <a:pt x="1003808" y="4064"/>
                    <a:pt x="926592" y="0"/>
                  </a:cubicBezTo>
                  <a:cubicBezTo>
                    <a:pt x="829032" y="3049"/>
                    <a:pt x="481940" y="-6086"/>
                    <a:pt x="341376" y="48768"/>
                  </a:cubicBezTo>
                  <a:cubicBezTo>
                    <a:pt x="234696" y="90399"/>
                    <a:pt x="131859" y="143742"/>
                    <a:pt x="36576" y="207264"/>
                  </a:cubicBezTo>
                  <a:lnTo>
                    <a:pt x="0" y="231648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947C51-A5ED-1176-AF7B-89994901B7CA}"/>
                </a:ext>
              </a:extLst>
            </p:cNvPr>
            <p:cNvSpPr txBox="1"/>
            <p:nvPr/>
          </p:nvSpPr>
          <p:spPr>
            <a:xfrm>
              <a:off x="2879845" y="5094470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Radical </a:t>
              </a:r>
              <a:r>
                <a:rPr lang="pt-BR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peroxila</a:t>
              </a:r>
              <a:endPara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CC84F0-EBFD-BA7E-7DA3-E19C75312137}"/>
              </a:ext>
            </a:extLst>
          </p:cNvPr>
          <p:cNvGrpSpPr/>
          <p:nvPr/>
        </p:nvGrpSpPr>
        <p:grpSpPr>
          <a:xfrm>
            <a:off x="2259056" y="5787259"/>
            <a:ext cx="4117360" cy="562618"/>
            <a:chOff x="2259056" y="4901184"/>
            <a:chExt cx="4117360" cy="562618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6FC7FBA-D933-CFFA-D485-94CCCF883F07}"/>
                </a:ext>
              </a:extLst>
            </p:cNvPr>
            <p:cNvSpPr/>
            <p:nvPr/>
          </p:nvSpPr>
          <p:spPr>
            <a:xfrm>
              <a:off x="4194048" y="4901184"/>
              <a:ext cx="2182368" cy="377952"/>
            </a:xfrm>
            <a:custGeom>
              <a:avLst/>
              <a:gdLst>
                <a:gd name="connsiteX0" fmla="*/ 2182368 w 2182368"/>
                <a:gd name="connsiteY0" fmla="*/ 377952 h 377952"/>
                <a:gd name="connsiteX1" fmla="*/ 1719072 w 2182368"/>
                <a:gd name="connsiteY1" fmla="*/ 158496 h 377952"/>
                <a:gd name="connsiteX2" fmla="*/ 1524000 w 2182368"/>
                <a:gd name="connsiteY2" fmla="*/ 109728 h 377952"/>
                <a:gd name="connsiteX3" fmla="*/ 1158240 w 2182368"/>
                <a:gd name="connsiteY3" fmla="*/ 12192 h 377952"/>
                <a:gd name="connsiteX4" fmla="*/ 926592 w 2182368"/>
                <a:gd name="connsiteY4" fmla="*/ 0 h 377952"/>
                <a:gd name="connsiteX5" fmla="*/ 341376 w 2182368"/>
                <a:gd name="connsiteY5" fmla="*/ 48768 h 377952"/>
                <a:gd name="connsiteX6" fmla="*/ 36576 w 2182368"/>
                <a:gd name="connsiteY6" fmla="*/ 207264 h 377952"/>
                <a:gd name="connsiteX7" fmla="*/ 0 w 2182368"/>
                <a:gd name="connsiteY7" fmla="*/ 231648 h 37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2368" h="377952">
                  <a:moveTo>
                    <a:pt x="2182368" y="377952"/>
                  </a:moveTo>
                  <a:cubicBezTo>
                    <a:pt x="2080594" y="327065"/>
                    <a:pt x="1833349" y="198829"/>
                    <a:pt x="1719072" y="158496"/>
                  </a:cubicBezTo>
                  <a:cubicBezTo>
                    <a:pt x="1655868" y="136189"/>
                    <a:pt x="1588367" y="128415"/>
                    <a:pt x="1524000" y="109728"/>
                  </a:cubicBezTo>
                  <a:cubicBezTo>
                    <a:pt x="1343114" y="57213"/>
                    <a:pt x="1345142" y="34181"/>
                    <a:pt x="1158240" y="12192"/>
                  </a:cubicBezTo>
                  <a:cubicBezTo>
                    <a:pt x="1081447" y="3157"/>
                    <a:pt x="1003808" y="4064"/>
                    <a:pt x="926592" y="0"/>
                  </a:cubicBezTo>
                  <a:cubicBezTo>
                    <a:pt x="829032" y="3049"/>
                    <a:pt x="481940" y="-6086"/>
                    <a:pt x="341376" y="48768"/>
                  </a:cubicBezTo>
                  <a:cubicBezTo>
                    <a:pt x="234696" y="90399"/>
                    <a:pt x="131859" y="143742"/>
                    <a:pt x="36576" y="207264"/>
                  </a:cubicBezTo>
                  <a:lnTo>
                    <a:pt x="0" y="231648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D8C5E5-FF46-36D5-4138-77E897D5FEA8}"/>
                </a:ext>
              </a:extLst>
            </p:cNvPr>
            <p:cNvSpPr txBox="1"/>
            <p:nvPr/>
          </p:nvSpPr>
          <p:spPr>
            <a:xfrm>
              <a:off x="2259056" y="5094470"/>
              <a:ext cx="2903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Hidroperóxido de lipídio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C7FFC25-03DE-0031-F34D-BA8F89D7E56D}"/>
              </a:ext>
            </a:extLst>
          </p:cNvPr>
          <p:cNvGrpSpPr/>
          <p:nvPr/>
        </p:nvGrpSpPr>
        <p:grpSpPr>
          <a:xfrm>
            <a:off x="9716727" y="3497344"/>
            <a:ext cx="1915909" cy="1601929"/>
            <a:chOff x="9716727" y="3497344"/>
            <a:chExt cx="1915909" cy="160192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EFE6F1-D64F-AE0E-8883-DF530105165A}"/>
                </a:ext>
              </a:extLst>
            </p:cNvPr>
            <p:cNvSpPr txBox="1"/>
            <p:nvPr/>
          </p:nvSpPr>
          <p:spPr>
            <a:xfrm>
              <a:off x="9716727" y="4729941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Radical </a:t>
              </a:r>
              <a:r>
                <a:rPr lang="pt-BR" b="1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alcoxila</a:t>
              </a:r>
              <a:endParaRPr lang="pt-BR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66DEC87-2C25-3C17-D6D0-A8416178AAFC}"/>
                </a:ext>
              </a:extLst>
            </p:cNvPr>
            <p:cNvSpPr/>
            <p:nvPr/>
          </p:nvSpPr>
          <p:spPr>
            <a:xfrm>
              <a:off x="11067068" y="3497344"/>
              <a:ext cx="386499" cy="1263192"/>
            </a:xfrm>
            <a:custGeom>
              <a:avLst/>
              <a:gdLst>
                <a:gd name="connsiteX0" fmla="*/ 0 w 386499"/>
                <a:gd name="connsiteY0" fmla="*/ 0 h 1263192"/>
                <a:gd name="connsiteX1" fmla="*/ 37707 w 386499"/>
                <a:gd name="connsiteY1" fmla="*/ 75415 h 1263192"/>
                <a:gd name="connsiteX2" fmla="*/ 65988 w 386499"/>
                <a:gd name="connsiteY2" fmla="*/ 113122 h 1263192"/>
                <a:gd name="connsiteX3" fmla="*/ 75414 w 386499"/>
                <a:gd name="connsiteY3" fmla="*/ 141402 h 1263192"/>
                <a:gd name="connsiteX4" fmla="*/ 141402 w 386499"/>
                <a:gd name="connsiteY4" fmla="*/ 226244 h 1263192"/>
                <a:gd name="connsiteX5" fmla="*/ 169683 w 386499"/>
                <a:gd name="connsiteY5" fmla="*/ 263951 h 1263192"/>
                <a:gd name="connsiteX6" fmla="*/ 197963 w 386499"/>
                <a:gd name="connsiteY6" fmla="*/ 320512 h 1263192"/>
                <a:gd name="connsiteX7" fmla="*/ 216817 w 386499"/>
                <a:gd name="connsiteY7" fmla="*/ 358219 h 1263192"/>
                <a:gd name="connsiteX8" fmla="*/ 226243 w 386499"/>
                <a:gd name="connsiteY8" fmla="*/ 386499 h 1263192"/>
                <a:gd name="connsiteX9" fmla="*/ 254524 w 386499"/>
                <a:gd name="connsiteY9" fmla="*/ 424207 h 1263192"/>
                <a:gd name="connsiteX10" fmla="*/ 282804 w 386499"/>
                <a:gd name="connsiteY10" fmla="*/ 518475 h 1263192"/>
                <a:gd name="connsiteX11" fmla="*/ 311085 w 386499"/>
                <a:gd name="connsiteY11" fmla="*/ 584462 h 1263192"/>
                <a:gd name="connsiteX12" fmla="*/ 339365 w 386499"/>
                <a:gd name="connsiteY12" fmla="*/ 678730 h 1263192"/>
                <a:gd name="connsiteX13" fmla="*/ 348792 w 386499"/>
                <a:gd name="connsiteY13" fmla="*/ 707011 h 1263192"/>
                <a:gd name="connsiteX14" fmla="*/ 367645 w 386499"/>
                <a:gd name="connsiteY14" fmla="*/ 801279 h 1263192"/>
                <a:gd name="connsiteX15" fmla="*/ 377072 w 386499"/>
                <a:gd name="connsiteY15" fmla="*/ 848413 h 1263192"/>
                <a:gd name="connsiteX16" fmla="*/ 386499 w 386499"/>
                <a:gd name="connsiteY16" fmla="*/ 952108 h 1263192"/>
                <a:gd name="connsiteX17" fmla="*/ 377072 w 386499"/>
                <a:gd name="connsiteY17" fmla="*/ 1263192 h 126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6499" h="1263192">
                  <a:moveTo>
                    <a:pt x="0" y="0"/>
                  </a:moveTo>
                  <a:cubicBezTo>
                    <a:pt x="12569" y="25138"/>
                    <a:pt x="23545" y="51138"/>
                    <a:pt x="37707" y="75415"/>
                  </a:cubicBezTo>
                  <a:cubicBezTo>
                    <a:pt x="45624" y="88986"/>
                    <a:pt x="58193" y="99481"/>
                    <a:pt x="65988" y="113122"/>
                  </a:cubicBezTo>
                  <a:cubicBezTo>
                    <a:pt x="70918" y="121749"/>
                    <a:pt x="69902" y="133134"/>
                    <a:pt x="75414" y="141402"/>
                  </a:cubicBezTo>
                  <a:cubicBezTo>
                    <a:pt x="95287" y="171212"/>
                    <a:pt x="119557" y="197846"/>
                    <a:pt x="141402" y="226244"/>
                  </a:cubicBezTo>
                  <a:cubicBezTo>
                    <a:pt x="150981" y="238697"/>
                    <a:pt x="169683" y="263951"/>
                    <a:pt x="169683" y="263951"/>
                  </a:cubicBezTo>
                  <a:cubicBezTo>
                    <a:pt x="186964" y="315798"/>
                    <a:pt x="168726" y="269347"/>
                    <a:pt x="197963" y="320512"/>
                  </a:cubicBezTo>
                  <a:cubicBezTo>
                    <a:pt x="204935" y="332713"/>
                    <a:pt x="211281" y="345303"/>
                    <a:pt x="216817" y="358219"/>
                  </a:cubicBezTo>
                  <a:cubicBezTo>
                    <a:pt x="220731" y="367352"/>
                    <a:pt x="221313" y="377872"/>
                    <a:pt x="226243" y="386499"/>
                  </a:cubicBezTo>
                  <a:cubicBezTo>
                    <a:pt x="234038" y="400141"/>
                    <a:pt x="245097" y="411638"/>
                    <a:pt x="254524" y="424207"/>
                  </a:cubicBezTo>
                  <a:cubicBezTo>
                    <a:pt x="262785" y="457250"/>
                    <a:pt x="269037" y="486352"/>
                    <a:pt x="282804" y="518475"/>
                  </a:cubicBezTo>
                  <a:cubicBezTo>
                    <a:pt x="292231" y="540471"/>
                    <a:pt x="302494" y="562126"/>
                    <a:pt x="311085" y="584462"/>
                  </a:cubicBezTo>
                  <a:cubicBezTo>
                    <a:pt x="335972" y="649168"/>
                    <a:pt x="323855" y="624446"/>
                    <a:pt x="339365" y="678730"/>
                  </a:cubicBezTo>
                  <a:cubicBezTo>
                    <a:pt x="342095" y="688285"/>
                    <a:pt x="346558" y="697329"/>
                    <a:pt x="348792" y="707011"/>
                  </a:cubicBezTo>
                  <a:cubicBezTo>
                    <a:pt x="355997" y="738235"/>
                    <a:pt x="361361" y="769856"/>
                    <a:pt x="367645" y="801279"/>
                  </a:cubicBezTo>
                  <a:lnTo>
                    <a:pt x="377072" y="848413"/>
                  </a:lnTo>
                  <a:cubicBezTo>
                    <a:pt x="380214" y="882978"/>
                    <a:pt x="386499" y="917400"/>
                    <a:pt x="386499" y="952108"/>
                  </a:cubicBezTo>
                  <a:cubicBezTo>
                    <a:pt x="386499" y="1055850"/>
                    <a:pt x="377072" y="1159450"/>
                    <a:pt x="377072" y="1263192"/>
                  </a:cubicBezTo>
                </a:path>
              </a:pathLst>
            </a:custGeom>
            <a:noFill/>
            <a:ln w="31750">
              <a:solidFill>
                <a:srgbClr val="0432FF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C547E05-F38D-D5F8-0697-F28861403F44}"/>
              </a:ext>
            </a:extLst>
          </p:cNvPr>
          <p:cNvGrpSpPr/>
          <p:nvPr/>
        </p:nvGrpSpPr>
        <p:grpSpPr>
          <a:xfrm>
            <a:off x="8604829" y="135905"/>
            <a:ext cx="3492058" cy="2425632"/>
            <a:chOff x="8604829" y="135905"/>
            <a:chExt cx="3492058" cy="242563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F673B11-48A4-4A84-F56C-59F6D9B3D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0678941" y="492343"/>
              <a:ext cx="1774383" cy="1061508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B20A89F-A2C7-75F8-BA5F-B8FD9E5521F6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8604829" y="1281160"/>
              <a:ext cx="543646" cy="30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AA99F1-6D6A-8044-FAF5-E6A120EC9CF7}"/>
                </a:ext>
              </a:extLst>
            </p:cNvPr>
            <p:cNvSpPr txBox="1"/>
            <p:nvPr/>
          </p:nvSpPr>
          <p:spPr>
            <a:xfrm>
              <a:off x="9148475" y="807138"/>
              <a:ext cx="18265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Fosfolipídios podem coordenar íons metálicos como </a:t>
              </a:r>
              <a:r>
                <a:rPr lang="pt-BR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lang="pt-BR" sz="14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e </a:t>
              </a:r>
              <a:r>
                <a:rPr lang="pt-BR" sz="1400" b="1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pt-BR" sz="1400" b="1" baseline="30000" dirty="0">
                  <a:solidFill>
                    <a:srgbClr val="0096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</a:p>
          </p:txBody>
        </p:sp>
        <p:sp>
          <p:nvSpPr>
            <p:cNvPr id="39" name="Explosion 2 38">
              <a:extLst>
                <a:ext uri="{FF2B5EF4-FFF2-40B4-BE49-F238E27FC236}">
                  <a16:creationId xmlns:a16="http://schemas.microsoft.com/office/drawing/2014/main" id="{B89B0B52-3C9E-6888-05BE-1CEC56E2295E}"/>
                </a:ext>
              </a:extLst>
            </p:cNvPr>
            <p:cNvSpPr/>
            <p:nvPr/>
          </p:nvSpPr>
          <p:spPr>
            <a:xfrm rot="585998">
              <a:off x="10016087" y="1661740"/>
              <a:ext cx="1425927" cy="899797"/>
            </a:xfrm>
            <a:prstGeom prst="irregularSeal2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 sz="12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74EEB6-F10B-71E0-AC28-68C64E48669A}"/>
                </a:ext>
              </a:extLst>
            </p:cNvPr>
            <p:cNvSpPr txBox="1"/>
            <p:nvPr/>
          </p:nvSpPr>
          <p:spPr>
            <a:xfrm>
              <a:off x="9889189" y="1894907"/>
              <a:ext cx="15210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Reação de </a:t>
              </a:r>
            </a:p>
            <a:p>
              <a:pPr algn="ctr"/>
              <a:r>
                <a:rPr lang="pt-B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Fenton local</a:t>
              </a:r>
              <a:endParaRPr lang="pt-BR" sz="1100" b="1" baseline="300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0680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Terminação da peroxidação lipídica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DAEBA-299A-FFBE-0B4C-2343410C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878" y="0"/>
            <a:ext cx="6656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74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0680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de lipídios induzida por oxigênio </a:t>
            </a:r>
            <a:r>
              <a:rPr lang="pt-B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singlete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3BA26-5BB3-5DB4-AB57-7F084A2B5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429" y="2220385"/>
            <a:ext cx="6444521" cy="3247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0A4A9-40CB-8D2E-44C2-BAE6F6FDFE56}"/>
              </a:ext>
            </a:extLst>
          </p:cNvPr>
          <p:cNvSpPr txBox="1"/>
          <p:nvPr/>
        </p:nvSpPr>
        <p:spPr>
          <a:xfrm>
            <a:off x="5779726" y="1390441"/>
            <a:ext cx="5767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de hidroperóxido de lipídio </a:t>
            </a:r>
          </a:p>
        </p:txBody>
      </p:sp>
    </p:spTree>
    <p:extLst>
      <p:ext uri="{BB962C8B-B14F-4D97-AF65-F5344CB8AC3E}">
        <p14:creationId xmlns:p14="http://schemas.microsoft.com/office/powerpoint/2010/main" val="4201500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A4EEF3E-2A65-66B9-35D0-C3587052F4B4}"/>
              </a:ext>
            </a:extLst>
          </p:cNvPr>
          <p:cNvGrpSpPr/>
          <p:nvPr/>
        </p:nvGrpSpPr>
        <p:grpSpPr>
          <a:xfrm>
            <a:off x="2670186" y="1442055"/>
            <a:ext cx="9519863" cy="5388996"/>
            <a:chOff x="1605888" y="1442055"/>
            <a:chExt cx="9519863" cy="538899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2FB2A4-C5A3-2149-3441-0722AB839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5888" y="1442055"/>
              <a:ext cx="9519863" cy="5388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4A16C0-0EEA-47F6-2B19-64B31AA2D679}"/>
                </a:ext>
              </a:extLst>
            </p:cNvPr>
            <p:cNvSpPr txBox="1"/>
            <p:nvPr/>
          </p:nvSpPr>
          <p:spPr>
            <a:xfrm>
              <a:off x="3330346" y="6509082"/>
              <a:ext cx="22060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1200" dirty="0">
                  <a:latin typeface="Arial" panose="020B0604020202020204" pitchFamily="34" charset="0"/>
                  <a:cs typeface="Arial" panose="020B0604020202020204" pitchFamily="34" charset="0"/>
                </a:rPr>
                <a:t>Hawkins e Davies, JBC, 2019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A197A4-2979-07FC-52DF-01E375E4E630}"/>
                </a:ext>
              </a:extLst>
            </p:cNvPr>
            <p:cNvSpPr/>
            <p:nvPr/>
          </p:nvSpPr>
          <p:spPr>
            <a:xfrm rot="3770987">
              <a:off x="9478501" y="3982598"/>
              <a:ext cx="287189" cy="57754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F3DBF7-7F35-E4DC-20C1-C9AA2687645C}"/>
                </a:ext>
              </a:extLst>
            </p:cNvPr>
            <p:cNvSpPr/>
            <p:nvPr/>
          </p:nvSpPr>
          <p:spPr>
            <a:xfrm rot="7186311">
              <a:off x="7208978" y="5485145"/>
              <a:ext cx="287189" cy="57754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radical hidroxila (OH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reage com biomoléculas?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21E50B-202C-53D0-3FF1-1A8BC2FB314B}"/>
              </a:ext>
            </a:extLst>
          </p:cNvPr>
          <p:cNvGrpSpPr/>
          <p:nvPr/>
        </p:nvGrpSpPr>
        <p:grpSpPr>
          <a:xfrm>
            <a:off x="153686" y="1466842"/>
            <a:ext cx="3776265" cy="1434460"/>
            <a:chOff x="5346172" y="1881217"/>
            <a:chExt cx="3776265" cy="1434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2EE3E0-1D66-6619-116A-8C77C8FDD929}"/>
                </a:ext>
              </a:extLst>
            </p:cNvPr>
            <p:cNvSpPr txBox="1"/>
            <p:nvPr/>
          </p:nvSpPr>
          <p:spPr>
            <a:xfrm>
              <a:off x="5346172" y="1881217"/>
              <a:ext cx="37762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Abstração de H da cadeia polipeptídica.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3D471D-7BA1-4ACD-AA5C-3C9E98E6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5214" y="2666453"/>
              <a:ext cx="2669032" cy="649224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4C693D9-DE29-DD86-D80F-A3F6F2A027A9}"/>
              </a:ext>
            </a:extLst>
          </p:cNvPr>
          <p:cNvSpPr txBox="1"/>
          <p:nvPr/>
        </p:nvSpPr>
        <p:spPr>
          <a:xfrm>
            <a:off x="3677575" y="2581186"/>
            <a:ext cx="7697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L" sz="2400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C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endParaRPr lang="en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3030095-ABFC-8572-C8B6-CB807562E813}"/>
              </a:ext>
            </a:extLst>
          </p:cNvPr>
          <p:cNvSpPr>
            <a:spLocks noChangeAspect="1"/>
          </p:cNvSpPr>
          <p:nvPr/>
        </p:nvSpPr>
        <p:spPr>
          <a:xfrm>
            <a:off x="2983522" y="3354162"/>
            <a:ext cx="287503" cy="332376"/>
          </a:xfrm>
          <a:custGeom>
            <a:avLst/>
            <a:gdLst>
              <a:gd name="connsiteX0" fmla="*/ 260929 w 410830"/>
              <a:gd name="connsiteY0" fmla="*/ 45919 h 390692"/>
              <a:gd name="connsiteX1" fmla="*/ 96037 w 410830"/>
              <a:gd name="connsiteY1" fmla="*/ 75899 h 390692"/>
              <a:gd name="connsiteX2" fmla="*/ 21086 w 410830"/>
              <a:gd name="connsiteY2" fmla="*/ 135860 h 390692"/>
              <a:gd name="connsiteX3" fmla="*/ 21086 w 410830"/>
              <a:gd name="connsiteY3" fmla="*/ 330732 h 390692"/>
              <a:gd name="connsiteX4" fmla="*/ 51066 w 410830"/>
              <a:gd name="connsiteY4" fmla="*/ 375702 h 390692"/>
              <a:gd name="connsiteX5" fmla="*/ 96037 w 410830"/>
              <a:gd name="connsiteY5" fmla="*/ 390692 h 390692"/>
              <a:gd name="connsiteX6" fmla="*/ 320889 w 410830"/>
              <a:gd name="connsiteY6" fmla="*/ 360712 h 390692"/>
              <a:gd name="connsiteX7" fmla="*/ 365860 w 410830"/>
              <a:gd name="connsiteY7" fmla="*/ 330732 h 390692"/>
              <a:gd name="connsiteX8" fmla="*/ 395840 w 410830"/>
              <a:gd name="connsiteY8" fmla="*/ 240791 h 390692"/>
              <a:gd name="connsiteX9" fmla="*/ 410830 w 410830"/>
              <a:gd name="connsiteY9" fmla="*/ 195820 h 390692"/>
              <a:gd name="connsiteX10" fmla="*/ 395840 w 410830"/>
              <a:gd name="connsiteY10" fmla="*/ 30929 h 390692"/>
              <a:gd name="connsiteX11" fmla="*/ 365860 w 410830"/>
              <a:gd name="connsiteY11" fmla="*/ 948 h 390692"/>
              <a:gd name="connsiteX12" fmla="*/ 260929 w 410830"/>
              <a:gd name="connsiteY12" fmla="*/ 45919 h 390692"/>
              <a:gd name="connsiteX0" fmla="*/ 260929 w 410830"/>
              <a:gd name="connsiteY0" fmla="*/ 24283 h 369056"/>
              <a:gd name="connsiteX1" fmla="*/ 96037 w 410830"/>
              <a:gd name="connsiteY1" fmla="*/ 54263 h 369056"/>
              <a:gd name="connsiteX2" fmla="*/ 21086 w 410830"/>
              <a:gd name="connsiteY2" fmla="*/ 114224 h 369056"/>
              <a:gd name="connsiteX3" fmla="*/ 21086 w 410830"/>
              <a:gd name="connsiteY3" fmla="*/ 309096 h 369056"/>
              <a:gd name="connsiteX4" fmla="*/ 51066 w 410830"/>
              <a:gd name="connsiteY4" fmla="*/ 354066 h 369056"/>
              <a:gd name="connsiteX5" fmla="*/ 96037 w 410830"/>
              <a:gd name="connsiteY5" fmla="*/ 369056 h 369056"/>
              <a:gd name="connsiteX6" fmla="*/ 320889 w 410830"/>
              <a:gd name="connsiteY6" fmla="*/ 339076 h 369056"/>
              <a:gd name="connsiteX7" fmla="*/ 365860 w 410830"/>
              <a:gd name="connsiteY7" fmla="*/ 309096 h 369056"/>
              <a:gd name="connsiteX8" fmla="*/ 395840 w 410830"/>
              <a:gd name="connsiteY8" fmla="*/ 219155 h 369056"/>
              <a:gd name="connsiteX9" fmla="*/ 410830 w 410830"/>
              <a:gd name="connsiteY9" fmla="*/ 174184 h 369056"/>
              <a:gd name="connsiteX10" fmla="*/ 395840 w 410830"/>
              <a:gd name="connsiteY10" fmla="*/ 9293 h 369056"/>
              <a:gd name="connsiteX11" fmla="*/ 260929 w 410830"/>
              <a:gd name="connsiteY11" fmla="*/ 24283 h 369056"/>
              <a:gd name="connsiteX0" fmla="*/ 260929 w 410830"/>
              <a:gd name="connsiteY0" fmla="*/ 1381 h 346154"/>
              <a:gd name="connsiteX1" fmla="*/ 96037 w 410830"/>
              <a:gd name="connsiteY1" fmla="*/ 31361 h 346154"/>
              <a:gd name="connsiteX2" fmla="*/ 21086 w 410830"/>
              <a:gd name="connsiteY2" fmla="*/ 91322 h 346154"/>
              <a:gd name="connsiteX3" fmla="*/ 21086 w 410830"/>
              <a:gd name="connsiteY3" fmla="*/ 286194 h 346154"/>
              <a:gd name="connsiteX4" fmla="*/ 51066 w 410830"/>
              <a:gd name="connsiteY4" fmla="*/ 331164 h 346154"/>
              <a:gd name="connsiteX5" fmla="*/ 96037 w 410830"/>
              <a:gd name="connsiteY5" fmla="*/ 346154 h 346154"/>
              <a:gd name="connsiteX6" fmla="*/ 320889 w 410830"/>
              <a:gd name="connsiteY6" fmla="*/ 316174 h 346154"/>
              <a:gd name="connsiteX7" fmla="*/ 365860 w 410830"/>
              <a:gd name="connsiteY7" fmla="*/ 286194 h 346154"/>
              <a:gd name="connsiteX8" fmla="*/ 395840 w 410830"/>
              <a:gd name="connsiteY8" fmla="*/ 196253 h 346154"/>
              <a:gd name="connsiteX9" fmla="*/ 410830 w 410830"/>
              <a:gd name="connsiteY9" fmla="*/ 151282 h 346154"/>
              <a:gd name="connsiteX10" fmla="*/ 395840 w 410830"/>
              <a:gd name="connsiteY10" fmla="*/ 20567 h 346154"/>
              <a:gd name="connsiteX11" fmla="*/ 260929 w 410830"/>
              <a:gd name="connsiteY11" fmla="*/ 1381 h 34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0830" h="346154">
                <a:moveTo>
                  <a:pt x="260929" y="1381"/>
                </a:moveTo>
                <a:cubicBezTo>
                  <a:pt x="210962" y="3180"/>
                  <a:pt x="131376" y="16216"/>
                  <a:pt x="96037" y="31361"/>
                </a:cubicBezTo>
                <a:cubicBezTo>
                  <a:pt x="62942" y="45544"/>
                  <a:pt x="45264" y="67143"/>
                  <a:pt x="21086" y="91322"/>
                </a:cubicBezTo>
                <a:cubicBezTo>
                  <a:pt x="-5757" y="171851"/>
                  <a:pt x="-8274" y="158964"/>
                  <a:pt x="21086" y="286194"/>
                </a:cubicBezTo>
                <a:cubicBezTo>
                  <a:pt x="25137" y="303748"/>
                  <a:pt x="36998" y="319910"/>
                  <a:pt x="51066" y="331164"/>
                </a:cubicBezTo>
                <a:cubicBezTo>
                  <a:pt x="63405" y="341035"/>
                  <a:pt x="81047" y="341157"/>
                  <a:pt x="96037" y="346154"/>
                </a:cubicBezTo>
                <a:cubicBezTo>
                  <a:pt x="136228" y="342805"/>
                  <a:pt x="259658" y="346789"/>
                  <a:pt x="320889" y="316174"/>
                </a:cubicBezTo>
                <a:cubicBezTo>
                  <a:pt x="337003" y="308117"/>
                  <a:pt x="350870" y="296187"/>
                  <a:pt x="365860" y="286194"/>
                </a:cubicBezTo>
                <a:lnTo>
                  <a:pt x="395840" y="196253"/>
                </a:lnTo>
                <a:lnTo>
                  <a:pt x="410830" y="151282"/>
                </a:lnTo>
                <a:cubicBezTo>
                  <a:pt x="405833" y="96318"/>
                  <a:pt x="408250" y="74344"/>
                  <a:pt x="395840" y="20567"/>
                </a:cubicBezTo>
                <a:cubicBezTo>
                  <a:pt x="370857" y="-4416"/>
                  <a:pt x="310896" y="-418"/>
                  <a:pt x="260929" y="1381"/>
                </a:cubicBez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1EE945-AF95-7BF0-90AE-F88401A9A01D}"/>
              </a:ext>
            </a:extLst>
          </p:cNvPr>
          <p:cNvGrpSpPr/>
          <p:nvPr/>
        </p:nvGrpSpPr>
        <p:grpSpPr>
          <a:xfrm>
            <a:off x="3896925" y="3670479"/>
            <a:ext cx="760144" cy="1266471"/>
            <a:chOff x="3896925" y="3670479"/>
            <a:chExt cx="760144" cy="126647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DE3CF9-32A6-17BC-FD87-C6DE851D246F}"/>
                </a:ext>
              </a:extLst>
            </p:cNvPr>
            <p:cNvSpPr txBox="1"/>
            <p:nvPr/>
          </p:nvSpPr>
          <p:spPr>
            <a:xfrm>
              <a:off x="3896925" y="4475285"/>
              <a:ext cx="7601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L" sz="2400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CL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sz="24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8520683-DEF3-7297-F3FD-E5E09BD98D18}"/>
                </a:ext>
              </a:extLst>
            </p:cNvPr>
            <p:cNvSpPr/>
            <p:nvPr/>
          </p:nvSpPr>
          <p:spPr>
            <a:xfrm>
              <a:off x="4301544" y="3670479"/>
              <a:ext cx="231819" cy="862884"/>
            </a:xfrm>
            <a:custGeom>
              <a:avLst/>
              <a:gdLst>
                <a:gd name="connsiteX0" fmla="*/ 25757 w 231819"/>
                <a:gd name="connsiteY0" fmla="*/ 0 h 862884"/>
                <a:gd name="connsiteX1" fmla="*/ 115910 w 231819"/>
                <a:gd name="connsiteY1" fmla="*/ 128789 h 862884"/>
                <a:gd name="connsiteX2" fmla="*/ 141667 w 231819"/>
                <a:gd name="connsiteY2" fmla="*/ 167425 h 862884"/>
                <a:gd name="connsiteX3" fmla="*/ 154546 w 231819"/>
                <a:gd name="connsiteY3" fmla="*/ 206062 h 862884"/>
                <a:gd name="connsiteX4" fmla="*/ 206062 w 231819"/>
                <a:gd name="connsiteY4" fmla="*/ 283335 h 862884"/>
                <a:gd name="connsiteX5" fmla="*/ 231819 w 231819"/>
                <a:gd name="connsiteY5" fmla="*/ 360608 h 862884"/>
                <a:gd name="connsiteX6" fmla="*/ 218941 w 231819"/>
                <a:gd name="connsiteY6" fmla="*/ 553791 h 862884"/>
                <a:gd name="connsiteX7" fmla="*/ 154546 w 231819"/>
                <a:gd name="connsiteY7" fmla="*/ 669701 h 862884"/>
                <a:gd name="connsiteX8" fmla="*/ 103031 w 231819"/>
                <a:gd name="connsiteY8" fmla="*/ 746975 h 862884"/>
                <a:gd name="connsiteX9" fmla="*/ 77273 w 231819"/>
                <a:gd name="connsiteY9" fmla="*/ 785611 h 862884"/>
                <a:gd name="connsiteX10" fmla="*/ 38636 w 231819"/>
                <a:gd name="connsiteY10" fmla="*/ 811369 h 862884"/>
                <a:gd name="connsiteX11" fmla="*/ 0 w 231819"/>
                <a:gd name="connsiteY11" fmla="*/ 862884 h 86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1819" h="862884">
                  <a:moveTo>
                    <a:pt x="25757" y="0"/>
                  </a:moveTo>
                  <a:lnTo>
                    <a:pt x="115910" y="128789"/>
                  </a:lnTo>
                  <a:cubicBezTo>
                    <a:pt x="124720" y="141515"/>
                    <a:pt x="136772" y="152741"/>
                    <a:pt x="141667" y="167425"/>
                  </a:cubicBezTo>
                  <a:cubicBezTo>
                    <a:pt x="145960" y="180304"/>
                    <a:pt x="147953" y="194195"/>
                    <a:pt x="154546" y="206062"/>
                  </a:cubicBezTo>
                  <a:cubicBezTo>
                    <a:pt x="169580" y="233123"/>
                    <a:pt x="196273" y="253967"/>
                    <a:pt x="206062" y="283335"/>
                  </a:cubicBezTo>
                  <a:lnTo>
                    <a:pt x="231819" y="360608"/>
                  </a:lnTo>
                  <a:cubicBezTo>
                    <a:pt x="227526" y="425002"/>
                    <a:pt x="226068" y="489648"/>
                    <a:pt x="218941" y="553791"/>
                  </a:cubicBezTo>
                  <a:cubicBezTo>
                    <a:pt x="214407" y="594594"/>
                    <a:pt x="172239" y="643162"/>
                    <a:pt x="154546" y="669701"/>
                  </a:cubicBezTo>
                  <a:lnTo>
                    <a:pt x="103031" y="746975"/>
                  </a:lnTo>
                  <a:cubicBezTo>
                    <a:pt x="94445" y="759854"/>
                    <a:pt x="90152" y="777025"/>
                    <a:pt x="77273" y="785611"/>
                  </a:cubicBezTo>
                  <a:lnTo>
                    <a:pt x="38636" y="811369"/>
                  </a:lnTo>
                  <a:cubicBezTo>
                    <a:pt x="9512" y="855057"/>
                    <a:pt x="23824" y="839062"/>
                    <a:pt x="0" y="862884"/>
                  </a:cubicBezTo>
                </a:path>
              </a:pathLst>
            </a:custGeom>
            <a:noFill/>
            <a:ln w="28575">
              <a:solidFill>
                <a:srgbClr val="0432FF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</p:spTree>
    <p:extLst>
      <p:ext uri="{BB962C8B-B14F-4D97-AF65-F5344CB8AC3E}">
        <p14:creationId xmlns:p14="http://schemas.microsoft.com/office/powerpoint/2010/main" val="41093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7A39F-7D5C-8373-2424-E518D7039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805" y="29518"/>
            <a:ext cx="5068051" cy="6812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0680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radical hidroxila (OH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reage com biomoléculas?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21E50B-202C-53D0-3FF1-1A8BC2FB314B}"/>
              </a:ext>
            </a:extLst>
          </p:cNvPr>
          <p:cNvGrpSpPr/>
          <p:nvPr/>
        </p:nvGrpSpPr>
        <p:grpSpPr>
          <a:xfrm>
            <a:off x="659530" y="3285334"/>
            <a:ext cx="3704648" cy="2386497"/>
            <a:chOff x="5221477" y="121688"/>
            <a:chExt cx="3704648" cy="23864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2EE3E0-1D66-6619-116A-8C77C8FDD929}"/>
                </a:ext>
              </a:extLst>
            </p:cNvPr>
            <p:cNvSpPr txBox="1"/>
            <p:nvPr/>
          </p:nvSpPr>
          <p:spPr>
            <a:xfrm>
              <a:off x="5221477" y="121688"/>
              <a:ext cx="37046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Adição em cadeias laterais de resíduos de aminoácidos.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3D471D-7BA1-4ACD-AA5C-3C9E98E62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9285" y="1858961"/>
              <a:ext cx="2669032" cy="649224"/>
            </a:xfrm>
            <a:prstGeom prst="rect">
              <a:avLst/>
            </a:prstGeom>
          </p:spPr>
        </p:pic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522FBE71-B4E0-D658-9278-AC2DB98C30D2}"/>
              </a:ext>
            </a:extLst>
          </p:cNvPr>
          <p:cNvSpPr/>
          <p:nvPr/>
        </p:nvSpPr>
        <p:spPr>
          <a:xfrm rot="21002234">
            <a:off x="6993468" y="3286467"/>
            <a:ext cx="53878" cy="467976"/>
          </a:xfrm>
          <a:custGeom>
            <a:avLst/>
            <a:gdLst>
              <a:gd name="connsiteX0" fmla="*/ 55418 w 55418"/>
              <a:gd name="connsiteY0" fmla="*/ 0 h 415636"/>
              <a:gd name="connsiteX1" fmla="*/ 27709 w 55418"/>
              <a:gd name="connsiteY1" fmla="*/ 96982 h 415636"/>
              <a:gd name="connsiteX2" fmla="*/ 0 w 55418"/>
              <a:gd name="connsiteY2" fmla="*/ 180109 h 415636"/>
              <a:gd name="connsiteX3" fmla="*/ 13855 w 55418"/>
              <a:gd name="connsiteY3" fmla="*/ 415636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8" h="415636">
                <a:moveTo>
                  <a:pt x="55418" y="0"/>
                </a:moveTo>
                <a:cubicBezTo>
                  <a:pt x="46182" y="32327"/>
                  <a:pt x="37596" y="64848"/>
                  <a:pt x="27709" y="96982"/>
                </a:cubicBezTo>
                <a:cubicBezTo>
                  <a:pt x="19119" y="124898"/>
                  <a:pt x="0" y="180109"/>
                  <a:pt x="0" y="180109"/>
                </a:cubicBezTo>
                <a:cubicBezTo>
                  <a:pt x="14469" y="397143"/>
                  <a:pt x="13855" y="318501"/>
                  <a:pt x="13855" y="415636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B53300A-DEA1-2EA4-235C-6DA1D70EB13F}"/>
              </a:ext>
            </a:extLst>
          </p:cNvPr>
          <p:cNvSpPr/>
          <p:nvPr/>
        </p:nvSpPr>
        <p:spPr>
          <a:xfrm rot="21002234">
            <a:off x="7824526" y="569635"/>
            <a:ext cx="53878" cy="467976"/>
          </a:xfrm>
          <a:custGeom>
            <a:avLst/>
            <a:gdLst>
              <a:gd name="connsiteX0" fmla="*/ 55418 w 55418"/>
              <a:gd name="connsiteY0" fmla="*/ 0 h 415636"/>
              <a:gd name="connsiteX1" fmla="*/ 27709 w 55418"/>
              <a:gd name="connsiteY1" fmla="*/ 96982 h 415636"/>
              <a:gd name="connsiteX2" fmla="*/ 0 w 55418"/>
              <a:gd name="connsiteY2" fmla="*/ 180109 h 415636"/>
              <a:gd name="connsiteX3" fmla="*/ 13855 w 55418"/>
              <a:gd name="connsiteY3" fmla="*/ 415636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8" h="415636">
                <a:moveTo>
                  <a:pt x="55418" y="0"/>
                </a:moveTo>
                <a:cubicBezTo>
                  <a:pt x="46182" y="32327"/>
                  <a:pt x="37596" y="64848"/>
                  <a:pt x="27709" y="96982"/>
                </a:cubicBezTo>
                <a:cubicBezTo>
                  <a:pt x="19119" y="124898"/>
                  <a:pt x="0" y="180109"/>
                  <a:pt x="0" y="180109"/>
                </a:cubicBezTo>
                <a:cubicBezTo>
                  <a:pt x="14469" y="397143"/>
                  <a:pt x="13855" y="318501"/>
                  <a:pt x="13855" y="415636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E61E6BC-F0FF-E836-D734-743866387B97}"/>
              </a:ext>
            </a:extLst>
          </p:cNvPr>
          <p:cNvSpPr/>
          <p:nvPr/>
        </p:nvSpPr>
        <p:spPr>
          <a:xfrm rot="21002234">
            <a:off x="8627008" y="479148"/>
            <a:ext cx="53878" cy="467976"/>
          </a:xfrm>
          <a:custGeom>
            <a:avLst/>
            <a:gdLst>
              <a:gd name="connsiteX0" fmla="*/ 55418 w 55418"/>
              <a:gd name="connsiteY0" fmla="*/ 0 h 415636"/>
              <a:gd name="connsiteX1" fmla="*/ 27709 w 55418"/>
              <a:gd name="connsiteY1" fmla="*/ 96982 h 415636"/>
              <a:gd name="connsiteX2" fmla="*/ 0 w 55418"/>
              <a:gd name="connsiteY2" fmla="*/ 180109 h 415636"/>
              <a:gd name="connsiteX3" fmla="*/ 13855 w 55418"/>
              <a:gd name="connsiteY3" fmla="*/ 415636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8" h="415636">
                <a:moveTo>
                  <a:pt x="55418" y="0"/>
                </a:moveTo>
                <a:cubicBezTo>
                  <a:pt x="46182" y="32327"/>
                  <a:pt x="37596" y="64848"/>
                  <a:pt x="27709" y="96982"/>
                </a:cubicBezTo>
                <a:cubicBezTo>
                  <a:pt x="19119" y="124898"/>
                  <a:pt x="0" y="180109"/>
                  <a:pt x="0" y="180109"/>
                </a:cubicBezTo>
                <a:cubicBezTo>
                  <a:pt x="14469" y="397143"/>
                  <a:pt x="13855" y="318501"/>
                  <a:pt x="13855" y="415636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151822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radical superóxido (O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reage com biomoléculas?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08B0D-BAF9-7368-013C-605A2BE38BA3}"/>
              </a:ext>
            </a:extLst>
          </p:cNvPr>
          <p:cNvSpPr txBox="1"/>
          <p:nvPr/>
        </p:nvSpPr>
        <p:spPr>
          <a:xfrm>
            <a:off x="153686" y="1466842"/>
            <a:ext cx="807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superóxido existe em equilíbrio ácido-base.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E11FC-2F82-3A19-CE49-D241E6EF0FA2}"/>
              </a:ext>
            </a:extLst>
          </p:cNvPr>
          <p:cNvSpPr txBox="1"/>
          <p:nvPr/>
        </p:nvSpPr>
        <p:spPr>
          <a:xfrm>
            <a:off x="1001202" y="2335121"/>
            <a:ext cx="4307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600" baseline="30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´=0,94 V                                  </a:t>
            </a:r>
            <a:r>
              <a:rPr lang="pt-BR" sz="16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1600" baseline="30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´= 1,06 V</a:t>
            </a:r>
          </a:p>
          <a:p>
            <a:pPr algn="ctr"/>
            <a:r>
              <a:rPr lang="pt-BR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(oxidantes moderados de 1e</a:t>
            </a:r>
            <a:r>
              <a:rPr lang="pt-BR" sz="1600" baseline="30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EAF683-E81C-B97C-9F75-71E251509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8" t="30031" r="60698" b="66526"/>
          <a:stretch/>
        </p:blipFill>
        <p:spPr>
          <a:xfrm>
            <a:off x="471532" y="1956377"/>
            <a:ext cx="4444410" cy="350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52883B-02E7-124C-7B43-190B28470C52}"/>
              </a:ext>
            </a:extLst>
          </p:cNvPr>
          <p:cNvSpPr txBox="1"/>
          <p:nvPr/>
        </p:nvSpPr>
        <p:spPr>
          <a:xfrm>
            <a:off x="2711137" y="2247459"/>
            <a:ext cx="1114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pt-BR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4,8</a:t>
            </a:r>
            <a:endParaRPr lang="en-US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5A1A3E-1263-A78E-0DAB-EDB78664C760}"/>
              </a:ext>
            </a:extLst>
          </p:cNvPr>
          <p:cNvSpPr/>
          <p:nvPr/>
        </p:nvSpPr>
        <p:spPr>
          <a:xfrm>
            <a:off x="10207581" y="3647152"/>
            <a:ext cx="192947" cy="175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EFD44D-AEE2-BF83-F26A-3E6176417FA4}"/>
              </a:ext>
            </a:extLst>
          </p:cNvPr>
          <p:cNvSpPr/>
          <p:nvPr/>
        </p:nvSpPr>
        <p:spPr>
          <a:xfrm>
            <a:off x="10132081" y="4097653"/>
            <a:ext cx="390168" cy="210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F4F08D-C819-68A6-431E-1A908A801A8A}"/>
              </a:ext>
            </a:extLst>
          </p:cNvPr>
          <p:cNvSpPr txBox="1"/>
          <p:nvPr/>
        </p:nvSpPr>
        <p:spPr>
          <a:xfrm>
            <a:off x="300182" y="3774698"/>
            <a:ext cx="1159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(i) redução de íons de metais de transição coordenados a compostos de baixa massa e/ou a proteínas e/ou ácidos nucleicos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71830-AEC3-7553-E03D-731B2083317C}"/>
              </a:ext>
            </a:extLst>
          </p:cNvPr>
          <p:cNvSpPr txBox="1"/>
          <p:nvPr/>
        </p:nvSpPr>
        <p:spPr>
          <a:xfrm>
            <a:off x="2755805" y="4577669"/>
            <a:ext cx="57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Fe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56B907-BA28-A042-8092-710A9DE21FB4}"/>
              </a:ext>
            </a:extLst>
          </p:cNvPr>
          <p:cNvCxnSpPr>
            <a:cxnSpLocks/>
          </p:cNvCxnSpPr>
          <p:nvPr/>
        </p:nvCxnSpPr>
        <p:spPr>
          <a:xfrm flipH="1">
            <a:off x="2755805" y="4883070"/>
            <a:ext cx="84674" cy="1094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BC049F-885A-6FE9-CF56-3F6E96B212D5}"/>
              </a:ext>
            </a:extLst>
          </p:cNvPr>
          <p:cNvCxnSpPr>
            <a:cxnSpLocks/>
          </p:cNvCxnSpPr>
          <p:nvPr/>
        </p:nvCxnSpPr>
        <p:spPr>
          <a:xfrm>
            <a:off x="2950934" y="4884493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A05D38-18DC-E358-79F7-55E77E0787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04759" y="4857433"/>
            <a:ext cx="76912" cy="128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B5836E-ABB6-1C46-991C-0E630D2B8563}"/>
              </a:ext>
            </a:extLst>
          </p:cNvPr>
          <p:cNvCxnSpPr>
            <a:cxnSpLocks/>
          </p:cNvCxnSpPr>
          <p:nvPr/>
        </p:nvCxnSpPr>
        <p:spPr>
          <a:xfrm>
            <a:off x="2940965" y="445578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F693EA-478C-3E4F-01FF-0C47FF78C727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18772" y="4573996"/>
            <a:ext cx="76912" cy="128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33D147-2F78-2800-97CB-7C60CBB64833}"/>
              </a:ext>
            </a:extLst>
          </p:cNvPr>
          <p:cNvCxnSpPr>
            <a:cxnSpLocks/>
          </p:cNvCxnSpPr>
          <p:nvPr/>
        </p:nvCxnSpPr>
        <p:spPr>
          <a:xfrm flipH="1">
            <a:off x="3053482" y="4556906"/>
            <a:ext cx="84674" cy="1094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3353502-F406-F06F-FE8C-603F2491BA55}"/>
              </a:ext>
            </a:extLst>
          </p:cNvPr>
          <p:cNvSpPr txBox="1"/>
          <p:nvPr/>
        </p:nvSpPr>
        <p:spPr>
          <a:xfrm>
            <a:off x="3333014" y="45831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FE815E-EEF2-8271-749E-25F16978D6DF}"/>
              </a:ext>
            </a:extLst>
          </p:cNvPr>
          <p:cNvSpPr txBox="1"/>
          <p:nvPr/>
        </p:nvSpPr>
        <p:spPr>
          <a:xfrm>
            <a:off x="3544574" y="4596722"/>
            <a:ext cx="6657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latin typeface="Arial" pitchFamily="34" charset="0"/>
              </a:rPr>
              <a:t>O</a:t>
            </a:r>
            <a:r>
              <a:rPr lang="pt-BR" sz="1600" baseline="-25000" dirty="0">
                <a:latin typeface="Arial" pitchFamily="34" charset="0"/>
              </a:rPr>
              <a:t>2</a:t>
            </a:r>
            <a:r>
              <a:rPr lang="pt-BR" sz="1600" baseline="30000" dirty="0">
                <a:latin typeface="Arial" pitchFamily="34" charset="0"/>
                <a:sym typeface="Symbol" panose="05050102010706020507" pitchFamily="18" charset="2"/>
              </a:rPr>
              <a:t></a:t>
            </a:r>
            <a:r>
              <a:rPr lang="pt-BR" sz="1600" dirty="0">
                <a:latin typeface="Arial" pitchFamily="34" charset="0"/>
              </a:rPr>
              <a:t> </a:t>
            </a:r>
            <a:endParaRPr lang="pt-BR" sz="1600" dirty="0"/>
          </a:p>
        </p:txBody>
      </p:sp>
      <p:cxnSp>
        <p:nvCxnSpPr>
          <p:cNvPr id="31" name="Conector de seta reta 26">
            <a:extLst>
              <a:ext uri="{FF2B5EF4-FFF2-40B4-BE49-F238E27FC236}">
                <a16:creationId xmlns:a16="http://schemas.microsoft.com/office/drawing/2014/main" id="{8B1055D4-A8BA-B157-FED0-A7FED12D2C44}"/>
              </a:ext>
            </a:extLst>
          </p:cNvPr>
          <p:cNvCxnSpPr/>
          <p:nvPr/>
        </p:nvCxnSpPr>
        <p:spPr>
          <a:xfrm flipV="1">
            <a:off x="4074105" y="4764822"/>
            <a:ext cx="612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54064E2-C7DB-4914-ACA8-284F1148F73A}"/>
              </a:ext>
            </a:extLst>
          </p:cNvPr>
          <p:cNvSpPr txBox="1"/>
          <p:nvPr/>
        </p:nvSpPr>
        <p:spPr>
          <a:xfrm>
            <a:off x="4702824" y="4559152"/>
            <a:ext cx="57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Fe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+2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45F48D-8695-A346-341F-FC070C64A115}"/>
              </a:ext>
            </a:extLst>
          </p:cNvPr>
          <p:cNvCxnSpPr>
            <a:cxnSpLocks/>
          </p:cNvCxnSpPr>
          <p:nvPr/>
        </p:nvCxnSpPr>
        <p:spPr>
          <a:xfrm flipH="1">
            <a:off x="4702824" y="4864553"/>
            <a:ext cx="84674" cy="1094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C2EFE6-A848-4546-E856-809AD10726A0}"/>
              </a:ext>
            </a:extLst>
          </p:cNvPr>
          <p:cNvCxnSpPr>
            <a:cxnSpLocks/>
          </p:cNvCxnSpPr>
          <p:nvPr/>
        </p:nvCxnSpPr>
        <p:spPr>
          <a:xfrm>
            <a:off x="4897953" y="4865976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8B2B6E-6EC1-9695-0BBA-A0C71903354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51778" y="4838916"/>
            <a:ext cx="76912" cy="128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892731-575F-010D-A33E-CED145845401}"/>
              </a:ext>
            </a:extLst>
          </p:cNvPr>
          <p:cNvCxnSpPr>
            <a:cxnSpLocks/>
          </p:cNvCxnSpPr>
          <p:nvPr/>
        </p:nvCxnSpPr>
        <p:spPr>
          <a:xfrm>
            <a:off x="4887984" y="4437263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CF113C-E768-E08A-43BB-1538C20CE66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65791" y="4555479"/>
            <a:ext cx="76912" cy="128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C6268D-83E6-D71C-6069-83BE885C6C27}"/>
              </a:ext>
            </a:extLst>
          </p:cNvPr>
          <p:cNvCxnSpPr>
            <a:cxnSpLocks/>
          </p:cNvCxnSpPr>
          <p:nvPr/>
        </p:nvCxnSpPr>
        <p:spPr>
          <a:xfrm flipH="1">
            <a:off x="5000501" y="4538389"/>
            <a:ext cx="84674" cy="1094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A9C18D-5F67-6FC6-74F8-A8F4215F743E}"/>
              </a:ext>
            </a:extLst>
          </p:cNvPr>
          <p:cNvSpPr txBox="1"/>
          <p:nvPr/>
        </p:nvSpPr>
        <p:spPr>
          <a:xfrm>
            <a:off x="5226669" y="4586750"/>
            <a:ext cx="6657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latin typeface="Arial" pitchFamily="34" charset="0"/>
              </a:rPr>
              <a:t>+ O</a:t>
            </a:r>
            <a:r>
              <a:rPr lang="pt-BR" sz="1600" baseline="-25000" dirty="0">
                <a:latin typeface="Arial" pitchFamily="34" charset="0"/>
              </a:rPr>
              <a:t>2</a:t>
            </a:r>
            <a:r>
              <a:rPr lang="pt-BR" sz="1600" dirty="0">
                <a:latin typeface="Arial" pitchFamily="34" charset="0"/>
              </a:rPr>
              <a:t> </a:t>
            </a:r>
            <a:endParaRPr lang="pt-BR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B4BEE7C-6E27-27B8-1D16-57115F07E435}"/>
              </a:ext>
            </a:extLst>
          </p:cNvPr>
          <p:cNvSpPr txBox="1"/>
          <p:nvPr/>
        </p:nvSpPr>
        <p:spPr>
          <a:xfrm>
            <a:off x="1303017" y="5303236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(ii) oxidação de centros Fe-S em proteínas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216909-855F-0C85-480A-9627EDF9228F}"/>
              </a:ext>
            </a:extLst>
          </p:cNvPr>
          <p:cNvSpPr txBox="1"/>
          <p:nvPr/>
        </p:nvSpPr>
        <p:spPr>
          <a:xfrm>
            <a:off x="4723641" y="5642164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(aconitase)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27A0ED-1A24-B8F2-947D-72F5444701D7}"/>
              </a:ext>
            </a:extLst>
          </p:cNvPr>
          <p:cNvSpPr txBox="1"/>
          <p:nvPr/>
        </p:nvSpPr>
        <p:spPr>
          <a:xfrm>
            <a:off x="5515958" y="6530596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Reação de Fenton</a:t>
            </a:r>
          </a:p>
        </p:txBody>
      </p:sp>
      <p:pic>
        <p:nvPicPr>
          <p:cNvPr id="44" name="Imagem 22">
            <a:extLst>
              <a:ext uri="{FF2B5EF4-FFF2-40B4-BE49-F238E27FC236}">
                <a16:creationId xmlns:a16="http://schemas.microsoft.com/office/drawing/2014/main" id="{9506425E-4120-E97B-34E7-61755B102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685"/>
          <a:stretch/>
        </p:blipFill>
        <p:spPr bwMode="auto">
          <a:xfrm>
            <a:off x="1396480" y="5645066"/>
            <a:ext cx="7079843" cy="70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Freeform 45">
            <a:extLst>
              <a:ext uri="{FF2B5EF4-FFF2-40B4-BE49-F238E27FC236}">
                <a16:creationId xmlns:a16="http://schemas.microsoft.com/office/drawing/2014/main" id="{360AB824-D2F6-2F21-A2ED-F84ACCAB8154}"/>
              </a:ext>
            </a:extLst>
          </p:cNvPr>
          <p:cNvSpPr/>
          <p:nvPr/>
        </p:nvSpPr>
        <p:spPr>
          <a:xfrm>
            <a:off x="4686105" y="6249279"/>
            <a:ext cx="3308279" cy="318864"/>
          </a:xfrm>
          <a:custGeom>
            <a:avLst/>
            <a:gdLst>
              <a:gd name="connsiteX0" fmla="*/ 3308279 w 3308279"/>
              <a:gd name="connsiteY0" fmla="*/ 0 h 308617"/>
              <a:gd name="connsiteX1" fmla="*/ 1489753 w 3308279"/>
              <a:gd name="connsiteY1" fmla="*/ 308224 h 308617"/>
              <a:gd name="connsiteX2" fmla="*/ 0 w 3308279"/>
              <a:gd name="connsiteY2" fmla="*/ 51370 h 308617"/>
              <a:gd name="connsiteX0" fmla="*/ 3308279 w 3308279"/>
              <a:gd name="connsiteY0" fmla="*/ 0 h 318864"/>
              <a:gd name="connsiteX1" fmla="*/ 1695236 w 3308279"/>
              <a:gd name="connsiteY1" fmla="*/ 318498 h 318864"/>
              <a:gd name="connsiteX2" fmla="*/ 0 w 3308279"/>
              <a:gd name="connsiteY2" fmla="*/ 51370 h 3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8279" h="318864">
                <a:moveTo>
                  <a:pt x="3308279" y="0"/>
                </a:moveTo>
                <a:cubicBezTo>
                  <a:pt x="2674706" y="149831"/>
                  <a:pt x="2246616" y="309936"/>
                  <a:pt x="1695236" y="318498"/>
                </a:cubicBezTo>
                <a:cubicBezTo>
                  <a:pt x="1143856" y="327060"/>
                  <a:pt x="469186" y="184078"/>
                  <a:pt x="0" y="51370"/>
                </a:cubicBezTo>
              </a:path>
            </a:pathLst>
          </a:custGeom>
          <a:noFill/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48C5CE-710F-ADA9-7DCA-B07F9307E54D}"/>
              </a:ext>
            </a:extLst>
          </p:cNvPr>
          <p:cNvSpPr txBox="1"/>
          <p:nvPr/>
        </p:nvSpPr>
        <p:spPr>
          <a:xfrm>
            <a:off x="153686" y="3301082"/>
            <a:ext cx="926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atuar tanto como redutor quanto como oxidante.</a:t>
            </a:r>
          </a:p>
        </p:txBody>
      </p:sp>
    </p:spTree>
    <p:extLst>
      <p:ext uri="{BB962C8B-B14F-4D97-AF65-F5344CB8AC3E}">
        <p14:creationId xmlns:p14="http://schemas.microsoft.com/office/powerpoint/2010/main" val="1047901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as distintas espécies derivadas do oxigênio interagem com biomoléculas?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22F57-27BB-D973-AE9F-B6B10E2E7C69}"/>
              </a:ext>
            </a:extLst>
          </p:cNvPr>
          <p:cNvSpPr txBox="1"/>
          <p:nvPr/>
        </p:nvSpPr>
        <p:spPr>
          <a:xfrm>
            <a:off x="389858" y="1604873"/>
            <a:ext cx="10808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Biomoléculas: DNA, RNA, açúcares, lipídeos e proteínas.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Oxidantes e radicais: OH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pt-BR" sz="24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pt-BR" sz="24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pt-BR" sz="24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4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1Δg O</a:t>
            </a:r>
            <a:r>
              <a:rPr lang="pt-BR" sz="24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Determinantes da reatividade e raio de ação das espécies.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Modificações irreversíveis: dano biológico, morte celular e patologia.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Modificações reversíveis: sinalização celular.</a:t>
            </a:r>
          </a:p>
        </p:txBody>
      </p:sp>
    </p:spTree>
    <p:extLst>
      <p:ext uri="{BB962C8B-B14F-4D97-AF65-F5344CB8AC3E}">
        <p14:creationId xmlns:p14="http://schemas.microsoft.com/office/powerpoint/2010/main" val="2603831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7A39F-7D5C-8373-2424-E518D7039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805" y="29518"/>
            <a:ext cx="5068051" cy="6812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0680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radical carbonato (CO</a:t>
            </a:r>
            <a:r>
              <a:rPr lang="pt-BR" sz="40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reage com biomoléculas?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2EE3E0-1D66-6619-116A-8C77C8FDD929}"/>
              </a:ext>
            </a:extLst>
          </p:cNvPr>
          <p:cNvSpPr txBox="1"/>
          <p:nvPr/>
        </p:nvSpPr>
        <p:spPr>
          <a:xfrm>
            <a:off x="659530" y="3285334"/>
            <a:ext cx="370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Abstração de e</a:t>
            </a:r>
            <a:r>
              <a:rPr lang="pt-BR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7C36B-C3DC-1878-85D7-096E6183B45D}"/>
              </a:ext>
            </a:extLst>
          </p:cNvPr>
          <p:cNvSpPr txBox="1"/>
          <p:nvPr/>
        </p:nvSpPr>
        <p:spPr>
          <a:xfrm>
            <a:off x="680308" y="4308445"/>
            <a:ext cx="37595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P + CO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 → P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 +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 + HCO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D4437-444C-4C24-8246-4CF89E607B36}"/>
              </a:ext>
            </a:extLst>
          </p:cNvPr>
          <p:cNvSpPr txBox="1"/>
          <p:nvPr/>
        </p:nvSpPr>
        <p:spPr>
          <a:xfrm>
            <a:off x="7712404" y="2657843"/>
            <a:ext cx="8242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L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C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C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●-</a:t>
            </a:r>
            <a:endParaRPr lang="en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B53300A-DEA1-2EA4-235C-6DA1D70EB13F}"/>
              </a:ext>
            </a:extLst>
          </p:cNvPr>
          <p:cNvSpPr/>
          <p:nvPr/>
        </p:nvSpPr>
        <p:spPr>
          <a:xfrm rot="21002234">
            <a:off x="7774078" y="2275281"/>
            <a:ext cx="53878" cy="467976"/>
          </a:xfrm>
          <a:custGeom>
            <a:avLst/>
            <a:gdLst>
              <a:gd name="connsiteX0" fmla="*/ 55418 w 55418"/>
              <a:gd name="connsiteY0" fmla="*/ 0 h 415636"/>
              <a:gd name="connsiteX1" fmla="*/ 27709 w 55418"/>
              <a:gd name="connsiteY1" fmla="*/ 96982 h 415636"/>
              <a:gd name="connsiteX2" fmla="*/ 0 w 55418"/>
              <a:gd name="connsiteY2" fmla="*/ 180109 h 415636"/>
              <a:gd name="connsiteX3" fmla="*/ 13855 w 55418"/>
              <a:gd name="connsiteY3" fmla="*/ 415636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18" h="415636">
                <a:moveTo>
                  <a:pt x="55418" y="0"/>
                </a:moveTo>
                <a:cubicBezTo>
                  <a:pt x="46182" y="32327"/>
                  <a:pt x="37596" y="64848"/>
                  <a:pt x="27709" y="96982"/>
                </a:cubicBezTo>
                <a:cubicBezTo>
                  <a:pt x="19119" y="124898"/>
                  <a:pt x="0" y="180109"/>
                  <a:pt x="0" y="180109"/>
                </a:cubicBezTo>
                <a:cubicBezTo>
                  <a:pt x="14469" y="397143"/>
                  <a:pt x="13855" y="318501"/>
                  <a:pt x="13855" y="415636"/>
                </a:cubicBezTo>
              </a:path>
            </a:pathLst>
          </a:custGeom>
          <a:noFill/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34739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0680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Antioxidantes endógenos e suas reações com oxidantes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15058-92D0-61A9-0E33-1E419EAC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56" y="472698"/>
            <a:ext cx="5946482" cy="5602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304249-2108-E841-DE67-26915A8D5056}"/>
              </a:ext>
            </a:extLst>
          </p:cNvPr>
          <p:cNvSpPr txBox="1"/>
          <p:nvPr/>
        </p:nvSpPr>
        <p:spPr>
          <a:xfrm>
            <a:off x="9088364" y="5332386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GSH = glutationa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21FB9-370C-465F-4CD5-9FE953DDD606}"/>
              </a:ext>
            </a:extLst>
          </p:cNvPr>
          <p:cNvSpPr txBox="1"/>
          <p:nvPr/>
        </p:nvSpPr>
        <p:spPr>
          <a:xfrm>
            <a:off x="8652997" y="6077525"/>
            <a:ext cx="306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>
                <a:latin typeface="Arial" panose="020B0604020202020204" pitchFamily="34" charset="0"/>
                <a:cs typeface="Arial" panose="020B0604020202020204" pitchFamily="34" charset="0"/>
              </a:rPr>
              <a:t>Winterbourn, Nat. Chem. Biol., 2008</a:t>
            </a:r>
          </a:p>
        </p:txBody>
      </p:sp>
    </p:spTree>
    <p:extLst>
      <p:ext uri="{BB962C8B-B14F-4D97-AF65-F5344CB8AC3E}">
        <p14:creationId xmlns:p14="http://schemas.microsoft.com/office/powerpoint/2010/main" val="123473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06805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t" anchorCtr="0">
            <a:noAutofit/>
          </a:bodyPr>
          <a:lstStyle/>
          <a:p>
            <a:pPr algn="ctr"/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Reação com glutationa como referência de reatividade.</a:t>
            </a:r>
          </a:p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 de </a:t>
            </a:r>
          </a:p>
          <a:p>
            <a:pPr algn="ctr"/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elétron: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GSH +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GS</a:t>
            </a:r>
            <a:r>
              <a:rPr lang="pt-BR" sz="2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RH</a:t>
            </a:r>
          </a:p>
          <a:p>
            <a:pPr algn="ctr"/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elétrons: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GSH + ROH → GSOH + RH</a:t>
            </a:r>
          </a:p>
        </p:txBody>
      </p:sp>
      <p:sp>
        <p:nvSpPr>
          <p:cNvPr id="7" name="CaixaDeTexto 24">
            <a:extLst>
              <a:ext uri="{FF2B5EF4-FFF2-40B4-BE49-F238E27FC236}">
                <a16:creationId xmlns:a16="http://schemas.microsoft.com/office/drawing/2014/main" id="{48CDDF6F-5CF5-7C07-F8D2-A6EC4EFBA5B7}"/>
              </a:ext>
            </a:extLst>
          </p:cNvPr>
          <p:cNvSpPr txBox="1"/>
          <p:nvPr/>
        </p:nvSpPr>
        <p:spPr>
          <a:xfrm>
            <a:off x="4953636" y="192867"/>
            <a:ext cx="7287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Oxidante + GSH            Produtos (GS</a:t>
            </a:r>
            <a:r>
              <a:rPr lang="pt-BR" sz="2000" baseline="30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pt-BR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/GSOH/GSSG/GSSG</a:t>
            </a:r>
            <a:r>
              <a:rPr lang="pt-BR" sz="2000" baseline="30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</a:t>
            </a:r>
            <a:r>
              <a:rPr lang="pt-BR" sz="2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pt-BR" sz="2000" baseline="30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aseline="30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de seta reta 26">
            <a:extLst>
              <a:ext uri="{FF2B5EF4-FFF2-40B4-BE49-F238E27FC236}">
                <a16:creationId xmlns:a16="http://schemas.microsoft.com/office/drawing/2014/main" id="{5368839D-1C51-39C3-8112-A11C27D00A6C}"/>
              </a:ext>
            </a:extLst>
          </p:cNvPr>
          <p:cNvCxnSpPr/>
          <p:nvPr/>
        </p:nvCxnSpPr>
        <p:spPr>
          <a:xfrm flipV="1">
            <a:off x="6955062" y="398351"/>
            <a:ext cx="720000" cy="8312"/>
          </a:xfrm>
          <a:prstGeom prst="straightConnector1">
            <a:avLst/>
          </a:prstGeom>
          <a:ln w="28575">
            <a:solidFill>
              <a:srgbClr val="0033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35">
            <a:extLst>
              <a:ext uri="{FF2B5EF4-FFF2-40B4-BE49-F238E27FC236}">
                <a16:creationId xmlns:a16="http://schemas.microsoft.com/office/drawing/2014/main" id="{DBFDD59D-5A13-A47D-3326-9818BCFCDA98}"/>
              </a:ext>
            </a:extLst>
          </p:cNvPr>
          <p:cNvSpPr txBox="1"/>
          <p:nvPr/>
        </p:nvSpPr>
        <p:spPr>
          <a:xfrm>
            <a:off x="7135891" y="1085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ela 12">
            <a:extLst>
              <a:ext uri="{FF2B5EF4-FFF2-40B4-BE49-F238E27FC236}">
                <a16:creationId xmlns:a16="http://schemas.microsoft.com/office/drawing/2014/main" id="{02B8E2BE-D1CF-40F4-14A1-44020136D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08049"/>
              </p:ext>
            </p:extLst>
          </p:nvPr>
        </p:nvGraphicFramePr>
        <p:xfrm>
          <a:off x="5680417" y="682311"/>
          <a:ext cx="4958478" cy="5630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5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4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42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Oxidante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Potencial de redução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’, V)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i="1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pt-BR" sz="1400" baseline="-25000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GSH</a:t>
                      </a: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</a:t>
                      </a:r>
                      <a:r>
                        <a:rPr lang="pt-BR" sz="1400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pt-BR" sz="1400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pt-BR" sz="1400" baseline="30000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pt-BR" sz="14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Radicais (1 elétron)</a:t>
                      </a:r>
                      <a:r>
                        <a:rPr lang="pt-BR" sz="1400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pt-BR" sz="14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-0.80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detectable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/RS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(Cys)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 x 10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to 10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1.06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n.d.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/ROOH    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n.d.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/NO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 10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/ROH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n.d.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/HCO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1.78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 x 10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O, 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x 10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           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x 10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5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radicais (2 elétrons)</a:t>
                      </a:r>
                      <a:r>
                        <a:rPr lang="pt-BR" sz="1400" baseline="30000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pt-BR" sz="14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ONOOH, 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/NO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1.40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 x 10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HClO, 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/Cl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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</a:t>
                      </a:r>
                      <a:endParaRPr lang="pt-BR" sz="14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3.0 x 10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 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                     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1.77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07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  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2H</a:t>
                      </a:r>
                      <a:r>
                        <a:rPr lang="pt-BR" sz="1400" baseline="30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 H</a:t>
                      </a:r>
                      <a:r>
                        <a:rPr lang="pt-BR" sz="1400" baseline="-250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1.77</a:t>
                      </a:r>
                      <a:endParaRPr lang="pt-BR" sz="1400" noProof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</a:t>
                      </a:r>
                      <a:r>
                        <a:rPr lang="pt-BR" sz="1400" noProof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pt-BR" sz="14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r>
                        <a:rPr lang="pt-BR" sz="1400" baseline="300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400" noProof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70" marR="51470" marT="714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2" name="Down Arrow 12">
            <a:extLst>
              <a:ext uri="{FF2B5EF4-FFF2-40B4-BE49-F238E27FC236}">
                <a16:creationId xmlns:a16="http://schemas.microsoft.com/office/drawing/2014/main" id="{390EE05D-AD52-C7E4-40EA-EF09212A4664}"/>
              </a:ext>
            </a:extLst>
          </p:cNvPr>
          <p:cNvSpPr/>
          <p:nvPr/>
        </p:nvSpPr>
        <p:spPr>
          <a:xfrm>
            <a:off x="10747022" y="1634836"/>
            <a:ext cx="579485" cy="3014267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193AC04-B5E3-0959-B63E-57E88610849C}"/>
              </a:ext>
            </a:extLst>
          </p:cNvPr>
          <p:cNvSpPr/>
          <p:nvPr/>
        </p:nvSpPr>
        <p:spPr>
          <a:xfrm rot="16200000">
            <a:off x="9818253" y="2467877"/>
            <a:ext cx="2422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↑ poder oxidante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Down Arrow 12">
            <a:extLst>
              <a:ext uri="{FF2B5EF4-FFF2-40B4-BE49-F238E27FC236}">
                <a16:creationId xmlns:a16="http://schemas.microsoft.com/office/drawing/2014/main" id="{EF9C6930-A846-9310-2B8B-F24D1124560A}"/>
              </a:ext>
            </a:extLst>
          </p:cNvPr>
          <p:cNvSpPr/>
          <p:nvPr/>
        </p:nvSpPr>
        <p:spPr>
          <a:xfrm>
            <a:off x="11410254" y="1634836"/>
            <a:ext cx="579485" cy="3014267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ABCB4185-BF46-DC15-EABB-80644FD1D1F3}"/>
              </a:ext>
            </a:extLst>
          </p:cNvPr>
          <p:cNvSpPr/>
          <p:nvPr/>
        </p:nvSpPr>
        <p:spPr>
          <a:xfrm rot="16200000">
            <a:off x="10481485" y="2467877"/>
            <a:ext cx="2422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↑ reatividade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616EA190-939E-1AD5-9B02-FF60A5EC2D9E}"/>
              </a:ext>
            </a:extLst>
          </p:cNvPr>
          <p:cNvSpPr/>
          <p:nvPr/>
        </p:nvSpPr>
        <p:spPr>
          <a:xfrm>
            <a:off x="5386518" y="2050475"/>
            <a:ext cx="134925" cy="2592000"/>
          </a:xfrm>
          <a:prstGeom prst="leftBracket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A558A469-EE90-9328-819A-79EC6B6A4927}"/>
              </a:ext>
            </a:extLst>
          </p:cNvPr>
          <p:cNvSpPr/>
          <p:nvPr/>
        </p:nvSpPr>
        <p:spPr>
          <a:xfrm>
            <a:off x="5386518" y="5317141"/>
            <a:ext cx="134925" cy="972000"/>
          </a:xfrm>
          <a:prstGeom prst="leftBracket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181A5A-84F3-B183-21FD-A439388CF181}"/>
              </a:ext>
            </a:extLst>
          </p:cNvPr>
          <p:cNvSpPr txBox="1"/>
          <p:nvPr/>
        </p:nvSpPr>
        <p:spPr>
          <a:xfrm rot="16200000">
            <a:off x="4618975" y="316180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1 elétron</a:t>
            </a:r>
            <a:endParaRPr lang="en-C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0AA79-DE05-3A7F-FF80-5CCB08494C9D}"/>
              </a:ext>
            </a:extLst>
          </p:cNvPr>
          <p:cNvSpPr txBox="1"/>
          <p:nvPr/>
        </p:nvSpPr>
        <p:spPr>
          <a:xfrm rot="16200000">
            <a:off x="4554855" y="5618475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2 elétrons</a:t>
            </a:r>
            <a:endParaRPr lang="en-C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37DF01-0BBE-D67C-6FC3-51BF1F821BB3}"/>
              </a:ext>
            </a:extLst>
          </p:cNvPr>
          <p:cNvSpPr txBox="1"/>
          <p:nvPr/>
        </p:nvSpPr>
        <p:spPr>
          <a:xfrm>
            <a:off x="10500468" y="5235263"/>
            <a:ext cx="1895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Potencial de redução e reatividade não correlacionam</a:t>
            </a:r>
            <a:endParaRPr lang="en-CL" sz="1600" dirty="0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25AF32D8-53CC-269E-BE2A-8F5CC864195C}"/>
              </a:ext>
            </a:extLst>
          </p:cNvPr>
          <p:cNvSpPr/>
          <p:nvPr/>
        </p:nvSpPr>
        <p:spPr>
          <a:xfrm rot="10800000">
            <a:off x="10638894" y="5287872"/>
            <a:ext cx="108127" cy="972000"/>
          </a:xfrm>
          <a:prstGeom prst="leftBracket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927667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dos oxidantes depende de sua compartimentalização e raio difusão</a:t>
            </a:r>
            <a:endParaRPr lang="pt-BR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56414"/>
            <a:ext cx="55324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constantes de velocidade de reação de segunda ordem das diferentes espécies oxidantes com seus alvos biológicos, além da abundância e localização dos mesmos, determina as principais vias de oxidação biológica.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4DA45-B655-83FA-3D97-99442E190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398" y="1541219"/>
            <a:ext cx="6261100" cy="421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D0906D-AEBA-E292-5A6A-0696C4E241A3}"/>
              </a:ext>
            </a:extLst>
          </p:cNvPr>
          <p:cNvSpPr txBox="1"/>
          <p:nvPr/>
        </p:nvSpPr>
        <p:spPr>
          <a:xfrm>
            <a:off x="8702377" y="5881414"/>
            <a:ext cx="306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>
                <a:latin typeface="Arial" panose="020B0604020202020204" pitchFamily="34" charset="0"/>
                <a:cs typeface="Arial" panose="020B0604020202020204" pitchFamily="34" charset="0"/>
              </a:rPr>
              <a:t>Winterbourn, Nat. Chem. Biol., 2008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F575E-8378-49AB-86EE-BE41CC5C8DD7}"/>
              </a:ext>
            </a:extLst>
          </p:cNvPr>
          <p:cNvSpPr txBox="1"/>
          <p:nvPr/>
        </p:nvSpPr>
        <p:spPr>
          <a:xfrm>
            <a:off x="8878948" y="1417424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[GSH] = 2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9D721-6C6E-BD19-7F27-FEE6109EA58C}"/>
              </a:ext>
            </a:extLst>
          </p:cNvPr>
          <p:cNvSpPr txBox="1"/>
          <p:nvPr/>
        </p:nvSpPr>
        <p:spPr>
          <a:xfrm>
            <a:off x="6333868" y="5162892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[Prx2] = 20 μM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CBD121-EA67-5027-136D-63E49A037D37}"/>
              </a:ext>
            </a:extLst>
          </p:cNvPr>
          <p:cNvGrpSpPr/>
          <p:nvPr/>
        </p:nvGrpSpPr>
        <p:grpSpPr>
          <a:xfrm>
            <a:off x="4286595" y="3424518"/>
            <a:ext cx="3602182" cy="3458306"/>
            <a:chOff x="4286595" y="3424518"/>
            <a:chExt cx="3602182" cy="345830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0D4F7CE-A101-C367-4C9E-0F9866E9B9F5}"/>
                </a:ext>
              </a:extLst>
            </p:cNvPr>
            <p:cNvSpPr/>
            <p:nvPr/>
          </p:nvSpPr>
          <p:spPr>
            <a:xfrm>
              <a:off x="5878168" y="3424518"/>
              <a:ext cx="558491" cy="2599764"/>
            </a:xfrm>
            <a:custGeom>
              <a:avLst/>
              <a:gdLst>
                <a:gd name="connsiteX0" fmla="*/ 558491 w 558491"/>
                <a:gd name="connsiteY0" fmla="*/ 0 h 2599764"/>
                <a:gd name="connsiteX1" fmla="*/ 450914 w 558491"/>
                <a:gd name="connsiteY1" fmla="*/ 125506 h 2599764"/>
                <a:gd name="connsiteX2" fmla="*/ 432985 w 558491"/>
                <a:gd name="connsiteY2" fmla="*/ 179294 h 2599764"/>
                <a:gd name="connsiteX3" fmla="*/ 379197 w 558491"/>
                <a:gd name="connsiteY3" fmla="*/ 233082 h 2599764"/>
                <a:gd name="connsiteX4" fmla="*/ 307479 w 558491"/>
                <a:gd name="connsiteY4" fmla="*/ 376517 h 2599764"/>
                <a:gd name="connsiteX5" fmla="*/ 289550 w 558491"/>
                <a:gd name="connsiteY5" fmla="*/ 430306 h 2599764"/>
                <a:gd name="connsiteX6" fmla="*/ 217832 w 558491"/>
                <a:gd name="connsiteY6" fmla="*/ 573741 h 2599764"/>
                <a:gd name="connsiteX7" fmla="*/ 181973 w 558491"/>
                <a:gd name="connsiteY7" fmla="*/ 699247 h 2599764"/>
                <a:gd name="connsiteX8" fmla="*/ 146114 w 558491"/>
                <a:gd name="connsiteY8" fmla="*/ 788894 h 2599764"/>
                <a:gd name="connsiteX9" fmla="*/ 128185 w 558491"/>
                <a:gd name="connsiteY9" fmla="*/ 860611 h 2599764"/>
                <a:gd name="connsiteX10" fmla="*/ 92326 w 558491"/>
                <a:gd name="connsiteY10" fmla="*/ 968188 h 2599764"/>
                <a:gd name="connsiteX11" fmla="*/ 74397 w 558491"/>
                <a:gd name="connsiteY11" fmla="*/ 1021976 h 2599764"/>
                <a:gd name="connsiteX12" fmla="*/ 56467 w 558491"/>
                <a:gd name="connsiteY12" fmla="*/ 1111623 h 2599764"/>
                <a:gd name="connsiteX13" fmla="*/ 20608 w 558491"/>
                <a:gd name="connsiteY13" fmla="*/ 1326776 h 2599764"/>
                <a:gd name="connsiteX14" fmla="*/ 20608 w 558491"/>
                <a:gd name="connsiteY14" fmla="*/ 2169458 h 2599764"/>
                <a:gd name="connsiteX15" fmla="*/ 74397 w 558491"/>
                <a:gd name="connsiteY15" fmla="*/ 2438400 h 2599764"/>
                <a:gd name="connsiteX16" fmla="*/ 92326 w 558491"/>
                <a:gd name="connsiteY16" fmla="*/ 2510117 h 2599764"/>
                <a:gd name="connsiteX17" fmla="*/ 128185 w 558491"/>
                <a:gd name="connsiteY17" fmla="*/ 2563906 h 2599764"/>
                <a:gd name="connsiteX18" fmla="*/ 146114 w 558491"/>
                <a:gd name="connsiteY18" fmla="*/ 2599764 h 25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491" h="2599764">
                  <a:moveTo>
                    <a:pt x="558491" y="0"/>
                  </a:moveTo>
                  <a:cubicBezTo>
                    <a:pt x="522632" y="41835"/>
                    <a:pt x="482512" y="80366"/>
                    <a:pt x="450914" y="125506"/>
                  </a:cubicBezTo>
                  <a:cubicBezTo>
                    <a:pt x="440076" y="140989"/>
                    <a:pt x="443468" y="163569"/>
                    <a:pt x="432985" y="179294"/>
                  </a:cubicBezTo>
                  <a:cubicBezTo>
                    <a:pt x="418920" y="200391"/>
                    <a:pt x="392810" y="211690"/>
                    <a:pt x="379197" y="233082"/>
                  </a:cubicBezTo>
                  <a:cubicBezTo>
                    <a:pt x="350498" y="278180"/>
                    <a:pt x="329599" y="327853"/>
                    <a:pt x="307479" y="376517"/>
                  </a:cubicBezTo>
                  <a:cubicBezTo>
                    <a:pt x="299658" y="393722"/>
                    <a:pt x="297371" y="413101"/>
                    <a:pt x="289550" y="430306"/>
                  </a:cubicBezTo>
                  <a:cubicBezTo>
                    <a:pt x="267430" y="478970"/>
                    <a:pt x="217832" y="573741"/>
                    <a:pt x="217832" y="573741"/>
                  </a:cubicBezTo>
                  <a:cubicBezTo>
                    <a:pt x="203702" y="630261"/>
                    <a:pt x="201266" y="647800"/>
                    <a:pt x="181973" y="699247"/>
                  </a:cubicBezTo>
                  <a:cubicBezTo>
                    <a:pt x="170672" y="729382"/>
                    <a:pt x="156292" y="758361"/>
                    <a:pt x="146114" y="788894"/>
                  </a:cubicBezTo>
                  <a:cubicBezTo>
                    <a:pt x="138322" y="812271"/>
                    <a:pt x="135266" y="837009"/>
                    <a:pt x="128185" y="860611"/>
                  </a:cubicBezTo>
                  <a:cubicBezTo>
                    <a:pt x="117324" y="896816"/>
                    <a:pt x="104279" y="932329"/>
                    <a:pt x="92326" y="968188"/>
                  </a:cubicBezTo>
                  <a:cubicBezTo>
                    <a:pt x="86350" y="986117"/>
                    <a:pt x="78104" y="1003444"/>
                    <a:pt x="74397" y="1021976"/>
                  </a:cubicBezTo>
                  <a:cubicBezTo>
                    <a:pt x="68420" y="1051858"/>
                    <a:pt x="61763" y="1081613"/>
                    <a:pt x="56467" y="1111623"/>
                  </a:cubicBezTo>
                  <a:cubicBezTo>
                    <a:pt x="43831" y="1183224"/>
                    <a:pt x="20608" y="1326776"/>
                    <a:pt x="20608" y="1326776"/>
                  </a:cubicBezTo>
                  <a:cubicBezTo>
                    <a:pt x="-6894" y="1739318"/>
                    <a:pt x="-6845" y="1606679"/>
                    <a:pt x="20608" y="2169458"/>
                  </a:cubicBezTo>
                  <a:cubicBezTo>
                    <a:pt x="31903" y="2401002"/>
                    <a:pt x="28974" y="2256704"/>
                    <a:pt x="74397" y="2438400"/>
                  </a:cubicBezTo>
                  <a:cubicBezTo>
                    <a:pt x="80373" y="2462306"/>
                    <a:pt x="82619" y="2487468"/>
                    <a:pt x="92326" y="2510117"/>
                  </a:cubicBezTo>
                  <a:cubicBezTo>
                    <a:pt x="100814" y="2529923"/>
                    <a:pt x="117098" y="2545428"/>
                    <a:pt x="128185" y="2563906"/>
                  </a:cubicBezTo>
                  <a:cubicBezTo>
                    <a:pt x="135060" y="2575365"/>
                    <a:pt x="140138" y="2587811"/>
                    <a:pt x="146114" y="2599764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9AA4F5-3DAB-7DCB-E366-36A8FD2BB4B8}"/>
                </a:ext>
              </a:extLst>
            </p:cNvPr>
            <p:cNvSpPr txBox="1"/>
            <p:nvPr/>
          </p:nvSpPr>
          <p:spPr>
            <a:xfrm>
              <a:off x="4286595" y="5959494"/>
              <a:ext cx="3602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Potente oxidante em condições inflamatórias; ataca grupos amina e enxofre (metionina)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2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5DD5A5-5638-0D05-2123-01C147975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97" y="3145975"/>
            <a:ext cx="7027328" cy="3585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dos oxidantes depende de sua compartimentalização e raio difusão</a:t>
            </a:r>
            <a:endParaRPr lang="pt-BR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1" y="1356414"/>
            <a:ext cx="1200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Oxidação relativa dos alvos intracelulares do H</a:t>
            </a:r>
            <a:r>
              <a:rPr lang="pt-BR" sz="2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0906D-AEBA-E292-5A6A-0696C4E241A3}"/>
              </a:ext>
            </a:extLst>
          </p:cNvPr>
          <p:cNvSpPr txBox="1"/>
          <p:nvPr/>
        </p:nvSpPr>
        <p:spPr>
          <a:xfrm>
            <a:off x="8004225" y="6205613"/>
            <a:ext cx="306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>
                <a:latin typeface="Arial" panose="020B0604020202020204" pitchFamily="34" charset="0"/>
                <a:cs typeface="Arial" panose="020B0604020202020204" pitchFamily="34" charset="0"/>
              </a:rPr>
              <a:t>Winterbourn, Nat. Chem. Biol., 2008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F575E-8378-49AB-86EE-BE41CC5C8DD7}"/>
              </a:ext>
            </a:extLst>
          </p:cNvPr>
          <p:cNvSpPr txBox="1"/>
          <p:nvPr/>
        </p:nvSpPr>
        <p:spPr>
          <a:xfrm>
            <a:off x="4194225" y="4447090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mM; </a:t>
            </a:r>
            <a:r>
              <a:rPr lang="en-CL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0,89 M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858EC-07C4-8A18-BEE9-F323D7ADE408}"/>
              </a:ext>
            </a:extLst>
          </p:cNvPr>
          <p:cNvSpPr txBox="1"/>
          <p:nvPr/>
        </p:nvSpPr>
        <p:spPr>
          <a:xfrm>
            <a:off x="7883558" y="4918598"/>
            <a:ext cx="3591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μM; </a:t>
            </a:r>
            <a:r>
              <a:rPr lang="en-CL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 x 10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99309-6221-8CC2-CB3F-ABE9031CFA96}"/>
              </a:ext>
            </a:extLst>
          </p:cNvPr>
          <p:cNvSpPr txBox="1"/>
          <p:nvPr/>
        </p:nvSpPr>
        <p:spPr>
          <a:xfrm>
            <a:off x="2383032" y="351992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μM; </a:t>
            </a:r>
            <a:r>
              <a:rPr lang="en-CL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 M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8FDD6D-BF3A-56B8-C699-5432B7F3A6F9}"/>
              </a:ext>
            </a:extLst>
          </p:cNvPr>
          <p:cNvSpPr txBox="1"/>
          <p:nvPr/>
        </p:nvSpPr>
        <p:spPr>
          <a:xfrm>
            <a:off x="3016462" y="3981591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μM; </a:t>
            </a:r>
            <a:r>
              <a:rPr lang="en-CL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160 M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L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A229FB-116C-EB3C-DA83-B97EA856C345}"/>
              </a:ext>
            </a:extLst>
          </p:cNvPr>
          <p:cNvGrpSpPr/>
          <p:nvPr/>
        </p:nvGrpSpPr>
        <p:grpSpPr>
          <a:xfrm>
            <a:off x="7883558" y="3455446"/>
            <a:ext cx="3703320" cy="2200127"/>
            <a:chOff x="7802880" y="2859553"/>
            <a:chExt cx="3703320" cy="2200127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6BD4856-EF88-956F-398F-86C64E7B798A}"/>
                </a:ext>
              </a:extLst>
            </p:cNvPr>
            <p:cNvSpPr/>
            <p:nvPr/>
          </p:nvSpPr>
          <p:spPr>
            <a:xfrm>
              <a:off x="7802880" y="4084320"/>
              <a:ext cx="3703320" cy="975360"/>
            </a:xfrm>
            <a:custGeom>
              <a:avLst/>
              <a:gdLst>
                <a:gd name="connsiteX0" fmla="*/ 1950720 w 3703320"/>
                <a:gd name="connsiteY0" fmla="*/ 45720 h 975360"/>
                <a:gd name="connsiteX1" fmla="*/ 1844040 w 3703320"/>
                <a:gd name="connsiteY1" fmla="*/ 60960 h 975360"/>
                <a:gd name="connsiteX2" fmla="*/ 1143000 w 3703320"/>
                <a:gd name="connsiteY2" fmla="*/ 15240 h 975360"/>
                <a:gd name="connsiteX3" fmla="*/ 746760 w 3703320"/>
                <a:gd name="connsiteY3" fmla="*/ 30480 h 975360"/>
                <a:gd name="connsiteX4" fmla="*/ 624840 w 3703320"/>
                <a:gd name="connsiteY4" fmla="*/ 60960 h 975360"/>
                <a:gd name="connsiteX5" fmla="*/ 441960 w 3703320"/>
                <a:gd name="connsiteY5" fmla="*/ 106680 h 975360"/>
                <a:gd name="connsiteX6" fmla="*/ 304800 w 3703320"/>
                <a:gd name="connsiteY6" fmla="*/ 152400 h 975360"/>
                <a:gd name="connsiteX7" fmla="*/ 259080 w 3703320"/>
                <a:gd name="connsiteY7" fmla="*/ 167640 h 975360"/>
                <a:gd name="connsiteX8" fmla="*/ 213360 w 3703320"/>
                <a:gd name="connsiteY8" fmla="*/ 182880 h 975360"/>
                <a:gd name="connsiteX9" fmla="*/ 121920 w 3703320"/>
                <a:gd name="connsiteY9" fmla="*/ 243840 h 975360"/>
                <a:gd name="connsiteX10" fmla="*/ 91440 w 3703320"/>
                <a:gd name="connsiteY10" fmla="*/ 289560 h 975360"/>
                <a:gd name="connsiteX11" fmla="*/ 45720 w 3703320"/>
                <a:gd name="connsiteY11" fmla="*/ 320040 h 975360"/>
                <a:gd name="connsiteX12" fmla="*/ 30480 w 3703320"/>
                <a:gd name="connsiteY12" fmla="*/ 365760 h 975360"/>
                <a:gd name="connsiteX13" fmla="*/ 0 w 3703320"/>
                <a:gd name="connsiteY13" fmla="*/ 411480 h 975360"/>
                <a:gd name="connsiteX14" fmla="*/ 30480 w 3703320"/>
                <a:gd name="connsiteY14" fmla="*/ 655320 h 975360"/>
                <a:gd name="connsiteX15" fmla="*/ 152400 w 3703320"/>
                <a:gd name="connsiteY15" fmla="*/ 762000 h 975360"/>
                <a:gd name="connsiteX16" fmla="*/ 243840 w 3703320"/>
                <a:gd name="connsiteY16" fmla="*/ 807720 h 975360"/>
                <a:gd name="connsiteX17" fmla="*/ 304800 w 3703320"/>
                <a:gd name="connsiteY17" fmla="*/ 838200 h 975360"/>
                <a:gd name="connsiteX18" fmla="*/ 365760 w 3703320"/>
                <a:gd name="connsiteY18" fmla="*/ 853440 h 975360"/>
                <a:gd name="connsiteX19" fmla="*/ 457200 w 3703320"/>
                <a:gd name="connsiteY19" fmla="*/ 883920 h 975360"/>
                <a:gd name="connsiteX20" fmla="*/ 579120 w 3703320"/>
                <a:gd name="connsiteY20" fmla="*/ 914400 h 975360"/>
                <a:gd name="connsiteX21" fmla="*/ 624840 w 3703320"/>
                <a:gd name="connsiteY21" fmla="*/ 929640 h 975360"/>
                <a:gd name="connsiteX22" fmla="*/ 762000 w 3703320"/>
                <a:gd name="connsiteY22" fmla="*/ 944880 h 975360"/>
                <a:gd name="connsiteX23" fmla="*/ 838200 w 3703320"/>
                <a:gd name="connsiteY23" fmla="*/ 960120 h 975360"/>
                <a:gd name="connsiteX24" fmla="*/ 1005840 w 3703320"/>
                <a:gd name="connsiteY24" fmla="*/ 975360 h 975360"/>
                <a:gd name="connsiteX25" fmla="*/ 1996440 w 3703320"/>
                <a:gd name="connsiteY25" fmla="*/ 960120 h 975360"/>
                <a:gd name="connsiteX26" fmla="*/ 2148840 w 3703320"/>
                <a:gd name="connsiteY26" fmla="*/ 944880 h 975360"/>
                <a:gd name="connsiteX27" fmla="*/ 2346960 w 3703320"/>
                <a:gd name="connsiteY27" fmla="*/ 914400 h 975360"/>
                <a:gd name="connsiteX28" fmla="*/ 2529840 w 3703320"/>
                <a:gd name="connsiteY28" fmla="*/ 883920 h 975360"/>
                <a:gd name="connsiteX29" fmla="*/ 2636520 w 3703320"/>
                <a:gd name="connsiteY29" fmla="*/ 868680 h 975360"/>
                <a:gd name="connsiteX30" fmla="*/ 2697480 w 3703320"/>
                <a:gd name="connsiteY30" fmla="*/ 853440 h 975360"/>
                <a:gd name="connsiteX31" fmla="*/ 2956560 w 3703320"/>
                <a:gd name="connsiteY31" fmla="*/ 822960 h 975360"/>
                <a:gd name="connsiteX32" fmla="*/ 3124200 w 3703320"/>
                <a:gd name="connsiteY32" fmla="*/ 792480 h 975360"/>
                <a:gd name="connsiteX33" fmla="*/ 3246120 w 3703320"/>
                <a:gd name="connsiteY33" fmla="*/ 762000 h 975360"/>
                <a:gd name="connsiteX34" fmla="*/ 3307080 w 3703320"/>
                <a:gd name="connsiteY34" fmla="*/ 746760 h 975360"/>
                <a:gd name="connsiteX35" fmla="*/ 3444240 w 3703320"/>
                <a:gd name="connsiteY35" fmla="*/ 716280 h 975360"/>
                <a:gd name="connsiteX36" fmla="*/ 3535680 w 3703320"/>
                <a:gd name="connsiteY36" fmla="*/ 685800 h 975360"/>
                <a:gd name="connsiteX37" fmla="*/ 3627120 w 3703320"/>
                <a:gd name="connsiteY37" fmla="*/ 640080 h 975360"/>
                <a:gd name="connsiteX38" fmla="*/ 3703320 w 3703320"/>
                <a:gd name="connsiteY38" fmla="*/ 502920 h 975360"/>
                <a:gd name="connsiteX39" fmla="*/ 3688080 w 3703320"/>
                <a:gd name="connsiteY39" fmla="*/ 289560 h 975360"/>
                <a:gd name="connsiteX40" fmla="*/ 3611880 w 3703320"/>
                <a:gd name="connsiteY40" fmla="*/ 182880 h 975360"/>
                <a:gd name="connsiteX41" fmla="*/ 3581400 w 3703320"/>
                <a:gd name="connsiteY41" fmla="*/ 137160 h 975360"/>
                <a:gd name="connsiteX42" fmla="*/ 3444240 w 3703320"/>
                <a:gd name="connsiteY42" fmla="*/ 60960 h 975360"/>
                <a:gd name="connsiteX43" fmla="*/ 3398520 w 3703320"/>
                <a:gd name="connsiteY43" fmla="*/ 30480 h 975360"/>
                <a:gd name="connsiteX44" fmla="*/ 3307080 w 3703320"/>
                <a:gd name="connsiteY44" fmla="*/ 15240 h 975360"/>
                <a:gd name="connsiteX45" fmla="*/ 3230880 w 3703320"/>
                <a:gd name="connsiteY45" fmla="*/ 0 h 975360"/>
                <a:gd name="connsiteX46" fmla="*/ 2301240 w 3703320"/>
                <a:gd name="connsiteY46" fmla="*/ 15240 h 975360"/>
                <a:gd name="connsiteX47" fmla="*/ 2103120 w 3703320"/>
                <a:gd name="connsiteY47" fmla="*/ 30480 h 975360"/>
                <a:gd name="connsiteX48" fmla="*/ 2042160 w 3703320"/>
                <a:gd name="connsiteY48" fmla="*/ 45720 h 975360"/>
                <a:gd name="connsiteX49" fmla="*/ 1950720 w 3703320"/>
                <a:gd name="connsiteY49" fmla="*/ 4572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703320" h="975360">
                  <a:moveTo>
                    <a:pt x="1950720" y="45720"/>
                  </a:moveTo>
                  <a:cubicBezTo>
                    <a:pt x="1917700" y="48260"/>
                    <a:pt x="1879951" y="61815"/>
                    <a:pt x="1844040" y="60960"/>
                  </a:cubicBezTo>
                  <a:cubicBezTo>
                    <a:pt x="1547429" y="53898"/>
                    <a:pt x="1395744" y="38217"/>
                    <a:pt x="1143000" y="15240"/>
                  </a:cubicBezTo>
                  <a:cubicBezTo>
                    <a:pt x="1010920" y="20320"/>
                    <a:pt x="878663" y="21970"/>
                    <a:pt x="746760" y="30480"/>
                  </a:cubicBezTo>
                  <a:cubicBezTo>
                    <a:pt x="653946" y="36468"/>
                    <a:pt x="695668" y="45220"/>
                    <a:pt x="624840" y="60960"/>
                  </a:cubicBezTo>
                  <a:cubicBezTo>
                    <a:pt x="440143" y="102004"/>
                    <a:pt x="626728" y="45091"/>
                    <a:pt x="441960" y="106680"/>
                  </a:cubicBezTo>
                  <a:lnTo>
                    <a:pt x="304800" y="152400"/>
                  </a:lnTo>
                  <a:lnTo>
                    <a:pt x="259080" y="167640"/>
                  </a:lnTo>
                  <a:cubicBezTo>
                    <a:pt x="243840" y="172720"/>
                    <a:pt x="226726" y="173969"/>
                    <a:pt x="213360" y="182880"/>
                  </a:cubicBezTo>
                  <a:lnTo>
                    <a:pt x="121920" y="243840"/>
                  </a:lnTo>
                  <a:cubicBezTo>
                    <a:pt x="111760" y="259080"/>
                    <a:pt x="104392" y="276608"/>
                    <a:pt x="91440" y="289560"/>
                  </a:cubicBezTo>
                  <a:cubicBezTo>
                    <a:pt x="78488" y="302512"/>
                    <a:pt x="57162" y="305737"/>
                    <a:pt x="45720" y="320040"/>
                  </a:cubicBezTo>
                  <a:cubicBezTo>
                    <a:pt x="35685" y="332584"/>
                    <a:pt x="37664" y="351392"/>
                    <a:pt x="30480" y="365760"/>
                  </a:cubicBezTo>
                  <a:cubicBezTo>
                    <a:pt x="22289" y="382143"/>
                    <a:pt x="10160" y="396240"/>
                    <a:pt x="0" y="411480"/>
                  </a:cubicBezTo>
                  <a:cubicBezTo>
                    <a:pt x="1835" y="433499"/>
                    <a:pt x="5589" y="597242"/>
                    <a:pt x="30480" y="655320"/>
                  </a:cubicBezTo>
                  <a:cubicBezTo>
                    <a:pt x="55880" y="714587"/>
                    <a:pt x="96520" y="724747"/>
                    <a:pt x="152400" y="762000"/>
                  </a:cubicBezTo>
                  <a:cubicBezTo>
                    <a:pt x="240263" y="820575"/>
                    <a:pt x="155505" y="769862"/>
                    <a:pt x="243840" y="807720"/>
                  </a:cubicBezTo>
                  <a:cubicBezTo>
                    <a:pt x="264722" y="816669"/>
                    <a:pt x="283528" y="830223"/>
                    <a:pt x="304800" y="838200"/>
                  </a:cubicBezTo>
                  <a:cubicBezTo>
                    <a:pt x="324412" y="845554"/>
                    <a:pt x="345698" y="847421"/>
                    <a:pt x="365760" y="853440"/>
                  </a:cubicBezTo>
                  <a:cubicBezTo>
                    <a:pt x="396534" y="862672"/>
                    <a:pt x="426031" y="876128"/>
                    <a:pt x="457200" y="883920"/>
                  </a:cubicBezTo>
                  <a:cubicBezTo>
                    <a:pt x="497840" y="894080"/>
                    <a:pt x="539379" y="901153"/>
                    <a:pt x="579120" y="914400"/>
                  </a:cubicBezTo>
                  <a:cubicBezTo>
                    <a:pt x="594360" y="919480"/>
                    <a:pt x="608994" y="926999"/>
                    <a:pt x="624840" y="929640"/>
                  </a:cubicBezTo>
                  <a:cubicBezTo>
                    <a:pt x="670215" y="937203"/>
                    <a:pt x="716461" y="938374"/>
                    <a:pt x="762000" y="944880"/>
                  </a:cubicBezTo>
                  <a:cubicBezTo>
                    <a:pt x="787643" y="948543"/>
                    <a:pt x="812497" y="956907"/>
                    <a:pt x="838200" y="960120"/>
                  </a:cubicBezTo>
                  <a:cubicBezTo>
                    <a:pt x="893877" y="967080"/>
                    <a:pt x="949960" y="970280"/>
                    <a:pt x="1005840" y="975360"/>
                  </a:cubicBezTo>
                  <a:lnTo>
                    <a:pt x="1996440" y="960120"/>
                  </a:lnTo>
                  <a:cubicBezTo>
                    <a:pt x="2047475" y="958759"/>
                    <a:pt x="2098099" y="950518"/>
                    <a:pt x="2148840" y="944880"/>
                  </a:cubicBezTo>
                  <a:cubicBezTo>
                    <a:pt x="2331327" y="924604"/>
                    <a:pt x="2208549" y="938825"/>
                    <a:pt x="2346960" y="914400"/>
                  </a:cubicBezTo>
                  <a:cubicBezTo>
                    <a:pt x="2407820" y="903660"/>
                    <a:pt x="2468660" y="892660"/>
                    <a:pt x="2529840" y="883920"/>
                  </a:cubicBezTo>
                  <a:cubicBezTo>
                    <a:pt x="2565400" y="878840"/>
                    <a:pt x="2601178" y="875106"/>
                    <a:pt x="2636520" y="868680"/>
                  </a:cubicBezTo>
                  <a:cubicBezTo>
                    <a:pt x="2657128" y="864933"/>
                    <a:pt x="2676820" y="856883"/>
                    <a:pt x="2697480" y="853440"/>
                  </a:cubicBezTo>
                  <a:cubicBezTo>
                    <a:pt x="2761161" y="842827"/>
                    <a:pt x="2895376" y="831118"/>
                    <a:pt x="2956560" y="822960"/>
                  </a:cubicBezTo>
                  <a:cubicBezTo>
                    <a:pt x="2993407" y="818047"/>
                    <a:pt x="3084882" y="801553"/>
                    <a:pt x="3124200" y="792480"/>
                  </a:cubicBezTo>
                  <a:cubicBezTo>
                    <a:pt x="3165018" y="783060"/>
                    <a:pt x="3205480" y="772160"/>
                    <a:pt x="3246120" y="762000"/>
                  </a:cubicBezTo>
                  <a:cubicBezTo>
                    <a:pt x="3266440" y="756920"/>
                    <a:pt x="3286541" y="750868"/>
                    <a:pt x="3307080" y="746760"/>
                  </a:cubicBezTo>
                  <a:cubicBezTo>
                    <a:pt x="3350585" y="738059"/>
                    <a:pt x="3401195" y="729193"/>
                    <a:pt x="3444240" y="716280"/>
                  </a:cubicBezTo>
                  <a:cubicBezTo>
                    <a:pt x="3475014" y="707048"/>
                    <a:pt x="3508947" y="703622"/>
                    <a:pt x="3535680" y="685800"/>
                  </a:cubicBezTo>
                  <a:cubicBezTo>
                    <a:pt x="3594766" y="646409"/>
                    <a:pt x="3564024" y="661112"/>
                    <a:pt x="3627120" y="640080"/>
                  </a:cubicBezTo>
                  <a:cubicBezTo>
                    <a:pt x="3696991" y="535274"/>
                    <a:pt x="3676496" y="583393"/>
                    <a:pt x="3703320" y="502920"/>
                  </a:cubicBezTo>
                  <a:cubicBezTo>
                    <a:pt x="3698240" y="431800"/>
                    <a:pt x="3699802" y="359891"/>
                    <a:pt x="3688080" y="289560"/>
                  </a:cubicBezTo>
                  <a:cubicBezTo>
                    <a:pt x="3678680" y="233160"/>
                    <a:pt x="3644522" y="222051"/>
                    <a:pt x="3611880" y="182880"/>
                  </a:cubicBezTo>
                  <a:cubicBezTo>
                    <a:pt x="3600154" y="168809"/>
                    <a:pt x="3595184" y="149221"/>
                    <a:pt x="3581400" y="137160"/>
                  </a:cubicBezTo>
                  <a:cubicBezTo>
                    <a:pt x="3453261" y="25039"/>
                    <a:pt x="3534944" y="106312"/>
                    <a:pt x="3444240" y="60960"/>
                  </a:cubicBezTo>
                  <a:cubicBezTo>
                    <a:pt x="3427857" y="52769"/>
                    <a:pt x="3415896" y="36272"/>
                    <a:pt x="3398520" y="30480"/>
                  </a:cubicBezTo>
                  <a:cubicBezTo>
                    <a:pt x="3369205" y="20708"/>
                    <a:pt x="3337482" y="20768"/>
                    <a:pt x="3307080" y="15240"/>
                  </a:cubicBezTo>
                  <a:cubicBezTo>
                    <a:pt x="3281595" y="10606"/>
                    <a:pt x="3256280" y="5080"/>
                    <a:pt x="3230880" y="0"/>
                  </a:cubicBezTo>
                  <a:lnTo>
                    <a:pt x="2301240" y="15240"/>
                  </a:lnTo>
                  <a:cubicBezTo>
                    <a:pt x="2235029" y="17029"/>
                    <a:pt x="2168901" y="22741"/>
                    <a:pt x="2103120" y="30480"/>
                  </a:cubicBezTo>
                  <a:cubicBezTo>
                    <a:pt x="2082318" y="32927"/>
                    <a:pt x="2062607" y="41176"/>
                    <a:pt x="2042160" y="45720"/>
                  </a:cubicBezTo>
                  <a:cubicBezTo>
                    <a:pt x="1969097" y="61956"/>
                    <a:pt x="1983740" y="43180"/>
                    <a:pt x="1950720" y="45720"/>
                  </a:cubicBezTo>
                  <a:close/>
                </a:path>
              </a:pathLst>
            </a:custGeom>
            <a:noFill/>
            <a:ln w="76200">
              <a:solidFill>
                <a:srgbClr val="0432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1079802-5270-A429-C58F-5FDDF74A14D3}"/>
                </a:ext>
              </a:extLst>
            </p:cNvPr>
            <p:cNvSpPr/>
            <p:nvPr/>
          </p:nvSpPr>
          <p:spPr>
            <a:xfrm>
              <a:off x="9662160" y="3487677"/>
              <a:ext cx="91440" cy="489963"/>
            </a:xfrm>
            <a:custGeom>
              <a:avLst/>
              <a:gdLst>
                <a:gd name="connsiteX0" fmla="*/ 91440 w 91440"/>
                <a:gd name="connsiteY0" fmla="*/ 489963 h 489963"/>
                <a:gd name="connsiteX1" fmla="*/ 30480 w 91440"/>
                <a:gd name="connsiteY1" fmla="*/ 383283 h 489963"/>
                <a:gd name="connsiteX2" fmla="*/ 0 w 91440"/>
                <a:gd name="connsiteY2" fmla="*/ 261363 h 489963"/>
                <a:gd name="connsiteX3" fmla="*/ 15240 w 91440"/>
                <a:gd name="connsiteY3" fmla="*/ 63243 h 489963"/>
                <a:gd name="connsiteX4" fmla="*/ 30480 w 91440"/>
                <a:gd name="connsiteY4" fmla="*/ 2283 h 48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" h="489963">
                  <a:moveTo>
                    <a:pt x="91440" y="489963"/>
                  </a:moveTo>
                  <a:cubicBezTo>
                    <a:pt x="71120" y="454403"/>
                    <a:pt x="45691" y="421310"/>
                    <a:pt x="30480" y="383283"/>
                  </a:cubicBezTo>
                  <a:cubicBezTo>
                    <a:pt x="14922" y="344388"/>
                    <a:pt x="0" y="261363"/>
                    <a:pt x="0" y="261363"/>
                  </a:cubicBezTo>
                  <a:cubicBezTo>
                    <a:pt x="5080" y="195323"/>
                    <a:pt x="7025" y="128967"/>
                    <a:pt x="15240" y="63243"/>
                  </a:cubicBezTo>
                  <a:cubicBezTo>
                    <a:pt x="32086" y="-71528"/>
                    <a:pt x="30480" y="60224"/>
                    <a:pt x="30480" y="2283"/>
                  </a:cubicBezTo>
                </a:path>
              </a:pathLst>
            </a:custGeom>
            <a:noFill/>
            <a:ln w="47625">
              <a:solidFill>
                <a:srgbClr val="0432FF"/>
              </a:solidFill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6F3DD6-62A8-5F4C-DCC8-A731D2ED38E9}"/>
                </a:ext>
              </a:extLst>
            </p:cNvPr>
            <p:cNvSpPr txBox="1"/>
            <p:nvPr/>
          </p:nvSpPr>
          <p:spPr>
            <a:xfrm>
              <a:off x="7872424" y="2859553"/>
              <a:ext cx="36021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Com esta competição, será viável a reação de Fenton?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4F3D4B0-0187-61DF-2C25-B58D697552EE}"/>
              </a:ext>
            </a:extLst>
          </p:cNvPr>
          <p:cNvSpPr txBox="1"/>
          <p:nvPr/>
        </p:nvSpPr>
        <p:spPr>
          <a:xfrm>
            <a:off x="192392" y="2283383"/>
            <a:ext cx="1200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de produção deve ser determinante para efeitos biológicos.</a:t>
            </a:r>
          </a:p>
        </p:txBody>
      </p:sp>
    </p:spTree>
    <p:extLst>
      <p:ext uri="{BB962C8B-B14F-4D97-AF65-F5344CB8AC3E}">
        <p14:creationId xmlns:p14="http://schemas.microsoft.com/office/powerpoint/2010/main" val="11926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 e Exercícios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1" y="1356414"/>
            <a:ext cx="120094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Explique a correlação entre potencial de redução e reatividade de radicais livres.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8-hidroxiguanina pode ser detectada na urina como marcador de estresse oxidativo. Discuta o mecanismo de sua formação.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espécies oxidantes podem participar da iniciação da peroxidação lipídica? Como a oxidação de membranas biológicas pode ser propagada? Quais são as possíveis consequências da peroxidação lipídica?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Comente o porquê do ácido hipocloroso ser primariamente um agente citotóxico e o peróxido de hidrogênio um mensageiro celular. Argumente em função da compartimentalização da produção destas espécies, seu raio de ação estimado, e alvos biológicos.</a:t>
            </a:r>
          </a:p>
          <a:p>
            <a:pPr marL="514350" indent="-514350">
              <a:buFont typeface="+mj-lt"/>
              <a:buAutoNum type="arabicPeriod"/>
            </a:pPr>
            <a:endParaRPr lang="pt-BR" sz="2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Danos oxidativos em células e tecidos estão associados a modificações reversíveis ou irreversíveis? Por quê? Exemplifique. </a:t>
            </a:r>
          </a:p>
        </p:txBody>
      </p:sp>
    </p:spTree>
    <p:extLst>
      <p:ext uri="{BB962C8B-B14F-4D97-AF65-F5344CB8AC3E}">
        <p14:creationId xmlns:p14="http://schemas.microsoft.com/office/powerpoint/2010/main" val="1852847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Manuscritos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citados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9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reagem e o que determina a reatividade de radicais livres derivados do oxigênio?</a:t>
            </a:r>
          </a:p>
        </p:txBody>
      </p:sp>
    </p:spTree>
    <p:extLst>
      <p:ext uri="{BB962C8B-B14F-4D97-AF65-F5344CB8AC3E}">
        <p14:creationId xmlns:p14="http://schemas.microsoft.com/office/powerpoint/2010/main" val="55014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9B3C60E-FC66-C183-3E75-AB70EE83F256}"/>
              </a:ext>
            </a:extLst>
          </p:cNvPr>
          <p:cNvGrpSpPr/>
          <p:nvPr/>
        </p:nvGrpSpPr>
        <p:grpSpPr>
          <a:xfrm>
            <a:off x="5347180" y="5612911"/>
            <a:ext cx="6720322" cy="1154256"/>
            <a:chOff x="5347180" y="3138654"/>
            <a:chExt cx="6720322" cy="115425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7B88A5-0D16-A3DB-FE91-F0151CA75831}"/>
                </a:ext>
              </a:extLst>
            </p:cNvPr>
            <p:cNvSpPr txBox="1"/>
            <p:nvPr/>
          </p:nvSpPr>
          <p:spPr>
            <a:xfrm>
              <a:off x="5347180" y="3138654"/>
              <a:ext cx="6720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Doação de e</a:t>
              </a:r>
              <a:r>
                <a:rPr lang="pt-BR" sz="2400" b="1" baseline="30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D53E0D-F41A-5C0D-971E-D0B455FFA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6354" y="3589584"/>
              <a:ext cx="2524760" cy="70332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reações envolvendo radicais livres.</a:t>
            </a:r>
            <a:endParaRPr lang="pt-BR" sz="32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59ACD-7984-765A-9A0C-C0EE7CCF3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12" y="557693"/>
            <a:ext cx="2054087" cy="576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D7DE46-48D8-00DF-C92D-CB0CE331D869}"/>
              </a:ext>
            </a:extLst>
          </p:cNvPr>
          <p:cNvSpPr txBox="1"/>
          <p:nvPr/>
        </p:nvSpPr>
        <p:spPr>
          <a:xfrm>
            <a:off x="5346172" y="84570"/>
            <a:ext cx="672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Recombinação.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C3E8CA-EA7A-BBA7-2E42-CE9ADA387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712" y="1134279"/>
            <a:ext cx="4977384" cy="75742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8BEFB40-CEF9-AACB-F151-AD5E18C2B4D9}"/>
              </a:ext>
            </a:extLst>
          </p:cNvPr>
          <p:cNvGrpSpPr/>
          <p:nvPr/>
        </p:nvGrpSpPr>
        <p:grpSpPr>
          <a:xfrm>
            <a:off x="5346172" y="1881217"/>
            <a:ext cx="6720322" cy="1149650"/>
            <a:chOff x="5346172" y="1881217"/>
            <a:chExt cx="6720322" cy="11496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257DC7-5C9A-A5FC-8746-7D2AC20606C5}"/>
                </a:ext>
              </a:extLst>
            </p:cNvPr>
            <p:cNvSpPr txBox="1"/>
            <p:nvPr/>
          </p:nvSpPr>
          <p:spPr>
            <a:xfrm>
              <a:off x="5346172" y="1881217"/>
              <a:ext cx="6720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Adição.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0A4DDE-5D10-B5E9-C13A-A329B64CA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5214" y="2381643"/>
              <a:ext cx="2669032" cy="64922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57C2E0-60A5-AB7D-37DF-19205456AFB6}"/>
              </a:ext>
            </a:extLst>
          </p:cNvPr>
          <p:cNvGrpSpPr/>
          <p:nvPr/>
        </p:nvGrpSpPr>
        <p:grpSpPr>
          <a:xfrm>
            <a:off x="5346172" y="3131101"/>
            <a:ext cx="6720322" cy="1210943"/>
            <a:chOff x="5346172" y="5623286"/>
            <a:chExt cx="6720322" cy="121094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25F001-6BD6-6373-E462-9FBBC8ECD315}"/>
                </a:ext>
              </a:extLst>
            </p:cNvPr>
            <p:cNvSpPr txBox="1"/>
            <p:nvPr/>
          </p:nvSpPr>
          <p:spPr>
            <a:xfrm>
              <a:off x="5346172" y="5623286"/>
              <a:ext cx="6720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Abstração de H.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2A46F1-E020-225C-B0BE-1B80C9988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1343" b="18990"/>
            <a:stretch/>
          </p:blipFill>
          <p:spPr>
            <a:xfrm>
              <a:off x="5870712" y="6067837"/>
              <a:ext cx="5951220" cy="76639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55F0FEC-F3FC-14D4-114B-93E6F891EE97}"/>
              </a:ext>
            </a:extLst>
          </p:cNvPr>
          <p:cNvGrpSpPr/>
          <p:nvPr/>
        </p:nvGrpSpPr>
        <p:grpSpPr>
          <a:xfrm>
            <a:off x="5347180" y="4383493"/>
            <a:ext cx="6720322" cy="1051649"/>
            <a:chOff x="5347180" y="4383493"/>
            <a:chExt cx="6720322" cy="10516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912F56-FD1C-78CF-7F2F-DEB2E0C4135C}"/>
                </a:ext>
              </a:extLst>
            </p:cNvPr>
            <p:cNvSpPr txBox="1"/>
            <p:nvPr/>
          </p:nvSpPr>
          <p:spPr>
            <a:xfrm>
              <a:off x="5347180" y="4383493"/>
              <a:ext cx="6720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Abstração de e</a:t>
              </a:r>
              <a:r>
                <a:rPr lang="pt-BR" sz="2400" b="1" baseline="30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3BD539-0A6F-9DAF-4FD0-218A7B3B67A8}"/>
                </a:ext>
              </a:extLst>
            </p:cNvPr>
            <p:cNvSpPr txBox="1"/>
            <p:nvPr/>
          </p:nvSpPr>
          <p:spPr>
            <a:xfrm>
              <a:off x="5896354" y="4973477"/>
              <a:ext cx="325441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Cl</a:t>
              </a:r>
              <a:r>
                <a:rPr lang="pt-BR" sz="2400" baseline="30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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 + OH</a:t>
              </a:r>
              <a:r>
                <a:rPr lang="pt-BR" sz="2400" baseline="30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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→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 Cl</a:t>
              </a:r>
              <a:r>
                <a:rPr lang="pt-BR" sz="2400" baseline="30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</a:t>
              </a:r>
              <a:r>
                <a:rPr lang="pt-BR" sz="2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2400" dirty="0">
                  <a:latin typeface="Arial" panose="020B0604020202020204" pitchFamily="34" charset="0"/>
                  <a:cs typeface="Arial" panose="020B0604020202020204" pitchFamily="34" charset="0"/>
                </a:rPr>
                <a:t>+ HO</a:t>
              </a:r>
              <a:r>
                <a:rPr lang="pt-BR" sz="2400" baseline="30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</a:t>
              </a:r>
              <a:endParaRPr lang="pt-BR" sz="24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61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Correlação entre reatividade 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(cinética)</a:t>
            </a:r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potencial de redução 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(tendencia em ganhar e</a:t>
            </a:r>
            <a:r>
              <a:rPr lang="pt-BR" sz="3200" b="1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termodinâmica)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0F839-0FC3-E155-D102-18891BF9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307" y="0"/>
            <a:ext cx="40531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6DCDA-389D-F5FC-20F0-3B4ECBCE0F3C}"/>
              </a:ext>
            </a:extLst>
          </p:cNvPr>
          <p:cNvSpPr txBox="1"/>
          <p:nvPr/>
        </p:nvSpPr>
        <p:spPr>
          <a:xfrm>
            <a:off x="9526107" y="256011"/>
            <a:ext cx="29075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reações envolvendo radicais livres possuem, em geral, baixa barreira de ativação, E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potencial de redução, correlaciona com reatividade.</a:t>
            </a:r>
          </a:p>
        </p:txBody>
      </p:sp>
    </p:spTree>
    <p:extLst>
      <p:ext uri="{BB962C8B-B14F-4D97-AF65-F5344CB8AC3E}">
        <p14:creationId xmlns:p14="http://schemas.microsoft.com/office/powerpoint/2010/main" val="26637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Correlação entre reatividade 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(cinética)</a:t>
            </a:r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potencial de redução 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(tendencia em ganhar e</a:t>
            </a:r>
            <a:r>
              <a:rPr lang="pt-BR" sz="3200" b="1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termodinâmica)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6DCDA-389D-F5FC-20F0-3B4ECBCE0F3C}"/>
              </a:ext>
            </a:extLst>
          </p:cNvPr>
          <p:cNvSpPr txBox="1"/>
          <p:nvPr/>
        </p:nvSpPr>
        <p:spPr>
          <a:xfrm>
            <a:off x="5284084" y="189502"/>
            <a:ext cx="540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dos intermediários da redução do oxigênio.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4E57C-0A61-8B2B-ACD5-5879FBC0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97" y="1954966"/>
            <a:ext cx="36830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876C8-E63B-ED1F-E835-CD71233A8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732" y="2660962"/>
            <a:ext cx="5270500" cy="19558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FA039C41-3732-D7CC-6523-416BBF0EBBCD}"/>
              </a:ext>
            </a:extLst>
          </p:cNvPr>
          <p:cNvSpPr/>
          <p:nvPr/>
        </p:nvSpPr>
        <p:spPr>
          <a:xfrm>
            <a:off x="9908499" y="3858719"/>
            <a:ext cx="1349114" cy="854439"/>
          </a:xfrm>
          <a:custGeom>
            <a:avLst/>
            <a:gdLst>
              <a:gd name="connsiteX0" fmla="*/ 1349114 w 1349114"/>
              <a:gd name="connsiteY0" fmla="*/ 329784 h 854439"/>
              <a:gd name="connsiteX1" fmla="*/ 1199213 w 1349114"/>
              <a:gd name="connsiteY1" fmla="*/ 179882 h 854439"/>
              <a:gd name="connsiteX2" fmla="*/ 1124262 w 1349114"/>
              <a:gd name="connsiteY2" fmla="*/ 119921 h 854439"/>
              <a:gd name="connsiteX3" fmla="*/ 989350 w 1349114"/>
              <a:gd name="connsiteY3" fmla="*/ 74951 h 854439"/>
              <a:gd name="connsiteX4" fmla="*/ 854439 w 1349114"/>
              <a:gd name="connsiteY4" fmla="*/ 29980 h 854439"/>
              <a:gd name="connsiteX5" fmla="*/ 809468 w 1349114"/>
              <a:gd name="connsiteY5" fmla="*/ 14990 h 854439"/>
              <a:gd name="connsiteX6" fmla="*/ 764498 w 1349114"/>
              <a:gd name="connsiteY6" fmla="*/ 0 h 854439"/>
              <a:gd name="connsiteX7" fmla="*/ 389744 w 1349114"/>
              <a:gd name="connsiteY7" fmla="*/ 14990 h 854439"/>
              <a:gd name="connsiteX8" fmla="*/ 299803 w 1349114"/>
              <a:gd name="connsiteY8" fmla="*/ 44971 h 854439"/>
              <a:gd name="connsiteX9" fmla="*/ 254832 w 1349114"/>
              <a:gd name="connsiteY9" fmla="*/ 59961 h 854439"/>
              <a:gd name="connsiteX10" fmla="*/ 179882 w 1349114"/>
              <a:gd name="connsiteY10" fmla="*/ 134912 h 854439"/>
              <a:gd name="connsiteX11" fmla="*/ 149901 w 1349114"/>
              <a:gd name="connsiteY11" fmla="*/ 164892 h 854439"/>
              <a:gd name="connsiteX12" fmla="*/ 89941 w 1349114"/>
              <a:gd name="connsiteY12" fmla="*/ 239843 h 854439"/>
              <a:gd name="connsiteX13" fmla="*/ 74950 w 1349114"/>
              <a:gd name="connsiteY13" fmla="*/ 284813 h 854439"/>
              <a:gd name="connsiteX14" fmla="*/ 44970 w 1349114"/>
              <a:gd name="connsiteY14" fmla="*/ 314794 h 854439"/>
              <a:gd name="connsiteX15" fmla="*/ 0 w 1349114"/>
              <a:gd name="connsiteY15" fmla="*/ 494676 h 854439"/>
              <a:gd name="connsiteX16" fmla="*/ 14990 w 1349114"/>
              <a:gd name="connsiteY16" fmla="*/ 569626 h 854439"/>
              <a:gd name="connsiteX17" fmla="*/ 44970 w 1349114"/>
              <a:gd name="connsiteY17" fmla="*/ 659567 h 854439"/>
              <a:gd name="connsiteX18" fmla="*/ 59960 w 1349114"/>
              <a:gd name="connsiteY18" fmla="*/ 719528 h 854439"/>
              <a:gd name="connsiteX19" fmla="*/ 119921 w 1349114"/>
              <a:gd name="connsiteY19" fmla="*/ 779489 h 854439"/>
              <a:gd name="connsiteX20" fmla="*/ 209862 w 1349114"/>
              <a:gd name="connsiteY20" fmla="*/ 809469 h 854439"/>
              <a:gd name="connsiteX21" fmla="*/ 254832 w 1349114"/>
              <a:gd name="connsiteY21" fmla="*/ 839449 h 854439"/>
              <a:gd name="connsiteX22" fmla="*/ 314793 w 1349114"/>
              <a:gd name="connsiteY22" fmla="*/ 854439 h 854439"/>
              <a:gd name="connsiteX23" fmla="*/ 779488 w 1349114"/>
              <a:gd name="connsiteY23" fmla="*/ 839449 h 854439"/>
              <a:gd name="connsiteX24" fmla="*/ 989350 w 1349114"/>
              <a:gd name="connsiteY24" fmla="*/ 779489 h 854439"/>
              <a:gd name="connsiteX25" fmla="*/ 1079291 w 1349114"/>
              <a:gd name="connsiteY25" fmla="*/ 749508 h 854439"/>
              <a:gd name="connsiteX26" fmla="*/ 1124262 w 1349114"/>
              <a:gd name="connsiteY26" fmla="*/ 734518 h 854439"/>
              <a:gd name="connsiteX27" fmla="*/ 1169232 w 1349114"/>
              <a:gd name="connsiteY27" fmla="*/ 704538 h 854439"/>
              <a:gd name="connsiteX28" fmla="*/ 1214203 w 1349114"/>
              <a:gd name="connsiteY28" fmla="*/ 689548 h 854439"/>
              <a:gd name="connsiteX29" fmla="*/ 1244183 w 1349114"/>
              <a:gd name="connsiteY29" fmla="*/ 659567 h 854439"/>
              <a:gd name="connsiteX30" fmla="*/ 1304144 w 1349114"/>
              <a:gd name="connsiteY30" fmla="*/ 524656 h 854439"/>
              <a:gd name="connsiteX31" fmla="*/ 1289154 w 1349114"/>
              <a:gd name="connsiteY31" fmla="*/ 269823 h 85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49114" h="854439">
                <a:moveTo>
                  <a:pt x="1349114" y="329784"/>
                </a:moveTo>
                <a:lnTo>
                  <a:pt x="1199213" y="179882"/>
                </a:lnTo>
                <a:cubicBezTo>
                  <a:pt x="1174298" y="154967"/>
                  <a:pt x="1158294" y="135047"/>
                  <a:pt x="1124262" y="119921"/>
                </a:cubicBezTo>
                <a:cubicBezTo>
                  <a:pt x="1124257" y="119919"/>
                  <a:pt x="1011838" y="82447"/>
                  <a:pt x="989350" y="74951"/>
                </a:cubicBezTo>
                <a:lnTo>
                  <a:pt x="854439" y="29980"/>
                </a:lnTo>
                <a:lnTo>
                  <a:pt x="809468" y="14990"/>
                </a:lnTo>
                <a:lnTo>
                  <a:pt x="764498" y="0"/>
                </a:lnTo>
                <a:cubicBezTo>
                  <a:pt x="639580" y="4997"/>
                  <a:pt x="514181" y="2948"/>
                  <a:pt x="389744" y="14990"/>
                </a:cubicBezTo>
                <a:cubicBezTo>
                  <a:pt x="358289" y="18034"/>
                  <a:pt x="329783" y="34977"/>
                  <a:pt x="299803" y="44971"/>
                </a:cubicBezTo>
                <a:lnTo>
                  <a:pt x="254832" y="59961"/>
                </a:lnTo>
                <a:lnTo>
                  <a:pt x="179882" y="134912"/>
                </a:lnTo>
                <a:cubicBezTo>
                  <a:pt x="169888" y="144906"/>
                  <a:pt x="157741" y="153133"/>
                  <a:pt x="149901" y="164892"/>
                </a:cubicBezTo>
                <a:cubicBezTo>
                  <a:pt x="112081" y="221621"/>
                  <a:pt x="132660" y="197123"/>
                  <a:pt x="89941" y="239843"/>
                </a:cubicBezTo>
                <a:cubicBezTo>
                  <a:pt x="84944" y="254833"/>
                  <a:pt x="83080" y="271264"/>
                  <a:pt x="74950" y="284813"/>
                </a:cubicBezTo>
                <a:cubicBezTo>
                  <a:pt x="67679" y="296932"/>
                  <a:pt x="51290" y="302153"/>
                  <a:pt x="44970" y="314794"/>
                </a:cubicBezTo>
                <a:cubicBezTo>
                  <a:pt x="15276" y="374182"/>
                  <a:pt x="10666" y="430680"/>
                  <a:pt x="0" y="494676"/>
                </a:cubicBezTo>
                <a:cubicBezTo>
                  <a:pt x="4997" y="519659"/>
                  <a:pt x="8286" y="545046"/>
                  <a:pt x="14990" y="569626"/>
                </a:cubicBezTo>
                <a:cubicBezTo>
                  <a:pt x="23305" y="600114"/>
                  <a:pt x="37306" y="628909"/>
                  <a:pt x="44970" y="659567"/>
                </a:cubicBezTo>
                <a:cubicBezTo>
                  <a:pt x="49967" y="679554"/>
                  <a:pt x="49041" y="702057"/>
                  <a:pt x="59960" y="719528"/>
                </a:cubicBezTo>
                <a:cubicBezTo>
                  <a:pt x="74941" y="743497"/>
                  <a:pt x="93106" y="770551"/>
                  <a:pt x="119921" y="779489"/>
                </a:cubicBezTo>
                <a:lnTo>
                  <a:pt x="209862" y="809469"/>
                </a:lnTo>
                <a:cubicBezTo>
                  <a:pt x="224852" y="819462"/>
                  <a:pt x="238273" y="832352"/>
                  <a:pt x="254832" y="839449"/>
                </a:cubicBezTo>
                <a:cubicBezTo>
                  <a:pt x="273768" y="847565"/>
                  <a:pt x="294191" y="854439"/>
                  <a:pt x="314793" y="854439"/>
                </a:cubicBezTo>
                <a:cubicBezTo>
                  <a:pt x="469772" y="854439"/>
                  <a:pt x="624590" y="844446"/>
                  <a:pt x="779488" y="839449"/>
                </a:cubicBezTo>
                <a:cubicBezTo>
                  <a:pt x="930055" y="801808"/>
                  <a:pt x="860329" y="822496"/>
                  <a:pt x="989350" y="779489"/>
                </a:cubicBezTo>
                <a:lnTo>
                  <a:pt x="1079291" y="749508"/>
                </a:lnTo>
                <a:lnTo>
                  <a:pt x="1124262" y="734518"/>
                </a:lnTo>
                <a:cubicBezTo>
                  <a:pt x="1139252" y="724525"/>
                  <a:pt x="1153118" y="712595"/>
                  <a:pt x="1169232" y="704538"/>
                </a:cubicBezTo>
                <a:cubicBezTo>
                  <a:pt x="1183365" y="697472"/>
                  <a:pt x="1200654" y="697678"/>
                  <a:pt x="1214203" y="689548"/>
                </a:cubicBezTo>
                <a:cubicBezTo>
                  <a:pt x="1226322" y="682277"/>
                  <a:pt x="1234190" y="669561"/>
                  <a:pt x="1244183" y="659567"/>
                </a:cubicBezTo>
                <a:cubicBezTo>
                  <a:pt x="1279860" y="552535"/>
                  <a:pt x="1256633" y="595920"/>
                  <a:pt x="1304144" y="524656"/>
                </a:cubicBezTo>
                <a:cubicBezTo>
                  <a:pt x="1287621" y="309856"/>
                  <a:pt x="1289154" y="394933"/>
                  <a:pt x="1289154" y="269823"/>
                </a:cubicBezTo>
              </a:path>
            </a:pathLst>
          </a:cu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BABEB-30AF-60E3-DDC3-6B4277684756}"/>
              </a:ext>
            </a:extLst>
          </p:cNvPr>
          <p:cNvSpPr txBox="1"/>
          <p:nvPr/>
        </p:nvSpPr>
        <p:spPr>
          <a:xfrm>
            <a:off x="7469856" y="4891189"/>
            <a:ext cx="45720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radical hidroxila é muito reativo, reagindo com moléculas na vizinhança de onde foi formado. </a:t>
            </a:r>
          </a:p>
        </p:txBody>
      </p:sp>
    </p:spTree>
    <p:extLst>
      <p:ext uri="{BB962C8B-B14F-4D97-AF65-F5344CB8AC3E}">
        <p14:creationId xmlns:p14="http://schemas.microsoft.com/office/powerpoint/2010/main" val="421677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que termos expressamos a reatividade de espécies derivadas do oxigênio?</a:t>
            </a:r>
            <a:endParaRPr lang="pt-BR" sz="4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CA984A-6BD6-888A-FB21-73512982C4C4}"/>
              </a:ext>
            </a:extLst>
          </p:cNvPr>
          <p:cNvGrpSpPr/>
          <p:nvPr/>
        </p:nvGrpSpPr>
        <p:grpSpPr>
          <a:xfrm>
            <a:off x="5346172" y="177558"/>
            <a:ext cx="6720322" cy="3156634"/>
            <a:chOff x="5346172" y="177558"/>
            <a:chExt cx="6720322" cy="31566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F58F22-BF4B-6D2F-96FE-C1526945925A}"/>
                </a:ext>
              </a:extLst>
            </p:cNvPr>
            <p:cNvSpPr txBox="1"/>
            <p:nvPr/>
          </p:nvSpPr>
          <p:spPr>
            <a:xfrm>
              <a:off x="5346172" y="177558"/>
              <a:ext cx="67203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Pelas constantes de reação de segunda ordem.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895D2A-8903-9741-058E-94D6A91DE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8373" y="1389130"/>
              <a:ext cx="2349500" cy="50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E4324B-C283-3FFD-567C-B1444C984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77" t="12745" r="24999"/>
            <a:stretch/>
          </p:blipFill>
          <p:spPr>
            <a:xfrm>
              <a:off x="7170360" y="1470070"/>
              <a:ext cx="311518" cy="3767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1922F3-85DD-6F7A-E375-567FE6D16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8373" y="2121232"/>
              <a:ext cx="1638300" cy="4191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F64C97-55EC-0D33-8794-25F13762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1923" y="2915092"/>
              <a:ext cx="1003300" cy="4191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8A87D2E-A6AD-FC6F-C8AA-61E197966A08}"/>
                </a:ext>
              </a:extLst>
            </p:cNvPr>
            <p:cNvCxnSpPr>
              <a:cxnSpLocks/>
            </p:cNvCxnSpPr>
            <p:nvPr/>
          </p:nvCxnSpPr>
          <p:spPr>
            <a:xfrm>
              <a:off x="7811911" y="2561905"/>
              <a:ext cx="261662" cy="324907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A8D5CF3-EBFA-7CC4-34BE-7DF080AA7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673" y="3875021"/>
            <a:ext cx="4483100" cy="2171700"/>
          </a:xfrm>
          <a:prstGeom prst="rect">
            <a:avLst/>
          </a:prstGeom>
          <a:effectLst>
            <a:innerShdw blurRad="63500" dist="1397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4405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510025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sobre a formação de radical 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células. </a:t>
            </a:r>
            <a:endParaRPr lang="pt-BR" sz="4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F58F22-BF4B-6D2F-96FE-C1526945925A}"/>
              </a:ext>
            </a:extLst>
          </p:cNvPr>
          <p:cNvSpPr txBox="1"/>
          <p:nvPr/>
        </p:nvSpPr>
        <p:spPr>
          <a:xfrm>
            <a:off x="5159328" y="4586272"/>
            <a:ext cx="70326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Considerando o numero de Avogadro: 6,02 </a:t>
            </a:r>
            <a:r>
              <a:rPr lang="pt-BR" sz="16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fluxo de OH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de 9,6 </a:t>
            </a:r>
            <a:r>
              <a:rPr lang="pt-BR" sz="16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moléculas por dm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segundo.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Considerando o volume da célula de 10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10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dm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16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formação de OH</a:t>
            </a:r>
            <a:r>
              <a:rPr lang="pt-BR" sz="16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iguala a 1.000 a 10.000 moléculas por célula por segundo.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7B92A-9148-6FC1-66B3-1C7B22CAE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937" y="373335"/>
            <a:ext cx="6061104" cy="2446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EBE832-FA3D-FADF-8C42-CE644BF9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818" y="3030765"/>
            <a:ext cx="2918231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6202EFF-3621-4606-E04A-FF756FDC5DAA}"/>
              </a:ext>
            </a:extLst>
          </p:cNvPr>
          <p:cNvGrpSpPr/>
          <p:nvPr/>
        </p:nvGrpSpPr>
        <p:grpSpPr>
          <a:xfrm>
            <a:off x="612408" y="2811241"/>
            <a:ext cx="2669930" cy="3922093"/>
            <a:chOff x="612408" y="2811241"/>
            <a:chExt cx="2669930" cy="39220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F52128-EA0B-2534-15D9-75DB34F2A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408" y="2950010"/>
              <a:ext cx="2669930" cy="378332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41BCB2-2EC2-950E-90DB-7B7E3CE469DE}"/>
                </a:ext>
              </a:extLst>
            </p:cNvPr>
            <p:cNvSpPr/>
            <p:nvPr/>
          </p:nvSpPr>
          <p:spPr>
            <a:xfrm>
              <a:off x="1844704" y="2811241"/>
              <a:ext cx="1437634" cy="478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o radical hidroxila (OH</a:t>
            </a:r>
            <a:r>
              <a:rPr lang="pt-BR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reage com biomoléculas?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38AD08-EAFF-D945-7F53-681AEBD656BD}"/>
              </a:ext>
            </a:extLst>
          </p:cNvPr>
          <p:cNvGrpSpPr/>
          <p:nvPr/>
        </p:nvGrpSpPr>
        <p:grpSpPr>
          <a:xfrm>
            <a:off x="153686" y="1466842"/>
            <a:ext cx="6720322" cy="1149650"/>
            <a:chOff x="5346172" y="1881217"/>
            <a:chExt cx="6720322" cy="11496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108B0D-BAF9-7368-013C-605A2BE38BA3}"/>
                </a:ext>
              </a:extLst>
            </p:cNvPr>
            <p:cNvSpPr txBox="1"/>
            <p:nvPr/>
          </p:nvSpPr>
          <p:spPr>
            <a:xfrm>
              <a:off x="5346172" y="1881217"/>
              <a:ext cx="6720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Adição em bases do DNA.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1503D1-1319-3BCE-2467-CAA4C336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5214" y="2381643"/>
              <a:ext cx="2669032" cy="6492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B41F83-2781-B032-D504-FCF86234DA4E}"/>
              </a:ext>
            </a:extLst>
          </p:cNvPr>
          <p:cNvSpPr txBox="1"/>
          <p:nvPr/>
        </p:nvSpPr>
        <p:spPr>
          <a:xfrm>
            <a:off x="-151114" y="5963892"/>
            <a:ext cx="2953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Desoxiguanosina</a:t>
            </a:r>
            <a:endParaRPr lang="pt-BR" sz="1400" b="1" baseline="30000" dirty="0">
              <a:solidFill>
                <a:srgbClr val="009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ADB598-7EA7-9B5C-746F-683199D760C4}"/>
              </a:ext>
            </a:extLst>
          </p:cNvPr>
          <p:cNvGrpSpPr>
            <a:grpSpLocks noChangeAspect="1"/>
          </p:cNvGrpSpPr>
          <p:nvPr/>
        </p:nvGrpSpPr>
        <p:grpSpPr>
          <a:xfrm>
            <a:off x="4299339" y="2457533"/>
            <a:ext cx="7706787" cy="4133148"/>
            <a:chOff x="3603827" y="1941677"/>
            <a:chExt cx="8461069" cy="45376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997BDF5-CF31-3D3F-F452-6C1253E9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3827" y="1941677"/>
              <a:ext cx="8461069" cy="4537669"/>
            </a:xfrm>
            <a:prstGeom prst="rect">
              <a:avLst/>
            </a:prstGeom>
          </p:spPr>
        </p:pic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C8DE7F3C-4951-0CC7-2C67-46CC9E53AA81}"/>
                </a:ext>
              </a:extLst>
            </p:cNvPr>
            <p:cNvSpPr/>
            <p:nvPr/>
          </p:nvSpPr>
          <p:spPr>
            <a:xfrm>
              <a:off x="3945134" y="4667848"/>
              <a:ext cx="1943100" cy="170989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4605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CAA2C60-C281-8E3A-4892-E0CC9AEBC367}"/>
              </a:ext>
            </a:extLst>
          </p:cNvPr>
          <p:cNvSpPr txBox="1"/>
          <p:nvPr/>
        </p:nvSpPr>
        <p:spPr>
          <a:xfrm>
            <a:off x="77608" y="4380007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CL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CL" sz="24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7FCAA2A-19E8-0A79-7115-4E94ADA91494}"/>
              </a:ext>
            </a:extLst>
          </p:cNvPr>
          <p:cNvCxnSpPr/>
          <p:nvPr/>
        </p:nvCxnSpPr>
        <p:spPr>
          <a:xfrm>
            <a:off x="3460806" y="4606944"/>
            <a:ext cx="61222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F3E8B91A-5B24-8B9D-11D1-2B30C002424A}"/>
              </a:ext>
            </a:extLst>
          </p:cNvPr>
          <p:cNvSpPr>
            <a:spLocks noChangeAspect="1"/>
          </p:cNvSpPr>
          <p:nvPr/>
        </p:nvSpPr>
        <p:spPr>
          <a:xfrm>
            <a:off x="2921940" y="4436303"/>
            <a:ext cx="538866" cy="341282"/>
          </a:xfrm>
          <a:custGeom>
            <a:avLst/>
            <a:gdLst>
              <a:gd name="connsiteX0" fmla="*/ 1349114 w 1349114"/>
              <a:gd name="connsiteY0" fmla="*/ 329784 h 854439"/>
              <a:gd name="connsiteX1" fmla="*/ 1199213 w 1349114"/>
              <a:gd name="connsiteY1" fmla="*/ 179882 h 854439"/>
              <a:gd name="connsiteX2" fmla="*/ 1124262 w 1349114"/>
              <a:gd name="connsiteY2" fmla="*/ 119921 h 854439"/>
              <a:gd name="connsiteX3" fmla="*/ 989350 w 1349114"/>
              <a:gd name="connsiteY3" fmla="*/ 74951 h 854439"/>
              <a:gd name="connsiteX4" fmla="*/ 854439 w 1349114"/>
              <a:gd name="connsiteY4" fmla="*/ 29980 h 854439"/>
              <a:gd name="connsiteX5" fmla="*/ 809468 w 1349114"/>
              <a:gd name="connsiteY5" fmla="*/ 14990 h 854439"/>
              <a:gd name="connsiteX6" fmla="*/ 764498 w 1349114"/>
              <a:gd name="connsiteY6" fmla="*/ 0 h 854439"/>
              <a:gd name="connsiteX7" fmla="*/ 389744 w 1349114"/>
              <a:gd name="connsiteY7" fmla="*/ 14990 h 854439"/>
              <a:gd name="connsiteX8" fmla="*/ 299803 w 1349114"/>
              <a:gd name="connsiteY8" fmla="*/ 44971 h 854439"/>
              <a:gd name="connsiteX9" fmla="*/ 254832 w 1349114"/>
              <a:gd name="connsiteY9" fmla="*/ 59961 h 854439"/>
              <a:gd name="connsiteX10" fmla="*/ 179882 w 1349114"/>
              <a:gd name="connsiteY10" fmla="*/ 134912 h 854439"/>
              <a:gd name="connsiteX11" fmla="*/ 149901 w 1349114"/>
              <a:gd name="connsiteY11" fmla="*/ 164892 h 854439"/>
              <a:gd name="connsiteX12" fmla="*/ 89941 w 1349114"/>
              <a:gd name="connsiteY12" fmla="*/ 239843 h 854439"/>
              <a:gd name="connsiteX13" fmla="*/ 74950 w 1349114"/>
              <a:gd name="connsiteY13" fmla="*/ 284813 h 854439"/>
              <a:gd name="connsiteX14" fmla="*/ 44970 w 1349114"/>
              <a:gd name="connsiteY14" fmla="*/ 314794 h 854439"/>
              <a:gd name="connsiteX15" fmla="*/ 0 w 1349114"/>
              <a:gd name="connsiteY15" fmla="*/ 494676 h 854439"/>
              <a:gd name="connsiteX16" fmla="*/ 14990 w 1349114"/>
              <a:gd name="connsiteY16" fmla="*/ 569626 h 854439"/>
              <a:gd name="connsiteX17" fmla="*/ 44970 w 1349114"/>
              <a:gd name="connsiteY17" fmla="*/ 659567 h 854439"/>
              <a:gd name="connsiteX18" fmla="*/ 59960 w 1349114"/>
              <a:gd name="connsiteY18" fmla="*/ 719528 h 854439"/>
              <a:gd name="connsiteX19" fmla="*/ 119921 w 1349114"/>
              <a:gd name="connsiteY19" fmla="*/ 779489 h 854439"/>
              <a:gd name="connsiteX20" fmla="*/ 209862 w 1349114"/>
              <a:gd name="connsiteY20" fmla="*/ 809469 h 854439"/>
              <a:gd name="connsiteX21" fmla="*/ 254832 w 1349114"/>
              <a:gd name="connsiteY21" fmla="*/ 839449 h 854439"/>
              <a:gd name="connsiteX22" fmla="*/ 314793 w 1349114"/>
              <a:gd name="connsiteY22" fmla="*/ 854439 h 854439"/>
              <a:gd name="connsiteX23" fmla="*/ 779488 w 1349114"/>
              <a:gd name="connsiteY23" fmla="*/ 839449 h 854439"/>
              <a:gd name="connsiteX24" fmla="*/ 989350 w 1349114"/>
              <a:gd name="connsiteY24" fmla="*/ 779489 h 854439"/>
              <a:gd name="connsiteX25" fmla="*/ 1079291 w 1349114"/>
              <a:gd name="connsiteY25" fmla="*/ 749508 h 854439"/>
              <a:gd name="connsiteX26" fmla="*/ 1124262 w 1349114"/>
              <a:gd name="connsiteY26" fmla="*/ 734518 h 854439"/>
              <a:gd name="connsiteX27" fmla="*/ 1169232 w 1349114"/>
              <a:gd name="connsiteY27" fmla="*/ 704538 h 854439"/>
              <a:gd name="connsiteX28" fmla="*/ 1214203 w 1349114"/>
              <a:gd name="connsiteY28" fmla="*/ 689548 h 854439"/>
              <a:gd name="connsiteX29" fmla="*/ 1244183 w 1349114"/>
              <a:gd name="connsiteY29" fmla="*/ 659567 h 854439"/>
              <a:gd name="connsiteX30" fmla="*/ 1304144 w 1349114"/>
              <a:gd name="connsiteY30" fmla="*/ 524656 h 854439"/>
              <a:gd name="connsiteX31" fmla="*/ 1289154 w 1349114"/>
              <a:gd name="connsiteY31" fmla="*/ 269823 h 85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49114" h="854439">
                <a:moveTo>
                  <a:pt x="1349114" y="329784"/>
                </a:moveTo>
                <a:lnTo>
                  <a:pt x="1199213" y="179882"/>
                </a:lnTo>
                <a:cubicBezTo>
                  <a:pt x="1174298" y="154967"/>
                  <a:pt x="1158294" y="135047"/>
                  <a:pt x="1124262" y="119921"/>
                </a:cubicBezTo>
                <a:cubicBezTo>
                  <a:pt x="1124257" y="119919"/>
                  <a:pt x="1011838" y="82447"/>
                  <a:pt x="989350" y="74951"/>
                </a:cubicBezTo>
                <a:lnTo>
                  <a:pt x="854439" y="29980"/>
                </a:lnTo>
                <a:lnTo>
                  <a:pt x="809468" y="14990"/>
                </a:lnTo>
                <a:lnTo>
                  <a:pt x="764498" y="0"/>
                </a:lnTo>
                <a:cubicBezTo>
                  <a:pt x="639580" y="4997"/>
                  <a:pt x="514181" y="2948"/>
                  <a:pt x="389744" y="14990"/>
                </a:cubicBezTo>
                <a:cubicBezTo>
                  <a:pt x="358289" y="18034"/>
                  <a:pt x="329783" y="34977"/>
                  <a:pt x="299803" y="44971"/>
                </a:cubicBezTo>
                <a:lnTo>
                  <a:pt x="254832" y="59961"/>
                </a:lnTo>
                <a:lnTo>
                  <a:pt x="179882" y="134912"/>
                </a:lnTo>
                <a:cubicBezTo>
                  <a:pt x="169888" y="144906"/>
                  <a:pt x="157741" y="153133"/>
                  <a:pt x="149901" y="164892"/>
                </a:cubicBezTo>
                <a:cubicBezTo>
                  <a:pt x="112081" y="221621"/>
                  <a:pt x="132660" y="197123"/>
                  <a:pt x="89941" y="239843"/>
                </a:cubicBezTo>
                <a:cubicBezTo>
                  <a:pt x="84944" y="254833"/>
                  <a:pt x="83080" y="271264"/>
                  <a:pt x="74950" y="284813"/>
                </a:cubicBezTo>
                <a:cubicBezTo>
                  <a:pt x="67679" y="296932"/>
                  <a:pt x="51290" y="302153"/>
                  <a:pt x="44970" y="314794"/>
                </a:cubicBezTo>
                <a:cubicBezTo>
                  <a:pt x="15276" y="374182"/>
                  <a:pt x="10666" y="430680"/>
                  <a:pt x="0" y="494676"/>
                </a:cubicBezTo>
                <a:cubicBezTo>
                  <a:pt x="4997" y="519659"/>
                  <a:pt x="8286" y="545046"/>
                  <a:pt x="14990" y="569626"/>
                </a:cubicBezTo>
                <a:cubicBezTo>
                  <a:pt x="23305" y="600114"/>
                  <a:pt x="37306" y="628909"/>
                  <a:pt x="44970" y="659567"/>
                </a:cubicBezTo>
                <a:cubicBezTo>
                  <a:pt x="49967" y="679554"/>
                  <a:pt x="49041" y="702057"/>
                  <a:pt x="59960" y="719528"/>
                </a:cubicBezTo>
                <a:cubicBezTo>
                  <a:pt x="74941" y="743497"/>
                  <a:pt x="93106" y="770551"/>
                  <a:pt x="119921" y="779489"/>
                </a:cubicBezTo>
                <a:lnTo>
                  <a:pt x="209862" y="809469"/>
                </a:lnTo>
                <a:cubicBezTo>
                  <a:pt x="224852" y="819462"/>
                  <a:pt x="238273" y="832352"/>
                  <a:pt x="254832" y="839449"/>
                </a:cubicBezTo>
                <a:cubicBezTo>
                  <a:pt x="273768" y="847565"/>
                  <a:pt x="294191" y="854439"/>
                  <a:pt x="314793" y="854439"/>
                </a:cubicBezTo>
                <a:cubicBezTo>
                  <a:pt x="469772" y="854439"/>
                  <a:pt x="624590" y="844446"/>
                  <a:pt x="779488" y="839449"/>
                </a:cubicBezTo>
                <a:cubicBezTo>
                  <a:pt x="930055" y="801808"/>
                  <a:pt x="860329" y="822496"/>
                  <a:pt x="989350" y="779489"/>
                </a:cubicBezTo>
                <a:lnTo>
                  <a:pt x="1079291" y="749508"/>
                </a:lnTo>
                <a:lnTo>
                  <a:pt x="1124262" y="734518"/>
                </a:lnTo>
                <a:cubicBezTo>
                  <a:pt x="1139252" y="724525"/>
                  <a:pt x="1153118" y="712595"/>
                  <a:pt x="1169232" y="704538"/>
                </a:cubicBezTo>
                <a:cubicBezTo>
                  <a:pt x="1183365" y="697472"/>
                  <a:pt x="1200654" y="697678"/>
                  <a:pt x="1214203" y="689548"/>
                </a:cubicBezTo>
                <a:cubicBezTo>
                  <a:pt x="1226322" y="682277"/>
                  <a:pt x="1234190" y="669561"/>
                  <a:pt x="1244183" y="659567"/>
                </a:cubicBezTo>
                <a:cubicBezTo>
                  <a:pt x="1279860" y="552535"/>
                  <a:pt x="1256633" y="595920"/>
                  <a:pt x="1304144" y="524656"/>
                </a:cubicBezTo>
                <a:cubicBezTo>
                  <a:pt x="1287621" y="309856"/>
                  <a:pt x="1289154" y="394933"/>
                  <a:pt x="1289154" y="269823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6502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43230</TotalTime>
  <Words>1249</Words>
  <Application>Microsoft Macintosh PowerPoint</Application>
  <PresentationFormat>Widescreen</PresentationFormat>
  <Paragraphs>200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583</cp:revision>
  <dcterms:created xsi:type="dcterms:W3CDTF">2022-04-06T18:25:04Z</dcterms:created>
  <dcterms:modified xsi:type="dcterms:W3CDTF">2023-08-29T02:04:50Z</dcterms:modified>
</cp:coreProperties>
</file>