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9" r:id="rId5"/>
    <p:sldId id="266" r:id="rId6"/>
    <p:sldId id="265" r:id="rId7"/>
    <p:sldId id="264" r:id="rId8"/>
    <p:sldId id="263" r:id="rId9"/>
    <p:sldId id="262" r:id="rId10"/>
    <p:sldId id="260" r:id="rId11"/>
    <p:sldId id="269" r:id="rId12"/>
    <p:sldId id="271" r:id="rId13"/>
    <p:sldId id="261" r:id="rId14"/>
    <p:sldId id="275" r:id="rId15"/>
    <p:sldId id="276" r:id="rId16"/>
    <p:sldId id="277" r:id="rId17"/>
    <p:sldId id="278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272" r:id="rId69"/>
    <p:sldId id="330" r:id="rId70"/>
    <p:sldId id="331" r:id="rId71"/>
    <p:sldId id="332" r:id="rId72"/>
    <p:sldId id="333" r:id="rId73"/>
    <p:sldId id="334" r:id="rId74"/>
    <p:sldId id="335" r:id="rId75"/>
    <p:sldId id="344" r:id="rId76"/>
    <p:sldId id="336" r:id="rId77"/>
    <p:sldId id="337" r:id="rId78"/>
    <p:sldId id="338" r:id="rId79"/>
    <p:sldId id="339" r:id="rId80"/>
    <p:sldId id="268" r:id="rId81"/>
    <p:sldId id="340" r:id="rId82"/>
    <p:sldId id="341" r:id="rId83"/>
    <p:sldId id="342" r:id="rId84"/>
    <p:sldId id="343" r:id="rId85"/>
    <p:sldId id="345" r:id="rId86"/>
    <p:sldId id="258" r:id="rId87"/>
    <p:sldId id="274" r:id="rId88"/>
    <p:sldId id="346" r:id="rId8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BD0-A5B5-4458-A157-A185A05E187A}" type="datetimeFigureOut">
              <a:rPr lang="pt-BR" smtClean="0"/>
              <a:t>30/05/2019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7173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BD0-A5B5-4458-A157-A185A05E187A}" type="datetimeFigureOut">
              <a:rPr lang="pt-BR" smtClean="0"/>
              <a:t>30/05/2019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3952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BD0-A5B5-4458-A157-A185A05E187A}" type="datetimeFigureOut">
              <a:rPr lang="pt-BR" smtClean="0"/>
              <a:t>30/05/2019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3367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B13EF-EE4C-4D19-A644-9F436C29558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90263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BA752-0477-4FEA-8F2F-C97FAB561A9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61362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BD0-A5B5-4458-A157-A185A05E187A}" type="datetimeFigureOut">
              <a:rPr lang="pt-BR" smtClean="0"/>
              <a:t>30/05/2019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9690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BD0-A5B5-4458-A157-A185A05E187A}" type="datetimeFigureOut">
              <a:rPr lang="pt-BR" smtClean="0"/>
              <a:t>30/05/2019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7115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BD0-A5B5-4458-A157-A185A05E187A}" type="datetimeFigureOut">
              <a:rPr lang="pt-BR" smtClean="0"/>
              <a:t>30/05/2019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671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BD0-A5B5-4458-A157-A185A05E187A}" type="datetimeFigureOut">
              <a:rPr lang="pt-BR" smtClean="0"/>
              <a:t>30/05/2019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9120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BD0-A5B5-4458-A157-A185A05E187A}" type="datetimeFigureOut">
              <a:rPr lang="pt-BR" smtClean="0"/>
              <a:t>30/05/2019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462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BD0-A5B5-4458-A157-A185A05E187A}" type="datetimeFigureOut">
              <a:rPr lang="pt-BR" smtClean="0"/>
              <a:t>30/05/2019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9082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BD0-A5B5-4458-A157-A185A05E187A}" type="datetimeFigureOut">
              <a:rPr lang="pt-BR" smtClean="0"/>
              <a:t>30/05/2019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540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86BD0-A5B5-4458-A157-A185A05E187A}" type="datetimeFigureOut">
              <a:rPr lang="pt-BR" smtClean="0"/>
              <a:t>30/05/2019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6758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86BD0-A5B5-4458-A157-A185A05E187A}" type="datetimeFigureOut">
              <a:rPr lang="pt-BR" smtClean="0"/>
              <a:t>30/05/2019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5C454-217B-450C-8BE3-0B6F88D14C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904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3nv1jy4u7zmsc.cloudfront.net/wp-content/uploads/2014/01/Revista_observatorio_15_ISSUU-1.pdf" TargetMode="External"/><Relationship Id="rId2" Type="http://schemas.openxmlformats.org/officeDocument/2006/relationships/hyperlink" Target="http://periodicos.unb.br/index.php/CMD/article/view/32/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cielo.org.co/pdf/rib/v33n1/v33n1a10.pdf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fla.org/files/assets/public-libraries/publications/PL-manifesto/pl-manifesto-pt.pdf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s://pt-br.facebook.com/bccaminhosdaleitura/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xfam.org.br/sites/default/files/arquivos/mapa_2017_completo.pdf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u="sng" dirty="0" smtClean="0">
                <a:solidFill>
                  <a:srgbClr val="C00000"/>
                </a:solidFill>
              </a:rPr>
              <a:t/>
            </a:r>
            <a:br>
              <a:rPr lang="pt-BR" u="sng" dirty="0" smtClean="0">
                <a:solidFill>
                  <a:srgbClr val="C00000"/>
                </a:solidFill>
              </a:rPr>
            </a:br>
            <a:r>
              <a:rPr lang="pt-BR" u="sng" dirty="0">
                <a:solidFill>
                  <a:srgbClr val="C00000"/>
                </a:solidFill>
              </a:rPr>
              <a:t/>
            </a:r>
            <a:br>
              <a:rPr lang="pt-BR" u="sng" dirty="0">
                <a:solidFill>
                  <a:srgbClr val="C00000"/>
                </a:solidFill>
              </a:rPr>
            </a:br>
            <a:r>
              <a:rPr lang="pt-BR" u="sng" dirty="0" smtClean="0">
                <a:solidFill>
                  <a:srgbClr val="C00000"/>
                </a:solidFill>
              </a:rPr>
              <a:t/>
            </a:r>
            <a:br>
              <a:rPr lang="pt-BR" u="sng" dirty="0" smtClean="0">
                <a:solidFill>
                  <a:srgbClr val="C00000"/>
                </a:solidFill>
              </a:rPr>
            </a:br>
            <a:r>
              <a:rPr lang="pt-BR" u="sng" dirty="0">
                <a:solidFill>
                  <a:srgbClr val="C00000"/>
                </a:solidFill>
              </a:rPr>
              <a:t/>
            </a:r>
            <a:br>
              <a:rPr lang="pt-BR" u="sng" dirty="0">
                <a:solidFill>
                  <a:srgbClr val="C00000"/>
                </a:solidFill>
              </a:rPr>
            </a:br>
            <a:r>
              <a:rPr lang="pt-BR" sz="4400" u="sng" dirty="0" smtClean="0"/>
              <a:t>Dispositivos de cultura e informação e mediação cultural</a:t>
            </a:r>
            <a:br>
              <a:rPr lang="pt-BR" sz="4400" u="sng" dirty="0" smtClean="0"/>
            </a:br>
            <a:r>
              <a:rPr lang="pt-BR" sz="4400" u="sng" dirty="0"/>
              <a:t/>
            </a:r>
            <a:br>
              <a:rPr lang="pt-BR" sz="4400" u="sng" dirty="0"/>
            </a:br>
            <a:r>
              <a:rPr lang="pt-BR" sz="4400" u="sng" dirty="0" smtClean="0"/>
              <a:t/>
            </a:r>
            <a:br>
              <a:rPr lang="pt-BR" sz="4400" u="sng" dirty="0" smtClean="0"/>
            </a:br>
            <a:r>
              <a:rPr lang="pt-BR" sz="4400" u="sng" dirty="0"/>
              <a:t/>
            </a:r>
            <a:br>
              <a:rPr lang="pt-BR" sz="4400" u="sng" dirty="0"/>
            </a:br>
            <a:endParaRPr lang="pt-BR" sz="4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pt-BR" dirty="0" smtClean="0"/>
              <a:t>Aula 13</a:t>
            </a:r>
          </a:p>
          <a:p>
            <a:pPr algn="r"/>
            <a:endParaRPr lang="pt-BR" dirty="0"/>
          </a:p>
          <a:p>
            <a:pPr algn="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040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dirty="0" smtClean="0"/>
              <a:t>Política cultural e unidades culturais de </a:t>
            </a:r>
            <a:r>
              <a:rPr lang="pt-BR" sz="3200" dirty="0" err="1" smtClean="0"/>
              <a:t>infocomunicação</a:t>
            </a: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>
                <a:solidFill>
                  <a:srgbClr val="C00000"/>
                </a:solidFill>
              </a:rPr>
              <a:t>Marco Antônio de Almeida</a:t>
            </a:r>
            <a:endParaRPr lang="pt-BR" sz="32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C00000"/>
                </a:solidFill>
              </a:rPr>
              <a:t>Unidades de Informação</a:t>
            </a:r>
            <a:r>
              <a:rPr lang="pt-BR" dirty="0" smtClean="0"/>
              <a:t>: remete, em geral, à infraestrutura física do ambiente de trabalho e de atuação do profissional da informação – serviços de informação -  disponibilidade de um local físico/acervo  bibliotecas digitais e virtuais.</a:t>
            </a:r>
          </a:p>
          <a:p>
            <a:r>
              <a:rPr lang="pt-BR" dirty="0" err="1" smtClean="0"/>
              <a:t>Locus</a:t>
            </a:r>
            <a:r>
              <a:rPr lang="pt-BR" dirty="0" smtClean="0"/>
              <a:t> – </a:t>
            </a:r>
            <a:r>
              <a:rPr lang="pt-BR" dirty="0" smtClean="0">
                <a:solidFill>
                  <a:srgbClr val="C00000"/>
                </a:solidFill>
              </a:rPr>
              <a:t>LUGAR</a:t>
            </a:r>
            <a:r>
              <a:rPr lang="pt-BR" dirty="0" smtClean="0"/>
              <a:t> – culturalmente significativo, perpassado pelas atividades humanas que lhe dão valor e sentido X </a:t>
            </a:r>
            <a:r>
              <a:rPr lang="pt-BR" dirty="0" smtClean="0">
                <a:solidFill>
                  <a:srgbClr val="C00000"/>
                </a:solidFill>
              </a:rPr>
              <a:t>NÃO-LUGAR </a:t>
            </a:r>
            <a:r>
              <a:rPr lang="pt-BR" dirty="0" smtClean="0"/>
              <a:t>(</a:t>
            </a:r>
            <a:r>
              <a:rPr lang="pt-BR" dirty="0" err="1"/>
              <a:t>A</a:t>
            </a:r>
            <a:r>
              <a:rPr lang="pt-BR" dirty="0" err="1" smtClean="0"/>
              <a:t>ugé</a:t>
            </a:r>
            <a:r>
              <a:rPr lang="pt-BR" dirty="0" smtClean="0"/>
              <a:t>) espaços praticados (De </a:t>
            </a:r>
            <a:r>
              <a:rPr lang="pt-BR" dirty="0" err="1" smtClean="0"/>
              <a:t>Certeau</a:t>
            </a:r>
            <a:r>
              <a:rPr lang="pt-BR" dirty="0" smtClean="0"/>
              <a:t>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9908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4000" dirty="0" err="1" smtClean="0">
                <a:latin typeface="Arial" pitchFamily="34" charset="0"/>
                <a:cs typeface="Arial" pitchFamily="34" charset="0"/>
              </a:rPr>
              <a:t>Contra-usos</a:t>
            </a:r>
            <a:r>
              <a:rPr lang="pt-BR" sz="4000" dirty="0" smtClean="0">
                <a:latin typeface="Arial" pitchFamily="34" charset="0"/>
                <a:cs typeface="Arial" pitchFamily="34" charset="0"/>
              </a:rPr>
              <a:t> da cidade</a:t>
            </a:r>
            <a:br>
              <a:rPr lang="pt-BR" sz="4000" dirty="0" smtClean="0">
                <a:latin typeface="Arial" pitchFamily="34" charset="0"/>
                <a:cs typeface="Arial" pitchFamily="34" charset="0"/>
              </a:rPr>
            </a:br>
            <a:r>
              <a:rPr lang="pt-BR" sz="3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Rogério </a:t>
            </a:r>
            <a:r>
              <a:rPr lang="pt-BR" sz="3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Proença </a:t>
            </a:r>
            <a:r>
              <a:rPr lang="pt-BR" sz="3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Leite</a:t>
            </a:r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867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Reativação como espaço público = </a:t>
            </a:r>
            <a:r>
              <a:rPr lang="pt-BR" dirty="0" smtClean="0">
                <a:solidFill>
                  <a:srgbClr val="C00000"/>
                </a:solidFill>
              </a:rPr>
              <a:t>usos e </a:t>
            </a:r>
            <a:r>
              <a:rPr lang="pt-BR" dirty="0" err="1" smtClean="0">
                <a:solidFill>
                  <a:srgbClr val="C00000"/>
                </a:solidFill>
              </a:rPr>
              <a:t>contrausos</a:t>
            </a:r>
            <a:r>
              <a:rPr lang="pt-BR" dirty="0" smtClean="0">
                <a:solidFill>
                  <a:srgbClr val="C00000"/>
                </a:solidFill>
              </a:rPr>
              <a:t> </a:t>
            </a:r>
            <a:r>
              <a:rPr lang="pt-BR" dirty="0" smtClean="0"/>
              <a:t>– local de dialógica interação política e exteriorização dos conflitos e das discordâncias</a:t>
            </a:r>
          </a:p>
          <a:p>
            <a:r>
              <a:rPr lang="pt-BR" dirty="0" smtClean="0">
                <a:solidFill>
                  <a:srgbClr val="C00000"/>
                </a:solidFill>
              </a:rPr>
              <a:t>Espaço público</a:t>
            </a:r>
            <a:r>
              <a:rPr lang="pt-BR" dirty="0" smtClean="0"/>
              <a:t>: resultante de sentidos construídos por </a:t>
            </a:r>
            <a:r>
              <a:rPr lang="pt-BR" dirty="0" smtClean="0">
                <a:solidFill>
                  <a:srgbClr val="C00000"/>
                </a:solidFill>
              </a:rPr>
              <a:t>lugares </a:t>
            </a:r>
          </a:p>
          <a:p>
            <a:r>
              <a:rPr lang="pt-BR" dirty="0" smtClean="0">
                <a:solidFill>
                  <a:srgbClr val="C00000"/>
                </a:solidFill>
              </a:rPr>
              <a:t>Lugar</a:t>
            </a:r>
            <a:r>
              <a:rPr lang="pt-BR" dirty="0" smtClean="0"/>
              <a:t>: espaço que se torna público através de disputas práticas e simbólicas, ou seja, através de práticas interativas entre diferentes agentes que dão visibilidade às diferenças e à pluralidade</a:t>
            </a:r>
            <a:endParaRPr lang="pt-BR" dirty="0">
              <a:solidFill>
                <a:srgbClr val="FF0000"/>
              </a:solidFill>
            </a:endParaRPr>
          </a:p>
          <a:p>
            <a:r>
              <a:rPr lang="pt-BR" dirty="0" smtClean="0">
                <a:solidFill>
                  <a:srgbClr val="C00000"/>
                </a:solidFill>
              </a:rPr>
              <a:t>Lugares</a:t>
            </a:r>
            <a:r>
              <a:rPr lang="pt-BR" dirty="0" smtClean="0"/>
              <a:t>: são </a:t>
            </a:r>
            <a:r>
              <a:rPr lang="pt-BR" dirty="0"/>
              <a:t>territórios de subjetivação, espaços </a:t>
            </a:r>
            <a:r>
              <a:rPr lang="pt-BR" dirty="0" smtClean="0"/>
              <a:t>praticados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929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dirty="0" smtClean="0"/>
              <a:t>Política cultural e unidades culturais de </a:t>
            </a:r>
            <a:r>
              <a:rPr lang="pt-BR" sz="3200" dirty="0" err="1" smtClean="0"/>
              <a:t>infocomunicação</a:t>
            </a: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>
                <a:solidFill>
                  <a:srgbClr val="C00000"/>
                </a:solidFill>
              </a:rPr>
              <a:t>Marco Antônio de Almeida</a:t>
            </a:r>
            <a:endParaRPr lang="pt-BR" sz="32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rgbClr val="C00000"/>
                </a:solidFill>
              </a:rPr>
              <a:t>Programa Cultura Viva </a:t>
            </a:r>
            <a:r>
              <a:rPr lang="pt-BR" dirty="0" smtClean="0"/>
              <a:t>e os </a:t>
            </a:r>
            <a:r>
              <a:rPr lang="pt-BR" dirty="0" smtClean="0">
                <a:solidFill>
                  <a:srgbClr val="C00000"/>
                </a:solidFill>
              </a:rPr>
              <a:t>Pontos de Cultura: </a:t>
            </a:r>
            <a:r>
              <a:rPr lang="pt-BR" dirty="0" smtClean="0"/>
              <a:t>MinC</a:t>
            </a:r>
            <a:endParaRPr lang="pt-BR" dirty="0" smtClean="0">
              <a:solidFill>
                <a:srgbClr val="C00000"/>
              </a:solidFill>
            </a:endParaRPr>
          </a:p>
          <a:p>
            <a:r>
              <a:rPr lang="pt-BR" dirty="0" smtClean="0">
                <a:solidFill>
                  <a:srgbClr val="C00000"/>
                </a:solidFill>
              </a:rPr>
              <a:t>Cultura digital </a:t>
            </a:r>
            <a:r>
              <a:rPr lang="pt-BR" dirty="0" smtClean="0"/>
              <a:t>(software livre, espírito hacker): (2004) implantação de estúdios digitais de produção audiovisual, conectados à internet e utilizando software livre nos Pontos de Cultura – estúdio digital multimídia. </a:t>
            </a:r>
          </a:p>
          <a:p>
            <a:r>
              <a:rPr lang="pt-BR" dirty="0" smtClean="0"/>
              <a:t>Três </a:t>
            </a:r>
            <a:r>
              <a:rPr lang="pt-BR" dirty="0" smtClean="0">
                <a:solidFill>
                  <a:srgbClr val="C00000"/>
                </a:solidFill>
              </a:rPr>
              <a:t>pilares conceituais </a:t>
            </a:r>
            <a:r>
              <a:rPr lang="pt-BR" dirty="0" smtClean="0"/>
              <a:t>estabelecidos pelo MinC: autonomia, protagonismo e </a:t>
            </a:r>
            <a:r>
              <a:rPr lang="pt-BR" dirty="0" err="1" smtClean="0"/>
              <a:t>empoderamento</a:t>
            </a:r>
            <a:r>
              <a:rPr lang="pt-BR" dirty="0"/>
              <a:t> </a:t>
            </a:r>
            <a:r>
              <a:rPr lang="pt-BR" dirty="0" smtClean="0"/>
              <a:t>(relacionados às três dimensões da cultura estabelecidas: simbólica, cidadã, econômica).</a:t>
            </a:r>
          </a:p>
          <a:p>
            <a:r>
              <a:rPr lang="pt-BR" dirty="0" smtClean="0">
                <a:solidFill>
                  <a:srgbClr val="C00000"/>
                </a:solidFill>
              </a:rPr>
              <a:t>Potencializar</a:t>
            </a:r>
            <a:r>
              <a:rPr lang="pt-BR" dirty="0" smtClean="0"/>
              <a:t> ações culturais já existentes nos territórios, </a:t>
            </a:r>
            <a:r>
              <a:rPr lang="pt-BR" dirty="0" smtClean="0">
                <a:solidFill>
                  <a:srgbClr val="C00000"/>
                </a:solidFill>
              </a:rPr>
              <a:t>apoiar </a:t>
            </a:r>
            <a:r>
              <a:rPr lang="pt-BR" dirty="0" smtClean="0"/>
              <a:t>projetos de espaços culturais (editais públicos).</a:t>
            </a:r>
          </a:p>
          <a:p>
            <a:r>
              <a:rPr lang="pt-BR" dirty="0" smtClean="0">
                <a:solidFill>
                  <a:srgbClr val="C00000"/>
                </a:solidFill>
              </a:rPr>
              <a:t>Pontões Digitais </a:t>
            </a:r>
            <a:r>
              <a:rPr lang="pt-BR" dirty="0" smtClean="0"/>
              <a:t>(2007): articuladores, formadores de rede.</a:t>
            </a:r>
          </a:p>
          <a:p>
            <a:r>
              <a:rPr lang="pt-BR" dirty="0" smtClean="0"/>
              <a:t>Ênfase no processo – caráter de transformação – construção de uma cultura de rede.</a:t>
            </a:r>
          </a:p>
          <a:p>
            <a:r>
              <a:rPr lang="pt-BR" dirty="0" smtClean="0"/>
              <a:t>Gestão 2003-2010 MinC: considera o computador e a internet como pontos de partida e não como objetivos finais em si – potencial transformador possibilitado pelos novos paradigmas de produção, circulação e consumo cultural.</a:t>
            </a:r>
          </a:p>
          <a:p>
            <a:pPr marL="0" indent="0">
              <a:buNone/>
            </a:pPr>
            <a:r>
              <a:rPr lang="pt-BR" dirty="0" smtClean="0"/>
              <a:t>____________________________________________________________________________</a:t>
            </a:r>
            <a:endParaRPr lang="pt-BR" dirty="0"/>
          </a:p>
          <a:p>
            <a:r>
              <a:rPr lang="pt-BR" dirty="0" smtClean="0"/>
              <a:t>Para garantir a valorização do sentido emancipatório dessas políticas, é necessário estar atento ao desenvolvimento paralelo das mediações educativas e formativas.</a:t>
            </a:r>
          </a:p>
          <a:p>
            <a:r>
              <a:rPr lang="pt-BR" dirty="0" smtClean="0"/>
              <a:t>Superar as dificuldades técnicas, os trâmites burocráticos e as dificuldades de acesso a recursos financeiros</a:t>
            </a:r>
            <a:r>
              <a:rPr lang="pt-BR" dirty="0"/>
              <a:t>. Linux</a:t>
            </a:r>
            <a:r>
              <a:rPr lang="pt-BR" dirty="0" smtClean="0"/>
              <a:t>.</a:t>
            </a:r>
          </a:p>
          <a:p>
            <a:r>
              <a:rPr lang="pt-BR" dirty="0" smtClean="0"/>
              <a:t>Lidar com a heterogeneidade dos grupos.</a:t>
            </a:r>
          </a:p>
          <a:p>
            <a:r>
              <a:rPr lang="pt-BR" dirty="0" smtClean="0"/>
              <a:t>Processo de aprendizagem do diálogo que implica conflitos.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5784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dirty="0" smtClean="0"/>
              <a:t>Política cultural e unidades culturais de </a:t>
            </a:r>
            <a:r>
              <a:rPr lang="pt-BR" sz="3200" dirty="0" err="1" smtClean="0"/>
              <a:t>infocomunicação</a:t>
            </a: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>
                <a:solidFill>
                  <a:srgbClr val="C00000"/>
                </a:solidFill>
              </a:rPr>
              <a:t>Marco Antônio de Almeida</a:t>
            </a:r>
            <a:endParaRPr lang="pt-BR" sz="32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rgbClr val="C00000"/>
                </a:solidFill>
              </a:rPr>
              <a:t>Sistema de Bibliotecas Públicas de Medellín</a:t>
            </a:r>
          </a:p>
          <a:p>
            <a:r>
              <a:rPr lang="pt-BR" dirty="0" smtClean="0"/>
              <a:t>Conexão das políticas culturais com outras políticas setoriais e busca de integração da cultura e dos conhecimentos locais com as formas consagradas de conhecimento cultural.</a:t>
            </a:r>
          </a:p>
          <a:p>
            <a:r>
              <a:rPr lang="pt-BR" dirty="0" smtClean="0"/>
              <a:t>Recuperação do tecido urbano e fortalecimento do capital social.</a:t>
            </a:r>
          </a:p>
          <a:p>
            <a:r>
              <a:rPr lang="pt-BR" dirty="0" smtClean="0"/>
              <a:t>Sistema de bibliotecas públicas com gestão cooperativa. Equipes com formação interdisciplinar (mediadora).</a:t>
            </a:r>
          </a:p>
          <a:p>
            <a:r>
              <a:rPr lang="pt-BR" dirty="0" smtClean="0"/>
              <a:t>Brecha digital.</a:t>
            </a:r>
          </a:p>
          <a:p>
            <a:r>
              <a:rPr lang="pt-BR" dirty="0" smtClean="0"/>
              <a:t>Parques Biblioteca: redução dos estigmas territoriais, melhoria da inserção da população urbana, </a:t>
            </a:r>
            <a:r>
              <a:rPr lang="pt-BR" dirty="0" err="1" smtClean="0"/>
              <a:t>TICs</a:t>
            </a:r>
            <a:r>
              <a:rPr lang="pt-BR" dirty="0" smtClean="0"/>
              <a:t>, Sala “Mi Barrio”,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03607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>
                <a:solidFill>
                  <a:srgbClr val="FF0000"/>
                </a:solidFill>
              </a:rPr>
              <a:t>MEDELLÍN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8229600" cy="4708525"/>
          </a:xfrm>
        </p:spPr>
        <p:txBody>
          <a:bodyPr/>
          <a:lstStyle/>
          <a:p>
            <a:pPr eaLnBrk="1" hangingPunct="1"/>
            <a:endParaRPr lang="pt-BR" altLang="pt-BR" smtClean="0"/>
          </a:p>
          <a:p>
            <a:pPr eaLnBrk="1" hangingPunct="1"/>
            <a:endParaRPr lang="pt-BR" altLang="pt-BR" smtClean="0"/>
          </a:p>
          <a:p>
            <a:pPr eaLnBrk="1" hangingPunct="1"/>
            <a:endParaRPr lang="pt-BR" altLang="pt-BR" smtClean="0"/>
          </a:p>
          <a:p>
            <a:pPr eaLnBrk="1" hangingPunct="1"/>
            <a:endParaRPr lang="pt-BR" altLang="pt-BR" smtClean="0"/>
          </a:p>
          <a:p>
            <a:pPr eaLnBrk="1" hangingPunct="1"/>
            <a:endParaRPr lang="pt-BR" altLang="pt-BR" smtClean="0"/>
          </a:p>
          <a:p>
            <a:pPr eaLnBrk="1" hangingPunct="1"/>
            <a:endParaRPr lang="pt-BR" altLang="pt-BR" smtClean="0"/>
          </a:p>
          <a:p>
            <a:pPr eaLnBrk="1" hangingPunct="1"/>
            <a:endParaRPr lang="pt-BR" altLang="pt-BR" smtClean="0"/>
          </a:p>
          <a:p>
            <a:pPr eaLnBrk="1" hangingPunct="1">
              <a:buFontTx/>
              <a:buNone/>
            </a:pPr>
            <a:r>
              <a:rPr lang="pt-BR" altLang="pt-BR"/>
              <a:t>                                      Plaza de las Esculturas</a:t>
            </a:r>
          </a:p>
        </p:txBody>
      </p:sp>
      <p:pic>
        <p:nvPicPr>
          <p:cNvPr id="84996" name="Picture 4" descr="15med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1484314"/>
            <a:ext cx="6191250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46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>
                <a:solidFill>
                  <a:srgbClr val="FF0000"/>
                </a:solidFill>
              </a:rPr>
              <a:t>MEDELLÍN, Colômbia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628776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pt-BR" altLang="pt-BR" dirty="0"/>
          </a:p>
          <a:p>
            <a:pPr eaLnBrk="1" hangingPunct="1">
              <a:lnSpc>
                <a:spcPct val="80000"/>
              </a:lnSpc>
            </a:pPr>
            <a:r>
              <a:rPr lang="pt-BR" altLang="pt-BR" dirty="0"/>
              <a:t>Capital do Departamento de </a:t>
            </a:r>
            <a:r>
              <a:rPr lang="pt-BR" altLang="pt-BR" dirty="0" err="1"/>
              <a:t>Antioquia</a:t>
            </a:r>
            <a:endParaRPr lang="pt-BR" altLang="pt-BR" dirty="0"/>
          </a:p>
          <a:p>
            <a:pPr eaLnBrk="1" hangingPunct="1">
              <a:lnSpc>
                <a:spcPct val="80000"/>
              </a:lnSpc>
            </a:pPr>
            <a:r>
              <a:rPr lang="pt-BR" altLang="pt-BR" dirty="0"/>
              <a:t>Território: 71% área rural e 29% área urbana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dirty="0"/>
              <a:t>Segunda cidade mais populosa da Colômbia </a:t>
            </a:r>
            <a:r>
              <a:rPr lang="pt-BR" altLang="pt-BR" dirty="0">
                <a:cs typeface="Arial" panose="020B0604020202020204" pitchFamily="34" charset="0"/>
              </a:rPr>
              <a:t>→</a:t>
            </a:r>
            <a:r>
              <a:rPr lang="pt-BR" altLang="pt-BR" dirty="0"/>
              <a:t> 2.223mil habitantes = 98,4% na zona urbana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dirty="0"/>
              <a:t>Topograficamente: cidade constituída de morros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dirty="0"/>
              <a:t>Taxa de alfabetização = maior que a de Bogotá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dirty="0" err="1"/>
              <a:t>Pólo</a:t>
            </a:r>
            <a:r>
              <a:rPr lang="pt-BR" altLang="pt-BR" dirty="0"/>
              <a:t> </a:t>
            </a:r>
            <a:r>
              <a:rPr lang="pt-BR" altLang="pt-BR" dirty="0" smtClean="0"/>
              <a:t>industrial</a:t>
            </a:r>
          </a:p>
          <a:p>
            <a:pPr eaLnBrk="1" hangingPunct="1">
              <a:lnSpc>
                <a:spcPct val="80000"/>
              </a:lnSpc>
            </a:pPr>
            <a:endParaRPr lang="pt-BR" altLang="pt-BR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pt-BR" altLang="pt-BR" dirty="0" smtClean="0"/>
              <a:t>(Pesquisa de campo, 2009)</a:t>
            </a:r>
            <a:endParaRPr lang="pt-BR" altLang="pt-BR" dirty="0"/>
          </a:p>
          <a:p>
            <a:pPr eaLnBrk="1" hangingPunct="1">
              <a:lnSpc>
                <a:spcPct val="80000"/>
              </a:lnSpc>
            </a:pPr>
            <a:endParaRPr lang="pt-BR" altLang="pt-BR" dirty="0"/>
          </a:p>
          <a:p>
            <a:pPr algn="r" eaLnBrk="1" hangingPunct="1">
              <a:lnSpc>
                <a:spcPct val="80000"/>
              </a:lnSpc>
              <a:buFontTx/>
              <a:buNone/>
            </a:pP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02612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>
                <a:solidFill>
                  <a:srgbClr val="FF0000"/>
                </a:solidFill>
              </a:rPr>
              <a:t>Medellín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z="2400"/>
              <a:t>Movimento cívico apartidário com uma nova proposta de cidade: ‘</a:t>
            </a:r>
            <a:r>
              <a:rPr lang="pt-BR" altLang="pt-BR" sz="2400" b="1"/>
              <a:t>Compromiso Ciudadano</a:t>
            </a:r>
            <a:r>
              <a:rPr lang="pt-BR" altLang="pt-BR" sz="2400"/>
              <a:t>’ </a:t>
            </a:r>
            <a:r>
              <a:rPr lang="pt-BR" altLang="pt-BR" sz="2400">
                <a:cs typeface="Arial" panose="020B0604020202020204" pitchFamily="34" charset="0"/>
              </a:rPr>
              <a:t>→ </a:t>
            </a:r>
            <a:r>
              <a:rPr lang="pt-BR" altLang="pt-BR" sz="2400"/>
              <a:t>concertação de pessoas que não participavam da política: setor acadêmico, setor cultural, setor empresarial, setores sociais, ongs - abaixo assinado para coleta de assinaturas 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Maior votação da história da cidade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Eleição de Sergio Fajardo (matemático universidade)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Índice de aprovação da gestão ao final do mandato = 80%: gestão 2004/2007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Sucessor Afonso Salazar (que fazia parte do gabinete): gestão 2008/2011</a:t>
            </a:r>
          </a:p>
        </p:txBody>
      </p:sp>
    </p:spTree>
    <p:extLst>
      <p:ext uri="{BB962C8B-B14F-4D97-AF65-F5344CB8AC3E}">
        <p14:creationId xmlns:p14="http://schemas.microsoft.com/office/powerpoint/2010/main" val="314270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4000">
                <a:solidFill>
                  <a:srgbClr val="FF0000"/>
                </a:solidFill>
              </a:rPr>
              <a:t>Medellín</a:t>
            </a:r>
            <a:br>
              <a:rPr lang="pt-BR" altLang="pt-BR" sz="4000">
                <a:solidFill>
                  <a:srgbClr val="FF0000"/>
                </a:solidFill>
              </a:rPr>
            </a:br>
            <a:r>
              <a:rPr lang="pt-BR" altLang="pt-BR" sz="4000">
                <a:solidFill>
                  <a:srgbClr val="FF0000"/>
                </a:solidFill>
              </a:rPr>
              <a:t>Projeto de Cidade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z="2400"/>
              <a:t>Medellín como cidade de alto nível cultural = setores econômico, político, social, tecnológico e acadêmico devem definir e considerar o </a:t>
            </a:r>
            <a:r>
              <a:rPr lang="pt-BR" altLang="pt-BR" sz="2400" b="1"/>
              <a:t>conhecimento</a:t>
            </a:r>
            <a:r>
              <a:rPr lang="pt-BR" altLang="pt-BR" sz="2400"/>
              <a:t> </a:t>
            </a:r>
            <a:r>
              <a:rPr lang="pt-BR" altLang="pt-BR" sz="2400" b="1"/>
              <a:t>como o principal capital para o desenvolvimento</a:t>
            </a:r>
            <a:r>
              <a:rPr lang="pt-BR" altLang="pt-BR" sz="2400"/>
              <a:t> = incrementar, aplicar e melhorar o uso da informação para que a sociedade tenha instrumentos para resolver e lidar com seus problemas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Gerar uma transformação cultural na maneira de ser, atuar e habitar a cidade – sentido de apropriação = espaços de participação cidadã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Estado deve fornecer livre e gratuito acesso à informação e ao conhecimento (Microbus Digital)</a:t>
            </a:r>
          </a:p>
        </p:txBody>
      </p:sp>
    </p:spTree>
    <p:extLst>
      <p:ext uri="{BB962C8B-B14F-4D97-AF65-F5344CB8AC3E}">
        <p14:creationId xmlns:p14="http://schemas.microsoft.com/office/powerpoint/2010/main" val="392245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>
                <a:solidFill>
                  <a:srgbClr val="FF0000"/>
                </a:solidFill>
              </a:rPr>
              <a:t>Medellín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80000"/>
              </a:lnSpc>
              <a:buFont typeface="Symbol" panose="05050102010706020507" pitchFamily="18" charset="2"/>
              <a:buChar char=""/>
            </a:pPr>
            <a:r>
              <a:rPr lang="pt-BR" altLang="pt-BR" sz="2000"/>
              <a:t>Projetos impactantes (urbanísticos e de transformação local)</a:t>
            </a:r>
          </a:p>
          <a:p>
            <a:pPr algn="just" eaLnBrk="1" hangingPunct="1">
              <a:lnSpc>
                <a:spcPct val="80000"/>
              </a:lnSpc>
              <a:buFont typeface="Symbol" panose="05050102010706020507" pitchFamily="18" charset="2"/>
              <a:buChar char=""/>
            </a:pPr>
            <a:r>
              <a:rPr lang="pt-BR" altLang="pt-BR" sz="2000" b="1" i="1"/>
              <a:t>Proyectos Urbanisticos Integrales</a:t>
            </a:r>
            <a:r>
              <a:rPr lang="pt-BR" altLang="pt-BR" sz="2000"/>
              <a:t> - PUI (projetos urbanísticos integrais): intervenção maciça em um bairro</a:t>
            </a:r>
          </a:p>
          <a:p>
            <a:pPr algn="just" eaLnBrk="1" hangingPunct="1">
              <a:lnSpc>
                <a:spcPct val="80000"/>
              </a:lnSpc>
              <a:buFont typeface="Symbol" panose="05050102010706020507" pitchFamily="18" charset="2"/>
              <a:buChar char=""/>
            </a:pPr>
            <a:r>
              <a:rPr lang="pt-BR" altLang="pt-BR" sz="2000"/>
              <a:t>Definição: projetos urbanos que incorporam todos os elementos do desenvolvimento de forma planejada e simultânea em um território definido. Feitos com a participação ativa da comunidade. Escolhas de bairros com problemas profundos </a:t>
            </a:r>
          </a:p>
          <a:p>
            <a:pPr algn="just" eaLnBrk="1" hangingPunct="1">
              <a:lnSpc>
                <a:spcPct val="80000"/>
              </a:lnSpc>
              <a:buFont typeface="Symbol" panose="05050102010706020507" pitchFamily="18" charset="2"/>
              <a:buChar char=""/>
            </a:pPr>
            <a:r>
              <a:rPr lang="pt-BR" altLang="pt-BR" sz="2000"/>
              <a:t>Projetos estratégicos articuladores: grande intervenção no espaço público e de integração à cidade, grandes obras de infraestrutura </a:t>
            </a:r>
          </a:p>
          <a:p>
            <a:pPr algn="just" eaLnBrk="1" hangingPunct="1">
              <a:lnSpc>
                <a:spcPct val="80000"/>
              </a:lnSpc>
              <a:buFont typeface="Symbol" panose="05050102010706020507" pitchFamily="18" charset="2"/>
              <a:buChar char=""/>
            </a:pPr>
            <a:r>
              <a:rPr lang="pt-BR" altLang="pt-BR" sz="2000"/>
              <a:t>Índice de Desenvolvimento Humano (IDH) = orçamento maior para as comunas com menor IDH</a:t>
            </a:r>
          </a:p>
        </p:txBody>
      </p:sp>
    </p:spTree>
    <p:extLst>
      <p:ext uri="{BB962C8B-B14F-4D97-AF65-F5344CB8AC3E}">
        <p14:creationId xmlns:p14="http://schemas.microsoft.com/office/powerpoint/2010/main" val="129496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 eaLnBrk="1" hangingPunct="1">
              <a:lnSpc>
                <a:spcPct val="90000"/>
              </a:lnSpc>
              <a:buFontTx/>
              <a:buNone/>
            </a:pPr>
            <a:r>
              <a:rPr lang="pt-BR" altLang="pt-BR" smtClean="0"/>
              <a:t>Comuna 1</a:t>
            </a:r>
          </a:p>
          <a:p>
            <a:pPr algn="r" eaLnBrk="1" hangingPunct="1">
              <a:lnSpc>
                <a:spcPct val="90000"/>
              </a:lnSpc>
              <a:buFontTx/>
              <a:buNone/>
            </a:pPr>
            <a:endParaRPr lang="pt-BR" altLang="pt-BR" smtClean="0"/>
          </a:p>
          <a:p>
            <a:pPr algn="r" eaLnBrk="1" hangingPunct="1">
              <a:lnSpc>
                <a:spcPct val="90000"/>
              </a:lnSpc>
              <a:buFontTx/>
              <a:buNone/>
            </a:pPr>
            <a:endParaRPr lang="pt-BR" altLang="pt-BR" smtClean="0"/>
          </a:p>
          <a:p>
            <a:pPr algn="r" eaLnBrk="1" hangingPunct="1">
              <a:lnSpc>
                <a:spcPct val="90000"/>
              </a:lnSpc>
              <a:buFontTx/>
              <a:buNone/>
            </a:pPr>
            <a:endParaRPr lang="pt-BR" altLang="pt-BR" smtClean="0"/>
          </a:p>
          <a:p>
            <a:pPr algn="r" eaLnBrk="1" hangingPunct="1">
              <a:lnSpc>
                <a:spcPct val="90000"/>
              </a:lnSpc>
              <a:buFontTx/>
              <a:buNone/>
            </a:pPr>
            <a:endParaRPr lang="pt-BR" altLang="pt-BR" smtClean="0"/>
          </a:p>
          <a:p>
            <a:pPr algn="r" eaLnBrk="1" hangingPunct="1">
              <a:lnSpc>
                <a:spcPct val="90000"/>
              </a:lnSpc>
              <a:buFontTx/>
              <a:buNone/>
            </a:pPr>
            <a:endParaRPr lang="pt-BR" altLang="pt-BR" smtClean="0"/>
          </a:p>
          <a:p>
            <a:pPr algn="r" eaLnBrk="1" hangingPunct="1">
              <a:lnSpc>
                <a:spcPct val="90000"/>
              </a:lnSpc>
              <a:buFontTx/>
              <a:buNone/>
            </a:pPr>
            <a:endParaRPr lang="pt-BR" altLang="pt-BR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pt-BR" altLang="pt-BR"/>
              <a:t>Santo Domingo</a:t>
            </a:r>
          </a:p>
        </p:txBody>
      </p:sp>
      <p:pic>
        <p:nvPicPr>
          <p:cNvPr id="91140" name="Picture 4" descr="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1912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5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3657600"/>
            <a:ext cx="61912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22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dirty="0" smtClean="0"/>
              <a:t>Informação Pública </a:t>
            </a:r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 smtClean="0">
                <a:solidFill>
                  <a:srgbClr val="C00000"/>
                </a:solidFill>
              </a:rPr>
              <a:t>↓</a:t>
            </a:r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 smtClean="0"/>
              <a:t>Democracia</a:t>
            </a:r>
          </a:p>
          <a:p>
            <a:pPr marL="0" indent="0" algn="ctr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 smtClean="0"/>
          </a:p>
          <a:p>
            <a:pPr marL="0" indent="0" algn="ctr">
              <a:buNone/>
            </a:pPr>
            <a:r>
              <a:rPr lang="pt-BR" dirty="0"/>
              <a:t>[</a:t>
            </a:r>
            <a:r>
              <a:rPr lang="pt-BR" dirty="0" smtClean="0"/>
              <a:t>Sistema de Monitoramento e Avaliação SEC – SP]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947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 eaLnBrk="1" hangingPunct="1">
              <a:buFontTx/>
              <a:buNone/>
            </a:pPr>
            <a:r>
              <a:rPr lang="pt-BR" altLang="pt-BR" smtClean="0"/>
              <a:t>Comuna 1</a:t>
            </a:r>
          </a:p>
          <a:p>
            <a:pPr algn="r" eaLnBrk="1" hangingPunct="1"/>
            <a:endParaRPr lang="pt-BR" altLang="pt-BR" smtClean="0"/>
          </a:p>
        </p:txBody>
      </p:sp>
      <p:pic>
        <p:nvPicPr>
          <p:cNvPr id="92164" name="Picture 4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5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4265614"/>
            <a:ext cx="61912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167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 eaLnBrk="1" hangingPunct="1">
              <a:buFontTx/>
              <a:buNone/>
            </a:pPr>
            <a:r>
              <a:rPr lang="pt-BR" altLang="pt-BR" smtClean="0"/>
              <a:t>Comuna 1</a:t>
            </a:r>
          </a:p>
        </p:txBody>
      </p:sp>
      <p:pic>
        <p:nvPicPr>
          <p:cNvPr id="93188" name="Picture 4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19125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5" descr="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3402014"/>
            <a:ext cx="6191250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10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Comuna 1</a:t>
            </a:r>
          </a:p>
        </p:txBody>
      </p:sp>
      <p:pic>
        <p:nvPicPr>
          <p:cNvPr id="94211" name="Picture 3" descr="pq biblioteca españa4.jpg"/>
          <p:cNvPicPr>
            <a:picLocks noGrp="1" noChangeAspect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5151" y="1600201"/>
            <a:ext cx="5980113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52185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4000"/>
              <a:t>Comuna 1</a:t>
            </a:r>
            <a:br>
              <a:rPr lang="pt-BR" altLang="pt-BR" sz="4000"/>
            </a:br>
            <a:r>
              <a:rPr lang="pt-BR" altLang="pt-BR" sz="4000"/>
              <a:t>Parque Biblioteca España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pic>
        <p:nvPicPr>
          <p:cNvPr id="95236" name="Picture 4" descr="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1844675"/>
            <a:ext cx="6191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50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4000">
                <a:solidFill>
                  <a:srgbClr val="FF0000"/>
                </a:solidFill>
              </a:rPr>
              <a:t>Biblioteca Pública Piloto para a América Latina - Medellín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altLang="pt-BR" sz="2000"/>
              <a:t>Criada pela Unesco em </a:t>
            </a:r>
            <a:r>
              <a:rPr lang="pt-BR" altLang="pt-BR" sz="2000" b="1"/>
              <a:t>1954</a:t>
            </a:r>
            <a:r>
              <a:rPr lang="pt-BR" altLang="pt-BR" sz="2000"/>
              <a:t> (Índia)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000"/>
              <a:t>Modelo a ser implementado em outros países do continente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000"/>
              <a:t>‘</a:t>
            </a:r>
            <a:r>
              <a:rPr lang="pt-BR" altLang="pt-BR" sz="2000" b="1"/>
              <a:t>Biblioteca como força viva para a educação popular</a:t>
            </a:r>
            <a:r>
              <a:rPr lang="pt-BR" altLang="pt-BR" sz="2000"/>
              <a:t>’ = não como depósito de livros, mas como algo dinâmico que percebe e age sobre contextos sociais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000"/>
              <a:t>Critério de escolha = cidade industrial, cercada por área rural, com programa de educação fundamental e educação de adultos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000" b="1"/>
              <a:t>Atividades ampliadas</a:t>
            </a:r>
            <a:r>
              <a:rPr lang="pt-BR" altLang="pt-BR" sz="2000"/>
              <a:t>: exposições de arte, concertos, teatro experimental, rádio e TV, conversas sobre livros, hora do conto e contação de histórias para crianças, informação pública sobre o trabalho da biblioteca, biblioteca itinerante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000"/>
              <a:t>Passou à gestão municipal em 2004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pt-BR" altLang="pt-BR" sz="2000"/>
          </a:p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pt-BR" altLang="pt-BR" sz="2000"/>
              <a:t>Fonte: Unesco, 1954</a:t>
            </a:r>
          </a:p>
        </p:txBody>
      </p:sp>
    </p:spTree>
    <p:extLst>
      <p:ext uri="{BB962C8B-B14F-4D97-AF65-F5344CB8AC3E}">
        <p14:creationId xmlns:p14="http://schemas.microsoft.com/office/powerpoint/2010/main" val="128048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>
                <a:solidFill>
                  <a:srgbClr val="FF0000"/>
                </a:solidFill>
              </a:rPr>
              <a:t>Parques Biblioteca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mtClean="0"/>
              <a:t>Inseridos no Plano de Desenvolvimento do Município de Medellín – administração municipal de </a:t>
            </a:r>
            <a:r>
              <a:rPr lang="pt-BR" altLang="pt-BR" b="1" smtClean="0"/>
              <a:t>Sérgio Fajardo</a:t>
            </a:r>
            <a:r>
              <a:rPr lang="pt-BR" altLang="pt-BR" smtClean="0"/>
              <a:t> (2004-2007): 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melhorar a qualidade de vida por meio de lugares para o encontro, a educação, a recreação, a cultura 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construção de espaços públicos inclusivos e igualitários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refazer tecido social esgarçado </a:t>
            </a:r>
          </a:p>
        </p:txBody>
      </p:sp>
    </p:spTree>
    <p:extLst>
      <p:ext uri="{BB962C8B-B14F-4D97-AF65-F5344CB8AC3E}">
        <p14:creationId xmlns:p14="http://schemas.microsoft.com/office/powerpoint/2010/main" val="236256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4000">
                <a:solidFill>
                  <a:srgbClr val="FF0000"/>
                </a:solidFill>
              </a:rPr>
              <a:t>Diagnóstico para implantação dos</a:t>
            </a:r>
            <a:br>
              <a:rPr lang="pt-BR" altLang="pt-BR" sz="4000">
                <a:solidFill>
                  <a:srgbClr val="FF0000"/>
                </a:solidFill>
              </a:rPr>
            </a:br>
            <a:r>
              <a:rPr lang="pt-BR" altLang="pt-BR" sz="4000">
                <a:solidFill>
                  <a:srgbClr val="FF0000"/>
                </a:solidFill>
              </a:rPr>
              <a:t>Parques Biblioteca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Zonas com maior demanda por investimentos sociais (</a:t>
            </a:r>
            <a:r>
              <a:rPr lang="pt-BR" altLang="pt-BR" b="1" smtClean="0"/>
              <a:t>IDH</a:t>
            </a:r>
            <a:r>
              <a:rPr lang="pt-BR" altLang="pt-BR" smtClean="0"/>
              <a:t>)</a:t>
            </a:r>
          </a:p>
          <a:p>
            <a:pPr eaLnBrk="1" hangingPunct="1"/>
            <a:r>
              <a:rPr lang="pt-BR" altLang="pt-BR" smtClean="0"/>
              <a:t>Violência</a:t>
            </a:r>
          </a:p>
          <a:p>
            <a:pPr eaLnBrk="1" hangingPunct="1"/>
            <a:r>
              <a:rPr lang="pt-BR" altLang="pt-BR" smtClean="0"/>
              <a:t>Aspectos demográficos, urbanísticos, educativos, culturais, comunitários, recreativos, desportivos e de recursos bibliotecários</a:t>
            </a:r>
          </a:p>
          <a:p>
            <a:pPr eaLnBrk="1" hangingPunct="1">
              <a:buFontTx/>
              <a:buNone/>
            </a:pPr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1757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>
                <a:solidFill>
                  <a:srgbClr val="FF0000"/>
                </a:solidFill>
              </a:rPr>
              <a:t>Parques Biblioteca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z="2400"/>
              <a:t>Mesas de trabalho com a participação da comunidade (identificação de lideranças) – desde o projeto: participação/comprometimento/legitimação 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PB: acesso à informação, à tecnologia e ao conhecimento = participação ativa da comunidade.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Solicitação para uso dos espaços (menos ações de cunho político e religioso)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Contratação de moradores da região para trabalhar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Investimento de construção da municipalidade (com parcerias) – manutenção das Cajas de Compensación Familiar (Comfenalco e Comfama) – US$ 1milhão/ano</a:t>
            </a:r>
          </a:p>
          <a:p>
            <a:pPr eaLnBrk="1" hangingPunct="1">
              <a:lnSpc>
                <a:spcPct val="90000"/>
              </a:lnSpc>
            </a:pPr>
            <a:endParaRPr lang="pt-BR" altLang="pt-BR" sz="2400"/>
          </a:p>
        </p:txBody>
      </p:sp>
    </p:spTree>
    <p:extLst>
      <p:ext uri="{BB962C8B-B14F-4D97-AF65-F5344CB8AC3E}">
        <p14:creationId xmlns:p14="http://schemas.microsoft.com/office/powerpoint/2010/main" val="415383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/>
          </p:cNvSpPr>
          <p:nvPr>
            <p:ph type="title" idx="4294967295"/>
          </p:nvPr>
        </p:nvSpPr>
        <p:spPr>
          <a:xfrm>
            <a:off x="1992314" y="333376"/>
            <a:ext cx="8351837" cy="792163"/>
          </a:xfrm>
        </p:spPr>
        <p:txBody>
          <a:bodyPr/>
          <a:lstStyle/>
          <a:p>
            <a:pPr eaLnBrk="1" hangingPunct="1"/>
            <a:r>
              <a:rPr lang="es-ES" altLang="pt-BR" sz="4000">
                <a:solidFill>
                  <a:srgbClr val="FF0000"/>
                </a:solidFill>
                <a:cs typeface="Arial" panose="020B0604020202020204" pitchFamily="34" charset="0"/>
              </a:rPr>
              <a:t>Parques Biblioteca</a:t>
            </a:r>
          </a:p>
        </p:txBody>
      </p:sp>
      <p:sp>
        <p:nvSpPr>
          <p:cNvPr id="100355" name="Rectangle 3"/>
          <p:cNvSpPr>
            <a:spLocks noGrp="1"/>
          </p:cNvSpPr>
          <p:nvPr>
            <p:ph type="body" idx="4294967295"/>
          </p:nvPr>
        </p:nvSpPr>
        <p:spPr>
          <a:xfrm>
            <a:off x="1981201" y="1196976"/>
            <a:ext cx="8291513" cy="46085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s-ES" altLang="pt-BR" sz="2400"/>
              <a:t>    Conceito integrador de serviços:  parque, biblioteca; centro de informação, cultural, de empreendimento. Linhas programáticas:</a:t>
            </a:r>
          </a:p>
          <a:p>
            <a:pPr lvl="1" eaLnBrk="1" hangingPunct="1">
              <a:lnSpc>
                <a:spcPct val="80000"/>
              </a:lnSpc>
            </a:pPr>
            <a:r>
              <a:rPr lang="es-ES" altLang="pt-BR"/>
              <a:t>Desenvolvimento humano sustentável</a:t>
            </a:r>
          </a:p>
          <a:p>
            <a:pPr lvl="1" eaLnBrk="1" hangingPunct="1">
              <a:lnSpc>
                <a:spcPct val="80000"/>
              </a:lnSpc>
            </a:pPr>
            <a:r>
              <a:rPr lang="es-ES" altLang="pt-BR"/>
              <a:t>Diversidade cultural</a:t>
            </a:r>
          </a:p>
          <a:p>
            <a:pPr lvl="1" eaLnBrk="1" hangingPunct="1">
              <a:lnSpc>
                <a:spcPct val="80000"/>
              </a:lnSpc>
            </a:pPr>
            <a:r>
              <a:rPr lang="es-ES" altLang="pt-BR"/>
              <a:t>Dimensão social do conhecimento, da informação e da leitura</a:t>
            </a:r>
          </a:p>
          <a:p>
            <a:pPr lvl="1" eaLnBrk="1" hangingPunct="1">
              <a:lnSpc>
                <a:spcPct val="80000"/>
              </a:lnSpc>
            </a:pPr>
            <a:r>
              <a:rPr lang="es-ES" altLang="pt-BR"/>
              <a:t>Plataforma tecnológica e conectividade</a:t>
            </a:r>
          </a:p>
          <a:p>
            <a:pPr lvl="1" eaLnBrk="1" hangingPunct="1">
              <a:lnSpc>
                <a:spcPct val="80000"/>
              </a:lnSpc>
            </a:pPr>
            <a:r>
              <a:rPr lang="es-ES" altLang="pt-BR"/>
              <a:t>Participação cidadã e comunitária</a:t>
            </a:r>
          </a:p>
          <a:p>
            <a:pPr lvl="1" eaLnBrk="1" hangingPunct="1">
              <a:lnSpc>
                <a:spcPct val="80000"/>
              </a:lnSpc>
            </a:pPr>
            <a:r>
              <a:rPr lang="es-ES" altLang="pt-BR"/>
              <a:t>Comunicação para o desenvolvimento e trabalho em rede</a:t>
            </a:r>
          </a:p>
          <a:p>
            <a:pPr lvl="1" eaLnBrk="1" hangingPunct="1">
              <a:lnSpc>
                <a:spcPct val="80000"/>
              </a:lnSpc>
            </a:pPr>
            <a:r>
              <a:rPr lang="es-CO" altLang="pt-BR"/>
              <a:t>Empreendimento das comunidades (CEDEZO) + Banco de Microcrédito</a:t>
            </a:r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281992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4000">
                <a:solidFill>
                  <a:srgbClr val="FF0000"/>
                </a:solidFill>
              </a:rPr>
              <a:t>Parques Biblioteca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pt-BR" altLang="pt-BR" sz="2400"/>
              <a:t>Espaços para a comunidade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Salas de leitura para crianças e para adultos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Ludotecas (madres comunitárias)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Centros de navegação na Internet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Centros de desenvolvimento zonal: Cedezos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Salas mi Barrio: informações locais, legislação, memória da região - atividades da comunidade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Teatros, salão de exposições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Cafeteria *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Escola de Música (PB Belén)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/>
              <a:t>Zona verde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pt-BR" altLang="pt-BR" sz="2400"/>
          </a:p>
        </p:txBody>
      </p:sp>
    </p:spTree>
    <p:extLst>
      <p:ext uri="{BB962C8B-B14F-4D97-AF65-F5344CB8AC3E}">
        <p14:creationId xmlns:p14="http://schemas.microsoft.com/office/powerpoint/2010/main" val="324531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C00000"/>
                </a:solidFill>
              </a:rPr>
              <a:t>Textos indicados: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pt-BR" dirty="0" smtClean="0"/>
              <a:t>ALMEIDA, M.A. Política cultural e unidades culturais de </a:t>
            </a:r>
            <a:r>
              <a:rPr lang="pt-BR" dirty="0" err="1" smtClean="0"/>
              <a:t>infocomunicação</a:t>
            </a:r>
            <a:r>
              <a:rPr lang="pt-BR" dirty="0" smtClean="0"/>
              <a:t>. In: Dossiê práticas e políticas culturais: paradoxos e diálogos com a tecnologia. </a:t>
            </a:r>
            <a:r>
              <a:rPr lang="pt-BR" b="1" dirty="0" smtClean="0"/>
              <a:t>Arquivos do CMD</a:t>
            </a:r>
            <a:r>
              <a:rPr lang="pt-BR" dirty="0" smtClean="0"/>
              <a:t>, v.5, N.1. Jan/</a:t>
            </a:r>
            <a:r>
              <a:rPr lang="pt-BR" dirty="0" err="1" smtClean="0"/>
              <a:t>Jul</a:t>
            </a:r>
            <a:r>
              <a:rPr lang="pt-BR" dirty="0" smtClean="0"/>
              <a:t> 2017. Acessível em </a:t>
            </a:r>
            <a:r>
              <a:rPr lang="pt-BR" u="sng" dirty="0" smtClean="0">
                <a:hlinkClick r:id="rId2"/>
              </a:rPr>
              <a:t>http://periodicos.unb.br/index.php/CMD/article/view/32/0</a:t>
            </a:r>
            <a:endParaRPr lang="pt-BR" dirty="0" smtClean="0"/>
          </a:p>
          <a:p>
            <a:pPr lvl="0"/>
            <a:r>
              <a:rPr lang="pt-BR" dirty="0" smtClean="0"/>
              <a:t>BARROS, J.M. Mediação, formação, educação: duas aproximações e algumas proposições. In. </a:t>
            </a:r>
            <a:r>
              <a:rPr lang="pt-BR" b="1" dirty="0" smtClean="0"/>
              <a:t>Revista Observatório Itaú Cultural</a:t>
            </a:r>
            <a:r>
              <a:rPr lang="pt-BR" dirty="0" smtClean="0"/>
              <a:t>: OIC. - N. 15 (dez. 2013/maio 2014). – São Paulo : Itaú Cultural, 2013. Acessível em </a:t>
            </a:r>
            <a:r>
              <a:rPr lang="pt-BR" u="sng" dirty="0" smtClean="0">
                <a:hlinkClick r:id="rId3"/>
              </a:rPr>
              <a:t>http://d3nv1jy4u7zmsc.cloudfront.net/wp-content/uploads/2014/01/Revista_observatorio_15_ISSUU-1.pdf</a:t>
            </a:r>
            <a:endParaRPr lang="pt-BR" dirty="0" smtClean="0"/>
          </a:p>
          <a:p>
            <a:pPr lvl="0"/>
            <a:r>
              <a:rPr lang="pt-BR" dirty="0" smtClean="0"/>
              <a:t>MACHADO, E. e VERGUEIRO, W. A prática da gestão participativa em espaços de acesso à informação: o caso das bibliotecas públicas e das bibliotecas comunitárias. In: </a:t>
            </a:r>
            <a:r>
              <a:rPr lang="pt-BR" b="1" dirty="0" smtClean="0"/>
              <a:t>Rev. </a:t>
            </a:r>
            <a:r>
              <a:rPr lang="pt-BR" b="1" dirty="0" err="1" smtClean="0"/>
              <a:t>Interam</a:t>
            </a:r>
            <a:r>
              <a:rPr lang="pt-BR" b="1" dirty="0" smtClean="0"/>
              <a:t>. Bibliot. Medellín</a:t>
            </a:r>
            <a:r>
              <a:rPr lang="pt-BR" dirty="0" smtClean="0"/>
              <a:t> (</a:t>
            </a:r>
            <a:r>
              <a:rPr lang="pt-BR" dirty="0" err="1" smtClean="0"/>
              <a:t>Colombia</a:t>
            </a:r>
            <a:r>
              <a:rPr lang="pt-BR" dirty="0" smtClean="0"/>
              <a:t>) Vol. 33, No. 1 </a:t>
            </a:r>
            <a:r>
              <a:rPr lang="pt-BR" dirty="0" err="1" smtClean="0"/>
              <a:t>enero-junio</a:t>
            </a:r>
            <a:r>
              <a:rPr lang="pt-BR" dirty="0" smtClean="0"/>
              <a:t> de 2010. Acessível em </a:t>
            </a:r>
            <a:r>
              <a:rPr lang="pt-BR" u="sng" dirty="0" smtClean="0">
                <a:hlinkClick r:id="rId4"/>
              </a:rPr>
              <a:t>http://www.scielo.org.co/pdf/rib/v33n1/v33n1a10.pdf</a:t>
            </a: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0998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aérea_ESPAÑ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8"/>
          <a:stretch>
            <a:fillRect/>
          </a:stretch>
        </p:blipFill>
        <p:spPr>
          <a:xfrm>
            <a:off x="1524000" y="-171450"/>
            <a:ext cx="9144000" cy="7029450"/>
          </a:xfrm>
        </p:spPr>
      </p:pic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8490451" y="6142039"/>
            <a:ext cx="1650000" cy="30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1600" tIns="57600" rIns="111600" bIns="576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pt-BR" sz="1200">
                <a:solidFill>
                  <a:schemeClr val="bg1"/>
                </a:solidFill>
              </a:rPr>
              <a:t>Foto: Aicardo Higuita</a:t>
            </a:r>
            <a:endParaRPr lang="es-ES" altLang="pt-BR" sz="1200">
              <a:solidFill>
                <a:schemeClr val="bg1"/>
              </a:solidFill>
            </a:endParaRP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3216276" y="620713"/>
            <a:ext cx="29511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2800" b="1">
                <a:solidFill>
                  <a:schemeClr val="bg1"/>
                </a:solidFill>
              </a:rPr>
              <a:t>ESPAÑA</a:t>
            </a:r>
          </a:p>
        </p:txBody>
      </p:sp>
    </p:spTree>
    <p:extLst>
      <p:ext uri="{BB962C8B-B14F-4D97-AF65-F5344CB8AC3E}">
        <p14:creationId xmlns:p14="http://schemas.microsoft.com/office/powerpoint/2010/main" val="173025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/>
          <a:stretch>
            <a:fillRect/>
          </a:stretch>
        </p:blipFill>
        <p:spPr bwMode="auto">
          <a:xfrm>
            <a:off x="1670050" y="1855788"/>
            <a:ext cx="8997950" cy="500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77311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CO" altLang="pt-BR" smtClean="0">
                <a:latin typeface="Franklin Gothic Medium" panose="020B0603020102020204" pitchFamily="34" charset="0"/>
              </a:rPr>
              <a:t>Parque Biblioteca</a:t>
            </a:r>
            <a:br>
              <a:rPr lang="es-CO" altLang="pt-BR" smtClean="0">
                <a:latin typeface="Franklin Gothic Medium" panose="020B0603020102020204" pitchFamily="34" charset="0"/>
              </a:rPr>
            </a:br>
            <a:r>
              <a:rPr lang="es-CO" altLang="pt-BR" smtClean="0">
                <a:latin typeface="Franklin Gothic Medium" panose="020B0603020102020204" pitchFamily="34" charset="0"/>
              </a:rPr>
              <a:t>Santo Domingo - España</a:t>
            </a:r>
            <a:endParaRPr lang="es-ES" altLang="pt-BR" smtClean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93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SANTODOMINGO E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7145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39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2000"/>
              <a:t>480.770 habitantes = 25,22% população Medellín</a:t>
            </a:r>
            <a:br>
              <a:rPr lang="pt-BR" altLang="pt-BR" sz="2000"/>
            </a:br>
            <a:r>
              <a:rPr lang="pt-BR" altLang="pt-BR" sz="2000"/>
              <a:t>Estrato baixo</a:t>
            </a:r>
            <a:br>
              <a:rPr lang="pt-BR" altLang="pt-BR" sz="2000"/>
            </a:br>
            <a:r>
              <a:rPr lang="pt-BR" altLang="pt-BR" sz="2000"/>
              <a:t>Carência de equipamentos</a:t>
            </a:r>
            <a:br>
              <a:rPr lang="pt-BR" altLang="pt-BR" sz="2000"/>
            </a:br>
            <a:r>
              <a:rPr lang="pt-BR" altLang="pt-BR" sz="2000"/>
              <a:t>Alto índice de violência</a:t>
            </a:r>
          </a:p>
        </p:txBody>
      </p:sp>
      <p:pic>
        <p:nvPicPr>
          <p:cNvPr id="105475" name="Picture 1" descr="Biblioteca España.jpg"/>
          <p:cNvPicPr>
            <a:picLocks noGrp="1" noChangeAspect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8"/>
          <a:stretch>
            <a:fillRect/>
          </a:stretch>
        </p:blipFill>
        <p:spPr>
          <a:xfrm>
            <a:off x="1981200" y="2055814"/>
            <a:ext cx="8229600" cy="3614737"/>
          </a:xfrm>
          <a:noFill/>
        </p:spPr>
      </p:pic>
    </p:spTree>
    <p:extLst>
      <p:ext uri="{BB962C8B-B14F-4D97-AF65-F5344CB8AC3E}">
        <p14:creationId xmlns:p14="http://schemas.microsoft.com/office/powerpoint/2010/main" val="222001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España</a:t>
            </a:r>
          </a:p>
        </p:txBody>
      </p:sp>
      <p:pic>
        <p:nvPicPr>
          <p:cNvPr id="106499" name="Picture 3" descr="CIMG30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8164" y="1600201"/>
            <a:ext cx="6034087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86264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España</a:t>
            </a:r>
          </a:p>
        </p:txBody>
      </p:sp>
      <p:pic>
        <p:nvPicPr>
          <p:cNvPr id="107523" name="Picture 3" descr="CIMG30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8164" y="1600201"/>
            <a:ext cx="6034087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340118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España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pic>
        <p:nvPicPr>
          <p:cNvPr id="108548" name="Picture 4" descr="12next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1700213"/>
            <a:ext cx="571500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5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España</a:t>
            </a:r>
          </a:p>
        </p:txBody>
      </p:sp>
      <p:pic>
        <p:nvPicPr>
          <p:cNvPr id="109571" name="Picture 3" descr="pq biblioteca españa2.jpg"/>
          <p:cNvPicPr>
            <a:picLocks noGrp="1" noChangeAspect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" r="1118" b="22173"/>
          <a:stretch>
            <a:fillRect/>
          </a:stretch>
        </p:blipFill>
        <p:spPr>
          <a:xfrm>
            <a:off x="3448050" y="1600201"/>
            <a:ext cx="529590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85825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pq biblio león de greiff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42"/>
          <a:stretch>
            <a:fillRect/>
          </a:stretch>
        </p:blipFill>
        <p:spPr bwMode="auto">
          <a:xfrm>
            <a:off x="1447800" y="3541714"/>
            <a:ext cx="4935538" cy="33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5" name="Picture 4" descr="pq biblio león de greiff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r="19560" b="22221"/>
          <a:stretch>
            <a:fillRect/>
          </a:stretch>
        </p:blipFill>
        <p:spPr bwMode="auto">
          <a:xfrm>
            <a:off x="6248400" y="3424238"/>
            <a:ext cx="4419600" cy="381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Picture 1" descr="parque bibliote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7"/>
          <a:stretch>
            <a:fillRect/>
          </a:stretch>
        </p:blipFill>
        <p:spPr bwMode="auto">
          <a:xfrm>
            <a:off x="1447800" y="-496888"/>
            <a:ext cx="9372600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3000375" y="188913"/>
            <a:ext cx="6840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2400" b="1"/>
              <a:t>LA LADERA</a:t>
            </a:r>
          </a:p>
        </p:txBody>
      </p:sp>
    </p:spTree>
    <p:extLst>
      <p:ext uri="{BB962C8B-B14F-4D97-AF65-F5344CB8AC3E}">
        <p14:creationId xmlns:p14="http://schemas.microsoft.com/office/powerpoint/2010/main" val="9115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549275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CO" altLang="pt-BR" sz="4000" b="1"/>
              <a:t>Parque Biblioteca </a:t>
            </a:r>
            <a:br>
              <a:rPr lang="es-CO" altLang="pt-BR" sz="4000" b="1"/>
            </a:br>
            <a:r>
              <a:rPr lang="es-CO" altLang="pt-BR" sz="4000" b="1"/>
              <a:t>León de Greiff – La Ladera</a:t>
            </a:r>
            <a:endParaRPr lang="es-ES" altLang="pt-BR" sz="4000" b="1"/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19288"/>
            <a:ext cx="9144000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46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dirty="0" smtClean="0"/>
              <a:t>Política cultural e unidades culturais de </a:t>
            </a:r>
            <a:r>
              <a:rPr lang="pt-BR" sz="3200" dirty="0" err="1" smtClean="0"/>
              <a:t>infocomunicação</a:t>
            </a: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>
                <a:solidFill>
                  <a:srgbClr val="C00000"/>
                </a:solidFill>
              </a:rPr>
              <a:t>Marco Antônio de Almeida</a:t>
            </a:r>
            <a:endParaRPr lang="pt-BR" sz="32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Tema</a:t>
            </a:r>
            <a:r>
              <a:rPr lang="pt-BR" dirty="0" smtClean="0"/>
              <a:t>: mediação cultural em espaços institucionais e os impactos proporcionados pelas </a:t>
            </a:r>
            <a:r>
              <a:rPr lang="pt-BR" dirty="0" err="1" smtClean="0"/>
              <a:t>TICs</a:t>
            </a:r>
            <a:r>
              <a:rPr lang="pt-BR" dirty="0" smtClean="0"/>
              <a:t> nesse processo.</a:t>
            </a:r>
          </a:p>
          <a:p>
            <a:r>
              <a:rPr lang="pt-BR" dirty="0" smtClean="0">
                <a:solidFill>
                  <a:srgbClr val="C00000"/>
                </a:solidFill>
              </a:rPr>
              <a:t>Objetivo</a:t>
            </a:r>
            <a:r>
              <a:rPr lang="pt-BR" dirty="0" smtClean="0"/>
              <a:t>: conexões entre políticas culturais, acesso às </a:t>
            </a:r>
            <a:r>
              <a:rPr lang="pt-BR" dirty="0" err="1" smtClean="0"/>
              <a:t>TICs</a:t>
            </a:r>
            <a:r>
              <a:rPr lang="pt-BR" dirty="0" smtClean="0"/>
              <a:t> e processos de produção, circulação e apropriação da informação cultural tendo em conta experiências concretas de políticas e ações culturais </a:t>
            </a:r>
            <a:r>
              <a:rPr lang="pt-BR" dirty="0" smtClean="0">
                <a:solidFill>
                  <a:srgbClr val="C00000"/>
                </a:solidFill>
              </a:rPr>
              <a:t>–</a:t>
            </a:r>
            <a:r>
              <a:rPr lang="pt-BR" dirty="0" smtClean="0"/>
              <a:t> fazer circular a informação (especialmente cultural) e torná-la pública; capacitar e formar os atores envolvidos.</a:t>
            </a:r>
          </a:p>
          <a:p>
            <a:r>
              <a:rPr lang="pt-BR" dirty="0" smtClean="0"/>
              <a:t>Analisa as políticas culturais em unidades de informação entendidas como espaços culturais </a:t>
            </a:r>
            <a:r>
              <a:rPr lang="pt-BR" dirty="0" smtClean="0">
                <a:solidFill>
                  <a:srgbClr val="FF0000"/>
                </a:solidFill>
              </a:rPr>
              <a:t>→ </a:t>
            </a:r>
            <a:r>
              <a:rPr lang="pt-BR" dirty="0" smtClean="0"/>
              <a:t>convergência entre “Unidades de informação” e “Centros Culturais”, decorrência do alargamento do conceito de cultura e da presença crescente das </a:t>
            </a:r>
            <a:r>
              <a:rPr lang="pt-BR" dirty="0" err="1" smtClean="0"/>
              <a:t>TICs</a:t>
            </a:r>
            <a:r>
              <a:rPr lang="pt-BR" dirty="0" smtClean="0"/>
              <a:t>.</a:t>
            </a:r>
          </a:p>
          <a:p>
            <a:r>
              <a:rPr lang="pt-BR" dirty="0" smtClean="0"/>
              <a:t>Analisa os </a:t>
            </a:r>
            <a:r>
              <a:rPr lang="pt-BR" dirty="0" smtClean="0">
                <a:solidFill>
                  <a:srgbClr val="FF0000"/>
                </a:solidFill>
              </a:rPr>
              <a:t>Pontos de Cultura no Brasil e o Sistema de Bibliotecas Públicas de Medellín</a:t>
            </a:r>
            <a:r>
              <a:rPr lang="pt-BR" dirty="0" smtClean="0"/>
              <a:t>.</a:t>
            </a:r>
          </a:p>
          <a:p>
            <a:r>
              <a:rPr lang="pt-BR" dirty="0" smtClean="0"/>
              <a:t>Conclusão: experiências permitem visualizar possibilidades de constituição de novas ações e cadeias de mediações da cultura, numa perspectiva muito mais </a:t>
            </a:r>
            <a:r>
              <a:rPr lang="pt-BR" dirty="0" smtClean="0">
                <a:solidFill>
                  <a:srgbClr val="FF0000"/>
                </a:solidFill>
              </a:rPr>
              <a:t>dialógica</a:t>
            </a:r>
            <a:r>
              <a:rPr lang="pt-BR" dirty="0" smtClean="0"/>
              <a:t> do que impositiva.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305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aérea_LADER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" r="1820"/>
          <a:stretch>
            <a:fillRect/>
          </a:stretch>
        </p:blipFill>
        <p:spPr>
          <a:xfrm>
            <a:off x="1524000" y="-85725"/>
            <a:ext cx="9144000" cy="6943725"/>
          </a:xfrm>
        </p:spPr>
      </p:pic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8490451" y="6142039"/>
            <a:ext cx="1650000" cy="30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1600" tIns="57600" rIns="111600" bIns="576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pt-BR" sz="1200">
                <a:solidFill>
                  <a:schemeClr val="bg1"/>
                </a:solidFill>
              </a:rPr>
              <a:t>Foto: Aicardo Higuita</a:t>
            </a:r>
            <a:endParaRPr lang="es-ES" altLang="pt-BR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3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pq biblio león de greiff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42"/>
          <a:stretch>
            <a:fillRect/>
          </a:stretch>
        </p:blipFill>
        <p:spPr bwMode="auto">
          <a:xfrm>
            <a:off x="1447800" y="3541714"/>
            <a:ext cx="4935538" cy="33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4" descr="pq biblio león de greiff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r="19560" b="22221"/>
          <a:stretch>
            <a:fillRect/>
          </a:stretch>
        </p:blipFill>
        <p:spPr bwMode="auto">
          <a:xfrm>
            <a:off x="6248400" y="3424238"/>
            <a:ext cx="4419600" cy="381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8" name="Picture 1" descr="parque bibliote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7"/>
          <a:stretch>
            <a:fillRect/>
          </a:stretch>
        </p:blipFill>
        <p:spPr bwMode="auto">
          <a:xfrm>
            <a:off x="1447800" y="-496888"/>
            <a:ext cx="9372600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59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La Ladera</a:t>
            </a:r>
          </a:p>
        </p:txBody>
      </p:sp>
      <p:pic>
        <p:nvPicPr>
          <p:cNvPr id="114691" name="Picture 3" descr="CIMG308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7913"/>
            <a:ext cx="4038600" cy="3028950"/>
          </a:xfrm>
          <a:noFill/>
        </p:spPr>
      </p:pic>
      <p:pic>
        <p:nvPicPr>
          <p:cNvPr id="114692" name="Picture 4" descr="CIMG307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7913"/>
            <a:ext cx="4038600" cy="3028950"/>
          </a:xfrm>
          <a:noFill/>
        </p:spPr>
      </p:pic>
    </p:spTree>
    <p:extLst>
      <p:ext uri="{BB962C8B-B14F-4D97-AF65-F5344CB8AC3E}">
        <p14:creationId xmlns:p14="http://schemas.microsoft.com/office/powerpoint/2010/main" val="131669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Parque Biblioteca La Ladera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mtClean="0"/>
              <a:t>300.628 habitantes = 15,77% população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Maioria estrato médio baixo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Necessidades básicas satisfeitas, mas déficit de infraestrutura e equipamento urbano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Concentração de estabelecimentos educativos (atendem pessoas de outros bairros)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Ocupa espaço de antigo presídio feminino</a:t>
            </a:r>
          </a:p>
        </p:txBody>
      </p:sp>
    </p:spTree>
    <p:extLst>
      <p:ext uri="{BB962C8B-B14F-4D97-AF65-F5344CB8AC3E}">
        <p14:creationId xmlns:p14="http://schemas.microsoft.com/office/powerpoint/2010/main" val="82090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aérea_SANJ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8"/>
          <a:stretch>
            <a:fillRect/>
          </a:stretch>
        </p:blipFill>
        <p:spPr>
          <a:xfrm>
            <a:off x="1524000" y="-95250"/>
            <a:ext cx="9144000" cy="6953250"/>
          </a:xfrm>
        </p:spPr>
      </p:pic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8490451" y="6142039"/>
            <a:ext cx="1650000" cy="30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1600" tIns="57600" rIns="111600" bIns="576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pt-BR" sz="1200">
                <a:solidFill>
                  <a:schemeClr val="bg1"/>
                </a:solidFill>
              </a:rPr>
              <a:t>Foto: Aicardo Higuita</a:t>
            </a:r>
            <a:endParaRPr lang="es-ES" altLang="pt-BR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16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San Javier</a:t>
            </a:r>
          </a:p>
        </p:txBody>
      </p:sp>
      <p:pic>
        <p:nvPicPr>
          <p:cNvPr id="117763" name="Picture 1" descr="untitled.bmp"/>
          <p:cNvPicPr>
            <a:picLocks noGrp="1" noChangeAspect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1926" y="1600201"/>
            <a:ext cx="6786563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85825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1" descr="parque biblioteca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46"/>
          <a:stretch>
            <a:fillRect/>
          </a:stretch>
        </p:blipFill>
        <p:spPr bwMode="auto">
          <a:xfrm>
            <a:off x="1219201" y="-76200"/>
            <a:ext cx="10533063" cy="704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38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850" y="549275"/>
            <a:ext cx="8229600" cy="1143000"/>
          </a:xfrm>
        </p:spPr>
        <p:txBody>
          <a:bodyPr/>
          <a:lstStyle/>
          <a:p>
            <a:pPr eaLnBrk="1" hangingPunct="1"/>
            <a:r>
              <a:rPr lang="es-CO" altLang="pt-BR" smtClean="0">
                <a:latin typeface="Franklin Gothic Medium" panose="020B0603020102020204" pitchFamily="34" charset="0"/>
              </a:rPr>
              <a:t>Construção Parque Biblioteca</a:t>
            </a:r>
            <a:endParaRPr lang="es-ES" altLang="pt-BR" smtClean="0">
              <a:latin typeface="Franklin Gothic Medium" panose="020B0603020102020204" pitchFamily="34" charset="0"/>
            </a:endParaRPr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1774825" y="1341438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pt-BR" sz="2800" b="1">
                <a:solidFill>
                  <a:schemeClr val="tx2"/>
                </a:solidFill>
              </a:rPr>
              <a:t>Presbítero José Luis Arroyave – San Javier</a:t>
            </a:r>
            <a:endParaRPr lang="es-ES" altLang="pt-BR" sz="2800" b="1">
              <a:solidFill>
                <a:schemeClr val="tx2"/>
              </a:solidFill>
            </a:endParaRPr>
          </a:p>
        </p:txBody>
      </p:sp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/>
          <a:stretch>
            <a:fillRect/>
          </a:stretch>
        </p:blipFill>
        <p:spPr bwMode="auto">
          <a:xfrm>
            <a:off x="1670050" y="1843088"/>
            <a:ext cx="8997950" cy="50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48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San Javier</a:t>
            </a:r>
          </a:p>
        </p:txBody>
      </p:sp>
      <p:pic>
        <p:nvPicPr>
          <p:cNvPr id="120835" name="Picture 3" descr="CIMG294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7913"/>
            <a:ext cx="4038600" cy="3028950"/>
          </a:xfrm>
          <a:noFill/>
        </p:spPr>
      </p:pic>
      <p:pic>
        <p:nvPicPr>
          <p:cNvPr id="120836" name="Picture 4" descr="CIMG299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7913"/>
            <a:ext cx="4038600" cy="3028950"/>
          </a:xfrm>
          <a:noFill/>
        </p:spPr>
      </p:pic>
    </p:spTree>
    <p:extLst>
      <p:ext uri="{BB962C8B-B14F-4D97-AF65-F5344CB8AC3E}">
        <p14:creationId xmlns:p14="http://schemas.microsoft.com/office/powerpoint/2010/main" val="301775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San Javier</a:t>
            </a:r>
          </a:p>
        </p:txBody>
      </p:sp>
      <p:pic>
        <p:nvPicPr>
          <p:cNvPr id="121859" name="Picture 3" descr="CIMG294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8164" y="1600201"/>
            <a:ext cx="6034087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2549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dirty="0" smtClean="0"/>
              <a:t>Política cultural e unidades culturais de </a:t>
            </a:r>
            <a:r>
              <a:rPr lang="pt-BR" sz="3200" dirty="0" err="1" smtClean="0"/>
              <a:t>infocomunicação</a:t>
            </a: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>
                <a:solidFill>
                  <a:srgbClr val="C00000"/>
                </a:solidFill>
              </a:rPr>
              <a:t>Marco Antônio de Almeida</a:t>
            </a:r>
            <a:endParaRPr lang="pt-BR" sz="32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 smtClean="0"/>
              <a:t>Perspectiva histórica para refletir acerca das relações entre cultura, política e tecnologia.</a:t>
            </a:r>
          </a:p>
          <a:p>
            <a:r>
              <a:rPr lang="pt-BR" dirty="0" smtClean="0"/>
              <a:t>Até século XV: predominaram as interações face a face.</a:t>
            </a:r>
          </a:p>
          <a:p>
            <a:r>
              <a:rPr lang="pt-BR" dirty="0" smtClean="0"/>
              <a:t>Iluminismo (séc. XVIII): inicia-se processo de novas redes de transmissão, de novas formas de interação e novos tipos de relacionamento social.</a:t>
            </a:r>
          </a:p>
          <a:p>
            <a:r>
              <a:rPr lang="pt-BR" dirty="0" smtClean="0"/>
              <a:t>Surgimento das </a:t>
            </a:r>
            <a:r>
              <a:rPr lang="pt-BR" dirty="0" smtClean="0">
                <a:solidFill>
                  <a:srgbClr val="C00000"/>
                </a:solidFill>
              </a:rPr>
              <a:t>interações mediadas</a:t>
            </a:r>
            <a:r>
              <a:rPr lang="pt-BR" dirty="0" smtClean="0"/>
              <a:t>, que implicam o uso de um meio técnico: papel, fios elétricos, ondas eletrônicas etc. e das</a:t>
            </a:r>
            <a:r>
              <a:rPr lang="pt-BR" dirty="0" smtClean="0">
                <a:solidFill>
                  <a:srgbClr val="C00000"/>
                </a:solidFill>
              </a:rPr>
              <a:t> interações quase mediadas</a:t>
            </a:r>
            <a:r>
              <a:rPr lang="pt-BR" dirty="0" smtClean="0"/>
              <a:t>, cujas relações sociais são estabelecidas pelos meios de comunicação de massa como livros, jornais, rádio e televisão (ampla disponibilidade de informação e conteúdo simbólico no espaço e no tempo).</a:t>
            </a:r>
          </a:p>
          <a:p>
            <a:r>
              <a:rPr lang="pt-BR" dirty="0" smtClean="0">
                <a:solidFill>
                  <a:srgbClr val="C00000"/>
                </a:solidFill>
              </a:rPr>
              <a:t>Consequências</a:t>
            </a:r>
            <a:r>
              <a:rPr lang="pt-BR" dirty="0" smtClean="0"/>
              <a:t>: distanciamento do cotidiano; campos de interação dilatados no tempo e no espaço; participantes podem estar situados em contextos muito diversos em termos de características institucionais e estruturais.</a:t>
            </a:r>
          </a:p>
          <a:p>
            <a:r>
              <a:rPr lang="pt-BR" dirty="0" smtClean="0"/>
              <a:t>Expansão do termo </a:t>
            </a:r>
            <a:r>
              <a:rPr lang="pt-BR" dirty="0" smtClean="0">
                <a:solidFill>
                  <a:srgbClr val="C00000"/>
                </a:solidFill>
              </a:rPr>
              <a:t>cultura </a:t>
            </a:r>
            <a:r>
              <a:rPr lang="pt-BR" dirty="0" smtClean="0"/>
              <a:t>– compreensão de que toda prática social possui condições culturais de existência, na medida em que dependem de “valores” e de “significados” (ou seja, tem uma dimensão simbólica).</a:t>
            </a:r>
          </a:p>
          <a:p>
            <a:r>
              <a:rPr lang="pt-BR" dirty="0">
                <a:solidFill>
                  <a:srgbClr val="C00000"/>
                </a:solidFill>
              </a:rPr>
              <a:t>C</a:t>
            </a:r>
            <a:r>
              <a:rPr lang="pt-BR" dirty="0" smtClean="0">
                <a:solidFill>
                  <a:srgbClr val="C00000"/>
                </a:solidFill>
              </a:rPr>
              <a:t>ultura como recurso</a:t>
            </a:r>
            <a:r>
              <a:rPr lang="pt-BR" dirty="0" smtClean="0"/>
              <a:t>: não compreendido como mercadoria, mas com potencial transformador. Tonam-se centrais as preocupações com o gerenciamento, a conservação, o acesso, a distribuição e o investimento em cultura.</a:t>
            </a:r>
          </a:p>
          <a:p>
            <a:r>
              <a:rPr lang="pt-BR" dirty="0" smtClean="0"/>
              <a:t>Reconhecimento das diferenças e da multiplicidade de contextos.</a:t>
            </a:r>
          </a:p>
          <a:p>
            <a:r>
              <a:rPr lang="pt-BR" dirty="0" smtClean="0"/>
              <a:t>“ A cultura se aproxima da comunidade, expressa a busca da justiça social e dos direitos do cidadão, além de ser </a:t>
            </a:r>
            <a:r>
              <a:rPr lang="pt-BR" dirty="0" err="1" smtClean="0"/>
              <a:t>sobredeterminada</a:t>
            </a:r>
            <a:r>
              <a:rPr lang="pt-BR" dirty="0" smtClean="0"/>
              <a:t> pela penetração da lógica do capital nos recessos ainda recônditos da vida” (George </a:t>
            </a:r>
            <a:r>
              <a:rPr lang="pt-BR" dirty="0" err="1" smtClean="0"/>
              <a:t>Yúdice</a:t>
            </a:r>
            <a:r>
              <a:rPr lang="pt-BR" dirty="0" smtClean="0"/>
              <a:t>).</a:t>
            </a:r>
          </a:p>
          <a:p>
            <a:r>
              <a:rPr lang="pt-BR" dirty="0" smtClean="0"/>
              <a:t>Mediação da informação e da tecnologia no sentido de sua apropriação social são estratégicos nesse processo.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0619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1" descr="parque biblioteca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46"/>
          <a:stretch>
            <a:fillRect/>
          </a:stretch>
        </p:blipFill>
        <p:spPr bwMode="auto">
          <a:xfrm>
            <a:off x="1219201" y="-76200"/>
            <a:ext cx="10533063" cy="704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47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San Javier</a:t>
            </a:r>
          </a:p>
        </p:txBody>
      </p:sp>
      <p:pic>
        <p:nvPicPr>
          <p:cNvPr id="123907" name="Picture 3" descr="CIMG293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7913"/>
            <a:ext cx="4038600" cy="3028950"/>
          </a:xfrm>
          <a:noFill/>
        </p:spPr>
      </p:pic>
      <p:pic>
        <p:nvPicPr>
          <p:cNvPr id="123908" name="Picture 4" descr="CIMG295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7913"/>
            <a:ext cx="4038600" cy="3028950"/>
          </a:xfrm>
          <a:noFill/>
        </p:spPr>
      </p:pic>
    </p:spTree>
    <p:extLst>
      <p:ext uri="{BB962C8B-B14F-4D97-AF65-F5344CB8AC3E}">
        <p14:creationId xmlns:p14="http://schemas.microsoft.com/office/powerpoint/2010/main" val="63041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Parque Biblioteca San Javier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340.352 habitantes = 17,87% população</a:t>
            </a:r>
          </a:p>
          <a:p>
            <a:pPr eaLnBrk="1" hangingPunct="1"/>
            <a:r>
              <a:rPr lang="pt-BR" altLang="pt-BR" smtClean="0"/>
              <a:t>2ª zona mais densamente povoada</a:t>
            </a:r>
          </a:p>
          <a:p>
            <a:pPr eaLnBrk="1" hangingPunct="1"/>
            <a:r>
              <a:rPr lang="pt-BR" altLang="pt-BR" smtClean="0"/>
              <a:t>Convivem pessoas de estrato mais alto com pessoas de estrato baixo que vivem em assentamentos informais</a:t>
            </a:r>
          </a:p>
          <a:p>
            <a:pPr eaLnBrk="1" hangingPunct="1"/>
            <a:r>
              <a:rPr lang="pt-BR" altLang="pt-BR" smtClean="0"/>
              <a:t>Déficit de espaços culturais e comunitários</a:t>
            </a:r>
          </a:p>
        </p:txBody>
      </p:sp>
    </p:spTree>
    <p:extLst>
      <p:ext uri="{BB962C8B-B14F-4D97-AF65-F5344CB8AC3E}">
        <p14:creationId xmlns:p14="http://schemas.microsoft.com/office/powerpoint/2010/main" val="394347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aérea_QUINTAN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0"/>
          <a:stretch>
            <a:fillRect/>
          </a:stretch>
        </p:blipFill>
        <p:spPr>
          <a:xfrm>
            <a:off x="1524000" y="-133350"/>
            <a:ext cx="9144000" cy="6991350"/>
          </a:xfrm>
        </p:spPr>
      </p:pic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8490451" y="6142039"/>
            <a:ext cx="1650000" cy="30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1600" tIns="57600" rIns="111600" bIns="576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pt-BR" sz="1200">
                <a:solidFill>
                  <a:schemeClr val="bg1"/>
                </a:solidFill>
              </a:rPr>
              <a:t>Foto: Aicardo Higuita</a:t>
            </a:r>
            <a:endParaRPr lang="es-ES" altLang="pt-BR" sz="1200">
              <a:solidFill>
                <a:schemeClr val="bg1"/>
              </a:solidFill>
            </a:endParaRPr>
          </a:p>
        </p:txBody>
      </p:sp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3359151" y="549275"/>
            <a:ext cx="4321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</a:rPr>
              <a:t>LA QUINTANA</a:t>
            </a:r>
          </a:p>
        </p:txBody>
      </p:sp>
    </p:spTree>
    <p:extLst>
      <p:ext uri="{BB962C8B-B14F-4D97-AF65-F5344CB8AC3E}">
        <p14:creationId xmlns:p14="http://schemas.microsoft.com/office/powerpoint/2010/main" val="425361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908050"/>
            <a:ext cx="8229600" cy="8509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CO" altLang="pt-BR" sz="3600" b="1"/>
              <a:t>Parque Biblioteca </a:t>
            </a:r>
            <a:br>
              <a:rPr lang="es-CO" altLang="pt-BR" sz="3600" b="1"/>
            </a:br>
            <a:r>
              <a:rPr lang="es-CO" altLang="pt-BR" sz="3600" b="1"/>
              <a:t>Tomás Carrasquilla – La Quintana</a:t>
            </a:r>
            <a:endParaRPr lang="es-ES" altLang="pt-BR" sz="3600" b="1"/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60600"/>
            <a:ext cx="91440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596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Parque Biblioteca La Quintana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mtClean="0"/>
              <a:t>467.553 habitantes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Zona de maior densidade populacional da cidade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Alto índice de pobreza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Déficit crítico de infraestrutura, espaços públicos, equipamento urbano e espaços culturais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mtClean="0"/>
              <a:t>Havia 19 projetos bibliotecários comunais e privados</a:t>
            </a:r>
          </a:p>
        </p:txBody>
      </p:sp>
    </p:spTree>
    <p:extLst>
      <p:ext uri="{BB962C8B-B14F-4D97-AF65-F5344CB8AC3E}">
        <p14:creationId xmlns:p14="http://schemas.microsoft.com/office/powerpoint/2010/main" val="339556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La Quintana</a:t>
            </a:r>
          </a:p>
        </p:txBody>
      </p:sp>
      <p:pic>
        <p:nvPicPr>
          <p:cNvPr id="129027" name="Picture 3" descr="CIMG30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7913"/>
            <a:ext cx="4038600" cy="3028950"/>
          </a:xfrm>
          <a:noFill/>
        </p:spPr>
      </p:pic>
      <p:pic>
        <p:nvPicPr>
          <p:cNvPr id="129028" name="Picture 4" descr="CIMG30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4175" y="1600200"/>
            <a:ext cx="2914650" cy="2185988"/>
          </a:xfrm>
          <a:noFill/>
        </p:spPr>
      </p:pic>
      <p:pic>
        <p:nvPicPr>
          <p:cNvPr id="129029" name="Picture 5" descr="CIMG303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589" y="3938589"/>
            <a:ext cx="2916237" cy="2187575"/>
          </a:xfrm>
          <a:noFill/>
        </p:spPr>
      </p:pic>
    </p:spTree>
    <p:extLst>
      <p:ext uri="{BB962C8B-B14F-4D97-AF65-F5344CB8AC3E}">
        <p14:creationId xmlns:p14="http://schemas.microsoft.com/office/powerpoint/2010/main" val="311127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La Quintana</a:t>
            </a:r>
          </a:p>
        </p:txBody>
      </p:sp>
      <p:pic>
        <p:nvPicPr>
          <p:cNvPr id="130051" name="Picture 3" descr="CIMG301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8164" y="1600201"/>
            <a:ext cx="6034087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03078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La Quintana</a:t>
            </a:r>
          </a:p>
        </p:txBody>
      </p:sp>
      <p:pic>
        <p:nvPicPr>
          <p:cNvPr id="131075" name="Picture 3" descr="CIMG302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7913"/>
            <a:ext cx="4038600" cy="3028950"/>
          </a:xfrm>
          <a:noFill/>
        </p:spPr>
      </p:pic>
      <p:pic>
        <p:nvPicPr>
          <p:cNvPr id="131076" name="Picture 4" descr="CIMG303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7913"/>
            <a:ext cx="4038600" cy="3028950"/>
          </a:xfrm>
          <a:noFill/>
        </p:spPr>
      </p:pic>
    </p:spTree>
    <p:extLst>
      <p:ext uri="{BB962C8B-B14F-4D97-AF65-F5344CB8AC3E}">
        <p14:creationId xmlns:p14="http://schemas.microsoft.com/office/powerpoint/2010/main" val="310143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La Quintana</a:t>
            </a:r>
          </a:p>
        </p:txBody>
      </p:sp>
      <p:pic>
        <p:nvPicPr>
          <p:cNvPr id="132099" name="Picture 3" descr="CIMG30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7913"/>
            <a:ext cx="4038600" cy="3028950"/>
          </a:xfrm>
          <a:noFill/>
        </p:spPr>
      </p:pic>
      <p:pic>
        <p:nvPicPr>
          <p:cNvPr id="132100" name="Picture 4" descr="CIMG304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7913"/>
            <a:ext cx="4038600" cy="3028950"/>
          </a:xfrm>
          <a:noFill/>
        </p:spPr>
      </p:pic>
    </p:spTree>
    <p:extLst>
      <p:ext uri="{BB962C8B-B14F-4D97-AF65-F5344CB8AC3E}">
        <p14:creationId xmlns:p14="http://schemas.microsoft.com/office/powerpoint/2010/main" val="9429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dirty="0" smtClean="0"/>
              <a:t>Política cultural e unidades culturais de </a:t>
            </a:r>
            <a:r>
              <a:rPr lang="pt-BR" sz="3200" dirty="0" err="1" smtClean="0"/>
              <a:t>infocomunicação</a:t>
            </a: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>
                <a:solidFill>
                  <a:srgbClr val="C00000"/>
                </a:solidFill>
              </a:rPr>
              <a:t>Marco Antônio de Almeida</a:t>
            </a:r>
            <a:endParaRPr lang="pt-BR" sz="32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 smtClean="0"/>
              <a:t>Vida cultural está sendo moldada para além dos canais formalmente definidos e delimitados pelo Estado</a:t>
            </a:r>
          </a:p>
          <a:p>
            <a:r>
              <a:rPr lang="pt-BR" dirty="0" smtClean="0"/>
              <a:t>Necessária definição de política cultural abrangente para dar conta de duas dimensões fundamentais: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pt-BR" dirty="0" smtClean="0"/>
              <a:t>crescente peso epistemológico e simbólico da cultura hoje, na medida em que (com)forma e (</a:t>
            </a:r>
            <a:r>
              <a:rPr lang="pt-BR" dirty="0" err="1" smtClean="0"/>
              <a:t>trans</a:t>
            </a:r>
            <a:r>
              <a:rPr lang="pt-BR" dirty="0" smtClean="0"/>
              <a:t>)forma o entendimento das pessoas e grupos, suas identidades e suas visões de mundo;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pt-BR" dirty="0"/>
              <a:t>c</a:t>
            </a:r>
            <a:r>
              <a:rPr lang="pt-BR" dirty="0" smtClean="0"/>
              <a:t>entralidade da cultura.</a:t>
            </a:r>
          </a:p>
          <a:p>
            <a:r>
              <a:rPr lang="pt-BR" dirty="0" smtClean="0"/>
              <a:t>Distinção entre </a:t>
            </a:r>
            <a:r>
              <a:rPr lang="pt-BR" dirty="0" smtClean="0">
                <a:solidFill>
                  <a:srgbClr val="C00000"/>
                </a:solidFill>
              </a:rPr>
              <a:t>democratização da cultura e democracia cultural</a:t>
            </a:r>
            <a:r>
              <a:rPr lang="pt-BR" dirty="0" smtClean="0"/>
              <a:t>: dar às pessoas acesso a um conjunto de bens e serviços predefinidos ou dar instrumentos de agenciamento.</a:t>
            </a:r>
          </a:p>
          <a:p>
            <a:r>
              <a:rPr lang="pt-BR" dirty="0" smtClean="0"/>
              <a:t>Meios de comunicação e informação, no caso da cultura: permitem intercompreensão mútua entre os atores sociais e são elemento motivador na medida em que sugerem visões de mundo, possibilidades de ação e potenciais resultados.</a:t>
            </a:r>
          </a:p>
          <a:p>
            <a:r>
              <a:rPr lang="pt-BR" dirty="0" smtClean="0">
                <a:solidFill>
                  <a:srgbClr val="C00000"/>
                </a:solidFill>
              </a:rPr>
              <a:t>Políticas culturais </a:t>
            </a:r>
            <a:r>
              <a:rPr lang="pt-BR" dirty="0" smtClean="0"/>
              <a:t>envolvem desde instituições (governo, ONGs, associações) a aparatos </a:t>
            </a:r>
            <a:r>
              <a:rPr lang="pt-BR" dirty="0" err="1" smtClean="0"/>
              <a:t>infraestruturais</a:t>
            </a:r>
            <a:r>
              <a:rPr lang="pt-BR" dirty="0" smtClean="0"/>
              <a:t> e agentes humanos (gestores, técnicos, usuários), em diversos níveis.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082321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Parque Biblioteca Belén</a:t>
            </a:r>
          </a:p>
        </p:txBody>
      </p:sp>
      <p:pic>
        <p:nvPicPr>
          <p:cNvPr id="133123" name="Picture 3" descr="CIMG293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8164" y="1600201"/>
            <a:ext cx="6034087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23375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Belén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34148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pic>
        <p:nvPicPr>
          <p:cNvPr id="134149" name="Picture 5" descr="3205812259_0b4f28d7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989139"/>
            <a:ext cx="417512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0" name="Picture 6" descr="2744111491_5638330f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1989139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11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Parque Biblioteca Belén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229.460 habitantes</a:t>
            </a:r>
          </a:p>
          <a:p>
            <a:pPr eaLnBrk="1" hangingPunct="1"/>
            <a:r>
              <a:rPr lang="pt-BR" altLang="pt-BR"/>
              <a:t>Não é muito densamente povoado</a:t>
            </a:r>
          </a:p>
          <a:p>
            <a:pPr eaLnBrk="1" hangingPunct="1"/>
            <a:r>
              <a:rPr lang="pt-BR" altLang="pt-BR"/>
              <a:t>Boas condições sócio-econômicas</a:t>
            </a:r>
          </a:p>
          <a:p>
            <a:pPr eaLnBrk="1" hangingPunct="1"/>
            <a:r>
              <a:rPr lang="pt-BR" altLang="pt-BR"/>
              <a:t>Comunidade articulada e com forte presença</a:t>
            </a:r>
          </a:p>
          <a:p>
            <a:pPr eaLnBrk="1" hangingPunct="1"/>
            <a:r>
              <a:rPr lang="pt-BR" altLang="pt-BR"/>
              <a:t>Comunidade se manifesta a favor de equipamentos culturais onde possam desenvolver atividades</a:t>
            </a:r>
          </a:p>
          <a:p>
            <a:pPr eaLnBrk="1" hangingPunct="1"/>
            <a:r>
              <a:rPr lang="pt-BR" altLang="pt-BR"/>
              <a:t>Ocupa espaço de antigo batalhão da polícia</a:t>
            </a:r>
          </a:p>
        </p:txBody>
      </p:sp>
    </p:spTree>
    <p:extLst>
      <p:ext uri="{BB962C8B-B14F-4D97-AF65-F5344CB8AC3E}">
        <p14:creationId xmlns:p14="http://schemas.microsoft.com/office/powerpoint/2010/main" val="306458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Belén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pic>
        <p:nvPicPr>
          <p:cNvPr id="136196" name="Picture 4" descr="104322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1484314"/>
            <a:ext cx="7877175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55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Belén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pic>
        <p:nvPicPr>
          <p:cNvPr id="137220" name="Picture 4" descr="ParqueBibliotecaBeln.jpg image by PeterPai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1412876"/>
            <a:ext cx="76200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50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Belén</a:t>
            </a:r>
          </a:p>
        </p:txBody>
      </p:sp>
      <p:pic>
        <p:nvPicPr>
          <p:cNvPr id="138243" name="Picture 3" descr="CIMG290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3464" y="1600201"/>
            <a:ext cx="3394075" cy="4525963"/>
          </a:xfrm>
          <a:noFill/>
        </p:spPr>
      </p:pic>
      <p:pic>
        <p:nvPicPr>
          <p:cNvPr id="138244" name="Picture 4" descr="CIMG29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94464" y="1600201"/>
            <a:ext cx="3394075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245787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Belén</a:t>
            </a:r>
          </a:p>
        </p:txBody>
      </p:sp>
      <p:pic>
        <p:nvPicPr>
          <p:cNvPr id="139267" name="Picture 3" descr="CIMG291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7913"/>
            <a:ext cx="4038600" cy="3028950"/>
          </a:xfrm>
          <a:noFill/>
        </p:spPr>
      </p:pic>
      <p:pic>
        <p:nvPicPr>
          <p:cNvPr id="139268" name="Picture 4" descr="CIMG292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4175" y="1600200"/>
            <a:ext cx="2914650" cy="2185988"/>
          </a:xfrm>
          <a:noFill/>
        </p:spPr>
      </p:pic>
      <p:pic>
        <p:nvPicPr>
          <p:cNvPr id="139269" name="Picture 5" descr="CIMG292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589" y="3938589"/>
            <a:ext cx="2916237" cy="2187575"/>
          </a:xfrm>
          <a:noFill/>
        </p:spPr>
      </p:pic>
    </p:spTree>
    <p:extLst>
      <p:ext uri="{BB962C8B-B14F-4D97-AF65-F5344CB8AC3E}">
        <p14:creationId xmlns:p14="http://schemas.microsoft.com/office/powerpoint/2010/main" val="423801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1800"/>
              <a:t>http://www.reddebibliotecas.org.co/sistemabibliotecas/Paginas/default.aspx</a:t>
            </a:r>
          </a:p>
        </p:txBody>
      </p:sp>
      <p:sp>
        <p:nvSpPr>
          <p:cNvPr id="140291" name="Espaço Reservado para Conteú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smtClean="0"/>
              <a:t>Parque Biblioteca Fernando Botero - San Cristóbal: territorio semi-rural: final 2010</a:t>
            </a:r>
          </a:p>
          <a:p>
            <a:r>
              <a:rPr lang="pt-BR" altLang="pt-BR" smtClean="0"/>
              <a:t>Parque Biblioteca José Horacio Betancur - San Antonio de Prado: </a:t>
            </a:r>
            <a:r>
              <a:rPr lang="es-ES" altLang="pt-BR" smtClean="0"/>
              <a:t>2011</a:t>
            </a:r>
          </a:p>
          <a:p>
            <a:r>
              <a:rPr lang="pt-BR" altLang="pt-BR" smtClean="0"/>
              <a:t>Parque Biblioteca Manuel Mejía Vallejo – Guayabal</a:t>
            </a:r>
          </a:p>
          <a:p>
            <a:r>
              <a:rPr lang="pt-BR" altLang="pt-BR" smtClean="0"/>
              <a:t>Parque Biblioteca Doce de Octubre:2014 (cidade)</a:t>
            </a:r>
            <a:r>
              <a:rPr lang="es-ES" altLang="pt-BR" smtClean="0"/>
              <a:t/>
            </a:r>
            <a:br>
              <a:rPr lang="es-ES" altLang="pt-BR" smtClean="0"/>
            </a:br>
            <a:r>
              <a:rPr lang="es-ES" altLang="pt-BR" smtClean="0"/>
              <a:t/>
            </a:r>
            <a:br>
              <a:rPr lang="es-ES" altLang="pt-BR" smtClean="0"/>
            </a:br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84209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dirty="0" smtClean="0"/>
              <a:t>Política cultural e unidades culturais de </a:t>
            </a:r>
            <a:r>
              <a:rPr lang="pt-BR" sz="3200" dirty="0" err="1" smtClean="0"/>
              <a:t>infocomunicação</a:t>
            </a: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>
                <a:solidFill>
                  <a:srgbClr val="C00000"/>
                </a:solidFill>
              </a:rPr>
              <a:t>Marco Antônio de Almeida</a:t>
            </a:r>
            <a:endParaRPr lang="pt-BR" sz="32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Construção </a:t>
            </a:r>
            <a:r>
              <a:rPr lang="pt-BR" dirty="0"/>
              <a:t>de processos de mediação cultural voltados para o </a:t>
            </a:r>
            <a:r>
              <a:rPr lang="pt-BR" dirty="0" err="1">
                <a:solidFill>
                  <a:srgbClr val="FF0000"/>
                </a:solidFill>
              </a:rPr>
              <a:t>empoderamento</a:t>
            </a:r>
            <a:r>
              <a:rPr lang="pt-BR" dirty="0"/>
              <a:t> dos atores enfrenta dificuldades de distintas naturezas para tentar se enraizar </a:t>
            </a:r>
            <a:r>
              <a:rPr lang="pt-BR" dirty="0" smtClean="0"/>
              <a:t>socialmente.</a:t>
            </a:r>
          </a:p>
          <a:p>
            <a:r>
              <a:rPr lang="pt-BR" dirty="0" smtClean="0"/>
              <a:t>Políticas </a:t>
            </a:r>
            <a:r>
              <a:rPr lang="pt-BR" dirty="0"/>
              <a:t>culturais fundadas numa perspectiva esquemática e </a:t>
            </a:r>
            <a:r>
              <a:rPr lang="pt-BR" dirty="0">
                <a:solidFill>
                  <a:srgbClr val="FF0000"/>
                </a:solidFill>
              </a:rPr>
              <a:t>instrumental de “acesso”, “transmissão” ou “disseminação</a:t>
            </a:r>
            <a:r>
              <a:rPr lang="pt-BR" dirty="0"/>
              <a:t>” de conhecimentos e valores institucionalmente legitimados não são a melhor opção para se pensar </a:t>
            </a:r>
            <a:r>
              <a:rPr lang="pt-BR" dirty="0" smtClean="0"/>
              <a:t>situações de diversidade cultural - </a:t>
            </a:r>
            <a:r>
              <a:rPr lang="pt-BR" dirty="0"/>
              <a:t>Cultura popular</a:t>
            </a:r>
          </a:p>
          <a:p>
            <a:r>
              <a:rPr lang="pt-BR" dirty="0" smtClean="0"/>
              <a:t>Atuação </a:t>
            </a:r>
            <a:r>
              <a:rPr lang="pt-BR" dirty="0"/>
              <a:t>em rede, e não a estritamente tecnológica, mas especialmente a semântica e humana, é ao mesmo tempo uma possibilidade e um </a:t>
            </a:r>
            <a:r>
              <a:rPr lang="pt-BR" dirty="0" smtClean="0"/>
              <a:t>desafio.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22570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b="1" dirty="0"/>
              <a:t>Mediação, formação, educação</a:t>
            </a:r>
            <a:r>
              <a:rPr lang="pt-BR" sz="3200" dirty="0"/>
              <a:t>: </a:t>
            </a:r>
            <a:r>
              <a:rPr lang="pt-BR" sz="2000" dirty="0"/>
              <a:t>duas aproximações e algumas </a:t>
            </a:r>
            <a:r>
              <a:rPr lang="pt-BR" sz="2000" dirty="0" smtClean="0"/>
              <a:t>proposições</a:t>
            </a:r>
            <a:br>
              <a:rPr lang="pt-BR" sz="2000" dirty="0" smtClean="0"/>
            </a:br>
            <a:r>
              <a:rPr lang="pt-BR" sz="3200" dirty="0" smtClean="0">
                <a:solidFill>
                  <a:srgbClr val="FF0000"/>
                </a:solidFill>
              </a:rPr>
              <a:t>José Márcio Barros</a:t>
            </a:r>
            <a:endParaRPr lang="pt-BR" sz="20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 smtClean="0"/>
              <a:t>Mediação</a:t>
            </a:r>
            <a:r>
              <a:rPr lang="pt-BR" dirty="0"/>
              <a:t>, formação e educação são processos culturais que possuem uma mesma natureza sintática, mas uma diferença semântica significativa. </a:t>
            </a:r>
          </a:p>
          <a:p>
            <a:r>
              <a:rPr lang="pt-BR" dirty="0" smtClean="0"/>
              <a:t>Por </a:t>
            </a:r>
            <a:r>
              <a:rPr lang="pt-BR" b="1" dirty="0">
                <a:solidFill>
                  <a:srgbClr val="FF0000"/>
                </a:solidFill>
              </a:rPr>
              <a:t>mediação</a:t>
            </a:r>
            <a:r>
              <a:rPr lang="pt-BR" dirty="0"/>
              <a:t> entende-se aqui o processo de circulação de sentidos nos diferentes sistemas culturais, operando um percurso entre a esfera </a:t>
            </a:r>
            <a:r>
              <a:rPr lang="pt-BR" dirty="0" smtClean="0"/>
              <a:t>pública </a:t>
            </a:r>
            <a:r>
              <a:rPr lang="pt-BR" dirty="0"/>
              <a:t>e o espaço singular e individual dos sujeitos. Trata-se, portanto, de uma operação cognitiva, simbólica e informacional que se faz presente em processos tanto de formação quanto de educação. </a:t>
            </a:r>
            <a:endParaRPr lang="pt-BR" dirty="0" smtClean="0"/>
          </a:p>
          <a:p>
            <a:r>
              <a:rPr lang="pt-BR" dirty="0" smtClean="0"/>
              <a:t>Por </a:t>
            </a:r>
            <a:r>
              <a:rPr lang="pt-BR" b="1" dirty="0">
                <a:solidFill>
                  <a:srgbClr val="FF0000"/>
                </a:solidFill>
              </a:rPr>
              <a:t>formação</a:t>
            </a:r>
            <a:r>
              <a:rPr lang="pt-BR" dirty="0"/>
              <a:t>, propõe-se a compreensão dos processos continuados que realizam nos sujeitos, pensados de forma individual ou coletiva, a produção de conhecimentos e o desenvolvimento de competências e habilidades. </a:t>
            </a:r>
            <a:endParaRPr lang="pt-BR" dirty="0" smtClean="0"/>
          </a:p>
          <a:p>
            <a:r>
              <a:rPr lang="pt-BR" dirty="0" smtClean="0"/>
              <a:t>Já </a:t>
            </a:r>
            <a:r>
              <a:rPr lang="pt-BR" dirty="0"/>
              <a:t>o termo </a:t>
            </a:r>
            <a:r>
              <a:rPr lang="pt-BR" b="1" dirty="0">
                <a:solidFill>
                  <a:srgbClr val="FF0000"/>
                </a:solidFill>
              </a:rPr>
              <a:t>educação</a:t>
            </a:r>
            <a:r>
              <a:rPr lang="pt-BR" dirty="0"/>
              <a:t> remete ao processo pelo qual os sujeitos são preparados para uma existência social. Educação, seja formal, seja informal, é todo aquele processo que instrui o sujeito para o desempenho de papéis socialmente valorizados e reconhecidos.</a:t>
            </a:r>
          </a:p>
        </p:txBody>
      </p:sp>
    </p:spTree>
    <p:extLst>
      <p:ext uri="{BB962C8B-B14F-4D97-AF65-F5344CB8AC3E}">
        <p14:creationId xmlns:p14="http://schemas.microsoft.com/office/powerpoint/2010/main" val="2036231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dirty="0" smtClean="0"/>
              <a:t>Política cultural e unidades culturais de </a:t>
            </a:r>
            <a:r>
              <a:rPr lang="pt-BR" sz="3200" dirty="0" err="1" smtClean="0"/>
              <a:t>infocomunicação</a:t>
            </a: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>
                <a:solidFill>
                  <a:srgbClr val="C00000"/>
                </a:solidFill>
              </a:rPr>
              <a:t>Marco Antônio de Almeida</a:t>
            </a:r>
            <a:endParaRPr lang="pt-BR" sz="32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 smtClean="0"/>
              <a:t>“Desse </a:t>
            </a:r>
            <a:r>
              <a:rPr lang="pt-BR" dirty="0"/>
              <a:t>modo, considerarei as </a:t>
            </a:r>
            <a:r>
              <a:rPr lang="pt-BR" dirty="0">
                <a:solidFill>
                  <a:srgbClr val="C00000"/>
                </a:solidFill>
              </a:rPr>
              <a:t>políticas culturais </a:t>
            </a:r>
            <a:r>
              <a:rPr lang="pt-BR" dirty="0"/>
              <a:t>como uma </a:t>
            </a:r>
            <a:r>
              <a:rPr lang="pt-BR" dirty="0">
                <a:solidFill>
                  <a:srgbClr val="C00000"/>
                </a:solidFill>
              </a:rPr>
              <a:t>sinergia de ideias, valores, normas, instrumentos de ação, operações, atores sociais, dispositivos institucionais, orçamentos, instituições etc.</a:t>
            </a:r>
            <a:r>
              <a:rPr lang="pt-BR" dirty="0"/>
              <a:t> Uma política organiza uma reunião de medidas concretas, compreendendo decisões de natureza diversa, inscrevendo-se num quadro de conjunto construído pelas representações dos problemas que constituem uma agenda pública. O quadro geral das políticas culturais mistura questões normativas e questões de fato, ou seja, o que se deseja fazer e o que de fato se faz, não se constituindo de ações isoladas ou fragmentadas. </a:t>
            </a:r>
            <a:r>
              <a:rPr lang="pt-BR" dirty="0">
                <a:solidFill>
                  <a:srgbClr val="C00000"/>
                </a:solidFill>
              </a:rPr>
              <a:t>Podemos entender as políticas culturais como um conjunto coordenado de mediações visando um determinado fim </a:t>
            </a:r>
            <a:r>
              <a:rPr lang="pt-BR" dirty="0"/>
              <a:t>(embora as mediações possam ocorrer sem necessariamente estar subsumidas no âmbito de uma política cultural institucionalizada</a:t>
            </a:r>
            <a:r>
              <a:rPr lang="pt-BR" dirty="0" smtClean="0"/>
              <a:t>)” (p.37).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188593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000" b="1" dirty="0"/>
              <a:t>Mediação, formação, educação</a:t>
            </a:r>
            <a:r>
              <a:rPr lang="pt-BR" sz="4000" dirty="0"/>
              <a:t>: </a:t>
            </a:r>
            <a:r>
              <a:rPr lang="pt-BR" sz="2200" dirty="0"/>
              <a:t>duas aproximações e algumas proposições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dirty="0">
                <a:solidFill>
                  <a:srgbClr val="FF0000"/>
                </a:solidFill>
              </a:rPr>
              <a:t>José Márcio Barros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Todos </a:t>
            </a:r>
            <a:r>
              <a:rPr lang="pt-BR" dirty="0">
                <a:solidFill>
                  <a:srgbClr val="FF0000"/>
                </a:solidFill>
              </a:rPr>
              <a:t>os processos formativos e educativos </a:t>
            </a:r>
            <a:r>
              <a:rPr lang="pt-BR" dirty="0"/>
              <a:t>demandam e se processam por meio de </a:t>
            </a:r>
            <a:r>
              <a:rPr lang="pt-BR" dirty="0">
                <a:solidFill>
                  <a:srgbClr val="FF0000"/>
                </a:solidFill>
              </a:rPr>
              <a:t>práticas de mediação</a:t>
            </a:r>
            <a:r>
              <a:rPr lang="pt-BR" dirty="0"/>
              <a:t>. Mas nem toda mediação se dá no contexto da formação e da educação. </a:t>
            </a:r>
            <a:endParaRPr lang="pt-BR" dirty="0" smtClean="0"/>
          </a:p>
          <a:p>
            <a:r>
              <a:rPr lang="pt-BR" dirty="0" smtClean="0"/>
              <a:t>A </a:t>
            </a:r>
            <a:r>
              <a:rPr lang="pt-BR" dirty="0"/>
              <a:t>questão que se configura aqui é complexa. E é essa complexidade que torna o tema importante, atual e oportuno. Por um lado, trata-se de buscar saber como </a:t>
            </a:r>
            <a:r>
              <a:rPr lang="pt-BR" dirty="0">
                <a:solidFill>
                  <a:srgbClr val="FF0000"/>
                </a:solidFill>
              </a:rPr>
              <a:t>a arte e a cultura </a:t>
            </a:r>
            <a:r>
              <a:rPr lang="pt-BR" dirty="0"/>
              <a:t>realizam um processo de mediação nos processos de formação e educação e, por outro, que práticas mediadoras asseguram efetiva formação e educação artística e cultural</a:t>
            </a:r>
            <a:r>
              <a:rPr lang="pt-BR" dirty="0" smtClean="0"/>
              <a:t>.</a:t>
            </a:r>
          </a:p>
          <a:p>
            <a:r>
              <a:rPr lang="pt-BR" dirty="0"/>
              <a:t>P</a:t>
            </a:r>
            <a:r>
              <a:rPr lang="pt-BR" dirty="0" smtClean="0">
                <a:solidFill>
                  <a:srgbClr val="FF0000"/>
                </a:solidFill>
              </a:rPr>
              <a:t>rocessos </a:t>
            </a:r>
            <a:r>
              <a:rPr lang="pt-BR" dirty="0">
                <a:solidFill>
                  <a:srgbClr val="FF0000"/>
                </a:solidFill>
              </a:rPr>
              <a:t>de mediação</a:t>
            </a:r>
            <a:r>
              <a:rPr lang="pt-BR" dirty="0"/>
              <a:t>, sejam eles ativados por </a:t>
            </a:r>
            <a:r>
              <a:rPr lang="pt-BR" dirty="0" smtClean="0"/>
              <a:t>práticas </a:t>
            </a:r>
            <a:r>
              <a:rPr lang="pt-BR" dirty="0"/>
              <a:t>mais amplas de formação ou de educação, estarão sempre delineados pelas concepções e pelas forças políticas que configuram seu </a:t>
            </a:r>
            <a:r>
              <a:rPr lang="pt-BR" dirty="0">
                <a:solidFill>
                  <a:srgbClr val="FF0000"/>
                </a:solidFill>
              </a:rPr>
              <a:t>espaço institucional</a:t>
            </a:r>
            <a:r>
              <a:rPr lang="pt-BR" dirty="0"/>
              <a:t>. </a:t>
            </a:r>
            <a:endParaRPr lang="pt-BR" dirty="0" smtClean="0"/>
          </a:p>
          <a:p>
            <a:r>
              <a:rPr lang="pt-BR" dirty="0"/>
              <a:t>D</a:t>
            </a:r>
            <a:r>
              <a:rPr lang="pt-BR" dirty="0" smtClean="0"/>
              <a:t>esvelamento </a:t>
            </a:r>
            <a:r>
              <a:rPr lang="pt-BR" dirty="0"/>
              <a:t>do espaço institucional que configura as práticas de mediação, formação e educação em arte e cultura, tanto em instituições formais quanto em espaços informais, representa outra operação possível e necessária. </a:t>
            </a:r>
            <a:endParaRPr lang="pt-BR" dirty="0" smtClean="0"/>
          </a:p>
          <a:p>
            <a:r>
              <a:rPr lang="pt-BR" dirty="0" smtClean="0"/>
              <a:t>Enquadramento </a:t>
            </a:r>
            <a:r>
              <a:rPr lang="pt-BR" dirty="0"/>
              <a:t>institucional determina </a:t>
            </a:r>
            <a:r>
              <a:rPr lang="pt-BR" dirty="0">
                <a:solidFill>
                  <a:srgbClr val="FF0000"/>
                </a:solidFill>
              </a:rPr>
              <a:t>o que se faz com e por meio da cultura</a:t>
            </a:r>
            <a:r>
              <a:rPr lang="pt-BR" dirty="0"/>
              <a:t>, e o lugar que as práticas de mediação ali ocupam. </a:t>
            </a:r>
          </a:p>
        </p:txBody>
      </p:sp>
    </p:spTree>
    <p:extLst>
      <p:ext uri="{BB962C8B-B14F-4D97-AF65-F5344CB8AC3E}">
        <p14:creationId xmlns:p14="http://schemas.microsoft.com/office/powerpoint/2010/main" val="9261936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000" b="1" dirty="0"/>
              <a:t>Mediação, formação, educação</a:t>
            </a:r>
            <a:r>
              <a:rPr lang="pt-BR" sz="4000" dirty="0"/>
              <a:t>: </a:t>
            </a:r>
            <a:r>
              <a:rPr lang="pt-BR" sz="2200" dirty="0"/>
              <a:t>duas aproximações e algumas proposições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dirty="0">
                <a:solidFill>
                  <a:srgbClr val="FF0000"/>
                </a:solidFill>
              </a:rPr>
              <a:t>José Márcio Barros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t-BR" dirty="0" smtClean="0"/>
              <a:t>“O </a:t>
            </a:r>
            <a:r>
              <a:rPr lang="pt-BR" dirty="0"/>
              <a:t>que, então, pode ser definido como </a:t>
            </a:r>
            <a:r>
              <a:rPr lang="pt-BR" dirty="0">
                <a:solidFill>
                  <a:srgbClr val="FF0000"/>
                </a:solidFill>
              </a:rPr>
              <a:t>mediação no contexto da arte e da cultura</a:t>
            </a:r>
            <a:r>
              <a:rPr lang="pt-BR" dirty="0"/>
              <a:t>? Ao explorar a etimologia do termo mediação, encontramos um tríplice sentido que apresenta um convite à reflexão. A mediação é tomada ora como </a:t>
            </a:r>
            <a:r>
              <a:rPr lang="pt-BR" dirty="0">
                <a:solidFill>
                  <a:srgbClr val="FF0000"/>
                </a:solidFill>
              </a:rPr>
              <a:t>intercessão</a:t>
            </a:r>
            <a:r>
              <a:rPr lang="pt-BR" dirty="0"/>
              <a:t>, ou seja, um agir por; ora como </a:t>
            </a:r>
            <a:r>
              <a:rPr lang="pt-BR" dirty="0">
                <a:solidFill>
                  <a:srgbClr val="FF0000"/>
                </a:solidFill>
              </a:rPr>
              <a:t>interposição</a:t>
            </a:r>
            <a:r>
              <a:rPr lang="pt-BR" dirty="0"/>
              <a:t>, constituindo-se como um colocar-se entre; ora como </a:t>
            </a:r>
            <a:r>
              <a:rPr lang="pt-BR" dirty="0">
                <a:solidFill>
                  <a:srgbClr val="FF0000"/>
                </a:solidFill>
              </a:rPr>
              <a:t>intervenção</a:t>
            </a:r>
            <a:r>
              <a:rPr lang="pt-BR" dirty="0"/>
              <a:t>, o agir sobre e entre. Entretanto, no campo das ações educativas e formativas, por meio </a:t>
            </a:r>
            <a:r>
              <a:rPr lang="pt-BR" dirty="0" smtClean="0"/>
              <a:t>da </a:t>
            </a:r>
            <a:r>
              <a:rPr lang="pt-BR" dirty="0"/>
              <a:t>arte e da cultura, a mediação representa sempre, nos espaços onde a cultura é tratada como um substantivo, </a:t>
            </a:r>
            <a:r>
              <a:rPr lang="pt-BR" dirty="0">
                <a:solidFill>
                  <a:srgbClr val="FF0000"/>
                </a:solidFill>
              </a:rPr>
              <a:t>um agir com e por meio de</a:t>
            </a:r>
            <a:r>
              <a:rPr lang="pt-BR" dirty="0"/>
              <a:t>. </a:t>
            </a:r>
            <a:r>
              <a:rPr lang="pt-BR" dirty="0">
                <a:solidFill>
                  <a:srgbClr val="FF0000"/>
                </a:solidFill>
              </a:rPr>
              <a:t>Caracteriza-se como um conjunto de ações que se realiza na esfera pública e se configura como conexões entre ações sociais e representações</a:t>
            </a:r>
            <a:r>
              <a:rPr lang="pt-BR" dirty="0"/>
              <a:t>. Nesse sentido, a mediação refere-se ao espaço simbólico ou representativo que articula a relação entre os sujeitos em situação de </a:t>
            </a:r>
            <a:r>
              <a:rPr lang="pt-BR" dirty="0" smtClean="0"/>
              <a:t>interação</a:t>
            </a:r>
            <a:r>
              <a:rPr lang="pt-BR" dirty="0"/>
              <a:t>, em que cada polo se apresenta, simultaneamente, como emissor e receptor. Tomada como uma atividade de produção de sentidos que, tal e qual a linguagem, produz a tão necessária transição do sensível ao inteligível, </a:t>
            </a:r>
            <a:r>
              <a:rPr lang="pt-BR" dirty="0">
                <a:solidFill>
                  <a:srgbClr val="FF0000"/>
                </a:solidFill>
              </a:rPr>
              <a:t>a mediação oportuniza o trânsito, tão fundamental para a constituição do espaço social, entre o eu e o outro</a:t>
            </a:r>
            <a:r>
              <a:rPr lang="pt-BR" dirty="0"/>
              <a:t>. Entre o conhecido e o desconhecido. Entre as semelhanças e as diferenças. A mediação refere-se, portanto, </a:t>
            </a:r>
            <a:r>
              <a:rPr lang="pt-BR" dirty="0">
                <a:solidFill>
                  <a:srgbClr val="FF0000"/>
                </a:solidFill>
              </a:rPr>
              <a:t>à circulação de sentidos nos sistemas culturais</a:t>
            </a:r>
            <a:r>
              <a:rPr lang="pt-BR" dirty="0"/>
              <a:t>. Aqui está sua potência, ela é simultaneamente significação individualmente codificada e sentido socialmente produzido. Sua tarefa central é reduzir a distância entre sujeitos e objetos de sentido, tornando, assim, a vida coletiva inteligível e </a:t>
            </a:r>
            <a:r>
              <a:rPr lang="pt-BR" dirty="0" smtClean="0"/>
              <a:t>possível” (p.11).</a:t>
            </a:r>
          </a:p>
        </p:txBody>
      </p:sp>
    </p:spTree>
    <p:extLst>
      <p:ext uri="{BB962C8B-B14F-4D97-AF65-F5344CB8AC3E}">
        <p14:creationId xmlns:p14="http://schemas.microsoft.com/office/powerpoint/2010/main" val="13163576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000" b="1" dirty="0"/>
              <a:t>Mediação, formação, educação</a:t>
            </a:r>
            <a:r>
              <a:rPr lang="pt-BR" sz="4000" dirty="0"/>
              <a:t>: </a:t>
            </a:r>
            <a:r>
              <a:rPr lang="pt-BR" sz="2200" dirty="0"/>
              <a:t>duas aproximações e algumas proposições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dirty="0">
                <a:solidFill>
                  <a:srgbClr val="FF0000"/>
                </a:solidFill>
              </a:rPr>
              <a:t>José Márcio Barros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dirty="0" smtClean="0"/>
              <a:t>Questão ética e política.</a:t>
            </a:r>
          </a:p>
          <a:p>
            <a:r>
              <a:rPr lang="pt-BR" dirty="0" smtClean="0"/>
              <a:t>Deve ser reconhecida na arquitetura dos encontros.</a:t>
            </a:r>
          </a:p>
          <a:p>
            <a:r>
              <a:rPr lang="pt-BR" dirty="0"/>
              <a:t>Os mediadores </a:t>
            </a:r>
            <a:r>
              <a:rPr lang="pt-BR" dirty="0" smtClean="0"/>
              <a:t>são os </a:t>
            </a:r>
            <a:r>
              <a:rPr lang="pt-BR" dirty="0">
                <a:solidFill>
                  <a:srgbClr val="FF0000"/>
                </a:solidFill>
              </a:rPr>
              <a:t>operadores pelos quais os sentidos se tornam reconhecíveis</a:t>
            </a:r>
            <a:r>
              <a:rPr lang="pt-BR" dirty="0"/>
              <a:t>, compreendidos e reconstruídos, abarcando tanto os estrategistas quanto os operadores das ações e das interações. </a:t>
            </a:r>
            <a:endParaRPr lang="pt-BR" dirty="0" smtClean="0"/>
          </a:p>
          <a:p>
            <a:r>
              <a:rPr lang="pt-BR" dirty="0" smtClean="0"/>
              <a:t>Pode-se </a:t>
            </a:r>
            <a:r>
              <a:rPr lang="pt-BR" dirty="0"/>
              <a:t>também falar de </a:t>
            </a:r>
            <a:r>
              <a:rPr lang="pt-BR" dirty="0">
                <a:solidFill>
                  <a:srgbClr val="FF0000"/>
                </a:solidFill>
              </a:rPr>
              <a:t>mediações </a:t>
            </a:r>
            <a:r>
              <a:rPr lang="pt-BR" dirty="0" smtClean="0">
                <a:solidFill>
                  <a:srgbClr val="FF0000"/>
                </a:solidFill>
              </a:rPr>
              <a:t>tanto </a:t>
            </a:r>
            <a:r>
              <a:rPr lang="pt-BR" dirty="0">
                <a:solidFill>
                  <a:srgbClr val="FF0000"/>
                </a:solidFill>
              </a:rPr>
              <a:t>diretas quanto indiretas</a:t>
            </a:r>
            <a:r>
              <a:rPr lang="pt-BR" dirty="0"/>
              <a:t>, definidas conforme as intencionalidades que alimentam as interações, sejam elas presenciais ou virtuais, induzidas ou espontâneas</a:t>
            </a:r>
            <a:r>
              <a:rPr lang="pt-BR" dirty="0" smtClean="0"/>
              <a:t>.</a:t>
            </a:r>
          </a:p>
          <a:p>
            <a:r>
              <a:rPr lang="pt-BR" dirty="0" smtClean="0"/>
              <a:t>Pensar </a:t>
            </a:r>
            <a:r>
              <a:rPr lang="pt-BR" dirty="0"/>
              <a:t>a mediação como </a:t>
            </a:r>
            <a:r>
              <a:rPr lang="pt-BR" dirty="0">
                <a:solidFill>
                  <a:srgbClr val="FF0000"/>
                </a:solidFill>
              </a:rPr>
              <a:t>espaço de diálogos</a:t>
            </a:r>
            <a:r>
              <a:rPr lang="pt-BR" dirty="0"/>
              <a:t>, </a:t>
            </a:r>
            <a:r>
              <a:rPr lang="pt-BR" dirty="0" smtClean="0"/>
              <a:t>espaço </a:t>
            </a:r>
            <a:r>
              <a:rPr lang="pt-BR" dirty="0"/>
              <a:t>de trânsitos e trocas informacionais, simbólicas e </a:t>
            </a:r>
            <a:r>
              <a:rPr lang="pt-BR" dirty="0" smtClean="0"/>
              <a:t>subjetivas.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93946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000" b="1" dirty="0"/>
              <a:t>Mediação, formação, educação</a:t>
            </a:r>
            <a:r>
              <a:rPr lang="pt-BR" sz="4000" dirty="0"/>
              <a:t>: </a:t>
            </a:r>
            <a:r>
              <a:rPr lang="pt-BR" sz="2200" dirty="0"/>
              <a:t>duas aproximações e algumas proposições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dirty="0">
                <a:solidFill>
                  <a:srgbClr val="FF0000"/>
                </a:solidFill>
              </a:rPr>
              <a:t>José Márcio Barros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dirty="0" smtClean="0"/>
              <a:t>Assim </a:t>
            </a:r>
            <a:r>
              <a:rPr lang="pt-BR" dirty="0"/>
              <a:t>pensada, a mediação instaura um tríplice diálogo, segundo a </a:t>
            </a:r>
            <a:r>
              <a:rPr lang="pt-BR" dirty="0" smtClean="0"/>
              <a:t>professora Rosângela Côrrea:</a:t>
            </a:r>
          </a:p>
          <a:p>
            <a:pPr marL="0" indent="0">
              <a:buNone/>
            </a:pPr>
            <a:r>
              <a:rPr lang="pt-BR" dirty="0" smtClean="0"/>
              <a:t>1. diálogo </a:t>
            </a:r>
            <a:r>
              <a:rPr lang="pt-BR" dirty="0"/>
              <a:t>definido como </a:t>
            </a:r>
            <a:r>
              <a:rPr lang="pt-BR" dirty="0">
                <a:solidFill>
                  <a:srgbClr val="FF0000"/>
                </a:solidFill>
              </a:rPr>
              <a:t>multicultural</a:t>
            </a:r>
            <a:r>
              <a:rPr lang="pt-BR" dirty="0"/>
              <a:t>, de afirmação </a:t>
            </a:r>
            <a:r>
              <a:rPr lang="pt-BR" dirty="0" err="1" smtClean="0"/>
              <a:t>identitária</a:t>
            </a:r>
            <a:r>
              <a:rPr lang="pt-BR" dirty="0"/>
              <a:t>, que ajuda a descobrir a face de nossa própria cultura espelhada em outra cultura. </a:t>
            </a: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2. outra </a:t>
            </a:r>
            <a:r>
              <a:rPr lang="pt-BR" dirty="0"/>
              <a:t>dimensão dialogal chamada de </a:t>
            </a:r>
            <a:r>
              <a:rPr lang="pt-BR" dirty="0">
                <a:solidFill>
                  <a:srgbClr val="FF0000"/>
                </a:solidFill>
              </a:rPr>
              <a:t>intercultural</a:t>
            </a:r>
            <a:r>
              <a:rPr lang="pt-BR" dirty="0"/>
              <a:t>, </a:t>
            </a:r>
            <a:r>
              <a:rPr lang="pt-BR" dirty="0" smtClean="0"/>
              <a:t>claramente </a:t>
            </a:r>
            <a:r>
              <a:rPr lang="pt-BR" dirty="0"/>
              <a:t>favorecida pelo desenvolvimento dos transportes e da </a:t>
            </a:r>
            <a:r>
              <a:rPr lang="pt-BR" dirty="0" smtClean="0"/>
              <a:t>comunicação </a:t>
            </a:r>
            <a:r>
              <a:rPr lang="pt-BR" dirty="0"/>
              <a:t>e pela globalização econômica, em que os diferentes se hibridizam. </a:t>
            </a: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3. um </a:t>
            </a:r>
            <a:r>
              <a:rPr lang="pt-BR" dirty="0"/>
              <a:t>terceiro nível, chamado de </a:t>
            </a:r>
            <a:r>
              <a:rPr lang="pt-BR" dirty="0">
                <a:solidFill>
                  <a:srgbClr val="FF0000"/>
                </a:solidFill>
              </a:rPr>
              <a:t>diálogo transcultural</a:t>
            </a:r>
            <a:r>
              <a:rPr lang="pt-BR" dirty="0"/>
              <a:t>, que designa a abertura de todas as culturas para aquilo que as atravessa e as ultrapassa. Aqui, por meio das diferenças, reconhece-se a universalidade.</a:t>
            </a:r>
          </a:p>
        </p:txBody>
      </p:sp>
    </p:spTree>
    <p:extLst>
      <p:ext uri="{BB962C8B-B14F-4D97-AF65-F5344CB8AC3E}">
        <p14:creationId xmlns:p14="http://schemas.microsoft.com/office/powerpoint/2010/main" val="35153890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000" b="1" dirty="0"/>
              <a:t>Mediação, formação, educação</a:t>
            </a:r>
            <a:r>
              <a:rPr lang="pt-BR" sz="4000" dirty="0"/>
              <a:t>: </a:t>
            </a:r>
            <a:r>
              <a:rPr lang="pt-BR" sz="2200" dirty="0"/>
              <a:t>duas aproximações e algumas proposições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dirty="0">
                <a:solidFill>
                  <a:srgbClr val="FF0000"/>
                </a:solidFill>
              </a:rPr>
              <a:t>José Márcio Barros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/>
              <a:t>“Em </a:t>
            </a:r>
            <a:r>
              <a:rPr lang="pt-BR" dirty="0"/>
              <a:t>síntese, o desafio parece ser o de desenvolver processos de </a:t>
            </a:r>
            <a:r>
              <a:rPr lang="pt-BR" dirty="0" smtClean="0"/>
              <a:t>mediação</a:t>
            </a:r>
            <a:r>
              <a:rPr lang="pt-BR" dirty="0"/>
              <a:t>, formação e educação que preparem os sujeitos para o </a:t>
            </a:r>
            <a:r>
              <a:rPr lang="pt-BR" dirty="0">
                <a:solidFill>
                  <a:srgbClr val="FF0000"/>
                </a:solidFill>
              </a:rPr>
              <a:t>diálogo e a diversidade cultural</a:t>
            </a:r>
            <a:r>
              <a:rPr lang="pt-BR" dirty="0"/>
              <a:t>. Trata-se aqui de preparar sujeitos e instituições não só para a interpretação de uma cultura pela outra, mas também para que se perceba o processo de </a:t>
            </a:r>
            <a:r>
              <a:rPr lang="pt-BR" dirty="0">
                <a:solidFill>
                  <a:srgbClr val="FF0000"/>
                </a:solidFill>
              </a:rPr>
              <a:t>fertilização </a:t>
            </a:r>
            <a:r>
              <a:rPr lang="pt-BR" dirty="0"/>
              <a:t>de uma pela outra. Tais processos são </a:t>
            </a:r>
            <a:r>
              <a:rPr lang="pt-BR" dirty="0" smtClean="0"/>
              <a:t>condições </a:t>
            </a:r>
            <a:r>
              <a:rPr lang="pt-BR" dirty="0"/>
              <a:t>para uma </a:t>
            </a:r>
            <a:r>
              <a:rPr lang="pt-BR" dirty="0">
                <a:solidFill>
                  <a:srgbClr val="FF0000"/>
                </a:solidFill>
              </a:rPr>
              <a:t>efetiva experiência transcultural</a:t>
            </a:r>
            <a:r>
              <a:rPr lang="pt-BR" dirty="0"/>
              <a:t>, em que a descoberta da tradução de uma cultura para várias outras ajude a decifrar o significado do que une a todos, na medida em que também as </a:t>
            </a:r>
            <a:r>
              <a:rPr lang="pt-BR" dirty="0" smtClean="0"/>
              <a:t>ultrapassa” (p.15).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59847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12" y="2882106"/>
            <a:ext cx="7496175" cy="2238375"/>
          </a:xfrm>
        </p:spPr>
      </p:pic>
    </p:spTree>
    <p:extLst>
      <p:ext uri="{BB962C8B-B14F-4D97-AF65-F5344CB8AC3E}">
        <p14:creationId xmlns:p14="http://schemas.microsoft.com/office/powerpoint/2010/main" val="36173280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800" b="1" dirty="0"/>
              <a:t>A prática da gestão participativa em espaços de acesso à informação</a:t>
            </a:r>
            <a:r>
              <a:rPr lang="pt-BR" sz="2800" dirty="0"/>
              <a:t>: 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o </a:t>
            </a:r>
            <a:r>
              <a:rPr lang="pt-BR" sz="2800" dirty="0"/>
              <a:t>caso das bibliotecas públicas e das bibliotecas </a:t>
            </a:r>
            <a:r>
              <a:rPr lang="pt-BR" sz="2800" dirty="0" smtClean="0"/>
              <a:t>comunitárias</a:t>
            </a:r>
            <a:br>
              <a:rPr lang="pt-BR" sz="2800" dirty="0" smtClean="0"/>
            </a:br>
            <a:r>
              <a:rPr lang="pt-BR" sz="2800" dirty="0" smtClean="0">
                <a:solidFill>
                  <a:srgbClr val="C00000"/>
                </a:solidFill>
              </a:rPr>
              <a:t>Elisa Machado e </a:t>
            </a:r>
            <a:r>
              <a:rPr lang="pt-BR" sz="2800" dirty="0">
                <a:solidFill>
                  <a:srgbClr val="C00000"/>
                </a:solidFill>
              </a:rPr>
              <a:t>W</a:t>
            </a:r>
            <a:r>
              <a:rPr lang="pt-BR" sz="2800" dirty="0" smtClean="0">
                <a:solidFill>
                  <a:srgbClr val="C00000"/>
                </a:solidFill>
              </a:rPr>
              <a:t>aldomiro Vergueiro</a:t>
            </a:r>
            <a:endParaRPr lang="pt-BR" sz="28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" dirty="0" err="1" smtClean="0"/>
              <a:t>Possibilidade</a:t>
            </a:r>
            <a:r>
              <a:rPr lang="es-ES" dirty="0" smtClean="0"/>
              <a:t> de que as bibliotecas </a:t>
            </a:r>
            <a:r>
              <a:rPr lang="es-ES" dirty="0"/>
              <a:t>públicas </a:t>
            </a:r>
            <a:r>
              <a:rPr lang="es-ES" dirty="0" err="1" smtClean="0"/>
              <a:t>incorporem</a:t>
            </a:r>
            <a:r>
              <a:rPr lang="es-ES" dirty="0" smtClean="0"/>
              <a:t> os </a:t>
            </a:r>
            <a:r>
              <a:rPr lang="es-ES" dirty="0" err="1" smtClean="0"/>
              <a:t>princípios</a:t>
            </a:r>
            <a:r>
              <a:rPr lang="es-ES" dirty="0" smtClean="0"/>
              <a:t> da </a:t>
            </a:r>
            <a:r>
              <a:rPr lang="es-ES" dirty="0" err="1" smtClean="0">
                <a:solidFill>
                  <a:srgbClr val="FF0000"/>
                </a:solidFill>
              </a:rPr>
              <a:t>gestão</a:t>
            </a:r>
            <a:r>
              <a:rPr lang="es-ES" dirty="0" smtClean="0">
                <a:solidFill>
                  <a:srgbClr val="FF0000"/>
                </a:solidFill>
              </a:rPr>
              <a:t> </a:t>
            </a:r>
            <a:r>
              <a:rPr lang="es-ES" dirty="0">
                <a:solidFill>
                  <a:srgbClr val="FF0000"/>
                </a:solidFill>
              </a:rPr>
              <a:t>participativa </a:t>
            </a:r>
            <a:r>
              <a:rPr lang="es-ES" dirty="0" err="1" smtClean="0"/>
              <a:t>em</a:t>
            </a:r>
            <a:r>
              <a:rPr lang="es-ES" dirty="0" smtClean="0"/>
              <a:t> </a:t>
            </a:r>
            <a:r>
              <a:rPr lang="es-ES" dirty="0"/>
              <a:t>sus </a:t>
            </a:r>
            <a:r>
              <a:rPr lang="es-ES" dirty="0" err="1" smtClean="0"/>
              <a:t>práticas</a:t>
            </a:r>
            <a:r>
              <a:rPr lang="es-ES" dirty="0" smtClean="0"/>
              <a:t> </a:t>
            </a:r>
            <a:r>
              <a:rPr lang="es-ES" dirty="0"/>
              <a:t>cotidianas, </a:t>
            </a:r>
            <a:r>
              <a:rPr lang="es-ES" dirty="0" smtClean="0"/>
              <a:t>visando </a:t>
            </a:r>
            <a:r>
              <a:rPr lang="es-ES" dirty="0" err="1" smtClean="0"/>
              <a:t>melhorar</a:t>
            </a:r>
            <a:r>
              <a:rPr lang="es-ES" dirty="0" smtClean="0"/>
              <a:t> e ampliar a </a:t>
            </a:r>
            <a:r>
              <a:rPr lang="es-ES" dirty="0" err="1" smtClean="0"/>
              <a:t>relação</a:t>
            </a:r>
            <a:r>
              <a:rPr lang="es-ES" dirty="0" smtClean="0"/>
              <a:t> </a:t>
            </a:r>
            <a:r>
              <a:rPr lang="es-ES" dirty="0" err="1" smtClean="0"/>
              <a:t>com</a:t>
            </a:r>
            <a:r>
              <a:rPr lang="es-ES" dirty="0" smtClean="0"/>
              <a:t> </a:t>
            </a:r>
            <a:r>
              <a:rPr lang="es-ES" dirty="0" err="1" smtClean="0"/>
              <a:t>suas</a:t>
            </a:r>
            <a:r>
              <a:rPr lang="es-ES" dirty="0" smtClean="0"/>
              <a:t> comunidades </a:t>
            </a:r>
            <a:r>
              <a:rPr lang="es-ES" dirty="0" smtClean="0">
                <a:solidFill>
                  <a:srgbClr val="C00000"/>
                </a:solidFill>
              </a:rPr>
              <a:t>→ </a:t>
            </a:r>
            <a:r>
              <a:rPr lang="es-ES" dirty="0" smtClean="0"/>
              <a:t>r</a:t>
            </a:r>
            <a:r>
              <a:rPr lang="pt-BR" dirty="0" err="1" smtClean="0"/>
              <a:t>etomar</a:t>
            </a:r>
            <a:r>
              <a:rPr lang="pt-BR" dirty="0" smtClean="0"/>
              <a:t> papel </a:t>
            </a:r>
            <a:r>
              <a:rPr lang="pt-BR" dirty="0"/>
              <a:t>de referência na sociedade contemporânea</a:t>
            </a:r>
            <a:r>
              <a:rPr lang="pt-BR" dirty="0" smtClean="0"/>
              <a:t>.</a:t>
            </a:r>
            <a:endParaRPr lang="es-ES" dirty="0" smtClean="0"/>
          </a:p>
          <a:p>
            <a:r>
              <a:rPr lang="pt-BR" dirty="0"/>
              <a:t>M</a:t>
            </a:r>
            <a:r>
              <a:rPr lang="pt-BR" dirty="0" smtClean="0"/>
              <a:t>udanças </a:t>
            </a:r>
            <a:r>
              <a:rPr lang="pt-BR" dirty="0"/>
              <a:t>que estão ocorrendo no </a:t>
            </a:r>
            <a:r>
              <a:rPr lang="pt-BR" dirty="0" smtClean="0"/>
              <a:t>Brasil (final XX/começo séc. XXI): </a:t>
            </a:r>
            <a:r>
              <a:rPr lang="pt-BR" dirty="0" smtClean="0">
                <a:solidFill>
                  <a:srgbClr val="FF0000"/>
                </a:solidFill>
              </a:rPr>
              <a:t>progressivo </a:t>
            </a:r>
            <a:r>
              <a:rPr lang="pt-BR" dirty="0">
                <a:solidFill>
                  <a:srgbClr val="FF0000"/>
                </a:solidFill>
              </a:rPr>
              <a:t>aumento de projetos de desenvolvimento social </a:t>
            </a:r>
            <a:r>
              <a:rPr lang="pt-BR" dirty="0"/>
              <a:t>nas mais diversas áreas e a consequente preocupação e conscientização da sociedade com relação ao </a:t>
            </a:r>
            <a:r>
              <a:rPr lang="pt-BR" dirty="0">
                <a:solidFill>
                  <a:srgbClr val="FF0000"/>
                </a:solidFill>
              </a:rPr>
              <a:t>acesso à informação como forma de transformação </a:t>
            </a:r>
            <a:r>
              <a:rPr lang="pt-BR" dirty="0" smtClean="0">
                <a:solidFill>
                  <a:srgbClr val="FF0000"/>
                </a:solidFill>
              </a:rPr>
              <a:t>social </a:t>
            </a:r>
            <a:r>
              <a:rPr lang="pt-BR" dirty="0" smtClean="0"/>
              <a:t>→ uso </a:t>
            </a:r>
            <a:r>
              <a:rPr lang="pt-BR" dirty="0"/>
              <a:t>de práticas e metodologias participativas </a:t>
            </a:r>
            <a:r>
              <a:rPr lang="pt-BR" dirty="0" smtClean="0"/>
              <a:t>→ geram maior </a:t>
            </a:r>
            <a:r>
              <a:rPr lang="pt-BR" dirty="0"/>
              <a:t>engajamento </a:t>
            </a:r>
            <a:r>
              <a:rPr lang="pt-BR" dirty="0" smtClean="0"/>
              <a:t>em </a:t>
            </a:r>
            <a:r>
              <a:rPr lang="pt-BR" dirty="0"/>
              <a:t>torno de questões coletivas</a:t>
            </a:r>
            <a:r>
              <a:rPr lang="pt-BR" dirty="0" smtClean="0"/>
              <a:t>.</a:t>
            </a:r>
          </a:p>
          <a:p>
            <a:r>
              <a:rPr lang="pt-BR" dirty="0" smtClean="0"/>
              <a:t>Tímida participação </a:t>
            </a:r>
            <a:r>
              <a:rPr lang="pt-BR" dirty="0"/>
              <a:t>da sociedade brasileira na gestão da biblioteca </a:t>
            </a:r>
            <a:r>
              <a:rPr lang="pt-BR" dirty="0" smtClean="0"/>
              <a:t>pública – poucos canais de participação </a:t>
            </a:r>
            <a:r>
              <a:rPr lang="pt-BR" dirty="0" smtClean="0">
                <a:solidFill>
                  <a:srgbClr val="C00000"/>
                </a:solidFill>
              </a:rPr>
              <a:t>→ </a:t>
            </a:r>
            <a:r>
              <a:rPr lang="pt-BR" dirty="0" smtClean="0"/>
              <a:t>garantido o </a:t>
            </a:r>
            <a:r>
              <a:rPr lang="pt-BR" dirty="0"/>
              <a:t>livre acesso aos seus recursos e a utilização de serviços predeterminados para os usuários. </a:t>
            </a:r>
            <a:r>
              <a:rPr lang="pt-BR" dirty="0" smtClean="0">
                <a:solidFill>
                  <a:srgbClr val="C00000"/>
                </a:solidFill>
              </a:rPr>
              <a:t>Participação e Legitimação</a:t>
            </a:r>
            <a:r>
              <a:rPr lang="pt-BR" dirty="0" smtClean="0"/>
              <a:t>?</a:t>
            </a:r>
          </a:p>
          <a:p>
            <a:r>
              <a:rPr lang="pt-BR" dirty="0"/>
              <a:t>“</a:t>
            </a:r>
            <a:r>
              <a:rPr lang="pt-BR" dirty="0" smtClean="0"/>
              <a:t>Por </a:t>
            </a:r>
            <a:r>
              <a:rPr lang="pt-BR" dirty="0"/>
              <a:t>quanto tempo elas ainda poderão sobreviver se não desenvolverem mecanismos para ampliar a participação da comunidade na gestão desses </a:t>
            </a:r>
            <a:r>
              <a:rPr lang="pt-BR" dirty="0" smtClean="0"/>
              <a:t>espaços?”.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519321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800" b="1" dirty="0"/>
              <a:t>A prática da gestão participativa em espaços de acesso à informação</a:t>
            </a:r>
            <a:r>
              <a:rPr lang="pt-BR" sz="2800" dirty="0"/>
              <a:t>: 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o </a:t>
            </a:r>
            <a:r>
              <a:rPr lang="pt-BR" sz="2800" dirty="0"/>
              <a:t>caso das bibliotecas públicas e das bibliotecas </a:t>
            </a:r>
            <a:r>
              <a:rPr lang="pt-BR" sz="2800" dirty="0" smtClean="0"/>
              <a:t>comunitárias</a:t>
            </a:r>
            <a:br>
              <a:rPr lang="pt-BR" sz="2800" dirty="0" smtClean="0"/>
            </a:br>
            <a:r>
              <a:rPr lang="pt-BR" sz="2800" dirty="0" smtClean="0">
                <a:solidFill>
                  <a:srgbClr val="C00000"/>
                </a:solidFill>
              </a:rPr>
              <a:t>Elisa Machado e </a:t>
            </a:r>
            <a:r>
              <a:rPr lang="pt-BR" sz="2800" dirty="0">
                <a:solidFill>
                  <a:srgbClr val="C00000"/>
                </a:solidFill>
              </a:rPr>
              <a:t>W</a:t>
            </a:r>
            <a:r>
              <a:rPr lang="pt-BR" sz="2800" dirty="0" smtClean="0">
                <a:solidFill>
                  <a:srgbClr val="C00000"/>
                </a:solidFill>
              </a:rPr>
              <a:t>aldomiro Vergueiro</a:t>
            </a:r>
            <a:endParaRPr lang="pt-BR" sz="28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Biblioteca </a:t>
            </a:r>
            <a:r>
              <a:rPr lang="pt-BR" dirty="0">
                <a:solidFill>
                  <a:srgbClr val="C00000"/>
                </a:solidFill>
              </a:rPr>
              <a:t>pública </a:t>
            </a:r>
            <a:r>
              <a:rPr lang="pt-BR" dirty="0" smtClean="0"/>
              <a:t>é </a:t>
            </a:r>
            <a:r>
              <a:rPr lang="pt-BR" dirty="0"/>
              <a:t>aquela instituição de informação criada pela administração pública e com vinculação direta a um município, estado ou federação, que segue as diretrizes apontadas no Manifesto da UNESCO para bibliotecas </a:t>
            </a:r>
            <a:r>
              <a:rPr lang="pt-BR" dirty="0" smtClean="0"/>
              <a:t>públicas</a:t>
            </a:r>
            <a:r>
              <a:rPr lang="pt-BR" dirty="0"/>
              <a:t>. </a:t>
            </a:r>
            <a:r>
              <a:rPr lang="pt-BR" dirty="0">
                <a:hlinkClick r:id="rId2"/>
              </a:rPr>
              <a:t>https://</a:t>
            </a:r>
            <a:r>
              <a:rPr lang="pt-BR" dirty="0" smtClean="0">
                <a:hlinkClick r:id="rId2"/>
              </a:rPr>
              <a:t>www.ifla.org/files/assets/public-libraries/publications/PL-manifesto/pl-manifesto-pt.pdf</a:t>
            </a:r>
            <a:endParaRPr lang="pt-BR" dirty="0" smtClean="0"/>
          </a:p>
          <a:p>
            <a:r>
              <a:rPr lang="pt-BR" dirty="0" smtClean="0">
                <a:solidFill>
                  <a:srgbClr val="C00000"/>
                </a:solidFill>
              </a:rPr>
              <a:t>Biblioteca </a:t>
            </a:r>
            <a:r>
              <a:rPr lang="pt-BR" dirty="0">
                <a:solidFill>
                  <a:srgbClr val="C00000"/>
                </a:solidFill>
              </a:rPr>
              <a:t>comunitária</a:t>
            </a:r>
            <a:r>
              <a:rPr lang="pt-BR" dirty="0"/>
              <a:t>, </a:t>
            </a:r>
            <a:r>
              <a:rPr lang="pt-BR" dirty="0" smtClean="0"/>
              <a:t>espaço compreendido como </a:t>
            </a:r>
            <a:r>
              <a:rPr lang="pt-BR" dirty="0"/>
              <a:t>um projeto social, sem vínculo direto com instituições governamentais, “lideradas por um grupo organizado de pessoas, com o objetivo comum de ampliar o acesso da comunidade à informação, à leitura e ao livro, com vistas a sua emancipação social</a:t>
            </a:r>
            <a:r>
              <a:rPr lang="pt-BR" dirty="0" smtClean="0"/>
              <a:t>”.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00900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800" b="1" dirty="0"/>
              <a:t>A prática da gestão participativa em espaços de acesso à informação</a:t>
            </a:r>
            <a:r>
              <a:rPr lang="pt-BR" sz="2800" dirty="0"/>
              <a:t>: 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o </a:t>
            </a:r>
            <a:r>
              <a:rPr lang="pt-BR" sz="2800" dirty="0"/>
              <a:t>caso das bibliotecas públicas e das bibliotecas </a:t>
            </a:r>
            <a:r>
              <a:rPr lang="pt-BR" sz="2800" dirty="0" smtClean="0"/>
              <a:t>comunitárias</a:t>
            </a:r>
            <a:br>
              <a:rPr lang="pt-BR" sz="2800" dirty="0" smtClean="0"/>
            </a:br>
            <a:r>
              <a:rPr lang="pt-BR" sz="2800" dirty="0" smtClean="0">
                <a:solidFill>
                  <a:srgbClr val="C00000"/>
                </a:solidFill>
              </a:rPr>
              <a:t>Elisa Machado e </a:t>
            </a:r>
            <a:r>
              <a:rPr lang="pt-BR" sz="2800" dirty="0">
                <a:solidFill>
                  <a:srgbClr val="C00000"/>
                </a:solidFill>
              </a:rPr>
              <a:t>W</a:t>
            </a:r>
            <a:r>
              <a:rPr lang="pt-BR" sz="2800" dirty="0" smtClean="0">
                <a:solidFill>
                  <a:srgbClr val="C00000"/>
                </a:solidFill>
              </a:rPr>
              <a:t>aldomiro Vergueiro</a:t>
            </a:r>
            <a:endParaRPr lang="pt-BR" sz="28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BR" dirty="0" smtClean="0"/>
              <a:t>Sobre a </a:t>
            </a:r>
            <a:r>
              <a:rPr lang="pt-BR" dirty="0" smtClean="0">
                <a:solidFill>
                  <a:srgbClr val="C00000"/>
                </a:solidFill>
              </a:rPr>
              <a:t>prática participativa</a:t>
            </a:r>
            <a:r>
              <a:rPr lang="pt-BR" dirty="0" smtClean="0"/>
              <a:t>:</a:t>
            </a:r>
          </a:p>
          <a:p>
            <a:r>
              <a:rPr lang="pt-BR" dirty="0" smtClean="0"/>
              <a:t>Vinculada a questões de administração democrática e a iniciativas locais de mobilização e lutas, protagonizada por pessoas e grupos ligados a movimentos populares.</a:t>
            </a:r>
          </a:p>
          <a:p>
            <a:r>
              <a:rPr lang="pt-BR" dirty="0" err="1" smtClean="0">
                <a:solidFill>
                  <a:srgbClr val="C00000"/>
                </a:solidFill>
              </a:rPr>
              <a:t>Bourdieu</a:t>
            </a:r>
            <a:r>
              <a:rPr lang="pt-BR" dirty="0" smtClean="0"/>
              <a:t>: advertência: sociedade cria mecanismos que asseguram a reprodução do espaço social como ele é e dificulta a implementação de ações transformadoras.</a:t>
            </a:r>
          </a:p>
          <a:p>
            <a:r>
              <a:rPr lang="pt-BR" dirty="0" smtClean="0">
                <a:solidFill>
                  <a:srgbClr val="C00000"/>
                </a:solidFill>
              </a:rPr>
              <a:t>Habermas</a:t>
            </a:r>
            <a:r>
              <a:rPr lang="pt-BR" dirty="0" smtClean="0"/>
              <a:t>: sociedades são caracterizadas pela deformação sistemática do processo de comunicação/obstrução X [agir comunicativo: qualidade dialógica da comunicação humana na qual falante e ouvinte se orientam necessariamente para a tarefa de compreensão recíproca (argumentos racionais)].</a:t>
            </a:r>
          </a:p>
          <a:p>
            <a:r>
              <a:rPr lang="pt-BR" dirty="0" smtClean="0">
                <a:solidFill>
                  <a:srgbClr val="C00000"/>
                </a:solidFill>
              </a:rPr>
              <a:t>Boaventura de Sousa Santos</a:t>
            </a:r>
            <a:r>
              <a:rPr lang="pt-BR" dirty="0" smtClean="0"/>
              <a:t>: Democratizar a democracia: democracia participativa</a:t>
            </a:r>
          </a:p>
          <a:p>
            <a:r>
              <a:rPr lang="pt-BR" dirty="0" smtClean="0">
                <a:solidFill>
                  <a:srgbClr val="C00000"/>
                </a:solidFill>
              </a:rPr>
              <a:t>Paulo Freire</a:t>
            </a:r>
            <a:r>
              <a:rPr lang="pt-BR" dirty="0" smtClean="0"/>
              <a:t>: educação como prática da liberdade: ler e escrever só adquire sentido se desenvolve participação ativa na sociedade – reflexão que conduz à prática: pensamento crítico que conduz à ação.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310316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800" b="1" dirty="0"/>
              <a:t>A prática da gestão participativa em espaços de acesso à informação</a:t>
            </a:r>
            <a:r>
              <a:rPr lang="pt-BR" sz="2800" dirty="0"/>
              <a:t>: 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o </a:t>
            </a:r>
            <a:r>
              <a:rPr lang="pt-BR" sz="2800" dirty="0"/>
              <a:t>caso das bibliotecas públicas e das bibliotecas </a:t>
            </a:r>
            <a:r>
              <a:rPr lang="pt-BR" sz="2800" dirty="0" smtClean="0"/>
              <a:t>comunitárias</a:t>
            </a:r>
            <a:br>
              <a:rPr lang="pt-BR" sz="2800" dirty="0" smtClean="0"/>
            </a:br>
            <a:r>
              <a:rPr lang="pt-BR" sz="2800" dirty="0" smtClean="0">
                <a:solidFill>
                  <a:srgbClr val="C00000"/>
                </a:solidFill>
              </a:rPr>
              <a:t>Elisa Machado e </a:t>
            </a:r>
            <a:r>
              <a:rPr lang="pt-BR" sz="2800" dirty="0">
                <a:solidFill>
                  <a:srgbClr val="C00000"/>
                </a:solidFill>
              </a:rPr>
              <a:t>W</a:t>
            </a:r>
            <a:r>
              <a:rPr lang="pt-BR" sz="2800" dirty="0" smtClean="0">
                <a:solidFill>
                  <a:srgbClr val="C00000"/>
                </a:solidFill>
              </a:rPr>
              <a:t>aldomiro Vergueiro</a:t>
            </a:r>
            <a:endParaRPr lang="pt-BR" sz="28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pt-BR" dirty="0" smtClean="0">
                <a:solidFill>
                  <a:srgbClr val="C00000"/>
                </a:solidFill>
              </a:rPr>
              <a:t>Danilo </a:t>
            </a:r>
            <a:r>
              <a:rPr lang="pt-BR" dirty="0" err="1" smtClean="0">
                <a:solidFill>
                  <a:srgbClr val="C00000"/>
                </a:solidFill>
              </a:rPr>
              <a:t>Gandin</a:t>
            </a:r>
            <a:r>
              <a:rPr lang="pt-BR" dirty="0" smtClean="0"/>
              <a:t>: problemas de </a:t>
            </a:r>
            <a:r>
              <a:rPr lang="pt-BR" dirty="0" smtClean="0">
                <a:solidFill>
                  <a:srgbClr val="C00000"/>
                </a:solidFill>
              </a:rPr>
              <a:t>manipulação no processo participativo </a:t>
            </a:r>
            <a:r>
              <a:rPr lang="pt-BR" dirty="0" smtClean="0"/>
              <a:t>(educação): </a:t>
            </a:r>
            <a:r>
              <a:rPr lang="pt-BR" dirty="0"/>
              <a:t>a manipulação das pessoas pelas ‘autoridades’, através de um simulacro de participação; a utilização de metodologias inadequadas, com o </a:t>
            </a:r>
            <a:r>
              <a:rPr lang="pt-BR" dirty="0" err="1"/>
              <a:t>conseqüente</a:t>
            </a:r>
            <a:r>
              <a:rPr lang="pt-BR" dirty="0"/>
              <a:t> desgaste da </a:t>
            </a:r>
            <a:r>
              <a:rPr lang="pt-BR" dirty="0" err="1"/>
              <a:t>idéia</a:t>
            </a:r>
            <a:r>
              <a:rPr lang="pt-BR" dirty="0"/>
              <a:t>; a falta de compreensão abrangente da </a:t>
            </a:r>
            <a:r>
              <a:rPr lang="pt-BR" dirty="0" err="1"/>
              <a:t>idéia</a:t>
            </a:r>
            <a:r>
              <a:rPr lang="pt-BR" dirty="0"/>
              <a:t> de </a:t>
            </a:r>
            <a:r>
              <a:rPr lang="pt-BR" dirty="0" smtClean="0"/>
              <a:t>participação.</a:t>
            </a:r>
          </a:p>
          <a:p>
            <a:pPr algn="just"/>
            <a:r>
              <a:rPr lang="pt-BR" dirty="0" smtClean="0">
                <a:solidFill>
                  <a:srgbClr val="C00000"/>
                </a:solidFill>
              </a:rPr>
              <a:t>Marcos </a:t>
            </a:r>
            <a:r>
              <a:rPr lang="pt-BR" dirty="0" err="1" smtClean="0">
                <a:solidFill>
                  <a:srgbClr val="C00000"/>
                </a:solidFill>
              </a:rPr>
              <a:t>Kisil</a:t>
            </a:r>
            <a:r>
              <a:rPr lang="pt-BR" dirty="0" smtClean="0"/>
              <a:t>: participação como um </a:t>
            </a:r>
            <a:r>
              <a:rPr lang="pt-BR" dirty="0" smtClean="0">
                <a:solidFill>
                  <a:srgbClr val="C00000"/>
                </a:solidFill>
              </a:rPr>
              <a:t>meio</a:t>
            </a:r>
            <a:r>
              <a:rPr lang="pt-BR" dirty="0" smtClean="0"/>
              <a:t> ou como um </a:t>
            </a:r>
            <a:r>
              <a:rPr lang="pt-BR" dirty="0" smtClean="0">
                <a:solidFill>
                  <a:srgbClr val="C00000"/>
                </a:solidFill>
              </a:rPr>
              <a:t>fim</a:t>
            </a:r>
            <a:r>
              <a:rPr lang="pt-BR" dirty="0" smtClean="0"/>
              <a:t>. </a:t>
            </a:r>
            <a:r>
              <a:rPr lang="pt-BR" dirty="0" smtClean="0">
                <a:solidFill>
                  <a:srgbClr val="C00000"/>
                </a:solidFill>
              </a:rPr>
              <a:t>Processo</a:t>
            </a:r>
            <a:r>
              <a:rPr lang="pt-BR" dirty="0" smtClean="0"/>
              <a:t> (formação de pessoas, confiança e solidariedade, diálogo e negociação) ou </a:t>
            </a:r>
            <a:r>
              <a:rPr lang="pt-BR" dirty="0" smtClean="0">
                <a:solidFill>
                  <a:srgbClr val="C00000"/>
                </a:solidFill>
              </a:rPr>
              <a:t>resultado</a:t>
            </a:r>
            <a:r>
              <a:rPr lang="pt-BR" dirty="0" smtClean="0"/>
              <a:t> (atingir um objetivo)? </a:t>
            </a:r>
          </a:p>
          <a:p>
            <a:pPr algn="just"/>
            <a:r>
              <a:rPr lang="pt-BR" dirty="0" smtClean="0">
                <a:solidFill>
                  <a:srgbClr val="C00000"/>
                </a:solidFill>
              </a:rPr>
              <a:t>Amartya </a:t>
            </a:r>
            <a:r>
              <a:rPr lang="pt-BR" dirty="0" err="1" smtClean="0">
                <a:solidFill>
                  <a:srgbClr val="C00000"/>
                </a:solidFill>
              </a:rPr>
              <a:t>Sen</a:t>
            </a:r>
            <a:r>
              <a:rPr lang="pt-BR" dirty="0" smtClean="0"/>
              <a:t>: “a questão não é a de saber se um dado país está preparado para a democracia, mas, antes, de partir da ideia de que qualquer país se prepara através da democracia”.</a:t>
            </a:r>
          </a:p>
          <a:p>
            <a:pPr algn="just"/>
            <a:r>
              <a:rPr lang="pt-BR" dirty="0" smtClean="0">
                <a:solidFill>
                  <a:srgbClr val="C00000"/>
                </a:solidFill>
              </a:rPr>
              <a:t>Qualquer grupo ou comunidade se prepara através da participação</a:t>
            </a:r>
            <a:r>
              <a:rPr lang="pt-BR" dirty="0" smtClean="0"/>
              <a:t>.</a:t>
            </a:r>
          </a:p>
          <a:p>
            <a:pPr algn="just"/>
            <a:r>
              <a:rPr lang="pt-BR" dirty="0" smtClean="0">
                <a:solidFill>
                  <a:srgbClr val="C00000"/>
                </a:solidFill>
              </a:rPr>
              <a:t>Marilena Chauí</a:t>
            </a:r>
            <a:r>
              <a:rPr lang="pt-BR" dirty="0" smtClean="0"/>
              <a:t>: cidadania cultural: “só há democracia com a ampliação contínua da cidadania”.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99726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dirty="0" smtClean="0"/>
              <a:t>Política cultural e unidades culturais de </a:t>
            </a:r>
            <a:r>
              <a:rPr lang="pt-BR" sz="3200" dirty="0" err="1" smtClean="0"/>
              <a:t>infocomunicação</a:t>
            </a: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>
                <a:solidFill>
                  <a:srgbClr val="C00000"/>
                </a:solidFill>
              </a:rPr>
              <a:t>Marco Antônio de Almeida</a:t>
            </a:r>
            <a:endParaRPr lang="pt-BR" sz="32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 smtClean="0">
                <a:solidFill>
                  <a:srgbClr val="C00000"/>
                </a:solidFill>
              </a:rPr>
              <a:t>Conceito </a:t>
            </a:r>
            <a:r>
              <a:rPr lang="pt-BR" dirty="0">
                <a:solidFill>
                  <a:srgbClr val="C00000"/>
                </a:solidFill>
              </a:rPr>
              <a:t>de </a:t>
            </a:r>
            <a:r>
              <a:rPr lang="pt-BR" dirty="0" smtClean="0">
                <a:solidFill>
                  <a:srgbClr val="C00000"/>
                </a:solidFill>
              </a:rPr>
              <a:t>mediação</a:t>
            </a:r>
            <a:r>
              <a:rPr lang="pt-BR" dirty="0" smtClean="0"/>
              <a:t>: apresenta </a:t>
            </a:r>
            <a:r>
              <a:rPr lang="pt-BR" dirty="0"/>
              <a:t>uma polissemia bastante </a:t>
            </a:r>
            <a:r>
              <a:rPr lang="pt-BR" dirty="0" smtClean="0"/>
              <a:t>complexa.</a:t>
            </a:r>
          </a:p>
          <a:p>
            <a:r>
              <a:rPr lang="pt-BR" dirty="0" smtClean="0"/>
              <a:t>“Trataremos </a:t>
            </a:r>
            <a:r>
              <a:rPr lang="pt-BR" dirty="0"/>
              <a:t>de assumir a plasticidade do conceito, sem buscar encapsulá-lo numa definição consensual, mas problematizando-o </a:t>
            </a:r>
            <a:r>
              <a:rPr lang="pt-BR" dirty="0" smtClean="0"/>
              <a:t>contextualmente” (p.37). </a:t>
            </a:r>
          </a:p>
          <a:p>
            <a:r>
              <a:rPr lang="pt-BR" dirty="0" err="1" smtClean="0"/>
              <a:t>TICs</a:t>
            </a:r>
            <a:r>
              <a:rPr lang="pt-BR" dirty="0" smtClean="0"/>
              <a:t> </a:t>
            </a:r>
            <a:r>
              <a:rPr lang="pt-BR" dirty="0"/>
              <a:t>possibilitam novas perspectivas nesse campo, mas, ao mesmo tempo, acrescentam </a:t>
            </a:r>
            <a:r>
              <a:rPr lang="pt-BR" dirty="0">
                <a:solidFill>
                  <a:srgbClr val="C00000"/>
                </a:solidFill>
              </a:rPr>
              <a:t>mais camadas de complexidade ao processo</a:t>
            </a:r>
            <a:r>
              <a:rPr lang="pt-BR" dirty="0"/>
              <a:t>. </a:t>
            </a:r>
            <a:endParaRPr lang="pt-BR" dirty="0" smtClean="0"/>
          </a:p>
          <a:p>
            <a:r>
              <a:rPr lang="pt-BR" dirty="0" smtClean="0">
                <a:solidFill>
                  <a:srgbClr val="C00000"/>
                </a:solidFill>
              </a:rPr>
              <a:t>Mediações </a:t>
            </a:r>
            <a:r>
              <a:rPr lang="pt-BR" dirty="0">
                <a:solidFill>
                  <a:srgbClr val="C00000"/>
                </a:solidFill>
              </a:rPr>
              <a:t>tecnológicas</a:t>
            </a:r>
            <a:r>
              <a:rPr lang="pt-BR" dirty="0"/>
              <a:t>, proporcionadas por ferramentas informacionais (portais, sites, </a:t>
            </a:r>
            <a:r>
              <a:rPr lang="pt-BR" dirty="0" err="1" smtClean="0"/>
              <a:t>weblogs</a:t>
            </a:r>
            <a:r>
              <a:rPr lang="pt-BR" dirty="0" smtClean="0"/>
              <a:t>): procuraremos </a:t>
            </a:r>
            <a:r>
              <a:rPr lang="pt-BR" dirty="0"/>
              <a:t>entendê-las dentro das dinâmicas próprias das redes </a:t>
            </a:r>
            <a:r>
              <a:rPr lang="pt-BR" dirty="0" err="1" smtClean="0"/>
              <a:t>sociotécnicas</a:t>
            </a:r>
            <a:r>
              <a:rPr lang="pt-BR" dirty="0" smtClean="0"/>
              <a:t>.</a:t>
            </a:r>
          </a:p>
          <a:p>
            <a:r>
              <a:rPr lang="pt-BR" dirty="0" smtClean="0">
                <a:solidFill>
                  <a:srgbClr val="C00000"/>
                </a:solidFill>
              </a:rPr>
              <a:t>Redes </a:t>
            </a:r>
            <a:r>
              <a:rPr lang="pt-BR" dirty="0" err="1" smtClean="0">
                <a:solidFill>
                  <a:srgbClr val="C00000"/>
                </a:solidFill>
              </a:rPr>
              <a:t>sociotécnicas</a:t>
            </a:r>
            <a:r>
              <a:rPr lang="pt-BR" dirty="0" smtClean="0"/>
              <a:t>: “instalam </a:t>
            </a:r>
            <a:r>
              <a:rPr lang="pt-BR" dirty="0"/>
              <a:t>uma forma comunicativa constituída de fluxos e trocas de informações “de todos para todos” </a:t>
            </a:r>
            <a:r>
              <a:rPr lang="pt-BR" dirty="0" smtClean="0"/>
              <a:t>- são </a:t>
            </a:r>
            <a:r>
              <a:rPr lang="pt-BR" dirty="0"/>
              <a:t>redes sociais nas quais as plataformas disponibilizadas pelas </a:t>
            </a:r>
            <a:r>
              <a:rPr lang="pt-BR" dirty="0" err="1"/>
              <a:t>TICs</a:t>
            </a:r>
            <a:r>
              <a:rPr lang="pt-BR" dirty="0"/>
              <a:t> desempenham papel importante, mas cuja interação não se resume, necessariamente, a esse </a:t>
            </a:r>
            <a:r>
              <a:rPr lang="pt-BR" dirty="0" smtClean="0"/>
              <a:t>suporte”.</a:t>
            </a:r>
          </a:p>
          <a:p>
            <a:r>
              <a:rPr lang="pt-BR" dirty="0" smtClean="0"/>
              <a:t>Opção </a:t>
            </a:r>
            <a:r>
              <a:rPr lang="pt-BR" dirty="0"/>
              <a:t>pelo uso do termo </a:t>
            </a:r>
            <a:r>
              <a:rPr lang="pt-BR" dirty="0">
                <a:solidFill>
                  <a:srgbClr val="C00000"/>
                </a:solidFill>
              </a:rPr>
              <a:t>redes </a:t>
            </a:r>
            <a:r>
              <a:rPr lang="pt-BR" dirty="0" err="1" smtClean="0">
                <a:solidFill>
                  <a:srgbClr val="C00000"/>
                </a:solidFill>
              </a:rPr>
              <a:t>sociotécnicas</a:t>
            </a:r>
            <a:r>
              <a:rPr lang="pt-BR" dirty="0"/>
              <a:t>:</a:t>
            </a:r>
            <a:r>
              <a:rPr lang="pt-BR" dirty="0" smtClean="0"/>
              <a:t> </a:t>
            </a:r>
            <a:r>
              <a:rPr lang="pt-BR" dirty="0"/>
              <a:t>concepção de </a:t>
            </a:r>
            <a:r>
              <a:rPr lang="pt-BR" dirty="0">
                <a:solidFill>
                  <a:srgbClr val="C00000"/>
                </a:solidFill>
              </a:rPr>
              <a:t>internet como artefato cultural</a:t>
            </a:r>
            <a:r>
              <a:rPr lang="pt-BR" dirty="0"/>
              <a:t>, no qual ocorre uma interação entre as relações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line</a:t>
            </a:r>
            <a:r>
              <a:rPr lang="pt-BR" dirty="0"/>
              <a:t>/off </a:t>
            </a:r>
            <a:r>
              <a:rPr lang="pt-BR" dirty="0" err="1"/>
              <a:t>line</a:t>
            </a:r>
            <a:r>
              <a:rPr lang="pt-BR" dirty="0"/>
              <a:t> que são determinantes para os usos e configurações dessa tecnologia. </a:t>
            </a:r>
          </a:p>
        </p:txBody>
      </p:sp>
    </p:spTree>
    <p:extLst>
      <p:ext uri="{BB962C8B-B14F-4D97-AF65-F5344CB8AC3E}">
        <p14:creationId xmlns:p14="http://schemas.microsoft.com/office/powerpoint/2010/main" val="23009051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C00000"/>
                </a:solidFill>
              </a:rPr>
              <a:t>Desenvolvimento – Amartya </a:t>
            </a:r>
            <a:r>
              <a:rPr lang="pt-BR" dirty="0" err="1" smtClean="0">
                <a:solidFill>
                  <a:srgbClr val="C00000"/>
                </a:solidFill>
              </a:rPr>
              <a:t>Sen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O desenvolvimento humano é o </a:t>
            </a:r>
            <a:r>
              <a:rPr lang="pt-BR" dirty="0">
                <a:solidFill>
                  <a:srgbClr val="C00000"/>
                </a:solidFill>
              </a:rPr>
              <a:t>processo de alargamento das escolhas </a:t>
            </a:r>
            <a:r>
              <a:rPr lang="pt-BR" dirty="0"/>
              <a:t>à disposição das pessoas, para elas fazerem e serem o que valorizam na vida</a:t>
            </a:r>
            <a:r>
              <a:rPr lang="pt-BR" dirty="0" smtClean="0"/>
              <a:t>.</a:t>
            </a:r>
          </a:p>
          <a:p>
            <a:r>
              <a:rPr lang="pt-BR" dirty="0" smtClean="0"/>
              <a:t>Expansão das </a:t>
            </a:r>
            <a:r>
              <a:rPr lang="pt-BR" dirty="0"/>
              <a:t>liberdades reais que as pessoas desfrutam para escolher o tipo de vida que desejam levar</a:t>
            </a:r>
            <a:r>
              <a:rPr lang="pt-BR" dirty="0" smtClean="0"/>
              <a:t>.</a:t>
            </a:r>
            <a:endParaRPr lang="pt-BR" dirty="0"/>
          </a:p>
          <a:p>
            <a:pPr>
              <a:buNone/>
            </a:pPr>
            <a:r>
              <a:rPr lang="pt-BR" dirty="0" smtClean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2446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800" b="1" dirty="0"/>
              <a:t>A prática da gestão participativa em espaços de acesso à informação</a:t>
            </a:r>
            <a:r>
              <a:rPr lang="pt-BR" sz="2800" dirty="0"/>
              <a:t>: 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o </a:t>
            </a:r>
            <a:r>
              <a:rPr lang="pt-BR" sz="2800" dirty="0"/>
              <a:t>caso das bibliotecas públicas e das bibliotecas </a:t>
            </a:r>
            <a:r>
              <a:rPr lang="pt-BR" sz="2800" dirty="0" smtClean="0"/>
              <a:t>comunitárias</a:t>
            </a:r>
            <a:br>
              <a:rPr lang="pt-BR" sz="2800" dirty="0" smtClean="0"/>
            </a:br>
            <a:r>
              <a:rPr lang="pt-BR" sz="2800" dirty="0" smtClean="0">
                <a:solidFill>
                  <a:srgbClr val="C00000"/>
                </a:solidFill>
              </a:rPr>
              <a:t>Elisa Machado e </a:t>
            </a:r>
            <a:r>
              <a:rPr lang="pt-BR" sz="2800" dirty="0">
                <a:solidFill>
                  <a:srgbClr val="C00000"/>
                </a:solidFill>
              </a:rPr>
              <a:t>W</a:t>
            </a:r>
            <a:r>
              <a:rPr lang="pt-BR" sz="2800" dirty="0" smtClean="0">
                <a:solidFill>
                  <a:srgbClr val="C00000"/>
                </a:solidFill>
              </a:rPr>
              <a:t>aldomiro Vergueiro</a:t>
            </a:r>
            <a:endParaRPr lang="pt-BR" sz="28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Constituição Brasileira de 1988: </a:t>
            </a:r>
            <a:r>
              <a:rPr lang="pt-BR" dirty="0" smtClean="0">
                <a:solidFill>
                  <a:srgbClr val="C00000"/>
                </a:solidFill>
              </a:rPr>
              <a:t>prevê</a:t>
            </a:r>
            <a:r>
              <a:rPr lang="pt-BR" dirty="0" smtClean="0"/>
              <a:t> a participação da comunidade em várias áreas: canais subutilizados pelo cidadão.</a:t>
            </a:r>
          </a:p>
          <a:p>
            <a:r>
              <a:rPr lang="pt-BR" dirty="0" smtClean="0">
                <a:solidFill>
                  <a:srgbClr val="C00000"/>
                </a:solidFill>
              </a:rPr>
              <a:t>Esfera pública possui canais de participação</a:t>
            </a:r>
            <a:r>
              <a:rPr lang="pt-BR" dirty="0" smtClean="0"/>
              <a:t>: conselhos, conferências, assembleias, audiências públicas, orçamentos participativos, mecanismos deliberativos das agências reguladoras – destinados à participação representativa. OSC.</a:t>
            </a:r>
          </a:p>
          <a:p>
            <a:r>
              <a:rPr lang="pt-BR" dirty="0" smtClean="0">
                <a:solidFill>
                  <a:srgbClr val="C00000"/>
                </a:solidFill>
              </a:rPr>
              <a:t>Condições efetivas</a:t>
            </a:r>
            <a:r>
              <a:rPr lang="pt-BR" dirty="0" smtClean="0"/>
              <a:t>: participação depende não só da vontade de pessoas como agentes de ação, mas também do acesso </a:t>
            </a:r>
            <a:r>
              <a:rPr lang="pt-BR" dirty="0"/>
              <a:t>à</a:t>
            </a:r>
            <a:r>
              <a:rPr lang="pt-BR" dirty="0" smtClean="0"/>
              <a:t> informação, da autonomia, do espaço e da posição desses agentes no espaço social, da reflexão, da postura crítica.</a:t>
            </a:r>
          </a:p>
          <a:p>
            <a:r>
              <a:rPr lang="pt-BR" dirty="0" smtClean="0"/>
              <a:t>Espaços participativos são </a:t>
            </a:r>
            <a:r>
              <a:rPr lang="pt-BR" dirty="0" smtClean="0">
                <a:solidFill>
                  <a:srgbClr val="C00000"/>
                </a:solidFill>
              </a:rPr>
              <a:t>conflitivos</a:t>
            </a:r>
            <a:r>
              <a:rPr lang="pt-BR" dirty="0" smtClean="0"/>
              <a:t> – prática da ação conjunta.</a:t>
            </a:r>
          </a:p>
        </p:txBody>
      </p:sp>
    </p:spTree>
    <p:extLst>
      <p:ext uri="{BB962C8B-B14F-4D97-AF65-F5344CB8AC3E}">
        <p14:creationId xmlns:p14="http://schemas.microsoft.com/office/powerpoint/2010/main" val="19139554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800" b="1" dirty="0"/>
              <a:t>A prática da gestão participativa em espaços de acesso à informação</a:t>
            </a:r>
            <a:r>
              <a:rPr lang="pt-BR" sz="2800" dirty="0"/>
              <a:t>: 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o </a:t>
            </a:r>
            <a:r>
              <a:rPr lang="pt-BR" sz="2800" dirty="0"/>
              <a:t>caso das bibliotecas públicas e das bibliotecas </a:t>
            </a:r>
            <a:r>
              <a:rPr lang="pt-BR" sz="2800" dirty="0" smtClean="0"/>
              <a:t>comunitárias</a:t>
            </a:r>
            <a:br>
              <a:rPr lang="pt-BR" sz="2800" dirty="0" smtClean="0"/>
            </a:br>
            <a:r>
              <a:rPr lang="pt-BR" sz="2800" dirty="0" smtClean="0">
                <a:solidFill>
                  <a:srgbClr val="C00000"/>
                </a:solidFill>
              </a:rPr>
              <a:t>Elisa Machado e </a:t>
            </a:r>
            <a:r>
              <a:rPr lang="pt-BR" sz="2800" dirty="0">
                <a:solidFill>
                  <a:srgbClr val="C00000"/>
                </a:solidFill>
              </a:rPr>
              <a:t>W</a:t>
            </a:r>
            <a:r>
              <a:rPr lang="pt-BR" sz="2800" dirty="0" smtClean="0">
                <a:solidFill>
                  <a:srgbClr val="C00000"/>
                </a:solidFill>
              </a:rPr>
              <a:t>aldomiro Vergueiro</a:t>
            </a:r>
            <a:endParaRPr lang="pt-BR" sz="28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rgbClr val="C00000"/>
                </a:solidFill>
              </a:rPr>
              <a:t>Bibliotecas Comunitárias</a:t>
            </a:r>
            <a:r>
              <a:rPr lang="pt-BR" dirty="0" smtClean="0"/>
              <a:t>:</a:t>
            </a:r>
          </a:p>
          <a:p>
            <a:r>
              <a:rPr lang="pt-BR" dirty="0" smtClean="0"/>
              <a:t>Surgem principalmente </a:t>
            </a:r>
            <a:r>
              <a:rPr lang="pt-BR" dirty="0"/>
              <a:t>em </a:t>
            </a:r>
            <a:r>
              <a:rPr lang="pt-BR" dirty="0">
                <a:solidFill>
                  <a:srgbClr val="C00000"/>
                </a:solidFill>
              </a:rPr>
              <a:t>regiões periféricas </a:t>
            </a:r>
            <a:r>
              <a:rPr lang="pt-BR" dirty="0"/>
              <a:t>- onde as populações têm maior dificuldade de acesso à informação, à cultura e à educação de qualidade e serviços públicos em </a:t>
            </a:r>
            <a:r>
              <a:rPr lang="pt-BR" dirty="0" smtClean="0"/>
              <a:t>geral – </a:t>
            </a:r>
            <a:r>
              <a:rPr lang="pt-BR" dirty="0" smtClean="0">
                <a:solidFill>
                  <a:srgbClr val="C00000"/>
                </a:solidFill>
              </a:rPr>
              <a:t>autonomia</a:t>
            </a:r>
            <a:r>
              <a:rPr lang="pt-BR" dirty="0" smtClean="0"/>
              <a:t> em relação a instituições governamentais, mas articulada a estabelecer parcerias e buscar apoios.</a:t>
            </a:r>
          </a:p>
          <a:p>
            <a:r>
              <a:rPr lang="pt-BR" dirty="0" smtClean="0"/>
              <a:t>São espaços </a:t>
            </a:r>
            <a:r>
              <a:rPr lang="pt-BR" dirty="0"/>
              <a:t>que se formam a partir de </a:t>
            </a:r>
            <a:r>
              <a:rPr lang="pt-BR" dirty="0">
                <a:solidFill>
                  <a:srgbClr val="C00000"/>
                </a:solidFill>
              </a:rPr>
              <a:t>ações locais coletivas</a:t>
            </a:r>
            <a:r>
              <a:rPr lang="pt-BR" dirty="0"/>
              <a:t>, baseadas em atitudes criativas e solidárias e lideradas por grupos que tomam para si o desafio de solucionar a carência da leitura, na luta constante contra a crescente exclusão </a:t>
            </a:r>
            <a:r>
              <a:rPr lang="pt-BR" dirty="0" smtClean="0"/>
              <a:t>social</a:t>
            </a:r>
            <a:r>
              <a:rPr lang="pt-BR" dirty="0"/>
              <a:t> </a:t>
            </a:r>
            <a:r>
              <a:rPr lang="pt-BR" dirty="0" smtClean="0"/>
              <a:t>– desencadeamento de </a:t>
            </a:r>
            <a:r>
              <a:rPr lang="pt-BR" dirty="0" smtClean="0">
                <a:solidFill>
                  <a:srgbClr val="C00000"/>
                </a:solidFill>
              </a:rPr>
              <a:t>processo participativo</a:t>
            </a:r>
            <a:r>
              <a:rPr lang="pt-BR" dirty="0" smtClean="0"/>
              <a:t>; tornam-se </a:t>
            </a:r>
            <a:r>
              <a:rPr lang="pt-BR" dirty="0" smtClean="0">
                <a:solidFill>
                  <a:srgbClr val="C00000"/>
                </a:solidFill>
              </a:rPr>
              <a:t>espaço de debate e de ação cultura</a:t>
            </a:r>
            <a:r>
              <a:rPr lang="pt-BR" dirty="0" smtClean="0"/>
              <a:t>l.</a:t>
            </a:r>
          </a:p>
          <a:p>
            <a:r>
              <a:rPr lang="pt-BR" dirty="0" smtClean="0"/>
              <a:t>Brasil</a:t>
            </a:r>
            <a:r>
              <a:rPr lang="pt-BR" dirty="0"/>
              <a:t>, </a:t>
            </a:r>
            <a:r>
              <a:rPr lang="pt-BR" dirty="0" smtClean="0"/>
              <a:t>nos </a:t>
            </a:r>
            <a:r>
              <a:rPr lang="pt-BR" dirty="0"/>
              <a:t>últimos anos, uma série de iniciativas de criação de bibliotecas </a:t>
            </a:r>
            <a:r>
              <a:rPr lang="pt-BR" dirty="0" smtClean="0"/>
              <a:t>comunitárias – motivos: </a:t>
            </a:r>
          </a:p>
          <a:p>
            <a:pPr marL="0" indent="0">
              <a:buNone/>
            </a:pPr>
            <a:r>
              <a:rPr lang="pt-BR" dirty="0" smtClean="0"/>
              <a:t>1</a:t>
            </a:r>
            <a:r>
              <a:rPr lang="pt-BR" dirty="0"/>
              <a:t>.   a </a:t>
            </a:r>
            <a:r>
              <a:rPr lang="pt-BR" dirty="0">
                <a:solidFill>
                  <a:srgbClr val="C00000"/>
                </a:solidFill>
              </a:rPr>
              <a:t>carência de bibliotecas públicas e escolares no país</a:t>
            </a:r>
            <a:r>
              <a:rPr lang="pt-BR" dirty="0"/>
              <a:t>, advindas da histórica incapacidade do Estado de formular e implementar políticas públicas para a área; 2.   a </a:t>
            </a:r>
            <a:r>
              <a:rPr lang="pt-BR" dirty="0">
                <a:solidFill>
                  <a:srgbClr val="C00000"/>
                </a:solidFill>
              </a:rPr>
              <a:t>mobilização da sociedade, </a:t>
            </a:r>
            <a:r>
              <a:rPr lang="pt-BR" dirty="0"/>
              <a:t>no sentido de enfrentar as dificuldades de acesso à leitura, à informação e ao livro (pode ser considerado decorrência do primeiro</a:t>
            </a:r>
            <a:r>
              <a:rPr lang="pt-BR" dirty="0" smtClean="0"/>
              <a:t>).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29024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800" b="1" dirty="0"/>
              <a:t>A prática da gestão participativa em espaços de acesso à informação</a:t>
            </a:r>
            <a:r>
              <a:rPr lang="pt-BR" sz="2800" dirty="0"/>
              <a:t>: 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o </a:t>
            </a:r>
            <a:r>
              <a:rPr lang="pt-BR" sz="2800" dirty="0"/>
              <a:t>caso das bibliotecas públicas e das bibliotecas </a:t>
            </a:r>
            <a:r>
              <a:rPr lang="pt-BR" sz="2800" dirty="0" smtClean="0"/>
              <a:t>comunitárias</a:t>
            </a:r>
            <a:br>
              <a:rPr lang="pt-BR" sz="2800" dirty="0" smtClean="0"/>
            </a:br>
            <a:r>
              <a:rPr lang="pt-BR" sz="2800" dirty="0" smtClean="0">
                <a:solidFill>
                  <a:srgbClr val="C00000"/>
                </a:solidFill>
              </a:rPr>
              <a:t>Elisa Machado e </a:t>
            </a:r>
            <a:r>
              <a:rPr lang="pt-BR" sz="2800" dirty="0">
                <a:solidFill>
                  <a:srgbClr val="C00000"/>
                </a:solidFill>
              </a:rPr>
              <a:t>W</a:t>
            </a:r>
            <a:r>
              <a:rPr lang="pt-BR" sz="2800" dirty="0" smtClean="0">
                <a:solidFill>
                  <a:srgbClr val="C00000"/>
                </a:solidFill>
              </a:rPr>
              <a:t>aldomiro Vergueiro</a:t>
            </a:r>
            <a:endParaRPr lang="pt-BR" sz="28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pt-BR" dirty="0" smtClean="0">
                <a:solidFill>
                  <a:srgbClr val="C00000"/>
                </a:solidFill>
              </a:rPr>
              <a:t>Biblioteca comunitária </a:t>
            </a:r>
            <a:r>
              <a:rPr lang="pt-BR" dirty="0" smtClean="0"/>
              <a:t>lutando para se constituir de maneira independente </a:t>
            </a:r>
            <a:r>
              <a:rPr lang="pt-BR" b="1" dirty="0" smtClean="0"/>
              <a:t>X</a:t>
            </a:r>
            <a:r>
              <a:rPr lang="pt-BR" dirty="0" smtClean="0"/>
              <a:t> </a:t>
            </a:r>
            <a:r>
              <a:rPr lang="pt-BR" dirty="0" smtClean="0">
                <a:solidFill>
                  <a:srgbClr val="C00000"/>
                </a:solidFill>
              </a:rPr>
              <a:t>Biblioteca pública </a:t>
            </a:r>
            <a:r>
              <a:rPr lang="pt-BR" dirty="0" smtClean="0"/>
              <a:t>lutando para sobreviver.</a:t>
            </a:r>
          </a:p>
          <a:p>
            <a:pPr algn="just"/>
            <a:r>
              <a:rPr lang="pt-BR" dirty="0" smtClean="0"/>
              <a:t>Visão </a:t>
            </a:r>
            <a:r>
              <a:rPr lang="pt-BR" dirty="0"/>
              <a:t>do poder público como um </a:t>
            </a:r>
            <a:r>
              <a:rPr lang="pt-BR" dirty="0">
                <a:solidFill>
                  <a:srgbClr val="C00000"/>
                </a:solidFill>
              </a:rPr>
              <a:t>ente paternalista </a:t>
            </a:r>
            <a:r>
              <a:rPr lang="pt-BR" dirty="0"/>
              <a:t>talvez seja o elemento por excelência a influir na pouca participação dos indivíduos na gestão das bibliotecas </a:t>
            </a:r>
            <a:r>
              <a:rPr lang="pt-BR" dirty="0" smtClean="0"/>
              <a:t>públicas.</a:t>
            </a:r>
          </a:p>
          <a:p>
            <a:pPr algn="just"/>
            <a:r>
              <a:rPr lang="pt-BR" dirty="0" smtClean="0"/>
              <a:t>População não tem a biblioteca como parte de suas práticas culturais.</a:t>
            </a:r>
          </a:p>
          <a:p>
            <a:pPr algn="just"/>
            <a:r>
              <a:rPr lang="pt-BR" dirty="0" smtClean="0"/>
              <a:t>Falta de infraestrutura e recursos faz com a ação das bibliotecas públicas se reduza às benesses do livro impresso e à educação formal – acomodação e burocratização.</a:t>
            </a:r>
          </a:p>
          <a:p>
            <a:pPr algn="just"/>
            <a:r>
              <a:rPr lang="pt-BR" dirty="0" smtClean="0"/>
              <a:t>“A biblioteca </a:t>
            </a:r>
            <a:r>
              <a:rPr lang="pt-BR" dirty="0"/>
              <a:t>que consegue revelar as características socioculturais e políticas de sua comunidade, seja em suas ações, seja no seu acervo, pode ser considerada um </a:t>
            </a:r>
            <a:r>
              <a:rPr lang="pt-BR" dirty="0">
                <a:solidFill>
                  <a:srgbClr val="C00000"/>
                </a:solidFill>
              </a:rPr>
              <a:t>território de </a:t>
            </a:r>
            <a:r>
              <a:rPr lang="pt-BR" dirty="0" smtClean="0">
                <a:solidFill>
                  <a:srgbClr val="C00000"/>
                </a:solidFill>
              </a:rPr>
              <a:t>memória”</a:t>
            </a:r>
            <a:r>
              <a:rPr lang="pt-BR" dirty="0"/>
              <a:t> </a:t>
            </a:r>
            <a:r>
              <a:rPr lang="pt-BR" dirty="0" smtClean="0"/>
              <a:t>(gestão </a:t>
            </a:r>
            <a:r>
              <a:rPr lang="pt-BR" dirty="0"/>
              <a:t>participativa e o estabelecimento de articulações locais que possibilitem o fortalecimento dos vínculos com a </a:t>
            </a:r>
            <a:r>
              <a:rPr lang="pt-BR" dirty="0" smtClean="0"/>
              <a:t>comunidade é fundamental para isso).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971337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800" b="1" dirty="0"/>
              <a:t>A prática da gestão participativa em espaços de acesso à informação</a:t>
            </a:r>
            <a:r>
              <a:rPr lang="pt-BR" sz="2800" dirty="0"/>
              <a:t>: 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o </a:t>
            </a:r>
            <a:r>
              <a:rPr lang="pt-BR" sz="2800" dirty="0"/>
              <a:t>caso das bibliotecas públicas e das bibliotecas </a:t>
            </a:r>
            <a:r>
              <a:rPr lang="pt-BR" sz="2800" dirty="0" smtClean="0"/>
              <a:t>comunitárias</a:t>
            </a:r>
            <a:br>
              <a:rPr lang="pt-BR" sz="2800" dirty="0" smtClean="0"/>
            </a:br>
            <a:r>
              <a:rPr lang="pt-BR" sz="2800" dirty="0" smtClean="0">
                <a:solidFill>
                  <a:srgbClr val="C00000"/>
                </a:solidFill>
              </a:rPr>
              <a:t>Elisa Machado e </a:t>
            </a:r>
            <a:r>
              <a:rPr lang="pt-BR" sz="2800" dirty="0">
                <a:solidFill>
                  <a:srgbClr val="C00000"/>
                </a:solidFill>
              </a:rPr>
              <a:t>W</a:t>
            </a:r>
            <a:r>
              <a:rPr lang="pt-BR" sz="2800" dirty="0" smtClean="0">
                <a:solidFill>
                  <a:srgbClr val="C00000"/>
                </a:solidFill>
              </a:rPr>
              <a:t>aldomiro Vergueiro</a:t>
            </a:r>
            <a:endParaRPr lang="pt-BR" sz="28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rgbClr val="C00000"/>
                </a:solidFill>
              </a:rPr>
              <a:t>Gestão participativa na biblioteca pública </a:t>
            </a:r>
            <a:r>
              <a:rPr lang="pt-BR" dirty="0" smtClean="0"/>
              <a:t>– incorporação da biblioteca à vida da comunidade: diversidade, pluralidade cultural e redes de sociabilidade local:</a:t>
            </a:r>
          </a:p>
          <a:p>
            <a:r>
              <a:rPr lang="pt-BR" dirty="0" smtClean="0"/>
              <a:t>Papel dos bibliotecários no processo de transformação social (</a:t>
            </a:r>
            <a:r>
              <a:rPr lang="pt-BR" dirty="0" err="1" smtClean="0"/>
              <a:t>autoreconhecimento</a:t>
            </a:r>
            <a:r>
              <a:rPr lang="pt-BR" dirty="0" smtClean="0"/>
              <a:t>).</a:t>
            </a:r>
          </a:p>
          <a:p>
            <a:r>
              <a:rPr lang="pt-BR" dirty="0"/>
              <a:t>“Mas, além da equipe da biblioteca, quem são os outros cidadãos que poderão ser convidados a participar? Como se leva a cabo tal participação? E ainda, o que pode ser decidido coletivamente numa biblioteca</a:t>
            </a:r>
            <a:r>
              <a:rPr lang="pt-BR" dirty="0" smtClean="0"/>
              <a:t>?”.</a:t>
            </a:r>
          </a:p>
          <a:p>
            <a:r>
              <a:rPr lang="pt-BR" dirty="0" smtClean="0"/>
              <a:t>Diagnóstico da comunidade e de seus usuários – pesquisas quanti/qualitativas.</a:t>
            </a:r>
          </a:p>
          <a:p>
            <a:r>
              <a:rPr lang="pt-BR" dirty="0" err="1" smtClean="0"/>
              <a:t>Auto-seleção</a:t>
            </a:r>
            <a:r>
              <a:rPr lang="pt-BR" dirty="0" smtClean="0"/>
              <a:t> voluntária (minimizar os desequilíbrios).</a:t>
            </a:r>
          </a:p>
          <a:p>
            <a:r>
              <a:rPr lang="pt-BR" dirty="0" smtClean="0"/>
              <a:t>Estratégias para minimizar desequilíbrios: clareza nas informações, adequação da linguagem, regularidade dos encontros.</a:t>
            </a:r>
          </a:p>
          <a:p>
            <a:r>
              <a:rPr lang="pt-BR" dirty="0" smtClean="0"/>
              <a:t>Identificação de mecanismos participativos adequados: fóruns de debates, conselhos consultivos, conselhos deliberativos etc.</a:t>
            </a:r>
          </a:p>
          <a:p>
            <a:r>
              <a:rPr lang="pt-BR" dirty="0" smtClean="0"/>
              <a:t>Conselho gestor: desenvolvimento de coleções, formas de investimento, busca de novos recursos.</a:t>
            </a:r>
          </a:p>
          <a:p>
            <a:r>
              <a:rPr lang="pt-BR" dirty="0" smtClean="0"/>
              <a:t>Estímulo à participação como processo.</a:t>
            </a:r>
          </a:p>
          <a:p>
            <a:r>
              <a:rPr lang="pt-BR" dirty="0" smtClean="0"/>
              <a:t>Debate e negociação.</a:t>
            </a:r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6551016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800" b="1" dirty="0"/>
              <a:t>A prática da gestão participativa em espaços de acesso à informação</a:t>
            </a:r>
            <a:r>
              <a:rPr lang="pt-BR" sz="2800" dirty="0"/>
              <a:t>: 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o </a:t>
            </a:r>
            <a:r>
              <a:rPr lang="pt-BR" sz="2800" dirty="0"/>
              <a:t>caso das bibliotecas públicas e das bibliotecas </a:t>
            </a:r>
            <a:r>
              <a:rPr lang="pt-BR" sz="2800" dirty="0" smtClean="0"/>
              <a:t>comunitárias</a:t>
            </a:r>
            <a:br>
              <a:rPr lang="pt-BR" sz="2800" dirty="0" smtClean="0"/>
            </a:br>
            <a:r>
              <a:rPr lang="pt-BR" sz="2800" dirty="0" smtClean="0">
                <a:solidFill>
                  <a:srgbClr val="C00000"/>
                </a:solidFill>
              </a:rPr>
              <a:t>Elisa Machado e </a:t>
            </a:r>
            <a:r>
              <a:rPr lang="pt-BR" sz="2800" dirty="0">
                <a:solidFill>
                  <a:srgbClr val="C00000"/>
                </a:solidFill>
              </a:rPr>
              <a:t>W</a:t>
            </a:r>
            <a:r>
              <a:rPr lang="pt-BR" sz="2800" dirty="0" smtClean="0">
                <a:solidFill>
                  <a:srgbClr val="C00000"/>
                </a:solidFill>
              </a:rPr>
              <a:t>aldomiro Vergueiro</a:t>
            </a:r>
            <a:endParaRPr lang="pt-BR" sz="28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rgbClr val="C00000"/>
                </a:solidFill>
              </a:rPr>
              <a:t>Bibliotecas Públicas</a:t>
            </a:r>
            <a:r>
              <a:rPr lang="pt-BR" dirty="0" smtClean="0"/>
              <a:t>:</a:t>
            </a:r>
          </a:p>
          <a:p>
            <a:r>
              <a:rPr lang="pt-BR" dirty="0" smtClean="0"/>
              <a:t>Criar mecanismos de participação e envolver as lideranças locais na tomada de decisões implica em mudanças culturais e de comportamento </a:t>
            </a:r>
            <a:r>
              <a:rPr lang="pt-BR" dirty="0" smtClean="0">
                <a:solidFill>
                  <a:srgbClr val="C00000"/>
                </a:solidFill>
              </a:rPr>
              <a:t>→ não podem ser simulacros </a:t>
            </a:r>
            <a:r>
              <a:rPr lang="pt-BR" dirty="0" smtClean="0"/>
              <a:t>de participação.</a:t>
            </a:r>
          </a:p>
          <a:p>
            <a:r>
              <a:rPr lang="pt-BR" dirty="0" smtClean="0"/>
              <a:t>Os gestores, em sua maioria pessoas externas à comunidade, precisam sair da posição de propositores de ações impositivas e idealizadas e passar para a </a:t>
            </a:r>
            <a:r>
              <a:rPr lang="pt-BR" dirty="0" smtClean="0">
                <a:solidFill>
                  <a:srgbClr val="C00000"/>
                </a:solidFill>
              </a:rPr>
              <a:t>posição de membros da comunidade</a:t>
            </a:r>
            <a:r>
              <a:rPr lang="pt-BR" dirty="0" smtClean="0"/>
              <a:t>, que agem como um interlocutor ou mediador no processo de identificar e satisfazer necessidades de informação e cultura.</a:t>
            </a:r>
          </a:p>
          <a:p>
            <a:pPr marL="0" indent="0">
              <a:buNone/>
            </a:pPr>
            <a:r>
              <a:rPr lang="pt-BR" dirty="0" smtClean="0">
                <a:solidFill>
                  <a:srgbClr val="C00000"/>
                </a:solidFill>
              </a:rPr>
              <a:t>Bibliotecas Comunitárias</a:t>
            </a:r>
            <a:r>
              <a:rPr lang="pt-BR" dirty="0" smtClean="0"/>
              <a:t>:</a:t>
            </a:r>
          </a:p>
          <a:p>
            <a:r>
              <a:rPr lang="pt-BR" dirty="0">
                <a:solidFill>
                  <a:srgbClr val="C00000"/>
                </a:solidFill>
              </a:rPr>
              <a:t>P</a:t>
            </a:r>
            <a:r>
              <a:rPr lang="pt-BR" dirty="0" smtClean="0">
                <a:solidFill>
                  <a:srgbClr val="C00000"/>
                </a:solidFill>
              </a:rPr>
              <a:t>osturas </a:t>
            </a:r>
            <a:r>
              <a:rPr lang="pt-BR" dirty="0">
                <a:solidFill>
                  <a:srgbClr val="C00000"/>
                </a:solidFill>
              </a:rPr>
              <a:t>dogmáticas e personalistas </a:t>
            </a:r>
            <a:r>
              <a:rPr lang="pt-BR" dirty="0"/>
              <a:t>dos propositores das bibliotecas comunitárias podem também representar barreira intransponível a processos de participação, comprometendo esforços meritórios de democratização do conhecimento e da </a:t>
            </a:r>
            <a:r>
              <a:rPr lang="pt-BR" dirty="0" smtClean="0"/>
              <a:t>informação.</a:t>
            </a:r>
          </a:p>
          <a:p>
            <a:pPr marL="0" indent="0" algn="ctr">
              <a:buNone/>
            </a:pPr>
            <a:r>
              <a:rPr lang="pt-BR" dirty="0" smtClean="0">
                <a:solidFill>
                  <a:srgbClr val="C00000"/>
                </a:solidFill>
              </a:rPr>
              <a:t>Aproximar </a:t>
            </a:r>
            <a:r>
              <a:rPr lang="pt-BR" dirty="0">
                <a:solidFill>
                  <a:srgbClr val="C00000"/>
                </a:solidFill>
              </a:rPr>
              <a:t>desejos e </a:t>
            </a:r>
            <a:r>
              <a:rPr lang="pt-BR" dirty="0" smtClean="0">
                <a:solidFill>
                  <a:srgbClr val="C00000"/>
                </a:solidFill>
              </a:rPr>
              <a:t>habilidades de ambas</a:t>
            </a:r>
            <a:endParaRPr lang="pt-BR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520762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solidFill>
                  <a:srgbClr val="C00000"/>
                </a:solidFill>
              </a:rPr>
              <a:t>Biblioteca Comunitária Caminhos da Leitura</a:t>
            </a:r>
            <a:r>
              <a:rPr lang="pt-BR" dirty="0" smtClean="0"/>
              <a:t> </a:t>
            </a:r>
            <a:r>
              <a:rPr lang="pt-BR" sz="3600" dirty="0" smtClean="0"/>
              <a:t>Parelheiros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hlinkClick r:id="rId2"/>
              </a:rPr>
              <a:t>https://</a:t>
            </a:r>
            <a:r>
              <a:rPr lang="pt-BR">
                <a:hlinkClick r:id="rId2"/>
              </a:rPr>
              <a:t>pt-br.facebook.com/bccaminhosdaleitura</a:t>
            </a:r>
            <a:r>
              <a:rPr lang="pt-BR" smtClean="0">
                <a:hlinkClick r:id="rId2"/>
              </a:rPr>
              <a:t>/</a:t>
            </a:r>
            <a:endParaRPr lang="pt-BR" dirty="0" smtClean="0"/>
          </a:p>
          <a:p>
            <a:pPr fontAlgn="base"/>
            <a:r>
              <a:rPr lang="pt-BR" dirty="0" smtClean="0"/>
              <a:t>No Cemitério </a:t>
            </a:r>
            <a:r>
              <a:rPr lang="pt-BR" dirty="0"/>
              <a:t>da Colônia, o mais antigo de São </a:t>
            </a:r>
            <a:r>
              <a:rPr lang="pt-BR" dirty="0" smtClean="0"/>
              <a:t>Paulo (1829), </a:t>
            </a:r>
            <a:r>
              <a:rPr lang="pt-BR" dirty="0"/>
              <a:t>localizado em Parelheiros, extremo sul da </a:t>
            </a:r>
            <a:r>
              <a:rPr lang="pt-BR" dirty="0" smtClean="0"/>
              <a:t>cidade, foi </a:t>
            </a:r>
            <a:r>
              <a:rPr lang="pt-BR" dirty="0"/>
              <a:t>criada a </a:t>
            </a:r>
            <a:r>
              <a:rPr lang="pt-BR" b="1" dirty="0"/>
              <a:t>Biblioteca Comunitária Caminhos da Leitura</a:t>
            </a:r>
            <a:r>
              <a:rPr lang="pt-BR" dirty="0"/>
              <a:t>, em </a:t>
            </a:r>
            <a:r>
              <a:rPr lang="pt-BR" dirty="0" smtClean="0"/>
              <a:t>2008, </a:t>
            </a:r>
            <a:r>
              <a:rPr lang="pt-BR" dirty="0"/>
              <a:t>na casa antes habitada pelo coveiro,</a:t>
            </a:r>
            <a:r>
              <a:rPr lang="pt-BR" dirty="0" smtClean="0"/>
              <a:t> </a:t>
            </a:r>
            <a:r>
              <a:rPr lang="pt-BR" dirty="0"/>
              <a:t>pensada como um espaço para toda a comunidade, por meio da literatura e de atividades </a:t>
            </a:r>
            <a:r>
              <a:rPr lang="pt-BR" dirty="0" smtClean="0"/>
              <a:t>culturais. Na </a:t>
            </a:r>
            <a:r>
              <a:rPr lang="pt-BR" dirty="0"/>
              <a:t>biblioteca são promovidos saraus, cortejos, clubes e mediações de leitura, além de exibições e debates sobre </a:t>
            </a:r>
            <a:r>
              <a:rPr lang="pt-BR" dirty="0" smtClean="0"/>
              <a:t>filmes.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440879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0000"/>
                </a:solidFill>
              </a:rPr>
              <a:t>Mapa da Desigualdade 2018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sz="3200" dirty="0"/>
              <a:t>Rede Nossa São Paulo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pt-BR" dirty="0" smtClean="0"/>
          </a:p>
          <a:p>
            <a:pPr>
              <a:buNone/>
            </a:pPr>
            <a:r>
              <a:rPr lang="pt-BR" dirty="0" smtClean="0">
                <a:hlinkClick r:id="rId2"/>
              </a:rPr>
              <a:t>https</a:t>
            </a:r>
            <a:r>
              <a:rPr lang="pt-BR" dirty="0">
                <a:hlinkClick r:id="rId2"/>
              </a:rPr>
              <a:t>://</a:t>
            </a:r>
            <a:r>
              <a:rPr lang="pt-BR" dirty="0" smtClean="0">
                <a:hlinkClick r:id="rId2"/>
              </a:rPr>
              <a:t>www.oxfam.org.br/sites/default/files/arquivos/mapa_2017_completo.pdf</a:t>
            </a:r>
            <a:endParaRPr lang="pt-BR" dirty="0" smtClean="0"/>
          </a:p>
          <a:p>
            <a:pPr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470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Formular perguntas em grupo, preparando a visita...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593" y="1825625"/>
            <a:ext cx="436881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85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dirty="0" smtClean="0"/>
              <a:t>Política cultural e unidades culturais de </a:t>
            </a:r>
            <a:r>
              <a:rPr lang="pt-BR" sz="3200" dirty="0" err="1" smtClean="0"/>
              <a:t>infocomunicação</a:t>
            </a: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>
                <a:solidFill>
                  <a:srgbClr val="C00000"/>
                </a:solidFill>
              </a:rPr>
              <a:t>Marco Antônio de Almeida</a:t>
            </a:r>
            <a:endParaRPr lang="pt-BR" sz="32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/>
              <a:t>Apresenta quadro (p.38), no qual busca tipologia </a:t>
            </a:r>
            <a:r>
              <a:rPr lang="pt-BR" dirty="0"/>
              <a:t>“ideal”, no sentido </a:t>
            </a:r>
            <a:r>
              <a:rPr lang="pt-BR" dirty="0" smtClean="0"/>
              <a:t>weberiano, que </a:t>
            </a:r>
            <a:r>
              <a:rPr lang="pt-BR" dirty="0"/>
              <a:t>dê conta de balizar as iniciativas concretas de políticas públicas em seus contextos </a:t>
            </a:r>
            <a:r>
              <a:rPr lang="pt-BR" dirty="0" smtClean="0"/>
              <a:t>específicos: sentidos do termo cultura e âmbitos da política cultural (emancipatório e mercadológico).</a:t>
            </a:r>
          </a:p>
          <a:p>
            <a:r>
              <a:rPr lang="pt-BR" dirty="0" smtClean="0"/>
              <a:t>Dinâmica complexa entre um polo representado por ações </a:t>
            </a:r>
            <a:r>
              <a:rPr lang="pt-BR" dirty="0" smtClean="0">
                <a:solidFill>
                  <a:srgbClr val="C00000"/>
                </a:solidFill>
              </a:rPr>
              <a:t>emancipatórias </a:t>
            </a:r>
            <a:r>
              <a:rPr lang="pt-BR" dirty="0" smtClean="0"/>
              <a:t>(autonomia dos sujeitos) e outro, de ações atreladas aos </a:t>
            </a:r>
            <a:r>
              <a:rPr lang="pt-BR" dirty="0" smtClean="0">
                <a:solidFill>
                  <a:srgbClr val="C00000"/>
                </a:solidFill>
              </a:rPr>
              <a:t>interesses hegemônicos </a:t>
            </a:r>
            <a:r>
              <a:rPr lang="pt-BR" dirty="0" smtClean="0"/>
              <a:t>(lógica do mercado) – democracia cultural/democratização cultural.</a:t>
            </a:r>
          </a:p>
          <a:p>
            <a:r>
              <a:rPr lang="pt-BR" dirty="0" smtClean="0"/>
              <a:t>Políticas culturais associadas às </a:t>
            </a:r>
            <a:r>
              <a:rPr lang="pt-BR" dirty="0" err="1" smtClean="0"/>
              <a:t>TICs</a:t>
            </a:r>
            <a:r>
              <a:rPr lang="pt-BR" dirty="0" smtClean="0"/>
              <a:t> têm possibilitado a emergência de novos ambientes de informação/comunicação conectados a redes sociais, redimensionando a relação dos indivíduos com a produção, a prática e a própria construção de identidades e memórias culturais.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77130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5231</Words>
  <Application>Microsoft Office PowerPoint</Application>
  <PresentationFormat>Widescreen</PresentationFormat>
  <Paragraphs>329</Paragraphs>
  <Slides>88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88</vt:i4>
      </vt:variant>
    </vt:vector>
  </HeadingPairs>
  <TitlesOfParts>
    <vt:vector size="94" baseType="lpstr">
      <vt:lpstr>Arial</vt:lpstr>
      <vt:lpstr>Calibri</vt:lpstr>
      <vt:lpstr>Calibri Light</vt:lpstr>
      <vt:lpstr>Franklin Gothic Medium</vt:lpstr>
      <vt:lpstr>Symbol</vt:lpstr>
      <vt:lpstr>Tema do Office</vt:lpstr>
      <vt:lpstr>    Dispositivos de cultura e informação e mediação cultural    </vt:lpstr>
      <vt:lpstr>Apresentação do PowerPoint</vt:lpstr>
      <vt:lpstr>Textos indicados:</vt:lpstr>
      <vt:lpstr>Política cultural e unidades culturais de infocomunicação Marco Antônio de Almeida</vt:lpstr>
      <vt:lpstr>Política cultural e unidades culturais de infocomunicação Marco Antônio de Almeida</vt:lpstr>
      <vt:lpstr>Política cultural e unidades culturais de infocomunicação Marco Antônio de Almeida</vt:lpstr>
      <vt:lpstr>Política cultural e unidades culturais de infocomunicação Marco Antônio de Almeida</vt:lpstr>
      <vt:lpstr>Política cultural e unidades culturais de infocomunicação Marco Antônio de Almeida</vt:lpstr>
      <vt:lpstr>Política cultural e unidades culturais de infocomunicação Marco Antônio de Almeida</vt:lpstr>
      <vt:lpstr>Política cultural e unidades culturais de infocomunicação Marco Antônio de Almeida</vt:lpstr>
      <vt:lpstr>Contra-usos da cidade Rogério Proença Leite</vt:lpstr>
      <vt:lpstr>Política cultural e unidades culturais de infocomunicação Marco Antônio de Almeida</vt:lpstr>
      <vt:lpstr>Política cultural e unidades culturais de infocomunicação Marco Antônio de Almeida</vt:lpstr>
      <vt:lpstr>MEDELLÍN</vt:lpstr>
      <vt:lpstr>MEDELLÍN, Colômbia</vt:lpstr>
      <vt:lpstr>Medellín</vt:lpstr>
      <vt:lpstr>Medellín Projeto de Cidade</vt:lpstr>
      <vt:lpstr>Medellín</vt:lpstr>
      <vt:lpstr>Apresentação do PowerPoint</vt:lpstr>
      <vt:lpstr>Apresentação do PowerPoint</vt:lpstr>
      <vt:lpstr>Apresentação do PowerPoint</vt:lpstr>
      <vt:lpstr>Comuna 1</vt:lpstr>
      <vt:lpstr>Comuna 1 Parque Biblioteca España</vt:lpstr>
      <vt:lpstr>Biblioteca Pública Piloto para a América Latina - Medellín</vt:lpstr>
      <vt:lpstr>Parques Biblioteca</vt:lpstr>
      <vt:lpstr>Diagnóstico para implantação dos Parques Biblioteca</vt:lpstr>
      <vt:lpstr>Parques Biblioteca</vt:lpstr>
      <vt:lpstr>Parques Biblioteca</vt:lpstr>
      <vt:lpstr>Parques Biblioteca</vt:lpstr>
      <vt:lpstr>Apresentação do PowerPoint</vt:lpstr>
      <vt:lpstr>Parque Biblioteca Santo Domingo - España</vt:lpstr>
      <vt:lpstr>Apresentação do PowerPoint</vt:lpstr>
      <vt:lpstr>480.770 habitantes = 25,22% população Medellín Estrato baixo Carência de equipamentos Alto índice de violência</vt:lpstr>
      <vt:lpstr>España</vt:lpstr>
      <vt:lpstr>España</vt:lpstr>
      <vt:lpstr>España</vt:lpstr>
      <vt:lpstr>España</vt:lpstr>
      <vt:lpstr>Apresentação do PowerPoint</vt:lpstr>
      <vt:lpstr>Parque Biblioteca  León de Greiff – La Ladera</vt:lpstr>
      <vt:lpstr>Apresentação do PowerPoint</vt:lpstr>
      <vt:lpstr>Apresentação do PowerPoint</vt:lpstr>
      <vt:lpstr>La Ladera</vt:lpstr>
      <vt:lpstr>Parque Biblioteca La Ladera</vt:lpstr>
      <vt:lpstr>Apresentação do PowerPoint</vt:lpstr>
      <vt:lpstr>San Javier</vt:lpstr>
      <vt:lpstr>Apresentação do PowerPoint</vt:lpstr>
      <vt:lpstr>Construção Parque Biblioteca</vt:lpstr>
      <vt:lpstr>San Javier</vt:lpstr>
      <vt:lpstr>San Javier</vt:lpstr>
      <vt:lpstr>Apresentação do PowerPoint</vt:lpstr>
      <vt:lpstr>San Javier</vt:lpstr>
      <vt:lpstr>Parque Biblioteca San Javier</vt:lpstr>
      <vt:lpstr>Apresentação do PowerPoint</vt:lpstr>
      <vt:lpstr>Parque Biblioteca  Tomás Carrasquilla – La Quintana</vt:lpstr>
      <vt:lpstr>Parque Biblioteca La Quintana</vt:lpstr>
      <vt:lpstr>La Quintana</vt:lpstr>
      <vt:lpstr>La Quintana</vt:lpstr>
      <vt:lpstr>La Quintana</vt:lpstr>
      <vt:lpstr>La Quintana</vt:lpstr>
      <vt:lpstr>Parque Biblioteca Belén</vt:lpstr>
      <vt:lpstr>Belén</vt:lpstr>
      <vt:lpstr>Parque Biblioteca Belén</vt:lpstr>
      <vt:lpstr>Belén</vt:lpstr>
      <vt:lpstr>Belén</vt:lpstr>
      <vt:lpstr>Belén</vt:lpstr>
      <vt:lpstr>Belén</vt:lpstr>
      <vt:lpstr>http://www.reddebibliotecas.org.co/sistemabibliotecas/Paginas/default.aspx</vt:lpstr>
      <vt:lpstr>Política cultural e unidades culturais de infocomunicação Marco Antônio de Almeida</vt:lpstr>
      <vt:lpstr>Mediação, formação, educação: duas aproximações e algumas proposições José Márcio Barros</vt:lpstr>
      <vt:lpstr>Mediação, formação, educação: duas aproximações e algumas proposições José Márcio Barros</vt:lpstr>
      <vt:lpstr>Mediação, formação, educação: duas aproximações e algumas proposições José Márcio Barros</vt:lpstr>
      <vt:lpstr>Mediação, formação, educação: duas aproximações e algumas proposições José Márcio Barros</vt:lpstr>
      <vt:lpstr>Mediação, formação, educação: duas aproximações e algumas proposições José Márcio Barros</vt:lpstr>
      <vt:lpstr>Mediação, formação, educação: duas aproximações e algumas proposições José Márcio Barros</vt:lpstr>
      <vt:lpstr>Apresentação do PowerPoint</vt:lpstr>
      <vt:lpstr>A prática da gestão participativa em espaços de acesso à informação:  o caso das bibliotecas públicas e das bibliotecas comunitárias Elisa Machado e Waldomiro Vergueiro</vt:lpstr>
      <vt:lpstr>A prática da gestão participativa em espaços de acesso à informação:  o caso das bibliotecas públicas e das bibliotecas comunitárias Elisa Machado e Waldomiro Vergueiro</vt:lpstr>
      <vt:lpstr>A prática da gestão participativa em espaços de acesso à informação:  o caso das bibliotecas públicas e das bibliotecas comunitárias Elisa Machado e Waldomiro Vergueiro</vt:lpstr>
      <vt:lpstr>A prática da gestão participativa em espaços de acesso à informação:  o caso das bibliotecas públicas e das bibliotecas comunitárias Elisa Machado e Waldomiro Vergueiro</vt:lpstr>
      <vt:lpstr>Desenvolvimento – Amartya Sen</vt:lpstr>
      <vt:lpstr>A prática da gestão participativa em espaços de acesso à informação:  o caso das bibliotecas públicas e das bibliotecas comunitárias Elisa Machado e Waldomiro Vergueiro</vt:lpstr>
      <vt:lpstr>A prática da gestão participativa em espaços de acesso à informação:  o caso das bibliotecas públicas e das bibliotecas comunitárias Elisa Machado e Waldomiro Vergueiro</vt:lpstr>
      <vt:lpstr>A prática da gestão participativa em espaços de acesso à informação:  o caso das bibliotecas públicas e das bibliotecas comunitárias Elisa Machado e Waldomiro Vergueiro</vt:lpstr>
      <vt:lpstr>A prática da gestão participativa em espaços de acesso à informação:  o caso das bibliotecas públicas e das bibliotecas comunitárias Elisa Machado e Waldomiro Vergueiro</vt:lpstr>
      <vt:lpstr>A prática da gestão participativa em espaços de acesso à informação:  o caso das bibliotecas públicas e das bibliotecas comunitárias Elisa Machado e Waldomiro Vergueiro</vt:lpstr>
      <vt:lpstr>Biblioteca Comunitária Caminhos da Leitura Parelheiros</vt:lpstr>
      <vt:lpstr>Mapa da Desigualdade 2018 Rede Nossa São Paulo</vt:lpstr>
      <vt:lpstr>Formular perguntas em grupo, preparando a visita...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Dispositivos de cultura e informação e mediação cultural</dc:title>
  <dc:creator>Ceumadir</dc:creator>
  <cp:lastModifiedBy>lucia maciel barbosa de oliveira</cp:lastModifiedBy>
  <cp:revision>48</cp:revision>
  <dcterms:created xsi:type="dcterms:W3CDTF">2018-05-29T15:00:33Z</dcterms:created>
  <dcterms:modified xsi:type="dcterms:W3CDTF">2019-05-30T12:59:18Z</dcterms:modified>
</cp:coreProperties>
</file>