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2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1"/>
  </p:notesMasterIdLst>
  <p:sldIdLst>
    <p:sldId id="256" r:id="rId2"/>
    <p:sldId id="840" r:id="rId3"/>
    <p:sldId id="841" r:id="rId4"/>
    <p:sldId id="258" r:id="rId5"/>
    <p:sldId id="924" r:id="rId6"/>
    <p:sldId id="260" r:id="rId7"/>
    <p:sldId id="292" r:id="rId8"/>
    <p:sldId id="293" r:id="rId9"/>
    <p:sldId id="294" r:id="rId10"/>
    <p:sldId id="295" r:id="rId11"/>
    <p:sldId id="313" r:id="rId12"/>
    <p:sldId id="315" r:id="rId13"/>
    <p:sldId id="296" r:id="rId14"/>
    <p:sldId id="297" r:id="rId15"/>
    <p:sldId id="262" r:id="rId16"/>
    <p:sldId id="263" r:id="rId17"/>
    <p:sldId id="264" r:id="rId18"/>
    <p:sldId id="446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65" r:id="rId29"/>
    <p:sldId id="311" r:id="rId30"/>
    <p:sldId id="312" r:id="rId31"/>
    <p:sldId id="843" r:id="rId32"/>
    <p:sldId id="845" r:id="rId33"/>
    <p:sldId id="844" r:id="rId34"/>
    <p:sldId id="846" r:id="rId35"/>
    <p:sldId id="848" r:id="rId36"/>
    <p:sldId id="360" r:id="rId37"/>
    <p:sldId id="361" r:id="rId38"/>
    <p:sldId id="362" r:id="rId39"/>
    <p:sldId id="363" r:id="rId40"/>
    <p:sldId id="364" r:id="rId41"/>
    <p:sldId id="365" r:id="rId42"/>
    <p:sldId id="366" r:id="rId43"/>
    <p:sldId id="433" r:id="rId44"/>
    <p:sldId id="434" r:id="rId45"/>
    <p:sldId id="435" r:id="rId46"/>
    <p:sldId id="437" r:id="rId47"/>
    <p:sldId id="375" r:id="rId48"/>
    <p:sldId id="382" r:id="rId49"/>
    <p:sldId id="383" r:id="rId50"/>
    <p:sldId id="384" r:id="rId51"/>
    <p:sldId id="385" r:id="rId52"/>
    <p:sldId id="386" r:id="rId53"/>
    <p:sldId id="387" r:id="rId54"/>
    <p:sldId id="388" r:id="rId55"/>
    <p:sldId id="389" r:id="rId56"/>
    <p:sldId id="390" r:id="rId57"/>
    <p:sldId id="391" r:id="rId58"/>
    <p:sldId id="392" r:id="rId59"/>
    <p:sldId id="393" r:id="rId60"/>
    <p:sldId id="394" r:id="rId61"/>
    <p:sldId id="395" r:id="rId62"/>
    <p:sldId id="396" r:id="rId63"/>
    <p:sldId id="397" r:id="rId64"/>
    <p:sldId id="398" r:id="rId65"/>
    <p:sldId id="399" r:id="rId66"/>
    <p:sldId id="849" r:id="rId67"/>
    <p:sldId id="858" r:id="rId68"/>
    <p:sldId id="859" r:id="rId69"/>
    <p:sldId id="862" r:id="rId70"/>
    <p:sldId id="863" r:id="rId71"/>
    <p:sldId id="864" r:id="rId72"/>
    <p:sldId id="405" r:id="rId73"/>
    <p:sldId id="865" r:id="rId74"/>
    <p:sldId id="866" r:id="rId75"/>
    <p:sldId id="867" r:id="rId76"/>
    <p:sldId id="868" r:id="rId77"/>
    <p:sldId id="874" r:id="rId78"/>
    <p:sldId id="875" r:id="rId79"/>
    <p:sldId id="923" r:id="rId8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49"/>
    <p:restoredTop sz="94655"/>
  </p:normalViewPr>
  <p:slideViewPr>
    <p:cSldViewPr snapToGrid="0" snapToObjects="1">
      <p:cViewPr varScale="1">
        <p:scale>
          <a:sx n="131" d="100"/>
          <a:sy n="131" d="100"/>
        </p:scale>
        <p:origin x="7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1T23:36:39.0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11371 10219 24575,'32'0'0,"0"0"0,0 0 0,0 0 0,0 0 0,5 0 0,-2 1 0,5 1-410,-10 0 0,4 0 1,3 1-1,2 0 1,-1 0-1,-2 0 0,-3 0 1,-5 0-684,1 0 1,-5 0 0,11-1 1007,-19-1 1,3 0 0,2 0 0,3 0 0,2-1 0,2 1 0,2 0 0,2 0 0,2-1 0,1 1 0,2 0 0,1-1 0,2 1 0,0 0 0,2-1 0,1 1 0,0-1 0,1 1 0,0-1 0,1 1 0,0 0 0,1-1 0,-1 1 0,0-1 0,-1 0 0,1 1 0,-1-1 0,-1 1 0,-1-1 0,0 0 0,-2 1 0,-1-1 0,-1 0 0,-1 1 0,-2-1 0,-2 0 0,-1 0 0,-3 1 0,-1-1-169,14 0 1,-3 0 0,-3 0 0,-3 1 0,-1-1 0,-2-1 0,0 1 0,1 0 0,0 0 0,2 0 0,2 0 0,4 0 0,3 0 217,-14 0 0,2 0 1,1 0-1,3 0 0,1 0 1,1 0-1,2 0 1,0 0-1,2 0 0,1 0 1,0 0-1,2 0 0,-1 0 1,1 0-1,1 0 1,-1 0-1,1 0 0,-1 0 1,0 0-1,0 0 0,0 0 1,-2 0-1,0 0 1,0 0-1,-2 0 0,-1 0 1,-1 0-1,-2 0 0,-1 0 1,-1 0-1,-3 0 1,-1 0-1,-2 0 0,-3 0 1,-1 0-1,-3 0 35,20 0 0,-9 0 0,-5 0 0,1 0 0,6 0-226,-2 0 1,4 0-1,3 0 1,1 0 0,0 0-1,0 0 1,-2 0 0,-4 0-1,-3 0 226,2 0 0,-5 0 0,0 0 0,5 0 171,-4 0 1,4 0 0,3 0 0,2 0 0,1 0 0,0 0 0,-1 0 0,-2 0 0,-3 0 0,-4 0-172,6 0 0,-6 0 0,0 0 0,2 0 0,3 0 0,2 0 0,1 0 0,-1 0 0,-1 0 0,2 0 0,-2 0 0,1 0 0,2 0 0,-3 0 0,2 0 0,2 0 0,-1 0 0,-3 0 0,-5 0 703,0 0 0,-4 0 0,3 0-703,4 0 0,3 0 0,2 0 0,-1 0 0,-4 0 526,0 0 0,-3 0 1,1 0-527,-1 0 0,0 0 0,2 0 0,4 0 0,-3 0 0,4 0 0,2 0 0,1 0 0,0 0 0,-4 0 0,-3 0 0,0 0 0,-5 0 0,1 0 0,4 0 0,-2 0 0,5 0 0,3 0 0,1 0 0,0 0 0,-4 0 0,-4 0 0,-7 0 1638,3 0 0,-5 0-923,16 0 0,-3-2-715,-4-3 0,-9 2 379,0-2 1,4 1-380,7 3 0,0 1 727,-10-1 1,0-1-728,7 2 0,1 0 1638,2 0 0,-1 0-1248,-12 0 1,1 0-391,8 0 0,4 0 0,-4 0 0,-10 0 0,0 0 0,4 0 0,4 0 0,1 0 0,5 0 0,0 0 0,-4 0 0,3 0 0,1 0 0,0 0 0,7 0 0,-2 0 0,-5 0 0,-2 0 0,-5 0 0,12 0 0,-2 0 0,-30 0 0,3 0 0,-7 0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1T23:36:49.8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15929 11739 24575,'36'0'0,"1"0"0,0 0 0,-2 0 0,2 0 0,-10 0 0,3 0 0,2 0 0,5 0-328,-8 0 0,4 0 0,4 0 1,1 0-1,2 0 0,0 0 1,-2 0-1,0 0 0,-4 0 1,-4 0-329,3 0 1,-5 0-1,-1 0 1,2 0 0,6 0 450,-8 0 0,2 0 0,4 0 0,2 0 1,2 0-1,1 0 0,2 0 0,0 0 0,1 0 1,-1 0-1,0 0 0,-1 0 0,-2 0 0,-1 0 1,-4 0-1,-2 0 27,11 0 0,-4 0 0,-3 0 0,-2 0 0,1 0 0,2 0 0,2 0 178,-3 0 0,2 0 0,2 0 0,1 0 0,0 0 0,-1 0 0,0 0 0,-2 0 0,-1 0 0,-3 0 336,3 0 1,-4 0 0,-2 0-1,1 0 1,1 0 0,2 0-337,0 0 0,3 0 0,2 0 0,1 0 0,0 0 0,-1 0 0,-2 0 0,-3 0 0,-4 0-107,2 0 1,-6 0-1,0 0 1,7 0 106,-4 0 0,5 0 0,3 0 0,4 0 0,1 0 0,2 0 0,0 0 0,-2 0 0,0 0 0,-4 0 0,-3 0 0,-5 0 0,10 0 0,-8 0 0,0 0 0,6 0 0,-5 0 0,4 0 0,3 0 0,2 0 0,0 0 0,0 0 0,-3 0 0,-3 0 0,-5 0 0,11 0 0,-6 0 0,1 0 819,-3 0 0,2 0 0,-3 0 0,-5 0-277,8 0 1,-28 0 0,-2 0 0</inkml:trace>
  <inkml:trace contextRef="#ctx0" brushRef="#br0" timeOffset="2293">21048 11788 24575,'36'0'0,"-1"0"0,0 0 0,0 0 0,1 0 0,-1 0 0,0 0 0,-1 0 0,-1 0 0,-1 0 0,-1 0 0,1 0 0,-1 0 0,5 0 0,-1 0 0,-1 0 0,2 0 0,2 0 0,-4 0 0,2 0 0,1 0 0,0 0 0,1 0 0,-1 0 0,-2 0 0,1 0 0,-2 0 0,-1 0 0,2 0 0,0 0 0,4 0-298,-8 0 0,4 0 0,1 0 0,1 0 0,1 0 0,1 0 0,-2 0 0,0 0 1,-3 0-1,-2 0 0,-3 0-522,12 0 1,-6 0 0,-1 0 0,4 0 350,-8 0 1,3 0 0,1 0 0,0 0 0,0 0 0,-1 0 0,-1 0-188,5 0 1,0 0-1,-1 0 1,-2 0 0,-1 0 626,-3 0 1,-3 0 0,1 0 0,3 0 306,2 0 1,2 0 0,2 0-1,1 0 1,1 0 0,1 0-279,-7 0 0,1 0 0,2 0 0,0 0 0,0 0 0,0 0 0,-1 0 0,-2 0 0,-2 0 0,7 0 0,-5 0 0,0 0 0,2 0 0,4 0 0,-9 0 0,3 0 0,3 0 0,3 0 0,0 0 0,1 0 0,-1 0 0,-1 0 0,-2 0 0,-4 0 0,-3 0 0,-5 0 0,7 0 0,-7 0 0,4 0 0,5 0 0,6 0 0,1 0 0,-4 0 0,-9 0 3276,1 0-2894,0 0 1,6 0-1,-6 0-382,5 0 1638,5 0 0,-6 0 1172,-23 0-1770,21 0-1040,-8 0 0,4 0 0,-11 0 0</inkml:trace>
  <inkml:trace contextRef="#ctx0" brushRef="#br0" timeOffset="4360">11145 13385 24575,'25'0'0,"0"0"0,0 0 0,8 0 0,7 0 0,-16 0 0,5 0 0,5-1 0,2 0 0,3 0 0,1 1 0,2-1 0,-1 0 0,0 0 0,-2 0 0,-3 1-328,0 0 0,-2-1 0,-1 1 1,0 0-1,0 0 0,1 0 1,0 0-1,2 0 0,1-1 1,3 1 154,-8 0 1,1 0-1,2-1 1,2 1-1,0-1 1,1 1-1,2-1 1,-1 1-1,1 0 1,1-1-1,-1 1 1,0-1 0,-1 1-1,0-1 1,-2 1-1,0 0 1,-2-1-1,-1 1 1,-2 0-156,10 0 0,-3 0 0,-2-1 1,0 1-1,-2 1 0,0-1 1,-1 0-1,2 0 0,0 0 1,2 0 111,-3 0 0,1 0 0,-1 0 0,1 0 0,1 0 0,-1 0 0,1 0 0,1 0 0,-1 0 0,1 0 0,0 0 0,0 0 216,-3 0 0,0 0 0,0 0 0,1 0 0,0 0 0,1 0 0,0 0 0,-1 0 0,1 0 0,-1 0 0,0 0 0,-1 0 0,0 0 0,-1 0 0,-1 0 52,4 0 0,-2-1 0,-1 1 0,-2 0 0,0-1 0,1 1 0,0-1 1,2 1-1,1-1 0,3 1 0,3 0-52,-13 0 0,2 0 0,2-1 0,2 1 0,1 0 0,1 0 0,1 0 0,1 0 0,1 0 0,1 0 0,0 0 0,0 0 0,1 0 0,0 0 0,-1 0 0,0 0 0,0 0 0,-1 0 0,0 0 0,-1 0 0,-2 0 0,0 0 0,-2 0 0,-1 0 0,-2 0 0,-2 0 0,-1 0-286,12-1 0,-4 1 0,-3 0 0,-2-1 0,-1 1 1,0-1-1,0 1 0,2-1 0,1 1 0,4 0 286,-6 0 0,2 0 0,0-1 0,2 1 0,1 0 0,1 0 0,0 0 0,1 0 0,0 0 0,0 1 0,0-1 0,0 0 0,-1 0 0,0 0 0,-1 0 0,-1 0 0,-1 0 0,4 0 0,1 0 0,0 0 0,0 0 0,-1 0 0,0 0 0,-1 0 0,-1 0 0,-1 0 0,-1 0 0,-1 0 0,-2 0 0,-2 0 213,9 0 1,-5 0 0,-2 0 0,-1 0-1,4 0 1,5 0-214,-10 0 0,4 0 0,3 0 0,2 0 0,2 0 0,1 0 0,0 0 0,1 0 0,-1 0 0,-1 0 0,-1 0 0,-4 0 0,-1 0 0,-5 0 0,-3 0 0,11 0 0,-7 0 0,-2 0 0,4 0 237,-2 0 1,3 0-1,2 0 1,-2 0-1,-2 0 1,-4 0-238,9 0 0,-4 0 589,-6 0 0,-3 0-589,2 0 1638,-4 0 0,2 0-885,-2 0 1,-2 0-754,9 0 0,4 0 0,-32 0 0</inkml:trace>
  <inkml:trace contextRef="#ctx0" brushRef="#br0" timeOffset="22633">18666 11903 24575,'-30'12'0,"1"0"0,6-2 0,0-1 0,1 1 0,-1 1 0,-6 3 0,-3 2 0,1-1 0,8-4 0,1 0 0,-3 0-628,-3 3 1,-3 0-1,0 1 1,1-2 627,2 1 0,2-2 0,-7-2-365,6-6 1,-5-1 0,-4-1 0,-2-1 0,-1 0 0,0 0 0,2-1 0,3 1 0,4 1-456,-7 1 1,6 0 0,0 0 0,-5-1 775,7-2 0,-3-1 0,-3 0 0,-2-1 0,-1 0 0,-1-1 1,2 1-1,1-1 0,3 1 0,4 0 74,-6-1 0,3 1 0,2-1 0,1 0 0,-1 1-30,0-1 0,1 0 0,0 0 0,-2 0 0,-1 0 0,-1 0 0,-3 0 0,-1 1 0,-1-1 0,1 0 0,2 1 0,4-1 0,1 0 0,3 1 0,0-1 0,-2-1 0,-3-1 0,-4-1 0,-2-1 0,1 0 0,3 0 0,5 0 0,3 0 0,4 0 0,-4-4 0,-1-1 0,-6-3 0,-3-2 0,-2-2 0,2 1 0,3 0 0,5 1 0,-5-4 0,6 1 0,-3-2 0,3 4 0,-5-2 0,-1 0 0,1-2 0,3 0 0,6-1 0,3-6 0,5-3 0,3 2 0,1 3 0,-4-4 0,1 0 0,5 5 0,0-3 0,1 0 0,0 2-416,1-1 1,1 2-1,0 2 416,0-1 0,1-2 222,0-3 1,1-3-1,2 4-222,2 5 0,3 1 0,2-10 0,1 1 0,-1 11 0,4 0 0,7-1 0,7-4 0,2 2 0,-3 3 0,0 2 0,2 1 0,-2 2 0,6-4 0,4-1 0,0 0 0,-2 1 0,-3 5 0,2 0 0,-2 3 0,1-1 819,1-1 0,3-1 0,-1 1 0,-2 1-128,5-1 0,1 2-691,-7 5 0,3 0 0,1 0 0,-2 2 0,1 0 0,0 1 0,5 1 0,-8 1 0,4-1 0,3 1 0,2 0 0,0 0 0,-1 0 0,-2 0 0,-5 1 185,5 1 1,-5 0 0,1 0 0,4 0-186,-4 0 0,3 0 0,2 0 0,2 0 0,0 0 0,0 0 0,0 0 0,-1 0 0,-2 0 0,0 0 0,0 0 0,0 0 0,-1 0 0,0 0 0,-1 0 0,-1 0 0,3 0 0,-3 1 0,-1-1 0,1 0 0,2 0 0,4-1 0,-6 0 0,4-1 0,2 0 0,2-1 0,1 1 0,0-1 0,-1 0 0,-2 0 0,-2 0 0,-4 1 0,-5-1-807,13 0 0,-8 0 1,4-1 806,-2 0 0,4-2 0,1 1 0,1-1 0,-3 0 0,-6 2 0,-2 1 0,-5 0 0,5 2 0,5-1 0,5 1 0,2 1 0,-1-1 0,-3 0 0,1 0 0,-3 0 0,6 0 0,-13 1 0,3-1 0,3 1 0,0 0 0,2 1 0,1 0 0,-1 1 0,-1 2-365,-2 1 1,2 1 0,0 1 0,0 2 0,0-1 0,0 1 0,-2-1 0,0-1 0,-3-1 123,9 1 0,-3-3 0,-1 1 0,1 0 1,3 3 240,-8-1 0,5 2 0,1 1 0,2 1 0,0 1 0,-1-1 0,-2 1 0,-3-2 0,-5-1 0,-6-2 168,5 3 1,-3 0-169,7 1 0,6 2 0,-1 1 0,-6-1 0,-4 3 0,-4-2 0,6-1 0,-3 1 465,-7 2 1,-3 3-466,-1 7 0,-2 1 3276,3 5-3241,-6-4 0,0 6 0,-2-7-35,-4-4 0,-5 0 0,-2 8 0,-2 1 0,1-6 0,-2-2 0,-1-1 819,0 0 0,-2 5 0,-1 0 0,0-2 273,-6 4 0,-1-3 0,0-1-1015,3-4 0,1-2 1,-2 1-78,-3 1 0,-2 1 0,-1-1 0,3-3 0,-2 0 0,1-3 0,-5 3 0,-5-2 0,4-6 0,-5-3 0,-1 0 0,2-1 0,-1 1 0,1-2 0,-2 1 0,4 0 0,-3 0 0,-1 0 0,-1 1 0,1-1 0,-2 0 0,1 0 0,-2-1 0,1 1 0,-1 0-547,5-1 1,-1 1 0,0-1 0,-1 1 0,1-1 0,0 1 500,0-1 1,-1 0 0,1 0 0,0-1 0,1 1 0,0 0 45,-1-1 0,1 1 0,0-1 0,0 1 0,-3 0 0,-1 1 0,-3 0 0,-1 1 0,-1 0 0,2 0 0,4-2 0,5 0 0,-7 1 0,0 0 0,3 0 0,1 0 0,-1 0 0,0 0 0,0 0 0,1 0 0</inkml:trace>
  <inkml:trace contextRef="#ctx0" brushRef="#br0" timeOffset="50942">21824 10344 24575,'-5'2'0,"-19"-1"0,-14-1 0,4 0 0,12 0 0,0 0 0,-9 0 0,-6 0 0,0 0 0,8 0 0,-1 0 0,3 2 0,-3 2 0,4-1 0,3 2 0,-9 2 0,-2 0 0,7-1 0,3 0 0,3-2 0,1 1 0,-3 0 0,0 0 0,-4 1 0,0 1 0,6 1 0,-1 0 0,-8 1 0,0 2 0,1 4 0,3 1 0,1-2 0,2 4 0,-3 6 0,3-2 0,6-6 0,1 1 0,-2 1 0,-2 2 0,1 1 0,0 5 0,0 2 0,4-4 0,5-8 0,1 2 0,-4 6 0,-2 6 0,-1 1 0,3-5 0,3-3 0,1 0 0,0 0 0,1 2 0,-1-1 0,-4 7 0,1-4 0,3 1 0,3-3 0,1 6 0,2-2 0,1-7 0,2 2 0,0 8 0,0 6 0,0-2 0,0-6 0,-1-1 0,2 3 0,2 1 0,1 3 0,1 0 0,-1-3 0,0 0 0,-1-2 0,2-1 0,1 5 0,1 0 0,1-5 0,0-6 0,2-2 0,4 7 0,3 0 0,2-6 0,1 0 0,-2-5 0,0 1 0,2-2 0,8 0 0,6-3 0,-6-6 0,6 1 0,2-1 0,0-1 0,-6 0 0,-1 0 0,-3 0 0,3 0 0,-1-1 0,3 1 0,2-1 0,0 0 0,-2-1 0,7 0 0,-1 0 0,-1-1 0,-4-1 0,1 0 0,0 0 0,-5 0 0,5 0 0,1 0 0,-1 0 0,-4-2 0,0 0 0,-2-1 0,-1-1 0,1 1 0,-1 0 0,5 0-547,0 0 1,5 0 0,3 0 0,1 0 0,-3 0 0,-4 0-547,4 0 1,-4 0 0,3 0 1046,-2 0 0,2 0 0,2 0 0,1 0 0,0 0-501,-3 0 1,2 0 0,1 0 0,-2 0 0,-2 0 0,-3 0 126,3 0 0,-4 0 0,7 0 213,-12 0 1,4 0 0,5 0 0,1 0 0,3 0 0,0 0 0,0 0 0,-2 0 0,-2 0 0,-2 0 0,-5 0 206,9 0 0,-6 0 0,0 0 0,4 0-23,-2 0 1,3 0-1,1 0 1,2 0 0,0 0-1,0 0 1,-2 0 22,-3 0 0,0 1 0,0-1 0,0 0 0,-1 0 0,-3 0 0,-1-1 227,4 1 0,-4-1 1,0 0-1,2 0-227,-2 1 0,2 0 0,1 0 0,1 0 0,0-2 0,-1 0 0,1-3 0,2-1 0,0-1 0,-1 0 0,-3-1 0,-2 2 0,4 0 0,-5 0 0,7-1 0,-9 2 0,5-1 0,3 0 0,3-2 0,1 1 0,0-1 0,-1 1 0,-3 0 0,-3 0 0,-5 2 980,11-3 0,-7 1 1,3-1-981,-4 2 0,2 0 0,3 0 0,-1-1 0,-2-1 0,-3-1 0,0-4 0,-2-2 0,-2 0 0,-3 1 0,4 0 0,0-1 655,-2 0 0,5-3 1,1-1-1,-1 0 0,-4 4-654,4-3 1,-1 1-2,-1 2 0,1-2 0,-1-2 0,-2-2 0,-1-2 0,-3 1 0,-1 3 0,-2 0 107,0-1 1,0-1 0,0-1-108,2-7 0,0-2 0,-3 4 0,-3 3 0,-1 1 1092,2-4 0,2-1 0,-5 3-969,0-6 580,-9 11 0,-1 0-703,-1-11 139,-3 5 0,-2-1-139,-7-1 0,-2 1 0,-1-2 0,-3-2 0,1 7 0,-4-4 0,-1-2 0,0 3 0,3 2 0,2 3 0,2 2 0,-3-1 0,0-1 0,-3-2 0,-1 0 0,0 1 0,3 4 0,-9-2 0,2 4 0,7 3 0,-1 2 0,-6-2 0,-5 1 0,4 2 0,3 4 0,-2 1 0,-5 0 0,-6-1 0,-1 0 0,2 0 0,1 0 0,1 1 0,-2 0 0,7 1 0,-3 1 0,0 0 0,-3-1 0,0 0 0,1 0 0,-3 0 0,-1-1 0,0-1 0,0 1 0,3 1 0,2-1-126,-3 1 0,3 0 1,1 0-1,-5-1 126,6 2 0,-3-1 0,-2-1 0,-2 0 0,0 0 0,1 1 0,3-1 0,2 1 0,-2-1 0,3 0 0,1 0 0,0 0 0,0 0 0,-1 1 0,-1 0 0,1 0 0,0 1 0,1-1 0,-2 0 0,1-1 0,1 1 0,2 0 0,2 1 0,2 1 0,-2-1 0,-5-2 0,-3-1 0,-1 0 0,2 0 0,3 1 0,2 0 0,-3-1 0,3 2 0,-3-1 0,0-1 0,0 1 0,2 0 0,-6-2 0,2 0 0,4 2 0,2 1 0,0 0 0,-5-1 0,-4-1 0,3 2 0,2 2 0,1 2 0,5 0 0,-1 0 0,1 0 0,-4 1 0,1 0 0,-3 0 0,3 0 0,3 0 0,3 0 0,-1 0 0,-2 0 0,1 0 0,-9 0 0,7 1 0,-3 1 0,1 1 0,3 0 0,1 1 856,-7-1 1,-3 0-857,1 0 0,-3-1 0,5-1 0,8 1 0,1-1 0,-8 1 0,-4 0 0,5 1 0,7 0 0,2 2 0,-1 1 0,1 0 0,-9 3 0,-1 3 0,0 0 0,-3 2 0,9-4 0,-2 1 0,3-2 0,5-2 0,0-1 0,-7 5 0,2-1 0,2-3 0,-1 2 0,21-9 0,-1 0 0</inkml:trace>
  <inkml:trace contextRef="#ctx0" brushRef="#br0" timeOffset="54176">19513 10724 24575,'28'-9'0,"1"0"0,-5 0 0,7-5 0,-12 6 0,5-4 0,4-1 0,3-2 0,2-1 0,3-2 0,1 0 0,1-1 0,-1 0 0,0 1 0,-1 0 0,-2 1 0,-3 2 0,-4 1-469,6-3 1,-5 3 0,-1 0 0,-1 0 0,1 0 0,2-1 0,5-3 374,-8 4 1,3-1 0,2-2 0,2 0 0,2-2 0,1 0 0,1-1 0,0 0-1,1 0 1,0-1 0,-1 1 0,-1 1 0,-1 0 0,-1 1 0,-3 0 0,-2 2-1,-2 2 1,-4 1 93,11-7 0,-7 4 0,-2 2 0,1-2 0,6-2 0,-7 3 0,5-1 0,2-2 0,2-1 0,1 0 0,1-1 0,-1 0 0,0 1 0,-2 1 0,-2 1 0,-3 2 0,-4 2 0,6-3 0,-6 4 0,0-1 0,6-3 0,-7 4 0,4-2 0,2-1 0,4-2 0,0 0 0,2-1 0,1 0 0,-1 0 0,-1 0 0,-1 1 0,-2 2 0,-3 1 0,-4 1 0,14-6 0,-7 4 0,-1 0 0,5-3-243,-9 5 1,3-2 0,1-1 0,1-1 0,0 1 0,0 0 0,-3 1 0,-1 2 242,7-4 0,-3 3 0,0 0 0,4-1 0,-6 3 0,2-1 0,2 0 0,1-1 0,0 1 0,-1 0 0,-1 0-64,0 0 1,-1 0 0,-1 1 0,1-1 0,1 1-1,2-1 64,-1 1 0,3-1 0,1 0 0,0 0 0,1 0 0,-3 1 0,-1 0 0,-4 2-705,7-2 1,-5 1 0,-2 0-1,2 2 705,-3 2 0,1 0 0,0 1 0,1 1 0,4-1 0,2 1 0,1 0 0,-2 1 0,-4-1 0,-4 2 0,-4 0 0,5-1 0,3 0 0,7-1 0,3 0 0,-2 0 0,-5 0 0,-9 1 0,7-1 308,7-2 1,-9 3 0,-30 4 0,1 0 0</inkml:trace>
  <inkml:trace contextRef="#ctx0" brushRef="#br0" timeOffset="55277">23719 8595 24575,'31'4'0,"0"0"0,0 0 0,0 0 0,4 1 0,1 1 0,0 1 0,3 0 0,-4-1 0,1 0 0,3 1 0,-1 0 0,-2 0 0,-3 0 0,3 0 0,-4 0 0,-1 0 0,1-1 0,4 1 0,2 0 0,-5-1 0,-9 0 0,-9 1 0,-13-1 0,-7 9 0,-12 3 0,-10 6 0,-4 2 0,2-4 0,4-6 0,1-2 0,-1 0 0,-1 3-547,-1 1 1,-3 3 0,0 1 0,-1-1 0,2-1 0,2-4-115,-6 1 1,3-5 0,0 1 253,-3 4 0,1-1 1,7-3 406,6-3 0,-1 0 0,4-1 0,14-7 0,-1 0 0</inkml:trace>
  <inkml:trace contextRef="#ctx0" brushRef="#br0" timeOffset="56827">25102 8219 24575,'0'33'0,"1"0"0,0 0 0,-1 5 0,1 1 0,-1-6 0,-2 0 0,1 0 0,0 2 0,0 5 0,0 0 0,0-7 0,-1-2 0,0-4 0,1 0 0,-1-2 0,2 11 0,-4 0 0,2-6 0,-2-9 0,0-2 0,-3-5 0,-3 2 0,0-10 0,0-1 0,-12-6 0,-9-3 0,3-1 0,-7-3 0,3 1 0,-7-1 0,8 0 0,2-6 0,8 0 0,20 3 0,11 7 0,3 0 0,0 4 0,7-1 0,2-1 0,12-1 0,-11 1 0,-1 0 0,-3-2 0,2 2 0,-10 1 0,7-1 0,16 4 0,4 2 0,-12 0 0,0-1 0,10 2 0,5 0 0,-7 0 0,-12-1 0,-2 0 0,15 3 0</inkml:trace>
  <inkml:trace contextRef="#ctx0" brushRef="#br0" timeOffset="57929">24916 8227 24575,'28'-6'0,"0"0"0,4 6 0,-8 0 0,0 0 0,-2 0 0,0 0 0,6 2 0,0-1 0,7-1 0,-12 3 0,-11-3 0,-8 0 0,0 0 0,-3 0 0</inkml:trace>
  <inkml:trace contextRef="#ctx0" brushRef="#br0" timeOffset="59829">25494 8549 24575,'5'26'0,"0"0"0,0 0 0,-1-4 0,0-1 0,1 4 0,0 3 0,0-3 0,0 1 0,-1-3 0,0 2 0,1 8 0,-10-58 0,-1-16 0,4 15 0,1-1 0,-3-4 0,0-3 0,1 2 0,1-4 0,4 3 0,2-1 0,2 3 0,-4 10 0,0 1 0,3-6 0,2 10 0,-4 18 0,10 13 0,7 9 0,-2-1 0,-3 0 0,1 2 0,2 1 0,5 5 0,-1-1 0,-4-4 0,-5-3 0,-2-1 0,5 7 0,-4-5 0,-12-14 0,5 16 0,3 4 0,-1-1 0,3 5 0,-1-3 0,-3-13 0,-2-3 0</inkml:trace>
  <inkml:trace contextRef="#ctx0" brushRef="#br0" timeOffset="61645">25880 8510 24575,'0'29'0,"0"0"0,0 3 0,1 3 0,1-1 0,1-7 0,3 2 0,1-2 0,-1-6 0,4 4 0,0-4 0,0-16 0,8 2 0,-10-2 0,15-11 0,-9-5 0,7-3 0,-7-5 0,-7 5 0,-2 1 0,1-3 0,-5 8 0,6-18 0,-6 12 0,1-8 0,-1 0 0,-1 8 0,-4-9 0,-3-1 0,-8-6 0,2-1 0,-3 7 0,3 19 0,4-1 0,-5 3 0,9 0 0,0 4 0,-21 23 0,2 3 0,9-11 0,1 0 0,-2 5 0,15-17 0</inkml:trace>
  <inkml:trace contextRef="#ctx0" brushRef="#br0" timeOffset="66297">26178 8488 24575,'12'21'0,"0"0"0,-1-3 0,-1 0 0,-2 4 0,-1-2 0,1 0 0,-1 2 0,1 2 0,-3-4 0,0-2 0,3 6 0,0-1 0,0 0 0,-2-11 0,4 6 0,1-10 0,-5-3 0,8 1 0,0-1 0,-5-3 0,8-2 0,-11-6 0,3-14 0,0-2 0,0 0 0,-2-1 0,-2 1 0,-2 10 0,-9-2 0,-1 5 0,-4-2 0,-1 3 0,-1-3 0,4 5 0,-3 0 0,10 16 0,-1-1 0,3 5 0,0-7 0,3-4 0,12 0 0,0-4 0,18-6 0,-14-2 0,6-14 0,-16 11 0,1-7 0,-3 9 0,-3 5 0,3-5 0,-2 1 0,-1 3 0,0-3 0,-2 7 0,-2-1 0</inkml:trace>
  <inkml:trace contextRef="#ctx0" brushRef="#br0" timeOffset="71531">21109 11809 24575,'0'0'0</inkml:trace>
  <inkml:trace contextRef="#ctx0" brushRef="#br0" timeOffset="72999">21217 11836 24575,'37'-4'0,"0"0"0,0 0 0,0 0 0,-3 1 0,0 0 0,0 0 0,-2 1 0,2 0 0,-1 1 0,6 0-410,-8 1 0,4 0 1,5 0-1,1 0 1,0 0-1,-1 0 0,-2 0 1,-6 0-411,3 0 1,-5 0 0,0 0 0,5 0 727,-6 0 0,4 0 1,3 0-1,1 0 1,0 0-1,0 0 0,-2 0 1,-3 0-1,-5 0 92,12 0 0,-7 0 0,3 0 0,-5 0 0,2 0 0,1 0 0,-1 0 0,-1 0 0,-1 0 0,0 0 0,-1 0 0,-1 0 516,8 0 0,0 0 0,3 0-516,-8 0 0,4 0 0,1 0 0,0 0 0,0 0 0,-3 0 0,-2 0 0,-2 0 0,-1 0 0,2 0 0,2 0-95,2 0 0,2 0 1,2 0-1,0 0 0,1 0 1,0 0-1,-2 0 95,-1 0 0,0 0 0,0 0 0,-1 0 0,0 0 0,-1 0 0,-2 0-268,1 0 1,-1 0-1,-1 0 1,0 0-1,1 0 268,3 0 0,2 0 0,0 0 0,1 0 0,-1 0-112,-3 0 1,1 0 0,0 0 0,-1 0 0,-2 0 0,-3 0 111,5 0 0,-5 0 0,5 0-17,-5 0 1,3 0-1,2 0 1,1 0 0,-2 0-1,-3 0 17,8 0 0,-3 0 0,-2 0 0,5 0 0,-2 0 112,1 0 1,-8 0 0,-22 0 0,1 0 0</inkml:trace>
  <inkml:trace contextRef="#ctx0" brushRef="#br0" timeOffset="75359">25887 10666 24575,'3'9'0,"5"18"0,3 13 0,-1-6 0,-5-14 0,1 0 0,0 5 0,1 5 0,2 0 0,0-5 0,6-3 0,0-4 0,7 4 0,-2-8 0,1-5 0,3-10 0,-3-10 0,2-6 0,-2-3 0,1-3 0,-1-1 0,-2 4 0,0 0 0,-1-3 0,0-6 0,1-6 0,-2 1 0,-3 5 0,-2 1 0,-3 2 0,-2-2 0,-2-3 0,-4 5 0,-4 6 0,-3 2 0,-2-12 0,-5 0 0,3 14 0,0 1 0,1 2 0,-10-12 0,-1 27 0,-2 4 0,1-2 0,-7 2 0,0 0 0,8-1 0,-3 1 0,9 0 0,-1 0 0,-9 11 0,-2 2 0,4-6 0,3 3 0,-4 3 0,6-3 0,6-2 0,-5 8 0,13-16 0,2-3 0</inkml:trace>
  <inkml:trace contextRef="#ctx0" brushRef="#br0" timeOffset="81252">26414 10907 24575,'9'33'0,"0"0"0,1-4 0,-1 8 0,5-6 0,18-27 0,-10-20 0,1-7 0,1 3 0,1-3 0,-1-2 0,-6 0 0,0-3 0,-2-1 0,-1 1-152,0 1 1,-1 0 0,-2-1 0,-1 0 151,-2-2 0,-2 0 0,-2-1 0,-2 0 0,-4-2 0,-3 0 0,-1 0 0,0 3 49,2-1 1,0 2 0,-3-2-50,-2 2 0,-4-2 0,-1-1 0,1 3 0,3 5 0,0 2 0,1 2 0,-2-5 0,-3-4 0,4 9 0,3 12 0,0 6 0,-10 4 0,-2 9 0,-3 6 0,0 1 0,0-1 0,0 5 0,5 2 0,-2 5 0,0 5 0,1 1 0,2 0 0,4-3 0,3 2 0,5-1 0,1 0 0,-1 3-317,-1-6 0,-2 1 0,0 2 0,1 0 0,2-1 0,3-2 317,6 7 0,3-2 0,4-1 0,0 0-119,0-6 1,1 1 0,1-1-1,0-1 1,-1-1 118,2 6 0,-2-2 0,2 1 0,-1-1 0,2 3 0,-1-2 0,-5-4 0,-4-5 0,-2 1 0,0 8 0,-1 9 0,1 0 0,-1-6 0,2-1 0,-1 0 0,1 5 0,1 7 0,-2-5 0,-3-20 0,-3-19 0,4 14 0,-10-45 1140,2 2 1,1-2-1141,2 1 0,0-2 167,0 4 0,1-4 0,-1-1 1,0 1-168,0 1 0,0 0 0,-1 0 0,2 2 0,0-2 0,1 1 0,-1 1 0,-5-13 0,1 9 0,3 19 0,-12-6 0,30 11 0,9-13 0,8 15 0,5 1 0,-6-1 0,2-1 0,-4 0 0,-1 2 0,-3 1 0,1-2 0,0-1 0</inkml:trace>
  <inkml:trace contextRef="#ctx0" brushRef="#br0" timeOffset="84469">26757 8093 24575,'-10'33'0,"-1"1"0,5-9 0,-1 1 0,0 0 0,-1 1 0,0 1 0,1 3 0,2 1 0,1 4 0,1 1 0,0-1 0,0-5 0,1 5 0,0-1 0,1-4 0,0 5 0,0-2 0,1-5 0,0-8 0,2-2 0,10 16 0,4-1 0,-7-13 0,2-1 0,1 2 0,2 2 0,1-5 0,5-3 0,1-4 0,7 6 0,3 0 0,-11-10 0,-8-9 0,0 3 0,-4-3 0</inkml:trace>
  <inkml:trace contextRef="#ctx0" brushRef="#br0" timeOffset="86271">27154 8180 24575,'15'31'0,"-8"-15"0,0 4 0,1 7 0,2 9 0,1 4 0,-2-1 0,-1-6 0,-2-3 0,-2-4 0,1 4 0,1 2 0,2 6 0,-1 3 0,0-1 0,-1-3 0,-3-8 0,-4 0 0,-2-3 0,3 10 0,-2-13 0,-8-34 0,-3-12 0,4-3 0,0-6 0,-1-4 0,1-2 0,1 9 0,0-3 0,-1 0 0,1-2 0,-1 0 0,1 2 0,0 0-656,-1-4 1,0 0-1,1 0 1,0 2 0,0-1-1,0-2 1,-1-1-1,2 2 1,0 3 0,2 8 321,2-8 726,2 2 0,2 2-392,2 8 0,4-5 0,3 5 0,1 18 0,20-3 0,9 4 0,-6 9 0,0 3 0,-5-3 0,1 0 0,-2 2 1092,-4 0 0,-2 1 0,0 5-618,2 5 1,1 6 0,-1 0 0,-4-3-475,-1-3 0,-2 1 232,3-1 0,2 4 0,-1-2 1,-8-3-233,-6 1 0,-1 11 0,-4-8 0,0 8 0,-2-8 0,-8 4 0,-7 8 0,1-1 0,1-8 0,0-2 0,-1 3 0,0 2 0,-1 3 0,0 0 0,1-5 0,-4 2 0,0-3 0,3-3 0,2-4 0,6-11 0,-10 13 0,0-9 0,9-5 0,-14 8 0,13-8 0,-1-1 0,0 0 0,8-5 0,-1 1 0</inkml:trace>
  <inkml:trace contextRef="#ctx0" brushRef="#br0" timeOffset="88062">27838 7785 24575,'0'6'0,"4"27"0,1-15 0,2 7 0,3 3 0,4-1 0,2-1 0,-5-3 0,1-1 0,1 5 0,-1 1 0,-5 6 0,-2-3 0,-2-3 0,-1 0 0,1 7 0,0-7 0,-3-3 0,-1 7 0,0 10 0,-2-6 0,0-13 0,-1-1 0,1 6 0,-1 2 0,-2-2 0,-2-3 0,0-3 0,-5 8 0,0-3 0,2-9 0,3-8 0,-2 5 0,3-6 0,-5 13 0,8-14 0,-5 11 0,6-14 0,0 2 0,-3 6 0,0 1 0,-13 16 0,11-13 0,-13 11 0,17-20 0,-3 1 0</inkml:trace>
  <inkml:trace contextRef="#ctx0" brushRef="#br0" timeOffset="97023">25971 13753 24575,'6'28'0,"0"0"0,0 0 0,1 3 0,0 2 0,-1-1 0,-1-3 0,-1 0 0,-1 5 0,0-4 0,-1 4 0,-1 5 0,1 1 0,-1 1 0,0-2 0,0-3 0,-1-5 0,0 0 0,-1-4 0,0 0 0,0 4 0,1 4 0,0 10 0,1 4 0,-1-1 0,-1-8 0,-1-11 0,-2-17 0,-14-43 0,9 9 0,-1-6 0,2-2-820,1-2 1,0-3 0,2-2 0,-2 1-1,0 0 1,0-1 0,-1 1 0,2 2-83,1 1 1,1 1 0,0 0 1702,-1 0 1,0 0-1,3-5-801,3 7 0,3-5 0,1-2 0,1-1 0,0 0 0,0 3 0,-1 3 0,0-1 0,0 3 0,0 1 0,3-4 0,0 4 0,2-4 0,1-1 0,1-2 0,0 1 0,0 3 0,0 4 0,-1 6 0,7-6 0,2 7 487,8-1 0,4 0 0,-2 4-487,-3 8 0,0 2 0,5-1 0,1 1 0,-2-1 0,-3 5 0,-10 12 0,-1 4 0,0-2 0,-3 2 1638,-1 8 0,-3 2-988,-4-3 0,-2 2-650,-1 9 0,-3 7 0,0 1 0,0-5 0,-2 1 0,0-1 0,0 1 0,0 5 0,-1 0 0,-2-8 0,-2-8 0,-3-4 0,-10 2 0,-2-1 0,-1 5 47,-1-13 0,-5-2-47,-3-2 0,2-2 0,-5 0 0,5 0 0,4 0 0,18-4 0,4-2 0,-1 2 0</inkml:trace>
  <inkml:trace contextRef="#ctx0" brushRef="#br0" timeOffset="98240">26334 14409 24575,'4'27'0,"1"0"0,0-6 0,1 0 0,1 10 0,0 2 0,0 1 0,-1-2 0,2 2 0,-21-44 0,-6-14 0,8 1 0,0-6 0,1-2 0,0 1 0,-2 1 0,0 0 0,0-1 0,2 0 0,-1-7 0,1-2 0,3 2 0,5 3 0,8 8 0,4 3 0,-1 1 0,-4-9 0,1 3 0,9 2 0,3 5 0,6 11 0,4 2 0,5 1 0,-5 5 0,-6 2 0,-1 4 0,-9-2 0,2 4 0,-11-4 0,2 0 0</inkml:trace>
  <inkml:trace contextRef="#ctx0" brushRef="#br0" timeOffset="101075">26023 12450 24575,'4'17'0,"3"7"0,1 6 0,0-2 0,-2-3 0,0 1 0,2 1 0,2 5 0,-1-1 0,-1-4 0,-2-5 0,-1-2 0,8 22 0,-4-15 0,-16-52 0,6 27 0,-7-26 0,-3-17 0,6 10 0,0-3 0,1 0 0,1 3 0,-2-5 0,1 0 0,2 4 0,2-4 0,0-3 0,0 3 0,1 6 0,0 0 0,2 3 0,3-2 0,1-3 0,-1 6 0,1-6 0,6 6 0,-2 13 0,8 7 0,1 2 0,6-4 0,1 4 0,-1 1 0,-5 1 0,5 5 0,-5 7 0,0 3 0,-2-2 0,0 3 0,-2-2 0,-11-7 0,3 10 0,4 9 0,-4-7 0,-1 2 0,1 4 0,-1 4 0,0-5 0,5 11 0,-5-6 0,-3-2 0,-7-7 0,0-7 0,-4 14 0,-6-8 0,-1-1 0,0 1 0,-1-1 0,-2 1 0,1-3 0,0-1 0,-6 7 0,2-2 0,-3 2 0,-1-1 0,1-2 0,-3 7 0,2-8 0,4-1 0,10-6 0,0-2 0,5-2 0</inkml:trace>
  <inkml:trace contextRef="#ctx0" brushRef="#br0" timeOffset="102325">26421 11831 24575,'0'-33'0,"0"0"0,-1 1 0,1-1 0,0 1 0,1 1 0,-2 2 0,0-3 0,0 0 0,0 7 0,1-7 0,0 14 0,0 4 0</inkml:trace>
  <inkml:trace contextRef="#ctx0" brushRef="#br0" timeOffset="103227">26300 11474 24575,'24'-10'0,"0"-1"0,2 1 0,1-3 0,2 4 0,-9 11 0,-2 4 0,12 5 0,-3 12 0,-1 2 0,-7-5 0,-5-1 0,-3-5 0,-10-13 0</inkml:trace>
  <inkml:trace contextRef="#ctx0" brushRef="#br0" timeOffset="104410">26324 13252 24575,'0'-29'0,"0"0"0,0 0 0,0 0 0,0-2 0,-1 0 0,-1-5 0,0-2 0,-1 7 0,-2 4 0,5 18 0,0 4 0</inkml:trace>
  <inkml:trace contextRef="#ctx0" brushRef="#br0" timeOffset="105484">26215 12981 24575,'13'-18'0,"0"0"0,-2 3 0,2 1 0,14-11 0,1 2 0,-5 5 0,7 7 0,-1 10 0,-17 14 0,-2 5 0,1 3 0,2 3 0,-2-2 0,0-2 0,-1-1 0,1 3 0,-3-7 0,-7-14 0</inkml:trace>
  <inkml:trace contextRef="#ctx0" brushRef="#br0" timeOffset="107876">27369 10392 24575,'23'23'0,"1"1"0,-8-9 0,-1 4 0,-1 4 0,1 7 0,0 3 0,-1 0 0,-3-2 0,-2 4 0,-3-1 0,1 3-656,0-6 1,2 3-1,0 0 1,-1 1 0,-2-2 329,-2 3 1,-3-2-1,-1 2 1,-2 4 325,0-8 0,-2 3 0,-1 2 0,-1 2 0,0 0 0,0 0 0,0-1 0,1-2 0,1-2 0,0-1 0,0-1 0,0 0 0,1 0 0,-2 2 0,1 2-328,-1-3 0,0 3 0,-1 1 1,0 1-1,-1 0 0,1 1 1,0-2-1,0-1 0,1-1 1,1-3 224,-1 4 1,1-4 0,0-1-1,1-1 1,0 2 0,1 4 102,1-5 0,1 4 0,0 1 0,1 1 0,-1 1 0,2 0 0,-1-1 0,0-2 0,1-2 0,0-3 0,0 4 0,0-4 0,0-2 0,2 2 0,0 2 0,0 2 0,0 4 0,1 2 0,0 2 0,1-2 0,0-4 0,2-4 0,0-8 857,8 3 0,3-9-857,9 5 0,3-13 0,-5-27 0,0-15 0,-2-2 0,-5 6 0,-2-2 0,-2-3 0,-4 1 0,0-4 0,-1-1 0,-2 2 0,-2 5 0,0-6 0,-6 6 925,-9 4 1,-3 12-926,1 28 0,-2 19 0,0 7 0,-1-2 0,3-11 0,-1 0 0,0 1 0,0 1 0,0 4-235,2-2 0,-1 3 0,0 3 0,0 1 0,0 1 0,1-2 1,0-1-1,1-3 235,-2 5 0,2-3 0,-1-1 0,2 1 0,0 2 0,2-3 0,0 3 0,1 2 0,0-1 0,1 0 0,1-3 0,1-3-185,0 0 0,1-4 0,1 0 1,3 6 184,0-4 0,2 4 0,2 2 0,0 3 0,2 1 0,-1-1 0,1-1 0,0-1 0,-1-4 0,1 2 0,0-3 0,1-1 0,-1-1 0,1 1 0,1 3-410,-1 0 0,1 2 1,0 2-1,0 0 1,0 0-1,1-1 0,-1-3 1,0-3 155,5 5 0,-1-4 0,0-1 1,0 5 185,-5-7 0,0 4 0,0 1 0,-1 1 0,0-1 0,-2-1 0,0-3 68,-2 6 0,-1-3 0,-1 0 0,0 3 0,1-2 0,2 4 0,0 1 0,-1 0 0,-4-4 0,-4-5 1092,-6 1 0,-5-6 0,-7-3-897,-8-6 0,-8-4 0,-2-3 0,4 0-195,7-1 0,3-1 0,-3-1 174,-6 0 1,-4 0 0,0-1 0,4-2-175,2-1 0,3-2 0,4 0 0,-11 1 0,9 0 0,1 0 0</inkml:trace>
  <inkml:trace contextRef="#ctx0" brushRef="#br0" timeOffset="133819">13735 14029 24575,'-18'3'0,"-1"0"0,1 2 0,-1 2 0,-11 11 0,0 2 0,2 1 0,3-4 0,3 5 0,12 3 0,3 5 0,2-4 0,-3 8 0,3-10 0,0 5 0,0 3 0,1-3 0,1 5 0,0-2 0,0 0 0,2 4 0,0 3 0,0-5 0,0 4 0,1 0 0,2-5 0,2 0 0,6 0 0,-1-7 0,4 3 0,2 3 0,1 0 0,0-2 0,-1-4 0,7 6 0,1-4 0,1 1-656,-5-4 1,2 3-1,0 0 1,0-3 0,-1-4 63,2-4 1,0-4 0,1-1 135,10 3 0,3-2 0,-4-2 456,-7-2 0,1-2-3,2-2 0,5 0 0,-2-1 1,-6-3 2,-1-6 0,-2 0 0,-3 1 0,-14 1 0</inkml:trace>
  <inkml:trace contextRef="#ctx0" brushRef="#br0" timeOffset="135302">14118 14841 24575,'14'32'0,"1"-4"0,-1 4 0,-1-11 0,4 3 0,-2-3 0,6 8 0,-8-10 0,3 4 0,-1-4 0,0-1 0,1-2 0,10 6 0,2 0 0,-4-4 0,-1-1 0,4 1 0,-3-5 0,-1-8 0,9-14 0,0-5 0,-8 3 0,0-1 0,3-4 0,-7-1 0,-13-3 0,-3 0 0,3 2 0,-1-1 0,-4-13 0,-5-1 0,-2 13 0,-2 1 0,3-6 0,-8 0 0,-10 8 0,-11-1 0,-6 2 0,-3 1 0,4 3 0,7 4 0,-6 6 0,0 2-500,7-7 0,-7-4 1,-3-2-1,1 2 1,7 4-1,9 9 500,8 14 0,7 5 0,-4 12 0,5-18 0,1 7 0</inkml:trace>
  <inkml:trace contextRef="#ctx0" brushRef="#br0" timeOffset="136919">14903 14808 24383,'13'24'0,"0"-1"0,-3 1 0,2 6 0,0 3 0,0 1 0,-2-3 0,-1-5 0,3 9 0,-1-2 23,-1 1 1,2 6 0,-2-7 0,-7-18-24,-17-44 0,3 5 0,-3-6 0,0-3 0,2 3 0,2 0 0,3 1 0,-1 0-1009,-4-5 1,-1-1-1,5 2 1009,3 0 0,11 3 0,16 7 0,12 1 0,4 2 0,-8 2 0,-5-1 0,0 0 183,5 1 0,5-3 1,-1 4-1,-6 8-183,5 19 43,-15 16-43,0-3 0,0 5 0,-5 2 0,-1 6 0,-1 2 0,-1-5 0,-1-6 0,-1-3 0,0 1 0,1 5 0,-1 5 0,1-6 0,-2-14 0,-1-16 0,0-14 0,3-15 0,-1-7 0,1 1 0,-2 6 0,3-4 0,2 0 0,-2 7 0,3-5 0,2-2 0,0 0 0,0 6 0,-2 7 0,2 7 0,1 4 945,10-7 1,1 3-946,2 15 0,-11 3 0,0 15 0,4 13 0,0 3 0,-3-3 0,-5-7 0,-3-2 0,2 3 0,1 0 0,2 4 0,0 0 0,-1 0 0,-3-3 0,-1 1 0,-4-2 0,-1-4 0,1 8 0,-1 2 456,-3-25-456,0 4 0,-1-6 0,1 5 0</inkml:trace>
  <inkml:trace contextRef="#ctx0" brushRef="#br0" timeOffset="144841">19112 13329 24575,'-18'8'0,"0"1"0,-7 4 0,-4 2 0,0-2 0,-3 2 0,-5 2 0,7-4 0,-3 2 0,-3 1 0,-1 0 0,0 1 0,2-2 0,4-1-354,-3 0 1,4-1 0,-1-1 0,-7 3 353,11-5 0,-2 1 0,-5 1 0,-1 1 0,-2 0 0,-1 1 0,-1 0 0,1-1 0,0 0 0,2 0 0,3-2 0,3-1 0,3-2-790,-11 4 1,6-4 0,1 0 0,-8 1 789,11-1 0,-5 1 0,-2 0 0,-3 1 0,-1 1 0,0-1 0,-1 1 0,1-1 0,1 0 0,3-1 0,2-1-469,-3 0 1,3-1 0,1 0 0,1 0 0,0-1 0,-1 0 0,-2 1 450,1 0 1,0-1 0,-1 1-1,0-1 1,-1 1 0,-1 0 0,-1 0-1,-3 1 18,10-2 0,-3 1 0,-1 0 0,-1 0 0,-1 1 0,-1 0 0,-1 0 0,1 0 0,-1 0 0,2 0 0,0-1 0,1 1 0,1-1 0,2-1 0,3 0 0,-12 2 0,6-1 0,1 0 0,1-1 0,-1 0 0,-4 1 0,-5 1 0,16-3 0,-3 1 0,-2 0 0,-2 1 0,-1 0 0,-2 0 0,-1 0 0,-1 1 0,-1 0 0,0-1 0,-1 1 0,1 0 0,0 0 0,0-1 0,1 1 0,2-1 0,0-1 0,2 1 0,2-1 0,2 0 0,2-1 0,2-1-469,-12 3 1,5-2 0,4 0 0,1-1 0,-1 0 0,-2 1 0,-5 0 417,6-1 1,-1 1 0,-3 0 0,-2 1 0,0 0 0,-2 0 0,-1 0 0,0 0 0,0 0 0,0-1-1,1 0 1,1 0 0,1-1 0,1 0 0,3-2 50,-9 1 0,3-1 0,0-2 0,2 1 0,0-1 0,1-1 0,0 1 0,0-1 0,1 1 0,-1 1 0,1-1 0,2 1 0,-1-1 0,0 0 0,-1 0 0,-2 0 0,-2-2 0,8 1 0,-3 0 0,-2-1 0,-1-1 0,-1 1 0,-1-1 0,-1 0 0,1 1 0,0-1 0,1 0 0,1 0 0,1 0 0,2 0 0,3 0 0,2 1-433,-10-1 0,5 0 0,2 0 0,1 0 0,-1 0 0,-3-2 433,3 1 0,-2 0 0,-1-1 0,0 0 0,-2 0 0,1-2 0,1 0 0,0-1 0,2-2 0,0-2 0,-1-2 0,1-2 0,0 0 0,2-1 0,1 1 0,2 1 0,1 1 66,-4-1 1,5 1-1,-1 1 1,-5-4-67,6 4 0,-3-2 0,-3-2 0,-2-1 0,0 0 0,0 0 0,1 1 0,2 0 0,3 3 0,5 1 0,-7-3 0,5 3 0,-2-2 0,-2 0 0,-3-1 0,-1 0 0,1 0 0,2 2 0,-1-1 0,2 3 0,-3-1 0,5 2 0,-3-2 0,-2 1 0,1-1 0,1 1 0,3 1 0,-5-1 0,3 0 0,-1 0 546,0 0 0,-3-1 1,0 0-1,0-2-546,2 0 0,-2-1 0,0-2 0,3 2 0,2 0 0,2 2 0,3 0 0,-3-2 0,0 0 0,-4-1 0,-2-1 0,-1-2 0,3-1 0,3-1 0,0-4 0,4-1 0,1-2 0,1 0 0,2 0 655,2 4 0,3-1 1,0 0-1,0-1 0,0-3-596,0-1 1,0-3 0,-1-3 0,0 0 0,2 1 0,2 2 0,2 3 759,3 0 0,2 3 0,1 1 0,1-2-424,-2-6 1,0-1 0,2-1 0,2 3-396,5-3 0,3 2 0,-1 2 0,-2 3 0,1-1 0,2 5 0,3-4 0,1-3 0,2 0 0,-2 3 0,0 5 0,4-4 0,0 2 0,-3 2 0,2-3 0,-1 1 0,0 5 0,1 4 0,3 5 0,11-2 0,6 1 0,-2 0 0,-1 0 0,2 1 0,-7 3 0,4-1 0,2 1 0,2 0 0,2 3 0,-5 2 0,3 2 0,1 1 0,1 1 0,-1 1 0,-1-1 0,-2-1-656,1 0 1,-2-1-1,-1 1 1,1-1 0,2 2 510,0-1 1,2 1 0,2 1 0,0-1 0,-1 1 0,-1 0 0,-3 0 144,-1 0 0,-2-1 0,-2 1 0,2 0 0,2 1-260,-1-1 1,3 1-1,1 0 1,0 0-1,1 0 1,0 0-1,-1 1 260,-1 0 0,-2 0 0,1 0 0,0 1 0,0-1 0,2 1 0,1-1-328,-3-1 0,2 0 0,1 0 1,2 0-1,0 0 0,-1 0 1,0 0-1,-2 0 0,-2 0 1,-3 0 300,6 2 1,-3 0 0,-2 1 0,0-2 0,3 0 26,-3-1 0,0 0 0,2-1 0,0-1 0,1 1 0,-1 0 0,-1-1-354,3 1 1,0 0 0,0 0-1,-1 0 1,-1 0 0,-2 0 353,4 0 0,-3 0 0,1 0 0,2 0 387,-2 0 0,4 0 0,1 0 0,0 0 0,-2 0 0,-2 0-387,4 0 0,-3 0 0,0 0 0,-1 0 0,-2 0 0,-2 0 0,2 0 0,4 0 0,-4 0 0,5 0 0,2 0 0,1 0 0,1 0 0,-2 0 0,-3 0 0,-4 0 144,2 0 1,-4 0 0,-1 0 0,5 0-145,-4 0 0,4 0 0,2-1 0,1 1 0,0 0 0,0 0 0,-3 0 0,-2 1 0,5 2 0,-3 1 0,-1 0 0,-1 0 0,0-1 0,4-1 0,-1-1 0,0 1 0,1 0 0,-1 2 0,0 0 0,1 1 0,1 0 0,1-1 0,-7-1 0,1 1 0,1-1 0,0 0 0,-1 0 0,0 0 0,-1 0 0,4-1 0,-3 0 0,1 0 0,1 0 0,5 1 0,-9 1 0,2-1 0,4 2 0,1 0 0,2 0 0,0 1 0,0-1 0,-1 0 0,-1 0 0,-2 0 0,-3-1 0,-4-1 404,7 1 0,-6-2 0,-2 0 1,1 0-1,5 1-404,-1 1 0,4 0 0,2 2 0,1-1 0,1 1 0,-1-1 0,-1-1 0,-3-2 0,3 0 0,-1-1 0,0-2 0,-2 0 0,-1 1 0,-2-1 0,4 1 0,-3 0 0,1 0 0,5 0 0,-10 0 0,4 0 0,3 0 0,1 0 0,1 0 0,0 0 0,-1 0 0,-3 0 0,-2 0 0,-5 0 0,5 0 0,-6 0 0,0 0 0,4 0 0,0 0 0,5 0 0,3 0 0,1 0 0,0 0 0,-2 0 0,-3 0 0,-5 0 0,8 0 0,-6 0 0,1 0 0,2 1 0,1 0 0,0-1 0,-6 1 0,-3 1 0,-1 0 0,1 2 0,5 2 0,0 0 0,-5-1 0,1 0 0,2 0 533,0 1 0,8 1 0,4 1 0,0 0 0,-3 0 0,-7-2-533,-4-1 0,-4 0 0,3 0 96,2 1 1,3 0 0,1 1 0,1 0-1,-2-1-96,2 1 0,1-1 0,-3 0 0,-2-1 0,6 2 0,0-1 296,-8-1 1,3 0-1,0 0 1,-1 1-297,6 5 0,-2 2 0,-3-2 0,-9-5 0,0 0 992,7 4 0,2 3 0,-6 0-992,-3 7 2474,-3 9-2474,-8-12 0,-1 1 0,1 15 0,-8-11 0,-2 2 0,-6 11 0,-2 0 0,3-15 0,-1 0 0,-3 3 0,2-6 0,-4 8 0,0 2 0,-1-6 0,0 5 0,-3 2 0,-5-1 0,0-2 0,9-10 0,-2 0 0,-5 9 0,-4 4 0,3-4 0,7-8 0,0-1 0,-7 7 0,-2 2 0,2-3 0,-1 2 0,1-2 0,2-2 0,0 0 0,-2 2 0,0 3 0,2-3 0,5-4 0,4-1 0,2 3 0,1 0 0,-5 7 0,10-5 0,0-16 0,15 5 0,1-3 0,10 5 0,-7-11 0,-4-7 0,-6-4 0,-1-2 0,-6-2 0,-1-8 0,-1-6 0,0 5 0,0 6 0,0 14 0,-6 8 0,3-2 0,-6 10 0,2-4 0,3-1 0,-3 1 0,4-6 0,-1 1 0,1-2 0,2-1 0</inkml:trace>
  <inkml:trace contextRef="#ctx0" brushRef="#br0" timeOffset="150707">17658 14142 24575,'33'0'0,"-1"0"0,1 0 0,0-1 0,0 1 0,-1 0 0,3 0 0,1-1 0,3 1 0,-1 0 0,1 0 0,-2 0 0,-2-1 0,-3 1 0,2 0 0,-4 0 0,-1 0 0,1 0 0,1 0 0,2 0 0,3 0 0,2 0 0,-3-1 0,-6 2 0,-8-1 0,0 3 0,3 1 0,8 3 0,-5 0 0,4 2 0,3 2 0,2 0 0,-1 0 0,-2 0 0,1-1 0,-3 0 0,1 0 0,0 1 0,4 1-365,-6 0 1,3 1 0,2 1 0,1 1 0,0 0 0,-1 0 0,-1 0 0,-2-1 0,-3-1-292,0 1 1,-3-1-1,-2-1 1,2 1 0,4 3 632,-3-1 0,4 1 0,2 3 0,2 0 0,1 1 0,-1 0 0,0-1 0,-4-1 0,-2-1 0,-5-3 23,9 7 0,-6-3 0,4 2 0,-4-4 0,6 3 0,3 1 0,0 0 0,-3-1 0,-7-3 0,-8-4 0,-5 2 0,2-3 0,-15-9 0</inkml:trace>
  <inkml:trace contextRef="#ctx0" brushRef="#br0" timeOffset="151891">19686 14388 24575,'15'15'0,"0"0"0,8 0 0,6 2 0,4 1 0,-1-2 0,-6-1 0,2 4 0,2 0 0,-6-6 0,7 2 0,2 1 0,-1-1 0,-2-2 0,-7-3 0,-2-1 0,-2-2 0,13 5 0,-2 0 0,-3 1 0,-10-1 0,-11-3 0,-1 3 0,-7 17 0,-4 5 0,0 0-386,2-10 0,-2 4 1,0-4 385,-6 3 0,-3 3 0,1-9 0,-6 3 0,0 1 0,4-4 0,2-2 0,-1 0 0,-2 3 0,-4 4 0,2-2 0,5-7 0,7-8 0,0 0 0,6-7 0</inkml:trace>
  <inkml:trace contextRef="#ctx0" brushRef="#br0" timeOffset="153507">19171 14963 24575,'34'0'0,"1"0"0,1 0 0,-10 0 0,5 0 0,-3 0 0,0 0 0,1 0 0,-4 0 0,1 0 0,2 0 0,8 0 0,3 0 0,-3 0-1093,-7 0 1,-1 0 0,-1 0 1086,0 0 0,0 0 1,2 0 5,6 0 0,4 0 0,-1 0 0,-3 0 0,-9 0 0,-3 0 0,4 0 0,6 0 0,6 0 0,1 0 0,-2 0 0,-7 0 0,0 0 0,-4 0 0,9 0 0,-3 0 770,3 0-770,-6 1 0,0-2 0,-4-3 0,-17-24 0,-12-7 0,-11 14 0,-8 2 0,-3-2 0,3-1 0,-3-1 0,-1-2 0,-1 1 0,2 4 0,1 1 0,2 3 0,-2 1 0,-2-1 0,-4 0 0,-4 0 0,-2 0 0,4 2 0,6 2 0,3 0 0,1 2 841,-4-1 0,-2 1 1,3-1-842,-4-10 0,8 4 0,0 0 0,-5-4 0,4 3 0,-3-6 0,1 3 0,4 2 0,15 13 0,0 0 0</inkml:trace>
  <inkml:trace contextRef="#ctx0" brushRef="#br0" timeOffset="158059">20799 13739 24575,'10'33'0,"-1"0"0,0 0 0,-1-6 0,0-2 0,0 2 0,1 4 0,0 2 0,-1-1 0,-1-5 0,-1-2 0,-1-2 0,0 13 0,-1-15 0,-1-2 0,-2-6 0,0 3 0,-3-7 0,-4 11 0,-9 0 0,2-8 0,-9-2 0,-2-2 0,7-5 0,-4 0 0,1-1 0,5-4 0,18 2 0,-2-2 0,27 0 0,-11 1 0,4-3 0,-11 1 0,-3 1 0,11-6 0,-12 6 0,18-5 0,-12 5 0,4 0 0,8 0 0,-15 2 0,8 0 0,-16 0 0,1 0 0</inkml:trace>
  <inkml:trace contextRef="#ctx0" brushRef="#br0" timeOffset="158792">20573 13763 24575,'28'0'0,"1"0"0,-1 0 0,-3 0 0,1 0 0,7 0 0,5 0 0,-3 0 0,-6-1 0,-2 0 0,-3 0 0,-3 0 0,-1 1 0,9-2 0,-8 1 0,-20 1 0</inkml:trace>
  <inkml:trace contextRef="#ctx0" brushRef="#br0" timeOffset="159909">21118 14080 24575,'0'6'0,"0"2"0,0-3 0,0 0 0,0-2 0,-11-29 0,5 2 0,-1-3 0,-1-1 0,3 5 0,0-2 0,1 0 0,0-3 0,4 5 0,8-4 0,22 5 0,-13 30 0,0 7 0,5 1 0,0 2 0,-5 3 0,-2 0 0,4 3 0,-6-1 0,-2 1 0,-5-3 0,2 6 0,-5-12 0,-1-3 0,1-1 0,-2-6 0,0 3 0,-1-7 0</inkml:trace>
  <inkml:trace contextRef="#ctx0" brushRef="#br0" timeOffset="160729">21290 13768 24575,'-5'25'0,"1"1"0,-1 0 0,2 1 0,-2 13 0,4-7 0,10-25 0,-4-7 0,17 4 0,11 2 0,-6-2 0,-5-1 0,6 2 0,5 4 0,-11-1 0,-16-1 0,3 8 0,2 11 0,-7-16 0,0 16 0,-8-20 0,-1 2 0,0-5 0,4-2 0</inkml:trace>
  <inkml:trace contextRef="#ctx0" brushRef="#br0" timeOffset="161477">21490 13344 24575,'5'23'0,"1"0"0,0 8 0,1 6 0,0 2 0,0-3 0,-1-5 0,-1-1 0,1 3 0,-1-5 0,1 4 0,0 2 0,0 0 0,-1-1 0,1-5 0,1 7 0,0-4 0,-1 2 0,1-3 0,-1 2 0,0 0 0,0-4 0,1 9 0,-1-3 0,0-3 0,-1-6 0,-3-9 0,-2-14 0</inkml:trace>
  <inkml:trace contextRef="#ctx0" brushRef="#br0" timeOffset="162293">21452 13908 24575,'33'-8'0,"0"0"0,-7 2 0,-4 1 0,-3 3 0,-13 0 0,0 2 0,0-3 0,-1 0 0,6-4 0,-6 3 0,3-2 0</inkml:trace>
  <inkml:trace contextRef="#ctx0" brushRef="#br0" timeOffset="169396">21177 14685 24575,'-30'-6'0,"0"-1"0,0 1 0,0-1 0,-2-3 0,1-1 0,-3-1 0,6 3 0,-2-1 0,-3-1 0,-1 0 0,1-1 0,2 1 0,5-1 0,-3-4 0,4 0 0,1 0 0,0-1 0,-3 0 0,-2 0 0,3-1 0,6 2 0,7-3 0,5 2 0,-11-13 0,10 1 0,2-2 0,0 3 0,0-3 0,3 4 0,-1-5 0,1 1 0,0 3 0,-1-4 0,1-2 0,1 6 0,1-5 0,0-2 0,1 1 0,-1 3 0,0-3 0,1 3 0,0-3 0,-1 3 0,0-4 0,0 0 0,1-1 0,2 1 0,1 2 0,2 0 0,2 0 0,-1 1 0,1 2 0,1-7 0,1 3 0,4-2 0,0 9 0,4-2 0,1 0 0,0 3 0,-2 5 0,4-2 0,1 5 0,1 2 0,3 2 0,-2 3 0,6 4 0,2 1 0,-9 1 0,4 0 0,6-2 0,4 1 0,-2 0 0,-4 2 0,1 0 0,7-2 0,4 0 0,-8 3 0,-5 6 0,2 3 0,-1 1 0,-3 2 0,0 2 0,0-1 0,-5-2 0,-3 0 0,4 2 0,3 1 0,2 0 0,0-1 0,7 3 0,0 1 0,-8-4 0,2 1 0,0 0 0,-5-1 0,2 0 0,-3 0 0,-2-3 0,-2 1 0,9 6 0,-12-7 0,13 9 0,-1 0 0,-10-5 0,5 10 0,-1 2 0,-9-7 0,7 9 0,-1 1 0,-10-14 0,5 13 0,-10-8 0,0-1 0,1 11 0,-1 0 0,-1-6 0,2 1 0,-1 4 0,-8 11 0,-3-1 0,2-5 0,1-4 0,-2 5 0,1-3 0,-3-2 0,1-3 0,2-5 0,0-1 0,-3 9 0,0-3 0,2-11 0,0 1 0,-5 9 0,7-14 0,-6 9 0,-1 5 0,4-3 0,-2 1 0,-2 2 0,-3 1 0,1 0 0,-3 9 0,1-1 0,-3-1 0,1-3 0,7-9 0,2-2 0,-2 4 0,2 2 0,3-5 0,-2 1 0,0 6 0,-1-4 0,-2 1 0,3-7 0,-13 15 0,12-19 0,-9 12 0,10-13 0,1-3 0,-4 10 0,2-9 0,-13 12 0,13-13 0,-13 7 0,16-9 0,-5 0 0,-1 3 0,3-3 0,-4 2 0,0-2 0,6-3 0,-9 1 0,-6-2 0,-6-1 0,2-1 0,6 1 0,-2 0 0,-4 0 0,-7 0 0,2 0 0,6 0 0,-2 0 0,-11 0 0</inkml:trace>
  <inkml:trace contextRef="#ctx0" brushRef="#br0" timeOffset="188904">15888 11751 24575,'37'0'0,"-19"0"0,3 0 0,-2 0 0,-6 0 0,3 0 0,11 4 0,-4 0 0,3 1 0,-10-2 0,-9-1 0,0-1 0,13 3 0,6 1 0,10 0 0,2 0 0,-2-1 0,0 0 0,-1 1 0,-3-2 0,-8-2 0,-4-2 0,-1 1 0,0 0 0,2 0 0,10 0 0,-3 0 0,0 0 0,7 0 0,-3 0 0,-2 0 0,-11 0 0,5 0 0,5 0 0,0 0 0,-2 0 0,-1 0 0,1 0 0,4 0 0,0 0 0,0 0 0,-4 0 0,-1 0 0,-1 0 0,6 0 0,2 0 0,-3 0 0,3 0 0,2 0 0,-2 0 0,3 0 0,-1 0 0,3 0-656,-7 0 1,2 0-1,1 0 1,-1 0 0,-5 0 262,9 0 1,-1 0 159,-7 0 0,5 0 0,-1 0 0,-4 0 233,4 0 0,-1 0 0,0 0 0,3 0 0,-2 0 0,-2 0 0,-2 0 0,-3 0 0,-5 0 0,1 0 0,10 0 0,4 0 0,-5 0 0,4 0 0,-3 0 0,6 0 0,-1 0 0,-8 0 0,-1 0 0,0 0 0,0 0 0,-1 0 0,2 0 0,9 0 0,2 0 0,-7 0 0,-13 0 0,-2 0 1638,16 0 0,3 0-1453,-10 0 0,1 0 0,-3 0-185,-4 0 0,2 0 0,7 0 0,8 0 0,0 0 0,-6 0 0,-3 0 0,-2 0 387,1 1 1,2-1 0,-3-1-388,-4 1 0,-5-1 0,-7 0 0,13 0 0,8 1 0,-5-1 0,1 2 0,1-1 0,8 0 0,1 0 0,-8 0 0,1 0 0,-5 0 0,3 0 0,-18 0 0,-3 0 0</inkml:trace>
  <inkml:trace contextRef="#ctx0" brushRef="#br0" timeOffset="193121">20839 11799 24575,'30'0'0,"-6"0"0,1 1 0,6 2 0,-4-1 0,7-1 0,-10 1 0,4 0 0,-1 0 0,4-2 0,-3 0 0,3 0 0,3 0 0,-1 0 0,-9 0 0,0 0 0,4 0 0,-3 0 0,-4 0 0,1 0 0,11-1 0,0 0 0,-4-2 0,-2-3 0,0-1 0,9 0 0,-4 1 0,4 2 0,-3 1 0,2 1 0,1 1 0,-6 0 0,1 1 0,0 0 0,1 0 0,1-1 0,1 1 0,-1-1 0,-1 0 0,3 1 0,-1 0 0,-3 0 0,-2 0 0,-3 0 0,2 0 0,-1 0 0,10 0 0,-3 0 0,-1 0 0,-6 0 0,4 0 0,6 0 0,-1 0 0,2 0 0,-2 0 0,-1 0 0,-1 0 0,0 0 0,1 0 0,-3 0 0,0 0 0,-6 0 0,-1 0 0,0 0 0,6 0 0,-4 0 0,-8 0 0,1 0 0,10 0 0,6 0 0,-1 0 0,-6 0 0,-1 0 0,0 0 0,-1 0 0,1 0 0,-2 0 0,5 0 0,-1 0 0,6 0 0,-3 0 0,-5 0 0,2 0 0,7 0 0,-6 0 0,4 0 0,-11 0 0,3 0 0,0 0 0,11 0 0,-2 0 0,-10 0 0,-2 0 0,5 0 0,2 0 0,2 0 0,2 0 0,-3 0 0,-5 0 0,1 0 0,4 0 0,5 0 0,2 0 0,-2 0 0,-5 0 0,0 0 0,-2 0 0,-1 0 0,-1 0 0,-2 0 0,2 0 0,6 0 0,3 0 0,-1 0 0,-6 0 0,-5 0 0,-1 0-180,2 0 0,4 0 0,2 0 0,1 0 180,2 0 0,3 0 0,0 0 0,0 0 0,-1 0 0,1 0 0,-1 0 0,-1 0 0,1 0 0,-5 0 0,2 0 0,-1 0 0,-3 0 0,-6 0 0,5 0 0,-12 0 0,-16 0 0</inkml:trace>
  <inkml:trace contextRef="#ctx0" brushRef="#br0" timeOffset="197621">11343 13435 24575,'35'0'0,"0"0"0,0 0 0,0 0 0,0 0 0,0 0 0,3 1 0,-1 0 0,-1 1 0,-1-1 0,0 1 0,1 0 0,0 1 0,-1 0 0,-1 0 0,-4 1 0,0 1 0,0 0 0,3-1 0,0 0 0,3-1 0,2 0 0,-1 0 0,-1-1 0,-4 1 0,6 1 0,-4-1 0,4 1 0,-6-3 0,4 1 0,2-1 0,0-1 0,-2 1 0,-5 0 0,6-1 0,-5 0 0,2 0 0,-4 0 0,0 0 0,1 0 0,3 0 0,2 0 0,-6 0 0,4 0 0,1 0 0,2 0 0,0 0 0,-1 0 0,-2 0 0,-1 0 0,-5 0 0,7 0 0,-5 0 0,0 0 0,5 0 0,-4 0 0,4 0 0,3 0 0,2 0 0,0 0 0,0 0 0,-3 0 0,-3 0 0,-6 0-1093,10 0 1,-7 0 0,1 0 1024,1 0 0,1 0 0,2 0 68,-3 0 0,4 0 0,0 0 0,-1 0 0,-4 0 0,-2 0 0,-3 0 0,3 0 0,-1 0 0,5 0 0,2 0 0,0 0 0,-2 0 0,-3 0-605,6 0 0,-3 0 0,2 0 605,-7 0 0,1 0 0,1 0 0,2 0 0,0 0 0,-2 0 0,2 0 0,1 0 0,0 0 0,0 0 0,1 0 0,1 0 0,0 0 0,1 0 0,-1 0 0,0 0 0,0 0-387,1 0 1,0 0 0,-1 0 0,-1 0 0,1 0 386,-1 0 0,0 0 0,0 0 0,0 0 0,2 0-547,-1 0 1,1 0 0,2 0 0,-2 0 0,0 0 0,-3 0 267,2 0 1,-2 0 0,-1 0 0,3 0 278,-2 0 0,3 0 0,1 0 0,0 0 0,-1 0 0,-2 0 363,-1 0 0,-2 0 0,-1 0 0,1 0 0,3 0-363,-5 0 0,2 0 0,2 0 0,1 0 0,-1 0 0,0 0 0,-1 0 0,-2 0 179,7 0 1,-2 0 0,-1 0-1,1 0 1,5 0-180,-10 0 0,2 0 0,4 0 0,1 0 0,1 0 0,-1 0 0,0 0 0,-2 0 0,-2 0 0,-4 0 0,-4 0 11,10 0 1,-7 0 0,5 0-12,-4 0 0,3 0 0,2 0 0,3 0 0,0 0 0,1 0 0,-1 0 0,-5 0 0,0 0 0,2 0 0,-1 0 0,1 0 0,0 0 0,-2 0 0,0 0 0,-2 0 0,4 0 0,-2 0 0,-2 0 0,2 0 0,1 0 0,3 0 0,-7 0 0,4 0 0,1 0 0,2 0 0,1 0 0,1 0 0,-1 0 0,-1 0 0,-1 0 0,-2 0 0,-4 0 0,-3 0 819,11 0 0,-7 0 0,-1 0 0,3 0-510,5-1 0,4 1 1,0-1-1,-5 1 1,-10-1-1,1 1 1,8-3-1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1T23:40:25.1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11395 9997 24575,'7'30'0,"-1"1"0,-1-5 0,2 3 0,-1-4 0,1 5 0,0-1 0,-1-3 0,0-2 0,0 3 0,-1 0 0,2 6 0,1 5 0,0-1 0,0-1 0,0-6 0,2 0 0,1-4 0,-1 2 0,-2 2 0,0 3 0,0-1 0,1-4 0,5 1 0,0-7 0,2-6 0,-8-7 0,4-1 0,-6-7 0,18-15 0,-14 4 0,11-13 0,-45 21 0,3 2 0,2 6 0,-3 4 0,0 6 0,-3 6 0,0 1 0,3-4 0,1-1 0,0 2 0,1 0 0,-3 6 0,-2 2 0,3-1 0,5-5 0,2-1 0,4 0 0,-5 11 0,1-1 0,0 3 0,11-21 0,-3 0 0,7-12 0</inkml:trace>
  <inkml:trace contextRef="#ctx0" brushRef="#br0" timeOffset="2330">13919 9861 24575,'-1'31'0,"-1"-1"0,1 1 0,0 0 0,-1-1 0,-1 7 0,-1 1 0,0 1 0,-1-2 0,1-4-1093,0 4 1,-1-5 0,0 2 306,-2 3 1,0 1-1,-1-4 725,0 4 1,1-7 60,-2-3 633,3 1 0,-3 0-633,-2-12 0,0-4 0,-1-2 0,-10-10 0,-12-7 0,-1-3 0,5-2 0,2-8 0,1-4 0,0 7 0,-6 0 0,2-1 0,7-1 0,7-16 0,8 3 0,6 11 1395,12-1 1,6 2-1396,11 13 849,-3 1 0,1 1-849,4 5 0,-4 2 0,-7 21 0,-5 4 0,-6-4 0,5 8 0,-2 5 0,-7-12 0,-3 2 0,0-1 0,1 4 0,0 0 0,0 0 0,0 3 0,1 1 0,-2 1 0,1 1 0,-1 1 0,0-5 0,-1-9 0,0-2 0,1 14 0,-1-2 0,0-13 0,2 7 0,0-10 0,4 6 0,-1-6 0,5 3 0,3-10 0,-3-5 0,13 11 0,2 1 0,-12-9 0,6 4 0,-1 1 0</inkml:trace>
  <inkml:trace contextRef="#ctx0" brushRef="#br0" timeOffset="7551">9074 12402 24575,'8'0'0,"20"0"0,6 0 0,-9 0 0,6 0 0,-4 0 0,5 0 0,2 0 0,0 0 0,-3 0-1093,3 0 1,-3 0 0,4 0 436,-4 0 1,3 0-1,1 0 1,2 0 0,0 0 299,0-1 0,2 0 1,1 0-1,-1 0 1,-3 0-1,-5 1 356,-1-1 0,-6 1 0,5-1 0,6 0 0,7 0 0,1 0 0,-8 0 0,-17 0 0,-15 1 0</inkml:trace>
  <inkml:trace contextRef="#ctx0" brushRef="#br0" timeOffset="8485">9178 12081 24575,'23'0'0,"0"0"0,5 0 0,6 0 0,3 0 0,0 0 0,-3 0 0,-2 0 0,-3 0 0,1 0 0,3 0 0,0 0 0,5 0 0,1 0 0,-1 0 0,-2 0 0,-6 0 0,1 0 0,-4 0 0,-2 0 0,5 0 0,-2 0 0,-3 3 0,-4-1 0,-1 0 0,2 0 0,-1 1 0,-10-3 0,-7 0 0,2 0 0</inkml:trace>
  <inkml:trace contextRef="#ctx0" brushRef="#br0" timeOffset="9229">9658 11824 24575,'-6'23'0,"-1"1"0,2 0 0,-1 3 0,-1 2 0,-2 4 0,0 1 0,1-4 0,1 3 0,0 1 0,1-8 0,-1 3 0,-1 0 0,1-2 0,-1 0 0,0-1 0,1-2 0,-3 7 0,1 0 0,1-5 0,-1 1 0,1-3 0,0-2 0,1-2 0,0 5 0,1-7 0,4-9 0,2-8 0</inkml:trace>
  <inkml:trace contextRef="#ctx0" brushRef="#br0" timeOffset="10555">12736 12425 24575,'17'2'0,"7"-1"0,-2-1 0,9 1 0,7-1 0,4 1 0,2-1 0,0 0 0,-4 1 0,-5-1 0,0 0 0,-4 0 0,-1 0 0,2 0 0,5 0-274,-8 0 1,3 0 0,3 0 0,2 0 0,2 0 0,0 0 0,-1 0 0,0 0 0,-1 0 0,-4 0 0,-2 0 0,-4 0-547,9 0 1,-6 0 0,-1 0 0,1 0-1,5 0 1,2 0 0,-1 0 0,-2 0 492,2 0 0,-1 0 0,-4 0 327,-7 0 0,0 0 443,10 0 0,4 0 0,-9 0-443,-12 0 0,5 0 0,-18 0 3276,1 0-2190,21 0 0,6 0-1086,-8 0 0,7 0 0,-3 0 0,-21 0 0,-6 0 0</inkml:trace>
  <inkml:trace contextRef="#ctx0" brushRef="#br0" timeOffset="11888">12742 12120 24575,'15'2'0,"11"5"0,-11-6 0,15 3 0,2-1 0,1 0 0,-11-1 0,0 0 0,1 0 0,3 0 0,4 0 0,0 0 0,5 0 0,4 0 0,-1-1 0,0 1 0,-4-1 0,-1 0 0,-3-1 0,1 0 0,5 1-365,-7-1 1,4 1 0,3 0 0,2 0 0,0-1 0,-1 1 0,-1 0 0,-3 0 0,-4-1 293,6 0 1,-4 0 0,-2 0 0,2 0-476,6 0 0,1 0 0,-1 0 0,-8 0 546,-5 0 0,-4 0 0,16 0 0,-17-2 0,-11 2 0,15-3 3099,-19 2-3099,8-3 2643,2 1-2643,7-1 0,-2 2 0,-3 2 0,-9 0 0,-6 0 0,1 0 0</inkml:trace>
  <inkml:trace contextRef="#ctx0" brushRef="#br0" timeOffset="12746">13610 11861 24575,'-11'29'0,"-1"0"0,1 0 0,0 0 0,-1-1 0,0 2 0,1-1 0,-1 1 0,0 0 0,0 2 0,-2 3 0,1 0 0,0-3 0,2-3 0,1-3 0,2-3 0,-1 0 0,-3 8 0,-1 2 0,0-1 0,0 1 0,0 1 0,2-5 0,0-8 0,0 2 0,0 5 0,-3 7 0,0 2 0,0-2 0,4-8 0,0-6 0,1-1 0,-1 7 0,-1 2 0,3-8 0,5-13 0,3-6 0</inkml:trace>
  <inkml:trace contextRef="#ctx0" brushRef="#br0" timeOffset="29085">19328 16607 24575,'22'-2'0,"-1"1"0,8-1 0,2-2 0,-4 1 0,1-1 0,-1-1 0,7 0 0,-1 0 0,3-1 0,-5 0 0,-10 2 0,-15 4 0,20-3 0,-12 2 0,17-2 0,6 3 0,-15 0 0,11 0 0,5 0 0,-9 0 0,3 0 0,-2 0 0,4 0 0,1 0 0,-2 0 0,-2 0 0,-2 0 0,1 0 0,6-1 0,1 0 0,-5 0 0,-8 0 0,-1-1 0,8-3 0,5-1 0,-2-1 0,-5 1 0,0-1 0,-4 2 0,3 0 0,2 0 0,-1 1 0,1 1 0,2 1 0,-3 1 0,-2-1 0,-2 1 0,0-1 0,4 2 0,5 0 0,1 0 0,-6 0 0,-3 0 0,-1 0 0,8 0 0,2 0 0,-8 0 0,1 0 0,1 0 0,6 0 0,0 0 0,-2 0 0,3 0 0,1 0 0,-4 0 0,3 0 0,1 0 0,-5 0 0,-4 0 0,-3 0 0,0 0 0,4 0 0,0 0 0,-1 0 0,2 0 0,-1 0 0,9 0 0,-2 0 0,-17 0 0,1 0 0,9 0 0,4 0 0,2 0 0,-3 0 0,1 0 0,0 0 0,-3 0 0,-2 0 0,-3 0 0,4 0 0,-2 0 0,4 0 0,1 0 0,0 0 0,-2 0 0,5 0 0,0 0 0,-1 0 0,-3 0 0,-3 0 0,-2 0 0,1 0 0,2 0 0,2 0 0,0 0 0,-3 0 0,6 0 0,-3 0 0,-12 0 0,6 0-193,-7 0 0,7 0 0,4 0 1,4 0-1,5 0 0,2 0 0,2 0 1,2 0-1,2 0 0,-1 0 0,1 0 1,-2 0-1,-1 0 0,-2 0 0,-4 0 1,-2 0-1,-5 0-354,11 0 1,-5 0 0,-4 0 0,1 0 0,2 0 0,7 0 353,-13 0 0,4 0 0,3 0 1,3 0-1,2 0 0,1 0 0,1 0 1,0 0-1,0 0 0,0 0 0,-2 0 1,-1 0-1,-3 0 0,-2 0 0,-5 0 1,-2 0-1,-6 0-304,12 0 1,-8 0-1,3 0 427,0 0 0,2 0 1,3 0-1,2 0 1,0 0-1,1 0 70,-5 0 0,2 0 0,0 0 0,1 0 0,0 0 0,0 0 0,0 0 0,-1 0 0,4 0 0,0 0 0,0 0 0,-1 0 0,1 0 0,-2 0 0,0 0 0,4 0 0,1 0 0,-1 0 0,-3 0 0,-3 0 0,-5 0 0,5 0 0,-9 0 3276,-6 0-2222,4 0 2222,-1 0-1677,3 0 0,2 0-1132,-8 0 1,1 0-468,12 0 0,-2 0 0,-3 0 0,1 0 0,-1 0 0,-8 0 0,6 0 0,0 0 0,-7 0 0,-5 0 0,0 0 0,-11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1T23:41:15.9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14188 5043 24575,'-3'24'0,"0"0"0,-3-2 0,0 0 0,-1 8 0,-1 3 0,-3 0 0,-2 2 0,0-2 0,2-9 0,1-2 0,0 2 0,-3 7 0,1 2 0,0-3 0,0-3 0,1-2 0,2-7 0,1 0 0,-1 3 0,1-1 0,-7 9 0,-1 0 0,14-24 0,0-2 0,2-2 0</inkml:trace>
  <inkml:trace contextRef="#ctx0" brushRef="#br0" timeOffset="982">13710 5210 24575,'24'17'0,"-1"0"0,0 0 0,-1-1 0,0-1 0,3 3 0,3 0 0,4 3 0,2 1 0,-1-1 0,-4-3 0,-2-1 0,-3-1 0,2-1 0,3 0 0,2 0 0,-2-1 0,-8-5 0,-5-5 0,11 3 0</inkml:trace>
  <inkml:trace contextRef="#ctx0" brushRef="#br0" timeOffset="2002">24468 6131 24575,'-23'28'0,"0"1"0,0-1 0,1 0 0,2-3 0,1-1 0,-2 1 0,0-1 0,-3-1 0,-3 0 0,-3-1 0,-2 0 0,0-1 0,2-1 0,2 0-493,2 1 0,2-1 0,1 0 0,-4 1 493,3-3 0,-3 1 0,-1 1 0,-1 0 0,1-1 0,2 0 0,3-2 158,-2 4 1,2-2 0,2-1 0,1-1-159,-8 6 0,2-1 0,3-2 0,-1-1 0,10-8 0,13-9 0</inkml:trace>
  <inkml:trace contextRef="#ctx0" brushRef="#br0" timeOffset="2949">23500 6238 24575,'29'15'0,"1"-1"0,-1 1 0,0 0 0,-4-2 0,-1-1 0,2 1 0,4 2 0,3 2 0,-1-1 0,-5-3 0,-1 1 0,-3-3 0,0 1 0,2 2 0,3 1 0,5 3 0,0 0 0,-3-2 0,3 1 0,0 0 0,-3-1 0,3 3 0,-1-1 0,-5-4 0,-3-3 0,-3-2 0,-3 2 0,1 0 0,4 2 0,-2-1 0,4 1 0,-13-4 0,-11-9 0</inkml:trace>
  <inkml:trace contextRef="#ctx0" brushRef="#br0" timeOffset="5116">14078 14639 24575,'2'20'0,"-3"-3"0,-2 5 0,-4 3 0,-4 6 0,-1 3 0,1-1 0,1-5 0,2 1 0,1-4 0,-2 4 0,-2 1 0,-2 6 0,-2 2 0,0-1 0,2-4 0,4-7 0,0-2 0,2-3-274,-3 5 1,-2 1 0,4-6 273,2-6 67,1-6 0,3-5 1,1 0-1</inkml:trace>
  <inkml:trace contextRef="#ctx0" brushRef="#br0" timeOffset="6974">13519 14735 24575,'26'5'0,"-1"0"0,1 0 0,7 2 0,1 0 0,0 1 0,-3 0 0,-1 1 0,0-1 0,-5-1 0,0-1 0,0 1 0,3 1 0,0 1 0,-4-1 0,5 1 0,-2 2 0,-6-3 0,-1-1 0,1 1 0,2 0 0,0 1 0,1 2 0,8 0 0,-1 3 0,-5-3 0,-2-1 0,-1-1 0,2 3 0,1-2 0,-18-5 0</inkml:trace>
  <inkml:trace contextRef="#ctx0" brushRef="#br0" timeOffset="8602">23888 12514 24575,'-4'29'0,"1"0"0,-1 0 0,2-4 0,0-1 0,0 2 0,-2 8 0,-1 2 0,1-5 0,2-8 0,0 0-274,-2 5 0,0 3 1,0-8 273,1-10 270,2 5-270,1-4 136,0 3-136,-2-5 0,1-6 0,-2 3 0,1-7 0,0 4 0</inkml:trace>
  <inkml:trace contextRef="#ctx0" brushRef="#br0" timeOffset="9484">23583 12607 24575,'22'11'0,"4"3"0,-3-3 0,7 3 0,1 0 0,-5-2 0,-2 0 0,0 0 0,2 0 0,3 1 0,1 0 0,-6-4 0,11 3 0,-18-8 0,3 3 0,4 5 0,2 4 0,1 4 0,1-1 0,-1-2 0,1 1 0,0 0 0,-2-1 0,0 1 0,1 1 0,-1-2 0,5 3 0,-1-1 0,-5-4 0,4 4 0,-10-7 0,0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1T23:41:45.6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23262 13723 24575,'-26'19'0,"0"1"0,1 0 0,-1 0 0,0 0 0,-1 1 0,1-1 0,-4 2 0,3-4 0,-5 3 0,-3 0 0,0 1 0,0-1 0,4-2 0,5-3 0,2-1 0,3-3 0,-4 2 0,-2 0 0,-6 2 0,-3 2 0,-2 0 0,1-1 0,4-2 0,5-4 0,2-1 0,4-4 0,-2 1-820,-7 4 1,-4 2 0,1-1 0,4-3 681,1-1 0,3-2 551,0 0 0,1 0-413,5-3 0,0 0 0,-5 3 0,-3-1 0,4-2 0,-2-1 0,1 0 0,0 1 0,-5-1 0,4-2 0,-8 0 0,-4-1 0,-3-1 0,-1 0 0,1 0 0,2-1 0,6 1 0,-5-2 0,5 0 0,0-1 0,-4 0-110,6 2 0,-3 1 0,-2 0 0,-2-1 0,1 1 0,0-2 0,3 0 0,2 0 110,-4-4 0,2-1 0,2 0 0,1-1 0,2 0 169,-7-3 0,4 0 0,-3-2-169,5 3 0,-2-1 0,-2 0 0,1-1 0,1-2 0,5 0 0,0-1 0,0-1 0,1-1 0,0 0 0,2 1 0,0-1 0,1 1 0,1-1 0,0-3 0,-1-3 0,3 2 0,-1-5 0,-2-2 0,1-2 0,-1-2 0,0 0 0,2 1 0,0 1 0,2 2 0,2 3 0,-2-3 0,3 4 0,1 1 0,1-3 0,-2-7 0,5 9 0,0-4 0,-1-3 0,0-2 0,0-3 0,-1-1 0,1-1 0,0 1 0,1 0 0,0 1 0,1 3 0,1 2 0,1 3 0,1 4-731,-2-11 0,4 7 0,0 1 1,0-7 730,0 6 0,0-5 0,-1-2 0,1-2 0,0-1 0,1 0 0,1 2 0,2 3 0,1 3 0,4-3 0,2 4 0,1 2 0,2-1 0,2-2 0,-2 2 0,3-2 0,1-1 0,0-1 0,1 0 0,0 0 0,0 1 0,-1 1 0,0 0 0,0 1 0,0 1 0,0-1 0,0 1 0,0 1 0,1-2 0,2 0 0,0-1 0,0 0 0,1 0 0,0 1 0,-1 2 0,0 2 0,5-5 0,-1 2 0,0 3 0,2-2 0,0 4 0,1 0 0,1 0 0,-1 1 0,-1 0 0,-1 2 0,-2 0 0,0 1 0,2 0 0,5-5 0,2 0 0,0 0 0,-1 1 0,-2 5 0,-1 0 0,-1 2 0,0 2-168,-3 1 0,0 1 1,1 0 167,2-3 0,3-2 0,0 1 0,1 4 0,8 2 0,1 4 0,-2 2 0,-2-1 0,1 1 0,0 2 0,2 1 0,5 0 0,-11 2 0,3 1 0,3 0 0,0 0 0,-1 1 0,-2-1 0,-3 0-1030,7 0 0,-5 0 0,5 0 1030,-7 0 0,2 0 0,2 0 0,2 0 0,0 0 0,0 1 0,-3 1-455,4 2 1,0 1-1,0 1 1,-2 0-1,-2-1 1,-2 0 454,3 0 0,-4-1 0,6 1 0,-8 1 0,5 0 0,4 2 0,1 0 0,1 1 0,0-1 0,-2 0 0,-4 0 0,-4-1-163,3 1 0,-5-2 0,-1 1 0,3 1 163,3 2 0,2 0 0,1 1 0,-2-1 0,-3 0 90,-3-2 0,-3-1 0,1 3-90,4 5 0,2 2 0,0 2 0,-4-2 0,3 1 0,0 0 328,-2-1 0,3 3 1,0-1-1,-6-2-328,-5-1 0,-3 0 1092,1 2 0,1 1 0,-2 0-622,5 5 0,-2 2-470,-1-2 0,-1 2 0,-1 4 0,-5 1 0,-1 5 0,-1 2 0,0-1 0,-1-5 0,2-2 0,-1-3 0,0 5-210,-4-4 1,0 4 0,0 4 0,0 2 0,-1 0 0,0-2 0,-1-4 0,0-4 209,-1 3 0,0-6 0,-2 4 0,2 1 0,-1 2 0,0 2 0,-1-1 0,-1-2 0,-3 2 0,-1-2 0,-1 3 0,-1-1 0,-2 4 0,0 1 0,0-1 0,1-3 0,1-4 0,0-3 0,0 0 0,-1 1-11,0 4 1,-1 2 0,0 1 0,0-4 0,1-7 10,0-5 0,-1-2-188,-4 11 1,-4 5 0,1-2 187,2-6 0,0 0 0,-1 1 0,-2 5 0,-2 3 0,-1-1 0,3-2 0,1-4 0,0-1 0,1-1 0,-4 5 0,-1 1 0,-2 2 0,5-7 0,-3 2 0,1 1 0,0-1 0,0-2 0,-2 4 0,0-3 0,-1 2 0,3-4 0,-2 3 0,0 1 0,0-3 0,4-5 546,-5-1 0,3-3 0,5-3 0,1-2 0,-6 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1T23:42:06.2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23748 6356 24575,'4'-27'0,"0"0"0,1-2 0,-1 0 0,-1 2 0,-1 8 0,-2 3 0,0 6 0,5 41 0,0-6 0,0 1 0,0 3 0,-1 1 0,3 2 0,-1-5 0,-4-15 0,1 23 0,-3-22 0,0 14 0,0-1 0,2 1 0,1 2 0,0-5 0,0 0 0,1 8 0,0-3 0,0-8 0,-3-7 0,-27-11 0,13 0 0,-20 0 0,27-3 0,-1 2 0</inkml:trace>
  <inkml:trace contextRef="#ctx0" brushRef="#br0" timeOffset="1810">23576 6172 24575,'0'13'0,"-2"17"0,-1 7 0,2-9 0,1 1 0,-1 1 0,-1 0 0,0 1 0,1 0 0,0-3 0,1 0 0,1-3 0,0 12 0,0-15 0,7 3 0,4 5 0,-1-4 0,-1-9 0,0 0 0,2 8 0,3 3 0,-1-4 0,2-3 0,0-3 0,3 1 0,-1-1 0,-3-3 0,-1-1 0,2-1 0,-2-2 0,3-2 0,-9-6 0,17 0 0,-2-11 0,-4 3 0,0-1 0,4-6 0,-2-1 0,9-8 0,-17 9 0,1-2 0,4-9 0,0-1 0,4-4 0,-4 2 0,2-6 0,-3 3 0,-7 8 0,-1-1 0,0 0 0,0-4 0,-2 2 0,-3-6 0,-3 3 0,-1-5 0,-2 8 0,-1 1 0,-8-1 0,1 2 0,-6-10 0,0 5 0,-1-1 0,7 9 0,-3-1 0,-7-5 0,-5-2 0,3 4 0,7 8 0,0 2 0,-9-4 0,0 1 0,-5-2 0,11 10 0,1 1 0,-1 1 0,-5 3 0,-2 0 0,-2 1 0,5 4 0,0 1 0,-4-1 0,-1 1 0,-2 5 0,2 1 0,-2 1 0,7 4 0,-2 3 0,6-2 0,2 2 0,-5 3 0,5-2 0,14-12 0,0-4 0</inkml:trace>
  <inkml:trace contextRef="#ctx0" brushRef="#br0" timeOffset="5545">23821 4642 24575,'25'0'0,"0"0"0,9 0 0,-6 0 0,8 0 0,4 0 0,1 0 0,-5 0 0,-3 0 0,-3 0 0,0 0 0,3 0-656,1 0 1,4 0-1,0 0 1,-1 0 0,-5 0-438,2 0 1,-3 0 0,-1 0 1209,2 0 0,-1 0 0,-1 0-117,1 0 0,-1 0 0,-2 0 0,1 0 0,-3 0 674,-2 0 0,2 0-674,5 0 0,6 0 0,4 0 0,-1 0 0,-6 0 0,-6 0 0,-3 0 0,4 0 0,-1 0 0,4 0 0,2 0 0,1 0 0,-1 0 0,-2 0 0,6 0 0,0 0 0,-2 0 0,-5 0 0,3 0 0,1 0 0,-6 0 0,6 0 0,3 0 0,0 0 0,-2 0 0,-5 0 0,2 1 0,-4 1 0,1-1 254,1-1 1,3 0-1,-2 0 1,-1 1-255,-4 0 0,-3 0 0,4 0 149,5-1 1,4 0-1,1 0 1,-2 0-150,-5 0 0,-1 0 0,0 0 0,1 0 0,-1 0 0,2 0 0,0 0 0,-1 0 0,-3 0-316,3 0 0,-2 0 0,-4 0 316,6 0 0,-4 0 0,-1 0 0,-3 0 0,0 0 0,-2 0 0,-7 0 3061,0 0-3061,9 0 0,2 0 0,-1 0 0,0 0 0,-3 0 0,-13 0 0,1 0 0</inkml:trace>
  <inkml:trace contextRef="#ctx0" brushRef="#br0" timeOffset="13514">24705 6483 24575,'36'-2'0,"0"0"0,-1 0 0,1 0 0,-3 0 0,0 0 0,-1 1 0,4 1 0,0-1 0,-8 0 0,3-2 0,-12 2 0,-1-3 0,2 3 0,-11 0 0,14 1 0,-21 0 0,2 0 0</inkml:trace>
  <inkml:trace contextRef="#ctx0" brushRef="#br0" timeOffset="14488">25086 6361 24575,'30'10'0,"-1"0"0,0-1 0,-2-2 0,0 0 0,-5 1 0,-4 3 0,-3 2 0,8 6 0,-21-2 0,1 6 0,-6 8 0,-5-9 0,-4 3 0,1-3 0,-4 11 0,-3 0 0,-1-6 0,7-18 0,4-5 0,1 1 0,4-5 0,1 1 0,1-2 0</inkml:trace>
  <inkml:trace contextRef="#ctx0" brushRef="#br0" timeOffset="15081">25766 6257 23241,'0'31'0,"0"-1"0,0-1 0,-1 4 0,1 0 0,1-2 0,1-1 0,1-2 0,-1 2 163,-1 1 1,0 3 0,0 0 0,1-2-164,4 5 0,1-2 0,0-3 0,-3-8 0,0 0 112,3 14 0,-1-7-112,-4-24 0,-1-4 0,-1-1 0</inkml:trace>
  <inkml:trace contextRef="#ctx0" brushRef="#br0" timeOffset="16183">25703 6248 24575,'33'-3'0,"1"0"0,-1 0 0,-4 1 0,-1 0 0,1 1 0,2 0 0,2 0 0,-1 0 0,-3 0 0,5 1 0,-4 3 0,2 1 0,0 7 0,-10 6 0,-1 5 0,0 2 0,-1-2 0,-1-4 0,-2 0 0,1 1 0,2 4 0,1 3 0,-2 0 0,-7-5 0,-8 9 0,-7-4 0,-5-4 0,-5 4 0,-1-1 0,-3-2 0,-2-1 0,-3 0 0,1-1 0,-3 1 0,-1 1 0,-1-2 0,2-3-936,-6 1 1,1-3 0,0-2 935,-2 0 0,0-2 0,4-3 0,-9-1 0,13-1 0,7-2 0,1 0 0,12-4 0,0-1 0</inkml:trace>
  <inkml:trace contextRef="#ctx0" brushRef="#br0" timeOffset="25169">14772 7121 24575,'30'-8'0,"0"0"0,-1 1 0,6-1 0,3 0 0,-1 0 0,-5 1 0,0-1 0,-4 2 0,4-1 0,0 1 0,6 0 0,0 0 0,-5 1 0,-10 3 0,-3 2 0,5 21 0,-19-1 0,-4-1 0,-3 0 0,-10 12 0,-7-1 0,-2-9 0,0-2 0,-1-1 0,1-1 0,-2 0 0,2 0 0,3 7 0,-1 0 0,3 2 0,5-10 0,6-8 0,2 1 0,1 0 0,1 2 0,3 11 0,0-5 0,2 12 0,-2-19 0,0 0 0,10-6 0,11-3 0,-2-1 0,1-1 0,10-2 0,3-4 0,-23 3 0,-4 2 0,3 0 0,-3 1 0,-1 1 0,-1-2 0,-2 2 0,-2 0 0,-2 0 0,1 0 0</inkml:trace>
  <inkml:trace contextRef="#ctx0" brushRef="#br0" timeOffset="27242">15373 7724 24575,'-14'5'0,"2"-2"0,-7-2 0,0-1 0,-4-3 0,-7 0 0,8-1 0,0-2 0,-5 0 0,4-1 0,0-1 0,4 0 0,0-2 0,1-2 0,0-1 0,-9-4 0,1 0 0,11-3 0,5 11 0,-2-5 0,0-1 0,-1-2 0,2-6 0,2-4 0,2 8 0,0-1 0,0-6 0,1 0 0,1-10 0,2 11 0,1 0 0,1-4 0,0 1 0,-1 1 0,2 7 0,0-6 0,5-10 0,-1 16 0,2 1 0,2-3 0,9-9 0,2 0 0,-9 13 0,0 0 0,8-11 0,4 0 0,1 6 0,1 3 0,-7 8 0,3 0 0,8-3 0,9-2 0,0 1 0,-6 2 0,-3 4 0,0 1 0,5 0 0,7 0 0,-1 1 0,-9 2 0,4 3 0,-4 1 0,2 3 0,-1 7 0,-2 3 0,-12-2 0,0 0 0,13 2 0,-2 2 0,-6 10 0,-7-1 0,2 6 0,-2-3 0,-3-4 0,0 1 0,4 4 0,1 2 0,-3 0 0,-7 6 0,-3-5 0,2-3 0,-3 3 0,-1 6 0,-2-3 0,-2-9 0,-2-1 0,2 1 0,0 3 0,-5 0 0,-8 7 0,-5 2 0,1-5 0,4-6 0,0-1 0,-2 1 0,-3 3 0,1-3 0,-3 4 0,2-4 0,-1-4 0,4-3 0,-2 3 0,1-4 0,-7-1 0,2-3 0,-2 0 0,6-5 0,1-2 0,-12 4 0,13-8 0,15-1 0,1 0 0</inkml:trace>
  <inkml:trace contextRef="#ctx0" brushRef="#br0" timeOffset="29918">14900 4578 24575,'31'11'0,"0"0"0,-10-4 0,0 0 0,3 1 0,3 0 0,2 0 0,2-3 0,4-2 0,-1 0 0,-5-1 0,-3-1 0,1 0 0,7 1 0,4 0 0,-6-1 0,-9-2 0,-5 0 0,-4 1 0,9 0 0,2 0 0,4 0 0,1 0 0,-6-1 0,2-2 0,9-3 0,0 0 0,-12 4 0,1 0 0,6-2 0,2 0 0,-4 1 0,1 5 0,-1-2 0,5 0 0,0 0 0,2 0 0,0 0 0,-4 1 0,3 0 0,-1 0 0,0-2 0,0 0 0,-1 1 0,4 1 0,0 0 0,-10-2 0,2 0 0,0 0 0,7 1 0,1 0 0,-2 0 0,-5-1 0,1 2 0,4 1 0,5 1 0,1 1 0,-5-2 0,3 0 0,-1-1-563,-6 3 1,2 1 0,-3-2 562,-3-2 0,-4-2 0,-7 1-137,5 0 1,0 0 136,-2 0 0,5 0 0,0 0 0,-4 0 0,-7 0 0,-1 0 0</inkml:trace>
  <inkml:trace contextRef="#ctx0" brushRef="#br0" timeOffset="41589">19130 12008 24575,'28'-10'0,"-13"3"0,14 0 0,-17 5 0,-4 0 0,21 1 0,-4 0 0,1 1 0,-4-1 0,-1 1 0,4-1 0,-2 2 0,-10 0 0,-6 1 0,9 11 0,0 2 0,-5-2 0,4 6 0,-2 2 0,-15 9 0,-13-1 0,3-12 0,-3-2 0,-6-5 0,-3-2 0,-8 0 0,0-2 0,-2 1 0,-2-2 0,42-7 0,21 0 0,-13 0 0,14 2 0,-18 8 0,4 5 0,4 11 0,-5-5 0,5 11 0,-10-15 0,2 5 0,0 1 0,-4-3 0,5 17 0,-9-19 0,-4 4 0,-9 1 0,0-7 0,-6 2 0,-18-9 0,17-4 0,-2 0 0,0-1 0,5-2 0,-6 0 0,11 0 0,2 0 0</inkml:trace>
  <inkml:trace contextRef="#ctx0" brushRef="#br0" timeOffset="46040">19073 7506 24575,'0'28'0,"0"-12"0,0 11 0,0-1 0,-2-12 0,2 15 0,0-17 0,5-4 0,8-5 0,-2-3 0,3 0 0,-4 0 0,-5 0 0,10 0 0,-10 0 0,10 0 0,-6 0 0,5-2 0,-7 2 0,0-2 0</inkml:trace>
  <inkml:trace contextRef="#ctx0" brushRef="#br0" timeOffset="47407">19235 7486 24575,'0'20'0,"0"-1"0,0 4 0,0 1 0,2-1 0,1 0 0,-2-3 0,1 0 0,4 7 0,-1-2 0,-1-3 0,0-3 0,-1-1 0,-3 5 0,3-5 0,-2 2 0,5-4 0,2 14 0,0-8 0,0 8 0,-5-21 0,-1-5 0,-1-1 0</inkml:trace>
  <inkml:trace contextRef="#ctx0" brushRef="#br0" timeOffset="50142">19610 8015 24575,'-5'16'0,"1"-4"0,-10 3 0,0-5 0,-8 5 0,2-4 0,1-3 0,3-1 0,-5 0 0,5-1 0,-18 6 0,5-4 0,7-3 0,0-1 0,-7 0 0,3-4 0,-5-1 0,2-1 0,-5-4 0,0-1 0,3 3 0,-2-1 0,1-1 0,0-4 0,1-2 0,3 0 0,0-3 0,1-2 0,4 3 0,-1-3 0,0 0 0,2 1 0,-2-3 0,2-3 0,2 0 0,-2-4 0,1-1 0,4 4 0,3 1 0,1 0 0,0-1 0,-1-2 0,3 2 0,3 1 0,3-1 0,-1-8 0,2-6 0,1 1 0,3 7 0,0 1 0,1-2 0,1-4 0,-1-3 0,2 2 0,1 4 0,5 0 0,2 3 0,1 3 0,3-1 0,0 3 0,5 2 0,1 1 0,-1 0 0,3-2 0,3 1 0,3 2 0,4-1 0,1 1 0,-1 2 0,-5 4 0,-1 2 0,0 1 0,3-1 0,-2 0 0,3-1 0,1 0 0,-1 1 0,-1 1 0,-3 1 0,4 1 0,-4 2 0,3 0 0,4 0 0,5-1 0,-2 1 0,-7 1 0,-8 2 0,-1 2 0,6-1 0,2 0 0,-1 3 0,4 9 0,-2 4 0,0 1 0,-1 4 0,-2 3 0,0 2 0,-3-1 0,-4-1 0,-2 2 0,-3 7 0,-1 5 0,-3-4 0,-4-11 0,-2 0 0,2 3 0,-1 2 0,-1-1 0,-2-1 0,-3 3 0,-6 2 0,-4 7 0,-1 1 0,1-4 0,1 0 0,1-2 0,-4 3 0,1-5 0,-2 3 0,-2 2 0,-1 1 0,0-1 0,1-3 0,2-4 0,-1 1 0,2-4 0,-4 3 0,0-1 0,-5 4 0,-1 1 0,1 0 0,1-4 0,5-6 0,2-2 0,0-2 0,-6 7 0,-4 3 0,3-6 0,-2 2 0,11-16 0,-9 11 0,18-17 0,1 0 0</inkml:trace>
  <inkml:trace contextRef="#ctx0" brushRef="#br0" timeOffset="58911">19327 11775 24575,'-7'0'0,"0"0"0,-7 3 0,7-1 0,-6 2 0,-1 2 0,6-2 0,-12 3 0,4-2 0,-10 10 0,3-3 0,7 0 0,0 0 0,-4 3 0,1 1 0,2 2 0,10-7 0,-5 8 0,5-2 0,0 1 0,-5 13 0,5-7 0,0 1 0,-2 2 0,5-7 0,1 0 0,1 6 0,-3 11 0,5-1 0,0 2 0,-1-13 0,0 0 0,0-6 0,1 1 0,-1 14 0,2-1 0,1-9 0,-1-1 0,1-3 0,1-9 0,4 2 0,5 1 0,2 2 0,-2-7 0,-5-4 0,13 7 0,7 1 0,-5-3 0,3-1 0,0 1 0,1 1 0,1 1 0,1 0 0,2-3 0,4 1 0,-3-2 0,-4-1 0,-7-2 0,-1-1 0,13 2 0,-6-2 0,-17-4 0,7 1 0,7-2 0,7-2 0,5-1 0,-2 0 0,0 0 0,1 0 0,-1-1 0,2 0 0,-7-3 0,-2-12 0,-9 6 0,8-13 0,-9 2 0,0 0 0,-4 5 0,0-2 0,-1-10 0,-1-6 0,-2 5 0,-3 6 0,-2 1 0,-1-7 0,-2 2 0,0 6 0,-2 12 0,1 0 0,-11-18 0,-4-3 0,1 4 0,2 2 0,-3-4 0,1 1 0,0-1 0,0 2 0,4 5 0,-1 1 0,-3-9 0,2 6 0,4 15 0,-15-11 0,16 17 0,-13-1 0,-4 0 0,-4 1 0,0-1 0,-2-1 0,5 3 0,2 1 0,-11-5 0,3 4 0,2 2 0,8 0 0,0 1 0,3 1 0,9 1 0,7 0 0,1 0 0</inkml:trace>
  <inkml:trace contextRef="#ctx0" brushRef="#br0" timeOffset="66498">14524 3671 24575,'3'28'0,"3"8"0,-4-11 0,0 2 0,1 6 0,-1 1 0,0 3 0,0-2 0,-1-7 0,0-3 0,-1 5 0,0-9 0,0 0 0,0 1 0,0 6 0,0 0 0,0-2 0,0-8 0,0 2 0,0 10 0,0 1 0,0-11 0,0 0 0,0 11 0,0 3 0,0 0 0,0 2 0,0-5 0,0-7 0,0 1 0,0 3 0,0 5 0,0 3 0,0 0 0,0-3 0,0-1 0,0-1 0,0 0 0,0 0 0,0 4 0,0 0 0,0 1 0,0 0 0,0-1 0,-1 0 0,1 0 0,0 1 0,1-1 0,-1-2 0,1 0 0,0-1 0,-1 0 0,1-1 0,-2 4 0,1 0 0,-1-2 0,0 0 0,2-2 0,0 0 0,0-1 0,-1-1 0,-4 5 0,-2 0 0,1-3 0,2 5 0,0 0 0,-1-2 0,0 1 0,0 1 0,1 0 0,1 0 0,0-1 0,1-9 0,-1 0 0,-1 0 0,-1 5 0,-1 1 0,0-4 0,1-5 0,0-2 0,-2 0 0,2-2 0,4 2 0,0-7 0,0 10 0,0-10 0,-3 5 0,0 5 0,1 6 0,-1 5 0,1-3 0,-2 3 0,1 2 0,1-10 0,1 4 0,0 2 0,0-1 0,0-3 0,1 5 0,0-4 0,0 2 0,0 2 0,-1 1 0,2 3 0,0-9 0,1 4 0,1 1 0,-1 0 0,0-3 0,0-3 0,0 3 0,0-5 0,0 3-613,1 0 0,0 3 1,0 1-1,-1-2 0,0-5 613,0 2 0,0-1 0,-2 1 0,0 4 0,0 1 0,0-5 0,0 0 0,0 0-1,0 4 1,0 5-1,0 1 1,0-2 0,0 1 0,0-1 0,0-2 0,0-4 0,0-2 0,0 4 0,-1-3 0,1 3 0,0 2 0,0 0 0,0-2 0,1-3-366,-1 6 0,2-4 1,-1 2 365,0 0 0,0 2 0,0 1 0,0 0 0,0-6 0,0 2 0,1 0 0,0-3 0,-1-2 0,1 5 0,0 2-143,-1-3 1,1 6 0,-1 2 0,1-1 0,-2-4 142,1-1 0,-1-3 0,0 0 0,1 6 0,0 0 0,1 4 0,-1-7 0,2 4 0,0 0 0,-1-1 0,1-4 0,0-3 0,0-3 0,1 6 0,-2-6 0,1 5 0,0 4 0,0 1 0,1 2 0,-1 0 0,1-1 0,-1-2 0,0-3 0,2 7 0,-1-3 0,0-2 0,1 2 0,-1 2-91,-1-3 0,0 2 0,0 1 0,0 1 0,0-1 0,0 0 0,0-3 91,0-1 0,0-2 0,0-1 0,-1 0 0,1 0 0,-1 0 0,-1 3 0,1 0 0,-2 0 0,1-1 0,0-2 0,0 0 0,0-2 0,0 0 0,-1 2-266,1 4 0,-1 4 0,0-1 1,0-1-1,-1-6 266,1 5 0,0-1 229,1-6 0,0 3 1,-1 2-1,2 1-229,-1-2 0,1 3 0,1 0 0,-1-2 0,0-2 0,1 0 0,0-2 0,0 3 0,0-1 0,1 4 0,-1 2 0,1-1 0,0 0 0,0-2 0,1 1 0,0 0 0,-1-2 0,0-3-195,1 6 1,0-3 0,0 3 194,0-4 0,0 4 0,0 0 0,0 1 0,-1-4 0,-1 1 0,-1-2 0,-1-1 0,1-2 0,2-3 0,-1-2 0,0 2 789,-1 2 0,0 2 1,-1-1-1,1-4-789,2 0 0,1-3 1672,1 10-1672,-1 3 0,-1 0 0,2 1 0,-3-12 0,-1 5 0,-1-1 0,1 5 0,-1 1 0,1-2 0,0-2 0,0-1 0,1 3 0,-1 1 0,0 5 0,0 1 0,0-1 0,0-6 0,0-4 0,1-4 0,-1 0 838,0 13 1,-2-3-839,0-13 0,-2-3 0,-1 5 0,1 7 0,-3 5 0,-2-1 0,2-9 0,0 5 0,0-4 0,1-8 0,0 0 0,-1 9 0,2-5 0,3-16 0,25 3 0,-1-4 0,6-1 0,2 1 0,-2-1 0,-2 0 0,0 0 0,5 1-365,-6 0 1,5 0 0,4 1 0,2 1 0,1 0 0,0 0 0,-1 0 0,-4-1 0,-3-1-6,6 3 0,-4-1 0,0-1 1,4 1 369,-9-1 0,4-1 0,1 1 0,1 0 0,1 0 0,-1 0 0,-2-2 0,-1 0-197,8 0 1,-3-2 0,-1 0-1,1-1 1,0-1 196,-2 1 0,-1-2 0,2 1 0,-1-1 0,1 0 0,1 0 0,-1 1 0,2-1 0,-1 0 0,1 0 0,1-1 0,-2 1 0,1 0 0,-3 0 0,0 0 0,0 1 0,-1-1 0,1 0 0,1 0 0,2-1 0,-2 1 0,2 0 0,1 0 0,1-1 0,0 1 0,-1-1 0,-1 1 0,-2-1 0,-3 1 0,4-1 0,-4 0 0,-2 0 0,3 0 0,4 0 0,-6 1 0,5-1 0,2 0 0,2 0 0,1 1 0,0-1 0,0 0 0,-1 0 0,-3 1 0,-3-1 0,-4 0 0,10 0 0,-7 0 0,-1 0 0,5 0 0,-6 0 0,3 1 0,2-1 0,0 0 0,2 1 0,0 0 0,1-1 0,-3 1 0,2 0 0,1 0 0,2 0 0,-2 0 0,0 0 0,-1 0 0,-4 0 0,-2 0-820,7 0 1,-6 0 0,0 0 0,6 0 640,-8 0 1,4 0-1,3 0 1,1 0-1,1 0 1,-1 0 0,-3 0-1,-3 0 1,-5 0 122,4 0 0,-5 0 1,5 0 55,-3 0 0,5 0 0,4 0 0,1 0 0,1 0 0,-1 0 0,-3 0 0,-3 0-313,6 0 1,-4 0-1,0 0 1,5 0 312,-6 0 0,3 0 0,3 0 0,1 0 0,0 0 0,-2 0 0,-4 0 0,-3 0 76,-1 0 0,-5 1 0,0-1 0,7-1-76,-6 1 0,4-1 0,4 0 0,2 0 0,1 0 0,2 0 0,1 0 0,-1-1 0,-1 1 0,-2 0 0,-2 0 0,-4 1 510,7-1 0,-4 1 0,-3-1 0,1 1 0,3-1 1,5 1-511,-10-1 0,3 1 0,3-1 0,2 0 0,2 0 0,2 0 0,-1 0 0,1 0 0,0 0 0,-2 0 0,-1 0 0,-2 1 0,-3-1 0,-4 1 0,-3-1 0,15 1 0,-9 0 0,0 0 0,6 0 0,-9 0 0,4 0 0,3 0 0,2 0 0,1 0 0,1 0 0,0 0 0,-2 0 0,-1 0 0,-3 0 0,-4 0 0,9 0 0,-6 0 0,-1 0 0,1 0 0,5 0-137,-10 0 1,2 1 0,3 0 0,0-1 0,2 1 0,0-1 0,1 1 0,0-1 0,0-1 0,-1 0 0,0-1 136,1-1 0,0 0 0,0-1 0,1-1 0,-1-1 0,1 1 0,-1 0 0,0-1 0,-1 1 0,0 0 0,-1 1 0,1 1 0,-1 0 0,-2 0 0,0 1 0,0-1 0,0 1 0,2-1 0,1-1 0,3-1 0,-9 1 0,2-1 0,1 0 0,1-1 0,1 1 0,1-2 0,0 1 0,1-1 0,-1 1 0,1-1 0,-1 0 0,0 0 0,0 1 0,-1-1 0,-1 1 0,-2 0 0,5 0 0,0-1 0,-1 1 0,0-1 0,-1 1 0,0 0 0,-1-1 0,1 1 0,-1 0 0,-1 0 0,1 1 0,-1-1 0,2 0 0,0 0 0,0 1 0,-1-1 0,0 1 0,-1 0 0,1-1 0,-1 1 0,0 0 0,1 0 0,2-1 0,0 0 0,1 0 0,0-1 0,-1 1 0,-1 1 0,-1 0 0,-2 0 0,-2 2 0,3 1 0,-4 2 0,-1 0 0,2 0 0,3-2-132,-4 0 0,3-1 0,2 0 0,0-1 1,2 0-1,0-1 0,0 1 0,0 0 0,-2 0 132,0 0 0,-1 0 0,0 0 0,1 0 0,-1 0 0,0 0 0,1 0 0,0-1 0,1 0 0,1 0 0,1 0 0,1-1 0,1 0 0,-1 0 0,1 0 0,-2 0 0,-1 1 0,-1-1 0,-3 1 0,5-2 0,-4 1 0,-1-1 0,0 1 0,1 0 0,3 0 0,-2 1 0,3 0 0,2 0 0,1 0 0,0 0 0,-1 0 0,-1 1 0,-4 0 0,-3 1-172,4-1 0,-6 1 0,0 0 0,6 0 172,-7 0 0,3 1 0,3-1 0,1 0 0,1 0 0,0 0 0,0 1 0,-1 0 0,-2 1 0,2 0 0,-1 1 0,0 0 0,-1 1 0,0 0 0,0 0 0,-2 0 0,0 0-11,3 0 0,-2 0 0,0 0 1,-1 1-1,1-1 0,2 0 11,-1 0 0,2 0 0,1-1 0,0 1 0,-1 0 0,-2 0 0,-3 2 819,6 2 0,-2 1 0,-4 1 0,-1-1-782,8 0 0,-2 1-37,-4 1 0,1 1 0,0-1 638,-5-3 0,0-1 1,3 3-639,1 1 0,4 3 0,3 1 0,0 1 0,-2 0 0,-4-3-457,4 3 1,-5-2 0,5 1 456,-5-1 0,5 1 0,2 1 0,-2 0 0,-3-1 0,-8-1 0,0 2 0,-7-2 2134,13 5-2134,-22-39 0,-5-20 0,-1 0 0,0 16 0,-2 0 0,0-1 0,0-5-224,0 5 0,-1-3 0,0-1 0,0-3 1,-1-1-1,1-2 0,-1 1 0,1-2 0,-1 2 224,0 3 0,1 0 0,-1-1 0,0-1 0,1 0 0,-1 0 0,0-1 0,0 0 0,-1-1 0,1 0 0,-1 0 0,0 0-219,0 5 1,0-1-1,0 0 1,0 0-1,0 0 1,0-1-1,-1 1 1,1-1-1,-1-1 1,0 0 0,-1 0-1,0-1 1,1-1-1,-2 0 1,1-1 182,-1 6 0,1 0 0,-1-2 0,0 0 0,-1-1 0,1-1 0,-1 0 1,0-1-1,-1 0 0,1 0 0,-1 0 0,1-1 0,-1 1 0,0 0 1,1 1-1,-1 0 0,0 0 0,1 1 0,0 0 0,-1 2 0,1 0 1,1 2-1,-1 0-34,-1-8 0,0 1 0,1 2 1,-1 1-1,1 0 0,0 2 1,0-1-1,-1 1 0,1 0 1,-1-1-1,0 1 0,0-2 1,-1-1 69,-1 2 0,0-3 0,0 0 0,-1-1 0,0 0 0,-1-1 0,1 0 0,-1 1 0,1 1 0,0 1 0,0 1 0,1 2 0,0 2 0,1 2 0,1 2-148,-2-9 0,1 6 0,0 3 0,1-3 0,-1-9 148,4 15 0,-1-4 0,1-2 0,-1-2 0,0-2 0,0-3 0,0 0 0,0-2 0,0 0 0,1-1 0,-1 0 0,0-1 0,0 2 0,0 0 0,1 1 0,-1 1 0,1 2 0,0 1 0,0 3-38,-1-6 1,0 3 0,0 2 0,1 2 0,-1 0 0,1 0 0,0-1 0,0 0 0,-1-3 0,1-2 0,-1-4 37,2 12 0,0-2 0,-1-1 0,1-3 0,-1 0 0,0-3 0,1 0 0,-1-1 0,0-1 0,0 0 0,0-1 0,1-1 0,-1 1 0,0-1 0,0 1 0,1 0 0,-1 0 0,0 1 0,1 0 0,-1 2 0,1 1 0,0 1 0,0 1 0,0 2 0,0 2 0,1 1 0,-1 3 0,0-15 0,0 5 0,0 4 0,0 1 0,1 2 0,-1-1 0,1-1 0,-1-3 0,0-4 0,1 9 0,0-2 0,-1-2 0,1-2 0,-1-1 0,0-1 0,1-1 0,-1 0 0,0-1 0,1 0 0,-1 1 0,0-1 0,1 2 0,0 0 0,-1 1 0,1 2 0,0 1 0,1 2 0,-1 2 0,0-12 0,1 3 0,-1 3 0,2 2 0,-1 0 0,0-1 0,-1-1 0,1-2 0,-1 5 0,1 1 0,-1-2 0,0 1 0,0-2 0,-1 0 0,1 0 0,0-1 0,0-1 0,0 0 0,0-1 0,0 0 0,0 5 0,0-1 0,1-1 0,-1-1 0,1 0 0,-1-1 0,1-1 0,-1 1 0,1-1 0,-1 0 0,1 1 0,-1-1 0,1 2 0,-1 0 0,0 1 0,1 1 0,-1 1 0,0 1 34,0-8 1,-1 2 0,1 2 0,-1 1 0,0 1 0,1 0 0,-1-2 0,0-1 0,0-3 0,0-3-35,1 13 0,-1-1 0,1-1 0,0-2 0,0-1 0,-1-1 0,1 0 0,-1-2 0,1 0 0,-1-1 0,1 0 0,-1 0 0,0 0 0,1-1 0,-1 1 0,0 0 0,0 1 0,1 0 0,-1 0 0,0 2 0,0 0 0,0 1 0,0 2 0,1 1-121,-2-9 0,0 2 1,0 0-1,0 2 0,0 0 1,0 1-1,0 1 1,-1-1-1,1 1 0,0 1 1,0-1-1,0 0 1,0 0-1,0-1 121,1-1 0,-1-1 0,0 1 0,1 0 0,-1 1 0,1-1 0,-1 0 0,1 1 0,-1-1 0,0 0 0,1-1 0,-1 1 0,0-1 0,0 3 0,0-1 0,0 0 0,-1-2 0,1 1 0,-1-1 0,1 1 0,-1-1 0,1 2 0,0 0 0,-1 0 0,1 3 0,0 0 0,0 2 0,0 2-81,0-10 1,-1 4-1,0 2 1,1 1 0,0 1-1,-1-2 1,1-2 80,0 2 0,0-3 0,0-1 0,-1 0 0,1 0 0,0 1 0,1 1 0,-1 2 0,1 4 535,-1-16 1,0 0 0,1 10 0,3 21-536,4 24 0,0 14 0,0 8 0,-1-3 0,0 4 0,-4 8-22,0-17 1,-1 3-1,0 4 1,-1 4-1,-1 1 1,0 3-1,0 1 1,-2 1-1,-1 0 1,0 0-1,-2-1 1,-1-2 0,-1-1-1,-2-3 1,-1-3-1,-1-4 22,-6 1 0,-1-4 0,-2-2 0,-2-3 0,-1-1 0,-2-2 0,-2 1 0,-2 0 0,-2 2 0,-1 1 0,-3 4 0,17-10 0,-1 1 0,-1 0 0,-2 2 0,0 0 0,-1 1 0,0 0 0,-2 0 0,0 2 0,-1-1 0,-1 1 0,0 0 0,-1 1 0,-1 0 0,0 0 0,0 0 0,-1 0 0,0 1 0,-1-1 0,0 0 0,0 1 0,0-1 0,-1 0 0,0 0 0,0 0 0,0-1 0,0 0 0,0 0 0,0-1 0,0 0 0,1-1 0,-1 0 0,0-1 0,1-1 0,0 0 0,0-1 0,1 0 0,0-2 0,-1 1 0,0-2 0,0 0 0,0 0 0,0-1 0,0-1 0,0 0 0,0 0 0,-1-1 0,1-1 0,0 1 0,0-2 0,0 1 0,-1-1 0,1 1 0,-1-2 0,0 1 0,0 0 0,0-1 0,0 0 0,0 1 0,-1-1 0,0 0 0,0 0 0,0 0 0,-1 1 0,1-1 0,-1 1 0,0-1 0,-1 1 0,0 1 0,0-1 0,0 1 0,-1 0 0,0 0 0,7-1 0,0 1 0,-1-1 0,0 0 0,-1 0 0,0 1 0,0-1 0,-1 1 0,0 0 0,0-1 0,-1 1 0,0 0 0,0 0 0,0-1 0,-1 1 0,0 0 0,0 0 0,0 0 0,0 0 0,0 0 0,-1 0 0,1 0 0,-1 0 0,1 0 0,-1 0 0,0 0 0,1 0 0,-1 0 0,1 0 0,-1 0 0,1 0 0,0 0 0,-1 0 0,1 0 0,1 0 0,-1-1 0,1 1 0,-1 0 0,2-1 0,-1 1 0,0-1 0,1 1 0,1-1 0,-1 0 0,1 0 0,0 1 0,1-1 0,0-1 0,1 1 0,0 0 0,0 0 0,1-1 0,1 1 0,-11 1 0,1 0 0,1 0 0,0 0 0,1 0 0,0 0 0,0 0 0,1 0 0,1-1 0,-1 1 0,1-1 0,0 1 0,1-1 0,0 0 0,0 0 0,0 0 0,1 0 0,0 0 0,0 0 0,0 0 0,0 0 0,1-1 0,-1 1 0,1-1 0,0 1 0,0 0 0,0-1 0,0 0 0,0 1 0,0-1-89,-5 2 1,0-1 0,0 0 0,0 0 0,0 1-1,0-1 1,1 0 0,-1 0 0,1 0 0,0 0-1,0 0 1,1 0 0,0-1 0,0 1 0,1-1 0,1 0-1,0 0 1,0 0 0,2-1 0,0 1 0,1-1-1,0 0 1,2-1 88,-10 2 0,1-1 0,2 0 0,1 0 0,1-1 0,1 0 0,1 0 0,0 0 0,0-1 0,0 1 0,1-1 0,-1 0 0,-6 0 0,1 0 0,1 0 0,0-1 0,1 0 0,-1 0 0,0 0 0,0 0 0,-2 1 0,6-1 0,-1 1 0,0-1 0,0 1 0,0 0 0,-1-1 0,0 1 0,0-1 0,-1 1 0,-1-1 0,-1 0 0,5-1 0,-2 1 0,0-1 0,-1 0 0,0 0 0,-1 0 0,0 0 0,0-1 0,0 1 0,0 0 0,0-1 0,0 1 0,0-1 0,2 0 0,-1 1 0,-2-1 0,1 0 0,0 1 0,0-1 0,0 0 0,0 0 0,0 0 0,1 0 0,-1-1 0,1 1 0,0 0 0,-1 0 0,1 0 78,0 0 1,0 0-1,1 0 1,1 0-1,-1 1 1,0-1-1,0 0 1,0 0 0,-1 0-1,0-1 1,-1 0-1,-1 0 1,0-1-79,4 0 0,-1-1 0,-1 0 0,-1 0 0,-2 0 0,1 0 0,-2-1 0,1 0 0,-1 0 0,1-1 0,0 1 0,1 0 0,0-1 0,2 1 0,1-1 0,1 1 0,2 0 0,2 0 0,2 0 15,-12-2 1,4 0 0,4 0-1,1 0 1,0 0 0,-3-1-1,-4-2-15,9 3 0,-2-1 0,-2 0 0,-1-1 0,-1 0 0,-1 0 0,0 0 0,-1-1 0,0-1 0,1 0 0,0 0 0,1 0 0,1-1 0,1-1 0,2 0 0,-3-2 0,0-2 0,2-1 0,0 0 0,0-1 0,2 0 0,0 0 0,1 0 0,1 0 0,0 1 0,0 1 0,-5-3 0,2 2 0,2-1 0,-1 1 0,1 0 0,-2-2 0,-2 0 0,5 1 0,-2 0 0,-1-1 0,-1 0 0,-1-1 0,1 0 0,-1 0 0,2 0 0,1 1 0,1 0 0,2 2 0,-7-6 0,2 0 0,1 1 0,2 1 0,1 0 0,1 1 0,-3-3 0,2 2 0,0 0 0,-2 0 207,3 2 0,-2 0 0,0-2 1,1 2-1,3 3 0,6 3-207,-10-5 637,6 6 1,1 4-638,-4 11 819,5-2 0,2 4 0,14-3 0</inkml:trace>
  <inkml:trace contextRef="#ctx0" brushRef="#br0" timeOffset="66714">14536 3309 24575,'0'0'0</inkml:trace>
  <inkml:trace contextRef="#ctx0" brushRef="#br0" timeOffset="72333">16636 13602 24575,'0'11'0,"0"18"0,0 2 0,0-7 0,0 8 0,0 1 0,0-5 0,0-4 0,0 1 0,0 7 0,0-1 0,0 6 0,0 2 0,0-3 0,0 0 0,0-1 0,0 5-294,0-9 1,0 5-1,0 3 1,0 0-1,0 0 1,0-2-1,0-3 294,0 6 0,0-4 0,0 0 0,0 1 0,0-2 0,0 2 0,0 0 0,0-2 0,0-3 0,0-1 0,0-3 0,0-2 0,-2 5 0,5-7 0,22-10 0,0-5 0,7 0 0,4 1 0,-4-3-1093,0-2 1,-2-1 0,3-1 821,-2 1 1,3 0 0,1 0 0,3 0 0,2-1 270,-8-2 0,3 0 0,2-1 0,1 0 0,0-1 0,1 1 0,-2-1 0,-1 1 0,-2 0-326,4 0 0,-3 0 0,-2 0 0,2 0 0,1 0 0,5 0 326,-9 0 0,2 0 0,3 0 0,2 0 0,1 0 0,1 0 0,0 0 0,0 0 0,-1 0 0,-2 0 0,-2 0 0,-2 0 0,-4 0 0,7 0 0,-6 0 0,-2 0 0,0 0 0,2 0 0,4 0 0,-2 0 0,3 0 0,3 0 0,1 0 0,2 0 0,0 0 0,-1 0 0,-2 0 0,-2 0 0,-4 0 0,-4 0-622,7 0 1,-7 0 0,0 0-1,3 0 622,-1 0 0,2 0 0,2 0 0,1 0 0,1 0 0,1 0 0,0 0 0,-5 0 0,0 0 0,3 0 0,-1 0 0,1 0 0,0 0 0,-1 0 0,-2 0 0,-1 0 0,-3 0 0,7 0 0,-5 0 0,-1 0 0,2 0 0,6 0 0,-11 0 0,3 0 0,3 0 0,0 0 0,3 0 0,0 0 0,1 0 0,1 0 0,0 0 0,0 0 0,-1 0 0,-1 0 0,-1 0-259,2 0 1,0 0 0,0 0 0,1 0 0,-1 0-1,0 0 1,-1 0 0,0 0 0,0 0 0,-1 0 0,-2 0-1,0 0 259,4 0 0,-2 0 0,-2 0 0,-1 0 0,1 0 0,2 0 0,2 0 0,4 0 0,-12 0 0,3 0 0,2 0 0,1 0 0,3 0 0,0 0 0,2 0 0,0 0 0,0 0 0,0 0 0,0 0 0,0 0 0,-1 0 0,-2 0 0,-1 0 0,-2 0 0,-2 0 0,-3 0 0,-2 0-112,13 0 1,-5 0 0,-4 0-1,-1 0 1,2 0 0,5 0 111,-6 0 0,3 0 0,1 0 0,1 0 0,1 0 0,1 0 0,1 0 0,-1 0 0,1 0 0,0 0 0,-1 0-103,-1 0 0,1 0 0,1 0 0,1 0 0,0 0 1,-1 0-1,1 0 0,-2 0 0,-1 0 0,-2 0 1,-1 0-1,-2 0 103,6 0 0,-5 0 0,-1 0 0,-1 0 0,3 0 0,4 0 92,-7 0 0,3 0 0,1 0 0,3 0 0,0 0 0,2 0 0,0 0 0,0 0 0,0 0 0,-1 0 0,-1 0 0,-1 0 1,-2 0-93,4 0 0,0 0 0,-2 0 0,0 0 0,0 0 0,-2 0 0,0 0 0,-1 0 0,0 0 0,2 0 0,-3 0 0,0 0 0,-1 0 0,1 0 0,2 0 0,3 0 31,-6 0 0,2 0 0,3 0 0,1 0 1,1 0-1,0 0 0,0 0 0,-1 0 0,0 0 1,-3 0-1,-2 0 0,-2 0-31,5 0 0,-4 0 0,-2 0 0,0 0 0,2 0 0,3 0 0,-3 0 0,3 0 0,2 0 0,1 0 0,2 0 0,0 0 0,-1 0 0,-1 0 0,-1 0 0,-3 0 0,-4 0 0,7 0 0,-6 0 0,-1 0 0,2 0 0,6 0 0,-8 0 0,2 0 0,4 0 0,2 0 0,2 0 0,1 0 0,0 0 0,0 0 0,-1 0 0,-2 0 0,-1 0 0,-3 0 0,-4 0 0,7-1 0,-6 1 0,-1-1 0,-1 1 0,2-1 0,5 0 0,-5 0 0,3-1 0,2 1 0,2-1 0,1 0 0,1 1 0,0-1 0,0 0 0,-2 0 0,-1 0 0,-2 1 0,-3-1 0,5 1 0,-4 0 0,-1 0 0,-2 0 0,1 0 0,1-1 0,1 1 0,2-1 0,-1-1 0,2 1 0,0-1 0,0 0 0,2 1 0,0 0 0,1 0 0,-5 1 0,2 0 0,1 1 0,1-1 0,0 1 0,0 0 0,0 0 0,-1 0 0,-2-1 0,-1 1 0,-3 0 0,6 0 0,-3 0 0,-2 0 0,0 0 0,1 0 0,4-1 0,-6 1 0,3-1 0,1 0 0,2 0 0,0 0 0,1 0 0,0 0 0,-2-1 0,-2 1 0,-2 0 0,-2 0 530,7 0 1,-4 1 0,-1-1-1,-1 0 1,1-1-531,4 1 0,1-2 0,0 1 0,0-1 0,-1 2 0,-3-1 0,-1 1 0,1 1 0,-1-1 0,0 1 0,0-1 0,2 1 0,-1 0 0,-3 0 0,-3 0 0,9 4 0,-6-7 0,2-20 0,-14-9 0,-24 12 0,-11-1 0,-1-4-322,3-1 1,-1-4 0,-2-4 0,0-2 0,0 1 0,1 2 0,2 3 321,-2-2 0,1 3 0,1 0 0,0-3 0,1 4 0,0-2 0,0-2 0,0 0 0,0-1 0,1 2 0,1 1-5,0-4 1,1 1 0,1 1 0,1 0 0,-1 3 4,0 2 0,1 2 0,0 0 0,-2-4 207,1 1 1,-1-3 0,-2-3 0,1-2 0,-1 1 0,1 2 0,2 2 0,0 5-208,0-4 0,2 5 0,-2-4 52,-1-2 0,-2-5 1,0-1-1,1 1 1,2 4-53,2-1 0,2 2 0,1 4 0,0 1 0,1 1 1638,-2-6 0,0 0-1237,3 4 0,0 2-401,0-1 1638,0-7 0,0 3 80,-1 15 1456,0-7-3174,2 13 0,-1-4 0,3 7 0,0 2 0</inkml:trace>
  <inkml:trace contextRef="#ctx0" brushRef="#br0" timeOffset="83188">10429 7634 24575,'-3'7'0,"0"4"0,1-4 0,-4 17 0,0 5 0,0 7 0,0-11 0,1 2 0,-1-1 0,2-5 0,2-8 0,1 6 0,0 0 0,1-10 0,13 20 0,-9-22 0,9 12 0,-1-12 0,4 5 0,10 0 0,0 1 0,-9-7 0,5 1 0,-13-6 0,4 2 0,-1-3 0,2-3 0,5-4 0,5-8 0,-9 5 0,2-6 0,-10 5 0,0-3 0,-4 3 0,-3-1 0,-10-4 0,5 4 0,-8-5 0,-2 6 0,8 6 0,-22-3 0,13 7 0,-5 0 0,9 0 0,4 3 0,-1 0 0,0 0 0,1 1 0,1-1 0,2 1 0,-9 7 0,9-5 0,-7 8 0,6-7 0,1-1 0,1-1 0</inkml:trace>
  <inkml:trace contextRef="#ctx0" brushRef="#br0" timeOffset="86053">10614 8224 24575,'-24'-9'0,"0"1"0,-1-1 0,2 1 0,-2-3 0,9 2 0,0-1 0,-2 1 0,1 1 0,-13-11 0,2 1 0,7 6 0,5-7 0,-1-8 0,2 5 0,-4-3 0,7 2 0,-2-6 0,1-1 0,5 7 0,6-3 0,-1-6 0,-2-8 0,1 4 0,4 9 0,0 1 0,-1 0 0,0-1 0,0 1 0,1 0 0,0 4 0,0 6 0,2-9 0,0 19 0,4-6 0,20-6 0,-8 9 0,3 1 0,5-1 0,0 3 0,3 3 0,1 1 0,1-2 0,-1 0 0,0 4 0,-6 0 0,-13 2 0,8 1 0,-1 8 0,-1 1 0,-3-3 0,5 4 0,-3-2 0,-10-7 0,0 0 0,4 6 0,-1 2 0,1 3 0,-3-2 0,-3-6 0,5 20 0,-4-10 0,6 16 0,-9-16 0,1-5 0,-1 17 0,-2-16 0,3 9 0,1 1 0,-1-4 0,4 13 0,-4-16 0,-1-5 0,4 15 0,-5-16 0,5 13 0,-5-10 0,0-4 0,1 7 0,3 6 0,-2-10 0,3 19 0,-5-23 0,2 9 0,-3-8 0,1-2 0,-1 3 0,-3 5 0,1-6 0,-2 8 0,0-13 0,1 2 0,0-3 0,-1 0 0,-8 4 0,-5 2 0,-2 1 0,-14 4 0,12-3 0,3-2 0,7-6 0,7-1 0,9-4 0</inkml:trace>
  <inkml:trace contextRef="#ctx0" brushRef="#br0" timeOffset="87637">10595 11212 24575,'-14'-23'0,"0"-1"0,-1 0 0,-3-8 0,1 2 0,2 6 0,1 3 0,3 0 0,-1 1 0,2 1 0,7 3 0,1 6 0,1-4 0,20 10 0,5 3 0,1-1 0,2 0 0,6 1 0,2-2 0,3-1 0,-5 0 0,-12 2 0,1 0 0,9-4 0,5-1 0,-12 9 0,-19 16 0,-6 5 0,-2-1 0,0 3 0,0 4 0,1 3 0,-1 0 0,1-2 0,-1 0 0,1 0 0,2-4 0,0 0 0,0-1 0,1 2 0,0-2 0,2 3 0,-2-7 0,-1-15 0,0 11 0</inkml:trace>
  <inkml:trace contextRef="#ctx0" brushRef="#br0" timeOffset="89472">10767 11829 24575,'-28'-17'0,"0"-1"0,7 7 0,-3-3 0,0-1 0,-4-4 0,0 0 0,4 2 0,-1 0 0,2 0 0,2 0 0,0-2 0,5 3 0,5 0 0,-3-7 0,-1-1 0,3-1 0,-2 3 0,-1-6 0,5 1 0,-1-7 0,1-2 0,0 2 0,2 4 0,-1 3 0,1 4 0,0-5 0,1-3 0,-2-6 0,0-3 0,1-1 0,2 3 0,3 4 0,3-4 0,3 4 0,1 0 0,-1-2 0,1 1 0,2 1 0,-1 8 0,2 0 0,4 1 0,5 2 0,4-2 0,2 3 0,-3 2 0,3-1 0,2 0 0,-2 1 0,3-3 0,0 0 0,-2 6 0,-2 6 0,0 3 0,8 1 0,0 2 0,-3 3 0,0 1 0,0 2 0,3 1 0,-1 2 0,3 1 0,1 1 0,-3 1 0,-3 0 0,-3 1 0,2 1 0,3-1 0,3 1 0,-1 1 0,-5-1 0,0 3 0,-6 1 0,3 5 0,-9 14 0,-4 1 0,-3-4 0,-1-7 0,1 3 0,-2 2 0,-3 3 0,-1 3 0,-2 0 0,0-5 0,1-1 0,-2 1 0,2 0 0,-2 6 0,1 2 0,-1-3 0,0-8 0,0-5 0,-2-1 0,0 8 0,-1 3 0,0-4 0,-1 7 0,2-7 0,0 4 0,-1-4 0,-1-5 0,0-2-296,0 10 0,1-1 296,-9 3 0,-1-6 0,0-2 0,-3 3 0,1-3 0,-2-1 0,-3-9 0,2-4 0,1 1 0,1-2 0,3-2 0,13-6 0</inkml:trace>
  <inkml:trace contextRef="#ctx0" brushRef="#br0" timeOffset="103758">7371 8367 24575,'34'-6'0,"-1"-1"0,1 1 0,-2-1 0,0 1 0,2 0 0,1 0 0,-4 1 0,4-1 0,-21 6 0,-6 6 0,-5 17 0,-3 6 0,0 8 0,-1-11 0,-1 3 0,-1 0 0,-3 3 0,-1-1 0,0-2 0,1-4 0,1 0 0,-3 10 0,0 0 0,4-10 0,0-3 0,3 1 0,-2 0 0,1 5 0,0-1 0,3-1 0,1-1 0,-3-2 0,4 1 0,11 6 0,6 2 0,0-5 0,-4-12 0,2-2 0,5 8 0,4 2 0,-3-5 0,-3-11 0,-3-3 0,7-1 0,-6-21 0,-15 2 0,-3-18 0,-10 7 0,-7 3 0,-9-6 0,-2 0 0,3 4 0,6 7 0,0 2 0,-4-1 0,0 0 0,-5-4 0,-4 0 0,0-2 0,0 2 0,4 3 0,3 4 0,-7-3 0,0 3 0,3 1 0,-5 0 0,1-1 0,5 2 0,6-1 0,3 2 0,-10-4 0,11 4 0,4 1 0,5 5 0,-1-2 0,0 1 0,4 3 0,1 2 0</inkml:trace>
  <inkml:trace contextRef="#ctx0" brushRef="#br0" timeOffset="105228">7033 8399 24575,'0'26'0,"0"3"0,1 7 0,1-4 0,-1-6 0,2 1 0,-1 6 0,2 6 0,1 1 0,0-3-1050,2-3 0,2-3 1,0 1 1049,0-3 0,0 1 0,2 0 0,1 0 0,2 2 0,2 0 0,2 0 0,4-1 0,0-7 0,3 1 0,3-1 0,0 0 0,-2-2 0,-2-1 0,-1 1 0,-3-1 0,1-2 0,2 1 198,2 0 0,2-1 1,1 1-1,0-2 1,-1-2-199,8 3 0,-2-3 0,-2-2 0,-5-5 0,1 0 129,1 3 0,4 2 0,1-2 1,-1-4-130,5-7 0,-1-5 0,-2-1 0,-4-1 0,-2 0 0,2-4 0,-1-1 0,4-2 0,1-1 0,-3-2 0,-4-2 0,-5-1 0,-4-2 0,-2-1 0,2-2 0,3-1 0,1-3 0,0-2 0,-2 2 0,-3 1-887,-2-2 0,-4 2 1,0-2 886,1-4 0,-1-1 0,-3 5 0,-4-4 180,-6 9 1,-2-7 0,-1-3-1,-2 0 1,0 2-181,-1 2 0,-2 2 0,-1 0 0,0-2 0,1 0 0,0-3 0,0 0 0,-1-1 0,1 3 0,-1 3 0,-2-6 0,-1 4 0,-3 1 0,-1 5 0,-3 0 0,1 2 0,2 3 0,2 3 0,1 2 0,-6-6 0,-3-3 0,1 5 0,-1 6 0,-2 2 0,-4-3 0,-4-1 0,-3-1 0,1 2 0,3 3 0,1 0 0,-2 1 0,-2-1-547,3 1 1,-4-1 0,-2-1 0,1 1 0,2 1 0,3 1 95,3 2 0,3 1 1,0 1-1,-1 0 811,-9 1 0,-4 1 0,3 1 1,6 0-361,10 2 0,1 1 0,-15 0 0,4 1 397,7 5-397,11 1 0,0-2 0,9-1 0</inkml:trace>
  <inkml:trace contextRef="#ctx0" brushRef="#br0" timeOffset="106376">8914 9533 24575,'-2'9'0,"2"14"0,0 10 0,2-4 0,0-11 0,1 1 0,0 7 0,2 5 0,0 0 0,1-8 0,5 4 0,5-2 0,6 3 0,-2-3 0,-6-10 0,1-1 0,2 5 0,3 2 0,3-2 0,2-4 0,4 0 0,1-2 0,0 0 0,-4-3 0,7 4 0,2-1 0,-6-2 0,7 2 0,1 1 0,-4-3 0,-7-2 0,9-2 0,-13-3 0,-6-1 0,-12-1 0,-2-1 0</inkml:trace>
  <inkml:trace contextRef="#ctx0" brushRef="#br0" timeOffset="107327">9408 9889 24575,'31'5'0,"0"1"0,0 0 0,0 0 0,-1 0 0,7 1 0,-2 1 0,-6-3 0,4 0 0,0 0 0,-2 1 0,-8 1 0,7 15 0,-21 0 0,-3 9 0,-8-2 0,-11 5 0,2-9 0,-1-4 0,-2 4 0,2-4 0,-4 10 0,1-5 0,1-1 0,5-9 0,4-9 0,2 0 0,1-1 0,1-4 0,0 0 0</inkml:trace>
  <inkml:trace contextRef="#ctx0" brushRef="#br0" timeOffset="108627">8939 9490 24575,'-4'-33'0,"0"0"0,0-1 0,0 1 0,0 0 0,0 0 0,-1 0 0,1 0 0,0-1 0,0 0 0,0 2 0,0 0 0,0 2 0,1-1 0,0-1 0,1-1 0,-1-1 0,1 0 0,0 1 0,2 2 0,2 2-1093,5-7 1,3 4 0,0 1-1,-3 2 1,-1 2 0,3-1 1071,4 0 0,3 0 0,1 0 1,1 2 220,6-3 1,1 3-1,1 0-200,-2 2 0,1 0 0,0 0 0,1 2 0,0 0 0,-2 4 0,-3 6 0,-1 1 0,7-5 0,1-1 0,-6 4 0,1-1 0,-1 0 0,1 0 0,0 0 0,0 0 439,-1 1 0,0 1 1,1-2-440,7-5 0,2-2 0,-2 3 0,0-1 0,0 1-481,-2 0 1,1 0 0,-2 2 480,-6 5 0,-1 1 619,3 0 1,-1 1 0,-1 3 0,11-7 0</inkml:trace>
  <inkml:trace contextRef="#ctx0" brushRef="#br0" timeOffset="109579">9730 7776 24575,'29'5'0,"1"1"0,-1-1 0,-3 0 0,-2-1 0,10 2 0,-5 3 0,-13 8 0,-12 2 0,-3 2 0,5 11 0,-4-11 0,-4 3 0,-4 2 0,-4 7 0,-3 4 0,0-1 0,1-2 0,3-7 0,1 0 0,0 0 0,-3 3 0,0 0 0,1 0 0,-1 1 0,1-1 0,-1 0 0</inkml:trace>
  <inkml:trace contextRef="#ctx0" brushRef="#br0" timeOffset="123901">10504 14139 24575,'35'-5'0,"0"0"0,-5 1 0,-2 1 0,-3 2 0,1-1 0,0 0 0,3 1 0,-4-1 0,6-1 0,7 0 0,-7-1 0,-25 3 0,4-1 0</inkml:trace>
  <inkml:trace contextRef="#ctx0" brushRef="#br0" timeOffset="124682">10445 13924 24575,'33'-4'0,"-15"2"0,3 1 0,5 0 0,2 0 0,-2 0 0,10 1 0,1-1 0,-4-1 0,-24 2 0,9 3 0,3 0 0,4 0 0,-5 0 0,-1 0 0,2 3 0,-14-5 0,4 3 0,-10-4 0</inkml:trace>
  <inkml:trace contextRef="#ctx0" brushRef="#br0" timeOffset="126582">11781 13670 24575,'-22'16'0,"-4"7"0,-1 1 0,13-9 0,0 0 0,-12 12 0,4-1 0,16-11 0,-1 9 0,3-6 0,1 1 0,-1 13 0,3-7 0,1-1 0,4-2 0,21 1 0,-13-14 0,8-1 0,1-2 0,-6-1 0,9 0 0,-10-3 0,-2-2 0,1 0 0,-3 0 0,11 0 0,-13 0 0,13 0 0,-20 0 0</inkml:trace>
  <inkml:trace contextRef="#ctx0" brushRef="#br0" timeOffset="128319">21752 13556 24575,'8'33'0,"-1"0"0,1 0 0,0 1 0,0-1 0,0 1 0,0-1 0,0-1 0,-1 0 0,-1-3 0,0-1 0,0 0 0,0 0 0,0 1 0,-1-1 0,1 0 0,0 1 0,0 2 0,0 1 0,0 0 0,0-2 0,0 0 0,0-2 0,-1 0 0,2 7 0,-1 1 0</inkml:trace>
  <inkml:trace contextRef="#ctx0" brushRef="#br0" timeOffset="129633">22096 13516 24575,'-24'16'0,"1"0"0,0 1 0,-1-1 0,0 0 0,0-1 0,-1 1 0,-1 1 0,-1 2 0,0 0 0,3-2 0,-6 4 0,4 1 0,5-1 0,2 1 0,3 1 0,1 1 0,-2-2 0,2-1 0,-2 7 0,9-14 0,-1 17 0,7-6 0,1-4 0,6 0 0,22-7 0,14-5 0,-2-1 0,-9-2 0,0-2 0,2 1 0,0-1 0,3 0 0,1 0 0,-2-1 0,0-2 0,0 0 0,-2 0 0,-6 4 0,-3 4 0,-3 5 0,4 2 0,0 3 0,-8 1 0,-14 4 0,-7 2 0,1-1 0,-2 2 0,-1-1 0,-6 8 0,-4-1 0,5-8 0,-1 0 0,-1-1 0,-5 6 0,-3-3 0,2-8 0,-3-2 0,-2-2 0,-3-5 0,-2-3 0,2 0 0,-6 3 0,1-1 0,-5-2 0,5-2 0,19-4 0,6-1 0,5 2 0</inkml:trace>
  <inkml:trace contextRef="#ctx0" brushRef="#br0" timeOffset="143172">5292 3777 24575,'1'30'0,"0"0"0,0-9 0,0 1 0,-1 6 0,0 5 0,0 1 0,0-5 0,0 0 0,0-1 0,0 3 0,0 4 0,0-5 0,0-4 0,0-2 0,-2 2 0,0 1 0,0 2 0,0 0 0,1 1 0,0 1 0,-3 6 0,-1 2 0,2-5 0,1-2 0,0-1 0,-1 2 0,1 0 0,0-7 0,1 1 0,0-2 0,1 3 0,0 2 0,-1-1 0,0 4 0,0 1 0,1-5 0,-1 5 0,2 2 0,-1-8 0,0 6 0,0 2 0,0 2 0,0-3 0,0-3 0,0-1 0,0-2 0,0-1 0,0 1 0,0 3 0,0 1 0,0 1 0,0-1 0,0-3 0,0 8 0,0-3 0,0-3 0,0-2 0,0-2 0,0-3 0,0 2 0,0-2 0,0 1 0,0 3 0,0-2 0,0 6 0,0 2 0,0-2 0,0-4 0,0 8 0,0-1 0,0-7 0,0 4 0,0 2 0,0-3 0,0-6 0,0-1 0,0-4 0,0 0 0,0-1 0,0 3 0,0 4 0,0 6 0,0 3 0,0-3 0,0-10 0,0 1 0,0 2 0,0 4 0,0-3 0,0 1 0,0-2 0,-3-3 0,0 1 0,0 3 0,0 2 0,0 0 0,-1 2 0,0-2 0,0-4 0,0-2 0,4 1 0,0 1 0,-2 5 0,2-3 0,-1-9 0,1 1 0,-1 8 0,1 8 0,-1 4 0,0-3 0,1-6 0,0 2 0,0 0 0,0-1 0,0 5 0,0 3 0,0-2 0,0-5 0,0-3 0,0-4 0,0 2-751,0 8 1,0 2 0,0-3 750,0-8 0,0 3 0,1 2 0,1 6 0,1 4 0,-1-2 0,1-4 0,-1-3 0,-1-3 0,2 5 0,0-6 0,0 3 0,0 3 0,1 2 0,0 1 0,-1 1 0,-1-1 0,0-3 0,-1 2 0,0 0 0,-1 1 0,1 0 0,-1 0 0,0-1 0,1 0 0,0-3 0,0 1 0,1-2 0,0-2 0,-1 1 0,1 0 0,0 4 0,-1 3 0,-1-9 0,1 4 0,-1 2 0,0 2 0,0 1 0,0 2 0,0 0 0,0 1 0,0 0 0,0-1 0,-1 0 0,1-2 0,0-1 0,0-3 0,0-2 0,0-3-540,0 12 0,0-5 0,0-4 0,0 0 0,0 2 0,0 5 540,0-9 0,0 2 0,0 2 0,0 2 0,0 1 0,0 0 0,0 1 0,0 0 0,0-1 0,0 0 0,0-2 0,0-1 0,0-2 0,0 7 0,0-2 0,0-1 0,0-2 0,0 1 0,0-2 0,0 1 0,0 0-461,0 1 1,0 0-1,0-1 1,0 0-1,0 1 1,0 0 0,0 0 460,0 1 0,0-1 0,0 1 0,0 1 0,0-1 0,0 1 0,0 1 0,0 0 0,0-5 0,0 2 0,0 0 0,0 0 0,0 0 0,0 1 0,0-1 0,0-1 0,0-1 0,0-1 0,0 5 0,0-4 0,-1 0 0,1 0 0,0 0 0,0 4 0,1 3 0,-1-9 0,0 2 0,0 3 0,1 2 0,-1 1 0,0 1 0,1 1 0,-1 1 0,1-1 0,-1 0 0,1-1 0,0-2 0,-1-1 0,1-2 0,0-2 0,-1-4 0,2 12 0,-1-6 0,0-3 0,0 0 0,1 2 0,1 6 0,-1-10 0,1 3 0,-1 3 0,1 1 0,1 1 0,-1 2 0,1 0 0,0 0 0,-1-1 0,1 0 0,0-1 0,0-2 0,0-2 0,0-3 0,1 9 0,1-4 0,-1-1 0,1-2 0,0 0 0,0 1 0,0 1 0,1-1 0,-1 1 0,2 1 0,-1 0 0,0-1 0,0 1 0,0-1 0,0-1 0,-1 0 0,0 0 0,-1-1 0,1 0 0,-1 0 0,1-1 0,0 1-152,1 0 0,-1 0 0,2 0 1,-1 0-1,0-1 0,0-1 0,-1-2 152,3 10 0,-1-4 0,0 0 0,0 1 0,-2 0 0,-2 4 0,1-1 0,4-5 0,4-11 0,11-10 0,4-9 0,0-4 0,7-2 0,3-4 0,-9 2 0,3 0 0,4 0 0,4 0 0,-10 3 0,3-1 0,4 0 0,1 1 0,1 0 0,1 0 0,0 0 0,-1 0 0,-3 0 0,-2 0-273,2 0 1,-3 0 0,-1 0 0,-1 1 0,1-1 0,1 1 0,4-1 272,-4 1 0,2-1 0,2 1 0,2 0 0,0-1 0,0 1 0,0 0 0,-1-1 0,-1 1 0,-3 0 0,-3-1 0,6 0 0,-2 0 0,-2 0 0,-1 0 0,-3 0 0,-1 0 634,7 1 0,-3 0 0,1-1-634,-3-2 0,3-2 0,-2 1 0,-3-1 0,5-1 0,-2 0 371,-3 0 0,1 1 0,0-1-371,-4 1 0,-1-1 0,6 0 0,-4 0 0,4 0 0,4-1 0,2-1 0,2 0 0,0 0 0,0 1 0,-1-1 0,-3 1 0,-1 1 0,-1 0 0,-1 0 0,0 1 0,1-1 0,0 0 0,2 0 0,2-1-241,-4 0 0,3 0 1,0-1-1,3 0 0,0 0 1,1-1-1,0 1 0,-1-1 1,1 1-1,-1 0 1,-2 0-1,0 1 0,-3 1 241,4-1 0,-3 1 0,0 0 0,-2 0 0,1 1 0,-1-1 0,0 1 0,1 0 0,1 0 0,1-1 0,0 1 0,1-1 0,1 1 0,0 0 0,-1 0 0,-1 0 0,-1 0 0,-2 1 0,-2 0-66,8-1 0,-3 1 1,-2 1-1,0 0 1,2 0 65,-2 0 0,1 1 0,1 0 0,0 0 0,-1 0 0,-2 1-492,7 1 0,-1 0 0,-3 0 0,-2 0 492,-7 0 0,-2 1 0,3-2 199,5 1 1,3-1-1,2 0 1,2 0-200,-4 1 0,3-1 0,1 1 0,0 0 0,-2 0 0,-3 0 675,-3-1 1,-4 0 0,1 0 0,6 0-676,-8 1 0,3 0 0,3 0 0,3 0 0,1 0 0,2 0 0,1 0 0,0 0 0,0 0 0,-1 0 0,-2 0 0,-1 0 0,-2 0-62,7 0 0,-2 0 0,-1 0 1,-1 0-1,0 0 0,0 0 1,1 0-1,2 0 62,-4 0 0,1 0 0,0 0 0,1 0 0,0 0 0,0 0 0,1 0 0,0 0 0,0 0 0,0 0 0,-4 0 0,2 0 0,0 0 0,1 0 0,0 0 0,0 0 0,0 0 0,-2 0 0,0 0 0,-1 0 0,-3 0 0,-1 0-196,9 0 0,-5 0 0,-1 0 0,-1 0 0,1 0 0,2 0 196,-3 0 0,2 0 0,0 0 0,1 0 0,0 0 0,-1 0 0,-2 0 0,-1 0 2,4 0 0,-2 0 0,-1 0 0,0 0 1,4 0-3,-2 0 0,1 0 0,3 0 0,-1 0 0,2 0 0,-1 0 0,0 0 0,-5 0 0,0 0 0,0 0 0,0 0 0,0 0 0,1 0 0,1 0 0,0 0-225,0 0 0,0 0 0,2 0 0,1 0 0,0 0 0,-1 0 0,0 0 0,-1 0 0,-2 0 0,-2 0 225,6 0 0,-2 1 0,-3-1 0,0 0 0,0 0 0,1-1 0,2 1 0,1 0 0,0 0 0,-1-1 0,-2 0 0,-5 0 555,2-1 1,-5 0 0,2-1-556,3 2 0,1-1 0,10 1 192,-18 0 1,4 1 0,4-1-1,3 1 1,3 0 0,2 0 0,2 0-1,1-1 1,0 1 0,1 0 0,-2-1-1,0 1 1,-3-1 0,-1 1 0,-4-1-1,-3 0 1,-4-1-91,9 0 0,-6-1 1,-3 0-1,2 0 0,7-1-102,-8 1 0,5 0 0,4 1 0,4-1 0,2 1 0,2-1 0,1 0 0,-1 0 0,0-1 0,-3 0 0,-3-1 0,-3-1 0,-6 0 0,-5-1 0,-7-1 0,-8-1 0,-11-18 0,-15-5 0,7 7 0,-2-2 0,0-1 0,-1 0 0,-1 1 0,-1-1 0,0 1 0,2 2 0,-3-8 0,0 1 1092,1 2 0,0-3 0,1 8 1296,-3 5 508,1-5-2896,-2 13 0,4 0 0,9 8 0,0 2 0</inkml:trace>
  <inkml:trace contextRef="#ctx0" brushRef="#br0" timeOffset="145530">14607 3397 24575,'-28'2'0,"-1"-1"0,7 0 0,-5 0 0,-5-1 0,-2 0 0,-2 0 0,-2 1 0,-1-1 0,1 0 0,1 0 0,3 0 0,-3 0 0,2 0 0,0 0 0,1 0 0,-1 0 0,-1 0 0,-1 0 0,-2 0 0,-2 0-205,8 0 0,-1 0 0,-3 0 0,0 0 1,-2 0-1,-1 0 0,0 0 0,0 0 0,0 0 1,0 0-1,1 0 0,0 0 0,2 0 0,1 0 1,1 0-1,3 0-160,-7 0 1,3 0 0,2 0 0,1 0 0,0 0 0,1 0 0,-2 0 0,-2 0 0,-3 0 159,8 0 0,-2 0 0,-1 0 0,-2 0 1,-1 0-1,0 0 0,-1 0 0,0 0 0,0 0 1,0 0-1,0 0 0,1 0 0,2 0 0,0 0 1,2 0-1,1 0 15,-7 0 0,2 0 1,3 0-1,0 0 0,1 0 1,-1 0-1,-1 0 0,-3 0 1,-4 0 189,11 0 0,-2 0 0,-1 0 0,-2 1 0,-1-1 0,-1 0 0,-1 0 0,-1 0 0,0 1 0,0-1 0,-1 0 0,1 0 0,0 1 0,1-1 0,0 0 0,1 0 0,1 1 0,1-1 0,2 0-46,-4 0 0,1 1 0,1-1 0,0 1 0,2-1 1,0 0-1,0 1 0,0-1 0,0 1 0,0-1 0,-1 0 1,-2 1-1,0-1 46,3 0 0,-1 1 0,-1-1 0,-1 0 0,0 1 0,-1-1 0,0 0 0,0 0 0,0 1 0,0-1 0,0 0 0,1 1 0,1-1 0,0 0 0,2 1 0,0-1 0,2 0-277,-8 1 1,2-1-1,0 0 1,2 1-1,0-1 1,2 1 0,-1-1-1,1 1 1,-1-1-1,1 0 277,-3 0 0,0 0 0,1 0 0,0 0 0,0 0 0,1 0 0,0 0 0,1 0 0,1 0 0,-3 0 0,2 0 0,1 0 0,0 0 0,0 0 0,0 0 0,-2 0 0,1 0 0,0 0 0,-2 0 0,1 0 0,0 0 0,0 0 0,1 0 0,2 0 0,-3 0 0,3 0 0,0 0 0,0 0 0,0 0 0,-2 0 25,-1 0 0,-2 0 1,0 0-1,-1 0 0,2 0 1,0 0-1,3 0-25,1 0 0,2 0 0,2 0 0,-2 0 0,-3 0 0,0 0 0,-2 0 0,-2 0 0,-1 0 0,0 0 0,1 0 0,0 0 0,5 0 0,1 0 0,0-1 0,1 1 0,-2 0 0,-2 0 0,-2 1 0,5 0 0,-2 1 0,-3-1 0,-1 2 0,-1-1 0,-1 0 0,0 1 0,1-1 0,0 1 0,1-1 0,3 0 0,2 0 0,2-1 0,-6 1 0,5-1 0,3 0 0,-1 0 0,-2 0 0,-6 0 0,8 0 0,-3 1 0,-4 0 0,-2 0 0,-1 0 0,-2 1 0,1-1 0,-1 0 0,2 1 0,0-1 0,3 0 0,3-1 0,2 0 0,5 0-136,-11 0 1,6-1 0,2-1 0,-5 1 135,4 0 0,-4 0 0,-2 0 0,-1 0 0,0 0 0,1 0 0,3 0 0,5 0 0,-9 1 0,6-1 0,-5 3 285,4 1 1,-4 1-1,-3 2 1,0 0 0,0 0-1,3-2-285,1 0 0,2 0 0,0-1 0,-1 1 0,-2 2 0,4 0 0,-3 1 0,-2 2 0,0-1 0,0 1 0,2 0 0,3-1 0,4-2 0,-9 3 0,6-2 0,0 1 0,-2 4 0,1 2 0,-1 0 74,1-2 1,0-1 0,4-1-75,9-1 0,-1-2 542,-9 3 0,-3 1 1,9-5-1,12-4 1,4-3-1</inkml:trace>
  <inkml:trace contextRef="#ctx0" brushRef="#br0" timeOffset="168296">23711 7154 24575,'28'4'0,"1"0"0,-1-1 0,-1 0 0,0 1 0,2-2 0,0-1 0,3-2 0,0 1 0,-4 0 0,1 0 0,-1 0 0,9 0 0,0 0 0,-10-3 0,-4 0 0,1 1 0,-2 1 0,5-2 0,1 2 0,0 0 0,0 1 0,-1 1 0,2-1 0,0 0 0,4 0 0,3 0 0,2 0 0,-3 0 0,1 0 0,1 0 0,-3 0 0,-2 0 0,-2 0 0,2 0 0,-4 0 0,2 0 0,1 0 0,1 0 0,0 0 0,3 0 0,1 0 0,0 0 0,1 0 0,0 0 0,-3 0 0,1 0 0,0 0 0,0 0 0,1 0 0,0 0-168,1 0 1,0 0 0,0 0 0,1 0-1,0 0 1,0 0 167,-5 0 0,2 0 0,1 0 0,-1 0 0,-1 0 0,-2 0 0,-3 0-820,4 0 1,-3 0 0,-1 0 0,0 0 608,0 0 0,-1 0 0,1 0 1,1 0-65,7 0 0,2 0 1,-1 0-1,-4 0 275,3 0 0,-2 0 0,-3 0 0,2 0 0,-6 0 0,7 0 0,-29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8588B-5753-A940-A363-4AD3BC1AB529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E7800A-8146-D349-95F5-82F244DF8B8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537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C46005-74BB-284B-8A0D-FA17AC841D97}" type="slidenum">
              <a:rPr lang="en-US">
                <a:latin typeface="Times New Roman" pitchFamily="36" charset="0"/>
                <a:ea typeface="ＭＳ Ｐゴシック" pitchFamily="36" charset="-128"/>
                <a:cs typeface="ＭＳ Ｐゴシック" pitchFamily="36" charset="-128"/>
              </a:rPr>
              <a:pPr/>
              <a:t>11</a:t>
            </a:fld>
            <a:endParaRPr lang="en-US">
              <a:latin typeface="Times New Roman" pitchFamily="36" charset="0"/>
              <a:ea typeface="ＭＳ Ｐゴシック" pitchFamily="36" charset="-128"/>
              <a:cs typeface="ＭＳ Ｐゴシック" pitchFamily="36" charset="-128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>
              <a:latin typeface="Times New Roman" pitchFamily="36" charset="0"/>
              <a:ea typeface="ＭＳ Ｐゴシック" pitchFamily="36" charset="-128"/>
              <a:cs typeface="ＭＳ Ｐゴシック" pitchFamily="3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3150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" name="Google Shape;1912;p1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3" name="Google Shape;1913;p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p1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2" name="Google Shape;1942;p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p1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8" name="Google Shape;1958;p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2" name="Google Shape;1972;p1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3" name="Google Shape;1973;p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p1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5" name="Google Shape;1985;p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1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4" name="Google Shape;1994;p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Google Shape;2049;p1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0" name="Google Shape;2050;p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Google Shape;2058;p1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9" name="Google Shape;2059;p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>
              <a:latin typeface="Arial" pitchFamily="36" charset="0"/>
              <a:ea typeface="ＭＳ Ｐゴシック" pitchFamily="36" charset="-128"/>
              <a:cs typeface="ＭＳ Ｐゴシック" pitchFamily="36" charset="-128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1E6B93-FA72-CE4F-B92E-147573D384BF}" type="slidenum">
              <a:rPr lang="pt-BR" smtClean="0">
                <a:latin typeface="Arial" pitchFamily="36" charset="0"/>
                <a:ea typeface="ＭＳ Ｐゴシック" pitchFamily="36" charset="-128"/>
                <a:cs typeface="ＭＳ Ｐゴシック" pitchFamily="36" charset="-128"/>
              </a:rPr>
              <a:pPr/>
              <a:t>13</a:t>
            </a:fld>
            <a:endParaRPr lang="pt-BR">
              <a:latin typeface="Arial" pitchFamily="36" charset="0"/>
              <a:ea typeface="ＭＳ Ｐゴシック" pitchFamily="36" charset="-128"/>
              <a:cs typeface="ＭＳ Ｐゴシック" pitchFamily="3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9624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>
              <a:latin typeface="Arial" pitchFamily="36" charset="0"/>
              <a:ea typeface="ＭＳ Ｐゴシック" pitchFamily="36" charset="-128"/>
              <a:cs typeface="ＭＳ Ｐゴシック" pitchFamily="36" charset="-128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1E6B93-FA72-CE4F-B92E-147573D384BF}" type="slidenum">
              <a:rPr lang="pt-BR" smtClean="0">
                <a:latin typeface="Arial" pitchFamily="36" charset="0"/>
                <a:ea typeface="ＭＳ Ｐゴシック" pitchFamily="36" charset="-128"/>
                <a:cs typeface="ＭＳ Ｐゴシック" pitchFamily="36" charset="-128"/>
              </a:rPr>
              <a:pPr/>
              <a:t>30</a:t>
            </a:fld>
            <a:endParaRPr lang="pt-BR">
              <a:latin typeface="Arial" pitchFamily="36" charset="0"/>
              <a:ea typeface="ＭＳ Ｐゴシック" pitchFamily="36" charset="-128"/>
              <a:cs typeface="ＭＳ Ｐゴシック" pitchFamily="3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1095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1EC561-EF7B-446D-B64D-D5DD5A28F57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54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>
              <a:latin typeface="Arial" pitchFamily="36" charset="0"/>
              <a:ea typeface="ＭＳ Ｐゴシック" pitchFamily="36" charset="-128"/>
              <a:cs typeface="ＭＳ Ｐゴシック" pitchFamily="36" charset="-128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1E6B93-FA72-CE4F-B92E-147573D384BF}" type="slidenum">
              <a:rPr lang="pt-BR" smtClean="0">
                <a:latin typeface="Arial" pitchFamily="36" charset="0"/>
                <a:ea typeface="ＭＳ Ｐゴシック" pitchFamily="36" charset="-128"/>
                <a:cs typeface="ＭＳ Ｐゴシック" pitchFamily="36" charset="-128"/>
              </a:rPr>
              <a:pPr/>
              <a:t>34</a:t>
            </a:fld>
            <a:endParaRPr lang="pt-BR">
              <a:latin typeface="Arial" pitchFamily="36" charset="0"/>
              <a:ea typeface="ＭＳ Ｐゴシック" pitchFamily="36" charset="-128"/>
              <a:cs typeface="ＭＳ Ｐゴシック" pitchFamily="3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0684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Google Shape;1810;p1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1" name="Google Shape;1811;p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p1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3" name="Google Shape;1843;p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p1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4" name="Google Shape;1874;p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Google Shape;1895;p1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6" name="Google Shape;1896;p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73D3E6-E9B7-B242-9498-F2D2C84232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82F72E6-8237-D34E-AB3A-8596E339C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GB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40E0E1-F47C-834E-AC66-C25C527C9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38875-DC25-9048-82CC-FD6DEAFABB5A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246E51-289D-7844-B83D-EC9318B63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C85243D-86E1-934E-A6CC-57E9024CE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626CD-F639-D540-9BEF-F5538BB0EC6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258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190D16-770F-774E-ABB9-CBE8AA195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GB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46E69DD-1B31-184F-A2A6-C76D4A083B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251D5C9-E10B-B14A-B0D7-823676483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38875-DC25-9048-82CC-FD6DEAFABB5A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223F8DA-92AF-7E42-982D-0849CDE72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60E5988-AE14-3C4F-9410-BC61C03CD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626CD-F639-D540-9BEF-F5538BB0EC6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253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ADE7D5E-C570-FC47-A354-03DA119CF4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GB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1C3B850-DA37-4048-A871-83E5FDC359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234605-63B6-DF47-9293-C2EE2C687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38875-DC25-9048-82CC-FD6DEAFABB5A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190775-E4C6-6D4E-9BA1-2EC999F00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D1E48DE-8E51-6C43-A49A-13E93F1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626CD-F639-D540-9BEF-F5538BB0EC6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273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com Único Canto Aparado 8"/>
          <p:cNvSpPr/>
          <p:nvPr userDrawn="1"/>
        </p:nvSpPr>
        <p:spPr>
          <a:xfrm flipV="1">
            <a:off x="14236" y="47827"/>
            <a:ext cx="7329903" cy="747940"/>
          </a:xfrm>
          <a:prstGeom prst="snip1Rect">
            <a:avLst>
              <a:gd name="adj" fmla="val 50000"/>
            </a:avLst>
          </a:prstGeom>
          <a:solidFill>
            <a:srgbClr val="A8240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32435" y="88772"/>
            <a:ext cx="6126485" cy="74794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x-none"/>
              <a:t>Click to edit Master title style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1858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E765F8-F2E2-E848-8276-D0A8B6323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GB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36D249-145A-EB40-893E-461292F34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0631E5C-2A16-3340-841B-7AD2AFEB2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38875-DC25-9048-82CC-FD6DEAFABB5A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D371A4-E8D6-3E43-B5EE-AACBF08B4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21961F8-3741-B94B-B11D-B07D3770D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626CD-F639-D540-9BEF-F5538BB0EC6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167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21B66B-1412-CA4E-AA49-A280E8D2A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GB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9A689A5-D4DE-5141-AD0F-F172509AF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BC41FF2-3664-734E-B3DA-E9FF8D814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38875-DC25-9048-82CC-FD6DEAFABB5A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47F782F-A3C7-794F-8361-483DF4B1B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96F0F7-67B4-5544-8EAD-4A8F40110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626CD-F639-D540-9BEF-F5538BB0EC6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046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8F45F8-E067-9B40-96F7-08F5F9F61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GB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1E00E14-81CD-6340-B0B7-0CCFFD63B2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6C52EF4-7E14-E545-ADF4-C92A6D34F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88A81DF-D729-F24C-B4B6-006E50B4F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38875-DC25-9048-82CC-FD6DEAFABB5A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0C7832A-5E3D-B249-B7F7-2A366D10B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6DFE0BB-C90B-604E-A135-E4B920952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626CD-F639-D540-9BEF-F5538BB0EC6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386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1D84CB-5715-A94C-A280-AC6092FC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GB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7418634-DD73-264E-B20A-3E265D5BD7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CE26F5F-D3C1-5A4E-A152-69BD45E78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5D6C0FF-5CA8-4541-9A24-5C30168C08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07C5A75-6796-8544-A071-0CABCA162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34A0FE0-889F-334B-AD49-32DBC761D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38875-DC25-9048-82CC-FD6DEAFABB5A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036228D-EE97-AF40-A4E6-C65DF6B8F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0FCE772-F5A8-AD4F-81ED-07C194B98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626CD-F639-D540-9BEF-F5538BB0EC6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384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A0E9E-C5D4-594E-B58E-8F5A613D8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GB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8F35D7F-C03C-7C46-A276-C4536A738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38875-DC25-9048-82CC-FD6DEAFABB5A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7D076A3-8413-BF4F-A0FF-17010EB59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10BA23E-30CF-7948-A469-027F74750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626CD-F639-D540-9BEF-F5538BB0EC6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771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83F49A8-0275-3D4F-9558-7467DE821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38875-DC25-9048-82CC-FD6DEAFABB5A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1E8CDA0-3C6B-334E-9E28-24709AE7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646A773-BCBA-A040-AA4C-2AF72E078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626CD-F639-D540-9BEF-F5538BB0EC6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401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C46AFA-5BF8-094D-BC55-8C006C2C5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GB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C450EB-20E6-7748-8064-D483E7888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4207037-B410-1544-9FFA-07849F46D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475418A-035B-6449-9AE2-6206609C4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38875-DC25-9048-82CC-FD6DEAFABB5A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2FB7599-83F6-8D40-917E-229DFD8B7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BBD0261-1DA6-4043-B613-AC5B73369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626CD-F639-D540-9BEF-F5538BB0EC6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352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8C1D4F-9EE3-2B47-989B-A7E2936C3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GB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B6A9854-89BD-9D42-AE64-255D665563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9F0041D-283F-2D4A-8396-3AC2A2127C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C5C7D03-10D0-8C43-9104-739C468E1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38875-DC25-9048-82CC-FD6DEAFABB5A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D26AD82-B349-F045-8896-4D2F3F78A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6874F6D-F7DF-4041-B18A-201BC2716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626CD-F639-D540-9BEF-F5538BB0EC6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788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9C09514-79C6-F346-9587-E10300281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GB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BD0F623-FB5A-2B4C-9C15-71EF5F23A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6A65EF6-B803-9046-8A20-14A87A4C3C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38875-DC25-9048-82CC-FD6DEAFABB5A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64A41E-75F6-EA4B-89DB-8DA1EE0277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FF26B17-B817-4248-8290-B0CAC7B17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626CD-F639-D540-9BEF-F5538BB0EC6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76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customXml" Target="../ink/ink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customXml" Target="../ink/ink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customXml" Target="../ink/ink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13" Type="http://schemas.openxmlformats.org/officeDocument/2006/relationships/image" Target="../media/image74.png"/><Relationship Id="rId3" Type="http://schemas.openxmlformats.org/officeDocument/2006/relationships/image" Target="../media/image64.gif"/><Relationship Id="rId7" Type="http://schemas.openxmlformats.org/officeDocument/2006/relationships/image" Target="../media/image68.jp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jpg"/><Relationship Id="rId5" Type="http://schemas.openxmlformats.org/officeDocument/2006/relationships/image" Target="../media/image66.jpg"/><Relationship Id="rId10" Type="http://schemas.openxmlformats.org/officeDocument/2006/relationships/image" Target="../media/image71.png"/><Relationship Id="rId4" Type="http://schemas.openxmlformats.org/officeDocument/2006/relationships/image" Target="../media/image65.jpg"/><Relationship Id="rId9" Type="http://schemas.openxmlformats.org/officeDocument/2006/relationships/image" Target="../media/image70.png"/><Relationship Id="rId14" Type="http://schemas.openxmlformats.org/officeDocument/2006/relationships/image" Target="../media/image75.jp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7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83E0A2-AC4F-264D-93D3-1D679D6F72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Empreendedorismo</a:t>
            </a:r>
            <a:r>
              <a:rPr lang="en-GB" dirty="0"/>
              <a:t> &amp; </a:t>
            </a:r>
            <a:r>
              <a:rPr lang="en-GB" dirty="0" err="1"/>
              <a:t>Inovação</a:t>
            </a:r>
            <a:br>
              <a:rPr lang="en-GB" dirty="0"/>
            </a:br>
            <a:br>
              <a:rPr lang="en-GB" dirty="0"/>
            </a:br>
            <a:r>
              <a:rPr lang="en-GB" dirty="0" err="1"/>
              <a:t>Ciclo</a:t>
            </a:r>
            <a:r>
              <a:rPr lang="en-GB" dirty="0"/>
              <a:t> </a:t>
            </a:r>
            <a:r>
              <a:rPr lang="en-GB" dirty="0" err="1"/>
              <a:t>negócio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305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4070" t="25219" r="26121" b="10797"/>
          <a:stretch>
            <a:fillRect/>
          </a:stretch>
        </p:blipFill>
        <p:spPr bwMode="auto">
          <a:xfrm>
            <a:off x="1524000" y="0"/>
            <a:ext cx="9144000" cy="66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D2523B9D-EE2A-1A4C-BB77-889FBEA9EA24}"/>
                  </a:ext>
                </a:extLst>
              </p14:cNvPr>
              <p14:cNvContentPartPr/>
              <p14:nvPr/>
            </p14:nvContentPartPr>
            <p14:xfrm>
              <a:off x="3938760" y="2802600"/>
              <a:ext cx="6129000" cy="2721960"/>
            </p14:xfrm>
          </p:contentPart>
        </mc:Choice>
        <mc:Fallback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D2523B9D-EE2A-1A4C-BB77-889FBEA9EA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9400" y="2793240"/>
                <a:ext cx="6147720" cy="274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66966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369332"/>
          </a:xfrm>
        </p:spPr>
        <p:txBody>
          <a:bodyPr>
            <a:normAutofit fontScale="90000"/>
          </a:bodyPr>
          <a:lstStyle/>
          <a:p>
            <a:r>
              <a:rPr lang="pt-BR" dirty="0"/>
              <a:t>Modelo de Negócio - Níveis de Análise</a:t>
            </a:r>
            <a:endParaRPr lang="en-US" dirty="0"/>
          </a:p>
        </p:txBody>
      </p:sp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8206155" y="6146802"/>
            <a:ext cx="18610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 eaLnBrk="0" hangingPunct="0"/>
            <a:r>
              <a:rPr lang="pt-BR" sz="1200" dirty="0" err="1">
                <a:solidFill>
                  <a:srgbClr val="000000"/>
                </a:solidFill>
                <a:latin typeface="Times New Roman" pitchFamily="36" charset="0"/>
                <a:ea typeface="Comic Sans MS" pitchFamily="36" charset="0"/>
                <a:cs typeface="Comic Sans MS" pitchFamily="36" charset="0"/>
              </a:rPr>
              <a:t>Osterwalder</a:t>
            </a:r>
            <a:r>
              <a:rPr lang="pt-BR" sz="1200" dirty="0">
                <a:solidFill>
                  <a:srgbClr val="000000"/>
                </a:solidFill>
                <a:latin typeface="Times New Roman" pitchFamily="36" charset="0"/>
                <a:ea typeface="Comic Sans MS" pitchFamily="36" charset="0"/>
                <a:cs typeface="Comic Sans MS" pitchFamily="36" charset="0"/>
              </a:rPr>
              <a:t> </a:t>
            </a:r>
            <a:r>
              <a:rPr lang="pt-BR" sz="1200" dirty="0" err="1">
                <a:solidFill>
                  <a:srgbClr val="000000"/>
                </a:solidFill>
                <a:latin typeface="Times New Roman" pitchFamily="36" charset="0"/>
                <a:ea typeface="Comic Sans MS" pitchFamily="36" charset="0"/>
                <a:cs typeface="Comic Sans MS" pitchFamily="36" charset="0"/>
              </a:rPr>
              <a:t>et</a:t>
            </a:r>
            <a:r>
              <a:rPr lang="pt-BR" sz="1200" dirty="0">
                <a:solidFill>
                  <a:srgbClr val="000000"/>
                </a:solidFill>
                <a:latin typeface="Times New Roman" pitchFamily="36" charset="0"/>
                <a:ea typeface="Comic Sans MS" pitchFamily="36" charset="0"/>
                <a:cs typeface="Comic Sans MS" pitchFamily="36" charset="0"/>
              </a:rPr>
              <a:t> al., 2005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946031" y="1066802"/>
            <a:ext cx="8174546" cy="5083175"/>
            <a:chOff x="457200" y="1295399"/>
            <a:chExt cx="8686800" cy="5083423"/>
          </a:xfrm>
        </p:grpSpPr>
        <p:pic>
          <p:nvPicPr>
            <p:cNvPr id="2970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" y="1295399"/>
              <a:ext cx="8686800" cy="508342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sp>
          <p:nvSpPr>
            <p:cNvPr id="29703" name="TextBox 5"/>
            <p:cNvSpPr txBox="1">
              <a:spLocks noChangeArrowheads="1"/>
            </p:cNvSpPr>
            <p:nvPr/>
          </p:nvSpPr>
          <p:spPr bwMode="auto">
            <a:xfrm>
              <a:off x="5562600" y="1676400"/>
              <a:ext cx="2477211" cy="6463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pt-BR" sz="1200">
                  <a:latin typeface="Arial" pitchFamily="36" charset="0"/>
                  <a:ea typeface="Arial" pitchFamily="36" charset="0"/>
                  <a:cs typeface="Arial" pitchFamily="36" charset="0"/>
                </a:rPr>
                <a:t>DEFINIÇÃO</a:t>
              </a:r>
            </a:p>
            <a:p>
              <a:r>
                <a:rPr lang="pt-BR" sz="1200">
                  <a:latin typeface="Arial" pitchFamily="36" charset="0"/>
                  <a:ea typeface="Arial" pitchFamily="36" charset="0"/>
                  <a:cs typeface="Arial" pitchFamily="36" charset="0"/>
                </a:rPr>
                <a:t>O Que é um Modelo de Negócio?</a:t>
              </a:r>
            </a:p>
          </p:txBody>
        </p:sp>
        <p:sp>
          <p:nvSpPr>
            <p:cNvPr id="29704" name="TextBox 6"/>
            <p:cNvSpPr txBox="1">
              <a:spLocks noChangeArrowheads="1"/>
            </p:cNvSpPr>
            <p:nvPr/>
          </p:nvSpPr>
          <p:spPr bwMode="auto">
            <a:xfrm>
              <a:off x="5638800" y="2249269"/>
              <a:ext cx="3276600" cy="6463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pt-BR" sz="1200">
                  <a:latin typeface="Arial" pitchFamily="36" charset="0"/>
                  <a:ea typeface="Arial" pitchFamily="36" charset="0"/>
                  <a:cs typeface="Arial" pitchFamily="36" charset="0"/>
                </a:rPr>
                <a:t>META-MODELO</a:t>
              </a:r>
            </a:p>
            <a:p>
              <a:r>
                <a:rPr lang="pt-BR" sz="1200">
                  <a:latin typeface="Arial" pitchFamily="36" charset="0"/>
                  <a:ea typeface="Arial" pitchFamily="36" charset="0"/>
                  <a:cs typeface="Arial" pitchFamily="36" charset="0"/>
                </a:rPr>
                <a:t>Que elementos pertencem a um Modelo de Negócio?</a:t>
              </a:r>
            </a:p>
          </p:txBody>
        </p:sp>
        <p:sp>
          <p:nvSpPr>
            <p:cNvPr id="29705" name="TextBox 7"/>
            <p:cNvSpPr txBox="1">
              <a:spLocks noChangeArrowheads="1"/>
            </p:cNvSpPr>
            <p:nvPr/>
          </p:nvSpPr>
          <p:spPr bwMode="auto">
            <a:xfrm>
              <a:off x="5562600" y="3048000"/>
              <a:ext cx="3276600" cy="6463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pt-BR" sz="1200">
                  <a:latin typeface="Arial" pitchFamily="36" charset="0"/>
                  <a:ea typeface="Arial" pitchFamily="36" charset="0"/>
                  <a:cs typeface="Arial" pitchFamily="36" charset="0"/>
                </a:rPr>
                <a:t>TAXONOMIA / TIPOS</a:t>
              </a:r>
            </a:p>
            <a:p>
              <a:r>
                <a:rPr lang="pt-BR" sz="1200">
                  <a:latin typeface="Arial" pitchFamily="36" charset="0"/>
                  <a:ea typeface="Arial" pitchFamily="36" charset="0"/>
                  <a:cs typeface="Arial" pitchFamily="36" charset="0"/>
                </a:rPr>
                <a:t>Que Modelos de Negócio parecem um com o outro?</a:t>
              </a:r>
            </a:p>
          </p:txBody>
        </p:sp>
        <p:sp>
          <p:nvSpPr>
            <p:cNvPr id="29706" name="TextBox 8"/>
            <p:cNvSpPr txBox="1">
              <a:spLocks noChangeArrowheads="1"/>
            </p:cNvSpPr>
            <p:nvPr/>
          </p:nvSpPr>
          <p:spPr bwMode="auto">
            <a:xfrm>
              <a:off x="5562600" y="3733800"/>
              <a:ext cx="3276600" cy="4616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pt-BR" sz="1200">
                  <a:latin typeface="Arial" pitchFamily="36" charset="0"/>
                  <a:ea typeface="Arial" pitchFamily="36" charset="0"/>
                  <a:cs typeface="Arial" pitchFamily="36" charset="0"/>
                </a:rPr>
                <a:t>SUB-(META)-MODELOS</a:t>
              </a:r>
            </a:p>
            <a:p>
              <a:r>
                <a:rPr lang="pt-BR" sz="1200">
                  <a:latin typeface="Arial" pitchFamily="36" charset="0"/>
                  <a:ea typeface="Arial" pitchFamily="36" charset="0"/>
                  <a:cs typeface="Arial" pitchFamily="36" charset="0"/>
                </a:rPr>
                <a:t>Quais são suas características comuns?</a:t>
              </a:r>
            </a:p>
          </p:txBody>
        </p:sp>
        <p:sp>
          <p:nvSpPr>
            <p:cNvPr id="29707" name="TextBox 9"/>
            <p:cNvSpPr txBox="1">
              <a:spLocks noChangeArrowheads="1"/>
            </p:cNvSpPr>
            <p:nvPr/>
          </p:nvSpPr>
          <p:spPr bwMode="auto">
            <a:xfrm>
              <a:off x="5562600" y="4495800"/>
              <a:ext cx="3276600" cy="4616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pt-BR" sz="1200">
                  <a:latin typeface="Arial" pitchFamily="36" charset="0"/>
                  <a:ea typeface="Arial" pitchFamily="36" charset="0"/>
                  <a:cs typeface="Arial" pitchFamily="36" charset="0"/>
                </a:rPr>
                <a:t>INSTÂNCIAS</a:t>
              </a:r>
            </a:p>
            <a:p>
              <a:r>
                <a:rPr lang="pt-BR" sz="1200">
                  <a:latin typeface="Arial" pitchFamily="36" charset="0"/>
                  <a:ea typeface="Arial" pitchFamily="36" charset="0"/>
                  <a:cs typeface="Arial" pitchFamily="36" charset="0"/>
                </a:rPr>
                <a:t>Visão da empresa</a:t>
              </a:r>
            </a:p>
          </p:txBody>
        </p:sp>
        <p:sp>
          <p:nvSpPr>
            <p:cNvPr id="29708" name="TextBox 10"/>
            <p:cNvSpPr txBox="1">
              <a:spLocks noChangeArrowheads="1"/>
            </p:cNvSpPr>
            <p:nvPr/>
          </p:nvSpPr>
          <p:spPr bwMode="auto">
            <a:xfrm>
              <a:off x="5562600" y="4992469"/>
              <a:ext cx="3276600" cy="6463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pt-BR" sz="1200">
                  <a:latin typeface="Arial" pitchFamily="36" charset="0"/>
                  <a:ea typeface="Arial" pitchFamily="36" charset="0"/>
                  <a:cs typeface="Arial" pitchFamily="36" charset="0"/>
                </a:rPr>
                <a:t>INSTÂNCIAS</a:t>
              </a:r>
            </a:p>
            <a:p>
              <a:r>
                <a:rPr lang="pt-BR" sz="1200">
                  <a:latin typeface="Arial" pitchFamily="36" charset="0"/>
                  <a:ea typeface="Arial" pitchFamily="36" charset="0"/>
                  <a:cs typeface="Arial" pitchFamily="36" charset="0"/>
                </a:rPr>
                <a:t>Representação nas categorias do Meta- Modelo</a:t>
              </a:r>
            </a:p>
          </p:txBody>
        </p:sp>
        <p:sp>
          <p:nvSpPr>
            <p:cNvPr id="29709" name="TextBox 11"/>
            <p:cNvSpPr txBox="1">
              <a:spLocks noChangeArrowheads="1"/>
            </p:cNvSpPr>
            <p:nvPr/>
          </p:nvSpPr>
          <p:spPr bwMode="auto">
            <a:xfrm>
              <a:off x="5638800" y="5786735"/>
              <a:ext cx="3276600" cy="4616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pt-BR" sz="1200">
                  <a:latin typeface="Arial" pitchFamily="36" charset="0"/>
                  <a:ea typeface="Arial" pitchFamily="36" charset="0"/>
                  <a:cs typeface="Arial" pitchFamily="36" charset="0"/>
                </a:rPr>
                <a:t>EMPRESA REAL</a:t>
              </a:r>
            </a:p>
            <a:p>
              <a:r>
                <a:rPr lang="pt-BR" sz="1200">
                  <a:latin typeface="Arial" pitchFamily="36" charset="0"/>
                  <a:ea typeface="Arial" pitchFamily="36" charset="0"/>
                  <a:cs typeface="Arial" pitchFamily="36" charset="0"/>
                </a:rPr>
                <a:t>A empresa funcionando no mundo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590800" y="1676418"/>
              <a:ext cx="1295400" cy="60010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1100" dirty="0">
                  <a:latin typeface="+mj-lt"/>
                  <a:ea typeface="ＭＳ Ｐゴシック" pitchFamily="31" charset="-128"/>
                  <a:cs typeface="ＭＳ Ｐゴシック" pitchFamily="31" charset="-128"/>
                </a:rPr>
                <a:t>Conceito de Modelo de Negócio 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71600" y="3048085"/>
              <a:ext cx="1295400" cy="60010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1100" dirty="0">
                  <a:latin typeface="+mj-lt"/>
                  <a:ea typeface="ＭＳ Ｐゴシック" pitchFamily="31" charset="-128"/>
                  <a:cs typeface="ＭＳ Ｐゴシック" pitchFamily="31" charset="-128"/>
                </a:rPr>
                <a:t>Tipo de</a:t>
              </a:r>
            </a:p>
            <a:p>
              <a:pPr algn="ctr">
                <a:defRPr/>
              </a:pPr>
              <a:r>
                <a:rPr lang="pt-BR" sz="1100" dirty="0">
                  <a:latin typeface="+mj-lt"/>
                  <a:ea typeface="ＭＳ Ｐゴシック" pitchFamily="31" charset="-128"/>
                  <a:cs typeface="ＭＳ Ｐゴシック" pitchFamily="31" charset="-128"/>
                </a:rPr>
                <a:t>Modelo de Negócio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76663" y="3048085"/>
              <a:ext cx="1295400" cy="60010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1100" dirty="0">
                  <a:latin typeface="+mj-lt"/>
                  <a:ea typeface="ＭＳ Ｐゴシック" pitchFamily="31" charset="-128"/>
                  <a:cs typeface="ＭＳ Ｐゴシック" pitchFamily="31" charset="-128"/>
                </a:rPr>
                <a:t>Tipo de</a:t>
              </a:r>
            </a:p>
            <a:p>
              <a:pPr algn="ctr">
                <a:defRPr/>
              </a:pPr>
              <a:r>
                <a:rPr lang="pt-BR" sz="1100" dirty="0">
                  <a:latin typeface="+mj-lt"/>
                  <a:ea typeface="ＭＳ Ｐゴシック" pitchFamily="31" charset="-128"/>
                  <a:cs typeface="ＭＳ Ｐゴシック" pitchFamily="31" charset="-128"/>
                </a:rPr>
                <a:t>Modelo de Negócio 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62000" y="4419751"/>
              <a:ext cx="1219200" cy="415518"/>
            </a:xfrm>
            <a:prstGeom prst="rect">
              <a:avLst/>
            </a:prstGeom>
            <a:solidFill>
              <a:srgbClr val="FFFF9B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1050" dirty="0">
                  <a:latin typeface="+mj-lt"/>
                  <a:ea typeface="ＭＳ Ｐゴシック" pitchFamily="31" charset="-128"/>
                  <a:cs typeface="ＭＳ Ｐゴシック" pitchFamily="31" charset="-128"/>
                </a:rPr>
                <a:t>Modelo de Negócio da DELL 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57400" y="4419751"/>
              <a:ext cx="1295400" cy="576291"/>
            </a:xfrm>
            <a:prstGeom prst="rect">
              <a:avLst/>
            </a:prstGeom>
            <a:solidFill>
              <a:srgbClr val="FFFF9B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1050" dirty="0">
                  <a:latin typeface="+mj-lt"/>
                  <a:ea typeface="ＭＳ Ｐゴシック" pitchFamily="31" charset="-128"/>
                  <a:cs typeface="ＭＳ Ｐゴシック" pitchFamily="31" charset="-128"/>
                </a:rPr>
                <a:t>Modelo de Negócio da AMAZON 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33800" y="4419751"/>
              <a:ext cx="1295400" cy="576291"/>
            </a:xfrm>
            <a:prstGeom prst="rect">
              <a:avLst/>
            </a:prstGeom>
            <a:solidFill>
              <a:srgbClr val="FFFF9B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1050" dirty="0">
                  <a:latin typeface="+mj-lt"/>
                  <a:ea typeface="ＭＳ Ｐゴシック" pitchFamily="31" charset="-128"/>
                  <a:cs typeface="ＭＳ Ｐゴシック" pitchFamily="31" charset="-128"/>
                </a:rPr>
                <a:t>Modelo de Negócio da</a:t>
              </a:r>
            </a:p>
            <a:p>
              <a:pPr algn="ctr">
                <a:defRPr/>
              </a:pPr>
              <a:r>
                <a:rPr lang="pt-BR" sz="1050" dirty="0" err="1">
                  <a:latin typeface="+mj-lt"/>
                  <a:ea typeface="ＭＳ Ｐゴシック" pitchFamily="31" charset="-128"/>
                  <a:cs typeface="ＭＳ Ｐゴシック" pitchFamily="31" charset="-128"/>
                </a:rPr>
                <a:t>eBAY</a:t>
              </a:r>
              <a:endParaRPr lang="pt-BR" sz="1050" dirty="0">
                <a:latin typeface="+mj-lt"/>
                <a:ea typeface="ＭＳ Ｐゴシック" pitchFamily="31" charset="-128"/>
                <a:cs typeface="ＭＳ Ｐゴシック" pitchFamily="31" charset="-128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3935344" y="2786600"/>
              <a:ext cx="2819538" cy="29435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1200" dirty="0">
                  <a:latin typeface="+mj-lt"/>
                  <a:ea typeface="ＭＳ Ｐゴシック" pitchFamily="31" charset="-128"/>
                  <a:cs typeface="ＭＳ Ｐゴシック" pitchFamily="31" charset="-128"/>
                </a:rPr>
                <a:t>Níveis Conceituais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4405268" y="5110812"/>
              <a:ext cx="1828889" cy="294357"/>
            </a:xfrm>
            <a:prstGeom prst="rect">
              <a:avLst/>
            </a:prstGeom>
            <a:solidFill>
              <a:srgbClr val="FFFF9B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1200" dirty="0">
                  <a:latin typeface="+mj-lt"/>
                  <a:ea typeface="ＭＳ Ｐゴシック" pitchFamily="31" charset="-128"/>
                  <a:cs typeface="ＭＳ Ｐゴシック" pitchFamily="31" charset="-128"/>
                </a:rPr>
                <a:t>Níveis Instanciação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62BDA53C-98A9-654E-91FB-7694D90FF087}"/>
                  </a:ext>
                </a:extLst>
              </p14:cNvPr>
              <p14:cNvContentPartPr/>
              <p14:nvPr/>
            </p14:nvContentPartPr>
            <p14:xfrm>
              <a:off x="3266640" y="3549960"/>
              <a:ext cx="5961600" cy="2428920"/>
            </p14:xfrm>
          </p:contentPart>
        </mc:Choice>
        <mc:Fallback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62BDA53C-98A9-654E-91FB-7694D90FF08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57280" y="3540600"/>
                <a:ext cx="5980320" cy="244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047520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5591908" y="6787084"/>
            <a:ext cx="1295400" cy="31432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charset="0"/>
              <a:buChar char="l"/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charset="0"/>
              <a:buChar char="l"/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charset="0"/>
              <a:buChar char="l"/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charset="0"/>
              <a:buChar char="l"/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617A94C4-D68D-604F-9C1B-31DC2A3E5FC2}" type="slidenum">
              <a:rPr lang="pt-BR" sz="1800">
                <a:solidFill>
                  <a:srgbClr val="000000"/>
                </a:solidFill>
                <a:latin typeface="Tahoma" charset="0"/>
              </a:rPr>
              <a:pPr eaLnBrk="1" hangingPunct="1"/>
              <a:t>12</a:t>
            </a:fld>
            <a:endParaRPr lang="pt-BR" sz="180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1991545" y="764704"/>
            <a:ext cx="824718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pt-BR" sz="3200" dirty="0">
                <a:latin typeface="Impact" pitchFamily="34" charset="0"/>
              </a:rPr>
              <a:t>Ameaças à sustentabilidade financeira</a:t>
            </a:r>
          </a:p>
        </p:txBody>
      </p:sp>
      <p:sp>
        <p:nvSpPr>
          <p:cNvPr id="32771" name="Oval 3"/>
          <p:cNvSpPr>
            <a:spLocks noChangeArrowheads="1"/>
          </p:cNvSpPr>
          <p:nvPr/>
        </p:nvSpPr>
        <p:spPr bwMode="auto">
          <a:xfrm>
            <a:off x="4552952" y="2034109"/>
            <a:ext cx="3150577" cy="3211513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t-BR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2772" name="Line 4"/>
          <p:cNvSpPr>
            <a:spLocks noChangeShapeType="1"/>
          </p:cNvSpPr>
          <p:nvPr/>
        </p:nvSpPr>
        <p:spPr bwMode="auto">
          <a:xfrm>
            <a:off x="4552952" y="3604145"/>
            <a:ext cx="315057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4846028" y="2910407"/>
            <a:ext cx="2603598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charset="0"/>
              <a:buChar char="l"/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charset="0"/>
              <a:buChar char="l"/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charset="0"/>
              <a:buChar char="l"/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charset="0"/>
              <a:buChar char="l"/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t-BR" b="1">
                <a:solidFill>
                  <a:srgbClr val="000000"/>
                </a:solidFill>
              </a:rPr>
              <a:t>VALOR AGREGADO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4727332" y="3901007"/>
            <a:ext cx="287450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charset="0"/>
              <a:buChar char="l"/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charset="0"/>
              <a:buChar char="l"/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charset="0"/>
              <a:buChar char="l"/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charset="0"/>
              <a:buChar char="l"/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t-BR" b="1">
                <a:solidFill>
                  <a:srgbClr val="000000"/>
                </a:solidFill>
              </a:rPr>
              <a:t>VALOR APROPRIADO</a:t>
            </a:r>
          </a:p>
        </p:txBody>
      </p:sp>
      <p:sp>
        <p:nvSpPr>
          <p:cNvPr id="32775" name="AutoShape 7"/>
          <p:cNvSpPr>
            <a:spLocks noChangeArrowheads="1"/>
          </p:cNvSpPr>
          <p:nvPr/>
        </p:nvSpPr>
        <p:spPr bwMode="auto">
          <a:xfrm rot="2107100">
            <a:off x="4062047" y="2105545"/>
            <a:ext cx="700454" cy="569912"/>
          </a:xfrm>
          <a:prstGeom prst="rightArrow">
            <a:avLst>
              <a:gd name="adj1" fmla="val 50000"/>
              <a:gd name="adj2" fmla="val 33287"/>
            </a:avLst>
          </a:prstGeom>
          <a:solidFill>
            <a:srgbClr val="C0C0C0"/>
          </a:solidFill>
          <a:ln w="12700">
            <a:solidFill>
              <a:srgbClr val="9933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2776" name="AutoShape 8"/>
          <p:cNvSpPr>
            <a:spLocks noChangeArrowheads="1"/>
          </p:cNvSpPr>
          <p:nvPr/>
        </p:nvSpPr>
        <p:spPr bwMode="auto">
          <a:xfrm rot="8628098">
            <a:off x="7562851" y="2105545"/>
            <a:ext cx="700454" cy="569912"/>
          </a:xfrm>
          <a:prstGeom prst="rightArrow">
            <a:avLst>
              <a:gd name="adj1" fmla="val 50000"/>
              <a:gd name="adj2" fmla="val 33287"/>
            </a:avLst>
          </a:prstGeom>
          <a:solidFill>
            <a:srgbClr val="C0C0C0"/>
          </a:solidFill>
          <a:ln w="12700">
            <a:solidFill>
              <a:srgbClr val="9933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2777" name="AutoShape 9"/>
          <p:cNvSpPr>
            <a:spLocks noChangeArrowheads="1"/>
          </p:cNvSpPr>
          <p:nvPr/>
        </p:nvSpPr>
        <p:spPr bwMode="auto">
          <a:xfrm rot="-8339694">
            <a:off x="7633189" y="4531245"/>
            <a:ext cx="698988" cy="571500"/>
          </a:xfrm>
          <a:prstGeom prst="rightArrow">
            <a:avLst>
              <a:gd name="adj1" fmla="val 50000"/>
              <a:gd name="adj2" fmla="val 33125"/>
            </a:avLst>
          </a:prstGeom>
          <a:solidFill>
            <a:srgbClr val="C0C0C0"/>
          </a:solidFill>
          <a:ln w="12700">
            <a:solidFill>
              <a:srgbClr val="9933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2778" name="AutoShape 10"/>
          <p:cNvSpPr>
            <a:spLocks noChangeArrowheads="1"/>
          </p:cNvSpPr>
          <p:nvPr/>
        </p:nvSpPr>
        <p:spPr bwMode="auto">
          <a:xfrm rot="-2369370">
            <a:off x="3922835" y="4602682"/>
            <a:ext cx="700454" cy="571500"/>
          </a:xfrm>
          <a:prstGeom prst="rightArrow">
            <a:avLst>
              <a:gd name="adj1" fmla="val 50000"/>
              <a:gd name="adj2" fmla="val 33194"/>
            </a:avLst>
          </a:prstGeom>
          <a:solidFill>
            <a:srgbClr val="C0C0C0"/>
          </a:solidFill>
          <a:ln w="12700">
            <a:solidFill>
              <a:srgbClr val="9933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3083171" y="1534046"/>
            <a:ext cx="1851789" cy="461665"/>
          </a:xfrm>
          <a:prstGeom prst="rect">
            <a:avLst/>
          </a:prstGeom>
          <a:noFill/>
          <a:ln w="254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charset="0"/>
              <a:buChar char="l"/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charset="0"/>
              <a:buChar char="l"/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charset="0"/>
              <a:buChar char="l"/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charset="0"/>
              <a:buChar char="l"/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t-BR" sz="2400" b="1">
                <a:solidFill>
                  <a:srgbClr val="000000"/>
                </a:solidFill>
                <a:latin typeface="Bookman Old Style" charset="0"/>
              </a:rPr>
              <a:t>IMITAÇÃO</a:t>
            </a: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7773867" y="5317059"/>
            <a:ext cx="1741182" cy="461665"/>
          </a:xfrm>
          <a:prstGeom prst="rect">
            <a:avLst/>
          </a:prstGeom>
          <a:noFill/>
          <a:ln w="254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charset="0"/>
              <a:buChar char="l"/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charset="0"/>
              <a:buChar char="l"/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charset="0"/>
              <a:buChar char="l"/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charset="0"/>
              <a:buChar char="l"/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t-BR" sz="2400" b="1">
                <a:solidFill>
                  <a:srgbClr val="000000"/>
                </a:solidFill>
                <a:latin typeface="Bookman Old Style" charset="0"/>
              </a:rPr>
              <a:t>CAPTURA</a:t>
            </a: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7492512" y="1462609"/>
            <a:ext cx="2640466" cy="461665"/>
          </a:xfrm>
          <a:prstGeom prst="rect">
            <a:avLst/>
          </a:prstGeom>
          <a:noFill/>
          <a:ln w="254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charset="0"/>
              <a:buChar char="l"/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charset="0"/>
              <a:buChar char="l"/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charset="0"/>
              <a:buChar char="l"/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charset="0"/>
              <a:buChar char="l"/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t-BR" sz="2400" b="1">
                <a:solidFill>
                  <a:srgbClr val="000000"/>
                </a:solidFill>
                <a:latin typeface="Bookman Old Style" charset="0"/>
              </a:rPr>
              <a:t>SUBSTITUIÇÃO</a:t>
            </a:r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2495482" y="5317059"/>
            <a:ext cx="2456122" cy="830997"/>
          </a:xfrm>
          <a:prstGeom prst="rect">
            <a:avLst/>
          </a:prstGeom>
          <a:noFill/>
          <a:ln w="254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charset="0"/>
              <a:buChar char="l"/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charset="0"/>
              <a:buChar char="l"/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charset="0"/>
              <a:buChar char="l"/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charset="0"/>
              <a:buChar char="l"/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t-BR" sz="2400" b="1">
                <a:solidFill>
                  <a:srgbClr val="000000"/>
                </a:solidFill>
                <a:latin typeface="Bookman Old Style" charset="0"/>
              </a:rPr>
              <a:t>FOLGAS,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t-BR" sz="2400" b="1">
                <a:solidFill>
                  <a:srgbClr val="000000"/>
                </a:solidFill>
                <a:latin typeface="Bookman Old Style" charset="0"/>
              </a:rPr>
              <a:t>NEGLIGÊNCIA</a:t>
            </a:r>
          </a:p>
        </p:txBody>
      </p:sp>
      <p:sp>
        <p:nvSpPr>
          <p:cNvPr id="32783" name="Text Box 15"/>
          <p:cNvSpPr txBox="1">
            <a:spLocks noChangeArrowheads="1"/>
          </p:cNvSpPr>
          <p:nvPr/>
        </p:nvSpPr>
        <p:spPr bwMode="auto">
          <a:xfrm>
            <a:off x="8359134" y="5956317"/>
            <a:ext cx="1584386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charset="0"/>
              <a:buChar char="l"/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charset="0"/>
              <a:buChar char="l"/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charset="0"/>
              <a:buChar char="l"/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charset="0"/>
              <a:buChar char="l"/>
              <a:defRPr sz="2000">
                <a:solidFill>
                  <a:srgbClr val="000044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t-BR" sz="1600" dirty="0" err="1">
                <a:solidFill>
                  <a:srgbClr val="000000"/>
                </a:solidFill>
                <a:latin typeface="Times New Roman" charset="0"/>
              </a:rPr>
              <a:t>Ghemawat</a:t>
            </a:r>
            <a:r>
              <a:rPr lang="pt-BR" sz="1600" dirty="0">
                <a:solidFill>
                  <a:srgbClr val="000000"/>
                </a:solidFill>
                <a:latin typeface="Times New Roman" charset="0"/>
              </a:rPr>
              <a:t>, 1999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4C7D2F34-B486-D042-819C-B9D1A0E119AA}"/>
                  </a:ext>
                </a:extLst>
              </p14:cNvPr>
              <p14:cNvContentPartPr/>
              <p14:nvPr/>
            </p14:nvContentPartPr>
            <p14:xfrm>
              <a:off x="4866840" y="1815480"/>
              <a:ext cx="3942000" cy="3686760"/>
            </p14:xfrm>
          </p:contentPart>
        </mc:Choice>
        <mc:Fallback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4C7D2F34-B486-D042-819C-B9D1A0E119A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57480" y="1806120"/>
                <a:ext cx="3960720" cy="370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15916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 descr="C:\Estágio\Inmetro\Figuras do livro\osterwalder-091211054212-phpapp02_04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-19196" r="-19196"/>
          <a:stretch>
            <a:fillRect/>
          </a:stretch>
        </p:blipFill>
        <p:spPr>
          <a:xfrm>
            <a:off x="872699" y="1258349"/>
            <a:ext cx="10355692" cy="5138948"/>
          </a:xfrm>
        </p:spPr>
      </p:pic>
      <p:sp>
        <p:nvSpPr>
          <p:cNvPr id="27650" name="Title 4"/>
          <p:cNvSpPr>
            <a:spLocks noGrp="1"/>
          </p:cNvSpPr>
          <p:nvPr>
            <p:ph type="title"/>
          </p:nvPr>
        </p:nvSpPr>
        <p:spPr>
          <a:xfrm>
            <a:off x="1894826" y="980729"/>
            <a:ext cx="8773174" cy="461665"/>
          </a:xfrm>
        </p:spPr>
        <p:txBody>
          <a:bodyPr/>
          <a:lstStyle/>
          <a:p>
            <a:r>
              <a:rPr lang="pt-BR" sz="2400" dirty="0">
                <a:latin typeface="Arial" pitchFamily="36" charset="0"/>
                <a:ea typeface="ＭＳ Ｐゴシック" pitchFamily="36" charset="-128"/>
                <a:cs typeface="ＭＳ Ｐゴシック" pitchFamily="36" charset="-128"/>
              </a:rPr>
              <a:t>Modelo de Negócio</a:t>
            </a:r>
          </a:p>
        </p:txBody>
      </p:sp>
      <p:sp>
        <p:nvSpPr>
          <p:cNvPr id="27652" name="TextBox 8"/>
          <p:cNvSpPr txBox="1">
            <a:spLocks noChangeArrowheads="1"/>
          </p:cNvSpPr>
          <p:nvPr/>
        </p:nvSpPr>
        <p:spPr bwMode="auto">
          <a:xfrm>
            <a:off x="7643447" y="6172202"/>
            <a:ext cx="2602523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 eaLnBrk="0" hangingPunct="0"/>
            <a:r>
              <a:rPr lang="de-DE" sz="1200" dirty="0" err="1">
                <a:solidFill>
                  <a:srgbClr val="000000"/>
                </a:solidFill>
                <a:latin typeface="Times New Roman" pitchFamily="36" charset="0"/>
                <a:ea typeface="Comic Sans MS" pitchFamily="36" charset="0"/>
                <a:cs typeface="Comic Sans MS" pitchFamily="36" charset="0"/>
              </a:rPr>
              <a:t>Osterwalder</a:t>
            </a:r>
            <a:r>
              <a:rPr lang="de-DE" sz="1200" dirty="0">
                <a:solidFill>
                  <a:srgbClr val="000000"/>
                </a:solidFill>
                <a:latin typeface="Times New Roman" pitchFamily="36" charset="0"/>
                <a:ea typeface="Comic Sans MS" pitchFamily="36" charset="0"/>
                <a:cs typeface="Comic Sans MS" pitchFamily="36" charset="0"/>
              </a:rPr>
              <a:t> e </a:t>
            </a:r>
            <a:r>
              <a:rPr lang="de-DE" sz="1200" dirty="0" err="1">
                <a:solidFill>
                  <a:srgbClr val="000000"/>
                </a:solidFill>
                <a:latin typeface="Times New Roman" pitchFamily="36" charset="0"/>
                <a:ea typeface="Comic Sans MS" pitchFamily="36" charset="0"/>
                <a:cs typeface="Comic Sans MS" pitchFamily="36" charset="0"/>
              </a:rPr>
              <a:t>Pigneur</a:t>
            </a:r>
            <a:r>
              <a:rPr lang="de-DE" sz="1200" dirty="0">
                <a:solidFill>
                  <a:srgbClr val="000000"/>
                </a:solidFill>
                <a:latin typeface="Times New Roman" pitchFamily="36" charset="0"/>
                <a:ea typeface="Comic Sans MS" pitchFamily="36" charset="0"/>
                <a:cs typeface="Comic Sans MS" pitchFamily="36" charset="0"/>
              </a:rPr>
              <a:t>, 2009</a:t>
            </a:r>
            <a:endParaRPr lang="en-US" sz="1200" dirty="0">
              <a:solidFill>
                <a:srgbClr val="000000"/>
              </a:solidFill>
              <a:latin typeface="Times New Roman" pitchFamily="36" charset="0"/>
              <a:ea typeface="Comic Sans MS" pitchFamily="36" charset="0"/>
              <a:cs typeface="Comic Sans MS" pitchFamily="36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856B2517-000C-6442-BC33-A6B2059CC242}"/>
                  </a:ext>
                </a:extLst>
              </p14:cNvPr>
              <p14:cNvContentPartPr/>
              <p14:nvPr/>
            </p14:nvContentPartPr>
            <p14:xfrm>
              <a:off x="7230960" y="3952440"/>
              <a:ext cx="1206360" cy="1194480"/>
            </p14:xfrm>
          </p:contentPart>
        </mc:Choice>
        <mc:Fallback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856B2517-000C-6442-BC33-A6B2059CC24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21600" y="3943080"/>
                <a:ext cx="1225080" cy="121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3027537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24624" t="23250" r="27781" b="40328"/>
          <a:stretch>
            <a:fillRect/>
          </a:stretch>
        </p:blipFill>
        <p:spPr bwMode="auto">
          <a:xfrm>
            <a:off x="1524000" y="1484784"/>
            <a:ext cx="9144000" cy="3934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7501"/>
          <a:stretch>
            <a:fillRect/>
          </a:stretch>
        </p:blipFill>
        <p:spPr bwMode="auto">
          <a:xfrm>
            <a:off x="1847528" y="836713"/>
            <a:ext cx="8461174" cy="440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E10C5F1A-B00C-944C-8EE8-A29C1ACBECE9}"/>
                  </a:ext>
                </a:extLst>
              </p14:cNvPr>
              <p14:cNvContentPartPr/>
              <p14:nvPr/>
            </p14:nvContentPartPr>
            <p14:xfrm>
              <a:off x="1879560" y="569880"/>
              <a:ext cx="8318520" cy="4804200"/>
            </p14:xfrm>
          </p:contentPart>
        </mc:Choice>
        <mc:Fallback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E10C5F1A-B00C-944C-8EE8-A29C1ACBEC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70200" y="560520"/>
                <a:ext cx="8337240" cy="482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7256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26284" t="39000" r="27781" b="27532"/>
          <a:stretch>
            <a:fillRect/>
          </a:stretch>
        </p:blipFill>
        <p:spPr bwMode="auto">
          <a:xfrm>
            <a:off x="1524000" y="1700808"/>
            <a:ext cx="9144000" cy="374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8758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24624" t="23250" r="27781" b="40328"/>
          <a:stretch>
            <a:fillRect/>
          </a:stretch>
        </p:blipFill>
        <p:spPr bwMode="auto">
          <a:xfrm>
            <a:off x="1524000" y="1484784"/>
            <a:ext cx="9144000" cy="3934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7501"/>
          <a:stretch>
            <a:fillRect/>
          </a:stretch>
        </p:blipFill>
        <p:spPr bwMode="auto">
          <a:xfrm>
            <a:off x="1847528" y="836713"/>
            <a:ext cx="8461174" cy="440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2549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24624" t="43922" r="32762" b="32453"/>
          <a:stretch>
            <a:fillRect/>
          </a:stretch>
        </p:blipFill>
        <p:spPr bwMode="auto">
          <a:xfrm>
            <a:off x="1775520" y="1844824"/>
            <a:ext cx="8496944" cy="2648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8" descr="data:image/jpeg;base64,/9j/4AAQSkZJRgABAQAAAQABAAD/2wCEAAkGBhQQEBQSEBAUFBQUFRAUEBAUFRAUFBAUFBAVFBQQFBQXHCYeFxkjGRQUHy8gIycpLCwsFR4xNTAqNSYrLCkBCQoKDgwOGg8PGiwkHCQpLCksLCksKSkpLCwpKSksKSwsKSwpKSwpLCkpLCkpLCkpLCwsLCksKSwpLCkpKSksLP/AABEIALcBFAMBIgACEQEDEQH/xAAcAAAABwEBAAAAAAAAAAAAAAAAAQMEBQYHAgj/xAA/EAABAwIEAwYDBQYGAgMAAAABAAIDBBEFEiExBkFRBxNhcYGRIqGxFDJCUsEIFSMzctFigpLh8PFTojRDRP/EABoBAAIDAQEAAAAAAAAAAAAAAAECAAMEBQb/xAApEQACAgICAgIBBAIDAAAAAAAAAQIRAyESMQQTIkFxFDJRYQWhgZHw/9oADAMBAAIRAxEAPwDFQjXIXS0FYESNBQgRC5XaIqEOSiIRuSkcWmqAR9w3WGGoY6+hNj6rYYZMwzcuSxalFnN/qb9VsmHOuxvQNH0VL7GQ5GmvM/JI4hHeMtHQ3S9+fsuJmaEcygExrFo8sjx4lRgU9xTT5J3DqoEqyIA7okEExAIIIKACQRokGEv3BzP4amZI7uUHwhOMllZe61XGzr5s3Yn8Ua9wXFamYPAKudq2CZoO9aNWG/pzVg4ImvA0eFlIcTUokp3g82n6Lo438UYZLswKgrS1WWgrGyaFVEDKSOhI9ipXCpQDutsJtaM8ok+cOFyQo6vprahO24llNjsmeIVF9k82uAIp8iJlcXOATytlyxeia0zbuuixeTSy4Mnd/k68V0jjA27lSbNTdMsMZaPzUhSt+qpxx5zZZkfGJYcMjysHunMlQAmAnAC4Ml16aKpUcNu9jh02qJNi+3NBMKYOCuwkwV0CspqZ2iKF0EQHN0d0LIrIEA5OAwkafJN0pHM5n3SoQcwxHM0EfiH1WuYd/LaOQAv7LIqWYulYXfmH1Wv0f8toHQXPoqZdjoeA315BGb+64j6cglr8/ZAJmXH1JlmB6qnuGq0XtFpPhD1nkoTR7IcIIIKwAEEEFAARORonIPoJNcOYn3bwCdFeGY6zTULLQbJUVTupWfJhjPY8ZuJ6s4JdeNrhsQCrRXx5oyPBVzs7aDRQn/A36K1OFwjGPFUJd7PM3ErDT1UrD+YkeRN02o6q5Fird2v4HkqGzAaOGU+Y2VIpWZSFqitWUsskMt91zPJYJBj9QnVa24FlVkdJlmNWzmlZsmmKG7k+YLBMagXcuZKNI6EHbHtK20ad0Gtkiwfw/RKUjrWVfifv/wCRvJ/aS7mJCR9kp3wIumE0tyvQ2cajp0yNNiUalhoxy6MFcoXWZSNFCoK6CSDl0HJxWhRFZAFHdEASMoroXQIL0Z+JvmPqtbw138NoG5AWQ07viHmPqtVwuW0TepAVUux10SzXcvcpw2QegUd3nIeqWiN/IJQkLx5Bmpy7zWUuWycUQZ6V3kbeyx14TR7AzhBBBWgDQQCCBABcuXQROUZDlBGuVW9DHrHsvnzUEB/wN+iuSz3sbv8Au6G/5Qr9O+zSUgEZb2v1TSGM5k39Aszp4tVbOPqrvqp3Rug/VQlNTrZCOjM5bFIodAlakaBOoodE3nZqEs43oeEjhz9E2Grk+NNdc9xYhYfJhxjZr8edyocZP4aTYSGhOyz4UmxqweGvk/ya/JfxCFRpZdNaOZSjoB/zzTd8Pxbrsp0cyrEJSSdEEq6IoJrJRlf7mf4Iv3NJ0Hup8PC6Dgr/AEwKfbIrpwiT8q5/dkn5CrNmQL1PREnukVZ9M9u7SEnmW6dkPDDJzJUTRte1pyRhwBF93HVaHW8F0Mv36SI/5GrNOSjKkaIpyVs8j5l0b9F6so+zvDon520UV+RLQbehUxNgVM9uR1PEW9Cxlvol5jcTx7C7Uei07BpP4TepC0fF+xbDpyS2J0LusTi0f6Too+TsvfA21PJ3ltmus13uNErdkorLb7e6dxH2C7rMIlg0kic2/wCIjT32ScbPZAgtWRZ4XA9DZYzitN3crh4lbbBqCCsw44ockxNt0UBlVRLoBEVcAK6NEgoQMIijCIoEDslaCjM0rI27vcG+5SN1ceyjC+/xFhIuGDN67BCXRD0fwZhYp6aNgH3WtHyTziCuEULnE7Ap7TMysHks07UOJLZYGnV518gq4K2LJ0ipVI7wucdySfdIUbLGxTyJvwJNkfNdCjKO3xgN0TZsN0oSbJWEJa/kazqOFNp4bOT6J4ulJoQ5Z82Pmi7HPixrl0XAjS+W2iAYuZixvHkaNuTIpwTARom8rdfdOkm4LoGQbIJUtQUIZmHLoOSIej7xbLKKHIeuXSpDvUm96Ng4nozs2o+5w2AWsXgyO83m/wBFZy5ROBjJSwt/LFGP/UJ/C4lclSt2dCqQuCgXrgBFILBOA773xXbHqNdOL6roVI6oKQ3EfTxCQZXAEHcHVUrGuC3Mu+nGZu5j/E3+nqPBW5lWlmTAo2JRltNo+zgQRoQdPcKmdpuUEW3W+V2FRTj+IwE8njRw9Qsj7S+yidzXVFLJ3zWgl0BFpABuWEaP8tD5pk19gcX9GNgoELkaLoFXIQ5QRkIkSBokECoEJa12BUwM0ruYyhZItR7FMUbC+XMbEltvZI96A+j0BilcIoi4nYLzpxBjn2mtdJfQGzfIFaP2icVAUpax2r/hHrusai++FZCNFLdmg0brxhE7RTnA/CLqmISSuLIz93T4n+IvsPFXWDhamhP8oOP5n/F8jorJZ4xFjhlIzqgwyWoNooy7qdgPMnRWCHgabTO5jRzsblXP7Q1gsAAOQFgFxLiAsssvJb60aY+OvvZX4+DIRu9xPW9vkmeIcNlgvG7MOh3UlU4kL7pB1STzWZeTL6Ze/HRAHCJSdI3I34NMBfunK1U07gE8bVEp/de6K/TWrM4ma4GzmkeYRXWh1ETHfeaD6KLqOH4XbC3kj7l9g9T+imlBWR3CjeTyjT++Avqkefe8RiRJIXWuyqhbvEQlsRfqPqkropNkbBR6dwPERLGzKbjI3X/KFOxDRZF2WY2THkcdrAeoWr08l2rk4tNpm/IvtDpi5mOiKMrpy0MqXZFVLb76eKrmI4qYjcOBHXZW+eZrR8Vj4EBUXinEacgtMbM3KwGY+yyZtKk9nS8VRu5LQvQ8YMJylwv5qzUeIh4BBWWUlOGgmwBOtungpOhxF8LhlNxzaf0TqGSK7spnkwzk0lX9mnNqglBJfRVXDsZbNs6x5g8ipyGbTRNzvTElj47RRO0PsfZWF1RRWjn3fHtHOet/wPPXY87brCa2ikgkdFMxzJGEtexwsWnxC9jUDwW+J1J/RU7tW4Bp62klnLQyogie9kw0zNjaX93J+ZpsQOYvp0WmPxWzLLb0eZbrlPqHAqicXhpppB1jikePdosla3herhYZJqOojY22Z74pWtbc2F3EWGpHurLEI26JAKUo+Fayb+VR1Dwdi2GUj3AUshFqRwXEHQvu02S2I8HVtPGZZ6KojjG8j4pGtbfa5I09UOFuHKivm7qkhMjwMzgC0BrQQMznOIAFyPdS0B9EvV4s+YDOb22Vo7POB3V0vevae4jIzH/yO37tv6lXLhbsViNOw1zJGza94xsrMmjzYgtB/DbmtFjgjpYhHBGGtaLMY0aDy/upKaqkSGPasRa9rGhrQGhoADRoABpayhcUxgg2C6xCuy6Xu87ga69FDSTMBLpLOdybrZvn1XIz5H+1M6+DAv3NCc2LO6pB+Kk7G6ZYjiveOEbGhrbm9gBpZFguCukd8MgGurXXt5hZvXJxUk7TdGzlji3GSppWPaZj5HaAlTv2PIBdS2GYMI262PkElirAAtscPCNs5eTNzlroZseAEf2gBRNZW5WqDnxaUnSN/wDpd/ZJLJRI47LbPiLQN0x/fDeqqslLVzfdhk1/wkfVKw8H1p17u3gXNv8AVVt5JdItUYLtlk/e46oKn1PDuJNdZlE54/MJYBf0LkE6w5v/ADQjnj/n/TMiDl0E2zLsSLt2csWXLykjIuC5SyUX3g3FGRTNANg4AeR5LbsGrc0flZec46UsIHOwt6hapwLxMHgxlwL2gB49ND6rl1xnyOnNXE06GRL2BUPRYgHNFinBr8q0qSMzg0xzV0DZWlrhodL8x4g7hZlj/A8sDjIwumbfUhpzgcrgbjyWjQ4ldPoakFKuLfJdjNyUeL6Mag8RY9Dp8kqVr9TRxSi0kbHf1NB+qq2L8BtfIwwHI0k94Lkhotu0Hnysnsq4mYzYmaep1+64XafHYhXXhjF6qeVrY6cvhcbd+XZQDYkg6a7bjqrRSYHRUID5IwSP/ukHeOBPp8PoFIYZxPSSzCKFwLjfLpYGw2AOvySy4t/2WwlOC/r/AEdF0rB/Iff/AAlhB9bqv8aYRXV9HJT07BEZMrSZH5btLhnBsDoRcaK/IJqsq5ETwphklNRQQTuY6SKNrHOjaWs+EWbYHwA15qC7YKKSbBapkLS52WNxa0EktZMxz9B0AJ9Fc0RRFPJHZ1FNFiFNUtgldFFNH30jY3ubG1xyuLnAWFg4nVet7rE6v9op0bpY3UBa9jntDS+1nNJBDxyNxyXPBnCtXjdC6pmxaoiD5Ze7hjALWWdzOYEi5NhyAChDYccwhtXTS073OayaN8bnMsHAOFiRcEfJVHgjsjhwqoM8NVO8uaWOY7ugxzSQdbNvoQDoQrLwrgj6OmbBLVSVLml38aQAOIOzbAnQeJJS2LcQU9IAaidkea+UONibdAoQkSFE41g75WAQymJwOtrEOFtiDt6J3huKxVLO8gkbI3bM0316J2llFSVMaMnF2im13DlRkPdiIfmDS7M/yJHyJVLxJhs25sb7+HMK4RUNaM4dWOJzOBb1F9LHkCLbdUpFwdA8AzF73eDi1o8gP1WDLg5yXFV+ejpYPI9cXyd/jsoMcIB0uSdLlXOLCS9kTWHI9uUl/RvMHqn7OEqZjg4NcbHQFxLf91LtYdgLDwFltlCLioLpGBTlzeST2wREtGXeyTkog/7wv4Jy1gC5dOAn4qtiW70NmYcxuzQPQBLiMJJ9T0SkZugqC7+xUNCAIXLnJHv7JhRUuCCaulRqBPIDtDqCPPRdRRuebMaXHkGgk+wXq6Whp5PvwRO82MP6JaloIY/5cMbf6WtH0Cizt/RPWjzxgPZRX1diIe6YfxzfD7N3+SveE/s+xixqqtzjzbE0NHublasamyL7SEvOTDSX0QDOzehFiYi4gAXc52wFkvh/A9HTvL4aZjXHd2pJ9ypY1KIzpeKG5Ng+zgbaeS4I8UHSpvJKg9DJNjkR+K67nxUeKyyQmxZVOcV2WrHJ9EwRb8RSEkjhqHFV+bHcupOic0uKh6X3J6RZ6JLbFMbqC6Mgi4VNpZ44KqCRxDA2WIk+AeM2nldXuNwcRfUXF0/lw6nmcC+CN1tszQVPS8j5WB5vWuNaCbx5TOBLO8eBuWs0+ZCWwnjKCpl7pmcPsSA4AXtqdiUKnB4XwujihiY4g5PhDQHdbtCjeEOFZqWZ8khZZzcuhLnb3FjbQLalrZgfeiy11S9gHdwmUnkHMbbzLiqfxP2lSYdGJarDpWRl4ja7PA67i0uAs1xOzTy5K9Krdo/BP73o/s/e905sjJY3luYBzQ5tiARoQ4oEPNPH/EEFfXSVNNC6ISBpka62slrOeLbXsPW55q3dlXa5HhVNJT1ET3tMneRllvhzNAc038Wg+pV94Y/Z/o4IniuP2qR9rOHeQtiAvozK65JvqT026uJf2fMMcdDUN8GytI/9mFEhJcM9qseJOe2ipJ5CwNMhPdMazNe13OO5sdB0KpXbnjz3U8cNRhjo3GQGGrc6KQNtq9jHMJILgNWm1wL8loPBvZlTYVI99LJOc4Ae2R7XNNtjYNGoufdSvE/CNNiUQiq4s7WuzMs57HMda1wWkciVEQ8+cCdo02GRSRxRxvbI4POa9w7KG7jlYBXqPtGrail75rmMOdzS1oFwBbW51VppuxfDGH/473eDpprfJwXeOdnkDYMtDHHBIHNP48sjdnNfudtQeo8Uue5x+HY2Coz+fRG4BxC57QHlz3u31JcT6q2QtNtd+fgo/A+FxStvo55++/8ARvQKYcLKnFCaXz7L8s4N/Do5aF26WyauqQFGV+KAc08pqKEWNzeiRmrPFMJKzxUFVY2G7uATKXHm8ruPgsc/JRth4si1QT3Kfd/YXVWw2vO59k8fiBJV2PKuJVkwvlRMurEl3qjo5+qKSqVnsRQ8bJHv0FCSVuu6CHtQfSxx9qtzTuCr03VbMxOoScWJ2JBWVZqdF3pstLqm65EvioiCrvqnBnVyylfqY9+0IxOo0zrh1Wg8yHWJkrJVaJjPX+KYTYnbc2UDiXEDQbN+I+Gw8yqZZr6NOPB/JKVeN5dCb9E1pq3Ofjdl+qrZmkldcbD28gncTJD+H1VKtvezaopLQ8rcQijkYHm7S6xv4g2+acvqAwZo3Xb+XmFU8bwl0744SdSb+QH/AGpp/BVRTxju5s5t9w/QFXRxNxtIrnkjGVNk5T8Vtj+863mrXQ4gZWghjjcAghp18VTKLs6nnYDUPaw/lHxH3V/qONKOiDIpnd1Zoa0EaaC24WjHCl8nRh8jInXFW/uh/QU8m7m5QOZOvsnseLxOdkErS7a3U9AdlAO7SKU6R5nk7WFh804gIcBI1oDvvNHILRGUXpMxPHPtqixoLLuO+1ifDQ0fZmlzr5XEnLosyxXt1xGYWZIyEH8jRf3KYRpp0WCSsxZvEDsPZXFueSR0bpAHs7otMrXZeZDRa3ULSaThfE46uOZ2LiWK476B0AYCOYYGusPP6rzngfGEsWJQ10z3Svjka57nG7nMtlc3/SStyk/aDw8bNmP+VEU09BZWz9oehJsYpgOtgtPpagSMa9uz2tcL72cLj6oBEsRnLGXHXUqKZiw6plWcZsdWSUH2aUyNaC4mwaWOGjw7oourwmZty25HS4P9lTlc47gacEcctT0T8mLtGx1UbV430KqVZiU8ZdmgdYbG+462UFXcRu7sut8RuGMG5P8AZYX5WR6o6cfDxL5dluq8bJ2KjKisvcOcb+Cq2DVz2gCa4cdyeZ8Cp5tG6b7jS49QqG5N72aKilrSIOpa9jy4HMOh1UnQYkLatUnFwNVO1IaB0J1TGvwh8JyyNynkeRReOSVtC+2L0nZIw4qzrZPosRYdimGCcKyVOpGVn5uv9Ks1TwBGxl2PcH9Sb/JWwxZWrSM2TLiTpvYx+1LkvuoclzHFpdq02ITlsr+R+Sp9kg+tDt8YJQSbWuPNBC5BpfyOopG/lXMmGNePFM4KhPoX38Fri01sy8WnoafYXxnQZgidI4fgcpRriN0Hi6rlBfRam/sgpqtw/CVH1NVKfuhWOSAlJilHMKng7L1JIp1RBKQS4+SajDCCATqdyrfWUqjqanzOJ8bD0TJNDp2J0lLlAs1WLCaYPNiB4pvDhxOgBJ8FHUFdJFUvbIC0CwaDzHN3/OitxpwdyWhZ/NNReyy4jwtFfvYh/EaND4b2UNVYs5hAfpqPLdTceNsta+vM9VA4rMJARbrbwV2TIkk4PszY07cZrot9FijXNzF4H6qncbRMqLCwLuv6KLopHNG9xyHROJKqxzEaN19VZxyS1LozvJji+UeyS/cjIGNeCG2AuDttrZPsO4zgAymeMEbguCyrjLj577xRm3UqgPeSbk3J3KvlgSdx0yqPkyqpq0b12sYpTuwx2aSN75C3uGgtLr3vmFthZYGjJQVsY0iiUuTsJGgjVgoSvuFdtuI08TYmyMc1jQ1pewFwAFgLqhIINWQ2Tsq4okqq+omqn5pZGM+LbRp+6ByGq19lSHbFeYeFMTdTTMlZy0I6g7hbZgHErJLOBuD8vArLmbhK30zThSnGl2i14hQh7SCORVFwTgAve58rrDM63gL6AK6OxAFtwU2gxYAEc1nn65StmqEskIugo+DKYWztz25OOnmpJrGR2bG0NHgAmD8SuN01dX6plKEHoSUck1tk6agdVH1LGTSMa9ocL6XUfJWucbNFyndI0N+Nxu75BM583roSMXBW+ywMkazRthYaKLxDFgAbn0TGtxUDUKtVVc6VxsNOvXwCOTyElUewY/Gbdy6OZHZ5nP6lSEEWiZUdN/0paBlgubFNu2b5ulSORGgl7IK6iuyuMksddk9pq8bdOawtvGNWP/0P9cv9k7g4/q27yNd/U0forf0uWPTRQvJh9pm9wVIdsfVOO6HJYXSdqFQw/Exjh4ZmqzYT2uMdYSgxnqfib7hB48sf3Rv8DrLjl06NLdAuCwXUVQcXQTDSaM+TmqQbiMfJwPqFXziW0xOoh0J9kwjaGNv6qTmmDmnmmGJRfARztf2Q5pdDK6pkjgWIgNudyTr1TLjCdhDXaZvDooj7XkYBfbmo2rrM58Fpg5ZFxa0Z8kowfJPY4iq7HfT6JxUVbbWbqTzUS0JWMp/0uO7KH5U2qY7ibYKP4grRFEb9FIxusLlZ/wAdYxmORp81pMpUaqbO8u6lJIwgrQAQQRKEAjRIKEAggiSthJ/Aos1laKcuh+JhI/VVPh2sDXWKus0zXNFt1pSUoUzNJuMrRccHxQzR3a/zHMHon0EB6qlYO0tN2kjxGil/tT+b3e5XLl/jHyuL0dBf5BVTWywzTBm7wPDmm4rCT8I9SmVJS5tVK09Iubxd0zo8kla2OaWUgI5pbC7nWCRqKxsWm7js0fU9EjTQmV13+g5BW238UIkl8mIPY+c8xH83f7J06INAaPRSMrQxqjL5nh19NRZNNrHHiu2RXkfJjmGPVOL2TczBqQlqTbQJIRnPUFYJzjDcnQ6dOLoKI7wnW6C0foPIf8f9lH63D/Z57sggguoYQIIIKEAu2zuGznD1KCCDRCz8O9olRRsMZAlb+APLrsPgRuPBHQ8S1NZUZpZ3WufhacrRfkAEaCrWKCfJLY7yTaqy3NHilGhBBAUValo2IIKEG2OV/dRHyWTVtUZHlx5lBBMiCIRFGgrABIkEEpAIIIIEAiQQQYTprrG4UpQYw7MASggjGTTFkk0aTgEwcwKUkYggtxkocUsxabj25JxU4nJl+EgEkC9tkEFj8jFBwlJrdGnBlmpxinq0HR0+uZ2pO5O5UvAyyNBcWPR2JvYhXTk6e6bX08kEF0PE8TFkh7Jq3Zg8ryckJcIukFquahxAQQXWSSVI5rd7YlCNEaCChD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10" descr="data:image/jpeg;base64,/9j/4AAQSkZJRgABAQAAAQABAAD/2wCEAAkGBhQQEBQSEBAUFBQUFRAUEBAUFRAUFBAUFBAVFBQQFBQXHCYeFxkjGRQUHy8gIycpLCwsFR4xNTAqNSYrLCkBCQoKDgwOGg8PGiwkHCQpLCksLCksKSkpLCwpKSksKSwsKSwpKSwpLCkpLCkpLCkpLCwsLCksKSwpLCkpKSksLP/AABEIALcBFAMBIgACEQEDEQH/xAAcAAAABwEBAAAAAAAAAAAAAAAAAQMEBQYHAgj/xAA/EAABAwIEAwYDBQYGAgMAAAABAAIDBBEFEiExBkFRBxNhcYGRIqGxFDJCUsEIFSMzctFigpLh8PFTojRDRP/EABoBAAIDAQEAAAAAAAAAAAAAAAECAAMEBQb/xAApEQACAgICAgIBBAIDAAAAAAAAAQIRAyESMQQTIkFxFDJRYQWhgZHw/9oADAMBAAIRAxEAPwDFQjXIXS0FYESNBQgRC5XaIqEOSiIRuSkcWmqAR9w3WGGoY6+hNj6rYYZMwzcuSxalFnN/qb9VsmHOuxvQNH0VL7GQ5GmvM/JI4hHeMtHQ3S9+fsuJmaEcygExrFo8sjx4lRgU9xTT5J3DqoEqyIA7okEExAIIIKACQRokGEv3BzP4amZI7uUHwhOMllZe61XGzr5s3Yn8Ua9wXFamYPAKudq2CZoO9aNWG/pzVg4ImvA0eFlIcTUokp3g82n6Lo438UYZLswKgrS1WWgrGyaFVEDKSOhI9ipXCpQDutsJtaM8ok+cOFyQo6vprahO24llNjsmeIVF9k82uAIp8iJlcXOATytlyxeia0zbuuixeTSy4Mnd/k68V0jjA27lSbNTdMsMZaPzUhSt+qpxx5zZZkfGJYcMjysHunMlQAmAnAC4Ml16aKpUcNu9jh02qJNi+3NBMKYOCuwkwV0CspqZ2iKF0EQHN0d0LIrIEA5OAwkafJN0pHM5n3SoQcwxHM0EfiH1WuYd/LaOQAv7LIqWYulYXfmH1Wv0f8toHQXPoqZdjoeA315BGb+64j6cglr8/ZAJmXH1JlmB6qnuGq0XtFpPhD1nkoTR7IcIIIKwAEEEFAARORonIPoJNcOYn3bwCdFeGY6zTULLQbJUVTupWfJhjPY8ZuJ6s4JdeNrhsQCrRXx5oyPBVzs7aDRQn/A36K1OFwjGPFUJd7PM3ErDT1UrD+YkeRN02o6q5Fird2v4HkqGzAaOGU+Y2VIpWZSFqitWUsskMt91zPJYJBj9QnVa24FlVkdJlmNWzmlZsmmKG7k+YLBMagXcuZKNI6EHbHtK20ad0Gtkiwfw/RKUjrWVfifv/wCRvJ/aS7mJCR9kp3wIumE0tyvQ2cajp0yNNiUalhoxy6MFcoXWZSNFCoK6CSDl0HJxWhRFZAFHdEASMoroXQIL0Z+JvmPqtbw138NoG5AWQ07viHmPqtVwuW0TepAVUux10SzXcvcpw2QegUd3nIeqWiN/IJQkLx5Bmpy7zWUuWycUQZ6V3kbeyx14TR7AzhBBBWgDQQCCBABcuXQROUZDlBGuVW9DHrHsvnzUEB/wN+iuSz3sbv8Au6G/5Qr9O+zSUgEZb2v1TSGM5k39Aszp4tVbOPqrvqp3Rug/VQlNTrZCOjM5bFIodAlakaBOoodE3nZqEs43oeEjhz9E2Grk+NNdc9xYhYfJhxjZr8edyocZP4aTYSGhOyz4UmxqweGvk/ya/JfxCFRpZdNaOZSjoB/zzTd8Pxbrsp0cyrEJSSdEEq6IoJrJRlf7mf4Iv3NJ0Hup8PC6Dgr/AEwKfbIrpwiT8q5/dkn5CrNmQL1PREnukVZ9M9u7SEnmW6dkPDDJzJUTRte1pyRhwBF93HVaHW8F0Mv36SI/5GrNOSjKkaIpyVs8j5l0b9F6so+zvDon520UV+RLQbehUxNgVM9uR1PEW9Cxlvol5jcTx7C7Uei07BpP4TepC0fF+xbDpyS2J0LusTi0f6Too+TsvfA21PJ3ltmus13uNErdkorLb7e6dxH2C7rMIlg0kic2/wCIjT32ScbPZAgtWRZ4XA9DZYzitN3crh4lbbBqCCsw44ockxNt0UBlVRLoBEVcAK6NEgoQMIijCIoEDslaCjM0rI27vcG+5SN1ceyjC+/xFhIuGDN67BCXRD0fwZhYp6aNgH3WtHyTziCuEULnE7Ap7TMysHks07UOJLZYGnV518gq4K2LJ0ipVI7wucdySfdIUbLGxTyJvwJNkfNdCjKO3xgN0TZsN0oSbJWEJa/kazqOFNp4bOT6J4ulJoQ5Z82Pmi7HPixrl0XAjS+W2iAYuZixvHkaNuTIpwTARom8rdfdOkm4LoGQbIJUtQUIZmHLoOSIej7xbLKKHIeuXSpDvUm96Ng4nozs2o+5w2AWsXgyO83m/wBFZy5ROBjJSwt/LFGP/UJ/C4lclSt2dCqQuCgXrgBFILBOA773xXbHqNdOL6roVI6oKQ3EfTxCQZXAEHcHVUrGuC3Mu+nGZu5j/E3+nqPBW5lWlmTAo2JRltNo+zgQRoQdPcKmdpuUEW3W+V2FRTj+IwE8njRw9Qsj7S+yidzXVFLJ3zWgl0BFpABuWEaP8tD5pk19gcX9GNgoELkaLoFXIQ5QRkIkSBokECoEJa12BUwM0ruYyhZItR7FMUbC+XMbEltvZI96A+j0BilcIoi4nYLzpxBjn2mtdJfQGzfIFaP2icVAUpax2r/hHrusai++FZCNFLdmg0brxhE7RTnA/CLqmISSuLIz93T4n+IvsPFXWDhamhP8oOP5n/F8jorJZ4xFjhlIzqgwyWoNooy7qdgPMnRWCHgabTO5jRzsblXP7Q1gsAAOQFgFxLiAsssvJb60aY+OvvZX4+DIRu9xPW9vkmeIcNlgvG7MOh3UlU4kL7pB1STzWZeTL6Ze/HRAHCJSdI3I34NMBfunK1U07gE8bVEp/de6K/TWrM4ma4GzmkeYRXWh1ETHfeaD6KLqOH4XbC3kj7l9g9T+imlBWR3CjeTyjT++Avqkefe8RiRJIXWuyqhbvEQlsRfqPqkropNkbBR6dwPERLGzKbjI3X/KFOxDRZF2WY2THkcdrAeoWr08l2rk4tNpm/IvtDpi5mOiKMrpy0MqXZFVLb76eKrmI4qYjcOBHXZW+eZrR8Vj4EBUXinEacgtMbM3KwGY+yyZtKk9nS8VRu5LQvQ8YMJylwv5qzUeIh4BBWWUlOGgmwBOtungpOhxF8LhlNxzaf0TqGSK7spnkwzk0lX9mnNqglBJfRVXDsZbNs6x5g8ipyGbTRNzvTElj47RRO0PsfZWF1RRWjn3fHtHOet/wPPXY87brCa2ikgkdFMxzJGEtexwsWnxC9jUDwW+J1J/RU7tW4Bp62klnLQyogie9kw0zNjaX93J+ZpsQOYvp0WmPxWzLLb0eZbrlPqHAqicXhpppB1jikePdosla3herhYZJqOojY22Z74pWtbc2F3EWGpHurLEI26JAKUo+Fayb+VR1Dwdi2GUj3AUshFqRwXEHQvu02S2I8HVtPGZZ6KojjG8j4pGtbfa5I09UOFuHKivm7qkhMjwMzgC0BrQQMznOIAFyPdS0B9EvV4s+YDOb22Vo7POB3V0vevae4jIzH/yO37tv6lXLhbsViNOw1zJGza94xsrMmjzYgtB/DbmtFjgjpYhHBGGtaLMY0aDy/upKaqkSGPasRa9rGhrQGhoADRoABpayhcUxgg2C6xCuy6Xu87ga69FDSTMBLpLOdybrZvn1XIz5H+1M6+DAv3NCc2LO6pB+Kk7G6ZYjiveOEbGhrbm9gBpZFguCukd8MgGurXXt5hZvXJxUk7TdGzlji3GSppWPaZj5HaAlTv2PIBdS2GYMI262PkElirAAtscPCNs5eTNzlroZseAEf2gBRNZW5WqDnxaUnSN/wDpd/ZJLJRI47LbPiLQN0x/fDeqqslLVzfdhk1/wkfVKw8H1p17u3gXNv8AVVt5JdItUYLtlk/e46oKn1PDuJNdZlE54/MJYBf0LkE6w5v/ADQjnj/n/TMiDl0E2zLsSLt2csWXLykjIuC5SyUX3g3FGRTNANg4AeR5LbsGrc0flZec46UsIHOwt6hapwLxMHgxlwL2gB49ND6rl1xnyOnNXE06GRL2BUPRYgHNFinBr8q0qSMzg0xzV0DZWlrhodL8x4g7hZlj/A8sDjIwumbfUhpzgcrgbjyWjQ4ldPoakFKuLfJdjNyUeL6Mag8RY9Dp8kqVr9TRxSi0kbHf1NB+qq2L8BtfIwwHI0k94Lkhotu0Hnysnsq4mYzYmaep1+64XafHYhXXhjF6qeVrY6cvhcbd+XZQDYkg6a7bjqrRSYHRUID5IwSP/ukHeOBPp8PoFIYZxPSSzCKFwLjfLpYGw2AOvySy4t/2WwlOC/r/AEdF0rB/Iff/AAlhB9bqv8aYRXV9HJT07BEZMrSZH5btLhnBsDoRcaK/IJqsq5ETwphklNRQQTuY6SKNrHOjaWs+EWbYHwA15qC7YKKSbBapkLS52WNxa0EktZMxz9B0AJ9Fc0RRFPJHZ1FNFiFNUtgldFFNH30jY3ubG1xyuLnAWFg4nVet7rE6v9op0bpY3UBa9jntDS+1nNJBDxyNxyXPBnCtXjdC6pmxaoiD5Ze7hjALWWdzOYEi5NhyAChDYccwhtXTS073OayaN8bnMsHAOFiRcEfJVHgjsjhwqoM8NVO8uaWOY7ugxzSQdbNvoQDoQrLwrgj6OmbBLVSVLml38aQAOIOzbAnQeJJS2LcQU9IAaidkea+UONibdAoQkSFE41g75WAQymJwOtrEOFtiDt6J3huKxVLO8gkbI3bM0316J2llFSVMaMnF2im13DlRkPdiIfmDS7M/yJHyJVLxJhs25sb7+HMK4RUNaM4dWOJzOBb1F9LHkCLbdUpFwdA8AzF73eDi1o8gP1WDLg5yXFV+ejpYPI9cXyd/jsoMcIB0uSdLlXOLCS9kTWHI9uUl/RvMHqn7OEqZjg4NcbHQFxLf91LtYdgLDwFltlCLioLpGBTlzeST2wREtGXeyTkog/7wv4Jy1gC5dOAn4qtiW70NmYcxuzQPQBLiMJJ9T0SkZugqC7+xUNCAIXLnJHv7JhRUuCCaulRqBPIDtDqCPPRdRRuebMaXHkGgk+wXq6Whp5PvwRO82MP6JaloIY/5cMbf6WtH0Cizt/RPWjzxgPZRX1diIe6YfxzfD7N3+SveE/s+xixqqtzjzbE0NHublasamyL7SEvOTDSX0QDOzehFiYi4gAXc52wFkvh/A9HTvL4aZjXHd2pJ9ypY1KIzpeKG5Ng+zgbaeS4I8UHSpvJKg9DJNjkR+K67nxUeKyyQmxZVOcV2WrHJ9EwRb8RSEkjhqHFV+bHcupOic0uKh6X3J6RZ6JLbFMbqC6Mgi4VNpZ44KqCRxDA2WIk+AeM2nldXuNwcRfUXF0/lw6nmcC+CN1tszQVPS8j5WB5vWuNaCbx5TOBLO8eBuWs0+ZCWwnjKCpl7pmcPsSA4AXtqdiUKnB4XwujihiY4g5PhDQHdbtCjeEOFZqWZ8khZZzcuhLnb3FjbQLalrZgfeiy11S9gHdwmUnkHMbbzLiqfxP2lSYdGJarDpWRl4ja7PA67i0uAs1xOzTy5K9Krdo/BP73o/s/e905sjJY3luYBzQ5tiARoQ4oEPNPH/EEFfXSVNNC6ISBpka62slrOeLbXsPW55q3dlXa5HhVNJT1ET3tMneRllvhzNAc038Wg+pV94Y/Z/o4IniuP2qR9rOHeQtiAvozK65JvqT026uJf2fMMcdDUN8GytI/9mFEhJcM9qseJOe2ipJ5CwNMhPdMazNe13OO5sdB0KpXbnjz3U8cNRhjo3GQGGrc6KQNtq9jHMJILgNWm1wL8loPBvZlTYVI99LJOc4Ae2R7XNNtjYNGoufdSvE/CNNiUQiq4s7WuzMs57HMda1wWkciVEQ8+cCdo02GRSRxRxvbI4POa9w7KG7jlYBXqPtGrail75rmMOdzS1oFwBbW51VppuxfDGH/473eDpprfJwXeOdnkDYMtDHHBIHNP48sjdnNfudtQeo8Uue5x+HY2Coz+fRG4BxC57QHlz3u31JcT6q2QtNtd+fgo/A+FxStvo55++/8ARvQKYcLKnFCaXz7L8s4N/Do5aF26WyauqQFGV+KAc08pqKEWNzeiRmrPFMJKzxUFVY2G7uATKXHm8ruPgsc/JRth4si1QT3Kfd/YXVWw2vO59k8fiBJV2PKuJVkwvlRMurEl3qjo5+qKSqVnsRQ8bJHv0FCSVuu6CHtQfSxx9qtzTuCr03VbMxOoScWJ2JBWVZqdF3pstLqm65EvioiCrvqnBnVyylfqY9+0IxOo0zrh1Wg8yHWJkrJVaJjPX+KYTYnbc2UDiXEDQbN+I+Gw8yqZZr6NOPB/JKVeN5dCb9E1pq3Ofjdl+qrZmkldcbD28gncTJD+H1VKtvezaopLQ8rcQijkYHm7S6xv4g2+acvqAwZo3Xb+XmFU8bwl0744SdSb+QH/AGpp/BVRTxju5s5t9w/QFXRxNxtIrnkjGVNk5T8Vtj+863mrXQ4gZWghjjcAghp18VTKLs6nnYDUPaw/lHxH3V/qONKOiDIpnd1Zoa0EaaC24WjHCl8nRh8jInXFW/uh/QU8m7m5QOZOvsnseLxOdkErS7a3U9AdlAO7SKU6R5nk7WFh804gIcBI1oDvvNHILRGUXpMxPHPtqixoLLuO+1ifDQ0fZmlzr5XEnLosyxXt1xGYWZIyEH8jRf3KYRpp0WCSsxZvEDsPZXFueSR0bpAHs7otMrXZeZDRa3ULSaThfE46uOZ2LiWK476B0AYCOYYGusPP6rzngfGEsWJQ10z3Svjka57nG7nMtlc3/SStyk/aDw8bNmP+VEU09BZWz9oehJsYpgOtgtPpagSMa9uz2tcL72cLj6oBEsRnLGXHXUqKZiw6plWcZsdWSUH2aUyNaC4mwaWOGjw7oourwmZty25HS4P9lTlc47gacEcctT0T8mLtGx1UbV430KqVZiU8ZdmgdYbG+462UFXcRu7sut8RuGMG5P8AZYX5WR6o6cfDxL5dluq8bJ2KjKisvcOcb+Cq2DVz2gCa4cdyeZ8Cp5tG6b7jS49QqG5N72aKilrSIOpa9jy4HMOh1UnQYkLatUnFwNVO1IaB0J1TGvwh8JyyNynkeRReOSVtC+2L0nZIw4qzrZPosRYdimGCcKyVOpGVn5uv9Ks1TwBGxl2PcH9Sb/JWwxZWrSM2TLiTpvYx+1LkvuoclzHFpdq02ITlsr+R+Sp9kg+tDt8YJQSbWuPNBC5BpfyOopG/lXMmGNePFM4KhPoX38Fri01sy8WnoafYXxnQZgidI4fgcpRriN0Hi6rlBfRam/sgpqtw/CVH1NVKfuhWOSAlJilHMKng7L1JIp1RBKQS4+SajDCCATqdyrfWUqjqanzOJ8bD0TJNDp2J0lLlAs1WLCaYPNiB4pvDhxOgBJ8FHUFdJFUvbIC0CwaDzHN3/OitxpwdyWhZ/NNReyy4jwtFfvYh/EaND4b2UNVYs5hAfpqPLdTceNsta+vM9VA4rMJARbrbwV2TIkk4PszY07cZrot9FijXNzF4H6qncbRMqLCwLuv6KLopHNG9xyHROJKqxzEaN19VZxyS1LozvJji+UeyS/cjIGNeCG2AuDttrZPsO4zgAymeMEbguCyrjLj577xRm3UqgPeSbk3J3KvlgSdx0yqPkyqpq0b12sYpTuwx2aSN75C3uGgtLr3vmFthZYGjJQVsY0iiUuTsJGgjVgoSvuFdtuI08TYmyMc1jQ1pewFwAFgLqhIINWQ2Tsq4okqq+omqn5pZGM+LbRp+6ByGq19lSHbFeYeFMTdTTMlZy0I6g7hbZgHErJLOBuD8vArLmbhK30zThSnGl2i14hQh7SCORVFwTgAve58rrDM63gL6AK6OxAFtwU2gxYAEc1nn65StmqEskIugo+DKYWztz25OOnmpJrGR2bG0NHgAmD8SuN01dX6plKEHoSUck1tk6agdVH1LGTSMa9ocL6XUfJWucbNFyndI0N+Nxu75BM583roSMXBW+ywMkazRthYaKLxDFgAbn0TGtxUDUKtVVc6VxsNOvXwCOTyElUewY/Gbdy6OZHZ5nP6lSEEWiZUdN/0paBlgubFNu2b5ulSORGgl7IK6iuyuMksddk9pq8bdOawtvGNWP/0P9cv9k7g4/q27yNd/U0forf0uWPTRQvJh9pm9wVIdsfVOO6HJYXSdqFQw/Exjh4ZmqzYT2uMdYSgxnqfib7hB48sf3Rv8DrLjl06NLdAuCwXUVQcXQTDSaM+TmqQbiMfJwPqFXziW0xOoh0J9kwjaGNv6qTmmDmnmmGJRfARztf2Q5pdDK6pkjgWIgNudyTr1TLjCdhDXaZvDooj7XkYBfbmo2rrM58Fpg5ZFxa0Z8kowfJPY4iq7HfT6JxUVbbWbqTzUS0JWMp/0uO7KH5U2qY7ibYKP4grRFEb9FIxusLlZ/wAdYxmORp81pMpUaqbO8u6lJIwgrQAQQRKEAjRIKEAggiSthJ/Aos1laKcuh+JhI/VVPh2sDXWKus0zXNFt1pSUoUzNJuMrRccHxQzR3a/zHMHon0EB6qlYO0tN2kjxGil/tT+b3e5XLl/jHyuL0dBf5BVTWywzTBm7wPDmm4rCT8I9SmVJS5tVK09Iubxd0zo8kla2OaWUgI5pbC7nWCRqKxsWm7js0fU9EjTQmV13+g5BW238UIkl8mIPY+c8xH83f7J06INAaPRSMrQxqjL5nh19NRZNNrHHiu2RXkfJjmGPVOL2TczBqQlqTbQJIRnPUFYJzjDcnQ6dOLoKI7wnW6C0foPIf8f9lH63D/Z57sggguoYQIIIKEAu2zuGznD1KCCDRCz8O9olRRsMZAlb+APLrsPgRuPBHQ8S1NZUZpZ3WufhacrRfkAEaCrWKCfJLY7yTaqy3NHilGhBBAUValo2IIKEG2OV/dRHyWTVtUZHlx5lBBMiCIRFGgrABIkEEpAIIIIEAiQQQYTprrG4UpQYw7MASggjGTTFkk0aTgEwcwKUkYggtxkocUsxabj25JxU4nJl+EgEkC9tkEFj8jFBwlJrdGnBlmpxinq0HR0+uZ2pO5O5UvAyyNBcWPR2JvYhXTk6e6bX08kEF0PE8TFkh7Jq3Zg8ryckJcIukFquahxAQQXWSSVI5rd7YlCNEaCChD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4295800" y="764705"/>
            <a:ext cx="6372200" cy="4571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AutoShape 2" descr="data:image/jpeg;base64,/9j/4AAQSkZJRgABAQAAAQABAAD/2wCEAAkGBhQSERUUExQWFRUUGB8YGRgYGBwcGxwYGhsdGBgaGBoYHSYeGBwjHBocHy8gJCcpLCwsHB8xNTAqNSYrLCkBCQoKDgwOGg8PGiwkHyQqLSwsLSwsLCwvLCwsKSwsLCwsLCwsLCksLCksLCwsLCwsLCwsLCwsLCwsLCwsLCwsLP/AABEIAPoAygMBIgACEQEDEQH/xAAcAAACAgMBAQAAAAAAAAAAAAAGBwQFAQIDAAj/xABMEAACAQIDBAYFCAYJAwMFAAABAgMAEQQSIQUGMUETIlFhcYEHkaGx8BQjMjNyssHRJEJDUmJzFRY0U5KT0uHxVGOCRKLCJTU2g7P/xAAbAQACAwEBAQAAAAAAAAAAAAACBAEDBQAGB//EADMRAAEEAAQDBgMIAwAAAAAAAAEAAgMRBBIhMRNBUQUUIjJhgSNxkRUzQlKhscHRBuHw/9oADAMBAAIRAxEAPwCn2x/aJv5r/fNQ24U1t9NjQLg5ZVhRXJvmC63MgBN+/wDGl1sfaORlXo4nBcXzoCbEgWvy/CsGaLI+id19JwGN4+Gzsb5dPoFXHj6/dWGbt7qYnpJ2RDDBEY4kQmS3VUC/VPZVNFs4YbZyYrIrSzOApYZgiG9mAOmY2494rnQOa4t6BTF2mySJsgG5ygeqE6mbK2o8EqyRNlZe64II1BHMVfbvpFjpUimVUkuCroAua2pRgNCSOBrvs7FZNomHJG0bTlbMgOhNtDxqGx7OB5o5sZYfG5lkCyDtSpNtbemxbq8pF1sFCiwF+Nh2mw1NVTCmD6TIEglwxjRUNmvZRqQV4i2vE6VY7o4yOTBNJPHGzBygIRbnQW4C19asMJdIWk6pRvaTYcKyaOPwnSr21SzwuDeQ2Rbnn3VYRbvHgzAC1/ADQ3Pu7aIUwywoEXQX1tzJ99VO0toWBsLaUbYA0apWfteR5qPQfquTxQQgnLnsLDN+sb62HADvqnmxbOTwF+SgAeGnLurjNiCx1N6xG5GgrqrZZj53yeY2pkBABzoslxpmLdU+Vs3Lj2VGmjGuUZT2qT7QxKn1CvFe0/BrwS2vqqVwkcNQT9VWR7VysY5Rlbt5Hx1uPKrKuG0cAsq2fjyPP11N9H+KjhxghxQDAqegJ+j0n6ga/I8B3kV3BEmrNFowdsPhGWbxDkf4K5GNgLlSB2kG3rtRx6J8ZlxEkZ4SJceKnW3kaHId5Z1ciZmlQ6SRvqCODAD9UjuoukEWFxWzTAbRMrC55iQ8/MighaA/MDsne0ZXyQmF7fMCQRtoLVB6RcF0ePk0sHs48xY+0Gp3oqDfLGI+iI+t5kZfbVj6XcD14JQOIZD5dYfjVJu7jjhsOJRoZcRGt/4I+s3vtREZZz9Uu2Qzdlho3Iy/97KX6V8HlxSvbSSP2qbfjVRue3RzST8oIXe/fbIo9bUa+lnB58PFKP1Xt5MP9qCNn9TATsPpTypEPBQZD7dPOukblmJ90WDl4nZrWHrl/X+lTQwu7WUFmNtACSe+umK2fJF9ZGyA8MwIo72xs3+jNnKq6T4ggO/MC2ZlU8gOGnbeo/o6xfygy4Se8iMmYBtbEGxynlxBqsw+LKTqm/tFxidOxtxtNepHMhATj3V9IbI+oi/lr90Ujpt1n+X/ACQc3yg/wEZs3kvt8ae+GhyIqjgqhR4AWpvBNLc1rD/yPEMlEWQ8ifY0hDfQ32bL/wAftKUeH+sX7Q94pt70a7LlPj7JaU+z4i0qKOJcAf4hVOM+8Cc7CNYWT5n9ky/Sh/ZYtP2nZ/Aa7bkYiHFYEYaQAmNcjKea3urD/bgRXL0prbCx90n/AMGoK2hG+EfDywno+kiR1K/vEWf89e2rZH5JC7lQtJYWAYnCNiBp2Ylp9QrXbu482CkE8F5I42DfxLbtt9Id4qr2Viuk2lHJYjPOGt4nto83P39XFEQzKFlI0I+i/b4HuoVx+zFw+2I0SwUyowHZm5dlr1W9jfC6Py2m4MTMeJBiW+MMNHqFY+l0dfDfZf3p6qqt2dpKcP0A1cOXItwBAC38dauPS6QGw3g/vj5/jQx6MBmGImYDVgo7LC5HvFWZTxnOSJmaOzomHckn6Eq7xcJv3dv5UJbdls2Udxv+GnPWi7aW0QOYtrcnuBOnqoRGKwxOZzmueebsuL2IseXma5yzw5VKXtbQV0VTrqLdv+9ddo4yHqiEWsOtfne1h1rntqIMULcvWPdahARhykMO8eutCxHI9+teEwPC/joefHSt795+PGhIRhZXEA6HnUTa+Bzxkr9JDmGutudvjlUzOCOsNdeNZYkagdo9nvqWHKbUvGZpBRbuxs6Pa+GYlgmNhADNbSVCPm3YDmRoSOY51TbXkmh6OGVcrYa+XzbMLciLjTuqr9G23GwuNR7EgBoWA0JDdZfGzA27yKZfpMjjmwkOJSxuQAe1WF7eR5cqtxETaLm7pjsrGScRsMurSaF8jSnb/wAYxGzBMvBSkl+5hlPsa/lS/wBvHJFhYf3YukYHQhpetr2WAUd1MXdEDF7LELXtlaE9vMcu6xpZbxY0SYqVl4ZrL9leqtvIX86qxJGUP6hO9kNPGdhzsxxP10H8plbTHyvY2bmIg3/knH3Gg/Z2GHSbNhPBm6Zuy7tdf/aooq9Gc/TYGSE8FZltrwcX/E0G7R2ksW01YfQw8iIPspZTb2mjfRDX9aCpwzHiSbDD8Jc4fSh+6M/Slg1kSDNKkVmYjOGN9P4QbW76Gdzmw2ExHSyYqMjKVsqvzt2qNNKIfSvEWw8LjUK+v/kptr5cedK3NVc78kt0meysMcRgcheQNQRom1szGQYna3TQnMFw+psR1swXmOyjpeFKXdCVMNtGGI2UvCFf+a3zlj38BTaXhT0DszSedrzfaUXDka0XWUVfRBOExceNwk+FzhZVaRCGP/cYq1uY4e2gaLZJwMgeVo+kB+bRWzdY6Z2twAubd9qptqEjEza/tZPvtUQvx7azJZS42W6hetwfZ/DjIbJ4XCyPbqm16QMOcRhYxEQ7K9yAwvbKR29pod2zjYJoMPhHISSOFSJSeqrkWyMRwBA49tqCC+lr1gn8K58xdZy7qYOy2xBrTJ5SSK6n3RHsPYUkWIjklKxxxsGLlxaw16tj1r8KsBiGxm0VxIssSyrqzgWVO4m+vZQWez4/2rB8vjxoWvIAABq7TcuF4ji90gzEZfbnz3R96Y5hJBE8To2W6tZ1J+cKAG19eBFDW4uPWHASsRe8uijTMbaC/KwFyeQoc2jIBE3DhblVps/BuMKmQoCToCL3IAJzA8BbuN6eZJn3FWV5jF4TgUwPsNGnuVD25taaYZmBEZOlrrH4AkZnPfUPAvAiXmzMxAsF4DxPM865yYXFTtnOZ9bi54W5gaW9VXOy8aQwWeNCDx4e4VL3ADRZ0bCTqqFMK87/ADSNbTqg307S3AUR7F3ZRArYl7AdZyTbQH6K663PqA76NcJhBJH82AoAvlUWB8bcfChra+6+cHpZSOJtxtfkL1QZ702CZbBl9Sq3akOFdssD9FZWY5rlSxYZI78rKGue8VCxEBSIS6so0YGxKnx5irnZuxcIWtdmI/i/Aa+yrqTdiMowiJMbizJe4PeDyIqDINFIjcgdZlbQaHjbh7OIqVFIVOvA318u7nXbeDd2RYg1utEMpI5qOB8RVHhtqFfpXK8+3hx7x7aIAPFtQlxjNOXVyflLqmhZQRb94AFTpzuAaLtsbzrLhcPh4r5YkBYkWzORqAOwEnWgx8SFxDPG+W0TMGIuCQp0W/G4sO6ttnY05R0llzXZOAuvHQXvbsqyZrzH4QmOypIW4n4prmOlpkbjbyLh8Ni1ZrEDPGvAlipWwHkNKCD7ra/Hwa1+ULwuPG/41q2IXtHKk3RyuaBlOnovUwHCwyvlDxbq5hGno43iTDPN0jBQyZhc8WW9h460J4ibOxY8WJJ89fOovyhP3hWTi0/fHxwojFMWhuU6ei5j8HHM+YSC3Veo5I82HvjDJhfkeNuUsFSQa2H6txxuuljVX8lweHbpOn+UkaoirlBP6udj2dg40KnFp+8OXxrWPlafvUZZOQLYSR6FLNZg2OcWTUHbgEV/r2U2bHOZDKT1y2e/MMDcEeBt4V9FbNkLQxsdSyKT4lQTXzQ+MS30hwNfSuyP7PF/LX7opnCRyMvOCPmsX/IZoZBGIiDV7ey+ZN4pP0vEC/7ebmf71qrXbW9/O/xamLtaBTPN1Vv0r/qjm5qMMMoP0V4fuj8q9A3ERgDwrAGEkIvOgQN8a9lYMh+CdKPeiX91ePYOys9EOwcuQ/Ki70z8qLuT+b0BXPPX1+6she4/A+PGjzox2D1Csle4VPem/lXdxd+dLudySFBtpe57gdATxJ1Hbwph+jXZ+YIHX9SRvIjKvsNaLHGZYekUWVw4BNiStrAeN9e0VZejDFZzHf8AWiZuX72gtyFqycY/MbRRx8Ilt3oqHaHSq7ABgoYgkDQnWwzHhw86oGzm2YEG2hAABN9BoddOZHdanRvHsBnUhX6JL5iAoszdra3NDO7O6KzY5TJKsixWkKjS5B6oI7L6nwFZwFHLScLg5ucnZWG6iMkKhgQwXW/EHsIIuK22/hOkQWHj2Hu9fZVziZFMkhXUMx187e+tFQEHlYUiRrSaadnIDi3VD4npTlAuLppbq20vxUaDh4UTbJ2e8Vxnzg+Px58anhSToakiAgfnRFxdui8Lduai4iAOCpFwwNx40pN7dk/J5Trp+r4EcCPLjTelNLb0njrA9+XXwv8AjwqzDO+JSoxLfhEoLx20JZLGRj1V6NQLBQqi2VQOXDzuTW2zYs5IVCWA4DU99rDSuv8ARuYxJexJC68uqHLHs1e3lUrdFf0rQ6ZXHiNLVvRP4bgQsMN4jspO62/o2XQ9HJ3dU9n+3DnWBs2Ufs35cm5eIo4tr5/hWB4cdPZrT3ez0CZ+z29UDts2X+7fzB/KthsuW/1b8ezuo1NZYceyu74ei77OZ1KCRsiY/s35fHxxrB2RNp823waOB+VY8a7vjuin7PZ1KE9nYOWKRXfDCZVveN/otcEWPPjr5V9NbNN4YyBlGRerxt1RpfnbhSQfgad+zfqY/sL90UrPKZKtUzYdsNUkxtUfPy98r/fNR35/nUnao/SJf5r+xz8d1Rqqta7PKF4HX47Kyff+Vey6/n4VqeXx+H/FdaOlktx9le/O1aLXVV0v3/hXWuQ3viSggcfqNx7yMw+6dPGrL0R4s/K1FzlRGt4Wrpt3AGeBkHGwZftDUevhVF6PZmTHKpuLpIpB7cp4+BqqbypGRpEo6FNTe7eXOejT6I0NufdQ/sLbiYZpJTbpCojXsAa5Y9/0RUGQNZ27/fQ5j2LG2gGgvw5+yscOL3WtR8bI48gTSh23AIgwOfTlr7BzrbA4pZ1JjPV5nhr2eNBO7Wz2VfpAlrG1+/n2UYQT9Gli8dh4+elVkaostDQalZwuL6KTI5tfgau3kFtKCd4trxMvVe736oCsSSeGU25/nVnuzjZHiPSizIcvf3g949lCLahe3NrzVpNS79JsNogx5vY+om9x4UfuxN+zXz5adlLv0mzjIiA8XLH1Wv7eNHh/vQqcR90UCNiWzlge326H2Vd7kR3lduSoR6yPyofiiLsFGpPdy7T2D/mmHsPYq4eMgas2rH8PAVujRZOGYXPtWlvLz7qwr8PKvOdfjsr2b2AUVrWpevWS2t6534X/ACrZeWvP4vXWopeA/CvfF68f961INh8eyutdS8z6Gnhs36mP7C/dFIxvj4+L089m/Ux/YX3CoKQx2zUmtq/Xyn/uP981DPxrUnar/PzfzXt/jNRWPs99CSn2eULP58fLhWDx9XurF9Lefs0rdV4fh7q60azHH7q3tpb2+VZzcfDtrAHAdp/CutQtSPbaoeIiVJYZgozJIuY8yhOUgnnxqZf8K44tboe6x49hv+FQdQocLCt8LhQXeJuZIU+1fZQVvBsvJJfv1W9ufvoqfEHRgesnPlblfw4VC2hhHnJcqdbEnkCf9hWSWmJ9K6w4UVtuycMFzSJIGuDzIIvr9E2tRZFjwzN8mwyKDcZn04gWsOI4HSg/BIYx9C4Hf38+VF+wZ7rcgAdg5Dv76HPqic1tXqVNw+B62d7F+wDRRxIUefHjrWscOUN3sW9dS5ZdO8/HKoeIxQUcbDnqDx/5qh5tVBxUfEYnKp5Dtt+HqpZb/wAoPQk/rs7d+VbKLeJLGjiJjiZCqm8anrN4ch39tU29uw+lxkR0EcSAnvsSQvhwv2Xq/C/eKqYF7KCqthbCEMXWHXktftA5Lf41q6I/2rY6kD40F6wy6VsWpYwNFBZJ19nsrJ/KsXv6/wAK8D+ArrR0sAe6sjjWDpWT+VRa5aKeHl8eqsq3ur2nsA/OvW09lTahanhfxp47N+pj+wv3RSPJsPKnhs36mP7C/dFSCs7HfhSV2qfn5tP2r/fPdUcIam7TQdNN3yP981wLi44WqsnVaTB4R8lqE5m+n5V7s8q8Wvf45V7n36e6ozIsvReA0NZB7vd2VovC9Zvoe/8AKutdS2Umw8q1kjuCDzBHwa8p/CvAW9VdaghaxNdQfCrfZW0zGhBF1/V17PpL4i+nP1VRRsFDLwym/kdR+PqqXus/S4bE82invb+B0X25oyR51XK3wZil3PFhqucPOkpJsAeNh7rdtS4caiLxUEnhe1AGOws8V2hbMnHXiBfiPi9VKvLKTmZteXCkBETrasdLXhpHm0t7ApyqbseAvpl1vx4C3Pv4VBw7yYp8qkqlusbHhYcL86h7K3XZhmPC+oHHhr30Z7J2SEt4X9ul/dQuAbsgBJUvZezlijAUWsPi96C/SFth8M6FVVg4IN76EWta3cT6qYhTTyoC9I2zelw8jAaxHP6gQ3sPsqIHZZBal95Dl3Q5sfegTOA6hCeqpBuCbA211Hn20RevgeyleoKhBqCNb8wx19wFHexdsCaMEkdIPpD2X8PdWw7RUYafN4XbqzIt3c/ZWq8B5dlZPH47KwPyoMyfpe+PgVlfxrAFbAC48a61FLFvw/KvHh7K8vD1VqOVdmU5ViQ8T3U8dm/Ux/YX7opHMdDTx2b9TH9hfuijYVmY8UGpMbVPz81/7x/vmo4PD31I2qPn5uP1j8v4zUZhrr56VQXarTZ5R8lt295/CvX1/GtUb1/HrrDtxNvyFDmR0tuQrw4fGlRjjk1ynPYfqjTzbgKjHHOQSRlHLUdnaNaMaocwCsHlAuSez40rhFisxIHLmeH+9VeHmJUFidTw7tbefM24VIw011Pb2+fM+FWsbrqqJXENsLpjZgrI3b1W7NfonusffVZu1vKcHiZbi6zWBHI2Nx4HXjUzF6qQf1gR+RoX2nHcg9tibDnrVz2hwpZjnEGwj2DakUhOQjXih767bLwiq2qjz+OFK4uRzN+38+/uqbgtv4iP6ErC3I6j28aQfhT+Eq5uMB8wT3weDS1xpf48qsY47fApHr6R8YosJAB9hdPAkaVFxG+GMlBDYiS3YDlHqW1VjDO5rjiG8k7Np7Xhw6kyyogsTYtr5Aan1Utt6d+opomgiViH1dzp1eJAHHXQa2oExGIJ1Ykk8Sa3ljyqAfpHVu7Tqr4i9z3m3KrW4UA2VWcUaoLm0lySeJN6zh8U0bBkNmHP441zGteanCNEpZGoRlsvelXFpBZu0cDYcbcuFXUU6sLqQRpwPvpYseHZ7tPjWpeG2iykEMUccxzHYRz/AAqos6LQjxZaKcmOKzfhyobwG9oItKLWH014ea8V9ZohjkDdZTcHgRY8u0VSbG6fjlbJsVlfyrwP/N69Y+7srUE27qi1dS8fwPOnjs76mP7C+4UjW4eWmnxenls36mP7C/dFXRG7WX2iNG+6S+1fr5f5r/fNRbf8VK2r9fL/ADX++agyuAOWpteldzQWozyC+i2xDEAknKBe2lzw7KgTyI1gRm8eHmBp7K74vEgK+lzYm5HdyFDOD24/0bKLkWIUcfOmGtCpkkymq3V401xYAAdg4equj4d3XKiMfAE+6oceNc8WtbssB7KL/RliD8vt2wueJ7Vohuq5JS1hchDCYZxJ0WRiwt1QLnwt6/VXaKJkzqRY3BsdCL/vX4UX4XZcv9PLKI3CjESXbIQMpVxe9rW4eys7zbtz4za2JSFRYJGWZjZVOW2vabcB3VY0JGScnQpb7QlOt2/2qufEXQFuPDzve/mD7KN8d6KMZ06RkxZZblHzHKSouVuB1WtqPA1T7O9HWJm+WRDJfBMM9ydSFe4TTW4A9YqwlKF6GsNhDI4VFZmbQBRck35DnVym4+MPDCznxjb8K67P2HicJhYdqo8YAktGpuWzBiASOBGhps7n774jE7JxeKkK9LD0mUhdOomYXHjUFV2lB/UjHXI+TS3AzEZDwOl+HDQ+qqhIDpwN7AW1ueQHrp3eiveyfaLYtpyrMkcaqVULoxkPvoQxHomxcOG+UM8QZMrGIXJWxF7twZhxI58KFED1QRi9hTQOPlETx6Zgri2bWwAHPXj3CoUl2JOpJJJJ5/703t69x9oY7ExR4iaG0cRdpVQqigtbhfUm3voP3t9HpwUKTDEwzxu2QFDre19ACQwAHbpxqVFhUD7tYhYBiWhcQNa0luqbmy28TXbC7n4uWNZUw7mJtFfQAknKALnW50pv7O3fbHbAwcA0zmMs3YiykufGwPmapfSFtlhjMJs7DfNJA0ViVuC5IEZtzVePeb11qLSx2nsKfDSZJomjcjNlbjY3F7DwNbYLdbEywyTxws0MRs7adXKAToTfQEUytvejzGY7aWSbEoTHArNMseUAFnCplB1a4Y8eFX2zt3jgtjY+MTJOpWR0kQ8ujAsbE2YEG9QFJckIw8iKkYLackTXRiLnVeR05j8q9057dO8A2861bEnuPkKnfdWAluoRFgd8wbCVbXtqvvsaIsPiFZQynMCOVLeOx4i17aj26VLwWLeHrRyDwvofEGqXxA7J2LGFpp+qP35+B0p6bN+pj+wv3RXz1sTbAnQ3sHHEdo7R8aV9C7N+pj+wv3RQw2CQV2PcHNaR6pL7VHz038x+X8bVTyThnNxpGtsw46j1VbbZb5+Xh9Y9/DOxoelb5qQgakm/nVLRVrSr4YPouTYr5ovmDHKy5l1vfhpxB9xoZccx4+fOrLZiAwTBnsOkU8Lm+U9ndW8WEQjqpLJ3qpy6AdgNMDRZ0j84BKxs3EgixOo93Phzo09EkpbapOv1MnZpqlqB0lXOMkRZjoAxJ9SqBrV5u7vNLs7ECZsNoVZcrKUve2tyNbWqQNbVb3ksypjYb0i4g7Y+RFI+i6dor5TmyqGIN72uLDlVtvcCuD2m0WkhABI426NBx+zek1Hvu67S+W5L3l6Tos2moIte3fxtV5g/S3iDjJZVgV0xAVGw5uwJUZQVNr3I0tarEk5qL9x9oNBsWOWW/wA3iAFzG/VMoXQ9gDN6qLFgjwuIINidoYi/DhlgAt64yf8AypKb9b84jEquGbDjBwr1hEAQT2E3A0GtgBa+tb4/0nz4h8KTGobBASCzE9IwKAl7jS4B4X+kakqMpKuPSvgTh8NgsDGbiMPIeA1zELx+01WPo+P/ANC2gCNVEtx/+nu99Au9uPxW0WbGvCVjVVQBcxUAEm4uLkdp4A2qTuVvRi48PPg8PhhOs2Yu3WuudMnLTvoOIyrvZFlNUiv0BHTGDnljPA9slTfRtiDLsfGZyb5ySSb8UQkknmaC9gb24nZLyL8n60oUEShhopa1rcb5j6qlbH2lj8Hgp40wh6CXrZmVrjQKSLcFsOYoTKzSzuiMZ1pMzeveRsJiheAzwSQfPBbXVc1gxvoQbkG9r9tAW+m5OFOBGO2cXWPPZomJy6nKSua5Ug6cbEeVcsH6W9ozYheiiiZshUxqpIYDW51uCO427qr9/N78dOiQYiFcPH9MRqpGa1xe55DXQWHnR52g5b1QCM7pg7L2/Jgt3sPMqBnVVW3IZpSpvbjYchXLfjZK4iXZ20YhcGSJX7cjOGQnvBuD40CvtLaMmy1w4w/6Kqh1kCnNlVs4bMW4X7uFTNj7Z2tBAmETDB1tnQOhLWDBrghxoCRbmL1Xx4/zD6qeG7kE29pLmfGxp9a2GXLb6WonVbed9e+l9uDgnj2Bjg6MlxJbMpGgiANgddCCPEd1VDb0bYbEpixEAzDoLBPm36zFVKlyc2a+oI4eN4u2/SXtJOlgxIjHSqAUaP6KOpWy2a4uNbm5v6qlsrHGmldw3BATcPL40rmo17vj49lSJHS3AjTkdPbWYghuACD2kj1GrEaiH8u7h8eVetfT2d/xyrumDOp0sLXsb+fhWzzBdE0P7x4+XZUoPmpGDYwN0mazD9UamxHA24V9XbLa8ER7Y1+6K+QJTe57jx8Na+vNiD9Gh/lJ90VAGq6QmgEk94XySTFtAZHAN765zz5GqObVHHfW++2OeOV2U/tpbjttIeIqr2viEe4zdHz4EqSQNdNR7aVIs2tvjBrcp6KDhD81NoNHQ+VmFOn0KyqNmtfT9IYa9pWOwpIYViEmGnFdeR+lr2kGmjuJNIuxZujF5GnLRi9sxQRG3Za6keNWh1Gys2Rpc0ALXYGwAm8cq5bLCXmF+xhdT63q29Lmw5sa+Djw6dIx6Q9wFl6xJ4Crvb+HES4vHqLtLhAijnm1ty42YDyrltzYE+KOAEMrQFIz0kgPWCNGikL2kn1WvVmiUJN2lZt70WY3CQdPIEeNAC2RixUHmQQLgc6uN0/RhjUlwuKKoEEiOUzdcJcHMRa17a2vejbdU4RsDjYsO8ssSFld5mzZmMepUclItyHbaoHpAxMi7X2eA7KlxlUZgCTJZtBpw0qVOY7Ko9Je6k+P2uI4ADlgRmZjZVGZhqe/lQVvTuDidnhJHyvFJoskZLLfsbTS/t8qfW00jHy1nz/VLn6P6zIEf6B7bXpW7Z3t2f8A0VJg8MuKKZlyvIgIVy4ksXzaaBrC3C9SdkIJXsLjWxmBAwkxjljRY2iJspCo4KoeHWFzr+7VjBDNgtn4eLCRFppus5C3sbAsTy0uAL9lCmE36yQZBCnTIFCSZLEKFZbsAbZxfQ2tqTRTvJtyZdnYabDyFAwXOygE6rpqb21vXm5opGuDCBlLua0oyHKFs8z4vaUCY1LHDoz5Stg1j9K3A9Ypw06tWGC3zlfar4drGEu0Siw/UUEm/O7G1XeCxd1wLzWE0qFOFjdo+kfT7Uaad9COA2Ww243zZsrvNm1sFYaeN9KrBbJmzCqaa6XfJcdCK6rnsTZwg2+0aiy2cqByDIG9VTPS1gxJDBKvFZXiJ+1pb/ElvE17DYlX3gYgG6hkvfTSPXSrvZarihiYG/YYzPrb98SDyJDD11EjyyVkp5NF+9rgLGVTcdAI8DLCOMOHyn/AQPcahbEw2IXFRfKJUkBgbJkTLbVL3udeVaYfGrMm1GBuAxTu6kWXT1E1axEfKMOefQP6vm6TNstp5/0CrBqqjEQOcJAI2CP8rAViLgHpZLErzHdQttHcrE4rHSiWZPm40Ly5Mo1F1ULfiADc0ZxAdBh9f/WD/wDq+ntrbbkJeDHImsjILAcT82LacdbGr4p3Rnw8716ahCWg7pd470bleiaOZJYZXWPpFH0SxtewNiPOrCP0SESZHxKAEdXQZmPOyE8B21ebjoY9mqJAVzTgICLHWRLWFtNQfbWm0f8A8gg/lf8AwkprvU5c5gdsDrW9IMjd6Ss2zso4aeSBiC0b2uNAb6g+Y5VCc+HbRJ6RP/uOI+0v3V5Gh1217fj31vQPL42uPMJR2hIWZ+Hkfjvr652L/Zof5SfdFfJ4wZKksco7/wAAeNfWOxv7PD/KT7oq4FVyL513ujzmU6X+UzD1SNb3e2haaUsmvEWv5C3nRZtyNhLiwTdRiZGBBvxkN1NuBoWniIJ0+kNLcKVbuQtCXZp9Fvs2dcjhxcLYgDTnwJ9ulM70ZS3w2UKFGdyo14dW+p460sthbMfES9DELvJYa8BYglieQA1NOHZOCSDJHEbrCgXvLHrMx7STc+dqpxLgBStwozfRVXpM3ndIBgsnUks3SZtbK2qZbdtjxrXA+mCctAIsKWESZGUMWLiwAIsvUsVvz40OekfaQkxSqNejWx7ixva/dYeurj0Jn9Pf+S/3k7KvhJLQlcQxrSV5/S0VTEQrgooUluuVTkKlwQ7NZdXuewcLViD0zzCCJGgieaK1pWuTYWBIFrqxA1IPlWu8Ho1xk+InxESq6S4mUKAet9c6ksDoACCb34UO71bjYjZ4QzhLSaBka4uNSpuBY2q8Wl6aUSx+k/GNiWxseH+aEYjlUB2jIUkhi1uqwzce+o23N7sZtOE4bC4NUiuGdYULXINxc2AXXXQAnttxLcFvAcZsDFt0aRCNWjCpwsoU3PeSTXOHGTw7Bwz7MF3uvSlFDOCb5zl5ktlBvytyqUGyTmJwbRMVlRkdeKsCGGvYRejbdja2PwmFI+SmXD6srOjWC8bhgLFedXHpmkvhsAZlC4wreS1r5cozXt/3LW86YW6aq+ysLE37bDZLdt0sffVcsLJW5XC1IkLdQknjdp47aOJR4gTJD1o0iB6liBmHG5Jtdj3DhVvtX0k46AGGWFIpbfSIYNY8GCHQX4jsog9C2zTE2MmlNsrJAo53zG/rJWuO/m5M20NryCMhFjhjLyP9EXzW4cTp7KqdhIiAC0abI+Mb0S42Tt18PiBOoDOA2r31zaMTY351YbO34ngnmnQJmnN3Ug5bjUW15XPrq22t6KZ4pIAJY5YZ3EYlS5VWbhmHZccQasovQdOZWR54lUC6vYksbdYBNDYdvfROw8brseikS0hTY+8mJhhnWNAyTEmRirE3KkHVdBoSe6r1d6NpdCmM6FBDGpRZMvVsSF161+KgUeblbnth9nYzDyTRhpC6sb6R2Ux3fXmBn1toRXKLddpNhfJIpEciQr0mayWWW5e+ulqF2FicbLVHHOwSy/r/AIkKiWjsknSjq/rhjJqc2oufMVzTfzEjEHEqyh2VUYBbKVW9rqfE63FEG2PQ7NFJh1jlSUYhyuaxASyFyTxuuUE+IHbXts+iuOGGZ0x0TyYdbyR6Ai2ltGJBvpqNTUd2iqsoR8X1VBj9/wDFzOjM6gRsGVVFluDpmBuT+FR8RvnO2JTEsyiZQVUhBltlI1XnxNUMnV4cONTdh7M+UYuCI/Rd+sf4QCz+wGiGHiaLyjZdbiatFMO4uJx/6VPLHG04DKMpJYAWDWv1VNtL6njQhtHDnDyvGbF0OUnkCDy9lO3C4vpJCw6oXQAcABoB6qR22MTnxEr62eRj62NDh5MxIGw2V+Jg4LR1Wk05I1JOhv8A7dlfW+xv7PD/ACk+6K+RLaHjoD8d1fXexf7ND/KT7opsJGTkvm7buJyY/EFDl+ekDeBkPLgbcagMOncRhC0jNlBj4seHDgT3112/AzY2dFuXfESgAXJPzrALTh9Hfo+XBp004DYlhqLgiNTxUdrH9Y86WA1Tjn00WqPYO6a4FGj4zS/WSdi8kTu7e0+Vctu7RGEwzvxYmy95PAe8nuBo+2q0ZAUWLXva3Ds5aUJbf3RXFBVkZgEOYZGC6kcTdTw7O+kZGjiW42E7FIRFTRRSdwmGZyzuwuTclmFyTztTG9DMarj2tIrHoW0F+GZOZ0qnx/omlQkwyB7/AKrdU+vgfZVbujvU2zMU8pi6RsrRlCxWxJH8J/d7NaeY9rj4SkZGODdQmzvlizHsidkZ0viZFJQ5W1xUgIvxsT2UP+k5wdlbPZ7tfLrm1N4+JPbQ7tv0ltisI+FOHCZ5TJnEl7ZpWmtlyj96178qg7y77nF4PD4YxBBh7dYOSWsuThlFu3nV9pYMIRduay/1exxscoZ9L/wpzqXPtJdi7Kw0mGjDSYvIzu1yASmfXy6oHiao8J6YhFD0K4CDIRZgGsHNrEsojsSbc64YH0vyIjxS4WGaEsSiMbBAWLBB1SrKt9DlFtByqbCjKeitPSXBFitn4fafRhJZAisDrcNe3qIuDzBokwG1+iwexnOmdljNuFnjZfLUrSp3y3/m2jlDBYoo9UjS9r8LknibacgOyumI33lmwEOHyIi4VlyOCcxK9oOnPlXbKMqbO8EC4MwRKRfGbSWVh/DcO3qKoPOrDe1/0TaPR/WCLW3G2S40/wAXtpN7xekqbF4jCzvHGDhHzKqk5SbqetfX9UcK7r6W8UMW+JCxjpEVHj6xRgt7H6Vw3WOoNcTS7KSj70Zyk7JjMgspxQyaaW6VbWtyzXrG0Jz/AFnhXl0J7bi8bXt2Uvtr+lbEzvA2SKNIJBKsaZspZT1c+tyB2C1cJvSJO20Fx5ji6VFKBetktlK3+le/WPOutTlKa6HqbbFh9NvP9HU69tDccw/qre1hc6A/93tFCez/AEp4uHETTqIj8oIaSMg5LhQoK2a66DXU1y2p6R8RiMNJhnWFY5WLnKrAgls1h1rce6utcGFMyXaMkOztlyQIZJM6BYwL5gYJMy9v0QTflbuqrxGyMBtmLEzRRSYbFRjNJdSt2IJ644OCVNzYEWv4hUXpOxiRQxRsiDDnqELqQqFcr3JBBB4WF9K67W9LeOxERhYxxq4CuY1IYgjXUsbX7qi1OQgoRmwxtcC4/h1GvhXbdjHCDFxSPfKCVNuQdSt/ItUASkHQkeutMVOWIBtoeNteHMjjUEAilZmLSHdE6tiNcN23149tteylVvlsU4bGSJawJzrbmrEkW8DceVNDcuVngjlbg8aE35lepfzy3vW+/O7SYuC6hTNECVF+IPFD4+w+NZuHdwnkFaeM+M0OakrHFcG3DW55d1fXmxh+jw/yk+6K+Q8Y51B0IuLcNeFfXew/7NB/KT7orVtYr0IbD3Bw+GxUuKdukld3dcwACZmJ6o5kXtep+1NpJG4Cmz9n5iqvbu1XzOC8akFrKOOW9szMb2v2AUJR7yiFi2S55sTc699Z8k1aLSigc4ZijCEEMzSXDub68OGlq6SuQQRdgxANuR8BVPg9tiWzMGYC9iF04c+yrPC4sMRpa9tO310kXAp4sI1KlJtBCbEgEcjp76S3pGxEbY+To7WsoYjgXtrw58KcuIccwCLa37PdSG2qITNKUY5c7WCgcL6cTTOG1eUnPQbotdkbNknNokZyBmOUXNr2ue7UVjEYB0BzoVsxQ3BHWGpBB5jT10R7qhGTERooVpMOFUPKFzHpI2IDMQL2F+PAUUfosw/9OzxplaRyrKHSONSfnGVWBN0DMQCdRenm6pRxLUqSov3fF7V0HKmPtnZqiFwmGw8UknCM9CGjXpSBKxzZghTKLgFRe+a1Q1EPVCDBAdB+jlimb5T0Qz9Jc2C9IHt0lhmKW0o0F3ql6fwqR8ndIY2ZbLIzFT2heqbW/ivR/j9r4WNWEYwoPRTsbIjfPKsRQLcHTpM+UcD4VnHbQhb5SivFGhjzq4MehMVyqRuDmVpP7uxVjRFBmNoHg2BOyhhG2VkaQHS2RGyM2p0Aaw148qk4vdDFxBi8JUIMzaoSAvE2BvRLhNtxNs6PDtKiyGF3zXtZ45y6xP3Otz4+IqVtDa8P9IZ+lw3QTl4mMZJfK6jrygi2hHKsw4mayK6/or8reqETudiiBaI6gn6QvYKHOl7/AESDbvqNh93p5HhjVbtOpkjuQLoL3JN9PonQ0dYXfGMLK4lRWEkxjB4lREqxeRK2qPPvPhjjcJKjIsQw7hgRojsJDkNhpqwGnbQNxM5JBaiyit0LRbnYoyMnR2KqrXZlCZW0Uhr5Tc3A7ayN08T0bOY7BCwIZlDdU5WIUm5AJ4iibE7wYeeLoVnigQxwOgYMRGUJ6WJrAksCcwPA10x+8mFn6RpZY3jBcxoUYTK1xkaNxoVYjMQxFq7vE43H6LsreqE9r7vy4WwlyXZiLK6sQQL6gajzqqB1146e6irfTHwTzdIksLgsdI1KtYgENJcAMb6XvQ3kT948uXd407A5zmAu3QOOqmbubrYjHOywLcKOu7GyL2XY9vro62f6GogQcTiCxB1WIZVHH9ZtT5AVJ3I2l0eCSOPL9Ji5HNidCe3q2q9fHpY3Zb8xmFUS4otdQTMeGzCzzUrBYXD4aJIYySEUKL6nmdTwPGvTYIjr3sDxtpx7RVNgJQzhgedtR+dFLQ9TiNRwvSQdnslPObwgAClN6Td1Ag+Uxjqm/SDvPBu6/A+VP/Yn9mh/lJ90UBbTwweN0IzKQQQeBHMGmDs1AsMYHAIoHgFFaWElLgWnksnFx5SHdUod49pRCWRFVizSNdjbkxBtpfQ99VM8asmtcNr4i2JmBOgmkt2g9IdRUmFgykHn2DWkJLsrWi8oRrukgWADS1tMuvvqyDRsRmUEroCRr361R7rQWhZX5Hjfl31bYSOIA2zG3fp5UObRDI3UlU2+zRLgsRm0BQgXJvmPAC55nlSNC8r317aPfSvj4mliSNiWVWzrmJANxluL2zcaGN39jnEO3WVFjQyOzAmyiw0Ci5NyNBT2GblZZ5rOmdbqVluvgVldkcZrQSsoY6Z1jYodOw2NXkG6DwYjo0xLLmBRikamzBwpzqWyiMkghm1NtBeo+y9hSDM0MqEAMmdVZgVYxwMVNtSRNy1GU8yKittbH5gyRi8p6rDDr846NmDm41cEXzHvq9lc0MmuyuYNnM0MsOIxbFyYSxYdWNZHc2WQsM2awGU2W9vIew+6ubFvA7TKEy9YxqCMxABcGQKg63HMb6AXJqQm09oCF80ZyKbOWhU2CNezkjVVLHqngDXbCri2bpY5QxnwqzaRqR81IIoolQiyssgVVIFhVqpshQMBuaknSLJMUdZ2wwCxhlLhXa7XYZV6h076tG3BEhVTiVEgVQygKeOQuwActlVHJ1AJyd96j4XYmMySSNKYnWVpmQrcmQRNJnHKzKxHnUfaH9IrIBlcamNSqKCekUxhSQLtdQV1JItyoqVfuusG7UeHxhhmOf8ARZ5XOUdW0cpiZBfVsqLILkWJA768+5UICHpJnExuiqiXydCk5MhZwqEBiL8Ba/CqvCyY1nOJQSMyjojJlU6ZViy2IsRkKqdODC/GrZMFtQiWaQujQjOAwTrFiuHYKOGigDKRawAtrXKDa57y7vwYfDxKl2dsQR0ll1jaONwDYkNYPxGh1NSJNysOJGs05jhmkglJ6JLMmQBwzGwU9JbmSbADraV+PwO0mVhNHIyq6sysE+muVV/iGmUG3C4vyqdtOXa0mIkcLJHdXbKGTKkZcZhfgSrBRc9YEL3V1LrXfZm6MMOMigctJKxY3KKYchaWJQ99VYZM19Rc276qG3ciSbEJI0rR4WNWOTLnkJKrmS4ICEtmHHS3bp0XB7VJy3kGvSG8iABnaxzG+hzsQVJ0Y8Aa4YbZ+0VZZV6RWAMdw4DBEuLML3C9QgE6dXSopSCVL322fHhVw8CAkqJcznL126V1zGy3vZQNSRoB3kVJP/Hv0q5bd7G4gKxUuNMpZ1v8784oFzcls2a3eTVVisO0TFGyki2qsrKbi4IZbgi1QVY13JHno9iw64SR5Rmd5CoIJBUKAdANNSdaJUmCp1Brfl4d3HxoK9Guz0cTvLI6ImUBVI+k1+tr2AUcRYGLlI59X5Vk4oHOtbDHwc1XbL2sI3tIgNyOueIHcOC+PGi+DGo8d1b4vwtQphYIc+UC+o1Y349vxzoviwSJHYW1qkXyTElVqNVEk4GjzCfVp9ke6gyVBy0o0wv0F+yPdTuDGpWXjtmpD7ysqviGIuRJI3/uY+uhrYe3nd0iKZ2Y2BBKkewiw409MRsPDsz5oIWzFr3jU3ve97jW964bP3Ywkb5kwuHRrHVYUB146haLhDK61BxLgWgIWhwrqLdJp2EcfHWpeKnYxlQT9HgNOXdRX8gj/u0/wj8qyNnxf3af4R+VY/AcdcyeOMaR5V81pCmueQsT2KTr4njV7utj44pc3zqaELImrAkD6S3AK8QRenA26WCuf0TDf5Mf+muse6uDA0wmHGvKGP8A016Et8KyM+qC239w6H6phZy56oHGTDPfKDYFuhdrDnl76qn3zgNyRIpkj6JgqrlQZSgdQW6x7tNCwvTEO62E0/RcPwH7FP8ATWDulgv+kw3+TH/pomjTVS6jsl1j9+VfQK1skkYFh1syKisQCderc8bVE2RvikWHSGWJmtMCSoA+Y+mUtpf54B7aXF6asW6uDt/ZMP8A5Mf+mtf6qYO39kw/L9jH/prtUOnRLoekOM5UWOQ3UICQi69GYxcLoouQbDgNK7HfYH5S4YhVViiuY1YTs56MxqguwW7Es3na9MCLdTBhlthMMLH+5j7fs147qYO/9kw/D+5j/wBNHmoqugk/sjfTosOsZD5o2Ygr0dmWQpmDFgWH0P1eN9bWqUd/EySK0b2d5XuCtwXxCToNewLlPsps/wBU8HY/omG4N+xj7v4a2h3TwY/9Jhvon9jH2/ZqM1BTSVGF9IeuUh0vOzhgUtklkVmEt1LdW36pF+fCuW3N+0AmhgQ5S8hDswN3aeOUkCw6logAOPWuTTeG6eDzD9Ew3637GPv/AIa7wbq4PX9Ew/0R+xTkoA/V7KEyUopJvafpG6XOBG4EjK5zMpCsJVlYKFQdXqkXNybi5rpL6S8xBMT8wyBwEMZLnhkvns/Em2nDWmcNz8D/ANHhv8iPs+zXv6n4H/o8N/kR/wCmrKQ2lDit8kfolEDKsLxsLSkNaOLoxZgvVY6G/LwqBtra0OJbOImjclbtmBzKEtdgqhc7N1iwAvTt/qfgv+jw3+RH2fZr39T8F/0eG/yI/wDTUqbSV3Ukb5SkUb2EzBWzKbW1N/EC/upoQ4QjQOjDUXF7Wtar6HdXBqwZcJhwQRYiGMEeBC6VYx7KhzH5qPj+4v5Uhiog5wK0MNiMjdUv4tns0mW4uCCCpPDvv30XpCyqq5rnmf8AipUOyIAbiGIf+C/lVwcIlvoL/hFLiD1TEmLuhSFMVMFueNgePdR9gjeNPsj3Ch6TZ0RBBjQgjW6j8qIoBZVA0AA91NYVmS0lipA8DRf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1524000" y="1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latin typeface="Impact" pitchFamily="34" charset="0"/>
              </a:rPr>
              <a:t>Segmento de clientes</a:t>
            </a:r>
          </a:p>
        </p:txBody>
      </p:sp>
    </p:spTree>
    <p:extLst>
      <p:ext uri="{BB962C8B-B14F-4D97-AF65-F5344CB8AC3E}">
        <p14:creationId xmlns:p14="http://schemas.microsoft.com/office/powerpoint/2010/main" val="1994345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8" descr="data:image/jpeg;base64,/9j/4AAQSkZJRgABAQAAAQABAAD/2wCEAAkGBhQQEBQSEBAUFBQUFRAUEBAUFRAUFBAUFBAVFBQQFBQXHCYeFxkjGRQUHy8gIycpLCwsFR4xNTAqNSYrLCkBCQoKDgwOGg8PGiwkHCQpLCksLCksKSkpLCwpKSksKSwsKSwpKSwpLCkpLCkpLCkpLCwsLCksKSwpLCkpKSksLP/AABEIALcBFAMBIgACEQEDEQH/xAAcAAAABwEBAAAAAAAAAAAAAAAAAQMEBQYHAgj/xAA/EAABAwIEAwYDBQYGAgMAAAABAAIDBBEFEiExBkFRBxNhcYGRIqGxFDJCUsEIFSMzctFigpLh8PFTojRDRP/EABoBAAIDAQEAAAAAAAAAAAAAAAECAAMEBQb/xAApEQACAgICAgIBBAIDAAAAAAAAAQIRAyESMQQTIkFxFDJRYQWhgZHw/9oADAMBAAIRAxEAPwDFQjXIXS0FYESNBQgRC5XaIqEOSiIRuSkcWmqAR9w3WGGoY6+hNj6rYYZMwzcuSxalFnN/qb9VsmHOuxvQNH0VL7GQ5GmvM/JI4hHeMtHQ3S9+fsuJmaEcygExrFo8sjx4lRgU9xTT5J3DqoEqyIA7okEExAIIIKACQRokGEv3BzP4amZI7uUHwhOMllZe61XGzr5s3Yn8Ua9wXFamYPAKudq2CZoO9aNWG/pzVg4ImvA0eFlIcTUokp3g82n6Lo438UYZLswKgrS1WWgrGyaFVEDKSOhI9ipXCpQDutsJtaM8ok+cOFyQo6vprahO24llNjsmeIVF9k82uAIp8iJlcXOATytlyxeia0zbuuixeTSy4Mnd/k68V0jjA27lSbNTdMsMZaPzUhSt+qpxx5zZZkfGJYcMjysHunMlQAmAnAC4Ml16aKpUcNu9jh02qJNi+3NBMKYOCuwkwV0CspqZ2iKF0EQHN0d0LIrIEA5OAwkafJN0pHM5n3SoQcwxHM0EfiH1WuYd/LaOQAv7LIqWYulYXfmH1Wv0f8toHQXPoqZdjoeA315BGb+64j6cglr8/ZAJmXH1JlmB6qnuGq0XtFpPhD1nkoTR7IcIIIKwAEEEFAARORonIPoJNcOYn3bwCdFeGY6zTULLQbJUVTupWfJhjPY8ZuJ6s4JdeNrhsQCrRXx5oyPBVzs7aDRQn/A36K1OFwjGPFUJd7PM3ErDT1UrD+YkeRN02o6q5Fird2v4HkqGzAaOGU+Y2VIpWZSFqitWUsskMt91zPJYJBj9QnVa24FlVkdJlmNWzmlZsmmKG7k+YLBMagXcuZKNI6EHbHtK20ad0Gtkiwfw/RKUjrWVfifv/wCRvJ/aS7mJCR9kp3wIumE0tyvQ2cajp0yNNiUalhoxy6MFcoXWZSNFCoK6CSDl0HJxWhRFZAFHdEASMoroXQIL0Z+JvmPqtbw138NoG5AWQ07viHmPqtVwuW0TepAVUux10SzXcvcpw2QegUd3nIeqWiN/IJQkLx5Bmpy7zWUuWycUQZ6V3kbeyx14TR7AzhBBBWgDQQCCBABcuXQROUZDlBGuVW9DHrHsvnzUEB/wN+iuSz3sbv8Au6G/5Qr9O+zSUgEZb2v1TSGM5k39Aszp4tVbOPqrvqp3Rug/VQlNTrZCOjM5bFIodAlakaBOoodE3nZqEs43oeEjhz9E2Grk+NNdc9xYhYfJhxjZr8edyocZP4aTYSGhOyz4UmxqweGvk/ya/JfxCFRpZdNaOZSjoB/zzTd8Pxbrsp0cyrEJSSdEEq6IoJrJRlf7mf4Iv3NJ0Hup8PC6Dgr/AEwKfbIrpwiT8q5/dkn5CrNmQL1PREnukVZ9M9u7SEnmW6dkPDDJzJUTRte1pyRhwBF93HVaHW8F0Mv36SI/5GrNOSjKkaIpyVs8j5l0b9F6so+zvDon520UV+RLQbehUxNgVM9uR1PEW9Cxlvol5jcTx7C7Uei07BpP4TepC0fF+xbDpyS2J0LusTi0f6Too+TsvfA21PJ3ltmus13uNErdkorLb7e6dxH2C7rMIlg0kic2/wCIjT32ScbPZAgtWRZ4XA9DZYzitN3crh4lbbBqCCsw44ockxNt0UBlVRLoBEVcAK6NEgoQMIijCIoEDslaCjM0rI27vcG+5SN1ceyjC+/xFhIuGDN67BCXRD0fwZhYp6aNgH3WtHyTziCuEULnE7Ap7TMysHks07UOJLZYGnV518gq4K2LJ0ipVI7wucdySfdIUbLGxTyJvwJNkfNdCjKO3xgN0TZsN0oSbJWEJa/kazqOFNp4bOT6J4ulJoQ5Z82Pmi7HPixrl0XAjS+W2iAYuZixvHkaNuTIpwTARom8rdfdOkm4LoGQbIJUtQUIZmHLoOSIej7xbLKKHIeuXSpDvUm96Ng4nozs2o+5w2AWsXgyO83m/wBFZy5ROBjJSwt/LFGP/UJ/C4lclSt2dCqQuCgXrgBFILBOA773xXbHqNdOL6roVI6oKQ3EfTxCQZXAEHcHVUrGuC3Mu+nGZu5j/E3+nqPBW5lWlmTAo2JRltNo+zgQRoQdPcKmdpuUEW3W+V2FRTj+IwE8njRw9Qsj7S+yidzXVFLJ3zWgl0BFpABuWEaP8tD5pk19gcX9GNgoELkaLoFXIQ5QRkIkSBokECoEJa12BUwM0ruYyhZItR7FMUbC+XMbEltvZI96A+j0BilcIoi4nYLzpxBjn2mtdJfQGzfIFaP2icVAUpax2r/hHrusai++FZCNFLdmg0brxhE7RTnA/CLqmISSuLIz93T4n+IvsPFXWDhamhP8oOP5n/F8jorJZ4xFjhlIzqgwyWoNooy7qdgPMnRWCHgabTO5jRzsblXP7Q1gsAAOQFgFxLiAsssvJb60aY+OvvZX4+DIRu9xPW9vkmeIcNlgvG7MOh3UlU4kL7pB1STzWZeTL6Ze/HRAHCJSdI3I34NMBfunK1U07gE8bVEp/de6K/TWrM4ma4GzmkeYRXWh1ETHfeaD6KLqOH4XbC3kj7l9g9T+imlBWR3CjeTyjT++Avqkefe8RiRJIXWuyqhbvEQlsRfqPqkropNkbBR6dwPERLGzKbjI3X/KFOxDRZF2WY2THkcdrAeoWr08l2rk4tNpm/IvtDpi5mOiKMrpy0MqXZFVLb76eKrmI4qYjcOBHXZW+eZrR8Vj4EBUXinEacgtMbM3KwGY+yyZtKk9nS8VRu5LQvQ8YMJylwv5qzUeIh4BBWWUlOGgmwBOtungpOhxF8LhlNxzaf0TqGSK7spnkwzk0lX9mnNqglBJfRVXDsZbNs6x5g8ipyGbTRNzvTElj47RRO0PsfZWF1RRWjn3fHtHOet/wPPXY87brCa2ikgkdFMxzJGEtexwsWnxC9jUDwW+J1J/RU7tW4Bp62klnLQyogie9kw0zNjaX93J+ZpsQOYvp0WmPxWzLLb0eZbrlPqHAqicXhpppB1jikePdosla3herhYZJqOojY22Z74pWtbc2F3EWGpHurLEI26JAKUo+Fayb+VR1Dwdi2GUj3AUshFqRwXEHQvu02S2I8HVtPGZZ6KojjG8j4pGtbfa5I09UOFuHKivm7qkhMjwMzgC0BrQQMznOIAFyPdS0B9EvV4s+YDOb22Vo7POB3V0vevae4jIzH/yO37tv6lXLhbsViNOw1zJGza94xsrMmjzYgtB/DbmtFjgjpYhHBGGtaLMY0aDy/upKaqkSGPasRa9rGhrQGhoADRoABpayhcUxgg2C6xCuy6Xu87ga69FDSTMBLpLOdybrZvn1XIz5H+1M6+DAv3NCc2LO6pB+Kk7G6ZYjiveOEbGhrbm9gBpZFguCukd8MgGurXXt5hZvXJxUk7TdGzlji3GSppWPaZj5HaAlTv2PIBdS2GYMI262PkElirAAtscPCNs5eTNzlroZseAEf2gBRNZW5WqDnxaUnSN/wDpd/ZJLJRI47LbPiLQN0x/fDeqqslLVzfdhk1/wkfVKw8H1p17u3gXNv8AVVt5JdItUYLtlk/e46oKn1PDuJNdZlE54/MJYBf0LkE6w5v/ADQjnj/n/TMiDl0E2zLsSLt2csWXLykjIuC5SyUX3g3FGRTNANg4AeR5LbsGrc0flZec46UsIHOwt6hapwLxMHgxlwL2gB49ND6rl1xnyOnNXE06GRL2BUPRYgHNFinBr8q0qSMzg0xzV0DZWlrhodL8x4g7hZlj/A8sDjIwumbfUhpzgcrgbjyWjQ4ldPoakFKuLfJdjNyUeL6Mag8RY9Dp8kqVr9TRxSi0kbHf1NB+qq2L8BtfIwwHI0k94Lkhotu0Hnysnsq4mYzYmaep1+64XafHYhXXhjF6qeVrY6cvhcbd+XZQDYkg6a7bjqrRSYHRUID5IwSP/ukHeOBPp8PoFIYZxPSSzCKFwLjfLpYGw2AOvySy4t/2WwlOC/r/AEdF0rB/Iff/AAlhB9bqv8aYRXV9HJT07BEZMrSZH5btLhnBsDoRcaK/IJqsq5ETwphklNRQQTuY6SKNrHOjaWs+EWbYHwA15qC7YKKSbBapkLS52WNxa0EktZMxz9B0AJ9Fc0RRFPJHZ1FNFiFNUtgldFFNH30jY3ubG1xyuLnAWFg4nVet7rE6v9op0bpY3UBa9jntDS+1nNJBDxyNxyXPBnCtXjdC6pmxaoiD5Ze7hjALWWdzOYEi5NhyAChDYccwhtXTS073OayaN8bnMsHAOFiRcEfJVHgjsjhwqoM8NVO8uaWOY7ugxzSQdbNvoQDoQrLwrgj6OmbBLVSVLml38aQAOIOzbAnQeJJS2LcQU9IAaidkea+UONibdAoQkSFE41g75WAQymJwOtrEOFtiDt6J3huKxVLO8gkbI3bM0316J2llFSVMaMnF2im13DlRkPdiIfmDS7M/yJHyJVLxJhs25sb7+HMK4RUNaM4dWOJzOBb1F9LHkCLbdUpFwdA8AzF73eDi1o8gP1WDLg5yXFV+ejpYPI9cXyd/jsoMcIB0uSdLlXOLCS9kTWHI9uUl/RvMHqn7OEqZjg4NcbHQFxLf91LtYdgLDwFltlCLioLpGBTlzeST2wREtGXeyTkog/7wv4Jy1gC5dOAn4qtiW70NmYcxuzQPQBLiMJJ9T0SkZugqC7+xUNCAIXLnJHv7JhRUuCCaulRqBPIDtDqCPPRdRRuebMaXHkGgk+wXq6Whp5PvwRO82MP6JaloIY/5cMbf6WtH0Cizt/RPWjzxgPZRX1diIe6YfxzfD7N3+SveE/s+xixqqtzjzbE0NHublasamyL7SEvOTDSX0QDOzehFiYi4gAXc52wFkvh/A9HTvL4aZjXHd2pJ9ypY1KIzpeKG5Ng+zgbaeS4I8UHSpvJKg9DJNjkR+K67nxUeKyyQmxZVOcV2WrHJ9EwRb8RSEkjhqHFV+bHcupOic0uKh6X3J6RZ6JLbFMbqC6Mgi4VNpZ44KqCRxDA2WIk+AeM2nldXuNwcRfUXF0/lw6nmcC+CN1tszQVPS8j5WB5vWuNaCbx5TOBLO8eBuWs0+ZCWwnjKCpl7pmcPsSA4AXtqdiUKnB4XwujihiY4g5PhDQHdbtCjeEOFZqWZ8khZZzcuhLnb3FjbQLalrZgfeiy11S9gHdwmUnkHMbbzLiqfxP2lSYdGJarDpWRl4ja7PA67i0uAs1xOzTy5K9Krdo/BP73o/s/e905sjJY3luYBzQ5tiARoQ4oEPNPH/EEFfXSVNNC6ISBpka62slrOeLbXsPW55q3dlXa5HhVNJT1ET3tMneRllvhzNAc038Wg+pV94Y/Z/o4IniuP2qR9rOHeQtiAvozK65JvqT026uJf2fMMcdDUN8GytI/9mFEhJcM9qseJOe2ipJ5CwNMhPdMazNe13OO5sdB0KpXbnjz3U8cNRhjo3GQGGrc6KQNtq9jHMJILgNWm1wL8loPBvZlTYVI99LJOc4Ae2R7XNNtjYNGoufdSvE/CNNiUQiq4s7WuzMs57HMda1wWkciVEQ8+cCdo02GRSRxRxvbI4POa9w7KG7jlYBXqPtGrail75rmMOdzS1oFwBbW51VppuxfDGH/473eDpprfJwXeOdnkDYMtDHHBIHNP48sjdnNfudtQeo8Uue5x+HY2Coz+fRG4BxC57QHlz3u31JcT6q2QtNtd+fgo/A+FxStvo55++/8ARvQKYcLKnFCaXz7L8s4N/Do5aF26WyauqQFGV+KAc08pqKEWNzeiRmrPFMJKzxUFVY2G7uATKXHm8ruPgsc/JRth4si1QT3Kfd/YXVWw2vO59k8fiBJV2PKuJVkwvlRMurEl3qjo5+qKSqVnsRQ8bJHv0FCSVuu6CHtQfSxx9qtzTuCr03VbMxOoScWJ2JBWVZqdF3pstLqm65EvioiCrvqnBnVyylfqY9+0IxOo0zrh1Wg8yHWJkrJVaJjPX+KYTYnbc2UDiXEDQbN+I+Gw8yqZZr6NOPB/JKVeN5dCb9E1pq3Ofjdl+qrZmkldcbD28gncTJD+H1VKtvezaopLQ8rcQijkYHm7S6xv4g2+acvqAwZo3Xb+XmFU8bwl0744SdSb+QH/AGpp/BVRTxju5s5t9w/QFXRxNxtIrnkjGVNk5T8Vtj+863mrXQ4gZWghjjcAghp18VTKLs6nnYDUPaw/lHxH3V/qONKOiDIpnd1Zoa0EaaC24WjHCl8nRh8jInXFW/uh/QU8m7m5QOZOvsnseLxOdkErS7a3U9AdlAO7SKU6R5nk7WFh804gIcBI1oDvvNHILRGUXpMxPHPtqixoLLuO+1ifDQ0fZmlzr5XEnLosyxXt1xGYWZIyEH8jRf3KYRpp0WCSsxZvEDsPZXFueSR0bpAHs7otMrXZeZDRa3ULSaThfE46uOZ2LiWK476B0AYCOYYGusPP6rzngfGEsWJQ10z3Svjka57nG7nMtlc3/SStyk/aDw8bNmP+VEU09BZWz9oehJsYpgOtgtPpagSMa9uz2tcL72cLj6oBEsRnLGXHXUqKZiw6plWcZsdWSUH2aUyNaC4mwaWOGjw7oourwmZty25HS4P9lTlc47gacEcctT0T8mLtGx1UbV430KqVZiU8ZdmgdYbG+462UFXcRu7sut8RuGMG5P8AZYX5WR6o6cfDxL5dluq8bJ2KjKisvcOcb+Cq2DVz2gCa4cdyeZ8Cp5tG6b7jS49QqG5N72aKilrSIOpa9jy4HMOh1UnQYkLatUnFwNVO1IaB0J1TGvwh8JyyNynkeRReOSVtC+2L0nZIw4qzrZPosRYdimGCcKyVOpGVn5uv9Ks1TwBGxl2PcH9Sb/JWwxZWrSM2TLiTpvYx+1LkvuoclzHFpdq02ITlsr+R+Sp9kg+tDt8YJQSbWuPNBC5BpfyOopG/lXMmGNePFM4KhPoX38Fri01sy8WnoafYXxnQZgidI4fgcpRriN0Hi6rlBfRam/sgpqtw/CVH1NVKfuhWOSAlJilHMKng7L1JIp1RBKQS4+SajDCCATqdyrfWUqjqanzOJ8bD0TJNDp2J0lLlAs1WLCaYPNiB4pvDhxOgBJ8FHUFdJFUvbIC0CwaDzHN3/OitxpwdyWhZ/NNReyy4jwtFfvYh/EaND4b2UNVYs5hAfpqPLdTceNsta+vM9VA4rMJARbrbwV2TIkk4PszY07cZrot9FijXNzF4H6qncbRMqLCwLuv6KLopHNG9xyHROJKqxzEaN19VZxyS1LozvJji+UeyS/cjIGNeCG2AuDttrZPsO4zgAymeMEbguCyrjLj577xRm3UqgPeSbk3J3KvlgSdx0yqPkyqpq0b12sYpTuwx2aSN75C3uGgtLr3vmFthZYGjJQVsY0iiUuTsJGgjVgoSvuFdtuI08TYmyMc1jQ1pewFwAFgLqhIINWQ2Tsq4okqq+omqn5pZGM+LbRp+6ByGq19lSHbFeYeFMTdTTMlZy0I6g7hbZgHErJLOBuD8vArLmbhK30zThSnGl2i14hQh7SCORVFwTgAve58rrDM63gL6AK6OxAFtwU2gxYAEc1nn65StmqEskIugo+DKYWztz25OOnmpJrGR2bG0NHgAmD8SuN01dX6plKEHoSUck1tk6agdVH1LGTSMa9ocL6XUfJWucbNFyndI0N+Nxu75BM583roSMXBW+ywMkazRthYaKLxDFgAbn0TGtxUDUKtVVc6VxsNOvXwCOTyElUewY/Gbdy6OZHZ5nP6lSEEWiZUdN/0paBlgubFNu2b5ulSORGgl7IK6iuyuMksddk9pq8bdOawtvGNWP/0P9cv9k7g4/q27yNd/U0forf0uWPTRQvJh9pm9wVIdsfVOO6HJYXSdqFQw/Exjh4ZmqzYT2uMdYSgxnqfib7hB48sf3Rv8DrLjl06NLdAuCwXUVQcXQTDSaM+TmqQbiMfJwPqFXziW0xOoh0J9kwjaGNv6qTmmDmnmmGJRfARztf2Q5pdDK6pkjgWIgNudyTr1TLjCdhDXaZvDooj7XkYBfbmo2rrM58Fpg5ZFxa0Z8kowfJPY4iq7HfT6JxUVbbWbqTzUS0JWMp/0uO7KH5U2qY7ibYKP4grRFEb9FIxusLlZ/wAdYxmORp81pMpUaqbO8u6lJIwgrQAQQRKEAjRIKEAggiSthJ/Aos1laKcuh+JhI/VVPh2sDXWKus0zXNFt1pSUoUzNJuMrRccHxQzR3a/zHMHon0EB6qlYO0tN2kjxGil/tT+b3e5XLl/jHyuL0dBf5BVTWywzTBm7wPDmm4rCT8I9SmVJS5tVK09Iubxd0zo8kla2OaWUgI5pbC7nWCRqKxsWm7js0fU9EjTQmV13+g5BW238UIkl8mIPY+c8xH83f7J06INAaPRSMrQxqjL5nh19NRZNNrHHiu2RXkfJjmGPVOL2TczBqQlqTbQJIRnPUFYJzjDcnQ6dOLoKI7wnW6C0foPIf8f9lH63D/Z57sggguoYQIIIKEAu2zuGznD1KCCDRCz8O9olRRsMZAlb+APLrsPgRuPBHQ8S1NZUZpZ3WufhacrRfkAEaCrWKCfJLY7yTaqy3NHilGhBBAUValo2IIKEG2OV/dRHyWTVtUZHlx5lBBMiCIRFGgrABIkEEpAIIIIEAiQQQYTprrG4UpQYw7MASggjGTTFkk0aTgEwcwKUkYggtxkocUsxabj25JxU4nJl+EgEkC9tkEFj8jFBwlJrdGnBlmpxinq0HR0+uZ2pO5O5UvAyyNBcWPR2JvYhXTk6e6bX08kEF0PE8TFkh7Jq3Zg8ryckJcIukFquahxAQQXWSSVI5rd7YlCNEaCChD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10" descr="data:image/jpeg;base64,/9j/4AAQSkZJRgABAQAAAQABAAD/2wCEAAkGBhQQEBQSEBAUFBQUFRAUEBAUFRAUFBAUFBAVFBQQFBQXHCYeFxkjGRQUHy8gIycpLCwsFR4xNTAqNSYrLCkBCQoKDgwOGg8PGiwkHCQpLCksLCksKSkpLCwpKSksKSwsKSwpKSwpLCkpLCkpLCkpLCwsLCksKSwpLCkpKSksLP/AABEIALcBFAMBIgACEQEDEQH/xAAcAAAABwEBAAAAAAAAAAAAAAAAAQMEBQYHAgj/xAA/EAABAwIEAwYDBQYGAgMAAAABAAIDBBEFEiExBkFRBxNhcYGRIqGxFDJCUsEIFSMzctFigpLh8PFTojRDRP/EABoBAAIDAQEAAAAAAAAAAAAAAAECAAMEBQb/xAApEQACAgICAgIBBAIDAAAAAAAAAQIRAyESMQQTIkFxFDJRYQWhgZHw/9oADAMBAAIRAxEAPwDFQjXIXS0FYESNBQgRC5XaIqEOSiIRuSkcWmqAR9w3WGGoY6+hNj6rYYZMwzcuSxalFnN/qb9VsmHOuxvQNH0VL7GQ5GmvM/JI4hHeMtHQ3S9+fsuJmaEcygExrFo8sjx4lRgU9xTT5J3DqoEqyIA7okEExAIIIKACQRokGEv3BzP4amZI7uUHwhOMllZe61XGzr5s3Yn8Ua9wXFamYPAKudq2CZoO9aNWG/pzVg4ImvA0eFlIcTUokp3g82n6Lo438UYZLswKgrS1WWgrGyaFVEDKSOhI9ipXCpQDutsJtaM8ok+cOFyQo6vprahO24llNjsmeIVF9k82uAIp8iJlcXOATytlyxeia0zbuuixeTSy4Mnd/k68V0jjA27lSbNTdMsMZaPzUhSt+qpxx5zZZkfGJYcMjysHunMlQAmAnAC4Ml16aKpUcNu9jh02qJNi+3NBMKYOCuwkwV0CspqZ2iKF0EQHN0d0LIrIEA5OAwkafJN0pHM5n3SoQcwxHM0EfiH1WuYd/LaOQAv7LIqWYulYXfmH1Wv0f8toHQXPoqZdjoeA315BGb+64j6cglr8/ZAJmXH1JlmB6qnuGq0XtFpPhD1nkoTR7IcIIIKwAEEEFAARORonIPoJNcOYn3bwCdFeGY6zTULLQbJUVTupWfJhjPY8ZuJ6s4JdeNrhsQCrRXx5oyPBVzs7aDRQn/A36K1OFwjGPFUJd7PM3ErDT1UrD+YkeRN02o6q5Fird2v4HkqGzAaOGU+Y2VIpWZSFqitWUsskMt91zPJYJBj9QnVa24FlVkdJlmNWzmlZsmmKG7k+YLBMagXcuZKNI6EHbHtK20ad0Gtkiwfw/RKUjrWVfifv/wCRvJ/aS7mJCR9kp3wIumE0tyvQ2cajp0yNNiUalhoxy6MFcoXWZSNFCoK6CSDl0HJxWhRFZAFHdEASMoroXQIL0Z+JvmPqtbw138NoG5AWQ07viHmPqtVwuW0TepAVUux10SzXcvcpw2QegUd3nIeqWiN/IJQkLx5Bmpy7zWUuWycUQZ6V3kbeyx14TR7AzhBBBWgDQQCCBABcuXQROUZDlBGuVW9DHrHsvnzUEB/wN+iuSz3sbv8Au6G/5Qr9O+zSUgEZb2v1TSGM5k39Aszp4tVbOPqrvqp3Rug/VQlNTrZCOjM5bFIodAlakaBOoodE3nZqEs43oeEjhz9E2Grk+NNdc9xYhYfJhxjZr8edyocZP4aTYSGhOyz4UmxqweGvk/ya/JfxCFRpZdNaOZSjoB/zzTd8Pxbrsp0cyrEJSSdEEq6IoJrJRlf7mf4Iv3NJ0Hup8PC6Dgr/AEwKfbIrpwiT8q5/dkn5CrNmQL1PREnukVZ9M9u7SEnmW6dkPDDJzJUTRte1pyRhwBF93HVaHW8F0Mv36SI/5GrNOSjKkaIpyVs8j5l0b9F6so+zvDon520UV+RLQbehUxNgVM9uR1PEW9Cxlvol5jcTx7C7Uei07BpP4TepC0fF+xbDpyS2J0LusTi0f6Too+TsvfA21PJ3ltmus13uNErdkorLb7e6dxH2C7rMIlg0kic2/wCIjT32ScbPZAgtWRZ4XA9DZYzitN3crh4lbbBqCCsw44ockxNt0UBlVRLoBEVcAK6NEgoQMIijCIoEDslaCjM0rI27vcG+5SN1ceyjC+/xFhIuGDN67BCXRD0fwZhYp6aNgH3WtHyTziCuEULnE7Ap7TMysHks07UOJLZYGnV518gq4K2LJ0ipVI7wucdySfdIUbLGxTyJvwJNkfNdCjKO3xgN0TZsN0oSbJWEJa/kazqOFNp4bOT6J4ulJoQ5Z82Pmi7HPixrl0XAjS+W2iAYuZixvHkaNuTIpwTARom8rdfdOkm4LoGQbIJUtQUIZmHLoOSIej7xbLKKHIeuXSpDvUm96Ng4nozs2o+5w2AWsXgyO83m/wBFZy5ROBjJSwt/LFGP/UJ/C4lclSt2dCqQuCgXrgBFILBOA773xXbHqNdOL6roVI6oKQ3EfTxCQZXAEHcHVUrGuC3Mu+nGZu5j/E3+nqPBW5lWlmTAo2JRltNo+zgQRoQdPcKmdpuUEW3W+V2FRTj+IwE8njRw9Qsj7S+yidzXVFLJ3zWgl0BFpABuWEaP8tD5pk19gcX9GNgoELkaLoFXIQ5QRkIkSBokECoEJa12BUwM0ruYyhZItR7FMUbC+XMbEltvZI96A+j0BilcIoi4nYLzpxBjn2mtdJfQGzfIFaP2icVAUpax2r/hHrusai++FZCNFLdmg0brxhE7RTnA/CLqmISSuLIz93T4n+IvsPFXWDhamhP8oOP5n/F8jorJZ4xFjhlIzqgwyWoNooy7qdgPMnRWCHgabTO5jRzsblXP7Q1gsAAOQFgFxLiAsssvJb60aY+OvvZX4+DIRu9xPW9vkmeIcNlgvG7MOh3UlU4kL7pB1STzWZeTL6Ze/HRAHCJSdI3I34NMBfunK1U07gE8bVEp/de6K/TWrM4ma4GzmkeYRXWh1ETHfeaD6KLqOH4XbC3kj7l9g9T+imlBWR3CjeTyjT++Avqkefe8RiRJIXWuyqhbvEQlsRfqPqkropNkbBR6dwPERLGzKbjI3X/KFOxDRZF2WY2THkcdrAeoWr08l2rk4tNpm/IvtDpi5mOiKMrpy0MqXZFVLb76eKrmI4qYjcOBHXZW+eZrR8Vj4EBUXinEacgtMbM3KwGY+yyZtKk9nS8VRu5LQvQ8YMJylwv5qzUeIh4BBWWUlOGgmwBOtungpOhxF8LhlNxzaf0TqGSK7spnkwzk0lX9mnNqglBJfRVXDsZbNs6x5g8ipyGbTRNzvTElj47RRO0PsfZWF1RRWjn3fHtHOet/wPPXY87brCa2ikgkdFMxzJGEtexwsWnxC9jUDwW+J1J/RU7tW4Bp62klnLQyogie9kw0zNjaX93J+ZpsQOYvp0WmPxWzLLb0eZbrlPqHAqicXhpppB1jikePdosla3herhYZJqOojY22Z74pWtbc2F3EWGpHurLEI26JAKUo+Fayb+VR1Dwdi2GUj3AUshFqRwXEHQvu02S2I8HVtPGZZ6KojjG8j4pGtbfa5I09UOFuHKivm7qkhMjwMzgC0BrQQMznOIAFyPdS0B9EvV4s+YDOb22Vo7POB3V0vevae4jIzH/yO37tv6lXLhbsViNOw1zJGza94xsrMmjzYgtB/DbmtFjgjpYhHBGGtaLMY0aDy/upKaqkSGPasRa9rGhrQGhoADRoABpayhcUxgg2C6xCuy6Xu87ga69FDSTMBLpLOdybrZvn1XIz5H+1M6+DAv3NCc2LO6pB+Kk7G6ZYjiveOEbGhrbm9gBpZFguCukd8MgGurXXt5hZvXJxUk7TdGzlji3GSppWPaZj5HaAlTv2PIBdS2GYMI262PkElirAAtscPCNs5eTNzlroZseAEf2gBRNZW5WqDnxaUnSN/wDpd/ZJLJRI47LbPiLQN0x/fDeqqslLVzfdhk1/wkfVKw8H1p17u3gXNv8AVVt5JdItUYLtlk/e46oKn1PDuJNdZlE54/MJYBf0LkE6w5v/ADQjnj/n/TMiDl0E2zLsSLt2csWXLykjIuC5SyUX3g3FGRTNANg4AeR5LbsGrc0flZec46UsIHOwt6hapwLxMHgxlwL2gB49ND6rl1xnyOnNXE06GRL2BUPRYgHNFinBr8q0qSMzg0xzV0DZWlrhodL8x4g7hZlj/A8sDjIwumbfUhpzgcrgbjyWjQ4ldPoakFKuLfJdjNyUeL6Mag8RY9Dp8kqVr9TRxSi0kbHf1NB+qq2L8BtfIwwHI0k94Lkhotu0Hnysnsq4mYzYmaep1+64XafHYhXXhjF6qeVrY6cvhcbd+XZQDYkg6a7bjqrRSYHRUID5IwSP/ukHeOBPp8PoFIYZxPSSzCKFwLjfLpYGw2AOvySy4t/2WwlOC/r/AEdF0rB/Iff/AAlhB9bqv8aYRXV9HJT07BEZMrSZH5btLhnBsDoRcaK/IJqsq5ETwphklNRQQTuY6SKNrHOjaWs+EWbYHwA15qC7YKKSbBapkLS52WNxa0EktZMxz9B0AJ9Fc0RRFPJHZ1FNFiFNUtgldFFNH30jY3ubG1xyuLnAWFg4nVet7rE6v9op0bpY3UBa9jntDS+1nNJBDxyNxyXPBnCtXjdC6pmxaoiD5Ze7hjALWWdzOYEi5NhyAChDYccwhtXTS073OayaN8bnMsHAOFiRcEfJVHgjsjhwqoM8NVO8uaWOY7ugxzSQdbNvoQDoQrLwrgj6OmbBLVSVLml38aQAOIOzbAnQeJJS2LcQU9IAaidkea+UONibdAoQkSFE41g75WAQymJwOtrEOFtiDt6J3huKxVLO8gkbI3bM0316J2llFSVMaMnF2im13DlRkPdiIfmDS7M/yJHyJVLxJhs25sb7+HMK4RUNaM4dWOJzOBb1F9LHkCLbdUpFwdA8AzF73eDi1o8gP1WDLg5yXFV+ejpYPI9cXyd/jsoMcIB0uSdLlXOLCS9kTWHI9uUl/RvMHqn7OEqZjg4NcbHQFxLf91LtYdgLDwFltlCLioLpGBTlzeST2wREtGXeyTkog/7wv4Jy1gC5dOAn4qtiW70NmYcxuzQPQBLiMJJ9T0SkZugqC7+xUNCAIXLnJHv7JhRUuCCaulRqBPIDtDqCPPRdRRuebMaXHkGgk+wXq6Whp5PvwRO82MP6JaloIY/5cMbf6WtH0Cizt/RPWjzxgPZRX1diIe6YfxzfD7N3+SveE/s+xixqqtzjzbE0NHublasamyL7SEvOTDSX0QDOzehFiYi4gAXc52wFkvh/A9HTvL4aZjXHd2pJ9ypY1KIzpeKG5Ng+zgbaeS4I8UHSpvJKg9DJNjkR+K67nxUeKyyQmxZVOcV2WrHJ9EwRb8RSEkjhqHFV+bHcupOic0uKh6X3J6RZ6JLbFMbqC6Mgi4VNpZ44KqCRxDA2WIk+AeM2nldXuNwcRfUXF0/lw6nmcC+CN1tszQVPS8j5WB5vWuNaCbx5TOBLO8eBuWs0+ZCWwnjKCpl7pmcPsSA4AXtqdiUKnB4XwujihiY4g5PhDQHdbtCjeEOFZqWZ8khZZzcuhLnb3FjbQLalrZgfeiy11S9gHdwmUnkHMbbzLiqfxP2lSYdGJarDpWRl4ja7PA67i0uAs1xOzTy5K9Krdo/BP73o/s/e905sjJY3luYBzQ5tiARoQ4oEPNPH/EEFfXSVNNC6ISBpka62slrOeLbXsPW55q3dlXa5HhVNJT1ET3tMneRllvhzNAc038Wg+pV94Y/Z/o4IniuP2qR9rOHeQtiAvozK65JvqT026uJf2fMMcdDUN8GytI/9mFEhJcM9qseJOe2ipJ5CwNMhPdMazNe13OO5sdB0KpXbnjz3U8cNRhjo3GQGGrc6KQNtq9jHMJILgNWm1wL8loPBvZlTYVI99LJOc4Ae2R7XNNtjYNGoufdSvE/CNNiUQiq4s7WuzMs57HMda1wWkciVEQ8+cCdo02GRSRxRxvbI4POa9w7KG7jlYBXqPtGrail75rmMOdzS1oFwBbW51VppuxfDGH/473eDpprfJwXeOdnkDYMtDHHBIHNP48sjdnNfudtQeo8Uue5x+HY2Coz+fRG4BxC57QHlz3u31JcT6q2QtNtd+fgo/A+FxStvo55++/8ARvQKYcLKnFCaXz7L8s4N/Do5aF26WyauqQFGV+KAc08pqKEWNzeiRmrPFMJKzxUFVY2G7uATKXHm8ruPgsc/JRth4si1QT3Kfd/YXVWw2vO59k8fiBJV2PKuJVkwvlRMurEl3qjo5+qKSqVnsRQ8bJHv0FCSVuu6CHtQfSxx9qtzTuCr03VbMxOoScWJ2JBWVZqdF3pstLqm65EvioiCrvqnBnVyylfqY9+0IxOo0zrh1Wg8yHWJkrJVaJjPX+KYTYnbc2UDiXEDQbN+I+Gw8yqZZr6NOPB/JKVeN5dCb9E1pq3Ofjdl+qrZmkldcbD28gncTJD+H1VKtvezaopLQ8rcQijkYHm7S6xv4g2+acvqAwZo3Xb+XmFU8bwl0744SdSb+QH/AGpp/BVRTxju5s5t9w/QFXRxNxtIrnkjGVNk5T8Vtj+863mrXQ4gZWghjjcAghp18VTKLs6nnYDUPaw/lHxH3V/qONKOiDIpnd1Zoa0EaaC24WjHCl8nRh8jInXFW/uh/QU8m7m5QOZOvsnseLxOdkErS7a3U9AdlAO7SKU6R5nk7WFh804gIcBI1oDvvNHILRGUXpMxPHPtqixoLLuO+1ifDQ0fZmlzr5XEnLosyxXt1xGYWZIyEH8jRf3KYRpp0WCSsxZvEDsPZXFueSR0bpAHs7otMrXZeZDRa3ULSaThfE46uOZ2LiWK476B0AYCOYYGusPP6rzngfGEsWJQ10z3Svjka57nG7nMtlc3/SStyk/aDw8bNmP+VEU09BZWz9oehJsYpgOtgtPpagSMa9uz2tcL72cLj6oBEsRnLGXHXUqKZiw6plWcZsdWSUH2aUyNaC4mwaWOGjw7oourwmZty25HS4P9lTlc47gacEcctT0T8mLtGx1UbV430KqVZiU8ZdmgdYbG+462UFXcRu7sut8RuGMG5P8AZYX5WR6o6cfDxL5dluq8bJ2KjKisvcOcb+Cq2DVz2gCa4cdyeZ8Cp5tG6b7jS49QqG5N72aKilrSIOpa9jy4HMOh1UnQYkLatUnFwNVO1IaB0J1TGvwh8JyyNynkeRReOSVtC+2L0nZIw4qzrZPosRYdimGCcKyVOpGVn5uv9Ks1TwBGxl2PcH9Sb/JWwxZWrSM2TLiTpvYx+1LkvuoclzHFpdq02ITlsr+R+Sp9kg+tDt8YJQSbWuPNBC5BpfyOopG/lXMmGNePFM4KhPoX38Fri01sy8WnoafYXxnQZgidI4fgcpRriN0Hi6rlBfRam/sgpqtw/CVH1NVKfuhWOSAlJilHMKng7L1JIp1RBKQS4+SajDCCATqdyrfWUqjqanzOJ8bD0TJNDp2J0lLlAs1WLCaYPNiB4pvDhxOgBJ8FHUFdJFUvbIC0CwaDzHN3/OitxpwdyWhZ/NNReyy4jwtFfvYh/EaND4b2UNVYs5hAfpqPLdTceNsta+vM9VA4rMJARbrbwV2TIkk4PszY07cZrot9FijXNzF4H6qncbRMqLCwLuv6KLopHNG9xyHROJKqxzEaN19VZxyS1LozvJji+UeyS/cjIGNeCG2AuDttrZPsO4zgAymeMEbguCyrjLj577xRm3UqgPeSbk3J3KvlgSdx0yqPkyqpq0b12sYpTuwx2aSN75C3uGgtLr3vmFthZYGjJQVsY0iiUuTsJGgjVgoSvuFdtuI08TYmyMc1jQ1pewFwAFgLqhIINWQ2Tsq4okqq+omqn5pZGM+LbRp+6ByGq19lSHbFeYeFMTdTTMlZy0I6g7hbZgHErJLOBuD8vArLmbhK30zThSnGl2i14hQh7SCORVFwTgAve58rrDM63gL6AK6OxAFtwU2gxYAEc1nn65StmqEskIugo+DKYWztz25OOnmpJrGR2bG0NHgAmD8SuN01dX6plKEHoSUck1tk6agdVH1LGTSMa9ocL6XUfJWucbNFyndI0N+Nxu75BM583roSMXBW+ywMkazRthYaKLxDFgAbn0TGtxUDUKtVVc6VxsNOvXwCOTyElUewY/Gbdy6OZHZ5nP6lSEEWiZUdN/0paBlgubFNu2b5ulSORGgl7IK6iuyuMksddk9pq8bdOawtvGNWP/0P9cv9k7g4/q27yNd/U0forf0uWPTRQvJh9pm9wVIdsfVOO6HJYXSdqFQw/Exjh4ZmqzYT2uMdYSgxnqfib7hB48sf3Rv8DrLjl06NLdAuCwXUVQcXQTDSaM+TmqQbiMfJwPqFXziW0xOoh0J9kwjaGNv6qTmmDmnmmGJRfARztf2Q5pdDK6pkjgWIgNudyTr1TLjCdhDXaZvDooj7XkYBfbmo2rrM58Fpg5ZFxa0Z8kowfJPY4iq7HfT6JxUVbbWbqTzUS0JWMp/0uO7KH5U2qY7ibYKP4grRFEb9FIxusLlZ/wAdYxmORp81pMpUaqbO8u6lJIwgrQAQQRKEAjRIKEAggiSthJ/Aos1laKcuh+JhI/VVPh2sDXWKus0zXNFt1pSUoUzNJuMrRccHxQzR3a/zHMHon0EB6qlYO0tN2kjxGil/tT+b3e5XLl/jHyuL0dBf5BVTWywzTBm7wPDmm4rCT8I9SmVJS5tVK09Iubxd0zo8kla2OaWUgI5pbC7nWCRqKxsWm7js0fU9EjTQmV13+g5BW238UIkl8mIPY+c8xH83f7J06INAaPRSMrQxqjL5nh19NRZNNrHHiu2RXkfJjmGPVOL2TczBqQlqTbQJIRnPUFYJzjDcnQ6dOLoKI7wnW6C0foPIf8f9lH63D/Z57sggguoYQIIIKEAu2zuGznD1KCCDRCz8O9olRRsMZAlb+APLrsPgRuPBHQ8S1NZUZpZ3WufhacrRfkAEaCrWKCfJLY7yTaqy3NHilGhBBAUValo2IIKEG2OV/dRHyWTVtUZHlx5lBBMiCIRFGgrABIkEEpAIIIIEAiQQQYTprrG4UpQYw7MASggjGTTFkk0aTgEwcwKUkYggtxkocUsxabj25JxU4nJl+EgEkC9tkEFj8jFBwlJrdGnBlmpxinq0HR0+uZ2pO5O5UvAyyNBcWPR2JvYhXTk6e6bX08kEF0PE8TFkh7Jq3Zg8ryckJcIukFquahxAQQXWSSVI5rd7YlCNEaCChD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4295800" y="764705"/>
            <a:ext cx="6372200" cy="4571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AutoShape 2" descr="data:image/jpeg;base64,/9j/4AAQSkZJRgABAQAAAQABAAD/2wCEAAkGBhQSERUUExQWFRUUGB8YGRgYGBwcGxwYGhsdGBgaGBoYHSYeGBwjHBocHy8gJCcpLCwsHB8xNTAqNSYrLCkBCQoKDgwOGg8PGiwkHyQqLSwsLSwsLCwvLCwsKSwsLCwsLCwsLCksLCksLCwsLCwsLCwsLCwsLCwsLCwsLCwsLP/AABEIAPoAygMBIgACEQEDEQH/xAAcAAACAgMBAQAAAAAAAAAAAAAGBwQFAQIDAAj/xABMEAACAQIDBAYFCAYJAwMFAAABAgMAEQQSIQUGMUETIlFhcYEHkaGx8BQjMjNyssHRJEJDUmJzFRY0U5KT0uHxVGOCRKLCJTU2g7P/xAAbAQACAwEBAQAAAAAAAAAAAAACBAEDBQAGB//EADMRAAEEAAQDBgMIAwAAAAAAAAEAAgMRBBIhMRNBUQUUIjJhgSNxkRUzQlKhscHRBuHw/9oADAMBAAIRAxEAPwCn2x/aJv5r/fNQ24U1t9NjQLg5ZVhRXJvmC63MgBN+/wDGl1sfaORlXo4nBcXzoCbEgWvy/CsGaLI+id19JwGN4+Gzsb5dPoFXHj6/dWGbt7qYnpJ2RDDBEY4kQmS3VUC/VPZVNFs4YbZyYrIrSzOApYZgiG9mAOmY2494rnQOa4t6BTF2mySJsgG5ygeqE6mbK2o8EqyRNlZe64II1BHMVfbvpFjpUimVUkuCroAua2pRgNCSOBrvs7FZNomHJG0bTlbMgOhNtDxqGx7OB5o5sZYfG5lkCyDtSpNtbemxbq8pF1sFCiwF+Nh2mw1NVTCmD6TIEglwxjRUNmvZRqQV4i2vE6VY7o4yOTBNJPHGzBygIRbnQW4C19asMJdIWk6pRvaTYcKyaOPwnSr21SzwuDeQ2Rbnn3VYRbvHgzAC1/ADQ3Pu7aIUwywoEXQX1tzJ99VO0toWBsLaUbYA0apWfteR5qPQfquTxQQgnLnsLDN+sb62HADvqnmxbOTwF+SgAeGnLurjNiCx1N6xG5GgrqrZZj53yeY2pkBABzoslxpmLdU+Vs3Lj2VGmjGuUZT2qT7QxKn1CvFe0/BrwS2vqqVwkcNQT9VWR7VysY5Rlbt5Hx1uPKrKuG0cAsq2fjyPP11N9H+KjhxghxQDAqegJ+j0n6ga/I8B3kV3BEmrNFowdsPhGWbxDkf4K5GNgLlSB2kG3rtRx6J8ZlxEkZ4SJceKnW3kaHId5Z1ciZmlQ6SRvqCODAD9UjuoukEWFxWzTAbRMrC55iQ8/MighaA/MDsne0ZXyQmF7fMCQRtoLVB6RcF0ePk0sHs48xY+0Gp3oqDfLGI+iI+t5kZfbVj6XcD14JQOIZD5dYfjVJu7jjhsOJRoZcRGt/4I+s3vtREZZz9Uu2Qzdlho3Iy/97KX6V8HlxSvbSSP2qbfjVRue3RzST8oIXe/fbIo9bUa+lnB58PFKP1Xt5MP9qCNn9TATsPpTypEPBQZD7dPOukblmJ90WDl4nZrWHrl/X+lTQwu7WUFmNtACSe+umK2fJF9ZGyA8MwIo72xs3+jNnKq6T4ggO/MC2ZlU8gOGnbeo/o6xfygy4Se8iMmYBtbEGxynlxBqsw+LKTqm/tFxidOxtxtNepHMhATj3V9IbI+oi/lr90Ujpt1n+X/ACQc3yg/wEZs3kvt8ae+GhyIqjgqhR4AWpvBNLc1rD/yPEMlEWQ8ifY0hDfQ32bL/wAftKUeH+sX7Q94pt70a7LlPj7JaU+z4i0qKOJcAf4hVOM+8Cc7CNYWT5n9ky/Sh/ZYtP2nZ/Aa7bkYiHFYEYaQAmNcjKea3urD/bgRXL0prbCx90n/AMGoK2hG+EfDywno+kiR1K/vEWf89e2rZH5JC7lQtJYWAYnCNiBp2Ylp9QrXbu482CkE8F5I42DfxLbtt9Id4qr2Viuk2lHJYjPOGt4nto83P39XFEQzKFlI0I+i/b4HuoVx+zFw+2I0SwUyowHZm5dlr1W9jfC6Py2m4MTMeJBiW+MMNHqFY+l0dfDfZf3p6qqt2dpKcP0A1cOXItwBAC38dauPS6QGw3g/vj5/jQx6MBmGImYDVgo7LC5HvFWZTxnOSJmaOzomHckn6Eq7xcJv3dv5UJbdls2Udxv+GnPWi7aW0QOYtrcnuBOnqoRGKwxOZzmueebsuL2IseXma5yzw5VKXtbQV0VTrqLdv+9ddo4yHqiEWsOtfne1h1rntqIMULcvWPdahARhykMO8eutCxHI9+teEwPC/joefHSt795+PGhIRhZXEA6HnUTa+Bzxkr9JDmGutudvjlUzOCOsNdeNZYkagdo9nvqWHKbUvGZpBRbuxs6Pa+GYlgmNhADNbSVCPm3YDmRoSOY51TbXkmh6OGVcrYa+XzbMLciLjTuqr9G23GwuNR7EgBoWA0JDdZfGzA27yKZfpMjjmwkOJSxuQAe1WF7eR5cqtxETaLm7pjsrGScRsMurSaF8jSnb/wAYxGzBMvBSkl+5hlPsa/lS/wBvHJFhYf3YukYHQhpetr2WAUd1MXdEDF7LELXtlaE9vMcu6xpZbxY0SYqVl4ZrL9leqtvIX86qxJGUP6hO9kNPGdhzsxxP10H8plbTHyvY2bmIg3/knH3Gg/Z2GHSbNhPBm6Zuy7tdf/aooq9Gc/TYGSE8FZltrwcX/E0G7R2ksW01YfQw8iIPspZTb2mjfRDX9aCpwzHiSbDD8Jc4fSh+6M/Slg1kSDNKkVmYjOGN9P4QbW76Gdzmw2ExHSyYqMjKVsqvzt2qNNKIfSvEWw8LjUK+v/kptr5cedK3NVc78kt0meysMcRgcheQNQRom1szGQYna3TQnMFw+psR1swXmOyjpeFKXdCVMNtGGI2UvCFf+a3zlj38BTaXhT0DszSedrzfaUXDka0XWUVfRBOExceNwk+FzhZVaRCGP/cYq1uY4e2gaLZJwMgeVo+kB+bRWzdY6Z2twAubd9qptqEjEza/tZPvtUQvx7azJZS42W6hetwfZ/DjIbJ4XCyPbqm16QMOcRhYxEQ7K9yAwvbKR29pod2zjYJoMPhHISSOFSJSeqrkWyMRwBA49tqCC+lr1gn8K58xdZy7qYOy2xBrTJ5SSK6n3RHsPYUkWIjklKxxxsGLlxaw16tj1r8KsBiGxm0VxIssSyrqzgWVO4m+vZQWez4/2rB8vjxoWvIAABq7TcuF4ji90gzEZfbnz3R96Y5hJBE8To2W6tZ1J+cKAG19eBFDW4uPWHASsRe8uijTMbaC/KwFyeQoc2jIBE3DhblVps/BuMKmQoCToCL3IAJzA8BbuN6eZJn3FWV5jF4TgUwPsNGnuVD25taaYZmBEZOlrrH4AkZnPfUPAvAiXmzMxAsF4DxPM865yYXFTtnOZ9bi54W5gaW9VXOy8aQwWeNCDx4e4VL3ADRZ0bCTqqFMK87/ADSNbTqg307S3AUR7F3ZRArYl7AdZyTbQH6K663PqA76NcJhBJH82AoAvlUWB8bcfChra+6+cHpZSOJtxtfkL1QZ702CZbBl9Sq3akOFdssD9FZWY5rlSxYZI78rKGue8VCxEBSIS6so0YGxKnx5irnZuxcIWtdmI/i/Aa+yrqTdiMowiJMbizJe4PeDyIqDINFIjcgdZlbQaHjbh7OIqVFIVOvA318u7nXbeDd2RYg1utEMpI5qOB8RVHhtqFfpXK8+3hx7x7aIAPFtQlxjNOXVyflLqmhZQRb94AFTpzuAaLtsbzrLhcPh4r5YkBYkWzORqAOwEnWgx8SFxDPG+W0TMGIuCQp0W/G4sO6ttnY05R0llzXZOAuvHQXvbsqyZrzH4QmOypIW4n4prmOlpkbjbyLh8Ni1ZrEDPGvAlipWwHkNKCD7ra/Hwa1+ULwuPG/41q2IXtHKk3RyuaBlOnovUwHCwyvlDxbq5hGno43iTDPN0jBQyZhc8WW9h460J4ibOxY8WJJ89fOovyhP3hWTi0/fHxwojFMWhuU6ei5j8HHM+YSC3Veo5I82HvjDJhfkeNuUsFSQa2H6txxuuljVX8lweHbpOn+UkaoirlBP6udj2dg40KnFp+8OXxrWPlafvUZZOQLYSR6FLNZg2OcWTUHbgEV/r2U2bHOZDKT1y2e/MMDcEeBt4V9FbNkLQxsdSyKT4lQTXzQ+MS30hwNfSuyP7PF/LX7opnCRyMvOCPmsX/IZoZBGIiDV7ey+ZN4pP0vEC/7ebmf71qrXbW9/O/xamLtaBTPN1Vv0r/qjm5qMMMoP0V4fuj8q9A3ERgDwrAGEkIvOgQN8a9lYMh+CdKPeiX91ePYOys9EOwcuQ/Ki70z8qLuT+b0BXPPX1+6she4/A+PGjzox2D1Csle4VPem/lXdxd+dLudySFBtpe57gdATxJ1Hbwph+jXZ+YIHX9SRvIjKvsNaLHGZYekUWVw4BNiStrAeN9e0VZejDFZzHf8AWiZuX72gtyFqycY/MbRRx8Ilt3oqHaHSq7ABgoYgkDQnWwzHhw86oGzm2YEG2hAABN9BoddOZHdanRvHsBnUhX6JL5iAoszdra3NDO7O6KzY5TJKsixWkKjS5B6oI7L6nwFZwFHLScLg5ucnZWG6iMkKhgQwXW/EHsIIuK22/hOkQWHj2Hu9fZVziZFMkhXUMx187e+tFQEHlYUiRrSaadnIDi3VD4npTlAuLppbq20vxUaDh4UTbJ2e8Vxnzg+Px58anhSToakiAgfnRFxdui8Lduai4iAOCpFwwNx40pN7dk/J5Trp+r4EcCPLjTelNLb0njrA9+XXwv8AjwqzDO+JSoxLfhEoLx20JZLGRj1V6NQLBQqi2VQOXDzuTW2zYs5IVCWA4DU99rDSuv8ARuYxJexJC68uqHLHs1e3lUrdFf0rQ6ZXHiNLVvRP4bgQsMN4jspO62/o2XQ9HJ3dU9n+3DnWBs2Ufs35cm5eIo4tr5/hWB4cdPZrT3ez0CZ+z29UDts2X+7fzB/KthsuW/1b8ezuo1NZYceyu74ei77OZ1KCRsiY/s35fHxxrB2RNp823waOB+VY8a7vjuin7PZ1KE9nYOWKRXfDCZVveN/otcEWPPjr5V9NbNN4YyBlGRerxt1RpfnbhSQfgad+zfqY/sL90UrPKZKtUzYdsNUkxtUfPy98r/fNR35/nUnao/SJf5r+xz8d1Rqqta7PKF4HX47Kyff+Vey6/n4VqeXx+H/FdaOlktx9le/O1aLXVV0v3/hXWuQ3viSggcfqNx7yMw+6dPGrL0R4s/K1FzlRGt4Wrpt3AGeBkHGwZftDUevhVF6PZmTHKpuLpIpB7cp4+BqqbypGRpEo6FNTe7eXOejT6I0NufdQ/sLbiYZpJTbpCojXsAa5Y9/0RUGQNZ27/fQ5j2LG2gGgvw5+yscOL3WtR8bI48gTSh23AIgwOfTlr7BzrbA4pZ1JjPV5nhr2eNBO7Wz2VfpAlrG1+/n2UYQT9Gli8dh4+elVkaostDQalZwuL6KTI5tfgau3kFtKCd4trxMvVe736oCsSSeGU25/nVnuzjZHiPSizIcvf3g949lCLahe3NrzVpNS79JsNogx5vY+om9x4UfuxN+zXz5adlLv0mzjIiA8XLH1Wv7eNHh/vQqcR90UCNiWzlge326H2Vd7kR3lduSoR6yPyofiiLsFGpPdy7T2D/mmHsPYq4eMgas2rH8PAVujRZOGYXPtWlvLz7qwr8PKvOdfjsr2b2AUVrWpevWS2t6534X/ACrZeWvP4vXWopeA/CvfF68f961INh8eyutdS8z6Gnhs36mP7C/dFIxvj4+L089m/Ux/YX3CoKQx2zUmtq/Xyn/uP981DPxrUnar/PzfzXt/jNRWPs99CSn2eULP58fLhWDx9XurF9Lefs0rdV4fh7q60azHH7q3tpb2+VZzcfDtrAHAdp/CutQtSPbaoeIiVJYZgozJIuY8yhOUgnnxqZf8K44tboe6x49hv+FQdQocLCt8LhQXeJuZIU+1fZQVvBsvJJfv1W9ufvoqfEHRgesnPlblfw4VC2hhHnJcqdbEnkCf9hWSWmJ9K6w4UVtuycMFzSJIGuDzIIvr9E2tRZFjwzN8mwyKDcZn04gWsOI4HSg/BIYx9C4Hf38+VF+wZ7rcgAdg5Dv76HPqic1tXqVNw+B62d7F+wDRRxIUefHjrWscOUN3sW9dS5ZdO8/HKoeIxQUcbDnqDx/5qh5tVBxUfEYnKp5Dtt+HqpZb/wAoPQk/rs7d+VbKLeJLGjiJjiZCqm8anrN4ch39tU29uw+lxkR0EcSAnvsSQvhwv2Xq/C/eKqYF7KCqthbCEMXWHXktftA5Lf41q6I/2rY6kD40F6wy6VsWpYwNFBZJ19nsrJ/KsXv6/wAK8D+ArrR0sAe6sjjWDpWT+VRa5aKeHl8eqsq3ur2nsA/OvW09lTahanhfxp47N+pj+wv3RSPJsPKnhs36mP7C/dFSCs7HfhSV2qfn5tP2r/fPdUcIam7TQdNN3yP981wLi44WqsnVaTB4R8lqE5m+n5V7s8q8Wvf45V7n36e6ozIsvReA0NZB7vd2VovC9Zvoe/8AKutdS2Umw8q1kjuCDzBHwa8p/CvAW9VdaghaxNdQfCrfZW0zGhBF1/V17PpL4i+nP1VRRsFDLwym/kdR+PqqXus/S4bE82invb+B0X25oyR51XK3wZil3PFhqucPOkpJsAeNh7rdtS4caiLxUEnhe1AGOws8V2hbMnHXiBfiPi9VKvLKTmZteXCkBETrasdLXhpHm0t7ApyqbseAvpl1vx4C3Pv4VBw7yYp8qkqlusbHhYcL86h7K3XZhmPC+oHHhr30Z7J2SEt4X9ul/dQuAbsgBJUvZezlijAUWsPi96C/SFth8M6FVVg4IN76EWta3cT6qYhTTyoC9I2zelw8jAaxHP6gQ3sPsqIHZZBal95Dl3Q5sfegTOA6hCeqpBuCbA211Hn20RevgeyleoKhBqCNb8wx19wFHexdsCaMEkdIPpD2X8PdWw7RUYafN4XbqzIt3c/ZWq8B5dlZPH47KwPyoMyfpe+PgVlfxrAFbAC48a61FLFvw/KvHh7K8vD1VqOVdmU5ViQ8T3U8dm/Ux/YX7opHMdDTx2b9TH9hfuijYVmY8UGpMbVPz81/7x/vmo4PD31I2qPn5uP1j8v4zUZhrr56VQXarTZ5R8lt295/CvX1/GtUb1/HrrDtxNvyFDmR0tuQrw4fGlRjjk1ynPYfqjTzbgKjHHOQSRlHLUdnaNaMaocwCsHlAuSez40rhFisxIHLmeH+9VeHmJUFidTw7tbefM24VIw011Pb2+fM+FWsbrqqJXENsLpjZgrI3b1W7NfonusffVZu1vKcHiZbi6zWBHI2Nx4HXjUzF6qQf1gR+RoX2nHcg9tibDnrVz2hwpZjnEGwj2DakUhOQjXih767bLwiq2qjz+OFK4uRzN+38+/uqbgtv4iP6ErC3I6j28aQfhT+Eq5uMB8wT3weDS1xpf48qsY47fApHr6R8YosJAB9hdPAkaVFxG+GMlBDYiS3YDlHqW1VjDO5rjiG8k7Np7Xhw6kyyogsTYtr5Aan1Utt6d+opomgiViH1dzp1eJAHHXQa2oExGIJ1Ykk8Sa3ljyqAfpHVu7Tqr4i9z3m3KrW4UA2VWcUaoLm0lySeJN6zh8U0bBkNmHP441zGteanCNEpZGoRlsvelXFpBZu0cDYcbcuFXUU6sLqQRpwPvpYseHZ7tPjWpeG2iykEMUccxzHYRz/AAqos6LQjxZaKcmOKzfhyobwG9oItKLWH014ea8V9ZohjkDdZTcHgRY8u0VSbG6fjlbJsVlfyrwP/N69Y+7srUE27qi1dS8fwPOnjs76mP7C+4UjW4eWmnxenls36mP7C/dFXRG7WX2iNG+6S+1fr5f5r/fNRbf8VK2r9fL/ADX++agyuAOWpteldzQWozyC+i2xDEAknKBe2lzw7KgTyI1gRm8eHmBp7K74vEgK+lzYm5HdyFDOD24/0bKLkWIUcfOmGtCpkkymq3V401xYAAdg4equj4d3XKiMfAE+6oceNc8WtbssB7KL/RliD8vt2wueJ7Vohuq5JS1hchDCYZxJ0WRiwt1QLnwt6/VXaKJkzqRY3BsdCL/vX4UX4XZcv9PLKI3CjESXbIQMpVxe9rW4eys7zbtz4za2JSFRYJGWZjZVOW2vabcB3VY0JGScnQpb7QlOt2/2qufEXQFuPDzve/mD7KN8d6KMZ06RkxZZblHzHKSouVuB1WtqPA1T7O9HWJm+WRDJfBMM9ydSFe4TTW4A9YqwlKF6GsNhDI4VFZmbQBRck35DnVym4+MPDCznxjb8K67P2HicJhYdqo8YAktGpuWzBiASOBGhps7n774jE7JxeKkK9LD0mUhdOomYXHjUFV2lB/UjHXI+TS3AzEZDwOl+HDQ+qqhIDpwN7AW1ueQHrp3eiveyfaLYtpyrMkcaqVULoxkPvoQxHomxcOG+UM8QZMrGIXJWxF7twZhxI58KFED1QRi9hTQOPlETx6Zgri2bWwAHPXj3CoUl2JOpJJJJ5/703t69x9oY7ExR4iaG0cRdpVQqigtbhfUm3voP3t9HpwUKTDEwzxu2QFDre19ACQwAHbpxqVFhUD7tYhYBiWhcQNa0luqbmy28TXbC7n4uWNZUw7mJtFfQAknKALnW50pv7O3fbHbAwcA0zmMs3YiykufGwPmapfSFtlhjMJs7DfNJA0ViVuC5IEZtzVePeb11qLSx2nsKfDSZJomjcjNlbjY3F7DwNbYLdbEywyTxws0MRs7adXKAToTfQEUytvejzGY7aWSbEoTHArNMseUAFnCplB1a4Y8eFX2zt3jgtjY+MTJOpWR0kQ8ujAsbE2YEG9QFJckIw8iKkYLackTXRiLnVeR05j8q9057dO8A2861bEnuPkKnfdWAluoRFgd8wbCVbXtqvvsaIsPiFZQynMCOVLeOx4i17aj26VLwWLeHrRyDwvofEGqXxA7J2LGFpp+qP35+B0p6bN+pj+wv3RXz1sTbAnQ3sHHEdo7R8aV9C7N+pj+wv3RQw2CQV2PcHNaR6pL7VHz038x+X8bVTyThnNxpGtsw46j1VbbZb5+Xh9Y9/DOxoelb5qQgakm/nVLRVrSr4YPouTYr5ovmDHKy5l1vfhpxB9xoZccx4+fOrLZiAwTBnsOkU8Lm+U9ndW8WEQjqpLJ3qpy6AdgNMDRZ0j84BKxs3EgixOo93Phzo09EkpbapOv1MnZpqlqB0lXOMkRZjoAxJ9SqBrV5u7vNLs7ECZsNoVZcrKUve2tyNbWqQNbVb3ksypjYb0i4g7Y+RFI+i6dor5TmyqGIN72uLDlVtvcCuD2m0WkhABI426NBx+zek1Hvu67S+W5L3l6Tos2moIte3fxtV5g/S3iDjJZVgV0xAVGw5uwJUZQVNr3I0tarEk5qL9x9oNBsWOWW/wA3iAFzG/VMoXQ9gDN6qLFgjwuIINidoYi/DhlgAt64yf8AypKb9b84jEquGbDjBwr1hEAQT2E3A0GtgBa+tb4/0nz4h8KTGobBASCzE9IwKAl7jS4B4X+kakqMpKuPSvgTh8NgsDGbiMPIeA1zELx+01WPo+P/ANC2gCNVEtx/+nu99Au9uPxW0WbGvCVjVVQBcxUAEm4uLkdp4A2qTuVvRi48PPg8PhhOs2Yu3WuudMnLTvoOIyrvZFlNUiv0BHTGDnljPA9slTfRtiDLsfGZyb5ySSb8UQkknmaC9gb24nZLyL8n60oUEShhopa1rcb5j6qlbH2lj8Hgp40wh6CXrZmVrjQKSLcFsOYoTKzSzuiMZ1pMzeveRsJiheAzwSQfPBbXVc1gxvoQbkG9r9tAW+m5OFOBGO2cXWPPZomJy6nKSua5Ug6cbEeVcsH6W9ozYheiiiZshUxqpIYDW51uCO427qr9/N78dOiQYiFcPH9MRqpGa1xe55DXQWHnR52g5b1QCM7pg7L2/Jgt3sPMqBnVVW3IZpSpvbjYchXLfjZK4iXZ20YhcGSJX7cjOGQnvBuD40CvtLaMmy1w4w/6Kqh1kCnNlVs4bMW4X7uFTNj7Z2tBAmETDB1tnQOhLWDBrghxoCRbmL1Xx4/zD6qeG7kE29pLmfGxp9a2GXLb6WonVbed9e+l9uDgnj2Bjg6MlxJbMpGgiANgddCCPEd1VDb0bYbEpixEAzDoLBPm36zFVKlyc2a+oI4eN4u2/SXtJOlgxIjHSqAUaP6KOpWy2a4uNbm5v6qlsrHGmldw3BATcPL40rmo17vj49lSJHS3AjTkdPbWYghuACD2kj1GrEaiH8u7h8eVetfT2d/xyrumDOp0sLXsb+fhWzzBdE0P7x4+XZUoPmpGDYwN0mazD9UamxHA24V9XbLa8ER7Y1+6K+QJTe57jx8Na+vNiD9Gh/lJ90VAGq6QmgEk94XySTFtAZHAN765zz5GqObVHHfW++2OeOV2U/tpbjttIeIqr2viEe4zdHz4EqSQNdNR7aVIs2tvjBrcp6KDhD81NoNHQ+VmFOn0KyqNmtfT9IYa9pWOwpIYViEmGnFdeR+lr2kGmjuJNIuxZujF5GnLRi9sxQRG3Za6keNWh1Gys2Rpc0ALXYGwAm8cq5bLCXmF+xhdT63q29Lmw5sa+Djw6dIx6Q9wFl6xJ4Crvb+HES4vHqLtLhAijnm1ty42YDyrltzYE+KOAEMrQFIz0kgPWCNGikL2kn1WvVmiUJN2lZt70WY3CQdPIEeNAC2RixUHmQQLgc6uN0/RhjUlwuKKoEEiOUzdcJcHMRa17a2vejbdU4RsDjYsO8ssSFld5mzZmMepUclItyHbaoHpAxMi7X2eA7KlxlUZgCTJZtBpw0qVOY7Ko9Je6k+P2uI4ADlgRmZjZVGZhqe/lQVvTuDidnhJHyvFJoskZLLfsbTS/t8qfW00jHy1nz/VLn6P6zIEf6B7bXpW7Z3t2f8A0VJg8MuKKZlyvIgIVy4ksXzaaBrC3C9SdkIJXsLjWxmBAwkxjljRY2iJspCo4KoeHWFzr+7VjBDNgtn4eLCRFppus5C3sbAsTy0uAL9lCmE36yQZBCnTIFCSZLEKFZbsAbZxfQ2tqTRTvJtyZdnYabDyFAwXOygE6rpqb21vXm5opGuDCBlLua0oyHKFs8z4vaUCY1LHDoz5Stg1j9K3A9Ypw06tWGC3zlfar4drGEu0Siw/UUEm/O7G1XeCxd1wLzWE0qFOFjdo+kfT7Uaad9COA2Ww243zZsrvNm1sFYaeN9KrBbJmzCqaa6XfJcdCK6rnsTZwg2+0aiy2cqByDIG9VTPS1gxJDBKvFZXiJ+1pb/ElvE17DYlX3gYgG6hkvfTSPXSrvZarihiYG/YYzPrb98SDyJDD11EjyyVkp5NF+9rgLGVTcdAI8DLCOMOHyn/AQPcahbEw2IXFRfKJUkBgbJkTLbVL3udeVaYfGrMm1GBuAxTu6kWXT1E1axEfKMOefQP6vm6TNstp5/0CrBqqjEQOcJAI2CP8rAViLgHpZLErzHdQttHcrE4rHSiWZPm40Ly5Mo1F1ULfiADc0ZxAdBh9f/WD/wDq+ntrbbkJeDHImsjILAcT82LacdbGr4p3Rnw8716ahCWg7pd470bleiaOZJYZXWPpFH0SxtewNiPOrCP0SESZHxKAEdXQZmPOyE8B21ebjoY9mqJAVzTgICLHWRLWFtNQfbWm0f8A8gg/lf8AwkprvU5c5gdsDrW9IMjd6Ss2zso4aeSBiC0b2uNAb6g+Y5VCc+HbRJ6RP/uOI+0v3V5Gh1217fj31vQPL42uPMJR2hIWZ+Hkfjvr652L/Zof5SfdFfJ4wZKksco7/wAAeNfWOxv7PD/KT7oq4FVyL513ujzmU6X+UzD1SNb3e2haaUsmvEWv5C3nRZtyNhLiwTdRiZGBBvxkN1NuBoWniIJ0+kNLcKVbuQtCXZp9Fvs2dcjhxcLYgDTnwJ9ulM70ZS3w2UKFGdyo14dW+p460sthbMfES9DELvJYa8BYglieQA1NOHZOCSDJHEbrCgXvLHrMx7STc+dqpxLgBStwozfRVXpM3ndIBgsnUks3SZtbK2qZbdtjxrXA+mCctAIsKWESZGUMWLiwAIsvUsVvz40OekfaQkxSqNejWx7ixva/dYeurj0Jn9Pf+S/3k7KvhJLQlcQxrSV5/S0VTEQrgooUluuVTkKlwQ7NZdXuewcLViD0zzCCJGgieaK1pWuTYWBIFrqxA1IPlWu8Ho1xk+InxESq6S4mUKAet9c6ksDoACCb34UO71bjYjZ4QzhLSaBka4uNSpuBY2q8Wl6aUSx+k/GNiWxseH+aEYjlUB2jIUkhi1uqwzce+o23N7sZtOE4bC4NUiuGdYULXINxc2AXXXQAnttxLcFvAcZsDFt0aRCNWjCpwsoU3PeSTXOHGTw7Bwz7MF3uvSlFDOCb5zl5ktlBvytyqUGyTmJwbRMVlRkdeKsCGGvYRejbdja2PwmFI+SmXD6srOjWC8bhgLFedXHpmkvhsAZlC4wreS1r5cozXt/3LW86YW6aq+ysLE37bDZLdt0sffVcsLJW5XC1IkLdQknjdp47aOJR4gTJD1o0iB6liBmHG5Jtdj3DhVvtX0k46AGGWFIpbfSIYNY8GCHQX4jsog9C2zTE2MmlNsrJAo53zG/rJWuO/m5M20NryCMhFjhjLyP9EXzW4cTp7KqdhIiAC0abI+Mb0S42Tt18PiBOoDOA2r31zaMTY351YbO34ngnmnQJmnN3Ug5bjUW15XPrq22t6KZ4pIAJY5YZ3EYlS5VWbhmHZccQasovQdOZWR54lUC6vYksbdYBNDYdvfROw8brseikS0hTY+8mJhhnWNAyTEmRirE3KkHVdBoSe6r1d6NpdCmM6FBDGpRZMvVsSF161+KgUeblbnth9nYzDyTRhpC6sb6R2Ux3fXmBn1toRXKLddpNhfJIpEciQr0mayWWW5e+ulqF2FicbLVHHOwSy/r/AIkKiWjsknSjq/rhjJqc2oufMVzTfzEjEHEqyh2VUYBbKVW9rqfE63FEG2PQ7NFJh1jlSUYhyuaxASyFyTxuuUE+IHbXts+iuOGGZ0x0TyYdbyR6Ai2ltGJBvpqNTUd2iqsoR8X1VBj9/wDFzOjM6gRsGVVFluDpmBuT+FR8RvnO2JTEsyiZQVUhBltlI1XnxNUMnV4cONTdh7M+UYuCI/Rd+sf4QCz+wGiGHiaLyjZdbiatFMO4uJx/6VPLHG04DKMpJYAWDWv1VNtL6njQhtHDnDyvGbF0OUnkCDy9lO3C4vpJCw6oXQAcABoB6qR22MTnxEr62eRj62NDh5MxIGw2V+Jg4LR1Wk05I1JOhv8A7dlfW+xv7PD/ACk+6K+RLaHjoD8d1fXexf7ND/KT7opsJGTkvm7buJyY/EFDl+ekDeBkPLgbcagMOncRhC0jNlBj4seHDgT3112/AzY2dFuXfESgAXJPzrALTh9Hfo+XBp004DYlhqLgiNTxUdrH9Y86WA1Tjn00WqPYO6a4FGj4zS/WSdi8kTu7e0+Vctu7RGEwzvxYmy95PAe8nuBo+2q0ZAUWLXva3Ds5aUJbf3RXFBVkZgEOYZGC6kcTdTw7O+kZGjiW42E7FIRFTRRSdwmGZyzuwuTclmFyTztTG9DMarj2tIrHoW0F+GZOZ0qnx/omlQkwyB7/AKrdU+vgfZVbujvU2zMU8pi6RsrRlCxWxJH8J/d7NaeY9rj4SkZGODdQmzvlizHsidkZ0viZFJQ5W1xUgIvxsT2UP+k5wdlbPZ7tfLrm1N4+JPbQ7tv0ltisI+FOHCZ5TJnEl7ZpWmtlyj96178qg7y77nF4PD4YxBBh7dYOSWsuThlFu3nV9pYMIRduay/1exxscoZ9L/wpzqXPtJdi7Kw0mGjDSYvIzu1yASmfXy6oHiao8J6YhFD0K4CDIRZgGsHNrEsojsSbc64YH0vyIjxS4WGaEsSiMbBAWLBB1SrKt9DlFtByqbCjKeitPSXBFitn4fafRhJZAisDrcNe3qIuDzBokwG1+iwexnOmdljNuFnjZfLUrSp3y3/m2jlDBYoo9UjS9r8LknibacgOyumI33lmwEOHyIi4VlyOCcxK9oOnPlXbKMqbO8EC4MwRKRfGbSWVh/DcO3qKoPOrDe1/0TaPR/WCLW3G2S40/wAXtpN7xekqbF4jCzvHGDhHzKqk5SbqetfX9UcK7r6W8UMW+JCxjpEVHj6xRgt7H6Vw3WOoNcTS7KSj70Zyk7JjMgspxQyaaW6VbWtyzXrG0Jz/AFnhXl0J7bi8bXt2Uvtr+lbEzvA2SKNIJBKsaZspZT1c+tyB2C1cJvSJO20Fx5ji6VFKBetktlK3+le/WPOutTlKa6HqbbFh9NvP9HU69tDccw/qre1hc6A/93tFCez/AEp4uHETTqIj8oIaSMg5LhQoK2a66DXU1y2p6R8RiMNJhnWFY5WLnKrAgls1h1rce6utcGFMyXaMkOztlyQIZJM6BYwL5gYJMy9v0QTflbuqrxGyMBtmLEzRRSYbFRjNJdSt2IJ644OCVNzYEWv4hUXpOxiRQxRsiDDnqELqQqFcr3JBBB4WF9K67W9LeOxERhYxxq4CuY1IYgjXUsbX7qi1OQgoRmwxtcC4/h1GvhXbdjHCDFxSPfKCVNuQdSt/ItUASkHQkeutMVOWIBtoeNteHMjjUEAilZmLSHdE6tiNcN23149tteylVvlsU4bGSJawJzrbmrEkW8DceVNDcuVngjlbg8aE35lepfzy3vW+/O7SYuC6hTNECVF+IPFD4+w+NZuHdwnkFaeM+M0OakrHFcG3DW55d1fXmxh+jw/yk+6K+Q8Y51B0IuLcNeFfXew/7NB/KT7orVtYr0IbD3Bw+GxUuKdukld3dcwACZmJ6o5kXtep+1NpJG4Cmz9n5iqvbu1XzOC8akFrKOOW9szMb2v2AUJR7yiFi2S55sTc699Z8k1aLSigc4ZijCEEMzSXDub68OGlq6SuQQRdgxANuR8BVPg9tiWzMGYC9iF04c+yrPC4sMRpa9tO310kXAp4sI1KlJtBCbEgEcjp76S3pGxEbY+To7WsoYjgXtrw58KcuIccwCLa37PdSG2qITNKUY5c7WCgcL6cTTOG1eUnPQbotdkbNknNokZyBmOUXNr2ue7UVjEYB0BzoVsxQ3BHWGpBB5jT10R7qhGTERooVpMOFUPKFzHpI2IDMQL2F+PAUUfosw/9OzxplaRyrKHSONSfnGVWBN0DMQCdRenm6pRxLUqSov3fF7V0HKmPtnZqiFwmGw8UknCM9CGjXpSBKxzZghTKLgFRe+a1Q1EPVCDBAdB+jlimb5T0Qz9Jc2C9IHt0lhmKW0o0F3ql6fwqR8ndIY2ZbLIzFT2heqbW/ivR/j9r4WNWEYwoPRTsbIjfPKsRQLcHTpM+UcD4VnHbQhb5SivFGhjzq4MehMVyqRuDmVpP7uxVjRFBmNoHg2BOyhhG2VkaQHS2RGyM2p0Aaw148qk4vdDFxBi8JUIMzaoSAvE2BvRLhNtxNs6PDtKiyGF3zXtZ45y6xP3Otz4+IqVtDa8P9IZ+lw3QTl4mMZJfK6jrygi2hHKsw4mayK6/or8reqETudiiBaI6gn6QvYKHOl7/AESDbvqNh93p5HhjVbtOpkjuQLoL3JN9PonQ0dYXfGMLK4lRWEkxjB4lREqxeRK2qPPvPhjjcJKjIsQw7hgRojsJDkNhpqwGnbQNxM5JBaiyit0LRbnYoyMnR2KqrXZlCZW0Uhr5Tc3A7ayN08T0bOY7BCwIZlDdU5WIUm5AJ4iibE7wYeeLoVnigQxwOgYMRGUJ6WJrAksCcwPA10x+8mFn6RpZY3jBcxoUYTK1xkaNxoVYjMQxFq7vE43H6LsreqE9r7vy4WwlyXZiLK6sQQL6gajzqqB1146e6irfTHwTzdIksLgsdI1KtYgENJcAMb6XvQ3kT948uXd407A5zmAu3QOOqmbubrYjHOywLcKOu7GyL2XY9vro62f6GogQcTiCxB1WIZVHH9ZtT5AVJ3I2l0eCSOPL9Ji5HNidCe3q2q9fHpY3Zb8xmFUS4otdQTMeGzCzzUrBYXD4aJIYySEUKL6nmdTwPGvTYIjr3sDxtpx7RVNgJQzhgedtR+dFLQ9TiNRwvSQdnslPObwgAClN6Td1Ag+Uxjqm/SDvPBu6/A+VP/Yn9mh/lJ90UBbTwweN0IzKQQQeBHMGmDs1AsMYHAIoHgFFaWElLgWnksnFx5SHdUod49pRCWRFVizSNdjbkxBtpfQ99VM8asmtcNr4i2JmBOgmkt2g9IdRUmFgykHn2DWkJLsrWi8oRrukgWADS1tMuvvqyDRsRmUEroCRr361R7rQWhZX5Hjfl31bYSOIA2zG3fp5UObRDI3UlU2+zRLgsRm0BQgXJvmPAC55nlSNC8r317aPfSvj4mliSNiWVWzrmJANxluL2zcaGN39jnEO3WVFjQyOzAmyiw0Ci5NyNBT2GblZZ5rOmdbqVluvgVldkcZrQSsoY6Z1jYodOw2NXkG6DwYjo0xLLmBRikamzBwpzqWyiMkghm1NtBeo+y9hSDM0MqEAMmdVZgVYxwMVNtSRNy1GU8yKittbH5gyRi8p6rDDr846NmDm41cEXzHvq9lc0MmuyuYNnM0MsOIxbFyYSxYdWNZHc2WQsM2awGU2W9vIew+6ubFvA7TKEy9YxqCMxABcGQKg63HMb6AXJqQm09oCF80ZyKbOWhU2CNezkjVVLHqngDXbCri2bpY5QxnwqzaRqR81IIoolQiyssgVVIFhVqpshQMBuaknSLJMUdZ2wwCxhlLhXa7XYZV6h076tG3BEhVTiVEgVQygKeOQuwActlVHJ1AJyd96j4XYmMySSNKYnWVpmQrcmQRNJnHKzKxHnUfaH9IrIBlcamNSqKCekUxhSQLtdQV1JItyoqVfuusG7UeHxhhmOf8ARZ5XOUdW0cpiZBfVsqLILkWJA768+5UICHpJnExuiqiXydCk5MhZwqEBiL8Ba/CqvCyY1nOJQSMyjojJlU6ZViy2IsRkKqdODC/GrZMFtQiWaQujQjOAwTrFiuHYKOGigDKRawAtrXKDa57y7vwYfDxKl2dsQR0ll1jaONwDYkNYPxGh1NSJNysOJGs05jhmkglJ6JLMmQBwzGwU9JbmSbADraV+PwO0mVhNHIyq6sysE+muVV/iGmUG3C4vyqdtOXa0mIkcLJHdXbKGTKkZcZhfgSrBRc9YEL3V1LrXfZm6MMOMigctJKxY3KKYchaWJQ99VYZM19Rc276qG3ciSbEJI0rR4WNWOTLnkJKrmS4ICEtmHHS3bp0XB7VJy3kGvSG8iABnaxzG+hzsQVJ0Y8Aa4YbZ+0VZZV6RWAMdw4DBEuLML3C9QgE6dXSopSCVL322fHhVw8CAkqJcznL126V1zGy3vZQNSRoB3kVJP/Hv0q5bd7G4gKxUuNMpZ1v8784oFzcls2a3eTVVisO0TFGyki2qsrKbi4IZbgi1QVY13JHno9iw64SR5Rmd5CoIJBUKAdANNSdaJUmCp1Brfl4d3HxoK9Guz0cTvLI6ImUBVI+k1+tr2AUcRYGLlI59X5Vk4oHOtbDHwc1XbL2sI3tIgNyOueIHcOC+PGi+DGo8d1b4vwtQphYIc+UC+o1Y349vxzoviwSJHYW1qkXyTElVqNVEk4GjzCfVp9ke6gyVBy0o0wv0F+yPdTuDGpWXjtmpD7ysqviGIuRJI3/uY+uhrYe3nd0iKZ2Y2BBKkewiw409MRsPDsz5oIWzFr3jU3ve97jW964bP3Ywkb5kwuHRrHVYUB146haLhDK61BxLgWgIWhwrqLdJp2EcfHWpeKnYxlQT9HgNOXdRX8gj/u0/wj8qyNnxf3af4R+VY/AcdcyeOMaR5V81pCmueQsT2KTr4njV7utj44pc3zqaELImrAkD6S3AK8QRenA26WCuf0TDf5Mf+muse6uDA0wmHGvKGP8A016Et8KyM+qC239w6H6phZy56oHGTDPfKDYFuhdrDnl76qn3zgNyRIpkj6JgqrlQZSgdQW6x7tNCwvTEO62E0/RcPwH7FP8ATWDulgv+kw3+TH/pomjTVS6jsl1j9+VfQK1skkYFh1syKisQCderc8bVE2RvikWHSGWJmtMCSoA+Y+mUtpf54B7aXF6asW6uDt/ZMP8A5Mf+mtf6qYO39kw/L9jH/prtUOnRLoekOM5UWOQ3UICQi69GYxcLoouQbDgNK7HfYH5S4YhVViiuY1YTs56MxqguwW7Es3na9MCLdTBhlthMMLH+5j7fs147qYO/9kw/D+5j/wBNHmoqugk/sjfTosOsZD5o2Ygr0dmWQpmDFgWH0P1eN9bWqUd/EySK0b2d5XuCtwXxCToNewLlPsps/wBU8HY/omG4N+xj7v4a2h3TwY/9Jhvon9jH2/ZqM1BTSVGF9IeuUh0vOzhgUtklkVmEt1LdW36pF+fCuW3N+0AmhgQ5S8hDswN3aeOUkCw6logAOPWuTTeG6eDzD9Ew3637GPv/AIa7wbq4PX9Ew/0R+xTkoA/V7KEyUopJvafpG6XOBG4EjK5zMpCsJVlYKFQdXqkXNybi5rpL6S8xBMT8wyBwEMZLnhkvns/Em2nDWmcNz8D/ANHhv8iPs+zXv6n4H/o8N/kR/wCmrKQ2lDit8kfolEDKsLxsLSkNaOLoxZgvVY6G/LwqBtra0OJbOImjclbtmBzKEtdgqhc7N1iwAvTt/qfgv+jw3+RH2fZr39T8F/0eG/yI/wDTUqbSV3Ukb5SkUb2EzBWzKbW1N/EC/upoQ4QjQOjDUXF7Wtar6HdXBqwZcJhwQRYiGMEeBC6VYx7KhzH5qPj+4v5Uhiog5wK0MNiMjdUv4tns0mW4uCCCpPDvv30XpCyqq5rnmf8AipUOyIAbiGIf+C/lVwcIlvoL/hFLiD1TEmLuhSFMVMFueNgePdR9gjeNPsj3Ch6TZ0RBBjQgjW6j8qIoBZVA0AA91NYVmS0lipA8DRf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1524000" y="1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latin typeface="Impact" pitchFamily="34" charset="0"/>
              </a:rPr>
              <a:t>Proposição de valor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24624" t="31125" r="26674" b="44266"/>
          <a:stretch>
            <a:fillRect/>
          </a:stretch>
        </p:blipFill>
        <p:spPr bwMode="auto">
          <a:xfrm>
            <a:off x="2207568" y="1556792"/>
            <a:ext cx="7776864" cy="2209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8004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8" descr="data:image/jpeg;base64,/9j/4AAQSkZJRgABAQAAAQABAAD/2wCEAAkGBhQQEBQSEBAUFBQUFRAUEBAUFRAUFBAUFBAVFBQQFBQXHCYeFxkjGRQUHy8gIycpLCwsFR4xNTAqNSYrLCkBCQoKDgwOGg8PGiwkHCQpLCksLCksKSkpLCwpKSksKSwsKSwpKSwpLCkpLCkpLCkpLCwsLCksKSwpLCkpKSksLP/AABEIALcBFAMBIgACEQEDEQH/xAAcAAAABwEBAAAAAAAAAAAAAAAAAQMEBQYHAgj/xAA/EAABAwIEAwYDBQYGAgMAAAABAAIDBBEFEiExBkFRBxNhcYGRIqGxFDJCUsEIFSMzctFigpLh8PFTojRDRP/EABoBAAIDAQEAAAAAAAAAAAAAAAECAAMEBQb/xAApEQACAgICAgIBBAIDAAAAAAAAAQIRAyESMQQTIkFxFDJRYQWhgZHw/9oADAMBAAIRAxEAPwDFQjXIXS0FYESNBQgRC5XaIqEOSiIRuSkcWmqAR9w3WGGoY6+hNj6rYYZMwzcuSxalFnN/qb9VsmHOuxvQNH0VL7GQ5GmvM/JI4hHeMtHQ3S9+fsuJmaEcygExrFo8sjx4lRgU9xTT5J3DqoEqyIA7okEExAIIIKACQRokGEv3BzP4amZI7uUHwhOMllZe61XGzr5s3Yn8Ua9wXFamYPAKudq2CZoO9aNWG/pzVg4ImvA0eFlIcTUokp3g82n6Lo438UYZLswKgrS1WWgrGyaFVEDKSOhI9ipXCpQDutsJtaM8ok+cOFyQo6vprahO24llNjsmeIVF9k82uAIp8iJlcXOATytlyxeia0zbuuixeTSy4Mnd/k68V0jjA27lSbNTdMsMZaPzUhSt+qpxx5zZZkfGJYcMjysHunMlQAmAnAC4Ml16aKpUcNu9jh02qJNi+3NBMKYOCuwkwV0CspqZ2iKF0EQHN0d0LIrIEA5OAwkafJN0pHM5n3SoQcwxHM0EfiH1WuYd/LaOQAv7LIqWYulYXfmH1Wv0f8toHQXPoqZdjoeA315BGb+64j6cglr8/ZAJmXH1JlmB6qnuGq0XtFpPhD1nkoTR7IcIIIKwAEEEFAARORonIPoJNcOYn3bwCdFeGY6zTULLQbJUVTupWfJhjPY8ZuJ6s4JdeNrhsQCrRXx5oyPBVzs7aDRQn/A36K1OFwjGPFUJd7PM3ErDT1UrD+YkeRN02o6q5Fird2v4HkqGzAaOGU+Y2VIpWZSFqitWUsskMt91zPJYJBj9QnVa24FlVkdJlmNWzmlZsmmKG7k+YLBMagXcuZKNI6EHbHtK20ad0Gtkiwfw/RKUjrWVfifv/wCRvJ/aS7mJCR9kp3wIumE0tyvQ2cajp0yNNiUalhoxy6MFcoXWZSNFCoK6CSDl0HJxWhRFZAFHdEASMoroXQIL0Z+JvmPqtbw138NoG5AWQ07viHmPqtVwuW0TepAVUux10SzXcvcpw2QegUd3nIeqWiN/IJQkLx5Bmpy7zWUuWycUQZ6V3kbeyx14TR7AzhBBBWgDQQCCBABcuXQROUZDlBGuVW9DHrHsvnzUEB/wN+iuSz3sbv8Au6G/5Qr9O+zSUgEZb2v1TSGM5k39Aszp4tVbOPqrvqp3Rug/VQlNTrZCOjM5bFIodAlakaBOoodE3nZqEs43oeEjhz9E2Grk+NNdc9xYhYfJhxjZr8edyocZP4aTYSGhOyz4UmxqweGvk/ya/JfxCFRpZdNaOZSjoB/zzTd8Pxbrsp0cyrEJSSdEEq6IoJrJRlf7mf4Iv3NJ0Hup8PC6Dgr/AEwKfbIrpwiT8q5/dkn5CrNmQL1PREnukVZ9M9u7SEnmW6dkPDDJzJUTRte1pyRhwBF93HVaHW8F0Mv36SI/5GrNOSjKkaIpyVs8j5l0b9F6so+zvDon520UV+RLQbehUxNgVM9uR1PEW9Cxlvol5jcTx7C7Uei07BpP4TepC0fF+xbDpyS2J0LusTi0f6Too+TsvfA21PJ3ltmus13uNErdkorLb7e6dxH2C7rMIlg0kic2/wCIjT32ScbPZAgtWRZ4XA9DZYzitN3crh4lbbBqCCsw44ockxNt0UBlVRLoBEVcAK6NEgoQMIijCIoEDslaCjM0rI27vcG+5SN1ceyjC+/xFhIuGDN67BCXRD0fwZhYp6aNgH3WtHyTziCuEULnE7Ap7TMysHks07UOJLZYGnV518gq4K2LJ0ipVI7wucdySfdIUbLGxTyJvwJNkfNdCjKO3xgN0TZsN0oSbJWEJa/kazqOFNp4bOT6J4ulJoQ5Z82Pmi7HPixrl0XAjS+W2iAYuZixvHkaNuTIpwTARom8rdfdOkm4LoGQbIJUtQUIZmHLoOSIej7xbLKKHIeuXSpDvUm96Ng4nozs2o+5w2AWsXgyO83m/wBFZy5ROBjJSwt/LFGP/UJ/C4lclSt2dCqQuCgXrgBFILBOA773xXbHqNdOL6roVI6oKQ3EfTxCQZXAEHcHVUrGuC3Mu+nGZu5j/E3+nqPBW5lWlmTAo2JRltNo+zgQRoQdPcKmdpuUEW3W+V2FRTj+IwE8njRw9Qsj7S+yidzXVFLJ3zWgl0BFpABuWEaP8tD5pk19gcX9GNgoELkaLoFXIQ5QRkIkSBokECoEJa12BUwM0ruYyhZItR7FMUbC+XMbEltvZI96A+j0BilcIoi4nYLzpxBjn2mtdJfQGzfIFaP2icVAUpax2r/hHrusai++FZCNFLdmg0brxhE7RTnA/CLqmISSuLIz93T4n+IvsPFXWDhamhP8oOP5n/F8jorJZ4xFjhlIzqgwyWoNooy7qdgPMnRWCHgabTO5jRzsblXP7Q1gsAAOQFgFxLiAsssvJb60aY+OvvZX4+DIRu9xPW9vkmeIcNlgvG7MOh3UlU4kL7pB1STzWZeTL6Ze/HRAHCJSdI3I34NMBfunK1U07gE8bVEp/de6K/TWrM4ma4GzmkeYRXWh1ETHfeaD6KLqOH4XbC3kj7l9g9T+imlBWR3CjeTyjT++Avqkefe8RiRJIXWuyqhbvEQlsRfqPqkropNkbBR6dwPERLGzKbjI3X/KFOxDRZF2WY2THkcdrAeoWr08l2rk4tNpm/IvtDpi5mOiKMrpy0MqXZFVLb76eKrmI4qYjcOBHXZW+eZrR8Vj4EBUXinEacgtMbM3KwGY+yyZtKk9nS8VRu5LQvQ8YMJylwv5qzUeIh4BBWWUlOGgmwBOtungpOhxF8LhlNxzaf0TqGSK7spnkwzk0lX9mnNqglBJfRVXDsZbNs6x5g8ipyGbTRNzvTElj47RRO0PsfZWF1RRWjn3fHtHOet/wPPXY87brCa2ikgkdFMxzJGEtexwsWnxC9jUDwW+J1J/RU7tW4Bp62klnLQyogie9kw0zNjaX93J+ZpsQOYvp0WmPxWzLLb0eZbrlPqHAqicXhpppB1jikePdosla3herhYZJqOojY22Z74pWtbc2F3EWGpHurLEI26JAKUo+Fayb+VR1Dwdi2GUj3AUshFqRwXEHQvu02S2I8HVtPGZZ6KojjG8j4pGtbfa5I09UOFuHKivm7qkhMjwMzgC0BrQQMznOIAFyPdS0B9EvV4s+YDOb22Vo7POB3V0vevae4jIzH/yO37tv6lXLhbsViNOw1zJGza94xsrMmjzYgtB/DbmtFjgjpYhHBGGtaLMY0aDy/upKaqkSGPasRa9rGhrQGhoADRoABpayhcUxgg2C6xCuy6Xu87ga69FDSTMBLpLOdybrZvn1XIz5H+1M6+DAv3NCc2LO6pB+Kk7G6ZYjiveOEbGhrbm9gBpZFguCukd8MgGurXXt5hZvXJxUk7TdGzlji3GSppWPaZj5HaAlTv2PIBdS2GYMI262PkElirAAtscPCNs5eTNzlroZseAEf2gBRNZW5WqDnxaUnSN/wDpd/ZJLJRI47LbPiLQN0x/fDeqqslLVzfdhk1/wkfVKw8H1p17u3gXNv8AVVt5JdItUYLtlk/e46oKn1PDuJNdZlE54/MJYBf0LkE6w5v/ADQjnj/n/TMiDl0E2zLsSLt2csWXLykjIuC5SyUX3g3FGRTNANg4AeR5LbsGrc0flZec46UsIHOwt6hapwLxMHgxlwL2gB49ND6rl1xnyOnNXE06GRL2BUPRYgHNFinBr8q0qSMzg0xzV0DZWlrhodL8x4g7hZlj/A8sDjIwumbfUhpzgcrgbjyWjQ4ldPoakFKuLfJdjNyUeL6Mag8RY9Dp8kqVr9TRxSi0kbHf1NB+qq2L8BtfIwwHI0k94Lkhotu0Hnysnsq4mYzYmaep1+64XafHYhXXhjF6qeVrY6cvhcbd+XZQDYkg6a7bjqrRSYHRUID5IwSP/ukHeOBPp8PoFIYZxPSSzCKFwLjfLpYGw2AOvySy4t/2WwlOC/r/AEdF0rB/Iff/AAlhB9bqv8aYRXV9HJT07BEZMrSZH5btLhnBsDoRcaK/IJqsq5ETwphklNRQQTuY6SKNrHOjaWs+EWbYHwA15qC7YKKSbBapkLS52WNxa0EktZMxz9B0AJ9Fc0RRFPJHZ1FNFiFNUtgldFFNH30jY3ubG1xyuLnAWFg4nVet7rE6v9op0bpY3UBa9jntDS+1nNJBDxyNxyXPBnCtXjdC6pmxaoiD5Ze7hjALWWdzOYEi5NhyAChDYccwhtXTS073OayaN8bnMsHAOFiRcEfJVHgjsjhwqoM8NVO8uaWOY7ugxzSQdbNvoQDoQrLwrgj6OmbBLVSVLml38aQAOIOzbAnQeJJS2LcQU9IAaidkea+UONibdAoQkSFE41g75WAQymJwOtrEOFtiDt6J3huKxVLO8gkbI3bM0316J2llFSVMaMnF2im13DlRkPdiIfmDS7M/yJHyJVLxJhs25sb7+HMK4RUNaM4dWOJzOBb1F9LHkCLbdUpFwdA8AzF73eDi1o8gP1WDLg5yXFV+ejpYPI9cXyd/jsoMcIB0uSdLlXOLCS9kTWHI9uUl/RvMHqn7OEqZjg4NcbHQFxLf91LtYdgLDwFltlCLioLpGBTlzeST2wREtGXeyTkog/7wv4Jy1gC5dOAn4qtiW70NmYcxuzQPQBLiMJJ9T0SkZugqC7+xUNCAIXLnJHv7JhRUuCCaulRqBPIDtDqCPPRdRRuebMaXHkGgk+wXq6Whp5PvwRO82MP6JaloIY/5cMbf6WtH0Cizt/RPWjzxgPZRX1diIe6YfxzfD7N3+SveE/s+xixqqtzjzbE0NHublasamyL7SEvOTDSX0QDOzehFiYi4gAXc52wFkvh/A9HTvL4aZjXHd2pJ9ypY1KIzpeKG5Ng+zgbaeS4I8UHSpvJKg9DJNjkR+K67nxUeKyyQmxZVOcV2WrHJ9EwRb8RSEkjhqHFV+bHcupOic0uKh6X3J6RZ6JLbFMbqC6Mgi4VNpZ44KqCRxDA2WIk+AeM2nldXuNwcRfUXF0/lw6nmcC+CN1tszQVPS8j5WB5vWuNaCbx5TOBLO8eBuWs0+ZCWwnjKCpl7pmcPsSA4AXtqdiUKnB4XwujihiY4g5PhDQHdbtCjeEOFZqWZ8khZZzcuhLnb3FjbQLalrZgfeiy11S9gHdwmUnkHMbbzLiqfxP2lSYdGJarDpWRl4ja7PA67i0uAs1xOzTy5K9Krdo/BP73o/s/e905sjJY3luYBzQ5tiARoQ4oEPNPH/EEFfXSVNNC6ISBpka62slrOeLbXsPW55q3dlXa5HhVNJT1ET3tMneRllvhzNAc038Wg+pV94Y/Z/o4IniuP2qR9rOHeQtiAvozK65JvqT026uJf2fMMcdDUN8GytI/9mFEhJcM9qseJOe2ipJ5CwNMhPdMazNe13OO5sdB0KpXbnjz3U8cNRhjo3GQGGrc6KQNtq9jHMJILgNWm1wL8loPBvZlTYVI99LJOc4Ae2R7XNNtjYNGoufdSvE/CNNiUQiq4s7WuzMs57HMda1wWkciVEQ8+cCdo02GRSRxRxvbI4POa9w7KG7jlYBXqPtGrail75rmMOdzS1oFwBbW51VppuxfDGH/473eDpprfJwXeOdnkDYMtDHHBIHNP48sjdnNfudtQeo8Uue5x+HY2Coz+fRG4BxC57QHlz3u31JcT6q2QtNtd+fgo/A+FxStvo55++/8ARvQKYcLKnFCaXz7L8s4N/Do5aF26WyauqQFGV+KAc08pqKEWNzeiRmrPFMJKzxUFVY2G7uATKXHm8ruPgsc/JRth4si1QT3Kfd/YXVWw2vO59k8fiBJV2PKuJVkwvlRMurEl3qjo5+qKSqVnsRQ8bJHv0FCSVuu6CHtQfSxx9qtzTuCr03VbMxOoScWJ2JBWVZqdF3pstLqm65EvioiCrvqnBnVyylfqY9+0IxOo0zrh1Wg8yHWJkrJVaJjPX+KYTYnbc2UDiXEDQbN+I+Gw8yqZZr6NOPB/JKVeN5dCb9E1pq3Ofjdl+qrZmkldcbD28gncTJD+H1VKtvezaopLQ8rcQijkYHm7S6xv4g2+acvqAwZo3Xb+XmFU8bwl0744SdSb+QH/AGpp/BVRTxju5s5t9w/QFXRxNxtIrnkjGVNk5T8Vtj+863mrXQ4gZWghjjcAghp18VTKLs6nnYDUPaw/lHxH3V/qONKOiDIpnd1Zoa0EaaC24WjHCl8nRh8jInXFW/uh/QU8m7m5QOZOvsnseLxOdkErS7a3U9AdlAO7SKU6R5nk7WFh804gIcBI1oDvvNHILRGUXpMxPHPtqixoLLuO+1ifDQ0fZmlzr5XEnLosyxXt1xGYWZIyEH8jRf3KYRpp0WCSsxZvEDsPZXFueSR0bpAHs7otMrXZeZDRa3ULSaThfE46uOZ2LiWK476B0AYCOYYGusPP6rzngfGEsWJQ10z3Svjka57nG7nMtlc3/SStyk/aDw8bNmP+VEU09BZWz9oehJsYpgOtgtPpagSMa9uz2tcL72cLj6oBEsRnLGXHXUqKZiw6plWcZsdWSUH2aUyNaC4mwaWOGjw7oourwmZty25HS4P9lTlc47gacEcctT0T8mLtGx1UbV430KqVZiU8ZdmgdYbG+462UFXcRu7sut8RuGMG5P8AZYX5WR6o6cfDxL5dluq8bJ2KjKisvcOcb+Cq2DVz2gCa4cdyeZ8Cp5tG6b7jS49QqG5N72aKilrSIOpa9jy4HMOh1UnQYkLatUnFwNVO1IaB0J1TGvwh8JyyNynkeRReOSVtC+2L0nZIw4qzrZPosRYdimGCcKyVOpGVn5uv9Ks1TwBGxl2PcH9Sb/JWwxZWrSM2TLiTpvYx+1LkvuoclzHFpdq02ITlsr+R+Sp9kg+tDt8YJQSbWuPNBC5BpfyOopG/lXMmGNePFM4KhPoX38Fri01sy8WnoafYXxnQZgidI4fgcpRriN0Hi6rlBfRam/sgpqtw/CVH1NVKfuhWOSAlJilHMKng7L1JIp1RBKQS4+SajDCCATqdyrfWUqjqanzOJ8bD0TJNDp2J0lLlAs1WLCaYPNiB4pvDhxOgBJ8FHUFdJFUvbIC0CwaDzHN3/OitxpwdyWhZ/NNReyy4jwtFfvYh/EaND4b2UNVYs5hAfpqPLdTceNsta+vM9VA4rMJARbrbwV2TIkk4PszY07cZrot9FijXNzF4H6qncbRMqLCwLuv6KLopHNG9xyHROJKqxzEaN19VZxyS1LozvJji+UeyS/cjIGNeCG2AuDttrZPsO4zgAymeMEbguCyrjLj577xRm3UqgPeSbk3J3KvlgSdx0yqPkyqpq0b12sYpTuwx2aSN75C3uGgtLr3vmFthZYGjJQVsY0iiUuTsJGgjVgoSvuFdtuI08TYmyMc1jQ1pewFwAFgLqhIINWQ2Tsq4okqq+omqn5pZGM+LbRp+6ByGq19lSHbFeYeFMTdTTMlZy0I6g7hbZgHErJLOBuD8vArLmbhK30zThSnGl2i14hQh7SCORVFwTgAve58rrDM63gL6AK6OxAFtwU2gxYAEc1nn65StmqEskIugo+DKYWztz25OOnmpJrGR2bG0NHgAmD8SuN01dX6plKEHoSUck1tk6agdVH1LGTSMa9ocL6XUfJWucbNFyndI0N+Nxu75BM583roSMXBW+ywMkazRthYaKLxDFgAbn0TGtxUDUKtVVc6VxsNOvXwCOTyElUewY/Gbdy6OZHZ5nP6lSEEWiZUdN/0paBlgubFNu2b5ulSORGgl7IK6iuyuMksddk9pq8bdOawtvGNWP/0P9cv9k7g4/q27yNd/U0forf0uWPTRQvJh9pm9wVIdsfVOO6HJYXSdqFQw/Exjh4ZmqzYT2uMdYSgxnqfib7hB48sf3Rv8DrLjl06NLdAuCwXUVQcXQTDSaM+TmqQbiMfJwPqFXziW0xOoh0J9kwjaGNv6qTmmDmnmmGJRfARztf2Q5pdDK6pkjgWIgNudyTr1TLjCdhDXaZvDooj7XkYBfbmo2rrM58Fpg5ZFxa0Z8kowfJPY4iq7HfT6JxUVbbWbqTzUS0JWMp/0uO7KH5U2qY7ibYKP4grRFEb9FIxusLlZ/wAdYxmORp81pMpUaqbO8u6lJIwgrQAQQRKEAjRIKEAggiSthJ/Aos1laKcuh+JhI/VVPh2sDXWKus0zXNFt1pSUoUzNJuMrRccHxQzR3a/zHMHon0EB6qlYO0tN2kjxGil/tT+b3e5XLl/jHyuL0dBf5BVTWywzTBm7wPDmm4rCT8I9SmVJS5tVK09Iubxd0zo8kla2OaWUgI5pbC7nWCRqKxsWm7js0fU9EjTQmV13+g5BW238UIkl8mIPY+c8xH83f7J06INAaPRSMrQxqjL5nh19NRZNNrHHiu2RXkfJjmGPVOL2TczBqQlqTbQJIRnPUFYJzjDcnQ6dOLoKI7wnW6C0foPIf8f9lH63D/Z57sggguoYQIIIKEAu2zuGznD1KCCDRCz8O9olRRsMZAlb+APLrsPgRuPBHQ8S1NZUZpZ3WufhacrRfkAEaCrWKCfJLY7yTaqy3NHilGhBBAUValo2IIKEG2OV/dRHyWTVtUZHlx5lBBMiCIRFGgrABIkEEpAIIIIEAiQQQYTprrG4UpQYw7MASggjGTTFkk0aTgEwcwKUkYggtxkocUsxabj25JxU4nJl+EgEkC9tkEFj8jFBwlJrdGnBlmpxinq0HR0+uZ2pO5O5UvAyyNBcWPR2JvYhXTk6e6bX08kEF0PE8TFkh7Jq3Zg8ryckJcIukFquahxAQQXWSSVI5rd7YlCNEaCChD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10" descr="data:image/jpeg;base64,/9j/4AAQSkZJRgABAQAAAQABAAD/2wCEAAkGBhQQEBQSEBAUFBQUFRAUEBAUFRAUFBAUFBAVFBQQFBQXHCYeFxkjGRQUHy8gIycpLCwsFR4xNTAqNSYrLCkBCQoKDgwOGg8PGiwkHCQpLCksLCksKSkpLCwpKSksKSwsKSwpKSwpLCkpLCkpLCkpLCwsLCksKSwpLCkpKSksLP/AABEIALcBFAMBIgACEQEDEQH/xAAcAAAABwEBAAAAAAAAAAAAAAAAAQMEBQYHAgj/xAA/EAABAwIEAwYDBQYGAgMAAAABAAIDBBEFEiExBkFRBxNhcYGRIqGxFDJCUsEIFSMzctFigpLh8PFTojRDRP/EABoBAAIDAQEAAAAAAAAAAAAAAAECAAMEBQb/xAApEQACAgICAgIBBAIDAAAAAAAAAQIRAyESMQQTIkFxFDJRYQWhgZHw/9oADAMBAAIRAxEAPwDFQjXIXS0FYESNBQgRC5XaIqEOSiIRuSkcWmqAR9w3WGGoY6+hNj6rYYZMwzcuSxalFnN/qb9VsmHOuxvQNH0VL7GQ5GmvM/JI4hHeMtHQ3S9+fsuJmaEcygExrFo8sjx4lRgU9xTT5J3DqoEqyIA7okEExAIIIKACQRokGEv3BzP4amZI7uUHwhOMllZe61XGzr5s3Yn8Ua9wXFamYPAKudq2CZoO9aNWG/pzVg4ImvA0eFlIcTUokp3g82n6Lo438UYZLswKgrS1WWgrGyaFVEDKSOhI9ipXCpQDutsJtaM8ok+cOFyQo6vprahO24llNjsmeIVF9k82uAIp8iJlcXOATytlyxeia0zbuuixeTSy4Mnd/k68V0jjA27lSbNTdMsMZaPzUhSt+qpxx5zZZkfGJYcMjysHunMlQAmAnAC4Ml16aKpUcNu9jh02qJNi+3NBMKYOCuwkwV0CspqZ2iKF0EQHN0d0LIrIEA5OAwkafJN0pHM5n3SoQcwxHM0EfiH1WuYd/LaOQAv7LIqWYulYXfmH1Wv0f8toHQXPoqZdjoeA315BGb+64j6cglr8/ZAJmXH1JlmB6qnuGq0XtFpPhD1nkoTR7IcIIIKwAEEEFAARORonIPoJNcOYn3bwCdFeGY6zTULLQbJUVTupWfJhjPY8ZuJ6s4JdeNrhsQCrRXx5oyPBVzs7aDRQn/A36K1OFwjGPFUJd7PM3ErDT1UrD+YkeRN02o6q5Fird2v4HkqGzAaOGU+Y2VIpWZSFqitWUsskMt91zPJYJBj9QnVa24FlVkdJlmNWzmlZsmmKG7k+YLBMagXcuZKNI6EHbHtK20ad0Gtkiwfw/RKUjrWVfifv/wCRvJ/aS7mJCR9kp3wIumE0tyvQ2cajp0yNNiUalhoxy6MFcoXWZSNFCoK6CSDl0HJxWhRFZAFHdEASMoroXQIL0Z+JvmPqtbw138NoG5AWQ07viHmPqtVwuW0TepAVUux10SzXcvcpw2QegUd3nIeqWiN/IJQkLx5Bmpy7zWUuWycUQZ6V3kbeyx14TR7AzhBBBWgDQQCCBABcuXQROUZDlBGuVW9DHrHsvnzUEB/wN+iuSz3sbv8Au6G/5Qr9O+zSUgEZb2v1TSGM5k39Aszp4tVbOPqrvqp3Rug/VQlNTrZCOjM5bFIodAlakaBOoodE3nZqEs43oeEjhz9E2Grk+NNdc9xYhYfJhxjZr8edyocZP4aTYSGhOyz4UmxqweGvk/ya/JfxCFRpZdNaOZSjoB/zzTd8Pxbrsp0cyrEJSSdEEq6IoJrJRlf7mf4Iv3NJ0Hup8PC6Dgr/AEwKfbIrpwiT8q5/dkn5CrNmQL1PREnukVZ9M9u7SEnmW6dkPDDJzJUTRte1pyRhwBF93HVaHW8F0Mv36SI/5GrNOSjKkaIpyVs8j5l0b9F6so+zvDon520UV+RLQbehUxNgVM9uR1PEW9Cxlvol5jcTx7C7Uei07BpP4TepC0fF+xbDpyS2J0LusTi0f6Too+TsvfA21PJ3ltmus13uNErdkorLb7e6dxH2C7rMIlg0kic2/wCIjT32ScbPZAgtWRZ4XA9DZYzitN3crh4lbbBqCCsw44ockxNt0UBlVRLoBEVcAK6NEgoQMIijCIoEDslaCjM0rI27vcG+5SN1ceyjC+/xFhIuGDN67BCXRD0fwZhYp6aNgH3WtHyTziCuEULnE7Ap7TMysHks07UOJLZYGnV518gq4K2LJ0ipVI7wucdySfdIUbLGxTyJvwJNkfNdCjKO3xgN0TZsN0oSbJWEJa/kazqOFNp4bOT6J4ulJoQ5Z82Pmi7HPixrl0XAjS+W2iAYuZixvHkaNuTIpwTARom8rdfdOkm4LoGQbIJUtQUIZmHLoOSIej7xbLKKHIeuXSpDvUm96Ng4nozs2o+5w2AWsXgyO83m/wBFZy5ROBjJSwt/LFGP/UJ/C4lclSt2dCqQuCgXrgBFILBOA773xXbHqNdOL6roVI6oKQ3EfTxCQZXAEHcHVUrGuC3Mu+nGZu5j/E3+nqPBW5lWlmTAo2JRltNo+zgQRoQdPcKmdpuUEW3W+V2FRTj+IwE8njRw9Qsj7S+yidzXVFLJ3zWgl0BFpABuWEaP8tD5pk19gcX9GNgoELkaLoFXIQ5QRkIkSBokECoEJa12BUwM0ruYyhZItR7FMUbC+XMbEltvZI96A+j0BilcIoi4nYLzpxBjn2mtdJfQGzfIFaP2icVAUpax2r/hHrusai++FZCNFLdmg0brxhE7RTnA/CLqmISSuLIz93T4n+IvsPFXWDhamhP8oOP5n/F8jorJZ4xFjhlIzqgwyWoNooy7qdgPMnRWCHgabTO5jRzsblXP7Q1gsAAOQFgFxLiAsssvJb60aY+OvvZX4+DIRu9xPW9vkmeIcNlgvG7MOh3UlU4kL7pB1STzWZeTL6Ze/HRAHCJSdI3I34NMBfunK1U07gE8bVEp/de6K/TWrM4ma4GzmkeYRXWh1ETHfeaD6KLqOH4XbC3kj7l9g9T+imlBWR3CjeTyjT++Avqkefe8RiRJIXWuyqhbvEQlsRfqPqkropNkbBR6dwPERLGzKbjI3X/KFOxDRZF2WY2THkcdrAeoWr08l2rk4tNpm/IvtDpi5mOiKMrpy0MqXZFVLb76eKrmI4qYjcOBHXZW+eZrR8Vj4EBUXinEacgtMbM3KwGY+yyZtKk9nS8VRu5LQvQ8YMJylwv5qzUeIh4BBWWUlOGgmwBOtungpOhxF8LhlNxzaf0TqGSK7spnkwzk0lX9mnNqglBJfRVXDsZbNs6x5g8ipyGbTRNzvTElj47RRO0PsfZWF1RRWjn3fHtHOet/wPPXY87brCa2ikgkdFMxzJGEtexwsWnxC9jUDwW+J1J/RU7tW4Bp62klnLQyogie9kw0zNjaX93J+ZpsQOYvp0WmPxWzLLb0eZbrlPqHAqicXhpppB1jikePdosla3herhYZJqOojY22Z74pWtbc2F3EWGpHurLEI26JAKUo+Fayb+VR1Dwdi2GUj3AUshFqRwXEHQvu02S2I8HVtPGZZ6KojjG8j4pGtbfa5I09UOFuHKivm7qkhMjwMzgC0BrQQMznOIAFyPdS0B9EvV4s+YDOb22Vo7POB3V0vevae4jIzH/yO37tv6lXLhbsViNOw1zJGza94xsrMmjzYgtB/DbmtFjgjpYhHBGGtaLMY0aDy/upKaqkSGPasRa9rGhrQGhoADRoABpayhcUxgg2C6xCuy6Xu87ga69FDSTMBLpLOdybrZvn1XIz5H+1M6+DAv3NCc2LO6pB+Kk7G6ZYjiveOEbGhrbm9gBpZFguCukd8MgGurXXt5hZvXJxUk7TdGzlji3GSppWPaZj5HaAlTv2PIBdS2GYMI262PkElirAAtscPCNs5eTNzlroZseAEf2gBRNZW5WqDnxaUnSN/wDpd/ZJLJRI47LbPiLQN0x/fDeqqslLVzfdhk1/wkfVKw8H1p17u3gXNv8AVVt5JdItUYLtlk/e46oKn1PDuJNdZlE54/MJYBf0LkE6w5v/ADQjnj/n/TMiDl0E2zLsSLt2csWXLykjIuC5SyUX3g3FGRTNANg4AeR5LbsGrc0flZec46UsIHOwt6hapwLxMHgxlwL2gB49ND6rl1xnyOnNXE06GRL2BUPRYgHNFinBr8q0qSMzg0xzV0DZWlrhodL8x4g7hZlj/A8sDjIwumbfUhpzgcrgbjyWjQ4ldPoakFKuLfJdjNyUeL6Mag8RY9Dp8kqVr9TRxSi0kbHf1NB+qq2L8BtfIwwHI0k94Lkhotu0Hnysnsq4mYzYmaep1+64XafHYhXXhjF6qeVrY6cvhcbd+XZQDYkg6a7bjqrRSYHRUID5IwSP/ukHeOBPp8PoFIYZxPSSzCKFwLjfLpYGw2AOvySy4t/2WwlOC/r/AEdF0rB/Iff/AAlhB9bqv8aYRXV9HJT07BEZMrSZH5btLhnBsDoRcaK/IJqsq5ETwphklNRQQTuY6SKNrHOjaWs+EWbYHwA15qC7YKKSbBapkLS52WNxa0EktZMxz9B0AJ9Fc0RRFPJHZ1FNFiFNUtgldFFNH30jY3ubG1xyuLnAWFg4nVet7rE6v9op0bpY3UBa9jntDS+1nNJBDxyNxyXPBnCtXjdC6pmxaoiD5Ze7hjALWWdzOYEi5NhyAChDYccwhtXTS073OayaN8bnMsHAOFiRcEfJVHgjsjhwqoM8NVO8uaWOY7ugxzSQdbNvoQDoQrLwrgj6OmbBLVSVLml38aQAOIOzbAnQeJJS2LcQU9IAaidkea+UONibdAoQkSFE41g75WAQymJwOtrEOFtiDt6J3huKxVLO8gkbI3bM0316J2llFSVMaMnF2im13DlRkPdiIfmDS7M/yJHyJVLxJhs25sb7+HMK4RUNaM4dWOJzOBb1F9LHkCLbdUpFwdA8AzF73eDi1o8gP1WDLg5yXFV+ejpYPI9cXyd/jsoMcIB0uSdLlXOLCS9kTWHI9uUl/RvMHqn7OEqZjg4NcbHQFxLf91LtYdgLDwFltlCLioLpGBTlzeST2wREtGXeyTkog/7wv4Jy1gC5dOAn4qtiW70NmYcxuzQPQBLiMJJ9T0SkZugqC7+xUNCAIXLnJHv7JhRUuCCaulRqBPIDtDqCPPRdRRuebMaXHkGgk+wXq6Whp5PvwRO82MP6JaloIY/5cMbf6WtH0Cizt/RPWjzxgPZRX1diIe6YfxzfD7N3+SveE/s+xixqqtzjzbE0NHublasamyL7SEvOTDSX0QDOzehFiYi4gAXc52wFkvh/A9HTvL4aZjXHd2pJ9ypY1KIzpeKG5Ng+zgbaeS4I8UHSpvJKg9DJNjkR+K67nxUeKyyQmxZVOcV2WrHJ9EwRb8RSEkjhqHFV+bHcupOic0uKh6X3J6RZ6JLbFMbqC6Mgi4VNpZ44KqCRxDA2WIk+AeM2nldXuNwcRfUXF0/lw6nmcC+CN1tszQVPS8j5WB5vWuNaCbx5TOBLO8eBuWs0+ZCWwnjKCpl7pmcPsSA4AXtqdiUKnB4XwujihiY4g5PhDQHdbtCjeEOFZqWZ8khZZzcuhLnb3FjbQLalrZgfeiy11S9gHdwmUnkHMbbzLiqfxP2lSYdGJarDpWRl4ja7PA67i0uAs1xOzTy5K9Krdo/BP73o/s/e905sjJY3luYBzQ5tiARoQ4oEPNPH/EEFfXSVNNC6ISBpka62slrOeLbXsPW55q3dlXa5HhVNJT1ET3tMneRllvhzNAc038Wg+pV94Y/Z/o4IniuP2qR9rOHeQtiAvozK65JvqT026uJf2fMMcdDUN8GytI/9mFEhJcM9qseJOe2ipJ5CwNMhPdMazNe13OO5sdB0KpXbnjz3U8cNRhjo3GQGGrc6KQNtq9jHMJILgNWm1wL8loPBvZlTYVI99LJOc4Ae2R7XNNtjYNGoufdSvE/CNNiUQiq4s7WuzMs57HMda1wWkciVEQ8+cCdo02GRSRxRxvbI4POa9w7KG7jlYBXqPtGrail75rmMOdzS1oFwBbW51VppuxfDGH/473eDpprfJwXeOdnkDYMtDHHBIHNP48sjdnNfudtQeo8Uue5x+HY2Coz+fRG4BxC57QHlz3u31JcT6q2QtNtd+fgo/A+FxStvo55++/8ARvQKYcLKnFCaXz7L8s4N/Do5aF26WyauqQFGV+KAc08pqKEWNzeiRmrPFMJKzxUFVY2G7uATKXHm8ruPgsc/JRth4si1QT3Kfd/YXVWw2vO59k8fiBJV2PKuJVkwvlRMurEl3qjo5+qKSqVnsRQ8bJHv0FCSVuu6CHtQfSxx9qtzTuCr03VbMxOoScWJ2JBWVZqdF3pstLqm65EvioiCrvqnBnVyylfqY9+0IxOo0zrh1Wg8yHWJkrJVaJjPX+KYTYnbc2UDiXEDQbN+I+Gw8yqZZr6NOPB/JKVeN5dCb9E1pq3Ofjdl+qrZmkldcbD28gncTJD+H1VKtvezaopLQ8rcQijkYHm7S6xv4g2+acvqAwZo3Xb+XmFU8bwl0744SdSb+QH/AGpp/BVRTxju5s5t9w/QFXRxNxtIrnkjGVNk5T8Vtj+863mrXQ4gZWghjjcAghp18VTKLs6nnYDUPaw/lHxH3V/qONKOiDIpnd1Zoa0EaaC24WjHCl8nRh8jInXFW/uh/QU8m7m5QOZOvsnseLxOdkErS7a3U9AdlAO7SKU6R5nk7WFh804gIcBI1oDvvNHILRGUXpMxPHPtqixoLLuO+1ifDQ0fZmlzr5XEnLosyxXt1xGYWZIyEH8jRf3KYRpp0WCSsxZvEDsPZXFueSR0bpAHs7otMrXZeZDRa3ULSaThfE46uOZ2LiWK476B0AYCOYYGusPP6rzngfGEsWJQ10z3Svjka57nG7nMtlc3/SStyk/aDw8bNmP+VEU09BZWz9oehJsYpgOtgtPpagSMa9uz2tcL72cLj6oBEsRnLGXHXUqKZiw6plWcZsdWSUH2aUyNaC4mwaWOGjw7oourwmZty25HS4P9lTlc47gacEcctT0T8mLtGx1UbV430KqVZiU8ZdmgdYbG+462UFXcRu7sut8RuGMG5P8AZYX5WR6o6cfDxL5dluq8bJ2KjKisvcOcb+Cq2DVz2gCa4cdyeZ8Cp5tG6b7jS49QqG5N72aKilrSIOpa9jy4HMOh1UnQYkLatUnFwNVO1IaB0J1TGvwh8JyyNynkeRReOSVtC+2L0nZIw4qzrZPosRYdimGCcKyVOpGVn5uv9Ks1TwBGxl2PcH9Sb/JWwxZWrSM2TLiTpvYx+1LkvuoclzHFpdq02ITlsr+R+Sp9kg+tDt8YJQSbWuPNBC5BpfyOopG/lXMmGNePFM4KhPoX38Fri01sy8WnoafYXxnQZgidI4fgcpRriN0Hi6rlBfRam/sgpqtw/CVH1NVKfuhWOSAlJilHMKng7L1JIp1RBKQS4+SajDCCATqdyrfWUqjqanzOJ8bD0TJNDp2J0lLlAs1WLCaYPNiB4pvDhxOgBJ8FHUFdJFUvbIC0CwaDzHN3/OitxpwdyWhZ/NNReyy4jwtFfvYh/EaND4b2UNVYs5hAfpqPLdTceNsta+vM9VA4rMJARbrbwV2TIkk4PszY07cZrot9FijXNzF4H6qncbRMqLCwLuv6KLopHNG9xyHROJKqxzEaN19VZxyS1LozvJji+UeyS/cjIGNeCG2AuDttrZPsO4zgAymeMEbguCyrjLj577xRm3UqgPeSbk3J3KvlgSdx0yqPkyqpq0b12sYpTuwx2aSN75C3uGgtLr3vmFthZYGjJQVsY0iiUuTsJGgjVgoSvuFdtuI08TYmyMc1jQ1pewFwAFgLqhIINWQ2Tsq4okqq+omqn5pZGM+LbRp+6ByGq19lSHbFeYeFMTdTTMlZy0I6g7hbZgHErJLOBuD8vArLmbhK30zThSnGl2i14hQh7SCORVFwTgAve58rrDM63gL6AK6OxAFtwU2gxYAEc1nn65StmqEskIugo+DKYWztz25OOnmpJrGR2bG0NHgAmD8SuN01dX6plKEHoSUck1tk6agdVH1LGTSMa9ocL6XUfJWucbNFyndI0N+Nxu75BM583roSMXBW+ywMkazRthYaKLxDFgAbn0TGtxUDUKtVVc6VxsNOvXwCOTyElUewY/Gbdy6OZHZ5nP6lSEEWiZUdN/0paBlgubFNu2b5ulSORGgl7IK6iuyuMksddk9pq8bdOawtvGNWP/0P9cv9k7g4/q27yNd/U0forf0uWPTRQvJh9pm9wVIdsfVOO6HJYXSdqFQw/Exjh4ZmqzYT2uMdYSgxnqfib7hB48sf3Rv8DrLjl06NLdAuCwXUVQcXQTDSaM+TmqQbiMfJwPqFXziW0xOoh0J9kwjaGNv6qTmmDmnmmGJRfARztf2Q5pdDK6pkjgWIgNudyTr1TLjCdhDXaZvDooj7XkYBfbmo2rrM58Fpg5ZFxa0Z8kowfJPY4iq7HfT6JxUVbbWbqTzUS0JWMp/0uO7KH5U2qY7ibYKP4grRFEb9FIxusLlZ/wAdYxmORp81pMpUaqbO8u6lJIwgrQAQQRKEAjRIKEAggiSthJ/Aos1laKcuh+JhI/VVPh2sDXWKus0zXNFt1pSUoUzNJuMrRccHxQzR3a/zHMHon0EB6qlYO0tN2kjxGil/tT+b3e5XLl/jHyuL0dBf5BVTWywzTBm7wPDmm4rCT8I9SmVJS5tVK09Iubxd0zo8kla2OaWUgI5pbC7nWCRqKxsWm7js0fU9EjTQmV13+g5BW238UIkl8mIPY+c8xH83f7J06INAaPRSMrQxqjL5nh19NRZNNrHHiu2RXkfJjmGPVOL2TczBqQlqTbQJIRnPUFYJzjDcnQ6dOLoKI7wnW6C0foPIf8f9lH63D/Z57sggguoYQIIIKEAu2zuGznD1KCCDRCz8O9olRRsMZAlb+APLrsPgRuPBHQ8S1NZUZpZ3WufhacrRfkAEaCrWKCfJLY7yTaqy3NHilGhBBAUValo2IIKEG2OV/dRHyWTVtUZHlx5lBBMiCIRFGgrABIkEEpAIIIIEAiQQQYTprrG4UpQYw7MASggjGTTFkk0aTgEwcwKUkYggtxkocUsxabj25JxU4nJl+EgEkC9tkEFj8jFBwlJrdGnBlmpxinq0HR0+uZ2pO5O5UvAyyNBcWPR2JvYhXTk6e6bX08kEF0PE8TFkh7Jq3Zg8ryckJcIukFquahxAQQXWSSVI5rd7YlCNEaCChD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4295800" y="764705"/>
            <a:ext cx="6372200" cy="4571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AutoShape 2" descr="data:image/jpeg;base64,/9j/4AAQSkZJRgABAQAAAQABAAD/2wCEAAkGBhQSERUUExQWFRUUGB8YGRgYGBwcGxwYGhsdGBgaGBoYHSYeGBwjHBocHy8gJCcpLCwsHB8xNTAqNSYrLCkBCQoKDgwOGg8PGiwkHyQqLSwsLSwsLCwvLCwsKSwsLCwsLCwsLCksLCksLCwsLCwsLCwsLCwsLCwsLCwsLCwsLP/AABEIAPoAygMBIgACEQEDEQH/xAAcAAACAgMBAQAAAAAAAAAAAAAGBwQFAQIDAAj/xABMEAACAQIDBAYFCAYJAwMFAAABAgMAEQQSIQUGMUETIlFhcYEHkaGx8BQjMjNyssHRJEJDUmJzFRY0U5KT0uHxVGOCRKLCJTU2g7P/xAAbAQACAwEBAQAAAAAAAAAAAAACBAEDBQAGB//EADMRAAEEAAQDBgMIAwAAAAAAAAEAAgMRBBIhMRNBUQUUIjJhgSNxkRUzQlKhscHRBuHw/9oADAMBAAIRAxEAPwCn2x/aJv5r/fNQ24U1t9NjQLg5ZVhRXJvmC63MgBN+/wDGl1sfaORlXo4nBcXzoCbEgWvy/CsGaLI+id19JwGN4+Gzsb5dPoFXHj6/dWGbt7qYnpJ2RDDBEY4kQmS3VUC/VPZVNFs4YbZyYrIrSzOApYZgiG9mAOmY2494rnQOa4t6BTF2mySJsgG5ygeqE6mbK2o8EqyRNlZe64II1BHMVfbvpFjpUimVUkuCroAua2pRgNCSOBrvs7FZNomHJG0bTlbMgOhNtDxqGx7OB5o5sZYfG5lkCyDtSpNtbemxbq8pF1sFCiwF+Nh2mw1NVTCmD6TIEglwxjRUNmvZRqQV4i2vE6VY7o4yOTBNJPHGzBygIRbnQW4C19asMJdIWk6pRvaTYcKyaOPwnSr21SzwuDeQ2Rbnn3VYRbvHgzAC1/ADQ3Pu7aIUwywoEXQX1tzJ99VO0toWBsLaUbYA0apWfteR5qPQfquTxQQgnLnsLDN+sb62HADvqnmxbOTwF+SgAeGnLurjNiCx1N6xG5GgrqrZZj53yeY2pkBABzoslxpmLdU+Vs3Lj2VGmjGuUZT2qT7QxKn1CvFe0/BrwS2vqqVwkcNQT9VWR7VysY5Rlbt5Hx1uPKrKuG0cAsq2fjyPP11N9H+KjhxghxQDAqegJ+j0n6ga/I8B3kV3BEmrNFowdsPhGWbxDkf4K5GNgLlSB2kG3rtRx6J8ZlxEkZ4SJceKnW3kaHId5Z1ciZmlQ6SRvqCODAD9UjuoukEWFxWzTAbRMrC55iQ8/MighaA/MDsne0ZXyQmF7fMCQRtoLVB6RcF0ePk0sHs48xY+0Gp3oqDfLGI+iI+t5kZfbVj6XcD14JQOIZD5dYfjVJu7jjhsOJRoZcRGt/4I+s3vtREZZz9Uu2Qzdlho3Iy/97KX6V8HlxSvbSSP2qbfjVRue3RzST8oIXe/fbIo9bUa+lnB58PFKP1Xt5MP9qCNn9TATsPpTypEPBQZD7dPOukblmJ90WDl4nZrWHrl/X+lTQwu7WUFmNtACSe+umK2fJF9ZGyA8MwIo72xs3+jNnKq6T4ggO/MC2ZlU8gOGnbeo/o6xfygy4Se8iMmYBtbEGxynlxBqsw+LKTqm/tFxidOxtxtNepHMhATj3V9IbI+oi/lr90Ujpt1n+X/ACQc3yg/wEZs3kvt8ae+GhyIqjgqhR4AWpvBNLc1rD/yPEMlEWQ8ifY0hDfQ32bL/wAftKUeH+sX7Q94pt70a7LlPj7JaU+z4i0qKOJcAf4hVOM+8Cc7CNYWT5n9ky/Sh/ZYtP2nZ/Aa7bkYiHFYEYaQAmNcjKea3urD/bgRXL0prbCx90n/AMGoK2hG+EfDywno+kiR1K/vEWf89e2rZH5JC7lQtJYWAYnCNiBp2Ylp9QrXbu482CkE8F5I42DfxLbtt9Id4qr2Viuk2lHJYjPOGt4nto83P39XFEQzKFlI0I+i/b4HuoVx+zFw+2I0SwUyowHZm5dlr1W9jfC6Py2m4MTMeJBiW+MMNHqFY+l0dfDfZf3p6qqt2dpKcP0A1cOXItwBAC38dauPS6QGw3g/vj5/jQx6MBmGImYDVgo7LC5HvFWZTxnOSJmaOzomHckn6Eq7xcJv3dv5UJbdls2Udxv+GnPWi7aW0QOYtrcnuBOnqoRGKwxOZzmueebsuL2IseXma5yzw5VKXtbQV0VTrqLdv+9ddo4yHqiEWsOtfne1h1rntqIMULcvWPdahARhykMO8eutCxHI9+teEwPC/joefHSt795+PGhIRhZXEA6HnUTa+Bzxkr9JDmGutudvjlUzOCOsNdeNZYkagdo9nvqWHKbUvGZpBRbuxs6Pa+GYlgmNhADNbSVCPm3YDmRoSOY51TbXkmh6OGVcrYa+XzbMLciLjTuqr9G23GwuNR7EgBoWA0JDdZfGzA27yKZfpMjjmwkOJSxuQAe1WF7eR5cqtxETaLm7pjsrGScRsMurSaF8jSnb/wAYxGzBMvBSkl+5hlPsa/lS/wBvHJFhYf3YukYHQhpetr2WAUd1MXdEDF7LELXtlaE9vMcu6xpZbxY0SYqVl4ZrL9leqtvIX86qxJGUP6hO9kNPGdhzsxxP10H8plbTHyvY2bmIg3/knH3Gg/Z2GHSbNhPBm6Zuy7tdf/aooq9Gc/TYGSE8FZltrwcX/E0G7R2ksW01YfQw8iIPspZTb2mjfRDX9aCpwzHiSbDD8Jc4fSh+6M/Slg1kSDNKkVmYjOGN9P4QbW76Gdzmw2ExHSyYqMjKVsqvzt2qNNKIfSvEWw8LjUK+v/kptr5cedK3NVc78kt0meysMcRgcheQNQRom1szGQYna3TQnMFw+psR1swXmOyjpeFKXdCVMNtGGI2UvCFf+a3zlj38BTaXhT0DszSedrzfaUXDka0XWUVfRBOExceNwk+FzhZVaRCGP/cYq1uY4e2gaLZJwMgeVo+kB+bRWzdY6Z2twAubd9qptqEjEza/tZPvtUQvx7azJZS42W6hetwfZ/DjIbJ4XCyPbqm16QMOcRhYxEQ7K9yAwvbKR29pod2zjYJoMPhHISSOFSJSeqrkWyMRwBA49tqCC+lr1gn8K58xdZy7qYOy2xBrTJ5SSK6n3RHsPYUkWIjklKxxxsGLlxaw16tj1r8KsBiGxm0VxIssSyrqzgWVO4m+vZQWez4/2rB8vjxoWvIAABq7TcuF4ji90gzEZfbnz3R96Y5hJBE8To2W6tZ1J+cKAG19eBFDW4uPWHASsRe8uijTMbaC/KwFyeQoc2jIBE3DhblVps/BuMKmQoCToCL3IAJzA8BbuN6eZJn3FWV5jF4TgUwPsNGnuVD25taaYZmBEZOlrrH4AkZnPfUPAvAiXmzMxAsF4DxPM865yYXFTtnOZ9bi54W5gaW9VXOy8aQwWeNCDx4e4VL3ADRZ0bCTqqFMK87/ADSNbTqg307S3AUR7F3ZRArYl7AdZyTbQH6K663PqA76NcJhBJH82AoAvlUWB8bcfChra+6+cHpZSOJtxtfkL1QZ702CZbBl9Sq3akOFdssD9FZWY5rlSxYZI78rKGue8VCxEBSIS6so0YGxKnx5irnZuxcIWtdmI/i/Aa+yrqTdiMowiJMbizJe4PeDyIqDINFIjcgdZlbQaHjbh7OIqVFIVOvA318u7nXbeDd2RYg1utEMpI5qOB8RVHhtqFfpXK8+3hx7x7aIAPFtQlxjNOXVyflLqmhZQRb94AFTpzuAaLtsbzrLhcPh4r5YkBYkWzORqAOwEnWgx8SFxDPG+W0TMGIuCQp0W/G4sO6ttnY05R0llzXZOAuvHQXvbsqyZrzH4QmOypIW4n4prmOlpkbjbyLh8Ni1ZrEDPGvAlipWwHkNKCD7ra/Hwa1+ULwuPG/41q2IXtHKk3RyuaBlOnovUwHCwyvlDxbq5hGno43iTDPN0jBQyZhc8WW9h460J4ibOxY8WJJ89fOovyhP3hWTi0/fHxwojFMWhuU6ei5j8HHM+YSC3Veo5I82HvjDJhfkeNuUsFSQa2H6txxuuljVX8lweHbpOn+UkaoirlBP6udj2dg40KnFp+8OXxrWPlafvUZZOQLYSR6FLNZg2OcWTUHbgEV/r2U2bHOZDKT1y2e/MMDcEeBt4V9FbNkLQxsdSyKT4lQTXzQ+MS30hwNfSuyP7PF/LX7opnCRyMvOCPmsX/IZoZBGIiDV7ey+ZN4pP0vEC/7ebmf71qrXbW9/O/xamLtaBTPN1Vv0r/qjm5qMMMoP0V4fuj8q9A3ERgDwrAGEkIvOgQN8a9lYMh+CdKPeiX91ePYOys9EOwcuQ/Ki70z8qLuT+b0BXPPX1+6she4/A+PGjzox2D1Csle4VPem/lXdxd+dLudySFBtpe57gdATxJ1Hbwph+jXZ+YIHX9SRvIjKvsNaLHGZYekUWVw4BNiStrAeN9e0VZejDFZzHf8AWiZuX72gtyFqycY/MbRRx8Ilt3oqHaHSq7ABgoYgkDQnWwzHhw86oGzm2YEG2hAABN9BoddOZHdanRvHsBnUhX6JL5iAoszdra3NDO7O6KzY5TJKsixWkKjS5B6oI7L6nwFZwFHLScLg5ucnZWG6iMkKhgQwXW/EHsIIuK22/hOkQWHj2Hu9fZVziZFMkhXUMx187e+tFQEHlYUiRrSaadnIDi3VD4npTlAuLppbq20vxUaDh4UTbJ2e8Vxnzg+Px58anhSToakiAgfnRFxdui8Lduai4iAOCpFwwNx40pN7dk/J5Trp+r4EcCPLjTelNLb0njrA9+XXwv8AjwqzDO+JSoxLfhEoLx20JZLGRj1V6NQLBQqi2VQOXDzuTW2zYs5IVCWA4DU99rDSuv8ARuYxJexJC68uqHLHs1e3lUrdFf0rQ6ZXHiNLVvRP4bgQsMN4jspO62/o2XQ9HJ3dU9n+3DnWBs2Ufs35cm5eIo4tr5/hWB4cdPZrT3ez0CZ+z29UDts2X+7fzB/KthsuW/1b8ezuo1NZYceyu74ei77OZ1KCRsiY/s35fHxxrB2RNp823waOB+VY8a7vjuin7PZ1KE9nYOWKRXfDCZVveN/otcEWPPjr5V9NbNN4YyBlGRerxt1RpfnbhSQfgad+zfqY/sL90UrPKZKtUzYdsNUkxtUfPy98r/fNR35/nUnao/SJf5r+xz8d1Rqqta7PKF4HX47Kyff+Vey6/n4VqeXx+H/FdaOlktx9le/O1aLXVV0v3/hXWuQ3viSggcfqNx7yMw+6dPGrL0R4s/K1FzlRGt4Wrpt3AGeBkHGwZftDUevhVF6PZmTHKpuLpIpB7cp4+BqqbypGRpEo6FNTe7eXOejT6I0NufdQ/sLbiYZpJTbpCojXsAa5Y9/0RUGQNZ27/fQ5j2LG2gGgvw5+yscOL3WtR8bI48gTSh23AIgwOfTlr7BzrbA4pZ1JjPV5nhr2eNBO7Wz2VfpAlrG1+/n2UYQT9Gli8dh4+elVkaostDQalZwuL6KTI5tfgau3kFtKCd4trxMvVe736oCsSSeGU25/nVnuzjZHiPSizIcvf3g949lCLahe3NrzVpNS79JsNogx5vY+om9x4UfuxN+zXz5adlLv0mzjIiA8XLH1Wv7eNHh/vQqcR90UCNiWzlge326H2Vd7kR3lduSoR6yPyofiiLsFGpPdy7T2D/mmHsPYq4eMgas2rH8PAVujRZOGYXPtWlvLz7qwr8PKvOdfjsr2b2AUVrWpevWS2t6534X/ACrZeWvP4vXWopeA/CvfF68f961INh8eyutdS8z6Gnhs36mP7C/dFIxvj4+L089m/Ux/YX3CoKQx2zUmtq/Xyn/uP981DPxrUnar/PzfzXt/jNRWPs99CSn2eULP58fLhWDx9XurF9Lefs0rdV4fh7q60azHH7q3tpb2+VZzcfDtrAHAdp/CutQtSPbaoeIiVJYZgozJIuY8yhOUgnnxqZf8K44tboe6x49hv+FQdQocLCt8LhQXeJuZIU+1fZQVvBsvJJfv1W9ufvoqfEHRgesnPlblfw4VC2hhHnJcqdbEnkCf9hWSWmJ9K6w4UVtuycMFzSJIGuDzIIvr9E2tRZFjwzN8mwyKDcZn04gWsOI4HSg/BIYx9C4Hf38+VF+wZ7rcgAdg5Dv76HPqic1tXqVNw+B62d7F+wDRRxIUefHjrWscOUN3sW9dS5ZdO8/HKoeIxQUcbDnqDx/5qh5tVBxUfEYnKp5Dtt+HqpZb/wAoPQk/rs7d+VbKLeJLGjiJjiZCqm8anrN4ch39tU29uw+lxkR0EcSAnvsSQvhwv2Xq/C/eKqYF7KCqthbCEMXWHXktftA5Lf41q6I/2rY6kD40F6wy6VsWpYwNFBZJ19nsrJ/KsXv6/wAK8D+ArrR0sAe6sjjWDpWT+VRa5aKeHl8eqsq3ur2nsA/OvW09lTahanhfxp47N+pj+wv3RSPJsPKnhs36mP7C/dFSCs7HfhSV2qfn5tP2r/fPdUcIam7TQdNN3yP981wLi44WqsnVaTB4R8lqE5m+n5V7s8q8Wvf45V7n36e6ozIsvReA0NZB7vd2VovC9Zvoe/8AKutdS2Umw8q1kjuCDzBHwa8p/CvAW9VdaghaxNdQfCrfZW0zGhBF1/V17PpL4i+nP1VRRsFDLwym/kdR+PqqXus/S4bE82invb+B0X25oyR51XK3wZil3PFhqucPOkpJsAeNh7rdtS4caiLxUEnhe1AGOws8V2hbMnHXiBfiPi9VKvLKTmZteXCkBETrasdLXhpHm0t7ApyqbseAvpl1vx4C3Pv4VBw7yYp8qkqlusbHhYcL86h7K3XZhmPC+oHHhr30Z7J2SEt4X9ul/dQuAbsgBJUvZezlijAUWsPi96C/SFth8M6FVVg4IN76EWta3cT6qYhTTyoC9I2zelw8jAaxHP6gQ3sPsqIHZZBal95Dl3Q5sfegTOA6hCeqpBuCbA211Hn20RevgeyleoKhBqCNb8wx19wFHexdsCaMEkdIPpD2X8PdWw7RUYafN4XbqzIt3c/ZWq8B5dlZPH47KwPyoMyfpe+PgVlfxrAFbAC48a61FLFvw/KvHh7K8vD1VqOVdmU5ViQ8T3U8dm/Ux/YX7opHMdDTx2b9TH9hfuijYVmY8UGpMbVPz81/7x/vmo4PD31I2qPn5uP1j8v4zUZhrr56VQXarTZ5R8lt295/CvX1/GtUb1/HrrDtxNvyFDmR0tuQrw4fGlRjjk1ynPYfqjTzbgKjHHOQSRlHLUdnaNaMaocwCsHlAuSez40rhFisxIHLmeH+9VeHmJUFidTw7tbefM24VIw011Pb2+fM+FWsbrqqJXENsLpjZgrI3b1W7NfonusffVZu1vKcHiZbi6zWBHI2Nx4HXjUzF6qQf1gR+RoX2nHcg9tibDnrVz2hwpZjnEGwj2DakUhOQjXih767bLwiq2qjz+OFK4uRzN+38+/uqbgtv4iP6ErC3I6j28aQfhT+Eq5uMB8wT3weDS1xpf48qsY47fApHr6R8YosJAB9hdPAkaVFxG+GMlBDYiS3YDlHqW1VjDO5rjiG8k7Np7Xhw6kyyogsTYtr5Aan1Utt6d+opomgiViH1dzp1eJAHHXQa2oExGIJ1Ykk8Sa3ljyqAfpHVu7Tqr4i9z3m3KrW4UA2VWcUaoLm0lySeJN6zh8U0bBkNmHP441zGteanCNEpZGoRlsvelXFpBZu0cDYcbcuFXUU6sLqQRpwPvpYseHZ7tPjWpeG2iykEMUccxzHYRz/AAqos6LQjxZaKcmOKzfhyobwG9oItKLWH014ea8V9ZohjkDdZTcHgRY8u0VSbG6fjlbJsVlfyrwP/N69Y+7srUE27qi1dS8fwPOnjs76mP7C+4UjW4eWmnxenls36mP7C/dFXRG7WX2iNG+6S+1fr5f5r/fNRbf8VK2r9fL/ADX++agyuAOWpteldzQWozyC+i2xDEAknKBe2lzw7KgTyI1gRm8eHmBp7K74vEgK+lzYm5HdyFDOD24/0bKLkWIUcfOmGtCpkkymq3V401xYAAdg4equj4d3XKiMfAE+6oceNc8WtbssB7KL/RliD8vt2wueJ7Vohuq5JS1hchDCYZxJ0WRiwt1QLnwt6/VXaKJkzqRY3BsdCL/vX4UX4XZcv9PLKI3CjESXbIQMpVxe9rW4eys7zbtz4za2JSFRYJGWZjZVOW2vabcB3VY0JGScnQpb7QlOt2/2qufEXQFuPDzve/mD7KN8d6KMZ06RkxZZblHzHKSouVuB1WtqPA1T7O9HWJm+WRDJfBMM9ydSFe4TTW4A9YqwlKF6GsNhDI4VFZmbQBRck35DnVym4+MPDCznxjb8K67P2HicJhYdqo8YAktGpuWzBiASOBGhps7n774jE7JxeKkK9LD0mUhdOomYXHjUFV2lB/UjHXI+TS3AzEZDwOl+HDQ+qqhIDpwN7AW1ueQHrp3eiveyfaLYtpyrMkcaqVULoxkPvoQxHomxcOG+UM8QZMrGIXJWxF7twZhxI58KFED1QRi9hTQOPlETx6Zgri2bWwAHPXj3CoUl2JOpJJJJ5/703t69x9oY7ExR4iaG0cRdpVQqigtbhfUm3voP3t9HpwUKTDEwzxu2QFDre19ACQwAHbpxqVFhUD7tYhYBiWhcQNa0luqbmy28TXbC7n4uWNZUw7mJtFfQAknKALnW50pv7O3fbHbAwcA0zmMs3YiykufGwPmapfSFtlhjMJs7DfNJA0ViVuC5IEZtzVePeb11qLSx2nsKfDSZJomjcjNlbjY3F7DwNbYLdbEywyTxws0MRs7adXKAToTfQEUytvejzGY7aWSbEoTHArNMseUAFnCplB1a4Y8eFX2zt3jgtjY+MTJOpWR0kQ8ujAsbE2YEG9QFJckIw8iKkYLackTXRiLnVeR05j8q9057dO8A2861bEnuPkKnfdWAluoRFgd8wbCVbXtqvvsaIsPiFZQynMCOVLeOx4i17aj26VLwWLeHrRyDwvofEGqXxA7J2LGFpp+qP35+B0p6bN+pj+wv3RXz1sTbAnQ3sHHEdo7R8aV9C7N+pj+wv3RQw2CQV2PcHNaR6pL7VHz038x+X8bVTyThnNxpGtsw46j1VbbZb5+Xh9Y9/DOxoelb5qQgakm/nVLRVrSr4YPouTYr5ovmDHKy5l1vfhpxB9xoZccx4+fOrLZiAwTBnsOkU8Lm+U9ndW8WEQjqpLJ3qpy6AdgNMDRZ0j84BKxs3EgixOo93Phzo09EkpbapOv1MnZpqlqB0lXOMkRZjoAxJ9SqBrV5u7vNLs7ECZsNoVZcrKUve2tyNbWqQNbVb3ksypjYb0i4g7Y+RFI+i6dor5TmyqGIN72uLDlVtvcCuD2m0WkhABI426NBx+zek1Hvu67S+W5L3l6Tos2moIte3fxtV5g/S3iDjJZVgV0xAVGw5uwJUZQVNr3I0tarEk5qL9x9oNBsWOWW/wA3iAFzG/VMoXQ9gDN6qLFgjwuIINidoYi/DhlgAt64yf8AypKb9b84jEquGbDjBwr1hEAQT2E3A0GtgBa+tb4/0nz4h8KTGobBASCzE9IwKAl7jS4B4X+kakqMpKuPSvgTh8NgsDGbiMPIeA1zELx+01WPo+P/ANC2gCNVEtx/+nu99Au9uPxW0WbGvCVjVVQBcxUAEm4uLkdp4A2qTuVvRi48PPg8PhhOs2Yu3WuudMnLTvoOIyrvZFlNUiv0BHTGDnljPA9slTfRtiDLsfGZyb5ySSb8UQkknmaC9gb24nZLyL8n60oUEShhopa1rcb5j6qlbH2lj8Hgp40wh6CXrZmVrjQKSLcFsOYoTKzSzuiMZ1pMzeveRsJiheAzwSQfPBbXVc1gxvoQbkG9r9tAW+m5OFOBGO2cXWPPZomJy6nKSua5Ug6cbEeVcsH6W9ozYheiiiZshUxqpIYDW51uCO427qr9/N78dOiQYiFcPH9MRqpGa1xe55DXQWHnR52g5b1QCM7pg7L2/Jgt3sPMqBnVVW3IZpSpvbjYchXLfjZK4iXZ20YhcGSJX7cjOGQnvBuD40CvtLaMmy1w4w/6Kqh1kCnNlVs4bMW4X7uFTNj7Z2tBAmETDB1tnQOhLWDBrghxoCRbmL1Xx4/zD6qeG7kE29pLmfGxp9a2GXLb6WonVbed9e+l9uDgnj2Bjg6MlxJbMpGgiANgddCCPEd1VDb0bYbEpixEAzDoLBPm36zFVKlyc2a+oI4eN4u2/SXtJOlgxIjHSqAUaP6KOpWy2a4uNbm5v6qlsrHGmldw3BATcPL40rmo17vj49lSJHS3AjTkdPbWYghuACD2kj1GrEaiH8u7h8eVetfT2d/xyrumDOp0sLXsb+fhWzzBdE0P7x4+XZUoPmpGDYwN0mazD9UamxHA24V9XbLa8ER7Y1+6K+QJTe57jx8Na+vNiD9Gh/lJ90VAGq6QmgEk94XySTFtAZHAN765zz5GqObVHHfW++2OeOV2U/tpbjttIeIqr2viEe4zdHz4EqSQNdNR7aVIs2tvjBrcp6KDhD81NoNHQ+VmFOn0KyqNmtfT9IYa9pWOwpIYViEmGnFdeR+lr2kGmjuJNIuxZujF5GnLRi9sxQRG3Za6keNWh1Gys2Rpc0ALXYGwAm8cq5bLCXmF+xhdT63q29Lmw5sa+Djw6dIx6Q9wFl6xJ4Crvb+HES4vHqLtLhAijnm1ty42YDyrltzYE+KOAEMrQFIz0kgPWCNGikL2kn1WvVmiUJN2lZt70WY3CQdPIEeNAC2RixUHmQQLgc6uN0/RhjUlwuKKoEEiOUzdcJcHMRa17a2vejbdU4RsDjYsO8ssSFld5mzZmMepUclItyHbaoHpAxMi7X2eA7KlxlUZgCTJZtBpw0qVOY7Ko9Je6k+P2uI4ADlgRmZjZVGZhqe/lQVvTuDidnhJHyvFJoskZLLfsbTS/t8qfW00jHy1nz/VLn6P6zIEf6B7bXpW7Z3t2f8A0VJg8MuKKZlyvIgIVy4ksXzaaBrC3C9SdkIJXsLjWxmBAwkxjljRY2iJspCo4KoeHWFzr+7VjBDNgtn4eLCRFppus5C3sbAsTy0uAL9lCmE36yQZBCnTIFCSZLEKFZbsAbZxfQ2tqTRTvJtyZdnYabDyFAwXOygE6rpqb21vXm5opGuDCBlLua0oyHKFs8z4vaUCY1LHDoz5Stg1j9K3A9Ypw06tWGC3zlfar4drGEu0Siw/UUEm/O7G1XeCxd1wLzWE0qFOFjdo+kfT7Uaad9COA2Ww243zZsrvNm1sFYaeN9KrBbJmzCqaa6XfJcdCK6rnsTZwg2+0aiy2cqByDIG9VTPS1gxJDBKvFZXiJ+1pb/ElvE17DYlX3gYgG6hkvfTSPXSrvZarihiYG/YYzPrb98SDyJDD11EjyyVkp5NF+9rgLGVTcdAI8DLCOMOHyn/AQPcahbEw2IXFRfKJUkBgbJkTLbVL3udeVaYfGrMm1GBuAxTu6kWXT1E1axEfKMOefQP6vm6TNstp5/0CrBqqjEQOcJAI2CP8rAViLgHpZLErzHdQttHcrE4rHSiWZPm40Ly5Mo1F1ULfiADc0ZxAdBh9f/WD/wDq+ntrbbkJeDHImsjILAcT82LacdbGr4p3Rnw8716ahCWg7pd470bleiaOZJYZXWPpFH0SxtewNiPOrCP0SESZHxKAEdXQZmPOyE8B21ebjoY9mqJAVzTgICLHWRLWFtNQfbWm0f8A8gg/lf8AwkprvU5c5gdsDrW9IMjd6Ss2zso4aeSBiC0b2uNAb6g+Y5VCc+HbRJ6RP/uOI+0v3V5Gh1217fj31vQPL42uPMJR2hIWZ+Hkfjvr652L/Zof5SfdFfJ4wZKksco7/wAAeNfWOxv7PD/KT7oq4FVyL513ujzmU6X+UzD1SNb3e2haaUsmvEWv5C3nRZtyNhLiwTdRiZGBBvxkN1NuBoWniIJ0+kNLcKVbuQtCXZp9Fvs2dcjhxcLYgDTnwJ9ulM70ZS3w2UKFGdyo14dW+p460sthbMfES9DELvJYa8BYglieQA1NOHZOCSDJHEbrCgXvLHrMx7STc+dqpxLgBStwozfRVXpM3ndIBgsnUks3SZtbK2qZbdtjxrXA+mCctAIsKWESZGUMWLiwAIsvUsVvz40OekfaQkxSqNejWx7ixva/dYeurj0Jn9Pf+S/3k7KvhJLQlcQxrSV5/S0VTEQrgooUluuVTkKlwQ7NZdXuewcLViD0zzCCJGgieaK1pWuTYWBIFrqxA1IPlWu8Ho1xk+InxESq6S4mUKAet9c6ksDoACCb34UO71bjYjZ4QzhLSaBka4uNSpuBY2q8Wl6aUSx+k/GNiWxseH+aEYjlUB2jIUkhi1uqwzce+o23N7sZtOE4bC4NUiuGdYULXINxc2AXXXQAnttxLcFvAcZsDFt0aRCNWjCpwsoU3PeSTXOHGTw7Bwz7MF3uvSlFDOCb5zl5ktlBvytyqUGyTmJwbRMVlRkdeKsCGGvYRejbdja2PwmFI+SmXD6srOjWC8bhgLFedXHpmkvhsAZlC4wreS1r5cozXt/3LW86YW6aq+ysLE37bDZLdt0sffVcsLJW5XC1IkLdQknjdp47aOJR4gTJD1o0iB6liBmHG5Jtdj3DhVvtX0k46AGGWFIpbfSIYNY8GCHQX4jsog9C2zTE2MmlNsrJAo53zG/rJWuO/m5M20NryCMhFjhjLyP9EXzW4cTp7KqdhIiAC0abI+Mb0S42Tt18PiBOoDOA2r31zaMTY351YbO34ngnmnQJmnN3Ug5bjUW15XPrq22t6KZ4pIAJY5YZ3EYlS5VWbhmHZccQasovQdOZWR54lUC6vYksbdYBNDYdvfROw8brseikS0hTY+8mJhhnWNAyTEmRirE3KkHVdBoSe6r1d6NpdCmM6FBDGpRZMvVsSF161+KgUeblbnth9nYzDyTRhpC6sb6R2Ux3fXmBn1toRXKLddpNhfJIpEciQr0mayWWW5e+ulqF2FicbLVHHOwSy/r/AIkKiWjsknSjq/rhjJqc2oufMVzTfzEjEHEqyh2VUYBbKVW9rqfE63FEG2PQ7NFJh1jlSUYhyuaxASyFyTxuuUE+IHbXts+iuOGGZ0x0TyYdbyR6Ai2ltGJBvpqNTUd2iqsoR8X1VBj9/wDFzOjM6gRsGVVFluDpmBuT+FR8RvnO2JTEsyiZQVUhBltlI1XnxNUMnV4cONTdh7M+UYuCI/Rd+sf4QCz+wGiGHiaLyjZdbiatFMO4uJx/6VPLHG04DKMpJYAWDWv1VNtL6njQhtHDnDyvGbF0OUnkCDy9lO3C4vpJCw6oXQAcABoB6qR22MTnxEr62eRj62NDh5MxIGw2V+Jg4LR1Wk05I1JOhv8A7dlfW+xv7PD/ACk+6K+RLaHjoD8d1fXexf7ND/KT7opsJGTkvm7buJyY/EFDl+ekDeBkPLgbcagMOncRhC0jNlBj4seHDgT3112/AzY2dFuXfESgAXJPzrALTh9Hfo+XBp004DYlhqLgiNTxUdrH9Y86WA1Tjn00WqPYO6a4FGj4zS/WSdi8kTu7e0+Vctu7RGEwzvxYmy95PAe8nuBo+2q0ZAUWLXva3Ds5aUJbf3RXFBVkZgEOYZGC6kcTdTw7O+kZGjiW42E7FIRFTRRSdwmGZyzuwuTclmFyTztTG9DMarj2tIrHoW0F+GZOZ0qnx/omlQkwyB7/AKrdU+vgfZVbujvU2zMU8pi6RsrRlCxWxJH8J/d7NaeY9rj4SkZGODdQmzvlizHsidkZ0viZFJQ5W1xUgIvxsT2UP+k5wdlbPZ7tfLrm1N4+JPbQ7tv0ltisI+FOHCZ5TJnEl7ZpWmtlyj96178qg7y77nF4PD4YxBBh7dYOSWsuThlFu3nV9pYMIRduay/1exxscoZ9L/wpzqXPtJdi7Kw0mGjDSYvIzu1yASmfXy6oHiao8J6YhFD0K4CDIRZgGsHNrEsojsSbc64YH0vyIjxS4WGaEsSiMbBAWLBB1SrKt9DlFtByqbCjKeitPSXBFitn4fafRhJZAisDrcNe3qIuDzBokwG1+iwexnOmdljNuFnjZfLUrSp3y3/m2jlDBYoo9UjS9r8LknibacgOyumI33lmwEOHyIi4VlyOCcxK9oOnPlXbKMqbO8EC4MwRKRfGbSWVh/DcO3qKoPOrDe1/0TaPR/WCLW3G2S40/wAXtpN7xekqbF4jCzvHGDhHzKqk5SbqetfX9UcK7r6W8UMW+JCxjpEVHj6xRgt7H6Vw3WOoNcTS7KSj70Zyk7JjMgspxQyaaW6VbWtyzXrG0Jz/AFnhXl0J7bi8bXt2Uvtr+lbEzvA2SKNIJBKsaZspZT1c+tyB2C1cJvSJO20Fx5ji6VFKBetktlK3+le/WPOutTlKa6HqbbFh9NvP9HU69tDccw/qre1hc6A/93tFCez/AEp4uHETTqIj8oIaSMg5LhQoK2a66DXU1y2p6R8RiMNJhnWFY5WLnKrAgls1h1rce6utcGFMyXaMkOztlyQIZJM6BYwL5gYJMy9v0QTflbuqrxGyMBtmLEzRRSYbFRjNJdSt2IJ644OCVNzYEWv4hUXpOxiRQxRsiDDnqELqQqFcr3JBBB4WF9K67W9LeOxERhYxxq4CuY1IYgjXUsbX7qi1OQgoRmwxtcC4/h1GvhXbdjHCDFxSPfKCVNuQdSt/ItUASkHQkeutMVOWIBtoeNteHMjjUEAilZmLSHdE6tiNcN23149tteylVvlsU4bGSJawJzrbmrEkW8DceVNDcuVngjlbg8aE35lepfzy3vW+/O7SYuC6hTNECVF+IPFD4+w+NZuHdwnkFaeM+M0OakrHFcG3DW55d1fXmxh+jw/yk+6K+Q8Y51B0IuLcNeFfXew/7NB/KT7orVtYr0IbD3Bw+GxUuKdukld3dcwACZmJ6o5kXtep+1NpJG4Cmz9n5iqvbu1XzOC8akFrKOOW9szMb2v2AUJR7yiFi2S55sTc699Z8k1aLSigc4ZijCEEMzSXDub68OGlq6SuQQRdgxANuR8BVPg9tiWzMGYC9iF04c+yrPC4sMRpa9tO310kXAp4sI1KlJtBCbEgEcjp76S3pGxEbY+To7WsoYjgXtrw58KcuIccwCLa37PdSG2qITNKUY5c7WCgcL6cTTOG1eUnPQbotdkbNknNokZyBmOUXNr2ue7UVjEYB0BzoVsxQ3BHWGpBB5jT10R7qhGTERooVpMOFUPKFzHpI2IDMQL2F+PAUUfosw/9OzxplaRyrKHSONSfnGVWBN0DMQCdRenm6pRxLUqSov3fF7V0HKmPtnZqiFwmGw8UknCM9CGjXpSBKxzZghTKLgFRe+a1Q1EPVCDBAdB+jlimb5T0Qz9Jc2C9IHt0lhmKW0o0F3ql6fwqR8ndIY2ZbLIzFT2heqbW/ivR/j9r4WNWEYwoPRTsbIjfPKsRQLcHTpM+UcD4VnHbQhb5SivFGhjzq4MehMVyqRuDmVpP7uxVjRFBmNoHg2BOyhhG2VkaQHS2RGyM2p0Aaw148qk4vdDFxBi8JUIMzaoSAvE2BvRLhNtxNs6PDtKiyGF3zXtZ45y6xP3Otz4+IqVtDa8P9IZ+lw3QTl4mMZJfK6jrygi2hHKsw4mayK6/or8reqETudiiBaI6gn6QvYKHOl7/AESDbvqNh93p5HhjVbtOpkjuQLoL3JN9PonQ0dYXfGMLK4lRWEkxjB4lREqxeRK2qPPvPhjjcJKjIsQw7hgRojsJDkNhpqwGnbQNxM5JBaiyit0LRbnYoyMnR2KqrXZlCZW0Uhr5Tc3A7ayN08T0bOY7BCwIZlDdU5WIUm5AJ4iibE7wYeeLoVnigQxwOgYMRGUJ6WJrAksCcwPA10x+8mFn6RpZY3jBcxoUYTK1xkaNxoVYjMQxFq7vE43H6LsreqE9r7vy4WwlyXZiLK6sQQL6gajzqqB1146e6irfTHwTzdIksLgsdI1KtYgENJcAMb6XvQ3kT948uXd407A5zmAu3QOOqmbubrYjHOywLcKOu7GyL2XY9vro62f6GogQcTiCxB1WIZVHH9ZtT5AVJ3I2l0eCSOPL9Ji5HNidCe3q2q9fHpY3Zb8xmFUS4otdQTMeGzCzzUrBYXD4aJIYySEUKL6nmdTwPGvTYIjr3sDxtpx7RVNgJQzhgedtR+dFLQ9TiNRwvSQdnslPObwgAClN6Td1Ag+Uxjqm/SDvPBu6/A+VP/Yn9mh/lJ90UBbTwweN0IzKQQQeBHMGmDs1AsMYHAIoHgFFaWElLgWnksnFx5SHdUod49pRCWRFVizSNdjbkxBtpfQ99VM8asmtcNr4i2JmBOgmkt2g9IdRUmFgykHn2DWkJLsrWi8oRrukgWADS1tMuvvqyDRsRmUEroCRr361R7rQWhZX5Hjfl31bYSOIA2zG3fp5UObRDI3UlU2+zRLgsRm0BQgXJvmPAC55nlSNC8r317aPfSvj4mliSNiWVWzrmJANxluL2zcaGN39jnEO3WVFjQyOzAmyiw0Ci5NyNBT2GblZZ5rOmdbqVluvgVldkcZrQSsoY6Z1jYodOw2NXkG6DwYjo0xLLmBRikamzBwpzqWyiMkghm1NtBeo+y9hSDM0MqEAMmdVZgVYxwMVNtSRNy1GU8yKittbH5gyRi8p6rDDr846NmDm41cEXzHvq9lc0MmuyuYNnM0MsOIxbFyYSxYdWNZHc2WQsM2awGU2W9vIew+6ubFvA7TKEy9YxqCMxABcGQKg63HMb6AXJqQm09oCF80ZyKbOWhU2CNezkjVVLHqngDXbCri2bpY5QxnwqzaRqR81IIoolQiyssgVVIFhVqpshQMBuaknSLJMUdZ2wwCxhlLhXa7XYZV6h076tG3BEhVTiVEgVQygKeOQuwActlVHJ1AJyd96j4XYmMySSNKYnWVpmQrcmQRNJnHKzKxHnUfaH9IrIBlcamNSqKCekUxhSQLtdQV1JItyoqVfuusG7UeHxhhmOf8ARZ5XOUdW0cpiZBfVsqLILkWJA768+5UICHpJnExuiqiXydCk5MhZwqEBiL8Ba/CqvCyY1nOJQSMyjojJlU6ZViy2IsRkKqdODC/GrZMFtQiWaQujQjOAwTrFiuHYKOGigDKRawAtrXKDa57y7vwYfDxKl2dsQR0ll1jaONwDYkNYPxGh1NSJNysOJGs05jhmkglJ6JLMmQBwzGwU9JbmSbADraV+PwO0mVhNHIyq6sysE+muVV/iGmUG3C4vyqdtOXa0mIkcLJHdXbKGTKkZcZhfgSrBRc9YEL3V1LrXfZm6MMOMigctJKxY3KKYchaWJQ99VYZM19Rc276qG3ciSbEJI0rR4WNWOTLnkJKrmS4ICEtmHHS3bp0XB7VJy3kGvSG8iABnaxzG+hzsQVJ0Y8Aa4YbZ+0VZZV6RWAMdw4DBEuLML3C9QgE6dXSopSCVL322fHhVw8CAkqJcznL126V1zGy3vZQNSRoB3kVJP/Hv0q5bd7G4gKxUuNMpZ1v8784oFzcls2a3eTVVisO0TFGyki2qsrKbi4IZbgi1QVY13JHno9iw64SR5Rmd5CoIJBUKAdANNSdaJUmCp1Brfl4d3HxoK9Guz0cTvLI6ImUBVI+k1+tr2AUcRYGLlI59X5Vk4oHOtbDHwc1XbL2sI3tIgNyOueIHcOC+PGi+DGo8d1b4vwtQphYIc+UC+o1Y349vxzoviwSJHYW1qkXyTElVqNVEk4GjzCfVp9ke6gyVBy0o0wv0F+yPdTuDGpWXjtmpD7ysqviGIuRJI3/uY+uhrYe3nd0iKZ2Y2BBKkewiw409MRsPDsz5oIWzFr3jU3ve97jW964bP3Ywkb5kwuHRrHVYUB146haLhDK61BxLgWgIWhwrqLdJp2EcfHWpeKnYxlQT9HgNOXdRX8gj/u0/wj8qyNnxf3af4R+VY/AcdcyeOMaR5V81pCmueQsT2KTr4njV7utj44pc3zqaELImrAkD6S3AK8QRenA26WCuf0TDf5Mf+muse6uDA0wmHGvKGP8A016Et8KyM+qC239w6H6phZy56oHGTDPfKDYFuhdrDnl76qn3zgNyRIpkj6JgqrlQZSgdQW6x7tNCwvTEO62E0/RcPwH7FP8ATWDulgv+kw3+TH/pomjTVS6jsl1j9+VfQK1skkYFh1syKisQCderc8bVE2RvikWHSGWJmtMCSoA+Y+mUtpf54B7aXF6asW6uDt/ZMP8A5Mf+mtf6qYO39kw/L9jH/prtUOnRLoekOM5UWOQ3UICQi69GYxcLoouQbDgNK7HfYH5S4YhVViiuY1YTs56MxqguwW7Es3na9MCLdTBhlthMMLH+5j7fs147qYO/9kw/D+5j/wBNHmoqugk/sjfTosOsZD5o2Ygr0dmWQpmDFgWH0P1eN9bWqUd/EySK0b2d5XuCtwXxCToNewLlPsps/wBU8HY/omG4N+xj7v4a2h3TwY/9Jhvon9jH2/ZqM1BTSVGF9IeuUh0vOzhgUtklkVmEt1LdW36pF+fCuW3N+0AmhgQ5S8hDswN3aeOUkCw6logAOPWuTTeG6eDzD9Ew3637GPv/AIa7wbq4PX9Ew/0R+xTkoA/V7KEyUopJvafpG6XOBG4EjK5zMpCsJVlYKFQdXqkXNybi5rpL6S8xBMT8wyBwEMZLnhkvns/Em2nDWmcNz8D/ANHhv8iPs+zXv6n4H/o8N/kR/wCmrKQ2lDit8kfolEDKsLxsLSkNaOLoxZgvVY6G/LwqBtra0OJbOImjclbtmBzKEtdgqhc7N1iwAvTt/qfgv+jw3+RH2fZr39T8F/0eG/yI/wDTUqbSV3Ukb5SkUb2EzBWzKbW1N/EC/upoQ4QjQOjDUXF7Wtar6HdXBqwZcJhwQRYiGMEeBC6VYx7KhzH5qPj+4v5Uhiog5wK0MNiMjdUv4tns0mW4uCCCpPDvv30XpCyqq5rnmf8AipUOyIAbiGIf+C/lVwcIlvoL/hFLiD1TEmLuhSFMVMFueNgePdR9gjeNPsj3Ch6TZ0RBBjQgjW6j8qIoBZVA0AA91NYVmS0lipA8DRf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1524000" y="1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latin typeface="Impact" pitchFamily="34" charset="0"/>
              </a:rPr>
              <a:t>Canais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31265" t="57703" r="31655" b="18672"/>
          <a:stretch>
            <a:fillRect/>
          </a:stretch>
        </p:blipFill>
        <p:spPr bwMode="auto">
          <a:xfrm>
            <a:off x="1775520" y="1107730"/>
            <a:ext cx="8892480" cy="3185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8271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2991394" y="2411058"/>
            <a:ext cx="17461612" cy="5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49" name="Imagem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43" y="495902"/>
            <a:ext cx="7694023" cy="489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945487" y="4741817"/>
            <a:ext cx="2144333" cy="79683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424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8" descr="data:image/jpeg;base64,/9j/4AAQSkZJRgABAQAAAQABAAD/2wCEAAkGBhQQEBQSEBAUFBQUFRAUEBAUFRAUFBAUFBAVFBQQFBQXHCYeFxkjGRQUHy8gIycpLCwsFR4xNTAqNSYrLCkBCQoKDgwOGg8PGiwkHCQpLCksLCksKSkpLCwpKSksKSwsKSwpKSwpLCkpLCkpLCkpLCwsLCksKSwpLCkpKSksLP/AABEIALcBFAMBIgACEQEDEQH/xAAcAAAABwEBAAAAAAAAAAAAAAAAAQMEBQYHAgj/xAA/EAABAwIEAwYDBQYGAgMAAAABAAIDBBEFEiExBkFRBxNhcYGRIqGxFDJCUsEIFSMzctFigpLh8PFTojRDRP/EABoBAAIDAQEAAAAAAAAAAAAAAAECAAMEBQb/xAApEQACAgICAgIBBAIDAAAAAAAAAQIRAyESMQQTIkFxFDJRYQWhgZHw/9oADAMBAAIRAxEAPwDFQjXIXS0FYESNBQgRC5XaIqEOSiIRuSkcWmqAR9w3WGGoY6+hNj6rYYZMwzcuSxalFnN/qb9VsmHOuxvQNH0VL7GQ5GmvM/JI4hHeMtHQ3S9+fsuJmaEcygExrFo8sjx4lRgU9xTT5J3DqoEqyIA7okEExAIIIKACQRokGEv3BzP4amZI7uUHwhOMllZe61XGzr5s3Yn8Ua9wXFamYPAKudq2CZoO9aNWG/pzVg4ImvA0eFlIcTUokp3g82n6Lo438UYZLswKgrS1WWgrGyaFVEDKSOhI9ipXCpQDutsJtaM8ok+cOFyQo6vprahO24llNjsmeIVF9k82uAIp8iJlcXOATytlyxeia0zbuuixeTSy4Mnd/k68V0jjA27lSbNTdMsMZaPzUhSt+qpxx5zZZkfGJYcMjysHunMlQAmAnAC4Ml16aKpUcNu9jh02qJNi+3NBMKYOCuwkwV0CspqZ2iKF0EQHN0d0LIrIEA5OAwkafJN0pHM5n3SoQcwxHM0EfiH1WuYd/LaOQAv7LIqWYulYXfmH1Wv0f8toHQXPoqZdjoeA315BGb+64j6cglr8/ZAJmXH1JlmB6qnuGq0XtFpPhD1nkoTR7IcIIIKwAEEEFAARORonIPoJNcOYn3bwCdFeGY6zTULLQbJUVTupWfJhjPY8ZuJ6s4JdeNrhsQCrRXx5oyPBVzs7aDRQn/A36K1OFwjGPFUJd7PM3ErDT1UrD+YkeRN02o6q5Fird2v4HkqGzAaOGU+Y2VIpWZSFqitWUsskMt91zPJYJBj9QnVa24FlVkdJlmNWzmlZsmmKG7k+YLBMagXcuZKNI6EHbHtK20ad0Gtkiwfw/RKUjrWVfifv/wCRvJ/aS7mJCR9kp3wIumE0tyvQ2cajp0yNNiUalhoxy6MFcoXWZSNFCoK6CSDl0HJxWhRFZAFHdEASMoroXQIL0Z+JvmPqtbw138NoG5AWQ07viHmPqtVwuW0TepAVUux10SzXcvcpw2QegUd3nIeqWiN/IJQkLx5Bmpy7zWUuWycUQZ6V3kbeyx14TR7AzhBBBWgDQQCCBABcuXQROUZDlBGuVW9DHrHsvnzUEB/wN+iuSz3sbv8Au6G/5Qr9O+zSUgEZb2v1TSGM5k39Aszp4tVbOPqrvqp3Rug/VQlNTrZCOjM5bFIodAlakaBOoodE3nZqEs43oeEjhz9E2Grk+NNdc9xYhYfJhxjZr8edyocZP4aTYSGhOyz4UmxqweGvk/ya/JfxCFRpZdNaOZSjoB/zzTd8Pxbrsp0cyrEJSSdEEq6IoJrJRlf7mf4Iv3NJ0Hup8PC6Dgr/AEwKfbIrpwiT8q5/dkn5CrNmQL1PREnukVZ9M9u7SEnmW6dkPDDJzJUTRte1pyRhwBF93HVaHW8F0Mv36SI/5GrNOSjKkaIpyVs8j5l0b9F6so+zvDon520UV+RLQbehUxNgVM9uR1PEW9Cxlvol5jcTx7C7Uei07BpP4TepC0fF+xbDpyS2J0LusTi0f6Too+TsvfA21PJ3ltmus13uNErdkorLb7e6dxH2C7rMIlg0kic2/wCIjT32ScbPZAgtWRZ4XA9DZYzitN3crh4lbbBqCCsw44ockxNt0UBlVRLoBEVcAK6NEgoQMIijCIoEDslaCjM0rI27vcG+5SN1ceyjC+/xFhIuGDN67BCXRD0fwZhYp6aNgH3WtHyTziCuEULnE7Ap7TMysHks07UOJLZYGnV518gq4K2LJ0ipVI7wucdySfdIUbLGxTyJvwJNkfNdCjKO3xgN0TZsN0oSbJWEJa/kazqOFNp4bOT6J4ulJoQ5Z82Pmi7HPixrl0XAjS+W2iAYuZixvHkaNuTIpwTARom8rdfdOkm4LoGQbIJUtQUIZmHLoOSIej7xbLKKHIeuXSpDvUm96Ng4nozs2o+5w2AWsXgyO83m/wBFZy5ROBjJSwt/LFGP/UJ/C4lclSt2dCqQuCgXrgBFILBOA773xXbHqNdOL6roVI6oKQ3EfTxCQZXAEHcHVUrGuC3Mu+nGZu5j/E3+nqPBW5lWlmTAo2JRltNo+zgQRoQdPcKmdpuUEW3W+V2FRTj+IwE8njRw9Qsj7S+yidzXVFLJ3zWgl0BFpABuWEaP8tD5pk19gcX9GNgoELkaLoFXIQ5QRkIkSBokECoEJa12BUwM0ruYyhZItR7FMUbC+XMbEltvZI96A+j0BilcIoi4nYLzpxBjn2mtdJfQGzfIFaP2icVAUpax2r/hHrusai++FZCNFLdmg0brxhE7RTnA/CLqmISSuLIz93T4n+IvsPFXWDhamhP8oOP5n/F8jorJZ4xFjhlIzqgwyWoNooy7qdgPMnRWCHgabTO5jRzsblXP7Q1gsAAOQFgFxLiAsssvJb60aY+OvvZX4+DIRu9xPW9vkmeIcNlgvG7MOh3UlU4kL7pB1STzWZeTL6Ze/HRAHCJSdI3I34NMBfunK1U07gE8bVEp/de6K/TWrM4ma4GzmkeYRXWh1ETHfeaD6KLqOH4XbC3kj7l9g9T+imlBWR3CjeTyjT++Avqkefe8RiRJIXWuyqhbvEQlsRfqPqkropNkbBR6dwPERLGzKbjI3X/KFOxDRZF2WY2THkcdrAeoWr08l2rk4tNpm/IvtDpi5mOiKMrpy0MqXZFVLb76eKrmI4qYjcOBHXZW+eZrR8Vj4EBUXinEacgtMbM3KwGY+yyZtKk9nS8VRu5LQvQ8YMJylwv5qzUeIh4BBWWUlOGgmwBOtungpOhxF8LhlNxzaf0TqGSK7spnkwzk0lX9mnNqglBJfRVXDsZbNs6x5g8ipyGbTRNzvTElj47RRO0PsfZWF1RRWjn3fHtHOet/wPPXY87brCa2ikgkdFMxzJGEtexwsWnxC9jUDwW+J1J/RU7tW4Bp62klnLQyogie9kw0zNjaX93J+ZpsQOYvp0WmPxWzLLb0eZbrlPqHAqicXhpppB1jikePdosla3herhYZJqOojY22Z74pWtbc2F3EWGpHurLEI26JAKUo+Fayb+VR1Dwdi2GUj3AUshFqRwXEHQvu02S2I8HVtPGZZ6KojjG8j4pGtbfa5I09UOFuHKivm7qkhMjwMzgC0BrQQMznOIAFyPdS0B9EvV4s+YDOb22Vo7POB3V0vevae4jIzH/yO37tv6lXLhbsViNOw1zJGza94xsrMmjzYgtB/DbmtFjgjpYhHBGGtaLMY0aDy/upKaqkSGPasRa9rGhrQGhoADRoABpayhcUxgg2C6xCuy6Xu87ga69FDSTMBLpLOdybrZvn1XIz5H+1M6+DAv3NCc2LO6pB+Kk7G6ZYjiveOEbGhrbm9gBpZFguCukd8MgGurXXt5hZvXJxUk7TdGzlji3GSppWPaZj5HaAlTv2PIBdS2GYMI262PkElirAAtscPCNs5eTNzlroZseAEf2gBRNZW5WqDnxaUnSN/wDpd/ZJLJRI47LbPiLQN0x/fDeqqslLVzfdhk1/wkfVKw8H1p17u3gXNv8AVVt5JdItUYLtlk/e46oKn1PDuJNdZlE54/MJYBf0LkE6w5v/ADQjnj/n/TMiDl0E2zLsSLt2csWXLykjIuC5SyUX3g3FGRTNANg4AeR5LbsGrc0flZec46UsIHOwt6hapwLxMHgxlwL2gB49ND6rl1xnyOnNXE06GRL2BUPRYgHNFinBr8q0qSMzg0xzV0DZWlrhodL8x4g7hZlj/A8sDjIwumbfUhpzgcrgbjyWjQ4ldPoakFKuLfJdjNyUeL6Mag8RY9Dp8kqVr9TRxSi0kbHf1NB+qq2L8BtfIwwHI0k94Lkhotu0Hnysnsq4mYzYmaep1+64XafHYhXXhjF6qeVrY6cvhcbd+XZQDYkg6a7bjqrRSYHRUID5IwSP/ukHeOBPp8PoFIYZxPSSzCKFwLjfLpYGw2AOvySy4t/2WwlOC/r/AEdF0rB/Iff/AAlhB9bqv8aYRXV9HJT07BEZMrSZH5btLhnBsDoRcaK/IJqsq5ETwphklNRQQTuY6SKNrHOjaWs+EWbYHwA15qC7YKKSbBapkLS52WNxa0EktZMxz9B0AJ9Fc0RRFPJHZ1FNFiFNUtgldFFNH30jY3ubG1xyuLnAWFg4nVet7rE6v9op0bpY3UBa9jntDS+1nNJBDxyNxyXPBnCtXjdC6pmxaoiD5Ze7hjALWWdzOYEi5NhyAChDYccwhtXTS073OayaN8bnMsHAOFiRcEfJVHgjsjhwqoM8NVO8uaWOY7ugxzSQdbNvoQDoQrLwrgj6OmbBLVSVLml38aQAOIOzbAnQeJJS2LcQU9IAaidkea+UONibdAoQkSFE41g75WAQymJwOtrEOFtiDt6J3huKxVLO8gkbI3bM0316J2llFSVMaMnF2im13DlRkPdiIfmDS7M/yJHyJVLxJhs25sb7+HMK4RUNaM4dWOJzOBb1F9LHkCLbdUpFwdA8AzF73eDi1o8gP1WDLg5yXFV+ejpYPI9cXyd/jsoMcIB0uSdLlXOLCS9kTWHI9uUl/RvMHqn7OEqZjg4NcbHQFxLf91LtYdgLDwFltlCLioLpGBTlzeST2wREtGXeyTkog/7wv4Jy1gC5dOAn4qtiW70NmYcxuzQPQBLiMJJ9T0SkZugqC7+xUNCAIXLnJHv7JhRUuCCaulRqBPIDtDqCPPRdRRuebMaXHkGgk+wXq6Whp5PvwRO82MP6JaloIY/5cMbf6WtH0Cizt/RPWjzxgPZRX1diIe6YfxzfD7N3+SveE/s+xixqqtzjzbE0NHublasamyL7SEvOTDSX0QDOzehFiYi4gAXc52wFkvh/A9HTvL4aZjXHd2pJ9ypY1KIzpeKG5Ng+zgbaeS4I8UHSpvJKg9DJNjkR+K67nxUeKyyQmxZVOcV2WrHJ9EwRb8RSEkjhqHFV+bHcupOic0uKh6X3J6RZ6JLbFMbqC6Mgi4VNpZ44KqCRxDA2WIk+AeM2nldXuNwcRfUXF0/lw6nmcC+CN1tszQVPS8j5WB5vWuNaCbx5TOBLO8eBuWs0+ZCWwnjKCpl7pmcPsSA4AXtqdiUKnB4XwujihiY4g5PhDQHdbtCjeEOFZqWZ8khZZzcuhLnb3FjbQLalrZgfeiy11S9gHdwmUnkHMbbzLiqfxP2lSYdGJarDpWRl4ja7PA67i0uAs1xOzTy5K9Krdo/BP73o/s/e905sjJY3luYBzQ5tiARoQ4oEPNPH/EEFfXSVNNC6ISBpka62slrOeLbXsPW55q3dlXa5HhVNJT1ET3tMneRllvhzNAc038Wg+pV94Y/Z/o4IniuP2qR9rOHeQtiAvozK65JvqT026uJf2fMMcdDUN8GytI/9mFEhJcM9qseJOe2ipJ5CwNMhPdMazNe13OO5sdB0KpXbnjz3U8cNRhjo3GQGGrc6KQNtq9jHMJILgNWm1wL8loPBvZlTYVI99LJOc4Ae2R7XNNtjYNGoufdSvE/CNNiUQiq4s7WuzMs57HMda1wWkciVEQ8+cCdo02GRSRxRxvbI4POa9w7KG7jlYBXqPtGrail75rmMOdzS1oFwBbW51VppuxfDGH/473eDpprfJwXeOdnkDYMtDHHBIHNP48sjdnNfudtQeo8Uue5x+HY2Coz+fRG4BxC57QHlz3u31JcT6q2QtNtd+fgo/A+FxStvo55++/8ARvQKYcLKnFCaXz7L8s4N/Do5aF26WyauqQFGV+KAc08pqKEWNzeiRmrPFMJKzxUFVY2G7uATKXHm8ruPgsc/JRth4si1QT3Kfd/YXVWw2vO59k8fiBJV2PKuJVkwvlRMurEl3qjo5+qKSqVnsRQ8bJHv0FCSVuu6CHtQfSxx9qtzTuCr03VbMxOoScWJ2JBWVZqdF3pstLqm65EvioiCrvqnBnVyylfqY9+0IxOo0zrh1Wg8yHWJkrJVaJjPX+KYTYnbc2UDiXEDQbN+I+Gw8yqZZr6NOPB/JKVeN5dCb9E1pq3Ofjdl+qrZmkldcbD28gncTJD+H1VKtvezaopLQ8rcQijkYHm7S6xv4g2+acvqAwZo3Xb+XmFU8bwl0744SdSb+QH/AGpp/BVRTxju5s5t9w/QFXRxNxtIrnkjGVNk5T8Vtj+863mrXQ4gZWghjjcAghp18VTKLs6nnYDUPaw/lHxH3V/qONKOiDIpnd1Zoa0EaaC24WjHCl8nRh8jInXFW/uh/QU8m7m5QOZOvsnseLxOdkErS7a3U9AdlAO7SKU6R5nk7WFh804gIcBI1oDvvNHILRGUXpMxPHPtqixoLLuO+1ifDQ0fZmlzr5XEnLosyxXt1xGYWZIyEH8jRf3KYRpp0WCSsxZvEDsPZXFueSR0bpAHs7otMrXZeZDRa3ULSaThfE46uOZ2LiWK476B0AYCOYYGusPP6rzngfGEsWJQ10z3Svjka57nG7nMtlc3/SStyk/aDw8bNmP+VEU09BZWz9oehJsYpgOtgtPpagSMa9uz2tcL72cLj6oBEsRnLGXHXUqKZiw6plWcZsdWSUH2aUyNaC4mwaWOGjw7oourwmZty25HS4P9lTlc47gacEcctT0T8mLtGx1UbV430KqVZiU8ZdmgdYbG+462UFXcRu7sut8RuGMG5P8AZYX5WR6o6cfDxL5dluq8bJ2KjKisvcOcb+Cq2DVz2gCa4cdyeZ8Cp5tG6b7jS49QqG5N72aKilrSIOpa9jy4HMOh1UnQYkLatUnFwNVO1IaB0J1TGvwh8JyyNynkeRReOSVtC+2L0nZIw4qzrZPosRYdimGCcKyVOpGVn5uv9Ks1TwBGxl2PcH9Sb/JWwxZWrSM2TLiTpvYx+1LkvuoclzHFpdq02ITlsr+R+Sp9kg+tDt8YJQSbWuPNBC5BpfyOopG/lXMmGNePFM4KhPoX38Fri01sy8WnoafYXxnQZgidI4fgcpRriN0Hi6rlBfRam/sgpqtw/CVH1NVKfuhWOSAlJilHMKng7L1JIp1RBKQS4+SajDCCATqdyrfWUqjqanzOJ8bD0TJNDp2J0lLlAs1WLCaYPNiB4pvDhxOgBJ8FHUFdJFUvbIC0CwaDzHN3/OitxpwdyWhZ/NNReyy4jwtFfvYh/EaND4b2UNVYs5hAfpqPLdTceNsta+vM9VA4rMJARbrbwV2TIkk4PszY07cZrot9FijXNzF4H6qncbRMqLCwLuv6KLopHNG9xyHROJKqxzEaN19VZxyS1LozvJji+UeyS/cjIGNeCG2AuDttrZPsO4zgAymeMEbguCyrjLj577xRm3UqgPeSbk3J3KvlgSdx0yqPkyqpq0b12sYpTuwx2aSN75C3uGgtLr3vmFthZYGjJQVsY0iiUuTsJGgjVgoSvuFdtuI08TYmyMc1jQ1pewFwAFgLqhIINWQ2Tsq4okqq+omqn5pZGM+LbRp+6ByGq19lSHbFeYeFMTdTTMlZy0I6g7hbZgHErJLOBuD8vArLmbhK30zThSnGl2i14hQh7SCORVFwTgAve58rrDM63gL6AK6OxAFtwU2gxYAEc1nn65StmqEskIugo+DKYWztz25OOnmpJrGR2bG0NHgAmD8SuN01dX6plKEHoSUck1tk6agdVH1LGTSMa9ocL6XUfJWucbNFyndI0N+Nxu75BM583roSMXBW+ywMkazRthYaKLxDFgAbn0TGtxUDUKtVVc6VxsNOvXwCOTyElUewY/Gbdy6OZHZ5nP6lSEEWiZUdN/0paBlgubFNu2b5ulSORGgl7IK6iuyuMksddk9pq8bdOawtvGNWP/0P9cv9k7g4/q27yNd/U0forf0uWPTRQvJh9pm9wVIdsfVOO6HJYXSdqFQw/Exjh4ZmqzYT2uMdYSgxnqfib7hB48sf3Rv8DrLjl06NLdAuCwXUVQcXQTDSaM+TmqQbiMfJwPqFXziW0xOoh0J9kwjaGNv6qTmmDmnmmGJRfARztf2Q5pdDK6pkjgWIgNudyTr1TLjCdhDXaZvDooj7XkYBfbmo2rrM58Fpg5ZFxa0Z8kowfJPY4iq7HfT6JxUVbbWbqTzUS0JWMp/0uO7KH5U2qY7ibYKP4grRFEb9FIxusLlZ/wAdYxmORp81pMpUaqbO8u6lJIwgrQAQQRKEAjRIKEAggiSthJ/Aos1laKcuh+JhI/VVPh2sDXWKus0zXNFt1pSUoUzNJuMrRccHxQzR3a/zHMHon0EB6qlYO0tN2kjxGil/tT+b3e5XLl/jHyuL0dBf5BVTWywzTBm7wPDmm4rCT8I9SmVJS5tVK09Iubxd0zo8kla2OaWUgI5pbC7nWCRqKxsWm7js0fU9EjTQmV13+g5BW238UIkl8mIPY+c8xH83f7J06INAaPRSMrQxqjL5nh19NRZNNrHHiu2RXkfJjmGPVOL2TczBqQlqTbQJIRnPUFYJzjDcnQ6dOLoKI7wnW6C0foPIf8f9lH63D/Z57sggguoYQIIIKEAu2zuGznD1KCCDRCz8O9olRRsMZAlb+APLrsPgRuPBHQ8S1NZUZpZ3WufhacrRfkAEaCrWKCfJLY7yTaqy3NHilGhBBAUValo2IIKEG2OV/dRHyWTVtUZHlx5lBBMiCIRFGgrABIkEEpAIIIIEAiQQQYTprrG4UpQYw7MASggjGTTFkk0aTgEwcwKUkYggtxkocUsxabj25JxU4nJl+EgEkC9tkEFj8jFBwlJrdGnBlmpxinq0HR0+uZ2pO5O5UvAyyNBcWPR2JvYhXTk6e6bX08kEF0PE8TFkh7Jq3Zg8ryckJcIukFquahxAQQXWSSVI5rd7YlCNEaCChD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10" descr="data:image/jpeg;base64,/9j/4AAQSkZJRgABAQAAAQABAAD/2wCEAAkGBhQQEBQSEBAUFBQUFRAUEBAUFRAUFBAUFBAVFBQQFBQXHCYeFxkjGRQUHy8gIycpLCwsFR4xNTAqNSYrLCkBCQoKDgwOGg8PGiwkHCQpLCksLCksKSkpLCwpKSksKSwsKSwpKSwpLCkpLCkpLCkpLCwsLCksKSwpLCkpKSksLP/AABEIALcBFAMBIgACEQEDEQH/xAAcAAAABwEBAAAAAAAAAAAAAAAAAQMEBQYHAgj/xAA/EAABAwIEAwYDBQYGAgMAAAABAAIDBBEFEiExBkFRBxNhcYGRIqGxFDJCUsEIFSMzctFigpLh8PFTojRDRP/EABoBAAIDAQEAAAAAAAAAAAAAAAECAAMEBQb/xAApEQACAgICAgIBBAIDAAAAAAAAAQIRAyESMQQTIkFxFDJRYQWhgZHw/9oADAMBAAIRAxEAPwDFQjXIXS0FYESNBQgRC5XaIqEOSiIRuSkcWmqAR9w3WGGoY6+hNj6rYYZMwzcuSxalFnN/qb9VsmHOuxvQNH0VL7GQ5GmvM/JI4hHeMtHQ3S9+fsuJmaEcygExrFo8sjx4lRgU9xTT5J3DqoEqyIA7okEExAIIIKACQRokGEv3BzP4amZI7uUHwhOMllZe61XGzr5s3Yn8Ua9wXFamYPAKudq2CZoO9aNWG/pzVg4ImvA0eFlIcTUokp3g82n6Lo438UYZLswKgrS1WWgrGyaFVEDKSOhI9ipXCpQDutsJtaM8ok+cOFyQo6vprahO24llNjsmeIVF9k82uAIp8iJlcXOATytlyxeia0zbuuixeTSy4Mnd/k68V0jjA27lSbNTdMsMZaPzUhSt+qpxx5zZZkfGJYcMjysHunMlQAmAnAC4Ml16aKpUcNu9jh02qJNi+3NBMKYOCuwkwV0CspqZ2iKF0EQHN0d0LIrIEA5OAwkafJN0pHM5n3SoQcwxHM0EfiH1WuYd/LaOQAv7LIqWYulYXfmH1Wv0f8toHQXPoqZdjoeA315BGb+64j6cglr8/ZAJmXH1JlmB6qnuGq0XtFpPhD1nkoTR7IcIIIKwAEEEFAARORonIPoJNcOYn3bwCdFeGY6zTULLQbJUVTupWfJhjPY8ZuJ6s4JdeNrhsQCrRXx5oyPBVzs7aDRQn/A36K1OFwjGPFUJd7PM3ErDT1UrD+YkeRN02o6q5Fird2v4HkqGzAaOGU+Y2VIpWZSFqitWUsskMt91zPJYJBj9QnVa24FlVkdJlmNWzmlZsmmKG7k+YLBMagXcuZKNI6EHbHtK20ad0Gtkiwfw/RKUjrWVfifv/wCRvJ/aS7mJCR9kp3wIumE0tyvQ2cajp0yNNiUalhoxy6MFcoXWZSNFCoK6CSDl0HJxWhRFZAFHdEASMoroXQIL0Z+JvmPqtbw138NoG5AWQ07viHmPqtVwuW0TepAVUux10SzXcvcpw2QegUd3nIeqWiN/IJQkLx5Bmpy7zWUuWycUQZ6V3kbeyx14TR7AzhBBBWgDQQCCBABcuXQROUZDlBGuVW9DHrHsvnzUEB/wN+iuSz3sbv8Au6G/5Qr9O+zSUgEZb2v1TSGM5k39Aszp4tVbOPqrvqp3Rug/VQlNTrZCOjM5bFIodAlakaBOoodE3nZqEs43oeEjhz9E2Grk+NNdc9xYhYfJhxjZr8edyocZP4aTYSGhOyz4UmxqweGvk/ya/JfxCFRpZdNaOZSjoB/zzTd8Pxbrsp0cyrEJSSdEEq6IoJrJRlf7mf4Iv3NJ0Hup8PC6Dgr/AEwKfbIrpwiT8q5/dkn5CrNmQL1PREnukVZ9M9u7SEnmW6dkPDDJzJUTRte1pyRhwBF93HVaHW8F0Mv36SI/5GrNOSjKkaIpyVs8j5l0b9F6so+zvDon520UV+RLQbehUxNgVM9uR1PEW9Cxlvol5jcTx7C7Uei07BpP4TepC0fF+xbDpyS2J0LusTi0f6Too+TsvfA21PJ3ltmus13uNErdkorLb7e6dxH2C7rMIlg0kic2/wCIjT32ScbPZAgtWRZ4XA9DZYzitN3crh4lbbBqCCsw44ockxNt0UBlVRLoBEVcAK6NEgoQMIijCIoEDslaCjM0rI27vcG+5SN1ceyjC+/xFhIuGDN67BCXRD0fwZhYp6aNgH3WtHyTziCuEULnE7Ap7TMysHks07UOJLZYGnV518gq4K2LJ0ipVI7wucdySfdIUbLGxTyJvwJNkfNdCjKO3xgN0TZsN0oSbJWEJa/kazqOFNp4bOT6J4ulJoQ5Z82Pmi7HPixrl0XAjS+W2iAYuZixvHkaNuTIpwTARom8rdfdOkm4LoGQbIJUtQUIZmHLoOSIej7xbLKKHIeuXSpDvUm96Ng4nozs2o+5w2AWsXgyO83m/wBFZy5ROBjJSwt/LFGP/UJ/C4lclSt2dCqQuCgXrgBFILBOA773xXbHqNdOL6roVI6oKQ3EfTxCQZXAEHcHVUrGuC3Mu+nGZu5j/E3+nqPBW5lWlmTAo2JRltNo+zgQRoQdPcKmdpuUEW3W+V2FRTj+IwE8njRw9Qsj7S+yidzXVFLJ3zWgl0BFpABuWEaP8tD5pk19gcX9GNgoELkaLoFXIQ5QRkIkSBokECoEJa12BUwM0ruYyhZItR7FMUbC+XMbEltvZI96A+j0BilcIoi4nYLzpxBjn2mtdJfQGzfIFaP2icVAUpax2r/hHrusai++FZCNFLdmg0brxhE7RTnA/CLqmISSuLIz93T4n+IvsPFXWDhamhP8oOP5n/F8jorJZ4xFjhlIzqgwyWoNooy7qdgPMnRWCHgabTO5jRzsblXP7Q1gsAAOQFgFxLiAsssvJb60aY+OvvZX4+DIRu9xPW9vkmeIcNlgvG7MOh3UlU4kL7pB1STzWZeTL6Ze/HRAHCJSdI3I34NMBfunK1U07gE8bVEp/de6K/TWrM4ma4GzmkeYRXWh1ETHfeaD6KLqOH4XbC3kj7l9g9T+imlBWR3CjeTyjT++Avqkefe8RiRJIXWuyqhbvEQlsRfqPqkropNkbBR6dwPERLGzKbjI3X/KFOxDRZF2WY2THkcdrAeoWr08l2rk4tNpm/IvtDpi5mOiKMrpy0MqXZFVLb76eKrmI4qYjcOBHXZW+eZrR8Vj4EBUXinEacgtMbM3KwGY+yyZtKk9nS8VRu5LQvQ8YMJylwv5qzUeIh4BBWWUlOGgmwBOtungpOhxF8LhlNxzaf0TqGSK7spnkwzk0lX9mnNqglBJfRVXDsZbNs6x5g8ipyGbTRNzvTElj47RRO0PsfZWF1RRWjn3fHtHOet/wPPXY87brCa2ikgkdFMxzJGEtexwsWnxC9jUDwW+J1J/RU7tW4Bp62klnLQyogie9kw0zNjaX93J+ZpsQOYvp0WmPxWzLLb0eZbrlPqHAqicXhpppB1jikePdosla3herhYZJqOojY22Z74pWtbc2F3EWGpHurLEI26JAKUo+Fayb+VR1Dwdi2GUj3AUshFqRwXEHQvu02S2I8HVtPGZZ6KojjG8j4pGtbfa5I09UOFuHKivm7qkhMjwMzgC0BrQQMznOIAFyPdS0B9EvV4s+YDOb22Vo7POB3V0vevae4jIzH/yO37tv6lXLhbsViNOw1zJGza94xsrMmjzYgtB/DbmtFjgjpYhHBGGtaLMY0aDy/upKaqkSGPasRa9rGhrQGhoADRoABpayhcUxgg2C6xCuy6Xu87ga69FDSTMBLpLOdybrZvn1XIz5H+1M6+DAv3NCc2LO6pB+Kk7G6ZYjiveOEbGhrbm9gBpZFguCukd8MgGurXXt5hZvXJxUk7TdGzlji3GSppWPaZj5HaAlTv2PIBdS2GYMI262PkElirAAtscPCNs5eTNzlroZseAEf2gBRNZW5WqDnxaUnSN/wDpd/ZJLJRI47LbPiLQN0x/fDeqqslLVzfdhk1/wkfVKw8H1p17u3gXNv8AVVt5JdItUYLtlk/e46oKn1PDuJNdZlE54/MJYBf0LkE6w5v/ADQjnj/n/TMiDl0E2zLsSLt2csWXLykjIuC5SyUX3g3FGRTNANg4AeR5LbsGrc0flZec46UsIHOwt6hapwLxMHgxlwL2gB49ND6rl1xnyOnNXE06GRL2BUPRYgHNFinBr8q0qSMzg0xzV0DZWlrhodL8x4g7hZlj/A8sDjIwumbfUhpzgcrgbjyWjQ4ldPoakFKuLfJdjNyUeL6Mag8RY9Dp8kqVr9TRxSi0kbHf1NB+qq2L8BtfIwwHI0k94Lkhotu0Hnysnsq4mYzYmaep1+64XafHYhXXhjF6qeVrY6cvhcbd+XZQDYkg6a7bjqrRSYHRUID5IwSP/ukHeOBPp8PoFIYZxPSSzCKFwLjfLpYGw2AOvySy4t/2WwlOC/r/AEdF0rB/Iff/AAlhB9bqv8aYRXV9HJT07BEZMrSZH5btLhnBsDoRcaK/IJqsq5ETwphklNRQQTuY6SKNrHOjaWs+EWbYHwA15qC7YKKSbBapkLS52WNxa0EktZMxz9B0AJ9Fc0RRFPJHZ1FNFiFNUtgldFFNH30jY3ubG1xyuLnAWFg4nVet7rE6v9op0bpY3UBa9jntDS+1nNJBDxyNxyXPBnCtXjdC6pmxaoiD5Ze7hjALWWdzOYEi5NhyAChDYccwhtXTS073OayaN8bnMsHAOFiRcEfJVHgjsjhwqoM8NVO8uaWOY7ugxzSQdbNvoQDoQrLwrgj6OmbBLVSVLml38aQAOIOzbAnQeJJS2LcQU9IAaidkea+UONibdAoQkSFE41g75WAQymJwOtrEOFtiDt6J3huKxVLO8gkbI3bM0316J2llFSVMaMnF2im13DlRkPdiIfmDS7M/yJHyJVLxJhs25sb7+HMK4RUNaM4dWOJzOBb1F9LHkCLbdUpFwdA8AzF73eDi1o8gP1WDLg5yXFV+ejpYPI9cXyd/jsoMcIB0uSdLlXOLCS9kTWHI9uUl/RvMHqn7OEqZjg4NcbHQFxLf91LtYdgLDwFltlCLioLpGBTlzeST2wREtGXeyTkog/7wv4Jy1gC5dOAn4qtiW70NmYcxuzQPQBLiMJJ9T0SkZugqC7+xUNCAIXLnJHv7JhRUuCCaulRqBPIDtDqCPPRdRRuebMaXHkGgk+wXq6Whp5PvwRO82MP6JaloIY/5cMbf6WtH0Cizt/RPWjzxgPZRX1diIe6YfxzfD7N3+SveE/s+xixqqtzjzbE0NHublasamyL7SEvOTDSX0QDOzehFiYi4gAXc52wFkvh/A9HTvL4aZjXHd2pJ9ypY1KIzpeKG5Ng+zgbaeS4I8UHSpvJKg9DJNjkR+K67nxUeKyyQmxZVOcV2WrHJ9EwRb8RSEkjhqHFV+bHcupOic0uKh6X3J6RZ6JLbFMbqC6Mgi4VNpZ44KqCRxDA2WIk+AeM2nldXuNwcRfUXF0/lw6nmcC+CN1tszQVPS8j5WB5vWuNaCbx5TOBLO8eBuWs0+ZCWwnjKCpl7pmcPsSA4AXtqdiUKnB4XwujihiY4g5PhDQHdbtCjeEOFZqWZ8khZZzcuhLnb3FjbQLalrZgfeiy11S9gHdwmUnkHMbbzLiqfxP2lSYdGJarDpWRl4ja7PA67i0uAs1xOzTy5K9Krdo/BP73o/s/e905sjJY3luYBzQ5tiARoQ4oEPNPH/EEFfXSVNNC6ISBpka62slrOeLbXsPW55q3dlXa5HhVNJT1ET3tMneRllvhzNAc038Wg+pV94Y/Z/o4IniuP2qR9rOHeQtiAvozK65JvqT026uJf2fMMcdDUN8GytI/9mFEhJcM9qseJOe2ipJ5CwNMhPdMazNe13OO5sdB0KpXbnjz3U8cNRhjo3GQGGrc6KQNtq9jHMJILgNWm1wL8loPBvZlTYVI99LJOc4Ae2R7XNNtjYNGoufdSvE/CNNiUQiq4s7WuzMs57HMda1wWkciVEQ8+cCdo02GRSRxRxvbI4POa9w7KG7jlYBXqPtGrail75rmMOdzS1oFwBbW51VppuxfDGH/473eDpprfJwXeOdnkDYMtDHHBIHNP48sjdnNfudtQeo8Uue5x+HY2Coz+fRG4BxC57QHlz3u31JcT6q2QtNtd+fgo/A+FxStvo55++/8ARvQKYcLKnFCaXz7L8s4N/Do5aF26WyauqQFGV+KAc08pqKEWNzeiRmrPFMJKzxUFVY2G7uATKXHm8ruPgsc/JRth4si1QT3Kfd/YXVWw2vO59k8fiBJV2PKuJVkwvlRMurEl3qjo5+qKSqVnsRQ8bJHv0FCSVuu6CHtQfSxx9qtzTuCr03VbMxOoScWJ2JBWVZqdF3pstLqm65EvioiCrvqnBnVyylfqY9+0IxOo0zrh1Wg8yHWJkrJVaJjPX+KYTYnbc2UDiXEDQbN+I+Gw8yqZZr6NOPB/JKVeN5dCb9E1pq3Ofjdl+qrZmkldcbD28gncTJD+H1VKtvezaopLQ8rcQijkYHm7S6xv4g2+acvqAwZo3Xb+XmFU8bwl0744SdSb+QH/AGpp/BVRTxju5s5t9w/QFXRxNxtIrnkjGVNk5T8Vtj+863mrXQ4gZWghjjcAghp18VTKLs6nnYDUPaw/lHxH3V/qONKOiDIpnd1Zoa0EaaC24WjHCl8nRh8jInXFW/uh/QU8m7m5QOZOvsnseLxOdkErS7a3U9AdlAO7SKU6R5nk7WFh804gIcBI1oDvvNHILRGUXpMxPHPtqixoLLuO+1ifDQ0fZmlzr5XEnLosyxXt1xGYWZIyEH8jRf3KYRpp0WCSsxZvEDsPZXFueSR0bpAHs7otMrXZeZDRa3ULSaThfE46uOZ2LiWK476B0AYCOYYGusPP6rzngfGEsWJQ10z3Svjka57nG7nMtlc3/SStyk/aDw8bNmP+VEU09BZWz9oehJsYpgOtgtPpagSMa9uz2tcL72cLj6oBEsRnLGXHXUqKZiw6plWcZsdWSUH2aUyNaC4mwaWOGjw7oourwmZty25HS4P9lTlc47gacEcctT0T8mLtGx1UbV430KqVZiU8ZdmgdYbG+462UFXcRu7sut8RuGMG5P8AZYX5WR6o6cfDxL5dluq8bJ2KjKisvcOcb+Cq2DVz2gCa4cdyeZ8Cp5tG6b7jS49QqG5N72aKilrSIOpa9jy4HMOh1UnQYkLatUnFwNVO1IaB0J1TGvwh8JyyNynkeRReOSVtC+2L0nZIw4qzrZPosRYdimGCcKyVOpGVn5uv9Ks1TwBGxl2PcH9Sb/JWwxZWrSM2TLiTpvYx+1LkvuoclzHFpdq02ITlsr+R+Sp9kg+tDt8YJQSbWuPNBC5BpfyOopG/lXMmGNePFM4KhPoX38Fri01sy8WnoafYXxnQZgidI4fgcpRriN0Hi6rlBfRam/sgpqtw/CVH1NVKfuhWOSAlJilHMKng7L1JIp1RBKQS4+SajDCCATqdyrfWUqjqanzOJ8bD0TJNDp2J0lLlAs1WLCaYPNiB4pvDhxOgBJ8FHUFdJFUvbIC0CwaDzHN3/OitxpwdyWhZ/NNReyy4jwtFfvYh/EaND4b2UNVYs5hAfpqPLdTceNsta+vM9VA4rMJARbrbwV2TIkk4PszY07cZrot9FijXNzF4H6qncbRMqLCwLuv6KLopHNG9xyHROJKqxzEaN19VZxyS1LozvJji+UeyS/cjIGNeCG2AuDttrZPsO4zgAymeMEbguCyrjLj577xRm3UqgPeSbk3J3KvlgSdx0yqPkyqpq0b12sYpTuwx2aSN75C3uGgtLr3vmFthZYGjJQVsY0iiUuTsJGgjVgoSvuFdtuI08TYmyMc1jQ1pewFwAFgLqhIINWQ2Tsq4okqq+omqn5pZGM+LbRp+6ByGq19lSHbFeYeFMTdTTMlZy0I6g7hbZgHErJLOBuD8vArLmbhK30zThSnGl2i14hQh7SCORVFwTgAve58rrDM63gL6AK6OxAFtwU2gxYAEc1nn65StmqEskIugo+DKYWztz25OOnmpJrGR2bG0NHgAmD8SuN01dX6plKEHoSUck1tk6agdVH1LGTSMa9ocL6XUfJWucbNFyndI0N+Nxu75BM583roSMXBW+ywMkazRthYaKLxDFgAbn0TGtxUDUKtVVc6VxsNOvXwCOTyElUewY/Gbdy6OZHZ5nP6lSEEWiZUdN/0paBlgubFNu2b5ulSORGgl7IK6iuyuMksddk9pq8bdOawtvGNWP/0P9cv9k7g4/q27yNd/U0forf0uWPTRQvJh9pm9wVIdsfVOO6HJYXSdqFQw/Exjh4ZmqzYT2uMdYSgxnqfib7hB48sf3Rv8DrLjl06NLdAuCwXUVQcXQTDSaM+TmqQbiMfJwPqFXziW0xOoh0J9kwjaGNv6qTmmDmnmmGJRfARztf2Q5pdDK6pkjgWIgNudyTr1TLjCdhDXaZvDooj7XkYBfbmo2rrM58Fpg5ZFxa0Z8kowfJPY4iq7HfT6JxUVbbWbqTzUS0JWMp/0uO7KH5U2qY7ibYKP4grRFEb9FIxusLlZ/wAdYxmORp81pMpUaqbO8u6lJIwgrQAQQRKEAjRIKEAggiSthJ/Aos1laKcuh+JhI/VVPh2sDXWKus0zXNFt1pSUoUzNJuMrRccHxQzR3a/zHMHon0EB6qlYO0tN2kjxGil/tT+b3e5XLl/jHyuL0dBf5BVTWywzTBm7wPDmm4rCT8I9SmVJS5tVK09Iubxd0zo8kla2OaWUgI5pbC7nWCRqKxsWm7js0fU9EjTQmV13+g5BW238UIkl8mIPY+c8xH83f7J06INAaPRSMrQxqjL5nh19NRZNNrHHiu2RXkfJjmGPVOL2TczBqQlqTbQJIRnPUFYJzjDcnQ6dOLoKI7wnW6C0foPIf8f9lH63D/Z57sggguoYQIIIKEAu2zuGznD1KCCDRCz8O9olRRsMZAlb+APLrsPgRuPBHQ8S1NZUZpZ3WufhacrRfkAEaCrWKCfJLY7yTaqy3NHilGhBBAUValo2IIKEG2OV/dRHyWTVtUZHlx5lBBMiCIRFGgrABIkEEpAIIIIEAiQQQYTprrG4UpQYw7MASggjGTTFkk0aTgEwcwKUkYggtxkocUsxabj25JxU4nJl+EgEkC9tkEFj8jFBwlJrdGnBlmpxinq0HR0+uZ2pO5O5UvAyyNBcWPR2JvYhXTk6e6bX08kEF0PE8TFkh7Jq3Zg8ryckJcIukFquahxAQQXWSSVI5rd7YlCNEaCChD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4295800" y="764705"/>
            <a:ext cx="6372200" cy="4571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AutoShape 2" descr="data:image/jpeg;base64,/9j/4AAQSkZJRgABAQAAAQABAAD/2wCEAAkGBhQSERUUExQWFRUUGB8YGRgYGBwcGxwYGhsdGBgaGBoYHSYeGBwjHBocHy8gJCcpLCwsHB8xNTAqNSYrLCkBCQoKDgwOGg8PGiwkHyQqLSwsLSwsLCwvLCwsKSwsLCwsLCwsLCksLCksLCwsLCwsLCwsLCwsLCwsLCwsLCwsLP/AABEIAPoAygMBIgACEQEDEQH/xAAcAAACAgMBAQAAAAAAAAAAAAAGBwQFAQIDAAj/xABMEAACAQIDBAYFCAYJAwMFAAABAgMAEQQSIQUGMUETIlFhcYEHkaGx8BQjMjNyssHRJEJDUmJzFRY0U5KT0uHxVGOCRKLCJTU2g7P/xAAbAQACAwEBAQAAAAAAAAAAAAACBAEDBQAGB//EADMRAAEEAAQDBgMIAwAAAAAAAAEAAgMRBBIhMRNBUQUUIjJhgSNxkRUzQlKhscHRBuHw/9oADAMBAAIRAxEAPwCn2x/aJv5r/fNQ24U1t9NjQLg5ZVhRXJvmC63MgBN+/wDGl1sfaORlXo4nBcXzoCbEgWvy/CsGaLI+id19JwGN4+Gzsb5dPoFXHj6/dWGbt7qYnpJ2RDDBEY4kQmS3VUC/VPZVNFs4YbZyYrIrSzOApYZgiG9mAOmY2494rnQOa4t6BTF2mySJsgG5ygeqE6mbK2o8EqyRNlZe64II1BHMVfbvpFjpUimVUkuCroAua2pRgNCSOBrvs7FZNomHJG0bTlbMgOhNtDxqGx7OB5o5sZYfG5lkCyDtSpNtbemxbq8pF1sFCiwF+Nh2mw1NVTCmD6TIEglwxjRUNmvZRqQV4i2vE6VY7o4yOTBNJPHGzBygIRbnQW4C19asMJdIWk6pRvaTYcKyaOPwnSr21SzwuDeQ2Rbnn3VYRbvHgzAC1/ADQ3Pu7aIUwywoEXQX1tzJ99VO0toWBsLaUbYA0apWfteR5qPQfquTxQQgnLnsLDN+sb62HADvqnmxbOTwF+SgAeGnLurjNiCx1N6xG5GgrqrZZj53yeY2pkBABzoslxpmLdU+Vs3Lj2VGmjGuUZT2qT7QxKn1CvFe0/BrwS2vqqVwkcNQT9VWR7VysY5Rlbt5Hx1uPKrKuG0cAsq2fjyPP11N9H+KjhxghxQDAqegJ+j0n6ga/I8B3kV3BEmrNFowdsPhGWbxDkf4K5GNgLlSB2kG3rtRx6J8ZlxEkZ4SJceKnW3kaHId5Z1ciZmlQ6SRvqCODAD9UjuoukEWFxWzTAbRMrC55iQ8/MighaA/MDsne0ZXyQmF7fMCQRtoLVB6RcF0ePk0sHs48xY+0Gp3oqDfLGI+iI+t5kZfbVj6XcD14JQOIZD5dYfjVJu7jjhsOJRoZcRGt/4I+s3vtREZZz9Uu2Qzdlho3Iy/97KX6V8HlxSvbSSP2qbfjVRue3RzST8oIXe/fbIo9bUa+lnB58PFKP1Xt5MP9qCNn9TATsPpTypEPBQZD7dPOukblmJ90WDl4nZrWHrl/X+lTQwu7WUFmNtACSe+umK2fJF9ZGyA8MwIo72xs3+jNnKq6T4ggO/MC2ZlU8gOGnbeo/o6xfygy4Se8iMmYBtbEGxynlxBqsw+LKTqm/tFxidOxtxtNepHMhATj3V9IbI+oi/lr90Ujpt1n+X/ACQc3yg/wEZs3kvt8ae+GhyIqjgqhR4AWpvBNLc1rD/yPEMlEWQ8ifY0hDfQ32bL/wAftKUeH+sX7Q94pt70a7LlPj7JaU+z4i0qKOJcAf4hVOM+8Cc7CNYWT5n9ky/Sh/ZYtP2nZ/Aa7bkYiHFYEYaQAmNcjKea3urD/bgRXL0prbCx90n/AMGoK2hG+EfDywno+kiR1K/vEWf89e2rZH5JC7lQtJYWAYnCNiBp2Ylp9QrXbu482CkE8F5I42DfxLbtt9Id4qr2Viuk2lHJYjPOGt4nto83P39XFEQzKFlI0I+i/b4HuoVx+zFw+2I0SwUyowHZm5dlr1W9jfC6Py2m4MTMeJBiW+MMNHqFY+l0dfDfZf3p6qqt2dpKcP0A1cOXItwBAC38dauPS6QGw3g/vj5/jQx6MBmGImYDVgo7LC5HvFWZTxnOSJmaOzomHckn6Eq7xcJv3dv5UJbdls2Udxv+GnPWi7aW0QOYtrcnuBOnqoRGKwxOZzmueebsuL2IseXma5yzw5VKXtbQV0VTrqLdv+9ddo4yHqiEWsOtfne1h1rntqIMULcvWPdahARhykMO8eutCxHI9+teEwPC/joefHSt795+PGhIRhZXEA6HnUTa+Bzxkr9JDmGutudvjlUzOCOsNdeNZYkagdo9nvqWHKbUvGZpBRbuxs6Pa+GYlgmNhADNbSVCPm3YDmRoSOY51TbXkmh6OGVcrYa+XzbMLciLjTuqr9G23GwuNR7EgBoWA0JDdZfGzA27yKZfpMjjmwkOJSxuQAe1WF7eR5cqtxETaLm7pjsrGScRsMurSaF8jSnb/wAYxGzBMvBSkl+5hlPsa/lS/wBvHJFhYf3YukYHQhpetr2WAUd1MXdEDF7LELXtlaE9vMcu6xpZbxY0SYqVl4ZrL9leqtvIX86qxJGUP6hO9kNPGdhzsxxP10H8plbTHyvY2bmIg3/knH3Gg/Z2GHSbNhPBm6Zuy7tdf/aooq9Gc/TYGSE8FZltrwcX/E0G7R2ksW01YfQw8iIPspZTb2mjfRDX9aCpwzHiSbDD8Jc4fSh+6M/Slg1kSDNKkVmYjOGN9P4QbW76Gdzmw2ExHSyYqMjKVsqvzt2qNNKIfSvEWw8LjUK+v/kptr5cedK3NVc78kt0meysMcRgcheQNQRom1szGQYna3TQnMFw+psR1swXmOyjpeFKXdCVMNtGGI2UvCFf+a3zlj38BTaXhT0DszSedrzfaUXDka0XWUVfRBOExceNwk+FzhZVaRCGP/cYq1uY4e2gaLZJwMgeVo+kB+bRWzdY6Z2twAubd9qptqEjEza/tZPvtUQvx7azJZS42W6hetwfZ/DjIbJ4XCyPbqm16QMOcRhYxEQ7K9yAwvbKR29pod2zjYJoMPhHISSOFSJSeqrkWyMRwBA49tqCC+lr1gn8K58xdZy7qYOy2xBrTJ5SSK6n3RHsPYUkWIjklKxxxsGLlxaw16tj1r8KsBiGxm0VxIssSyrqzgWVO4m+vZQWez4/2rB8vjxoWvIAABq7TcuF4ji90gzEZfbnz3R96Y5hJBE8To2W6tZ1J+cKAG19eBFDW4uPWHASsRe8uijTMbaC/KwFyeQoc2jIBE3DhblVps/BuMKmQoCToCL3IAJzA8BbuN6eZJn3FWV5jF4TgUwPsNGnuVD25taaYZmBEZOlrrH4AkZnPfUPAvAiXmzMxAsF4DxPM865yYXFTtnOZ9bi54W5gaW9VXOy8aQwWeNCDx4e4VL3ADRZ0bCTqqFMK87/ADSNbTqg307S3AUR7F3ZRArYl7AdZyTbQH6K663PqA76NcJhBJH82AoAvlUWB8bcfChra+6+cHpZSOJtxtfkL1QZ702CZbBl9Sq3akOFdssD9FZWY5rlSxYZI78rKGue8VCxEBSIS6so0YGxKnx5irnZuxcIWtdmI/i/Aa+yrqTdiMowiJMbizJe4PeDyIqDINFIjcgdZlbQaHjbh7OIqVFIVOvA318u7nXbeDd2RYg1utEMpI5qOB8RVHhtqFfpXK8+3hx7x7aIAPFtQlxjNOXVyflLqmhZQRb94AFTpzuAaLtsbzrLhcPh4r5YkBYkWzORqAOwEnWgx8SFxDPG+W0TMGIuCQp0W/G4sO6ttnY05R0llzXZOAuvHQXvbsqyZrzH4QmOypIW4n4prmOlpkbjbyLh8Ni1ZrEDPGvAlipWwHkNKCD7ra/Hwa1+ULwuPG/41q2IXtHKk3RyuaBlOnovUwHCwyvlDxbq5hGno43iTDPN0jBQyZhc8WW9h460J4ibOxY8WJJ89fOovyhP3hWTi0/fHxwojFMWhuU6ei5j8HHM+YSC3Veo5I82HvjDJhfkeNuUsFSQa2H6txxuuljVX8lweHbpOn+UkaoirlBP6udj2dg40KnFp+8OXxrWPlafvUZZOQLYSR6FLNZg2OcWTUHbgEV/r2U2bHOZDKT1y2e/MMDcEeBt4V9FbNkLQxsdSyKT4lQTXzQ+MS30hwNfSuyP7PF/LX7opnCRyMvOCPmsX/IZoZBGIiDV7ey+ZN4pP0vEC/7ebmf71qrXbW9/O/xamLtaBTPN1Vv0r/qjm5qMMMoP0V4fuj8q9A3ERgDwrAGEkIvOgQN8a9lYMh+CdKPeiX91ePYOys9EOwcuQ/Ki70z8qLuT+b0BXPPX1+6she4/A+PGjzox2D1Csle4VPem/lXdxd+dLudySFBtpe57gdATxJ1Hbwph+jXZ+YIHX9SRvIjKvsNaLHGZYekUWVw4BNiStrAeN9e0VZejDFZzHf8AWiZuX72gtyFqycY/MbRRx8Ilt3oqHaHSq7ABgoYgkDQnWwzHhw86oGzm2YEG2hAABN9BoddOZHdanRvHsBnUhX6JL5iAoszdra3NDO7O6KzY5TJKsixWkKjS5B6oI7L6nwFZwFHLScLg5ucnZWG6iMkKhgQwXW/EHsIIuK22/hOkQWHj2Hu9fZVziZFMkhXUMx187e+tFQEHlYUiRrSaadnIDi3VD4npTlAuLppbq20vxUaDh4UTbJ2e8Vxnzg+Px58anhSToakiAgfnRFxdui8Lduai4iAOCpFwwNx40pN7dk/J5Trp+r4EcCPLjTelNLb0njrA9+XXwv8AjwqzDO+JSoxLfhEoLx20JZLGRj1V6NQLBQqi2VQOXDzuTW2zYs5IVCWA4DU99rDSuv8ARuYxJexJC68uqHLHs1e3lUrdFf0rQ6ZXHiNLVvRP4bgQsMN4jspO62/o2XQ9HJ3dU9n+3DnWBs2Ufs35cm5eIo4tr5/hWB4cdPZrT3ez0CZ+z29UDts2X+7fzB/KthsuW/1b8ezuo1NZYceyu74ei77OZ1KCRsiY/s35fHxxrB2RNp823waOB+VY8a7vjuin7PZ1KE9nYOWKRXfDCZVveN/otcEWPPjr5V9NbNN4YyBlGRerxt1RpfnbhSQfgad+zfqY/sL90UrPKZKtUzYdsNUkxtUfPy98r/fNR35/nUnao/SJf5r+xz8d1Rqqta7PKF4HX47Kyff+Vey6/n4VqeXx+H/FdaOlktx9le/O1aLXVV0v3/hXWuQ3viSggcfqNx7yMw+6dPGrL0R4s/K1FzlRGt4Wrpt3AGeBkHGwZftDUevhVF6PZmTHKpuLpIpB7cp4+BqqbypGRpEo6FNTe7eXOejT6I0NufdQ/sLbiYZpJTbpCojXsAa5Y9/0RUGQNZ27/fQ5j2LG2gGgvw5+yscOL3WtR8bI48gTSh23AIgwOfTlr7BzrbA4pZ1JjPV5nhr2eNBO7Wz2VfpAlrG1+/n2UYQT9Gli8dh4+elVkaostDQalZwuL6KTI5tfgau3kFtKCd4trxMvVe736oCsSSeGU25/nVnuzjZHiPSizIcvf3g949lCLahe3NrzVpNS79JsNogx5vY+om9x4UfuxN+zXz5adlLv0mzjIiA8XLH1Wv7eNHh/vQqcR90UCNiWzlge326H2Vd7kR3lduSoR6yPyofiiLsFGpPdy7T2D/mmHsPYq4eMgas2rH8PAVujRZOGYXPtWlvLz7qwr8PKvOdfjsr2b2AUVrWpevWS2t6534X/ACrZeWvP4vXWopeA/CvfF68f961INh8eyutdS8z6Gnhs36mP7C/dFIxvj4+L089m/Ux/YX3CoKQx2zUmtq/Xyn/uP981DPxrUnar/PzfzXt/jNRWPs99CSn2eULP58fLhWDx9XurF9Lefs0rdV4fh7q60azHH7q3tpb2+VZzcfDtrAHAdp/CutQtSPbaoeIiVJYZgozJIuY8yhOUgnnxqZf8K44tboe6x49hv+FQdQocLCt8LhQXeJuZIU+1fZQVvBsvJJfv1W9ufvoqfEHRgesnPlblfw4VC2hhHnJcqdbEnkCf9hWSWmJ9K6w4UVtuycMFzSJIGuDzIIvr9E2tRZFjwzN8mwyKDcZn04gWsOI4HSg/BIYx9C4Hf38+VF+wZ7rcgAdg5Dv76HPqic1tXqVNw+B62d7F+wDRRxIUefHjrWscOUN3sW9dS5ZdO8/HKoeIxQUcbDnqDx/5qh5tVBxUfEYnKp5Dtt+HqpZb/wAoPQk/rs7d+VbKLeJLGjiJjiZCqm8anrN4ch39tU29uw+lxkR0EcSAnvsSQvhwv2Xq/C/eKqYF7KCqthbCEMXWHXktftA5Lf41q6I/2rY6kD40F6wy6VsWpYwNFBZJ19nsrJ/KsXv6/wAK8D+ArrR0sAe6sjjWDpWT+VRa5aKeHl8eqsq3ur2nsA/OvW09lTahanhfxp47N+pj+wv3RSPJsPKnhs36mP7C/dFSCs7HfhSV2qfn5tP2r/fPdUcIam7TQdNN3yP981wLi44WqsnVaTB4R8lqE5m+n5V7s8q8Wvf45V7n36e6ozIsvReA0NZB7vd2VovC9Zvoe/8AKutdS2Umw8q1kjuCDzBHwa8p/CvAW9VdaghaxNdQfCrfZW0zGhBF1/V17PpL4i+nP1VRRsFDLwym/kdR+PqqXus/S4bE82invb+B0X25oyR51XK3wZil3PFhqucPOkpJsAeNh7rdtS4caiLxUEnhe1AGOws8V2hbMnHXiBfiPi9VKvLKTmZteXCkBETrasdLXhpHm0t7ApyqbseAvpl1vx4C3Pv4VBw7yYp8qkqlusbHhYcL86h7K3XZhmPC+oHHhr30Z7J2SEt4X9ul/dQuAbsgBJUvZezlijAUWsPi96C/SFth8M6FVVg4IN76EWta3cT6qYhTTyoC9I2zelw8jAaxHP6gQ3sPsqIHZZBal95Dl3Q5sfegTOA6hCeqpBuCbA211Hn20RevgeyleoKhBqCNb8wx19wFHexdsCaMEkdIPpD2X8PdWw7RUYafN4XbqzIt3c/ZWq8B5dlZPH47KwPyoMyfpe+PgVlfxrAFbAC48a61FLFvw/KvHh7K8vD1VqOVdmU5ViQ8T3U8dm/Ux/YX7opHMdDTx2b9TH9hfuijYVmY8UGpMbVPz81/7x/vmo4PD31I2qPn5uP1j8v4zUZhrr56VQXarTZ5R8lt295/CvX1/GtUb1/HrrDtxNvyFDmR0tuQrw4fGlRjjk1ynPYfqjTzbgKjHHOQSRlHLUdnaNaMaocwCsHlAuSez40rhFisxIHLmeH+9VeHmJUFidTw7tbefM24VIw011Pb2+fM+FWsbrqqJXENsLpjZgrI3b1W7NfonusffVZu1vKcHiZbi6zWBHI2Nx4HXjUzF6qQf1gR+RoX2nHcg9tibDnrVz2hwpZjnEGwj2DakUhOQjXih767bLwiq2qjz+OFK4uRzN+38+/uqbgtv4iP6ErC3I6j28aQfhT+Eq5uMB8wT3weDS1xpf48qsY47fApHr6R8YosJAB9hdPAkaVFxG+GMlBDYiS3YDlHqW1VjDO5rjiG8k7Np7Xhw6kyyogsTYtr5Aan1Utt6d+opomgiViH1dzp1eJAHHXQa2oExGIJ1Ykk8Sa3ljyqAfpHVu7Tqr4i9z3m3KrW4UA2VWcUaoLm0lySeJN6zh8U0bBkNmHP441zGteanCNEpZGoRlsvelXFpBZu0cDYcbcuFXUU6sLqQRpwPvpYseHZ7tPjWpeG2iykEMUccxzHYRz/AAqos6LQjxZaKcmOKzfhyobwG9oItKLWH014ea8V9ZohjkDdZTcHgRY8u0VSbG6fjlbJsVlfyrwP/N69Y+7srUE27qi1dS8fwPOnjs76mP7C+4UjW4eWmnxenls36mP7C/dFXRG7WX2iNG+6S+1fr5f5r/fNRbf8VK2r9fL/ADX++agyuAOWpteldzQWozyC+i2xDEAknKBe2lzw7KgTyI1gRm8eHmBp7K74vEgK+lzYm5HdyFDOD24/0bKLkWIUcfOmGtCpkkymq3V401xYAAdg4equj4d3XKiMfAE+6oceNc8WtbssB7KL/RliD8vt2wueJ7Vohuq5JS1hchDCYZxJ0WRiwt1QLnwt6/VXaKJkzqRY3BsdCL/vX4UX4XZcv9PLKI3CjESXbIQMpVxe9rW4eys7zbtz4za2JSFRYJGWZjZVOW2vabcB3VY0JGScnQpb7QlOt2/2qufEXQFuPDzve/mD7KN8d6KMZ06RkxZZblHzHKSouVuB1WtqPA1T7O9HWJm+WRDJfBMM9ydSFe4TTW4A9YqwlKF6GsNhDI4VFZmbQBRck35DnVym4+MPDCznxjb8K67P2HicJhYdqo8YAktGpuWzBiASOBGhps7n774jE7JxeKkK9LD0mUhdOomYXHjUFV2lB/UjHXI+TS3AzEZDwOl+HDQ+qqhIDpwN7AW1ueQHrp3eiveyfaLYtpyrMkcaqVULoxkPvoQxHomxcOG+UM8QZMrGIXJWxF7twZhxI58KFED1QRi9hTQOPlETx6Zgri2bWwAHPXj3CoUl2JOpJJJJ5/703t69x9oY7ExR4iaG0cRdpVQqigtbhfUm3voP3t9HpwUKTDEwzxu2QFDre19ACQwAHbpxqVFhUD7tYhYBiWhcQNa0luqbmy28TXbC7n4uWNZUw7mJtFfQAknKALnW50pv7O3fbHbAwcA0zmMs3YiykufGwPmapfSFtlhjMJs7DfNJA0ViVuC5IEZtzVePeb11qLSx2nsKfDSZJomjcjNlbjY3F7DwNbYLdbEywyTxws0MRs7adXKAToTfQEUytvejzGY7aWSbEoTHArNMseUAFnCplB1a4Y8eFX2zt3jgtjY+MTJOpWR0kQ8ujAsbE2YEG9QFJckIw8iKkYLackTXRiLnVeR05j8q9057dO8A2861bEnuPkKnfdWAluoRFgd8wbCVbXtqvvsaIsPiFZQynMCOVLeOx4i17aj26VLwWLeHrRyDwvofEGqXxA7J2LGFpp+qP35+B0p6bN+pj+wv3RXz1sTbAnQ3sHHEdo7R8aV9C7N+pj+wv3RQw2CQV2PcHNaR6pL7VHz038x+X8bVTyThnNxpGtsw46j1VbbZb5+Xh9Y9/DOxoelb5qQgakm/nVLRVrSr4YPouTYr5ovmDHKy5l1vfhpxB9xoZccx4+fOrLZiAwTBnsOkU8Lm+U9ndW8WEQjqpLJ3qpy6AdgNMDRZ0j84BKxs3EgixOo93Phzo09EkpbapOv1MnZpqlqB0lXOMkRZjoAxJ9SqBrV5u7vNLs7ECZsNoVZcrKUve2tyNbWqQNbVb3ksypjYb0i4g7Y+RFI+i6dor5TmyqGIN72uLDlVtvcCuD2m0WkhABI426NBx+zek1Hvu67S+W5L3l6Tos2moIte3fxtV5g/S3iDjJZVgV0xAVGw5uwJUZQVNr3I0tarEk5qL9x9oNBsWOWW/wA3iAFzG/VMoXQ9gDN6qLFgjwuIINidoYi/DhlgAt64yf8AypKb9b84jEquGbDjBwr1hEAQT2E3A0GtgBa+tb4/0nz4h8KTGobBASCzE9IwKAl7jS4B4X+kakqMpKuPSvgTh8NgsDGbiMPIeA1zELx+01WPo+P/ANC2gCNVEtx/+nu99Au9uPxW0WbGvCVjVVQBcxUAEm4uLkdp4A2qTuVvRi48PPg8PhhOs2Yu3WuudMnLTvoOIyrvZFlNUiv0BHTGDnljPA9slTfRtiDLsfGZyb5ySSb8UQkknmaC9gb24nZLyL8n60oUEShhopa1rcb5j6qlbH2lj8Hgp40wh6CXrZmVrjQKSLcFsOYoTKzSzuiMZ1pMzeveRsJiheAzwSQfPBbXVc1gxvoQbkG9r9tAW+m5OFOBGO2cXWPPZomJy6nKSua5Ug6cbEeVcsH6W9ozYheiiiZshUxqpIYDW51uCO427qr9/N78dOiQYiFcPH9MRqpGa1xe55DXQWHnR52g5b1QCM7pg7L2/Jgt3sPMqBnVVW3IZpSpvbjYchXLfjZK4iXZ20YhcGSJX7cjOGQnvBuD40CvtLaMmy1w4w/6Kqh1kCnNlVs4bMW4X7uFTNj7Z2tBAmETDB1tnQOhLWDBrghxoCRbmL1Xx4/zD6qeG7kE29pLmfGxp9a2GXLb6WonVbed9e+l9uDgnj2Bjg6MlxJbMpGgiANgddCCPEd1VDb0bYbEpixEAzDoLBPm36zFVKlyc2a+oI4eN4u2/SXtJOlgxIjHSqAUaP6KOpWy2a4uNbm5v6qlsrHGmldw3BATcPL40rmo17vj49lSJHS3AjTkdPbWYghuACD2kj1GrEaiH8u7h8eVetfT2d/xyrumDOp0sLXsb+fhWzzBdE0P7x4+XZUoPmpGDYwN0mazD9UamxHA24V9XbLa8ER7Y1+6K+QJTe57jx8Na+vNiD9Gh/lJ90VAGq6QmgEk94XySTFtAZHAN765zz5GqObVHHfW++2OeOV2U/tpbjttIeIqr2viEe4zdHz4EqSQNdNR7aVIs2tvjBrcp6KDhD81NoNHQ+VmFOn0KyqNmtfT9IYa9pWOwpIYViEmGnFdeR+lr2kGmjuJNIuxZujF5GnLRi9sxQRG3Za6keNWh1Gys2Rpc0ALXYGwAm8cq5bLCXmF+xhdT63q29Lmw5sa+Djw6dIx6Q9wFl6xJ4Crvb+HES4vHqLtLhAijnm1ty42YDyrltzYE+KOAEMrQFIz0kgPWCNGikL2kn1WvVmiUJN2lZt70WY3CQdPIEeNAC2RixUHmQQLgc6uN0/RhjUlwuKKoEEiOUzdcJcHMRa17a2vejbdU4RsDjYsO8ssSFld5mzZmMepUclItyHbaoHpAxMi7X2eA7KlxlUZgCTJZtBpw0qVOY7Ko9Je6k+P2uI4ADlgRmZjZVGZhqe/lQVvTuDidnhJHyvFJoskZLLfsbTS/t8qfW00jHy1nz/VLn6P6zIEf6B7bXpW7Z3t2f8A0VJg8MuKKZlyvIgIVy4ksXzaaBrC3C9SdkIJXsLjWxmBAwkxjljRY2iJspCo4KoeHWFzr+7VjBDNgtn4eLCRFppus5C3sbAsTy0uAL9lCmE36yQZBCnTIFCSZLEKFZbsAbZxfQ2tqTRTvJtyZdnYabDyFAwXOygE6rpqb21vXm5opGuDCBlLua0oyHKFs8z4vaUCY1LHDoz5Stg1j9K3A9Ypw06tWGC3zlfar4drGEu0Siw/UUEm/O7G1XeCxd1wLzWE0qFOFjdo+kfT7Uaad9COA2Ww243zZsrvNm1sFYaeN9KrBbJmzCqaa6XfJcdCK6rnsTZwg2+0aiy2cqByDIG9VTPS1gxJDBKvFZXiJ+1pb/ElvE17DYlX3gYgG6hkvfTSPXSrvZarihiYG/YYzPrb98SDyJDD11EjyyVkp5NF+9rgLGVTcdAI8DLCOMOHyn/AQPcahbEw2IXFRfKJUkBgbJkTLbVL3udeVaYfGrMm1GBuAxTu6kWXT1E1axEfKMOefQP6vm6TNstp5/0CrBqqjEQOcJAI2CP8rAViLgHpZLErzHdQttHcrE4rHSiWZPm40Ly5Mo1F1ULfiADc0ZxAdBh9f/WD/wDq+ntrbbkJeDHImsjILAcT82LacdbGr4p3Rnw8716ahCWg7pd470bleiaOZJYZXWPpFH0SxtewNiPOrCP0SESZHxKAEdXQZmPOyE8B21ebjoY9mqJAVzTgICLHWRLWFtNQfbWm0f8A8gg/lf8AwkprvU5c5gdsDrW9IMjd6Ss2zso4aeSBiC0b2uNAb6g+Y5VCc+HbRJ6RP/uOI+0v3V5Gh1217fj31vQPL42uPMJR2hIWZ+Hkfjvr652L/Zof5SfdFfJ4wZKksco7/wAAeNfWOxv7PD/KT7oq4FVyL513ujzmU6X+UzD1SNb3e2haaUsmvEWv5C3nRZtyNhLiwTdRiZGBBvxkN1NuBoWniIJ0+kNLcKVbuQtCXZp9Fvs2dcjhxcLYgDTnwJ9ulM70ZS3w2UKFGdyo14dW+p460sthbMfES9DELvJYa8BYglieQA1NOHZOCSDJHEbrCgXvLHrMx7STc+dqpxLgBStwozfRVXpM3ndIBgsnUks3SZtbK2qZbdtjxrXA+mCctAIsKWESZGUMWLiwAIsvUsVvz40OekfaQkxSqNejWx7ixva/dYeurj0Jn9Pf+S/3k7KvhJLQlcQxrSV5/S0VTEQrgooUluuVTkKlwQ7NZdXuewcLViD0zzCCJGgieaK1pWuTYWBIFrqxA1IPlWu8Ho1xk+InxESq6S4mUKAet9c6ksDoACCb34UO71bjYjZ4QzhLSaBka4uNSpuBY2q8Wl6aUSx+k/GNiWxseH+aEYjlUB2jIUkhi1uqwzce+o23N7sZtOE4bC4NUiuGdYULXINxc2AXXXQAnttxLcFvAcZsDFt0aRCNWjCpwsoU3PeSTXOHGTw7Bwz7MF3uvSlFDOCb5zl5ktlBvytyqUGyTmJwbRMVlRkdeKsCGGvYRejbdja2PwmFI+SmXD6srOjWC8bhgLFedXHpmkvhsAZlC4wreS1r5cozXt/3LW86YW6aq+ysLE37bDZLdt0sffVcsLJW5XC1IkLdQknjdp47aOJR4gTJD1o0iB6liBmHG5Jtdj3DhVvtX0k46AGGWFIpbfSIYNY8GCHQX4jsog9C2zTE2MmlNsrJAo53zG/rJWuO/m5M20NryCMhFjhjLyP9EXzW4cTp7KqdhIiAC0abI+Mb0S42Tt18PiBOoDOA2r31zaMTY351YbO34ngnmnQJmnN3Ug5bjUW15XPrq22t6KZ4pIAJY5YZ3EYlS5VWbhmHZccQasovQdOZWR54lUC6vYksbdYBNDYdvfROw8brseikS0hTY+8mJhhnWNAyTEmRirE3KkHVdBoSe6r1d6NpdCmM6FBDGpRZMvVsSF161+KgUeblbnth9nYzDyTRhpC6sb6R2Ux3fXmBn1toRXKLddpNhfJIpEciQr0mayWWW5e+ulqF2FicbLVHHOwSy/r/AIkKiWjsknSjq/rhjJqc2oufMVzTfzEjEHEqyh2VUYBbKVW9rqfE63FEG2PQ7NFJh1jlSUYhyuaxASyFyTxuuUE+IHbXts+iuOGGZ0x0TyYdbyR6Ai2ltGJBvpqNTUd2iqsoR8X1VBj9/wDFzOjM6gRsGVVFluDpmBuT+FR8RvnO2JTEsyiZQVUhBltlI1XnxNUMnV4cONTdh7M+UYuCI/Rd+sf4QCz+wGiGHiaLyjZdbiatFMO4uJx/6VPLHG04DKMpJYAWDWv1VNtL6njQhtHDnDyvGbF0OUnkCDy9lO3C4vpJCw6oXQAcABoB6qR22MTnxEr62eRj62NDh5MxIGw2V+Jg4LR1Wk05I1JOhv8A7dlfW+xv7PD/ACk+6K+RLaHjoD8d1fXexf7ND/KT7opsJGTkvm7buJyY/EFDl+ekDeBkPLgbcagMOncRhC0jNlBj4seHDgT3112/AzY2dFuXfESgAXJPzrALTh9Hfo+XBp004DYlhqLgiNTxUdrH9Y86WA1Tjn00WqPYO6a4FGj4zS/WSdi8kTu7e0+Vctu7RGEwzvxYmy95PAe8nuBo+2q0ZAUWLXva3Ds5aUJbf3RXFBVkZgEOYZGC6kcTdTw7O+kZGjiW42E7FIRFTRRSdwmGZyzuwuTclmFyTztTG9DMarj2tIrHoW0F+GZOZ0qnx/omlQkwyB7/AKrdU+vgfZVbujvU2zMU8pi6RsrRlCxWxJH8J/d7NaeY9rj4SkZGODdQmzvlizHsidkZ0viZFJQ5W1xUgIvxsT2UP+k5wdlbPZ7tfLrm1N4+JPbQ7tv0ltisI+FOHCZ5TJnEl7ZpWmtlyj96178qg7y77nF4PD4YxBBh7dYOSWsuThlFu3nV9pYMIRduay/1exxscoZ9L/wpzqXPtJdi7Kw0mGjDSYvIzu1yASmfXy6oHiao8J6YhFD0K4CDIRZgGsHNrEsojsSbc64YH0vyIjxS4WGaEsSiMbBAWLBB1SrKt9DlFtByqbCjKeitPSXBFitn4fafRhJZAisDrcNe3qIuDzBokwG1+iwexnOmdljNuFnjZfLUrSp3y3/m2jlDBYoo9UjS9r8LknibacgOyumI33lmwEOHyIi4VlyOCcxK9oOnPlXbKMqbO8EC4MwRKRfGbSWVh/DcO3qKoPOrDe1/0TaPR/WCLW3G2S40/wAXtpN7xekqbF4jCzvHGDhHzKqk5SbqetfX9UcK7r6W8UMW+JCxjpEVHj6xRgt7H6Vw3WOoNcTS7KSj70Zyk7JjMgspxQyaaW6VbWtyzXrG0Jz/AFnhXl0J7bi8bXt2Uvtr+lbEzvA2SKNIJBKsaZspZT1c+tyB2C1cJvSJO20Fx5ji6VFKBetktlK3+le/WPOutTlKa6HqbbFh9NvP9HU69tDccw/qre1hc6A/93tFCez/AEp4uHETTqIj8oIaSMg5LhQoK2a66DXU1y2p6R8RiMNJhnWFY5WLnKrAgls1h1rce6utcGFMyXaMkOztlyQIZJM6BYwL5gYJMy9v0QTflbuqrxGyMBtmLEzRRSYbFRjNJdSt2IJ644OCVNzYEWv4hUXpOxiRQxRsiDDnqELqQqFcr3JBBB4WF9K67W9LeOxERhYxxq4CuY1IYgjXUsbX7qi1OQgoRmwxtcC4/h1GvhXbdjHCDFxSPfKCVNuQdSt/ItUASkHQkeutMVOWIBtoeNteHMjjUEAilZmLSHdE6tiNcN23149tteylVvlsU4bGSJawJzrbmrEkW8DceVNDcuVngjlbg8aE35lepfzy3vW+/O7SYuC6hTNECVF+IPFD4+w+NZuHdwnkFaeM+M0OakrHFcG3DW55d1fXmxh+jw/yk+6K+Q8Y51B0IuLcNeFfXew/7NB/KT7orVtYr0IbD3Bw+GxUuKdukld3dcwACZmJ6o5kXtep+1NpJG4Cmz9n5iqvbu1XzOC8akFrKOOW9szMb2v2AUJR7yiFi2S55sTc699Z8k1aLSigc4ZijCEEMzSXDub68OGlq6SuQQRdgxANuR8BVPg9tiWzMGYC9iF04c+yrPC4sMRpa9tO310kXAp4sI1KlJtBCbEgEcjp76S3pGxEbY+To7WsoYjgXtrw58KcuIccwCLa37PdSG2qITNKUY5c7WCgcL6cTTOG1eUnPQbotdkbNknNokZyBmOUXNr2ue7UVjEYB0BzoVsxQ3BHWGpBB5jT10R7qhGTERooVpMOFUPKFzHpI2IDMQL2F+PAUUfosw/9OzxplaRyrKHSONSfnGVWBN0DMQCdRenm6pRxLUqSov3fF7V0HKmPtnZqiFwmGw8UknCM9CGjXpSBKxzZghTKLgFRe+a1Q1EPVCDBAdB+jlimb5T0Qz9Jc2C9IHt0lhmKW0o0F3ql6fwqR8ndIY2ZbLIzFT2heqbW/ivR/j9r4WNWEYwoPRTsbIjfPKsRQLcHTpM+UcD4VnHbQhb5SivFGhjzq4MehMVyqRuDmVpP7uxVjRFBmNoHg2BOyhhG2VkaQHS2RGyM2p0Aaw148qk4vdDFxBi8JUIMzaoSAvE2BvRLhNtxNs6PDtKiyGF3zXtZ45y6xP3Otz4+IqVtDa8P9IZ+lw3QTl4mMZJfK6jrygi2hHKsw4mayK6/or8reqETudiiBaI6gn6QvYKHOl7/AESDbvqNh93p5HhjVbtOpkjuQLoL3JN9PonQ0dYXfGMLK4lRWEkxjB4lREqxeRK2qPPvPhjjcJKjIsQw7hgRojsJDkNhpqwGnbQNxM5JBaiyit0LRbnYoyMnR2KqrXZlCZW0Uhr5Tc3A7ayN08T0bOY7BCwIZlDdU5WIUm5AJ4iibE7wYeeLoVnigQxwOgYMRGUJ6WJrAksCcwPA10x+8mFn6RpZY3jBcxoUYTK1xkaNxoVYjMQxFq7vE43H6LsreqE9r7vy4WwlyXZiLK6sQQL6gajzqqB1146e6irfTHwTzdIksLgsdI1KtYgENJcAMb6XvQ3kT948uXd407A5zmAu3QOOqmbubrYjHOywLcKOu7GyL2XY9vro62f6GogQcTiCxB1WIZVHH9ZtT5AVJ3I2l0eCSOPL9Ji5HNidCe3q2q9fHpY3Zb8xmFUS4otdQTMeGzCzzUrBYXD4aJIYySEUKL6nmdTwPGvTYIjr3sDxtpx7RVNgJQzhgedtR+dFLQ9TiNRwvSQdnslPObwgAClN6Td1Ag+Uxjqm/SDvPBu6/A+VP/Yn9mh/lJ90UBbTwweN0IzKQQQeBHMGmDs1AsMYHAIoHgFFaWElLgWnksnFx5SHdUod49pRCWRFVizSNdjbkxBtpfQ99VM8asmtcNr4i2JmBOgmkt2g9IdRUmFgykHn2DWkJLsrWi8oRrukgWADS1tMuvvqyDRsRmUEroCRr361R7rQWhZX5Hjfl31bYSOIA2zG3fp5UObRDI3UlU2+zRLgsRm0BQgXJvmPAC55nlSNC8r317aPfSvj4mliSNiWVWzrmJANxluL2zcaGN39jnEO3WVFjQyOzAmyiw0Ci5NyNBT2GblZZ5rOmdbqVluvgVldkcZrQSsoY6Z1jYodOw2NXkG6DwYjo0xLLmBRikamzBwpzqWyiMkghm1NtBeo+y9hSDM0MqEAMmdVZgVYxwMVNtSRNy1GU8yKittbH5gyRi8p6rDDr846NmDm41cEXzHvq9lc0MmuyuYNnM0MsOIxbFyYSxYdWNZHc2WQsM2awGU2W9vIew+6ubFvA7TKEy9YxqCMxABcGQKg63HMb6AXJqQm09oCF80ZyKbOWhU2CNezkjVVLHqngDXbCri2bpY5QxnwqzaRqR81IIoolQiyssgVVIFhVqpshQMBuaknSLJMUdZ2wwCxhlLhXa7XYZV6h076tG3BEhVTiVEgVQygKeOQuwActlVHJ1AJyd96j4XYmMySSNKYnWVpmQrcmQRNJnHKzKxHnUfaH9IrIBlcamNSqKCekUxhSQLtdQV1JItyoqVfuusG7UeHxhhmOf8ARZ5XOUdW0cpiZBfVsqLILkWJA768+5UICHpJnExuiqiXydCk5MhZwqEBiL8Ba/CqvCyY1nOJQSMyjojJlU6ZViy2IsRkKqdODC/GrZMFtQiWaQujQjOAwTrFiuHYKOGigDKRawAtrXKDa57y7vwYfDxKl2dsQR0ll1jaONwDYkNYPxGh1NSJNysOJGs05jhmkglJ6JLMmQBwzGwU9JbmSbADraV+PwO0mVhNHIyq6sysE+muVV/iGmUG3C4vyqdtOXa0mIkcLJHdXbKGTKkZcZhfgSrBRc9YEL3V1LrXfZm6MMOMigctJKxY3KKYchaWJQ99VYZM19Rc276qG3ciSbEJI0rR4WNWOTLnkJKrmS4ICEtmHHS3bp0XB7VJy3kGvSG8iABnaxzG+hzsQVJ0Y8Aa4YbZ+0VZZV6RWAMdw4DBEuLML3C9QgE6dXSopSCVL322fHhVw8CAkqJcznL126V1zGy3vZQNSRoB3kVJP/Hv0q5bd7G4gKxUuNMpZ1v8784oFzcls2a3eTVVisO0TFGyki2qsrKbi4IZbgi1QVY13JHno9iw64SR5Rmd5CoIJBUKAdANNSdaJUmCp1Brfl4d3HxoK9Guz0cTvLI6ImUBVI+k1+tr2AUcRYGLlI59X5Vk4oHOtbDHwc1XbL2sI3tIgNyOueIHcOC+PGi+DGo8d1b4vwtQphYIc+UC+o1Y349vxzoviwSJHYW1qkXyTElVqNVEk4GjzCfVp9ke6gyVBy0o0wv0F+yPdTuDGpWXjtmpD7ysqviGIuRJI3/uY+uhrYe3nd0iKZ2Y2BBKkewiw409MRsPDsz5oIWzFr3jU3ve97jW964bP3Ywkb5kwuHRrHVYUB146haLhDK61BxLgWgIWhwrqLdJp2EcfHWpeKnYxlQT9HgNOXdRX8gj/u0/wj8qyNnxf3af4R+VY/AcdcyeOMaR5V81pCmueQsT2KTr4njV7utj44pc3zqaELImrAkD6S3AK8QRenA26WCuf0TDf5Mf+muse6uDA0wmHGvKGP8A016Et8KyM+qC239w6H6phZy56oHGTDPfKDYFuhdrDnl76qn3zgNyRIpkj6JgqrlQZSgdQW6x7tNCwvTEO62E0/RcPwH7FP8ATWDulgv+kw3+TH/pomjTVS6jsl1j9+VfQK1skkYFh1syKisQCderc8bVE2RvikWHSGWJmtMCSoA+Y+mUtpf54B7aXF6asW6uDt/ZMP8A5Mf+mtf6qYO39kw/L9jH/prtUOnRLoekOM5UWOQ3UICQi69GYxcLoouQbDgNK7HfYH5S4YhVViiuY1YTs56MxqguwW7Es3na9MCLdTBhlthMMLH+5j7fs147qYO/9kw/D+5j/wBNHmoqugk/sjfTosOsZD5o2Ygr0dmWQpmDFgWH0P1eN9bWqUd/EySK0b2d5XuCtwXxCToNewLlPsps/wBU8HY/omG4N+xj7v4a2h3TwY/9Jhvon9jH2/ZqM1BTSVGF9IeuUh0vOzhgUtklkVmEt1LdW36pF+fCuW3N+0AmhgQ5S8hDswN3aeOUkCw6logAOPWuTTeG6eDzD9Ew3637GPv/AIa7wbq4PX9Ew/0R+xTkoA/V7KEyUopJvafpG6XOBG4EjK5zMpCsJVlYKFQdXqkXNybi5rpL6S8xBMT8wyBwEMZLnhkvns/Em2nDWmcNz8D/ANHhv8iPs+zXv6n4H/o8N/kR/wCmrKQ2lDit8kfolEDKsLxsLSkNaOLoxZgvVY6G/LwqBtra0OJbOImjclbtmBzKEtdgqhc7N1iwAvTt/qfgv+jw3+RH2fZr39T8F/0eG/yI/wDTUqbSV3Ukb5SkUb2EzBWzKbW1N/EC/upoQ4QjQOjDUXF7Wtar6HdXBqwZcJhwQRYiGMEeBC6VYx7KhzH5qPj+4v5Uhiog5wK0MNiMjdUv4tns0mW4uCCCpPDvv30XpCyqq5rnmf8AipUOyIAbiGIf+C/lVwcIlvoL/hFLiD1TEmLuhSFMVMFueNgePdR9gjeNPsj3Ch6TZ0RBBjQgjW6j8qIoBZVA0AA91NYVmS0lipA8DRf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1524000" y="1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latin typeface="Impact" pitchFamily="34" charset="0"/>
              </a:rPr>
              <a:t>Relacionamento com os clientes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31818" t="37031" r="32762" b="36391"/>
          <a:stretch>
            <a:fillRect/>
          </a:stretch>
        </p:blipFill>
        <p:spPr bwMode="auto">
          <a:xfrm>
            <a:off x="1703512" y="1038110"/>
            <a:ext cx="8568952" cy="3615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8164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29605" t="46875" r="29722" b="20641"/>
          <a:stretch>
            <a:fillRect/>
          </a:stretch>
        </p:blipFill>
        <p:spPr bwMode="auto">
          <a:xfrm>
            <a:off x="1631504" y="1956356"/>
            <a:ext cx="8892480" cy="399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4295800" y="764705"/>
            <a:ext cx="6372200" cy="4571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524000" y="1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latin typeface="Impact" pitchFamily="34" charset="0"/>
              </a:rPr>
              <a:t>Fluxo de receitas</a:t>
            </a:r>
          </a:p>
        </p:txBody>
      </p:sp>
    </p:spTree>
    <p:extLst>
      <p:ext uri="{BB962C8B-B14F-4D97-AF65-F5344CB8AC3E}">
        <p14:creationId xmlns:p14="http://schemas.microsoft.com/office/powerpoint/2010/main" val="632510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25731" t="21282" r="26120" b="46234"/>
          <a:stretch>
            <a:fillRect/>
          </a:stretch>
        </p:blipFill>
        <p:spPr bwMode="auto">
          <a:xfrm>
            <a:off x="1524000" y="1832794"/>
            <a:ext cx="9144000" cy="3468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4295800" y="764705"/>
            <a:ext cx="6372200" cy="4571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524000" y="1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latin typeface="Impact" pitchFamily="34" charset="0"/>
              </a:rPr>
              <a:t>Recursos-chave</a:t>
            </a:r>
          </a:p>
        </p:txBody>
      </p:sp>
    </p:spTree>
    <p:extLst>
      <p:ext uri="{BB962C8B-B14F-4D97-AF65-F5344CB8AC3E}">
        <p14:creationId xmlns:p14="http://schemas.microsoft.com/office/powerpoint/2010/main" val="29243934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25731" t="24235" r="36098" b="44266"/>
          <a:stretch>
            <a:fillRect/>
          </a:stretch>
        </p:blipFill>
        <p:spPr bwMode="auto">
          <a:xfrm>
            <a:off x="1524000" y="1910472"/>
            <a:ext cx="9144000" cy="424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4295800" y="764705"/>
            <a:ext cx="6372200" cy="4571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524000" y="1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latin typeface="Impact" pitchFamily="34" charset="0"/>
              </a:rPr>
              <a:t>Atividades-chave</a:t>
            </a:r>
          </a:p>
        </p:txBody>
      </p:sp>
    </p:spTree>
    <p:extLst>
      <p:ext uri="{BB962C8B-B14F-4D97-AF65-F5344CB8AC3E}">
        <p14:creationId xmlns:p14="http://schemas.microsoft.com/office/powerpoint/2010/main" val="4273812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24624" t="32110" r="35529" b="35406"/>
          <a:stretch>
            <a:fillRect/>
          </a:stretch>
        </p:blipFill>
        <p:spPr bwMode="auto">
          <a:xfrm>
            <a:off x="2135560" y="1898830"/>
            <a:ext cx="8208912" cy="3762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4295800" y="764705"/>
            <a:ext cx="6372200" cy="4571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524000" y="1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latin typeface="Impact" pitchFamily="34" charset="0"/>
              </a:rPr>
              <a:t>Parcerias-chave</a:t>
            </a:r>
          </a:p>
        </p:txBody>
      </p:sp>
    </p:spTree>
    <p:extLst>
      <p:ext uri="{BB962C8B-B14F-4D97-AF65-F5344CB8AC3E}">
        <p14:creationId xmlns:p14="http://schemas.microsoft.com/office/powerpoint/2010/main" val="738670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295800" y="764705"/>
            <a:ext cx="6372200" cy="4571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524000" y="1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latin typeface="Impact" pitchFamily="34" charset="0"/>
              </a:rPr>
              <a:t>Estrutura de custos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24624" t="11438" r="34975" b="51156"/>
          <a:stretch>
            <a:fillRect/>
          </a:stretch>
        </p:blipFill>
        <p:spPr bwMode="auto">
          <a:xfrm>
            <a:off x="2243572" y="1700808"/>
            <a:ext cx="788487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8442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 l="26756" t="39172" r="27309" b="35235"/>
          <a:stretch>
            <a:fillRect/>
          </a:stretch>
        </p:blipFill>
        <p:spPr bwMode="auto">
          <a:xfrm>
            <a:off x="1775521" y="1988840"/>
            <a:ext cx="8505253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96153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25177" t="14391" r="26121" b="16704"/>
          <a:stretch>
            <a:fillRect/>
          </a:stretch>
        </p:blipFill>
        <p:spPr bwMode="auto">
          <a:xfrm>
            <a:off x="2135560" y="476673"/>
            <a:ext cx="7956376" cy="632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88999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Business_Model_Canva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223" y="94320"/>
            <a:ext cx="9139945" cy="6669360"/>
          </a:xfrm>
        </p:spPr>
      </p:pic>
    </p:spTree>
    <p:extLst>
      <p:ext uri="{BB962C8B-B14F-4D97-AF65-F5344CB8AC3E}">
        <p14:creationId xmlns:p14="http://schemas.microsoft.com/office/powerpoint/2010/main" val="3541744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9" name="Text Box 3"/>
          <p:cNvSpPr txBox="1">
            <a:spLocks noChangeArrowheads="1"/>
          </p:cNvSpPr>
          <p:nvPr/>
        </p:nvSpPr>
        <p:spPr bwMode="auto">
          <a:xfrm>
            <a:off x="2133601" y="1340768"/>
            <a:ext cx="73034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  <a:defRPr/>
            </a:pPr>
            <a:r>
              <a:rPr lang="pt-BR" sz="2800" dirty="0">
                <a:latin typeface="Times New Roman" pitchFamily="-112" charset="0"/>
              </a:rPr>
              <a:t>Uma </a:t>
            </a:r>
            <a:r>
              <a:rPr lang="pt-BR" sz="2800" u="sng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</a:rPr>
              <a:t>hipótese</a:t>
            </a:r>
            <a:r>
              <a:rPr lang="pt-BR" sz="2800" dirty="0">
                <a:latin typeface="Times New Roman" pitchFamily="-112" charset="0"/>
              </a:rPr>
              <a:t> complexa sobre a articulação entre: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2356338" y="2344064"/>
            <a:ext cx="2209800" cy="838200"/>
          </a:xfrm>
          <a:prstGeom prst="rect">
            <a:avLst/>
          </a:prstGeo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</a:gra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t-BR" sz="2000" b="1" dirty="0">
                <a:latin typeface="Times New Roman" pitchFamily="36" charset="0"/>
              </a:rPr>
              <a:t>AMBIENTE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6547338" y="2344064"/>
            <a:ext cx="2209800" cy="838200"/>
          </a:xfrm>
          <a:prstGeom prst="rect">
            <a:avLst/>
          </a:prstGeo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</a:gra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t-BR" sz="2000" b="1">
                <a:latin typeface="Times New Roman" pitchFamily="36" charset="0"/>
              </a:rPr>
              <a:t>MISSÃO</a:t>
            </a: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3880338" y="4020464"/>
            <a:ext cx="3429000" cy="1447800"/>
          </a:xfrm>
          <a:prstGeom prst="rect">
            <a:avLst/>
          </a:prstGeo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</a:gra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t-BR" sz="2000" b="1">
                <a:latin typeface="Times New Roman" pitchFamily="36" charset="0"/>
              </a:rPr>
              <a:t>COMPETÊNCIAS E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t-BR" sz="2000" b="1">
                <a:latin typeface="Times New Roman" pitchFamily="36" charset="0"/>
              </a:rPr>
              <a:t>CAPACITAÇÕES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t-BR" sz="2000" b="1">
                <a:latin typeface="Times New Roman" pitchFamily="36" charset="0"/>
              </a:rPr>
              <a:t>CENTRAIS</a:t>
            </a:r>
          </a:p>
        </p:txBody>
      </p:sp>
      <p:cxnSp>
        <p:nvCxnSpPr>
          <p:cNvPr id="22535" name="AutoShape 7"/>
          <p:cNvCxnSpPr>
            <a:cxnSpLocks noChangeShapeType="1"/>
            <a:stCxn id="22532" idx="3"/>
            <a:endCxn id="22533" idx="1"/>
          </p:cNvCxnSpPr>
          <p:nvPr/>
        </p:nvCxnSpPr>
        <p:spPr bwMode="auto">
          <a:xfrm>
            <a:off x="4580792" y="2763164"/>
            <a:ext cx="1951892" cy="0"/>
          </a:xfrm>
          <a:prstGeom prst="straightConnector1">
            <a:avLst/>
          </a:prstGeom>
          <a:noFill/>
          <a:ln w="44450">
            <a:solidFill>
              <a:srgbClr val="9933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22536" name="Line 8"/>
          <p:cNvSpPr>
            <a:spLocks noChangeShapeType="1"/>
          </p:cNvSpPr>
          <p:nvPr/>
        </p:nvSpPr>
        <p:spPr bwMode="auto">
          <a:xfrm>
            <a:off x="2889738" y="3182264"/>
            <a:ext cx="914400" cy="1143000"/>
          </a:xfrm>
          <a:prstGeom prst="line">
            <a:avLst/>
          </a:prstGeom>
          <a:noFill/>
          <a:ln w="44450">
            <a:solidFill>
              <a:srgbClr val="993300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 rot="5400000">
            <a:off x="7271238" y="3296564"/>
            <a:ext cx="1143000" cy="914400"/>
          </a:xfrm>
          <a:prstGeom prst="line">
            <a:avLst/>
          </a:prstGeom>
          <a:noFill/>
          <a:ln w="44450">
            <a:solidFill>
              <a:srgbClr val="993300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2461849" y="5811167"/>
            <a:ext cx="58465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t-BR" dirty="0">
                <a:latin typeface="Times New Roman" pitchFamily="36" charset="0"/>
              </a:rPr>
              <a:t>Diagrama estabelecido a partir das proposições de P. </a:t>
            </a:r>
            <a:r>
              <a:rPr lang="pt-BR" dirty="0" err="1">
                <a:latin typeface="Times New Roman" pitchFamily="36" charset="0"/>
              </a:rPr>
              <a:t>Drücker</a:t>
            </a:r>
            <a:endParaRPr lang="pt-BR" sz="4000" dirty="0">
              <a:latin typeface="Times New Roman" pitchFamily="36" charset="0"/>
            </a:endParaRP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3935760" y="764704"/>
            <a:ext cx="43820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t-BR" sz="2800" b="1" dirty="0">
                <a:solidFill>
                  <a:srgbClr val="660033"/>
                </a:solidFill>
                <a:latin typeface="Times New Roman" pitchFamily="36" charset="0"/>
              </a:rPr>
              <a:t>“</a:t>
            </a:r>
            <a:r>
              <a:rPr lang="pt-BR" sz="2800" b="1" dirty="0">
                <a:latin typeface="Times New Roman" pitchFamily="36" charset="0"/>
              </a:rPr>
              <a:t>Teoria de Negócio”</a:t>
            </a:r>
            <a:endParaRPr lang="pt-BR" sz="2000" dirty="0">
              <a:latin typeface="Times New Roman" pitchFamily="36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8862647" y="2280565"/>
            <a:ext cx="1641231" cy="3702140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162000" tIns="108000" rIns="162000" bIns="108000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30000"/>
              </a:lnSpc>
              <a:spcBef>
                <a:spcPts val="2400"/>
              </a:spcBef>
            </a:pPr>
            <a:r>
              <a:rPr lang="pt-BR" sz="1600" b="1" dirty="0">
                <a:solidFill>
                  <a:srgbClr val="000000"/>
                </a:solidFill>
                <a:latin typeface="Times New Roman" pitchFamily="36" charset="0"/>
              </a:rPr>
              <a:t>Dimensões:</a:t>
            </a:r>
          </a:p>
          <a:p>
            <a:pPr eaLnBrk="0" hangingPunct="0">
              <a:lnSpc>
                <a:spcPct val="130000"/>
              </a:lnSpc>
              <a:spcBef>
                <a:spcPts val="2400"/>
              </a:spcBef>
              <a:buFontTx/>
              <a:buChar char="•"/>
            </a:pPr>
            <a:r>
              <a:rPr lang="pt-BR" sz="1600" b="1" dirty="0">
                <a:solidFill>
                  <a:srgbClr val="000000"/>
                </a:solidFill>
                <a:latin typeface="Times New Roman" pitchFamily="36" charset="0"/>
              </a:rPr>
              <a:t> mercadológica/operacional/ tecnológica</a:t>
            </a:r>
          </a:p>
          <a:p>
            <a:pPr eaLnBrk="0" hangingPunct="0">
              <a:lnSpc>
                <a:spcPct val="130000"/>
              </a:lnSpc>
              <a:spcBef>
                <a:spcPts val="2400"/>
              </a:spcBef>
              <a:buFontTx/>
              <a:buChar char="•"/>
            </a:pPr>
            <a:r>
              <a:rPr lang="pt-BR" sz="1600" b="1" dirty="0">
                <a:solidFill>
                  <a:srgbClr val="000000"/>
                </a:solidFill>
                <a:latin typeface="Times New Roman" pitchFamily="36" charset="0"/>
              </a:rPr>
              <a:t> econômico-financeira</a:t>
            </a:r>
          </a:p>
          <a:p>
            <a:pPr eaLnBrk="0" hangingPunct="0">
              <a:lnSpc>
                <a:spcPct val="130000"/>
              </a:lnSpc>
              <a:spcBef>
                <a:spcPts val="2400"/>
              </a:spcBef>
              <a:buFontTx/>
              <a:buChar char="•"/>
            </a:pPr>
            <a:r>
              <a:rPr lang="pt-BR" sz="1600" b="1" dirty="0">
                <a:solidFill>
                  <a:srgbClr val="000000"/>
                </a:solidFill>
                <a:latin typeface="Times New Roman" pitchFamily="36" charset="0"/>
              </a:rPr>
              <a:t> social</a:t>
            </a:r>
          </a:p>
        </p:txBody>
      </p:sp>
    </p:spTree>
    <p:extLst>
      <p:ext uri="{BB962C8B-B14F-4D97-AF65-F5344CB8AC3E}">
        <p14:creationId xmlns:p14="http://schemas.microsoft.com/office/powerpoint/2010/main" val="1202026978"/>
      </p:ext>
    </p:extLst>
  </p:cSld>
  <p:clrMapOvr>
    <a:masterClrMapping/>
  </p:clrMapOvr>
  <p:transition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2991394" y="2411058"/>
            <a:ext cx="17461612" cy="5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49" name="Imagem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43" y="495902"/>
            <a:ext cx="7694023" cy="489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7027816" y="4894217"/>
            <a:ext cx="2181498" cy="79683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312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 descr="C:\Estágio\Inmetro\Figuras do livro\osterwalder-091211054212-phpapp02_04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-19196" r="-19196"/>
          <a:stretch>
            <a:fillRect/>
          </a:stretch>
        </p:blipFill>
        <p:spPr>
          <a:xfrm>
            <a:off x="872699" y="1258349"/>
            <a:ext cx="10355692" cy="5138948"/>
          </a:xfrm>
        </p:spPr>
      </p:pic>
      <p:sp>
        <p:nvSpPr>
          <p:cNvPr id="27650" name="Title 4"/>
          <p:cNvSpPr>
            <a:spLocks noGrp="1"/>
          </p:cNvSpPr>
          <p:nvPr>
            <p:ph type="title"/>
          </p:nvPr>
        </p:nvSpPr>
        <p:spPr>
          <a:xfrm>
            <a:off x="1894826" y="980729"/>
            <a:ext cx="8773174" cy="461665"/>
          </a:xfrm>
        </p:spPr>
        <p:txBody>
          <a:bodyPr/>
          <a:lstStyle/>
          <a:p>
            <a:r>
              <a:rPr lang="pt-BR" sz="2400" dirty="0">
                <a:latin typeface="Arial" pitchFamily="36" charset="0"/>
                <a:ea typeface="ＭＳ Ｐゴシック" pitchFamily="36" charset="-128"/>
                <a:cs typeface="ＭＳ Ｐゴシック" pitchFamily="36" charset="-128"/>
              </a:rPr>
              <a:t>Modelo de Negócio</a:t>
            </a:r>
          </a:p>
        </p:txBody>
      </p:sp>
      <p:sp>
        <p:nvSpPr>
          <p:cNvPr id="27652" name="TextBox 8"/>
          <p:cNvSpPr txBox="1">
            <a:spLocks noChangeArrowheads="1"/>
          </p:cNvSpPr>
          <p:nvPr/>
        </p:nvSpPr>
        <p:spPr bwMode="auto">
          <a:xfrm>
            <a:off x="7643447" y="6172202"/>
            <a:ext cx="2602523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 eaLnBrk="0" hangingPunct="0"/>
            <a:r>
              <a:rPr lang="de-DE" sz="1200" dirty="0" err="1">
                <a:solidFill>
                  <a:srgbClr val="000000"/>
                </a:solidFill>
                <a:latin typeface="Times New Roman" pitchFamily="36" charset="0"/>
                <a:ea typeface="Comic Sans MS" pitchFamily="36" charset="0"/>
                <a:cs typeface="Comic Sans MS" pitchFamily="36" charset="0"/>
              </a:rPr>
              <a:t>Osterwalder</a:t>
            </a:r>
            <a:r>
              <a:rPr lang="de-DE" sz="1200" dirty="0">
                <a:solidFill>
                  <a:srgbClr val="000000"/>
                </a:solidFill>
                <a:latin typeface="Times New Roman" pitchFamily="36" charset="0"/>
                <a:ea typeface="Comic Sans MS" pitchFamily="36" charset="0"/>
                <a:cs typeface="Comic Sans MS" pitchFamily="36" charset="0"/>
              </a:rPr>
              <a:t> e </a:t>
            </a:r>
            <a:r>
              <a:rPr lang="de-DE" sz="1200" dirty="0" err="1">
                <a:solidFill>
                  <a:srgbClr val="000000"/>
                </a:solidFill>
                <a:latin typeface="Times New Roman" pitchFamily="36" charset="0"/>
                <a:ea typeface="Comic Sans MS" pitchFamily="36" charset="0"/>
                <a:cs typeface="Comic Sans MS" pitchFamily="36" charset="0"/>
              </a:rPr>
              <a:t>Pigneur</a:t>
            </a:r>
            <a:r>
              <a:rPr lang="de-DE" sz="1200" dirty="0">
                <a:solidFill>
                  <a:srgbClr val="000000"/>
                </a:solidFill>
                <a:latin typeface="Times New Roman" pitchFamily="36" charset="0"/>
                <a:ea typeface="Comic Sans MS" pitchFamily="36" charset="0"/>
                <a:cs typeface="Comic Sans MS" pitchFamily="36" charset="0"/>
              </a:rPr>
              <a:t>, 2009</a:t>
            </a:r>
            <a:endParaRPr lang="en-US" sz="1200" dirty="0">
              <a:solidFill>
                <a:srgbClr val="000000"/>
              </a:solidFill>
              <a:latin typeface="Times New Roman" pitchFamily="36" charset="0"/>
              <a:ea typeface="Comic Sans MS" pitchFamily="36" charset="0"/>
              <a:cs typeface="Comic Sans MS" pitchFamily="3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958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2991394" y="2411058"/>
            <a:ext cx="17461612" cy="5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49" name="Imagem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10" y="1256478"/>
            <a:ext cx="7694023" cy="489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 Explicativo: Seta para Baixo 2">
            <a:extLst>
              <a:ext uri="{FF2B5EF4-FFF2-40B4-BE49-F238E27FC236}">
                <a16:creationId xmlns:a16="http://schemas.microsoft.com/office/drawing/2014/main" id="{0D0256FF-6F10-4C47-9520-7BCEBCD428AE}"/>
              </a:ext>
            </a:extLst>
          </p:cNvPr>
          <p:cNvSpPr/>
          <p:nvPr/>
        </p:nvSpPr>
        <p:spPr>
          <a:xfrm>
            <a:off x="8605615" y="932199"/>
            <a:ext cx="3170490" cy="1034041"/>
          </a:xfrm>
          <a:prstGeom prst="down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Oportunidade validada</a:t>
            </a:r>
          </a:p>
        </p:txBody>
      </p:sp>
      <p:sp>
        <p:nvSpPr>
          <p:cNvPr id="6" name="Texto Explicativo: Seta para Baixo 5">
            <a:extLst>
              <a:ext uri="{FF2B5EF4-FFF2-40B4-BE49-F238E27FC236}">
                <a16:creationId xmlns:a16="http://schemas.microsoft.com/office/drawing/2014/main" id="{F7CAAF95-FF2C-4AAD-A038-6CFA5059BED9}"/>
              </a:ext>
            </a:extLst>
          </p:cNvPr>
          <p:cNvSpPr/>
          <p:nvPr/>
        </p:nvSpPr>
        <p:spPr>
          <a:xfrm>
            <a:off x="8605615" y="2066657"/>
            <a:ext cx="3170490" cy="103404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Solução validada</a:t>
            </a:r>
          </a:p>
        </p:txBody>
      </p:sp>
      <p:sp>
        <p:nvSpPr>
          <p:cNvPr id="7" name="Texto Explicativo: Seta para Baixo 6">
            <a:extLst>
              <a:ext uri="{FF2B5EF4-FFF2-40B4-BE49-F238E27FC236}">
                <a16:creationId xmlns:a16="http://schemas.microsoft.com/office/drawing/2014/main" id="{5404A042-04AD-42B6-89CD-B5DC5D35B039}"/>
              </a:ext>
            </a:extLst>
          </p:cNvPr>
          <p:cNvSpPr/>
          <p:nvPr/>
        </p:nvSpPr>
        <p:spPr>
          <a:xfrm>
            <a:off x="8605615" y="3271814"/>
            <a:ext cx="3170490" cy="1034041"/>
          </a:xfrm>
          <a:prstGeom prst="downArrow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Modelo de negócios estruturado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408CCC7-1922-462D-84B6-3886E3DE88EC}"/>
              </a:ext>
            </a:extLst>
          </p:cNvPr>
          <p:cNvSpPr txBox="1"/>
          <p:nvPr/>
        </p:nvSpPr>
        <p:spPr>
          <a:xfrm>
            <a:off x="8520157" y="264920"/>
            <a:ext cx="3367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C00000"/>
                </a:solidFill>
              </a:rPr>
              <a:t>Próxima apresentação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30D107B-B336-427A-890F-FACE08D6E6F0}"/>
              </a:ext>
            </a:extLst>
          </p:cNvPr>
          <p:cNvSpPr txBox="1"/>
          <p:nvPr/>
        </p:nvSpPr>
        <p:spPr>
          <a:xfrm>
            <a:off x="8733802" y="4648912"/>
            <a:ext cx="3161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Reta final do curso</a:t>
            </a:r>
          </a:p>
        </p:txBody>
      </p:sp>
    </p:spTree>
    <p:extLst>
      <p:ext uri="{BB962C8B-B14F-4D97-AF65-F5344CB8AC3E}">
        <p14:creationId xmlns:p14="http://schemas.microsoft.com/office/powerpoint/2010/main" val="13844646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79A695-F6DA-41ED-9C9A-5D24EAC549B5}"/>
              </a:ext>
            </a:extLst>
          </p:cNvPr>
          <p:cNvSpPr/>
          <p:nvPr/>
        </p:nvSpPr>
        <p:spPr>
          <a:xfrm>
            <a:off x="1079770" y="864480"/>
            <a:ext cx="106031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00"/>
                </a:solidFill>
              </a:rPr>
              <a:t>Como as </a:t>
            </a:r>
            <a:r>
              <a:rPr lang="en-US" sz="3200" b="1" dirty="0" err="1">
                <a:solidFill>
                  <a:srgbClr val="000000"/>
                </a:solidFill>
              </a:rPr>
              <a:t>entrevistas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validaram</a:t>
            </a:r>
            <a:r>
              <a:rPr lang="en-US" sz="3200" b="1" dirty="0">
                <a:solidFill>
                  <a:srgbClr val="000000"/>
                </a:solidFill>
              </a:rPr>
              <a:t> o market-product fit?</a:t>
            </a:r>
            <a:endParaRPr lang="en-US" sz="3200" b="1" dirty="0"/>
          </a:p>
        </p:txBody>
      </p:sp>
      <p:pic>
        <p:nvPicPr>
          <p:cNvPr id="1026" name="Picture 2" descr="Resultado de imagen para product market fit">
            <a:extLst>
              <a:ext uri="{FF2B5EF4-FFF2-40B4-BE49-F238E27FC236}">
                <a16:creationId xmlns:a16="http://schemas.microsoft.com/office/drawing/2014/main" id="{79B3AE7F-54C2-4F46-B4FA-21C42728D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94" y="2309525"/>
            <a:ext cx="5378465" cy="314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mvp startup">
            <a:extLst>
              <a:ext uri="{FF2B5EF4-FFF2-40B4-BE49-F238E27FC236}">
                <a16:creationId xmlns:a16="http://schemas.microsoft.com/office/drawing/2014/main" id="{37152B62-C2C7-4701-8B55-4898E2E34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280" y="2309525"/>
            <a:ext cx="4319270" cy="269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1817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esultado de imagen para mvp startup">
            <a:extLst>
              <a:ext uri="{FF2B5EF4-FFF2-40B4-BE49-F238E27FC236}">
                <a16:creationId xmlns:a16="http://schemas.microsoft.com/office/drawing/2014/main" id="{BE13ECED-31C5-4351-88D4-27207E1B3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7" y="2150134"/>
            <a:ext cx="4319270" cy="269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98F4365A-0D2B-4CBC-AE36-804B1C2929C4}"/>
              </a:ext>
            </a:extLst>
          </p:cNvPr>
          <p:cNvSpPr/>
          <p:nvPr/>
        </p:nvSpPr>
        <p:spPr>
          <a:xfrm>
            <a:off x="1079770" y="864480"/>
            <a:ext cx="106031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00"/>
                </a:solidFill>
              </a:rPr>
              <a:t>Como as </a:t>
            </a:r>
            <a:r>
              <a:rPr lang="en-US" sz="3200" b="1" dirty="0" err="1">
                <a:solidFill>
                  <a:srgbClr val="000000"/>
                </a:solidFill>
              </a:rPr>
              <a:t>entrevistas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validaram</a:t>
            </a:r>
            <a:r>
              <a:rPr lang="en-US" sz="3200" b="1" dirty="0">
                <a:solidFill>
                  <a:srgbClr val="000000"/>
                </a:solidFill>
              </a:rPr>
              <a:t> o MVP?</a:t>
            </a:r>
            <a:endParaRPr lang="en-US" sz="3200" b="1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D5335C4-44E1-49B3-BE2B-7AF1C83B3AB1}"/>
              </a:ext>
            </a:extLst>
          </p:cNvPr>
          <p:cNvSpPr txBox="1"/>
          <p:nvPr/>
        </p:nvSpPr>
        <p:spPr>
          <a:xfrm>
            <a:off x="3858936" y="5226341"/>
            <a:ext cx="7491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Mostre a versão atual do seu protótipo: faça um plano para amadurecer o protótipo até a próxima aula. </a:t>
            </a:r>
          </a:p>
        </p:txBody>
      </p:sp>
    </p:spTree>
    <p:extLst>
      <p:ext uri="{BB962C8B-B14F-4D97-AF65-F5344CB8AC3E}">
        <p14:creationId xmlns:p14="http://schemas.microsoft.com/office/powerpoint/2010/main" val="22678126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 descr="C:\Estágio\Inmetro\Figuras do livro\osterwalder-091211054212-phpapp02_04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-19196" r="-19196"/>
          <a:stretch>
            <a:fillRect/>
          </a:stretch>
        </p:blipFill>
        <p:spPr>
          <a:xfrm>
            <a:off x="-1065159" y="1390764"/>
            <a:ext cx="10355692" cy="5138948"/>
          </a:xfrm>
        </p:spPr>
      </p:pic>
      <p:sp>
        <p:nvSpPr>
          <p:cNvPr id="27650" name="Title 4"/>
          <p:cNvSpPr>
            <a:spLocks noGrp="1"/>
          </p:cNvSpPr>
          <p:nvPr>
            <p:ph type="title"/>
          </p:nvPr>
        </p:nvSpPr>
        <p:spPr>
          <a:xfrm>
            <a:off x="1894826" y="980729"/>
            <a:ext cx="8773174" cy="461665"/>
          </a:xfrm>
        </p:spPr>
        <p:txBody>
          <a:bodyPr/>
          <a:lstStyle/>
          <a:p>
            <a:r>
              <a:rPr lang="pt-BR" sz="2400" dirty="0">
                <a:latin typeface="Arial" pitchFamily="36" charset="0"/>
                <a:ea typeface="ＭＳ Ｐゴシック" pitchFamily="36" charset="-128"/>
                <a:cs typeface="ＭＳ Ｐゴシック" pitchFamily="36" charset="-128"/>
              </a:rPr>
              <a:t>Modelo de Negócio</a:t>
            </a:r>
          </a:p>
        </p:txBody>
      </p:sp>
      <p:sp>
        <p:nvSpPr>
          <p:cNvPr id="27652" name="TextBox 8"/>
          <p:cNvSpPr txBox="1">
            <a:spLocks noChangeArrowheads="1"/>
          </p:cNvSpPr>
          <p:nvPr/>
        </p:nvSpPr>
        <p:spPr bwMode="auto">
          <a:xfrm>
            <a:off x="7643447" y="6478082"/>
            <a:ext cx="2602523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 eaLnBrk="0" hangingPunct="0"/>
            <a:r>
              <a:rPr lang="de-DE" sz="1200" dirty="0" err="1">
                <a:solidFill>
                  <a:srgbClr val="000000"/>
                </a:solidFill>
                <a:latin typeface="Times New Roman" pitchFamily="36" charset="0"/>
                <a:ea typeface="Comic Sans MS" pitchFamily="36" charset="0"/>
                <a:cs typeface="Comic Sans MS" pitchFamily="36" charset="0"/>
              </a:rPr>
              <a:t>Osterwalder</a:t>
            </a:r>
            <a:r>
              <a:rPr lang="de-DE" sz="1200" dirty="0">
                <a:solidFill>
                  <a:srgbClr val="000000"/>
                </a:solidFill>
                <a:latin typeface="Times New Roman" pitchFamily="36" charset="0"/>
                <a:ea typeface="Comic Sans MS" pitchFamily="36" charset="0"/>
                <a:cs typeface="Comic Sans MS" pitchFamily="36" charset="0"/>
              </a:rPr>
              <a:t> e </a:t>
            </a:r>
            <a:r>
              <a:rPr lang="de-DE" sz="1200" dirty="0" err="1">
                <a:solidFill>
                  <a:srgbClr val="000000"/>
                </a:solidFill>
                <a:latin typeface="Times New Roman" pitchFamily="36" charset="0"/>
                <a:ea typeface="Comic Sans MS" pitchFamily="36" charset="0"/>
                <a:cs typeface="Comic Sans MS" pitchFamily="36" charset="0"/>
              </a:rPr>
              <a:t>Pigneur</a:t>
            </a:r>
            <a:r>
              <a:rPr lang="de-DE" sz="1200" dirty="0">
                <a:solidFill>
                  <a:srgbClr val="000000"/>
                </a:solidFill>
                <a:latin typeface="Times New Roman" pitchFamily="36" charset="0"/>
                <a:ea typeface="Comic Sans MS" pitchFamily="36" charset="0"/>
                <a:cs typeface="Comic Sans MS" pitchFamily="36" charset="0"/>
              </a:rPr>
              <a:t>, 2009</a:t>
            </a:r>
            <a:endParaRPr lang="en-US" sz="1200" dirty="0">
              <a:solidFill>
                <a:srgbClr val="000000"/>
              </a:solidFill>
              <a:latin typeface="Times New Roman" pitchFamily="36" charset="0"/>
              <a:ea typeface="Comic Sans MS" pitchFamily="36" charset="0"/>
              <a:cs typeface="Comic Sans MS" pitchFamily="36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F99FC19-0A4B-4F4C-9B46-911899B63296}"/>
              </a:ext>
            </a:extLst>
          </p:cNvPr>
          <p:cNvSpPr txBox="1"/>
          <p:nvPr/>
        </p:nvSpPr>
        <p:spPr>
          <a:xfrm>
            <a:off x="9588617" y="1753299"/>
            <a:ext cx="2602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Como as entrevistas ajudaram a validar o modelo de negócios?</a:t>
            </a:r>
          </a:p>
        </p:txBody>
      </p:sp>
    </p:spTree>
    <p:extLst>
      <p:ext uri="{BB962C8B-B14F-4D97-AF65-F5344CB8AC3E}">
        <p14:creationId xmlns:p14="http://schemas.microsoft.com/office/powerpoint/2010/main" val="8989335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2991394" y="2411058"/>
            <a:ext cx="17461612" cy="5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49" name="Imagem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10" y="1256478"/>
            <a:ext cx="7694023" cy="489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3EBFF8C6-091A-43A4-95F0-36143F43DFB7}"/>
              </a:ext>
            </a:extLst>
          </p:cNvPr>
          <p:cNvCxnSpPr/>
          <p:nvPr/>
        </p:nvCxnSpPr>
        <p:spPr>
          <a:xfrm>
            <a:off x="6922093" y="1837346"/>
            <a:ext cx="17860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4183EE2-38B1-45E9-95C9-F4A725B5A18C}"/>
              </a:ext>
            </a:extLst>
          </p:cNvPr>
          <p:cNvSpPr txBox="1"/>
          <p:nvPr/>
        </p:nvSpPr>
        <p:spPr>
          <a:xfrm>
            <a:off x="8938901" y="1477871"/>
            <a:ext cx="3042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Construindo o modelo de crescimento.</a:t>
            </a:r>
          </a:p>
        </p:txBody>
      </p:sp>
    </p:spTree>
    <p:extLst>
      <p:ext uri="{BB962C8B-B14F-4D97-AF65-F5344CB8AC3E}">
        <p14:creationId xmlns:p14="http://schemas.microsoft.com/office/powerpoint/2010/main" val="25682059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ítulo 1"/>
          <p:cNvSpPr>
            <a:spLocks noGrp="1"/>
          </p:cNvSpPr>
          <p:nvPr>
            <p:ph type="ctrTitle"/>
          </p:nvPr>
        </p:nvSpPr>
        <p:spPr>
          <a:xfrm>
            <a:off x="1548326" y="13822"/>
            <a:ext cx="5267754" cy="747940"/>
          </a:xfrm>
        </p:spPr>
        <p:txBody>
          <a:bodyPr>
            <a:noAutofit/>
          </a:bodyPr>
          <a:lstStyle/>
          <a:p>
            <a:pPr lvl="0"/>
            <a:r>
              <a:rPr lang="pt-BR" sz="2200" dirty="0"/>
              <a:t>Vamos construir um </a:t>
            </a:r>
            <a:r>
              <a:rPr lang="pt-BR" sz="2200" i="1" dirty="0" err="1"/>
              <a:t>roadmap</a:t>
            </a:r>
            <a:r>
              <a:rPr lang="pt-BR" sz="2200" dirty="0"/>
              <a:t> para abordar o problema: três níveis de capacidade</a:t>
            </a:r>
          </a:p>
        </p:txBody>
      </p:sp>
      <p:pic>
        <p:nvPicPr>
          <p:cNvPr id="97282" name="Picture 2" descr="http://acis-sapucaia.com.br/portal/wp-content/uploads/2013/11/quebra-cabe%C3%A7as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 r="67035"/>
          <a:stretch>
            <a:fillRect/>
          </a:stretch>
        </p:blipFill>
        <p:spPr bwMode="auto">
          <a:xfrm>
            <a:off x="1775520" y="1124744"/>
            <a:ext cx="1080120" cy="4968552"/>
          </a:xfrm>
          <a:prstGeom prst="rect">
            <a:avLst/>
          </a:prstGeom>
          <a:noFill/>
        </p:spPr>
      </p:pic>
      <p:cxnSp>
        <p:nvCxnSpPr>
          <p:cNvPr id="10" name="Conector de seta reta 9"/>
          <p:cNvCxnSpPr/>
          <p:nvPr/>
        </p:nvCxnSpPr>
        <p:spPr>
          <a:xfrm>
            <a:off x="2639616" y="1988840"/>
            <a:ext cx="158417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4223792" y="1628801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Decisões estratégicas</a:t>
            </a:r>
          </a:p>
        </p:txBody>
      </p:sp>
      <p:cxnSp>
        <p:nvCxnSpPr>
          <p:cNvPr id="12" name="Conector de seta reta 11"/>
          <p:cNvCxnSpPr/>
          <p:nvPr/>
        </p:nvCxnSpPr>
        <p:spPr>
          <a:xfrm>
            <a:off x="2639616" y="3212976"/>
            <a:ext cx="158417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4223792" y="2852937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Meses-semanas</a:t>
            </a:r>
          </a:p>
        </p:txBody>
      </p:sp>
      <p:cxnSp>
        <p:nvCxnSpPr>
          <p:cNvPr id="14" name="Conector de seta reta 13"/>
          <p:cNvCxnSpPr/>
          <p:nvPr/>
        </p:nvCxnSpPr>
        <p:spPr>
          <a:xfrm>
            <a:off x="2639616" y="4581128"/>
            <a:ext cx="158417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4376192" y="4257963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Meses-semanas</a:t>
            </a:r>
          </a:p>
        </p:txBody>
      </p:sp>
      <p:sp>
        <p:nvSpPr>
          <p:cNvPr id="18" name="Retângulo de cantos arredondados 17"/>
          <p:cNvSpPr/>
          <p:nvPr/>
        </p:nvSpPr>
        <p:spPr>
          <a:xfrm>
            <a:off x="7536161" y="0"/>
            <a:ext cx="3087015" cy="6858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Elipse 18"/>
          <p:cNvSpPr/>
          <p:nvPr/>
        </p:nvSpPr>
        <p:spPr>
          <a:xfrm>
            <a:off x="7680176" y="692696"/>
            <a:ext cx="2736304" cy="136815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Anos-meses</a:t>
            </a:r>
          </a:p>
        </p:txBody>
      </p:sp>
      <p:sp>
        <p:nvSpPr>
          <p:cNvPr id="20" name="Elipse 19"/>
          <p:cNvSpPr/>
          <p:nvPr/>
        </p:nvSpPr>
        <p:spPr>
          <a:xfrm>
            <a:off x="7680176" y="2204864"/>
            <a:ext cx="2736304" cy="136815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Decisões a respeito da provisão</a:t>
            </a:r>
          </a:p>
        </p:txBody>
      </p:sp>
      <p:sp>
        <p:nvSpPr>
          <p:cNvPr id="21" name="Elipse 20"/>
          <p:cNvSpPr/>
          <p:nvPr/>
        </p:nvSpPr>
        <p:spPr>
          <a:xfrm>
            <a:off x="7680176" y="3789040"/>
            <a:ext cx="2808312" cy="136815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Ponto de partida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7680176" y="44625"/>
            <a:ext cx="2915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Varáveis-chave</a:t>
            </a:r>
            <a:endParaRPr lang="pt-BR" sz="24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Elipse 23"/>
          <p:cNvSpPr/>
          <p:nvPr/>
        </p:nvSpPr>
        <p:spPr>
          <a:xfrm>
            <a:off x="7680176" y="5373216"/>
            <a:ext cx="2880320" cy="136815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Questões importantes</a:t>
            </a:r>
          </a:p>
        </p:txBody>
      </p:sp>
    </p:spTree>
    <p:extLst>
      <p:ext uri="{BB962C8B-B14F-4D97-AF65-F5344CB8AC3E}">
        <p14:creationId xmlns:p14="http://schemas.microsoft.com/office/powerpoint/2010/main" val="85195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ítulo 1"/>
          <p:cNvSpPr>
            <a:spLocks noGrp="1"/>
          </p:cNvSpPr>
          <p:nvPr>
            <p:ph type="ctrTitle"/>
          </p:nvPr>
        </p:nvSpPr>
        <p:spPr>
          <a:xfrm>
            <a:off x="1548326" y="13822"/>
            <a:ext cx="5267754" cy="747940"/>
          </a:xfrm>
        </p:spPr>
        <p:txBody>
          <a:bodyPr>
            <a:noAutofit/>
          </a:bodyPr>
          <a:lstStyle/>
          <a:p>
            <a:pPr lvl="0"/>
            <a:r>
              <a:rPr lang="pt-BR" sz="2200" dirty="0"/>
              <a:t>Vamos construir um </a:t>
            </a:r>
            <a:r>
              <a:rPr lang="pt-BR" sz="2200" i="1" dirty="0" err="1"/>
              <a:t>roadmap</a:t>
            </a:r>
            <a:r>
              <a:rPr lang="pt-BR" sz="2200" dirty="0"/>
              <a:t> para abordar o problema: três níveis de capacidade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559496" y="786185"/>
            <a:ext cx="1665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/>
              <a:t>Decisões estratégicas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1559496" y="1864563"/>
            <a:ext cx="151216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Escala tempo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1487488" y="2800667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Anos-meses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3224624" y="1864564"/>
            <a:ext cx="200728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Decisões a respeito da provisão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3215680" y="2584644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De prédios e instalações</a:t>
            </a:r>
          </a:p>
          <a:p>
            <a:r>
              <a:rPr lang="pt-BR" dirty="0"/>
              <a:t>Tecnologias de processo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5353332" y="1832129"/>
            <a:ext cx="200728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Ponto de partida da decisão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5344388" y="2552208"/>
            <a:ext cx="20162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Mercados prováveis a serem servidos no futuro</a:t>
            </a:r>
          </a:p>
          <a:p>
            <a:r>
              <a:rPr lang="pt-BR" dirty="0"/>
              <a:t>Configuração da capacidade atual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7473096" y="1840756"/>
            <a:ext cx="319490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Questões importantes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7536160" y="2632844"/>
            <a:ext cx="3131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dirty="0"/>
              <a:t>Qual é a capacidade que nós precisamos no total?</a:t>
            </a:r>
          </a:p>
          <a:p>
            <a:pPr>
              <a:buFont typeface="Wingdings" pitchFamily="2" charset="2"/>
              <a:buChar char="§"/>
            </a:pPr>
            <a:endParaRPr lang="pt-BR" dirty="0"/>
          </a:p>
          <a:p>
            <a:pPr>
              <a:buFont typeface="Wingdings" pitchFamily="2" charset="2"/>
              <a:buChar char="§"/>
            </a:pPr>
            <a:r>
              <a:rPr lang="pt-BR" dirty="0"/>
              <a:t>Como a capacidade deveria ser distribuída?</a:t>
            </a:r>
          </a:p>
          <a:p>
            <a:pPr>
              <a:buFont typeface="Wingdings" pitchFamily="2" charset="2"/>
              <a:buChar char="§"/>
            </a:pPr>
            <a:endParaRPr lang="pt-BR" dirty="0"/>
          </a:p>
          <a:p>
            <a:pPr>
              <a:buFont typeface="Wingdings" pitchFamily="2" charset="2"/>
              <a:buChar char="§"/>
            </a:pPr>
            <a:r>
              <a:rPr lang="pt-BR" dirty="0"/>
              <a:t>Onde a capacidade deveria estar localizada</a:t>
            </a:r>
          </a:p>
        </p:txBody>
      </p:sp>
    </p:spTree>
    <p:extLst>
      <p:ext uri="{BB962C8B-B14F-4D97-AF65-F5344CB8AC3E}">
        <p14:creationId xmlns:p14="http://schemas.microsoft.com/office/powerpoint/2010/main" val="41371228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ítulo 1"/>
          <p:cNvSpPr>
            <a:spLocks noGrp="1"/>
          </p:cNvSpPr>
          <p:nvPr>
            <p:ph type="ctrTitle"/>
          </p:nvPr>
        </p:nvSpPr>
        <p:spPr>
          <a:xfrm>
            <a:off x="1548326" y="13822"/>
            <a:ext cx="5267754" cy="747940"/>
          </a:xfrm>
        </p:spPr>
        <p:txBody>
          <a:bodyPr>
            <a:noAutofit/>
          </a:bodyPr>
          <a:lstStyle/>
          <a:p>
            <a:pPr lvl="0"/>
            <a:r>
              <a:rPr lang="pt-BR" sz="2200" dirty="0"/>
              <a:t>Vamos construir um </a:t>
            </a:r>
            <a:r>
              <a:rPr lang="pt-BR" sz="2200" i="1" dirty="0" err="1"/>
              <a:t>roadmap</a:t>
            </a:r>
            <a:r>
              <a:rPr lang="pt-BR" sz="2200" dirty="0"/>
              <a:t> para abordar o problema: três níveis de capacidade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559496" y="786184"/>
            <a:ext cx="1665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/>
              <a:t>Decisões de capacidade a médio prazo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1559496" y="1864563"/>
            <a:ext cx="151216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Escala tempo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1487488" y="2800668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Meses semanas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3224624" y="1864564"/>
            <a:ext cx="200728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Decisões a respeito da provisão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3215680" y="2584643"/>
            <a:ext cx="20162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do número de pessoas agregadas</a:t>
            </a:r>
          </a:p>
          <a:p>
            <a:r>
              <a:rPr lang="pt-BR" dirty="0"/>
              <a:t>Do grau dos recursos subcontratados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5353332" y="1832129"/>
            <a:ext cx="200728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Ponto de partida da decisão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5344388" y="255220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Negócio-atual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7473096" y="1840756"/>
            <a:ext cx="319490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Questões importantes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7536160" y="2632845"/>
            <a:ext cx="31318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dirty="0"/>
              <a:t>Até que ponto mantemos o nível de capacidade?</a:t>
            </a:r>
          </a:p>
          <a:p>
            <a:pPr>
              <a:buFont typeface="Wingdings" pitchFamily="2" charset="2"/>
              <a:buChar char="§"/>
            </a:pPr>
            <a:endParaRPr lang="pt-BR" dirty="0"/>
          </a:p>
          <a:p>
            <a:pPr>
              <a:buFont typeface="Wingdings" pitchFamily="2" charset="2"/>
              <a:buChar char="§"/>
            </a:pPr>
            <a:r>
              <a:rPr lang="pt-BR" dirty="0"/>
              <a:t>Deveríamos mudar os níveis de capacidade da equipe conforme a demanda?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142979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ítulo 1"/>
          <p:cNvSpPr>
            <a:spLocks noGrp="1"/>
          </p:cNvSpPr>
          <p:nvPr>
            <p:ph type="ctrTitle"/>
          </p:nvPr>
        </p:nvSpPr>
        <p:spPr>
          <a:xfrm>
            <a:off x="1548326" y="13822"/>
            <a:ext cx="5267754" cy="747940"/>
          </a:xfrm>
        </p:spPr>
        <p:txBody>
          <a:bodyPr>
            <a:noAutofit/>
          </a:bodyPr>
          <a:lstStyle/>
          <a:p>
            <a:pPr lvl="0"/>
            <a:r>
              <a:rPr lang="pt-BR" sz="2200" dirty="0"/>
              <a:t>Vamos construir um </a:t>
            </a:r>
            <a:r>
              <a:rPr lang="pt-BR" sz="2200" i="1" dirty="0" err="1"/>
              <a:t>roadmap</a:t>
            </a:r>
            <a:r>
              <a:rPr lang="pt-BR" sz="2200" dirty="0"/>
              <a:t> para abordar o problema: três níveis de capacidade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559496" y="786184"/>
            <a:ext cx="1665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/>
              <a:t>Decisões de capacidade a curto prazo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1559496" y="1864563"/>
            <a:ext cx="151216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Escala tempo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1487488" y="2800667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Semanas-horas-minutos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3224624" y="1864564"/>
            <a:ext cx="200728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Decisões a respeito da provisão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3215680" y="2584643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Da equipe individual dentro da operação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5353332" y="1832129"/>
            <a:ext cx="200728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Ponto de partida da decisão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5344388" y="2552209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Demanda atual</a:t>
            </a:r>
          </a:p>
          <a:p>
            <a:r>
              <a:rPr lang="pt-BR" dirty="0"/>
              <a:t>Capacidade atual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7473096" y="1840756"/>
            <a:ext cx="319490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Questões importantes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7536160" y="2632844"/>
            <a:ext cx="3131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dirty="0"/>
              <a:t>Quais recursos vão ser alocados para quais tarefas?</a:t>
            </a:r>
          </a:p>
          <a:p>
            <a:pPr>
              <a:buFont typeface="Wingdings" pitchFamily="2" charset="2"/>
              <a:buChar char="§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94552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670" y="191931"/>
            <a:ext cx="8662087" cy="6473995"/>
          </a:xfrm>
        </p:spPr>
      </p:pic>
    </p:spTree>
    <p:extLst>
      <p:ext uri="{BB962C8B-B14F-4D97-AF65-F5344CB8AC3E}">
        <p14:creationId xmlns:p14="http://schemas.microsoft.com/office/powerpoint/2010/main" val="441746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3195214" y="3276600"/>
            <a:ext cx="2511896" cy="2133600"/>
          </a:xfrm>
          <a:prstGeom prst="homePlate">
            <a:avLst>
              <a:gd name="adj" fmla="val 3148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Recursos</a:t>
            </a:r>
            <a:r>
              <a:rPr lang="en-US" dirty="0"/>
              <a:t> de </a:t>
            </a:r>
            <a:r>
              <a:rPr lang="en-US" dirty="0" err="1"/>
              <a:t>operações</a:t>
            </a:r>
            <a:endParaRPr lang="en-US" dirty="0"/>
          </a:p>
        </p:txBody>
      </p:sp>
      <p:sp>
        <p:nvSpPr>
          <p:cNvPr id="5" name="Pentagon 4"/>
          <p:cNvSpPr/>
          <p:nvPr/>
        </p:nvSpPr>
        <p:spPr>
          <a:xfrm flipH="1">
            <a:off x="6088110" y="3276600"/>
            <a:ext cx="2939752" cy="2133600"/>
          </a:xfrm>
          <a:prstGeom prst="homePlate">
            <a:avLst>
              <a:gd name="adj" fmla="val 2274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Requisitos</a:t>
            </a:r>
            <a:r>
              <a:rPr lang="en-US" dirty="0"/>
              <a:t> de </a:t>
            </a:r>
            <a:r>
              <a:rPr lang="en-US" dirty="0" err="1"/>
              <a:t>mercado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00200" y="2276873"/>
            <a:ext cx="1615480" cy="11867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Estrutura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custo</a:t>
            </a:r>
            <a:r>
              <a:rPr lang="en-US" dirty="0">
                <a:solidFill>
                  <a:schemeClr val="tx1"/>
                </a:solidFill>
              </a:rPr>
              <a:t> do </a:t>
            </a:r>
            <a:r>
              <a:rPr lang="en-US" dirty="0" err="1">
                <a:solidFill>
                  <a:schemeClr val="tx1"/>
                </a:solidFill>
              </a:rPr>
              <a:t>incremento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capacidade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0" y="4655128"/>
            <a:ext cx="1615480" cy="7550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Economias</a:t>
            </a:r>
            <a:r>
              <a:rPr lang="en-US" dirty="0">
                <a:solidFill>
                  <a:sysClr val="windowText" lastClr="000000"/>
                </a:solidFill>
              </a:rPr>
              <a:t> de </a:t>
            </a:r>
            <a:r>
              <a:rPr lang="en-US" dirty="0" err="1">
                <a:solidFill>
                  <a:sysClr val="windowText" lastClr="000000"/>
                </a:solidFill>
              </a:rPr>
              <a:t>escala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97310" y="5715000"/>
            <a:ext cx="1371600" cy="7550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ysClr val="windowText" lastClr="000000"/>
                </a:solidFill>
              </a:rPr>
              <a:t>Flexibilidade</a:t>
            </a:r>
            <a:r>
              <a:rPr lang="en-US" sz="1600" dirty="0">
                <a:solidFill>
                  <a:sysClr val="windowText" lastClr="000000"/>
                </a:solidFill>
              </a:rPr>
              <a:t> de </a:t>
            </a:r>
            <a:r>
              <a:rPr lang="en-US" sz="1600" dirty="0" err="1">
                <a:solidFill>
                  <a:sysClr val="windowText" lastClr="000000"/>
                </a:solidFill>
              </a:rPr>
              <a:t>provisão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da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capacidade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49710" y="1988840"/>
            <a:ext cx="1705744" cy="9794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Disponibilidade</a:t>
            </a:r>
            <a:r>
              <a:rPr lang="en-US" sz="1600" dirty="0">
                <a:solidFill>
                  <a:schemeClr val="tx1"/>
                </a:solidFill>
              </a:rPr>
              <a:t> de capital</a:t>
            </a:r>
          </a:p>
        </p:txBody>
      </p:sp>
      <p:sp>
        <p:nvSpPr>
          <p:cNvPr id="14" name="Curved Up Arrow 13"/>
          <p:cNvSpPr/>
          <p:nvPr/>
        </p:nvSpPr>
        <p:spPr>
          <a:xfrm flipV="1">
            <a:off x="4945110" y="3276600"/>
            <a:ext cx="1981200" cy="755072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urved Up Arrow 14"/>
          <p:cNvSpPr/>
          <p:nvPr/>
        </p:nvSpPr>
        <p:spPr>
          <a:xfrm flipH="1">
            <a:off x="4868910" y="4655128"/>
            <a:ext cx="1981200" cy="755072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8"/>
          <p:cNvSpPr/>
          <p:nvPr/>
        </p:nvSpPr>
        <p:spPr>
          <a:xfrm>
            <a:off x="6746054" y="1988840"/>
            <a:ext cx="1705744" cy="9794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Nível</a:t>
            </a:r>
            <a:r>
              <a:rPr lang="en-US" sz="1600" dirty="0">
                <a:solidFill>
                  <a:schemeClr val="tx1"/>
                </a:solidFill>
              </a:rPr>
              <a:t> de </a:t>
            </a:r>
            <a:r>
              <a:rPr lang="en-US" sz="1600" dirty="0" err="1">
                <a:solidFill>
                  <a:schemeClr val="tx1"/>
                </a:solidFill>
              </a:rPr>
              <a:t>demanda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previsão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Rectangle 8"/>
          <p:cNvSpPr/>
          <p:nvPr/>
        </p:nvSpPr>
        <p:spPr>
          <a:xfrm>
            <a:off x="6579590" y="5617856"/>
            <a:ext cx="1705744" cy="9794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Consequências</a:t>
            </a:r>
            <a:r>
              <a:rPr lang="en-US" sz="1600" dirty="0">
                <a:solidFill>
                  <a:schemeClr val="tx1"/>
                </a:solidFill>
              </a:rPr>
              <a:t> do </a:t>
            </a:r>
            <a:r>
              <a:rPr lang="en-US" sz="1600" dirty="0" err="1">
                <a:solidFill>
                  <a:schemeClr val="tx1"/>
                </a:solidFill>
              </a:rPr>
              <a:t>suprimento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excessivo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ou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insuficiente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3" name="Rectangle 5"/>
          <p:cNvSpPr/>
          <p:nvPr/>
        </p:nvSpPr>
        <p:spPr>
          <a:xfrm>
            <a:off x="9017024" y="2420888"/>
            <a:ext cx="1615480" cy="11867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Mudanças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demanda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futura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6"/>
          <p:cNvSpPr/>
          <p:nvPr/>
        </p:nvSpPr>
        <p:spPr>
          <a:xfrm>
            <a:off x="8940824" y="4799143"/>
            <a:ext cx="1615480" cy="12221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Incerteza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</a:rPr>
              <a:t>sobre</a:t>
            </a:r>
            <a:r>
              <a:rPr lang="en-US" dirty="0">
                <a:solidFill>
                  <a:sysClr val="windowText" lastClr="000000"/>
                </a:solidFill>
              </a:rPr>
              <a:t> a </a:t>
            </a:r>
            <a:r>
              <a:rPr lang="en-US" dirty="0" err="1">
                <a:solidFill>
                  <a:sysClr val="windowText" lastClr="000000"/>
                </a:solidFill>
              </a:rPr>
              <a:t>demanda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</a:rPr>
              <a:t>futura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5175662" y="4006806"/>
            <a:ext cx="14263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Nível global capacidade</a:t>
            </a:r>
          </a:p>
        </p:txBody>
      </p:sp>
      <p:sp>
        <p:nvSpPr>
          <p:cNvPr id="28" name="Título 1"/>
          <p:cNvSpPr txBox="1">
            <a:spLocks/>
          </p:cNvSpPr>
          <p:nvPr/>
        </p:nvSpPr>
        <p:spPr>
          <a:xfrm>
            <a:off x="1548326" y="13822"/>
            <a:ext cx="5267754" cy="747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pt-BR" sz="2200">
                <a:latin typeface="+mj-lt"/>
                <a:ea typeface="+mj-ea"/>
                <a:cs typeface="+mj-cs"/>
              </a:rPr>
              <a:t>Vamos construir um </a:t>
            </a:r>
            <a:r>
              <a:rPr lang="pt-BR" sz="2200" i="1">
                <a:latin typeface="+mj-lt"/>
                <a:ea typeface="+mj-ea"/>
                <a:cs typeface="+mj-cs"/>
              </a:rPr>
              <a:t>roadmap</a:t>
            </a:r>
            <a:r>
              <a:rPr lang="pt-BR" sz="2200">
                <a:latin typeface="+mj-lt"/>
                <a:ea typeface="+mj-ea"/>
                <a:cs typeface="+mj-cs"/>
              </a:rPr>
              <a:t> para abordar o problema: três níveis de capacidade</a:t>
            </a:r>
            <a:endParaRPr lang="pt-BR" sz="2200" dirty="0">
              <a:latin typeface="+mj-lt"/>
              <a:ea typeface="+mj-ea"/>
              <a:cs typeface="+mj-cs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1524000" y="0"/>
            <a:ext cx="9144000" cy="1484784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Fatores que influenciam o nível global da capacidade</a:t>
            </a:r>
          </a:p>
        </p:txBody>
      </p:sp>
    </p:spTree>
    <p:extLst>
      <p:ext uri="{BB962C8B-B14F-4D97-AF65-F5344CB8AC3E}">
        <p14:creationId xmlns:p14="http://schemas.microsoft.com/office/powerpoint/2010/main" val="29517027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www.petma.com.br/v4/wp-content/uploads/2014/03/crescimento-mercad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564904"/>
            <a:ext cx="3169354" cy="2088232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1524000" y="0"/>
            <a:ext cx="9144000" cy="1484784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Fatores que influenciam o nível global da capacidade: requisitos de mercado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693354" y="1556792"/>
            <a:ext cx="565111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Demanda prevista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727848" y="3347700"/>
            <a:ext cx="565111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A incerteza da demanda futura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727848" y="1926125"/>
            <a:ext cx="561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Ponto de partida para definir o tamanho de uma operação. Nem sempre um negócio vai decidir investir num nível de capacidade igual a expectativa de demanda futura.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799856" y="3812848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 incerteza inerente a qualquer estimativa; mais difícil para novos mercados (ou para um produto novo)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727848" y="4797153"/>
            <a:ext cx="5651118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Mudanças na demanda – demanda a longo prazo ou curto prazo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799856" y="5590981"/>
            <a:ext cx="5616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Escala de tempo sobre a qual a demanda está sendo prevista -&gt;&gt; relacionada com economias de escala e com adição ou subtração de incrementos de capacidade</a:t>
            </a:r>
          </a:p>
        </p:txBody>
      </p:sp>
    </p:spTree>
    <p:extLst>
      <p:ext uri="{BB962C8B-B14F-4D97-AF65-F5344CB8AC3E}">
        <p14:creationId xmlns:p14="http://schemas.microsoft.com/office/powerpoint/2010/main" val="35693639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://www.pensandogrande.com.br/wp-content/uploads/2013/09/geracao-demanda-vendas-PM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9575" y="1219572"/>
            <a:ext cx="3810000" cy="285750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847529" y="4314801"/>
            <a:ext cx="3642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Demanda no longo prazo mais baixa do que a demanda no curto prazo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702426" y="4313685"/>
            <a:ext cx="3642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Demanda no curto prazo mais baixa do que a demanda no longo prazo</a:t>
            </a:r>
          </a:p>
        </p:txBody>
      </p:sp>
      <p:pic>
        <p:nvPicPr>
          <p:cNvPr id="104452" name="Picture 4" descr="http://media.uccdn.com/pt/images/8/2/1/img_como_fazer_um_grafico_das_curvas_de_demanda_1128_or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0560" y="908720"/>
            <a:ext cx="3133913" cy="3168352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1524000" y="0"/>
            <a:ext cx="9144000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/>
              <a:t>Mudanças na demanda – demanda a longo prazo ou curto prazo</a:t>
            </a:r>
          </a:p>
        </p:txBody>
      </p:sp>
      <p:pic>
        <p:nvPicPr>
          <p:cNvPr id="104454" name="Picture 6" descr="http://store.storeimages.cdn-apple.com/4428/as-images.apple.com/is/image/AppleInc/aos/published/images/i/ph/iphone6/gold/iphone6-gold-select-2014?wid=1200&amp;hei=630&amp;fmt=jpeg&amp;qlt=95&amp;op_sharpen=0&amp;resMode=bicub&amp;op_usm=0.5,0.5,0,0&amp;iccEmbed=0&amp;layer=comp&amp;.v=1411520689226"/>
          <p:cNvPicPr>
            <a:picLocks noChangeAspect="1" noChangeArrowheads="1"/>
          </p:cNvPicPr>
          <p:nvPr/>
        </p:nvPicPr>
        <p:blipFill>
          <a:blip r:embed="rId4"/>
          <a:srcRect l="28216" t="8400" r="27685"/>
          <a:stretch>
            <a:fillRect/>
          </a:stretch>
        </p:blipFill>
        <p:spPr bwMode="auto">
          <a:xfrm>
            <a:off x="2927648" y="5301208"/>
            <a:ext cx="1427604" cy="1556792"/>
          </a:xfrm>
          <a:prstGeom prst="rect">
            <a:avLst/>
          </a:prstGeom>
          <a:noFill/>
        </p:spPr>
      </p:pic>
      <p:sp>
        <p:nvSpPr>
          <p:cNvPr id="11" name="CaixaDeTexto 10"/>
          <p:cNvSpPr txBox="1"/>
          <p:nvPr/>
        </p:nvSpPr>
        <p:spPr>
          <a:xfrm>
            <a:off x="1847528" y="4961131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/>
              <a:t>Exemplo</a:t>
            </a:r>
          </a:p>
        </p:txBody>
      </p:sp>
      <p:pic>
        <p:nvPicPr>
          <p:cNvPr id="104456" name="Picture 8" descr="http://www.blogcdn.com/www.engadget.com/media/2013/04/glass-136735509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10560" y="5563218"/>
            <a:ext cx="1822453" cy="1204173"/>
          </a:xfrm>
          <a:prstGeom prst="rect">
            <a:avLst/>
          </a:prstGeom>
          <a:noFill/>
        </p:spPr>
      </p:pic>
      <p:sp>
        <p:nvSpPr>
          <p:cNvPr id="13" name="CaixaDeTexto 12"/>
          <p:cNvSpPr txBox="1"/>
          <p:nvPr/>
        </p:nvSpPr>
        <p:spPr>
          <a:xfrm>
            <a:off x="6672064" y="501317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/>
              <a:t>Exemplo</a:t>
            </a:r>
          </a:p>
        </p:txBody>
      </p:sp>
    </p:spTree>
    <p:extLst>
      <p:ext uri="{BB962C8B-B14F-4D97-AF65-F5344CB8AC3E}">
        <p14:creationId xmlns:p14="http://schemas.microsoft.com/office/powerpoint/2010/main" val="18012416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de cantos arredondados 8"/>
          <p:cNvSpPr/>
          <p:nvPr/>
        </p:nvSpPr>
        <p:spPr>
          <a:xfrm>
            <a:off x="1524000" y="692696"/>
            <a:ext cx="9144000" cy="6165304"/>
          </a:xfrm>
          <a:prstGeom prst="roundRect">
            <a:avLst>
              <a:gd name="adj" fmla="val 3607"/>
            </a:avLst>
          </a:prstGeom>
          <a:ln w="508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spcAft>
                <a:spcPts val="1800"/>
              </a:spcAft>
              <a:defRPr/>
            </a:pPr>
            <a:endParaRPr lang="pt-BR" b="1" dirty="0"/>
          </a:p>
        </p:txBody>
      </p:sp>
      <p:sp>
        <p:nvSpPr>
          <p:cNvPr id="89" name="Retângulo 88"/>
          <p:cNvSpPr/>
          <p:nvPr/>
        </p:nvSpPr>
        <p:spPr>
          <a:xfrm>
            <a:off x="1703512" y="836713"/>
            <a:ext cx="8784976" cy="830997"/>
          </a:xfrm>
          <a:prstGeom prst="rect">
            <a:avLst/>
          </a:prstGeom>
          <a:solidFill>
            <a:srgbClr val="FFFFD9"/>
          </a:solidFill>
        </p:spPr>
        <p:txBody>
          <a:bodyPr wrap="square">
            <a:spAutoFit/>
          </a:bodyPr>
          <a:lstStyle/>
          <a:p>
            <a:pPr algn="just"/>
            <a:r>
              <a:rPr lang="pt-BR" sz="2400" b="1" dirty="0">
                <a:solidFill>
                  <a:srgbClr val="FF0000"/>
                </a:solidFill>
              </a:rPr>
              <a:t>Outro aspecto de importante consideração é o instante em que se dá o incremento de capacidade.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5951984" y="6444045"/>
            <a:ext cx="4608512" cy="646331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pPr algn="r"/>
            <a:r>
              <a:rPr lang="pt-BR" dirty="0">
                <a:solidFill>
                  <a:schemeClr val="bg2"/>
                </a:solidFill>
              </a:rPr>
              <a:t>Corrêa e Corrêa (2008) e Slack </a:t>
            </a:r>
            <a:r>
              <a:rPr lang="pt-BR" i="1" dirty="0" err="1">
                <a:solidFill>
                  <a:schemeClr val="bg2"/>
                </a:solidFill>
              </a:rPr>
              <a:t>et</a:t>
            </a:r>
            <a:r>
              <a:rPr lang="pt-BR" i="1" dirty="0">
                <a:solidFill>
                  <a:schemeClr val="bg2"/>
                </a:solidFill>
              </a:rPr>
              <a:t> al. </a:t>
            </a:r>
            <a:r>
              <a:rPr lang="pt-BR" dirty="0">
                <a:solidFill>
                  <a:schemeClr val="bg2"/>
                </a:solidFill>
              </a:rPr>
              <a:t>(2002)</a:t>
            </a:r>
            <a:endParaRPr lang="en-CA" dirty="0">
              <a:solidFill>
                <a:schemeClr val="bg2"/>
              </a:solidFill>
            </a:endParaRPr>
          </a:p>
          <a:p>
            <a:pPr algn="r"/>
            <a:endParaRPr lang="en-CA" dirty="0">
              <a:solidFill>
                <a:schemeClr val="bg2"/>
              </a:solidFill>
            </a:endParaRP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1740024" y="49188"/>
            <a:ext cx="5220072" cy="571500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BR" sz="2400" dirty="0"/>
              <a:t>Gestão Estratégica da Capacidade</a:t>
            </a:r>
            <a:endParaRPr lang="pt-BR" sz="2400" dirty="0">
              <a:solidFill>
                <a:srgbClr val="FFFFFF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703512" y="1772817"/>
            <a:ext cx="8784976" cy="830997"/>
          </a:xfrm>
          <a:prstGeom prst="rect">
            <a:avLst/>
          </a:prstGeom>
          <a:solidFill>
            <a:srgbClr val="FFFFD9"/>
          </a:solidFill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solidFill>
                  <a:srgbClr val="000000"/>
                </a:solidFill>
              </a:rPr>
              <a:t>O incremento pode antecipar-se ao aumento da demanda e pode seguir-se ao aumento da demanda: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9616" y="2686000"/>
            <a:ext cx="6768752" cy="369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2312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de cantos arredondados 8"/>
          <p:cNvSpPr/>
          <p:nvPr/>
        </p:nvSpPr>
        <p:spPr>
          <a:xfrm>
            <a:off x="1524000" y="692696"/>
            <a:ext cx="9144000" cy="6165304"/>
          </a:xfrm>
          <a:prstGeom prst="roundRect">
            <a:avLst>
              <a:gd name="adj" fmla="val 3607"/>
            </a:avLst>
          </a:prstGeom>
          <a:ln w="508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spcAft>
                <a:spcPts val="1800"/>
              </a:spcAft>
              <a:defRPr/>
            </a:pPr>
            <a:endParaRPr lang="pt-BR" b="1" dirty="0"/>
          </a:p>
        </p:txBody>
      </p:sp>
      <p:sp>
        <p:nvSpPr>
          <p:cNvPr id="89" name="Retângulo 88"/>
          <p:cNvSpPr/>
          <p:nvPr/>
        </p:nvSpPr>
        <p:spPr>
          <a:xfrm>
            <a:off x="1703512" y="836713"/>
            <a:ext cx="8784976" cy="830997"/>
          </a:xfrm>
          <a:prstGeom prst="rect">
            <a:avLst/>
          </a:prstGeom>
          <a:solidFill>
            <a:srgbClr val="FFFFD9"/>
          </a:solidFill>
        </p:spPr>
        <p:txBody>
          <a:bodyPr wrap="square">
            <a:spAutoFit/>
          </a:bodyPr>
          <a:lstStyle/>
          <a:p>
            <a:pPr algn="just"/>
            <a:r>
              <a:rPr lang="pt-BR" sz="2400" b="1" dirty="0">
                <a:solidFill>
                  <a:srgbClr val="FF0000"/>
                </a:solidFill>
              </a:rPr>
              <a:t>Outro aspecto de importante consideração é o instante em que se dá o incremento de capacidade.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5951984" y="6444045"/>
            <a:ext cx="4608512" cy="646331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pPr algn="r"/>
            <a:r>
              <a:rPr lang="pt-BR" dirty="0">
                <a:solidFill>
                  <a:schemeClr val="bg2"/>
                </a:solidFill>
              </a:rPr>
              <a:t>Corrêa e Corrêa (2008) e Slack </a:t>
            </a:r>
            <a:r>
              <a:rPr lang="pt-BR" i="1" dirty="0" err="1">
                <a:solidFill>
                  <a:schemeClr val="bg2"/>
                </a:solidFill>
              </a:rPr>
              <a:t>et</a:t>
            </a:r>
            <a:r>
              <a:rPr lang="pt-BR" i="1" dirty="0">
                <a:solidFill>
                  <a:schemeClr val="bg2"/>
                </a:solidFill>
              </a:rPr>
              <a:t> al. </a:t>
            </a:r>
            <a:r>
              <a:rPr lang="pt-BR" dirty="0">
                <a:solidFill>
                  <a:schemeClr val="bg2"/>
                </a:solidFill>
              </a:rPr>
              <a:t>(2002)</a:t>
            </a:r>
            <a:endParaRPr lang="en-CA" dirty="0">
              <a:solidFill>
                <a:schemeClr val="bg2"/>
              </a:solidFill>
            </a:endParaRPr>
          </a:p>
          <a:p>
            <a:pPr algn="r"/>
            <a:endParaRPr lang="en-CA" dirty="0">
              <a:solidFill>
                <a:schemeClr val="bg2"/>
              </a:solidFill>
            </a:endParaRP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1740024" y="49188"/>
            <a:ext cx="5220072" cy="571500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BR" sz="2400" dirty="0"/>
              <a:t>Gestão Estratégica da Capacidade</a:t>
            </a:r>
            <a:endParaRPr lang="pt-BR" sz="2400" dirty="0">
              <a:solidFill>
                <a:srgbClr val="FFFFFF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703512" y="1772817"/>
            <a:ext cx="8784976" cy="830997"/>
          </a:xfrm>
          <a:prstGeom prst="rect">
            <a:avLst/>
          </a:prstGeom>
          <a:solidFill>
            <a:srgbClr val="FFFFD9"/>
          </a:solidFill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solidFill>
                  <a:srgbClr val="000000"/>
                </a:solidFill>
              </a:rPr>
              <a:t>O incremento pode antecipar-se ao aumento da demanda e pode seguir-se ao aumento da demanda: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5561" y="2636912"/>
            <a:ext cx="7867039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6629878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de cantos arredondados 8"/>
          <p:cNvSpPr/>
          <p:nvPr/>
        </p:nvSpPr>
        <p:spPr>
          <a:xfrm>
            <a:off x="1524000" y="692696"/>
            <a:ext cx="9144000" cy="6165304"/>
          </a:xfrm>
          <a:prstGeom prst="roundRect">
            <a:avLst>
              <a:gd name="adj" fmla="val 3607"/>
            </a:avLst>
          </a:prstGeom>
          <a:ln w="508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spcAft>
                <a:spcPts val="1800"/>
              </a:spcAft>
              <a:defRPr/>
            </a:pPr>
            <a:endParaRPr lang="pt-BR" b="1" dirty="0"/>
          </a:p>
        </p:txBody>
      </p:sp>
      <p:sp>
        <p:nvSpPr>
          <p:cNvPr id="89" name="Retângulo 88"/>
          <p:cNvSpPr/>
          <p:nvPr/>
        </p:nvSpPr>
        <p:spPr>
          <a:xfrm>
            <a:off x="1703512" y="836713"/>
            <a:ext cx="8784976" cy="830997"/>
          </a:xfrm>
          <a:prstGeom prst="rect">
            <a:avLst/>
          </a:prstGeom>
          <a:solidFill>
            <a:srgbClr val="FFFFD9"/>
          </a:solidFill>
        </p:spPr>
        <p:txBody>
          <a:bodyPr wrap="square">
            <a:spAutoFit/>
          </a:bodyPr>
          <a:lstStyle/>
          <a:p>
            <a:pPr algn="just"/>
            <a:r>
              <a:rPr lang="pt-BR" sz="2400" b="1" dirty="0">
                <a:solidFill>
                  <a:srgbClr val="FF0000"/>
                </a:solidFill>
              </a:rPr>
              <a:t>Outro aspecto de importante consideração é o instante em que se dá o incremento de capacidade.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5951984" y="6444045"/>
            <a:ext cx="4608512" cy="646331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pPr algn="r"/>
            <a:r>
              <a:rPr lang="pt-BR" dirty="0">
                <a:solidFill>
                  <a:schemeClr val="bg2"/>
                </a:solidFill>
              </a:rPr>
              <a:t>Corrêa e Corrêa (2008) e Slack </a:t>
            </a:r>
            <a:r>
              <a:rPr lang="pt-BR" i="1" dirty="0" err="1">
                <a:solidFill>
                  <a:schemeClr val="bg2"/>
                </a:solidFill>
              </a:rPr>
              <a:t>et</a:t>
            </a:r>
            <a:r>
              <a:rPr lang="pt-BR" i="1" dirty="0">
                <a:solidFill>
                  <a:schemeClr val="bg2"/>
                </a:solidFill>
              </a:rPr>
              <a:t> al. </a:t>
            </a:r>
            <a:r>
              <a:rPr lang="pt-BR" dirty="0">
                <a:solidFill>
                  <a:schemeClr val="bg2"/>
                </a:solidFill>
              </a:rPr>
              <a:t>(2002)</a:t>
            </a:r>
            <a:endParaRPr lang="en-CA" dirty="0">
              <a:solidFill>
                <a:schemeClr val="bg2"/>
              </a:solidFill>
            </a:endParaRPr>
          </a:p>
          <a:p>
            <a:pPr algn="r"/>
            <a:endParaRPr lang="en-CA" dirty="0">
              <a:solidFill>
                <a:schemeClr val="bg2"/>
              </a:solidFill>
            </a:endParaRP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1740024" y="49188"/>
            <a:ext cx="5220072" cy="571500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BR" sz="2400" dirty="0"/>
              <a:t>Gestão Estratégica da Capacidade</a:t>
            </a:r>
            <a:endParaRPr lang="pt-BR" sz="2400" dirty="0">
              <a:solidFill>
                <a:srgbClr val="FFFFFF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703512" y="1772817"/>
            <a:ext cx="8784976" cy="830997"/>
          </a:xfrm>
          <a:prstGeom prst="rect">
            <a:avLst/>
          </a:prstGeom>
          <a:solidFill>
            <a:srgbClr val="FFFFD9"/>
          </a:solidFill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solidFill>
                  <a:srgbClr val="000000"/>
                </a:solidFill>
              </a:rPr>
              <a:t>O incremento pode seguir uma estratégia mista por meio de ajuste com estoque.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529" y="2780928"/>
            <a:ext cx="8115193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09430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235" y="40981"/>
            <a:ext cx="8001000" cy="4708981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000000"/>
                </a:solidFill>
              </a:rPr>
              <a:t>Três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políticas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para</a:t>
            </a:r>
            <a:r>
              <a:rPr lang="en-US" sz="3200" b="1" dirty="0">
                <a:solidFill>
                  <a:srgbClr val="000000"/>
                </a:solidFill>
              </a:rPr>
              <a:t> responder </a:t>
            </a:r>
            <a:r>
              <a:rPr lang="en-US" sz="3200" b="1" dirty="0" err="1">
                <a:solidFill>
                  <a:srgbClr val="000000"/>
                </a:solidFill>
              </a:rPr>
              <a:t>às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flutuações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da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demanda</a:t>
            </a:r>
            <a:r>
              <a:rPr lang="en-US" sz="3200" b="1" dirty="0">
                <a:solidFill>
                  <a:srgbClr val="000000"/>
                </a:solidFill>
              </a:rPr>
              <a:t>:</a:t>
            </a:r>
          </a:p>
          <a:p>
            <a:pPr>
              <a:buFont typeface="Arial"/>
              <a:buChar char="•"/>
              <a:defRPr/>
            </a:pPr>
            <a:endParaRPr lang="en-US" dirty="0">
              <a:solidFill>
                <a:srgbClr val="000000"/>
              </a:solidFill>
            </a:endParaRPr>
          </a:p>
          <a:p>
            <a:pPr>
              <a:spcAft>
                <a:spcPts val="1200"/>
              </a:spcAft>
              <a:buFont typeface="Arial"/>
              <a:buChar char="•"/>
              <a:defRPr/>
            </a:pPr>
            <a:r>
              <a:rPr lang="en-US" sz="3200" dirty="0" err="1">
                <a:solidFill>
                  <a:srgbClr val="000000"/>
                </a:solidFill>
              </a:rPr>
              <a:t>Política</a:t>
            </a:r>
            <a:r>
              <a:rPr lang="en-US" sz="3200" dirty="0">
                <a:solidFill>
                  <a:srgbClr val="000000"/>
                </a:solidFill>
              </a:rPr>
              <a:t> de </a:t>
            </a:r>
            <a:r>
              <a:rPr lang="en-US" sz="3200" dirty="0" err="1">
                <a:solidFill>
                  <a:srgbClr val="000000"/>
                </a:solidFill>
              </a:rPr>
              <a:t>Capacidade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Constante</a:t>
            </a:r>
            <a:endParaRPr lang="en-US" sz="3200" dirty="0">
              <a:solidFill>
                <a:srgbClr val="000000"/>
              </a:solidFill>
            </a:endParaRPr>
          </a:p>
          <a:p>
            <a:pPr>
              <a:spcAft>
                <a:spcPts val="1200"/>
              </a:spcAft>
              <a:buFont typeface="Arial"/>
              <a:buChar char="•"/>
              <a:defRPr/>
            </a:pPr>
            <a:r>
              <a:rPr lang="en-US" sz="3200" dirty="0" err="1">
                <a:solidFill>
                  <a:srgbClr val="000000"/>
                </a:solidFill>
              </a:rPr>
              <a:t>Política</a:t>
            </a:r>
            <a:r>
              <a:rPr lang="en-US" sz="3200" dirty="0">
                <a:solidFill>
                  <a:srgbClr val="000000"/>
                </a:solidFill>
              </a:rPr>
              <a:t> de </a:t>
            </a:r>
            <a:r>
              <a:rPr lang="en-US" sz="3200" dirty="0" err="1">
                <a:solidFill>
                  <a:srgbClr val="000000"/>
                </a:solidFill>
              </a:rPr>
              <a:t>Acompanhamento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da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Demanda</a:t>
            </a:r>
            <a:endParaRPr lang="en-US" sz="3200" dirty="0">
              <a:solidFill>
                <a:srgbClr val="000000"/>
              </a:solidFill>
            </a:endParaRPr>
          </a:p>
          <a:p>
            <a:pPr>
              <a:spcAft>
                <a:spcPts val="1200"/>
              </a:spcAft>
              <a:buFont typeface="Arial"/>
              <a:buChar char="•"/>
              <a:defRPr/>
            </a:pPr>
            <a:r>
              <a:rPr lang="en-US" sz="3200" dirty="0">
                <a:solidFill>
                  <a:srgbClr val="000000"/>
                </a:solidFill>
              </a:rPr>
              <a:t>Segue a </a:t>
            </a:r>
            <a:r>
              <a:rPr lang="en-US" sz="3200" dirty="0" err="1">
                <a:solidFill>
                  <a:srgbClr val="000000"/>
                </a:solidFill>
              </a:rPr>
              <a:t>demanda</a:t>
            </a:r>
            <a:r>
              <a:rPr lang="en-US" sz="3200" dirty="0">
                <a:solidFill>
                  <a:srgbClr val="000000"/>
                </a:solidFill>
              </a:rPr>
              <a:t>/</a:t>
            </a:r>
            <a:r>
              <a:rPr lang="en-US" sz="3200" dirty="0" err="1">
                <a:solidFill>
                  <a:srgbClr val="000000"/>
                </a:solidFill>
              </a:rPr>
              <a:t>gestão</a:t>
            </a:r>
            <a:r>
              <a:rPr lang="en-US" sz="3200" dirty="0">
                <a:solidFill>
                  <a:srgbClr val="000000"/>
                </a:solidFill>
              </a:rPr>
              <a:t> da </a:t>
            </a:r>
            <a:r>
              <a:rPr lang="en-US" sz="3200" dirty="0" err="1">
                <a:solidFill>
                  <a:srgbClr val="000000"/>
                </a:solidFill>
              </a:rPr>
              <a:t>demanda</a:t>
            </a:r>
            <a:r>
              <a:rPr lang="en-US" sz="3200" dirty="0">
                <a:solidFill>
                  <a:srgbClr val="000000"/>
                </a:solidFill>
              </a:rPr>
              <a:t> (com </a:t>
            </a:r>
            <a:r>
              <a:rPr lang="en-US" sz="3200" dirty="0" err="1">
                <a:solidFill>
                  <a:srgbClr val="000000"/>
                </a:solidFill>
              </a:rPr>
              <a:t>preços</a:t>
            </a:r>
            <a:r>
              <a:rPr lang="en-US" sz="3200" dirty="0">
                <a:solidFill>
                  <a:srgbClr val="000000"/>
                </a:solidFill>
              </a:rPr>
              <a:t>, </a:t>
            </a:r>
            <a:r>
              <a:rPr lang="en-US" sz="3200" dirty="0" err="1">
                <a:solidFill>
                  <a:srgbClr val="000000"/>
                </a:solidFill>
              </a:rPr>
              <a:t>promoções</a:t>
            </a:r>
            <a:r>
              <a:rPr lang="en-US" sz="3200" dirty="0">
                <a:solidFill>
                  <a:srgbClr val="000000"/>
                </a:solidFill>
              </a:rPr>
              <a:t>)</a:t>
            </a:r>
          </a:p>
          <a:p>
            <a:pPr>
              <a:spcAft>
                <a:spcPts val="1200"/>
              </a:spcAft>
              <a:buFont typeface="Arial"/>
              <a:buChar char="•"/>
              <a:defRPr/>
            </a:pPr>
            <a:r>
              <a:rPr lang="en-US" sz="3200" dirty="0" err="1">
                <a:solidFill>
                  <a:srgbClr val="000000"/>
                </a:solidFill>
              </a:rPr>
              <a:t>Políticas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Mistas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8131" name="Picture 2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8911904" y="455104"/>
            <a:ext cx="2590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E21F7CA-C1C0-4B10-884E-FBF792F6163E}"/>
              </a:ext>
            </a:extLst>
          </p:cNvPr>
          <p:cNvSpPr/>
          <p:nvPr/>
        </p:nvSpPr>
        <p:spPr>
          <a:xfrm>
            <a:off x="780176" y="4681057"/>
            <a:ext cx="10788242" cy="15519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Defina a capacidade inicial do negócio; faça um plano de como irá expandir a capacidade num prazo de 12 meses, 24 meses e 36 meses. Crie hipóteses que justifiquem tal crescimento, associando com a demanda.</a:t>
            </a:r>
          </a:p>
        </p:txBody>
      </p:sp>
    </p:spTree>
    <p:extLst>
      <p:ext uri="{BB962C8B-B14F-4D97-AF65-F5344CB8AC3E}">
        <p14:creationId xmlns:p14="http://schemas.microsoft.com/office/powerpoint/2010/main" val="24729208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de cantos arredondados 2"/>
          <p:cNvSpPr/>
          <p:nvPr/>
        </p:nvSpPr>
        <p:spPr>
          <a:xfrm>
            <a:off x="2309814" y="71439"/>
            <a:ext cx="7500937" cy="714375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4000" dirty="0"/>
              <a:t>Localização</a:t>
            </a:r>
          </a:p>
        </p:txBody>
      </p:sp>
      <p:sp>
        <p:nvSpPr>
          <p:cNvPr id="10" name="Fluxograma: Atraso 9"/>
          <p:cNvSpPr/>
          <p:nvPr/>
        </p:nvSpPr>
        <p:spPr>
          <a:xfrm>
            <a:off x="1774825" y="1920876"/>
            <a:ext cx="8643938" cy="500063"/>
          </a:xfrm>
          <a:prstGeom prst="flowChartDelay">
            <a:avLst/>
          </a:prstGeom>
          <a:solidFill>
            <a:schemeClr val="tx2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BR" sz="2000" dirty="0"/>
              <a:t>Localização – Conceitos Básicos</a:t>
            </a:r>
          </a:p>
        </p:txBody>
      </p:sp>
      <p:sp>
        <p:nvSpPr>
          <p:cNvPr id="6" name="Fluxograma: Atraso 5"/>
          <p:cNvSpPr/>
          <p:nvPr/>
        </p:nvSpPr>
        <p:spPr>
          <a:xfrm>
            <a:off x="1774825" y="2565401"/>
            <a:ext cx="8643938" cy="500063"/>
          </a:xfrm>
          <a:prstGeom prst="flowChartDelay">
            <a:avLst/>
          </a:prstGeom>
          <a:solidFill>
            <a:schemeClr val="tx2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BR" sz="2000" dirty="0"/>
              <a:t>Localização – Modelos de Localização</a:t>
            </a:r>
          </a:p>
        </p:txBody>
      </p:sp>
      <p:sp>
        <p:nvSpPr>
          <p:cNvPr id="7" name="Fluxograma: Atraso 6"/>
          <p:cNvSpPr/>
          <p:nvPr/>
        </p:nvSpPr>
        <p:spPr>
          <a:xfrm>
            <a:off x="1774825" y="3213101"/>
            <a:ext cx="8643938" cy="500063"/>
          </a:xfrm>
          <a:prstGeom prst="flowChartDelay">
            <a:avLst/>
          </a:prstGeom>
          <a:solidFill>
            <a:schemeClr val="tx2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t-BR" sz="2000" dirty="0"/>
          </a:p>
          <a:p>
            <a:pPr>
              <a:defRPr/>
            </a:pPr>
            <a:r>
              <a:rPr lang="pt-BR" sz="2000" dirty="0"/>
              <a:t>Reflexões sobre como usar modelos</a:t>
            </a:r>
          </a:p>
          <a:p>
            <a:pPr>
              <a:defRPr/>
            </a:pP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5721348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1703388" y="71438"/>
            <a:ext cx="3313112" cy="571500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800" dirty="0"/>
              <a:t>Localização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5087938" y="71438"/>
            <a:ext cx="5454650" cy="5715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dirty="0">
                <a:solidFill>
                  <a:schemeClr val="bg1"/>
                </a:solidFill>
              </a:rPr>
              <a:t>Exemplos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524000" y="908050"/>
            <a:ext cx="9144000" cy="369888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tx1"/>
                </a:solidFill>
              </a:rPr>
              <a:t>Exemplos de empresas manufatureiras</a:t>
            </a:r>
          </a:p>
        </p:txBody>
      </p:sp>
      <p:pic>
        <p:nvPicPr>
          <p:cNvPr id="14341" name="Picture 2" descr="http://4.bp.blogspot.com/_joBSfovwfM0/TA-6xDZix6I/AAAAAAAABu8/HBj2HZZvrOY/s1600/823_1_previ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7851" y="2492375"/>
            <a:ext cx="3954463" cy="279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CaixaDeTexto 28"/>
          <p:cNvSpPr txBox="1">
            <a:spLocks noChangeArrowheads="1"/>
          </p:cNvSpPr>
          <p:nvPr/>
        </p:nvSpPr>
        <p:spPr bwMode="auto">
          <a:xfrm>
            <a:off x="1847851" y="5373688"/>
            <a:ext cx="39608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/>
              <a:t>Montadora FIAT em Betim (MG)</a:t>
            </a:r>
          </a:p>
        </p:txBody>
      </p:sp>
      <p:pic>
        <p:nvPicPr>
          <p:cNvPr id="14343" name="Picture 4" descr="http://www.maxpressnet.com.br/e/gm/imagens/05-FOTO-12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6364" y="2492376"/>
            <a:ext cx="4016375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CaixaDeTexto 29"/>
          <p:cNvSpPr txBox="1">
            <a:spLocks noChangeArrowheads="1"/>
          </p:cNvSpPr>
          <p:nvPr/>
        </p:nvSpPr>
        <p:spPr bwMode="auto">
          <a:xfrm>
            <a:off x="6527801" y="5445126"/>
            <a:ext cx="3960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/>
              <a:t>Montadora GM em São Caetano do Sul (SP)</a:t>
            </a:r>
          </a:p>
        </p:txBody>
      </p:sp>
    </p:spTree>
    <p:extLst>
      <p:ext uri="{BB962C8B-B14F-4D97-AF65-F5344CB8AC3E}">
        <p14:creationId xmlns:p14="http://schemas.microsoft.com/office/powerpoint/2010/main" val="950096528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8534400" y="6381750"/>
            <a:ext cx="2133600" cy="476250"/>
          </a:xfrm>
          <a:noFill/>
        </p:spPr>
        <p:txBody>
          <a:bodyPr/>
          <a:lstStyle/>
          <a:p>
            <a:fld id="{F3E8AC23-BEBD-4550-BEDA-176013662CD5}" type="slidenum">
              <a:rPr lang="en-US" smtClean="0">
                <a:latin typeface="Arial" pitchFamily="34" charset="0"/>
                <a:cs typeface="Arial" pitchFamily="34" charset="0"/>
              </a:rPr>
              <a:pPr/>
              <a:t>49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ângulo de cantos arredondados 3"/>
          <p:cNvSpPr/>
          <p:nvPr/>
        </p:nvSpPr>
        <p:spPr>
          <a:xfrm>
            <a:off x="1703388" y="71438"/>
            <a:ext cx="3313112" cy="571500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800" dirty="0"/>
              <a:t>Localização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5087938" y="71438"/>
            <a:ext cx="5454650" cy="5715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dirty="0">
                <a:solidFill>
                  <a:schemeClr val="bg1"/>
                </a:solidFill>
              </a:rPr>
              <a:t>Exemplos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524000" y="908050"/>
            <a:ext cx="9144000" cy="369888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tx1"/>
                </a:solidFill>
              </a:rPr>
              <a:t>Operações de mineração: próxima da fonte de matéria-prima</a:t>
            </a:r>
          </a:p>
        </p:txBody>
      </p:sp>
      <p:pic>
        <p:nvPicPr>
          <p:cNvPr id="15366" name="Picture 9" descr="http://www.jornalanoticia.net/userfiles/Mina%20Brucut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2888" y="1557339"/>
            <a:ext cx="666750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852115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F9BD8A-4F54-354A-9F0C-814D25598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Vamos preencher </a:t>
            </a:r>
            <a:r>
              <a:rPr lang="pt-BR" dirty="0"/>
              <a:t>a </a:t>
            </a:r>
            <a:r>
              <a:rPr lang="pt-BR" b="1" dirty="0"/>
              <a:t>matriz</a:t>
            </a:r>
            <a:r>
              <a:rPr lang="pt-BR" dirty="0"/>
              <a:t> de </a:t>
            </a:r>
            <a:r>
              <a:rPr lang="pt-BR" b="1" dirty="0"/>
              <a:t>posicionamento</a:t>
            </a:r>
          </a:p>
        </p:txBody>
      </p:sp>
    </p:spTree>
    <p:extLst>
      <p:ext uri="{BB962C8B-B14F-4D97-AF65-F5344CB8AC3E}">
        <p14:creationId xmlns:p14="http://schemas.microsoft.com/office/powerpoint/2010/main" val="42180862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1703388" y="71438"/>
            <a:ext cx="3313112" cy="571500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800" dirty="0"/>
              <a:t>Localização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5087938" y="71438"/>
            <a:ext cx="5454650" cy="5715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dirty="0">
                <a:solidFill>
                  <a:schemeClr val="bg1"/>
                </a:solidFill>
              </a:rPr>
              <a:t>Exemplos</a:t>
            </a:r>
          </a:p>
        </p:txBody>
      </p:sp>
      <p:pic>
        <p:nvPicPr>
          <p:cNvPr id="16388" name="Picture 2" descr="http://img.bomnegocio.com/images/34/34140361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7850" y="2420938"/>
            <a:ext cx="3995738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4" descr="http://p2.trrsf.com/image/fget/cf/619/464/images.terra.com/2013/04/22/4-vinhos-brasileiro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0464" y="2420939"/>
            <a:ext cx="3959225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CaixaDeTexto 11"/>
          <p:cNvSpPr txBox="1">
            <a:spLocks noChangeArrowheads="1"/>
          </p:cNvSpPr>
          <p:nvPr/>
        </p:nvSpPr>
        <p:spPr bwMode="auto">
          <a:xfrm>
            <a:off x="1919289" y="5589588"/>
            <a:ext cx="38893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/>
              <a:t>Produção de água mineral</a:t>
            </a:r>
          </a:p>
        </p:txBody>
      </p:sp>
      <p:sp>
        <p:nvSpPr>
          <p:cNvPr id="16391" name="CaixaDeTexto 12"/>
          <p:cNvSpPr txBox="1">
            <a:spLocks noChangeArrowheads="1"/>
          </p:cNvSpPr>
          <p:nvPr/>
        </p:nvSpPr>
        <p:spPr bwMode="auto">
          <a:xfrm>
            <a:off x="6240464" y="5661026"/>
            <a:ext cx="38877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/>
              <a:t>Produção de vinho na fábrica do Grupo Miolo em Bento Gonçalves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524000" y="908050"/>
            <a:ext cx="9144000" cy="369888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tx1"/>
                </a:solidFill>
              </a:rPr>
              <a:t>Exemplos de empresas manufatureiras</a:t>
            </a:r>
          </a:p>
        </p:txBody>
      </p:sp>
    </p:spTree>
    <p:extLst>
      <p:ext uri="{BB962C8B-B14F-4D97-AF65-F5344CB8AC3E}">
        <p14:creationId xmlns:p14="http://schemas.microsoft.com/office/powerpoint/2010/main" val="2486503806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8499475" y="6408738"/>
            <a:ext cx="2133600" cy="476250"/>
          </a:xfrm>
          <a:noFill/>
        </p:spPr>
        <p:txBody>
          <a:bodyPr/>
          <a:lstStyle/>
          <a:p>
            <a:fld id="{E8686290-9216-45E6-8D5F-15E3AFFC3B89}" type="slidenum">
              <a:rPr lang="en-US" smtClean="0">
                <a:latin typeface="Arial" pitchFamily="34" charset="0"/>
                <a:cs typeface="Arial" pitchFamily="34" charset="0"/>
              </a:rPr>
              <a:pPr/>
              <a:t>51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ângulo de cantos arredondados 3"/>
          <p:cNvSpPr/>
          <p:nvPr/>
        </p:nvSpPr>
        <p:spPr>
          <a:xfrm>
            <a:off x="1703388" y="71438"/>
            <a:ext cx="3313112" cy="571500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800" dirty="0"/>
              <a:t>Localização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5087938" y="71438"/>
            <a:ext cx="5454650" cy="5715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dirty="0">
                <a:solidFill>
                  <a:schemeClr val="bg1"/>
                </a:solidFill>
              </a:rPr>
              <a:t>Exemplos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524000" y="6237289"/>
            <a:ext cx="9144000" cy="36988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tx1"/>
                </a:solidFill>
              </a:rPr>
              <a:t>Operações em que ocorre expansão volumétrica</a:t>
            </a:r>
          </a:p>
        </p:txBody>
      </p:sp>
      <p:pic>
        <p:nvPicPr>
          <p:cNvPr id="17414" name="Picture 2" descr="http://i1.ytimg.com/vi/yZb8xjDYhIQ/hqdefault.jpg"/>
          <p:cNvPicPr>
            <a:picLocks noChangeAspect="1" noChangeArrowheads="1"/>
          </p:cNvPicPr>
          <p:nvPr/>
        </p:nvPicPr>
        <p:blipFill>
          <a:blip r:embed="rId2"/>
          <a:srcRect t="14771" b="13835"/>
          <a:stretch>
            <a:fillRect/>
          </a:stretch>
        </p:blipFill>
        <p:spPr bwMode="auto">
          <a:xfrm>
            <a:off x="1524000" y="2205039"/>
            <a:ext cx="3900488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4" descr="http://exame0.abrilm.com.br/assets/images/2011/9/39605/size_590_tigre.jpg?13167165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72264" y="2205039"/>
            <a:ext cx="3995737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CaixaDeTexto 8"/>
          <p:cNvSpPr txBox="1">
            <a:spLocks noChangeArrowheads="1"/>
          </p:cNvSpPr>
          <p:nvPr/>
        </p:nvSpPr>
        <p:spPr bwMode="auto">
          <a:xfrm>
            <a:off x="1631950" y="5229225"/>
            <a:ext cx="3671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Produção de garrafas pet</a:t>
            </a:r>
          </a:p>
        </p:txBody>
      </p:sp>
      <p:sp>
        <p:nvSpPr>
          <p:cNvPr id="17417" name="CaixaDeTexto 9"/>
          <p:cNvSpPr txBox="1">
            <a:spLocks noChangeArrowheads="1"/>
          </p:cNvSpPr>
          <p:nvPr/>
        </p:nvSpPr>
        <p:spPr bwMode="auto">
          <a:xfrm>
            <a:off x="6743701" y="5229225"/>
            <a:ext cx="3673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Produção de canos e tubulações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524000" y="908050"/>
            <a:ext cx="9144000" cy="369888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tx1"/>
                </a:solidFill>
              </a:rPr>
              <a:t>Exemplos de empresas manufatureiras</a:t>
            </a:r>
          </a:p>
        </p:txBody>
      </p:sp>
    </p:spTree>
    <p:extLst>
      <p:ext uri="{BB962C8B-B14F-4D97-AF65-F5344CB8AC3E}">
        <p14:creationId xmlns:p14="http://schemas.microsoft.com/office/powerpoint/2010/main" val="546248718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Número de Slide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89ADE00-8A5A-4E5C-8C6E-9F5EB63201C3}" type="slidenum">
              <a:rPr lang="en-US" smtClean="0">
                <a:latin typeface="Arial" pitchFamily="34" charset="0"/>
                <a:cs typeface="Arial" pitchFamily="34" charset="0"/>
              </a:rPr>
              <a:pPr/>
              <a:t>52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ângulo de cantos arredondados 3"/>
          <p:cNvSpPr/>
          <p:nvPr/>
        </p:nvSpPr>
        <p:spPr>
          <a:xfrm>
            <a:off x="1703388" y="71438"/>
            <a:ext cx="3313112" cy="571500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800" dirty="0"/>
              <a:t>Localização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5087938" y="71438"/>
            <a:ext cx="5454650" cy="5715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dirty="0">
                <a:solidFill>
                  <a:schemeClr val="bg1"/>
                </a:solidFill>
              </a:rPr>
              <a:t>Exemplos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703388" y="6211888"/>
            <a:ext cx="8856662" cy="64611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tx1"/>
                </a:solidFill>
              </a:rPr>
              <a:t>Produção de cimento: próxima da fonte de matéria-prima por causa da redução volumétrica</a:t>
            </a:r>
          </a:p>
        </p:txBody>
      </p:sp>
      <p:pic>
        <p:nvPicPr>
          <p:cNvPr id="18438" name="Picture 6" descr="http://www.usinagemonline.com.br/site/admin/areafile/noticias/votoranti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75" y="2060576"/>
            <a:ext cx="561975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1524000" y="908050"/>
            <a:ext cx="9144000" cy="369888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tx1"/>
                </a:solidFill>
              </a:rPr>
              <a:t>Exemplos de empresas manufatureiras</a:t>
            </a:r>
          </a:p>
        </p:txBody>
      </p:sp>
    </p:spTree>
    <p:extLst>
      <p:ext uri="{BB962C8B-B14F-4D97-AF65-F5344CB8AC3E}">
        <p14:creationId xmlns:p14="http://schemas.microsoft.com/office/powerpoint/2010/main" val="4096278176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ta para a direita 7"/>
          <p:cNvSpPr/>
          <p:nvPr/>
        </p:nvSpPr>
        <p:spPr>
          <a:xfrm>
            <a:off x="6024564" y="2349500"/>
            <a:ext cx="1150937" cy="38163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459" name="Espaço Reservado para Número de Slide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B0372DC-146F-47C8-A4FE-BFC9B8C7C3EC}" type="slidenum">
              <a:rPr lang="en-US" smtClean="0">
                <a:latin typeface="Arial" pitchFamily="34" charset="0"/>
                <a:cs typeface="Arial" pitchFamily="34" charset="0"/>
              </a:rPr>
              <a:pPr/>
              <a:t>53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ângulo de cantos arredondados 3"/>
          <p:cNvSpPr/>
          <p:nvPr/>
        </p:nvSpPr>
        <p:spPr>
          <a:xfrm>
            <a:off x="1703388" y="71438"/>
            <a:ext cx="3313112" cy="571500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800" dirty="0"/>
              <a:t>Localização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5087938" y="71438"/>
            <a:ext cx="5454650" cy="5715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dirty="0">
                <a:solidFill>
                  <a:schemeClr val="bg1"/>
                </a:solidFill>
              </a:rPr>
              <a:t>Exemplos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524000" y="908050"/>
            <a:ext cx="9144000" cy="369888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tx1"/>
                </a:solidFill>
              </a:rPr>
              <a:t>Exemplos de empresas manufatureiras</a:t>
            </a:r>
          </a:p>
        </p:txBody>
      </p:sp>
      <p:pic>
        <p:nvPicPr>
          <p:cNvPr id="19463" name="Picture 2" descr="http://www.mundovestibular.com.br/content_images/1/Geografia/Brasil/petroleo_pre_sal.jpg"/>
          <p:cNvPicPr>
            <a:picLocks noChangeAspect="1" noChangeArrowheads="1"/>
          </p:cNvPicPr>
          <p:nvPr/>
        </p:nvPicPr>
        <p:blipFill>
          <a:blip r:embed="rId2"/>
          <a:srcRect b="6493"/>
          <a:stretch>
            <a:fillRect/>
          </a:stretch>
        </p:blipFill>
        <p:spPr bwMode="auto">
          <a:xfrm>
            <a:off x="1774825" y="2133601"/>
            <a:ext cx="4649788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CaixaDeTexto 8"/>
          <p:cNvSpPr txBox="1">
            <a:spLocks noChangeArrowheads="1"/>
          </p:cNvSpPr>
          <p:nvPr/>
        </p:nvSpPr>
        <p:spPr bwMode="auto">
          <a:xfrm>
            <a:off x="7248525" y="3213101"/>
            <a:ext cx="32400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dirty="0"/>
              <a:t>Plano de algumas empresas de construir plantas de produção de plástico em alto mar, para diminuir os custos de transporte</a:t>
            </a:r>
          </a:p>
        </p:txBody>
      </p:sp>
    </p:spTree>
    <p:extLst>
      <p:ext uri="{BB962C8B-B14F-4D97-AF65-F5344CB8AC3E}">
        <p14:creationId xmlns:p14="http://schemas.microsoft.com/office/powerpoint/2010/main" val="733494410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de cantos arredondados 32"/>
          <p:cNvSpPr/>
          <p:nvPr/>
        </p:nvSpPr>
        <p:spPr>
          <a:xfrm>
            <a:off x="1573214" y="676275"/>
            <a:ext cx="9045575" cy="6165850"/>
          </a:xfrm>
          <a:prstGeom prst="roundRect">
            <a:avLst>
              <a:gd name="adj" fmla="val 3607"/>
            </a:avLst>
          </a:prstGeom>
          <a:ln w="508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spcAft>
                <a:spcPts val="1800"/>
              </a:spcAft>
              <a:defRPr/>
            </a:pPr>
            <a:endParaRPr lang="pt-BR" b="1" dirty="0"/>
          </a:p>
        </p:txBody>
      </p:sp>
      <p:sp>
        <p:nvSpPr>
          <p:cNvPr id="10248" name="Retângulo 8"/>
          <p:cNvSpPr>
            <a:spLocks noChangeArrowheads="1"/>
          </p:cNvSpPr>
          <p:nvPr/>
        </p:nvSpPr>
        <p:spPr bwMode="auto">
          <a:xfrm>
            <a:off x="1703389" y="2344738"/>
            <a:ext cx="8713787" cy="831850"/>
          </a:xfrm>
          <a:prstGeom prst="rect">
            <a:avLst/>
          </a:prstGeom>
          <a:solidFill>
            <a:srgbClr val="FFFFC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2400">
                <a:solidFill>
                  <a:srgbClr val="FF0000"/>
                </a:solidFill>
              </a:rPr>
              <a:t>Por que a localização de uma empresa é uma decisão importante e estratégica?</a:t>
            </a:r>
          </a:p>
        </p:txBody>
      </p:sp>
      <p:sp>
        <p:nvSpPr>
          <p:cNvPr id="20484" name="Retângulo 8"/>
          <p:cNvSpPr>
            <a:spLocks noChangeArrowheads="1"/>
          </p:cNvSpPr>
          <p:nvPr/>
        </p:nvSpPr>
        <p:spPr bwMode="auto">
          <a:xfrm>
            <a:off x="1703389" y="836614"/>
            <a:ext cx="8713787" cy="830997"/>
          </a:xfrm>
          <a:prstGeom prst="rect">
            <a:avLst/>
          </a:prstGeom>
          <a:solidFill>
            <a:srgbClr val="FFFFC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2400">
                <a:solidFill>
                  <a:srgbClr val="FF0000"/>
                </a:solidFill>
              </a:rPr>
              <a:t>Definição: </a:t>
            </a:r>
            <a:r>
              <a:rPr lang="pt-BR" sz="2400">
                <a:solidFill>
                  <a:srgbClr val="000000"/>
                </a:solidFill>
              </a:rPr>
              <a:t>posição geográfica de uma operação relativamente aos recursos, a outras operações ou clientes com os quais interage.</a:t>
            </a:r>
          </a:p>
        </p:txBody>
      </p:sp>
      <p:sp>
        <p:nvSpPr>
          <p:cNvPr id="21" name="Retângulo de cantos arredondados 20"/>
          <p:cNvSpPr/>
          <p:nvPr/>
        </p:nvSpPr>
        <p:spPr>
          <a:xfrm>
            <a:off x="1703388" y="71438"/>
            <a:ext cx="3313112" cy="571500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800" dirty="0"/>
              <a:t>Localização</a:t>
            </a:r>
          </a:p>
        </p:txBody>
      </p:sp>
      <p:sp>
        <p:nvSpPr>
          <p:cNvPr id="22" name="Retângulo de cantos arredondados 21"/>
          <p:cNvSpPr/>
          <p:nvPr/>
        </p:nvSpPr>
        <p:spPr>
          <a:xfrm>
            <a:off x="5087938" y="71438"/>
            <a:ext cx="5454650" cy="5715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dirty="0">
                <a:solidFill>
                  <a:schemeClr val="bg1"/>
                </a:solidFill>
              </a:rPr>
              <a:t>Conceitos Básicos</a:t>
            </a:r>
          </a:p>
        </p:txBody>
      </p:sp>
      <p:sp>
        <p:nvSpPr>
          <p:cNvPr id="10" name="Retângulo 8"/>
          <p:cNvSpPr>
            <a:spLocks noChangeArrowheads="1"/>
          </p:cNvSpPr>
          <p:nvPr/>
        </p:nvSpPr>
        <p:spPr bwMode="auto">
          <a:xfrm>
            <a:off x="1703389" y="3352800"/>
            <a:ext cx="8713787" cy="1938992"/>
          </a:xfrm>
          <a:prstGeom prst="rect">
            <a:avLst/>
          </a:prstGeom>
          <a:solidFill>
            <a:srgbClr val="FFFFC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buFontTx/>
              <a:buAutoNum type="romanLcParenBoth"/>
            </a:pPr>
            <a:r>
              <a:rPr lang="pt-BR" sz="2400">
                <a:solidFill>
                  <a:srgbClr val="000000"/>
                </a:solidFill>
              </a:rPr>
              <a:t>Porque é determinante para os custos da operação (ex: empresa de manufatura) e/ou a conveniência dos clientes, volume e visibilidade do negócio (ex: empresa de serviços).</a:t>
            </a:r>
          </a:p>
          <a:p>
            <a:pPr marL="514350" indent="-514350" algn="just">
              <a:buFontTx/>
              <a:buAutoNum type="romanLcParenBoth"/>
            </a:pPr>
            <a:r>
              <a:rPr lang="pt-BR" sz="2400">
                <a:solidFill>
                  <a:srgbClr val="000000"/>
                </a:solidFill>
              </a:rPr>
              <a:t>Porque o horizonte de impacto da decisão de localização é longo.</a:t>
            </a:r>
          </a:p>
        </p:txBody>
      </p:sp>
      <p:sp>
        <p:nvSpPr>
          <p:cNvPr id="9" name="Retângulo 8"/>
          <p:cNvSpPr/>
          <p:nvPr/>
        </p:nvSpPr>
        <p:spPr>
          <a:xfrm>
            <a:off x="1524000" y="5805488"/>
            <a:ext cx="9144000" cy="1052512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/>
              <a:t>A localização de uma operação afeta tanto a capacidade de competir quanto outros aspectos internos e externos</a:t>
            </a:r>
          </a:p>
        </p:txBody>
      </p:sp>
    </p:spTree>
    <p:extLst>
      <p:ext uri="{BB962C8B-B14F-4D97-AF65-F5344CB8AC3E}">
        <p14:creationId xmlns:p14="http://schemas.microsoft.com/office/powerpoint/2010/main" val="23417550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 animBg="1"/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de cantos arredondados 32"/>
          <p:cNvSpPr/>
          <p:nvPr/>
        </p:nvSpPr>
        <p:spPr>
          <a:xfrm>
            <a:off x="1573214" y="676275"/>
            <a:ext cx="9045575" cy="6165850"/>
          </a:xfrm>
          <a:prstGeom prst="roundRect">
            <a:avLst>
              <a:gd name="adj" fmla="val 3607"/>
            </a:avLst>
          </a:prstGeom>
          <a:ln w="508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spcAft>
                <a:spcPts val="1800"/>
              </a:spcAft>
              <a:defRPr/>
            </a:pPr>
            <a:endParaRPr lang="pt-BR" b="1" dirty="0"/>
          </a:p>
        </p:txBody>
      </p:sp>
      <p:sp>
        <p:nvSpPr>
          <p:cNvPr id="21507" name="Retângulo 8"/>
          <p:cNvSpPr>
            <a:spLocks noChangeArrowheads="1"/>
          </p:cNvSpPr>
          <p:nvPr/>
        </p:nvSpPr>
        <p:spPr bwMode="auto">
          <a:xfrm>
            <a:off x="1758950" y="893763"/>
            <a:ext cx="8713788" cy="1200150"/>
          </a:xfrm>
          <a:prstGeom prst="rect">
            <a:avLst/>
          </a:prstGeom>
          <a:solidFill>
            <a:srgbClr val="FFFFC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2400">
                <a:solidFill>
                  <a:srgbClr val="000000"/>
                </a:solidFill>
              </a:rPr>
              <a:t>O problema de localização envolve uma grande quantidade de </a:t>
            </a:r>
            <a:r>
              <a:rPr lang="pt-BR" sz="2400" b="1">
                <a:solidFill>
                  <a:srgbClr val="000000"/>
                </a:solidFill>
              </a:rPr>
              <a:t>fatores inter-relacionados</a:t>
            </a:r>
            <a:r>
              <a:rPr lang="pt-BR" sz="2400">
                <a:solidFill>
                  <a:srgbClr val="000000"/>
                </a:solidFill>
              </a:rPr>
              <a:t>, alguns de caráter mais </a:t>
            </a:r>
            <a:r>
              <a:rPr lang="pt-BR" sz="2400" b="1">
                <a:solidFill>
                  <a:srgbClr val="000000"/>
                </a:solidFill>
              </a:rPr>
              <a:t>quantitativo</a:t>
            </a:r>
            <a:r>
              <a:rPr lang="pt-BR" sz="2400">
                <a:solidFill>
                  <a:srgbClr val="000000"/>
                </a:solidFill>
              </a:rPr>
              <a:t>, outros de caráter mais </a:t>
            </a:r>
            <a:r>
              <a:rPr lang="pt-BR" sz="2400" b="1">
                <a:solidFill>
                  <a:srgbClr val="000000"/>
                </a:solidFill>
              </a:rPr>
              <a:t>qualitativo</a:t>
            </a:r>
            <a:r>
              <a:rPr lang="pt-BR" sz="240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1" name="Retângulo de cantos arredondados 20"/>
          <p:cNvSpPr/>
          <p:nvPr/>
        </p:nvSpPr>
        <p:spPr>
          <a:xfrm>
            <a:off x="1703388" y="71438"/>
            <a:ext cx="3313112" cy="571500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800" dirty="0"/>
              <a:t>Localização</a:t>
            </a:r>
          </a:p>
        </p:txBody>
      </p:sp>
      <p:sp>
        <p:nvSpPr>
          <p:cNvPr id="22" name="Retângulo de cantos arredondados 21"/>
          <p:cNvSpPr/>
          <p:nvPr/>
        </p:nvSpPr>
        <p:spPr>
          <a:xfrm>
            <a:off x="5087938" y="71438"/>
            <a:ext cx="5454650" cy="5715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dirty="0">
                <a:solidFill>
                  <a:schemeClr val="bg1"/>
                </a:solidFill>
              </a:rPr>
              <a:t>Conceitos Básicos</a:t>
            </a:r>
          </a:p>
        </p:txBody>
      </p:sp>
      <p:sp>
        <p:nvSpPr>
          <p:cNvPr id="8" name="Retângulo 8"/>
          <p:cNvSpPr>
            <a:spLocks noChangeArrowheads="1"/>
          </p:cNvSpPr>
          <p:nvPr/>
        </p:nvSpPr>
        <p:spPr bwMode="auto">
          <a:xfrm>
            <a:off x="1703389" y="3141664"/>
            <a:ext cx="8713787" cy="2985433"/>
          </a:xfrm>
          <a:prstGeom prst="rect">
            <a:avLst/>
          </a:prstGeom>
          <a:solidFill>
            <a:srgbClr val="FFFFC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2400">
                <a:solidFill>
                  <a:srgbClr val="000000"/>
                </a:solidFill>
              </a:rPr>
              <a:t>Proximidade de fontes qualificadas de suprimento (matéria-prima);</a:t>
            </a:r>
          </a:p>
          <a:p>
            <a:pPr algn="just">
              <a:spcAft>
                <a:spcPts val="600"/>
              </a:spcAft>
            </a:pPr>
            <a:r>
              <a:rPr lang="pt-BR" sz="2400">
                <a:solidFill>
                  <a:srgbClr val="002060"/>
                </a:solidFill>
              </a:rPr>
              <a:t>Proximidade de fontes de mão de obra adequada à operação (barata; qualificada);</a:t>
            </a:r>
          </a:p>
          <a:p>
            <a:pPr algn="just">
              <a:spcAft>
                <a:spcPts val="600"/>
              </a:spcAft>
            </a:pPr>
            <a:r>
              <a:rPr lang="pt-BR" sz="2400">
                <a:solidFill>
                  <a:srgbClr val="000000"/>
                </a:solidFill>
              </a:rPr>
              <a:t>Proximidade dos clientes;</a:t>
            </a:r>
          </a:p>
          <a:p>
            <a:pPr algn="just">
              <a:spcAft>
                <a:spcPts val="600"/>
              </a:spcAft>
            </a:pPr>
            <a:r>
              <a:rPr lang="pt-BR" sz="2400">
                <a:solidFill>
                  <a:srgbClr val="002060"/>
                </a:solidFill>
              </a:rPr>
              <a:t>Fatores relacionados ao ambiente físico (ex: disponibilidade de energia elétrica, água e gás natural);</a:t>
            </a:r>
          </a:p>
          <a:p>
            <a:pPr algn="just">
              <a:spcAft>
                <a:spcPts val="600"/>
              </a:spcAft>
            </a:pPr>
            <a:r>
              <a:rPr lang="pt-BR" sz="2400">
                <a:solidFill>
                  <a:srgbClr val="002060"/>
                </a:solidFill>
              </a:rPr>
              <a:t>...</a:t>
            </a:r>
          </a:p>
        </p:txBody>
      </p:sp>
      <p:sp>
        <p:nvSpPr>
          <p:cNvPr id="9" name="Seta para baixo 8"/>
          <p:cNvSpPr/>
          <p:nvPr/>
        </p:nvSpPr>
        <p:spPr>
          <a:xfrm>
            <a:off x="5591175" y="2205038"/>
            <a:ext cx="649288" cy="7921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89396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ço Reservado para Rodapé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Arthur, Brian - "The structure of invention"</a:t>
            </a:r>
          </a:p>
        </p:txBody>
      </p:sp>
      <p:sp>
        <p:nvSpPr>
          <p:cNvPr id="22531" name="Espaço Reservado para Número de Slid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AF853F4-4FB6-4776-8B14-914BC36F1831}" type="slidenum">
              <a:rPr lang="en-US" smtClean="0">
                <a:latin typeface="Arial" pitchFamily="34" charset="0"/>
                <a:cs typeface="Arial" pitchFamily="34" charset="0"/>
              </a:rPr>
              <a:pPr/>
              <a:t>56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tângulo de cantos arredondados 5"/>
          <p:cNvSpPr/>
          <p:nvPr/>
        </p:nvSpPr>
        <p:spPr>
          <a:xfrm>
            <a:off x="1703388" y="71438"/>
            <a:ext cx="3313112" cy="571500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800" dirty="0"/>
              <a:t>Localização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5087938" y="71438"/>
            <a:ext cx="5454650" cy="5715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dirty="0">
                <a:solidFill>
                  <a:schemeClr val="bg1"/>
                </a:solidFill>
              </a:rPr>
              <a:t>Conceitos Básicos</a:t>
            </a:r>
          </a:p>
        </p:txBody>
      </p:sp>
      <p:sp>
        <p:nvSpPr>
          <p:cNvPr id="8" name="Retângulo de cantos arredondados 7"/>
          <p:cNvSpPr/>
          <p:nvPr/>
        </p:nvSpPr>
        <p:spPr>
          <a:xfrm>
            <a:off x="1573214" y="676275"/>
            <a:ext cx="9045575" cy="6165850"/>
          </a:xfrm>
          <a:prstGeom prst="roundRect">
            <a:avLst>
              <a:gd name="adj" fmla="val 3607"/>
            </a:avLst>
          </a:prstGeom>
          <a:ln w="508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spcAft>
                <a:spcPts val="1800"/>
              </a:spcAft>
              <a:defRPr/>
            </a:pPr>
            <a:endParaRPr lang="pt-BR" b="1" dirty="0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1703389" y="1384301"/>
            <a:ext cx="8713787" cy="461665"/>
          </a:xfrm>
          <a:prstGeom prst="rect">
            <a:avLst/>
          </a:prstGeom>
          <a:solidFill>
            <a:srgbClr val="FFFFC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2400">
                <a:solidFill>
                  <a:srgbClr val="000000"/>
                </a:solidFill>
              </a:rPr>
              <a:t>Proximidade de fontes qualificadas de suprimento (matéria-prima)</a:t>
            </a:r>
            <a:endParaRPr lang="pt-BR" sz="2400">
              <a:solidFill>
                <a:srgbClr val="002060"/>
              </a:solidFill>
            </a:endParaRPr>
          </a:p>
        </p:txBody>
      </p:sp>
      <p:sp>
        <p:nvSpPr>
          <p:cNvPr id="22536" name="CaixaDeTexto 10"/>
          <p:cNvSpPr txBox="1">
            <a:spLocks noChangeArrowheads="1"/>
          </p:cNvSpPr>
          <p:nvPr/>
        </p:nvSpPr>
        <p:spPr bwMode="auto">
          <a:xfrm>
            <a:off x="1703389" y="836614"/>
            <a:ext cx="6480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solidFill>
                  <a:srgbClr val="FF0000"/>
                </a:solidFill>
              </a:rPr>
              <a:t>Fatores que afetam a localização de unidades de operação</a:t>
            </a:r>
          </a:p>
        </p:txBody>
      </p:sp>
      <p:pic>
        <p:nvPicPr>
          <p:cNvPr id="22537" name="Picture 11" descr="http://www.cpt.com.br/imagens/enviadas/materias/materia2132/queijo-serr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7850" y="2708275"/>
            <a:ext cx="3132138" cy="20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8" name="CaixaDeTexto 10"/>
          <p:cNvSpPr txBox="1">
            <a:spLocks noChangeArrowheads="1"/>
          </p:cNvSpPr>
          <p:nvPr/>
        </p:nvSpPr>
        <p:spPr bwMode="auto">
          <a:xfrm>
            <a:off x="1919288" y="4868864"/>
            <a:ext cx="2952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>
                <a:solidFill>
                  <a:schemeClr val="bg1"/>
                </a:solidFill>
              </a:rPr>
              <a:t>Produção de queijo e outros produtos laticínios: matéria-prima perecível</a:t>
            </a:r>
          </a:p>
        </p:txBody>
      </p:sp>
      <p:sp>
        <p:nvSpPr>
          <p:cNvPr id="22539" name="CaixaDeTexto 12"/>
          <p:cNvSpPr txBox="1">
            <a:spLocks noChangeArrowheads="1"/>
          </p:cNvSpPr>
          <p:nvPr/>
        </p:nvSpPr>
        <p:spPr bwMode="auto">
          <a:xfrm>
            <a:off x="6888163" y="4941888"/>
            <a:ext cx="29527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>
                <a:solidFill>
                  <a:schemeClr val="bg1"/>
                </a:solidFill>
              </a:rPr>
              <a:t>Produção de celulose (papel): mais fácil transportar papel do que madeira</a:t>
            </a:r>
          </a:p>
        </p:txBody>
      </p:sp>
      <p:pic>
        <p:nvPicPr>
          <p:cNvPr id="22540" name="Picture 13" descr="http://veja.abril.com.br/assets/pictures/58889/fabrica-celulose-aracruz-espirito-santo-2002-size-620.jpg?13231249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72263" y="2708275"/>
            <a:ext cx="3384550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28496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 autoUpdateAnimBg="0" advAuto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ço Reservado para Rodapé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Arthur, Brian - "The structure of invention"</a:t>
            </a:r>
          </a:p>
        </p:txBody>
      </p:sp>
      <p:sp>
        <p:nvSpPr>
          <p:cNvPr id="23555" name="Espaço Reservado para Número de Slid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40B5524-60C5-4519-B602-FF72CD46E75A}" type="slidenum">
              <a:rPr lang="en-US" smtClean="0">
                <a:latin typeface="Arial" pitchFamily="34" charset="0"/>
                <a:cs typeface="Arial" pitchFamily="34" charset="0"/>
              </a:rPr>
              <a:pPr/>
              <a:t>57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tângulo de cantos arredondados 5"/>
          <p:cNvSpPr/>
          <p:nvPr/>
        </p:nvSpPr>
        <p:spPr>
          <a:xfrm>
            <a:off x="1703388" y="71438"/>
            <a:ext cx="3313112" cy="571500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800" dirty="0"/>
              <a:t>Localização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5087938" y="71438"/>
            <a:ext cx="5454650" cy="5715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dirty="0">
                <a:solidFill>
                  <a:schemeClr val="bg1"/>
                </a:solidFill>
              </a:rPr>
              <a:t>Conceitos Básicos</a:t>
            </a:r>
          </a:p>
        </p:txBody>
      </p:sp>
      <p:sp>
        <p:nvSpPr>
          <p:cNvPr id="8" name="Retângulo de cantos arredondados 7"/>
          <p:cNvSpPr/>
          <p:nvPr/>
        </p:nvSpPr>
        <p:spPr>
          <a:xfrm>
            <a:off x="1524001" y="692150"/>
            <a:ext cx="9045575" cy="6165850"/>
          </a:xfrm>
          <a:prstGeom prst="roundRect">
            <a:avLst>
              <a:gd name="adj" fmla="val 3607"/>
            </a:avLst>
          </a:prstGeom>
          <a:ln w="508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spcAft>
                <a:spcPts val="1800"/>
              </a:spcAft>
              <a:defRPr/>
            </a:pPr>
            <a:endParaRPr lang="pt-BR" b="1" dirty="0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1703389" y="1384300"/>
            <a:ext cx="8713787" cy="831850"/>
          </a:xfrm>
          <a:prstGeom prst="rect">
            <a:avLst/>
          </a:prstGeom>
          <a:solidFill>
            <a:srgbClr val="FFFFC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2400">
                <a:solidFill>
                  <a:srgbClr val="002060"/>
                </a:solidFill>
              </a:rPr>
              <a:t>Proximidade de fontes de mão de obra adequada à operação (barata; qualificada)</a:t>
            </a:r>
          </a:p>
        </p:txBody>
      </p:sp>
      <p:sp>
        <p:nvSpPr>
          <p:cNvPr id="23560" name="CaixaDeTexto 10"/>
          <p:cNvSpPr txBox="1">
            <a:spLocks noChangeArrowheads="1"/>
          </p:cNvSpPr>
          <p:nvPr/>
        </p:nvSpPr>
        <p:spPr bwMode="auto">
          <a:xfrm>
            <a:off x="1703389" y="836614"/>
            <a:ext cx="6480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solidFill>
                  <a:srgbClr val="FF0000"/>
                </a:solidFill>
              </a:rPr>
              <a:t>Fatores que afetam a localização de unidades de operação</a:t>
            </a:r>
          </a:p>
        </p:txBody>
      </p:sp>
      <p:pic>
        <p:nvPicPr>
          <p:cNvPr id="23561" name="Picture 11" descr="http://analistati.com/wp-content/uploads/2011/05/google_brasi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4825" y="2565401"/>
            <a:ext cx="3384550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CaixaDeTexto 10"/>
          <p:cNvSpPr txBox="1">
            <a:spLocks noChangeArrowheads="1"/>
          </p:cNvSpPr>
          <p:nvPr/>
        </p:nvSpPr>
        <p:spPr bwMode="auto">
          <a:xfrm>
            <a:off x="1774825" y="5157788"/>
            <a:ext cx="33845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>
                <a:solidFill>
                  <a:schemeClr val="bg1"/>
                </a:solidFill>
              </a:rPr>
              <a:t>Localização do Google em Belo Horizonte por causa de profissionais doutores em recuperação de informações</a:t>
            </a:r>
          </a:p>
        </p:txBody>
      </p:sp>
      <p:sp>
        <p:nvSpPr>
          <p:cNvPr id="23563" name="CaixaDeTexto 12"/>
          <p:cNvSpPr txBox="1">
            <a:spLocks noChangeArrowheads="1"/>
          </p:cNvSpPr>
          <p:nvPr/>
        </p:nvSpPr>
        <p:spPr bwMode="auto">
          <a:xfrm>
            <a:off x="6888163" y="5229226"/>
            <a:ext cx="33845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>
                <a:solidFill>
                  <a:schemeClr val="bg1"/>
                </a:solidFill>
              </a:rPr>
              <a:t>Localização de </a:t>
            </a:r>
            <a:r>
              <a:rPr lang="pt-BR" i="1">
                <a:solidFill>
                  <a:schemeClr val="bg1"/>
                </a:solidFill>
              </a:rPr>
              <a:t>call centers </a:t>
            </a:r>
            <a:r>
              <a:rPr lang="pt-BR">
                <a:solidFill>
                  <a:schemeClr val="bg1"/>
                </a:solidFill>
              </a:rPr>
              <a:t>para empresas americanas na Índia</a:t>
            </a:r>
          </a:p>
        </p:txBody>
      </p:sp>
      <p:sp>
        <p:nvSpPr>
          <p:cNvPr id="23564" name="AutoShape 15" descr="data:image/jpeg;base64,/9j/4AAQSkZJRgABAQAAAQABAAD/2wCEAAkGBxQTEhQUEhQUFRUVGBcVFxgYGBcYGBcYGBcYFxgUFxcYHCggGhwlHRQVITEhJSkrLi4uFx8zODMsNygtLiwBCgoKDg0OGxAQGywkICUsLDQsLCwsLCwsLCwsLCwsLCwsLCwsLCwsLCwsLCwsLCwsLCwsLCwsLCwsLCwsLCwsLP/AABEIALYBFAMBIgACEQEDEQH/xAAcAAABBQEBAQAAAAAAAAAAAAAFAAMEBgcCAQj/xABKEAACAQIDBAYGBgcHAwMFAAABAgMAEQQSIQUGMUEiUWFxgZEHEzKhscEzQlJictEUI4KSssLhFSQ0Q6LS8FODsxZU8URjc5PD/8QAGgEAAwEBAQEAAAAAAAAAAAAAAgMEAQUABv/EADERAAICAQQBAgQFAwUBAAAAAAABAhEDBBIhMUETUQUiMoEUcZGhwSNSYbHR4fDxM//aAAwDAQACEQMRAD8AakktVZ2/NdTVbhTEuQ4Z2J1vnN/jTu0GmiKia5zC/EEEdV+R/pW7rM2NclowXsL3D4VMU1VMbtV1Lfo5JjUkDOovlHAkjnUVd6Jx/wBM/sn/AHUNGl3DVY91j0X7x8Ky1N5Z/sR+/wD3UV2XvvNEGHqI2zW+uRb43rYppmS5NQxL6Vmu2z/eJfxD+EUpt/8AEtwgiHi7fMUJbaRlZpHsCxubA24AaceqtZiVEnNXV6jiYV6+JQWzMBfxNYbQb3VX++Yb/wDKvxrRNpn9a/f8qz3dJlOLwxDD6ReOl9fqnga0HaqH1r6G1+ql5l8qH4PqIkZ0P4j8qj7UP6o96/xCulY3PVf301tE9DxX+IVMuyuT4YzivaPhQ3aUmh7qnbQA9Yb24D4CoGKwMjL0Y2PcK6COUwYN+sONCkwt2Ifg1SI9+sL/APd/c/I1V8buxitf7vL4KTQ2TZ8kBVpopFUEe0rKDbXLcjnah2hGortyOwJzi/Wp94r3Fb74QXUO5bsjf4kWrMMH62ZmdCFN+AOUDsFuVF3xbM2WVB6wLcsi3MmvtMNbtbmOqvKUboJ43VtBeF9B3CnVofgCrKPZY8+BqX6lfsr5CjFkpa8w/sr3D4VL3e2Sk8wjPRBBNx2C9St6N3o8KkeR3bNcaseQ7DWWFQGxE3Kj+6c6iJgWUHOdCQNMo66jbvbkT4qBZkkiCsWsGMt+ixXiDblUnEejHF69OE9zv81otoFoPCYciD3EGomOboMfun4Vi+NjVma1rjuudNasu7uJaHZs7qCf12U24hSiA287eJoenybQb2dimKsSdGCEeA4Uc2Q/6u/WW+NUTHySxRqUdFzANksLjgRqTmPVyoXtvabpJ+oxEhUqpORmVVYjpqBfkefbWOW4J4muzXC9c+srFV3hxX/uJv3j86NbBnx2KJWPESlhrYZeHM3PePOtinJ0gZLarZpGPk/Vv+FvhVPjl1PC5VwNQLkqQBr317/Y20W6BlnObo2tGb30qtbRb1DPDLmd1LK17aEaZbcrWNFLDKP1IzFlhL6WmaTszHMsYBQnxj6hp7dKsfSWM8VA7AAdPGlSfTiNsN4e+RDG2WwF/wCg51K2oCyAiTNmNlLBugul16tTTU+zJwWsihSSbGWJbC/a9WrdnJApEk2HCuLSRllcNe3HKDqLd1DCHPI6c0o8Fc2qiCCy30SxHIW5iqi1XPEbPRiwfGRZekF9XHOT90teO1usA1BXd/DD2sYx/Bhz8XkHwpiVCnK+S6+jjYMUmDzuuZnd/rD2RZbZSewmrFNujBx9V/Afi1VvdbaODgVFVB6yO59c6hGYtmB9lm1sQOPCoG8++soxLCNv1YC2104a28ateSKgn2QenOeR8tA/frZ0eHnVEGW8ecjojixAtl5aGq9hntpVg/8AWTn2wrfiUH4ivTvNAdXwsDdvq1B8wBUs5KT6LILaknyCkage1ifWG/ZarLi94sKfZwdj2OVHzoQXE7CyhBwsTm95AoUrfATdKwruCxaeNC11u/QPCxXUi/X2dVX7E7AeXE2jJihVVzMDa51JCi+p/Oq1uzgYYpFkZzdFNgo4kXtfs7OyrTsbavrpp/VnNHljKnhZ+kCLHrsPKspqXIVpx4YF3jknGLbD4ad444Y4+LFiWYXJLcSTp5cKHfpmPA/xAbv/AKipKSE4vGseIZF/dS1uHdRIQYc6CZh1XH9K6OHBCUFJo5mfU5IzcYvgr2J21jkGZ3RhcC+VW48OVG9k7bxMoJM0aAG3SiDcuPRQ1X94n6KqOHrPO17GpW7/ANGfxfIVPqIrG6RTppPJFNlri2gx09esh6o8LqfNloB6RJf1AU3zghspAU5deKq7AXvz1p/A7YZFyxZFbmSekey99aF7ZwUs7Zjkvax6XH3VC8039KOzj0eKH/1lz7ewBgSyIQzRgccp6uffRjYm0VjdnaJJ2vZHkLqVXQhRkZeoE3vUfAbsTHMHK2+rZl6+BvRBd18TrljDC+lpI/8AdRQjzZJlmq2k4byYZGZ2wOHux1ayk3Ot/oyeVKTfiEnoh4x9lGUD3Qg1AbdfFl4s2HfKJFLEZSAAdSbNRraOz4ycpQXX2tAbX4X42586v0+B5fNHO1OojhVtWR9l74YaOYTH1jEAixI5875RT28e9mGxKpcumQk6ere9+wOCKHtseHnGvkKo8mFaSV1jBygnuGtDqdO8CUpM3S6mOotRTNS2F6QYIMPFh45HBQEFjEOkSxbQZ9ONFR6QgQbzaEW+hPusaxzauzhEqEEnrrnZExvlF7c+w1LHNuVoqlgUXTLe+xdmkg+tkBHMes+aGiOG2TC+Hlgia8ROdWLPmMmgsQIxlWwHXxNVW9Xbc9P7ux63r0psxRsrm8ccq4eRm9T7KqSB0rZltYlRfW3lVAz1r2/iXwqoOLsAO/l7xWVS7KmT2opBbQkqbX4ceFAmqGyuTOMLCXZVUXYnrA8NdOutJ9GmDaGSQyWS6EC7Lqcyacew1RYoMg6WhAbUcbnUa9VaDD6L8QyBvWFSQDYhCNRfQiX4iqdP3uRJq1FRcJurL0UjsCJHLaE2y2BtyPnVI3h3OineSQBw7ksXve7HrF6Yl9FeJGodTb7p/M1CxO4ONiF837okPDryqbVTN5p8On90Tab8LhfyefzAs26cyHKTHp1Zvyryose0JQPpH/eYfOlUPC8HSqw6uNHOKE98SfygU4uKQ8cPhz+zKv8ADIKvMm6eHP8AlkdzOPnUd9z4bXHrV7muP9QNVfhX7nKXxHG/cqDSQfWwygdazOv8WauP7qf8qYDsmQ/GKmt8cMsOeNWJsF1Nr3OpGg6qruxZCGIvoeXbU0ltdF8Jbo7kWOfB4OQAH9JFteET/wAy1Hk2JAfZxDr+KD/ZIaStTgNDYSIzbBT6uKj/AGopx8ENMndt+U+Gbvdk/jQURU12K9ZoBl3XxH1fUv8AhxEB+LinIN2cYBpAx/C0bfwsaO09sbBJLi40dQVZX5c7rr769urk3vgB/oGLRhfDzixPCNyOzVQav/o73abFRvIJZcPKjZWUxgXB1B6ai/Py7am4ndiJFYhioUEnKSvAE9fZVPG05NMrTL/3nNEsrkqoF41HycbXxT4HE4pJ45X9ZK5EjLk9YBpmW4sb6HTrqGu8kXNJPIH50VG1JjxlkI5Zjn/ivXDzk+0Im/FBCf5KohqckFSJ8mmxZHciPFAmNylGKKjdIsBckjQKM2ul9akeqGHRlDZibgXFrXsNdda8j2kE4Q4Yc9IQuvX0CtdS7Vjk+khhJHUZU/8A6UnPl9SLvsp0cI4cib+lFW2hc5bDUXrqHEyDg7DxNWFjhyNMOQPuzN/MhrwYbCn/AC5l7nRvigqeHyxplOpyLLkckBF2hLykapEO0pucj+ZouuCwxFg06/8AbjPvDg022xIb3GJYd8J/lkNa2JSA+0MdIws0jkdRY2o1uPtx8MJAqqQxUkEHkCORFR5d3kPDFJ4xTj4Ia9i3flX6LE4bXjmLr/HFTsGSMJpy6F58cskGolg2pt8zlSyKuW/s31vbj5VRtnYVGFyzXYG6jNa+brFHF2VjuUmBf/vQ/MrUDD7n47gsIbTTJNAx8MshN6dr80c0FHH4FfD8EsGRvJ5G8bstVgcXJNrjwoZstLC9iL248+OtWTC7pbRdgGw8oGg6RX/dwo5gvRriMgLlIrZrgnNp9Q9HS/G+tczFcXUjo56kk4lOFaPuTGv6LeS6qGPIdI9l/j30MXcuJPpsUx7I4XP+ptKM/peHQIqpK4RQqhmVFFhbgtzfw50ycvYQkyZtGaAqF9UDxALgMR3XFhQ7Z2BiQ9ABNeCXQa8QUHRPlXrbaIFo4oU7wXPmbfCof9oOxuxGlzYKoHDsFTZIuS7Gx4Im8e5TSMJMPlILKXj9k/eKHhw5aVrGy8dDKRGnrgQubpBgLCwtc6XuRpVITFBbm9gOPdR7Zu88cK3lfLGbZS2nS6tbWvaj02olfpv7Cs+JNbi2nZ4+0w/c+a1WNs7cwqQTEYkZlWQAEAdNVbojojW4tUl994fqASD7ra8OYtb30C3u3ngfBYhRA4donVSY+ZFgb27a6cNyfJI8UH0kYOnClTiI32T5GlU8nyU0fTH6Cese+oWIbIShsevxplcc/wBtvO/xpqRixu2pNq6sVJfUz5nJLC1/TTTMY3+xObETW/6lv3Rl+VVvDRFr2Nra9XhU7b+IzyE/aZ28yaFestpXMm/mZ9FijUEgg4Y/XN+800JpEPEm3A61E/SK7XEG+lLHKix7OxnrBYizDXvHWKnKar2ExHSU/wDBfiKsCGtTMcUh5aIbs/46H8L/ABWh61O3Z/x8Pc3xWskZHsvm9k+TDTm/1Co/a6P81V3cXc1MVC08jCxkK5SlzZAFNnDAjpX6+FEvSNNlwpHDO6DvsSx/hFSdwWjGBhyz2ZgzlRKLhnZmsUJIB1HKqNMu2S6vJsijt/RrDfou47nf4VGl9HPVJL++n8ymrjDG/wD1m/aWMj3KDXU0ko4NGdbewfk9U89cfoRes1HcZ1tD0fuvsmdhY6hIXA7x6xCfAVnuP0uL3142tfwubedbvtjassMEzlY7KjG4ZgRpocpXrtpesCx8lySeZJpGbhdFelyepySdjOcp76IqarsUxX2Tb/nVRLBY/No1geuo2XBjDxMxsqsx+6CfhRnCbr4uT2YHsftWT+Mipe7mKdIVyO66t7LEcz1Giv8AaMxIDSyEWJtnbrHbrQtpGpWR4txpQLzSwxd7ZvyHvqVHu1hE9vESSdiLYHx1HvpsNSel+p/gPaSAmDj9jDl+2R7+7UUjtll+iSKMfdQX8+HuqCTTT0LnILaiPt3egxKDLI5ubBQSM37K2FqD7O2krACGdlkYk5Xd143NhIpsD2dwqo7yY71szG91HRXuHPxOtBixHXemKPB7g1/Zk+PIOZ5uZAMr3tpwDMQxFx1Hsrtts4j60jHsZYz/ABIay/A7cnjDKsjgMMp1PC99Oqjez9oYjFsqJmaa+UBWsWBvx15fOiWNt0gZNJWXQbYfmkDfihj/AJQKX9pj60GG8EdfhJQCTYW004wznuZW/mqJI+MT2oph3xX94FP/AAuT2ELU4vdfqW9tqRtxw69V1lkU/Bqa2hLhZ4vVSwyhbhujMCbjh7UYqmna8o9pbfijYfIU5Ft7ryeBtS3ppR5r9hiyxfTLCmxcHYBTihbT/Ib5ivf7Cw31cTMvfAD70koVHtgc1PgQfyp4bXQfbv1WHyNY3NG8E1thRf8AvPODEfIGlXWelS/UYW1Dy+kKH62GkHasqt7mjWpB39whU6TqbG10U6201D9fZWePgJjb9arW4Xv/AFpR7ExJ4GL96rVrF/cQS+Gw/sA2M1ZR2Ae81xioNdOFE9pbNEIzSy3kI0VV0v3k8OPKhQxWniKVuUuUVbdvDOBhrceukIuNczSk14r0LNQ/s5xm1NiNQOurNg3uKrOFUFieGn/zR3Zj8q01xCqVzFO0c6Mhscj68ea12tMP9Kv4G+K1gsc3j2tLJGFkbMFzMO+39a1DZG4mHEGHbKc6rE5s7WLhVOYre3Gsh2uL6dYI860XCekJLANINLDp4cjh95JT8KpxcLgnzwc/JoawG/CoO29nSSxGOORomYizgElbHNpYjqt41Wo9+EfRZIRrxWaSI+UsOX317BvRiSegVk/BNhnP7t701yaFw0drh9e//IF332fjIMKzPixJEckbIVOZszDW7EkcOuswxLVp3pF29PLhVikhdAZFYs0TKLgNYBvZOt9OystmOtIyysqxYnj4ZzT2F4+FMjhT2F41PLockaHuz/h072/iNFE9ofhPxH5UN3Z/w6d7fxGiI9ofhPxpUujY9ki9cs1IVyTSRpyxoVt7FeriY87WHedBRRqpm+20BZYwQSdTbkOHnWpWzxTpeumrmnTJbiO/8qmHHgB0CizWsbaixuKp6Aqwce2tH9DeCP6cjgXSz2b7yo1xbiNXXWqNi4FKPl9pQjHXU3Nj4638a0j0KIVxUqHXJGzX/F6sWHYLHzpuKnyLy3FG0Efe91ctGPunvFdZ67FjxoroQ4xkR2wSHjHGfAVCxG7+Gf2sNGfAflRT1S9VPp3USyyXTYD0+N9xX6Iqc24WBb/6aMdwA+FYpiUUTsiDoLK6qOPRDkD3V9KYsBUZupSfIXr5hw015cx5tfza9eyZJSxvc7GYsUYP5VRas9KmgxpVzyyiNit3gPYxMR8D87VF2fsR1e5xBKjWyga9l7m1AW3kA5nwo/6O9qNiNoRIR0AHdrniEUkf6iteipPqNDG4ruQX23uJiMQBIiqgCMcpPSYgaAC2lx11nW28AcPLk9oABgSCpt2qRpwr6WnmtWd767qDFyGWNsklgpuLqwHDuNNT28Ezbk7MavepWz8EZZFjUEliB3dZtztVrTcB/rSqO5T8zVn3T3LjhkWV3Z2Q3X6tj4cqyeWKXAUYO+QPB6MsQkisrq6kjiLWGl8wv38L8qtD7istsqRvfq6Nu+9XVMSALk2HXTjzEa8qjeaTdsft9igzbqSrxgb9k3+BqBPsBg2YxTCwI9lra2vy7K1iDFKVuxUd5AHmaAbY2vmLLHbLwLA3zddrcqrk4xjutgQ3SltSRmuN2QOJzg8rrVfmgkXRo28Na0faWOWNM0jKqrwLcrngNefVVcwmAxOLxLSwRymEKACyPGjMSelZib2FtRWYc8p9dG5sMYdsryYqO2Ul16wVB+zc68PreQqKZB1++tCxu4sjLdXQSaXuhynsJJue+qjtXc/HLe0aP2xm/uNjVdskdWC3xGls5I6r6X67XqIx1NRtoYTERfSxSJ2sjAedrU1BFKQXEbFRqWyNlA678KCTYcaJwW4HVTRIvZtdPLtFF9nbDxEwDKqKthYsxBsRe9gCedC9t4X1M8kZN8gUE/iQH4mlrJFy2pjHCSjua4NG3Ma+Ej1B1fUcD0jRj637P81BdxVAwUWU3HTPjnN6Mn2/2f5jQ5OgYdjtdJGWIAFya5U17+lZLn4ce7xqHUZvSxuS78FOOG+VFR3xnZpTh0bWMBnyk3YsNEFlNrCxJNuNULE3ub8vj86vu8aJh1M04ErzOdAwtm11cDiAMoAPbVGxmKQr0VA169dRwpukyvJG/H8+Tc0FHgYVC3DlqedFNi7AmxBzRrcKdb8643dwUkzZVuAOdtK2XdTZwgiCDjxJ6+s0jX694Ftx8yDwadS+aXRXth7jBWSTE5Tcm6qCL3GmY311vp2VfN3tk4XDyFoYghZcpIZrWve1iSOIoNNjLKb3Oq6+fGntn7R1y8xfXurhP4jqlP1Iy/7+RdPSQlDbRe40VuBp0QdpqubK2mqkmRwoNhcnS9+FHY8ajDoSI37S/nX1+izy1OCOX37Pn9TCGHI4MdMR66fhjYc6YEp4n3a/Cuv09RoSB36fGqKbFKUL7I29M5TCYhrcIpD/AKDXzDh3t4fKvo3fzFj+zsWQR9C/A9Yt86+bMPzr0lWP7joO2XSGS6g9YB91e1GwL3jU9gpVAU0UzFbAlSxy3uQPM2BOvCjuxJosE2dJAJcpUvc6A8VVRy04nWmtsbUOQ5Tqej3E/wBKqrHrq3HKlZJON+TSG3vBH+KJPc1vjXK74ycpQ3/PvCs3pXo3OwFjSNSg3sJ9pAe2w/lPyo1gN4o24i3cb+7jWLxzsOBIorgtvOujgOvbofBuNJlGMu0NTkumbi+0SkZktHJFbpEtlsO0i4HjaqZi99yoKwAso9kvyB5acbVT8VtQykIrNkPEczpz67VPxcIjSJQD0gGJ4+FqmlijF+5RCUmiRjN9pWYCZY3AOgKi3abc6K4belHjIAVDwFtFF+sW0FUHaDlnNvI17h8VkBBHHQ3opY1KNGwyOLtGs7ubeg6AkjjZxwcNGdevpgW86t77cAW6wzt2KEb3qxr5rEDMSVNiOonXtFqfwm18VH9HM48b/GjjCaXDQMpwb5TPpP8AtjhaJ9QD0tLd4qo74b5vC6xRiJS1szFc7C+l1W1iRzHdWaYP0i46Pi4YfeH53oxhvSs/+dh0btFv6UP9ZOw08LQVwO0J8U5WeF5Yr9GRl9Wtr+00Y0PvrjfDBAwxRgm800cVlXQKTdsqjiQBencL6TMI/txyRk8xqPf+dcT7QweIlikTFLG0bFgGWwJIK3NidbHjapts3k3SRRcFDbBjjY0oQsakIugXKF0HC+bUaVR9+WBnLL/mWY9fRUKBpV/Ozs+qywyX6pBfya1VzefdLEOVZIibAjQ6dYN/OjxUp3VC8qbjXYX9H/8AgYu+T/yNRt/bH4fmaF7nYR4cJHHIuV1Mlx1Xdj8KJTN0/wBn+Y07I+CaCp8juahuNxGultWVdT1kUTbDSZC5WygXu2l+6gzoXkiTtLn9hCb+4Vx9XLdJRR0tNCk5MMTRqyhTYjuuPfQ6XYOGL52iTN18B2aDT3UTBFrEivGVT1VxoZJ43VtLyV7VJeBYHArwUBba2GmtS5MZl525VCI5625m/OmpFFj8edC4Nyt3/Jt8DWLxVgfD3EUxBKQQf+eXhUDEXAI7R8f6V2JL2N+Fh4jwtbSqY4ltoO2St45zJhJ0U2ZVSQW49AhiPJT51nmB2pNmGWWTwPkddOrjWlbLYGU5wGBWxXrUqcxNuwms23p2Z+hYp4la6jVDxDIeGvPxrvfB3OGOUVdX/HJyNfGMpJyoJQ724tNRIxUG1zcdttDa9FsJ6RsaL6swAudSbDrOmlUFsb9oXN73vrwtbuqRh9q5Q2UsAwyta2o6q7Hr5DnehhfNIvW1vSLNiMNLA6j9YuUtpe1wersqoYcaHvqNFiVPAN7qJbOw7zERxqSS12OoFu8cKRmzNrkfhwRjxEPbL+iXupVc8BunEI1BJvbWzG3hcXpVzHqYFf4eZiPrSykltc2i9lvav5CmSK4wza2qX6vSuvRziNalTxSuCKw8civVpWr1RWM1Fi3b2cZGBA066uO2djKyqw0KAAeFCdzyoiBYgVY5sbGgJYFu6ocrk52joY4x2mfbVhIN2XTr+dBsU568wq94uaORSwUqO03+AtVc2hsbQumnOmQypcSFzxNr5SFsXaxgfPkDjKyFDoCG5X5HQHwq3wbw7MWyYvBsXKITJGF1zKGuRmU31HXwqk4Ym4KkIbEE9nPjprXG3iTMxNhcLYA3suUBR5AVQlySvo0UYPYeI+jxJhPVIWUD/wDZp76rO3cDhsPKRDioprKdVsQpIstiLq57uFU+lRAcEp5gSSSx7TTUrm/Km7UiK08SYXIOhI56EiiMO2sRH7E0g8b/ABoMDXuc0LSCUmumbDulimkwqPIxZ2L3J5kOwv7q421tWSCaJo7Doksx1As3AdpqJuZiVTZ8bObAGT/yPoOs1Ut5tsGeViCci9EDsHZQ7E+H0bua5XZZdrb9ySAqZLL1Ko95oQu85/6j/wCn8qqpNc3oklHiKoy2+2XrC71p9Z3/ANP+2jmD2/h3/wA5QfvILean5VlN69vWOKl3z9jU66NlWRQLqQy8S0bZx3lfaHlXDOGGZSDYcjWSYfGOhurEEdRo3s/eNswzmzfaHP8AEOffxqTN8PwZeWqfuv8AYdj1WSHm17MtWIluT8fO/wA68BHUf+X4nyprD4xZNQBmGpXjmHWtdp31yNRp5YHtf6nXwZo5VaPFxU6zE4ZTJKBlVAW1BXpDQg+yTz5Ub2NsuTFl5NpYQAxhI48wcudddHLAgC1Ctg4nJjFa9rG17XtdMvDxrQMdtmONSzNwHH8qsx5ZRxqCETxKU9zIextgYXChjFGuZ+JPSbuudAOwAUC3pweDZv1uEDl7AyIAMp7WSxB050Kk36SWcgyrHHwJ0LaHt0o9sbF7NDZ/XySMfttcfupYe6hfqp27DXpVXDArejFhrG8eU6gEvex4C9jfS2tEth7lSRE52XlbKb9/IVcotsYZgMs0fjp8alxzRt7MkZ7mFBKWWXYEWo9AyHZxAtelRkR93mPzpUvZL2D9RGPviVf6SJW71VvfxqO+y8I/1Mh+6SvuNdhacEdfQ2cWkCsTugp+ilHYHHzH5UGxm7eIj19XmHWhDD3a+6rcIhT0Qe/RLX7Na9ZlGaGO2h0PUePlXoSr1tbaUS3WYJIfs2BbzB0qp4qSJ2vGjIvMFr+VePUSdmBihCqDlI79edX/AGFu8cRg7uSHzHL1WHXVH3TlIxBUDMGUsw6sut+7W3lV+/8AVLJEI0VR1k8Ld1R57uol+nprkg4TcyTMFkceqBubG9+6pO3II1XIgGgtTUm1kXKFlDO2rqNQCdfCoWMmvUmVy4bKIpLhFAxWFZWa/AE27bnQVFxkZ0JPKw/Krf8A2eJxKb6i5X9m9/PXyprZm6+IlS6RhlcdEllXnzzHTyqyOojtuTogni5KTalV9b0XY5m0WEc7mUa9mgqt7f3YxWDIGJiZAdFbRkbuYaeFNx6nFkdRkm/zJ2qYHpGvbV5TzDwV1avFHbXVePFrwUz/AKIEtpErvb8TE5j3ZgKAMamHapZSul2tc9g5d2gqIVrDw3avKcy14ErTw3alXeWvCKw04r29e2pWrDQhsvaLIRr3dlXTCTiQZltdjqOo8x/zrrO6sG72PykhjYcezq7+Fqm1mP1MLS8cofpMmzIn7k/FbVWKSS+hBFvIV5tP9IxEAkidGRjlK5iJAbXsVYAW7QTUZtl5Q2ImGhNwD28Krb7RkDlldlvyBIHYLVmLTxST8jM2dtteApgtzcbKCY8NK6jiVyn503iN1cVH9Jh5k4+1E/xAtU7ZfpE2jAoWPEdAcFZI2HvW/vo/hPTTtBbZ0w8g7UdT5q9vdVSvyScFGSF1YjMyEdpF+7hTwxk6i6zNbvY+JvetHj9NebSfAxt1lZPk6H40toekrZksThtmn1hUhbrDlzEWBLAg28Kzb/gJS9mUVdrzqBmxbAkA2C3tfgCbcba+NKheIxYLXAsNAOuwFhc8zpSofTj7fsF6kvcux2zCPrg9wJrh94ohwDt5D41UlpwGm0haLE+9ZHsRJfrcs/uBAobj9v4iUZXlYL9hbIv7qgX8aGmlWOgjhxT2yNnPiJkhj9p2tf7K8WY9gAJ8KZej3o/xGTHxG9riRT4xsf5aGTpNo2rZpOKwUeDgVMOgstiftkkZXzn6wYa9h14VT8dgVL5rDXr5VZsdjvWA8SD2e7sNVv8AR2Dtdiwygi/VfXTyrmKbpz8jJT2O0STFHFHclST1cqC4udmHRBsdB3nQURxUalbjQgadtDlidmCm1l6RPfcD50vepfN/qFPU2qRP2cPVjiCbWtyA6zRvYGKcucoLaefeeQrrYWCS12ANusA/0qwYQqOGS2txw865moz915JpZHIKYRSOJGbmfkKlTTwyq0Mg9arCzKRmUg8jVaxm0MzCOEWJ42J878hRKDHw4aOzyrm52Op8BUEcc07Xf+AEm2Zd6RNwhhR+kYYMYL2dTq0RPDtKfD31QK+kcLtmCe6+tWz3FiRci1qoW2diQNI0c8YDDg62ViDwYEaEEV9P8J1U80HDL9S/dGSlt7MqCVOhijA11NE9vbryYcZ1PrIvtDiv4x86DXrrNUEnZIxOGyeqkHsS5rd6sVI9wPjXYSrTsvZgxGzUTgwMjIephI3uOoqvywFGZDyNqWpq9vkKnVkbJSKU9lpAUTMGMleGOpYWuWSsNIhSuWWpTLTbisPEcincLLlNzw0v5iuWWmyhyMe73Gtbo2Kt8Fn3r3sbExRwA3jRsw6Cq1wLWJHEcKqWKhZSMwtcZh2g8DUrZeBeZrILkC/V2VxtXCvFJkkFjYW7R1g0KlHftT5NcXt3eCFXorykKYLERSFKktePHteUjSrx4KrXdbpj/RtgZPZRoj9xiB+6biq5j/RIeMGIB7HX5rQb0HRl1eVbsf6O8dHe0QkA5owPuOtV/F7OliNpIpE/EpFetGoHvT2yZcs8bdTD36fOm3FNcGHh8ax8po3yaFh5r8eJJ8Bpoa6b6QdkYHmTb4UAOKyC4JHSB06geFFMNiLs7doUfs6fEmuXVRZmR2gPg8wllQtotrDkOIqRFM4zkWNzlv8Ah04d964wbgiWTgwcnXmAOF/A+6n8J7AHPmO3iffenSjCV2Hi2yXJ7/bEsSnoA300NjUmPaUxUEJYsL63PHhUDahVI115n3qbDztRjhGo00CVNPHiaTS8i5OO75SZsOFpXIkJGhBCdHxJ10AI05k1aV2JEEa0YsAFzFbknxNRd0sMwDMNMzceFlA7eZN/dRvGyWAAsW463Pv4dVKlFR6LMUUlZm234EixSZbWclfEAW94PnRHaMXrMOJFPThvftjPHyNvAmgm/shE0XWGJv3W+ZNGNhYi63GqsCGHYRYjyJrd0sbhmT/8Ic3MmjzZmLuLNqCLEHUEdVUne7Y3qJA0Y/VPfL906dH42qyQXR2U/VJHlT+3IhNh3U8bXHYRX0bqUbQjHKnQzugt8HGOGr/+Rqr+8cDJKAekxF9OYvbwqwbnm2Fj75P/ACNQje6e06dqfzGpo44vJuZV6jUKQCE3Kug1NzsG48euo0am9ifeB8afONCoysJBq5ZqigNyb+E/A0w+KINqWGEOPGvGYDhQ8Yo04uvG9eo2zsjMbDhzNcyS9Eggj/nGn1drWUBfjUeaEi5LEmhUJPtDN8Yqo8hDc3HCLEqTwIKnq16/KjHpDxkTerRReRSxuOSm2hHWTr4VS14UmYk3Jv30l6VPMst9GrPWJ46PK8Ne1yTVROImkDXlIV48dXpV2ppVlnj64Br2lSpAxCrmSMMLMAR2gH40qVeNAu0N0cFN7eHjv1qMp91VnaPonwr6xSSxnvDD3i9KlWNtdHivbw+jyaNOhNGR2hgbeRoVFCY0CmxIUX77a++lSpGRLYvzM8ME7MS6IOu7nts2g8yPKirXF+F+F68pUnMvmFsD7blLIt/trR95zkPh7qVKsmqhH7nl2aNsOL9SlydQvA25X+Yp3ENmPZ1HUcP/AIpUqml5OlHoyDfnEZsUByULbxYmiWwpLadle0qbnX9CP5HLyP5yVtaO0oI+uobx1U/wim2fQ91KlXa0Tb08L9hTXP3PNiJbDgDrkt4ux+dU/EYgtbMFbvFKlQeSoiOoc9Ho35cvCuIri/525HspUqJN9GNLsUk2ut/9J+QqOTrSpV6PZjHYzUhDSpU5CxNPYVHvnvfhSpVk2Gkeq68LV46L1UqVJCGnh04mmSleUqJAs5rwUqVaeJEa6UqVKvHj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23565" name="Picture 17" descr="http://www.theoccidentalobserver.net/authors/IndianCallCentre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2625" y="2492376"/>
            <a:ext cx="3384550" cy="259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64995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 autoUpdateAnimBg="0" advAuto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Rodapé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Arthur, Brian - "The structure of invention"</a:t>
            </a:r>
          </a:p>
        </p:txBody>
      </p:sp>
      <p:sp>
        <p:nvSpPr>
          <p:cNvPr id="24579" name="Espaço Reservado para Número de Slid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4B036A9-3129-493C-9FB6-13C062E70CCD}" type="slidenum">
              <a:rPr lang="en-US" smtClean="0">
                <a:latin typeface="Arial" pitchFamily="34" charset="0"/>
                <a:cs typeface="Arial" pitchFamily="34" charset="0"/>
              </a:rPr>
              <a:pPr/>
              <a:t>58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tângulo de cantos arredondados 5"/>
          <p:cNvSpPr/>
          <p:nvPr/>
        </p:nvSpPr>
        <p:spPr>
          <a:xfrm>
            <a:off x="1703388" y="71438"/>
            <a:ext cx="3313112" cy="571500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800" dirty="0"/>
              <a:t>Localização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5087938" y="71438"/>
            <a:ext cx="5454650" cy="5715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dirty="0">
                <a:solidFill>
                  <a:schemeClr val="bg1"/>
                </a:solidFill>
              </a:rPr>
              <a:t>Conceitos Básicos</a:t>
            </a:r>
          </a:p>
        </p:txBody>
      </p:sp>
      <p:sp>
        <p:nvSpPr>
          <p:cNvPr id="8" name="Retângulo de cantos arredondados 7"/>
          <p:cNvSpPr/>
          <p:nvPr/>
        </p:nvSpPr>
        <p:spPr>
          <a:xfrm>
            <a:off x="1622426" y="692150"/>
            <a:ext cx="9045575" cy="6165850"/>
          </a:xfrm>
          <a:prstGeom prst="roundRect">
            <a:avLst>
              <a:gd name="adj" fmla="val 3607"/>
            </a:avLst>
          </a:prstGeom>
          <a:ln w="508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spcAft>
                <a:spcPts val="1800"/>
              </a:spcAft>
              <a:defRPr/>
            </a:pPr>
            <a:endParaRPr lang="pt-BR" b="1" dirty="0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1703389" y="1384301"/>
            <a:ext cx="8713787" cy="461963"/>
          </a:xfrm>
          <a:prstGeom prst="rect">
            <a:avLst/>
          </a:prstGeom>
          <a:solidFill>
            <a:srgbClr val="FFFFC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2400">
                <a:solidFill>
                  <a:srgbClr val="000000"/>
                </a:solidFill>
              </a:rPr>
              <a:t>Proximidade dos clientes</a:t>
            </a:r>
          </a:p>
        </p:txBody>
      </p:sp>
      <p:sp>
        <p:nvSpPr>
          <p:cNvPr id="24584" name="CaixaDeTexto 10"/>
          <p:cNvSpPr txBox="1">
            <a:spLocks noChangeArrowheads="1"/>
          </p:cNvSpPr>
          <p:nvPr/>
        </p:nvSpPr>
        <p:spPr bwMode="auto">
          <a:xfrm>
            <a:off x="1703389" y="836614"/>
            <a:ext cx="6480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solidFill>
                  <a:srgbClr val="FF0000"/>
                </a:solidFill>
              </a:rPr>
              <a:t>Fatores que afetam a localização de unidades de operação</a:t>
            </a:r>
          </a:p>
        </p:txBody>
      </p:sp>
      <p:sp>
        <p:nvSpPr>
          <p:cNvPr id="24585" name="AutoShape 11" descr="data:image/jpeg;base64,/9j/4AAQSkZJRgABAQAAAQABAAD/2wCEAAkGBhQSERUUExQWFRUWGBwaGBcYGBsdGBwcHB0aGBcYGx0fHSYfGhwkHRwXHzAgJCcpLCwsGB8xNjAqNSYrLCkBCQoKDgwOGg8PGiwkHyUsLCwsLC0vLCwsLDQsNCwsLCwsLCwsLywpLCwsLCwsLCwsLCwsNCwsLCwsLCwsLCwpLP/AABEIAMUBAAMBIgACEQEDEQH/xAAcAAACAwEBAQEAAAAAAAAAAAAFBgMEBwACAQj/xABGEAACAgAEAwUFBgMGBAQHAAABAgMRAAQSIQUxQQYTIlFhMnGBkaEHFCNCUrHB0fAVM2KS4fFTcoKyFiRDkxc0g6KjwuL/xAAaAQADAQEBAQAAAAAAAAAAAAACAwQBAAUG/8QAMREAAgIBAgMGBQQDAQEAAAAAAAECEQMSIQQxQSJRYXGR8BOBobHBIzLR4QUUQvEz/9oADAMBAAIRAxEAPwBX4LxF9OlW3FshB59XX0/UPUHzw98Rz4WGOdeR7uWh0a9LD4MZPlhKyGejkZgMy1hGI1wjwlBq16rJ6bj0wwxyxzwlI5FYs1EKKCr4nAqht/enzrElWyiatDj25ywYSGrDx6x67WPquM44dmyCYhYDex6P0HuPL/qxp3eGXI5Z2BDBO7cHna+E/UNjNxlSxOqOMsDR0ZkdOWxYkHGLxMhuiMcVbfny6jBmWTRCuvTbUxBHM81X3KDZ9W8xjzBwdXkEro/6mTWrAsL8IATfVQOzD2jjxnkaR2kkhzPkEEQbnZ20sDX8xh0djGH+y/akRABYItwaIsWwF6TzA1C6rngqn2kxNWrL8/Jgf3UYR8vlhE13Kq7bNBIPIqQQzeIbEbcx78XZOz4abWZEXLsO8ZqkGlPzgEppBBsBbvlhltgUhu4txmF44mQvl2m3U7UAL3IvYHbf1GAeZ4xIqsrSkujeISID4Tty9Dtf+MYBcem+8SM6yRbUojWZAEQbIosg8qvbmce+HZd5xUg8aqY7V0bvIthXhY+NCylb56dPMLjG75BJVzJG4uL1BcuWsG+70nbcbje8SzdoNZOuJA7gFzHIVavyWdPUb1yojngDk+Dy94wkjlCoCWtCFajQQGt9RoWOlnpi/wBmuFvmZWklForWQVI1NzC15DmfSh1GFbjNhl4Z2eB0mMMry0SrHYKdwNgCp3v0AHng3nOzcTOO6GiQ/mQBb8yRyK+hvb4YtZak1DnIQNXmurcJ/wAzcz5D34S+0nbN0kIgYqFtdSmi7fmr/Ao2/wATNf5RjXPTsgVHVuMHaTg8mWgSQSKGJIeye7vchh4SR4QbB+fmo9/I16o8q9nfS0d10Jsg3gce1s0pAnkd1uvEbG+xNcuV4H57P+0hW2vTWnrekfXAucm9g1BJbjJHGQwP3QjTuCl1YO2yE38dsB+0T/dl76ONtUZDDvCSpFjVsRY223oi9sVoc8kXhAU6faI2s9eXyH+uJeMcVR8uyszBZI69okWDXLruBv646M23TBlFJNk3aftHHl5xDLqLqqu7oFY6mAYAgsAAFIpeQ1Hri52Z47lszKsIYMXNhXiNEgMd/EVPnRNbYUV7F5rMxpOCkxmXXYcat6uw1cia25csH/s97DZmDPwTSIESNiTbAk7MtAAnz61hnxsFbyV+f4EaczdaXXl+TZ4MrpAs0AbP0oX0Aqtq8sec52kjERKASHkCPZ8gfn088XOKRaoyCNqPw8J39+Mx4X2Ay8BBBlYjlqfbblYUC/jifPx2Lh/33b7imHD5M1aapd4xS5qSe0eQgGbYCrKLu1bHSDqTf5YCdoeKolvpBhQlBTMrq9ksj0dKkmzdbjlyoSccR3KrFmO5lHKgCGHOmU9diQefPnihw/hsj6hNJl5UlBVwsIBcXfiYNRo78jRwmP8Ak+HlC5On3UxsuBzxltG139AZxLtDDL92PdSuJIfyujAaHeKjqUaiKB5ixWPuV7K5djqVT3rqdJMNBUNqWJV2A1CwL3rVtuMKXFO1aiLuIYO57tm0U16ba22I58+u14c8pxX7xCjyswDqDQRjGlDqACD6ayeXwx6Dh1fIijkT2R6MGWh0rJKjEFgoDBIyaB0ljXToPPEObnzcyfhIoi3pIHjc9K9hjzv6HFUdl2eDTHNDKwkDLZKitJRgbB35cr5Yr5vslmVZVSEsg6oVO97k79dq8hQwtppbIcmm+ZHI2Zy6gO00RoktTAA8xtyoeWPWV7UTk05D6bsFFYgjbnQret764+iHNlnOt8si2C7OY4hQobk22/QD4YIZrtdl44hGqLmHPtSOulWKm9XLW1Hly5c+eEUihJnLM2YdtOXWQLVsRpANliSTaijRqzviuZsv3xTUrsynVp8RJ0k13gq/LbBfj3DNDwx5yQdzJGHsa0jQmttCkhhv1HlviPM8G4bEFlTN7gXRN30FJWqq26+/HOWl7g0mtgRwvOlJpUeMeBJgSOtRO3l5D640bst2egk4d3yxL3jW4K8/AToAI8wLrrq3vCjksxBLU3cnU6yK3j5VE+oGupTVR9emK/BOL5RQrRDMR3uKY9D18Xn9MdGuYM1exoPDmEuVetwpDIa3AOxH74xztD2fzAzspVoihkutQDBWOquQ33PXGz9l8ie7dy693MG7tfzaTuCd9jyFemM57WZFBOZavWoBojbTQsjSTsK6+eDlNK2ifGrdC3LGQwSHxAgAai12fWuW4x9zE8hP4Z8KChTlb38Tetm69KxeQKPykEAgEEEi79B5nFObLqStFgEP6QbP/uDl7PwwtSRTpZ7j45mRGadwyG9pCLU0DvysNX+b0xZy3avN0SXloC61AhidkXn15+5TiCKJLBBajdgrzB2Ye0elj0xFmcoukLE9dTYYc9r2U9BQ97eeC1HOJLF2wnB/EBYdS0MZO53/AC74ux8XYQZmUxZcdyAK7gKbEsW/hKmt7FdQDgO2QB31g/5ufI81wS4ehWKZgwLCJRzAupYgpN0OWx93rgoy3BcdiHhPal+Iz90IYtbtrZlMkXIUXcqxuhfP+ONPbMjLRoqeKRjogVyTvZLSNdkqu7H+QwO7KcIMMJkm9ogFyALAvwoP8RNfGv0nHvhvFIocw2ZzdvIwKxRxAuscamgtmqs731r13cqrU9hLu6RHxzjHcKYVSV2YHvJFCE216rDMPGeZ2IApfQJWdKSHxKQBsA2VBoeVo/nZ+OLvazjLy5qSTLiRI2OwZd7rxHrzO/xwGTjM4cKx5ja1HPp5czt7zibU+hSoqj6YkHIwgddUeaQ/Sxi5K0TEMHjLgUB32jetOq3XnW4PmScVJePyr+VfPSRyHIAkHnYJ+Ix5yvalnfS0QrkfeeQ6jc47U+47SdBwnU1KzHY8psvJyUtyBB6V/LEuf4QWy58LjQ2rxIKIagRYcjal/rfEaZWOXMK4kZPDINIU0SUYHy5WRfpgl2OkykrwwSLsxClyApPUmwdjgk06Fzi6aGLsp2fT+zcqGVnBi1Ejau8pyK6/6euD3DeGKjrZk/vEYWNrU/IA3/XTz2dzTJk8tpTUpiHI1VBa6HY2flg1lM+HoaSCQeo2oXWx59PTHzM8mTW34v7lqaUEvAtdq8+6xBYtOtzp1MfCo/MTsd6/rpgPl0tRZBagGIO10LxOmcgquRsEggk24BHnvvW3UViSKOPcRkbHcDz5/wCuM47iJZ5XVJGcMvhoWpcgHlZC6lgwcrdGwmlVG91Rsn199C8hkW78FR1BrwNpG/eKxA2a9h6V5HDRxF0NhlJCOupwR4SaIPnVEAkdGwl9r/tGiyTaYotUzi7K6Vo8ix5td2B69MIxLJleiCts9z/bePE5S5VXvz9QlxnsDlZiZXUox3Zkar6kkEEfGsKfBeETzTtHkxMYlBVSGKkDVYZiKUGvjtywvZr7W89JYJjCMCCoQVR2Is7/AFxpvYD7QHny0eWywiSRUcnVeq1tiQKrqOd/wx9PwfD5cWPTmlfKlzSPmM2SMsl44pc7fIY+A9iJYow2czRIF6gWDD4s4/q8F8hnMmqSHKhH0k6ivLVQJ35biuWMr4rx/wC9El5i3hK/3gI32PhpQMHfsxyYTL5oA2NQPMHmh8mbyxVHJHlHYB45f9C726zerMa5o9dABSGZRuDexsDmRYF7egxH2Fy+VzGdjExMaICdLumhtOypuFJsm/M0cU/tC4Y75rwat0XYHYncbDleK/Dvs5zshJKCFGJppm00DvYXdz8F/hhaWrca3p2Ne+0lMlLkn1yQhkAKUy6uYOkAWxBA5DyB6YxHO5TW61Ija1WlBZTY8I0hh/hqsaDwv7L4ebtLmTS2EHdxeEVuxtiPiuC39o5fJEIKy4G34MMjN7jKVs9fzNgpVd2AtlS3AHZ6I94U5h1cDwLQbQwB/cY9J2OfLxrIUYBrsNH4Rua8PJb+uDHAoO7lR7VtJur9DhvzPG2nidFiBLKRs4NevLpzxNFXF29yiTpqkJXCuIdy8MlgBX0EVWxtl+pI+GPfbXJgSbBa1N5jY0w5c9sR8a4Q/cSADxDSwArVqQhthzJrVt1wQ47E7RQmVCkjRKXU9GW0Pu20n44238PcQ0lm26iT93rkB6bn4fLEQy6gAaNh/iwWkyv9ViFsthCyFekHCBf0tR39pefy6/1zx33dfJvpgiMt6Y9jJE/0ca8hiiCosiuo7soPO1vfz2Pl/DDN2T4MQzOrAgjSLQje1a9+grn6+hxVh4SzkAV8boDqcNEqLDGUXYKtvXMDovqxP7+/D8Haep8kJzbLSup947xqKGA2NW5CDe2b9RH6Rt60a6k4Xl4Lnmb8XNZcg+z4ISSRXh0uEoAVy9MDuJTNIxY7bUBewHQD+fUknrjXBfdqRl1ksKfygnbmb6jb4fLFWHKsjd3S7iHicfw1F2/qZDmUzcNtLHlTCG0iQLCQSdwDoY0SAcV04w9f3UG/kK26fmHT98aD27j/APKGoBFciMSABZphR2F15jGcjLnywjPk0yqJVwkFKFvcnh4qSaaCM+4tuOpH4nMbYMZPheXlIOiOyRqUqQ3xBY3XxGKs3B4xlBLp8d77XtZHKvKsQcDyv/mYtvzDp/pjI5dLSkruhssepNp8gzLwGFJA2hBvSgsRZIqqo31wo5+XKIjiOGUUrBWvw3RAYggGrw/cU7Knv0zLEBRXhIOslDWlfetm/wB8Bu1eQK5NoQNKtL3ccSf3hYBnAc9SCALs2Oo5YzJnSlUV1Ox4dcW2+hd7AcZjnycEUctSRxKGXcNtQJo1qFjmMNUayA/3hPnYxkX2b9mZzPFMCipFLoe3AYNuNBXnZ5etnGnf280ebEM0SopVm1d6pewCR+Gt0DRPPljyeN4CazVidp7u62v35ncPnc4dqP8AdBBoSW1aYyTztRZ8t/TbfEsaBfygE7muV+mKr9sMuGXwrW4OnxNsSPZG9DqT7sEZeJZc1bAEgeGmDb8jQBoevLpiaf8Ajp8tav0G66/5YBiaIMyHUPFZ1K2ligAssRpoaRsDvV+mMa+1jKETozABq0mlC6qNhyATz3PT3DH6O/s+ORSpQmiLvUAeRFE88Yt9u3ABCyOuoiTfezTDmL8qIoe/Ho8DwOTBkU5NVXvoFm4qGXG4K78fAx7GjfYn2ogyealM6E64qQqmpgwIJUdRqF/5RjOcFezHaB8lmo8wg1FL2siwQVIsbjYnfHvPkeSnua3x/saufzbzQZNoI5ACzzHubb8zBBbUaHIc7OGvsV2TGQjkRA0pk0lj7KCgw9pjbe0eg5Yg7PZqbi2W7/K5kwiyujQmuNgBs7MrF9zq1DTYI2BvEvZGDMJmMxHnXZiAipKFKCQksuzADUDY53WENad2NUnLZIq9oO1WXyUgJX8Vk2MMY1abIAMzeKrvYA4A8F7ST8QzSw5bu4y3iLNbsFG7ElhQ8tlBsjE3arNxCVNcYlSmViVUsrK1EDULI9BiOSXLZNUnjBjd0OkxBkZhYJ3VlrpzwC7auxrWh00VPtCy2e4dP3n32bRLbJpkYAaa1JRJAqwdtqOPGU7W54AH77OVK6qeJJNvzBrXbAjj3G0zG+YjmkIGx+8uSLH5Q4YA4euzXZoSw7RS06qQXo0BR2bSB1392EZtVLR7+hfwixJTeZXSVeu/J9xDwjjERkUBxZv9jhh4H2whiB8Stdda/hhSyMEnepqdtz7NAD/uJwQyXDmI9on3qMIn+jW+/wAv5Aj+quW3z/gO8Q7TRPIHDKpFfm8uvvwHy00j5YtNIXMU7rrZrOhlBU3+nw3/ANRx9l4cw6//AGLi1B4svNH+Fei/KVyhsjTyKLGQLHn78BCep8+fl+GLzQ0pOuXn+UAJs/H+tfmMQHPR/rX5jC5m8uQSPLFN4jjIpD2hxTNp+tfmMXIJ0/UvzGEWOC8MHA+ErfeSeypFb1bX4QPM3sB5+gOCjDVLSgZPSrY3xcRSBkFKzsfCp5Ejclj0VRZP+mJM3xVWMhjIAKliNva8Opt7250OgwKyavm8zM+RRQihFaWQubXcaYiopowyMb/Ma35Yq8YGbyxcPDG6tHIFZQ1EqoemBNrYP054vcGklB7ESktbU1v9O8+zcZb9S/5U/lg1lftOmSgyRsoFbWp25b2R9MInZfiwzDPG8EAcEUr6gzFtR022ojly6dPLBpM3ku4mleFFEEndyAxCw1gUKPiBsb3hUITt1Ll5h8RiT02vKn9xgz/bSWZVGYhjEL+NSu7bcrDEjkfTHcREUYQ6BbKCKVK95seuB+d7tsvlHTLfeI3FKiqTIA2kDTz5dQfIb7YaM/weB1iEqguAEEasupSVvSWJ0rQU+fs7XgnJ9pLw3YCxrCouXW+vy/B64ZwMSZdTIq6WGoIB4aJ2JIoL5/PFLjkkeSUfdgqOWGp9IbSoMdgXzB1cxy38sXMzxSCKJFjBcRgqmlvCNm0hnbc7oRY/XgHxfi5ZUUtBFq0mnNKaUaguxeU3Y8IbYDliPJm1NQW/v6BY05S8Gy9L2klYCMqJpInj3VQF8XNtVUNiRe3XzwjTZxWnzbGVmmjlk7uKMO4VlT+97tNtiWBkY6RRO5wfz/FWDaIcrNmS58Osdxl1KhfEK8ZHLqmJs3wSd8szS5mOEMrs0WXGiMtRPi0nVJy3Ls3xwMZxxu8sufLr75Fs3pg4YlXf7/r5i12B7Oy5qF549WoszO7S6YyQ8m4QKzM9Gr2AB69GLtb2eEeW71WuVQAXPdximOkmhGPPo1+fLAz7MuOqMnGHkJYNKdIcjcuTZ2IJ8tjgrxzibNEs0cJeOwyyThim52KR3qdrI00Df1xdONyJMWSUIru5+oJ7B8OijiGdkm3RhYGnw8pLYtvqJJN1154ccl26gMrMoJ8WnUukA1YBU0LHMbkiwfPCH2i4TMuVkMhGppVYKrAsEo+BlS0SmNhQT9MC4uG5tCI+4kUXqFlVJN87NXvtQwqd6ey6L3D4y1c+le+41D/4jxSawtl49QKg6apiu7EHnt/RwJ7YfaEBk54+7IcwEgM1rpY6Gs9faG22FA8GzaTPJHEE1KNWp0HKg25PWgbHngP24jmXLXKU1ElaWVWNeE1Q6Wq+mOhLJKce7qLzcPihC0+nf18jOTjsdjseoeKaR9jH2gLkJ2hmvucwVGr9DjZWP+E3R9wPTH6JMg7326HVeYY7aSD0/wBsfi9RuMb/AJCOSMISsyuiAKdXs1sBoGxUeEg1zsdMS8Rk0dL/AKK+HwPKnT5DN2m7HRS1I8pVIwxYJHqajRvntVeR54o8T4bAsOXIyz5hQNKa37sC9IAeqBYmhXmDha43nZcxlJIn1mV1BIssS6m1JFnSCRQ2A3GEJezOYVLcPGSaVWDCzVjlsPS6w7hcWHLjlOU9FOt1d9U+f46DsmHMsqxxWryZvXD8v3UchkiyuROn8M/hltVHdmPQbbYgbiSsE73iD7xrZijbS5/MyMFINm9lBoYwLgrSPKy/iOxU7KC72OX5WP0xpCZGdYE1TTRUtFZgIlX26ppQOtcujYVx2GfDz+F+5fP8CcE9tfJ/L8hzhxSVA6Ea1bTp6g0GNjYj3EYsw5oIPEwHvoennhdjzH3PMK2Zj0Wn95GCyA6NZ1rsyeEE7auW1Yv8UgizcZVUWZdmUA6kI6MDfiqzy88ePjeubx5XtzUqXlTf22RU5fD7WPfw3+nthQu85C5d4C1+LW1jTy2CndrI2OI/ubwTRNOI5Lao/u7Eswao5LVrJAD2QtnwdMBeG8Oj4Yk2aSJWAj8ail8IIbYgE8wNjeFXtX9pWXzpibuzE0IbRycHUVLajpDDlXhIO/PF8eF0OkvnW5HkzvJ3+XQJcYgVJHQlQVJUgkdDR+oOBcmigdS8z+Yenr64UuO8QizU7TPIFZ+YSJtIoV1Yn6nFFcvCRXeuQL/9Pzr19Bjlwq52/Qb/ALbqq+poORjVmADL8xhs4pDK0LZfJ+JxpIlij16dhZLV4CwLLpPQE9ThA7F5VoJYtKuI8zIkQmbLn87BToZjovSW9oMKJ2ONqyOTh4dOsAeeRs1ZXUUoGEFmsgKRqDevLph2PCoJ0xOXO5NbfkSuwfbaPJNPDn8y4k1Iqq8brorVqsVtepenlhh4txf768D5fMfhRrKW9oCQNSo9EAEBlcDb64scQ4eDmZJlB1SEWmxNgACt66X899sT5eFARrLB5AwVFGokKQWOy7HxAEc/3xTslqb2EVJz1fj+gRDm2Z4VUJbZqaI+FvZjJJ5nYgAWTt5Yjh4JmpEzMaBmDyalLtopbsKjXfkLrbfyxNmu18cMpTWdpmJhiAZqIU+OvCpLaz+I6/QYrRdrMznJmWNBlokUN3igTzeKio3Aij8JuyGrEWbJJy7Oy8evl1K8bdbK/fUZc0xiy0KFlyyiMrLcgIBKgKplY21Ek3dkgbb4WpOLRsLhSSc2B3g/Cy4fU5DmRxbG3rwow2GKk75HvFcTST5karI15ucWrrS93qSMgkMACoBWsXPvmYkQ91kXKkl9WblWJbJ1E91HqegdxZFYXN3vL67L05kul6vbIJuGFge9zOkKa0ZZKIOqq72UFhvqGqNFwRny0eXiAjgjhYvq72ZgGNWNbySnU5r1PPbAL7znXj70yOhJpocpEImsrqCtNJcm25Yg1W/XAaHsrLKS0kEZQsO8kkeXMS6dQ1AOAyrttex3542PBtwfxJ0u5Uvu035pMfCVzTju/G/f1CnEe2OSC6Js4873fd5VWe9vZDHSnyvFTMdtZzEVyvC2SOiveZoksVci6Xwrd1+rDplMvlYBWXgUb8kUA9f0Ak4uZmNu6ZlylyXsXpF2YVu5HQA8/wCGJMU8TdRx33c3+KPQlra/UlS7lSEX7L8usUOYZSok7xk7ygQE3IVSKAuzyrlywz5rNtJl3ClW8SklbK1qU0KsAHlqY3zwt/Zp2b7yISSyOyys5CAnT0UE0pJY+9aFX5YZoOyWXKOpOsFaZWdjVD0mVaAoeze2949Gnqshh/8AOgbxzMwGUIrMXBU2JaApgxrUNKDpyuuQwo9oXJzbKqkkINNTuwsLdmR/DXMkV6YfOFZPLRs0SQRAVpt2jLm7JAXSb6+0T8cLXabhcDTsSjR6hQbvKLGugChRfy2+OBjHuKITcW14CX/aTJ4ZcyFXlpDO23UeHRfwvkMLnFeNFmdV0MvshxGEJG1nqRdVubrBntXwwxRKqJHQ9oowd68yRsBvXw9+E/FkY0QTZ2Ox2OwYs7DZDxaMqC/eAi7YoW26UbVwL82OFQY0jOcMQGlRtNML0KynYbgALY9cBJJhwbTA6cSUtsZNrqQxvroeTA69PoxavXBXIZmeaZZEM5uh3pU7gGt2A3X1Zb3o4sqgUKPIfmIAO1b25+uCnD0WSRY2UeMVqbqKHJtLMPMVy2rpgNMb3GKUu8T0745+RWjbvW1K8cT91vVmypAA21EcrwTyHCKzCf8Al4I7QkCR9dkSQtqPPfeh6E4UMhnpIsxrDKXUmjIokHUWVYGz7xsfLDDmO1+aQeDNSL0IgjjgFCv0Kv8AiHy9cUf5D9acZQdJxrr0tdGJxvSt9xq4ic3DmNNjNw6fBJJ4gajBoSobI1Fl8RYD0x57MZrRPKVlMTFfHEAZED2ANSBaKtVGRa3q2UncRkO5gUKskY1LTSKkyMB4rYEKDYr1Awc4fmJFi/BRMwjKy63clmQE6+ar4tyADttv6eJnjcZUvx19PUqwSt7/AGv/AM+RY7TdoGbLSxuiDVGVfQxbxUSST+UezWqjuRuRjJG0ISVN71Xw5/PD52hYMgURhNUekCxQvw2fE9deWnArKfZu3dl5JoxV2Ea+XqFPr8sV8O1o3fy9tmZNm1XzFRcuZCdCs1CzQJoDmTWGLsjwEZshNbIim3bcgFqHhFgFjXn+Xfli/wAFcZNJKUkShTu6hgBqF1psg6vpizwbOw5PuE7wGNWLSOPOibq7I2UAjyG2+79am66HLG4K6HyXsTBJle4abMEeDxAqGtBS7VXLbn8cA+z3Zl8ln45BL38Q7wK58LgiJzoayaNb3yr3EC1lftGyPWSQEecbkEeewPrzGKXD+0qvn9EUitHLrbYattLEKB1J3257kdcOyxSjsL2k7Y3cG7Vhsy66hIeQTLkzSkBvzsqVGu918yN8VeL5qF3dwZJkAKXGGe7NvG9eA0T+ZufLlgbwrijCUjv5wACCmWyjKRprzjkAANihXvxZlkzMly6ok1KPA6Mz7Ggp1TFFNWfZv0xJki0q8F393lb9RkXSfz98y7A87ZVxBllhil1FnlaEMRQQnuxqVzQoBn6b7VhdyWUy0sul5mzpVfDF4pYxVWVihHdADYe0MGouHlss3eSqSVcGNRAhYUQFJEZoH3HngNwzMziQCHKQo3m0+ojYdIli9OtYTlkoJU626uvxYOFLJdr360NaZ+aOMCHIzen9zl1PPkLkofC8VTms9Jt3OUiXke9lmmO48lMa+XzxXlmz2ltf3WMDq0TsL/6pze2KUc2aY0c7AqkgER5XLqSDzAZixFjriWMoyT3j9X9xmh3yfypfYjz83EFO+big1qCwgy8a1uFAZ21PYHqaNcxvgfHlJTmI5RxKeVksiOZhKCQGs0SVAroEO9Yn7QZT7quscO+8Akra5mZzYJXkIUPPywt5/ttLFseFQx2LGo5gnT5giUED6c8ejNSyJaJJe/mBBwjzjYwZtuJPpV85ML3/AA30AiuVIq1v0B899sC24Ihj/GZ5ZSpOp2LGwaU+InBDO8VmTJDMRrwqSgjmFYXklUvpvUHdtLLYsnywI412r4vlNPeQ5aHUmsaMvlzS8zdA6a8j1wieDK6i8n0/st4fi8OGep47+Y4dhpGbKxaAWVIirKdgTqOoeN0XfcahYO3OticuaGiV07ouwFxrKit/hQLpbxV60TsLrEXY/jZOXTVKEHdR2lKLJSzoIsmt/n6YGtx4RSayURGgZF1PIFJ1ppU6VKoVXUwsb6jvfJ1Wye6h6BLLZt0il7oaTW6Szqh2G400VN1uwPnWA8ublzDBiyRGNfZaRyL38Oor/vj7k+OaonEMgaQs9BnZizAchGEJVdqDMQRRwEPacoq60Quvi0haUHmTZJLEmvEb5UK3wEnoSsqwYvjTbi9/e4kdpeOTSSPGwK6bBF3Y/auWF7GtRdrXnjZXQU4IskaaOxGw33scsZ1nuzc8dnRqXnabgD9xXuxXCepHn58Xw5UnYKx2Ox2GE56RqINA0bo8safFwt5j3gzHdM41lddhSw1ULQsB7yeeMuw/5Xtm80calmXuxVBn51V3TVe/uG22AlyDhzDC8EOhTJmpS7bagING4JBB3ZlO29KT9MSw8GKSKfvEbbg33DDf2tmVmv3gdMUsnxkyopjEpoeN1WY71vbINxfkBj7HxpA6Ux1DmzEDeuVugPP9Vn98AxqEhgkWa8SltLt3iBtJ2YgqGKkKa66T7sMmf7QwAqoySnWC34mbeut33Xd1enkfTCzx2dZM9MymkeZzex2LGz4dj8MOGYl4c+33iyBf/wAvmOdvvs4P5yfgMOzttQaXf+BeOMXep+/QrzcfYhQMvK43VS8gXajtpANbA8zi1w/iOa7xUZmiipgyKyFeQI8TDe9RsXgbJx8uv4cWvcL3kuw38IAQHat+f8Mc1Qyo2YYtIQQAFINNsK20onrRJ8hzx5ihSapLn4hQlVX4BDiYIjHMlSSKA1aaBJagAQPQGsXZftYkY1SqCfFoLdD+Ua20rVeEDeunLA7i+bj0AraxhSKHtM1grR5sa3rkL6YJcV+yQDIJmk7zW6o7Dw146JAF6tifLpg8a1RuQ+coxl2aYr8QzUEjF9BJHsliwoDceEUPPbF3tD2rinhdVgjRmAOoDcEGxW/l6YFr2Nbrf0/lj7nux5jheTfwi/62w6MY2twXJ0+yL0cpvbD92U4sks+XAjp0TQdB3Y1Vja7oHlfP34RUyzBBJXhLFQfUAEj6jDZwbstM4iKakLKHVlNm/DRHKva5fXFWTkiWI0cG4qn3ik4gcuLrTIkdgfp1Okeo35H4YugL3Hd/dnNxhdR7rvAFLBQ2qOPfYtuT7XOzgAJcxArJNFqQgjvIl1adiLaM7nc37VbYLZLjCdxKsEoPeEeBPGEVba1ilsqLoEaa+WJ+Jlo7UF3dPq6obF6lT8fav+iLIjh6MGfLypMp1LL3DgqRupHcysDpIu6xaj4rExjKcWdogfH3k2ajY7Ac2A/NZ5gYGnjpQ1IcrKaonxQTaSCdu71R1QF+DmR64+x9ost7UUfdNWnQQjxACr8QKt/+PfE6yzyPdX4rb6M5QqGtcuW6oZBnWaJ/u2dPeHkF4ikpqxdB5LB57BcWZ+H8SEakT5om6Oh2YVYANgEdfd15YTeLZuHNP3MWWhdtJYsgIJ07sfGsZHlWAv8A4dMTFu6eLyOoqN+VUXv54P4br90l6HY51L9qZoR4pmnUFc1kHceELHPGNtjZDOpDWBy6DFTjGWnVo5MxBG6KdR/FTxUQa2c6gdxQ8z6YVMj2MMhBdvCSbo2aUamrcb7j6npixF2GVXDrmEQqI2Baw3iJuju1rQ5Dmw3xnw8Ker8fwNeXJj7IfyWfQ5NY14fKpJ/EcQs2stZLFgNwWoAHlWKWY4tCzBmykblNwJGUCzYYaC4sXdgg39MRcU4Nq0fjTOpsHWz0ulSxA1Wp23/3xGOFZpaEOalUaUWgY9G+4BC+0OR3BIvHfFwuep8wPhZGti1wzPt3ekOVFUNKSNQZqRBo7taAoAkm6+VHjGck7sqJJe6IYHVoUNpNHYM5PLezvi5wfielFnmV673SW7ssWaMMSdivNqvah8MQdo+OmSFSAQCg9qNV3vW45bgvfPmF3u8UKge1SA/Znh00iTSZfUhVQjNdsTK5C0OorSPPYEb4bYeEpFlswiSq5MZDDWod9jZYGJWbkfDd74Ddm51VELlFLSBrBVCAg22FADVW9HDj2cYhGHdiuZ2Rtdi+Ti2N3uCBvtjJPtIbBVjbFHgfBomy665ipJOwlRaUEgGiL3rzx54lDlYMu7ae8YKTZd3BY2ANQYLzrlt78XpcgIRpYxoF5hiD677EfDCl204lEYlSNkZi3iKE1SjqKABJI5eWDQhiZjsdjsMFnYbOw3Gnjcxq+gtRDA6bAsaSaP6iQff6YU8GuyuTkeUtGFOgWdV1vsOQOMfIKLpmjrn5tNLMFGslyC+osDdboHPTct7tsWRn5vB+O5sgNqLLyJ20kOaP/N05YX8rlc0RRaBfEfyuaPIA6iFHI7YnhyLqo1zRNqY+zlyy8yPaDgE8+XlsScLobbE7tpl0jz0ioK9nUAKXUVBYqKFAk+XqNjg7NG1lgsFFD+kXu5H5uZB+o8sL/ayNxmpdS/mXxUwBGkUfFuLFHB/h/abMiMH79ONK0o7yUhaB2A1VtXTywXEQ/Ti76/ev4NwS7TVX6fwyLJcT3ZcsCSTfeMvvJ7tTso39prPux8zGZVUAkbVbBtvbY7bE+d7ajvtsDWw7KZ7QAABQvbfeyTv+ob8sFuzkXfTEt4z5np5H6YkUY6rC/wBTKoNyWy8UXuE8IMh7yUAbeFByQeQHn79/OzjexmImyaKx27tNvcBjN4snSAbYKRnwAemGKV2JcaA+ey6620jbA7tPmh90mRYyzMhUADqdr+HPDBHBRxCcsCD8cdGKTCctjF5ODTCFfw5NydqJ33F17gMP/ZDJyRTQ0mkBjfqDGoAO3Rlv3k4ZossNNV18sEchkhqU1inInQmL3JRAHfSVA8vQ+/CZ244CYvGoAD7MVWmJFmyQL28ycPqxVJ8cQdo0D5aQc9/3On9mOESamqfgU4pvC9ca6rcxD+yJIzuAy2fynUNr5Ac635kYI5Di+XDEBpISRzJoAg7glEsjruo95wzSKDbf8jfNaH7EYtZ/stDmVQtG2oxoQ4XS29rd9eQ54Y4qapk9tAL+wFnLPJ446YrKpMgLc6Pd3zBJ6kfDBBZhFBIkDTZdiVC93Na+ySfAaJ94HkLF7hX7HZrLP3mXkcVsCtiX2SxsKdxQYYh/8WKytHmFsmvGkYikGkFRtq7s8+ZSzzvARg47Xa9PsdKpb8ghlcxmmUa0gnU2fErRybjckx0NrB3vf6k+EDvnaMifLuEBt9M0VKl+1QN8mAo7VgTlc4zpUM2tqYsupYpa0i9m2ceisSaNDBvh3FgJXQxPDIA5cOunQNKx1RIIG5PLkBhOTVqppV9iqLxfDd3qXow3JwbfVFMjUszU4Kg7BRRI034yOfLbHcS4BL4j3bGz7SUwtFiuiOt94o95xBOxeM8iNIFj/FKLFjkNgOXTC5leLvF4ovDuzXGQCTqUi7BJGkMK66l8sTfDx33DoPJKNrcJGJDlsw7aQxnnNbgozyqqKdugDNQ6HA3tBCqZFSDu7DoLoqABfoF+ZJ64o5HMSTZiaMu5DEyNyHIMwY1zbnubx841lXCQIXkk1HWxYkhfQeEaVu/Pni6uVEsb3vpY1dkciwj0lTugqmdRW53ZRV78jyPvxT4dwNJMxIBENhvUYIFnb2SpT4XgrmOLyZOLR4JWEQPgMkfs34VB32F/6Y8dm+KtMWkaM2R7LRa2X0JU3XPywF7lWmot10QI4hw6OORgsC2CRZhZvh+I1j4n54z/ALZ5stOFqgi0F0qtX4jsu3lh+49n0klNQggE+JYH3PmST9TjL+NTh8xIwFDUaFVy25DkdsURIZFLHt4GAViCA10fOtjXxxJkMmZZUjWgXYKCeQs1Z9Bzw7dpeyrDLARz5aVYASBGkgkPLVvpo7DVZPTBWDQhYbuwTKO9Y6TRTYgkn2uQ9n4nCjhm7BZaKSd0lUODGSoJkrUCOYjNna9jtjnyNi6Y7txGExggAgHYahQ8V7AEIovn4ff1xSOaXZjJCz3yJhY+1+rTZFHlpFcheCzcHgiHhykS+d5fVfu706j61y288WsnxJYF0xqkW/srBEvlfO2P7c+uFtjFYm9reLRvK0RK0yqx0DcOFCafZA5C6ocxuMDG43lYyY1jmKqaDExG/WjECOu2rF/7SHJnik0gFowxYKo1eJ1s6QLPh3JvF/sz2chzGVR5IlZiWBbcE0xrl6Vj0M+l8PFvwEY9UZvSKMXH5AwFCq6KD0259LrBvsHKzZtAT7Tm/XwvgFl+E5g+yjjatgReHL7P+zUyZpXkUqBZskXZ2qseXKuh6sG6lqe1PuNL+5+o+uPS5YAe0fli2IMevuuAT2IWipPlkA2LE+4Afvin3Y9cH85lCI1PQ4FGLGwlYNFWCP0wWyEPLbriCHL74LwRUo25HFj3QpKmdPB4gQP2wN47A3dSBasqefLz+OD7JuMdnMuCDfUV88STj1RRF7GQQxBHFlidIomuQNbeXtA4bMmfw02A/Dbz/LKvu5avlhT4rNp5UWCvfkKAbc/9J25/vg3wxy2Wv8QgCYarUDkrWAdx7N4ZfeJoM/crcChs3r+hx54D8V7NQzKO8iVrCUaIO8Zbnq9MGBI3ecpP70/8P/F/AjHpLMUY/F5IOUfSBz/DBpmcjN+LdiSgJy6RmrOlhITQIA5ufMdMCf8AxdnMsRHKFCg1odAyb+0ATuBY6EcsahLATWz76OidZIgcUuK8LWXaRC4rqu/ikkbmOfs404pdiuJx5xWZIO6KabVWBiY1I1DbUDag0SefPFHiPD56/CR5AI1DaGGtXYBa0LvzZaPLw896wahyw4bk6giZi7NsAbGqk1nnQABPlv0wI4Nw91mkkmW2b8KKQk6xSlpGW6200L6kAeeF8WliwPJV9dvfvcZilK/oe+G8HcxtISzM6sSWZiUUEKtUfzNq68hhZzeYK5pdXKIKOexCm9RvqTfPB1s4ykKusKpolua6bYqD1F8jXI4U+IZgvJKzGzYXf/lBP7YhxcRLJlkl+1Lbv93Z0Itz82PHGeKRzSpbkrqoFTq8tIG9EdKsc8d2ZjRpHcSovQFtYN2aOtCAPf1xm0UzK/hJG/Q+nXBHh3aV4TZAYafcenlihPc9Bx7LSY7cWzHdSMWMKtd23eSHnz1NV+/GLu1kk9cOmY7Qs5tYYl96lj582J674TJOZ9+KIST5EOSEo02G+x+XuYuSAEUmyRzOw6G9tXQ4fMlxKG9LuW5eyWrnuNiL29BjM+GHdvhi20m/MfvgZSqQzHi1RuyHtDklizDqhBS7WiDsenM8uW++2IOE57uZkk/Sdx5jkRzHS8TZxNQ5bjA7DIy1ITkhodGgt2qTfwM45gk1XzL/AErFZu07i9ACX5AD6gA/PCxkprWr5YsE+p/bE8rTotxwhKN0S8e4m8wVnJJXYH05+eNE+yVZJMruY+6WRxppu81EK13ekLvyq8Z1kuGd+4jDAE9efIE+eNS7A8KOUhaPVq1SFr5dFFVv5Ydqbx09ybIksm2x6hyYGDPB8tUg9+Oy+X5bYNcLyvi5YXJ7HRL7REAY8pF54KZrKUl1ikhxP0NkWeKRjuFrC6Bho4sv4SjC5pxuLYBFjLx8sGMvl7W8C8ocMfDjcdXi1PYXJFSReWJpsv4f6v8A0x8dd8XZfY+GBZqZi+c4bpYiQKAHYiMjyVl51RO1lrofUxxE/wCEfFh+TfmwA6fuegxp+YyMbG2RCfMqL23G9eeKDcBhP/pJ8BXI309cY2ZQjCZx1Pwevyc71NXMm+Yu+ZAxLBnH2AL7Efn5eCvLbw7V0BrmTh0bsvB/wxtXVunx/wB8V37J5forDl+Y9Pffv9cYp+B2kWos5KNNlwfBzN8gXvl0NN76HTH1Mw+1l+ScxY2tje++23vc/A8OycS1p1bVz0nkCP0/E+Zx5fsbGwADuK077X4QfQc7s4YpIxplOLtREDTHQx0inCg7vqajfiHTby3wA45xT72ziJgTHYCk89TW3nzBA+GLnaDs22VAYOzoSBZYKVPiI/MNgATY8zgB/Z7AagrGxandhR3FbkV12x2Ttx0mR7LsJjiMEuWuXwyU4Ao8wVUeKh6jeqwg8WyyxNpDagWcq3MEchv0I6jB5uGKTTIum7Ycue5JAwe7NPH93lgeISqHvQIncEMBpYaVIB2I3rddvPEPD8EsGqndjY5e0mZaEIa622o9OXnjwTz/AOUjD1x7sfEmqTLjMRHa0eNjHuQoFk6huRz1fDCrx3hL5Zwkq01WaUhd+W523o8vI4e4VuVRyp7MpGSkJ1Hl5Dy92AGL08g0cyT03xRweKNWJ4ieppFzh55/DpeLnP8AUfpi52X7KT5pC0WkKG0lmNb0DyAJ6jDVlvsskPtzgeiJ/EkftgZq2MxTUYpMSCD5fXAyeOmIxrmW+zGBfbaR/QtX/aB++FT7SezMeVMLRLpVwwPM+JSDzJ8j9Mbj2YGaSkhRybeMDc3tQ+mGTK9nMw/s5Z/ew0/91YVkcggjYg2Dj9DcGnE0EUo/Oit8SLI+djBZI3uBiyOKoQuzvYjNRzLJIECi7GqzuCByFdfPGhZDI0MXBGMTxihjUuyDKVytlXLDDJwhBYOAMKemGXgmWvCpI2OwXzwHdnACMb4N55qWsCYR4ueAlucv2l3ig/DAwusu+GHie6jnywCK/wBHHY0Yj3CuDPCiQcB479MXcrLXXFKAYXnAvliZ/YxHCNS774p5g4KgSFyL548E3548l8LHbjjrwRCOIHvJbGqwNKjmQSfaOwFXV35XjVmnjiv2k5eJpFXS5i1A/iAElRbhQFY0OVmgSDj5le2MkyB44NiL9nMH4WIADXLYkeuM6OSVJoWhhekEYvQja31d7KXXUbRidN70qqOhxs54tl12EsYA5AMtV092BcTlIBPxnNdIflFJ/wDtpxT/ALX4gzMPu5Cg+E92m4obnVmRRuxVHld+TBPxmD/ix/5hiJ+MxDlIn+YY5Jo20wBnIeITLpKFQCGFdwrBhuCD3jn6YrZfhXFIk0o+mJbqNHh1GyW5mA6dyfZv0AwyDtBFdGVLq6vevPH2Tj0QBOsGugsk+4dTjdztgVwZ5q0oMujk2/eNK8pbqXtVLH6eVDHtOzmY755DPGmoLtHG2zDVZ0l63GmybuuQqzJOsuZWykcXkHsyAXztSNJ9AdrxBwv70HkieZG0BWDFDdNe3PpXXGmFbtfwzMNl5AHDUtihW6nUCwFnavy77YTOyfHAjyNxJ7VwqIT44XHjsO1MLBYEBqqzy3xouYWYDeYf+3//AFjEMxmBHM2X7pRYIZw8hJJWzzbSd9uXTzx3PZncmO32rZfLxcPQQRpH3kqeyoFqFdr22I9nceeMewx9pONu2XyuUYgiBLJBs6ms6SeXgUqtdDeFzHRVI5uzbPsfyt8PJ85n/wC1BhzbL4SvsrlK8PUDrI59+4G3yw5rnD15f11wp8xi5Hw5f0wm/axkdfD9XWORW+BtD/3DD0M0p6YSvtc4kI8hoAszOE9wH4hPzVR8cHExmIY2n7JOKCXJd0fahcj/AKWtl+usfDGLY0X7E9X3uYAgL3XiB6nUuk/Df54NgI1toBj7Hl9sWHBrHRD0xvQzqeIIyP8AbB7hTEDrv6/ywHjXBbIPWJpD4lrMrfS8VoF8Qxbdbx4gTfAGsm4gtrgFIm+DmfO2AkowWJbCrPkdXidNsVhscTJihIFhjJTdMQZ4UcR5c0cWc3HqF4JoAFtL8MKfb/JLLlXexqjGxPLQzLrBB2IIA+WGaaLAjjPDxPDJCxIEilb8j0PwNHGPkEtzCpM+YJo9SRsqkMBoXVQa2AajRuzfS7xsvDposxGkkbzEOAwth189ufT4YxbiXA545e7dS3dmhSsb8vEBRHLf5i8a92U4e0GWijonSu58ydzXxJxhwTm4RG5UsX8JseIbHlfLFafJL+qT/MP5YJaa6YrTxWOuOo1MDvllu9Ug/wDqf6YgXKC2IaRSxBNSUTQochfLFmaEjzxTeNh54W7D2LMWTF7yS16yvfzvEkPBIhIX1MbUCi79Ot6t+mKcRYdD8sT2b64NWC6CByMRHUeuon97GMt40mZjzMqRRx6NfhOiPkR4SSRuQDz9MaIJ9I6/LCH20z8keZikFmMoFrpYLE/HcH/bBoBiVLk5Gc/mazYHO+u38seP7Mluu7e/+U4PcKPfZ6JowRbgt5bG2P8AlBv3+uNdi4eCNl+tHG0dYJ7ERd1koo5BRAJIPmWLfxwyLPXLceR/n/O8R5fhditJG/UfyxYXhxXANBpnw5m9gKbyPP4efwxk/H+z3Fs234w1KpOlQ6hB6gX5dTvjXigqiLHzx5MZA8Jv0J/Y/wA7+GOSo5mMcN+zTNl1Miqig72QeXShjTuzHBTFK8jaTI4pnCgEi7okD0GDEcoJAIonof4dD88EIIhzGNMPdnyxPHVY8af6vEsCbY7oYeEXbF3Jn98fMdhLGoLw7rjwFo/HHY7C0cz5nuWA7dcdjsHj5AM86R/XxxLEOeOx2KIgMsxcr/rzxaWS1x8x2CkCDM15YqyIN/dj5jsYzUB/ui/XywRy8Xh+eOx2No0nWLEbJW+Ox2MOKz5cHFJ4x5f1vjsdgWaiIRDnjjACPhjsdjUjjwMoD8cD+I9nIpQFdQwO9H/fHY7BUYzzw3sllom1RxhW8xd/Mk4ZMuNj6bY+Y7BIEvZcbfXElbe/HY7AsJEMkIIPpiqU59P9cdjsLDRG0YI3AIrlW3TpjmuKMupsAXpO/wAAeY+vux9x2OML0UupQeVi8XYWJvHY7HPkYf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24586" name="Picture 13" descr="http://simnoticias.com.br/2012/images/siteimagens/02-14/supermercad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9288" y="2420938"/>
            <a:ext cx="398145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7" name="CaixaDeTexto 11"/>
          <p:cNvSpPr txBox="1">
            <a:spLocks noChangeArrowheads="1"/>
          </p:cNvSpPr>
          <p:nvPr/>
        </p:nvSpPr>
        <p:spPr bwMode="auto">
          <a:xfrm>
            <a:off x="6167438" y="2420938"/>
            <a:ext cx="41767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solidFill>
                  <a:schemeClr val="bg1"/>
                </a:solidFill>
              </a:rPr>
              <a:t>Procuram-se localizar em regiões altamente densas... salões de beleza, restaurantes, postos de combustível, lavanderias e farmácias </a:t>
            </a:r>
          </a:p>
        </p:txBody>
      </p:sp>
      <p:sp>
        <p:nvSpPr>
          <p:cNvPr id="24588" name="CaixaDeTexto 12"/>
          <p:cNvSpPr txBox="1">
            <a:spLocks noChangeArrowheads="1"/>
          </p:cNvSpPr>
          <p:nvPr/>
        </p:nvSpPr>
        <p:spPr bwMode="auto">
          <a:xfrm>
            <a:off x="1992314" y="5516564"/>
            <a:ext cx="38877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>
                <a:solidFill>
                  <a:schemeClr val="bg1"/>
                </a:solidFill>
              </a:rPr>
              <a:t>Supermercados</a:t>
            </a:r>
          </a:p>
        </p:txBody>
      </p:sp>
    </p:spTree>
    <p:extLst>
      <p:ext uri="{BB962C8B-B14F-4D97-AF65-F5344CB8AC3E}">
        <p14:creationId xmlns:p14="http://schemas.microsoft.com/office/powerpoint/2010/main" val="28555368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 autoUpdateAnimBg="0" advAuto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Rodapé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Arthur, Brian - "The structure of invention"</a:t>
            </a:r>
          </a:p>
        </p:txBody>
      </p:sp>
      <p:sp>
        <p:nvSpPr>
          <p:cNvPr id="25603" name="Espaço Reservado para Número de Slid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BB24FA1-FC91-496C-8CD3-AD84F304F347}" type="slidenum">
              <a:rPr lang="en-US" smtClean="0">
                <a:latin typeface="Arial" pitchFamily="34" charset="0"/>
                <a:cs typeface="Arial" pitchFamily="34" charset="0"/>
              </a:rPr>
              <a:pPr/>
              <a:t>59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tângulo de cantos arredondados 5"/>
          <p:cNvSpPr/>
          <p:nvPr/>
        </p:nvSpPr>
        <p:spPr>
          <a:xfrm>
            <a:off x="1703388" y="71438"/>
            <a:ext cx="3313112" cy="571500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800" dirty="0"/>
              <a:t>Localização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5087938" y="71438"/>
            <a:ext cx="5454650" cy="5715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dirty="0">
                <a:solidFill>
                  <a:schemeClr val="bg1"/>
                </a:solidFill>
              </a:rPr>
              <a:t>Conceitos Básicos</a:t>
            </a:r>
          </a:p>
        </p:txBody>
      </p:sp>
      <p:sp>
        <p:nvSpPr>
          <p:cNvPr id="8" name="Retângulo de cantos arredondados 7"/>
          <p:cNvSpPr/>
          <p:nvPr/>
        </p:nvSpPr>
        <p:spPr>
          <a:xfrm>
            <a:off x="1573214" y="676275"/>
            <a:ext cx="9045575" cy="6165850"/>
          </a:xfrm>
          <a:prstGeom prst="roundRect">
            <a:avLst>
              <a:gd name="adj" fmla="val 3607"/>
            </a:avLst>
          </a:prstGeom>
          <a:ln w="508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spcAft>
                <a:spcPts val="1800"/>
              </a:spcAft>
              <a:defRPr/>
            </a:pPr>
            <a:endParaRPr lang="pt-BR" b="1" dirty="0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1703389" y="1384301"/>
            <a:ext cx="8713787" cy="461963"/>
          </a:xfrm>
          <a:prstGeom prst="rect">
            <a:avLst/>
          </a:prstGeom>
          <a:solidFill>
            <a:srgbClr val="FFFFC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2400">
                <a:solidFill>
                  <a:srgbClr val="002060"/>
                </a:solidFill>
              </a:rPr>
              <a:t>Fatores relacionados ao ambiente físico (ex: clima)</a:t>
            </a: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25608" name="CaixaDeTexto 10"/>
          <p:cNvSpPr txBox="1">
            <a:spLocks noChangeArrowheads="1"/>
          </p:cNvSpPr>
          <p:nvPr/>
        </p:nvSpPr>
        <p:spPr bwMode="auto">
          <a:xfrm>
            <a:off x="1703389" y="836614"/>
            <a:ext cx="6480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solidFill>
                  <a:srgbClr val="FF0000"/>
                </a:solidFill>
              </a:rPr>
              <a:t>Fatores que afetam a localização de unidades de operação</a:t>
            </a:r>
          </a:p>
        </p:txBody>
      </p:sp>
      <p:sp>
        <p:nvSpPr>
          <p:cNvPr id="25609" name="Espaço Reservado para Rodapé 3"/>
          <p:cNvSpPr txBox="1">
            <a:spLocks/>
          </p:cNvSpPr>
          <p:nvPr/>
        </p:nvSpPr>
        <p:spPr bwMode="auto">
          <a:xfrm>
            <a:off x="5440363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/>
              <a:t>Arthur, Brian - "The structure of invention"</a:t>
            </a:r>
          </a:p>
        </p:txBody>
      </p:sp>
      <p:pic>
        <p:nvPicPr>
          <p:cNvPr id="25610" name="Picture 11" descr="http://www.rtcc.org/2011/html/images/articles/3-business-commitment/palace-resorts/palace-resorts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6275" y="2708276"/>
            <a:ext cx="512445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1" name="CaixaDeTexto 13"/>
          <p:cNvSpPr txBox="1">
            <a:spLocks noChangeArrowheads="1"/>
          </p:cNvSpPr>
          <p:nvPr/>
        </p:nvSpPr>
        <p:spPr bwMode="auto">
          <a:xfrm>
            <a:off x="3216276" y="5949951"/>
            <a:ext cx="50403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>
                <a:solidFill>
                  <a:schemeClr val="bg1"/>
                </a:solidFill>
              </a:rPr>
              <a:t>Resorts localizados no nordeste brasileiro ou no Caribe</a:t>
            </a:r>
          </a:p>
        </p:txBody>
      </p:sp>
    </p:spTree>
    <p:extLst>
      <p:ext uri="{BB962C8B-B14F-4D97-AF65-F5344CB8AC3E}">
        <p14:creationId xmlns:p14="http://schemas.microsoft.com/office/powerpoint/2010/main" val="23347493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 autoUpdateAnimBg="0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0650721-BFF0-9146-A580-4E2FA4BBD361}"/>
              </a:ext>
            </a:extLst>
          </p:cNvPr>
          <p:cNvSpPr/>
          <p:nvPr/>
        </p:nvSpPr>
        <p:spPr>
          <a:xfrm>
            <a:off x="3852153" y="6001966"/>
            <a:ext cx="4951379" cy="5544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Market product fit</a:t>
            </a:r>
          </a:p>
        </p:txBody>
      </p:sp>
    </p:spTree>
    <p:extLst>
      <p:ext uri="{BB962C8B-B14F-4D97-AF65-F5344CB8AC3E}">
        <p14:creationId xmlns:p14="http://schemas.microsoft.com/office/powerpoint/2010/main" val="37700352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Número de Slid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0BCE429-5967-433C-9A8F-D76B16D52756}" type="slidenum">
              <a:rPr lang="en-US" smtClean="0">
                <a:latin typeface="Arial" pitchFamily="34" charset="0"/>
                <a:cs typeface="Arial" pitchFamily="34" charset="0"/>
              </a:rPr>
              <a:pPr/>
              <a:t>60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tângulo de cantos arredondados 5"/>
          <p:cNvSpPr/>
          <p:nvPr/>
        </p:nvSpPr>
        <p:spPr>
          <a:xfrm>
            <a:off x="1703388" y="71438"/>
            <a:ext cx="3313112" cy="571500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800" dirty="0"/>
              <a:t>Localização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5087938" y="71438"/>
            <a:ext cx="5454650" cy="5715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dirty="0">
                <a:solidFill>
                  <a:schemeClr val="bg1"/>
                </a:solidFill>
              </a:rPr>
              <a:t>Conceitos Básicos</a:t>
            </a:r>
          </a:p>
        </p:txBody>
      </p:sp>
      <p:sp>
        <p:nvSpPr>
          <p:cNvPr id="8" name="Retângulo de cantos arredondados 7"/>
          <p:cNvSpPr/>
          <p:nvPr/>
        </p:nvSpPr>
        <p:spPr>
          <a:xfrm>
            <a:off x="1573214" y="676275"/>
            <a:ext cx="9045575" cy="6165850"/>
          </a:xfrm>
          <a:prstGeom prst="roundRect">
            <a:avLst>
              <a:gd name="adj" fmla="val 3607"/>
            </a:avLst>
          </a:prstGeom>
          <a:ln w="508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spcAft>
                <a:spcPts val="1800"/>
              </a:spcAft>
              <a:defRPr/>
            </a:pPr>
            <a:endParaRPr lang="pt-BR" b="1" dirty="0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1703389" y="1384300"/>
            <a:ext cx="8713787" cy="1200150"/>
          </a:xfrm>
          <a:prstGeom prst="rect">
            <a:avLst/>
          </a:prstGeom>
          <a:solidFill>
            <a:srgbClr val="FFFFC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2400">
                <a:solidFill>
                  <a:srgbClr val="000000"/>
                </a:solidFill>
              </a:rPr>
              <a:t>Fatores relacionados ao ambiente de negócios (ex: incentivos fiscais; zonas livres de comércio; leis ambientais; acesso a infra-estrutura de transportes; etc.)</a:t>
            </a:r>
          </a:p>
        </p:txBody>
      </p:sp>
      <p:sp>
        <p:nvSpPr>
          <p:cNvPr id="26631" name="CaixaDeTexto 10"/>
          <p:cNvSpPr txBox="1">
            <a:spLocks noChangeArrowheads="1"/>
          </p:cNvSpPr>
          <p:nvPr/>
        </p:nvSpPr>
        <p:spPr bwMode="auto">
          <a:xfrm>
            <a:off x="1703389" y="836614"/>
            <a:ext cx="6480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solidFill>
                  <a:srgbClr val="FF0000"/>
                </a:solidFill>
              </a:rPr>
              <a:t>Fatores que afetam a localização de unidades de operação</a:t>
            </a:r>
          </a:p>
        </p:txBody>
      </p:sp>
      <p:pic>
        <p:nvPicPr>
          <p:cNvPr id="26632" name="Picture 11" descr="http://media.uniodontomao.com.br/2014/03/fabrica+ps3+no+brasi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8439" y="2720976"/>
            <a:ext cx="3521075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3" name="CaixaDeTexto 12"/>
          <p:cNvSpPr txBox="1">
            <a:spLocks noChangeArrowheads="1"/>
          </p:cNvSpPr>
          <p:nvPr/>
        </p:nvSpPr>
        <p:spPr bwMode="auto">
          <a:xfrm>
            <a:off x="4008439" y="5602289"/>
            <a:ext cx="35274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>
                <a:solidFill>
                  <a:schemeClr val="bg1"/>
                </a:solidFill>
              </a:rPr>
              <a:t>Empresa Sony localizada em Manaus: produz o console Playstation 3.</a:t>
            </a:r>
          </a:p>
        </p:txBody>
      </p:sp>
    </p:spTree>
    <p:extLst>
      <p:ext uri="{BB962C8B-B14F-4D97-AF65-F5344CB8AC3E}">
        <p14:creationId xmlns:p14="http://schemas.microsoft.com/office/powerpoint/2010/main" val="12649902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 autoUpdateAnimBg="0" advAuto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Rodapé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Arthur, Brian - "The structure of invention"</a:t>
            </a:r>
          </a:p>
        </p:txBody>
      </p:sp>
      <p:sp>
        <p:nvSpPr>
          <p:cNvPr id="27651" name="Espaço Reservado para Número de Slid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085DC1B-6FE1-4916-A87F-479C12A82E75}" type="slidenum">
              <a:rPr lang="en-US" smtClean="0">
                <a:latin typeface="Arial" pitchFamily="34" charset="0"/>
                <a:cs typeface="Arial" pitchFamily="34" charset="0"/>
              </a:rPr>
              <a:pPr/>
              <a:t>61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tângulo de cantos arredondados 5"/>
          <p:cNvSpPr/>
          <p:nvPr/>
        </p:nvSpPr>
        <p:spPr>
          <a:xfrm>
            <a:off x="1703388" y="71438"/>
            <a:ext cx="3313112" cy="571500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800" dirty="0"/>
              <a:t>Localização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5087938" y="71438"/>
            <a:ext cx="5454650" cy="5715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dirty="0">
                <a:solidFill>
                  <a:schemeClr val="bg1"/>
                </a:solidFill>
              </a:rPr>
              <a:t>Conceitos Básicos</a:t>
            </a:r>
          </a:p>
        </p:txBody>
      </p:sp>
      <p:sp>
        <p:nvSpPr>
          <p:cNvPr id="8" name="Retângulo de cantos arredondados 7"/>
          <p:cNvSpPr/>
          <p:nvPr/>
        </p:nvSpPr>
        <p:spPr>
          <a:xfrm>
            <a:off x="1622426" y="692150"/>
            <a:ext cx="9045575" cy="6165850"/>
          </a:xfrm>
          <a:prstGeom prst="roundRect">
            <a:avLst>
              <a:gd name="adj" fmla="val 3607"/>
            </a:avLst>
          </a:prstGeom>
          <a:ln w="508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spcAft>
                <a:spcPts val="1800"/>
              </a:spcAft>
              <a:defRPr/>
            </a:pPr>
            <a:endParaRPr lang="pt-BR" b="1" dirty="0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1703389" y="1384300"/>
            <a:ext cx="8713787" cy="831850"/>
          </a:xfrm>
          <a:prstGeom prst="rect">
            <a:avLst/>
          </a:prstGeom>
          <a:solidFill>
            <a:srgbClr val="FFFFC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2400">
                <a:solidFill>
                  <a:srgbClr val="000000"/>
                </a:solidFill>
              </a:rPr>
              <a:t>Fatores relacionados à comunidade (ex: aceitação do metrô pelos moradores do bairro Higienópolis)</a:t>
            </a:r>
          </a:p>
        </p:txBody>
      </p:sp>
      <p:sp>
        <p:nvSpPr>
          <p:cNvPr id="27656" name="CaixaDeTexto 10"/>
          <p:cNvSpPr txBox="1">
            <a:spLocks noChangeArrowheads="1"/>
          </p:cNvSpPr>
          <p:nvPr/>
        </p:nvSpPr>
        <p:spPr bwMode="auto">
          <a:xfrm>
            <a:off x="1703389" y="836614"/>
            <a:ext cx="6480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solidFill>
                  <a:srgbClr val="FF0000"/>
                </a:solidFill>
              </a:rPr>
              <a:t>Fatores que afetam a localização de unidades de operação</a:t>
            </a:r>
          </a:p>
        </p:txBody>
      </p:sp>
      <p:pic>
        <p:nvPicPr>
          <p:cNvPr id="27657" name="Picture 13" descr="http://static.hsw.com.br/gif/prisoes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3613" y="2781301"/>
            <a:ext cx="4032250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8" name="CaixaDeTexto 18"/>
          <p:cNvSpPr txBox="1">
            <a:spLocks noChangeArrowheads="1"/>
          </p:cNvSpPr>
          <p:nvPr/>
        </p:nvSpPr>
        <p:spPr bwMode="auto">
          <a:xfrm>
            <a:off x="3503614" y="5876926"/>
            <a:ext cx="3889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solidFill>
                  <a:schemeClr val="bg1"/>
                </a:solidFill>
              </a:rPr>
              <a:t>Polêmicas sobre a construção de presídios em cidades do interior</a:t>
            </a:r>
          </a:p>
        </p:txBody>
      </p:sp>
    </p:spTree>
    <p:extLst>
      <p:ext uri="{BB962C8B-B14F-4D97-AF65-F5344CB8AC3E}">
        <p14:creationId xmlns:p14="http://schemas.microsoft.com/office/powerpoint/2010/main" val="35434291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 autoUpdateAnimBg="0" advAuto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ço Reservado para Rodapé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Arthur, Brian - "The structure of invention"</a:t>
            </a:r>
          </a:p>
        </p:txBody>
      </p:sp>
      <p:sp>
        <p:nvSpPr>
          <p:cNvPr id="28675" name="Espaço Reservado para Número de Slid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F8C9A4-E128-4385-AAA5-67E57354712E}" type="slidenum">
              <a:rPr lang="en-US" smtClean="0">
                <a:latin typeface="Arial" pitchFamily="34" charset="0"/>
                <a:cs typeface="Arial" pitchFamily="34" charset="0"/>
              </a:rPr>
              <a:pPr/>
              <a:t>62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tângulo de cantos arredondados 5"/>
          <p:cNvSpPr/>
          <p:nvPr/>
        </p:nvSpPr>
        <p:spPr>
          <a:xfrm>
            <a:off x="1703388" y="71438"/>
            <a:ext cx="3313112" cy="571500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800" dirty="0"/>
              <a:t>Localização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5087938" y="71438"/>
            <a:ext cx="5454650" cy="5715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dirty="0">
                <a:solidFill>
                  <a:schemeClr val="bg1"/>
                </a:solidFill>
              </a:rPr>
              <a:t>Conceitos Básicos</a:t>
            </a:r>
          </a:p>
        </p:txBody>
      </p:sp>
      <p:sp>
        <p:nvSpPr>
          <p:cNvPr id="8" name="Retângulo de cantos arredondados 7"/>
          <p:cNvSpPr/>
          <p:nvPr/>
        </p:nvSpPr>
        <p:spPr>
          <a:xfrm>
            <a:off x="1573214" y="676275"/>
            <a:ext cx="9045575" cy="6165850"/>
          </a:xfrm>
          <a:prstGeom prst="roundRect">
            <a:avLst>
              <a:gd name="adj" fmla="val 3607"/>
            </a:avLst>
          </a:prstGeom>
          <a:ln w="508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spcAft>
                <a:spcPts val="1800"/>
              </a:spcAft>
              <a:defRPr/>
            </a:pPr>
            <a:endParaRPr lang="pt-BR" b="1" dirty="0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1703389" y="1384300"/>
            <a:ext cx="8713787" cy="831850"/>
          </a:xfrm>
          <a:prstGeom prst="rect">
            <a:avLst/>
          </a:prstGeom>
          <a:solidFill>
            <a:srgbClr val="FFFFC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2400">
                <a:solidFill>
                  <a:srgbClr val="002060"/>
                </a:solidFill>
              </a:rPr>
              <a:t>Fatores relacionados à globalização (ex: exploração de novos mercados)</a:t>
            </a:r>
          </a:p>
        </p:txBody>
      </p:sp>
      <p:sp>
        <p:nvSpPr>
          <p:cNvPr id="28680" name="CaixaDeTexto 10"/>
          <p:cNvSpPr txBox="1">
            <a:spLocks noChangeArrowheads="1"/>
          </p:cNvSpPr>
          <p:nvPr/>
        </p:nvSpPr>
        <p:spPr bwMode="auto">
          <a:xfrm>
            <a:off x="1703389" y="836614"/>
            <a:ext cx="6480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solidFill>
                  <a:srgbClr val="FF0000"/>
                </a:solidFill>
              </a:rPr>
              <a:t>Fatores que afetam a localização de unidades de operação</a:t>
            </a:r>
          </a:p>
        </p:txBody>
      </p:sp>
      <p:pic>
        <p:nvPicPr>
          <p:cNvPr id="28681" name="Picture 11" descr="http://www.revistastilo.com.br/noticias/9540edbe6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51314" y="2708276"/>
            <a:ext cx="4137025" cy="333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56166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 autoUpdateAnimBg="0" advAuto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de cantos arredondados 32"/>
          <p:cNvSpPr/>
          <p:nvPr/>
        </p:nvSpPr>
        <p:spPr>
          <a:xfrm>
            <a:off x="1573214" y="1"/>
            <a:ext cx="9045575" cy="6842125"/>
          </a:xfrm>
          <a:prstGeom prst="roundRect">
            <a:avLst>
              <a:gd name="adj" fmla="val 3607"/>
            </a:avLst>
          </a:prstGeom>
          <a:ln w="508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spcAft>
                <a:spcPts val="1800"/>
              </a:spcAft>
              <a:defRPr/>
            </a:pPr>
            <a:endParaRPr lang="pt-BR" b="1" dirty="0"/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3389" y="115889"/>
            <a:ext cx="7227887" cy="667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6"/>
          <p:cNvGrpSpPr>
            <a:grpSpLocks/>
          </p:cNvGrpSpPr>
          <p:nvPr/>
        </p:nvGrpSpPr>
        <p:grpSpPr bwMode="auto">
          <a:xfrm>
            <a:off x="8877301" y="620714"/>
            <a:ext cx="1971675" cy="4752975"/>
            <a:chOff x="7353274" y="620688"/>
            <a:chExt cx="1971254" cy="4752528"/>
          </a:xfrm>
        </p:grpSpPr>
        <p:sp>
          <p:nvSpPr>
            <p:cNvPr id="9" name="Chave direita 8"/>
            <p:cNvSpPr/>
            <p:nvPr/>
          </p:nvSpPr>
          <p:spPr>
            <a:xfrm>
              <a:off x="7353274" y="620688"/>
              <a:ext cx="215854" cy="4752528"/>
            </a:xfrm>
            <a:prstGeom prst="rightBrac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29706" name="Retângulo 23"/>
            <p:cNvSpPr>
              <a:spLocks noChangeArrowheads="1"/>
            </p:cNvSpPr>
            <p:nvPr/>
          </p:nvSpPr>
          <p:spPr bwMode="auto">
            <a:xfrm>
              <a:off x="7452320" y="2689756"/>
              <a:ext cx="187220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400">
                  <a:solidFill>
                    <a:srgbClr val="FF0000"/>
                  </a:solidFill>
                </a:rPr>
                <a:t>Fatores de Macrolocalização</a:t>
              </a:r>
              <a:endParaRPr lang="en-CA" sz="140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upo 17"/>
          <p:cNvGrpSpPr>
            <a:grpSpLocks/>
          </p:cNvGrpSpPr>
          <p:nvPr/>
        </p:nvGrpSpPr>
        <p:grpSpPr bwMode="auto">
          <a:xfrm>
            <a:off x="8877301" y="5373688"/>
            <a:ext cx="1971675" cy="1295400"/>
            <a:chOff x="7353274" y="5373216"/>
            <a:chExt cx="1971254" cy="1296144"/>
          </a:xfrm>
        </p:grpSpPr>
        <p:sp>
          <p:nvSpPr>
            <p:cNvPr id="16" name="Chave direita 15"/>
            <p:cNvSpPr/>
            <p:nvPr/>
          </p:nvSpPr>
          <p:spPr>
            <a:xfrm>
              <a:off x="7353274" y="5373216"/>
              <a:ext cx="242836" cy="1296144"/>
            </a:xfrm>
            <a:prstGeom prst="rightBrac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29704" name="Retângulo 23"/>
            <p:cNvSpPr>
              <a:spLocks noChangeArrowheads="1"/>
            </p:cNvSpPr>
            <p:nvPr/>
          </p:nvSpPr>
          <p:spPr bwMode="auto">
            <a:xfrm>
              <a:off x="7452320" y="5661248"/>
              <a:ext cx="187220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400">
                  <a:solidFill>
                    <a:srgbClr val="00B050"/>
                  </a:solidFill>
                </a:rPr>
                <a:t>Fatores de Microlocalização</a:t>
              </a:r>
              <a:endParaRPr lang="en-CA" sz="1400">
                <a:solidFill>
                  <a:srgbClr val="00B050"/>
                </a:solidFill>
              </a:endParaRPr>
            </a:p>
          </p:txBody>
        </p:sp>
      </p:grpSp>
      <p:sp>
        <p:nvSpPr>
          <p:cNvPr id="29702" name="Retângulo 23"/>
          <p:cNvSpPr>
            <a:spLocks noChangeArrowheads="1"/>
          </p:cNvSpPr>
          <p:nvPr/>
        </p:nvSpPr>
        <p:spPr bwMode="auto">
          <a:xfrm>
            <a:off x="7967663" y="6453188"/>
            <a:ext cx="232506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chemeClr val="bg2"/>
                </a:solidFill>
              </a:rPr>
              <a:t>Corrêa e Corrêa (2008)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59744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de cantos arredondados 32"/>
          <p:cNvSpPr/>
          <p:nvPr/>
        </p:nvSpPr>
        <p:spPr>
          <a:xfrm>
            <a:off x="1573214" y="676275"/>
            <a:ext cx="9045575" cy="6165850"/>
          </a:xfrm>
          <a:prstGeom prst="roundRect">
            <a:avLst>
              <a:gd name="adj" fmla="val 3607"/>
            </a:avLst>
          </a:prstGeom>
          <a:ln w="508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spcAft>
                <a:spcPts val="1800"/>
              </a:spcAft>
              <a:defRPr/>
            </a:pPr>
            <a:endParaRPr lang="pt-BR" b="1" dirty="0"/>
          </a:p>
        </p:txBody>
      </p:sp>
      <p:sp>
        <p:nvSpPr>
          <p:cNvPr id="21" name="Retângulo de cantos arredondados 20"/>
          <p:cNvSpPr/>
          <p:nvPr/>
        </p:nvSpPr>
        <p:spPr>
          <a:xfrm>
            <a:off x="1703388" y="71438"/>
            <a:ext cx="3313112" cy="571500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800" dirty="0"/>
              <a:t>Localização</a:t>
            </a:r>
          </a:p>
        </p:txBody>
      </p:sp>
      <p:sp>
        <p:nvSpPr>
          <p:cNvPr id="22" name="Retângulo de cantos arredondados 21"/>
          <p:cNvSpPr/>
          <p:nvPr/>
        </p:nvSpPr>
        <p:spPr>
          <a:xfrm>
            <a:off x="5087938" y="71438"/>
            <a:ext cx="5454650" cy="5715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dirty="0">
                <a:solidFill>
                  <a:schemeClr val="bg1"/>
                </a:solidFill>
              </a:rPr>
              <a:t>Conceitos Básicos</a:t>
            </a:r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1774825" y="2205039"/>
            <a:ext cx="8713788" cy="954107"/>
          </a:xfrm>
          <a:prstGeom prst="rect">
            <a:avLst/>
          </a:prstGeom>
          <a:solidFill>
            <a:srgbClr val="FFFFC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2800">
                <a:solidFill>
                  <a:srgbClr val="FF0000"/>
                </a:solidFill>
              </a:rPr>
              <a:t>Considerar fatores relacionados à Cadeia de Suprimentos ou Rede na qual a empresa está inserida.</a:t>
            </a:r>
          </a:p>
        </p:txBody>
      </p:sp>
    </p:spTree>
    <p:extLst>
      <p:ext uri="{BB962C8B-B14F-4D97-AF65-F5344CB8AC3E}">
        <p14:creationId xmlns:p14="http://schemas.microsoft.com/office/powerpoint/2010/main" val="3859261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de cantos arredondados 32"/>
          <p:cNvSpPr/>
          <p:nvPr/>
        </p:nvSpPr>
        <p:spPr>
          <a:xfrm>
            <a:off x="1573214" y="676275"/>
            <a:ext cx="9045575" cy="6165850"/>
          </a:xfrm>
          <a:prstGeom prst="roundRect">
            <a:avLst>
              <a:gd name="adj" fmla="val 3607"/>
            </a:avLst>
          </a:prstGeom>
          <a:ln w="508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spcAft>
                <a:spcPts val="1800"/>
              </a:spcAft>
              <a:defRPr/>
            </a:pPr>
            <a:endParaRPr lang="pt-BR" b="1" dirty="0"/>
          </a:p>
        </p:txBody>
      </p:sp>
      <p:sp>
        <p:nvSpPr>
          <p:cNvPr id="8" name="Retângulo de cantos arredondados 7"/>
          <p:cNvSpPr/>
          <p:nvPr/>
        </p:nvSpPr>
        <p:spPr>
          <a:xfrm>
            <a:off x="1703388" y="71438"/>
            <a:ext cx="3313112" cy="571500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800" dirty="0"/>
              <a:t>Localização</a:t>
            </a:r>
          </a:p>
        </p:txBody>
      </p:sp>
      <p:sp>
        <p:nvSpPr>
          <p:cNvPr id="31748" name="Retângulo 8"/>
          <p:cNvSpPr>
            <a:spLocks noChangeArrowheads="1"/>
          </p:cNvSpPr>
          <p:nvPr/>
        </p:nvSpPr>
        <p:spPr bwMode="auto">
          <a:xfrm>
            <a:off x="1703389" y="785813"/>
            <a:ext cx="8713787" cy="830262"/>
          </a:xfrm>
          <a:prstGeom prst="rect">
            <a:avLst/>
          </a:prstGeom>
          <a:solidFill>
            <a:srgbClr val="FFFFC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2400">
                <a:solidFill>
                  <a:srgbClr val="000000"/>
                </a:solidFill>
              </a:rPr>
              <a:t>A decisão de localização depende da cadeia de suprimentos / rede na qual a empresa está inserida.</a:t>
            </a: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9288" y="1773239"/>
            <a:ext cx="8208962" cy="480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de cantos arredondados 6"/>
          <p:cNvSpPr/>
          <p:nvPr/>
        </p:nvSpPr>
        <p:spPr>
          <a:xfrm>
            <a:off x="5087938" y="71438"/>
            <a:ext cx="5454650" cy="5715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dirty="0">
                <a:solidFill>
                  <a:schemeClr val="bg1"/>
                </a:solidFill>
              </a:rPr>
              <a:t>Conceitos Básicos</a:t>
            </a:r>
          </a:p>
        </p:txBody>
      </p:sp>
    </p:spTree>
    <p:extLst>
      <p:ext uri="{BB962C8B-B14F-4D97-AF65-F5344CB8AC3E}">
        <p14:creationId xmlns:p14="http://schemas.microsoft.com/office/powerpoint/2010/main" val="2490923736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EC1BF4-FF8B-4F26-A5B3-21647DD61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4442" y="394690"/>
            <a:ext cx="10515600" cy="1325563"/>
          </a:xfrm>
        </p:spPr>
        <p:txBody>
          <a:bodyPr/>
          <a:lstStyle/>
          <a:p>
            <a:r>
              <a:rPr lang="pt-BR" dirty="0"/>
              <a:t>Decisões	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B73121D-C798-438E-83E1-4E4B2764C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9582" y="1825625"/>
            <a:ext cx="4634218" cy="4351338"/>
          </a:xfrm>
        </p:spPr>
        <p:txBody>
          <a:bodyPr/>
          <a:lstStyle/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/>
              <a:t>Onde a sua empresa irá começar a operação? Defina claramente os critérios da sua escolha.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7FE554E-CBA0-4CCB-9976-869E136B0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2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458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p157"/>
          <p:cNvSpPr/>
          <p:nvPr/>
        </p:nvSpPr>
        <p:spPr>
          <a:xfrm>
            <a:off x="1524000" y="5085184"/>
            <a:ext cx="9144000" cy="177281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4" name="Google Shape;1814;p157"/>
          <p:cNvSpPr/>
          <p:nvPr/>
        </p:nvSpPr>
        <p:spPr>
          <a:xfrm>
            <a:off x="1810516" y="560484"/>
            <a:ext cx="8533956" cy="608739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5" name="Google Shape;1815;p157"/>
          <p:cNvSpPr/>
          <p:nvPr/>
        </p:nvSpPr>
        <p:spPr>
          <a:xfrm>
            <a:off x="2999657" y="1556792"/>
            <a:ext cx="6427995" cy="4424892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6" name="Google Shape;1816;p157"/>
          <p:cNvSpPr/>
          <p:nvPr/>
        </p:nvSpPr>
        <p:spPr>
          <a:xfrm>
            <a:off x="4306211" y="2492897"/>
            <a:ext cx="3769585" cy="2520365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7" name="Google Shape;1817;p1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71313" y="4941168"/>
            <a:ext cx="1260991" cy="1260991"/>
          </a:xfrm>
          <a:prstGeom prst="rect">
            <a:avLst/>
          </a:prstGeom>
          <a:noFill/>
          <a:ln>
            <a:noFill/>
          </a:ln>
        </p:spPr>
      </p:pic>
      <p:sp>
        <p:nvSpPr>
          <p:cNvPr id="1818" name="Google Shape;1818;p157"/>
          <p:cNvSpPr txBox="1"/>
          <p:nvPr/>
        </p:nvSpPr>
        <p:spPr>
          <a:xfrm>
            <a:off x="7536160" y="6309320"/>
            <a:ext cx="151302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Usuário final</a:t>
            </a:r>
            <a:endParaRPr/>
          </a:p>
        </p:txBody>
      </p:sp>
      <p:pic>
        <p:nvPicPr>
          <p:cNvPr id="1819" name="Google Shape;1819;p1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69046" y="4941167"/>
            <a:ext cx="1643616" cy="141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820" name="Google Shape;1820;p157"/>
          <p:cNvSpPr txBox="1"/>
          <p:nvPr/>
        </p:nvSpPr>
        <p:spPr>
          <a:xfrm>
            <a:off x="5591944" y="6309321"/>
            <a:ext cx="151302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Comércio </a:t>
            </a: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eletrônico </a:t>
            </a:r>
            <a:endParaRPr/>
          </a:p>
        </p:txBody>
      </p:sp>
      <p:pic>
        <p:nvPicPr>
          <p:cNvPr id="1821" name="Google Shape;1821;p1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85720" y="4941168"/>
            <a:ext cx="1549946" cy="1239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2" name="Google Shape;1822;p15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75521" y="5013261"/>
            <a:ext cx="1188898" cy="1188898"/>
          </a:xfrm>
          <a:prstGeom prst="rect">
            <a:avLst/>
          </a:prstGeom>
          <a:noFill/>
          <a:ln>
            <a:noFill/>
          </a:ln>
        </p:spPr>
      </p:pic>
      <p:sp>
        <p:nvSpPr>
          <p:cNvPr id="1823" name="Google Shape;1823;p157"/>
          <p:cNvSpPr txBox="1"/>
          <p:nvPr/>
        </p:nvSpPr>
        <p:spPr>
          <a:xfrm>
            <a:off x="3863752" y="6237313"/>
            <a:ext cx="151302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Comércio tradicional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4" name="Google Shape;1824;p157"/>
          <p:cNvSpPr txBox="1"/>
          <p:nvPr/>
        </p:nvSpPr>
        <p:spPr>
          <a:xfrm>
            <a:off x="1487488" y="6165305"/>
            <a:ext cx="151302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Operadores logísticos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5" name="Google Shape;1825;p15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62057" y="560484"/>
            <a:ext cx="1009650" cy="13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6" name="Google Shape;1826;p15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39341" y="4953086"/>
            <a:ext cx="1606321" cy="1172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7" name="Google Shape;1827;p15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31622" y="2996952"/>
            <a:ext cx="1260522" cy="1260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8" name="Google Shape;1828;p15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075795" y="709820"/>
            <a:ext cx="1567880" cy="1567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9" name="Google Shape;1829;p15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848098" y="764704"/>
            <a:ext cx="1458112" cy="145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0" name="Google Shape;1830;p15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810516" y="2636912"/>
            <a:ext cx="1909220" cy="1909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1" name="Google Shape;1831;p15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079932" y="2691826"/>
            <a:ext cx="1872208" cy="1872208"/>
          </a:xfrm>
          <a:prstGeom prst="rect">
            <a:avLst/>
          </a:prstGeom>
          <a:noFill/>
          <a:ln>
            <a:noFill/>
          </a:ln>
        </p:spPr>
      </p:pic>
      <p:sp>
        <p:nvSpPr>
          <p:cNvPr id="1832" name="Google Shape;1832;p157"/>
          <p:cNvSpPr txBox="1"/>
          <p:nvPr/>
        </p:nvSpPr>
        <p:spPr>
          <a:xfrm>
            <a:off x="9191492" y="6237312"/>
            <a:ext cx="151302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Redes sociais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3" name="Google Shape;1833;p157"/>
          <p:cNvSpPr txBox="1"/>
          <p:nvPr/>
        </p:nvSpPr>
        <p:spPr>
          <a:xfrm>
            <a:off x="4116788" y="4245595"/>
            <a:ext cx="183535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Minha empresa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4" name="Google Shape;1834;p157"/>
          <p:cNvSpPr txBox="1"/>
          <p:nvPr/>
        </p:nvSpPr>
        <p:spPr>
          <a:xfrm>
            <a:off x="1884384" y="4151652"/>
            <a:ext cx="183535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Fornecedores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5" name="Google Shape;1835;p157"/>
          <p:cNvSpPr txBox="1"/>
          <p:nvPr/>
        </p:nvSpPr>
        <p:spPr>
          <a:xfrm>
            <a:off x="5988840" y="4221088"/>
            <a:ext cx="183535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Competidores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6" name="Google Shape;1836;p157"/>
          <p:cNvSpPr txBox="1"/>
          <p:nvPr/>
        </p:nvSpPr>
        <p:spPr>
          <a:xfrm>
            <a:off x="5124318" y="1916833"/>
            <a:ext cx="237626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Empresas desenvolvedoras de tecnologias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7" name="Google Shape;1837;p157"/>
          <p:cNvSpPr txBox="1"/>
          <p:nvPr/>
        </p:nvSpPr>
        <p:spPr>
          <a:xfrm>
            <a:off x="2207568" y="2154342"/>
            <a:ext cx="262871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Governo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8" name="Google Shape;1838;p157"/>
          <p:cNvSpPr txBox="1"/>
          <p:nvPr/>
        </p:nvSpPr>
        <p:spPr>
          <a:xfrm>
            <a:off x="7428574" y="2226350"/>
            <a:ext cx="237626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Universidades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9" name="Google Shape;1839;p15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308378" y="2724282"/>
            <a:ext cx="2088056" cy="1496807"/>
          </a:xfrm>
          <a:prstGeom prst="rect">
            <a:avLst/>
          </a:prstGeom>
          <a:noFill/>
          <a:ln>
            <a:noFill/>
          </a:ln>
        </p:spPr>
      </p:pic>
      <p:sp>
        <p:nvSpPr>
          <p:cNvPr id="1840" name="Google Shape;1840;p157"/>
          <p:cNvSpPr txBox="1"/>
          <p:nvPr/>
        </p:nvSpPr>
        <p:spPr>
          <a:xfrm>
            <a:off x="8509120" y="4293096"/>
            <a:ext cx="183535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Clientes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845;p158"/>
          <p:cNvSpPr txBox="1"/>
          <p:nvPr/>
        </p:nvSpPr>
        <p:spPr>
          <a:xfrm>
            <a:off x="1847528" y="116632"/>
            <a:ext cx="3024336" cy="369332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Como avaliar o seu projeto?</a:t>
            </a:r>
            <a:endParaRPr/>
          </a:p>
        </p:txBody>
      </p:sp>
      <p:sp>
        <p:nvSpPr>
          <p:cNvPr id="1846" name="Google Shape;1846;p158"/>
          <p:cNvSpPr txBox="1"/>
          <p:nvPr/>
        </p:nvSpPr>
        <p:spPr>
          <a:xfrm>
            <a:off x="1847528" y="548681"/>
            <a:ext cx="288032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Atratividade do projeto em termos de clientes, competição, cadeias de suprimentos. Avalie quais riscos serão geridos internamente? E quais serão geridos pelos parceiros?</a:t>
            </a:r>
            <a:endParaRPr/>
          </a:p>
        </p:txBody>
      </p:sp>
      <p:sp>
        <p:nvSpPr>
          <p:cNvPr id="1847" name="Google Shape;1847;p158"/>
          <p:cNvSpPr txBox="1"/>
          <p:nvPr/>
        </p:nvSpPr>
        <p:spPr>
          <a:xfrm>
            <a:off x="1991544" y="3140969"/>
            <a:ext cx="2952328" cy="64633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Quais projetos devem ser executados antes do seu?</a:t>
            </a:r>
            <a:endParaRPr/>
          </a:p>
        </p:txBody>
      </p:sp>
      <p:sp>
        <p:nvSpPr>
          <p:cNvPr id="1848" name="Google Shape;1848;p158"/>
          <p:cNvSpPr txBox="1"/>
          <p:nvPr/>
        </p:nvSpPr>
        <p:spPr>
          <a:xfrm>
            <a:off x="2063552" y="3840630"/>
            <a:ext cx="2376264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 os parceiros adequados, avalie a probabilidade dos parceiros cumprir o que foi combinado. Analise os problemas de incentivos, crises de lideranças, entre outros.</a:t>
            </a:r>
            <a:endParaRPr/>
          </a:p>
        </p:txBody>
      </p:sp>
      <p:sp>
        <p:nvSpPr>
          <p:cNvPr id="1849" name="Google Shape;1849;p158"/>
          <p:cNvSpPr txBox="1"/>
          <p:nvPr/>
        </p:nvSpPr>
        <p:spPr>
          <a:xfrm>
            <a:off x="6023992" y="116632"/>
            <a:ext cx="3024336" cy="92333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Quem deve adotar a sua solução antes que os clientes possam?</a:t>
            </a:r>
            <a:endParaRPr/>
          </a:p>
        </p:txBody>
      </p:sp>
      <p:sp>
        <p:nvSpPr>
          <p:cNvPr id="1850" name="Google Shape;1850;p158"/>
          <p:cNvSpPr txBox="1"/>
          <p:nvPr/>
        </p:nvSpPr>
        <p:spPr>
          <a:xfrm>
            <a:off x="6168008" y="1340768"/>
            <a:ext cx="2952328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Quanto maior o número de intermediários necessários para adotar uma inovação, antes dos clientes finais, maior é a incerteza. </a:t>
            </a:r>
            <a:endParaRPr/>
          </a:p>
        </p:txBody>
      </p:sp>
      <p:sp>
        <p:nvSpPr>
          <p:cNvPr id="1851" name="Google Shape;1851;p158"/>
          <p:cNvSpPr txBox="1"/>
          <p:nvPr/>
        </p:nvSpPr>
        <p:spPr>
          <a:xfrm>
            <a:off x="6168008" y="2852936"/>
            <a:ext cx="3024336" cy="369332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Onde devemos competir?</a:t>
            </a:r>
            <a:endParaRPr/>
          </a:p>
        </p:txBody>
      </p:sp>
      <p:sp>
        <p:nvSpPr>
          <p:cNvPr id="1852" name="Google Shape;1852;p158"/>
          <p:cNvSpPr txBox="1"/>
          <p:nvPr/>
        </p:nvSpPr>
        <p:spPr>
          <a:xfrm>
            <a:off x="6096000" y="3356992"/>
            <a:ext cx="2952328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Quando as parcerias não são confiáveis, envolvendo riscos altos, mesmo se a sua firma fizer a sua parte, é possível que a inovação fracasse. </a:t>
            </a:r>
            <a:endParaRPr/>
          </a:p>
        </p:txBody>
      </p:sp>
      <p:sp>
        <p:nvSpPr>
          <p:cNvPr id="1853" name="Google Shape;1853;p158"/>
          <p:cNvSpPr txBox="1"/>
          <p:nvPr/>
        </p:nvSpPr>
        <p:spPr>
          <a:xfrm>
            <a:off x="6023992" y="5003884"/>
            <a:ext cx="3024336" cy="369332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Quando devemos competir?</a:t>
            </a:r>
            <a:endParaRPr/>
          </a:p>
        </p:txBody>
      </p:sp>
      <p:sp>
        <p:nvSpPr>
          <p:cNvPr id="1854" name="Google Shape;1854;p158"/>
          <p:cNvSpPr txBox="1"/>
          <p:nvPr/>
        </p:nvSpPr>
        <p:spPr>
          <a:xfrm>
            <a:off x="6096000" y="5408057"/>
            <a:ext cx="388843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Mesmo que a sua firma seja pioneira em lançar um produto, nada adiantará caso as inovações complementares não estejam prontas.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p161"/>
          <p:cNvSpPr txBox="1"/>
          <p:nvPr/>
        </p:nvSpPr>
        <p:spPr>
          <a:xfrm>
            <a:off x="1847528" y="2133303"/>
            <a:ext cx="856895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Ecossistema é constructo que enaltece a interdependência dos atores no desenvolvimento e na comercialização de uma inovação radical.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7" name="Google Shape;1877;p161" descr="data:image/jpeg;base64,/9j/4AAQSkZJRgABAQAAAQABAAD/2wCEAAkGBxQREBUTEg8RFhQVFhcYGRYVEhUVFxoYFxcYFxcVGhUYHCsgGSYmGxUUIjEhJSkrLi4uGiAzODMsNygtLisBCgoKDg0OGxAQGywmHyYsOCw4NDIsLCw0NDAsLDQsLy82LC8sLCwsNDQ0NCwsLywsLCwsLCwsLCwvNCwsLCwsLP/AABEIAKIBNwMBEQACEQEDEQH/xAAbAAEAAwEBAQEAAAAAAAAAAAAABQYHBAMBAv/EAEgQAAEDAgAHCwgIBAYDAAAAAAEAAgMEEQUGEiExQVEHExYiUmFxgZGS0jJUcoKTobHTFBdCU2KistEjM7PBJCU1Q0TwFXPC/8QAGgEBAAIDAQAAAAAAAAAAAAAAAAQFAgMGAf/EADURAAEDAgALCAICAwEBAAAAAAABAgMEEQUSFSExQVFhkaHRExQyUnGx4fAzgSLBIyTxQ0L/2gAMAwEAAhEDEQA/ANxQBAEAQBAEAQBAEAQBAEAQBAEAQBAEAQBAEAQBAEAQBAEAQBAEAQBAEAQBAEAQBAEAQFKxhxqngqXxsEWS21rtJOdoOnK51b0tDFLEj3Xv93HN1+F54J3RtRLJuXZ6kbw4qeTD3HeJSMmQ7+PwQsvVOxvBeo4cVPJh7jvEmTId/H4GXqnY3gvUcOKnkw9x3iTJkO/j8DL1TsbwXqOHFTyYe47xJkyHfx+Bl6p2N4L1HDip5MPcd4kyZDv4/Ay9U7G8F6jhxU8mHuO8SZMh38fgZeqdjeC9Rw4qeTD3HeJMmQ7+PwMvVOxvBeo4cVPJh7jvEmTId/H4GXqnY3gvUcOKnkw9x3iTJkO/j8DL1TsbwXqOHFTyYe47xJkyHfx+Bl6p2N4L1HDip5MPcd4kyZDv4/Ay9U7G8F6jhxU8mHuO8SZMh38fgZeqdjeC9Rw4qeTD3HeJMmQ7+PwMvVOxvBeo4cVPJh7jvEmTId/H4GXqnY3gvUcOKnkw9x3iTJkO/j8DL1TsbwXqOHFTyYe47xJkyHfx+Bl6p2N4L1HDip5MPcd4kyZDv4/Ay9U7G8F6jhxU8mHuO8SZMh38fgZeqdjeC9Rw4qeTD3HeJMmQ7+PwMvVOxvBeo4cVPJh7jvEmTId/H4GXqnY3gvUcOKnkw9x3iTJkO/j8DL1TsbwXqOHFTyYe47xJkyHfx+Bl6p2N4L1HDip5MPcd4kyZDv4/Ay9U7G8F6jhxU8mHuO8SZMh38fgZeqdjeC9Rw4qeTD3HeJMmQ7+PwMvVOxvBeo4cVPJh7jvEmTId/H4GXqnY3gvUcOKnkw9x3iTJkO/j8DL1TsbwXqOHFTyYe47xJkyHfx+Bl6p2N4L1HDip5MPcd4kyZDv4/Ay9U7G8F6jhxU8mHuO8SZMh38fgZeqdjeC9Rw4qeTD3HeJMmQ7+PwMvVOxvBeo4cVPJh7jvEmTId/H4GXqnY3gvUcOKnkw9x3iTJkO/j8DL1TsbwXqOHFTyYe47xJkyHfx+Bl6p2N4L1HDip5MPcd4kyZDv4/Ay9U7G8F6kjgTGCsqpMljYQ0eU8sdZo72c7AtFRSU0LbuVfS/wTaLCNbVPxWo22tbLm58i6t0KnOkQ+oDK8dD/AI6X1f0BdJQfgb91nE4XT/bd+vYhLqWVlhdBYXQWF0FhdBYXQWF0FhdBYXQWF0FhdBYXQWF0FhdBYXQWF0FhdBYXQWF0FhdBYXQWF0FhdBYXQWF0FhdBYXQWF0FhdBYXQWF0FhdBYXQWF0FiUwBgSSrfZuZg8p9sw5htPMo9TUtgbddOwnUOD31T7JmbrU1HB1AyCMRxts0dpOsk6yuclldK7GcdrBAyBiMYlkOpazcEBlGOx/x0vq/oC6Sg/A37rOMwsn+279exB3UsrrC6CwugsLoLC6CwugsLoLC6CwugsLoLC6CwugsLoLC6CwugsLoLC6CwugsLoLC6CwugsLoLC6CwugsLoLC6CwugsLoLC6CwugsLoLC6CwugsTGLeAX1b83FjaeO/wD+W7T8PjFqqpsDd+pCdQ0D6p+xqaV/pN5qdDRshjEcbQ1rdA/uTrPOudkkdI7Gcuc7KKJkTEYxLIh0LA2BAEBkuO5/x8vq/oC6Sg/A37rOOwon+079exBZSllfY9aaB8jg2NjnuOpoJPuWLntal3LZDNkTpFxWJdSyUGItS+xeWRDYTlO7G5veoMmEom+G6lpFgWd+d6o3n94kxHueMtxql5PMwAe8lRVwq7U1Ca3AUds71P2dz2LziXsb+y8yo/yoe5Ci8y8jnqNzz7up6nR/3B/stjcK+ZvM1vwEn/y/ihEVmJNVHna1kg/A7P02dZSWYRhdpzEKXA9QzRZfRepAVVNJEbSRvYdjmlvZfSpjHtel2rcr5IXxrZ6KnqeOUsjXYZSCwykFi10mIs8kbX75E3KaHZJyri4vY5tKrn4Sja5W2XMXEeBZXsRyuRL+p7fV9P8AfQ/n/ZY5Uj8qmeQpPOnMfV9P99D+f9kypH5VGQpPOnMgsYMCyUb2teWuym3Dm3tmNiM+zN2hS6epbO1VbqK+son0zka5b3IvKUgiWGUgsTOL2L76wPyHsbkZN8q+fKvosOZRamrbBbGTSTqPB7qlFVqoliY+r6f76H8/7KNlSPyqTchSedOY+r6f76H8/wCyZUj8qjIUnnTmPq+n++h/P+yZUj8qjIUnnTmfHbn8+qaH8/7JlSPYp4uA5dTk5nNLiNVAZhE7mD8/vAC2JhKFdvA1OwLUImay/sia3AdTD/Mp5ANoGUO824UhlTE/wuQiSUM8fiYvv7EdlLeRbDKQWGUgsMpBYZSCwykFhlILDKQWJ3FjF19W+5u2EHjPtp/C2+k8+pRKqrbCltLiwocHuqXXXM3b0NUo6VkTBHG0Na0WAC5573PdjOXOddHG2NqMYlkQ9lgZhAEAQGRY8n/Hy+p+hq6Sg/A37rORwmn+079ex+cWMXn1jznLYm+U+35W7T8OwH2qqmwN2rsMaKhdUu2NTX/SfcxqeDMFxU7MiKMNGs/aPO52krn5Znyrd6nVQwRwtxWJY7FqNwQBAEAQHlUU7JG5L2Nc3Y5ocOwrJrnNW7VsYvY16Wcl0MdxkdB9JeKZuTG028okFw8oi+gXzDovrXS03admiyLnOOrUi7ZUiSyf3rIzKUgi2JTFfB/0irjjIu2+U70W5zfpzDrUeql7KJXayXQwdtO1q6NK/o2ZcwdkEAQFY3QcHb7SGQDjQnK9XQ8dmf1VPwdLiS4q6FzdCswrB2kGMmlufqZZlLoDlbDKQWL9uWnNUdMfweqfCulv7OgwJ4X+qF8VQXoQBAEAQBAQeG8VYKkE5AZJqewAG/4hod15+dS4K2WLXdNi/cxBqcHwz51Sy7U+5zMMN4KkpJTHIOdrh5LhtH7alfQTtmbjNOYqaV9O/Fdx2nBlLcR7DKQWGUgsMpBYZSCxYcU8WnVbsp12wtOd2t34W/3OpQqurSFLJ4ixoMHrULjOzN99xqlNTtjYGMaGtaLADQFz7nK5cZy5zqmMaxqNalkQ9ViZBAEAQBAZJjlEZMJvY3ynujaOlzWge8roqJyNpkcuq5yuEGK+rVqaVshp+CMHtp4WRM0NGnadLnHpNyqGaVZXq9dZ0sELYY0Y3Udi1m0ICPr8NU8BtLPG08ku43dGdbo4JJM7WqppkqYo8z3Ihxtxuoz/AMpnWHD4hbO5T+U09/pvOh30WF4Js0U8Tzsa8E9mlanwyM8TVQ3xzxSeFyL+ztWo2lZx7w59GgyGG0stwPwt+0732HOeZTqCn7V910IV2EarsY7N8S/VUye66E5awugsaPuYYOtFJORnechvot0kdLrj1VS4Tlu5I01ZzocDw4rFkXXm/SfeRd1VFyEAQH4ljDmlrhcOBBG0HMQvUVUW6HioipZTD8K0Rp55InX4jiL7RpaesWK6qKRJGI9NZxc8KxSKxdRyXWw1WNB3KjmqOmP4PVPhXS39l9gXwv8AVC+qoLwIDwqq2OK2+SsZfRluDb202us2Ruf4UuYPkYzxKiHgzDFO42FTCTzSM/dZLBImlq8DFJ4lzI5OKHa11xcG4Wo26T6gCAh8asECqpnMsMscaM7HDV16OtSaWdYZEXVrItZTpPErder1MZyl0xx9hdBYXQWF0Fiz4oYrOqyJJLtgB06C8j7Lebaeoc0GsrEhTFb4vYsqHB6zrjv8PuanBC1jQxjQ1rRYACwAGpc+5yuW66TpmtRqWTQei8MggCAIAgCAziojDsPgHlNPdhuPeFdNW1D92lC5t8Ip91GjqlL4IDkwq2QwSCE/xch2Ro8q2bTzrZFi46Y+i5rlxlYuJptmMLlDg5weHB1zlB18rKvnvfPe66pLKmbQcc5q3XG0n5uvTywKHliZwVjTU09gyYuaPsScdvRnzjqIUaWkhk0pn3ZiZDWzxaFumxc/ycmGsKvqpnSyaTYADQ1o0NHv7Ss4YWxMRjTVUTOner3HDdbjTY/cMTnuaxgu5xDQNpJsF4qo1LroPWsVyo1NKm64No2wQsib5LGho57aT1nOuUkesj1cus7GKNI2IxNCHSsDYEAQBAZxuoYMyZI6hozPGQ70m52nrFx6oV1gyW7VjXVnKHC8H8klT0X+ii3VqU9jQtyjRUdMfweqfCuln7LzA+h/qhf1UF0EBQt1fyKf0pPg1W2CtLv0UuGU/iz1UztXJRYp34HwzNSvyoXkZ87TnY7mLf76VpmgZKlnoSIKiSBbsX9ajaMF1zaiFkrdD2g2OkbR1G4XNSxrG9WLqOrikSRiPTWdS1mwIDEcZ4RHWztGgSOPe439109K7Ghau45GsYjZ3om0jLqQR7C6CxbMTcUjUkSzAtgGgaDJzDY3n16tqr6ytSL+DPF7FlQ4PWX+b/D7/BqccYaA1oAAFgALAAaAAqFVVVup0aIiJZD9Lw9CAIAgCAIAgMuwvViLDoeTYCSME7A5jWk9WUr2JmPRWTYvuUEzsSuRy7U5pY1FURfhAEBEYbxbp6vPJHZ/3jOK/rOvoN1IhqpIfCubYRp6SKbxJn26ykYT3OpmXMErJByXDId0Xvkn3K0iwmxfGluZVS4Jemdi35FWwjgqenNpoJGc5bxep4zHtU6OaOTwrcr5KeSPxtVPu04rraarC6CwugsW7c1wbvtWZSOLC2/ruzN7BlHsVdhKXFixU0r7FlgyHGlx10J7mrKhOhCAqWPOMH0WSmaD/uCR/wD625iOvKPdVhRU3ateq7LJ6ldXVPYuYibbr6Fsabi40FV5Yn1ARONWDPpNJJGBxrZTPTbnaOu1utSKWXspUdqI9XD2sStMRuunOUsaHuTHNUdMfweqfCulv7LvBGh/6NBVQXAQFA3WTxKf0pPg1W2CtLv0U+F/Cz1Uzq6uSksLoLG0Yk07o6CEOBBLS6x1BxLh7iFzVa5HTuVDqaJisgai7CcUUlBAYtjs++EKi3Kb7o2BdLRfgb91nL1+eod91EJdSiJYueJWJ5qLT1DSIdLWaDJznY349Gmtra3s/wCDNPt8+xaUNB2n+STRs2/Huag1oAAAAAzADRbYqLSX59QBAEAQBAEAQBAYzj//AKhN6n6Gro6H8Dfus5rCCf53fdRd8Q8aG1EbYJXfx2Cwv/uNGgjaQNI6+isrqRY3Y7fCvItaGrSRuI7xJzLeq8sAgCAID45oIsQCDqKAq+GsRaacExt3l+1g4vXHo7LFTocISx5nZ039SBNg+KTOiWXd0M2w9gGajfkyt4p8l7c7XdB1HmKuYKhkyXbwKWemfCtnaNpFXW8j2NkxBwZvFEwkceX+I71vJHU3J67rna6XtJl2JmOloIezhTaucsahkwIDF8ecJb/XSEG7YzvbfUzO/Nle5dJRR9nCm1c5zVdJ2ky7EzGkYiYQ3+hiJN3MBjd6hsPy5J61TVseJMu/PxLqhk7SFFXSmbgWBRCWEBiuOuDPo1bI0DiPO+M6HkkjqdlDsXSUcvaRIutMxzNbD2cy7Fzlo3JNFT0x/B6g4V0t/ZPwTocaEqktwgKtj1i9LWtiEJjGQXE5bnN0gAWs07Cp1FUsgV2NfPsIFdSvnRqNtmKkNzir+8pvaSfLVhlOHYvBOpX5Lm2pz6E7gPc7ZG4PqZN8IzhjQQy/OTnd0ZutRZsJOclo0sSoMFtat5Fv7F5VWWoQH5keGgucbAAknYBnJXqJdbIeKts5gmFK3f55JdG+Pc7PqBOYdll1UTMRiM2IcnK/tHq/apcMScTDLkz1LbR6WRkeXsc4cnYNfRpr6yuxf4R6duwsaKgxv5yJm2bfU0wC2YKkLw+oAgCAIAgCAIAgCAxfdAP+Yzep+hq6Oh/A37rOdrk/zuK+15BBBIINwQbEEawRoUvSRNGcvOL26K9lmVTTI3RvjbB49Juh3SLHpVXPg1rs8ebcWkGEXNzSZ95fsFYcgqReGZjjyb2cOlhzhVUsEkS/zQtI5o5Eu1SRWo2hAEAQHNhGhZUROilaHMcLEfAg6iNqzjkdG5HN0mEkbZGq1yZjIocWHDCbaN+duVlF3KiHGv1gZPMVfrVotP2qfVKBKRUqEiXR/X3MbKBZc6dEfUBwYdwgKamlmP2GEjndoaOtxAW2GPtJEZtNU0iRxq/YYKXE5yc5znp1rqTl9Okvm5PhG00sB0Pbvg9JpDXDrDh3VV4Uju1H7MxaYMks5Wfs01UpchAUjdTwXl07J2jPCbO9B9gT1ODe0qzwZLivVi6/dCtwlFjMR6avY49yLRU9MXwes8K6W/s14L0ONDVSWwQBAEAQBAEBQd0nGZrWGkicC9380j7LdOR0nXsHSrXB9Kqr2rtGoq8IVNm9k3Sun0OTEbEvKyaiqZxcxjiOvY942bG9uxZ1tdb/ABxr6qa6Kh/9JE9ENJVOXAQBAEAQBAEAQBAEAQGK7oJ/zGb1P0NXR0P4G/dZz9b+dSu3UsiWF0FgDYgg2IzgjSDtB1ILE9g3HKsgzCoLxyZRvg7TxveoslFC/SlvTMSo6yZmu/rnLhgbdKjeQ2piMZ5bLuZ1t8oe9V82DHJnjW+4nxYRauaRLF7ikDmhzSC0gEEG4IOggqsVFRbKWKLdLofteHoQHJ/49m/7/b+Jve93/DlZXxt2LPtHYmJqvcwxEx8fXax1rAzCAhMbcCOrafemzCPjBxu3KByb2ac4tnsepSaWdIX4ypcj1MKzMxUWxQpdzaqB4skDhtynj3ZKtEwnFrRSsXBsupUJfFnEOenqI53VMYyDcta1zrgggtubWzE57FR6jCDJGKxGrnN9PQPjej1caCqotAgOfCFI2aGSJ3kyMc09Dha/vWcb1Y5HJqMXsR7VauspG5ZTOifVxvFnMexp6RvgVlhJyORjk0KhXYOarMdq6lL+qoswgCAID45wGkgICHwljTSQX3ypjuPstOW7oyWXI61IjpZpPC3+jRJUxM8TijYxbor5AWUrTG03Bkd/MI/CBmb05z0Kzgwa1ueTPu1FbPhBzs0ebed+I+JRBFTVtOVfKZE7PnOfLkvpOsA6NJz6NVZXf+cXH+kNtJRW/wAkmnZ1NDVSWgQBAEAQBAEAQBAEAQBAYnuhH/MpvU/Q1dHQ/gb91lDW/mU5cVMCGtqRFchgBc9w0ho2XzXJIA69izqZ0hjxtZrp4O1fi6iTw7iFU093Rjf49rAcsDnj0n1b9S0w18UmZ2ZeXE3TUMjM7c6c+BVXgtJa4EOGkEEEdIOcKcmdLoQ1Sy2U+XQWAzkAZycwAzknUANaCxuOJFBJBQRRy3D7OJafshzi4N6gRcajdc1WSNkmc5ug6ClY5kSNdpJ1RiQEAQBAEAQBAEAQBAEBGUWDd6qp5RonERPpMDmn3ZHvW58uNG1q6r8zU2PFe520k1pNoQGf7rczmsp8l7m3dJ5LiNTditcFtRVddNhW4RVURtlM3+myffS+0f8AurfEbsTgVeM7avFTzklLvKc53pEn4r1ERNBit10n5GwDqHwsvRY0/EXEne8moqm3kzFkZHkaw5wP2tFh9np0UtbXY3+OPRrXb8e5bUlHi/zfp2bPvIv6qyyCAIAgCAIAgCAIAgCAIAgMR3Qz/mU/qf02ro6H8Dfusoqz8ymh7nWA/o1IHvbaWaz3X0hufe282Y3I2uKqq+ftJLJoT6pZUcPZx3XSpa1BJZzVdBFKLSwxv9NjXfELNsjm+FbGLmNdpQjHYoUR/wCHD1Nt8Fu75P5lNXdYfKh2UGBKeA3ipomHa1gB7dK1vnkf4nKpmyFjPCiISC1GwIAgCAIDwraxkMZkleGMba7nZgLkAe8hZMY564rUupi5yNS7tB8pK6OUXjljeNPEe13wKOY5viSwa5rtCnQsTI+OcALk2HOgOSHCsD5N6ZPE6SxdkteHGw0mw6VsWJ6NxlRbGCSNVcVFznYtZmEAQBAEBnW7D5FN6UnwarbBWl36K3COhpmiuCrsfWgkgAEkmwAzkk5gANaCxq2IuJQp8moqWgzaWs0iO40nUXZ+rVtVHWVvafwZo9/gt6WkxP5v0+xeVWk8IAgCAIAgCAIAgCAIAgCAIDG8bpo2YZc+ZjnRtfG5zW2uQGNNs+Y57XGy6v6VHLSojdOf3KaoVqVF3aMxp+BcYaerH8CZrjrYeK8dLDn69CppaeSLxoWkczJPCpKrSbQgCAIAgOTCeEoqaMyTSNYwazr5gBnJ5gs443SOxWpdTB72sS7lGCq3f4WShpa2QZTQdOSc7SdlxY21XSRmI5W7D1jsZqO2nWsDIIDPN13CmTHFTA53nfHD8LczR1uz+qrXBkV3LIurMV2EJMyM/Zl9hsVyVdkOpmEZmiwqJgNgleB7isFjYulqcEM0e9NCrxU8Z5XPzvc55/E4u+KyREbozGKqq6SQxYwj9GrIZb2a14DvRdxXe5xPUtVRH2kTmmyB/ZyI439cudAEAQBAEBnW7F5FN6UnwarbBWl36K7COhpmkTC5wa1pLnGwABJJOgADSrdVREupWIl1shrmI2JYpQJ5wDORmbmIiuNAOt2m56htNFWVqyfwZ4fct6Wl7P8Ak7T7F0VeTQgCAIAgCAIAgCAIAgCAIAgCAw/dE/1Kf1P6bV0dD+Bv3WUtX+VSuA5wdYzg6wdoOpSyMT+Dcda2CwbUF7R9mUb4O08b3qLJRQv0tt6ZvgkMqpW67+pYabdUlH8ykjd6Mjme4hyiuwWzU5eH/CQle7W3mSEe6rH9qklB5nsI7TZalwW7U5DNK9utqn4m3VWfYonn0pWt+AK9TBS63cv+BcIJqaQ+EN0yqkFo2RRc4Be7qLsw7FvZg2JviVV5Gl9dIuhETmVGtrpJ35c0j5HbXuJzbBsHMFOYxrEs1LERzlet3LcuDN02paABBTAAWAs/MBoHlKAuDI11ryJnfn7EPv1oVX3NP2P8SZMi2ryHf5NiD60Kr7mn7H+JMmRbV5Dv8mxCsYwYakrZt+lDQ7JDQG3sA25sLk6yT1qZBC2FmK0iyyLI7GUjVuNYQBACgLnR7pNVHGxm9wOyGtblOD8o5Itc2dpNlXuwbE5yrdSa2tkRLWQ9vrQqvuafsf4ljkyLavI97/JsQfWhVfc0/Y/xJkyLavId/k2IPrQqvuafsf4kyZFtXkO/ybEH1oVX3NP2P8SZMi2ryHf5NiEPh/GWfCRijdCzKa45DYw67i6wtYk7FvgpmU93IvE0yzvmsljRMR8TW0bRLKGuqCNOkRg/Zbz7XdQzaaqsrFlXFb4fcsKamSNMZ2kt6gksIAgCAIAgCAIAgCAIAgCAIAgCAw7dF/1Kf1P6bV0dD+Bv3WU1X+VStqWRwgCAIAgCAIAgCAIAgCAIAgCAIAgCAID2pKZ8sjY42Fz3mzWgZyf+576gsXORqK5y5j1rVctk0my4k4nsomZb7PqHDjO1MB0sZ/c6/cqCrq1mWyeEt6enSJLrpLUoRJIXC+MLYpN5iidNNbKLGlrWsadDpZHZowdWknYpEcCuTGctk9/RNZqfLZbIl1OJuMdQwF8tC0xgXcaepbUPaNpjyGkga7XWfd41zNfn3pbndTHtXJnVubctywUVWyaNskbw5jwC1w0EFRnsVjla7SbmuRyXQ91iehAEAQBAEAQBAEAQBAEAQGG7ov8Aqc/qf02roqH8Dfusp6r8qlbUwjhAEAQBAEAQBAEAQBAEAQBAEAQBAEB70VI+aRsUTC57zYNH/cwG1Yve1jVc7Qetarlsmk2nEzFJlCzKdZ87hx36gOQy+gc+k69QHPVVW6ZbJ4S3gp0iS+ssyiEgIDOnsBwVhKQ55Xzz74dfEkDWN6A0NsOfnVqi2qIm6kRLcCEv4nrrup10FADhGJrKOCkdADK/IcMqWN7XMDWhjQHNytN9BA259b5F7BVc5XXzeipnMmsTtERrUS2f1JLEzizV0bf5TKo5A1AvaHSNGwBxObnWqqztjculW/8ADOHMrkTRctChkgIAgCAIAgCAIAgCAIAgCAyjHXFKsqK6WWKmL43ZNnb5C29mNBzOeDpB1K6pKuFkSNc7P6L0K2ogkdIqomb9EHwDwh5mfbQfMUnv1P5uS9DR3WXy806jgHhDzM+2g+Ynfqfzcl6Dusvl5p1HAPCHmZ9tB8xO/U/m5L0HdZfLzTqOAeEPMz7aD5id+p/NyXoO6y+XmnUcA8IeZn20HzE79T+bkvQd1l8vNOo4B4Q8zPtoPmJ36n83Jeg7rL5eadRwDwh5mfbQfMTv1P5uS9B3WXy806jgHhDzM+2g+Ynfqfzcl6Dusvl5p1HAPCHmZ9tB8xO/U/m5L0HdZfLzTqOAeEPMz7aD5id+p/NyXoO6y+XmnUcA8IeZn20HzE79T+bkvQd1l8vNOo4B4Q8zPtoPmJ36n83Jeg7rL5eadRwDwh5mfbQfMTv1P5uS9B3WXy806jgHhDzM+2g+Ynfqfzcl6Dusvl5p1HAPCHmZ9tB8xO/U/m5L0HdZfLzTqOAeEPMz7aD5id+p/NyXoO6y+XmnUcA8IeZn20HzE79T+bkvQd1l8vNOp9biFhAkD6JbnM0FhzmzyewJ36n83Jeh73WXZzQ1LFDFaOgjzcaVwGXJbT+FuxoOrtVNU1Tp3bthYwwJEm8sCim8IAgKrhjFx+XK+nEb46j+fTyOcxryP9xkjc7HGwvmIKmRVDbIj8ypoVPa2sjviW6q3XpQ/NXHWVL2OFDFTyR5WTPJOJCwPFn5Mcfl5tTiBey9asMaKmOqoupEtzXR+jxe0eqLi2VNd+hO4EwU2lhEbSXG5c97vKe9xu97uclRpZVkdjL9Q3MYjEsh3rWZhAEAQBAEAQBAEAQBAEAQBAEAQBAEAQBAEAQBAEAQBAEAQBAEAQBAEAQBAEAQBAEAQBAEAQBAEAQBAEAQBAEAQBAEAQBAEAQBAEAQBAEAQBAEAQBAEAQBAEAQBAEAQBAEAQBAEAQBAEAQBAEAQBAEB//Z"/>
          <p:cNvSpPr/>
          <p:nvPr/>
        </p:nvSpPr>
        <p:spPr>
          <a:xfrm>
            <a:off x="1679576" y="-1227138"/>
            <a:ext cx="4905375" cy="256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8" name="Google Shape;1878;p161" descr="sap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1544" y="477119"/>
            <a:ext cx="2619324" cy="1368152"/>
          </a:xfrm>
          <a:prstGeom prst="rect">
            <a:avLst/>
          </a:prstGeom>
          <a:noFill/>
          <a:ln>
            <a:noFill/>
          </a:ln>
        </p:spPr>
      </p:pic>
      <p:sp>
        <p:nvSpPr>
          <p:cNvPr id="1879" name="Google Shape;1879;p161" descr="Resultado de imagem para intel logo"/>
          <p:cNvSpPr/>
          <p:nvPr/>
        </p:nvSpPr>
        <p:spPr>
          <a:xfrm>
            <a:off x="1679575" y="-171400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0" name="Google Shape;1880;p161" descr="aplicativo taxi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15880" y="477119"/>
            <a:ext cx="1500758" cy="1500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1" name="Google Shape;1881;p161" descr="346px-Tesla_Motors_logo.svg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40217" y="-26937"/>
            <a:ext cx="1398677" cy="2021210"/>
          </a:xfrm>
          <a:prstGeom prst="rect">
            <a:avLst/>
          </a:prstGeom>
          <a:noFill/>
          <a:ln>
            <a:noFill/>
          </a:ln>
        </p:spPr>
      </p:pic>
      <p:sp>
        <p:nvSpPr>
          <p:cNvPr id="1882" name="Google Shape;1882;p161"/>
          <p:cNvSpPr/>
          <p:nvPr/>
        </p:nvSpPr>
        <p:spPr>
          <a:xfrm>
            <a:off x="4583832" y="4869160"/>
            <a:ext cx="1440160" cy="28803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Firma </a:t>
            </a:r>
            <a:endParaRPr/>
          </a:p>
        </p:txBody>
      </p:sp>
      <p:sp>
        <p:nvSpPr>
          <p:cNvPr id="1883" name="Google Shape;1883;p161"/>
          <p:cNvSpPr/>
          <p:nvPr/>
        </p:nvSpPr>
        <p:spPr>
          <a:xfrm>
            <a:off x="3341766" y="6156051"/>
            <a:ext cx="1656184" cy="28803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Fornecedores</a:t>
            </a:r>
            <a:endParaRPr/>
          </a:p>
        </p:txBody>
      </p:sp>
      <p:sp>
        <p:nvSpPr>
          <p:cNvPr id="1884" name="Google Shape;1884;p161"/>
          <p:cNvSpPr/>
          <p:nvPr/>
        </p:nvSpPr>
        <p:spPr>
          <a:xfrm>
            <a:off x="3431704" y="3501008"/>
            <a:ext cx="1656184" cy="28803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Fornecedores</a:t>
            </a:r>
            <a:endParaRPr/>
          </a:p>
        </p:txBody>
      </p:sp>
      <p:cxnSp>
        <p:nvCxnSpPr>
          <p:cNvPr id="1885" name="Google Shape;1885;p161"/>
          <p:cNvCxnSpPr>
            <a:stCxn id="1884" idx="2"/>
            <a:endCxn id="1882" idx="0"/>
          </p:cNvCxnSpPr>
          <p:nvPr/>
        </p:nvCxnSpPr>
        <p:spPr>
          <a:xfrm>
            <a:off x="4259796" y="3789040"/>
            <a:ext cx="1044000" cy="10800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1886" name="Google Shape;1886;p161"/>
          <p:cNvCxnSpPr>
            <a:stCxn id="1883" idx="0"/>
            <a:endCxn id="1882" idx="2"/>
          </p:cNvCxnSpPr>
          <p:nvPr/>
        </p:nvCxnSpPr>
        <p:spPr>
          <a:xfrm rot="10800000" flipH="1">
            <a:off x="4169858" y="5157051"/>
            <a:ext cx="1134000" cy="9990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1887" name="Google Shape;1887;p161"/>
          <p:cNvCxnSpPr>
            <a:stCxn id="1882" idx="3"/>
            <a:endCxn id="1888" idx="1"/>
          </p:cNvCxnSpPr>
          <p:nvPr/>
        </p:nvCxnSpPr>
        <p:spPr>
          <a:xfrm>
            <a:off x="6023992" y="5013176"/>
            <a:ext cx="15843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888" name="Google Shape;1888;p161"/>
          <p:cNvSpPr/>
          <p:nvPr/>
        </p:nvSpPr>
        <p:spPr>
          <a:xfrm>
            <a:off x="7608168" y="4869160"/>
            <a:ext cx="1440160" cy="28803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Cliente</a:t>
            </a:r>
            <a:endParaRPr/>
          </a:p>
        </p:txBody>
      </p:sp>
      <p:sp>
        <p:nvSpPr>
          <p:cNvPr id="1889" name="Google Shape;1889;p161"/>
          <p:cNvSpPr/>
          <p:nvPr/>
        </p:nvSpPr>
        <p:spPr>
          <a:xfrm>
            <a:off x="6816080" y="3392852"/>
            <a:ext cx="1800200" cy="28803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Complementares</a:t>
            </a:r>
            <a:endParaRPr/>
          </a:p>
        </p:txBody>
      </p:sp>
      <p:cxnSp>
        <p:nvCxnSpPr>
          <p:cNvPr id="1890" name="Google Shape;1890;p161"/>
          <p:cNvCxnSpPr>
            <a:stCxn id="1889" idx="2"/>
            <a:endCxn id="1888" idx="0"/>
          </p:cNvCxnSpPr>
          <p:nvPr/>
        </p:nvCxnSpPr>
        <p:spPr>
          <a:xfrm>
            <a:off x="7716180" y="3680884"/>
            <a:ext cx="612000" cy="11883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891" name="Google Shape;1891;p161"/>
          <p:cNvSpPr/>
          <p:nvPr/>
        </p:nvSpPr>
        <p:spPr>
          <a:xfrm>
            <a:off x="6312024" y="6165304"/>
            <a:ext cx="1800200" cy="28803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Complementares</a:t>
            </a:r>
            <a:endParaRPr/>
          </a:p>
        </p:txBody>
      </p:sp>
      <p:cxnSp>
        <p:nvCxnSpPr>
          <p:cNvPr id="1892" name="Google Shape;1892;p161"/>
          <p:cNvCxnSpPr>
            <a:stCxn id="1891" idx="0"/>
            <a:endCxn id="1888" idx="2"/>
          </p:cNvCxnSpPr>
          <p:nvPr/>
        </p:nvCxnSpPr>
        <p:spPr>
          <a:xfrm rot="10800000" flipH="1">
            <a:off x="7212124" y="5157304"/>
            <a:ext cx="1116000" cy="10080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893" name="Google Shape;1893;p161"/>
          <p:cNvSpPr txBox="1"/>
          <p:nvPr/>
        </p:nvSpPr>
        <p:spPr>
          <a:xfrm>
            <a:off x="2855640" y="5733256"/>
            <a:ext cx="31683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Adner e Kapoor (2010)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87488" y="2060849"/>
            <a:ext cx="9144000" cy="1470025"/>
          </a:xfrm>
        </p:spPr>
        <p:txBody>
          <a:bodyPr>
            <a:normAutofit/>
          </a:bodyPr>
          <a:lstStyle/>
          <a:p>
            <a:r>
              <a:rPr lang="pt-BR" sz="2800" dirty="0"/>
              <a:t>Para </a:t>
            </a:r>
            <a:r>
              <a:rPr lang="pt-BR" sz="2800" b="1" dirty="0">
                <a:solidFill>
                  <a:srgbClr val="FF0000"/>
                </a:solidFill>
              </a:rPr>
              <a:t>CRIAR</a:t>
            </a:r>
            <a:r>
              <a:rPr lang="pt-BR" sz="2800" dirty="0"/>
              <a:t> o seu modelo de negócio</a:t>
            </a:r>
          </a:p>
        </p:txBody>
      </p:sp>
      <p:pic>
        <p:nvPicPr>
          <p:cNvPr id="4" name="Picture 4" descr="http://cloudtimes.org/wp-content/uploads/2012/08/cloud-startup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9896" y="44624"/>
            <a:ext cx="2166032" cy="2160240"/>
          </a:xfrm>
          <a:prstGeom prst="rect">
            <a:avLst/>
          </a:prstGeom>
          <a:noFill/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507248" y="3068961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t-BR" sz="2800" dirty="0">
                <a:latin typeface="+mj-lt"/>
                <a:ea typeface="+mj-ea"/>
                <a:cs typeface="+mj-cs"/>
              </a:rPr>
              <a:t>Para </a:t>
            </a:r>
            <a:r>
              <a:rPr lang="pt-BR" sz="2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DESAFIAR</a:t>
            </a:r>
            <a:r>
              <a:rPr lang="pt-BR" sz="2800" dirty="0">
                <a:latin typeface="+mj-lt"/>
                <a:ea typeface="+mj-ea"/>
                <a:cs typeface="+mj-cs"/>
              </a:rPr>
              <a:t> o seu modelo de negócio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515624" y="4293097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t-BR" sz="2800" dirty="0">
                <a:latin typeface="+mj-lt"/>
                <a:ea typeface="+mj-ea"/>
                <a:cs typeface="+mj-cs"/>
              </a:rPr>
              <a:t>Para </a:t>
            </a:r>
            <a:r>
              <a:rPr lang="pt-BR" sz="2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REVOLUCIONAR</a:t>
            </a:r>
            <a:r>
              <a:rPr lang="pt-BR" sz="2800" dirty="0">
                <a:latin typeface="+mj-lt"/>
                <a:ea typeface="+mj-ea"/>
                <a:cs typeface="+mj-cs"/>
              </a:rPr>
              <a:t> o seu modelo de negócio</a:t>
            </a:r>
          </a:p>
        </p:txBody>
      </p:sp>
    </p:spTree>
    <p:extLst>
      <p:ext uri="{BB962C8B-B14F-4D97-AF65-F5344CB8AC3E}">
        <p14:creationId xmlns:p14="http://schemas.microsoft.com/office/powerpoint/2010/main" val="24851236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Google Shape;1898;p162"/>
          <p:cNvSpPr/>
          <p:nvPr/>
        </p:nvSpPr>
        <p:spPr>
          <a:xfrm>
            <a:off x="2063552" y="188640"/>
            <a:ext cx="4104456" cy="4248472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9" name="Google Shape;1899;p162"/>
          <p:cNvSpPr/>
          <p:nvPr/>
        </p:nvSpPr>
        <p:spPr>
          <a:xfrm>
            <a:off x="1703512" y="4725144"/>
            <a:ext cx="8568952" cy="201622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Fornecedores</a:t>
            </a:r>
            <a:r>
              <a:rPr lang="en-US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: parceiros necessários para desenvolver e produzir os componentes da inovação.</a:t>
            </a:r>
            <a:endParaRPr/>
          </a:p>
        </p:txBody>
      </p:sp>
      <p:sp>
        <p:nvSpPr>
          <p:cNvPr id="1900" name="Google Shape;1900;p162"/>
          <p:cNvSpPr/>
          <p:nvPr/>
        </p:nvSpPr>
        <p:spPr>
          <a:xfrm>
            <a:off x="4583832" y="2096996"/>
            <a:ext cx="1440160" cy="28803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Firma </a:t>
            </a:r>
            <a:endParaRPr/>
          </a:p>
        </p:txBody>
      </p:sp>
      <p:sp>
        <p:nvSpPr>
          <p:cNvPr id="1901" name="Google Shape;1901;p162"/>
          <p:cNvSpPr/>
          <p:nvPr/>
        </p:nvSpPr>
        <p:spPr>
          <a:xfrm>
            <a:off x="3341766" y="3383887"/>
            <a:ext cx="1656184" cy="28803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Fornecedores</a:t>
            </a:r>
            <a:endParaRPr/>
          </a:p>
        </p:txBody>
      </p:sp>
      <p:sp>
        <p:nvSpPr>
          <p:cNvPr id="1902" name="Google Shape;1902;p162"/>
          <p:cNvSpPr/>
          <p:nvPr/>
        </p:nvSpPr>
        <p:spPr>
          <a:xfrm>
            <a:off x="3431704" y="728844"/>
            <a:ext cx="1656184" cy="28803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Fornecedores</a:t>
            </a:r>
            <a:endParaRPr/>
          </a:p>
        </p:txBody>
      </p:sp>
      <p:cxnSp>
        <p:nvCxnSpPr>
          <p:cNvPr id="1903" name="Google Shape;1903;p162"/>
          <p:cNvCxnSpPr>
            <a:stCxn id="1902" idx="2"/>
            <a:endCxn id="1900" idx="0"/>
          </p:cNvCxnSpPr>
          <p:nvPr/>
        </p:nvCxnSpPr>
        <p:spPr>
          <a:xfrm>
            <a:off x="4259796" y="1016876"/>
            <a:ext cx="1044000" cy="10800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1904" name="Google Shape;1904;p162"/>
          <p:cNvCxnSpPr>
            <a:stCxn id="1901" idx="0"/>
            <a:endCxn id="1900" idx="2"/>
          </p:cNvCxnSpPr>
          <p:nvPr/>
        </p:nvCxnSpPr>
        <p:spPr>
          <a:xfrm rot="10800000" flipH="1">
            <a:off x="4169858" y="2384887"/>
            <a:ext cx="1134000" cy="9990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1905" name="Google Shape;1905;p162"/>
          <p:cNvCxnSpPr>
            <a:stCxn id="1900" idx="3"/>
            <a:endCxn id="1906" idx="1"/>
          </p:cNvCxnSpPr>
          <p:nvPr/>
        </p:nvCxnSpPr>
        <p:spPr>
          <a:xfrm>
            <a:off x="6023992" y="2241012"/>
            <a:ext cx="15843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906" name="Google Shape;1906;p162"/>
          <p:cNvSpPr/>
          <p:nvPr/>
        </p:nvSpPr>
        <p:spPr>
          <a:xfrm>
            <a:off x="7608168" y="2096996"/>
            <a:ext cx="1440160" cy="28803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Cliente</a:t>
            </a:r>
            <a:endParaRPr/>
          </a:p>
        </p:txBody>
      </p:sp>
      <p:sp>
        <p:nvSpPr>
          <p:cNvPr id="1907" name="Google Shape;1907;p162"/>
          <p:cNvSpPr/>
          <p:nvPr/>
        </p:nvSpPr>
        <p:spPr>
          <a:xfrm>
            <a:off x="6816080" y="620688"/>
            <a:ext cx="1800200" cy="28803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Complementares</a:t>
            </a:r>
            <a:endParaRPr/>
          </a:p>
        </p:txBody>
      </p:sp>
      <p:cxnSp>
        <p:nvCxnSpPr>
          <p:cNvPr id="1908" name="Google Shape;1908;p162"/>
          <p:cNvCxnSpPr>
            <a:stCxn id="1907" idx="2"/>
            <a:endCxn id="1906" idx="0"/>
          </p:cNvCxnSpPr>
          <p:nvPr/>
        </p:nvCxnSpPr>
        <p:spPr>
          <a:xfrm>
            <a:off x="7716180" y="908720"/>
            <a:ext cx="612000" cy="11883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909" name="Google Shape;1909;p162"/>
          <p:cNvSpPr/>
          <p:nvPr/>
        </p:nvSpPr>
        <p:spPr>
          <a:xfrm>
            <a:off x="6312024" y="3393140"/>
            <a:ext cx="1800200" cy="28803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Complementares</a:t>
            </a:r>
            <a:endParaRPr/>
          </a:p>
        </p:txBody>
      </p:sp>
      <p:cxnSp>
        <p:nvCxnSpPr>
          <p:cNvPr id="1910" name="Google Shape;1910;p162"/>
          <p:cNvCxnSpPr>
            <a:stCxn id="1909" idx="0"/>
            <a:endCxn id="1906" idx="2"/>
          </p:cNvCxnSpPr>
          <p:nvPr/>
        </p:nvCxnSpPr>
        <p:spPr>
          <a:xfrm rot="10800000" flipH="1">
            <a:off x="7212124" y="2385140"/>
            <a:ext cx="1116000" cy="10080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" name="Google Shape;1915;p163"/>
          <p:cNvSpPr/>
          <p:nvPr/>
        </p:nvSpPr>
        <p:spPr>
          <a:xfrm>
            <a:off x="1631504" y="4536504"/>
            <a:ext cx="3168352" cy="187220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Complementares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parceiros necessários para o cliente aproveite todos os  benefícios da inovação</a:t>
            </a:r>
            <a:endParaRPr/>
          </a:p>
        </p:txBody>
      </p:sp>
      <p:sp>
        <p:nvSpPr>
          <p:cNvPr id="1916" name="Google Shape;1916;p163"/>
          <p:cNvSpPr/>
          <p:nvPr/>
        </p:nvSpPr>
        <p:spPr>
          <a:xfrm>
            <a:off x="5663952" y="1988840"/>
            <a:ext cx="3528392" cy="1584176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7" name="Google Shape;1917;p163"/>
          <p:cNvSpPr/>
          <p:nvPr/>
        </p:nvSpPr>
        <p:spPr>
          <a:xfrm>
            <a:off x="4583832" y="1520932"/>
            <a:ext cx="1440160" cy="28803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Firma </a:t>
            </a:r>
            <a:endParaRPr/>
          </a:p>
        </p:txBody>
      </p:sp>
      <p:sp>
        <p:nvSpPr>
          <p:cNvPr id="1918" name="Google Shape;1918;p163"/>
          <p:cNvSpPr/>
          <p:nvPr/>
        </p:nvSpPr>
        <p:spPr>
          <a:xfrm>
            <a:off x="3341766" y="2807823"/>
            <a:ext cx="1656184" cy="28803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Fornecedores</a:t>
            </a:r>
            <a:endParaRPr/>
          </a:p>
        </p:txBody>
      </p:sp>
      <p:sp>
        <p:nvSpPr>
          <p:cNvPr id="1919" name="Google Shape;1919;p163"/>
          <p:cNvSpPr/>
          <p:nvPr/>
        </p:nvSpPr>
        <p:spPr>
          <a:xfrm>
            <a:off x="3431704" y="152780"/>
            <a:ext cx="1656184" cy="28803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Fornecedores</a:t>
            </a:r>
            <a:endParaRPr/>
          </a:p>
        </p:txBody>
      </p:sp>
      <p:cxnSp>
        <p:nvCxnSpPr>
          <p:cNvPr id="1920" name="Google Shape;1920;p163"/>
          <p:cNvCxnSpPr>
            <a:stCxn id="1919" idx="2"/>
            <a:endCxn id="1917" idx="0"/>
          </p:cNvCxnSpPr>
          <p:nvPr/>
        </p:nvCxnSpPr>
        <p:spPr>
          <a:xfrm>
            <a:off x="4259796" y="440812"/>
            <a:ext cx="1044000" cy="10800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1921" name="Google Shape;1921;p163"/>
          <p:cNvCxnSpPr>
            <a:stCxn id="1918" idx="0"/>
            <a:endCxn id="1917" idx="2"/>
          </p:cNvCxnSpPr>
          <p:nvPr/>
        </p:nvCxnSpPr>
        <p:spPr>
          <a:xfrm rot="10800000" flipH="1">
            <a:off x="4169858" y="1808823"/>
            <a:ext cx="1134000" cy="9990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1922" name="Google Shape;1922;p163"/>
          <p:cNvCxnSpPr>
            <a:stCxn id="1917" idx="3"/>
            <a:endCxn id="1923" idx="1"/>
          </p:cNvCxnSpPr>
          <p:nvPr/>
        </p:nvCxnSpPr>
        <p:spPr>
          <a:xfrm>
            <a:off x="6023992" y="1664948"/>
            <a:ext cx="15843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923" name="Google Shape;1923;p163"/>
          <p:cNvSpPr/>
          <p:nvPr/>
        </p:nvSpPr>
        <p:spPr>
          <a:xfrm>
            <a:off x="7608168" y="1520932"/>
            <a:ext cx="1440160" cy="28803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Cliente</a:t>
            </a:r>
            <a:endParaRPr/>
          </a:p>
        </p:txBody>
      </p:sp>
      <p:sp>
        <p:nvSpPr>
          <p:cNvPr id="1924" name="Google Shape;1924;p163"/>
          <p:cNvSpPr/>
          <p:nvPr/>
        </p:nvSpPr>
        <p:spPr>
          <a:xfrm>
            <a:off x="6816080" y="44624"/>
            <a:ext cx="1800200" cy="28803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Complementares</a:t>
            </a:r>
            <a:endParaRPr/>
          </a:p>
        </p:txBody>
      </p:sp>
      <p:cxnSp>
        <p:nvCxnSpPr>
          <p:cNvPr id="1925" name="Google Shape;1925;p163"/>
          <p:cNvCxnSpPr>
            <a:stCxn id="1924" idx="2"/>
            <a:endCxn id="1923" idx="0"/>
          </p:cNvCxnSpPr>
          <p:nvPr/>
        </p:nvCxnSpPr>
        <p:spPr>
          <a:xfrm>
            <a:off x="7716180" y="332656"/>
            <a:ext cx="612000" cy="11883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926" name="Google Shape;1926;p163"/>
          <p:cNvSpPr/>
          <p:nvPr/>
        </p:nvSpPr>
        <p:spPr>
          <a:xfrm>
            <a:off x="6312024" y="2817076"/>
            <a:ext cx="1800200" cy="28803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Complementares</a:t>
            </a:r>
            <a:endParaRPr/>
          </a:p>
        </p:txBody>
      </p:sp>
      <p:cxnSp>
        <p:nvCxnSpPr>
          <p:cNvPr id="1927" name="Google Shape;1927;p163"/>
          <p:cNvCxnSpPr>
            <a:stCxn id="1926" idx="0"/>
            <a:endCxn id="1923" idx="2"/>
          </p:cNvCxnSpPr>
          <p:nvPr/>
        </p:nvCxnSpPr>
        <p:spPr>
          <a:xfrm rot="10800000" flipH="1">
            <a:off x="7212124" y="1809076"/>
            <a:ext cx="1116000" cy="10080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928" name="Google Shape;1928;p163"/>
          <p:cNvSpPr/>
          <p:nvPr/>
        </p:nvSpPr>
        <p:spPr>
          <a:xfrm>
            <a:off x="1524000" y="3861048"/>
            <a:ext cx="914400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9" name="Google Shape;1929;p163"/>
          <p:cNvSpPr/>
          <p:nvPr/>
        </p:nvSpPr>
        <p:spPr>
          <a:xfrm>
            <a:off x="4943872" y="4680520"/>
            <a:ext cx="720080" cy="1584176"/>
          </a:xfrm>
          <a:prstGeom prst="rightArrow">
            <a:avLst>
              <a:gd name="adj1" fmla="val 7664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0" name="Google Shape;1930;p163" descr="http://www.alleewillis.com/awmok/kitschenette/wp-content/uploads/2010/01/cola-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5960" y="4496776"/>
            <a:ext cx="2520280" cy="2388608"/>
          </a:xfrm>
          <a:prstGeom prst="rect">
            <a:avLst/>
          </a:prstGeom>
          <a:noFill/>
          <a:ln>
            <a:noFill/>
          </a:ln>
        </p:spPr>
      </p:pic>
      <p:sp>
        <p:nvSpPr>
          <p:cNvPr id="1931" name="Google Shape;1931;p163"/>
          <p:cNvSpPr txBox="1"/>
          <p:nvPr/>
        </p:nvSpPr>
        <p:spPr>
          <a:xfrm>
            <a:off x="8544272" y="4509121"/>
            <a:ext cx="2123728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Pode ser quem detêm: ativos de produção, distribuição, varejo, serviços comerciais e financeiros, entre outros...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Google Shape;1944;p165"/>
          <p:cNvSpPr txBox="1"/>
          <p:nvPr/>
        </p:nvSpPr>
        <p:spPr>
          <a:xfrm>
            <a:off x="1847528" y="2383720"/>
            <a:ext cx="856895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Ecossistema é constructo que enaltece a interdependência dos atores no desenvolvimento e na comercialização de uma inovação radical.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5" name="Google Shape;1945;p165" descr="data:image/jpeg;base64,/9j/4AAQSkZJRgABAQAAAQABAAD/2wCEAAkGBxQREBUTEg8RFhQVFhcYGRYVEhUVFxoYFxcYFxcVGhUYHCsgGSYmGxUUIjEhJSkrLi4uGiAzODMsNygtLisBCgoKDg0OGxAQGywmHyYsOCw4NDIsLCw0NDAsLDQsLy82LC8sLCwsNDQ0NCwsLywsLCwsLCwsLCwvNCwsLCwsLP/AABEIAKIBNwMBEQACEQEDEQH/xAAbAAEAAwEBAQEAAAAAAAAAAAAABQYHBAMBAv/EAEgQAAEDAgAHCwgIBAYDAAAAAAEAAgMEEQUGEiExQVEHExYiUmFxgZGS0jJUcoKTobHTFBdCU2KistEjM7PBJCU1Q0TwFXPC/8QAGgEBAAIDAQAAAAAAAAAAAAAAAAQFAgMGAf/EADURAAEDAgALCAICAwEBAAAAAAABAgMEEQUSFSExQVFhkaHRExQyUnGx4fAzgSLBIyTxQ0L/2gAMAwEAAhEDEQA/ANxQBAEAQBAEAQBAEAQBAEAQBAEAQBAEAQBAEAQBAEAQBAEAQBAEAQBAEAQBAEAQBAEAQFKxhxqngqXxsEWS21rtJOdoOnK51b0tDFLEj3Xv93HN1+F54J3RtRLJuXZ6kbw4qeTD3HeJSMmQ7+PwQsvVOxvBeo4cVPJh7jvEmTId/H4GXqnY3gvUcOKnkw9x3iTJkO/j8DL1TsbwXqOHFTyYe47xJkyHfx+Bl6p2N4L1HDip5MPcd4kyZDv4/Ay9U7G8F6jhxU8mHuO8SZMh38fgZeqdjeC9Rw4qeTD3HeJMmQ7+PwMvVOxvBeo4cVPJh7jvEmTId/H4GXqnY3gvUcOKnkw9x3iTJkO/j8DL1TsbwXqOHFTyYe47xJkyHfx+Bl6p2N4L1HDip5MPcd4kyZDv4/Ay9U7G8F6jhxU8mHuO8SZMh38fgZeqdjeC9Rw4qeTD3HeJMmQ7+PwMvVOxvBeo4cVPJh7jvEmTId/H4GXqnY3gvUcOKnkw9x3iTJkO/j8DL1TsbwXqOHFTyYe47xJkyHfx+Bl6p2N4L1HDip5MPcd4kyZDv4/Ay9U7G8F6jhxU8mHuO8SZMh38fgZeqdjeC9Rw4qeTD3HeJMmQ7+PwMvVOxvBeo4cVPJh7jvEmTId/H4GXqnY3gvUcOKnkw9x3iTJkO/j8DL1TsbwXqOHFTyYe47xJkyHfx+Bl6p2N4L1HDip5MPcd4kyZDv4/Ay9U7G8F6jhxU8mHuO8SZMh38fgZeqdjeC9Rw4qeTD3HeJMmQ7+PwMvVOxvBeo4cVPJh7jvEmTId/H4GXqnY3gvUcOKnkw9x3iTJkO/j8DL1TsbwXqOHFTyYe47xJkyHfx+Bl6p2N4L1HDip5MPcd4kyZDv4/Ay9U7G8F6jhxU8mHuO8SZMh38fgZeqdjeC9Rw4qeTD3HeJMmQ7+PwMvVOxvBeo4cVPJh7jvEmTId/H4GXqnY3gvUcOKnkw9x3iTJkO/j8DL1TsbwXqOHFTyYe47xJkyHfx+Bl6p2N4L1HDip5MPcd4kyZDv4/Ay9U7G8F6kjgTGCsqpMljYQ0eU8sdZo72c7AtFRSU0LbuVfS/wTaLCNbVPxWo22tbLm58i6t0KnOkQ+oDK8dD/AI6X1f0BdJQfgb91nE4XT/bd+vYhLqWVlhdBYXQWF0FhdBYXQWF0FhdBYXQWF0FhdBYXQWF0FhdBYXQWF0FhdBYXQWF0FhdBYXQWF0FhdBYXQWF0FhdBYXQWF0FhdBYXQWF0FhdBYXQWF0FiUwBgSSrfZuZg8p9sw5htPMo9TUtgbddOwnUOD31T7JmbrU1HB1AyCMRxts0dpOsk6yuclldK7GcdrBAyBiMYlkOpazcEBlGOx/x0vq/oC6Sg/A37rOMwsn+279exB3UsrrC6CwugsLoLC6CwugsLoLC6CwugsLoLC6CwugsLoLC6CwugsLoLC6CwugsLoLC6CwugsLoLC6CwugsLoLC6CwugsLoLC6CwugsLoLC6CwugsTGLeAX1b83FjaeO/wD+W7T8PjFqqpsDd+pCdQ0D6p+xqaV/pN5qdDRshjEcbQ1rdA/uTrPOudkkdI7Gcuc7KKJkTEYxLIh0LA2BAEBkuO5/x8vq/oC6Sg/A37rOOwon+079exBZSllfY9aaB8jg2NjnuOpoJPuWLntal3LZDNkTpFxWJdSyUGItS+xeWRDYTlO7G5veoMmEom+G6lpFgWd+d6o3n94kxHueMtxql5PMwAe8lRVwq7U1Ca3AUds71P2dz2LziXsb+y8yo/yoe5Ci8y8jnqNzz7up6nR/3B/stjcK+ZvM1vwEn/y/ihEVmJNVHna1kg/A7P02dZSWYRhdpzEKXA9QzRZfRepAVVNJEbSRvYdjmlvZfSpjHtel2rcr5IXxrZ6KnqeOUsjXYZSCwykFi10mIs8kbX75E3KaHZJyri4vY5tKrn4Sja5W2XMXEeBZXsRyuRL+p7fV9P8AfQ/n/ZY5Uj8qmeQpPOnMfV9P99D+f9kypH5VGQpPOnMgsYMCyUb2teWuym3Dm3tmNiM+zN2hS6epbO1VbqK+son0zka5b3IvKUgiWGUgsTOL2L76wPyHsbkZN8q+fKvosOZRamrbBbGTSTqPB7qlFVqoliY+r6f76H8/7KNlSPyqTchSedOY+r6f76H8/wCyZUj8qjIUnnTmPq+n++h/P+yZUj8qjIUnnTmfHbn8+qaH8/7JlSPYp4uA5dTk5nNLiNVAZhE7mD8/vAC2JhKFdvA1OwLUImay/sia3AdTD/Mp5ANoGUO824UhlTE/wuQiSUM8fiYvv7EdlLeRbDKQWGUgsMpBYZSCwykFhlILDKQWJ3FjF19W+5u2EHjPtp/C2+k8+pRKqrbCltLiwocHuqXXXM3b0NUo6VkTBHG0Na0WAC5573PdjOXOddHG2NqMYlkQ9lgZhAEAQGRY8n/Hy+p+hq6Sg/A37rORwmn+079ex+cWMXn1jznLYm+U+35W7T8OwH2qqmwN2rsMaKhdUu2NTX/SfcxqeDMFxU7MiKMNGs/aPO52krn5Znyrd6nVQwRwtxWJY7FqNwQBAEAQHlUU7JG5L2Nc3Y5ocOwrJrnNW7VsYvY16Wcl0MdxkdB9JeKZuTG028okFw8oi+gXzDovrXS03admiyLnOOrUi7ZUiSyf3rIzKUgi2JTFfB/0irjjIu2+U70W5zfpzDrUeql7KJXayXQwdtO1q6NK/o2ZcwdkEAQFY3QcHb7SGQDjQnK9XQ8dmf1VPwdLiS4q6FzdCswrB2kGMmlufqZZlLoDlbDKQWL9uWnNUdMfweqfCulv7OgwJ4X+qF8VQXoQBAEAQBAQeG8VYKkE5AZJqewAG/4hod15+dS4K2WLXdNi/cxBqcHwz51Sy7U+5zMMN4KkpJTHIOdrh5LhtH7alfQTtmbjNOYqaV9O/Fdx2nBlLcR7DKQWGUgsMpBYZSCxYcU8WnVbsp12wtOd2t34W/3OpQqurSFLJ4ixoMHrULjOzN99xqlNTtjYGMaGtaLADQFz7nK5cZy5zqmMaxqNalkQ9ViZBAEAQBAZJjlEZMJvY3ynujaOlzWge8roqJyNpkcuq5yuEGK+rVqaVshp+CMHtp4WRM0NGnadLnHpNyqGaVZXq9dZ0sELYY0Y3Udi1m0ICPr8NU8BtLPG08ku43dGdbo4JJM7WqppkqYo8z3Ihxtxuoz/AMpnWHD4hbO5T+U09/pvOh30WF4Js0U8Tzsa8E9mlanwyM8TVQ3xzxSeFyL+ztWo2lZx7w59GgyGG0stwPwt+0732HOeZTqCn7V910IV2EarsY7N8S/VUye66E5awugsaPuYYOtFJORnechvot0kdLrj1VS4Tlu5I01ZzocDw4rFkXXm/SfeRd1VFyEAQH4ljDmlrhcOBBG0HMQvUVUW6HioipZTD8K0Rp55InX4jiL7RpaesWK6qKRJGI9NZxc8KxSKxdRyXWw1WNB3KjmqOmP4PVPhXS39l9gXwv8AVC+qoLwIDwqq2OK2+SsZfRluDb202us2Ruf4UuYPkYzxKiHgzDFO42FTCTzSM/dZLBImlq8DFJ4lzI5OKHa11xcG4Wo26T6gCAh8asECqpnMsMscaM7HDV16OtSaWdYZEXVrItZTpPErder1MZyl0xx9hdBYXQWF0Fiz4oYrOqyJJLtgB06C8j7Lebaeoc0GsrEhTFb4vYsqHB6zrjv8PuanBC1jQxjQ1rRYACwAGpc+5yuW66TpmtRqWTQei8MggCAIAgCAziojDsPgHlNPdhuPeFdNW1D92lC5t8Ip91GjqlL4IDkwq2QwSCE/xch2Ro8q2bTzrZFi46Y+i5rlxlYuJptmMLlDg5weHB1zlB18rKvnvfPe66pLKmbQcc5q3XG0n5uvTywKHliZwVjTU09gyYuaPsScdvRnzjqIUaWkhk0pn3ZiZDWzxaFumxc/ycmGsKvqpnSyaTYADQ1o0NHv7Ss4YWxMRjTVUTOner3HDdbjTY/cMTnuaxgu5xDQNpJsF4qo1LroPWsVyo1NKm64No2wQsib5LGho57aT1nOuUkesj1cus7GKNI2IxNCHSsDYEAQBAZxuoYMyZI6hozPGQ70m52nrFx6oV1gyW7VjXVnKHC8H8klT0X+ii3VqU9jQtyjRUdMfweqfCuln7LzA+h/qhf1UF0EBQt1fyKf0pPg1W2CtLv0UuGU/iz1UztXJRYp34HwzNSvyoXkZ87TnY7mLf76VpmgZKlnoSIKiSBbsX9ajaMF1zaiFkrdD2g2OkbR1G4XNSxrG9WLqOrikSRiPTWdS1mwIDEcZ4RHWztGgSOPe439109K7Ghau45GsYjZ3om0jLqQR7C6CxbMTcUjUkSzAtgGgaDJzDY3n16tqr6ytSL+DPF7FlQ4PWX+b/D7/BqccYaA1oAAFgALAAaAAqFVVVup0aIiJZD9Lw9CAIAgCAIAgMuwvViLDoeTYCSME7A5jWk9WUr2JmPRWTYvuUEzsSuRy7U5pY1FURfhAEBEYbxbp6vPJHZ/3jOK/rOvoN1IhqpIfCubYRp6SKbxJn26ykYT3OpmXMErJByXDId0Xvkn3K0iwmxfGluZVS4Jemdi35FWwjgqenNpoJGc5bxep4zHtU6OaOTwrcr5KeSPxtVPu04rraarC6CwugsW7c1wbvtWZSOLC2/ruzN7BlHsVdhKXFixU0r7FlgyHGlx10J7mrKhOhCAqWPOMH0WSmaD/uCR/wD625iOvKPdVhRU3ateq7LJ6ldXVPYuYibbr6Fsabi40FV5Yn1ARONWDPpNJJGBxrZTPTbnaOu1utSKWXspUdqI9XD2sStMRuunOUsaHuTHNUdMfweqfCulv7LvBGh/6NBVQXAQFA3WTxKf0pPg1W2CtLv0U+F/Cz1Uzq6uSksLoLG0Yk07o6CEOBBLS6x1BxLh7iFzVa5HTuVDqaJisgai7CcUUlBAYtjs++EKi3Kb7o2BdLRfgb91nL1+eod91EJdSiJYueJWJ5qLT1DSIdLWaDJznY349Gmtra3s/wCDNPt8+xaUNB2n+STRs2/Huag1oAAAAAzADRbYqLSX59QBAEAQBAEAQBAYzj//AKhN6n6Gro6H8Dfus5rCCf53fdRd8Q8aG1EbYJXfx2Cwv/uNGgjaQNI6+isrqRY3Y7fCvItaGrSRuI7xJzLeq8sAgCAID45oIsQCDqKAq+GsRaacExt3l+1g4vXHo7LFTocISx5nZ039SBNg+KTOiWXd0M2w9gGajfkyt4p8l7c7XdB1HmKuYKhkyXbwKWemfCtnaNpFXW8j2NkxBwZvFEwkceX+I71vJHU3J67rna6XtJl2JmOloIezhTaucsahkwIDF8ecJb/XSEG7YzvbfUzO/Nle5dJRR9nCm1c5zVdJ2ky7EzGkYiYQ3+hiJN3MBjd6hsPy5J61TVseJMu/PxLqhk7SFFXSmbgWBRCWEBiuOuDPo1bI0DiPO+M6HkkjqdlDsXSUcvaRIutMxzNbD2cy7Fzlo3JNFT0x/B6g4V0t/ZPwTocaEqktwgKtj1i9LWtiEJjGQXE5bnN0gAWs07Cp1FUsgV2NfPsIFdSvnRqNtmKkNzir+8pvaSfLVhlOHYvBOpX5Lm2pz6E7gPc7ZG4PqZN8IzhjQQy/OTnd0ZutRZsJOclo0sSoMFtat5Fv7F5VWWoQH5keGgucbAAknYBnJXqJdbIeKts5gmFK3f55JdG+Pc7PqBOYdll1UTMRiM2IcnK/tHq/apcMScTDLkz1LbR6WRkeXsc4cnYNfRpr6yuxf4R6duwsaKgxv5yJm2bfU0wC2YKkLw+oAgCAIAgCAIAgCAxfdAP+Yzep+hq6Oh/A37rOdrk/zuK+15BBBIINwQbEEawRoUvSRNGcvOL26K9lmVTTI3RvjbB49Juh3SLHpVXPg1rs8ebcWkGEXNzSZ95fsFYcgqReGZjjyb2cOlhzhVUsEkS/zQtI5o5Eu1SRWo2hAEAQHNhGhZUROilaHMcLEfAg6iNqzjkdG5HN0mEkbZGq1yZjIocWHDCbaN+duVlF3KiHGv1gZPMVfrVotP2qfVKBKRUqEiXR/X3MbKBZc6dEfUBwYdwgKamlmP2GEjndoaOtxAW2GPtJEZtNU0iRxq/YYKXE5yc5znp1rqTl9Okvm5PhG00sB0Pbvg9JpDXDrDh3VV4Uju1H7MxaYMks5Wfs01UpchAUjdTwXl07J2jPCbO9B9gT1ODe0qzwZLivVi6/dCtwlFjMR6avY49yLRU9MXwes8K6W/s14L0ONDVSWwQBAEAQBAEBQd0nGZrWGkicC9380j7LdOR0nXsHSrXB9Kqr2rtGoq8IVNm9k3Sun0OTEbEvKyaiqZxcxjiOvY942bG9uxZ1tdb/ABxr6qa6Kh/9JE9ENJVOXAQBAEAQBAEAQBAEAQGK7oJ/zGb1P0NXR0P4G/dZz9b+dSu3UsiWF0FgDYgg2IzgjSDtB1ILE9g3HKsgzCoLxyZRvg7TxveoslFC/SlvTMSo6yZmu/rnLhgbdKjeQ2piMZ5bLuZ1t8oe9V82DHJnjW+4nxYRauaRLF7ikDmhzSC0gEEG4IOggqsVFRbKWKLdLofteHoQHJ/49m/7/b+Jve93/DlZXxt2LPtHYmJqvcwxEx8fXax1rAzCAhMbcCOrafemzCPjBxu3KByb2ac4tnsepSaWdIX4ypcj1MKzMxUWxQpdzaqB4skDhtynj3ZKtEwnFrRSsXBsupUJfFnEOenqI53VMYyDcta1zrgggtubWzE57FR6jCDJGKxGrnN9PQPjej1caCqotAgOfCFI2aGSJ3kyMc09Dha/vWcb1Y5HJqMXsR7VauspG5ZTOifVxvFnMexp6RvgVlhJyORjk0KhXYOarMdq6lL+qoswgCAID45wGkgICHwljTSQX3ypjuPstOW7oyWXI61IjpZpPC3+jRJUxM8TijYxbor5AWUrTG03Bkd/MI/CBmb05z0Kzgwa1ueTPu1FbPhBzs0ebed+I+JRBFTVtOVfKZE7PnOfLkvpOsA6NJz6NVZXf+cXH+kNtJRW/wAkmnZ1NDVSWgQBAEAQBAEAQBAEAQBAYnuhH/MpvU/Q1dHQ/gb91lDW/mU5cVMCGtqRFchgBc9w0ho2XzXJIA69izqZ0hjxtZrp4O1fi6iTw7iFU093Rjf49rAcsDnj0n1b9S0w18UmZ2ZeXE3TUMjM7c6c+BVXgtJa4EOGkEEEdIOcKcmdLoQ1Sy2U+XQWAzkAZycwAzknUANaCxuOJFBJBQRRy3D7OJafshzi4N6gRcajdc1WSNkmc5ug6ClY5kSNdpJ1RiQEAQBAEAQBAEAQBAEBGUWDd6qp5RonERPpMDmn3ZHvW58uNG1q6r8zU2PFe520k1pNoQGf7rczmsp8l7m3dJ5LiNTditcFtRVddNhW4RVURtlM3+myffS+0f8AurfEbsTgVeM7avFTzklLvKc53pEn4r1ERNBit10n5GwDqHwsvRY0/EXEne8moqm3kzFkZHkaw5wP2tFh9np0UtbXY3+OPRrXb8e5bUlHi/zfp2bPvIv6qyyCAIAgCAIAgCAIAgCAIAgMR3Qz/mU/qf02ro6H8Dfusoqz8ymh7nWA/o1IHvbaWaz3X0hufe282Y3I2uKqq+ftJLJoT6pZUcPZx3XSpa1BJZzVdBFKLSwxv9NjXfELNsjm+FbGLmNdpQjHYoUR/wCHD1Nt8Fu75P5lNXdYfKh2UGBKeA3ipomHa1gB7dK1vnkf4nKpmyFjPCiISC1GwIAgCAIDwraxkMZkleGMba7nZgLkAe8hZMY564rUupi5yNS7tB8pK6OUXjljeNPEe13wKOY5viSwa5rtCnQsTI+OcALk2HOgOSHCsD5N6ZPE6SxdkteHGw0mw6VsWJ6NxlRbGCSNVcVFznYtZmEAQBAEBnW7D5FN6UnwarbBWl36K3COhpmiuCrsfWgkgAEkmwAzkk5gANaCxq2IuJQp8moqWgzaWs0iO40nUXZ+rVtVHWVvafwZo9/gt6WkxP5v0+xeVWk8IAgCAIAgCAIAgCAIAgCAIDG8bpo2YZc+ZjnRtfG5zW2uQGNNs+Y57XGy6v6VHLSojdOf3KaoVqVF3aMxp+BcYaerH8CZrjrYeK8dLDn69CppaeSLxoWkczJPCpKrSbQgCAIAgOTCeEoqaMyTSNYwazr5gBnJ5gs443SOxWpdTB72sS7lGCq3f4WShpa2QZTQdOSc7SdlxY21XSRmI5W7D1jsZqO2nWsDIIDPN13CmTHFTA53nfHD8LczR1uz+qrXBkV3LIurMV2EJMyM/Zl9hsVyVdkOpmEZmiwqJgNgleB7isFjYulqcEM0e9NCrxU8Z5XPzvc55/E4u+KyREbozGKqq6SQxYwj9GrIZb2a14DvRdxXe5xPUtVRH2kTmmyB/ZyI439cudAEAQBAEBnW7F5FN6UnwarbBWl36K7COhpmkTC5wa1pLnGwABJJOgADSrdVREupWIl1shrmI2JYpQJ5wDORmbmIiuNAOt2m56htNFWVqyfwZ4fct6Wl7P8Ak7T7F0VeTQgCAIAgCAIAgCAIAgCAIAgCAw/dE/1Kf1P6bV0dD+Bv3WUtX+VSuA5wdYzg6wdoOpSyMT+Dcda2CwbUF7R9mUb4O08b3qLJRQv0tt6ZvgkMqpW67+pYabdUlH8ykjd6Mjme4hyiuwWzU5eH/CQle7W3mSEe6rH9qklB5nsI7TZalwW7U5DNK9utqn4m3VWfYonn0pWt+AK9TBS63cv+BcIJqaQ+EN0yqkFo2RRc4Be7qLsw7FvZg2JviVV5Gl9dIuhETmVGtrpJ35c0j5HbXuJzbBsHMFOYxrEs1LERzlet3LcuDN02paABBTAAWAs/MBoHlKAuDI11ryJnfn7EPv1oVX3NP2P8SZMi2ryHf5NiD60Kr7mn7H+JMmRbV5Dv8mxCsYwYakrZt+lDQ7JDQG3sA25sLk6yT1qZBC2FmK0iyyLI7GUjVuNYQBACgLnR7pNVHGxm9wOyGtblOD8o5Itc2dpNlXuwbE5yrdSa2tkRLWQ9vrQqvuafsf4ljkyLavI97/JsQfWhVfc0/Y/xJkyLavId/k2IPrQqvuafsf4kyZFtXkO/ybEH1oVX3NP2P8SZMi2ryHf5NiEPh/GWfCRijdCzKa45DYw67i6wtYk7FvgpmU93IvE0yzvmsljRMR8TW0bRLKGuqCNOkRg/Zbz7XdQzaaqsrFlXFb4fcsKamSNMZ2kt6gksIAgCAIAgCAIAgCAIAgCAIAgCAw7dF/1Kf1P6bV0dD+Bv3WU1X+VStqWRwgCAIAgCAIAgCAIAgCAIAgCAIAgCAID2pKZ8sjY42Fz3mzWgZyf+576gsXORqK5y5j1rVctk0my4k4nsomZb7PqHDjO1MB0sZ/c6/cqCrq1mWyeEt6enSJLrpLUoRJIXC+MLYpN5iidNNbKLGlrWsadDpZHZowdWknYpEcCuTGctk9/RNZqfLZbIl1OJuMdQwF8tC0xgXcaepbUPaNpjyGkga7XWfd41zNfn3pbndTHtXJnVubctywUVWyaNskbw5jwC1w0EFRnsVjla7SbmuRyXQ91iehAEAQBAEAQBAEAQBAEAQGG7ov8Aqc/qf02roqH8Dfusp6r8qlbUwjhAEAQBAEAQBAEAQBAEAQBAEAQBAEB70VI+aRsUTC57zYNH/cwG1Yve1jVc7Qetarlsmk2nEzFJlCzKdZ87hx36gOQy+gc+k69QHPVVW6ZbJ4S3gp0iS+ssyiEgIDOnsBwVhKQ55Xzz74dfEkDWN6A0NsOfnVqi2qIm6kRLcCEv4nrrup10FADhGJrKOCkdADK/IcMqWN7XMDWhjQHNytN9BA259b5F7BVc5XXzeipnMmsTtERrUS2f1JLEzizV0bf5TKo5A1AvaHSNGwBxObnWqqztjculW/8ADOHMrkTRctChkgIAgCAIAgCAIAgCAIAgCAyjHXFKsqK6WWKmL43ZNnb5C29mNBzOeDpB1K6pKuFkSNc7P6L0K2ogkdIqomb9EHwDwh5mfbQfMUnv1P5uS9DR3WXy806jgHhDzM+2g+Ynfqfzcl6Dusvl5p1HAPCHmZ9tB8xO/U/m5L0HdZfLzTqOAeEPMz7aD5id+p/NyXoO6y+XmnUcA8IeZn20HzE79T+bkvQd1l8vNOo4B4Q8zPtoPmJ36n83Jeg7rL5eadRwDwh5mfbQfMTv1P5uS9B3WXy806jgHhDzM+2g+Ynfqfzcl6Dusvl5p1HAPCHmZ9tB8xO/U/m5L0HdZfLzTqOAeEPMz7aD5id+p/NyXoO6y+XmnUcA8IeZn20HzE79T+bkvQd1l8vNOo4B4Q8zPtoPmJ36n83Jeg7rL5eadRwDwh5mfbQfMTv1P5uS9B3WXy806jgHhDzM+2g+Ynfqfzcl6Dusvl5p1HAPCHmZ9tB8xO/U/m5L0HdZfLzTqOAeEPMz7aD5id+p/NyXoO6y+XmnUcA8IeZn20HzE79T+bkvQd1l8vNOp9biFhAkD6JbnM0FhzmzyewJ36n83Jeh73WXZzQ1LFDFaOgjzcaVwGXJbT+FuxoOrtVNU1Tp3bthYwwJEm8sCim8IAgKrhjFx+XK+nEb46j+fTyOcxryP9xkjc7HGwvmIKmRVDbIj8ypoVPa2sjviW6q3XpQ/NXHWVL2OFDFTyR5WTPJOJCwPFn5Mcfl5tTiBey9asMaKmOqoupEtzXR+jxe0eqLi2VNd+hO4EwU2lhEbSXG5c97vKe9xu97uclRpZVkdjL9Q3MYjEsh3rWZhAEAQBAEAQBAEAQBAEAQBAEAQBAEAQBAEAQBAEAQBAEAQBAEAQBAEAQBAEAQBAEAQBAEAQBAEAQBAEAQBAEAQBAEAQBAEAQBAEAQBAEAQBAEAQBAEAQBAEAQBAEAQBAEAQBAEAQBAEAQBAEAQBAEB//Z"/>
          <p:cNvSpPr/>
          <p:nvPr/>
        </p:nvSpPr>
        <p:spPr>
          <a:xfrm>
            <a:off x="1679576" y="-1227138"/>
            <a:ext cx="4905375" cy="256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6" name="Google Shape;1946;p165" descr="sap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1544" y="727536"/>
            <a:ext cx="2619324" cy="1368152"/>
          </a:xfrm>
          <a:prstGeom prst="rect">
            <a:avLst/>
          </a:prstGeom>
          <a:noFill/>
          <a:ln>
            <a:noFill/>
          </a:ln>
        </p:spPr>
      </p:pic>
      <p:sp>
        <p:nvSpPr>
          <p:cNvPr id="1947" name="Google Shape;1947;p165" descr="Resultado de imagem para intel logo"/>
          <p:cNvSpPr/>
          <p:nvPr/>
        </p:nvSpPr>
        <p:spPr>
          <a:xfrm>
            <a:off x="1679575" y="79018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8" name="Google Shape;1948;p165" descr="aplicativo taxi.png"/>
          <p:cNvPicPr preferRelativeResize="0"/>
          <p:nvPr/>
        </p:nvPicPr>
        <p:blipFill rotWithShape="1">
          <a:blip r:embed="rId4">
            <a:alphaModFix/>
          </a:blip>
          <a:srcRect b="35563"/>
          <a:stretch/>
        </p:blipFill>
        <p:spPr>
          <a:xfrm>
            <a:off x="5015880" y="727536"/>
            <a:ext cx="1500758" cy="967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9" name="Google Shape;1949;p165" descr="346px-Tesla_Motors_logo.svg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40217" y="223480"/>
            <a:ext cx="1398677" cy="2021210"/>
          </a:xfrm>
          <a:prstGeom prst="rect">
            <a:avLst/>
          </a:prstGeom>
          <a:noFill/>
          <a:ln>
            <a:noFill/>
          </a:ln>
        </p:spPr>
      </p:pic>
      <p:sp>
        <p:nvSpPr>
          <p:cNvPr id="1950" name="Google Shape;1950;p165"/>
          <p:cNvSpPr/>
          <p:nvPr/>
        </p:nvSpPr>
        <p:spPr>
          <a:xfrm>
            <a:off x="1847528" y="4394908"/>
            <a:ext cx="2448272" cy="1800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Alocação de recursos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é preciso vencer vários gargalos para que uma inovação seja bem sucedida</a:t>
            </a:r>
            <a:endParaRPr/>
          </a:p>
        </p:txBody>
      </p:sp>
      <p:sp>
        <p:nvSpPr>
          <p:cNvPr id="1951" name="Google Shape;1951;p165"/>
          <p:cNvSpPr/>
          <p:nvPr/>
        </p:nvSpPr>
        <p:spPr>
          <a:xfrm>
            <a:off x="5015880" y="4365104"/>
            <a:ext cx="2448272" cy="1800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Estratégia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estar a frente dos concorrentes depende se seus parceiros estão prontos</a:t>
            </a:r>
            <a:endParaRPr/>
          </a:p>
        </p:txBody>
      </p:sp>
      <p:sp>
        <p:nvSpPr>
          <p:cNvPr id="1952" name="Google Shape;1952;p165"/>
          <p:cNvSpPr/>
          <p:nvPr/>
        </p:nvSpPr>
        <p:spPr>
          <a:xfrm>
            <a:off x="8219728" y="4365104"/>
            <a:ext cx="2448272" cy="1800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Gestão de riscos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avaliar riscos internamente e externamente</a:t>
            </a:r>
            <a:endParaRPr/>
          </a:p>
        </p:txBody>
      </p:sp>
      <p:sp>
        <p:nvSpPr>
          <p:cNvPr id="1953" name="Google Shape;1953;p165"/>
          <p:cNvSpPr/>
          <p:nvPr/>
        </p:nvSpPr>
        <p:spPr>
          <a:xfrm>
            <a:off x="3791744" y="5733256"/>
            <a:ext cx="576064" cy="504056"/>
          </a:xfrm>
          <a:prstGeom prst="ellipse">
            <a:avLst/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954" name="Google Shape;1954;p165"/>
          <p:cNvSpPr/>
          <p:nvPr/>
        </p:nvSpPr>
        <p:spPr>
          <a:xfrm>
            <a:off x="6888088" y="5733256"/>
            <a:ext cx="576064" cy="504056"/>
          </a:xfrm>
          <a:prstGeom prst="ellipse">
            <a:avLst/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1955" name="Google Shape;1955;p165"/>
          <p:cNvSpPr/>
          <p:nvPr/>
        </p:nvSpPr>
        <p:spPr>
          <a:xfrm>
            <a:off x="10091936" y="5661248"/>
            <a:ext cx="576064" cy="504056"/>
          </a:xfrm>
          <a:prstGeom prst="ellipse">
            <a:avLst/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p166"/>
          <p:cNvSpPr txBox="1"/>
          <p:nvPr/>
        </p:nvSpPr>
        <p:spPr>
          <a:xfrm>
            <a:off x="1847528" y="2383720"/>
            <a:ext cx="856895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Ecossistema</a:t>
            </a:r>
            <a: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é </a:t>
            </a:r>
            <a:r>
              <a:rPr lang="en-US" sz="24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constructo</a:t>
            </a:r>
            <a: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24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enaltece</a:t>
            </a:r>
            <a: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24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interdependência</a:t>
            </a:r>
            <a: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dos </a:t>
            </a:r>
            <a:r>
              <a:rPr lang="en-US" sz="24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atores</a:t>
            </a:r>
            <a: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no </a:t>
            </a:r>
            <a:r>
              <a:rPr lang="en-US" sz="24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desenvolvimento</a:t>
            </a:r>
            <a: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-US" sz="24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comercialização</a:t>
            </a:r>
            <a: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4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uma</a:t>
            </a:r>
            <a: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inovação</a:t>
            </a:r>
            <a: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radical.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1" name="Google Shape;1961;p166" descr="data:image/jpeg;base64,/9j/4AAQSkZJRgABAQAAAQABAAD/2wCEAAkGBxQREBUTEg8RFhQVFhcYGRYVEhUVFxoYFxcYFxcVGhUYHCsgGSYmGxUUIjEhJSkrLi4uGiAzODMsNygtLisBCgoKDg0OGxAQGywmHyYsOCw4NDIsLCw0NDAsLDQsLy82LC8sLCwsNDQ0NCwsLywsLCwsLCwsLCwvNCwsLCwsLP/AABEIAKIBNwMBEQACEQEDEQH/xAAbAAEAAwEBAQEAAAAAAAAAAAAABQYHBAMBAv/EAEgQAAEDAgAHCwgIBAYDAAAAAAEAAgMEEQUGEiExQVEHExYiUmFxgZGS0jJUcoKTobHTFBdCU2KistEjM7PBJCU1Q0TwFXPC/8QAGgEBAAIDAQAAAAAAAAAAAAAAAAQFAgMGAf/EADURAAEDAgALCAICAwEBAAAAAAABAgMEEQUSFSExQVFhkaHRExQyUnGx4fAzgSLBIyTxQ0L/2gAMAwEAAhEDEQA/ANxQBAEAQBAEAQBAEAQBAEAQBAEAQBAEAQBAEAQBAEAQBAEAQBAEAQBAEAQBAEAQBAEAQFKxhxqngqXxsEWS21rtJOdoOnK51b0tDFLEj3Xv93HN1+F54J3RtRLJuXZ6kbw4qeTD3HeJSMmQ7+PwQsvVOxvBeo4cVPJh7jvEmTId/H4GXqnY3gvUcOKnkw9x3iTJkO/j8DL1TsbwXqOHFTyYe47xJkyHfx+Bl6p2N4L1HDip5MPcd4kyZDv4/Ay9U7G8F6jhxU8mHuO8SZMh38fgZeqdjeC9Rw4qeTD3HeJMmQ7+PwMvVOxvBeo4cVPJh7jvEmTId/H4GXqnY3gvUcOKnkw9x3iTJkO/j8DL1TsbwXqOHFTyYe47xJkyHfx+Bl6p2N4L1HDip5MPcd4kyZDv4/Ay9U7G8F6jhxU8mHuO8SZMh38fgZeqdjeC9Rw4qeTD3HeJMmQ7+PwMvVOxvBeo4cVPJh7jvEmTId/H4GXqnY3gvUcOKnkw9x3iTJkO/j8DL1TsbwXqOHFTyYe47xJkyHfx+Bl6p2N4L1HDip5MPcd4kyZDv4/Ay9U7G8F6jhxU8mHuO8SZMh38fgZeqdjeC9Rw4qeTD3HeJMmQ7+PwMvVOxvBeo4cVPJh7jvEmTId/H4GXqnY3gvUcOKnkw9x3iTJkO/j8DL1TsbwXqOHFTyYe47xJkyHfx+Bl6p2N4L1HDip5MPcd4kyZDv4/Ay9U7G8F6jhxU8mHuO8SZMh38fgZeqdjeC9Rw4qeTD3HeJMmQ7+PwMvVOxvBeo4cVPJh7jvEmTId/H4GXqnY3gvUcOKnkw9x3iTJkO/j8DL1TsbwXqOHFTyYe47xJkyHfx+Bl6p2N4L1HDip5MPcd4kyZDv4/Ay9U7G8F6jhxU8mHuO8SZMh38fgZeqdjeC9Rw4qeTD3HeJMmQ7+PwMvVOxvBeo4cVPJh7jvEmTId/H4GXqnY3gvUcOKnkw9x3iTJkO/j8DL1TsbwXqOHFTyYe47xJkyHfx+Bl6p2N4L1HDip5MPcd4kyZDv4/Ay9U7G8F6kjgTGCsqpMljYQ0eU8sdZo72c7AtFRSU0LbuVfS/wTaLCNbVPxWo22tbLm58i6t0KnOkQ+oDK8dD/AI6X1f0BdJQfgb91nE4XT/bd+vYhLqWVlhdBYXQWF0FhdBYXQWF0FhdBYXQWF0FhdBYXQWF0FhdBYXQWF0FhdBYXQWF0FhdBYXQWF0FhdBYXQWF0FhdBYXQWF0FhdBYXQWF0FhdBYXQWF0FiUwBgSSrfZuZg8p9sw5htPMo9TUtgbddOwnUOD31T7JmbrU1HB1AyCMRxts0dpOsk6yuclldK7GcdrBAyBiMYlkOpazcEBlGOx/x0vq/oC6Sg/A37rOMwsn+279exB3UsrrC6CwugsLoLC6CwugsLoLC6CwugsLoLC6CwugsLoLC6CwugsLoLC6CwugsLoLC6CwugsLoLC6CwugsLoLC6CwugsLoLC6CwugsLoLC6CwugsTGLeAX1b83FjaeO/wD+W7T8PjFqqpsDd+pCdQ0D6p+xqaV/pN5qdDRshjEcbQ1rdA/uTrPOudkkdI7Gcuc7KKJkTEYxLIh0LA2BAEBkuO5/x8vq/oC6Sg/A37rOOwon+079exBZSllfY9aaB8jg2NjnuOpoJPuWLntal3LZDNkTpFxWJdSyUGItS+xeWRDYTlO7G5veoMmEom+G6lpFgWd+d6o3n94kxHueMtxql5PMwAe8lRVwq7U1Ca3AUds71P2dz2LziXsb+y8yo/yoe5Ci8y8jnqNzz7up6nR/3B/stjcK+ZvM1vwEn/y/ihEVmJNVHna1kg/A7P02dZSWYRhdpzEKXA9QzRZfRepAVVNJEbSRvYdjmlvZfSpjHtel2rcr5IXxrZ6KnqeOUsjXYZSCwykFi10mIs8kbX75E3KaHZJyri4vY5tKrn4Sja5W2XMXEeBZXsRyuRL+p7fV9P8AfQ/n/ZY5Uj8qmeQpPOnMfV9P99D+f9kypH5VGQpPOnMgsYMCyUb2teWuym3Dm3tmNiM+zN2hS6epbO1VbqK+son0zka5b3IvKUgiWGUgsTOL2L76wPyHsbkZN8q+fKvosOZRamrbBbGTSTqPB7qlFVqoliY+r6f76H8/7KNlSPyqTchSedOY+r6f76H8/wCyZUj8qjIUnnTmPq+n++h/P+yZUj8qjIUnnTmfHbn8+qaH8/7JlSPYp4uA5dTk5nNLiNVAZhE7mD8/vAC2JhKFdvA1OwLUImay/sia3AdTD/Mp5ANoGUO824UhlTE/wuQiSUM8fiYvv7EdlLeRbDKQWGUgsMpBYZSCwykFhlILDKQWJ3FjF19W+5u2EHjPtp/C2+k8+pRKqrbCltLiwocHuqXXXM3b0NUo6VkTBHG0Na0WAC5573PdjOXOddHG2NqMYlkQ9lgZhAEAQGRY8n/Hy+p+hq6Sg/A37rORwmn+079ex+cWMXn1jznLYm+U+35W7T8OwH2qqmwN2rsMaKhdUu2NTX/SfcxqeDMFxU7MiKMNGs/aPO52krn5Znyrd6nVQwRwtxWJY7FqNwQBAEAQHlUU7JG5L2Nc3Y5ocOwrJrnNW7VsYvY16Wcl0MdxkdB9JeKZuTG028okFw8oi+gXzDovrXS03admiyLnOOrUi7ZUiSyf3rIzKUgi2JTFfB/0irjjIu2+U70W5zfpzDrUeql7KJXayXQwdtO1q6NK/o2ZcwdkEAQFY3QcHb7SGQDjQnK9XQ8dmf1VPwdLiS4q6FzdCswrB2kGMmlufqZZlLoDlbDKQWL9uWnNUdMfweqfCulv7OgwJ4X+qF8VQXoQBAEAQBAQeG8VYKkE5AZJqewAG/4hod15+dS4K2WLXdNi/cxBqcHwz51Sy7U+5zMMN4KkpJTHIOdrh5LhtH7alfQTtmbjNOYqaV9O/Fdx2nBlLcR7DKQWGUgsMpBYZSCxYcU8WnVbsp12wtOd2t34W/3OpQqurSFLJ4ixoMHrULjOzN99xqlNTtjYGMaGtaLADQFz7nK5cZy5zqmMaxqNalkQ9ViZBAEAQBAZJjlEZMJvY3ynujaOlzWge8roqJyNpkcuq5yuEGK+rVqaVshp+CMHtp4WRM0NGnadLnHpNyqGaVZXq9dZ0sELYY0Y3Udi1m0ICPr8NU8BtLPG08ku43dGdbo4JJM7WqppkqYo8z3Ihxtxuoz/AMpnWHD4hbO5T+U09/pvOh30WF4Js0U8Tzsa8E9mlanwyM8TVQ3xzxSeFyL+ztWo2lZx7w59GgyGG0stwPwt+0732HOeZTqCn7V910IV2EarsY7N8S/VUye66E5awugsaPuYYOtFJORnechvot0kdLrj1VS4Tlu5I01ZzocDw4rFkXXm/SfeRd1VFyEAQH4ljDmlrhcOBBG0HMQvUVUW6HioipZTD8K0Rp55InX4jiL7RpaesWK6qKRJGI9NZxc8KxSKxdRyXWw1WNB3KjmqOmP4PVPhXS39l9gXwv8AVC+qoLwIDwqq2OK2+SsZfRluDb202us2Ruf4UuYPkYzxKiHgzDFO42FTCTzSM/dZLBImlq8DFJ4lzI5OKHa11xcG4Wo26T6gCAh8asECqpnMsMscaM7HDV16OtSaWdYZEXVrItZTpPErder1MZyl0xx9hdBYXQWF0Fiz4oYrOqyJJLtgB06C8j7Lebaeoc0GsrEhTFb4vYsqHB6zrjv8PuanBC1jQxjQ1rRYACwAGpc+5yuW66TpmtRqWTQei8MggCAIAgCAziojDsPgHlNPdhuPeFdNW1D92lC5t8Ip91GjqlL4IDkwq2QwSCE/xch2Ro8q2bTzrZFi46Y+i5rlxlYuJptmMLlDg5weHB1zlB18rKvnvfPe66pLKmbQcc5q3XG0n5uvTywKHliZwVjTU09gyYuaPsScdvRnzjqIUaWkhk0pn3ZiZDWzxaFumxc/ycmGsKvqpnSyaTYADQ1o0NHv7Ss4YWxMRjTVUTOner3HDdbjTY/cMTnuaxgu5xDQNpJsF4qo1LroPWsVyo1NKm64No2wQsib5LGho57aT1nOuUkesj1cus7GKNI2IxNCHSsDYEAQBAZxuoYMyZI6hozPGQ70m52nrFx6oV1gyW7VjXVnKHC8H8klT0X+ii3VqU9jQtyjRUdMfweqfCuln7LzA+h/qhf1UF0EBQt1fyKf0pPg1W2CtLv0UuGU/iz1UztXJRYp34HwzNSvyoXkZ87TnY7mLf76VpmgZKlnoSIKiSBbsX9ajaMF1zaiFkrdD2g2OkbR1G4XNSxrG9WLqOrikSRiPTWdS1mwIDEcZ4RHWztGgSOPe439109K7Ghau45GsYjZ3om0jLqQR7C6CxbMTcUjUkSzAtgGgaDJzDY3n16tqr6ytSL+DPF7FlQ4PWX+b/D7/BqccYaA1oAAFgALAAaAAqFVVVup0aIiJZD9Lw9CAIAgCAIAgMuwvViLDoeTYCSME7A5jWk9WUr2JmPRWTYvuUEzsSuRy7U5pY1FURfhAEBEYbxbp6vPJHZ/3jOK/rOvoN1IhqpIfCubYRp6SKbxJn26ykYT3OpmXMErJByXDId0Xvkn3K0iwmxfGluZVS4Jemdi35FWwjgqenNpoJGc5bxep4zHtU6OaOTwrcr5KeSPxtVPu04rraarC6CwugsW7c1wbvtWZSOLC2/ruzN7BlHsVdhKXFixU0r7FlgyHGlx10J7mrKhOhCAqWPOMH0WSmaD/uCR/wD625iOvKPdVhRU3ateq7LJ6ldXVPYuYibbr6Fsabi40FV5Yn1ARONWDPpNJJGBxrZTPTbnaOu1utSKWXspUdqI9XD2sStMRuunOUsaHuTHNUdMfweqfCulv7LvBGh/6NBVQXAQFA3WTxKf0pPg1W2CtLv0U+F/Cz1Uzq6uSksLoLG0Yk07o6CEOBBLS6x1BxLh7iFzVa5HTuVDqaJisgai7CcUUlBAYtjs++EKi3Kb7o2BdLRfgb91nL1+eod91EJdSiJYueJWJ5qLT1DSIdLWaDJznY349Gmtra3s/wCDNPt8+xaUNB2n+STRs2/Huag1oAAAAAzADRbYqLSX59QBAEAQBAEAQBAYzj//AKhN6n6Gro6H8Dfus5rCCf53fdRd8Q8aG1EbYJXfx2Cwv/uNGgjaQNI6+isrqRY3Y7fCvItaGrSRuI7xJzLeq8sAgCAID45oIsQCDqKAq+GsRaacExt3l+1g4vXHo7LFTocISx5nZ039SBNg+KTOiWXd0M2w9gGajfkyt4p8l7c7XdB1HmKuYKhkyXbwKWemfCtnaNpFXW8j2NkxBwZvFEwkceX+I71vJHU3J67rna6XtJl2JmOloIezhTaucsahkwIDF8ecJb/XSEG7YzvbfUzO/Nle5dJRR9nCm1c5zVdJ2ky7EzGkYiYQ3+hiJN3MBjd6hsPy5J61TVseJMu/PxLqhk7SFFXSmbgWBRCWEBiuOuDPo1bI0DiPO+M6HkkjqdlDsXSUcvaRIutMxzNbD2cy7Fzlo3JNFT0x/B6g4V0t/ZPwTocaEqktwgKtj1i9LWtiEJjGQXE5bnN0gAWs07Cp1FUsgV2NfPsIFdSvnRqNtmKkNzir+8pvaSfLVhlOHYvBOpX5Lm2pz6E7gPc7ZG4PqZN8IzhjQQy/OTnd0ZutRZsJOclo0sSoMFtat5Fv7F5VWWoQH5keGgucbAAknYBnJXqJdbIeKts5gmFK3f55JdG+Pc7PqBOYdll1UTMRiM2IcnK/tHq/apcMScTDLkz1LbR6WRkeXsc4cnYNfRpr6yuxf4R6duwsaKgxv5yJm2bfU0wC2YKkLw+oAgCAIAgCAIAgCAxfdAP+Yzep+hq6Oh/A37rOdrk/zuK+15BBBIINwQbEEawRoUvSRNGcvOL26K9lmVTTI3RvjbB49Juh3SLHpVXPg1rs8ebcWkGEXNzSZ95fsFYcgqReGZjjyb2cOlhzhVUsEkS/zQtI5o5Eu1SRWo2hAEAQHNhGhZUROilaHMcLEfAg6iNqzjkdG5HN0mEkbZGq1yZjIocWHDCbaN+duVlF3KiHGv1gZPMVfrVotP2qfVKBKRUqEiXR/X3MbKBZc6dEfUBwYdwgKamlmP2GEjndoaOtxAW2GPtJEZtNU0iRxq/YYKXE5yc5znp1rqTl9Okvm5PhG00sB0Pbvg9JpDXDrDh3VV4Uju1H7MxaYMks5Wfs01UpchAUjdTwXl07J2jPCbO9B9gT1ODe0qzwZLivVi6/dCtwlFjMR6avY49yLRU9MXwes8K6W/s14L0ONDVSWwQBAEAQBAEBQd0nGZrWGkicC9380j7LdOR0nXsHSrXB9Kqr2rtGoq8IVNm9k3Sun0OTEbEvKyaiqZxcxjiOvY942bG9uxZ1tdb/ABxr6qa6Kh/9JE9ENJVOXAQBAEAQBAEAQBAEAQGK7oJ/zGb1P0NXR0P4G/dZz9b+dSu3UsiWF0FgDYgg2IzgjSDtB1ILE9g3HKsgzCoLxyZRvg7TxveoslFC/SlvTMSo6yZmu/rnLhgbdKjeQ2piMZ5bLuZ1t8oe9V82DHJnjW+4nxYRauaRLF7ikDmhzSC0gEEG4IOggqsVFRbKWKLdLofteHoQHJ/49m/7/b+Jve93/DlZXxt2LPtHYmJqvcwxEx8fXax1rAzCAhMbcCOrafemzCPjBxu3KByb2ac4tnsepSaWdIX4ypcj1MKzMxUWxQpdzaqB4skDhtynj3ZKtEwnFrRSsXBsupUJfFnEOenqI53VMYyDcta1zrgggtubWzE57FR6jCDJGKxGrnN9PQPjej1caCqotAgOfCFI2aGSJ3kyMc09Dha/vWcb1Y5HJqMXsR7VauspG5ZTOifVxvFnMexp6RvgVlhJyORjk0KhXYOarMdq6lL+qoswgCAID45wGkgICHwljTSQX3ypjuPstOW7oyWXI61IjpZpPC3+jRJUxM8TijYxbor5AWUrTG03Bkd/MI/CBmb05z0Kzgwa1ueTPu1FbPhBzs0ebed+I+JRBFTVtOVfKZE7PnOfLkvpOsA6NJz6NVZXf+cXH+kNtJRW/wAkmnZ1NDVSWgQBAEAQBAEAQBAEAQBAYnuhH/MpvU/Q1dHQ/gb91lDW/mU5cVMCGtqRFchgBc9w0ho2XzXJIA69izqZ0hjxtZrp4O1fi6iTw7iFU093Rjf49rAcsDnj0n1b9S0w18UmZ2ZeXE3TUMjM7c6c+BVXgtJa4EOGkEEEdIOcKcmdLoQ1Sy2U+XQWAzkAZycwAzknUANaCxuOJFBJBQRRy3D7OJafshzi4N6gRcajdc1WSNkmc5ug6ClY5kSNdpJ1RiQEAQBAEAQBAEAQBAEBGUWDd6qp5RonERPpMDmn3ZHvW58uNG1q6r8zU2PFe520k1pNoQGf7rczmsp8l7m3dJ5LiNTditcFtRVddNhW4RVURtlM3+myffS+0f8AurfEbsTgVeM7avFTzklLvKc53pEn4r1ERNBit10n5GwDqHwsvRY0/EXEne8moqm3kzFkZHkaw5wP2tFh9np0UtbXY3+OPRrXb8e5bUlHi/zfp2bPvIv6qyyCAIAgCAIAgCAIAgCAIAgMR3Qz/mU/qf02ro6H8Dfusoqz8ymh7nWA/o1IHvbaWaz3X0hufe282Y3I2uKqq+ftJLJoT6pZUcPZx3XSpa1BJZzVdBFKLSwxv9NjXfELNsjm+FbGLmNdpQjHYoUR/wCHD1Nt8Fu75P5lNXdYfKh2UGBKeA3ipomHa1gB7dK1vnkf4nKpmyFjPCiISC1GwIAgCAIDwraxkMZkleGMba7nZgLkAe8hZMY564rUupi5yNS7tB8pK6OUXjljeNPEe13wKOY5viSwa5rtCnQsTI+OcALk2HOgOSHCsD5N6ZPE6SxdkteHGw0mw6VsWJ6NxlRbGCSNVcVFznYtZmEAQBAEBnW7D5FN6UnwarbBWl36K3COhpmiuCrsfWgkgAEkmwAzkk5gANaCxq2IuJQp8moqWgzaWs0iO40nUXZ+rVtVHWVvafwZo9/gt6WkxP5v0+xeVWk8IAgCAIAgCAIAgCAIAgCAIDG8bpo2YZc+ZjnRtfG5zW2uQGNNs+Y57XGy6v6VHLSojdOf3KaoVqVF3aMxp+BcYaerH8CZrjrYeK8dLDn69CppaeSLxoWkczJPCpKrSbQgCAIAgOTCeEoqaMyTSNYwazr5gBnJ5gs443SOxWpdTB72sS7lGCq3f4WShpa2QZTQdOSc7SdlxY21XSRmI5W7D1jsZqO2nWsDIIDPN13CmTHFTA53nfHD8LczR1uz+qrXBkV3LIurMV2EJMyM/Zl9hsVyVdkOpmEZmiwqJgNgleB7isFjYulqcEM0e9NCrxU8Z5XPzvc55/E4u+KyREbozGKqq6SQxYwj9GrIZb2a14DvRdxXe5xPUtVRH2kTmmyB/ZyI439cudAEAQBAEBnW7F5FN6UnwarbBWl36K7COhpmkTC5wa1pLnGwABJJOgADSrdVREupWIl1shrmI2JYpQJ5wDORmbmIiuNAOt2m56htNFWVqyfwZ4fct6Wl7P8Ak7T7F0VeTQgCAIAgCAIAgCAIAgCAIAgCAw/dE/1Kf1P6bV0dD+Bv3WUtX+VSuA5wdYzg6wdoOpSyMT+Dcda2CwbUF7R9mUb4O08b3qLJRQv0tt6ZvgkMqpW67+pYabdUlH8ykjd6Mjme4hyiuwWzU5eH/CQle7W3mSEe6rH9qklB5nsI7TZalwW7U5DNK9utqn4m3VWfYonn0pWt+AK9TBS63cv+BcIJqaQ+EN0yqkFo2RRc4Be7qLsw7FvZg2JviVV5Gl9dIuhETmVGtrpJ35c0j5HbXuJzbBsHMFOYxrEs1LERzlet3LcuDN02paABBTAAWAs/MBoHlKAuDI11ryJnfn7EPv1oVX3NP2P8SZMi2ryHf5NiD60Kr7mn7H+JMmRbV5Dv8mxCsYwYakrZt+lDQ7JDQG3sA25sLk6yT1qZBC2FmK0iyyLI7GUjVuNYQBACgLnR7pNVHGxm9wOyGtblOD8o5Itc2dpNlXuwbE5yrdSa2tkRLWQ9vrQqvuafsf4ljkyLavI97/JsQfWhVfc0/Y/xJkyLavId/k2IPrQqvuafsf4kyZFtXkO/ybEH1oVX3NP2P8SZMi2ryHf5NiEPh/GWfCRijdCzKa45DYw67i6wtYk7FvgpmU93IvE0yzvmsljRMR8TW0bRLKGuqCNOkRg/Zbz7XdQzaaqsrFlXFb4fcsKamSNMZ2kt6gksIAgCAIAgCAIAgCAIAgCAIAgCAw7dF/1Kf1P6bV0dD+Bv3WU1X+VStqWRwgCAIAgCAIAgCAIAgCAIAgCAIAgCAID2pKZ8sjY42Fz3mzWgZyf+576gsXORqK5y5j1rVctk0my4k4nsomZb7PqHDjO1MB0sZ/c6/cqCrq1mWyeEt6enSJLrpLUoRJIXC+MLYpN5iidNNbKLGlrWsadDpZHZowdWknYpEcCuTGctk9/RNZqfLZbIl1OJuMdQwF8tC0xgXcaepbUPaNpjyGkga7XWfd41zNfn3pbndTHtXJnVubctywUVWyaNskbw5jwC1w0EFRnsVjla7SbmuRyXQ91iehAEAQBAEAQBAEAQBAEAQGG7ov8Aqc/qf02roqH8Dfusp6r8qlbUwjhAEAQBAEAQBAEAQBAEAQBAEAQBAEB70VI+aRsUTC57zYNH/cwG1Yve1jVc7Qetarlsmk2nEzFJlCzKdZ87hx36gOQy+gc+k69QHPVVW6ZbJ4S3gp0iS+ssyiEgIDOnsBwVhKQ55Xzz74dfEkDWN6A0NsOfnVqi2qIm6kRLcCEv4nrrup10FADhGJrKOCkdADK/IcMqWN7XMDWhjQHNytN9BA259b5F7BVc5XXzeipnMmsTtERrUS2f1JLEzizV0bf5TKo5A1AvaHSNGwBxObnWqqztjculW/8ADOHMrkTRctChkgIAgCAIAgCAIAgCAIAgCAyjHXFKsqK6WWKmL43ZNnb5C29mNBzOeDpB1K6pKuFkSNc7P6L0K2ogkdIqomb9EHwDwh5mfbQfMUnv1P5uS9DR3WXy806jgHhDzM+2g+Ynfqfzcl6Dusvl5p1HAPCHmZ9tB8xO/U/m5L0HdZfLzTqOAeEPMz7aD5id+p/NyXoO6y+XmnUcA8IeZn20HzE79T+bkvQd1l8vNOo4B4Q8zPtoPmJ36n83Jeg7rL5eadRwDwh5mfbQfMTv1P5uS9B3WXy806jgHhDzM+2g+Ynfqfzcl6Dusvl5p1HAPCHmZ9tB8xO/U/m5L0HdZfLzTqOAeEPMz7aD5id+p/NyXoO6y+XmnUcA8IeZn20HzE79T+bkvQd1l8vNOo4B4Q8zPtoPmJ36n83Jeg7rL5eadRwDwh5mfbQfMTv1P5uS9B3WXy806jgHhDzM+2g+Ynfqfzcl6Dusvl5p1HAPCHmZ9tB8xO/U/m5L0HdZfLzTqOAeEPMz7aD5id+p/NyXoO6y+XmnUcA8IeZn20HzE79T+bkvQd1l8vNOp9biFhAkD6JbnM0FhzmzyewJ36n83Jeh73WXZzQ1LFDFaOgjzcaVwGXJbT+FuxoOrtVNU1Tp3bthYwwJEm8sCim8IAgKrhjFx+XK+nEb46j+fTyOcxryP9xkjc7HGwvmIKmRVDbIj8ypoVPa2sjviW6q3XpQ/NXHWVL2OFDFTyR5WTPJOJCwPFn5Mcfl5tTiBey9asMaKmOqoupEtzXR+jxe0eqLi2VNd+hO4EwU2lhEbSXG5c97vKe9xu97uclRpZVkdjL9Q3MYjEsh3rWZhAEAQBAEAQBAEAQBAEAQBAEAQBAEAQBAEAQBAEAQBAEAQBAEAQBAEAQBAEAQBAEAQBAEAQBAEAQBAEAQBAEAQBAEAQBAEAQBAEAQBAEAQBAEAQBAEAQBAEAQBAEAQBAEAQBAEAQBAEAQBAEAQBAEB//Z"/>
          <p:cNvSpPr/>
          <p:nvPr/>
        </p:nvSpPr>
        <p:spPr>
          <a:xfrm>
            <a:off x="1679576" y="-1227138"/>
            <a:ext cx="4905375" cy="256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2" name="Google Shape;1962;p166" descr="sap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1544" y="727536"/>
            <a:ext cx="2619324" cy="1368152"/>
          </a:xfrm>
          <a:prstGeom prst="rect">
            <a:avLst/>
          </a:prstGeom>
          <a:noFill/>
          <a:ln>
            <a:noFill/>
          </a:ln>
        </p:spPr>
      </p:pic>
      <p:sp>
        <p:nvSpPr>
          <p:cNvPr id="1963" name="Google Shape;1963;p166" descr="Resultado de imagem para intel logo"/>
          <p:cNvSpPr/>
          <p:nvPr/>
        </p:nvSpPr>
        <p:spPr>
          <a:xfrm>
            <a:off x="1679575" y="79018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4" name="Google Shape;1964;p166" descr="aplicativo taxi.png"/>
          <p:cNvPicPr preferRelativeResize="0"/>
          <p:nvPr/>
        </p:nvPicPr>
        <p:blipFill rotWithShape="1">
          <a:blip r:embed="rId4">
            <a:alphaModFix/>
          </a:blip>
          <a:srcRect b="35004"/>
          <a:stretch/>
        </p:blipFill>
        <p:spPr>
          <a:xfrm>
            <a:off x="5015880" y="727536"/>
            <a:ext cx="1500758" cy="975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5" name="Google Shape;1965;p166" descr="346px-Tesla_Motors_logo.svg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40217" y="223480"/>
            <a:ext cx="1398677" cy="2021210"/>
          </a:xfrm>
          <a:prstGeom prst="rect">
            <a:avLst/>
          </a:prstGeom>
          <a:noFill/>
          <a:ln>
            <a:noFill/>
          </a:ln>
        </p:spPr>
      </p:pic>
      <p:sp>
        <p:nvSpPr>
          <p:cNvPr id="1966" name="Google Shape;1966;p166"/>
          <p:cNvSpPr/>
          <p:nvPr/>
        </p:nvSpPr>
        <p:spPr>
          <a:xfrm>
            <a:off x="1847528" y="4394908"/>
            <a:ext cx="2448272" cy="1800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Alocação de recursos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é preciso vencer vários gargalos para que uma inovação seja bem sucedida</a:t>
            </a:r>
            <a:endParaRPr/>
          </a:p>
        </p:txBody>
      </p:sp>
      <p:sp>
        <p:nvSpPr>
          <p:cNvPr id="1967" name="Google Shape;1967;p166"/>
          <p:cNvSpPr/>
          <p:nvPr/>
        </p:nvSpPr>
        <p:spPr>
          <a:xfrm>
            <a:off x="3791744" y="5733256"/>
            <a:ext cx="576064" cy="504056"/>
          </a:xfrm>
          <a:prstGeom prst="ellipse">
            <a:avLst/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968" name="Google Shape;1968;p166"/>
          <p:cNvSpPr/>
          <p:nvPr/>
        </p:nvSpPr>
        <p:spPr>
          <a:xfrm>
            <a:off x="4583832" y="4437112"/>
            <a:ext cx="936104" cy="165618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9" name="Google Shape;1969;p166" descr="carro eletrico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63953" y="4437112"/>
            <a:ext cx="1830851" cy="1373138"/>
          </a:xfrm>
          <a:prstGeom prst="rect">
            <a:avLst/>
          </a:prstGeom>
          <a:noFill/>
          <a:ln>
            <a:noFill/>
          </a:ln>
        </p:spPr>
      </p:pic>
      <p:sp>
        <p:nvSpPr>
          <p:cNvPr id="1970" name="Google Shape;1970;p166"/>
          <p:cNvSpPr txBox="1"/>
          <p:nvPr/>
        </p:nvSpPr>
        <p:spPr>
          <a:xfrm>
            <a:off x="7608168" y="4437112"/>
            <a:ext cx="305983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Para viabilizar o carro elétrico, é preciso investir em infraestrutura de abastecimento.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Exemplo: Tesla na Europa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" name="Google Shape;1975;p167"/>
          <p:cNvSpPr txBox="1"/>
          <p:nvPr/>
        </p:nvSpPr>
        <p:spPr>
          <a:xfrm>
            <a:off x="1847528" y="1773263"/>
            <a:ext cx="856895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Ecossistema</a:t>
            </a:r>
            <a: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é </a:t>
            </a:r>
            <a:r>
              <a:rPr lang="en-US" sz="24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constructo</a:t>
            </a:r>
            <a: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24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enaltece</a:t>
            </a:r>
            <a: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24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interdependência</a:t>
            </a:r>
            <a: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dos </a:t>
            </a:r>
            <a:r>
              <a:rPr lang="en-US" sz="24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atores</a:t>
            </a:r>
            <a: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no </a:t>
            </a:r>
            <a:r>
              <a:rPr lang="en-US" sz="24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desenvolvimento</a:t>
            </a:r>
            <a: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-US" sz="24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comercialização</a:t>
            </a:r>
            <a: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4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uma</a:t>
            </a:r>
            <a: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inovação</a:t>
            </a:r>
            <a: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radical.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6" name="Google Shape;1976;p167" descr="data:image/jpeg;base64,/9j/4AAQSkZJRgABAQAAAQABAAD/2wCEAAkGBxQREBUTEg8RFhQVFhcYGRYVEhUVFxoYFxcYFxcVGhUYHCsgGSYmGxUUIjEhJSkrLi4uGiAzODMsNygtLisBCgoKDg0OGxAQGywmHyYsOCw4NDIsLCw0NDAsLDQsLy82LC8sLCwsNDQ0NCwsLywsLCwsLCwsLCwvNCwsLCwsLP/AABEIAKIBNwMBEQACEQEDEQH/xAAbAAEAAwEBAQEAAAAAAAAAAAAABQYHBAMBAv/EAEgQAAEDAgAHCwgIBAYDAAAAAAEAAgMEEQUGEiExQVEHExYiUmFxgZGS0jJUcoKTobHTFBdCU2KistEjM7PBJCU1Q0TwFXPC/8QAGgEBAAIDAQAAAAAAAAAAAAAAAAQFAgMGAf/EADURAAEDAgALCAICAwEBAAAAAAABAgMEEQUSFSExQVFhkaHRExQyUnGx4fAzgSLBIyTxQ0L/2gAMAwEAAhEDEQA/ANxQBAEAQBAEAQBAEAQBAEAQBAEAQBAEAQBAEAQBAEAQBAEAQBAEAQBAEAQBAEAQBAEAQFKxhxqngqXxsEWS21rtJOdoOnK51b0tDFLEj3Xv93HN1+F54J3RtRLJuXZ6kbw4qeTD3HeJSMmQ7+PwQsvVOxvBeo4cVPJh7jvEmTId/H4GXqnY3gvUcOKnkw9x3iTJkO/j8DL1TsbwXqOHFTyYe47xJkyHfx+Bl6p2N4L1HDip5MPcd4kyZDv4/Ay9U7G8F6jhxU8mHuO8SZMh38fgZeqdjeC9Rw4qeTD3HeJMmQ7+PwMvVOxvBeo4cVPJh7jvEmTId/H4GXqnY3gvUcOKnkw9x3iTJkO/j8DL1TsbwXqOHFTyYe47xJkyHfx+Bl6p2N4L1HDip5MPcd4kyZDv4/Ay9U7G8F6jhxU8mHuO8SZMh38fgZeqdjeC9Rw4qeTD3HeJMmQ7+PwMvVOxvBeo4cVPJh7jvEmTId/H4GXqnY3gvUcOKnkw9x3iTJkO/j8DL1TsbwXqOHFTyYe47xJkyHfx+Bl6p2N4L1HDip5MPcd4kyZDv4/Ay9U7G8F6jhxU8mHuO8SZMh38fgZeqdjeC9Rw4qeTD3HeJMmQ7+PwMvVOxvBeo4cVPJh7jvEmTId/H4GXqnY3gvUcOKnkw9x3iTJkO/j8DL1TsbwXqOHFTyYe47xJkyHfx+Bl6p2N4L1HDip5MPcd4kyZDv4/Ay9U7G8F6jhxU8mHuO8SZMh38fgZeqdjeC9Rw4qeTD3HeJMmQ7+PwMvVOxvBeo4cVPJh7jvEmTId/H4GXqnY3gvUcOKnkw9x3iTJkO/j8DL1TsbwXqOHFTyYe47xJkyHfx+Bl6p2N4L1HDip5MPcd4kyZDv4/Ay9U7G8F6jhxU8mHuO8SZMh38fgZeqdjeC9Rw4qeTD3HeJMmQ7+PwMvVOxvBeo4cVPJh7jvEmTId/H4GXqnY3gvUcOKnkw9x3iTJkO/j8DL1TsbwXqOHFTyYe47xJkyHfx+Bl6p2N4L1HDip5MPcd4kyZDv4/Ay9U7G8F6kjgTGCsqpMljYQ0eU8sdZo72c7AtFRSU0LbuVfS/wTaLCNbVPxWo22tbLm58i6t0KnOkQ+oDK8dD/AI6X1f0BdJQfgb91nE4XT/bd+vYhLqWVlhdBYXQWF0FhdBYXQWF0FhdBYXQWF0FhdBYXQWF0FhdBYXQWF0FhdBYXQWF0FhdBYXQWF0FhdBYXQWF0FhdBYXQWF0FhdBYXQWF0FhdBYXQWF0FiUwBgSSrfZuZg8p9sw5htPMo9TUtgbddOwnUOD31T7JmbrU1HB1AyCMRxts0dpOsk6yuclldK7GcdrBAyBiMYlkOpazcEBlGOx/x0vq/oC6Sg/A37rOMwsn+279exB3UsrrC6CwugsLoLC6CwugsLoLC6CwugsLoLC6CwugsLoLC6CwugsLoLC6CwugsLoLC6CwugsLoLC6CwugsLoLC6CwugsLoLC6CwugsLoLC6CwugsTGLeAX1b83FjaeO/wD+W7T8PjFqqpsDd+pCdQ0D6p+xqaV/pN5qdDRshjEcbQ1rdA/uTrPOudkkdI7Gcuc7KKJkTEYxLIh0LA2BAEBkuO5/x8vq/oC6Sg/A37rOOwon+079exBZSllfY9aaB8jg2NjnuOpoJPuWLntal3LZDNkTpFxWJdSyUGItS+xeWRDYTlO7G5veoMmEom+G6lpFgWd+d6o3n94kxHueMtxql5PMwAe8lRVwq7U1Ca3AUds71P2dz2LziXsb+y8yo/yoe5Ci8y8jnqNzz7up6nR/3B/stjcK+ZvM1vwEn/y/ihEVmJNVHna1kg/A7P02dZSWYRhdpzEKXA9QzRZfRepAVVNJEbSRvYdjmlvZfSpjHtel2rcr5IXxrZ6KnqeOUsjXYZSCwykFi10mIs8kbX75E3KaHZJyri4vY5tKrn4Sja5W2XMXEeBZXsRyuRL+p7fV9P8AfQ/n/ZY5Uj8qmeQpPOnMfV9P99D+f9kypH5VGQpPOnMgsYMCyUb2teWuym3Dm3tmNiM+zN2hS6epbO1VbqK+son0zka5b3IvKUgiWGUgsTOL2L76wPyHsbkZN8q+fKvosOZRamrbBbGTSTqPB7qlFVqoliY+r6f76H8/7KNlSPyqTchSedOY+r6f76H8/wCyZUj8qjIUnnTmPq+n++h/P+yZUj8qjIUnnTmfHbn8+qaH8/7JlSPYp4uA5dTk5nNLiNVAZhE7mD8/vAC2JhKFdvA1OwLUImay/sia3AdTD/Mp5ANoGUO824UhlTE/wuQiSUM8fiYvv7EdlLeRbDKQWGUgsMpBYZSCwykFhlILDKQWJ3FjF19W+5u2EHjPtp/C2+k8+pRKqrbCltLiwocHuqXXXM3b0NUo6VkTBHG0Na0WAC5573PdjOXOddHG2NqMYlkQ9lgZhAEAQGRY8n/Hy+p+hq6Sg/A37rORwmn+079ex+cWMXn1jznLYm+U+35W7T8OwH2qqmwN2rsMaKhdUu2NTX/SfcxqeDMFxU7MiKMNGs/aPO52krn5Znyrd6nVQwRwtxWJY7FqNwQBAEAQHlUU7JG5L2Nc3Y5ocOwrJrnNW7VsYvY16Wcl0MdxkdB9JeKZuTG028okFw8oi+gXzDovrXS03admiyLnOOrUi7ZUiSyf3rIzKUgi2JTFfB/0irjjIu2+U70W5zfpzDrUeql7KJXayXQwdtO1q6NK/o2ZcwdkEAQFY3QcHb7SGQDjQnK9XQ8dmf1VPwdLiS4q6FzdCswrB2kGMmlufqZZlLoDlbDKQWL9uWnNUdMfweqfCulv7OgwJ4X+qF8VQXoQBAEAQBAQeG8VYKkE5AZJqewAG/4hod15+dS4K2WLXdNi/cxBqcHwz51Sy7U+5zMMN4KkpJTHIOdrh5LhtH7alfQTtmbjNOYqaV9O/Fdx2nBlLcR7DKQWGUgsMpBYZSCxYcU8WnVbsp12wtOd2t34W/3OpQqurSFLJ4ixoMHrULjOzN99xqlNTtjYGMaGtaLADQFz7nK5cZy5zqmMaxqNalkQ9ViZBAEAQBAZJjlEZMJvY3ynujaOlzWge8roqJyNpkcuq5yuEGK+rVqaVshp+CMHtp4WRM0NGnadLnHpNyqGaVZXq9dZ0sELYY0Y3Udi1m0ICPr8NU8BtLPG08ku43dGdbo4JJM7WqppkqYo8z3Ihxtxuoz/AMpnWHD4hbO5T+U09/pvOh30WF4Js0U8Tzsa8E9mlanwyM8TVQ3xzxSeFyL+ztWo2lZx7w59GgyGG0stwPwt+0732HOeZTqCn7V910IV2EarsY7N8S/VUye66E5awugsaPuYYOtFJORnechvot0kdLrj1VS4Tlu5I01ZzocDw4rFkXXm/SfeRd1VFyEAQH4ljDmlrhcOBBG0HMQvUVUW6HioipZTD8K0Rp55InX4jiL7RpaesWK6qKRJGI9NZxc8KxSKxdRyXWw1WNB3KjmqOmP4PVPhXS39l9gXwv8AVC+qoLwIDwqq2OK2+SsZfRluDb202us2Ruf4UuYPkYzxKiHgzDFO42FTCTzSM/dZLBImlq8DFJ4lzI5OKHa11xcG4Wo26T6gCAh8asECqpnMsMscaM7HDV16OtSaWdYZEXVrItZTpPErder1MZyl0xx9hdBYXQWF0Fiz4oYrOqyJJLtgB06C8j7Lebaeoc0GsrEhTFb4vYsqHB6zrjv8PuanBC1jQxjQ1rRYACwAGpc+5yuW66TpmtRqWTQei8MggCAIAgCAziojDsPgHlNPdhuPeFdNW1D92lC5t8Ip91GjqlL4IDkwq2QwSCE/xch2Ro8q2bTzrZFi46Y+i5rlxlYuJptmMLlDg5weHB1zlB18rKvnvfPe66pLKmbQcc5q3XG0n5uvTywKHliZwVjTU09gyYuaPsScdvRnzjqIUaWkhk0pn3ZiZDWzxaFumxc/ycmGsKvqpnSyaTYADQ1o0NHv7Ss4YWxMRjTVUTOner3HDdbjTY/cMTnuaxgu5xDQNpJsF4qo1LroPWsVyo1NKm64No2wQsib5LGho57aT1nOuUkesj1cus7GKNI2IxNCHSsDYEAQBAZxuoYMyZI6hozPGQ70m52nrFx6oV1gyW7VjXVnKHC8H8klT0X+ii3VqU9jQtyjRUdMfweqfCuln7LzA+h/qhf1UF0EBQt1fyKf0pPg1W2CtLv0UuGU/iz1UztXJRYp34HwzNSvyoXkZ87TnY7mLf76VpmgZKlnoSIKiSBbsX9ajaMF1zaiFkrdD2g2OkbR1G4XNSxrG9WLqOrikSRiPTWdS1mwIDEcZ4RHWztGgSOPe439109K7Ghau45GsYjZ3om0jLqQR7C6CxbMTcUjUkSzAtgGgaDJzDY3n16tqr6ytSL+DPF7FlQ4PWX+b/D7/BqccYaA1oAAFgALAAaAAqFVVVup0aIiJZD9Lw9CAIAgCAIAgMuwvViLDoeTYCSME7A5jWk9WUr2JmPRWTYvuUEzsSuRy7U5pY1FURfhAEBEYbxbp6vPJHZ/3jOK/rOvoN1IhqpIfCubYRp6SKbxJn26ykYT3OpmXMErJByXDId0Xvkn3K0iwmxfGluZVS4Jemdi35FWwjgqenNpoJGc5bxep4zHtU6OaOTwrcr5KeSPxtVPu04rraarC6CwugsW7c1wbvtWZSOLC2/ruzN7BlHsVdhKXFixU0r7FlgyHGlx10J7mrKhOhCAqWPOMH0WSmaD/uCR/wD625iOvKPdVhRU3ateq7LJ6ldXVPYuYibbr6Fsabi40FV5Yn1ARONWDPpNJJGBxrZTPTbnaOu1utSKWXspUdqI9XD2sStMRuunOUsaHuTHNUdMfweqfCulv7LvBGh/6NBVQXAQFA3WTxKf0pPg1W2CtLv0U+F/Cz1Uzq6uSksLoLG0Yk07o6CEOBBLS6x1BxLh7iFzVa5HTuVDqaJisgai7CcUUlBAYtjs++EKi3Kb7o2BdLRfgb91nL1+eod91EJdSiJYueJWJ5qLT1DSIdLWaDJznY349Gmtra3s/wCDNPt8+xaUNB2n+STRs2/Huag1oAAAAAzADRbYqLSX59QBAEAQBAEAQBAYzj//AKhN6n6Gro6H8Dfus5rCCf53fdRd8Q8aG1EbYJXfx2Cwv/uNGgjaQNI6+isrqRY3Y7fCvItaGrSRuI7xJzLeq8sAgCAID45oIsQCDqKAq+GsRaacExt3l+1g4vXHo7LFTocISx5nZ039SBNg+KTOiWXd0M2w9gGajfkyt4p8l7c7XdB1HmKuYKhkyXbwKWemfCtnaNpFXW8j2NkxBwZvFEwkceX+I71vJHU3J67rna6XtJl2JmOloIezhTaucsahkwIDF8ecJb/XSEG7YzvbfUzO/Nle5dJRR9nCm1c5zVdJ2ky7EzGkYiYQ3+hiJN3MBjd6hsPy5J61TVseJMu/PxLqhk7SFFXSmbgWBRCWEBiuOuDPo1bI0DiPO+M6HkkjqdlDsXSUcvaRIutMxzNbD2cy7Fzlo3JNFT0x/B6g4V0t/ZPwTocaEqktwgKtj1i9LWtiEJjGQXE5bnN0gAWs07Cp1FUsgV2NfPsIFdSvnRqNtmKkNzir+8pvaSfLVhlOHYvBOpX5Lm2pz6E7gPc7ZG4PqZN8IzhjQQy/OTnd0ZutRZsJOclo0sSoMFtat5Fv7F5VWWoQH5keGgucbAAknYBnJXqJdbIeKts5gmFK3f55JdG+Pc7PqBOYdll1UTMRiM2IcnK/tHq/apcMScTDLkz1LbR6WRkeXsc4cnYNfRpr6yuxf4R6duwsaKgxv5yJm2bfU0wC2YKkLw+oAgCAIAgCAIAgCAxfdAP+Yzep+hq6Oh/A37rOdrk/zuK+15BBBIINwQbEEawRoUvSRNGcvOL26K9lmVTTI3RvjbB49Juh3SLHpVXPg1rs8ebcWkGEXNzSZ95fsFYcgqReGZjjyb2cOlhzhVUsEkS/zQtI5o5Eu1SRWo2hAEAQHNhGhZUROilaHMcLEfAg6iNqzjkdG5HN0mEkbZGq1yZjIocWHDCbaN+duVlF3KiHGv1gZPMVfrVotP2qfVKBKRUqEiXR/X3MbKBZc6dEfUBwYdwgKamlmP2GEjndoaOtxAW2GPtJEZtNU0iRxq/YYKXE5yc5znp1rqTl9Okvm5PhG00sB0Pbvg9JpDXDrDh3VV4Uju1H7MxaYMks5Wfs01UpchAUjdTwXl07J2jPCbO9B9gT1ODe0qzwZLivVi6/dCtwlFjMR6avY49yLRU9MXwes8K6W/s14L0ONDVSWwQBAEAQBAEBQd0nGZrWGkicC9380j7LdOR0nXsHSrXB9Kqr2rtGoq8IVNm9k3Sun0OTEbEvKyaiqZxcxjiOvY942bG9uxZ1tdb/ABxr6qa6Kh/9JE9ENJVOXAQBAEAQBAEAQBAEAQGK7oJ/zGb1P0NXR0P4G/dZz9b+dSu3UsiWF0FgDYgg2IzgjSDtB1ILE9g3HKsgzCoLxyZRvg7TxveoslFC/SlvTMSo6yZmu/rnLhgbdKjeQ2piMZ5bLuZ1t8oe9V82DHJnjW+4nxYRauaRLF7ikDmhzSC0gEEG4IOggqsVFRbKWKLdLofteHoQHJ/49m/7/b+Jve93/DlZXxt2LPtHYmJqvcwxEx8fXax1rAzCAhMbcCOrafemzCPjBxu3KByb2ac4tnsepSaWdIX4ypcj1MKzMxUWxQpdzaqB4skDhtynj3ZKtEwnFrRSsXBsupUJfFnEOenqI53VMYyDcta1zrgggtubWzE57FR6jCDJGKxGrnN9PQPjej1caCqotAgOfCFI2aGSJ3kyMc09Dha/vWcb1Y5HJqMXsR7VauspG5ZTOifVxvFnMexp6RvgVlhJyORjk0KhXYOarMdq6lL+qoswgCAID45wGkgICHwljTSQX3ypjuPstOW7oyWXI61IjpZpPC3+jRJUxM8TijYxbor5AWUrTG03Bkd/MI/CBmb05z0Kzgwa1ueTPu1FbPhBzs0ebed+I+JRBFTVtOVfKZE7PnOfLkvpOsA6NJz6NVZXf+cXH+kNtJRW/wAkmnZ1NDVSWgQBAEAQBAEAQBAEAQBAYnuhH/MpvU/Q1dHQ/gb91lDW/mU5cVMCGtqRFchgBc9w0ho2XzXJIA69izqZ0hjxtZrp4O1fi6iTw7iFU093Rjf49rAcsDnj0n1b9S0w18UmZ2ZeXE3TUMjM7c6c+BVXgtJa4EOGkEEEdIOcKcmdLoQ1Sy2U+XQWAzkAZycwAzknUANaCxuOJFBJBQRRy3D7OJafshzi4N6gRcajdc1WSNkmc5ug6ClY5kSNdpJ1RiQEAQBAEAQBAEAQBAEBGUWDd6qp5RonERPpMDmn3ZHvW58uNG1q6r8zU2PFe520k1pNoQGf7rczmsp8l7m3dJ5LiNTditcFtRVddNhW4RVURtlM3+myffS+0f8AurfEbsTgVeM7avFTzklLvKc53pEn4r1ERNBit10n5GwDqHwsvRY0/EXEne8moqm3kzFkZHkaw5wP2tFh9np0UtbXY3+OPRrXb8e5bUlHi/zfp2bPvIv6qyyCAIAgCAIAgCAIAgCAIAgMR3Qz/mU/qf02ro6H8Dfusoqz8ymh7nWA/o1IHvbaWaz3X0hufe282Y3I2uKqq+ftJLJoT6pZUcPZx3XSpa1BJZzVdBFKLSwxv9NjXfELNsjm+FbGLmNdpQjHYoUR/wCHD1Nt8Fu75P5lNXdYfKh2UGBKeA3ipomHa1gB7dK1vnkf4nKpmyFjPCiISC1GwIAgCAIDwraxkMZkleGMba7nZgLkAe8hZMY564rUupi5yNS7tB8pK6OUXjljeNPEe13wKOY5viSwa5rtCnQsTI+OcALk2HOgOSHCsD5N6ZPE6SxdkteHGw0mw6VsWJ6NxlRbGCSNVcVFznYtZmEAQBAEBnW7D5FN6UnwarbBWl36K3COhpmiuCrsfWgkgAEkmwAzkk5gANaCxq2IuJQp8moqWgzaWs0iO40nUXZ+rVtVHWVvafwZo9/gt6WkxP5v0+xeVWk8IAgCAIAgCAIAgCAIAgCAIDG8bpo2YZc+ZjnRtfG5zW2uQGNNs+Y57XGy6v6VHLSojdOf3KaoVqVF3aMxp+BcYaerH8CZrjrYeK8dLDn69CppaeSLxoWkczJPCpKrSbQgCAIAgOTCeEoqaMyTSNYwazr5gBnJ5gs443SOxWpdTB72sS7lGCq3f4WShpa2QZTQdOSc7SdlxY21XSRmI5W7D1jsZqO2nWsDIIDPN13CmTHFTA53nfHD8LczR1uz+qrXBkV3LIurMV2EJMyM/Zl9hsVyVdkOpmEZmiwqJgNgleB7isFjYulqcEM0e9NCrxU8Z5XPzvc55/E4u+KyREbozGKqq6SQxYwj9GrIZb2a14DvRdxXe5xPUtVRH2kTmmyB/ZyI439cudAEAQBAEBnW7F5FN6UnwarbBWl36K7COhpmkTC5wa1pLnGwABJJOgADSrdVREupWIl1shrmI2JYpQJ5wDORmbmIiuNAOt2m56htNFWVqyfwZ4fct6Wl7P8Ak7T7F0VeTQgCAIAgCAIAgCAIAgCAIAgCAw/dE/1Kf1P6bV0dD+Bv3WUtX+VSuA5wdYzg6wdoOpSyMT+Dcda2CwbUF7R9mUb4O08b3qLJRQv0tt6ZvgkMqpW67+pYabdUlH8ykjd6Mjme4hyiuwWzU5eH/CQle7W3mSEe6rH9qklB5nsI7TZalwW7U5DNK9utqn4m3VWfYonn0pWt+AK9TBS63cv+BcIJqaQ+EN0yqkFo2RRc4Be7qLsw7FvZg2JviVV5Gl9dIuhETmVGtrpJ35c0j5HbXuJzbBsHMFOYxrEs1LERzlet3LcuDN02paABBTAAWAs/MBoHlKAuDI11ryJnfn7EPv1oVX3NP2P8SZMi2ryHf5NiD60Kr7mn7H+JMmRbV5Dv8mxCsYwYakrZt+lDQ7JDQG3sA25sLk6yT1qZBC2FmK0iyyLI7GUjVuNYQBACgLnR7pNVHGxm9wOyGtblOD8o5Itc2dpNlXuwbE5yrdSa2tkRLWQ9vrQqvuafsf4ljkyLavI97/JsQfWhVfc0/Y/xJkyLavId/k2IPrQqvuafsf4kyZFtXkO/ybEH1oVX3NP2P8SZMi2ryHf5NiEPh/GWfCRijdCzKa45DYw67i6wtYk7FvgpmU93IvE0yzvmsljRMR8TW0bRLKGuqCNOkRg/Zbz7XdQzaaqsrFlXFb4fcsKamSNMZ2kt6gksIAgCAIAgCAIAgCAIAgCAIAgCAw7dF/1Kf1P6bV0dD+Bv3WU1X+VStqWRwgCAIAgCAIAgCAIAgCAIAgCAIAgCAID2pKZ8sjY42Fz3mzWgZyf+576gsXORqK5y5j1rVctk0my4k4nsomZb7PqHDjO1MB0sZ/c6/cqCrq1mWyeEt6enSJLrpLUoRJIXC+MLYpN5iidNNbKLGlrWsadDpZHZowdWknYpEcCuTGctk9/RNZqfLZbIl1OJuMdQwF8tC0xgXcaepbUPaNpjyGkga7XWfd41zNfn3pbndTHtXJnVubctywUVWyaNskbw5jwC1w0EFRnsVjla7SbmuRyXQ91iehAEAQBAEAQBAEAQBAEAQGG7ov8Aqc/qf02roqH8Dfusp6r8qlbUwjhAEAQBAEAQBAEAQBAEAQBAEAQBAEB70VI+aRsUTC57zYNH/cwG1Yve1jVc7Qetarlsmk2nEzFJlCzKdZ87hx36gOQy+gc+k69QHPVVW6ZbJ4S3gp0iS+ssyiEgIDOnsBwVhKQ55Xzz74dfEkDWN6A0NsOfnVqi2qIm6kRLcCEv4nrrup10FADhGJrKOCkdADK/IcMqWN7XMDWhjQHNytN9BA259b5F7BVc5XXzeipnMmsTtERrUS2f1JLEzizV0bf5TKo5A1AvaHSNGwBxObnWqqztjculW/8ADOHMrkTRctChkgIAgCAIAgCAIAgCAIAgCAyjHXFKsqK6WWKmL43ZNnb5C29mNBzOeDpB1K6pKuFkSNc7P6L0K2ogkdIqomb9EHwDwh5mfbQfMUnv1P5uS9DR3WXy806jgHhDzM+2g+Ynfqfzcl6Dusvl5p1HAPCHmZ9tB8xO/U/m5L0HdZfLzTqOAeEPMz7aD5id+p/NyXoO6y+XmnUcA8IeZn20HzE79T+bkvQd1l8vNOo4B4Q8zPtoPmJ36n83Jeg7rL5eadRwDwh5mfbQfMTv1P5uS9B3WXy806jgHhDzM+2g+Ynfqfzcl6Dusvl5p1HAPCHmZ9tB8xO/U/m5L0HdZfLzTqOAeEPMz7aD5id+p/NyXoO6y+XmnUcA8IeZn20HzE79T+bkvQd1l8vNOo4B4Q8zPtoPmJ36n83Jeg7rL5eadRwDwh5mfbQfMTv1P5uS9B3WXy806jgHhDzM+2g+Ynfqfzcl6Dusvl5p1HAPCHmZ9tB8xO/U/m5L0HdZfLzTqOAeEPMz7aD5id+p/NyXoO6y+XmnUcA8IeZn20HzE79T+bkvQd1l8vNOp9biFhAkD6JbnM0FhzmzyewJ36n83Jeh73WXZzQ1LFDFaOgjzcaVwGXJbT+FuxoOrtVNU1Tp3bthYwwJEm8sCim8IAgKrhjFx+XK+nEb46j+fTyOcxryP9xkjc7HGwvmIKmRVDbIj8ypoVPa2sjviW6q3XpQ/NXHWVL2OFDFTyR5WTPJOJCwPFn5Mcfl5tTiBey9asMaKmOqoupEtzXR+jxe0eqLi2VNd+hO4EwU2lhEbSXG5c97vKe9xu97uclRpZVkdjL9Q3MYjEsh3rWZhAEAQBAEAQBAEAQBAEAQBAEAQBAEAQBAEAQBAEAQBAEAQBAEAQBAEAQBAEAQBAEAQBAEAQBAEAQBAEAQBAEAQBAEAQBAEAQBAEAQBAEAQBAEAQBAEAQBAEAQBAEAQBAEAQBAEAQBAEAQBAEAQBAEB//Z"/>
          <p:cNvSpPr/>
          <p:nvPr/>
        </p:nvSpPr>
        <p:spPr>
          <a:xfrm>
            <a:off x="1679576" y="-1227138"/>
            <a:ext cx="4905375" cy="256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7" name="Google Shape;1977;p167" descr="sap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1544" y="117079"/>
            <a:ext cx="2619324" cy="1368152"/>
          </a:xfrm>
          <a:prstGeom prst="rect">
            <a:avLst/>
          </a:prstGeom>
          <a:noFill/>
          <a:ln>
            <a:noFill/>
          </a:ln>
        </p:spPr>
      </p:pic>
      <p:sp>
        <p:nvSpPr>
          <p:cNvPr id="1978" name="Google Shape;1978;p167" descr="Resultado de imagem para intel logo"/>
          <p:cNvSpPr/>
          <p:nvPr/>
        </p:nvSpPr>
        <p:spPr>
          <a:xfrm>
            <a:off x="1679575" y="-531440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9" name="Google Shape;1979;p167" descr="aplicativo taxi.png"/>
          <p:cNvPicPr preferRelativeResize="0"/>
          <p:nvPr/>
        </p:nvPicPr>
        <p:blipFill rotWithShape="1">
          <a:blip r:embed="rId4">
            <a:alphaModFix/>
          </a:blip>
          <a:srcRect b="37654"/>
          <a:stretch/>
        </p:blipFill>
        <p:spPr>
          <a:xfrm>
            <a:off x="5015880" y="117079"/>
            <a:ext cx="1500758" cy="935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0" name="Google Shape;1980;p167" descr="346px-Tesla_Motors_logo.svg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24193" y="548680"/>
            <a:ext cx="1398677" cy="869082"/>
          </a:xfrm>
          <a:prstGeom prst="rect">
            <a:avLst/>
          </a:prstGeom>
          <a:noFill/>
          <a:ln>
            <a:noFill/>
          </a:ln>
        </p:spPr>
      </p:pic>
      <p:sp>
        <p:nvSpPr>
          <p:cNvPr id="1981" name="Google Shape;1981;p167"/>
          <p:cNvSpPr/>
          <p:nvPr/>
        </p:nvSpPr>
        <p:spPr>
          <a:xfrm>
            <a:off x="5087888" y="4005064"/>
            <a:ext cx="2448272" cy="1800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Estratégia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estar a frente dos concorrentes depende se seus parceiros estão prontos</a:t>
            </a:r>
            <a:endParaRPr/>
          </a:p>
        </p:txBody>
      </p:sp>
      <p:sp>
        <p:nvSpPr>
          <p:cNvPr id="1982" name="Google Shape;1982;p167"/>
          <p:cNvSpPr/>
          <p:nvPr/>
        </p:nvSpPr>
        <p:spPr>
          <a:xfrm>
            <a:off x="6960096" y="5373216"/>
            <a:ext cx="576064" cy="504056"/>
          </a:xfrm>
          <a:prstGeom prst="ellipse">
            <a:avLst/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7" name="Google Shape;1987;p168"/>
          <p:cNvPicPr preferRelativeResize="0"/>
          <p:nvPr/>
        </p:nvPicPr>
        <p:blipFill rotWithShape="1">
          <a:blip r:embed="rId3">
            <a:alphaModFix/>
          </a:blip>
          <a:srcRect l="26838" t="23249" r="26673" b="35407"/>
          <a:stretch/>
        </p:blipFill>
        <p:spPr>
          <a:xfrm>
            <a:off x="1847528" y="188640"/>
            <a:ext cx="8352928" cy="4176464"/>
          </a:xfrm>
          <a:prstGeom prst="rect">
            <a:avLst/>
          </a:prstGeom>
          <a:noFill/>
          <a:ln>
            <a:noFill/>
          </a:ln>
        </p:spPr>
      </p:pic>
      <p:sp>
        <p:nvSpPr>
          <p:cNvPr id="1988" name="Google Shape;1988;p168"/>
          <p:cNvSpPr/>
          <p:nvPr/>
        </p:nvSpPr>
        <p:spPr>
          <a:xfrm>
            <a:off x="1524000" y="4509120"/>
            <a:ext cx="9144000" cy="234888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9" name="Google Shape;1989;p168" descr="data:image/jpeg;base64,/9j/4AAQSkZJRgABAQAAAQABAAD/2wCEAAkGBxQSEhUUExQVFRUUGBgVFBcXFRQUFRQXFRcWFxQUFxgYHCgiGBolHBQVITEiJSkrLi4uFx8zODMsNygtLisBCgoKDg0OGhAQGiwkHyQsLCwsLCwsLCwsLCwsLCwsLCwsLCwsLCwsLCwsLCwsLCwsLCwsLCwsLCwsLCwsLCwsLP/AABEIAO4A1AMBEQACEQEDEQH/xAAcAAABBQEBAQAAAAAAAAAAAAAGAAMEBQcCAQj/xABKEAABAwIDBAgDBAUJBwUBAAABAAIDBBEFEiEGMUFRBxMiMmFxgZGhscEjQmLRFENScoIkkpOistLh8PEWMzRTVIPCF0Rko+IV/8QAGgEAAgMBAQAAAAAAAAAAAAAAAAIBAwQFBv/EADIRAAICAQMDAgQGAQQDAAAAAAABAgMRBCExBRJBIlETFDJxIzNSYYGhQhVikbEGJMH/2gAMAwEAAhEDEQA/ANxQB4owBErsSihF5Htb5nX2SysivI0YN8IG67buJukbHP8AE9kfmqJaqKNEdLOXJfYHizamPO3QjRzeRV1VqmslNtTrlhlirCs9QAkAJACQAkAJACQAkAJAEetqRGwvO4enugDGekHpRroJXR08ORg/XOjLmv0GrDuI13+CVYJaM1q+kfE5O9WSjwblYP6oCYCsm2nrHd6rqD/3pPoUEDbdoasbqqo/ppP7yAJ1JtriLD2Kue/LOXfA3UAHOyXSLi+doka6WK9nPewRho4kvdZvpvUMk3bAcS/SI84IIvYObud4hEQZZJiBIASAEgCHiGIshF3HXgBvKWUkhoxcgNxbaeV9wz7Nvhv9T+SzTufg1QoXkHcQp5CzO8Os7c43sT5rPZCWMmqpw4LfZTZhlSwvkcdDlAGnqUU0Ka3EvvcHhEzYl/V1UsN9NR/NOit067bHEr1HqrUg8W4556gkSAEgBIASAEgBIASAEgCp2q/4SbwaSoZK5MB2srXsvke5vk4geyySl6jUuAKqsZmO94d+8yN39ppWiO5nZCOJv5Rf0EH9xWCCGKSDd1Y8oYR8mIA7ONT7utcPKzfkgBzDKtzpWl7nO4dol1vIncoaWCUfUXRlJeib5/kojwDCxMQeqNwEpASAAKre58js/eJt5a7h5LLLLe5tgklsRNpMNFO9gBJzNub233UWxUcDVS7sl7ti0GhaRuBjPoRZWW/llFT/ABSLsDXMbFIHOa2zr6kDS3+Cr080luWamDlJYKrDq5rcQMgPYc8i/g7S/uqlLFuS6UW6cGkgroHNPUAJACQAkAeEoAr6vG4IpY4XysbLLpGwkZnbzoPRADWNbRU9K0ulktbgNT7cFGQMt2g6d42EtpYM5/akcQ32CAAjEemXE5b5ZI4gd3Vxi49XXUgUP+3le5+aWqmkGoLHPdkcCLG7Rp8FDWQyc45tCJgMoINtb+Sp+F6sl6s2B577q7BS2cKSBIASAHInlpBG9DWxJc1W1NQ5sTWSPiEQIGR7m3JN7mx8EsY4AssN6ScShtaqkcBwe4vHxR2kBpg3TnO2wnjY8cSAQfh+SNxtjUNlekKlrR2TldxB1A/L1UpkMLwUZIA/aXsvJHA3tw1tf5KuSLq28FJtXjkc5jLbgtaQ64txB3+6qseS6iLTZDxXaSSaFsNgGtAuRvdl3E8lVK147S+uhKXcUjSqi/CJtE6zm+YQuURLhmxQm7QeYBXSjwceXI4mIEgBIASAKPa6pyU50BzENAO7cTr4aKubwthorLMbwnDaaat/SDmJpWhrwe6ZNOrcNfui9xzyquEnjceUQW6UK6ofUua8ObAP91a5bIP27jQk8uCuRW0AxCZEHQZfQak8BvUsnBPdgNQI3Suhe1jRcucMummoB1O9LkCuIUkHiAEgBIASAEgC3wfZyeqY98LQ7IQCMwBuRcWvvQBFrMOlgOWaJ7D+IFt/I7j6IyTgYIaTpceevyUAFWxuDVDZ4579RG1wLnu0D2g9pjQdXEjTdZK2SkfSWz1Y58Ic0dm5y35aJck4KbaR5D577mkH0LAVDbyy2PCAfEmWJuqWy9LcH53kHQkeRsq3gvEzEZB96/nYpGOiZT464b2tPqQhcjOGUaFQdJ8Ia1r4ZAQALgtcNB42WqN64OfPSyzsWkXSPRneZG+bPyTfHQnythJj29oT+ut5sePom+ND3I+Xs9iQ3bOhP/uWf1h9FPxoe5HwLPY9/wBsqH/qY/c/kj40Pcj4FnsCHSFtvSdVGIpWSnrBma06gFpF7nTioclJbEquUN2jNqTFg2d4YQY3vjaABlIBzl+cHW5uT7JEsbMdeos8aw6aIHqpMzDrkkGYWPC53+qWXdF5RCUXsAuIBjT9rRgHnG5zB7C7fgrIzb8iyrSLfZXaqhpAf5K/Od8hLXu8hcCyZpsTgf2w2whrIerhe6IE3fnabvtfs3G4bj6KUsCsATEP2m/H8k2QG8viFJAsv+boAWVACsgD0NHP5oAKNj9qRQF/ZMrX2JZo0ZhuOa/I8lDWSUWeM9JLqiMxmliyng9zn/QJe0nIM02ISk/ZCOLxYwA/znXd8UzICrZ3CXPla6R75DfUucbfFVTGTPobZ9oELQOH5BMoiORT7XU9nSu4PZ7FrSPyUTWNy6t+ACxY3IPMBZTYuSorWAwNdbWzdePC6QvxsQKKAPeGm9jfcoYIcxGh6oixuHbvCyUdcj+CYTJVyiKK2YgnU2AAFySU0YdzwiLJqCyyXtFstU0bWulaMpOUOa4OF7XseW4qZ1SissWu6Njwgez+Kr2NBcN2cqywPFPKWkXBynUJvht+CtXw4yUMjyNDe+4jx5KtrwXLco8cJtc87LVpsZMeteIlzsPUmoligdGw2eXdbr1lgxxym57QuB5I1lqorczHRBzZqGKYdL1eYRlzbb26kW5jeq9PrY3VqbIs07jIAMUljJLSQDyd2T7FaIShPgTtaBmsomHUW+CdZFaKuaiHAqzOBCNJTkI7iMDTmWTZIOVICQAkAe2QTgVkEHYIugkvMGgc82ihfIfwtJ+O4KudkY8sZRb4Rp2zGy9U5zTIWwN0uDZ8luVhoPVZ3fGTxEtVTXJtWG04jja0bgN53nxK1RzgoaKbaxul/BRNZHg8GW4g8ZiAd3Dks8o4NMJblTU1A6vqyPI+twqmjVnYjYdIGyNJNhe3uCkYyJ+0LhZnm7l4KB48lv0WyWxCMc2yD+qT9FdR9ZRq1+GHfSyy+HuPKRh+Y+q0X/SY9I38Uw5j9QuesJnXkspn05QuvGw82NP9ULqR+lHBns2fO+3jMtfUjd9o746/Vc636jtabetMD8ZbeO/JwVum+pletXpQRbO0Jo6uId4ENkBtYlr4ibe9wseqmtRTJLnj+wqgoGy7OYpHUQ5o3XA3jc5pOtisNNUqq+yQkpdzyeYlRRygiSNjx+Jod81lldOH0seKXkFK/YShfr1OQ82Ocz4A2RDq2oh5z9yJUwl4Kap6M6Y92SZv8TXfMK+PXrVzFMrejgQJOi+PhUSerWn8lav/ACCX6BfkY+5Gf0Wt4VJ9Yx/eTr/yD/Z/YfIr3Gz0Xf8Ayf8A6/8A9Kf9fX6P7D5Fe56Oi8cak/0f+Kj/AF//AGf2HyK9x1nRjHxqH+jW/UqH15/oD5Fe5Ji6NqUb5JnerB9FXLrlz4ihlooe5MZsJQtGrHu/ekd9LKl9Y1MuML+CyOkrRa0WA0kdiynjB5luY+5uqJa7UT5kP8GC4RdRyBo4NA8gE1TnN+5EtiywWuZI/Kx2a2ptu912aapw3kZbJph1COyPJddcIxPkptqm9keRUyJgZViMIBJAsTv8VnkaYg/VKpmiJEKUtRy/VKx0O0Nc+CRskbi17TdpHDglTaexLSawy1x7bWqqouqleCwkE2a1pNt1yBuurZWyksFdemhB9wMZ1SzQ+MGjYT0ryxRMjdA15Y0NzZy2+UWFxY8lpjqcLBgnou55AHHsUdUzyTPABkdmIG4eColLueTdVHsgkUr4hK9kRNs72NvyzG1/irIeiMp+yK9Su5JBpX0MjZ6bN+qlbBe1hIx0YyOHhmEgsubVbXKueHys/Z+SJp7B5sS6O7xGMv2cPWAcJBma4eegSruee7+CueEWLq4GwO8kDwFy4D+ysN9Te+CYsakXLmXIjyJGShsqCRpxTgNlSBySpQIbc5SMcl6sistRDhZM1qukeYghscbfMud+S9NDolK5bZy3rJRbSK522lZIbdblH4Gtb8bErXDpmmj/AI5KnqrGTaGqfIbyPc4/iJPzK0QqhDaKKnOTNR6P+8fL6hLa09hq8vk1eDujyWiO6Qj5KzaRt4x6qJEQZleLDf5qiRqiDVUNVU0aIkNyVotR4UrHQ05JgYZepG7hhyUBAoJGJBdSmSV9ebDTQgjUb9+i00878GXV57AxbtI+R9PTyscHNkgc1zgQ42aA7MDvOa5BG+65nyEIKdsHs000T8V7RZpGxEZb1gcAHuDZHkW7RffMNORBFvNZk1KXpe3AtiFKyHr2Oyua95Lha5YTdze1y7pPqotdjg14FgTJFwpmlDD0hKGioJGnJsgcOTIDgqQGyFJOThzd6sg/UskSWxkUWxNY79WGj8T2j6r2D6npor6jlPS2Sk8ItIdhnRRmSomZG0amwLz5A8T4KhdWjOfZVHLGekcVlsd2afC2X7RpfHw1sRroSBv8ltujY47bMoj2qWDaMBawAdWGhp3ZRYLBU593qNU+3GwbwjsjyXYh9KML5IOPt+z/AM8lEiIGWYu3UqiRriC9UNVWzREhOCVlqOClY6G3pCUMOQSR3pRjxpQSjgoGGDbrGX4vYD4jM1XRT7Hj2Zn1IWVWIMq5YJQ3JJTVQhfre7HO7B92n3XOrplp4yg3lSjn+Re5T39maFsQ1v8AKCAQTNJdpv2bO038Dq7+JZlthc+lEWZ5HWshMrwxzg/MHuafwXGgI3HNwVVzmoZYsOR+Vcmzc0DD1WShoqCRsqQOCmQHBTAcEKQPFKSAg4zicdNGZJXWHAfeceTRxK06bTTvn2wX8iTtVayzLsYx+SreCezG3uMG4eJ5uXrdLo46eOFz5Zy7L5WPbgs8OoJGsbIWEMf3XW0P5X4K749bl253K3U8ZNP6P5Tctvpa9vG/BJbFLcmtvG5qsHdHktEfpRW+SLjLbxH/ADzRIhcmWY0zVyokaYgtVhVs0RIDglLkNuCVliG3pCUMuQSRnJSUcFQOclSN4IVc+2u4tII8wQtFW6wZtR9IZswxsdqhjgWVc9M9reLSXlzh7lcz5hzbpkt4qQRrS9SfJrWFN3+I18dVydE+U34C72KmOW9SR1ofYPs3LlczVujjxHIrXc/weCqHJLlXGkaERZ3AAkmwAuTyA3lVxTlLCGIGH4nDOCYZGvtvynUeYV9ultp+tYEi0+GPlUjnBUgcEqUByQpASePJBheO4pLUSOdK65BIA4NANrNHBe609FdVaUEca2yUpMJdhdlTPaWUERDUAj/eHl+6sPUuoRpXZD6i6ihy9T4NXZC0tykAt3ZeFuS4FVk1LuzubXFYJWzmF9TKcpuwjS+8ajRehqvdkUmY5QwaJB3R5Lpx4RkfIziY+zchip7mY47HqVTJGqAJVjFU0aIle9qRlyGnNUFiGXpGShh6gkjOSjHBQSjkoGyQsRaSN3h7rRS/JRqFmLQW4phwhdRiGRzoWzsY9mYua2UEXNuF9dFz6rXP4qmt8PD/AGElDHb28GxYc3Q+R+a5GihiLf7BbyVTKj+UObnjdfNoG2kZlI7J5haLofg+RFtIkSLjsuTIGIj7N/7jv7JU07WR+473izBsPrZIXNfG4sc3iDa/geY8F7uyqFkXGa2OMpSjN4NH2Z25jntHPaOXcD9x/r90+a83rejyr9dW69joValS2YW2XGawacnJQByUEnlk8eUDZk1FgMcYNTWksizExx/fmNyd3Bq9hPUzmlVRu8bvwjmKmMW5TLaTb1+jYImRsAsL3cbDdoNAs8Ojxz3WyyxpatraKLbZ7a6V0jRNlLXWBIFi2/HRPd02uMcwFjqJN7mo4bvVOlTRZY8oMYO6PJdtPCRgfJzWi7HeSZimb45H2iqpGmDBGuYqWaIsqZWpGXoZc1R4HTGZQkYyIzwoJI7kuBhsoJRyQgkj1/dPhr7aq2nGRNR9DL+lic2aT/lyTUtQw8CHyDUfzyPRUznGUNuUpJ/wiiLkm8/sbZhsjSwEEG4PzXK0sGqci2P14K59NJ1+c9Xls4AgWfrawPMJLrIfD7d8kperJ3KuUy1EOsHYd+67+yUVY+JH7jNZRkXR7G19VleA5pjeCDqDoOC9d1OUoadyjyc6hJ2tMn7U7AFpMlJcjUmI94fuHiPBZND1hSXZdz7ll2l8wKnZ/bCekPVygvjBsWO0ey3BpO7yK2arp1WoXdHZ+5XC+VbwzS8HxqGqZmieDzadHt8wvMajR20SxJHQhZGfDJyylmDyyaKzsRnBiu1OJOq6h7hcgHJG3wBsABzJ1XttFRGilR/lnHvm5z2L3B9hKh4BeWRDTRxJd6gDT3Wa/qtMH2rdlkdLJrcsa3Z51KWkuD2uuLgFpBGtiL8lbpdYtQnHAllLr3ya9hRuGnwHyWev62i6T9IZQd0eS6/hGJ8ns4u0+RTMUAMcj1KqkXxA+ujVDNESnnjSs0xIrgo8DeSNKkY6Iz1BIw4IGGiFDJRy4qCRiocMrr2N2u9DbRW1L1Fd/wCWyxwjakvhp6VzTmbNEA+4tka8EDzVNuhUbZ3J8p7fwZKtR3QUTb8BdePx7Z3fiKwUvFDQ9n5gyax3WlpaAy5a119SWi5BHDjbyWS2uPZ+4yOpAue8Zwy1cGUVu3FSxz2nI4Xc3Vtja5A1B5L0lXSqZRjIw2ahxeEDGzmMGlmEuXPYEWvbveOvJdDVaZXV/DyUV29ku4LR0mt4059JB9WrjPoG+0/6Na1q8opsf2mpKvV9LI1/CRsjA7yOnaGvFdDSaLUUbKeV7MosvqnytwSgqnRPzxOc0jukGx9bLpShGce2ayZk+15iaxsJj8lXE/rbF0Za3MNM1wTcjnovKdW0ldEk4eTp6axzW4ST911uR+S5tWO5fc0sxjZKeOOridKQGh2pO4GxAJ9bL2msjKdElDk5NbSs3NgkxWBgu6WMD99vwA1Xko6W5vCi8nSlOOOQZxvGm1L2MiuWtJ7VrZnGw0HJeg6fpZUJymYtRYptJGpYW21hysPZJQ8ybGnwGEPdHku14RhfI6QnFAzaSmyuPI6hJIsgwLr41nZriUlQxIy+JCe1KWEOUJGOiM9QSR3oGGioZKPClGIGJjTdvWjT7so1D9DIOB/8RCeUjP7QWi78uX2ZzaPrR9JYEPsxw73K3eOmi8/R+Q/ubbPzCNJM7riHZMmYtaB32uyXzHncEhUWRiq8+Q8j8hXJlzkuz4BPEtiaWS7srmkkm7X8TqdDddCnq18MR8FMqIvkzPAcCM9QIX54wc3ay6jKL/esvR6nWKqn4i3McaHKfawml6MW8Kg+rB9CuSuve8P7NPyf7jDujI/9QP6M/mrF12P6P7Fei/c8b0Y86gf0f+Kn/Xl4h/ZHyX7hNsrs4KJr2iQvzlp3ZbZQRz8VzNfr/msenGDRVR8PyXgWBPD2LzF9psGdS1DmkdhxJjPAtOtvMcl7bRaqN9Sae/k490HGWSJBv5LZjG5Xl+4f7CYM57xK9pDG6i/33cAL8PFc3W6pRj2p5ZfTXl5NYw3esumeS2wL4e6PJdvwjC+R1OKVO0dD1kRI7zNR4jilkiYvczavYszNkCjqWpWaIsrZWpC1EWUJWh0Q5QowTkjyBQMMqGSjwhKMRq5lx5f6Kyp4ZXYsxZEgpxHUwgE2PUO15vDHH4lanLurk/uc/s7bFg+icBLeqA43fvN9MxvZcCrPwX9zRb9ZBrMzZ8/Uh+gAcx32jQRYlzTvG/XkkfqrabIzuSpFx5pZwXrkpcex2GlbeV2p7rWjM93iBy8VbptFbqNorYiVkY8gdUdJQv2ID/E8X+AXYh0SWMSmZ3q1nZEP/wBTXX1p2+j3fknfQoeJMX51exLp+kuEn7SGRvi0td8DZUz6FP8AxkiVrF5QTYTjsFSPsZA48WnR48271zL9DdR9aNMLIy4ZYLKWHilAiux6pp2RXqQ0s4NcMxceTRz3rZo4Xyn+DkrslCPIBSbQwNdeno4m23OkGY+17Bekho7mvxLH/BgnfDOyCLZ7a+R0jWyhmU2F2tylvlruSXdNgl3Re4R1Dyajhw1VOmLLAuh7o8l2/CMD5HU4p4UEMzjazD+qlNu67tN9d49FnmsM1UvKBGqaqma4lbOEhciFIFDHIcoUAR5AlHGHKGSjxKSM1Au0p4coif0stoaP7KOQt3tjc02/ZbTDf/A73VcrfU4/f/6U9vpTNiwUWYBfNq7UbtSdPP8AJc6hr4L+5VavWQ6iEipDhGbk3Mg3BmSxY4eeo80ra+G9w8kqVceW7ReYXtDXOqJ3vOpc4ho32ANmtHwXtNLVGmpL+TmXNzngtKDo9qXtzPcyK4vY3c4eYG5Y7usUQlhblkdJJjsnRlL/AM+P+Y8fVUrrtX6WP8lL3K6u6Pqpgu3JJ4NdZ3s5aKusaaWzyhJaOa3QMkSwSfejkYfEOaeH+dy6i7LY+6ZmblB7mwbH42aunDnd9hyyefB1uFx9V4/qWkWnt24Z1aJ98S8XOxl4LWzHdrsTdU1T+LWHJGN+gNjYcyQva6GhUUr/AJZy75uU8FphOxNTIA5wbEDqMx7X80blXd1SiEsLdkrTSaJ9XgL6UtzODg69i241HCx81dptZHUJldtXZg2HCTo3yH0WOr6mXy+kMIe6PJdjwjE+R1OKeFBDKPa7D+tgJA7UfaHl94JZFtUu1mV1QWWfJ0IvJVzhIOiFK1QWIhShIxiPIoJGHhQyUcFQShqQaFNHaSCTwi1ocVLKIRSty5mD9Hdvz/bAOA5WCps0ylqPiRf3X8FELH8PDNkwcDqxpfV5B5G4uPiVzdPn4Us+5Fq9aGaqivK2VpcHX7YDiA5tiNRuvuVM7MRcQR1IFg8lqMNlH6PVAvF+qluQeOV35L2MX8Wj0+Uc2S7LTYKSqZKwPjcHNOoI+vJeLupnVLtmjqJ926OiqkTueKQ3Ms6VJY3Txhts7WHrLb9/ZBtx3r1vRYzjS+7jwc7WtdyLLooYclQeBcz3s4n5hZuutZgh9JEPV5+H1I25Mc2aLYa5nX2Aa8h2bUB2oBP8S9rqc2ab8P2OVHa31GsyYtAwXdLGB+8D8l5avSXN47WdF2R8sGMdxtlQ9jY9WMubkEZieQ5L0XT9FKpNy8mC+1N7BxshiD5nkuOgGgG4ahaXTGC2EjNy5NJh7o8gtcd0igeTCiQB44IwQZHtRh/UzvZw3t/dOo/L0WWyOGb6Z5QOVDVUaUQJQoLEQ5AkYyI0qgkjuChkoacoJGZDomjyTLgnVT+tomtt/wAO2KRpHFryWvHvYpIrsvzn6sr/AI4KWswX7G0YJdrLWHac52mm/XXx1XL0z7qm/ZiW7SRFfPKybKXMezM1uvZkGfcRbQgIshCcHLyKnuSnLkTLwD292WdLeeEXdb7Ro3ut95viux0zqCh+HPjwzLfT3+pGc01bLA4mN743cbXbr4j816GdVdy3wzIpygyxbtvWN062/wC8xpPyWN9M0z5iP81P3I9btfWSCxmIB35Q1vxAurK+naeG8YivUzZVUNFLUSBsbXPe4+J3/eceA8Stc7YVRzLZITtlNmy7N4OKSBsV7u1c883Hf6cPReM6hqvmLXJcHToh2RLRYkXLgxfaerMtVK4ta2zi3si18ulzzJAC91oq+ymKT8HJvknPcjUzdfyWl7FOWFuAYNNKezGbftEZR7n6LNZqq4csshVKRqmyuE9RqXXcdDbdv4X3ql6j4j2LPhdpoMPdHkt8XhIzPkdTiiQAigAN6RqDNGyUb2nK7yNyPj81XYti6mWHgzSdqyHSRAlaoY6IcgSNDJkWUIwTyR3NSsYac1QiSLMdOSaPJEnsS4cUjbRBtx1h6yF44loa8xm37xCh0ylf3PhYa+/kzxmlXh8m34KwGIHl9QFx9HtCa/cm3lELEWWnY90TXC7WtfmIcwnS5G4i6HJdjWRMbkt65NmxeMOVbWSVsDmOQUEhP6QYM3MvDXj1BuujpZ62H5aeCufw5AzNgGFOOlSG+HXD6rpLV9QXNf8ARR8Gr3JtFsXh7tzzL5TX/sqmzqetjzHH8DLT1hPQ4dFA3LFG1g5AWPqd5XJu1FtrzNmmEEuCQQqc4JbEoD9gB2joaCmkc6Vsk0ryX5A8tAzG93W7o+K9No7tVdBJbRXkx2quLyyRspjtMZWximjhLtGuHb14Aki/qn1mkvUe7vyJVdBvGC8x3HpIpTFGGjsh2Y9o630A3cFXoNGrIOcmTfb2vCDvCzu8gr6fqaQssuOQvh7o8l11wjE+R1WCiQAkAQcbpetgkZ+0028wLj4hK1lDQeGjO9lMAjqnSiQuGQC2W3EkG9xruWeNeWa7bnFFDtbgv6LOY75hYOadAbG+/wBklkcMvosckVtBgc9QHGGNz8vetbS+5KoN8DytUOSsxGhfE4skaWOG8OFiq3FxLYTUuCA5iUdtDT2I3QsWmVtfoCeXxT18k2fScSUj5o4GRR5n3kYA0Xc6xza+Vyr4P1tfYySaUE/ufQmBsIhaCLGwuPGwuuBVBxUl+5ZN5wVeJutO3tyMLrBvZzRPPBp00dfiljH0PYnyTCDbXfx81yZtLKwWozHb3aN7pHQRuLWM7LspsXO4gkcOC9H0zQQUFZPkxai5p4QDshc89kOcfAF3yXXcoxe+EZEpSFJh0w3xSfzHfkhXQ90N2SRFddp4tPq0p/TJeGLmSZe4FtjUU5ALjKzi15JIHHK7eCsOp6dTcnthl9eplF7mq4ViLKiJssZu13uDxafELyWp086JuEjowmprKJgVSWcDYMVrHPqKl9gXPkkIA9SAPIAfBe6q7KaF7YONZ3TswWmIYDNSZHPy6nQtN7OFjY8iqqdXTqMwQ86ZQ3DDaCnD2RVIJvI1oI4d24t8Vl0U3Gcqy22PclI0XC9zfIfIIq+pky+kMIe6PJdfwjC+R1OQJACQB4UABOCvbS108chDQ/uk6DfmGvkVVxIvknKtFB0mPa6oYWuB+zF7EHieSqueWaNLlRwy16KD2Jx4tPwKepCazlFT0wxDroXc2OHs5LeizRMoejqlZJXxiRoc2zzZwBFwwkaFU1L1It1Lai2jRNudnKc0czhDG17Gl7XNaGkEa8AtVkF2vYw02y71uYDUwXBHmuenhnXlvEMeiqjAlzk6lsoHLR7bvHIm9vRX1Tza19jBesQX3NKoXXa7wK5Ll6p/cuxsmUmLyjrmt69rO0xxY4amztC08CVmil2vbI/kmvXLnyWmIYxH/KZGuNvtnB3gC83+BXsqH/66lH2OZYvxNzXqOkZE0MjaGtAsLAaj03rxmotsnY3JnUhBKOw45UKTfkYj1VKyQWexrxyc0H5q2Fs4PMZNCuEXyZZ0g4BHTPY+IZWy3uzg1zbbvDXcvV9K1k74NT3a8nP1dSi8ot+iqc5Z2cBkcPM3B+QWTrsF6JFmjkH684ucm3ky2vhNBiIeW3YH9Y0c2v73kRc+y9jRL5rS9q5wcyz8OzJd7RbUU9RAY2CQuJaQS2waQRv15X3LNoenW0W90uC22+MokSlrpJWwxG2VnZbbebnefFdT4Ua3Kwyu1tKKNjw4WsOVgufS8yNM9kF0PdHkuwuEYHyOpyBIASAEgAc2u2f/AEluZlhI3d+IfslV2RzwW1Wdr34MvxHDpIyQ9jmnxBH+qztM3Qsj4OsFxmWkcXREaizgRcH0UKTiNOEbEM7U4/JWOYZA0ZAQA3x3n4JbJuQ1VShwRNl8SFLUxzEZg0m4G8ggg/NEGk8j2wc4tB7tHt/TS0ssbGyZ5GFoBaAO0LXJurp3Jpowx0s4yTMemG9YludTwScMx11E0SwhuY52Oa65Fze0g87HTmFZVlWNMx2w7opmvbMTOfTNkdveGk8iS0XXKrT7puXuPJLbBxX0bJLhzQd1+fZNxrwWV2zjnA2Nzx65tjbeSxGZdIuDFknXtF2SWz2+6/x8DYfFej6Tq1KHwnyYtTU89yK/BNtpqdoY8CVg0GY2c0cgeI81dqul1WyytmLXqnDZl9H0iwfeikB8Mjh73C5kuh2eJL+y9auHsM1PSRCB2IZHH8Ra0fAlPX0KefXJf2EtVEBtoMckrJM8lgG6NaO6wfU+K7uk0temj2x/kx22uxh/0d4SYoHSPFnTEEDcQ1vd9ySfZef6xqVOxQj4Nmlr7VlhcAuOudjUYxjDHOqZgAXHrHbrn7xsvc6WUY0x4WxyLsynwT8M2dqZO7C4Dm4ZB/WUWa6iHMskRonLwGGB4XFSOD6iVheO6xpzEHmf9Fls1Nly7YR2LY1xr3kHGzuK9dJYNs0C4udTqNTy3p66HXHciVndwH8HdHkujHdIysdTkCQAkAJAHiAOJIw4WIBHIi/zUYTBFVV7L0snehaDzb2T8FDgh1ZJeSlqujmmd3XSM9nD4hVumLLVqZIqKjov/YnH8TCPkUny+C1az3K2o6MKj7skR9XD6JXQyxayPsV83RjWcBGf+5+YSfAkmStXE4g6M3luWoe1ln5iGdp2Uju33b7n1TRoff3MqnemsI0OCkbFCxjBZrWho9BvKwahKOUkWQbeGC+0LW5hd0kbzYMkbmyXuOy62nusFecPGMFze5Mp3ksaSQSWgkjcTbUjwXJu+p4L1wcVETXgtcA5pFiCAQRyValKLUog1nYCcY2AjeS6B/V/hcMzfQ7x8V2dP1qUdrFn9zNZpE90DlTsDVg9nq3eT7fOy6EesaeXuUfKzQ3F0f1ZPa6tviX3+AUy6zp1w2yFpZsJsD2BihIfM7rXCxDbWYCONuPqubqesznlVrH/AGaIaVJ5YXgLituW/k1bLZCQskbGd4rtjLHLJHHFCzI9zc2W7jYnU+K9Vp+mwlXGUpMwWajteEiql2hqZe/M+x4NOQezbfFbq9HTDiJRK+bJuEROe6zQXHwBJ9Vp7owXsVpSkapshhj4u0+wJFrb+I3rLLURm8RLY19po0HdHktsPpRQOphRIASAEgBIASAEgBIASAEgDwoAGK+vY6okiB7bA0uHgRoUre+BktjqU9keS5Wq5NtPAKY7KWvbaR8ZNgDkzxE30a4cCuVBJ58/9mlkpgIaAbXAF7aC9tbDgFyrPqZcjgqpko4UEnhQBwSgDlAHhUinoU/cnwBFTsK6WaSR8zWhzi+zWkkAm+pJAXoK+rRhCMIxy+DFPSqTywfxWCnjd1cDnSFp7UhItfk0AfFdfTStmu6zb9jLaoLZF/srjzoOyWhzOOgzD1+hup1Gljbunhk12uOxrGHOvY89fdYKI9rwXzeVkLoO6PILsLhGF8jqsFEgBIASAEgBIASAEgBIASAPCgDG9oxVRVj5oqeR0j3lwuCGZL2Ivxu0fJVNPuyOp4WA6bKHxNcOI3cRzB8QRZc7Vrc2UgntPJYt7Ujb27rczHWcOydOy7kVzK1hyyasZJ73Lj2fUy5IaLlUyTnMoA5JU4A5JUAeXQgPMybBGBXUrfZBgzra/aeSR74GXYxpLXajM+2m/g3wXqOm9PjGKslu3/RztTc89qPdkdmzORJILRDdfQyeA/D4q/Wa9VLtjuyumhyeWFVdssw9qCzT+xrlPkTuWPTdQfEy+yhZDnDdA3yHvYK6p5k2iJLbBYUe0QLpWZbiKTqwR4MYT8XEei6Sm8GWUNwmWkpEgBIASAEgBIASAEgBIASAEgDkhAGcYjiP6HUyxSH7CV5fG/hG9+r43cgTcg+JXJ1tUvq8HQ00otY8jssgOoIIPLcuBZJpm1IjPcsUuRxouVbQDZcowTg8L0xB5mRgDnOgBZlICzowCBKj2TD6iSafVpe4sZfvC+hd4eC7s+pdlUYV843MnwMyywxZYWAAAGgG4DwC5fc28yNCWFsPskV8McCsg4ltSI3dTBaSodoANWx3++8jly4rs6WqUtzLY0uQw2Lw5sVMAbPeXOfI4/ee6xcfFdRVmOUssLVeVCQAkAJACQAkAJACQAkAJACQAkAZr0j0zmvLrXZIOOoPMFJJZGi8PJmEeNSU5tG8ho+445menJYL9FXZ4NleqlH6uC0p9u2/rWOHi3tD2XKt6RPmLNUNXVItafaank7srfInKfisE+n3Q/xNKnB8E1tY125wPkQVnlTOPKGPTOOaXskG54ZhzQoAedeOansDB4ZxzU9jDZcjb61o3uA8zZPGmb4QrceSBU7T08felZ6G5+C0Q6ffPiJXK6MeWVFVt8zdFG955nst9yuhV0iX+bwZp6uHhZKmq2jqJ9HyiJp+7F3j5uK6lWhqq/czS1MmW+y7AHBsbbX321c7Xid5WuKM7lk3rAqIxwta4a7z4X4J8CZLRSAkAJACQAkAJACQAkAJACQAkAJAETE8OjnjMcjbtPuDzBUYAx/a/oznZmfAOuZyHfH8PH0RhE5ZluIYfJG4tc1zCOBBBSdpJU1AdfUXU4JGm1Dm7rjyJChwT5Q6skuGPMxeZu6WQfxJHRW+Yob5iz3O/wD+9Uf86T3S/K0/pQfMW+4nY9UH9c/3U/K0/pQfM2/qGX4rKd8sh/iITqitcRQjusfLGHTl28l3m4lOopcIRyk/J1GXcAApYpMgp3u0ufRLgnIb7K7A1dTYtiLG8XyAtHmL7/RNhBk23ZHYmGiAcT1kv7Z3D90fVSQFNkAeoASAEgBIASAEgBIASAEgBIASAEgBIASAIGJYNBUC00Mcg/E0E++9AAfinRJQS3LQ+I/hcCPZwKABXEegveYqofxx2+LT9EADGI9EFRFr10B9ZB/4qME5B+p2DmZoXxehf/dU4I7huLYWVxsHx+pd/dRgO5F5h3RFUS/roB6yH/wQAS0XQO82L6to55Y3H5kKQCXDOhWijt1kkstuGjB8Ln4qADLCdkKKm/3VPGCPvFuZ3u66ALsBAHqAEgD/2Q=="/>
          <p:cNvSpPr/>
          <p:nvPr/>
        </p:nvSpPr>
        <p:spPr>
          <a:xfrm>
            <a:off x="1679575" y="-1538288"/>
            <a:ext cx="2857500" cy="3209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0" name="Google Shape;1990;p168" descr="kodak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79577" y="4653137"/>
            <a:ext cx="1703663" cy="1913781"/>
          </a:xfrm>
          <a:prstGeom prst="rect">
            <a:avLst/>
          </a:prstGeom>
          <a:noFill/>
          <a:ln>
            <a:noFill/>
          </a:ln>
        </p:spPr>
      </p:pic>
      <p:sp>
        <p:nvSpPr>
          <p:cNvPr id="1991" name="Google Shape;1991;p168"/>
          <p:cNvSpPr txBox="1"/>
          <p:nvPr/>
        </p:nvSpPr>
        <p:spPr>
          <a:xfrm>
            <a:off x="4367808" y="4549677"/>
            <a:ext cx="5976664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kodak foi a empresa que inventou a fotografia como conhecemos. Ela também foi que inventou a câmera digital. No entanto, ela decidiu não comercializá-la.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opinião de vocês, como o conceito de ecossistema ajuda a compreender a decisão da Kodak em não comercializar a câmera digital? </a:t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Google Shape;1996;p169"/>
          <p:cNvSpPr txBox="1"/>
          <p:nvPr/>
        </p:nvSpPr>
        <p:spPr>
          <a:xfrm>
            <a:off x="1847528" y="2383720"/>
            <a:ext cx="856895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Ecossistema é constructo que enaltece a interdependência dos atores no desenvolvimento e na comercialização de uma inovação radical.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7" name="Google Shape;1997;p169" descr="data:image/jpeg;base64,/9j/4AAQSkZJRgABAQAAAQABAAD/2wCEAAkGBxQREBUTEg8RFhQVFhcYGRYVEhUVFxoYFxcYFxcVGhUYHCsgGSYmGxUUIjEhJSkrLi4uGiAzODMsNygtLisBCgoKDg0OGxAQGywmHyYsOCw4NDIsLCw0NDAsLDQsLy82LC8sLCwsNDQ0NCwsLywsLCwsLCwsLCwvNCwsLCwsLP/AABEIAKIBNwMBEQACEQEDEQH/xAAbAAEAAwEBAQEAAAAAAAAAAAAABQYHBAMBAv/EAEgQAAEDAgAHCwgIBAYDAAAAAAEAAgMEEQUGEiExQVEHExYiUmFxgZGS0jJUcoKTobHTFBdCU2KistEjM7PBJCU1Q0TwFXPC/8QAGgEBAAIDAQAAAAAAAAAAAAAAAAQFAgMGAf/EADURAAEDAgALCAICAwEBAAAAAAABAgMEEQUSFSExQVFhkaHRExQyUnGx4fAzgSLBIyTxQ0L/2gAMAwEAAhEDEQA/ANxQBAEAQBAEAQBAEAQBAEAQBAEAQBAEAQBAEAQBAEAQBAEAQBAEAQBAEAQBAEAQBAEAQFKxhxqngqXxsEWS21rtJOdoOnK51b0tDFLEj3Xv93HN1+F54J3RtRLJuXZ6kbw4qeTD3HeJSMmQ7+PwQsvVOxvBeo4cVPJh7jvEmTId/H4GXqnY3gvUcOKnkw9x3iTJkO/j8DL1TsbwXqOHFTyYe47xJkyHfx+Bl6p2N4L1HDip5MPcd4kyZDv4/Ay9U7G8F6jhxU8mHuO8SZMh38fgZeqdjeC9Rw4qeTD3HeJMmQ7+PwMvVOxvBeo4cVPJh7jvEmTId/H4GXqnY3gvUcOKnkw9x3iTJkO/j8DL1TsbwXqOHFTyYe47xJkyHfx+Bl6p2N4L1HDip5MPcd4kyZDv4/Ay9U7G8F6jhxU8mHuO8SZMh38fgZeqdjeC9Rw4qeTD3HeJMmQ7+PwMvVOxvBeo4cVPJh7jvEmTId/H4GXqnY3gvUcOKnkw9x3iTJkO/j8DL1TsbwXqOHFTyYe47xJkyHfx+Bl6p2N4L1HDip5MPcd4kyZDv4/Ay9U7G8F6jhxU8mHuO8SZMh38fgZeqdjeC9Rw4qeTD3HeJMmQ7+PwMvVOxvBeo4cVPJh7jvEmTId/H4GXqnY3gvUcOKnkw9x3iTJkO/j8DL1TsbwXqOHFTyYe47xJkyHfx+Bl6p2N4L1HDip5MPcd4kyZDv4/Ay9U7G8F6jhxU8mHuO8SZMh38fgZeqdjeC9Rw4qeTD3HeJMmQ7+PwMvVOxvBeo4cVPJh7jvEmTId/H4GXqnY3gvUcOKnkw9x3iTJkO/j8DL1TsbwXqOHFTyYe47xJkyHfx+Bl6p2N4L1HDip5MPcd4kyZDv4/Ay9U7G8F6jhxU8mHuO8SZMh38fgZeqdjeC9Rw4qeTD3HeJMmQ7+PwMvVOxvBeo4cVPJh7jvEmTId/H4GXqnY3gvUcOKnkw9x3iTJkO/j8DL1TsbwXqOHFTyYe47xJkyHfx+Bl6p2N4L1HDip5MPcd4kyZDv4/Ay9U7G8F6kjgTGCsqpMljYQ0eU8sdZo72c7AtFRSU0LbuVfS/wTaLCNbVPxWo22tbLm58i6t0KnOkQ+oDK8dD/AI6X1f0BdJQfgb91nE4XT/bd+vYhLqWVlhdBYXQWF0FhdBYXQWF0FhdBYXQWF0FhdBYXQWF0FhdBYXQWF0FhdBYXQWF0FhdBYXQWF0FhdBYXQWF0FhdBYXQWF0FhdBYXQWF0FhdBYXQWF0FiUwBgSSrfZuZg8p9sw5htPMo9TUtgbddOwnUOD31T7JmbrU1HB1AyCMRxts0dpOsk6yuclldK7GcdrBAyBiMYlkOpazcEBlGOx/x0vq/oC6Sg/A37rOMwsn+279exB3UsrrC6CwugsLoLC6CwugsLoLC6CwugsLoLC6CwugsLoLC6CwugsLoLC6CwugsLoLC6CwugsLoLC6CwugsLoLC6CwugsLoLC6CwugsLoLC6CwugsTGLeAX1b83FjaeO/wD+W7T8PjFqqpsDd+pCdQ0D6p+xqaV/pN5qdDRshjEcbQ1rdA/uTrPOudkkdI7Gcuc7KKJkTEYxLIh0LA2BAEBkuO5/x8vq/oC6Sg/A37rOOwon+079exBZSllfY9aaB8jg2NjnuOpoJPuWLntal3LZDNkTpFxWJdSyUGItS+xeWRDYTlO7G5veoMmEom+G6lpFgWd+d6o3n94kxHueMtxql5PMwAe8lRVwq7U1Ca3AUds71P2dz2LziXsb+y8yo/yoe5Ci8y8jnqNzz7up6nR/3B/stjcK+ZvM1vwEn/y/ihEVmJNVHna1kg/A7P02dZSWYRhdpzEKXA9QzRZfRepAVVNJEbSRvYdjmlvZfSpjHtel2rcr5IXxrZ6KnqeOUsjXYZSCwykFi10mIs8kbX75E3KaHZJyri4vY5tKrn4Sja5W2XMXEeBZXsRyuRL+p7fV9P8AfQ/n/ZY5Uj8qmeQpPOnMfV9P99D+f9kypH5VGQpPOnMgsYMCyUb2teWuym3Dm3tmNiM+zN2hS6epbO1VbqK+son0zka5b3IvKUgiWGUgsTOL2L76wPyHsbkZN8q+fKvosOZRamrbBbGTSTqPB7qlFVqoliY+r6f76H8/7KNlSPyqTchSedOY+r6f76H8/wCyZUj8qjIUnnTmPq+n++h/P+yZUj8qjIUnnTmfHbn8+qaH8/7JlSPYp4uA5dTk5nNLiNVAZhE7mD8/vAC2JhKFdvA1OwLUImay/sia3AdTD/Mp5ANoGUO824UhlTE/wuQiSUM8fiYvv7EdlLeRbDKQWGUgsMpBYZSCwykFhlILDKQWJ3FjF19W+5u2EHjPtp/C2+k8+pRKqrbCltLiwocHuqXXXM3b0NUo6VkTBHG0Na0WAC5573PdjOXOddHG2NqMYlkQ9lgZhAEAQGRY8n/Hy+p+hq6Sg/A37rORwmn+079ex+cWMXn1jznLYm+U+35W7T8OwH2qqmwN2rsMaKhdUu2NTX/SfcxqeDMFxU7MiKMNGs/aPO52krn5Znyrd6nVQwRwtxWJY7FqNwQBAEAQHlUU7JG5L2Nc3Y5ocOwrJrnNW7VsYvY16Wcl0MdxkdB9JeKZuTG028okFw8oi+gXzDovrXS03admiyLnOOrUi7ZUiSyf3rIzKUgi2JTFfB/0irjjIu2+U70W5zfpzDrUeql7KJXayXQwdtO1q6NK/o2ZcwdkEAQFY3QcHb7SGQDjQnK9XQ8dmf1VPwdLiS4q6FzdCswrB2kGMmlufqZZlLoDlbDKQWL9uWnNUdMfweqfCulv7OgwJ4X+qF8VQXoQBAEAQBAQeG8VYKkE5AZJqewAG/4hod15+dS4K2WLXdNi/cxBqcHwz51Sy7U+5zMMN4KkpJTHIOdrh5LhtH7alfQTtmbjNOYqaV9O/Fdx2nBlLcR7DKQWGUgsMpBYZSCxYcU8WnVbsp12wtOd2t34W/3OpQqurSFLJ4ixoMHrULjOzN99xqlNTtjYGMaGtaLADQFz7nK5cZy5zqmMaxqNalkQ9ViZBAEAQBAZJjlEZMJvY3ynujaOlzWge8roqJyNpkcuq5yuEGK+rVqaVshp+CMHtp4WRM0NGnadLnHpNyqGaVZXq9dZ0sELYY0Y3Udi1m0ICPr8NU8BtLPG08ku43dGdbo4JJM7WqppkqYo8z3Ihxtxuoz/AMpnWHD4hbO5T+U09/pvOh30WF4Js0U8Tzsa8E9mlanwyM8TVQ3xzxSeFyL+ztWo2lZx7w59GgyGG0stwPwt+0732HOeZTqCn7V910IV2EarsY7N8S/VUye66E5awugsaPuYYOtFJORnechvot0kdLrj1VS4Tlu5I01ZzocDw4rFkXXm/SfeRd1VFyEAQH4ljDmlrhcOBBG0HMQvUVUW6HioipZTD8K0Rp55InX4jiL7RpaesWK6qKRJGI9NZxc8KxSKxdRyXWw1WNB3KjmqOmP4PVPhXS39l9gXwv8AVC+qoLwIDwqq2OK2+SsZfRluDb202us2Ruf4UuYPkYzxKiHgzDFO42FTCTzSM/dZLBImlq8DFJ4lzI5OKHa11xcG4Wo26T6gCAh8asECqpnMsMscaM7HDV16OtSaWdYZEXVrItZTpPErder1MZyl0xx9hdBYXQWF0Fiz4oYrOqyJJLtgB06C8j7Lebaeoc0GsrEhTFb4vYsqHB6zrjv8PuanBC1jQxjQ1rRYACwAGpc+5yuW66TpmtRqWTQei8MggCAIAgCAziojDsPgHlNPdhuPeFdNW1D92lC5t8Ip91GjqlL4IDkwq2QwSCE/xch2Ro8q2bTzrZFi46Y+i5rlxlYuJptmMLlDg5weHB1zlB18rKvnvfPe66pLKmbQcc5q3XG0n5uvTywKHliZwVjTU09gyYuaPsScdvRnzjqIUaWkhk0pn3ZiZDWzxaFumxc/ycmGsKvqpnSyaTYADQ1o0NHv7Ss4YWxMRjTVUTOner3HDdbjTY/cMTnuaxgu5xDQNpJsF4qo1LroPWsVyo1NKm64No2wQsib5LGho57aT1nOuUkesj1cus7GKNI2IxNCHSsDYEAQBAZxuoYMyZI6hozPGQ70m52nrFx6oV1gyW7VjXVnKHC8H8klT0X+ii3VqU9jQtyjRUdMfweqfCuln7LzA+h/qhf1UF0EBQt1fyKf0pPg1W2CtLv0UuGU/iz1UztXJRYp34HwzNSvyoXkZ87TnY7mLf76VpmgZKlnoSIKiSBbsX9ajaMF1zaiFkrdD2g2OkbR1G4XNSxrG9WLqOrikSRiPTWdS1mwIDEcZ4RHWztGgSOPe439109K7Ghau45GsYjZ3om0jLqQR7C6CxbMTcUjUkSzAtgGgaDJzDY3n16tqr6ytSL+DPF7FlQ4PWX+b/D7/BqccYaA1oAAFgALAAaAAqFVVVup0aIiJZD9Lw9CAIAgCAIAgMuwvViLDoeTYCSME7A5jWk9WUr2JmPRWTYvuUEzsSuRy7U5pY1FURfhAEBEYbxbp6vPJHZ/3jOK/rOvoN1IhqpIfCubYRp6SKbxJn26ykYT3OpmXMErJByXDId0Xvkn3K0iwmxfGluZVS4Jemdi35FWwjgqenNpoJGc5bxep4zHtU6OaOTwrcr5KeSPxtVPu04rraarC6CwugsW7c1wbvtWZSOLC2/ruzN7BlHsVdhKXFixU0r7FlgyHGlx10J7mrKhOhCAqWPOMH0WSmaD/uCR/wD625iOvKPdVhRU3ateq7LJ6ldXVPYuYibbr6Fsabi40FV5Yn1ARONWDPpNJJGBxrZTPTbnaOu1utSKWXspUdqI9XD2sStMRuunOUsaHuTHNUdMfweqfCulv7LvBGh/6NBVQXAQFA3WTxKf0pPg1W2CtLv0U+F/Cz1Uzq6uSksLoLG0Yk07o6CEOBBLS6x1BxLh7iFzVa5HTuVDqaJisgai7CcUUlBAYtjs++EKi3Kb7o2BdLRfgb91nL1+eod91EJdSiJYueJWJ5qLT1DSIdLWaDJznY349Gmtra3s/wCDNPt8+xaUNB2n+STRs2/Huag1oAAAAAzADRbYqLSX59QBAEAQBAEAQBAYzj//AKhN6n6Gro6H8Dfus5rCCf53fdRd8Q8aG1EbYJXfx2Cwv/uNGgjaQNI6+isrqRY3Y7fCvItaGrSRuI7xJzLeq8sAgCAID45oIsQCDqKAq+GsRaacExt3l+1g4vXHo7LFTocISx5nZ039SBNg+KTOiWXd0M2w9gGajfkyt4p8l7c7XdB1HmKuYKhkyXbwKWemfCtnaNpFXW8j2NkxBwZvFEwkceX+I71vJHU3J67rna6XtJl2JmOloIezhTaucsahkwIDF8ecJb/XSEG7YzvbfUzO/Nle5dJRR9nCm1c5zVdJ2ky7EzGkYiYQ3+hiJN3MBjd6hsPy5J61TVseJMu/PxLqhk7SFFXSmbgWBRCWEBiuOuDPo1bI0DiPO+M6HkkjqdlDsXSUcvaRIutMxzNbD2cy7Fzlo3JNFT0x/B6g4V0t/ZPwTocaEqktwgKtj1i9LWtiEJjGQXE5bnN0gAWs07Cp1FUsgV2NfPsIFdSvnRqNtmKkNzir+8pvaSfLVhlOHYvBOpX5Lm2pz6E7gPc7ZG4PqZN8IzhjQQy/OTnd0ZutRZsJOclo0sSoMFtat5Fv7F5VWWoQH5keGgucbAAknYBnJXqJdbIeKts5gmFK3f55JdG+Pc7PqBOYdll1UTMRiM2IcnK/tHq/apcMScTDLkz1LbR6WRkeXsc4cnYNfRpr6yuxf4R6duwsaKgxv5yJm2bfU0wC2YKkLw+oAgCAIAgCAIAgCAxfdAP+Yzep+hq6Oh/A37rOdrk/zuK+15BBBIINwQbEEawRoUvSRNGcvOL26K9lmVTTI3RvjbB49Juh3SLHpVXPg1rs8ebcWkGEXNzSZ95fsFYcgqReGZjjyb2cOlhzhVUsEkS/zQtI5o5Eu1SRWo2hAEAQHNhGhZUROilaHMcLEfAg6iNqzjkdG5HN0mEkbZGq1yZjIocWHDCbaN+duVlF3KiHGv1gZPMVfrVotP2qfVKBKRUqEiXR/X3MbKBZc6dEfUBwYdwgKamlmP2GEjndoaOtxAW2GPtJEZtNU0iRxq/YYKXE5yc5znp1rqTl9Okvm5PhG00sB0Pbvg9JpDXDrDh3VV4Uju1H7MxaYMks5Wfs01UpchAUjdTwXl07J2jPCbO9B9gT1ODe0qzwZLivVi6/dCtwlFjMR6avY49yLRU9MXwes8K6W/s14L0ONDVSWwQBAEAQBAEBQd0nGZrWGkicC9380j7LdOR0nXsHSrXB9Kqr2rtGoq8IVNm9k3Sun0OTEbEvKyaiqZxcxjiOvY942bG9uxZ1tdb/ABxr6qa6Kh/9JE9ENJVOXAQBAEAQBAEAQBAEAQGK7oJ/zGb1P0NXR0P4G/dZz9b+dSu3UsiWF0FgDYgg2IzgjSDtB1ILE9g3HKsgzCoLxyZRvg7TxveoslFC/SlvTMSo6yZmu/rnLhgbdKjeQ2piMZ5bLuZ1t8oe9V82DHJnjW+4nxYRauaRLF7ikDmhzSC0gEEG4IOggqsVFRbKWKLdLofteHoQHJ/49m/7/b+Jve93/DlZXxt2LPtHYmJqvcwxEx8fXax1rAzCAhMbcCOrafemzCPjBxu3KByb2ac4tnsepSaWdIX4ypcj1MKzMxUWxQpdzaqB4skDhtynj3ZKtEwnFrRSsXBsupUJfFnEOenqI53VMYyDcta1zrgggtubWzE57FR6jCDJGKxGrnN9PQPjej1caCqotAgOfCFI2aGSJ3kyMc09Dha/vWcb1Y5HJqMXsR7VauspG5ZTOifVxvFnMexp6RvgVlhJyORjk0KhXYOarMdq6lL+qoswgCAID45wGkgICHwljTSQX3ypjuPstOW7oyWXI61IjpZpPC3+jRJUxM8TijYxbor5AWUrTG03Bkd/MI/CBmb05z0Kzgwa1ueTPu1FbPhBzs0ebed+I+JRBFTVtOVfKZE7PnOfLkvpOsA6NJz6NVZXf+cXH+kNtJRW/wAkmnZ1NDVSWgQBAEAQBAEAQBAEAQBAYnuhH/MpvU/Q1dHQ/gb91lDW/mU5cVMCGtqRFchgBc9w0ho2XzXJIA69izqZ0hjxtZrp4O1fi6iTw7iFU093Rjf49rAcsDnj0n1b9S0w18UmZ2ZeXE3TUMjM7c6c+BVXgtJa4EOGkEEEdIOcKcmdLoQ1Sy2U+XQWAzkAZycwAzknUANaCxuOJFBJBQRRy3D7OJafshzi4N6gRcajdc1WSNkmc5ug6ClY5kSNdpJ1RiQEAQBAEAQBAEAQBAEBGUWDd6qp5RonERPpMDmn3ZHvW58uNG1q6r8zU2PFe520k1pNoQGf7rczmsp8l7m3dJ5LiNTditcFtRVddNhW4RVURtlM3+myffS+0f8AurfEbsTgVeM7avFTzklLvKc53pEn4r1ERNBit10n5GwDqHwsvRY0/EXEne8moqm3kzFkZHkaw5wP2tFh9np0UtbXY3+OPRrXb8e5bUlHi/zfp2bPvIv6qyyCAIAgCAIAgCAIAgCAIAgMR3Qz/mU/qf02ro6H8Dfusoqz8ymh7nWA/o1IHvbaWaz3X0hufe282Y3I2uKqq+ftJLJoT6pZUcPZx3XSpa1BJZzVdBFKLSwxv9NjXfELNsjm+FbGLmNdpQjHYoUR/wCHD1Nt8Fu75P5lNXdYfKh2UGBKeA3ipomHa1gB7dK1vnkf4nKpmyFjPCiISC1GwIAgCAIDwraxkMZkleGMba7nZgLkAe8hZMY564rUupi5yNS7tB8pK6OUXjljeNPEe13wKOY5viSwa5rtCnQsTI+OcALk2HOgOSHCsD5N6ZPE6SxdkteHGw0mw6VsWJ6NxlRbGCSNVcVFznYtZmEAQBAEBnW7D5FN6UnwarbBWl36K3COhpmiuCrsfWgkgAEkmwAzkk5gANaCxq2IuJQp8moqWgzaWs0iO40nUXZ+rVtVHWVvafwZo9/gt6WkxP5v0+xeVWk8IAgCAIAgCAIAgCAIAgCAIDG8bpo2YZc+ZjnRtfG5zW2uQGNNs+Y57XGy6v6VHLSojdOf3KaoVqVF3aMxp+BcYaerH8CZrjrYeK8dLDn69CppaeSLxoWkczJPCpKrSbQgCAIAgOTCeEoqaMyTSNYwazr5gBnJ5gs443SOxWpdTB72sS7lGCq3f4WShpa2QZTQdOSc7SdlxY21XSRmI5W7D1jsZqO2nWsDIIDPN13CmTHFTA53nfHD8LczR1uz+qrXBkV3LIurMV2EJMyM/Zl9hsVyVdkOpmEZmiwqJgNgleB7isFjYulqcEM0e9NCrxU8Z5XPzvc55/E4u+KyREbozGKqq6SQxYwj9GrIZb2a14DvRdxXe5xPUtVRH2kTmmyB/ZyI439cudAEAQBAEBnW7F5FN6UnwarbBWl36K7COhpmkTC5wa1pLnGwABJJOgADSrdVREupWIl1shrmI2JYpQJ5wDORmbmIiuNAOt2m56htNFWVqyfwZ4fct6Wl7P8Ak7T7F0VeTQgCAIAgCAIAgCAIAgCAIAgCAw/dE/1Kf1P6bV0dD+Bv3WUtX+VSuA5wdYzg6wdoOpSyMT+Dcda2CwbUF7R9mUb4O08b3qLJRQv0tt6ZvgkMqpW67+pYabdUlH8ykjd6Mjme4hyiuwWzU5eH/CQle7W3mSEe6rH9qklB5nsI7TZalwW7U5DNK9utqn4m3VWfYonn0pWt+AK9TBS63cv+BcIJqaQ+EN0yqkFo2RRc4Be7qLsw7FvZg2JviVV5Gl9dIuhETmVGtrpJ35c0j5HbXuJzbBsHMFOYxrEs1LERzlet3LcuDN02paABBTAAWAs/MBoHlKAuDI11ryJnfn7EPv1oVX3NP2P8SZMi2ryHf5NiD60Kr7mn7H+JMmRbV5Dv8mxCsYwYakrZt+lDQ7JDQG3sA25sLk6yT1qZBC2FmK0iyyLI7GUjVuNYQBACgLnR7pNVHGxm9wOyGtblOD8o5Itc2dpNlXuwbE5yrdSa2tkRLWQ9vrQqvuafsf4ljkyLavI97/JsQfWhVfc0/Y/xJkyLavId/k2IPrQqvuafsf4kyZFtXkO/ybEH1oVX3NP2P8SZMi2ryHf5NiEPh/GWfCRijdCzKa45DYw67i6wtYk7FvgpmU93IvE0yzvmsljRMR8TW0bRLKGuqCNOkRg/Zbz7XdQzaaqsrFlXFb4fcsKamSNMZ2kt6gksIAgCAIAgCAIAgCAIAgCAIAgCAw7dF/1Kf1P6bV0dD+Bv3WU1X+VStqWRwgCAIAgCAIAgCAIAgCAIAgCAIAgCAID2pKZ8sjY42Fz3mzWgZyf+576gsXORqK5y5j1rVctk0my4k4nsomZb7PqHDjO1MB0sZ/c6/cqCrq1mWyeEt6enSJLrpLUoRJIXC+MLYpN5iidNNbKLGlrWsadDpZHZowdWknYpEcCuTGctk9/RNZqfLZbIl1OJuMdQwF8tC0xgXcaepbUPaNpjyGkga7XWfd41zNfn3pbndTHtXJnVubctywUVWyaNskbw5jwC1w0EFRnsVjla7SbmuRyXQ91iehAEAQBAEAQBAEAQBAEAQGG7ov8Aqc/qf02roqH8Dfusp6r8qlbUwjhAEAQBAEAQBAEAQBAEAQBAEAQBAEB70VI+aRsUTC57zYNH/cwG1Yve1jVc7Qetarlsmk2nEzFJlCzKdZ87hx36gOQy+gc+k69QHPVVW6ZbJ4S3gp0iS+ssyiEgIDOnsBwVhKQ55Xzz74dfEkDWN6A0NsOfnVqi2qIm6kRLcCEv4nrrup10FADhGJrKOCkdADK/IcMqWN7XMDWhjQHNytN9BA259b5F7BVc5XXzeipnMmsTtERrUS2f1JLEzizV0bf5TKo5A1AvaHSNGwBxObnWqqztjculW/8ADOHMrkTRctChkgIAgCAIAgCAIAgCAIAgCAyjHXFKsqK6WWKmL43ZNnb5C29mNBzOeDpB1K6pKuFkSNc7P6L0K2ogkdIqomb9EHwDwh5mfbQfMUnv1P5uS9DR3WXy806jgHhDzM+2g+Ynfqfzcl6Dusvl5p1HAPCHmZ9tB8xO/U/m5L0HdZfLzTqOAeEPMz7aD5id+p/NyXoO6y+XmnUcA8IeZn20HzE79T+bkvQd1l8vNOo4B4Q8zPtoPmJ36n83Jeg7rL5eadRwDwh5mfbQfMTv1P5uS9B3WXy806jgHhDzM+2g+Ynfqfzcl6Dusvl5p1HAPCHmZ9tB8xO/U/m5L0HdZfLzTqOAeEPMz7aD5id+p/NyXoO6y+XmnUcA8IeZn20HzE79T+bkvQd1l8vNOo4B4Q8zPtoPmJ36n83Jeg7rL5eadRwDwh5mfbQfMTv1P5uS9B3WXy806jgHhDzM+2g+Ynfqfzcl6Dusvl5p1HAPCHmZ9tB8xO/U/m5L0HdZfLzTqOAeEPMz7aD5id+p/NyXoO6y+XmnUcA8IeZn20HzE79T+bkvQd1l8vNOp9biFhAkD6JbnM0FhzmzyewJ36n83Jeh73WXZzQ1LFDFaOgjzcaVwGXJbT+FuxoOrtVNU1Tp3bthYwwJEm8sCim8IAgKrhjFx+XK+nEb46j+fTyOcxryP9xkjc7HGwvmIKmRVDbIj8ypoVPa2sjviW6q3XpQ/NXHWVL2OFDFTyR5WTPJOJCwPFn5Mcfl5tTiBey9asMaKmOqoupEtzXR+jxe0eqLi2VNd+hO4EwU2lhEbSXG5c97vKe9xu97uclRpZVkdjL9Q3MYjEsh3rWZhAEAQBAEAQBAEAQBAEAQBAEAQBAEAQBAEAQBAEAQBAEAQBAEAQBAEAQBAEAQBAEAQBAEAQBAEAQBAEAQBAEAQBAEAQBAEAQBAEAQBAEAQBAEAQBAEAQBAEAQBAEAQBAEAQBAEAQBAEAQBAEAQBAEB//Z"/>
          <p:cNvSpPr/>
          <p:nvPr/>
        </p:nvSpPr>
        <p:spPr>
          <a:xfrm>
            <a:off x="1679576" y="-1227138"/>
            <a:ext cx="4905375" cy="256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8" name="Google Shape;1998;p169" descr="sap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1544" y="727536"/>
            <a:ext cx="2619324" cy="1368152"/>
          </a:xfrm>
          <a:prstGeom prst="rect">
            <a:avLst/>
          </a:prstGeom>
          <a:noFill/>
          <a:ln>
            <a:noFill/>
          </a:ln>
        </p:spPr>
      </p:pic>
      <p:sp>
        <p:nvSpPr>
          <p:cNvPr id="1999" name="Google Shape;1999;p169" descr="Resultado de imagem para intel logo"/>
          <p:cNvSpPr/>
          <p:nvPr/>
        </p:nvSpPr>
        <p:spPr>
          <a:xfrm>
            <a:off x="1679575" y="79018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0" name="Google Shape;2000;p169" descr="aplicativo taxi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15880" y="727536"/>
            <a:ext cx="1500758" cy="1500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1" name="Google Shape;2001;p169" descr="346px-Tesla_Motors_logo.svg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40217" y="223480"/>
            <a:ext cx="1398677" cy="2021210"/>
          </a:xfrm>
          <a:prstGeom prst="rect">
            <a:avLst/>
          </a:prstGeom>
          <a:noFill/>
          <a:ln>
            <a:noFill/>
          </a:ln>
        </p:spPr>
      </p:pic>
      <p:sp>
        <p:nvSpPr>
          <p:cNvPr id="2002" name="Google Shape;2002;p169"/>
          <p:cNvSpPr/>
          <p:nvPr/>
        </p:nvSpPr>
        <p:spPr>
          <a:xfrm>
            <a:off x="1847528" y="4394908"/>
            <a:ext cx="2448272" cy="18002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Alocação de recursos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é preciso vencer vários gargalos para que uma inovação seja bem sucedida</a:t>
            </a:r>
            <a:endParaRPr/>
          </a:p>
        </p:txBody>
      </p:sp>
      <p:sp>
        <p:nvSpPr>
          <p:cNvPr id="2003" name="Google Shape;2003;p169"/>
          <p:cNvSpPr/>
          <p:nvPr/>
        </p:nvSpPr>
        <p:spPr>
          <a:xfrm>
            <a:off x="5015880" y="4365104"/>
            <a:ext cx="2448272" cy="18002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Estratégia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estar a frente dos concorrentes depende se seus parceiros estão prontos</a:t>
            </a:r>
            <a:endParaRPr/>
          </a:p>
        </p:txBody>
      </p:sp>
      <p:sp>
        <p:nvSpPr>
          <p:cNvPr id="2004" name="Google Shape;2004;p169"/>
          <p:cNvSpPr/>
          <p:nvPr/>
        </p:nvSpPr>
        <p:spPr>
          <a:xfrm>
            <a:off x="8219728" y="4365104"/>
            <a:ext cx="2448272" cy="1800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Gestão de riscos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avaliar riscos internamente e externamente</a:t>
            </a:r>
            <a:endParaRPr/>
          </a:p>
        </p:txBody>
      </p:sp>
      <p:sp>
        <p:nvSpPr>
          <p:cNvPr id="2005" name="Google Shape;2005;p169"/>
          <p:cNvSpPr/>
          <p:nvPr/>
        </p:nvSpPr>
        <p:spPr>
          <a:xfrm>
            <a:off x="3791744" y="5733256"/>
            <a:ext cx="576064" cy="504056"/>
          </a:xfrm>
          <a:prstGeom prst="ellipse">
            <a:avLst/>
          </a:prstGeom>
          <a:solidFill>
            <a:srgbClr val="D8D8D8"/>
          </a:solidFill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2006" name="Google Shape;2006;p169"/>
          <p:cNvSpPr/>
          <p:nvPr/>
        </p:nvSpPr>
        <p:spPr>
          <a:xfrm>
            <a:off x="6888088" y="5733256"/>
            <a:ext cx="576064" cy="504056"/>
          </a:xfrm>
          <a:prstGeom prst="ellipse">
            <a:avLst/>
          </a:prstGeom>
          <a:solidFill>
            <a:srgbClr val="D8D8D8"/>
          </a:solidFill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2007" name="Google Shape;2007;p169"/>
          <p:cNvSpPr/>
          <p:nvPr/>
        </p:nvSpPr>
        <p:spPr>
          <a:xfrm>
            <a:off x="10091936" y="5661248"/>
            <a:ext cx="576064" cy="504056"/>
          </a:xfrm>
          <a:prstGeom prst="ellipse">
            <a:avLst/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p175"/>
          <p:cNvSpPr txBox="1">
            <a:spLocks noGrp="1"/>
          </p:cNvSpPr>
          <p:nvPr>
            <p:ph type="title"/>
          </p:nvPr>
        </p:nvSpPr>
        <p:spPr>
          <a:xfrm>
            <a:off x="1527524" y="1258914"/>
            <a:ext cx="8240884" cy="441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/>
              <a:t>O que as cores significam</a:t>
            </a:r>
            <a:endParaRPr sz="3959"/>
          </a:p>
        </p:txBody>
      </p:sp>
      <p:sp>
        <p:nvSpPr>
          <p:cNvPr id="2053" name="Google Shape;2053;p175"/>
          <p:cNvSpPr txBox="1">
            <a:spLocks noGrp="1"/>
          </p:cNvSpPr>
          <p:nvPr>
            <p:ph type="body" idx="1"/>
          </p:nvPr>
        </p:nvSpPr>
        <p:spPr>
          <a:xfrm>
            <a:off x="2438400" y="1820763"/>
            <a:ext cx="8001000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2220"/>
              <a:buChar char="•"/>
            </a:pPr>
            <a:r>
              <a:rPr lang="en-US" sz="2220" b="1">
                <a:solidFill>
                  <a:srgbClr val="008000"/>
                </a:solidFill>
              </a:rPr>
              <a:t>Verde</a:t>
            </a:r>
            <a:endParaRPr/>
          </a:p>
          <a:p>
            <a:pPr marL="68580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50"/>
              <a:buChar char="•"/>
            </a:pPr>
            <a:r>
              <a:rPr lang="en-US" sz="1850"/>
              <a:t>Alinhamento de interesses e objetivos</a:t>
            </a:r>
            <a:endParaRPr sz="1850"/>
          </a:p>
          <a:p>
            <a:pPr marL="68580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50"/>
              <a:buChar char="•"/>
            </a:pPr>
            <a:r>
              <a:rPr lang="en-US" sz="1850"/>
              <a:t>Plano de incentivos com benefícios mútuos</a:t>
            </a:r>
            <a:endParaRPr sz="1850"/>
          </a:p>
          <a:p>
            <a:pPr marL="68580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50"/>
              <a:buChar char="•"/>
            </a:pPr>
            <a:r>
              <a:rPr lang="en-US" sz="1850"/>
              <a:t>Planos definidos, com consequências e timeline</a:t>
            </a:r>
            <a:endParaRPr/>
          </a:p>
          <a:p>
            <a:pPr marL="68580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50"/>
              <a:buChar char="•"/>
            </a:pPr>
            <a:r>
              <a:rPr lang="en-US" sz="1850"/>
              <a:t>Acordo assinado</a:t>
            </a:r>
            <a:endParaRPr sz="1850"/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ts val="2590"/>
              <a:buChar char="•"/>
            </a:pPr>
            <a:r>
              <a:rPr lang="en-US" sz="2590" b="1">
                <a:solidFill>
                  <a:srgbClr val="FFC000"/>
                </a:solidFill>
              </a:rPr>
              <a:t>Amarelo</a:t>
            </a:r>
            <a:endParaRPr sz="2220" b="1">
              <a:solidFill>
                <a:srgbClr val="FFC000"/>
              </a:solidFill>
            </a:endParaRPr>
          </a:p>
          <a:p>
            <a:pPr marL="68580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50"/>
              <a:buChar char="•"/>
            </a:pPr>
            <a:r>
              <a:rPr lang="en-US" sz="1850"/>
              <a:t>Alinhamento parcial</a:t>
            </a:r>
            <a:endParaRPr sz="1850"/>
          </a:p>
          <a:p>
            <a:pPr marL="68580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50"/>
              <a:buChar char="•"/>
            </a:pPr>
            <a:r>
              <a:rPr lang="en-US" sz="1850"/>
              <a:t>Incentivos não suficientes para ambas as partes</a:t>
            </a:r>
            <a:endParaRPr sz="1850"/>
          </a:p>
          <a:p>
            <a:pPr marL="68580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50"/>
              <a:buChar char="•"/>
            </a:pPr>
            <a:r>
              <a:rPr lang="en-US" sz="1850"/>
              <a:t>Planos, responsabilidades ou timeline não claros</a:t>
            </a:r>
            <a:endParaRPr sz="1850"/>
          </a:p>
          <a:p>
            <a:pPr marL="68580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50"/>
              <a:buChar char="•"/>
            </a:pPr>
            <a:r>
              <a:rPr lang="en-US" sz="1850"/>
              <a:t>Sem acordo</a:t>
            </a:r>
            <a:endParaRPr sz="1850"/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590"/>
              <a:buChar char="•"/>
            </a:pPr>
            <a:r>
              <a:rPr lang="en-US" sz="2590" b="1">
                <a:solidFill>
                  <a:srgbClr val="C00000"/>
                </a:solidFill>
              </a:rPr>
              <a:t>Vermelho</a:t>
            </a:r>
            <a:endParaRPr sz="2220" b="1">
              <a:solidFill>
                <a:srgbClr val="C00000"/>
              </a:solidFill>
            </a:endParaRPr>
          </a:p>
          <a:p>
            <a:pPr marL="68580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50"/>
              <a:buChar char="•"/>
            </a:pPr>
            <a:r>
              <a:rPr lang="en-US" sz="1850"/>
              <a:t>Falta de alinhamento, incentivos, planos e acordos</a:t>
            </a:r>
            <a:endParaRPr sz="1850"/>
          </a:p>
        </p:txBody>
      </p:sp>
      <p:sp>
        <p:nvSpPr>
          <p:cNvPr id="2054" name="Google Shape;2054;p175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77</a:t>
            </a:fld>
            <a:endParaRPr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5" name="Google Shape;2055;p1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2188" y="3420964"/>
            <a:ext cx="2019300" cy="2600325"/>
          </a:xfrm>
          <a:prstGeom prst="rect">
            <a:avLst/>
          </a:prstGeom>
          <a:noFill/>
          <a:ln>
            <a:noFill/>
          </a:ln>
        </p:spPr>
      </p:pic>
      <p:sp>
        <p:nvSpPr>
          <p:cNvPr id="2056" name="Google Shape;2056;p175"/>
          <p:cNvSpPr txBox="1"/>
          <p:nvPr/>
        </p:nvSpPr>
        <p:spPr>
          <a:xfrm>
            <a:off x="1524000" y="332657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Papel do orquestrador: construir ecossistemas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p176"/>
          <p:cNvSpPr txBox="1">
            <a:spLocks noGrp="1"/>
          </p:cNvSpPr>
          <p:nvPr>
            <p:ph type="title"/>
          </p:nvPr>
        </p:nvSpPr>
        <p:spPr>
          <a:xfrm>
            <a:off x="1558925" y="620688"/>
            <a:ext cx="8281491" cy="881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3200"/>
              <a:buFont typeface="Calibri"/>
              <a:buNone/>
            </a:pPr>
            <a:r>
              <a:rPr lang="en-US" sz="3200">
                <a:solidFill>
                  <a:srgbClr val="336600"/>
                </a:solidFill>
              </a:rPr>
              <a:t>Sony Reader vs Amazon Kindle</a:t>
            </a:r>
            <a:endParaRPr/>
          </a:p>
        </p:txBody>
      </p:sp>
      <p:sp>
        <p:nvSpPr>
          <p:cNvPr id="2062" name="Google Shape;2062;p176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78</a:t>
            </a:fld>
            <a:endParaRPr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63" name="Google Shape;2063;p176"/>
          <p:cNvGrpSpPr/>
          <p:nvPr/>
        </p:nvGrpSpPr>
        <p:grpSpPr>
          <a:xfrm>
            <a:off x="2133600" y="1524001"/>
            <a:ext cx="8153400" cy="2220913"/>
            <a:chOff x="609600" y="1524000"/>
            <a:chExt cx="8153400" cy="2221403"/>
          </a:xfrm>
        </p:grpSpPr>
        <p:sp>
          <p:nvSpPr>
            <p:cNvPr id="2064" name="Google Shape;2064;p176"/>
            <p:cNvSpPr txBox="1"/>
            <p:nvPr/>
          </p:nvSpPr>
          <p:spPr>
            <a:xfrm>
              <a:off x="3037790" y="1981200"/>
              <a:ext cx="96693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Sony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Reader</a:t>
              </a:r>
              <a:endParaRPr/>
            </a:p>
          </p:txBody>
        </p:sp>
        <p:sp>
          <p:nvSpPr>
            <p:cNvPr id="2065" name="Google Shape;2065;p176"/>
            <p:cNvSpPr txBox="1"/>
            <p:nvPr/>
          </p:nvSpPr>
          <p:spPr>
            <a:xfrm>
              <a:off x="4708108" y="2160896"/>
              <a:ext cx="115929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Retailers</a:t>
              </a:r>
              <a:endParaRPr/>
            </a:p>
          </p:txBody>
        </p:sp>
        <p:cxnSp>
          <p:nvCxnSpPr>
            <p:cNvPr id="2066" name="Google Shape;2066;p176"/>
            <p:cNvCxnSpPr/>
            <p:nvPr/>
          </p:nvCxnSpPr>
          <p:spPr>
            <a:xfrm>
              <a:off x="2433638" y="2344919"/>
              <a:ext cx="457200" cy="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067" name="Google Shape;2067;p176"/>
            <p:cNvCxnSpPr/>
            <p:nvPr/>
          </p:nvCxnSpPr>
          <p:spPr>
            <a:xfrm>
              <a:off x="4267200" y="2338568"/>
              <a:ext cx="457200" cy="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sp>
          <p:nvSpPr>
            <p:cNvPr id="2068" name="Google Shape;2068;p176"/>
            <p:cNvSpPr txBox="1"/>
            <p:nvPr/>
          </p:nvSpPr>
          <p:spPr>
            <a:xfrm>
              <a:off x="622424" y="1524000"/>
              <a:ext cx="156966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 Ink Screen</a:t>
              </a:r>
              <a:endParaRPr/>
            </a:p>
          </p:txBody>
        </p:sp>
        <p:sp>
          <p:nvSpPr>
            <p:cNvPr id="2069" name="Google Shape;2069;p176"/>
            <p:cNvSpPr txBox="1"/>
            <p:nvPr/>
          </p:nvSpPr>
          <p:spPr>
            <a:xfrm>
              <a:off x="609600" y="2057400"/>
              <a:ext cx="1595309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Other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Components</a:t>
              </a:r>
              <a:endParaRPr/>
            </a:p>
          </p:txBody>
        </p:sp>
        <p:sp>
          <p:nvSpPr>
            <p:cNvPr id="2070" name="Google Shape;2070;p176"/>
            <p:cNvSpPr txBox="1"/>
            <p:nvPr/>
          </p:nvSpPr>
          <p:spPr>
            <a:xfrm>
              <a:off x="737840" y="2787134"/>
              <a:ext cx="133882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Sony DRM</a:t>
              </a:r>
              <a:endParaRPr/>
            </a:p>
          </p:txBody>
        </p:sp>
        <p:cxnSp>
          <p:nvCxnSpPr>
            <p:cNvPr id="2071" name="Google Shape;2071;p176"/>
            <p:cNvCxnSpPr/>
            <p:nvPr/>
          </p:nvCxnSpPr>
          <p:spPr>
            <a:xfrm>
              <a:off x="2509838" y="1857449"/>
              <a:ext cx="433387" cy="30328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072" name="Google Shape;2072;p176"/>
            <p:cNvCxnSpPr/>
            <p:nvPr/>
          </p:nvCxnSpPr>
          <p:spPr>
            <a:xfrm rot="10800000" flipH="1">
              <a:off x="2470150" y="2519583"/>
              <a:ext cx="485775" cy="452537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sp>
          <p:nvSpPr>
            <p:cNvPr id="2073" name="Google Shape;2073;p176"/>
            <p:cNvSpPr txBox="1"/>
            <p:nvPr/>
          </p:nvSpPr>
          <p:spPr>
            <a:xfrm>
              <a:off x="6696179" y="2195899"/>
              <a:ext cx="1762021" cy="3693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End Customer</a:t>
              </a:r>
              <a:endParaRPr/>
            </a:p>
          </p:txBody>
        </p:sp>
        <p:cxnSp>
          <p:nvCxnSpPr>
            <p:cNvPr id="2074" name="Google Shape;2074;p176"/>
            <p:cNvCxnSpPr/>
            <p:nvPr/>
          </p:nvCxnSpPr>
          <p:spPr>
            <a:xfrm>
              <a:off x="6207125" y="2379852"/>
              <a:ext cx="457200" cy="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sp>
          <p:nvSpPr>
            <p:cNvPr id="2075" name="Google Shape;2075;p176"/>
            <p:cNvSpPr txBox="1"/>
            <p:nvPr/>
          </p:nvSpPr>
          <p:spPr>
            <a:xfrm>
              <a:off x="873948" y="3376071"/>
              <a:ext cx="106952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Authors</a:t>
              </a:r>
              <a:endParaRPr/>
            </a:p>
          </p:txBody>
        </p:sp>
        <p:sp>
          <p:nvSpPr>
            <p:cNvPr id="2076" name="Google Shape;2076;p176"/>
            <p:cNvSpPr txBox="1"/>
            <p:nvPr/>
          </p:nvSpPr>
          <p:spPr>
            <a:xfrm>
              <a:off x="2760528" y="3376071"/>
              <a:ext cx="13644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Publishers</a:t>
              </a:r>
              <a:endParaRPr/>
            </a:p>
          </p:txBody>
        </p:sp>
        <p:sp>
          <p:nvSpPr>
            <p:cNvPr id="2077" name="Google Shape;2077;p176"/>
            <p:cNvSpPr txBox="1"/>
            <p:nvPr/>
          </p:nvSpPr>
          <p:spPr>
            <a:xfrm>
              <a:off x="4897113" y="3376071"/>
              <a:ext cx="22749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Sony Connect.com</a:t>
              </a:r>
              <a:endParaRPr/>
            </a:p>
          </p:txBody>
        </p:sp>
        <p:cxnSp>
          <p:nvCxnSpPr>
            <p:cNvPr id="2078" name="Google Shape;2078;p176"/>
            <p:cNvCxnSpPr/>
            <p:nvPr/>
          </p:nvCxnSpPr>
          <p:spPr>
            <a:xfrm>
              <a:off x="2362200" y="3556448"/>
              <a:ext cx="457200" cy="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079" name="Google Shape;2079;p176"/>
            <p:cNvCxnSpPr/>
            <p:nvPr/>
          </p:nvCxnSpPr>
          <p:spPr>
            <a:xfrm>
              <a:off x="4503738" y="3561212"/>
              <a:ext cx="457200" cy="0"/>
            </a:xfrm>
            <a:prstGeom prst="straightConnector1">
              <a:avLst/>
            </a:prstGeom>
            <a:noFill/>
            <a:ln w="762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080" name="Google Shape;2080;p176"/>
            <p:cNvCxnSpPr/>
            <p:nvPr/>
          </p:nvCxnSpPr>
          <p:spPr>
            <a:xfrm>
              <a:off x="2603500" y="3054688"/>
              <a:ext cx="457200" cy="320746"/>
            </a:xfrm>
            <a:prstGeom prst="straightConnector1">
              <a:avLst/>
            </a:prstGeom>
            <a:noFill/>
            <a:ln w="762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081" name="Google Shape;2081;p176"/>
            <p:cNvCxnSpPr/>
            <p:nvPr/>
          </p:nvCxnSpPr>
          <p:spPr>
            <a:xfrm rot="10800000" flipH="1">
              <a:off x="6454775" y="2703773"/>
              <a:ext cx="557213" cy="619262"/>
            </a:xfrm>
            <a:prstGeom prst="straightConnector1">
              <a:avLst/>
            </a:prstGeom>
            <a:noFill/>
            <a:ln w="762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sp>
          <p:nvSpPr>
            <p:cNvPr id="2082" name="Google Shape;2082;p176"/>
            <p:cNvSpPr/>
            <p:nvPr/>
          </p:nvSpPr>
          <p:spPr>
            <a:xfrm>
              <a:off x="4038600" y="3408779"/>
              <a:ext cx="304800" cy="304867"/>
            </a:xfrm>
            <a:prstGeom prst="ellipse">
              <a:avLst/>
            </a:prstGeom>
            <a:solidFill>
              <a:srgbClr val="C0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3" name="Google Shape;2083;p176"/>
            <p:cNvSpPr/>
            <p:nvPr/>
          </p:nvSpPr>
          <p:spPr>
            <a:xfrm>
              <a:off x="1943100" y="3408779"/>
              <a:ext cx="304800" cy="304867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4" name="Google Shape;2084;p176"/>
            <p:cNvSpPr/>
            <p:nvPr/>
          </p:nvSpPr>
          <p:spPr>
            <a:xfrm>
              <a:off x="2127250" y="1552581"/>
              <a:ext cx="304800" cy="304867"/>
            </a:xfrm>
            <a:prstGeom prst="ellipse">
              <a:avLst/>
            </a:prstGeom>
            <a:solidFill>
              <a:srgbClr val="008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5" name="Google Shape;2085;p176"/>
            <p:cNvSpPr/>
            <p:nvPr/>
          </p:nvSpPr>
          <p:spPr>
            <a:xfrm>
              <a:off x="2057400" y="2186134"/>
              <a:ext cx="304800" cy="304867"/>
            </a:xfrm>
            <a:prstGeom prst="ellipse">
              <a:avLst/>
            </a:prstGeom>
            <a:solidFill>
              <a:srgbClr val="008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6" name="Google Shape;2086;p176"/>
            <p:cNvSpPr/>
            <p:nvPr/>
          </p:nvSpPr>
          <p:spPr>
            <a:xfrm>
              <a:off x="2057400" y="2795869"/>
              <a:ext cx="304800" cy="304867"/>
            </a:xfrm>
            <a:prstGeom prst="ellipse">
              <a:avLst/>
            </a:prstGeom>
            <a:solidFill>
              <a:srgbClr val="008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7" name="Google Shape;2087;p176"/>
            <p:cNvSpPr/>
            <p:nvPr/>
          </p:nvSpPr>
          <p:spPr>
            <a:xfrm>
              <a:off x="3930650" y="2157553"/>
              <a:ext cx="304800" cy="304867"/>
            </a:xfrm>
            <a:prstGeom prst="ellipse">
              <a:avLst/>
            </a:prstGeom>
            <a:solidFill>
              <a:srgbClr val="008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8" name="Google Shape;2088;p176"/>
            <p:cNvSpPr/>
            <p:nvPr/>
          </p:nvSpPr>
          <p:spPr>
            <a:xfrm>
              <a:off x="5829300" y="2195661"/>
              <a:ext cx="304800" cy="304867"/>
            </a:xfrm>
            <a:prstGeom prst="ellipse">
              <a:avLst/>
            </a:prstGeom>
            <a:solidFill>
              <a:srgbClr val="008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9" name="Google Shape;2089;p176"/>
            <p:cNvSpPr/>
            <p:nvPr/>
          </p:nvSpPr>
          <p:spPr>
            <a:xfrm>
              <a:off x="7162800" y="3408779"/>
              <a:ext cx="304800" cy="304867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0" name="Google Shape;2090;p176"/>
            <p:cNvSpPr/>
            <p:nvPr/>
          </p:nvSpPr>
          <p:spPr>
            <a:xfrm>
              <a:off x="8458200" y="2227418"/>
              <a:ext cx="304800" cy="304867"/>
            </a:xfrm>
            <a:prstGeom prst="ellipse">
              <a:avLst/>
            </a:prstGeom>
            <a:solidFill>
              <a:srgbClr val="C0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1" name="Google Shape;2091;p176"/>
          <p:cNvGrpSpPr/>
          <p:nvPr/>
        </p:nvGrpSpPr>
        <p:grpSpPr>
          <a:xfrm>
            <a:off x="1600200" y="3973514"/>
            <a:ext cx="8991600" cy="2122487"/>
            <a:chOff x="0" y="1383203"/>
            <a:chExt cx="8991600" cy="2121932"/>
          </a:xfrm>
        </p:grpSpPr>
        <p:sp>
          <p:nvSpPr>
            <p:cNvPr id="2092" name="Google Shape;2092;p176"/>
            <p:cNvSpPr txBox="1"/>
            <p:nvPr/>
          </p:nvSpPr>
          <p:spPr>
            <a:xfrm>
              <a:off x="2980082" y="1981200"/>
              <a:ext cx="1082348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Amazon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Kindle</a:t>
              </a:r>
              <a:endParaRPr/>
            </a:p>
          </p:txBody>
        </p:sp>
        <p:sp>
          <p:nvSpPr>
            <p:cNvPr id="2093" name="Google Shape;2093;p176"/>
            <p:cNvSpPr txBox="1"/>
            <p:nvPr/>
          </p:nvSpPr>
          <p:spPr>
            <a:xfrm>
              <a:off x="4708108" y="2160896"/>
              <a:ext cx="162095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Amazon.com</a:t>
              </a:r>
              <a:endParaRPr/>
            </a:p>
          </p:txBody>
        </p:sp>
        <p:cxnSp>
          <p:nvCxnSpPr>
            <p:cNvPr id="2094" name="Google Shape;2094;p176"/>
            <p:cNvCxnSpPr/>
            <p:nvPr/>
          </p:nvCxnSpPr>
          <p:spPr>
            <a:xfrm>
              <a:off x="2433638" y="2489401"/>
              <a:ext cx="457200" cy="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095" name="Google Shape;2095;p176"/>
            <p:cNvCxnSpPr/>
            <p:nvPr/>
          </p:nvCxnSpPr>
          <p:spPr>
            <a:xfrm>
              <a:off x="4267200" y="2338628"/>
              <a:ext cx="457200" cy="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sp>
          <p:nvSpPr>
            <p:cNvPr id="2096" name="Google Shape;2096;p176"/>
            <p:cNvSpPr txBox="1"/>
            <p:nvPr/>
          </p:nvSpPr>
          <p:spPr>
            <a:xfrm>
              <a:off x="487740" y="1383203"/>
              <a:ext cx="156966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Wireless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Connectivity</a:t>
              </a:r>
              <a:endParaRPr/>
            </a:p>
          </p:txBody>
        </p:sp>
        <p:sp>
          <p:nvSpPr>
            <p:cNvPr id="2097" name="Google Shape;2097;p176"/>
            <p:cNvSpPr txBox="1"/>
            <p:nvPr/>
          </p:nvSpPr>
          <p:spPr>
            <a:xfrm>
              <a:off x="457200" y="2060073"/>
              <a:ext cx="1672253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Amazon DRM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And Other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Components</a:t>
              </a:r>
              <a:endParaRPr/>
            </a:p>
          </p:txBody>
        </p:sp>
        <p:cxnSp>
          <p:nvCxnSpPr>
            <p:cNvPr id="2098" name="Google Shape;2098;p176"/>
            <p:cNvCxnSpPr/>
            <p:nvPr/>
          </p:nvCxnSpPr>
          <p:spPr>
            <a:xfrm>
              <a:off x="2381250" y="1708555"/>
              <a:ext cx="561975" cy="45232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099" name="Google Shape;2099;p176"/>
            <p:cNvCxnSpPr>
              <a:endCxn id="2092" idx="2"/>
            </p:cNvCxnSpPr>
            <p:nvPr/>
          </p:nvCxnSpPr>
          <p:spPr>
            <a:xfrm rot="10800000" flipH="1">
              <a:off x="3172056" y="2627531"/>
              <a:ext cx="349200" cy="507900"/>
            </a:xfrm>
            <a:prstGeom prst="straightConnector1">
              <a:avLst/>
            </a:prstGeom>
            <a:noFill/>
            <a:ln w="762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sp>
          <p:nvSpPr>
            <p:cNvPr id="2100" name="Google Shape;2100;p176"/>
            <p:cNvSpPr txBox="1"/>
            <p:nvPr/>
          </p:nvSpPr>
          <p:spPr>
            <a:xfrm>
              <a:off x="7000979" y="2195899"/>
              <a:ext cx="1762021" cy="3693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End Customer</a:t>
              </a:r>
              <a:endParaRPr/>
            </a:p>
          </p:txBody>
        </p:sp>
        <p:cxnSp>
          <p:nvCxnSpPr>
            <p:cNvPr id="2101" name="Google Shape;2101;p176"/>
            <p:cNvCxnSpPr/>
            <p:nvPr/>
          </p:nvCxnSpPr>
          <p:spPr>
            <a:xfrm>
              <a:off x="6626225" y="2379892"/>
              <a:ext cx="457200" cy="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sp>
          <p:nvSpPr>
            <p:cNvPr id="2102" name="Google Shape;2102;p176"/>
            <p:cNvSpPr txBox="1"/>
            <p:nvPr/>
          </p:nvSpPr>
          <p:spPr>
            <a:xfrm>
              <a:off x="0" y="3135803"/>
              <a:ext cx="106952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Authors</a:t>
              </a:r>
              <a:endParaRPr/>
            </a:p>
          </p:txBody>
        </p:sp>
        <p:sp>
          <p:nvSpPr>
            <p:cNvPr id="2103" name="Google Shape;2103;p176"/>
            <p:cNvSpPr txBox="1"/>
            <p:nvPr/>
          </p:nvSpPr>
          <p:spPr>
            <a:xfrm>
              <a:off x="1886580" y="3135803"/>
              <a:ext cx="13644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Publishers</a:t>
              </a:r>
              <a:endParaRPr/>
            </a:p>
          </p:txBody>
        </p:sp>
        <p:cxnSp>
          <p:nvCxnSpPr>
            <p:cNvPr id="2104" name="Google Shape;2104;p176"/>
            <p:cNvCxnSpPr/>
            <p:nvPr/>
          </p:nvCxnSpPr>
          <p:spPr>
            <a:xfrm>
              <a:off x="1487488" y="3316272"/>
              <a:ext cx="457200" cy="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sp>
          <p:nvSpPr>
            <p:cNvPr id="2105" name="Google Shape;2105;p176"/>
            <p:cNvSpPr/>
            <p:nvPr/>
          </p:nvSpPr>
          <p:spPr>
            <a:xfrm>
              <a:off x="1069975" y="3168673"/>
              <a:ext cx="304800" cy="304720"/>
            </a:xfrm>
            <a:prstGeom prst="ellipse">
              <a:avLst/>
            </a:prstGeom>
            <a:solidFill>
              <a:srgbClr val="008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6" name="Google Shape;2106;p176"/>
            <p:cNvSpPr/>
            <p:nvPr/>
          </p:nvSpPr>
          <p:spPr>
            <a:xfrm>
              <a:off x="1981200" y="1553021"/>
              <a:ext cx="304800" cy="304720"/>
            </a:xfrm>
            <a:prstGeom prst="ellipse">
              <a:avLst/>
            </a:prstGeom>
            <a:solidFill>
              <a:srgbClr val="008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7" name="Google Shape;2107;p176"/>
            <p:cNvSpPr/>
            <p:nvPr/>
          </p:nvSpPr>
          <p:spPr>
            <a:xfrm>
              <a:off x="2057400" y="2329106"/>
              <a:ext cx="304800" cy="304720"/>
            </a:xfrm>
            <a:prstGeom prst="ellipse">
              <a:avLst/>
            </a:prstGeom>
            <a:solidFill>
              <a:srgbClr val="008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8" name="Google Shape;2108;p176"/>
            <p:cNvSpPr/>
            <p:nvPr/>
          </p:nvSpPr>
          <p:spPr>
            <a:xfrm>
              <a:off x="3930650" y="2157700"/>
              <a:ext cx="304800" cy="304720"/>
            </a:xfrm>
            <a:prstGeom prst="ellipse">
              <a:avLst/>
            </a:prstGeom>
            <a:solidFill>
              <a:srgbClr val="008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9" name="Google Shape;2109;p176"/>
            <p:cNvSpPr/>
            <p:nvPr/>
          </p:nvSpPr>
          <p:spPr>
            <a:xfrm>
              <a:off x="6248400" y="2195790"/>
              <a:ext cx="304800" cy="304720"/>
            </a:xfrm>
            <a:prstGeom prst="ellipse">
              <a:avLst/>
            </a:prstGeom>
            <a:solidFill>
              <a:srgbClr val="008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0" name="Google Shape;2110;p176"/>
            <p:cNvSpPr/>
            <p:nvPr/>
          </p:nvSpPr>
          <p:spPr>
            <a:xfrm>
              <a:off x="3173413" y="3163912"/>
              <a:ext cx="304800" cy="304720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1" name="Google Shape;2111;p176"/>
            <p:cNvSpPr/>
            <p:nvPr/>
          </p:nvSpPr>
          <p:spPr>
            <a:xfrm>
              <a:off x="8686800" y="2227532"/>
              <a:ext cx="304800" cy="304720"/>
            </a:xfrm>
            <a:prstGeom prst="ellipse">
              <a:avLst/>
            </a:prstGeom>
            <a:solidFill>
              <a:srgbClr val="008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112" name="Google Shape;2112;p176"/>
          <p:cNvCxnSpPr/>
          <p:nvPr/>
        </p:nvCxnSpPr>
        <p:spPr>
          <a:xfrm>
            <a:off x="1600200" y="3886200"/>
            <a:ext cx="8839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13" name="Google Shape;2113;p176"/>
          <p:cNvSpPr txBox="1"/>
          <p:nvPr/>
        </p:nvSpPr>
        <p:spPr>
          <a:xfrm>
            <a:off x="4098926" y="6564314"/>
            <a:ext cx="4283075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Slide adapted from “The Wide Lens” by Ron Adner</a:t>
            </a:r>
            <a:endParaRPr/>
          </a:p>
        </p:txBody>
      </p:sp>
      <p:sp>
        <p:nvSpPr>
          <p:cNvPr id="2114" name="Google Shape;2114;p176" descr="data:image/jpeg;base64,/9j/4AAQSkZJRgABAQAAAQABAAD/2wCEAAkGBhMSEBMUExQUFBUVFRQYGBYXFRQWFxUVFxQVFxcVFRUYHCYeFxkkGRQXHy8gIycpLCwsGB4xNTAqNSYrLCkBCQoKBQUFDQUFDSkYEhgpKSkpKSkpKSkpKSkpKSkpKSkpKSkpKSkpKSkpKSkpKSkpKSkpKSkpKSkpKSkpKSkpKf/AABEIALgBEgMBIgACEQEDEQH/xAAcAAABBQEBAQAAAAAAAAAAAAAEAAIDBQYBBwj/xABDEAABAwIDBQYDBgQEBQUBAAABAAIRAyEEEjEFQVFhcQYTIoGR8KGxwQcUMkLR4SNScvEVM2KCkqOywtIXJENTohb/xAAUAQEAAAAAAAAAAAAAAAAAAAAA/8QAFBEBAAAAAAAAAAAAAAAAAAAAAP/aAAwDAQACEQMRAD8A8OhKEguhB0NXCF2UmtlAmslEdwBqJK6G5evH9Amu5/uUDW0gdylFBu8eUn4lNa/096qalhS73b1/RAM5gJho+akGDAEu9Br58EU5zWWGvL3f3ZDOJKCIsBOkeqMwWzQ65EN43v04plGmJvflu81YUnyeA5fQIOv2VS0Db8ZdYcTf0CKwOwKT3wW+Fo8Rl13cNURhqZJDW/iPmGj+ZxOpV5QoNawDdOu8neT1QVT+zNAf/H/+qn69FBU7P0JtT9HPMerrq+a+/IenoojclBTUey9Jzm+H8REeJ3prxWq2X9mVEtmpRte+eoP+7dr5KqpbS7qJAcA4O5jdb3wV9tz7YGHC1KVJjm1XMytfaGzYxxIE+wgwfbL7l33d4OiGNYSHVO8qPzutZuZxAa24karOd0FIF2EEYohd7kJ4ShAzuBwXRQCfCc0IGNww4KRmCbw+JU9NiIYxAC7AtG74lPo4FhIt5Sf1Rj6dlpPs62Iyvij3n4WCSOJlA3Yf2dd80PczKziXO/VXB+z3BNGgeeGeoPk5brboY1mUENaBYaLD1a8OsZQDYr7OcNVtQBp1QP8ALe9xa/8AoeTIPIqrw/Y+i1+WrSIIMEFzwQed1qMPtOSM27Q/urzb1EYvDjEMH8RnhqcSNzvL3og8+/8A5bDX/haEfnqXE/1Imv2UweQFtKCHQfHU0Oh/FxRZY6Of7ozDN/E03Dh8RcfJB48klKSDgXUshhJAoU9M5RzPwChapM2/efkg6Sm6mExxkqQGLBBPTgC6e6u53RMo0CdSjaTWgWEnibD90AraMJhEoqoQdfgowONuQ1Qdw9Anl01KucHs42Gk+qGwlaB4QBz3n9VaYQzcz1QXGzsI1rRAsRfmb6qSrBgC8e/RdwzC4b4t1jd5oluGAAtb59eKAc0fCBHVQFkbkSBff0Ta9OLoKbaFCQd6yOJbBPVbnFNBCxe02w8jmgGCkDUwBS0wg5kXQxS5U8MQQ92pG01I1qlps46fJB2lStIUzGKWnThOLIg7kHcHh81vcLZ/Z9ge7r1J0IhU2w8MC/4j9Ftti4UB0oM/2uqVnYhzSDA/CGzBB0KbhNg1A0OqQ2dJIBW52nhGVW/j7twFntIkdeIXnO2WMpEg1u+PEA/VBbnAwIsVY9kcQaeJ7p/4KoLT13LF7O2mW6HReiYHChwo1NDLSgrttbK7uoRuBhVtAQ7pot/tzBBznHj+ix2IwOU+ZQeGhJJJBPh6VpOije1H0an8Jo6/9Rug6p8kDabEqmq602TC3iUCB3qWnfcp8Fgs5AAN1YVMM2mcuUza5iEADKRUndkjVFh9oIOvJPo0mzYj1A+aAFuHPAlT0cNyjmVatwx3j0UwomLNP09UAuFwB1J+norzAbPJgWA57+a5gsJvMX9+7q3DCwCZk8D01g9EB+Hw0R9GzHP907aFQ6H5fD+yip4gNbMX4zN+IVditsazci2XffggcBf3b3CZiqgEWngomYwHS+nxUG0doNmAbDWN7jr5CUEeJqgwZAO8Hmsht5gFSQQeivn4oTJVdtFgqWaL/XggpWoim1RNpkGDqjKdNAmMUzKKeymp6YQMpYRFMwIT6QRlFiAN2FjTRQt1hXQw8rlLZl0EnZ+Q6DuWuw2IjRUuFwmW8KzwwQNxGHq1HOawwXCxPEblga9fNc63BHMar054IALdQVj8R2Xy1HPLhBcXZet0BHZbstnb39U5afDj+y2OxsT94xTWt/AyOirKDH1KQaT4RoBbotZ2a2W3DUTUP4nWHXigssY0FxVFtbBeGQLq4ZUlPfTBCD5NXUgkgma6GDz+ajOqnptlg8/muMpoOvgNt6qfYmyH4ioGtE/TmhsVuWx7IvFDDPrRfQdSEFvgtjU6JyjxviOnHzVT2swhpPZnABIkx+UHRW/Zt5e8vNzqhu2mFqFneEQBvMXndzPRBn8TgSAHNMyNxUFLNOs8rAq3NHwDdEDlyQ9NoLoAmxM34wQgfQa78xjkT9EU6uOIJ5nTz3KOjihluwDdLi4jyAN1EKzi6GtOuuk8/ZQaPZlEAS4iPQx13cf03x4iuC6W2E6cAFBhsM5rZdvjQaAcJtPqn1KYAmw5E/PmgndiJEa+/kq2rhpLXGcxvymQPkUdSw5taylNF0+fl6oJcNgPDGniGnTQc0XgOyAd43jiSrnZ+HblBdGoO6CY46WRtXFBrY9i6DP1tg0m/lHoqLbfZ1paHN8LpGnD6blocdjxB5cfNUr6ri0lxubjpMIMZtHAOaMxEuEExw3/AAUtKhoVvuxWy6dSuH1TNOm5gMiQXvkNB5WPwQnavsd9zrODQTQc53du/luT3bjxA04jzgMmWQoC8SpcfIsoMHhS8oD8MyVa0aEC6O2VsWBJCZtiqKcC0oFhgEdToKpwNW6v8Mglp01LShR98u0X3QWdFspmJ7OGsQWmCBHVSYRXmEqwgG2LsB1MeMKxx9aSALNbYBSuxNkFXqSgdSqIoFVjKl0fQqyEHyoEkgkgkoVDop6RueQ9lBtdClY+BKB2LqSYWqwlQf4cANRUBPSCFkHBajsr/Eo1qW/LI6gghBreytTu6OfiYHpKzPanHOqVDmMxMfsNyvcFUP3LnScSRy0+Sx+1MU03BugmZtNzi1o4X6qxwVJw1sRcX+fJC9jNld/W9fktQ7BtIY7c6W+d/q0+oQVDMIHkwY5En5wrKjhwwWy9Ljy0kBR4mi5pluvFNaCRO/3IQF/ebXM7o3JrqZcIP09LlMpCb7lM023IC8HQiB4R/uAPwKPpimxwJewdH3+APzVbh3xqSJt4WgE8hvPkiDhnGXOik0aknNVI66M8vVBY4ra9KDBvqQAXT1GSPPXmqTaHaKGw2kbnV0geTQSfgjBhA1oc4BrZ8IdfzIF6jzuG71Kjq4MgyAf6jBeeg0H0QZevtXEusKdNwJtMknyLgQjsPjqriGVWtaWjLAAGUhzrGZvc9Fo9mbGc9xe0AlgB1l182pteATPM+ebq1S4vd+Z7nOOsySTqg0PYvGMbjBRJGStlaHTpUY4PpgGwu4ZdPzWheibSwzKzHU6glrteR3EcCF4aM0yJaW3B4GZkea9uwuN76jSrf/ZTa8xucR4h/wAUoPJu0/ZZ9CrlN2n8Ltzm/Q8kf2e2K3JO8bl6XjMCyvTyPHQ72niFjcXgX4cvaItv+RQY7bvat7Hups8AbawGY853BUjcQ+o7O8kzp0RW1cAGuc4kuc50lx+K7iqbRBbogP2c64Wmw1SyyGAxF1p8K+yAh7k+g6CoC5TUAgu8ErWkYVZgGK3Asg53qie9NquQ76qBVK0InC4yxuqXE4mEC7aseqDw4JLiSBBqdCkpCycWIIpV32RxGTEN4Eqq7mVLhJY4Ebig3u0yWPe1lm1GkW53ChwfZ5j/AMTRBA3aT7HqrPZdduIpsJADmxqrJ7Q0iOBb5RqgzfZnYlbCYwyP4RjxbruDR5yVZ0qg7lzf5S1483Fpj/c34qXtXi8rKLWHSpTmP6gY+Sq8DiJpT/qqNPRxFRnxkID8QyVF3UWUlEy33ZdqNmeSAfPA5qGtiYgjXl9CVJXI324BVeKfePfT3/cLrZlQk+EXIudXR/Ufwt5kjorplEN/lcR4ryWMva2r3dfhKpNlNOU/kbEzvP7c1dUQS2CABax38yNXdTCCenTz3dLyZ8ToiODGjTy81O7DWgT14xulOosvN+p1O6I/KOSJxAIbKAHDv7mpINju0m0R6E+qzdPD2047+C0LqMmTu48OKxD9r1XF2SzZsI3bieaCXHUXSvQvs22kKuFfQd+OgSRzpvO7+l1v9wXmf397neIei0nYXGmltCkZgPljubXWM+cHyQeosZCnfRY8Q5ocIi43FNxIiVylUQeMdvNl/dsU+mJLCA9k/wArtx6EEeSo8Iwua4dCvQ/tfwEtw9Ybs1N3/W3/AL155gcaKbhInlyQWuy9nSVqKGDgJuysK17Q5uh9R1CsXUUFY+miMHTJKIfQRWDw6CwwVOAEfUNkOwABDYvHAIO16qAxGJhDV9oc1SbS2pG9A/ae0o3rP19qc0BtHaclVT8USgoZSXEkB2GoyyevzT307LmBxAaADv62vqiqZabT06+7IBqNGUY3C2RlDDZROp3j371TKtQH8OiCw7P4wsqtbNiY89y1+3cUKNIVDeYEcXEGy8+cS0AjUXC0mBrffqbKZcB3T2EtkeJzy6I3mA13wQEYHCvq03Pdchhf5hwd8moLCiAW9B6E363C0WI2rQo0jSpPa+o4ZTlIcGNMzJFp3QOKzVMS4E8j8EFvhXeu/wA12s4yPhy5nlaUsIyBf+6ixVXX2Yt+w9EArzIn0n4n4fD/AEoXC0JfpIHH3z0/RGRNrcOVt3TQdCiMPhwLnT5628/14oD8I2Bmtm4nRo/mPEnd8FYU2HUzxkxJ4W0FvND4Rt7gEzIHPnwAHoArbDUtN5Ma68ZjdO4ewEuEoTHD3rKOrU5tvhdwWDk8UsftKnSFiHv4DQf1H6fJBSdpKop0C0GH1QQOkXPpb+yyWGqYem0l+YuH5A2/QkwB6+qs9qVjVqOJcc0TO4C2m5BU9nGoRf4XQCjbmHquDHUjRcYgkhzSdwzAAjrccwtJ2e2E+piaWVpAY4Oc6LBoIkk+7rWbK7E4Knh2d7SY55dOZxM5jeBeANLKywOYOeAcrBYMyhoEbwd6AzFOk+aGlOqOumVgYMa7kGd+0Oj3uAcBcsex/kCWn/rXm2x9hF7i90NY25JsABqSvZ8NSY5rmuDXZgQ4bjIuPiqDH9kadOm5oeSx0iCLxw5oMhtXGsbTb3U2NjpNokbwLqLZO3a35nlwH80H46rSs2JSLMpBIMCbW8uHJZLamAfSmk0GS4iYMEa5geiC2wPa9r3Oa5uUAwHC4PUblocNjGxIII5LzXC08oCNp49zND5IN5jNrgDVZ3H7ZneqLEbUcd6ra+M5oLittXmqXH7Sneg62LQFaugVavJUfeqNcJQBpJJILfZFFtRpYYzQY5HcVDQadNCD9YRewwwxbxAm97+iI2hhorEjR4B6E2PxB9UCoYgtFk7DYeb7insoeissJh7IK/GMhh9+9ULhMUGVC9oyuztIyk2AMlrQdd9+nObHazQGgDj7+apazWwA24DW5iZb4ySeO4EC1jl53C0p0BTqOaJDRBGtmuaHtHkHBXOFaCAN9/f0Vdi2/wAUGPxUsMfXDUv3VtgmzrxCCwp/gQOKr8PfD9UZVdDZ9VSVXy6+l9fO3wKAzDGZA6e/WfRW1BskQNDp9B5x/wAKrMB9P7fNXVAQRzQHYagJJN/qBr6n5K0wrCep1O6Tu9LIbDC3vcEbhW6dUFdtrbQpksLgxrdb6kib8ddFTja9N48FRroiwIJvpZd2/Ta+rUm9/kAPLRZVuBdSdNMxfUWPSeHVBqzhC6TGu/jv8wrTYGE/itzDeDv0B/sgOyWBrOytAeRoCRBky4+JoOeOYJ6WXo3+GMpwQDmGuaJ00sge94cADBi/R0klLMhnVL2sF0VUD3aplVyGOKuUytXsgko0m5hFrk+Z4oTtLtCGt58E6g+TCrdvvDXAbgPmgGbiFMx7nse1rshc1wDuDoMHpMSN4lUrcTJMW0V1goy8x7lB5qNtUw9za1N1N4cQQ24a4EgiDBgH2VPjWgQQQ5rhII0IQ/bltN2McGCHgNDzuc/XyIaWt6goHZ+0Axhpvu0mebTxHLiEElZ6r8RVUuKrDcQeirarieSBtWuoQVJlgIbPOiCQuT6GHc8w0T8giMPs62Z9hw3otmMiWtbAIgIM/CSUJILXY1YggS2Cb5psN5sCY32WjqYLMZEiJ1sCLXE7+X6LHUZEG43g+e5bnsbtthNRlWlne8QHtABDSADO60A7pjVBEzC/BHU4a1cqOyqvxmN5oAdr4jM6BuTzWL5zBri4NElokBsacCYudTJ4mQyC5ytsJgDlBQOAJIMRAY0C9msYGNF/9LQrbDMt09/VQ91lt8OYuJRtMW97kEOMfaFSuE26q6xY8J3x7/Qf3VUKMO9Z+CC02ayx96j+yucIzzv7CqsKIIA4T6wr3B0ZAQWFBs39wisTiu6pl5gnRo4uP0Gvkom08o67lVbarlzwJkNEdSdT8APJBT1JLiSbkknqdfihqlGR1PoinyCpcIwOcOtkFh2T2vXwxGWXMJGZp0Im/Q816DjMYXAGCJAsqzYWwAMr3joI3xv5IrFVbm8wUA/e30K4/FciuB6irPsgGfiDOikFUnchmVIJRzatkEmCaMyzvaav/FcOELRUqsFYzbVfNXf1QD4RpJ81f1MS2hQqVXXFNhdH80aN83EN81V4LDmLKr+0PaOSjSoA3ee8f/S2WsHm7Mf9gQYsYgvq53GXOeXE8STJKEqG6lwxv6/JD1DdBFWrQohiOPwUjwn0sGXGw/QIIw3NoiMPRDNBJ4ogMp09TmcoX4tx0sOSDr6bnX06mEqZY0y5xPJv6oZ5UZQBpJJINHTp0XYFpP8AmMzXvqXuOU7hYz5qPYNdjKgc95bB0ix013e/QbYu0X0CHNGYOMOYdHAb+RE2KtMSGu7otp5wYJLRBIBiPW3UFBcYmhmNjmGsnncaW0I0+BlDnZB1JlSYXbfeVwzIWAMMNNoIP6e+JlZpJt6fugHw+AaLlHMrACGhQtw31RWDwHn9d6ANtM5tUbRpmIR9bBgNBi/0TKdMNQQ1MJYHrzKDxGz4Agaxu3+z8Ar2Ghom5Q9YSbb413IBsJhb+YA8jrK0WBgEBUVfENpgCTO7mp8Fj5M6Dn62CC921iO7DSN4IG+DEj6qiqtlt/d1b1qzajS0k7ojUO3HkhW4B7fDrP1QVAMC4U2ya5a8WFjOn1Vm7YZdpIHGdeg3aK22X2cAIkzwFgBzJ+qC/pVnupUoEuJ3OykDKZyyIcYOht0iRW4sS4PGYEuh7MuUg5Rd4JO7eDBiyl245rHtp1A5rMoiq12UtcSbzqBM6ToLFE4TvHNy1HNqAtltSzXkf6mi0zvB3oK96hlQvoii8NzHxONjckk8URlQDhnzT8yeHQENWqkOAi5noOqDhxXjygkECTwI6rKYh2as6DbN6LR53AEmJ38ll6Lj3p6n0lBqNmbPsI38eO5eV9qdqd/iqjwZbIa3+hgytPnGbzK9F23tH7vgKj/wuf4G8y8EE+Tcx8gvJHG6CaibHp+gQx1UzD4XeSZhgM0nQIJaWGA8TvIJVcXuFhyUOIxElRIEbpxSaEx7kHCU2UiVxAKkkkgtNlOGV2aY3xqBO4IrBbTDHWcWtJHk6NenTkqjDYgtkD5JwZMdQg0WE2dWGJa4kONngzaozfkOk5d3RaoUp3cv2hYXB4gi5LjkeNDBJzflK9A2fWFZsgydDHEWJj4+aB9LCcrIynRy3AuJte/K6JpUbJtV8GEDsRdsAa/RVzRBub7tynfjY67gJJK5gtnOqvHEnTUc53cNOSBrATqZ8rfFTDDADxGNNdTyG+FZ/wCFxABjid9jHuF3t/VZg9kVHNa0VaxbSa6AXeOS4h0TPdtffmEFG7AhxJJ3k2aTA6m27eU47MeDIad5uItEz0HWFhcHsuvXjvHHIIJlz8uTweIR0+tl6ji9pNw9Cu0gNy03CmRmg5qzy0sc4mM2ebuJ8J4XB+D2WaQmoCDp4hEHW829haHC4IMGdzcx3AeIwROgvcGecqvx22cNjBVGWXU4qsBcWGp4GhzQ4Gx8JHUA8UJgNuUW16f3Y56bWguDi6WBxlrCXX1Btuj1DOdtO19Z/wBzqUXhjT95pENAyzRqMFwZmz513xuvfbbqVXbJo4mnUBNGt3jjZuam5ohr2gw97HloAvIHMryzbFd/3ag0h2RmJxuV26XjDlzRv1a434rb9jCMTsvH4YuvDKjd58LYJgAaFoOp0jkg2NDabsRh6VbIyo0g0303A3I8UtfBg3/MIM7jCNwGHpMYTSL2tBM03n8N7kSTHUGDxVJ2RbXo4JjWkCoKlQOpuBc1xH5cwMtdYGRa41ur0Y9povJYaRa0ktO4by0jVvp0QDVsP3v8QBwc3MIMXvrHFCF0Imi5tPM+bPDXS6ZiIAvpuN+JXNoUJa2owGHajh5bkDKbJQuMod24vDSZF/LSAicI9T4l/hQZjFg+J4ES299PJUOCZmf5q+xrDFSN8XOnQKu2Y1odciGzJ4AXJPSEGf8AtA2gS+nRme7bmdwzv/Rgb6lY6UbtbGmtWqVD+dxPQbh5CB5IEoJG/hPl9VEXQ3qpWfhKjLdEEbGJzinvdA5qOmEDibKEuT6rlHCDi6lCmZhzEwY4wY9UFekkkgloRvMet1c08Thwz8Ulrw9tn6a5CY4geqSSCEY6mKVNoN7F1jYz/ZXOye0lOlWYc8MMh/hfpBh1hx66pJINSztxggP87/l1f/FB4ntphSbVfPJU+HhXEkAtPtThrzVt/RUv18N/Navs32/2bSdNSvlsNKVYxG4Qzr71SSB3/qDs7Mf/AHEXJnuq9xNrd2sx9rPbbD4xmGpYapnZTzueclRgzuytbZ7QTAa4/wC/0SSB2we1eEpNp0jVGSG5nPZVdAl4ezKGyfBUiZ/KTwCsqnbzC03UcuID2sFOQ2lWaIa2rLXFzZcZeIgAXvxCSQV+1O0eCzudQrgNytIGSs0teD+Fvg0BJI0iY3KtqbZwopgsrnMZzMy1QIuALNiwk6/mPCCkkEG19tYV2CdTa8vqNxLXss9oyuoxVN2wRmY0QYJzTxCtPs47YYXDYhxxFTJTqUnsd4KjpJiCWsaZ1cPMriSDYYb7UtnspsovqCpSyt0pVs7HzcmWNBGkEGRG/RSbU+0jZj8PUp/ei7MAB/ArSLt35ACIH90kkFRtf7QcE/K1lb+G2NKdbMQxoDW3aBrrpYeRu9nfans5tNjX4iDlE/wq5ExfSncTyXEkA2M+0bZtnMr3Ore5rgNMbjkQlf7ScCRHff8ALrf+CSSCvqdu8EWx3p4/5dX/AMVV7R7XYUYaqKVSalQZYyPENcfEZLQNJH+5JJBin4tvH4FR/eW8fgUkkEtPFsvf4FRPxQnX4FJJAzvxxXW4kJJIGGsEXhtqNY1oyh0Oc4hwsZAA6iB8T1SSQEf460iDTabESdQMsDRtyPqfJlTazSxrdMobe98oIG62qSSCnSSSQf/Z"/>
          <p:cNvSpPr/>
          <p:nvPr/>
        </p:nvSpPr>
        <p:spPr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5" name="Google Shape;2115;p176"/>
          <p:cNvSpPr txBox="1"/>
          <p:nvPr/>
        </p:nvSpPr>
        <p:spPr>
          <a:xfrm>
            <a:off x="1524000" y="0"/>
            <a:ext cx="56521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Ecossistemas empreendedores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82632" y="365125"/>
            <a:ext cx="4971167" cy="1325563"/>
          </a:xfrm>
        </p:spPr>
        <p:txBody>
          <a:bodyPr/>
          <a:lstStyle/>
          <a:p>
            <a:r>
              <a:rPr lang="en-GB" dirty="0" err="1"/>
              <a:t>Decisões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982628" y="1825625"/>
            <a:ext cx="598846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err="1"/>
              <a:t>Defina</a:t>
            </a:r>
            <a:r>
              <a:rPr lang="en-GB" dirty="0"/>
              <a:t> a </a:t>
            </a:r>
            <a:r>
              <a:rPr lang="en-GB" dirty="0" err="1"/>
              <a:t>sua</a:t>
            </a:r>
            <a:r>
              <a:rPr lang="en-GB" dirty="0"/>
              <a:t> rede de </a:t>
            </a:r>
            <a:r>
              <a:rPr lang="en-GB" dirty="0" err="1"/>
              <a:t>fornecedores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err="1"/>
              <a:t>Defina</a:t>
            </a:r>
            <a:r>
              <a:rPr lang="en-GB" dirty="0"/>
              <a:t> a </a:t>
            </a:r>
            <a:r>
              <a:rPr lang="en-GB" dirty="0" err="1"/>
              <a:t>sua</a:t>
            </a:r>
            <a:r>
              <a:rPr lang="en-GB" dirty="0"/>
              <a:t> rede de </a:t>
            </a:r>
            <a:r>
              <a:rPr lang="en-GB" dirty="0" err="1"/>
              <a:t>complementares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err="1"/>
              <a:t>Defina</a:t>
            </a:r>
            <a:r>
              <a:rPr lang="en-GB" dirty="0"/>
              <a:t> a </a:t>
            </a:r>
            <a:r>
              <a:rPr lang="en-GB" dirty="0" err="1"/>
              <a:t>sua</a:t>
            </a:r>
            <a:r>
              <a:rPr lang="en-GB" dirty="0"/>
              <a:t> </a:t>
            </a:r>
            <a:r>
              <a:rPr lang="en-GB" dirty="0" err="1"/>
              <a:t>cadeia</a:t>
            </a:r>
            <a:r>
              <a:rPr lang="en-GB" dirty="0"/>
              <a:t> de </a:t>
            </a:r>
            <a:r>
              <a:rPr lang="en-GB" dirty="0" err="1"/>
              <a:t>adoção</a:t>
            </a:r>
            <a:r>
              <a:rPr lang="en-GB" dirty="0"/>
              <a:t> (</a:t>
            </a:r>
            <a:r>
              <a:rPr lang="en-GB" dirty="0" err="1"/>
              <a:t>clientes</a:t>
            </a:r>
            <a:r>
              <a:rPr lang="en-GB" dirty="0"/>
              <a:t> </a:t>
            </a:r>
            <a:r>
              <a:rPr lang="en-GB" dirty="0" err="1"/>
              <a:t>até</a:t>
            </a:r>
            <a:r>
              <a:rPr lang="en-GB" dirty="0"/>
              <a:t> o </a:t>
            </a:r>
            <a:r>
              <a:rPr lang="en-GB" dirty="0" err="1"/>
              <a:t>consumidor</a:t>
            </a:r>
            <a:r>
              <a:rPr lang="en-GB" dirty="0"/>
              <a:t> </a:t>
            </a:r>
            <a:r>
              <a:rPr lang="en-GB" dirty="0" err="1"/>
              <a:t>geral</a:t>
            </a:r>
            <a:r>
              <a:rPr lang="en-GB" dirty="0"/>
              <a:t>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. </a:t>
            </a:r>
            <a:r>
              <a:rPr lang="en-GB" dirty="0" err="1"/>
              <a:t>Discuta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riscos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cada</a:t>
            </a:r>
            <a:r>
              <a:rPr lang="en-GB" dirty="0"/>
              <a:t> </a:t>
            </a:r>
            <a:r>
              <a:rPr lang="en-GB" dirty="0" err="1"/>
              <a:t>parte</a:t>
            </a:r>
            <a:r>
              <a:rPr lang="en-GB" dirty="0"/>
              <a:t> da </a:t>
            </a:r>
            <a:r>
              <a:rPr lang="en-GB" dirty="0" err="1"/>
              <a:t>sua</a:t>
            </a:r>
            <a:r>
              <a:rPr lang="en-GB" dirty="0"/>
              <a:t> </a:t>
            </a:r>
            <a:r>
              <a:rPr lang="en-GB" dirty="0" err="1"/>
              <a:t>cadeia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2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78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4624" t="8485" r="26121" b="21625"/>
          <a:stretch>
            <a:fillRect/>
          </a:stretch>
        </p:blipFill>
        <p:spPr bwMode="auto">
          <a:xfrm>
            <a:off x="1524001" y="-1"/>
            <a:ext cx="8596649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0859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4070" t="45891" r="25567" b="31469"/>
          <a:stretch>
            <a:fillRect/>
          </a:stretch>
        </p:blipFill>
        <p:spPr bwMode="auto">
          <a:xfrm>
            <a:off x="1971256" y="2276872"/>
            <a:ext cx="8547037" cy="2160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1F208BF4-73E8-B044-98F8-0CFE78304518}"/>
                  </a:ext>
                </a:extLst>
              </p14:cNvPr>
              <p14:cNvContentPartPr/>
              <p14:nvPr/>
            </p14:nvContentPartPr>
            <p14:xfrm>
              <a:off x="4093560" y="3678840"/>
              <a:ext cx="2767680" cy="20160"/>
            </p14:xfrm>
          </p:contentPart>
        </mc:Choice>
        <mc:Fallback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1F208BF4-73E8-B044-98F8-0CFE7830451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84200" y="3669480"/>
                <a:ext cx="2786400" cy="3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502946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2402</Words>
  <Application>Microsoft Macintosh PowerPoint</Application>
  <PresentationFormat>Widescreen</PresentationFormat>
  <Paragraphs>412</Paragraphs>
  <Slides>79</Slides>
  <Notes>17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79</vt:i4>
      </vt:variant>
    </vt:vector>
  </HeadingPairs>
  <TitlesOfParts>
    <vt:vector size="89" baseType="lpstr">
      <vt:lpstr>Arial</vt:lpstr>
      <vt:lpstr>Bookman Old Style</vt:lpstr>
      <vt:lpstr>Calibri</vt:lpstr>
      <vt:lpstr>Calibri Light</vt:lpstr>
      <vt:lpstr>Comic Sans MS</vt:lpstr>
      <vt:lpstr>Impact</vt:lpstr>
      <vt:lpstr>Tahoma</vt:lpstr>
      <vt:lpstr>Times New Roman</vt:lpstr>
      <vt:lpstr>Wingdings</vt:lpstr>
      <vt:lpstr>Tema do Office</vt:lpstr>
      <vt:lpstr>Empreendedorismo &amp; Inovação  Ciclo negócio</vt:lpstr>
      <vt:lpstr>Apresentação do PowerPoint</vt:lpstr>
      <vt:lpstr>Apresentação do PowerPoint</vt:lpstr>
      <vt:lpstr>Apresentação do PowerPoint</vt:lpstr>
      <vt:lpstr>Vamos preencher a matriz de posicionamento</vt:lpstr>
      <vt:lpstr>Apresentação do PowerPoint</vt:lpstr>
      <vt:lpstr>Para CRIAR o seu modelo de negócio</vt:lpstr>
      <vt:lpstr>Apresentação do PowerPoint</vt:lpstr>
      <vt:lpstr>Apresentação do PowerPoint</vt:lpstr>
      <vt:lpstr>Apresentação do PowerPoint</vt:lpstr>
      <vt:lpstr>Modelo de Negócio - Níveis de Análise</vt:lpstr>
      <vt:lpstr>Apresentação do PowerPoint</vt:lpstr>
      <vt:lpstr>Modelo de Negócio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Modelo de Negócio</vt:lpstr>
      <vt:lpstr>Apresentação do PowerPoint</vt:lpstr>
      <vt:lpstr>Apresentação do PowerPoint</vt:lpstr>
      <vt:lpstr>Apresentação do PowerPoint</vt:lpstr>
      <vt:lpstr>Modelo de Negócio</vt:lpstr>
      <vt:lpstr>Apresentação do PowerPoint</vt:lpstr>
      <vt:lpstr>Vamos construir um roadmap para abordar o problema: três níveis de capacidade</vt:lpstr>
      <vt:lpstr>Vamos construir um roadmap para abordar o problema: três níveis de capacidade</vt:lpstr>
      <vt:lpstr>Vamos construir um roadmap para abordar o problema: três níveis de capacidade</vt:lpstr>
      <vt:lpstr>Vamos construir um roadmap para abordar o problema: três níveis de capacidade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Decisões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que as cores significam</vt:lpstr>
      <vt:lpstr>Sony Reader vs Amazon Kindle</vt:lpstr>
      <vt:lpstr>Decisões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Leonardo Gomes</dc:creator>
  <cp:lastModifiedBy>Leonardo Gomes</cp:lastModifiedBy>
  <cp:revision>11</cp:revision>
  <dcterms:created xsi:type="dcterms:W3CDTF">2019-10-07T09:52:33Z</dcterms:created>
  <dcterms:modified xsi:type="dcterms:W3CDTF">2022-11-22T00:36:31Z</dcterms:modified>
</cp:coreProperties>
</file>