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93" r:id="rId4"/>
    <p:sldId id="302" r:id="rId5"/>
    <p:sldId id="303" r:id="rId6"/>
    <p:sldId id="304" r:id="rId7"/>
    <p:sldId id="305" r:id="rId8"/>
    <p:sldId id="306" r:id="rId9"/>
    <p:sldId id="307" r:id="rId10"/>
    <p:sldId id="308" r:id="rId11"/>
    <p:sldId id="309" r:id="rId12"/>
    <p:sldId id="310" r:id="rId13"/>
  </p:sldIdLst>
  <p:sldSz cx="9144000" cy="6858000" type="screen4x3"/>
  <p:notesSz cx="6858000" cy="9144000"/>
  <p:defaultTextStyle>
    <a:defPPr>
      <a:defRPr lang="pt-BR"/>
    </a:defPPr>
    <a:lvl1pPr algn="l" rtl="0" fontAlgn="base">
      <a:spcBef>
        <a:spcPct val="0"/>
      </a:spcBef>
      <a:spcAft>
        <a:spcPct val="0"/>
      </a:spcAft>
      <a:defRPr sz="1400" kern="1200">
        <a:solidFill>
          <a:schemeClr val="tx1"/>
        </a:solidFill>
        <a:latin typeface="Tahoma" pitchFamily="34" charset="0"/>
        <a:ea typeface="+mn-ea"/>
        <a:cs typeface="+mn-cs"/>
      </a:defRPr>
    </a:lvl1pPr>
    <a:lvl2pPr marL="457200" algn="l" rtl="0" fontAlgn="base">
      <a:spcBef>
        <a:spcPct val="0"/>
      </a:spcBef>
      <a:spcAft>
        <a:spcPct val="0"/>
      </a:spcAft>
      <a:defRPr sz="1400" kern="1200">
        <a:solidFill>
          <a:schemeClr val="tx1"/>
        </a:solidFill>
        <a:latin typeface="Tahoma" pitchFamily="34" charset="0"/>
        <a:ea typeface="+mn-ea"/>
        <a:cs typeface="+mn-cs"/>
      </a:defRPr>
    </a:lvl2pPr>
    <a:lvl3pPr marL="914400" algn="l" rtl="0" fontAlgn="base">
      <a:spcBef>
        <a:spcPct val="0"/>
      </a:spcBef>
      <a:spcAft>
        <a:spcPct val="0"/>
      </a:spcAft>
      <a:defRPr sz="1400" kern="1200">
        <a:solidFill>
          <a:schemeClr val="tx1"/>
        </a:solidFill>
        <a:latin typeface="Tahoma" pitchFamily="34" charset="0"/>
        <a:ea typeface="+mn-ea"/>
        <a:cs typeface="+mn-cs"/>
      </a:defRPr>
    </a:lvl3pPr>
    <a:lvl4pPr marL="1371600" algn="l" rtl="0" fontAlgn="base">
      <a:spcBef>
        <a:spcPct val="0"/>
      </a:spcBef>
      <a:spcAft>
        <a:spcPct val="0"/>
      </a:spcAft>
      <a:defRPr sz="1400" kern="1200">
        <a:solidFill>
          <a:schemeClr val="tx1"/>
        </a:solidFill>
        <a:latin typeface="Tahoma" pitchFamily="34" charset="0"/>
        <a:ea typeface="+mn-ea"/>
        <a:cs typeface="+mn-cs"/>
      </a:defRPr>
    </a:lvl4pPr>
    <a:lvl5pPr marL="1828800" algn="l" rtl="0" fontAlgn="base">
      <a:spcBef>
        <a:spcPct val="0"/>
      </a:spcBef>
      <a:spcAft>
        <a:spcPct val="0"/>
      </a:spcAft>
      <a:defRPr sz="1400" kern="1200">
        <a:solidFill>
          <a:schemeClr val="tx1"/>
        </a:solidFill>
        <a:latin typeface="Tahoma" pitchFamily="34" charset="0"/>
        <a:ea typeface="+mn-ea"/>
        <a:cs typeface="+mn-cs"/>
      </a:defRPr>
    </a:lvl5pPr>
    <a:lvl6pPr marL="2286000" algn="l" defTabSz="914400" rtl="0" eaLnBrk="1" latinLnBrk="0" hangingPunct="1">
      <a:defRPr sz="1400" kern="1200">
        <a:solidFill>
          <a:schemeClr val="tx1"/>
        </a:solidFill>
        <a:latin typeface="Tahoma" pitchFamily="34" charset="0"/>
        <a:ea typeface="+mn-ea"/>
        <a:cs typeface="+mn-cs"/>
      </a:defRPr>
    </a:lvl6pPr>
    <a:lvl7pPr marL="2743200" algn="l" defTabSz="914400" rtl="0" eaLnBrk="1" latinLnBrk="0" hangingPunct="1">
      <a:defRPr sz="1400" kern="1200">
        <a:solidFill>
          <a:schemeClr val="tx1"/>
        </a:solidFill>
        <a:latin typeface="Tahoma" pitchFamily="34" charset="0"/>
        <a:ea typeface="+mn-ea"/>
        <a:cs typeface="+mn-cs"/>
      </a:defRPr>
    </a:lvl7pPr>
    <a:lvl8pPr marL="3200400" algn="l" defTabSz="914400" rtl="0" eaLnBrk="1" latinLnBrk="0" hangingPunct="1">
      <a:defRPr sz="1400" kern="1200">
        <a:solidFill>
          <a:schemeClr val="tx1"/>
        </a:solidFill>
        <a:latin typeface="Tahoma" pitchFamily="34" charset="0"/>
        <a:ea typeface="+mn-ea"/>
        <a:cs typeface="+mn-cs"/>
      </a:defRPr>
    </a:lvl8pPr>
    <a:lvl9pPr marL="3657600" algn="l" defTabSz="914400" rtl="0" eaLnBrk="1" latinLnBrk="0" hangingPunct="1">
      <a:defRPr sz="1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5" autoAdjust="0"/>
    <p:restoredTop sz="94667" autoAdjust="0"/>
  </p:normalViewPr>
  <p:slideViewPr>
    <p:cSldViewPr>
      <p:cViewPr>
        <p:scale>
          <a:sx n="100" d="100"/>
          <a:sy n="100" d="100"/>
        </p:scale>
        <p:origin x="-1236"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58000"/>
            <a:chOff x="0" y="0"/>
            <a:chExt cx="5770" cy="4320"/>
          </a:xfrm>
        </p:grpSpPr>
        <p:sp>
          <p:nvSpPr>
            <p:cNvPr id="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pt-BR"/>
            </a:p>
          </p:txBody>
        </p:sp>
        <p:sp>
          <p:nvSpPr>
            <p:cNvPr id="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8"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pt-BR"/>
            </a:p>
          </p:txBody>
        </p:sp>
        <p:sp>
          <p:nvSpPr>
            <p:cNvPr id="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1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1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1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1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1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15"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pt-BR"/>
            </a:p>
          </p:txBody>
        </p:sp>
        <p:sp>
          <p:nvSpPr>
            <p:cNvPr id="16"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pt-BR"/>
            </a:p>
          </p:txBody>
        </p:sp>
        <p:sp>
          <p:nvSpPr>
            <p:cNvPr id="1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1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pt-BR"/>
            </a:p>
          </p:txBody>
        </p:sp>
        <p:sp>
          <p:nvSpPr>
            <p:cNvPr id="1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2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2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2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2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24"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pt-BR"/>
            </a:p>
          </p:txBody>
        </p:sp>
        <p:sp>
          <p:nvSpPr>
            <p:cNvPr id="25"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pt-BR"/>
            </a:p>
          </p:txBody>
        </p:sp>
      </p:grpSp>
      <p:sp>
        <p:nvSpPr>
          <p:cNvPr id="5144" name="Rectangle 24"/>
          <p:cNvSpPr>
            <a:spLocks noGrp="1" noChangeArrowheads="1"/>
          </p:cNvSpPr>
          <p:nvPr>
            <p:ph type="ctrTitle" sz="quarter"/>
          </p:nvPr>
        </p:nvSpPr>
        <p:spPr>
          <a:xfrm>
            <a:off x="685800" y="1600200"/>
            <a:ext cx="7772400" cy="1828800"/>
          </a:xfrm>
        </p:spPr>
        <p:txBody>
          <a:bodyPr/>
          <a:lstStyle>
            <a:lvl1pPr>
              <a:defRPr sz="4800"/>
            </a:lvl1pPr>
          </a:lstStyle>
          <a:p>
            <a:r>
              <a:rPr lang="pt-BR"/>
              <a:t>Clique para editar o estilo do título mestre</a:t>
            </a:r>
          </a:p>
        </p:txBody>
      </p:sp>
      <p:sp>
        <p:nvSpPr>
          <p:cNvPr id="5145"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pt-BR"/>
              <a:t>Clique para editar o estilo do subtítulo mestre</a:t>
            </a:r>
          </a:p>
        </p:txBody>
      </p:sp>
      <p:sp>
        <p:nvSpPr>
          <p:cNvPr id="26" name="Rectangle 26"/>
          <p:cNvSpPr>
            <a:spLocks noGrp="1" noChangeArrowheads="1"/>
          </p:cNvSpPr>
          <p:nvPr>
            <p:ph type="dt" sz="quarter" idx="10"/>
          </p:nvPr>
        </p:nvSpPr>
        <p:spPr>
          <a:xfrm>
            <a:off x="457200" y="6243638"/>
            <a:ext cx="2133600" cy="457200"/>
          </a:xfrm>
        </p:spPr>
        <p:txBody>
          <a:bodyPr/>
          <a:lstStyle>
            <a:lvl1pPr>
              <a:defRPr/>
            </a:lvl1pPr>
          </a:lstStyle>
          <a:p>
            <a:pPr>
              <a:defRPr/>
            </a:pPr>
            <a:endParaRPr lang="pt-BR"/>
          </a:p>
        </p:txBody>
      </p:sp>
      <p:sp>
        <p:nvSpPr>
          <p:cNvPr id="27" name="Rectangle 27"/>
          <p:cNvSpPr>
            <a:spLocks noGrp="1" noChangeArrowheads="1"/>
          </p:cNvSpPr>
          <p:nvPr>
            <p:ph type="ftr" sz="quarter" idx="11"/>
          </p:nvPr>
        </p:nvSpPr>
        <p:spPr/>
        <p:txBody>
          <a:bodyPr/>
          <a:lstStyle>
            <a:lvl1pPr>
              <a:defRPr/>
            </a:lvl1pPr>
          </a:lstStyle>
          <a:p>
            <a:pPr>
              <a:defRPr/>
            </a:pPr>
            <a:endParaRPr lang="pt-BR"/>
          </a:p>
        </p:txBody>
      </p:sp>
      <p:sp>
        <p:nvSpPr>
          <p:cNvPr id="28" name="Rectangle 28"/>
          <p:cNvSpPr>
            <a:spLocks noGrp="1" noChangeArrowheads="1"/>
          </p:cNvSpPr>
          <p:nvPr>
            <p:ph type="sldNum" sz="quarter" idx="12"/>
          </p:nvPr>
        </p:nvSpPr>
        <p:spPr/>
        <p:txBody>
          <a:bodyPr/>
          <a:lstStyle>
            <a:lvl1pPr>
              <a:defRPr/>
            </a:lvl1pPr>
          </a:lstStyle>
          <a:p>
            <a:pPr>
              <a:defRPr/>
            </a:pPr>
            <a:fld id="{601AE232-FF42-4916-91F7-5B98B6D5E931}"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26"/>
          <p:cNvSpPr>
            <a:spLocks noGrp="1" noChangeArrowheads="1"/>
          </p:cNvSpPr>
          <p:nvPr>
            <p:ph type="ftr" sz="quarter" idx="10"/>
          </p:nvPr>
        </p:nvSpPr>
        <p:spPr>
          <a:ln/>
        </p:spPr>
        <p:txBody>
          <a:bodyPr/>
          <a:lstStyle>
            <a:lvl1pPr>
              <a:defRPr/>
            </a:lvl1pPr>
          </a:lstStyle>
          <a:p>
            <a:pPr>
              <a:defRPr/>
            </a:pPr>
            <a:endParaRPr lang="pt-BR"/>
          </a:p>
        </p:txBody>
      </p:sp>
      <p:sp>
        <p:nvSpPr>
          <p:cNvPr id="5" name="Rectangle 27"/>
          <p:cNvSpPr>
            <a:spLocks noGrp="1" noChangeArrowheads="1"/>
          </p:cNvSpPr>
          <p:nvPr>
            <p:ph type="sldNum" sz="quarter" idx="11"/>
          </p:nvPr>
        </p:nvSpPr>
        <p:spPr>
          <a:ln/>
        </p:spPr>
        <p:txBody>
          <a:bodyPr/>
          <a:lstStyle>
            <a:lvl1pPr>
              <a:defRPr/>
            </a:lvl1pPr>
          </a:lstStyle>
          <a:p>
            <a:pPr>
              <a:defRPr/>
            </a:pPr>
            <a:fld id="{C906ED22-53B1-40C7-B104-520ADD7E5A3A}" type="slidenum">
              <a:rPr lang="pt-BR"/>
              <a:pPr>
                <a:defRPr/>
              </a:pPr>
              <a:t>‹nº›</a:t>
            </a:fld>
            <a:endParaRPr lang="pt-BR"/>
          </a:p>
        </p:txBody>
      </p:sp>
      <p:sp>
        <p:nvSpPr>
          <p:cNvPr id="6"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7813"/>
            <a:ext cx="2057400" cy="5853112"/>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7813"/>
            <a:ext cx="6019800" cy="5853112"/>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26"/>
          <p:cNvSpPr>
            <a:spLocks noGrp="1" noChangeArrowheads="1"/>
          </p:cNvSpPr>
          <p:nvPr>
            <p:ph type="ftr" sz="quarter" idx="10"/>
          </p:nvPr>
        </p:nvSpPr>
        <p:spPr>
          <a:ln/>
        </p:spPr>
        <p:txBody>
          <a:bodyPr/>
          <a:lstStyle>
            <a:lvl1pPr>
              <a:defRPr/>
            </a:lvl1pPr>
          </a:lstStyle>
          <a:p>
            <a:pPr>
              <a:defRPr/>
            </a:pPr>
            <a:endParaRPr lang="pt-BR"/>
          </a:p>
        </p:txBody>
      </p:sp>
      <p:sp>
        <p:nvSpPr>
          <p:cNvPr id="5" name="Rectangle 27"/>
          <p:cNvSpPr>
            <a:spLocks noGrp="1" noChangeArrowheads="1"/>
          </p:cNvSpPr>
          <p:nvPr>
            <p:ph type="sldNum" sz="quarter" idx="11"/>
          </p:nvPr>
        </p:nvSpPr>
        <p:spPr>
          <a:ln/>
        </p:spPr>
        <p:txBody>
          <a:bodyPr/>
          <a:lstStyle>
            <a:lvl1pPr>
              <a:defRPr/>
            </a:lvl1pPr>
          </a:lstStyle>
          <a:p>
            <a:pPr>
              <a:defRPr/>
            </a:pPr>
            <a:fld id="{2A3FA8C1-9725-4D0E-A49A-4E2D57FE65A8}" type="slidenum">
              <a:rPr lang="pt-BR"/>
              <a:pPr>
                <a:defRPr/>
              </a:pPr>
              <a:t>‹nº›</a:t>
            </a:fld>
            <a:endParaRPr lang="pt-BR"/>
          </a:p>
        </p:txBody>
      </p:sp>
      <p:sp>
        <p:nvSpPr>
          <p:cNvPr id="6"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26"/>
          <p:cNvSpPr>
            <a:spLocks noGrp="1" noChangeArrowheads="1"/>
          </p:cNvSpPr>
          <p:nvPr>
            <p:ph type="ftr" sz="quarter" idx="10"/>
          </p:nvPr>
        </p:nvSpPr>
        <p:spPr>
          <a:ln/>
        </p:spPr>
        <p:txBody>
          <a:bodyPr/>
          <a:lstStyle>
            <a:lvl1pPr>
              <a:defRPr/>
            </a:lvl1pPr>
          </a:lstStyle>
          <a:p>
            <a:pPr>
              <a:defRPr/>
            </a:pPr>
            <a:endParaRPr lang="pt-BR"/>
          </a:p>
        </p:txBody>
      </p:sp>
      <p:sp>
        <p:nvSpPr>
          <p:cNvPr id="5" name="Rectangle 27"/>
          <p:cNvSpPr>
            <a:spLocks noGrp="1" noChangeArrowheads="1"/>
          </p:cNvSpPr>
          <p:nvPr>
            <p:ph type="sldNum" sz="quarter" idx="11"/>
          </p:nvPr>
        </p:nvSpPr>
        <p:spPr>
          <a:ln/>
        </p:spPr>
        <p:txBody>
          <a:bodyPr/>
          <a:lstStyle>
            <a:lvl1pPr>
              <a:defRPr/>
            </a:lvl1pPr>
          </a:lstStyle>
          <a:p>
            <a:pPr>
              <a:defRPr/>
            </a:pPr>
            <a:fld id="{435ECF2F-836C-4291-BCDC-2E035BE52B69}" type="slidenum">
              <a:rPr lang="pt-BR"/>
              <a:pPr>
                <a:defRPr/>
              </a:pPr>
              <a:t>‹nº›</a:t>
            </a:fld>
            <a:endParaRPr lang="pt-BR"/>
          </a:p>
        </p:txBody>
      </p:sp>
      <p:sp>
        <p:nvSpPr>
          <p:cNvPr id="6"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26"/>
          <p:cNvSpPr>
            <a:spLocks noGrp="1" noChangeArrowheads="1"/>
          </p:cNvSpPr>
          <p:nvPr>
            <p:ph type="ftr" sz="quarter" idx="10"/>
          </p:nvPr>
        </p:nvSpPr>
        <p:spPr>
          <a:ln/>
        </p:spPr>
        <p:txBody>
          <a:bodyPr/>
          <a:lstStyle>
            <a:lvl1pPr>
              <a:defRPr/>
            </a:lvl1pPr>
          </a:lstStyle>
          <a:p>
            <a:pPr>
              <a:defRPr/>
            </a:pPr>
            <a:endParaRPr lang="pt-BR"/>
          </a:p>
        </p:txBody>
      </p:sp>
      <p:sp>
        <p:nvSpPr>
          <p:cNvPr id="5" name="Rectangle 27"/>
          <p:cNvSpPr>
            <a:spLocks noGrp="1" noChangeArrowheads="1"/>
          </p:cNvSpPr>
          <p:nvPr>
            <p:ph type="sldNum" sz="quarter" idx="11"/>
          </p:nvPr>
        </p:nvSpPr>
        <p:spPr>
          <a:ln/>
        </p:spPr>
        <p:txBody>
          <a:bodyPr/>
          <a:lstStyle>
            <a:lvl1pPr>
              <a:defRPr/>
            </a:lvl1pPr>
          </a:lstStyle>
          <a:p>
            <a:pPr>
              <a:defRPr/>
            </a:pPr>
            <a:fld id="{B5CA9C35-1115-4A9B-845A-4C74F3C69CEE}" type="slidenum">
              <a:rPr lang="pt-BR"/>
              <a:pPr>
                <a:defRPr/>
              </a:pPr>
              <a:t>‹nº›</a:t>
            </a:fld>
            <a:endParaRPr lang="pt-BR"/>
          </a:p>
        </p:txBody>
      </p:sp>
      <p:sp>
        <p:nvSpPr>
          <p:cNvPr id="6"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26"/>
          <p:cNvSpPr>
            <a:spLocks noGrp="1" noChangeArrowheads="1"/>
          </p:cNvSpPr>
          <p:nvPr>
            <p:ph type="ftr" sz="quarter" idx="10"/>
          </p:nvPr>
        </p:nvSpPr>
        <p:spPr>
          <a:ln/>
        </p:spPr>
        <p:txBody>
          <a:bodyPr/>
          <a:lstStyle>
            <a:lvl1pPr>
              <a:defRPr/>
            </a:lvl1pPr>
          </a:lstStyle>
          <a:p>
            <a:pPr>
              <a:defRPr/>
            </a:pPr>
            <a:endParaRPr lang="pt-BR"/>
          </a:p>
        </p:txBody>
      </p:sp>
      <p:sp>
        <p:nvSpPr>
          <p:cNvPr id="6" name="Rectangle 27"/>
          <p:cNvSpPr>
            <a:spLocks noGrp="1" noChangeArrowheads="1"/>
          </p:cNvSpPr>
          <p:nvPr>
            <p:ph type="sldNum" sz="quarter" idx="11"/>
          </p:nvPr>
        </p:nvSpPr>
        <p:spPr>
          <a:ln/>
        </p:spPr>
        <p:txBody>
          <a:bodyPr/>
          <a:lstStyle>
            <a:lvl1pPr>
              <a:defRPr/>
            </a:lvl1pPr>
          </a:lstStyle>
          <a:p>
            <a:pPr>
              <a:defRPr/>
            </a:pPr>
            <a:fld id="{82CBDEF0-CF30-43D2-A5FA-D53160D7AFBF}" type="slidenum">
              <a:rPr lang="pt-BR"/>
              <a:pPr>
                <a:defRPr/>
              </a:pPr>
              <a:t>‹nº›</a:t>
            </a:fld>
            <a:endParaRPr lang="pt-BR"/>
          </a:p>
        </p:txBody>
      </p:sp>
      <p:sp>
        <p:nvSpPr>
          <p:cNvPr id="7"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26"/>
          <p:cNvSpPr>
            <a:spLocks noGrp="1" noChangeArrowheads="1"/>
          </p:cNvSpPr>
          <p:nvPr>
            <p:ph type="ftr" sz="quarter" idx="10"/>
          </p:nvPr>
        </p:nvSpPr>
        <p:spPr>
          <a:ln/>
        </p:spPr>
        <p:txBody>
          <a:bodyPr/>
          <a:lstStyle>
            <a:lvl1pPr>
              <a:defRPr/>
            </a:lvl1pPr>
          </a:lstStyle>
          <a:p>
            <a:pPr>
              <a:defRPr/>
            </a:pPr>
            <a:endParaRPr lang="pt-BR"/>
          </a:p>
        </p:txBody>
      </p:sp>
      <p:sp>
        <p:nvSpPr>
          <p:cNvPr id="8" name="Rectangle 27"/>
          <p:cNvSpPr>
            <a:spLocks noGrp="1" noChangeArrowheads="1"/>
          </p:cNvSpPr>
          <p:nvPr>
            <p:ph type="sldNum" sz="quarter" idx="11"/>
          </p:nvPr>
        </p:nvSpPr>
        <p:spPr>
          <a:ln/>
        </p:spPr>
        <p:txBody>
          <a:bodyPr/>
          <a:lstStyle>
            <a:lvl1pPr>
              <a:defRPr/>
            </a:lvl1pPr>
          </a:lstStyle>
          <a:p>
            <a:pPr>
              <a:defRPr/>
            </a:pPr>
            <a:fld id="{10B0B768-6283-404C-A227-A7F94CA73B26}" type="slidenum">
              <a:rPr lang="pt-BR"/>
              <a:pPr>
                <a:defRPr/>
              </a:pPr>
              <a:t>‹nº›</a:t>
            </a:fld>
            <a:endParaRPr lang="pt-BR"/>
          </a:p>
        </p:txBody>
      </p:sp>
      <p:sp>
        <p:nvSpPr>
          <p:cNvPr id="9"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26"/>
          <p:cNvSpPr>
            <a:spLocks noGrp="1" noChangeArrowheads="1"/>
          </p:cNvSpPr>
          <p:nvPr>
            <p:ph type="ftr" sz="quarter" idx="10"/>
          </p:nvPr>
        </p:nvSpPr>
        <p:spPr>
          <a:ln/>
        </p:spPr>
        <p:txBody>
          <a:bodyPr/>
          <a:lstStyle>
            <a:lvl1pPr>
              <a:defRPr/>
            </a:lvl1pPr>
          </a:lstStyle>
          <a:p>
            <a:pPr>
              <a:defRPr/>
            </a:pPr>
            <a:endParaRPr lang="pt-BR"/>
          </a:p>
        </p:txBody>
      </p:sp>
      <p:sp>
        <p:nvSpPr>
          <p:cNvPr id="4" name="Rectangle 27"/>
          <p:cNvSpPr>
            <a:spLocks noGrp="1" noChangeArrowheads="1"/>
          </p:cNvSpPr>
          <p:nvPr>
            <p:ph type="sldNum" sz="quarter" idx="11"/>
          </p:nvPr>
        </p:nvSpPr>
        <p:spPr>
          <a:ln/>
        </p:spPr>
        <p:txBody>
          <a:bodyPr/>
          <a:lstStyle>
            <a:lvl1pPr>
              <a:defRPr/>
            </a:lvl1pPr>
          </a:lstStyle>
          <a:p>
            <a:pPr>
              <a:defRPr/>
            </a:pPr>
            <a:fld id="{F4C4C6C3-5054-4828-BD92-AB375DB2BAA2}" type="slidenum">
              <a:rPr lang="pt-BR"/>
              <a:pPr>
                <a:defRPr/>
              </a:pPr>
              <a:t>‹nº›</a:t>
            </a:fld>
            <a:endParaRPr lang="pt-BR"/>
          </a:p>
        </p:txBody>
      </p:sp>
      <p:sp>
        <p:nvSpPr>
          <p:cNvPr id="5"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26"/>
          <p:cNvSpPr>
            <a:spLocks noGrp="1" noChangeArrowheads="1"/>
          </p:cNvSpPr>
          <p:nvPr>
            <p:ph type="ftr" sz="quarter" idx="10"/>
          </p:nvPr>
        </p:nvSpPr>
        <p:spPr>
          <a:ln/>
        </p:spPr>
        <p:txBody>
          <a:bodyPr/>
          <a:lstStyle>
            <a:lvl1pPr>
              <a:defRPr/>
            </a:lvl1pPr>
          </a:lstStyle>
          <a:p>
            <a:pPr>
              <a:defRPr/>
            </a:pPr>
            <a:endParaRPr lang="pt-BR"/>
          </a:p>
        </p:txBody>
      </p:sp>
      <p:sp>
        <p:nvSpPr>
          <p:cNvPr id="3" name="Rectangle 27"/>
          <p:cNvSpPr>
            <a:spLocks noGrp="1" noChangeArrowheads="1"/>
          </p:cNvSpPr>
          <p:nvPr>
            <p:ph type="sldNum" sz="quarter" idx="11"/>
          </p:nvPr>
        </p:nvSpPr>
        <p:spPr>
          <a:ln/>
        </p:spPr>
        <p:txBody>
          <a:bodyPr/>
          <a:lstStyle>
            <a:lvl1pPr>
              <a:defRPr/>
            </a:lvl1pPr>
          </a:lstStyle>
          <a:p>
            <a:pPr>
              <a:defRPr/>
            </a:pPr>
            <a:fld id="{9A58A36C-4599-45AA-8EA6-0426B152EA19}" type="slidenum">
              <a:rPr lang="pt-BR"/>
              <a:pPr>
                <a:defRPr/>
              </a:pPr>
              <a:t>‹nº›</a:t>
            </a:fld>
            <a:endParaRPr lang="pt-BR"/>
          </a:p>
        </p:txBody>
      </p:sp>
      <p:sp>
        <p:nvSpPr>
          <p:cNvPr id="4"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26"/>
          <p:cNvSpPr>
            <a:spLocks noGrp="1" noChangeArrowheads="1"/>
          </p:cNvSpPr>
          <p:nvPr>
            <p:ph type="ftr" sz="quarter" idx="10"/>
          </p:nvPr>
        </p:nvSpPr>
        <p:spPr>
          <a:ln/>
        </p:spPr>
        <p:txBody>
          <a:bodyPr/>
          <a:lstStyle>
            <a:lvl1pPr>
              <a:defRPr/>
            </a:lvl1pPr>
          </a:lstStyle>
          <a:p>
            <a:pPr>
              <a:defRPr/>
            </a:pPr>
            <a:endParaRPr lang="pt-BR"/>
          </a:p>
        </p:txBody>
      </p:sp>
      <p:sp>
        <p:nvSpPr>
          <p:cNvPr id="6" name="Rectangle 27"/>
          <p:cNvSpPr>
            <a:spLocks noGrp="1" noChangeArrowheads="1"/>
          </p:cNvSpPr>
          <p:nvPr>
            <p:ph type="sldNum" sz="quarter" idx="11"/>
          </p:nvPr>
        </p:nvSpPr>
        <p:spPr>
          <a:ln/>
        </p:spPr>
        <p:txBody>
          <a:bodyPr/>
          <a:lstStyle>
            <a:lvl1pPr>
              <a:defRPr/>
            </a:lvl1pPr>
          </a:lstStyle>
          <a:p>
            <a:pPr>
              <a:defRPr/>
            </a:pPr>
            <a:fld id="{2121A02E-4010-442A-B71A-856D231C2314}" type="slidenum">
              <a:rPr lang="pt-BR"/>
              <a:pPr>
                <a:defRPr/>
              </a:pPr>
              <a:t>‹nº›</a:t>
            </a:fld>
            <a:endParaRPr lang="pt-BR"/>
          </a:p>
        </p:txBody>
      </p:sp>
      <p:sp>
        <p:nvSpPr>
          <p:cNvPr id="7"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26"/>
          <p:cNvSpPr>
            <a:spLocks noGrp="1" noChangeArrowheads="1"/>
          </p:cNvSpPr>
          <p:nvPr>
            <p:ph type="ftr" sz="quarter" idx="10"/>
          </p:nvPr>
        </p:nvSpPr>
        <p:spPr>
          <a:ln/>
        </p:spPr>
        <p:txBody>
          <a:bodyPr/>
          <a:lstStyle>
            <a:lvl1pPr>
              <a:defRPr/>
            </a:lvl1pPr>
          </a:lstStyle>
          <a:p>
            <a:pPr>
              <a:defRPr/>
            </a:pPr>
            <a:endParaRPr lang="pt-BR"/>
          </a:p>
        </p:txBody>
      </p:sp>
      <p:sp>
        <p:nvSpPr>
          <p:cNvPr id="6" name="Rectangle 27"/>
          <p:cNvSpPr>
            <a:spLocks noGrp="1" noChangeArrowheads="1"/>
          </p:cNvSpPr>
          <p:nvPr>
            <p:ph type="sldNum" sz="quarter" idx="11"/>
          </p:nvPr>
        </p:nvSpPr>
        <p:spPr>
          <a:ln/>
        </p:spPr>
        <p:txBody>
          <a:bodyPr/>
          <a:lstStyle>
            <a:lvl1pPr>
              <a:defRPr/>
            </a:lvl1pPr>
          </a:lstStyle>
          <a:p>
            <a:pPr>
              <a:defRPr/>
            </a:pPr>
            <a:fld id="{F350B35E-52D4-4104-B2B4-07197F11B4AD}" type="slidenum">
              <a:rPr lang="pt-BR"/>
              <a:pPr>
                <a:defRPr/>
              </a:pPr>
              <a:t>‹nº›</a:t>
            </a:fld>
            <a:endParaRPr lang="pt-BR"/>
          </a:p>
        </p:txBody>
      </p:sp>
      <p:sp>
        <p:nvSpPr>
          <p:cNvPr id="7" name="Rectangle 28"/>
          <p:cNvSpPr>
            <a:spLocks noGrp="1" noChangeArrowheads="1"/>
          </p:cNvSpPr>
          <p:nvPr>
            <p:ph type="dt" sz="half" idx="12"/>
          </p:nvPr>
        </p:nvSpPr>
        <p:spPr>
          <a:ln/>
        </p:spPr>
        <p:txBody>
          <a:bodyPr/>
          <a:lstStyle>
            <a:lvl1pPr>
              <a:defRPr/>
            </a:lvl1pPr>
          </a:lstStyle>
          <a:p>
            <a:pPr>
              <a:defRPr/>
            </a:pPr>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9875" cy="6858000"/>
            <a:chOff x="0" y="0"/>
            <a:chExt cx="5770" cy="4320"/>
          </a:xfrm>
        </p:grpSpPr>
        <p:sp>
          <p:nvSpPr>
            <p:cNvPr id="4099"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defRPr/>
              </a:pPr>
              <a:endParaRPr lang="pt-BR"/>
            </a:p>
          </p:txBody>
        </p:sp>
        <p:sp>
          <p:nvSpPr>
            <p:cNvPr id="4100"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4101"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4102"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defRPr/>
              </a:pPr>
              <a:endParaRPr lang="pt-BR"/>
            </a:p>
          </p:txBody>
        </p:sp>
        <p:sp>
          <p:nvSpPr>
            <p:cNvPr id="4103"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4104"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4105"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4106"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4107"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4108"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4109"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defRPr/>
              </a:pPr>
              <a:endParaRPr lang="pt-BR"/>
            </a:p>
          </p:txBody>
        </p:sp>
        <p:sp>
          <p:nvSpPr>
            <p:cNvPr id="4110"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defRPr/>
              </a:pPr>
              <a:endParaRPr lang="pt-BR"/>
            </a:p>
          </p:txBody>
        </p:sp>
        <p:sp>
          <p:nvSpPr>
            <p:cNvPr id="4111"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4112"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defRPr/>
              </a:pPr>
              <a:endParaRPr lang="pt-BR"/>
            </a:p>
          </p:txBody>
        </p:sp>
        <p:sp>
          <p:nvSpPr>
            <p:cNvPr id="4113"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4114"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4115"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defRPr/>
              </a:pPr>
              <a:endParaRPr lang="pt-BR"/>
            </a:p>
          </p:txBody>
        </p:sp>
        <p:sp>
          <p:nvSpPr>
            <p:cNvPr id="4116"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pt-BR"/>
            </a:p>
          </p:txBody>
        </p:sp>
        <p:sp>
          <p:nvSpPr>
            <p:cNvPr id="4117"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pt-BR"/>
            </a:p>
          </p:txBody>
        </p:sp>
        <p:sp>
          <p:nvSpPr>
            <p:cNvPr id="4118"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defRPr/>
              </a:pPr>
              <a:endParaRPr lang="pt-BR"/>
            </a:p>
          </p:txBody>
        </p:sp>
        <p:sp>
          <p:nvSpPr>
            <p:cNvPr id="4119"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defRPr/>
              </a:pPr>
              <a:endParaRPr lang="pt-BR"/>
            </a:p>
          </p:txBody>
        </p:sp>
      </p:grpSp>
      <p:sp>
        <p:nvSpPr>
          <p:cNvPr id="4120"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pt-BR" smtClean="0"/>
              <a:t>Clique para editar o estilo do título mestre</a:t>
            </a:r>
          </a:p>
        </p:txBody>
      </p:sp>
      <p:sp>
        <p:nvSpPr>
          <p:cNvPr id="4121"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4122"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pt-BR"/>
          </a:p>
        </p:txBody>
      </p:sp>
      <p:sp>
        <p:nvSpPr>
          <p:cNvPr id="4123"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1EF54C90-215E-4D1B-9B54-FA58AA845E00}" type="slidenum">
              <a:rPr lang="pt-BR"/>
              <a:pPr>
                <a:defRPr/>
              </a:pPr>
              <a:t>‹nº›</a:t>
            </a:fld>
            <a:endParaRPr lang="pt-BR"/>
          </a:p>
        </p:txBody>
      </p:sp>
      <p:sp>
        <p:nvSpPr>
          <p:cNvPr id="4124"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pt-BR"/>
          </a:p>
        </p:txBody>
      </p:sp>
    </p:spTree>
  </p:cSld>
  <p:clrMap bg1="dk2" tx1="lt1" bg2="dk1" tx2="lt2" accent1="accent1" accent2="accent2" accent3="accent3" accent4="accent4" accent5="accent5" accent6="accent6" hlink="hlink" folHlink="folHlink"/>
  <p:sldLayoutIdLst>
    <p:sldLayoutId id="2147483661"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pt-BR" dirty="0" smtClean="0"/>
              <a:t>PASUKANIS – CAPÍTULO 5 – “DIREITO E ESTADO”</a:t>
            </a:r>
            <a:endParaRPr lang="pt-BR" dirty="0"/>
          </a:p>
        </p:txBody>
      </p:sp>
      <p:sp>
        <p:nvSpPr>
          <p:cNvPr id="2051" name="Rectangle 3"/>
          <p:cNvSpPr>
            <a:spLocks noGrp="1" noChangeArrowheads="1"/>
          </p:cNvSpPr>
          <p:nvPr>
            <p:ph type="subTitle" idx="1"/>
          </p:nvPr>
        </p:nvSpPr>
        <p:spPr/>
        <p:txBody>
          <a:bodyPr/>
          <a:lstStyle/>
          <a:p>
            <a:pPr eaLnBrk="1" hangingPunct="1">
              <a:defRPr/>
            </a:pPr>
            <a:endParaRPr lang="pt-BR" dirty="0" smtClean="0"/>
          </a:p>
          <a:p>
            <a:pPr eaLnBrk="1" hangingPunct="1">
              <a:defRPr/>
            </a:pPr>
            <a:r>
              <a:rPr lang="pt-BR" dirty="0" smtClean="0"/>
              <a:t>“TEORIA GERAL DO DIREITO E O MARXISMO”</a:t>
            </a:r>
            <a:endParaRPr lang="pt-B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600" b="1" dirty="0" smtClean="0"/>
              <a:t> </a:t>
            </a:r>
            <a:r>
              <a:rPr lang="pt-BR" sz="1600" b="1" dirty="0" smtClean="0">
                <a:latin typeface="Arial" charset="0"/>
              </a:rPr>
              <a:t>CAPÍTULO 5 </a:t>
            </a:r>
            <a:r>
              <a:rPr lang="pt-BR" sz="1600" b="1" dirty="0">
                <a:latin typeface="Arial" charset="0"/>
              </a:rPr>
              <a:t>– </a:t>
            </a:r>
            <a:r>
              <a:rPr lang="pt-BR" sz="1600" b="1" dirty="0" smtClean="0">
                <a:latin typeface="Arial" charset="0"/>
              </a:rPr>
              <a:t>“Direito e Estado”</a:t>
            </a:r>
            <a:endParaRPr lang="pt-BR" sz="1600" b="1" dirty="0">
              <a:latin typeface="Arial" charset="0"/>
            </a:endParaRPr>
          </a:p>
          <a:p>
            <a:pPr algn="just" eaLnBrk="1" hangingPunct="1">
              <a:lnSpc>
                <a:spcPct val="80000"/>
              </a:lnSpc>
              <a:buFont typeface="Wingdings" pitchFamily="2" charset="2"/>
              <a:buNone/>
              <a:defRPr/>
            </a:pPr>
            <a:endParaRPr lang="pt-BR" sz="1600" b="1" dirty="0">
              <a:latin typeface="Arial" charset="0"/>
            </a:endParaRPr>
          </a:p>
          <a:p>
            <a:pPr algn="just" eaLnBrk="1" hangingPunct="1">
              <a:buFont typeface="Wingdings" pitchFamily="2" charset="2"/>
              <a:buNone/>
              <a:defRPr/>
            </a:pPr>
            <a:r>
              <a:rPr lang="pt-BR" sz="1600" dirty="0">
                <a:latin typeface="Arial" charset="0"/>
              </a:rPr>
              <a:t>    </a:t>
            </a:r>
            <a:r>
              <a:rPr lang="pt-BR" sz="1600" dirty="0" smtClean="0">
                <a:latin typeface="Arial" charset="0"/>
              </a:rPr>
              <a:t>  por uma série de casos particulares nos quais ela se desagrega. Toda relação jurídica concreta  de direito público contém, em si, o mesmo elemento de mistificação que se encontra no conceito geral de ‘Estado como pessoa’” (p. 121 em nota de rodapé de n. 16).</a:t>
            </a:r>
          </a:p>
          <a:p>
            <a:pPr algn="just" eaLnBrk="1" hangingPunct="1">
              <a:buFont typeface="Wingdings" pitchFamily="2" charset="2"/>
              <a:buNone/>
              <a:defRPr/>
            </a:pPr>
            <a:r>
              <a:rPr lang="pt-BR" sz="1600" dirty="0" smtClean="0">
                <a:latin typeface="Arial" charset="0"/>
                <a:cs typeface="Arial" pitchFamily="34" charset="0"/>
              </a:rPr>
              <a:t>       E PROSSEGUE NA MESMA TOADA, FALANDO DA FETICHIZAÇÃO: “O Estado jurídico é uma miragem, mas uma miragem muito conveniente para a burguesia, pois ela substitui a ideologia religiosa em decomposição e esconde, dos olhos da massa, a realidade da dominação burguesa. A ideologia do Estado jurídico convém mais do que a realidade religiosa, porque não reflete inteiramente a realidade objetiva, ainda que se apoie sobre ela. A autoridade como ‘vontade geral’, como ‘força do direito’, se realiza na sociedade burguesa na medida em que esta representa um mercado. Deste ponto de vista, os regulamentos baixados pela polícia podem figurar, igualmente, como encarnação da ideia kantiana de liberdade limitada pela liberdade do outro” (p. 122)</a:t>
            </a:r>
            <a:endParaRPr lang="pt-BR" sz="16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600" b="1" dirty="0" smtClean="0"/>
              <a:t> </a:t>
            </a:r>
            <a:r>
              <a:rPr lang="pt-BR" sz="1600" b="1" dirty="0" smtClean="0">
                <a:latin typeface="Arial" charset="0"/>
              </a:rPr>
              <a:t>CAPÍTULO 5 </a:t>
            </a:r>
            <a:r>
              <a:rPr lang="pt-BR" sz="1600" b="1" dirty="0">
                <a:latin typeface="Arial" charset="0"/>
              </a:rPr>
              <a:t>– </a:t>
            </a:r>
            <a:r>
              <a:rPr lang="pt-BR" sz="1600" b="1" dirty="0" smtClean="0">
                <a:latin typeface="Arial" charset="0"/>
              </a:rPr>
              <a:t>“Direito e Estado”</a:t>
            </a:r>
            <a:endParaRPr lang="pt-BR" sz="1600" b="1" dirty="0">
              <a:latin typeface="Arial" charset="0"/>
            </a:endParaRPr>
          </a:p>
          <a:p>
            <a:pPr algn="just" eaLnBrk="1" hangingPunct="1">
              <a:lnSpc>
                <a:spcPct val="80000"/>
              </a:lnSpc>
              <a:buFont typeface="Wingdings" pitchFamily="2" charset="2"/>
              <a:buNone/>
              <a:defRPr/>
            </a:pPr>
            <a:endParaRPr lang="pt-BR" sz="1600" b="1" dirty="0">
              <a:latin typeface="Arial" charset="0"/>
            </a:endParaRPr>
          </a:p>
          <a:p>
            <a:pPr algn="just" eaLnBrk="1" hangingPunct="1">
              <a:buFont typeface="Wingdings" pitchFamily="2" charset="2"/>
              <a:buNone/>
              <a:defRPr/>
            </a:pPr>
            <a:r>
              <a:rPr lang="pt-BR" sz="1600" dirty="0">
                <a:latin typeface="Arial" charset="0"/>
              </a:rPr>
              <a:t>    </a:t>
            </a:r>
            <a:r>
              <a:rPr lang="pt-BR" sz="1600" dirty="0" smtClean="0">
                <a:latin typeface="Arial" charset="0"/>
              </a:rPr>
              <a:t>  “Os proprietários de mercadorias, livres e iguais, que se encontram no mercado, não são como na relação abstrata de apropriação e alienação. Na vida real, são vinculados por todos os tipos de relações de dependência recíproca; como, por exemplo, o pequeno comerciante e comerciante atacadista, o camponês e o proprietário fundiários, o devedor arruinado e o seu credor, o proletário e capitalista. Todas estas inúmeras relações concretas de dependência constituem o fundamento real da organização do Estado” (p. 122)</a:t>
            </a:r>
          </a:p>
          <a:p>
            <a:pPr algn="just" eaLnBrk="1" hangingPunct="1">
              <a:buFont typeface="Wingdings" pitchFamily="2" charset="2"/>
              <a:buNone/>
              <a:defRPr/>
            </a:pPr>
            <a:r>
              <a:rPr lang="pt-BR" sz="1600" dirty="0" smtClean="0">
                <a:latin typeface="Arial" charset="0"/>
                <a:cs typeface="Arial" pitchFamily="34" charset="0"/>
              </a:rPr>
              <a:t>     “Todo aperfeiçoamento posterior do Estado burguês ... pode ser remetido a um princípio único segundo o qual nenhuma dos dois trocadores pode, no mercado, regular as relação de troca por sua própria autoridade; nesta hipótese, exige-se uma terceira parte que encarne a garantia recíproca que os possuidores de mercadorias acordam mutuamente, devido a sua qualidade de proprietários, e que personifique, em consequência, as regras das relações de troca entre os possuidores de mercadorias” (p. 125) AQUI VOLTA AO INÍCIO DO TEXTO, ONDE FICA CLARA A FUNÇÃO DO ESTADO DE PARTICIPAR DO PROCESSO DE CIRCULAÇÃO DAS MERCADORIAS, GARANTINDO A PAZ E A MANUTENÇÃO DAS REGRAS DO JOGO  POR MEIO DE SUA AUTORIDADE.     </a:t>
            </a:r>
            <a:endParaRPr lang="pt-BR" sz="16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600" b="1" dirty="0" smtClean="0"/>
              <a:t> </a:t>
            </a:r>
            <a:r>
              <a:rPr lang="pt-BR" sz="1600" b="1" dirty="0" smtClean="0">
                <a:latin typeface="Arial" charset="0"/>
              </a:rPr>
              <a:t>CAPÍTULO 5 </a:t>
            </a:r>
            <a:r>
              <a:rPr lang="pt-BR" sz="1600" b="1" dirty="0">
                <a:latin typeface="Arial" charset="0"/>
              </a:rPr>
              <a:t>– </a:t>
            </a:r>
            <a:r>
              <a:rPr lang="pt-BR" sz="1600" b="1" dirty="0" smtClean="0">
                <a:latin typeface="Arial" charset="0"/>
              </a:rPr>
              <a:t>“Direito e Estado”</a:t>
            </a:r>
            <a:endParaRPr lang="pt-BR" sz="1600" b="1" dirty="0">
              <a:latin typeface="Arial" charset="0"/>
            </a:endParaRPr>
          </a:p>
          <a:p>
            <a:pPr algn="just" eaLnBrk="1" hangingPunct="1">
              <a:lnSpc>
                <a:spcPct val="80000"/>
              </a:lnSpc>
              <a:buFont typeface="Wingdings" pitchFamily="2" charset="2"/>
              <a:buNone/>
              <a:defRPr/>
            </a:pPr>
            <a:endParaRPr lang="pt-BR" sz="1600" b="1" dirty="0">
              <a:latin typeface="Arial" charset="0"/>
            </a:endParaRPr>
          </a:p>
          <a:p>
            <a:pPr algn="just" eaLnBrk="1" hangingPunct="1">
              <a:buFont typeface="Wingdings" pitchFamily="2" charset="2"/>
              <a:buNone/>
              <a:defRPr/>
            </a:pPr>
            <a:r>
              <a:rPr lang="pt-BR" sz="1600" dirty="0">
                <a:latin typeface="Arial" charset="0"/>
              </a:rPr>
              <a:t>    </a:t>
            </a:r>
            <a:r>
              <a:rPr lang="pt-BR" sz="1600" dirty="0" smtClean="0">
                <a:latin typeface="Arial" charset="0"/>
              </a:rPr>
              <a:t>  “A burguesia jamais perdeu de vista, em nome da pureza histórica, o outro aspecto da questão, a saber, que a sociedade de classe não é somente um mercado no qual se encontram os proprietários independentes de mercadorias, mas que é, também, um campo de batalha de uma feroz guerra de classes, no qual o Estado representa uma arma muito poderosa” (p. 125 e 126)</a:t>
            </a:r>
          </a:p>
          <a:p>
            <a:pPr algn="just" eaLnBrk="1" hangingPunct="1">
              <a:buFont typeface="Wingdings" pitchFamily="2" charset="2"/>
              <a:buNone/>
              <a:defRPr/>
            </a:pPr>
            <a:r>
              <a:rPr lang="pt-BR" sz="1600" dirty="0" smtClean="0">
                <a:latin typeface="Arial" charset="0"/>
                <a:cs typeface="Arial" pitchFamily="34" charset="0"/>
              </a:rPr>
              <a:t>       “Quanto mais a dominação da burguesia for ameaçada, mais estas correções se tornam comprometedoras e mais rapidamente o ‘Estado jurídico’ se transforma em uma sombra material até que a agravação extraordinária da luta de classes force a burguesia a rasgar inteiramente a máscara do Estado de direito e a revelar a essência do poder de Estado como violência de uma classe social contra a outra” (p. 126)</a:t>
            </a:r>
          </a:p>
          <a:p>
            <a:pPr algn="just" eaLnBrk="1" hangingPunct="1">
              <a:buFont typeface="Wingdings" pitchFamily="2" charset="2"/>
              <a:buNone/>
              <a:defRPr/>
            </a:pPr>
            <a:r>
              <a:rPr lang="pt-BR" sz="1600" dirty="0" smtClean="0">
                <a:latin typeface="Arial" charset="0"/>
                <a:cs typeface="Arial" pitchFamily="34" charset="0"/>
              </a:rPr>
              <a:t>      GOSTO DA SEGUINTE OBSERVAÇÃO NA NOTA DE RODAPÉ 21 NA P. 125: Há uma correlação entre o arbítrio do estado (público) e a “autodeterminação livre da pessoa (no plano privado). Há uma concordância entre o “individualismo jurídico privado” e o despotismo político do Estado burguês. </a:t>
            </a:r>
            <a:endParaRPr lang="pt-BR" sz="16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dirty="0" smtClean="0"/>
              <a:t>SELEÇÃO DAS PREOCUPAÇÕES DOS ALUNOS QUE IRÃO BALIZAR A AULA</a:t>
            </a:r>
            <a:endParaRPr lang="pt-BR" sz="3800" dirty="0"/>
          </a:p>
        </p:txBody>
      </p:sp>
      <p:sp>
        <p:nvSpPr>
          <p:cNvPr id="7171" name="Rectangle 3"/>
          <p:cNvSpPr>
            <a:spLocks noGrp="1" noChangeArrowheads="1"/>
          </p:cNvSpPr>
          <p:nvPr>
            <p:ph type="body" idx="1"/>
          </p:nvPr>
        </p:nvSpPr>
        <p:spPr/>
        <p:txBody>
          <a:bodyPr/>
          <a:lstStyle/>
          <a:p>
            <a:pPr eaLnBrk="1" hangingPunct="1">
              <a:buFont typeface="Wingdings" pitchFamily="2" charset="2"/>
              <a:buNone/>
            </a:pPr>
            <a:r>
              <a:rPr lang="pt-BR" sz="800" b="1" dirty="0" smtClean="0"/>
              <a:t>          </a:t>
            </a:r>
          </a:p>
          <a:p>
            <a:pPr algn="just" eaLnBrk="1" hangingPunct="1">
              <a:buFont typeface="Wingdings" pitchFamily="2" charset="2"/>
              <a:buNone/>
            </a:pPr>
            <a:r>
              <a:rPr lang="pt-BR" sz="800" b="1" dirty="0" smtClean="0"/>
              <a:t>          </a:t>
            </a:r>
          </a:p>
          <a:p>
            <a:pPr algn="just">
              <a:buNone/>
            </a:pPr>
            <a:r>
              <a:rPr lang="pt-BR" sz="800" b="1" dirty="0" smtClean="0">
                <a:latin typeface="Arial" charset="0"/>
                <a:cs typeface="Arial" charset="0"/>
              </a:rPr>
              <a:t>           </a:t>
            </a:r>
            <a:r>
              <a:rPr lang="pt-BR" sz="2800" dirty="0" smtClean="0">
                <a:latin typeface="Arial" charset="0"/>
                <a:cs typeface="Arial" charset="0"/>
              </a:rPr>
              <a:t>Destaco, aqui e até mesmo pela relação com a exposição de hoje, a preocupação constante das perguntas no sentido da participação do Estado (qual o seu papel inclusive) no processo de fetichismo da mercadoria presente no capitalismo.</a:t>
            </a:r>
          </a:p>
          <a:p>
            <a:pPr algn="just">
              <a:buNone/>
            </a:pPr>
            <a:r>
              <a:rPr lang="pt-BR" sz="2800" dirty="0" smtClean="0">
                <a:latin typeface="Arial" charset="0"/>
                <a:cs typeface="Arial" charset="0"/>
              </a:rPr>
              <a:t>    Esta preocupação se encontra presente, por exemplo, nas perguntas do Paulo Sérgio, da Marina e do Miranda. </a:t>
            </a:r>
            <a:r>
              <a:rPr lang="pt-BR" sz="2800" dirty="0" smtClean="0"/>
              <a:t> </a:t>
            </a:r>
          </a:p>
          <a:p>
            <a:pPr eaLnBrk="1" hangingPunct="1">
              <a:buFont typeface="Wingdings" pitchFamily="2" charset="2"/>
              <a:buNone/>
            </a:pPr>
            <a:endParaRPr lang="pt-BR" sz="1600" b="1" dirty="0" smtClean="0">
              <a:latin typeface="Arial" charset="0"/>
            </a:endParaRPr>
          </a:p>
          <a:p>
            <a:pPr algn="just" eaLnBrk="1" hangingPunct="1">
              <a:lnSpc>
                <a:spcPct val="80000"/>
              </a:lnSpc>
              <a:buFont typeface="Wingdings" pitchFamily="2" charset="2"/>
              <a:buNone/>
            </a:pPr>
            <a:endParaRPr lang="pt-BR" sz="1600" b="1" dirty="0" smtClean="0">
              <a:latin typeface="Arial" charset="0"/>
            </a:endParaRPr>
          </a:p>
          <a:p>
            <a:pPr algn="just" eaLnBrk="1" hangingPunct="1">
              <a:lnSpc>
                <a:spcPct val="80000"/>
              </a:lnSpc>
              <a:buFont typeface="Wingdings" pitchFamily="2" charset="2"/>
              <a:buNone/>
            </a:pPr>
            <a:r>
              <a:rPr lang="pt-BR" sz="1600" dirty="0" smtClean="0">
                <a:latin typeface="Arial"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600" b="1" dirty="0">
                <a:latin typeface="Arial" charset="0"/>
              </a:rPr>
              <a:t>CAPÍTULO </a:t>
            </a:r>
            <a:r>
              <a:rPr lang="pt-BR" sz="1600" b="1" dirty="0" smtClean="0">
                <a:latin typeface="Arial" charset="0"/>
              </a:rPr>
              <a:t> 5  </a:t>
            </a:r>
            <a:r>
              <a:rPr lang="pt-BR" sz="1600" b="1" dirty="0">
                <a:latin typeface="Arial" charset="0"/>
              </a:rPr>
              <a:t>– </a:t>
            </a:r>
            <a:r>
              <a:rPr lang="pt-BR" sz="1600" b="1" dirty="0" smtClean="0">
                <a:latin typeface="Arial" charset="0"/>
              </a:rPr>
              <a:t>“Direito e Estado”</a:t>
            </a:r>
            <a:endParaRPr lang="pt-BR" sz="1600" b="1" dirty="0">
              <a:latin typeface="Arial" charset="0"/>
            </a:endParaRPr>
          </a:p>
          <a:p>
            <a:pPr algn="just" eaLnBrk="1" hangingPunct="1">
              <a:lnSpc>
                <a:spcPct val="80000"/>
              </a:lnSpc>
              <a:buFont typeface="Wingdings" pitchFamily="2" charset="2"/>
              <a:buNone/>
              <a:defRPr/>
            </a:pPr>
            <a:endParaRPr lang="pt-BR" sz="1600" b="1" dirty="0">
              <a:latin typeface="Arial" charset="0"/>
            </a:endParaRPr>
          </a:p>
          <a:p>
            <a:pPr algn="just" eaLnBrk="1" hangingPunct="1">
              <a:buFont typeface="Wingdings" pitchFamily="2" charset="2"/>
              <a:buNone/>
              <a:defRPr/>
            </a:pPr>
            <a:r>
              <a:rPr lang="pt-BR" sz="1600" dirty="0">
                <a:latin typeface="Arial" charset="0"/>
              </a:rPr>
              <a:t>     </a:t>
            </a:r>
            <a:r>
              <a:rPr lang="pt-BR" sz="1600" dirty="0" smtClean="0">
                <a:latin typeface="Arial" pitchFamily="34" charset="0"/>
                <a:cs typeface="Arial" pitchFamily="34" charset="0"/>
              </a:rPr>
              <a:t>“O direito e o arbítrio, estes dois conceitos aparentemente opostos, em realidade, são estreitamente vinculado entre si</a:t>
            </a:r>
            <a:r>
              <a:rPr lang="pt-BR" sz="1600" dirty="0" smtClean="0">
                <a:latin typeface="Arial" charset="0"/>
              </a:rPr>
              <a:t>” (p. 109)</a:t>
            </a:r>
          </a:p>
          <a:p>
            <a:pPr algn="just" eaLnBrk="1" hangingPunct="1">
              <a:buFont typeface="Wingdings" pitchFamily="2" charset="2"/>
              <a:buNone/>
              <a:defRPr/>
            </a:pPr>
            <a:r>
              <a:rPr lang="pt-BR" sz="1600" dirty="0" smtClean="0">
                <a:latin typeface="Arial" charset="0"/>
                <a:cs typeface="Arial" pitchFamily="34" charset="0"/>
              </a:rPr>
              <a:t>      “O direito internacional moderno possui uma tarefa muito importante de arbítrio (</a:t>
            </a:r>
            <a:r>
              <a:rPr lang="pt-BR" sz="1600" dirty="0" err="1" smtClean="0">
                <a:latin typeface="Arial" charset="0"/>
                <a:cs typeface="Arial" pitchFamily="34" charset="0"/>
              </a:rPr>
              <a:t>retorsões</a:t>
            </a:r>
            <a:r>
              <a:rPr lang="pt-BR" sz="1600" dirty="0" smtClean="0">
                <a:latin typeface="Arial" charset="0"/>
                <a:cs typeface="Arial" pitchFamily="34" charset="0"/>
              </a:rPr>
              <a:t>, represálias, guerras, etc.)” (p. 109)</a:t>
            </a:r>
          </a:p>
          <a:p>
            <a:pPr algn="just" eaLnBrk="1" hangingPunct="1">
              <a:buFont typeface="Wingdings" pitchFamily="2" charset="2"/>
              <a:buNone/>
              <a:defRPr/>
            </a:pPr>
            <a:r>
              <a:rPr lang="pt-BR" sz="1600" dirty="0" smtClean="0">
                <a:latin typeface="Arial" charset="0"/>
                <a:cs typeface="Arial" pitchFamily="34" charset="0"/>
              </a:rPr>
              <a:t>      Fala do futuro das empresas estatais, dizendo que “a vitória final da economia planificada fará de sua ligação recíproca uma ligação exclusivamente técnico-racional e liquidará a ‘personalidade jurídica’ delas” (p. 110)</a:t>
            </a:r>
          </a:p>
          <a:p>
            <a:pPr algn="just" eaLnBrk="1" hangingPunct="1">
              <a:buFont typeface="Wingdings" pitchFamily="2" charset="2"/>
              <a:buNone/>
              <a:defRPr/>
            </a:pPr>
            <a:r>
              <a:rPr lang="pt-BR" sz="1600" dirty="0" smtClean="0">
                <a:latin typeface="Arial" charset="0"/>
                <a:cs typeface="Arial" pitchFamily="34" charset="0"/>
              </a:rPr>
              <a:t>      Depois, diz que, embora a ordem jurídica apareça como ponto de partida, na realidade, seria ponto de chegada (p. 110)</a:t>
            </a:r>
          </a:p>
          <a:p>
            <a:pPr algn="just" eaLnBrk="1" hangingPunct="1">
              <a:buFont typeface="Wingdings" pitchFamily="2" charset="2"/>
              <a:buNone/>
              <a:defRPr/>
            </a:pPr>
            <a:r>
              <a:rPr lang="pt-BR" sz="1600" dirty="0" smtClean="0">
                <a:latin typeface="Arial" charset="0"/>
                <a:cs typeface="Arial" pitchFamily="34" charset="0"/>
              </a:rPr>
              <a:t>      Volta a falar, como em capítulo anterior, a respeito da dicotomia público e privado: “A interpretação jurídica, racional, do fenômeno do poder só é possível com o desenvolvimento da economia monetária e do comércio. Apenas estas formas econômicas enquadram a posição entre a vida pública e a vida privada, que assume, com o passar dos tempos, um caráter ‘eterno’ e ‘natural’ e constitui o fundamento da teoria do poder” (p.111)</a:t>
            </a:r>
            <a:endParaRPr lang="pt-BR" sz="16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600" b="1" dirty="0" smtClean="0">
                <a:latin typeface="Arial" charset="0"/>
              </a:rPr>
              <a:t>CAPÍTULO 5 </a:t>
            </a:r>
            <a:r>
              <a:rPr lang="pt-BR" sz="1600" b="1" dirty="0">
                <a:latin typeface="Arial" charset="0"/>
              </a:rPr>
              <a:t>– </a:t>
            </a:r>
            <a:r>
              <a:rPr lang="pt-BR" sz="1600" b="1" dirty="0" smtClean="0">
                <a:latin typeface="Arial" charset="0"/>
              </a:rPr>
              <a:t>“Direito e Estado”</a:t>
            </a:r>
            <a:endParaRPr lang="pt-BR" sz="1600" b="1" dirty="0">
              <a:latin typeface="Arial" charset="0"/>
            </a:endParaRPr>
          </a:p>
          <a:p>
            <a:pPr algn="just" eaLnBrk="1" hangingPunct="1">
              <a:lnSpc>
                <a:spcPct val="80000"/>
              </a:lnSpc>
              <a:buFont typeface="Wingdings" pitchFamily="2" charset="2"/>
              <a:buNone/>
              <a:defRPr/>
            </a:pPr>
            <a:endParaRPr lang="pt-BR" sz="1600" b="1" dirty="0">
              <a:latin typeface="Arial" charset="0"/>
            </a:endParaRPr>
          </a:p>
          <a:p>
            <a:pPr algn="just" eaLnBrk="1" hangingPunct="1">
              <a:buFont typeface="Wingdings" pitchFamily="2" charset="2"/>
              <a:buNone/>
              <a:defRPr/>
            </a:pPr>
            <a:r>
              <a:rPr lang="pt-BR" sz="1600" dirty="0">
                <a:latin typeface="Arial" charset="0"/>
              </a:rPr>
              <a:t>    </a:t>
            </a:r>
            <a:r>
              <a:rPr lang="pt-BR" sz="1600" dirty="0" smtClean="0">
                <a:latin typeface="Arial" charset="0"/>
              </a:rPr>
              <a:t> “O estado moderno, no sentido burguês do termo, nasce no momento em que a organização do poder de grupo ou de classe engloba relações mercantis suficientemente extensas. Em Roma o comércio com os estrangeiros, peregrinos etc., exigia o reconhecimento da capacidade jurídica das pessoas que não pertenciam à organização gentílica. Isto já pressupunha a distinção entre o direito público e o direito privado” (p. 111 e 112). É INTERESSANTE NOTAR QUE, DA MESMA FORMA QUE ADMITE O PROTODIREITO, ADMITE, EM SOCIEDADES ANTIGAS, O GÉRMEN DAS CARACTERÍSTAS DA SOCIEDADE CAPITALISTA, COMO, POR EXEMPLO, A DIVISÃO ENTRE O PÚBLICO E PRIVADO. ALIÁS, ISTO COADUNA COM O MÉTODO (MATERIALISMO HISTÓRICO-DIALÉTICO).</a:t>
            </a:r>
          </a:p>
          <a:p>
            <a:pPr algn="just" eaLnBrk="1" hangingPunct="1">
              <a:buFont typeface="Wingdings" pitchFamily="2" charset="2"/>
              <a:buNone/>
              <a:defRPr/>
            </a:pPr>
            <a:r>
              <a:rPr lang="pt-BR" sz="1600" dirty="0" smtClean="0">
                <a:latin typeface="Arial" charset="0"/>
                <a:cs typeface="Arial" pitchFamily="34" charset="0"/>
              </a:rPr>
              <a:t>       VEJA-SE NESTE SENTIDO: “A dominação de fato ganha caráter pronunciado de direito público assim que nascem a seu lado, independentes de si, relações vinculadas ao ato da troca, que são relações privadas por excelência. Na medida em que a autoridade se mostra como garante destas relações, ela transforma-se numa autoridade social, em poder público, que representa o interesse impessoal da ordem” (p. 112)</a:t>
            </a:r>
            <a:endParaRPr lang="pt-BR" sz="16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800" b="1" dirty="0" smtClean="0">
                <a:latin typeface="Arial" charset="0"/>
              </a:rPr>
              <a:t>CAPÍTULO 5 </a:t>
            </a:r>
            <a:r>
              <a:rPr lang="pt-BR" sz="1800" b="1" dirty="0">
                <a:latin typeface="Arial" charset="0"/>
              </a:rPr>
              <a:t>– </a:t>
            </a:r>
            <a:r>
              <a:rPr lang="pt-BR" sz="1800" b="1" dirty="0" smtClean="0">
                <a:latin typeface="Arial" charset="0"/>
              </a:rPr>
              <a:t>“Direito e Estado”</a:t>
            </a:r>
            <a:endParaRPr lang="pt-BR" sz="1800" b="1" dirty="0">
              <a:latin typeface="Arial" charset="0"/>
            </a:endParaRPr>
          </a:p>
          <a:p>
            <a:pPr algn="just" eaLnBrk="1" hangingPunct="1">
              <a:lnSpc>
                <a:spcPct val="80000"/>
              </a:lnSpc>
              <a:buFont typeface="Wingdings" pitchFamily="2" charset="2"/>
              <a:buNone/>
              <a:defRPr/>
            </a:pPr>
            <a:endParaRPr lang="pt-BR" sz="1800" b="1" dirty="0">
              <a:latin typeface="Arial" charset="0"/>
            </a:endParaRPr>
          </a:p>
          <a:p>
            <a:pPr algn="just" eaLnBrk="1" hangingPunct="1">
              <a:buFont typeface="Wingdings" pitchFamily="2" charset="2"/>
              <a:buNone/>
              <a:defRPr/>
            </a:pPr>
            <a:r>
              <a:rPr lang="pt-BR" sz="1800" dirty="0">
                <a:latin typeface="Arial" charset="0"/>
              </a:rPr>
              <a:t>    </a:t>
            </a:r>
            <a:r>
              <a:rPr lang="pt-BR" sz="1800" dirty="0" smtClean="0">
                <a:latin typeface="Arial" charset="0"/>
              </a:rPr>
              <a:t> “O Estado, enquanto organização do poder de classe e enquanto organização destinada a realizar guerras externas, não necessita de interpretação jurídica e não a permite de forma alguma. É um domínio no qual reina a chamada razão de Estado que não é outra coisa que simplesmente o princípio da oportunidade. Em sentido inverso: a autoridade como garante da troca mercantil só pode ser expressa na linguagem na linguagem do direito, apresenta-se a si própria como direito e somente como direito, isto é, confunde-se com a norma objetiva abstrata” (p. 112). O ESTADO, A AUTORIDADE E A POSIÇÃO DO DIREITO FACE A AMBOS OS FENÔMENOS.</a:t>
            </a:r>
          </a:p>
          <a:p>
            <a:pPr algn="just" eaLnBrk="1" hangingPunct="1">
              <a:buFont typeface="Wingdings" pitchFamily="2" charset="2"/>
              <a:buNone/>
              <a:defRPr/>
            </a:pPr>
            <a:r>
              <a:rPr lang="pt-BR" sz="1800" dirty="0" smtClean="0">
                <a:latin typeface="Arial" charset="0"/>
                <a:cs typeface="Arial" pitchFamily="34" charset="0"/>
              </a:rPr>
              <a:t>      “Assim surgiu o problema do Estado que oferece tanta dificuldade à análise quanto o problema da mercadoria” (p. 113)</a:t>
            </a:r>
          </a:p>
          <a:p>
            <a:pPr algn="just" eaLnBrk="1" hangingPunct="1">
              <a:buFont typeface="Wingdings" pitchFamily="2" charset="2"/>
              <a:buNone/>
              <a:defRPr/>
            </a:pPr>
            <a:r>
              <a:rPr lang="pt-BR" sz="1800" dirty="0" smtClean="0">
                <a:latin typeface="Arial" charset="0"/>
                <a:cs typeface="Arial" pitchFamily="34" charset="0"/>
              </a:rPr>
              <a:t>      </a:t>
            </a:r>
            <a:endParaRPr lang="pt-BR" sz="18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800" b="1" dirty="0" smtClean="0">
                <a:latin typeface="Arial" charset="0"/>
              </a:rPr>
              <a:t>CAPÍTULO 5 </a:t>
            </a:r>
            <a:r>
              <a:rPr lang="pt-BR" sz="1800" b="1" dirty="0">
                <a:latin typeface="Arial" charset="0"/>
              </a:rPr>
              <a:t>– </a:t>
            </a:r>
            <a:r>
              <a:rPr lang="pt-BR" sz="1800" b="1" dirty="0" smtClean="0">
                <a:latin typeface="Arial" charset="0"/>
              </a:rPr>
              <a:t>“Direito e Estado”</a:t>
            </a:r>
            <a:endParaRPr lang="pt-BR" sz="1800" b="1" dirty="0">
              <a:latin typeface="Arial" charset="0"/>
            </a:endParaRPr>
          </a:p>
          <a:p>
            <a:pPr algn="just" eaLnBrk="1" hangingPunct="1">
              <a:lnSpc>
                <a:spcPct val="80000"/>
              </a:lnSpc>
              <a:buFont typeface="Wingdings" pitchFamily="2" charset="2"/>
              <a:buNone/>
              <a:defRPr/>
            </a:pPr>
            <a:endParaRPr lang="pt-BR" sz="1800" b="1" dirty="0">
              <a:latin typeface="Arial" charset="0"/>
            </a:endParaRPr>
          </a:p>
          <a:p>
            <a:pPr algn="just" eaLnBrk="1" hangingPunct="1">
              <a:buFont typeface="Wingdings" pitchFamily="2" charset="2"/>
              <a:buNone/>
              <a:defRPr/>
            </a:pPr>
            <a:r>
              <a:rPr lang="pt-BR" sz="1800" dirty="0">
                <a:latin typeface="Arial" charset="0"/>
              </a:rPr>
              <a:t>    </a:t>
            </a:r>
            <a:r>
              <a:rPr lang="pt-BR" sz="1800" dirty="0" smtClean="0">
                <a:latin typeface="Arial" charset="0"/>
              </a:rPr>
              <a:t> “De resto, a norma objetiva é apresentada como convicção geral dos indivíduos a ela submetidos. O direito seria a convicção geral das pessoas que mantém relações jurídicas. O nascimento de uma situação jurídica seria, por consequência, o nascimento de um convicção geral que teria uma força coativa e que exigiria ser executada (</a:t>
            </a:r>
            <a:r>
              <a:rPr lang="pt-BR" sz="1800" dirty="0" err="1" smtClean="0">
                <a:latin typeface="Arial" charset="0"/>
              </a:rPr>
              <a:t>G.F.</a:t>
            </a:r>
            <a:r>
              <a:rPr lang="pt-BR" sz="1800" dirty="0" smtClean="0">
                <a:latin typeface="Arial" charset="0"/>
              </a:rPr>
              <a:t> </a:t>
            </a:r>
            <a:r>
              <a:rPr lang="pt-BR" sz="1800" dirty="0" err="1" smtClean="0">
                <a:latin typeface="Arial" charset="0"/>
              </a:rPr>
              <a:t>Puchta</a:t>
            </a:r>
            <a:r>
              <a:rPr lang="pt-BR" sz="1800" dirty="0" smtClean="0">
                <a:latin typeface="Arial" charset="0"/>
              </a:rPr>
              <a:t>, </a:t>
            </a:r>
            <a:r>
              <a:rPr lang="pt-BR" sz="1800" dirty="0" err="1" smtClean="0">
                <a:latin typeface="Arial" charset="0"/>
              </a:rPr>
              <a:t>Vorlesungen</a:t>
            </a:r>
            <a:r>
              <a:rPr lang="pt-BR" sz="1800" dirty="0" smtClean="0">
                <a:latin typeface="Arial" charset="0"/>
              </a:rPr>
              <a:t> </a:t>
            </a:r>
            <a:r>
              <a:rPr lang="pt-BR" sz="1800" dirty="0" err="1" smtClean="0">
                <a:latin typeface="Arial" charset="0"/>
              </a:rPr>
              <a:t>über</a:t>
            </a:r>
            <a:r>
              <a:rPr lang="pt-BR" sz="1800" dirty="0" smtClean="0">
                <a:latin typeface="Arial" charset="0"/>
              </a:rPr>
              <a:t> das </a:t>
            </a:r>
            <a:r>
              <a:rPr lang="pt-BR" sz="1800" dirty="0" err="1" smtClean="0">
                <a:latin typeface="Arial" charset="0"/>
              </a:rPr>
              <a:t>heutige</a:t>
            </a:r>
            <a:r>
              <a:rPr lang="pt-BR" sz="1800" dirty="0" smtClean="0">
                <a:latin typeface="Arial" charset="0"/>
              </a:rPr>
              <a:t> </a:t>
            </a:r>
            <a:r>
              <a:rPr lang="pt-BR" sz="1800" dirty="0" err="1" smtClean="0">
                <a:latin typeface="Arial" charset="0"/>
              </a:rPr>
              <a:t>römische</a:t>
            </a:r>
            <a:r>
              <a:rPr lang="pt-BR" sz="1800" dirty="0" smtClean="0">
                <a:latin typeface="Arial" charset="0"/>
              </a:rPr>
              <a:t> </a:t>
            </a:r>
            <a:r>
              <a:rPr lang="pt-BR" sz="1800" dirty="0" err="1" smtClean="0">
                <a:latin typeface="Arial" charset="0"/>
              </a:rPr>
              <a:t>Recht</a:t>
            </a:r>
            <a:r>
              <a:rPr lang="pt-BR" sz="1800" dirty="0" smtClean="0">
                <a:latin typeface="Arial" charset="0"/>
              </a:rPr>
              <a:t>). Esta fórmula em uma aparente universalidade não é mais do que o reflexo ideal das condições de relações mercantis. Sem estas últimas, tal fórmula não tem qualquer sentido” (p. 113)</a:t>
            </a:r>
          </a:p>
          <a:p>
            <a:pPr algn="just" eaLnBrk="1" hangingPunct="1">
              <a:buFont typeface="Wingdings" pitchFamily="2" charset="2"/>
              <a:buNone/>
              <a:defRPr/>
            </a:pPr>
            <a:r>
              <a:rPr lang="pt-BR" sz="1800" dirty="0" smtClean="0">
                <a:latin typeface="Arial" charset="0"/>
                <a:cs typeface="Arial" pitchFamily="34" charset="0"/>
              </a:rPr>
              <a:t>      Na p. 114, faz uma crítica à teoria do Estado em </a:t>
            </a:r>
            <a:r>
              <a:rPr lang="pt-BR" sz="1800" dirty="0" err="1" smtClean="0">
                <a:latin typeface="Arial" charset="0"/>
                <a:cs typeface="Arial" pitchFamily="34" charset="0"/>
              </a:rPr>
              <a:t>Engels</a:t>
            </a:r>
            <a:r>
              <a:rPr lang="pt-BR" sz="1800" dirty="0" smtClean="0">
                <a:latin typeface="Arial" charset="0"/>
                <a:cs typeface="Arial" pitchFamily="34" charset="0"/>
              </a:rPr>
              <a:t>. Após, fala em estado e ideologia.</a:t>
            </a:r>
          </a:p>
          <a:p>
            <a:pPr algn="just" eaLnBrk="1" hangingPunct="1">
              <a:buFont typeface="Wingdings" pitchFamily="2" charset="2"/>
              <a:buNone/>
              <a:defRPr/>
            </a:pPr>
            <a:r>
              <a:rPr lang="pt-BR" sz="1800" dirty="0" smtClean="0">
                <a:latin typeface="Arial" charset="0"/>
                <a:cs typeface="Arial" pitchFamily="34" charset="0"/>
              </a:rPr>
              <a:t>      NÃO SÓ CIRCULAÇÃO, MAS PRODUÇÃO: “A concepção jurídica, a contrário, é uma concepção  unilateral cujas abstrações exprimem apenas um dos aspectos do sujeito realmente existente, isto é, da sociedade de produção  mercantil” (p. 115)</a:t>
            </a:r>
          </a:p>
          <a:p>
            <a:pPr algn="just" eaLnBrk="1" hangingPunct="1">
              <a:buFont typeface="Wingdings" pitchFamily="2" charset="2"/>
              <a:buNone/>
              <a:defRPr/>
            </a:pPr>
            <a:r>
              <a:rPr lang="pt-BR" sz="1800" dirty="0" smtClean="0">
                <a:latin typeface="Arial" charset="0"/>
                <a:cs typeface="Arial" pitchFamily="34" charset="0"/>
              </a:rPr>
              <a:t>      </a:t>
            </a:r>
            <a:endParaRPr lang="pt-BR" sz="18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2000" b="1" dirty="0" smtClean="0"/>
              <a:t>  </a:t>
            </a:r>
            <a:r>
              <a:rPr lang="pt-BR" sz="2000" b="1" dirty="0" smtClean="0">
                <a:latin typeface="Arial" charset="0"/>
              </a:rPr>
              <a:t>CAPÍTULO 5 </a:t>
            </a:r>
            <a:r>
              <a:rPr lang="pt-BR" sz="2000" b="1" dirty="0">
                <a:latin typeface="Arial" charset="0"/>
              </a:rPr>
              <a:t>– </a:t>
            </a:r>
            <a:r>
              <a:rPr lang="pt-BR" sz="2000" b="1" dirty="0" smtClean="0">
                <a:latin typeface="Arial" charset="0"/>
              </a:rPr>
              <a:t>“Direito e Estado”</a:t>
            </a:r>
            <a:endParaRPr lang="pt-BR" sz="2000" b="1" dirty="0">
              <a:latin typeface="Arial" charset="0"/>
            </a:endParaRPr>
          </a:p>
          <a:p>
            <a:pPr algn="just" eaLnBrk="1" hangingPunct="1">
              <a:lnSpc>
                <a:spcPct val="80000"/>
              </a:lnSpc>
              <a:buFont typeface="Wingdings" pitchFamily="2" charset="2"/>
              <a:buNone/>
              <a:defRPr/>
            </a:pPr>
            <a:endParaRPr lang="pt-BR" sz="2000" b="1" dirty="0">
              <a:latin typeface="Arial" charset="0"/>
            </a:endParaRPr>
          </a:p>
          <a:p>
            <a:pPr algn="just" eaLnBrk="1" hangingPunct="1">
              <a:buFont typeface="Wingdings" pitchFamily="2" charset="2"/>
              <a:buNone/>
              <a:defRPr/>
            </a:pPr>
            <a:r>
              <a:rPr lang="pt-BR" sz="2000" dirty="0">
                <a:latin typeface="Arial" charset="0"/>
              </a:rPr>
              <a:t>    </a:t>
            </a:r>
            <a:r>
              <a:rPr lang="pt-BR" sz="2000" dirty="0" smtClean="0">
                <a:latin typeface="Arial" charset="0"/>
              </a:rPr>
              <a:t> Discorre sobre o estado como uma forma de certa classe ascender ao poder, impingindo a lógica da livre concorrência, da liberdade de propriedade privada e a igualdade de direitos no mercado (p. 117)</a:t>
            </a:r>
          </a:p>
          <a:p>
            <a:pPr algn="just" eaLnBrk="1" hangingPunct="1">
              <a:buFont typeface="Wingdings" pitchFamily="2" charset="2"/>
              <a:buNone/>
              <a:defRPr/>
            </a:pPr>
            <a:r>
              <a:rPr lang="pt-BR" sz="2000" dirty="0" smtClean="0">
                <a:latin typeface="Arial" charset="0"/>
                <a:cs typeface="Arial" pitchFamily="34" charset="0"/>
              </a:rPr>
              <a:t>      “As relações de dominação e servidão podem igualmente existir nos quadros do modo de produção capitalista, sem se distanciarem da forma concreta com que se apresentam: como dominação das relações de produção sobre produtores. Mas sendo dado precisamente que elas não surgem sob uma forma mascarada, como no escravismo ou no regime de escravidão, explica-se por que passam despercebidas aos olhos dos juristas” (P. 118) (JONNAS: ACUMULAÇÃO PRIMITIVA NO CAPITALISMO À LUZ DO DIREITO? A DESPEITO DELE? OU OUTRA COISA?)</a:t>
            </a:r>
          </a:p>
          <a:p>
            <a:pPr algn="just" eaLnBrk="1" hangingPunct="1">
              <a:buFont typeface="Wingdings" pitchFamily="2" charset="2"/>
              <a:buNone/>
              <a:defRPr/>
            </a:pPr>
            <a:r>
              <a:rPr lang="pt-BR" sz="2000" dirty="0" smtClean="0">
                <a:latin typeface="Arial" charset="0"/>
                <a:cs typeface="Arial" pitchFamily="34" charset="0"/>
              </a:rPr>
              <a:t>   </a:t>
            </a:r>
            <a:r>
              <a:rPr lang="pt-BR" sz="1800" dirty="0" smtClean="0">
                <a:latin typeface="Arial" charset="0"/>
                <a:cs typeface="Arial" pitchFamily="34" charset="0"/>
              </a:rPr>
              <a:t>        </a:t>
            </a:r>
            <a:endParaRPr lang="pt-BR" sz="18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800" b="1" dirty="0" smtClean="0">
                <a:latin typeface="Arial" charset="0"/>
              </a:rPr>
              <a:t>CAPÍTULO 5 </a:t>
            </a:r>
            <a:r>
              <a:rPr lang="pt-BR" sz="1800" b="1" dirty="0">
                <a:latin typeface="Arial" charset="0"/>
              </a:rPr>
              <a:t>– </a:t>
            </a:r>
            <a:r>
              <a:rPr lang="pt-BR" sz="1800" b="1" dirty="0" smtClean="0">
                <a:latin typeface="Arial" charset="0"/>
              </a:rPr>
              <a:t>“Direito e Estado”</a:t>
            </a:r>
            <a:endParaRPr lang="pt-BR" sz="1800" b="1" dirty="0">
              <a:latin typeface="Arial" charset="0"/>
            </a:endParaRPr>
          </a:p>
          <a:p>
            <a:pPr algn="just" eaLnBrk="1" hangingPunct="1">
              <a:lnSpc>
                <a:spcPct val="80000"/>
              </a:lnSpc>
              <a:buFont typeface="Wingdings" pitchFamily="2" charset="2"/>
              <a:buNone/>
              <a:defRPr/>
            </a:pPr>
            <a:endParaRPr lang="pt-BR" sz="1800" b="1" dirty="0">
              <a:latin typeface="Arial" charset="0"/>
            </a:endParaRPr>
          </a:p>
          <a:p>
            <a:pPr algn="just" eaLnBrk="1" hangingPunct="1">
              <a:buFont typeface="Wingdings" pitchFamily="2" charset="2"/>
              <a:buNone/>
              <a:defRPr/>
            </a:pPr>
            <a:r>
              <a:rPr lang="pt-BR" sz="1800" dirty="0">
                <a:latin typeface="Arial" charset="0"/>
              </a:rPr>
              <a:t>    </a:t>
            </a:r>
            <a:r>
              <a:rPr lang="pt-BR" sz="1800" dirty="0" smtClean="0">
                <a:latin typeface="Arial" charset="0"/>
              </a:rPr>
              <a:t> “É por isso que, em uma sociedade de proprietários de mercadorias e no interior do ato da troca, a função da coação não pode aparecer como função social, dado que ela não é impessoal e abstrata. A subordinação a um homem enquanto tal, como indivíduo concreto, significa na sociedade de produção mercantil a subordinação ao arbítrio, pois isto significa a subordinação de um produtor de mercadorias a outro. Por isso a coação não pode surgir sob sua forma não mascarada, como um simples ato de oportunidade. Ela deve aparecer como uma coação proveniente de uma pessoa coletiva abstrata e que não é exercida no interesse do indivíduo do qual provém – pois cada homem é um homem egoísta na sociedade de produção mercantil-, mas no interesse de todos os membros partícipes das relações jurídicas. O poder de um homem sobre um outro homem é transposto para a realidade como o poder de uma maneira objetiva, imparcial” (p. 119) EIS FINALMENTE, DESNUDADO, EXPOSTOS OS MISTÉRIOS DA FETICHIZAÇÃO, O ESTADO.</a:t>
            </a:r>
            <a:r>
              <a:rPr lang="pt-BR" sz="1800" dirty="0" smtClean="0">
                <a:latin typeface="Arial" charset="0"/>
                <a:cs typeface="Arial" pitchFamily="34" charset="0"/>
              </a:rPr>
              <a:t>      </a:t>
            </a:r>
            <a:endParaRPr lang="pt-BR" sz="18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pt-BR" sz="3800"/>
              <a:t>TRECHOS DESTACADOS DE PASUKANIS</a:t>
            </a:r>
          </a:p>
        </p:txBody>
      </p:sp>
      <p:sp>
        <p:nvSpPr>
          <p:cNvPr id="717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pt-BR" sz="800" b="1" dirty="0"/>
              <a:t>      </a:t>
            </a:r>
            <a:r>
              <a:rPr lang="pt-BR" sz="800" b="1" dirty="0" smtClean="0"/>
              <a:t>  </a:t>
            </a:r>
            <a:r>
              <a:rPr lang="pt-BR" sz="1600" b="1" dirty="0" smtClean="0"/>
              <a:t> </a:t>
            </a:r>
            <a:r>
              <a:rPr lang="pt-BR" sz="1600" b="1" dirty="0" smtClean="0">
                <a:latin typeface="Arial" charset="0"/>
              </a:rPr>
              <a:t>CAPÍTULO 5 </a:t>
            </a:r>
            <a:r>
              <a:rPr lang="pt-BR" sz="1600" b="1" dirty="0">
                <a:latin typeface="Arial" charset="0"/>
              </a:rPr>
              <a:t>– </a:t>
            </a:r>
            <a:r>
              <a:rPr lang="pt-BR" sz="1600" b="1" dirty="0" smtClean="0">
                <a:latin typeface="Arial" charset="0"/>
              </a:rPr>
              <a:t>“Direito e Estado”</a:t>
            </a:r>
            <a:endParaRPr lang="pt-BR" sz="1600" b="1" dirty="0">
              <a:latin typeface="Arial" charset="0"/>
            </a:endParaRPr>
          </a:p>
          <a:p>
            <a:pPr algn="just" eaLnBrk="1" hangingPunct="1">
              <a:lnSpc>
                <a:spcPct val="80000"/>
              </a:lnSpc>
              <a:buFont typeface="Wingdings" pitchFamily="2" charset="2"/>
              <a:buNone/>
              <a:defRPr/>
            </a:pPr>
            <a:endParaRPr lang="pt-BR" sz="1600" b="1" dirty="0">
              <a:latin typeface="Arial" charset="0"/>
            </a:endParaRPr>
          </a:p>
          <a:p>
            <a:pPr algn="just" eaLnBrk="1" hangingPunct="1">
              <a:buFont typeface="Wingdings" pitchFamily="2" charset="2"/>
              <a:buNone/>
              <a:defRPr/>
            </a:pPr>
            <a:r>
              <a:rPr lang="pt-BR" sz="1600" dirty="0">
                <a:latin typeface="Arial" charset="0"/>
              </a:rPr>
              <a:t>    </a:t>
            </a:r>
            <a:r>
              <a:rPr lang="pt-BR" sz="1600" dirty="0" smtClean="0">
                <a:latin typeface="Arial" charset="0"/>
              </a:rPr>
              <a:t> “Nas relações entre proprietários de mercadorias, a necessidade de uma coação autoritária surge quando a paz foi quebrada ou que os contratos não foram plenamente observados” (p. 119) O MOTIVO CAPITALISTA DA EXISTÊNCIA DO ESTADO.</a:t>
            </a:r>
          </a:p>
          <a:p>
            <a:pPr algn="just" eaLnBrk="1" hangingPunct="1">
              <a:buFont typeface="Wingdings" pitchFamily="2" charset="2"/>
              <a:buNone/>
              <a:defRPr/>
            </a:pPr>
            <a:r>
              <a:rPr lang="pt-BR" sz="1600" dirty="0" smtClean="0">
                <a:latin typeface="Arial" charset="0"/>
                <a:cs typeface="Arial" pitchFamily="34" charset="0"/>
              </a:rPr>
              <a:t>      Depois discorre a respeito do Estado e seu papel face aos direitos naturais e da teoria jurídica do Estado. A esta última atribui a concepção da impessoalidade do Estado, enquanto poder que pertence a todos: “Devemos pôr em relevo uma pequena contradição. Se não são os homens que agem, mas sim o próprio Estado, por que insistir na submissão às normas deste mesmo Estado? Com efeito, é apenas a repetição da mesma coisa. Aliás, em geral, a teoria dos órgãos do Estado é uma das pedras fundamentais da teoria jurídica. Uma vez vinda a luma a definição do Estado, o jurista que quiser continuar a defender a tese encontra um novo amparo: conceito de ‘órgão’. Assim, por exemplo, em </a:t>
            </a:r>
            <a:r>
              <a:rPr lang="pt-BR" sz="1600" dirty="0" err="1" smtClean="0">
                <a:latin typeface="Arial" charset="0"/>
                <a:cs typeface="Arial" pitchFamily="34" charset="0"/>
              </a:rPr>
              <a:t>Jellinek</a:t>
            </a:r>
            <a:r>
              <a:rPr lang="pt-BR" sz="1600" dirty="0" smtClean="0">
                <a:latin typeface="Arial" charset="0"/>
                <a:cs typeface="Arial" pitchFamily="34" charset="0"/>
              </a:rPr>
              <a:t>, o Estado não possui vontade, mas os órgãos do Estado a possuem. É preciso indagar-se: como surgem estes órgãos? Sem órgão, não existe Estado. A tentativa de atenuar a dificuldade, concebendo o Estado como uma relação jurídica, apenas substitui o problema geral</a:t>
            </a:r>
            <a:endParaRPr lang="pt-BR" sz="16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Cortina de seda">
  <a:themeElements>
    <a:clrScheme name="Cortina de seda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ortina de seda">
      <a:majorFont>
        <a:latin typeface="Tahoma"/>
        <a:ea typeface=""/>
        <a:cs typeface=""/>
      </a:majorFont>
      <a:minorFont>
        <a:latin typeface="Tahoma"/>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rtina de seda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ortina de seda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ortina de seda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ortina de seda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ortina de seda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ortina de seda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ortina de seda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ortina de seda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ortina de seda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Cortina de seda</Template>
  <TotalTime>681</TotalTime>
  <Words>2158</Words>
  <Application>Microsoft Office PowerPoint</Application>
  <PresentationFormat>Apresentação na tela (4:3)</PresentationFormat>
  <Paragraphs>68</Paragraphs>
  <Slides>12</Slides>
  <Notes>0</Notes>
  <HiddenSlides>0</HiddenSlides>
  <MMClips>0</MMClips>
  <ScaleCrop>false</ScaleCrop>
  <HeadingPairs>
    <vt:vector size="4" baseType="variant">
      <vt:variant>
        <vt:lpstr>Tema</vt:lpstr>
      </vt:variant>
      <vt:variant>
        <vt:i4>1</vt:i4>
      </vt:variant>
      <vt:variant>
        <vt:lpstr>Títulos de slides</vt:lpstr>
      </vt:variant>
      <vt:variant>
        <vt:i4>12</vt:i4>
      </vt:variant>
    </vt:vector>
  </HeadingPairs>
  <TitlesOfParts>
    <vt:vector size="13" baseType="lpstr">
      <vt:lpstr>Cortina de seda</vt:lpstr>
      <vt:lpstr>PASUKANIS – CAPÍTULO 5 – “DIREITO E ESTADO”</vt:lpstr>
      <vt:lpstr>SELEÇÃO DAS PREOCUPAÇÕES DOS ALUNOS QUE IRÃO BALIZAR A AULA</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lpstr>TRECHOS DESTACADOS DE PASUKANIS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jfsp</dc:creator>
  <cp:lastModifiedBy>Jonnas Vasconcelos</cp:lastModifiedBy>
  <cp:revision>105</cp:revision>
  <dcterms:created xsi:type="dcterms:W3CDTF">2012-09-18T13:04:19Z</dcterms:created>
  <dcterms:modified xsi:type="dcterms:W3CDTF">2012-11-27T17:29:50Z</dcterms:modified>
</cp:coreProperties>
</file>