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5" r:id="rId4"/>
    <p:sldId id="334" r:id="rId5"/>
    <p:sldId id="257" r:id="rId6"/>
    <p:sldId id="316" r:id="rId7"/>
    <p:sldId id="309" r:id="rId8"/>
    <p:sldId id="328" r:id="rId9"/>
    <p:sldId id="261" r:id="rId10"/>
    <p:sldId id="271" r:id="rId11"/>
    <p:sldId id="314" r:id="rId12"/>
    <p:sldId id="317" r:id="rId13"/>
    <p:sldId id="284" r:id="rId14"/>
    <p:sldId id="285" r:id="rId15"/>
    <p:sldId id="286" r:id="rId16"/>
    <p:sldId id="329" r:id="rId17"/>
    <p:sldId id="288" r:id="rId18"/>
    <p:sldId id="289" r:id="rId19"/>
    <p:sldId id="290" r:id="rId20"/>
    <p:sldId id="291" r:id="rId21"/>
    <p:sldId id="292" r:id="rId22"/>
    <p:sldId id="315" r:id="rId23"/>
    <p:sldId id="273" r:id="rId24"/>
    <p:sldId id="276" r:id="rId25"/>
    <p:sldId id="295" r:id="rId26"/>
    <p:sldId id="294" r:id="rId27"/>
    <p:sldId id="336" r:id="rId28"/>
    <p:sldId id="311" r:id="rId29"/>
    <p:sldId id="312" r:id="rId30"/>
    <p:sldId id="310" r:id="rId31"/>
    <p:sldId id="296" r:id="rId32"/>
    <p:sldId id="297" r:id="rId33"/>
    <p:sldId id="298" r:id="rId34"/>
    <p:sldId id="299" r:id="rId35"/>
    <p:sldId id="300" r:id="rId36"/>
    <p:sldId id="301" r:id="rId37"/>
    <p:sldId id="302" r:id="rId38"/>
    <p:sldId id="303" r:id="rId39"/>
    <p:sldId id="330" r:id="rId40"/>
    <p:sldId id="304" r:id="rId41"/>
    <p:sldId id="305" r:id="rId42"/>
    <p:sldId id="313" r:id="rId43"/>
    <p:sldId id="319" r:id="rId44"/>
    <p:sldId id="331" r:id="rId45"/>
    <p:sldId id="320" r:id="rId46"/>
    <p:sldId id="321" r:id="rId47"/>
    <p:sldId id="325" r:id="rId48"/>
    <p:sldId id="324" r:id="rId49"/>
    <p:sldId id="326" r:id="rId50"/>
    <p:sldId id="323" r:id="rId51"/>
    <p:sldId id="322" r:id="rId52"/>
    <p:sldId id="327" r:id="rId53"/>
    <p:sldId id="332"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95090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78069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42065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85078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58936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EA46CD2-EF91-48C0-B427-C7D56B7EF267}" type="datetimeFigureOut">
              <a:rPr lang="pt-BR" smtClean="0"/>
              <a:t>16/05/2023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353557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EA46CD2-EF91-48C0-B427-C7D56B7EF267}" type="datetimeFigureOut">
              <a:rPr lang="pt-BR" smtClean="0"/>
              <a:t>16/05/2023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139210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EA46CD2-EF91-48C0-B427-C7D56B7EF267}" type="datetimeFigureOut">
              <a:rPr lang="pt-BR" smtClean="0"/>
              <a:t>16/05/2023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142557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EA46CD2-EF91-48C0-B427-C7D56B7EF267}" type="datetimeFigureOut">
              <a:rPr lang="pt-BR" smtClean="0"/>
              <a:t>16/05/2023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49242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46CD2-EF91-48C0-B427-C7D56B7EF267}" type="datetimeFigureOut">
              <a:rPr lang="pt-BR" smtClean="0"/>
              <a:t>16/05/2023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76643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46CD2-EF91-48C0-B427-C7D56B7EF267}" type="datetimeFigureOut">
              <a:rPr lang="pt-BR" smtClean="0"/>
              <a:t>16/05/2023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75692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46CD2-EF91-48C0-B427-C7D56B7EF267}" type="datetimeFigureOut">
              <a:rPr lang="pt-BR" smtClean="0"/>
              <a:t>16/05/2023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98B83-7163-4904-BDEC-77E60FF4987A}" type="slidenum">
              <a:rPr lang="pt-BR" smtClean="0"/>
              <a:t>‹nº›</a:t>
            </a:fld>
            <a:endParaRPr lang="pt-BR"/>
          </a:p>
        </p:txBody>
      </p:sp>
    </p:spTree>
    <p:extLst>
      <p:ext uri="{BB962C8B-B14F-4D97-AF65-F5344CB8AC3E}">
        <p14:creationId xmlns:p14="http://schemas.microsoft.com/office/powerpoint/2010/main" val="400771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ernetworldstats.com/stats.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revista.ibict.br/liinc/issue/view/20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lanalto.gov.br/ccivil_03/Constituicao/Constituicao.htm#art37%C2%A73ii" TargetMode="External"/><Relationship Id="rId2" Type="http://schemas.openxmlformats.org/officeDocument/2006/relationships/hyperlink" Target="http://www.planalto.gov.br/ccivil_03/Constituicao/Constituicao.htm#art5xxxiii" TargetMode="External"/><Relationship Id="rId1" Type="http://schemas.openxmlformats.org/officeDocument/2006/relationships/slideLayout" Target="../slideLayouts/slideLayout2.xml"/><Relationship Id="rId4" Type="http://schemas.openxmlformats.org/officeDocument/2006/relationships/hyperlink" Target="http://www.acessoainformacao.gov.br/assuntos/conheca-seu-direito/a-lei-de-acesso-a-informacao"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Nqhyc8_dwvE" TargetMode="External"/><Relationship Id="rId2" Type="http://schemas.openxmlformats.org/officeDocument/2006/relationships/hyperlink" Target="https://www.youtube.com/watch?v=JbkoQGMf5D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tecnopolitica.blog.br/episodes/page/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5DPZQ8L74w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olitize.com.br/big-tec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mudamos/videos/aplicativo-mudamos-permite-propor-e-assinar-leis-pelo-celular-/137093904962014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etic.br/media/docs/publicacoes/6/panorama_setorial_ano-ix_n_3_e-participacao.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u="sng" dirty="0" smtClean="0"/>
              <a:t>Informação e sociedade no contexto da internet</a:t>
            </a:r>
            <a:br>
              <a:rPr lang="pt-BR" u="sng" dirty="0" smtClean="0"/>
            </a:br>
            <a:endParaRPr lang="pt-BR" dirty="0"/>
          </a:p>
        </p:txBody>
      </p:sp>
      <p:sp>
        <p:nvSpPr>
          <p:cNvPr id="3" name="Subtítulo 2"/>
          <p:cNvSpPr>
            <a:spLocks noGrp="1"/>
          </p:cNvSpPr>
          <p:nvPr>
            <p:ph type="subTitle" idx="1"/>
          </p:nvPr>
        </p:nvSpPr>
        <p:spPr/>
        <p:txBody>
          <a:bodyPr/>
          <a:lstStyle/>
          <a:p>
            <a:pPr algn="r"/>
            <a:endParaRPr lang="pt-BR" dirty="0" smtClean="0"/>
          </a:p>
          <a:p>
            <a:pPr algn="r"/>
            <a:endParaRPr lang="pt-BR" dirty="0"/>
          </a:p>
          <a:p>
            <a:pPr algn="r"/>
            <a:r>
              <a:rPr lang="pt-BR" sz="3200" dirty="0" smtClean="0"/>
              <a:t>AULA 8</a:t>
            </a:r>
            <a:endParaRPr lang="pt-BR" sz="3200" dirty="0"/>
          </a:p>
        </p:txBody>
      </p:sp>
    </p:spTree>
    <p:extLst>
      <p:ext uri="{BB962C8B-B14F-4D97-AF65-F5344CB8AC3E}">
        <p14:creationId xmlns:p14="http://schemas.microsoft.com/office/powerpoint/2010/main" val="1687022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Panorama setorial da Internet</a:t>
            </a:r>
            <a:r>
              <a:rPr lang="pt-BR" dirty="0" smtClean="0"/>
              <a:t/>
            </a:r>
            <a:br>
              <a:rPr lang="pt-BR" dirty="0" smtClean="0"/>
            </a:br>
            <a:r>
              <a:rPr lang="pt-BR" sz="2200" dirty="0" smtClean="0"/>
              <a:t>e-Participação: oportunidades, desafios, e relação com os Objetivos de Desenvolvimento Sustentável</a:t>
            </a:r>
            <a:r>
              <a:rPr lang="pt-BR" dirty="0" smtClean="0"/>
              <a:t/>
            </a:r>
            <a:br>
              <a:rPr lang="pt-BR" dirty="0" smtClean="0"/>
            </a:br>
            <a:r>
              <a:rPr lang="pt-BR" sz="3200" dirty="0" smtClean="0">
                <a:solidFill>
                  <a:srgbClr val="C00000"/>
                </a:solidFill>
              </a:rPr>
              <a:t>CETIC – Dezembro 2017</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Debate em torno do potencial das TIC: </a:t>
            </a:r>
            <a:r>
              <a:rPr lang="pt-BR" i="1" dirty="0" err="1" smtClean="0"/>
              <a:t>mobilization</a:t>
            </a:r>
            <a:r>
              <a:rPr lang="pt-BR" i="1" dirty="0" smtClean="0"/>
              <a:t> </a:t>
            </a:r>
            <a:r>
              <a:rPr lang="pt-BR" i="1" dirty="0" err="1" smtClean="0"/>
              <a:t>thesis</a:t>
            </a:r>
            <a:r>
              <a:rPr lang="pt-BR" i="1" dirty="0" smtClean="0"/>
              <a:t> </a:t>
            </a:r>
            <a:r>
              <a:rPr lang="pt-BR" dirty="0" smtClean="0"/>
              <a:t>X </a:t>
            </a:r>
            <a:r>
              <a:rPr lang="pt-BR" i="1" dirty="0" err="1" smtClean="0"/>
              <a:t>reinforcement</a:t>
            </a:r>
            <a:r>
              <a:rPr lang="pt-BR" i="1" dirty="0" smtClean="0"/>
              <a:t> </a:t>
            </a:r>
            <a:r>
              <a:rPr lang="pt-BR" i="1" dirty="0" err="1" smtClean="0"/>
              <a:t>thesis</a:t>
            </a:r>
            <a:r>
              <a:rPr lang="pt-BR" dirty="0" smtClean="0"/>
              <a:t>.</a:t>
            </a:r>
          </a:p>
          <a:p>
            <a:r>
              <a:rPr lang="pt-BR" dirty="0" smtClean="0"/>
              <a:t>Fato é que a Internet facilita o acesso à informação.</a:t>
            </a:r>
          </a:p>
          <a:p>
            <a:r>
              <a:rPr lang="pt-BR" dirty="0" smtClean="0"/>
              <a:t>Mais canais de participação disponíveis.</a:t>
            </a:r>
          </a:p>
          <a:p>
            <a:r>
              <a:rPr lang="pt-BR" dirty="0" smtClean="0"/>
              <a:t>Combate à </a:t>
            </a:r>
            <a:r>
              <a:rPr lang="pt-BR" dirty="0" smtClean="0">
                <a:solidFill>
                  <a:srgbClr val="C00000"/>
                </a:solidFill>
              </a:rPr>
              <a:t>exclusão digital </a:t>
            </a:r>
            <a:r>
              <a:rPr lang="pt-BR" dirty="0" smtClean="0"/>
              <a:t>(61% dos domicílios brasileiros conectados à Internet – TIC Domicílios 2016) – 66% da população brasileira acessa a Internet via celular (CGI.br, 2017).</a:t>
            </a:r>
          </a:p>
          <a:p>
            <a:r>
              <a:rPr lang="pt-BR" dirty="0" smtClean="0"/>
              <a:t>Dificuldades de e-participação cidadã (ver p.4).</a:t>
            </a:r>
          </a:p>
          <a:p>
            <a:r>
              <a:rPr lang="pt-BR" dirty="0" smtClean="0"/>
              <a:t>Uma das expectativas em relação ao uso das TIC no setor público é a ampliação de iniciativas que promovam a </a:t>
            </a:r>
            <a:r>
              <a:rPr lang="pt-BR" dirty="0" smtClean="0">
                <a:solidFill>
                  <a:srgbClr val="C00000"/>
                </a:solidFill>
              </a:rPr>
              <a:t>colaboração e a participação </a:t>
            </a:r>
            <a:r>
              <a:rPr lang="pt-BR" dirty="0" smtClean="0"/>
              <a:t>da sociedade na tomada de decisões (ver gráfico p.5).</a:t>
            </a:r>
          </a:p>
          <a:p>
            <a:r>
              <a:rPr lang="pt-BR" dirty="0" smtClean="0">
                <a:solidFill>
                  <a:srgbClr val="C00000"/>
                </a:solidFill>
              </a:rPr>
              <a:t>Desigualdade</a:t>
            </a:r>
            <a:r>
              <a:rPr lang="pt-BR" dirty="0" smtClean="0"/>
              <a:t> na participação através de governo eletrônico (ver gráfico p.6) – dinâmica que leve em consideração a opinião pública.</a:t>
            </a:r>
          </a:p>
          <a:p>
            <a:r>
              <a:rPr lang="pt-BR" dirty="0" smtClean="0">
                <a:solidFill>
                  <a:srgbClr val="C00000"/>
                </a:solidFill>
              </a:rPr>
              <a:t>Internet</a:t>
            </a:r>
            <a:r>
              <a:rPr lang="pt-BR" dirty="0" smtClean="0"/>
              <a:t>: aprimoramento da participação em espaços convencionais e também novas ferramentas para a participação on-line (ver entrevista plataforma Mudamos ao final do artigo).</a:t>
            </a:r>
            <a:endParaRPr lang="pt-BR" dirty="0"/>
          </a:p>
        </p:txBody>
      </p:sp>
    </p:spTree>
    <p:extLst>
      <p:ext uri="{BB962C8B-B14F-4D97-AF65-F5344CB8AC3E}">
        <p14:creationId xmlns:p14="http://schemas.microsoft.com/office/powerpoint/2010/main" val="392791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ctr">
              <a:buNone/>
            </a:pPr>
            <a:r>
              <a:rPr lang="pt-BR" dirty="0" smtClean="0">
                <a:solidFill>
                  <a:srgbClr val="C00000"/>
                </a:solidFill>
              </a:rPr>
              <a:t>EXEMPLOS DE E-DEMOCRACIA NO MUNDO</a:t>
            </a:r>
            <a:endParaRPr lang="pt-BR" dirty="0">
              <a:solidFill>
                <a:srgbClr val="C00000"/>
              </a:solidFill>
            </a:endParaRPr>
          </a:p>
        </p:txBody>
      </p:sp>
    </p:spTree>
    <p:extLst>
      <p:ext uri="{BB962C8B-B14F-4D97-AF65-F5344CB8AC3E}">
        <p14:creationId xmlns:p14="http://schemas.microsoft.com/office/powerpoint/2010/main" val="3107004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http://www.edemocracia.leg.br</a:t>
            </a:r>
            <a:r>
              <a:rPr lang="pt-BR" sz="2400" dirty="0" smtClean="0"/>
              <a:t>/</a:t>
            </a:r>
            <a:br>
              <a:rPr lang="pt-BR" sz="2400" dirty="0" smtClean="0"/>
            </a:br>
            <a:r>
              <a:rPr lang="pt-BR" sz="2400" dirty="0" smtClean="0"/>
              <a:t/>
            </a:r>
            <a:br>
              <a:rPr lang="pt-BR" sz="2400" dirty="0" smtClean="0"/>
            </a:br>
            <a:endParaRPr lang="pt-BR" sz="2400" dirty="0"/>
          </a:p>
        </p:txBody>
      </p:sp>
      <p:pic>
        <p:nvPicPr>
          <p:cNvPr id="4" name="Espaço Reservado para Conteúdo 3"/>
          <p:cNvPicPr>
            <a:picLocks noGrp="1" noChangeAspect="1"/>
          </p:cNvPicPr>
          <p:nvPr>
            <p:ph idx="1"/>
          </p:nvPr>
        </p:nvPicPr>
        <p:blipFill>
          <a:blip r:embed="rId2"/>
          <a:stretch>
            <a:fillRect/>
          </a:stretch>
        </p:blipFill>
        <p:spPr>
          <a:xfrm>
            <a:off x="2226255" y="1442433"/>
            <a:ext cx="7739489" cy="5095138"/>
          </a:xfrm>
          <a:prstGeom prst="rect">
            <a:avLst/>
          </a:prstGeom>
        </p:spPr>
      </p:pic>
    </p:spTree>
    <p:extLst>
      <p:ext uri="{BB962C8B-B14F-4D97-AF65-F5344CB8AC3E}">
        <p14:creationId xmlns:p14="http://schemas.microsoft.com/office/powerpoint/2010/main" val="420987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rgbClr val="C00000"/>
                </a:solidFill>
              </a:rPr>
              <a:t>Liquid</a:t>
            </a:r>
            <a:r>
              <a:rPr lang="pt-BR" b="1" dirty="0" smtClean="0">
                <a:solidFill>
                  <a:srgbClr val="C00000"/>
                </a:solidFill>
              </a:rPr>
              <a:t> </a:t>
            </a:r>
            <a:r>
              <a:rPr lang="pt-BR" b="1" dirty="0" err="1" smtClean="0">
                <a:solidFill>
                  <a:srgbClr val="C00000"/>
                </a:solidFill>
              </a:rPr>
              <a:t>Democracy</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283" y="1825625"/>
            <a:ext cx="8105434" cy="4351338"/>
          </a:xfrm>
        </p:spPr>
      </p:pic>
      <p:sp>
        <p:nvSpPr>
          <p:cNvPr id="5" name="CaixaDeTexto 4"/>
          <p:cNvSpPr txBox="1"/>
          <p:nvPr/>
        </p:nvSpPr>
        <p:spPr>
          <a:xfrm>
            <a:off x="186813" y="6488668"/>
            <a:ext cx="47194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6679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smtClean="0">
                <a:solidFill>
                  <a:srgbClr val="C00000"/>
                </a:solidFill>
              </a:rPr>
              <a:t>E-</a:t>
            </a:r>
            <a:r>
              <a:rPr lang="pt-BR" b="1" dirty="0" err="1" smtClean="0">
                <a:solidFill>
                  <a:srgbClr val="C00000"/>
                </a:solidFill>
              </a:rPr>
              <a:t>Democracy</a:t>
            </a:r>
            <a:endParaRPr lang="pt-BR" b="1" dirty="0">
              <a:solidFill>
                <a:srgbClr val="C00000"/>
              </a:solidFill>
            </a:endParaRPr>
          </a:p>
        </p:txBody>
      </p:sp>
      <p:pic>
        <p:nvPicPr>
          <p:cNvPr id="10" name="Espaço Reservado para Conteúdo 9"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8004" y="1825625"/>
            <a:ext cx="7995992" cy="4351338"/>
          </a:xfrm>
        </p:spPr>
      </p:pic>
      <p:sp>
        <p:nvSpPr>
          <p:cNvPr id="4" name="CaixaDeTexto 3"/>
          <p:cNvSpPr txBox="1"/>
          <p:nvPr/>
        </p:nvSpPr>
        <p:spPr>
          <a:xfrm>
            <a:off x="137652" y="6341806"/>
            <a:ext cx="403122"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3190963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pPr algn="ctr"/>
            <a:r>
              <a:rPr lang="pt-BR" dirty="0" err="1" smtClean="0">
                <a:solidFill>
                  <a:srgbClr val="C00000"/>
                </a:solidFill>
              </a:rPr>
              <a:t>MediaLab</a:t>
            </a:r>
            <a:r>
              <a:rPr lang="pt-BR" dirty="0" smtClean="0">
                <a:solidFill>
                  <a:srgbClr val="C00000"/>
                </a:solidFill>
              </a:rPr>
              <a:t> Prado - </a:t>
            </a:r>
            <a:r>
              <a:rPr lang="pt-BR" dirty="0" err="1" smtClean="0">
                <a:solidFill>
                  <a:srgbClr val="C00000"/>
                </a:solidFill>
              </a:rPr>
              <a:t>Matadero</a:t>
            </a:r>
            <a:endParaRPr lang="pt-BR" dirty="0">
              <a:solidFill>
                <a:srgbClr val="C00000"/>
              </a:solidFill>
            </a:endParaRPr>
          </a:p>
        </p:txBody>
      </p:sp>
      <p:pic>
        <p:nvPicPr>
          <p:cNvPr id="15" name="Espaço Reservado para Conteúdo 14"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108" y="1825625"/>
            <a:ext cx="7265784" cy="4351338"/>
          </a:xfrm>
        </p:spPr>
      </p:pic>
      <p:sp>
        <p:nvSpPr>
          <p:cNvPr id="16" name="CaixaDeTexto 15"/>
          <p:cNvSpPr txBox="1"/>
          <p:nvPr/>
        </p:nvSpPr>
        <p:spPr>
          <a:xfrm>
            <a:off x="9852338" y="141669"/>
            <a:ext cx="2086377" cy="6740307"/>
          </a:xfrm>
          <a:prstGeom prst="rect">
            <a:avLst/>
          </a:prstGeom>
          <a:noFill/>
        </p:spPr>
        <p:txBody>
          <a:bodyPr wrap="square" rtlCol="0">
            <a:spAutoFit/>
          </a:bodyPr>
          <a:lstStyle/>
          <a:p>
            <a:endParaRPr lang="en-US" dirty="0" smtClean="0"/>
          </a:p>
          <a:p>
            <a:endParaRPr lang="en-US" dirty="0"/>
          </a:p>
          <a:p>
            <a:r>
              <a:rPr lang="en-US" dirty="0" smtClean="0"/>
              <a:t>This </a:t>
            </a:r>
            <a:r>
              <a:rPr lang="en-US" dirty="0"/>
              <a:t>is the call for projects of  the international workshop Collective Intelligence for Democracy from November 3th to November 18th. Come with us to have two weeks of collaborative work, of multidisciplinary teams around projects related to commons, oriented democracy citizen participation and the tools and methodologies that facilitate these processes.</a:t>
            </a:r>
          </a:p>
          <a:p>
            <a:r>
              <a:rPr lang="en-US" dirty="0"/>
              <a:t> </a:t>
            </a:r>
          </a:p>
        </p:txBody>
      </p:sp>
      <p:sp>
        <p:nvSpPr>
          <p:cNvPr id="17" name="CaixaDeTexto 16"/>
          <p:cNvSpPr txBox="1"/>
          <p:nvPr/>
        </p:nvSpPr>
        <p:spPr>
          <a:xfrm>
            <a:off x="463639" y="418667"/>
            <a:ext cx="1999469" cy="6186309"/>
          </a:xfrm>
          <a:prstGeom prst="rect">
            <a:avLst/>
          </a:prstGeom>
          <a:noFill/>
        </p:spPr>
        <p:txBody>
          <a:bodyPr wrap="square" rtlCol="0">
            <a:spAutoFit/>
          </a:bodyPr>
          <a:lstStyle/>
          <a:p>
            <a:r>
              <a:rPr lang="es-ES" b="1" dirty="0" err="1"/>
              <a:t>Medialab</a:t>
            </a:r>
            <a:r>
              <a:rPr lang="es-ES" b="1" dirty="0"/>
              <a:t>-Prado </a:t>
            </a:r>
            <a:r>
              <a:rPr lang="es-ES" dirty="0"/>
              <a:t>es un laboratorio ciudadano de producción, investigación y difusión de proyectos culturales que explora las formas de experimentación y aprendizaje colaborativo que han surgido de las redes digitales. Es un proyecto perteneciente al Área de Gobierno de Cultura y Deportes </a:t>
            </a:r>
            <a:r>
              <a:rPr lang="es-ES" dirty="0" smtClean="0"/>
              <a:t>del</a:t>
            </a:r>
            <a:r>
              <a:rPr lang="es-ES" dirty="0"/>
              <a:t> Ayuntamiento de Madrid. </a:t>
            </a:r>
            <a:endParaRPr lang="pt-BR" dirty="0"/>
          </a:p>
        </p:txBody>
      </p:sp>
      <p:sp>
        <p:nvSpPr>
          <p:cNvPr id="6" name="CaixaDeTexto 5"/>
          <p:cNvSpPr txBox="1"/>
          <p:nvPr/>
        </p:nvSpPr>
        <p:spPr>
          <a:xfrm>
            <a:off x="0" y="6479458"/>
            <a:ext cx="403123" cy="37854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63600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1018903" y="679269"/>
            <a:ext cx="10489474" cy="5497694"/>
          </a:xfrm>
          <a:prstGeom prst="rect">
            <a:avLst/>
          </a:prstGeom>
        </p:spPr>
      </p:pic>
    </p:spTree>
    <p:extLst>
      <p:ext uri="{BB962C8B-B14F-4D97-AF65-F5344CB8AC3E}">
        <p14:creationId xmlns:p14="http://schemas.microsoft.com/office/powerpoint/2010/main" val="112680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err="1" smtClean="0">
                <a:solidFill>
                  <a:srgbClr val="C00000"/>
                </a:solidFill>
              </a:rPr>
              <a:t>Your</a:t>
            </a:r>
            <a:r>
              <a:rPr lang="pt-BR" b="1" dirty="0" smtClean="0">
                <a:solidFill>
                  <a:srgbClr val="C00000"/>
                </a:solidFill>
              </a:rPr>
              <a:t> </a:t>
            </a:r>
            <a:r>
              <a:rPr lang="pt-BR" b="1" dirty="0" err="1" smtClean="0">
                <a:solidFill>
                  <a:srgbClr val="C00000"/>
                </a:solidFill>
              </a:rPr>
              <a:t>Priorities</a:t>
            </a:r>
            <a:endParaRPr lang="pt-BR" b="1" dirty="0">
              <a:solidFill>
                <a:srgbClr val="C00000"/>
              </a:solidFill>
            </a:endParaRPr>
          </a:p>
        </p:txBody>
      </p:sp>
      <p:pic>
        <p:nvPicPr>
          <p:cNvPr id="9" name="Espaço Reservado para Conteúdo 8"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832" y="1825625"/>
            <a:ext cx="8988336" cy="4351338"/>
          </a:xfrm>
        </p:spPr>
      </p:pic>
      <p:sp>
        <p:nvSpPr>
          <p:cNvPr id="4" name="CaixaDeTexto 3"/>
          <p:cNvSpPr txBox="1"/>
          <p:nvPr/>
        </p:nvSpPr>
        <p:spPr>
          <a:xfrm>
            <a:off x="117986" y="6243484"/>
            <a:ext cx="56043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88445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WAGL – </a:t>
            </a:r>
            <a:r>
              <a:rPr lang="pt-BR" b="1" dirty="0" err="1" smtClean="0">
                <a:solidFill>
                  <a:srgbClr val="C00000"/>
                </a:solidFill>
              </a:rPr>
              <a:t>We</a:t>
            </a:r>
            <a:r>
              <a:rPr lang="pt-BR" b="1" dirty="0" smtClean="0">
                <a:solidFill>
                  <a:srgbClr val="C00000"/>
                </a:solidFill>
              </a:rPr>
              <a:t> </a:t>
            </a:r>
            <a:r>
              <a:rPr lang="pt-BR" b="1" dirty="0" err="1" smtClean="0">
                <a:solidFill>
                  <a:srgbClr val="C00000"/>
                </a:solidFill>
              </a:rPr>
              <a:t>all</a:t>
            </a:r>
            <a:r>
              <a:rPr lang="pt-BR" b="1" dirty="0" smtClean="0">
                <a:solidFill>
                  <a:srgbClr val="C00000"/>
                </a:solidFill>
              </a:rPr>
              <a:t> </a:t>
            </a:r>
            <a:r>
              <a:rPr lang="pt-BR" b="1" dirty="0" err="1" smtClean="0">
                <a:solidFill>
                  <a:srgbClr val="C00000"/>
                </a:solidFill>
              </a:rPr>
              <a:t>govern</a:t>
            </a:r>
            <a:r>
              <a:rPr lang="pt-BR" b="1" dirty="0" smtClean="0">
                <a:solidFill>
                  <a:srgbClr val="C00000"/>
                </a:solidFill>
              </a:rPr>
              <a:t> </a:t>
            </a:r>
            <a:r>
              <a:rPr lang="pt-BR" b="1" dirty="0" err="1" smtClean="0">
                <a:solidFill>
                  <a:srgbClr val="C00000"/>
                </a:solidFill>
              </a:rPr>
              <a:t>lab</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829" y="1825625"/>
            <a:ext cx="9222341" cy="4351338"/>
          </a:xfrm>
        </p:spPr>
      </p:pic>
      <p:sp>
        <p:nvSpPr>
          <p:cNvPr id="5" name="CaixaDeTexto 4"/>
          <p:cNvSpPr txBox="1"/>
          <p:nvPr/>
        </p:nvSpPr>
        <p:spPr>
          <a:xfrm>
            <a:off x="157316" y="6548284"/>
            <a:ext cx="619432"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3886661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POL.IS</a:t>
            </a:r>
            <a:endParaRPr lang="pt-BR" b="1" dirty="0">
              <a:solidFill>
                <a:srgbClr val="C00000"/>
              </a:solidFill>
            </a:endParaRPr>
          </a:p>
        </p:txBody>
      </p:sp>
      <p:pic>
        <p:nvPicPr>
          <p:cNvPr id="8" name="Espaço Reservado para Conteúdo 7" descr="Recorte de Tel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36913" y="3688869"/>
            <a:ext cx="5181600" cy="2326327"/>
          </a:xfrm>
        </p:spPr>
      </p:pic>
      <p:pic>
        <p:nvPicPr>
          <p:cNvPr id="9" name="Espaço Reservado para Conteúdo 8" descr="Recorte de Tel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406" y="1987391"/>
            <a:ext cx="5181600" cy="1701478"/>
          </a:xfrm>
        </p:spPr>
      </p:pic>
      <p:sp>
        <p:nvSpPr>
          <p:cNvPr id="5" name="CaixaDeTexto 4"/>
          <p:cNvSpPr txBox="1"/>
          <p:nvPr/>
        </p:nvSpPr>
        <p:spPr>
          <a:xfrm>
            <a:off x="157316" y="6518787"/>
            <a:ext cx="599768"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42841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https://www.internetworldstats.com/stats.htm</a:t>
            </a:r>
          </a:p>
        </p:txBody>
      </p:sp>
      <p:sp>
        <p:nvSpPr>
          <p:cNvPr id="3" name="Espaço Reservado para Conteúdo 2"/>
          <p:cNvSpPr>
            <a:spLocks noGrp="1"/>
          </p:cNvSpPr>
          <p:nvPr>
            <p:ph idx="1"/>
          </p:nvPr>
        </p:nvSpPr>
        <p:spPr/>
        <p:txBody>
          <a:bodyPr/>
          <a:lstStyle/>
          <a:p>
            <a:r>
              <a:rPr lang="pt-BR" dirty="0">
                <a:hlinkClick r:id="rId2"/>
              </a:rPr>
              <a:t>https://</a:t>
            </a:r>
            <a:r>
              <a:rPr lang="pt-BR" dirty="0" smtClean="0">
                <a:hlinkClick r:id="rId2"/>
              </a:rPr>
              <a:t>www.internetworldstats.com/stats.htm</a:t>
            </a:r>
            <a:endParaRPr lang="pt-BR" dirty="0" smtClean="0"/>
          </a:p>
          <a:p>
            <a:endParaRPr lang="pt-BR" dirty="0"/>
          </a:p>
        </p:txBody>
      </p:sp>
      <p:pic>
        <p:nvPicPr>
          <p:cNvPr id="4" name="Imagem 3"/>
          <p:cNvPicPr>
            <a:picLocks noChangeAspect="1"/>
          </p:cNvPicPr>
          <p:nvPr/>
        </p:nvPicPr>
        <p:blipFill>
          <a:blip r:embed="rId3"/>
          <a:stretch>
            <a:fillRect/>
          </a:stretch>
        </p:blipFill>
        <p:spPr>
          <a:xfrm>
            <a:off x="0" y="1027906"/>
            <a:ext cx="12192000" cy="6072555"/>
          </a:xfrm>
          <a:prstGeom prst="rect">
            <a:avLst/>
          </a:prstGeom>
        </p:spPr>
      </p:pic>
    </p:spTree>
    <p:extLst>
      <p:ext uri="{BB962C8B-B14F-4D97-AF65-F5344CB8AC3E}">
        <p14:creationId xmlns:p14="http://schemas.microsoft.com/office/powerpoint/2010/main" val="241472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CO Bologna</a:t>
            </a:r>
            <a:endParaRPr lang="pt-BR" b="1" dirty="0">
              <a:solidFill>
                <a:srgbClr val="C00000"/>
              </a:solidFill>
            </a:endParaRPr>
          </a:p>
        </p:txBody>
      </p:sp>
      <p:pic>
        <p:nvPicPr>
          <p:cNvPr id="6" name="Espaço Reservado para Conteúdo 5"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780" y="1825625"/>
            <a:ext cx="9772440" cy="4351338"/>
          </a:xfrm>
        </p:spPr>
      </p:pic>
      <p:sp>
        <p:nvSpPr>
          <p:cNvPr id="5" name="CaixaDeTexto 4"/>
          <p:cNvSpPr txBox="1"/>
          <p:nvPr/>
        </p:nvSpPr>
        <p:spPr>
          <a:xfrm>
            <a:off x="147484" y="6459794"/>
            <a:ext cx="491613"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125613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CAMPO DE TENSÃO</a:t>
            </a:r>
            <a:endParaRPr lang="pt-BR"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lvl="0"/>
            <a:r>
              <a:rPr lang="pt-BR" sz="4300" dirty="0"/>
              <a:t>Internet como campo de tensão - Possibilidades democráticas e autoritárias - Condições de liberdade.</a:t>
            </a:r>
          </a:p>
          <a:p>
            <a:pPr lvl="0"/>
            <a:r>
              <a:rPr lang="pt-BR" sz="4300" dirty="0"/>
              <a:t>Liberdade de expressão, privacidade e diversidade cultural são elementos centrais para a democracia.</a:t>
            </a:r>
          </a:p>
          <a:p>
            <a:r>
              <a:rPr lang="pt-BR" sz="4300" dirty="0"/>
              <a:t>Parra e Abdo: “</a:t>
            </a:r>
            <a:r>
              <a:rPr lang="pt-BR" sz="4300" dirty="0">
                <a:solidFill>
                  <a:srgbClr val="C00000"/>
                </a:solidFill>
              </a:rPr>
              <a:t>Não se trata mais de opor liberdade e controle, mas de pensar quais são as formas e as condições da liberdade produzidas por meio do controle imanente a esse ambiente </a:t>
            </a:r>
            <a:r>
              <a:rPr lang="pt-BR" sz="4300" dirty="0" err="1">
                <a:solidFill>
                  <a:srgbClr val="C00000"/>
                </a:solidFill>
              </a:rPr>
              <a:t>sociotécnico</a:t>
            </a:r>
            <a:r>
              <a:rPr lang="pt-BR" sz="4300" dirty="0">
                <a:solidFill>
                  <a:srgbClr val="C00000"/>
                </a:solidFill>
              </a:rPr>
              <a:t>. Quais as continuidades e rupturas, modulações e saturações?"</a:t>
            </a:r>
          </a:p>
          <a:p>
            <a:r>
              <a:rPr lang="pt-BR" sz="4300" dirty="0"/>
              <a:t>“</a:t>
            </a:r>
            <a:r>
              <a:rPr lang="pt-BR" sz="4300" dirty="0">
                <a:solidFill>
                  <a:srgbClr val="C00000"/>
                </a:solidFill>
              </a:rPr>
              <a:t>Os embates sobre a regulação do mercado de dados e a definição dos níveis de privacidade que transformaremos em legislação definirá o tipo de sociedade em que viveremos</a:t>
            </a:r>
            <a:r>
              <a:rPr lang="pt-BR" sz="4300" dirty="0"/>
              <a:t>.”</a:t>
            </a:r>
          </a:p>
          <a:p>
            <a:endParaRPr lang="pt-BR" sz="4300" dirty="0"/>
          </a:p>
        </p:txBody>
      </p:sp>
    </p:spTree>
    <p:extLst>
      <p:ext uri="{BB962C8B-B14F-4D97-AF65-F5344CB8AC3E}">
        <p14:creationId xmlns:p14="http://schemas.microsoft.com/office/powerpoint/2010/main" val="1213806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ctr">
              <a:buNone/>
            </a:pPr>
            <a:r>
              <a:rPr lang="pt-BR" dirty="0" smtClean="0">
                <a:solidFill>
                  <a:srgbClr val="C00000"/>
                </a:solidFill>
              </a:rPr>
              <a:t>Para dar mais subsídios à compreensão do tema, alguns autores e reflexões adicionais vêm a seguir:</a:t>
            </a:r>
            <a:endParaRPr lang="pt-BR" dirty="0">
              <a:solidFill>
                <a:srgbClr val="C00000"/>
              </a:solidFill>
            </a:endParaRPr>
          </a:p>
        </p:txBody>
      </p:sp>
    </p:spTree>
    <p:extLst>
      <p:ext uri="{BB962C8B-B14F-4D97-AF65-F5344CB8AC3E}">
        <p14:creationId xmlns:p14="http://schemas.microsoft.com/office/powerpoint/2010/main" val="4097188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800" dirty="0"/>
              <a:t>PARRA, </a:t>
            </a:r>
            <a:r>
              <a:rPr lang="pt-BR" sz="1800" dirty="0" err="1"/>
              <a:t>H.Z.M.</a:t>
            </a:r>
            <a:r>
              <a:rPr lang="pt-BR" sz="1800" dirty="0"/>
              <a:t> e ABDO, </a:t>
            </a:r>
            <a:r>
              <a:rPr lang="pt-BR" sz="1800" dirty="0" err="1"/>
              <a:t>A.H.</a:t>
            </a:r>
            <a:r>
              <a:rPr lang="pt-BR" sz="1800" dirty="0"/>
              <a:t>  Tendências democráticas e autoritárias, arquiteturas distribuídas e centralizadas. </a:t>
            </a:r>
            <a:r>
              <a:rPr lang="pt-BR" sz="1800" i="1" dirty="0" err="1">
                <a:solidFill>
                  <a:srgbClr val="FF0000"/>
                </a:solidFill>
              </a:rPr>
              <a:t>Liinc</a:t>
            </a:r>
            <a:r>
              <a:rPr lang="pt-BR" sz="1800" i="1" dirty="0">
                <a:solidFill>
                  <a:srgbClr val="FF0000"/>
                </a:solidFill>
              </a:rPr>
              <a:t> em Revista</a:t>
            </a:r>
            <a:r>
              <a:rPr lang="pt-BR" sz="1800" dirty="0"/>
              <a:t>. Rio de janeiro, v.12, n.2, novembro 2016.</a:t>
            </a:r>
          </a:p>
        </p:txBody>
      </p:sp>
      <p:sp>
        <p:nvSpPr>
          <p:cNvPr id="3" name="Espaço Reservado para Conteúdo 2"/>
          <p:cNvSpPr>
            <a:spLocks noGrp="1"/>
          </p:cNvSpPr>
          <p:nvPr>
            <p:ph idx="1"/>
          </p:nvPr>
        </p:nvSpPr>
        <p:spPr/>
        <p:txBody>
          <a:bodyPr>
            <a:normAutofit fontScale="92500" lnSpcReduction="10000"/>
          </a:bodyPr>
          <a:lstStyle/>
          <a:p>
            <a:r>
              <a:rPr lang="pt-BR" sz="1800" b="1" i="1" dirty="0"/>
              <a:t>Privacidade e vigilância nos meios digitais</a:t>
            </a:r>
            <a:r>
              <a:rPr lang="pt-BR" sz="1800" b="1" dirty="0"/>
              <a:t>. </a:t>
            </a:r>
            <a:r>
              <a:rPr lang="pt-BR" sz="1800" dirty="0"/>
              <a:t>Organizada por Jorge Machado, Márcio Ribeiro e Pablo </a:t>
            </a:r>
            <a:r>
              <a:rPr lang="pt-BR" sz="1800" dirty="0" err="1"/>
              <a:t>Ortellado</a:t>
            </a:r>
            <a:r>
              <a:rPr lang="pt-BR" sz="1800" dirty="0"/>
              <a:t> – Publicação interdisciplinar – abarca desde aspectos éticos e (</a:t>
            </a:r>
            <a:r>
              <a:rPr lang="pt-BR" sz="1800" dirty="0" err="1"/>
              <a:t>tecno</a:t>
            </a:r>
            <a:r>
              <a:rPr lang="pt-BR" sz="1800" dirty="0"/>
              <a:t>)políticos envolvidos nos novos dispositivos, até a emergência de novos mercados (de dados, de equipamentos e de tecnologias), e a conformação de novos modelos de negócios.</a:t>
            </a:r>
          </a:p>
          <a:p>
            <a:r>
              <a:rPr lang="pt-BR" sz="1800" dirty="0">
                <a:solidFill>
                  <a:srgbClr val="FF0000"/>
                </a:solidFill>
              </a:rPr>
              <a:t>Objetivo do dossiê</a:t>
            </a:r>
            <a:r>
              <a:rPr lang="pt-BR" sz="1800" dirty="0"/>
              <a:t>: estimular a reflexão crítica sobre práticas políticas e possíveis </a:t>
            </a:r>
            <a:r>
              <a:rPr lang="pt-BR" sz="1800" dirty="0" err="1"/>
              <a:t>consequências</a:t>
            </a:r>
            <a:r>
              <a:rPr lang="pt-BR" sz="1800" dirty="0"/>
              <a:t> da vigilância privada e estatal, assim como sobre as ferramentas utilizadas na violação da privacidade.</a:t>
            </a:r>
          </a:p>
          <a:p>
            <a:r>
              <a:rPr lang="pt-BR" sz="1800" dirty="0"/>
              <a:t>Cerne da apresentação:</a:t>
            </a:r>
            <a:r>
              <a:rPr lang="pt-BR" sz="1800" dirty="0">
                <a:solidFill>
                  <a:srgbClr val="FF0000"/>
                </a:solidFill>
              </a:rPr>
              <a:t> privacidade </a:t>
            </a:r>
            <a:r>
              <a:rPr lang="pt-BR" sz="1800" dirty="0"/>
              <a:t>– direito civil de primeira geração – proteção da vida privada permitiu que os cidadãos se organizassem e agissem politicamente. </a:t>
            </a:r>
          </a:p>
          <a:p>
            <a:pPr>
              <a:buNone/>
            </a:pPr>
            <a:r>
              <a:rPr lang="pt-BR" sz="1800" dirty="0"/>
              <a:t>        [Declaração dos Direitos Humanos de </a:t>
            </a:r>
            <a:r>
              <a:rPr lang="pt-BR" sz="1800" dirty="0">
                <a:solidFill>
                  <a:schemeClr val="accent2">
                    <a:lumMod val="75000"/>
                  </a:schemeClr>
                </a:solidFill>
              </a:rPr>
              <a:t>1948</a:t>
            </a:r>
            <a:r>
              <a:rPr lang="pt-BR" sz="1800" dirty="0"/>
              <a:t>: artigo 12: Ninguém sofrerá intromissões arbitrárias na sua vida privada, na sua família no seu domicílio ou na sua correspondência, nem ataques à sua honra e </a:t>
            </a:r>
            <a:r>
              <a:rPr lang="pt-BR" sz="1800" dirty="0" smtClean="0"/>
              <a:t>reputação.]</a:t>
            </a:r>
            <a:endParaRPr lang="pt-BR" sz="1800" dirty="0"/>
          </a:p>
          <a:p>
            <a:pPr>
              <a:buNone/>
            </a:pPr>
            <a:endParaRPr lang="pt-BR" sz="1800" dirty="0"/>
          </a:p>
          <a:p>
            <a:pPr>
              <a:buNone/>
            </a:pPr>
            <a:r>
              <a:rPr lang="pt-BR" sz="1800" dirty="0"/>
              <a:t>Portanto, é enquanto direito civil que a </a:t>
            </a:r>
            <a:r>
              <a:rPr lang="pt-BR" sz="1800" dirty="0">
                <a:solidFill>
                  <a:srgbClr val="FF0000"/>
                </a:solidFill>
              </a:rPr>
              <a:t>garantia de privacidade garante os direitos políticos </a:t>
            </a:r>
            <a:r>
              <a:rPr lang="pt-BR" sz="1800" dirty="0"/>
              <a:t>– relevância do debate contemporâneo – corrosão do direito à privacidade – disseminação de práticas de vigilância – embates em torno da privacidade.</a:t>
            </a:r>
          </a:p>
          <a:p>
            <a:pPr>
              <a:buNone/>
            </a:pPr>
            <a:r>
              <a:rPr lang="pt-BR" sz="1800" dirty="0"/>
              <a:t>“</a:t>
            </a:r>
            <a:r>
              <a:rPr lang="pt-BR" sz="1800" dirty="0">
                <a:solidFill>
                  <a:srgbClr val="FF0000"/>
                </a:solidFill>
              </a:rPr>
              <a:t>Os embates sobre a regulação do mercado de dados e a definição dos níveis de privacidade que transformaremos em legislação definirá o tipo de sociedade em que viveremos.</a:t>
            </a:r>
            <a:r>
              <a:rPr lang="pt-BR" sz="1800" dirty="0"/>
              <a:t>”</a:t>
            </a:r>
          </a:p>
        </p:txBody>
      </p:sp>
    </p:spTree>
    <p:extLst>
      <p:ext uri="{BB962C8B-B14F-4D97-AF65-F5344CB8AC3E}">
        <p14:creationId xmlns:p14="http://schemas.microsoft.com/office/powerpoint/2010/main" val="597501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a:t>PARRA, H.Z.M. e ABDO, A.H.  </a:t>
            </a:r>
            <a:r>
              <a:rPr lang="pt-BR" sz="1800" dirty="0">
                <a:solidFill>
                  <a:srgbClr val="FF0000"/>
                </a:solidFill>
              </a:rPr>
              <a:t>Tendências democráticas e autoritárias, arquiteturas distribuídas e centralizadas</a:t>
            </a:r>
            <a:r>
              <a:rPr lang="pt-BR" sz="1800" dirty="0"/>
              <a:t>. </a:t>
            </a:r>
            <a:r>
              <a:rPr lang="pt-BR" sz="1800" i="1" dirty="0" err="1"/>
              <a:t>Liinc</a:t>
            </a:r>
            <a:r>
              <a:rPr lang="pt-BR" sz="1800" i="1" dirty="0"/>
              <a:t> em Revista</a:t>
            </a:r>
            <a:r>
              <a:rPr lang="pt-BR" sz="1800" dirty="0"/>
              <a:t>. Rio de janeiro, v.12, n.2, novembro 2016</a:t>
            </a:r>
          </a:p>
        </p:txBody>
      </p:sp>
      <p:sp>
        <p:nvSpPr>
          <p:cNvPr id="3" name="Espaço Reservado para Conteúdo 2"/>
          <p:cNvSpPr>
            <a:spLocks noGrp="1"/>
          </p:cNvSpPr>
          <p:nvPr>
            <p:ph idx="1"/>
          </p:nvPr>
        </p:nvSpPr>
        <p:spPr/>
        <p:txBody>
          <a:bodyPr>
            <a:normAutofit fontScale="55000" lnSpcReduction="20000"/>
          </a:bodyPr>
          <a:lstStyle/>
          <a:p>
            <a:pPr lvl="0"/>
            <a:r>
              <a:rPr lang="pt-BR" u="sng" dirty="0"/>
              <a:t>Objetivo</a:t>
            </a:r>
            <a:r>
              <a:rPr lang="pt-BR" dirty="0"/>
              <a:t>: explorar a tensão entre </a:t>
            </a:r>
            <a:r>
              <a:rPr lang="pt-BR" dirty="0">
                <a:solidFill>
                  <a:srgbClr val="FF0000"/>
                </a:solidFill>
              </a:rPr>
              <a:t>tendências </a:t>
            </a:r>
            <a:r>
              <a:rPr lang="pt-BR" dirty="0"/>
              <a:t>[≠determinismo] de controle democrático e autoritário nos arranjos </a:t>
            </a:r>
            <a:r>
              <a:rPr lang="pt-BR" dirty="0" err="1">
                <a:solidFill>
                  <a:srgbClr val="FF0000"/>
                </a:solidFill>
              </a:rPr>
              <a:t>sociotécnicos</a:t>
            </a:r>
            <a:r>
              <a:rPr lang="pt-BR" dirty="0"/>
              <a:t> que conformam o ambiente tecnológico </a:t>
            </a:r>
            <a:r>
              <a:rPr lang="pt-BR" dirty="0" err="1"/>
              <a:t>cibercultural</a:t>
            </a:r>
            <a:r>
              <a:rPr lang="pt-BR" dirty="0"/>
              <a:t>.</a:t>
            </a:r>
          </a:p>
          <a:p>
            <a:pPr lvl="0"/>
            <a:r>
              <a:rPr lang="pt-BR" u="sng" dirty="0"/>
              <a:t>Dupla operação</a:t>
            </a:r>
            <a:r>
              <a:rPr lang="pt-BR" dirty="0"/>
              <a:t>: </a:t>
            </a:r>
            <a:r>
              <a:rPr lang="pt-BR" u="sng" dirty="0"/>
              <a:t>Argumentação teórica</a:t>
            </a:r>
            <a:r>
              <a:rPr lang="pt-BR" dirty="0"/>
              <a:t>, em </a:t>
            </a:r>
            <a:r>
              <a:rPr lang="pt-BR" dirty="0">
                <a:solidFill>
                  <a:srgbClr val="FF0000"/>
                </a:solidFill>
              </a:rPr>
              <a:t>diálogo com autores clássicos </a:t>
            </a:r>
            <a:r>
              <a:rPr lang="pt-BR" dirty="0"/>
              <a:t>sobre as configurações políticas inscritas nos aparatos tecnológicos +  </a:t>
            </a:r>
            <a:r>
              <a:rPr lang="pt-BR" u="sng" dirty="0"/>
              <a:t>Efeitos práticos </a:t>
            </a:r>
            <a:r>
              <a:rPr lang="pt-BR" dirty="0"/>
              <a:t>objetivando </a:t>
            </a:r>
            <a:r>
              <a:rPr lang="pt-BR" dirty="0">
                <a:solidFill>
                  <a:srgbClr val="FF0000"/>
                </a:solidFill>
              </a:rPr>
              <a:t>enunciar alguns desafios políticos</a:t>
            </a:r>
            <a:r>
              <a:rPr lang="pt-BR" dirty="0"/>
              <a:t> relativos à vigilância de massa, à liberdade de expressão e às novas formas de exercício do poder</a:t>
            </a:r>
            <a:r>
              <a:rPr lang="pt-BR" dirty="0" smtClean="0"/>
              <a:t>.</a:t>
            </a:r>
          </a:p>
          <a:p>
            <a:pPr lvl="0"/>
            <a:r>
              <a:rPr lang="pt-BR" dirty="0" smtClean="0"/>
              <a:t>"</a:t>
            </a:r>
            <a:r>
              <a:rPr lang="pt-BR" dirty="0"/>
              <a:t>A interatividade distribuída, a produção colateral intensiva de dados e o engajamento em redes de comunicação digital, inauguram novas formas de colaboração e simetricamente, de controle." - novas possibilidades emancipatórias e novas formas de sujeição social e servidão </a:t>
            </a:r>
            <a:r>
              <a:rPr lang="pt-BR" dirty="0" err="1"/>
              <a:t>maquínica</a:t>
            </a:r>
            <a:r>
              <a:rPr lang="pt-BR" dirty="0"/>
              <a:t>. </a:t>
            </a:r>
          </a:p>
          <a:p>
            <a:pPr lvl="0"/>
            <a:r>
              <a:rPr lang="pt-BR" dirty="0"/>
              <a:t>Não se trata mais de opor liberdade e controle, mas de pensar quais são as formas e as condições da liberdade produzidas por meio do controle imanente a esse ambiente </a:t>
            </a:r>
            <a:r>
              <a:rPr lang="pt-BR" dirty="0" err="1"/>
              <a:t>sociotécnico</a:t>
            </a:r>
            <a:r>
              <a:rPr lang="pt-BR" dirty="0" smtClean="0"/>
              <a:t>?</a:t>
            </a:r>
          </a:p>
          <a:p>
            <a:pPr lvl="0"/>
            <a:r>
              <a:rPr lang="pt-BR" dirty="0" smtClean="0">
                <a:solidFill>
                  <a:srgbClr val="C00000"/>
                </a:solidFill>
              </a:rPr>
              <a:t>Como defender os ganhos sociais e democráticos que a internet tem promovido e como minimizar ou evitar a emergência de poderes autoritários no interior da rede e no uso que dela é feito? – Resposta é eminentemente política e depende do ambiente institucional e </a:t>
            </a:r>
            <a:r>
              <a:rPr lang="pt-BR" dirty="0" err="1" smtClean="0">
                <a:solidFill>
                  <a:srgbClr val="C00000"/>
                </a:solidFill>
              </a:rPr>
              <a:t>tecnopolítico</a:t>
            </a:r>
            <a:r>
              <a:rPr lang="pt-BR" dirty="0" smtClean="0">
                <a:solidFill>
                  <a:srgbClr val="C00000"/>
                </a:solidFill>
              </a:rPr>
              <a:t> que iremos estabelecer para o funcionamento da rede.</a:t>
            </a:r>
            <a:endParaRPr lang="pt-BR" dirty="0">
              <a:solidFill>
                <a:srgbClr val="C00000"/>
              </a:solidFill>
            </a:endParaRPr>
          </a:p>
          <a:p>
            <a:pPr lvl="0"/>
            <a:r>
              <a:rPr lang="pt-BR" dirty="0"/>
              <a:t>Quais mundos queremos construir? Controle democrático ou controle autoritário</a:t>
            </a:r>
            <a:r>
              <a:rPr lang="pt-BR" dirty="0" smtClean="0"/>
              <a:t>?</a:t>
            </a:r>
            <a:endParaRPr lang="pt-BR" dirty="0"/>
          </a:p>
          <a:p>
            <a:pPr lvl="0"/>
            <a:r>
              <a:rPr lang="pt-BR" dirty="0" smtClean="0"/>
              <a:t>Qual o papel do Estado, da sociedade civil e do mercado?</a:t>
            </a:r>
          </a:p>
          <a:p>
            <a:pPr lvl="0"/>
            <a:endParaRPr lang="pt-BR" dirty="0"/>
          </a:p>
          <a:p>
            <a:pPr lvl="0"/>
            <a:r>
              <a:rPr lang="pt-BR" dirty="0" smtClean="0"/>
              <a:t>“Descentralizar, em si, é o grande caminho para prevenir a vigilância sistemática e universal das informações – dados e </a:t>
            </a:r>
            <a:r>
              <a:rPr lang="pt-BR" dirty="0" err="1" smtClean="0"/>
              <a:t>metadados</a:t>
            </a:r>
            <a:r>
              <a:rPr lang="pt-BR" dirty="0" smtClean="0"/>
              <a:t> – e a possibilidade de manipulação concertada dos seus usos pela sociedade” (p.347) – aprimoramento da gestão dos serviços descentralizados, produção do anonimato, gestão de recursos comuns e até moedas.</a:t>
            </a:r>
            <a:endParaRPr lang="pt-BR" dirty="0"/>
          </a:p>
          <a:p>
            <a:endParaRPr lang="pt-BR" dirty="0"/>
          </a:p>
        </p:txBody>
      </p:sp>
    </p:spTree>
    <p:extLst>
      <p:ext uri="{BB962C8B-B14F-4D97-AF65-F5344CB8AC3E}">
        <p14:creationId xmlns:p14="http://schemas.microsoft.com/office/powerpoint/2010/main" val="390054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err="1" smtClean="0"/>
              <a:t>Liinc</a:t>
            </a:r>
            <a:r>
              <a:rPr lang="pt-BR" sz="2800" dirty="0" smtClean="0"/>
              <a:t> em Revista, volume 9, 2013: Acesso à Informação Governamental </a:t>
            </a:r>
            <a:r>
              <a:rPr lang="pt-BR" sz="2800" dirty="0" smtClean="0">
                <a:hlinkClick r:id="rId2"/>
              </a:rPr>
              <a:t>http://revista.ibict.br/liinc/issue/view/209</a:t>
            </a:r>
            <a:r>
              <a:rPr lang="pt-BR" sz="2800" dirty="0" smtClean="0"/>
              <a:t/>
            </a:r>
            <a:br>
              <a:rPr lang="pt-BR" sz="2800" dirty="0" smtClean="0"/>
            </a:br>
            <a:endParaRPr lang="pt-BR" sz="28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t>“No epicentro desse processo, </a:t>
            </a:r>
            <a:r>
              <a:rPr lang="pt-BR" dirty="0" smtClean="0">
                <a:solidFill>
                  <a:srgbClr val="C00000"/>
                </a:solidFill>
              </a:rPr>
              <a:t>as tecnologias da informação </a:t>
            </a:r>
            <a:r>
              <a:rPr lang="pt-BR" dirty="0" smtClean="0"/>
              <a:t>têm alterado significativamente um aspecto inerente ao funcionamento do Estado: seus modos de produção e uso da informação. Processos, produtos e agentes de informação alteram e são alterados por </a:t>
            </a:r>
            <a:r>
              <a:rPr lang="pt-BR" dirty="0" smtClean="0">
                <a:solidFill>
                  <a:srgbClr val="C00000"/>
                </a:solidFill>
              </a:rPr>
              <a:t>novas dinâmicas</a:t>
            </a:r>
            <a:r>
              <a:rPr lang="pt-BR" dirty="0" smtClean="0"/>
              <a:t>, sobretudo as que resultam das demandas sociais por transparência. O direito à informação governamental ganha contornos jurídicos e passa a ser objeto de políticas públicas e regimes democráticos. Da mesma forma</a:t>
            </a:r>
            <a:r>
              <a:rPr lang="pt-BR" dirty="0" smtClean="0">
                <a:solidFill>
                  <a:srgbClr val="C00000"/>
                </a:solidFill>
              </a:rPr>
              <a:t>, o direito do cidadão à privacidade, face à crescente capacidade de vigilância do Estado e das corporações privadas</a:t>
            </a:r>
            <a:r>
              <a:rPr lang="pt-BR" dirty="0" smtClean="0"/>
              <a:t>. A ampliação das chamadas Leis de Acesso à Informação Pública nas últimas décadas em vários países reflete e favorece esse cenário de mudanças. Como tal, </a:t>
            </a:r>
            <a:r>
              <a:rPr lang="pt-BR" dirty="0" smtClean="0">
                <a:solidFill>
                  <a:srgbClr val="C00000"/>
                </a:solidFill>
              </a:rPr>
              <a:t>a governança da informação governamental e a construção de mediações informacionais entre Estado e sociedade são tópicos cada vez mais presentes nas questões políticas contemporâneas</a:t>
            </a:r>
            <a:r>
              <a:rPr lang="pt-BR" dirty="0" smtClean="0"/>
              <a:t>.</a:t>
            </a:r>
          </a:p>
          <a:p>
            <a:pPr marL="0" indent="0">
              <a:buNone/>
            </a:pPr>
            <a:r>
              <a:rPr lang="pt-BR" dirty="0" smtClean="0"/>
              <a:t>(...) Como observado quando do lançamento da proposta deste número, o acesso à informação governamental tornou-se um tema frequente na agenda política brasileira a partir da sua inserção, nos anos de 1980, no processo de democratização do país. A </a:t>
            </a:r>
            <a:r>
              <a:rPr lang="pt-BR" dirty="0" smtClean="0">
                <a:solidFill>
                  <a:srgbClr val="C00000"/>
                </a:solidFill>
              </a:rPr>
              <a:t>Constituição de 1988 </a:t>
            </a:r>
            <a:r>
              <a:rPr lang="pt-BR" dirty="0" smtClean="0"/>
              <a:t>consagrou o acesso à informação governamental, marco político-jurídico cuja regulamentação tardou vinte e três anos. Tanto tempo para que tal avanço democrático ganhasse seu regime jurídico talvez seja a expressão de como a </a:t>
            </a:r>
            <a:r>
              <a:rPr lang="pt-BR" dirty="0" smtClean="0">
                <a:solidFill>
                  <a:srgbClr val="C00000"/>
                </a:solidFill>
              </a:rPr>
              <a:t>opacidade informacional do Estado brasileiro </a:t>
            </a:r>
            <a:r>
              <a:rPr lang="pt-BR" dirty="0" smtClean="0"/>
              <a:t>consolidou-se como exercício de poder ao longo da história do Brasil”. </a:t>
            </a:r>
            <a:endParaRPr lang="pt-BR" dirty="0"/>
          </a:p>
          <a:p>
            <a:pPr marL="0" indent="0">
              <a:buNone/>
            </a:pPr>
            <a:endParaRPr lang="pt-BR" dirty="0"/>
          </a:p>
        </p:txBody>
      </p:sp>
    </p:spTree>
    <p:extLst>
      <p:ext uri="{BB962C8B-B14F-4D97-AF65-F5344CB8AC3E}">
        <p14:creationId xmlns:p14="http://schemas.microsoft.com/office/powerpoint/2010/main" val="2377120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fontScale="90000"/>
          </a:bodyPr>
          <a:lstStyle/>
          <a:p>
            <a:pPr algn="ctr"/>
            <a:r>
              <a:rPr lang="pt-BR" dirty="0" smtClean="0">
                <a:solidFill>
                  <a:srgbClr val="C00000"/>
                </a:solidFill>
              </a:rPr>
              <a:t/>
            </a:r>
            <a:br>
              <a:rPr lang="pt-BR" dirty="0" smtClean="0">
                <a:solidFill>
                  <a:srgbClr val="C00000"/>
                </a:solidFill>
              </a:rPr>
            </a:br>
            <a:r>
              <a:rPr lang="pt-BR" dirty="0" smtClean="0">
                <a:solidFill>
                  <a:srgbClr val="C00000"/>
                </a:solidFill>
              </a:rPr>
              <a:t>Lei de Acesso à Informação – LAI</a:t>
            </a:r>
            <a:br>
              <a:rPr lang="pt-BR" dirty="0" smtClean="0">
                <a:solidFill>
                  <a:srgbClr val="C00000"/>
                </a:solidFill>
              </a:rPr>
            </a:br>
            <a:r>
              <a:rPr lang="pt-BR" sz="1600" dirty="0"/>
              <a:t>LEI Nº 12.527, DE 18 DE NOVEMBRO DE </a:t>
            </a:r>
            <a:r>
              <a:rPr lang="pt-BR" sz="1600" dirty="0" smtClean="0"/>
              <a:t>2011</a:t>
            </a:r>
            <a:br>
              <a:rPr lang="pt-BR" sz="1600" dirty="0" smtClean="0"/>
            </a:br>
            <a:r>
              <a:rPr lang="pt-BR" dirty="0" smtClean="0">
                <a:solidFill>
                  <a:srgbClr val="C00000"/>
                </a:solidFill>
              </a:rPr>
              <a:t/>
            </a:r>
            <a:br>
              <a:rPr lang="pt-BR" dirty="0" smtClean="0">
                <a:solidFill>
                  <a:srgbClr val="C00000"/>
                </a:solidFill>
              </a:rPr>
            </a:br>
            <a:r>
              <a:rPr lang="pt-BR" sz="1200" dirty="0"/>
              <a:t>Art. 1</a:t>
            </a:r>
            <a:r>
              <a:rPr lang="pt-BR" sz="1200" u="sng" baseline="30000" dirty="0"/>
              <a:t>o</a:t>
            </a:r>
            <a:r>
              <a:rPr lang="pt-BR" sz="1200" dirty="0"/>
              <a:t>  Esta Lei dispõe sobre os procedimentos a serem observados pela União, Estados, Distrito Federal e Municípios, com o fim de garantir o acesso a informações previsto no </a:t>
            </a:r>
            <a:r>
              <a:rPr lang="pt-BR" sz="1200" dirty="0">
                <a:hlinkClick r:id="rId2"/>
              </a:rPr>
              <a:t>inciso XXXIII do art. 5</a:t>
            </a:r>
            <a:r>
              <a:rPr lang="pt-BR" sz="1200" u="sng" baseline="30000" dirty="0">
                <a:hlinkClick r:id="rId2"/>
              </a:rPr>
              <a:t>o</a:t>
            </a:r>
            <a:r>
              <a:rPr lang="pt-BR" sz="1200" dirty="0">
                <a:hlinkClick r:id="rId2"/>
              </a:rPr>
              <a:t>,</a:t>
            </a:r>
            <a:r>
              <a:rPr lang="pt-BR" sz="1200" dirty="0"/>
              <a:t> no</a:t>
            </a:r>
            <a:r>
              <a:rPr lang="pt-BR" sz="1200" dirty="0">
                <a:hlinkClick r:id="rId3"/>
              </a:rPr>
              <a:t> inciso II do § 3º do art. 37</a:t>
            </a:r>
            <a:r>
              <a:rPr lang="pt-BR" sz="1200" dirty="0"/>
              <a:t> e no § 2º do art. 216 da Constituição Federal</a:t>
            </a:r>
            <a:r>
              <a:rPr lang="pt-BR" sz="1200" dirty="0" smtClean="0"/>
              <a:t>.</a:t>
            </a:r>
            <a:r>
              <a:rPr lang="pt-BR" dirty="0"/>
              <a:t/>
            </a:r>
            <a:br>
              <a:rPr lang="pt-BR" dirty="0"/>
            </a:br>
            <a:endParaRPr lang="pt-BR" dirty="0"/>
          </a:p>
        </p:txBody>
      </p:sp>
      <p:sp>
        <p:nvSpPr>
          <p:cNvPr id="6" name="CaixaDeTexto 5"/>
          <p:cNvSpPr txBox="1"/>
          <p:nvPr/>
        </p:nvSpPr>
        <p:spPr>
          <a:xfrm>
            <a:off x="9875521" y="6273782"/>
            <a:ext cx="2316480" cy="261610"/>
          </a:xfrm>
          <a:prstGeom prst="rect">
            <a:avLst/>
          </a:prstGeom>
          <a:noFill/>
        </p:spPr>
        <p:txBody>
          <a:bodyPr wrap="square" rtlCol="0">
            <a:spAutoFit/>
          </a:bodyPr>
          <a:lstStyle/>
          <a:p>
            <a:endParaRPr lang="pt-BR" sz="1100" dirty="0"/>
          </a:p>
        </p:txBody>
      </p:sp>
      <p:sp>
        <p:nvSpPr>
          <p:cNvPr id="3" name="Espaço Reservado para Conteúdo 2"/>
          <p:cNvSpPr>
            <a:spLocks noGrp="1"/>
          </p:cNvSpPr>
          <p:nvPr>
            <p:ph idx="1"/>
          </p:nvPr>
        </p:nvSpPr>
        <p:spPr/>
        <p:txBody>
          <a:bodyPr>
            <a:normAutofit/>
          </a:bodyPr>
          <a:lstStyle/>
          <a:p>
            <a:r>
              <a:rPr lang="pt-BR" dirty="0">
                <a:hlinkClick r:id="rId4"/>
              </a:rPr>
              <a:t>http://</a:t>
            </a:r>
            <a:r>
              <a:rPr lang="pt-BR" dirty="0" smtClean="0">
                <a:hlinkClick r:id="rId4"/>
              </a:rPr>
              <a:t>www.acessoainformacao.gov.br/assuntos/conheca-seu-direito/a-lei-de-acesso-a-informacao</a:t>
            </a:r>
            <a:endParaRPr lang="pt-BR" dirty="0" smtClean="0"/>
          </a:p>
          <a:p>
            <a:endParaRPr lang="pt-BR" dirty="0" smtClean="0"/>
          </a:p>
          <a:p>
            <a:endParaRPr lang="pt-BR" dirty="0"/>
          </a:p>
          <a:p>
            <a:pPr marL="0" indent="0">
              <a:buNone/>
            </a:pP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241934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4294967295"/>
          </p:nvPr>
        </p:nvPicPr>
        <p:blipFill>
          <a:blip r:embed="rId2"/>
          <a:stretch>
            <a:fillRect/>
          </a:stretch>
        </p:blipFill>
        <p:spPr>
          <a:xfrm>
            <a:off x="2259874" y="418011"/>
            <a:ext cx="7740650" cy="4883741"/>
          </a:xfrm>
          <a:prstGeom prst="rect">
            <a:avLst/>
          </a:prstGeom>
        </p:spPr>
      </p:pic>
    </p:spTree>
    <p:extLst>
      <p:ext uri="{BB962C8B-B14F-4D97-AF65-F5344CB8AC3E}">
        <p14:creationId xmlns:p14="http://schemas.microsoft.com/office/powerpoint/2010/main" val="119158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 </a:t>
            </a:r>
            <a:r>
              <a:rPr lang="pt-BR" sz="3200" dirty="0" smtClean="0"/>
              <a:t>(2010)</a:t>
            </a:r>
            <a:endParaRPr lang="pt-BR" sz="3200" dirty="0"/>
          </a:p>
        </p:txBody>
      </p:sp>
      <p:sp>
        <p:nvSpPr>
          <p:cNvPr id="3" name="Espaço Reservado para Conteúdo 2"/>
          <p:cNvSpPr>
            <a:spLocks noGrp="1"/>
          </p:cNvSpPr>
          <p:nvPr>
            <p:ph idx="1"/>
          </p:nvPr>
        </p:nvSpPr>
        <p:spPr/>
        <p:txBody>
          <a:bodyPr>
            <a:normAutofit/>
          </a:bodyPr>
          <a:lstStyle/>
          <a:p>
            <a:pPr algn="just"/>
            <a:r>
              <a:rPr lang="pt-BR" dirty="0" smtClean="0">
                <a:solidFill>
                  <a:srgbClr val="C00000"/>
                </a:solidFill>
              </a:rPr>
              <a:t>Conceito de informação pública</a:t>
            </a:r>
            <a:r>
              <a:rPr lang="pt-BR" dirty="0" smtClean="0"/>
              <a:t>: “[...] informação pública é um bem público, tangível ou intangível, com forma de expressão gráfica, sonora e/ou iconográfica, que consiste num patrimônio cultural de uso comum da sociedade e de propriedade das entidades/instituições públicas da administração centralizada, das autarquias e das fundações públicas. A informação pública pode ser produzida pela administração pública ou, simplesmente, estar em poder dela, sem o status de sigilo para que esteja disponível ao interesse público/coletivo da sociedade. Quando acessível à sociedade, a informação pública tem o poder de afetar elementos do ambiente, reconfigurando a estrutura social”.</a:t>
            </a:r>
            <a:endParaRPr lang="pt-BR" dirty="0"/>
          </a:p>
        </p:txBody>
      </p:sp>
    </p:spTree>
    <p:extLst>
      <p:ext uri="{BB962C8B-B14F-4D97-AF65-F5344CB8AC3E}">
        <p14:creationId xmlns:p14="http://schemas.microsoft.com/office/powerpoint/2010/main" val="4094289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a:t>
            </a:r>
            <a:endParaRPr lang="pt-BR" sz="3200"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Dimensão pública da informação produzida pelo Estado e apresentada em oposição a privado e a segredo.</a:t>
            </a:r>
          </a:p>
          <a:p>
            <a:r>
              <a:rPr lang="pt-BR" dirty="0" smtClean="0"/>
              <a:t>Atual luta por direito à informação é também uma </a:t>
            </a:r>
            <a:r>
              <a:rPr lang="pt-BR" dirty="0" smtClean="0">
                <a:solidFill>
                  <a:srgbClr val="C00000"/>
                </a:solidFill>
              </a:rPr>
              <a:t>reivindicação contra o segredo de Estado </a:t>
            </a:r>
            <a:r>
              <a:rPr lang="pt-BR" dirty="0" smtClean="0"/>
              <a:t>(sem status de sigilo).</a:t>
            </a:r>
          </a:p>
          <a:p>
            <a:r>
              <a:rPr lang="pt-BR" dirty="0" smtClean="0"/>
              <a:t>Reconfigurar a estrutura da sociedade: pressupõe </a:t>
            </a:r>
            <a:r>
              <a:rPr lang="pt-BR" dirty="0" smtClean="0">
                <a:solidFill>
                  <a:srgbClr val="C00000"/>
                </a:solidFill>
              </a:rPr>
              <a:t>acesso não apenas físico</a:t>
            </a:r>
            <a:r>
              <a:rPr lang="pt-BR" dirty="0" smtClean="0"/>
              <a:t>, mas também </a:t>
            </a:r>
            <a:r>
              <a:rPr lang="pt-BR" dirty="0"/>
              <a:t>a</a:t>
            </a:r>
            <a:r>
              <a:rPr lang="pt-BR" dirty="0" smtClean="0"/>
              <a:t> transparência e a compreensão de toda a sociedade sobre o que é produzido e publicado pelo Estado.</a:t>
            </a:r>
          </a:p>
          <a:p>
            <a:r>
              <a:rPr lang="pt-BR" dirty="0" smtClean="0"/>
              <a:t>Recursos tecnológicos - Internet: facilitam mas não garantem a transparência e a facilidade de acesso.</a:t>
            </a:r>
          </a:p>
          <a:p>
            <a:r>
              <a:rPr lang="pt-BR" dirty="0" smtClean="0">
                <a:solidFill>
                  <a:srgbClr val="C00000"/>
                </a:solidFill>
              </a:rPr>
              <a:t>Lei de acesso à informação pública é condição necessária, mas insuficiente</a:t>
            </a:r>
            <a:r>
              <a:rPr lang="pt-BR" dirty="0" smtClean="0"/>
              <a:t>.</a:t>
            </a:r>
            <a:endParaRPr lang="pt-BR" dirty="0"/>
          </a:p>
        </p:txBody>
      </p:sp>
    </p:spTree>
    <p:extLst>
      <p:ext uri="{BB962C8B-B14F-4D97-AF65-F5344CB8AC3E}">
        <p14:creationId xmlns:p14="http://schemas.microsoft.com/office/powerpoint/2010/main" val="243057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4955" y="103868"/>
            <a:ext cx="10515600" cy="1325563"/>
          </a:xfrm>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2226255" y="888274"/>
            <a:ext cx="7739489" cy="5288689"/>
          </a:xfrm>
          <a:prstGeom prst="rect">
            <a:avLst/>
          </a:prstGeom>
        </p:spPr>
      </p:pic>
    </p:spTree>
    <p:extLst>
      <p:ext uri="{BB962C8B-B14F-4D97-AF65-F5344CB8AC3E}">
        <p14:creationId xmlns:p14="http://schemas.microsoft.com/office/powerpoint/2010/main" val="216063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ctr">
              <a:buNone/>
            </a:pPr>
            <a:r>
              <a:rPr lang="pt-BR" sz="4800" dirty="0">
                <a:solidFill>
                  <a:srgbClr val="C00000"/>
                </a:solidFill>
              </a:rPr>
              <a:t>O papel das máquinas sociais </a:t>
            </a:r>
            <a:endParaRPr lang="pt-BR" sz="4800" dirty="0" smtClean="0">
              <a:solidFill>
                <a:srgbClr val="C00000"/>
              </a:solidFill>
            </a:endParaRPr>
          </a:p>
          <a:p>
            <a:pPr marL="0" indent="0" algn="ctr">
              <a:buNone/>
            </a:pPr>
            <a:r>
              <a:rPr lang="pt-BR" sz="4800" dirty="0" smtClean="0">
                <a:solidFill>
                  <a:srgbClr val="C00000"/>
                </a:solidFill>
              </a:rPr>
              <a:t>na </a:t>
            </a:r>
            <a:r>
              <a:rPr lang="pt-BR" sz="4800" dirty="0">
                <a:solidFill>
                  <a:srgbClr val="C00000"/>
                </a:solidFill>
              </a:rPr>
              <a:t>formação de opinião em rede</a:t>
            </a:r>
            <a:r>
              <a:rPr lang="pt-BR" dirty="0">
                <a:solidFill>
                  <a:srgbClr val="C00000"/>
                </a:solidFill>
              </a:rPr>
              <a:t/>
            </a:r>
            <a:br>
              <a:rPr lang="pt-BR" dirty="0">
                <a:solidFill>
                  <a:srgbClr val="C00000"/>
                </a:solidFill>
              </a:rPr>
            </a:br>
            <a:r>
              <a:rPr lang="pt-BR" sz="3200" dirty="0"/>
              <a:t>Santana e Lima</a:t>
            </a:r>
          </a:p>
        </p:txBody>
      </p:sp>
    </p:spTree>
    <p:extLst>
      <p:ext uri="{BB962C8B-B14F-4D97-AF65-F5344CB8AC3E}">
        <p14:creationId xmlns:p14="http://schemas.microsoft.com/office/powerpoint/2010/main" val="3192890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r>
              <a:rPr lang="pt-BR" dirty="0" smtClean="0"/>
              <a:t>Internet: uso de robôs para influenciar seres humanos: influenciar opiniões, induzir comportamentos, modificar hábitos.</a:t>
            </a:r>
          </a:p>
          <a:p>
            <a:r>
              <a:rPr lang="pt-BR" dirty="0" smtClean="0"/>
              <a:t>Protagonismo dos </a:t>
            </a:r>
            <a:r>
              <a:rPr lang="pt-BR" i="1" dirty="0" err="1" smtClean="0"/>
              <a:t>bots</a:t>
            </a:r>
            <a:r>
              <a:rPr lang="pt-BR" dirty="0" smtClean="0"/>
              <a:t> nas relações em rede.</a:t>
            </a:r>
          </a:p>
          <a:p>
            <a:r>
              <a:rPr lang="pt-BR" dirty="0" smtClean="0"/>
              <a:t>Robôs interferem diretamente na política global de forma decisiva (exemplificam com a eleição de </a:t>
            </a:r>
            <a:r>
              <a:rPr lang="pt-BR" dirty="0" err="1" smtClean="0"/>
              <a:t>Trump</a:t>
            </a:r>
            <a:r>
              <a:rPr lang="pt-BR" dirty="0" smtClean="0"/>
              <a:t> - 2016).</a:t>
            </a:r>
          </a:p>
          <a:p>
            <a:r>
              <a:rPr lang="pt-BR" dirty="0" smtClean="0"/>
              <a:t>“</a:t>
            </a:r>
            <a:r>
              <a:rPr lang="pt-BR" dirty="0" smtClean="0">
                <a:solidFill>
                  <a:srgbClr val="C00000"/>
                </a:solidFill>
              </a:rPr>
              <a:t>Qual é o poder que essas máquinas têm de influenciar o que acontece fora do mundo virtual?</a:t>
            </a:r>
            <a:r>
              <a:rPr lang="pt-BR" dirty="0" smtClean="0"/>
              <a:t>”.</a:t>
            </a:r>
          </a:p>
          <a:p>
            <a:endParaRPr lang="pt-BR" dirty="0"/>
          </a:p>
        </p:txBody>
      </p:sp>
    </p:spTree>
    <p:extLst>
      <p:ext uri="{BB962C8B-B14F-4D97-AF65-F5344CB8AC3E}">
        <p14:creationId xmlns:p14="http://schemas.microsoft.com/office/powerpoint/2010/main" val="3915607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4" name="Rectangle 1"/>
          <p:cNvSpPr>
            <a:spLocks noGrp="1" noChangeArrowheads="1"/>
          </p:cNvSpPr>
          <p:nvPr>
            <p:ph idx="1"/>
          </p:nvPr>
        </p:nvSpPr>
        <p:spPr bwMode="auto">
          <a:xfrm>
            <a:off x="838200" y="2293136"/>
            <a:ext cx="1125179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rgbClr val="C00000"/>
                </a:solidFill>
                <a:effectLst/>
                <a:latin typeface="Arial" panose="020B0604020202020204" pitchFamily="34" charset="0"/>
              </a:rPr>
              <a:t>Questões</a:t>
            </a:r>
            <a:r>
              <a:rPr kumimoji="0" lang="pt-BR" altLang="pt-BR" sz="1800" b="0" i="0" u="none" strike="noStrike" cap="none" normalizeH="0" dirty="0" smtClean="0">
                <a:ln>
                  <a:noFill/>
                </a:ln>
                <a:solidFill>
                  <a:srgbClr val="C00000"/>
                </a:solidFill>
                <a:effectLst/>
                <a:latin typeface="Arial" panose="020B0604020202020204" pitchFamily="34" charset="0"/>
              </a:rPr>
              <a:t> que guiam a reflexão</a:t>
            </a:r>
            <a:r>
              <a:rPr kumimoji="0" lang="pt-BR" altLang="pt-BR" sz="1800" b="0" i="0" u="none" strike="noStrike" cap="none" normalizeH="0" dirty="0" smtClean="0">
                <a:ln>
                  <a:noFill/>
                </a:ln>
                <a:solidFill>
                  <a:schemeClr val="tx1"/>
                </a:solidFill>
                <a:effectLst/>
                <a:latin typeface="Arial" panose="020B0604020202020204" pitchFamily="34" charset="0"/>
              </a:rPr>
              <a:t>:</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endParaRPr lang="pt-BR" altLang="pt-BR" sz="1800" dirty="0">
              <a:latin typeface="Arial" panose="020B0604020202020204"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a:p>
            <a:pPr marL="400050" marR="0" lvl="0" indent="-400050" algn="l" defTabSz="914400" rtl="0" eaLnBrk="0" fontAlgn="base" latinLnBrk="0" hangingPunct="0">
              <a:lnSpc>
                <a:spcPct val="15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Quanto controle os humanos têm sobre as informações disponíveis na rede?; </a:t>
            </a:r>
          </a:p>
          <a:p>
            <a:pPr marL="400050" marR="0" lvl="0" indent="-400050" algn="l" defTabSz="914400" rtl="0" eaLnBrk="0" fontAlgn="base" latinLnBrk="0" hangingPunct="0">
              <a:lnSpc>
                <a:spcPct val="15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Quão acessíveis são as informações lá contidas?; </a:t>
            </a:r>
          </a:p>
          <a:p>
            <a:pPr marL="400050" marR="0" lvl="0" indent="-400050" algn="l" defTabSz="914400" rtl="0" eaLnBrk="0" fontAlgn="base" latinLnBrk="0" hangingPunct="0">
              <a:lnSpc>
                <a:spcPct val="15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Quão grande é a presença dos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na internet?; </a:t>
            </a:r>
          </a:p>
          <a:p>
            <a:pPr marL="400050" marR="0" lvl="0" indent="-400050" algn="l" defTabSz="914400" rtl="0" eaLnBrk="0" fontAlgn="base" latinLnBrk="0" hangingPunct="0">
              <a:lnSpc>
                <a:spcPct val="15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O quanto tais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são capazes de se socializar em rede?; </a:t>
            </a: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Quanto controle os seres humanos têm sobre esses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A partir de outros fatos que auxiliam</a:t>
            </a:r>
          </a:p>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 a responder estas questões, pretende-se construir uma</a:t>
            </a:r>
            <a:r>
              <a:rPr kumimoji="0" lang="pt-BR" altLang="pt-BR" sz="1800" b="0" i="0" u="none" strike="noStrike" cap="none" normalizeH="0" dirty="0" smtClean="0">
                <a:ln>
                  <a:noFill/>
                </a:ln>
                <a:solidFill>
                  <a:schemeClr val="tx1"/>
                </a:solidFill>
                <a:effectLst/>
                <a:latin typeface="Arial" panose="020B0604020202020204" pitchFamily="34" charset="0"/>
              </a:rPr>
              <a:t> </a:t>
            </a:r>
            <a:r>
              <a:rPr kumimoji="0" lang="pt-BR" altLang="pt-BR" sz="1800" b="0" i="0" u="none" strike="noStrike" cap="none" normalizeH="0" baseline="0" dirty="0" smtClean="0">
                <a:ln>
                  <a:noFill/>
                </a:ln>
                <a:solidFill>
                  <a:schemeClr val="tx1"/>
                </a:solidFill>
                <a:effectLst/>
                <a:latin typeface="Arial" panose="020B0604020202020204" pitchFamily="34" charset="0"/>
              </a:rPr>
              <a:t>visão da atual situação da relação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pessoas, </a:t>
            </a:r>
          </a:p>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exatamente no sentido máquina → seres humanos, na internet </a:t>
            </a:r>
          </a:p>
        </p:txBody>
      </p:sp>
    </p:spTree>
    <p:extLst>
      <p:ext uri="{BB962C8B-B14F-4D97-AF65-F5344CB8AC3E}">
        <p14:creationId xmlns:p14="http://schemas.microsoft.com/office/powerpoint/2010/main" val="1770354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lstStyle/>
              <a:p>
                <a:pPr marL="0" indent="0">
                  <a:buNone/>
                </a:pPr>
                <a:r>
                  <a:rPr lang="pt-BR" dirty="0" smtClean="0">
                    <a:solidFill>
                      <a:srgbClr val="C00000"/>
                    </a:solidFill>
                  </a:rPr>
                  <a:t>Internet</a:t>
                </a:r>
                <a:r>
                  <a:rPr lang="pt-BR" dirty="0" smtClean="0"/>
                  <a:t>:</a:t>
                </a:r>
              </a:p>
              <a:p>
                <a:r>
                  <a:rPr lang="pt-BR" dirty="0" smtClean="0"/>
                  <a:t>Não existe nenhuma estimativa precisa sobre seu tamanho;</a:t>
                </a:r>
              </a:p>
              <a:p>
                <a:r>
                  <a:rPr lang="pt-BR" dirty="0" smtClean="0"/>
                  <a:t>Feita para não possuir nenhum tipo de controle central;</a:t>
                </a:r>
              </a:p>
              <a:p>
                <a:r>
                  <a:rPr lang="pt-BR" dirty="0" smtClean="0"/>
                  <a:t>Google é uma espécie de “</a:t>
                </a:r>
                <a:r>
                  <a:rPr lang="pt-BR" dirty="0" smtClean="0">
                    <a:solidFill>
                      <a:srgbClr val="C00000"/>
                    </a:solidFill>
                  </a:rPr>
                  <a:t>janela</a:t>
                </a:r>
                <a:r>
                  <a:rPr lang="pt-BR" dirty="0" smtClean="0"/>
                  <a:t>” para a internet (até 2016, 23,4 bilhões de páginas indexadas) </a:t>
                </a:r>
                <a14:m>
                  <m:oMath xmlns:m="http://schemas.openxmlformats.org/officeDocument/2006/math">
                    <m:r>
                      <a:rPr lang="pt-BR" i="1" dirty="0" smtClean="0">
                        <a:latin typeface="Cambria Math" panose="02040503050406030204" pitchFamily="18" charset="0"/>
                      </a:rPr>
                      <m:t>→</m:t>
                    </m:r>
                  </m:oMath>
                </a14:m>
                <a:r>
                  <a:rPr lang="pt-BR" dirty="0" smtClean="0"/>
                  <a:t> sugere-se que indexa 16% da “</a:t>
                </a:r>
                <a:r>
                  <a:rPr lang="pt-BR" dirty="0" err="1" smtClean="0"/>
                  <a:t>surface</a:t>
                </a:r>
                <a:r>
                  <a:rPr lang="pt-BR" dirty="0" smtClean="0"/>
                  <a:t> web” (rede acessada por qualquer computador) e 0% da “</a:t>
                </a:r>
                <a:r>
                  <a:rPr lang="pt-BR" dirty="0" err="1" smtClean="0"/>
                  <a:t>deep</a:t>
                </a:r>
                <a:r>
                  <a:rPr lang="pt-BR" dirty="0" smtClean="0"/>
                  <a:t> web” (rede criptografada em bancos de dados), o que totaliza a cobertura do buscador em 0,03% da internet (Goodman, 2015).</a:t>
                </a:r>
              </a:p>
              <a:p>
                <a:r>
                  <a:rPr lang="pt-BR" dirty="0" smtClean="0"/>
                  <a:t>Cultura SMAC: social, mobile, </a:t>
                </a:r>
                <a:r>
                  <a:rPr lang="pt-BR" dirty="0" err="1" smtClean="0"/>
                  <a:t>analytics</a:t>
                </a:r>
                <a:r>
                  <a:rPr lang="pt-BR" dirty="0" smtClean="0"/>
                  <a:t>, </a:t>
                </a:r>
                <a:r>
                  <a:rPr lang="pt-BR" dirty="0" err="1" smtClean="0"/>
                  <a:t>cloud</a:t>
                </a:r>
                <a:r>
                  <a:rPr lang="pt-BR" dirty="0" smtClean="0"/>
                  <a:t>.</a:t>
                </a:r>
              </a:p>
              <a:p>
                <a:endParaRPr lang="pt-BR" dirty="0" smtClean="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rotWithShape="0">
                <a:blip r:embed="rId2"/>
                <a:stretch>
                  <a:fillRect l="-1217" t="-2241" r="-1681"/>
                </a:stretch>
              </a:blipFill>
            </p:spPr>
            <p:txBody>
              <a:bodyPr/>
              <a:lstStyle/>
              <a:p>
                <a:r>
                  <a:rPr lang="pt-BR">
                    <a:noFill/>
                  </a:rPr>
                  <a:t> </a:t>
                </a:r>
              </a:p>
            </p:txBody>
          </p:sp>
        </mc:Fallback>
      </mc:AlternateContent>
    </p:spTree>
    <p:extLst>
      <p:ext uri="{BB962C8B-B14F-4D97-AF65-F5344CB8AC3E}">
        <p14:creationId xmlns:p14="http://schemas.microsoft.com/office/powerpoint/2010/main" val="3888367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70000" lnSpcReduction="20000"/>
          </a:bodyPr>
          <a:lstStyle/>
          <a:p>
            <a:r>
              <a:rPr lang="pt-BR" dirty="0" smtClean="0"/>
              <a:t>“Refazer as duas perguntas que norteiam esta seção:</a:t>
            </a:r>
            <a:r>
              <a:rPr lang="pt-BR" dirty="0" smtClean="0">
                <a:solidFill>
                  <a:srgbClr val="C00000"/>
                </a:solidFill>
              </a:rPr>
              <a:t>(i) </a:t>
            </a:r>
            <a:r>
              <a:rPr lang="pt-BR" dirty="0" smtClean="0"/>
              <a:t>quanto controle os humanos têm sobre as informações disponíveis na rede? E </a:t>
            </a:r>
            <a:r>
              <a:rPr lang="pt-BR" dirty="0" smtClean="0">
                <a:solidFill>
                  <a:srgbClr val="C00000"/>
                </a:solidFill>
              </a:rPr>
              <a:t>(</a:t>
            </a:r>
            <a:r>
              <a:rPr lang="pt-BR" dirty="0" err="1" smtClean="0">
                <a:solidFill>
                  <a:srgbClr val="C00000"/>
                </a:solidFill>
              </a:rPr>
              <a:t>ii</a:t>
            </a:r>
            <a:r>
              <a:rPr lang="pt-BR" dirty="0" smtClean="0">
                <a:solidFill>
                  <a:srgbClr val="C00000"/>
                </a:solidFill>
              </a:rPr>
              <a:t>) </a:t>
            </a:r>
            <a:r>
              <a:rPr lang="pt-BR" dirty="0" smtClean="0"/>
              <a:t>quão acessíveis são as informações lá contidas? Para o primeiro questionamento, podemos inferir que se não é possível mensurar de forma precisa (i) o tamanho da rede, (</a:t>
            </a:r>
            <a:r>
              <a:rPr lang="pt-BR" dirty="0" err="1" smtClean="0"/>
              <a:t>ii</a:t>
            </a:r>
            <a:r>
              <a:rPr lang="pt-BR" dirty="0" smtClean="0"/>
              <a:t>) quantos usuários a acessam, (</a:t>
            </a:r>
            <a:r>
              <a:rPr lang="pt-BR" dirty="0" err="1" smtClean="0"/>
              <a:t>iii</a:t>
            </a:r>
            <a:r>
              <a:rPr lang="pt-BR" dirty="0" smtClean="0"/>
              <a:t>) quem ou quê acessou um determinado conteúdo e (</a:t>
            </a:r>
            <a:r>
              <a:rPr lang="pt-BR" dirty="0" err="1" smtClean="0"/>
              <a:t>iv</a:t>
            </a:r>
            <a:r>
              <a:rPr lang="pt-BR" dirty="0" smtClean="0"/>
              <a:t>) como e onde encontrar determinado conteúdo, é</a:t>
            </a:r>
            <a:r>
              <a:rPr lang="pt-BR" dirty="0" smtClean="0">
                <a:solidFill>
                  <a:srgbClr val="C00000"/>
                </a:solidFill>
              </a:rPr>
              <a:t> razoável concluir que o controle da informação e o que é feito com ela na internet seja muito pequeno”</a:t>
            </a:r>
            <a:r>
              <a:rPr lang="pt-BR" dirty="0" smtClean="0"/>
              <a:t>. </a:t>
            </a:r>
          </a:p>
          <a:p>
            <a:r>
              <a:rPr lang="pt-BR" dirty="0" smtClean="0"/>
              <a:t>“Com a evolução para web 3.0 e com o amadurecimento da web semântica, as ferramentas de busca passaram a ser mais eficientes, a informação ficou mais fácil de ser encontrada pelos seres humanos e foram minimizados os problemas relativos à falta de informação. Entretanto, o problema “humano” em encontrar a informação foi resolvido pelo aumento da capacidade das máquinas de percorrer a rede, o que sugere que de fato foi sanada, em maior parte, as dificuldades encontradas pelos </a:t>
            </a:r>
            <a:r>
              <a:rPr lang="pt-BR" i="1" dirty="0" err="1" smtClean="0">
                <a:solidFill>
                  <a:srgbClr val="C00000"/>
                </a:solidFill>
              </a:rPr>
              <a:t>bots</a:t>
            </a:r>
            <a:r>
              <a:rPr lang="pt-BR" dirty="0" smtClean="0">
                <a:solidFill>
                  <a:srgbClr val="C00000"/>
                </a:solidFill>
              </a:rPr>
              <a:t> </a:t>
            </a:r>
            <a:r>
              <a:rPr lang="pt-BR" dirty="0" smtClean="0"/>
              <a:t>em percorrer a rede, mais do que de fato os problemas humanos. Ou seja, é cada vez mais fácil para robôs encontrarem informação na internet e os usuários estão se beneficiando disso. Mas </a:t>
            </a:r>
            <a:r>
              <a:rPr lang="pt-BR" dirty="0" smtClean="0">
                <a:solidFill>
                  <a:srgbClr val="C00000"/>
                </a:solidFill>
              </a:rPr>
              <a:t>quem programa estes </a:t>
            </a:r>
            <a:r>
              <a:rPr lang="pt-BR" i="1" dirty="0" err="1" smtClean="0">
                <a:solidFill>
                  <a:srgbClr val="C00000"/>
                </a:solidFill>
              </a:rPr>
              <a:t>bots</a:t>
            </a:r>
            <a:r>
              <a:rPr lang="pt-BR" dirty="0" smtClean="0">
                <a:solidFill>
                  <a:srgbClr val="C00000"/>
                </a:solidFill>
              </a:rPr>
              <a:t> está se beneficiando disso? E os próprios </a:t>
            </a:r>
            <a:r>
              <a:rPr lang="pt-BR" i="1" dirty="0" err="1" smtClean="0">
                <a:solidFill>
                  <a:srgbClr val="C00000"/>
                </a:solidFill>
              </a:rPr>
              <a:t>bots</a:t>
            </a:r>
            <a:r>
              <a:rPr lang="pt-BR" dirty="0" smtClean="0">
                <a:solidFill>
                  <a:srgbClr val="C00000"/>
                </a:solidFill>
              </a:rPr>
              <a:t> podem, de alguma forma, se utilizar disso</a:t>
            </a:r>
            <a:r>
              <a:rPr lang="pt-BR" dirty="0" smtClean="0"/>
              <a:t>?”.</a:t>
            </a:r>
          </a:p>
          <a:p>
            <a:r>
              <a:rPr lang="pt-BR" dirty="0" smtClean="0"/>
              <a:t>“Não temos uma noção completa do que acontece em/na rede e por mais que haja estimados, 3.7 bilhões de pessoas conectadas, ainda não temos plena apropriação do que acontece nesse espaço”.</a:t>
            </a:r>
            <a:endParaRPr lang="pt-BR" dirty="0">
              <a:solidFill>
                <a:srgbClr val="C00000"/>
              </a:solidFill>
            </a:endParaRPr>
          </a:p>
        </p:txBody>
      </p:sp>
    </p:spTree>
    <p:extLst>
      <p:ext uri="{BB962C8B-B14F-4D97-AF65-F5344CB8AC3E}">
        <p14:creationId xmlns:p14="http://schemas.microsoft.com/office/powerpoint/2010/main" val="2348291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a:solidFill>
                  <a:srgbClr val="C00000"/>
                </a:solidFill>
              </a:rPr>
              <a:t>Q</a:t>
            </a:r>
            <a:r>
              <a:rPr lang="pt-BR" dirty="0" smtClean="0">
                <a:solidFill>
                  <a:srgbClr val="C00000"/>
                </a:solidFill>
              </a:rPr>
              <a:t>uão grande é a presença dos </a:t>
            </a:r>
            <a:r>
              <a:rPr lang="pt-BR" i="1" dirty="0" err="1" smtClean="0">
                <a:solidFill>
                  <a:srgbClr val="C00000"/>
                </a:solidFill>
              </a:rPr>
              <a:t>bots</a:t>
            </a:r>
            <a:r>
              <a:rPr lang="pt-BR" i="1" dirty="0" smtClean="0">
                <a:solidFill>
                  <a:srgbClr val="C00000"/>
                </a:solidFill>
              </a:rPr>
              <a:t> </a:t>
            </a:r>
            <a:r>
              <a:rPr lang="pt-BR" dirty="0" smtClean="0">
                <a:solidFill>
                  <a:srgbClr val="C00000"/>
                </a:solidFill>
              </a:rPr>
              <a:t>na internet</a:t>
            </a:r>
            <a:r>
              <a:rPr lang="pt-BR" dirty="0" smtClean="0"/>
              <a:t>?</a:t>
            </a:r>
          </a:p>
          <a:p>
            <a:pPr marL="0" indent="0">
              <a:buNone/>
            </a:pPr>
            <a:r>
              <a:rPr lang="pt-BR" dirty="0" smtClean="0"/>
              <a:t>“A internet começa a se tornar um espaço onde seres humanos e robôs, mais do que estarem no mesmo mundo virtual, passaram a colaborar, realizar tarefas juntos e auxiliar nas atividades uns dos outros. Então, o primeiro ponto para analisar a participação dos</a:t>
            </a:r>
            <a:r>
              <a:rPr lang="pt-BR" i="1" dirty="0" smtClean="0"/>
              <a:t> </a:t>
            </a:r>
            <a:r>
              <a:rPr lang="pt-BR" i="1" dirty="0" err="1" smtClean="0"/>
              <a:t>bots</a:t>
            </a:r>
            <a:r>
              <a:rPr lang="pt-BR" i="1" dirty="0" smtClean="0"/>
              <a:t> </a:t>
            </a:r>
            <a:r>
              <a:rPr lang="pt-BR" dirty="0" smtClean="0"/>
              <a:t>na rede é tentar descobrir a proporção entre seres humanos/robôs na web. Já se sabe que cerca de 3.7 bilhões de seres humanos têm acesso a internet, mas e as máquinas? Não se sabe, nem em números estimados, quantos </a:t>
            </a:r>
            <a:r>
              <a:rPr lang="pt-BR" i="1" dirty="0" err="1" smtClean="0"/>
              <a:t>bots</a:t>
            </a:r>
            <a:r>
              <a:rPr lang="pt-BR" dirty="0" smtClean="0"/>
              <a:t> estão rodando nesse ambiente. O que se estima é que desde </a:t>
            </a:r>
            <a:r>
              <a:rPr lang="pt-BR" dirty="0" smtClean="0">
                <a:solidFill>
                  <a:srgbClr val="C00000"/>
                </a:solidFill>
              </a:rPr>
              <a:t>2013</a:t>
            </a:r>
            <a:r>
              <a:rPr lang="pt-BR" dirty="0" smtClean="0"/>
              <a:t> o </a:t>
            </a:r>
            <a:r>
              <a:rPr lang="pt-BR" dirty="0" smtClean="0">
                <a:solidFill>
                  <a:srgbClr val="C00000"/>
                </a:solidFill>
              </a:rPr>
              <a:t>trafego de informação na rede gerado por robôs é maior que o de seres humanos</a:t>
            </a:r>
            <a:r>
              <a:rPr lang="pt-BR" dirty="0" smtClean="0"/>
              <a:t>”. </a:t>
            </a:r>
          </a:p>
          <a:p>
            <a:r>
              <a:rPr lang="pt-BR" dirty="0" smtClean="0"/>
              <a:t>Os robôs já manipulam mais informação na internet do que os seres humanos. </a:t>
            </a:r>
          </a:p>
          <a:p>
            <a:pPr marL="0" indent="0">
              <a:buNone/>
            </a:pPr>
            <a:endParaRPr lang="pt-BR" dirty="0"/>
          </a:p>
        </p:txBody>
      </p:sp>
    </p:spTree>
    <p:extLst>
      <p:ext uri="{BB962C8B-B14F-4D97-AF65-F5344CB8AC3E}">
        <p14:creationId xmlns:p14="http://schemas.microsoft.com/office/powerpoint/2010/main" val="1361463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Autofit/>
          </a:bodyPr>
          <a:lstStyle/>
          <a:p>
            <a:r>
              <a:rPr lang="pt-BR" sz="1600" dirty="0">
                <a:solidFill>
                  <a:srgbClr val="C00000"/>
                </a:solidFill>
              </a:rPr>
              <a:t>F</a:t>
            </a:r>
            <a:r>
              <a:rPr lang="pt-BR" sz="1600" dirty="0" smtClean="0">
                <a:solidFill>
                  <a:srgbClr val="C00000"/>
                </a:solidFill>
              </a:rPr>
              <a:t>erramentas de busca </a:t>
            </a:r>
            <a:r>
              <a:rPr lang="pt-BR" sz="1600" dirty="0" smtClean="0"/>
              <a:t>correspondem somente a 6,6% de todo o volume de informação processada em rede.</a:t>
            </a:r>
          </a:p>
          <a:p>
            <a:r>
              <a:rPr lang="pt-BR" sz="1600" dirty="0">
                <a:solidFill>
                  <a:srgbClr val="C00000"/>
                </a:solidFill>
              </a:rPr>
              <a:t>F</a:t>
            </a:r>
            <a:r>
              <a:rPr lang="pt-BR" sz="1600" dirty="0" smtClean="0">
                <a:solidFill>
                  <a:srgbClr val="C00000"/>
                </a:solidFill>
              </a:rPr>
              <a:t>erramentas de </a:t>
            </a:r>
            <a:r>
              <a:rPr lang="pt-BR" sz="1600" dirty="0" err="1" smtClean="0">
                <a:solidFill>
                  <a:srgbClr val="C00000"/>
                </a:solidFill>
              </a:rPr>
              <a:t>feed</a:t>
            </a:r>
            <a:r>
              <a:rPr lang="pt-BR" sz="1600" dirty="0">
                <a:solidFill>
                  <a:srgbClr val="C00000"/>
                </a:solidFill>
              </a:rPr>
              <a:t> </a:t>
            </a:r>
            <a:r>
              <a:rPr lang="pt-BR" sz="1600" dirty="0" smtClean="0"/>
              <a:t>- são notificações curtas enviadas de forma programada para usuários da rede - parte de uma cultura de curadoria de conteúdo feita pelo próprio interessado, que passa a receber atualizações automáticas do que é selecionado por ele, eliminando a necessidade de buscas ativas para encontrar informação. </a:t>
            </a:r>
          </a:p>
          <a:p>
            <a:r>
              <a:rPr lang="pt-BR" sz="1600" dirty="0"/>
              <a:t>C</a:t>
            </a:r>
            <a:r>
              <a:rPr lang="pt-BR" sz="1600" dirty="0" smtClean="0"/>
              <a:t>om o surgimento dos </a:t>
            </a:r>
            <a:r>
              <a:rPr lang="pt-BR" sz="1600" dirty="0" smtClean="0">
                <a:solidFill>
                  <a:srgbClr val="C00000"/>
                </a:solidFill>
              </a:rPr>
              <a:t>smartphones</a:t>
            </a:r>
            <a:r>
              <a:rPr lang="pt-BR" sz="1600" dirty="0" smtClean="0"/>
              <a:t> os </a:t>
            </a:r>
            <a:r>
              <a:rPr lang="pt-BR" sz="1600" dirty="0" err="1" smtClean="0"/>
              <a:t>feeds</a:t>
            </a:r>
            <a:r>
              <a:rPr lang="pt-BR" sz="1600" dirty="0" smtClean="0"/>
              <a:t> se tornaram uma espécie de primeiro serviços de SMS (short </a:t>
            </a:r>
            <a:r>
              <a:rPr lang="pt-BR" sz="1600" dirty="0" err="1" smtClean="0"/>
              <a:t>message</a:t>
            </a:r>
            <a:r>
              <a:rPr lang="pt-BR" sz="1600" dirty="0" smtClean="0"/>
              <a:t> </a:t>
            </a:r>
            <a:r>
              <a:rPr lang="pt-BR" sz="1600" dirty="0" err="1" smtClean="0"/>
              <a:t>service</a:t>
            </a:r>
            <a:r>
              <a:rPr lang="pt-BR" sz="1600" dirty="0" smtClean="0"/>
              <a:t>), advindos de diversos canais da internet e municiando os usuários com conteúdo de interesse. </a:t>
            </a:r>
            <a:endParaRPr lang="pt-BR" sz="1600" dirty="0" smtClean="0"/>
          </a:p>
          <a:p>
            <a:r>
              <a:rPr lang="pt-BR" sz="1600" dirty="0" smtClean="0"/>
              <a:t>Para </a:t>
            </a:r>
            <a:r>
              <a:rPr lang="pt-BR" sz="1600" dirty="0" smtClean="0"/>
              <a:t>cada quatro </a:t>
            </a:r>
            <a:r>
              <a:rPr lang="pt-BR" sz="1600" i="1" dirty="0" err="1" smtClean="0"/>
              <a:t>bots</a:t>
            </a:r>
            <a:r>
              <a:rPr lang="pt-BR" sz="1600" dirty="0" smtClean="0"/>
              <a:t> criados para fins lícitos, existem cinco criados para fins de fraudes na rede (</a:t>
            </a:r>
            <a:r>
              <a:rPr lang="pt-BR" sz="1600" dirty="0" err="1" smtClean="0"/>
              <a:t>Wusterman</a:t>
            </a:r>
            <a:r>
              <a:rPr lang="pt-BR" sz="1600" dirty="0" smtClean="0"/>
              <a:t>).</a:t>
            </a:r>
          </a:p>
          <a:p>
            <a:r>
              <a:rPr lang="pt-BR" sz="1600" dirty="0" smtClean="0"/>
              <a:t>“</a:t>
            </a:r>
            <a:r>
              <a:rPr lang="pt-BR" sz="1600" dirty="0" err="1" smtClean="0"/>
              <a:t>Floridi</a:t>
            </a:r>
            <a:r>
              <a:rPr lang="pt-BR" sz="1600" dirty="0" smtClean="0"/>
              <a:t> aponta que entre 2001 e </a:t>
            </a:r>
            <a:r>
              <a:rPr lang="pt-BR" sz="1600" dirty="0" smtClean="0">
                <a:solidFill>
                  <a:srgbClr val="C00000"/>
                </a:solidFill>
              </a:rPr>
              <a:t>2020 </a:t>
            </a:r>
            <a:r>
              <a:rPr lang="pt-BR" sz="1600" dirty="0" smtClean="0"/>
              <a:t>a população humana saltará de seis para </a:t>
            </a:r>
            <a:r>
              <a:rPr lang="pt-BR" sz="1600" dirty="0" smtClean="0">
                <a:solidFill>
                  <a:srgbClr val="C00000"/>
                </a:solidFill>
              </a:rPr>
              <a:t>oito bilhões de habitantes </a:t>
            </a:r>
            <a:r>
              <a:rPr lang="pt-BR" sz="1600" dirty="0" smtClean="0"/>
              <a:t>enquanto que a população de dispositivos conectados na internet, também tratado por “internet das coisas”, sairá de praticamente de zero para </a:t>
            </a:r>
            <a:r>
              <a:rPr lang="pt-BR" sz="1600" dirty="0" smtClean="0">
                <a:solidFill>
                  <a:srgbClr val="C00000"/>
                </a:solidFill>
              </a:rPr>
              <a:t>cinquenta bilhões de dispositivos</a:t>
            </a:r>
            <a:r>
              <a:rPr lang="pt-BR" sz="1600" dirty="0" smtClean="0"/>
              <a:t>. Ou seja, em </a:t>
            </a:r>
            <a:r>
              <a:rPr lang="pt-BR" sz="1600" dirty="0" smtClean="0">
                <a:solidFill>
                  <a:srgbClr val="C00000"/>
                </a:solidFill>
              </a:rPr>
              <a:t>2020, para cada habitante, conectado ou não, haverá cerca de seis e meio dispositivos ligados em rede</a:t>
            </a:r>
            <a:r>
              <a:rPr lang="pt-BR" sz="1600" dirty="0" smtClean="0"/>
              <a:t>. Os </a:t>
            </a:r>
            <a:r>
              <a:rPr lang="pt-BR" sz="1600" i="1" dirty="0" err="1" smtClean="0"/>
              <a:t>bots</a:t>
            </a:r>
            <a:r>
              <a:rPr lang="pt-BR" sz="1600" dirty="0" smtClean="0"/>
              <a:t> vêm assumindo a posição de destaque da participação em rede. </a:t>
            </a:r>
          </a:p>
          <a:p>
            <a:r>
              <a:rPr lang="pt-BR" sz="1600" dirty="0" smtClean="0"/>
              <a:t>“Há a tendência de que os seres humanos tenham cada vez </a:t>
            </a:r>
            <a:r>
              <a:rPr lang="pt-BR" sz="1600" dirty="0" smtClean="0">
                <a:solidFill>
                  <a:srgbClr val="C00000"/>
                </a:solidFill>
              </a:rPr>
              <a:t>menos controle </a:t>
            </a:r>
            <a:r>
              <a:rPr lang="pt-BR" sz="1600" dirty="0" smtClean="0"/>
              <a:t>do que acontece em rede, e que esta passe a ser cada vez mais habitada por robôs. (...)necessidade cada vez menor de intervenção humana nos processos em rede”.</a:t>
            </a:r>
            <a:endParaRPr lang="pt-BR" sz="1600" dirty="0"/>
          </a:p>
        </p:txBody>
      </p:sp>
    </p:spTree>
    <p:extLst>
      <p:ext uri="{BB962C8B-B14F-4D97-AF65-F5344CB8AC3E}">
        <p14:creationId xmlns:p14="http://schemas.microsoft.com/office/powerpoint/2010/main" val="409826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t>Será que os robôs também podem formar redes e se sociabilizar?</a:t>
            </a:r>
          </a:p>
          <a:p>
            <a:r>
              <a:rPr lang="pt-BR" dirty="0" smtClean="0"/>
              <a:t>“Visão de Turing (1950) é a base para o surgimento da </a:t>
            </a:r>
            <a:r>
              <a:rPr lang="pt-BR" dirty="0" smtClean="0">
                <a:solidFill>
                  <a:srgbClr val="C00000"/>
                </a:solidFill>
              </a:rPr>
              <a:t>inteligência artificial </a:t>
            </a:r>
            <a:r>
              <a:rPr lang="pt-BR" dirty="0" smtClean="0"/>
              <a:t>e que todo esforço de </a:t>
            </a:r>
            <a:r>
              <a:rPr lang="pt-BR" dirty="0" smtClean="0">
                <a:solidFill>
                  <a:srgbClr val="C00000"/>
                </a:solidFill>
              </a:rPr>
              <a:t>“humanização” </a:t>
            </a:r>
            <a:r>
              <a:rPr lang="pt-BR" dirty="0" smtClean="0"/>
              <a:t>das máquinas consiste em que elas se comportem como seres humanos, e não que elas tenham sentimentos como serem humanos”. </a:t>
            </a:r>
          </a:p>
          <a:p>
            <a:r>
              <a:rPr lang="pt-BR" dirty="0">
                <a:solidFill>
                  <a:srgbClr val="C00000"/>
                </a:solidFill>
              </a:rPr>
              <a:t>M</a:t>
            </a:r>
            <a:r>
              <a:rPr lang="pt-BR" dirty="0" smtClean="0">
                <a:solidFill>
                  <a:srgbClr val="C00000"/>
                </a:solidFill>
              </a:rPr>
              <a:t>áquinas sociais</a:t>
            </a:r>
            <a:r>
              <a:rPr lang="pt-BR" dirty="0" smtClean="0"/>
              <a:t>: software social; software como entidade sociável; as pessoas como unidades computacionais (</a:t>
            </a:r>
            <a:r>
              <a:rPr lang="pt-BR" dirty="0" err="1" smtClean="0"/>
              <a:t>Burégio</a:t>
            </a:r>
            <a:r>
              <a:rPr lang="pt-BR" dirty="0" smtClean="0"/>
              <a:t> et al., 2013).</a:t>
            </a:r>
          </a:p>
          <a:p>
            <a:r>
              <a:rPr lang="pt-BR" dirty="0" smtClean="0"/>
              <a:t>Internet das coisas (</a:t>
            </a:r>
            <a:r>
              <a:rPr lang="pt-BR" dirty="0" err="1" smtClean="0"/>
              <a:t>IoT</a:t>
            </a:r>
            <a:r>
              <a:rPr lang="pt-BR" dirty="0" smtClean="0"/>
              <a:t>) X Internet de Tudo (</a:t>
            </a:r>
            <a:r>
              <a:rPr lang="pt-BR" dirty="0" err="1" smtClean="0"/>
              <a:t>IoE</a:t>
            </a:r>
            <a:r>
              <a:rPr lang="pt-BR" dirty="0" smtClean="0"/>
              <a:t>).</a:t>
            </a:r>
          </a:p>
          <a:p>
            <a:r>
              <a:rPr lang="pt-BR" dirty="0" smtClean="0"/>
              <a:t>“Uma notícia de dezembro de 2016 relata que duas entidades criadas pela inteligência artificial (IA) </a:t>
            </a:r>
            <a:r>
              <a:rPr lang="pt-BR" dirty="0" err="1" smtClean="0"/>
              <a:t>Deepmind</a:t>
            </a:r>
            <a:r>
              <a:rPr lang="pt-BR" dirty="0" smtClean="0"/>
              <a:t> do Google não só conseguiram se comunicar, mas em uma linguagem criada pelas próprias entidades, e tudo foi feito de forma autônoma por máquinas. Esses exemplos começam a se tornar abundantes na internet e sugerem que os </a:t>
            </a:r>
            <a:r>
              <a:rPr lang="pt-BR" i="1" dirty="0" err="1" smtClean="0"/>
              <a:t>bots</a:t>
            </a:r>
            <a:r>
              <a:rPr lang="pt-BR" dirty="0" smtClean="0"/>
              <a:t> não precisam mais da supervisão humana para estabelecer conexões e comunicações com outras entidades, humanas ou não, para os mais diversos fins. Isso significa que, na prática, as máquinas sociais já estão presentes na internet e que podem de, certa forma, influenciar o comportamento de outras entidades em rede. (...) Esses robôs, de forma autônoma e automática, podem estabelecer conexões e acessar informações de qualquer indivíduo na rede”.</a:t>
            </a:r>
            <a:endParaRPr lang="pt-BR" dirty="0"/>
          </a:p>
        </p:txBody>
      </p:sp>
    </p:spTree>
    <p:extLst>
      <p:ext uri="{BB962C8B-B14F-4D97-AF65-F5344CB8AC3E}">
        <p14:creationId xmlns:p14="http://schemas.microsoft.com/office/powerpoint/2010/main" val="2962280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Consequências para os humanos? Democracia?</a:t>
            </a:r>
            <a:br>
              <a:rPr lang="pt-BR" dirty="0"/>
            </a:br>
            <a:endParaRPr lang="pt-BR" dirty="0"/>
          </a:p>
        </p:txBody>
      </p:sp>
      <p:sp>
        <p:nvSpPr>
          <p:cNvPr id="3" name="Espaço Reservado para Conteúdo 2"/>
          <p:cNvSpPr>
            <a:spLocks noGrp="1"/>
          </p:cNvSpPr>
          <p:nvPr>
            <p:ph idx="1"/>
          </p:nvPr>
        </p:nvSpPr>
        <p:spPr/>
        <p:txBody>
          <a:bodyPr>
            <a:normAutofit/>
          </a:bodyPr>
          <a:lstStyle/>
          <a:p>
            <a:r>
              <a:rPr lang="pt-BR" dirty="0" smtClean="0"/>
              <a:t>O </a:t>
            </a:r>
            <a:r>
              <a:rPr lang="pt-BR" dirty="0"/>
              <a:t>Google Duplex é uma tecnologia que impulsiona um novo recurso do Google </a:t>
            </a:r>
            <a:r>
              <a:rPr lang="pt-BR" dirty="0" err="1"/>
              <a:t>Assistant</a:t>
            </a:r>
            <a:r>
              <a:rPr lang="pt-BR" dirty="0"/>
              <a:t>. Anunciado como um sistema totalmente automatizado, o Google Duplex pode essencialmente fazer chamadas para você, mas com uma voz humana de som natural em vez de robótica. É capaz de entender "frases complexas, fala rápida e comentários longos", de acordo com o Google, que nos prevê usando o Duplex para agendar compromissos e reservas.</a:t>
            </a:r>
            <a:endParaRPr lang="pt-BR" dirty="0" smtClean="0"/>
          </a:p>
          <a:p>
            <a:r>
              <a:rPr lang="pt-BR" dirty="0" smtClean="0">
                <a:solidFill>
                  <a:srgbClr val="C00000"/>
                </a:solidFill>
              </a:rPr>
              <a:t>Google Duplex</a:t>
            </a:r>
            <a:r>
              <a:rPr lang="pt-BR" dirty="0" smtClean="0"/>
              <a:t>: </a:t>
            </a:r>
            <a:r>
              <a:rPr lang="pt-BR" dirty="0"/>
              <a:t>assistente de voz com inteligência </a:t>
            </a:r>
            <a:r>
              <a:rPr lang="pt-BR" dirty="0" smtClean="0"/>
              <a:t>artificial</a:t>
            </a:r>
            <a:endParaRPr lang="pt-BR" dirty="0"/>
          </a:p>
          <a:p>
            <a:r>
              <a:rPr lang="pt-BR" dirty="0">
                <a:hlinkClick r:id="rId2"/>
              </a:rPr>
              <a:t>https://</a:t>
            </a:r>
            <a:r>
              <a:rPr lang="pt-BR" dirty="0" smtClean="0">
                <a:hlinkClick r:id="rId2"/>
              </a:rPr>
              <a:t>www.youtube.com/watch?v=JbkoQGMf5DI</a:t>
            </a:r>
            <a:endParaRPr lang="pt-BR" dirty="0" smtClean="0"/>
          </a:p>
          <a:p>
            <a:r>
              <a:rPr lang="pt-BR" dirty="0">
                <a:hlinkClick r:id="rId3"/>
              </a:rPr>
              <a:t>https://</a:t>
            </a:r>
            <a:r>
              <a:rPr lang="pt-BR" dirty="0" smtClean="0">
                <a:hlinkClick r:id="rId3"/>
              </a:rPr>
              <a:t>www.youtube.com/watch?v=Nqhyc8_dwvE</a:t>
            </a:r>
            <a:endParaRPr lang="pt-BR" dirty="0" smtClean="0"/>
          </a:p>
          <a:p>
            <a:pPr marL="0" indent="0">
              <a:buNone/>
            </a:pPr>
            <a:endParaRPr lang="pt-BR" dirty="0"/>
          </a:p>
        </p:txBody>
      </p:sp>
    </p:spTree>
    <p:extLst>
      <p:ext uri="{BB962C8B-B14F-4D97-AF65-F5344CB8AC3E}">
        <p14:creationId xmlns:p14="http://schemas.microsoft.com/office/powerpoint/2010/main" val="1007320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1397726" y="640080"/>
            <a:ext cx="9196251" cy="5536883"/>
          </a:xfrm>
          <a:prstGeom prst="rect">
            <a:avLst/>
          </a:prstGeom>
        </p:spPr>
      </p:pic>
    </p:spTree>
    <p:extLst>
      <p:ext uri="{BB962C8B-B14F-4D97-AF65-F5344CB8AC3E}">
        <p14:creationId xmlns:p14="http://schemas.microsoft.com/office/powerpoint/2010/main" val="62195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2226255" y="1005840"/>
            <a:ext cx="7739489" cy="5171123"/>
          </a:xfrm>
          <a:prstGeom prst="rect">
            <a:avLst/>
          </a:prstGeom>
        </p:spPr>
      </p:pic>
    </p:spTree>
    <p:extLst>
      <p:ext uri="{BB962C8B-B14F-4D97-AF65-F5344CB8AC3E}">
        <p14:creationId xmlns:p14="http://schemas.microsoft.com/office/powerpoint/2010/main" val="260784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pPr marL="0" indent="0">
              <a:buNone/>
            </a:pPr>
            <a:r>
              <a:rPr lang="pt-BR" dirty="0" smtClean="0"/>
              <a:t>O quanto tais </a:t>
            </a:r>
            <a:r>
              <a:rPr lang="pt-BR" i="1" dirty="0" err="1" smtClean="0"/>
              <a:t>bots</a:t>
            </a:r>
            <a:r>
              <a:rPr lang="pt-BR" dirty="0" smtClean="0"/>
              <a:t> são capazes de se socializar em rede?</a:t>
            </a:r>
          </a:p>
          <a:p>
            <a:r>
              <a:rPr lang="pt-BR" dirty="0" smtClean="0"/>
              <a:t>“e se as máquinas pudessem usar seres humanos para resolverem os seus problemas?” = computação humana - ligada aos diversos problemas que os computadores ainda não conseguem solucionar e que os humanos podem auxiliá-los nessas tarefas. </a:t>
            </a:r>
          </a:p>
          <a:p>
            <a:r>
              <a:rPr lang="pt-BR" dirty="0" smtClean="0"/>
              <a:t>Existem computadores que realizam suas atividades sem necessariamente serem programados.</a:t>
            </a:r>
          </a:p>
          <a:p>
            <a:r>
              <a:rPr lang="pt-BR" dirty="0" smtClean="0"/>
              <a:t>Existe um debate sobre como as inteligências artificiais irão se comportar no futuro, principalmente quando elas não puderem ser programadas e seguirem padrões de aprendizado de máquina.</a:t>
            </a:r>
          </a:p>
          <a:p>
            <a:endParaRPr lang="pt-BR" dirty="0"/>
          </a:p>
        </p:txBody>
      </p:sp>
    </p:spTree>
    <p:extLst>
      <p:ext uri="{BB962C8B-B14F-4D97-AF65-F5344CB8AC3E}">
        <p14:creationId xmlns:p14="http://schemas.microsoft.com/office/powerpoint/2010/main" val="2153245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r>
              <a:rPr lang="pt-BR" dirty="0" smtClean="0"/>
              <a:t>“Máquinas sociais já influenciam hábitos de consumo, indicação de conteúdo, opiniões políticas e uma pequena gama de comportamentos em rede que trazem benefícios para os interessados. O que se discute é se existe a possibilidade ambiental e técnica de que tais </a:t>
            </a:r>
            <a:r>
              <a:rPr lang="pt-BR" dirty="0" err="1" smtClean="0"/>
              <a:t>bots</a:t>
            </a:r>
            <a:r>
              <a:rPr lang="pt-BR" dirty="0" smtClean="0"/>
              <a:t> possam ampliar as suas capacidades e até mesmo controlarem, de maneira autônoma ou programada, uma quantidade maior de pessoas”. </a:t>
            </a:r>
            <a:endParaRPr lang="pt-BR" dirty="0"/>
          </a:p>
        </p:txBody>
      </p:sp>
    </p:spTree>
    <p:extLst>
      <p:ext uri="{BB962C8B-B14F-4D97-AF65-F5344CB8AC3E}">
        <p14:creationId xmlns:p14="http://schemas.microsoft.com/office/powerpoint/2010/main" val="2435386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t>Tecnopolítica</a:t>
            </a:r>
            <a:r>
              <a:rPr lang="pt-BR" b="1" dirty="0"/>
              <a:t> </a:t>
            </a:r>
            <a:endParaRPr lang="pt-BR" sz="3200" dirty="0"/>
          </a:p>
        </p:txBody>
      </p:sp>
      <p:sp>
        <p:nvSpPr>
          <p:cNvPr id="3" name="Espaço Reservado para Conteúdo 2"/>
          <p:cNvSpPr>
            <a:spLocks noGrp="1"/>
          </p:cNvSpPr>
          <p:nvPr>
            <p:ph idx="1"/>
          </p:nvPr>
        </p:nvSpPr>
        <p:spPr/>
        <p:txBody>
          <a:bodyPr>
            <a:normAutofit/>
          </a:bodyPr>
          <a:lstStyle/>
          <a:p>
            <a:pPr marL="0" indent="0">
              <a:buNone/>
            </a:pPr>
            <a:r>
              <a:rPr lang="pt-BR" dirty="0"/>
              <a:t/>
            </a:r>
            <a:br>
              <a:rPr lang="pt-BR" dirty="0"/>
            </a:br>
            <a:r>
              <a:rPr lang="pt-BR" dirty="0"/>
              <a:t>4 de agosto de 2022</a:t>
            </a:r>
          </a:p>
          <a:p>
            <a:pPr marL="0" indent="0">
              <a:buNone/>
            </a:pPr>
            <a:r>
              <a:rPr lang="pt-BR" dirty="0" err="1">
                <a:solidFill>
                  <a:srgbClr val="C00000"/>
                </a:solidFill>
              </a:rPr>
              <a:t>Tecnopolítica</a:t>
            </a:r>
            <a:r>
              <a:rPr lang="pt-BR" dirty="0">
                <a:solidFill>
                  <a:srgbClr val="C00000"/>
                </a:solidFill>
              </a:rPr>
              <a:t> #155 </a:t>
            </a:r>
            <a:r>
              <a:rPr lang="pt-BR" dirty="0"/>
              <a:t>– Social </a:t>
            </a:r>
            <a:r>
              <a:rPr lang="pt-BR" dirty="0" err="1"/>
              <a:t>bots</a:t>
            </a:r>
            <a:r>
              <a:rPr lang="pt-BR" dirty="0"/>
              <a:t> colocam em risco as democracias?</a:t>
            </a:r>
          </a:p>
          <a:p>
            <a:pPr marL="0" indent="0">
              <a:buNone/>
            </a:pPr>
            <a:endParaRPr lang="pt-BR" dirty="0"/>
          </a:p>
          <a:p>
            <a:pPr marL="0" indent="0">
              <a:buNone/>
            </a:pPr>
            <a:r>
              <a:rPr lang="pt-BR" dirty="0">
                <a:hlinkClick r:id="rId2"/>
              </a:rPr>
              <a:t>https://tecnopolitica.blog.br/episodes/page/4</a:t>
            </a:r>
            <a:r>
              <a:rPr lang="pt-BR" dirty="0" smtClean="0">
                <a:hlinkClick r:id="rId2"/>
              </a:rPr>
              <a:t>/</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50813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dirty="0">
                <a:solidFill>
                  <a:srgbClr val="C00000"/>
                </a:solidFill>
              </a:rPr>
              <a:t>Estamos presos no '</a:t>
            </a:r>
            <a:r>
              <a:rPr lang="pt-BR" i="1" dirty="0" err="1">
                <a:solidFill>
                  <a:srgbClr val="C00000"/>
                </a:solidFill>
              </a:rPr>
              <a:t>doomscrolling</a:t>
            </a:r>
            <a:r>
              <a:rPr lang="pt-BR" i="1" dirty="0">
                <a:solidFill>
                  <a:srgbClr val="C00000"/>
                </a:solidFill>
              </a:rPr>
              <a:t>'?</a:t>
            </a:r>
            <a:r>
              <a:rPr lang="pt-BR" dirty="0">
                <a:solidFill>
                  <a:srgbClr val="C00000"/>
                </a:solidFill>
              </a:rPr>
              <a:t/>
            </a:r>
            <a:br>
              <a:rPr lang="pt-BR" dirty="0">
                <a:solidFill>
                  <a:srgbClr val="C00000"/>
                </a:solidFill>
              </a:rPr>
            </a:b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t>Quem </a:t>
            </a:r>
            <a:r>
              <a:rPr lang="pt-BR" dirty="0"/>
              <a:t>nunca pegou o celular para ver uma única mensagem e, de repente, viu-se capturado pela hipnose de ficar deslizando o dedo?</a:t>
            </a:r>
          </a:p>
          <a:p>
            <a:pPr marL="0" indent="0">
              <a:buNone/>
            </a:pPr>
            <a:endParaRPr lang="pt-BR" dirty="0" smtClean="0"/>
          </a:p>
          <a:p>
            <a:pPr marL="0" indent="0">
              <a:buNone/>
            </a:pPr>
            <a:r>
              <a:rPr lang="pt-BR" dirty="0" smtClean="0"/>
              <a:t>Ronaldo </a:t>
            </a:r>
            <a:r>
              <a:rPr lang="pt-BR" dirty="0"/>
              <a:t>Lemos</a:t>
            </a:r>
          </a:p>
          <a:p>
            <a:pPr marL="0" lvl="0" indent="0">
              <a:buNone/>
            </a:pPr>
            <a:r>
              <a:rPr lang="pt-BR" dirty="0" smtClean="0"/>
              <a:t>Folha </a:t>
            </a:r>
            <a:r>
              <a:rPr lang="pt-BR" dirty="0"/>
              <a:t>de </a:t>
            </a:r>
            <a:r>
              <a:rPr lang="pt-BR" dirty="0" err="1"/>
              <a:t>SPaulo</a:t>
            </a:r>
            <a:r>
              <a:rPr lang="pt-BR" dirty="0"/>
              <a:t>, </a:t>
            </a:r>
            <a:r>
              <a:rPr lang="pt-BR" dirty="0" smtClean="0"/>
              <a:t>8.mai.2022</a:t>
            </a:r>
            <a:endParaRPr lang="pt-BR" dirty="0"/>
          </a:p>
        </p:txBody>
      </p:sp>
    </p:spTree>
    <p:extLst>
      <p:ext uri="{BB962C8B-B14F-4D97-AF65-F5344CB8AC3E}">
        <p14:creationId xmlns:p14="http://schemas.microsoft.com/office/powerpoint/2010/main" val="1542088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r>
              <a:rPr lang="pt-BR" sz="3600" dirty="0" smtClean="0"/>
              <a:t>“Uma </a:t>
            </a:r>
            <a:r>
              <a:rPr lang="pt-BR" sz="3600" dirty="0"/>
              <a:t>legião de imbecis”: </a:t>
            </a:r>
            <a:r>
              <a:rPr lang="pt-BR" sz="3600" dirty="0" err="1"/>
              <a:t>hiperinformação</a:t>
            </a:r>
            <a:r>
              <a:rPr lang="pt-BR" sz="3600" dirty="0"/>
              <a:t>, alienação e o fetichismo da tecnologia libertária</a:t>
            </a:r>
            <a:br>
              <a:rPr lang="pt-BR" sz="3600" dirty="0"/>
            </a:br>
            <a:endParaRPr lang="pt-BR" sz="3600" dirty="0" smtClean="0"/>
          </a:p>
          <a:p>
            <a:pPr marL="0" indent="0" algn="ctr">
              <a:buNone/>
            </a:pPr>
            <a:r>
              <a:rPr lang="pt-BR" sz="3600" dirty="0" smtClean="0">
                <a:solidFill>
                  <a:srgbClr val="C00000"/>
                </a:solidFill>
              </a:rPr>
              <a:t>Sylvia </a:t>
            </a:r>
            <a:r>
              <a:rPr lang="pt-BR" sz="3600" dirty="0" err="1">
                <a:solidFill>
                  <a:srgbClr val="C00000"/>
                </a:solidFill>
              </a:rPr>
              <a:t>Moretzsohn</a:t>
            </a:r>
            <a:endParaRPr lang="pt-BR" sz="3600" dirty="0"/>
          </a:p>
        </p:txBody>
      </p:sp>
    </p:spTree>
    <p:extLst>
      <p:ext uri="{BB962C8B-B14F-4D97-AF65-F5344CB8AC3E}">
        <p14:creationId xmlns:p14="http://schemas.microsoft.com/office/powerpoint/2010/main" val="1854725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hiperinformação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dirty="0" smtClean="0"/>
              <a:t>“Este </a:t>
            </a:r>
            <a:r>
              <a:rPr lang="pt-BR" dirty="0"/>
              <a:t>artigo procura avançar na tentativa de demonstrar como a afirmação de que a </a:t>
            </a:r>
            <a:r>
              <a:rPr lang="pt-BR" dirty="0" smtClean="0"/>
              <a:t>internet </a:t>
            </a:r>
            <a:r>
              <a:rPr lang="pt-BR" dirty="0"/>
              <a:t>inauguraria uma nova era para a humanidade é a mais recente expressão do </a:t>
            </a:r>
            <a:r>
              <a:rPr lang="pt-BR" dirty="0" smtClean="0"/>
              <a:t>fetichismo </a:t>
            </a:r>
            <a:r>
              <a:rPr lang="pt-BR" dirty="0"/>
              <a:t>da tecnologia. Aponta a mistificação da propalada “horizontalidade”, que </a:t>
            </a:r>
            <a:r>
              <a:rPr lang="pt-BR" dirty="0" smtClean="0"/>
              <a:t>encobre </a:t>
            </a:r>
            <a:r>
              <a:rPr lang="pt-BR" dirty="0"/>
              <a:t>as relações de poder e escancara as portas para a disseminação das “</a:t>
            </a:r>
            <a:r>
              <a:rPr lang="pt-BR" dirty="0" err="1"/>
              <a:t>fake</a:t>
            </a:r>
            <a:r>
              <a:rPr lang="pt-BR" dirty="0"/>
              <a:t> </a:t>
            </a:r>
            <a:r>
              <a:rPr lang="pt-BR" dirty="0" err="1"/>
              <a:t>news</a:t>
            </a:r>
            <a:r>
              <a:rPr lang="pt-BR" dirty="0"/>
              <a:t>”, </a:t>
            </a:r>
            <a:r>
              <a:rPr lang="pt-BR" dirty="0" smtClean="0"/>
              <a:t>instaurando </a:t>
            </a:r>
            <a:r>
              <a:rPr lang="pt-BR" dirty="0"/>
              <a:t>um ambiente de absoluta insegurança informativa. Sustenta que </a:t>
            </a:r>
            <a:r>
              <a:rPr lang="pt-BR" dirty="0" err="1" smtClean="0"/>
              <a:t>hiperinformação</a:t>
            </a:r>
            <a:r>
              <a:rPr lang="pt-BR" dirty="0"/>
              <a:t>, que leva ao aprofundamento da alienação pelo excesso de oferta, é essencial para a manutenção do sistema. Conclui que a tendência de formação de “bolhas” favorece a constituição de comunidades seguras de si e infensas ao contraditório, o que é o avesso de qualquer perspectiva </a:t>
            </a:r>
            <a:r>
              <a:rPr lang="pt-BR" dirty="0" smtClean="0"/>
              <a:t>democrática”.</a:t>
            </a:r>
            <a:endParaRPr lang="pt-BR" dirty="0"/>
          </a:p>
        </p:txBody>
      </p:sp>
    </p:spTree>
    <p:extLst>
      <p:ext uri="{BB962C8B-B14F-4D97-AF65-F5344CB8AC3E}">
        <p14:creationId xmlns:p14="http://schemas.microsoft.com/office/powerpoint/2010/main" val="296784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hiperinformação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solidFill>
                  <a:srgbClr val="C00000"/>
                </a:solidFill>
              </a:rPr>
              <a:t>Umberto Eco</a:t>
            </a:r>
            <a:r>
              <a:rPr lang="pt-BR" dirty="0" smtClean="0"/>
              <a:t>: redes sociais deram eco a uma legião de imbecis.</a:t>
            </a:r>
          </a:p>
          <a:p>
            <a:r>
              <a:rPr lang="pt-BR" dirty="0"/>
              <a:t>M</a:t>
            </a:r>
            <a:r>
              <a:rPr lang="pt-BR" dirty="0" smtClean="0"/>
              <a:t>undo </a:t>
            </a:r>
            <a:r>
              <a:rPr lang="pt-BR" dirty="0"/>
              <a:t>virtual é uma expressão ampliada do mundo presencial</a:t>
            </a:r>
            <a:r>
              <a:rPr lang="pt-BR" dirty="0" smtClean="0"/>
              <a:t>.</a:t>
            </a:r>
          </a:p>
          <a:p>
            <a:r>
              <a:rPr lang="pt-BR" dirty="0"/>
              <a:t>A</a:t>
            </a:r>
            <a:r>
              <a:rPr lang="pt-BR" dirty="0" smtClean="0"/>
              <a:t> </a:t>
            </a:r>
            <a:r>
              <a:rPr lang="pt-BR" dirty="0"/>
              <a:t>vida cotidiana e a vida política são inevitavelmente permeadas por essa tecnologia e já não podem prescindir dela para </a:t>
            </a:r>
            <a:r>
              <a:rPr lang="pt-BR" dirty="0" smtClean="0"/>
              <a:t>existir.</a:t>
            </a:r>
          </a:p>
          <a:p>
            <a:r>
              <a:rPr lang="pt-BR" dirty="0"/>
              <a:t>S</a:t>
            </a:r>
            <a:r>
              <a:rPr lang="pt-BR" dirty="0" smtClean="0"/>
              <a:t>e </a:t>
            </a:r>
            <a:r>
              <a:rPr lang="pt-BR" dirty="0"/>
              <a:t>o mundo virtual reflete as relações de força existentes no mundo presencial, é lógico concluir que essas forças, muito desiguais, buscam apropriar-se desse novo campo, no </a:t>
            </a:r>
            <a:r>
              <a:rPr lang="pt-BR" dirty="0" smtClean="0"/>
              <a:t>qual se </a:t>
            </a:r>
            <a:r>
              <a:rPr lang="pt-BR" dirty="0"/>
              <a:t>reproduzem e se amplificam as relações de poder preexistentes, num sentido muito diverso da pretendida “horizontalidade” da “sociedade em rede</a:t>
            </a:r>
            <a:r>
              <a:rPr lang="pt-BR" dirty="0" smtClean="0"/>
              <a:t>”.</a:t>
            </a:r>
          </a:p>
          <a:p>
            <a:r>
              <a:rPr lang="pt-BR" dirty="0" smtClean="0">
                <a:solidFill>
                  <a:srgbClr val="C00000"/>
                </a:solidFill>
              </a:rPr>
              <a:t>Insistência </a:t>
            </a:r>
            <a:r>
              <a:rPr lang="pt-BR" dirty="0">
                <a:solidFill>
                  <a:srgbClr val="C00000"/>
                </a:solidFill>
              </a:rPr>
              <a:t>na expectativa de que a internet inauguraria uma nova era para a humanidade é a mais recente expressão do fetichismo da tecnologia</a:t>
            </a:r>
            <a:r>
              <a:rPr lang="pt-BR" dirty="0"/>
              <a:t>.</a:t>
            </a:r>
          </a:p>
        </p:txBody>
      </p:sp>
    </p:spTree>
    <p:extLst>
      <p:ext uri="{BB962C8B-B14F-4D97-AF65-F5344CB8AC3E}">
        <p14:creationId xmlns:p14="http://schemas.microsoft.com/office/powerpoint/2010/main" val="3566170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hiperinfõrmação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err="1"/>
              <a:t>I</a:t>
            </a:r>
            <a:r>
              <a:rPr lang="pt-BR" dirty="0" err="1" smtClean="0"/>
              <a:t>nfotelecomunicações</a:t>
            </a:r>
            <a:r>
              <a:rPr lang="pt-BR" dirty="0" smtClean="0"/>
              <a:t> </a:t>
            </a:r>
            <a:r>
              <a:rPr lang="pt-BR" dirty="0"/>
              <a:t>são o mediador por excelência da luta ideológica contemporânea, encarando-as, antes de tudo, como porta-vozes do capitalismo financeiro </a:t>
            </a:r>
            <a:r>
              <a:rPr lang="pt-BR" dirty="0" smtClean="0"/>
              <a:t>globalizado.</a:t>
            </a:r>
          </a:p>
          <a:p>
            <a:r>
              <a:rPr lang="pt-BR" dirty="0"/>
              <a:t>Na atualidade, o sentido mais evidente da </a:t>
            </a:r>
            <a:r>
              <a:rPr lang="pt-BR" dirty="0" err="1"/>
              <a:t>fetichização</a:t>
            </a:r>
            <a:r>
              <a:rPr lang="pt-BR" dirty="0"/>
              <a:t> da tecnologia digital está em atribuir-lhe o poder de apagar as diferenças postas nas relações sociais do mundo concreto, como se, de fato, todos, subitamente, passassem a ter o mesmo poder de se manifestar e, além disso, como se a manifestação de todos tivesse o mesmo peso</a:t>
            </a:r>
            <a:r>
              <a:rPr lang="pt-BR" dirty="0" smtClean="0"/>
              <a:t>.</a:t>
            </a:r>
          </a:p>
          <a:p>
            <a:r>
              <a:rPr lang="pt-BR" dirty="0"/>
              <a:t>Celebridades continuam a ser produzidas conforme a lógica da indústria </a:t>
            </a:r>
            <a:r>
              <a:rPr lang="pt-BR" dirty="0" smtClean="0"/>
              <a:t>cultural.</a:t>
            </a:r>
            <a:endParaRPr lang="pt-BR" dirty="0"/>
          </a:p>
        </p:txBody>
      </p:sp>
    </p:spTree>
    <p:extLst>
      <p:ext uri="{BB962C8B-B14F-4D97-AF65-F5344CB8AC3E}">
        <p14:creationId xmlns:p14="http://schemas.microsoft.com/office/powerpoint/2010/main" val="2137246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hiperinformação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r>
              <a:rPr lang="pt-BR" dirty="0"/>
              <a:t>Netto (2013) assinala duas características fundamentais da dinâmica cultural do capitalismo contemporâneo: </a:t>
            </a:r>
            <a:endParaRPr lang="pt-BR" dirty="0" smtClean="0"/>
          </a:p>
          <a:p>
            <a:pPr marL="0" indent="0">
              <a:buNone/>
            </a:pPr>
            <a:r>
              <a:rPr lang="pt-BR" dirty="0" smtClean="0"/>
              <a:t>[...] </a:t>
            </a:r>
            <a:r>
              <a:rPr lang="pt-BR" dirty="0"/>
              <a:t>a translação da lógica do capital para todos os processos do espaço cultural (criação/produção, divulgação, fruição/consumo) e o desenvolvimento de formas culturais socializáveis pelos meios eletrônicos (a televisão, o vídeo, a multimídia). Essa cultura incorpora as características próprias da mercadoria no tardo-capitalismo: sua obsolescência programada, sua fungibilidade, sua </a:t>
            </a:r>
            <a:r>
              <a:rPr lang="pt-BR" dirty="0" err="1"/>
              <a:t>imediaticidade</a:t>
            </a:r>
            <a:r>
              <a:rPr lang="pt-BR" dirty="0"/>
              <a:t> </a:t>
            </a:r>
            <a:r>
              <a:rPr lang="pt-BR" dirty="0" err="1"/>
              <a:t>reificante</a:t>
            </a:r>
            <a:r>
              <a:rPr lang="pt-BR" dirty="0"/>
              <a:t>. </a:t>
            </a:r>
            <a:endParaRPr lang="pt-BR" dirty="0" smtClean="0"/>
          </a:p>
          <a:p>
            <a:r>
              <a:rPr lang="pt-BR" dirty="0" smtClean="0">
                <a:solidFill>
                  <a:srgbClr val="C00000"/>
                </a:solidFill>
              </a:rPr>
              <a:t>Aceleração do tempo</a:t>
            </a:r>
            <a:r>
              <a:rPr lang="pt-BR" dirty="0" smtClean="0"/>
              <a:t>.</a:t>
            </a:r>
          </a:p>
          <a:p>
            <a:r>
              <a:rPr lang="pt-BR" dirty="0" smtClean="0">
                <a:solidFill>
                  <a:srgbClr val="C00000"/>
                </a:solidFill>
              </a:rPr>
              <a:t>Sociedade do espetáculo </a:t>
            </a:r>
            <a:r>
              <a:rPr lang="pt-BR" dirty="0" smtClean="0"/>
              <a:t>(Guy </a:t>
            </a:r>
            <a:r>
              <a:rPr lang="pt-BR" dirty="0" err="1" smtClean="0"/>
              <a:t>Debord</a:t>
            </a:r>
            <a:r>
              <a:rPr lang="pt-BR" dirty="0" smtClean="0"/>
              <a:t>).</a:t>
            </a:r>
          </a:p>
          <a:p>
            <a:r>
              <a:rPr lang="pt-BR" dirty="0" smtClean="0">
                <a:solidFill>
                  <a:srgbClr val="C00000"/>
                </a:solidFill>
              </a:rPr>
              <a:t>Sociedade da sensação </a:t>
            </a:r>
            <a:r>
              <a:rPr lang="pt-BR" dirty="0" smtClean="0"/>
              <a:t>(Sociedade excitada –</a:t>
            </a:r>
            <a:r>
              <a:rPr lang="pt-BR" dirty="0" err="1" smtClean="0"/>
              <a:t>Christoph</a:t>
            </a:r>
            <a:r>
              <a:rPr lang="pt-BR" dirty="0" smtClean="0"/>
              <a:t> </a:t>
            </a:r>
            <a:r>
              <a:rPr lang="pt-BR" dirty="0" err="1" smtClean="0"/>
              <a:t>Türcke</a:t>
            </a:r>
            <a:r>
              <a:rPr lang="pt-BR" dirty="0" smtClean="0"/>
              <a:t>): “</a:t>
            </a:r>
            <a:r>
              <a:rPr lang="pt-BR" dirty="0"/>
              <a:t>as atentar para a maneira pela qual o sistema atua sobre as sensações para promover um estado de excitação permanente é algo essencial, que diz diretamente respeito ao funcionamento do complexo das </a:t>
            </a:r>
            <a:r>
              <a:rPr lang="pt-BR" dirty="0" err="1"/>
              <a:t>infotelecomunicações</a:t>
            </a:r>
            <a:r>
              <a:rPr lang="pt-BR" dirty="0"/>
              <a:t> (</a:t>
            </a:r>
            <a:r>
              <a:rPr lang="pt-BR" dirty="0" err="1"/>
              <a:t>ITCs</a:t>
            </a:r>
            <a:r>
              <a:rPr lang="pt-BR" dirty="0" smtClean="0"/>
              <a:t>)” .</a:t>
            </a:r>
          </a:p>
          <a:p>
            <a:r>
              <a:rPr lang="pt-BR" dirty="0" smtClean="0">
                <a:solidFill>
                  <a:srgbClr val="C00000"/>
                </a:solidFill>
              </a:rPr>
              <a:t>Caráter lúdico </a:t>
            </a:r>
            <a:r>
              <a:rPr lang="pt-BR" dirty="0" smtClean="0"/>
              <a:t>= “mundo divertido”, </a:t>
            </a:r>
            <a:r>
              <a:rPr lang="pt-BR" dirty="0" err="1" smtClean="0"/>
              <a:t>transfomar</a:t>
            </a:r>
            <a:r>
              <a:rPr lang="pt-BR" dirty="0" smtClean="0"/>
              <a:t> tudo em entretenimento.</a:t>
            </a:r>
          </a:p>
          <a:p>
            <a:r>
              <a:rPr lang="pt-BR" dirty="0" smtClean="0"/>
              <a:t>“</a:t>
            </a:r>
            <a:r>
              <a:rPr lang="pt-BR" u="sng" dirty="0" smtClean="0"/>
              <a:t>Ser é ser percebido</a:t>
            </a:r>
            <a:r>
              <a:rPr lang="pt-BR" dirty="0" smtClean="0"/>
              <a:t>”.</a:t>
            </a:r>
          </a:p>
          <a:p>
            <a:r>
              <a:rPr lang="pt-BR" dirty="0"/>
              <a:t>Umberto </a:t>
            </a:r>
            <a:r>
              <a:rPr lang="pt-BR" dirty="0" smtClean="0"/>
              <a:t>Eco: “</a:t>
            </a:r>
            <a:r>
              <a:rPr lang="pt-BR" dirty="0" smtClean="0">
                <a:solidFill>
                  <a:srgbClr val="C00000"/>
                </a:solidFill>
              </a:rPr>
              <a:t>a </a:t>
            </a:r>
            <a:r>
              <a:rPr lang="pt-BR" dirty="0">
                <a:solidFill>
                  <a:srgbClr val="C00000"/>
                </a:solidFill>
              </a:rPr>
              <a:t>imensa quantidade de coisas que circula é pior que a falta de </a:t>
            </a:r>
            <a:r>
              <a:rPr lang="pt-BR" dirty="0" smtClean="0">
                <a:solidFill>
                  <a:srgbClr val="C00000"/>
                </a:solidFill>
              </a:rPr>
              <a:t>informação</a:t>
            </a:r>
            <a:r>
              <a:rPr lang="pt-BR" dirty="0" smtClean="0"/>
              <a:t>”.</a:t>
            </a:r>
          </a:p>
          <a:p>
            <a:endParaRPr lang="pt-BR" dirty="0"/>
          </a:p>
        </p:txBody>
      </p:sp>
    </p:spTree>
    <p:extLst>
      <p:ext uri="{BB962C8B-B14F-4D97-AF65-F5344CB8AC3E}">
        <p14:creationId xmlns:p14="http://schemas.microsoft.com/office/powerpoint/2010/main" val="520395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Em louvor da sombra </a:t>
            </a:r>
            <a:r>
              <a:rPr lang="pt-BR" sz="3600" dirty="0" smtClean="0"/>
              <a:t>(1933)</a:t>
            </a:r>
            <a:r>
              <a:rPr lang="pt-BR" dirty="0" smtClean="0"/>
              <a:t/>
            </a:r>
            <a:br>
              <a:rPr lang="pt-BR" dirty="0" smtClean="0"/>
            </a:br>
            <a:r>
              <a:rPr lang="pt-BR" sz="3600" dirty="0" smtClean="0">
                <a:solidFill>
                  <a:srgbClr val="C00000"/>
                </a:solidFill>
              </a:rPr>
              <a:t>Junichiro </a:t>
            </a:r>
            <a:r>
              <a:rPr lang="pt-BR" sz="3600" dirty="0" err="1" smtClean="0">
                <a:solidFill>
                  <a:srgbClr val="C00000"/>
                </a:solidFill>
              </a:rPr>
              <a:t>Tanikazi</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 apraz-nos observar o tempo marcar sua passagem esmaecendo o brilho do metal, queimando e esfumaçando sua superfície...</a:t>
            </a:r>
          </a:p>
          <a:p>
            <a:r>
              <a:rPr lang="pt-BR" dirty="0" smtClean="0"/>
              <a:t>“Isso não significa que todo brilho nos desgoste, mas ao superficial e faiscante, preferimos o profundo e o sombrio”.</a:t>
            </a:r>
          </a:p>
          <a:p>
            <a:r>
              <a:rPr lang="pt-BR" dirty="0" smtClean="0"/>
              <a:t>O enigma das sombras...</a:t>
            </a:r>
          </a:p>
          <a:p>
            <a:r>
              <a:rPr lang="pt-BR" dirty="0" smtClean="0"/>
              <a:t>A magia das sombras...</a:t>
            </a:r>
          </a:p>
          <a:p>
            <a:pPr marL="0" indent="0" algn="r">
              <a:buNone/>
            </a:pPr>
            <a:endParaRPr lang="pt-BR" dirty="0"/>
          </a:p>
        </p:txBody>
      </p:sp>
    </p:spTree>
    <p:extLst>
      <p:ext uri="{BB962C8B-B14F-4D97-AF65-F5344CB8AC3E}">
        <p14:creationId xmlns:p14="http://schemas.microsoft.com/office/powerpoint/2010/main" val="31729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La </a:t>
            </a:r>
            <a:r>
              <a:rPr lang="pt-BR" dirty="0" err="1" smtClean="0"/>
              <a:t>noche</a:t>
            </a:r>
            <a:r>
              <a:rPr lang="pt-BR" dirty="0" smtClean="0"/>
              <a:t> de </a:t>
            </a:r>
            <a:r>
              <a:rPr lang="pt-BR" dirty="0" err="1" smtClean="0"/>
              <a:t>la</a:t>
            </a:r>
            <a:r>
              <a:rPr lang="pt-BR" dirty="0" smtClean="0"/>
              <a:t> </a:t>
            </a:r>
            <a:r>
              <a:rPr lang="pt-BR" dirty="0" err="1" smtClean="0"/>
              <a:t>filosofía</a:t>
            </a:r>
            <a:endParaRPr lang="pt-BR" dirty="0"/>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a:hlinkClick r:id="rId2"/>
              </a:rPr>
              <a:t>://</a:t>
            </a:r>
            <a:r>
              <a:rPr lang="pt-BR" dirty="0" smtClean="0">
                <a:hlinkClick r:id="rId2"/>
              </a:rPr>
              <a:t>www.youtube.com/watch?v=5DPZQ8L74wE</a:t>
            </a:r>
            <a:endParaRPr lang="pt-BR" dirty="0" smtClean="0"/>
          </a:p>
          <a:p>
            <a:pPr marL="0" indent="0">
              <a:buNone/>
            </a:pPr>
            <a:endParaRPr lang="pt-BR" dirty="0" smtClean="0"/>
          </a:p>
          <a:p>
            <a:pPr marL="0" indent="0">
              <a:buNone/>
            </a:pPr>
            <a:endParaRPr lang="pt-BR" dirty="0" smtClean="0"/>
          </a:p>
          <a:p>
            <a:pPr marL="0" indent="0">
              <a:buNone/>
            </a:pPr>
            <a:endParaRPr lang="pt-BR" dirty="0" smtClean="0"/>
          </a:p>
          <a:p>
            <a:pPr marL="0" indent="0" algn="ctr">
              <a:buNone/>
            </a:pPr>
            <a:r>
              <a:rPr lang="pt-BR" dirty="0" smtClean="0"/>
              <a:t>El poder digital</a:t>
            </a:r>
            <a:endParaRPr lang="pt-BR" dirty="0"/>
          </a:p>
        </p:txBody>
      </p:sp>
    </p:spTree>
    <p:extLst>
      <p:ext uri="{BB962C8B-B14F-4D97-AF65-F5344CB8AC3E}">
        <p14:creationId xmlns:p14="http://schemas.microsoft.com/office/powerpoint/2010/main" val="1531755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hiperinformação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a:t>Segundo </a:t>
            </a:r>
            <a:r>
              <a:rPr lang="pt-BR" dirty="0" smtClean="0"/>
              <a:t>Marco Schneider, </a:t>
            </a:r>
            <a:r>
              <a:rPr lang="pt-BR" dirty="0"/>
              <a:t>as </a:t>
            </a:r>
            <a:r>
              <a:rPr lang="pt-BR" dirty="0" err="1" smtClean="0"/>
              <a:t>TICs</a:t>
            </a:r>
            <a:r>
              <a:rPr lang="pt-BR" dirty="0" smtClean="0"/>
              <a:t> </a:t>
            </a:r>
            <a:r>
              <a:rPr lang="pt-BR" dirty="0"/>
              <a:t>exercem, de fato, um triplo papel nas sociedades contemporâneas: </a:t>
            </a:r>
            <a:endParaRPr lang="pt-BR" dirty="0" smtClean="0"/>
          </a:p>
          <a:p>
            <a:pPr marL="0" indent="0">
              <a:buNone/>
            </a:pPr>
            <a:r>
              <a:rPr lang="pt-BR" dirty="0" smtClean="0">
                <a:solidFill>
                  <a:srgbClr val="C00000"/>
                </a:solidFill>
              </a:rPr>
              <a:t>1</a:t>
            </a:r>
            <a:r>
              <a:rPr lang="pt-BR" dirty="0">
                <a:solidFill>
                  <a:srgbClr val="C00000"/>
                </a:solidFill>
              </a:rPr>
              <a:t>)</a:t>
            </a:r>
            <a:r>
              <a:rPr lang="pt-BR" dirty="0"/>
              <a:t> Enquanto dispositivo de produção, circulação e </a:t>
            </a:r>
            <a:r>
              <a:rPr lang="pt-BR" dirty="0" err="1"/>
              <a:t>consumode</a:t>
            </a:r>
            <a:r>
              <a:rPr lang="pt-BR" dirty="0"/>
              <a:t> bens materiais e simbólicos, constituem um setor econômico de ponta; </a:t>
            </a:r>
            <a:r>
              <a:rPr lang="pt-BR" dirty="0">
                <a:solidFill>
                  <a:srgbClr val="C00000"/>
                </a:solidFill>
              </a:rPr>
              <a:t>2)</a:t>
            </a:r>
            <a:r>
              <a:rPr lang="pt-BR" dirty="0"/>
              <a:t> enquanto dispositivo </a:t>
            </a:r>
            <a:r>
              <a:rPr lang="pt-BR" dirty="0" smtClean="0"/>
              <a:t>de sedução</a:t>
            </a:r>
            <a:r>
              <a:rPr lang="pt-BR" dirty="0"/>
              <a:t>, participam ativamente na geração da demanda pelos bens materiais e simbólicos existentes, sejam aqueles diretamente produzidos por elas (produtos da indústria cultural e equipamentos necessários ao seu consumo), sejam aqueles nos quais elas participam na produção (tudo que envolva informática e telecomunicações), sejam aqueles que elas simplesmente anunciam (qualquer mercadoria); e </a:t>
            </a:r>
            <a:r>
              <a:rPr lang="pt-BR" dirty="0">
                <a:solidFill>
                  <a:srgbClr val="C00000"/>
                </a:solidFill>
              </a:rPr>
              <a:t>3)</a:t>
            </a:r>
            <a:r>
              <a:rPr lang="pt-BR" dirty="0"/>
              <a:t> enquanto dispositivo de (in)formação, socializa, em diversas escalas, um repertório de representações do real, </a:t>
            </a:r>
            <a:r>
              <a:rPr lang="pt-BR" dirty="0" smtClean="0"/>
              <a:t>que incluem </a:t>
            </a:r>
            <a:r>
              <a:rPr lang="pt-BR" dirty="0"/>
              <a:t>os bens materiais e simbólicos, junto a sistemas classificatórios, ou códigos valorativos, que dispõem esses bens e representações, uns em relação aos outros, em hierarquias entrecruzadas, menos ou mais complexas, dependendo do caso, o que </a:t>
            </a:r>
            <a:r>
              <a:rPr lang="pt-BR" dirty="0" smtClean="0"/>
              <a:t>envolve as </a:t>
            </a:r>
            <a:r>
              <a:rPr lang="pt-BR" dirty="0"/>
              <a:t>ideologias, no sentido lato do termo (SCHNEIDER, 2015, p. 259).</a:t>
            </a:r>
          </a:p>
        </p:txBody>
      </p:sp>
    </p:spTree>
    <p:extLst>
      <p:ext uri="{BB962C8B-B14F-4D97-AF65-F5344CB8AC3E}">
        <p14:creationId xmlns:p14="http://schemas.microsoft.com/office/powerpoint/2010/main" val="3562815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hiperinfõrmação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dirty="0" smtClean="0"/>
              <a:t>**“</a:t>
            </a:r>
            <a:r>
              <a:rPr lang="pt-BR" dirty="0" smtClean="0">
                <a:solidFill>
                  <a:srgbClr val="C00000"/>
                </a:solidFill>
              </a:rPr>
              <a:t>Se </a:t>
            </a:r>
            <a:r>
              <a:rPr lang="pt-BR" dirty="0">
                <a:solidFill>
                  <a:srgbClr val="C00000"/>
                </a:solidFill>
              </a:rPr>
              <a:t>as tecnologias </a:t>
            </a:r>
            <a:r>
              <a:rPr lang="pt-BR" dirty="0" smtClean="0">
                <a:solidFill>
                  <a:srgbClr val="C00000"/>
                </a:solidFill>
              </a:rPr>
              <a:t>da comunicação </a:t>
            </a:r>
            <a:r>
              <a:rPr lang="pt-BR" dirty="0">
                <a:solidFill>
                  <a:srgbClr val="C00000"/>
                </a:solidFill>
              </a:rPr>
              <a:t>caminham sempre no sentido da maior celeridade, seria previsível que, com a disseminação da internet e seu estímulo ao imediatismo, se configurasse o quadro atual de </a:t>
            </a:r>
            <a:r>
              <a:rPr lang="pt-BR" dirty="0" err="1">
                <a:solidFill>
                  <a:srgbClr val="C00000"/>
                </a:solidFill>
              </a:rPr>
              <a:t>hiperinformação</a:t>
            </a:r>
            <a:r>
              <a:rPr lang="pt-BR" dirty="0">
                <a:solidFill>
                  <a:srgbClr val="C00000"/>
                </a:solidFill>
              </a:rPr>
              <a:t>, que produz a cegueira pelo excesso, mais nefasta do que a cegueira pela treva que o projeto iluminista pretendeu dissipar: pois, diante da escuridão, podemos ser levados a perceber o que não sabemos e buscar saber, mas diante da luz intensa</a:t>
            </a:r>
            <a:r>
              <a:rPr lang="pt-BR" dirty="0" smtClean="0">
                <a:solidFill>
                  <a:srgbClr val="C00000"/>
                </a:solidFill>
              </a:rPr>
              <a:t>, passamos </a:t>
            </a:r>
            <a:r>
              <a:rPr lang="pt-BR" dirty="0">
                <a:solidFill>
                  <a:srgbClr val="C00000"/>
                </a:solidFill>
              </a:rPr>
              <a:t>a ter a ilusão de saber e tendemos a ignorar que </a:t>
            </a:r>
            <a:r>
              <a:rPr lang="pt-BR" dirty="0" smtClean="0">
                <a:solidFill>
                  <a:srgbClr val="C00000"/>
                </a:solidFill>
              </a:rPr>
              <a:t>ignoramos</a:t>
            </a:r>
            <a:r>
              <a:rPr lang="pt-BR" dirty="0" smtClean="0"/>
              <a:t>”.</a:t>
            </a:r>
          </a:p>
          <a:p>
            <a:pPr marL="0" indent="0">
              <a:buNone/>
            </a:pPr>
            <a:r>
              <a:rPr lang="pt-BR" dirty="0" smtClean="0"/>
              <a:t>** Umberto Eco: “a imensa quantidade de coisas que circula é pior que a falta de informações. O excesso de informação a amnésia”.</a:t>
            </a:r>
          </a:p>
        </p:txBody>
      </p:sp>
    </p:spTree>
    <p:extLst>
      <p:ext uri="{BB962C8B-B14F-4D97-AF65-F5344CB8AC3E}">
        <p14:creationId xmlns:p14="http://schemas.microsoft.com/office/powerpoint/2010/main" val="865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smtClean="0"/>
              <a:t>“Uma legião de imbecis”: </a:t>
            </a:r>
            <a:r>
              <a:rPr lang="pt-BR" sz="3200" dirty="0" err="1" smtClean="0"/>
              <a:t>hiperinfõrmação</a:t>
            </a:r>
            <a:r>
              <a:rPr lang="pt-BR" sz="3200" dirty="0" smtClean="0"/>
              <a:t>, alienação e o fetichismo da tecnologia libertária</a:t>
            </a:r>
            <a:br>
              <a:rPr lang="pt-BR" sz="3200" dirty="0" smtClean="0"/>
            </a:br>
            <a:r>
              <a:rPr lang="pt-BR" sz="3200" dirty="0" smtClean="0">
                <a:solidFill>
                  <a:srgbClr val="C00000"/>
                </a:solidFill>
              </a:rPr>
              <a:t>Sylvia </a:t>
            </a:r>
            <a:r>
              <a:rPr lang="pt-BR" sz="3200" dirty="0" err="1" smtClean="0">
                <a:solidFill>
                  <a:srgbClr val="C00000"/>
                </a:solidFill>
              </a:rPr>
              <a:t>Moretzsohn</a:t>
            </a:r>
            <a:endParaRPr lang="pt-BR" sz="3200"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Quando </a:t>
            </a:r>
            <a:r>
              <a:rPr lang="pt-BR" dirty="0"/>
              <a:t>deplorou que os “imbecis” passaram a ter “o mesmo direito à fala que um ganhador do Prêmio Nobel”, quando lamentou que a internet promovesse “o idiota da aldeia a portador da verdade”, Eco assinalava o problema crucial do nivelamento dos saberes, tão exaltado pelos pós-modernos. </a:t>
            </a:r>
            <a:r>
              <a:rPr lang="pt-BR" dirty="0" smtClean="0"/>
              <a:t> </a:t>
            </a:r>
          </a:p>
          <a:p>
            <a:r>
              <a:rPr lang="pt-BR" dirty="0"/>
              <a:t>A criação de guetos apenas favorece a publicidade dirigida e fortalece a consolidação de convicções, o que vai </a:t>
            </a:r>
            <a:r>
              <a:rPr lang="pt-BR" dirty="0" smtClean="0"/>
              <a:t>na contramão </a:t>
            </a:r>
            <a:r>
              <a:rPr lang="pt-BR" dirty="0"/>
              <a:t>da abertura ao debate público e, consequentemente, só ajuda a aumentar a “legião de imbecis”. Ao mesmo tempo, provoca a ilusão de que o mundo se reduz a essas bolhas, o que é fatal na apreensão da realidade e induz a erro mesmo aqueles que precisariam estar atentos ao </a:t>
            </a:r>
            <a:r>
              <a:rPr lang="pt-BR" dirty="0" smtClean="0"/>
              <a:t>contraditório.</a:t>
            </a:r>
          </a:p>
          <a:p>
            <a:r>
              <a:rPr lang="pt-BR" dirty="0" smtClean="0"/>
              <a:t>O mundo </a:t>
            </a:r>
            <a:r>
              <a:rPr lang="pt-BR" dirty="0"/>
              <a:t>virtual não cria uma realidade à parte, mas reproduz as relações de força do mundo presencial, inclusive e sobretudo nas disputas políticas. E o que comanda, sempre, é a lógica do capital</a:t>
            </a:r>
            <a:r>
              <a:rPr lang="pt-BR" dirty="0" smtClean="0"/>
              <a:t>.</a:t>
            </a:r>
          </a:p>
          <a:p>
            <a:r>
              <a:rPr lang="pt-BR" dirty="0" smtClean="0"/>
              <a:t>**“</a:t>
            </a:r>
            <a:r>
              <a:rPr lang="pt-BR" dirty="0">
                <a:solidFill>
                  <a:srgbClr val="C00000"/>
                </a:solidFill>
              </a:rPr>
              <a:t>O espectro intelectual mais perigoso, hoje, parece não ser a falta de informações, mas ausência de uma esfera comum de informação em que seja possível compartilhar ideias além das fronteiras das crenças</a:t>
            </a:r>
            <a:r>
              <a:rPr lang="pt-BR" dirty="0" smtClean="0"/>
              <a:t>”. (Nathan Heller, 2016)</a:t>
            </a:r>
            <a:r>
              <a:rPr lang="pt-BR" dirty="0"/>
              <a:t/>
            </a:r>
            <a:br>
              <a:rPr lang="pt-BR" dirty="0"/>
            </a:br>
            <a:r>
              <a:rPr lang="pt-BR" dirty="0"/>
              <a:t/>
            </a:r>
            <a:br>
              <a:rPr lang="pt-BR" dirty="0"/>
            </a:br>
            <a:endParaRPr lang="pt-BR" dirty="0"/>
          </a:p>
        </p:txBody>
      </p:sp>
    </p:spTree>
    <p:extLst>
      <p:ext uri="{BB962C8B-B14F-4D97-AF65-F5344CB8AC3E}">
        <p14:creationId xmlns:p14="http://schemas.microsoft.com/office/powerpoint/2010/main" val="1186647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a:t>“Uma legião de imbecis”: </a:t>
            </a:r>
            <a:r>
              <a:rPr lang="pt-BR" sz="3200" dirty="0" err="1" smtClean="0"/>
              <a:t>hiperinformação</a:t>
            </a:r>
            <a:r>
              <a:rPr lang="pt-BR" sz="3200" dirty="0"/>
              <a:t>, alienação e o fetichismo da tecnologia libertária</a:t>
            </a:r>
            <a:br>
              <a:rPr lang="pt-BR" sz="3200" dirty="0"/>
            </a:br>
            <a:r>
              <a:rPr lang="pt-BR" sz="3200" dirty="0">
                <a:solidFill>
                  <a:srgbClr val="C00000"/>
                </a:solidFill>
              </a:rPr>
              <a:t>Sylvia </a:t>
            </a:r>
            <a:r>
              <a:rPr lang="pt-BR" sz="3200" dirty="0" err="1">
                <a:solidFill>
                  <a:srgbClr val="C00000"/>
                </a:solidFill>
              </a:rPr>
              <a:t>Moretzsohn</a:t>
            </a:r>
            <a:endParaRPr lang="pt-BR" sz="3200" dirty="0"/>
          </a:p>
        </p:txBody>
      </p:sp>
      <p:sp>
        <p:nvSpPr>
          <p:cNvPr id="3" name="Espaço Reservado para Conteúdo 2"/>
          <p:cNvSpPr>
            <a:spLocks noGrp="1"/>
          </p:cNvSpPr>
          <p:nvPr>
            <p:ph idx="1"/>
          </p:nvPr>
        </p:nvSpPr>
        <p:spPr/>
        <p:txBody>
          <a:bodyPr/>
          <a:lstStyle/>
          <a:p>
            <a:pPr marL="0" indent="0" algn="just">
              <a:buNone/>
            </a:pPr>
            <a:r>
              <a:rPr lang="pt-BR" dirty="0" smtClean="0">
                <a:solidFill>
                  <a:srgbClr val="C00000"/>
                </a:solidFill>
              </a:rPr>
              <a:t>**</a:t>
            </a:r>
            <a:r>
              <a:rPr lang="pt-BR" dirty="0" smtClean="0"/>
              <a:t> “O mundo virtual não cria uma realidade à parte, mas reproduz as relações de força do mundo presencial, inclusive e sobretudo nas disputas políticas. E o que comanda é sempre a lógica do capital”.</a:t>
            </a:r>
            <a:endParaRPr lang="pt-BR" dirty="0"/>
          </a:p>
        </p:txBody>
      </p:sp>
    </p:spTree>
    <p:extLst>
      <p:ext uri="{BB962C8B-B14F-4D97-AF65-F5344CB8AC3E}">
        <p14:creationId xmlns:p14="http://schemas.microsoft.com/office/powerpoint/2010/main" val="131019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dirty="0"/>
              <a:t>Big </a:t>
            </a:r>
            <a:r>
              <a:rPr lang="pt-BR" sz="3200" dirty="0" err="1"/>
              <a:t>Techs</a:t>
            </a:r>
            <a:r>
              <a:rPr lang="pt-BR" sz="3200" dirty="0"/>
              <a:t>: até onde vai o poder das corporações que dominam o mercado de tecnologia</a:t>
            </a:r>
            <a:r>
              <a:rPr lang="pt-BR" sz="3200" dirty="0" smtClean="0"/>
              <a:t>?</a:t>
            </a:r>
            <a:r>
              <a:rPr lang="pt-BR" sz="3200" dirty="0"/>
              <a:t/>
            </a:r>
            <a:br>
              <a:rPr lang="pt-BR" sz="3200" dirty="0"/>
            </a:br>
            <a:endParaRPr lang="pt-BR" sz="3200" dirty="0"/>
          </a:p>
        </p:txBody>
      </p:sp>
      <p:sp>
        <p:nvSpPr>
          <p:cNvPr id="4" name="Rectangle 1"/>
          <p:cNvSpPr>
            <a:spLocks noGrp="1" noChangeArrowheads="1"/>
          </p:cNvSpPr>
          <p:nvPr>
            <p:ph idx="1"/>
          </p:nvPr>
        </p:nvSpPr>
        <p:spPr bwMode="auto">
          <a:xfrm>
            <a:off x="838201" y="2046915"/>
            <a:ext cx="10918370" cy="39087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Roboto"/>
              </a:rPr>
              <a:t>(...) outro ponto importante sobre o domínio do mercado pelas gigantes de tecnologias se deve ao fato de que elas acabam tendo acesso a diversos dados </a:t>
            </a:r>
            <a:r>
              <a:rPr kumimoji="0" lang="pt-BR" altLang="pt-BR" sz="1400" b="0" i="0" u="none" strike="noStrike" cap="none" normalizeH="0" dirty="0" smtClean="0">
                <a:ln>
                  <a:noFill/>
                </a:ln>
                <a:solidFill>
                  <a:srgbClr val="000000"/>
                </a:solidFill>
                <a:effectLst/>
                <a:latin typeface="Roboto"/>
              </a:rPr>
              <a:t> </a:t>
            </a:r>
            <a:r>
              <a:rPr kumimoji="0" lang="pt-BR" altLang="pt-BR" sz="1400" b="0" i="0" u="none" strike="noStrike" cap="none" normalizeH="0" baseline="0" dirty="0" smtClean="0">
                <a:ln>
                  <a:noFill/>
                </a:ln>
                <a:solidFill>
                  <a:srgbClr val="000000"/>
                </a:solidFill>
                <a:effectLst/>
                <a:latin typeface="Roboto"/>
              </a:rPr>
              <a:t>sensíveis de seus usuários. Isso permite que essas empresas saibam dos gostos e costumes de seus clientes, fazendo com que essas pessoas se tornem bem mais influenciáveis. </a:t>
            </a:r>
            <a:endParaRPr kumimoji="0" lang="pt-BR" altLang="pt-B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Roboto"/>
              </a:rPr>
              <a:t>Um caso que levantou o debate sobre o assunto ocorreu durante as </a:t>
            </a:r>
            <a:r>
              <a:rPr kumimoji="0" lang="pt-BR" altLang="pt-BR" sz="1400" b="1" i="0" u="none" strike="noStrike" cap="none" normalizeH="0" baseline="0" dirty="0" smtClean="0">
                <a:ln>
                  <a:noFill/>
                </a:ln>
                <a:solidFill>
                  <a:srgbClr val="000000"/>
                </a:solidFill>
                <a:effectLst/>
                <a:latin typeface="Roboto"/>
              </a:rPr>
              <a:t>eleições de 2016 dos Estados Unidos</a:t>
            </a:r>
            <a:r>
              <a:rPr kumimoji="0" lang="pt-BR" altLang="pt-BR" sz="1400" b="0" i="0" u="none" strike="noStrike" cap="none" normalizeH="0" baseline="0" dirty="0" smtClean="0">
                <a:ln>
                  <a:noFill/>
                </a:ln>
                <a:solidFill>
                  <a:srgbClr val="000000"/>
                </a:solidFill>
                <a:effectLst/>
                <a:latin typeface="Roboto"/>
              </a:rPr>
              <a:t>, que culminou com a vitória de </a:t>
            </a:r>
            <a:r>
              <a:rPr kumimoji="0" lang="pt-BR" altLang="pt-BR" sz="1400" b="1" i="0" u="none" strike="noStrike" cap="none" normalizeH="0" baseline="0" dirty="0" smtClean="0">
                <a:ln>
                  <a:noFill/>
                </a:ln>
                <a:solidFill>
                  <a:srgbClr val="000000"/>
                </a:solidFill>
                <a:effectLst/>
                <a:latin typeface="Roboto"/>
              </a:rPr>
              <a:t>Donald </a:t>
            </a:r>
            <a:r>
              <a:rPr kumimoji="0" lang="pt-BR" altLang="pt-BR" sz="1400" b="1" i="0" u="none" strike="noStrike" cap="none" normalizeH="0" baseline="0" dirty="0" err="1" smtClean="0">
                <a:ln>
                  <a:noFill/>
                </a:ln>
                <a:solidFill>
                  <a:srgbClr val="000000"/>
                </a:solidFill>
                <a:effectLst/>
                <a:latin typeface="Roboto"/>
              </a:rPr>
              <a:t>Trump</a:t>
            </a:r>
            <a:r>
              <a:rPr kumimoji="0" lang="pt-BR" altLang="pt-BR" sz="1400" b="0" i="0" u="none" strike="noStrike" cap="none" normalizeH="0" baseline="0" dirty="0" smtClean="0">
                <a:ln>
                  <a:noFill/>
                </a:ln>
                <a:solidFill>
                  <a:srgbClr val="000000"/>
                </a:solidFill>
                <a:effectLst/>
                <a:latin typeface="Roboto"/>
              </a:rPr>
              <a:t>.</a:t>
            </a:r>
            <a:r>
              <a:rPr kumimoji="0" lang="pt-BR" altLang="pt-BR" sz="1400" b="0" i="0" u="none" strike="noStrike" cap="none" normalizeH="0" dirty="0" smtClean="0">
                <a:ln>
                  <a:noFill/>
                </a:ln>
                <a:solidFill>
                  <a:srgbClr val="000000"/>
                </a:solidFill>
                <a:effectLst/>
                <a:latin typeface="Roboto"/>
              </a:rPr>
              <a:t> </a:t>
            </a:r>
            <a:r>
              <a:rPr kumimoji="0" lang="pt-BR" altLang="pt-BR" sz="1400" b="0" i="0" u="none" strike="noStrike" cap="none" normalizeH="0" baseline="0" dirty="0" smtClean="0">
                <a:ln>
                  <a:noFill/>
                </a:ln>
                <a:solidFill>
                  <a:srgbClr val="000000"/>
                </a:solidFill>
                <a:effectLst/>
                <a:latin typeface="Roboto"/>
              </a:rPr>
              <a:t>A consultoria, </a:t>
            </a:r>
            <a:r>
              <a:rPr kumimoji="0" lang="pt-BR" altLang="pt-BR" sz="1400" b="1" i="0" u="none" strike="noStrike" cap="none" normalizeH="0" baseline="0" dirty="0" smtClean="0">
                <a:ln>
                  <a:noFill/>
                </a:ln>
                <a:solidFill>
                  <a:srgbClr val="000000"/>
                </a:solidFill>
                <a:effectLst/>
                <a:latin typeface="Roboto"/>
              </a:rPr>
              <a:t>Cambridge </a:t>
            </a:r>
            <a:r>
              <a:rPr kumimoji="0" lang="pt-BR" altLang="pt-BR" sz="1400" b="1" i="0" u="none" strike="noStrike" cap="none" normalizeH="0" baseline="0" dirty="0" err="1" smtClean="0">
                <a:ln>
                  <a:noFill/>
                </a:ln>
                <a:solidFill>
                  <a:srgbClr val="000000"/>
                </a:solidFill>
                <a:effectLst/>
                <a:latin typeface="Roboto"/>
              </a:rPr>
              <a:t>Analytica</a:t>
            </a:r>
            <a:r>
              <a:rPr kumimoji="0" lang="pt-BR" altLang="pt-BR" sz="1400" b="1" i="0" u="none" strike="noStrike" cap="none" normalizeH="0" baseline="0" dirty="0" smtClean="0">
                <a:ln>
                  <a:noFill/>
                </a:ln>
                <a:solidFill>
                  <a:srgbClr val="000000"/>
                </a:solidFill>
                <a:effectLst/>
                <a:latin typeface="Roboto"/>
              </a:rPr>
              <a:t>,</a:t>
            </a:r>
            <a:r>
              <a:rPr kumimoji="0" lang="pt-BR" altLang="pt-BR" sz="1400" b="0" i="0" u="none" strike="noStrike" cap="none" normalizeH="0" baseline="0" dirty="0" smtClean="0">
                <a:ln>
                  <a:noFill/>
                </a:ln>
                <a:solidFill>
                  <a:srgbClr val="000000"/>
                </a:solidFill>
                <a:effectLst/>
                <a:latin typeface="Roboto"/>
              </a:rPr>
              <a:t> se utilizou dos dados obtidos com </a:t>
            </a:r>
            <a:r>
              <a:rPr kumimoji="0" lang="pt-BR" altLang="pt-BR" sz="1400" b="1" i="0" u="none" strike="noStrike" cap="none" normalizeH="0" baseline="0" dirty="0" smtClean="0">
                <a:ln>
                  <a:noFill/>
                </a:ln>
                <a:solidFill>
                  <a:srgbClr val="000000"/>
                </a:solidFill>
                <a:effectLst/>
                <a:latin typeface="Roboto"/>
              </a:rPr>
              <a:t>87 milhões de usuários</a:t>
            </a:r>
            <a:r>
              <a:rPr kumimoji="0" lang="pt-BR" altLang="pt-BR" sz="1400" b="0" i="0" u="none" strike="noStrike" cap="none" normalizeH="0" baseline="0" dirty="0" smtClean="0">
                <a:ln>
                  <a:noFill/>
                </a:ln>
                <a:solidFill>
                  <a:srgbClr val="000000"/>
                </a:solidFill>
                <a:effectLst/>
                <a:latin typeface="Roboto"/>
              </a:rPr>
              <a:t> do </a:t>
            </a:r>
            <a:r>
              <a:rPr kumimoji="0" lang="pt-BR" altLang="pt-BR" sz="1400" b="1" i="0" u="none" strike="noStrike" cap="none" normalizeH="0" baseline="0" dirty="0" err="1" smtClean="0">
                <a:ln>
                  <a:noFill/>
                </a:ln>
                <a:solidFill>
                  <a:srgbClr val="000000"/>
                </a:solidFill>
                <a:effectLst/>
                <a:latin typeface="Roboto"/>
              </a:rPr>
              <a:t>Facebook</a:t>
            </a:r>
            <a:r>
              <a:rPr kumimoji="0" lang="pt-BR" altLang="pt-BR" sz="1400" b="0" i="0" u="none" strike="noStrike" cap="none" normalizeH="0" baseline="0" dirty="0" smtClean="0">
                <a:ln>
                  <a:noFill/>
                </a:ln>
                <a:solidFill>
                  <a:srgbClr val="000000"/>
                </a:solidFill>
                <a:effectLst/>
                <a:latin typeface="Roboto"/>
              </a:rPr>
              <a:t> para saber qual era o tipo de abordagem que deveria ter sobre determinado perfil de pessoa. Sendo assim, com </a:t>
            </a:r>
            <a:r>
              <a:rPr kumimoji="0" lang="pt-BR" altLang="pt-BR" sz="1400" b="0" i="0" u="none" strike="noStrike" cap="none" normalizeH="0" baseline="0" dirty="0" smtClean="0">
                <a:ln>
                  <a:noFill/>
                </a:ln>
                <a:effectLst/>
                <a:latin typeface="Roboto"/>
              </a:rPr>
              <a:t>campanhas moldadas para cada perfil de individuo, as chances de converter aquela</a:t>
            </a:r>
            <a:r>
              <a:rPr kumimoji="0" lang="pt-BR" altLang="pt-BR" sz="1400" b="0" i="0" u="none" strike="noStrike" cap="none" normalizeH="0" dirty="0" smtClean="0">
                <a:ln>
                  <a:noFill/>
                </a:ln>
                <a:effectLst/>
                <a:latin typeface="Roboto"/>
              </a:rPr>
              <a:t> </a:t>
            </a:r>
            <a:r>
              <a:rPr kumimoji="0" lang="pt-BR" altLang="pt-BR" sz="1400" b="0" i="0" u="none" strike="noStrike" cap="none" normalizeH="0" baseline="0" dirty="0" smtClean="0">
                <a:ln>
                  <a:noFill/>
                </a:ln>
                <a:effectLst/>
                <a:latin typeface="Roboto"/>
              </a:rPr>
              <a:t> pessoa acaba sendo muito maior. Essa mesma companhia já tinha usado a mesma estratégia</a:t>
            </a:r>
            <a:r>
              <a:rPr lang="pt-BR" altLang="pt-BR" sz="1400" dirty="0">
                <a:latin typeface="Roboto"/>
              </a:rPr>
              <a:t> </a:t>
            </a:r>
            <a:r>
              <a:rPr kumimoji="0" lang="pt-BR" altLang="pt-BR" sz="1400" b="0" i="0" u="none" strike="noStrike" cap="none" normalizeH="0" baseline="0" dirty="0" smtClean="0">
                <a:ln>
                  <a:noFill/>
                </a:ln>
                <a:effectLst/>
                <a:latin typeface="Roboto"/>
              </a:rPr>
              <a:t>durante </a:t>
            </a:r>
            <a:r>
              <a:rPr kumimoji="0" lang="pt-BR" altLang="pt-BR" sz="1400" b="0" i="0" u="none" strike="noStrike" cap="none" normalizeH="0" baseline="0" dirty="0" smtClean="0">
                <a:ln>
                  <a:noFill/>
                </a:ln>
                <a:solidFill>
                  <a:srgbClr val="000000"/>
                </a:solidFill>
                <a:effectLst/>
                <a:latin typeface="Roboto"/>
              </a:rPr>
              <a:t>o </a:t>
            </a:r>
            <a:r>
              <a:rPr kumimoji="0" lang="pt-BR" altLang="pt-BR" sz="1400" b="1" i="0" u="none" strike="noStrike" cap="none" normalizeH="0" baseline="0" dirty="0" err="1" smtClean="0">
                <a:ln>
                  <a:noFill/>
                </a:ln>
                <a:solidFill>
                  <a:srgbClr val="000000"/>
                </a:solidFill>
                <a:effectLst/>
                <a:latin typeface="Roboto"/>
              </a:rPr>
              <a:t>Brexit</a:t>
            </a:r>
            <a:r>
              <a:rPr kumimoji="0" lang="pt-BR" altLang="pt-BR" sz="1400" b="0" i="0" u="none" strike="noStrike" cap="none" normalizeH="0" baseline="0" dirty="0" smtClean="0">
                <a:ln>
                  <a:noFill/>
                </a:ln>
                <a:solidFill>
                  <a:srgbClr val="000000"/>
                </a:solidFill>
                <a:effectLst/>
                <a:latin typeface="Roboto"/>
              </a:rPr>
              <a:t>, plebiscito que perguntava sobre a saída do</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Roboto"/>
              </a:rPr>
              <a:t> Reino Unido da União Europeia.</a:t>
            </a:r>
            <a:endParaRPr kumimoji="0" lang="pt-BR" altLang="pt-B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Roboto"/>
              </a:rPr>
              <a:t>Christopher </a:t>
            </a:r>
            <a:r>
              <a:rPr kumimoji="0" lang="pt-BR" altLang="pt-BR" sz="1400" b="0" i="0" u="none" strike="noStrike" cap="none" normalizeH="0" baseline="0" dirty="0" err="1" smtClean="0">
                <a:ln>
                  <a:noFill/>
                </a:ln>
                <a:solidFill>
                  <a:srgbClr val="000000"/>
                </a:solidFill>
                <a:effectLst/>
                <a:latin typeface="Roboto"/>
              </a:rPr>
              <a:t>Wylie</a:t>
            </a:r>
            <a:r>
              <a:rPr kumimoji="0" lang="pt-BR" altLang="pt-BR" sz="1400" b="0" i="0" u="none" strike="noStrike" cap="none" normalizeH="0" baseline="0" dirty="0" smtClean="0">
                <a:ln>
                  <a:noFill/>
                </a:ln>
                <a:solidFill>
                  <a:srgbClr val="000000"/>
                </a:solidFill>
                <a:effectLst/>
                <a:latin typeface="Roboto"/>
              </a:rPr>
              <a:t>, cientista de dados que denunciou o que a Cambridge </a:t>
            </a:r>
            <a:r>
              <a:rPr kumimoji="0" lang="pt-BR" altLang="pt-BR" sz="1400" b="0" i="0" u="none" strike="noStrike" cap="none" normalizeH="0" baseline="0" dirty="0" err="1" smtClean="0">
                <a:ln>
                  <a:noFill/>
                </a:ln>
                <a:solidFill>
                  <a:srgbClr val="000000"/>
                </a:solidFill>
                <a:effectLst/>
                <a:latin typeface="Roboto"/>
              </a:rPr>
              <a:t>Analytica</a:t>
            </a:r>
            <a:r>
              <a:rPr kumimoji="0" lang="pt-BR" altLang="pt-BR" sz="1400" b="0" i="0" u="none" strike="noStrike" cap="none" normalizeH="0" baseline="0" dirty="0" smtClean="0">
                <a:ln>
                  <a:noFill/>
                </a:ln>
                <a:solidFill>
                  <a:srgbClr val="000000"/>
                </a:solidFill>
                <a:effectLst/>
                <a:latin typeface="Roboto"/>
              </a:rPr>
              <a:t> fazia, disse o seguinte sobre o funcionamento da consultoria: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“Exploramos o </a:t>
            </a:r>
            <a:r>
              <a:rPr kumimoji="0" lang="pt-BR" altLang="pt-BR" sz="1800" b="0" i="0" u="none" strike="noStrike" cap="none" normalizeH="0" baseline="0" dirty="0" err="1" smtClean="0">
                <a:ln>
                  <a:noFill/>
                </a:ln>
                <a:solidFill>
                  <a:schemeClr val="tx1"/>
                </a:solidFill>
                <a:effectLst/>
                <a:latin typeface="Arial" panose="020B0604020202020204" pitchFamily="34" charset="0"/>
              </a:rPr>
              <a:t>Facebook</a:t>
            </a:r>
            <a:r>
              <a:rPr kumimoji="0" lang="pt-BR" altLang="pt-BR" sz="1800" b="0" i="0" u="none" strike="noStrike" cap="none" normalizeH="0" baseline="0" dirty="0" smtClean="0">
                <a:ln>
                  <a:noFill/>
                </a:ln>
                <a:solidFill>
                  <a:schemeClr val="tx1"/>
                </a:solidFill>
                <a:effectLst/>
                <a:latin typeface="Arial" panose="020B0604020202020204" pitchFamily="34" charset="0"/>
              </a:rPr>
              <a:t> para colher perfis de milhões de pessoas e construímos modelos para explorar o</a:t>
            </a:r>
            <a:r>
              <a:rPr kumimoji="0" lang="pt-BR" altLang="pt-BR" sz="1800" b="0" i="0" u="none" strike="noStrike" cap="none" normalizeH="0" dirty="0" smtClean="0">
                <a:ln>
                  <a:noFill/>
                </a:ln>
                <a:solidFill>
                  <a:schemeClr val="tx1"/>
                </a:solidFill>
                <a:effectLst/>
                <a:latin typeface="Arial" panose="020B0604020202020204" pitchFamily="34" charset="0"/>
              </a:rPr>
              <a:t> </a:t>
            </a:r>
            <a:r>
              <a:rPr kumimoji="0" lang="pt-BR" altLang="pt-BR" sz="1800" b="0" i="0" u="none" strike="noStrike" cap="none" normalizeH="0" baseline="0" dirty="0" smtClean="0">
                <a:ln>
                  <a:noFill/>
                </a:ln>
                <a:solidFill>
                  <a:schemeClr val="tx1"/>
                </a:solidFill>
                <a:effectLst/>
                <a:latin typeface="Arial" panose="020B0604020202020204" pitchFamily="34" charset="0"/>
              </a:rPr>
              <a:t>que sabíamos sobre eles e atacar seus medos internos”</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800" dirty="0"/>
          </a:p>
          <a:p>
            <a:pPr marL="0" lvl="0" indent="0">
              <a:lnSpc>
                <a:spcPct val="100000"/>
              </a:lnSpc>
              <a:buNone/>
            </a:pPr>
            <a:r>
              <a:rPr lang="pt-BR" altLang="pt-BR" sz="1100" dirty="0">
                <a:hlinkClick r:id="rId2"/>
              </a:rPr>
              <a:t>https://www.politize.com.br/big-techs</a:t>
            </a:r>
            <a:r>
              <a:rPr lang="pt-BR" altLang="pt-BR" sz="1100" dirty="0" smtClean="0">
                <a:hlinkClick r:id="rId2"/>
              </a:rPr>
              <a:t>/</a:t>
            </a:r>
            <a:endParaRPr lang="pt-BR" altLang="pt-BR" sz="1100" dirty="0" smtClean="0"/>
          </a:p>
          <a:p>
            <a:pPr marL="0" lvl="0" indent="0">
              <a:lnSpc>
                <a:spcPct val="100000"/>
              </a:lnSpc>
              <a:buNone/>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466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marL="0" indent="0" algn="ctr">
              <a:buNone/>
            </a:pPr>
            <a:r>
              <a:rPr lang="pt-BR" sz="4400" b="1" dirty="0">
                <a:solidFill>
                  <a:srgbClr val="C00000"/>
                </a:solidFill>
              </a:rPr>
              <a:t>Panorama setorial da Internet</a:t>
            </a:r>
            <a:r>
              <a:rPr lang="pt-BR" sz="4400" dirty="0">
                <a:solidFill>
                  <a:srgbClr val="C00000"/>
                </a:solidFill>
              </a:rPr>
              <a:t/>
            </a:r>
            <a:br>
              <a:rPr lang="pt-BR" sz="4400" dirty="0">
                <a:solidFill>
                  <a:srgbClr val="C00000"/>
                </a:solidFill>
              </a:rPr>
            </a:br>
            <a:r>
              <a:rPr lang="pt-BR" sz="3600" dirty="0">
                <a:solidFill>
                  <a:srgbClr val="C00000"/>
                </a:solidFill>
              </a:rPr>
              <a:t>e-Participação: oportunidades, desafios, e relação com os Objetivos de Desenvolvimento Sustentável</a:t>
            </a:r>
            <a:r>
              <a:rPr lang="pt-BR" dirty="0">
                <a:solidFill>
                  <a:srgbClr val="C00000"/>
                </a:solidFill>
              </a:rPr>
              <a:t/>
            </a:r>
            <a:br>
              <a:rPr lang="pt-BR" dirty="0">
                <a:solidFill>
                  <a:srgbClr val="C00000"/>
                </a:solidFill>
              </a:rPr>
            </a:br>
            <a:r>
              <a:rPr lang="pt-BR" sz="3600" dirty="0"/>
              <a:t>CETIC – Dezembro 2017</a:t>
            </a:r>
            <a:endParaRPr lang="pt-BR" dirty="0"/>
          </a:p>
        </p:txBody>
      </p:sp>
    </p:spTree>
    <p:extLst>
      <p:ext uri="{BB962C8B-B14F-4D97-AF65-F5344CB8AC3E}">
        <p14:creationId xmlns:p14="http://schemas.microsoft.com/office/powerpoint/2010/main" val="50870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hlinkClick r:id="rId2"/>
              </a:rPr>
              <a:t>https://www.facebook.com/mudamos/videos/aplicativo-mudamos-permite-propor-e-assinar-leis-pelo-celular-/1370939049620142</a:t>
            </a:r>
            <a:r>
              <a:rPr lang="pt-BR" dirty="0" smtClean="0">
                <a:hlinkClick r:id="rId2"/>
              </a:rPr>
              <a:t>/</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384136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Panorama setorial da Internet</a:t>
            </a:r>
            <a:r>
              <a:rPr lang="pt-BR" dirty="0" smtClean="0"/>
              <a:t/>
            </a:r>
            <a:br>
              <a:rPr lang="pt-BR" dirty="0" smtClean="0"/>
            </a:br>
            <a:r>
              <a:rPr lang="pt-BR" sz="2200" dirty="0" smtClean="0"/>
              <a:t>e-Participação: oportunidades, desafios, e relação com os Objetivos de Desenvolvimento Sustentável</a:t>
            </a:r>
            <a:r>
              <a:rPr lang="pt-BR" dirty="0" smtClean="0"/>
              <a:t/>
            </a:r>
            <a:br>
              <a:rPr lang="pt-BR" dirty="0" smtClean="0"/>
            </a:br>
            <a:r>
              <a:rPr lang="pt-BR" sz="3200" dirty="0" smtClean="0">
                <a:solidFill>
                  <a:srgbClr val="C00000"/>
                </a:solidFill>
              </a:rPr>
              <a:t>CETIC – Dezembro 2017</a:t>
            </a: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hlinkClick r:id="rId2"/>
              </a:rPr>
              <a:t>http://cetic.br/media/docs/publicacoes/6/panorama_setorial_ano-ix_n_3_e-participacao.pdf</a:t>
            </a:r>
            <a:endParaRPr lang="pt-BR" dirty="0" smtClean="0"/>
          </a:p>
          <a:p>
            <a:pPr marL="0" indent="0" algn="ctr">
              <a:buNone/>
            </a:pPr>
            <a:r>
              <a:rPr lang="pt-BR" u="sng" dirty="0" smtClean="0"/>
              <a:t>Potencial da Internet para ampliação da participação política</a:t>
            </a:r>
          </a:p>
          <a:p>
            <a:pPr marL="0" indent="0">
              <a:buNone/>
            </a:pPr>
            <a:r>
              <a:rPr lang="pt-BR" dirty="0" smtClean="0"/>
              <a:t>Conceitos utilizados:</a:t>
            </a:r>
          </a:p>
          <a:p>
            <a:r>
              <a:rPr lang="pt-BR" dirty="0" smtClean="0">
                <a:solidFill>
                  <a:srgbClr val="C00000"/>
                </a:solidFill>
              </a:rPr>
              <a:t>Democracia</a:t>
            </a:r>
            <a:r>
              <a:rPr lang="pt-BR" dirty="0" smtClean="0"/>
              <a:t>: conjunto de procedimentos e direitos de acordo com o qual os cidadãos: i. escolhem aqueles que os governam; </a:t>
            </a:r>
            <a:r>
              <a:rPr lang="pt-BR" dirty="0" err="1" smtClean="0"/>
              <a:t>ii</a:t>
            </a:r>
            <a:r>
              <a:rPr lang="pt-BR" dirty="0" smtClean="0"/>
              <a:t>. influenciam nas decisões desses eleitos; </a:t>
            </a:r>
            <a:r>
              <a:rPr lang="pt-BR" dirty="0" err="1" smtClean="0"/>
              <a:t>iii</a:t>
            </a:r>
            <a:r>
              <a:rPr lang="pt-BR" dirty="0" smtClean="0"/>
              <a:t>. </a:t>
            </a:r>
            <a:r>
              <a:rPr lang="pt-BR" dirty="0" err="1" smtClean="0"/>
              <a:t>Mantêm-os</a:t>
            </a:r>
            <a:r>
              <a:rPr lang="pt-BR" dirty="0" smtClean="0"/>
              <a:t> </a:t>
            </a:r>
            <a:r>
              <a:rPr lang="pt-BR" i="1" dirty="0" err="1" smtClean="0"/>
              <a:t>accountable</a:t>
            </a:r>
            <a:r>
              <a:rPr lang="pt-BR" dirty="0" smtClean="0"/>
              <a:t>.</a:t>
            </a:r>
          </a:p>
          <a:p>
            <a:r>
              <a:rPr lang="pt-BR" dirty="0" smtClean="0">
                <a:solidFill>
                  <a:srgbClr val="C00000"/>
                </a:solidFill>
              </a:rPr>
              <a:t>Participação política</a:t>
            </a:r>
            <a:r>
              <a:rPr lang="pt-BR" dirty="0" smtClean="0"/>
              <a:t>: qualquer atividade que vise influenciar a ação do governo.</a:t>
            </a:r>
          </a:p>
          <a:p>
            <a:r>
              <a:rPr lang="pt-BR" dirty="0" smtClean="0"/>
              <a:t>“Numa democracia, a participação oferece aos cidadãos uma oportunidade de comunicar sobre suas preocupações e preferências aos representantes políticos, pressionando-os a responder” (p.1).</a:t>
            </a:r>
          </a:p>
          <a:p>
            <a:r>
              <a:rPr lang="pt-BR" dirty="0" smtClean="0">
                <a:solidFill>
                  <a:srgbClr val="C00000"/>
                </a:solidFill>
              </a:rPr>
              <a:t>Tecnologias de Informação e Comunicação </a:t>
            </a:r>
            <a:r>
              <a:rPr lang="pt-BR" dirty="0" smtClean="0"/>
              <a:t>(TIC): têm grande potencial para trazer ganhos democráticos em qualquer âmbito do governo.</a:t>
            </a:r>
          </a:p>
          <a:p>
            <a:r>
              <a:rPr lang="pt-BR" dirty="0" smtClean="0">
                <a:solidFill>
                  <a:srgbClr val="C00000"/>
                </a:solidFill>
              </a:rPr>
              <a:t>Internet</a:t>
            </a:r>
            <a:r>
              <a:rPr lang="pt-BR" dirty="0" smtClean="0"/>
              <a:t>: potencializa de forma significativa e eficiente as possibilidades e alternativas de contato entre os cidadãos e entre estes e o governo, criando e recriando espaços de discussão e deliberação de assuntos públicos.</a:t>
            </a:r>
          </a:p>
          <a:p>
            <a:r>
              <a:rPr lang="pt-BR" dirty="0" smtClean="0">
                <a:solidFill>
                  <a:srgbClr val="C00000"/>
                </a:solidFill>
              </a:rPr>
              <a:t>E-Participação/Participação Digital/Participação </a:t>
            </a:r>
            <a:r>
              <a:rPr lang="pt-BR" i="1" dirty="0" smtClean="0">
                <a:solidFill>
                  <a:srgbClr val="C00000"/>
                </a:solidFill>
              </a:rPr>
              <a:t>on-line</a:t>
            </a:r>
            <a:r>
              <a:rPr lang="pt-BR" dirty="0" smtClean="0"/>
              <a:t>: interação mediada pelas TIC entre a esfera da sociedade civil e a esfera política formal, e entre a sociedade civil e a administração pública visando a influência dos cidadãos nos resultados das decisões públicas.</a:t>
            </a:r>
          </a:p>
        </p:txBody>
      </p:sp>
    </p:spTree>
    <p:extLst>
      <p:ext uri="{BB962C8B-B14F-4D97-AF65-F5344CB8AC3E}">
        <p14:creationId xmlns:p14="http://schemas.microsoft.com/office/powerpoint/2010/main" val="202758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4546</Words>
  <Application>Microsoft Office PowerPoint</Application>
  <PresentationFormat>Widescreen</PresentationFormat>
  <Paragraphs>211</Paragraphs>
  <Slides>53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53</vt:i4>
      </vt:variant>
    </vt:vector>
  </HeadingPairs>
  <TitlesOfParts>
    <vt:vector size="59" baseType="lpstr">
      <vt:lpstr>Arial</vt:lpstr>
      <vt:lpstr>Calibri</vt:lpstr>
      <vt:lpstr>Calibri Light</vt:lpstr>
      <vt:lpstr>Cambria Math</vt:lpstr>
      <vt:lpstr>Roboto</vt:lpstr>
      <vt:lpstr>Tema do Office</vt:lpstr>
      <vt:lpstr>Informação e sociedade no contexto da internet </vt:lpstr>
      <vt:lpstr>https://www.internetworldstats.com/stats.htm</vt:lpstr>
      <vt:lpstr>Apresentação do PowerPoint</vt:lpstr>
      <vt:lpstr>Apresentação do PowerPoint</vt:lpstr>
      <vt:lpstr>La noche de la filosofía</vt:lpstr>
      <vt:lpstr>Big Techs: até onde vai o poder das corporações que dominam o mercado de tecnologia? </vt:lpstr>
      <vt:lpstr>Apresentação do PowerPoint</vt:lpstr>
      <vt:lpstr>Apresentação do PowerPoint</vt:lpstr>
      <vt:lpstr>Panorama setorial da Internet e-Participação: oportunidades, desafios, e relação com os Objetivos de Desenvolvimento Sustentável CETIC – Dezembro 2017</vt:lpstr>
      <vt:lpstr>Panorama setorial da Internet e-Participação: oportunidades, desafios, e relação com os Objetivos de Desenvolvimento Sustentável CETIC – Dezembro 2017</vt:lpstr>
      <vt:lpstr>Apresentação do PowerPoint</vt:lpstr>
      <vt:lpstr>http://www.edemocracia.leg.br/  </vt:lpstr>
      <vt:lpstr>Liquid Democracy</vt:lpstr>
      <vt:lpstr>E-Democracy</vt:lpstr>
      <vt:lpstr>MediaLab Prado - Matadero</vt:lpstr>
      <vt:lpstr>Apresentação do PowerPoint</vt:lpstr>
      <vt:lpstr>Your Priorities</vt:lpstr>
      <vt:lpstr>WAGL – We all govern lab</vt:lpstr>
      <vt:lpstr>POL.IS</vt:lpstr>
      <vt:lpstr>CO Bologna</vt:lpstr>
      <vt:lpstr>CAMPO DE TENSÃO</vt:lpstr>
      <vt:lpstr>Apresentação do PowerPoint</vt:lpstr>
      <vt:lpstr>PARRA, H.Z.M. e ABDO, A.H.  Tendências democráticas e autoritárias, arquiteturas distribuídas e centralizadas. Liinc em Revista. Rio de janeiro, v.12, n.2, novembro 2016.</vt:lpstr>
      <vt:lpstr>PARRA, H.Z.M. e ABDO, A.H.  Tendências democráticas e autoritárias, arquiteturas distribuídas e centralizadas. Liinc em Revista. Rio de janeiro, v.12, n.2, novembro 2016</vt:lpstr>
      <vt:lpstr>Liinc em Revista, volume 9, 2013: Acesso à Informação Governamental http://revista.ibict.br/liinc/issue/view/209 </vt:lpstr>
      <vt:lpstr> Lei de Acesso à Informação – LAI LEI Nº 12.527, DE 18 DE NOVEMBRO DE 2011  Art. 1o  Esta Lei dispõe sobre os procedimentos a serem observados pela União, Estados, Distrito Federal e Municípios, com o fim de garantir o acesso a informações previsto no inciso XXXIII do art. 5o, no inciso II do § 3º do art. 37 e no § 2º do art. 216 da Constituição Federal. </vt:lpstr>
      <vt:lpstr>Apresentação do PowerPoint</vt:lpstr>
      <vt:lpstr>As dimensões da informação pública:  transparência, acesso e comunicação Carmem Lúcia Batista (2010)</vt:lpstr>
      <vt:lpstr>As dimensões da informação pública:  transparência, acesso e comunicação Carmem Lúcia Batista</vt:lpstr>
      <vt:lpstr>Apresentação do PowerPoint</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Consequências para os humanos? Democracia? </vt:lpstr>
      <vt:lpstr>Apresentação do PowerPoint</vt:lpstr>
      <vt:lpstr>O papel das máquinas sociais na formação de opinião em rede Santana e Lima (2017)</vt:lpstr>
      <vt:lpstr>O papel das máquinas sociais na formação de opinião em rede Santana e Lima (2017)</vt:lpstr>
      <vt:lpstr>Tecnopolítica </vt:lpstr>
      <vt:lpstr>Estamos presos no 'doomscrolling'? </vt:lpstr>
      <vt:lpstr>Apresentação do PowerPoint</vt:lpstr>
      <vt:lpstr>“Uma legião de imbecis”: hiperinformação, alienação e o fetichismo da tecnologia libertária Sylvia Moretzsohn</vt:lpstr>
      <vt:lpstr>“Uma legião de imbecis”: hiperinformação, alienação e o fetichismo da tecnologia libertária Sylvia Moretzsohn</vt:lpstr>
      <vt:lpstr>“Uma legião de imbecis”: hiperinfõrmação, alienação e o fetichismo da tecnologia libertária Sylvia Moretzsohn</vt:lpstr>
      <vt:lpstr>“Uma legião de imbecis”: hiperinformação, alienação e o fetichismo da tecnologia libertária Sylvia Moretzsohn</vt:lpstr>
      <vt:lpstr>Em louvor da sombra (1933) Junichiro Tanikazi</vt:lpstr>
      <vt:lpstr>“Uma legião de imbecis”: hiperinformação, alienação e o fetichismo da tecnologia libertária Sylvia Moretzsohn</vt:lpstr>
      <vt:lpstr>“Uma legião de imbecis”: hiperinfõrmação, alienação e o fetichismo da tecnologia libertária Sylvia Moretzsohn</vt:lpstr>
      <vt:lpstr>“Uma legião de imbecis”: hiperinfõrmação, alienação e o fetichismo da tecnologia libertária Sylvia Moretzsohn</vt:lpstr>
      <vt:lpstr>“Uma legião de imbecis”: hiperinformação, alienação e o fetichismo da tecnologia libertária Sylvia Moretzsohn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 maciel barbosa de oliveira</dc:creator>
  <cp:lastModifiedBy>Conta da Microsoft</cp:lastModifiedBy>
  <cp:revision>76</cp:revision>
  <dcterms:created xsi:type="dcterms:W3CDTF">2018-04-16T15:37:41Z</dcterms:created>
  <dcterms:modified xsi:type="dcterms:W3CDTF">2023-05-16T14:14:31Z</dcterms:modified>
</cp:coreProperties>
</file>