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4FA0E-B9BF-4B46-9DFB-48495345E6D0}" type="datetimeFigureOut">
              <a:rPr lang="pt-BR" smtClean="0"/>
              <a:pPr/>
              <a:t>11/09/2020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5DC26-2C66-4147-A7BE-0FAEC8A1B1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Língua espanhola II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Programa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pt-BR" dirty="0"/>
              <a:t>Conteúdos linguístico-discursivos: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1. Acentuação</a:t>
            </a:r>
            <a:r>
              <a:rPr lang="pt-BR" dirty="0"/>
              <a:t>; Separação silábica; Pontuação.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2</a:t>
            </a:r>
            <a:r>
              <a:rPr lang="pt-BR" dirty="0"/>
              <a:t>. Verbos: (a) Morfologia (regularidades e irregularidades verbais), usos e valores contrapostos dos pretéritos do modo indicativo (Pretérito </a:t>
            </a:r>
            <a:r>
              <a:rPr lang="pt-BR" dirty="0" err="1"/>
              <a:t>Perfecto</a:t>
            </a:r>
            <a:r>
              <a:rPr lang="pt-BR" dirty="0"/>
              <a:t> </a:t>
            </a:r>
            <a:r>
              <a:rPr lang="pt-BR" dirty="0" err="1"/>
              <a:t>Simple</a:t>
            </a:r>
            <a:r>
              <a:rPr lang="pt-BR" dirty="0"/>
              <a:t>, Pretérito </a:t>
            </a:r>
            <a:r>
              <a:rPr lang="pt-BR" dirty="0" err="1"/>
              <a:t>Perfecto</a:t>
            </a:r>
            <a:r>
              <a:rPr lang="pt-BR" dirty="0"/>
              <a:t> </a:t>
            </a:r>
            <a:r>
              <a:rPr lang="pt-BR" dirty="0" err="1"/>
              <a:t>Compuesto</a:t>
            </a:r>
            <a:r>
              <a:rPr lang="pt-BR" dirty="0"/>
              <a:t> e Pretérito </a:t>
            </a:r>
            <a:r>
              <a:rPr lang="pt-BR" dirty="0" err="1"/>
              <a:t>Pluscuamperfecto</a:t>
            </a:r>
            <a:r>
              <a:rPr lang="pt-BR" dirty="0"/>
              <a:t>); Morfologia (regularidades e irregularidades verbais), usos e valores do Futuro </a:t>
            </a:r>
            <a:r>
              <a:rPr lang="pt-BR" dirty="0" err="1"/>
              <a:t>Simple</a:t>
            </a:r>
            <a:r>
              <a:rPr lang="pt-BR" dirty="0"/>
              <a:t> do modo indicativo contraposto ao uso da perífrase ir + a + infinitivo (Futuro Perifrástico); Morfologia do Gerúndio (regularidades e irregularidades); (b) Verbos pronominais (os que se referem à biografia: </a:t>
            </a:r>
            <a:r>
              <a:rPr lang="pt-BR" dirty="0" err="1"/>
              <a:t>morirse</a:t>
            </a:r>
            <a:r>
              <a:rPr lang="pt-BR" dirty="0"/>
              <a:t>, </a:t>
            </a:r>
            <a:r>
              <a:rPr lang="pt-BR" dirty="0" err="1"/>
              <a:t>recibirse</a:t>
            </a:r>
            <a:r>
              <a:rPr lang="pt-BR" dirty="0"/>
              <a:t>, </a:t>
            </a:r>
            <a:r>
              <a:rPr lang="pt-BR" dirty="0" err="1"/>
              <a:t>irse</a:t>
            </a:r>
            <a:r>
              <a:rPr lang="pt-BR" dirty="0"/>
              <a:t>, etc.): obrigatórios, diferenças de matizes semânticos entre formas pronominais e não pronominais; (c) Perífrases: estar/</a:t>
            </a:r>
            <a:r>
              <a:rPr lang="pt-BR" dirty="0" err="1"/>
              <a:t>llevar</a:t>
            </a:r>
            <a:r>
              <a:rPr lang="pt-BR" dirty="0"/>
              <a:t>/seguir + </a:t>
            </a:r>
            <a:r>
              <a:rPr lang="pt-BR" dirty="0" err="1"/>
              <a:t>gerundio</a:t>
            </a:r>
            <a:r>
              <a:rPr lang="pt-BR" dirty="0"/>
              <a:t> e </a:t>
            </a:r>
            <a:r>
              <a:rPr lang="pt-BR" dirty="0" err="1"/>
              <a:t>haber</a:t>
            </a:r>
            <a:r>
              <a:rPr lang="pt-BR" dirty="0"/>
              <a:t> que / </a:t>
            </a:r>
            <a:r>
              <a:rPr lang="pt-BR" dirty="0" err="1"/>
              <a:t>tener</a:t>
            </a:r>
            <a:r>
              <a:rPr lang="pt-BR" dirty="0"/>
              <a:t> que.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3</a:t>
            </a:r>
            <a:r>
              <a:rPr lang="pt-BR" dirty="0"/>
              <a:t>. Marcadores temporais de passado e de futuro.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4</a:t>
            </a:r>
            <a:r>
              <a:rPr lang="pt-BR" dirty="0"/>
              <a:t>. Introdução à subordinação.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5</a:t>
            </a:r>
            <a:r>
              <a:rPr lang="pt-BR" dirty="0"/>
              <a:t>. Períodos condicionais reais (hipóteses) com presente de indicativo.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62500" lnSpcReduction="20000"/>
          </a:bodyPr>
          <a:lstStyle/>
          <a:p>
            <a:pPr indent="0" algn="ctr"/>
            <a:r>
              <a:rPr lang="pt-BR" dirty="0" smtClean="0"/>
              <a:t> Conteúdos </a:t>
            </a:r>
            <a:r>
              <a:rPr lang="pt-BR" dirty="0"/>
              <a:t>linguístico-discursivos</a:t>
            </a:r>
            <a:r>
              <a:rPr lang="pt-BR" dirty="0" smtClean="0"/>
              <a:t>:</a:t>
            </a:r>
          </a:p>
          <a:p>
            <a:pPr indent="0"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6. As subordinadas temporais introduzidas pelo marcador </a:t>
            </a:r>
            <a:r>
              <a:rPr lang="pt-BR" i="1" dirty="0" err="1"/>
              <a:t>cuando</a:t>
            </a:r>
            <a:r>
              <a:rPr lang="pt-BR" dirty="0"/>
              <a:t> + Presente de Subjuntivo; </a:t>
            </a:r>
            <a:endParaRPr lang="pt-BR" dirty="0" smtClean="0"/>
          </a:p>
          <a:p>
            <a:pPr indent="0">
              <a:buNone/>
            </a:pPr>
            <a:endParaRPr lang="pt-BR" dirty="0" smtClean="0"/>
          </a:p>
          <a:p>
            <a:pPr indent="0">
              <a:buNone/>
            </a:pPr>
            <a:r>
              <a:rPr lang="pt-BR" dirty="0" smtClean="0"/>
              <a:t>7</a:t>
            </a:r>
            <a:r>
              <a:rPr lang="pt-BR" dirty="0"/>
              <a:t>. A sintaxe dos convites: </a:t>
            </a:r>
            <a:r>
              <a:rPr lang="pt-BR" i="1" dirty="0"/>
              <a:t>quedar en</a:t>
            </a:r>
            <a:r>
              <a:rPr lang="pt-BR" dirty="0"/>
              <a:t>/</a:t>
            </a:r>
            <a:r>
              <a:rPr lang="pt-BR" i="1" dirty="0"/>
              <a:t>para</a:t>
            </a:r>
            <a:r>
              <a:rPr lang="pt-BR" dirty="0"/>
              <a:t>; </a:t>
            </a:r>
            <a:r>
              <a:rPr lang="pt-BR" i="1" dirty="0" err="1"/>
              <a:t>es</a:t>
            </a:r>
            <a:r>
              <a:rPr lang="pt-BR" i="1" dirty="0"/>
              <a:t> que</a:t>
            </a:r>
            <a:r>
              <a:rPr lang="pt-BR" dirty="0"/>
              <a:t>, </a:t>
            </a:r>
            <a:r>
              <a:rPr lang="pt-BR" i="1" dirty="0" err="1"/>
              <a:t>lo</a:t>
            </a:r>
            <a:r>
              <a:rPr lang="pt-BR" i="1" dirty="0"/>
              <a:t> que </a:t>
            </a:r>
            <a:r>
              <a:rPr lang="pt-BR" i="1" dirty="0" err="1"/>
              <a:t>pasa</a:t>
            </a:r>
            <a:r>
              <a:rPr lang="pt-BR" i="1" dirty="0"/>
              <a:t> </a:t>
            </a:r>
            <a:r>
              <a:rPr lang="pt-BR" i="1" dirty="0" err="1"/>
              <a:t>es</a:t>
            </a:r>
            <a:r>
              <a:rPr lang="pt-BR" i="1" dirty="0"/>
              <a:t> que</a:t>
            </a:r>
            <a:r>
              <a:rPr lang="pt-BR" dirty="0"/>
              <a:t>....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indent="0">
              <a:buNone/>
            </a:pPr>
            <a:r>
              <a:rPr lang="pt-BR" dirty="0" smtClean="0"/>
              <a:t>8</a:t>
            </a:r>
            <a:r>
              <a:rPr lang="pt-BR" dirty="0"/>
              <a:t>. O funcionamento na sintaxe dos pronomes pessoais.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indent="0">
              <a:buNone/>
            </a:pPr>
            <a:r>
              <a:rPr lang="pt-BR" dirty="0" smtClean="0"/>
              <a:t>9</a:t>
            </a:r>
            <a:r>
              <a:rPr lang="pt-BR" dirty="0"/>
              <a:t>. Sequências argumentativas: </a:t>
            </a:r>
            <a:r>
              <a:rPr lang="pt-BR" i="1" dirty="0"/>
              <a:t>pero</a:t>
            </a:r>
            <a:r>
              <a:rPr lang="pt-BR" dirty="0"/>
              <a:t> / </a:t>
            </a:r>
            <a:r>
              <a:rPr lang="pt-BR" i="1" dirty="0" err="1"/>
              <a:t>aunque</a:t>
            </a:r>
            <a:r>
              <a:rPr lang="pt-BR" dirty="0"/>
              <a:t>, introdução do funcionamento de </a:t>
            </a:r>
            <a:r>
              <a:rPr lang="pt-BR" i="1" dirty="0"/>
              <a:t>sino</a:t>
            </a:r>
            <a:r>
              <a:rPr lang="pt-BR" dirty="0"/>
              <a:t>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indent="0">
              <a:buNone/>
            </a:pPr>
            <a:r>
              <a:rPr lang="pt-BR" dirty="0" smtClean="0"/>
              <a:t>10</a:t>
            </a:r>
            <a:r>
              <a:rPr lang="pt-BR" dirty="0"/>
              <a:t>. A comparação e intensificação.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pPr indent="0">
              <a:buNone/>
            </a:pPr>
            <a:r>
              <a:rPr lang="pt-BR" dirty="0" smtClean="0"/>
              <a:t>11</a:t>
            </a:r>
            <a:r>
              <a:rPr lang="pt-BR" dirty="0"/>
              <a:t>. Campos lexicais referentes a: (a) Práticas da vida cotidiana: compras e formas de pagamento; (b) Histórias de vida e biografias; (c) Relatos de acontecimentos: notícias de jornal; (d) Encontros com amigos ou conhecidos; (e) Lazer: espetáculos, esportes e outros.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11</Words>
  <Application>Microsoft Office PowerPoint</Application>
  <PresentationFormat>Apresentação na tela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Língua espanhola II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Língua espanhola II</dc:title>
  <dc:creator>Maite</dc:creator>
  <cp:lastModifiedBy>Maite</cp:lastModifiedBy>
  <cp:revision>8</cp:revision>
  <dcterms:created xsi:type="dcterms:W3CDTF">2020-09-08T22:23:12Z</dcterms:created>
  <dcterms:modified xsi:type="dcterms:W3CDTF">2020-09-11T20:44:16Z</dcterms:modified>
</cp:coreProperties>
</file>