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4"/>
  </p:notesMasterIdLst>
  <p:handoutMasterIdLst>
    <p:handoutMasterId r:id="rId75"/>
  </p:handoutMasterIdLst>
  <p:sldIdLst>
    <p:sldId id="256" r:id="rId2"/>
    <p:sldId id="257" r:id="rId3"/>
    <p:sldId id="543" r:id="rId4"/>
    <p:sldId id="275" r:id="rId5"/>
    <p:sldId id="670" r:id="rId6"/>
    <p:sldId id="671" r:id="rId7"/>
    <p:sldId id="774" r:id="rId8"/>
    <p:sldId id="773" r:id="rId9"/>
    <p:sldId id="853" r:id="rId10"/>
    <p:sldId id="719" r:id="rId11"/>
    <p:sldId id="777" r:id="rId12"/>
    <p:sldId id="720" r:id="rId13"/>
    <p:sldId id="542" r:id="rId14"/>
    <p:sldId id="711" r:id="rId15"/>
    <p:sldId id="700" r:id="rId16"/>
    <p:sldId id="697" r:id="rId17"/>
    <p:sldId id="817" r:id="rId18"/>
    <p:sldId id="821" r:id="rId19"/>
    <p:sldId id="699" r:id="rId20"/>
    <p:sldId id="786" r:id="rId21"/>
    <p:sldId id="854" r:id="rId22"/>
    <p:sldId id="819" r:id="rId23"/>
    <p:sldId id="820" r:id="rId24"/>
    <p:sldId id="855" r:id="rId25"/>
    <p:sldId id="856" r:id="rId26"/>
    <p:sldId id="835" r:id="rId27"/>
    <p:sldId id="844" r:id="rId28"/>
    <p:sldId id="825" r:id="rId29"/>
    <p:sldId id="827" r:id="rId30"/>
    <p:sldId id="842" r:id="rId31"/>
    <p:sldId id="822" r:id="rId32"/>
    <p:sldId id="823" r:id="rId33"/>
    <p:sldId id="794" r:id="rId34"/>
    <p:sldId id="811" r:id="rId35"/>
    <p:sldId id="364" r:id="rId36"/>
    <p:sldId id="365" r:id="rId37"/>
    <p:sldId id="622" r:id="rId38"/>
    <p:sldId id="859" r:id="rId39"/>
    <p:sldId id="366" r:id="rId40"/>
    <p:sldId id="857" r:id="rId41"/>
    <p:sldId id="797" r:id="rId42"/>
    <p:sldId id="795" r:id="rId43"/>
    <p:sldId id="796" r:id="rId44"/>
    <p:sldId id="615" r:id="rId45"/>
    <p:sldId id="849" r:id="rId46"/>
    <p:sldId id="858" r:id="rId47"/>
    <p:sldId id="371" r:id="rId48"/>
    <p:sldId id="502" r:id="rId49"/>
    <p:sldId id="838" r:id="rId50"/>
    <p:sldId id="831" r:id="rId51"/>
    <p:sldId id="804" r:id="rId52"/>
    <p:sldId id="860" r:id="rId53"/>
    <p:sldId id="805" r:id="rId54"/>
    <p:sldId id="806" r:id="rId55"/>
    <p:sldId id="809" r:id="rId56"/>
    <p:sldId id="713" r:id="rId57"/>
    <p:sldId id="798" r:id="rId58"/>
    <p:sldId id="799" r:id="rId59"/>
    <p:sldId id="800" r:id="rId60"/>
    <p:sldId id="802" r:id="rId61"/>
    <p:sldId id="834" r:id="rId62"/>
    <p:sldId id="861" r:id="rId63"/>
    <p:sldId id="451" r:id="rId64"/>
    <p:sldId id="816" r:id="rId65"/>
    <p:sldId id="841" r:id="rId66"/>
    <p:sldId id="862" r:id="rId67"/>
    <p:sldId id="696" r:id="rId68"/>
    <p:sldId id="701" r:id="rId69"/>
    <p:sldId id="848" r:id="rId70"/>
    <p:sldId id="863" r:id="rId71"/>
    <p:sldId id="864" r:id="rId72"/>
    <p:sldId id="680" r:id="rId73"/>
  </p:sldIdLst>
  <p:sldSz cx="9144000" cy="6858000" type="screen4x3"/>
  <p:notesSz cx="6881813" cy="100155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3399"/>
    <a:srgbClr val="00FFCC"/>
    <a:srgbClr val="006666"/>
    <a:srgbClr val="0000FF"/>
    <a:srgbClr val="0033C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86139" autoAdjust="0"/>
  </p:normalViewPr>
  <p:slideViewPr>
    <p:cSldViewPr>
      <p:cViewPr varScale="1">
        <p:scale>
          <a:sx n="98" d="100"/>
          <a:sy n="98" d="100"/>
        </p:scale>
        <p:origin x="16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994"/>
    </p:cViewPr>
  </p:sorterViewPr>
  <p:notesViewPr>
    <p:cSldViewPr>
      <p:cViewPr varScale="1">
        <p:scale>
          <a:sx n="82" d="100"/>
          <a:sy n="82" d="100"/>
        </p:scale>
        <p:origin x="3948" y="96"/>
      </p:cViewPr>
      <p:guideLst>
        <p:guide orient="horz" pos="3155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idemiologia\Documents\Congresso%20Bel&#233;m\Popula&#231;&#227;oPrisio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idemiologia\Documents\Congresso%20Bel&#233;m\Popula&#231;&#227;oPrisio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'Por Ano'!$A$1:$A$25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1997</c:v>
                </c:pt>
                <c:pt idx="7">
                  <c:v>1999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'Por Ano'!$B$1:$B$25</c:f>
              <c:numCache>
                <c:formatCode>General</c:formatCode>
                <c:ptCount val="25"/>
                <c:pt idx="0">
                  <c:v>90</c:v>
                </c:pt>
                <c:pt idx="1">
                  <c:v>114.3</c:v>
                </c:pt>
                <c:pt idx="2">
                  <c:v>126.2</c:v>
                </c:pt>
                <c:pt idx="3">
                  <c:v>129.19999999999999</c:v>
                </c:pt>
                <c:pt idx="4">
                  <c:v>148.80000000000001</c:v>
                </c:pt>
                <c:pt idx="5">
                  <c:v>170.6</c:v>
                </c:pt>
                <c:pt idx="6">
                  <c:v>194.1</c:v>
                </c:pt>
                <c:pt idx="7">
                  <c:v>232.8</c:v>
                </c:pt>
                <c:pt idx="8">
                  <c:v>233.9</c:v>
                </c:pt>
                <c:pt idx="9">
                  <c:v>239.3</c:v>
                </c:pt>
                <c:pt idx="10">
                  <c:v>308.3</c:v>
                </c:pt>
                <c:pt idx="11">
                  <c:v>336.4</c:v>
                </c:pt>
                <c:pt idx="12">
                  <c:v>361.4</c:v>
                </c:pt>
                <c:pt idx="13">
                  <c:v>401.2</c:v>
                </c:pt>
                <c:pt idx="14">
                  <c:v>422.4</c:v>
                </c:pt>
                <c:pt idx="15">
                  <c:v>451.4</c:v>
                </c:pt>
                <c:pt idx="16">
                  <c:v>473.6</c:v>
                </c:pt>
                <c:pt idx="17">
                  <c:v>496.3</c:v>
                </c:pt>
                <c:pt idx="18">
                  <c:v>514.6</c:v>
                </c:pt>
                <c:pt idx="19">
                  <c:v>549.79999999999995</c:v>
                </c:pt>
                <c:pt idx="20">
                  <c:v>581.5</c:v>
                </c:pt>
                <c:pt idx="21">
                  <c:v>622.20000000000005</c:v>
                </c:pt>
                <c:pt idx="22">
                  <c:v>698.6</c:v>
                </c:pt>
                <c:pt idx="23">
                  <c:v>722.1</c:v>
                </c:pt>
                <c:pt idx="24">
                  <c:v>726.3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8E-4931-B996-A54A5C2EDA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6"/>
        <c:overlap val="-90"/>
        <c:axId val="239229608"/>
        <c:axId val="239227648"/>
      </c:barChart>
      <c:catAx>
        <c:axId val="2392296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9227648"/>
        <c:crosses val="autoZero"/>
        <c:auto val="1"/>
        <c:lblAlgn val="ctr"/>
        <c:lblOffset val="100"/>
        <c:noMultiLvlLbl val="0"/>
      </c:catAx>
      <c:valAx>
        <c:axId val="239227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9229608"/>
        <c:crossesAt val="1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205924480678857E-2"/>
          <c:y val="6.7415946205571564E-2"/>
          <c:w val="0.85202719129135407"/>
          <c:h val="0.8434326472879650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'Por UF'!$A$1:$A$27</c:f>
              <c:strCache>
                <c:ptCount val="27"/>
                <c:pt idx="0">
                  <c:v>RR</c:v>
                </c:pt>
                <c:pt idx="1">
                  <c:v>AP</c:v>
                </c:pt>
                <c:pt idx="2">
                  <c:v>TO</c:v>
                </c:pt>
                <c:pt idx="3">
                  <c:v>PI</c:v>
                </c:pt>
                <c:pt idx="4">
                  <c:v>SE</c:v>
                </c:pt>
                <c:pt idx="5">
                  <c:v>AC</c:v>
                </c:pt>
                <c:pt idx="6">
                  <c:v>AL</c:v>
                </c:pt>
                <c:pt idx="7">
                  <c:v>MA</c:v>
                </c:pt>
                <c:pt idx="8">
                  <c:v>AM</c:v>
                </c:pt>
                <c:pt idx="9">
                  <c:v>RN</c:v>
                </c:pt>
                <c:pt idx="10">
                  <c:v>RO</c:v>
                </c:pt>
                <c:pt idx="11">
                  <c:v>PB</c:v>
                </c:pt>
                <c:pt idx="12">
                  <c:v>MT</c:v>
                </c:pt>
                <c:pt idx="13">
                  <c:v>DF</c:v>
                </c:pt>
                <c:pt idx="14">
                  <c:v>PA</c:v>
                </c:pt>
                <c:pt idx="15">
                  <c:v>MS</c:v>
                </c:pt>
                <c:pt idx="16">
                  <c:v>BA</c:v>
                </c:pt>
                <c:pt idx="17">
                  <c:v>ES</c:v>
                </c:pt>
                <c:pt idx="18">
                  <c:v>GO</c:v>
                </c:pt>
                <c:pt idx="19">
                  <c:v>SC</c:v>
                </c:pt>
                <c:pt idx="20">
                  <c:v>CE</c:v>
                </c:pt>
                <c:pt idx="21">
                  <c:v>PE</c:v>
                </c:pt>
                <c:pt idx="22">
                  <c:v>RS</c:v>
                </c:pt>
                <c:pt idx="23">
                  <c:v>PR</c:v>
                </c:pt>
                <c:pt idx="24">
                  <c:v>RJ</c:v>
                </c:pt>
                <c:pt idx="25">
                  <c:v>MG</c:v>
                </c:pt>
                <c:pt idx="26">
                  <c:v>SP</c:v>
                </c:pt>
              </c:strCache>
            </c:strRef>
          </c:cat>
          <c:val>
            <c:numRef>
              <c:f>'Por UF'!$B$1:$B$27</c:f>
              <c:numCache>
                <c:formatCode>#,##0</c:formatCode>
                <c:ptCount val="27"/>
                <c:pt idx="0">
                  <c:v>2590</c:v>
                </c:pt>
                <c:pt idx="1">
                  <c:v>2806</c:v>
                </c:pt>
                <c:pt idx="2">
                  <c:v>3573</c:v>
                </c:pt>
                <c:pt idx="3">
                  <c:v>4368</c:v>
                </c:pt>
                <c:pt idx="4">
                  <c:v>4888</c:v>
                </c:pt>
                <c:pt idx="5">
                  <c:v>6263</c:v>
                </c:pt>
                <c:pt idx="6">
                  <c:v>7760</c:v>
                </c:pt>
                <c:pt idx="7">
                  <c:v>8766</c:v>
                </c:pt>
                <c:pt idx="8">
                  <c:v>8931</c:v>
                </c:pt>
                <c:pt idx="9">
                  <c:v>9252</c:v>
                </c:pt>
                <c:pt idx="10">
                  <c:v>11383</c:v>
                </c:pt>
                <c:pt idx="11">
                  <c:v>12124</c:v>
                </c:pt>
                <c:pt idx="12">
                  <c:v>12292</c:v>
                </c:pt>
                <c:pt idx="13">
                  <c:v>15894</c:v>
                </c:pt>
                <c:pt idx="14">
                  <c:v>16490</c:v>
                </c:pt>
                <c:pt idx="15">
                  <c:v>16774</c:v>
                </c:pt>
                <c:pt idx="16">
                  <c:v>16829</c:v>
                </c:pt>
                <c:pt idx="17">
                  <c:v>20060</c:v>
                </c:pt>
                <c:pt idx="18">
                  <c:v>21251</c:v>
                </c:pt>
                <c:pt idx="19">
                  <c:v>21558</c:v>
                </c:pt>
                <c:pt idx="20">
                  <c:v>26863</c:v>
                </c:pt>
                <c:pt idx="21">
                  <c:v>31001</c:v>
                </c:pt>
                <c:pt idx="22">
                  <c:v>36174</c:v>
                </c:pt>
                <c:pt idx="23">
                  <c:v>50029</c:v>
                </c:pt>
                <c:pt idx="24">
                  <c:v>52691</c:v>
                </c:pt>
                <c:pt idx="25">
                  <c:v>76713</c:v>
                </c:pt>
                <c:pt idx="26">
                  <c:v>229031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2C-44F5-A566-B0A1F2F1C97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460199312"/>
        <c:axId val="460195000"/>
      </c:barChart>
      <c:catAx>
        <c:axId val="4601993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Estados e UF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0195000"/>
        <c:crosses val="autoZero"/>
        <c:auto val="1"/>
        <c:lblAlgn val="ctr"/>
        <c:lblOffset val="100"/>
        <c:noMultiLvlLbl val="0"/>
      </c:catAx>
      <c:valAx>
        <c:axId val="46019500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População Prisional</a:t>
                </a:r>
              </a:p>
            </c:rich>
          </c:tx>
          <c:layout>
            <c:manualLayout>
              <c:xMode val="edge"/>
              <c:yMode val="edge"/>
              <c:x val="0.46651907990727431"/>
              <c:y val="0.952834849185128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019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>
        <a:lumMod val="40000"/>
        <a:lumOff val="6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3095" tIns="46548" rIns="93095" bIns="46548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3095" tIns="46548" rIns="93095" bIns="46548" rtlCol="0"/>
          <a:lstStyle>
            <a:lvl1pPr algn="r">
              <a:defRPr sz="1200"/>
            </a:lvl1pPr>
          </a:lstStyle>
          <a:p>
            <a:fld id="{6B471612-3674-4C3D-8DF0-581BEC452E6C}" type="datetimeFigureOut">
              <a:rPr lang="pt-BR" smtClean="0"/>
              <a:pPr/>
              <a:t>25/09/2020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3095" tIns="46548" rIns="93095" bIns="46548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3095" tIns="46548" rIns="93095" bIns="46548" rtlCol="0" anchor="b"/>
          <a:lstStyle>
            <a:lvl1pPr algn="r">
              <a:defRPr sz="1200"/>
            </a:lvl1pPr>
          </a:lstStyle>
          <a:p>
            <a:fld id="{36881A51-1086-48B2-8BFC-711D50E3BF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155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50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50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05387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757381"/>
            <a:ext cx="5505450" cy="450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3023"/>
            <a:ext cx="2982119" cy="50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9513023"/>
            <a:ext cx="2982119" cy="50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71333A2-A549-406C-9C00-D030AC265D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832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33A2-A549-406C-9C00-D030AC265DDF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571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333A2-A549-406C-9C00-D030AC265DDF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206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33A2-A549-406C-9C00-D030AC265DDF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826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33A2-A549-406C-9C00-D030AC265DDF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914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33A2-A549-406C-9C00-D030AC265DDF}" type="slidenum">
              <a:rPr lang="pt-BR" smtClean="0"/>
              <a:pPr>
                <a:defRPr/>
              </a:pPr>
              <a:t>43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3825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33A2-A549-406C-9C00-D030AC265DDF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204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45F9B4C-5DCE-4F71-ABA4-7F735E41B3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84ABEA3-9D28-4A2A-8617-3932D8FEE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8959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33A2-A549-406C-9C00-D030AC265DDF}" type="slidenum">
              <a:rPr lang="pt-BR" smtClean="0"/>
              <a:pPr>
                <a:defRPr/>
              </a:pPr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826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333A2-A549-406C-9C00-D030AC265DDF}" type="slidenum">
              <a:rPr lang="pt-BR" smtClean="0"/>
              <a:pPr>
                <a:defRPr/>
              </a:pPr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207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89941-5653-40F6-A842-DF85FB4AE873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716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33A2-A549-406C-9C00-D030AC265DDF}" type="slidenum">
              <a:rPr lang="pt-BR" smtClean="0"/>
              <a:pPr>
                <a:defRPr/>
              </a:pPr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415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A43FD1F-A807-4722-992A-160CCD25664C}" type="slidenum">
              <a:rPr lang="pt-BR" altLang="pt-BR"/>
              <a:pPr>
                <a:spcBef>
                  <a:spcPct val="0"/>
                </a:spcBef>
              </a:pPr>
              <a:t>7</a:t>
            </a:fld>
            <a:endParaRPr lang="pt-BR" altLang="pt-B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UY" altLang="pt-BR" dirty="0"/>
          </a:p>
        </p:txBody>
      </p:sp>
    </p:spTree>
    <p:extLst>
      <p:ext uri="{BB962C8B-B14F-4D97-AF65-F5344CB8AC3E}">
        <p14:creationId xmlns:p14="http://schemas.microsoft.com/office/powerpoint/2010/main" val="18206530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33A2-A549-406C-9C00-D030AC265DDF}" type="slidenum">
              <a:rPr lang="pt-BR" smtClean="0"/>
              <a:pPr>
                <a:defRPr/>
              </a:pPr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7881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414" y="9448926"/>
            <a:ext cx="2972098" cy="49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5" tIns="48052" rIns="96105" bIns="48052" anchor="b"/>
          <a:lstStyle/>
          <a:p>
            <a:pPr algn="r"/>
            <a:fld id="{F70270AB-C5A0-4015-9375-33F403BF1AA5}" type="slidenum">
              <a:rPr lang="pt-BR" altLang="pt-BR" sz="1300"/>
              <a:pPr algn="r"/>
              <a:t>64</a:t>
            </a:fld>
            <a:endParaRPr lang="pt-BR" altLang="pt-BR" sz="13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7713"/>
            <a:ext cx="4973638" cy="3729037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725286"/>
            <a:ext cx="5485805" cy="4475286"/>
          </a:xfrm>
          <a:noFill/>
          <a:ln/>
        </p:spPr>
        <p:txBody>
          <a:bodyPr lIns="96112" tIns="48056" rIns="96112" bIns="48056"/>
          <a:lstStyle/>
          <a:p>
            <a:pPr eaLnBrk="1" hangingPunct="1"/>
            <a:r>
              <a:rPr lang="pt-BR" altLang="pt-BR" sz="1800">
                <a:latin typeface="Arial" pitchFamily="34" charset="0"/>
                <a:cs typeface="Arial" pitchFamily="34" charset="0"/>
              </a:rPr>
              <a:t>Base_MAIO_2013</a:t>
            </a:r>
          </a:p>
          <a:p>
            <a:pPr eaLnBrk="1" hangingPunct="1"/>
            <a:endParaRPr lang="pt-BR" altLang="pt-BR" sz="1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37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333A2-A549-406C-9C00-D030AC265DDF}" type="slidenum">
              <a:rPr lang="pt-BR" smtClean="0"/>
              <a:pPr>
                <a:defRPr/>
              </a:pPr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6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333A2-A549-406C-9C00-D030AC265DDF}" type="slidenum">
              <a:rPr lang="pt-BR" smtClean="0"/>
              <a:pPr>
                <a:defRPr/>
              </a:pPr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06975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2A0F1-47EE-4B22-9CA3-A6A6F2FFAFBB}" type="slidenum">
              <a:rPr lang="pt-BR" smtClean="0"/>
              <a:pPr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1143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2A0F1-47EE-4B22-9CA3-A6A6F2FFAFBB}" type="slidenum">
              <a:rPr lang="pt-BR" smtClean="0"/>
              <a:pPr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1586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333A2-A549-406C-9C00-D030AC265DDF}" type="slidenum">
              <a:rPr lang="pt-BR" smtClean="0"/>
              <a:pPr>
                <a:defRPr/>
              </a:pPr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5441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68700-5033-4360-A28E-A55A906517C3}" type="slidenum">
              <a:rPr lang="pt-BR" smtClean="0"/>
              <a:pPr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420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33A2-A549-406C-9C00-D030AC265DDF}" type="slidenum">
              <a:rPr lang="pt-BR" smtClean="0"/>
              <a:pPr>
                <a:defRPr/>
              </a:pPr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844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333A2-A549-406C-9C00-D030AC265DDF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917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F07CC3-76FA-45CA-9BBD-72794D006242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7381"/>
            <a:ext cx="5046663" cy="4506992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9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33A2-A549-406C-9C00-D030AC265DDF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883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333A2-A549-406C-9C00-D030AC265DDF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6531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33A2-A549-406C-9C00-D030AC265DDF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968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333A2-A549-406C-9C00-D030AC265DDF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506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333A2-A549-406C-9C00-D030AC265DDF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0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CDBCD9-8698-474B-9675-15AA95E7549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F8813-8E1B-4E73-BF19-8E7D5D67B34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09E38-2FE8-4516-AF9C-BC7DA56E0EC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65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15F75-CE1B-4C68-9808-89CA56810BF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D637A74C-846F-48F3-9DA1-25E73F1EB8C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77CCA-EB38-48CE-9E4E-2FCC8BD8275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1FE6F-C129-4A76-9C16-270ADB11684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70FA7-0E30-4BD6-90BC-D3D3C35A842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33567-590A-4E2F-9B36-BF4429C046E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C20E8-AACE-4C0C-82EC-E0782D5A9FD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BB8FEF4D-8443-48FB-9D67-8D616F95FD2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FFEB5F8-0949-462E-99AD-C2CDFDD7CB3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1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s.gov.br/pt-br/pub/2019/manual-de-recomendacoes-para-o-controle-da-tuberculose-no-brasi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ho.int/mediacentre/factsheets/fs104/en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lungs-organ-anatomy-bronchia-154282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e.serlo.org/biologie/biologie-menschen/sinne-organe-menschen-lunge" TargetMode="Externa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221088"/>
            <a:ext cx="6400800" cy="1417930"/>
          </a:xfrm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pt-BR" sz="1600" b="1" dirty="0">
                <a:solidFill>
                  <a:schemeClr val="tx1"/>
                </a:solidFill>
              </a:rPr>
              <a:t>Gerusa Figueiredo</a:t>
            </a:r>
          </a:p>
          <a:p>
            <a:pPr algn="ctr" eaLnBrk="1" hangingPunct="1">
              <a:buNone/>
            </a:pPr>
            <a:r>
              <a:rPr lang="pt-BR" sz="1600" b="1" dirty="0">
                <a:solidFill>
                  <a:schemeClr val="tx1"/>
                </a:solidFill>
              </a:rPr>
              <a:t>Faculdade de Medicina</a:t>
            </a:r>
          </a:p>
          <a:p>
            <a:pPr algn="ctr" eaLnBrk="1" hangingPunct="1">
              <a:buNone/>
            </a:pPr>
            <a:r>
              <a:rPr lang="pt-BR" sz="1600" b="1" dirty="0">
                <a:solidFill>
                  <a:schemeClr val="tx1"/>
                </a:solidFill>
              </a:rPr>
              <a:t>Departamento de Medicina Preventiva</a:t>
            </a:r>
          </a:p>
          <a:p>
            <a:pPr algn="ctr" eaLnBrk="1" hangingPunct="1">
              <a:buNone/>
            </a:pPr>
            <a:r>
              <a:rPr lang="pt-BR" sz="1600" b="1" dirty="0">
                <a:solidFill>
                  <a:schemeClr val="tx1"/>
                </a:solidFill>
              </a:rPr>
              <a:t>Instituto de Medicina Tropical</a:t>
            </a:r>
          </a:p>
          <a:p>
            <a:pPr algn="ctr" eaLnBrk="1" hangingPunct="1">
              <a:buNone/>
            </a:pPr>
            <a:r>
              <a:rPr lang="pt-BR" sz="1600" b="1" dirty="0">
                <a:solidFill>
                  <a:schemeClr val="tx1"/>
                </a:solidFill>
              </a:rPr>
              <a:t>Universidade de São Paulo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pt-BR" sz="4000" b="1" dirty="0">
                <a:solidFill>
                  <a:schemeClr val="bg1"/>
                </a:solidFill>
                <a:latin typeface="+mn-lt"/>
              </a:rPr>
              <a:t>Epidemiologia e Controle da Tuberculose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3B148-4075-46C9-A4EC-10F2F95CF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-243408"/>
            <a:ext cx="7715200" cy="115699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+mn-lt"/>
              </a:rPr>
              <a:t>Tuberculose/</a:t>
            </a:r>
            <a:r>
              <a:rPr lang="pt-BR" sz="3600" b="1" dirty="0">
                <a:solidFill>
                  <a:srgbClr val="C00000"/>
                </a:solidFill>
                <a:latin typeface="+mn-lt"/>
              </a:rPr>
              <a:t>Patogenia</a:t>
            </a:r>
            <a:endParaRPr lang="pt-BR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4B49FB6-5277-4D9C-8979-51F0949283A6}"/>
              </a:ext>
            </a:extLst>
          </p:cNvPr>
          <p:cNvSpPr/>
          <p:nvPr/>
        </p:nvSpPr>
        <p:spPr>
          <a:xfrm>
            <a:off x="467544" y="764704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</a:rPr>
              <a:t>Chegando aos alvéolos os bacilos são fagocitados por macrófagos</a:t>
            </a:r>
            <a:r>
              <a:rPr lang="pt-BR" sz="2400" b="1" dirty="0">
                <a:solidFill>
                  <a:srgbClr val="FF0000"/>
                </a:solidFill>
                <a:latin typeface="+mn-lt"/>
              </a:rPr>
              <a:t>*</a:t>
            </a:r>
            <a:r>
              <a:rPr lang="pt-BR" sz="2400" b="1" dirty="0">
                <a:latin typeface="+mn-lt"/>
              </a:rPr>
              <a:t>, dentro dos quais se multiplicam:</a:t>
            </a:r>
          </a:p>
          <a:p>
            <a:pPr lvl="1">
              <a:lnSpc>
                <a:spcPct val="150000"/>
              </a:lnSpc>
            </a:pPr>
            <a:endParaRPr lang="pt-BR" sz="2400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1866310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+mn-lt"/>
              </a:rPr>
              <a:t>* Imunidade inata </a:t>
            </a:r>
          </a:p>
        </p:txBody>
      </p:sp>
      <p:sp>
        <p:nvSpPr>
          <p:cNvPr id="7" name="Freeform 3"/>
          <p:cNvSpPr>
            <a:spLocks/>
          </p:cNvSpPr>
          <p:nvPr/>
        </p:nvSpPr>
        <p:spPr bwMode="auto">
          <a:xfrm>
            <a:off x="439738" y="2335684"/>
            <a:ext cx="3763962" cy="3757612"/>
          </a:xfrm>
          <a:custGeom>
            <a:avLst/>
            <a:gdLst/>
            <a:ahLst/>
            <a:cxnLst>
              <a:cxn ang="0">
                <a:pos x="1666" y="1922"/>
              </a:cxn>
              <a:cxn ang="0">
                <a:pos x="1252" y="2097"/>
              </a:cxn>
              <a:cxn ang="0">
                <a:pos x="965" y="2365"/>
              </a:cxn>
              <a:cxn ang="0">
                <a:pos x="827" y="2110"/>
              </a:cxn>
              <a:cxn ang="0">
                <a:pos x="788" y="1896"/>
              </a:cxn>
              <a:cxn ang="0">
                <a:pos x="557" y="1859"/>
              </a:cxn>
              <a:cxn ang="0">
                <a:pos x="328" y="1776"/>
              </a:cxn>
              <a:cxn ang="0">
                <a:pos x="220" y="1521"/>
              </a:cxn>
              <a:cxn ang="0">
                <a:pos x="16" y="1470"/>
              </a:cxn>
              <a:cxn ang="0">
                <a:pos x="121" y="1249"/>
              </a:cxn>
              <a:cxn ang="0">
                <a:pos x="167" y="1104"/>
              </a:cxn>
              <a:cxn ang="0">
                <a:pos x="30" y="752"/>
              </a:cxn>
              <a:cxn ang="0">
                <a:pos x="62" y="535"/>
              </a:cxn>
              <a:cxn ang="0">
                <a:pos x="321" y="557"/>
              </a:cxn>
              <a:cxn ang="0">
                <a:pos x="495" y="513"/>
              </a:cxn>
              <a:cxn ang="0">
                <a:pos x="540" y="368"/>
              </a:cxn>
              <a:cxn ang="0">
                <a:pos x="733" y="34"/>
              </a:cxn>
              <a:cxn ang="0">
                <a:pos x="1049" y="161"/>
              </a:cxn>
              <a:cxn ang="0">
                <a:pos x="1193" y="150"/>
              </a:cxn>
              <a:cxn ang="0">
                <a:pos x="1436" y="286"/>
              </a:cxn>
              <a:cxn ang="0">
                <a:pos x="1829" y="61"/>
              </a:cxn>
              <a:cxn ang="0">
                <a:pos x="2207" y="187"/>
              </a:cxn>
              <a:cxn ang="0">
                <a:pos x="2036" y="577"/>
              </a:cxn>
              <a:cxn ang="0">
                <a:pos x="2045" y="745"/>
              </a:cxn>
              <a:cxn ang="0">
                <a:pos x="2102" y="932"/>
              </a:cxn>
              <a:cxn ang="0">
                <a:pos x="2285" y="1143"/>
              </a:cxn>
              <a:cxn ang="0">
                <a:pos x="2345" y="1441"/>
              </a:cxn>
              <a:cxn ang="0">
                <a:pos x="2126" y="1561"/>
              </a:cxn>
              <a:cxn ang="0">
                <a:pos x="2106" y="1680"/>
              </a:cxn>
              <a:cxn ang="0">
                <a:pos x="2166" y="1958"/>
              </a:cxn>
              <a:cxn ang="0">
                <a:pos x="1666" y="1922"/>
              </a:cxn>
            </a:cxnLst>
            <a:rect l="0" t="0" r="r" b="b"/>
            <a:pathLst>
              <a:path w="2371" h="2367">
                <a:moveTo>
                  <a:pt x="1666" y="1922"/>
                </a:moveTo>
                <a:cubicBezTo>
                  <a:pt x="1504" y="1959"/>
                  <a:pt x="1369" y="2023"/>
                  <a:pt x="1252" y="2097"/>
                </a:cubicBezTo>
                <a:cubicBezTo>
                  <a:pt x="1135" y="2171"/>
                  <a:pt x="1036" y="2363"/>
                  <a:pt x="965" y="2365"/>
                </a:cubicBezTo>
                <a:cubicBezTo>
                  <a:pt x="894" y="2367"/>
                  <a:pt x="856" y="2188"/>
                  <a:pt x="827" y="2110"/>
                </a:cubicBezTo>
                <a:cubicBezTo>
                  <a:pt x="798" y="2032"/>
                  <a:pt x="833" y="1938"/>
                  <a:pt x="788" y="1896"/>
                </a:cubicBezTo>
                <a:cubicBezTo>
                  <a:pt x="743" y="1854"/>
                  <a:pt x="634" y="1879"/>
                  <a:pt x="557" y="1859"/>
                </a:cubicBezTo>
                <a:cubicBezTo>
                  <a:pt x="480" y="1839"/>
                  <a:pt x="384" y="1832"/>
                  <a:pt x="328" y="1776"/>
                </a:cubicBezTo>
                <a:cubicBezTo>
                  <a:pt x="272" y="1720"/>
                  <a:pt x="272" y="1572"/>
                  <a:pt x="220" y="1521"/>
                </a:cubicBezTo>
                <a:cubicBezTo>
                  <a:pt x="168" y="1470"/>
                  <a:pt x="32" y="1515"/>
                  <a:pt x="16" y="1470"/>
                </a:cubicBezTo>
                <a:cubicBezTo>
                  <a:pt x="0" y="1425"/>
                  <a:pt x="96" y="1310"/>
                  <a:pt x="121" y="1249"/>
                </a:cubicBezTo>
                <a:cubicBezTo>
                  <a:pt x="147" y="1188"/>
                  <a:pt x="183" y="1186"/>
                  <a:pt x="167" y="1104"/>
                </a:cubicBezTo>
                <a:cubicBezTo>
                  <a:pt x="152" y="1020"/>
                  <a:pt x="46" y="847"/>
                  <a:pt x="30" y="752"/>
                </a:cubicBezTo>
                <a:cubicBezTo>
                  <a:pt x="11" y="657"/>
                  <a:pt x="13" y="568"/>
                  <a:pt x="62" y="535"/>
                </a:cubicBezTo>
                <a:cubicBezTo>
                  <a:pt x="111" y="502"/>
                  <a:pt x="249" y="561"/>
                  <a:pt x="321" y="557"/>
                </a:cubicBezTo>
                <a:cubicBezTo>
                  <a:pt x="393" y="554"/>
                  <a:pt x="458" y="545"/>
                  <a:pt x="495" y="513"/>
                </a:cubicBezTo>
                <a:cubicBezTo>
                  <a:pt x="531" y="481"/>
                  <a:pt x="501" y="447"/>
                  <a:pt x="540" y="368"/>
                </a:cubicBezTo>
                <a:cubicBezTo>
                  <a:pt x="581" y="287"/>
                  <a:pt x="649" y="69"/>
                  <a:pt x="733" y="34"/>
                </a:cubicBezTo>
                <a:cubicBezTo>
                  <a:pt x="819" y="0"/>
                  <a:pt x="972" y="142"/>
                  <a:pt x="1049" y="161"/>
                </a:cubicBezTo>
                <a:cubicBezTo>
                  <a:pt x="1126" y="180"/>
                  <a:pt x="1129" y="129"/>
                  <a:pt x="1193" y="150"/>
                </a:cubicBezTo>
                <a:cubicBezTo>
                  <a:pt x="1257" y="171"/>
                  <a:pt x="1330" y="301"/>
                  <a:pt x="1436" y="286"/>
                </a:cubicBezTo>
                <a:cubicBezTo>
                  <a:pt x="1542" y="271"/>
                  <a:pt x="1701" y="77"/>
                  <a:pt x="1829" y="61"/>
                </a:cubicBezTo>
                <a:cubicBezTo>
                  <a:pt x="1957" y="45"/>
                  <a:pt x="2173" y="101"/>
                  <a:pt x="2207" y="187"/>
                </a:cubicBezTo>
                <a:cubicBezTo>
                  <a:pt x="2241" y="273"/>
                  <a:pt x="2063" y="484"/>
                  <a:pt x="2036" y="577"/>
                </a:cubicBezTo>
                <a:cubicBezTo>
                  <a:pt x="2009" y="670"/>
                  <a:pt x="2034" y="686"/>
                  <a:pt x="2045" y="745"/>
                </a:cubicBezTo>
                <a:cubicBezTo>
                  <a:pt x="2056" y="804"/>
                  <a:pt x="2062" y="866"/>
                  <a:pt x="2102" y="932"/>
                </a:cubicBezTo>
                <a:cubicBezTo>
                  <a:pt x="2142" y="998"/>
                  <a:pt x="2245" y="1058"/>
                  <a:pt x="2285" y="1143"/>
                </a:cubicBezTo>
                <a:cubicBezTo>
                  <a:pt x="2325" y="1228"/>
                  <a:pt x="2371" y="1371"/>
                  <a:pt x="2345" y="1441"/>
                </a:cubicBezTo>
                <a:cubicBezTo>
                  <a:pt x="2319" y="1511"/>
                  <a:pt x="2166" y="1521"/>
                  <a:pt x="2126" y="1561"/>
                </a:cubicBezTo>
                <a:cubicBezTo>
                  <a:pt x="2086" y="1601"/>
                  <a:pt x="2099" y="1614"/>
                  <a:pt x="2106" y="1680"/>
                </a:cubicBezTo>
                <a:cubicBezTo>
                  <a:pt x="2113" y="1746"/>
                  <a:pt x="2239" y="1918"/>
                  <a:pt x="2166" y="1958"/>
                </a:cubicBezTo>
                <a:cubicBezTo>
                  <a:pt x="2093" y="1998"/>
                  <a:pt x="1770" y="1929"/>
                  <a:pt x="1666" y="1922"/>
                </a:cubicBezTo>
                <a:close/>
              </a:path>
            </a:pathLst>
          </a:custGeom>
          <a:gradFill rotWithShape="0">
            <a:gsLst>
              <a:gs pos="0">
                <a:srgbClr val="006666"/>
              </a:gs>
              <a:gs pos="50000">
                <a:schemeClr val="accent1"/>
              </a:gs>
              <a:gs pos="100000">
                <a:srgbClr val="0066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371600" y="3433936"/>
            <a:ext cx="1600200" cy="12192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275856" y="3806874"/>
            <a:ext cx="881063" cy="630238"/>
          </a:xfrm>
          <a:custGeom>
            <a:avLst/>
            <a:gdLst>
              <a:gd name="T0" fmla="*/ 2147483646 w 555"/>
              <a:gd name="T1" fmla="*/ 2147483646 h 397"/>
              <a:gd name="T2" fmla="*/ 2147483646 w 555"/>
              <a:gd name="T3" fmla="*/ 2147483646 h 397"/>
              <a:gd name="T4" fmla="*/ 2147483646 w 555"/>
              <a:gd name="T5" fmla="*/ 2147483646 h 397"/>
              <a:gd name="T6" fmla="*/ 2147483646 w 555"/>
              <a:gd name="T7" fmla="*/ 2147483646 h 397"/>
              <a:gd name="T8" fmla="*/ 2147483646 w 555"/>
              <a:gd name="T9" fmla="*/ 2147483646 h 397"/>
              <a:gd name="T10" fmla="*/ 2147483646 w 555"/>
              <a:gd name="T11" fmla="*/ 2147483646 h 397"/>
              <a:gd name="T12" fmla="*/ 2147483646 w 555"/>
              <a:gd name="T13" fmla="*/ 2147483646 h 397"/>
              <a:gd name="T14" fmla="*/ 2147483646 w 555"/>
              <a:gd name="T15" fmla="*/ 2147483646 h 397"/>
              <a:gd name="T16" fmla="*/ 2147483646 w 555"/>
              <a:gd name="T17" fmla="*/ 2147483646 h 397"/>
              <a:gd name="T18" fmla="*/ 2147483646 w 555"/>
              <a:gd name="T19" fmla="*/ 2147483646 h 39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55"/>
              <a:gd name="T31" fmla="*/ 0 h 397"/>
              <a:gd name="T32" fmla="*/ 555 w 555"/>
              <a:gd name="T33" fmla="*/ 397 h 39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55" h="397">
                <a:moveTo>
                  <a:pt x="348" y="293"/>
                </a:moveTo>
                <a:cubicBezTo>
                  <a:pt x="309" y="275"/>
                  <a:pt x="396" y="169"/>
                  <a:pt x="366" y="136"/>
                </a:cubicBezTo>
                <a:cubicBezTo>
                  <a:pt x="336" y="103"/>
                  <a:pt x="216" y="117"/>
                  <a:pt x="168" y="95"/>
                </a:cubicBezTo>
                <a:cubicBezTo>
                  <a:pt x="120" y="73"/>
                  <a:pt x="102" y="0"/>
                  <a:pt x="80" y="3"/>
                </a:cubicBezTo>
                <a:cubicBezTo>
                  <a:pt x="58" y="6"/>
                  <a:pt x="0" y="73"/>
                  <a:pt x="37" y="115"/>
                </a:cubicBezTo>
                <a:cubicBezTo>
                  <a:pt x="75" y="157"/>
                  <a:pt x="245" y="218"/>
                  <a:pt x="302" y="253"/>
                </a:cubicBezTo>
                <a:cubicBezTo>
                  <a:pt x="358" y="288"/>
                  <a:pt x="342" y="303"/>
                  <a:pt x="377" y="325"/>
                </a:cubicBezTo>
                <a:cubicBezTo>
                  <a:pt x="412" y="347"/>
                  <a:pt x="485" y="397"/>
                  <a:pt x="510" y="383"/>
                </a:cubicBezTo>
                <a:cubicBezTo>
                  <a:pt x="535" y="369"/>
                  <a:pt x="555" y="255"/>
                  <a:pt x="528" y="240"/>
                </a:cubicBezTo>
                <a:cubicBezTo>
                  <a:pt x="501" y="225"/>
                  <a:pt x="385" y="282"/>
                  <a:pt x="348" y="293"/>
                </a:cubicBezTo>
                <a:close/>
              </a:path>
            </a:pathLst>
          </a:cu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 rot="21047114">
            <a:off x="2743200" y="4588637"/>
            <a:ext cx="1066800" cy="914400"/>
          </a:xfrm>
          <a:custGeom>
            <a:avLst/>
            <a:gdLst>
              <a:gd name="T0" fmla="*/ 2147483646 w 816"/>
              <a:gd name="T1" fmla="*/ 2147483646 h 792"/>
              <a:gd name="T2" fmla="*/ 2147483646 w 816"/>
              <a:gd name="T3" fmla="*/ 2147483646 h 792"/>
              <a:gd name="T4" fmla="*/ 2147483646 w 816"/>
              <a:gd name="T5" fmla="*/ 2147483646 h 792"/>
              <a:gd name="T6" fmla="*/ 2147483646 w 816"/>
              <a:gd name="T7" fmla="*/ 2147483646 h 792"/>
              <a:gd name="T8" fmla="*/ 2147483646 w 816"/>
              <a:gd name="T9" fmla="*/ 2147483646 h 792"/>
              <a:gd name="T10" fmla="*/ 2147483646 w 816"/>
              <a:gd name="T11" fmla="*/ 2147483646 h 792"/>
              <a:gd name="T12" fmla="*/ 2147483646 w 816"/>
              <a:gd name="T13" fmla="*/ 2147483646 h 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6"/>
              <a:gd name="T22" fmla="*/ 0 h 792"/>
              <a:gd name="T23" fmla="*/ 816 w 816"/>
              <a:gd name="T24" fmla="*/ 792 h 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6" h="792">
                <a:moveTo>
                  <a:pt x="96" y="264"/>
                </a:moveTo>
                <a:cubicBezTo>
                  <a:pt x="192" y="384"/>
                  <a:pt x="560" y="696"/>
                  <a:pt x="672" y="744"/>
                </a:cubicBezTo>
                <a:cubicBezTo>
                  <a:pt x="784" y="792"/>
                  <a:pt x="816" y="632"/>
                  <a:pt x="768" y="552"/>
                </a:cubicBezTo>
                <a:cubicBezTo>
                  <a:pt x="720" y="472"/>
                  <a:pt x="464" y="344"/>
                  <a:pt x="384" y="264"/>
                </a:cubicBezTo>
                <a:cubicBezTo>
                  <a:pt x="304" y="184"/>
                  <a:pt x="336" y="112"/>
                  <a:pt x="288" y="72"/>
                </a:cubicBezTo>
                <a:cubicBezTo>
                  <a:pt x="240" y="32"/>
                  <a:pt x="136" y="0"/>
                  <a:pt x="96" y="24"/>
                </a:cubicBezTo>
                <a:cubicBezTo>
                  <a:pt x="56" y="48"/>
                  <a:pt x="0" y="144"/>
                  <a:pt x="96" y="264"/>
                </a:cubicBezTo>
                <a:close/>
              </a:path>
            </a:pathLst>
          </a:cu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" name="Freeform 4"/>
          <p:cNvSpPr>
            <a:spLocks/>
          </p:cNvSpPr>
          <p:nvPr/>
        </p:nvSpPr>
        <p:spPr bwMode="auto">
          <a:xfrm>
            <a:off x="4191000" y="4091731"/>
            <a:ext cx="904875" cy="633413"/>
          </a:xfrm>
          <a:custGeom>
            <a:avLst/>
            <a:gdLst>
              <a:gd name="T0" fmla="*/ 2147483646 w 570"/>
              <a:gd name="T1" fmla="*/ 2147483646 h 399"/>
              <a:gd name="T2" fmla="*/ 2147483646 w 570"/>
              <a:gd name="T3" fmla="*/ 2147483646 h 399"/>
              <a:gd name="T4" fmla="*/ 2147483646 w 570"/>
              <a:gd name="T5" fmla="*/ 2147483646 h 399"/>
              <a:gd name="T6" fmla="*/ 2147483646 w 570"/>
              <a:gd name="T7" fmla="*/ 2147483646 h 399"/>
              <a:gd name="T8" fmla="*/ 2147483646 w 570"/>
              <a:gd name="T9" fmla="*/ 2147483646 h 399"/>
              <a:gd name="T10" fmla="*/ 2147483646 w 570"/>
              <a:gd name="T11" fmla="*/ 2147483646 h 399"/>
              <a:gd name="T12" fmla="*/ 2147483646 w 570"/>
              <a:gd name="T13" fmla="*/ 2147483646 h 399"/>
              <a:gd name="T14" fmla="*/ 2147483646 w 570"/>
              <a:gd name="T15" fmla="*/ 2147483646 h 399"/>
              <a:gd name="T16" fmla="*/ 2147483646 w 570"/>
              <a:gd name="T17" fmla="*/ 2147483646 h 399"/>
              <a:gd name="T18" fmla="*/ 2147483646 w 570"/>
              <a:gd name="T19" fmla="*/ 2147483646 h 3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0"/>
              <a:gd name="T31" fmla="*/ 0 h 399"/>
              <a:gd name="T32" fmla="*/ 570 w 570"/>
              <a:gd name="T33" fmla="*/ 399 h 39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0" h="399">
                <a:moveTo>
                  <a:pt x="21" y="258"/>
                </a:moveTo>
                <a:cubicBezTo>
                  <a:pt x="0" y="210"/>
                  <a:pt x="37" y="130"/>
                  <a:pt x="69" y="90"/>
                </a:cubicBezTo>
                <a:cubicBezTo>
                  <a:pt x="101" y="50"/>
                  <a:pt x="149" y="30"/>
                  <a:pt x="213" y="18"/>
                </a:cubicBezTo>
                <a:cubicBezTo>
                  <a:pt x="277" y="6"/>
                  <a:pt x="399" y="0"/>
                  <a:pt x="453" y="18"/>
                </a:cubicBezTo>
                <a:cubicBezTo>
                  <a:pt x="507" y="36"/>
                  <a:pt x="520" y="87"/>
                  <a:pt x="537" y="126"/>
                </a:cubicBezTo>
                <a:cubicBezTo>
                  <a:pt x="554" y="165"/>
                  <a:pt x="570" y="210"/>
                  <a:pt x="555" y="252"/>
                </a:cubicBezTo>
                <a:cubicBezTo>
                  <a:pt x="540" y="294"/>
                  <a:pt x="477" y="357"/>
                  <a:pt x="447" y="378"/>
                </a:cubicBezTo>
                <a:cubicBezTo>
                  <a:pt x="417" y="399"/>
                  <a:pt x="417" y="378"/>
                  <a:pt x="375" y="378"/>
                </a:cubicBezTo>
                <a:cubicBezTo>
                  <a:pt x="333" y="378"/>
                  <a:pt x="254" y="398"/>
                  <a:pt x="195" y="378"/>
                </a:cubicBezTo>
                <a:cubicBezTo>
                  <a:pt x="136" y="358"/>
                  <a:pt x="57" y="283"/>
                  <a:pt x="21" y="258"/>
                </a:cubicBez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148064" y="2204864"/>
            <a:ext cx="3770006" cy="34470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200" dirty="0">
                <a:latin typeface="+mn-lt"/>
              </a:rPr>
              <a:t>2 a 3 semanas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200" dirty="0">
                <a:latin typeface="+mn-lt"/>
              </a:rPr>
              <a:t>Multiplicação livre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2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2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4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200" dirty="0">
                <a:latin typeface="+mn-lt"/>
              </a:rPr>
              <a:t>Macrófago apresenta material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200" dirty="0">
                <a:latin typeface="+mn-lt"/>
              </a:rPr>
              <a:t>antigênico ao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200" dirty="0">
                <a:latin typeface="+mn-lt"/>
              </a:rPr>
              <a:t>Linfócito</a:t>
            </a:r>
            <a:r>
              <a:rPr lang="pt-BR" altLang="pt-BR" sz="2200" dirty="0">
                <a:solidFill>
                  <a:srgbClr val="FF0000"/>
                </a:solidFill>
                <a:latin typeface="+mn-lt"/>
              </a:rPr>
              <a:t>**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724128" y="5661248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+mn-lt"/>
              </a:rPr>
              <a:t>** Imunidade adaptativa</a:t>
            </a:r>
          </a:p>
        </p:txBody>
      </p:sp>
    </p:spTree>
    <p:extLst>
      <p:ext uri="{BB962C8B-B14F-4D97-AF65-F5344CB8AC3E}">
        <p14:creationId xmlns:p14="http://schemas.microsoft.com/office/powerpoint/2010/main" val="367757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3B148-4075-46C9-A4EC-10F2F95CF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-104254"/>
            <a:ext cx="7715200" cy="115699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+mn-lt"/>
              </a:rPr>
              <a:t>Tuberculose/</a:t>
            </a:r>
            <a:r>
              <a:rPr lang="pt-BR" sz="3600" b="1" dirty="0">
                <a:solidFill>
                  <a:srgbClr val="C00000"/>
                </a:solidFill>
                <a:latin typeface="+mn-lt"/>
              </a:rPr>
              <a:t>Patogenia</a:t>
            </a:r>
            <a:endParaRPr lang="pt-BR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4B49FB6-5277-4D9C-8979-51F0949283A6}"/>
              </a:ext>
            </a:extLst>
          </p:cNvPr>
          <p:cNvSpPr/>
          <p:nvPr/>
        </p:nvSpPr>
        <p:spPr>
          <a:xfrm>
            <a:off x="385192" y="1061149"/>
            <a:ext cx="8363272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</a:rPr>
              <a:t>Liberação de novos bacilos que vão infectar outros macrófagos,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</a:rPr>
              <a:t>Liberação de citocinas que atraem linfócitos e monócitos ao local,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</a:rPr>
              <a:t>Liberação de INF pelos macrófagos e pelas células CD4 e CD8.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</a:rPr>
              <a:t> Imunidade CELULAR  é que é importante. Ela forma </a:t>
            </a:r>
          </a:p>
          <a:p>
            <a:pPr lvl="1">
              <a:lnSpc>
                <a:spcPct val="150000"/>
              </a:lnSpc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 Granuloma   - </a:t>
            </a:r>
            <a:r>
              <a:rPr kumimoji="0" lang="pt-B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caseificação</a:t>
            </a: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 na tentativa de bloquear.</a:t>
            </a:r>
          </a:p>
          <a:p>
            <a:pPr lvl="1">
              <a:lnSpc>
                <a:spcPct val="150000"/>
              </a:lnSpc>
            </a:pPr>
            <a:endParaRPr lang="pt-BR" sz="2400" b="1" dirty="0">
              <a:latin typeface="+mn-lt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C00000"/>
                </a:solidFill>
                <a:latin typeface="+mn-lt"/>
              </a:rPr>
              <a:t>Imunidade humoral, anticorpos, não destroem o bacilo.</a:t>
            </a:r>
          </a:p>
          <a:p>
            <a:pPr lvl="1">
              <a:lnSpc>
                <a:spcPct val="150000"/>
              </a:lnSpc>
            </a:pPr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9846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390AE96-BFDE-4DAA-AB52-5A65C11BB0EC}"/>
              </a:ext>
            </a:extLst>
          </p:cNvPr>
          <p:cNvSpPr txBox="1">
            <a:spLocks/>
          </p:cNvSpPr>
          <p:nvPr/>
        </p:nvSpPr>
        <p:spPr>
          <a:xfrm>
            <a:off x="755576" y="-171400"/>
            <a:ext cx="7715200" cy="115699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sz="3600" b="1" dirty="0">
                <a:solidFill>
                  <a:srgbClr val="002060"/>
                </a:solidFill>
                <a:latin typeface="+mn-lt"/>
              </a:rPr>
              <a:t>Tuberculose/</a:t>
            </a:r>
            <a:r>
              <a:rPr lang="pt-BR" sz="3600" b="1" dirty="0">
                <a:solidFill>
                  <a:srgbClr val="C00000"/>
                </a:solidFill>
                <a:latin typeface="+mn-lt"/>
              </a:rPr>
              <a:t>Patogenia</a:t>
            </a:r>
            <a:endParaRPr lang="pt-BR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75B7DB5-B2BA-4284-8551-C9A03491548C}"/>
              </a:ext>
            </a:extLst>
          </p:cNvPr>
          <p:cNvSpPr txBox="1"/>
          <p:nvPr/>
        </p:nvSpPr>
        <p:spPr>
          <a:xfrm>
            <a:off x="251520" y="933683"/>
            <a:ext cx="8568952" cy="5174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De acordo com a  resposta do hospedeiro: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Falha na imunidade com consequente progressão da doença nos pulmões (</a:t>
            </a:r>
            <a:r>
              <a:rPr lang="pt-BR" sz="2400" b="1" dirty="0">
                <a:latin typeface="+mn-lt"/>
              </a:rPr>
              <a:t>~ </a:t>
            </a:r>
            <a:r>
              <a:rPr lang="pt-BR" sz="2000" b="1" dirty="0">
                <a:latin typeface="+mn-lt"/>
              </a:rPr>
              <a:t>5% dos infectados).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Aparecimento da tosse ( 3 a 8 semanas após o início da infecção).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Controle da multiplicação e/ou morte dos bacilos com involução da lesão primária (3 a 8 semanas).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Entretanto esta imunidade protetora não elimina os bacilos que permanecem viáveis no interior das célula, caracterizando a </a:t>
            </a:r>
            <a:r>
              <a:rPr lang="pt-BR" sz="2200" b="1" dirty="0">
                <a:solidFill>
                  <a:srgbClr val="C00000"/>
                </a:solidFill>
                <a:latin typeface="+mn-lt"/>
              </a:rPr>
              <a:t>tuberculose latente.</a:t>
            </a:r>
          </a:p>
        </p:txBody>
      </p:sp>
    </p:spTree>
    <p:extLst>
      <p:ext uri="{BB962C8B-B14F-4D97-AF65-F5344CB8AC3E}">
        <p14:creationId xmlns:p14="http://schemas.microsoft.com/office/powerpoint/2010/main" val="1642401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aixaDeTexto 9"/>
          <p:cNvSpPr txBox="1">
            <a:spLocks noChangeArrowheads="1"/>
          </p:cNvSpPr>
          <p:nvPr/>
        </p:nvSpPr>
        <p:spPr bwMode="auto">
          <a:xfrm>
            <a:off x="-252536" y="2003063"/>
            <a:ext cx="9325130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pt-BR" sz="2400" b="1" dirty="0">
                <a:solidFill>
                  <a:srgbClr val="003399"/>
                </a:solidFill>
                <a:latin typeface="+mn-lt"/>
              </a:rPr>
              <a:t>Tuberculose pulmonar é que tem importância na cadeia de transmissão: </a:t>
            </a:r>
            <a:r>
              <a:rPr lang="pt-BR" sz="2400" b="1" dirty="0">
                <a:latin typeface="+mn-lt"/>
              </a:rPr>
              <a:t>  comprometimento do estado geral, febre baixa vespertina com sudorese, inapetência e emagrecimento, dor torácica, </a:t>
            </a:r>
            <a:r>
              <a:rPr lang="pt-BR" sz="2400" b="1" u="sng" dirty="0">
                <a:solidFill>
                  <a:srgbClr val="C00000"/>
                </a:solidFill>
                <a:latin typeface="+mn-lt"/>
              </a:rPr>
              <a:t>tosse produtiva no período ≥ a 3 semanas</a:t>
            </a:r>
            <a:r>
              <a:rPr lang="pt-BR" sz="2400" b="1" dirty="0">
                <a:latin typeface="+mn-lt"/>
              </a:rPr>
              <a:t>, acompanhada ou não de escarros hemoptoicos.</a:t>
            </a:r>
            <a:r>
              <a:rPr lang="pt-BR" sz="2400" b="1" dirty="0">
                <a:solidFill>
                  <a:srgbClr val="C00000"/>
                </a:solidFill>
                <a:latin typeface="+mn-lt"/>
              </a:rPr>
              <a:t> </a:t>
            </a:r>
            <a:endParaRPr lang="pt-BR" sz="2400" b="1" dirty="0">
              <a:latin typeface="+mn-lt"/>
            </a:endParaRPr>
          </a:p>
          <a:p>
            <a:pPr marL="914400" lvl="3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pt-BR" sz="2400" b="1" dirty="0">
                <a:latin typeface="+mn-lt"/>
              </a:rPr>
              <a:t> Tuberculose laríngea também pode ser transmissível.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FD8DC4-D711-4EDF-AE21-039398D9B134}"/>
              </a:ext>
            </a:extLst>
          </p:cNvPr>
          <p:cNvSpPr txBox="1">
            <a:spLocks/>
          </p:cNvSpPr>
          <p:nvPr/>
        </p:nvSpPr>
        <p:spPr>
          <a:xfrm>
            <a:off x="447472" y="389106"/>
            <a:ext cx="8373000" cy="1172548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sz="3400" b="1" dirty="0">
                <a:solidFill>
                  <a:srgbClr val="002060"/>
                </a:solidFill>
                <a:latin typeface="+mn-lt"/>
              </a:rPr>
              <a:t>Tuberculose/</a:t>
            </a:r>
            <a:r>
              <a:rPr lang="pt-BR" sz="3400" b="1" dirty="0">
                <a:solidFill>
                  <a:srgbClr val="C00000"/>
                </a:solidFill>
                <a:latin typeface="+mn-lt"/>
              </a:rPr>
              <a:t>Patogenia/transmissibilidade</a:t>
            </a:r>
            <a:endParaRPr lang="pt-BR" sz="3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054377C-6896-497B-A3D5-CC03FCE53621}"/>
              </a:ext>
            </a:extLst>
          </p:cNvPr>
          <p:cNvSpPr txBox="1"/>
          <p:nvPr/>
        </p:nvSpPr>
        <p:spPr>
          <a:xfrm>
            <a:off x="7236296" y="3717032"/>
            <a:ext cx="1768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C00000"/>
                </a:solidFill>
                <a:latin typeface="+mn-lt"/>
              </a:rPr>
              <a:t>Pense TB!!!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457200" y="1530052"/>
            <a:ext cx="84328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pt-BR" sz="2400" b="1" dirty="0">
                <a:latin typeface="+mn-lt"/>
                <a:cs typeface="Times New Roman" pitchFamily="18" charset="0"/>
              </a:rPr>
              <a:t>Anorexia, fadiga, ↓ peso, calafrios, febre vespertina e sudorese noturna. </a:t>
            </a:r>
          </a:p>
          <a:p>
            <a:pPr marL="342900" indent="-34290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pt-BR" sz="2400" b="1" dirty="0">
                <a:latin typeface="+mn-lt"/>
                <a:cs typeface="Times New Roman" pitchFamily="18" charset="0"/>
              </a:rPr>
              <a:t>Dor torácica (extensão do processo inflamatório para pleura parietal) com ou sem derrame pleura</a:t>
            </a:r>
          </a:p>
          <a:p>
            <a:pPr marL="342900" indent="-34290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pt-BR" sz="2400" b="1" dirty="0">
                <a:latin typeface="+mn-lt"/>
                <a:cs typeface="Times New Roman" pitchFamily="18" charset="0"/>
              </a:rPr>
              <a:t> Rouquidão e disfagia(envolvimento de laringe, úlceras de faringe).</a:t>
            </a:r>
          </a:p>
          <a:p>
            <a:pPr marL="342900" indent="-34290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pt-BR" sz="2400" b="1" dirty="0">
                <a:latin typeface="+mn-lt"/>
                <a:cs typeface="Times New Roman" pitchFamily="18" charset="0"/>
              </a:rPr>
              <a:t> Hemoptise / escarro hemoptoico: </a:t>
            </a:r>
            <a:br>
              <a:rPr lang="pt-BR" sz="2400" b="1" dirty="0">
                <a:latin typeface="+mn-lt"/>
                <a:cs typeface="Times New Roman" pitchFamily="18" charset="0"/>
              </a:rPr>
            </a:br>
            <a:r>
              <a:rPr lang="pt-BR" sz="2400" b="1" dirty="0">
                <a:latin typeface="+mn-lt"/>
                <a:cs typeface="Times New Roman" pitchFamily="18" charset="0"/>
              </a:rPr>
              <a:t>liberação do </a:t>
            </a:r>
            <a:r>
              <a:rPr lang="pt-BR" sz="2400" b="1" dirty="0" err="1">
                <a:latin typeface="+mn-lt"/>
                <a:cs typeface="Times New Roman" pitchFamily="18" charset="0"/>
              </a:rPr>
              <a:t>caseo</a:t>
            </a:r>
            <a:r>
              <a:rPr lang="pt-BR" sz="2400" b="1" dirty="0">
                <a:latin typeface="+mn-lt"/>
                <a:cs typeface="Times New Roman" pitchFamily="18" charset="0"/>
              </a:rPr>
              <a:t> ou erosão de lesão </a:t>
            </a:r>
            <a:r>
              <a:rPr lang="pt-BR" sz="2400" b="1" dirty="0" err="1">
                <a:latin typeface="+mn-lt"/>
                <a:cs typeface="Times New Roman" pitchFamily="18" charset="0"/>
              </a:rPr>
              <a:t>endobrônquica</a:t>
            </a:r>
            <a:r>
              <a:rPr lang="pt-BR" sz="2400" b="1" dirty="0">
                <a:latin typeface="+mn-lt"/>
                <a:cs typeface="Times New Roman" pitchFamily="18" charset="0"/>
              </a:rPr>
              <a:t>, c/ lesão de pequenos vasos. Indica doença avançada. </a:t>
            </a:r>
          </a:p>
          <a:p>
            <a:pPr marL="342900" indent="-34290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endParaRPr lang="pt-BR" sz="2800" b="1" dirty="0">
              <a:latin typeface="+mn-lt"/>
            </a:endParaRPr>
          </a:p>
          <a:p>
            <a:pPr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</a:pPr>
            <a:endParaRPr lang="pt-BR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82626" y="169933"/>
            <a:ext cx="8061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kern="0" dirty="0">
                <a:solidFill>
                  <a:srgbClr val="002060"/>
                </a:solidFill>
                <a:latin typeface="+mn-lt"/>
              </a:rPr>
              <a:t>Tuberculose pulmonar pós primária do adulto </a:t>
            </a:r>
            <a:r>
              <a:rPr lang="pt-BR" sz="3200" b="1" kern="0" noProof="1">
                <a:solidFill>
                  <a:srgbClr val="002060"/>
                </a:solidFill>
                <a:latin typeface="+mn-lt"/>
              </a:rPr>
              <a:t>e Adolescente</a:t>
            </a:r>
            <a:r>
              <a:rPr lang="pt-BR" sz="3200" b="1" kern="0" dirty="0">
                <a:solidFill>
                  <a:srgbClr val="002060"/>
                </a:solidFill>
                <a:latin typeface="+mn-lt"/>
              </a:rPr>
              <a:t>/definição de suspeito</a:t>
            </a:r>
            <a:endParaRPr lang="pt-BR" sz="3200" b="1" kern="0" noProof="1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3751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556792"/>
            <a:ext cx="84786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A meta do Objetivo de Desenvolvimento do Milênio de TB foi cumprida em parte, globalmente.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Em 2015 foi </a:t>
            </a:r>
            <a:r>
              <a:rPr lang="pt-BR" sz="2000" b="1" dirty="0">
                <a:solidFill>
                  <a:srgbClr val="C00000"/>
                </a:solidFill>
                <a:latin typeface="+mn-lt"/>
              </a:rPr>
              <a:t>18%</a:t>
            </a:r>
            <a:r>
              <a:rPr lang="pt-BR" sz="2000" b="1" dirty="0">
                <a:latin typeface="+mn-lt"/>
              </a:rPr>
              <a:t> inferior ao nível de 2000.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C00000"/>
                </a:solidFill>
                <a:latin typeface="+mn-lt"/>
              </a:rPr>
              <a:t>Meta do milênio:    50% até 2015</a:t>
            </a:r>
            <a:endParaRPr lang="pt-BR" sz="2000" b="1" u="sng" dirty="0">
              <a:latin typeface="+mn-lt"/>
            </a:endParaRPr>
          </a:p>
          <a:p>
            <a:pPr marL="80010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A taxa de mortalidade da tuberculose</a:t>
            </a:r>
            <a:r>
              <a:rPr lang="pt-BR" sz="2000" b="1" dirty="0">
                <a:solidFill>
                  <a:srgbClr val="00FFCC"/>
                </a:solidFill>
                <a:latin typeface="+mn-lt"/>
              </a:rPr>
              <a:t>  </a:t>
            </a:r>
            <a:r>
              <a:rPr lang="pt-BR" sz="2000" b="1" dirty="0">
                <a:latin typeface="+mn-lt"/>
              </a:rPr>
              <a:t>entre 1990 e 2015</a:t>
            </a:r>
            <a:r>
              <a:rPr lang="pt-BR" sz="2000" b="1" dirty="0">
                <a:solidFill>
                  <a:srgbClr val="C00000"/>
                </a:solidFill>
                <a:latin typeface="+mn-lt"/>
              </a:rPr>
              <a:t> caiu 47%. </a:t>
            </a:r>
          </a:p>
          <a:p>
            <a:pPr marL="1257300" lvl="4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C00000"/>
                </a:solidFill>
                <a:latin typeface="+mn-lt"/>
              </a:rPr>
              <a:t>Meta do milênio:    50% até 2015.</a:t>
            </a:r>
            <a:endParaRPr lang="en-US" sz="2000" b="1" dirty="0">
              <a:solidFill>
                <a:srgbClr val="C00000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pt-BR" sz="2000" b="1" dirty="0">
              <a:latin typeface="+mn-lt"/>
            </a:endParaRP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509154" y="332656"/>
            <a:ext cx="8125692" cy="1018949"/>
          </a:xfrm>
          <a:prstGeom prst="roundRect">
            <a:avLst>
              <a:gd name="adj" fmla="val 148"/>
            </a:avLst>
          </a:prstGeom>
          <a:solidFill>
            <a:srgbClr val="006666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square" lIns="89953" tIns="46776" rIns="89953" bIns="46776">
            <a:spAutoFit/>
          </a:bodyPr>
          <a:lstStyle/>
          <a:p>
            <a:pPr algn="ctr">
              <a:lnSpc>
                <a:spcPct val="93000"/>
              </a:lnSpc>
              <a:buClr>
                <a:srgbClr val="0000CC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3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Objetivos do Desenvolvimento do Milênio</a:t>
            </a:r>
          </a:p>
          <a:p>
            <a:pPr algn="ctr">
              <a:lnSpc>
                <a:spcPct val="93000"/>
              </a:lnSpc>
              <a:buClr>
                <a:srgbClr val="0000CC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3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2000 -2015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00" y="3993442"/>
            <a:ext cx="1916436" cy="262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2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111"/>
            <a:ext cx="8453209" cy="645171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092280" y="116632"/>
            <a:ext cx="1872208" cy="1200329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n-lt"/>
              </a:rPr>
              <a:t>Substitui Objetivos do Milênio</a:t>
            </a:r>
          </a:p>
        </p:txBody>
      </p:sp>
      <p:sp>
        <p:nvSpPr>
          <p:cNvPr id="6" name="Retângulo 5"/>
          <p:cNvSpPr/>
          <p:nvPr/>
        </p:nvSpPr>
        <p:spPr>
          <a:xfrm>
            <a:off x="2123728" y="692696"/>
            <a:ext cx="4824536" cy="72008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971600" y="5589240"/>
            <a:ext cx="6624736" cy="66632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58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-23428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003399"/>
                </a:solidFill>
                <a:latin typeface="+mn-lt"/>
              </a:rPr>
              <a:t>Tuberculose no mundo</a:t>
            </a:r>
            <a:endParaRPr lang="pt-BR" sz="3600" b="1" dirty="0">
              <a:solidFill>
                <a:srgbClr val="003399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4" y="764704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latin typeface="+mn-lt"/>
              </a:rPr>
              <a:t>TB é uma das 10 principais causas de morte.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latin typeface="+mn-lt"/>
              </a:rPr>
              <a:t>Principal causa de morte por um único agente infeccioso em</a:t>
            </a:r>
          </a:p>
          <a:p>
            <a:pPr>
              <a:lnSpc>
                <a:spcPct val="200000"/>
              </a:lnSpc>
            </a:pPr>
            <a:r>
              <a:rPr lang="pt-BR" sz="2400" b="1" dirty="0">
                <a:latin typeface="+mn-lt"/>
              </a:rPr>
              <a:t>pessoas vivendo com HIV.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latin typeface="+mn-lt"/>
              </a:rPr>
              <a:t>10 milhões de casos de TB em 2018.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latin typeface="+mn-lt"/>
              </a:rPr>
              <a:t>1,6 milhão de mortes estimadas em 2018: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latin typeface="+mn-lt"/>
              </a:rPr>
              <a:t>(HIV negativo) 1,2 milhão 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latin typeface="+mn-lt"/>
              </a:rPr>
              <a:t>(HIV </a:t>
            </a:r>
            <a:r>
              <a:rPr lang="pt-BR" sz="2400" b="1" dirty="0" err="1">
                <a:latin typeface="+mn-lt"/>
              </a:rPr>
              <a:t>positovo</a:t>
            </a:r>
            <a:r>
              <a:rPr lang="pt-BR" sz="2400" b="1" dirty="0">
                <a:latin typeface="+mn-lt"/>
              </a:rPr>
              <a:t>) 251 mil óbitos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latin typeface="+mn-lt"/>
              </a:rPr>
              <a:t>500 mil são casos de MDR.</a:t>
            </a:r>
          </a:p>
        </p:txBody>
      </p:sp>
    </p:spTree>
    <p:extLst>
      <p:ext uri="{BB962C8B-B14F-4D97-AF65-F5344CB8AC3E}">
        <p14:creationId xmlns:p14="http://schemas.microsoft.com/office/powerpoint/2010/main" val="2369084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60" y="476672"/>
            <a:ext cx="8732087" cy="5976664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5508104" y="2564904"/>
            <a:ext cx="57606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31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63" y="690180"/>
            <a:ext cx="7516274" cy="547763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691680" y="35913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+mn-lt"/>
              </a:rPr>
              <a:t>Estratégia pós 2015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3635896" y="5373216"/>
            <a:ext cx="4032448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3635896" y="5805264"/>
            <a:ext cx="4032448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37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16632"/>
            <a:ext cx="8229600" cy="85010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3600" b="1" dirty="0">
                <a:solidFill>
                  <a:srgbClr val="003399"/>
                </a:solidFill>
                <a:latin typeface="+mn-lt"/>
              </a:rPr>
              <a:t>Objetivos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18864" y="877182"/>
            <a:ext cx="8229600" cy="5072098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200000"/>
              </a:lnSpc>
              <a:buClr>
                <a:srgbClr val="0000FF"/>
              </a:buClr>
              <a:buFont typeface="Wingdings" pitchFamily="2" charset="2"/>
              <a:buChar char="ü"/>
              <a:tabLst>
                <a:tab pos="5829300" algn="l"/>
              </a:tabLst>
            </a:pPr>
            <a:r>
              <a:rPr lang="pt-BR" sz="2400" b="1" dirty="0"/>
              <a:t>Responder às seguintes perguntas:</a:t>
            </a:r>
          </a:p>
          <a:p>
            <a:pPr lvl="1"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v"/>
              <a:tabLst>
                <a:tab pos="5829300" algn="l"/>
              </a:tabLst>
            </a:pPr>
            <a:r>
              <a:rPr lang="pt-BR" b="1" dirty="0"/>
              <a:t>Quais são os Objetivos do Desenvolvimento Sustentável das Nações Unidas para a tuberculose? </a:t>
            </a:r>
          </a:p>
          <a:p>
            <a:pPr lvl="1"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v"/>
              <a:tabLst>
                <a:tab pos="5829300" algn="l"/>
              </a:tabLst>
            </a:pPr>
            <a:r>
              <a:rPr lang="pt-BR" b="1" dirty="0"/>
              <a:t>Quais são os elementos e como é a estrutura epidemiológica da tuberculose?</a:t>
            </a:r>
          </a:p>
          <a:p>
            <a:pPr lvl="1"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v"/>
              <a:tabLst>
                <a:tab pos="5829300" algn="l"/>
              </a:tabLst>
            </a:pPr>
            <a:r>
              <a:rPr lang="pt-BR" b="1" dirty="0"/>
              <a:t>Qual a situação epidemiológica atual da tuberculose no mundo e no Brasil?</a:t>
            </a:r>
          </a:p>
          <a:p>
            <a:pPr algn="just" eaLnBrk="1" hangingPunct="1">
              <a:lnSpc>
                <a:spcPct val="200000"/>
              </a:lnSpc>
              <a:buClr>
                <a:srgbClr val="0000FF"/>
              </a:buClr>
              <a:buFont typeface="Wingdings" pitchFamily="2" charset="2"/>
              <a:buChar char="ü"/>
              <a:tabLst>
                <a:tab pos="5829300" algn="l"/>
              </a:tabLst>
            </a:pPr>
            <a:r>
              <a:rPr lang="pt-BR" sz="2400" b="1" dirty="0"/>
              <a:t>Apresentar alguns indicadores de avaliação  do Programa de prevenção e de controle da tuberculose</a:t>
            </a:r>
          </a:p>
          <a:p>
            <a:pPr eaLnBrk="1" hangingPunct="1">
              <a:buFontTx/>
              <a:buNone/>
            </a:pPr>
            <a:endParaRPr lang="pt-BR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C00000"/>
                </a:solidFill>
                <a:latin typeface="+mn-lt"/>
              </a:rPr>
              <a:t>Tuberculose no Brasil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124744"/>
            <a:ext cx="8856984" cy="54726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/>
              <a:t>Sério problema de saúde pública, com determinantes sociais importantes.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/>
              <a:t>Uma das endemias existentes no Brasil que vinha com tendência de queda, muito lentamente e agora com tendência a alta.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C00000"/>
                </a:solidFill>
              </a:rPr>
              <a:t>O Brasil se encontra em duas dessas listas de classificação de países prioritários da OMS 2016-2020: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C00000"/>
                </a:solidFill>
              </a:rPr>
              <a:t>20ª posição na classificação de carga da doença,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C00000"/>
                </a:solidFill>
              </a:rPr>
              <a:t>19ª quanto à coinfecção TB/HIV. </a:t>
            </a:r>
          </a:p>
        </p:txBody>
      </p:sp>
    </p:spTree>
    <p:extLst>
      <p:ext uri="{BB962C8B-B14F-4D97-AF65-F5344CB8AC3E}">
        <p14:creationId xmlns:p14="http://schemas.microsoft.com/office/powerpoint/2010/main" val="2813373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C00000"/>
                </a:solidFill>
                <a:latin typeface="+mn-lt"/>
              </a:rPr>
              <a:t>Tuberculose no Brasil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496" y="980728"/>
            <a:ext cx="8856984" cy="55446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/>
              <a:t>Em 2019: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 77 mil casos novos.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4,5 mil mortes.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4º causa de morte por doença infecciosa.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1º causa de morte das doenças infecciosas definidas em paciente com aids</a:t>
            </a:r>
            <a:r>
              <a:rPr lang="pt-BR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2556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1143000"/>
          </a:xfrm>
        </p:spPr>
        <p:txBody>
          <a:bodyPr>
            <a:normAutofit/>
          </a:bodyPr>
          <a:lstStyle/>
          <a:p>
            <a:pPr algn="ctr">
              <a:lnSpc>
                <a:spcPts val="3475"/>
              </a:lnSpc>
            </a:pPr>
            <a:r>
              <a:rPr lang="pt-BR" sz="2800" b="1" spc="-15" dirty="0">
                <a:solidFill>
                  <a:srgbClr val="C00000"/>
                </a:solidFill>
                <a:latin typeface="+mn-lt"/>
              </a:rPr>
              <a:t>Coeficiente </a:t>
            </a:r>
            <a:r>
              <a:rPr lang="pt-BR" sz="2800" b="1" dirty="0">
                <a:solidFill>
                  <a:srgbClr val="C00000"/>
                </a:solidFill>
                <a:latin typeface="+mn-lt"/>
              </a:rPr>
              <a:t>de incidência de</a:t>
            </a:r>
            <a:r>
              <a:rPr lang="pt-BR" sz="2800" b="1" spc="-25" dirty="0">
                <a:solidFill>
                  <a:srgbClr val="C00000"/>
                </a:solidFill>
                <a:latin typeface="+mn-lt"/>
              </a:rPr>
              <a:t> </a:t>
            </a:r>
            <a:r>
              <a:rPr lang="pt-BR" sz="2800" b="1" spc="-10" dirty="0">
                <a:solidFill>
                  <a:srgbClr val="C00000"/>
                </a:solidFill>
                <a:latin typeface="+mn-lt"/>
              </a:rPr>
              <a:t>tuberculose</a:t>
            </a:r>
            <a:br>
              <a:rPr lang="pt-BR" sz="2800" b="1" dirty="0">
                <a:solidFill>
                  <a:srgbClr val="C00000"/>
                </a:solidFill>
                <a:latin typeface="+mn-lt"/>
              </a:rPr>
            </a:br>
            <a:r>
              <a:rPr lang="pt-BR" sz="2800" b="1" spc="-15" dirty="0">
                <a:solidFill>
                  <a:srgbClr val="C00000"/>
                </a:solidFill>
                <a:latin typeface="+mn-lt"/>
              </a:rPr>
              <a:t>Brasil, 2001-2018</a:t>
            </a:r>
            <a:endParaRPr lang="pt-BR" sz="2800" dirty="0">
              <a:latin typeface="+mn-lt"/>
            </a:endParaRPr>
          </a:p>
        </p:txBody>
      </p:sp>
      <p:pic>
        <p:nvPicPr>
          <p:cNvPr id="15" name="Espaço Reservado para Conteúdo 14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5D0E4FA0-6841-4DAD-A3EA-FB6CF74560E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1612"/>
            <a:ext cx="8041099" cy="5191724"/>
          </a:xfr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010BBBD8-7635-4F44-BEE1-4D2CB293D81F}"/>
              </a:ext>
            </a:extLst>
          </p:cNvPr>
          <p:cNvSpPr txBox="1"/>
          <p:nvPr/>
        </p:nvSpPr>
        <p:spPr>
          <a:xfrm>
            <a:off x="2652888" y="2348880"/>
            <a:ext cx="523148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n-lt"/>
              </a:rPr>
              <a:t>ODS r</a:t>
            </a:r>
            <a:r>
              <a:rPr lang="pt-BR" altLang="pt-BR" b="1" dirty="0">
                <a:latin typeface="+mn-lt"/>
              </a:rPr>
              <a:t>eduzir em </a:t>
            </a:r>
            <a:r>
              <a:rPr lang="pt-BR" altLang="pt-BR" b="1" dirty="0">
                <a:solidFill>
                  <a:srgbClr val="C00000"/>
                </a:solidFill>
                <a:latin typeface="+mn-lt"/>
              </a:rPr>
              <a:t>20% em 2020 </a:t>
            </a:r>
            <a:r>
              <a:rPr lang="pt-BR" altLang="pt-BR" b="1" dirty="0">
                <a:latin typeface="+mn-lt"/>
              </a:rPr>
              <a:t>comparado a 2015</a:t>
            </a:r>
            <a:endParaRPr lang="pt-BR" b="1" dirty="0">
              <a:latin typeface="+mn-lt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92BCAC7C-EE68-469C-BCEE-5AC79515052B}"/>
              </a:ext>
            </a:extLst>
          </p:cNvPr>
          <p:cNvSpPr/>
          <p:nvPr/>
        </p:nvSpPr>
        <p:spPr>
          <a:xfrm>
            <a:off x="7164288" y="3212977"/>
            <a:ext cx="1003648" cy="504056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14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linhas&#10;&#10;Descrição gerada automaticamente">
            <a:extLst>
              <a:ext uri="{FF2B5EF4-FFF2-40B4-BE49-F238E27FC236}">
                <a16:creationId xmlns:a16="http://schemas.microsoft.com/office/drawing/2014/main" id="{48E8B123-C907-4396-B9B1-DD2D37182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645185"/>
            <a:ext cx="8460432" cy="5736143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C1F4D22A-9894-467B-997E-68ACA01F4364}"/>
              </a:ext>
            </a:extLst>
          </p:cNvPr>
          <p:cNvSpPr/>
          <p:nvPr/>
        </p:nvSpPr>
        <p:spPr>
          <a:xfrm flipV="1">
            <a:off x="7380312" y="3356992"/>
            <a:ext cx="936104" cy="432048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69864D1-3E29-401C-8F3C-6083A2BBC170}"/>
              </a:ext>
            </a:extLst>
          </p:cNvPr>
          <p:cNvSpPr txBox="1"/>
          <p:nvPr/>
        </p:nvSpPr>
        <p:spPr>
          <a:xfrm>
            <a:off x="2940920" y="2636912"/>
            <a:ext cx="523148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n-lt"/>
              </a:rPr>
              <a:t>ODS r</a:t>
            </a:r>
            <a:r>
              <a:rPr lang="pt-BR" altLang="pt-BR" b="1" dirty="0">
                <a:latin typeface="+mn-lt"/>
              </a:rPr>
              <a:t>eduzir em </a:t>
            </a:r>
            <a:r>
              <a:rPr lang="pt-BR" altLang="pt-BR" b="1" dirty="0">
                <a:solidFill>
                  <a:srgbClr val="C00000"/>
                </a:solidFill>
                <a:latin typeface="+mn-lt"/>
              </a:rPr>
              <a:t>35% em 2020 </a:t>
            </a:r>
            <a:r>
              <a:rPr lang="pt-BR" altLang="pt-BR" b="1" dirty="0">
                <a:latin typeface="+mn-lt"/>
              </a:rPr>
              <a:t>comparado a 2015 </a:t>
            </a:r>
            <a:endParaRPr lang="pt-B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1278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ráfico, Gráfico de barras&#10;&#10;Descrição gerada automaticamente">
            <a:extLst>
              <a:ext uri="{FF2B5EF4-FFF2-40B4-BE49-F238E27FC236}">
                <a16:creationId xmlns:a16="http://schemas.microsoft.com/office/drawing/2014/main" id="{5F33EF21-69F2-4B57-ACB0-B596DDAB3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4" y="548680"/>
            <a:ext cx="8487808" cy="593114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A142143-E8DC-4CFD-9941-38F548E2F637}"/>
              </a:ext>
            </a:extLst>
          </p:cNvPr>
          <p:cNvSpPr/>
          <p:nvPr/>
        </p:nvSpPr>
        <p:spPr>
          <a:xfrm>
            <a:off x="4139953" y="3429000"/>
            <a:ext cx="218038" cy="1944215"/>
          </a:xfrm>
          <a:custGeom>
            <a:avLst/>
            <a:gdLst>
              <a:gd name="connsiteX0" fmla="*/ 0 w 218038"/>
              <a:gd name="connsiteY0" fmla="*/ 0 h 1944215"/>
              <a:gd name="connsiteX1" fmla="*/ 218038 w 218038"/>
              <a:gd name="connsiteY1" fmla="*/ 0 h 1944215"/>
              <a:gd name="connsiteX2" fmla="*/ 218038 w 218038"/>
              <a:gd name="connsiteY2" fmla="*/ 447169 h 1944215"/>
              <a:gd name="connsiteX3" fmla="*/ 218038 w 218038"/>
              <a:gd name="connsiteY3" fmla="*/ 894339 h 1944215"/>
              <a:gd name="connsiteX4" fmla="*/ 218038 w 218038"/>
              <a:gd name="connsiteY4" fmla="*/ 1322066 h 1944215"/>
              <a:gd name="connsiteX5" fmla="*/ 218038 w 218038"/>
              <a:gd name="connsiteY5" fmla="*/ 1944215 h 1944215"/>
              <a:gd name="connsiteX6" fmla="*/ 0 w 218038"/>
              <a:gd name="connsiteY6" fmla="*/ 1944215 h 1944215"/>
              <a:gd name="connsiteX7" fmla="*/ 0 w 218038"/>
              <a:gd name="connsiteY7" fmla="*/ 1497046 h 1944215"/>
              <a:gd name="connsiteX8" fmla="*/ 0 w 218038"/>
              <a:gd name="connsiteY8" fmla="*/ 1069318 h 1944215"/>
              <a:gd name="connsiteX9" fmla="*/ 0 w 218038"/>
              <a:gd name="connsiteY9" fmla="*/ 583265 h 1944215"/>
              <a:gd name="connsiteX10" fmla="*/ 0 w 218038"/>
              <a:gd name="connsiteY10" fmla="*/ 0 h 194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038" h="1944215" extrusionOk="0">
                <a:moveTo>
                  <a:pt x="0" y="0"/>
                </a:moveTo>
                <a:cubicBezTo>
                  <a:pt x="91116" y="-5247"/>
                  <a:pt x="119407" y="24610"/>
                  <a:pt x="218038" y="0"/>
                </a:cubicBezTo>
                <a:cubicBezTo>
                  <a:pt x="257932" y="200445"/>
                  <a:pt x="195081" y="341289"/>
                  <a:pt x="218038" y="447169"/>
                </a:cubicBezTo>
                <a:cubicBezTo>
                  <a:pt x="240995" y="553049"/>
                  <a:pt x="181617" y="804051"/>
                  <a:pt x="218038" y="894339"/>
                </a:cubicBezTo>
                <a:cubicBezTo>
                  <a:pt x="254459" y="984627"/>
                  <a:pt x="176865" y="1236073"/>
                  <a:pt x="218038" y="1322066"/>
                </a:cubicBezTo>
                <a:cubicBezTo>
                  <a:pt x="259211" y="1408059"/>
                  <a:pt x="150010" y="1692830"/>
                  <a:pt x="218038" y="1944215"/>
                </a:cubicBezTo>
                <a:cubicBezTo>
                  <a:pt x="145452" y="1945198"/>
                  <a:pt x="93982" y="1943052"/>
                  <a:pt x="0" y="1944215"/>
                </a:cubicBezTo>
                <a:cubicBezTo>
                  <a:pt x="-36150" y="1831876"/>
                  <a:pt x="98" y="1645578"/>
                  <a:pt x="0" y="1497046"/>
                </a:cubicBezTo>
                <a:cubicBezTo>
                  <a:pt x="-98" y="1348514"/>
                  <a:pt x="22824" y="1242906"/>
                  <a:pt x="0" y="1069318"/>
                </a:cubicBezTo>
                <a:cubicBezTo>
                  <a:pt x="-22824" y="895730"/>
                  <a:pt x="51947" y="794333"/>
                  <a:pt x="0" y="583265"/>
                </a:cubicBezTo>
                <a:cubicBezTo>
                  <a:pt x="-51947" y="372197"/>
                  <a:pt x="5833" y="233855"/>
                  <a:pt x="0" y="0"/>
                </a:cubicBezTo>
                <a:close/>
              </a:path>
            </a:pathLst>
          </a:custGeom>
          <a:noFill/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0192271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465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ráfico, Gráfico de barras&#10;&#10;Descrição gerada automaticamente">
            <a:extLst>
              <a:ext uri="{FF2B5EF4-FFF2-40B4-BE49-F238E27FC236}">
                <a16:creationId xmlns:a16="http://schemas.microsoft.com/office/drawing/2014/main" id="{3B71C1F1-827D-44B2-A2B3-D301F0AF7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3" y="692696"/>
            <a:ext cx="8454786" cy="54006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988972C-0749-4697-A271-2C356709B818}"/>
              </a:ext>
            </a:extLst>
          </p:cNvPr>
          <p:cNvSpPr/>
          <p:nvPr/>
        </p:nvSpPr>
        <p:spPr>
          <a:xfrm>
            <a:off x="5292080" y="3501009"/>
            <a:ext cx="218038" cy="1944215"/>
          </a:xfrm>
          <a:custGeom>
            <a:avLst/>
            <a:gdLst>
              <a:gd name="connsiteX0" fmla="*/ 0 w 218038"/>
              <a:gd name="connsiteY0" fmla="*/ 0 h 1944215"/>
              <a:gd name="connsiteX1" fmla="*/ 218038 w 218038"/>
              <a:gd name="connsiteY1" fmla="*/ 0 h 1944215"/>
              <a:gd name="connsiteX2" fmla="*/ 218038 w 218038"/>
              <a:gd name="connsiteY2" fmla="*/ 447169 h 1944215"/>
              <a:gd name="connsiteX3" fmla="*/ 218038 w 218038"/>
              <a:gd name="connsiteY3" fmla="*/ 894339 h 1944215"/>
              <a:gd name="connsiteX4" fmla="*/ 218038 w 218038"/>
              <a:gd name="connsiteY4" fmla="*/ 1322066 h 1944215"/>
              <a:gd name="connsiteX5" fmla="*/ 218038 w 218038"/>
              <a:gd name="connsiteY5" fmla="*/ 1944215 h 1944215"/>
              <a:gd name="connsiteX6" fmla="*/ 0 w 218038"/>
              <a:gd name="connsiteY6" fmla="*/ 1944215 h 1944215"/>
              <a:gd name="connsiteX7" fmla="*/ 0 w 218038"/>
              <a:gd name="connsiteY7" fmla="*/ 1497046 h 1944215"/>
              <a:gd name="connsiteX8" fmla="*/ 0 w 218038"/>
              <a:gd name="connsiteY8" fmla="*/ 1069318 h 1944215"/>
              <a:gd name="connsiteX9" fmla="*/ 0 w 218038"/>
              <a:gd name="connsiteY9" fmla="*/ 583265 h 1944215"/>
              <a:gd name="connsiteX10" fmla="*/ 0 w 218038"/>
              <a:gd name="connsiteY10" fmla="*/ 0 h 194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038" h="1944215" extrusionOk="0">
                <a:moveTo>
                  <a:pt x="0" y="0"/>
                </a:moveTo>
                <a:cubicBezTo>
                  <a:pt x="91116" y="-5247"/>
                  <a:pt x="119407" y="24610"/>
                  <a:pt x="218038" y="0"/>
                </a:cubicBezTo>
                <a:cubicBezTo>
                  <a:pt x="257932" y="200445"/>
                  <a:pt x="195081" y="341289"/>
                  <a:pt x="218038" y="447169"/>
                </a:cubicBezTo>
                <a:cubicBezTo>
                  <a:pt x="240995" y="553049"/>
                  <a:pt x="181617" y="804051"/>
                  <a:pt x="218038" y="894339"/>
                </a:cubicBezTo>
                <a:cubicBezTo>
                  <a:pt x="254459" y="984627"/>
                  <a:pt x="176865" y="1236073"/>
                  <a:pt x="218038" y="1322066"/>
                </a:cubicBezTo>
                <a:cubicBezTo>
                  <a:pt x="259211" y="1408059"/>
                  <a:pt x="150010" y="1692830"/>
                  <a:pt x="218038" y="1944215"/>
                </a:cubicBezTo>
                <a:cubicBezTo>
                  <a:pt x="145452" y="1945198"/>
                  <a:pt x="93982" y="1943052"/>
                  <a:pt x="0" y="1944215"/>
                </a:cubicBezTo>
                <a:cubicBezTo>
                  <a:pt x="-36150" y="1831876"/>
                  <a:pt x="98" y="1645578"/>
                  <a:pt x="0" y="1497046"/>
                </a:cubicBezTo>
                <a:cubicBezTo>
                  <a:pt x="-98" y="1348514"/>
                  <a:pt x="22824" y="1242906"/>
                  <a:pt x="0" y="1069318"/>
                </a:cubicBezTo>
                <a:cubicBezTo>
                  <a:pt x="-22824" y="895730"/>
                  <a:pt x="51947" y="794333"/>
                  <a:pt x="0" y="583265"/>
                </a:cubicBezTo>
                <a:cubicBezTo>
                  <a:pt x="-51947" y="372197"/>
                  <a:pt x="5833" y="233855"/>
                  <a:pt x="0" y="0"/>
                </a:cubicBezTo>
                <a:close/>
              </a:path>
            </a:pathLst>
          </a:custGeom>
          <a:noFill/>
          <a:ln w="1905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0192271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602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7A630F3-CACF-4890-BB0A-25C2A2FE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34888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  <a:latin typeface="+mn-lt"/>
              </a:rPr>
              <a:t>Mais dados dados epidemiológicos </a:t>
            </a:r>
            <a:br>
              <a:rPr lang="pt-BR" b="1" dirty="0">
                <a:solidFill>
                  <a:srgbClr val="0070C0"/>
                </a:solidFill>
                <a:latin typeface="+mn-lt"/>
              </a:rPr>
            </a:br>
            <a:r>
              <a:rPr lang="pt-BR" b="1" dirty="0">
                <a:solidFill>
                  <a:srgbClr val="0070C0"/>
                </a:solidFill>
                <a:latin typeface="+mn-lt"/>
              </a:rPr>
              <a:t>no Brasil</a:t>
            </a:r>
          </a:p>
        </p:txBody>
      </p:sp>
    </p:spTree>
    <p:extLst>
      <p:ext uri="{BB962C8B-B14F-4D97-AF65-F5344CB8AC3E}">
        <p14:creationId xmlns:p14="http://schemas.microsoft.com/office/powerpoint/2010/main" val="62312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4BECB-08C6-4FEE-871F-13D6D5963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FBEA85E5-B841-4E6B-BD33-18222C64A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550"/>
            <a:ext cx="9144000" cy="60329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5528DC9-4DEB-4CF9-B377-E384FF10EB03}"/>
              </a:ext>
            </a:extLst>
          </p:cNvPr>
          <p:cNvSpPr/>
          <p:nvPr/>
        </p:nvSpPr>
        <p:spPr>
          <a:xfrm>
            <a:off x="3129825" y="3429000"/>
            <a:ext cx="290047" cy="2376264"/>
          </a:xfrm>
          <a:custGeom>
            <a:avLst/>
            <a:gdLst>
              <a:gd name="connsiteX0" fmla="*/ 0 w 290047"/>
              <a:gd name="connsiteY0" fmla="*/ 0 h 2376264"/>
              <a:gd name="connsiteX1" fmla="*/ 290047 w 290047"/>
              <a:gd name="connsiteY1" fmla="*/ 0 h 2376264"/>
              <a:gd name="connsiteX2" fmla="*/ 290047 w 290047"/>
              <a:gd name="connsiteY2" fmla="*/ 546541 h 2376264"/>
              <a:gd name="connsiteX3" fmla="*/ 290047 w 290047"/>
              <a:gd name="connsiteY3" fmla="*/ 1093081 h 2376264"/>
              <a:gd name="connsiteX4" fmla="*/ 290047 w 290047"/>
              <a:gd name="connsiteY4" fmla="*/ 1615860 h 2376264"/>
              <a:gd name="connsiteX5" fmla="*/ 290047 w 290047"/>
              <a:gd name="connsiteY5" fmla="*/ 2376264 h 2376264"/>
              <a:gd name="connsiteX6" fmla="*/ 0 w 290047"/>
              <a:gd name="connsiteY6" fmla="*/ 2376264 h 2376264"/>
              <a:gd name="connsiteX7" fmla="*/ 0 w 290047"/>
              <a:gd name="connsiteY7" fmla="*/ 1829723 h 2376264"/>
              <a:gd name="connsiteX8" fmla="*/ 0 w 290047"/>
              <a:gd name="connsiteY8" fmla="*/ 1306945 h 2376264"/>
              <a:gd name="connsiteX9" fmla="*/ 0 w 290047"/>
              <a:gd name="connsiteY9" fmla="*/ 712879 h 2376264"/>
              <a:gd name="connsiteX10" fmla="*/ 0 w 290047"/>
              <a:gd name="connsiteY10" fmla="*/ 0 h 237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047" h="2376264" extrusionOk="0">
                <a:moveTo>
                  <a:pt x="0" y="0"/>
                </a:moveTo>
                <a:cubicBezTo>
                  <a:pt x="136407" y="-34034"/>
                  <a:pt x="172429" y="22053"/>
                  <a:pt x="290047" y="0"/>
                </a:cubicBezTo>
                <a:cubicBezTo>
                  <a:pt x="293722" y="145315"/>
                  <a:pt x="250371" y="403108"/>
                  <a:pt x="290047" y="546541"/>
                </a:cubicBezTo>
                <a:cubicBezTo>
                  <a:pt x="329723" y="689974"/>
                  <a:pt x="228960" y="835279"/>
                  <a:pt x="290047" y="1093081"/>
                </a:cubicBezTo>
                <a:cubicBezTo>
                  <a:pt x="351134" y="1350883"/>
                  <a:pt x="231820" y="1493217"/>
                  <a:pt x="290047" y="1615860"/>
                </a:cubicBezTo>
                <a:cubicBezTo>
                  <a:pt x="348274" y="1738503"/>
                  <a:pt x="270924" y="2081784"/>
                  <a:pt x="290047" y="2376264"/>
                </a:cubicBezTo>
                <a:cubicBezTo>
                  <a:pt x="187233" y="2408195"/>
                  <a:pt x="78289" y="2364410"/>
                  <a:pt x="0" y="2376264"/>
                </a:cubicBezTo>
                <a:cubicBezTo>
                  <a:pt x="-13904" y="2202196"/>
                  <a:pt x="30313" y="2060636"/>
                  <a:pt x="0" y="1829723"/>
                </a:cubicBezTo>
                <a:cubicBezTo>
                  <a:pt x="-30313" y="1598810"/>
                  <a:pt x="46957" y="1503577"/>
                  <a:pt x="0" y="1306945"/>
                </a:cubicBezTo>
                <a:cubicBezTo>
                  <a:pt x="-46957" y="1110313"/>
                  <a:pt x="11892" y="867325"/>
                  <a:pt x="0" y="712879"/>
                </a:cubicBezTo>
                <a:cubicBezTo>
                  <a:pt x="-11892" y="558433"/>
                  <a:pt x="76237" y="298578"/>
                  <a:pt x="0" y="0"/>
                </a:cubicBezTo>
                <a:close/>
              </a:path>
            </a:pathLst>
          </a:custGeom>
          <a:noFill/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0192271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738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C305883-7123-4BDD-806F-E0586682F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748464" cy="62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1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88538CF9-67BC-4D40-A2C5-00E7E8325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5" y="476673"/>
            <a:ext cx="8785170" cy="59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3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uxograma: Extrair 12"/>
          <p:cNvSpPr/>
          <p:nvPr/>
        </p:nvSpPr>
        <p:spPr>
          <a:xfrm>
            <a:off x="3563888" y="2852936"/>
            <a:ext cx="2771800" cy="2376264"/>
          </a:xfrm>
          <a:prstGeom prst="flowChartExtra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Texto explicativo em seta para cima 13"/>
          <p:cNvSpPr/>
          <p:nvPr/>
        </p:nvSpPr>
        <p:spPr>
          <a:xfrm>
            <a:off x="6084168" y="2276872"/>
            <a:ext cx="1944216" cy="792088"/>
          </a:xfrm>
          <a:prstGeom prst="up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1763688" y="1700808"/>
            <a:ext cx="201622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+mn-lt"/>
              </a:rPr>
              <a:t> Agente </a:t>
            </a:r>
            <a:endParaRPr lang="pt-BR" sz="1600" b="1" dirty="0">
              <a:latin typeface="+mn-l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156176" y="1743198"/>
            <a:ext cx="18002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+mn-lt"/>
              </a:rPr>
              <a:t>Reservatório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4283968" y="5631631"/>
            <a:ext cx="151216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n-lt"/>
              </a:rPr>
              <a:t>Ambiente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36512" y="231031"/>
            <a:ext cx="9361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t-BR" sz="3200" b="1" dirty="0">
                <a:solidFill>
                  <a:srgbClr val="003399"/>
                </a:solidFill>
                <a:latin typeface="+mn-lt"/>
              </a:rPr>
              <a:t>Estrutura epidemiológica </a:t>
            </a:r>
          </a:p>
          <a:p>
            <a:pPr algn="ctr" eaLnBrk="0" hangingPunct="0">
              <a:defRPr/>
            </a:pPr>
            <a:r>
              <a:rPr lang="pt-BR" sz="3200" b="1" dirty="0">
                <a:solidFill>
                  <a:srgbClr val="003399"/>
                </a:solidFill>
                <a:latin typeface="+mn-lt"/>
              </a:rPr>
              <a:t> Dinâmica de transmissão</a:t>
            </a:r>
          </a:p>
        </p:txBody>
      </p:sp>
      <p:sp>
        <p:nvSpPr>
          <p:cNvPr id="16" name="Texto explicativo em seta para cima 15"/>
          <p:cNvSpPr/>
          <p:nvPr/>
        </p:nvSpPr>
        <p:spPr>
          <a:xfrm>
            <a:off x="1763688" y="2348880"/>
            <a:ext cx="1944216" cy="792088"/>
          </a:xfrm>
          <a:prstGeom prst="up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/>
              <a:t>Mycobacterium </a:t>
            </a:r>
            <a:r>
              <a:rPr lang="pt-BR" b="1" i="1" dirty="0" err="1"/>
              <a:t>tuberculosis</a:t>
            </a:r>
            <a:endParaRPr lang="pt-BR" b="1" dirty="0"/>
          </a:p>
        </p:txBody>
      </p:sp>
      <p:cxnSp>
        <p:nvCxnSpPr>
          <p:cNvPr id="20" name="Conector reto 19"/>
          <p:cNvCxnSpPr/>
          <p:nvPr/>
        </p:nvCxnSpPr>
        <p:spPr>
          <a:xfrm>
            <a:off x="3851920" y="2852936"/>
            <a:ext cx="22322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6948264" y="4182179"/>
            <a:ext cx="1296144" cy="646331"/>
          </a:xfrm>
          <a:prstGeom prst="rect">
            <a:avLst/>
          </a:prstGeom>
          <a:noFill/>
          <a:ln w="19050"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+mn-lt"/>
              </a:rPr>
              <a:t>Fatores de risco</a:t>
            </a:r>
          </a:p>
        </p:txBody>
      </p:sp>
      <p:sp>
        <p:nvSpPr>
          <p:cNvPr id="4" name="Retângulo 3"/>
          <p:cNvSpPr/>
          <p:nvPr/>
        </p:nvSpPr>
        <p:spPr>
          <a:xfrm>
            <a:off x="4849612" y="2627620"/>
            <a:ext cx="96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+mn-lt"/>
              </a:rPr>
              <a:t>Homem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60D80-094D-4D89-8786-C8A89782E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Mapa colorido com texto preto sobre fundo branco&#10;&#10;Descrição gerada automaticamente">
            <a:extLst>
              <a:ext uri="{FF2B5EF4-FFF2-40B4-BE49-F238E27FC236}">
                <a16:creationId xmlns:a16="http://schemas.microsoft.com/office/drawing/2014/main" id="{D0EA02B9-74B7-4D39-9F8F-F00CF5A55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883"/>
            <a:ext cx="9144000" cy="639823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03C2556-1F04-460E-BB45-C369E14AE2BF}"/>
              </a:ext>
            </a:extLst>
          </p:cNvPr>
          <p:cNvSpPr txBox="1"/>
          <p:nvPr/>
        </p:nvSpPr>
        <p:spPr>
          <a:xfrm>
            <a:off x="3131840" y="6023029"/>
            <a:ext cx="3456384" cy="646331"/>
          </a:xfrm>
          <a:prstGeom prst="rect">
            <a:avLst/>
          </a:prstGeom>
          <a:solidFill>
            <a:srgbClr val="00FFCC"/>
          </a:solidFill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n-lt"/>
              </a:rPr>
              <a:t>Congele essa informação da incidência baixa até 14 anos</a:t>
            </a:r>
          </a:p>
        </p:txBody>
      </p:sp>
    </p:spTree>
    <p:extLst>
      <p:ext uri="{BB962C8B-B14F-4D97-AF65-F5344CB8AC3E}">
        <p14:creationId xmlns:p14="http://schemas.microsoft.com/office/powerpoint/2010/main" val="3318635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524328" y="3068960"/>
            <a:ext cx="1152128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Espaço Reservado para Conteúdo 7" descr="Mapa colorido com texto preto sobre fundo branco&#10;&#10;Descrição gerada automaticamente">
            <a:extLst>
              <a:ext uri="{FF2B5EF4-FFF2-40B4-BE49-F238E27FC236}">
                <a16:creationId xmlns:a16="http://schemas.microsoft.com/office/drawing/2014/main" id="{6746D551-420D-44B8-BCED-D20EBFD9E60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88" y="764704"/>
            <a:ext cx="8606076" cy="5688632"/>
          </a:xfr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656958F-D378-4D96-89CC-0D66542A7154}"/>
              </a:ext>
            </a:extLst>
          </p:cNvPr>
          <p:cNvSpPr txBox="1"/>
          <p:nvPr/>
        </p:nvSpPr>
        <p:spPr>
          <a:xfrm>
            <a:off x="2987824" y="6095037"/>
            <a:ext cx="3744416" cy="646331"/>
          </a:xfrm>
          <a:prstGeom prst="rect">
            <a:avLst/>
          </a:prstGeom>
          <a:solidFill>
            <a:srgbClr val="00FFCC"/>
          </a:solidFill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+mn-lt"/>
              </a:rPr>
              <a:t>Em todo caso de tuberculose deve ter ser pedido exame para HIV</a:t>
            </a:r>
          </a:p>
        </p:txBody>
      </p:sp>
    </p:spTree>
    <p:extLst>
      <p:ext uri="{BB962C8B-B14F-4D97-AF65-F5344CB8AC3E}">
        <p14:creationId xmlns:p14="http://schemas.microsoft.com/office/powerpoint/2010/main" val="2517848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8CCAD2BA-9FED-486D-8F4B-4F8C92250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8783507" cy="61926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9D6E991-6C8E-422A-B500-B4F621826318}"/>
              </a:ext>
            </a:extLst>
          </p:cNvPr>
          <p:cNvSpPr/>
          <p:nvPr/>
        </p:nvSpPr>
        <p:spPr>
          <a:xfrm>
            <a:off x="5868144" y="3429000"/>
            <a:ext cx="288032" cy="2160241"/>
          </a:xfrm>
          <a:custGeom>
            <a:avLst/>
            <a:gdLst>
              <a:gd name="connsiteX0" fmla="*/ 0 w 288032"/>
              <a:gd name="connsiteY0" fmla="*/ 0 h 2160241"/>
              <a:gd name="connsiteX1" fmla="*/ 288032 w 288032"/>
              <a:gd name="connsiteY1" fmla="*/ 0 h 2160241"/>
              <a:gd name="connsiteX2" fmla="*/ 288032 w 288032"/>
              <a:gd name="connsiteY2" fmla="*/ 496855 h 2160241"/>
              <a:gd name="connsiteX3" fmla="*/ 288032 w 288032"/>
              <a:gd name="connsiteY3" fmla="*/ 993711 h 2160241"/>
              <a:gd name="connsiteX4" fmla="*/ 288032 w 288032"/>
              <a:gd name="connsiteY4" fmla="*/ 1468964 h 2160241"/>
              <a:gd name="connsiteX5" fmla="*/ 288032 w 288032"/>
              <a:gd name="connsiteY5" fmla="*/ 2160241 h 2160241"/>
              <a:gd name="connsiteX6" fmla="*/ 0 w 288032"/>
              <a:gd name="connsiteY6" fmla="*/ 2160241 h 2160241"/>
              <a:gd name="connsiteX7" fmla="*/ 0 w 288032"/>
              <a:gd name="connsiteY7" fmla="*/ 1663386 h 2160241"/>
              <a:gd name="connsiteX8" fmla="*/ 0 w 288032"/>
              <a:gd name="connsiteY8" fmla="*/ 1188133 h 2160241"/>
              <a:gd name="connsiteX9" fmla="*/ 0 w 288032"/>
              <a:gd name="connsiteY9" fmla="*/ 648072 h 2160241"/>
              <a:gd name="connsiteX10" fmla="*/ 0 w 288032"/>
              <a:gd name="connsiteY10" fmla="*/ 0 h 216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8032" h="2160241" extrusionOk="0">
                <a:moveTo>
                  <a:pt x="0" y="0"/>
                </a:moveTo>
                <a:cubicBezTo>
                  <a:pt x="98455" y="-28230"/>
                  <a:pt x="164234" y="8996"/>
                  <a:pt x="288032" y="0"/>
                </a:cubicBezTo>
                <a:cubicBezTo>
                  <a:pt x="324998" y="165403"/>
                  <a:pt x="247831" y="260267"/>
                  <a:pt x="288032" y="496855"/>
                </a:cubicBezTo>
                <a:cubicBezTo>
                  <a:pt x="328233" y="733444"/>
                  <a:pt x="272481" y="774177"/>
                  <a:pt x="288032" y="993711"/>
                </a:cubicBezTo>
                <a:cubicBezTo>
                  <a:pt x="303583" y="1213245"/>
                  <a:pt x="281108" y="1328833"/>
                  <a:pt x="288032" y="1468964"/>
                </a:cubicBezTo>
                <a:cubicBezTo>
                  <a:pt x="294956" y="1609095"/>
                  <a:pt x="245845" y="1874493"/>
                  <a:pt x="288032" y="2160241"/>
                </a:cubicBezTo>
                <a:cubicBezTo>
                  <a:pt x="213596" y="2160907"/>
                  <a:pt x="64924" y="2137576"/>
                  <a:pt x="0" y="2160241"/>
                </a:cubicBezTo>
                <a:cubicBezTo>
                  <a:pt x="-1258" y="1979917"/>
                  <a:pt x="56663" y="1897970"/>
                  <a:pt x="0" y="1663386"/>
                </a:cubicBezTo>
                <a:cubicBezTo>
                  <a:pt x="-56663" y="1428802"/>
                  <a:pt x="12144" y="1308572"/>
                  <a:pt x="0" y="1188133"/>
                </a:cubicBezTo>
                <a:cubicBezTo>
                  <a:pt x="-12144" y="1067694"/>
                  <a:pt x="49722" y="800008"/>
                  <a:pt x="0" y="648072"/>
                </a:cubicBezTo>
                <a:cubicBezTo>
                  <a:pt x="-49722" y="496136"/>
                  <a:pt x="6060" y="188443"/>
                  <a:pt x="0" y="0"/>
                </a:cubicBezTo>
                <a:close/>
              </a:path>
            </a:pathLst>
          </a:custGeom>
          <a:noFill/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0192271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25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467544" y="642392"/>
            <a:ext cx="8428490" cy="914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b="1" dirty="0">
                <a:solidFill>
                  <a:srgbClr val="C00000"/>
                </a:solidFill>
                <a:latin typeface="+mn-lt"/>
                <a:ea typeface="Tahoma" pitchFamily="34" charset="0"/>
                <a:cs typeface="Tahoma" pitchFamily="34" charset="0"/>
              </a:rPr>
              <a:t>Medidas de controle da tuberculose</a:t>
            </a:r>
          </a:p>
        </p:txBody>
      </p:sp>
      <p:sp>
        <p:nvSpPr>
          <p:cNvPr id="15363" name="CaixaDeTexto 3"/>
          <p:cNvSpPr txBox="1">
            <a:spLocks noChangeArrowheads="1"/>
          </p:cNvSpPr>
          <p:nvPr/>
        </p:nvSpPr>
        <p:spPr bwMode="auto">
          <a:xfrm>
            <a:off x="1894692" y="1916113"/>
            <a:ext cx="5582362" cy="1077218"/>
          </a:xfrm>
          <a:prstGeom prst="rect">
            <a:avLst/>
          </a:prstGeom>
          <a:solidFill>
            <a:srgbClr val="006666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chemeClr val="bg1"/>
                </a:solidFill>
                <a:latin typeface="+mn-lt"/>
              </a:rPr>
              <a:t>A. Busca de casos e tratamento </a:t>
            </a:r>
          </a:p>
          <a:p>
            <a:pPr algn="ctr"/>
            <a:r>
              <a:rPr lang="pt-BR" altLang="pt-BR" sz="3200" b="1" dirty="0">
                <a:solidFill>
                  <a:schemeClr val="bg1"/>
                </a:solidFill>
                <a:latin typeface="+mn-lt"/>
              </a:rPr>
              <a:t>conduzindo para a cura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68363" y="4140369"/>
            <a:ext cx="3055565" cy="584775"/>
          </a:xfrm>
          <a:prstGeom prst="rect">
            <a:avLst/>
          </a:prstGeom>
          <a:solidFill>
            <a:srgbClr val="008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latin typeface="+mn-lt"/>
              </a:rPr>
              <a:t>B. BCG ID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31848" y="4005064"/>
            <a:ext cx="2942024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002060"/>
                </a:solidFill>
                <a:latin typeface="+mn-lt"/>
              </a:rPr>
              <a:t>C. Tratamento</a:t>
            </a:r>
          </a:p>
          <a:p>
            <a:pPr algn="ctr">
              <a:defRPr/>
            </a:pPr>
            <a:r>
              <a:rPr lang="pt-BR" sz="2400" b="1" dirty="0">
                <a:solidFill>
                  <a:srgbClr val="002060"/>
                </a:solidFill>
                <a:latin typeface="+mn-lt"/>
              </a:rPr>
              <a:t> da infecção latente/ </a:t>
            </a:r>
          </a:p>
          <a:p>
            <a:pPr algn="ctr">
              <a:defRPr/>
            </a:pPr>
            <a:r>
              <a:rPr lang="pt-BR" sz="2400" b="1" dirty="0" err="1">
                <a:solidFill>
                  <a:srgbClr val="002060"/>
                </a:solidFill>
                <a:latin typeface="+mn-lt"/>
              </a:rPr>
              <a:t>quimioprofilaxia</a:t>
            </a:r>
            <a:endParaRPr lang="pt-BR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684213" y="47974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32662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ixaDeTexto 6"/>
          <p:cNvSpPr txBox="1">
            <a:spLocks noChangeArrowheads="1"/>
          </p:cNvSpPr>
          <p:nvPr/>
        </p:nvSpPr>
        <p:spPr bwMode="auto">
          <a:xfrm>
            <a:off x="500034" y="285728"/>
            <a:ext cx="80343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3200" b="1" dirty="0">
                <a:solidFill>
                  <a:srgbClr val="C00000"/>
                </a:solidFill>
                <a:latin typeface="+mn-lt"/>
              </a:rPr>
              <a:t>Vigilância Epidemiológica e Controle da TB</a:t>
            </a:r>
          </a:p>
        </p:txBody>
      </p:sp>
      <p:sp>
        <p:nvSpPr>
          <p:cNvPr id="39939" name="CaixaDeTexto 9"/>
          <p:cNvSpPr txBox="1">
            <a:spLocks noChangeArrowheads="1"/>
          </p:cNvSpPr>
          <p:nvPr/>
        </p:nvSpPr>
        <p:spPr bwMode="auto">
          <a:xfrm>
            <a:off x="500034" y="785794"/>
            <a:ext cx="8215370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latin typeface="+mn-lt"/>
              </a:rPr>
              <a:t>Atividades e instrumentos do Programa de Controle:  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solidFill>
                  <a:srgbClr val="C00000"/>
                </a:solidFill>
                <a:latin typeface="+mn-lt"/>
              </a:rPr>
              <a:t>Detecção de casos. </a:t>
            </a:r>
            <a:endParaRPr lang="pt-BR" sz="2400" b="1" dirty="0">
              <a:solidFill>
                <a:srgbClr val="C00000"/>
              </a:solidFill>
              <a:highlight>
                <a:srgbClr val="FFFF00"/>
              </a:highlight>
              <a:latin typeface="+mn-lt"/>
            </a:endParaRP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solidFill>
                  <a:srgbClr val="C00000"/>
                </a:solidFill>
                <a:latin typeface="+mn-lt"/>
              </a:rPr>
              <a:t>Confirmação do diagnóstico e Notificação.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Tratamento dos casos.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Acompanhamento do caso e confirmação da cura.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Investigação epidemiológica.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Avaliação da infecção latente.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Vacinação com a vacina BCG.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Controle de infecção em unidades de saúde.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Educação em saúde.</a:t>
            </a:r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69758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aixaDeTexto 9"/>
          <p:cNvSpPr txBox="1">
            <a:spLocks noChangeArrowheads="1"/>
          </p:cNvSpPr>
          <p:nvPr/>
        </p:nvSpPr>
        <p:spPr bwMode="auto">
          <a:xfrm>
            <a:off x="855166" y="1136873"/>
            <a:ext cx="74612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C00000"/>
                </a:solidFill>
                <a:latin typeface="+mn-lt"/>
              </a:rPr>
              <a:t>Detecção de casos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+mn-lt"/>
              </a:rPr>
              <a:t>Definição de caso suspeito:</a:t>
            </a:r>
          </a:p>
          <a:p>
            <a:pPr algn="just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Todo indivíduo com sintomatologia clínica sugestiva de TB pulmonar: </a:t>
            </a:r>
            <a:r>
              <a:rPr lang="pt-BR" sz="2400" b="1" u="sng" dirty="0">
                <a:latin typeface="+mn-lt"/>
              </a:rPr>
              <a:t>tosse com expectoração por três semanas ou mais</a:t>
            </a:r>
            <a:r>
              <a:rPr lang="pt-BR" sz="2400" b="1" dirty="0">
                <a:latin typeface="+mn-lt"/>
              </a:rPr>
              <a:t>, febre, perda de peso e perda de apetite (o “sintomático respiratório”), ou</a:t>
            </a:r>
          </a:p>
          <a:p>
            <a:pPr algn="just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Paciente com imagem radiológica compatível com TB.</a:t>
            </a:r>
          </a:p>
          <a:p>
            <a:pPr algn="just">
              <a:lnSpc>
                <a:spcPct val="150000"/>
              </a:lnSpc>
              <a:buClr>
                <a:srgbClr val="0000FF"/>
              </a:buClr>
            </a:pPr>
            <a:endParaRPr lang="pt-BR" sz="2400" b="1" dirty="0">
              <a:latin typeface="Calibri" pitchFamily="34" charset="0"/>
            </a:endParaRPr>
          </a:p>
        </p:txBody>
      </p:sp>
      <p:sp>
        <p:nvSpPr>
          <p:cNvPr id="2" name="CaixaDeTexto 6">
            <a:extLst>
              <a:ext uri="{FF2B5EF4-FFF2-40B4-BE49-F238E27FC236}">
                <a16:creationId xmlns:a16="http://schemas.microsoft.com/office/drawing/2014/main" id="{5F12931E-F692-4950-82A8-FB0AD337F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34" y="395953"/>
            <a:ext cx="80343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3200" b="1" dirty="0">
                <a:solidFill>
                  <a:srgbClr val="C00000"/>
                </a:solidFill>
                <a:latin typeface="+mn-lt"/>
              </a:rPr>
              <a:t>Vigilância Epidemiológica e Controle da TB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aixaDeTexto 9"/>
          <p:cNvSpPr txBox="1">
            <a:spLocks noChangeArrowheads="1"/>
          </p:cNvSpPr>
          <p:nvPr/>
        </p:nvSpPr>
        <p:spPr bwMode="auto">
          <a:xfrm>
            <a:off x="899592" y="857232"/>
            <a:ext cx="7461250" cy="476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C00000"/>
                </a:solidFill>
                <a:latin typeface="+mn-lt"/>
              </a:rPr>
              <a:t>Confirmação do Diagnóstico e Notificação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+mn-lt"/>
              </a:rPr>
              <a:t>Definição de caso confirmado:</a:t>
            </a:r>
          </a:p>
          <a:p>
            <a:pPr algn="just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 Critério clínico-laboratorial:</a:t>
            </a:r>
          </a:p>
          <a:p>
            <a:pPr algn="just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ü"/>
            </a:pPr>
            <a:endParaRPr lang="pt-BR" sz="2400" b="1" dirty="0">
              <a:latin typeface="+mn-lt"/>
            </a:endParaRPr>
          </a:p>
          <a:p>
            <a:pPr algn="just">
              <a:lnSpc>
                <a:spcPct val="150000"/>
              </a:lnSpc>
              <a:buClr>
                <a:srgbClr val="0000FF"/>
              </a:buClr>
            </a:pPr>
            <a:r>
              <a:rPr lang="pt-BR" b="1" u="sng" dirty="0">
                <a:latin typeface="+mn-lt"/>
              </a:rPr>
              <a:t>TB pulmonar </a:t>
            </a:r>
            <a:r>
              <a:rPr lang="pt-BR" b="1" u="sng" dirty="0" err="1">
                <a:latin typeface="+mn-lt"/>
              </a:rPr>
              <a:t>bacilífera</a:t>
            </a:r>
            <a:r>
              <a:rPr lang="pt-BR" b="1" u="sng" dirty="0">
                <a:latin typeface="+mn-lt"/>
              </a:rPr>
              <a:t>:</a:t>
            </a:r>
            <a:r>
              <a:rPr lang="pt-BR" b="1" dirty="0">
                <a:latin typeface="+mn-lt"/>
              </a:rPr>
              <a:t> Paciente com </a:t>
            </a:r>
            <a:r>
              <a:rPr lang="pt-BR" b="1" dirty="0">
                <a:solidFill>
                  <a:srgbClr val="003366"/>
                </a:solidFill>
                <a:latin typeface="+mn-lt"/>
              </a:rPr>
              <a:t>duas baciloscopias diretas positivas</a:t>
            </a:r>
            <a:r>
              <a:rPr lang="pt-BR" b="1" dirty="0">
                <a:solidFill>
                  <a:srgbClr val="003399"/>
                </a:solidFill>
                <a:latin typeface="+mn-lt"/>
              </a:rPr>
              <a:t>,</a:t>
            </a:r>
            <a:r>
              <a:rPr lang="pt-BR" b="1" dirty="0">
                <a:latin typeface="+mn-lt"/>
              </a:rPr>
              <a:t> ou </a:t>
            </a:r>
            <a:r>
              <a:rPr lang="pt-BR" b="1" dirty="0">
                <a:solidFill>
                  <a:srgbClr val="003366"/>
                </a:solidFill>
                <a:latin typeface="+mn-lt"/>
              </a:rPr>
              <a:t>uma baciloscopia direta e cultura positiva</a:t>
            </a:r>
            <a:r>
              <a:rPr lang="pt-BR" b="1" dirty="0">
                <a:latin typeface="+mn-lt"/>
              </a:rPr>
              <a:t>, ou </a:t>
            </a:r>
            <a:r>
              <a:rPr lang="pt-BR" b="1" dirty="0">
                <a:solidFill>
                  <a:srgbClr val="003366"/>
                </a:solidFill>
                <a:latin typeface="+mn-lt"/>
              </a:rPr>
              <a:t>uma baciloscopia direta positiva e imagem radiológica sugestiva de TB.</a:t>
            </a:r>
          </a:p>
          <a:p>
            <a:pPr algn="just">
              <a:lnSpc>
                <a:spcPct val="150000"/>
              </a:lnSpc>
              <a:buClr>
                <a:srgbClr val="0000FF"/>
              </a:buClr>
            </a:pPr>
            <a:r>
              <a:rPr lang="pt-BR" b="1" u="sng" dirty="0">
                <a:latin typeface="+mn-lt"/>
              </a:rPr>
              <a:t>TB pulmonar escarro negativa (BK–):</a:t>
            </a:r>
            <a:r>
              <a:rPr lang="pt-BR" b="1" dirty="0">
                <a:latin typeface="+mn-lt"/>
              </a:rPr>
              <a:t> paciente com duas baciloscopias negativas, com imagem radiológica sugestiva e achados clínicos ou de outros exames laboratoriais que permitam fazer o diagnóstico de TB.</a:t>
            </a:r>
          </a:p>
        </p:txBody>
      </p:sp>
      <p:sp>
        <p:nvSpPr>
          <p:cNvPr id="2" name="CaixaDeTexto 6">
            <a:extLst>
              <a:ext uri="{FF2B5EF4-FFF2-40B4-BE49-F238E27FC236}">
                <a16:creationId xmlns:a16="http://schemas.microsoft.com/office/drawing/2014/main" id="{C39487F1-7BAA-4779-A288-8D91AFAB8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34" y="285728"/>
            <a:ext cx="80343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3200" b="1" dirty="0">
                <a:solidFill>
                  <a:srgbClr val="C00000"/>
                </a:solidFill>
                <a:latin typeface="+mn-lt"/>
              </a:rPr>
              <a:t>Vigilância Epidemiológica e Controle da TB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9144000" cy="68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34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barras, Histograma&#10;&#10;Descrição gerada automaticamente">
            <a:extLst>
              <a:ext uri="{FF2B5EF4-FFF2-40B4-BE49-F238E27FC236}">
                <a16:creationId xmlns:a16="http://schemas.microsoft.com/office/drawing/2014/main" id="{017724F6-6E69-4E09-91EA-A765A9D55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60628"/>
            <a:ext cx="8284340" cy="5808732"/>
          </a:xfrm>
          <a:prstGeom prst="rect">
            <a:avLst/>
          </a:prstGeom>
        </p:spPr>
      </p:pic>
      <p:sp>
        <p:nvSpPr>
          <p:cNvPr id="5" name="CaixaDeTexto 6">
            <a:extLst>
              <a:ext uri="{FF2B5EF4-FFF2-40B4-BE49-F238E27FC236}">
                <a16:creationId xmlns:a16="http://schemas.microsoft.com/office/drawing/2014/main" id="{554BE963-DFEA-4C0E-BE9A-8844F2179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34" y="285728"/>
            <a:ext cx="80343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3200" b="1" dirty="0">
                <a:solidFill>
                  <a:srgbClr val="C00000"/>
                </a:solidFill>
                <a:latin typeface="+mn-lt"/>
              </a:rPr>
              <a:t>Vigilância Epidemiológica e Controle da TB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73AF5E7-3453-4857-92B4-C999202A39E6}"/>
              </a:ext>
            </a:extLst>
          </p:cNvPr>
          <p:cNvSpPr/>
          <p:nvPr/>
        </p:nvSpPr>
        <p:spPr>
          <a:xfrm>
            <a:off x="4644008" y="3933056"/>
            <a:ext cx="216024" cy="2016224"/>
          </a:xfrm>
          <a:prstGeom prst="rect">
            <a:avLst/>
          </a:prstGeom>
          <a:noFill/>
          <a:ln w="1905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8281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aixaDeTexto 9"/>
          <p:cNvSpPr txBox="1">
            <a:spLocks noChangeArrowheads="1"/>
          </p:cNvSpPr>
          <p:nvPr/>
        </p:nvSpPr>
        <p:spPr bwMode="auto">
          <a:xfrm>
            <a:off x="1071538" y="1000108"/>
            <a:ext cx="746125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C00000"/>
                </a:solidFill>
                <a:latin typeface="+mn-lt"/>
              </a:rPr>
              <a:t>Confirmação do Diagnóstico e Notificação </a:t>
            </a:r>
            <a:r>
              <a:rPr lang="pt-BR" sz="2400" b="1" dirty="0">
                <a:solidFill>
                  <a:srgbClr val="003366"/>
                </a:solidFill>
                <a:latin typeface="+mn-lt"/>
              </a:rPr>
              <a:t>(cont.) 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+mn-lt"/>
              </a:rPr>
              <a:t>Definição de caso confirmado:</a:t>
            </a:r>
          </a:p>
          <a:p>
            <a:pPr algn="just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 Critério clínico-epidemiológico:</a:t>
            </a:r>
          </a:p>
          <a:p>
            <a:pPr algn="just">
              <a:lnSpc>
                <a:spcPct val="150000"/>
              </a:lnSpc>
              <a:buClr>
                <a:srgbClr val="0000FF"/>
              </a:buClr>
            </a:pPr>
            <a:r>
              <a:rPr lang="pt-BR" sz="2000" b="1" dirty="0">
                <a:latin typeface="+mn-lt"/>
              </a:rPr>
              <a:t>Quando não houver possibilidade de confirmação laboratorial, o paciente com </a:t>
            </a:r>
            <a:r>
              <a:rPr lang="pt-BR" sz="2000" b="1" dirty="0">
                <a:solidFill>
                  <a:srgbClr val="003366"/>
                </a:solidFill>
                <a:latin typeface="+mn-lt"/>
              </a:rPr>
              <a:t>quadro clínico compatível com TB pulmonar, e história de contato com pacientes com TB confirmada</a:t>
            </a:r>
            <a:r>
              <a:rPr lang="pt-BR" sz="2000" b="1" dirty="0">
                <a:latin typeface="+mn-lt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0000FF"/>
              </a:buClr>
            </a:pPr>
            <a:r>
              <a:rPr lang="pt-BR" sz="2000" b="1" dirty="0">
                <a:latin typeface="+mn-lt"/>
              </a:rPr>
              <a:t>			</a:t>
            </a:r>
            <a:r>
              <a:rPr lang="pt-BR" sz="2400" b="1" dirty="0">
                <a:solidFill>
                  <a:srgbClr val="C00000"/>
                </a:solidFill>
                <a:latin typeface="+mn-lt"/>
              </a:rPr>
              <a:t>Notificação</a:t>
            </a:r>
          </a:p>
          <a:p>
            <a:pPr algn="just">
              <a:lnSpc>
                <a:spcPct val="150000"/>
              </a:lnSpc>
              <a:buClr>
                <a:srgbClr val="0000FF"/>
              </a:buClr>
            </a:pPr>
            <a:r>
              <a:rPr lang="pt-BR" sz="2000" b="1" dirty="0">
                <a:latin typeface="+mn-lt"/>
              </a:rPr>
              <a:t>A TB faz parte da Lista de Doenças de Notificação Compulsória vigente no Brasil. Todos os casos </a:t>
            </a:r>
            <a:r>
              <a:rPr lang="pt-BR" sz="2000" b="1" dirty="0">
                <a:solidFill>
                  <a:srgbClr val="C00000"/>
                </a:solidFill>
                <a:latin typeface="+mn-lt"/>
              </a:rPr>
              <a:t>confirmados</a:t>
            </a:r>
            <a:r>
              <a:rPr lang="pt-BR" sz="2000" b="1" dirty="0">
                <a:latin typeface="+mn-lt"/>
              </a:rPr>
              <a:t> devem ser notificados pela Unidade de Saúde que os diagnosticou.</a:t>
            </a:r>
            <a:endParaRPr lang="pt-BR" sz="2400" b="1" dirty="0">
              <a:latin typeface="+mn-lt"/>
            </a:endParaRPr>
          </a:p>
        </p:txBody>
      </p:sp>
      <p:sp>
        <p:nvSpPr>
          <p:cNvPr id="2" name="CaixaDeTexto 6">
            <a:extLst>
              <a:ext uri="{FF2B5EF4-FFF2-40B4-BE49-F238E27FC236}">
                <a16:creationId xmlns:a16="http://schemas.microsoft.com/office/drawing/2014/main" id="{A102CCEB-04BB-44BC-B5D0-4BC8EA586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34" y="285728"/>
            <a:ext cx="80343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3200" b="1" dirty="0">
                <a:solidFill>
                  <a:srgbClr val="C00000"/>
                </a:solidFill>
                <a:latin typeface="+mn-lt"/>
              </a:rPr>
              <a:t>Vigilância Epidemiológica e Controle da TB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aixaDeTexto 9"/>
          <p:cNvSpPr txBox="1">
            <a:spLocks noChangeArrowheads="1"/>
          </p:cNvSpPr>
          <p:nvPr/>
        </p:nvSpPr>
        <p:spPr bwMode="auto">
          <a:xfrm>
            <a:off x="467544" y="773089"/>
            <a:ext cx="8215370" cy="576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2100" b="1" dirty="0">
                <a:solidFill>
                  <a:srgbClr val="006600"/>
                </a:solidFill>
                <a:latin typeface="+mn-lt"/>
              </a:rPr>
              <a:t>  </a:t>
            </a:r>
            <a:r>
              <a:rPr lang="pt-BR" sz="2100" b="1" dirty="0">
                <a:solidFill>
                  <a:srgbClr val="003399"/>
                </a:solidFill>
                <a:latin typeface="+mn-lt"/>
              </a:rPr>
              <a:t>Agente etiológico</a:t>
            </a:r>
            <a:r>
              <a:rPr lang="pt-BR" sz="2100" b="1" dirty="0">
                <a:latin typeface="+mn-lt"/>
              </a:rPr>
              <a:t>: </a:t>
            </a:r>
            <a:r>
              <a:rPr lang="pt-BR" sz="2100" b="1" i="1" dirty="0">
                <a:latin typeface="+mn-lt"/>
              </a:rPr>
              <a:t>Mycobacterium tuberculosis, </a:t>
            </a:r>
            <a:r>
              <a:rPr lang="pt-BR" sz="2100" b="1" dirty="0">
                <a:latin typeface="+mn-lt"/>
              </a:rPr>
              <a:t>bactéria de crescimento lento</a:t>
            </a:r>
            <a:r>
              <a:rPr lang="pt-BR" sz="2100" dirty="0">
                <a:solidFill>
                  <a:schemeClr val="bg1"/>
                </a:solidFill>
                <a:latin typeface="+mn-lt"/>
              </a:rPr>
              <a:t> </a:t>
            </a:r>
            <a:r>
              <a:rPr lang="pt-BR" sz="2100" b="1" dirty="0">
                <a:latin typeface="+mn-lt"/>
              </a:rPr>
              <a:t>(duplica em 18 – 48 horas</a:t>
            </a:r>
            <a:r>
              <a:rPr lang="pt-BR" sz="2100" dirty="0">
                <a:latin typeface="+mn-lt"/>
              </a:rPr>
              <a:t>).</a:t>
            </a:r>
          </a:p>
          <a:p>
            <a:pPr lvl="1">
              <a:lnSpc>
                <a:spcPts val="34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pt-BR" sz="2100" b="1" dirty="0" err="1">
                <a:latin typeface="+mn-lt"/>
              </a:rPr>
              <a:t>Infectividade</a:t>
            </a:r>
            <a:r>
              <a:rPr lang="pt-BR" sz="2100" b="1" dirty="0">
                <a:latin typeface="+mn-lt"/>
              </a:rPr>
              <a:t> </a:t>
            </a:r>
          </a:p>
          <a:p>
            <a:pPr lvl="2">
              <a:lnSpc>
                <a:spcPts val="34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pt-BR" sz="21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2100" b="1" dirty="0">
                <a:latin typeface="+mn-lt"/>
              </a:rPr>
              <a:t>alta</a:t>
            </a:r>
          </a:p>
          <a:p>
            <a:pPr lvl="2">
              <a:lnSpc>
                <a:spcPts val="34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pt-BR" sz="2100" b="1" dirty="0">
                <a:latin typeface="+mn-lt"/>
              </a:rPr>
              <a:t> grande parte da população mundial foi infectada.</a:t>
            </a:r>
          </a:p>
          <a:p>
            <a:pPr lvl="1">
              <a:lnSpc>
                <a:spcPts val="34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pt-BR" sz="2100" b="1" dirty="0">
                <a:latin typeface="+mn-lt"/>
              </a:rPr>
              <a:t>Patogenicidade</a:t>
            </a:r>
          </a:p>
          <a:p>
            <a:pPr lvl="2">
              <a:lnSpc>
                <a:spcPts val="34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pt-BR" sz="2100" b="1" dirty="0">
                <a:latin typeface="+mn-lt"/>
              </a:rPr>
              <a:t> baixa</a:t>
            </a:r>
          </a:p>
          <a:p>
            <a:pPr lvl="2">
              <a:lnSpc>
                <a:spcPts val="34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pt-BR" sz="2100" b="1" dirty="0">
                <a:solidFill>
                  <a:srgbClr val="003399"/>
                </a:solidFill>
                <a:latin typeface="+mn-lt"/>
              </a:rPr>
              <a:t>Infecção latente</a:t>
            </a:r>
            <a:r>
              <a:rPr lang="pt-BR" sz="2100" b="1" dirty="0">
                <a:latin typeface="+mn-lt"/>
              </a:rPr>
              <a:t>: após a infecção primária a maioria dos infectados (cerca de 90%) permanece com a infecção latente, que pode eventualmente progredir para doença clínica.</a:t>
            </a:r>
          </a:p>
          <a:p>
            <a:pPr lvl="1">
              <a:lnSpc>
                <a:spcPts val="34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pt-BR" sz="2100" b="1" dirty="0">
                <a:latin typeface="+mn-lt"/>
              </a:rPr>
              <a:t>Virulência </a:t>
            </a:r>
          </a:p>
          <a:p>
            <a:pPr lvl="2">
              <a:lnSpc>
                <a:spcPts val="34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pt-BR" sz="2100" b="1" dirty="0">
                <a:latin typeface="+mn-lt"/>
              </a:rPr>
              <a:t> baixa em pessoas </a:t>
            </a:r>
            <a:r>
              <a:rPr lang="pt-BR" sz="2100" b="1" dirty="0" err="1">
                <a:latin typeface="+mn-lt"/>
              </a:rPr>
              <a:t>imunocompetentes</a:t>
            </a:r>
            <a:r>
              <a:rPr lang="pt-BR" sz="2100" b="1" dirty="0">
                <a:latin typeface="+mn-lt"/>
              </a:rPr>
              <a:t>.</a:t>
            </a:r>
          </a:p>
          <a:p>
            <a:pPr lvl="2">
              <a:lnSpc>
                <a:spcPts val="3400"/>
              </a:lnSpc>
              <a:buClr>
                <a:srgbClr val="0000FF"/>
              </a:buClr>
              <a:buFont typeface="Wingdings" pitchFamily="2" charset="2"/>
              <a:buChar char="Ø"/>
            </a:pPr>
            <a:endParaRPr lang="pt-BR" sz="2100" b="1" dirty="0">
              <a:latin typeface="+mn-lt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5572157" y="71414"/>
            <a:ext cx="3500437" cy="528350"/>
          </a:xfrm>
          <a:prstGeom prst="rect">
            <a:avLst/>
          </a:prstGeom>
          <a:solidFill>
            <a:srgbClr val="0066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</a:pPr>
            <a:r>
              <a:rPr lang="pt-BR" sz="3200" b="1" dirty="0">
                <a:solidFill>
                  <a:schemeClr val="bg1"/>
                </a:solidFill>
                <a:latin typeface="+mn-lt"/>
              </a:rPr>
              <a:t>Tuberculose</a:t>
            </a:r>
            <a:r>
              <a:rPr lang="pt-BR" sz="40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410" y="1412776"/>
            <a:ext cx="1321730" cy="115212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ixaDeTexto 6"/>
          <p:cNvSpPr txBox="1">
            <a:spLocks noChangeArrowheads="1"/>
          </p:cNvSpPr>
          <p:nvPr/>
        </p:nvSpPr>
        <p:spPr bwMode="auto">
          <a:xfrm>
            <a:off x="500034" y="285728"/>
            <a:ext cx="80343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3200" b="1" dirty="0">
                <a:solidFill>
                  <a:srgbClr val="C00000"/>
                </a:solidFill>
                <a:latin typeface="+mn-lt"/>
              </a:rPr>
              <a:t>Vigilância Epidemiológica e Controle da TB</a:t>
            </a:r>
          </a:p>
        </p:txBody>
      </p:sp>
      <p:sp>
        <p:nvSpPr>
          <p:cNvPr id="39939" name="CaixaDeTexto 9"/>
          <p:cNvSpPr txBox="1">
            <a:spLocks noChangeArrowheads="1"/>
          </p:cNvSpPr>
          <p:nvPr/>
        </p:nvSpPr>
        <p:spPr bwMode="auto">
          <a:xfrm>
            <a:off x="500034" y="785794"/>
            <a:ext cx="8215370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latin typeface="+mn-lt"/>
              </a:rPr>
              <a:t>Atividades e instrumentos do Programa de Controle:  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Detecção de casos. </a:t>
            </a:r>
            <a:endParaRPr lang="pt-BR" sz="2400" b="1" dirty="0">
              <a:highlight>
                <a:srgbClr val="FFFF00"/>
              </a:highlight>
              <a:latin typeface="+mn-lt"/>
            </a:endParaRP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Confirmação do diagnóstico e Notificação.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solidFill>
                  <a:srgbClr val="C00000"/>
                </a:solidFill>
                <a:latin typeface="+mn-lt"/>
              </a:rPr>
              <a:t>Tratamento dos casos.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solidFill>
                  <a:srgbClr val="C00000"/>
                </a:solidFill>
                <a:latin typeface="+mn-lt"/>
              </a:rPr>
              <a:t>Acompanhamento do caso e confirmação da cura.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Investigação epidemiológica.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Avaliação da infecção latente.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Vacinação com a vacina BCG.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Controle de infecção em unidades de saúde.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Educação em saúde.</a:t>
            </a:r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02843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aixaDeTexto 9"/>
          <p:cNvSpPr txBox="1">
            <a:spLocks noChangeArrowheads="1"/>
          </p:cNvSpPr>
          <p:nvPr/>
        </p:nvSpPr>
        <p:spPr bwMode="auto">
          <a:xfrm>
            <a:off x="-252536" y="1597149"/>
            <a:ext cx="9217024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pt-BR" sz="2400" b="1" dirty="0">
                <a:latin typeface="+mn-lt"/>
              </a:rPr>
              <a:t>Tratamento no Brasil é realizada na atenção básica.</a:t>
            </a:r>
          </a:p>
          <a:p>
            <a:pPr lvl="3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pt-BR" sz="2400" b="1" dirty="0">
                <a:latin typeface="+mn-lt"/>
              </a:rPr>
              <a:t>A instituição do tratamento interrompe a eliminação dos bacilos entre 2 e 4 semanas depois.</a:t>
            </a:r>
          </a:p>
          <a:p>
            <a:pPr lvl="2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pt-BR" sz="2400" b="1" dirty="0">
                <a:latin typeface="+mn-lt"/>
              </a:rPr>
              <a:t> 4 drogas com duração de 2 meses e continuação por mais 4 meses de duas delas.</a:t>
            </a:r>
          </a:p>
          <a:p>
            <a:pPr lvl="2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pt-BR" sz="2400" b="1" dirty="0">
                <a:latin typeface="+mn-lt"/>
              </a:rPr>
              <a:t>É necessário controle de cura.</a:t>
            </a:r>
          </a:p>
          <a:p>
            <a:pPr lvl="2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Ø"/>
            </a:pPr>
            <a:endParaRPr lang="pt-BR" sz="2400" b="1" dirty="0">
              <a:latin typeface="+mn-lt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11560" y="557808"/>
            <a:ext cx="7704855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b="1" dirty="0">
                <a:solidFill>
                  <a:srgbClr val="C00000"/>
                </a:solidFill>
                <a:latin typeface="+mn-lt"/>
              </a:rPr>
              <a:t>Princípios básicos do tratamento da TB</a:t>
            </a:r>
          </a:p>
        </p:txBody>
      </p:sp>
    </p:spTree>
    <p:extLst>
      <p:ext uri="{BB962C8B-B14F-4D97-AF65-F5344CB8AC3E}">
        <p14:creationId xmlns:p14="http://schemas.microsoft.com/office/powerpoint/2010/main" val="30243200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9" y="-99392"/>
            <a:ext cx="770485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200" b="1" dirty="0">
                <a:solidFill>
                  <a:srgbClr val="C00000"/>
                </a:solidFill>
                <a:latin typeface="+mn-lt"/>
              </a:rPr>
              <a:t>Princípios básicos do tratamento da TB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4932040" y="2852936"/>
            <a:ext cx="4032448" cy="11521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lvl="0" indent="-609600" algn="ctr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SzPct val="80000"/>
              <a:defRPr/>
            </a:pPr>
            <a:r>
              <a:rPr lang="pt-BR" sz="2800" b="1" dirty="0">
                <a:solidFill>
                  <a:srgbClr val="000000"/>
                </a:solidFill>
              </a:rPr>
              <a:t>A.3. Interromper a transmissão</a:t>
            </a:r>
            <a:endParaRPr lang="pt-BR" sz="2800" b="1" u="sng" dirty="0">
              <a:solidFill>
                <a:srgbClr val="00000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555776" y="4653136"/>
            <a:ext cx="4032448" cy="1224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lvl="0" indent="-609600" algn="ctr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SzPct val="80000"/>
              <a:defRPr/>
            </a:pPr>
            <a:r>
              <a:rPr lang="pt-BR" sz="2800" b="1" dirty="0">
                <a:solidFill>
                  <a:srgbClr val="000000"/>
                </a:solidFill>
              </a:rPr>
              <a:t>A. 4.Prevenir recidivas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539552" y="2852936"/>
            <a:ext cx="3600400" cy="1224136"/>
          </a:xfrm>
          <a:prstGeom prst="rect">
            <a:avLst/>
          </a:prstGeom>
          <a:solidFill>
            <a:srgbClr val="0066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2800" b="1" dirty="0">
                <a:solidFill>
                  <a:schemeClr val="bg1"/>
                </a:solidFill>
              </a:rPr>
              <a:t>A. 2. Evitar resistência</a:t>
            </a:r>
          </a:p>
          <a:p>
            <a:pPr lvl="0" algn="ctr">
              <a:defRPr/>
            </a:pPr>
            <a:r>
              <a:rPr lang="pt-BR" sz="2800" b="1" dirty="0">
                <a:solidFill>
                  <a:schemeClr val="bg1"/>
                </a:solidFill>
              </a:rPr>
              <a:t>  medicamentosa</a:t>
            </a:r>
          </a:p>
        </p:txBody>
      </p:sp>
      <p:sp>
        <p:nvSpPr>
          <p:cNvPr id="2" name="Retângulo 1"/>
          <p:cNvSpPr/>
          <p:nvPr/>
        </p:nvSpPr>
        <p:spPr>
          <a:xfrm>
            <a:off x="1691680" y="1196752"/>
            <a:ext cx="5328592" cy="129614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pt-BR" altLang="pt-BR" sz="3200" b="1" dirty="0"/>
              <a:t>A.1. Curar, evitar morte e </a:t>
            </a:r>
            <a:r>
              <a:rPr lang="pt-BR" altLang="pt-BR" sz="3200" b="1" dirty="0" err="1"/>
              <a:t>seqüelas</a:t>
            </a:r>
            <a:r>
              <a:rPr lang="pt-BR" altLang="pt-BR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307347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5364088" y="4941168"/>
            <a:ext cx="3539688" cy="15841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lvl="0" indent="-609600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SzPct val="80000"/>
              <a:defRPr/>
            </a:pPr>
            <a:r>
              <a:rPr lang="pt-BR" sz="2800" b="1" dirty="0">
                <a:solidFill>
                  <a:srgbClr val="000000"/>
                </a:solidFill>
              </a:rPr>
              <a:t>2ª fase prolongada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899592" y="1412777"/>
            <a:ext cx="4137947" cy="1584176"/>
          </a:xfrm>
          <a:prstGeom prst="rightArrowCallout">
            <a:avLst>
              <a:gd name="adj1" fmla="val 27583"/>
              <a:gd name="adj2" fmla="val 23565"/>
              <a:gd name="adj3" fmla="val 23181"/>
              <a:gd name="adj4" fmla="val 86065"/>
            </a:avLst>
          </a:prstGeom>
          <a:solidFill>
            <a:srgbClr val="0066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>
              <a:defRPr/>
            </a:pPr>
            <a:r>
              <a:rPr lang="pt-BR" sz="2800" b="1" dirty="0">
                <a:solidFill>
                  <a:schemeClr val="bg1"/>
                </a:solidFill>
                <a:latin typeface="+mn-lt"/>
              </a:rPr>
              <a:t>A.2. Evitar resistência</a:t>
            </a:r>
          </a:p>
          <a:p>
            <a:pPr lvl="0">
              <a:defRPr/>
            </a:pPr>
            <a:r>
              <a:rPr lang="pt-BR" sz="2800" b="1" dirty="0">
                <a:solidFill>
                  <a:schemeClr val="bg1"/>
                </a:solidFill>
                <a:latin typeface="+mn-lt"/>
              </a:rPr>
              <a:t>     medicamentosa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352792" y="1412776"/>
            <a:ext cx="3539688" cy="1584176"/>
          </a:xfrm>
          <a:prstGeom prst="rect">
            <a:avLst/>
          </a:prstGeom>
          <a:solidFill>
            <a:srgbClr val="0066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2800" b="1" dirty="0">
                <a:solidFill>
                  <a:srgbClr val="000000"/>
                </a:solidFill>
              </a:rPr>
              <a:t>    </a:t>
            </a:r>
            <a:r>
              <a:rPr lang="pt-BR" sz="2800" b="1" dirty="0">
                <a:solidFill>
                  <a:schemeClr val="bg1"/>
                </a:solidFill>
              </a:rPr>
              <a:t>Associação de  </a:t>
            </a:r>
          </a:p>
          <a:p>
            <a:pPr lvl="0">
              <a:defRPr/>
            </a:pPr>
            <a:r>
              <a:rPr lang="pt-BR" sz="2800" b="1" dirty="0">
                <a:solidFill>
                  <a:schemeClr val="bg1"/>
                </a:solidFill>
              </a:rPr>
              <a:t>    drogas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352792" y="3140968"/>
            <a:ext cx="3539688" cy="16561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lvl="0" indent="-609600">
              <a:spcBef>
                <a:spcPct val="20000"/>
              </a:spcBef>
              <a:buClr>
                <a:srgbClr val="0000FF"/>
              </a:buClr>
              <a:buSzPct val="80000"/>
              <a:defRPr/>
            </a:pPr>
            <a:r>
              <a:rPr lang="pt-BR" sz="2800" b="1" dirty="0">
                <a:solidFill>
                  <a:srgbClr val="000000"/>
                </a:solidFill>
              </a:rPr>
              <a:t>Drogas potentes na 1ª fase</a:t>
            </a:r>
            <a:endParaRPr lang="pt-BR" sz="2800" b="1" u="sng" dirty="0">
              <a:solidFill>
                <a:srgbClr val="000000"/>
              </a:solidFill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899592" y="3140968"/>
            <a:ext cx="4137947" cy="1584176"/>
          </a:xfrm>
          <a:prstGeom prst="rightArrowCallout">
            <a:avLst>
              <a:gd name="adj1" fmla="val 27583"/>
              <a:gd name="adj2" fmla="val 23565"/>
              <a:gd name="adj3" fmla="val 23181"/>
              <a:gd name="adj4" fmla="val 86065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609600" lvl="0" indent="-609600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SzPct val="80000"/>
              <a:defRPr/>
            </a:pPr>
            <a:r>
              <a:rPr lang="pt-BR" sz="2800" b="1" dirty="0">
                <a:solidFill>
                  <a:srgbClr val="000000"/>
                </a:solidFill>
                <a:latin typeface="+mn-lt"/>
              </a:rPr>
              <a:t>A.3. Interromper logo</a:t>
            </a:r>
          </a:p>
          <a:p>
            <a:pPr marL="609600" lvl="0" indent="-609600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SzPct val="80000"/>
              <a:defRPr/>
            </a:pPr>
            <a:r>
              <a:rPr lang="pt-BR" sz="2800" b="1" dirty="0">
                <a:solidFill>
                  <a:srgbClr val="000000"/>
                </a:solidFill>
                <a:latin typeface="+mn-lt"/>
              </a:rPr>
              <a:t>    a transmissão</a:t>
            </a:r>
            <a:endParaRPr lang="pt-BR" sz="2800" b="1" u="sng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899592" y="4869160"/>
            <a:ext cx="4137947" cy="1584176"/>
          </a:xfrm>
          <a:prstGeom prst="rightArrowCallout">
            <a:avLst>
              <a:gd name="adj1" fmla="val 27583"/>
              <a:gd name="adj2" fmla="val 23565"/>
              <a:gd name="adj3" fmla="val 23181"/>
              <a:gd name="adj4" fmla="val 8606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609600" lvl="0" indent="-609600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SzPct val="80000"/>
              <a:defRPr/>
            </a:pPr>
            <a:r>
              <a:rPr lang="pt-BR" sz="2800" b="1" dirty="0">
                <a:solidFill>
                  <a:srgbClr val="000000"/>
                </a:solidFill>
                <a:latin typeface="+mn-lt"/>
              </a:rPr>
              <a:t>A.4. Prevenir recidivas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44624"/>
            <a:ext cx="770485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4000" b="1" dirty="0">
                <a:solidFill>
                  <a:srgbClr val="C00000"/>
                </a:solidFill>
                <a:latin typeface="+mn-lt"/>
              </a:rPr>
              <a:t>Princípios básicos do tratamento da TB</a:t>
            </a:r>
          </a:p>
        </p:txBody>
      </p:sp>
    </p:spTree>
    <p:extLst>
      <p:ext uri="{BB962C8B-B14F-4D97-AF65-F5344CB8AC3E}">
        <p14:creationId xmlns:p14="http://schemas.microsoft.com/office/powerpoint/2010/main" val="1396722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10" grpId="0" animBg="1"/>
      <p:bldP spid="11" grpId="0" animBg="1"/>
      <p:bldP spid="12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aixaDeTexto 9"/>
          <p:cNvSpPr txBox="1">
            <a:spLocks noChangeArrowheads="1"/>
          </p:cNvSpPr>
          <p:nvPr/>
        </p:nvSpPr>
        <p:spPr bwMode="auto">
          <a:xfrm>
            <a:off x="467544" y="662200"/>
            <a:ext cx="8358189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t-BR" sz="2000" b="1" dirty="0">
              <a:solidFill>
                <a:srgbClr val="4F6228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>
                <a:solidFill>
                  <a:srgbClr val="4F6228"/>
                </a:solidFill>
                <a:latin typeface="Calibri" pitchFamily="34" charset="0"/>
              </a:rPr>
              <a:t> </a:t>
            </a:r>
            <a:r>
              <a:rPr lang="pt-BR" sz="2300" b="1" dirty="0">
                <a:latin typeface="+mn-lt"/>
              </a:rPr>
              <a:t>TS/ DOTS: pelo menos três observações semanais nos primeiros dois meses e uma observação por semana até o final.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300" b="1" dirty="0">
                <a:latin typeface="+mn-lt"/>
              </a:rPr>
              <a:t> Supervisão: US, trabalho, visitador ou ACS com apoio de lideres comunitários.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300" b="1" dirty="0">
                <a:solidFill>
                  <a:srgbClr val="003366"/>
                </a:solidFill>
                <a:latin typeface="+mn-lt"/>
              </a:rPr>
              <a:t>Prioridades: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300" b="1" dirty="0">
                <a:solidFill>
                  <a:srgbClr val="003366"/>
                </a:solidFill>
                <a:latin typeface="+mn-lt"/>
              </a:rPr>
              <a:t> pacientes </a:t>
            </a:r>
            <a:r>
              <a:rPr lang="pt-BR" sz="2300" b="1" dirty="0" err="1">
                <a:solidFill>
                  <a:srgbClr val="003366"/>
                </a:solidFill>
                <a:latin typeface="+mn-lt"/>
              </a:rPr>
              <a:t>baciliferos</a:t>
            </a:r>
            <a:r>
              <a:rPr lang="pt-BR" sz="2300" b="1" dirty="0">
                <a:solidFill>
                  <a:srgbClr val="003366"/>
                </a:solidFill>
                <a:latin typeface="+mn-lt"/>
              </a:rPr>
              <a:t>,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300" b="1" dirty="0">
                <a:solidFill>
                  <a:srgbClr val="003366"/>
                </a:solidFill>
                <a:latin typeface="+mn-lt"/>
              </a:rPr>
              <a:t>TB/HIV, TB-MDR,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300" b="1" dirty="0">
                <a:solidFill>
                  <a:srgbClr val="003366"/>
                </a:solidFill>
                <a:latin typeface="+mn-lt"/>
              </a:rPr>
              <a:t>elevado risco de abandono: etilistas e usuários de outras drogas, retorno após abandono, situação de rua, presidiários e outros pacientes institucionalizados</a:t>
            </a:r>
            <a:r>
              <a:rPr lang="pt-BR" sz="2400" b="1" dirty="0">
                <a:solidFill>
                  <a:srgbClr val="003366"/>
                </a:solidFill>
                <a:latin typeface="+mn-lt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0A72F5-6BD1-425D-8D82-CFCF23789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-315416"/>
            <a:ext cx="8712968" cy="12006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3600" b="1" dirty="0">
                <a:solidFill>
                  <a:srgbClr val="A20000"/>
                </a:solidFill>
                <a:latin typeface="+mn-lt"/>
              </a:rPr>
              <a:t>O que é o tratamento supervisionado – TDO </a:t>
            </a:r>
          </a:p>
        </p:txBody>
      </p:sp>
      <p:pic>
        <p:nvPicPr>
          <p:cNvPr id="5" name="Picture 4" descr="FOTO20">
            <a:extLst>
              <a:ext uri="{FF2B5EF4-FFF2-40B4-BE49-F238E27FC236}">
                <a16:creationId xmlns:a16="http://schemas.microsoft.com/office/drawing/2014/main" id="{2C294910-3FA7-4A02-8E5E-DCC78D7D8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993" y="2996952"/>
            <a:ext cx="2290455" cy="16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9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F718547E-EF6A-4A07-941E-1EB17B585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537314"/>
            <a:ext cx="8544514" cy="591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909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ixaDeTexto 6"/>
          <p:cNvSpPr txBox="1">
            <a:spLocks noChangeArrowheads="1"/>
          </p:cNvSpPr>
          <p:nvPr/>
        </p:nvSpPr>
        <p:spPr bwMode="auto">
          <a:xfrm>
            <a:off x="500034" y="285728"/>
            <a:ext cx="80343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3200" b="1" dirty="0">
                <a:solidFill>
                  <a:srgbClr val="C00000"/>
                </a:solidFill>
                <a:latin typeface="+mn-lt"/>
              </a:rPr>
              <a:t>Vigilância Epidemiológica e Controle da TB</a:t>
            </a:r>
          </a:p>
        </p:txBody>
      </p:sp>
      <p:sp>
        <p:nvSpPr>
          <p:cNvPr id="39939" name="CaixaDeTexto 9"/>
          <p:cNvSpPr txBox="1">
            <a:spLocks noChangeArrowheads="1"/>
          </p:cNvSpPr>
          <p:nvPr/>
        </p:nvSpPr>
        <p:spPr bwMode="auto">
          <a:xfrm>
            <a:off x="500034" y="785794"/>
            <a:ext cx="8215370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latin typeface="+mn-lt"/>
              </a:rPr>
              <a:t>Atividades e instrumentos do Programa de Controle:  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Detecção de casos. </a:t>
            </a:r>
            <a:endParaRPr lang="pt-BR" sz="2400" b="1" dirty="0">
              <a:highlight>
                <a:srgbClr val="FFFF00"/>
              </a:highlight>
              <a:latin typeface="+mn-lt"/>
            </a:endParaRP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Confirmação do diagnóstico e Notificação.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Tratamento dos casos.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Acompanhamento do caso e confirmação da cura.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solidFill>
                  <a:srgbClr val="C00000"/>
                </a:solidFill>
                <a:latin typeface="+mn-lt"/>
              </a:rPr>
              <a:t>Investigação epidemiológica.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Avaliação da infecção latente.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Vacinação com a vacina BCG.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Controle de infecção em unidades de saúde.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Educação em saúde.</a:t>
            </a:r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609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aixaDeTexto 9"/>
          <p:cNvSpPr txBox="1">
            <a:spLocks noChangeArrowheads="1"/>
          </p:cNvSpPr>
          <p:nvPr/>
        </p:nvSpPr>
        <p:spPr bwMode="auto">
          <a:xfrm>
            <a:off x="714348" y="857232"/>
            <a:ext cx="781846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400" b="1" dirty="0">
                <a:solidFill>
                  <a:srgbClr val="C00000"/>
                </a:solidFill>
                <a:latin typeface="+mn-lt"/>
              </a:rPr>
              <a:t>Investigação Epidemiológica</a:t>
            </a:r>
          </a:p>
          <a:p>
            <a:pPr>
              <a:lnSpc>
                <a:spcPct val="150000"/>
              </a:lnSpc>
              <a:defRPr/>
            </a:pPr>
            <a:r>
              <a:rPr lang="pt-BR" sz="2400" b="1" dirty="0">
                <a:latin typeface="+mn-lt"/>
              </a:rPr>
              <a:t>Tem por objetivo o controle da transmissão da TB a partir do caso índice.</a:t>
            </a:r>
          </a:p>
          <a:p>
            <a:pPr marL="457200" indent="-457200" algn="just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pt-BR" sz="2400" b="1" dirty="0">
                <a:latin typeface="+mn-lt"/>
              </a:rPr>
              <a:t>Entrevista com o caso índice. </a:t>
            </a:r>
          </a:p>
          <a:p>
            <a:pPr marL="457200" indent="-457200" algn="just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pt-BR" sz="2400" b="1" dirty="0">
                <a:latin typeface="+mn-lt"/>
              </a:rPr>
              <a:t>Visita domiciliar ou a outros locais de interesse.</a:t>
            </a:r>
          </a:p>
          <a:p>
            <a:pPr marL="457200" indent="-457200" algn="just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pt-BR" sz="2400" b="1" dirty="0">
                <a:latin typeface="+mn-lt"/>
              </a:rPr>
              <a:t>Identificação de contatos.</a:t>
            </a:r>
          </a:p>
          <a:p>
            <a:pPr marL="457200" indent="-457200" algn="just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pt-BR" sz="2400" b="1" dirty="0">
                <a:latin typeface="+mn-lt"/>
              </a:rPr>
              <a:t>Listagem dos contatos, estabelecendo o tipo de vínculo (domiciliar, ambiente de trabalho, escola, etc.).</a:t>
            </a:r>
          </a:p>
          <a:p>
            <a:pPr marL="457200" indent="-457200" algn="just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pt-BR" sz="2400" b="1" dirty="0">
                <a:latin typeface="+mn-lt"/>
              </a:rPr>
              <a:t>Convite aos contatos para a realização de consulta e exames laboratoriais na unidade de saúde.</a:t>
            </a:r>
          </a:p>
          <a:p>
            <a:pPr algn="just">
              <a:buClr>
                <a:srgbClr val="0000FF"/>
              </a:buClr>
              <a:defRPr/>
            </a:pPr>
            <a:endParaRPr lang="pt-BR" sz="2400" dirty="0">
              <a:latin typeface="Calibri" pitchFamily="34" charset="0"/>
            </a:endParaRPr>
          </a:p>
        </p:txBody>
      </p:sp>
      <p:sp>
        <p:nvSpPr>
          <p:cNvPr id="2" name="CaixaDeTexto 6">
            <a:extLst>
              <a:ext uri="{FF2B5EF4-FFF2-40B4-BE49-F238E27FC236}">
                <a16:creationId xmlns:a16="http://schemas.microsoft.com/office/drawing/2014/main" id="{6CADD194-5F4D-4774-8F1A-8C5EDBED6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34" y="285728"/>
            <a:ext cx="80343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3200" b="1" dirty="0">
                <a:solidFill>
                  <a:srgbClr val="C00000"/>
                </a:solidFill>
                <a:latin typeface="+mn-lt"/>
              </a:rPr>
              <a:t>Vigilância Epidemiológica e Controle da TB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AutoShape 3">
            <a:extLst>
              <a:ext uri="{FF2B5EF4-FFF2-40B4-BE49-F238E27FC236}">
                <a16:creationId xmlns:a16="http://schemas.microsoft.com/office/drawing/2014/main" id="{2E2F13A4-CE89-43DF-9627-B557D8199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068638"/>
            <a:ext cx="4122738" cy="2095500"/>
          </a:xfrm>
          <a:prstGeom prst="rightArrowCallout">
            <a:avLst>
              <a:gd name="adj1" fmla="val 22370"/>
              <a:gd name="adj2" fmla="val 26315"/>
              <a:gd name="adj3" fmla="val 29803"/>
              <a:gd name="adj4" fmla="val 8131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>
                <a:latin typeface="+mn-lt"/>
              </a:rPr>
              <a:t>TOSSE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>
                <a:latin typeface="+mn-lt"/>
              </a:rPr>
              <a:t>+ de 2 ou 3 semanas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84A7C31F-58AE-47CF-9AAA-C765EB71C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516563"/>
            <a:ext cx="8280400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>
                <a:latin typeface="+mn-lt"/>
              </a:rPr>
              <a:t>Investigar por exame do escarro</a:t>
            </a:r>
          </a:p>
        </p:txBody>
      </p:sp>
      <p:sp>
        <p:nvSpPr>
          <p:cNvPr id="38917" name="AutoShape 5">
            <a:extLst>
              <a:ext uri="{FF2B5EF4-FFF2-40B4-BE49-F238E27FC236}">
                <a16:creationId xmlns:a16="http://schemas.microsoft.com/office/drawing/2014/main" id="{4F79A840-93B2-450E-A78B-49C3FD3C5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997200"/>
            <a:ext cx="3168650" cy="2089150"/>
          </a:xfrm>
          <a:prstGeom prst="downArrowCallout">
            <a:avLst>
              <a:gd name="adj1" fmla="val 37918"/>
              <a:gd name="adj2" fmla="val 37918"/>
              <a:gd name="adj3" fmla="val 16667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>
                <a:latin typeface="+mn-lt"/>
              </a:rPr>
              <a:t>Identificar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>
                <a:solidFill>
                  <a:srgbClr val="FF0000"/>
                </a:solidFill>
                <a:latin typeface="+mn-lt"/>
              </a:rPr>
              <a:t>Sintomáticos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>
                <a:solidFill>
                  <a:srgbClr val="FF0000"/>
                </a:solidFill>
                <a:latin typeface="+mn-lt"/>
              </a:rPr>
              <a:t>Respiratórios</a:t>
            </a:r>
          </a:p>
        </p:txBody>
      </p:sp>
      <p:sp>
        <p:nvSpPr>
          <p:cNvPr id="38918" name="AutoShape 6">
            <a:extLst>
              <a:ext uri="{FF2B5EF4-FFF2-40B4-BE49-F238E27FC236}">
                <a16:creationId xmlns:a16="http://schemas.microsoft.com/office/drawing/2014/main" id="{49A48D0E-73F9-4F14-AD57-609038B79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196975"/>
            <a:ext cx="2881312" cy="1728788"/>
          </a:xfrm>
          <a:prstGeom prst="downArrowCallout">
            <a:avLst>
              <a:gd name="adj1" fmla="val 41667"/>
              <a:gd name="adj2" fmla="val 41667"/>
              <a:gd name="adj3" fmla="val 16667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600">
                <a:latin typeface="+mn-lt"/>
              </a:rPr>
              <a:t>Interrogar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600">
                <a:latin typeface="+mn-lt"/>
              </a:rPr>
              <a:t>sobre tosse</a:t>
            </a:r>
          </a:p>
        </p:txBody>
      </p:sp>
      <p:sp>
        <p:nvSpPr>
          <p:cNvPr id="38919" name="Text Box 11">
            <a:extLst>
              <a:ext uri="{FF2B5EF4-FFF2-40B4-BE49-F238E27FC236}">
                <a16:creationId xmlns:a16="http://schemas.microsoft.com/office/drawing/2014/main" id="{982B09F8-0882-491B-8734-63517E1A9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514" y="200834"/>
            <a:ext cx="62418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4000" dirty="0">
                <a:solidFill>
                  <a:srgbClr val="C00000"/>
                </a:solidFill>
                <a:latin typeface="+mn-lt"/>
              </a:rPr>
              <a:t>Busca de casos </a:t>
            </a:r>
          </a:p>
        </p:txBody>
      </p:sp>
    </p:spTree>
    <p:extLst>
      <p:ext uri="{BB962C8B-B14F-4D97-AF65-F5344CB8AC3E}">
        <p14:creationId xmlns:p14="http://schemas.microsoft.com/office/powerpoint/2010/main" val="19793906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74F0E-F644-48D5-9284-86EFF821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F39AE494-ACCC-4865-8CAC-E607A956A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426"/>
            <a:ext cx="9144000" cy="616514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C256001-4730-4961-9F05-D3CE2519D24E}"/>
              </a:ext>
            </a:extLst>
          </p:cNvPr>
          <p:cNvSpPr/>
          <p:nvPr/>
        </p:nvSpPr>
        <p:spPr>
          <a:xfrm>
            <a:off x="3275856" y="2924944"/>
            <a:ext cx="216024" cy="2952328"/>
          </a:xfrm>
          <a:prstGeom prst="rect">
            <a:avLst/>
          </a:prstGeom>
          <a:noFill/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4864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uxograma: Extrair 12"/>
          <p:cNvSpPr/>
          <p:nvPr/>
        </p:nvSpPr>
        <p:spPr>
          <a:xfrm>
            <a:off x="2267744" y="2852936"/>
            <a:ext cx="2771800" cy="2376264"/>
          </a:xfrm>
          <a:prstGeom prst="flowChartExtra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o explicativo em seta para cima 13"/>
          <p:cNvSpPr/>
          <p:nvPr/>
        </p:nvSpPr>
        <p:spPr>
          <a:xfrm>
            <a:off x="4499992" y="2276872"/>
            <a:ext cx="1944216" cy="792088"/>
          </a:xfrm>
          <a:prstGeom prst="up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/>
              <a:t>Ser humano</a:t>
            </a:r>
            <a:endParaRPr lang="pt-BR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2987824" y="5631631"/>
            <a:ext cx="151216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n-lt"/>
              </a:rPr>
              <a:t>Ambiente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1188640" y="231031"/>
            <a:ext cx="9361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t-BR" sz="3200" b="1" dirty="0">
                <a:solidFill>
                  <a:srgbClr val="003399"/>
                </a:solidFill>
                <a:latin typeface="+mn-lt"/>
              </a:rPr>
              <a:t>Estrutura epidemiológica </a:t>
            </a:r>
          </a:p>
          <a:p>
            <a:pPr algn="ctr" eaLnBrk="0" hangingPunct="0">
              <a:defRPr/>
            </a:pPr>
            <a:r>
              <a:rPr lang="pt-BR" sz="3200" b="1" dirty="0">
                <a:solidFill>
                  <a:srgbClr val="003399"/>
                </a:solidFill>
                <a:latin typeface="+mn-lt"/>
              </a:rPr>
              <a:t> Dinâmica de transmissão</a:t>
            </a:r>
          </a:p>
        </p:txBody>
      </p:sp>
      <p:sp>
        <p:nvSpPr>
          <p:cNvPr id="16" name="Texto explicativo em seta para cima 15"/>
          <p:cNvSpPr/>
          <p:nvPr/>
        </p:nvSpPr>
        <p:spPr>
          <a:xfrm>
            <a:off x="323528" y="2348880"/>
            <a:ext cx="1944216" cy="792088"/>
          </a:xfrm>
          <a:prstGeom prst="up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/>
              <a:t>Mycobacterium </a:t>
            </a:r>
            <a:r>
              <a:rPr lang="pt-BR" b="1" i="1" dirty="0" err="1"/>
              <a:t>tuberculosis</a:t>
            </a:r>
            <a:endParaRPr lang="pt-BR" dirty="0"/>
          </a:p>
        </p:txBody>
      </p:sp>
      <p:cxnSp>
        <p:nvCxnSpPr>
          <p:cNvPr id="20" name="Conector reto 19"/>
          <p:cNvCxnSpPr/>
          <p:nvPr/>
        </p:nvCxnSpPr>
        <p:spPr>
          <a:xfrm>
            <a:off x="2267744" y="2852936"/>
            <a:ext cx="22322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5940153" y="548680"/>
            <a:ext cx="3024336" cy="646331"/>
          </a:xfrm>
          <a:prstGeom prst="rect">
            <a:avLst/>
          </a:prstGeom>
          <a:noFill/>
          <a:ln w="19050"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+mn-lt"/>
              </a:rPr>
              <a:t>Fatores de risco/ Condições clínicas</a:t>
            </a:r>
          </a:p>
        </p:txBody>
      </p:sp>
      <p:pic>
        <p:nvPicPr>
          <p:cNvPr id="18" name="Imagem 3" descr="aid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3853" y="3140968"/>
            <a:ext cx="1632181" cy="122413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5" name="Picture 2" descr="http://nickmartins.com.br/atualidades/wp-content/uploads/2009/11/csp_idos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1076" y="1371900"/>
            <a:ext cx="1857388" cy="162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5436096" y="4581128"/>
            <a:ext cx="3707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>
                <a:latin typeface="+mn-lt"/>
              </a:rPr>
              <a:t>Diabetes </a:t>
            </a:r>
            <a:r>
              <a:rPr lang="pt-BR" sz="2000" b="1" dirty="0" err="1">
                <a:latin typeface="+mn-lt"/>
              </a:rPr>
              <a:t>melitus</a:t>
            </a:r>
            <a:r>
              <a:rPr lang="pt-BR" sz="2000" b="1" dirty="0">
                <a:latin typeface="+mn-lt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 err="1">
                <a:latin typeface="+mn-lt"/>
              </a:rPr>
              <a:t>Pneumoconioses</a:t>
            </a:r>
            <a:r>
              <a:rPr lang="pt-BR" sz="2000" b="1" dirty="0">
                <a:latin typeface="+mn-lt"/>
              </a:rPr>
              <a:t> (silicose)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>
                <a:latin typeface="+mn-lt"/>
              </a:rPr>
              <a:t>Uso prolongado de corticosteroide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>
                <a:latin typeface="+mn-lt"/>
              </a:rPr>
              <a:t>Outros imunossupressores, neoplasias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>
                <a:latin typeface="+mn-lt"/>
              </a:rPr>
              <a:t>Imunodeficiências (HIV). </a:t>
            </a:r>
            <a:endParaRPr lang="pt-BR" sz="2000" dirty="0"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95536" y="1700808"/>
            <a:ext cx="201622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+mn-lt"/>
              </a:rPr>
              <a:t> Agente </a:t>
            </a:r>
            <a:endParaRPr lang="pt-BR" sz="1600" b="1" dirty="0">
              <a:latin typeface="+mn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499992" y="1743198"/>
            <a:ext cx="18002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+mn-lt"/>
              </a:rPr>
              <a:t>Reservatório</a:t>
            </a:r>
          </a:p>
        </p:txBody>
      </p:sp>
    </p:spTree>
    <p:extLst>
      <p:ext uri="{BB962C8B-B14F-4D97-AF65-F5344CB8AC3E}">
        <p14:creationId xmlns:p14="http://schemas.microsoft.com/office/powerpoint/2010/main" val="403359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7" grpId="0" animBg="1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ixaDeTexto 6"/>
          <p:cNvSpPr txBox="1">
            <a:spLocks noChangeArrowheads="1"/>
          </p:cNvSpPr>
          <p:nvPr/>
        </p:nvSpPr>
        <p:spPr bwMode="auto">
          <a:xfrm>
            <a:off x="500034" y="285728"/>
            <a:ext cx="80343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3200" b="1" dirty="0">
                <a:solidFill>
                  <a:srgbClr val="C00000"/>
                </a:solidFill>
                <a:latin typeface="+mn-lt"/>
              </a:rPr>
              <a:t>Vigilância Epidemiológica e Controle da TB</a:t>
            </a:r>
          </a:p>
        </p:txBody>
      </p:sp>
      <p:sp>
        <p:nvSpPr>
          <p:cNvPr id="39939" name="CaixaDeTexto 9"/>
          <p:cNvSpPr txBox="1">
            <a:spLocks noChangeArrowheads="1"/>
          </p:cNvSpPr>
          <p:nvPr/>
        </p:nvSpPr>
        <p:spPr bwMode="auto">
          <a:xfrm>
            <a:off x="500034" y="785794"/>
            <a:ext cx="821537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latin typeface="+mn-lt"/>
              </a:rPr>
              <a:t>Atividades e instrumentos do Programa de Controle:  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Detecção de casos.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Confirmação do diagnóstico e Notificação.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Tratamento dos casos.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Acompanhamento do caso e confirmação da cura.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Investigação epidemiológica.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solidFill>
                  <a:srgbClr val="C00000"/>
                </a:solidFill>
                <a:latin typeface="+mn-lt"/>
              </a:rPr>
              <a:t>Avaliação da infecção latente.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solidFill>
                  <a:srgbClr val="C00000"/>
                </a:solidFill>
                <a:latin typeface="+mn-lt"/>
              </a:rPr>
              <a:t>Vacinação com a vacina BCG.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Controle de infecção em unidades de saúde.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Educação em saúde.</a:t>
            </a:r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12729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467544" y="642392"/>
            <a:ext cx="8428490" cy="914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b="1" dirty="0">
                <a:solidFill>
                  <a:srgbClr val="C00000"/>
                </a:solidFill>
                <a:latin typeface="+mn-lt"/>
                <a:ea typeface="Tahoma" pitchFamily="34" charset="0"/>
                <a:cs typeface="Tahoma" pitchFamily="34" charset="0"/>
              </a:rPr>
              <a:t>Medidas de controle da tuberculose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43608" y="1772816"/>
            <a:ext cx="6696744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800" b="1" dirty="0">
                <a:solidFill>
                  <a:srgbClr val="002060"/>
                </a:solidFill>
                <a:latin typeface="+mn-lt"/>
              </a:rPr>
              <a:t>C. Tratamento  da infecção latente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800" b="1" dirty="0">
                <a:solidFill>
                  <a:srgbClr val="002060"/>
                </a:solidFill>
                <a:latin typeface="+mn-lt"/>
              </a:rPr>
              <a:t>Vale a pena tratar?</a:t>
            </a: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684213" y="47974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573021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475B7DB5-B2BA-4284-8551-C9A03491548C}"/>
              </a:ext>
            </a:extLst>
          </p:cNvPr>
          <p:cNvSpPr txBox="1"/>
          <p:nvPr/>
        </p:nvSpPr>
        <p:spPr>
          <a:xfrm>
            <a:off x="179512" y="1772667"/>
            <a:ext cx="8784976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</a:rPr>
              <a:t>Em ~95% dos infectados que tiveram infecção primária ( mas com bacilos viáveis no interior das célula, caracterizando a </a:t>
            </a:r>
            <a:r>
              <a:rPr lang="pt-BR" sz="2400" b="1" dirty="0">
                <a:solidFill>
                  <a:srgbClr val="C00000"/>
                </a:solidFill>
                <a:latin typeface="+mn-lt"/>
              </a:rPr>
              <a:t>tuberculose latente), </a:t>
            </a:r>
            <a:r>
              <a:rPr lang="pt-BR" sz="2400" b="1" dirty="0">
                <a:latin typeface="+mn-lt"/>
              </a:rPr>
              <a:t>podem perde-la em algum momento da vida.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</a:rPr>
              <a:t> Então essa imunidade CELULAR (e que foi importante na formação do granuloma para </a:t>
            </a:r>
            <a:r>
              <a:rPr lang="pt-BR" sz="2400" b="1" dirty="0" err="1">
                <a:latin typeface="+mn-lt"/>
              </a:rPr>
              <a:t>circunscvever</a:t>
            </a:r>
            <a:r>
              <a:rPr lang="pt-BR" sz="2400" b="1" dirty="0">
                <a:latin typeface="+mn-lt"/>
              </a:rPr>
              <a:t> o </a:t>
            </a:r>
            <a:r>
              <a:rPr lang="pt-BR" sz="2400" b="1" i="1" dirty="0">
                <a:latin typeface="+mn-lt"/>
              </a:rPr>
              <a:t>Mycobacterium </a:t>
            </a:r>
            <a:r>
              <a:rPr lang="pt-BR" sz="2400" b="1" i="1" dirty="0" err="1">
                <a:latin typeface="+mn-lt"/>
              </a:rPr>
              <a:t>tuberculosis</a:t>
            </a:r>
            <a:r>
              <a:rPr lang="pt-BR" sz="2400" b="1" i="1" dirty="0">
                <a:latin typeface="+mn-lt"/>
              </a:rPr>
              <a:t>,</a:t>
            </a:r>
            <a:r>
              <a:rPr lang="pt-BR" sz="2400" b="1" dirty="0">
                <a:latin typeface="+mn-lt"/>
              </a:rPr>
              <a:t> pode ser medida pelo teste de PPD.</a:t>
            </a: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lvl="1">
              <a:lnSpc>
                <a:spcPct val="150000"/>
              </a:lnSpc>
            </a:pPr>
            <a:endParaRPr lang="pt-BR" sz="2400" b="1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pt-BR" sz="2400" b="1" dirty="0">
              <a:latin typeface="+mn-lt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90FDD90-D98E-488C-97D9-52370E7A1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04664"/>
            <a:ext cx="8428490" cy="914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b="1" dirty="0">
                <a:solidFill>
                  <a:srgbClr val="C00000"/>
                </a:solidFill>
                <a:latin typeface="+mn-lt"/>
                <a:ea typeface="Tahoma" pitchFamily="34" charset="0"/>
                <a:cs typeface="Tahoma" pitchFamily="34" charset="0"/>
              </a:rPr>
              <a:t>Medidas de controle da tuberculose</a:t>
            </a:r>
          </a:p>
        </p:txBody>
      </p:sp>
    </p:spTree>
    <p:extLst>
      <p:ext uri="{BB962C8B-B14F-4D97-AF65-F5344CB8AC3E}">
        <p14:creationId xmlns:p14="http://schemas.microsoft.com/office/powerpoint/2010/main" val="27811259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vacinacao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527" y="4794638"/>
            <a:ext cx="3027609" cy="194673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9" y="692696"/>
            <a:ext cx="849694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 err="1">
                <a:latin typeface="+mn-lt"/>
              </a:rPr>
              <a:t>Aplicação</a:t>
            </a:r>
            <a:r>
              <a:rPr lang="en-US" sz="2200" b="1" dirty="0">
                <a:latin typeface="+mn-lt"/>
              </a:rPr>
              <a:t> de </a:t>
            </a:r>
            <a:r>
              <a:rPr lang="pt-BR" sz="2200" b="1" u="sng" dirty="0">
                <a:latin typeface="+mn-lt"/>
              </a:rPr>
              <a:t>Prova Tuberculínica (PT) ou </a:t>
            </a:r>
            <a:r>
              <a:rPr lang="pt-BR" sz="2200" b="1" i="1" dirty="0" err="1">
                <a:latin typeface="+mn-lt"/>
              </a:rPr>
              <a:t>Purified</a:t>
            </a:r>
            <a:r>
              <a:rPr lang="pt-BR" sz="2200" b="1" i="1" dirty="0">
                <a:latin typeface="+mn-lt"/>
              </a:rPr>
              <a:t> </a:t>
            </a:r>
            <a:r>
              <a:rPr lang="pt-BR" sz="2200" b="1" i="1" dirty="0" err="1">
                <a:latin typeface="+mn-lt"/>
              </a:rPr>
              <a:t>protein</a:t>
            </a:r>
            <a:r>
              <a:rPr lang="pt-BR" sz="2200" b="1" i="1" dirty="0">
                <a:latin typeface="+mn-lt"/>
              </a:rPr>
              <a:t> </a:t>
            </a:r>
            <a:r>
              <a:rPr lang="pt-BR" sz="2200" b="1" i="1" dirty="0" err="1">
                <a:latin typeface="+mn-lt"/>
              </a:rPr>
              <a:t>derivative</a:t>
            </a:r>
            <a:r>
              <a:rPr lang="pt-BR" sz="2200" b="1" i="1" dirty="0">
                <a:latin typeface="+mn-lt"/>
              </a:rPr>
              <a:t> </a:t>
            </a:r>
            <a:r>
              <a:rPr lang="pt-BR" sz="2200" i="1" dirty="0">
                <a:latin typeface="+mn-lt"/>
              </a:rPr>
              <a:t>(</a:t>
            </a:r>
            <a:r>
              <a:rPr lang="pt-BR" sz="2200" b="1" u="sng" dirty="0">
                <a:latin typeface="+mn-lt"/>
              </a:rPr>
              <a:t>PPD): </a:t>
            </a:r>
            <a:r>
              <a:rPr lang="en-US" sz="2200" b="1" dirty="0" err="1">
                <a:latin typeface="+mn-lt"/>
              </a:rPr>
              <a:t>derivado</a:t>
            </a:r>
            <a:r>
              <a:rPr lang="en-US" sz="2200" b="1" dirty="0">
                <a:latin typeface="+mn-lt"/>
              </a:rPr>
              <a:t> </a:t>
            </a:r>
            <a:r>
              <a:rPr lang="en-US" sz="2200" b="1" dirty="0" err="1">
                <a:latin typeface="+mn-lt"/>
              </a:rPr>
              <a:t>proteico</a:t>
            </a:r>
            <a:r>
              <a:rPr lang="en-US" sz="2200" b="1" dirty="0">
                <a:latin typeface="+mn-lt"/>
              </a:rPr>
              <a:t> </a:t>
            </a:r>
            <a:r>
              <a:rPr lang="en-US" sz="2200" b="1" dirty="0" err="1">
                <a:latin typeface="+mn-lt"/>
              </a:rPr>
              <a:t>purificado</a:t>
            </a:r>
            <a:r>
              <a:rPr lang="en-US" sz="2200" b="1" dirty="0">
                <a:latin typeface="+mn-lt"/>
              </a:rPr>
              <a:t> do </a:t>
            </a:r>
            <a:r>
              <a:rPr lang="pt-BR" sz="2200" b="1" i="1" dirty="0">
                <a:latin typeface="+mn-lt"/>
              </a:rPr>
              <a:t>M. </a:t>
            </a:r>
            <a:r>
              <a:rPr lang="pt-BR" sz="2200" b="1" i="1" dirty="0" err="1">
                <a:latin typeface="+mn-lt"/>
              </a:rPr>
              <a:t>tuberculosis</a:t>
            </a:r>
            <a:r>
              <a:rPr lang="pt-BR" sz="2200" b="1" i="1" dirty="0">
                <a:latin typeface="+mn-lt"/>
              </a:rPr>
              <a:t> </a:t>
            </a:r>
            <a:r>
              <a:rPr lang="pt-BR" sz="2200" b="1" dirty="0">
                <a:latin typeface="+mn-lt"/>
              </a:rPr>
              <a:t>para medir a resposta imune celular à esses antígenos.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latin typeface="+mn-lt"/>
              </a:rPr>
              <a:t>Inoculação </a:t>
            </a:r>
            <a:r>
              <a:rPr lang="pt-BR" sz="2200" b="1" dirty="0" err="1">
                <a:latin typeface="+mn-lt"/>
              </a:rPr>
              <a:t>intradérmica</a:t>
            </a:r>
            <a:r>
              <a:rPr lang="pt-BR" sz="2200" b="1" dirty="0">
                <a:latin typeface="+mn-lt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latin typeface="+mn-lt"/>
              </a:rPr>
              <a:t>No Brasil, aplica-se 0,1 ml da solução de tuberculina, no terço médio do antebraço esquerdo. A leitura deverá ser realizada de 48 a 72 horas após sua aplicação. O maior diâmetro do </a:t>
            </a:r>
            <a:r>
              <a:rPr lang="pt-BR" sz="2200" b="1" dirty="0">
                <a:solidFill>
                  <a:srgbClr val="C00000"/>
                </a:solidFill>
                <a:latin typeface="+mn-lt"/>
              </a:rPr>
              <a:t>endurado palpável </a:t>
            </a:r>
            <a:r>
              <a:rPr lang="pt-BR" sz="2200" b="1" dirty="0">
                <a:latin typeface="+mn-lt"/>
              </a:rPr>
              <a:t>deverá ser medido com régua </a:t>
            </a:r>
            <a:r>
              <a:rPr lang="pt-BR" sz="2200" b="1" dirty="0" err="1">
                <a:latin typeface="+mn-lt"/>
              </a:rPr>
              <a:t>milimetrada</a:t>
            </a:r>
            <a:r>
              <a:rPr lang="pt-BR" sz="2200" b="1" dirty="0">
                <a:latin typeface="+mn-lt"/>
              </a:rPr>
              <a:t> transparente.</a:t>
            </a:r>
            <a:endParaRPr lang="pt-BR" sz="2200" dirty="0">
              <a:latin typeface="+mn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pt-BR" sz="14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b="1" dirty="0"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619672" y="188640"/>
            <a:ext cx="5832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+mn-lt"/>
              </a:rPr>
              <a:t>Diagnóstico</a:t>
            </a:r>
            <a:r>
              <a:rPr lang="en-US" sz="3600" b="1" dirty="0">
                <a:solidFill>
                  <a:srgbClr val="C00000"/>
                </a:solidFill>
                <a:latin typeface="+mn-lt"/>
              </a:rPr>
              <a:t> da </a:t>
            </a:r>
            <a:r>
              <a:rPr lang="en-US" sz="3600" b="1" dirty="0" err="1">
                <a:solidFill>
                  <a:srgbClr val="C00000"/>
                </a:solidFill>
                <a:latin typeface="+mn-lt"/>
              </a:rPr>
              <a:t>Mtb</a:t>
            </a:r>
            <a:r>
              <a:rPr lang="en-US" sz="3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n-lt"/>
              </a:rPr>
              <a:t>latente</a:t>
            </a:r>
            <a:endParaRPr lang="pt-BR" sz="3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308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908720"/>
            <a:ext cx="8928992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100" b="1" dirty="0">
                <a:latin typeface="+mn-lt"/>
              </a:rPr>
              <a:t>A leitura do PPD no Brasil é de 5mm ou 10 mm  a depender de: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100" b="1" dirty="0">
                <a:latin typeface="+mn-lt"/>
              </a:rPr>
              <a:t>faixa etária,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100" b="1" dirty="0">
                <a:latin typeface="+mn-lt"/>
              </a:rPr>
              <a:t>tempo de vacinação prévia com BCG,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100" b="1" dirty="0">
                <a:latin typeface="+mn-lt"/>
              </a:rPr>
              <a:t>ser pessoa vivendo com HIV/aids.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100" b="1" dirty="0">
                <a:latin typeface="+mn-lt"/>
              </a:rPr>
              <a:t> A decisão pela instituição do tratamento de infecção latente depende de: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100" b="1" dirty="0">
                <a:latin typeface="+mn-lt"/>
              </a:rPr>
              <a:t>interpretação do PPD,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100" b="1" dirty="0">
                <a:latin typeface="+mn-lt"/>
              </a:rPr>
              <a:t>risco de vir a desenvolver tuberculose (</a:t>
            </a:r>
            <a:r>
              <a:rPr lang="pt-BR" sz="2100" b="1" i="1" dirty="0">
                <a:latin typeface="+mn-lt"/>
              </a:rPr>
              <a:t>avaliada pela maior ou menor probabilidade – etilismo, idade, imunodeficiência, idade, entre outros)</a:t>
            </a:r>
            <a:r>
              <a:rPr lang="pt-BR" sz="2100" b="1" dirty="0">
                <a:latin typeface="+mn-lt"/>
              </a:rPr>
              <a:t>,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100" b="1" dirty="0">
                <a:latin typeface="+mn-lt"/>
              </a:rPr>
              <a:t>avaliação clínica laboratorial  para afastar tuberculose ativa,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100" b="1" dirty="0">
                <a:latin typeface="+mn-lt"/>
              </a:rPr>
              <a:t>adesão ao tratamento,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100" b="1" dirty="0">
                <a:latin typeface="+mn-lt"/>
              </a:rPr>
              <a:t>avaliação do risco de toxicidade pela 1 droga (isoniazida).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334397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+mn-lt"/>
              </a:rPr>
              <a:t>Diagnóstico</a:t>
            </a:r>
            <a:r>
              <a:rPr lang="en-US" sz="3600" b="1" dirty="0">
                <a:solidFill>
                  <a:srgbClr val="C00000"/>
                </a:solidFill>
                <a:latin typeface="+mn-lt"/>
              </a:rPr>
              <a:t> e </a:t>
            </a:r>
            <a:r>
              <a:rPr lang="en-US" sz="3600" b="1" dirty="0" err="1">
                <a:solidFill>
                  <a:srgbClr val="C00000"/>
                </a:solidFill>
                <a:latin typeface="+mn-lt"/>
              </a:rPr>
              <a:t>tratamento</a:t>
            </a:r>
            <a:r>
              <a:rPr lang="en-US" sz="3600" b="1" dirty="0">
                <a:solidFill>
                  <a:srgbClr val="C00000"/>
                </a:solidFill>
                <a:latin typeface="+mn-lt"/>
              </a:rPr>
              <a:t> da </a:t>
            </a:r>
            <a:r>
              <a:rPr lang="en-US" sz="3600" b="1" dirty="0" err="1">
                <a:solidFill>
                  <a:srgbClr val="C00000"/>
                </a:solidFill>
                <a:latin typeface="+mn-lt"/>
              </a:rPr>
              <a:t>Mtb</a:t>
            </a:r>
            <a:r>
              <a:rPr lang="en-US" sz="3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n-lt"/>
              </a:rPr>
              <a:t>latente</a:t>
            </a:r>
            <a:endParaRPr lang="pt-BR" sz="3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5612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466112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C00000"/>
                </a:solidFill>
                <a:latin typeface="+mn-lt"/>
              </a:rPr>
              <a:t>Indicações de Tratamento da TB Latente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987823"/>
            <a:ext cx="4032448" cy="513695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0"/>
              </a:spcAft>
              <a:buNone/>
            </a:pPr>
            <a:r>
              <a:rPr lang="pt-BR" sz="2800" b="1" dirty="0"/>
              <a:t>1) Contatos familiares </a:t>
            </a:r>
          </a:p>
          <a:p>
            <a:pPr marL="0" indent="0">
              <a:spcBef>
                <a:spcPts val="0"/>
              </a:spcBef>
              <a:spcAft>
                <a:spcPts val="3000"/>
              </a:spcAft>
              <a:buNone/>
            </a:pPr>
            <a:r>
              <a:rPr lang="pt-BR" sz="2800" b="1" dirty="0"/>
              <a:t> </a:t>
            </a:r>
          </a:p>
        </p:txBody>
      </p:sp>
      <p:sp>
        <p:nvSpPr>
          <p:cNvPr id="7" name="Retângulo 6"/>
          <p:cNvSpPr/>
          <p:nvPr/>
        </p:nvSpPr>
        <p:spPr>
          <a:xfrm>
            <a:off x="323529" y="2924945"/>
            <a:ext cx="252028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pt-BR" sz="2800" b="1" dirty="0">
                <a:latin typeface="+mn-lt"/>
              </a:rPr>
              <a:t>2) PVHA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3528" y="3786403"/>
            <a:ext cx="3528392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latin typeface="+mn-lt"/>
              </a:rPr>
              <a:t>3) Outros</a:t>
            </a:r>
          </a:p>
          <a:p>
            <a:r>
              <a:rPr lang="pt-BR" sz="2800" b="1" dirty="0" err="1">
                <a:latin typeface="+mn-lt"/>
              </a:rPr>
              <a:t>Imunodeprimidos</a:t>
            </a:r>
            <a:endParaRPr lang="pt-BR" sz="2800" b="1" dirty="0">
              <a:latin typeface="+mn-lt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467544" y="5013176"/>
            <a:ext cx="396044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latin typeface="+mn-lt"/>
              </a:rPr>
              <a:t>4) Conversão</a:t>
            </a:r>
          </a:p>
          <a:p>
            <a:pPr>
              <a:spcAft>
                <a:spcPts val="3000"/>
              </a:spcAft>
            </a:pPr>
            <a:r>
              <a:rPr lang="pt-BR" sz="2800" b="1" dirty="0">
                <a:latin typeface="+mn-lt"/>
              </a:rPr>
              <a:t>tuberculínica</a:t>
            </a:r>
          </a:p>
        </p:txBody>
      </p:sp>
      <p:pic>
        <p:nvPicPr>
          <p:cNvPr id="9" name="Picture 16" descr="http://cac-php.unioeste.br/cnu/sites/default/files/galerias/20150729_0941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" r="1404" b="1203"/>
          <a:stretch/>
        </p:blipFill>
        <p:spPr bwMode="auto">
          <a:xfrm>
            <a:off x="4860032" y="4863621"/>
            <a:ext cx="1562728" cy="115766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portalfacilclientes.blob.core.windows.net/uploads/ICONHA/imgOrig/%7B7A0ADA4C-CACE-DD8B-EB20-4AE678CCB16B%7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466" y="1374234"/>
            <a:ext cx="1906565" cy="169472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zh.rbsdirect.com.br/imagesrc/17172452.jpg?w=6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61" y="2581700"/>
            <a:ext cx="1406571" cy="1248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hospitalnovo.com.br/media/images/hemodialise-destaque-hospital-novo-atiba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26349"/>
            <a:ext cx="1757963" cy="117080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/>
          <p:cNvCxnSpPr>
            <a:stCxn id="3" idx="3"/>
            <a:endCxn id="10" idx="1"/>
          </p:cNvCxnSpPr>
          <p:nvPr/>
        </p:nvCxnSpPr>
        <p:spPr>
          <a:xfrm flipV="1">
            <a:off x="4211960" y="2221597"/>
            <a:ext cx="2073506" cy="230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>
            <a:endCxn id="11" idx="1"/>
          </p:cNvCxnSpPr>
          <p:nvPr/>
        </p:nvCxnSpPr>
        <p:spPr>
          <a:xfrm>
            <a:off x="2051720" y="3189682"/>
            <a:ext cx="2623841" cy="161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>
            <a:endCxn id="12" idx="1"/>
          </p:cNvCxnSpPr>
          <p:nvPr/>
        </p:nvCxnSpPr>
        <p:spPr>
          <a:xfrm>
            <a:off x="2339752" y="4211750"/>
            <a:ext cx="424847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>
            <a:endCxn id="9" idx="1"/>
          </p:cNvCxnSpPr>
          <p:nvPr/>
        </p:nvCxnSpPr>
        <p:spPr>
          <a:xfrm>
            <a:off x="3363640" y="5442454"/>
            <a:ext cx="149639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03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4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99639" y="4559071"/>
            <a:ext cx="7344839" cy="59936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>
              <a:solidFill>
                <a:schemeClr val="tx1"/>
              </a:solidFill>
            </a:endParaRPr>
          </a:p>
        </p:txBody>
      </p:sp>
      <p:sp>
        <p:nvSpPr>
          <p:cNvPr id="3" name="Trapezoide 2"/>
          <p:cNvSpPr/>
          <p:nvPr/>
        </p:nvSpPr>
        <p:spPr>
          <a:xfrm>
            <a:off x="4215372" y="4662379"/>
            <a:ext cx="576064" cy="566392"/>
          </a:xfrm>
          <a:prstGeom prst="trapezoid">
            <a:avLst>
              <a:gd name="adj" fmla="val 59886"/>
            </a:avLst>
          </a:prstGeom>
          <a:solidFill>
            <a:srgbClr val="800000"/>
          </a:solidFill>
          <a:ln>
            <a:solidFill>
              <a:srgbClr val="404F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661746" y="1529862"/>
            <a:ext cx="5679248" cy="1323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t-BR" sz="4000" b="1" dirty="0">
                <a:solidFill>
                  <a:schemeClr val="bg1"/>
                </a:solidFill>
                <a:latin typeface="+mn-lt"/>
              </a:rPr>
              <a:t>TB LATENTE</a:t>
            </a:r>
          </a:p>
          <a:p>
            <a:pPr algn="ctr" eaLnBrk="0" hangingPunct="0">
              <a:defRPr/>
            </a:pPr>
            <a:r>
              <a:rPr lang="pt-BR" sz="4000" b="1" dirty="0">
                <a:solidFill>
                  <a:schemeClr val="bg1"/>
                </a:solidFill>
                <a:latin typeface="+mn-lt"/>
              </a:rPr>
              <a:t>Vale a pena tratar?</a:t>
            </a:r>
          </a:p>
        </p:txBody>
      </p:sp>
      <p:sp>
        <p:nvSpPr>
          <p:cNvPr id="5" name="Retângulo 4"/>
          <p:cNvSpPr/>
          <p:nvPr/>
        </p:nvSpPr>
        <p:spPr>
          <a:xfrm>
            <a:off x="971600" y="4796049"/>
            <a:ext cx="32403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t-BR" sz="2800" b="1" dirty="0">
                <a:latin typeface="+mn-lt"/>
                <a:ea typeface="+mj-ea"/>
                <a:cs typeface="+mj-cs"/>
              </a:rPr>
              <a:t>Risco de adoecimento</a:t>
            </a:r>
          </a:p>
        </p:txBody>
      </p:sp>
      <p:sp>
        <p:nvSpPr>
          <p:cNvPr id="7" name="Retângulo 6"/>
          <p:cNvSpPr/>
          <p:nvPr/>
        </p:nvSpPr>
        <p:spPr>
          <a:xfrm>
            <a:off x="5292079" y="4796049"/>
            <a:ext cx="3240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t-BR" sz="2800" b="1" dirty="0">
                <a:latin typeface="+mn-lt"/>
                <a:ea typeface="+mj-ea"/>
                <a:cs typeface="+mj-cs"/>
              </a:rPr>
              <a:t>Risco de toxicidade</a:t>
            </a:r>
          </a:p>
        </p:txBody>
      </p:sp>
      <p:sp>
        <p:nvSpPr>
          <p:cNvPr id="10" name="Retângulo de cantos arredondados 9"/>
          <p:cNvSpPr/>
          <p:nvPr/>
        </p:nvSpPr>
        <p:spPr>
          <a:xfrm rot="21305171">
            <a:off x="899596" y="4572649"/>
            <a:ext cx="7344839" cy="59936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 rot="192684">
            <a:off x="903656" y="4586527"/>
            <a:ext cx="7344839" cy="59936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649369" y="5498068"/>
            <a:ext cx="1526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+mn-lt"/>
              </a:rPr>
              <a:t>ADESÃO</a:t>
            </a:r>
            <a:endParaRPr 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499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1" grpId="1" animBg="1"/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467544" y="642392"/>
            <a:ext cx="8428490" cy="914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b="1" dirty="0">
                <a:solidFill>
                  <a:srgbClr val="C00000"/>
                </a:solidFill>
                <a:latin typeface="+mn-lt"/>
                <a:ea typeface="Tahoma" pitchFamily="34" charset="0"/>
                <a:cs typeface="Tahoma" pitchFamily="34" charset="0"/>
              </a:rPr>
              <a:t>Medidas de controle da tuberculose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195736" y="2276872"/>
            <a:ext cx="4320480" cy="1077218"/>
          </a:xfrm>
          <a:prstGeom prst="rect">
            <a:avLst/>
          </a:prstGeom>
          <a:solidFill>
            <a:srgbClr val="008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latin typeface="+mn-lt"/>
              </a:rPr>
              <a:t>B. BCG </a:t>
            </a:r>
          </a:p>
          <a:p>
            <a:pPr algn="ctr">
              <a:defRPr/>
            </a:pPr>
            <a:r>
              <a:rPr lang="pt-BR" sz="3200" b="1" i="1" dirty="0">
                <a:solidFill>
                  <a:schemeClr val="bg1"/>
                </a:solidFill>
                <a:latin typeface="+mn-lt"/>
              </a:rPr>
              <a:t>Bacilo </a:t>
            </a:r>
            <a:r>
              <a:rPr lang="pt-BR" sz="3200" b="1" i="1" dirty="0" err="1">
                <a:solidFill>
                  <a:schemeClr val="bg1"/>
                </a:solidFill>
                <a:latin typeface="+mn-lt"/>
              </a:rPr>
              <a:t>Calmette</a:t>
            </a:r>
            <a:r>
              <a:rPr lang="pt-BR" sz="3200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t-BR" sz="3200" b="1" i="1" dirty="0" err="1">
                <a:solidFill>
                  <a:schemeClr val="bg1"/>
                </a:solidFill>
                <a:latin typeface="+mn-lt"/>
              </a:rPr>
              <a:t>Guérin</a:t>
            </a:r>
            <a:endParaRPr lang="pt-BR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684213" y="47974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127507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CaixaDeTexto 9"/>
          <p:cNvSpPr txBox="1">
            <a:spLocks noChangeArrowheads="1"/>
          </p:cNvSpPr>
          <p:nvPr/>
        </p:nvSpPr>
        <p:spPr bwMode="auto">
          <a:xfrm>
            <a:off x="395536" y="1196752"/>
            <a:ext cx="8138392" cy="438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b="1" dirty="0">
                <a:latin typeface="+mn-lt"/>
              </a:rPr>
              <a:t>Uma das vacinas mais antigas em utilização (1921).</a:t>
            </a:r>
          </a:p>
          <a:p>
            <a:pPr algn="just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Originada de cepas de </a:t>
            </a:r>
            <a:r>
              <a:rPr lang="pt-BR" sz="2400" b="1" i="1" dirty="0">
                <a:latin typeface="+mn-lt"/>
              </a:rPr>
              <a:t>Mycobacterium bovis </a:t>
            </a:r>
            <a:r>
              <a:rPr lang="pt-BR" sz="2400" b="1" dirty="0">
                <a:latin typeface="+mn-lt"/>
              </a:rPr>
              <a:t>atenuadas por passagens seriadas em culturas.</a:t>
            </a:r>
          </a:p>
          <a:p>
            <a:pPr algn="just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2400" b="1" dirty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  <a:t>“Prepara” o sistema imunológico para um eventual contato com uma fonte </a:t>
            </a:r>
            <a:r>
              <a:rPr lang="pt-BR" sz="2400" b="1" dirty="0" err="1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  <a:t>bacilífera</a:t>
            </a:r>
            <a:r>
              <a:rPr lang="pt-BR" sz="2400" b="1" dirty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  <a:t>. </a:t>
            </a:r>
          </a:p>
          <a:p>
            <a:pPr algn="just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2300" b="1" dirty="0">
                <a:latin typeface="+mn-lt"/>
              </a:rPr>
              <a:t>Está nos programas de controle de mais de 150 países devido à proteção conferida contra tuberculose miliar e </a:t>
            </a:r>
            <a:r>
              <a:rPr lang="pt-BR" sz="2300" b="1" dirty="0" err="1">
                <a:latin typeface="+mn-lt"/>
              </a:rPr>
              <a:t>meningoencefálica</a:t>
            </a:r>
            <a:r>
              <a:rPr lang="pt-BR" sz="2300" b="1" dirty="0">
                <a:latin typeface="+mn-lt"/>
              </a:rPr>
              <a:t> na infância.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259632" y="260648"/>
            <a:ext cx="5904656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srgbClr val="C00000"/>
                </a:solidFill>
                <a:latin typeface="+mn-lt"/>
              </a:rPr>
              <a:t>Vacina BCG</a:t>
            </a:r>
          </a:p>
        </p:txBody>
      </p:sp>
    </p:spTree>
    <p:extLst>
      <p:ext uri="{BB962C8B-B14F-4D97-AF65-F5344CB8AC3E}">
        <p14:creationId xmlns:p14="http://schemas.microsoft.com/office/powerpoint/2010/main" val="38256380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iariodigital.com.br/img/x/940/500/dn_noticia/2015/03/vacin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565" y="1955850"/>
            <a:ext cx="509277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5496" y="232301"/>
            <a:ext cx="8861196" cy="120032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C00000"/>
                </a:solidFill>
              </a:rPr>
              <a:t>Vacinação com BCG</a:t>
            </a:r>
          </a:p>
          <a:p>
            <a:pPr algn="ctr"/>
            <a:endParaRPr lang="pt-BR" sz="3600" b="1" dirty="0">
              <a:solidFill>
                <a:srgbClr val="80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1324" y="4709462"/>
            <a:ext cx="88611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+mn-lt"/>
                <a:ea typeface="Calibri"/>
                <a:cs typeface="Times New Roman"/>
              </a:rPr>
              <a:t>Taxa de proteção  variável nos diversos estudos.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latin typeface="+mn-lt"/>
              </a:rPr>
              <a:t>Foi descontinuada em muitos países de baixa incidência de tuberculose com base em critério de custo efetividade.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pt-BR" sz="2400" b="1" dirty="0">
              <a:latin typeface="+mn-lt"/>
              <a:ea typeface="Calibri"/>
              <a:cs typeface="Times New Roman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pt-BR" sz="2400" b="1" dirty="0">
              <a:latin typeface="+mn-lt"/>
              <a:ea typeface="Calibri"/>
              <a:cs typeface="Times New Roman"/>
            </a:endParaRPr>
          </a:p>
          <a:p>
            <a:pPr lvl="0"/>
            <a:r>
              <a:rPr lang="pt-BR" sz="2400" b="1" dirty="0">
                <a:latin typeface="+mn-lt"/>
                <a:ea typeface="Calibri"/>
                <a:cs typeface="Times New Roman"/>
              </a:rPr>
              <a:t>			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5536" y="1124744"/>
            <a:ext cx="82089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Duração (estimada) da imunidade: 10 a 15 anos. </a:t>
            </a:r>
          </a:p>
        </p:txBody>
      </p:sp>
    </p:spTree>
    <p:extLst>
      <p:ext uri="{BB962C8B-B14F-4D97-AF65-F5344CB8AC3E}">
        <p14:creationId xmlns:p14="http://schemas.microsoft.com/office/powerpoint/2010/main" val="181839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uxograma: Extrair 12"/>
          <p:cNvSpPr/>
          <p:nvPr/>
        </p:nvSpPr>
        <p:spPr>
          <a:xfrm>
            <a:off x="2267744" y="2852936"/>
            <a:ext cx="2771800" cy="2376264"/>
          </a:xfrm>
          <a:prstGeom prst="flowChartExtra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251520" y="1700808"/>
            <a:ext cx="201622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+mn-lt"/>
              </a:rPr>
              <a:t>Agente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4499992" y="1743198"/>
            <a:ext cx="18002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+mn-lt"/>
              </a:rPr>
              <a:t>Reservatório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2987824" y="5301208"/>
            <a:ext cx="151216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n-lt"/>
              </a:rPr>
              <a:t>Ambiente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1188640" y="231031"/>
            <a:ext cx="9361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t-BR" sz="3200" b="1" dirty="0">
                <a:solidFill>
                  <a:srgbClr val="003399"/>
                </a:solidFill>
                <a:latin typeface="+mn-lt"/>
              </a:rPr>
              <a:t>Estrutura epidemiológica </a:t>
            </a:r>
          </a:p>
          <a:p>
            <a:pPr algn="ctr" eaLnBrk="0" hangingPunct="0">
              <a:defRPr/>
            </a:pPr>
            <a:r>
              <a:rPr lang="pt-BR" sz="3200" b="1" dirty="0">
                <a:solidFill>
                  <a:srgbClr val="003399"/>
                </a:solidFill>
                <a:latin typeface="+mn-lt"/>
              </a:rPr>
              <a:t> Dinâmica de transmissão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2267744" y="2852936"/>
            <a:ext cx="22322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5940152" y="332656"/>
            <a:ext cx="3024336" cy="646331"/>
          </a:xfrm>
          <a:prstGeom prst="rect">
            <a:avLst/>
          </a:prstGeom>
          <a:noFill/>
          <a:ln w="19050"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+mn-lt"/>
              </a:rPr>
              <a:t>Fatores de risco</a:t>
            </a:r>
          </a:p>
          <a:p>
            <a:pPr algn="ctr"/>
            <a:r>
              <a:rPr lang="pt-BR" b="1" dirty="0">
                <a:solidFill>
                  <a:srgbClr val="C00000"/>
                </a:solidFill>
                <a:latin typeface="+mn-lt"/>
              </a:rPr>
              <a:t>Condições sócio econômicas </a:t>
            </a:r>
          </a:p>
        </p:txBody>
      </p:sp>
      <p:pic>
        <p:nvPicPr>
          <p:cNvPr id="15" name="Imagem 7" descr="favel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554251"/>
            <a:ext cx="1571616" cy="204310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7" name="Picture 4" descr="http://www.portalibahia.com.br/falabahia/wp-content/uploads/2009/12/morador-de-rua.jpg"/>
          <p:cNvPicPr>
            <a:picLocks noChangeAspect="1" noChangeArrowheads="1"/>
          </p:cNvPicPr>
          <p:nvPr/>
        </p:nvPicPr>
        <p:blipFill>
          <a:blip r:embed="rId3" cstate="print"/>
          <a:srcRect l="6029" t="24448" r="11989" b="14467"/>
          <a:stretch>
            <a:fillRect/>
          </a:stretch>
        </p:blipFill>
        <p:spPr bwMode="auto">
          <a:xfrm>
            <a:off x="4644008" y="5445224"/>
            <a:ext cx="2214579" cy="123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http://fatormentodoaposento.files.wordpress.com/2009/11/pre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9769" y="5354177"/>
            <a:ext cx="1324679" cy="136097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6579840" y="1070734"/>
            <a:ext cx="2456656" cy="402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2000" b="1" dirty="0">
                <a:latin typeface="+mn-lt"/>
              </a:rPr>
              <a:t>Fome/desnutrição</a:t>
            </a:r>
          </a:p>
          <a:p>
            <a:pPr>
              <a:lnSpc>
                <a:spcPts val="2800"/>
              </a:lnSpc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2000" b="1" dirty="0">
                <a:latin typeface="+mn-lt"/>
              </a:rPr>
              <a:t>Grandes movimentos migratórios</a:t>
            </a:r>
          </a:p>
          <a:p>
            <a:pPr>
              <a:lnSpc>
                <a:spcPts val="2800"/>
              </a:lnSpc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2000" b="1" dirty="0">
                <a:latin typeface="+mn-lt"/>
              </a:rPr>
              <a:t> Uso de drogas legais ou ilegais</a:t>
            </a:r>
          </a:p>
          <a:p>
            <a:pPr>
              <a:lnSpc>
                <a:spcPts val="2800"/>
              </a:lnSpc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2000" b="1" dirty="0">
                <a:latin typeface="+mn-lt"/>
              </a:rPr>
              <a:t> Populações institucionalizadas</a:t>
            </a:r>
          </a:p>
          <a:p>
            <a:pPr>
              <a:lnSpc>
                <a:spcPts val="2800"/>
              </a:lnSpc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2000" b="1" dirty="0">
                <a:latin typeface="+mn-lt"/>
              </a:rPr>
              <a:t>  Encarceramento</a:t>
            </a:r>
          </a:p>
          <a:p>
            <a:pPr>
              <a:lnSpc>
                <a:spcPts val="2800"/>
              </a:lnSpc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2000" b="1" dirty="0">
                <a:latin typeface="+mn-lt"/>
              </a:rPr>
              <a:t>Populações indígenas</a:t>
            </a:r>
            <a:endParaRPr lang="pt-BR" sz="2000" dirty="0">
              <a:latin typeface="+mn-lt"/>
            </a:endParaRPr>
          </a:p>
        </p:txBody>
      </p:sp>
      <p:pic>
        <p:nvPicPr>
          <p:cNvPr id="24" name="Picture 2" descr="http://2.bp.blogspot.com/-kkUjHtwStVY/Ta8xExF7EnI/AAAAAAAAAAU/QzYjg5kCqI0/s400/indi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8089" y="3284984"/>
            <a:ext cx="1840135" cy="125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 explicativo em seta para cima 15"/>
          <p:cNvSpPr/>
          <p:nvPr/>
        </p:nvSpPr>
        <p:spPr>
          <a:xfrm>
            <a:off x="475928" y="2501280"/>
            <a:ext cx="1944216" cy="792088"/>
          </a:xfrm>
          <a:prstGeom prst="up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/>
              <a:t>Mycobacterium </a:t>
            </a:r>
            <a:r>
              <a:rPr lang="pt-BR" b="1" i="1" dirty="0" err="1"/>
              <a:t>tuberculosis</a:t>
            </a:r>
            <a:endParaRPr lang="pt-BR" dirty="0"/>
          </a:p>
        </p:txBody>
      </p:sp>
      <p:sp>
        <p:nvSpPr>
          <p:cNvPr id="25" name="Texto explicativo em seta para cima 13"/>
          <p:cNvSpPr/>
          <p:nvPr/>
        </p:nvSpPr>
        <p:spPr>
          <a:xfrm>
            <a:off x="4499992" y="2276872"/>
            <a:ext cx="1944216" cy="792088"/>
          </a:xfrm>
          <a:prstGeom prst="up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Homem</a:t>
            </a:r>
          </a:p>
        </p:txBody>
      </p:sp>
    </p:spTree>
    <p:extLst>
      <p:ext uri="{BB962C8B-B14F-4D97-AF65-F5344CB8AC3E}">
        <p14:creationId xmlns:p14="http://schemas.microsoft.com/office/powerpoint/2010/main" val="289262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104900"/>
            <a:ext cx="81438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285720" y="6357958"/>
            <a:ext cx="23244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>
                <a:solidFill>
                  <a:srgbClr val="00FFCC"/>
                </a:solidFill>
                <a:latin typeface="Calibri" pitchFamily="34" charset="0"/>
              </a:rPr>
              <a:t> </a:t>
            </a:r>
            <a:r>
              <a:rPr lang="pt-BR" sz="1200" b="1" i="1" dirty="0">
                <a:latin typeface="Calibri" pitchFamily="34" charset="0"/>
              </a:rPr>
              <a:t>Fonte: Ministério da Saúde, 2011</a:t>
            </a:r>
          </a:p>
        </p:txBody>
      </p:sp>
      <p:sp>
        <p:nvSpPr>
          <p:cNvPr id="6" name="Retângulo 5"/>
          <p:cNvSpPr/>
          <p:nvPr/>
        </p:nvSpPr>
        <p:spPr>
          <a:xfrm>
            <a:off x="2786050" y="285728"/>
            <a:ext cx="29470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>
                <a:solidFill>
                  <a:srgbClr val="002060"/>
                </a:solidFill>
                <a:latin typeface="+mn-lt"/>
              </a:rPr>
              <a:t>Tuberculose </a:t>
            </a:r>
          </a:p>
        </p:txBody>
      </p:sp>
    </p:spTree>
    <p:extLst>
      <p:ext uri="{BB962C8B-B14F-4D97-AF65-F5344CB8AC3E}">
        <p14:creationId xmlns:p14="http://schemas.microsoft.com/office/powerpoint/2010/main" val="33308613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apa colorido com texto preto sobre fundo branco&#10;&#10;Descrição gerada automaticamente">
            <a:extLst>
              <a:ext uri="{FF2B5EF4-FFF2-40B4-BE49-F238E27FC236}">
                <a16:creationId xmlns:a16="http://schemas.microsoft.com/office/drawing/2014/main" id="{A5A6FD17-B52D-485F-8E42-AB5457994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559715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29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53FBD-30B1-4264-B493-FA6ED75F4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20486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latin typeface="+mn-lt"/>
              </a:rPr>
              <a:t>Alguns indicadores de avaliação do Programa de tuberculose</a:t>
            </a:r>
          </a:p>
        </p:txBody>
      </p:sp>
    </p:spTree>
    <p:extLst>
      <p:ext uri="{BB962C8B-B14F-4D97-AF65-F5344CB8AC3E}">
        <p14:creationId xmlns:p14="http://schemas.microsoft.com/office/powerpoint/2010/main" val="42268487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aixaDeTexto 9"/>
          <p:cNvSpPr txBox="1">
            <a:spLocks noChangeArrowheads="1"/>
          </p:cNvSpPr>
          <p:nvPr/>
        </p:nvSpPr>
        <p:spPr bwMode="auto">
          <a:xfrm>
            <a:off x="179512" y="692696"/>
            <a:ext cx="8713788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solidFill>
                  <a:srgbClr val="C00000"/>
                </a:solidFill>
                <a:latin typeface="+mn-lt"/>
              </a:rPr>
              <a:t>  </a:t>
            </a:r>
            <a:r>
              <a:rPr lang="pt-BR" sz="2400" b="1" dirty="0">
                <a:latin typeface="+mn-lt"/>
              </a:rPr>
              <a:t>Alguns parâmetros de avaliação em consonância com objetivos do milênio:</a:t>
            </a:r>
          </a:p>
          <a:p>
            <a:pPr lvl="1">
              <a:lnSpc>
                <a:spcPct val="150000"/>
              </a:lnSpc>
            </a:pPr>
            <a:endParaRPr lang="pt-BR" sz="2400" b="1" dirty="0">
              <a:latin typeface="+mn-lt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 Taxa de cura: mínimo de 85%.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 Taxa de abandono: inferior a 5%.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latin typeface="+mn-lt"/>
              </a:rPr>
              <a:t> Tratamento diretamente observado (DOTS): 100% dos casos.</a:t>
            </a:r>
          </a:p>
          <a:p>
            <a:pPr lvl="1">
              <a:lnSpc>
                <a:spcPct val="150000"/>
              </a:lnSpc>
            </a:pPr>
            <a:endParaRPr lang="pt-BR" sz="2000" dirty="0">
              <a:latin typeface="+mn-lt"/>
            </a:endParaRPr>
          </a:p>
        </p:txBody>
      </p:sp>
      <p:sp>
        <p:nvSpPr>
          <p:cNvPr id="67587" name="CaixaDeTexto 3"/>
          <p:cNvSpPr txBox="1">
            <a:spLocks noChangeArrowheads="1"/>
          </p:cNvSpPr>
          <p:nvPr/>
        </p:nvSpPr>
        <p:spPr bwMode="auto">
          <a:xfrm>
            <a:off x="323528" y="116632"/>
            <a:ext cx="8459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 dirty="0">
                <a:solidFill>
                  <a:srgbClr val="C00000"/>
                </a:solidFill>
                <a:latin typeface="+mn-lt"/>
              </a:rPr>
              <a:t>Avaliação do Programa </a:t>
            </a:r>
          </a:p>
        </p:txBody>
      </p:sp>
      <p:pic>
        <p:nvPicPr>
          <p:cNvPr id="4" name="Picture 5" descr="fot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812262"/>
            <a:ext cx="2159918" cy="178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SC004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663578"/>
            <a:ext cx="2232422" cy="193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8224" y="457548"/>
            <a:ext cx="8491725" cy="1138212"/>
            <a:chOff x="479" y="561"/>
            <a:chExt cx="4242" cy="669"/>
          </a:xfrm>
        </p:grpSpPr>
        <p:sp>
          <p:nvSpPr>
            <p:cNvPr id="4103" name="AutoShape 5"/>
            <p:cNvSpPr>
              <a:spLocks noChangeArrowheads="1"/>
            </p:cNvSpPr>
            <p:nvPr/>
          </p:nvSpPr>
          <p:spPr bwMode="auto">
            <a:xfrm>
              <a:off x="479" y="561"/>
              <a:ext cx="4242" cy="669"/>
            </a:xfrm>
            <a:prstGeom prst="roundRect">
              <a:avLst>
                <a:gd name="adj" fmla="val 14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pt-BR">
                <a:latin typeface="+mn-lt"/>
              </a:endParaRPr>
            </a:p>
          </p:txBody>
        </p:sp>
        <p:sp>
          <p:nvSpPr>
            <p:cNvPr id="4105" name="AutoShape 7"/>
            <p:cNvSpPr>
              <a:spLocks noChangeArrowheads="1"/>
            </p:cNvSpPr>
            <p:nvPr/>
          </p:nvSpPr>
          <p:spPr bwMode="auto">
            <a:xfrm>
              <a:off x="479" y="561"/>
              <a:ext cx="4242" cy="669"/>
            </a:xfrm>
            <a:prstGeom prst="roundRect">
              <a:avLst>
                <a:gd name="adj" fmla="val 14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pt-BR">
                <a:latin typeface="+mn-lt"/>
              </a:endParaRPr>
            </a:p>
          </p:txBody>
        </p:sp>
      </p:grp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5336" y="6574185"/>
            <a:ext cx="8712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200" b="1">
                <a:latin typeface="+mn-lt"/>
              </a:rPr>
              <a:t>Fonte: MS/SINAN. * Dados preliminares, sujeitos a revisão.</a:t>
            </a:r>
          </a:p>
        </p:txBody>
      </p:sp>
      <p:pic>
        <p:nvPicPr>
          <p:cNvPr id="5" name="Imagem 4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C69FAD78-C462-4321-81BF-249AF711A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20" y="620688"/>
            <a:ext cx="8425220" cy="576064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BD5407E-C320-4E03-B1B2-122D46CE218E}"/>
              </a:ext>
            </a:extLst>
          </p:cNvPr>
          <p:cNvSpPr txBox="1"/>
          <p:nvPr/>
        </p:nvSpPr>
        <p:spPr>
          <a:xfrm>
            <a:off x="2899719" y="3356992"/>
            <a:ext cx="595156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latin typeface="+mn-lt"/>
              </a:rPr>
              <a:t>Objetivos do Programa Nacional de Tuberculose é obter: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C00000"/>
                </a:solidFill>
                <a:latin typeface="+mn-lt"/>
              </a:rPr>
              <a:t> taxa de cura de 85%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C00000"/>
                </a:solidFill>
                <a:latin typeface="+mn-lt"/>
              </a:rPr>
              <a:t> taxa de abandono inferior a 5%</a:t>
            </a:r>
          </a:p>
        </p:txBody>
      </p:sp>
    </p:spTree>
    <p:extLst>
      <p:ext uri="{BB962C8B-B14F-4D97-AF65-F5344CB8AC3E}">
        <p14:creationId xmlns:p14="http://schemas.microsoft.com/office/powerpoint/2010/main" val="4155041481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9A52CB38-7487-4D20-A11C-DA7A975C9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76672"/>
            <a:ext cx="8682786" cy="597666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75EAB59-A555-4D44-92E7-3DA33BD6FE69}"/>
              </a:ext>
            </a:extLst>
          </p:cNvPr>
          <p:cNvSpPr txBox="1"/>
          <p:nvPr/>
        </p:nvSpPr>
        <p:spPr>
          <a:xfrm>
            <a:off x="1475656" y="2132856"/>
            <a:ext cx="216024" cy="309634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23914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ráfico, Gráfico de barras, Gráfico de cascata&#10;&#10;Descrição gerada automaticamente">
            <a:extLst>
              <a:ext uri="{FF2B5EF4-FFF2-40B4-BE49-F238E27FC236}">
                <a16:creationId xmlns:a16="http://schemas.microsoft.com/office/drawing/2014/main" id="{CBEFB18C-FFF4-41EF-8D26-0808917B4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51871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793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97924" y="-86463"/>
            <a:ext cx="7788877" cy="1139199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>
                <a:solidFill>
                  <a:srgbClr val="C00000"/>
                </a:solidFill>
                <a:latin typeface="+mn-lt"/>
              </a:rPr>
              <a:t>População prisional, Brasil, 1990-2017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631895"/>
              </p:ext>
            </p:extLst>
          </p:nvPr>
        </p:nvGraphicFramePr>
        <p:xfrm>
          <a:off x="528637" y="1616868"/>
          <a:ext cx="8086725" cy="3624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40517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3603" y="-315415"/>
            <a:ext cx="7788877" cy="1139199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+mn-lt"/>
              </a:rPr>
              <a:t>População prisional por UF, Brasil, 2017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185613"/>
              </p:ext>
            </p:extLst>
          </p:nvPr>
        </p:nvGraphicFramePr>
        <p:xfrm>
          <a:off x="1475656" y="764704"/>
          <a:ext cx="6325319" cy="5969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45661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Histograma&#10;&#10;Descrição gerada automaticamente">
            <a:extLst>
              <a:ext uri="{FF2B5EF4-FFF2-40B4-BE49-F238E27FC236}">
                <a16:creationId xmlns:a16="http://schemas.microsoft.com/office/drawing/2014/main" id="{8F4D2FF3-D389-4194-B1C2-978168B41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147401" cy="576064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F5D6127-EA1B-4A15-96A2-04B8206F3D41}"/>
              </a:ext>
            </a:extLst>
          </p:cNvPr>
          <p:cNvSpPr/>
          <p:nvPr/>
        </p:nvSpPr>
        <p:spPr>
          <a:xfrm>
            <a:off x="5220072" y="4365104"/>
            <a:ext cx="216024" cy="1368152"/>
          </a:xfrm>
          <a:prstGeom prst="rect">
            <a:avLst/>
          </a:prstGeom>
          <a:noFill/>
          <a:ln w="1905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8546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3333807" y="1145203"/>
            <a:ext cx="2706710" cy="1754326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200" dirty="0">
                <a:latin typeface="+mn-lt"/>
              </a:rPr>
              <a:t>Ressecamento: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200" dirty="0">
                <a:latin typeface="+mn-lt"/>
              </a:rPr>
              <a:t>núcleos de gotículas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200" dirty="0">
                <a:latin typeface="+mn-lt"/>
              </a:rPr>
              <a:t>flutuam no ar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2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3429000" y="3196133"/>
            <a:ext cx="2530475" cy="138499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200" dirty="0">
                <a:latin typeface="+mn-lt"/>
              </a:rPr>
              <a:t>e podem ser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200" dirty="0">
                <a:latin typeface="+mn-lt"/>
              </a:rPr>
              <a:t>inalados</a:t>
            </a:r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5638800" y="2038770"/>
            <a:ext cx="3657600" cy="4819229"/>
            <a:chOff x="3552" y="1536"/>
            <a:chExt cx="1247" cy="1870"/>
          </a:xfrm>
        </p:grpSpPr>
        <p:sp>
          <p:nvSpPr>
            <p:cNvPr id="46226" name="Freeform 5"/>
            <p:cNvSpPr>
              <a:spLocks/>
            </p:cNvSpPr>
            <p:nvPr/>
          </p:nvSpPr>
          <p:spPr bwMode="auto">
            <a:xfrm>
              <a:off x="3552" y="2247"/>
              <a:ext cx="1247" cy="1073"/>
            </a:xfrm>
            <a:custGeom>
              <a:avLst/>
              <a:gdLst>
                <a:gd name="T0" fmla="*/ 964 w 1247"/>
                <a:gd name="T1" fmla="*/ 611 h 1073"/>
                <a:gd name="T2" fmla="*/ 967 w 1247"/>
                <a:gd name="T3" fmla="*/ 609 h 1073"/>
                <a:gd name="T4" fmla="*/ 976 w 1247"/>
                <a:gd name="T5" fmla="*/ 606 h 1073"/>
                <a:gd name="T6" fmla="*/ 989 w 1247"/>
                <a:gd name="T7" fmla="*/ 599 h 1073"/>
                <a:gd name="T8" fmla="*/ 1006 w 1247"/>
                <a:gd name="T9" fmla="*/ 589 h 1073"/>
                <a:gd name="T10" fmla="*/ 1027 w 1247"/>
                <a:gd name="T11" fmla="*/ 579 h 1073"/>
                <a:gd name="T12" fmla="*/ 1049 w 1247"/>
                <a:gd name="T13" fmla="*/ 567 h 1073"/>
                <a:gd name="T14" fmla="*/ 1075 w 1247"/>
                <a:gd name="T15" fmla="*/ 553 h 1073"/>
                <a:gd name="T16" fmla="*/ 1101 w 1247"/>
                <a:gd name="T17" fmla="*/ 537 h 1073"/>
                <a:gd name="T18" fmla="*/ 1127 w 1247"/>
                <a:gd name="T19" fmla="*/ 522 h 1073"/>
                <a:gd name="T20" fmla="*/ 1153 w 1247"/>
                <a:gd name="T21" fmla="*/ 505 h 1073"/>
                <a:gd name="T22" fmla="*/ 1177 w 1247"/>
                <a:gd name="T23" fmla="*/ 489 h 1073"/>
                <a:gd name="T24" fmla="*/ 1197 w 1247"/>
                <a:gd name="T25" fmla="*/ 472 h 1073"/>
                <a:gd name="T26" fmla="*/ 1216 w 1247"/>
                <a:gd name="T27" fmla="*/ 457 h 1073"/>
                <a:gd name="T28" fmla="*/ 1232 w 1247"/>
                <a:gd name="T29" fmla="*/ 439 h 1073"/>
                <a:gd name="T30" fmla="*/ 1242 w 1247"/>
                <a:gd name="T31" fmla="*/ 426 h 1073"/>
                <a:gd name="T32" fmla="*/ 1247 w 1247"/>
                <a:gd name="T33" fmla="*/ 412 h 1073"/>
                <a:gd name="T34" fmla="*/ 1245 w 1247"/>
                <a:gd name="T35" fmla="*/ 397 h 1073"/>
                <a:gd name="T36" fmla="*/ 1237 w 1247"/>
                <a:gd name="T37" fmla="*/ 378 h 1073"/>
                <a:gd name="T38" fmla="*/ 1221 w 1247"/>
                <a:gd name="T39" fmla="*/ 354 h 1073"/>
                <a:gd name="T40" fmla="*/ 1202 w 1247"/>
                <a:gd name="T41" fmla="*/ 328 h 1073"/>
                <a:gd name="T42" fmla="*/ 1177 w 1247"/>
                <a:gd name="T43" fmla="*/ 300 h 1073"/>
                <a:gd name="T44" fmla="*/ 1151 w 1247"/>
                <a:gd name="T45" fmla="*/ 271 h 1073"/>
                <a:gd name="T46" fmla="*/ 1120 w 1247"/>
                <a:gd name="T47" fmla="*/ 240 h 1073"/>
                <a:gd name="T48" fmla="*/ 1091 w 1247"/>
                <a:gd name="T49" fmla="*/ 211 h 1073"/>
                <a:gd name="T50" fmla="*/ 1060 w 1247"/>
                <a:gd name="T51" fmla="*/ 182 h 1073"/>
                <a:gd name="T52" fmla="*/ 1029 w 1247"/>
                <a:gd name="T53" fmla="*/ 154 h 1073"/>
                <a:gd name="T54" fmla="*/ 1001 w 1247"/>
                <a:gd name="T55" fmla="*/ 130 h 1073"/>
                <a:gd name="T56" fmla="*/ 976 w 1247"/>
                <a:gd name="T57" fmla="*/ 108 h 1073"/>
                <a:gd name="T58" fmla="*/ 955 w 1247"/>
                <a:gd name="T59" fmla="*/ 89 h 1073"/>
                <a:gd name="T60" fmla="*/ 938 w 1247"/>
                <a:gd name="T61" fmla="*/ 75 h 1073"/>
                <a:gd name="T62" fmla="*/ 927 w 1247"/>
                <a:gd name="T63" fmla="*/ 67 h 1073"/>
                <a:gd name="T64" fmla="*/ 924 w 1247"/>
                <a:gd name="T65" fmla="*/ 63 h 1073"/>
                <a:gd name="T66" fmla="*/ 658 w 1247"/>
                <a:gd name="T67" fmla="*/ 0 h 1073"/>
                <a:gd name="T68" fmla="*/ 381 w 1247"/>
                <a:gd name="T69" fmla="*/ 34 h 1073"/>
                <a:gd name="T70" fmla="*/ 144 w 1247"/>
                <a:gd name="T71" fmla="*/ 111 h 1073"/>
                <a:gd name="T72" fmla="*/ 170 w 1247"/>
                <a:gd name="T73" fmla="*/ 518 h 1073"/>
                <a:gd name="T74" fmla="*/ 0 w 1247"/>
                <a:gd name="T75" fmla="*/ 1073 h 1073"/>
                <a:gd name="T76" fmla="*/ 821 w 1247"/>
                <a:gd name="T77" fmla="*/ 1073 h 1073"/>
                <a:gd name="T78" fmla="*/ 768 w 1247"/>
                <a:gd name="T79" fmla="*/ 711 h 1073"/>
                <a:gd name="T80" fmla="*/ 890 w 1247"/>
                <a:gd name="T81" fmla="*/ 366 h 1073"/>
                <a:gd name="T82" fmla="*/ 1041 w 1247"/>
                <a:gd name="T83" fmla="*/ 438 h 1073"/>
                <a:gd name="T84" fmla="*/ 922 w 1247"/>
                <a:gd name="T85" fmla="*/ 536 h 1073"/>
                <a:gd name="T86" fmla="*/ 964 w 1247"/>
                <a:gd name="T87" fmla="*/ 611 h 1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7"/>
                <a:gd name="T133" fmla="*/ 0 h 1073"/>
                <a:gd name="T134" fmla="*/ 1247 w 1247"/>
                <a:gd name="T135" fmla="*/ 1073 h 1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7" h="1073">
                  <a:moveTo>
                    <a:pt x="964" y="611"/>
                  </a:moveTo>
                  <a:lnTo>
                    <a:pt x="967" y="609"/>
                  </a:lnTo>
                  <a:lnTo>
                    <a:pt x="976" y="606"/>
                  </a:lnTo>
                  <a:lnTo>
                    <a:pt x="989" y="599"/>
                  </a:lnTo>
                  <a:lnTo>
                    <a:pt x="1006" y="589"/>
                  </a:lnTo>
                  <a:lnTo>
                    <a:pt x="1027" y="579"/>
                  </a:lnTo>
                  <a:lnTo>
                    <a:pt x="1049" y="567"/>
                  </a:lnTo>
                  <a:lnTo>
                    <a:pt x="1075" y="553"/>
                  </a:lnTo>
                  <a:lnTo>
                    <a:pt x="1101" y="537"/>
                  </a:lnTo>
                  <a:lnTo>
                    <a:pt x="1127" y="522"/>
                  </a:lnTo>
                  <a:lnTo>
                    <a:pt x="1153" y="505"/>
                  </a:lnTo>
                  <a:lnTo>
                    <a:pt x="1177" y="489"/>
                  </a:lnTo>
                  <a:lnTo>
                    <a:pt x="1197" y="472"/>
                  </a:lnTo>
                  <a:lnTo>
                    <a:pt x="1216" y="457"/>
                  </a:lnTo>
                  <a:lnTo>
                    <a:pt x="1232" y="439"/>
                  </a:lnTo>
                  <a:lnTo>
                    <a:pt x="1242" y="426"/>
                  </a:lnTo>
                  <a:lnTo>
                    <a:pt x="1247" y="412"/>
                  </a:lnTo>
                  <a:lnTo>
                    <a:pt x="1245" y="397"/>
                  </a:lnTo>
                  <a:lnTo>
                    <a:pt x="1237" y="378"/>
                  </a:lnTo>
                  <a:lnTo>
                    <a:pt x="1221" y="354"/>
                  </a:lnTo>
                  <a:lnTo>
                    <a:pt x="1202" y="328"/>
                  </a:lnTo>
                  <a:lnTo>
                    <a:pt x="1177" y="300"/>
                  </a:lnTo>
                  <a:lnTo>
                    <a:pt x="1151" y="271"/>
                  </a:lnTo>
                  <a:lnTo>
                    <a:pt x="1120" y="240"/>
                  </a:lnTo>
                  <a:lnTo>
                    <a:pt x="1091" y="211"/>
                  </a:lnTo>
                  <a:lnTo>
                    <a:pt x="1060" y="182"/>
                  </a:lnTo>
                  <a:lnTo>
                    <a:pt x="1029" y="154"/>
                  </a:lnTo>
                  <a:lnTo>
                    <a:pt x="1001" y="130"/>
                  </a:lnTo>
                  <a:lnTo>
                    <a:pt x="976" y="108"/>
                  </a:lnTo>
                  <a:lnTo>
                    <a:pt x="955" y="89"/>
                  </a:lnTo>
                  <a:lnTo>
                    <a:pt x="938" y="75"/>
                  </a:lnTo>
                  <a:lnTo>
                    <a:pt x="927" y="67"/>
                  </a:lnTo>
                  <a:lnTo>
                    <a:pt x="924" y="63"/>
                  </a:lnTo>
                  <a:lnTo>
                    <a:pt x="658" y="0"/>
                  </a:lnTo>
                  <a:lnTo>
                    <a:pt x="381" y="34"/>
                  </a:lnTo>
                  <a:lnTo>
                    <a:pt x="144" y="111"/>
                  </a:lnTo>
                  <a:lnTo>
                    <a:pt x="170" y="518"/>
                  </a:lnTo>
                  <a:lnTo>
                    <a:pt x="0" y="1073"/>
                  </a:lnTo>
                  <a:lnTo>
                    <a:pt x="821" y="1073"/>
                  </a:lnTo>
                  <a:lnTo>
                    <a:pt x="768" y="711"/>
                  </a:lnTo>
                  <a:lnTo>
                    <a:pt x="890" y="366"/>
                  </a:lnTo>
                  <a:lnTo>
                    <a:pt x="1041" y="438"/>
                  </a:lnTo>
                  <a:lnTo>
                    <a:pt x="922" y="536"/>
                  </a:lnTo>
                  <a:lnTo>
                    <a:pt x="964" y="611"/>
                  </a:lnTo>
                  <a:close/>
                </a:path>
              </a:pathLst>
            </a:custGeom>
            <a:solidFill>
              <a:srgbClr val="7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27" name="Freeform 6"/>
            <p:cNvSpPr>
              <a:spLocks/>
            </p:cNvSpPr>
            <p:nvPr/>
          </p:nvSpPr>
          <p:spPr bwMode="auto">
            <a:xfrm>
              <a:off x="3650" y="1630"/>
              <a:ext cx="653" cy="775"/>
            </a:xfrm>
            <a:custGeom>
              <a:avLst/>
              <a:gdLst>
                <a:gd name="T0" fmla="*/ 56 w 653"/>
                <a:gd name="T1" fmla="*/ 198 h 775"/>
                <a:gd name="T2" fmla="*/ 53 w 653"/>
                <a:gd name="T3" fmla="*/ 145 h 775"/>
                <a:gd name="T4" fmla="*/ 56 w 653"/>
                <a:gd name="T5" fmla="*/ 110 h 775"/>
                <a:gd name="T6" fmla="*/ 72 w 653"/>
                <a:gd name="T7" fmla="*/ 76 h 775"/>
                <a:gd name="T8" fmla="*/ 96 w 653"/>
                <a:gd name="T9" fmla="*/ 48 h 775"/>
                <a:gd name="T10" fmla="*/ 123 w 653"/>
                <a:gd name="T11" fmla="*/ 21 h 775"/>
                <a:gd name="T12" fmla="*/ 185 w 653"/>
                <a:gd name="T13" fmla="*/ 0 h 775"/>
                <a:gd name="T14" fmla="*/ 268 w 653"/>
                <a:gd name="T15" fmla="*/ 6 h 775"/>
                <a:gd name="T16" fmla="*/ 335 w 653"/>
                <a:gd name="T17" fmla="*/ 26 h 775"/>
                <a:gd name="T18" fmla="*/ 390 w 653"/>
                <a:gd name="T19" fmla="*/ 59 h 775"/>
                <a:gd name="T20" fmla="*/ 431 w 653"/>
                <a:gd name="T21" fmla="*/ 95 h 775"/>
                <a:gd name="T22" fmla="*/ 460 w 653"/>
                <a:gd name="T23" fmla="*/ 131 h 775"/>
                <a:gd name="T24" fmla="*/ 479 w 653"/>
                <a:gd name="T25" fmla="*/ 160 h 775"/>
                <a:gd name="T26" fmla="*/ 488 w 653"/>
                <a:gd name="T27" fmla="*/ 179 h 775"/>
                <a:gd name="T28" fmla="*/ 527 w 653"/>
                <a:gd name="T29" fmla="*/ 143 h 775"/>
                <a:gd name="T30" fmla="*/ 582 w 653"/>
                <a:gd name="T31" fmla="*/ 133 h 775"/>
                <a:gd name="T32" fmla="*/ 620 w 653"/>
                <a:gd name="T33" fmla="*/ 176 h 775"/>
                <a:gd name="T34" fmla="*/ 644 w 653"/>
                <a:gd name="T35" fmla="*/ 232 h 775"/>
                <a:gd name="T36" fmla="*/ 549 w 653"/>
                <a:gd name="T37" fmla="*/ 450 h 775"/>
                <a:gd name="T38" fmla="*/ 343 w 653"/>
                <a:gd name="T39" fmla="*/ 775 h 775"/>
                <a:gd name="T40" fmla="*/ 257 w 653"/>
                <a:gd name="T41" fmla="*/ 541 h 775"/>
                <a:gd name="T42" fmla="*/ 252 w 653"/>
                <a:gd name="T43" fmla="*/ 543 h 775"/>
                <a:gd name="T44" fmla="*/ 239 w 653"/>
                <a:gd name="T45" fmla="*/ 550 h 775"/>
                <a:gd name="T46" fmla="*/ 220 w 653"/>
                <a:gd name="T47" fmla="*/ 557 h 775"/>
                <a:gd name="T48" fmla="*/ 194 w 653"/>
                <a:gd name="T49" fmla="*/ 564 h 775"/>
                <a:gd name="T50" fmla="*/ 161 w 653"/>
                <a:gd name="T51" fmla="*/ 569 h 775"/>
                <a:gd name="T52" fmla="*/ 123 w 653"/>
                <a:gd name="T53" fmla="*/ 572 h 775"/>
                <a:gd name="T54" fmla="*/ 91 w 653"/>
                <a:gd name="T55" fmla="*/ 564 h 775"/>
                <a:gd name="T56" fmla="*/ 69 w 653"/>
                <a:gd name="T57" fmla="*/ 538 h 775"/>
                <a:gd name="T58" fmla="*/ 67 w 653"/>
                <a:gd name="T59" fmla="*/ 514 h 775"/>
                <a:gd name="T60" fmla="*/ 70 w 653"/>
                <a:gd name="T61" fmla="*/ 481 h 775"/>
                <a:gd name="T62" fmla="*/ 62 w 653"/>
                <a:gd name="T63" fmla="*/ 464 h 775"/>
                <a:gd name="T64" fmla="*/ 51 w 653"/>
                <a:gd name="T65" fmla="*/ 447 h 775"/>
                <a:gd name="T66" fmla="*/ 87 w 653"/>
                <a:gd name="T67" fmla="*/ 447 h 775"/>
                <a:gd name="T68" fmla="*/ 117 w 653"/>
                <a:gd name="T69" fmla="*/ 445 h 775"/>
                <a:gd name="T70" fmla="*/ 136 w 653"/>
                <a:gd name="T71" fmla="*/ 440 h 775"/>
                <a:gd name="T72" fmla="*/ 142 w 653"/>
                <a:gd name="T73" fmla="*/ 431 h 775"/>
                <a:gd name="T74" fmla="*/ 156 w 653"/>
                <a:gd name="T75" fmla="*/ 423 h 775"/>
                <a:gd name="T76" fmla="*/ 149 w 653"/>
                <a:gd name="T77" fmla="*/ 406 h 775"/>
                <a:gd name="T78" fmla="*/ 132 w 653"/>
                <a:gd name="T79" fmla="*/ 400 h 775"/>
                <a:gd name="T80" fmla="*/ 98 w 653"/>
                <a:gd name="T81" fmla="*/ 395 h 775"/>
                <a:gd name="T82" fmla="*/ 62 w 653"/>
                <a:gd name="T83" fmla="*/ 390 h 775"/>
                <a:gd name="T84" fmla="*/ 44 w 653"/>
                <a:gd name="T85" fmla="*/ 385 h 775"/>
                <a:gd name="T86" fmla="*/ 51 w 653"/>
                <a:gd name="T87" fmla="*/ 366 h 775"/>
                <a:gd name="T88" fmla="*/ 51 w 653"/>
                <a:gd name="T89" fmla="*/ 342 h 775"/>
                <a:gd name="T90" fmla="*/ 56 w 653"/>
                <a:gd name="T91" fmla="*/ 212 h 7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53"/>
                <a:gd name="T139" fmla="*/ 0 h 775"/>
                <a:gd name="T140" fmla="*/ 653 w 653"/>
                <a:gd name="T141" fmla="*/ 775 h 77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53" h="775">
                  <a:moveTo>
                    <a:pt x="56" y="212"/>
                  </a:moveTo>
                  <a:lnTo>
                    <a:pt x="56" y="198"/>
                  </a:lnTo>
                  <a:lnTo>
                    <a:pt x="55" y="170"/>
                  </a:lnTo>
                  <a:lnTo>
                    <a:pt x="53" y="145"/>
                  </a:lnTo>
                  <a:lnTo>
                    <a:pt x="53" y="131"/>
                  </a:lnTo>
                  <a:lnTo>
                    <a:pt x="56" y="110"/>
                  </a:lnTo>
                  <a:lnTo>
                    <a:pt x="63" y="91"/>
                  </a:lnTo>
                  <a:lnTo>
                    <a:pt x="72" y="76"/>
                  </a:lnTo>
                  <a:lnTo>
                    <a:pt x="82" y="62"/>
                  </a:lnTo>
                  <a:lnTo>
                    <a:pt x="96" y="48"/>
                  </a:lnTo>
                  <a:lnTo>
                    <a:pt x="108" y="35"/>
                  </a:lnTo>
                  <a:lnTo>
                    <a:pt x="123" y="21"/>
                  </a:lnTo>
                  <a:lnTo>
                    <a:pt x="137" y="6"/>
                  </a:lnTo>
                  <a:lnTo>
                    <a:pt x="185" y="0"/>
                  </a:lnTo>
                  <a:lnTo>
                    <a:pt x="228" y="0"/>
                  </a:lnTo>
                  <a:lnTo>
                    <a:pt x="268" y="6"/>
                  </a:lnTo>
                  <a:lnTo>
                    <a:pt x="304" y="14"/>
                  </a:lnTo>
                  <a:lnTo>
                    <a:pt x="335" y="26"/>
                  </a:lnTo>
                  <a:lnTo>
                    <a:pt x="364" y="42"/>
                  </a:lnTo>
                  <a:lnTo>
                    <a:pt x="390" y="59"/>
                  </a:lnTo>
                  <a:lnTo>
                    <a:pt x="412" y="76"/>
                  </a:lnTo>
                  <a:lnTo>
                    <a:pt x="431" y="95"/>
                  </a:lnTo>
                  <a:lnTo>
                    <a:pt x="446" y="114"/>
                  </a:lnTo>
                  <a:lnTo>
                    <a:pt x="460" y="131"/>
                  </a:lnTo>
                  <a:lnTo>
                    <a:pt x="470" y="146"/>
                  </a:lnTo>
                  <a:lnTo>
                    <a:pt x="479" y="160"/>
                  </a:lnTo>
                  <a:lnTo>
                    <a:pt x="484" y="172"/>
                  </a:lnTo>
                  <a:lnTo>
                    <a:pt x="488" y="179"/>
                  </a:lnTo>
                  <a:lnTo>
                    <a:pt x="489" y="181"/>
                  </a:lnTo>
                  <a:lnTo>
                    <a:pt x="527" y="143"/>
                  </a:lnTo>
                  <a:lnTo>
                    <a:pt x="558" y="129"/>
                  </a:lnTo>
                  <a:lnTo>
                    <a:pt x="582" y="133"/>
                  </a:lnTo>
                  <a:lnTo>
                    <a:pt x="603" y="150"/>
                  </a:lnTo>
                  <a:lnTo>
                    <a:pt x="620" y="176"/>
                  </a:lnTo>
                  <a:lnTo>
                    <a:pt x="634" y="203"/>
                  </a:lnTo>
                  <a:lnTo>
                    <a:pt x="644" y="232"/>
                  </a:lnTo>
                  <a:lnTo>
                    <a:pt x="653" y="253"/>
                  </a:lnTo>
                  <a:lnTo>
                    <a:pt x="549" y="450"/>
                  </a:lnTo>
                  <a:lnTo>
                    <a:pt x="537" y="625"/>
                  </a:lnTo>
                  <a:lnTo>
                    <a:pt x="343" y="775"/>
                  </a:lnTo>
                  <a:lnTo>
                    <a:pt x="283" y="651"/>
                  </a:lnTo>
                  <a:lnTo>
                    <a:pt x="257" y="541"/>
                  </a:lnTo>
                  <a:lnTo>
                    <a:pt x="256" y="541"/>
                  </a:lnTo>
                  <a:lnTo>
                    <a:pt x="252" y="543"/>
                  </a:lnTo>
                  <a:lnTo>
                    <a:pt x="247" y="546"/>
                  </a:lnTo>
                  <a:lnTo>
                    <a:pt x="239" y="550"/>
                  </a:lnTo>
                  <a:lnTo>
                    <a:pt x="230" y="553"/>
                  </a:lnTo>
                  <a:lnTo>
                    <a:pt x="220" y="557"/>
                  </a:lnTo>
                  <a:lnTo>
                    <a:pt x="208" y="560"/>
                  </a:lnTo>
                  <a:lnTo>
                    <a:pt x="194" y="564"/>
                  </a:lnTo>
                  <a:lnTo>
                    <a:pt x="178" y="565"/>
                  </a:lnTo>
                  <a:lnTo>
                    <a:pt x="161" y="569"/>
                  </a:lnTo>
                  <a:lnTo>
                    <a:pt x="142" y="570"/>
                  </a:lnTo>
                  <a:lnTo>
                    <a:pt x="123" y="572"/>
                  </a:lnTo>
                  <a:lnTo>
                    <a:pt x="106" y="570"/>
                  </a:lnTo>
                  <a:lnTo>
                    <a:pt x="91" y="564"/>
                  </a:lnTo>
                  <a:lnTo>
                    <a:pt x="77" y="553"/>
                  </a:lnTo>
                  <a:lnTo>
                    <a:pt x="69" y="538"/>
                  </a:lnTo>
                  <a:lnTo>
                    <a:pt x="65" y="528"/>
                  </a:lnTo>
                  <a:lnTo>
                    <a:pt x="67" y="514"/>
                  </a:lnTo>
                  <a:lnTo>
                    <a:pt x="69" y="498"/>
                  </a:lnTo>
                  <a:lnTo>
                    <a:pt x="70" y="481"/>
                  </a:lnTo>
                  <a:lnTo>
                    <a:pt x="67" y="474"/>
                  </a:lnTo>
                  <a:lnTo>
                    <a:pt x="62" y="464"/>
                  </a:lnTo>
                  <a:lnTo>
                    <a:pt x="55" y="455"/>
                  </a:lnTo>
                  <a:lnTo>
                    <a:pt x="51" y="447"/>
                  </a:lnTo>
                  <a:lnTo>
                    <a:pt x="70" y="447"/>
                  </a:lnTo>
                  <a:lnTo>
                    <a:pt x="87" y="447"/>
                  </a:lnTo>
                  <a:lnTo>
                    <a:pt x="103" y="447"/>
                  </a:lnTo>
                  <a:lnTo>
                    <a:pt x="117" y="445"/>
                  </a:lnTo>
                  <a:lnTo>
                    <a:pt x="127" y="442"/>
                  </a:lnTo>
                  <a:lnTo>
                    <a:pt x="136" y="440"/>
                  </a:lnTo>
                  <a:lnTo>
                    <a:pt x="141" y="435"/>
                  </a:lnTo>
                  <a:lnTo>
                    <a:pt x="142" y="431"/>
                  </a:lnTo>
                  <a:lnTo>
                    <a:pt x="156" y="428"/>
                  </a:lnTo>
                  <a:lnTo>
                    <a:pt x="156" y="423"/>
                  </a:lnTo>
                  <a:lnTo>
                    <a:pt x="153" y="416"/>
                  </a:lnTo>
                  <a:lnTo>
                    <a:pt x="149" y="406"/>
                  </a:lnTo>
                  <a:lnTo>
                    <a:pt x="144" y="402"/>
                  </a:lnTo>
                  <a:lnTo>
                    <a:pt x="132" y="400"/>
                  </a:lnTo>
                  <a:lnTo>
                    <a:pt x="117" y="397"/>
                  </a:lnTo>
                  <a:lnTo>
                    <a:pt x="98" y="395"/>
                  </a:lnTo>
                  <a:lnTo>
                    <a:pt x="77" y="392"/>
                  </a:lnTo>
                  <a:lnTo>
                    <a:pt x="62" y="390"/>
                  </a:lnTo>
                  <a:lnTo>
                    <a:pt x="50" y="387"/>
                  </a:lnTo>
                  <a:lnTo>
                    <a:pt x="44" y="385"/>
                  </a:lnTo>
                  <a:lnTo>
                    <a:pt x="48" y="380"/>
                  </a:lnTo>
                  <a:lnTo>
                    <a:pt x="51" y="366"/>
                  </a:lnTo>
                  <a:lnTo>
                    <a:pt x="51" y="349"/>
                  </a:lnTo>
                  <a:lnTo>
                    <a:pt x="51" y="342"/>
                  </a:lnTo>
                  <a:lnTo>
                    <a:pt x="0" y="323"/>
                  </a:lnTo>
                  <a:lnTo>
                    <a:pt x="56" y="212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28" name="Freeform 7"/>
            <p:cNvSpPr>
              <a:spLocks/>
            </p:cNvSpPr>
            <p:nvPr/>
          </p:nvSpPr>
          <p:spPr bwMode="auto">
            <a:xfrm>
              <a:off x="3761" y="1835"/>
              <a:ext cx="152" cy="72"/>
            </a:xfrm>
            <a:custGeom>
              <a:avLst/>
              <a:gdLst>
                <a:gd name="T0" fmla="*/ 83 w 152"/>
                <a:gd name="T1" fmla="*/ 1 h 72"/>
                <a:gd name="T2" fmla="*/ 95 w 152"/>
                <a:gd name="T3" fmla="*/ 5 h 72"/>
                <a:gd name="T4" fmla="*/ 107 w 152"/>
                <a:gd name="T5" fmla="*/ 8 h 72"/>
                <a:gd name="T6" fmla="*/ 117 w 152"/>
                <a:gd name="T7" fmla="*/ 13 h 72"/>
                <a:gd name="T8" fmla="*/ 128 w 152"/>
                <a:gd name="T9" fmla="*/ 20 h 72"/>
                <a:gd name="T10" fmla="*/ 134 w 152"/>
                <a:gd name="T11" fmla="*/ 27 h 72"/>
                <a:gd name="T12" fmla="*/ 141 w 152"/>
                <a:gd name="T13" fmla="*/ 34 h 72"/>
                <a:gd name="T14" fmla="*/ 148 w 152"/>
                <a:gd name="T15" fmla="*/ 43 h 72"/>
                <a:gd name="T16" fmla="*/ 152 w 152"/>
                <a:gd name="T17" fmla="*/ 51 h 72"/>
                <a:gd name="T18" fmla="*/ 145 w 152"/>
                <a:gd name="T19" fmla="*/ 58 h 72"/>
                <a:gd name="T20" fmla="*/ 136 w 152"/>
                <a:gd name="T21" fmla="*/ 62 h 72"/>
                <a:gd name="T22" fmla="*/ 128 w 152"/>
                <a:gd name="T23" fmla="*/ 67 h 72"/>
                <a:gd name="T24" fmla="*/ 117 w 152"/>
                <a:gd name="T25" fmla="*/ 70 h 72"/>
                <a:gd name="T26" fmla="*/ 105 w 152"/>
                <a:gd name="T27" fmla="*/ 72 h 72"/>
                <a:gd name="T28" fmla="*/ 95 w 152"/>
                <a:gd name="T29" fmla="*/ 72 h 72"/>
                <a:gd name="T30" fmla="*/ 81 w 152"/>
                <a:gd name="T31" fmla="*/ 72 h 72"/>
                <a:gd name="T32" fmla="*/ 69 w 152"/>
                <a:gd name="T33" fmla="*/ 70 h 72"/>
                <a:gd name="T34" fmla="*/ 57 w 152"/>
                <a:gd name="T35" fmla="*/ 67 h 72"/>
                <a:gd name="T36" fmla="*/ 47 w 152"/>
                <a:gd name="T37" fmla="*/ 63 h 72"/>
                <a:gd name="T38" fmla="*/ 37 w 152"/>
                <a:gd name="T39" fmla="*/ 58 h 72"/>
                <a:gd name="T40" fmla="*/ 26 w 152"/>
                <a:gd name="T41" fmla="*/ 51 h 72"/>
                <a:gd name="T42" fmla="*/ 18 w 152"/>
                <a:gd name="T43" fmla="*/ 46 h 72"/>
                <a:gd name="T44" fmla="*/ 11 w 152"/>
                <a:gd name="T45" fmla="*/ 37 h 72"/>
                <a:gd name="T46" fmla="*/ 6 w 152"/>
                <a:gd name="T47" fmla="*/ 31 h 72"/>
                <a:gd name="T48" fmla="*/ 0 w 152"/>
                <a:gd name="T49" fmla="*/ 22 h 72"/>
                <a:gd name="T50" fmla="*/ 7 w 152"/>
                <a:gd name="T51" fmla="*/ 15 h 72"/>
                <a:gd name="T52" fmla="*/ 16 w 152"/>
                <a:gd name="T53" fmla="*/ 10 h 72"/>
                <a:gd name="T54" fmla="*/ 26 w 152"/>
                <a:gd name="T55" fmla="*/ 5 h 72"/>
                <a:gd name="T56" fmla="*/ 37 w 152"/>
                <a:gd name="T57" fmla="*/ 1 h 72"/>
                <a:gd name="T58" fmla="*/ 47 w 152"/>
                <a:gd name="T59" fmla="*/ 0 h 72"/>
                <a:gd name="T60" fmla="*/ 59 w 152"/>
                <a:gd name="T61" fmla="*/ 0 h 72"/>
                <a:gd name="T62" fmla="*/ 71 w 152"/>
                <a:gd name="T63" fmla="*/ 0 h 72"/>
                <a:gd name="T64" fmla="*/ 83 w 152"/>
                <a:gd name="T65" fmla="*/ 1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72"/>
                <a:gd name="T101" fmla="*/ 152 w 152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72">
                  <a:moveTo>
                    <a:pt x="83" y="1"/>
                  </a:moveTo>
                  <a:lnTo>
                    <a:pt x="95" y="5"/>
                  </a:lnTo>
                  <a:lnTo>
                    <a:pt x="107" y="8"/>
                  </a:lnTo>
                  <a:lnTo>
                    <a:pt x="117" y="13"/>
                  </a:lnTo>
                  <a:lnTo>
                    <a:pt x="128" y="20"/>
                  </a:lnTo>
                  <a:lnTo>
                    <a:pt x="134" y="27"/>
                  </a:lnTo>
                  <a:lnTo>
                    <a:pt x="141" y="34"/>
                  </a:lnTo>
                  <a:lnTo>
                    <a:pt x="148" y="43"/>
                  </a:lnTo>
                  <a:lnTo>
                    <a:pt x="152" y="51"/>
                  </a:lnTo>
                  <a:lnTo>
                    <a:pt x="145" y="58"/>
                  </a:lnTo>
                  <a:lnTo>
                    <a:pt x="136" y="62"/>
                  </a:lnTo>
                  <a:lnTo>
                    <a:pt x="128" y="67"/>
                  </a:lnTo>
                  <a:lnTo>
                    <a:pt x="117" y="70"/>
                  </a:lnTo>
                  <a:lnTo>
                    <a:pt x="105" y="72"/>
                  </a:lnTo>
                  <a:lnTo>
                    <a:pt x="95" y="72"/>
                  </a:lnTo>
                  <a:lnTo>
                    <a:pt x="81" y="72"/>
                  </a:lnTo>
                  <a:lnTo>
                    <a:pt x="69" y="70"/>
                  </a:lnTo>
                  <a:lnTo>
                    <a:pt x="57" y="67"/>
                  </a:lnTo>
                  <a:lnTo>
                    <a:pt x="47" y="63"/>
                  </a:lnTo>
                  <a:lnTo>
                    <a:pt x="37" y="58"/>
                  </a:lnTo>
                  <a:lnTo>
                    <a:pt x="26" y="51"/>
                  </a:lnTo>
                  <a:lnTo>
                    <a:pt x="18" y="46"/>
                  </a:lnTo>
                  <a:lnTo>
                    <a:pt x="11" y="37"/>
                  </a:lnTo>
                  <a:lnTo>
                    <a:pt x="6" y="31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6" y="10"/>
                  </a:lnTo>
                  <a:lnTo>
                    <a:pt x="26" y="5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29" name="Freeform 8"/>
            <p:cNvSpPr>
              <a:spLocks/>
            </p:cNvSpPr>
            <p:nvPr/>
          </p:nvSpPr>
          <p:spPr bwMode="auto">
            <a:xfrm>
              <a:off x="3768" y="1769"/>
              <a:ext cx="164" cy="83"/>
            </a:xfrm>
            <a:custGeom>
              <a:avLst/>
              <a:gdLst>
                <a:gd name="T0" fmla="*/ 150 w 164"/>
                <a:gd name="T1" fmla="*/ 79 h 83"/>
                <a:gd name="T2" fmla="*/ 150 w 164"/>
                <a:gd name="T3" fmla="*/ 79 h 83"/>
                <a:gd name="T4" fmla="*/ 150 w 164"/>
                <a:gd name="T5" fmla="*/ 78 h 83"/>
                <a:gd name="T6" fmla="*/ 146 w 164"/>
                <a:gd name="T7" fmla="*/ 73 h 83"/>
                <a:gd name="T8" fmla="*/ 143 w 164"/>
                <a:gd name="T9" fmla="*/ 66 h 83"/>
                <a:gd name="T10" fmla="*/ 136 w 164"/>
                <a:gd name="T11" fmla="*/ 57 h 83"/>
                <a:gd name="T12" fmla="*/ 129 w 164"/>
                <a:gd name="T13" fmla="*/ 47 h 83"/>
                <a:gd name="T14" fmla="*/ 119 w 164"/>
                <a:gd name="T15" fmla="*/ 38 h 83"/>
                <a:gd name="T16" fmla="*/ 109 w 164"/>
                <a:gd name="T17" fmla="*/ 30 h 83"/>
                <a:gd name="T18" fmla="*/ 95 w 164"/>
                <a:gd name="T19" fmla="*/ 23 h 83"/>
                <a:gd name="T20" fmla="*/ 86 w 164"/>
                <a:gd name="T21" fmla="*/ 19 h 83"/>
                <a:gd name="T22" fmla="*/ 76 w 164"/>
                <a:gd name="T23" fmla="*/ 18 h 83"/>
                <a:gd name="T24" fmla="*/ 66 w 164"/>
                <a:gd name="T25" fmla="*/ 16 h 83"/>
                <a:gd name="T26" fmla="*/ 55 w 164"/>
                <a:gd name="T27" fmla="*/ 16 h 83"/>
                <a:gd name="T28" fmla="*/ 45 w 164"/>
                <a:gd name="T29" fmla="*/ 18 h 83"/>
                <a:gd name="T30" fmla="*/ 33 w 164"/>
                <a:gd name="T31" fmla="*/ 21 h 83"/>
                <a:gd name="T32" fmla="*/ 23 w 164"/>
                <a:gd name="T33" fmla="*/ 24 h 83"/>
                <a:gd name="T34" fmla="*/ 11 w 164"/>
                <a:gd name="T35" fmla="*/ 30 h 83"/>
                <a:gd name="T36" fmla="*/ 11 w 164"/>
                <a:gd name="T37" fmla="*/ 30 h 83"/>
                <a:gd name="T38" fmla="*/ 7 w 164"/>
                <a:gd name="T39" fmla="*/ 30 h 83"/>
                <a:gd name="T40" fmla="*/ 5 w 164"/>
                <a:gd name="T41" fmla="*/ 30 h 83"/>
                <a:gd name="T42" fmla="*/ 2 w 164"/>
                <a:gd name="T43" fmla="*/ 28 h 83"/>
                <a:gd name="T44" fmla="*/ 0 w 164"/>
                <a:gd name="T45" fmla="*/ 26 h 83"/>
                <a:gd name="T46" fmla="*/ 0 w 164"/>
                <a:gd name="T47" fmla="*/ 23 h 83"/>
                <a:gd name="T48" fmla="*/ 0 w 164"/>
                <a:gd name="T49" fmla="*/ 19 h 83"/>
                <a:gd name="T50" fmla="*/ 2 w 164"/>
                <a:gd name="T51" fmla="*/ 18 h 83"/>
                <a:gd name="T52" fmla="*/ 4 w 164"/>
                <a:gd name="T53" fmla="*/ 16 h 83"/>
                <a:gd name="T54" fmla="*/ 4 w 164"/>
                <a:gd name="T55" fmla="*/ 16 h 83"/>
                <a:gd name="T56" fmla="*/ 18 w 164"/>
                <a:gd name="T57" fmla="*/ 11 h 83"/>
                <a:gd name="T58" fmla="*/ 30 w 164"/>
                <a:gd name="T59" fmla="*/ 6 h 83"/>
                <a:gd name="T60" fmla="*/ 43 w 164"/>
                <a:gd name="T61" fmla="*/ 2 h 83"/>
                <a:gd name="T62" fmla="*/ 55 w 164"/>
                <a:gd name="T63" fmla="*/ 0 h 83"/>
                <a:gd name="T64" fmla="*/ 67 w 164"/>
                <a:gd name="T65" fmla="*/ 0 h 83"/>
                <a:gd name="T66" fmla="*/ 78 w 164"/>
                <a:gd name="T67" fmla="*/ 2 h 83"/>
                <a:gd name="T68" fmla="*/ 90 w 164"/>
                <a:gd name="T69" fmla="*/ 4 h 83"/>
                <a:gd name="T70" fmla="*/ 100 w 164"/>
                <a:gd name="T71" fmla="*/ 7 h 83"/>
                <a:gd name="T72" fmla="*/ 115 w 164"/>
                <a:gd name="T73" fmla="*/ 16 h 83"/>
                <a:gd name="T74" fmla="*/ 129 w 164"/>
                <a:gd name="T75" fmla="*/ 26 h 83"/>
                <a:gd name="T76" fmla="*/ 139 w 164"/>
                <a:gd name="T77" fmla="*/ 37 h 83"/>
                <a:gd name="T78" fmla="*/ 148 w 164"/>
                <a:gd name="T79" fmla="*/ 47 h 83"/>
                <a:gd name="T80" fmla="*/ 155 w 164"/>
                <a:gd name="T81" fmla="*/ 57 h 83"/>
                <a:gd name="T82" fmla="*/ 160 w 164"/>
                <a:gd name="T83" fmla="*/ 66 h 83"/>
                <a:gd name="T84" fmla="*/ 162 w 164"/>
                <a:gd name="T85" fmla="*/ 71 h 83"/>
                <a:gd name="T86" fmla="*/ 164 w 164"/>
                <a:gd name="T87" fmla="*/ 74 h 83"/>
                <a:gd name="T88" fmla="*/ 164 w 164"/>
                <a:gd name="T89" fmla="*/ 74 h 83"/>
                <a:gd name="T90" fmla="*/ 164 w 164"/>
                <a:gd name="T91" fmla="*/ 78 h 83"/>
                <a:gd name="T92" fmla="*/ 164 w 164"/>
                <a:gd name="T93" fmla="*/ 79 h 83"/>
                <a:gd name="T94" fmla="*/ 162 w 164"/>
                <a:gd name="T95" fmla="*/ 81 h 83"/>
                <a:gd name="T96" fmla="*/ 160 w 164"/>
                <a:gd name="T97" fmla="*/ 83 h 83"/>
                <a:gd name="T98" fmla="*/ 157 w 164"/>
                <a:gd name="T99" fmla="*/ 83 h 83"/>
                <a:gd name="T100" fmla="*/ 155 w 164"/>
                <a:gd name="T101" fmla="*/ 83 h 83"/>
                <a:gd name="T102" fmla="*/ 151 w 164"/>
                <a:gd name="T103" fmla="*/ 81 h 83"/>
                <a:gd name="T104" fmla="*/ 150 w 164"/>
                <a:gd name="T105" fmla="*/ 79 h 83"/>
                <a:gd name="T106" fmla="*/ 150 w 164"/>
                <a:gd name="T107" fmla="*/ 79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4"/>
                <a:gd name="T163" fmla="*/ 0 h 83"/>
                <a:gd name="T164" fmla="*/ 164 w 164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4" h="83">
                  <a:moveTo>
                    <a:pt x="150" y="79"/>
                  </a:moveTo>
                  <a:lnTo>
                    <a:pt x="150" y="79"/>
                  </a:lnTo>
                  <a:lnTo>
                    <a:pt x="150" y="78"/>
                  </a:lnTo>
                  <a:lnTo>
                    <a:pt x="146" y="73"/>
                  </a:lnTo>
                  <a:lnTo>
                    <a:pt x="143" y="66"/>
                  </a:lnTo>
                  <a:lnTo>
                    <a:pt x="136" y="57"/>
                  </a:lnTo>
                  <a:lnTo>
                    <a:pt x="129" y="47"/>
                  </a:lnTo>
                  <a:lnTo>
                    <a:pt x="119" y="38"/>
                  </a:lnTo>
                  <a:lnTo>
                    <a:pt x="109" y="30"/>
                  </a:lnTo>
                  <a:lnTo>
                    <a:pt x="95" y="23"/>
                  </a:lnTo>
                  <a:lnTo>
                    <a:pt x="86" y="19"/>
                  </a:lnTo>
                  <a:lnTo>
                    <a:pt x="76" y="18"/>
                  </a:lnTo>
                  <a:lnTo>
                    <a:pt x="66" y="16"/>
                  </a:lnTo>
                  <a:lnTo>
                    <a:pt x="55" y="16"/>
                  </a:lnTo>
                  <a:lnTo>
                    <a:pt x="45" y="18"/>
                  </a:lnTo>
                  <a:lnTo>
                    <a:pt x="33" y="21"/>
                  </a:lnTo>
                  <a:lnTo>
                    <a:pt x="23" y="24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18" y="11"/>
                  </a:lnTo>
                  <a:lnTo>
                    <a:pt x="30" y="6"/>
                  </a:lnTo>
                  <a:lnTo>
                    <a:pt x="43" y="2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7"/>
                  </a:lnTo>
                  <a:lnTo>
                    <a:pt x="115" y="16"/>
                  </a:lnTo>
                  <a:lnTo>
                    <a:pt x="129" y="26"/>
                  </a:lnTo>
                  <a:lnTo>
                    <a:pt x="139" y="37"/>
                  </a:lnTo>
                  <a:lnTo>
                    <a:pt x="148" y="47"/>
                  </a:lnTo>
                  <a:lnTo>
                    <a:pt x="155" y="57"/>
                  </a:lnTo>
                  <a:lnTo>
                    <a:pt x="160" y="66"/>
                  </a:lnTo>
                  <a:lnTo>
                    <a:pt x="162" y="71"/>
                  </a:lnTo>
                  <a:lnTo>
                    <a:pt x="164" y="74"/>
                  </a:lnTo>
                  <a:lnTo>
                    <a:pt x="164" y="78"/>
                  </a:lnTo>
                  <a:lnTo>
                    <a:pt x="164" y="79"/>
                  </a:lnTo>
                  <a:lnTo>
                    <a:pt x="162" y="81"/>
                  </a:lnTo>
                  <a:lnTo>
                    <a:pt x="160" y="83"/>
                  </a:lnTo>
                  <a:lnTo>
                    <a:pt x="157" y="83"/>
                  </a:lnTo>
                  <a:lnTo>
                    <a:pt x="155" y="83"/>
                  </a:lnTo>
                  <a:lnTo>
                    <a:pt x="151" y="81"/>
                  </a:lnTo>
                  <a:lnTo>
                    <a:pt x="15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30" name="Freeform 9"/>
            <p:cNvSpPr>
              <a:spLocks/>
            </p:cNvSpPr>
            <p:nvPr/>
          </p:nvSpPr>
          <p:spPr bwMode="auto">
            <a:xfrm>
              <a:off x="3779" y="1838"/>
              <a:ext cx="53" cy="53"/>
            </a:xfrm>
            <a:custGeom>
              <a:avLst/>
              <a:gdLst>
                <a:gd name="T0" fmla="*/ 20 w 53"/>
                <a:gd name="T1" fmla="*/ 53 h 53"/>
                <a:gd name="T2" fmla="*/ 10 w 53"/>
                <a:gd name="T3" fmla="*/ 48 h 53"/>
                <a:gd name="T4" fmla="*/ 3 w 53"/>
                <a:gd name="T5" fmla="*/ 41 h 53"/>
                <a:gd name="T6" fmla="*/ 0 w 53"/>
                <a:gd name="T7" fmla="*/ 31 h 53"/>
                <a:gd name="T8" fmla="*/ 0 w 53"/>
                <a:gd name="T9" fmla="*/ 21 h 53"/>
                <a:gd name="T10" fmla="*/ 5 w 53"/>
                <a:gd name="T11" fmla="*/ 10 h 53"/>
                <a:gd name="T12" fmla="*/ 12 w 53"/>
                <a:gd name="T13" fmla="*/ 4 h 53"/>
                <a:gd name="T14" fmla="*/ 20 w 53"/>
                <a:gd name="T15" fmla="*/ 0 h 53"/>
                <a:gd name="T16" fmla="*/ 31 w 53"/>
                <a:gd name="T17" fmla="*/ 0 h 53"/>
                <a:gd name="T18" fmla="*/ 41 w 53"/>
                <a:gd name="T19" fmla="*/ 5 h 53"/>
                <a:gd name="T20" fmla="*/ 48 w 53"/>
                <a:gd name="T21" fmla="*/ 12 h 53"/>
                <a:gd name="T22" fmla="*/ 53 w 53"/>
                <a:gd name="T23" fmla="*/ 21 h 53"/>
                <a:gd name="T24" fmla="*/ 53 w 53"/>
                <a:gd name="T25" fmla="*/ 31 h 53"/>
                <a:gd name="T26" fmla="*/ 48 w 53"/>
                <a:gd name="T27" fmla="*/ 41 h 53"/>
                <a:gd name="T28" fmla="*/ 41 w 53"/>
                <a:gd name="T29" fmla="*/ 48 h 53"/>
                <a:gd name="T30" fmla="*/ 31 w 53"/>
                <a:gd name="T31" fmla="*/ 53 h 53"/>
                <a:gd name="T32" fmla="*/ 20 w 53"/>
                <a:gd name="T33" fmla="*/ 53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53"/>
                <a:gd name="T53" fmla="*/ 53 w 53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53">
                  <a:moveTo>
                    <a:pt x="20" y="53"/>
                  </a:moveTo>
                  <a:lnTo>
                    <a:pt x="10" y="48"/>
                  </a:lnTo>
                  <a:lnTo>
                    <a:pt x="3" y="4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5" y="10"/>
                  </a:lnTo>
                  <a:lnTo>
                    <a:pt x="12" y="4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41" y="5"/>
                  </a:lnTo>
                  <a:lnTo>
                    <a:pt x="48" y="12"/>
                  </a:lnTo>
                  <a:lnTo>
                    <a:pt x="53" y="21"/>
                  </a:lnTo>
                  <a:lnTo>
                    <a:pt x="53" y="31"/>
                  </a:lnTo>
                  <a:lnTo>
                    <a:pt x="48" y="41"/>
                  </a:lnTo>
                  <a:lnTo>
                    <a:pt x="41" y="48"/>
                  </a:lnTo>
                  <a:lnTo>
                    <a:pt x="31" y="53"/>
                  </a:lnTo>
                  <a:lnTo>
                    <a:pt x="20" y="53"/>
                  </a:lnTo>
                  <a:close/>
                </a:path>
              </a:pathLst>
            </a:custGeom>
            <a:solidFill>
              <a:srgbClr val="992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31" name="Freeform 10"/>
            <p:cNvSpPr>
              <a:spLocks/>
            </p:cNvSpPr>
            <p:nvPr/>
          </p:nvSpPr>
          <p:spPr bwMode="auto">
            <a:xfrm>
              <a:off x="3791" y="1852"/>
              <a:ext cx="24" cy="24"/>
            </a:xfrm>
            <a:custGeom>
              <a:avLst/>
              <a:gdLst>
                <a:gd name="T0" fmla="*/ 8 w 24"/>
                <a:gd name="T1" fmla="*/ 24 h 24"/>
                <a:gd name="T2" fmla="*/ 3 w 24"/>
                <a:gd name="T3" fmla="*/ 22 h 24"/>
                <a:gd name="T4" fmla="*/ 1 w 24"/>
                <a:gd name="T5" fmla="*/ 19 h 24"/>
                <a:gd name="T6" fmla="*/ 0 w 24"/>
                <a:gd name="T7" fmla="*/ 14 h 24"/>
                <a:gd name="T8" fmla="*/ 0 w 24"/>
                <a:gd name="T9" fmla="*/ 8 h 24"/>
                <a:gd name="T10" fmla="*/ 1 w 24"/>
                <a:gd name="T11" fmla="*/ 3 h 24"/>
                <a:gd name="T12" fmla="*/ 5 w 24"/>
                <a:gd name="T13" fmla="*/ 2 h 24"/>
                <a:gd name="T14" fmla="*/ 8 w 24"/>
                <a:gd name="T15" fmla="*/ 0 h 24"/>
                <a:gd name="T16" fmla="*/ 13 w 24"/>
                <a:gd name="T17" fmla="*/ 0 h 24"/>
                <a:gd name="T18" fmla="*/ 19 w 24"/>
                <a:gd name="T19" fmla="*/ 2 h 24"/>
                <a:gd name="T20" fmla="*/ 22 w 24"/>
                <a:gd name="T21" fmla="*/ 3 h 24"/>
                <a:gd name="T22" fmla="*/ 24 w 24"/>
                <a:gd name="T23" fmla="*/ 8 h 24"/>
                <a:gd name="T24" fmla="*/ 24 w 24"/>
                <a:gd name="T25" fmla="*/ 14 h 24"/>
                <a:gd name="T26" fmla="*/ 22 w 24"/>
                <a:gd name="T27" fmla="*/ 19 h 24"/>
                <a:gd name="T28" fmla="*/ 19 w 24"/>
                <a:gd name="T29" fmla="*/ 22 h 24"/>
                <a:gd name="T30" fmla="*/ 13 w 24"/>
                <a:gd name="T31" fmla="*/ 24 h 24"/>
                <a:gd name="T32" fmla="*/ 8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8" y="24"/>
                  </a:moveTo>
                  <a:lnTo>
                    <a:pt x="3" y="22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8"/>
                  </a:lnTo>
                  <a:lnTo>
                    <a:pt x="1" y="3"/>
                  </a:lnTo>
                  <a:lnTo>
                    <a:pt x="5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2" y="3"/>
                  </a:lnTo>
                  <a:lnTo>
                    <a:pt x="24" y="8"/>
                  </a:lnTo>
                  <a:lnTo>
                    <a:pt x="24" y="14"/>
                  </a:lnTo>
                  <a:lnTo>
                    <a:pt x="22" y="19"/>
                  </a:lnTo>
                  <a:lnTo>
                    <a:pt x="19" y="22"/>
                  </a:lnTo>
                  <a:lnTo>
                    <a:pt x="13" y="24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32" name="Freeform 11"/>
            <p:cNvSpPr>
              <a:spLocks/>
            </p:cNvSpPr>
            <p:nvPr/>
          </p:nvSpPr>
          <p:spPr bwMode="auto">
            <a:xfrm>
              <a:off x="3810" y="1855"/>
              <a:ext cx="12" cy="11"/>
            </a:xfrm>
            <a:custGeom>
              <a:avLst/>
              <a:gdLst>
                <a:gd name="T0" fmla="*/ 5 w 12"/>
                <a:gd name="T1" fmla="*/ 11 h 11"/>
                <a:gd name="T2" fmla="*/ 3 w 12"/>
                <a:gd name="T3" fmla="*/ 11 h 11"/>
                <a:gd name="T4" fmla="*/ 1 w 12"/>
                <a:gd name="T5" fmla="*/ 9 h 11"/>
                <a:gd name="T6" fmla="*/ 0 w 12"/>
                <a:gd name="T7" fmla="*/ 7 h 11"/>
                <a:gd name="T8" fmla="*/ 0 w 12"/>
                <a:gd name="T9" fmla="*/ 5 h 11"/>
                <a:gd name="T10" fmla="*/ 1 w 12"/>
                <a:gd name="T11" fmla="*/ 4 h 11"/>
                <a:gd name="T12" fmla="*/ 3 w 12"/>
                <a:gd name="T13" fmla="*/ 2 h 11"/>
                <a:gd name="T14" fmla="*/ 5 w 12"/>
                <a:gd name="T15" fmla="*/ 0 h 11"/>
                <a:gd name="T16" fmla="*/ 6 w 12"/>
                <a:gd name="T17" fmla="*/ 0 h 11"/>
                <a:gd name="T18" fmla="*/ 8 w 12"/>
                <a:gd name="T19" fmla="*/ 2 h 11"/>
                <a:gd name="T20" fmla="*/ 10 w 12"/>
                <a:gd name="T21" fmla="*/ 4 h 11"/>
                <a:gd name="T22" fmla="*/ 12 w 12"/>
                <a:gd name="T23" fmla="*/ 5 h 11"/>
                <a:gd name="T24" fmla="*/ 12 w 12"/>
                <a:gd name="T25" fmla="*/ 7 h 11"/>
                <a:gd name="T26" fmla="*/ 12 w 12"/>
                <a:gd name="T27" fmla="*/ 9 h 11"/>
                <a:gd name="T28" fmla="*/ 10 w 12"/>
                <a:gd name="T29" fmla="*/ 9 h 11"/>
                <a:gd name="T30" fmla="*/ 6 w 12"/>
                <a:gd name="T31" fmla="*/ 11 h 11"/>
                <a:gd name="T32" fmla="*/ 5 w 12"/>
                <a:gd name="T33" fmla="*/ 1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1"/>
                <a:gd name="T53" fmla="*/ 12 w 12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1">
                  <a:moveTo>
                    <a:pt x="5" y="11"/>
                  </a:moveTo>
                  <a:lnTo>
                    <a:pt x="3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6" y="11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33" name="Freeform 12"/>
            <p:cNvSpPr>
              <a:spLocks/>
            </p:cNvSpPr>
            <p:nvPr/>
          </p:nvSpPr>
          <p:spPr bwMode="auto">
            <a:xfrm>
              <a:off x="3657" y="1536"/>
              <a:ext cx="771" cy="651"/>
            </a:xfrm>
            <a:custGeom>
              <a:avLst/>
              <a:gdLst>
                <a:gd name="T0" fmla="*/ 311 w 771"/>
                <a:gd name="T1" fmla="*/ 161 h 651"/>
                <a:gd name="T2" fmla="*/ 299 w 771"/>
                <a:gd name="T3" fmla="*/ 211 h 651"/>
                <a:gd name="T4" fmla="*/ 0 w 771"/>
                <a:gd name="T5" fmla="*/ 189 h 651"/>
                <a:gd name="T6" fmla="*/ 1 w 771"/>
                <a:gd name="T7" fmla="*/ 182 h 651"/>
                <a:gd name="T8" fmla="*/ 7 w 771"/>
                <a:gd name="T9" fmla="*/ 163 h 651"/>
                <a:gd name="T10" fmla="*/ 20 w 771"/>
                <a:gd name="T11" fmla="*/ 137 h 651"/>
                <a:gd name="T12" fmla="*/ 41 w 771"/>
                <a:gd name="T13" fmla="*/ 106 h 651"/>
                <a:gd name="T14" fmla="*/ 72 w 771"/>
                <a:gd name="T15" fmla="*/ 74 h 651"/>
                <a:gd name="T16" fmla="*/ 116 w 771"/>
                <a:gd name="T17" fmla="*/ 43 h 651"/>
                <a:gd name="T18" fmla="*/ 175 w 771"/>
                <a:gd name="T19" fmla="*/ 19 h 651"/>
                <a:gd name="T20" fmla="*/ 250 w 771"/>
                <a:gd name="T21" fmla="*/ 3 h 651"/>
                <a:gd name="T22" fmla="*/ 280 w 771"/>
                <a:gd name="T23" fmla="*/ 2 h 651"/>
                <a:gd name="T24" fmla="*/ 309 w 771"/>
                <a:gd name="T25" fmla="*/ 0 h 651"/>
                <a:gd name="T26" fmla="*/ 340 w 771"/>
                <a:gd name="T27" fmla="*/ 2 h 651"/>
                <a:gd name="T28" fmla="*/ 371 w 771"/>
                <a:gd name="T29" fmla="*/ 3 h 651"/>
                <a:gd name="T30" fmla="*/ 398 w 771"/>
                <a:gd name="T31" fmla="*/ 7 h 651"/>
                <a:gd name="T32" fmla="*/ 426 w 771"/>
                <a:gd name="T33" fmla="*/ 10 h 651"/>
                <a:gd name="T34" fmla="*/ 450 w 771"/>
                <a:gd name="T35" fmla="*/ 15 h 651"/>
                <a:gd name="T36" fmla="*/ 469 w 771"/>
                <a:gd name="T37" fmla="*/ 21 h 651"/>
                <a:gd name="T38" fmla="*/ 486 w 771"/>
                <a:gd name="T39" fmla="*/ 26 h 651"/>
                <a:gd name="T40" fmla="*/ 501 w 771"/>
                <a:gd name="T41" fmla="*/ 33 h 651"/>
                <a:gd name="T42" fmla="*/ 517 w 771"/>
                <a:gd name="T43" fmla="*/ 38 h 651"/>
                <a:gd name="T44" fmla="*/ 530 w 771"/>
                <a:gd name="T45" fmla="*/ 45 h 651"/>
                <a:gd name="T46" fmla="*/ 541 w 771"/>
                <a:gd name="T47" fmla="*/ 50 h 651"/>
                <a:gd name="T48" fmla="*/ 551 w 771"/>
                <a:gd name="T49" fmla="*/ 57 h 651"/>
                <a:gd name="T50" fmla="*/ 560 w 771"/>
                <a:gd name="T51" fmla="*/ 62 h 651"/>
                <a:gd name="T52" fmla="*/ 567 w 771"/>
                <a:gd name="T53" fmla="*/ 67 h 651"/>
                <a:gd name="T54" fmla="*/ 615 w 771"/>
                <a:gd name="T55" fmla="*/ 100 h 651"/>
                <a:gd name="T56" fmla="*/ 656 w 771"/>
                <a:gd name="T57" fmla="*/ 134 h 651"/>
                <a:gd name="T58" fmla="*/ 690 w 771"/>
                <a:gd name="T59" fmla="*/ 168 h 651"/>
                <a:gd name="T60" fmla="*/ 718 w 771"/>
                <a:gd name="T61" fmla="*/ 204 h 651"/>
                <a:gd name="T62" fmla="*/ 738 w 771"/>
                <a:gd name="T63" fmla="*/ 239 h 651"/>
                <a:gd name="T64" fmla="*/ 754 w 771"/>
                <a:gd name="T65" fmla="*/ 275 h 651"/>
                <a:gd name="T66" fmla="*/ 766 w 771"/>
                <a:gd name="T67" fmla="*/ 311 h 651"/>
                <a:gd name="T68" fmla="*/ 771 w 771"/>
                <a:gd name="T69" fmla="*/ 347 h 651"/>
                <a:gd name="T70" fmla="*/ 769 w 771"/>
                <a:gd name="T71" fmla="*/ 407 h 651"/>
                <a:gd name="T72" fmla="*/ 752 w 771"/>
                <a:gd name="T73" fmla="*/ 464 h 651"/>
                <a:gd name="T74" fmla="*/ 726 w 771"/>
                <a:gd name="T75" fmla="*/ 515 h 651"/>
                <a:gd name="T76" fmla="*/ 695 w 771"/>
                <a:gd name="T77" fmla="*/ 560 h 651"/>
                <a:gd name="T78" fmla="*/ 663 w 771"/>
                <a:gd name="T79" fmla="*/ 598 h 651"/>
                <a:gd name="T80" fmla="*/ 634 w 771"/>
                <a:gd name="T81" fmla="*/ 627 h 651"/>
                <a:gd name="T82" fmla="*/ 615 w 771"/>
                <a:gd name="T83" fmla="*/ 644 h 651"/>
                <a:gd name="T84" fmla="*/ 606 w 771"/>
                <a:gd name="T85" fmla="*/ 651 h 651"/>
                <a:gd name="T86" fmla="*/ 383 w 771"/>
                <a:gd name="T87" fmla="*/ 567 h 651"/>
                <a:gd name="T88" fmla="*/ 415 w 771"/>
                <a:gd name="T89" fmla="*/ 522 h 651"/>
                <a:gd name="T90" fmla="*/ 438 w 771"/>
                <a:gd name="T91" fmla="*/ 477 h 651"/>
                <a:gd name="T92" fmla="*/ 451 w 771"/>
                <a:gd name="T93" fmla="*/ 434 h 651"/>
                <a:gd name="T94" fmla="*/ 458 w 771"/>
                <a:gd name="T95" fmla="*/ 395 h 651"/>
                <a:gd name="T96" fmla="*/ 460 w 771"/>
                <a:gd name="T97" fmla="*/ 359 h 651"/>
                <a:gd name="T98" fmla="*/ 458 w 771"/>
                <a:gd name="T99" fmla="*/ 331 h 651"/>
                <a:gd name="T100" fmla="*/ 455 w 771"/>
                <a:gd name="T101" fmla="*/ 312 h 651"/>
                <a:gd name="T102" fmla="*/ 453 w 771"/>
                <a:gd name="T103" fmla="*/ 302 h 651"/>
                <a:gd name="T104" fmla="*/ 443 w 771"/>
                <a:gd name="T105" fmla="*/ 283 h 651"/>
                <a:gd name="T106" fmla="*/ 433 w 771"/>
                <a:gd name="T107" fmla="*/ 263 h 651"/>
                <a:gd name="T108" fmla="*/ 419 w 771"/>
                <a:gd name="T109" fmla="*/ 244 h 651"/>
                <a:gd name="T110" fmla="*/ 403 w 771"/>
                <a:gd name="T111" fmla="*/ 223 h 651"/>
                <a:gd name="T112" fmla="*/ 386 w 771"/>
                <a:gd name="T113" fmla="*/ 204 h 651"/>
                <a:gd name="T114" fmla="*/ 366 w 771"/>
                <a:gd name="T115" fmla="*/ 187 h 651"/>
                <a:gd name="T116" fmla="*/ 340 w 771"/>
                <a:gd name="T117" fmla="*/ 173 h 651"/>
                <a:gd name="T118" fmla="*/ 311 w 771"/>
                <a:gd name="T119" fmla="*/ 161 h 6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1"/>
                <a:gd name="T181" fmla="*/ 0 h 651"/>
                <a:gd name="T182" fmla="*/ 771 w 771"/>
                <a:gd name="T183" fmla="*/ 651 h 6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1" h="651">
                  <a:moveTo>
                    <a:pt x="311" y="161"/>
                  </a:moveTo>
                  <a:lnTo>
                    <a:pt x="299" y="211"/>
                  </a:lnTo>
                  <a:lnTo>
                    <a:pt x="0" y="189"/>
                  </a:lnTo>
                  <a:lnTo>
                    <a:pt x="1" y="182"/>
                  </a:lnTo>
                  <a:lnTo>
                    <a:pt x="7" y="163"/>
                  </a:lnTo>
                  <a:lnTo>
                    <a:pt x="20" y="137"/>
                  </a:lnTo>
                  <a:lnTo>
                    <a:pt x="41" y="106"/>
                  </a:lnTo>
                  <a:lnTo>
                    <a:pt x="72" y="74"/>
                  </a:lnTo>
                  <a:lnTo>
                    <a:pt x="116" y="43"/>
                  </a:lnTo>
                  <a:lnTo>
                    <a:pt x="175" y="19"/>
                  </a:lnTo>
                  <a:lnTo>
                    <a:pt x="250" y="3"/>
                  </a:lnTo>
                  <a:lnTo>
                    <a:pt x="280" y="2"/>
                  </a:lnTo>
                  <a:lnTo>
                    <a:pt x="309" y="0"/>
                  </a:lnTo>
                  <a:lnTo>
                    <a:pt x="340" y="2"/>
                  </a:lnTo>
                  <a:lnTo>
                    <a:pt x="371" y="3"/>
                  </a:lnTo>
                  <a:lnTo>
                    <a:pt x="398" y="7"/>
                  </a:lnTo>
                  <a:lnTo>
                    <a:pt x="426" y="10"/>
                  </a:lnTo>
                  <a:lnTo>
                    <a:pt x="450" y="15"/>
                  </a:lnTo>
                  <a:lnTo>
                    <a:pt x="469" y="21"/>
                  </a:lnTo>
                  <a:lnTo>
                    <a:pt x="486" y="26"/>
                  </a:lnTo>
                  <a:lnTo>
                    <a:pt x="501" y="33"/>
                  </a:lnTo>
                  <a:lnTo>
                    <a:pt x="517" y="38"/>
                  </a:lnTo>
                  <a:lnTo>
                    <a:pt x="530" y="45"/>
                  </a:lnTo>
                  <a:lnTo>
                    <a:pt x="541" y="50"/>
                  </a:lnTo>
                  <a:lnTo>
                    <a:pt x="551" y="57"/>
                  </a:lnTo>
                  <a:lnTo>
                    <a:pt x="560" y="62"/>
                  </a:lnTo>
                  <a:lnTo>
                    <a:pt x="567" y="67"/>
                  </a:lnTo>
                  <a:lnTo>
                    <a:pt x="615" y="100"/>
                  </a:lnTo>
                  <a:lnTo>
                    <a:pt x="656" y="134"/>
                  </a:lnTo>
                  <a:lnTo>
                    <a:pt x="690" y="168"/>
                  </a:lnTo>
                  <a:lnTo>
                    <a:pt x="718" y="204"/>
                  </a:lnTo>
                  <a:lnTo>
                    <a:pt x="738" y="239"/>
                  </a:lnTo>
                  <a:lnTo>
                    <a:pt x="754" y="275"/>
                  </a:lnTo>
                  <a:lnTo>
                    <a:pt x="766" y="311"/>
                  </a:lnTo>
                  <a:lnTo>
                    <a:pt x="771" y="347"/>
                  </a:lnTo>
                  <a:lnTo>
                    <a:pt x="769" y="407"/>
                  </a:lnTo>
                  <a:lnTo>
                    <a:pt x="752" y="464"/>
                  </a:lnTo>
                  <a:lnTo>
                    <a:pt x="726" y="515"/>
                  </a:lnTo>
                  <a:lnTo>
                    <a:pt x="695" y="560"/>
                  </a:lnTo>
                  <a:lnTo>
                    <a:pt x="663" y="598"/>
                  </a:lnTo>
                  <a:lnTo>
                    <a:pt x="634" y="627"/>
                  </a:lnTo>
                  <a:lnTo>
                    <a:pt x="615" y="644"/>
                  </a:lnTo>
                  <a:lnTo>
                    <a:pt x="606" y="651"/>
                  </a:lnTo>
                  <a:lnTo>
                    <a:pt x="383" y="567"/>
                  </a:lnTo>
                  <a:lnTo>
                    <a:pt x="415" y="522"/>
                  </a:lnTo>
                  <a:lnTo>
                    <a:pt x="438" y="477"/>
                  </a:lnTo>
                  <a:lnTo>
                    <a:pt x="451" y="434"/>
                  </a:lnTo>
                  <a:lnTo>
                    <a:pt x="458" y="395"/>
                  </a:lnTo>
                  <a:lnTo>
                    <a:pt x="460" y="359"/>
                  </a:lnTo>
                  <a:lnTo>
                    <a:pt x="458" y="331"/>
                  </a:lnTo>
                  <a:lnTo>
                    <a:pt x="455" y="312"/>
                  </a:lnTo>
                  <a:lnTo>
                    <a:pt x="453" y="302"/>
                  </a:lnTo>
                  <a:lnTo>
                    <a:pt x="443" y="283"/>
                  </a:lnTo>
                  <a:lnTo>
                    <a:pt x="433" y="263"/>
                  </a:lnTo>
                  <a:lnTo>
                    <a:pt x="419" y="244"/>
                  </a:lnTo>
                  <a:lnTo>
                    <a:pt x="403" y="223"/>
                  </a:lnTo>
                  <a:lnTo>
                    <a:pt x="386" y="204"/>
                  </a:lnTo>
                  <a:lnTo>
                    <a:pt x="366" y="187"/>
                  </a:lnTo>
                  <a:lnTo>
                    <a:pt x="340" y="173"/>
                  </a:lnTo>
                  <a:lnTo>
                    <a:pt x="311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34" name="Freeform 13"/>
            <p:cNvSpPr>
              <a:spLocks/>
            </p:cNvSpPr>
            <p:nvPr/>
          </p:nvSpPr>
          <p:spPr bwMode="auto">
            <a:xfrm>
              <a:off x="4084" y="1838"/>
              <a:ext cx="100" cy="107"/>
            </a:xfrm>
            <a:custGeom>
              <a:avLst/>
              <a:gdLst>
                <a:gd name="T0" fmla="*/ 45 w 100"/>
                <a:gd name="T1" fmla="*/ 107 h 107"/>
                <a:gd name="T2" fmla="*/ 55 w 100"/>
                <a:gd name="T3" fmla="*/ 107 h 107"/>
                <a:gd name="T4" fmla="*/ 64 w 100"/>
                <a:gd name="T5" fmla="*/ 103 h 107"/>
                <a:gd name="T6" fmla="*/ 74 w 100"/>
                <a:gd name="T7" fmla="*/ 100 h 107"/>
                <a:gd name="T8" fmla="*/ 81 w 100"/>
                <a:gd name="T9" fmla="*/ 95 h 107"/>
                <a:gd name="T10" fmla="*/ 88 w 100"/>
                <a:gd name="T11" fmla="*/ 86 h 107"/>
                <a:gd name="T12" fmla="*/ 93 w 100"/>
                <a:gd name="T13" fmla="*/ 77 h 107"/>
                <a:gd name="T14" fmla="*/ 98 w 100"/>
                <a:gd name="T15" fmla="*/ 67 h 107"/>
                <a:gd name="T16" fmla="*/ 100 w 100"/>
                <a:gd name="T17" fmla="*/ 57 h 107"/>
                <a:gd name="T18" fmla="*/ 98 w 100"/>
                <a:gd name="T19" fmla="*/ 36 h 107"/>
                <a:gd name="T20" fmla="*/ 88 w 100"/>
                <a:gd name="T21" fmla="*/ 17 h 107"/>
                <a:gd name="T22" fmla="*/ 74 w 100"/>
                <a:gd name="T23" fmla="*/ 5 h 107"/>
                <a:gd name="T24" fmla="*/ 55 w 100"/>
                <a:gd name="T25" fmla="*/ 0 h 107"/>
                <a:gd name="T26" fmla="*/ 45 w 100"/>
                <a:gd name="T27" fmla="*/ 0 h 107"/>
                <a:gd name="T28" fmla="*/ 36 w 100"/>
                <a:gd name="T29" fmla="*/ 4 h 107"/>
                <a:gd name="T30" fmla="*/ 26 w 100"/>
                <a:gd name="T31" fmla="*/ 7 h 107"/>
                <a:gd name="T32" fmla="*/ 19 w 100"/>
                <a:gd name="T33" fmla="*/ 14 h 107"/>
                <a:gd name="T34" fmla="*/ 12 w 100"/>
                <a:gd name="T35" fmla="*/ 21 h 107"/>
                <a:gd name="T36" fmla="*/ 7 w 100"/>
                <a:gd name="T37" fmla="*/ 29 h 107"/>
                <a:gd name="T38" fmla="*/ 2 w 100"/>
                <a:gd name="T39" fmla="*/ 40 h 107"/>
                <a:gd name="T40" fmla="*/ 0 w 100"/>
                <a:gd name="T41" fmla="*/ 50 h 107"/>
                <a:gd name="T42" fmla="*/ 4 w 100"/>
                <a:gd name="T43" fmla="*/ 71 h 107"/>
                <a:gd name="T44" fmla="*/ 12 w 100"/>
                <a:gd name="T45" fmla="*/ 88 h 107"/>
                <a:gd name="T46" fmla="*/ 26 w 100"/>
                <a:gd name="T47" fmla="*/ 101 h 107"/>
                <a:gd name="T48" fmla="*/ 45 w 100"/>
                <a:gd name="T49" fmla="*/ 107 h 1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0"/>
                <a:gd name="T76" fmla="*/ 0 h 107"/>
                <a:gd name="T77" fmla="*/ 100 w 100"/>
                <a:gd name="T78" fmla="*/ 107 h 10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0" h="107">
                  <a:moveTo>
                    <a:pt x="45" y="107"/>
                  </a:moveTo>
                  <a:lnTo>
                    <a:pt x="55" y="107"/>
                  </a:lnTo>
                  <a:lnTo>
                    <a:pt x="64" y="103"/>
                  </a:lnTo>
                  <a:lnTo>
                    <a:pt x="74" y="100"/>
                  </a:lnTo>
                  <a:lnTo>
                    <a:pt x="81" y="95"/>
                  </a:lnTo>
                  <a:lnTo>
                    <a:pt x="88" y="86"/>
                  </a:lnTo>
                  <a:lnTo>
                    <a:pt x="93" y="77"/>
                  </a:lnTo>
                  <a:lnTo>
                    <a:pt x="98" y="67"/>
                  </a:lnTo>
                  <a:lnTo>
                    <a:pt x="100" y="57"/>
                  </a:lnTo>
                  <a:lnTo>
                    <a:pt x="98" y="36"/>
                  </a:lnTo>
                  <a:lnTo>
                    <a:pt x="88" y="17"/>
                  </a:lnTo>
                  <a:lnTo>
                    <a:pt x="74" y="5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36" y="4"/>
                  </a:lnTo>
                  <a:lnTo>
                    <a:pt x="26" y="7"/>
                  </a:lnTo>
                  <a:lnTo>
                    <a:pt x="19" y="14"/>
                  </a:lnTo>
                  <a:lnTo>
                    <a:pt x="12" y="21"/>
                  </a:lnTo>
                  <a:lnTo>
                    <a:pt x="7" y="29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4" y="71"/>
                  </a:lnTo>
                  <a:lnTo>
                    <a:pt x="12" y="88"/>
                  </a:lnTo>
                  <a:lnTo>
                    <a:pt x="26" y="101"/>
                  </a:lnTo>
                  <a:lnTo>
                    <a:pt x="45" y="107"/>
                  </a:lnTo>
                  <a:close/>
                </a:path>
              </a:pathLst>
            </a:custGeom>
            <a:solidFill>
              <a:srgbClr val="992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35" name="Freeform 14"/>
            <p:cNvSpPr>
              <a:spLocks/>
            </p:cNvSpPr>
            <p:nvPr/>
          </p:nvSpPr>
          <p:spPr bwMode="auto">
            <a:xfrm>
              <a:off x="4112" y="1907"/>
              <a:ext cx="26" cy="26"/>
            </a:xfrm>
            <a:custGeom>
              <a:avLst/>
              <a:gdLst>
                <a:gd name="T0" fmla="*/ 12 w 26"/>
                <a:gd name="T1" fmla="*/ 26 h 26"/>
                <a:gd name="T2" fmla="*/ 17 w 26"/>
                <a:gd name="T3" fmla="*/ 26 h 26"/>
                <a:gd name="T4" fmla="*/ 22 w 26"/>
                <a:gd name="T5" fmla="*/ 24 h 26"/>
                <a:gd name="T6" fmla="*/ 24 w 26"/>
                <a:gd name="T7" fmla="*/ 19 h 26"/>
                <a:gd name="T8" fmla="*/ 26 w 26"/>
                <a:gd name="T9" fmla="*/ 14 h 26"/>
                <a:gd name="T10" fmla="*/ 26 w 26"/>
                <a:gd name="T11" fmla="*/ 8 h 26"/>
                <a:gd name="T12" fmla="*/ 22 w 26"/>
                <a:gd name="T13" fmla="*/ 3 h 26"/>
                <a:gd name="T14" fmla="*/ 19 w 26"/>
                <a:gd name="T15" fmla="*/ 2 h 26"/>
                <a:gd name="T16" fmla="*/ 14 w 26"/>
                <a:gd name="T17" fmla="*/ 0 h 26"/>
                <a:gd name="T18" fmla="*/ 8 w 26"/>
                <a:gd name="T19" fmla="*/ 2 h 26"/>
                <a:gd name="T20" fmla="*/ 5 w 26"/>
                <a:gd name="T21" fmla="*/ 3 h 26"/>
                <a:gd name="T22" fmla="*/ 2 w 26"/>
                <a:gd name="T23" fmla="*/ 7 h 26"/>
                <a:gd name="T24" fmla="*/ 0 w 26"/>
                <a:gd name="T25" fmla="*/ 12 h 26"/>
                <a:gd name="T26" fmla="*/ 2 w 26"/>
                <a:gd name="T27" fmla="*/ 17 h 26"/>
                <a:gd name="T28" fmla="*/ 3 w 26"/>
                <a:gd name="T29" fmla="*/ 20 h 26"/>
                <a:gd name="T30" fmla="*/ 7 w 26"/>
                <a:gd name="T31" fmla="*/ 24 h 26"/>
                <a:gd name="T32" fmla="*/ 12 w 26"/>
                <a:gd name="T33" fmla="*/ 26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12" y="26"/>
                  </a:moveTo>
                  <a:lnTo>
                    <a:pt x="17" y="26"/>
                  </a:lnTo>
                  <a:lnTo>
                    <a:pt x="22" y="24"/>
                  </a:lnTo>
                  <a:lnTo>
                    <a:pt x="24" y="19"/>
                  </a:lnTo>
                  <a:lnTo>
                    <a:pt x="26" y="14"/>
                  </a:lnTo>
                  <a:lnTo>
                    <a:pt x="26" y="8"/>
                  </a:lnTo>
                  <a:lnTo>
                    <a:pt x="22" y="3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5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143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36" name="Freeform 15"/>
            <p:cNvSpPr>
              <a:spLocks/>
            </p:cNvSpPr>
            <p:nvPr/>
          </p:nvSpPr>
          <p:spPr bwMode="auto">
            <a:xfrm>
              <a:off x="3739" y="1577"/>
              <a:ext cx="182" cy="127"/>
            </a:xfrm>
            <a:custGeom>
              <a:avLst/>
              <a:gdLst>
                <a:gd name="T0" fmla="*/ 182 w 182"/>
                <a:gd name="T1" fmla="*/ 0 h 127"/>
                <a:gd name="T2" fmla="*/ 175 w 182"/>
                <a:gd name="T3" fmla="*/ 2 h 127"/>
                <a:gd name="T4" fmla="*/ 160 w 182"/>
                <a:gd name="T5" fmla="*/ 4 h 127"/>
                <a:gd name="T6" fmla="*/ 136 w 182"/>
                <a:gd name="T7" fmla="*/ 10 h 127"/>
                <a:gd name="T8" fmla="*/ 107 w 182"/>
                <a:gd name="T9" fmla="*/ 22 h 127"/>
                <a:gd name="T10" fmla="*/ 76 w 182"/>
                <a:gd name="T11" fmla="*/ 38 h 127"/>
                <a:gd name="T12" fmla="*/ 47 w 182"/>
                <a:gd name="T13" fmla="*/ 60 h 127"/>
                <a:gd name="T14" fmla="*/ 19 w 182"/>
                <a:gd name="T15" fmla="*/ 89 h 127"/>
                <a:gd name="T16" fmla="*/ 0 w 182"/>
                <a:gd name="T17" fmla="*/ 127 h 127"/>
                <a:gd name="T18" fmla="*/ 4 w 182"/>
                <a:gd name="T19" fmla="*/ 122 h 127"/>
                <a:gd name="T20" fmla="*/ 16 w 182"/>
                <a:gd name="T21" fmla="*/ 112 h 127"/>
                <a:gd name="T22" fmla="*/ 33 w 182"/>
                <a:gd name="T23" fmla="*/ 95 h 127"/>
                <a:gd name="T24" fmla="*/ 55 w 182"/>
                <a:gd name="T25" fmla="*/ 74 h 127"/>
                <a:gd name="T26" fmla="*/ 81 w 182"/>
                <a:gd name="T27" fmla="*/ 52 h 127"/>
                <a:gd name="T28" fmla="*/ 112 w 182"/>
                <a:gd name="T29" fmla="*/ 31 h 127"/>
                <a:gd name="T30" fmla="*/ 146 w 182"/>
                <a:gd name="T31" fmla="*/ 12 h 127"/>
                <a:gd name="T32" fmla="*/ 182 w 182"/>
                <a:gd name="T33" fmla="*/ 0 h 1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2"/>
                <a:gd name="T52" fmla="*/ 0 h 127"/>
                <a:gd name="T53" fmla="*/ 182 w 182"/>
                <a:gd name="T54" fmla="*/ 127 h 1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2" h="127">
                  <a:moveTo>
                    <a:pt x="182" y="0"/>
                  </a:moveTo>
                  <a:lnTo>
                    <a:pt x="175" y="2"/>
                  </a:lnTo>
                  <a:lnTo>
                    <a:pt x="160" y="4"/>
                  </a:lnTo>
                  <a:lnTo>
                    <a:pt x="136" y="10"/>
                  </a:lnTo>
                  <a:lnTo>
                    <a:pt x="107" y="22"/>
                  </a:lnTo>
                  <a:lnTo>
                    <a:pt x="76" y="38"/>
                  </a:lnTo>
                  <a:lnTo>
                    <a:pt x="47" y="60"/>
                  </a:lnTo>
                  <a:lnTo>
                    <a:pt x="19" y="89"/>
                  </a:lnTo>
                  <a:lnTo>
                    <a:pt x="0" y="127"/>
                  </a:lnTo>
                  <a:lnTo>
                    <a:pt x="4" y="122"/>
                  </a:lnTo>
                  <a:lnTo>
                    <a:pt x="16" y="112"/>
                  </a:lnTo>
                  <a:lnTo>
                    <a:pt x="33" y="95"/>
                  </a:lnTo>
                  <a:lnTo>
                    <a:pt x="55" y="74"/>
                  </a:lnTo>
                  <a:lnTo>
                    <a:pt x="81" y="52"/>
                  </a:lnTo>
                  <a:lnTo>
                    <a:pt x="112" y="31"/>
                  </a:lnTo>
                  <a:lnTo>
                    <a:pt x="146" y="12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37" name="Freeform 16"/>
            <p:cNvSpPr>
              <a:spLocks/>
            </p:cNvSpPr>
            <p:nvPr/>
          </p:nvSpPr>
          <p:spPr bwMode="auto">
            <a:xfrm>
              <a:off x="3786" y="1591"/>
              <a:ext cx="154" cy="122"/>
            </a:xfrm>
            <a:custGeom>
              <a:avLst/>
              <a:gdLst>
                <a:gd name="T0" fmla="*/ 154 w 154"/>
                <a:gd name="T1" fmla="*/ 0 h 122"/>
                <a:gd name="T2" fmla="*/ 149 w 154"/>
                <a:gd name="T3" fmla="*/ 2 h 122"/>
                <a:gd name="T4" fmla="*/ 135 w 154"/>
                <a:gd name="T5" fmla="*/ 5 h 122"/>
                <a:gd name="T6" fmla="*/ 116 w 154"/>
                <a:gd name="T7" fmla="*/ 12 h 122"/>
                <a:gd name="T8" fmla="*/ 92 w 154"/>
                <a:gd name="T9" fmla="*/ 24 h 122"/>
                <a:gd name="T10" fmla="*/ 67 w 154"/>
                <a:gd name="T11" fmla="*/ 39 h 122"/>
                <a:gd name="T12" fmla="*/ 41 w 154"/>
                <a:gd name="T13" fmla="*/ 60 h 122"/>
                <a:gd name="T14" fmla="*/ 18 w 154"/>
                <a:gd name="T15" fmla="*/ 87 h 122"/>
                <a:gd name="T16" fmla="*/ 0 w 154"/>
                <a:gd name="T17" fmla="*/ 122 h 122"/>
                <a:gd name="T18" fmla="*/ 3 w 154"/>
                <a:gd name="T19" fmla="*/ 117 h 122"/>
                <a:gd name="T20" fmla="*/ 15 w 154"/>
                <a:gd name="T21" fmla="*/ 106 h 122"/>
                <a:gd name="T22" fmla="*/ 30 w 154"/>
                <a:gd name="T23" fmla="*/ 89 h 122"/>
                <a:gd name="T24" fmla="*/ 53 w 154"/>
                <a:gd name="T25" fmla="*/ 69 h 122"/>
                <a:gd name="T26" fmla="*/ 77 w 154"/>
                <a:gd name="T27" fmla="*/ 48 h 122"/>
                <a:gd name="T28" fmla="*/ 103 w 154"/>
                <a:gd name="T29" fmla="*/ 29 h 122"/>
                <a:gd name="T30" fmla="*/ 128 w 154"/>
                <a:gd name="T31" fmla="*/ 12 h 122"/>
                <a:gd name="T32" fmla="*/ 154 w 154"/>
                <a:gd name="T33" fmla="*/ 0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4"/>
                <a:gd name="T52" fmla="*/ 0 h 122"/>
                <a:gd name="T53" fmla="*/ 154 w 154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4" h="122">
                  <a:moveTo>
                    <a:pt x="154" y="0"/>
                  </a:moveTo>
                  <a:lnTo>
                    <a:pt x="149" y="2"/>
                  </a:lnTo>
                  <a:lnTo>
                    <a:pt x="135" y="5"/>
                  </a:lnTo>
                  <a:lnTo>
                    <a:pt x="116" y="12"/>
                  </a:lnTo>
                  <a:lnTo>
                    <a:pt x="92" y="24"/>
                  </a:lnTo>
                  <a:lnTo>
                    <a:pt x="67" y="39"/>
                  </a:lnTo>
                  <a:lnTo>
                    <a:pt x="41" y="60"/>
                  </a:lnTo>
                  <a:lnTo>
                    <a:pt x="18" y="87"/>
                  </a:lnTo>
                  <a:lnTo>
                    <a:pt x="0" y="122"/>
                  </a:lnTo>
                  <a:lnTo>
                    <a:pt x="3" y="117"/>
                  </a:lnTo>
                  <a:lnTo>
                    <a:pt x="15" y="106"/>
                  </a:lnTo>
                  <a:lnTo>
                    <a:pt x="30" y="89"/>
                  </a:lnTo>
                  <a:lnTo>
                    <a:pt x="53" y="69"/>
                  </a:lnTo>
                  <a:lnTo>
                    <a:pt x="77" y="48"/>
                  </a:lnTo>
                  <a:lnTo>
                    <a:pt x="103" y="29"/>
                  </a:lnTo>
                  <a:lnTo>
                    <a:pt x="128" y="1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38" name="Freeform 17"/>
            <p:cNvSpPr>
              <a:spLocks/>
            </p:cNvSpPr>
            <p:nvPr/>
          </p:nvSpPr>
          <p:spPr bwMode="auto">
            <a:xfrm>
              <a:off x="3846" y="1611"/>
              <a:ext cx="113" cy="102"/>
            </a:xfrm>
            <a:custGeom>
              <a:avLst/>
              <a:gdLst>
                <a:gd name="T0" fmla="*/ 113 w 113"/>
                <a:gd name="T1" fmla="*/ 0 h 102"/>
                <a:gd name="T2" fmla="*/ 110 w 113"/>
                <a:gd name="T3" fmla="*/ 2 h 102"/>
                <a:gd name="T4" fmla="*/ 99 w 113"/>
                <a:gd name="T5" fmla="*/ 7 h 102"/>
                <a:gd name="T6" fmla="*/ 84 w 113"/>
                <a:gd name="T7" fmla="*/ 16 h 102"/>
                <a:gd name="T8" fmla="*/ 65 w 113"/>
                <a:gd name="T9" fmla="*/ 26 h 102"/>
                <a:gd name="T10" fmla="*/ 46 w 113"/>
                <a:gd name="T11" fmla="*/ 42 h 102"/>
                <a:gd name="T12" fmla="*/ 27 w 113"/>
                <a:gd name="T13" fmla="*/ 59 h 102"/>
                <a:gd name="T14" fmla="*/ 12 w 113"/>
                <a:gd name="T15" fmla="*/ 79 h 102"/>
                <a:gd name="T16" fmla="*/ 0 w 113"/>
                <a:gd name="T17" fmla="*/ 102 h 102"/>
                <a:gd name="T18" fmla="*/ 3 w 113"/>
                <a:gd name="T19" fmla="*/ 98 h 102"/>
                <a:gd name="T20" fmla="*/ 13 w 113"/>
                <a:gd name="T21" fmla="*/ 88 h 102"/>
                <a:gd name="T22" fmla="*/ 27 w 113"/>
                <a:gd name="T23" fmla="*/ 74 h 102"/>
                <a:gd name="T24" fmla="*/ 44 w 113"/>
                <a:gd name="T25" fmla="*/ 57 h 102"/>
                <a:gd name="T26" fmla="*/ 61 w 113"/>
                <a:gd name="T27" fmla="*/ 40 h 102"/>
                <a:gd name="T28" fmla="*/ 80 w 113"/>
                <a:gd name="T29" fmla="*/ 23 h 102"/>
                <a:gd name="T30" fmla="*/ 98 w 113"/>
                <a:gd name="T31" fmla="*/ 9 h 102"/>
                <a:gd name="T32" fmla="*/ 113 w 113"/>
                <a:gd name="T33" fmla="*/ 0 h 1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02"/>
                <a:gd name="T53" fmla="*/ 113 w 113"/>
                <a:gd name="T54" fmla="*/ 102 h 1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02">
                  <a:moveTo>
                    <a:pt x="113" y="0"/>
                  </a:moveTo>
                  <a:lnTo>
                    <a:pt x="110" y="2"/>
                  </a:lnTo>
                  <a:lnTo>
                    <a:pt x="99" y="7"/>
                  </a:lnTo>
                  <a:lnTo>
                    <a:pt x="84" y="16"/>
                  </a:lnTo>
                  <a:lnTo>
                    <a:pt x="65" y="26"/>
                  </a:lnTo>
                  <a:lnTo>
                    <a:pt x="46" y="42"/>
                  </a:lnTo>
                  <a:lnTo>
                    <a:pt x="27" y="59"/>
                  </a:lnTo>
                  <a:lnTo>
                    <a:pt x="12" y="79"/>
                  </a:lnTo>
                  <a:lnTo>
                    <a:pt x="0" y="102"/>
                  </a:lnTo>
                  <a:lnTo>
                    <a:pt x="3" y="98"/>
                  </a:lnTo>
                  <a:lnTo>
                    <a:pt x="13" y="88"/>
                  </a:lnTo>
                  <a:lnTo>
                    <a:pt x="27" y="74"/>
                  </a:lnTo>
                  <a:lnTo>
                    <a:pt x="44" y="57"/>
                  </a:lnTo>
                  <a:lnTo>
                    <a:pt x="61" y="40"/>
                  </a:lnTo>
                  <a:lnTo>
                    <a:pt x="80" y="23"/>
                  </a:lnTo>
                  <a:lnTo>
                    <a:pt x="98" y="9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39" name="Freeform 18"/>
            <p:cNvSpPr>
              <a:spLocks/>
            </p:cNvSpPr>
            <p:nvPr/>
          </p:nvSpPr>
          <p:spPr bwMode="auto">
            <a:xfrm>
              <a:off x="4297" y="1747"/>
              <a:ext cx="64" cy="361"/>
            </a:xfrm>
            <a:custGeom>
              <a:avLst/>
              <a:gdLst>
                <a:gd name="T0" fmla="*/ 16 w 64"/>
                <a:gd name="T1" fmla="*/ 0 h 361"/>
                <a:gd name="T2" fmla="*/ 21 w 64"/>
                <a:gd name="T3" fmla="*/ 7 h 361"/>
                <a:gd name="T4" fmla="*/ 33 w 64"/>
                <a:gd name="T5" fmla="*/ 29 h 361"/>
                <a:gd name="T6" fmla="*/ 47 w 64"/>
                <a:gd name="T7" fmla="*/ 62 h 361"/>
                <a:gd name="T8" fmla="*/ 59 w 64"/>
                <a:gd name="T9" fmla="*/ 107 h 361"/>
                <a:gd name="T10" fmla="*/ 64 w 64"/>
                <a:gd name="T11" fmla="*/ 160 h 361"/>
                <a:gd name="T12" fmla="*/ 59 w 64"/>
                <a:gd name="T13" fmla="*/ 222 h 361"/>
                <a:gd name="T14" fmla="*/ 40 w 64"/>
                <a:gd name="T15" fmla="*/ 289 h 361"/>
                <a:gd name="T16" fmla="*/ 0 w 64"/>
                <a:gd name="T17" fmla="*/ 361 h 361"/>
                <a:gd name="T18" fmla="*/ 4 w 64"/>
                <a:gd name="T19" fmla="*/ 352 h 361"/>
                <a:gd name="T20" fmla="*/ 14 w 64"/>
                <a:gd name="T21" fmla="*/ 328 h 361"/>
                <a:gd name="T22" fmla="*/ 26 w 64"/>
                <a:gd name="T23" fmla="*/ 290 h 361"/>
                <a:gd name="T24" fmla="*/ 38 w 64"/>
                <a:gd name="T25" fmla="*/ 244 h 361"/>
                <a:gd name="T26" fmla="*/ 45 w 64"/>
                <a:gd name="T27" fmla="*/ 189 h 361"/>
                <a:gd name="T28" fmla="*/ 47 w 64"/>
                <a:gd name="T29" fmla="*/ 127 h 361"/>
                <a:gd name="T30" fmla="*/ 38 w 64"/>
                <a:gd name="T31" fmla="*/ 64 h 361"/>
                <a:gd name="T32" fmla="*/ 16 w 64"/>
                <a:gd name="T33" fmla="*/ 0 h 3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361"/>
                <a:gd name="T53" fmla="*/ 64 w 64"/>
                <a:gd name="T54" fmla="*/ 361 h 3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361">
                  <a:moveTo>
                    <a:pt x="16" y="0"/>
                  </a:moveTo>
                  <a:lnTo>
                    <a:pt x="21" y="7"/>
                  </a:lnTo>
                  <a:lnTo>
                    <a:pt x="33" y="29"/>
                  </a:lnTo>
                  <a:lnTo>
                    <a:pt x="47" y="62"/>
                  </a:lnTo>
                  <a:lnTo>
                    <a:pt x="59" y="107"/>
                  </a:lnTo>
                  <a:lnTo>
                    <a:pt x="64" y="160"/>
                  </a:lnTo>
                  <a:lnTo>
                    <a:pt x="59" y="222"/>
                  </a:lnTo>
                  <a:lnTo>
                    <a:pt x="40" y="289"/>
                  </a:lnTo>
                  <a:lnTo>
                    <a:pt x="0" y="361"/>
                  </a:lnTo>
                  <a:lnTo>
                    <a:pt x="4" y="352"/>
                  </a:lnTo>
                  <a:lnTo>
                    <a:pt x="14" y="328"/>
                  </a:lnTo>
                  <a:lnTo>
                    <a:pt x="26" y="290"/>
                  </a:lnTo>
                  <a:lnTo>
                    <a:pt x="38" y="244"/>
                  </a:lnTo>
                  <a:lnTo>
                    <a:pt x="45" y="189"/>
                  </a:lnTo>
                  <a:lnTo>
                    <a:pt x="47" y="127"/>
                  </a:lnTo>
                  <a:lnTo>
                    <a:pt x="38" y="6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40" name="Freeform 19"/>
            <p:cNvSpPr>
              <a:spLocks/>
            </p:cNvSpPr>
            <p:nvPr/>
          </p:nvSpPr>
          <p:spPr bwMode="auto">
            <a:xfrm>
              <a:off x="4222" y="1799"/>
              <a:ext cx="82" cy="298"/>
            </a:xfrm>
            <a:custGeom>
              <a:avLst/>
              <a:gdLst>
                <a:gd name="T0" fmla="*/ 69 w 82"/>
                <a:gd name="T1" fmla="*/ 0 h 298"/>
                <a:gd name="T2" fmla="*/ 70 w 82"/>
                <a:gd name="T3" fmla="*/ 7 h 298"/>
                <a:gd name="T4" fmla="*/ 75 w 82"/>
                <a:gd name="T5" fmla="*/ 27 h 298"/>
                <a:gd name="T6" fmla="*/ 81 w 82"/>
                <a:gd name="T7" fmla="*/ 56 h 298"/>
                <a:gd name="T8" fmla="*/ 82 w 82"/>
                <a:gd name="T9" fmla="*/ 96 h 298"/>
                <a:gd name="T10" fmla="*/ 77 w 82"/>
                <a:gd name="T11" fmla="*/ 140 h 298"/>
                <a:gd name="T12" fmla="*/ 63 w 82"/>
                <a:gd name="T13" fmla="*/ 192 h 298"/>
                <a:gd name="T14" fmla="*/ 39 w 82"/>
                <a:gd name="T15" fmla="*/ 245 h 298"/>
                <a:gd name="T16" fmla="*/ 0 w 82"/>
                <a:gd name="T17" fmla="*/ 298 h 298"/>
                <a:gd name="T18" fmla="*/ 3 w 82"/>
                <a:gd name="T19" fmla="*/ 292 h 298"/>
                <a:gd name="T20" fmla="*/ 15 w 82"/>
                <a:gd name="T21" fmla="*/ 273 h 298"/>
                <a:gd name="T22" fmla="*/ 29 w 82"/>
                <a:gd name="T23" fmla="*/ 243 h 298"/>
                <a:gd name="T24" fmla="*/ 44 w 82"/>
                <a:gd name="T25" fmla="*/ 206 h 298"/>
                <a:gd name="T26" fmla="*/ 58 w 82"/>
                <a:gd name="T27" fmla="*/ 161 h 298"/>
                <a:gd name="T28" fmla="*/ 70 w 82"/>
                <a:gd name="T29" fmla="*/ 111 h 298"/>
                <a:gd name="T30" fmla="*/ 74 w 82"/>
                <a:gd name="T31" fmla="*/ 56 h 298"/>
                <a:gd name="T32" fmla="*/ 69 w 82"/>
                <a:gd name="T33" fmla="*/ 0 h 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298"/>
                <a:gd name="T53" fmla="*/ 82 w 82"/>
                <a:gd name="T54" fmla="*/ 298 h 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298">
                  <a:moveTo>
                    <a:pt x="69" y="0"/>
                  </a:moveTo>
                  <a:lnTo>
                    <a:pt x="70" y="7"/>
                  </a:lnTo>
                  <a:lnTo>
                    <a:pt x="75" y="27"/>
                  </a:lnTo>
                  <a:lnTo>
                    <a:pt x="81" y="56"/>
                  </a:lnTo>
                  <a:lnTo>
                    <a:pt x="82" y="96"/>
                  </a:lnTo>
                  <a:lnTo>
                    <a:pt x="77" y="140"/>
                  </a:lnTo>
                  <a:lnTo>
                    <a:pt x="63" y="192"/>
                  </a:lnTo>
                  <a:lnTo>
                    <a:pt x="39" y="245"/>
                  </a:lnTo>
                  <a:lnTo>
                    <a:pt x="0" y="298"/>
                  </a:lnTo>
                  <a:lnTo>
                    <a:pt x="3" y="292"/>
                  </a:lnTo>
                  <a:lnTo>
                    <a:pt x="15" y="273"/>
                  </a:lnTo>
                  <a:lnTo>
                    <a:pt x="29" y="243"/>
                  </a:lnTo>
                  <a:lnTo>
                    <a:pt x="44" y="206"/>
                  </a:lnTo>
                  <a:lnTo>
                    <a:pt x="58" y="161"/>
                  </a:lnTo>
                  <a:lnTo>
                    <a:pt x="70" y="111"/>
                  </a:lnTo>
                  <a:lnTo>
                    <a:pt x="74" y="5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41" name="Freeform 20"/>
            <p:cNvSpPr>
              <a:spLocks/>
            </p:cNvSpPr>
            <p:nvPr/>
          </p:nvSpPr>
          <p:spPr bwMode="auto">
            <a:xfrm>
              <a:off x="4162" y="1869"/>
              <a:ext cx="91" cy="215"/>
            </a:xfrm>
            <a:custGeom>
              <a:avLst/>
              <a:gdLst>
                <a:gd name="T0" fmla="*/ 82 w 91"/>
                <a:gd name="T1" fmla="*/ 0 h 215"/>
                <a:gd name="T2" fmla="*/ 84 w 91"/>
                <a:gd name="T3" fmla="*/ 5 h 215"/>
                <a:gd name="T4" fmla="*/ 87 w 91"/>
                <a:gd name="T5" fmla="*/ 17 h 215"/>
                <a:gd name="T6" fmla="*/ 91 w 91"/>
                <a:gd name="T7" fmla="*/ 38 h 215"/>
                <a:gd name="T8" fmla="*/ 89 w 91"/>
                <a:gd name="T9" fmla="*/ 65 h 215"/>
                <a:gd name="T10" fmla="*/ 82 w 91"/>
                <a:gd name="T11" fmla="*/ 96 h 215"/>
                <a:gd name="T12" fmla="*/ 67 w 91"/>
                <a:gd name="T13" fmla="*/ 134 h 215"/>
                <a:gd name="T14" fmla="*/ 41 w 91"/>
                <a:gd name="T15" fmla="*/ 173 h 215"/>
                <a:gd name="T16" fmla="*/ 0 w 91"/>
                <a:gd name="T17" fmla="*/ 215 h 215"/>
                <a:gd name="T18" fmla="*/ 3 w 91"/>
                <a:gd name="T19" fmla="*/ 210 h 215"/>
                <a:gd name="T20" fmla="*/ 15 w 91"/>
                <a:gd name="T21" fmla="*/ 194 h 215"/>
                <a:gd name="T22" fmla="*/ 31 w 91"/>
                <a:gd name="T23" fmla="*/ 172 h 215"/>
                <a:gd name="T24" fmla="*/ 48 w 91"/>
                <a:gd name="T25" fmla="*/ 143 h 215"/>
                <a:gd name="T26" fmla="*/ 63 w 91"/>
                <a:gd name="T27" fmla="*/ 110 h 215"/>
                <a:gd name="T28" fmla="*/ 77 w 91"/>
                <a:gd name="T29" fmla="*/ 74 h 215"/>
                <a:gd name="T30" fmla="*/ 84 w 91"/>
                <a:gd name="T31" fmla="*/ 36 h 215"/>
                <a:gd name="T32" fmla="*/ 82 w 91"/>
                <a:gd name="T33" fmla="*/ 0 h 2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215"/>
                <a:gd name="T53" fmla="*/ 91 w 91"/>
                <a:gd name="T54" fmla="*/ 215 h 2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215">
                  <a:moveTo>
                    <a:pt x="82" y="0"/>
                  </a:moveTo>
                  <a:lnTo>
                    <a:pt x="84" y="5"/>
                  </a:lnTo>
                  <a:lnTo>
                    <a:pt x="87" y="17"/>
                  </a:lnTo>
                  <a:lnTo>
                    <a:pt x="91" y="38"/>
                  </a:lnTo>
                  <a:lnTo>
                    <a:pt x="89" y="65"/>
                  </a:lnTo>
                  <a:lnTo>
                    <a:pt x="82" y="96"/>
                  </a:lnTo>
                  <a:lnTo>
                    <a:pt x="67" y="134"/>
                  </a:lnTo>
                  <a:lnTo>
                    <a:pt x="41" y="173"/>
                  </a:lnTo>
                  <a:lnTo>
                    <a:pt x="0" y="215"/>
                  </a:lnTo>
                  <a:lnTo>
                    <a:pt x="3" y="210"/>
                  </a:lnTo>
                  <a:lnTo>
                    <a:pt x="15" y="194"/>
                  </a:lnTo>
                  <a:lnTo>
                    <a:pt x="31" y="172"/>
                  </a:lnTo>
                  <a:lnTo>
                    <a:pt x="48" y="143"/>
                  </a:lnTo>
                  <a:lnTo>
                    <a:pt x="63" y="110"/>
                  </a:lnTo>
                  <a:lnTo>
                    <a:pt x="77" y="74"/>
                  </a:lnTo>
                  <a:lnTo>
                    <a:pt x="84" y="36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42" name="Freeform 21"/>
            <p:cNvSpPr>
              <a:spLocks/>
            </p:cNvSpPr>
            <p:nvPr/>
          </p:nvSpPr>
          <p:spPr bwMode="auto">
            <a:xfrm>
              <a:off x="4122" y="1963"/>
              <a:ext cx="59" cy="112"/>
            </a:xfrm>
            <a:custGeom>
              <a:avLst/>
              <a:gdLst>
                <a:gd name="T0" fmla="*/ 57 w 59"/>
                <a:gd name="T1" fmla="*/ 0 h 112"/>
                <a:gd name="T2" fmla="*/ 57 w 59"/>
                <a:gd name="T3" fmla="*/ 2 h 112"/>
                <a:gd name="T4" fmla="*/ 59 w 59"/>
                <a:gd name="T5" fmla="*/ 9 h 112"/>
                <a:gd name="T6" fmla="*/ 59 w 59"/>
                <a:gd name="T7" fmla="*/ 19 h 112"/>
                <a:gd name="T8" fmla="*/ 57 w 59"/>
                <a:gd name="T9" fmla="*/ 31 h 112"/>
                <a:gd name="T10" fmla="*/ 52 w 59"/>
                <a:gd name="T11" fmla="*/ 49 h 112"/>
                <a:gd name="T12" fmla="*/ 41 w 59"/>
                <a:gd name="T13" fmla="*/ 67 h 112"/>
                <a:gd name="T14" fmla="*/ 24 w 59"/>
                <a:gd name="T15" fmla="*/ 88 h 112"/>
                <a:gd name="T16" fmla="*/ 0 w 59"/>
                <a:gd name="T17" fmla="*/ 112 h 112"/>
                <a:gd name="T18" fmla="*/ 2 w 59"/>
                <a:gd name="T19" fmla="*/ 110 h 112"/>
                <a:gd name="T20" fmla="*/ 7 w 59"/>
                <a:gd name="T21" fmla="*/ 104 h 112"/>
                <a:gd name="T22" fmla="*/ 16 w 59"/>
                <a:gd name="T23" fmla="*/ 93 h 112"/>
                <a:gd name="T24" fmla="*/ 26 w 59"/>
                <a:gd name="T25" fmla="*/ 79 h 112"/>
                <a:gd name="T26" fmla="*/ 35 w 59"/>
                <a:gd name="T27" fmla="*/ 62 h 112"/>
                <a:gd name="T28" fmla="*/ 45 w 59"/>
                <a:gd name="T29" fmla="*/ 43 h 112"/>
                <a:gd name="T30" fmla="*/ 52 w 59"/>
                <a:gd name="T31" fmla="*/ 23 h 112"/>
                <a:gd name="T32" fmla="*/ 57 w 59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112"/>
                <a:gd name="T53" fmla="*/ 59 w 59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112">
                  <a:moveTo>
                    <a:pt x="57" y="0"/>
                  </a:moveTo>
                  <a:lnTo>
                    <a:pt x="57" y="2"/>
                  </a:lnTo>
                  <a:lnTo>
                    <a:pt x="59" y="9"/>
                  </a:lnTo>
                  <a:lnTo>
                    <a:pt x="59" y="19"/>
                  </a:lnTo>
                  <a:lnTo>
                    <a:pt x="57" y="31"/>
                  </a:lnTo>
                  <a:lnTo>
                    <a:pt x="52" y="49"/>
                  </a:lnTo>
                  <a:lnTo>
                    <a:pt x="41" y="67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2" y="110"/>
                  </a:lnTo>
                  <a:lnTo>
                    <a:pt x="7" y="104"/>
                  </a:lnTo>
                  <a:lnTo>
                    <a:pt x="16" y="93"/>
                  </a:lnTo>
                  <a:lnTo>
                    <a:pt x="26" y="79"/>
                  </a:lnTo>
                  <a:lnTo>
                    <a:pt x="35" y="62"/>
                  </a:lnTo>
                  <a:lnTo>
                    <a:pt x="45" y="43"/>
                  </a:lnTo>
                  <a:lnTo>
                    <a:pt x="52" y="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43" name="Freeform 22"/>
            <p:cNvSpPr>
              <a:spLocks/>
            </p:cNvSpPr>
            <p:nvPr/>
          </p:nvSpPr>
          <p:spPr bwMode="auto">
            <a:xfrm>
              <a:off x="3696" y="2041"/>
              <a:ext cx="119" cy="67"/>
            </a:xfrm>
            <a:custGeom>
              <a:avLst/>
              <a:gdLst>
                <a:gd name="T0" fmla="*/ 69 w 119"/>
                <a:gd name="T1" fmla="*/ 60 h 67"/>
                <a:gd name="T2" fmla="*/ 52 w 119"/>
                <a:gd name="T3" fmla="*/ 65 h 67"/>
                <a:gd name="T4" fmla="*/ 36 w 119"/>
                <a:gd name="T5" fmla="*/ 67 h 67"/>
                <a:gd name="T6" fmla="*/ 24 w 119"/>
                <a:gd name="T7" fmla="*/ 65 h 67"/>
                <a:gd name="T8" fmla="*/ 14 w 119"/>
                <a:gd name="T9" fmla="*/ 62 h 67"/>
                <a:gd name="T10" fmla="*/ 5 w 119"/>
                <a:gd name="T11" fmla="*/ 55 h 67"/>
                <a:gd name="T12" fmla="*/ 2 w 119"/>
                <a:gd name="T13" fmla="*/ 46 h 67"/>
                <a:gd name="T14" fmla="*/ 0 w 119"/>
                <a:gd name="T15" fmla="*/ 36 h 67"/>
                <a:gd name="T16" fmla="*/ 4 w 119"/>
                <a:gd name="T17" fmla="*/ 24 h 67"/>
                <a:gd name="T18" fmla="*/ 4 w 119"/>
                <a:gd name="T19" fmla="*/ 24 h 67"/>
                <a:gd name="T20" fmla="*/ 4 w 119"/>
                <a:gd name="T21" fmla="*/ 22 h 67"/>
                <a:gd name="T22" fmla="*/ 2 w 119"/>
                <a:gd name="T23" fmla="*/ 22 h 67"/>
                <a:gd name="T24" fmla="*/ 2 w 119"/>
                <a:gd name="T25" fmla="*/ 22 h 67"/>
                <a:gd name="T26" fmla="*/ 14 w 119"/>
                <a:gd name="T27" fmla="*/ 26 h 67"/>
                <a:gd name="T28" fmla="*/ 28 w 119"/>
                <a:gd name="T29" fmla="*/ 29 h 67"/>
                <a:gd name="T30" fmla="*/ 40 w 119"/>
                <a:gd name="T31" fmla="*/ 29 h 67"/>
                <a:gd name="T32" fmla="*/ 55 w 119"/>
                <a:gd name="T33" fmla="*/ 29 h 67"/>
                <a:gd name="T34" fmla="*/ 69 w 119"/>
                <a:gd name="T35" fmla="*/ 26 h 67"/>
                <a:gd name="T36" fmla="*/ 84 w 119"/>
                <a:gd name="T37" fmla="*/ 20 h 67"/>
                <a:gd name="T38" fmla="*/ 102 w 119"/>
                <a:gd name="T39" fmla="*/ 12 h 67"/>
                <a:gd name="T40" fmla="*/ 119 w 119"/>
                <a:gd name="T41" fmla="*/ 0 h 67"/>
                <a:gd name="T42" fmla="*/ 117 w 119"/>
                <a:gd name="T43" fmla="*/ 1 h 67"/>
                <a:gd name="T44" fmla="*/ 114 w 119"/>
                <a:gd name="T45" fmla="*/ 8 h 67"/>
                <a:gd name="T46" fmla="*/ 108 w 119"/>
                <a:gd name="T47" fmla="*/ 17 h 67"/>
                <a:gd name="T48" fmla="*/ 102 w 119"/>
                <a:gd name="T49" fmla="*/ 27 h 67"/>
                <a:gd name="T50" fmla="*/ 93 w 119"/>
                <a:gd name="T51" fmla="*/ 38 h 67"/>
                <a:gd name="T52" fmla="*/ 84 w 119"/>
                <a:gd name="T53" fmla="*/ 48 h 67"/>
                <a:gd name="T54" fmla="*/ 76 w 119"/>
                <a:gd name="T55" fmla="*/ 55 h 67"/>
                <a:gd name="T56" fmla="*/ 69 w 119"/>
                <a:gd name="T57" fmla="*/ 60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9"/>
                <a:gd name="T88" fmla="*/ 0 h 67"/>
                <a:gd name="T89" fmla="*/ 119 w 119"/>
                <a:gd name="T90" fmla="*/ 67 h 6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9" h="67">
                  <a:moveTo>
                    <a:pt x="69" y="60"/>
                  </a:moveTo>
                  <a:lnTo>
                    <a:pt x="52" y="65"/>
                  </a:lnTo>
                  <a:lnTo>
                    <a:pt x="36" y="67"/>
                  </a:lnTo>
                  <a:lnTo>
                    <a:pt x="24" y="65"/>
                  </a:lnTo>
                  <a:lnTo>
                    <a:pt x="14" y="62"/>
                  </a:lnTo>
                  <a:lnTo>
                    <a:pt x="5" y="55"/>
                  </a:lnTo>
                  <a:lnTo>
                    <a:pt x="2" y="46"/>
                  </a:lnTo>
                  <a:lnTo>
                    <a:pt x="0" y="36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14" y="26"/>
                  </a:lnTo>
                  <a:lnTo>
                    <a:pt x="28" y="29"/>
                  </a:lnTo>
                  <a:lnTo>
                    <a:pt x="40" y="29"/>
                  </a:lnTo>
                  <a:lnTo>
                    <a:pt x="55" y="29"/>
                  </a:lnTo>
                  <a:lnTo>
                    <a:pt x="69" y="26"/>
                  </a:lnTo>
                  <a:lnTo>
                    <a:pt x="84" y="20"/>
                  </a:lnTo>
                  <a:lnTo>
                    <a:pt x="102" y="12"/>
                  </a:lnTo>
                  <a:lnTo>
                    <a:pt x="119" y="0"/>
                  </a:lnTo>
                  <a:lnTo>
                    <a:pt x="117" y="1"/>
                  </a:lnTo>
                  <a:lnTo>
                    <a:pt x="114" y="8"/>
                  </a:lnTo>
                  <a:lnTo>
                    <a:pt x="108" y="17"/>
                  </a:lnTo>
                  <a:lnTo>
                    <a:pt x="102" y="27"/>
                  </a:lnTo>
                  <a:lnTo>
                    <a:pt x="93" y="38"/>
                  </a:lnTo>
                  <a:lnTo>
                    <a:pt x="84" y="48"/>
                  </a:lnTo>
                  <a:lnTo>
                    <a:pt x="76" y="55"/>
                  </a:lnTo>
                  <a:lnTo>
                    <a:pt x="69" y="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44" name="Freeform 23"/>
            <p:cNvSpPr>
              <a:spLocks/>
            </p:cNvSpPr>
            <p:nvPr/>
          </p:nvSpPr>
          <p:spPr bwMode="auto">
            <a:xfrm>
              <a:off x="3691" y="2005"/>
              <a:ext cx="124" cy="36"/>
            </a:xfrm>
            <a:custGeom>
              <a:avLst/>
              <a:gdLst>
                <a:gd name="T0" fmla="*/ 124 w 124"/>
                <a:gd name="T1" fmla="*/ 36 h 36"/>
                <a:gd name="T2" fmla="*/ 113 w 124"/>
                <a:gd name="T3" fmla="*/ 36 h 36"/>
                <a:gd name="T4" fmla="*/ 100 w 124"/>
                <a:gd name="T5" fmla="*/ 36 h 36"/>
                <a:gd name="T6" fmla="*/ 84 w 124"/>
                <a:gd name="T7" fmla="*/ 36 h 36"/>
                <a:gd name="T8" fmla="*/ 69 w 124"/>
                <a:gd name="T9" fmla="*/ 34 h 36"/>
                <a:gd name="T10" fmla="*/ 52 w 124"/>
                <a:gd name="T11" fmla="*/ 34 h 36"/>
                <a:gd name="T12" fmla="*/ 34 w 124"/>
                <a:gd name="T13" fmla="*/ 31 h 36"/>
                <a:gd name="T14" fmla="*/ 19 w 124"/>
                <a:gd name="T15" fmla="*/ 29 h 36"/>
                <a:gd name="T16" fmla="*/ 5 w 124"/>
                <a:gd name="T17" fmla="*/ 25 h 36"/>
                <a:gd name="T18" fmla="*/ 2 w 124"/>
                <a:gd name="T19" fmla="*/ 19 h 36"/>
                <a:gd name="T20" fmla="*/ 0 w 124"/>
                <a:gd name="T21" fmla="*/ 12 h 36"/>
                <a:gd name="T22" fmla="*/ 0 w 124"/>
                <a:gd name="T23" fmla="*/ 5 h 36"/>
                <a:gd name="T24" fmla="*/ 5 w 124"/>
                <a:gd name="T25" fmla="*/ 0 h 36"/>
                <a:gd name="T26" fmla="*/ 17 w 124"/>
                <a:gd name="T27" fmla="*/ 0 h 36"/>
                <a:gd name="T28" fmla="*/ 40 w 124"/>
                <a:gd name="T29" fmla="*/ 3 h 36"/>
                <a:gd name="T30" fmla="*/ 74 w 124"/>
                <a:gd name="T31" fmla="*/ 15 h 36"/>
                <a:gd name="T32" fmla="*/ 124 w 1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36"/>
                <a:gd name="T53" fmla="*/ 124 w 1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36">
                  <a:moveTo>
                    <a:pt x="124" y="36"/>
                  </a:moveTo>
                  <a:lnTo>
                    <a:pt x="113" y="36"/>
                  </a:lnTo>
                  <a:lnTo>
                    <a:pt x="100" y="36"/>
                  </a:lnTo>
                  <a:lnTo>
                    <a:pt x="84" y="36"/>
                  </a:lnTo>
                  <a:lnTo>
                    <a:pt x="69" y="34"/>
                  </a:lnTo>
                  <a:lnTo>
                    <a:pt x="52" y="34"/>
                  </a:lnTo>
                  <a:lnTo>
                    <a:pt x="34" y="31"/>
                  </a:lnTo>
                  <a:lnTo>
                    <a:pt x="19" y="29"/>
                  </a:lnTo>
                  <a:lnTo>
                    <a:pt x="5" y="25"/>
                  </a:lnTo>
                  <a:lnTo>
                    <a:pt x="2" y="19"/>
                  </a:lnTo>
                  <a:lnTo>
                    <a:pt x="0" y="12"/>
                  </a:lnTo>
                  <a:lnTo>
                    <a:pt x="0" y="5"/>
                  </a:lnTo>
                  <a:lnTo>
                    <a:pt x="5" y="0"/>
                  </a:lnTo>
                  <a:lnTo>
                    <a:pt x="17" y="0"/>
                  </a:lnTo>
                  <a:lnTo>
                    <a:pt x="40" y="3"/>
                  </a:lnTo>
                  <a:lnTo>
                    <a:pt x="74" y="15"/>
                  </a:lnTo>
                  <a:lnTo>
                    <a:pt x="124" y="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45" name="Freeform 24"/>
            <p:cNvSpPr>
              <a:spLocks/>
            </p:cNvSpPr>
            <p:nvPr/>
          </p:nvSpPr>
          <p:spPr bwMode="auto">
            <a:xfrm>
              <a:off x="3602" y="2374"/>
              <a:ext cx="105" cy="316"/>
            </a:xfrm>
            <a:custGeom>
              <a:avLst/>
              <a:gdLst>
                <a:gd name="T0" fmla="*/ 105 w 105"/>
                <a:gd name="T1" fmla="*/ 0 h 316"/>
                <a:gd name="T2" fmla="*/ 100 w 105"/>
                <a:gd name="T3" fmla="*/ 8 h 316"/>
                <a:gd name="T4" fmla="*/ 88 w 105"/>
                <a:gd name="T5" fmla="*/ 31 h 316"/>
                <a:gd name="T6" fmla="*/ 69 w 105"/>
                <a:gd name="T7" fmla="*/ 67 h 316"/>
                <a:gd name="T8" fmla="*/ 50 w 105"/>
                <a:gd name="T9" fmla="*/ 111 h 316"/>
                <a:gd name="T10" fmla="*/ 31 w 105"/>
                <a:gd name="T11" fmla="*/ 161 h 316"/>
                <a:gd name="T12" fmla="*/ 19 w 105"/>
                <a:gd name="T13" fmla="*/ 213 h 316"/>
                <a:gd name="T14" fmla="*/ 14 w 105"/>
                <a:gd name="T15" fmla="*/ 266 h 316"/>
                <a:gd name="T16" fmla="*/ 19 w 105"/>
                <a:gd name="T17" fmla="*/ 316 h 316"/>
                <a:gd name="T18" fmla="*/ 15 w 105"/>
                <a:gd name="T19" fmla="*/ 307 h 316"/>
                <a:gd name="T20" fmla="*/ 9 w 105"/>
                <a:gd name="T21" fmla="*/ 283 h 316"/>
                <a:gd name="T22" fmla="*/ 3 w 105"/>
                <a:gd name="T23" fmla="*/ 247 h 316"/>
                <a:gd name="T24" fmla="*/ 0 w 105"/>
                <a:gd name="T25" fmla="*/ 201 h 316"/>
                <a:gd name="T26" fmla="*/ 5 w 105"/>
                <a:gd name="T27" fmla="*/ 151 h 316"/>
                <a:gd name="T28" fmla="*/ 22 w 105"/>
                <a:gd name="T29" fmla="*/ 98 h 316"/>
                <a:gd name="T30" fmla="*/ 55 w 105"/>
                <a:gd name="T31" fmla="*/ 46 h 316"/>
                <a:gd name="T32" fmla="*/ 105 w 105"/>
                <a:gd name="T33" fmla="*/ 0 h 3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5"/>
                <a:gd name="T52" fmla="*/ 0 h 316"/>
                <a:gd name="T53" fmla="*/ 105 w 105"/>
                <a:gd name="T54" fmla="*/ 316 h 3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5" h="316">
                  <a:moveTo>
                    <a:pt x="105" y="0"/>
                  </a:moveTo>
                  <a:lnTo>
                    <a:pt x="100" y="8"/>
                  </a:lnTo>
                  <a:lnTo>
                    <a:pt x="88" y="31"/>
                  </a:lnTo>
                  <a:lnTo>
                    <a:pt x="69" y="67"/>
                  </a:lnTo>
                  <a:lnTo>
                    <a:pt x="50" y="111"/>
                  </a:lnTo>
                  <a:lnTo>
                    <a:pt x="31" y="161"/>
                  </a:lnTo>
                  <a:lnTo>
                    <a:pt x="19" y="213"/>
                  </a:lnTo>
                  <a:lnTo>
                    <a:pt x="14" y="266"/>
                  </a:lnTo>
                  <a:lnTo>
                    <a:pt x="19" y="316"/>
                  </a:lnTo>
                  <a:lnTo>
                    <a:pt x="15" y="307"/>
                  </a:lnTo>
                  <a:lnTo>
                    <a:pt x="9" y="283"/>
                  </a:lnTo>
                  <a:lnTo>
                    <a:pt x="3" y="247"/>
                  </a:lnTo>
                  <a:lnTo>
                    <a:pt x="0" y="201"/>
                  </a:lnTo>
                  <a:lnTo>
                    <a:pt x="5" y="151"/>
                  </a:lnTo>
                  <a:lnTo>
                    <a:pt x="22" y="98"/>
                  </a:lnTo>
                  <a:lnTo>
                    <a:pt x="55" y="46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7F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46" name="Freeform 25"/>
            <p:cNvSpPr>
              <a:spLocks/>
            </p:cNvSpPr>
            <p:nvPr/>
          </p:nvSpPr>
          <p:spPr bwMode="auto">
            <a:xfrm>
              <a:off x="3933" y="2786"/>
              <a:ext cx="629" cy="620"/>
            </a:xfrm>
            <a:custGeom>
              <a:avLst/>
              <a:gdLst>
                <a:gd name="T0" fmla="*/ 383 w 629"/>
                <a:gd name="T1" fmla="*/ 620 h 620"/>
                <a:gd name="T2" fmla="*/ 629 w 629"/>
                <a:gd name="T3" fmla="*/ 359 h 620"/>
                <a:gd name="T4" fmla="*/ 246 w 629"/>
                <a:gd name="T5" fmla="*/ 0 h 620"/>
                <a:gd name="T6" fmla="*/ 0 w 629"/>
                <a:gd name="T7" fmla="*/ 261 h 620"/>
                <a:gd name="T8" fmla="*/ 383 w 629"/>
                <a:gd name="T9" fmla="*/ 620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620"/>
                <a:gd name="T17" fmla="*/ 629 w 629"/>
                <a:gd name="T18" fmla="*/ 620 h 6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620">
                  <a:moveTo>
                    <a:pt x="383" y="620"/>
                  </a:moveTo>
                  <a:lnTo>
                    <a:pt x="629" y="359"/>
                  </a:lnTo>
                  <a:lnTo>
                    <a:pt x="246" y="0"/>
                  </a:lnTo>
                  <a:lnTo>
                    <a:pt x="0" y="261"/>
                  </a:lnTo>
                  <a:lnTo>
                    <a:pt x="383" y="6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47" name="Freeform 26"/>
            <p:cNvSpPr>
              <a:spLocks/>
            </p:cNvSpPr>
            <p:nvPr/>
          </p:nvSpPr>
          <p:spPr bwMode="auto">
            <a:xfrm>
              <a:off x="4292" y="2875"/>
              <a:ext cx="167" cy="165"/>
            </a:xfrm>
            <a:custGeom>
              <a:avLst/>
              <a:gdLst>
                <a:gd name="T0" fmla="*/ 167 w 167"/>
                <a:gd name="T1" fmla="*/ 90 h 165"/>
                <a:gd name="T2" fmla="*/ 151 w 167"/>
                <a:gd name="T3" fmla="*/ 76 h 165"/>
                <a:gd name="T4" fmla="*/ 86 w 167"/>
                <a:gd name="T5" fmla="*/ 14 h 165"/>
                <a:gd name="T6" fmla="*/ 71 w 167"/>
                <a:gd name="T7" fmla="*/ 0 h 165"/>
                <a:gd name="T8" fmla="*/ 57 w 167"/>
                <a:gd name="T9" fmla="*/ 16 h 165"/>
                <a:gd name="T10" fmla="*/ 0 w 167"/>
                <a:gd name="T11" fmla="*/ 76 h 165"/>
                <a:gd name="T12" fmla="*/ 19 w 167"/>
                <a:gd name="T13" fmla="*/ 93 h 165"/>
                <a:gd name="T14" fmla="*/ 72 w 167"/>
                <a:gd name="T15" fmla="*/ 36 h 165"/>
                <a:gd name="T16" fmla="*/ 133 w 167"/>
                <a:gd name="T17" fmla="*/ 93 h 165"/>
                <a:gd name="T18" fmla="*/ 79 w 167"/>
                <a:gd name="T19" fmla="*/ 150 h 165"/>
                <a:gd name="T20" fmla="*/ 96 w 167"/>
                <a:gd name="T21" fmla="*/ 165 h 165"/>
                <a:gd name="T22" fmla="*/ 153 w 167"/>
                <a:gd name="T23" fmla="*/ 105 h 165"/>
                <a:gd name="T24" fmla="*/ 167 w 167"/>
                <a:gd name="T25" fmla="*/ 90 h 1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7"/>
                <a:gd name="T40" fmla="*/ 0 h 165"/>
                <a:gd name="T41" fmla="*/ 167 w 167"/>
                <a:gd name="T42" fmla="*/ 165 h 1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7" h="165">
                  <a:moveTo>
                    <a:pt x="167" y="90"/>
                  </a:moveTo>
                  <a:lnTo>
                    <a:pt x="151" y="76"/>
                  </a:lnTo>
                  <a:lnTo>
                    <a:pt x="86" y="14"/>
                  </a:lnTo>
                  <a:lnTo>
                    <a:pt x="71" y="0"/>
                  </a:lnTo>
                  <a:lnTo>
                    <a:pt x="57" y="16"/>
                  </a:lnTo>
                  <a:lnTo>
                    <a:pt x="0" y="76"/>
                  </a:lnTo>
                  <a:lnTo>
                    <a:pt x="19" y="93"/>
                  </a:lnTo>
                  <a:lnTo>
                    <a:pt x="72" y="36"/>
                  </a:lnTo>
                  <a:lnTo>
                    <a:pt x="133" y="93"/>
                  </a:lnTo>
                  <a:lnTo>
                    <a:pt x="79" y="150"/>
                  </a:lnTo>
                  <a:lnTo>
                    <a:pt x="96" y="165"/>
                  </a:lnTo>
                  <a:lnTo>
                    <a:pt x="153" y="105"/>
                  </a:lnTo>
                  <a:lnTo>
                    <a:pt x="167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48" name="Freeform 27"/>
            <p:cNvSpPr>
              <a:spLocks/>
            </p:cNvSpPr>
            <p:nvPr/>
          </p:nvSpPr>
          <p:spPr bwMode="auto">
            <a:xfrm>
              <a:off x="4179" y="2832"/>
              <a:ext cx="337" cy="507"/>
            </a:xfrm>
            <a:custGeom>
              <a:avLst/>
              <a:gdLst>
                <a:gd name="T0" fmla="*/ 0 w 337"/>
                <a:gd name="T1" fmla="*/ 0 h 507"/>
                <a:gd name="T2" fmla="*/ 295 w 337"/>
                <a:gd name="T3" fmla="*/ 294 h 507"/>
                <a:gd name="T4" fmla="*/ 127 w 337"/>
                <a:gd name="T5" fmla="*/ 507 h 507"/>
                <a:gd name="T6" fmla="*/ 337 w 337"/>
                <a:gd name="T7" fmla="*/ 304 h 507"/>
                <a:gd name="T8" fmla="*/ 0 w 337"/>
                <a:gd name="T9" fmla="*/ 0 h 5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7"/>
                <a:gd name="T16" fmla="*/ 0 h 507"/>
                <a:gd name="T17" fmla="*/ 337 w 337"/>
                <a:gd name="T18" fmla="*/ 507 h 5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7" h="507">
                  <a:moveTo>
                    <a:pt x="0" y="0"/>
                  </a:moveTo>
                  <a:lnTo>
                    <a:pt x="295" y="294"/>
                  </a:lnTo>
                  <a:lnTo>
                    <a:pt x="127" y="507"/>
                  </a:lnTo>
                  <a:lnTo>
                    <a:pt x="337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49" name="Freeform 28"/>
            <p:cNvSpPr>
              <a:spLocks/>
            </p:cNvSpPr>
            <p:nvPr/>
          </p:nvSpPr>
          <p:spPr bwMode="auto">
            <a:xfrm>
              <a:off x="4364" y="2783"/>
              <a:ext cx="126" cy="190"/>
            </a:xfrm>
            <a:custGeom>
              <a:avLst/>
              <a:gdLst>
                <a:gd name="T0" fmla="*/ 110 w 126"/>
                <a:gd name="T1" fmla="*/ 0 h 190"/>
                <a:gd name="T2" fmla="*/ 4 w 126"/>
                <a:gd name="T3" fmla="*/ 67 h 190"/>
                <a:gd name="T4" fmla="*/ 0 w 126"/>
                <a:gd name="T5" fmla="*/ 154 h 190"/>
                <a:gd name="T6" fmla="*/ 18 w 126"/>
                <a:gd name="T7" fmla="*/ 125 h 190"/>
                <a:gd name="T8" fmla="*/ 21 w 126"/>
                <a:gd name="T9" fmla="*/ 178 h 190"/>
                <a:gd name="T10" fmla="*/ 33 w 126"/>
                <a:gd name="T11" fmla="*/ 135 h 190"/>
                <a:gd name="T12" fmla="*/ 52 w 126"/>
                <a:gd name="T13" fmla="*/ 190 h 190"/>
                <a:gd name="T14" fmla="*/ 55 w 126"/>
                <a:gd name="T15" fmla="*/ 120 h 190"/>
                <a:gd name="T16" fmla="*/ 57 w 126"/>
                <a:gd name="T17" fmla="*/ 118 h 190"/>
                <a:gd name="T18" fmla="*/ 64 w 126"/>
                <a:gd name="T19" fmla="*/ 115 h 190"/>
                <a:gd name="T20" fmla="*/ 71 w 126"/>
                <a:gd name="T21" fmla="*/ 110 h 190"/>
                <a:gd name="T22" fmla="*/ 81 w 126"/>
                <a:gd name="T23" fmla="*/ 101 h 190"/>
                <a:gd name="T24" fmla="*/ 91 w 126"/>
                <a:gd name="T25" fmla="*/ 92 h 190"/>
                <a:gd name="T26" fmla="*/ 102 w 126"/>
                <a:gd name="T27" fmla="*/ 80 h 190"/>
                <a:gd name="T28" fmla="*/ 109 w 126"/>
                <a:gd name="T29" fmla="*/ 67 h 190"/>
                <a:gd name="T30" fmla="*/ 114 w 126"/>
                <a:gd name="T31" fmla="*/ 51 h 190"/>
                <a:gd name="T32" fmla="*/ 126 w 126"/>
                <a:gd name="T33" fmla="*/ 37 h 190"/>
                <a:gd name="T34" fmla="*/ 110 w 126"/>
                <a:gd name="T35" fmla="*/ 0 h 1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6"/>
                <a:gd name="T55" fmla="*/ 0 h 190"/>
                <a:gd name="T56" fmla="*/ 126 w 126"/>
                <a:gd name="T57" fmla="*/ 190 h 1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6" h="190">
                  <a:moveTo>
                    <a:pt x="110" y="0"/>
                  </a:moveTo>
                  <a:lnTo>
                    <a:pt x="4" y="67"/>
                  </a:lnTo>
                  <a:lnTo>
                    <a:pt x="0" y="154"/>
                  </a:lnTo>
                  <a:lnTo>
                    <a:pt x="18" y="125"/>
                  </a:lnTo>
                  <a:lnTo>
                    <a:pt x="21" y="178"/>
                  </a:lnTo>
                  <a:lnTo>
                    <a:pt x="33" y="135"/>
                  </a:lnTo>
                  <a:lnTo>
                    <a:pt x="52" y="190"/>
                  </a:lnTo>
                  <a:lnTo>
                    <a:pt x="55" y="120"/>
                  </a:lnTo>
                  <a:lnTo>
                    <a:pt x="57" y="118"/>
                  </a:lnTo>
                  <a:lnTo>
                    <a:pt x="64" y="115"/>
                  </a:lnTo>
                  <a:lnTo>
                    <a:pt x="71" y="110"/>
                  </a:lnTo>
                  <a:lnTo>
                    <a:pt x="81" y="101"/>
                  </a:lnTo>
                  <a:lnTo>
                    <a:pt x="91" y="92"/>
                  </a:lnTo>
                  <a:lnTo>
                    <a:pt x="102" y="80"/>
                  </a:lnTo>
                  <a:lnTo>
                    <a:pt x="109" y="67"/>
                  </a:lnTo>
                  <a:lnTo>
                    <a:pt x="114" y="51"/>
                  </a:lnTo>
                  <a:lnTo>
                    <a:pt x="126" y="37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50" name="Freeform 29"/>
            <p:cNvSpPr>
              <a:spLocks/>
            </p:cNvSpPr>
            <p:nvPr/>
          </p:nvSpPr>
          <p:spPr bwMode="auto">
            <a:xfrm>
              <a:off x="4066" y="2195"/>
              <a:ext cx="161" cy="352"/>
            </a:xfrm>
            <a:custGeom>
              <a:avLst/>
              <a:gdLst>
                <a:gd name="T0" fmla="*/ 125 w 161"/>
                <a:gd name="T1" fmla="*/ 0 h 352"/>
                <a:gd name="T2" fmla="*/ 161 w 161"/>
                <a:gd name="T3" fmla="*/ 57 h 352"/>
                <a:gd name="T4" fmla="*/ 84 w 161"/>
                <a:gd name="T5" fmla="*/ 352 h 352"/>
                <a:gd name="T6" fmla="*/ 0 w 161"/>
                <a:gd name="T7" fmla="*/ 153 h 352"/>
                <a:gd name="T8" fmla="*/ 125 w 161"/>
                <a:gd name="T9" fmla="*/ 0 h 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352"/>
                <a:gd name="T17" fmla="*/ 161 w 161"/>
                <a:gd name="T18" fmla="*/ 352 h 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352">
                  <a:moveTo>
                    <a:pt x="125" y="0"/>
                  </a:moveTo>
                  <a:lnTo>
                    <a:pt x="161" y="57"/>
                  </a:lnTo>
                  <a:lnTo>
                    <a:pt x="84" y="352"/>
                  </a:lnTo>
                  <a:lnTo>
                    <a:pt x="0" y="153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51" name="Freeform 30"/>
            <p:cNvSpPr>
              <a:spLocks/>
            </p:cNvSpPr>
            <p:nvPr/>
          </p:nvSpPr>
          <p:spPr bwMode="auto">
            <a:xfrm>
              <a:off x="3889" y="2228"/>
              <a:ext cx="82" cy="280"/>
            </a:xfrm>
            <a:custGeom>
              <a:avLst/>
              <a:gdLst>
                <a:gd name="T0" fmla="*/ 30 w 82"/>
                <a:gd name="T1" fmla="*/ 0 h 280"/>
                <a:gd name="T2" fmla="*/ 6 w 82"/>
                <a:gd name="T3" fmla="*/ 62 h 280"/>
                <a:gd name="T4" fmla="*/ 0 w 82"/>
                <a:gd name="T5" fmla="*/ 280 h 280"/>
                <a:gd name="T6" fmla="*/ 82 w 82"/>
                <a:gd name="T7" fmla="*/ 129 h 280"/>
                <a:gd name="T8" fmla="*/ 30 w 82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80"/>
                <a:gd name="T17" fmla="*/ 82 w 82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80">
                  <a:moveTo>
                    <a:pt x="30" y="0"/>
                  </a:moveTo>
                  <a:lnTo>
                    <a:pt x="6" y="62"/>
                  </a:lnTo>
                  <a:lnTo>
                    <a:pt x="0" y="280"/>
                  </a:lnTo>
                  <a:lnTo>
                    <a:pt x="82" y="12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52" name="Freeform 31"/>
            <p:cNvSpPr>
              <a:spLocks/>
            </p:cNvSpPr>
            <p:nvPr/>
          </p:nvSpPr>
          <p:spPr bwMode="auto">
            <a:xfrm>
              <a:off x="3980" y="2462"/>
              <a:ext cx="46" cy="65"/>
            </a:xfrm>
            <a:custGeom>
              <a:avLst/>
              <a:gdLst>
                <a:gd name="T0" fmla="*/ 24 w 46"/>
                <a:gd name="T1" fmla="*/ 65 h 65"/>
                <a:gd name="T2" fmla="*/ 32 w 46"/>
                <a:gd name="T3" fmla="*/ 61 h 65"/>
                <a:gd name="T4" fmla="*/ 39 w 46"/>
                <a:gd name="T5" fmla="*/ 54 h 65"/>
                <a:gd name="T6" fmla="*/ 44 w 46"/>
                <a:gd name="T7" fmla="*/ 44 h 65"/>
                <a:gd name="T8" fmla="*/ 46 w 46"/>
                <a:gd name="T9" fmla="*/ 32 h 65"/>
                <a:gd name="T10" fmla="*/ 44 w 46"/>
                <a:gd name="T11" fmla="*/ 20 h 65"/>
                <a:gd name="T12" fmla="*/ 39 w 46"/>
                <a:gd name="T13" fmla="*/ 10 h 65"/>
                <a:gd name="T14" fmla="*/ 32 w 46"/>
                <a:gd name="T15" fmla="*/ 3 h 65"/>
                <a:gd name="T16" fmla="*/ 24 w 46"/>
                <a:gd name="T17" fmla="*/ 0 h 65"/>
                <a:gd name="T18" fmla="*/ 13 w 46"/>
                <a:gd name="T19" fmla="*/ 3 h 65"/>
                <a:gd name="T20" fmla="*/ 6 w 46"/>
                <a:gd name="T21" fmla="*/ 10 h 65"/>
                <a:gd name="T22" fmla="*/ 1 w 46"/>
                <a:gd name="T23" fmla="*/ 20 h 65"/>
                <a:gd name="T24" fmla="*/ 0 w 46"/>
                <a:gd name="T25" fmla="*/ 32 h 65"/>
                <a:gd name="T26" fmla="*/ 1 w 46"/>
                <a:gd name="T27" fmla="*/ 44 h 65"/>
                <a:gd name="T28" fmla="*/ 6 w 46"/>
                <a:gd name="T29" fmla="*/ 54 h 65"/>
                <a:gd name="T30" fmla="*/ 13 w 46"/>
                <a:gd name="T31" fmla="*/ 61 h 65"/>
                <a:gd name="T32" fmla="*/ 24 w 46"/>
                <a:gd name="T33" fmla="*/ 65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65"/>
                <a:gd name="T53" fmla="*/ 46 w 46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65">
                  <a:moveTo>
                    <a:pt x="24" y="65"/>
                  </a:moveTo>
                  <a:lnTo>
                    <a:pt x="32" y="61"/>
                  </a:lnTo>
                  <a:lnTo>
                    <a:pt x="39" y="54"/>
                  </a:lnTo>
                  <a:lnTo>
                    <a:pt x="44" y="44"/>
                  </a:lnTo>
                  <a:lnTo>
                    <a:pt x="46" y="32"/>
                  </a:lnTo>
                  <a:lnTo>
                    <a:pt x="44" y="20"/>
                  </a:lnTo>
                  <a:lnTo>
                    <a:pt x="39" y="10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3" y="3"/>
                  </a:lnTo>
                  <a:lnTo>
                    <a:pt x="6" y="10"/>
                  </a:lnTo>
                  <a:lnTo>
                    <a:pt x="1" y="20"/>
                  </a:lnTo>
                  <a:lnTo>
                    <a:pt x="0" y="32"/>
                  </a:lnTo>
                  <a:lnTo>
                    <a:pt x="1" y="44"/>
                  </a:lnTo>
                  <a:lnTo>
                    <a:pt x="6" y="54"/>
                  </a:lnTo>
                  <a:lnTo>
                    <a:pt x="13" y="61"/>
                  </a:lnTo>
                  <a:lnTo>
                    <a:pt x="24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53" name="Freeform 32"/>
            <p:cNvSpPr>
              <a:spLocks/>
            </p:cNvSpPr>
            <p:nvPr/>
          </p:nvSpPr>
          <p:spPr bwMode="auto">
            <a:xfrm>
              <a:off x="3978" y="2640"/>
              <a:ext cx="46" cy="64"/>
            </a:xfrm>
            <a:custGeom>
              <a:avLst/>
              <a:gdLst>
                <a:gd name="T0" fmla="*/ 24 w 46"/>
                <a:gd name="T1" fmla="*/ 64 h 64"/>
                <a:gd name="T2" fmla="*/ 33 w 46"/>
                <a:gd name="T3" fmla="*/ 60 h 64"/>
                <a:gd name="T4" fmla="*/ 39 w 46"/>
                <a:gd name="T5" fmla="*/ 53 h 64"/>
                <a:gd name="T6" fmla="*/ 45 w 46"/>
                <a:gd name="T7" fmla="*/ 43 h 64"/>
                <a:gd name="T8" fmla="*/ 46 w 46"/>
                <a:gd name="T9" fmla="*/ 31 h 64"/>
                <a:gd name="T10" fmla="*/ 45 w 46"/>
                <a:gd name="T11" fmla="*/ 19 h 64"/>
                <a:gd name="T12" fmla="*/ 39 w 46"/>
                <a:gd name="T13" fmla="*/ 9 h 64"/>
                <a:gd name="T14" fmla="*/ 33 w 46"/>
                <a:gd name="T15" fmla="*/ 2 h 64"/>
                <a:gd name="T16" fmla="*/ 24 w 46"/>
                <a:gd name="T17" fmla="*/ 0 h 64"/>
                <a:gd name="T18" fmla="*/ 14 w 46"/>
                <a:gd name="T19" fmla="*/ 2 h 64"/>
                <a:gd name="T20" fmla="*/ 7 w 46"/>
                <a:gd name="T21" fmla="*/ 9 h 64"/>
                <a:gd name="T22" fmla="*/ 2 w 46"/>
                <a:gd name="T23" fmla="*/ 19 h 64"/>
                <a:gd name="T24" fmla="*/ 0 w 46"/>
                <a:gd name="T25" fmla="*/ 31 h 64"/>
                <a:gd name="T26" fmla="*/ 2 w 46"/>
                <a:gd name="T27" fmla="*/ 43 h 64"/>
                <a:gd name="T28" fmla="*/ 7 w 46"/>
                <a:gd name="T29" fmla="*/ 53 h 64"/>
                <a:gd name="T30" fmla="*/ 14 w 46"/>
                <a:gd name="T31" fmla="*/ 60 h 64"/>
                <a:gd name="T32" fmla="*/ 24 w 46"/>
                <a:gd name="T33" fmla="*/ 64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64"/>
                <a:gd name="T53" fmla="*/ 46 w 46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64">
                  <a:moveTo>
                    <a:pt x="24" y="64"/>
                  </a:moveTo>
                  <a:lnTo>
                    <a:pt x="33" y="60"/>
                  </a:lnTo>
                  <a:lnTo>
                    <a:pt x="39" y="53"/>
                  </a:lnTo>
                  <a:lnTo>
                    <a:pt x="45" y="43"/>
                  </a:lnTo>
                  <a:lnTo>
                    <a:pt x="46" y="31"/>
                  </a:lnTo>
                  <a:lnTo>
                    <a:pt x="45" y="19"/>
                  </a:lnTo>
                  <a:lnTo>
                    <a:pt x="39" y="9"/>
                  </a:lnTo>
                  <a:lnTo>
                    <a:pt x="33" y="2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7" y="9"/>
                  </a:lnTo>
                  <a:lnTo>
                    <a:pt x="2" y="19"/>
                  </a:lnTo>
                  <a:lnTo>
                    <a:pt x="0" y="31"/>
                  </a:lnTo>
                  <a:lnTo>
                    <a:pt x="2" y="43"/>
                  </a:lnTo>
                  <a:lnTo>
                    <a:pt x="7" y="53"/>
                  </a:lnTo>
                  <a:lnTo>
                    <a:pt x="14" y="60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6085" name="Rectangle 33"/>
          <p:cNvSpPr>
            <a:spLocks noChangeArrowheads="1"/>
          </p:cNvSpPr>
          <p:nvPr/>
        </p:nvSpPr>
        <p:spPr bwMode="auto">
          <a:xfrm>
            <a:off x="7149229" y="764704"/>
            <a:ext cx="1743251" cy="1200971"/>
          </a:xfrm>
          <a:prstGeom prst="rect">
            <a:avLst/>
          </a:prstGeom>
          <a:solidFill>
            <a:schemeClr val="tx2"/>
          </a:solidFill>
          <a:ln w="9525">
            <a:solidFill>
              <a:srgbClr val="FF0066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400" i="1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 i="1" dirty="0">
                <a:solidFill>
                  <a:schemeClr val="bg1"/>
                </a:solidFill>
                <a:latin typeface="+mn-lt"/>
              </a:rPr>
              <a:t>CONTATO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400" i="1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46086" name="Group 34"/>
          <p:cNvGrpSpPr>
            <a:grpSpLocks/>
          </p:cNvGrpSpPr>
          <p:nvPr/>
        </p:nvGrpSpPr>
        <p:grpSpPr bwMode="auto">
          <a:xfrm>
            <a:off x="228600" y="3618000"/>
            <a:ext cx="3649663" cy="3063788"/>
            <a:chOff x="144" y="2271"/>
            <a:chExt cx="2299" cy="1953"/>
          </a:xfrm>
        </p:grpSpPr>
        <p:sp>
          <p:nvSpPr>
            <p:cNvPr id="46223" name="Freeform 35"/>
            <p:cNvSpPr>
              <a:spLocks/>
            </p:cNvSpPr>
            <p:nvPr/>
          </p:nvSpPr>
          <p:spPr bwMode="auto">
            <a:xfrm flipH="1">
              <a:off x="144" y="2271"/>
              <a:ext cx="2299" cy="1953"/>
            </a:xfrm>
            <a:custGeom>
              <a:avLst/>
              <a:gdLst>
                <a:gd name="T0" fmla="*/ 900710 w 1324"/>
                <a:gd name="T1" fmla="*/ 96077 h 1121"/>
                <a:gd name="T2" fmla="*/ 728575 w 1324"/>
                <a:gd name="T3" fmla="*/ 68311 h 1121"/>
                <a:gd name="T4" fmla="*/ 501785 w 1324"/>
                <a:gd name="T5" fmla="*/ 128773 h 1121"/>
                <a:gd name="T6" fmla="*/ 428368 w 1324"/>
                <a:gd name="T7" fmla="*/ 80474 h 1121"/>
                <a:gd name="T8" fmla="*/ 269662 w 1324"/>
                <a:gd name="T9" fmla="*/ 125689 h 1121"/>
                <a:gd name="T10" fmla="*/ 122417 w 1324"/>
                <a:gd name="T11" fmla="*/ 151644 h 1121"/>
                <a:gd name="T12" fmla="*/ 91719 w 1324"/>
                <a:gd name="T13" fmla="*/ 0 h 1121"/>
                <a:gd name="T14" fmla="*/ 0 w 1324"/>
                <a:gd name="T15" fmla="*/ 10772 h 1121"/>
                <a:gd name="T16" fmla="*/ 21655 w 1324"/>
                <a:gd name="T17" fmla="*/ 244257 h 1121"/>
                <a:gd name="T18" fmla="*/ 246698 w 1324"/>
                <a:gd name="T19" fmla="*/ 425543 h 1121"/>
                <a:gd name="T20" fmla="*/ 251982 w 1324"/>
                <a:gd name="T21" fmla="*/ 445671 h 1121"/>
                <a:gd name="T22" fmla="*/ 260917 w 1324"/>
                <a:gd name="T23" fmla="*/ 496414 h 1121"/>
                <a:gd name="T24" fmla="*/ 273388 w 1324"/>
                <a:gd name="T25" fmla="*/ 567776 h 1121"/>
                <a:gd name="T26" fmla="*/ 287861 w 1324"/>
                <a:gd name="T27" fmla="*/ 650021 h 1121"/>
                <a:gd name="T28" fmla="*/ 300856 w 1324"/>
                <a:gd name="T29" fmla="*/ 732115 h 1121"/>
                <a:gd name="T30" fmla="*/ 311978 w 1324"/>
                <a:gd name="T31" fmla="*/ 802906 h 1121"/>
                <a:gd name="T32" fmla="*/ 320743 w 1324"/>
                <a:gd name="T33" fmla="*/ 853764 h 1121"/>
                <a:gd name="T34" fmla="*/ 323680 w 1324"/>
                <a:gd name="T35" fmla="*/ 872608 h 1121"/>
                <a:gd name="T36" fmla="*/ 821958 w 1324"/>
                <a:gd name="T37" fmla="*/ 876669 h 1121"/>
                <a:gd name="T38" fmla="*/ 851241 w 1324"/>
                <a:gd name="T39" fmla="*/ 841757 h 1121"/>
                <a:gd name="T40" fmla="*/ 876119 w 1324"/>
                <a:gd name="T41" fmla="*/ 793496 h 1121"/>
                <a:gd name="T42" fmla="*/ 897773 w 1324"/>
                <a:gd name="T43" fmla="*/ 739567 h 1121"/>
                <a:gd name="T44" fmla="*/ 915945 w 1324"/>
                <a:gd name="T45" fmla="*/ 680341 h 1121"/>
                <a:gd name="T46" fmla="*/ 933201 w 1324"/>
                <a:gd name="T47" fmla="*/ 624024 h 1121"/>
                <a:gd name="T48" fmla="*/ 951123 w 1324"/>
                <a:gd name="T49" fmla="*/ 571992 h 1121"/>
                <a:gd name="T50" fmla="*/ 969318 w 1324"/>
                <a:gd name="T51" fmla="*/ 530148 h 1121"/>
                <a:gd name="T52" fmla="*/ 990718 w 1324"/>
                <a:gd name="T53" fmla="*/ 500517 h 1121"/>
                <a:gd name="T54" fmla="*/ 994776 w 1324"/>
                <a:gd name="T55" fmla="*/ 485539 h 1121"/>
                <a:gd name="T56" fmla="*/ 993441 w 1324"/>
                <a:gd name="T57" fmla="*/ 459150 h 1121"/>
                <a:gd name="T58" fmla="*/ 987775 w 1324"/>
                <a:gd name="T59" fmla="*/ 423775 h 1121"/>
                <a:gd name="T60" fmla="*/ 980529 w 1324"/>
                <a:gd name="T61" fmla="*/ 386335 h 1121"/>
                <a:gd name="T62" fmla="*/ 973137 w 1324"/>
                <a:gd name="T63" fmla="*/ 347827 h 1121"/>
                <a:gd name="T64" fmla="*/ 966038 w 1324"/>
                <a:gd name="T65" fmla="*/ 312752 h 1121"/>
                <a:gd name="T66" fmla="*/ 964028 w 1324"/>
                <a:gd name="T67" fmla="*/ 286452 h 1121"/>
                <a:gd name="T68" fmla="*/ 967520 w 1324"/>
                <a:gd name="T69" fmla="*/ 269758 h 1121"/>
                <a:gd name="T70" fmla="*/ 900710 w 1324"/>
                <a:gd name="T71" fmla="*/ 96077 h 11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24"/>
                <a:gd name="T109" fmla="*/ 0 h 1121"/>
                <a:gd name="T110" fmla="*/ 1324 w 1324"/>
                <a:gd name="T111" fmla="*/ 1121 h 11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24" h="1121">
                  <a:moveTo>
                    <a:pt x="1199" y="123"/>
                  </a:moveTo>
                  <a:lnTo>
                    <a:pt x="970" y="87"/>
                  </a:lnTo>
                  <a:lnTo>
                    <a:pt x="668" y="165"/>
                  </a:lnTo>
                  <a:lnTo>
                    <a:pt x="570" y="103"/>
                  </a:lnTo>
                  <a:lnTo>
                    <a:pt x="359" y="161"/>
                  </a:lnTo>
                  <a:lnTo>
                    <a:pt x="163" y="194"/>
                  </a:lnTo>
                  <a:lnTo>
                    <a:pt x="122" y="0"/>
                  </a:lnTo>
                  <a:lnTo>
                    <a:pt x="0" y="14"/>
                  </a:lnTo>
                  <a:lnTo>
                    <a:pt x="29" y="312"/>
                  </a:lnTo>
                  <a:lnTo>
                    <a:pt x="328" y="544"/>
                  </a:lnTo>
                  <a:lnTo>
                    <a:pt x="335" y="570"/>
                  </a:lnTo>
                  <a:lnTo>
                    <a:pt x="347" y="635"/>
                  </a:lnTo>
                  <a:lnTo>
                    <a:pt x="364" y="726"/>
                  </a:lnTo>
                  <a:lnTo>
                    <a:pt x="383" y="831"/>
                  </a:lnTo>
                  <a:lnTo>
                    <a:pt x="400" y="936"/>
                  </a:lnTo>
                  <a:lnTo>
                    <a:pt x="415" y="1027"/>
                  </a:lnTo>
                  <a:lnTo>
                    <a:pt x="427" y="1092"/>
                  </a:lnTo>
                  <a:lnTo>
                    <a:pt x="431" y="1116"/>
                  </a:lnTo>
                  <a:lnTo>
                    <a:pt x="1094" y="1121"/>
                  </a:lnTo>
                  <a:lnTo>
                    <a:pt x="1133" y="1077"/>
                  </a:lnTo>
                  <a:lnTo>
                    <a:pt x="1166" y="1015"/>
                  </a:lnTo>
                  <a:lnTo>
                    <a:pt x="1195" y="946"/>
                  </a:lnTo>
                  <a:lnTo>
                    <a:pt x="1219" y="870"/>
                  </a:lnTo>
                  <a:lnTo>
                    <a:pt x="1242" y="798"/>
                  </a:lnTo>
                  <a:lnTo>
                    <a:pt x="1266" y="731"/>
                  </a:lnTo>
                  <a:lnTo>
                    <a:pt x="1290" y="678"/>
                  </a:lnTo>
                  <a:lnTo>
                    <a:pt x="1319" y="640"/>
                  </a:lnTo>
                  <a:lnTo>
                    <a:pt x="1324" y="621"/>
                  </a:lnTo>
                  <a:lnTo>
                    <a:pt x="1322" y="587"/>
                  </a:lnTo>
                  <a:lnTo>
                    <a:pt x="1315" y="542"/>
                  </a:lnTo>
                  <a:lnTo>
                    <a:pt x="1305" y="494"/>
                  </a:lnTo>
                  <a:lnTo>
                    <a:pt x="1295" y="445"/>
                  </a:lnTo>
                  <a:lnTo>
                    <a:pt x="1286" y="400"/>
                  </a:lnTo>
                  <a:lnTo>
                    <a:pt x="1283" y="366"/>
                  </a:lnTo>
                  <a:lnTo>
                    <a:pt x="1288" y="345"/>
                  </a:lnTo>
                  <a:lnTo>
                    <a:pt x="1199" y="123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24" name="Freeform 36"/>
            <p:cNvSpPr>
              <a:spLocks/>
            </p:cNvSpPr>
            <p:nvPr/>
          </p:nvSpPr>
          <p:spPr bwMode="auto">
            <a:xfrm flipH="1">
              <a:off x="726" y="2369"/>
              <a:ext cx="807" cy="1021"/>
            </a:xfrm>
            <a:custGeom>
              <a:avLst/>
              <a:gdLst>
                <a:gd name="T0" fmla="*/ 41718 w 465"/>
                <a:gd name="T1" fmla="*/ 9499 h 586"/>
                <a:gd name="T2" fmla="*/ 8882 w 465"/>
                <a:gd name="T3" fmla="*/ 95619 h 586"/>
                <a:gd name="T4" fmla="*/ 0 w 465"/>
                <a:gd name="T5" fmla="*/ 458643 h 586"/>
                <a:gd name="T6" fmla="*/ 181370 w 465"/>
                <a:gd name="T7" fmla="*/ 171629 h 586"/>
                <a:gd name="T8" fmla="*/ 347194 w 465"/>
                <a:gd name="T9" fmla="*/ 61797 h 586"/>
                <a:gd name="T10" fmla="*/ 321786 w 465"/>
                <a:gd name="T11" fmla="*/ 0 h 586"/>
                <a:gd name="T12" fmla="*/ 86007 w 465"/>
                <a:gd name="T13" fmla="*/ 47609 h 586"/>
                <a:gd name="T14" fmla="*/ 41718 w 465"/>
                <a:gd name="T15" fmla="*/ 9499 h 5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5"/>
                <a:gd name="T25" fmla="*/ 0 h 586"/>
                <a:gd name="T26" fmla="*/ 465 w 465"/>
                <a:gd name="T27" fmla="*/ 586 h 5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5" h="586">
                  <a:moveTo>
                    <a:pt x="56" y="12"/>
                  </a:moveTo>
                  <a:lnTo>
                    <a:pt x="12" y="122"/>
                  </a:lnTo>
                  <a:lnTo>
                    <a:pt x="0" y="586"/>
                  </a:lnTo>
                  <a:lnTo>
                    <a:pt x="243" y="219"/>
                  </a:lnTo>
                  <a:lnTo>
                    <a:pt x="465" y="79"/>
                  </a:lnTo>
                  <a:lnTo>
                    <a:pt x="431" y="0"/>
                  </a:lnTo>
                  <a:lnTo>
                    <a:pt x="115" y="61"/>
                  </a:lnTo>
                  <a:lnTo>
                    <a:pt x="56" y="12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25" name="Freeform 37"/>
            <p:cNvSpPr>
              <a:spLocks/>
            </p:cNvSpPr>
            <p:nvPr/>
          </p:nvSpPr>
          <p:spPr bwMode="auto">
            <a:xfrm flipH="1">
              <a:off x="1283" y="2475"/>
              <a:ext cx="278" cy="935"/>
            </a:xfrm>
            <a:custGeom>
              <a:avLst/>
              <a:gdLst>
                <a:gd name="T0" fmla="*/ 99244 w 160"/>
                <a:gd name="T1" fmla="*/ 0 h 537"/>
                <a:gd name="T2" fmla="*/ 69031 w 160"/>
                <a:gd name="T3" fmla="*/ 49142 h 537"/>
                <a:gd name="T4" fmla="*/ 74012 w 160"/>
                <a:gd name="T5" fmla="*/ 103954 h 537"/>
                <a:gd name="T6" fmla="*/ 0 w 160"/>
                <a:gd name="T7" fmla="*/ 298268 h 537"/>
                <a:gd name="T8" fmla="*/ 12305 w 160"/>
                <a:gd name="T9" fmla="*/ 416909 h 537"/>
                <a:gd name="T10" fmla="*/ 114096 w 160"/>
                <a:gd name="T11" fmla="*/ 275444 h 537"/>
                <a:gd name="T12" fmla="*/ 99244 w 160"/>
                <a:gd name="T13" fmla="*/ 111925 h 537"/>
                <a:gd name="T14" fmla="*/ 121095 w 160"/>
                <a:gd name="T15" fmla="*/ 75260 h 537"/>
                <a:gd name="T16" fmla="*/ 99244 w 160"/>
                <a:gd name="T17" fmla="*/ 0 h 5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0"/>
                <a:gd name="T28" fmla="*/ 0 h 537"/>
                <a:gd name="T29" fmla="*/ 160 w 160"/>
                <a:gd name="T30" fmla="*/ 537 h 5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0" h="537">
                  <a:moveTo>
                    <a:pt x="131" y="0"/>
                  </a:moveTo>
                  <a:lnTo>
                    <a:pt x="91" y="63"/>
                  </a:lnTo>
                  <a:lnTo>
                    <a:pt x="98" y="134"/>
                  </a:lnTo>
                  <a:lnTo>
                    <a:pt x="0" y="384"/>
                  </a:lnTo>
                  <a:lnTo>
                    <a:pt x="16" y="537"/>
                  </a:lnTo>
                  <a:lnTo>
                    <a:pt x="151" y="355"/>
                  </a:lnTo>
                  <a:lnTo>
                    <a:pt x="131" y="144"/>
                  </a:lnTo>
                  <a:lnTo>
                    <a:pt x="160" y="9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6087" name="Rectangle 38"/>
          <p:cNvSpPr>
            <a:spLocks noChangeArrowheads="1"/>
          </p:cNvSpPr>
          <p:nvPr/>
        </p:nvSpPr>
        <p:spPr bwMode="auto">
          <a:xfrm>
            <a:off x="542748" y="5837510"/>
            <a:ext cx="2925939" cy="831639"/>
          </a:xfrm>
          <a:prstGeom prst="rect">
            <a:avLst/>
          </a:prstGeom>
          <a:solidFill>
            <a:schemeClr val="tx2"/>
          </a:solidFill>
          <a:ln w="9525">
            <a:solidFill>
              <a:srgbClr val="FF0066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 i="1" dirty="0">
                <a:solidFill>
                  <a:schemeClr val="bg1"/>
                </a:solidFill>
                <a:latin typeface="+mn-lt"/>
              </a:rPr>
              <a:t>FONTE de INFECÇÃO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 i="1" dirty="0">
                <a:solidFill>
                  <a:schemeClr val="bg1"/>
                </a:solidFill>
                <a:latin typeface="+mn-lt"/>
              </a:rPr>
              <a:t>(Doente </a:t>
            </a:r>
            <a:r>
              <a:rPr lang="pt-BR" altLang="pt-BR" sz="2400" i="1" dirty="0" err="1">
                <a:solidFill>
                  <a:schemeClr val="bg1"/>
                </a:solidFill>
                <a:latin typeface="+mn-lt"/>
              </a:rPr>
              <a:t>bacilífero</a:t>
            </a:r>
            <a:r>
              <a:rPr lang="pt-BR" altLang="pt-BR" sz="2400" i="1" dirty="0">
                <a:latin typeface="+mn-lt"/>
              </a:rPr>
              <a:t>)</a:t>
            </a:r>
          </a:p>
        </p:txBody>
      </p:sp>
      <p:sp>
        <p:nvSpPr>
          <p:cNvPr id="46089" name="Freeform 40"/>
          <p:cNvSpPr>
            <a:spLocks/>
          </p:cNvSpPr>
          <p:nvPr/>
        </p:nvSpPr>
        <p:spPr bwMode="auto">
          <a:xfrm flipH="1">
            <a:off x="2425700" y="2888005"/>
            <a:ext cx="317500" cy="161583"/>
          </a:xfrm>
          <a:custGeom>
            <a:avLst/>
            <a:gdLst>
              <a:gd name="T0" fmla="*/ 0 w 115"/>
              <a:gd name="T1" fmla="*/ 0 h 59"/>
              <a:gd name="T2" fmla="*/ 2147483646 w 115"/>
              <a:gd name="T3" fmla="*/ 2147483646 h 59"/>
              <a:gd name="T4" fmla="*/ 2147483646 w 115"/>
              <a:gd name="T5" fmla="*/ 2147483646 h 59"/>
              <a:gd name="T6" fmla="*/ 2147483646 w 115"/>
              <a:gd name="T7" fmla="*/ 2147483646 h 59"/>
              <a:gd name="T8" fmla="*/ 0 w 115"/>
              <a:gd name="T9" fmla="*/ 0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"/>
              <a:gd name="T16" fmla="*/ 0 h 59"/>
              <a:gd name="T17" fmla="*/ 115 w 115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" h="59">
                <a:moveTo>
                  <a:pt x="0" y="0"/>
                </a:moveTo>
                <a:lnTo>
                  <a:pt x="3" y="43"/>
                </a:lnTo>
                <a:lnTo>
                  <a:pt x="103" y="59"/>
                </a:lnTo>
                <a:lnTo>
                  <a:pt x="115" y="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090" name="Freeform 41"/>
          <p:cNvSpPr>
            <a:spLocks/>
          </p:cNvSpPr>
          <p:nvPr/>
        </p:nvSpPr>
        <p:spPr bwMode="auto">
          <a:xfrm flipH="1">
            <a:off x="909638" y="1864337"/>
            <a:ext cx="2051050" cy="2177438"/>
          </a:xfrm>
          <a:custGeom>
            <a:avLst/>
            <a:gdLst>
              <a:gd name="T0" fmla="*/ 2147483646 w 744"/>
              <a:gd name="T1" fmla="*/ 2147483646 h 797"/>
              <a:gd name="T2" fmla="*/ 2147483646 w 744"/>
              <a:gd name="T3" fmla="*/ 2147483646 h 797"/>
              <a:gd name="T4" fmla="*/ 2147483646 w 744"/>
              <a:gd name="T5" fmla="*/ 2147483646 h 797"/>
              <a:gd name="T6" fmla="*/ 2147483646 w 744"/>
              <a:gd name="T7" fmla="*/ 2147483646 h 797"/>
              <a:gd name="T8" fmla="*/ 2147483646 w 744"/>
              <a:gd name="T9" fmla="*/ 2147483646 h 797"/>
              <a:gd name="T10" fmla="*/ 2147483646 w 744"/>
              <a:gd name="T11" fmla="*/ 2147483646 h 797"/>
              <a:gd name="T12" fmla="*/ 2147483646 w 744"/>
              <a:gd name="T13" fmla="*/ 2147483646 h 797"/>
              <a:gd name="T14" fmla="*/ 2147483646 w 744"/>
              <a:gd name="T15" fmla="*/ 2147483646 h 797"/>
              <a:gd name="T16" fmla="*/ 2147483646 w 744"/>
              <a:gd name="T17" fmla="*/ 2147483646 h 797"/>
              <a:gd name="T18" fmla="*/ 2147483646 w 744"/>
              <a:gd name="T19" fmla="*/ 2147483646 h 797"/>
              <a:gd name="T20" fmla="*/ 2147483646 w 744"/>
              <a:gd name="T21" fmla="*/ 2147483646 h 797"/>
              <a:gd name="T22" fmla="*/ 2147483646 w 744"/>
              <a:gd name="T23" fmla="*/ 2147483646 h 797"/>
              <a:gd name="T24" fmla="*/ 2147483646 w 744"/>
              <a:gd name="T25" fmla="*/ 2147483646 h 797"/>
              <a:gd name="T26" fmla="*/ 2147483646 w 744"/>
              <a:gd name="T27" fmla="*/ 2147483646 h 797"/>
              <a:gd name="T28" fmla="*/ 2147483646 w 744"/>
              <a:gd name="T29" fmla="*/ 2147483646 h 797"/>
              <a:gd name="T30" fmla="*/ 2147483646 w 744"/>
              <a:gd name="T31" fmla="*/ 2147483646 h 797"/>
              <a:gd name="T32" fmla="*/ 2147483646 w 744"/>
              <a:gd name="T33" fmla="*/ 0 h 797"/>
              <a:gd name="T34" fmla="*/ 2147483646 w 744"/>
              <a:gd name="T35" fmla="*/ 2147483646 h 797"/>
              <a:gd name="T36" fmla="*/ 2147483646 w 744"/>
              <a:gd name="T37" fmla="*/ 2147483646 h 797"/>
              <a:gd name="T38" fmla="*/ 2147483646 w 744"/>
              <a:gd name="T39" fmla="*/ 2147483646 h 797"/>
              <a:gd name="T40" fmla="*/ 2147483646 w 744"/>
              <a:gd name="T41" fmla="*/ 2147483646 h 797"/>
              <a:gd name="T42" fmla="*/ 2147483646 w 744"/>
              <a:gd name="T43" fmla="*/ 2147483646 h 797"/>
              <a:gd name="T44" fmla="*/ 2147483646 w 744"/>
              <a:gd name="T45" fmla="*/ 2147483646 h 797"/>
              <a:gd name="T46" fmla="*/ 2147483646 w 744"/>
              <a:gd name="T47" fmla="*/ 2147483646 h 797"/>
              <a:gd name="T48" fmla="*/ 2147483646 w 744"/>
              <a:gd name="T49" fmla="*/ 2147483646 h 797"/>
              <a:gd name="T50" fmla="*/ 2147483646 w 744"/>
              <a:gd name="T51" fmla="*/ 2147483646 h 797"/>
              <a:gd name="T52" fmla="*/ 2147483646 w 744"/>
              <a:gd name="T53" fmla="*/ 2147483646 h 797"/>
              <a:gd name="T54" fmla="*/ 2147483646 w 744"/>
              <a:gd name="T55" fmla="*/ 2147483646 h 797"/>
              <a:gd name="T56" fmla="*/ 2147483646 w 744"/>
              <a:gd name="T57" fmla="*/ 2147483646 h 797"/>
              <a:gd name="T58" fmla="*/ 2147483646 w 744"/>
              <a:gd name="T59" fmla="*/ 2147483646 h 797"/>
              <a:gd name="T60" fmla="*/ 2147483646 w 744"/>
              <a:gd name="T61" fmla="*/ 2147483646 h 797"/>
              <a:gd name="T62" fmla="*/ 2147483646 w 744"/>
              <a:gd name="T63" fmla="*/ 2147483646 h 797"/>
              <a:gd name="T64" fmla="*/ 0 w 744"/>
              <a:gd name="T65" fmla="*/ 2147483646 h 797"/>
              <a:gd name="T66" fmla="*/ 2147483646 w 744"/>
              <a:gd name="T67" fmla="*/ 2147483646 h 797"/>
              <a:gd name="T68" fmla="*/ 2147483646 w 744"/>
              <a:gd name="T69" fmla="*/ 2147483646 h 797"/>
              <a:gd name="T70" fmla="*/ 2147483646 w 744"/>
              <a:gd name="T71" fmla="*/ 2147483646 h 797"/>
              <a:gd name="T72" fmla="*/ 2147483646 w 744"/>
              <a:gd name="T73" fmla="*/ 2147483646 h 797"/>
              <a:gd name="T74" fmla="*/ 2147483646 w 744"/>
              <a:gd name="T75" fmla="*/ 2147483646 h 797"/>
              <a:gd name="T76" fmla="*/ 2147483646 w 744"/>
              <a:gd name="T77" fmla="*/ 2147483646 h 797"/>
              <a:gd name="T78" fmla="*/ 2147483646 w 744"/>
              <a:gd name="T79" fmla="*/ 2147483646 h 797"/>
              <a:gd name="T80" fmla="*/ 2147483646 w 744"/>
              <a:gd name="T81" fmla="*/ 2147483646 h 797"/>
              <a:gd name="T82" fmla="*/ 2147483646 w 744"/>
              <a:gd name="T83" fmla="*/ 2147483646 h 797"/>
              <a:gd name="T84" fmla="*/ 2147483646 w 744"/>
              <a:gd name="T85" fmla="*/ 2147483646 h 797"/>
              <a:gd name="T86" fmla="*/ 2147483646 w 744"/>
              <a:gd name="T87" fmla="*/ 2147483646 h 797"/>
              <a:gd name="T88" fmla="*/ 2147483646 w 744"/>
              <a:gd name="T89" fmla="*/ 2147483646 h 797"/>
              <a:gd name="T90" fmla="*/ 2147483646 w 744"/>
              <a:gd name="T91" fmla="*/ 2147483646 h 797"/>
              <a:gd name="T92" fmla="*/ 2147483646 w 744"/>
              <a:gd name="T93" fmla="*/ 2147483646 h 79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44"/>
              <a:gd name="T142" fmla="*/ 0 h 797"/>
              <a:gd name="T143" fmla="*/ 744 w 744"/>
              <a:gd name="T144" fmla="*/ 797 h 79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44" h="797">
                <a:moveTo>
                  <a:pt x="601" y="112"/>
                </a:moveTo>
                <a:lnTo>
                  <a:pt x="601" y="110"/>
                </a:lnTo>
                <a:lnTo>
                  <a:pt x="599" y="106"/>
                </a:lnTo>
                <a:lnTo>
                  <a:pt x="596" y="101"/>
                </a:lnTo>
                <a:lnTo>
                  <a:pt x="591" y="94"/>
                </a:lnTo>
                <a:lnTo>
                  <a:pt x="582" y="88"/>
                </a:lnTo>
                <a:lnTo>
                  <a:pt x="572" y="77"/>
                </a:lnTo>
                <a:lnTo>
                  <a:pt x="560" y="69"/>
                </a:lnTo>
                <a:lnTo>
                  <a:pt x="544" y="58"/>
                </a:lnTo>
                <a:lnTo>
                  <a:pt x="526" y="48"/>
                </a:lnTo>
                <a:lnTo>
                  <a:pt x="503" y="38"/>
                </a:lnTo>
                <a:lnTo>
                  <a:pt x="477" y="27"/>
                </a:lnTo>
                <a:lnTo>
                  <a:pt x="447" y="19"/>
                </a:lnTo>
                <a:lnTo>
                  <a:pt x="412" y="12"/>
                </a:lnTo>
                <a:lnTo>
                  <a:pt x="373" y="7"/>
                </a:lnTo>
                <a:lnTo>
                  <a:pt x="328" y="2"/>
                </a:lnTo>
                <a:lnTo>
                  <a:pt x="278" y="0"/>
                </a:lnTo>
                <a:lnTo>
                  <a:pt x="148" y="125"/>
                </a:lnTo>
                <a:lnTo>
                  <a:pt x="148" y="134"/>
                </a:lnTo>
                <a:lnTo>
                  <a:pt x="148" y="156"/>
                </a:lnTo>
                <a:lnTo>
                  <a:pt x="148" y="177"/>
                </a:lnTo>
                <a:lnTo>
                  <a:pt x="148" y="187"/>
                </a:lnTo>
                <a:lnTo>
                  <a:pt x="31" y="300"/>
                </a:lnTo>
                <a:lnTo>
                  <a:pt x="75" y="326"/>
                </a:lnTo>
                <a:lnTo>
                  <a:pt x="74" y="331"/>
                </a:lnTo>
                <a:lnTo>
                  <a:pt x="69" y="345"/>
                </a:lnTo>
                <a:lnTo>
                  <a:pt x="62" y="364"/>
                </a:lnTo>
                <a:lnTo>
                  <a:pt x="53" y="385"/>
                </a:lnTo>
                <a:lnTo>
                  <a:pt x="194" y="386"/>
                </a:lnTo>
                <a:lnTo>
                  <a:pt x="153" y="500"/>
                </a:lnTo>
                <a:lnTo>
                  <a:pt x="34" y="452"/>
                </a:lnTo>
                <a:lnTo>
                  <a:pt x="45" y="517"/>
                </a:lnTo>
                <a:lnTo>
                  <a:pt x="0" y="567"/>
                </a:lnTo>
                <a:lnTo>
                  <a:pt x="91" y="651"/>
                </a:lnTo>
                <a:lnTo>
                  <a:pt x="209" y="608"/>
                </a:lnTo>
                <a:lnTo>
                  <a:pt x="354" y="781"/>
                </a:lnTo>
                <a:lnTo>
                  <a:pt x="618" y="797"/>
                </a:lnTo>
                <a:lnTo>
                  <a:pt x="611" y="567"/>
                </a:lnTo>
                <a:lnTo>
                  <a:pt x="714" y="395"/>
                </a:lnTo>
                <a:lnTo>
                  <a:pt x="720" y="390"/>
                </a:lnTo>
                <a:lnTo>
                  <a:pt x="728" y="376"/>
                </a:lnTo>
                <a:lnTo>
                  <a:pt x="739" y="352"/>
                </a:lnTo>
                <a:lnTo>
                  <a:pt x="744" y="321"/>
                </a:lnTo>
                <a:lnTo>
                  <a:pt x="737" y="280"/>
                </a:lnTo>
                <a:lnTo>
                  <a:pt x="714" y="232"/>
                </a:lnTo>
                <a:lnTo>
                  <a:pt x="672" y="175"/>
                </a:lnTo>
                <a:lnTo>
                  <a:pt x="601" y="112"/>
                </a:lnTo>
                <a:close/>
              </a:path>
            </a:pathLst>
          </a:custGeom>
          <a:solidFill>
            <a:srgbClr val="F2BF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091" name="Freeform 42"/>
          <p:cNvSpPr>
            <a:spLocks/>
          </p:cNvSpPr>
          <p:nvPr/>
        </p:nvSpPr>
        <p:spPr bwMode="auto">
          <a:xfrm flipH="1">
            <a:off x="1625599" y="3238119"/>
            <a:ext cx="758825" cy="765555"/>
          </a:xfrm>
          <a:custGeom>
            <a:avLst/>
            <a:gdLst>
              <a:gd name="T0" fmla="*/ 2147483646 w 275"/>
              <a:gd name="T1" fmla="*/ 2147483646 h 280"/>
              <a:gd name="T2" fmla="*/ 0 w 275"/>
              <a:gd name="T3" fmla="*/ 2147483646 h 280"/>
              <a:gd name="T4" fmla="*/ 2147483646 w 275"/>
              <a:gd name="T5" fmla="*/ 2147483646 h 280"/>
              <a:gd name="T6" fmla="*/ 2147483646 w 275"/>
              <a:gd name="T7" fmla="*/ 2147483646 h 280"/>
              <a:gd name="T8" fmla="*/ 2147483646 w 275"/>
              <a:gd name="T9" fmla="*/ 2147483646 h 280"/>
              <a:gd name="T10" fmla="*/ 2147483646 w 275"/>
              <a:gd name="T11" fmla="*/ 0 h 280"/>
              <a:gd name="T12" fmla="*/ 2147483646 w 275"/>
              <a:gd name="T13" fmla="*/ 2147483646 h 2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5"/>
              <a:gd name="T22" fmla="*/ 0 h 280"/>
              <a:gd name="T23" fmla="*/ 275 w 275"/>
              <a:gd name="T24" fmla="*/ 280 h 2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5" h="280">
                <a:moveTo>
                  <a:pt x="112" y="136"/>
                </a:moveTo>
                <a:lnTo>
                  <a:pt x="0" y="105"/>
                </a:lnTo>
                <a:lnTo>
                  <a:pt x="49" y="218"/>
                </a:lnTo>
                <a:lnTo>
                  <a:pt x="128" y="280"/>
                </a:lnTo>
                <a:lnTo>
                  <a:pt x="189" y="177"/>
                </a:lnTo>
                <a:lnTo>
                  <a:pt x="275" y="0"/>
                </a:lnTo>
                <a:lnTo>
                  <a:pt x="112" y="136"/>
                </a:lnTo>
                <a:close/>
              </a:path>
            </a:pathLst>
          </a:custGeom>
          <a:solidFill>
            <a:srgbClr val="EDA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092" name="Freeform 43"/>
          <p:cNvSpPr>
            <a:spLocks/>
          </p:cNvSpPr>
          <p:nvPr/>
        </p:nvSpPr>
        <p:spPr bwMode="auto">
          <a:xfrm flipH="1">
            <a:off x="1292225" y="2933730"/>
            <a:ext cx="242888" cy="268258"/>
          </a:xfrm>
          <a:custGeom>
            <a:avLst/>
            <a:gdLst>
              <a:gd name="T0" fmla="*/ 2147483646 w 88"/>
              <a:gd name="T1" fmla="*/ 2147483646 h 98"/>
              <a:gd name="T2" fmla="*/ 2147483646 w 88"/>
              <a:gd name="T3" fmla="*/ 2147483646 h 98"/>
              <a:gd name="T4" fmla="*/ 2147483646 w 88"/>
              <a:gd name="T5" fmla="*/ 2147483646 h 98"/>
              <a:gd name="T6" fmla="*/ 2147483646 w 88"/>
              <a:gd name="T7" fmla="*/ 2147483646 h 98"/>
              <a:gd name="T8" fmla="*/ 2147483646 w 88"/>
              <a:gd name="T9" fmla="*/ 2147483646 h 98"/>
              <a:gd name="T10" fmla="*/ 2147483646 w 88"/>
              <a:gd name="T11" fmla="*/ 2147483646 h 98"/>
              <a:gd name="T12" fmla="*/ 2147483646 w 88"/>
              <a:gd name="T13" fmla="*/ 2147483646 h 98"/>
              <a:gd name="T14" fmla="*/ 2147483646 w 88"/>
              <a:gd name="T15" fmla="*/ 2147483646 h 98"/>
              <a:gd name="T16" fmla="*/ 2147483646 w 88"/>
              <a:gd name="T17" fmla="*/ 2147483646 h 98"/>
              <a:gd name="T18" fmla="*/ 2147483646 w 88"/>
              <a:gd name="T19" fmla="*/ 2147483646 h 98"/>
              <a:gd name="T20" fmla="*/ 2147483646 w 88"/>
              <a:gd name="T21" fmla="*/ 2147483646 h 98"/>
              <a:gd name="T22" fmla="*/ 2147483646 w 88"/>
              <a:gd name="T23" fmla="*/ 2147483646 h 98"/>
              <a:gd name="T24" fmla="*/ 2147483646 w 88"/>
              <a:gd name="T25" fmla="*/ 2147483646 h 98"/>
              <a:gd name="T26" fmla="*/ 2147483646 w 88"/>
              <a:gd name="T27" fmla="*/ 2147483646 h 98"/>
              <a:gd name="T28" fmla="*/ 2147483646 w 88"/>
              <a:gd name="T29" fmla="*/ 2147483646 h 98"/>
              <a:gd name="T30" fmla="*/ 2147483646 w 88"/>
              <a:gd name="T31" fmla="*/ 2147483646 h 98"/>
              <a:gd name="T32" fmla="*/ 0 w 88"/>
              <a:gd name="T33" fmla="*/ 2147483646 h 98"/>
              <a:gd name="T34" fmla="*/ 0 w 88"/>
              <a:gd name="T35" fmla="*/ 2147483646 h 98"/>
              <a:gd name="T36" fmla="*/ 0 w 88"/>
              <a:gd name="T37" fmla="*/ 2147483646 h 98"/>
              <a:gd name="T38" fmla="*/ 2147483646 w 88"/>
              <a:gd name="T39" fmla="*/ 2147483646 h 98"/>
              <a:gd name="T40" fmla="*/ 2147483646 w 88"/>
              <a:gd name="T41" fmla="*/ 2147483646 h 98"/>
              <a:gd name="T42" fmla="*/ 2147483646 w 88"/>
              <a:gd name="T43" fmla="*/ 2147483646 h 98"/>
              <a:gd name="T44" fmla="*/ 2147483646 w 88"/>
              <a:gd name="T45" fmla="*/ 2147483646 h 98"/>
              <a:gd name="T46" fmla="*/ 2147483646 w 88"/>
              <a:gd name="T47" fmla="*/ 2147483646 h 98"/>
              <a:gd name="T48" fmla="*/ 2147483646 w 88"/>
              <a:gd name="T49" fmla="*/ 2147483646 h 98"/>
              <a:gd name="T50" fmla="*/ 2147483646 w 88"/>
              <a:gd name="T51" fmla="*/ 2147483646 h 98"/>
              <a:gd name="T52" fmla="*/ 2147483646 w 88"/>
              <a:gd name="T53" fmla="*/ 2147483646 h 98"/>
              <a:gd name="T54" fmla="*/ 2147483646 w 88"/>
              <a:gd name="T55" fmla="*/ 2147483646 h 98"/>
              <a:gd name="T56" fmla="*/ 2147483646 w 88"/>
              <a:gd name="T57" fmla="*/ 2147483646 h 98"/>
              <a:gd name="T58" fmla="*/ 2147483646 w 88"/>
              <a:gd name="T59" fmla="*/ 2147483646 h 98"/>
              <a:gd name="T60" fmla="*/ 2147483646 w 88"/>
              <a:gd name="T61" fmla="*/ 2147483646 h 98"/>
              <a:gd name="T62" fmla="*/ 2147483646 w 88"/>
              <a:gd name="T63" fmla="*/ 2147483646 h 98"/>
              <a:gd name="T64" fmla="*/ 2147483646 w 88"/>
              <a:gd name="T65" fmla="*/ 2147483646 h 98"/>
              <a:gd name="T66" fmla="*/ 2147483646 w 88"/>
              <a:gd name="T67" fmla="*/ 2147483646 h 98"/>
              <a:gd name="T68" fmla="*/ 2147483646 w 88"/>
              <a:gd name="T69" fmla="*/ 2147483646 h 98"/>
              <a:gd name="T70" fmla="*/ 2147483646 w 88"/>
              <a:gd name="T71" fmla="*/ 2147483646 h 98"/>
              <a:gd name="T72" fmla="*/ 2147483646 w 88"/>
              <a:gd name="T73" fmla="*/ 2147483646 h 98"/>
              <a:gd name="T74" fmla="*/ 2147483646 w 88"/>
              <a:gd name="T75" fmla="*/ 2147483646 h 98"/>
              <a:gd name="T76" fmla="*/ 2147483646 w 88"/>
              <a:gd name="T77" fmla="*/ 2147483646 h 98"/>
              <a:gd name="T78" fmla="*/ 2147483646 w 88"/>
              <a:gd name="T79" fmla="*/ 2147483646 h 98"/>
              <a:gd name="T80" fmla="*/ 2147483646 w 88"/>
              <a:gd name="T81" fmla="*/ 0 h 98"/>
              <a:gd name="T82" fmla="*/ 2147483646 w 88"/>
              <a:gd name="T83" fmla="*/ 0 h 98"/>
              <a:gd name="T84" fmla="*/ 2147483646 w 88"/>
              <a:gd name="T85" fmla="*/ 2147483646 h 98"/>
              <a:gd name="T86" fmla="*/ 2147483646 w 88"/>
              <a:gd name="T87" fmla="*/ 2147483646 h 98"/>
              <a:gd name="T88" fmla="*/ 2147483646 w 88"/>
              <a:gd name="T89" fmla="*/ 2147483646 h 9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8"/>
              <a:gd name="T136" fmla="*/ 0 h 98"/>
              <a:gd name="T137" fmla="*/ 88 w 88"/>
              <a:gd name="T138" fmla="*/ 98 h 9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8" h="98">
                <a:moveTo>
                  <a:pt x="67" y="3"/>
                </a:moveTo>
                <a:lnTo>
                  <a:pt x="74" y="12"/>
                </a:lnTo>
                <a:lnTo>
                  <a:pt x="82" y="27"/>
                </a:lnTo>
                <a:lnTo>
                  <a:pt x="88" y="48"/>
                </a:lnTo>
                <a:lnTo>
                  <a:pt x="82" y="70"/>
                </a:lnTo>
                <a:lnTo>
                  <a:pt x="79" y="77"/>
                </a:lnTo>
                <a:lnTo>
                  <a:pt x="72" y="82"/>
                </a:lnTo>
                <a:lnTo>
                  <a:pt x="65" y="88"/>
                </a:lnTo>
                <a:lnTo>
                  <a:pt x="57" y="91"/>
                </a:lnTo>
                <a:lnTo>
                  <a:pt x="46" y="94"/>
                </a:lnTo>
                <a:lnTo>
                  <a:pt x="36" y="96"/>
                </a:lnTo>
                <a:lnTo>
                  <a:pt x="22" y="98"/>
                </a:lnTo>
                <a:lnTo>
                  <a:pt x="9" y="98"/>
                </a:lnTo>
                <a:lnTo>
                  <a:pt x="5" y="96"/>
                </a:lnTo>
                <a:lnTo>
                  <a:pt x="2" y="94"/>
                </a:lnTo>
                <a:lnTo>
                  <a:pt x="0" y="91"/>
                </a:lnTo>
                <a:lnTo>
                  <a:pt x="0" y="88"/>
                </a:lnTo>
                <a:lnTo>
                  <a:pt x="0" y="84"/>
                </a:lnTo>
                <a:lnTo>
                  <a:pt x="2" y="81"/>
                </a:lnTo>
                <a:lnTo>
                  <a:pt x="5" y="79"/>
                </a:lnTo>
                <a:lnTo>
                  <a:pt x="9" y="79"/>
                </a:lnTo>
                <a:lnTo>
                  <a:pt x="21" y="79"/>
                </a:lnTo>
                <a:lnTo>
                  <a:pt x="31" y="79"/>
                </a:lnTo>
                <a:lnTo>
                  <a:pt x="39" y="77"/>
                </a:lnTo>
                <a:lnTo>
                  <a:pt x="48" y="75"/>
                </a:lnTo>
                <a:lnTo>
                  <a:pt x="55" y="74"/>
                </a:lnTo>
                <a:lnTo>
                  <a:pt x="60" y="70"/>
                </a:lnTo>
                <a:lnTo>
                  <a:pt x="64" y="67"/>
                </a:lnTo>
                <a:lnTo>
                  <a:pt x="67" y="63"/>
                </a:lnTo>
                <a:lnTo>
                  <a:pt x="69" y="50"/>
                </a:lnTo>
                <a:lnTo>
                  <a:pt x="65" y="36"/>
                </a:lnTo>
                <a:lnTo>
                  <a:pt x="60" y="22"/>
                </a:lnTo>
                <a:lnTo>
                  <a:pt x="53" y="14"/>
                </a:lnTo>
                <a:lnTo>
                  <a:pt x="51" y="10"/>
                </a:lnTo>
                <a:lnTo>
                  <a:pt x="51" y="7"/>
                </a:lnTo>
                <a:lnTo>
                  <a:pt x="51" y="5"/>
                </a:lnTo>
                <a:lnTo>
                  <a:pt x="55" y="2"/>
                </a:lnTo>
                <a:lnTo>
                  <a:pt x="58" y="0"/>
                </a:lnTo>
                <a:lnTo>
                  <a:pt x="62" y="0"/>
                </a:lnTo>
                <a:lnTo>
                  <a:pt x="64" y="2"/>
                </a:lnTo>
                <a:lnTo>
                  <a:pt x="67" y="3"/>
                </a:lnTo>
                <a:close/>
              </a:path>
            </a:pathLst>
          </a:custGeom>
          <a:solidFill>
            <a:srgbClr val="EDA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093" name="Freeform 44"/>
          <p:cNvSpPr>
            <a:spLocks/>
          </p:cNvSpPr>
          <p:nvPr/>
        </p:nvSpPr>
        <p:spPr bwMode="auto">
          <a:xfrm flipH="1">
            <a:off x="1962150" y="2166480"/>
            <a:ext cx="388938" cy="227470"/>
          </a:xfrm>
          <a:custGeom>
            <a:avLst/>
            <a:gdLst>
              <a:gd name="T0" fmla="*/ 2147483646 w 141"/>
              <a:gd name="T1" fmla="*/ 2147483646 h 83"/>
              <a:gd name="T2" fmla="*/ 2147483646 w 141"/>
              <a:gd name="T3" fmla="*/ 2147483646 h 83"/>
              <a:gd name="T4" fmla="*/ 2147483646 w 141"/>
              <a:gd name="T5" fmla="*/ 2147483646 h 83"/>
              <a:gd name="T6" fmla="*/ 2147483646 w 141"/>
              <a:gd name="T7" fmla="*/ 2147483646 h 83"/>
              <a:gd name="T8" fmla="*/ 2147483646 w 141"/>
              <a:gd name="T9" fmla="*/ 2147483646 h 83"/>
              <a:gd name="T10" fmla="*/ 2147483646 w 141"/>
              <a:gd name="T11" fmla="*/ 2147483646 h 83"/>
              <a:gd name="T12" fmla="*/ 2147483646 w 141"/>
              <a:gd name="T13" fmla="*/ 2147483646 h 83"/>
              <a:gd name="T14" fmla="*/ 2147483646 w 141"/>
              <a:gd name="T15" fmla="*/ 2147483646 h 83"/>
              <a:gd name="T16" fmla="*/ 2147483646 w 141"/>
              <a:gd name="T17" fmla="*/ 2147483646 h 83"/>
              <a:gd name="T18" fmla="*/ 2147483646 w 141"/>
              <a:gd name="T19" fmla="*/ 2147483646 h 83"/>
              <a:gd name="T20" fmla="*/ 2147483646 w 141"/>
              <a:gd name="T21" fmla="*/ 2147483646 h 83"/>
              <a:gd name="T22" fmla="*/ 2147483646 w 141"/>
              <a:gd name="T23" fmla="*/ 2147483646 h 83"/>
              <a:gd name="T24" fmla="*/ 2147483646 w 141"/>
              <a:gd name="T25" fmla="*/ 2147483646 h 83"/>
              <a:gd name="T26" fmla="*/ 2147483646 w 141"/>
              <a:gd name="T27" fmla="*/ 2147483646 h 83"/>
              <a:gd name="T28" fmla="*/ 2147483646 w 141"/>
              <a:gd name="T29" fmla="*/ 2147483646 h 83"/>
              <a:gd name="T30" fmla="*/ 2147483646 w 141"/>
              <a:gd name="T31" fmla="*/ 2147483646 h 83"/>
              <a:gd name="T32" fmla="*/ 2147483646 w 141"/>
              <a:gd name="T33" fmla="*/ 2147483646 h 83"/>
              <a:gd name="T34" fmla="*/ 2147483646 w 141"/>
              <a:gd name="T35" fmla="*/ 2147483646 h 83"/>
              <a:gd name="T36" fmla="*/ 0 w 141"/>
              <a:gd name="T37" fmla="*/ 2147483646 h 83"/>
              <a:gd name="T38" fmla="*/ 0 w 141"/>
              <a:gd name="T39" fmla="*/ 2147483646 h 83"/>
              <a:gd name="T40" fmla="*/ 0 w 141"/>
              <a:gd name="T41" fmla="*/ 2147483646 h 83"/>
              <a:gd name="T42" fmla="*/ 2147483646 w 141"/>
              <a:gd name="T43" fmla="*/ 2147483646 h 83"/>
              <a:gd name="T44" fmla="*/ 2147483646 w 141"/>
              <a:gd name="T45" fmla="*/ 2147483646 h 83"/>
              <a:gd name="T46" fmla="*/ 2147483646 w 141"/>
              <a:gd name="T47" fmla="*/ 2147483646 h 83"/>
              <a:gd name="T48" fmla="*/ 2147483646 w 141"/>
              <a:gd name="T49" fmla="*/ 2147483646 h 83"/>
              <a:gd name="T50" fmla="*/ 2147483646 w 141"/>
              <a:gd name="T51" fmla="*/ 2147483646 h 83"/>
              <a:gd name="T52" fmla="*/ 2147483646 w 141"/>
              <a:gd name="T53" fmla="*/ 0 h 83"/>
              <a:gd name="T54" fmla="*/ 2147483646 w 141"/>
              <a:gd name="T55" fmla="*/ 0 h 83"/>
              <a:gd name="T56" fmla="*/ 2147483646 w 141"/>
              <a:gd name="T57" fmla="*/ 0 h 83"/>
              <a:gd name="T58" fmla="*/ 2147483646 w 141"/>
              <a:gd name="T59" fmla="*/ 2147483646 h 83"/>
              <a:gd name="T60" fmla="*/ 2147483646 w 141"/>
              <a:gd name="T61" fmla="*/ 2147483646 h 83"/>
              <a:gd name="T62" fmla="*/ 2147483646 w 141"/>
              <a:gd name="T63" fmla="*/ 2147483646 h 83"/>
              <a:gd name="T64" fmla="*/ 2147483646 w 141"/>
              <a:gd name="T65" fmla="*/ 2147483646 h 83"/>
              <a:gd name="T66" fmla="*/ 2147483646 w 141"/>
              <a:gd name="T67" fmla="*/ 2147483646 h 83"/>
              <a:gd name="T68" fmla="*/ 2147483646 w 141"/>
              <a:gd name="T69" fmla="*/ 2147483646 h 83"/>
              <a:gd name="T70" fmla="*/ 2147483646 w 141"/>
              <a:gd name="T71" fmla="*/ 2147483646 h 83"/>
              <a:gd name="T72" fmla="*/ 2147483646 w 141"/>
              <a:gd name="T73" fmla="*/ 2147483646 h 83"/>
              <a:gd name="T74" fmla="*/ 2147483646 w 141"/>
              <a:gd name="T75" fmla="*/ 2147483646 h 83"/>
              <a:gd name="T76" fmla="*/ 2147483646 w 141"/>
              <a:gd name="T77" fmla="*/ 2147483646 h 83"/>
              <a:gd name="T78" fmla="*/ 2147483646 w 141"/>
              <a:gd name="T79" fmla="*/ 2147483646 h 83"/>
              <a:gd name="T80" fmla="*/ 2147483646 w 141"/>
              <a:gd name="T81" fmla="*/ 2147483646 h 83"/>
              <a:gd name="T82" fmla="*/ 2147483646 w 141"/>
              <a:gd name="T83" fmla="*/ 2147483646 h 83"/>
              <a:gd name="T84" fmla="*/ 2147483646 w 141"/>
              <a:gd name="T85" fmla="*/ 2147483646 h 83"/>
              <a:gd name="T86" fmla="*/ 2147483646 w 141"/>
              <a:gd name="T87" fmla="*/ 2147483646 h 83"/>
              <a:gd name="T88" fmla="*/ 2147483646 w 141"/>
              <a:gd name="T89" fmla="*/ 2147483646 h 83"/>
              <a:gd name="T90" fmla="*/ 2147483646 w 141"/>
              <a:gd name="T91" fmla="*/ 2147483646 h 83"/>
              <a:gd name="T92" fmla="*/ 2147483646 w 141"/>
              <a:gd name="T93" fmla="*/ 2147483646 h 83"/>
              <a:gd name="T94" fmla="*/ 2147483646 w 141"/>
              <a:gd name="T95" fmla="*/ 2147483646 h 83"/>
              <a:gd name="T96" fmla="*/ 2147483646 w 141"/>
              <a:gd name="T97" fmla="*/ 2147483646 h 83"/>
              <a:gd name="T98" fmla="*/ 2147483646 w 141"/>
              <a:gd name="T99" fmla="*/ 2147483646 h 8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41"/>
              <a:gd name="T151" fmla="*/ 0 h 83"/>
              <a:gd name="T152" fmla="*/ 141 w 141"/>
              <a:gd name="T153" fmla="*/ 83 h 8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41" h="83">
                <a:moveTo>
                  <a:pt x="128" y="78"/>
                </a:moveTo>
                <a:lnTo>
                  <a:pt x="128" y="78"/>
                </a:lnTo>
                <a:lnTo>
                  <a:pt x="126" y="71"/>
                </a:lnTo>
                <a:lnTo>
                  <a:pt x="119" y="55"/>
                </a:lnTo>
                <a:lnTo>
                  <a:pt x="105" y="38"/>
                </a:lnTo>
                <a:lnTo>
                  <a:pt x="83" y="23"/>
                </a:lnTo>
                <a:lnTo>
                  <a:pt x="74" y="19"/>
                </a:lnTo>
                <a:lnTo>
                  <a:pt x="67" y="16"/>
                </a:lnTo>
                <a:lnTo>
                  <a:pt x="59" y="14"/>
                </a:lnTo>
                <a:lnTo>
                  <a:pt x="49" y="14"/>
                </a:lnTo>
                <a:lnTo>
                  <a:pt x="40" y="14"/>
                </a:lnTo>
                <a:lnTo>
                  <a:pt x="30" y="16"/>
                </a:lnTo>
                <a:lnTo>
                  <a:pt x="19" y="18"/>
                </a:lnTo>
                <a:lnTo>
                  <a:pt x="9" y="21"/>
                </a:lnTo>
                <a:lnTo>
                  <a:pt x="7" y="21"/>
                </a:lnTo>
                <a:lnTo>
                  <a:pt x="4" y="21"/>
                </a:lnTo>
                <a:lnTo>
                  <a:pt x="2" y="19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2" y="9"/>
                </a:lnTo>
                <a:lnTo>
                  <a:pt x="4" y="9"/>
                </a:lnTo>
                <a:lnTo>
                  <a:pt x="16" y="6"/>
                </a:lnTo>
                <a:lnTo>
                  <a:pt x="28" y="2"/>
                </a:lnTo>
                <a:lnTo>
                  <a:pt x="38" y="0"/>
                </a:lnTo>
                <a:lnTo>
                  <a:pt x="50" y="0"/>
                </a:lnTo>
                <a:lnTo>
                  <a:pt x="61" y="0"/>
                </a:lnTo>
                <a:lnTo>
                  <a:pt x="71" y="2"/>
                </a:lnTo>
                <a:lnTo>
                  <a:pt x="81" y="6"/>
                </a:lnTo>
                <a:lnTo>
                  <a:pt x="90" y="11"/>
                </a:lnTo>
                <a:lnTo>
                  <a:pt x="104" y="19"/>
                </a:lnTo>
                <a:lnTo>
                  <a:pt x="114" y="28"/>
                </a:lnTo>
                <a:lnTo>
                  <a:pt x="122" y="38"/>
                </a:lnTo>
                <a:lnTo>
                  <a:pt x="129" y="49"/>
                </a:lnTo>
                <a:lnTo>
                  <a:pt x="134" y="59"/>
                </a:lnTo>
                <a:lnTo>
                  <a:pt x="138" y="66"/>
                </a:lnTo>
                <a:lnTo>
                  <a:pt x="140" y="73"/>
                </a:lnTo>
                <a:lnTo>
                  <a:pt x="141" y="74"/>
                </a:lnTo>
                <a:lnTo>
                  <a:pt x="141" y="76"/>
                </a:lnTo>
                <a:lnTo>
                  <a:pt x="140" y="79"/>
                </a:lnTo>
                <a:lnTo>
                  <a:pt x="138" y="81"/>
                </a:lnTo>
                <a:lnTo>
                  <a:pt x="136" y="83"/>
                </a:lnTo>
                <a:lnTo>
                  <a:pt x="134" y="83"/>
                </a:lnTo>
                <a:lnTo>
                  <a:pt x="131" y="81"/>
                </a:lnTo>
                <a:lnTo>
                  <a:pt x="129" y="79"/>
                </a:lnTo>
                <a:lnTo>
                  <a:pt x="128" y="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094" name="Freeform 45"/>
          <p:cNvSpPr>
            <a:spLocks/>
          </p:cNvSpPr>
          <p:nvPr/>
        </p:nvSpPr>
        <p:spPr bwMode="auto">
          <a:xfrm flipH="1">
            <a:off x="2108200" y="2371266"/>
            <a:ext cx="355600" cy="227471"/>
          </a:xfrm>
          <a:custGeom>
            <a:avLst/>
            <a:gdLst>
              <a:gd name="T0" fmla="*/ 2147483646 w 129"/>
              <a:gd name="T1" fmla="*/ 2147483646 h 83"/>
              <a:gd name="T2" fmla="*/ 2147483646 w 129"/>
              <a:gd name="T3" fmla="*/ 2147483646 h 83"/>
              <a:gd name="T4" fmla="*/ 2147483646 w 129"/>
              <a:gd name="T5" fmla="*/ 2147483646 h 83"/>
              <a:gd name="T6" fmla="*/ 2147483646 w 129"/>
              <a:gd name="T7" fmla="*/ 2147483646 h 83"/>
              <a:gd name="T8" fmla="*/ 2147483646 w 129"/>
              <a:gd name="T9" fmla="*/ 2147483646 h 83"/>
              <a:gd name="T10" fmla="*/ 2147483646 w 129"/>
              <a:gd name="T11" fmla="*/ 2147483646 h 83"/>
              <a:gd name="T12" fmla="*/ 2147483646 w 129"/>
              <a:gd name="T13" fmla="*/ 2147483646 h 83"/>
              <a:gd name="T14" fmla="*/ 2147483646 w 129"/>
              <a:gd name="T15" fmla="*/ 2147483646 h 83"/>
              <a:gd name="T16" fmla="*/ 2147483646 w 129"/>
              <a:gd name="T17" fmla="*/ 2147483646 h 83"/>
              <a:gd name="T18" fmla="*/ 2147483646 w 129"/>
              <a:gd name="T19" fmla="*/ 2147483646 h 83"/>
              <a:gd name="T20" fmla="*/ 2147483646 w 129"/>
              <a:gd name="T21" fmla="*/ 2147483646 h 83"/>
              <a:gd name="T22" fmla="*/ 2147483646 w 129"/>
              <a:gd name="T23" fmla="*/ 2147483646 h 83"/>
              <a:gd name="T24" fmla="*/ 2147483646 w 129"/>
              <a:gd name="T25" fmla="*/ 2147483646 h 83"/>
              <a:gd name="T26" fmla="*/ 2147483646 w 129"/>
              <a:gd name="T27" fmla="*/ 2147483646 h 83"/>
              <a:gd name="T28" fmla="*/ 2147483646 w 129"/>
              <a:gd name="T29" fmla="*/ 2147483646 h 83"/>
              <a:gd name="T30" fmla="*/ 2147483646 w 129"/>
              <a:gd name="T31" fmla="*/ 2147483646 h 83"/>
              <a:gd name="T32" fmla="*/ 2147483646 w 129"/>
              <a:gd name="T33" fmla="*/ 2147483646 h 83"/>
              <a:gd name="T34" fmla="*/ 2147483646 w 129"/>
              <a:gd name="T35" fmla="*/ 2147483646 h 83"/>
              <a:gd name="T36" fmla="*/ 2147483646 w 129"/>
              <a:gd name="T37" fmla="*/ 2147483646 h 83"/>
              <a:gd name="T38" fmla="*/ 2147483646 w 129"/>
              <a:gd name="T39" fmla="*/ 2147483646 h 83"/>
              <a:gd name="T40" fmla="*/ 0 w 129"/>
              <a:gd name="T41" fmla="*/ 2147483646 h 83"/>
              <a:gd name="T42" fmla="*/ 2147483646 w 129"/>
              <a:gd name="T43" fmla="*/ 2147483646 h 83"/>
              <a:gd name="T44" fmla="*/ 2147483646 w 129"/>
              <a:gd name="T45" fmla="*/ 2147483646 h 83"/>
              <a:gd name="T46" fmla="*/ 2147483646 w 129"/>
              <a:gd name="T47" fmla="*/ 2147483646 h 83"/>
              <a:gd name="T48" fmla="*/ 2147483646 w 129"/>
              <a:gd name="T49" fmla="*/ 0 h 83"/>
              <a:gd name="T50" fmla="*/ 2147483646 w 129"/>
              <a:gd name="T51" fmla="*/ 0 h 83"/>
              <a:gd name="T52" fmla="*/ 2147483646 w 129"/>
              <a:gd name="T53" fmla="*/ 0 h 83"/>
              <a:gd name="T54" fmla="*/ 2147483646 w 129"/>
              <a:gd name="T55" fmla="*/ 2147483646 h 83"/>
              <a:gd name="T56" fmla="*/ 2147483646 w 129"/>
              <a:gd name="T57" fmla="*/ 2147483646 h 8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9"/>
              <a:gd name="T88" fmla="*/ 0 h 83"/>
              <a:gd name="T89" fmla="*/ 129 w 129"/>
              <a:gd name="T90" fmla="*/ 83 h 8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9" h="83">
                <a:moveTo>
                  <a:pt x="84" y="5"/>
                </a:moveTo>
                <a:lnTo>
                  <a:pt x="103" y="19"/>
                </a:lnTo>
                <a:lnTo>
                  <a:pt x="117" y="36"/>
                </a:lnTo>
                <a:lnTo>
                  <a:pt x="124" y="55"/>
                </a:lnTo>
                <a:lnTo>
                  <a:pt x="129" y="74"/>
                </a:lnTo>
                <a:lnTo>
                  <a:pt x="122" y="78"/>
                </a:lnTo>
                <a:lnTo>
                  <a:pt x="114" y="81"/>
                </a:lnTo>
                <a:lnTo>
                  <a:pt x="103" y="83"/>
                </a:lnTo>
                <a:lnTo>
                  <a:pt x="93" y="83"/>
                </a:lnTo>
                <a:lnTo>
                  <a:pt x="83" y="83"/>
                </a:lnTo>
                <a:lnTo>
                  <a:pt x="72" y="81"/>
                </a:lnTo>
                <a:lnTo>
                  <a:pt x="62" y="78"/>
                </a:lnTo>
                <a:lnTo>
                  <a:pt x="52" y="74"/>
                </a:lnTo>
                <a:lnTo>
                  <a:pt x="41" y="69"/>
                </a:lnTo>
                <a:lnTo>
                  <a:pt x="31" y="62"/>
                </a:lnTo>
                <a:lnTo>
                  <a:pt x="24" y="55"/>
                </a:lnTo>
                <a:lnTo>
                  <a:pt x="16" y="47"/>
                </a:lnTo>
                <a:lnTo>
                  <a:pt x="11" y="40"/>
                </a:lnTo>
                <a:lnTo>
                  <a:pt x="5" y="31"/>
                </a:lnTo>
                <a:lnTo>
                  <a:pt x="2" y="23"/>
                </a:lnTo>
                <a:lnTo>
                  <a:pt x="0" y="14"/>
                </a:lnTo>
                <a:lnTo>
                  <a:pt x="9" y="9"/>
                </a:lnTo>
                <a:lnTo>
                  <a:pt x="17" y="5"/>
                </a:lnTo>
                <a:lnTo>
                  <a:pt x="29" y="2"/>
                </a:lnTo>
                <a:lnTo>
                  <a:pt x="40" y="0"/>
                </a:lnTo>
                <a:lnTo>
                  <a:pt x="52" y="0"/>
                </a:lnTo>
                <a:lnTo>
                  <a:pt x="62" y="0"/>
                </a:lnTo>
                <a:lnTo>
                  <a:pt x="74" y="2"/>
                </a:lnTo>
                <a:lnTo>
                  <a:pt x="84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095" name="Freeform 46"/>
          <p:cNvSpPr>
            <a:spLocks/>
          </p:cNvSpPr>
          <p:nvPr/>
        </p:nvSpPr>
        <p:spPr bwMode="auto">
          <a:xfrm flipH="1">
            <a:off x="2312988" y="2414348"/>
            <a:ext cx="112712" cy="112951"/>
          </a:xfrm>
          <a:custGeom>
            <a:avLst/>
            <a:gdLst>
              <a:gd name="T0" fmla="*/ 2147483646 w 41"/>
              <a:gd name="T1" fmla="*/ 2147483646 h 41"/>
              <a:gd name="T2" fmla="*/ 2147483646 w 41"/>
              <a:gd name="T3" fmla="*/ 2147483646 h 41"/>
              <a:gd name="T4" fmla="*/ 2147483646 w 41"/>
              <a:gd name="T5" fmla="*/ 2147483646 h 41"/>
              <a:gd name="T6" fmla="*/ 0 w 41"/>
              <a:gd name="T7" fmla="*/ 2147483646 h 41"/>
              <a:gd name="T8" fmla="*/ 2147483646 w 41"/>
              <a:gd name="T9" fmla="*/ 2147483646 h 41"/>
              <a:gd name="T10" fmla="*/ 2147483646 w 41"/>
              <a:gd name="T11" fmla="*/ 2147483646 h 41"/>
              <a:gd name="T12" fmla="*/ 2147483646 w 41"/>
              <a:gd name="T13" fmla="*/ 0 h 41"/>
              <a:gd name="T14" fmla="*/ 2147483646 w 41"/>
              <a:gd name="T15" fmla="*/ 0 h 41"/>
              <a:gd name="T16" fmla="*/ 2147483646 w 41"/>
              <a:gd name="T17" fmla="*/ 2147483646 h 41"/>
              <a:gd name="T18" fmla="*/ 2147483646 w 41"/>
              <a:gd name="T19" fmla="*/ 2147483646 h 41"/>
              <a:gd name="T20" fmla="*/ 2147483646 w 41"/>
              <a:gd name="T21" fmla="*/ 2147483646 h 41"/>
              <a:gd name="T22" fmla="*/ 2147483646 w 41"/>
              <a:gd name="T23" fmla="*/ 2147483646 h 41"/>
              <a:gd name="T24" fmla="*/ 2147483646 w 41"/>
              <a:gd name="T25" fmla="*/ 2147483646 h 41"/>
              <a:gd name="T26" fmla="*/ 2147483646 w 41"/>
              <a:gd name="T27" fmla="*/ 2147483646 h 41"/>
              <a:gd name="T28" fmla="*/ 2147483646 w 41"/>
              <a:gd name="T29" fmla="*/ 2147483646 h 41"/>
              <a:gd name="T30" fmla="*/ 2147483646 w 41"/>
              <a:gd name="T31" fmla="*/ 2147483646 h 41"/>
              <a:gd name="T32" fmla="*/ 2147483646 w 41"/>
              <a:gd name="T33" fmla="*/ 2147483646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"/>
              <a:gd name="T52" fmla="*/ 0 h 41"/>
              <a:gd name="T53" fmla="*/ 41 w 41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" h="41">
                <a:moveTo>
                  <a:pt x="12" y="39"/>
                </a:moveTo>
                <a:lnTo>
                  <a:pt x="5" y="34"/>
                </a:lnTo>
                <a:lnTo>
                  <a:pt x="2" y="27"/>
                </a:lnTo>
                <a:lnTo>
                  <a:pt x="0" y="20"/>
                </a:lnTo>
                <a:lnTo>
                  <a:pt x="2" y="12"/>
                </a:lnTo>
                <a:lnTo>
                  <a:pt x="7" y="5"/>
                </a:lnTo>
                <a:lnTo>
                  <a:pt x="14" y="0"/>
                </a:lnTo>
                <a:lnTo>
                  <a:pt x="21" y="0"/>
                </a:lnTo>
                <a:lnTo>
                  <a:pt x="29" y="1"/>
                </a:lnTo>
                <a:lnTo>
                  <a:pt x="36" y="7"/>
                </a:lnTo>
                <a:lnTo>
                  <a:pt x="40" y="13"/>
                </a:lnTo>
                <a:lnTo>
                  <a:pt x="41" y="20"/>
                </a:lnTo>
                <a:lnTo>
                  <a:pt x="40" y="29"/>
                </a:lnTo>
                <a:lnTo>
                  <a:pt x="34" y="36"/>
                </a:lnTo>
                <a:lnTo>
                  <a:pt x="27" y="39"/>
                </a:lnTo>
                <a:lnTo>
                  <a:pt x="21" y="41"/>
                </a:lnTo>
                <a:lnTo>
                  <a:pt x="12" y="39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096" name="Freeform 47"/>
          <p:cNvSpPr>
            <a:spLocks/>
          </p:cNvSpPr>
          <p:nvPr/>
        </p:nvSpPr>
        <p:spPr bwMode="auto">
          <a:xfrm flipH="1">
            <a:off x="2351088" y="2442193"/>
            <a:ext cx="49212" cy="51770"/>
          </a:xfrm>
          <a:custGeom>
            <a:avLst/>
            <a:gdLst>
              <a:gd name="T0" fmla="*/ 2147483646 w 18"/>
              <a:gd name="T1" fmla="*/ 2147483646 h 19"/>
              <a:gd name="T2" fmla="*/ 2147483646 w 18"/>
              <a:gd name="T3" fmla="*/ 2147483646 h 19"/>
              <a:gd name="T4" fmla="*/ 0 w 18"/>
              <a:gd name="T5" fmla="*/ 2147483646 h 19"/>
              <a:gd name="T6" fmla="*/ 0 w 18"/>
              <a:gd name="T7" fmla="*/ 2147483646 h 19"/>
              <a:gd name="T8" fmla="*/ 2147483646 w 18"/>
              <a:gd name="T9" fmla="*/ 2147483646 h 19"/>
              <a:gd name="T10" fmla="*/ 2147483646 w 18"/>
              <a:gd name="T11" fmla="*/ 2147483646 h 19"/>
              <a:gd name="T12" fmla="*/ 2147483646 w 18"/>
              <a:gd name="T13" fmla="*/ 0 h 19"/>
              <a:gd name="T14" fmla="*/ 2147483646 w 18"/>
              <a:gd name="T15" fmla="*/ 0 h 19"/>
              <a:gd name="T16" fmla="*/ 2147483646 w 18"/>
              <a:gd name="T17" fmla="*/ 0 h 19"/>
              <a:gd name="T18" fmla="*/ 2147483646 w 18"/>
              <a:gd name="T19" fmla="*/ 2147483646 h 19"/>
              <a:gd name="T20" fmla="*/ 2147483646 w 18"/>
              <a:gd name="T21" fmla="*/ 2147483646 h 19"/>
              <a:gd name="T22" fmla="*/ 2147483646 w 18"/>
              <a:gd name="T23" fmla="*/ 2147483646 h 19"/>
              <a:gd name="T24" fmla="*/ 2147483646 w 18"/>
              <a:gd name="T25" fmla="*/ 2147483646 h 19"/>
              <a:gd name="T26" fmla="*/ 2147483646 w 18"/>
              <a:gd name="T27" fmla="*/ 2147483646 h 19"/>
              <a:gd name="T28" fmla="*/ 2147483646 w 18"/>
              <a:gd name="T29" fmla="*/ 2147483646 h 19"/>
              <a:gd name="T30" fmla="*/ 2147483646 w 18"/>
              <a:gd name="T31" fmla="*/ 2147483646 h 19"/>
              <a:gd name="T32" fmla="*/ 2147483646 w 18"/>
              <a:gd name="T33" fmla="*/ 2147483646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9"/>
              <a:gd name="T53" fmla="*/ 18 w 18"/>
              <a:gd name="T54" fmla="*/ 19 h 1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9">
                <a:moveTo>
                  <a:pt x="5" y="19"/>
                </a:moveTo>
                <a:lnTo>
                  <a:pt x="1" y="16"/>
                </a:lnTo>
                <a:lnTo>
                  <a:pt x="0" y="12"/>
                </a:lnTo>
                <a:lnTo>
                  <a:pt x="0" y="9"/>
                </a:lnTo>
                <a:lnTo>
                  <a:pt x="1" y="5"/>
                </a:lnTo>
                <a:lnTo>
                  <a:pt x="3" y="2"/>
                </a:lnTo>
                <a:lnTo>
                  <a:pt x="6" y="0"/>
                </a:lnTo>
                <a:lnTo>
                  <a:pt x="10" y="0"/>
                </a:lnTo>
                <a:lnTo>
                  <a:pt x="13" y="0"/>
                </a:lnTo>
                <a:lnTo>
                  <a:pt x="17" y="2"/>
                </a:lnTo>
                <a:lnTo>
                  <a:pt x="18" y="5"/>
                </a:lnTo>
                <a:lnTo>
                  <a:pt x="18" y="10"/>
                </a:lnTo>
                <a:lnTo>
                  <a:pt x="18" y="14"/>
                </a:lnTo>
                <a:lnTo>
                  <a:pt x="17" y="17"/>
                </a:lnTo>
                <a:lnTo>
                  <a:pt x="13" y="19"/>
                </a:lnTo>
                <a:lnTo>
                  <a:pt x="8" y="19"/>
                </a:lnTo>
                <a:lnTo>
                  <a:pt x="5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097" name="Freeform 48"/>
          <p:cNvSpPr>
            <a:spLocks/>
          </p:cNvSpPr>
          <p:nvPr/>
        </p:nvSpPr>
        <p:spPr bwMode="auto">
          <a:xfrm flipH="1">
            <a:off x="2332037" y="2433956"/>
            <a:ext cx="22225" cy="45719"/>
          </a:xfrm>
          <a:custGeom>
            <a:avLst/>
            <a:gdLst>
              <a:gd name="T0" fmla="*/ 2147483646 w 8"/>
              <a:gd name="T1" fmla="*/ 2147483646 h 9"/>
              <a:gd name="T2" fmla="*/ 0 w 8"/>
              <a:gd name="T3" fmla="*/ 2147483646 h 9"/>
              <a:gd name="T4" fmla="*/ 0 w 8"/>
              <a:gd name="T5" fmla="*/ 2147483646 h 9"/>
              <a:gd name="T6" fmla="*/ 0 w 8"/>
              <a:gd name="T7" fmla="*/ 2147483646 h 9"/>
              <a:gd name="T8" fmla="*/ 0 w 8"/>
              <a:gd name="T9" fmla="*/ 2147483646 h 9"/>
              <a:gd name="T10" fmla="*/ 0 w 8"/>
              <a:gd name="T11" fmla="*/ 0 h 9"/>
              <a:gd name="T12" fmla="*/ 2147483646 w 8"/>
              <a:gd name="T13" fmla="*/ 0 h 9"/>
              <a:gd name="T14" fmla="*/ 2147483646 w 8"/>
              <a:gd name="T15" fmla="*/ 0 h 9"/>
              <a:gd name="T16" fmla="*/ 2147483646 w 8"/>
              <a:gd name="T17" fmla="*/ 0 h 9"/>
              <a:gd name="T18" fmla="*/ 2147483646 w 8"/>
              <a:gd name="T19" fmla="*/ 2147483646 h 9"/>
              <a:gd name="T20" fmla="*/ 2147483646 w 8"/>
              <a:gd name="T21" fmla="*/ 2147483646 h 9"/>
              <a:gd name="T22" fmla="*/ 2147483646 w 8"/>
              <a:gd name="T23" fmla="*/ 2147483646 h 9"/>
              <a:gd name="T24" fmla="*/ 2147483646 w 8"/>
              <a:gd name="T25" fmla="*/ 2147483646 h 9"/>
              <a:gd name="T26" fmla="*/ 2147483646 w 8"/>
              <a:gd name="T27" fmla="*/ 2147483646 h 9"/>
              <a:gd name="T28" fmla="*/ 2147483646 w 8"/>
              <a:gd name="T29" fmla="*/ 2147483646 h 9"/>
              <a:gd name="T30" fmla="*/ 2147483646 w 8"/>
              <a:gd name="T31" fmla="*/ 2147483646 h 9"/>
              <a:gd name="T32" fmla="*/ 2147483646 w 8"/>
              <a:gd name="T33" fmla="*/ 2147483646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9"/>
              <a:gd name="T53" fmla="*/ 8 w 8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9">
                <a:moveTo>
                  <a:pt x="1" y="9"/>
                </a:moveTo>
                <a:lnTo>
                  <a:pt x="0" y="7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" y="0"/>
                </a:lnTo>
                <a:lnTo>
                  <a:pt x="3" y="0"/>
                </a:lnTo>
                <a:lnTo>
                  <a:pt x="5" y="0"/>
                </a:lnTo>
                <a:lnTo>
                  <a:pt x="7" y="2"/>
                </a:lnTo>
                <a:lnTo>
                  <a:pt x="8" y="4"/>
                </a:lnTo>
                <a:lnTo>
                  <a:pt x="8" y="5"/>
                </a:lnTo>
                <a:lnTo>
                  <a:pt x="8" y="7"/>
                </a:lnTo>
                <a:lnTo>
                  <a:pt x="7" y="9"/>
                </a:lnTo>
                <a:lnTo>
                  <a:pt x="5" y="9"/>
                </a:lnTo>
                <a:lnTo>
                  <a:pt x="3" y="9"/>
                </a:lnTo>
                <a:lnTo>
                  <a:pt x="1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098" name="Freeform 49"/>
          <p:cNvSpPr>
            <a:spLocks/>
          </p:cNvSpPr>
          <p:nvPr/>
        </p:nvSpPr>
        <p:spPr bwMode="auto">
          <a:xfrm flipH="1">
            <a:off x="830263" y="1622408"/>
            <a:ext cx="1484312" cy="1858980"/>
          </a:xfrm>
          <a:custGeom>
            <a:avLst/>
            <a:gdLst>
              <a:gd name="T0" fmla="*/ 2147483646 w 539"/>
              <a:gd name="T1" fmla="*/ 2147483646 h 680"/>
              <a:gd name="T2" fmla="*/ 2147483646 w 539"/>
              <a:gd name="T3" fmla="*/ 2147483646 h 680"/>
              <a:gd name="T4" fmla="*/ 2147483646 w 539"/>
              <a:gd name="T5" fmla="*/ 2147483646 h 680"/>
              <a:gd name="T6" fmla="*/ 2147483646 w 539"/>
              <a:gd name="T7" fmla="*/ 2147483646 h 680"/>
              <a:gd name="T8" fmla="*/ 2147483646 w 539"/>
              <a:gd name="T9" fmla="*/ 2147483646 h 680"/>
              <a:gd name="T10" fmla="*/ 2147483646 w 539"/>
              <a:gd name="T11" fmla="*/ 2147483646 h 680"/>
              <a:gd name="T12" fmla="*/ 2147483646 w 539"/>
              <a:gd name="T13" fmla="*/ 2147483646 h 680"/>
              <a:gd name="T14" fmla="*/ 2147483646 w 539"/>
              <a:gd name="T15" fmla="*/ 2147483646 h 680"/>
              <a:gd name="T16" fmla="*/ 2147483646 w 539"/>
              <a:gd name="T17" fmla="*/ 2147483646 h 680"/>
              <a:gd name="T18" fmla="*/ 2147483646 w 539"/>
              <a:gd name="T19" fmla="*/ 2147483646 h 680"/>
              <a:gd name="T20" fmla="*/ 2147483646 w 539"/>
              <a:gd name="T21" fmla="*/ 2147483646 h 680"/>
              <a:gd name="T22" fmla="*/ 2147483646 w 539"/>
              <a:gd name="T23" fmla="*/ 2147483646 h 680"/>
              <a:gd name="T24" fmla="*/ 2147483646 w 539"/>
              <a:gd name="T25" fmla="*/ 2147483646 h 680"/>
              <a:gd name="T26" fmla="*/ 2147483646 w 539"/>
              <a:gd name="T27" fmla="*/ 2147483646 h 680"/>
              <a:gd name="T28" fmla="*/ 2147483646 w 539"/>
              <a:gd name="T29" fmla="*/ 2147483646 h 680"/>
              <a:gd name="T30" fmla="*/ 2147483646 w 539"/>
              <a:gd name="T31" fmla="*/ 2147483646 h 680"/>
              <a:gd name="T32" fmla="*/ 2147483646 w 539"/>
              <a:gd name="T33" fmla="*/ 2147483646 h 680"/>
              <a:gd name="T34" fmla="*/ 2147483646 w 539"/>
              <a:gd name="T35" fmla="*/ 2147483646 h 680"/>
              <a:gd name="T36" fmla="*/ 2147483646 w 539"/>
              <a:gd name="T37" fmla="*/ 2147483646 h 680"/>
              <a:gd name="T38" fmla="*/ 2147483646 w 539"/>
              <a:gd name="T39" fmla="*/ 2147483646 h 680"/>
              <a:gd name="T40" fmla="*/ 2147483646 w 539"/>
              <a:gd name="T41" fmla="*/ 2147483646 h 680"/>
              <a:gd name="T42" fmla="*/ 2147483646 w 539"/>
              <a:gd name="T43" fmla="*/ 2147483646 h 680"/>
              <a:gd name="T44" fmla="*/ 2147483646 w 539"/>
              <a:gd name="T45" fmla="*/ 2147483646 h 680"/>
              <a:gd name="T46" fmla="*/ 2147483646 w 539"/>
              <a:gd name="T47" fmla="*/ 2147483646 h 680"/>
              <a:gd name="T48" fmla="*/ 2147483646 w 539"/>
              <a:gd name="T49" fmla="*/ 2147483646 h 680"/>
              <a:gd name="T50" fmla="*/ 2147483646 w 539"/>
              <a:gd name="T51" fmla="*/ 2147483646 h 680"/>
              <a:gd name="T52" fmla="*/ 2147483646 w 539"/>
              <a:gd name="T53" fmla="*/ 2147483646 h 680"/>
              <a:gd name="T54" fmla="*/ 2147483646 w 539"/>
              <a:gd name="T55" fmla="*/ 2147483646 h 680"/>
              <a:gd name="T56" fmla="*/ 2147483646 w 539"/>
              <a:gd name="T57" fmla="*/ 2147483646 h 680"/>
              <a:gd name="T58" fmla="*/ 2147483646 w 539"/>
              <a:gd name="T59" fmla="*/ 2147483646 h 680"/>
              <a:gd name="T60" fmla="*/ 2147483646 w 539"/>
              <a:gd name="T61" fmla="*/ 2147483646 h 680"/>
              <a:gd name="T62" fmla="*/ 2147483646 w 539"/>
              <a:gd name="T63" fmla="*/ 2147483646 h 680"/>
              <a:gd name="T64" fmla="*/ 2147483646 w 539"/>
              <a:gd name="T65" fmla="*/ 2147483646 h 680"/>
              <a:gd name="T66" fmla="*/ 2147483646 w 539"/>
              <a:gd name="T67" fmla="*/ 2147483646 h 680"/>
              <a:gd name="T68" fmla="*/ 2147483646 w 539"/>
              <a:gd name="T69" fmla="*/ 2147483646 h 680"/>
              <a:gd name="T70" fmla="*/ 2147483646 w 539"/>
              <a:gd name="T71" fmla="*/ 2147483646 h 680"/>
              <a:gd name="T72" fmla="*/ 2147483646 w 539"/>
              <a:gd name="T73" fmla="*/ 2147483646 h 680"/>
              <a:gd name="T74" fmla="*/ 2147483646 w 539"/>
              <a:gd name="T75" fmla="*/ 2147483646 h 680"/>
              <a:gd name="T76" fmla="*/ 2147483646 w 539"/>
              <a:gd name="T77" fmla="*/ 2147483646 h 680"/>
              <a:gd name="T78" fmla="*/ 2147483646 w 539"/>
              <a:gd name="T79" fmla="*/ 2147483646 h 680"/>
              <a:gd name="T80" fmla="*/ 2147483646 w 539"/>
              <a:gd name="T81" fmla="*/ 2147483646 h 680"/>
              <a:gd name="T82" fmla="*/ 2147483646 w 539"/>
              <a:gd name="T83" fmla="*/ 2147483646 h 680"/>
              <a:gd name="T84" fmla="*/ 2147483646 w 539"/>
              <a:gd name="T85" fmla="*/ 2147483646 h 680"/>
              <a:gd name="T86" fmla="*/ 2147483646 w 539"/>
              <a:gd name="T87" fmla="*/ 2147483646 h 680"/>
              <a:gd name="T88" fmla="*/ 2147483646 w 539"/>
              <a:gd name="T89" fmla="*/ 2147483646 h 680"/>
              <a:gd name="T90" fmla="*/ 2147483646 w 539"/>
              <a:gd name="T91" fmla="*/ 2147483646 h 680"/>
              <a:gd name="T92" fmla="*/ 2147483646 w 539"/>
              <a:gd name="T93" fmla="*/ 2147483646 h 680"/>
              <a:gd name="T94" fmla="*/ 2147483646 w 539"/>
              <a:gd name="T95" fmla="*/ 2147483646 h 680"/>
              <a:gd name="T96" fmla="*/ 2147483646 w 539"/>
              <a:gd name="T97" fmla="*/ 2147483646 h 680"/>
              <a:gd name="T98" fmla="*/ 2147483646 w 539"/>
              <a:gd name="T99" fmla="*/ 2147483646 h 680"/>
              <a:gd name="T100" fmla="*/ 2147483646 w 539"/>
              <a:gd name="T101" fmla="*/ 2147483646 h 680"/>
              <a:gd name="T102" fmla="*/ 2147483646 w 539"/>
              <a:gd name="T103" fmla="*/ 2147483646 h 680"/>
              <a:gd name="T104" fmla="*/ 2147483646 w 539"/>
              <a:gd name="T105" fmla="*/ 2147483646 h 680"/>
              <a:gd name="T106" fmla="*/ 2147483646 w 539"/>
              <a:gd name="T107" fmla="*/ 0 h 680"/>
              <a:gd name="T108" fmla="*/ 2147483646 w 539"/>
              <a:gd name="T109" fmla="*/ 2147483646 h 680"/>
              <a:gd name="T110" fmla="*/ 0 w 539"/>
              <a:gd name="T111" fmla="*/ 2147483646 h 680"/>
              <a:gd name="T112" fmla="*/ 2147483646 w 539"/>
              <a:gd name="T113" fmla="*/ 2147483646 h 680"/>
              <a:gd name="T114" fmla="*/ 2147483646 w 539"/>
              <a:gd name="T115" fmla="*/ 2147483646 h 6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39"/>
              <a:gd name="T175" fmla="*/ 0 h 680"/>
              <a:gd name="T176" fmla="*/ 539 w 539"/>
              <a:gd name="T177" fmla="*/ 680 h 6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39" h="680">
                <a:moveTo>
                  <a:pt x="44" y="86"/>
                </a:moveTo>
                <a:lnTo>
                  <a:pt x="75" y="132"/>
                </a:lnTo>
                <a:lnTo>
                  <a:pt x="116" y="168"/>
                </a:lnTo>
                <a:lnTo>
                  <a:pt x="161" y="196"/>
                </a:lnTo>
                <a:lnTo>
                  <a:pt x="207" y="216"/>
                </a:lnTo>
                <a:lnTo>
                  <a:pt x="249" y="230"/>
                </a:lnTo>
                <a:lnTo>
                  <a:pt x="285" y="241"/>
                </a:lnTo>
                <a:lnTo>
                  <a:pt x="309" y="244"/>
                </a:lnTo>
                <a:lnTo>
                  <a:pt x="317" y="246"/>
                </a:lnTo>
                <a:lnTo>
                  <a:pt x="262" y="311"/>
                </a:lnTo>
                <a:lnTo>
                  <a:pt x="259" y="510"/>
                </a:lnTo>
                <a:lnTo>
                  <a:pt x="262" y="507"/>
                </a:lnTo>
                <a:lnTo>
                  <a:pt x="271" y="495"/>
                </a:lnTo>
                <a:lnTo>
                  <a:pt x="283" y="481"/>
                </a:lnTo>
                <a:lnTo>
                  <a:pt x="298" y="465"/>
                </a:lnTo>
                <a:lnTo>
                  <a:pt x="317" y="453"/>
                </a:lnTo>
                <a:lnTo>
                  <a:pt x="338" y="445"/>
                </a:lnTo>
                <a:lnTo>
                  <a:pt x="357" y="447"/>
                </a:lnTo>
                <a:lnTo>
                  <a:pt x="377" y="457"/>
                </a:lnTo>
                <a:lnTo>
                  <a:pt x="398" y="496"/>
                </a:lnTo>
                <a:lnTo>
                  <a:pt x="396" y="536"/>
                </a:lnTo>
                <a:lnTo>
                  <a:pt x="384" y="569"/>
                </a:lnTo>
                <a:lnTo>
                  <a:pt x="377" y="581"/>
                </a:lnTo>
                <a:lnTo>
                  <a:pt x="376" y="680"/>
                </a:lnTo>
                <a:lnTo>
                  <a:pt x="386" y="677"/>
                </a:lnTo>
                <a:lnTo>
                  <a:pt x="413" y="663"/>
                </a:lnTo>
                <a:lnTo>
                  <a:pt x="450" y="642"/>
                </a:lnTo>
                <a:lnTo>
                  <a:pt x="487" y="610"/>
                </a:lnTo>
                <a:lnTo>
                  <a:pt x="520" y="565"/>
                </a:lnTo>
                <a:lnTo>
                  <a:pt x="539" y="510"/>
                </a:lnTo>
                <a:lnTo>
                  <a:pt x="537" y="443"/>
                </a:lnTo>
                <a:lnTo>
                  <a:pt x="506" y="361"/>
                </a:lnTo>
                <a:lnTo>
                  <a:pt x="506" y="354"/>
                </a:lnTo>
                <a:lnTo>
                  <a:pt x="505" y="338"/>
                </a:lnTo>
                <a:lnTo>
                  <a:pt x="501" y="316"/>
                </a:lnTo>
                <a:lnTo>
                  <a:pt x="494" y="289"/>
                </a:lnTo>
                <a:lnTo>
                  <a:pt x="479" y="261"/>
                </a:lnTo>
                <a:lnTo>
                  <a:pt x="458" y="237"/>
                </a:lnTo>
                <a:lnTo>
                  <a:pt x="427" y="220"/>
                </a:lnTo>
                <a:lnTo>
                  <a:pt x="384" y="211"/>
                </a:lnTo>
                <a:lnTo>
                  <a:pt x="384" y="208"/>
                </a:lnTo>
                <a:lnTo>
                  <a:pt x="383" y="199"/>
                </a:lnTo>
                <a:lnTo>
                  <a:pt x="381" y="187"/>
                </a:lnTo>
                <a:lnTo>
                  <a:pt x="377" y="170"/>
                </a:lnTo>
                <a:lnTo>
                  <a:pt x="371" y="151"/>
                </a:lnTo>
                <a:lnTo>
                  <a:pt x="362" y="131"/>
                </a:lnTo>
                <a:lnTo>
                  <a:pt x="350" y="108"/>
                </a:lnTo>
                <a:lnTo>
                  <a:pt x="334" y="86"/>
                </a:lnTo>
                <a:lnTo>
                  <a:pt x="312" y="65"/>
                </a:lnTo>
                <a:lnTo>
                  <a:pt x="288" y="45"/>
                </a:lnTo>
                <a:lnTo>
                  <a:pt x="255" y="28"/>
                </a:lnTo>
                <a:lnTo>
                  <a:pt x="219" y="14"/>
                </a:lnTo>
                <a:lnTo>
                  <a:pt x="175" y="5"/>
                </a:lnTo>
                <a:lnTo>
                  <a:pt x="125" y="0"/>
                </a:lnTo>
                <a:lnTo>
                  <a:pt x="67" y="4"/>
                </a:lnTo>
                <a:lnTo>
                  <a:pt x="0" y="12"/>
                </a:lnTo>
                <a:lnTo>
                  <a:pt x="1" y="122"/>
                </a:lnTo>
                <a:lnTo>
                  <a:pt x="44" y="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099" name="Freeform 50"/>
          <p:cNvSpPr>
            <a:spLocks/>
          </p:cNvSpPr>
          <p:nvPr/>
        </p:nvSpPr>
        <p:spPr bwMode="auto">
          <a:xfrm flipH="1">
            <a:off x="1579563" y="1715691"/>
            <a:ext cx="482600" cy="365521"/>
          </a:xfrm>
          <a:custGeom>
            <a:avLst/>
            <a:gdLst>
              <a:gd name="T0" fmla="*/ 0 w 175"/>
              <a:gd name="T1" fmla="*/ 2147483646 h 134"/>
              <a:gd name="T2" fmla="*/ 2147483646 w 175"/>
              <a:gd name="T3" fmla="*/ 2147483646 h 134"/>
              <a:gd name="T4" fmla="*/ 2147483646 w 175"/>
              <a:gd name="T5" fmla="*/ 2147483646 h 134"/>
              <a:gd name="T6" fmla="*/ 2147483646 w 175"/>
              <a:gd name="T7" fmla="*/ 2147483646 h 134"/>
              <a:gd name="T8" fmla="*/ 2147483646 w 175"/>
              <a:gd name="T9" fmla="*/ 2147483646 h 134"/>
              <a:gd name="T10" fmla="*/ 2147483646 w 175"/>
              <a:gd name="T11" fmla="*/ 2147483646 h 134"/>
              <a:gd name="T12" fmla="*/ 2147483646 w 175"/>
              <a:gd name="T13" fmla="*/ 2147483646 h 134"/>
              <a:gd name="T14" fmla="*/ 2147483646 w 175"/>
              <a:gd name="T15" fmla="*/ 2147483646 h 134"/>
              <a:gd name="T16" fmla="*/ 2147483646 w 175"/>
              <a:gd name="T17" fmla="*/ 2147483646 h 134"/>
              <a:gd name="T18" fmla="*/ 2147483646 w 175"/>
              <a:gd name="T19" fmla="*/ 2147483646 h 134"/>
              <a:gd name="T20" fmla="*/ 2147483646 w 175"/>
              <a:gd name="T21" fmla="*/ 2147483646 h 134"/>
              <a:gd name="T22" fmla="*/ 2147483646 w 175"/>
              <a:gd name="T23" fmla="*/ 2147483646 h 134"/>
              <a:gd name="T24" fmla="*/ 2147483646 w 175"/>
              <a:gd name="T25" fmla="*/ 2147483646 h 134"/>
              <a:gd name="T26" fmla="*/ 2147483646 w 175"/>
              <a:gd name="T27" fmla="*/ 2147483646 h 134"/>
              <a:gd name="T28" fmla="*/ 2147483646 w 175"/>
              <a:gd name="T29" fmla="*/ 2147483646 h 134"/>
              <a:gd name="T30" fmla="*/ 2147483646 w 175"/>
              <a:gd name="T31" fmla="*/ 0 h 134"/>
              <a:gd name="T32" fmla="*/ 0 w 175"/>
              <a:gd name="T33" fmla="*/ 2147483646 h 1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5"/>
              <a:gd name="T52" fmla="*/ 0 h 134"/>
              <a:gd name="T53" fmla="*/ 175 w 175"/>
              <a:gd name="T54" fmla="*/ 134 h 1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5" h="134">
                <a:moveTo>
                  <a:pt x="0" y="6"/>
                </a:moveTo>
                <a:lnTo>
                  <a:pt x="4" y="8"/>
                </a:lnTo>
                <a:lnTo>
                  <a:pt x="17" y="10"/>
                </a:lnTo>
                <a:lnTo>
                  <a:pt x="42" y="13"/>
                </a:lnTo>
                <a:lnTo>
                  <a:pt x="71" y="22"/>
                </a:lnTo>
                <a:lnTo>
                  <a:pt x="103" y="36"/>
                </a:lnTo>
                <a:lnTo>
                  <a:pt x="133" y="58"/>
                </a:lnTo>
                <a:lnTo>
                  <a:pt x="158" y="91"/>
                </a:lnTo>
                <a:lnTo>
                  <a:pt x="175" y="134"/>
                </a:lnTo>
                <a:lnTo>
                  <a:pt x="175" y="127"/>
                </a:lnTo>
                <a:lnTo>
                  <a:pt x="172" y="108"/>
                </a:lnTo>
                <a:lnTo>
                  <a:pt x="163" y="82"/>
                </a:lnTo>
                <a:lnTo>
                  <a:pt x="150" y="53"/>
                </a:lnTo>
                <a:lnTo>
                  <a:pt x="127" y="27"/>
                </a:lnTo>
                <a:lnTo>
                  <a:pt x="96" y="8"/>
                </a:lnTo>
                <a:lnTo>
                  <a:pt x="55" y="0"/>
                </a:lnTo>
                <a:lnTo>
                  <a:pt x="0" y="6"/>
                </a:lnTo>
                <a:close/>
              </a:path>
            </a:pathLst>
          </a:custGeom>
          <a:solidFill>
            <a:srgbClr val="00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100" name="Freeform 51"/>
          <p:cNvSpPr>
            <a:spLocks/>
          </p:cNvSpPr>
          <p:nvPr/>
        </p:nvSpPr>
        <p:spPr bwMode="auto">
          <a:xfrm flipH="1">
            <a:off x="1384300" y="1761617"/>
            <a:ext cx="382588" cy="356108"/>
          </a:xfrm>
          <a:custGeom>
            <a:avLst/>
            <a:gdLst>
              <a:gd name="T0" fmla="*/ 0 w 139"/>
              <a:gd name="T1" fmla="*/ 0 h 130"/>
              <a:gd name="T2" fmla="*/ 2147483646 w 139"/>
              <a:gd name="T3" fmla="*/ 0 h 130"/>
              <a:gd name="T4" fmla="*/ 2147483646 w 139"/>
              <a:gd name="T5" fmla="*/ 0 h 130"/>
              <a:gd name="T6" fmla="*/ 2147483646 w 139"/>
              <a:gd name="T7" fmla="*/ 2147483646 h 130"/>
              <a:gd name="T8" fmla="*/ 2147483646 w 139"/>
              <a:gd name="T9" fmla="*/ 2147483646 h 130"/>
              <a:gd name="T10" fmla="*/ 2147483646 w 139"/>
              <a:gd name="T11" fmla="*/ 2147483646 h 130"/>
              <a:gd name="T12" fmla="*/ 2147483646 w 139"/>
              <a:gd name="T13" fmla="*/ 2147483646 h 130"/>
              <a:gd name="T14" fmla="*/ 2147483646 w 139"/>
              <a:gd name="T15" fmla="*/ 2147483646 h 130"/>
              <a:gd name="T16" fmla="*/ 2147483646 w 139"/>
              <a:gd name="T17" fmla="*/ 2147483646 h 130"/>
              <a:gd name="T18" fmla="*/ 2147483646 w 139"/>
              <a:gd name="T19" fmla="*/ 2147483646 h 130"/>
              <a:gd name="T20" fmla="*/ 2147483646 w 139"/>
              <a:gd name="T21" fmla="*/ 2147483646 h 130"/>
              <a:gd name="T22" fmla="*/ 2147483646 w 139"/>
              <a:gd name="T23" fmla="*/ 2147483646 h 130"/>
              <a:gd name="T24" fmla="*/ 2147483646 w 139"/>
              <a:gd name="T25" fmla="*/ 2147483646 h 130"/>
              <a:gd name="T26" fmla="*/ 2147483646 w 139"/>
              <a:gd name="T27" fmla="*/ 2147483646 h 130"/>
              <a:gd name="T28" fmla="*/ 2147483646 w 139"/>
              <a:gd name="T29" fmla="*/ 2147483646 h 130"/>
              <a:gd name="T30" fmla="*/ 2147483646 w 139"/>
              <a:gd name="T31" fmla="*/ 2147483646 h 130"/>
              <a:gd name="T32" fmla="*/ 0 w 139"/>
              <a:gd name="T33" fmla="*/ 0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9"/>
              <a:gd name="T52" fmla="*/ 0 h 130"/>
              <a:gd name="T53" fmla="*/ 139 w 139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9" h="130">
                <a:moveTo>
                  <a:pt x="0" y="0"/>
                </a:moveTo>
                <a:lnTo>
                  <a:pt x="5" y="0"/>
                </a:lnTo>
                <a:lnTo>
                  <a:pt x="19" y="0"/>
                </a:lnTo>
                <a:lnTo>
                  <a:pt x="39" y="1"/>
                </a:lnTo>
                <a:lnTo>
                  <a:pt x="63" y="8"/>
                </a:lnTo>
                <a:lnTo>
                  <a:pt x="87" y="24"/>
                </a:lnTo>
                <a:lnTo>
                  <a:pt x="110" y="46"/>
                </a:lnTo>
                <a:lnTo>
                  <a:pt x="129" y="82"/>
                </a:lnTo>
                <a:lnTo>
                  <a:pt x="139" y="130"/>
                </a:lnTo>
                <a:lnTo>
                  <a:pt x="137" y="125"/>
                </a:lnTo>
                <a:lnTo>
                  <a:pt x="134" y="115"/>
                </a:lnTo>
                <a:lnTo>
                  <a:pt x="125" y="98"/>
                </a:lnTo>
                <a:lnTo>
                  <a:pt x="113" y="77"/>
                </a:lnTo>
                <a:lnTo>
                  <a:pt x="94" y="55"/>
                </a:lnTo>
                <a:lnTo>
                  <a:pt x="70" y="32"/>
                </a:lnTo>
                <a:lnTo>
                  <a:pt x="39" y="14"/>
                </a:lnTo>
                <a:lnTo>
                  <a:pt x="0" y="0"/>
                </a:lnTo>
                <a:close/>
              </a:path>
            </a:pathLst>
          </a:custGeom>
          <a:solidFill>
            <a:srgbClr val="00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101" name="Freeform 52"/>
          <p:cNvSpPr>
            <a:spLocks/>
          </p:cNvSpPr>
          <p:nvPr/>
        </p:nvSpPr>
        <p:spPr bwMode="auto">
          <a:xfrm flipH="1">
            <a:off x="1041400" y="2703116"/>
            <a:ext cx="215900" cy="365521"/>
          </a:xfrm>
          <a:custGeom>
            <a:avLst/>
            <a:gdLst>
              <a:gd name="T0" fmla="*/ 0 w 78"/>
              <a:gd name="T1" fmla="*/ 0 h 134"/>
              <a:gd name="T2" fmla="*/ 2147483646 w 78"/>
              <a:gd name="T3" fmla="*/ 2147483646 h 134"/>
              <a:gd name="T4" fmla="*/ 2147483646 w 78"/>
              <a:gd name="T5" fmla="*/ 2147483646 h 134"/>
              <a:gd name="T6" fmla="*/ 2147483646 w 78"/>
              <a:gd name="T7" fmla="*/ 2147483646 h 134"/>
              <a:gd name="T8" fmla="*/ 2147483646 w 78"/>
              <a:gd name="T9" fmla="*/ 2147483646 h 134"/>
              <a:gd name="T10" fmla="*/ 2147483646 w 78"/>
              <a:gd name="T11" fmla="*/ 2147483646 h 134"/>
              <a:gd name="T12" fmla="*/ 2147483646 w 78"/>
              <a:gd name="T13" fmla="*/ 2147483646 h 134"/>
              <a:gd name="T14" fmla="*/ 2147483646 w 78"/>
              <a:gd name="T15" fmla="*/ 2147483646 h 134"/>
              <a:gd name="T16" fmla="*/ 2147483646 w 78"/>
              <a:gd name="T17" fmla="*/ 2147483646 h 134"/>
              <a:gd name="T18" fmla="*/ 2147483646 w 78"/>
              <a:gd name="T19" fmla="*/ 2147483646 h 134"/>
              <a:gd name="T20" fmla="*/ 2147483646 w 78"/>
              <a:gd name="T21" fmla="*/ 2147483646 h 134"/>
              <a:gd name="T22" fmla="*/ 2147483646 w 78"/>
              <a:gd name="T23" fmla="*/ 2147483646 h 134"/>
              <a:gd name="T24" fmla="*/ 2147483646 w 78"/>
              <a:gd name="T25" fmla="*/ 2147483646 h 134"/>
              <a:gd name="T26" fmla="*/ 2147483646 w 78"/>
              <a:gd name="T27" fmla="*/ 2147483646 h 134"/>
              <a:gd name="T28" fmla="*/ 2147483646 w 78"/>
              <a:gd name="T29" fmla="*/ 2147483646 h 134"/>
              <a:gd name="T30" fmla="*/ 2147483646 w 78"/>
              <a:gd name="T31" fmla="*/ 2147483646 h 134"/>
              <a:gd name="T32" fmla="*/ 0 w 78"/>
              <a:gd name="T33" fmla="*/ 0 h 1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134"/>
              <a:gd name="T53" fmla="*/ 78 w 78"/>
              <a:gd name="T54" fmla="*/ 134 h 1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134">
                <a:moveTo>
                  <a:pt x="0" y="0"/>
                </a:moveTo>
                <a:lnTo>
                  <a:pt x="4" y="2"/>
                </a:lnTo>
                <a:lnTo>
                  <a:pt x="12" y="7"/>
                </a:lnTo>
                <a:lnTo>
                  <a:pt x="24" y="15"/>
                </a:lnTo>
                <a:lnTo>
                  <a:pt x="38" y="29"/>
                </a:lnTo>
                <a:lnTo>
                  <a:pt x="52" y="46"/>
                </a:lnTo>
                <a:lnTo>
                  <a:pt x="64" y="70"/>
                </a:lnTo>
                <a:lnTo>
                  <a:pt x="72" y="99"/>
                </a:lnTo>
                <a:lnTo>
                  <a:pt x="76" y="134"/>
                </a:lnTo>
                <a:lnTo>
                  <a:pt x="76" y="127"/>
                </a:lnTo>
                <a:lnTo>
                  <a:pt x="78" y="111"/>
                </a:lnTo>
                <a:lnTo>
                  <a:pt x="78" y="89"/>
                </a:lnTo>
                <a:lnTo>
                  <a:pt x="76" y="63"/>
                </a:lnTo>
                <a:lnTo>
                  <a:pt x="67" y="39"/>
                </a:lnTo>
                <a:lnTo>
                  <a:pt x="54" y="17"/>
                </a:lnTo>
                <a:lnTo>
                  <a:pt x="33" y="3"/>
                </a:lnTo>
                <a:lnTo>
                  <a:pt x="0" y="0"/>
                </a:lnTo>
                <a:close/>
              </a:path>
            </a:pathLst>
          </a:custGeom>
          <a:solidFill>
            <a:srgbClr val="00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102" name="Freeform 53"/>
          <p:cNvSpPr>
            <a:spLocks/>
          </p:cNvSpPr>
          <p:nvPr/>
        </p:nvSpPr>
        <p:spPr bwMode="auto">
          <a:xfrm flipH="1">
            <a:off x="2478087" y="2595199"/>
            <a:ext cx="288925" cy="235314"/>
          </a:xfrm>
          <a:custGeom>
            <a:avLst/>
            <a:gdLst>
              <a:gd name="T0" fmla="*/ 2147483646 w 105"/>
              <a:gd name="T1" fmla="*/ 2147483646 h 86"/>
              <a:gd name="T2" fmla="*/ 2147483646 w 105"/>
              <a:gd name="T3" fmla="*/ 2147483646 h 86"/>
              <a:gd name="T4" fmla="*/ 2147483646 w 105"/>
              <a:gd name="T5" fmla="*/ 0 h 86"/>
              <a:gd name="T6" fmla="*/ 2147483646 w 105"/>
              <a:gd name="T7" fmla="*/ 2147483646 h 86"/>
              <a:gd name="T8" fmla="*/ 2147483646 w 105"/>
              <a:gd name="T9" fmla="*/ 2147483646 h 86"/>
              <a:gd name="T10" fmla="*/ 0 w 105"/>
              <a:gd name="T11" fmla="*/ 2147483646 h 86"/>
              <a:gd name="T12" fmla="*/ 2147483646 w 105"/>
              <a:gd name="T13" fmla="*/ 2147483646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5"/>
              <a:gd name="T22" fmla="*/ 0 h 86"/>
              <a:gd name="T23" fmla="*/ 105 w 105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5" h="86">
                <a:moveTo>
                  <a:pt x="11" y="53"/>
                </a:moveTo>
                <a:lnTo>
                  <a:pt x="72" y="76"/>
                </a:lnTo>
                <a:lnTo>
                  <a:pt x="91" y="0"/>
                </a:lnTo>
                <a:lnTo>
                  <a:pt x="105" y="53"/>
                </a:lnTo>
                <a:lnTo>
                  <a:pt x="100" y="86"/>
                </a:lnTo>
                <a:lnTo>
                  <a:pt x="0" y="82"/>
                </a:lnTo>
                <a:lnTo>
                  <a:pt x="11" y="53"/>
                </a:lnTo>
                <a:close/>
              </a:path>
            </a:pathLst>
          </a:custGeom>
          <a:solidFill>
            <a:srgbClr val="EDA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103" name="Freeform 54"/>
          <p:cNvSpPr>
            <a:spLocks/>
          </p:cNvSpPr>
          <p:nvPr/>
        </p:nvSpPr>
        <p:spPr bwMode="auto">
          <a:xfrm flipH="1">
            <a:off x="2235200" y="2530036"/>
            <a:ext cx="247650" cy="229039"/>
          </a:xfrm>
          <a:custGeom>
            <a:avLst/>
            <a:gdLst>
              <a:gd name="T0" fmla="*/ 0 w 90"/>
              <a:gd name="T1" fmla="*/ 0 h 84"/>
              <a:gd name="T2" fmla="*/ 2147483646 w 90"/>
              <a:gd name="T3" fmla="*/ 2147483646 h 84"/>
              <a:gd name="T4" fmla="*/ 2147483646 w 90"/>
              <a:gd name="T5" fmla="*/ 2147483646 h 84"/>
              <a:gd name="T6" fmla="*/ 2147483646 w 90"/>
              <a:gd name="T7" fmla="*/ 2147483646 h 84"/>
              <a:gd name="T8" fmla="*/ 2147483646 w 90"/>
              <a:gd name="T9" fmla="*/ 2147483646 h 84"/>
              <a:gd name="T10" fmla="*/ 2147483646 w 90"/>
              <a:gd name="T11" fmla="*/ 2147483646 h 84"/>
              <a:gd name="T12" fmla="*/ 2147483646 w 90"/>
              <a:gd name="T13" fmla="*/ 2147483646 h 84"/>
              <a:gd name="T14" fmla="*/ 2147483646 w 90"/>
              <a:gd name="T15" fmla="*/ 2147483646 h 84"/>
              <a:gd name="T16" fmla="*/ 2147483646 w 90"/>
              <a:gd name="T17" fmla="*/ 2147483646 h 84"/>
              <a:gd name="T18" fmla="*/ 2147483646 w 90"/>
              <a:gd name="T19" fmla="*/ 2147483646 h 84"/>
              <a:gd name="T20" fmla="*/ 2147483646 w 90"/>
              <a:gd name="T21" fmla="*/ 2147483646 h 84"/>
              <a:gd name="T22" fmla="*/ 2147483646 w 90"/>
              <a:gd name="T23" fmla="*/ 2147483646 h 84"/>
              <a:gd name="T24" fmla="*/ 2147483646 w 90"/>
              <a:gd name="T25" fmla="*/ 2147483646 h 84"/>
              <a:gd name="T26" fmla="*/ 2147483646 w 90"/>
              <a:gd name="T27" fmla="*/ 2147483646 h 84"/>
              <a:gd name="T28" fmla="*/ 2147483646 w 90"/>
              <a:gd name="T29" fmla="*/ 2147483646 h 84"/>
              <a:gd name="T30" fmla="*/ 2147483646 w 90"/>
              <a:gd name="T31" fmla="*/ 2147483646 h 84"/>
              <a:gd name="T32" fmla="*/ 0 w 90"/>
              <a:gd name="T33" fmla="*/ 0 h 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0"/>
              <a:gd name="T52" fmla="*/ 0 h 84"/>
              <a:gd name="T53" fmla="*/ 90 w 90"/>
              <a:gd name="T54" fmla="*/ 84 h 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0" h="84">
                <a:moveTo>
                  <a:pt x="0" y="0"/>
                </a:moveTo>
                <a:lnTo>
                  <a:pt x="4" y="2"/>
                </a:lnTo>
                <a:lnTo>
                  <a:pt x="14" y="9"/>
                </a:lnTo>
                <a:lnTo>
                  <a:pt x="28" y="17"/>
                </a:lnTo>
                <a:lnTo>
                  <a:pt x="43" y="29"/>
                </a:lnTo>
                <a:lnTo>
                  <a:pt x="59" y="43"/>
                </a:lnTo>
                <a:lnTo>
                  <a:pt x="73" y="57"/>
                </a:lnTo>
                <a:lnTo>
                  <a:pt x="83" y="70"/>
                </a:lnTo>
                <a:lnTo>
                  <a:pt x="88" y="84"/>
                </a:lnTo>
                <a:lnTo>
                  <a:pt x="88" y="81"/>
                </a:lnTo>
                <a:lnTo>
                  <a:pt x="90" y="70"/>
                </a:lnTo>
                <a:lnTo>
                  <a:pt x="88" y="57"/>
                </a:lnTo>
                <a:lnTo>
                  <a:pt x="83" y="41"/>
                </a:lnTo>
                <a:lnTo>
                  <a:pt x="74" y="26"/>
                </a:lnTo>
                <a:lnTo>
                  <a:pt x="59" y="12"/>
                </a:lnTo>
                <a:lnTo>
                  <a:pt x="35" y="3"/>
                </a:lnTo>
                <a:lnTo>
                  <a:pt x="0" y="0"/>
                </a:lnTo>
                <a:close/>
              </a:path>
            </a:pathLst>
          </a:custGeom>
          <a:solidFill>
            <a:srgbClr val="EDA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104" name="Freeform 55"/>
          <p:cNvSpPr>
            <a:spLocks/>
          </p:cNvSpPr>
          <p:nvPr/>
        </p:nvSpPr>
        <p:spPr bwMode="auto">
          <a:xfrm flipH="1">
            <a:off x="1081088" y="2377466"/>
            <a:ext cx="184150" cy="214921"/>
          </a:xfrm>
          <a:custGeom>
            <a:avLst/>
            <a:gdLst>
              <a:gd name="T0" fmla="*/ 0 w 67"/>
              <a:gd name="T1" fmla="*/ 0 h 79"/>
              <a:gd name="T2" fmla="*/ 2147483646 w 67"/>
              <a:gd name="T3" fmla="*/ 2147483646 h 79"/>
              <a:gd name="T4" fmla="*/ 2147483646 w 67"/>
              <a:gd name="T5" fmla="*/ 2147483646 h 79"/>
              <a:gd name="T6" fmla="*/ 2147483646 w 67"/>
              <a:gd name="T7" fmla="*/ 2147483646 h 79"/>
              <a:gd name="T8" fmla="*/ 2147483646 w 67"/>
              <a:gd name="T9" fmla="*/ 2147483646 h 79"/>
              <a:gd name="T10" fmla="*/ 2147483646 w 67"/>
              <a:gd name="T11" fmla="*/ 2147483646 h 79"/>
              <a:gd name="T12" fmla="*/ 2147483646 w 67"/>
              <a:gd name="T13" fmla="*/ 2147483646 h 79"/>
              <a:gd name="T14" fmla="*/ 2147483646 w 67"/>
              <a:gd name="T15" fmla="*/ 2147483646 h 79"/>
              <a:gd name="T16" fmla="*/ 2147483646 w 67"/>
              <a:gd name="T17" fmla="*/ 2147483646 h 79"/>
              <a:gd name="T18" fmla="*/ 2147483646 w 67"/>
              <a:gd name="T19" fmla="*/ 2147483646 h 79"/>
              <a:gd name="T20" fmla="*/ 2147483646 w 67"/>
              <a:gd name="T21" fmla="*/ 2147483646 h 79"/>
              <a:gd name="T22" fmla="*/ 2147483646 w 67"/>
              <a:gd name="T23" fmla="*/ 2147483646 h 79"/>
              <a:gd name="T24" fmla="*/ 2147483646 w 67"/>
              <a:gd name="T25" fmla="*/ 2147483646 h 79"/>
              <a:gd name="T26" fmla="*/ 2147483646 w 67"/>
              <a:gd name="T27" fmla="*/ 2147483646 h 79"/>
              <a:gd name="T28" fmla="*/ 2147483646 w 67"/>
              <a:gd name="T29" fmla="*/ 2147483646 h 79"/>
              <a:gd name="T30" fmla="*/ 2147483646 w 67"/>
              <a:gd name="T31" fmla="*/ 2147483646 h 79"/>
              <a:gd name="T32" fmla="*/ 0 w 67"/>
              <a:gd name="T33" fmla="*/ 0 h 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79"/>
              <a:gd name="T53" fmla="*/ 67 w 67"/>
              <a:gd name="T54" fmla="*/ 79 h 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79">
                <a:moveTo>
                  <a:pt x="0" y="0"/>
                </a:moveTo>
                <a:lnTo>
                  <a:pt x="3" y="2"/>
                </a:lnTo>
                <a:lnTo>
                  <a:pt x="10" y="3"/>
                </a:lnTo>
                <a:lnTo>
                  <a:pt x="22" y="9"/>
                </a:lnTo>
                <a:lnTo>
                  <a:pt x="34" y="17"/>
                </a:lnTo>
                <a:lnTo>
                  <a:pt x="46" y="27"/>
                </a:lnTo>
                <a:lnTo>
                  <a:pt x="57" y="41"/>
                </a:lnTo>
                <a:lnTo>
                  <a:pt x="63" y="58"/>
                </a:lnTo>
                <a:lnTo>
                  <a:pt x="65" y="79"/>
                </a:lnTo>
                <a:lnTo>
                  <a:pt x="65" y="76"/>
                </a:lnTo>
                <a:lnTo>
                  <a:pt x="67" y="67"/>
                </a:lnTo>
                <a:lnTo>
                  <a:pt x="67" y="55"/>
                </a:lnTo>
                <a:lnTo>
                  <a:pt x="65" y="41"/>
                </a:lnTo>
                <a:lnTo>
                  <a:pt x="58" y="26"/>
                </a:lnTo>
                <a:lnTo>
                  <a:pt x="46" y="14"/>
                </a:lnTo>
                <a:lnTo>
                  <a:pt x="27" y="5"/>
                </a:lnTo>
                <a:lnTo>
                  <a:pt x="0" y="0"/>
                </a:lnTo>
                <a:close/>
              </a:path>
            </a:pathLst>
          </a:custGeom>
          <a:solidFill>
            <a:srgbClr val="00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105" name="Freeform 56"/>
          <p:cNvSpPr>
            <a:spLocks/>
          </p:cNvSpPr>
          <p:nvPr/>
        </p:nvSpPr>
        <p:spPr bwMode="auto">
          <a:xfrm flipH="1">
            <a:off x="2670175" y="3258692"/>
            <a:ext cx="204788" cy="95695"/>
          </a:xfrm>
          <a:custGeom>
            <a:avLst/>
            <a:gdLst>
              <a:gd name="T0" fmla="*/ 2147483646 w 74"/>
              <a:gd name="T1" fmla="*/ 0 h 35"/>
              <a:gd name="T2" fmla="*/ 0 w 74"/>
              <a:gd name="T3" fmla="*/ 2147483646 h 35"/>
              <a:gd name="T4" fmla="*/ 2147483646 w 74"/>
              <a:gd name="T5" fmla="*/ 2147483646 h 35"/>
              <a:gd name="T6" fmla="*/ 2147483646 w 74"/>
              <a:gd name="T7" fmla="*/ 0 h 35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35"/>
              <a:gd name="T14" fmla="*/ 74 w 7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35">
                <a:moveTo>
                  <a:pt x="19" y="0"/>
                </a:moveTo>
                <a:lnTo>
                  <a:pt x="0" y="16"/>
                </a:lnTo>
                <a:lnTo>
                  <a:pt x="74" y="35"/>
                </a:lnTo>
                <a:lnTo>
                  <a:pt x="19" y="0"/>
                </a:lnTo>
                <a:close/>
              </a:path>
            </a:pathLst>
          </a:custGeom>
          <a:solidFill>
            <a:srgbClr val="EDA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106" name="Freeform 57"/>
          <p:cNvSpPr>
            <a:spLocks/>
          </p:cNvSpPr>
          <p:nvPr/>
        </p:nvSpPr>
        <p:spPr bwMode="auto">
          <a:xfrm flipH="1">
            <a:off x="1752600" y="2875540"/>
            <a:ext cx="388938" cy="447097"/>
          </a:xfrm>
          <a:custGeom>
            <a:avLst/>
            <a:gdLst>
              <a:gd name="T0" fmla="*/ 2147483646 w 141"/>
              <a:gd name="T1" fmla="*/ 0 h 164"/>
              <a:gd name="T2" fmla="*/ 2147483646 w 141"/>
              <a:gd name="T3" fmla="*/ 2147483646 h 164"/>
              <a:gd name="T4" fmla="*/ 0 w 141"/>
              <a:gd name="T5" fmla="*/ 2147483646 h 164"/>
              <a:gd name="T6" fmla="*/ 2147483646 w 141"/>
              <a:gd name="T7" fmla="*/ 2147483646 h 164"/>
              <a:gd name="T8" fmla="*/ 2147483646 w 141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"/>
              <a:gd name="T16" fmla="*/ 0 h 164"/>
              <a:gd name="T17" fmla="*/ 141 w 141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" h="164">
                <a:moveTo>
                  <a:pt x="141" y="0"/>
                </a:moveTo>
                <a:lnTo>
                  <a:pt x="50" y="41"/>
                </a:lnTo>
                <a:lnTo>
                  <a:pt x="0" y="164"/>
                </a:lnTo>
                <a:lnTo>
                  <a:pt x="65" y="60"/>
                </a:lnTo>
                <a:lnTo>
                  <a:pt x="141" y="0"/>
                </a:lnTo>
                <a:close/>
              </a:path>
            </a:pathLst>
          </a:custGeom>
          <a:solidFill>
            <a:srgbClr val="EDA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107" name="Freeform 58"/>
          <p:cNvSpPr>
            <a:spLocks/>
          </p:cNvSpPr>
          <p:nvPr/>
        </p:nvSpPr>
        <p:spPr bwMode="auto">
          <a:xfrm flipH="1">
            <a:off x="2108200" y="2325474"/>
            <a:ext cx="355600" cy="247864"/>
          </a:xfrm>
          <a:custGeom>
            <a:avLst/>
            <a:gdLst>
              <a:gd name="T0" fmla="*/ 0 w 129"/>
              <a:gd name="T1" fmla="*/ 2147483646 h 91"/>
              <a:gd name="T2" fmla="*/ 2147483646 w 129"/>
              <a:gd name="T3" fmla="*/ 2147483646 h 91"/>
              <a:gd name="T4" fmla="*/ 2147483646 w 129"/>
              <a:gd name="T5" fmla="*/ 2147483646 h 91"/>
              <a:gd name="T6" fmla="*/ 2147483646 w 129"/>
              <a:gd name="T7" fmla="*/ 2147483646 h 91"/>
              <a:gd name="T8" fmla="*/ 2147483646 w 129"/>
              <a:gd name="T9" fmla="*/ 0 h 91"/>
              <a:gd name="T10" fmla="*/ 2147483646 w 129"/>
              <a:gd name="T11" fmla="*/ 0 h 91"/>
              <a:gd name="T12" fmla="*/ 2147483646 w 129"/>
              <a:gd name="T13" fmla="*/ 2147483646 h 91"/>
              <a:gd name="T14" fmla="*/ 2147483646 w 129"/>
              <a:gd name="T15" fmla="*/ 2147483646 h 91"/>
              <a:gd name="T16" fmla="*/ 2147483646 w 129"/>
              <a:gd name="T17" fmla="*/ 2147483646 h 91"/>
              <a:gd name="T18" fmla="*/ 2147483646 w 129"/>
              <a:gd name="T19" fmla="*/ 2147483646 h 91"/>
              <a:gd name="T20" fmla="*/ 2147483646 w 129"/>
              <a:gd name="T21" fmla="*/ 2147483646 h 91"/>
              <a:gd name="T22" fmla="*/ 2147483646 w 129"/>
              <a:gd name="T23" fmla="*/ 2147483646 h 91"/>
              <a:gd name="T24" fmla="*/ 2147483646 w 129"/>
              <a:gd name="T25" fmla="*/ 2147483646 h 91"/>
              <a:gd name="T26" fmla="*/ 2147483646 w 129"/>
              <a:gd name="T27" fmla="*/ 2147483646 h 91"/>
              <a:gd name="T28" fmla="*/ 2147483646 w 129"/>
              <a:gd name="T29" fmla="*/ 2147483646 h 91"/>
              <a:gd name="T30" fmla="*/ 2147483646 w 129"/>
              <a:gd name="T31" fmla="*/ 2147483646 h 91"/>
              <a:gd name="T32" fmla="*/ 0 w 129"/>
              <a:gd name="T33" fmla="*/ 2147483646 h 9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9"/>
              <a:gd name="T52" fmla="*/ 0 h 91"/>
              <a:gd name="T53" fmla="*/ 129 w 129"/>
              <a:gd name="T54" fmla="*/ 91 h 9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9" h="91">
                <a:moveTo>
                  <a:pt x="0" y="31"/>
                </a:moveTo>
                <a:lnTo>
                  <a:pt x="5" y="28"/>
                </a:lnTo>
                <a:lnTo>
                  <a:pt x="19" y="17"/>
                </a:lnTo>
                <a:lnTo>
                  <a:pt x="38" y="7"/>
                </a:lnTo>
                <a:lnTo>
                  <a:pt x="60" y="0"/>
                </a:lnTo>
                <a:lnTo>
                  <a:pt x="83" y="0"/>
                </a:lnTo>
                <a:lnTo>
                  <a:pt x="103" y="12"/>
                </a:lnTo>
                <a:lnTo>
                  <a:pt x="119" y="41"/>
                </a:lnTo>
                <a:lnTo>
                  <a:pt x="129" y="91"/>
                </a:lnTo>
                <a:lnTo>
                  <a:pt x="127" y="88"/>
                </a:lnTo>
                <a:lnTo>
                  <a:pt x="119" y="77"/>
                </a:lnTo>
                <a:lnTo>
                  <a:pt x="108" y="64"/>
                </a:lnTo>
                <a:lnTo>
                  <a:pt x="93" y="50"/>
                </a:lnTo>
                <a:lnTo>
                  <a:pt x="74" y="36"/>
                </a:lnTo>
                <a:lnTo>
                  <a:pt x="52" y="28"/>
                </a:lnTo>
                <a:lnTo>
                  <a:pt x="28" y="24"/>
                </a:lnTo>
                <a:lnTo>
                  <a:pt x="0" y="31"/>
                </a:lnTo>
                <a:close/>
              </a:path>
            </a:pathLst>
          </a:custGeom>
          <a:solidFill>
            <a:srgbClr val="EDA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5341938" y="2804790"/>
            <a:ext cx="876300" cy="770260"/>
            <a:chOff x="3786" y="1761"/>
            <a:chExt cx="621" cy="491"/>
          </a:xfrm>
        </p:grpSpPr>
        <p:sp>
          <p:nvSpPr>
            <p:cNvPr id="46213" name="AutoShape 61"/>
            <p:cNvSpPr>
              <a:spLocks noChangeArrowheads="1"/>
            </p:cNvSpPr>
            <p:nvPr/>
          </p:nvSpPr>
          <p:spPr bwMode="auto">
            <a:xfrm>
              <a:off x="3816" y="1761"/>
              <a:ext cx="83" cy="35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6214" name="Line 62"/>
            <p:cNvSpPr>
              <a:spLocks noChangeShapeType="1"/>
            </p:cNvSpPr>
            <p:nvPr/>
          </p:nvSpPr>
          <p:spPr bwMode="auto">
            <a:xfrm flipH="1" flipV="1">
              <a:off x="3944" y="1797"/>
              <a:ext cx="456" cy="13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215" name="Line 63"/>
            <p:cNvSpPr>
              <a:spLocks noChangeShapeType="1"/>
            </p:cNvSpPr>
            <p:nvPr/>
          </p:nvSpPr>
          <p:spPr bwMode="auto">
            <a:xfrm flipH="1">
              <a:off x="3963" y="2020"/>
              <a:ext cx="436" cy="10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216" name="AutoShape 64"/>
            <p:cNvSpPr>
              <a:spLocks noChangeArrowheads="1"/>
            </p:cNvSpPr>
            <p:nvPr/>
          </p:nvSpPr>
          <p:spPr bwMode="auto">
            <a:xfrm>
              <a:off x="3887" y="2217"/>
              <a:ext cx="82" cy="35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6217" name="Line 65"/>
            <p:cNvSpPr>
              <a:spLocks noChangeShapeType="1"/>
            </p:cNvSpPr>
            <p:nvPr/>
          </p:nvSpPr>
          <p:spPr bwMode="auto">
            <a:xfrm flipH="1">
              <a:off x="3983" y="2051"/>
              <a:ext cx="424" cy="166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218" name="AutoShape 66"/>
            <p:cNvSpPr>
              <a:spLocks noChangeArrowheads="1"/>
            </p:cNvSpPr>
            <p:nvPr/>
          </p:nvSpPr>
          <p:spPr bwMode="auto">
            <a:xfrm>
              <a:off x="3786" y="1845"/>
              <a:ext cx="110" cy="47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6219" name="Line 67"/>
            <p:cNvSpPr>
              <a:spLocks noChangeShapeType="1"/>
            </p:cNvSpPr>
            <p:nvPr/>
          </p:nvSpPr>
          <p:spPr bwMode="auto">
            <a:xfrm flipH="1" flipV="1">
              <a:off x="3911" y="1875"/>
              <a:ext cx="487" cy="95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220" name="AutoShape 68"/>
            <p:cNvSpPr>
              <a:spLocks noChangeArrowheads="1"/>
            </p:cNvSpPr>
            <p:nvPr/>
          </p:nvSpPr>
          <p:spPr bwMode="auto">
            <a:xfrm>
              <a:off x="3826" y="1962"/>
              <a:ext cx="110" cy="47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6221" name="Line 69"/>
            <p:cNvSpPr>
              <a:spLocks noChangeShapeType="1"/>
            </p:cNvSpPr>
            <p:nvPr/>
          </p:nvSpPr>
          <p:spPr bwMode="auto">
            <a:xfrm>
              <a:off x="3946" y="1986"/>
              <a:ext cx="39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222" name="AutoShape 70"/>
            <p:cNvSpPr>
              <a:spLocks noChangeArrowheads="1"/>
            </p:cNvSpPr>
            <p:nvPr/>
          </p:nvSpPr>
          <p:spPr bwMode="auto">
            <a:xfrm>
              <a:off x="3840" y="2107"/>
              <a:ext cx="110" cy="47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</p:grpSp>
      <p:sp>
        <p:nvSpPr>
          <p:cNvPr id="192583" name="AutoShape 71"/>
          <p:cNvSpPr>
            <a:spLocks noChangeArrowheads="1"/>
          </p:cNvSpPr>
          <p:nvPr/>
        </p:nvSpPr>
        <p:spPr bwMode="auto">
          <a:xfrm>
            <a:off x="4419600" y="1982081"/>
            <a:ext cx="155575" cy="73732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1800">
              <a:latin typeface="Garamond" panose="02020404030301010803" pitchFamily="18" charset="0"/>
            </a:endParaRP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4876800" y="2145275"/>
            <a:ext cx="384175" cy="977338"/>
            <a:chOff x="3072" y="1344"/>
            <a:chExt cx="242" cy="623"/>
          </a:xfrm>
        </p:grpSpPr>
        <p:sp>
          <p:nvSpPr>
            <p:cNvPr id="46209" name="AutoShape 73"/>
            <p:cNvSpPr>
              <a:spLocks noChangeArrowheads="1"/>
            </p:cNvSpPr>
            <p:nvPr/>
          </p:nvSpPr>
          <p:spPr bwMode="auto">
            <a:xfrm>
              <a:off x="3072" y="1392"/>
              <a:ext cx="98" cy="47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grpSp>
          <p:nvGrpSpPr>
            <p:cNvPr id="46210" name="Group 74"/>
            <p:cNvGrpSpPr>
              <a:grpSpLocks/>
            </p:cNvGrpSpPr>
            <p:nvPr/>
          </p:nvGrpSpPr>
          <p:grpSpPr bwMode="auto">
            <a:xfrm>
              <a:off x="3216" y="1344"/>
              <a:ext cx="98" cy="623"/>
              <a:chOff x="3216" y="1344"/>
              <a:chExt cx="98" cy="623"/>
            </a:xfrm>
          </p:grpSpPr>
          <p:sp>
            <p:nvSpPr>
              <p:cNvPr id="46211" name="AutoShape 75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98" cy="47"/>
              </a:xfrm>
              <a:prstGeom prst="star16">
                <a:avLst>
                  <a:gd name="adj" fmla="val 37500"/>
                </a:avLst>
              </a:prstGeom>
              <a:solidFill>
                <a:srgbClr val="FF0066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pt-BR" altLang="pt-BR" sz="1800">
                  <a:latin typeface="Garamond" panose="02020404030301010803" pitchFamily="18" charset="0"/>
                </a:endParaRPr>
              </a:p>
            </p:txBody>
          </p:sp>
          <p:sp>
            <p:nvSpPr>
              <p:cNvPr id="46212" name="AutoShape 76"/>
              <p:cNvSpPr>
                <a:spLocks noChangeArrowheads="1"/>
              </p:cNvSpPr>
              <p:nvPr/>
            </p:nvSpPr>
            <p:spPr bwMode="auto">
              <a:xfrm>
                <a:off x="3216" y="1344"/>
                <a:ext cx="98" cy="47"/>
              </a:xfrm>
              <a:prstGeom prst="star16">
                <a:avLst>
                  <a:gd name="adj" fmla="val 37500"/>
                </a:avLst>
              </a:prstGeom>
              <a:solidFill>
                <a:srgbClr val="FF0066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pt-BR" altLang="pt-BR" sz="1800">
                  <a:latin typeface="Garamond" panose="02020404030301010803" pitchFamily="18" charset="0"/>
                </a:endParaRPr>
              </a:p>
            </p:txBody>
          </p:sp>
        </p:grpSp>
      </p:grpSp>
      <p:grpSp>
        <p:nvGrpSpPr>
          <p:cNvPr id="46112" name="Group 77"/>
          <p:cNvGrpSpPr>
            <a:grpSpLocks/>
          </p:cNvGrpSpPr>
          <p:nvPr/>
        </p:nvGrpSpPr>
        <p:grpSpPr bwMode="auto">
          <a:xfrm>
            <a:off x="6172200" y="2999686"/>
            <a:ext cx="1700213" cy="2334314"/>
            <a:chOff x="3873" y="1674"/>
            <a:chExt cx="1245" cy="1693"/>
          </a:xfrm>
        </p:grpSpPr>
        <p:sp>
          <p:nvSpPr>
            <p:cNvPr id="46193" name="Line 78"/>
            <p:cNvSpPr>
              <a:spLocks noChangeShapeType="1"/>
            </p:cNvSpPr>
            <p:nvPr/>
          </p:nvSpPr>
          <p:spPr bwMode="auto">
            <a:xfrm flipH="1">
              <a:off x="4837" y="2982"/>
              <a:ext cx="203" cy="179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194" name="Arc 79"/>
            <p:cNvSpPr>
              <a:spLocks/>
            </p:cNvSpPr>
            <p:nvPr/>
          </p:nvSpPr>
          <p:spPr bwMode="auto">
            <a:xfrm>
              <a:off x="4033" y="2097"/>
              <a:ext cx="337" cy="2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rnd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195" name="Freeform 80"/>
            <p:cNvSpPr>
              <a:spLocks/>
            </p:cNvSpPr>
            <p:nvPr/>
          </p:nvSpPr>
          <p:spPr bwMode="auto">
            <a:xfrm>
              <a:off x="4765" y="2865"/>
              <a:ext cx="200" cy="192"/>
            </a:xfrm>
            <a:custGeom>
              <a:avLst/>
              <a:gdLst>
                <a:gd name="T0" fmla="*/ 87 w 225"/>
                <a:gd name="T1" fmla="*/ 0 h 194"/>
                <a:gd name="T2" fmla="*/ 0 w 225"/>
                <a:gd name="T3" fmla="*/ 177 h 1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5" h="194">
                  <a:moveTo>
                    <a:pt x="224" y="0"/>
                  </a:moveTo>
                  <a:lnTo>
                    <a:pt x="0" y="193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196" name="Arc 81"/>
            <p:cNvSpPr>
              <a:spLocks/>
            </p:cNvSpPr>
            <p:nvPr/>
          </p:nvSpPr>
          <p:spPr bwMode="auto">
            <a:xfrm>
              <a:off x="3956" y="1674"/>
              <a:ext cx="572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rnd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197" name="Line 82"/>
            <p:cNvSpPr>
              <a:spLocks noChangeShapeType="1"/>
            </p:cNvSpPr>
            <p:nvPr/>
          </p:nvSpPr>
          <p:spPr bwMode="auto">
            <a:xfrm>
              <a:off x="4534" y="2096"/>
              <a:ext cx="0" cy="641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198" name="Freeform 83"/>
            <p:cNvSpPr>
              <a:spLocks/>
            </p:cNvSpPr>
            <p:nvPr/>
          </p:nvSpPr>
          <p:spPr bwMode="auto">
            <a:xfrm>
              <a:off x="4378" y="2342"/>
              <a:ext cx="7" cy="377"/>
            </a:xfrm>
            <a:custGeom>
              <a:avLst/>
              <a:gdLst>
                <a:gd name="T0" fmla="*/ 0 w 8"/>
                <a:gd name="T1" fmla="*/ 0 h 377"/>
                <a:gd name="T2" fmla="*/ 4 w 8"/>
                <a:gd name="T3" fmla="*/ 376 h 3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377">
                  <a:moveTo>
                    <a:pt x="0" y="0"/>
                  </a:moveTo>
                  <a:lnTo>
                    <a:pt x="7" y="376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199" name="Line 84"/>
            <p:cNvSpPr>
              <a:spLocks noChangeShapeType="1"/>
            </p:cNvSpPr>
            <p:nvPr/>
          </p:nvSpPr>
          <p:spPr bwMode="auto">
            <a:xfrm flipH="1">
              <a:off x="4143" y="2712"/>
              <a:ext cx="244" cy="296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200" name="Line 85"/>
            <p:cNvSpPr>
              <a:spLocks noChangeShapeType="1"/>
            </p:cNvSpPr>
            <p:nvPr/>
          </p:nvSpPr>
          <p:spPr bwMode="auto">
            <a:xfrm flipH="1">
              <a:off x="4067" y="2866"/>
              <a:ext cx="396" cy="487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201" name="Freeform 86"/>
            <p:cNvSpPr>
              <a:spLocks/>
            </p:cNvSpPr>
            <p:nvPr/>
          </p:nvSpPr>
          <p:spPr bwMode="auto">
            <a:xfrm>
              <a:off x="4460" y="2872"/>
              <a:ext cx="351" cy="495"/>
            </a:xfrm>
            <a:custGeom>
              <a:avLst/>
              <a:gdLst>
                <a:gd name="T0" fmla="*/ 153 w 395"/>
                <a:gd name="T1" fmla="*/ 494 h 495"/>
                <a:gd name="T2" fmla="*/ 0 w 395"/>
                <a:gd name="T3" fmla="*/ 0 h 4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5" h="495">
                  <a:moveTo>
                    <a:pt x="394" y="494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02" name="Line 87"/>
            <p:cNvSpPr>
              <a:spLocks noChangeShapeType="1"/>
            </p:cNvSpPr>
            <p:nvPr/>
          </p:nvSpPr>
          <p:spPr bwMode="auto">
            <a:xfrm flipH="1" flipV="1">
              <a:off x="4527" y="2737"/>
              <a:ext cx="243" cy="321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203" name="Line 88"/>
            <p:cNvSpPr>
              <a:spLocks noChangeShapeType="1"/>
            </p:cNvSpPr>
            <p:nvPr/>
          </p:nvSpPr>
          <p:spPr bwMode="auto">
            <a:xfrm>
              <a:off x="3963" y="2828"/>
              <a:ext cx="179" cy="18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204" name="Line 89"/>
            <p:cNvSpPr>
              <a:spLocks noChangeShapeType="1"/>
            </p:cNvSpPr>
            <p:nvPr/>
          </p:nvSpPr>
          <p:spPr bwMode="auto">
            <a:xfrm>
              <a:off x="3887" y="2943"/>
              <a:ext cx="179" cy="181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205" name="Freeform 90"/>
            <p:cNvSpPr>
              <a:spLocks/>
            </p:cNvSpPr>
            <p:nvPr/>
          </p:nvSpPr>
          <p:spPr bwMode="auto">
            <a:xfrm>
              <a:off x="3873" y="3125"/>
              <a:ext cx="196" cy="230"/>
            </a:xfrm>
            <a:custGeom>
              <a:avLst/>
              <a:gdLst>
                <a:gd name="T0" fmla="*/ 81 w 222"/>
                <a:gd name="T1" fmla="*/ 0 h 229"/>
                <a:gd name="T2" fmla="*/ 0 w 222"/>
                <a:gd name="T3" fmla="*/ 236 h 2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229">
                  <a:moveTo>
                    <a:pt x="221" y="0"/>
                  </a:moveTo>
                  <a:lnTo>
                    <a:pt x="0" y="228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06" name="Line 91"/>
            <p:cNvSpPr>
              <a:spLocks noChangeShapeType="1"/>
            </p:cNvSpPr>
            <p:nvPr/>
          </p:nvSpPr>
          <p:spPr bwMode="auto">
            <a:xfrm flipH="1" flipV="1">
              <a:off x="4836" y="3161"/>
              <a:ext cx="165" cy="204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207" name="Freeform 92"/>
            <p:cNvSpPr>
              <a:spLocks/>
            </p:cNvSpPr>
            <p:nvPr/>
          </p:nvSpPr>
          <p:spPr bwMode="auto">
            <a:xfrm>
              <a:off x="5024" y="2910"/>
              <a:ext cx="94" cy="91"/>
            </a:xfrm>
            <a:custGeom>
              <a:avLst/>
              <a:gdLst>
                <a:gd name="T0" fmla="*/ 40 w 106"/>
                <a:gd name="T1" fmla="*/ 0 h 91"/>
                <a:gd name="T2" fmla="*/ 0 w 106"/>
                <a:gd name="T3" fmla="*/ 90 h 9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91">
                  <a:moveTo>
                    <a:pt x="105" y="0"/>
                  </a:moveTo>
                  <a:lnTo>
                    <a:pt x="0" y="9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08" name="Freeform 93"/>
            <p:cNvSpPr>
              <a:spLocks/>
            </p:cNvSpPr>
            <p:nvPr/>
          </p:nvSpPr>
          <p:spPr bwMode="auto">
            <a:xfrm>
              <a:off x="4956" y="2788"/>
              <a:ext cx="100" cy="91"/>
            </a:xfrm>
            <a:custGeom>
              <a:avLst/>
              <a:gdLst>
                <a:gd name="T0" fmla="*/ 42 w 113"/>
                <a:gd name="T1" fmla="*/ 0 h 91"/>
                <a:gd name="T2" fmla="*/ 0 w 113"/>
                <a:gd name="T3" fmla="*/ 90 h 9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3" h="91">
                  <a:moveTo>
                    <a:pt x="112" y="0"/>
                  </a:moveTo>
                  <a:lnTo>
                    <a:pt x="0" y="9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6113" name="Group 94"/>
          <p:cNvGrpSpPr>
            <a:grpSpLocks/>
          </p:cNvGrpSpPr>
          <p:nvPr/>
        </p:nvGrpSpPr>
        <p:grpSpPr bwMode="auto">
          <a:xfrm>
            <a:off x="914400" y="2601891"/>
            <a:ext cx="1976438" cy="2655909"/>
            <a:chOff x="576" y="1619"/>
            <a:chExt cx="1245" cy="1693"/>
          </a:xfrm>
        </p:grpSpPr>
        <p:grpSp>
          <p:nvGrpSpPr>
            <p:cNvPr id="46175" name="Group 95"/>
            <p:cNvGrpSpPr>
              <a:grpSpLocks/>
            </p:cNvGrpSpPr>
            <p:nvPr/>
          </p:nvGrpSpPr>
          <p:grpSpPr bwMode="auto">
            <a:xfrm>
              <a:off x="576" y="1619"/>
              <a:ext cx="1245" cy="1693"/>
              <a:chOff x="576" y="1619"/>
              <a:chExt cx="1245" cy="1693"/>
            </a:xfrm>
          </p:grpSpPr>
          <p:sp>
            <p:nvSpPr>
              <p:cNvPr id="46177" name="Line 96"/>
              <p:cNvSpPr>
                <a:spLocks noChangeShapeType="1"/>
              </p:cNvSpPr>
              <p:nvPr/>
            </p:nvSpPr>
            <p:spPr bwMode="auto">
              <a:xfrm>
                <a:off x="654" y="2927"/>
                <a:ext cx="204" cy="179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6178" name="Arc 97"/>
              <p:cNvSpPr>
                <a:spLocks/>
              </p:cNvSpPr>
              <p:nvPr/>
            </p:nvSpPr>
            <p:spPr bwMode="auto">
              <a:xfrm>
                <a:off x="1321" y="2042"/>
                <a:ext cx="339" cy="2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92"/>
                      <a:pt x="9635" y="31"/>
                      <a:pt x="21543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92"/>
                      <a:pt x="9635" y="31"/>
                      <a:pt x="21543" y="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6179" name="Freeform 98"/>
              <p:cNvSpPr>
                <a:spLocks/>
              </p:cNvSpPr>
              <p:nvPr/>
            </p:nvSpPr>
            <p:spPr bwMode="auto">
              <a:xfrm>
                <a:off x="730" y="2810"/>
                <a:ext cx="200" cy="194"/>
              </a:xfrm>
              <a:custGeom>
                <a:avLst/>
                <a:gdLst>
                  <a:gd name="T0" fmla="*/ 0 w 225"/>
                  <a:gd name="T1" fmla="*/ 0 h 194"/>
                  <a:gd name="T2" fmla="*/ 53 w 225"/>
                  <a:gd name="T3" fmla="*/ 193 h 194"/>
                  <a:gd name="T4" fmla="*/ 0 60000 65536"/>
                  <a:gd name="T5" fmla="*/ 0 60000 65536"/>
                  <a:gd name="T6" fmla="*/ 0 w 225"/>
                  <a:gd name="T7" fmla="*/ 0 h 194"/>
                  <a:gd name="T8" fmla="*/ 225 w 225"/>
                  <a:gd name="T9" fmla="*/ 194 h 19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5" h="194">
                    <a:moveTo>
                      <a:pt x="0" y="0"/>
                    </a:moveTo>
                    <a:lnTo>
                      <a:pt x="224" y="193"/>
                    </a:lnTo>
                  </a:path>
                </a:pathLst>
              </a:custGeom>
              <a:noFill/>
              <a:ln w="254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80" name="Arc 99"/>
              <p:cNvSpPr>
                <a:spLocks/>
              </p:cNvSpPr>
              <p:nvPr/>
            </p:nvSpPr>
            <p:spPr bwMode="auto">
              <a:xfrm>
                <a:off x="1167" y="1619"/>
                <a:ext cx="571" cy="4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83"/>
                      <a:pt x="9649" y="18"/>
                      <a:pt x="21566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83"/>
                      <a:pt x="9649" y="18"/>
                      <a:pt x="21566" y="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6181" name="Line 100"/>
              <p:cNvSpPr>
                <a:spLocks noChangeShapeType="1"/>
              </p:cNvSpPr>
              <p:nvPr/>
            </p:nvSpPr>
            <p:spPr bwMode="auto">
              <a:xfrm>
                <a:off x="1159" y="2041"/>
                <a:ext cx="0" cy="641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6182" name="Freeform 101"/>
              <p:cNvSpPr>
                <a:spLocks/>
              </p:cNvSpPr>
              <p:nvPr/>
            </p:nvSpPr>
            <p:spPr bwMode="auto">
              <a:xfrm>
                <a:off x="1310" y="2287"/>
                <a:ext cx="7" cy="377"/>
              </a:xfrm>
              <a:custGeom>
                <a:avLst/>
                <a:gdLst>
                  <a:gd name="T0" fmla="*/ 4 w 8"/>
                  <a:gd name="T1" fmla="*/ 0 h 377"/>
                  <a:gd name="T2" fmla="*/ 0 w 8"/>
                  <a:gd name="T3" fmla="*/ 376 h 377"/>
                  <a:gd name="T4" fmla="*/ 0 60000 65536"/>
                  <a:gd name="T5" fmla="*/ 0 60000 65536"/>
                  <a:gd name="T6" fmla="*/ 0 w 8"/>
                  <a:gd name="T7" fmla="*/ 0 h 377"/>
                  <a:gd name="T8" fmla="*/ 8 w 8"/>
                  <a:gd name="T9" fmla="*/ 377 h 37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377">
                    <a:moveTo>
                      <a:pt x="7" y="0"/>
                    </a:moveTo>
                    <a:lnTo>
                      <a:pt x="0" y="376"/>
                    </a:lnTo>
                  </a:path>
                </a:pathLst>
              </a:custGeom>
              <a:noFill/>
              <a:ln w="254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83" name="Line 102"/>
              <p:cNvSpPr>
                <a:spLocks noChangeShapeType="1"/>
              </p:cNvSpPr>
              <p:nvPr/>
            </p:nvSpPr>
            <p:spPr bwMode="auto">
              <a:xfrm>
                <a:off x="1308" y="2657"/>
                <a:ext cx="243" cy="295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6184" name="Line 103"/>
              <p:cNvSpPr>
                <a:spLocks noChangeShapeType="1"/>
              </p:cNvSpPr>
              <p:nvPr/>
            </p:nvSpPr>
            <p:spPr bwMode="auto">
              <a:xfrm>
                <a:off x="1231" y="2811"/>
                <a:ext cx="397" cy="487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6185" name="Freeform 104"/>
              <p:cNvSpPr>
                <a:spLocks/>
              </p:cNvSpPr>
              <p:nvPr/>
            </p:nvSpPr>
            <p:spPr bwMode="auto">
              <a:xfrm>
                <a:off x="884" y="2817"/>
                <a:ext cx="351" cy="495"/>
              </a:xfrm>
              <a:custGeom>
                <a:avLst/>
                <a:gdLst>
                  <a:gd name="T0" fmla="*/ 0 w 395"/>
                  <a:gd name="T1" fmla="*/ 494 h 495"/>
                  <a:gd name="T2" fmla="*/ 96 w 395"/>
                  <a:gd name="T3" fmla="*/ 0 h 495"/>
                  <a:gd name="T4" fmla="*/ 0 60000 65536"/>
                  <a:gd name="T5" fmla="*/ 0 60000 65536"/>
                  <a:gd name="T6" fmla="*/ 0 w 395"/>
                  <a:gd name="T7" fmla="*/ 0 h 495"/>
                  <a:gd name="T8" fmla="*/ 395 w 395"/>
                  <a:gd name="T9" fmla="*/ 495 h 49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5" h="495">
                    <a:moveTo>
                      <a:pt x="0" y="494"/>
                    </a:moveTo>
                    <a:lnTo>
                      <a:pt x="394" y="0"/>
                    </a:lnTo>
                  </a:path>
                </a:pathLst>
              </a:custGeom>
              <a:noFill/>
              <a:ln w="254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86" name="Line 105"/>
              <p:cNvSpPr>
                <a:spLocks noChangeShapeType="1"/>
              </p:cNvSpPr>
              <p:nvPr/>
            </p:nvSpPr>
            <p:spPr bwMode="auto">
              <a:xfrm flipV="1">
                <a:off x="924" y="2682"/>
                <a:ext cx="242" cy="32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6187" name="Line 106"/>
              <p:cNvSpPr>
                <a:spLocks noChangeShapeType="1"/>
              </p:cNvSpPr>
              <p:nvPr/>
            </p:nvSpPr>
            <p:spPr bwMode="auto">
              <a:xfrm flipH="1">
                <a:off x="1552" y="2773"/>
                <a:ext cx="179" cy="179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6188" name="Line 107"/>
              <p:cNvSpPr>
                <a:spLocks noChangeShapeType="1"/>
              </p:cNvSpPr>
              <p:nvPr/>
            </p:nvSpPr>
            <p:spPr bwMode="auto">
              <a:xfrm flipH="1">
                <a:off x="1628" y="2888"/>
                <a:ext cx="179" cy="179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6189" name="Freeform 108"/>
              <p:cNvSpPr>
                <a:spLocks/>
              </p:cNvSpPr>
              <p:nvPr/>
            </p:nvSpPr>
            <p:spPr bwMode="auto">
              <a:xfrm>
                <a:off x="1624" y="3070"/>
                <a:ext cx="197" cy="229"/>
              </a:xfrm>
              <a:custGeom>
                <a:avLst/>
                <a:gdLst>
                  <a:gd name="T0" fmla="*/ 0 w 222"/>
                  <a:gd name="T1" fmla="*/ 0 h 229"/>
                  <a:gd name="T2" fmla="*/ 52 w 222"/>
                  <a:gd name="T3" fmla="*/ 228 h 229"/>
                  <a:gd name="T4" fmla="*/ 0 60000 65536"/>
                  <a:gd name="T5" fmla="*/ 0 60000 65536"/>
                  <a:gd name="T6" fmla="*/ 0 w 222"/>
                  <a:gd name="T7" fmla="*/ 0 h 229"/>
                  <a:gd name="T8" fmla="*/ 222 w 222"/>
                  <a:gd name="T9" fmla="*/ 229 h 22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229">
                    <a:moveTo>
                      <a:pt x="0" y="0"/>
                    </a:moveTo>
                    <a:lnTo>
                      <a:pt x="221" y="228"/>
                    </a:lnTo>
                  </a:path>
                </a:pathLst>
              </a:custGeom>
              <a:noFill/>
              <a:ln w="254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90" name="Line 109"/>
              <p:cNvSpPr>
                <a:spLocks noChangeShapeType="1"/>
              </p:cNvSpPr>
              <p:nvPr/>
            </p:nvSpPr>
            <p:spPr bwMode="auto">
              <a:xfrm flipV="1">
                <a:off x="692" y="3106"/>
                <a:ext cx="165" cy="204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6191" name="Freeform 110"/>
              <p:cNvSpPr>
                <a:spLocks/>
              </p:cNvSpPr>
              <p:nvPr/>
            </p:nvSpPr>
            <p:spPr bwMode="auto">
              <a:xfrm>
                <a:off x="576" y="2855"/>
                <a:ext cx="94" cy="91"/>
              </a:xfrm>
              <a:custGeom>
                <a:avLst/>
                <a:gdLst>
                  <a:gd name="T0" fmla="*/ 0 w 106"/>
                  <a:gd name="T1" fmla="*/ 0 h 91"/>
                  <a:gd name="T2" fmla="*/ 24 w 106"/>
                  <a:gd name="T3" fmla="*/ 90 h 91"/>
                  <a:gd name="T4" fmla="*/ 0 60000 65536"/>
                  <a:gd name="T5" fmla="*/ 0 60000 65536"/>
                  <a:gd name="T6" fmla="*/ 0 w 106"/>
                  <a:gd name="T7" fmla="*/ 0 h 91"/>
                  <a:gd name="T8" fmla="*/ 106 w 106"/>
                  <a:gd name="T9" fmla="*/ 91 h 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6" h="91">
                    <a:moveTo>
                      <a:pt x="0" y="0"/>
                    </a:moveTo>
                    <a:lnTo>
                      <a:pt x="105" y="90"/>
                    </a:lnTo>
                  </a:path>
                </a:pathLst>
              </a:custGeom>
              <a:noFill/>
              <a:ln w="254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92" name="Freeform 111"/>
              <p:cNvSpPr>
                <a:spLocks/>
              </p:cNvSpPr>
              <p:nvPr/>
            </p:nvSpPr>
            <p:spPr bwMode="auto">
              <a:xfrm>
                <a:off x="638" y="2733"/>
                <a:ext cx="101" cy="91"/>
              </a:xfrm>
              <a:custGeom>
                <a:avLst/>
                <a:gdLst>
                  <a:gd name="T0" fmla="*/ 0 w 113"/>
                  <a:gd name="T1" fmla="*/ 0 h 91"/>
                  <a:gd name="T2" fmla="*/ 29 w 113"/>
                  <a:gd name="T3" fmla="*/ 90 h 91"/>
                  <a:gd name="T4" fmla="*/ 0 60000 65536"/>
                  <a:gd name="T5" fmla="*/ 0 60000 65536"/>
                  <a:gd name="T6" fmla="*/ 0 w 113"/>
                  <a:gd name="T7" fmla="*/ 0 h 91"/>
                  <a:gd name="T8" fmla="*/ 113 w 113"/>
                  <a:gd name="T9" fmla="*/ 91 h 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3" h="91">
                    <a:moveTo>
                      <a:pt x="0" y="0"/>
                    </a:moveTo>
                    <a:lnTo>
                      <a:pt x="112" y="90"/>
                    </a:lnTo>
                  </a:path>
                </a:pathLst>
              </a:custGeom>
              <a:noFill/>
              <a:ln w="254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6176" name="Line 112"/>
            <p:cNvSpPr>
              <a:spLocks noChangeShapeType="1"/>
            </p:cNvSpPr>
            <p:nvPr/>
          </p:nvSpPr>
          <p:spPr bwMode="auto">
            <a:xfrm>
              <a:off x="1152" y="2016"/>
              <a:ext cx="0" cy="67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" name="Group 113"/>
          <p:cNvGrpSpPr>
            <a:grpSpLocks/>
          </p:cNvGrpSpPr>
          <p:nvPr/>
        </p:nvGrpSpPr>
        <p:grpSpPr bwMode="auto">
          <a:xfrm>
            <a:off x="685800" y="4199096"/>
            <a:ext cx="533400" cy="677704"/>
            <a:chOff x="2016" y="3456"/>
            <a:chExt cx="336" cy="432"/>
          </a:xfrm>
        </p:grpSpPr>
        <p:sp>
          <p:nvSpPr>
            <p:cNvPr id="46173" name="Oval 114"/>
            <p:cNvSpPr>
              <a:spLocks noChangeArrowheads="1"/>
            </p:cNvSpPr>
            <p:nvPr/>
          </p:nvSpPr>
          <p:spPr bwMode="auto">
            <a:xfrm>
              <a:off x="2016" y="3456"/>
              <a:ext cx="336" cy="432"/>
            </a:xfrm>
            <a:prstGeom prst="ellipse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FFFFCC"/>
                </a:gs>
              </a:gsLst>
              <a:lin ang="18900000" scaled="1"/>
            </a:gradFill>
            <a:ln w="76200" cap="rnd">
              <a:solidFill>
                <a:srgbClr val="FF0066"/>
              </a:solidFill>
              <a:prstDash val="sysDot"/>
              <a:round/>
              <a:headEnd/>
              <a:tailEnd/>
            </a:ln>
            <a:effectLst>
              <a:outerShdw dist="120483" dir="4293903" sx="125000" sy="125000" algn="br" rotWithShape="0">
                <a:srgbClr val="FFCCFF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6174" name="Oval 115"/>
            <p:cNvSpPr>
              <a:spLocks noChangeArrowheads="1"/>
            </p:cNvSpPr>
            <p:nvPr/>
          </p:nvSpPr>
          <p:spPr bwMode="auto">
            <a:xfrm>
              <a:off x="2016" y="3456"/>
              <a:ext cx="336" cy="432"/>
            </a:xfrm>
            <a:prstGeom prst="ellipse">
              <a:avLst/>
            </a:prstGeom>
            <a:noFill/>
            <a:ln w="38100">
              <a:solidFill>
                <a:srgbClr val="FF0066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FFCC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</p:grpSp>
      <p:grpSp>
        <p:nvGrpSpPr>
          <p:cNvPr id="11" name="Group 116"/>
          <p:cNvGrpSpPr>
            <a:grpSpLocks/>
          </p:cNvGrpSpPr>
          <p:nvPr/>
        </p:nvGrpSpPr>
        <p:grpSpPr bwMode="auto">
          <a:xfrm>
            <a:off x="2751509" y="2154444"/>
            <a:ext cx="2468563" cy="1807211"/>
            <a:chOff x="1680" y="1104"/>
            <a:chExt cx="1555" cy="1152"/>
          </a:xfrm>
        </p:grpSpPr>
        <p:grpSp>
          <p:nvGrpSpPr>
            <p:cNvPr id="46124" name="Group 117"/>
            <p:cNvGrpSpPr>
              <a:grpSpLocks/>
            </p:cNvGrpSpPr>
            <p:nvPr/>
          </p:nvGrpSpPr>
          <p:grpSpPr bwMode="auto">
            <a:xfrm>
              <a:off x="1680" y="1344"/>
              <a:ext cx="864" cy="775"/>
              <a:chOff x="1632" y="2345"/>
              <a:chExt cx="609" cy="583"/>
            </a:xfrm>
          </p:grpSpPr>
          <p:sp>
            <p:nvSpPr>
              <p:cNvPr id="46154" name="AutoShape 118"/>
              <p:cNvSpPr>
                <a:spLocks noChangeArrowheads="1"/>
              </p:cNvSpPr>
              <p:nvPr/>
            </p:nvSpPr>
            <p:spPr bwMode="auto">
              <a:xfrm>
                <a:off x="2010" y="2572"/>
                <a:ext cx="86" cy="71"/>
              </a:xfrm>
              <a:prstGeom prst="star16">
                <a:avLst>
                  <a:gd name="adj" fmla="val 37500"/>
                </a:avLst>
              </a:prstGeom>
              <a:solidFill>
                <a:srgbClr val="FF9900"/>
              </a:solidFill>
              <a:ln w="1270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pt-BR" altLang="pt-BR" sz="1800">
                  <a:latin typeface="Garamond" panose="02020404030301010803" pitchFamily="18" charset="0"/>
                </a:endParaRPr>
              </a:p>
            </p:txBody>
          </p:sp>
          <p:grpSp>
            <p:nvGrpSpPr>
              <p:cNvPr id="46155" name="Group 119"/>
              <p:cNvGrpSpPr>
                <a:grpSpLocks/>
              </p:cNvGrpSpPr>
              <p:nvPr/>
            </p:nvGrpSpPr>
            <p:grpSpPr bwMode="auto">
              <a:xfrm>
                <a:off x="1632" y="2345"/>
                <a:ext cx="609" cy="583"/>
                <a:chOff x="2010" y="2261"/>
                <a:chExt cx="787" cy="386"/>
              </a:xfrm>
            </p:grpSpPr>
            <p:grpSp>
              <p:nvGrpSpPr>
                <p:cNvPr id="46161" name="Group 120"/>
                <p:cNvGrpSpPr>
                  <a:grpSpLocks/>
                </p:cNvGrpSpPr>
                <p:nvPr/>
              </p:nvGrpSpPr>
              <p:grpSpPr bwMode="auto">
                <a:xfrm>
                  <a:off x="2057" y="2261"/>
                  <a:ext cx="740" cy="386"/>
                  <a:chOff x="2057" y="2261"/>
                  <a:chExt cx="740" cy="386"/>
                </a:xfrm>
              </p:grpSpPr>
              <p:pic>
                <p:nvPicPr>
                  <p:cNvPr id="46171" name="Picture 121"/>
                  <p:cNvPicPr>
                    <a:picLocks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57" y="2261"/>
                    <a:ext cx="740" cy="3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6172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2492" y="2352"/>
                    <a:ext cx="164" cy="1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>
                      <a:spcBef>
                        <a:spcPct val="20000"/>
                      </a:spcBef>
                      <a:spcAft>
                        <a:spcPts val="600"/>
                      </a:spcAft>
                      <a:buFont typeface="Arial" panose="020B0604020202020204" pitchFamily="34" charset="0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s-UY" altLang="pt-BR" sz="2400" b="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6162" name="Group 123"/>
                <p:cNvGrpSpPr>
                  <a:grpSpLocks/>
                </p:cNvGrpSpPr>
                <p:nvPr/>
              </p:nvGrpSpPr>
              <p:grpSpPr bwMode="auto">
                <a:xfrm>
                  <a:off x="2416" y="2325"/>
                  <a:ext cx="309" cy="274"/>
                  <a:chOff x="2416" y="2325"/>
                  <a:chExt cx="309" cy="274"/>
                </a:xfrm>
              </p:grpSpPr>
              <p:pic>
                <p:nvPicPr>
                  <p:cNvPr id="46169" name="Picture 124"/>
                  <p:cNvPicPr>
                    <a:picLocks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16" y="2325"/>
                    <a:ext cx="309" cy="2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6170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2533" y="2399"/>
                    <a:ext cx="79" cy="1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>
                      <a:spcBef>
                        <a:spcPct val="20000"/>
                      </a:spcBef>
                      <a:spcAft>
                        <a:spcPts val="600"/>
                      </a:spcAft>
                      <a:buFont typeface="Arial" panose="020B0604020202020204" pitchFamily="34" charset="0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s-UY" altLang="pt-BR" sz="2400" b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6163" name="Line 126"/>
                <p:cNvSpPr>
                  <a:spLocks noChangeShapeType="1"/>
                </p:cNvSpPr>
                <p:nvPr/>
              </p:nvSpPr>
              <p:spPr bwMode="auto">
                <a:xfrm>
                  <a:off x="2010" y="2544"/>
                  <a:ext cx="423" cy="3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164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2014" y="2392"/>
                  <a:ext cx="395" cy="123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165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2010" y="2516"/>
                  <a:ext cx="399" cy="35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prstDash val="sysDot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166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2010" y="2472"/>
                  <a:ext cx="395" cy="59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prstDash val="sysDot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167" name="Line 130"/>
                <p:cNvSpPr>
                  <a:spLocks noChangeShapeType="1"/>
                </p:cNvSpPr>
                <p:nvPr/>
              </p:nvSpPr>
              <p:spPr bwMode="auto">
                <a:xfrm>
                  <a:off x="2018" y="2536"/>
                  <a:ext cx="399" cy="7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prstDash val="sysDot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168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2010" y="2440"/>
                  <a:ext cx="399" cy="87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prstDash val="sysDot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46156" name="AutoShape 132"/>
              <p:cNvSpPr>
                <a:spLocks noChangeArrowheads="1"/>
              </p:cNvSpPr>
              <p:nvPr/>
            </p:nvSpPr>
            <p:spPr bwMode="auto">
              <a:xfrm>
                <a:off x="2064" y="2401"/>
                <a:ext cx="85" cy="71"/>
              </a:xfrm>
              <a:prstGeom prst="star16">
                <a:avLst>
                  <a:gd name="adj" fmla="val 37500"/>
                </a:avLst>
              </a:prstGeom>
              <a:solidFill>
                <a:srgbClr val="FF9900"/>
              </a:solidFill>
              <a:ln w="1270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pt-BR" altLang="pt-BR" sz="1800">
                  <a:latin typeface="Garamond" panose="02020404030301010803" pitchFamily="18" charset="0"/>
                </a:endParaRPr>
              </a:p>
            </p:txBody>
          </p:sp>
          <p:sp>
            <p:nvSpPr>
              <p:cNvPr id="46157" name="AutoShape 133"/>
              <p:cNvSpPr>
                <a:spLocks noChangeArrowheads="1"/>
              </p:cNvSpPr>
              <p:nvPr/>
            </p:nvSpPr>
            <p:spPr bwMode="auto">
              <a:xfrm>
                <a:off x="2085" y="2537"/>
                <a:ext cx="85" cy="71"/>
              </a:xfrm>
              <a:prstGeom prst="star16">
                <a:avLst>
                  <a:gd name="adj" fmla="val 37500"/>
                </a:avLst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pt-BR" altLang="pt-BR" sz="1800">
                  <a:latin typeface="Garamond" panose="02020404030301010803" pitchFamily="18" charset="0"/>
                </a:endParaRPr>
              </a:p>
            </p:txBody>
          </p:sp>
          <p:sp>
            <p:nvSpPr>
              <p:cNvPr id="46158" name="AutoShape 134"/>
              <p:cNvSpPr>
                <a:spLocks noChangeArrowheads="1"/>
              </p:cNvSpPr>
              <p:nvPr/>
            </p:nvSpPr>
            <p:spPr bwMode="auto">
              <a:xfrm>
                <a:off x="2085" y="2659"/>
                <a:ext cx="85" cy="71"/>
              </a:xfrm>
              <a:prstGeom prst="star16">
                <a:avLst>
                  <a:gd name="adj" fmla="val 37500"/>
                </a:avLst>
              </a:prstGeom>
              <a:solidFill>
                <a:srgbClr val="FF9900"/>
              </a:solidFill>
              <a:ln w="1270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pt-BR" altLang="pt-BR" sz="1800">
                  <a:latin typeface="Garamond" panose="02020404030301010803" pitchFamily="18" charset="0"/>
                </a:endParaRPr>
              </a:p>
            </p:txBody>
          </p:sp>
          <p:sp>
            <p:nvSpPr>
              <p:cNvPr id="46159" name="AutoShape 135"/>
              <p:cNvSpPr>
                <a:spLocks noChangeArrowheads="1"/>
              </p:cNvSpPr>
              <p:nvPr/>
            </p:nvSpPr>
            <p:spPr bwMode="auto">
              <a:xfrm>
                <a:off x="1981" y="2605"/>
                <a:ext cx="84" cy="71"/>
              </a:xfrm>
              <a:prstGeom prst="star16">
                <a:avLst>
                  <a:gd name="adj" fmla="val 37500"/>
                </a:avLst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pt-BR" altLang="pt-BR" sz="1800">
                  <a:latin typeface="Garamond" panose="02020404030301010803" pitchFamily="18" charset="0"/>
                </a:endParaRPr>
              </a:p>
            </p:txBody>
          </p:sp>
          <p:sp>
            <p:nvSpPr>
              <p:cNvPr id="46160" name="AutoShape 136"/>
              <p:cNvSpPr>
                <a:spLocks noChangeArrowheads="1"/>
              </p:cNvSpPr>
              <p:nvPr/>
            </p:nvSpPr>
            <p:spPr bwMode="auto">
              <a:xfrm>
                <a:off x="2050" y="2730"/>
                <a:ext cx="126" cy="91"/>
              </a:xfrm>
              <a:prstGeom prst="star16">
                <a:avLst>
                  <a:gd name="adj" fmla="val 37500"/>
                </a:avLst>
              </a:prstGeom>
              <a:solidFill>
                <a:srgbClr val="FFFFCC"/>
              </a:solidFill>
              <a:ln w="1270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pt-BR" altLang="pt-BR" sz="1800">
                  <a:latin typeface="Garamond" panose="02020404030301010803" pitchFamily="18" charset="0"/>
                </a:endParaRPr>
              </a:p>
            </p:txBody>
          </p:sp>
        </p:grpSp>
        <p:grpSp>
          <p:nvGrpSpPr>
            <p:cNvPr id="46125" name="Group 137"/>
            <p:cNvGrpSpPr>
              <a:grpSpLocks/>
            </p:cNvGrpSpPr>
            <p:nvPr/>
          </p:nvGrpSpPr>
          <p:grpSpPr bwMode="auto">
            <a:xfrm>
              <a:off x="2448" y="1104"/>
              <a:ext cx="787" cy="1152"/>
              <a:chOff x="2448" y="1104"/>
              <a:chExt cx="768" cy="1152"/>
            </a:xfrm>
          </p:grpSpPr>
          <p:grpSp>
            <p:nvGrpSpPr>
              <p:cNvPr id="46126" name="Group 138"/>
              <p:cNvGrpSpPr>
                <a:grpSpLocks/>
              </p:cNvGrpSpPr>
              <p:nvPr/>
            </p:nvGrpSpPr>
            <p:grpSpPr bwMode="auto">
              <a:xfrm>
                <a:off x="2448" y="1104"/>
                <a:ext cx="768" cy="1056"/>
                <a:chOff x="2448" y="1440"/>
                <a:chExt cx="595" cy="720"/>
              </a:xfrm>
            </p:grpSpPr>
            <p:sp>
              <p:nvSpPr>
                <p:cNvPr id="46141" name="AutoShape 139"/>
                <p:cNvSpPr>
                  <a:spLocks noChangeArrowheads="1"/>
                </p:cNvSpPr>
                <p:nvPr/>
              </p:nvSpPr>
              <p:spPr bwMode="auto">
                <a:xfrm>
                  <a:off x="2448" y="1555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42" name="AutoShape 140"/>
                <p:cNvSpPr>
                  <a:spLocks noChangeArrowheads="1"/>
                </p:cNvSpPr>
                <p:nvPr/>
              </p:nvSpPr>
              <p:spPr bwMode="auto">
                <a:xfrm>
                  <a:off x="2673" y="1889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43" name="AutoShape 141"/>
                <p:cNvSpPr>
                  <a:spLocks noChangeArrowheads="1"/>
                </p:cNvSpPr>
                <p:nvPr/>
              </p:nvSpPr>
              <p:spPr bwMode="auto">
                <a:xfrm>
                  <a:off x="2933" y="1651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44" name="AutoShape 142"/>
                <p:cNvSpPr>
                  <a:spLocks noChangeArrowheads="1"/>
                </p:cNvSpPr>
                <p:nvPr/>
              </p:nvSpPr>
              <p:spPr bwMode="auto">
                <a:xfrm>
                  <a:off x="2463" y="1744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45" name="AutoShape 143"/>
                <p:cNvSpPr>
                  <a:spLocks noChangeArrowheads="1"/>
                </p:cNvSpPr>
                <p:nvPr/>
              </p:nvSpPr>
              <p:spPr bwMode="auto">
                <a:xfrm>
                  <a:off x="2706" y="1675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46" name="AutoShape 144"/>
                <p:cNvSpPr>
                  <a:spLocks noChangeArrowheads="1"/>
                </p:cNvSpPr>
                <p:nvPr/>
              </p:nvSpPr>
              <p:spPr bwMode="auto">
                <a:xfrm>
                  <a:off x="2771" y="1440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47" name="AutoShape 145"/>
                <p:cNvSpPr>
                  <a:spLocks noChangeArrowheads="1"/>
                </p:cNvSpPr>
                <p:nvPr/>
              </p:nvSpPr>
              <p:spPr bwMode="auto">
                <a:xfrm>
                  <a:off x="2856" y="1536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48" name="AutoShape 146"/>
                <p:cNvSpPr>
                  <a:spLocks noChangeArrowheads="1"/>
                </p:cNvSpPr>
                <p:nvPr/>
              </p:nvSpPr>
              <p:spPr bwMode="auto">
                <a:xfrm>
                  <a:off x="2945" y="1744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49" name="AutoShape 147"/>
                <p:cNvSpPr>
                  <a:spLocks noChangeArrowheads="1"/>
                </p:cNvSpPr>
                <p:nvPr/>
              </p:nvSpPr>
              <p:spPr bwMode="auto">
                <a:xfrm>
                  <a:off x="2872" y="1877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s-UY" altLang="pt-BR" sz="2400" i="1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46150" name="AutoShape 148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2512" y="1983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51" name="AutoShape 149"/>
                <p:cNvSpPr>
                  <a:spLocks noChangeArrowheads="1"/>
                </p:cNvSpPr>
                <p:nvPr/>
              </p:nvSpPr>
              <p:spPr bwMode="auto">
                <a:xfrm>
                  <a:off x="2751" y="1771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52" name="AutoShape 150"/>
                <p:cNvSpPr>
                  <a:spLocks noChangeArrowheads="1"/>
                </p:cNvSpPr>
                <p:nvPr/>
              </p:nvSpPr>
              <p:spPr bwMode="auto">
                <a:xfrm>
                  <a:off x="2673" y="2113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53" name="AutoShape 151"/>
                <p:cNvSpPr>
                  <a:spLocks noChangeArrowheads="1"/>
                </p:cNvSpPr>
                <p:nvPr/>
              </p:nvSpPr>
              <p:spPr bwMode="auto">
                <a:xfrm>
                  <a:off x="2903" y="2091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</p:grpSp>
          <p:grpSp>
            <p:nvGrpSpPr>
              <p:cNvPr id="46127" name="Group 152"/>
              <p:cNvGrpSpPr>
                <a:grpSpLocks/>
              </p:cNvGrpSpPr>
              <p:nvPr/>
            </p:nvGrpSpPr>
            <p:grpSpPr bwMode="auto">
              <a:xfrm>
                <a:off x="2544" y="1536"/>
                <a:ext cx="595" cy="720"/>
                <a:chOff x="2448" y="1440"/>
                <a:chExt cx="595" cy="720"/>
              </a:xfrm>
            </p:grpSpPr>
            <p:sp>
              <p:nvSpPr>
                <p:cNvPr id="46128" name="AutoShape 153"/>
                <p:cNvSpPr>
                  <a:spLocks noChangeArrowheads="1"/>
                </p:cNvSpPr>
                <p:nvPr/>
              </p:nvSpPr>
              <p:spPr bwMode="auto">
                <a:xfrm>
                  <a:off x="2448" y="1555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29" name="AutoShape 154"/>
                <p:cNvSpPr>
                  <a:spLocks noChangeArrowheads="1"/>
                </p:cNvSpPr>
                <p:nvPr/>
              </p:nvSpPr>
              <p:spPr bwMode="auto">
                <a:xfrm>
                  <a:off x="2673" y="1889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30" name="AutoShape 155"/>
                <p:cNvSpPr>
                  <a:spLocks noChangeArrowheads="1"/>
                </p:cNvSpPr>
                <p:nvPr/>
              </p:nvSpPr>
              <p:spPr bwMode="auto">
                <a:xfrm>
                  <a:off x="2933" y="1651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31" name="AutoShape 156"/>
                <p:cNvSpPr>
                  <a:spLocks noChangeArrowheads="1"/>
                </p:cNvSpPr>
                <p:nvPr/>
              </p:nvSpPr>
              <p:spPr bwMode="auto">
                <a:xfrm>
                  <a:off x="2463" y="1744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32" name="AutoShape 157"/>
                <p:cNvSpPr>
                  <a:spLocks noChangeArrowheads="1"/>
                </p:cNvSpPr>
                <p:nvPr/>
              </p:nvSpPr>
              <p:spPr bwMode="auto">
                <a:xfrm>
                  <a:off x="2706" y="1675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33" name="AutoShape 158"/>
                <p:cNvSpPr>
                  <a:spLocks noChangeArrowheads="1"/>
                </p:cNvSpPr>
                <p:nvPr/>
              </p:nvSpPr>
              <p:spPr bwMode="auto">
                <a:xfrm>
                  <a:off x="2771" y="1440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34" name="AutoShape 159"/>
                <p:cNvSpPr>
                  <a:spLocks noChangeArrowheads="1"/>
                </p:cNvSpPr>
                <p:nvPr/>
              </p:nvSpPr>
              <p:spPr bwMode="auto">
                <a:xfrm>
                  <a:off x="2856" y="1536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35" name="AutoShape 160"/>
                <p:cNvSpPr>
                  <a:spLocks noChangeArrowheads="1"/>
                </p:cNvSpPr>
                <p:nvPr/>
              </p:nvSpPr>
              <p:spPr bwMode="auto">
                <a:xfrm>
                  <a:off x="2945" y="1744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36" name="AutoShape 161"/>
                <p:cNvSpPr>
                  <a:spLocks noChangeArrowheads="1"/>
                </p:cNvSpPr>
                <p:nvPr/>
              </p:nvSpPr>
              <p:spPr bwMode="auto">
                <a:xfrm>
                  <a:off x="2872" y="1877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s-UY" altLang="pt-BR" sz="2400" i="1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46137" name="AutoShape 162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2512" y="1983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38" name="AutoShape 163"/>
                <p:cNvSpPr>
                  <a:spLocks noChangeArrowheads="1"/>
                </p:cNvSpPr>
                <p:nvPr/>
              </p:nvSpPr>
              <p:spPr bwMode="auto">
                <a:xfrm>
                  <a:off x="2751" y="1771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39" name="AutoShape 164"/>
                <p:cNvSpPr>
                  <a:spLocks noChangeArrowheads="1"/>
                </p:cNvSpPr>
                <p:nvPr/>
              </p:nvSpPr>
              <p:spPr bwMode="auto">
                <a:xfrm>
                  <a:off x="2673" y="2113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40" name="AutoShape 165"/>
                <p:cNvSpPr>
                  <a:spLocks noChangeArrowheads="1"/>
                </p:cNvSpPr>
                <p:nvPr/>
              </p:nvSpPr>
              <p:spPr bwMode="auto">
                <a:xfrm>
                  <a:off x="2903" y="2091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</p:grpSp>
        </p:grpSp>
      </p:grpSp>
      <p:grpSp>
        <p:nvGrpSpPr>
          <p:cNvPr id="19" name="Group 166"/>
          <p:cNvGrpSpPr>
            <a:grpSpLocks/>
          </p:cNvGrpSpPr>
          <p:nvPr/>
        </p:nvGrpSpPr>
        <p:grpSpPr bwMode="auto">
          <a:xfrm>
            <a:off x="3657600" y="6608568"/>
            <a:ext cx="1844675" cy="249432"/>
            <a:chOff x="1286" y="3386"/>
            <a:chExt cx="853" cy="181"/>
          </a:xfrm>
        </p:grpSpPr>
        <p:sp>
          <p:nvSpPr>
            <p:cNvPr id="46117" name="AutoShape 167"/>
            <p:cNvSpPr>
              <a:spLocks noChangeArrowheads="1"/>
            </p:cNvSpPr>
            <p:nvPr/>
          </p:nvSpPr>
          <p:spPr bwMode="auto">
            <a:xfrm>
              <a:off x="1669" y="3386"/>
              <a:ext cx="154" cy="63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2857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6118" name="AutoShape 168"/>
            <p:cNvSpPr>
              <a:spLocks noChangeArrowheads="1"/>
            </p:cNvSpPr>
            <p:nvPr/>
          </p:nvSpPr>
          <p:spPr bwMode="auto">
            <a:xfrm>
              <a:off x="1824" y="3456"/>
              <a:ext cx="154" cy="64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2857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6119" name="AutoShape 169"/>
            <p:cNvSpPr>
              <a:spLocks noChangeArrowheads="1"/>
            </p:cNvSpPr>
            <p:nvPr/>
          </p:nvSpPr>
          <p:spPr bwMode="auto">
            <a:xfrm>
              <a:off x="1680" y="3504"/>
              <a:ext cx="154" cy="63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2857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6120" name="AutoShape 170"/>
            <p:cNvSpPr>
              <a:spLocks noChangeArrowheads="1"/>
            </p:cNvSpPr>
            <p:nvPr/>
          </p:nvSpPr>
          <p:spPr bwMode="auto">
            <a:xfrm>
              <a:off x="1392" y="3456"/>
              <a:ext cx="154" cy="63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2857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6121" name="AutoShape 171"/>
            <p:cNvSpPr>
              <a:spLocks noChangeArrowheads="1"/>
            </p:cNvSpPr>
            <p:nvPr/>
          </p:nvSpPr>
          <p:spPr bwMode="auto">
            <a:xfrm>
              <a:off x="1985" y="3451"/>
              <a:ext cx="154" cy="63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2857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6122" name="AutoShape 172"/>
            <p:cNvSpPr>
              <a:spLocks noChangeArrowheads="1"/>
            </p:cNvSpPr>
            <p:nvPr/>
          </p:nvSpPr>
          <p:spPr bwMode="auto">
            <a:xfrm>
              <a:off x="1286" y="3386"/>
              <a:ext cx="154" cy="63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2857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6123" name="AutoShape 173"/>
            <p:cNvSpPr>
              <a:spLocks noChangeArrowheads="1"/>
            </p:cNvSpPr>
            <p:nvPr/>
          </p:nvSpPr>
          <p:spPr bwMode="auto">
            <a:xfrm>
              <a:off x="1488" y="3456"/>
              <a:ext cx="154" cy="64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2857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</p:grpSp>
      <p:sp>
        <p:nvSpPr>
          <p:cNvPr id="174" name="Retângulo 173"/>
          <p:cNvSpPr/>
          <p:nvPr/>
        </p:nvSpPr>
        <p:spPr>
          <a:xfrm>
            <a:off x="1043608" y="200834"/>
            <a:ext cx="65161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2060"/>
                </a:solidFill>
                <a:latin typeface="Perpetua" pitchFamily="18" charset="0"/>
              </a:rPr>
              <a:t>Transmissão e patogenia</a:t>
            </a:r>
            <a:endParaRPr lang="pt-BR" sz="4000" dirty="0">
              <a:solidFill>
                <a:srgbClr val="002060"/>
              </a:solidFill>
            </a:endParaRPr>
          </a:p>
        </p:txBody>
      </p:sp>
      <p:sp>
        <p:nvSpPr>
          <p:cNvPr id="175" name="Rectangle 39"/>
          <p:cNvSpPr>
            <a:spLocks noChangeArrowheads="1"/>
          </p:cNvSpPr>
          <p:nvPr/>
        </p:nvSpPr>
        <p:spPr bwMode="auto">
          <a:xfrm>
            <a:off x="3346510" y="4825620"/>
            <a:ext cx="2593642" cy="1107996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200" dirty="0">
                <a:solidFill>
                  <a:srgbClr val="C00000"/>
                </a:solidFill>
                <a:latin typeface="+mn-lt"/>
              </a:rPr>
              <a:t>Grumos maiores: pesados, depositam-se no solo</a:t>
            </a:r>
          </a:p>
        </p:txBody>
      </p:sp>
    </p:spTree>
    <p:extLst>
      <p:ext uri="{BB962C8B-B14F-4D97-AF65-F5344CB8AC3E}">
        <p14:creationId xmlns:p14="http://schemas.microsoft.com/office/powerpoint/2010/main" val="268082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ráfico, Gráfico de barras, Gráfico de cascata&#10;&#10;Descrição gerada automaticamente">
            <a:extLst>
              <a:ext uri="{FF2B5EF4-FFF2-40B4-BE49-F238E27FC236}">
                <a16:creationId xmlns:a16="http://schemas.microsoft.com/office/drawing/2014/main" id="{9A9C2F23-B7AA-4C68-9AB6-C8B2058A5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5"/>
            <a:ext cx="8696596" cy="568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447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97427042"/>
              </p:ext>
            </p:extLst>
          </p:nvPr>
        </p:nvGraphicFramePr>
        <p:xfrm>
          <a:off x="251519" y="1916832"/>
          <a:ext cx="8712969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val="2931450453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333453073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353974800"/>
                    </a:ext>
                  </a:extLst>
                </a:gridCol>
              </a:tblGrid>
              <a:tr h="845832">
                <a:tc>
                  <a:txBody>
                    <a:bodyPr/>
                    <a:lstStyle/>
                    <a:p>
                      <a:r>
                        <a:rPr lang="pt-BR" sz="2400" b="1" dirty="0"/>
                        <a:t>Doença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b="1" dirty="0"/>
                        <a:t>Nº de casos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b="1" dirty="0"/>
                        <a:t>Nº de mortes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298225"/>
                  </a:ext>
                </a:extLst>
              </a:tr>
              <a:tr h="845832">
                <a:tc>
                  <a:txBody>
                    <a:bodyPr/>
                    <a:lstStyle/>
                    <a:p>
                      <a:r>
                        <a:rPr lang="pt-BR" sz="2400" b="1" dirty="0"/>
                        <a:t>Aids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rgbClr val="C00000"/>
                          </a:solidFill>
                          <a:latin typeface="+mn-lt"/>
                        </a:rPr>
                        <a:t>2º- </a:t>
                      </a:r>
                      <a:r>
                        <a:rPr lang="pt-BR" sz="2400" b="1" dirty="0">
                          <a:latin typeface="+mn-lt"/>
                        </a:rPr>
                        <a:t>37.9 milhões 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rgbClr val="C00000"/>
                          </a:solidFill>
                          <a:latin typeface="+mn-lt"/>
                        </a:rPr>
                        <a:t>2º</a:t>
                      </a:r>
                      <a:r>
                        <a:rPr lang="pt-BR" sz="2400" b="1" baseline="0" dirty="0">
                          <a:solidFill>
                            <a:srgbClr val="C00000"/>
                          </a:solidFill>
                          <a:latin typeface="+mn-lt"/>
                        </a:rPr>
                        <a:t> - </a:t>
                      </a:r>
                      <a:r>
                        <a:rPr lang="pt-BR" sz="2400" b="1" dirty="0"/>
                        <a:t>770 mil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385671"/>
                  </a:ext>
                </a:extLst>
              </a:tr>
              <a:tr h="1459927">
                <a:tc>
                  <a:txBody>
                    <a:bodyPr/>
                    <a:lstStyle/>
                    <a:p>
                      <a:r>
                        <a:rPr lang="pt-BR" sz="2400" b="1" dirty="0"/>
                        <a:t>Tuberculose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rgbClr val="C00000"/>
                          </a:solidFill>
                          <a:latin typeface="+mn-lt"/>
                        </a:rPr>
                        <a:t>3º -</a:t>
                      </a:r>
                      <a:r>
                        <a:rPr lang="pt-BR" sz="2400" b="1" dirty="0">
                          <a:latin typeface="+mn-lt"/>
                        </a:rPr>
                        <a:t>10.0 milhões</a:t>
                      </a:r>
                    </a:p>
                    <a:p>
                      <a:r>
                        <a:rPr lang="pt-BR" sz="2400" b="1" dirty="0">
                          <a:latin typeface="+mn-lt"/>
                        </a:rPr>
                        <a:t>9% com HIV 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rgbClr val="C00000"/>
                          </a:solidFill>
                          <a:latin typeface="+mn-lt"/>
                        </a:rPr>
                        <a:t>1º -</a:t>
                      </a:r>
                      <a:r>
                        <a:rPr lang="pt-BR" sz="2400" b="1" dirty="0">
                          <a:latin typeface="+mn-lt"/>
                        </a:rPr>
                        <a:t>1,5 milhão HIV -</a:t>
                      </a:r>
                    </a:p>
                    <a:p>
                      <a:r>
                        <a:rPr lang="pt-BR" sz="2400" b="1" dirty="0">
                          <a:latin typeface="+mn-lt"/>
                        </a:rPr>
                        <a:t>sendo 251 mil HIV +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141797"/>
                  </a:ext>
                </a:extLst>
              </a:tr>
              <a:tr h="808849">
                <a:tc>
                  <a:txBody>
                    <a:bodyPr/>
                    <a:lstStyle/>
                    <a:p>
                      <a:r>
                        <a:rPr lang="pt-BR" sz="2400" b="1" dirty="0"/>
                        <a:t>Malária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rgbClr val="C00000"/>
                          </a:solidFill>
                          <a:latin typeface="+mn-lt"/>
                        </a:rPr>
                        <a:t>1º- </a:t>
                      </a:r>
                      <a:r>
                        <a:rPr lang="pt-BR" sz="2400" b="1" dirty="0">
                          <a:latin typeface="+mn-lt"/>
                        </a:rPr>
                        <a:t>228</a:t>
                      </a:r>
                      <a:r>
                        <a:rPr lang="pt-BR" sz="2400" b="1" baseline="0" dirty="0">
                          <a:latin typeface="+mn-lt"/>
                        </a:rPr>
                        <a:t> </a:t>
                      </a:r>
                      <a:r>
                        <a:rPr lang="pt-BR" sz="2400" b="1" dirty="0">
                          <a:latin typeface="+mn-lt"/>
                        </a:rPr>
                        <a:t> milhões 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rgbClr val="C00000"/>
                          </a:solidFill>
                          <a:latin typeface="+mn-lt"/>
                        </a:rPr>
                        <a:t>3º- </a:t>
                      </a:r>
                      <a:r>
                        <a:rPr lang="pt-BR" sz="2400" b="1" dirty="0"/>
                        <a:t>455 mil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859244"/>
                  </a:ext>
                </a:extLst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 bwMode="auto">
          <a:xfrm>
            <a:off x="914400" y="11663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pt-BR" b="1" dirty="0">
                <a:latin typeface="+mn-lt"/>
              </a:rPr>
              <a:t>HIV/TBC/Malária (2018)</a:t>
            </a:r>
          </a:p>
        </p:txBody>
      </p:sp>
    </p:spTree>
    <p:extLst>
      <p:ext uri="{BB962C8B-B14F-4D97-AF65-F5344CB8AC3E}">
        <p14:creationId xmlns:p14="http://schemas.microsoft.com/office/powerpoint/2010/main" val="37798140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ítulo 1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3600" b="1" dirty="0">
                <a:solidFill>
                  <a:srgbClr val="0070C0"/>
                </a:solidFill>
                <a:latin typeface="+mn-lt"/>
              </a:rPr>
              <a:t>Bibliografia recomendada</a:t>
            </a:r>
            <a:endParaRPr lang="pt-BR" sz="3600" b="1" dirty="0">
              <a:solidFill>
                <a:srgbClr val="0070C0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8601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3568" y="1521296"/>
            <a:ext cx="7772400" cy="4572000"/>
          </a:xfrm>
        </p:spPr>
        <p:txBody>
          <a:bodyPr>
            <a:normAutofit/>
          </a:bodyPr>
          <a:lstStyle/>
          <a:p>
            <a:pPr algn="just">
              <a:lnSpc>
                <a:spcPts val="2800"/>
              </a:lnSpc>
            </a:pPr>
            <a:r>
              <a:rPr lang="pt-BR" sz="2000" b="1" dirty="0"/>
              <a:t>Brasil – Ministério da Saúde – Programa Nacional de Controle da Tuberculose; Manual de Recomendações para o Controle da Tuberculose no Brasil, Brasília, MS, 2019 </a:t>
            </a:r>
            <a:r>
              <a:rPr lang="pt-BR" sz="1800" b="1" dirty="0"/>
              <a:t>Disponível em:</a:t>
            </a:r>
          </a:p>
          <a:p>
            <a:pPr algn="just">
              <a:lnSpc>
                <a:spcPts val="2800"/>
              </a:lnSpc>
            </a:pPr>
            <a:r>
              <a:rPr lang="pt-BR" sz="1800" b="1" dirty="0"/>
              <a:t>http://www.aids.gov.br/pt-br/pub/2019/</a:t>
            </a:r>
            <a:r>
              <a:rPr lang="pt-BR" sz="1800" b="1" dirty="0">
                <a:hlinkClick r:id="rId3"/>
              </a:rPr>
              <a:t>manual-de-recomendacoes-para-o-controle-da-tuberculose-no-brasil</a:t>
            </a:r>
            <a:endParaRPr lang="pt-BR" sz="1800" b="1" dirty="0"/>
          </a:p>
          <a:p>
            <a:pPr algn="just">
              <a:lnSpc>
                <a:spcPts val="2800"/>
              </a:lnSpc>
            </a:pPr>
            <a:endParaRPr lang="pt-BR" sz="1600" b="1" dirty="0"/>
          </a:p>
          <a:p>
            <a:pPr algn="just">
              <a:lnSpc>
                <a:spcPts val="2800"/>
              </a:lnSpc>
            </a:pPr>
            <a:r>
              <a:rPr lang="pt-BR" sz="2000" b="1" dirty="0"/>
              <a:t>World </a:t>
            </a:r>
            <a:r>
              <a:rPr lang="pt-BR" sz="2000" b="1" dirty="0" err="1"/>
              <a:t>Health</a:t>
            </a:r>
            <a:r>
              <a:rPr lang="pt-BR" sz="2000" b="1" dirty="0"/>
              <a:t> </a:t>
            </a:r>
            <a:r>
              <a:rPr lang="pt-BR" sz="2000" b="1" dirty="0" err="1"/>
              <a:t>Organization</a:t>
            </a:r>
            <a:r>
              <a:rPr lang="pt-BR" sz="2000" b="1" dirty="0"/>
              <a:t>. Global </a:t>
            </a:r>
            <a:r>
              <a:rPr lang="pt-BR" sz="2000" b="1" dirty="0" err="1"/>
              <a:t>tuberculosis</a:t>
            </a:r>
            <a:r>
              <a:rPr lang="pt-BR" sz="2000" b="1" dirty="0"/>
              <a:t> </a:t>
            </a:r>
            <a:r>
              <a:rPr lang="pt-BR" sz="2000" b="1" dirty="0" err="1"/>
              <a:t>report</a:t>
            </a:r>
            <a:r>
              <a:rPr lang="pt-BR" sz="2000" b="1" dirty="0"/>
              <a:t> 2015, 2016</a:t>
            </a:r>
          </a:p>
          <a:p>
            <a:pPr lvl="1" algn="just">
              <a:lnSpc>
                <a:spcPts val="2800"/>
              </a:lnSpc>
            </a:pPr>
            <a:r>
              <a:rPr lang="pt-BR" sz="1800" b="1" dirty="0" err="1"/>
              <a:t>Dispnível</a:t>
            </a:r>
            <a:r>
              <a:rPr lang="pt-BR" sz="1800" b="1" dirty="0"/>
              <a:t>: </a:t>
            </a:r>
            <a:r>
              <a:rPr lang="pt-BR" sz="1800" b="1" dirty="0">
                <a:solidFill>
                  <a:srgbClr val="993366"/>
                </a:solidFill>
                <a:cs typeface="Arial" pitchFamily="34" charset="0"/>
                <a:hlinkClick r:id="rId4"/>
              </a:rPr>
              <a:t>http://www.who.int/mediacentre/factsheets/fs104/en/</a:t>
            </a:r>
            <a:endParaRPr lang="pt-BR" sz="1800" b="1" dirty="0"/>
          </a:p>
          <a:p>
            <a:pPr eaLnBrk="1" hangingPunct="1"/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20460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rc 2"/>
          <p:cNvSpPr>
            <a:spLocks/>
          </p:cNvSpPr>
          <p:nvPr/>
        </p:nvSpPr>
        <p:spPr bwMode="auto">
          <a:xfrm>
            <a:off x="1752600" y="2670175"/>
            <a:ext cx="1130300" cy="825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 cap="rnd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31" name="Arc 3"/>
          <p:cNvSpPr>
            <a:spLocks/>
          </p:cNvSpPr>
          <p:nvPr/>
        </p:nvSpPr>
        <p:spPr bwMode="auto">
          <a:xfrm>
            <a:off x="1905000" y="3508375"/>
            <a:ext cx="673100" cy="5207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 cap="rnd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2895600" y="3506788"/>
            <a:ext cx="0" cy="126841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2590800" y="3963988"/>
            <a:ext cx="0" cy="7350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34" name="Freeform 6"/>
          <p:cNvSpPr>
            <a:spLocks/>
          </p:cNvSpPr>
          <p:nvPr/>
        </p:nvSpPr>
        <p:spPr bwMode="auto">
          <a:xfrm>
            <a:off x="2120900" y="4692650"/>
            <a:ext cx="471488" cy="617538"/>
          </a:xfrm>
          <a:custGeom>
            <a:avLst/>
            <a:gdLst>
              <a:gd name="T0" fmla="*/ 2147483646 w 334"/>
              <a:gd name="T1" fmla="*/ 0 h 389"/>
              <a:gd name="T2" fmla="*/ 0 w 334"/>
              <a:gd name="T3" fmla="*/ 2147483646 h 389"/>
              <a:gd name="T4" fmla="*/ 0 60000 65536"/>
              <a:gd name="T5" fmla="*/ 0 60000 65536"/>
              <a:gd name="T6" fmla="*/ 0 w 334"/>
              <a:gd name="T7" fmla="*/ 0 h 389"/>
              <a:gd name="T8" fmla="*/ 334 w 334"/>
              <a:gd name="T9" fmla="*/ 389 h 3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4" h="389">
                <a:moveTo>
                  <a:pt x="333" y="0"/>
                </a:moveTo>
                <a:lnTo>
                  <a:pt x="0" y="388"/>
                </a:lnTo>
              </a:path>
            </a:pathLst>
          </a:custGeom>
          <a:noFill/>
          <a:ln w="38100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H="1">
            <a:off x="1970088" y="5030788"/>
            <a:ext cx="785812" cy="9636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36" name="Freeform 8"/>
          <p:cNvSpPr>
            <a:spLocks/>
          </p:cNvSpPr>
          <p:nvPr/>
        </p:nvSpPr>
        <p:spPr bwMode="auto">
          <a:xfrm>
            <a:off x="2751138" y="5040313"/>
            <a:ext cx="692150" cy="981075"/>
          </a:xfrm>
          <a:custGeom>
            <a:avLst/>
            <a:gdLst>
              <a:gd name="T0" fmla="*/ 2147483646 w 490"/>
              <a:gd name="T1" fmla="*/ 2147483646 h 618"/>
              <a:gd name="T2" fmla="*/ 0 w 490"/>
              <a:gd name="T3" fmla="*/ 0 h 618"/>
              <a:gd name="T4" fmla="*/ 0 60000 65536"/>
              <a:gd name="T5" fmla="*/ 0 60000 65536"/>
              <a:gd name="T6" fmla="*/ 0 w 490"/>
              <a:gd name="T7" fmla="*/ 0 h 618"/>
              <a:gd name="T8" fmla="*/ 490 w 490"/>
              <a:gd name="T9" fmla="*/ 618 h 6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90" h="618">
                <a:moveTo>
                  <a:pt x="489" y="617"/>
                </a:moveTo>
                <a:lnTo>
                  <a:pt x="0" y="0"/>
                </a:lnTo>
              </a:path>
            </a:pathLst>
          </a:custGeom>
          <a:noFill/>
          <a:ln w="38100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37" name="Freeform 9"/>
          <p:cNvSpPr>
            <a:spLocks/>
          </p:cNvSpPr>
          <p:nvPr/>
        </p:nvSpPr>
        <p:spPr bwMode="auto">
          <a:xfrm>
            <a:off x="2900363" y="4764088"/>
            <a:ext cx="454025" cy="625475"/>
          </a:xfrm>
          <a:custGeom>
            <a:avLst/>
            <a:gdLst>
              <a:gd name="T0" fmla="*/ 2147483646 w 322"/>
              <a:gd name="T1" fmla="*/ 2147483646 h 394"/>
              <a:gd name="T2" fmla="*/ 0 w 322"/>
              <a:gd name="T3" fmla="*/ 0 h 394"/>
              <a:gd name="T4" fmla="*/ 0 60000 65536"/>
              <a:gd name="T5" fmla="*/ 0 60000 65536"/>
              <a:gd name="T6" fmla="*/ 0 w 322"/>
              <a:gd name="T7" fmla="*/ 0 h 394"/>
              <a:gd name="T8" fmla="*/ 322 w 322"/>
              <a:gd name="T9" fmla="*/ 394 h 3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2" h="394">
                <a:moveTo>
                  <a:pt x="321" y="393"/>
                </a:moveTo>
                <a:lnTo>
                  <a:pt x="0" y="0"/>
                </a:lnTo>
              </a:path>
            </a:pathLst>
          </a:custGeom>
          <a:noFill/>
          <a:ln w="38100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1766888" y="4954588"/>
            <a:ext cx="354012" cy="354012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39" name="Freeform 11"/>
          <p:cNvSpPr>
            <a:spLocks/>
          </p:cNvSpPr>
          <p:nvPr/>
        </p:nvSpPr>
        <p:spPr bwMode="auto">
          <a:xfrm>
            <a:off x="1612900" y="5181600"/>
            <a:ext cx="377825" cy="388938"/>
          </a:xfrm>
          <a:custGeom>
            <a:avLst/>
            <a:gdLst>
              <a:gd name="T0" fmla="*/ 0 w 268"/>
              <a:gd name="T1" fmla="*/ 0 h 245"/>
              <a:gd name="T2" fmla="*/ 2147483646 w 268"/>
              <a:gd name="T3" fmla="*/ 2147483646 h 245"/>
              <a:gd name="T4" fmla="*/ 0 60000 65536"/>
              <a:gd name="T5" fmla="*/ 0 60000 65536"/>
              <a:gd name="T6" fmla="*/ 0 w 268"/>
              <a:gd name="T7" fmla="*/ 0 h 245"/>
              <a:gd name="T8" fmla="*/ 268 w 268"/>
              <a:gd name="T9" fmla="*/ 245 h 2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8" h="245">
                <a:moveTo>
                  <a:pt x="0" y="0"/>
                </a:moveTo>
                <a:lnTo>
                  <a:pt x="267" y="244"/>
                </a:lnTo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H="1">
            <a:off x="1589088" y="5564188"/>
            <a:ext cx="404812" cy="430212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41" name="Freeform 13"/>
          <p:cNvSpPr>
            <a:spLocks/>
          </p:cNvSpPr>
          <p:nvPr/>
        </p:nvSpPr>
        <p:spPr bwMode="auto">
          <a:xfrm>
            <a:off x="1533525" y="2006600"/>
            <a:ext cx="754063" cy="1906588"/>
          </a:xfrm>
          <a:custGeom>
            <a:avLst/>
            <a:gdLst>
              <a:gd name="T0" fmla="*/ 2147483646 w 534"/>
              <a:gd name="T1" fmla="*/ 0 h 1201"/>
              <a:gd name="T2" fmla="*/ 2147483646 w 534"/>
              <a:gd name="T3" fmla="*/ 2147483646 h 1201"/>
              <a:gd name="T4" fmla="*/ 2147483646 w 534"/>
              <a:gd name="T5" fmla="*/ 2147483646 h 1201"/>
              <a:gd name="T6" fmla="*/ 2147483646 w 534"/>
              <a:gd name="T7" fmla="*/ 2147483646 h 1201"/>
              <a:gd name="T8" fmla="*/ 2147483646 w 534"/>
              <a:gd name="T9" fmla="*/ 2147483646 h 1201"/>
              <a:gd name="T10" fmla="*/ 2147483646 w 534"/>
              <a:gd name="T11" fmla="*/ 2147483646 h 1201"/>
              <a:gd name="T12" fmla="*/ 2147483646 w 534"/>
              <a:gd name="T13" fmla="*/ 2147483646 h 1201"/>
              <a:gd name="T14" fmla="*/ 2147483646 w 534"/>
              <a:gd name="T15" fmla="*/ 2147483646 h 1201"/>
              <a:gd name="T16" fmla="*/ 2147483646 w 534"/>
              <a:gd name="T17" fmla="*/ 2147483646 h 1201"/>
              <a:gd name="T18" fmla="*/ 2147483646 w 534"/>
              <a:gd name="T19" fmla="*/ 2147483646 h 1201"/>
              <a:gd name="T20" fmla="*/ 2147483646 w 534"/>
              <a:gd name="T21" fmla="*/ 2147483646 h 1201"/>
              <a:gd name="T22" fmla="*/ 2147483646 w 534"/>
              <a:gd name="T23" fmla="*/ 2147483646 h 1201"/>
              <a:gd name="T24" fmla="*/ 2147483646 w 534"/>
              <a:gd name="T25" fmla="*/ 2147483646 h 1201"/>
              <a:gd name="T26" fmla="*/ 0 w 534"/>
              <a:gd name="T27" fmla="*/ 2147483646 h 1201"/>
              <a:gd name="T28" fmla="*/ 2147483646 w 534"/>
              <a:gd name="T29" fmla="*/ 2147483646 h 1201"/>
              <a:gd name="T30" fmla="*/ 2147483646 w 534"/>
              <a:gd name="T31" fmla="*/ 2147483646 h 1201"/>
              <a:gd name="T32" fmla="*/ 2147483646 w 534"/>
              <a:gd name="T33" fmla="*/ 2147483646 h 1201"/>
              <a:gd name="T34" fmla="*/ 2147483646 w 534"/>
              <a:gd name="T35" fmla="*/ 2147483646 h 1201"/>
              <a:gd name="T36" fmla="*/ 2147483646 w 534"/>
              <a:gd name="T37" fmla="*/ 2147483646 h 1201"/>
              <a:gd name="T38" fmla="*/ 2147483646 w 534"/>
              <a:gd name="T39" fmla="*/ 2147483646 h 1201"/>
              <a:gd name="T40" fmla="*/ 2147483646 w 534"/>
              <a:gd name="T41" fmla="*/ 2147483646 h 1201"/>
              <a:gd name="T42" fmla="*/ 2147483646 w 534"/>
              <a:gd name="T43" fmla="*/ 2147483646 h 1201"/>
              <a:gd name="T44" fmla="*/ 2147483646 w 534"/>
              <a:gd name="T45" fmla="*/ 2147483646 h 1201"/>
              <a:gd name="T46" fmla="*/ 2147483646 w 534"/>
              <a:gd name="T47" fmla="*/ 2147483646 h 1201"/>
              <a:gd name="T48" fmla="*/ 2147483646 w 534"/>
              <a:gd name="T49" fmla="*/ 2147483646 h 1201"/>
              <a:gd name="T50" fmla="*/ 2147483646 w 534"/>
              <a:gd name="T51" fmla="*/ 2147483646 h 1201"/>
              <a:gd name="T52" fmla="*/ 2147483646 w 534"/>
              <a:gd name="T53" fmla="*/ 2147483646 h 1201"/>
              <a:gd name="T54" fmla="*/ 2147483646 w 534"/>
              <a:gd name="T55" fmla="*/ 2147483646 h 1201"/>
              <a:gd name="T56" fmla="*/ 2147483646 w 534"/>
              <a:gd name="T57" fmla="*/ 2147483646 h 1201"/>
              <a:gd name="T58" fmla="*/ 2147483646 w 534"/>
              <a:gd name="T59" fmla="*/ 2147483646 h 1201"/>
              <a:gd name="T60" fmla="*/ 2147483646 w 534"/>
              <a:gd name="T61" fmla="*/ 2147483646 h 1201"/>
              <a:gd name="T62" fmla="*/ 2147483646 w 534"/>
              <a:gd name="T63" fmla="*/ 2147483646 h 1201"/>
              <a:gd name="T64" fmla="*/ 2147483646 w 534"/>
              <a:gd name="T65" fmla="*/ 2147483646 h 1201"/>
              <a:gd name="T66" fmla="*/ 2147483646 w 534"/>
              <a:gd name="T67" fmla="*/ 2147483646 h 1201"/>
              <a:gd name="T68" fmla="*/ 2147483646 w 534"/>
              <a:gd name="T69" fmla="*/ 2147483646 h 1201"/>
              <a:gd name="T70" fmla="*/ 2147483646 w 534"/>
              <a:gd name="T71" fmla="*/ 2147483646 h 1201"/>
              <a:gd name="T72" fmla="*/ 2147483646 w 534"/>
              <a:gd name="T73" fmla="*/ 2147483646 h 1201"/>
              <a:gd name="T74" fmla="*/ 2147483646 w 534"/>
              <a:gd name="T75" fmla="*/ 2147483646 h 1201"/>
              <a:gd name="T76" fmla="*/ 2147483646 w 534"/>
              <a:gd name="T77" fmla="*/ 2147483646 h 1201"/>
              <a:gd name="T78" fmla="*/ 2147483646 w 534"/>
              <a:gd name="T79" fmla="*/ 2147483646 h 1201"/>
              <a:gd name="T80" fmla="*/ 2147483646 w 534"/>
              <a:gd name="T81" fmla="*/ 2147483646 h 1201"/>
              <a:gd name="T82" fmla="*/ 2147483646 w 534"/>
              <a:gd name="T83" fmla="*/ 2147483646 h 1201"/>
              <a:gd name="T84" fmla="*/ 2147483646 w 534"/>
              <a:gd name="T85" fmla="*/ 2147483646 h 1201"/>
              <a:gd name="T86" fmla="*/ 2147483646 w 534"/>
              <a:gd name="T87" fmla="*/ 2147483646 h 1201"/>
              <a:gd name="T88" fmla="*/ 2147483646 w 534"/>
              <a:gd name="T89" fmla="*/ 2147483646 h 1201"/>
              <a:gd name="T90" fmla="*/ 2147483646 w 534"/>
              <a:gd name="T91" fmla="*/ 2147483646 h 1201"/>
              <a:gd name="T92" fmla="*/ 2147483646 w 534"/>
              <a:gd name="T93" fmla="*/ 2147483646 h 120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34"/>
              <a:gd name="T142" fmla="*/ 0 h 1201"/>
              <a:gd name="T143" fmla="*/ 534 w 534"/>
              <a:gd name="T144" fmla="*/ 1201 h 120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34" h="1201">
                <a:moveTo>
                  <a:pt x="319" y="0"/>
                </a:moveTo>
                <a:lnTo>
                  <a:pt x="328" y="59"/>
                </a:lnTo>
                <a:lnTo>
                  <a:pt x="300" y="101"/>
                </a:lnTo>
                <a:lnTo>
                  <a:pt x="260" y="144"/>
                </a:lnTo>
                <a:lnTo>
                  <a:pt x="246" y="186"/>
                </a:lnTo>
                <a:lnTo>
                  <a:pt x="218" y="228"/>
                </a:lnTo>
                <a:lnTo>
                  <a:pt x="205" y="285"/>
                </a:lnTo>
                <a:lnTo>
                  <a:pt x="178" y="327"/>
                </a:lnTo>
                <a:lnTo>
                  <a:pt x="151" y="369"/>
                </a:lnTo>
                <a:lnTo>
                  <a:pt x="123" y="411"/>
                </a:lnTo>
                <a:lnTo>
                  <a:pt x="82" y="454"/>
                </a:lnTo>
                <a:lnTo>
                  <a:pt x="55" y="496"/>
                </a:lnTo>
                <a:lnTo>
                  <a:pt x="13" y="538"/>
                </a:lnTo>
                <a:lnTo>
                  <a:pt x="0" y="594"/>
                </a:lnTo>
                <a:lnTo>
                  <a:pt x="40" y="594"/>
                </a:lnTo>
                <a:lnTo>
                  <a:pt x="82" y="608"/>
                </a:lnTo>
                <a:lnTo>
                  <a:pt x="123" y="623"/>
                </a:lnTo>
                <a:lnTo>
                  <a:pt x="164" y="623"/>
                </a:lnTo>
                <a:lnTo>
                  <a:pt x="205" y="623"/>
                </a:lnTo>
                <a:lnTo>
                  <a:pt x="233" y="679"/>
                </a:lnTo>
                <a:lnTo>
                  <a:pt x="233" y="721"/>
                </a:lnTo>
                <a:lnTo>
                  <a:pt x="233" y="763"/>
                </a:lnTo>
                <a:lnTo>
                  <a:pt x="273" y="792"/>
                </a:lnTo>
                <a:lnTo>
                  <a:pt x="315" y="792"/>
                </a:lnTo>
                <a:lnTo>
                  <a:pt x="355" y="792"/>
                </a:lnTo>
                <a:lnTo>
                  <a:pt x="396" y="792"/>
                </a:lnTo>
                <a:lnTo>
                  <a:pt x="437" y="792"/>
                </a:lnTo>
                <a:lnTo>
                  <a:pt x="451" y="834"/>
                </a:lnTo>
                <a:lnTo>
                  <a:pt x="410" y="848"/>
                </a:lnTo>
                <a:lnTo>
                  <a:pt x="369" y="862"/>
                </a:lnTo>
                <a:lnTo>
                  <a:pt x="328" y="862"/>
                </a:lnTo>
                <a:lnTo>
                  <a:pt x="287" y="862"/>
                </a:lnTo>
                <a:lnTo>
                  <a:pt x="246" y="876"/>
                </a:lnTo>
                <a:lnTo>
                  <a:pt x="233" y="918"/>
                </a:lnTo>
                <a:lnTo>
                  <a:pt x="233" y="961"/>
                </a:lnTo>
                <a:lnTo>
                  <a:pt x="273" y="989"/>
                </a:lnTo>
                <a:lnTo>
                  <a:pt x="246" y="1031"/>
                </a:lnTo>
                <a:lnTo>
                  <a:pt x="218" y="1073"/>
                </a:lnTo>
                <a:lnTo>
                  <a:pt x="205" y="1115"/>
                </a:lnTo>
                <a:lnTo>
                  <a:pt x="233" y="1158"/>
                </a:lnTo>
                <a:lnTo>
                  <a:pt x="273" y="1158"/>
                </a:lnTo>
                <a:lnTo>
                  <a:pt x="315" y="1172"/>
                </a:lnTo>
                <a:lnTo>
                  <a:pt x="355" y="1172"/>
                </a:lnTo>
                <a:lnTo>
                  <a:pt x="396" y="1186"/>
                </a:lnTo>
                <a:lnTo>
                  <a:pt x="437" y="1186"/>
                </a:lnTo>
                <a:lnTo>
                  <a:pt x="492" y="1200"/>
                </a:lnTo>
                <a:lnTo>
                  <a:pt x="533" y="1200"/>
                </a:lnTo>
              </a:path>
            </a:pathLst>
          </a:custGeom>
          <a:noFill/>
          <a:ln w="38100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2" name="Arc 14"/>
          <p:cNvSpPr>
            <a:spLocks/>
          </p:cNvSpPr>
          <p:nvPr/>
        </p:nvSpPr>
        <p:spPr bwMode="auto">
          <a:xfrm>
            <a:off x="1944688" y="3113088"/>
            <a:ext cx="1206500" cy="7493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00"/>
          </a:solidFill>
          <a:ln w="38100" cap="rnd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143" name="Arc 15"/>
          <p:cNvSpPr>
            <a:spLocks/>
          </p:cNvSpPr>
          <p:nvPr/>
        </p:nvSpPr>
        <p:spPr bwMode="auto">
          <a:xfrm>
            <a:off x="1905000" y="3508375"/>
            <a:ext cx="977900" cy="825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 cap="rnd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2913063" y="5259388"/>
            <a:ext cx="0" cy="811212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720975" y="3435350"/>
            <a:ext cx="415925" cy="2419350"/>
            <a:chOff x="1869" y="2256"/>
            <a:chExt cx="294" cy="1524"/>
          </a:xfrm>
        </p:grpSpPr>
        <p:sp>
          <p:nvSpPr>
            <p:cNvPr id="48223" name="AutoShape 18"/>
            <p:cNvSpPr>
              <a:spLocks noChangeArrowheads="1"/>
            </p:cNvSpPr>
            <p:nvPr/>
          </p:nvSpPr>
          <p:spPr bwMode="auto">
            <a:xfrm rot="-2040000">
              <a:off x="2064" y="2632"/>
              <a:ext cx="99" cy="40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8224" name="AutoShape 19"/>
            <p:cNvSpPr>
              <a:spLocks noChangeArrowheads="1"/>
            </p:cNvSpPr>
            <p:nvPr/>
          </p:nvSpPr>
          <p:spPr bwMode="auto">
            <a:xfrm rot="-2040000">
              <a:off x="2057" y="2876"/>
              <a:ext cx="99" cy="40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8225" name="AutoShape 20"/>
            <p:cNvSpPr>
              <a:spLocks noChangeArrowheads="1"/>
            </p:cNvSpPr>
            <p:nvPr/>
          </p:nvSpPr>
          <p:spPr bwMode="auto">
            <a:xfrm rot="-2040000">
              <a:off x="2057" y="3544"/>
              <a:ext cx="99" cy="40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8226" name="AutoShape 21"/>
            <p:cNvSpPr>
              <a:spLocks noChangeArrowheads="1"/>
            </p:cNvSpPr>
            <p:nvPr/>
          </p:nvSpPr>
          <p:spPr bwMode="auto">
            <a:xfrm rot="-2040000">
              <a:off x="1869" y="2256"/>
              <a:ext cx="99" cy="40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8227" name="AutoShape 22"/>
            <p:cNvSpPr>
              <a:spLocks noChangeArrowheads="1"/>
            </p:cNvSpPr>
            <p:nvPr/>
          </p:nvSpPr>
          <p:spPr bwMode="auto">
            <a:xfrm rot="-2040000">
              <a:off x="2064" y="2392"/>
              <a:ext cx="99" cy="40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8228" name="AutoShape 23"/>
            <p:cNvSpPr>
              <a:spLocks noChangeArrowheads="1"/>
            </p:cNvSpPr>
            <p:nvPr/>
          </p:nvSpPr>
          <p:spPr bwMode="auto">
            <a:xfrm rot="-2040000">
              <a:off x="2064" y="3740"/>
              <a:ext cx="99" cy="40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</p:grpSp>
      <p:sp>
        <p:nvSpPr>
          <p:cNvPr id="48146" name="Freeform 24"/>
          <p:cNvSpPr>
            <a:spLocks/>
          </p:cNvSpPr>
          <p:nvPr/>
        </p:nvSpPr>
        <p:spPr bwMode="auto">
          <a:xfrm>
            <a:off x="2732088" y="3321050"/>
            <a:ext cx="522287" cy="438150"/>
          </a:xfrm>
          <a:custGeom>
            <a:avLst/>
            <a:gdLst>
              <a:gd name="T0" fmla="*/ 0 w 370"/>
              <a:gd name="T1" fmla="*/ 2147483646 h 276"/>
              <a:gd name="T2" fmla="*/ 2147483646 w 370"/>
              <a:gd name="T3" fmla="*/ 2147483646 h 276"/>
              <a:gd name="T4" fmla="*/ 2147483646 w 370"/>
              <a:gd name="T5" fmla="*/ 2147483646 h 276"/>
              <a:gd name="T6" fmla="*/ 2147483646 w 370"/>
              <a:gd name="T7" fmla="*/ 2147483646 h 276"/>
              <a:gd name="T8" fmla="*/ 2147483646 w 370"/>
              <a:gd name="T9" fmla="*/ 2147483646 h 276"/>
              <a:gd name="T10" fmla="*/ 2147483646 w 370"/>
              <a:gd name="T11" fmla="*/ 2147483646 h 276"/>
              <a:gd name="T12" fmla="*/ 2147483646 w 370"/>
              <a:gd name="T13" fmla="*/ 2147483646 h 276"/>
              <a:gd name="T14" fmla="*/ 2147483646 w 370"/>
              <a:gd name="T15" fmla="*/ 2147483646 h 276"/>
              <a:gd name="T16" fmla="*/ 2147483646 w 370"/>
              <a:gd name="T17" fmla="*/ 2147483646 h 276"/>
              <a:gd name="T18" fmla="*/ 2147483646 w 370"/>
              <a:gd name="T19" fmla="*/ 2147483646 h 276"/>
              <a:gd name="T20" fmla="*/ 2147483646 w 370"/>
              <a:gd name="T21" fmla="*/ 2147483646 h 276"/>
              <a:gd name="T22" fmla="*/ 2147483646 w 370"/>
              <a:gd name="T23" fmla="*/ 0 h 276"/>
              <a:gd name="T24" fmla="*/ 2147483646 w 370"/>
              <a:gd name="T25" fmla="*/ 0 h 276"/>
              <a:gd name="T26" fmla="*/ 2147483646 w 370"/>
              <a:gd name="T27" fmla="*/ 2147483646 h 276"/>
              <a:gd name="T28" fmla="*/ 2147483646 w 370"/>
              <a:gd name="T29" fmla="*/ 2147483646 h 276"/>
              <a:gd name="T30" fmla="*/ 2147483646 w 370"/>
              <a:gd name="T31" fmla="*/ 2147483646 h 276"/>
              <a:gd name="T32" fmla="*/ 2147483646 w 370"/>
              <a:gd name="T33" fmla="*/ 2147483646 h 276"/>
              <a:gd name="T34" fmla="*/ 2147483646 w 370"/>
              <a:gd name="T35" fmla="*/ 2147483646 h 276"/>
              <a:gd name="T36" fmla="*/ 2147483646 w 370"/>
              <a:gd name="T37" fmla="*/ 2147483646 h 276"/>
              <a:gd name="T38" fmla="*/ 2147483646 w 370"/>
              <a:gd name="T39" fmla="*/ 2147483646 h 276"/>
              <a:gd name="T40" fmla="*/ 2147483646 w 370"/>
              <a:gd name="T41" fmla="*/ 2147483646 h 276"/>
              <a:gd name="T42" fmla="*/ 2147483646 w 370"/>
              <a:gd name="T43" fmla="*/ 2147483646 h 27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70"/>
              <a:gd name="T67" fmla="*/ 0 h 276"/>
              <a:gd name="T68" fmla="*/ 370 w 370"/>
              <a:gd name="T69" fmla="*/ 276 h 27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70" h="276">
                <a:moveTo>
                  <a:pt x="0" y="275"/>
                </a:moveTo>
                <a:lnTo>
                  <a:pt x="4" y="254"/>
                </a:lnTo>
                <a:lnTo>
                  <a:pt x="4" y="226"/>
                </a:lnTo>
                <a:lnTo>
                  <a:pt x="4" y="189"/>
                </a:lnTo>
                <a:lnTo>
                  <a:pt x="4" y="152"/>
                </a:lnTo>
                <a:lnTo>
                  <a:pt x="8" y="115"/>
                </a:lnTo>
                <a:lnTo>
                  <a:pt x="15" y="78"/>
                </a:lnTo>
                <a:lnTo>
                  <a:pt x="26" y="49"/>
                </a:lnTo>
                <a:lnTo>
                  <a:pt x="41" y="29"/>
                </a:lnTo>
                <a:lnTo>
                  <a:pt x="63" y="16"/>
                </a:lnTo>
                <a:lnTo>
                  <a:pt x="92" y="8"/>
                </a:lnTo>
                <a:lnTo>
                  <a:pt x="122" y="0"/>
                </a:lnTo>
                <a:lnTo>
                  <a:pt x="159" y="0"/>
                </a:lnTo>
                <a:lnTo>
                  <a:pt x="225" y="4"/>
                </a:lnTo>
                <a:lnTo>
                  <a:pt x="255" y="12"/>
                </a:lnTo>
                <a:lnTo>
                  <a:pt x="280" y="20"/>
                </a:lnTo>
                <a:lnTo>
                  <a:pt x="299" y="33"/>
                </a:lnTo>
                <a:lnTo>
                  <a:pt x="314" y="49"/>
                </a:lnTo>
                <a:lnTo>
                  <a:pt x="339" y="90"/>
                </a:lnTo>
                <a:lnTo>
                  <a:pt x="354" y="131"/>
                </a:lnTo>
                <a:lnTo>
                  <a:pt x="362" y="152"/>
                </a:lnTo>
                <a:lnTo>
                  <a:pt x="369" y="164"/>
                </a:lnTo>
              </a:path>
            </a:pathLst>
          </a:custGeom>
          <a:noFill/>
          <a:ln w="3810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065338" y="3028950"/>
            <a:ext cx="1814512" cy="2590800"/>
            <a:chOff x="1464" y="2108"/>
            <a:chExt cx="1286" cy="1632"/>
          </a:xfrm>
          <a:solidFill>
            <a:srgbClr val="FFFF66"/>
          </a:solidFill>
        </p:grpSpPr>
        <p:grpSp>
          <p:nvGrpSpPr>
            <p:cNvPr id="42080" name="Group 27"/>
            <p:cNvGrpSpPr>
              <a:grpSpLocks/>
            </p:cNvGrpSpPr>
            <p:nvPr/>
          </p:nvGrpSpPr>
          <p:grpSpPr bwMode="auto">
            <a:xfrm>
              <a:off x="2543" y="3460"/>
              <a:ext cx="207" cy="136"/>
              <a:chOff x="2543" y="3460"/>
              <a:chExt cx="207" cy="136"/>
            </a:xfrm>
            <a:grpFill/>
          </p:grpSpPr>
          <p:sp>
            <p:nvSpPr>
              <p:cNvPr id="42093" name="AutoShape 28"/>
              <p:cNvSpPr>
                <a:spLocks noChangeArrowheads="1"/>
              </p:cNvSpPr>
              <p:nvPr/>
            </p:nvSpPr>
            <p:spPr bwMode="auto">
              <a:xfrm rot="-2040000">
                <a:off x="2651" y="3460"/>
                <a:ext cx="99" cy="40"/>
              </a:xfrm>
              <a:prstGeom prst="star16">
                <a:avLst>
                  <a:gd name="adj" fmla="val 37500"/>
                </a:avLst>
              </a:prstGeom>
              <a:grpFill/>
              <a:ln w="127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charset="0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pt-BR" altLang="pt-BR" sz="1800">
                  <a:latin typeface="Garamond" pitchFamily="18" charset="0"/>
                </a:endParaRPr>
              </a:p>
            </p:txBody>
          </p:sp>
          <p:sp>
            <p:nvSpPr>
              <p:cNvPr id="42094" name="AutoShape 29"/>
              <p:cNvSpPr>
                <a:spLocks noChangeArrowheads="1"/>
              </p:cNvSpPr>
              <p:nvPr/>
            </p:nvSpPr>
            <p:spPr bwMode="auto">
              <a:xfrm rot="-2040000">
                <a:off x="2543" y="3556"/>
                <a:ext cx="99" cy="40"/>
              </a:xfrm>
              <a:prstGeom prst="star16">
                <a:avLst>
                  <a:gd name="adj" fmla="val 37500"/>
                </a:avLst>
              </a:prstGeom>
              <a:grpFill/>
              <a:ln w="127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charset="0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pt-BR" altLang="pt-BR" sz="1800">
                  <a:latin typeface="Garamond" pitchFamily="18" charset="0"/>
                </a:endParaRPr>
              </a:p>
            </p:txBody>
          </p:sp>
        </p:grpSp>
        <p:grpSp>
          <p:nvGrpSpPr>
            <p:cNvPr id="42081" name="Group 30"/>
            <p:cNvGrpSpPr>
              <a:grpSpLocks/>
            </p:cNvGrpSpPr>
            <p:nvPr/>
          </p:nvGrpSpPr>
          <p:grpSpPr bwMode="auto">
            <a:xfrm>
              <a:off x="1829" y="2744"/>
              <a:ext cx="142" cy="424"/>
              <a:chOff x="1829" y="2744"/>
              <a:chExt cx="142" cy="424"/>
            </a:xfrm>
            <a:grpFill/>
          </p:grpSpPr>
          <p:sp>
            <p:nvSpPr>
              <p:cNvPr id="42090" name="AutoShape 31"/>
              <p:cNvSpPr>
                <a:spLocks noChangeArrowheads="1"/>
              </p:cNvSpPr>
              <p:nvPr/>
            </p:nvSpPr>
            <p:spPr bwMode="auto">
              <a:xfrm>
                <a:off x="1869" y="2936"/>
                <a:ext cx="99" cy="40"/>
              </a:xfrm>
              <a:prstGeom prst="star16">
                <a:avLst>
                  <a:gd name="adj" fmla="val 37500"/>
                </a:avLst>
              </a:prstGeom>
              <a:grpFill/>
              <a:ln w="127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charset="0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pt-BR" altLang="pt-BR" sz="1800">
                  <a:latin typeface="Garamond" pitchFamily="18" charset="0"/>
                </a:endParaRPr>
              </a:p>
            </p:txBody>
          </p:sp>
          <p:sp>
            <p:nvSpPr>
              <p:cNvPr id="42091" name="AutoShape 32"/>
              <p:cNvSpPr>
                <a:spLocks noChangeArrowheads="1"/>
              </p:cNvSpPr>
              <p:nvPr/>
            </p:nvSpPr>
            <p:spPr bwMode="auto">
              <a:xfrm>
                <a:off x="1829" y="2744"/>
                <a:ext cx="99" cy="40"/>
              </a:xfrm>
              <a:prstGeom prst="star16">
                <a:avLst>
                  <a:gd name="adj" fmla="val 37500"/>
                </a:avLst>
              </a:prstGeom>
              <a:grpFill/>
              <a:ln w="127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charset="0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pt-BR" altLang="pt-BR" sz="1800">
                  <a:latin typeface="Garamond" pitchFamily="18" charset="0"/>
                </a:endParaRPr>
              </a:p>
            </p:txBody>
          </p:sp>
          <p:sp>
            <p:nvSpPr>
              <p:cNvPr id="42092" name="AutoShape 33"/>
              <p:cNvSpPr>
                <a:spLocks noChangeArrowheads="1"/>
              </p:cNvSpPr>
              <p:nvPr/>
            </p:nvSpPr>
            <p:spPr bwMode="auto">
              <a:xfrm>
                <a:off x="1872" y="3128"/>
                <a:ext cx="99" cy="40"/>
              </a:xfrm>
              <a:prstGeom prst="star16">
                <a:avLst>
                  <a:gd name="adj" fmla="val 37500"/>
                </a:avLst>
              </a:prstGeom>
              <a:grpFill/>
              <a:ln w="127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charset="0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pt-BR" altLang="pt-BR" sz="1800">
                  <a:latin typeface="Garamond" pitchFamily="18" charset="0"/>
                </a:endParaRPr>
              </a:p>
            </p:txBody>
          </p:sp>
        </p:grpSp>
        <p:grpSp>
          <p:nvGrpSpPr>
            <p:cNvPr id="42082" name="Group 34"/>
            <p:cNvGrpSpPr>
              <a:grpSpLocks/>
            </p:cNvGrpSpPr>
            <p:nvPr/>
          </p:nvGrpSpPr>
          <p:grpSpPr bwMode="auto">
            <a:xfrm>
              <a:off x="1949" y="3316"/>
              <a:ext cx="499" cy="424"/>
              <a:chOff x="1949" y="3316"/>
              <a:chExt cx="499" cy="424"/>
            </a:xfrm>
            <a:grpFill/>
          </p:grpSpPr>
          <p:sp>
            <p:nvSpPr>
              <p:cNvPr id="42086" name="AutoShape 35"/>
              <p:cNvSpPr>
                <a:spLocks noChangeArrowheads="1"/>
              </p:cNvSpPr>
              <p:nvPr/>
            </p:nvSpPr>
            <p:spPr bwMode="auto">
              <a:xfrm>
                <a:off x="2165" y="3604"/>
                <a:ext cx="99" cy="40"/>
              </a:xfrm>
              <a:prstGeom prst="star16">
                <a:avLst>
                  <a:gd name="adj" fmla="val 37500"/>
                </a:avLst>
              </a:prstGeom>
              <a:grpFill/>
              <a:ln w="127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charset="0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pt-BR" altLang="pt-BR" sz="1800">
                  <a:latin typeface="Garamond" pitchFamily="18" charset="0"/>
                </a:endParaRPr>
              </a:p>
            </p:txBody>
          </p:sp>
          <p:sp>
            <p:nvSpPr>
              <p:cNvPr id="42087" name="AutoShape 36"/>
              <p:cNvSpPr>
                <a:spLocks noChangeArrowheads="1"/>
              </p:cNvSpPr>
              <p:nvPr/>
            </p:nvSpPr>
            <p:spPr bwMode="auto">
              <a:xfrm>
                <a:off x="1949" y="3316"/>
                <a:ext cx="99" cy="40"/>
              </a:xfrm>
              <a:prstGeom prst="star16">
                <a:avLst>
                  <a:gd name="adj" fmla="val 37500"/>
                </a:avLst>
              </a:prstGeom>
              <a:grpFill/>
              <a:ln w="127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charset="0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pt-BR" altLang="pt-BR" sz="1800">
                  <a:latin typeface="Garamond" pitchFamily="18" charset="0"/>
                </a:endParaRPr>
              </a:p>
            </p:txBody>
          </p:sp>
          <p:sp>
            <p:nvSpPr>
              <p:cNvPr id="42088" name="AutoShape 37"/>
              <p:cNvSpPr>
                <a:spLocks noChangeArrowheads="1"/>
              </p:cNvSpPr>
              <p:nvPr/>
            </p:nvSpPr>
            <p:spPr bwMode="auto">
              <a:xfrm>
                <a:off x="2061" y="3464"/>
                <a:ext cx="99" cy="40"/>
              </a:xfrm>
              <a:prstGeom prst="star16">
                <a:avLst>
                  <a:gd name="adj" fmla="val 37500"/>
                </a:avLst>
              </a:prstGeom>
              <a:grpFill/>
              <a:ln w="127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charset="0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pt-BR" altLang="pt-BR" sz="1800">
                  <a:latin typeface="Garamond" pitchFamily="18" charset="0"/>
                </a:endParaRPr>
              </a:p>
            </p:txBody>
          </p:sp>
          <p:sp>
            <p:nvSpPr>
              <p:cNvPr id="42089" name="AutoShape 38"/>
              <p:cNvSpPr>
                <a:spLocks noChangeArrowheads="1"/>
              </p:cNvSpPr>
              <p:nvPr/>
            </p:nvSpPr>
            <p:spPr bwMode="auto">
              <a:xfrm>
                <a:off x="2349" y="3700"/>
                <a:ext cx="99" cy="40"/>
              </a:xfrm>
              <a:prstGeom prst="star16">
                <a:avLst>
                  <a:gd name="adj" fmla="val 37500"/>
                </a:avLst>
              </a:prstGeom>
              <a:grpFill/>
              <a:ln w="127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charset="0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pt-BR" altLang="pt-BR" sz="1800">
                  <a:latin typeface="Garamond" pitchFamily="18" charset="0"/>
                </a:endParaRPr>
              </a:p>
            </p:txBody>
          </p:sp>
        </p:grpSp>
        <p:sp>
          <p:nvSpPr>
            <p:cNvPr id="42083" name="AutoShape 39"/>
            <p:cNvSpPr>
              <a:spLocks noChangeArrowheads="1"/>
            </p:cNvSpPr>
            <p:nvPr/>
          </p:nvSpPr>
          <p:spPr bwMode="auto">
            <a:xfrm>
              <a:off x="1685" y="2291"/>
              <a:ext cx="99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charset="0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pt-BR" altLang="pt-BR" sz="1800">
                <a:latin typeface="Garamond" pitchFamily="18" charset="0"/>
              </a:endParaRPr>
            </a:p>
          </p:txBody>
        </p:sp>
        <p:sp>
          <p:nvSpPr>
            <p:cNvPr id="42084" name="AutoShape 40"/>
            <p:cNvSpPr>
              <a:spLocks noChangeArrowheads="1"/>
            </p:cNvSpPr>
            <p:nvPr/>
          </p:nvSpPr>
          <p:spPr bwMode="auto">
            <a:xfrm>
              <a:off x="1464" y="2108"/>
              <a:ext cx="99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charset="0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pt-BR" altLang="pt-BR" sz="1800">
                <a:latin typeface="Garamond" pitchFamily="18" charset="0"/>
              </a:endParaRPr>
            </a:p>
          </p:txBody>
        </p:sp>
        <p:sp>
          <p:nvSpPr>
            <p:cNvPr id="42085" name="AutoShape 41"/>
            <p:cNvSpPr>
              <a:spLocks noChangeArrowheads="1"/>
            </p:cNvSpPr>
            <p:nvPr/>
          </p:nvSpPr>
          <p:spPr bwMode="auto">
            <a:xfrm>
              <a:off x="1843" y="2555"/>
              <a:ext cx="99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charset="0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pt-BR" altLang="pt-BR" sz="1800">
                <a:latin typeface="Garamond" pitchFamily="18" charset="0"/>
              </a:endParaRPr>
            </a:p>
          </p:txBody>
        </p:sp>
      </p:grpSp>
      <p:sp>
        <p:nvSpPr>
          <p:cNvPr id="48148" name="Rectangle 42"/>
          <p:cNvSpPr>
            <a:spLocks noChangeArrowheads="1"/>
          </p:cNvSpPr>
          <p:nvPr/>
        </p:nvSpPr>
        <p:spPr bwMode="auto">
          <a:xfrm>
            <a:off x="381000" y="1219200"/>
            <a:ext cx="3080973" cy="90229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 dirty="0">
                <a:latin typeface="+mn-lt"/>
              </a:rPr>
              <a:t>Aspiração dos núcleos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 dirty="0">
                <a:latin typeface="+mn-lt"/>
              </a:rPr>
              <a:t>secos de gotículas</a:t>
            </a:r>
          </a:p>
        </p:txBody>
      </p:sp>
      <p:sp>
        <p:nvSpPr>
          <p:cNvPr id="48150" name="Freeform 44"/>
          <p:cNvSpPr>
            <a:spLocks/>
          </p:cNvSpPr>
          <p:nvPr/>
        </p:nvSpPr>
        <p:spPr bwMode="auto">
          <a:xfrm>
            <a:off x="3352800" y="5029200"/>
            <a:ext cx="395288" cy="369888"/>
          </a:xfrm>
          <a:custGeom>
            <a:avLst/>
            <a:gdLst>
              <a:gd name="T0" fmla="*/ 2147483646 w 280"/>
              <a:gd name="T1" fmla="*/ 0 h 233"/>
              <a:gd name="T2" fmla="*/ 0 w 280"/>
              <a:gd name="T3" fmla="*/ 2147483646 h 233"/>
              <a:gd name="T4" fmla="*/ 0 60000 65536"/>
              <a:gd name="T5" fmla="*/ 0 60000 65536"/>
              <a:gd name="T6" fmla="*/ 0 w 280"/>
              <a:gd name="T7" fmla="*/ 0 h 233"/>
              <a:gd name="T8" fmla="*/ 280 w 280"/>
              <a:gd name="T9" fmla="*/ 233 h 2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0" h="233">
                <a:moveTo>
                  <a:pt x="279" y="0"/>
                </a:moveTo>
                <a:lnTo>
                  <a:pt x="0" y="232"/>
                </a:lnTo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51" name="Line 45"/>
          <p:cNvSpPr>
            <a:spLocks noChangeShapeType="1"/>
          </p:cNvSpPr>
          <p:nvPr/>
        </p:nvSpPr>
        <p:spPr bwMode="auto">
          <a:xfrm flipH="1">
            <a:off x="3494088" y="5259388"/>
            <a:ext cx="404812" cy="354012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52" name="Freeform 46"/>
          <p:cNvSpPr>
            <a:spLocks/>
          </p:cNvSpPr>
          <p:nvPr/>
        </p:nvSpPr>
        <p:spPr bwMode="auto">
          <a:xfrm>
            <a:off x="3784600" y="5118100"/>
            <a:ext cx="268288" cy="238125"/>
          </a:xfrm>
          <a:custGeom>
            <a:avLst/>
            <a:gdLst>
              <a:gd name="T0" fmla="*/ 2147483646 w 190"/>
              <a:gd name="T1" fmla="*/ 0 h 150"/>
              <a:gd name="T2" fmla="*/ 2147483646 w 190"/>
              <a:gd name="T3" fmla="*/ 2147483646 h 150"/>
              <a:gd name="T4" fmla="*/ 0 w 190"/>
              <a:gd name="T5" fmla="*/ 2147483646 h 150"/>
              <a:gd name="T6" fmla="*/ 0 60000 65536"/>
              <a:gd name="T7" fmla="*/ 0 60000 65536"/>
              <a:gd name="T8" fmla="*/ 0 60000 65536"/>
              <a:gd name="T9" fmla="*/ 0 w 190"/>
              <a:gd name="T10" fmla="*/ 0 h 150"/>
              <a:gd name="T11" fmla="*/ 190 w 190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" h="150">
                <a:moveTo>
                  <a:pt x="189" y="0"/>
                </a:moveTo>
                <a:lnTo>
                  <a:pt x="189" y="2"/>
                </a:lnTo>
                <a:lnTo>
                  <a:pt x="0" y="149"/>
                </a:lnTo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3116263" y="1268760"/>
            <a:ext cx="5422575" cy="5129213"/>
            <a:chOff x="1963" y="752"/>
            <a:chExt cx="3479" cy="3231"/>
          </a:xfrm>
        </p:grpSpPr>
        <p:sp>
          <p:nvSpPr>
            <p:cNvPr id="48165" name="Line 48"/>
            <p:cNvSpPr>
              <a:spLocks noChangeShapeType="1"/>
            </p:cNvSpPr>
            <p:nvPr/>
          </p:nvSpPr>
          <p:spPr bwMode="auto">
            <a:xfrm flipH="1">
              <a:off x="2110" y="3784"/>
              <a:ext cx="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66" name="Line 49"/>
            <p:cNvSpPr>
              <a:spLocks noChangeShapeType="1"/>
            </p:cNvSpPr>
            <p:nvPr/>
          </p:nvSpPr>
          <p:spPr bwMode="auto">
            <a:xfrm flipH="1" flipV="1">
              <a:off x="2201" y="3537"/>
              <a:ext cx="207" cy="25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67" name="Freeform 50"/>
            <p:cNvSpPr>
              <a:spLocks/>
            </p:cNvSpPr>
            <p:nvPr/>
          </p:nvSpPr>
          <p:spPr bwMode="auto">
            <a:xfrm>
              <a:off x="2342" y="3072"/>
              <a:ext cx="134" cy="113"/>
            </a:xfrm>
            <a:custGeom>
              <a:avLst/>
              <a:gdLst>
                <a:gd name="T0" fmla="*/ 36 w 151"/>
                <a:gd name="T1" fmla="*/ 0 h 113"/>
                <a:gd name="T2" fmla="*/ 0 w 151"/>
                <a:gd name="T3" fmla="*/ 112 h 113"/>
                <a:gd name="T4" fmla="*/ 0 60000 65536"/>
                <a:gd name="T5" fmla="*/ 0 60000 65536"/>
                <a:gd name="T6" fmla="*/ 0 w 151"/>
                <a:gd name="T7" fmla="*/ 0 h 113"/>
                <a:gd name="T8" fmla="*/ 151 w 151"/>
                <a:gd name="T9" fmla="*/ 113 h 1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1" h="113">
                  <a:moveTo>
                    <a:pt x="150" y="0"/>
                  </a:moveTo>
                  <a:lnTo>
                    <a:pt x="0" y="112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68" name="Rectangle 51"/>
            <p:cNvSpPr>
              <a:spLocks noChangeArrowheads="1"/>
            </p:cNvSpPr>
            <p:nvPr/>
          </p:nvSpPr>
          <p:spPr bwMode="auto">
            <a:xfrm>
              <a:off x="2361" y="3413"/>
              <a:ext cx="3081" cy="5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pt-BR" altLang="pt-BR" sz="2400" dirty="0">
                  <a:solidFill>
                    <a:schemeClr val="bg1"/>
                  </a:solidFill>
                  <a:latin typeface="+mn-lt"/>
                </a:rPr>
                <a:t>  </a:t>
              </a:r>
              <a:r>
                <a:rPr lang="pt-BR" altLang="pt-BR" sz="2400" dirty="0">
                  <a:latin typeface="+mn-lt"/>
                </a:rPr>
                <a:t>Eliminação de grumos com muitos</a:t>
              </a:r>
            </a:p>
            <a:p>
              <a:pPr eaLnBrk="1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pt-BR" altLang="pt-BR" sz="2400" dirty="0">
                  <a:latin typeface="+mn-lt"/>
                </a:rPr>
                <a:t>   bacilos pelo sistema muco-ciliar</a:t>
              </a:r>
              <a:r>
                <a:rPr lang="pt-BR" altLang="pt-BR" sz="2400" dirty="0">
                  <a:solidFill>
                    <a:schemeClr val="bg1"/>
                  </a:solidFill>
                  <a:latin typeface="+mn-lt"/>
                </a:rPr>
                <a:t>.</a:t>
              </a:r>
              <a:endParaRPr lang="pt-BR" altLang="pt-BR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8169" name="Freeform 52"/>
            <p:cNvSpPr>
              <a:spLocks/>
            </p:cNvSpPr>
            <p:nvPr/>
          </p:nvSpPr>
          <p:spPr bwMode="auto">
            <a:xfrm rot="-2739576">
              <a:off x="2951" y="1561"/>
              <a:ext cx="2034" cy="448"/>
            </a:xfrm>
            <a:custGeom>
              <a:avLst/>
              <a:gdLst>
                <a:gd name="T0" fmla="*/ 88 w 2034"/>
                <a:gd name="T1" fmla="*/ 80 h 504"/>
                <a:gd name="T2" fmla="*/ 88 w 2034"/>
                <a:gd name="T3" fmla="*/ 67 h 504"/>
                <a:gd name="T4" fmla="*/ 184 w 2034"/>
                <a:gd name="T5" fmla="*/ 67 h 504"/>
                <a:gd name="T6" fmla="*/ 200 w 2034"/>
                <a:gd name="T7" fmla="*/ 60 h 504"/>
                <a:gd name="T8" fmla="*/ 200 w 2034"/>
                <a:gd name="T9" fmla="*/ 104 h 504"/>
                <a:gd name="T10" fmla="*/ 280 w 2034"/>
                <a:gd name="T11" fmla="*/ 67 h 504"/>
                <a:gd name="T12" fmla="*/ 344 w 2034"/>
                <a:gd name="T13" fmla="*/ 82 h 504"/>
                <a:gd name="T14" fmla="*/ 376 w 2034"/>
                <a:gd name="T15" fmla="*/ 37 h 504"/>
                <a:gd name="T16" fmla="*/ 409 w 2034"/>
                <a:gd name="T17" fmla="*/ 29 h 504"/>
                <a:gd name="T18" fmla="*/ 442 w 2034"/>
                <a:gd name="T19" fmla="*/ 68 h 504"/>
                <a:gd name="T20" fmla="*/ 392 w 2034"/>
                <a:gd name="T21" fmla="*/ 101 h 504"/>
                <a:gd name="T22" fmla="*/ 512 w 2034"/>
                <a:gd name="T23" fmla="*/ 62 h 504"/>
                <a:gd name="T24" fmla="*/ 424 w 2034"/>
                <a:gd name="T25" fmla="*/ 8 h 504"/>
                <a:gd name="T26" fmla="*/ 520 w 2034"/>
                <a:gd name="T27" fmla="*/ 89 h 504"/>
                <a:gd name="T28" fmla="*/ 553 w 2034"/>
                <a:gd name="T29" fmla="*/ 98 h 504"/>
                <a:gd name="T30" fmla="*/ 656 w 2034"/>
                <a:gd name="T31" fmla="*/ 60 h 504"/>
                <a:gd name="T32" fmla="*/ 640 w 2034"/>
                <a:gd name="T33" fmla="*/ 18 h 504"/>
                <a:gd name="T34" fmla="*/ 696 w 2034"/>
                <a:gd name="T35" fmla="*/ 47 h 504"/>
                <a:gd name="T36" fmla="*/ 658 w 2034"/>
                <a:gd name="T37" fmla="*/ 100 h 504"/>
                <a:gd name="T38" fmla="*/ 790 w 2034"/>
                <a:gd name="T39" fmla="*/ 68 h 504"/>
                <a:gd name="T40" fmla="*/ 754 w 2034"/>
                <a:gd name="T41" fmla="*/ 14 h 504"/>
                <a:gd name="T42" fmla="*/ 823 w 2034"/>
                <a:gd name="T43" fmla="*/ 23 h 504"/>
                <a:gd name="T44" fmla="*/ 835 w 2034"/>
                <a:gd name="T45" fmla="*/ 77 h 504"/>
                <a:gd name="T46" fmla="*/ 832 w 2034"/>
                <a:gd name="T47" fmla="*/ 103 h 504"/>
                <a:gd name="T48" fmla="*/ 901 w 2034"/>
                <a:gd name="T49" fmla="*/ 86 h 504"/>
                <a:gd name="T50" fmla="*/ 883 w 2034"/>
                <a:gd name="T51" fmla="*/ 10 h 504"/>
                <a:gd name="T52" fmla="*/ 979 w 2034"/>
                <a:gd name="T53" fmla="*/ 101 h 504"/>
                <a:gd name="T54" fmla="*/ 1000 w 2034"/>
                <a:gd name="T55" fmla="*/ 100 h 504"/>
                <a:gd name="T56" fmla="*/ 1021 w 2034"/>
                <a:gd name="T57" fmla="*/ 58 h 504"/>
                <a:gd name="T58" fmla="*/ 1066 w 2034"/>
                <a:gd name="T59" fmla="*/ 98 h 504"/>
                <a:gd name="T60" fmla="*/ 1144 w 2034"/>
                <a:gd name="T61" fmla="*/ 72 h 504"/>
                <a:gd name="T62" fmla="*/ 1204 w 2034"/>
                <a:gd name="T63" fmla="*/ 79 h 504"/>
                <a:gd name="T64" fmla="*/ 1243 w 2034"/>
                <a:gd name="T65" fmla="*/ 91 h 504"/>
                <a:gd name="T66" fmla="*/ 1280 w 2034"/>
                <a:gd name="T67" fmla="*/ 70 h 504"/>
                <a:gd name="T68" fmla="*/ 1352 w 2034"/>
                <a:gd name="T69" fmla="*/ 104 h 504"/>
                <a:gd name="T70" fmla="*/ 1368 w 2034"/>
                <a:gd name="T71" fmla="*/ 10 h 504"/>
                <a:gd name="T72" fmla="*/ 1408 w 2034"/>
                <a:gd name="T73" fmla="*/ 14 h 504"/>
                <a:gd name="T74" fmla="*/ 1432 w 2034"/>
                <a:gd name="T75" fmla="*/ 80 h 504"/>
                <a:gd name="T76" fmla="*/ 1424 w 2034"/>
                <a:gd name="T77" fmla="*/ 104 h 504"/>
                <a:gd name="T78" fmla="*/ 1464 w 2034"/>
                <a:gd name="T79" fmla="*/ 6 h 504"/>
                <a:gd name="T80" fmla="*/ 1560 w 2034"/>
                <a:gd name="T81" fmla="*/ 53 h 504"/>
                <a:gd name="T82" fmla="*/ 1512 w 2034"/>
                <a:gd name="T83" fmla="*/ 104 h 504"/>
                <a:gd name="T84" fmla="*/ 1648 w 2034"/>
                <a:gd name="T85" fmla="*/ 76 h 504"/>
                <a:gd name="T86" fmla="*/ 1696 w 2034"/>
                <a:gd name="T87" fmla="*/ 46 h 504"/>
                <a:gd name="T88" fmla="*/ 1648 w 2034"/>
                <a:gd name="T89" fmla="*/ 108 h 504"/>
                <a:gd name="T90" fmla="*/ 1752 w 2034"/>
                <a:gd name="T91" fmla="*/ 28 h 504"/>
                <a:gd name="T92" fmla="*/ 1752 w 2034"/>
                <a:gd name="T93" fmla="*/ 16 h 504"/>
                <a:gd name="T94" fmla="*/ 1744 w 2034"/>
                <a:gd name="T95" fmla="*/ 104 h 504"/>
                <a:gd name="T96" fmla="*/ 1840 w 2034"/>
                <a:gd name="T97" fmla="*/ 62 h 504"/>
                <a:gd name="T98" fmla="*/ 1894 w 2034"/>
                <a:gd name="T99" fmla="*/ 110 h 504"/>
                <a:gd name="T100" fmla="*/ 1904 w 2034"/>
                <a:gd name="T101" fmla="*/ 67 h 504"/>
                <a:gd name="T102" fmla="*/ 1952 w 2034"/>
                <a:gd name="T103" fmla="*/ 104 h 504"/>
                <a:gd name="T104" fmla="*/ 2016 w 2034"/>
                <a:gd name="T105" fmla="*/ 76 h 504"/>
                <a:gd name="T106" fmla="*/ 1912 w 2034"/>
                <a:gd name="T107" fmla="*/ 118 h 504"/>
                <a:gd name="T108" fmla="*/ 16 w 2034"/>
                <a:gd name="T109" fmla="*/ 104 h 5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34"/>
                <a:gd name="T166" fmla="*/ 0 h 504"/>
                <a:gd name="T167" fmla="*/ 2034 w 2034"/>
                <a:gd name="T168" fmla="*/ 504 h 5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34" h="504">
                  <a:moveTo>
                    <a:pt x="16" y="424"/>
                  </a:moveTo>
                  <a:cubicBezTo>
                    <a:pt x="32" y="377"/>
                    <a:pt x="12" y="420"/>
                    <a:pt x="48" y="384"/>
                  </a:cubicBezTo>
                  <a:cubicBezTo>
                    <a:pt x="58" y="374"/>
                    <a:pt x="79" y="342"/>
                    <a:pt x="88" y="328"/>
                  </a:cubicBezTo>
                  <a:cubicBezTo>
                    <a:pt x="74" y="286"/>
                    <a:pt x="89" y="320"/>
                    <a:pt x="56" y="280"/>
                  </a:cubicBezTo>
                  <a:cubicBezTo>
                    <a:pt x="50" y="273"/>
                    <a:pt x="31" y="258"/>
                    <a:pt x="40" y="256"/>
                  </a:cubicBezTo>
                  <a:cubicBezTo>
                    <a:pt x="56" y="252"/>
                    <a:pt x="88" y="272"/>
                    <a:pt x="88" y="272"/>
                  </a:cubicBezTo>
                  <a:cubicBezTo>
                    <a:pt x="137" y="321"/>
                    <a:pt x="127" y="369"/>
                    <a:pt x="80" y="416"/>
                  </a:cubicBezTo>
                  <a:cubicBezTo>
                    <a:pt x="115" y="428"/>
                    <a:pt x="131" y="412"/>
                    <a:pt x="160" y="392"/>
                  </a:cubicBezTo>
                  <a:cubicBezTo>
                    <a:pt x="195" y="340"/>
                    <a:pt x="208" y="343"/>
                    <a:pt x="184" y="272"/>
                  </a:cubicBezTo>
                  <a:cubicBezTo>
                    <a:pt x="180" y="261"/>
                    <a:pt x="169" y="254"/>
                    <a:pt x="160" y="248"/>
                  </a:cubicBezTo>
                  <a:cubicBezTo>
                    <a:pt x="153" y="243"/>
                    <a:pt x="128" y="240"/>
                    <a:pt x="136" y="240"/>
                  </a:cubicBezTo>
                  <a:cubicBezTo>
                    <a:pt x="157" y="240"/>
                    <a:pt x="179" y="245"/>
                    <a:pt x="200" y="248"/>
                  </a:cubicBezTo>
                  <a:cubicBezTo>
                    <a:pt x="261" y="268"/>
                    <a:pt x="240" y="327"/>
                    <a:pt x="232" y="384"/>
                  </a:cubicBezTo>
                  <a:cubicBezTo>
                    <a:pt x="231" y="392"/>
                    <a:pt x="229" y="401"/>
                    <a:pt x="224" y="408"/>
                  </a:cubicBezTo>
                  <a:cubicBezTo>
                    <a:pt x="218" y="416"/>
                    <a:pt x="193" y="417"/>
                    <a:pt x="200" y="424"/>
                  </a:cubicBezTo>
                  <a:cubicBezTo>
                    <a:pt x="208" y="432"/>
                    <a:pt x="221" y="419"/>
                    <a:pt x="232" y="416"/>
                  </a:cubicBezTo>
                  <a:cubicBezTo>
                    <a:pt x="276" y="387"/>
                    <a:pt x="288" y="384"/>
                    <a:pt x="304" y="336"/>
                  </a:cubicBezTo>
                  <a:cubicBezTo>
                    <a:pt x="298" y="307"/>
                    <a:pt x="301" y="293"/>
                    <a:pt x="280" y="272"/>
                  </a:cubicBezTo>
                  <a:cubicBezTo>
                    <a:pt x="273" y="265"/>
                    <a:pt x="249" y="263"/>
                    <a:pt x="256" y="256"/>
                  </a:cubicBezTo>
                  <a:cubicBezTo>
                    <a:pt x="259" y="253"/>
                    <a:pt x="306" y="270"/>
                    <a:pt x="312" y="272"/>
                  </a:cubicBezTo>
                  <a:cubicBezTo>
                    <a:pt x="323" y="293"/>
                    <a:pt x="333" y="315"/>
                    <a:pt x="344" y="336"/>
                  </a:cubicBezTo>
                  <a:cubicBezTo>
                    <a:pt x="364" y="375"/>
                    <a:pt x="288" y="434"/>
                    <a:pt x="352" y="392"/>
                  </a:cubicBezTo>
                  <a:cubicBezTo>
                    <a:pt x="391" y="334"/>
                    <a:pt x="369" y="349"/>
                    <a:pt x="394" y="300"/>
                  </a:cubicBezTo>
                  <a:cubicBezTo>
                    <a:pt x="405" y="215"/>
                    <a:pt x="403" y="219"/>
                    <a:pt x="376" y="156"/>
                  </a:cubicBezTo>
                  <a:cubicBezTo>
                    <a:pt x="355" y="108"/>
                    <a:pt x="316" y="78"/>
                    <a:pt x="313" y="42"/>
                  </a:cubicBezTo>
                  <a:cubicBezTo>
                    <a:pt x="324" y="58"/>
                    <a:pt x="373" y="66"/>
                    <a:pt x="379" y="84"/>
                  </a:cubicBezTo>
                  <a:cubicBezTo>
                    <a:pt x="384" y="100"/>
                    <a:pt x="400" y="109"/>
                    <a:pt x="409" y="123"/>
                  </a:cubicBezTo>
                  <a:cubicBezTo>
                    <a:pt x="427" y="149"/>
                    <a:pt x="422" y="151"/>
                    <a:pt x="430" y="180"/>
                  </a:cubicBezTo>
                  <a:cubicBezTo>
                    <a:pt x="433" y="191"/>
                    <a:pt x="442" y="220"/>
                    <a:pt x="445" y="231"/>
                  </a:cubicBezTo>
                  <a:cubicBezTo>
                    <a:pt x="450" y="247"/>
                    <a:pt x="442" y="282"/>
                    <a:pt x="442" y="282"/>
                  </a:cubicBezTo>
                  <a:cubicBezTo>
                    <a:pt x="439" y="314"/>
                    <a:pt x="420" y="336"/>
                    <a:pt x="416" y="368"/>
                  </a:cubicBezTo>
                  <a:cubicBezTo>
                    <a:pt x="415" y="376"/>
                    <a:pt x="412" y="384"/>
                    <a:pt x="408" y="392"/>
                  </a:cubicBezTo>
                  <a:cubicBezTo>
                    <a:pt x="404" y="401"/>
                    <a:pt x="383" y="412"/>
                    <a:pt x="392" y="416"/>
                  </a:cubicBezTo>
                  <a:cubicBezTo>
                    <a:pt x="403" y="421"/>
                    <a:pt x="415" y="407"/>
                    <a:pt x="424" y="400"/>
                  </a:cubicBezTo>
                  <a:cubicBezTo>
                    <a:pt x="472" y="362"/>
                    <a:pt x="485" y="336"/>
                    <a:pt x="504" y="280"/>
                  </a:cubicBezTo>
                  <a:cubicBezTo>
                    <a:pt x="507" y="272"/>
                    <a:pt x="512" y="256"/>
                    <a:pt x="512" y="256"/>
                  </a:cubicBezTo>
                  <a:cubicBezTo>
                    <a:pt x="507" y="218"/>
                    <a:pt x="503" y="162"/>
                    <a:pt x="480" y="128"/>
                  </a:cubicBezTo>
                  <a:cubicBezTo>
                    <a:pt x="469" y="112"/>
                    <a:pt x="459" y="96"/>
                    <a:pt x="448" y="80"/>
                  </a:cubicBezTo>
                  <a:cubicBezTo>
                    <a:pt x="447" y="79"/>
                    <a:pt x="417" y="39"/>
                    <a:pt x="424" y="32"/>
                  </a:cubicBezTo>
                  <a:cubicBezTo>
                    <a:pt x="430" y="26"/>
                    <a:pt x="440" y="37"/>
                    <a:pt x="448" y="40"/>
                  </a:cubicBezTo>
                  <a:cubicBezTo>
                    <a:pt x="490" y="97"/>
                    <a:pt x="527" y="140"/>
                    <a:pt x="544" y="208"/>
                  </a:cubicBezTo>
                  <a:cubicBezTo>
                    <a:pt x="535" y="337"/>
                    <a:pt x="548" y="284"/>
                    <a:pt x="520" y="368"/>
                  </a:cubicBezTo>
                  <a:cubicBezTo>
                    <a:pt x="517" y="377"/>
                    <a:pt x="510" y="385"/>
                    <a:pt x="504" y="392"/>
                  </a:cubicBezTo>
                  <a:cubicBezTo>
                    <a:pt x="497" y="401"/>
                    <a:pt x="469" y="412"/>
                    <a:pt x="480" y="416"/>
                  </a:cubicBezTo>
                  <a:cubicBezTo>
                    <a:pt x="496" y="421"/>
                    <a:pt x="537" y="407"/>
                    <a:pt x="553" y="402"/>
                  </a:cubicBezTo>
                  <a:cubicBezTo>
                    <a:pt x="586" y="391"/>
                    <a:pt x="586" y="380"/>
                    <a:pt x="616" y="360"/>
                  </a:cubicBezTo>
                  <a:cubicBezTo>
                    <a:pt x="643" y="306"/>
                    <a:pt x="624" y="350"/>
                    <a:pt x="640" y="296"/>
                  </a:cubicBezTo>
                  <a:cubicBezTo>
                    <a:pt x="645" y="280"/>
                    <a:pt x="656" y="248"/>
                    <a:pt x="656" y="248"/>
                  </a:cubicBezTo>
                  <a:cubicBezTo>
                    <a:pt x="645" y="139"/>
                    <a:pt x="634" y="135"/>
                    <a:pt x="576" y="48"/>
                  </a:cubicBezTo>
                  <a:cubicBezTo>
                    <a:pt x="568" y="37"/>
                    <a:pt x="603" y="53"/>
                    <a:pt x="616" y="56"/>
                  </a:cubicBezTo>
                  <a:cubicBezTo>
                    <a:pt x="624" y="61"/>
                    <a:pt x="634" y="65"/>
                    <a:pt x="640" y="72"/>
                  </a:cubicBezTo>
                  <a:cubicBezTo>
                    <a:pt x="653" y="86"/>
                    <a:pt x="672" y="120"/>
                    <a:pt x="672" y="120"/>
                  </a:cubicBezTo>
                  <a:cubicBezTo>
                    <a:pt x="675" y="131"/>
                    <a:pt x="677" y="141"/>
                    <a:pt x="680" y="152"/>
                  </a:cubicBezTo>
                  <a:cubicBezTo>
                    <a:pt x="685" y="168"/>
                    <a:pt x="696" y="200"/>
                    <a:pt x="696" y="200"/>
                  </a:cubicBezTo>
                  <a:cubicBezTo>
                    <a:pt x="691" y="270"/>
                    <a:pt x="703" y="249"/>
                    <a:pt x="667" y="348"/>
                  </a:cubicBezTo>
                  <a:cubicBezTo>
                    <a:pt x="656" y="368"/>
                    <a:pt x="649" y="378"/>
                    <a:pt x="631" y="393"/>
                  </a:cubicBezTo>
                  <a:cubicBezTo>
                    <a:pt x="624" y="399"/>
                    <a:pt x="622" y="402"/>
                    <a:pt x="658" y="411"/>
                  </a:cubicBezTo>
                  <a:cubicBezTo>
                    <a:pt x="697" y="426"/>
                    <a:pt x="700" y="427"/>
                    <a:pt x="709" y="426"/>
                  </a:cubicBezTo>
                  <a:cubicBezTo>
                    <a:pt x="735" y="417"/>
                    <a:pt x="775" y="381"/>
                    <a:pt x="775" y="381"/>
                  </a:cubicBezTo>
                  <a:cubicBezTo>
                    <a:pt x="760" y="372"/>
                    <a:pt x="778" y="354"/>
                    <a:pt x="790" y="279"/>
                  </a:cubicBezTo>
                  <a:cubicBezTo>
                    <a:pt x="787" y="144"/>
                    <a:pt x="811" y="240"/>
                    <a:pt x="799" y="189"/>
                  </a:cubicBezTo>
                  <a:cubicBezTo>
                    <a:pt x="789" y="151"/>
                    <a:pt x="791" y="139"/>
                    <a:pt x="784" y="117"/>
                  </a:cubicBezTo>
                  <a:cubicBezTo>
                    <a:pt x="777" y="95"/>
                    <a:pt x="765" y="71"/>
                    <a:pt x="754" y="57"/>
                  </a:cubicBezTo>
                  <a:cubicBezTo>
                    <a:pt x="743" y="43"/>
                    <a:pt x="709" y="32"/>
                    <a:pt x="715" y="30"/>
                  </a:cubicBezTo>
                  <a:cubicBezTo>
                    <a:pt x="721" y="28"/>
                    <a:pt x="772" y="31"/>
                    <a:pt x="790" y="42"/>
                  </a:cubicBezTo>
                  <a:cubicBezTo>
                    <a:pt x="808" y="53"/>
                    <a:pt x="814" y="74"/>
                    <a:pt x="823" y="96"/>
                  </a:cubicBezTo>
                  <a:cubicBezTo>
                    <a:pt x="848" y="134"/>
                    <a:pt x="844" y="144"/>
                    <a:pt x="844" y="174"/>
                  </a:cubicBezTo>
                  <a:cubicBezTo>
                    <a:pt x="847" y="182"/>
                    <a:pt x="847" y="228"/>
                    <a:pt x="847" y="228"/>
                  </a:cubicBezTo>
                  <a:cubicBezTo>
                    <a:pt x="844" y="268"/>
                    <a:pt x="839" y="281"/>
                    <a:pt x="835" y="321"/>
                  </a:cubicBezTo>
                  <a:cubicBezTo>
                    <a:pt x="808" y="369"/>
                    <a:pt x="829" y="357"/>
                    <a:pt x="799" y="402"/>
                  </a:cubicBezTo>
                  <a:cubicBezTo>
                    <a:pt x="800" y="420"/>
                    <a:pt x="800" y="417"/>
                    <a:pt x="805" y="420"/>
                  </a:cubicBezTo>
                  <a:cubicBezTo>
                    <a:pt x="810" y="423"/>
                    <a:pt x="822" y="420"/>
                    <a:pt x="832" y="423"/>
                  </a:cubicBezTo>
                  <a:cubicBezTo>
                    <a:pt x="843" y="424"/>
                    <a:pt x="858" y="443"/>
                    <a:pt x="865" y="435"/>
                  </a:cubicBezTo>
                  <a:cubicBezTo>
                    <a:pt x="879" y="418"/>
                    <a:pt x="866" y="429"/>
                    <a:pt x="874" y="408"/>
                  </a:cubicBezTo>
                  <a:cubicBezTo>
                    <a:pt x="877" y="399"/>
                    <a:pt x="904" y="360"/>
                    <a:pt x="901" y="354"/>
                  </a:cubicBezTo>
                  <a:cubicBezTo>
                    <a:pt x="883" y="357"/>
                    <a:pt x="898" y="329"/>
                    <a:pt x="901" y="321"/>
                  </a:cubicBezTo>
                  <a:cubicBezTo>
                    <a:pt x="898" y="302"/>
                    <a:pt x="902" y="285"/>
                    <a:pt x="898" y="267"/>
                  </a:cubicBezTo>
                  <a:cubicBezTo>
                    <a:pt x="892" y="238"/>
                    <a:pt x="880" y="132"/>
                    <a:pt x="883" y="42"/>
                  </a:cubicBezTo>
                  <a:cubicBezTo>
                    <a:pt x="946" y="87"/>
                    <a:pt x="974" y="344"/>
                    <a:pt x="940" y="378"/>
                  </a:cubicBezTo>
                  <a:cubicBezTo>
                    <a:pt x="931" y="387"/>
                    <a:pt x="958" y="384"/>
                    <a:pt x="949" y="393"/>
                  </a:cubicBezTo>
                  <a:cubicBezTo>
                    <a:pt x="937" y="401"/>
                    <a:pt x="982" y="412"/>
                    <a:pt x="979" y="417"/>
                  </a:cubicBezTo>
                  <a:cubicBezTo>
                    <a:pt x="982" y="423"/>
                    <a:pt x="966" y="429"/>
                    <a:pt x="967" y="429"/>
                  </a:cubicBezTo>
                  <a:cubicBezTo>
                    <a:pt x="993" y="435"/>
                    <a:pt x="952" y="408"/>
                    <a:pt x="988" y="420"/>
                  </a:cubicBezTo>
                  <a:cubicBezTo>
                    <a:pt x="1006" y="414"/>
                    <a:pt x="984" y="419"/>
                    <a:pt x="1000" y="408"/>
                  </a:cubicBezTo>
                  <a:cubicBezTo>
                    <a:pt x="1012" y="400"/>
                    <a:pt x="1023" y="377"/>
                    <a:pt x="1033" y="363"/>
                  </a:cubicBezTo>
                  <a:cubicBezTo>
                    <a:pt x="1030" y="339"/>
                    <a:pt x="1037" y="318"/>
                    <a:pt x="1033" y="294"/>
                  </a:cubicBezTo>
                  <a:cubicBezTo>
                    <a:pt x="1032" y="286"/>
                    <a:pt x="1013" y="237"/>
                    <a:pt x="1021" y="237"/>
                  </a:cubicBezTo>
                  <a:cubicBezTo>
                    <a:pt x="1031" y="237"/>
                    <a:pt x="1062" y="270"/>
                    <a:pt x="1066" y="279"/>
                  </a:cubicBezTo>
                  <a:cubicBezTo>
                    <a:pt x="1077" y="304"/>
                    <a:pt x="1065" y="333"/>
                    <a:pt x="1072" y="360"/>
                  </a:cubicBezTo>
                  <a:cubicBezTo>
                    <a:pt x="1067" y="373"/>
                    <a:pt x="1074" y="387"/>
                    <a:pt x="1066" y="399"/>
                  </a:cubicBezTo>
                  <a:cubicBezTo>
                    <a:pt x="1036" y="417"/>
                    <a:pt x="1054" y="420"/>
                    <a:pt x="1088" y="432"/>
                  </a:cubicBezTo>
                  <a:cubicBezTo>
                    <a:pt x="1161" y="396"/>
                    <a:pt x="1142" y="424"/>
                    <a:pt x="1165" y="354"/>
                  </a:cubicBezTo>
                  <a:cubicBezTo>
                    <a:pt x="1162" y="335"/>
                    <a:pt x="1148" y="312"/>
                    <a:pt x="1144" y="294"/>
                  </a:cubicBezTo>
                  <a:cubicBezTo>
                    <a:pt x="1140" y="278"/>
                    <a:pt x="1115" y="234"/>
                    <a:pt x="1129" y="243"/>
                  </a:cubicBezTo>
                  <a:cubicBezTo>
                    <a:pt x="1154" y="260"/>
                    <a:pt x="1167" y="244"/>
                    <a:pt x="1180" y="273"/>
                  </a:cubicBezTo>
                  <a:cubicBezTo>
                    <a:pt x="1187" y="288"/>
                    <a:pt x="1204" y="324"/>
                    <a:pt x="1204" y="324"/>
                  </a:cubicBezTo>
                  <a:cubicBezTo>
                    <a:pt x="1200" y="339"/>
                    <a:pt x="1224" y="398"/>
                    <a:pt x="1208" y="408"/>
                  </a:cubicBezTo>
                  <a:cubicBezTo>
                    <a:pt x="1189" y="420"/>
                    <a:pt x="1110" y="434"/>
                    <a:pt x="1200" y="416"/>
                  </a:cubicBezTo>
                  <a:cubicBezTo>
                    <a:pt x="1215" y="401"/>
                    <a:pt x="1234" y="392"/>
                    <a:pt x="1243" y="372"/>
                  </a:cubicBezTo>
                  <a:cubicBezTo>
                    <a:pt x="1250" y="357"/>
                    <a:pt x="1256" y="320"/>
                    <a:pt x="1256" y="320"/>
                  </a:cubicBezTo>
                  <a:cubicBezTo>
                    <a:pt x="1259" y="301"/>
                    <a:pt x="1253" y="279"/>
                    <a:pt x="1264" y="264"/>
                  </a:cubicBezTo>
                  <a:cubicBezTo>
                    <a:pt x="1270" y="256"/>
                    <a:pt x="1276" y="279"/>
                    <a:pt x="1280" y="288"/>
                  </a:cubicBezTo>
                  <a:cubicBezTo>
                    <a:pt x="1287" y="303"/>
                    <a:pt x="1296" y="336"/>
                    <a:pt x="1296" y="336"/>
                  </a:cubicBezTo>
                  <a:cubicBezTo>
                    <a:pt x="1288" y="381"/>
                    <a:pt x="1293" y="399"/>
                    <a:pt x="1256" y="424"/>
                  </a:cubicBezTo>
                  <a:cubicBezTo>
                    <a:pt x="1290" y="447"/>
                    <a:pt x="1314" y="437"/>
                    <a:pt x="1352" y="424"/>
                  </a:cubicBezTo>
                  <a:cubicBezTo>
                    <a:pt x="1380" y="387"/>
                    <a:pt x="1395" y="353"/>
                    <a:pt x="1416" y="312"/>
                  </a:cubicBezTo>
                  <a:cubicBezTo>
                    <a:pt x="1410" y="226"/>
                    <a:pt x="1406" y="174"/>
                    <a:pt x="1384" y="96"/>
                  </a:cubicBezTo>
                  <a:cubicBezTo>
                    <a:pt x="1379" y="77"/>
                    <a:pt x="1375" y="58"/>
                    <a:pt x="1368" y="40"/>
                  </a:cubicBezTo>
                  <a:cubicBezTo>
                    <a:pt x="1364" y="31"/>
                    <a:pt x="1343" y="18"/>
                    <a:pt x="1352" y="16"/>
                  </a:cubicBezTo>
                  <a:cubicBezTo>
                    <a:pt x="1368" y="12"/>
                    <a:pt x="1384" y="27"/>
                    <a:pt x="1400" y="32"/>
                  </a:cubicBezTo>
                  <a:cubicBezTo>
                    <a:pt x="1403" y="40"/>
                    <a:pt x="1404" y="48"/>
                    <a:pt x="1408" y="56"/>
                  </a:cubicBezTo>
                  <a:cubicBezTo>
                    <a:pt x="1412" y="65"/>
                    <a:pt x="1420" y="71"/>
                    <a:pt x="1424" y="80"/>
                  </a:cubicBezTo>
                  <a:cubicBezTo>
                    <a:pt x="1431" y="95"/>
                    <a:pt x="1440" y="128"/>
                    <a:pt x="1440" y="128"/>
                  </a:cubicBezTo>
                  <a:cubicBezTo>
                    <a:pt x="1437" y="195"/>
                    <a:pt x="1437" y="261"/>
                    <a:pt x="1432" y="328"/>
                  </a:cubicBezTo>
                  <a:cubicBezTo>
                    <a:pt x="1431" y="348"/>
                    <a:pt x="1419" y="391"/>
                    <a:pt x="1408" y="408"/>
                  </a:cubicBezTo>
                  <a:cubicBezTo>
                    <a:pt x="1402" y="417"/>
                    <a:pt x="1376" y="424"/>
                    <a:pt x="1384" y="432"/>
                  </a:cubicBezTo>
                  <a:cubicBezTo>
                    <a:pt x="1394" y="442"/>
                    <a:pt x="1411" y="426"/>
                    <a:pt x="1424" y="424"/>
                  </a:cubicBezTo>
                  <a:cubicBezTo>
                    <a:pt x="1440" y="421"/>
                    <a:pt x="1456" y="419"/>
                    <a:pt x="1472" y="416"/>
                  </a:cubicBezTo>
                  <a:cubicBezTo>
                    <a:pt x="1545" y="343"/>
                    <a:pt x="1502" y="156"/>
                    <a:pt x="1456" y="64"/>
                  </a:cubicBezTo>
                  <a:cubicBezTo>
                    <a:pt x="1459" y="51"/>
                    <a:pt x="1453" y="32"/>
                    <a:pt x="1464" y="24"/>
                  </a:cubicBezTo>
                  <a:cubicBezTo>
                    <a:pt x="1472" y="19"/>
                    <a:pt x="1474" y="40"/>
                    <a:pt x="1480" y="48"/>
                  </a:cubicBezTo>
                  <a:cubicBezTo>
                    <a:pt x="1496" y="70"/>
                    <a:pt x="1528" y="112"/>
                    <a:pt x="1528" y="112"/>
                  </a:cubicBezTo>
                  <a:cubicBezTo>
                    <a:pt x="1540" y="147"/>
                    <a:pt x="1551" y="180"/>
                    <a:pt x="1560" y="216"/>
                  </a:cubicBezTo>
                  <a:cubicBezTo>
                    <a:pt x="1557" y="255"/>
                    <a:pt x="1552" y="339"/>
                    <a:pt x="1544" y="384"/>
                  </a:cubicBezTo>
                  <a:cubicBezTo>
                    <a:pt x="1542" y="392"/>
                    <a:pt x="1541" y="401"/>
                    <a:pt x="1536" y="408"/>
                  </a:cubicBezTo>
                  <a:cubicBezTo>
                    <a:pt x="1530" y="417"/>
                    <a:pt x="1501" y="428"/>
                    <a:pt x="1512" y="432"/>
                  </a:cubicBezTo>
                  <a:cubicBezTo>
                    <a:pt x="1535" y="440"/>
                    <a:pt x="1560" y="427"/>
                    <a:pt x="1584" y="424"/>
                  </a:cubicBezTo>
                  <a:cubicBezTo>
                    <a:pt x="1600" y="408"/>
                    <a:pt x="1616" y="392"/>
                    <a:pt x="1632" y="376"/>
                  </a:cubicBezTo>
                  <a:cubicBezTo>
                    <a:pt x="1648" y="360"/>
                    <a:pt x="1648" y="312"/>
                    <a:pt x="1648" y="312"/>
                  </a:cubicBezTo>
                  <a:cubicBezTo>
                    <a:pt x="1640" y="181"/>
                    <a:pt x="1638" y="129"/>
                    <a:pt x="1568" y="24"/>
                  </a:cubicBezTo>
                  <a:cubicBezTo>
                    <a:pt x="1552" y="0"/>
                    <a:pt x="1640" y="72"/>
                    <a:pt x="1640" y="72"/>
                  </a:cubicBezTo>
                  <a:cubicBezTo>
                    <a:pt x="1666" y="112"/>
                    <a:pt x="1684" y="138"/>
                    <a:pt x="1696" y="184"/>
                  </a:cubicBezTo>
                  <a:cubicBezTo>
                    <a:pt x="1695" y="200"/>
                    <a:pt x="1686" y="371"/>
                    <a:pt x="1672" y="392"/>
                  </a:cubicBezTo>
                  <a:cubicBezTo>
                    <a:pt x="1667" y="400"/>
                    <a:pt x="1660" y="407"/>
                    <a:pt x="1656" y="416"/>
                  </a:cubicBezTo>
                  <a:cubicBezTo>
                    <a:pt x="1652" y="424"/>
                    <a:pt x="1640" y="440"/>
                    <a:pt x="1648" y="440"/>
                  </a:cubicBezTo>
                  <a:cubicBezTo>
                    <a:pt x="1661" y="440"/>
                    <a:pt x="1671" y="425"/>
                    <a:pt x="1680" y="416"/>
                  </a:cubicBezTo>
                  <a:cubicBezTo>
                    <a:pt x="1709" y="387"/>
                    <a:pt x="1733" y="349"/>
                    <a:pt x="1752" y="312"/>
                  </a:cubicBezTo>
                  <a:cubicBezTo>
                    <a:pt x="1764" y="242"/>
                    <a:pt x="1773" y="184"/>
                    <a:pt x="1752" y="112"/>
                  </a:cubicBezTo>
                  <a:cubicBezTo>
                    <a:pt x="1745" y="87"/>
                    <a:pt x="1731" y="63"/>
                    <a:pt x="1720" y="40"/>
                  </a:cubicBezTo>
                  <a:cubicBezTo>
                    <a:pt x="1716" y="31"/>
                    <a:pt x="1696" y="10"/>
                    <a:pt x="1704" y="16"/>
                  </a:cubicBezTo>
                  <a:cubicBezTo>
                    <a:pt x="1722" y="30"/>
                    <a:pt x="1752" y="64"/>
                    <a:pt x="1752" y="64"/>
                  </a:cubicBezTo>
                  <a:cubicBezTo>
                    <a:pt x="1772" y="124"/>
                    <a:pt x="1745" y="50"/>
                    <a:pt x="1776" y="112"/>
                  </a:cubicBezTo>
                  <a:cubicBezTo>
                    <a:pt x="1788" y="136"/>
                    <a:pt x="1791" y="166"/>
                    <a:pt x="1800" y="192"/>
                  </a:cubicBezTo>
                  <a:cubicBezTo>
                    <a:pt x="1794" y="279"/>
                    <a:pt x="1783" y="347"/>
                    <a:pt x="1744" y="424"/>
                  </a:cubicBezTo>
                  <a:cubicBezTo>
                    <a:pt x="1795" y="439"/>
                    <a:pt x="1818" y="454"/>
                    <a:pt x="1848" y="408"/>
                  </a:cubicBezTo>
                  <a:cubicBezTo>
                    <a:pt x="1857" y="338"/>
                    <a:pt x="1861" y="350"/>
                    <a:pt x="1848" y="280"/>
                  </a:cubicBezTo>
                  <a:cubicBezTo>
                    <a:pt x="1846" y="272"/>
                    <a:pt x="1834" y="250"/>
                    <a:pt x="1840" y="256"/>
                  </a:cubicBezTo>
                  <a:cubicBezTo>
                    <a:pt x="1862" y="278"/>
                    <a:pt x="1879" y="333"/>
                    <a:pt x="1888" y="360"/>
                  </a:cubicBezTo>
                  <a:cubicBezTo>
                    <a:pt x="1891" y="368"/>
                    <a:pt x="1896" y="384"/>
                    <a:pt x="1896" y="384"/>
                  </a:cubicBezTo>
                  <a:cubicBezTo>
                    <a:pt x="1893" y="416"/>
                    <a:pt x="1889" y="418"/>
                    <a:pt x="1894" y="450"/>
                  </a:cubicBezTo>
                  <a:cubicBezTo>
                    <a:pt x="1897" y="467"/>
                    <a:pt x="1899" y="448"/>
                    <a:pt x="1904" y="432"/>
                  </a:cubicBezTo>
                  <a:cubicBezTo>
                    <a:pt x="1909" y="417"/>
                    <a:pt x="1909" y="400"/>
                    <a:pt x="1912" y="384"/>
                  </a:cubicBezTo>
                  <a:cubicBezTo>
                    <a:pt x="1909" y="347"/>
                    <a:pt x="1892" y="308"/>
                    <a:pt x="1904" y="272"/>
                  </a:cubicBezTo>
                  <a:cubicBezTo>
                    <a:pt x="1909" y="258"/>
                    <a:pt x="1933" y="279"/>
                    <a:pt x="1944" y="288"/>
                  </a:cubicBezTo>
                  <a:cubicBezTo>
                    <a:pt x="1953" y="296"/>
                    <a:pt x="1964" y="331"/>
                    <a:pt x="1968" y="344"/>
                  </a:cubicBezTo>
                  <a:cubicBezTo>
                    <a:pt x="1965" y="365"/>
                    <a:pt x="1963" y="402"/>
                    <a:pt x="1952" y="424"/>
                  </a:cubicBezTo>
                  <a:cubicBezTo>
                    <a:pt x="1948" y="433"/>
                    <a:pt x="1926" y="448"/>
                    <a:pt x="1936" y="448"/>
                  </a:cubicBezTo>
                  <a:cubicBezTo>
                    <a:pt x="1949" y="448"/>
                    <a:pt x="1959" y="433"/>
                    <a:pt x="1968" y="424"/>
                  </a:cubicBezTo>
                  <a:cubicBezTo>
                    <a:pt x="1996" y="396"/>
                    <a:pt x="2007" y="349"/>
                    <a:pt x="2016" y="312"/>
                  </a:cubicBezTo>
                  <a:cubicBezTo>
                    <a:pt x="1998" y="221"/>
                    <a:pt x="2027" y="307"/>
                    <a:pt x="2032" y="328"/>
                  </a:cubicBezTo>
                  <a:cubicBezTo>
                    <a:pt x="2028" y="366"/>
                    <a:pt x="2034" y="440"/>
                    <a:pt x="1992" y="464"/>
                  </a:cubicBezTo>
                  <a:cubicBezTo>
                    <a:pt x="1968" y="478"/>
                    <a:pt x="1938" y="479"/>
                    <a:pt x="1912" y="488"/>
                  </a:cubicBezTo>
                  <a:cubicBezTo>
                    <a:pt x="1896" y="493"/>
                    <a:pt x="1864" y="504"/>
                    <a:pt x="1864" y="504"/>
                  </a:cubicBezTo>
                  <a:cubicBezTo>
                    <a:pt x="1201" y="430"/>
                    <a:pt x="902" y="461"/>
                    <a:pt x="0" y="456"/>
                  </a:cubicBezTo>
                  <a:cubicBezTo>
                    <a:pt x="9" y="428"/>
                    <a:pt x="2" y="438"/>
                    <a:pt x="16" y="424"/>
                  </a:cubicBezTo>
                  <a:close/>
                </a:path>
              </a:pathLst>
            </a:custGeom>
            <a:solidFill>
              <a:schemeClr val="folHlink"/>
            </a:solidFill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70" name="Freeform 53"/>
            <p:cNvSpPr>
              <a:spLocks/>
            </p:cNvSpPr>
            <p:nvPr/>
          </p:nvSpPr>
          <p:spPr bwMode="auto">
            <a:xfrm rot="-2526991">
              <a:off x="3133" y="2395"/>
              <a:ext cx="229" cy="465"/>
            </a:xfrm>
            <a:custGeom>
              <a:avLst/>
              <a:gdLst>
                <a:gd name="T0" fmla="*/ 1 w 361"/>
                <a:gd name="T1" fmla="*/ 283 h 475"/>
                <a:gd name="T2" fmla="*/ 1 w 361"/>
                <a:gd name="T3" fmla="*/ 240 h 475"/>
                <a:gd name="T4" fmla="*/ 1 w 361"/>
                <a:gd name="T5" fmla="*/ 221 h 475"/>
                <a:gd name="T6" fmla="*/ 1 w 361"/>
                <a:gd name="T7" fmla="*/ 184 h 475"/>
                <a:gd name="T8" fmla="*/ 1 w 361"/>
                <a:gd name="T9" fmla="*/ 141 h 475"/>
                <a:gd name="T10" fmla="*/ 1 w 361"/>
                <a:gd name="T11" fmla="*/ 62 h 475"/>
                <a:gd name="T12" fmla="*/ 1 w 361"/>
                <a:gd name="T13" fmla="*/ 41 h 475"/>
                <a:gd name="T14" fmla="*/ 1 w 361"/>
                <a:gd name="T15" fmla="*/ 23 h 475"/>
                <a:gd name="T16" fmla="*/ 1 w 361"/>
                <a:gd name="T17" fmla="*/ 33 h 475"/>
                <a:gd name="T18" fmla="*/ 1 w 361"/>
                <a:gd name="T19" fmla="*/ 62 h 475"/>
                <a:gd name="T20" fmla="*/ 1 w 361"/>
                <a:gd name="T21" fmla="*/ 153 h 475"/>
                <a:gd name="T22" fmla="*/ 1 w 361"/>
                <a:gd name="T23" fmla="*/ 271 h 475"/>
                <a:gd name="T24" fmla="*/ 1 w 361"/>
                <a:gd name="T25" fmla="*/ 277 h 475"/>
                <a:gd name="T26" fmla="*/ 1 w 361"/>
                <a:gd name="T27" fmla="*/ 221 h 475"/>
                <a:gd name="T28" fmla="*/ 1 w 361"/>
                <a:gd name="T29" fmla="*/ 109 h 475"/>
                <a:gd name="T30" fmla="*/ 1 w 361"/>
                <a:gd name="T31" fmla="*/ 41 h 475"/>
                <a:gd name="T32" fmla="*/ 1 w 361"/>
                <a:gd name="T33" fmla="*/ 23 h 475"/>
                <a:gd name="T34" fmla="*/ 1 w 361"/>
                <a:gd name="T35" fmla="*/ 5 h 475"/>
                <a:gd name="T36" fmla="*/ 1 w 361"/>
                <a:gd name="T37" fmla="*/ 21 h 475"/>
                <a:gd name="T38" fmla="*/ 1 w 361"/>
                <a:gd name="T39" fmla="*/ 23 h 475"/>
                <a:gd name="T40" fmla="*/ 1 w 361"/>
                <a:gd name="T41" fmla="*/ 62 h 475"/>
                <a:gd name="T42" fmla="*/ 1 w 361"/>
                <a:gd name="T43" fmla="*/ 77 h 475"/>
                <a:gd name="T44" fmla="*/ 2 w 361"/>
                <a:gd name="T45" fmla="*/ 221 h 475"/>
                <a:gd name="T46" fmla="*/ 1 w 361"/>
                <a:gd name="T47" fmla="*/ 283 h 4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1"/>
                <a:gd name="T73" fmla="*/ 0 h 475"/>
                <a:gd name="T74" fmla="*/ 361 w 361"/>
                <a:gd name="T75" fmla="*/ 475 h 4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1" h="475">
                  <a:moveTo>
                    <a:pt x="33" y="365"/>
                  </a:moveTo>
                  <a:cubicBezTo>
                    <a:pt x="59" y="348"/>
                    <a:pt x="79" y="326"/>
                    <a:pt x="105" y="309"/>
                  </a:cubicBezTo>
                  <a:cubicBezTo>
                    <a:pt x="110" y="301"/>
                    <a:pt x="117" y="294"/>
                    <a:pt x="121" y="285"/>
                  </a:cubicBezTo>
                  <a:cubicBezTo>
                    <a:pt x="128" y="270"/>
                    <a:pt x="137" y="237"/>
                    <a:pt x="137" y="237"/>
                  </a:cubicBezTo>
                  <a:cubicBezTo>
                    <a:pt x="134" y="218"/>
                    <a:pt x="134" y="199"/>
                    <a:pt x="129" y="181"/>
                  </a:cubicBezTo>
                  <a:cubicBezTo>
                    <a:pt x="123" y="162"/>
                    <a:pt x="64" y="94"/>
                    <a:pt x="49" y="77"/>
                  </a:cubicBezTo>
                  <a:cubicBezTo>
                    <a:pt x="42" y="68"/>
                    <a:pt x="32" y="62"/>
                    <a:pt x="25" y="53"/>
                  </a:cubicBezTo>
                  <a:cubicBezTo>
                    <a:pt x="19" y="46"/>
                    <a:pt x="0" y="31"/>
                    <a:pt x="9" y="29"/>
                  </a:cubicBezTo>
                  <a:cubicBezTo>
                    <a:pt x="31" y="25"/>
                    <a:pt x="52" y="40"/>
                    <a:pt x="73" y="45"/>
                  </a:cubicBezTo>
                  <a:cubicBezTo>
                    <a:pt x="89" y="56"/>
                    <a:pt x="110" y="61"/>
                    <a:pt x="121" y="77"/>
                  </a:cubicBezTo>
                  <a:cubicBezTo>
                    <a:pt x="148" y="117"/>
                    <a:pt x="167" y="158"/>
                    <a:pt x="193" y="197"/>
                  </a:cubicBezTo>
                  <a:cubicBezTo>
                    <a:pt x="186" y="278"/>
                    <a:pt x="186" y="305"/>
                    <a:pt x="121" y="349"/>
                  </a:cubicBezTo>
                  <a:cubicBezTo>
                    <a:pt x="70" y="425"/>
                    <a:pt x="208" y="373"/>
                    <a:pt x="257" y="357"/>
                  </a:cubicBezTo>
                  <a:cubicBezTo>
                    <a:pt x="294" y="302"/>
                    <a:pt x="283" y="327"/>
                    <a:pt x="297" y="285"/>
                  </a:cubicBezTo>
                  <a:cubicBezTo>
                    <a:pt x="292" y="218"/>
                    <a:pt x="309" y="175"/>
                    <a:pt x="257" y="141"/>
                  </a:cubicBezTo>
                  <a:cubicBezTo>
                    <a:pt x="234" y="107"/>
                    <a:pt x="199" y="96"/>
                    <a:pt x="185" y="53"/>
                  </a:cubicBezTo>
                  <a:cubicBezTo>
                    <a:pt x="182" y="45"/>
                    <a:pt x="182" y="36"/>
                    <a:pt x="177" y="29"/>
                  </a:cubicBezTo>
                  <a:cubicBezTo>
                    <a:pt x="171" y="20"/>
                    <a:pt x="142" y="9"/>
                    <a:pt x="153" y="5"/>
                  </a:cubicBezTo>
                  <a:cubicBezTo>
                    <a:pt x="169" y="0"/>
                    <a:pt x="185" y="16"/>
                    <a:pt x="201" y="21"/>
                  </a:cubicBezTo>
                  <a:cubicBezTo>
                    <a:pt x="216" y="26"/>
                    <a:pt x="233" y="26"/>
                    <a:pt x="249" y="29"/>
                  </a:cubicBezTo>
                  <a:cubicBezTo>
                    <a:pt x="265" y="45"/>
                    <a:pt x="281" y="61"/>
                    <a:pt x="297" y="77"/>
                  </a:cubicBezTo>
                  <a:cubicBezTo>
                    <a:pt x="305" y="85"/>
                    <a:pt x="321" y="101"/>
                    <a:pt x="321" y="101"/>
                  </a:cubicBezTo>
                  <a:cubicBezTo>
                    <a:pt x="341" y="160"/>
                    <a:pt x="351" y="223"/>
                    <a:pt x="361" y="285"/>
                  </a:cubicBezTo>
                  <a:cubicBezTo>
                    <a:pt x="340" y="475"/>
                    <a:pt x="350" y="381"/>
                    <a:pt x="33" y="365"/>
                  </a:cubicBezTo>
                  <a:close/>
                </a:path>
              </a:pathLst>
            </a:custGeom>
            <a:solidFill>
              <a:schemeClr val="folHlink"/>
            </a:solidFill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71" name="Freeform 54"/>
            <p:cNvSpPr>
              <a:spLocks/>
            </p:cNvSpPr>
            <p:nvPr/>
          </p:nvSpPr>
          <p:spPr bwMode="auto">
            <a:xfrm rot="-3013799">
              <a:off x="4498" y="853"/>
              <a:ext cx="258" cy="413"/>
            </a:xfrm>
            <a:custGeom>
              <a:avLst/>
              <a:gdLst>
                <a:gd name="T0" fmla="*/ 1 w 361"/>
                <a:gd name="T1" fmla="*/ 68 h 475"/>
                <a:gd name="T2" fmla="*/ 2 w 361"/>
                <a:gd name="T3" fmla="*/ 58 h 475"/>
                <a:gd name="T4" fmla="*/ 2 w 361"/>
                <a:gd name="T5" fmla="*/ 53 h 475"/>
                <a:gd name="T6" fmla="*/ 3 w 361"/>
                <a:gd name="T7" fmla="*/ 44 h 475"/>
                <a:gd name="T8" fmla="*/ 2 w 361"/>
                <a:gd name="T9" fmla="*/ 33 h 475"/>
                <a:gd name="T10" fmla="*/ 1 w 361"/>
                <a:gd name="T11" fmla="*/ 14 h 475"/>
                <a:gd name="T12" fmla="*/ 1 w 361"/>
                <a:gd name="T13" fmla="*/ 10 h 475"/>
                <a:gd name="T14" fmla="*/ 1 w 361"/>
                <a:gd name="T15" fmla="*/ 6 h 475"/>
                <a:gd name="T16" fmla="*/ 1 w 361"/>
                <a:gd name="T17" fmla="*/ 9 h 475"/>
                <a:gd name="T18" fmla="*/ 2 w 361"/>
                <a:gd name="T19" fmla="*/ 14 h 475"/>
                <a:gd name="T20" fmla="*/ 4 w 361"/>
                <a:gd name="T21" fmla="*/ 37 h 475"/>
                <a:gd name="T22" fmla="*/ 2 w 361"/>
                <a:gd name="T23" fmla="*/ 64 h 475"/>
                <a:gd name="T24" fmla="*/ 4 w 361"/>
                <a:gd name="T25" fmla="*/ 67 h 475"/>
                <a:gd name="T26" fmla="*/ 6 w 361"/>
                <a:gd name="T27" fmla="*/ 53 h 475"/>
                <a:gd name="T28" fmla="*/ 4 w 361"/>
                <a:gd name="T29" fmla="*/ 26 h 475"/>
                <a:gd name="T30" fmla="*/ 3 w 361"/>
                <a:gd name="T31" fmla="*/ 10 h 475"/>
                <a:gd name="T32" fmla="*/ 3 w 361"/>
                <a:gd name="T33" fmla="*/ 6 h 475"/>
                <a:gd name="T34" fmla="*/ 3 w 361"/>
                <a:gd name="T35" fmla="*/ 3 h 475"/>
                <a:gd name="T36" fmla="*/ 4 w 361"/>
                <a:gd name="T37" fmla="*/ 3 h 475"/>
                <a:gd name="T38" fmla="*/ 4 w 361"/>
                <a:gd name="T39" fmla="*/ 6 h 475"/>
                <a:gd name="T40" fmla="*/ 6 w 361"/>
                <a:gd name="T41" fmla="*/ 14 h 475"/>
                <a:gd name="T42" fmla="*/ 6 w 361"/>
                <a:gd name="T43" fmla="*/ 18 h 475"/>
                <a:gd name="T44" fmla="*/ 6 w 361"/>
                <a:gd name="T45" fmla="*/ 53 h 475"/>
                <a:gd name="T46" fmla="*/ 1 w 361"/>
                <a:gd name="T47" fmla="*/ 68 h 4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1"/>
                <a:gd name="T73" fmla="*/ 0 h 475"/>
                <a:gd name="T74" fmla="*/ 361 w 361"/>
                <a:gd name="T75" fmla="*/ 475 h 4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1" h="475">
                  <a:moveTo>
                    <a:pt x="33" y="365"/>
                  </a:moveTo>
                  <a:cubicBezTo>
                    <a:pt x="59" y="348"/>
                    <a:pt x="79" y="326"/>
                    <a:pt x="105" y="309"/>
                  </a:cubicBezTo>
                  <a:cubicBezTo>
                    <a:pt x="110" y="301"/>
                    <a:pt x="117" y="294"/>
                    <a:pt x="121" y="285"/>
                  </a:cubicBezTo>
                  <a:cubicBezTo>
                    <a:pt x="128" y="270"/>
                    <a:pt x="137" y="237"/>
                    <a:pt x="137" y="237"/>
                  </a:cubicBezTo>
                  <a:cubicBezTo>
                    <a:pt x="134" y="218"/>
                    <a:pt x="134" y="199"/>
                    <a:pt x="129" y="181"/>
                  </a:cubicBezTo>
                  <a:cubicBezTo>
                    <a:pt x="123" y="162"/>
                    <a:pt x="64" y="94"/>
                    <a:pt x="49" y="77"/>
                  </a:cubicBezTo>
                  <a:cubicBezTo>
                    <a:pt x="42" y="68"/>
                    <a:pt x="32" y="62"/>
                    <a:pt x="25" y="53"/>
                  </a:cubicBezTo>
                  <a:cubicBezTo>
                    <a:pt x="19" y="46"/>
                    <a:pt x="0" y="31"/>
                    <a:pt x="9" y="29"/>
                  </a:cubicBezTo>
                  <a:cubicBezTo>
                    <a:pt x="31" y="25"/>
                    <a:pt x="52" y="40"/>
                    <a:pt x="73" y="45"/>
                  </a:cubicBezTo>
                  <a:cubicBezTo>
                    <a:pt x="89" y="56"/>
                    <a:pt x="110" y="61"/>
                    <a:pt x="121" y="77"/>
                  </a:cubicBezTo>
                  <a:cubicBezTo>
                    <a:pt x="148" y="117"/>
                    <a:pt x="167" y="158"/>
                    <a:pt x="193" y="197"/>
                  </a:cubicBezTo>
                  <a:cubicBezTo>
                    <a:pt x="186" y="278"/>
                    <a:pt x="186" y="305"/>
                    <a:pt x="121" y="349"/>
                  </a:cubicBezTo>
                  <a:cubicBezTo>
                    <a:pt x="70" y="425"/>
                    <a:pt x="208" y="373"/>
                    <a:pt x="257" y="357"/>
                  </a:cubicBezTo>
                  <a:cubicBezTo>
                    <a:pt x="294" y="302"/>
                    <a:pt x="283" y="327"/>
                    <a:pt x="297" y="285"/>
                  </a:cubicBezTo>
                  <a:cubicBezTo>
                    <a:pt x="292" y="218"/>
                    <a:pt x="309" y="175"/>
                    <a:pt x="257" y="141"/>
                  </a:cubicBezTo>
                  <a:cubicBezTo>
                    <a:pt x="234" y="107"/>
                    <a:pt x="199" y="96"/>
                    <a:pt x="185" y="53"/>
                  </a:cubicBezTo>
                  <a:cubicBezTo>
                    <a:pt x="182" y="45"/>
                    <a:pt x="182" y="36"/>
                    <a:pt x="177" y="29"/>
                  </a:cubicBezTo>
                  <a:cubicBezTo>
                    <a:pt x="171" y="20"/>
                    <a:pt x="142" y="9"/>
                    <a:pt x="153" y="5"/>
                  </a:cubicBezTo>
                  <a:cubicBezTo>
                    <a:pt x="169" y="0"/>
                    <a:pt x="185" y="16"/>
                    <a:pt x="201" y="21"/>
                  </a:cubicBezTo>
                  <a:cubicBezTo>
                    <a:pt x="216" y="26"/>
                    <a:pt x="233" y="26"/>
                    <a:pt x="249" y="29"/>
                  </a:cubicBezTo>
                  <a:cubicBezTo>
                    <a:pt x="265" y="45"/>
                    <a:pt x="281" y="61"/>
                    <a:pt x="297" y="77"/>
                  </a:cubicBezTo>
                  <a:cubicBezTo>
                    <a:pt x="305" y="85"/>
                    <a:pt x="321" y="101"/>
                    <a:pt x="321" y="101"/>
                  </a:cubicBezTo>
                  <a:cubicBezTo>
                    <a:pt x="341" y="160"/>
                    <a:pt x="351" y="223"/>
                    <a:pt x="361" y="285"/>
                  </a:cubicBezTo>
                  <a:cubicBezTo>
                    <a:pt x="340" y="475"/>
                    <a:pt x="350" y="381"/>
                    <a:pt x="33" y="365"/>
                  </a:cubicBezTo>
                  <a:close/>
                </a:path>
              </a:pathLst>
            </a:custGeom>
            <a:solidFill>
              <a:schemeClr val="folHlink"/>
            </a:solidFill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8172" name="Group 55"/>
            <p:cNvGrpSpPr>
              <a:grpSpLocks/>
            </p:cNvGrpSpPr>
            <p:nvPr/>
          </p:nvGrpSpPr>
          <p:grpSpPr bwMode="auto">
            <a:xfrm>
              <a:off x="3936" y="1200"/>
              <a:ext cx="378" cy="160"/>
              <a:chOff x="3777" y="833"/>
              <a:chExt cx="639" cy="367"/>
            </a:xfrm>
          </p:grpSpPr>
          <p:sp>
            <p:nvSpPr>
              <p:cNvPr id="48210" name="AutoShape 56"/>
              <p:cNvSpPr>
                <a:spLocks noChangeArrowheads="1"/>
              </p:cNvSpPr>
              <p:nvPr/>
            </p:nvSpPr>
            <p:spPr bwMode="auto">
              <a:xfrm rot="-2520000">
                <a:off x="3777" y="876"/>
                <a:ext cx="639" cy="280"/>
              </a:xfrm>
              <a:prstGeom prst="star16">
                <a:avLst>
                  <a:gd name="adj" fmla="val 37500"/>
                </a:avLst>
              </a:prstGeom>
              <a:solidFill>
                <a:schemeClr val="bg1"/>
              </a:solidFill>
              <a:ln w="1270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pt-BR" altLang="pt-BR" sz="1800">
                  <a:latin typeface="Garamond" panose="02020404030301010803" pitchFamily="18" charset="0"/>
                </a:endParaRPr>
              </a:p>
            </p:txBody>
          </p:sp>
          <p:sp>
            <p:nvSpPr>
              <p:cNvPr id="48211" name="Line 57"/>
              <p:cNvSpPr>
                <a:spLocks noChangeShapeType="1"/>
              </p:cNvSpPr>
              <p:nvPr/>
            </p:nvSpPr>
            <p:spPr bwMode="auto">
              <a:xfrm flipV="1">
                <a:off x="4227" y="929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12" name="Line 58"/>
              <p:cNvSpPr>
                <a:spLocks noChangeShapeType="1"/>
              </p:cNvSpPr>
              <p:nvPr/>
            </p:nvSpPr>
            <p:spPr bwMode="auto">
              <a:xfrm flipV="1">
                <a:off x="4011" y="1121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13" name="Line 59"/>
              <p:cNvSpPr>
                <a:spLocks noChangeShapeType="1"/>
              </p:cNvSpPr>
              <p:nvPr/>
            </p:nvSpPr>
            <p:spPr bwMode="auto">
              <a:xfrm flipV="1">
                <a:off x="4011" y="881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14" name="Line 60"/>
              <p:cNvSpPr>
                <a:spLocks noChangeShapeType="1"/>
              </p:cNvSpPr>
              <p:nvPr/>
            </p:nvSpPr>
            <p:spPr bwMode="auto">
              <a:xfrm flipV="1">
                <a:off x="3957" y="977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15" name="Line 61"/>
              <p:cNvSpPr>
                <a:spLocks noChangeShapeType="1"/>
              </p:cNvSpPr>
              <p:nvPr/>
            </p:nvSpPr>
            <p:spPr bwMode="auto">
              <a:xfrm flipV="1">
                <a:off x="3957" y="1025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16" name="Line 62"/>
              <p:cNvSpPr>
                <a:spLocks noChangeShapeType="1"/>
              </p:cNvSpPr>
              <p:nvPr/>
            </p:nvSpPr>
            <p:spPr bwMode="auto">
              <a:xfrm flipV="1">
                <a:off x="4065" y="929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17" name="Line 63"/>
              <p:cNvSpPr>
                <a:spLocks noChangeShapeType="1"/>
              </p:cNvSpPr>
              <p:nvPr/>
            </p:nvSpPr>
            <p:spPr bwMode="auto">
              <a:xfrm flipV="1">
                <a:off x="4119" y="977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18" name="Line 64"/>
              <p:cNvSpPr>
                <a:spLocks noChangeShapeType="1"/>
              </p:cNvSpPr>
              <p:nvPr/>
            </p:nvSpPr>
            <p:spPr bwMode="auto">
              <a:xfrm flipV="1">
                <a:off x="4119" y="1025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19" name="Line 65"/>
              <p:cNvSpPr>
                <a:spLocks noChangeShapeType="1"/>
              </p:cNvSpPr>
              <p:nvPr/>
            </p:nvSpPr>
            <p:spPr bwMode="auto">
              <a:xfrm flipV="1">
                <a:off x="4227" y="833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20" name="Line 66"/>
              <p:cNvSpPr>
                <a:spLocks noChangeShapeType="1"/>
              </p:cNvSpPr>
              <p:nvPr/>
            </p:nvSpPr>
            <p:spPr bwMode="auto">
              <a:xfrm flipV="1">
                <a:off x="3957" y="1073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21" name="Line 67"/>
              <p:cNvSpPr>
                <a:spLocks noChangeShapeType="1"/>
              </p:cNvSpPr>
              <p:nvPr/>
            </p:nvSpPr>
            <p:spPr bwMode="auto">
              <a:xfrm flipV="1">
                <a:off x="4173" y="833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22" name="Line 68"/>
              <p:cNvSpPr>
                <a:spLocks noChangeShapeType="1"/>
              </p:cNvSpPr>
              <p:nvPr/>
            </p:nvSpPr>
            <p:spPr bwMode="auto">
              <a:xfrm flipV="1">
                <a:off x="4173" y="881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8173" name="Group 69"/>
            <p:cNvGrpSpPr>
              <a:grpSpLocks/>
            </p:cNvGrpSpPr>
            <p:nvPr/>
          </p:nvGrpSpPr>
          <p:grpSpPr bwMode="auto">
            <a:xfrm>
              <a:off x="3408" y="1968"/>
              <a:ext cx="365" cy="112"/>
              <a:chOff x="3777" y="833"/>
              <a:chExt cx="639" cy="367"/>
            </a:xfrm>
          </p:grpSpPr>
          <p:sp>
            <p:nvSpPr>
              <p:cNvPr id="48197" name="AutoShape 70"/>
              <p:cNvSpPr>
                <a:spLocks noChangeArrowheads="1"/>
              </p:cNvSpPr>
              <p:nvPr/>
            </p:nvSpPr>
            <p:spPr bwMode="auto">
              <a:xfrm rot="-2520000">
                <a:off x="3777" y="876"/>
                <a:ext cx="639" cy="280"/>
              </a:xfrm>
              <a:prstGeom prst="star16">
                <a:avLst>
                  <a:gd name="adj" fmla="val 37500"/>
                </a:avLst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pt-BR" altLang="pt-BR" sz="1800">
                  <a:latin typeface="Garamond" panose="02020404030301010803" pitchFamily="18" charset="0"/>
                </a:endParaRPr>
              </a:p>
            </p:txBody>
          </p:sp>
          <p:sp>
            <p:nvSpPr>
              <p:cNvPr id="48198" name="Line 71"/>
              <p:cNvSpPr>
                <a:spLocks noChangeShapeType="1"/>
              </p:cNvSpPr>
              <p:nvPr/>
            </p:nvSpPr>
            <p:spPr bwMode="auto">
              <a:xfrm flipV="1">
                <a:off x="4227" y="929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199" name="Line 72"/>
              <p:cNvSpPr>
                <a:spLocks noChangeShapeType="1"/>
              </p:cNvSpPr>
              <p:nvPr/>
            </p:nvSpPr>
            <p:spPr bwMode="auto">
              <a:xfrm flipV="1">
                <a:off x="4011" y="1121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00" name="Line 73"/>
              <p:cNvSpPr>
                <a:spLocks noChangeShapeType="1"/>
              </p:cNvSpPr>
              <p:nvPr/>
            </p:nvSpPr>
            <p:spPr bwMode="auto">
              <a:xfrm flipV="1">
                <a:off x="4011" y="881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01" name="Line 74"/>
              <p:cNvSpPr>
                <a:spLocks noChangeShapeType="1"/>
              </p:cNvSpPr>
              <p:nvPr/>
            </p:nvSpPr>
            <p:spPr bwMode="auto">
              <a:xfrm flipV="1">
                <a:off x="3957" y="977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02" name="Line 75"/>
              <p:cNvSpPr>
                <a:spLocks noChangeShapeType="1"/>
              </p:cNvSpPr>
              <p:nvPr/>
            </p:nvSpPr>
            <p:spPr bwMode="auto">
              <a:xfrm flipV="1">
                <a:off x="3957" y="1025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03" name="Line 76"/>
              <p:cNvSpPr>
                <a:spLocks noChangeShapeType="1"/>
              </p:cNvSpPr>
              <p:nvPr/>
            </p:nvSpPr>
            <p:spPr bwMode="auto">
              <a:xfrm flipV="1">
                <a:off x="4065" y="929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04" name="Line 77"/>
              <p:cNvSpPr>
                <a:spLocks noChangeShapeType="1"/>
              </p:cNvSpPr>
              <p:nvPr/>
            </p:nvSpPr>
            <p:spPr bwMode="auto">
              <a:xfrm flipV="1">
                <a:off x="4119" y="977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05" name="Line 78"/>
              <p:cNvSpPr>
                <a:spLocks noChangeShapeType="1"/>
              </p:cNvSpPr>
              <p:nvPr/>
            </p:nvSpPr>
            <p:spPr bwMode="auto">
              <a:xfrm flipV="1">
                <a:off x="4119" y="1025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06" name="Line 79"/>
              <p:cNvSpPr>
                <a:spLocks noChangeShapeType="1"/>
              </p:cNvSpPr>
              <p:nvPr/>
            </p:nvSpPr>
            <p:spPr bwMode="auto">
              <a:xfrm flipV="1">
                <a:off x="4227" y="833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07" name="Line 80"/>
              <p:cNvSpPr>
                <a:spLocks noChangeShapeType="1"/>
              </p:cNvSpPr>
              <p:nvPr/>
            </p:nvSpPr>
            <p:spPr bwMode="auto">
              <a:xfrm flipV="1">
                <a:off x="3957" y="1073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08" name="Line 81"/>
              <p:cNvSpPr>
                <a:spLocks noChangeShapeType="1"/>
              </p:cNvSpPr>
              <p:nvPr/>
            </p:nvSpPr>
            <p:spPr bwMode="auto">
              <a:xfrm flipV="1">
                <a:off x="4173" y="833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09" name="Line 82"/>
              <p:cNvSpPr>
                <a:spLocks noChangeShapeType="1"/>
              </p:cNvSpPr>
              <p:nvPr/>
            </p:nvSpPr>
            <p:spPr bwMode="auto">
              <a:xfrm flipV="1">
                <a:off x="4173" y="881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8174" name="Group 83"/>
            <p:cNvGrpSpPr>
              <a:grpSpLocks/>
            </p:cNvGrpSpPr>
            <p:nvPr/>
          </p:nvGrpSpPr>
          <p:grpSpPr bwMode="auto">
            <a:xfrm>
              <a:off x="3388" y="1377"/>
              <a:ext cx="1702" cy="1525"/>
              <a:chOff x="3388" y="1377"/>
              <a:chExt cx="1702" cy="1525"/>
            </a:xfrm>
          </p:grpSpPr>
          <p:grpSp>
            <p:nvGrpSpPr>
              <p:cNvPr id="48183" name="Group 84"/>
              <p:cNvGrpSpPr>
                <a:grpSpLocks/>
              </p:cNvGrpSpPr>
              <p:nvPr/>
            </p:nvGrpSpPr>
            <p:grpSpPr bwMode="auto">
              <a:xfrm>
                <a:off x="3388" y="2113"/>
                <a:ext cx="1048" cy="789"/>
                <a:chOff x="3388" y="2113"/>
                <a:chExt cx="1048" cy="789"/>
              </a:xfrm>
            </p:grpSpPr>
            <p:grpSp>
              <p:nvGrpSpPr>
                <p:cNvPr id="48191" name="Group 85"/>
                <p:cNvGrpSpPr>
                  <a:grpSpLocks/>
                </p:cNvGrpSpPr>
                <p:nvPr/>
              </p:nvGrpSpPr>
              <p:grpSpPr bwMode="auto">
                <a:xfrm>
                  <a:off x="3388" y="2481"/>
                  <a:ext cx="721" cy="421"/>
                  <a:chOff x="3388" y="2481"/>
                  <a:chExt cx="721" cy="421"/>
                </a:xfrm>
              </p:grpSpPr>
              <p:sp>
                <p:nvSpPr>
                  <p:cNvPr id="48195" name="Rectangle 86"/>
                  <p:cNvSpPr>
                    <a:spLocks noChangeArrowheads="1"/>
                  </p:cNvSpPr>
                  <p:nvPr/>
                </p:nvSpPr>
                <p:spPr bwMode="auto">
                  <a:xfrm rot="2661535">
                    <a:off x="3388" y="2665"/>
                    <a:ext cx="557" cy="23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2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spcAft>
                        <a:spcPts val="600"/>
                      </a:spcAft>
                      <a:buFont typeface="Arial" panose="020B0604020202020204" pitchFamily="34" charset="0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pt-BR" altLang="pt-BR" sz="1800">
                      <a:latin typeface="Garamond" panose="02020404030301010803" pitchFamily="18" charset="0"/>
                    </a:endParaRPr>
                  </a:p>
                </p:txBody>
              </p:sp>
              <p:sp>
                <p:nvSpPr>
                  <p:cNvPr id="48196" name="Rectangle 87"/>
                  <p:cNvSpPr>
                    <a:spLocks noChangeArrowheads="1"/>
                  </p:cNvSpPr>
                  <p:nvPr/>
                </p:nvSpPr>
                <p:spPr bwMode="auto">
                  <a:xfrm rot="2661535">
                    <a:off x="3552" y="2481"/>
                    <a:ext cx="557" cy="23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2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spcAft>
                        <a:spcPts val="600"/>
                      </a:spcAft>
                      <a:buFont typeface="Arial" panose="020B0604020202020204" pitchFamily="34" charset="0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pt-BR" altLang="pt-BR" sz="1800">
                      <a:latin typeface="Garamond" panose="02020404030301010803" pitchFamily="18" charset="0"/>
                    </a:endParaRPr>
                  </a:p>
                </p:txBody>
              </p:sp>
            </p:grpSp>
            <p:grpSp>
              <p:nvGrpSpPr>
                <p:cNvPr id="48192" name="Group 88"/>
                <p:cNvGrpSpPr>
                  <a:grpSpLocks/>
                </p:cNvGrpSpPr>
                <p:nvPr/>
              </p:nvGrpSpPr>
              <p:grpSpPr bwMode="auto">
                <a:xfrm>
                  <a:off x="3715" y="2113"/>
                  <a:ext cx="721" cy="421"/>
                  <a:chOff x="3715" y="2113"/>
                  <a:chExt cx="721" cy="421"/>
                </a:xfrm>
              </p:grpSpPr>
              <p:sp>
                <p:nvSpPr>
                  <p:cNvPr id="48193" name="Rectangle 89"/>
                  <p:cNvSpPr>
                    <a:spLocks noChangeArrowheads="1"/>
                  </p:cNvSpPr>
                  <p:nvPr/>
                </p:nvSpPr>
                <p:spPr bwMode="auto">
                  <a:xfrm rot="2661535">
                    <a:off x="3715" y="2297"/>
                    <a:ext cx="557" cy="23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2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spcAft>
                        <a:spcPts val="600"/>
                      </a:spcAft>
                      <a:buFont typeface="Arial" panose="020B0604020202020204" pitchFamily="34" charset="0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pt-BR" altLang="pt-BR" sz="1800">
                      <a:latin typeface="Garamond" panose="02020404030301010803" pitchFamily="18" charset="0"/>
                    </a:endParaRPr>
                  </a:p>
                </p:txBody>
              </p:sp>
              <p:sp>
                <p:nvSpPr>
                  <p:cNvPr id="48194" name="Rectangle 90"/>
                  <p:cNvSpPr>
                    <a:spLocks noChangeArrowheads="1"/>
                  </p:cNvSpPr>
                  <p:nvPr/>
                </p:nvSpPr>
                <p:spPr bwMode="auto">
                  <a:xfrm rot="2661535">
                    <a:off x="3879" y="2113"/>
                    <a:ext cx="557" cy="23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2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spcAft>
                        <a:spcPts val="600"/>
                      </a:spcAft>
                      <a:buFont typeface="Arial" panose="020B0604020202020204" pitchFamily="34" charset="0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pt-BR" altLang="pt-BR" sz="1800">
                      <a:latin typeface="Garamond" panose="02020404030301010803" pitchFamily="18" charset="0"/>
                    </a:endParaRPr>
                  </a:p>
                </p:txBody>
              </p:sp>
            </p:grpSp>
          </p:grpSp>
          <p:grpSp>
            <p:nvGrpSpPr>
              <p:cNvPr id="48184" name="Group 91"/>
              <p:cNvGrpSpPr>
                <a:grpSpLocks/>
              </p:cNvGrpSpPr>
              <p:nvPr/>
            </p:nvGrpSpPr>
            <p:grpSpPr bwMode="auto">
              <a:xfrm>
                <a:off x="4042" y="1377"/>
                <a:ext cx="1048" cy="789"/>
                <a:chOff x="4042" y="1377"/>
                <a:chExt cx="1048" cy="789"/>
              </a:xfrm>
            </p:grpSpPr>
            <p:grpSp>
              <p:nvGrpSpPr>
                <p:cNvPr id="48185" name="Group 92"/>
                <p:cNvGrpSpPr>
                  <a:grpSpLocks/>
                </p:cNvGrpSpPr>
                <p:nvPr/>
              </p:nvGrpSpPr>
              <p:grpSpPr bwMode="auto">
                <a:xfrm>
                  <a:off x="4042" y="1745"/>
                  <a:ext cx="721" cy="421"/>
                  <a:chOff x="4042" y="1745"/>
                  <a:chExt cx="721" cy="421"/>
                </a:xfrm>
              </p:grpSpPr>
              <p:sp>
                <p:nvSpPr>
                  <p:cNvPr id="48189" name="Rectangle 93"/>
                  <p:cNvSpPr>
                    <a:spLocks noChangeArrowheads="1"/>
                  </p:cNvSpPr>
                  <p:nvPr/>
                </p:nvSpPr>
                <p:spPr bwMode="auto">
                  <a:xfrm rot="2661535">
                    <a:off x="4042" y="1929"/>
                    <a:ext cx="557" cy="23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2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spcAft>
                        <a:spcPts val="600"/>
                      </a:spcAft>
                      <a:buFont typeface="Arial" panose="020B0604020202020204" pitchFamily="34" charset="0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pt-BR" altLang="pt-BR" sz="1800">
                      <a:latin typeface="Garamond" panose="02020404030301010803" pitchFamily="18" charset="0"/>
                    </a:endParaRPr>
                  </a:p>
                </p:txBody>
              </p:sp>
              <p:sp>
                <p:nvSpPr>
                  <p:cNvPr id="48190" name="Rectangle 94"/>
                  <p:cNvSpPr>
                    <a:spLocks noChangeArrowheads="1"/>
                  </p:cNvSpPr>
                  <p:nvPr/>
                </p:nvSpPr>
                <p:spPr bwMode="auto">
                  <a:xfrm rot="2661535">
                    <a:off x="4206" y="1745"/>
                    <a:ext cx="557" cy="23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2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spcAft>
                        <a:spcPts val="600"/>
                      </a:spcAft>
                      <a:buFont typeface="Arial" panose="020B0604020202020204" pitchFamily="34" charset="0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pt-BR" altLang="pt-BR" sz="1800">
                      <a:latin typeface="Garamond" panose="02020404030301010803" pitchFamily="18" charset="0"/>
                    </a:endParaRPr>
                  </a:p>
                </p:txBody>
              </p:sp>
            </p:grpSp>
            <p:grpSp>
              <p:nvGrpSpPr>
                <p:cNvPr id="48186" name="Group 95"/>
                <p:cNvGrpSpPr>
                  <a:grpSpLocks/>
                </p:cNvGrpSpPr>
                <p:nvPr/>
              </p:nvGrpSpPr>
              <p:grpSpPr bwMode="auto">
                <a:xfrm>
                  <a:off x="4369" y="1377"/>
                  <a:ext cx="721" cy="421"/>
                  <a:chOff x="4369" y="1377"/>
                  <a:chExt cx="721" cy="421"/>
                </a:xfrm>
              </p:grpSpPr>
              <p:sp>
                <p:nvSpPr>
                  <p:cNvPr id="48187" name="Rectangle 96"/>
                  <p:cNvSpPr>
                    <a:spLocks noChangeArrowheads="1"/>
                  </p:cNvSpPr>
                  <p:nvPr/>
                </p:nvSpPr>
                <p:spPr bwMode="auto">
                  <a:xfrm rot="2661535">
                    <a:off x="4369" y="1561"/>
                    <a:ext cx="557" cy="23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2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spcAft>
                        <a:spcPts val="600"/>
                      </a:spcAft>
                      <a:buFont typeface="Arial" panose="020B0604020202020204" pitchFamily="34" charset="0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pt-BR" altLang="pt-BR" sz="1800">
                      <a:latin typeface="Garamond" panose="02020404030301010803" pitchFamily="18" charset="0"/>
                    </a:endParaRPr>
                  </a:p>
                </p:txBody>
              </p:sp>
              <p:sp>
                <p:nvSpPr>
                  <p:cNvPr id="48188" name="Rectangle 97"/>
                  <p:cNvSpPr>
                    <a:spLocks noChangeArrowheads="1"/>
                  </p:cNvSpPr>
                  <p:nvPr/>
                </p:nvSpPr>
                <p:spPr bwMode="auto">
                  <a:xfrm rot="2661535">
                    <a:off x="4533" y="1377"/>
                    <a:ext cx="557" cy="23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2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spcAft>
                        <a:spcPts val="600"/>
                      </a:spcAft>
                      <a:buFont typeface="Arial" panose="020B0604020202020204" pitchFamily="34" charset="0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pt-BR" altLang="pt-BR" sz="1800">
                      <a:latin typeface="Garamond" panose="02020404030301010803" pitchFamily="18" charset="0"/>
                    </a:endParaRPr>
                  </a:p>
                </p:txBody>
              </p:sp>
            </p:grpSp>
          </p:grpSp>
        </p:grpSp>
        <p:sp>
          <p:nvSpPr>
            <p:cNvPr id="48175" name="Freeform 98"/>
            <p:cNvSpPr>
              <a:spLocks/>
            </p:cNvSpPr>
            <p:nvPr/>
          </p:nvSpPr>
          <p:spPr bwMode="auto">
            <a:xfrm rot="-1222372">
              <a:off x="4764" y="1008"/>
              <a:ext cx="242" cy="664"/>
            </a:xfrm>
            <a:custGeom>
              <a:avLst/>
              <a:gdLst>
                <a:gd name="T0" fmla="*/ 0 w 848"/>
                <a:gd name="T1" fmla="*/ 0 h 1344"/>
                <a:gd name="T2" fmla="*/ 0 w 848"/>
                <a:gd name="T3" fmla="*/ 0 h 1344"/>
                <a:gd name="T4" fmla="*/ 0 w 848"/>
                <a:gd name="T5" fmla="*/ 0 h 1344"/>
                <a:gd name="T6" fmla="*/ 0 w 848"/>
                <a:gd name="T7" fmla="*/ 0 h 1344"/>
                <a:gd name="T8" fmla="*/ 0 w 848"/>
                <a:gd name="T9" fmla="*/ 0 h 1344"/>
                <a:gd name="T10" fmla="*/ 0 w 848"/>
                <a:gd name="T11" fmla="*/ 0 h 1344"/>
                <a:gd name="T12" fmla="*/ 0 w 848"/>
                <a:gd name="T13" fmla="*/ 0 h 1344"/>
                <a:gd name="T14" fmla="*/ 0 w 848"/>
                <a:gd name="T15" fmla="*/ 0 h 1344"/>
                <a:gd name="T16" fmla="*/ 0 w 848"/>
                <a:gd name="T17" fmla="*/ 0 h 1344"/>
                <a:gd name="T18" fmla="*/ 0 w 848"/>
                <a:gd name="T19" fmla="*/ 0 h 1344"/>
                <a:gd name="T20" fmla="*/ 0 w 848"/>
                <a:gd name="T21" fmla="*/ 0 h 1344"/>
                <a:gd name="T22" fmla="*/ 0 w 848"/>
                <a:gd name="T23" fmla="*/ 0 h 1344"/>
                <a:gd name="T24" fmla="*/ 0 w 848"/>
                <a:gd name="T25" fmla="*/ 0 h 1344"/>
                <a:gd name="T26" fmla="*/ 0 w 848"/>
                <a:gd name="T27" fmla="*/ 0 h 1344"/>
                <a:gd name="T28" fmla="*/ 0 w 848"/>
                <a:gd name="T29" fmla="*/ 0 h 1344"/>
                <a:gd name="T30" fmla="*/ 0 w 848"/>
                <a:gd name="T31" fmla="*/ 0 h 13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48"/>
                <a:gd name="T49" fmla="*/ 0 h 1344"/>
                <a:gd name="T50" fmla="*/ 848 w 848"/>
                <a:gd name="T51" fmla="*/ 1344 h 13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48" h="1344">
                  <a:moveTo>
                    <a:pt x="128" y="424"/>
                  </a:moveTo>
                  <a:cubicBezTo>
                    <a:pt x="48" y="328"/>
                    <a:pt x="104" y="376"/>
                    <a:pt x="0" y="256"/>
                  </a:cubicBezTo>
                  <a:cubicBezTo>
                    <a:pt x="88" y="200"/>
                    <a:pt x="137" y="179"/>
                    <a:pt x="176" y="152"/>
                  </a:cubicBezTo>
                  <a:cubicBezTo>
                    <a:pt x="215" y="125"/>
                    <a:pt x="216" y="108"/>
                    <a:pt x="232" y="96"/>
                  </a:cubicBezTo>
                  <a:cubicBezTo>
                    <a:pt x="216" y="88"/>
                    <a:pt x="265" y="83"/>
                    <a:pt x="272" y="80"/>
                  </a:cubicBezTo>
                  <a:cubicBezTo>
                    <a:pt x="279" y="77"/>
                    <a:pt x="263" y="88"/>
                    <a:pt x="272" y="80"/>
                  </a:cubicBezTo>
                  <a:cubicBezTo>
                    <a:pt x="281" y="72"/>
                    <a:pt x="307" y="45"/>
                    <a:pt x="328" y="32"/>
                  </a:cubicBezTo>
                  <a:cubicBezTo>
                    <a:pt x="406" y="3"/>
                    <a:pt x="317" y="24"/>
                    <a:pt x="400" y="0"/>
                  </a:cubicBezTo>
                  <a:cubicBezTo>
                    <a:pt x="648" y="416"/>
                    <a:pt x="632" y="448"/>
                    <a:pt x="744" y="776"/>
                  </a:cubicBezTo>
                  <a:cubicBezTo>
                    <a:pt x="760" y="960"/>
                    <a:pt x="824" y="1080"/>
                    <a:pt x="848" y="1344"/>
                  </a:cubicBezTo>
                  <a:cubicBezTo>
                    <a:pt x="800" y="1272"/>
                    <a:pt x="696" y="1159"/>
                    <a:pt x="673" y="1116"/>
                  </a:cubicBezTo>
                  <a:cubicBezTo>
                    <a:pt x="623" y="1026"/>
                    <a:pt x="563" y="946"/>
                    <a:pt x="489" y="860"/>
                  </a:cubicBezTo>
                  <a:cubicBezTo>
                    <a:pt x="397" y="757"/>
                    <a:pt x="265" y="592"/>
                    <a:pt x="200" y="480"/>
                  </a:cubicBezTo>
                  <a:cubicBezTo>
                    <a:pt x="56" y="336"/>
                    <a:pt x="289" y="599"/>
                    <a:pt x="296" y="608"/>
                  </a:cubicBezTo>
                  <a:cubicBezTo>
                    <a:pt x="303" y="617"/>
                    <a:pt x="268" y="567"/>
                    <a:pt x="240" y="536"/>
                  </a:cubicBezTo>
                  <a:cubicBezTo>
                    <a:pt x="181" y="467"/>
                    <a:pt x="296" y="552"/>
                    <a:pt x="128" y="424"/>
                  </a:cubicBezTo>
                  <a:close/>
                </a:path>
              </a:pathLst>
            </a:custGeom>
            <a:solidFill>
              <a:schemeClr val="bg1"/>
            </a:solidFill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76" name="AutoShape 99"/>
            <p:cNvSpPr>
              <a:spLocks noChangeArrowheads="1"/>
            </p:cNvSpPr>
            <p:nvPr/>
          </p:nvSpPr>
          <p:spPr bwMode="auto">
            <a:xfrm rot="18880957" flipV="1">
              <a:off x="3392" y="2681"/>
              <a:ext cx="211" cy="535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8177" name="Oval 100"/>
            <p:cNvSpPr>
              <a:spLocks noChangeArrowheads="1"/>
            </p:cNvSpPr>
            <p:nvPr/>
          </p:nvSpPr>
          <p:spPr bwMode="auto">
            <a:xfrm>
              <a:off x="2240" y="3221"/>
              <a:ext cx="330" cy="33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8178" name="Line 101"/>
            <p:cNvSpPr>
              <a:spLocks noChangeShapeType="1"/>
            </p:cNvSpPr>
            <p:nvPr/>
          </p:nvSpPr>
          <p:spPr bwMode="auto">
            <a:xfrm flipV="1">
              <a:off x="2529" y="3171"/>
              <a:ext cx="1595" cy="33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79" name="Line 102"/>
            <p:cNvSpPr>
              <a:spLocks noChangeShapeType="1"/>
            </p:cNvSpPr>
            <p:nvPr/>
          </p:nvSpPr>
          <p:spPr bwMode="auto">
            <a:xfrm flipV="1">
              <a:off x="2289" y="1679"/>
              <a:ext cx="615" cy="159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80" name="Oval 103"/>
            <p:cNvSpPr>
              <a:spLocks noChangeArrowheads="1"/>
            </p:cNvSpPr>
            <p:nvPr/>
          </p:nvSpPr>
          <p:spPr bwMode="auto">
            <a:xfrm>
              <a:off x="2867" y="752"/>
              <a:ext cx="2326" cy="2420"/>
            </a:xfrm>
            <a:prstGeom prst="ellips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8181" name="Line 104"/>
            <p:cNvSpPr>
              <a:spLocks noChangeShapeType="1"/>
            </p:cNvSpPr>
            <p:nvPr/>
          </p:nvSpPr>
          <p:spPr bwMode="auto">
            <a:xfrm>
              <a:off x="1963" y="2448"/>
              <a:ext cx="0" cy="7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82" name="Line 105"/>
            <p:cNvSpPr>
              <a:spLocks noChangeShapeType="1"/>
            </p:cNvSpPr>
            <p:nvPr/>
          </p:nvSpPr>
          <p:spPr bwMode="auto">
            <a:xfrm>
              <a:off x="1963" y="3505"/>
              <a:ext cx="0" cy="33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7" name="Group 106"/>
          <p:cNvGrpSpPr>
            <a:grpSpLocks/>
          </p:cNvGrpSpPr>
          <p:nvPr/>
        </p:nvGrpSpPr>
        <p:grpSpPr bwMode="auto">
          <a:xfrm>
            <a:off x="762000" y="2819400"/>
            <a:ext cx="876300" cy="779463"/>
            <a:chOff x="3786" y="1761"/>
            <a:chExt cx="621" cy="491"/>
          </a:xfrm>
        </p:grpSpPr>
        <p:sp>
          <p:nvSpPr>
            <p:cNvPr id="48155" name="AutoShape 107"/>
            <p:cNvSpPr>
              <a:spLocks noChangeArrowheads="1"/>
            </p:cNvSpPr>
            <p:nvPr/>
          </p:nvSpPr>
          <p:spPr bwMode="auto">
            <a:xfrm>
              <a:off x="3816" y="1761"/>
              <a:ext cx="83" cy="35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635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8156" name="Line 108"/>
            <p:cNvSpPr>
              <a:spLocks noChangeShapeType="1"/>
            </p:cNvSpPr>
            <p:nvPr/>
          </p:nvSpPr>
          <p:spPr bwMode="auto">
            <a:xfrm flipH="1" flipV="1">
              <a:off x="3944" y="1797"/>
              <a:ext cx="456" cy="131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57" name="Line 109"/>
            <p:cNvSpPr>
              <a:spLocks noChangeShapeType="1"/>
            </p:cNvSpPr>
            <p:nvPr/>
          </p:nvSpPr>
          <p:spPr bwMode="auto">
            <a:xfrm flipH="1">
              <a:off x="3963" y="2020"/>
              <a:ext cx="436" cy="100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58" name="AutoShape 110"/>
            <p:cNvSpPr>
              <a:spLocks noChangeArrowheads="1"/>
            </p:cNvSpPr>
            <p:nvPr/>
          </p:nvSpPr>
          <p:spPr bwMode="auto">
            <a:xfrm>
              <a:off x="3887" y="2217"/>
              <a:ext cx="82" cy="35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635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8159" name="Line 111"/>
            <p:cNvSpPr>
              <a:spLocks noChangeShapeType="1"/>
            </p:cNvSpPr>
            <p:nvPr/>
          </p:nvSpPr>
          <p:spPr bwMode="auto">
            <a:xfrm flipH="1">
              <a:off x="3983" y="2051"/>
              <a:ext cx="424" cy="166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60" name="AutoShape 112"/>
            <p:cNvSpPr>
              <a:spLocks noChangeArrowheads="1"/>
            </p:cNvSpPr>
            <p:nvPr/>
          </p:nvSpPr>
          <p:spPr bwMode="auto">
            <a:xfrm>
              <a:off x="3786" y="1845"/>
              <a:ext cx="110" cy="47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635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8161" name="Line 113"/>
            <p:cNvSpPr>
              <a:spLocks noChangeShapeType="1"/>
            </p:cNvSpPr>
            <p:nvPr/>
          </p:nvSpPr>
          <p:spPr bwMode="auto">
            <a:xfrm flipH="1" flipV="1">
              <a:off x="3911" y="1875"/>
              <a:ext cx="487" cy="9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62" name="AutoShape 114"/>
            <p:cNvSpPr>
              <a:spLocks noChangeArrowheads="1"/>
            </p:cNvSpPr>
            <p:nvPr/>
          </p:nvSpPr>
          <p:spPr bwMode="auto">
            <a:xfrm>
              <a:off x="3826" y="1962"/>
              <a:ext cx="110" cy="47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635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8163" name="Line 115"/>
            <p:cNvSpPr>
              <a:spLocks noChangeShapeType="1"/>
            </p:cNvSpPr>
            <p:nvPr/>
          </p:nvSpPr>
          <p:spPr bwMode="auto">
            <a:xfrm>
              <a:off x="3946" y="1986"/>
              <a:ext cx="390" cy="0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64" name="AutoShape 116"/>
            <p:cNvSpPr>
              <a:spLocks noChangeArrowheads="1"/>
            </p:cNvSpPr>
            <p:nvPr/>
          </p:nvSpPr>
          <p:spPr bwMode="auto">
            <a:xfrm>
              <a:off x="3840" y="2107"/>
              <a:ext cx="110" cy="47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635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</p:grpSp>
      <p:sp>
        <p:nvSpPr>
          <p:cNvPr id="117" name="Retângulo 116"/>
          <p:cNvSpPr/>
          <p:nvPr/>
        </p:nvSpPr>
        <p:spPr>
          <a:xfrm>
            <a:off x="1296213" y="200834"/>
            <a:ext cx="65161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2060"/>
                </a:solidFill>
                <a:latin typeface="Perpetua" pitchFamily="18" charset="0"/>
              </a:rPr>
              <a:t>Transmissão e patogenia</a:t>
            </a:r>
            <a:endParaRPr lang="pt-BR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8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0D0D9095-C52A-4330-AFCC-2FDED36EC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9397" y="1484784"/>
            <a:ext cx="4022564" cy="395971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1F39DAE-BEDE-4091-968B-8C7B9A6F3469}"/>
              </a:ext>
            </a:extLst>
          </p:cNvPr>
          <p:cNvSpPr txBox="1"/>
          <p:nvPr/>
        </p:nvSpPr>
        <p:spPr>
          <a:xfrm>
            <a:off x="2627784" y="5624080"/>
            <a:ext cx="6408712" cy="923330"/>
          </a:xfrm>
          <a:prstGeom prst="rect">
            <a:avLst/>
          </a:prstGeom>
          <a:solidFill>
            <a:srgbClr val="FFC000"/>
          </a:solidFill>
          <a:ln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222222"/>
                </a:solidFill>
                <a:latin typeface="+mn-lt"/>
              </a:rPr>
              <a:t>A</a:t>
            </a:r>
            <a:r>
              <a:rPr lang="pt-BR" b="1" i="0" dirty="0">
                <a:solidFill>
                  <a:srgbClr val="222222"/>
                </a:solidFill>
                <a:effectLst/>
                <a:latin typeface="+mn-lt"/>
              </a:rPr>
              <a:t>lvéolos são minúsculos sacos aéreos, presentes nos pulmões, envolvidos por capilares sanguíneos. e uma fina membrana. </a:t>
            </a:r>
          </a:p>
          <a:p>
            <a:r>
              <a:rPr lang="pt-BR" b="1" i="0" dirty="0">
                <a:solidFill>
                  <a:srgbClr val="222222"/>
                </a:solidFill>
                <a:effectLst/>
                <a:latin typeface="+mn-lt"/>
              </a:rPr>
              <a:t>Situam-se onde terminam as finas ramificações dos brônquios</a:t>
            </a:r>
            <a:endParaRPr lang="pt-BR" b="1" dirty="0">
              <a:latin typeface="+mn-lt"/>
            </a:endParaRPr>
          </a:p>
        </p:txBody>
      </p:sp>
      <p:pic>
        <p:nvPicPr>
          <p:cNvPr id="13" name="Imagem 12" descr="Diagrama&#10;&#10;Descrição gerada automaticamente">
            <a:extLst>
              <a:ext uri="{FF2B5EF4-FFF2-40B4-BE49-F238E27FC236}">
                <a16:creationId xmlns:a16="http://schemas.microsoft.com/office/drawing/2014/main" id="{1CB5A06E-6D57-4E23-87FE-7544B39C2C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85532" y="1570102"/>
            <a:ext cx="3502892" cy="3616966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AF6306D7-8F2C-4189-9371-0DBD9C41AF31}"/>
              </a:ext>
            </a:extLst>
          </p:cNvPr>
          <p:cNvSpPr txBox="1"/>
          <p:nvPr/>
        </p:nvSpPr>
        <p:spPr>
          <a:xfrm>
            <a:off x="971600" y="260648"/>
            <a:ext cx="6840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Perpetua" pitchFamily="18" charset="0"/>
              </a:rPr>
              <a:t>Transmissão e </a:t>
            </a:r>
            <a:r>
              <a:rPr lang="pt-BR" sz="4000" b="1" dirty="0">
                <a:solidFill>
                  <a:srgbClr val="002060"/>
                </a:solidFill>
                <a:latin typeface="Perpetua" pitchFamily="18" charset="0"/>
              </a:rPr>
              <a:t>patogenia</a:t>
            </a:r>
            <a:endParaRPr lang="pt-BR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4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ersonalizada 2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105964"/>
      </a:accent1>
      <a:accent2>
        <a:srgbClr val="FFC000"/>
      </a:accent2>
      <a:accent3>
        <a:srgbClr val="FFC000"/>
      </a:accent3>
      <a:accent4>
        <a:srgbClr val="FF8C8C"/>
      </a:accent4>
      <a:accent5>
        <a:srgbClr val="248D7B"/>
      </a:accent5>
      <a:accent6>
        <a:srgbClr val="FFC000"/>
      </a:accent6>
      <a:hlink>
        <a:srgbClr val="E2D700"/>
      </a:hlink>
      <a:folHlink>
        <a:srgbClr val="85DFD0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8662</TotalTime>
  <Words>2492</Words>
  <Application>Microsoft Office PowerPoint</Application>
  <PresentationFormat>Apresentação na tela (4:3)</PresentationFormat>
  <Paragraphs>382</Paragraphs>
  <Slides>72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72</vt:i4>
      </vt:variant>
    </vt:vector>
  </HeadingPairs>
  <TitlesOfParts>
    <vt:vector size="84" baseType="lpstr">
      <vt:lpstr>Arial</vt:lpstr>
      <vt:lpstr>Bookman Old Style</vt:lpstr>
      <vt:lpstr>Calibri</vt:lpstr>
      <vt:lpstr>Century Gothic</vt:lpstr>
      <vt:lpstr>Comic Sans MS</vt:lpstr>
      <vt:lpstr>Franklin Gothic Book</vt:lpstr>
      <vt:lpstr>Garamond</vt:lpstr>
      <vt:lpstr>Perpetua</vt:lpstr>
      <vt:lpstr>Times New Roman</vt:lpstr>
      <vt:lpstr>Wingdings</vt:lpstr>
      <vt:lpstr>Wingdings 2</vt:lpstr>
      <vt:lpstr>Patrimônio Líquido</vt:lpstr>
      <vt:lpstr>Epidemiologia e Controle da Tuberculose</vt:lpstr>
      <vt:lpstr>Objetivos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Tuberculose/Patogenia</vt:lpstr>
      <vt:lpstr>Tuberculose/Patogenia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Tuberculose no mundo</vt:lpstr>
      <vt:lpstr>Apresentação do PowerPoint</vt:lpstr>
      <vt:lpstr>Apresentação do PowerPoint</vt:lpstr>
      <vt:lpstr>Tuberculose no Brasil</vt:lpstr>
      <vt:lpstr>Tuberculose no Brasil</vt:lpstr>
      <vt:lpstr>Coeficiente de incidência de tuberculose Brasil, 2001-2018</vt:lpstr>
      <vt:lpstr>Apresentação do PowerPoint</vt:lpstr>
      <vt:lpstr>Apresentação do PowerPoint</vt:lpstr>
      <vt:lpstr>Apresentação do PowerPoint</vt:lpstr>
      <vt:lpstr>Mais dados dados epidemiológicos  no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Medidas de controle da tuberculose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Princípios básicos do tratamento da TB</vt:lpstr>
      <vt:lpstr>Princípios básicos do tratamento da TB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Medidas de controle da tuberculose</vt:lpstr>
      <vt:lpstr>Medidas de controle da tuberculose</vt:lpstr>
      <vt:lpstr>Apresentação do PowerPoint</vt:lpstr>
      <vt:lpstr>Apresentação do PowerPoint</vt:lpstr>
      <vt:lpstr>Indicações de Tratamento da TB Latente </vt:lpstr>
      <vt:lpstr>Apresentação do PowerPoint</vt:lpstr>
      <vt:lpstr>Medidas de controle da tuberculose</vt:lpstr>
      <vt:lpstr>Apresentação do PowerPoint</vt:lpstr>
      <vt:lpstr>Apresentação do PowerPoint</vt:lpstr>
      <vt:lpstr>Apresentação do PowerPoint</vt:lpstr>
      <vt:lpstr>Apresentação do PowerPoint</vt:lpstr>
      <vt:lpstr>Alguns indicadores de avaliação do Programa de tuberculose</vt:lpstr>
      <vt:lpstr>Apresentação do PowerPoint</vt:lpstr>
      <vt:lpstr>Apresentação do PowerPoint</vt:lpstr>
      <vt:lpstr>Apresentação do PowerPoint</vt:lpstr>
      <vt:lpstr>Apresentação do PowerPoint</vt:lpstr>
      <vt:lpstr>População prisional, Brasil, 1990-2017</vt:lpstr>
      <vt:lpstr>População prisional por UF, Brasil, 2017</vt:lpstr>
      <vt:lpstr>Apresentação do PowerPoint</vt:lpstr>
      <vt:lpstr>Apresentação do PowerPoint</vt:lpstr>
      <vt:lpstr>Apresentação do PowerPoint</vt:lpstr>
      <vt:lpstr>Bibliografia recomendada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Vigilância Epidemiológica da Tuberculose</dc:title>
  <dc:creator>.</dc:creator>
  <cp:lastModifiedBy>Gerusa Figueiredo</cp:lastModifiedBy>
  <cp:revision>639</cp:revision>
  <dcterms:created xsi:type="dcterms:W3CDTF">2010-05-11T18:20:38Z</dcterms:created>
  <dcterms:modified xsi:type="dcterms:W3CDTF">2020-09-25T20:39:02Z</dcterms:modified>
</cp:coreProperties>
</file>