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0.xml" ContentType="application/vnd.openxmlformats-officedocument.presentationml.notesSlide+xml"/>
  <Override PartName="/ppt/tags/tag10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10"/>
  </p:notesMasterIdLst>
  <p:sldIdLst>
    <p:sldId id="348" r:id="rId2"/>
    <p:sldId id="962" r:id="rId3"/>
    <p:sldId id="975" r:id="rId4"/>
    <p:sldId id="987" r:id="rId5"/>
    <p:sldId id="1002" r:id="rId6"/>
    <p:sldId id="982" r:id="rId7"/>
    <p:sldId id="350" r:id="rId8"/>
    <p:sldId id="995" r:id="rId9"/>
    <p:sldId id="967" r:id="rId10"/>
    <p:sldId id="988" r:id="rId11"/>
    <p:sldId id="989" r:id="rId12"/>
    <p:sldId id="990" r:id="rId13"/>
    <p:sldId id="991" r:id="rId14"/>
    <p:sldId id="992" r:id="rId15"/>
    <p:sldId id="993" r:id="rId16"/>
    <p:sldId id="970" r:id="rId17"/>
    <p:sldId id="971" r:id="rId18"/>
    <p:sldId id="1021" r:id="rId19"/>
    <p:sldId id="981" r:id="rId20"/>
    <p:sldId id="830" r:id="rId21"/>
    <p:sldId id="999" r:id="rId22"/>
    <p:sldId id="1020" r:id="rId23"/>
    <p:sldId id="315" r:id="rId24"/>
    <p:sldId id="963" r:id="rId25"/>
    <p:sldId id="972" r:id="rId26"/>
    <p:sldId id="973" r:id="rId27"/>
    <p:sldId id="754" r:id="rId28"/>
    <p:sldId id="755" r:id="rId29"/>
    <p:sldId id="757" r:id="rId30"/>
    <p:sldId id="921" r:id="rId31"/>
    <p:sldId id="968" r:id="rId32"/>
    <p:sldId id="969" r:id="rId33"/>
    <p:sldId id="375" r:id="rId34"/>
    <p:sldId id="1009" r:id="rId35"/>
    <p:sldId id="1000" r:id="rId36"/>
    <p:sldId id="390" r:id="rId37"/>
    <p:sldId id="369" r:id="rId38"/>
    <p:sldId id="383" r:id="rId39"/>
    <p:sldId id="384" r:id="rId40"/>
    <p:sldId id="371" r:id="rId41"/>
    <p:sldId id="994" r:id="rId42"/>
    <p:sldId id="974" r:id="rId43"/>
    <p:sldId id="996" r:id="rId44"/>
    <p:sldId id="1010" r:id="rId45"/>
    <p:sldId id="1011" r:id="rId46"/>
    <p:sldId id="1012" r:id="rId47"/>
    <p:sldId id="1014" r:id="rId48"/>
    <p:sldId id="1015" r:id="rId49"/>
    <p:sldId id="1006" r:id="rId50"/>
    <p:sldId id="835" r:id="rId51"/>
    <p:sldId id="769" r:id="rId52"/>
    <p:sldId id="770" r:id="rId53"/>
    <p:sldId id="771" r:id="rId54"/>
    <p:sldId id="368" r:id="rId55"/>
    <p:sldId id="773" r:id="rId56"/>
    <p:sldId id="920" r:id="rId57"/>
    <p:sldId id="775" r:id="rId58"/>
    <p:sldId id="1008" r:id="rId59"/>
    <p:sldId id="363" r:id="rId60"/>
    <p:sldId id="1007" r:id="rId61"/>
    <p:sldId id="1013" r:id="rId62"/>
    <p:sldId id="983" r:id="rId63"/>
    <p:sldId id="984" r:id="rId64"/>
    <p:sldId id="997" r:id="rId65"/>
    <p:sldId id="998" r:id="rId66"/>
    <p:sldId id="1018" r:id="rId67"/>
    <p:sldId id="758" r:id="rId68"/>
    <p:sldId id="865" r:id="rId69"/>
    <p:sldId id="812" r:id="rId70"/>
    <p:sldId id="748" r:id="rId71"/>
    <p:sldId id="781" r:id="rId72"/>
    <p:sldId id="749" r:id="rId73"/>
    <p:sldId id="752" r:id="rId74"/>
    <p:sldId id="751" r:id="rId75"/>
    <p:sldId id="750" r:id="rId76"/>
    <p:sldId id="379" r:id="rId77"/>
    <p:sldId id="1016" r:id="rId78"/>
    <p:sldId id="341" r:id="rId79"/>
    <p:sldId id="334" r:id="rId80"/>
    <p:sldId id="340" r:id="rId81"/>
    <p:sldId id="336" r:id="rId82"/>
    <p:sldId id="355" r:id="rId83"/>
    <p:sldId id="1017" r:id="rId84"/>
    <p:sldId id="349" r:id="rId85"/>
    <p:sldId id="351" r:id="rId86"/>
    <p:sldId id="986" r:id="rId87"/>
    <p:sldId id="276" r:id="rId88"/>
    <p:sldId id="272" r:id="rId89"/>
    <p:sldId id="267" r:id="rId90"/>
    <p:sldId id="269" r:id="rId91"/>
    <p:sldId id="1019" r:id="rId92"/>
    <p:sldId id="352" r:id="rId93"/>
    <p:sldId id="359" r:id="rId94"/>
    <p:sldId id="364" r:id="rId95"/>
    <p:sldId id="360" r:id="rId96"/>
    <p:sldId id="374" r:id="rId97"/>
    <p:sldId id="933" r:id="rId98"/>
    <p:sldId id="362" r:id="rId99"/>
    <p:sldId id="361" r:id="rId100"/>
    <p:sldId id="934" r:id="rId101"/>
    <p:sldId id="966" r:id="rId102"/>
    <p:sldId id="957" r:id="rId103"/>
    <p:sldId id="959" r:id="rId104"/>
    <p:sldId id="910" r:id="rId105"/>
    <p:sldId id="822" r:id="rId106"/>
    <p:sldId id="823" r:id="rId107"/>
    <p:sldId id="1004" r:id="rId108"/>
    <p:sldId id="836" r:id="rId109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F187"/>
    <a:srgbClr val="FFFF00"/>
    <a:srgbClr val="EBD4C9"/>
    <a:srgbClr val="FFCCFF"/>
    <a:srgbClr val="FFFF66"/>
    <a:srgbClr val="4D4D4D"/>
    <a:srgbClr val="CC0066"/>
    <a:srgbClr val="FF7C80"/>
    <a:srgbClr val="9900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>
      <p:cViewPr varScale="1">
        <p:scale>
          <a:sx n="62" d="100"/>
          <a:sy n="62" d="100"/>
        </p:scale>
        <p:origin x="258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59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D82EF70-B49F-417B-80E4-2E2286696D6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7110DBC-7FC0-414C-AFB4-4294B43F14B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7E19E960-5BDD-46E2-A803-E541ABA93E1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C096DC03-D211-4813-9F4B-1451F46DCCF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1E1C66C5-9F45-4721-BB98-26E6A1D8751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BFFB3B89-84CE-408B-A919-6046A39BBE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8FC9D77-2EB4-488C-A5AE-B9FBF71BFA1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Good</a:t>
            </a:r>
            <a:r>
              <a:rPr lang="pt-BR" dirty="0"/>
              <a:t> </a:t>
            </a:r>
            <a:r>
              <a:rPr lang="pt-BR" dirty="0" err="1"/>
              <a:t>morning</a:t>
            </a:r>
            <a:r>
              <a:rPr lang="pt-BR" dirty="0"/>
              <a:t>. I </a:t>
            </a:r>
            <a:r>
              <a:rPr lang="pt-BR" dirty="0" err="1"/>
              <a:t>would</a:t>
            </a:r>
            <a:r>
              <a:rPr lang="pt-BR" dirty="0"/>
              <a:t> like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thank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organization</a:t>
            </a:r>
            <a:r>
              <a:rPr lang="pt-BR" dirty="0"/>
              <a:t> for </a:t>
            </a:r>
            <a:r>
              <a:rPr lang="pt-BR" dirty="0" err="1"/>
              <a:t>inviting</a:t>
            </a:r>
            <a:r>
              <a:rPr lang="pt-BR" dirty="0"/>
              <a:t> me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participate</a:t>
            </a:r>
            <a:r>
              <a:rPr lang="pt-BR" dirty="0"/>
              <a:t> in </a:t>
            </a:r>
            <a:r>
              <a:rPr lang="pt-BR" dirty="0" err="1"/>
              <a:t>this</a:t>
            </a:r>
            <a:r>
              <a:rPr lang="pt-BR" dirty="0"/>
              <a:t> meeting</a:t>
            </a:r>
            <a:r>
              <a:rPr lang="pt-BR" baseline="0" dirty="0"/>
              <a:t>. It </a:t>
            </a:r>
            <a:r>
              <a:rPr lang="pt-BR" baseline="0" dirty="0" err="1"/>
              <a:t>is</a:t>
            </a:r>
            <a:r>
              <a:rPr lang="pt-BR" baseline="0" dirty="0"/>
              <a:t> a </a:t>
            </a:r>
            <a:r>
              <a:rPr lang="pt-BR" baseline="0" dirty="0" err="1"/>
              <a:t>great</a:t>
            </a:r>
            <a:r>
              <a:rPr lang="pt-BR" baseline="0" dirty="0"/>
              <a:t> honor for me.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4617B-DE01-49FF-BA51-46211B83F11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7782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 </a:t>
            </a:r>
            <a:r>
              <a:rPr lang="pt-BR" dirty="0" err="1"/>
              <a:t>Rene’s</a:t>
            </a:r>
            <a:r>
              <a:rPr lang="pt-BR" dirty="0"/>
              <a:t> </a:t>
            </a:r>
            <a:r>
              <a:rPr lang="pt-BR" dirty="0" err="1"/>
              <a:t>research</a:t>
            </a:r>
            <a:r>
              <a:rPr lang="pt-BR" dirty="0"/>
              <a:t>,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showed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differential</a:t>
            </a:r>
            <a:r>
              <a:rPr lang="pt-BR" baseline="0" dirty="0"/>
              <a:t> gene </a:t>
            </a:r>
            <a:r>
              <a:rPr lang="pt-BR" baseline="0" dirty="0" err="1"/>
              <a:t>expression</a:t>
            </a:r>
            <a:r>
              <a:rPr lang="pt-BR" baseline="0" dirty="0"/>
              <a:t> profiles </a:t>
            </a:r>
            <a:r>
              <a:rPr lang="pt-BR" baseline="0" dirty="0" err="1"/>
              <a:t>may</a:t>
            </a:r>
            <a:r>
              <a:rPr lang="pt-BR" baseline="0" dirty="0"/>
              <a:t> </a:t>
            </a:r>
            <a:r>
              <a:rPr lang="pt-BR" baseline="0" dirty="0" err="1"/>
              <a:t>differentiate</a:t>
            </a:r>
            <a:r>
              <a:rPr lang="pt-BR" baseline="0" dirty="0"/>
              <a:t> </a:t>
            </a:r>
            <a:r>
              <a:rPr lang="pt-BR" baseline="0" dirty="0" err="1"/>
              <a:t>responders</a:t>
            </a:r>
            <a:r>
              <a:rPr lang="pt-BR" baseline="0" dirty="0"/>
              <a:t> </a:t>
            </a:r>
            <a:r>
              <a:rPr lang="pt-BR" baseline="0" dirty="0" err="1"/>
              <a:t>to</a:t>
            </a:r>
            <a:r>
              <a:rPr lang="pt-BR" baseline="0" dirty="0"/>
              <a:t> </a:t>
            </a:r>
            <a:r>
              <a:rPr lang="pt-BR" baseline="0" dirty="0" err="1"/>
              <a:t>nonresponders</a:t>
            </a:r>
            <a:r>
              <a:rPr lang="pt-BR" baseline="0" dirty="0"/>
              <a:t> </a:t>
            </a:r>
            <a:r>
              <a:rPr lang="pt-BR" baseline="0" dirty="0" err="1"/>
              <a:t>to</a:t>
            </a:r>
            <a:r>
              <a:rPr lang="pt-BR" baseline="0" dirty="0"/>
              <a:t> MTX </a:t>
            </a:r>
            <a:r>
              <a:rPr lang="pt-BR" baseline="0" dirty="0" err="1"/>
              <a:t>and</a:t>
            </a:r>
            <a:r>
              <a:rPr lang="pt-BR" baseline="0" dirty="0"/>
              <a:t> </a:t>
            </a:r>
            <a:r>
              <a:rPr lang="pt-BR" baseline="0" dirty="0" err="1"/>
              <a:t>anti-TNF</a:t>
            </a:r>
            <a:r>
              <a:rPr lang="pt-BR" baseline="0" dirty="0"/>
              <a:t> </a:t>
            </a:r>
            <a:r>
              <a:rPr lang="pt-BR" baseline="0" dirty="0" err="1"/>
              <a:t>therapy</a:t>
            </a:r>
            <a:r>
              <a:rPr lang="pt-BR" baseline="0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4617B-DE01-49FF-BA51-46211B83F113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483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can</a:t>
            </a:r>
            <a:r>
              <a:rPr lang="pt-BR" dirty="0"/>
              <a:t> </a:t>
            </a:r>
            <a:r>
              <a:rPr lang="pt-BR" dirty="0" err="1"/>
              <a:t>see</a:t>
            </a:r>
            <a:r>
              <a:rPr lang="pt-BR" dirty="0"/>
              <a:t> </a:t>
            </a:r>
            <a:r>
              <a:rPr lang="pt-BR" dirty="0" err="1"/>
              <a:t>hierarchiacal</a:t>
            </a:r>
            <a:r>
              <a:rPr lang="pt-BR" baseline="0" dirty="0"/>
              <a:t> </a:t>
            </a:r>
            <a:r>
              <a:rPr lang="pt-BR" baseline="0" dirty="0" err="1"/>
              <a:t>clustering</a:t>
            </a:r>
            <a:r>
              <a:rPr lang="pt-BR" baseline="0" dirty="0"/>
              <a:t> </a:t>
            </a:r>
            <a:r>
              <a:rPr lang="pt-BR" baseline="0" dirty="0" err="1"/>
              <a:t>of</a:t>
            </a:r>
            <a:r>
              <a:rPr lang="pt-BR" baseline="0" dirty="0"/>
              <a:t> </a:t>
            </a:r>
            <a:r>
              <a:rPr lang="pt-BR" baseline="0" dirty="0" err="1"/>
              <a:t>differential</a:t>
            </a:r>
            <a:r>
              <a:rPr lang="pt-BR" baseline="0" dirty="0"/>
              <a:t> gene </a:t>
            </a:r>
            <a:r>
              <a:rPr lang="pt-BR" baseline="0" dirty="0" err="1"/>
              <a:t>expression</a:t>
            </a:r>
            <a:r>
              <a:rPr lang="pt-BR" baseline="0" dirty="0"/>
              <a:t> </a:t>
            </a:r>
            <a:r>
              <a:rPr lang="pt-BR" baseline="0" dirty="0" err="1"/>
              <a:t>between</a:t>
            </a:r>
            <a:r>
              <a:rPr lang="pt-BR" baseline="0" dirty="0"/>
              <a:t> RA </a:t>
            </a:r>
            <a:r>
              <a:rPr lang="pt-BR" baseline="0" dirty="0" err="1"/>
              <a:t>patients</a:t>
            </a:r>
            <a:r>
              <a:rPr lang="pt-BR" baseline="0" dirty="0"/>
              <a:t> </a:t>
            </a:r>
            <a:r>
              <a:rPr lang="pt-BR" baseline="0" dirty="0" err="1"/>
              <a:t>responders</a:t>
            </a:r>
            <a:r>
              <a:rPr lang="pt-BR" baseline="0" dirty="0"/>
              <a:t> </a:t>
            </a:r>
            <a:r>
              <a:rPr lang="pt-BR" baseline="0" dirty="0" err="1"/>
              <a:t>and</a:t>
            </a:r>
            <a:r>
              <a:rPr lang="pt-BR" baseline="0" dirty="0"/>
              <a:t> non </a:t>
            </a:r>
            <a:r>
              <a:rPr lang="pt-BR" baseline="0" dirty="0" err="1"/>
              <a:t>responders</a:t>
            </a:r>
            <a:r>
              <a:rPr lang="pt-BR" baseline="0" dirty="0"/>
              <a:t> </a:t>
            </a:r>
            <a:r>
              <a:rPr lang="pt-BR" baseline="0" dirty="0" err="1"/>
              <a:t>to</a:t>
            </a:r>
            <a:r>
              <a:rPr lang="pt-BR" baseline="0" dirty="0"/>
              <a:t> TNF </a:t>
            </a:r>
            <a:r>
              <a:rPr lang="pt-BR" baseline="0" dirty="0" err="1"/>
              <a:t>blockers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4617B-DE01-49FF-BA51-46211B83F113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160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 </a:t>
            </a:r>
            <a:r>
              <a:rPr lang="pt-BR" dirty="0" err="1"/>
              <a:t>this</a:t>
            </a:r>
            <a:r>
              <a:rPr lang="pt-BR" dirty="0"/>
              <a:t> </a:t>
            </a:r>
            <a:r>
              <a:rPr lang="pt-BR" dirty="0" err="1"/>
              <a:t>Raphael’s</a:t>
            </a:r>
            <a:r>
              <a:rPr lang="pt-BR" baseline="0" dirty="0"/>
              <a:t> </a:t>
            </a:r>
            <a:r>
              <a:rPr lang="pt-BR" baseline="0" dirty="0" err="1"/>
              <a:t>study</a:t>
            </a:r>
            <a:r>
              <a:rPr lang="pt-BR" dirty="0"/>
              <a:t>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showed</a:t>
            </a:r>
            <a:r>
              <a:rPr lang="pt-BR" baseline="0" dirty="0"/>
              <a:t> </a:t>
            </a:r>
            <a:r>
              <a:rPr lang="pt-BR" baseline="0" dirty="0" err="1"/>
              <a:t>that</a:t>
            </a:r>
            <a:r>
              <a:rPr lang="pt-BR" baseline="0" dirty="0"/>
              <a:t> </a:t>
            </a:r>
            <a:r>
              <a:rPr lang="pt-BR" baseline="0" dirty="0" err="1"/>
              <a:t>low</a:t>
            </a:r>
            <a:r>
              <a:rPr lang="pt-BR" baseline="0" dirty="0"/>
              <a:t> </a:t>
            </a:r>
            <a:r>
              <a:rPr lang="pt-BR" baseline="0" dirty="0" err="1"/>
              <a:t>expression</a:t>
            </a:r>
            <a:r>
              <a:rPr lang="pt-BR" baseline="0" dirty="0"/>
              <a:t> </a:t>
            </a:r>
            <a:r>
              <a:rPr lang="pt-BR" baseline="0" dirty="0" err="1"/>
              <a:t>of</a:t>
            </a:r>
            <a:r>
              <a:rPr lang="pt-BR" baseline="0" dirty="0"/>
              <a:t> CD39 </a:t>
            </a:r>
            <a:r>
              <a:rPr lang="pt-BR" baseline="0" dirty="0" err="1"/>
              <a:t>on</a:t>
            </a:r>
            <a:r>
              <a:rPr lang="pt-BR" baseline="0" dirty="0"/>
              <a:t> </a:t>
            </a:r>
            <a:r>
              <a:rPr lang="pt-BR" baseline="0" dirty="0" err="1"/>
              <a:t>Tregs</a:t>
            </a:r>
            <a:r>
              <a:rPr lang="pt-BR" baseline="0" dirty="0"/>
              <a:t> </a:t>
            </a:r>
            <a:r>
              <a:rPr lang="pt-BR" baseline="0" dirty="0" err="1"/>
              <a:t>could</a:t>
            </a:r>
            <a:r>
              <a:rPr lang="pt-BR" baseline="0" dirty="0"/>
              <a:t> </a:t>
            </a:r>
            <a:r>
              <a:rPr lang="pt-BR" baseline="0" dirty="0" err="1"/>
              <a:t>be</a:t>
            </a:r>
            <a:r>
              <a:rPr lang="pt-BR" baseline="0" dirty="0"/>
              <a:t> a </a:t>
            </a:r>
            <a:r>
              <a:rPr lang="pt-BR" baseline="0" dirty="0" err="1"/>
              <a:t>biomarker</a:t>
            </a:r>
            <a:r>
              <a:rPr lang="pt-BR" baseline="0" dirty="0"/>
              <a:t> for </a:t>
            </a:r>
            <a:r>
              <a:rPr lang="pt-BR" baseline="0" dirty="0" err="1"/>
              <a:t>resistence</a:t>
            </a:r>
            <a:r>
              <a:rPr lang="pt-BR" baseline="0" dirty="0"/>
              <a:t> </a:t>
            </a:r>
            <a:r>
              <a:rPr lang="pt-BR" baseline="0" dirty="0" err="1"/>
              <a:t>to</a:t>
            </a:r>
            <a:r>
              <a:rPr lang="pt-BR" baseline="0" dirty="0"/>
              <a:t> MTX </a:t>
            </a:r>
            <a:r>
              <a:rPr lang="pt-BR" baseline="0" dirty="0" err="1"/>
              <a:t>previously</a:t>
            </a:r>
            <a:r>
              <a:rPr lang="pt-BR" baseline="0" dirty="0"/>
              <a:t> </a:t>
            </a:r>
            <a:r>
              <a:rPr lang="pt-BR" baseline="0" dirty="0" err="1"/>
              <a:t>to</a:t>
            </a:r>
            <a:r>
              <a:rPr lang="pt-BR" baseline="0" dirty="0"/>
              <a:t> start </a:t>
            </a:r>
            <a:r>
              <a:rPr lang="pt-BR" baseline="0" dirty="0" err="1"/>
              <a:t>the</a:t>
            </a:r>
            <a:r>
              <a:rPr lang="pt-BR" baseline="0" dirty="0"/>
              <a:t> </a:t>
            </a:r>
            <a:r>
              <a:rPr lang="pt-BR" baseline="0" dirty="0" err="1"/>
              <a:t>medication</a:t>
            </a:r>
            <a:r>
              <a:rPr lang="pt-BR" baseline="0" dirty="0"/>
              <a:t>. </a:t>
            </a:r>
            <a:r>
              <a:rPr lang="pt-BR" baseline="0" dirty="0" err="1"/>
              <a:t>We</a:t>
            </a:r>
            <a:r>
              <a:rPr lang="pt-BR" baseline="0" dirty="0"/>
              <a:t> </a:t>
            </a:r>
            <a:r>
              <a:rPr lang="pt-BR" baseline="0" dirty="0" err="1"/>
              <a:t>obtain</a:t>
            </a:r>
            <a:r>
              <a:rPr lang="pt-BR" baseline="0" dirty="0"/>
              <a:t> a </a:t>
            </a:r>
            <a:r>
              <a:rPr lang="pt-BR" baseline="0" dirty="0" err="1"/>
              <a:t>patent</a:t>
            </a:r>
            <a:r>
              <a:rPr lang="pt-BR" baseline="0" dirty="0"/>
              <a:t> for </a:t>
            </a:r>
            <a:r>
              <a:rPr lang="pt-BR" baseline="0" dirty="0" err="1"/>
              <a:t>develop</a:t>
            </a:r>
            <a:r>
              <a:rPr lang="pt-BR" baseline="0" dirty="0"/>
              <a:t> a kit for </a:t>
            </a:r>
            <a:r>
              <a:rPr lang="pt-BR" baseline="0" dirty="0" err="1"/>
              <a:t>clinical</a:t>
            </a:r>
            <a:r>
              <a:rPr lang="pt-BR" baseline="0" dirty="0"/>
              <a:t> </a:t>
            </a:r>
            <a:r>
              <a:rPr lang="pt-BR" baseline="0" dirty="0" err="1"/>
              <a:t>practice</a:t>
            </a:r>
            <a:r>
              <a:rPr lang="pt-BR" baseline="0" dirty="0"/>
              <a:t> in 2013.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4617B-DE01-49FF-BA51-46211B83F113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824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C9D77-2EB4-488C-A5AE-B9FBF71BFA13}" type="slidenum">
              <a:rPr lang="pt-BR" altLang="pt-BR" smtClean="0"/>
              <a:pPr>
                <a:defRPr/>
              </a:pPr>
              <a:t>41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59809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 </a:t>
            </a:r>
            <a:r>
              <a:rPr lang="pt-BR" dirty="0" err="1"/>
              <a:t>autoinflammatory</a:t>
            </a:r>
            <a:r>
              <a:rPr lang="pt-BR" dirty="0"/>
              <a:t> </a:t>
            </a:r>
            <a:r>
              <a:rPr lang="pt-BR" dirty="0" err="1"/>
              <a:t>diseases</a:t>
            </a:r>
            <a:r>
              <a:rPr lang="pt-BR" baseline="0" dirty="0"/>
              <a:t> are </a:t>
            </a:r>
            <a:r>
              <a:rPr lang="pt-BR" baseline="0" dirty="0" err="1"/>
              <a:t>predominance</a:t>
            </a:r>
            <a:r>
              <a:rPr lang="pt-BR" baseline="0" dirty="0"/>
              <a:t> </a:t>
            </a:r>
            <a:r>
              <a:rPr lang="pt-BR" baseline="0" dirty="0" err="1"/>
              <a:t>of</a:t>
            </a:r>
            <a:r>
              <a:rPr lang="pt-BR" baseline="0" dirty="0"/>
              <a:t> </a:t>
            </a:r>
            <a:r>
              <a:rPr lang="pt-BR" baseline="0" dirty="0" err="1"/>
              <a:t>the</a:t>
            </a:r>
            <a:r>
              <a:rPr lang="pt-BR" baseline="0" dirty="0"/>
              <a:t> </a:t>
            </a:r>
            <a:r>
              <a:rPr lang="pt-BR" baseline="0" dirty="0" err="1"/>
              <a:t>innate</a:t>
            </a:r>
            <a:r>
              <a:rPr lang="pt-BR" baseline="0" dirty="0"/>
              <a:t> </a:t>
            </a:r>
            <a:r>
              <a:rPr lang="pt-BR" baseline="0" dirty="0" err="1"/>
              <a:t>immunity</a:t>
            </a:r>
            <a:r>
              <a:rPr lang="pt-BR" baseline="0" dirty="0"/>
              <a:t>; in </a:t>
            </a:r>
            <a:r>
              <a:rPr lang="pt-BR" baseline="0" dirty="0" err="1"/>
              <a:t>opposite</a:t>
            </a:r>
            <a:r>
              <a:rPr lang="pt-BR" baseline="0" dirty="0"/>
              <a:t>,  autoimune </a:t>
            </a:r>
            <a:r>
              <a:rPr lang="pt-BR" baseline="0" dirty="0" err="1"/>
              <a:t>diseases</a:t>
            </a:r>
            <a:r>
              <a:rPr lang="pt-BR" baseline="0" dirty="0"/>
              <a:t> </a:t>
            </a:r>
            <a:r>
              <a:rPr lang="pt-BR" baseline="0" dirty="0" err="1"/>
              <a:t>occurs</a:t>
            </a:r>
            <a:r>
              <a:rPr lang="pt-BR" baseline="0" dirty="0"/>
              <a:t> </a:t>
            </a:r>
            <a:r>
              <a:rPr lang="pt-BR" baseline="0" dirty="0" err="1"/>
              <a:t>predominance</a:t>
            </a:r>
            <a:r>
              <a:rPr lang="pt-BR" baseline="0" dirty="0"/>
              <a:t> </a:t>
            </a:r>
            <a:r>
              <a:rPr lang="pt-BR" baseline="0" dirty="0" err="1"/>
              <a:t>of</a:t>
            </a:r>
            <a:r>
              <a:rPr lang="pt-BR" baseline="0" dirty="0"/>
              <a:t> </a:t>
            </a:r>
            <a:r>
              <a:rPr lang="pt-BR" baseline="0" dirty="0" err="1"/>
              <a:t>the</a:t>
            </a:r>
            <a:r>
              <a:rPr lang="pt-BR" baseline="0" dirty="0"/>
              <a:t> </a:t>
            </a:r>
            <a:r>
              <a:rPr lang="pt-BR" baseline="0" dirty="0" err="1"/>
              <a:t>adaptive</a:t>
            </a:r>
            <a:r>
              <a:rPr lang="pt-BR" baseline="0" dirty="0"/>
              <a:t> </a:t>
            </a:r>
            <a:r>
              <a:rPr lang="pt-BR" baseline="0" dirty="0" err="1"/>
              <a:t>immunity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C9D77-2EB4-488C-A5AE-B9FBF71BFA13}" type="slidenum">
              <a:rPr lang="pt-BR" altLang="pt-BR" smtClean="0"/>
              <a:pPr>
                <a:defRPr/>
              </a:pPr>
              <a:t>42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79156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As</a:t>
            </a:r>
            <a:r>
              <a:rPr lang="pt-BR" baseline="0" dirty="0"/>
              <a:t> </a:t>
            </a:r>
            <a:r>
              <a:rPr lang="pt-BR" baseline="0" dirty="0" err="1"/>
              <a:t>we</a:t>
            </a:r>
            <a:r>
              <a:rPr lang="pt-BR" baseline="0" dirty="0"/>
              <a:t> </a:t>
            </a:r>
            <a:r>
              <a:rPr lang="pt-BR" baseline="0" dirty="0" err="1"/>
              <a:t>can</a:t>
            </a:r>
            <a:r>
              <a:rPr lang="pt-BR" baseline="0" dirty="0"/>
              <a:t> </a:t>
            </a:r>
            <a:r>
              <a:rPr lang="pt-BR" baseline="0" dirty="0" err="1"/>
              <a:t>see</a:t>
            </a:r>
            <a:r>
              <a:rPr lang="pt-BR" baseline="0" dirty="0"/>
              <a:t> </a:t>
            </a:r>
            <a:r>
              <a:rPr lang="pt-BR" baseline="0" dirty="0" err="1"/>
              <a:t>here</a:t>
            </a:r>
            <a:r>
              <a:rPr lang="pt-BR" baseline="0" dirty="0"/>
              <a:t>, </a:t>
            </a:r>
            <a:r>
              <a:rPr lang="pt-BR" baseline="0" dirty="0" err="1"/>
              <a:t>we</a:t>
            </a:r>
            <a:r>
              <a:rPr lang="pt-BR" baseline="0" dirty="0"/>
              <a:t> </a:t>
            </a:r>
            <a:r>
              <a:rPr lang="pt-BR" baseline="0" dirty="0" err="1"/>
              <a:t>have</a:t>
            </a:r>
            <a:r>
              <a:rPr lang="pt-BR" baseline="0" dirty="0"/>
              <a:t> </a:t>
            </a:r>
            <a:r>
              <a:rPr lang="pt-BR" baseline="0" dirty="0" err="1"/>
              <a:t>examples</a:t>
            </a:r>
            <a:r>
              <a:rPr lang="pt-BR" baseline="0" dirty="0"/>
              <a:t> </a:t>
            </a:r>
            <a:r>
              <a:rPr lang="pt-BR" baseline="0" dirty="0" err="1"/>
              <a:t>of</a:t>
            </a:r>
            <a:r>
              <a:rPr lang="pt-BR" baseline="0" dirty="0"/>
              <a:t> </a:t>
            </a:r>
            <a:r>
              <a:rPr lang="pt-BR" baseline="0" dirty="0" err="1"/>
              <a:t>autoinflammatory</a:t>
            </a:r>
            <a:r>
              <a:rPr lang="pt-BR" baseline="0" dirty="0"/>
              <a:t> </a:t>
            </a:r>
            <a:r>
              <a:rPr lang="pt-BR" baseline="0" dirty="0" err="1"/>
              <a:t>and</a:t>
            </a:r>
            <a:r>
              <a:rPr lang="pt-BR" baseline="0" dirty="0"/>
              <a:t> autoimune </a:t>
            </a:r>
            <a:r>
              <a:rPr lang="pt-BR" baseline="0" dirty="0" err="1"/>
              <a:t>diseases</a:t>
            </a:r>
            <a:r>
              <a:rPr lang="pt-BR" baseline="0" dirty="0"/>
              <a:t>. In </a:t>
            </a:r>
            <a:r>
              <a:rPr lang="pt-BR" baseline="0" dirty="0" err="1"/>
              <a:t>the</a:t>
            </a:r>
            <a:r>
              <a:rPr lang="pt-BR" baseline="0" dirty="0"/>
              <a:t> </a:t>
            </a:r>
            <a:r>
              <a:rPr lang="pt-BR" baseline="0" dirty="0" err="1"/>
              <a:t>autoinflammatory</a:t>
            </a:r>
            <a:r>
              <a:rPr lang="pt-BR" baseline="0" dirty="0"/>
              <a:t> </a:t>
            </a:r>
            <a:r>
              <a:rPr lang="pt-BR" baseline="0" dirty="0" err="1"/>
              <a:t>disease</a:t>
            </a:r>
            <a:r>
              <a:rPr lang="pt-BR" baseline="0" dirty="0"/>
              <a:t> </a:t>
            </a:r>
            <a:r>
              <a:rPr lang="pt-BR" baseline="0" dirty="0" err="1"/>
              <a:t>there</a:t>
            </a:r>
            <a:r>
              <a:rPr lang="pt-BR" baseline="0" dirty="0"/>
              <a:t> are </a:t>
            </a:r>
            <a:r>
              <a:rPr lang="pt-BR" baseline="0" dirty="0" err="1"/>
              <a:t>predominance</a:t>
            </a:r>
            <a:r>
              <a:rPr lang="pt-BR" baseline="0" dirty="0"/>
              <a:t> </a:t>
            </a:r>
            <a:r>
              <a:rPr lang="pt-BR" baseline="0" dirty="0" err="1"/>
              <a:t>of</a:t>
            </a:r>
            <a:r>
              <a:rPr lang="pt-BR" baseline="0" dirty="0"/>
              <a:t> </a:t>
            </a:r>
            <a:r>
              <a:rPr lang="pt-BR" baseline="0" dirty="0" err="1"/>
              <a:t>innate</a:t>
            </a:r>
            <a:r>
              <a:rPr lang="pt-BR" baseline="0" dirty="0"/>
              <a:t> response </a:t>
            </a:r>
            <a:r>
              <a:rPr lang="pt-BR" baseline="0" dirty="0" err="1"/>
              <a:t>and</a:t>
            </a:r>
            <a:r>
              <a:rPr lang="pt-BR" baseline="0" dirty="0"/>
              <a:t> </a:t>
            </a:r>
            <a:r>
              <a:rPr lang="pt-BR" baseline="0" dirty="0" err="1"/>
              <a:t>equal</a:t>
            </a:r>
            <a:r>
              <a:rPr lang="pt-BR" baseline="0" dirty="0"/>
              <a:t> </a:t>
            </a:r>
            <a:r>
              <a:rPr lang="pt-BR" baseline="0" dirty="0" err="1"/>
              <a:t>prevalence</a:t>
            </a:r>
            <a:r>
              <a:rPr lang="pt-BR" baseline="0" dirty="0"/>
              <a:t> </a:t>
            </a:r>
            <a:r>
              <a:rPr lang="pt-BR" baseline="0" dirty="0" err="1"/>
              <a:t>between</a:t>
            </a:r>
            <a:r>
              <a:rPr lang="pt-BR" baseline="0" dirty="0"/>
              <a:t> </a:t>
            </a:r>
            <a:r>
              <a:rPr lang="pt-BR" baseline="0" dirty="0" err="1"/>
              <a:t>sexes</a:t>
            </a:r>
            <a:r>
              <a:rPr lang="pt-BR" baseline="0" dirty="0"/>
              <a:t>. In </a:t>
            </a:r>
            <a:r>
              <a:rPr lang="pt-BR" baseline="0" dirty="0" err="1"/>
              <a:t>contrast</a:t>
            </a:r>
            <a:r>
              <a:rPr lang="pt-BR" baseline="0" dirty="0"/>
              <a:t>, autoimune </a:t>
            </a:r>
            <a:r>
              <a:rPr lang="pt-BR" baseline="0" dirty="0" err="1"/>
              <a:t>diseases</a:t>
            </a:r>
            <a:r>
              <a:rPr lang="pt-BR" baseline="0" dirty="0"/>
              <a:t> </a:t>
            </a:r>
            <a:r>
              <a:rPr lang="pt-BR" baseline="0" dirty="0" err="1"/>
              <a:t>there</a:t>
            </a:r>
            <a:r>
              <a:rPr lang="pt-BR" baseline="0" dirty="0"/>
              <a:t> are </a:t>
            </a:r>
            <a:r>
              <a:rPr lang="pt-BR" baseline="0" dirty="0" err="1"/>
              <a:t>predominance</a:t>
            </a:r>
            <a:r>
              <a:rPr lang="pt-BR" baseline="0" dirty="0"/>
              <a:t> </a:t>
            </a:r>
            <a:r>
              <a:rPr lang="pt-BR" baseline="0" dirty="0" err="1"/>
              <a:t>of</a:t>
            </a:r>
            <a:r>
              <a:rPr lang="pt-BR" baseline="0" dirty="0"/>
              <a:t> T </a:t>
            </a:r>
            <a:r>
              <a:rPr lang="pt-BR" baseline="0" dirty="0" err="1"/>
              <a:t>and</a:t>
            </a:r>
            <a:r>
              <a:rPr lang="pt-BR" baseline="0" dirty="0"/>
              <a:t> B </a:t>
            </a:r>
            <a:r>
              <a:rPr lang="pt-BR" baseline="0" dirty="0" err="1"/>
              <a:t>cell</a:t>
            </a:r>
            <a:r>
              <a:rPr lang="pt-BR" baseline="0" dirty="0"/>
              <a:t> </a:t>
            </a:r>
            <a:r>
              <a:rPr lang="pt-BR" baseline="0" dirty="0" err="1"/>
              <a:t>involvement</a:t>
            </a:r>
            <a:r>
              <a:rPr lang="pt-BR" baseline="0" dirty="0"/>
              <a:t> </a:t>
            </a:r>
            <a:r>
              <a:rPr lang="pt-BR" baseline="0" dirty="0" err="1"/>
              <a:t>and</a:t>
            </a:r>
            <a:r>
              <a:rPr lang="pt-BR" baseline="0" dirty="0"/>
              <a:t> </a:t>
            </a:r>
            <a:r>
              <a:rPr lang="pt-BR" baseline="0" dirty="0" err="1"/>
              <a:t>female</a:t>
            </a:r>
            <a:r>
              <a:rPr lang="pt-BR" baseline="0" dirty="0"/>
              <a:t> </a:t>
            </a:r>
            <a:r>
              <a:rPr lang="pt-BR" baseline="0" dirty="0" err="1"/>
              <a:t>preponderance</a:t>
            </a:r>
            <a:r>
              <a:rPr lang="pt-BR" baseline="0" dirty="0"/>
              <a:t>. 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C9D77-2EB4-488C-A5AE-B9FBF71BFA13}" type="slidenum">
              <a:rPr lang="pt-BR" altLang="pt-BR" smtClean="0"/>
              <a:pPr>
                <a:defRPr/>
              </a:pPr>
              <a:t>43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12313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Summarizing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comparison</a:t>
            </a:r>
            <a:r>
              <a:rPr lang="pt-BR" dirty="0"/>
              <a:t> </a:t>
            </a:r>
            <a:r>
              <a:rPr lang="pt-BR" dirty="0" err="1"/>
              <a:t>betweeen</a:t>
            </a:r>
            <a:r>
              <a:rPr lang="pt-BR" baseline="0" dirty="0"/>
              <a:t> </a:t>
            </a:r>
            <a:r>
              <a:rPr lang="pt-BR" baseline="0" dirty="0" err="1"/>
              <a:t>Innate</a:t>
            </a:r>
            <a:r>
              <a:rPr lang="pt-BR" baseline="0" dirty="0"/>
              <a:t> versus </a:t>
            </a:r>
            <a:r>
              <a:rPr lang="pt-BR" baseline="0" dirty="0" err="1"/>
              <a:t>Adaptive</a:t>
            </a:r>
            <a:r>
              <a:rPr lang="pt-BR" baseline="0" dirty="0"/>
              <a:t> </a:t>
            </a:r>
            <a:r>
              <a:rPr lang="pt-BR" baseline="0" dirty="0" err="1"/>
              <a:t>Immune</a:t>
            </a:r>
            <a:r>
              <a:rPr lang="pt-BR" baseline="0" dirty="0"/>
              <a:t> System, in </a:t>
            </a:r>
            <a:r>
              <a:rPr lang="pt-BR" baseline="0" dirty="0" err="1"/>
              <a:t>the</a:t>
            </a:r>
            <a:r>
              <a:rPr lang="pt-BR" baseline="0" dirty="0"/>
              <a:t> </a:t>
            </a:r>
            <a:r>
              <a:rPr lang="pt-BR" baseline="0" dirty="0" err="1"/>
              <a:t>innate</a:t>
            </a:r>
            <a:r>
              <a:rPr lang="pt-BR" baseline="0" dirty="0"/>
              <a:t> response </a:t>
            </a:r>
            <a:r>
              <a:rPr lang="pt-BR" baseline="0" dirty="0" err="1"/>
              <a:t>we</a:t>
            </a:r>
            <a:r>
              <a:rPr lang="pt-BR" baseline="0" dirty="0"/>
              <a:t> observe: 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C9D77-2EB4-488C-A5AE-B9FBF71BFA13}" type="slidenum">
              <a:rPr lang="pt-BR" altLang="pt-BR" smtClean="0"/>
              <a:pPr>
                <a:defRPr/>
              </a:pPr>
              <a:t>44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47609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paradigma </a:t>
            </a:r>
            <a:r>
              <a:rPr lang="pt-BR" dirty="0" err="1"/>
              <a:t>change</a:t>
            </a:r>
            <a:r>
              <a:rPr lang="pt-BR" dirty="0"/>
              <a:t> </a:t>
            </a:r>
            <a:r>
              <a:rPr lang="pt-BR" dirty="0" err="1"/>
              <a:t>occurs</a:t>
            </a:r>
            <a:r>
              <a:rPr lang="pt-BR" dirty="0"/>
              <a:t> </a:t>
            </a:r>
            <a:r>
              <a:rPr lang="pt-BR" dirty="0" err="1"/>
              <a:t>because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C9D77-2EB4-488C-A5AE-B9FBF71BFA13}" type="slidenum">
              <a:rPr lang="pt-BR" altLang="pt-BR" smtClean="0"/>
              <a:pPr>
                <a:defRPr/>
              </a:pPr>
              <a:t>47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1927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Because</a:t>
            </a:r>
            <a:r>
              <a:rPr lang="pt-BR" baseline="0" dirty="0"/>
              <a:t> </a:t>
            </a:r>
            <a:r>
              <a:rPr lang="pt-BR" baseline="0" dirty="0" err="1"/>
              <a:t>the</a:t>
            </a:r>
            <a:r>
              <a:rPr lang="pt-BR" baseline="0" dirty="0"/>
              <a:t> </a:t>
            </a:r>
            <a:r>
              <a:rPr lang="pt-BR" baseline="0" dirty="0" err="1"/>
              <a:t>innate</a:t>
            </a:r>
            <a:r>
              <a:rPr lang="pt-BR" baseline="0" dirty="0"/>
              <a:t> response in </a:t>
            </a:r>
            <a:r>
              <a:rPr lang="pt-BR" baseline="0" dirty="0" err="1"/>
              <a:t>development</a:t>
            </a:r>
            <a:r>
              <a:rPr lang="pt-BR" baseline="0" dirty="0"/>
              <a:t> </a:t>
            </a:r>
            <a:r>
              <a:rPr lang="pt-BR" baseline="0" dirty="0" err="1"/>
              <a:t>of</a:t>
            </a:r>
            <a:r>
              <a:rPr lang="pt-BR" baseline="0" dirty="0"/>
              <a:t> </a:t>
            </a:r>
            <a:r>
              <a:rPr lang="pt-BR" baseline="0" dirty="0" err="1"/>
              <a:t>autoimmune</a:t>
            </a:r>
            <a:r>
              <a:rPr lang="pt-BR" baseline="0" dirty="0"/>
              <a:t> </a:t>
            </a:r>
            <a:r>
              <a:rPr lang="pt-BR" baseline="0" dirty="0" err="1"/>
              <a:t>rheumatic</a:t>
            </a:r>
            <a:r>
              <a:rPr lang="pt-BR" baseline="0" dirty="0"/>
              <a:t> </a:t>
            </a:r>
            <a:r>
              <a:rPr lang="pt-BR" baseline="0" dirty="0" err="1"/>
              <a:t>diseases</a:t>
            </a:r>
            <a:r>
              <a:rPr lang="pt-BR" baseline="0" dirty="0"/>
              <a:t> </a:t>
            </a:r>
            <a:r>
              <a:rPr lang="pt-BR" baseline="0" dirty="0" err="1"/>
              <a:t>by</a:t>
            </a:r>
            <a:r>
              <a:rPr lang="pt-BR" baseline="0" dirty="0"/>
              <a:t> 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C9D77-2EB4-488C-A5AE-B9FBF71BFA13}" type="slidenum">
              <a:rPr lang="pt-BR" altLang="pt-BR" smtClean="0"/>
              <a:pPr>
                <a:defRPr/>
              </a:pPr>
              <a:t>48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735122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At</a:t>
            </a:r>
            <a:r>
              <a:rPr lang="pt-BR" baseline="0" dirty="0"/>
              <a:t> </a:t>
            </a:r>
            <a:r>
              <a:rPr lang="pt-BR" baseline="0" dirty="0" err="1"/>
              <a:t>this</a:t>
            </a:r>
            <a:r>
              <a:rPr lang="pt-BR" baseline="0" dirty="0"/>
              <a:t> point</a:t>
            </a:r>
            <a:r>
              <a:rPr lang="pt-BR" dirty="0"/>
              <a:t>, I </a:t>
            </a:r>
            <a:r>
              <a:rPr lang="pt-BR" dirty="0" err="1"/>
              <a:t>would</a:t>
            </a:r>
            <a:r>
              <a:rPr lang="pt-BR" dirty="0"/>
              <a:t> like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talk</a:t>
            </a:r>
            <a:r>
              <a:rPr lang="pt-BR" dirty="0"/>
              <a:t> </a:t>
            </a:r>
            <a:r>
              <a:rPr lang="pt-BR" dirty="0" err="1"/>
              <a:t>about</a:t>
            </a:r>
            <a:r>
              <a:rPr lang="pt-BR" dirty="0"/>
              <a:t> </a:t>
            </a:r>
            <a:r>
              <a:rPr lang="pt-BR" dirty="0" err="1"/>
              <a:t>what</a:t>
            </a:r>
            <a:r>
              <a:rPr lang="pt-BR" dirty="0"/>
              <a:t> </a:t>
            </a:r>
            <a:r>
              <a:rPr lang="pt-BR" dirty="0" err="1"/>
              <a:t>we</a:t>
            </a:r>
            <a:r>
              <a:rPr lang="pt-BR" dirty="0"/>
              <a:t> are </a:t>
            </a:r>
            <a:r>
              <a:rPr lang="pt-BR" dirty="0" err="1"/>
              <a:t>doing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investigate</a:t>
            </a:r>
            <a:r>
              <a:rPr lang="pt-BR" dirty="0"/>
              <a:t> </a:t>
            </a:r>
            <a:r>
              <a:rPr lang="pt-BR" dirty="0" err="1"/>
              <a:t>potential</a:t>
            </a:r>
            <a:r>
              <a:rPr lang="pt-BR" dirty="0"/>
              <a:t> targets.</a:t>
            </a:r>
            <a:r>
              <a:rPr lang="pt-BR" baseline="0" dirty="0"/>
              <a:t> </a:t>
            </a:r>
            <a:r>
              <a:rPr lang="pt-BR" baseline="0" dirty="0" err="1"/>
              <a:t>We</a:t>
            </a:r>
            <a:r>
              <a:rPr lang="pt-BR" baseline="0" dirty="0"/>
              <a:t> are </a:t>
            </a:r>
            <a:r>
              <a:rPr lang="pt-BR" baseline="0" dirty="0" err="1"/>
              <a:t>working</a:t>
            </a:r>
            <a:r>
              <a:rPr lang="pt-BR" baseline="0" dirty="0"/>
              <a:t> </a:t>
            </a:r>
            <a:r>
              <a:rPr lang="pt-BR" baseline="0" dirty="0" err="1"/>
              <a:t>with</a:t>
            </a:r>
            <a:r>
              <a:rPr lang="pt-BR" baseline="0" dirty="0"/>
              <a:t> IL-33, CCR2, NOD2, Frutose-1-6-bisphosphate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4617B-DE01-49FF-BA51-46211B83F113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6891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C9D77-2EB4-488C-A5AE-B9FBF71BFA13}" type="slidenum">
              <a:rPr lang="pt-BR" altLang="pt-BR" smtClean="0"/>
              <a:pPr>
                <a:defRPr/>
              </a:pPr>
              <a:t>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43111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This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importante </a:t>
            </a:r>
            <a:r>
              <a:rPr lang="pt-BR" dirty="0" err="1"/>
              <a:t>to</a:t>
            </a:r>
            <a:r>
              <a:rPr lang="pt-BR" dirty="0"/>
              <a:t> define </a:t>
            </a:r>
            <a:r>
              <a:rPr lang="pt-BR" dirty="0" err="1"/>
              <a:t>and</a:t>
            </a:r>
            <a:r>
              <a:rPr lang="pt-BR" baseline="0" dirty="0"/>
              <a:t> show </a:t>
            </a:r>
            <a:r>
              <a:rPr lang="pt-BR" baseline="0" dirty="0" err="1"/>
              <a:t>how</a:t>
            </a:r>
            <a:r>
              <a:rPr lang="pt-BR" baseline="0" dirty="0"/>
              <a:t> </a:t>
            </a:r>
            <a:r>
              <a:rPr lang="pt-BR" baseline="0" dirty="0" err="1"/>
              <a:t>these</a:t>
            </a:r>
            <a:r>
              <a:rPr lang="pt-BR" baseline="0" dirty="0"/>
              <a:t> </a:t>
            </a:r>
            <a:r>
              <a:rPr lang="pt-BR" baseline="0" dirty="0" err="1"/>
              <a:t>moleculles</a:t>
            </a:r>
            <a:r>
              <a:rPr lang="pt-BR" baseline="0" dirty="0"/>
              <a:t> start </a:t>
            </a:r>
            <a:r>
              <a:rPr lang="pt-BR" baseline="0" dirty="0" err="1"/>
              <a:t>ativation</a:t>
            </a:r>
            <a:r>
              <a:rPr lang="pt-BR" baseline="0" dirty="0"/>
              <a:t> </a:t>
            </a:r>
            <a:r>
              <a:rPr lang="pt-BR" baseline="0" dirty="0" err="1"/>
              <a:t>of</a:t>
            </a:r>
            <a:r>
              <a:rPr lang="pt-BR" baseline="0" dirty="0"/>
              <a:t> </a:t>
            </a:r>
            <a:r>
              <a:rPr lang="pt-BR" baseline="0" dirty="0" err="1"/>
              <a:t>the</a:t>
            </a:r>
            <a:r>
              <a:rPr lang="pt-BR" baseline="0" dirty="0"/>
              <a:t> </a:t>
            </a:r>
            <a:r>
              <a:rPr lang="pt-BR" baseline="0" dirty="0" err="1"/>
              <a:t>innate</a:t>
            </a:r>
            <a:r>
              <a:rPr lang="pt-BR" baseline="0" dirty="0"/>
              <a:t> response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C9D77-2EB4-488C-A5AE-B9FBF71BFA13}" type="slidenum">
              <a:rPr lang="pt-BR" altLang="pt-BR" smtClean="0"/>
              <a:pPr>
                <a:defRPr/>
              </a:pPr>
              <a:t>51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2202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 </a:t>
            </a:r>
            <a:r>
              <a:rPr lang="pt-BR" dirty="0" err="1"/>
              <a:t>this</a:t>
            </a:r>
            <a:r>
              <a:rPr lang="pt-BR" baseline="0" dirty="0"/>
              <a:t> </a:t>
            </a:r>
            <a:r>
              <a:rPr lang="pt-BR" baseline="0" dirty="0" err="1"/>
              <a:t>Waldiceu’s</a:t>
            </a:r>
            <a:r>
              <a:rPr lang="pt-BR" baseline="0"/>
              <a:t> STUDY, </a:t>
            </a:r>
            <a:r>
              <a:rPr lang="pt-BR" baseline="0" dirty="0" err="1"/>
              <a:t>we</a:t>
            </a:r>
            <a:r>
              <a:rPr lang="pt-BR" baseline="0" dirty="0"/>
              <a:t> </a:t>
            </a:r>
            <a:r>
              <a:rPr lang="pt-BR" baseline="0" dirty="0" err="1"/>
              <a:t>showed</a:t>
            </a:r>
            <a:r>
              <a:rPr lang="pt-BR" baseline="0" dirty="0"/>
              <a:t> </a:t>
            </a:r>
            <a:r>
              <a:rPr lang="pt-BR" baseline="0" dirty="0" err="1"/>
              <a:t>that</a:t>
            </a:r>
            <a:r>
              <a:rPr lang="pt-BR" baseline="0" dirty="0"/>
              <a:t> IL-33 </a:t>
            </a:r>
            <a:r>
              <a:rPr lang="pt-BR" baseline="0" dirty="0" err="1"/>
              <a:t>induced</a:t>
            </a:r>
            <a:r>
              <a:rPr lang="pt-BR" baseline="0" dirty="0"/>
              <a:t> </a:t>
            </a:r>
            <a:r>
              <a:rPr lang="pt-BR" baseline="0" dirty="0" err="1"/>
              <a:t>neutrophil</a:t>
            </a:r>
            <a:r>
              <a:rPr lang="pt-BR" baseline="0" dirty="0"/>
              <a:t> </a:t>
            </a:r>
            <a:r>
              <a:rPr lang="pt-BR" baseline="0" dirty="0" err="1"/>
              <a:t>migration</a:t>
            </a:r>
            <a:r>
              <a:rPr lang="pt-BR" baseline="0" dirty="0"/>
              <a:t> in RA </a:t>
            </a:r>
            <a:r>
              <a:rPr lang="pt-BR" baseline="0" dirty="0" err="1"/>
              <a:t>and</a:t>
            </a:r>
            <a:r>
              <a:rPr lang="pt-BR" baseline="0" dirty="0"/>
              <a:t> it </a:t>
            </a:r>
            <a:r>
              <a:rPr lang="pt-BR" baseline="0" dirty="0" err="1"/>
              <a:t>was</a:t>
            </a:r>
            <a:r>
              <a:rPr lang="pt-BR" baseline="0" dirty="0"/>
              <a:t> a </a:t>
            </a:r>
            <a:r>
              <a:rPr lang="pt-BR" baseline="0" dirty="0" err="1"/>
              <a:t>target</a:t>
            </a:r>
            <a:r>
              <a:rPr lang="pt-BR" baseline="0" dirty="0"/>
              <a:t> </a:t>
            </a:r>
            <a:r>
              <a:rPr lang="pt-BR" baseline="0" dirty="0" err="1"/>
              <a:t>of</a:t>
            </a:r>
            <a:r>
              <a:rPr lang="pt-BR" baseline="0" dirty="0"/>
              <a:t> </a:t>
            </a:r>
            <a:r>
              <a:rPr lang="pt-BR" baseline="0" dirty="0" err="1"/>
              <a:t>anti-TNF</a:t>
            </a:r>
            <a:r>
              <a:rPr lang="pt-BR" baseline="0" dirty="0"/>
              <a:t> </a:t>
            </a:r>
            <a:r>
              <a:rPr lang="pt-BR" baseline="0" dirty="0" err="1"/>
              <a:t>therapy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4617B-DE01-49FF-BA51-46211B83F113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485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Silvio </a:t>
            </a:r>
            <a:r>
              <a:rPr lang="pt-BR" dirty="0" err="1"/>
              <a:t>showed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NOD2 </a:t>
            </a:r>
            <a:r>
              <a:rPr lang="pt-BR" dirty="0" err="1"/>
              <a:t>regulate</a:t>
            </a:r>
            <a:r>
              <a:rPr lang="pt-BR" dirty="0"/>
              <a:t> IL-17 </a:t>
            </a:r>
            <a:r>
              <a:rPr lang="pt-BR" dirty="0" err="1"/>
              <a:t>axis</a:t>
            </a:r>
            <a:r>
              <a:rPr lang="pt-BR" dirty="0"/>
              <a:t> in experimental </a:t>
            </a:r>
            <a:r>
              <a:rPr lang="pt-BR" dirty="0" err="1"/>
              <a:t>arthritis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4617B-DE01-49FF-BA51-46211B83F113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023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And</a:t>
            </a:r>
            <a:r>
              <a:rPr lang="pt-BR" baseline="0" dirty="0"/>
              <a:t> Raphael </a:t>
            </a:r>
            <a:r>
              <a:rPr lang="pt-BR" baseline="0" dirty="0" err="1"/>
              <a:t>confirmed</a:t>
            </a:r>
            <a:r>
              <a:rPr lang="pt-BR" baseline="0" dirty="0"/>
              <a:t> </a:t>
            </a:r>
            <a:r>
              <a:rPr lang="pt-BR" baseline="0" dirty="0" err="1"/>
              <a:t>these</a:t>
            </a:r>
            <a:r>
              <a:rPr lang="pt-BR" baseline="0" dirty="0"/>
              <a:t> </a:t>
            </a:r>
            <a:r>
              <a:rPr lang="pt-BR" baseline="0" dirty="0" err="1"/>
              <a:t>results</a:t>
            </a:r>
            <a:r>
              <a:rPr lang="pt-BR" baseline="0" dirty="0"/>
              <a:t> in RA </a:t>
            </a:r>
            <a:r>
              <a:rPr lang="pt-BR" baseline="0" dirty="0" err="1"/>
              <a:t>patients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4617B-DE01-49FF-BA51-46211B83F113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869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 </a:t>
            </a:r>
            <a:r>
              <a:rPr lang="pt-BR" dirty="0" err="1"/>
              <a:t>Jhimmy’s</a:t>
            </a:r>
            <a:r>
              <a:rPr lang="pt-BR" dirty="0"/>
              <a:t> </a:t>
            </a:r>
            <a:r>
              <a:rPr lang="pt-BR" dirty="0" err="1"/>
              <a:t>study</a:t>
            </a:r>
            <a:r>
              <a:rPr lang="pt-BR" dirty="0"/>
              <a:t>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showed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CCR2 plays a </a:t>
            </a:r>
            <a:r>
              <a:rPr lang="pt-BR" dirty="0" err="1"/>
              <a:t>critical</a:t>
            </a:r>
            <a:r>
              <a:rPr lang="pt-BR" dirty="0"/>
              <a:t> role in </a:t>
            </a:r>
            <a:r>
              <a:rPr lang="pt-BR" dirty="0" err="1"/>
              <a:t>Rheumatoid</a:t>
            </a:r>
            <a:r>
              <a:rPr lang="pt-BR" dirty="0"/>
              <a:t> </a:t>
            </a:r>
            <a:r>
              <a:rPr lang="pt-BR" dirty="0" err="1"/>
              <a:t>Arthritis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could</a:t>
            </a:r>
            <a:r>
              <a:rPr lang="pt-BR" dirty="0"/>
              <a:t> </a:t>
            </a:r>
            <a:r>
              <a:rPr lang="pt-BR" dirty="0" err="1"/>
              <a:t>be</a:t>
            </a:r>
            <a:r>
              <a:rPr lang="pt-BR" dirty="0"/>
              <a:t> a </a:t>
            </a:r>
            <a:r>
              <a:rPr lang="pt-BR" dirty="0" err="1"/>
              <a:t>potential</a:t>
            </a:r>
            <a:r>
              <a:rPr lang="pt-BR" dirty="0"/>
              <a:t> </a:t>
            </a:r>
            <a:r>
              <a:rPr lang="pt-BR" dirty="0" err="1"/>
              <a:t>target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early</a:t>
            </a:r>
            <a:r>
              <a:rPr lang="pt-BR" dirty="0"/>
              <a:t> </a:t>
            </a:r>
            <a:r>
              <a:rPr lang="pt-BR" dirty="0" err="1"/>
              <a:t>stages</a:t>
            </a:r>
            <a:r>
              <a:rPr lang="pt-BR" baseline="0" dirty="0"/>
              <a:t> </a:t>
            </a:r>
            <a:r>
              <a:rPr lang="pt-BR" baseline="0" dirty="0" err="1"/>
              <a:t>of</a:t>
            </a:r>
            <a:r>
              <a:rPr lang="pt-BR" baseline="0" dirty="0"/>
              <a:t> </a:t>
            </a:r>
            <a:r>
              <a:rPr lang="pt-BR" baseline="0" dirty="0" err="1"/>
              <a:t>the</a:t>
            </a:r>
            <a:r>
              <a:rPr lang="pt-BR" baseline="0" dirty="0"/>
              <a:t> </a:t>
            </a:r>
            <a:r>
              <a:rPr lang="pt-BR" baseline="0" dirty="0" err="1"/>
              <a:t>disease</a:t>
            </a:r>
            <a:r>
              <a:rPr lang="pt-BR" baseline="0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4617B-DE01-49FF-BA51-46211B83F113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50704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So</a:t>
            </a:r>
            <a:r>
              <a:rPr lang="pt-BR" dirty="0"/>
              <a:t>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have</a:t>
            </a:r>
            <a:r>
              <a:rPr lang="pt-BR" dirty="0"/>
              <a:t> a </a:t>
            </a:r>
            <a:r>
              <a:rPr lang="pt-BR" dirty="0" err="1"/>
              <a:t>double</a:t>
            </a:r>
            <a:r>
              <a:rPr lang="pt-BR" dirty="0"/>
              <a:t> </a:t>
            </a:r>
            <a:r>
              <a:rPr lang="pt-BR" dirty="0" err="1"/>
              <a:t>way</a:t>
            </a:r>
            <a:r>
              <a:rPr lang="pt-BR" dirty="0"/>
              <a:t> </a:t>
            </a:r>
            <a:r>
              <a:rPr lang="pt-BR" dirty="0" err="1"/>
              <a:t>interaction</a:t>
            </a:r>
            <a:r>
              <a:rPr lang="pt-BR" dirty="0"/>
              <a:t> </a:t>
            </a:r>
            <a:r>
              <a:rPr lang="pt-BR" dirty="0" err="1"/>
              <a:t>between</a:t>
            </a:r>
            <a:r>
              <a:rPr lang="pt-BR" dirty="0"/>
              <a:t> </a:t>
            </a:r>
            <a:r>
              <a:rPr lang="pt-BR" dirty="0" err="1"/>
              <a:t>inflammasomes</a:t>
            </a:r>
            <a:r>
              <a:rPr lang="pt-BR" baseline="0" dirty="0"/>
              <a:t> </a:t>
            </a:r>
            <a:r>
              <a:rPr lang="pt-BR" baseline="0" dirty="0" err="1"/>
              <a:t>and</a:t>
            </a:r>
            <a:r>
              <a:rPr lang="pt-BR" baseline="0" dirty="0"/>
              <a:t> nets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C9D77-2EB4-488C-A5AE-B9FBF71BFA13}" type="slidenum">
              <a:rPr lang="pt-BR" altLang="pt-BR" smtClean="0"/>
              <a:pPr>
                <a:defRPr/>
              </a:pPr>
              <a:t>63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57419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We</a:t>
            </a:r>
            <a:r>
              <a:rPr lang="pt-BR" dirty="0"/>
              <a:t> make </a:t>
            </a:r>
            <a:r>
              <a:rPr lang="pt-BR" dirty="0" err="1"/>
              <a:t>this</a:t>
            </a:r>
            <a:r>
              <a:rPr lang="pt-BR" dirty="0"/>
              <a:t> </a:t>
            </a:r>
            <a:r>
              <a:rPr lang="pt-BR" dirty="0" err="1"/>
              <a:t>investigation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Federal </a:t>
            </a:r>
            <a:r>
              <a:rPr lang="pt-BR" dirty="0" err="1"/>
              <a:t>University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Pernambuco,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showed</a:t>
            </a:r>
            <a:r>
              <a:rPr lang="pt-BR" dirty="0"/>
              <a:t> </a:t>
            </a:r>
            <a:r>
              <a:rPr lang="pt-BR" dirty="0" err="1"/>
              <a:t>that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C9D77-2EB4-488C-A5AE-B9FBF71BFA13}" type="slidenum">
              <a:rPr lang="pt-BR" altLang="pt-BR" smtClean="0"/>
              <a:pPr>
                <a:defRPr/>
              </a:pPr>
              <a:t>64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234193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Finally</a:t>
            </a:r>
            <a:r>
              <a:rPr lang="pt-BR" dirty="0"/>
              <a:t>, I </a:t>
            </a:r>
            <a:r>
              <a:rPr lang="pt-BR" dirty="0" err="1"/>
              <a:t>would</a:t>
            </a:r>
            <a:r>
              <a:rPr lang="pt-BR" dirty="0"/>
              <a:t> </a:t>
            </a:r>
            <a:r>
              <a:rPr lang="pt-BR" dirty="0" err="1"/>
              <a:t>like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talk</a:t>
            </a:r>
            <a:r>
              <a:rPr lang="pt-BR" dirty="0"/>
              <a:t> </a:t>
            </a:r>
            <a:r>
              <a:rPr lang="pt-BR" dirty="0" err="1"/>
              <a:t>about</a:t>
            </a:r>
            <a:r>
              <a:rPr lang="pt-BR" dirty="0"/>
              <a:t> </a:t>
            </a:r>
            <a:r>
              <a:rPr lang="pt-BR" dirty="0" err="1"/>
              <a:t>what</a:t>
            </a:r>
            <a:r>
              <a:rPr lang="pt-BR" dirty="0"/>
              <a:t> </a:t>
            </a:r>
            <a:r>
              <a:rPr lang="pt-BR" dirty="0" err="1"/>
              <a:t>we</a:t>
            </a:r>
            <a:r>
              <a:rPr lang="pt-BR" dirty="0"/>
              <a:t> are </a:t>
            </a:r>
            <a:r>
              <a:rPr lang="pt-BR" dirty="0" err="1"/>
              <a:t>doing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investigate</a:t>
            </a:r>
            <a:r>
              <a:rPr lang="pt-BR" dirty="0"/>
              <a:t> </a:t>
            </a:r>
            <a:r>
              <a:rPr lang="pt-BR" dirty="0" err="1"/>
              <a:t>potential</a:t>
            </a:r>
            <a:r>
              <a:rPr lang="pt-BR" dirty="0"/>
              <a:t> </a:t>
            </a:r>
            <a:r>
              <a:rPr lang="pt-BR" dirty="0" err="1"/>
              <a:t>targets</a:t>
            </a:r>
            <a:r>
              <a:rPr lang="pt-BR" dirty="0"/>
              <a:t>.</a:t>
            </a:r>
            <a:r>
              <a:rPr lang="pt-BR" baseline="0" dirty="0"/>
              <a:t> </a:t>
            </a:r>
            <a:r>
              <a:rPr lang="pt-BR" baseline="0" dirty="0" err="1"/>
              <a:t>We</a:t>
            </a:r>
            <a:r>
              <a:rPr lang="pt-BR" baseline="0" dirty="0"/>
              <a:t> are </a:t>
            </a:r>
            <a:r>
              <a:rPr lang="pt-BR" baseline="0" dirty="0" err="1"/>
              <a:t>working</a:t>
            </a:r>
            <a:r>
              <a:rPr lang="pt-BR" baseline="0" dirty="0"/>
              <a:t> </a:t>
            </a:r>
            <a:r>
              <a:rPr lang="pt-BR" baseline="0" dirty="0" err="1"/>
              <a:t>with</a:t>
            </a:r>
            <a:r>
              <a:rPr lang="pt-BR" baseline="0" dirty="0"/>
              <a:t> IL-33, CCR2, NOD2, Frutose-1-6-bisphosphate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4617B-DE01-49FF-BA51-46211B83F113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40077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C9D77-2EB4-488C-A5AE-B9FBF71BFA13}" type="slidenum">
              <a:rPr lang="pt-BR" altLang="pt-BR" smtClean="0"/>
              <a:pPr>
                <a:defRPr/>
              </a:pPr>
              <a:t>67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999504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C9D77-2EB4-488C-A5AE-B9FBF71BFA13}" type="slidenum">
              <a:rPr lang="pt-BR" altLang="pt-BR" smtClean="0"/>
              <a:pPr>
                <a:defRPr/>
              </a:pPr>
              <a:t>70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5266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When</a:t>
            </a:r>
            <a:r>
              <a:rPr lang="pt-BR" baseline="0" dirty="0"/>
              <a:t> </a:t>
            </a:r>
            <a:r>
              <a:rPr lang="pt-BR" baseline="0" dirty="0" err="1"/>
              <a:t>we</a:t>
            </a:r>
            <a:r>
              <a:rPr lang="pt-BR" baseline="0" dirty="0"/>
              <a:t> </a:t>
            </a:r>
            <a:r>
              <a:rPr lang="pt-BR" baseline="0" dirty="0" err="1"/>
              <a:t>compared</a:t>
            </a:r>
            <a:r>
              <a:rPr lang="pt-BR" baseline="0" dirty="0"/>
              <a:t> </a:t>
            </a:r>
            <a:r>
              <a:rPr lang="pt-BR" baseline="0" dirty="0" err="1"/>
              <a:t>innate</a:t>
            </a:r>
            <a:r>
              <a:rPr lang="pt-BR" baseline="0" dirty="0"/>
              <a:t> versus </a:t>
            </a:r>
            <a:r>
              <a:rPr lang="pt-BR" baseline="0" dirty="0" err="1"/>
              <a:t>adaptative</a:t>
            </a:r>
            <a:r>
              <a:rPr lang="pt-BR" baseline="0" dirty="0"/>
              <a:t> </a:t>
            </a:r>
            <a:r>
              <a:rPr lang="pt-BR" baseline="0" dirty="0" err="1"/>
              <a:t>regarding</a:t>
            </a:r>
            <a:r>
              <a:rPr lang="pt-BR" baseline="0" dirty="0"/>
              <a:t> time, </a:t>
            </a:r>
            <a:r>
              <a:rPr lang="pt-BR" baseline="0" dirty="0" err="1"/>
              <a:t>innate</a:t>
            </a:r>
            <a:r>
              <a:rPr lang="pt-BR" baseline="0" dirty="0"/>
              <a:t> </a:t>
            </a:r>
            <a:r>
              <a:rPr lang="pt-BR" baseline="0" dirty="0" err="1"/>
              <a:t>immunity</a:t>
            </a:r>
            <a:r>
              <a:rPr lang="pt-BR" baseline="0" dirty="0"/>
              <a:t> </a:t>
            </a:r>
            <a:r>
              <a:rPr lang="pt-BR" baseline="0" dirty="0" err="1"/>
              <a:t>is</a:t>
            </a:r>
            <a:r>
              <a:rPr lang="pt-BR" baseline="0" dirty="0"/>
              <a:t> a </a:t>
            </a:r>
            <a:r>
              <a:rPr lang="pt-BR" baseline="0" dirty="0" err="1"/>
              <a:t>rapid</a:t>
            </a:r>
            <a:r>
              <a:rPr lang="pt-BR" baseline="0" dirty="0"/>
              <a:t> response </a:t>
            </a:r>
            <a:r>
              <a:rPr lang="pt-BR" baseline="0" dirty="0" err="1"/>
              <a:t>and</a:t>
            </a:r>
            <a:r>
              <a:rPr lang="pt-BR" baseline="0" dirty="0"/>
              <a:t> </a:t>
            </a:r>
            <a:r>
              <a:rPr lang="pt-BR" baseline="0" dirty="0" err="1"/>
              <a:t>adaptative</a:t>
            </a:r>
            <a:r>
              <a:rPr lang="pt-BR" baseline="0" dirty="0"/>
              <a:t> </a:t>
            </a:r>
            <a:r>
              <a:rPr lang="pt-BR" baseline="0" dirty="0" err="1"/>
              <a:t>immunity</a:t>
            </a:r>
            <a:r>
              <a:rPr lang="pt-BR" baseline="0" dirty="0"/>
              <a:t> </a:t>
            </a:r>
            <a:r>
              <a:rPr lang="pt-BR" baseline="0" dirty="0" err="1"/>
              <a:t>is</a:t>
            </a:r>
            <a:r>
              <a:rPr lang="pt-BR" baseline="0" dirty="0"/>
              <a:t> a </a:t>
            </a:r>
            <a:r>
              <a:rPr lang="pt-BR" baseline="0" dirty="0" err="1"/>
              <a:t>slow</a:t>
            </a:r>
            <a:r>
              <a:rPr lang="pt-BR" baseline="0" dirty="0"/>
              <a:t> response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C9D77-2EB4-488C-A5AE-B9FBF71BFA13}" type="slidenum">
              <a:rPr lang="pt-BR" altLang="pt-BR" smtClean="0"/>
              <a:pPr>
                <a:defRPr/>
              </a:pPr>
              <a:t>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154123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6D30B-C175-4058-8B6E-78F4499E57C1}" type="slidenum">
              <a:rPr lang="pt-BR" smtClean="0"/>
              <a:pPr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40456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hape 207">
            <a:extLst>
              <a:ext uri="{FF2B5EF4-FFF2-40B4-BE49-F238E27FC236}">
                <a16:creationId xmlns:a16="http://schemas.microsoft.com/office/drawing/2014/main" id="{C01889D9-E79A-4B57-8284-6F28739AB59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round/>
            <a:headEnd type="none" w="med" len="med"/>
            <a:tailEnd type="none" w="med" len="med"/>
          </a:ln>
        </p:spPr>
      </p:sp>
      <p:sp>
        <p:nvSpPr>
          <p:cNvPr id="188419" name="Shape 208">
            <a:extLst>
              <a:ext uri="{FF2B5EF4-FFF2-40B4-BE49-F238E27FC236}">
                <a16:creationId xmlns:a16="http://schemas.microsoft.com/office/drawing/2014/main" id="{23F3AEE9-A00B-49C8-A5CF-5292D346F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spcBef>
                <a:spcPct val="0"/>
              </a:spcBef>
              <a:buSzPct val="25000"/>
            </a:pPr>
            <a:r>
              <a:rPr lang="en-US" altLang="pt-BR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. </a:t>
            </a:r>
          </a:p>
        </p:txBody>
      </p:sp>
      <p:sp>
        <p:nvSpPr>
          <p:cNvPr id="188420" name="Shape 209">
            <a:extLst>
              <a:ext uri="{FF2B5EF4-FFF2-40B4-BE49-F238E27FC236}">
                <a16:creationId xmlns:a16="http://schemas.microsoft.com/office/drawing/2014/main" id="{29934179-D5AE-45BB-9AE1-F86F1616F3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25000"/>
            </a:pPr>
            <a:fld id="{43BE8E3D-A784-4007-A30D-C7CFF983034D}" type="slidenum">
              <a:rPr lang="en-US" altLang="pt-BR" smtClean="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pPr>
                <a:buSzPct val="25000"/>
              </a:pPr>
              <a:t>104</a:t>
            </a:fld>
            <a:endParaRPr lang="en-US" altLang="pt-BR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Espaço Reservado para Imagem de Slide 1">
            <a:extLst>
              <a:ext uri="{FF2B5EF4-FFF2-40B4-BE49-F238E27FC236}">
                <a16:creationId xmlns:a16="http://schemas.microsoft.com/office/drawing/2014/main" id="{EDD219F7-30AB-4628-BC38-7B2757D507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Espaço Reservado para Anotações 2">
            <a:extLst>
              <a:ext uri="{FF2B5EF4-FFF2-40B4-BE49-F238E27FC236}">
                <a16:creationId xmlns:a16="http://schemas.microsoft.com/office/drawing/2014/main" id="{D234E481-36E1-46AF-A407-2B2CD76F8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I would like to make some acknowlegments. To the lab students and to my collegues</a:t>
            </a:r>
          </a:p>
        </p:txBody>
      </p:sp>
      <p:sp>
        <p:nvSpPr>
          <p:cNvPr id="208900" name="Espaço Reservado para Número de Slide 3">
            <a:extLst>
              <a:ext uri="{FF2B5EF4-FFF2-40B4-BE49-F238E27FC236}">
                <a16:creationId xmlns:a16="http://schemas.microsoft.com/office/drawing/2014/main" id="{E5189B32-5107-4B17-B30D-6402572252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A6A9960-BC62-4B46-AA44-1BBA75BDA4AA}" type="slidenum">
              <a:rPr lang="pt-BR" altLang="pt-BR" smtClean="0"/>
              <a:pPr/>
              <a:t>105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Espaço Reservado para Imagem de Slide 1">
            <a:extLst>
              <a:ext uri="{FF2B5EF4-FFF2-40B4-BE49-F238E27FC236}">
                <a16:creationId xmlns:a16="http://schemas.microsoft.com/office/drawing/2014/main" id="{2D694DFB-5C31-452E-BDBB-FA6077B85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Espaço Reservado para Anotações 2">
            <a:extLst>
              <a:ext uri="{FF2B5EF4-FFF2-40B4-BE49-F238E27FC236}">
                <a16:creationId xmlns:a16="http://schemas.microsoft.com/office/drawing/2014/main" id="{AEE788B6-F2D2-4D46-8445-91E054F35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And our funding agencies</a:t>
            </a:r>
          </a:p>
        </p:txBody>
      </p:sp>
      <p:sp>
        <p:nvSpPr>
          <p:cNvPr id="212996" name="Espaço Reservado para Número de Slide 3">
            <a:extLst>
              <a:ext uri="{FF2B5EF4-FFF2-40B4-BE49-F238E27FC236}">
                <a16:creationId xmlns:a16="http://schemas.microsoft.com/office/drawing/2014/main" id="{8BBC0487-D6DE-4E35-BF65-6BC8A87911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588151-CC6B-44C4-B50F-BCFAB04F53DB}" type="slidenum">
              <a:rPr lang="pt-BR" altLang="pt-BR" smtClean="0"/>
              <a:pPr/>
              <a:t>106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C9D77-2EB4-488C-A5AE-B9FBF71BFA13}" type="slidenum">
              <a:rPr lang="pt-BR" altLang="pt-BR" smtClean="0"/>
              <a:pPr>
                <a:defRPr/>
              </a:pPr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40392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However, NETs can also have a deleterious effect. It has been demonstrated that deposition of these structures in inflamed kidneys could trigger vasculitis and promotes autoimmune response against neutrophil components in small vessel vasculitis. </a:t>
            </a:r>
          </a:p>
          <a:p>
            <a:r>
              <a:rPr lang="en-US"/>
              <a:t>In this kidney biopsies figures we can observe NETs deposition  by staining for neutrophil elastase, DNA and histones, and here the colocalization of these structures in the glomerule.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Deposition of NETs in inflamed kidneys and circulating MPO-DNA complexes suggest that NET </a:t>
            </a:r>
            <a:r>
              <a:rPr lang="pt-BR"/>
              <a:t>formation triggers vasculitis and promotes the autoimmune</a:t>
            </a:r>
          </a:p>
          <a:p>
            <a:r>
              <a:rPr lang="en-US"/>
              <a:t>response against neutrophil components in individuals </a:t>
            </a:r>
            <a:r>
              <a:rPr lang="pt-BR"/>
              <a:t>with SVV.</a:t>
            </a:r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B340B7-C410-4DDE-BAE5-E5193A25CB8F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3193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Espaço Reservado para Imagem de Slide 1">
            <a:extLst>
              <a:ext uri="{FF2B5EF4-FFF2-40B4-BE49-F238E27FC236}">
                <a16:creationId xmlns:a16="http://schemas.microsoft.com/office/drawing/2014/main" id="{7BF419BA-A449-4829-8D19-5DCB16A71E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Espaço Reservado para Anotações 2">
            <a:extLst>
              <a:ext uri="{FF2B5EF4-FFF2-40B4-BE49-F238E27FC236}">
                <a16:creationId xmlns:a16="http://schemas.microsoft.com/office/drawing/2014/main" id="{4AE9C445-7001-4253-B2FD-9888265C6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In Jhimmy’s study we showed that CCR2 plays a critical role in Rheumatoid Arthritis and could be a potential target in the early stages of the disease.</a:t>
            </a:r>
          </a:p>
        </p:txBody>
      </p:sp>
      <p:sp>
        <p:nvSpPr>
          <p:cNvPr id="217092" name="Espaço Reservado para Número de Slide 3">
            <a:extLst>
              <a:ext uri="{FF2B5EF4-FFF2-40B4-BE49-F238E27FC236}">
                <a16:creationId xmlns:a16="http://schemas.microsoft.com/office/drawing/2014/main" id="{B99021D7-B7BD-4486-981E-88A920996D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0997C84-99AC-43E0-B204-E46F8250EE00}" type="slidenum">
              <a:rPr lang="pt-BR" altLang="pt-BR" smtClean="0"/>
              <a:pPr/>
              <a:t>27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As a </a:t>
            </a:r>
            <a:r>
              <a:rPr lang="pt-BR" dirty="0" err="1"/>
              <a:t>potential</a:t>
            </a:r>
            <a:r>
              <a:rPr lang="pt-BR" dirty="0"/>
              <a:t> </a:t>
            </a:r>
            <a:r>
              <a:rPr lang="pt-BR" dirty="0" err="1"/>
              <a:t>adjuvant</a:t>
            </a:r>
            <a:r>
              <a:rPr lang="pt-BR" baseline="0" dirty="0"/>
              <a:t> </a:t>
            </a:r>
            <a:r>
              <a:rPr lang="pt-BR" baseline="0" dirty="0" err="1"/>
              <a:t>therapeutic</a:t>
            </a:r>
            <a:r>
              <a:rPr lang="pt-BR" baseline="0" dirty="0"/>
              <a:t> for RA, Flavio </a:t>
            </a:r>
            <a:r>
              <a:rPr lang="pt-BR" baseline="0" dirty="0" err="1"/>
              <a:t>showed</a:t>
            </a:r>
            <a:r>
              <a:rPr lang="pt-BR" baseline="0" dirty="0"/>
              <a:t> </a:t>
            </a:r>
            <a:r>
              <a:rPr lang="pt-BR" baseline="0" dirty="0" err="1"/>
              <a:t>that</a:t>
            </a:r>
            <a:r>
              <a:rPr lang="pt-BR" baseline="0" dirty="0"/>
              <a:t> </a:t>
            </a:r>
            <a:r>
              <a:rPr lang="pt-BR" baseline="0" dirty="0" err="1"/>
              <a:t>fructose</a:t>
            </a:r>
            <a:r>
              <a:rPr lang="pt-BR" baseline="0" dirty="0"/>
              <a:t> 1-6-bisphosphate </a:t>
            </a:r>
            <a:r>
              <a:rPr lang="pt-BR" baseline="0" dirty="0" err="1"/>
              <a:t>attenuated</a:t>
            </a:r>
            <a:r>
              <a:rPr lang="pt-BR" baseline="0" dirty="0"/>
              <a:t> experimental </a:t>
            </a:r>
            <a:r>
              <a:rPr lang="pt-BR" baseline="0" dirty="0" err="1"/>
              <a:t>arthritis</a:t>
            </a:r>
            <a:r>
              <a:rPr lang="pt-BR" baseline="0" dirty="0"/>
              <a:t>. </a:t>
            </a:r>
            <a:r>
              <a:rPr lang="pt-BR" baseline="0" dirty="0" err="1"/>
              <a:t>Could</a:t>
            </a:r>
            <a:r>
              <a:rPr lang="pt-BR" baseline="0" dirty="0"/>
              <a:t> </a:t>
            </a:r>
            <a:r>
              <a:rPr lang="pt-BR" baseline="0" dirty="0" err="1"/>
              <a:t>be</a:t>
            </a:r>
            <a:r>
              <a:rPr lang="pt-BR" baseline="0" dirty="0"/>
              <a:t> </a:t>
            </a:r>
            <a:r>
              <a:rPr lang="pt-BR" baseline="0" dirty="0" err="1"/>
              <a:t>this</a:t>
            </a:r>
            <a:r>
              <a:rPr lang="pt-BR" baseline="0" dirty="0"/>
              <a:t> </a:t>
            </a:r>
            <a:r>
              <a:rPr lang="pt-BR" baseline="0" dirty="0" err="1"/>
              <a:t>substance</a:t>
            </a:r>
            <a:r>
              <a:rPr lang="pt-BR" baseline="0" dirty="0"/>
              <a:t> </a:t>
            </a:r>
            <a:r>
              <a:rPr lang="pt-BR" baseline="0" dirty="0" err="1"/>
              <a:t>used</a:t>
            </a:r>
            <a:r>
              <a:rPr lang="pt-BR" baseline="0" dirty="0"/>
              <a:t> in </a:t>
            </a:r>
            <a:r>
              <a:rPr lang="pt-BR" baseline="0" dirty="0" err="1"/>
              <a:t>combination</a:t>
            </a:r>
            <a:r>
              <a:rPr lang="pt-BR" baseline="0" dirty="0"/>
              <a:t> </a:t>
            </a:r>
            <a:r>
              <a:rPr lang="pt-BR" baseline="0" dirty="0" err="1"/>
              <a:t>with</a:t>
            </a:r>
            <a:r>
              <a:rPr lang="pt-BR" baseline="0" dirty="0"/>
              <a:t> MTX for RA </a:t>
            </a:r>
            <a:r>
              <a:rPr lang="pt-BR" baseline="0" dirty="0" err="1"/>
              <a:t>patients</a:t>
            </a:r>
            <a:r>
              <a:rPr lang="pt-BR" baseline="0" dirty="0"/>
              <a:t>? </a:t>
            </a:r>
            <a:r>
              <a:rPr lang="pt-BR" baseline="0" dirty="0" err="1"/>
              <a:t>We</a:t>
            </a:r>
            <a:r>
              <a:rPr lang="pt-BR" baseline="0" dirty="0"/>
              <a:t> are </a:t>
            </a:r>
            <a:r>
              <a:rPr lang="pt-BR" baseline="0" dirty="0" err="1"/>
              <a:t>planning</a:t>
            </a:r>
            <a:r>
              <a:rPr lang="pt-BR" baseline="0" dirty="0"/>
              <a:t> a </a:t>
            </a:r>
            <a:r>
              <a:rPr lang="pt-BR" baseline="0" dirty="0" err="1"/>
              <a:t>clinical</a:t>
            </a:r>
            <a:r>
              <a:rPr lang="pt-BR" baseline="0" dirty="0"/>
              <a:t> </a:t>
            </a:r>
            <a:r>
              <a:rPr lang="pt-BR" baseline="0" dirty="0" err="1"/>
              <a:t>trial</a:t>
            </a:r>
            <a:r>
              <a:rPr lang="pt-BR" baseline="0" dirty="0"/>
              <a:t> </a:t>
            </a:r>
            <a:r>
              <a:rPr lang="pt-BR" baseline="0" dirty="0" err="1"/>
              <a:t>to</a:t>
            </a:r>
            <a:r>
              <a:rPr lang="pt-BR" baseline="0" dirty="0"/>
              <a:t> solve </a:t>
            </a:r>
            <a:r>
              <a:rPr lang="pt-BR" baseline="0" dirty="0" err="1"/>
              <a:t>this</a:t>
            </a:r>
            <a:r>
              <a:rPr lang="pt-BR" baseline="0" dirty="0"/>
              <a:t> </a:t>
            </a:r>
            <a:r>
              <a:rPr lang="pt-BR" baseline="0" dirty="0" err="1"/>
              <a:t>question</a:t>
            </a:r>
            <a:r>
              <a:rPr lang="pt-BR" baseline="0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4617B-DE01-49FF-BA51-46211B83F113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8034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As a </a:t>
            </a:r>
            <a:r>
              <a:rPr lang="pt-BR" dirty="0" err="1"/>
              <a:t>potential</a:t>
            </a:r>
            <a:r>
              <a:rPr lang="pt-BR" dirty="0"/>
              <a:t> </a:t>
            </a:r>
            <a:r>
              <a:rPr lang="pt-BR" dirty="0" err="1"/>
              <a:t>adjuvant</a:t>
            </a:r>
            <a:r>
              <a:rPr lang="pt-BR" baseline="0" dirty="0"/>
              <a:t> </a:t>
            </a:r>
            <a:r>
              <a:rPr lang="pt-BR" baseline="0" dirty="0" err="1"/>
              <a:t>therapeutic</a:t>
            </a:r>
            <a:r>
              <a:rPr lang="pt-BR" baseline="0" dirty="0"/>
              <a:t> for RA, Flavio </a:t>
            </a:r>
            <a:r>
              <a:rPr lang="pt-BR" baseline="0" dirty="0" err="1"/>
              <a:t>showed</a:t>
            </a:r>
            <a:r>
              <a:rPr lang="pt-BR" baseline="0" dirty="0"/>
              <a:t> </a:t>
            </a:r>
            <a:r>
              <a:rPr lang="pt-BR" baseline="0" dirty="0" err="1"/>
              <a:t>that</a:t>
            </a:r>
            <a:r>
              <a:rPr lang="pt-BR" baseline="0" dirty="0"/>
              <a:t> </a:t>
            </a:r>
            <a:r>
              <a:rPr lang="pt-BR" baseline="0" dirty="0" err="1"/>
              <a:t>fructose</a:t>
            </a:r>
            <a:r>
              <a:rPr lang="pt-BR" baseline="0" dirty="0"/>
              <a:t> 1-6-bisphosphate </a:t>
            </a:r>
            <a:r>
              <a:rPr lang="pt-BR" baseline="0" dirty="0" err="1"/>
              <a:t>attenuated</a:t>
            </a:r>
            <a:r>
              <a:rPr lang="pt-BR" baseline="0" dirty="0"/>
              <a:t> experimental </a:t>
            </a:r>
            <a:r>
              <a:rPr lang="pt-BR" baseline="0" dirty="0" err="1"/>
              <a:t>arthritis</a:t>
            </a:r>
            <a:r>
              <a:rPr lang="pt-BR" baseline="0" dirty="0"/>
              <a:t>. </a:t>
            </a:r>
            <a:r>
              <a:rPr lang="pt-BR" baseline="0" dirty="0" err="1"/>
              <a:t>Could</a:t>
            </a:r>
            <a:r>
              <a:rPr lang="pt-BR" baseline="0" dirty="0"/>
              <a:t> </a:t>
            </a:r>
            <a:r>
              <a:rPr lang="pt-BR" baseline="0" dirty="0" err="1"/>
              <a:t>be</a:t>
            </a:r>
            <a:r>
              <a:rPr lang="pt-BR" baseline="0" dirty="0"/>
              <a:t> </a:t>
            </a:r>
            <a:r>
              <a:rPr lang="pt-BR" baseline="0" dirty="0" err="1"/>
              <a:t>this</a:t>
            </a:r>
            <a:r>
              <a:rPr lang="pt-BR" baseline="0" dirty="0"/>
              <a:t> </a:t>
            </a:r>
            <a:r>
              <a:rPr lang="pt-BR" baseline="0" dirty="0" err="1"/>
              <a:t>substance</a:t>
            </a:r>
            <a:r>
              <a:rPr lang="pt-BR" baseline="0" dirty="0"/>
              <a:t> </a:t>
            </a:r>
            <a:r>
              <a:rPr lang="pt-BR" baseline="0" dirty="0" err="1"/>
              <a:t>used</a:t>
            </a:r>
            <a:r>
              <a:rPr lang="pt-BR" baseline="0" dirty="0"/>
              <a:t> in </a:t>
            </a:r>
            <a:r>
              <a:rPr lang="pt-BR" baseline="0" dirty="0" err="1"/>
              <a:t>combination</a:t>
            </a:r>
            <a:r>
              <a:rPr lang="pt-BR" baseline="0" dirty="0"/>
              <a:t> </a:t>
            </a:r>
            <a:r>
              <a:rPr lang="pt-BR" baseline="0" dirty="0" err="1"/>
              <a:t>with</a:t>
            </a:r>
            <a:r>
              <a:rPr lang="pt-BR" baseline="0" dirty="0"/>
              <a:t> MTX for RA </a:t>
            </a:r>
            <a:r>
              <a:rPr lang="pt-BR" baseline="0" dirty="0" err="1"/>
              <a:t>patients</a:t>
            </a:r>
            <a:r>
              <a:rPr lang="pt-BR" baseline="0" dirty="0"/>
              <a:t>? </a:t>
            </a:r>
            <a:r>
              <a:rPr lang="pt-BR" baseline="0" dirty="0" err="1"/>
              <a:t>We</a:t>
            </a:r>
            <a:r>
              <a:rPr lang="pt-BR" baseline="0" dirty="0"/>
              <a:t> are </a:t>
            </a:r>
            <a:r>
              <a:rPr lang="pt-BR" baseline="0" dirty="0" err="1"/>
              <a:t>planning</a:t>
            </a:r>
            <a:r>
              <a:rPr lang="pt-BR" baseline="0" dirty="0"/>
              <a:t> a </a:t>
            </a:r>
            <a:r>
              <a:rPr lang="pt-BR" baseline="0" dirty="0" err="1"/>
              <a:t>clinical</a:t>
            </a:r>
            <a:r>
              <a:rPr lang="pt-BR" baseline="0" dirty="0"/>
              <a:t> </a:t>
            </a:r>
            <a:r>
              <a:rPr lang="pt-BR" baseline="0" dirty="0" err="1"/>
              <a:t>trial</a:t>
            </a:r>
            <a:r>
              <a:rPr lang="pt-BR" baseline="0" dirty="0"/>
              <a:t> </a:t>
            </a:r>
            <a:r>
              <a:rPr lang="pt-BR" baseline="0" dirty="0" err="1"/>
              <a:t>to</a:t>
            </a:r>
            <a:r>
              <a:rPr lang="pt-BR" baseline="0" dirty="0"/>
              <a:t> solve </a:t>
            </a:r>
            <a:r>
              <a:rPr lang="pt-BR" baseline="0" dirty="0" err="1"/>
              <a:t>this</a:t>
            </a:r>
            <a:r>
              <a:rPr lang="pt-BR" baseline="0" dirty="0"/>
              <a:t> </a:t>
            </a:r>
            <a:r>
              <a:rPr lang="pt-BR" baseline="0" dirty="0" err="1"/>
              <a:t>question</a:t>
            </a:r>
            <a:r>
              <a:rPr lang="pt-BR" baseline="0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4617B-DE01-49FF-BA51-46211B83F113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3539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So</a:t>
            </a:r>
            <a:r>
              <a:rPr lang="pt-BR" dirty="0"/>
              <a:t>,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also</a:t>
            </a:r>
            <a:r>
              <a:rPr lang="pt-BR" dirty="0"/>
              <a:t> </a:t>
            </a:r>
            <a:r>
              <a:rPr lang="pt-BR" dirty="0" err="1"/>
              <a:t>study</a:t>
            </a:r>
            <a:r>
              <a:rPr lang="pt-BR" dirty="0"/>
              <a:t> </a:t>
            </a:r>
            <a:r>
              <a:rPr lang="pt-BR" dirty="0" err="1"/>
              <a:t>potential</a:t>
            </a:r>
            <a:r>
              <a:rPr lang="pt-BR" dirty="0"/>
              <a:t> </a:t>
            </a:r>
            <a:r>
              <a:rPr lang="pt-BR" dirty="0" err="1"/>
              <a:t>biomarkers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therapeutic</a:t>
            </a:r>
            <a:r>
              <a:rPr lang="pt-BR" dirty="0"/>
              <a:t> response in RA. </a:t>
            </a:r>
            <a:r>
              <a:rPr lang="pt-BR" dirty="0" err="1"/>
              <a:t>One</a:t>
            </a:r>
            <a:r>
              <a:rPr lang="pt-BR" dirty="0"/>
              <a:t> </a:t>
            </a:r>
            <a:r>
              <a:rPr lang="pt-BR" dirty="0" err="1"/>
              <a:t>involving</a:t>
            </a:r>
            <a:r>
              <a:rPr lang="pt-BR" baseline="0" dirty="0"/>
              <a:t> </a:t>
            </a:r>
            <a:r>
              <a:rPr lang="pt-BR" baseline="0" dirty="0" err="1"/>
              <a:t>differential</a:t>
            </a:r>
            <a:r>
              <a:rPr lang="pt-BR" baseline="0" dirty="0"/>
              <a:t> gene </a:t>
            </a:r>
            <a:r>
              <a:rPr lang="pt-BR" baseline="0" dirty="0" err="1"/>
              <a:t>expression</a:t>
            </a:r>
            <a:r>
              <a:rPr lang="pt-BR" baseline="0" dirty="0"/>
              <a:t> in PBMC </a:t>
            </a:r>
            <a:r>
              <a:rPr lang="pt-BR" baseline="0" dirty="0" err="1"/>
              <a:t>and</a:t>
            </a:r>
            <a:r>
              <a:rPr lang="pt-BR" baseline="0" dirty="0"/>
              <a:t> </a:t>
            </a:r>
            <a:r>
              <a:rPr lang="pt-BR" baseline="0" dirty="0" err="1"/>
              <a:t>another</a:t>
            </a:r>
            <a:r>
              <a:rPr lang="pt-BR" baseline="0" dirty="0"/>
              <a:t> </a:t>
            </a:r>
            <a:r>
              <a:rPr lang="pt-BR" baseline="0" dirty="0" err="1"/>
              <a:t>analising</a:t>
            </a:r>
            <a:r>
              <a:rPr lang="pt-BR" baseline="0" dirty="0"/>
              <a:t> </a:t>
            </a:r>
            <a:r>
              <a:rPr lang="pt-BR" baseline="0" dirty="0" err="1"/>
              <a:t>the</a:t>
            </a:r>
            <a:r>
              <a:rPr lang="pt-BR" baseline="0" dirty="0"/>
              <a:t> </a:t>
            </a:r>
            <a:r>
              <a:rPr lang="pt-BR" baseline="0" dirty="0" err="1"/>
              <a:t>expression</a:t>
            </a:r>
            <a:r>
              <a:rPr lang="pt-BR" baseline="0" dirty="0"/>
              <a:t> </a:t>
            </a:r>
            <a:r>
              <a:rPr lang="pt-BR" baseline="0" dirty="0" err="1"/>
              <a:t>of</a:t>
            </a:r>
            <a:r>
              <a:rPr lang="pt-BR" baseline="0" dirty="0"/>
              <a:t> CD39 in </a:t>
            </a:r>
            <a:r>
              <a:rPr lang="pt-BR" baseline="0" dirty="0" err="1"/>
              <a:t>Treg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4617B-DE01-49FF-BA51-46211B83F113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000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5CABDD66-2CCC-45B1-AA83-90A477A913F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6413"/>
            <a:chOff x="0" y="0"/>
            <a:chExt cx="5760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DD1696F3-BD73-4740-863B-A5308E9F7B3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D325145D-EE60-4FFE-A468-AE3E83C9D77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B3AD5A5-E799-4D41-B5A6-A3250EA218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4C6E92AC-1A51-4F59-9DB3-1FFFF06E8AF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63056A6D-4DF5-4DBF-A17F-2817C49A321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D73F64D-42FD-4942-9636-038E1200230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4B27988-DDB1-454E-856F-A2E315239AA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EFEFC836-FE5E-4740-97DB-A0E1580D63D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4BF2CF12-C33E-4133-B34D-9D3E0827C47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8355DD6-6F92-4674-BBD9-60F8EA986B2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5DB70CA4-41DF-4914-9EAF-A87E8C0D73C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31BE47DB-E8FC-411F-95D5-3AF799543D4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98EA19D-097E-4AB9-8933-8FFCC5DEC61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56B5D6C3-443E-47BB-B540-C5987609246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881BCA4B-A3A3-4118-8976-53B83AB245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5003CCF8-C968-4EBD-99DB-62A6A76782F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B404A4D3-ECEA-488D-B332-CB302C426EB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9D9A4794-1045-4ABD-9AA5-2E602E74508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A5BF22C1-4B0E-42F0-BB0C-2E83B854DEC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AE9F2721-DB77-44DB-B215-538E142B8C4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7C4DC093-A0C6-4D77-AE23-D0F53B7F596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3F74D2E7-86E6-4027-968E-552D87B0BB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8DC0627D-162F-44A6-9ED8-FF0D2B6AD97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B4A771E1-46E7-4CD7-A3EE-132AC2290E6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EAA04E54-7D7E-41AA-8CAA-AD16EA629C6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D13D4BC6-8466-41E3-9871-31A826A9FC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ADAC702E-3046-4B8C-8B5E-9EEF92D78B3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B24A04B1-9DC2-4F0A-9799-68EB6C371D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B9DC0174-1120-44CA-97EA-B500B8648BB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A6384593-FDC9-4E75-A698-63B08E9B392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95FBDD9E-CFC3-4290-A196-87DA2D7FE5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3742BE86-E96A-4205-970C-FAEB0B3686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F01F682A-AED8-43E1-8037-0153FBB617D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A8F55297-4463-47E7-897F-CEAA4A74FA3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9728D012-9DEF-4DC2-87D9-4CBB573364F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B7D2A031-CF03-46D3-8538-256BBFBC822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grpSp>
          <p:nvGrpSpPr>
            <p:cNvPr id="41" name="Group 39">
              <a:extLst>
                <a:ext uri="{FF2B5EF4-FFF2-40B4-BE49-F238E27FC236}">
                  <a16:creationId xmlns:a16="http://schemas.microsoft.com/office/drawing/2014/main" id="{A27C3C87-536E-40EC-8723-A459C569CF5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id="{43819413-5F04-49C6-BBFA-F77966FEB6C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FC902EB2-525A-46FE-B8AE-0E8AA228BC7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pt-BR">
                  <a:cs typeface="+mn-cs"/>
                </a:endParaRPr>
              </a:p>
            </p:txBody>
          </p:sp>
        </p:grpSp>
      </p:grpSp>
      <p:sp>
        <p:nvSpPr>
          <p:cNvPr id="516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600200"/>
            <a:ext cx="109728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id="{266447B7-FCA6-4CD4-843A-84D431B9EDB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5" name="Rectangle 45">
            <a:extLst>
              <a:ext uri="{FF2B5EF4-FFF2-40B4-BE49-F238E27FC236}">
                <a16:creationId xmlns:a16="http://schemas.microsoft.com/office/drawing/2014/main" id="{CFFC82A2-0857-4B7D-B2A1-A028E6724D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id="{EBBE5687-9BFC-455D-A706-B62B712159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ED819-C0F2-45A5-8FDC-4EF71C0641F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74756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646C0A77-5371-4890-BF8A-DE1EDC93D5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FEA3FFAC-7391-445C-A246-88F67E5672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7A6D09BC-E17C-47FD-BED8-875AB4A8C5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E44DC-0AD5-4C13-B67B-5C5E1D2BBFC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20814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E9A501C1-C53B-4E9E-8FE2-E507240585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EF823BDA-C056-4053-8F8A-28631769A8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2D17B7F1-0A6B-426D-A0A2-C210F994BC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06B49-AAE6-4002-A206-EB4902F09F9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7385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B6286323-03FE-4CE0-A52B-414025D500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E50675A4-7073-4781-A15D-1A79FBCAE8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B22AAD47-CF16-40F8-B168-12BAFA2A2F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4C8FF-FFA8-4D39-BFD5-F5EEA6567ED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99817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 (empty)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064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9FDD3C16-8D00-4BF2-89BD-98A3C44CFB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CAD5EAE4-5EB7-4D2C-8AD7-0AD28DD26D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94AA8AC4-D3DD-4701-A132-391645685D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92161-521F-44A3-B82A-9D83DE3B51B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81270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46A5E795-040C-49AD-B3C4-81CA9E76B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C6C41A41-A3B8-424E-A7F4-EB2830A2AA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BBD235C7-EE89-4071-BF15-A6C037E02A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87001-A9B4-4E30-867C-B8840C77F8D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223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D30D09CA-CF96-4C32-A054-EE15AD5A76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A9B21434-084F-409D-84CA-BA2186D451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1B24BEAE-5CA8-4C83-8899-6CB0130057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EB95D-690D-4A34-B813-E5685B2FBFA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47243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5B8660B6-967F-46B2-A4C5-C9AA3AD588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1E66EAD2-F134-4A86-8A58-E0C5C10E3A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983C3C63-9A65-43BE-9456-25BA97A21A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A1579-7D17-4A2C-ACAF-5D373092B67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18406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84D11525-C6EA-4BE9-B59D-E887BC5E8C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5AAC93F5-328D-4E19-90E7-C8E7356433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0B5B288A-63C2-4E31-9D9A-EBE0948D4F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F3DD6-A645-4F2D-A807-6D59DA0BAC2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26858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F744934F-B38E-4218-BEB9-39E9B24C71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id="{2AB61DF5-E9CF-4C76-AB1C-D8203E1300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id="{6BC715EB-B549-45FD-8B3E-C621205603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2ACB4-75E7-4423-ABE5-59BB10A87E7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69520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C068CAE1-10A6-4E63-9509-329B1F62E6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926F3B2B-6DB4-4285-BDF7-33EFC7EF2E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A9658E32-8D78-4457-BF49-17F0BA73C4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0CD95-C0E9-425A-A406-5E6A7DAF8A1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6689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A3BB3284-0F0E-47E2-B984-2A7F0DB302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39CF69F8-5FAF-4134-8287-6CF6285EE9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E13CFD99-0187-41C5-9303-0693856642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D3F65-BF48-410B-9752-72E4C6CC943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2614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B1A878F5-AC5B-467D-BA8B-9D40F0DF60E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6413"/>
            <a:chOff x="0" y="0"/>
            <a:chExt cx="5760" cy="4319"/>
          </a:xfrm>
        </p:grpSpPr>
        <p:sp>
          <p:nvSpPr>
            <p:cNvPr id="4099" name="Freeform 3">
              <a:extLst>
                <a:ext uri="{FF2B5EF4-FFF2-40B4-BE49-F238E27FC236}">
                  <a16:creationId xmlns:a16="http://schemas.microsoft.com/office/drawing/2014/main" id="{16ABD3C0-C78B-4E4F-BFE7-C29F39F5F43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100" name="Freeform 4">
              <a:extLst>
                <a:ext uri="{FF2B5EF4-FFF2-40B4-BE49-F238E27FC236}">
                  <a16:creationId xmlns:a16="http://schemas.microsoft.com/office/drawing/2014/main" id="{A55DE75B-29F3-475D-B195-E569E1C2484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101" name="Freeform 5">
              <a:extLst>
                <a:ext uri="{FF2B5EF4-FFF2-40B4-BE49-F238E27FC236}">
                  <a16:creationId xmlns:a16="http://schemas.microsoft.com/office/drawing/2014/main" id="{96E380C2-22FA-4F7D-9623-56961EA78A9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35" name="Freeform 6">
              <a:extLst>
                <a:ext uri="{FF2B5EF4-FFF2-40B4-BE49-F238E27FC236}">
                  <a16:creationId xmlns:a16="http://schemas.microsoft.com/office/drawing/2014/main" id="{01091C98-BE03-47D1-A14A-9E8EF8B2D16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3" name="Freeform 7">
              <a:extLst>
                <a:ext uri="{FF2B5EF4-FFF2-40B4-BE49-F238E27FC236}">
                  <a16:creationId xmlns:a16="http://schemas.microsoft.com/office/drawing/2014/main" id="{F62535DA-08CF-4838-AFDB-3F5A60790CD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37" name="Freeform 8">
              <a:extLst>
                <a:ext uri="{FF2B5EF4-FFF2-40B4-BE49-F238E27FC236}">
                  <a16:creationId xmlns:a16="http://schemas.microsoft.com/office/drawing/2014/main" id="{68BFB806-910F-4E0A-871A-11B4874B79A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38" name="Freeform 9">
              <a:extLst>
                <a:ext uri="{FF2B5EF4-FFF2-40B4-BE49-F238E27FC236}">
                  <a16:creationId xmlns:a16="http://schemas.microsoft.com/office/drawing/2014/main" id="{4656D908-6802-4B1A-B50A-29A356C3B0C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6" name="Freeform 10">
              <a:extLst>
                <a:ext uri="{FF2B5EF4-FFF2-40B4-BE49-F238E27FC236}">
                  <a16:creationId xmlns:a16="http://schemas.microsoft.com/office/drawing/2014/main" id="{5A3536D4-F037-4EAE-AC24-F851760C2AB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40" name="Freeform 11">
              <a:extLst>
                <a:ext uri="{FF2B5EF4-FFF2-40B4-BE49-F238E27FC236}">
                  <a16:creationId xmlns:a16="http://schemas.microsoft.com/office/drawing/2014/main" id="{A046E4CB-FE09-46D7-98E9-84AFE2CB2B9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8" name="Freeform 12">
              <a:extLst>
                <a:ext uri="{FF2B5EF4-FFF2-40B4-BE49-F238E27FC236}">
                  <a16:creationId xmlns:a16="http://schemas.microsoft.com/office/drawing/2014/main" id="{A98ED400-08F8-45B7-AAAD-3E634E1AE18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42" name="Freeform 13">
              <a:extLst>
                <a:ext uri="{FF2B5EF4-FFF2-40B4-BE49-F238E27FC236}">
                  <a16:creationId xmlns:a16="http://schemas.microsoft.com/office/drawing/2014/main" id="{03E48A93-4749-4C71-87DA-AF74A058FDA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10" name="Freeform 14">
              <a:extLst>
                <a:ext uri="{FF2B5EF4-FFF2-40B4-BE49-F238E27FC236}">
                  <a16:creationId xmlns:a16="http://schemas.microsoft.com/office/drawing/2014/main" id="{A21D975C-E91F-411C-A1E5-A91EC1ABA13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44" name="Freeform 15">
              <a:extLst>
                <a:ext uri="{FF2B5EF4-FFF2-40B4-BE49-F238E27FC236}">
                  <a16:creationId xmlns:a16="http://schemas.microsoft.com/office/drawing/2014/main" id="{535A1E90-06D3-451A-A0C4-DEE16DF8928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12" name="Freeform 16">
              <a:extLst>
                <a:ext uri="{FF2B5EF4-FFF2-40B4-BE49-F238E27FC236}">
                  <a16:creationId xmlns:a16="http://schemas.microsoft.com/office/drawing/2014/main" id="{66CAA9D9-D912-403D-8950-931A14003DB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113" name="Freeform 17">
              <a:extLst>
                <a:ext uri="{FF2B5EF4-FFF2-40B4-BE49-F238E27FC236}">
                  <a16:creationId xmlns:a16="http://schemas.microsoft.com/office/drawing/2014/main" id="{9772CD93-CB0E-4F7B-BC0F-EF99531DAE5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114" name="Freeform 18">
              <a:extLst>
                <a:ext uri="{FF2B5EF4-FFF2-40B4-BE49-F238E27FC236}">
                  <a16:creationId xmlns:a16="http://schemas.microsoft.com/office/drawing/2014/main" id="{8FE44F41-DE1A-418A-A772-630CCBB715D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48" name="Freeform 19">
              <a:extLst>
                <a:ext uri="{FF2B5EF4-FFF2-40B4-BE49-F238E27FC236}">
                  <a16:creationId xmlns:a16="http://schemas.microsoft.com/office/drawing/2014/main" id="{8405E584-6F60-448A-A4BC-A99F7F5424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16" name="Freeform 20">
              <a:extLst>
                <a:ext uri="{FF2B5EF4-FFF2-40B4-BE49-F238E27FC236}">
                  <a16:creationId xmlns:a16="http://schemas.microsoft.com/office/drawing/2014/main" id="{CD9A1025-9676-4091-85E4-0CB8E9EA8A4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50" name="Freeform 21">
              <a:extLst>
                <a:ext uri="{FF2B5EF4-FFF2-40B4-BE49-F238E27FC236}">
                  <a16:creationId xmlns:a16="http://schemas.microsoft.com/office/drawing/2014/main" id="{DD9F85F9-DD73-4495-9001-D88538E51B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18" name="Freeform 22">
              <a:extLst>
                <a:ext uri="{FF2B5EF4-FFF2-40B4-BE49-F238E27FC236}">
                  <a16:creationId xmlns:a16="http://schemas.microsoft.com/office/drawing/2014/main" id="{00E86584-42F6-431F-AC10-7FE6A988000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119" name="Freeform 23">
              <a:extLst>
                <a:ext uri="{FF2B5EF4-FFF2-40B4-BE49-F238E27FC236}">
                  <a16:creationId xmlns:a16="http://schemas.microsoft.com/office/drawing/2014/main" id="{B7534A95-B426-4351-A3A8-E5B59E261AD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120" name="Freeform 24">
              <a:extLst>
                <a:ext uri="{FF2B5EF4-FFF2-40B4-BE49-F238E27FC236}">
                  <a16:creationId xmlns:a16="http://schemas.microsoft.com/office/drawing/2014/main" id="{8017296A-BB7F-4961-9679-FB1DA55C82C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54" name="Freeform 25">
              <a:extLst>
                <a:ext uri="{FF2B5EF4-FFF2-40B4-BE49-F238E27FC236}">
                  <a16:creationId xmlns:a16="http://schemas.microsoft.com/office/drawing/2014/main" id="{B445AF3F-5509-4977-85D8-D10B23B2B9B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22" name="Freeform 26">
              <a:extLst>
                <a:ext uri="{FF2B5EF4-FFF2-40B4-BE49-F238E27FC236}">
                  <a16:creationId xmlns:a16="http://schemas.microsoft.com/office/drawing/2014/main" id="{D24EB94D-4B40-4FBC-8884-303E3590E56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123" name="Freeform 27">
              <a:extLst>
                <a:ext uri="{FF2B5EF4-FFF2-40B4-BE49-F238E27FC236}">
                  <a16:creationId xmlns:a16="http://schemas.microsoft.com/office/drawing/2014/main" id="{A0E682A0-495D-44D7-93CA-A5FDD1C34FC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57" name="Freeform 28">
              <a:extLst>
                <a:ext uri="{FF2B5EF4-FFF2-40B4-BE49-F238E27FC236}">
                  <a16:creationId xmlns:a16="http://schemas.microsoft.com/office/drawing/2014/main" id="{719639CF-D287-411E-A073-CC0BEB5BD31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25" name="Freeform 29">
              <a:extLst>
                <a:ext uri="{FF2B5EF4-FFF2-40B4-BE49-F238E27FC236}">
                  <a16:creationId xmlns:a16="http://schemas.microsoft.com/office/drawing/2014/main" id="{7AB21BB1-4724-4B51-98D9-742672D3338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59" name="Freeform 30">
              <a:extLst>
                <a:ext uri="{FF2B5EF4-FFF2-40B4-BE49-F238E27FC236}">
                  <a16:creationId xmlns:a16="http://schemas.microsoft.com/office/drawing/2014/main" id="{3FAAE6BD-5FDC-4214-AB10-837C11A49F5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27" name="Freeform 31">
              <a:extLst>
                <a:ext uri="{FF2B5EF4-FFF2-40B4-BE49-F238E27FC236}">
                  <a16:creationId xmlns:a16="http://schemas.microsoft.com/office/drawing/2014/main" id="{C4735B88-5C1A-43EE-ABFA-C4798ECC8A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128" name="Freeform 32">
              <a:extLst>
                <a:ext uri="{FF2B5EF4-FFF2-40B4-BE49-F238E27FC236}">
                  <a16:creationId xmlns:a16="http://schemas.microsoft.com/office/drawing/2014/main" id="{DC513EEC-C759-46FB-9A92-91E27A82569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129" name="Freeform 33">
              <a:extLst>
                <a:ext uri="{FF2B5EF4-FFF2-40B4-BE49-F238E27FC236}">
                  <a16:creationId xmlns:a16="http://schemas.microsoft.com/office/drawing/2014/main" id="{695AD22D-53FD-4D28-A36E-CFB32C0B8B7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130" name="Freeform 34">
              <a:extLst>
                <a:ext uri="{FF2B5EF4-FFF2-40B4-BE49-F238E27FC236}">
                  <a16:creationId xmlns:a16="http://schemas.microsoft.com/office/drawing/2014/main" id="{719C470F-B22C-4FA5-B549-C7040D52016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131" name="Freeform 35">
              <a:extLst>
                <a:ext uri="{FF2B5EF4-FFF2-40B4-BE49-F238E27FC236}">
                  <a16:creationId xmlns:a16="http://schemas.microsoft.com/office/drawing/2014/main" id="{4CE241AD-ABFE-4D11-8905-F6EFBBA71E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132" name="Freeform 36">
              <a:extLst>
                <a:ext uri="{FF2B5EF4-FFF2-40B4-BE49-F238E27FC236}">
                  <a16:creationId xmlns:a16="http://schemas.microsoft.com/office/drawing/2014/main" id="{E732D181-2FCF-40B3-B032-93F602BAFD2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133" name="Freeform 37">
              <a:extLst>
                <a:ext uri="{FF2B5EF4-FFF2-40B4-BE49-F238E27FC236}">
                  <a16:creationId xmlns:a16="http://schemas.microsoft.com/office/drawing/2014/main" id="{0E6CD6A4-FD82-406D-B8F7-053999E5EBC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134" name="Freeform 38">
              <a:extLst>
                <a:ext uri="{FF2B5EF4-FFF2-40B4-BE49-F238E27FC236}">
                  <a16:creationId xmlns:a16="http://schemas.microsoft.com/office/drawing/2014/main" id="{998DD043-645E-4765-AA42-80F343AD7EE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>
                <a:cs typeface="+mn-cs"/>
              </a:endParaRPr>
            </a:p>
          </p:txBody>
        </p:sp>
        <p:grpSp>
          <p:nvGrpSpPr>
            <p:cNvPr id="1068" name="Group 39">
              <a:extLst>
                <a:ext uri="{FF2B5EF4-FFF2-40B4-BE49-F238E27FC236}">
                  <a16:creationId xmlns:a16="http://schemas.microsoft.com/office/drawing/2014/main" id="{FED761F2-F69B-4168-B148-F7BBC0FE00D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136" name="Freeform 40">
                <a:extLst>
                  <a:ext uri="{FF2B5EF4-FFF2-40B4-BE49-F238E27FC236}">
                    <a16:creationId xmlns:a16="http://schemas.microsoft.com/office/drawing/2014/main" id="{A951D541-0B0C-4B68-A15B-9402F1A1547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4137" name="Freeform 41">
                <a:extLst>
                  <a:ext uri="{FF2B5EF4-FFF2-40B4-BE49-F238E27FC236}">
                    <a16:creationId xmlns:a16="http://schemas.microsoft.com/office/drawing/2014/main" id="{599B084C-3B1F-4DAD-A6D1-AE43BA0D207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pt-BR">
                  <a:cs typeface="+mn-cs"/>
                </a:endParaRPr>
              </a:p>
            </p:txBody>
          </p:sp>
        </p:grpSp>
      </p:grpSp>
      <p:sp>
        <p:nvSpPr>
          <p:cNvPr id="4138" name="Rectangle 42">
            <a:extLst>
              <a:ext uri="{FF2B5EF4-FFF2-40B4-BE49-F238E27FC236}">
                <a16:creationId xmlns:a16="http://schemas.microsoft.com/office/drawing/2014/main" id="{98A5A921-E1EC-4EA9-98F2-DE95DA1CB7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4139" name="Rectangle 43">
            <a:extLst>
              <a:ext uri="{FF2B5EF4-FFF2-40B4-BE49-F238E27FC236}">
                <a16:creationId xmlns:a16="http://schemas.microsoft.com/office/drawing/2014/main" id="{691C263D-4999-43F8-9D54-194DC6E04A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140" name="Rectangle 44">
            <a:extLst>
              <a:ext uri="{FF2B5EF4-FFF2-40B4-BE49-F238E27FC236}">
                <a16:creationId xmlns:a16="http://schemas.microsoft.com/office/drawing/2014/main" id="{35F1C177-7F2C-413B-8B84-D3F8996A1DA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41" name="Rectangle 45">
            <a:extLst>
              <a:ext uri="{FF2B5EF4-FFF2-40B4-BE49-F238E27FC236}">
                <a16:creationId xmlns:a16="http://schemas.microsoft.com/office/drawing/2014/main" id="{31C38B9B-667D-43EE-A24D-3BE7BE2EAB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42" name="Rectangle 46">
            <a:extLst>
              <a:ext uri="{FF2B5EF4-FFF2-40B4-BE49-F238E27FC236}">
                <a16:creationId xmlns:a16="http://schemas.microsoft.com/office/drawing/2014/main" id="{B587DFD9-8DA3-4FBA-AA8E-BC5BB3A4564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BBE7FEE5-4E9D-46C6-9667-F3EE7D14A03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6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.png"/><Relationship Id="rId7" Type="http://schemas.openxmlformats.org/officeDocument/2006/relationships/image" Target="../media/image94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3" Type="http://schemas.openxmlformats.org/officeDocument/2006/relationships/image" Target="../media/image1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3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image" Target="../media/image2.png"/><Relationship Id="rId9" Type="http://schemas.openxmlformats.org/officeDocument/2006/relationships/image" Target="../media/image100.jpeg"/><Relationship Id="rId14" Type="http://schemas.openxmlformats.org/officeDocument/2006/relationships/image" Target="../media/image10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5.png"/><Relationship Id="rId4" Type="http://schemas.openxmlformats.org/officeDocument/2006/relationships/image" Target="../media/image116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727075" y="2315351"/>
            <a:ext cx="11424592" cy="1470025"/>
          </a:xfrm>
        </p:spPr>
        <p:txBody>
          <a:bodyPr>
            <a:normAutofit fontScale="90000"/>
          </a:bodyPr>
          <a:lstStyle/>
          <a:p>
            <a:br>
              <a:rPr lang="pt-BR" sz="2700" b="1" i="1" dirty="0"/>
            </a:br>
            <a:r>
              <a:rPr lang="en-US" i="1" dirty="0">
                <a:solidFill>
                  <a:srgbClr val="FFFF00"/>
                </a:solidFill>
              </a:rPr>
              <a:t>Innate Immune Response as a Therapeutic Target in Autoimmune Diseases</a:t>
            </a:r>
            <a:endParaRPr lang="pt-BR" b="1" i="1" dirty="0">
              <a:solidFill>
                <a:srgbClr val="FFFF00"/>
              </a:solidFill>
            </a:endParaRP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2027548" y="4990996"/>
            <a:ext cx="8136904" cy="1752600"/>
          </a:xfrm>
        </p:spPr>
        <p:txBody>
          <a:bodyPr/>
          <a:lstStyle/>
          <a:p>
            <a:r>
              <a:rPr lang="pt-BR" b="1" dirty="0">
                <a:solidFill>
                  <a:srgbClr val="FFFF00"/>
                </a:solidFill>
              </a:rPr>
              <a:t>Paulo Louzada Junior</a:t>
            </a:r>
          </a:p>
          <a:p>
            <a:pPr>
              <a:spcBef>
                <a:spcPts val="0"/>
              </a:spcBef>
            </a:pPr>
            <a:r>
              <a:rPr lang="pt-BR" i="1" dirty="0"/>
              <a:t> Ribeirão Preto Medical </a:t>
            </a:r>
            <a:r>
              <a:rPr lang="pt-BR" i="1" dirty="0" err="1"/>
              <a:t>School</a:t>
            </a:r>
            <a:r>
              <a:rPr lang="pt-BR" i="1" dirty="0"/>
              <a:t> – </a:t>
            </a:r>
          </a:p>
          <a:p>
            <a:pPr>
              <a:spcBef>
                <a:spcPts val="0"/>
              </a:spcBef>
            </a:pPr>
            <a:r>
              <a:rPr lang="pt-BR" i="1" dirty="0" err="1"/>
              <a:t>University</a:t>
            </a:r>
            <a:r>
              <a:rPr lang="pt-BR" i="1" dirty="0"/>
              <a:t> </a:t>
            </a:r>
            <a:r>
              <a:rPr lang="pt-BR" i="1" dirty="0" err="1"/>
              <a:t>of</a:t>
            </a:r>
            <a:r>
              <a:rPr lang="pt-BR" i="1" dirty="0"/>
              <a:t> São Paulo - </a:t>
            </a:r>
            <a:r>
              <a:rPr lang="pt-BR" i="1" dirty="0" err="1"/>
              <a:t>Brazil</a:t>
            </a:r>
            <a:endParaRPr lang="pt-BR" i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848212" cy="166001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270" y="-120972"/>
            <a:ext cx="2301398" cy="21275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4130544-F0D5-4F0B-9B40-A072E736A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509" y="365443"/>
            <a:ext cx="4382737" cy="115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5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8"/>
    </mc:Choice>
    <mc:Fallback xmlns="">
      <p:transition spd="slow" advTm="1175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E6C7C3-589C-474B-BDE8-DBA79ACD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riângulo Retângulo 2">
            <a:extLst>
              <a:ext uri="{FF2B5EF4-FFF2-40B4-BE49-F238E27FC236}">
                <a16:creationId xmlns:a16="http://schemas.microsoft.com/office/drawing/2014/main" id="{DA67808B-30AE-46F4-ABA4-FC329AFDD2C5}"/>
              </a:ext>
            </a:extLst>
          </p:cNvPr>
          <p:cNvSpPr/>
          <p:nvPr/>
        </p:nvSpPr>
        <p:spPr>
          <a:xfrm rot="10800000" flipH="1">
            <a:off x="1487488" y="1124744"/>
            <a:ext cx="576064" cy="4680520"/>
          </a:xfrm>
          <a:prstGeom prst="rt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riângulo Retângulo 3">
            <a:extLst>
              <a:ext uri="{FF2B5EF4-FFF2-40B4-BE49-F238E27FC236}">
                <a16:creationId xmlns:a16="http://schemas.microsoft.com/office/drawing/2014/main" id="{8576647B-9668-4C02-BDB3-C0F2EC4C7D31}"/>
              </a:ext>
            </a:extLst>
          </p:cNvPr>
          <p:cNvSpPr/>
          <p:nvPr/>
        </p:nvSpPr>
        <p:spPr>
          <a:xfrm flipH="1">
            <a:off x="1700576" y="1064686"/>
            <a:ext cx="576066" cy="4668570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EB292FF-44AD-47C3-8B05-6B6F9ECB6210}"/>
              </a:ext>
            </a:extLst>
          </p:cNvPr>
          <p:cNvSpPr txBox="1"/>
          <p:nvPr/>
        </p:nvSpPr>
        <p:spPr>
          <a:xfrm>
            <a:off x="1020132" y="396053"/>
            <a:ext cx="1360887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Imunidade INATA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0754257-8429-485C-81CA-B92FF878DB6C}"/>
              </a:ext>
            </a:extLst>
          </p:cNvPr>
          <p:cNvSpPr txBox="1"/>
          <p:nvPr/>
        </p:nvSpPr>
        <p:spPr>
          <a:xfrm>
            <a:off x="1088509" y="5887624"/>
            <a:ext cx="1800200" cy="64633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Imunidade ADAPTATIVA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D4897A-E993-44A5-9946-FF1D3396CBD6}"/>
              </a:ext>
            </a:extLst>
          </p:cNvPr>
          <p:cNvSpPr txBox="1"/>
          <p:nvPr/>
        </p:nvSpPr>
        <p:spPr>
          <a:xfrm>
            <a:off x="2495600" y="1268760"/>
            <a:ext cx="417646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</a:t>
            </a:r>
            <a:r>
              <a:rPr lang="pt-BR" dirty="0" err="1"/>
              <a:t>Autoinflamatória</a:t>
            </a:r>
            <a:r>
              <a:rPr lang="pt-BR" dirty="0"/>
              <a:t> Monogênica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406A258-257E-4313-BDF6-B5CFFA9B8AD5}"/>
              </a:ext>
            </a:extLst>
          </p:cNvPr>
          <p:cNvSpPr txBox="1"/>
          <p:nvPr/>
        </p:nvSpPr>
        <p:spPr>
          <a:xfrm>
            <a:off x="2489731" y="2084943"/>
            <a:ext cx="396044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</a:t>
            </a:r>
            <a:r>
              <a:rPr lang="pt-BR" dirty="0" err="1"/>
              <a:t>Autoinflamatória</a:t>
            </a:r>
            <a:r>
              <a:rPr lang="pt-BR" dirty="0"/>
              <a:t> Poligênica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7DC357B-00D5-4D40-8F5B-67BA5BDEC9AA}"/>
              </a:ext>
            </a:extLst>
          </p:cNvPr>
          <p:cNvSpPr txBox="1"/>
          <p:nvPr/>
        </p:nvSpPr>
        <p:spPr>
          <a:xfrm>
            <a:off x="2489731" y="3067069"/>
            <a:ext cx="262471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Distúrbio Padrão Misto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97F915F-A397-41E9-822F-566C0F9142D0}"/>
              </a:ext>
            </a:extLst>
          </p:cNvPr>
          <p:cNvSpPr txBox="1"/>
          <p:nvPr/>
        </p:nvSpPr>
        <p:spPr>
          <a:xfrm>
            <a:off x="2500839" y="4034394"/>
            <a:ext cx="3492388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Autoimune Poligênica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4E2ECC6-5366-4151-9CB0-773CB6AE5307}"/>
              </a:ext>
            </a:extLst>
          </p:cNvPr>
          <p:cNvSpPr txBox="1"/>
          <p:nvPr/>
        </p:nvSpPr>
        <p:spPr>
          <a:xfrm>
            <a:off x="2489731" y="5218502"/>
            <a:ext cx="3694179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Autoimune Monogênica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3B0D0A6-F27D-4531-B5DE-40DBBE311C54}"/>
              </a:ext>
            </a:extLst>
          </p:cNvPr>
          <p:cNvSpPr txBox="1"/>
          <p:nvPr/>
        </p:nvSpPr>
        <p:spPr>
          <a:xfrm>
            <a:off x="5159896" y="6525344"/>
            <a:ext cx="667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McGonagle</a:t>
            </a:r>
            <a:r>
              <a:rPr lang="pt-BR" dirty="0"/>
              <a:t> et al., </a:t>
            </a:r>
            <a:r>
              <a:rPr lang="pt-BR" i="1" dirty="0" err="1"/>
              <a:t>Autoimmunity</a:t>
            </a:r>
            <a:r>
              <a:rPr lang="pt-BR" i="1" dirty="0"/>
              <a:t> </a:t>
            </a:r>
            <a:r>
              <a:rPr lang="pt-BR" i="1" dirty="0" err="1"/>
              <a:t>Rev</a:t>
            </a:r>
            <a:r>
              <a:rPr lang="pt-BR" i="1" dirty="0"/>
              <a:t>, </a:t>
            </a:r>
            <a:r>
              <a:rPr lang="pt-BR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5801387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3CDBE3-D593-4035-A877-26F8C6468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b="1" dirty="0">
                <a:solidFill>
                  <a:srgbClr val="FFFF00"/>
                </a:solidFill>
              </a:rPr>
              <a:t>Final </a:t>
            </a:r>
            <a:r>
              <a:rPr lang="pt-BR" b="1" dirty="0" err="1">
                <a:solidFill>
                  <a:srgbClr val="FFFF00"/>
                </a:solidFill>
              </a:rPr>
              <a:t>Messages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4A5A7A-303D-4BF8-886C-8D5AA29E9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89138"/>
            <a:ext cx="12072938" cy="3816350"/>
          </a:xfrm>
          <a:solidFill>
            <a:schemeClr val="accent5">
              <a:lumMod val="25000"/>
            </a:schemeClr>
          </a:solidFill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/>
              <a:t>The combination of innate and adaptive immune response may be the key to a better understanding of the therapeutic resistance observed in autoimmune rheumatic diseases. </a:t>
            </a:r>
            <a:endParaRPr lang="pt-BR" sz="40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541">
        <p159:morph option="byObject"/>
      </p:transition>
    </mc:Choice>
    <mc:Fallback xmlns="">
      <p:transition spd="slow" advTm="10541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Imagem 2">
            <a:extLst>
              <a:ext uri="{FF2B5EF4-FFF2-40B4-BE49-F238E27FC236}">
                <a16:creationId xmlns:a16="http://schemas.microsoft.com/office/drawing/2014/main" id="{330CC05D-3BED-4708-86E3-0989FE3F0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9" b="9480"/>
          <a:stretch>
            <a:fillRect/>
          </a:stretch>
        </p:blipFill>
        <p:spPr bwMode="auto">
          <a:xfrm>
            <a:off x="739775" y="795338"/>
            <a:ext cx="107124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0337BED-38E5-4481-8884-3901A2F15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047750"/>
            <a:ext cx="74199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42BAD843-B865-47D7-8DE4-53172362EE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9775" y="-95250"/>
            <a:ext cx="10972800" cy="1143000"/>
          </a:xfrm>
        </p:spPr>
        <p:txBody>
          <a:bodyPr rtlCol="0">
            <a:spAutoFit/>
          </a:bodyPr>
          <a:lstStyle/>
          <a:p>
            <a:pPr>
              <a:defRPr/>
            </a:pPr>
            <a:r>
              <a:rPr lang="pt-BR" sz="2400" b="1" dirty="0"/>
              <a:t>DIVISÃO DE IMUNOLOGIA 1997</a:t>
            </a:r>
          </a:p>
        </p:txBody>
      </p:sp>
      <p:pic>
        <p:nvPicPr>
          <p:cNvPr id="204805" name="Imagem 1">
            <a:extLst>
              <a:ext uri="{FF2B5EF4-FFF2-40B4-BE49-F238E27FC236}">
                <a16:creationId xmlns:a16="http://schemas.microsoft.com/office/drawing/2014/main" id="{D0DB06E4-CCA7-405D-BD35-74F1FDEBAC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650" y="150813"/>
            <a:ext cx="13335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0479B1B-DAAE-4D24-8F16-8C684F350FAD}"/>
              </a:ext>
            </a:extLst>
          </p:cNvPr>
          <p:cNvSpPr txBox="1"/>
          <p:nvPr/>
        </p:nvSpPr>
        <p:spPr>
          <a:xfrm>
            <a:off x="3938092" y="5493405"/>
            <a:ext cx="5184576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pt-BR" sz="2800" b="1" dirty="0" err="1">
                <a:solidFill>
                  <a:schemeClr val="accent4">
                    <a:lumMod val="10000"/>
                  </a:schemeClr>
                </a:solidFill>
              </a:rPr>
              <a:t>Prof</a:t>
            </a:r>
            <a:r>
              <a:rPr lang="pt-BR" sz="28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pt-BR" sz="2800" b="1" dirty="0" err="1">
                <a:solidFill>
                  <a:schemeClr val="accent4">
                    <a:lumMod val="10000"/>
                  </a:schemeClr>
                </a:solidFill>
              </a:rPr>
              <a:t>Dr</a:t>
            </a:r>
            <a:r>
              <a:rPr lang="pt-BR" sz="28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pt-BR" sz="2800" b="1" dirty="0" err="1">
                <a:solidFill>
                  <a:schemeClr val="accent4">
                    <a:lumMod val="10000"/>
                  </a:schemeClr>
                </a:solidFill>
              </a:rPr>
              <a:t>Julio</a:t>
            </a:r>
            <a:r>
              <a:rPr lang="pt-BR" sz="2800" b="1" dirty="0">
                <a:solidFill>
                  <a:schemeClr val="accent4">
                    <a:lumMod val="10000"/>
                  </a:schemeClr>
                </a:solidFill>
              </a:rPr>
              <a:t> Cesar </a:t>
            </a:r>
            <a:r>
              <a:rPr lang="pt-BR" sz="2800" b="1" dirty="0" err="1">
                <a:solidFill>
                  <a:schemeClr val="accent4">
                    <a:lumMod val="10000"/>
                  </a:schemeClr>
                </a:solidFill>
              </a:rPr>
              <a:t>Voltarelli</a:t>
            </a:r>
            <a:endParaRPr lang="en-US" sz="2800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50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A9DB05-F8FB-48EB-BFBA-76446C654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  </a:t>
            </a:r>
          </a:p>
        </p:txBody>
      </p:sp>
      <p:pic>
        <p:nvPicPr>
          <p:cNvPr id="205827" name="Imagem 2">
            <a:extLst>
              <a:ext uri="{FF2B5EF4-FFF2-40B4-BE49-F238E27FC236}">
                <a16:creationId xmlns:a16="http://schemas.microsoft.com/office/drawing/2014/main" id="{805A7459-56B0-43FC-B680-928702A91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14700" r="10226" b="4451"/>
          <a:stretch>
            <a:fillRect/>
          </a:stretch>
        </p:blipFill>
        <p:spPr bwMode="auto">
          <a:xfrm>
            <a:off x="1919288" y="1004888"/>
            <a:ext cx="817245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CaixaDeTexto 3">
            <a:extLst>
              <a:ext uri="{FF2B5EF4-FFF2-40B4-BE49-F238E27FC236}">
                <a16:creationId xmlns:a16="http://schemas.microsoft.com/office/drawing/2014/main" id="{287D03CC-7C0B-4144-BF23-6773F54AB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379413"/>
            <a:ext cx="8334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b="1" dirty="0"/>
              <a:t>RHEUMATOLOGY DIVISION </a:t>
            </a:r>
          </a:p>
        </p:txBody>
      </p:sp>
      <p:pic>
        <p:nvPicPr>
          <p:cNvPr id="205829" name="Imagem 4">
            <a:extLst>
              <a:ext uri="{FF2B5EF4-FFF2-40B4-BE49-F238E27FC236}">
                <a16:creationId xmlns:a16="http://schemas.microsoft.com/office/drawing/2014/main" id="{9F276938-1B51-4B9F-B983-206F94B24F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2084388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0" name="Imagem 2">
            <a:extLst>
              <a:ext uri="{FF2B5EF4-FFF2-40B4-BE49-F238E27FC236}">
                <a16:creationId xmlns:a16="http://schemas.microsoft.com/office/drawing/2014/main" id="{6632705D-08F6-48E4-B294-4027C77634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75" y="2517775"/>
            <a:ext cx="1884363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1" name="Imagem 3">
            <a:extLst>
              <a:ext uri="{FF2B5EF4-FFF2-40B4-BE49-F238E27FC236}">
                <a16:creationId xmlns:a16="http://schemas.microsoft.com/office/drawing/2014/main" id="{D9C4622D-5E22-4A4C-A7BE-45697E1CE7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3" y="1035050"/>
            <a:ext cx="1290637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8098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0DEF1A-BB4A-48F3-8203-5DD86AE6E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pic>
        <p:nvPicPr>
          <p:cNvPr id="206851" name="Imagem 2">
            <a:extLst>
              <a:ext uri="{FF2B5EF4-FFF2-40B4-BE49-F238E27FC236}">
                <a16:creationId xmlns:a16="http://schemas.microsoft.com/office/drawing/2014/main" id="{180B76DE-0F11-43D1-8C67-1796F570E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13251" r="8017" b="31100"/>
          <a:stretch>
            <a:fillRect/>
          </a:stretch>
        </p:blipFill>
        <p:spPr bwMode="auto">
          <a:xfrm>
            <a:off x="190500" y="849313"/>
            <a:ext cx="118110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CaixaDeTexto 3">
            <a:extLst>
              <a:ext uri="{FF2B5EF4-FFF2-40B4-BE49-F238E27FC236}">
                <a16:creationId xmlns:a16="http://schemas.microsoft.com/office/drawing/2014/main" id="{91A0DE59-208F-4AC2-8B7A-8225F9EF0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813" y="277813"/>
            <a:ext cx="8334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b="1" dirty="0"/>
              <a:t>RHEUMATOLOGY DIVISION AT CONGRESS</a:t>
            </a:r>
          </a:p>
        </p:txBody>
      </p:sp>
    </p:spTree>
  </p:cSld>
  <p:clrMapOvr>
    <a:masterClrMapping/>
  </p:clrMapOvr>
  <p:transition spd="slow" advTm="7953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hape 346">
            <a:extLst>
              <a:ext uri="{FF2B5EF4-FFF2-40B4-BE49-F238E27FC236}">
                <a16:creationId xmlns:a16="http://schemas.microsoft.com/office/drawing/2014/main" id="{EDE2E92E-96A3-41D8-9148-BEE469F1D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2006" y="0"/>
            <a:ext cx="2893107" cy="64706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SzTx/>
              <a:buFont typeface="Arial" panose="020B0604020202020204" pitchFamily="34" charset="0"/>
              <a:buNone/>
            </a:pPr>
            <a:endParaRPr lang="pt-BR" altLang="pt-BR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Shape 336">
            <a:extLst>
              <a:ext uri="{FF2B5EF4-FFF2-40B4-BE49-F238E27FC236}">
                <a16:creationId xmlns:a16="http://schemas.microsoft.com/office/drawing/2014/main" id="{55CFAF37-9AD6-4970-B5DC-6B3384CCF914}"/>
              </a:ext>
            </a:extLst>
          </p:cNvPr>
          <p:cNvSpPr txBox="1"/>
          <p:nvPr/>
        </p:nvSpPr>
        <p:spPr>
          <a:xfrm>
            <a:off x="1684338" y="182563"/>
            <a:ext cx="2244725" cy="60499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10000"/>
              </a:lnSpc>
              <a:buClr>
                <a:srgbClr val="FFFFFF"/>
              </a:buClr>
              <a:buSzPct val="25000"/>
              <a:defRPr/>
            </a:pPr>
            <a:r>
              <a:rPr lang="en-US" sz="24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Principal Investigators</a:t>
            </a:r>
          </a:p>
          <a:p>
            <a:pPr>
              <a:lnSpc>
                <a:spcPct val="110000"/>
              </a:lnSpc>
              <a:buClr>
                <a:srgbClr val="FFFFFF"/>
              </a:buClr>
              <a:buSzPct val="25000"/>
              <a:defRPr/>
            </a:pPr>
            <a:endParaRPr lang="pt-BR" sz="2400" b="1" dirty="0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0000"/>
              </a:lnSpc>
              <a:buClr>
                <a:srgbClr val="FFFFFF"/>
              </a:buClr>
              <a:buSzPct val="25000"/>
              <a:defRPr/>
            </a:pPr>
            <a:endParaRPr lang="pt-BR" sz="24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0000"/>
              </a:lnSpc>
              <a:buClr>
                <a:srgbClr val="478FCC"/>
              </a:buClr>
              <a:buFont typeface="Calibri"/>
              <a:buNone/>
              <a:defRPr/>
            </a:pPr>
            <a:endParaRPr sz="24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7396" name="Shape 186">
            <a:extLst>
              <a:ext uri="{FF2B5EF4-FFF2-40B4-BE49-F238E27FC236}">
                <a16:creationId xmlns:a16="http://schemas.microsoft.com/office/drawing/2014/main" id="{40467FB8-1C47-4C2A-8616-6512E87A3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0" y="1717675"/>
            <a:ext cx="2468563" cy="7461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en-US" altLang="pt-BR" sz="1600" dirty="0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Prof. Fernando Q. Cunha</a:t>
            </a:r>
          </a:p>
          <a:p>
            <a:pPr>
              <a:lnSpc>
                <a:spcPct val="130000"/>
              </a:lnSpc>
              <a:spcBef>
                <a:spcPts val="238"/>
              </a:spcBef>
              <a:buClrTx/>
              <a:buSzPct val="25000"/>
              <a:buFontTx/>
              <a:buNone/>
            </a:pPr>
            <a:r>
              <a:rPr lang="en-US" altLang="pt-BR" sz="1600" b="1" dirty="0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Coordinator</a:t>
            </a:r>
          </a:p>
        </p:txBody>
      </p:sp>
      <p:sp>
        <p:nvSpPr>
          <p:cNvPr id="187397" name="Shape 189">
            <a:extLst>
              <a:ext uri="{FF2B5EF4-FFF2-40B4-BE49-F238E27FC236}">
                <a16:creationId xmlns:a16="http://schemas.microsoft.com/office/drawing/2014/main" id="{5FD6D131-C9ED-4692-8622-FE0D2700E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763" y="1722438"/>
            <a:ext cx="1878012" cy="727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en-US" altLang="pt-BR" sz="1600" dirty="0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Prof. João Santana Silva</a:t>
            </a:r>
          </a:p>
          <a:p>
            <a:pPr>
              <a:lnSpc>
                <a:spcPct val="130000"/>
              </a:lnSpc>
              <a:spcBef>
                <a:spcPts val="238"/>
              </a:spcBef>
              <a:buClrTx/>
              <a:buSzPct val="25000"/>
              <a:buFontTx/>
              <a:buNone/>
            </a:pPr>
            <a:r>
              <a:rPr lang="en-US" altLang="pt-BR" sz="1200" dirty="0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187398" name="Shape 190">
            <a:extLst>
              <a:ext uri="{FF2B5EF4-FFF2-40B4-BE49-F238E27FC236}">
                <a16:creationId xmlns:a16="http://schemas.microsoft.com/office/drawing/2014/main" id="{B571F36F-D172-499F-952F-AB1D5E965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9700" y="1638300"/>
            <a:ext cx="1595438" cy="7905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en-US" altLang="pt-BR" sz="1600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Prof. Paulo 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en-US" altLang="pt-BR" sz="1600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Louzada Jr</a:t>
            </a:r>
            <a:endParaRPr lang="en-US" altLang="pt-BR" sz="1200">
              <a:solidFill>
                <a:srgbClr val="00008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7400" name="Shape 193">
            <a:extLst>
              <a:ext uri="{FF2B5EF4-FFF2-40B4-BE49-F238E27FC236}">
                <a16:creationId xmlns:a16="http://schemas.microsoft.com/office/drawing/2014/main" id="{84752A61-4031-47B1-9827-9550B2E6435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88" y="585788"/>
            <a:ext cx="1146175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Shape 194">
            <a:extLst>
              <a:ext uri="{FF2B5EF4-FFF2-40B4-BE49-F238E27FC236}">
                <a16:creationId xmlns:a16="http://schemas.microsoft.com/office/drawing/2014/main" id="{D823911B-ED08-4942-9979-4715A716E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3400" y="1701800"/>
            <a:ext cx="1497013" cy="727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en-US" altLang="pt-BR" sz="1600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Prof. Rita A. Tostes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en-US" altLang="pt-BR" sz="1200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Cardiovascular Pharmacology</a:t>
            </a:r>
          </a:p>
        </p:txBody>
      </p:sp>
      <p:pic>
        <p:nvPicPr>
          <p:cNvPr id="187403" name="Shape 196">
            <a:extLst>
              <a:ext uri="{FF2B5EF4-FFF2-40B4-BE49-F238E27FC236}">
                <a16:creationId xmlns:a16="http://schemas.microsoft.com/office/drawing/2014/main" id="{6946B538-A51B-4AC0-9A38-7AA879ACAAE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4429125"/>
            <a:ext cx="966788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04" name="Shape 198">
            <a:extLst>
              <a:ext uri="{FF2B5EF4-FFF2-40B4-BE49-F238E27FC236}">
                <a16:creationId xmlns:a16="http://schemas.microsoft.com/office/drawing/2014/main" id="{57AD54EA-1908-4FD3-8F20-671FE33C6AC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38" y="3290093"/>
            <a:ext cx="9652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05" name="Shape 199">
            <a:extLst>
              <a:ext uri="{FF2B5EF4-FFF2-40B4-BE49-F238E27FC236}">
                <a16:creationId xmlns:a16="http://schemas.microsoft.com/office/drawing/2014/main" id="{4467301F-A8AD-4435-8FD7-5F6ECC244F3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400425"/>
            <a:ext cx="966788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7" name="Shape 201">
            <a:extLst>
              <a:ext uri="{FF2B5EF4-FFF2-40B4-BE49-F238E27FC236}">
                <a16:creationId xmlns:a16="http://schemas.microsoft.com/office/drawing/2014/main" id="{61AE9066-378B-4658-B986-633C532F6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63" y="3413919"/>
            <a:ext cx="2549525" cy="842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en-US" altLang="pt-BR" sz="1800" dirty="0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Prof. Thiago M. Cunha</a:t>
            </a:r>
          </a:p>
          <a:p>
            <a:pPr>
              <a:lnSpc>
                <a:spcPct val="130000"/>
              </a:lnSpc>
              <a:spcBef>
                <a:spcPts val="238"/>
              </a:spcBef>
              <a:buClrTx/>
              <a:buSzPct val="25000"/>
              <a:buFontTx/>
              <a:buNone/>
            </a:pPr>
            <a:r>
              <a:rPr lang="en-US" altLang="pt-BR" sz="1600" dirty="0" err="1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Dor</a:t>
            </a:r>
            <a:r>
              <a:rPr lang="en-US" altLang="pt-BR" sz="1600" dirty="0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 </a:t>
            </a:r>
            <a:r>
              <a:rPr lang="en-US" altLang="pt-BR" sz="1600" dirty="0" err="1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Inflamação</a:t>
            </a:r>
            <a:endParaRPr lang="en-US" altLang="pt-BR" sz="1600" dirty="0">
              <a:solidFill>
                <a:srgbClr val="00008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7408" name="Shape 202">
            <a:extLst>
              <a:ext uri="{FF2B5EF4-FFF2-40B4-BE49-F238E27FC236}">
                <a16:creationId xmlns:a16="http://schemas.microsoft.com/office/drawing/2014/main" id="{BC80A034-1BCE-41B7-8FA3-DD92AB07C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8563" y="4391025"/>
            <a:ext cx="2606675" cy="7889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en-US" altLang="pt-BR" sz="1600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Prof. Jose C. Alves-Filho</a:t>
            </a:r>
          </a:p>
          <a:p>
            <a:pPr>
              <a:lnSpc>
                <a:spcPct val="130000"/>
              </a:lnSpc>
              <a:spcBef>
                <a:spcPts val="238"/>
              </a:spcBef>
              <a:buClrTx/>
              <a:buSzPct val="25000"/>
              <a:buFontTx/>
              <a:buNone/>
            </a:pPr>
            <a:r>
              <a:rPr lang="en-US" altLang="pt-BR" sz="1600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Imunofarmacologia</a:t>
            </a:r>
            <a:endParaRPr lang="en-US" altLang="pt-BR" sz="1100">
              <a:solidFill>
                <a:srgbClr val="00008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7409" name="Shape 203">
            <a:extLst>
              <a:ext uri="{FF2B5EF4-FFF2-40B4-BE49-F238E27FC236}">
                <a16:creationId xmlns:a16="http://schemas.microsoft.com/office/drawing/2014/main" id="{FDC980A5-2566-42CF-ACEB-4E6A1A175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5" y="3394075"/>
            <a:ext cx="2320925" cy="7588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en-US" altLang="pt-BR" sz="1800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Prof. Helder Nakaya Bioinformata</a:t>
            </a:r>
            <a:endParaRPr lang="en-US" altLang="pt-BR" sz="1200">
              <a:solidFill>
                <a:srgbClr val="00008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7410" name="Shape 204">
            <a:extLst>
              <a:ext uri="{FF2B5EF4-FFF2-40B4-BE49-F238E27FC236}">
                <a16:creationId xmlns:a16="http://schemas.microsoft.com/office/drawing/2014/main" id="{0D369CE1-BCB0-4C2E-B953-C44C1825B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4402138"/>
            <a:ext cx="2282825" cy="10398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en-US" altLang="pt-BR" sz="1600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Prof. Dario S. Zamboni</a:t>
            </a:r>
          </a:p>
          <a:p>
            <a:pPr>
              <a:lnSpc>
                <a:spcPct val="130000"/>
              </a:lnSpc>
              <a:spcBef>
                <a:spcPts val="238"/>
              </a:spcBef>
              <a:buClrTx/>
              <a:buSzPct val="25000"/>
              <a:buFontTx/>
              <a:buNone/>
            </a:pPr>
            <a:r>
              <a:rPr lang="en-US" altLang="pt-BR" sz="1600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Microbiologia e Imunidade Inata</a:t>
            </a:r>
          </a:p>
        </p:txBody>
      </p:sp>
      <p:pic>
        <p:nvPicPr>
          <p:cNvPr id="187411" name="Shape 205">
            <a:extLst>
              <a:ext uri="{FF2B5EF4-FFF2-40B4-BE49-F238E27FC236}">
                <a16:creationId xmlns:a16="http://schemas.microsoft.com/office/drawing/2014/main" id="{691E31D2-7E7C-489A-8FAA-25D6B890BA6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238" y="468313"/>
            <a:ext cx="107156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12" name="Picture 1">
            <a:extLst>
              <a:ext uri="{FF2B5EF4-FFF2-40B4-BE49-F238E27FC236}">
                <a16:creationId xmlns:a16="http://schemas.microsoft.com/office/drawing/2014/main" id="{9E990786-92B4-4563-8544-80E1C09BC4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5411788"/>
            <a:ext cx="63182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13" name="Picture 3">
            <a:extLst>
              <a:ext uri="{FF2B5EF4-FFF2-40B4-BE49-F238E27FC236}">
                <a16:creationId xmlns:a16="http://schemas.microsoft.com/office/drawing/2014/main" id="{006E0590-B7BC-4E93-B5E8-A3BB04EDE4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5411788"/>
            <a:ext cx="7588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14" name="Picture 5">
            <a:extLst>
              <a:ext uri="{FF2B5EF4-FFF2-40B4-BE49-F238E27FC236}">
                <a16:creationId xmlns:a16="http://schemas.microsoft.com/office/drawing/2014/main" id="{D03B23EE-2B21-4B35-A7C4-4582C1686A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5419725"/>
            <a:ext cx="73183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15" name="Picture 6">
            <a:extLst>
              <a:ext uri="{FF2B5EF4-FFF2-40B4-BE49-F238E27FC236}">
                <a16:creationId xmlns:a16="http://schemas.microsoft.com/office/drawing/2014/main" id="{9588CE44-BD64-4E9E-9023-5ADFF0F532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4445000"/>
            <a:ext cx="2189162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16" name="Picture 8">
            <a:extLst>
              <a:ext uri="{FF2B5EF4-FFF2-40B4-BE49-F238E27FC236}">
                <a16:creationId xmlns:a16="http://schemas.microsoft.com/office/drawing/2014/main" id="{1DEF81EE-A970-42BB-924E-70EAC38CE4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4295775"/>
            <a:ext cx="9620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17" name="Picture 32">
            <a:extLst>
              <a:ext uri="{FF2B5EF4-FFF2-40B4-BE49-F238E27FC236}">
                <a16:creationId xmlns:a16="http://schemas.microsoft.com/office/drawing/2014/main" id="{29D3EA29-5993-4290-A7D1-5B10411C92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608013"/>
            <a:ext cx="1100138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Shape 129">
            <a:extLst>
              <a:ext uri="{FF2B5EF4-FFF2-40B4-BE49-F238E27FC236}">
                <a16:creationId xmlns:a16="http://schemas.microsoft.com/office/drawing/2014/main" id="{4EF710B5-A595-4250-B3F7-796B4B28B957}"/>
              </a:ext>
            </a:extLst>
          </p:cNvPr>
          <p:cNvSpPr txBox="1"/>
          <p:nvPr/>
        </p:nvSpPr>
        <p:spPr>
          <a:xfrm>
            <a:off x="4235450" y="117475"/>
            <a:ext cx="6153150" cy="4079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91425" tIns="91425" rIns="91425" bIns="91425"/>
          <a:lstStyle/>
          <a:p>
            <a:pPr>
              <a:buSzPct val="25000"/>
              <a:defRPr/>
            </a:pPr>
            <a:r>
              <a:rPr lang="en-US" sz="1600" b="1" cap="all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SENIOR RESEARCHERS </a:t>
            </a:r>
          </a:p>
          <a:p>
            <a:pPr>
              <a:spcBef>
                <a:spcPts val="0"/>
              </a:spcBef>
              <a:buSzPct val="25000"/>
              <a:defRPr/>
            </a:pPr>
            <a:endParaRPr lang="en-US" sz="1600" b="1" cap="all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Shape 129">
            <a:extLst>
              <a:ext uri="{FF2B5EF4-FFF2-40B4-BE49-F238E27FC236}">
                <a16:creationId xmlns:a16="http://schemas.microsoft.com/office/drawing/2014/main" id="{19D2A53E-902F-44CB-B851-6F1EF830291C}"/>
              </a:ext>
            </a:extLst>
          </p:cNvPr>
          <p:cNvSpPr txBox="1"/>
          <p:nvPr/>
        </p:nvSpPr>
        <p:spPr>
          <a:xfrm>
            <a:off x="4235450" y="2779713"/>
            <a:ext cx="6153150" cy="4079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91425" tIns="91425" rIns="91425" bIns="91425"/>
          <a:lstStyle/>
          <a:p>
            <a:pPr>
              <a:buSzPct val="25000"/>
              <a:defRPr/>
            </a:pPr>
            <a:r>
              <a:rPr lang="en-US" sz="1600" b="1" cap="all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YOUNG RESEARCH LEADERS</a:t>
            </a:r>
          </a:p>
          <a:p>
            <a:pPr>
              <a:spcBef>
                <a:spcPts val="0"/>
              </a:spcBef>
              <a:buSzPct val="25000"/>
              <a:defRPr/>
            </a:pPr>
            <a:endParaRPr lang="en-US" sz="1600" b="1" cap="all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52550F3-E13B-4EB4-B03C-9AA466D320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19576" y="588964"/>
            <a:ext cx="1150937" cy="11509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3A0636D-B20E-4697-8DFC-979EE07E7DF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64198"/>
          <a:stretch/>
        </p:blipFill>
        <p:spPr>
          <a:xfrm>
            <a:off x="1182006" y="1439945"/>
            <a:ext cx="2115005" cy="2712955"/>
          </a:xfrm>
          <a:prstGeom prst="rect">
            <a:avLst/>
          </a:prstGeom>
        </p:spPr>
      </p:pic>
    </p:spTree>
  </p:cSld>
  <p:clrMapOvr>
    <a:masterClrMapping/>
  </p:clrMapOvr>
  <p:transition spd="slow" advTm="20127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5BE2-2A16-4DA6-B268-601919123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b="1" dirty="0" err="1">
                <a:solidFill>
                  <a:srgbClr val="FFFF00"/>
                </a:solidFill>
              </a:rPr>
              <a:t>Acknowledgments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658BA5-481B-4127-B328-B66084DBD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3072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pt-BR" dirty="0"/>
              <a:t>Raphael S Peres</a:t>
            </a:r>
          </a:p>
          <a:p>
            <a:pPr>
              <a:defRPr/>
            </a:pPr>
            <a:r>
              <a:rPr lang="pt-BR" dirty="0" err="1"/>
              <a:t>Jhimmy</a:t>
            </a:r>
            <a:r>
              <a:rPr lang="pt-BR" dirty="0"/>
              <a:t> </a:t>
            </a:r>
            <a:r>
              <a:rPr lang="pt-BR" dirty="0" err="1"/>
              <a:t>Talbot</a:t>
            </a:r>
            <a:endParaRPr lang="pt-BR" dirty="0"/>
          </a:p>
          <a:p>
            <a:pPr>
              <a:defRPr/>
            </a:pPr>
            <a:r>
              <a:rPr lang="pt-BR" dirty="0"/>
              <a:t>Flavio Veras</a:t>
            </a:r>
          </a:p>
          <a:p>
            <a:pPr>
              <a:defRPr/>
            </a:pPr>
            <a:r>
              <a:rPr lang="pt-BR" dirty="0"/>
              <a:t>Rafael Franca</a:t>
            </a:r>
          </a:p>
          <a:p>
            <a:pPr>
              <a:defRPr/>
            </a:pPr>
            <a:r>
              <a:rPr lang="pt-BR" dirty="0"/>
              <a:t>Silvio Vieira</a:t>
            </a:r>
          </a:p>
          <a:p>
            <a:pPr>
              <a:defRPr/>
            </a:pPr>
            <a:r>
              <a:rPr lang="pt-BR" dirty="0"/>
              <a:t>Fabricio Souto</a:t>
            </a:r>
          </a:p>
          <a:p>
            <a:pPr>
              <a:defRPr/>
            </a:pPr>
            <a:r>
              <a:rPr lang="pt-BR" dirty="0" err="1"/>
              <a:t>Livia</a:t>
            </a:r>
            <a:r>
              <a:rPr lang="pt-BR" dirty="0"/>
              <a:t> C Barroso</a:t>
            </a:r>
          </a:p>
          <a:p>
            <a:pPr>
              <a:defRPr/>
            </a:pPr>
            <a:r>
              <a:rPr lang="pt-BR" dirty="0" err="1"/>
              <a:t>Livia</a:t>
            </a:r>
            <a:r>
              <a:rPr lang="pt-BR" dirty="0"/>
              <a:t> Simões</a:t>
            </a:r>
          </a:p>
          <a:p>
            <a:pPr>
              <a:defRPr/>
            </a:pPr>
            <a:r>
              <a:rPr lang="pt-BR" dirty="0"/>
              <a:t>Sergio C L Almeida</a:t>
            </a:r>
          </a:p>
          <a:p>
            <a:pPr>
              <a:defRPr/>
            </a:pPr>
            <a:r>
              <a:rPr lang="pt-BR" dirty="0"/>
              <a:t>Paula B </a:t>
            </a:r>
            <a:r>
              <a:rPr lang="pt-BR" dirty="0" err="1"/>
              <a:t>Donate</a:t>
            </a:r>
            <a:endParaRPr lang="pt-BR" dirty="0"/>
          </a:p>
          <a:p>
            <a:pPr>
              <a:defRPr/>
            </a:pPr>
            <a:r>
              <a:rPr lang="pt-BR" dirty="0" err="1"/>
              <a:t>Patricia</a:t>
            </a:r>
            <a:r>
              <a:rPr lang="pt-BR" dirty="0"/>
              <a:t> Rolim Mendonça</a:t>
            </a:r>
          </a:p>
          <a:p>
            <a:pPr>
              <a:defRPr/>
            </a:pPr>
            <a:r>
              <a:rPr lang="pt-BR" dirty="0"/>
              <a:t>Isabela </a:t>
            </a:r>
            <a:r>
              <a:rPr lang="pt-BR" dirty="0" err="1"/>
              <a:t>Araujo</a:t>
            </a:r>
            <a:endParaRPr lang="pt-BR" dirty="0"/>
          </a:p>
          <a:p>
            <a:pPr>
              <a:defRPr/>
            </a:pPr>
            <a:r>
              <a:rPr lang="pt-BR" dirty="0"/>
              <a:t>Caio Cavalcante Machado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D421C3E-2272-4498-BE74-D04430C77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5638" y="1600200"/>
            <a:ext cx="4608512" cy="4525963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pt-BR" dirty="0"/>
              <a:t>Prof. Fernando Q Cunha</a:t>
            </a:r>
          </a:p>
          <a:p>
            <a:pPr>
              <a:defRPr/>
            </a:pPr>
            <a:r>
              <a:rPr lang="pt-BR" b="1" dirty="0" err="1">
                <a:solidFill>
                  <a:srgbClr val="FFFF00"/>
                </a:solidFill>
              </a:rPr>
              <a:t>Prof</a:t>
            </a:r>
            <a:r>
              <a:rPr lang="pt-BR" b="1" dirty="0">
                <a:solidFill>
                  <a:srgbClr val="FFFF00"/>
                </a:solidFill>
              </a:rPr>
              <a:t> Sergio H Ferreira</a:t>
            </a:r>
          </a:p>
          <a:p>
            <a:pPr>
              <a:defRPr/>
            </a:pPr>
            <a:r>
              <a:rPr lang="pt-BR" dirty="0" err="1"/>
              <a:t>Prof</a:t>
            </a:r>
            <a:r>
              <a:rPr lang="pt-BR" dirty="0"/>
              <a:t> Jose Carlos Alves-Filho</a:t>
            </a:r>
          </a:p>
          <a:p>
            <a:pPr>
              <a:defRPr/>
            </a:pPr>
            <a:r>
              <a:rPr lang="pt-BR" dirty="0" err="1"/>
              <a:t>Prof</a:t>
            </a:r>
            <a:r>
              <a:rPr lang="pt-BR" dirty="0"/>
              <a:t> Thiago M Cunha</a:t>
            </a:r>
          </a:p>
          <a:p>
            <a:pPr>
              <a:defRPr/>
            </a:pPr>
            <a:r>
              <a:rPr lang="pt-BR" dirty="0" err="1"/>
              <a:t>Prof</a:t>
            </a:r>
            <a:r>
              <a:rPr lang="pt-BR" dirty="0"/>
              <a:t> </a:t>
            </a:r>
            <a:r>
              <a:rPr lang="pt-BR" dirty="0" err="1"/>
              <a:t>Waldiceu</a:t>
            </a:r>
            <a:r>
              <a:rPr lang="pt-BR" dirty="0"/>
              <a:t> </a:t>
            </a:r>
            <a:r>
              <a:rPr lang="pt-BR" dirty="0" err="1"/>
              <a:t>Verri</a:t>
            </a:r>
            <a:endParaRPr lang="pt-BR" dirty="0"/>
          </a:p>
          <a:p>
            <a:pPr>
              <a:defRPr/>
            </a:pPr>
            <a:r>
              <a:rPr lang="pt-BR" dirty="0" err="1"/>
              <a:t>Prof</a:t>
            </a:r>
            <a:r>
              <a:rPr lang="pt-BR" dirty="0"/>
              <a:t> Renê D R Oliveira</a:t>
            </a:r>
          </a:p>
          <a:p>
            <a:pPr>
              <a:defRPr/>
            </a:pPr>
            <a:r>
              <a:rPr lang="pt-BR" dirty="0" err="1"/>
              <a:t>Prof</a:t>
            </a:r>
            <a:r>
              <a:rPr lang="pt-BR" dirty="0"/>
              <a:t> Dario Zamboni</a:t>
            </a:r>
          </a:p>
          <a:p>
            <a:pPr>
              <a:defRPr/>
            </a:pPr>
            <a:r>
              <a:rPr lang="pt-BR" dirty="0" err="1"/>
              <a:t>Prof</a:t>
            </a:r>
            <a:r>
              <a:rPr lang="pt-BR" dirty="0"/>
              <a:t> Joao Santana Silva</a:t>
            </a:r>
          </a:p>
          <a:p>
            <a:pPr>
              <a:defRPr/>
            </a:pPr>
            <a:r>
              <a:rPr lang="pt-BR" dirty="0" err="1"/>
              <a:t>Prof</a:t>
            </a:r>
            <a:r>
              <a:rPr lang="pt-BR" dirty="0"/>
              <a:t> Flavio Amaral</a:t>
            </a:r>
          </a:p>
          <a:p>
            <a:pPr>
              <a:defRPr/>
            </a:pPr>
            <a:r>
              <a:rPr lang="pt-BR" dirty="0" err="1"/>
              <a:t>Prof</a:t>
            </a:r>
            <a:r>
              <a:rPr lang="pt-BR" dirty="0"/>
              <a:t> Mauro M Teixeira</a:t>
            </a:r>
          </a:p>
          <a:p>
            <a:pPr>
              <a:defRPr/>
            </a:pPr>
            <a:r>
              <a:rPr lang="pt-BR" dirty="0" err="1"/>
              <a:t>Profa</a:t>
            </a:r>
            <a:r>
              <a:rPr lang="pt-BR" dirty="0"/>
              <a:t> </a:t>
            </a:r>
            <a:r>
              <a:rPr lang="pt-BR" dirty="0" err="1"/>
              <a:t>Tarcilia</a:t>
            </a:r>
            <a:r>
              <a:rPr lang="pt-BR" dirty="0"/>
              <a:t> A Silva</a:t>
            </a:r>
          </a:p>
          <a:p>
            <a:pPr>
              <a:defRPr/>
            </a:pPr>
            <a:r>
              <a:rPr lang="pt-BR" dirty="0" err="1"/>
              <a:t>Prof</a:t>
            </a:r>
            <a:r>
              <a:rPr lang="pt-BR" dirty="0"/>
              <a:t> Ian </a:t>
            </a:r>
            <a:r>
              <a:rPr lang="pt-BR" dirty="0" err="1"/>
              <a:t>McInness</a:t>
            </a:r>
            <a:endParaRPr lang="pt-BR" dirty="0"/>
          </a:p>
          <a:p>
            <a:pPr>
              <a:defRPr/>
            </a:pPr>
            <a:r>
              <a:rPr lang="pt-BR" dirty="0" err="1"/>
              <a:t>Prof</a:t>
            </a:r>
            <a:r>
              <a:rPr lang="pt-BR" dirty="0"/>
              <a:t> </a:t>
            </a:r>
            <a:r>
              <a:rPr lang="pt-BR" dirty="0" err="1"/>
              <a:t>Foo</a:t>
            </a:r>
            <a:r>
              <a:rPr lang="pt-BR" dirty="0"/>
              <a:t> Y </a:t>
            </a:r>
            <a:r>
              <a:rPr lang="pt-BR" dirty="0" err="1"/>
              <a:t>Liew</a:t>
            </a:r>
            <a:endParaRPr lang="pt-BR" dirty="0"/>
          </a:p>
          <a:p>
            <a:pPr>
              <a:defRPr/>
            </a:pPr>
            <a:endParaRPr lang="pt-BR" dirty="0"/>
          </a:p>
        </p:txBody>
      </p:sp>
      <p:pic>
        <p:nvPicPr>
          <p:cNvPr id="207877" name="Imagem 6">
            <a:extLst>
              <a:ext uri="{FF2B5EF4-FFF2-40B4-BE49-F238E27FC236}">
                <a16:creationId xmlns:a16="http://schemas.microsoft.com/office/drawing/2014/main" id="{4285783E-FE64-4830-B10B-6A0B75F34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225" y="4257675"/>
            <a:ext cx="8016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8" name="Imagem 7">
            <a:extLst>
              <a:ext uri="{FF2B5EF4-FFF2-40B4-BE49-F238E27FC236}">
                <a16:creationId xmlns:a16="http://schemas.microsoft.com/office/drawing/2014/main" id="{375BA21F-7B2F-4059-9A10-71DC53A68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225" y="2849563"/>
            <a:ext cx="86042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9" name="Imagem 8">
            <a:extLst>
              <a:ext uri="{FF2B5EF4-FFF2-40B4-BE49-F238E27FC236}">
                <a16:creationId xmlns:a16="http://schemas.microsoft.com/office/drawing/2014/main" id="{C617C1C1-0274-4196-9D88-994D011ED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225" y="54483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80" name="Imagem 10">
            <a:extLst>
              <a:ext uri="{FF2B5EF4-FFF2-40B4-BE49-F238E27FC236}">
                <a16:creationId xmlns:a16="http://schemas.microsoft.com/office/drawing/2014/main" id="{C9EC4209-B19B-4F41-A5B5-A9FC5D704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0"/>
          <a:stretch>
            <a:fillRect/>
          </a:stretch>
        </p:blipFill>
        <p:spPr bwMode="auto">
          <a:xfrm>
            <a:off x="3316288" y="2705100"/>
            <a:ext cx="112553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81" name="Imagem 5">
            <a:extLst>
              <a:ext uri="{FF2B5EF4-FFF2-40B4-BE49-F238E27FC236}">
                <a16:creationId xmlns:a16="http://schemas.microsoft.com/office/drawing/2014/main" id="{79752267-8406-4B16-BC8C-99508DFF8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838" y="342900"/>
            <a:ext cx="2595562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1628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C4B7A-C1D3-4CF3-8493-D02ED823B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7288" y="5661025"/>
            <a:ext cx="7772400" cy="830263"/>
          </a:xfrm>
        </p:spPr>
        <p:txBody>
          <a:bodyPr/>
          <a:lstStyle/>
          <a:p>
            <a:pPr algn="r">
              <a:defRPr/>
            </a:pPr>
            <a:r>
              <a:rPr lang="pt-BR" dirty="0"/>
              <a:t>Obrigado!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742E85-F636-4CD6-B9B7-D130E6D80D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pic>
        <p:nvPicPr>
          <p:cNvPr id="211972" name="Imagem 7">
            <a:extLst>
              <a:ext uri="{FF2B5EF4-FFF2-40B4-BE49-F238E27FC236}">
                <a16:creationId xmlns:a16="http://schemas.microsoft.com/office/drawing/2014/main" id="{A125C7C4-55A0-4967-94B2-40A4A8547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296863"/>
            <a:ext cx="5908675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3" name="Imagem 5">
            <a:extLst>
              <a:ext uri="{FF2B5EF4-FFF2-40B4-BE49-F238E27FC236}">
                <a16:creationId xmlns:a16="http://schemas.microsoft.com/office/drawing/2014/main" id="{C757255C-A3C6-493F-807C-513CD6174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0" y="1125538"/>
            <a:ext cx="237648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4" name="Imagem 6">
            <a:extLst>
              <a:ext uri="{FF2B5EF4-FFF2-40B4-BE49-F238E27FC236}">
                <a16:creationId xmlns:a16="http://schemas.microsoft.com/office/drawing/2014/main" id="{13E9F6E8-E9CA-45C7-9679-8D1C4AC6F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3013075"/>
            <a:ext cx="316388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5" name="Imagem 3">
            <a:extLst>
              <a:ext uri="{FF2B5EF4-FFF2-40B4-BE49-F238E27FC236}">
                <a16:creationId xmlns:a16="http://schemas.microsoft.com/office/drawing/2014/main" id="{91336A8E-68E1-4A4C-901D-15EBD8EEF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3" y="3289300"/>
            <a:ext cx="35528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229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D746754-78F0-4BF6-B137-2736AFBC4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00" y="272169"/>
            <a:ext cx="8755279" cy="639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5308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4468A-6D5A-41EB-BA03-28598D47C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pic>
        <p:nvPicPr>
          <p:cNvPr id="155651" name="Imagem 2">
            <a:extLst>
              <a:ext uri="{FF2B5EF4-FFF2-40B4-BE49-F238E27FC236}">
                <a16:creationId xmlns:a16="http://schemas.microsoft.com/office/drawing/2014/main" id="{0A6AFA7E-8F81-45B5-B8C5-17C16A733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277813"/>
            <a:ext cx="6154738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2" name="CaixaDeTexto 3">
            <a:extLst>
              <a:ext uri="{FF2B5EF4-FFF2-40B4-BE49-F238E27FC236}">
                <a16:creationId xmlns:a16="http://schemas.microsoft.com/office/drawing/2014/main" id="{E558B2F4-E74D-4251-B571-F169740EE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620713"/>
            <a:ext cx="3744912" cy="523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/>
              <a:t>MICROBIOTA e AR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A8AD06A-D3D1-42EC-9D81-367099040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1989138"/>
            <a:ext cx="3830637" cy="9239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dirty="0"/>
              <a:t>NA DISBIOSE OCORRE MAIOR PRODUÇÃO DE </a:t>
            </a:r>
            <a:r>
              <a:rPr lang="pt-BR" altLang="pt-BR" sz="1800" b="1" dirty="0">
                <a:solidFill>
                  <a:srgbClr val="FFFF00"/>
                </a:solidFill>
              </a:rPr>
              <a:t>ALARMINAS PRÓ-INFLAMATÓRIAS</a:t>
            </a:r>
          </a:p>
        </p:txBody>
      </p:sp>
      <p:sp>
        <p:nvSpPr>
          <p:cNvPr id="155654" name="CaixaDeTexto 5">
            <a:extLst>
              <a:ext uri="{FF2B5EF4-FFF2-40B4-BE49-F238E27FC236}">
                <a16:creationId xmlns:a16="http://schemas.microsoft.com/office/drawing/2014/main" id="{536797E7-1751-4A50-8D7B-924965D24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2825" y="6021388"/>
            <a:ext cx="4608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600" b="1" i="1"/>
              <a:t>Scher &amp; Abramson, Nat Rev Rheumatol, 2011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600" b="1" i="1"/>
              <a:t>Wu et al, Int. J. Mol. Sci.</a:t>
            </a:r>
            <a:r>
              <a:rPr lang="en-US" altLang="pt-BR" sz="1600" b="1"/>
              <a:t> 2016</a:t>
            </a:r>
            <a:endParaRPr lang="pt-BR" altLang="pt-BR" sz="1600" b="1"/>
          </a:p>
        </p:txBody>
      </p:sp>
      <p:sp>
        <p:nvSpPr>
          <p:cNvPr id="7" name="Seta para baixo 6">
            <a:extLst>
              <a:ext uri="{FF2B5EF4-FFF2-40B4-BE49-F238E27FC236}">
                <a16:creationId xmlns:a16="http://schemas.microsoft.com/office/drawing/2014/main" id="{3D899FF0-22A3-4182-BDDD-E046365F4DE4}"/>
              </a:ext>
            </a:extLst>
          </p:cNvPr>
          <p:cNvSpPr/>
          <p:nvPr/>
        </p:nvSpPr>
        <p:spPr>
          <a:xfrm>
            <a:off x="9048750" y="1268413"/>
            <a:ext cx="863600" cy="64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952B957-F14F-47F4-AA18-90596037C3ED}"/>
              </a:ext>
            </a:extLst>
          </p:cNvPr>
          <p:cNvSpPr/>
          <p:nvPr/>
        </p:nvSpPr>
        <p:spPr>
          <a:xfrm>
            <a:off x="5519738" y="1268413"/>
            <a:ext cx="1439862" cy="865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0360708-7D41-4675-8799-4F2AF4314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3935413"/>
            <a:ext cx="3830637" cy="6461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FAVORECENDO O DESENVOLVIMENTO DA  </a:t>
            </a:r>
            <a:r>
              <a:rPr lang="pt-BR" altLang="pt-BR" sz="1800" b="1">
                <a:solidFill>
                  <a:srgbClr val="FFFF00"/>
                </a:solidFill>
              </a:rPr>
              <a:t>AR</a:t>
            </a:r>
          </a:p>
        </p:txBody>
      </p:sp>
      <p:sp>
        <p:nvSpPr>
          <p:cNvPr id="10" name="Seta para baixo 9">
            <a:extLst>
              <a:ext uri="{FF2B5EF4-FFF2-40B4-BE49-F238E27FC236}">
                <a16:creationId xmlns:a16="http://schemas.microsoft.com/office/drawing/2014/main" id="{35001623-85EB-42D1-91A0-6F6429BBFD34}"/>
              </a:ext>
            </a:extLst>
          </p:cNvPr>
          <p:cNvSpPr/>
          <p:nvPr/>
        </p:nvSpPr>
        <p:spPr>
          <a:xfrm>
            <a:off x="9048750" y="3076575"/>
            <a:ext cx="863600" cy="7842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custDataLst>
      <p:tags r:id="rId1"/>
    </p:custDataLst>
  </p:cSld>
  <p:clrMapOvr>
    <a:masterClrMapping/>
  </p:clrMapOvr>
  <p:transition spd="slow" advTm="200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E6C7C3-589C-474B-BDE8-DBA79ACD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riângulo Retângulo 2">
            <a:extLst>
              <a:ext uri="{FF2B5EF4-FFF2-40B4-BE49-F238E27FC236}">
                <a16:creationId xmlns:a16="http://schemas.microsoft.com/office/drawing/2014/main" id="{DA67808B-30AE-46F4-ABA4-FC329AFDD2C5}"/>
              </a:ext>
            </a:extLst>
          </p:cNvPr>
          <p:cNvSpPr/>
          <p:nvPr/>
        </p:nvSpPr>
        <p:spPr>
          <a:xfrm rot="10800000" flipH="1">
            <a:off x="1487488" y="1124744"/>
            <a:ext cx="576064" cy="4680520"/>
          </a:xfrm>
          <a:prstGeom prst="rt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riângulo Retângulo 3">
            <a:extLst>
              <a:ext uri="{FF2B5EF4-FFF2-40B4-BE49-F238E27FC236}">
                <a16:creationId xmlns:a16="http://schemas.microsoft.com/office/drawing/2014/main" id="{8576647B-9668-4C02-BDB3-C0F2EC4C7D31}"/>
              </a:ext>
            </a:extLst>
          </p:cNvPr>
          <p:cNvSpPr/>
          <p:nvPr/>
        </p:nvSpPr>
        <p:spPr>
          <a:xfrm flipH="1">
            <a:off x="1700576" y="1064686"/>
            <a:ext cx="576066" cy="4668570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EB292FF-44AD-47C3-8B05-6B6F9ECB6210}"/>
              </a:ext>
            </a:extLst>
          </p:cNvPr>
          <p:cNvSpPr txBox="1"/>
          <p:nvPr/>
        </p:nvSpPr>
        <p:spPr>
          <a:xfrm>
            <a:off x="1020132" y="396053"/>
            <a:ext cx="1360887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Imunidade INATA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0754257-8429-485C-81CA-B92FF878DB6C}"/>
              </a:ext>
            </a:extLst>
          </p:cNvPr>
          <p:cNvSpPr txBox="1"/>
          <p:nvPr/>
        </p:nvSpPr>
        <p:spPr>
          <a:xfrm>
            <a:off x="1088509" y="5887624"/>
            <a:ext cx="1800200" cy="64633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Imunidade ADAPTATIVA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D4897A-E993-44A5-9946-FF1D3396CBD6}"/>
              </a:ext>
            </a:extLst>
          </p:cNvPr>
          <p:cNvSpPr txBox="1"/>
          <p:nvPr/>
        </p:nvSpPr>
        <p:spPr>
          <a:xfrm>
            <a:off x="2495600" y="1268760"/>
            <a:ext cx="417646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</a:t>
            </a:r>
            <a:r>
              <a:rPr lang="pt-BR" dirty="0" err="1"/>
              <a:t>Autoinflamatória</a:t>
            </a:r>
            <a:r>
              <a:rPr lang="pt-BR" dirty="0"/>
              <a:t> Monogênica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406A258-257E-4313-BDF6-B5CFFA9B8AD5}"/>
              </a:ext>
            </a:extLst>
          </p:cNvPr>
          <p:cNvSpPr txBox="1"/>
          <p:nvPr/>
        </p:nvSpPr>
        <p:spPr>
          <a:xfrm>
            <a:off x="2489731" y="2084943"/>
            <a:ext cx="396044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</a:t>
            </a:r>
            <a:r>
              <a:rPr lang="pt-BR" dirty="0" err="1"/>
              <a:t>Autoinflamatória</a:t>
            </a:r>
            <a:r>
              <a:rPr lang="pt-BR" dirty="0"/>
              <a:t> Poligênica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7DC357B-00D5-4D40-8F5B-67BA5BDEC9AA}"/>
              </a:ext>
            </a:extLst>
          </p:cNvPr>
          <p:cNvSpPr txBox="1"/>
          <p:nvPr/>
        </p:nvSpPr>
        <p:spPr>
          <a:xfrm>
            <a:off x="2489731" y="3067069"/>
            <a:ext cx="262471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Distúrbio Padrão Misto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97F915F-A397-41E9-822F-566C0F9142D0}"/>
              </a:ext>
            </a:extLst>
          </p:cNvPr>
          <p:cNvSpPr txBox="1"/>
          <p:nvPr/>
        </p:nvSpPr>
        <p:spPr>
          <a:xfrm>
            <a:off x="2500839" y="4034394"/>
            <a:ext cx="3492388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Autoimune Poligênica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4E2ECC6-5366-4151-9CB0-773CB6AE5307}"/>
              </a:ext>
            </a:extLst>
          </p:cNvPr>
          <p:cNvSpPr txBox="1"/>
          <p:nvPr/>
        </p:nvSpPr>
        <p:spPr>
          <a:xfrm>
            <a:off x="2489731" y="5218502"/>
            <a:ext cx="3694179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Autoimune Monogênica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3504C43-D217-4DCF-B931-A013D73BE3A4}"/>
              </a:ext>
            </a:extLst>
          </p:cNvPr>
          <p:cNvSpPr txBox="1"/>
          <p:nvPr/>
        </p:nvSpPr>
        <p:spPr>
          <a:xfrm>
            <a:off x="6960096" y="853261"/>
            <a:ext cx="2736304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Mutação MEFV - FMF</a:t>
            </a:r>
          </a:p>
          <a:p>
            <a:r>
              <a:rPr lang="pt-BR" dirty="0" err="1"/>
              <a:t>Criopirinopatias</a:t>
            </a:r>
            <a:r>
              <a:rPr lang="pt-BR" dirty="0"/>
              <a:t> NLRP3 </a:t>
            </a:r>
          </a:p>
          <a:p>
            <a:r>
              <a:rPr lang="pt-BR" u="sng" dirty="0" err="1"/>
              <a:t>Sindrome</a:t>
            </a:r>
            <a:r>
              <a:rPr lang="pt-BR" u="sng" dirty="0"/>
              <a:t> Blau NOD2</a:t>
            </a:r>
          </a:p>
          <a:p>
            <a:r>
              <a:rPr lang="pt-BR" u="sng" dirty="0"/>
              <a:t>Hemocromatose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F2A04A9-73E2-48E7-A8A6-4C070F36D013}"/>
              </a:ext>
            </a:extLst>
          </p:cNvPr>
          <p:cNvCxnSpPr>
            <a:stCxn id="7" idx="3"/>
            <a:endCxn id="12" idx="1"/>
          </p:cNvCxnSpPr>
          <p:nvPr/>
        </p:nvCxnSpPr>
        <p:spPr>
          <a:xfrm>
            <a:off x="6672064" y="1453426"/>
            <a:ext cx="288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8BC1176-4E06-4359-9723-A879CA17D23E}"/>
              </a:ext>
            </a:extLst>
          </p:cNvPr>
          <p:cNvSpPr txBox="1"/>
          <p:nvPr/>
        </p:nvSpPr>
        <p:spPr>
          <a:xfrm>
            <a:off x="5159896" y="6525344"/>
            <a:ext cx="667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McGonagle</a:t>
            </a:r>
            <a:r>
              <a:rPr lang="pt-BR" dirty="0"/>
              <a:t> et al., </a:t>
            </a:r>
            <a:r>
              <a:rPr lang="pt-BR" i="1" dirty="0" err="1"/>
              <a:t>Autoimmunity</a:t>
            </a:r>
            <a:r>
              <a:rPr lang="pt-BR" i="1" dirty="0"/>
              <a:t> </a:t>
            </a:r>
            <a:r>
              <a:rPr lang="pt-BR" i="1" dirty="0" err="1"/>
              <a:t>Rev</a:t>
            </a:r>
            <a:r>
              <a:rPr lang="pt-BR" i="1" dirty="0"/>
              <a:t>, </a:t>
            </a:r>
            <a:r>
              <a:rPr lang="pt-BR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428035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E6C7C3-589C-474B-BDE8-DBA79ACD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riângulo Retângulo 2">
            <a:extLst>
              <a:ext uri="{FF2B5EF4-FFF2-40B4-BE49-F238E27FC236}">
                <a16:creationId xmlns:a16="http://schemas.microsoft.com/office/drawing/2014/main" id="{DA67808B-30AE-46F4-ABA4-FC329AFDD2C5}"/>
              </a:ext>
            </a:extLst>
          </p:cNvPr>
          <p:cNvSpPr/>
          <p:nvPr/>
        </p:nvSpPr>
        <p:spPr>
          <a:xfrm rot="10800000" flipH="1">
            <a:off x="1487488" y="1124744"/>
            <a:ext cx="576064" cy="4680520"/>
          </a:xfrm>
          <a:prstGeom prst="rt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riângulo Retângulo 3">
            <a:extLst>
              <a:ext uri="{FF2B5EF4-FFF2-40B4-BE49-F238E27FC236}">
                <a16:creationId xmlns:a16="http://schemas.microsoft.com/office/drawing/2014/main" id="{8576647B-9668-4C02-BDB3-C0F2EC4C7D31}"/>
              </a:ext>
            </a:extLst>
          </p:cNvPr>
          <p:cNvSpPr/>
          <p:nvPr/>
        </p:nvSpPr>
        <p:spPr>
          <a:xfrm flipH="1">
            <a:off x="1700576" y="1064686"/>
            <a:ext cx="576066" cy="4668570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EB292FF-44AD-47C3-8B05-6B6F9ECB6210}"/>
              </a:ext>
            </a:extLst>
          </p:cNvPr>
          <p:cNvSpPr txBox="1"/>
          <p:nvPr/>
        </p:nvSpPr>
        <p:spPr>
          <a:xfrm>
            <a:off x="1020132" y="396053"/>
            <a:ext cx="1360887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Imunidade INATA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0754257-8429-485C-81CA-B92FF878DB6C}"/>
              </a:ext>
            </a:extLst>
          </p:cNvPr>
          <p:cNvSpPr txBox="1"/>
          <p:nvPr/>
        </p:nvSpPr>
        <p:spPr>
          <a:xfrm>
            <a:off x="1088509" y="5887624"/>
            <a:ext cx="1800200" cy="64633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Imunidade ADAPTATIVA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D4897A-E993-44A5-9946-FF1D3396CBD6}"/>
              </a:ext>
            </a:extLst>
          </p:cNvPr>
          <p:cNvSpPr txBox="1"/>
          <p:nvPr/>
        </p:nvSpPr>
        <p:spPr>
          <a:xfrm>
            <a:off x="2495600" y="1268760"/>
            <a:ext cx="417646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</a:t>
            </a:r>
            <a:r>
              <a:rPr lang="pt-BR" dirty="0" err="1"/>
              <a:t>Autoinflamatória</a:t>
            </a:r>
            <a:r>
              <a:rPr lang="pt-BR" dirty="0"/>
              <a:t> Monogênica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406A258-257E-4313-BDF6-B5CFFA9B8AD5}"/>
              </a:ext>
            </a:extLst>
          </p:cNvPr>
          <p:cNvSpPr txBox="1"/>
          <p:nvPr/>
        </p:nvSpPr>
        <p:spPr>
          <a:xfrm>
            <a:off x="2489731" y="2084943"/>
            <a:ext cx="396044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</a:t>
            </a:r>
            <a:r>
              <a:rPr lang="pt-BR" dirty="0" err="1"/>
              <a:t>Autoinflamatória</a:t>
            </a:r>
            <a:r>
              <a:rPr lang="pt-BR" dirty="0"/>
              <a:t> Poligênica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7DC357B-00D5-4D40-8F5B-67BA5BDEC9AA}"/>
              </a:ext>
            </a:extLst>
          </p:cNvPr>
          <p:cNvSpPr txBox="1"/>
          <p:nvPr/>
        </p:nvSpPr>
        <p:spPr>
          <a:xfrm>
            <a:off x="2489731" y="3067069"/>
            <a:ext cx="262471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Distúrbio Padrão Misto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97F915F-A397-41E9-822F-566C0F9142D0}"/>
              </a:ext>
            </a:extLst>
          </p:cNvPr>
          <p:cNvSpPr txBox="1"/>
          <p:nvPr/>
        </p:nvSpPr>
        <p:spPr>
          <a:xfrm>
            <a:off x="2500839" y="4034394"/>
            <a:ext cx="3492388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Autoimune Poligênica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4E2ECC6-5366-4151-9CB0-773CB6AE5307}"/>
              </a:ext>
            </a:extLst>
          </p:cNvPr>
          <p:cNvSpPr txBox="1"/>
          <p:nvPr/>
        </p:nvSpPr>
        <p:spPr>
          <a:xfrm>
            <a:off x="2489731" y="5218502"/>
            <a:ext cx="3694179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Autoimune Monogênica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3504C43-D217-4DCF-B931-A013D73BE3A4}"/>
              </a:ext>
            </a:extLst>
          </p:cNvPr>
          <p:cNvSpPr txBox="1"/>
          <p:nvPr/>
        </p:nvSpPr>
        <p:spPr>
          <a:xfrm>
            <a:off x="7104112" y="1669444"/>
            <a:ext cx="2736304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Still </a:t>
            </a:r>
          </a:p>
          <a:p>
            <a:r>
              <a:rPr lang="pt-BR" dirty="0"/>
              <a:t>Gota </a:t>
            </a:r>
            <a:r>
              <a:rPr lang="pt-BR" dirty="0" err="1"/>
              <a:t>Poliarticular</a:t>
            </a:r>
            <a:endParaRPr lang="pt-BR" dirty="0"/>
          </a:p>
          <a:p>
            <a:r>
              <a:rPr lang="pt-BR" u="sng" dirty="0" err="1"/>
              <a:t>Polimialgia</a:t>
            </a:r>
            <a:r>
              <a:rPr lang="pt-BR" u="sng" dirty="0"/>
              <a:t> </a:t>
            </a:r>
            <a:r>
              <a:rPr lang="pt-BR" u="sng" dirty="0" err="1"/>
              <a:t>Reumatica</a:t>
            </a:r>
            <a:endParaRPr lang="pt-BR" u="sng" dirty="0"/>
          </a:p>
          <a:p>
            <a:r>
              <a:rPr lang="pt-BR" u="sng" dirty="0"/>
              <a:t>Hemocromatose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F2A04A9-73E2-48E7-A8A6-4C070F36D013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487467" y="2269608"/>
            <a:ext cx="61664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CA6F241-9B35-4E6D-B345-6DA16A3C0937}"/>
              </a:ext>
            </a:extLst>
          </p:cNvPr>
          <p:cNvSpPr txBox="1"/>
          <p:nvPr/>
        </p:nvSpPr>
        <p:spPr>
          <a:xfrm>
            <a:off x="5159896" y="6525344"/>
            <a:ext cx="667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McGonagle</a:t>
            </a:r>
            <a:r>
              <a:rPr lang="pt-BR" dirty="0"/>
              <a:t> et al., </a:t>
            </a:r>
            <a:r>
              <a:rPr lang="pt-BR" i="1" dirty="0" err="1"/>
              <a:t>Autoimmunity</a:t>
            </a:r>
            <a:r>
              <a:rPr lang="pt-BR" i="1" dirty="0"/>
              <a:t> </a:t>
            </a:r>
            <a:r>
              <a:rPr lang="pt-BR" i="1" dirty="0" err="1"/>
              <a:t>Rev</a:t>
            </a:r>
            <a:r>
              <a:rPr lang="pt-BR" i="1" dirty="0"/>
              <a:t>, </a:t>
            </a:r>
            <a:r>
              <a:rPr lang="pt-BR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458349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E6C7C3-589C-474B-BDE8-DBA79ACD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riângulo Retângulo 2">
            <a:extLst>
              <a:ext uri="{FF2B5EF4-FFF2-40B4-BE49-F238E27FC236}">
                <a16:creationId xmlns:a16="http://schemas.microsoft.com/office/drawing/2014/main" id="{DA67808B-30AE-46F4-ABA4-FC329AFDD2C5}"/>
              </a:ext>
            </a:extLst>
          </p:cNvPr>
          <p:cNvSpPr/>
          <p:nvPr/>
        </p:nvSpPr>
        <p:spPr>
          <a:xfrm rot="10800000" flipH="1">
            <a:off x="1487488" y="1124744"/>
            <a:ext cx="576064" cy="4680520"/>
          </a:xfrm>
          <a:prstGeom prst="rt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riângulo Retângulo 3">
            <a:extLst>
              <a:ext uri="{FF2B5EF4-FFF2-40B4-BE49-F238E27FC236}">
                <a16:creationId xmlns:a16="http://schemas.microsoft.com/office/drawing/2014/main" id="{8576647B-9668-4C02-BDB3-C0F2EC4C7D31}"/>
              </a:ext>
            </a:extLst>
          </p:cNvPr>
          <p:cNvSpPr/>
          <p:nvPr/>
        </p:nvSpPr>
        <p:spPr>
          <a:xfrm flipH="1">
            <a:off x="1700576" y="1064686"/>
            <a:ext cx="576066" cy="4668570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EB292FF-44AD-47C3-8B05-6B6F9ECB6210}"/>
              </a:ext>
            </a:extLst>
          </p:cNvPr>
          <p:cNvSpPr txBox="1"/>
          <p:nvPr/>
        </p:nvSpPr>
        <p:spPr>
          <a:xfrm>
            <a:off x="1020132" y="396053"/>
            <a:ext cx="1360887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Imunidade INATA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0754257-8429-485C-81CA-B92FF878DB6C}"/>
              </a:ext>
            </a:extLst>
          </p:cNvPr>
          <p:cNvSpPr txBox="1"/>
          <p:nvPr/>
        </p:nvSpPr>
        <p:spPr>
          <a:xfrm>
            <a:off x="1088509" y="5887624"/>
            <a:ext cx="1800200" cy="64633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Imunidade ADAPTATIVA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D4897A-E993-44A5-9946-FF1D3396CBD6}"/>
              </a:ext>
            </a:extLst>
          </p:cNvPr>
          <p:cNvSpPr txBox="1"/>
          <p:nvPr/>
        </p:nvSpPr>
        <p:spPr>
          <a:xfrm>
            <a:off x="2495600" y="1268760"/>
            <a:ext cx="417646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</a:t>
            </a:r>
            <a:r>
              <a:rPr lang="pt-BR" dirty="0" err="1"/>
              <a:t>Autoinflamatória</a:t>
            </a:r>
            <a:r>
              <a:rPr lang="pt-BR" dirty="0"/>
              <a:t> Monogênica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406A258-257E-4313-BDF6-B5CFFA9B8AD5}"/>
              </a:ext>
            </a:extLst>
          </p:cNvPr>
          <p:cNvSpPr txBox="1"/>
          <p:nvPr/>
        </p:nvSpPr>
        <p:spPr>
          <a:xfrm>
            <a:off x="2489731" y="2084943"/>
            <a:ext cx="396044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</a:t>
            </a:r>
            <a:r>
              <a:rPr lang="pt-BR" dirty="0" err="1"/>
              <a:t>Autoinflamatória</a:t>
            </a:r>
            <a:r>
              <a:rPr lang="pt-BR" dirty="0"/>
              <a:t> Poligênica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7DC357B-00D5-4D40-8F5B-67BA5BDEC9AA}"/>
              </a:ext>
            </a:extLst>
          </p:cNvPr>
          <p:cNvSpPr txBox="1"/>
          <p:nvPr/>
        </p:nvSpPr>
        <p:spPr>
          <a:xfrm>
            <a:off x="2489731" y="3067069"/>
            <a:ext cx="262471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Distúrbio Padrão Misto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97F915F-A397-41E9-822F-566C0F9142D0}"/>
              </a:ext>
            </a:extLst>
          </p:cNvPr>
          <p:cNvSpPr txBox="1"/>
          <p:nvPr/>
        </p:nvSpPr>
        <p:spPr>
          <a:xfrm>
            <a:off x="2500839" y="4034394"/>
            <a:ext cx="3492388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Autoimune Poligênica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4E2ECC6-5366-4151-9CB0-773CB6AE5307}"/>
              </a:ext>
            </a:extLst>
          </p:cNvPr>
          <p:cNvSpPr txBox="1"/>
          <p:nvPr/>
        </p:nvSpPr>
        <p:spPr>
          <a:xfrm>
            <a:off x="2489731" y="5218502"/>
            <a:ext cx="3694179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Autoimune Monogênica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3504C43-D217-4DCF-B931-A013D73BE3A4}"/>
              </a:ext>
            </a:extLst>
          </p:cNvPr>
          <p:cNvSpPr txBox="1"/>
          <p:nvPr/>
        </p:nvSpPr>
        <p:spPr>
          <a:xfrm>
            <a:off x="6096000" y="3050861"/>
            <a:ext cx="3384376" cy="36933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Artrite </a:t>
            </a:r>
            <a:r>
              <a:rPr lang="pt-BR" dirty="0" err="1"/>
              <a:t>Psoriásica</a:t>
            </a:r>
            <a:r>
              <a:rPr lang="pt-BR" dirty="0"/>
              <a:t> </a:t>
            </a:r>
            <a:r>
              <a:rPr lang="pt-BR" dirty="0" err="1"/>
              <a:t>Poliarticular</a:t>
            </a:r>
            <a:endParaRPr lang="pt-BR" u="sng" dirty="0"/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3EFAF11-062F-4A15-B205-7DB5F8F4EA01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5114449" y="3235527"/>
            <a:ext cx="981551" cy="1620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0526B68-F99F-4690-AD45-A65F20201C4B}"/>
              </a:ext>
            </a:extLst>
          </p:cNvPr>
          <p:cNvSpPr txBox="1"/>
          <p:nvPr/>
        </p:nvSpPr>
        <p:spPr>
          <a:xfrm>
            <a:off x="5159896" y="6525344"/>
            <a:ext cx="667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McGonagle</a:t>
            </a:r>
            <a:r>
              <a:rPr lang="pt-BR" dirty="0"/>
              <a:t> et al., </a:t>
            </a:r>
            <a:r>
              <a:rPr lang="pt-BR" i="1" dirty="0" err="1"/>
              <a:t>Autoimmunity</a:t>
            </a:r>
            <a:r>
              <a:rPr lang="pt-BR" i="1" dirty="0"/>
              <a:t> </a:t>
            </a:r>
            <a:r>
              <a:rPr lang="pt-BR" i="1" dirty="0" err="1"/>
              <a:t>Rev</a:t>
            </a:r>
            <a:r>
              <a:rPr lang="pt-BR" i="1" dirty="0"/>
              <a:t>, </a:t>
            </a:r>
            <a:r>
              <a:rPr lang="pt-BR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539372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E6C7C3-589C-474B-BDE8-DBA79ACD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riângulo Retângulo 2">
            <a:extLst>
              <a:ext uri="{FF2B5EF4-FFF2-40B4-BE49-F238E27FC236}">
                <a16:creationId xmlns:a16="http://schemas.microsoft.com/office/drawing/2014/main" id="{DA67808B-30AE-46F4-ABA4-FC329AFDD2C5}"/>
              </a:ext>
            </a:extLst>
          </p:cNvPr>
          <p:cNvSpPr/>
          <p:nvPr/>
        </p:nvSpPr>
        <p:spPr>
          <a:xfrm rot="10800000" flipH="1">
            <a:off x="1487488" y="1124744"/>
            <a:ext cx="576064" cy="4680520"/>
          </a:xfrm>
          <a:prstGeom prst="rt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riângulo Retângulo 3">
            <a:extLst>
              <a:ext uri="{FF2B5EF4-FFF2-40B4-BE49-F238E27FC236}">
                <a16:creationId xmlns:a16="http://schemas.microsoft.com/office/drawing/2014/main" id="{8576647B-9668-4C02-BDB3-C0F2EC4C7D31}"/>
              </a:ext>
            </a:extLst>
          </p:cNvPr>
          <p:cNvSpPr/>
          <p:nvPr/>
        </p:nvSpPr>
        <p:spPr>
          <a:xfrm flipH="1">
            <a:off x="1700576" y="1064686"/>
            <a:ext cx="576066" cy="4668570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EB292FF-44AD-47C3-8B05-6B6F9ECB6210}"/>
              </a:ext>
            </a:extLst>
          </p:cNvPr>
          <p:cNvSpPr txBox="1"/>
          <p:nvPr/>
        </p:nvSpPr>
        <p:spPr>
          <a:xfrm>
            <a:off x="1020132" y="396053"/>
            <a:ext cx="1360887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Imunidade INATA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0754257-8429-485C-81CA-B92FF878DB6C}"/>
              </a:ext>
            </a:extLst>
          </p:cNvPr>
          <p:cNvSpPr txBox="1"/>
          <p:nvPr/>
        </p:nvSpPr>
        <p:spPr>
          <a:xfrm>
            <a:off x="1088509" y="5887624"/>
            <a:ext cx="1800200" cy="64633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Imunidade ADAPTATIVA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D4897A-E993-44A5-9946-FF1D3396CBD6}"/>
              </a:ext>
            </a:extLst>
          </p:cNvPr>
          <p:cNvSpPr txBox="1"/>
          <p:nvPr/>
        </p:nvSpPr>
        <p:spPr>
          <a:xfrm>
            <a:off x="2495600" y="1268760"/>
            <a:ext cx="417646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</a:t>
            </a:r>
            <a:r>
              <a:rPr lang="pt-BR" dirty="0" err="1"/>
              <a:t>Autoinflamatória</a:t>
            </a:r>
            <a:r>
              <a:rPr lang="pt-BR" dirty="0"/>
              <a:t> Monogênica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406A258-257E-4313-BDF6-B5CFFA9B8AD5}"/>
              </a:ext>
            </a:extLst>
          </p:cNvPr>
          <p:cNvSpPr txBox="1"/>
          <p:nvPr/>
        </p:nvSpPr>
        <p:spPr>
          <a:xfrm>
            <a:off x="2489731" y="2084943"/>
            <a:ext cx="396044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</a:t>
            </a:r>
            <a:r>
              <a:rPr lang="pt-BR" dirty="0" err="1"/>
              <a:t>Autoinflamatória</a:t>
            </a:r>
            <a:r>
              <a:rPr lang="pt-BR" dirty="0"/>
              <a:t> Poligênica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7DC357B-00D5-4D40-8F5B-67BA5BDEC9AA}"/>
              </a:ext>
            </a:extLst>
          </p:cNvPr>
          <p:cNvSpPr txBox="1"/>
          <p:nvPr/>
        </p:nvSpPr>
        <p:spPr>
          <a:xfrm>
            <a:off x="2489731" y="3067069"/>
            <a:ext cx="262471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Distúrbio Padrão Misto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97F915F-A397-41E9-822F-566C0F9142D0}"/>
              </a:ext>
            </a:extLst>
          </p:cNvPr>
          <p:cNvSpPr txBox="1"/>
          <p:nvPr/>
        </p:nvSpPr>
        <p:spPr>
          <a:xfrm>
            <a:off x="2500839" y="4034394"/>
            <a:ext cx="3492388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Autoimune Poligênica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4E2ECC6-5366-4151-9CB0-773CB6AE5307}"/>
              </a:ext>
            </a:extLst>
          </p:cNvPr>
          <p:cNvSpPr txBox="1"/>
          <p:nvPr/>
        </p:nvSpPr>
        <p:spPr>
          <a:xfrm>
            <a:off x="2489731" y="5218502"/>
            <a:ext cx="3694179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Autoimune Monogênica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3504C43-D217-4DCF-B931-A013D73BE3A4}"/>
              </a:ext>
            </a:extLst>
          </p:cNvPr>
          <p:cNvSpPr txBox="1"/>
          <p:nvPr/>
        </p:nvSpPr>
        <p:spPr>
          <a:xfrm>
            <a:off x="6428699" y="3618895"/>
            <a:ext cx="5741828" cy="12003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AR soronegativa</a:t>
            </a:r>
          </a:p>
          <a:p>
            <a:r>
              <a:rPr lang="pt-BR" dirty="0" err="1"/>
              <a:t>Rhupus</a:t>
            </a:r>
            <a:r>
              <a:rPr lang="pt-BR" dirty="0"/>
              <a:t> (FAN +)</a:t>
            </a:r>
          </a:p>
          <a:p>
            <a:r>
              <a:rPr lang="pt-BR" u="sng" dirty="0"/>
              <a:t>AR soropositiva</a:t>
            </a:r>
          </a:p>
          <a:p>
            <a:r>
              <a:rPr lang="pt-BR" u="sng" dirty="0"/>
              <a:t>Associada a outros autoanticorpos (Anti-RA33, </a:t>
            </a:r>
            <a:r>
              <a:rPr lang="pt-BR" u="sng" dirty="0" err="1"/>
              <a:t>Anti-Sa</a:t>
            </a:r>
            <a:endParaRPr lang="pt-BR" u="sng" dirty="0"/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3EFAF11-062F-4A15-B205-7DB5F8F4EA01}"/>
              </a:ext>
            </a:extLst>
          </p:cNvPr>
          <p:cNvCxnSpPr>
            <a:cxnSpLocks/>
          </p:cNvCxnSpPr>
          <p:nvPr/>
        </p:nvCxnSpPr>
        <p:spPr>
          <a:xfrm>
            <a:off x="5993519" y="4227164"/>
            <a:ext cx="45665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D395BB0-1B2B-48AC-B16A-4532DEE18127}"/>
              </a:ext>
            </a:extLst>
          </p:cNvPr>
          <p:cNvSpPr txBox="1"/>
          <p:nvPr/>
        </p:nvSpPr>
        <p:spPr>
          <a:xfrm>
            <a:off x="5159896" y="6525344"/>
            <a:ext cx="667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McGonagle</a:t>
            </a:r>
            <a:r>
              <a:rPr lang="pt-BR" dirty="0"/>
              <a:t> et al., </a:t>
            </a:r>
            <a:r>
              <a:rPr lang="pt-BR" i="1" dirty="0" err="1"/>
              <a:t>Autoimmunity</a:t>
            </a:r>
            <a:r>
              <a:rPr lang="pt-BR" i="1" dirty="0"/>
              <a:t> </a:t>
            </a:r>
            <a:r>
              <a:rPr lang="pt-BR" i="1" dirty="0" err="1"/>
              <a:t>Rev</a:t>
            </a:r>
            <a:r>
              <a:rPr lang="pt-BR" i="1" dirty="0"/>
              <a:t>, </a:t>
            </a:r>
            <a:r>
              <a:rPr lang="pt-BR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084417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E6C7C3-589C-474B-BDE8-DBA79ACD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riângulo Retângulo 2">
            <a:extLst>
              <a:ext uri="{FF2B5EF4-FFF2-40B4-BE49-F238E27FC236}">
                <a16:creationId xmlns:a16="http://schemas.microsoft.com/office/drawing/2014/main" id="{DA67808B-30AE-46F4-ABA4-FC329AFDD2C5}"/>
              </a:ext>
            </a:extLst>
          </p:cNvPr>
          <p:cNvSpPr/>
          <p:nvPr/>
        </p:nvSpPr>
        <p:spPr>
          <a:xfrm rot="10800000" flipH="1">
            <a:off x="1487488" y="1124744"/>
            <a:ext cx="576064" cy="4680520"/>
          </a:xfrm>
          <a:prstGeom prst="rt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riângulo Retângulo 3">
            <a:extLst>
              <a:ext uri="{FF2B5EF4-FFF2-40B4-BE49-F238E27FC236}">
                <a16:creationId xmlns:a16="http://schemas.microsoft.com/office/drawing/2014/main" id="{8576647B-9668-4C02-BDB3-C0F2EC4C7D31}"/>
              </a:ext>
            </a:extLst>
          </p:cNvPr>
          <p:cNvSpPr/>
          <p:nvPr/>
        </p:nvSpPr>
        <p:spPr>
          <a:xfrm flipH="1">
            <a:off x="1700576" y="1064686"/>
            <a:ext cx="576066" cy="4668570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EB292FF-44AD-47C3-8B05-6B6F9ECB6210}"/>
              </a:ext>
            </a:extLst>
          </p:cNvPr>
          <p:cNvSpPr txBox="1"/>
          <p:nvPr/>
        </p:nvSpPr>
        <p:spPr>
          <a:xfrm>
            <a:off x="1020132" y="396053"/>
            <a:ext cx="1360887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Imunidade INATA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0754257-8429-485C-81CA-B92FF878DB6C}"/>
              </a:ext>
            </a:extLst>
          </p:cNvPr>
          <p:cNvSpPr txBox="1"/>
          <p:nvPr/>
        </p:nvSpPr>
        <p:spPr>
          <a:xfrm>
            <a:off x="1088509" y="5887624"/>
            <a:ext cx="1800200" cy="64633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Imunidade ADAPTATIVA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D4897A-E993-44A5-9946-FF1D3396CBD6}"/>
              </a:ext>
            </a:extLst>
          </p:cNvPr>
          <p:cNvSpPr txBox="1"/>
          <p:nvPr/>
        </p:nvSpPr>
        <p:spPr>
          <a:xfrm>
            <a:off x="2495600" y="1268760"/>
            <a:ext cx="417646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</a:t>
            </a:r>
            <a:r>
              <a:rPr lang="pt-BR" dirty="0" err="1"/>
              <a:t>Autoinflamatória</a:t>
            </a:r>
            <a:r>
              <a:rPr lang="pt-BR" dirty="0"/>
              <a:t> Monogênica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406A258-257E-4313-BDF6-B5CFFA9B8AD5}"/>
              </a:ext>
            </a:extLst>
          </p:cNvPr>
          <p:cNvSpPr txBox="1"/>
          <p:nvPr/>
        </p:nvSpPr>
        <p:spPr>
          <a:xfrm>
            <a:off x="2489731" y="2084943"/>
            <a:ext cx="396044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</a:t>
            </a:r>
            <a:r>
              <a:rPr lang="pt-BR" dirty="0" err="1"/>
              <a:t>Autoinflamatória</a:t>
            </a:r>
            <a:r>
              <a:rPr lang="pt-BR" dirty="0"/>
              <a:t> Poligênica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7DC357B-00D5-4D40-8F5B-67BA5BDEC9AA}"/>
              </a:ext>
            </a:extLst>
          </p:cNvPr>
          <p:cNvSpPr txBox="1"/>
          <p:nvPr/>
        </p:nvSpPr>
        <p:spPr>
          <a:xfrm>
            <a:off x="2489731" y="3067069"/>
            <a:ext cx="262471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Distúrbio Padrão Misto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97F915F-A397-41E9-822F-566C0F9142D0}"/>
              </a:ext>
            </a:extLst>
          </p:cNvPr>
          <p:cNvSpPr txBox="1"/>
          <p:nvPr/>
        </p:nvSpPr>
        <p:spPr>
          <a:xfrm>
            <a:off x="2500839" y="4034394"/>
            <a:ext cx="3492388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Autoimune Poligênica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4E2ECC6-5366-4151-9CB0-773CB6AE5307}"/>
              </a:ext>
            </a:extLst>
          </p:cNvPr>
          <p:cNvSpPr txBox="1"/>
          <p:nvPr/>
        </p:nvSpPr>
        <p:spPr>
          <a:xfrm>
            <a:off x="2489731" y="5218502"/>
            <a:ext cx="3694179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Doença Autoimune Monogênica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3504C43-D217-4DCF-B931-A013D73BE3A4}"/>
              </a:ext>
            </a:extLst>
          </p:cNvPr>
          <p:cNvSpPr txBox="1"/>
          <p:nvPr/>
        </p:nvSpPr>
        <p:spPr>
          <a:xfrm>
            <a:off x="7041504" y="5218502"/>
            <a:ext cx="3123685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err="1"/>
              <a:t>Haploinsuficiência</a:t>
            </a:r>
            <a:r>
              <a:rPr lang="pt-BR" dirty="0"/>
              <a:t> CTLA-4</a:t>
            </a:r>
            <a:endParaRPr lang="pt-BR" u="sng" dirty="0"/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3EFAF11-062F-4A15-B205-7DB5F8F4EA01}"/>
              </a:ext>
            </a:extLst>
          </p:cNvPr>
          <p:cNvCxnSpPr>
            <a:cxnSpLocks/>
          </p:cNvCxnSpPr>
          <p:nvPr/>
        </p:nvCxnSpPr>
        <p:spPr>
          <a:xfrm>
            <a:off x="6208882" y="5406130"/>
            <a:ext cx="82322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EE44D0B-6517-4E5D-BE32-ACBEBAA5DF8E}"/>
              </a:ext>
            </a:extLst>
          </p:cNvPr>
          <p:cNvSpPr txBox="1"/>
          <p:nvPr/>
        </p:nvSpPr>
        <p:spPr>
          <a:xfrm>
            <a:off x="5159896" y="6525344"/>
            <a:ext cx="667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McGonagle</a:t>
            </a:r>
            <a:r>
              <a:rPr lang="pt-BR" dirty="0"/>
              <a:t> et al., </a:t>
            </a:r>
            <a:r>
              <a:rPr lang="pt-BR" i="1" dirty="0" err="1"/>
              <a:t>Autoimmunity</a:t>
            </a:r>
            <a:r>
              <a:rPr lang="pt-BR" i="1" dirty="0"/>
              <a:t> </a:t>
            </a:r>
            <a:r>
              <a:rPr lang="pt-BR" i="1" dirty="0" err="1"/>
              <a:t>Rev</a:t>
            </a:r>
            <a:r>
              <a:rPr lang="pt-BR" i="1" dirty="0"/>
              <a:t>, </a:t>
            </a:r>
            <a:r>
              <a:rPr lang="pt-BR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882841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D1B8DE-9737-4540-A75D-743D0A780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FF01478-E51D-4633-96B4-C7BF0A25B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04" y="531939"/>
            <a:ext cx="10814992" cy="607049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AC0C4BF-94C0-4246-861B-9B2DD39A4AF5}"/>
              </a:ext>
            </a:extLst>
          </p:cNvPr>
          <p:cNvSpPr txBox="1"/>
          <p:nvPr/>
        </p:nvSpPr>
        <p:spPr>
          <a:xfrm>
            <a:off x="5159896" y="6525344"/>
            <a:ext cx="667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McGonagle</a:t>
            </a:r>
            <a:r>
              <a:rPr lang="pt-BR" dirty="0"/>
              <a:t> et al., </a:t>
            </a:r>
            <a:r>
              <a:rPr lang="pt-BR" i="1" dirty="0" err="1"/>
              <a:t>Autoimmunity</a:t>
            </a:r>
            <a:r>
              <a:rPr lang="pt-BR" i="1" dirty="0"/>
              <a:t> </a:t>
            </a:r>
            <a:r>
              <a:rPr lang="pt-BR" i="1" dirty="0" err="1"/>
              <a:t>Rev</a:t>
            </a:r>
            <a:r>
              <a:rPr lang="pt-BR" i="1" dirty="0"/>
              <a:t>, </a:t>
            </a:r>
            <a:r>
              <a:rPr lang="pt-BR" dirty="0"/>
              <a:t>2018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88D0D24-5360-445B-8287-2D57B1C9991B}"/>
              </a:ext>
            </a:extLst>
          </p:cNvPr>
          <p:cNvSpPr txBox="1"/>
          <p:nvPr/>
        </p:nvSpPr>
        <p:spPr>
          <a:xfrm>
            <a:off x="791817" y="45048"/>
            <a:ext cx="1097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FF00"/>
                </a:solidFill>
              </a:rPr>
              <a:t>IMUNIDADE INATA E ADQURIDA NA AR CLASSICA ACPA POSITIVO</a:t>
            </a:r>
          </a:p>
        </p:txBody>
      </p:sp>
    </p:spTree>
    <p:extLst>
      <p:ext uri="{BB962C8B-B14F-4D97-AF65-F5344CB8AC3E}">
        <p14:creationId xmlns:p14="http://schemas.microsoft.com/office/powerpoint/2010/main" val="3715551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F2418D-AE90-4D2D-B723-2743457FE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77A9CCC-76B1-4389-8164-1934A4DBE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688"/>
            <a:ext cx="12192000" cy="599166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8B2E3D9-09E6-403B-99B7-6CE3D7AFE07A}"/>
              </a:ext>
            </a:extLst>
          </p:cNvPr>
          <p:cNvSpPr txBox="1"/>
          <p:nvPr/>
        </p:nvSpPr>
        <p:spPr>
          <a:xfrm>
            <a:off x="5159896" y="6525344"/>
            <a:ext cx="667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McGonagle</a:t>
            </a:r>
            <a:r>
              <a:rPr lang="pt-BR" dirty="0"/>
              <a:t> et al., </a:t>
            </a:r>
            <a:r>
              <a:rPr lang="pt-BR" i="1" dirty="0" err="1"/>
              <a:t>Autoimmunity</a:t>
            </a:r>
            <a:r>
              <a:rPr lang="pt-BR" i="1" dirty="0"/>
              <a:t> </a:t>
            </a:r>
            <a:r>
              <a:rPr lang="pt-BR" i="1" dirty="0" err="1"/>
              <a:t>Rev</a:t>
            </a:r>
            <a:r>
              <a:rPr lang="pt-BR" i="1" dirty="0"/>
              <a:t>, </a:t>
            </a:r>
            <a:r>
              <a:rPr lang="pt-BR" dirty="0"/>
              <a:t>2018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F6B8A57-89C9-4E75-8A7D-3A667216BA5D}"/>
              </a:ext>
            </a:extLst>
          </p:cNvPr>
          <p:cNvSpPr txBox="1"/>
          <p:nvPr/>
        </p:nvSpPr>
        <p:spPr>
          <a:xfrm>
            <a:off x="0" y="-8230"/>
            <a:ext cx="1219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FF00"/>
                </a:solidFill>
              </a:rPr>
              <a:t>Current Therapy of RA grouped according to their role in INNATE / ADAPTIVE Immunity</a:t>
            </a:r>
            <a:endParaRPr lang="pt-BR" sz="2200" b="1" dirty="0">
              <a:solidFill>
                <a:srgbClr val="FFFF00"/>
              </a:solidFill>
              <a:highlight>
                <a:srgbClr val="000080"/>
              </a:highlight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F97CB76-F92A-44F3-BEA9-3D4139AD3A75}"/>
              </a:ext>
            </a:extLst>
          </p:cNvPr>
          <p:cNvSpPr txBox="1"/>
          <p:nvPr/>
        </p:nvSpPr>
        <p:spPr>
          <a:xfrm>
            <a:off x="8184232" y="1342509"/>
            <a:ext cx="1656184" cy="646331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>
                    <a:lumMod val="50000"/>
                  </a:schemeClr>
                </a:solidFill>
              </a:rPr>
              <a:t>COLCHICIN ANTI-IL1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FDB7095-62F9-413A-AC25-BBDCCE076318}"/>
              </a:ext>
            </a:extLst>
          </p:cNvPr>
          <p:cNvSpPr txBox="1"/>
          <p:nvPr/>
        </p:nvSpPr>
        <p:spPr>
          <a:xfrm>
            <a:off x="7464152" y="3340248"/>
            <a:ext cx="1368152" cy="369332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>
                    <a:lumMod val="50000"/>
                  </a:schemeClr>
                </a:solidFill>
              </a:rPr>
              <a:t> ANTI-TNF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53E2063-1379-4FC6-9718-5BFFFCE6B982}"/>
              </a:ext>
            </a:extLst>
          </p:cNvPr>
          <p:cNvSpPr txBox="1"/>
          <p:nvPr/>
        </p:nvSpPr>
        <p:spPr>
          <a:xfrm>
            <a:off x="6312024" y="3501008"/>
            <a:ext cx="823383" cy="646331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>
                    <a:lumMod val="50000"/>
                  </a:schemeClr>
                </a:solidFill>
              </a:rPr>
              <a:t>ANTI-IL6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93F345E-A157-4D25-819F-4C5031740D92}"/>
              </a:ext>
            </a:extLst>
          </p:cNvPr>
          <p:cNvSpPr txBox="1"/>
          <p:nvPr/>
        </p:nvSpPr>
        <p:spPr>
          <a:xfrm>
            <a:off x="7464152" y="5137516"/>
            <a:ext cx="1656184" cy="923330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>
                    <a:lumMod val="50000"/>
                  </a:schemeClr>
                </a:solidFill>
              </a:rPr>
              <a:t>MMF</a:t>
            </a:r>
          </a:p>
          <a:p>
            <a:r>
              <a:rPr lang="pt-BR" b="1" dirty="0">
                <a:solidFill>
                  <a:schemeClr val="bg1">
                    <a:lumMod val="50000"/>
                  </a:schemeClr>
                </a:solidFill>
              </a:rPr>
              <a:t>ABATACEPT AZA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6196903-0FAA-4EC7-AE69-F3386F60332F}"/>
              </a:ext>
            </a:extLst>
          </p:cNvPr>
          <p:cNvSpPr txBox="1"/>
          <p:nvPr/>
        </p:nvSpPr>
        <p:spPr>
          <a:xfrm>
            <a:off x="9696400" y="4221088"/>
            <a:ext cx="1008112" cy="646331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>
                    <a:lumMod val="50000"/>
                  </a:schemeClr>
                </a:solidFill>
              </a:rPr>
              <a:t>MTX </a:t>
            </a:r>
          </a:p>
          <a:p>
            <a:r>
              <a:rPr lang="pt-BR" b="1" dirty="0">
                <a:solidFill>
                  <a:schemeClr val="bg1">
                    <a:lumMod val="50000"/>
                  </a:schemeClr>
                </a:solidFill>
              </a:rPr>
              <a:t>- JAK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36886AC-7A71-4C31-B8AF-EC9FF6E515B0}"/>
              </a:ext>
            </a:extLst>
          </p:cNvPr>
          <p:cNvSpPr txBox="1"/>
          <p:nvPr/>
        </p:nvSpPr>
        <p:spPr>
          <a:xfrm>
            <a:off x="6318634" y="5333727"/>
            <a:ext cx="857486" cy="615553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600" b="1" dirty="0" err="1">
                <a:solidFill>
                  <a:schemeClr val="bg1">
                    <a:lumMod val="50000"/>
                  </a:schemeClr>
                </a:solidFill>
              </a:rPr>
              <a:t>CyclosL</a:t>
            </a:r>
            <a:r>
              <a:rPr lang="pt-BR" b="1" dirty="0" err="1">
                <a:solidFill>
                  <a:schemeClr val="bg1">
                    <a:lumMod val="50000"/>
                  </a:schemeClr>
                </a:solidFill>
              </a:rPr>
              <a:t>eflu</a:t>
            </a:r>
            <a:endParaRPr lang="pt-BR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6C198A4-B01B-4FFA-A460-A7A85A450393}"/>
              </a:ext>
            </a:extLst>
          </p:cNvPr>
          <p:cNvSpPr txBox="1"/>
          <p:nvPr/>
        </p:nvSpPr>
        <p:spPr>
          <a:xfrm>
            <a:off x="5159896" y="5888040"/>
            <a:ext cx="857486" cy="584775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600" b="1" dirty="0" err="1">
                <a:solidFill>
                  <a:schemeClr val="bg1">
                    <a:lumMod val="50000"/>
                  </a:schemeClr>
                </a:solidFill>
              </a:rPr>
              <a:t>Rituxi</a:t>
            </a:r>
            <a:r>
              <a:rPr lang="pt-BR" sz="1600" b="1" dirty="0">
                <a:solidFill>
                  <a:schemeClr val="bg1">
                    <a:lumMod val="50000"/>
                  </a:schemeClr>
                </a:solidFill>
              </a:rPr>
              <a:t>-BAFF</a:t>
            </a:r>
            <a:endParaRPr lang="pt-BR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30808DF-E2CC-4D4C-8C75-E951DBF3FCC2}"/>
              </a:ext>
            </a:extLst>
          </p:cNvPr>
          <p:cNvSpPr txBox="1"/>
          <p:nvPr/>
        </p:nvSpPr>
        <p:spPr>
          <a:xfrm>
            <a:off x="11009353" y="3419708"/>
            <a:ext cx="1207327" cy="369332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err="1">
                <a:solidFill>
                  <a:schemeClr val="bg1">
                    <a:lumMod val="50000"/>
                  </a:schemeClr>
                </a:solidFill>
              </a:rPr>
              <a:t>Corticoid</a:t>
            </a:r>
            <a:endParaRPr lang="pt-BR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B6CEE9B-B951-4632-928E-3CEDDB128673}"/>
              </a:ext>
            </a:extLst>
          </p:cNvPr>
          <p:cNvSpPr txBox="1"/>
          <p:nvPr/>
        </p:nvSpPr>
        <p:spPr>
          <a:xfrm>
            <a:off x="1487488" y="4212377"/>
            <a:ext cx="1224136" cy="584775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600" b="1" dirty="0" err="1">
                <a:solidFill>
                  <a:schemeClr val="bg1">
                    <a:lumMod val="50000"/>
                  </a:schemeClr>
                </a:solidFill>
              </a:rPr>
              <a:t>Lymphoid</a:t>
            </a:r>
            <a:r>
              <a:rPr lang="pt-BR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600" b="1" dirty="0" err="1">
                <a:solidFill>
                  <a:schemeClr val="bg1">
                    <a:lumMod val="50000"/>
                  </a:schemeClr>
                </a:solidFill>
              </a:rPr>
              <a:t>organ</a:t>
            </a:r>
            <a:endParaRPr lang="pt-BR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33E81C9-2092-4B06-B0B5-EE6354A48CCA}"/>
              </a:ext>
            </a:extLst>
          </p:cNvPr>
          <p:cNvSpPr txBox="1"/>
          <p:nvPr/>
        </p:nvSpPr>
        <p:spPr>
          <a:xfrm>
            <a:off x="1487488" y="2132856"/>
            <a:ext cx="1008112" cy="584775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600" b="1" dirty="0" err="1">
                <a:solidFill>
                  <a:schemeClr val="bg1">
                    <a:lumMod val="50000"/>
                  </a:schemeClr>
                </a:solidFill>
              </a:rPr>
              <a:t>Tissue</a:t>
            </a:r>
            <a:r>
              <a:rPr lang="pt-BR" sz="1600" b="1" dirty="0">
                <a:solidFill>
                  <a:schemeClr val="bg1">
                    <a:lumMod val="50000"/>
                  </a:schemeClr>
                </a:solidFill>
              </a:rPr>
              <a:t> Target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2B38023-CA6A-421C-A9B0-5E083E299779}"/>
              </a:ext>
            </a:extLst>
          </p:cNvPr>
          <p:cNvSpPr txBox="1"/>
          <p:nvPr/>
        </p:nvSpPr>
        <p:spPr>
          <a:xfrm>
            <a:off x="119336" y="620688"/>
            <a:ext cx="2808312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pt-BR" sz="1200" b="1" dirty="0" err="1">
                <a:solidFill>
                  <a:schemeClr val="accent5">
                    <a:lumMod val="10000"/>
                  </a:schemeClr>
                </a:solidFill>
              </a:rPr>
              <a:t>Autoinflammatory</a:t>
            </a:r>
            <a:r>
              <a:rPr lang="pt-BR" sz="1200" b="1" dirty="0">
                <a:solidFill>
                  <a:schemeClr val="accent5">
                    <a:lumMod val="10000"/>
                  </a:schemeClr>
                </a:solidFill>
              </a:rPr>
              <a:t> (</a:t>
            </a:r>
            <a:r>
              <a:rPr lang="pt-BR" sz="1200" b="1" dirty="0" err="1">
                <a:solidFill>
                  <a:schemeClr val="accent5">
                    <a:lumMod val="10000"/>
                  </a:schemeClr>
                </a:solidFill>
              </a:rPr>
              <a:t>Innate</a:t>
            </a:r>
            <a:r>
              <a:rPr lang="pt-BR" sz="1200" b="1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pt-BR" sz="1200" b="1" dirty="0" err="1">
                <a:solidFill>
                  <a:schemeClr val="accent5">
                    <a:lumMod val="10000"/>
                  </a:schemeClr>
                </a:solidFill>
              </a:rPr>
              <a:t>Immunity</a:t>
            </a:r>
            <a:r>
              <a:rPr lang="pt-BR" sz="1200" b="1" dirty="0">
                <a:solidFill>
                  <a:schemeClr val="accent5">
                    <a:lumMod val="10000"/>
                  </a:schemeClr>
                </a:solidFill>
              </a:rPr>
              <a:t>)</a:t>
            </a:r>
            <a:endParaRPr lang="en-US" sz="12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6395F0-230B-4584-9BEF-90ECA80915C5}"/>
              </a:ext>
            </a:extLst>
          </p:cNvPr>
          <p:cNvSpPr txBox="1"/>
          <p:nvPr/>
        </p:nvSpPr>
        <p:spPr>
          <a:xfrm>
            <a:off x="-24680" y="6320353"/>
            <a:ext cx="2808312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pt-BR" sz="1200" b="1" dirty="0" err="1">
                <a:solidFill>
                  <a:schemeClr val="accent5">
                    <a:lumMod val="10000"/>
                  </a:schemeClr>
                </a:solidFill>
              </a:rPr>
              <a:t>Autoimmune</a:t>
            </a:r>
            <a:r>
              <a:rPr lang="pt-BR" sz="1200" b="1" dirty="0">
                <a:solidFill>
                  <a:schemeClr val="accent5">
                    <a:lumMod val="10000"/>
                  </a:schemeClr>
                </a:solidFill>
              </a:rPr>
              <a:t> (</a:t>
            </a:r>
            <a:r>
              <a:rPr lang="pt-BR" sz="1200" b="1" dirty="0" err="1">
                <a:solidFill>
                  <a:schemeClr val="accent5">
                    <a:lumMod val="10000"/>
                  </a:schemeClr>
                </a:solidFill>
              </a:rPr>
              <a:t>Adaptive</a:t>
            </a:r>
            <a:r>
              <a:rPr lang="pt-BR" sz="1200" b="1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pt-BR" sz="1200" b="1" dirty="0" err="1">
                <a:solidFill>
                  <a:schemeClr val="accent5">
                    <a:lumMod val="10000"/>
                  </a:schemeClr>
                </a:solidFill>
              </a:rPr>
              <a:t>Immunity</a:t>
            </a:r>
            <a:r>
              <a:rPr lang="pt-BR" sz="1200" b="1" dirty="0">
                <a:solidFill>
                  <a:schemeClr val="accent5">
                    <a:lumMod val="10000"/>
                  </a:schemeClr>
                </a:solidFill>
              </a:rPr>
              <a:t>)</a:t>
            </a:r>
            <a:endParaRPr lang="en-US" sz="1200" b="1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1B2709-11E4-45C5-B3AC-4C9895021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Atividades próxima semana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BF65DE-34F9-4ED0-A1FA-49B00C44E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Leiam o texto Resposta Imune Inata e Adquirida Parte I</a:t>
            </a:r>
          </a:p>
          <a:p>
            <a:r>
              <a:rPr lang="pt-BR" dirty="0"/>
              <a:t>Respondam o que são:</a:t>
            </a:r>
          </a:p>
          <a:p>
            <a:r>
              <a:rPr lang="pt-BR" dirty="0"/>
              <a:t>PAMP</a:t>
            </a:r>
          </a:p>
          <a:p>
            <a:r>
              <a:rPr lang="pt-BR" dirty="0"/>
              <a:t>DAMP</a:t>
            </a:r>
          </a:p>
          <a:p>
            <a:r>
              <a:rPr lang="pt-BR" dirty="0"/>
              <a:t>Quais são seus principais exemplos</a:t>
            </a:r>
          </a:p>
          <a:p>
            <a:r>
              <a:rPr lang="pt-BR" dirty="0"/>
              <a:t>Quais são seus principais receptores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673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0463E-1FF9-4A03-80FD-5190F8EC2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32F3F80-F48E-4555-80FF-8E051632A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43" y="40984"/>
            <a:ext cx="8766422" cy="681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39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4CB8BB-4FE8-4ED0-93A3-FA03C1908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b="1" dirty="0" err="1">
                <a:solidFill>
                  <a:srgbClr val="FFFF00"/>
                </a:solidFill>
              </a:rPr>
              <a:t>Objective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281B07CB-D66E-44D1-BEE8-EE4E54EE4BD6}"/>
              </a:ext>
            </a:extLst>
          </p:cNvPr>
          <p:cNvSpPr txBox="1">
            <a:spLocks/>
          </p:cNvSpPr>
          <p:nvPr/>
        </p:nvSpPr>
        <p:spPr bwMode="auto">
          <a:xfrm>
            <a:off x="390525" y="3084512"/>
            <a:ext cx="11591925" cy="1640631"/>
          </a:xfrm>
          <a:prstGeom prst="rect">
            <a:avLst/>
          </a:prstGeom>
          <a:solidFill>
            <a:schemeClr val="accent5">
              <a:lumMod val="25000"/>
            </a:schemeClr>
          </a:solidFill>
          <a:ln w="9525">
            <a:solidFill>
              <a:schemeClr val="accent5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defRPr/>
            </a:pPr>
            <a:r>
              <a:rPr lang="pt-BR" kern="0" dirty="0" err="1"/>
              <a:t>To</a:t>
            </a:r>
            <a:r>
              <a:rPr lang="pt-BR" kern="0" dirty="0"/>
              <a:t> show </a:t>
            </a:r>
            <a:r>
              <a:rPr lang="pt-BR" kern="0" dirty="0" err="1"/>
              <a:t>how</a:t>
            </a:r>
            <a:r>
              <a:rPr lang="pt-BR" kern="0" dirty="0"/>
              <a:t> </a:t>
            </a:r>
            <a:r>
              <a:rPr lang="pt-BR" kern="0" dirty="0" err="1"/>
              <a:t>the</a:t>
            </a:r>
            <a:r>
              <a:rPr lang="pt-BR" kern="0" dirty="0"/>
              <a:t> </a:t>
            </a:r>
            <a:r>
              <a:rPr lang="pt-BR" kern="0" dirty="0">
                <a:solidFill>
                  <a:srgbClr val="FFFF00"/>
                </a:solidFill>
              </a:rPr>
              <a:t>INNATE IMMUNE RESPONSE </a:t>
            </a:r>
            <a:r>
              <a:rPr lang="pt-BR" kern="0" dirty="0" err="1"/>
              <a:t>has</a:t>
            </a:r>
            <a:r>
              <a:rPr lang="pt-BR" kern="0" dirty="0"/>
              <a:t> </a:t>
            </a:r>
            <a:r>
              <a:rPr lang="pt-BR" kern="0" dirty="0" err="1"/>
              <a:t>relevance</a:t>
            </a:r>
            <a:r>
              <a:rPr lang="pt-BR" kern="0" dirty="0"/>
              <a:t> in </a:t>
            </a:r>
            <a:r>
              <a:rPr lang="pt-BR" kern="0" dirty="0" err="1"/>
              <a:t>the</a:t>
            </a:r>
            <a:r>
              <a:rPr lang="pt-BR" kern="0" dirty="0"/>
              <a:t> </a:t>
            </a:r>
            <a:r>
              <a:rPr lang="pt-BR" kern="0" dirty="0" err="1"/>
              <a:t>etiopathogenesis</a:t>
            </a:r>
            <a:r>
              <a:rPr lang="pt-BR" kern="0" dirty="0"/>
              <a:t> </a:t>
            </a:r>
            <a:r>
              <a:rPr lang="pt-BR" kern="0" dirty="0" err="1"/>
              <a:t>of</a:t>
            </a:r>
            <a:r>
              <a:rPr lang="pt-BR" kern="0" dirty="0"/>
              <a:t> </a:t>
            </a:r>
            <a:r>
              <a:rPr lang="pt-BR" kern="0" dirty="0" err="1"/>
              <a:t>the</a:t>
            </a:r>
            <a:r>
              <a:rPr lang="pt-BR" kern="0" dirty="0"/>
              <a:t> </a:t>
            </a:r>
            <a:r>
              <a:rPr lang="pt-BR" kern="0" dirty="0" err="1"/>
              <a:t>rheumatic</a:t>
            </a:r>
            <a:r>
              <a:rPr lang="pt-BR" kern="0" dirty="0"/>
              <a:t> </a:t>
            </a:r>
            <a:r>
              <a:rPr lang="pt-BR" kern="0" dirty="0" err="1"/>
              <a:t>autoimmune</a:t>
            </a:r>
            <a:r>
              <a:rPr lang="pt-BR" kern="0" dirty="0"/>
              <a:t> </a:t>
            </a:r>
            <a:r>
              <a:rPr lang="pt-BR" kern="0" dirty="0" err="1"/>
              <a:t>diseases</a:t>
            </a:r>
            <a:r>
              <a:rPr lang="pt-BR" kern="0" dirty="0"/>
              <a:t>, </a:t>
            </a:r>
            <a:r>
              <a:rPr lang="pt-BR" kern="0" dirty="0" err="1"/>
              <a:t>becoming</a:t>
            </a:r>
            <a:r>
              <a:rPr lang="pt-BR" kern="0" dirty="0"/>
              <a:t> </a:t>
            </a:r>
            <a:r>
              <a:rPr lang="pt-BR" kern="0" dirty="0">
                <a:solidFill>
                  <a:srgbClr val="FFFF00"/>
                </a:solidFill>
              </a:rPr>
              <a:t>new </a:t>
            </a:r>
            <a:r>
              <a:rPr lang="pt-BR" kern="0" dirty="0" err="1">
                <a:solidFill>
                  <a:srgbClr val="FFFF00"/>
                </a:solidFill>
              </a:rPr>
              <a:t>therapeutic</a:t>
            </a:r>
            <a:r>
              <a:rPr lang="pt-BR" kern="0" dirty="0">
                <a:solidFill>
                  <a:srgbClr val="FFFF00"/>
                </a:solidFill>
              </a:rPr>
              <a:t> targets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7A02523D-509A-484B-9D60-E10536FB96FD}"/>
              </a:ext>
            </a:extLst>
          </p:cNvPr>
          <p:cNvSpPr txBox="1">
            <a:spLocks/>
          </p:cNvSpPr>
          <p:nvPr/>
        </p:nvSpPr>
        <p:spPr bwMode="auto">
          <a:xfrm>
            <a:off x="300038" y="4610100"/>
            <a:ext cx="11772900" cy="1755775"/>
          </a:xfrm>
          <a:prstGeom prst="rect">
            <a:avLst/>
          </a:prstGeom>
          <a:solidFill>
            <a:schemeClr val="accent5">
              <a:lumMod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defRPr/>
            </a:pPr>
            <a:endParaRPr lang="pt-BR" kern="0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5D865B32-A92F-4387-A4D0-A4ABB5130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7" y="1163637"/>
            <a:ext cx="10972800" cy="1401267"/>
          </a:xfrm>
        </p:spPr>
        <p:txBody>
          <a:bodyPr/>
          <a:lstStyle/>
          <a:p>
            <a:endParaRPr lang="pt-BR" dirty="0"/>
          </a:p>
        </p:txBody>
      </p:sp>
    </p:spTree>
    <p:custDataLst>
      <p:tags r:id="rId1"/>
    </p:custDataLst>
  </p:cSld>
  <p:clrMapOvr>
    <a:masterClrMapping/>
  </p:clrMapOvr>
  <p:transition spd="slow" advTm="3015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Espaço Reservado para Conteúdo 2">
            <a:extLst>
              <a:ext uri="{FF2B5EF4-FFF2-40B4-BE49-F238E27FC236}">
                <a16:creationId xmlns:a16="http://schemas.microsoft.com/office/drawing/2014/main" id="{BF93D54D-91F8-48EF-82E4-88ABE018EF6F}"/>
              </a:ext>
            </a:extLst>
          </p:cNvPr>
          <p:cNvSpPr txBox="1">
            <a:spLocks/>
          </p:cNvSpPr>
          <p:nvPr/>
        </p:nvSpPr>
        <p:spPr bwMode="auto">
          <a:xfrm>
            <a:off x="407988" y="-26988"/>
            <a:ext cx="1077595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pt-BR" altLang="pt-BR" sz="3600">
                <a:solidFill>
                  <a:srgbClr val="FFFF00"/>
                </a:solidFill>
                <a:latin typeface="Verdana" panose="020B0604030504040204" pitchFamily="34" charset="0"/>
              </a:rPr>
              <a:t>Alvos Farmacológicos em Neutrófilos, acelerando a Resolução da Inflamação</a:t>
            </a:r>
            <a:endParaRPr lang="pt-BR" altLang="pt-BR" sz="36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43" name="Retângulo 4">
            <a:extLst>
              <a:ext uri="{FF2B5EF4-FFF2-40B4-BE49-F238E27FC236}">
                <a16:creationId xmlns:a16="http://schemas.microsoft.com/office/drawing/2014/main" id="{592C8DA5-1183-46E6-AC0A-7A41C00E3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2875" y="6165850"/>
            <a:ext cx="1697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/>
              <a:t>Sousa et al. (2013)</a:t>
            </a:r>
          </a:p>
        </p:txBody>
      </p:sp>
      <p:pic>
        <p:nvPicPr>
          <p:cNvPr id="14340" name="Imagem 5">
            <a:extLst>
              <a:ext uri="{FF2B5EF4-FFF2-40B4-BE49-F238E27FC236}">
                <a16:creationId xmlns:a16="http://schemas.microsoft.com/office/drawing/2014/main" id="{B083A59D-20FC-4418-9849-5A40CBAC39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125538"/>
            <a:ext cx="9440862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06962BEF-F221-4C0C-A83C-DCFCA0B1F4E3}"/>
              </a:ext>
            </a:extLst>
          </p:cNvPr>
          <p:cNvSpPr/>
          <p:nvPr/>
        </p:nvSpPr>
        <p:spPr>
          <a:xfrm>
            <a:off x="695325" y="2276475"/>
            <a:ext cx="3810000" cy="14398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custDataLst>
      <p:tags r:id="rId1"/>
    </p:custDataLst>
  </p:cSld>
  <p:clrMapOvr>
    <a:masterClrMapping/>
  </p:clrMapOvr>
  <p:transition spd="slow" advTm="143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5C810-A9C0-40BD-84EE-CBDFAD899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41DF753-5060-4AD4-B81A-C37165869CFB}"/>
              </a:ext>
            </a:extLst>
          </p:cNvPr>
          <p:cNvSpPr txBox="1"/>
          <p:nvPr/>
        </p:nvSpPr>
        <p:spPr>
          <a:xfrm>
            <a:off x="8472264" y="6488668"/>
            <a:ext cx="371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Shen</a:t>
            </a:r>
            <a:r>
              <a:rPr lang="pt-BR" dirty="0"/>
              <a:t> HH, </a:t>
            </a:r>
            <a:r>
              <a:rPr lang="pt-BR" i="1" dirty="0"/>
              <a:t> </a:t>
            </a:r>
            <a:r>
              <a:rPr lang="pt-BR" i="1" dirty="0" err="1"/>
              <a:t>Autoimmunity</a:t>
            </a:r>
            <a:r>
              <a:rPr lang="pt-BR" i="1" dirty="0"/>
              <a:t> </a:t>
            </a:r>
            <a:r>
              <a:rPr lang="pt-BR" i="1" dirty="0" err="1"/>
              <a:t>Rev</a:t>
            </a:r>
            <a:r>
              <a:rPr lang="pt-BR" dirty="0"/>
              <a:t> 2018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64925B7-88FF-4B44-85F2-A687802A5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84739"/>
            <a:ext cx="8086268" cy="630237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1EAE4F5-5469-4B48-9195-5A2236994898}"/>
              </a:ext>
            </a:extLst>
          </p:cNvPr>
          <p:cNvSpPr txBox="1"/>
          <p:nvPr/>
        </p:nvSpPr>
        <p:spPr>
          <a:xfrm>
            <a:off x="0" y="980728"/>
            <a:ext cx="2351584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Mecanismos de Ativação </a:t>
            </a:r>
            <a:r>
              <a:rPr lang="pt-BR" sz="2400" b="1" dirty="0" err="1"/>
              <a:t>Inflamassoma</a:t>
            </a:r>
            <a:r>
              <a:rPr lang="pt-BR" sz="2400" b="1" dirty="0"/>
              <a:t> NLRP3</a:t>
            </a:r>
          </a:p>
        </p:txBody>
      </p:sp>
    </p:spTree>
    <p:extLst>
      <p:ext uri="{BB962C8B-B14F-4D97-AF65-F5344CB8AC3E}">
        <p14:creationId xmlns:p14="http://schemas.microsoft.com/office/powerpoint/2010/main" val="3840879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ECD0532-4EFA-4958-970B-9041901AC554}"/>
              </a:ext>
            </a:extLst>
          </p:cNvPr>
          <p:cNvSpPr txBox="1">
            <a:spLocks/>
          </p:cNvSpPr>
          <p:nvPr/>
        </p:nvSpPr>
        <p:spPr>
          <a:xfrm>
            <a:off x="1696276" y="96743"/>
            <a:ext cx="8772941" cy="3747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 err="1"/>
              <a:t>Literatura</a:t>
            </a:r>
            <a:r>
              <a:rPr lang="en-GB" sz="1800" b="1" dirty="0"/>
              <a:t>: </a:t>
            </a:r>
            <a:r>
              <a:rPr lang="en-GB" sz="1800" b="1" dirty="0" err="1"/>
              <a:t>células</a:t>
            </a:r>
            <a:r>
              <a:rPr lang="en-GB" sz="1800" b="1" dirty="0"/>
              <a:t> T </a:t>
            </a:r>
            <a:r>
              <a:rPr lang="en-GB" sz="1800" b="1" dirty="0" err="1"/>
              <a:t>reguladoras</a:t>
            </a:r>
            <a:r>
              <a:rPr lang="en-GB" sz="1800" b="1" dirty="0"/>
              <a:t> FOXP3+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F7888D-ADB6-49A2-87AC-3D17AB6D845F}"/>
              </a:ext>
            </a:extLst>
          </p:cNvPr>
          <p:cNvSpPr txBox="1"/>
          <p:nvPr/>
        </p:nvSpPr>
        <p:spPr>
          <a:xfrm>
            <a:off x="1696275" y="610220"/>
            <a:ext cx="2863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rgbClr val="FFC000"/>
                </a:solidFill>
              </a:rPr>
              <a:t>Células</a:t>
            </a:r>
            <a:r>
              <a:rPr lang="en-GB" sz="2000" b="1" dirty="0">
                <a:solidFill>
                  <a:srgbClr val="FFC000"/>
                </a:solidFill>
              </a:rPr>
              <a:t> T </a:t>
            </a:r>
            <a:r>
              <a:rPr lang="en-GB" sz="2000" b="1" dirty="0" err="1">
                <a:solidFill>
                  <a:srgbClr val="FFC000"/>
                </a:solidFill>
              </a:rPr>
              <a:t>reguladoras</a:t>
            </a:r>
            <a:endParaRPr lang="en-GB" sz="2000" b="1" dirty="0">
              <a:solidFill>
                <a:srgbClr val="FFC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55A3F0-5DBF-4FA4-862D-1FFAF66B627B}"/>
              </a:ext>
            </a:extLst>
          </p:cNvPr>
          <p:cNvGrpSpPr/>
          <p:nvPr/>
        </p:nvGrpSpPr>
        <p:grpSpPr>
          <a:xfrm>
            <a:off x="2067340" y="1141338"/>
            <a:ext cx="1842052" cy="1711936"/>
            <a:chOff x="662609" y="1256551"/>
            <a:chExt cx="1842052" cy="171193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12A235C-31EC-4A70-9174-780B9B3B0B38}"/>
                </a:ext>
              </a:extLst>
            </p:cNvPr>
            <p:cNvSpPr/>
            <p:nvPr/>
          </p:nvSpPr>
          <p:spPr>
            <a:xfrm>
              <a:off x="662609" y="1256551"/>
              <a:ext cx="1842052" cy="171193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B367259-23DD-4499-815B-80CF3356DC7C}"/>
                </a:ext>
              </a:extLst>
            </p:cNvPr>
            <p:cNvSpPr/>
            <p:nvPr/>
          </p:nvSpPr>
          <p:spPr>
            <a:xfrm>
              <a:off x="893532" y="1582006"/>
              <a:ext cx="1380206" cy="128271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E1D95DC-F902-497D-8D4C-8C7F662E87C9}"/>
              </a:ext>
            </a:extLst>
          </p:cNvPr>
          <p:cNvSpPr txBox="1"/>
          <p:nvPr/>
        </p:nvSpPr>
        <p:spPr>
          <a:xfrm>
            <a:off x="4028661" y="1240614"/>
            <a:ext cx="443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92D050"/>
                </a:solidFill>
              </a:rPr>
              <a:t>Compreende</a:t>
            </a:r>
            <a:r>
              <a:rPr lang="en-GB" b="1" dirty="0">
                <a:solidFill>
                  <a:srgbClr val="92D050"/>
                </a:solidFill>
              </a:rPr>
              <a:t> 5-10% das </a:t>
            </a:r>
            <a:r>
              <a:rPr lang="en-GB" b="1" dirty="0" err="1">
                <a:solidFill>
                  <a:srgbClr val="92D050"/>
                </a:solidFill>
              </a:rPr>
              <a:t>células</a:t>
            </a:r>
            <a:r>
              <a:rPr lang="en-GB" b="1" dirty="0">
                <a:solidFill>
                  <a:srgbClr val="92D050"/>
                </a:solidFill>
              </a:rPr>
              <a:t> TCD4+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30D29-06DD-41B2-B72A-584AFCF29777}"/>
              </a:ext>
            </a:extLst>
          </p:cNvPr>
          <p:cNvSpPr txBox="1"/>
          <p:nvPr/>
        </p:nvSpPr>
        <p:spPr>
          <a:xfrm>
            <a:off x="4028662" y="1612037"/>
            <a:ext cx="6660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828E9"/>
                </a:solidFill>
              </a:rPr>
              <a:t>Caracterizada</a:t>
            </a:r>
            <a:r>
              <a:rPr lang="en-GB" b="1" dirty="0">
                <a:solidFill>
                  <a:srgbClr val="F828E9"/>
                </a:solidFill>
              </a:rPr>
              <a:t> </a:t>
            </a:r>
            <a:r>
              <a:rPr lang="en-GB" b="1" dirty="0" err="1">
                <a:solidFill>
                  <a:srgbClr val="F828E9"/>
                </a:solidFill>
              </a:rPr>
              <a:t>pelo</a:t>
            </a:r>
            <a:r>
              <a:rPr lang="en-GB" b="1" dirty="0">
                <a:solidFill>
                  <a:srgbClr val="F828E9"/>
                </a:solidFill>
              </a:rPr>
              <a:t> </a:t>
            </a:r>
            <a:r>
              <a:rPr lang="en-GB" b="1" dirty="0" err="1">
                <a:solidFill>
                  <a:srgbClr val="F828E9"/>
                </a:solidFill>
              </a:rPr>
              <a:t>fator</a:t>
            </a:r>
            <a:r>
              <a:rPr lang="en-GB" b="1" dirty="0">
                <a:solidFill>
                  <a:srgbClr val="F828E9"/>
                </a:solidFill>
              </a:rPr>
              <a:t> de </a:t>
            </a:r>
            <a:r>
              <a:rPr lang="en-GB" b="1" dirty="0" err="1">
                <a:solidFill>
                  <a:srgbClr val="F828E9"/>
                </a:solidFill>
              </a:rPr>
              <a:t>transcrição</a:t>
            </a:r>
            <a:r>
              <a:rPr lang="en-GB" b="1" dirty="0">
                <a:solidFill>
                  <a:srgbClr val="F828E9"/>
                </a:solidFill>
              </a:rPr>
              <a:t> FOXP3 e </a:t>
            </a:r>
            <a:r>
              <a:rPr lang="en-GB" b="1" dirty="0" err="1">
                <a:solidFill>
                  <a:srgbClr val="F828E9"/>
                </a:solidFill>
              </a:rPr>
              <a:t>pelo</a:t>
            </a:r>
            <a:r>
              <a:rPr lang="en-GB" b="1" dirty="0">
                <a:solidFill>
                  <a:srgbClr val="F828E9"/>
                </a:solidFill>
              </a:rPr>
              <a:t> CD25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9F33B0-9A38-4CF1-9410-139D201D87A6}"/>
              </a:ext>
            </a:extLst>
          </p:cNvPr>
          <p:cNvSpPr txBox="1"/>
          <p:nvPr/>
        </p:nvSpPr>
        <p:spPr>
          <a:xfrm>
            <a:off x="4057804" y="1974298"/>
            <a:ext cx="689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9933"/>
                </a:solidFill>
              </a:rPr>
              <a:t>Possui</a:t>
            </a:r>
            <a:r>
              <a:rPr lang="en-GB" b="1" dirty="0">
                <a:solidFill>
                  <a:srgbClr val="FF9933"/>
                </a:solidFill>
              </a:rPr>
              <a:t> </a:t>
            </a:r>
            <a:r>
              <a:rPr lang="en-GB" b="1" dirty="0" err="1">
                <a:solidFill>
                  <a:srgbClr val="FF9933"/>
                </a:solidFill>
              </a:rPr>
              <a:t>como</a:t>
            </a:r>
            <a:r>
              <a:rPr lang="en-GB" b="1" dirty="0">
                <a:solidFill>
                  <a:srgbClr val="FF9933"/>
                </a:solidFill>
              </a:rPr>
              <a:t> </a:t>
            </a:r>
            <a:r>
              <a:rPr lang="en-GB" b="1" dirty="0" err="1">
                <a:solidFill>
                  <a:srgbClr val="FF9933"/>
                </a:solidFill>
              </a:rPr>
              <a:t>função</a:t>
            </a:r>
            <a:r>
              <a:rPr lang="en-GB" b="1" dirty="0">
                <a:solidFill>
                  <a:srgbClr val="FF9933"/>
                </a:solidFill>
              </a:rPr>
              <a:t> principal a </a:t>
            </a:r>
            <a:r>
              <a:rPr lang="en-GB" b="1" dirty="0" err="1">
                <a:solidFill>
                  <a:srgbClr val="FF9933"/>
                </a:solidFill>
              </a:rPr>
              <a:t>manutenção</a:t>
            </a:r>
            <a:r>
              <a:rPr lang="en-GB" b="1" dirty="0">
                <a:solidFill>
                  <a:srgbClr val="FF9933"/>
                </a:solidFill>
              </a:rPr>
              <a:t> da </a:t>
            </a:r>
            <a:r>
              <a:rPr lang="en-GB" b="1" dirty="0" err="1">
                <a:solidFill>
                  <a:srgbClr val="FF9933"/>
                </a:solidFill>
              </a:rPr>
              <a:t>homeostasia</a:t>
            </a:r>
            <a:endParaRPr lang="en-GB" b="1" dirty="0">
              <a:solidFill>
                <a:srgbClr val="FF993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EA6348-AFFD-4805-8C3A-D32EEC637F13}"/>
              </a:ext>
            </a:extLst>
          </p:cNvPr>
          <p:cNvSpPr txBox="1"/>
          <p:nvPr/>
        </p:nvSpPr>
        <p:spPr>
          <a:xfrm>
            <a:off x="2588696" y="229432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FOXP3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AED0E0-2DDA-499B-9E08-368F05AAEC58}"/>
              </a:ext>
            </a:extLst>
          </p:cNvPr>
          <p:cNvGrpSpPr/>
          <p:nvPr/>
        </p:nvGrpSpPr>
        <p:grpSpPr>
          <a:xfrm>
            <a:off x="1615019" y="1299803"/>
            <a:ext cx="2258739" cy="369332"/>
            <a:chOff x="91018" y="1299803"/>
            <a:chExt cx="2258739" cy="369332"/>
          </a:xfrm>
        </p:grpSpPr>
        <p:sp>
          <p:nvSpPr>
            <p:cNvPr id="8" name="Flowchart: Magnetic Disk 7">
              <a:extLst>
                <a:ext uri="{FF2B5EF4-FFF2-40B4-BE49-F238E27FC236}">
                  <a16:creationId xmlns:a16="http://schemas.microsoft.com/office/drawing/2014/main" id="{91A9D5AB-7E25-4852-ACFB-B3E6F01BFC11}"/>
                </a:ext>
              </a:extLst>
            </p:cNvPr>
            <p:cNvSpPr/>
            <p:nvPr/>
          </p:nvSpPr>
          <p:spPr>
            <a:xfrm rot="18599107">
              <a:off x="598305" y="1202300"/>
              <a:ext cx="113377" cy="374730"/>
            </a:xfrm>
            <a:prstGeom prst="flowChartMagneticDisk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lowchart: Magnetic Disk 17">
              <a:extLst>
                <a:ext uri="{FF2B5EF4-FFF2-40B4-BE49-F238E27FC236}">
                  <a16:creationId xmlns:a16="http://schemas.microsoft.com/office/drawing/2014/main" id="{29BF761B-6867-455A-AC42-E826DD220D0C}"/>
                </a:ext>
              </a:extLst>
            </p:cNvPr>
            <p:cNvSpPr/>
            <p:nvPr/>
          </p:nvSpPr>
          <p:spPr>
            <a:xfrm rot="3347923">
              <a:off x="2105703" y="1190670"/>
              <a:ext cx="113377" cy="374730"/>
            </a:xfrm>
            <a:prstGeom prst="flowChartMagneticDisk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3DCD14E-2AE7-43F9-819D-A08FC32D01D6}"/>
                </a:ext>
              </a:extLst>
            </p:cNvPr>
            <p:cNvSpPr txBox="1"/>
            <p:nvPr/>
          </p:nvSpPr>
          <p:spPr>
            <a:xfrm>
              <a:off x="91018" y="12998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92D050"/>
                  </a:solidFill>
                </a:rPr>
                <a:t>CD4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636BFF-0567-4167-95AA-F6D17973E926}"/>
              </a:ext>
            </a:extLst>
          </p:cNvPr>
          <p:cNvGrpSpPr/>
          <p:nvPr/>
        </p:nvGrpSpPr>
        <p:grpSpPr>
          <a:xfrm>
            <a:off x="1825820" y="1821639"/>
            <a:ext cx="2137169" cy="1542639"/>
            <a:chOff x="301819" y="1821638"/>
            <a:chExt cx="2137169" cy="1542639"/>
          </a:xfrm>
        </p:grpSpPr>
        <p:sp>
          <p:nvSpPr>
            <p:cNvPr id="25" name="Flowchart: Extract 24">
              <a:extLst>
                <a:ext uri="{FF2B5EF4-FFF2-40B4-BE49-F238E27FC236}">
                  <a16:creationId xmlns:a16="http://schemas.microsoft.com/office/drawing/2014/main" id="{24E6E453-B056-45A1-8423-2A0099152E0A}"/>
                </a:ext>
              </a:extLst>
            </p:cNvPr>
            <p:cNvSpPr/>
            <p:nvPr/>
          </p:nvSpPr>
          <p:spPr>
            <a:xfrm rot="15927197">
              <a:off x="266168" y="1857289"/>
              <a:ext cx="331304" cy="260002"/>
            </a:xfrm>
            <a:prstGeom prst="flowChartExtract">
              <a:avLst/>
            </a:prstGeom>
            <a:solidFill>
              <a:srgbClr val="FF66CC"/>
            </a:solidFill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lowchart: Extract 25">
              <a:extLst>
                <a:ext uri="{FF2B5EF4-FFF2-40B4-BE49-F238E27FC236}">
                  <a16:creationId xmlns:a16="http://schemas.microsoft.com/office/drawing/2014/main" id="{746BC865-267E-4F20-9B7D-00E0ACF7C850}"/>
                </a:ext>
              </a:extLst>
            </p:cNvPr>
            <p:cNvSpPr/>
            <p:nvPr/>
          </p:nvSpPr>
          <p:spPr>
            <a:xfrm rot="9216185">
              <a:off x="1769808" y="2748585"/>
              <a:ext cx="331304" cy="260002"/>
            </a:xfrm>
            <a:prstGeom prst="flowChartExtract">
              <a:avLst/>
            </a:prstGeom>
            <a:solidFill>
              <a:srgbClr val="FF66CC"/>
            </a:solidFill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8CC05B-6FAF-4C5D-BBC3-9CA865440210}"/>
                </a:ext>
              </a:extLst>
            </p:cNvPr>
            <p:cNvSpPr txBox="1"/>
            <p:nvPr/>
          </p:nvSpPr>
          <p:spPr>
            <a:xfrm>
              <a:off x="1664417" y="299494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66CC"/>
                  </a:solidFill>
                </a:rPr>
                <a:t>CD25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9299B1-FCD5-4094-9993-771F4EB4747C}"/>
              </a:ext>
            </a:extLst>
          </p:cNvPr>
          <p:cNvGrpSpPr/>
          <p:nvPr/>
        </p:nvGrpSpPr>
        <p:grpSpPr>
          <a:xfrm>
            <a:off x="4361714" y="2616459"/>
            <a:ext cx="4531328" cy="3818081"/>
            <a:chOff x="1338261" y="818142"/>
            <a:chExt cx="6467475" cy="544947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72154BC-3624-4245-8BC8-C0622BE22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8261" y="818142"/>
              <a:ext cx="6467475" cy="516255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8032B67-8A64-4125-877F-D6D385CA3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1129" y="6050065"/>
              <a:ext cx="6281741" cy="217549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FCEAFAEE-7B2B-4D52-9C52-4EE48B85F8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8" t="2917" r="456" b="80511"/>
          <a:stretch/>
        </p:blipFill>
        <p:spPr>
          <a:xfrm>
            <a:off x="1615019" y="3759491"/>
            <a:ext cx="2442785" cy="11365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E17EE0A-ABF3-4C84-BA55-56BAE574B8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" t="2555" r="65277" b="80873"/>
          <a:stretch/>
        </p:blipFill>
        <p:spPr>
          <a:xfrm>
            <a:off x="4176113" y="3759491"/>
            <a:ext cx="2034103" cy="11365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906447B-AF59-45C4-BEAD-A4E4F4B102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32707" r="67597" b="50721"/>
          <a:stretch/>
        </p:blipFill>
        <p:spPr>
          <a:xfrm>
            <a:off x="6395817" y="3732828"/>
            <a:ext cx="1869572" cy="113652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532CE5D-C4F0-4C54-95F5-60C97DDA8E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5991" r="64947" b="7437"/>
          <a:stretch/>
        </p:blipFill>
        <p:spPr>
          <a:xfrm>
            <a:off x="8399168" y="3732828"/>
            <a:ext cx="2034102" cy="113652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B233471-68F0-4D85-A9AB-E042364F96BB}"/>
              </a:ext>
            </a:extLst>
          </p:cNvPr>
          <p:cNvSpPr txBox="1"/>
          <p:nvPr/>
        </p:nvSpPr>
        <p:spPr>
          <a:xfrm>
            <a:off x="9760706" y="645636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10/48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5B44DDA-1C1D-4114-9ADF-28954CB09908}"/>
              </a:ext>
            </a:extLst>
          </p:cNvPr>
          <p:cNvSpPr txBox="1">
            <a:spLocks/>
          </p:cNvSpPr>
          <p:nvPr/>
        </p:nvSpPr>
        <p:spPr>
          <a:xfrm>
            <a:off x="1696276" y="6445762"/>
            <a:ext cx="8772941" cy="3747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/>
              <a:t>Lima, MHF. </a:t>
            </a:r>
            <a:r>
              <a:rPr lang="en-GB" sz="1800" b="1" i="1" dirty="0"/>
              <a:t>Corona Meeting</a:t>
            </a:r>
            <a:r>
              <a:rPr lang="en-GB" sz="1800" b="1" dirty="0"/>
              <a:t>, 30 de </a:t>
            </a:r>
            <a:r>
              <a:rPr lang="en-GB" sz="1800" b="1" dirty="0" err="1"/>
              <a:t>Julho</a:t>
            </a:r>
            <a:r>
              <a:rPr lang="en-GB" sz="1800" b="1" dirty="0"/>
              <a:t> de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E22AEA-6752-4637-A777-4FEB6EF96CF5}"/>
              </a:ext>
            </a:extLst>
          </p:cNvPr>
          <p:cNvSpPr txBox="1"/>
          <p:nvPr/>
        </p:nvSpPr>
        <p:spPr>
          <a:xfrm>
            <a:off x="1696276" y="648420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03/21</a:t>
            </a:r>
          </a:p>
        </p:txBody>
      </p:sp>
    </p:spTree>
    <p:extLst>
      <p:ext uri="{BB962C8B-B14F-4D97-AF65-F5344CB8AC3E}">
        <p14:creationId xmlns:p14="http://schemas.microsoft.com/office/powerpoint/2010/main" val="263546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b="1869"/>
          <a:stretch>
            <a:fillRect/>
          </a:stretch>
        </p:blipFill>
        <p:spPr bwMode="auto">
          <a:xfrm>
            <a:off x="2279576" y="1484784"/>
            <a:ext cx="8316416" cy="370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CaixaDeTexto 2"/>
          <p:cNvSpPr txBox="1">
            <a:spLocks noChangeArrowheads="1"/>
          </p:cNvSpPr>
          <p:nvPr/>
        </p:nvSpPr>
        <p:spPr bwMode="auto">
          <a:xfrm>
            <a:off x="1952626" y="620688"/>
            <a:ext cx="8143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err="1"/>
              <a:t>Pacientes</a:t>
            </a:r>
            <a:r>
              <a:rPr lang="en-US" sz="2400" b="1" dirty="0"/>
              <a:t> com </a:t>
            </a:r>
            <a:r>
              <a:rPr lang="en-US" sz="2400" b="1" dirty="0" err="1"/>
              <a:t>vasculite</a:t>
            </a:r>
            <a:r>
              <a:rPr lang="en-US" sz="2400" b="1" dirty="0"/>
              <a:t> de </a:t>
            </a:r>
            <a:r>
              <a:rPr lang="en-US" sz="2400" b="1" dirty="0" err="1"/>
              <a:t>pequenos</a:t>
            </a:r>
            <a:r>
              <a:rPr lang="en-US" sz="2400" b="1" dirty="0"/>
              <a:t> </a:t>
            </a:r>
            <a:r>
              <a:rPr lang="en-US" sz="2400" b="1" dirty="0" err="1"/>
              <a:t>vasos</a:t>
            </a:r>
            <a:endParaRPr lang="pt-BR" sz="2400" b="1" dirty="0"/>
          </a:p>
          <a:p>
            <a:pPr algn="ctr"/>
            <a:r>
              <a:rPr lang="en-US" sz="2400" b="1" dirty="0" err="1"/>
              <a:t>Deposição</a:t>
            </a:r>
            <a:r>
              <a:rPr lang="en-US" sz="2400" b="1" dirty="0"/>
              <a:t> de NETs </a:t>
            </a:r>
            <a:r>
              <a:rPr lang="en-US" sz="2400" b="1" dirty="0" err="1"/>
              <a:t>nos</a:t>
            </a:r>
            <a:r>
              <a:rPr lang="en-US" sz="2400" b="1" dirty="0"/>
              <a:t> </a:t>
            </a:r>
            <a:r>
              <a:rPr lang="en-US" sz="2400" b="1" dirty="0" err="1"/>
              <a:t>rins</a:t>
            </a:r>
            <a:endParaRPr lang="pt-BR" sz="2400" b="1" dirty="0"/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6530975" y="6613526"/>
            <a:ext cx="4178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200" b="1" dirty="0" err="1"/>
              <a:t>Kessenbrock</a:t>
            </a:r>
            <a:r>
              <a:rPr lang="pt-BR" sz="1200" b="1" dirty="0"/>
              <a:t> </a:t>
            </a:r>
            <a:r>
              <a:rPr lang="pt-BR" sz="1200" b="1" dirty="0" err="1"/>
              <a:t>et</a:t>
            </a:r>
            <a:r>
              <a:rPr lang="pt-BR" sz="1200" b="1" dirty="0"/>
              <a:t> al., Nat Medicine, 2009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738314" y="5157192"/>
            <a:ext cx="871537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Biópsia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renal de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paciente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vasculite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pequenos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vasos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2"/>
          <p:cNvSpPr txBox="1">
            <a:spLocks noChangeArrowheads="1"/>
          </p:cNvSpPr>
          <p:nvPr/>
        </p:nvSpPr>
        <p:spPr bwMode="auto">
          <a:xfrm>
            <a:off x="1019436" y="5688957"/>
            <a:ext cx="101531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ym typeface="Wingdings" pitchFamily="2" charset="2"/>
              </a:rPr>
              <a:t> </a:t>
            </a:r>
            <a:r>
              <a:rPr lang="en-US" sz="2000" b="1" dirty="0"/>
              <a:t> </a:t>
            </a:r>
            <a:r>
              <a:rPr lang="en-US" sz="2000" b="1" dirty="0" err="1"/>
              <a:t>Formação</a:t>
            </a:r>
            <a:r>
              <a:rPr lang="en-US" sz="2000" b="1" dirty="0"/>
              <a:t> </a:t>
            </a:r>
            <a:r>
              <a:rPr lang="en-US" sz="2000" b="1" dirty="0" err="1"/>
              <a:t>sistêmica</a:t>
            </a:r>
            <a:r>
              <a:rPr lang="en-US" sz="2000" b="1" dirty="0"/>
              <a:t> de NETs </a:t>
            </a:r>
            <a:r>
              <a:rPr lang="en-US" sz="2000" b="1" dirty="0" err="1"/>
              <a:t>promove</a:t>
            </a:r>
            <a:r>
              <a:rPr lang="en-US" sz="2000" b="1" dirty="0"/>
              <a:t> </a:t>
            </a:r>
            <a:r>
              <a:rPr lang="en-US" sz="2000" b="1" dirty="0" err="1">
                <a:sym typeface="Wingdings" pitchFamily="2" charset="2"/>
              </a:rPr>
              <a:t>autoimunidade</a:t>
            </a:r>
            <a:r>
              <a:rPr lang="en-US" sz="2000" b="1" dirty="0">
                <a:sym typeface="Wingdings" pitchFamily="2" charset="2"/>
              </a:rPr>
              <a:t> contra </a:t>
            </a:r>
            <a:r>
              <a:rPr lang="en-US" sz="2000" b="1" dirty="0" err="1">
                <a:sym typeface="Wingdings" pitchFamily="2" charset="2"/>
              </a:rPr>
              <a:t>componentes</a:t>
            </a:r>
            <a:r>
              <a:rPr lang="en-US" sz="2000" b="1" dirty="0">
                <a:sym typeface="Wingdings" pitchFamily="2" charset="2"/>
              </a:rPr>
              <a:t> </a:t>
            </a:r>
            <a:r>
              <a:rPr lang="en-US" sz="2000" b="1" dirty="0" err="1">
                <a:sym typeface="Wingdings" pitchFamily="2" charset="2"/>
              </a:rPr>
              <a:t>neutrofílicos</a:t>
            </a:r>
            <a:r>
              <a:rPr lang="en-US" sz="2000" b="1" dirty="0">
                <a:sym typeface="Wingdings" pitchFamily="2" charset="2"/>
              </a:rPr>
              <a:t> e </a:t>
            </a:r>
            <a:r>
              <a:rPr lang="en-US" sz="2000" b="1" dirty="0" err="1">
                <a:sym typeface="Wingdings" pitchFamily="2" charset="2"/>
              </a:rPr>
              <a:t>contribui</a:t>
            </a:r>
            <a:r>
              <a:rPr lang="en-US" sz="2000" b="1" dirty="0">
                <a:sym typeface="Wingdings" pitchFamily="2" charset="2"/>
              </a:rPr>
              <a:t> para o </a:t>
            </a:r>
            <a:r>
              <a:rPr lang="en-US" sz="2000" b="1" dirty="0" err="1">
                <a:sym typeface="Wingdings" pitchFamily="2" charset="2"/>
              </a:rPr>
              <a:t>desenvolvimento</a:t>
            </a:r>
            <a:r>
              <a:rPr lang="en-US" sz="2000" b="1" dirty="0">
                <a:sym typeface="Wingdings" pitchFamily="2" charset="2"/>
              </a:rPr>
              <a:t> da </a:t>
            </a:r>
            <a:r>
              <a:rPr lang="en-US" sz="2000" b="1" dirty="0" err="1">
                <a:sym typeface="Wingdings" pitchFamily="2" charset="2"/>
              </a:rPr>
              <a:t>vasculite</a:t>
            </a:r>
            <a:endParaRPr lang="pt-B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FFF99F-EA1A-4467-8A1C-FA403F6C3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pic>
        <p:nvPicPr>
          <p:cNvPr id="140291" name="Imagem 2">
            <a:extLst>
              <a:ext uri="{FF2B5EF4-FFF2-40B4-BE49-F238E27FC236}">
                <a16:creationId xmlns:a16="http://schemas.microsoft.com/office/drawing/2014/main" id="{72ECF6F6-525A-4C75-A6C9-964D34CB1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387475"/>
            <a:ext cx="4687887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CaixaDeTexto 3">
            <a:extLst>
              <a:ext uri="{FF2B5EF4-FFF2-40B4-BE49-F238E27FC236}">
                <a16:creationId xmlns:a16="http://schemas.microsoft.com/office/drawing/2014/main" id="{AA4244B6-A40F-40AC-B63F-8F93BC029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44500"/>
            <a:ext cx="2952750" cy="523875"/>
          </a:xfrm>
          <a:prstGeom prst="rect">
            <a:avLst/>
          </a:prstGeom>
          <a:noFill/>
          <a:ln w="9525">
            <a:solidFill>
              <a:srgbClr val="CC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b="1">
                <a:solidFill>
                  <a:srgbClr val="FFFF00"/>
                </a:solidFill>
              </a:rPr>
              <a:t>NEUTROFILO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2E13DD2-5241-4EC5-9840-66603B7555F7}"/>
              </a:ext>
            </a:extLst>
          </p:cNvPr>
          <p:cNvSpPr/>
          <p:nvPr/>
        </p:nvSpPr>
        <p:spPr>
          <a:xfrm>
            <a:off x="4729163" y="4021138"/>
            <a:ext cx="1943100" cy="415925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chemeClr val="accent4">
                    <a:lumMod val="10000"/>
                  </a:schemeClr>
                </a:solidFill>
              </a:rPr>
              <a:t>Antioxidantes</a:t>
            </a:r>
          </a:p>
        </p:txBody>
      </p:sp>
      <p:sp>
        <p:nvSpPr>
          <p:cNvPr id="95238" name="Text Box 6">
            <a:extLst>
              <a:ext uri="{FF2B5EF4-FFF2-40B4-BE49-F238E27FC236}">
                <a16:creationId xmlns:a16="http://schemas.microsoft.com/office/drawing/2014/main" id="{C708B0E1-22CA-4ADE-ADAC-1AA446A2E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" y="136525"/>
            <a:ext cx="12071350" cy="1571625"/>
          </a:xfrm>
          <a:prstGeom prst="rect">
            <a:avLst/>
          </a:prstGeom>
          <a:solidFill>
            <a:schemeClr val="bg1"/>
          </a:solidFill>
          <a:ln w="12573">
            <a:solidFill>
              <a:schemeClr val="tx1"/>
            </a:solidFill>
            <a:miter lim="800000"/>
            <a:headEnd/>
            <a:tailEnd/>
          </a:ln>
        </p:spPr>
        <p:txBody>
          <a:bodyPr lIns="0" tIns="46800" rIns="0" bIns="4680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sz="4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O bloqueio da produção de ROS com o uso de antioxidantes pode ser benéfico na AR</a:t>
            </a:r>
            <a:endParaRPr lang="pt-BR" altLang="pt-BR" sz="4000" b="1" dirty="0">
              <a:latin typeface="Calibri" panose="020F050202020403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CC52244-BD15-4754-A8B7-98E7167333A5}"/>
              </a:ext>
            </a:extLst>
          </p:cNvPr>
          <p:cNvSpPr txBox="1"/>
          <p:nvPr/>
        </p:nvSpPr>
        <p:spPr>
          <a:xfrm>
            <a:off x="5195888" y="1825625"/>
            <a:ext cx="1547812" cy="523875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400" b="1" dirty="0">
                <a:solidFill>
                  <a:schemeClr val="accent4">
                    <a:lumMod val="10000"/>
                  </a:schemeClr>
                </a:solidFill>
              </a:rPr>
              <a:t>Reticulo endoplasmático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F9B6C3E-7F7C-438F-B017-DC3248ABA467}"/>
              </a:ext>
            </a:extLst>
          </p:cNvPr>
          <p:cNvSpPr txBox="1"/>
          <p:nvPr/>
        </p:nvSpPr>
        <p:spPr>
          <a:xfrm>
            <a:off x="6672263" y="2078038"/>
            <a:ext cx="1231900" cy="523875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400" b="1" dirty="0">
                <a:solidFill>
                  <a:schemeClr val="accent4">
                    <a:lumMod val="10000"/>
                  </a:schemeClr>
                </a:solidFill>
              </a:rPr>
              <a:t>Membrana Plasmática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CD26F9D-4835-4C6D-B762-945E0C4C7EEB}"/>
              </a:ext>
            </a:extLst>
          </p:cNvPr>
          <p:cNvSpPr txBox="1"/>
          <p:nvPr/>
        </p:nvSpPr>
        <p:spPr>
          <a:xfrm>
            <a:off x="6348413" y="2997200"/>
            <a:ext cx="1547812" cy="368300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algn="ctr">
              <a:defRPr/>
            </a:pPr>
            <a:endParaRPr lang="pt-BR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CAF2D63-16D0-4BCC-8B08-4349AA0E6F0B}"/>
              </a:ext>
            </a:extLst>
          </p:cNvPr>
          <p:cNvSpPr txBox="1"/>
          <p:nvPr/>
        </p:nvSpPr>
        <p:spPr>
          <a:xfrm>
            <a:off x="3359150" y="5413375"/>
            <a:ext cx="2160588" cy="830263"/>
          </a:xfrm>
          <a:prstGeom prst="rect">
            <a:avLst/>
          </a:prstGeom>
          <a:solidFill>
            <a:schemeClr val="tx2"/>
          </a:solidFill>
          <a:ln w="57150">
            <a:solidFill>
              <a:srgbClr val="00B05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chemeClr val="accent4">
                    <a:lumMod val="10000"/>
                  </a:schemeClr>
                </a:solidFill>
              </a:rPr>
              <a:t>Modulação de Vias de sinalização </a:t>
            </a:r>
            <a:r>
              <a:rPr lang="pt-BR" sz="1600" dirty="0">
                <a:solidFill>
                  <a:schemeClr val="accent4">
                    <a:lumMod val="10000"/>
                  </a:schemeClr>
                </a:solidFill>
              </a:rPr>
              <a:t>(</a:t>
            </a:r>
            <a:r>
              <a:rPr lang="pt-BR" sz="1600" dirty="0" err="1">
                <a:solidFill>
                  <a:schemeClr val="accent4">
                    <a:lumMod val="10000"/>
                  </a:schemeClr>
                </a:solidFill>
              </a:rPr>
              <a:t>kinases</a:t>
            </a:r>
            <a:r>
              <a:rPr lang="pt-BR" sz="1600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pt-BR" sz="1600" dirty="0" err="1">
                <a:solidFill>
                  <a:schemeClr val="accent4">
                    <a:lumMod val="10000"/>
                  </a:schemeClr>
                </a:solidFill>
              </a:rPr>
              <a:t>fosfatases</a:t>
            </a:r>
            <a:r>
              <a:rPr lang="pt-BR" sz="1600" dirty="0">
                <a:solidFill>
                  <a:schemeClr val="accent4">
                    <a:lumMod val="10000"/>
                  </a:schemeClr>
                </a:solidFill>
              </a:rPr>
              <a:t>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065B312-B0D6-4733-85E1-A4FBBC287AE5}"/>
              </a:ext>
            </a:extLst>
          </p:cNvPr>
          <p:cNvSpPr txBox="1"/>
          <p:nvPr/>
        </p:nvSpPr>
        <p:spPr>
          <a:xfrm>
            <a:off x="5962650" y="5399088"/>
            <a:ext cx="1933575" cy="831850"/>
          </a:xfrm>
          <a:prstGeom prst="rect">
            <a:avLst/>
          </a:prstGeom>
          <a:solidFill>
            <a:schemeClr val="tx2"/>
          </a:solidFill>
          <a:ln w="5715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chemeClr val="accent4">
                    <a:lumMod val="10000"/>
                  </a:schemeClr>
                </a:solidFill>
              </a:rPr>
              <a:t>Lesão Molecular </a:t>
            </a:r>
            <a:r>
              <a:rPr lang="pt-BR" sz="1600" dirty="0">
                <a:solidFill>
                  <a:schemeClr val="accent4">
                    <a:lumMod val="10000"/>
                  </a:schemeClr>
                </a:solidFill>
              </a:rPr>
              <a:t>(DNA, lipídeos, proteínas)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92395C27-D701-48DD-8312-DFD12504AEE4}"/>
              </a:ext>
            </a:extLst>
          </p:cNvPr>
          <p:cNvCxnSpPr>
            <a:stCxn id="5" idx="3"/>
          </p:cNvCxnSpPr>
          <p:nvPr/>
        </p:nvCxnSpPr>
        <p:spPr>
          <a:xfrm flipV="1">
            <a:off x="6672263" y="4221163"/>
            <a:ext cx="287337" cy="79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E7BDD521-A95C-446B-A998-9CEF816D4FEC}"/>
              </a:ext>
            </a:extLst>
          </p:cNvPr>
          <p:cNvCxnSpPr/>
          <p:nvPr/>
        </p:nvCxnSpPr>
        <p:spPr>
          <a:xfrm flipV="1">
            <a:off x="4440238" y="4221163"/>
            <a:ext cx="287337" cy="79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5551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ED3F1B-515D-43B7-81F8-4B20F63D6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074C39B-7AC7-4460-84CF-600B29FFD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02" y="692696"/>
            <a:ext cx="10470942" cy="576064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0916AD9-0BD9-4684-989F-0AEDD312E412}"/>
              </a:ext>
            </a:extLst>
          </p:cNvPr>
          <p:cNvSpPr txBox="1"/>
          <p:nvPr/>
        </p:nvSpPr>
        <p:spPr>
          <a:xfrm>
            <a:off x="5159896" y="6525344"/>
            <a:ext cx="667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McGonagle</a:t>
            </a:r>
            <a:r>
              <a:rPr lang="pt-BR" dirty="0"/>
              <a:t> et al., </a:t>
            </a:r>
            <a:r>
              <a:rPr lang="pt-BR" i="1" dirty="0" err="1"/>
              <a:t>Autoimmunity</a:t>
            </a:r>
            <a:r>
              <a:rPr lang="pt-BR" i="1" dirty="0"/>
              <a:t> </a:t>
            </a:r>
            <a:r>
              <a:rPr lang="pt-BR" i="1" dirty="0" err="1"/>
              <a:t>Rev</a:t>
            </a:r>
            <a:r>
              <a:rPr lang="pt-BR" i="1" dirty="0"/>
              <a:t>, </a:t>
            </a:r>
            <a:r>
              <a:rPr lang="pt-BR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875330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2C24B5-383C-4304-A0D7-FB1DCC7A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FB6096-42F2-4E7F-BCBD-0C0C969B8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00"/>
          <a:stretch/>
        </p:blipFill>
        <p:spPr>
          <a:xfrm>
            <a:off x="1703512" y="385884"/>
            <a:ext cx="8172793" cy="619430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C0F5E5C-1801-42A0-8273-E8154496B2BB}"/>
              </a:ext>
            </a:extLst>
          </p:cNvPr>
          <p:cNvSpPr txBox="1"/>
          <p:nvPr/>
        </p:nvSpPr>
        <p:spPr>
          <a:xfrm>
            <a:off x="3071664" y="800080"/>
            <a:ext cx="3384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tx2"/>
                </a:solidFill>
                <a:highlight>
                  <a:srgbClr val="4D4D4D"/>
                </a:highlight>
              </a:rPr>
              <a:t>PIRINA ESTADO INATIVO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2D49B37-A646-46B3-9610-3F82BCD95C51}"/>
              </a:ext>
            </a:extLst>
          </p:cNvPr>
          <p:cNvSpPr txBox="1"/>
          <p:nvPr/>
        </p:nvSpPr>
        <p:spPr>
          <a:xfrm>
            <a:off x="6312024" y="800080"/>
            <a:ext cx="3384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4D4D4D"/>
                </a:solidFill>
                <a:highlight>
                  <a:srgbClr val="FF0000"/>
                </a:highlight>
              </a:rPr>
              <a:t>PIRINA ESTADO ATIVO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DD4DC57-ACD8-4C53-99AC-5C0AC16FD58D}"/>
              </a:ext>
            </a:extLst>
          </p:cNvPr>
          <p:cNvSpPr txBox="1"/>
          <p:nvPr/>
        </p:nvSpPr>
        <p:spPr>
          <a:xfrm>
            <a:off x="8985323" y="6472116"/>
            <a:ext cx="3359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Helig</a:t>
            </a:r>
            <a:r>
              <a:rPr lang="pt-BR" sz="1600" dirty="0"/>
              <a:t> &amp; </a:t>
            </a:r>
            <a:r>
              <a:rPr lang="pt-BR" sz="1600" dirty="0" err="1"/>
              <a:t>Broz</a:t>
            </a:r>
            <a:r>
              <a:rPr lang="pt-BR" sz="1600" dirty="0"/>
              <a:t>, </a:t>
            </a:r>
            <a:r>
              <a:rPr lang="pt-BR" sz="1600" i="1" dirty="0" err="1"/>
              <a:t>Eur</a:t>
            </a:r>
            <a:r>
              <a:rPr lang="pt-BR" sz="1600" i="1" dirty="0"/>
              <a:t> J </a:t>
            </a:r>
            <a:r>
              <a:rPr lang="pt-BR" sz="1600" i="1" dirty="0" err="1"/>
              <a:t>Immunol</a:t>
            </a:r>
            <a:r>
              <a:rPr lang="pt-BR" sz="1600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1886965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DC881C-90F8-40E4-A4D1-3E7756485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endParaRPr lang="pt-BR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20A02B-C031-4C37-8CCC-36EBEE7C1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525" y="620713"/>
            <a:ext cx="11750675" cy="5360987"/>
          </a:xfrm>
        </p:spPr>
        <p:txBody>
          <a:bodyPr>
            <a:normAutofit/>
          </a:bodyPr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pt-BR" sz="4000" dirty="0">
                <a:solidFill>
                  <a:srgbClr val="FFFF00"/>
                </a:solidFill>
              </a:rPr>
              <a:t>CCR2</a:t>
            </a:r>
            <a:r>
              <a:rPr lang="pt-BR" sz="4000" dirty="0"/>
              <a:t> participa na lesão inicial na AR e pode ser um alvo terapêutico na AR inicial</a:t>
            </a:r>
            <a:r>
              <a:rPr lang="pt-BR" sz="3600" dirty="0"/>
              <a:t>.</a:t>
            </a:r>
          </a:p>
        </p:txBody>
      </p:sp>
      <p:pic>
        <p:nvPicPr>
          <p:cNvPr id="216068" name="Imagem 3">
            <a:extLst>
              <a:ext uri="{FF2B5EF4-FFF2-40B4-BE49-F238E27FC236}">
                <a16:creationId xmlns:a16="http://schemas.microsoft.com/office/drawing/2014/main" id="{87AE2E5E-7521-419C-BC09-CD68D1147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151063"/>
            <a:ext cx="864235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9" name="Imagem 4">
            <a:extLst>
              <a:ext uri="{FF2B5EF4-FFF2-40B4-BE49-F238E27FC236}">
                <a16:creationId xmlns:a16="http://schemas.microsoft.com/office/drawing/2014/main" id="{0A308CFA-7DBA-4D7F-BA7F-8D7D578B7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4213225"/>
            <a:ext cx="38131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0" name="Imagem 5">
            <a:extLst>
              <a:ext uri="{FF2B5EF4-FFF2-40B4-BE49-F238E27FC236}">
                <a16:creationId xmlns:a16="http://schemas.microsoft.com/office/drawing/2014/main" id="{3FD26BBA-D081-4CED-AC25-3E572A242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284663"/>
            <a:ext cx="1333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1" name="CaixaDeTexto 3">
            <a:extLst>
              <a:ext uri="{FF2B5EF4-FFF2-40B4-BE49-F238E27FC236}">
                <a16:creationId xmlns:a16="http://schemas.microsoft.com/office/drawing/2014/main" id="{0B3061C1-14B7-491D-B5EE-B7A73CDA5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6381750"/>
            <a:ext cx="547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Talbot J et al, </a:t>
            </a:r>
            <a:r>
              <a:rPr lang="pt-BR" altLang="pt-BR" sz="1800" b="1" i="1"/>
              <a:t>Arthritis &amp; Rheumatology</a:t>
            </a:r>
            <a:r>
              <a:rPr lang="pt-BR" altLang="pt-BR" sz="1800" b="1"/>
              <a:t>, 2015</a:t>
            </a:r>
          </a:p>
        </p:txBody>
      </p:sp>
    </p:spTree>
  </p:cSld>
  <p:clrMapOvr>
    <a:masterClrMapping/>
  </p:clrMapOvr>
  <p:transition spd="slow" advTm="10794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13FA44-C7EF-4004-99F3-0DE94A8DB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>
                <a:solidFill>
                  <a:srgbClr val="FFFF00"/>
                </a:solidFill>
              </a:rPr>
              <a:t>Aumento da Expressão de CCR2 em neutrófilos de pacientes com AR inicial</a:t>
            </a:r>
          </a:p>
        </p:txBody>
      </p:sp>
      <p:pic>
        <p:nvPicPr>
          <p:cNvPr id="218115" name="Imagem 2">
            <a:extLst>
              <a:ext uri="{FF2B5EF4-FFF2-40B4-BE49-F238E27FC236}">
                <a16:creationId xmlns:a16="http://schemas.microsoft.com/office/drawing/2014/main" id="{C18192F5-82A8-4F3A-9B3E-4A62E9A66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1563688"/>
            <a:ext cx="7227888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6" name="CaixaDeTexto 3">
            <a:extLst>
              <a:ext uri="{FF2B5EF4-FFF2-40B4-BE49-F238E27FC236}">
                <a16:creationId xmlns:a16="http://schemas.microsoft.com/office/drawing/2014/main" id="{A90EE81C-97FD-4604-9006-AB3DF9F24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6381750"/>
            <a:ext cx="547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Talbot J et al, </a:t>
            </a:r>
            <a:r>
              <a:rPr lang="pt-BR" altLang="pt-BR" sz="1800" b="1" i="1"/>
              <a:t>Arthritis &amp; Rheumatology</a:t>
            </a:r>
            <a:r>
              <a:rPr lang="pt-BR" altLang="pt-BR" sz="1800" b="1"/>
              <a:t>, 2015</a:t>
            </a:r>
          </a:p>
        </p:txBody>
      </p:sp>
    </p:spTree>
  </p:cSld>
  <p:clrMapOvr>
    <a:masterClrMapping/>
  </p:clrMapOvr>
  <p:transition spd="slow" advTm="9824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B0FD7D-4CBD-4600-84B8-B5CC33EBB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3713"/>
            <a:ext cx="10972800" cy="919162"/>
          </a:xfrm>
        </p:spPr>
        <p:txBody>
          <a:bodyPr/>
          <a:lstStyle/>
          <a:p>
            <a:pPr>
              <a:defRPr/>
            </a:pPr>
            <a:r>
              <a:rPr lang="pt-BR" dirty="0">
                <a:solidFill>
                  <a:srgbClr val="FFFF00"/>
                </a:solidFill>
              </a:rPr>
              <a:t>Antagonistas do CCR2 como alvo terapêutico na AR</a:t>
            </a:r>
          </a:p>
        </p:txBody>
      </p:sp>
      <p:pic>
        <p:nvPicPr>
          <p:cNvPr id="219139" name="Imagem 2">
            <a:extLst>
              <a:ext uri="{FF2B5EF4-FFF2-40B4-BE49-F238E27FC236}">
                <a16:creationId xmlns:a16="http://schemas.microsoft.com/office/drawing/2014/main" id="{B15E8A7C-C9FC-4AA2-8216-B30C5AE7E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0" r="19295" b="21733"/>
          <a:stretch>
            <a:fillRect/>
          </a:stretch>
        </p:blipFill>
        <p:spPr bwMode="auto">
          <a:xfrm>
            <a:off x="4151313" y="2089150"/>
            <a:ext cx="360045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491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0FD67C-754C-4B42-9FA6-9334C72EA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2EA20E1-1C83-4066-A608-C72B978BC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282614"/>
            <a:ext cx="10170608" cy="633670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AF8C02E-0E2F-44E5-A13F-247E981DC384}"/>
              </a:ext>
            </a:extLst>
          </p:cNvPr>
          <p:cNvSpPr txBox="1"/>
          <p:nvPr/>
        </p:nvSpPr>
        <p:spPr>
          <a:xfrm>
            <a:off x="1127448" y="556925"/>
            <a:ext cx="1017060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IMMUNE SYSTEM: INNATE VERSUS ADAPTIVE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EE4FF65-0249-4E7C-8DB7-EAF9C59CEA94}"/>
              </a:ext>
            </a:extLst>
          </p:cNvPr>
          <p:cNvSpPr txBox="1"/>
          <p:nvPr/>
        </p:nvSpPr>
        <p:spPr>
          <a:xfrm>
            <a:off x="1127448" y="1440353"/>
            <a:ext cx="244827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000" dirty="0" err="1">
                <a:solidFill>
                  <a:schemeClr val="bg1"/>
                </a:solidFill>
              </a:rPr>
              <a:t>Innate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Immunity</a:t>
            </a:r>
            <a:r>
              <a:rPr lang="pt-BR" sz="2000" dirty="0">
                <a:solidFill>
                  <a:schemeClr val="bg1"/>
                </a:solidFill>
              </a:rPr>
              <a:t> RAPID RESPONSE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4502494-5CDD-42D6-A617-0FC5308C8446}"/>
              </a:ext>
            </a:extLst>
          </p:cNvPr>
          <p:cNvSpPr txBox="1"/>
          <p:nvPr/>
        </p:nvSpPr>
        <p:spPr>
          <a:xfrm>
            <a:off x="6456040" y="1456850"/>
            <a:ext cx="2664296" cy="70788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pt-BR" sz="2000" dirty="0" err="1">
                <a:solidFill>
                  <a:schemeClr val="bg1"/>
                </a:solidFill>
              </a:rPr>
              <a:t>Adaptative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Immunity</a:t>
            </a:r>
            <a:r>
              <a:rPr lang="pt-BR" sz="2000" dirty="0">
                <a:solidFill>
                  <a:schemeClr val="bg1"/>
                </a:solidFill>
              </a:rPr>
              <a:t> SLOW RESPONSE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09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01A7-13AA-4DED-B94E-6A8947BB0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Mensagens Finais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A3F433-F7FE-42C5-9852-26EAD4108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63" y="1420813"/>
            <a:ext cx="11857037" cy="3052762"/>
          </a:xfrm>
          <a:solidFill>
            <a:schemeClr val="accent5">
              <a:lumMod val="25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pt-BR" sz="3600" b="1" dirty="0"/>
              <a:t>A AR passou a ser considerada uma doença inflamatória crônica </a:t>
            </a:r>
            <a:r>
              <a:rPr lang="pt-BR" sz="3600" b="1" dirty="0" err="1"/>
              <a:t>imunomediada</a:t>
            </a:r>
            <a:r>
              <a:rPr lang="pt-BR" sz="3600" b="1" dirty="0"/>
              <a:t>, com dois fenótipos: </a:t>
            </a:r>
          </a:p>
          <a:p>
            <a:pPr algn="ctr">
              <a:defRPr/>
            </a:pPr>
            <a:r>
              <a:rPr lang="pt-BR" sz="3600" b="1" dirty="0"/>
              <a:t>(ACPA positivo e negativo)</a:t>
            </a:r>
          </a:p>
        </p:txBody>
      </p:sp>
      <p:sp>
        <p:nvSpPr>
          <p:cNvPr id="199684" name="CaixaDeTexto 3">
            <a:extLst>
              <a:ext uri="{FF2B5EF4-FFF2-40B4-BE49-F238E27FC236}">
                <a16:creationId xmlns:a16="http://schemas.microsoft.com/office/drawing/2014/main" id="{2FD86FF7-EC12-4695-90BF-BF3493530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3" y="5013325"/>
            <a:ext cx="53276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4000" b="1"/>
              <a:t>PARADIGMA I</a:t>
            </a:r>
          </a:p>
        </p:txBody>
      </p:sp>
    </p:spTree>
  </p:cSld>
  <p:clrMapOvr>
    <a:masterClrMapping/>
  </p:clrMapOvr>
  <p:transition spd="slow" advTm="13301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0265A9-B9EC-4D0A-B14E-5A18137B7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5BD6D3F-CBB8-4035-BF2D-0BA58AD82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70812"/>
            <a:ext cx="10279298" cy="626902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83E0EC-AB3D-4852-B43F-71287D21FFFC}"/>
              </a:ext>
            </a:extLst>
          </p:cNvPr>
          <p:cNvSpPr txBox="1"/>
          <p:nvPr/>
        </p:nvSpPr>
        <p:spPr>
          <a:xfrm>
            <a:off x="5159896" y="6525344"/>
            <a:ext cx="667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McGonagle</a:t>
            </a:r>
            <a:r>
              <a:rPr lang="pt-BR" dirty="0"/>
              <a:t> et al., </a:t>
            </a:r>
            <a:r>
              <a:rPr lang="pt-BR" i="1" dirty="0" err="1"/>
              <a:t>Autoimmunity</a:t>
            </a:r>
            <a:r>
              <a:rPr lang="pt-BR" i="1" dirty="0"/>
              <a:t> </a:t>
            </a:r>
            <a:r>
              <a:rPr lang="pt-BR" i="1" dirty="0" err="1"/>
              <a:t>Rev</a:t>
            </a:r>
            <a:r>
              <a:rPr lang="pt-BR" i="1" dirty="0"/>
              <a:t>, </a:t>
            </a:r>
            <a:r>
              <a:rPr lang="pt-BR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09250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1F6696-FE48-4AA1-A1CC-5A5DC8809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E40ABC4-69FF-486B-B176-73CE5CDEA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67" y="116632"/>
            <a:ext cx="11326465" cy="633670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049AF8C-7967-4B69-AA6E-3E8B9EA200C0}"/>
              </a:ext>
            </a:extLst>
          </p:cNvPr>
          <p:cNvSpPr txBox="1"/>
          <p:nvPr/>
        </p:nvSpPr>
        <p:spPr>
          <a:xfrm>
            <a:off x="5159896" y="6525344"/>
            <a:ext cx="667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McGonagle</a:t>
            </a:r>
            <a:r>
              <a:rPr lang="pt-BR" dirty="0"/>
              <a:t> et al., </a:t>
            </a:r>
            <a:r>
              <a:rPr lang="pt-BR" i="1" dirty="0" err="1"/>
              <a:t>Autoimmunity</a:t>
            </a:r>
            <a:r>
              <a:rPr lang="pt-BR" i="1" dirty="0"/>
              <a:t> </a:t>
            </a:r>
            <a:r>
              <a:rPr lang="pt-BR" i="1" dirty="0" err="1"/>
              <a:t>Rev</a:t>
            </a:r>
            <a:r>
              <a:rPr lang="pt-BR" i="1" dirty="0"/>
              <a:t>, </a:t>
            </a:r>
            <a:r>
              <a:rPr lang="pt-BR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343498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548681"/>
            <a:ext cx="8187562" cy="613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74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pt-BR" sz="3200" dirty="0">
              <a:solidFill>
                <a:srgbClr val="FFFF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31504" y="764705"/>
            <a:ext cx="9036496" cy="52591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Frutose-1-6-bisphosphate</a:t>
            </a:r>
            <a:r>
              <a:rPr lang="en-US" dirty="0"/>
              <a:t> attenuates arthritis by activating anti-inflammatory </a:t>
            </a:r>
            <a:r>
              <a:rPr lang="en-US" dirty="0" err="1"/>
              <a:t>adenosinergic</a:t>
            </a:r>
            <a:r>
              <a:rPr lang="en-US" dirty="0"/>
              <a:t> pathway</a:t>
            </a:r>
            <a:br>
              <a:rPr lang="en-US" sz="3600" dirty="0"/>
            </a:br>
            <a:endParaRPr lang="pt-BR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256" y="2492897"/>
            <a:ext cx="8904744" cy="268350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384" y="5176399"/>
            <a:ext cx="4176464" cy="55686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195848" y="5176399"/>
            <a:ext cx="247215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2015; 5:15171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0" t="3800" r="13600" b="51051"/>
          <a:stretch/>
        </p:blipFill>
        <p:spPr>
          <a:xfrm>
            <a:off x="1763257" y="5144806"/>
            <a:ext cx="1262397" cy="159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89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5C810-A9C0-40BD-84EE-CBDFAD899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41DF753-5060-4AD4-B81A-C37165869CFB}"/>
              </a:ext>
            </a:extLst>
          </p:cNvPr>
          <p:cNvSpPr txBox="1"/>
          <p:nvPr/>
        </p:nvSpPr>
        <p:spPr>
          <a:xfrm>
            <a:off x="8904312" y="6488668"/>
            <a:ext cx="3287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Shin</a:t>
            </a:r>
            <a:r>
              <a:rPr lang="pt-BR" dirty="0"/>
              <a:t> JI, </a:t>
            </a:r>
            <a:r>
              <a:rPr lang="pt-BR" i="1" dirty="0"/>
              <a:t>J </a:t>
            </a:r>
            <a:r>
              <a:rPr lang="pt-BR" i="1" dirty="0" err="1"/>
              <a:t>Autoimmunity</a:t>
            </a:r>
            <a:r>
              <a:rPr lang="pt-BR" dirty="0"/>
              <a:t>, 2019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33C9E5D-7DB1-4636-B035-1524414F4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07" y="188640"/>
            <a:ext cx="8523873" cy="621085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6B30223-66AB-4BBC-91F9-535A4EF893D2}"/>
              </a:ext>
            </a:extLst>
          </p:cNvPr>
          <p:cNvSpPr txBox="1"/>
          <p:nvPr/>
        </p:nvSpPr>
        <p:spPr>
          <a:xfrm>
            <a:off x="125601" y="692696"/>
            <a:ext cx="2317506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Potential therapeutic targets in NLRP 1 and NLRP 3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586315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pt-BR" sz="3200" dirty="0">
              <a:solidFill>
                <a:srgbClr val="FFFF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497844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Frutose-1-6-bisphosphate</a:t>
            </a:r>
            <a:br>
              <a:rPr lang="en-US" b="1" dirty="0"/>
            </a:b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2284411" y="2792023"/>
            <a:ext cx="71287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err="1">
                <a:solidFill>
                  <a:srgbClr val="FFFF00"/>
                </a:solidFill>
              </a:rPr>
              <a:t>Could</a:t>
            </a:r>
            <a:r>
              <a:rPr lang="pt-BR" sz="2800" b="1" dirty="0">
                <a:solidFill>
                  <a:srgbClr val="FFFF00"/>
                </a:solidFill>
              </a:rPr>
              <a:t> </a:t>
            </a:r>
            <a:r>
              <a:rPr lang="pt-BR" sz="2800" b="1" dirty="0" err="1">
                <a:solidFill>
                  <a:srgbClr val="FFFF00"/>
                </a:solidFill>
              </a:rPr>
              <a:t>be</a:t>
            </a:r>
            <a:r>
              <a:rPr lang="pt-BR" sz="2800" b="1" dirty="0">
                <a:solidFill>
                  <a:srgbClr val="FFFF00"/>
                </a:solidFill>
              </a:rPr>
              <a:t> </a:t>
            </a:r>
            <a:r>
              <a:rPr lang="pt-BR" sz="2800" b="1" dirty="0" err="1">
                <a:solidFill>
                  <a:srgbClr val="FFFF00"/>
                </a:solidFill>
              </a:rPr>
              <a:t>this</a:t>
            </a:r>
            <a:r>
              <a:rPr lang="pt-BR" sz="2800" b="1" dirty="0">
                <a:solidFill>
                  <a:srgbClr val="FFFF00"/>
                </a:solidFill>
              </a:rPr>
              <a:t> </a:t>
            </a:r>
            <a:r>
              <a:rPr lang="pt-BR" sz="2800" b="1" dirty="0" err="1">
                <a:solidFill>
                  <a:srgbClr val="FFFF00"/>
                </a:solidFill>
              </a:rPr>
              <a:t>substance</a:t>
            </a:r>
            <a:r>
              <a:rPr lang="pt-BR" sz="2800" b="1" dirty="0">
                <a:solidFill>
                  <a:srgbClr val="FFFF00"/>
                </a:solidFill>
              </a:rPr>
              <a:t> </a:t>
            </a:r>
            <a:r>
              <a:rPr lang="pt-BR" sz="2800" b="1" dirty="0" err="1">
                <a:solidFill>
                  <a:srgbClr val="FFFF00"/>
                </a:solidFill>
              </a:rPr>
              <a:t>used</a:t>
            </a:r>
            <a:r>
              <a:rPr lang="pt-BR" sz="2800" b="1" dirty="0">
                <a:solidFill>
                  <a:srgbClr val="FFFF00"/>
                </a:solidFill>
              </a:rPr>
              <a:t> in </a:t>
            </a:r>
            <a:r>
              <a:rPr lang="pt-BR" sz="2800" b="1" dirty="0" err="1">
                <a:solidFill>
                  <a:srgbClr val="FFFF00"/>
                </a:solidFill>
              </a:rPr>
              <a:t>combination</a:t>
            </a:r>
            <a:r>
              <a:rPr lang="pt-BR" sz="2800" b="1" dirty="0">
                <a:solidFill>
                  <a:srgbClr val="FFFF00"/>
                </a:solidFill>
              </a:rPr>
              <a:t> </a:t>
            </a:r>
            <a:r>
              <a:rPr lang="pt-BR" sz="2800" b="1" dirty="0" err="1">
                <a:solidFill>
                  <a:srgbClr val="FFFF00"/>
                </a:solidFill>
              </a:rPr>
              <a:t>with</a:t>
            </a:r>
            <a:r>
              <a:rPr lang="pt-BR" sz="2800" b="1" dirty="0">
                <a:solidFill>
                  <a:srgbClr val="FFFF00"/>
                </a:solidFill>
              </a:rPr>
              <a:t> MTX for RA </a:t>
            </a:r>
            <a:r>
              <a:rPr lang="pt-BR" sz="2800" b="1" dirty="0" err="1">
                <a:solidFill>
                  <a:srgbClr val="FFFF00"/>
                </a:solidFill>
              </a:rPr>
              <a:t>patients</a:t>
            </a:r>
            <a:r>
              <a:rPr lang="pt-BR" sz="2800" b="1" dirty="0">
                <a:solidFill>
                  <a:srgbClr val="FFFF00"/>
                </a:solidFill>
              </a:rPr>
              <a:t>? </a:t>
            </a:r>
          </a:p>
          <a:p>
            <a:endParaRPr lang="pt-BR" sz="2800" b="1" dirty="0"/>
          </a:p>
          <a:p>
            <a:pPr algn="ctr"/>
            <a:r>
              <a:rPr lang="pt-BR" sz="2800" b="1" dirty="0" err="1"/>
              <a:t>We</a:t>
            </a:r>
            <a:r>
              <a:rPr lang="pt-BR" sz="2800" b="1" dirty="0"/>
              <a:t> are </a:t>
            </a:r>
            <a:r>
              <a:rPr lang="pt-BR" sz="2800" b="1" dirty="0" err="1"/>
              <a:t>planning</a:t>
            </a:r>
            <a:r>
              <a:rPr lang="pt-BR" sz="2800" b="1" dirty="0"/>
              <a:t> a </a:t>
            </a:r>
            <a:r>
              <a:rPr lang="pt-BR" sz="2800" b="1" dirty="0" err="1"/>
              <a:t>clinical</a:t>
            </a:r>
            <a:r>
              <a:rPr lang="pt-BR" sz="2800" b="1" dirty="0"/>
              <a:t> </a:t>
            </a:r>
            <a:r>
              <a:rPr lang="pt-BR" sz="2800" b="1" dirty="0" err="1"/>
              <a:t>trial</a:t>
            </a:r>
            <a:r>
              <a:rPr lang="pt-BR" sz="2800" b="1" dirty="0"/>
              <a:t> </a:t>
            </a:r>
            <a:r>
              <a:rPr lang="pt-BR" sz="2800" b="1" dirty="0" err="1"/>
              <a:t>to</a:t>
            </a:r>
            <a:r>
              <a:rPr lang="pt-BR" sz="2800" b="1" dirty="0"/>
              <a:t> solve </a:t>
            </a:r>
            <a:r>
              <a:rPr lang="pt-BR" sz="2800" b="1" dirty="0" err="1"/>
              <a:t>this</a:t>
            </a:r>
            <a:r>
              <a:rPr lang="pt-BR" sz="2800" b="1" dirty="0"/>
              <a:t> </a:t>
            </a:r>
            <a:r>
              <a:rPr lang="pt-BR" sz="2800" b="1" dirty="0" err="1"/>
              <a:t>question</a:t>
            </a:r>
            <a:r>
              <a:rPr lang="pt-BR" sz="2800" b="1" dirty="0"/>
              <a:t>.</a:t>
            </a:r>
          </a:p>
          <a:p>
            <a:endParaRPr lang="pt-BR" sz="2800" b="1" dirty="0"/>
          </a:p>
        </p:txBody>
      </p:sp>
      <p:cxnSp>
        <p:nvCxnSpPr>
          <p:cNvPr id="5" name="Conector de seta reta 4"/>
          <p:cNvCxnSpPr/>
          <p:nvPr/>
        </p:nvCxnSpPr>
        <p:spPr>
          <a:xfrm flipV="1">
            <a:off x="5519936" y="1916832"/>
            <a:ext cx="216024" cy="10801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45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8892480" cy="1143000"/>
          </a:xfrm>
        </p:spPr>
        <p:txBody>
          <a:bodyPr>
            <a:noAutofit/>
          </a:bodyPr>
          <a:lstStyle/>
          <a:p>
            <a:r>
              <a:rPr lang="pt-BR" sz="3600" dirty="0" err="1"/>
              <a:t>Potential</a:t>
            </a:r>
            <a:r>
              <a:rPr lang="pt-BR" sz="3600" dirty="0"/>
              <a:t> </a:t>
            </a:r>
            <a:r>
              <a:rPr lang="pt-BR" sz="3600" dirty="0" err="1">
                <a:solidFill>
                  <a:srgbClr val="FFFF00"/>
                </a:solidFill>
              </a:rPr>
              <a:t>Biomarkers</a:t>
            </a:r>
            <a:r>
              <a:rPr lang="pt-BR" sz="3600" dirty="0">
                <a:solidFill>
                  <a:srgbClr val="FFFF00"/>
                </a:solidFill>
              </a:rPr>
              <a:t> </a:t>
            </a:r>
            <a:r>
              <a:rPr lang="pt-BR" sz="3600" dirty="0" err="1">
                <a:solidFill>
                  <a:srgbClr val="FFFF00"/>
                </a:solidFill>
              </a:rPr>
              <a:t>of</a:t>
            </a:r>
            <a:r>
              <a:rPr lang="pt-BR" sz="3600" dirty="0">
                <a:solidFill>
                  <a:srgbClr val="FFFF00"/>
                </a:solidFill>
              </a:rPr>
              <a:t> </a:t>
            </a:r>
            <a:r>
              <a:rPr lang="pt-BR" sz="3600" dirty="0" err="1">
                <a:solidFill>
                  <a:srgbClr val="FFFF00"/>
                </a:solidFill>
              </a:rPr>
              <a:t>Therapeutic</a:t>
            </a:r>
            <a:r>
              <a:rPr lang="pt-BR" sz="3600" dirty="0">
                <a:solidFill>
                  <a:srgbClr val="FFFF00"/>
                </a:solidFill>
              </a:rPr>
              <a:t> Response </a:t>
            </a:r>
            <a:r>
              <a:rPr lang="pt-BR" sz="3600" dirty="0"/>
              <a:t>in RA </a:t>
            </a:r>
            <a:r>
              <a:rPr lang="pt-BR" sz="3600" dirty="0" err="1"/>
              <a:t>that</a:t>
            </a:r>
            <a:r>
              <a:rPr lang="pt-BR" sz="3600" dirty="0"/>
              <a:t> </a:t>
            </a:r>
            <a:r>
              <a:rPr lang="pt-BR" sz="3600" dirty="0" err="1"/>
              <a:t>our</a:t>
            </a:r>
            <a:r>
              <a:rPr lang="pt-BR" sz="3600" dirty="0"/>
              <a:t> </a:t>
            </a:r>
            <a:r>
              <a:rPr lang="pt-BR" sz="3600" dirty="0" err="1"/>
              <a:t>group</a:t>
            </a:r>
            <a:r>
              <a:rPr lang="pt-BR" sz="3600" dirty="0"/>
              <a:t> </a:t>
            </a:r>
            <a:r>
              <a:rPr lang="pt-BR" sz="3600" dirty="0" err="1"/>
              <a:t>is</a:t>
            </a:r>
            <a:r>
              <a:rPr lang="pt-BR" sz="3600" dirty="0"/>
              <a:t> </a:t>
            </a:r>
            <a:r>
              <a:rPr lang="pt-BR" sz="3600" dirty="0" err="1"/>
              <a:t>investigating</a:t>
            </a:r>
            <a:endParaRPr lang="pt-BR" sz="3600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1981200" y="2708921"/>
            <a:ext cx="8435280" cy="3417243"/>
          </a:xfrm>
        </p:spPr>
        <p:txBody>
          <a:bodyPr>
            <a:normAutofit lnSpcReduction="10000"/>
          </a:bodyPr>
          <a:lstStyle/>
          <a:p>
            <a:r>
              <a:rPr lang="pt-BR" dirty="0" err="1">
                <a:solidFill>
                  <a:srgbClr val="FFFF00"/>
                </a:solidFill>
              </a:rPr>
              <a:t>Differential</a:t>
            </a:r>
            <a:r>
              <a:rPr lang="pt-BR" dirty="0">
                <a:solidFill>
                  <a:srgbClr val="FFFF00"/>
                </a:solidFill>
              </a:rPr>
              <a:t> gene </a:t>
            </a:r>
            <a:r>
              <a:rPr lang="pt-BR" dirty="0" err="1">
                <a:solidFill>
                  <a:srgbClr val="FFFF00"/>
                </a:solidFill>
              </a:rPr>
              <a:t>expression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/>
              <a:t>between</a:t>
            </a:r>
            <a:r>
              <a:rPr lang="pt-BR" dirty="0"/>
              <a:t> </a:t>
            </a:r>
            <a:r>
              <a:rPr lang="pt-BR" dirty="0" err="1"/>
              <a:t>responders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non </a:t>
            </a:r>
            <a:r>
              <a:rPr lang="pt-BR" dirty="0" err="1"/>
              <a:t>responders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TNF </a:t>
            </a:r>
            <a:r>
              <a:rPr lang="pt-BR" dirty="0" err="1"/>
              <a:t>blockers</a:t>
            </a:r>
            <a:r>
              <a:rPr lang="pt-BR" dirty="0"/>
              <a:t>.</a:t>
            </a:r>
          </a:p>
          <a:p>
            <a:endParaRPr lang="pt-BR" dirty="0"/>
          </a:p>
          <a:p>
            <a:r>
              <a:rPr lang="pt-BR" dirty="0" err="1">
                <a:solidFill>
                  <a:srgbClr val="FFFF00"/>
                </a:solidFill>
              </a:rPr>
              <a:t>Low</a:t>
            </a:r>
            <a:r>
              <a:rPr lang="pt-BR" dirty="0"/>
              <a:t> </a:t>
            </a:r>
            <a:r>
              <a:rPr lang="pt-BR" dirty="0" err="1"/>
              <a:t>expression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>
                <a:solidFill>
                  <a:srgbClr val="FFFF00"/>
                </a:solidFill>
              </a:rPr>
              <a:t>CD39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Treg</a:t>
            </a:r>
            <a:r>
              <a:rPr lang="pt-BR" dirty="0"/>
              <a:t> as a </a:t>
            </a:r>
            <a:r>
              <a:rPr lang="pt-BR" dirty="0" err="1"/>
              <a:t>biomarker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>
                <a:solidFill>
                  <a:srgbClr val="FFFF00"/>
                </a:solidFill>
              </a:rPr>
              <a:t>resistence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to</a:t>
            </a:r>
            <a:r>
              <a:rPr lang="pt-BR" dirty="0">
                <a:solidFill>
                  <a:srgbClr val="FFFF00"/>
                </a:solidFill>
              </a:rPr>
              <a:t> MTX </a:t>
            </a:r>
            <a:r>
              <a:rPr lang="pt-BR" dirty="0" err="1">
                <a:solidFill>
                  <a:srgbClr val="FFFF00"/>
                </a:solidFill>
              </a:rPr>
              <a:t>therapy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/>
              <a:t>in RA</a:t>
            </a:r>
          </a:p>
        </p:txBody>
      </p:sp>
    </p:spTree>
    <p:extLst>
      <p:ext uri="{BB962C8B-B14F-4D97-AF65-F5344CB8AC3E}">
        <p14:creationId xmlns:p14="http://schemas.microsoft.com/office/powerpoint/2010/main" val="200674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8892480" cy="1143000"/>
          </a:xfrm>
        </p:spPr>
        <p:txBody>
          <a:bodyPr>
            <a:noAutofit/>
          </a:bodyPr>
          <a:lstStyle/>
          <a:p>
            <a:r>
              <a:rPr lang="pt-BR" sz="3200" dirty="0" err="1">
                <a:solidFill>
                  <a:srgbClr val="FFFF00"/>
                </a:solidFill>
              </a:rPr>
              <a:t>Differential</a:t>
            </a:r>
            <a:r>
              <a:rPr lang="pt-BR" sz="3200" dirty="0">
                <a:solidFill>
                  <a:srgbClr val="FFFF00"/>
                </a:solidFill>
              </a:rPr>
              <a:t> gene </a:t>
            </a:r>
            <a:r>
              <a:rPr lang="pt-BR" sz="3200" dirty="0" err="1">
                <a:solidFill>
                  <a:srgbClr val="FFFF00"/>
                </a:solidFill>
              </a:rPr>
              <a:t>expression</a:t>
            </a:r>
            <a:r>
              <a:rPr lang="pt-BR" sz="3200" dirty="0">
                <a:solidFill>
                  <a:srgbClr val="FFFF00"/>
                </a:solidFill>
              </a:rPr>
              <a:t> </a:t>
            </a:r>
            <a:r>
              <a:rPr lang="pt-BR" sz="3200" dirty="0" err="1"/>
              <a:t>between</a:t>
            </a:r>
            <a:r>
              <a:rPr lang="pt-BR" sz="3200" dirty="0"/>
              <a:t> </a:t>
            </a:r>
            <a:r>
              <a:rPr lang="pt-BR" sz="3200" dirty="0" err="1">
                <a:solidFill>
                  <a:srgbClr val="FFFF00"/>
                </a:solidFill>
              </a:rPr>
              <a:t>responders</a:t>
            </a:r>
            <a:r>
              <a:rPr lang="pt-BR" sz="3200" dirty="0">
                <a:solidFill>
                  <a:srgbClr val="FFFF00"/>
                </a:solidFill>
              </a:rPr>
              <a:t> </a:t>
            </a:r>
            <a:r>
              <a:rPr lang="pt-BR" sz="3200" dirty="0" err="1"/>
              <a:t>and</a:t>
            </a:r>
            <a:r>
              <a:rPr lang="pt-BR" sz="3200" dirty="0"/>
              <a:t> </a:t>
            </a:r>
            <a:r>
              <a:rPr lang="pt-BR" sz="3200" dirty="0">
                <a:solidFill>
                  <a:srgbClr val="FFFF00"/>
                </a:solidFill>
              </a:rPr>
              <a:t>non </a:t>
            </a:r>
            <a:r>
              <a:rPr lang="pt-BR" sz="3200" dirty="0" err="1">
                <a:solidFill>
                  <a:srgbClr val="FFFF00"/>
                </a:solidFill>
              </a:rPr>
              <a:t>responders</a:t>
            </a:r>
            <a:r>
              <a:rPr lang="pt-BR" sz="3200" dirty="0">
                <a:solidFill>
                  <a:srgbClr val="FFFF00"/>
                </a:solidFill>
              </a:rPr>
              <a:t> </a:t>
            </a:r>
            <a:r>
              <a:rPr lang="pt-BR" sz="3200" dirty="0" err="1"/>
              <a:t>to</a:t>
            </a:r>
            <a:r>
              <a:rPr lang="pt-BR" sz="3200" dirty="0">
                <a:solidFill>
                  <a:srgbClr val="FFFF00"/>
                </a:solidFill>
              </a:rPr>
              <a:t> TNF blockers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9536" y="1772816"/>
            <a:ext cx="8229600" cy="263715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518" y="4409968"/>
            <a:ext cx="5685698" cy="51784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/>
          <a:srcRect l="7020"/>
          <a:stretch/>
        </p:blipFill>
        <p:spPr>
          <a:xfrm>
            <a:off x="1919536" y="4409968"/>
            <a:ext cx="1907704" cy="153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142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r="35858"/>
          <a:stretch/>
        </p:blipFill>
        <p:spPr>
          <a:xfrm>
            <a:off x="1981201" y="1196753"/>
            <a:ext cx="4544049" cy="533233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525250" y="1192059"/>
            <a:ext cx="40352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/>
              <a:t>Hierarchical</a:t>
            </a:r>
            <a:r>
              <a:rPr lang="pt-BR" sz="2400" dirty="0"/>
              <a:t> </a:t>
            </a:r>
            <a:r>
              <a:rPr lang="pt-BR" sz="2400" dirty="0" err="1"/>
              <a:t>clustering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differential</a:t>
            </a:r>
            <a:r>
              <a:rPr lang="pt-BR" sz="2400" dirty="0"/>
              <a:t> gene </a:t>
            </a:r>
            <a:r>
              <a:rPr lang="pt-BR" sz="2400" dirty="0" err="1"/>
              <a:t>expresssion</a:t>
            </a:r>
            <a:r>
              <a:rPr lang="pt-BR" sz="2400" dirty="0"/>
              <a:t> </a:t>
            </a:r>
            <a:r>
              <a:rPr lang="pt-BR" sz="2400" dirty="0" err="1"/>
              <a:t>between</a:t>
            </a:r>
            <a:r>
              <a:rPr lang="pt-BR" sz="2400" dirty="0"/>
              <a:t> RA </a:t>
            </a:r>
            <a:r>
              <a:rPr lang="pt-BR" sz="2400" dirty="0" err="1"/>
              <a:t>patients</a:t>
            </a:r>
            <a:r>
              <a:rPr lang="pt-BR" sz="2400" dirty="0"/>
              <a:t> </a:t>
            </a:r>
            <a:r>
              <a:rPr lang="pt-BR" sz="2400" dirty="0" err="1">
                <a:solidFill>
                  <a:srgbClr val="FFFF00"/>
                </a:solidFill>
              </a:rPr>
              <a:t>responders</a:t>
            </a:r>
            <a:r>
              <a:rPr lang="pt-BR" sz="2400" dirty="0">
                <a:solidFill>
                  <a:srgbClr val="FFFF00"/>
                </a:solidFill>
              </a:rPr>
              <a:t> </a:t>
            </a:r>
            <a:r>
              <a:rPr lang="pt-BR" sz="2400" dirty="0" err="1">
                <a:solidFill>
                  <a:srgbClr val="FFFF00"/>
                </a:solidFill>
              </a:rPr>
              <a:t>and</a:t>
            </a:r>
            <a:r>
              <a:rPr lang="pt-BR" sz="2400" dirty="0">
                <a:solidFill>
                  <a:srgbClr val="FFFF00"/>
                </a:solidFill>
              </a:rPr>
              <a:t> </a:t>
            </a:r>
            <a:r>
              <a:rPr lang="pt-BR" sz="2400" dirty="0" err="1">
                <a:solidFill>
                  <a:srgbClr val="FFFF00"/>
                </a:solidFill>
              </a:rPr>
              <a:t>nonresponders</a:t>
            </a:r>
            <a:r>
              <a:rPr lang="pt-BR" sz="2400" dirty="0">
                <a:solidFill>
                  <a:srgbClr val="FFFF00"/>
                </a:solidFill>
              </a:rPr>
              <a:t> </a:t>
            </a:r>
            <a:r>
              <a:rPr lang="pt-BR" sz="2400" dirty="0" err="1"/>
              <a:t>to</a:t>
            </a:r>
            <a:r>
              <a:rPr lang="pt-BR" sz="2400" dirty="0">
                <a:solidFill>
                  <a:srgbClr val="FFFF00"/>
                </a:solidFill>
              </a:rPr>
              <a:t> TNF </a:t>
            </a:r>
            <a:r>
              <a:rPr lang="pt-BR" sz="2400" dirty="0" err="1">
                <a:solidFill>
                  <a:srgbClr val="FFFF00"/>
                </a:solidFill>
              </a:rPr>
              <a:t>blockers</a:t>
            </a:r>
            <a:r>
              <a:rPr lang="pt-BR" sz="2400" dirty="0"/>
              <a:t> </a:t>
            </a:r>
            <a:endParaRPr lang="pt-BR" sz="2400" dirty="0">
              <a:solidFill>
                <a:srgbClr val="FFFF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888087" y="5877272"/>
            <a:ext cx="454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Oliveira RD et al, </a:t>
            </a:r>
            <a:r>
              <a:rPr lang="pt-BR" i="1" dirty="0"/>
              <a:t>J </a:t>
            </a:r>
            <a:r>
              <a:rPr lang="pt-BR" i="1" dirty="0" err="1"/>
              <a:t>Rheumatol</a:t>
            </a:r>
            <a:r>
              <a:rPr lang="pt-BR" dirty="0"/>
              <a:t>, 2012</a:t>
            </a:r>
          </a:p>
        </p:txBody>
      </p:sp>
      <p:sp>
        <p:nvSpPr>
          <p:cNvPr id="4" name="Chave Esquerda 3"/>
          <p:cNvSpPr/>
          <p:nvPr/>
        </p:nvSpPr>
        <p:spPr>
          <a:xfrm rot="5400000">
            <a:off x="3106798" y="223773"/>
            <a:ext cx="361781" cy="1584176"/>
          </a:xfrm>
          <a:prstGeom prst="leftBrace">
            <a:avLst>
              <a:gd name="adj1" fmla="val 8333"/>
              <a:gd name="adj2" fmla="val 48207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207568" y="188641"/>
            <a:ext cx="1944216" cy="64633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rgbClr val="92D050"/>
                </a:solidFill>
              </a:rPr>
              <a:t>Nonresponders</a:t>
            </a:r>
            <a:r>
              <a:rPr lang="pt-BR" b="1" dirty="0">
                <a:solidFill>
                  <a:srgbClr val="92D050"/>
                </a:solidFill>
              </a:rPr>
              <a:t> </a:t>
            </a:r>
            <a:r>
              <a:rPr lang="pt-BR" b="1" dirty="0" err="1">
                <a:solidFill>
                  <a:srgbClr val="92D050"/>
                </a:solidFill>
              </a:rPr>
              <a:t>to</a:t>
            </a:r>
            <a:r>
              <a:rPr lang="pt-BR" b="1" dirty="0">
                <a:solidFill>
                  <a:srgbClr val="92D050"/>
                </a:solidFill>
              </a:rPr>
              <a:t> TNF </a:t>
            </a:r>
            <a:r>
              <a:rPr lang="pt-BR" b="1" dirty="0" err="1">
                <a:solidFill>
                  <a:srgbClr val="92D050"/>
                </a:solidFill>
              </a:rPr>
              <a:t>blockers</a:t>
            </a:r>
            <a:endParaRPr lang="pt-BR" b="1" dirty="0">
              <a:solidFill>
                <a:srgbClr val="92D050"/>
              </a:solidFill>
            </a:endParaRPr>
          </a:p>
        </p:txBody>
      </p:sp>
      <p:sp>
        <p:nvSpPr>
          <p:cNvPr id="8" name="Chave Esquerda 7"/>
          <p:cNvSpPr/>
          <p:nvPr/>
        </p:nvSpPr>
        <p:spPr>
          <a:xfrm rot="5400000">
            <a:off x="4943906" y="111972"/>
            <a:ext cx="361781" cy="1798392"/>
          </a:xfrm>
          <a:prstGeom prst="leftBrace">
            <a:avLst>
              <a:gd name="adj1" fmla="val 8333"/>
              <a:gd name="adj2" fmla="val 48207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4295800" y="190382"/>
            <a:ext cx="1944216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solidFill>
                  <a:srgbClr val="FFFF00"/>
                </a:solidFill>
              </a:rPr>
              <a:t>Responders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to</a:t>
            </a:r>
            <a:r>
              <a:rPr lang="pt-BR" dirty="0">
                <a:solidFill>
                  <a:srgbClr val="FFFF00"/>
                </a:solidFill>
              </a:rPr>
              <a:t> TNF </a:t>
            </a:r>
            <a:r>
              <a:rPr lang="pt-BR" dirty="0" err="1">
                <a:solidFill>
                  <a:srgbClr val="FFFF00"/>
                </a:solidFill>
              </a:rPr>
              <a:t>blockers</a:t>
            </a:r>
            <a:endParaRPr lang="pt-BR" dirty="0">
              <a:solidFill>
                <a:srgbClr val="FFFF00"/>
              </a:solidFill>
            </a:endParaRPr>
          </a:p>
        </p:txBody>
      </p:sp>
      <p:cxnSp>
        <p:nvCxnSpPr>
          <p:cNvPr id="10" name="Conector reto 9"/>
          <p:cNvCxnSpPr/>
          <p:nvPr/>
        </p:nvCxnSpPr>
        <p:spPr>
          <a:xfrm>
            <a:off x="4151784" y="980728"/>
            <a:ext cx="0" cy="58772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590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023938-AC9F-46A7-95DD-84C507F9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277813"/>
            <a:ext cx="11391056" cy="1143000"/>
          </a:xfrm>
          <a:solidFill>
            <a:schemeClr val="bg2"/>
          </a:solidFill>
        </p:spPr>
        <p:txBody>
          <a:bodyPr/>
          <a:lstStyle/>
          <a:p>
            <a:r>
              <a:rPr lang="pt-BR" sz="3600" dirty="0">
                <a:solidFill>
                  <a:srgbClr val="FFFF00"/>
                </a:solidFill>
              </a:rPr>
              <a:t>Quadros Relacionados a Resposta Imune Inata e Adquirida na AR</a:t>
            </a:r>
          </a:p>
        </p:txBody>
      </p:sp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A3839C6C-FCFF-4610-842D-EEF6F231A2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236339"/>
              </p:ext>
            </p:extLst>
          </p:nvPr>
        </p:nvGraphicFramePr>
        <p:xfrm>
          <a:off x="0" y="1600200"/>
          <a:ext cx="12072663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2355">
                  <a:extLst>
                    <a:ext uri="{9D8B030D-6E8A-4147-A177-3AD203B41FA5}">
                      <a16:colId xmlns:a16="http://schemas.microsoft.com/office/drawing/2014/main" val="126781007"/>
                    </a:ext>
                  </a:extLst>
                </a:gridCol>
                <a:gridCol w="3946087">
                  <a:extLst>
                    <a:ext uri="{9D8B030D-6E8A-4147-A177-3AD203B41FA5}">
                      <a16:colId xmlns:a16="http://schemas.microsoft.com/office/drawing/2014/main" val="2773110586"/>
                    </a:ext>
                  </a:extLst>
                </a:gridCol>
                <a:gridCol w="4024221">
                  <a:extLst>
                    <a:ext uri="{9D8B030D-6E8A-4147-A177-3AD203B41FA5}">
                      <a16:colId xmlns:a16="http://schemas.microsoft.com/office/drawing/2014/main" val="1091487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/>
                        <a:t>IMUNIDADE ADQUIRIDA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/>
                        <a:t>IMUNIDADE INATA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695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/>
                        <a:t>INICIO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/>
                        <a:t>Gradual; Idade Avançada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/>
                        <a:t>Rápido; Idade Jovem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963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/>
                        <a:t>APRESENTAÇÃO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/>
                        <a:t>Sinovite Pequenas Articulações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/>
                        <a:t>Hiperemia; </a:t>
                      </a:r>
                    </a:p>
                    <a:p>
                      <a:r>
                        <a:rPr lang="pt-BR" sz="2000" b="1" dirty="0"/>
                        <a:t>Envolvimento </a:t>
                      </a:r>
                      <a:r>
                        <a:rPr lang="pt-BR" sz="2000" b="1" dirty="0" err="1"/>
                        <a:t>Extra-Articular</a:t>
                      </a:r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874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/>
                        <a:t>“PLAYERS” PRINCIPAIS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/>
                        <a:t>Linfócitos T e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err="1"/>
                        <a:t>Neutrofilos</a:t>
                      </a:r>
                      <a:r>
                        <a:rPr lang="pt-BR" sz="2000" b="1" dirty="0"/>
                        <a:t>, Monócitos, Células </a:t>
                      </a:r>
                      <a:r>
                        <a:rPr lang="pt-BR" sz="2000" b="1" dirty="0" err="1"/>
                        <a:t>Dendriticas</a:t>
                      </a:r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175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/>
                        <a:t>GENES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/>
                        <a:t>MHC-II, PTPN22, CTLA-4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/>
                        <a:t>MEFV, NLRP3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132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/>
                        <a:t>LOCAL da DOENÇA ARTICULAR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/>
                        <a:t>Usualmente </a:t>
                      </a:r>
                      <a:r>
                        <a:rPr lang="pt-BR" sz="2000" b="1" dirty="0" err="1"/>
                        <a:t>Sinovia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/>
                        <a:t>Pode ser capsular, </a:t>
                      </a:r>
                      <a:r>
                        <a:rPr lang="pt-BR" sz="2000" b="1" dirty="0" err="1"/>
                        <a:t>extracapsular</a:t>
                      </a:r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203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/>
                        <a:t>TERAPIA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DMARDs</a:t>
                      </a:r>
                      <a:r>
                        <a:rPr lang="pt-BR" dirty="0"/>
                        <a:t>, </a:t>
                      </a:r>
                      <a:r>
                        <a:rPr lang="pt-BR" dirty="0" err="1"/>
                        <a:t>Anti-TNF</a:t>
                      </a:r>
                      <a:r>
                        <a:rPr lang="pt-BR" dirty="0"/>
                        <a:t>, Anti-IL-6; </a:t>
                      </a:r>
                      <a:r>
                        <a:rPr lang="pt-BR" dirty="0" err="1"/>
                        <a:t>Anti-célula</a:t>
                      </a:r>
                      <a:r>
                        <a:rPr lang="pt-BR" dirty="0"/>
                        <a:t> B; -CTLA-4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err="1"/>
                        <a:t>Colchicina</a:t>
                      </a:r>
                      <a:r>
                        <a:rPr lang="pt-BR" sz="2000" b="1" dirty="0"/>
                        <a:t>, Anti-IL-1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563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/>
                        <a:t>Manifestações Sistêmicas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/>
                        <a:t>Menos comum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/>
                        <a:t>Mais comum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214098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3347D965-7637-4F5A-9329-6F091CE2D81D}"/>
              </a:ext>
            </a:extLst>
          </p:cNvPr>
          <p:cNvSpPr txBox="1"/>
          <p:nvPr/>
        </p:nvSpPr>
        <p:spPr>
          <a:xfrm>
            <a:off x="5159896" y="6525344"/>
            <a:ext cx="667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McGonagle</a:t>
            </a:r>
            <a:r>
              <a:rPr lang="pt-BR" dirty="0"/>
              <a:t> et al., </a:t>
            </a:r>
            <a:r>
              <a:rPr lang="pt-BR" i="1" dirty="0" err="1"/>
              <a:t>Autoimmunity</a:t>
            </a:r>
            <a:r>
              <a:rPr lang="pt-BR" i="1" dirty="0"/>
              <a:t> </a:t>
            </a:r>
            <a:r>
              <a:rPr lang="pt-BR" i="1" dirty="0" err="1"/>
              <a:t>Rev</a:t>
            </a:r>
            <a:r>
              <a:rPr lang="pt-BR" i="1" dirty="0"/>
              <a:t>, </a:t>
            </a:r>
            <a:r>
              <a:rPr lang="pt-BR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6139391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684568" cy="1143000"/>
          </a:xfrm>
        </p:spPr>
        <p:txBody>
          <a:bodyPr>
            <a:noAutofit/>
          </a:bodyPr>
          <a:lstStyle/>
          <a:p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836713"/>
            <a:ext cx="9083352" cy="5289451"/>
          </a:xfrm>
        </p:spPr>
        <p:txBody>
          <a:bodyPr/>
          <a:lstStyle/>
          <a:p>
            <a:r>
              <a:rPr lang="pt-BR" dirty="0" err="1">
                <a:solidFill>
                  <a:srgbClr val="FFFF00"/>
                </a:solidFill>
              </a:rPr>
              <a:t>Low</a:t>
            </a:r>
            <a:r>
              <a:rPr lang="pt-BR" dirty="0"/>
              <a:t> </a:t>
            </a:r>
            <a:r>
              <a:rPr lang="pt-BR" dirty="0" err="1"/>
              <a:t>expression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>
                <a:solidFill>
                  <a:srgbClr val="FFFF00"/>
                </a:solidFill>
              </a:rPr>
              <a:t>CD39 in </a:t>
            </a:r>
            <a:r>
              <a:rPr lang="pt-BR" dirty="0" err="1">
                <a:solidFill>
                  <a:srgbClr val="FFFF00"/>
                </a:solidFill>
              </a:rPr>
              <a:t>Treg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/>
              <a:t>as a </a:t>
            </a:r>
            <a:r>
              <a:rPr lang="pt-BR" dirty="0" err="1"/>
              <a:t>biomarker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>
                <a:solidFill>
                  <a:srgbClr val="FFFF00"/>
                </a:solidFill>
              </a:rPr>
              <a:t>resistence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to</a:t>
            </a:r>
            <a:r>
              <a:rPr lang="pt-BR" dirty="0">
                <a:solidFill>
                  <a:srgbClr val="FFFF00"/>
                </a:solidFill>
              </a:rPr>
              <a:t> MTX </a:t>
            </a:r>
            <a:r>
              <a:rPr lang="pt-BR" dirty="0" err="1">
                <a:solidFill>
                  <a:srgbClr val="FFFF00"/>
                </a:solidFill>
              </a:rPr>
              <a:t>therapy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/>
              <a:t>in RA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703512" y="2852937"/>
            <a:ext cx="8712968" cy="2455515"/>
            <a:chOff x="179512" y="2852936"/>
            <a:chExt cx="8712968" cy="2455515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512" y="2852936"/>
              <a:ext cx="8712968" cy="2200545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8155" y="5013176"/>
              <a:ext cx="4124325" cy="295275"/>
            </a:xfrm>
            <a:prstGeom prst="rect">
              <a:avLst/>
            </a:prstGeom>
          </p:spPr>
        </p:pic>
      </p:grpSp>
      <p:sp>
        <p:nvSpPr>
          <p:cNvPr id="7" name="CaixaDeTexto 6"/>
          <p:cNvSpPr txBox="1"/>
          <p:nvPr/>
        </p:nvSpPr>
        <p:spPr>
          <a:xfrm>
            <a:off x="7536160" y="540230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Patent</a:t>
            </a:r>
            <a:r>
              <a:rPr lang="pt-BR" dirty="0"/>
              <a:t>: 2013; INPE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512" y="5069754"/>
            <a:ext cx="2183904" cy="163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7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485523-F9D5-4E66-A346-9C069F1C1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b="1" dirty="0" err="1">
                <a:solidFill>
                  <a:srgbClr val="FFFF00"/>
                </a:solidFill>
              </a:rPr>
              <a:t>Paradigm</a:t>
            </a:r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b="1" dirty="0" err="1">
                <a:solidFill>
                  <a:srgbClr val="FFFF00"/>
                </a:solidFill>
              </a:rPr>
              <a:t>Change</a:t>
            </a:r>
            <a:r>
              <a:rPr lang="pt-BR" b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31075" name="Imagem 2">
            <a:extLst>
              <a:ext uri="{FF2B5EF4-FFF2-40B4-BE49-F238E27FC236}">
                <a16:creationId xmlns:a16="http://schemas.microsoft.com/office/drawing/2014/main" id="{4F4830FC-6399-4951-9E93-377520108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196975"/>
            <a:ext cx="8099425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E9227B1-68D0-490F-8717-D3E3B670C529}"/>
              </a:ext>
            </a:extLst>
          </p:cNvPr>
          <p:cNvSpPr txBox="1"/>
          <p:nvPr/>
        </p:nvSpPr>
        <p:spPr>
          <a:xfrm>
            <a:off x="2063552" y="4181475"/>
            <a:ext cx="3384748" cy="400110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rgbClr val="002060"/>
                </a:solidFill>
              </a:rPr>
              <a:t>ADAPTIVE RESPONSE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53134B2-FF68-475B-984D-D074AD10C26F}"/>
              </a:ext>
            </a:extLst>
          </p:cNvPr>
          <p:cNvSpPr txBox="1"/>
          <p:nvPr/>
        </p:nvSpPr>
        <p:spPr>
          <a:xfrm>
            <a:off x="6600056" y="4221163"/>
            <a:ext cx="2735659" cy="400110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002060"/>
                </a:solidFill>
              </a:rPr>
              <a:t>INNATE RESPONSE</a:t>
            </a:r>
          </a:p>
        </p:txBody>
      </p:sp>
    </p:spTree>
    <p:extLst>
      <p:ext uri="{BB962C8B-B14F-4D97-AF65-F5344CB8AC3E}">
        <p14:creationId xmlns:p14="http://schemas.microsoft.com/office/powerpoint/2010/main" val="3314202707"/>
      </p:ext>
    </p:extLst>
  </p:cSld>
  <p:clrMapOvr>
    <a:masterClrMapping/>
  </p:clrMapOvr>
  <p:transition spd="slow" advTm="21761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EA94BD-54A7-4CEE-A151-2B71582A1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Fluxograma: Processo Alternativo 4">
            <a:extLst>
              <a:ext uri="{FF2B5EF4-FFF2-40B4-BE49-F238E27FC236}">
                <a16:creationId xmlns:a16="http://schemas.microsoft.com/office/drawing/2014/main" id="{2601A129-DDC9-49FA-A7B2-F5A77E7BAA2C}"/>
              </a:ext>
            </a:extLst>
          </p:cNvPr>
          <p:cNvSpPr/>
          <p:nvPr/>
        </p:nvSpPr>
        <p:spPr>
          <a:xfrm>
            <a:off x="5548050" y="960636"/>
            <a:ext cx="4104456" cy="3888432"/>
          </a:xfrm>
          <a:prstGeom prst="flowChartAlternateProcess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A3504FD-FDC4-4D23-BBC7-3020D37BA2C3}"/>
              </a:ext>
            </a:extLst>
          </p:cNvPr>
          <p:cNvSpPr txBox="1"/>
          <p:nvPr/>
        </p:nvSpPr>
        <p:spPr>
          <a:xfrm>
            <a:off x="5677140" y="2100476"/>
            <a:ext cx="41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800" dirty="0"/>
          </a:p>
          <a:p>
            <a:pPr algn="ctr"/>
            <a:r>
              <a:rPr lang="pt-BR" sz="2800" dirty="0"/>
              <a:t>AUTOIMMUNE</a:t>
            </a:r>
          </a:p>
          <a:p>
            <a:pPr algn="ctr"/>
            <a:r>
              <a:rPr lang="pt-BR" sz="2800" dirty="0"/>
              <a:t>DISEASES</a:t>
            </a:r>
          </a:p>
        </p:txBody>
      </p:sp>
      <p:sp>
        <p:nvSpPr>
          <p:cNvPr id="3" name="Fluxograma: Processo Alternativo 2">
            <a:extLst>
              <a:ext uri="{FF2B5EF4-FFF2-40B4-BE49-F238E27FC236}">
                <a16:creationId xmlns:a16="http://schemas.microsoft.com/office/drawing/2014/main" id="{E5877C5C-D25D-4D47-B1D7-9F9B2EA651D2}"/>
              </a:ext>
            </a:extLst>
          </p:cNvPr>
          <p:cNvSpPr/>
          <p:nvPr/>
        </p:nvSpPr>
        <p:spPr>
          <a:xfrm>
            <a:off x="1452220" y="957476"/>
            <a:ext cx="4671794" cy="3888432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0"/>
                </a:schemeClr>
              </a:gs>
              <a:gs pos="0">
                <a:schemeClr val="accent1">
                  <a:alpha val="0"/>
                  <a:lumMod val="1000"/>
                </a:schemeClr>
              </a:gs>
            </a:gsLst>
            <a:lin ang="10800000" scaled="1"/>
            <a:tileRect/>
          </a:gra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A09A994-529A-4978-9E06-33B2626D3D17}"/>
              </a:ext>
            </a:extLst>
          </p:cNvPr>
          <p:cNvSpPr txBox="1"/>
          <p:nvPr/>
        </p:nvSpPr>
        <p:spPr>
          <a:xfrm>
            <a:off x="1443594" y="2429419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 </a:t>
            </a:r>
            <a:r>
              <a:rPr lang="pt-BR" sz="2600" dirty="0"/>
              <a:t>AUTOINFLAMMATORY</a:t>
            </a:r>
          </a:p>
          <a:p>
            <a:pPr algn="ctr"/>
            <a:r>
              <a:rPr lang="pt-BR" sz="2600" dirty="0"/>
              <a:t>DISEASES</a:t>
            </a: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8A691003-C6FF-4BF6-B593-50A3604566F1}"/>
              </a:ext>
            </a:extLst>
          </p:cNvPr>
          <p:cNvSpPr/>
          <p:nvPr/>
        </p:nvSpPr>
        <p:spPr>
          <a:xfrm rot="5400000" flipH="1">
            <a:off x="5442587" y="1875848"/>
            <a:ext cx="576064" cy="8083477"/>
          </a:xfrm>
          <a:prstGeom prst="rt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8FD3A6B-B414-438E-8967-C9D369F52C7A}"/>
              </a:ext>
            </a:extLst>
          </p:cNvPr>
          <p:cNvSpPr txBox="1"/>
          <p:nvPr/>
        </p:nvSpPr>
        <p:spPr>
          <a:xfrm>
            <a:off x="157609" y="5519428"/>
            <a:ext cx="1360887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 INNATE </a:t>
            </a:r>
            <a:r>
              <a:rPr lang="pt-BR" b="1" dirty="0" err="1"/>
              <a:t>Immunity</a:t>
            </a:r>
            <a:endParaRPr lang="pt-BR" b="1" dirty="0"/>
          </a:p>
        </p:txBody>
      </p:sp>
      <p:sp>
        <p:nvSpPr>
          <p:cNvPr id="9" name="Triângulo Retângulo 8">
            <a:extLst>
              <a:ext uri="{FF2B5EF4-FFF2-40B4-BE49-F238E27FC236}">
                <a16:creationId xmlns:a16="http://schemas.microsoft.com/office/drawing/2014/main" id="{E834502F-C1B6-485A-99A7-650D0B09646F}"/>
              </a:ext>
            </a:extLst>
          </p:cNvPr>
          <p:cNvSpPr/>
          <p:nvPr/>
        </p:nvSpPr>
        <p:spPr>
          <a:xfrm rot="16200000" flipH="1">
            <a:off x="5418125" y="1589031"/>
            <a:ext cx="576066" cy="8163045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6C7D05F-3578-41DE-A517-92B91989B3F5}"/>
              </a:ext>
            </a:extLst>
          </p:cNvPr>
          <p:cNvSpPr txBox="1"/>
          <p:nvPr/>
        </p:nvSpPr>
        <p:spPr>
          <a:xfrm>
            <a:off x="9958064" y="5382520"/>
            <a:ext cx="1800200" cy="64633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 ADAPTIVE </a:t>
            </a:r>
            <a:r>
              <a:rPr lang="pt-BR" b="1" dirty="0" err="1"/>
              <a:t>Immunity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44761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E1364F-204F-43B9-91FA-6CD4D3C91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94255DB-5DCC-4556-8AD4-98A7848A2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116632"/>
            <a:ext cx="8068438" cy="618918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774648A-C4A1-4E0F-BFB7-8EC1A6DE9292}"/>
              </a:ext>
            </a:extLst>
          </p:cNvPr>
          <p:cNvSpPr txBox="1"/>
          <p:nvPr/>
        </p:nvSpPr>
        <p:spPr>
          <a:xfrm>
            <a:off x="7176120" y="645333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Generale</a:t>
            </a:r>
            <a:r>
              <a:rPr lang="pt-BR" dirty="0"/>
              <a:t> E et al., </a:t>
            </a:r>
            <a:r>
              <a:rPr lang="pt-BR" i="1" dirty="0" err="1"/>
              <a:t>Autoimmunity</a:t>
            </a:r>
            <a:r>
              <a:rPr lang="pt-BR" i="1" dirty="0"/>
              <a:t> </a:t>
            </a:r>
            <a:r>
              <a:rPr lang="pt-BR" i="1" dirty="0" err="1"/>
              <a:t>Rev</a:t>
            </a:r>
            <a:r>
              <a:rPr lang="pt-BR" i="1" dirty="0"/>
              <a:t>, </a:t>
            </a:r>
            <a:r>
              <a:rPr lang="pt-BR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2805852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55A7A-992D-46F3-9AFC-39D95E46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3D4261AD-F27A-4006-BB6D-94862A965B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235752"/>
              </p:ext>
            </p:extLst>
          </p:nvPr>
        </p:nvGraphicFramePr>
        <p:xfrm>
          <a:off x="335360" y="1559624"/>
          <a:ext cx="11584868" cy="4608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2434">
                  <a:extLst>
                    <a:ext uri="{9D8B030D-6E8A-4147-A177-3AD203B41FA5}">
                      <a16:colId xmlns:a16="http://schemas.microsoft.com/office/drawing/2014/main" val="793496715"/>
                    </a:ext>
                  </a:extLst>
                </a:gridCol>
                <a:gridCol w="5792434">
                  <a:extLst>
                    <a:ext uri="{9D8B030D-6E8A-4147-A177-3AD203B41FA5}">
                      <a16:colId xmlns:a16="http://schemas.microsoft.com/office/drawing/2014/main" val="1172267046"/>
                    </a:ext>
                  </a:extLst>
                </a:gridCol>
              </a:tblGrid>
              <a:tr h="618421">
                <a:tc>
                  <a:txBody>
                    <a:bodyPr/>
                    <a:lstStyle/>
                    <a:p>
                      <a:r>
                        <a:rPr lang="pt-BR" sz="2400" dirty="0" err="1"/>
                        <a:t>Innate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Immune</a:t>
                      </a:r>
                      <a:r>
                        <a:rPr lang="pt-BR" sz="2400" dirty="0"/>
                        <a:t> System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err="1"/>
                        <a:t>Adaptive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Immune</a:t>
                      </a:r>
                      <a:r>
                        <a:rPr lang="pt-BR" sz="2400" dirty="0"/>
                        <a:t> System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569871"/>
                  </a:ext>
                </a:extLst>
              </a:tr>
              <a:tr h="618421">
                <a:tc>
                  <a:txBody>
                    <a:bodyPr/>
                    <a:lstStyle/>
                    <a:p>
                      <a:r>
                        <a:rPr lang="pt-BR" sz="2400" dirty="0"/>
                        <a:t>Response </a:t>
                      </a:r>
                      <a:r>
                        <a:rPr lang="pt-BR" sz="2400" dirty="0" err="1"/>
                        <a:t>is</a:t>
                      </a:r>
                      <a:r>
                        <a:rPr lang="pt-BR" sz="2400" dirty="0"/>
                        <a:t> non-</a:t>
                      </a:r>
                      <a:r>
                        <a:rPr lang="pt-BR" sz="2400" dirty="0" err="1"/>
                        <a:t>specific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err="1"/>
                        <a:t>Pathogen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and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antigen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specific</a:t>
                      </a:r>
                      <a:r>
                        <a:rPr lang="pt-BR" sz="2400" dirty="0"/>
                        <a:t> response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291918"/>
                  </a:ext>
                </a:extLst>
              </a:tr>
              <a:tr h="1067413">
                <a:tc>
                  <a:txBody>
                    <a:bodyPr/>
                    <a:lstStyle/>
                    <a:p>
                      <a:r>
                        <a:rPr lang="pt-BR" sz="2400" dirty="0" err="1"/>
                        <a:t>Exposure</a:t>
                      </a:r>
                      <a:r>
                        <a:rPr lang="pt-BR" sz="2400" dirty="0"/>
                        <a:t> leads </a:t>
                      </a:r>
                      <a:r>
                        <a:rPr lang="pt-BR" sz="2400" dirty="0" err="1"/>
                        <a:t>to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immediate</a:t>
                      </a:r>
                      <a:r>
                        <a:rPr lang="pt-BR" sz="2400" dirty="0"/>
                        <a:t> maximal response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err="1"/>
                        <a:t>Lag</a:t>
                      </a:r>
                      <a:r>
                        <a:rPr lang="pt-BR" sz="2400" dirty="0"/>
                        <a:t> time </a:t>
                      </a:r>
                      <a:r>
                        <a:rPr lang="pt-BR" sz="2400" dirty="0" err="1"/>
                        <a:t>between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exposure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and</a:t>
                      </a:r>
                      <a:r>
                        <a:rPr lang="pt-BR" sz="2400" dirty="0"/>
                        <a:t> maximal response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116858"/>
                  </a:ext>
                </a:extLst>
              </a:tr>
              <a:tr h="618421">
                <a:tc>
                  <a:txBody>
                    <a:bodyPr/>
                    <a:lstStyle/>
                    <a:p>
                      <a:r>
                        <a:rPr lang="pt-BR" sz="2400" dirty="0" err="1"/>
                        <a:t>Cell-mediated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and</a:t>
                      </a:r>
                      <a:r>
                        <a:rPr lang="pt-BR" sz="2400" dirty="0"/>
                        <a:t> humoral </a:t>
                      </a:r>
                      <a:r>
                        <a:rPr lang="pt-BR" sz="2400" dirty="0" err="1"/>
                        <a:t>components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Cell-mediated and humoral components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552085"/>
                  </a:ext>
                </a:extLst>
              </a:tr>
              <a:tr h="1067413">
                <a:tc>
                  <a:txBody>
                    <a:bodyPr/>
                    <a:lstStyle/>
                    <a:p>
                      <a:r>
                        <a:rPr lang="pt-BR" sz="2400" dirty="0"/>
                        <a:t>No </a:t>
                      </a:r>
                      <a:r>
                        <a:rPr lang="pt-BR" sz="2400" dirty="0" err="1"/>
                        <a:t>immunological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memory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err="1"/>
                        <a:t>Exposure</a:t>
                      </a:r>
                      <a:r>
                        <a:rPr lang="pt-BR" sz="2400" dirty="0"/>
                        <a:t> leads </a:t>
                      </a:r>
                      <a:r>
                        <a:rPr lang="pt-BR" sz="2400" dirty="0" err="1"/>
                        <a:t>to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immunological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memory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63288"/>
                  </a:ext>
                </a:extLst>
              </a:tr>
              <a:tr h="618421">
                <a:tc>
                  <a:txBody>
                    <a:bodyPr/>
                    <a:lstStyle/>
                    <a:p>
                      <a:r>
                        <a:rPr lang="pt-BR" sz="2400" dirty="0" err="1"/>
                        <a:t>Found</a:t>
                      </a:r>
                      <a:r>
                        <a:rPr lang="pt-BR" sz="2400" dirty="0"/>
                        <a:t> in </a:t>
                      </a:r>
                      <a:r>
                        <a:rPr lang="pt-BR" sz="2400" dirty="0" err="1"/>
                        <a:t>nearly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all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forms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of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life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err="1"/>
                        <a:t>Found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only</a:t>
                      </a:r>
                      <a:r>
                        <a:rPr lang="pt-BR" sz="2400" dirty="0"/>
                        <a:t> in </a:t>
                      </a:r>
                      <a:r>
                        <a:rPr lang="pt-BR" sz="2400" dirty="0" err="1"/>
                        <a:t>jawed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vertebrates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470342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F8461359-C101-4E57-94D7-B73469081682}"/>
              </a:ext>
            </a:extLst>
          </p:cNvPr>
          <p:cNvSpPr txBox="1"/>
          <p:nvPr/>
        </p:nvSpPr>
        <p:spPr>
          <a:xfrm>
            <a:off x="605912" y="556925"/>
            <a:ext cx="1096269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IMMUNE SYSTEM: INNATE VERSUS ADAPTIVE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083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51730-6971-4A5A-A45E-24C08BED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IMMUNE RESPONSE ACTIVATION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273E022-ECCB-4EDC-A101-A43330703076}"/>
              </a:ext>
            </a:extLst>
          </p:cNvPr>
          <p:cNvSpPr txBox="1"/>
          <p:nvPr/>
        </p:nvSpPr>
        <p:spPr>
          <a:xfrm>
            <a:off x="983432" y="1430888"/>
            <a:ext cx="98650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The </a:t>
            </a:r>
            <a:r>
              <a:rPr lang="pt-BR" sz="3600" dirty="0" err="1"/>
              <a:t>Innate</a:t>
            </a:r>
            <a:r>
              <a:rPr lang="pt-BR" sz="3600" dirty="0"/>
              <a:t> Response </a:t>
            </a:r>
            <a:r>
              <a:rPr lang="pt-BR" sz="3600" dirty="0" err="1"/>
              <a:t>is</a:t>
            </a:r>
            <a:r>
              <a:rPr lang="pt-BR" sz="3600" dirty="0"/>
              <a:t> </a:t>
            </a:r>
            <a:r>
              <a:rPr lang="pt-BR" sz="3600" dirty="0" err="1"/>
              <a:t>usually</a:t>
            </a:r>
            <a:r>
              <a:rPr lang="pt-BR" sz="3600" dirty="0"/>
              <a:t> </a:t>
            </a:r>
            <a:r>
              <a:rPr lang="pt-BR" sz="3600" dirty="0" err="1"/>
              <a:t>triggered</a:t>
            </a:r>
            <a:r>
              <a:rPr lang="pt-BR" sz="3600" dirty="0"/>
              <a:t> </a:t>
            </a:r>
            <a:r>
              <a:rPr lang="pt-BR" sz="3600" dirty="0" err="1"/>
              <a:t>when</a:t>
            </a:r>
            <a:r>
              <a:rPr lang="pt-BR" sz="3600" dirty="0"/>
              <a:t>:</a:t>
            </a:r>
          </a:p>
          <a:p>
            <a:endParaRPr lang="pt-BR" sz="3600" dirty="0"/>
          </a:p>
          <a:p>
            <a:pPr marL="457200" indent="-457200">
              <a:buFontTx/>
              <a:buChar char="-"/>
            </a:pPr>
            <a:r>
              <a:rPr lang="pt-BR" sz="3600" dirty="0" err="1"/>
              <a:t>microbes</a:t>
            </a:r>
            <a:r>
              <a:rPr lang="pt-BR" sz="3600" dirty="0"/>
              <a:t> are </a:t>
            </a:r>
            <a:r>
              <a:rPr lang="pt-BR" sz="3600" dirty="0" err="1"/>
              <a:t>identified</a:t>
            </a:r>
            <a:r>
              <a:rPr lang="pt-BR" sz="3600" dirty="0"/>
              <a:t> </a:t>
            </a:r>
            <a:r>
              <a:rPr lang="pt-BR" sz="3600" dirty="0" err="1"/>
              <a:t>by</a:t>
            </a:r>
            <a:r>
              <a:rPr lang="pt-BR" sz="3600" dirty="0"/>
              <a:t> </a:t>
            </a:r>
            <a:r>
              <a:rPr lang="pt-BR" sz="3600" dirty="0" err="1"/>
              <a:t>Pattern</a:t>
            </a:r>
            <a:r>
              <a:rPr lang="pt-BR" sz="3600" dirty="0"/>
              <a:t> </a:t>
            </a:r>
            <a:r>
              <a:rPr lang="pt-BR" sz="3600" dirty="0" err="1"/>
              <a:t>Recognition</a:t>
            </a:r>
            <a:r>
              <a:rPr lang="pt-BR" sz="3600" dirty="0"/>
              <a:t> </a:t>
            </a:r>
            <a:r>
              <a:rPr lang="pt-BR" sz="3600" dirty="0" err="1"/>
              <a:t>Receptors</a:t>
            </a:r>
            <a:r>
              <a:rPr lang="pt-BR" sz="3600" dirty="0"/>
              <a:t> </a:t>
            </a:r>
            <a:r>
              <a:rPr lang="pt-BR" sz="3600" dirty="0">
                <a:solidFill>
                  <a:srgbClr val="FFFF00"/>
                </a:solidFill>
              </a:rPr>
              <a:t>(PRR) </a:t>
            </a:r>
            <a:r>
              <a:rPr lang="pt-BR" sz="3600" dirty="0"/>
              <a:t>   </a:t>
            </a:r>
            <a:r>
              <a:rPr lang="pt-BR" sz="3600" dirty="0" err="1">
                <a:solidFill>
                  <a:srgbClr val="FFFF00"/>
                </a:solidFill>
              </a:rPr>
              <a:t>or</a:t>
            </a:r>
            <a:r>
              <a:rPr lang="pt-BR" sz="3600" dirty="0"/>
              <a:t> </a:t>
            </a:r>
          </a:p>
          <a:p>
            <a:pPr marL="457200" indent="-457200">
              <a:buFontTx/>
              <a:buChar char="-"/>
            </a:pPr>
            <a:endParaRPr lang="pt-BR" sz="3600" dirty="0"/>
          </a:p>
          <a:p>
            <a:pPr marL="457200" indent="-457200">
              <a:buFontTx/>
              <a:buChar char="-"/>
            </a:pPr>
            <a:r>
              <a:rPr lang="pt-BR" sz="3600" dirty="0" err="1"/>
              <a:t>damaged</a:t>
            </a:r>
            <a:r>
              <a:rPr lang="pt-BR" sz="3600" dirty="0"/>
              <a:t>, </a:t>
            </a:r>
            <a:r>
              <a:rPr lang="pt-BR" sz="3600" dirty="0" err="1"/>
              <a:t>injured</a:t>
            </a:r>
            <a:r>
              <a:rPr lang="pt-BR" sz="3600" dirty="0"/>
              <a:t> </a:t>
            </a:r>
            <a:r>
              <a:rPr lang="pt-BR" sz="3600" dirty="0" err="1"/>
              <a:t>or</a:t>
            </a:r>
            <a:r>
              <a:rPr lang="pt-BR" sz="3600" dirty="0"/>
              <a:t> </a:t>
            </a:r>
            <a:r>
              <a:rPr lang="pt-BR" sz="3600" dirty="0" err="1"/>
              <a:t>stressed</a:t>
            </a:r>
            <a:r>
              <a:rPr lang="pt-BR" sz="3600" dirty="0"/>
              <a:t> </a:t>
            </a:r>
            <a:r>
              <a:rPr lang="pt-BR" sz="3600" dirty="0" err="1"/>
              <a:t>cells</a:t>
            </a:r>
            <a:r>
              <a:rPr lang="pt-BR" sz="3600" dirty="0"/>
              <a:t> </a:t>
            </a:r>
            <a:r>
              <a:rPr lang="pt-BR" sz="3600" dirty="0" err="1"/>
              <a:t>send</a:t>
            </a:r>
            <a:r>
              <a:rPr lang="pt-BR" sz="3600" dirty="0"/>
              <a:t> out </a:t>
            </a:r>
            <a:r>
              <a:rPr lang="pt-BR" sz="3600" dirty="0" err="1"/>
              <a:t>alarm</a:t>
            </a:r>
            <a:r>
              <a:rPr lang="pt-BR" sz="3600" dirty="0"/>
              <a:t> </a:t>
            </a:r>
            <a:r>
              <a:rPr lang="pt-BR" sz="3600" dirty="0" err="1"/>
              <a:t>signals</a:t>
            </a:r>
            <a:r>
              <a:rPr lang="pt-BR" sz="3600" dirty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1603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C8A21B-796D-4683-8B45-E9FDD80CF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IMMUNE RESPONSE ACTIVATION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77AA8A-F5DC-4508-8850-84F43B24C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2"/>
            <a:ext cx="10972800" cy="4530725"/>
          </a:xfrm>
        </p:spPr>
        <p:txBody>
          <a:bodyPr/>
          <a:lstStyle/>
          <a:p>
            <a:r>
              <a:rPr lang="pt-BR" dirty="0" err="1"/>
              <a:t>Cells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innate</a:t>
            </a:r>
            <a:r>
              <a:rPr lang="pt-BR" dirty="0"/>
              <a:t> </a:t>
            </a:r>
            <a:r>
              <a:rPr lang="pt-BR" dirty="0" err="1"/>
              <a:t>immune</a:t>
            </a:r>
            <a:r>
              <a:rPr lang="pt-BR" dirty="0"/>
              <a:t> system use </a:t>
            </a:r>
            <a:r>
              <a:rPr lang="pt-BR" dirty="0">
                <a:solidFill>
                  <a:srgbClr val="FFFF00"/>
                </a:solidFill>
              </a:rPr>
              <a:t>PRR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recognize</a:t>
            </a:r>
            <a:r>
              <a:rPr lang="pt-BR" dirty="0"/>
              <a:t> molecular </a:t>
            </a:r>
            <a:r>
              <a:rPr lang="pt-BR" dirty="0" err="1"/>
              <a:t>structures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are </a:t>
            </a:r>
            <a:r>
              <a:rPr lang="pt-BR" dirty="0" err="1"/>
              <a:t>produced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>
                <a:solidFill>
                  <a:srgbClr val="FFFF00"/>
                </a:solidFill>
              </a:rPr>
              <a:t>microbial </a:t>
            </a:r>
            <a:r>
              <a:rPr lang="pt-BR" dirty="0" err="1">
                <a:solidFill>
                  <a:srgbClr val="FFFF00"/>
                </a:solidFill>
              </a:rPr>
              <a:t>pathogens</a:t>
            </a:r>
            <a:endParaRPr lang="pt-BR" dirty="0">
              <a:solidFill>
                <a:srgbClr val="FFFF00"/>
              </a:solidFill>
            </a:endParaRPr>
          </a:p>
          <a:p>
            <a:endParaRPr lang="pt-BR" dirty="0"/>
          </a:p>
          <a:p>
            <a:r>
              <a:rPr lang="pt-BR" dirty="0" err="1"/>
              <a:t>They</a:t>
            </a:r>
            <a:r>
              <a:rPr lang="pt-BR" dirty="0"/>
              <a:t> are </a:t>
            </a:r>
            <a:r>
              <a:rPr lang="pt-BR" dirty="0" err="1"/>
              <a:t>expressed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cells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innate</a:t>
            </a:r>
            <a:r>
              <a:rPr lang="pt-BR" dirty="0"/>
              <a:t> </a:t>
            </a:r>
            <a:r>
              <a:rPr lang="pt-BR" dirty="0" err="1"/>
              <a:t>immune</a:t>
            </a:r>
            <a:r>
              <a:rPr lang="pt-BR" dirty="0"/>
              <a:t> system </a:t>
            </a:r>
            <a:r>
              <a:rPr lang="pt-BR" dirty="0" err="1"/>
              <a:t>such</a:t>
            </a:r>
            <a:r>
              <a:rPr lang="pt-BR" dirty="0"/>
              <a:t> as:</a:t>
            </a:r>
          </a:p>
          <a:p>
            <a:r>
              <a:rPr lang="pt-BR" dirty="0" err="1"/>
              <a:t>Dendritic</a:t>
            </a:r>
            <a:r>
              <a:rPr lang="pt-BR" dirty="0"/>
              <a:t> </a:t>
            </a:r>
            <a:r>
              <a:rPr lang="pt-BR" dirty="0" err="1"/>
              <a:t>cells</a:t>
            </a:r>
            <a:r>
              <a:rPr lang="pt-BR" dirty="0"/>
              <a:t>, </a:t>
            </a:r>
            <a:r>
              <a:rPr lang="pt-BR" dirty="0" err="1"/>
              <a:t>macrophages</a:t>
            </a:r>
            <a:r>
              <a:rPr lang="pt-BR" dirty="0"/>
              <a:t>, </a:t>
            </a:r>
            <a:r>
              <a:rPr lang="pt-BR" dirty="0" err="1"/>
              <a:t>monocytes</a:t>
            </a:r>
            <a:r>
              <a:rPr lang="pt-BR" dirty="0"/>
              <a:t>, </a:t>
            </a:r>
            <a:r>
              <a:rPr lang="pt-BR" dirty="0" err="1"/>
              <a:t>neutrophils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epitelial </a:t>
            </a:r>
            <a:r>
              <a:rPr lang="pt-BR" dirty="0" err="1"/>
              <a:t>cells</a:t>
            </a:r>
            <a:r>
              <a:rPr lang="pt-BR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95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485523-F9D5-4E66-A346-9C069F1C1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b="1" dirty="0" err="1">
                <a:solidFill>
                  <a:srgbClr val="FFFF00"/>
                </a:solidFill>
              </a:rPr>
              <a:t>Paradigm</a:t>
            </a:r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b="1" dirty="0" err="1">
                <a:solidFill>
                  <a:srgbClr val="FFFF00"/>
                </a:solidFill>
              </a:rPr>
              <a:t>Change</a:t>
            </a:r>
            <a:r>
              <a:rPr lang="pt-BR" b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31075" name="Imagem 2">
            <a:extLst>
              <a:ext uri="{FF2B5EF4-FFF2-40B4-BE49-F238E27FC236}">
                <a16:creationId xmlns:a16="http://schemas.microsoft.com/office/drawing/2014/main" id="{4F4830FC-6399-4951-9E93-377520108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196975"/>
            <a:ext cx="8099425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E9227B1-68D0-490F-8717-D3E3B670C529}"/>
              </a:ext>
            </a:extLst>
          </p:cNvPr>
          <p:cNvSpPr txBox="1"/>
          <p:nvPr/>
        </p:nvSpPr>
        <p:spPr>
          <a:xfrm>
            <a:off x="2063552" y="4181475"/>
            <a:ext cx="3384748" cy="400110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rgbClr val="002060"/>
                </a:solidFill>
              </a:rPr>
              <a:t>ADAPTIVE RESPONSE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53134B2-FF68-475B-984D-D074AD10C26F}"/>
              </a:ext>
            </a:extLst>
          </p:cNvPr>
          <p:cNvSpPr txBox="1"/>
          <p:nvPr/>
        </p:nvSpPr>
        <p:spPr>
          <a:xfrm>
            <a:off x="6600056" y="4221163"/>
            <a:ext cx="2735659" cy="400110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002060"/>
                </a:solidFill>
              </a:rPr>
              <a:t>INNATE RESPONSE</a:t>
            </a:r>
          </a:p>
        </p:txBody>
      </p:sp>
    </p:spTree>
    <p:extLst>
      <p:ext uri="{BB962C8B-B14F-4D97-AF65-F5344CB8AC3E}">
        <p14:creationId xmlns:p14="http://schemas.microsoft.com/office/powerpoint/2010/main" val="1522424323"/>
      </p:ext>
    </p:extLst>
  </p:cSld>
  <p:clrMapOvr>
    <a:masterClrMapping/>
  </p:clrMapOvr>
  <p:transition spd="slow" advTm="21761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82D88E-7942-4686-94DC-043D6652B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solidFill>
                  <a:srgbClr val="FFFF00"/>
                </a:solidFill>
              </a:rPr>
              <a:t>Innate</a:t>
            </a:r>
            <a:r>
              <a:rPr lang="pt-BR" dirty="0">
                <a:solidFill>
                  <a:srgbClr val="FFFF00"/>
                </a:solidFill>
              </a:rPr>
              <a:t> Response in </a:t>
            </a:r>
            <a:r>
              <a:rPr lang="pt-BR" dirty="0" err="1">
                <a:solidFill>
                  <a:srgbClr val="FFFF00"/>
                </a:solidFill>
              </a:rPr>
              <a:t>Autoimmune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Rheumatic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Diseases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8ECD50-F75C-4B1E-8D61-856748C37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32856"/>
            <a:ext cx="10972800" cy="3998069"/>
          </a:xfrm>
        </p:spPr>
        <p:txBody>
          <a:bodyPr/>
          <a:lstStyle/>
          <a:p>
            <a:r>
              <a:rPr lang="pt-BR" dirty="0" err="1"/>
              <a:t>Activation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PRR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PAMPs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DAMPs</a:t>
            </a:r>
            <a:endParaRPr lang="pt-BR" dirty="0"/>
          </a:p>
          <a:p>
            <a:endParaRPr lang="pt-BR" dirty="0"/>
          </a:p>
          <a:p>
            <a:r>
              <a:rPr lang="pt-BR" dirty="0" err="1"/>
              <a:t>Activation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Inflammasomes</a:t>
            </a:r>
            <a:endParaRPr lang="pt-BR" dirty="0"/>
          </a:p>
          <a:p>
            <a:endParaRPr lang="pt-BR" dirty="0"/>
          </a:p>
          <a:p>
            <a:r>
              <a:rPr lang="pt-BR" dirty="0" err="1"/>
              <a:t>Involvement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Neutrophils</a:t>
            </a:r>
            <a:r>
              <a:rPr lang="pt-BR" dirty="0"/>
              <a:t> in </a:t>
            </a:r>
            <a:r>
              <a:rPr lang="pt-BR" dirty="0" err="1"/>
              <a:t>Rheumatic</a:t>
            </a:r>
            <a:r>
              <a:rPr lang="pt-BR" dirty="0"/>
              <a:t> </a:t>
            </a:r>
            <a:r>
              <a:rPr lang="pt-BR" dirty="0" err="1"/>
              <a:t>Autoimmune</a:t>
            </a:r>
            <a:r>
              <a:rPr lang="pt-BR" dirty="0"/>
              <a:t> </a:t>
            </a:r>
            <a:r>
              <a:rPr lang="pt-BR" dirty="0" err="1"/>
              <a:t>Disease</a:t>
            </a:r>
            <a:endParaRPr lang="pt-BR" dirty="0"/>
          </a:p>
          <a:p>
            <a:pPr lvl="1"/>
            <a:r>
              <a:rPr lang="pt-BR" dirty="0" err="1"/>
              <a:t>NETosis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38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1504" y="274638"/>
            <a:ext cx="8928992" cy="1143000"/>
          </a:xfrm>
        </p:spPr>
        <p:txBody>
          <a:bodyPr>
            <a:noAutofit/>
          </a:bodyPr>
          <a:lstStyle/>
          <a:p>
            <a:r>
              <a:rPr lang="pt-BR" sz="3200" dirty="0" err="1"/>
              <a:t>Potential</a:t>
            </a:r>
            <a:r>
              <a:rPr lang="pt-BR" sz="3200" dirty="0"/>
              <a:t> </a:t>
            </a:r>
            <a:r>
              <a:rPr lang="pt-BR" sz="3200" dirty="0" err="1"/>
              <a:t>targets</a:t>
            </a:r>
            <a:r>
              <a:rPr lang="pt-BR" sz="3200" dirty="0"/>
              <a:t> </a:t>
            </a:r>
            <a:r>
              <a:rPr lang="pt-BR" sz="3200" dirty="0" err="1"/>
              <a:t>that</a:t>
            </a:r>
            <a:r>
              <a:rPr lang="pt-BR" sz="3200" dirty="0"/>
              <a:t> </a:t>
            </a:r>
            <a:r>
              <a:rPr lang="pt-BR" sz="3200" dirty="0" err="1"/>
              <a:t>our</a:t>
            </a:r>
            <a:r>
              <a:rPr lang="pt-BR" sz="3200" dirty="0"/>
              <a:t> </a:t>
            </a:r>
            <a:r>
              <a:rPr lang="pt-BR" sz="3200" dirty="0" err="1"/>
              <a:t>group</a:t>
            </a:r>
            <a:r>
              <a:rPr lang="pt-BR" sz="3200" dirty="0"/>
              <a:t> </a:t>
            </a:r>
            <a:r>
              <a:rPr lang="pt-BR" sz="3200" dirty="0" err="1"/>
              <a:t>is</a:t>
            </a:r>
            <a:r>
              <a:rPr lang="pt-BR" sz="3200" dirty="0"/>
              <a:t> </a:t>
            </a:r>
            <a:r>
              <a:rPr lang="pt-BR" sz="3200" dirty="0" err="1"/>
              <a:t>investigating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IL-33</a:t>
            </a:r>
            <a:r>
              <a:rPr lang="pt-BR" dirty="0"/>
              <a:t> </a:t>
            </a:r>
            <a:r>
              <a:rPr lang="pt-BR" dirty="0" err="1"/>
              <a:t>induces</a:t>
            </a:r>
            <a:r>
              <a:rPr lang="pt-BR" dirty="0"/>
              <a:t> </a:t>
            </a:r>
            <a:r>
              <a:rPr lang="pt-BR" dirty="0" err="1"/>
              <a:t>neutrophil</a:t>
            </a:r>
            <a:r>
              <a:rPr lang="pt-BR" dirty="0"/>
              <a:t> </a:t>
            </a:r>
            <a:r>
              <a:rPr lang="pt-BR" dirty="0" err="1"/>
              <a:t>migration</a:t>
            </a:r>
            <a:r>
              <a:rPr lang="pt-BR" dirty="0"/>
              <a:t> in RA </a:t>
            </a:r>
          </a:p>
          <a:p>
            <a:r>
              <a:rPr lang="pt-BR" dirty="0">
                <a:solidFill>
                  <a:srgbClr val="FFFF00"/>
                </a:solidFill>
              </a:rPr>
              <a:t>NOD2</a:t>
            </a:r>
            <a:r>
              <a:rPr lang="pt-BR" dirty="0"/>
              <a:t> in </a:t>
            </a:r>
            <a:r>
              <a:rPr lang="en-US" dirty="0"/>
              <a:t>triggering the IL-17–dependent joint immune response. </a:t>
            </a:r>
          </a:p>
          <a:p>
            <a:r>
              <a:rPr lang="pt-BR" dirty="0">
                <a:solidFill>
                  <a:srgbClr val="FFFF00"/>
                </a:solidFill>
              </a:rPr>
              <a:t>CCR2</a:t>
            </a:r>
            <a:r>
              <a:rPr lang="pt-BR" dirty="0"/>
              <a:t> </a:t>
            </a:r>
            <a:r>
              <a:rPr lang="pt-BR" dirty="0" err="1"/>
              <a:t>activating</a:t>
            </a:r>
            <a:r>
              <a:rPr lang="pt-BR" dirty="0"/>
              <a:t> </a:t>
            </a:r>
            <a:r>
              <a:rPr lang="pt-BR" dirty="0" err="1"/>
              <a:t>neutrophils</a:t>
            </a:r>
            <a:r>
              <a:rPr lang="pt-BR" dirty="0"/>
              <a:t> in </a:t>
            </a:r>
            <a:r>
              <a:rPr lang="pt-BR" dirty="0" err="1"/>
              <a:t>early</a:t>
            </a:r>
            <a:r>
              <a:rPr lang="pt-BR" dirty="0"/>
              <a:t> RA </a:t>
            </a:r>
          </a:p>
          <a:p>
            <a:r>
              <a:rPr lang="pt-BR" dirty="0">
                <a:solidFill>
                  <a:srgbClr val="FFFF00"/>
                </a:solidFill>
              </a:rPr>
              <a:t>INFLAMMASOMES</a:t>
            </a:r>
            <a:r>
              <a:rPr lang="pt-BR" dirty="0"/>
              <a:t> </a:t>
            </a:r>
            <a:r>
              <a:rPr lang="pt-BR" dirty="0" err="1"/>
              <a:t>activating</a:t>
            </a:r>
            <a:r>
              <a:rPr lang="pt-BR" dirty="0"/>
              <a:t> </a:t>
            </a:r>
            <a:r>
              <a:rPr lang="pt-BR" dirty="0" err="1"/>
              <a:t>monocytes</a:t>
            </a:r>
            <a:r>
              <a:rPr lang="pt-BR" dirty="0"/>
              <a:t> in </a:t>
            </a:r>
            <a:r>
              <a:rPr lang="pt-BR" dirty="0" err="1"/>
              <a:t>early</a:t>
            </a:r>
            <a:r>
              <a:rPr lang="pt-BR" dirty="0"/>
              <a:t> RA</a:t>
            </a:r>
            <a:endParaRPr lang="en-US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914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D2B8005-4F74-41BF-B136-932A44C07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138764"/>
            <a:ext cx="9705492" cy="671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021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9F1231-7440-49BA-A09E-E7658D374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b="1" dirty="0">
                <a:solidFill>
                  <a:srgbClr val="FFFF00"/>
                </a:solidFill>
              </a:rPr>
              <a:t>ALARMINS </a:t>
            </a:r>
            <a:r>
              <a:rPr lang="pt-BR" b="1" dirty="0" err="1">
                <a:solidFill>
                  <a:srgbClr val="FFFF00"/>
                </a:solidFill>
              </a:rPr>
              <a:t>or</a:t>
            </a:r>
            <a:r>
              <a:rPr lang="pt-BR" b="1" dirty="0">
                <a:solidFill>
                  <a:srgbClr val="FFFF00"/>
                </a:solidFill>
              </a:rPr>
              <a:t> DAMPS</a:t>
            </a:r>
          </a:p>
        </p:txBody>
      </p:sp>
      <p:pic>
        <p:nvPicPr>
          <p:cNvPr id="142339" name="Imagem 2">
            <a:extLst>
              <a:ext uri="{FF2B5EF4-FFF2-40B4-BE49-F238E27FC236}">
                <a16:creationId xmlns:a16="http://schemas.microsoft.com/office/drawing/2014/main" id="{3C784050-64E1-418F-961C-221F9BC98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21336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Imagem 3">
            <a:extLst>
              <a:ext uri="{FF2B5EF4-FFF2-40B4-BE49-F238E27FC236}">
                <a16:creationId xmlns:a16="http://schemas.microsoft.com/office/drawing/2014/main" id="{FEEB1EDB-B587-4BBB-87F7-6C8784C5D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2101850"/>
            <a:ext cx="2898775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04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CC15A8-C0DD-485E-BC91-60C886450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 err="1">
                <a:solidFill>
                  <a:srgbClr val="FFFF00"/>
                </a:solidFill>
              </a:rPr>
              <a:t>PAMPs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or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i="1" dirty="0" err="1">
                <a:solidFill>
                  <a:srgbClr val="FFFF00"/>
                </a:solidFill>
              </a:rPr>
              <a:t>DAMP</a:t>
            </a:r>
            <a:r>
              <a:rPr lang="pt-BR" dirty="0" err="1">
                <a:solidFill>
                  <a:srgbClr val="FFFF00"/>
                </a:solidFill>
              </a:rPr>
              <a:t>s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43363" name="CaixaDeTexto 2">
            <a:extLst>
              <a:ext uri="{FF2B5EF4-FFF2-40B4-BE49-F238E27FC236}">
                <a16:creationId xmlns:a16="http://schemas.microsoft.com/office/drawing/2014/main" id="{F0CFA4FF-6429-4CC4-B0B7-DD25DE31B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46" y="1483671"/>
            <a:ext cx="10380433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 dirty="0" err="1"/>
              <a:t>Molecules</a:t>
            </a:r>
            <a:r>
              <a:rPr lang="pt-BR" altLang="pt-BR" sz="2400" b="1" dirty="0"/>
              <a:t> </a:t>
            </a:r>
            <a:r>
              <a:rPr lang="pt-BR" altLang="pt-BR" sz="2400" b="1" dirty="0" err="1"/>
              <a:t>associated</a:t>
            </a:r>
            <a:r>
              <a:rPr lang="pt-BR" altLang="pt-BR" sz="2400" b="1" dirty="0"/>
              <a:t> </a:t>
            </a:r>
            <a:r>
              <a:rPr lang="pt-BR" altLang="pt-BR" sz="2400" b="1" dirty="0" err="1"/>
              <a:t>with</a:t>
            </a:r>
            <a:r>
              <a:rPr lang="pt-BR" altLang="pt-BR" sz="2400" b="1" dirty="0"/>
              <a:t> microbial </a:t>
            </a:r>
            <a:r>
              <a:rPr lang="pt-BR" altLang="pt-BR" sz="2400" b="1" dirty="0" err="1"/>
              <a:t>pathogens</a:t>
            </a:r>
            <a:r>
              <a:rPr lang="pt-BR" altLang="pt-BR" sz="2400" b="1" dirty="0"/>
              <a:t> </a:t>
            </a:r>
            <a:r>
              <a:rPr lang="pt-BR" altLang="pt-BR" sz="2400" b="1" dirty="0">
                <a:solidFill>
                  <a:srgbClr val="FFFF00"/>
                </a:solidFill>
              </a:rPr>
              <a:t>(</a:t>
            </a:r>
            <a:r>
              <a:rPr lang="pt-BR" altLang="pt-BR" sz="2400" b="1" dirty="0" err="1">
                <a:solidFill>
                  <a:srgbClr val="FFFF00"/>
                </a:solidFill>
              </a:rPr>
              <a:t>PAMPs</a:t>
            </a:r>
            <a:r>
              <a:rPr lang="pt-BR" altLang="pt-BR" sz="2400" b="1" dirty="0">
                <a:solidFill>
                  <a:srgbClr val="FFFF00"/>
                </a:solidFill>
              </a:rPr>
              <a:t>) </a:t>
            </a:r>
            <a:r>
              <a:rPr lang="pt-BR" altLang="pt-BR" sz="2400" b="1" dirty="0" err="1"/>
              <a:t>or</a:t>
            </a:r>
            <a:r>
              <a:rPr lang="pt-BR" altLang="pt-BR" sz="2400" b="1" dirty="0"/>
              <a:t> </a:t>
            </a:r>
            <a:r>
              <a:rPr lang="pt-BR" altLang="pt-BR" sz="2400" b="1" dirty="0" err="1"/>
              <a:t>with</a:t>
            </a:r>
            <a:r>
              <a:rPr lang="pt-BR" altLang="pt-BR" sz="2400" b="1" dirty="0"/>
              <a:t> </a:t>
            </a:r>
            <a:r>
              <a:rPr lang="pt-BR" altLang="pt-BR" sz="2400" b="1" dirty="0" err="1"/>
              <a:t>cell</a:t>
            </a:r>
            <a:r>
              <a:rPr lang="pt-BR" altLang="pt-BR" sz="2400" b="1" dirty="0"/>
              <a:t> </a:t>
            </a:r>
            <a:r>
              <a:rPr lang="pt-BR" altLang="pt-BR" sz="2400" b="1" dirty="0" err="1"/>
              <a:t>damage</a:t>
            </a:r>
            <a:r>
              <a:rPr lang="pt-BR" altLang="pt-BR" sz="2400" b="1" dirty="0"/>
              <a:t> </a:t>
            </a:r>
            <a:r>
              <a:rPr lang="pt-BR" altLang="pt-BR" sz="2400" b="1" dirty="0">
                <a:solidFill>
                  <a:srgbClr val="FFFF00"/>
                </a:solidFill>
              </a:rPr>
              <a:t>(</a:t>
            </a:r>
            <a:r>
              <a:rPr lang="pt-BR" altLang="pt-BR" sz="2400" b="1" dirty="0" err="1">
                <a:solidFill>
                  <a:srgbClr val="FFFF00"/>
                </a:solidFill>
              </a:rPr>
              <a:t>DAMPs</a:t>
            </a:r>
            <a:r>
              <a:rPr lang="pt-BR" altLang="pt-BR" sz="2400" b="1" dirty="0">
                <a:solidFill>
                  <a:srgbClr val="FFFF00"/>
                </a:solidFill>
              </a:rPr>
              <a:t>) </a:t>
            </a:r>
            <a:r>
              <a:rPr lang="pt-BR" altLang="pt-BR" sz="2400" b="1" dirty="0"/>
              <a:t>trigger pro-</a:t>
            </a:r>
            <a:r>
              <a:rPr lang="pt-BR" altLang="pt-BR" sz="2400" b="1" dirty="0" err="1"/>
              <a:t>inflammatory</a:t>
            </a:r>
            <a:r>
              <a:rPr lang="pt-BR" altLang="pt-BR" sz="2400" b="1" dirty="0"/>
              <a:t> </a:t>
            </a:r>
            <a:r>
              <a:rPr lang="pt-BR" altLang="pt-BR" sz="2400" b="1" dirty="0" err="1"/>
              <a:t>signaling</a:t>
            </a:r>
            <a:r>
              <a:rPr lang="pt-BR" altLang="pt-BR" sz="2400" b="1" dirty="0"/>
              <a:t> </a:t>
            </a:r>
            <a:r>
              <a:rPr lang="pt-BR" altLang="pt-BR" sz="2400" b="1" dirty="0" err="1"/>
              <a:t>using</a:t>
            </a:r>
            <a:r>
              <a:rPr lang="pt-BR" altLang="pt-BR" sz="2400" b="1" dirty="0"/>
              <a:t> </a:t>
            </a:r>
            <a:r>
              <a:rPr lang="pt-BR" altLang="pt-BR" sz="2400" b="1" dirty="0" err="1"/>
              <a:t>pattern</a:t>
            </a:r>
            <a:r>
              <a:rPr lang="pt-BR" altLang="pt-BR" sz="2400" b="1" dirty="0"/>
              <a:t> </a:t>
            </a:r>
            <a:r>
              <a:rPr lang="pt-BR" altLang="pt-BR" sz="2400" b="1" dirty="0" err="1"/>
              <a:t>recognition</a:t>
            </a:r>
            <a:r>
              <a:rPr lang="pt-BR" altLang="pt-BR" sz="2400" b="1" dirty="0"/>
              <a:t> </a:t>
            </a:r>
            <a:r>
              <a:rPr lang="pt-BR" altLang="pt-BR" sz="2400" b="1" dirty="0" err="1"/>
              <a:t>receptors</a:t>
            </a:r>
            <a:r>
              <a:rPr lang="pt-BR" altLang="pt-BR" sz="2400" b="1" dirty="0"/>
              <a:t>  </a:t>
            </a:r>
            <a:r>
              <a:rPr lang="pt-BR" altLang="pt-BR" sz="2400" b="1" dirty="0">
                <a:solidFill>
                  <a:srgbClr val="FFFF00"/>
                </a:solidFill>
              </a:rPr>
              <a:t>(</a:t>
            </a:r>
            <a:r>
              <a:rPr lang="pt-BR" altLang="pt-BR" sz="2400" b="1" i="1" dirty="0">
                <a:solidFill>
                  <a:srgbClr val="FFFF00"/>
                </a:solidFill>
              </a:rPr>
              <a:t>PRR</a:t>
            </a:r>
            <a:r>
              <a:rPr lang="pt-BR" altLang="pt-BR" sz="24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DD4A6C1-D4E7-474B-A8F5-9F68D664F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3573463"/>
            <a:ext cx="2446337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 dirty="0">
                <a:solidFill>
                  <a:srgbClr val="FFFF00"/>
                </a:solidFill>
              </a:rPr>
              <a:t> </a:t>
            </a:r>
            <a:r>
              <a:rPr lang="pt-BR" altLang="pt-BR" sz="2400" b="1" dirty="0" err="1">
                <a:solidFill>
                  <a:srgbClr val="FFFF00"/>
                </a:solidFill>
              </a:rPr>
              <a:t>Cellular</a:t>
            </a:r>
            <a:r>
              <a:rPr lang="pt-BR" altLang="pt-BR" sz="2400" b="1" dirty="0">
                <a:solidFill>
                  <a:srgbClr val="FFFF00"/>
                </a:solidFill>
              </a:rPr>
              <a:t> </a:t>
            </a:r>
            <a:r>
              <a:rPr lang="pt-BR" altLang="pt-BR" sz="2400" b="1" dirty="0" err="1">
                <a:solidFill>
                  <a:srgbClr val="FFFF00"/>
                </a:solidFill>
              </a:rPr>
              <a:t>Recruitment</a:t>
            </a:r>
            <a:endParaRPr lang="pt-BR" altLang="pt-BR" sz="2400" b="1" dirty="0">
              <a:solidFill>
                <a:srgbClr val="FFFF00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5FCEDF7-7767-48EB-91CB-211B6169D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013" y="4219575"/>
            <a:ext cx="1943100" cy="156966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 dirty="0" err="1">
                <a:solidFill>
                  <a:srgbClr val="FFFF00"/>
                </a:solidFill>
              </a:rPr>
              <a:t>Ativation</a:t>
            </a:r>
            <a:r>
              <a:rPr lang="pt-BR" altLang="pt-BR" sz="2400" b="1" dirty="0">
                <a:solidFill>
                  <a:srgbClr val="FFFF00"/>
                </a:solidFill>
              </a:rPr>
              <a:t> </a:t>
            </a:r>
            <a:r>
              <a:rPr lang="pt-BR" altLang="pt-BR" sz="2400" b="1" dirty="0" err="1">
                <a:solidFill>
                  <a:srgbClr val="FFFF00"/>
                </a:solidFill>
              </a:rPr>
              <a:t>of</a:t>
            </a:r>
            <a:r>
              <a:rPr lang="pt-BR" altLang="pt-BR" sz="2400" b="1" dirty="0">
                <a:solidFill>
                  <a:srgbClr val="FFFF00"/>
                </a:solidFill>
              </a:rPr>
              <a:t> </a:t>
            </a:r>
            <a:r>
              <a:rPr lang="pt-BR" altLang="pt-BR" sz="2400" b="1" dirty="0" err="1">
                <a:solidFill>
                  <a:srgbClr val="FFFF00"/>
                </a:solidFill>
              </a:rPr>
              <a:t>Adaptive</a:t>
            </a:r>
            <a:r>
              <a:rPr lang="pt-BR" altLang="pt-BR" sz="2400" b="1" dirty="0">
                <a:solidFill>
                  <a:srgbClr val="FFFF00"/>
                </a:solidFill>
              </a:rPr>
              <a:t> </a:t>
            </a:r>
            <a:r>
              <a:rPr lang="pt-BR" altLang="pt-BR" sz="2400" b="1" dirty="0" err="1">
                <a:solidFill>
                  <a:srgbClr val="FFFF00"/>
                </a:solidFill>
              </a:rPr>
              <a:t>Immune</a:t>
            </a:r>
            <a:r>
              <a:rPr lang="pt-BR" altLang="pt-BR" sz="2400" b="1" dirty="0">
                <a:solidFill>
                  <a:srgbClr val="FFFF00"/>
                </a:solidFill>
              </a:rPr>
              <a:t> Response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CFFD4F0-4051-4289-95B3-4B0272C42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7" y="3573463"/>
            <a:ext cx="2303895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 dirty="0" err="1">
                <a:solidFill>
                  <a:srgbClr val="FFFF00"/>
                </a:solidFill>
              </a:rPr>
              <a:t>Inflammation</a:t>
            </a:r>
            <a:r>
              <a:rPr lang="pt-BR" altLang="pt-BR" sz="2400" b="1" dirty="0">
                <a:solidFill>
                  <a:srgbClr val="FFFF00"/>
                </a:solidFill>
              </a:rPr>
              <a:t> </a:t>
            </a:r>
            <a:r>
              <a:rPr lang="pt-BR" altLang="pt-BR" sz="2400" b="1" dirty="0" err="1">
                <a:solidFill>
                  <a:srgbClr val="FFFF00"/>
                </a:solidFill>
              </a:rPr>
              <a:t>Amplification</a:t>
            </a:r>
            <a:endParaRPr lang="pt-BR" altLang="pt-BR" sz="2400" b="1" dirty="0">
              <a:solidFill>
                <a:srgbClr val="FFFF00"/>
              </a:solidFill>
            </a:endParaRPr>
          </a:p>
        </p:txBody>
      </p:sp>
      <p:sp>
        <p:nvSpPr>
          <p:cNvPr id="143367" name="CaixaDeTexto 6">
            <a:extLst>
              <a:ext uri="{FF2B5EF4-FFF2-40B4-BE49-F238E27FC236}">
                <a16:creationId xmlns:a16="http://schemas.microsoft.com/office/drawing/2014/main" id="{5C0285DE-260C-44F7-BBED-2D20CC7EA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63" y="6308725"/>
            <a:ext cx="403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Lavric M et al.,  </a:t>
            </a:r>
            <a:r>
              <a:rPr lang="pt-BR" altLang="pt-BR" sz="1800" b="1" i="1"/>
              <a:t>J Bone Spine </a:t>
            </a:r>
            <a:r>
              <a:rPr lang="pt-BR" altLang="pt-BR" sz="1800" b="1"/>
              <a:t>2017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4D5BEB33-9FDB-415B-AEAE-ABC3C38BCDA5}"/>
              </a:ext>
            </a:extLst>
          </p:cNvPr>
          <p:cNvCxnSpPr>
            <a:stCxn id="143363" idx="2"/>
            <a:endCxn id="4" idx="0"/>
          </p:cNvCxnSpPr>
          <p:nvPr/>
        </p:nvCxnSpPr>
        <p:spPr>
          <a:xfrm flipH="1">
            <a:off x="2062957" y="2684000"/>
            <a:ext cx="3707606" cy="88946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9A1E301C-F0A6-42E8-A8DC-DB62EE64A1DC}"/>
              </a:ext>
            </a:extLst>
          </p:cNvPr>
          <p:cNvCxnSpPr>
            <a:stCxn id="143363" idx="2"/>
            <a:endCxn id="6" idx="0"/>
          </p:cNvCxnSpPr>
          <p:nvPr/>
        </p:nvCxnSpPr>
        <p:spPr>
          <a:xfrm>
            <a:off x="5770563" y="2684000"/>
            <a:ext cx="3637972" cy="88946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480B0C31-CCDB-42C2-8C16-ADC86230C97C}"/>
              </a:ext>
            </a:extLst>
          </p:cNvPr>
          <p:cNvCxnSpPr>
            <a:stCxn id="143363" idx="2"/>
            <a:endCxn id="5" idx="0"/>
          </p:cNvCxnSpPr>
          <p:nvPr/>
        </p:nvCxnSpPr>
        <p:spPr>
          <a:xfrm>
            <a:off x="5770563" y="2684000"/>
            <a:ext cx="0" cy="15355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Tm="283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3D6C38-7E21-4D2C-958F-63DD4BB7E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>
                <a:solidFill>
                  <a:srgbClr val="FFFF00"/>
                </a:solidFill>
              </a:rPr>
              <a:t>ALARMINS </a:t>
            </a:r>
            <a:r>
              <a:rPr lang="pt-BR" dirty="0" err="1">
                <a:solidFill>
                  <a:srgbClr val="FFFF00"/>
                </a:solidFill>
              </a:rPr>
              <a:t>or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i="1" dirty="0" err="1">
                <a:solidFill>
                  <a:srgbClr val="FFFF00"/>
                </a:solidFill>
              </a:rPr>
              <a:t>DAMP</a:t>
            </a:r>
            <a:r>
              <a:rPr lang="pt-BR" dirty="0" err="1">
                <a:solidFill>
                  <a:srgbClr val="FFFF00"/>
                </a:solidFill>
              </a:rPr>
              <a:t>s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44387" name="CaixaDeTexto 2">
            <a:extLst>
              <a:ext uri="{FF2B5EF4-FFF2-40B4-BE49-F238E27FC236}">
                <a16:creationId xmlns:a16="http://schemas.microsoft.com/office/drawing/2014/main" id="{1D44B933-B14D-4D1E-9630-B3115B951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50" y="1916113"/>
            <a:ext cx="8640763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pt-BR" altLang="pt-BR" sz="2000" b="1" dirty="0" err="1"/>
              <a:t>Molecules</a:t>
            </a:r>
            <a:r>
              <a:rPr lang="pt-BR" altLang="pt-BR" sz="2000" b="1" dirty="0"/>
              <a:t> </a:t>
            </a:r>
            <a:r>
              <a:rPr lang="pt-BR" altLang="pt-BR" sz="2000" b="1" dirty="0" err="1"/>
              <a:t>associated</a:t>
            </a:r>
            <a:r>
              <a:rPr lang="pt-BR" altLang="pt-BR" sz="2000" b="1" dirty="0"/>
              <a:t> </a:t>
            </a:r>
            <a:r>
              <a:rPr lang="pt-BR" altLang="pt-BR" sz="2000" b="1" dirty="0" err="1"/>
              <a:t>with</a:t>
            </a:r>
            <a:r>
              <a:rPr lang="pt-BR" altLang="pt-BR" sz="2000" b="1" dirty="0"/>
              <a:t> </a:t>
            </a:r>
            <a:r>
              <a:rPr lang="pt-BR" altLang="pt-BR" sz="2000" b="1" dirty="0" err="1"/>
              <a:t>cell</a:t>
            </a:r>
            <a:r>
              <a:rPr lang="pt-BR" altLang="pt-BR" sz="2000" b="1" dirty="0"/>
              <a:t> </a:t>
            </a:r>
            <a:r>
              <a:rPr lang="pt-BR" altLang="pt-BR" sz="2000" b="1" dirty="0" err="1"/>
              <a:t>damage</a:t>
            </a:r>
            <a:r>
              <a:rPr lang="pt-BR" altLang="pt-BR" sz="2000" b="1" dirty="0"/>
              <a:t> </a:t>
            </a:r>
            <a:r>
              <a:rPr lang="pt-BR" altLang="pt-BR" sz="2000" b="1" dirty="0">
                <a:solidFill>
                  <a:srgbClr val="FFFF00"/>
                </a:solidFill>
              </a:rPr>
              <a:t>(</a:t>
            </a:r>
            <a:r>
              <a:rPr lang="pt-BR" altLang="pt-BR" sz="2000" b="1" dirty="0" err="1">
                <a:solidFill>
                  <a:srgbClr val="FFFF00"/>
                </a:solidFill>
              </a:rPr>
              <a:t>DAMPs</a:t>
            </a:r>
            <a:r>
              <a:rPr lang="pt-BR" altLang="pt-BR" sz="2000" b="1" dirty="0">
                <a:solidFill>
                  <a:srgbClr val="FFFF00"/>
                </a:solidFill>
              </a:rPr>
              <a:t>) </a:t>
            </a:r>
            <a:r>
              <a:rPr lang="pt-BR" altLang="pt-BR" sz="2000" b="1" dirty="0"/>
              <a:t>trigger pro-</a:t>
            </a:r>
            <a:r>
              <a:rPr lang="pt-BR" altLang="pt-BR" sz="2000" b="1" dirty="0" err="1"/>
              <a:t>inflammatory</a:t>
            </a:r>
            <a:r>
              <a:rPr lang="pt-BR" altLang="pt-BR" sz="2000" b="1" dirty="0"/>
              <a:t> </a:t>
            </a:r>
            <a:r>
              <a:rPr lang="pt-BR" altLang="pt-BR" sz="2000" b="1" dirty="0" err="1"/>
              <a:t>signaling</a:t>
            </a:r>
            <a:r>
              <a:rPr lang="pt-BR" altLang="pt-BR" sz="2000" b="1" dirty="0"/>
              <a:t> </a:t>
            </a:r>
            <a:r>
              <a:rPr lang="pt-BR" altLang="pt-BR" sz="2000" b="1" dirty="0" err="1"/>
              <a:t>using</a:t>
            </a:r>
            <a:r>
              <a:rPr lang="pt-BR" altLang="pt-BR" sz="2000" b="1" dirty="0"/>
              <a:t> </a:t>
            </a:r>
            <a:r>
              <a:rPr lang="pt-BR" altLang="pt-BR" sz="2000" b="1" dirty="0" err="1"/>
              <a:t>pattern</a:t>
            </a:r>
            <a:r>
              <a:rPr lang="pt-BR" altLang="pt-BR" sz="2000" b="1" dirty="0"/>
              <a:t> </a:t>
            </a:r>
            <a:r>
              <a:rPr lang="pt-BR" altLang="pt-BR" sz="2000" b="1" dirty="0" err="1"/>
              <a:t>recognition</a:t>
            </a:r>
            <a:r>
              <a:rPr lang="pt-BR" altLang="pt-BR" sz="2000" b="1" dirty="0"/>
              <a:t> </a:t>
            </a:r>
            <a:r>
              <a:rPr lang="pt-BR" altLang="pt-BR" sz="2000" b="1" dirty="0" err="1"/>
              <a:t>receptors</a:t>
            </a:r>
            <a:r>
              <a:rPr lang="pt-BR" altLang="pt-BR" sz="2000" b="1" dirty="0"/>
              <a:t>  </a:t>
            </a:r>
            <a:r>
              <a:rPr lang="pt-BR" altLang="pt-BR" sz="2000" b="1" dirty="0">
                <a:solidFill>
                  <a:srgbClr val="FFFF00"/>
                </a:solidFill>
              </a:rPr>
              <a:t>(</a:t>
            </a:r>
            <a:r>
              <a:rPr lang="pt-BR" altLang="pt-BR" sz="2000" b="1" i="1" dirty="0">
                <a:solidFill>
                  <a:srgbClr val="FFFF00"/>
                </a:solidFill>
              </a:rPr>
              <a:t>PRR</a:t>
            </a:r>
            <a:r>
              <a:rPr lang="pt-BR" altLang="pt-BR" sz="20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44388" name="CaixaDeTexto 3">
            <a:extLst>
              <a:ext uri="{FF2B5EF4-FFF2-40B4-BE49-F238E27FC236}">
                <a16:creationId xmlns:a16="http://schemas.microsoft.com/office/drawing/2014/main" id="{A549348C-26B6-472C-AC48-69EBE46A4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3573463"/>
            <a:ext cx="1943100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HMGB-1</a:t>
            </a:r>
          </a:p>
        </p:txBody>
      </p:sp>
      <p:sp>
        <p:nvSpPr>
          <p:cNvPr id="144389" name="CaixaDeTexto 4">
            <a:extLst>
              <a:ext uri="{FF2B5EF4-FFF2-40B4-BE49-F238E27FC236}">
                <a16:creationId xmlns:a16="http://schemas.microsoft.com/office/drawing/2014/main" id="{A42CE150-625A-4139-8C51-859E4F1C2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3573463"/>
            <a:ext cx="1944688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 dirty="0" err="1">
                <a:solidFill>
                  <a:srgbClr val="FFFF00"/>
                </a:solidFill>
              </a:rPr>
              <a:t>Protein</a:t>
            </a:r>
            <a:r>
              <a:rPr lang="pt-BR" altLang="pt-BR" sz="1800" b="1" dirty="0">
                <a:solidFill>
                  <a:srgbClr val="FFFF00"/>
                </a:solidFill>
              </a:rPr>
              <a:t> S-100</a:t>
            </a:r>
          </a:p>
        </p:txBody>
      </p:sp>
      <p:sp>
        <p:nvSpPr>
          <p:cNvPr id="144390" name="CaixaDeTexto 5">
            <a:extLst>
              <a:ext uri="{FF2B5EF4-FFF2-40B4-BE49-F238E27FC236}">
                <a16:creationId xmlns:a16="http://schemas.microsoft.com/office/drawing/2014/main" id="{2CA5B503-67AF-472D-ACE7-E4938D390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3548063"/>
            <a:ext cx="1944687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HSP</a:t>
            </a:r>
          </a:p>
        </p:txBody>
      </p:sp>
      <p:sp>
        <p:nvSpPr>
          <p:cNvPr id="144391" name="CaixaDeTexto 6">
            <a:extLst>
              <a:ext uri="{FF2B5EF4-FFF2-40B4-BE49-F238E27FC236}">
                <a16:creationId xmlns:a16="http://schemas.microsoft.com/office/drawing/2014/main" id="{B0251A3C-B28D-4757-B22F-6F2F476B3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275" y="6143625"/>
            <a:ext cx="403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Lavric M et al.,  </a:t>
            </a:r>
            <a:r>
              <a:rPr lang="pt-BR" altLang="pt-BR" sz="1800" b="1" i="1"/>
              <a:t>J Bone Spine </a:t>
            </a:r>
            <a:r>
              <a:rPr lang="pt-BR" altLang="pt-BR" sz="1800" b="1"/>
              <a:t>2017</a:t>
            </a:r>
          </a:p>
        </p:txBody>
      </p:sp>
      <p:sp>
        <p:nvSpPr>
          <p:cNvPr id="144392" name="CaixaDeTexto 7">
            <a:extLst>
              <a:ext uri="{FF2B5EF4-FFF2-40B4-BE49-F238E27FC236}">
                <a16:creationId xmlns:a16="http://schemas.microsoft.com/office/drawing/2014/main" id="{69BE49A6-2884-499E-8D74-6E3621321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5" y="3548063"/>
            <a:ext cx="1944688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 dirty="0" err="1">
                <a:solidFill>
                  <a:srgbClr val="FFFF00"/>
                </a:solidFill>
              </a:rPr>
              <a:t>Uric</a:t>
            </a:r>
            <a:r>
              <a:rPr lang="pt-BR" altLang="pt-BR" sz="1800" b="1" dirty="0">
                <a:solidFill>
                  <a:srgbClr val="FFFF00"/>
                </a:solidFill>
              </a:rPr>
              <a:t> </a:t>
            </a:r>
            <a:r>
              <a:rPr lang="pt-BR" altLang="pt-BR" sz="1800" b="1" dirty="0" err="1">
                <a:solidFill>
                  <a:srgbClr val="FFFF00"/>
                </a:solidFill>
              </a:rPr>
              <a:t>Acid</a:t>
            </a:r>
            <a:r>
              <a:rPr lang="pt-BR" altLang="pt-BR" sz="1800" b="1" dirty="0"/>
              <a:t>, ATP</a:t>
            </a:r>
          </a:p>
        </p:txBody>
      </p:sp>
      <p:sp>
        <p:nvSpPr>
          <p:cNvPr id="144393" name="CaixaDeTexto 8">
            <a:extLst>
              <a:ext uri="{FF2B5EF4-FFF2-40B4-BE49-F238E27FC236}">
                <a16:creationId xmlns:a16="http://schemas.microsoft.com/office/drawing/2014/main" id="{2AD95D11-5228-4537-949E-8D15957FA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6813" y="3548063"/>
            <a:ext cx="1943100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>
                <a:solidFill>
                  <a:srgbClr val="FFFF00"/>
                </a:solidFill>
              </a:rPr>
              <a:t>IL-33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8E19A753-1AFE-41A3-8815-E3297D9B5709}"/>
              </a:ext>
            </a:extLst>
          </p:cNvPr>
          <p:cNvCxnSpPr>
            <a:stCxn id="144387" idx="2"/>
            <a:endCxn id="144388" idx="0"/>
          </p:cNvCxnSpPr>
          <p:nvPr/>
        </p:nvCxnSpPr>
        <p:spPr>
          <a:xfrm flipH="1">
            <a:off x="1811338" y="2623999"/>
            <a:ext cx="3925094" cy="94946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2410A666-C161-4790-9C64-8F4C0C9A31C8}"/>
              </a:ext>
            </a:extLst>
          </p:cNvPr>
          <p:cNvCxnSpPr>
            <a:stCxn id="144387" idx="2"/>
            <a:endCxn id="144389" idx="0"/>
          </p:cNvCxnSpPr>
          <p:nvPr/>
        </p:nvCxnSpPr>
        <p:spPr>
          <a:xfrm flipH="1">
            <a:off x="4331494" y="2623999"/>
            <a:ext cx="1404938" cy="94946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595F40B7-01A0-4470-9883-7909EAF27C74}"/>
              </a:ext>
            </a:extLst>
          </p:cNvPr>
          <p:cNvCxnSpPr>
            <a:stCxn id="144387" idx="2"/>
            <a:endCxn id="144390" idx="0"/>
          </p:cNvCxnSpPr>
          <p:nvPr/>
        </p:nvCxnSpPr>
        <p:spPr>
          <a:xfrm>
            <a:off x="5736432" y="2623999"/>
            <a:ext cx="971550" cy="92406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2007ECBB-F90E-4EE5-9EDC-3824C7D88A61}"/>
              </a:ext>
            </a:extLst>
          </p:cNvPr>
          <p:cNvCxnSpPr>
            <a:stCxn id="144387" idx="2"/>
            <a:endCxn id="144392" idx="0"/>
          </p:cNvCxnSpPr>
          <p:nvPr/>
        </p:nvCxnSpPr>
        <p:spPr>
          <a:xfrm>
            <a:off x="5736432" y="2623999"/>
            <a:ext cx="3132137" cy="92406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72CD1EC8-4E00-4A80-BE77-D5CC895AFC4B}"/>
              </a:ext>
            </a:extLst>
          </p:cNvPr>
          <p:cNvCxnSpPr>
            <a:stCxn id="144387" idx="2"/>
            <a:endCxn id="144393" idx="0"/>
          </p:cNvCxnSpPr>
          <p:nvPr/>
        </p:nvCxnSpPr>
        <p:spPr>
          <a:xfrm>
            <a:off x="5736432" y="2623999"/>
            <a:ext cx="5291931" cy="92406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ipse 15">
            <a:extLst>
              <a:ext uri="{FF2B5EF4-FFF2-40B4-BE49-F238E27FC236}">
                <a16:creationId xmlns:a16="http://schemas.microsoft.com/office/drawing/2014/main" id="{8AB5E620-9D9C-42F2-8F0A-BD9D314E745F}"/>
              </a:ext>
            </a:extLst>
          </p:cNvPr>
          <p:cNvSpPr/>
          <p:nvPr/>
        </p:nvSpPr>
        <p:spPr>
          <a:xfrm>
            <a:off x="10056813" y="2840038"/>
            <a:ext cx="1943100" cy="1884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custDataLst>
      <p:tags r:id="rId1"/>
    </p:custDataLst>
  </p:cSld>
  <p:clrMapOvr>
    <a:masterClrMapping/>
  </p:clrMapOvr>
  <p:transition spd="slow" advTm="198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BDA24-46B8-4235-9544-3588E72D3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pic>
        <p:nvPicPr>
          <p:cNvPr id="145411" name="Imagem 2">
            <a:extLst>
              <a:ext uri="{FF2B5EF4-FFF2-40B4-BE49-F238E27FC236}">
                <a16:creationId xmlns:a16="http://schemas.microsoft.com/office/drawing/2014/main" id="{300BBEFD-7D96-43CF-BF0E-547FE91B5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48" y="18580"/>
            <a:ext cx="5925396" cy="6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2" name="CaixaDeTexto 3">
            <a:extLst>
              <a:ext uri="{FF2B5EF4-FFF2-40B4-BE49-F238E27FC236}">
                <a16:creationId xmlns:a16="http://schemas.microsoft.com/office/drawing/2014/main" id="{D34D405B-031A-45F0-A848-7E22D4CF6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8" y="6132513"/>
            <a:ext cx="4295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Liew F e al </a:t>
            </a:r>
            <a:r>
              <a:rPr lang="pt-BR" altLang="pt-BR" sz="1800" b="1" i="1"/>
              <a:t>Nat Rev Immmunol</a:t>
            </a:r>
            <a:r>
              <a:rPr lang="pt-BR" altLang="pt-BR" sz="1800" b="1"/>
              <a:t>, 2016</a:t>
            </a:r>
          </a:p>
        </p:txBody>
      </p:sp>
      <p:sp>
        <p:nvSpPr>
          <p:cNvPr id="145413" name="CaixaDeTexto 4">
            <a:extLst>
              <a:ext uri="{FF2B5EF4-FFF2-40B4-BE49-F238E27FC236}">
                <a16:creationId xmlns:a16="http://schemas.microsoft.com/office/drawing/2014/main" id="{B84C4DCB-C8B9-444B-A627-1B0A9C85A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2" y="1916113"/>
            <a:ext cx="4032869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 dirty="0" err="1">
                <a:solidFill>
                  <a:srgbClr val="FFFF00"/>
                </a:solidFill>
              </a:rPr>
              <a:t>Neutrophils</a:t>
            </a:r>
            <a:r>
              <a:rPr lang="pt-BR" altLang="pt-BR" sz="2400" b="1" dirty="0">
                <a:solidFill>
                  <a:srgbClr val="FFFF00"/>
                </a:solidFill>
              </a:rPr>
              <a:t> </a:t>
            </a:r>
            <a:r>
              <a:rPr lang="pt-BR" altLang="pt-BR" sz="2400" b="1" dirty="0" err="1">
                <a:solidFill>
                  <a:srgbClr val="FFFF00"/>
                </a:solidFill>
              </a:rPr>
              <a:t>and</a:t>
            </a:r>
            <a:r>
              <a:rPr lang="pt-BR" altLang="pt-BR" sz="2400" b="1" dirty="0">
                <a:solidFill>
                  <a:srgbClr val="FFFF00"/>
                </a:solidFill>
              </a:rPr>
              <a:t> </a:t>
            </a:r>
            <a:r>
              <a:rPr lang="pt-BR" altLang="pt-BR" sz="2400" b="1" dirty="0" err="1">
                <a:solidFill>
                  <a:srgbClr val="FFFF00"/>
                </a:solidFill>
              </a:rPr>
              <a:t>Mastocytes</a:t>
            </a:r>
            <a:r>
              <a:rPr lang="pt-BR" altLang="pt-BR" sz="2400" b="1" dirty="0">
                <a:solidFill>
                  <a:srgbClr val="FFFF00"/>
                </a:solidFill>
              </a:rPr>
              <a:t> </a:t>
            </a:r>
            <a:r>
              <a:rPr lang="pt-BR" altLang="pt-BR" sz="2400" b="1" dirty="0" err="1">
                <a:solidFill>
                  <a:srgbClr val="FFFF00"/>
                </a:solidFill>
              </a:rPr>
              <a:t>produce</a:t>
            </a:r>
            <a:r>
              <a:rPr lang="pt-BR" altLang="pt-BR" sz="2400" b="1" dirty="0">
                <a:solidFill>
                  <a:srgbClr val="FFFF00"/>
                </a:solidFill>
              </a:rPr>
              <a:t> IL-33</a:t>
            </a:r>
          </a:p>
        </p:txBody>
      </p:sp>
      <p:sp>
        <p:nvSpPr>
          <p:cNvPr id="145414" name="CaixaDeTexto 5">
            <a:extLst>
              <a:ext uri="{FF2B5EF4-FFF2-40B4-BE49-F238E27FC236}">
                <a16:creationId xmlns:a16="http://schemas.microsoft.com/office/drawing/2014/main" id="{600FA77C-00A9-4E9B-8AE1-EC2A64FBD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413" y="3794125"/>
            <a:ext cx="3600450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 dirty="0">
                <a:solidFill>
                  <a:srgbClr val="FFFF00"/>
                </a:solidFill>
              </a:rPr>
              <a:t>High </a:t>
            </a:r>
            <a:r>
              <a:rPr lang="pt-BR" altLang="pt-BR" sz="2400" b="1" dirty="0" err="1">
                <a:solidFill>
                  <a:srgbClr val="FFFF00"/>
                </a:solidFill>
              </a:rPr>
              <a:t>levels</a:t>
            </a:r>
            <a:r>
              <a:rPr lang="pt-BR" altLang="pt-BR" sz="2400" b="1" dirty="0">
                <a:solidFill>
                  <a:srgbClr val="FFFF00"/>
                </a:solidFill>
              </a:rPr>
              <a:t> </a:t>
            </a:r>
            <a:r>
              <a:rPr lang="pt-BR" altLang="pt-BR" sz="2400" b="1" dirty="0" err="1">
                <a:solidFill>
                  <a:srgbClr val="FFFF00"/>
                </a:solidFill>
              </a:rPr>
              <a:t>of</a:t>
            </a:r>
            <a:r>
              <a:rPr lang="pt-BR" altLang="pt-BR" sz="2400" b="1" dirty="0">
                <a:solidFill>
                  <a:srgbClr val="FFFF00"/>
                </a:solidFill>
              </a:rPr>
              <a:t> IL-33 in plasma </a:t>
            </a:r>
            <a:r>
              <a:rPr lang="pt-BR" altLang="pt-BR" sz="2400" b="1" dirty="0" err="1">
                <a:solidFill>
                  <a:srgbClr val="FFFF00"/>
                </a:solidFill>
              </a:rPr>
              <a:t>of</a:t>
            </a:r>
            <a:r>
              <a:rPr lang="pt-BR" altLang="pt-BR" sz="2400" b="1" dirty="0">
                <a:solidFill>
                  <a:srgbClr val="FFFF00"/>
                </a:solidFill>
              </a:rPr>
              <a:t> </a:t>
            </a:r>
            <a:r>
              <a:rPr lang="pt-BR" altLang="pt-BR" sz="2400" b="1" dirty="0" err="1">
                <a:solidFill>
                  <a:srgbClr val="FFFF00"/>
                </a:solidFill>
              </a:rPr>
              <a:t>Rheumatoid</a:t>
            </a:r>
            <a:r>
              <a:rPr lang="pt-BR" altLang="pt-BR" sz="2400" b="1" dirty="0">
                <a:solidFill>
                  <a:srgbClr val="FFFF00"/>
                </a:solidFill>
              </a:rPr>
              <a:t> </a:t>
            </a:r>
            <a:r>
              <a:rPr lang="pt-BR" altLang="pt-BR" sz="2400" b="1" dirty="0" err="1">
                <a:solidFill>
                  <a:srgbClr val="FFFF00"/>
                </a:solidFill>
              </a:rPr>
              <a:t>Arthritis</a:t>
            </a:r>
            <a:r>
              <a:rPr lang="pt-BR" altLang="pt-BR" sz="2400" b="1" dirty="0">
                <a:solidFill>
                  <a:srgbClr val="FFFF00"/>
                </a:solidFill>
              </a:rPr>
              <a:t> </a:t>
            </a:r>
            <a:r>
              <a:rPr lang="pt-BR" altLang="pt-BR" sz="2400" b="1" dirty="0" err="1">
                <a:solidFill>
                  <a:srgbClr val="FFFF00"/>
                </a:solidFill>
              </a:rPr>
              <a:t>patients</a:t>
            </a:r>
            <a:endParaRPr lang="pt-BR" altLang="pt-B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08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1504" y="274638"/>
            <a:ext cx="8928992" cy="1143000"/>
          </a:xfrm>
        </p:spPr>
        <p:txBody>
          <a:bodyPr>
            <a:noAutofit/>
          </a:bodyPr>
          <a:lstStyle/>
          <a:p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81808" y="274639"/>
            <a:ext cx="9710736" cy="1570186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solidFill>
                  <a:srgbClr val="FFFF00"/>
                </a:solidFill>
              </a:rPr>
              <a:t>IL-33</a:t>
            </a:r>
            <a:r>
              <a:rPr lang="pt-BR" sz="3600" dirty="0"/>
              <a:t> </a:t>
            </a:r>
            <a:r>
              <a:rPr lang="pt-BR" sz="3600" dirty="0" err="1"/>
              <a:t>induces</a:t>
            </a:r>
            <a:r>
              <a:rPr lang="pt-BR" sz="3600" dirty="0"/>
              <a:t> </a:t>
            </a:r>
            <a:r>
              <a:rPr lang="pt-BR" sz="3600" dirty="0" err="1"/>
              <a:t>neutrophil</a:t>
            </a:r>
            <a:r>
              <a:rPr lang="pt-BR" sz="3600" dirty="0"/>
              <a:t> </a:t>
            </a:r>
            <a:r>
              <a:rPr lang="pt-BR" sz="3600" dirty="0" err="1"/>
              <a:t>migration</a:t>
            </a:r>
            <a:r>
              <a:rPr lang="pt-BR" sz="3600" dirty="0"/>
              <a:t> in RA </a:t>
            </a:r>
            <a:r>
              <a:rPr lang="pt-BR" sz="3600" dirty="0" err="1"/>
              <a:t>and</a:t>
            </a:r>
            <a:r>
              <a:rPr lang="pt-BR" sz="3600" dirty="0"/>
              <a:t> it </a:t>
            </a:r>
            <a:r>
              <a:rPr lang="pt-BR" sz="3600" dirty="0" err="1"/>
              <a:t>was</a:t>
            </a:r>
            <a:r>
              <a:rPr lang="pt-BR" sz="3600" dirty="0"/>
              <a:t> a </a:t>
            </a:r>
            <a:r>
              <a:rPr lang="pt-BR" sz="3600" dirty="0" err="1"/>
              <a:t>target</a:t>
            </a:r>
            <a:r>
              <a:rPr lang="pt-BR" sz="3600" dirty="0"/>
              <a:t> </a:t>
            </a:r>
            <a:r>
              <a:rPr lang="pt-BR" sz="3600" dirty="0" err="1"/>
              <a:t>of</a:t>
            </a:r>
            <a:r>
              <a:rPr lang="pt-BR" sz="3600" dirty="0"/>
              <a:t> </a:t>
            </a:r>
            <a:r>
              <a:rPr lang="pt-BR" sz="3600" dirty="0" err="1"/>
              <a:t>anti-TNF</a:t>
            </a:r>
            <a:r>
              <a:rPr lang="pt-BR" sz="3600" dirty="0"/>
              <a:t> </a:t>
            </a:r>
            <a:r>
              <a:rPr lang="pt-BR" sz="3600" dirty="0" err="1"/>
              <a:t>therapy</a:t>
            </a:r>
            <a:endParaRPr lang="pt-BR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325" y="2214563"/>
            <a:ext cx="8515350" cy="242887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522" y="4630464"/>
            <a:ext cx="3409950" cy="52672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682" y="4644633"/>
            <a:ext cx="1482014" cy="168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25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C77DB3-9B49-46DD-B791-2002230A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168275"/>
            <a:ext cx="11247437" cy="1143000"/>
          </a:xfrm>
        </p:spPr>
        <p:txBody>
          <a:bodyPr/>
          <a:lstStyle/>
          <a:p>
            <a:pPr>
              <a:defRPr/>
            </a:pPr>
            <a:r>
              <a:rPr lang="pt-BR" sz="4000" dirty="0">
                <a:solidFill>
                  <a:srgbClr val="FFFF00"/>
                </a:solidFill>
              </a:rPr>
              <a:t>IL-33 </a:t>
            </a:r>
            <a:r>
              <a:rPr lang="pt-BR" sz="4000" dirty="0" err="1">
                <a:solidFill>
                  <a:srgbClr val="FFFF00"/>
                </a:solidFill>
              </a:rPr>
              <a:t>is</a:t>
            </a:r>
            <a:r>
              <a:rPr lang="pt-BR" sz="4000" dirty="0">
                <a:solidFill>
                  <a:srgbClr val="FFFF00"/>
                </a:solidFill>
              </a:rPr>
              <a:t> target </a:t>
            </a:r>
            <a:r>
              <a:rPr lang="pt-BR" sz="4000" dirty="0" err="1">
                <a:solidFill>
                  <a:srgbClr val="FFFF00"/>
                </a:solidFill>
              </a:rPr>
              <a:t>of</a:t>
            </a:r>
            <a:r>
              <a:rPr lang="pt-BR" sz="4000" dirty="0">
                <a:solidFill>
                  <a:srgbClr val="FFFF00"/>
                </a:solidFill>
              </a:rPr>
              <a:t> </a:t>
            </a:r>
            <a:r>
              <a:rPr lang="pt-BR" sz="4000" dirty="0" err="1">
                <a:solidFill>
                  <a:srgbClr val="FFFF00"/>
                </a:solidFill>
              </a:rPr>
              <a:t>anti-TNF</a:t>
            </a:r>
            <a:r>
              <a:rPr lang="pt-BR" sz="4000" dirty="0">
                <a:solidFill>
                  <a:srgbClr val="FFFF00"/>
                </a:solidFill>
              </a:rPr>
              <a:t> </a:t>
            </a:r>
            <a:r>
              <a:rPr lang="pt-BR" sz="4000" dirty="0" err="1">
                <a:solidFill>
                  <a:srgbClr val="FFFF00"/>
                </a:solidFill>
              </a:rPr>
              <a:t>therapy</a:t>
            </a:r>
            <a:endParaRPr lang="pt-BR" sz="4000" dirty="0">
              <a:solidFill>
                <a:srgbClr val="FFFF00"/>
              </a:solidFill>
            </a:endParaRPr>
          </a:p>
        </p:txBody>
      </p:sp>
      <p:pic>
        <p:nvPicPr>
          <p:cNvPr id="148483" name="Espaço Reservado para Conteúdo 3">
            <a:extLst>
              <a:ext uri="{FF2B5EF4-FFF2-40B4-BE49-F238E27FC236}">
                <a16:creationId xmlns:a16="http://schemas.microsoft.com/office/drawing/2014/main" id="{8A874F9E-CDB3-45DB-B291-8ABA05B68D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6675" y="1557338"/>
            <a:ext cx="6821488" cy="3432175"/>
          </a:xfrm>
        </p:spPr>
      </p:pic>
      <p:sp>
        <p:nvSpPr>
          <p:cNvPr id="148484" name="CaixaDeTexto 4">
            <a:extLst>
              <a:ext uri="{FF2B5EF4-FFF2-40B4-BE49-F238E27FC236}">
                <a16:creationId xmlns:a16="http://schemas.microsoft.com/office/drawing/2014/main" id="{CCF96B04-A319-4E05-A68B-1A2158E72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989138"/>
            <a:ext cx="4176713" cy="1015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b="1" dirty="0" err="1"/>
              <a:t>Patients</a:t>
            </a:r>
            <a:r>
              <a:rPr lang="pt-BR" altLang="pt-BR" sz="2000" b="1" dirty="0"/>
              <a:t> </a:t>
            </a:r>
            <a:r>
              <a:rPr lang="pt-BR" altLang="pt-BR" sz="2000" b="1" dirty="0" err="1"/>
              <a:t>with</a:t>
            </a:r>
            <a:r>
              <a:rPr lang="pt-BR" altLang="pt-BR" sz="2000" b="1" dirty="0"/>
              <a:t> Active RA </a:t>
            </a:r>
            <a:r>
              <a:rPr lang="pt-BR" altLang="pt-BR" sz="2000" b="1" dirty="0" err="1"/>
              <a:t>and</a:t>
            </a:r>
            <a:r>
              <a:rPr lang="pt-BR" altLang="pt-BR" sz="2000" b="1" dirty="0"/>
              <a:t> non </a:t>
            </a:r>
            <a:r>
              <a:rPr lang="pt-BR" altLang="pt-BR" sz="2000" b="1" dirty="0" err="1"/>
              <a:t>responders</a:t>
            </a:r>
            <a:r>
              <a:rPr lang="pt-BR" altLang="pt-BR" sz="2000" b="1" dirty="0"/>
              <a:t> </a:t>
            </a:r>
            <a:r>
              <a:rPr lang="pt-BR" altLang="pt-BR" sz="2000" b="1" dirty="0" err="1"/>
              <a:t>to</a:t>
            </a:r>
            <a:r>
              <a:rPr lang="pt-BR" altLang="pt-BR" sz="2000" b="1" dirty="0"/>
              <a:t> MTX </a:t>
            </a:r>
            <a:r>
              <a:rPr lang="pt-BR" altLang="pt-BR" sz="2000" b="1" dirty="0" err="1"/>
              <a:t>presented</a:t>
            </a:r>
            <a:r>
              <a:rPr lang="pt-BR" altLang="pt-BR" sz="2000" b="1" dirty="0"/>
              <a:t> high </a:t>
            </a:r>
            <a:r>
              <a:rPr lang="pt-BR" altLang="pt-BR" sz="2000" b="1" dirty="0" err="1"/>
              <a:t>expression</a:t>
            </a:r>
            <a:r>
              <a:rPr lang="pt-BR" altLang="pt-BR" sz="2000" b="1" dirty="0"/>
              <a:t> </a:t>
            </a:r>
            <a:r>
              <a:rPr lang="pt-BR" altLang="pt-BR" sz="2000" b="1" dirty="0" err="1"/>
              <a:t>of</a:t>
            </a:r>
            <a:r>
              <a:rPr lang="pt-BR" altLang="pt-BR" sz="2000" b="1" dirty="0"/>
              <a:t> IL-33</a:t>
            </a:r>
          </a:p>
        </p:txBody>
      </p:sp>
      <p:sp>
        <p:nvSpPr>
          <p:cNvPr id="148485" name="CaixaDeTexto 5">
            <a:extLst>
              <a:ext uri="{FF2B5EF4-FFF2-40B4-BE49-F238E27FC236}">
                <a16:creationId xmlns:a16="http://schemas.microsoft.com/office/drawing/2014/main" id="{D51FFE3B-0FCE-4B25-8BD1-2E16F03B4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3" y="4221163"/>
            <a:ext cx="3468687" cy="13234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b="1" dirty="0" err="1"/>
              <a:t>Patients</a:t>
            </a:r>
            <a:r>
              <a:rPr lang="pt-BR" altLang="pt-BR" sz="2000" b="1" dirty="0"/>
              <a:t> </a:t>
            </a:r>
            <a:r>
              <a:rPr lang="pt-BR" altLang="pt-BR" sz="2000" b="1" dirty="0" err="1"/>
              <a:t>with</a:t>
            </a:r>
            <a:r>
              <a:rPr lang="pt-BR" altLang="pt-BR" sz="2000" b="1" dirty="0"/>
              <a:t> RA </a:t>
            </a:r>
            <a:r>
              <a:rPr lang="pt-BR" altLang="pt-BR" sz="2000" b="1" dirty="0" err="1"/>
              <a:t>and</a:t>
            </a:r>
            <a:r>
              <a:rPr lang="pt-BR" altLang="pt-BR" sz="2000" b="1" dirty="0"/>
              <a:t> </a:t>
            </a:r>
            <a:r>
              <a:rPr lang="pt-BR" altLang="pt-BR" sz="2000" b="1" dirty="0" err="1"/>
              <a:t>responders</a:t>
            </a:r>
            <a:r>
              <a:rPr lang="pt-BR" altLang="pt-BR" sz="2000" b="1" dirty="0"/>
              <a:t> </a:t>
            </a:r>
            <a:r>
              <a:rPr lang="pt-BR" altLang="pt-BR" sz="2000" b="1" dirty="0" err="1"/>
              <a:t>to</a:t>
            </a:r>
            <a:r>
              <a:rPr lang="pt-BR" altLang="pt-BR" sz="2000" b="1" dirty="0"/>
              <a:t> </a:t>
            </a:r>
            <a:r>
              <a:rPr lang="pt-BR" altLang="pt-BR" sz="2000" b="1" dirty="0" err="1"/>
              <a:t>anti-TNF</a:t>
            </a:r>
            <a:r>
              <a:rPr lang="pt-BR" altLang="pt-BR" sz="2000" b="1" dirty="0"/>
              <a:t> </a:t>
            </a:r>
            <a:r>
              <a:rPr lang="pt-BR" altLang="pt-BR" sz="2000" b="1" dirty="0" err="1"/>
              <a:t>presented</a:t>
            </a:r>
            <a:r>
              <a:rPr lang="pt-BR" altLang="pt-BR" sz="2000" b="1" dirty="0"/>
              <a:t> IL-33 </a:t>
            </a:r>
            <a:r>
              <a:rPr lang="pt-BR" altLang="pt-BR" sz="2000" b="1" dirty="0" err="1"/>
              <a:t>expression</a:t>
            </a:r>
            <a:r>
              <a:rPr lang="pt-BR" altLang="pt-BR" sz="2000" b="1" dirty="0"/>
              <a:t> </a:t>
            </a:r>
            <a:r>
              <a:rPr lang="pt-BR" altLang="pt-BR" sz="2000" b="1" dirty="0" err="1"/>
              <a:t>normalized</a:t>
            </a:r>
            <a:endParaRPr lang="pt-BR" altLang="pt-BR" sz="2000" b="1" dirty="0"/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D2F8C1CB-16BB-4D05-8C64-A171CA969D8A}"/>
              </a:ext>
            </a:extLst>
          </p:cNvPr>
          <p:cNvCxnSpPr>
            <a:stCxn id="148484" idx="3"/>
          </p:cNvCxnSpPr>
          <p:nvPr/>
        </p:nvCxnSpPr>
        <p:spPr>
          <a:xfrm flipV="1">
            <a:off x="4656138" y="2420942"/>
            <a:ext cx="2303462" cy="760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378863BD-629E-4129-9FA7-376872F2BFB1}"/>
              </a:ext>
            </a:extLst>
          </p:cNvPr>
          <p:cNvCxnSpPr/>
          <p:nvPr/>
        </p:nvCxnSpPr>
        <p:spPr>
          <a:xfrm>
            <a:off x="4235450" y="4819650"/>
            <a:ext cx="2447925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1D91659-B947-4775-82C1-EA31A05CB100}"/>
              </a:ext>
            </a:extLst>
          </p:cNvPr>
          <p:cNvCxnSpPr/>
          <p:nvPr/>
        </p:nvCxnSpPr>
        <p:spPr>
          <a:xfrm flipV="1">
            <a:off x="6672263" y="4581525"/>
            <a:ext cx="0" cy="239713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>
            <a:extLst>
              <a:ext uri="{FF2B5EF4-FFF2-40B4-BE49-F238E27FC236}">
                <a16:creationId xmlns:a16="http://schemas.microsoft.com/office/drawing/2014/main" id="{DD26B288-2069-459F-925B-2553E66ED3C5}"/>
              </a:ext>
            </a:extLst>
          </p:cNvPr>
          <p:cNvSpPr/>
          <p:nvPr/>
        </p:nvSpPr>
        <p:spPr>
          <a:xfrm>
            <a:off x="7535863" y="2911475"/>
            <a:ext cx="4176712" cy="94932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CA0F03A-16EF-4FC2-B26F-D1147D0C1FFD}"/>
              </a:ext>
            </a:extLst>
          </p:cNvPr>
          <p:cNvSpPr/>
          <p:nvPr/>
        </p:nvSpPr>
        <p:spPr>
          <a:xfrm>
            <a:off x="7535863" y="3933825"/>
            <a:ext cx="4321175" cy="431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8491" name="CaixaDeTexto 14">
            <a:extLst>
              <a:ext uri="{FF2B5EF4-FFF2-40B4-BE49-F238E27FC236}">
                <a16:creationId xmlns:a16="http://schemas.microsoft.com/office/drawing/2014/main" id="{0EC6E957-3996-42F0-9BD3-1D96E476B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450" y="6237288"/>
            <a:ext cx="4176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Verri W et al, </a:t>
            </a:r>
            <a:r>
              <a:rPr lang="pt-BR" altLang="pt-BR" sz="1800" b="1" i="1"/>
              <a:t>Ann Rheum Dis</a:t>
            </a:r>
            <a:r>
              <a:rPr lang="pt-BR" altLang="pt-BR" sz="1800" b="1"/>
              <a:t>, 2010</a:t>
            </a:r>
          </a:p>
        </p:txBody>
      </p:sp>
    </p:spTree>
  </p:cSld>
  <p:clrMapOvr>
    <a:masterClrMapping/>
  </p:clrMapOvr>
  <p:transition spd="slow" advTm="2009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27C3B8-FFB9-4391-8312-FB6FB3430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49507" name="CaixaDeTexto 2">
            <a:extLst>
              <a:ext uri="{FF2B5EF4-FFF2-40B4-BE49-F238E27FC236}">
                <a16:creationId xmlns:a16="http://schemas.microsoft.com/office/drawing/2014/main" id="{65D688AE-FA0E-4E64-A557-5E72EC468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1052513"/>
            <a:ext cx="5543550" cy="64611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 b="1" i="1" dirty="0" err="1"/>
              <a:t>DAMP</a:t>
            </a:r>
            <a:r>
              <a:rPr lang="pt-BR" altLang="pt-BR" sz="3600" b="1" dirty="0" err="1"/>
              <a:t>s</a:t>
            </a:r>
            <a:endParaRPr lang="pt-BR" altLang="pt-BR" sz="3600" b="1" dirty="0"/>
          </a:p>
        </p:txBody>
      </p:sp>
      <p:sp>
        <p:nvSpPr>
          <p:cNvPr id="4" name="Seta para baixo 3">
            <a:extLst>
              <a:ext uri="{FF2B5EF4-FFF2-40B4-BE49-F238E27FC236}">
                <a16:creationId xmlns:a16="http://schemas.microsoft.com/office/drawing/2014/main" id="{52ECAA9F-45CE-43DC-82B1-FE8DA125D14A}"/>
              </a:ext>
            </a:extLst>
          </p:cNvPr>
          <p:cNvSpPr/>
          <p:nvPr/>
        </p:nvSpPr>
        <p:spPr>
          <a:xfrm>
            <a:off x="4008438" y="1916113"/>
            <a:ext cx="3816350" cy="1944687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48A19A4-CF60-4308-BDA3-38EFB848A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5" y="1916113"/>
            <a:ext cx="1512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 dirty="0" err="1"/>
              <a:t>Perform</a:t>
            </a:r>
            <a:r>
              <a:rPr lang="pt-BR" altLang="pt-BR" sz="2400" b="1" dirty="0"/>
              <a:t> </a:t>
            </a:r>
            <a:r>
              <a:rPr lang="pt-BR" altLang="pt-BR" sz="2400" b="1" dirty="0" err="1"/>
              <a:t>their</a:t>
            </a:r>
            <a:r>
              <a:rPr lang="pt-BR" altLang="pt-BR" sz="2400" b="1" dirty="0"/>
              <a:t> </a:t>
            </a:r>
            <a:r>
              <a:rPr lang="pt-BR" altLang="pt-BR" sz="2400" b="1" dirty="0" err="1"/>
              <a:t>Effects</a:t>
            </a:r>
            <a:endParaRPr lang="pt-BR" altLang="pt-BR" sz="24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 dirty="0" err="1"/>
              <a:t>through</a:t>
            </a:r>
            <a:endParaRPr lang="pt-BR" altLang="pt-BR" sz="2400" b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D134E01-0E5B-4621-8EEC-CE0BCB80561F}"/>
              </a:ext>
            </a:extLst>
          </p:cNvPr>
          <p:cNvSpPr txBox="1">
            <a:spLocks/>
          </p:cNvSpPr>
          <p:nvPr/>
        </p:nvSpPr>
        <p:spPr bwMode="auto">
          <a:xfrm>
            <a:off x="192088" y="4100513"/>
            <a:ext cx="11807825" cy="11430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>
              <a:defRPr/>
            </a:pPr>
            <a:r>
              <a:rPr lang="pt-BR" i="1" kern="0" dirty="0">
                <a:solidFill>
                  <a:srgbClr val="FFFF00"/>
                </a:solidFill>
              </a:rPr>
              <a:t>PRR</a:t>
            </a:r>
            <a:r>
              <a:rPr lang="pt-BR" kern="0" dirty="0">
                <a:solidFill>
                  <a:srgbClr val="FFFF00"/>
                </a:solidFill>
              </a:rPr>
              <a:t> – </a:t>
            </a:r>
            <a:r>
              <a:rPr lang="pt-BR" kern="0" dirty="0" err="1">
                <a:solidFill>
                  <a:srgbClr val="FFFF00"/>
                </a:solidFill>
              </a:rPr>
              <a:t>Pattern</a:t>
            </a:r>
            <a:r>
              <a:rPr lang="pt-BR" kern="0" dirty="0">
                <a:solidFill>
                  <a:srgbClr val="FFFF00"/>
                </a:solidFill>
              </a:rPr>
              <a:t> </a:t>
            </a:r>
            <a:r>
              <a:rPr lang="pt-BR" kern="0" dirty="0" err="1">
                <a:solidFill>
                  <a:srgbClr val="FFFF00"/>
                </a:solidFill>
              </a:rPr>
              <a:t>Recognition</a:t>
            </a:r>
            <a:r>
              <a:rPr lang="pt-BR" kern="0" dirty="0">
                <a:solidFill>
                  <a:srgbClr val="FFFF00"/>
                </a:solidFill>
              </a:rPr>
              <a:t> </a:t>
            </a:r>
            <a:r>
              <a:rPr lang="pt-BR" kern="0" dirty="0" err="1">
                <a:solidFill>
                  <a:srgbClr val="FFFF00"/>
                </a:solidFill>
              </a:rPr>
              <a:t>Receptors</a:t>
            </a:r>
            <a:endParaRPr lang="pt-BR" kern="0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9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345189-B647-41A9-B382-1B2269EC2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277813"/>
            <a:ext cx="11807825" cy="1143000"/>
          </a:xfrm>
        </p:spPr>
        <p:txBody>
          <a:bodyPr/>
          <a:lstStyle/>
          <a:p>
            <a:pPr>
              <a:defRPr/>
            </a:pPr>
            <a:r>
              <a:rPr lang="pt-BR" i="1" dirty="0">
                <a:solidFill>
                  <a:srgbClr val="FFFF00"/>
                </a:solidFill>
              </a:rPr>
              <a:t>PRR</a:t>
            </a:r>
            <a:r>
              <a:rPr lang="pt-BR" dirty="0">
                <a:solidFill>
                  <a:srgbClr val="FFFF00"/>
                </a:solidFill>
              </a:rPr>
              <a:t> - </a:t>
            </a:r>
            <a:r>
              <a:rPr lang="pt-BR" dirty="0" err="1">
                <a:solidFill>
                  <a:srgbClr val="FFFF00"/>
                </a:solidFill>
              </a:rPr>
              <a:t>Pattern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Recognition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Receptors</a:t>
            </a:r>
            <a:r>
              <a:rPr lang="pt-BR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50531" name="CaixaDeTexto 2">
            <a:extLst>
              <a:ext uri="{FF2B5EF4-FFF2-40B4-BE49-F238E27FC236}">
                <a16:creationId xmlns:a16="http://schemas.microsoft.com/office/drawing/2014/main" id="{D750ED23-03FD-4F56-9A3F-F10A9F8CF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916113"/>
            <a:ext cx="7921625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b="1" i="1" dirty="0">
                <a:solidFill>
                  <a:srgbClr val="FFFF00"/>
                </a:solidFill>
              </a:rPr>
              <a:t>PRR</a:t>
            </a:r>
            <a:r>
              <a:rPr lang="pt-BR" altLang="pt-BR" sz="2800" b="1" dirty="0">
                <a:solidFill>
                  <a:srgbClr val="FFFF00"/>
                </a:solidFill>
              </a:rPr>
              <a:t>- </a:t>
            </a:r>
            <a:r>
              <a:rPr lang="pt-BR" altLang="pt-BR" sz="2800" b="1" dirty="0" err="1">
                <a:solidFill>
                  <a:srgbClr val="FFFF00"/>
                </a:solidFill>
              </a:rPr>
              <a:t>Ativated</a:t>
            </a:r>
            <a:r>
              <a:rPr lang="pt-BR" altLang="pt-BR" sz="2800" b="1" dirty="0">
                <a:solidFill>
                  <a:srgbClr val="FFFF00"/>
                </a:solidFill>
              </a:rPr>
              <a:t> </a:t>
            </a:r>
            <a:r>
              <a:rPr lang="pt-BR" altLang="pt-BR" sz="2800" b="1" dirty="0" err="1">
                <a:solidFill>
                  <a:srgbClr val="FFFF00"/>
                </a:solidFill>
              </a:rPr>
              <a:t>by</a:t>
            </a:r>
            <a:r>
              <a:rPr lang="pt-BR" altLang="pt-BR" sz="2800" b="1" dirty="0">
                <a:solidFill>
                  <a:srgbClr val="FFFF00"/>
                </a:solidFill>
              </a:rPr>
              <a:t> </a:t>
            </a:r>
            <a:r>
              <a:rPr lang="pt-BR" altLang="pt-BR" sz="2800" b="1" dirty="0" err="1">
                <a:solidFill>
                  <a:srgbClr val="FFFF00"/>
                </a:solidFill>
              </a:rPr>
              <a:t>DAMPs</a:t>
            </a:r>
            <a:endParaRPr lang="pt-BR" altLang="pt-BR" sz="2800" b="1" dirty="0">
              <a:solidFill>
                <a:srgbClr val="FFFF0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100F6A0-A8A3-47A6-8774-3B186CA21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3573463"/>
            <a:ext cx="1943100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i="1"/>
              <a:t>Toll-like Receptor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0872E46-511B-4A15-B7F1-F74180611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3573463"/>
            <a:ext cx="1944688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 i="1">
                <a:solidFill>
                  <a:srgbClr val="FFFF00"/>
                </a:solidFill>
              </a:rPr>
              <a:t>NOD-like receptors</a:t>
            </a:r>
          </a:p>
        </p:txBody>
      </p:sp>
      <p:sp>
        <p:nvSpPr>
          <p:cNvPr id="150534" name="CaixaDeTexto 5">
            <a:extLst>
              <a:ext uri="{FF2B5EF4-FFF2-40B4-BE49-F238E27FC236}">
                <a16:creationId xmlns:a16="http://schemas.microsoft.com/office/drawing/2014/main" id="{62878C4C-2C80-413F-8657-9FC6A5EC0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3548063"/>
            <a:ext cx="1944687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dirty="0" err="1"/>
              <a:t>Receptors</a:t>
            </a:r>
            <a:r>
              <a:rPr lang="pt-BR" altLang="pt-BR" sz="1800" dirty="0"/>
              <a:t> Lecitina</a:t>
            </a:r>
          </a:p>
        </p:txBody>
      </p:sp>
      <p:sp>
        <p:nvSpPr>
          <p:cNvPr id="150535" name="CaixaDeTexto 7">
            <a:extLst>
              <a:ext uri="{FF2B5EF4-FFF2-40B4-BE49-F238E27FC236}">
                <a16:creationId xmlns:a16="http://schemas.microsoft.com/office/drawing/2014/main" id="{2C560738-5C4E-48E7-A66F-2608EBECB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5" y="3548063"/>
            <a:ext cx="1944688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RIG-I</a:t>
            </a:r>
          </a:p>
        </p:txBody>
      </p:sp>
      <p:sp>
        <p:nvSpPr>
          <p:cNvPr id="150536" name="CaixaDeTexto 8">
            <a:extLst>
              <a:ext uri="{FF2B5EF4-FFF2-40B4-BE49-F238E27FC236}">
                <a16:creationId xmlns:a16="http://schemas.microsoft.com/office/drawing/2014/main" id="{2BEDEEB4-5D66-484C-A415-F2A1A1576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6813" y="3548063"/>
            <a:ext cx="19431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dirty="0"/>
              <a:t>DNA </a:t>
            </a:r>
            <a:r>
              <a:rPr lang="pt-BR" altLang="pt-BR" sz="1800" dirty="0" err="1"/>
              <a:t>Sensors</a:t>
            </a:r>
            <a:endParaRPr lang="pt-BR" altLang="pt-BR" sz="1800" dirty="0"/>
          </a:p>
        </p:txBody>
      </p:sp>
      <p:sp>
        <p:nvSpPr>
          <p:cNvPr id="150537" name="CaixaDeTexto 9">
            <a:extLst>
              <a:ext uri="{FF2B5EF4-FFF2-40B4-BE49-F238E27FC236}">
                <a16:creationId xmlns:a16="http://schemas.microsoft.com/office/drawing/2014/main" id="{1F0F97BC-4268-436E-A34F-87F3C0C83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6132513"/>
            <a:ext cx="458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Joosten L e al </a:t>
            </a:r>
            <a:r>
              <a:rPr lang="pt-BR" altLang="pt-BR" sz="1800" b="1" i="1"/>
              <a:t>Nat Rev Rheumatol</a:t>
            </a:r>
            <a:r>
              <a:rPr lang="pt-BR" altLang="pt-BR" sz="1800" b="1"/>
              <a:t>, 2016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A9EC9989-0820-48CF-9E30-6FA5496346E1}"/>
              </a:ext>
            </a:extLst>
          </p:cNvPr>
          <p:cNvCxnSpPr>
            <a:stCxn id="150531" idx="2"/>
            <a:endCxn id="4" idx="0"/>
          </p:cNvCxnSpPr>
          <p:nvPr/>
        </p:nvCxnSpPr>
        <p:spPr>
          <a:xfrm flipH="1">
            <a:off x="1811338" y="2439333"/>
            <a:ext cx="4068763" cy="1134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6D2DD1D9-14E9-46E3-84E9-C780B7060A61}"/>
              </a:ext>
            </a:extLst>
          </p:cNvPr>
          <p:cNvCxnSpPr>
            <a:stCxn id="150531" idx="2"/>
            <a:endCxn id="5" idx="0"/>
          </p:cNvCxnSpPr>
          <p:nvPr/>
        </p:nvCxnSpPr>
        <p:spPr>
          <a:xfrm flipH="1">
            <a:off x="4331494" y="2439333"/>
            <a:ext cx="1548607" cy="1134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D8873E7D-D199-4EBE-BAD4-F444CDC524A0}"/>
              </a:ext>
            </a:extLst>
          </p:cNvPr>
          <p:cNvCxnSpPr>
            <a:stCxn id="150531" idx="2"/>
            <a:endCxn id="150534" idx="0"/>
          </p:cNvCxnSpPr>
          <p:nvPr/>
        </p:nvCxnSpPr>
        <p:spPr>
          <a:xfrm>
            <a:off x="5880101" y="2439333"/>
            <a:ext cx="827881" cy="1108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F86864BD-BA20-48B9-8C3F-6C918D22CCD8}"/>
              </a:ext>
            </a:extLst>
          </p:cNvPr>
          <p:cNvCxnSpPr>
            <a:stCxn id="150531" idx="2"/>
            <a:endCxn id="150535" idx="0"/>
          </p:cNvCxnSpPr>
          <p:nvPr/>
        </p:nvCxnSpPr>
        <p:spPr>
          <a:xfrm>
            <a:off x="5880101" y="2439333"/>
            <a:ext cx="2988468" cy="1108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37FAF772-9CFE-44D6-93F2-40D2F0C1BF44}"/>
              </a:ext>
            </a:extLst>
          </p:cNvPr>
          <p:cNvCxnSpPr>
            <a:stCxn id="150531" idx="2"/>
          </p:cNvCxnSpPr>
          <p:nvPr/>
        </p:nvCxnSpPr>
        <p:spPr>
          <a:xfrm>
            <a:off x="5880101" y="2439333"/>
            <a:ext cx="5040312" cy="1108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33C3A012-4294-43FB-B520-2D78FFB77BA9}"/>
              </a:ext>
            </a:extLst>
          </p:cNvPr>
          <p:cNvSpPr/>
          <p:nvPr/>
        </p:nvSpPr>
        <p:spPr>
          <a:xfrm>
            <a:off x="3457575" y="3000375"/>
            <a:ext cx="1943100" cy="1885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custDataLst>
      <p:tags r:id="rId1"/>
    </p:custDataLst>
  </p:cSld>
  <p:clrMapOvr>
    <a:masterClrMapping/>
  </p:clrMapOvr>
  <p:transition spd="slow" advTm="172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solidFill>
                  <a:srgbClr val="FFFF00"/>
                </a:solidFill>
              </a:rPr>
              <a:t>NOD2</a:t>
            </a:r>
            <a:r>
              <a:rPr lang="pt-BR" sz="3600" dirty="0"/>
              <a:t> </a:t>
            </a:r>
            <a:r>
              <a:rPr lang="pt-BR" sz="3600" dirty="0" err="1"/>
              <a:t>regulate</a:t>
            </a:r>
            <a:r>
              <a:rPr lang="pt-BR" sz="3600" dirty="0"/>
              <a:t> </a:t>
            </a:r>
            <a:r>
              <a:rPr lang="pt-BR" sz="3600" dirty="0">
                <a:solidFill>
                  <a:srgbClr val="FFFF00"/>
                </a:solidFill>
              </a:rPr>
              <a:t>IL-17</a:t>
            </a:r>
            <a:r>
              <a:rPr lang="pt-BR" sz="3600" dirty="0"/>
              <a:t> </a:t>
            </a:r>
            <a:r>
              <a:rPr lang="pt-BR" sz="3600" dirty="0" err="1"/>
              <a:t>axis</a:t>
            </a:r>
            <a:r>
              <a:rPr lang="pt-BR" sz="3600" dirty="0"/>
              <a:t> in experimental </a:t>
            </a:r>
            <a:r>
              <a:rPr lang="pt-BR" sz="3600" dirty="0" err="1"/>
              <a:t>arthritis</a:t>
            </a:r>
            <a:r>
              <a:rPr lang="en-US" sz="3600" dirty="0"/>
              <a:t>. </a:t>
            </a:r>
          </a:p>
          <a:p>
            <a:pPr marL="0" indent="0">
              <a:buNone/>
            </a:pPr>
            <a:br>
              <a:rPr lang="en-US" dirty="0"/>
            </a:b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3356993"/>
            <a:ext cx="7776864" cy="201163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858" y="5373217"/>
            <a:ext cx="3457575" cy="3143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7569" y="5343832"/>
            <a:ext cx="1416269" cy="151416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672064" y="3717032"/>
            <a:ext cx="302433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59469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7368" y="908721"/>
            <a:ext cx="11175032" cy="521744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NOD2</a:t>
            </a:r>
            <a:r>
              <a:rPr lang="pt-BR" dirty="0"/>
              <a:t> in </a:t>
            </a:r>
            <a:r>
              <a:rPr lang="en-US" dirty="0"/>
              <a:t>triggering the </a:t>
            </a:r>
            <a:r>
              <a:rPr lang="en-US" dirty="0">
                <a:solidFill>
                  <a:srgbClr val="FFFF00"/>
                </a:solidFill>
              </a:rPr>
              <a:t>IL-17</a:t>
            </a:r>
            <a:r>
              <a:rPr lang="en-US" dirty="0"/>
              <a:t>–dependent joint immune response by managing the local production of IL-6, IL-23, and IL-1beta in RA patients. </a:t>
            </a:r>
          </a:p>
          <a:p>
            <a:pPr marL="0" indent="0">
              <a:buNone/>
            </a:pPr>
            <a:br>
              <a:rPr lang="en-US" dirty="0"/>
            </a:b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3" y="3190442"/>
            <a:ext cx="8829675" cy="146269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177" y="4653137"/>
            <a:ext cx="2809875" cy="3143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-830" t="10216" r="830" b="14185"/>
          <a:stretch/>
        </p:blipFill>
        <p:spPr>
          <a:xfrm>
            <a:off x="1701950" y="4653136"/>
            <a:ext cx="1650379" cy="187657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583832" y="3645024"/>
            <a:ext cx="417646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8839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FD120-F47E-49B9-88D1-8F64B1C88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6B5781E-2D49-470E-8835-702DE8919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4" y="686241"/>
            <a:ext cx="12178196" cy="56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179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83432" y="764705"/>
            <a:ext cx="10225136" cy="5361459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rgbClr val="FFFF00"/>
                </a:solidFill>
              </a:rPr>
              <a:t>CCR2</a:t>
            </a:r>
            <a:r>
              <a:rPr lang="pt-BR" sz="4000" dirty="0"/>
              <a:t> </a:t>
            </a:r>
            <a:r>
              <a:rPr lang="pt-BR" dirty="0"/>
              <a:t>Expression in </a:t>
            </a:r>
            <a:r>
              <a:rPr lang="pt-BR" dirty="0" err="1"/>
              <a:t>Neutrophils</a:t>
            </a:r>
            <a:r>
              <a:rPr lang="pt-BR" dirty="0"/>
              <a:t> plays a </a:t>
            </a:r>
            <a:r>
              <a:rPr lang="pt-BR" dirty="0" err="1"/>
              <a:t>critical</a:t>
            </a:r>
            <a:r>
              <a:rPr lang="pt-BR" dirty="0"/>
              <a:t> role in </a:t>
            </a:r>
            <a:r>
              <a:rPr lang="pt-BR" dirty="0" err="1"/>
              <a:t>Rheumatoid</a:t>
            </a:r>
            <a:r>
              <a:rPr lang="pt-BR" dirty="0"/>
              <a:t> </a:t>
            </a:r>
            <a:r>
              <a:rPr lang="pt-BR" dirty="0" err="1"/>
              <a:t>Arthritis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could</a:t>
            </a:r>
            <a:r>
              <a:rPr lang="pt-BR" dirty="0"/>
              <a:t> </a:t>
            </a:r>
            <a:r>
              <a:rPr lang="pt-BR" dirty="0" err="1"/>
              <a:t>be</a:t>
            </a:r>
            <a:r>
              <a:rPr lang="pt-BR" dirty="0"/>
              <a:t> a </a:t>
            </a:r>
            <a:r>
              <a:rPr lang="pt-BR" dirty="0" err="1"/>
              <a:t>potential</a:t>
            </a:r>
            <a:r>
              <a:rPr lang="pt-BR" dirty="0"/>
              <a:t> target in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early</a:t>
            </a:r>
            <a:r>
              <a:rPr lang="pt-BR" dirty="0"/>
              <a:t> </a:t>
            </a:r>
            <a:r>
              <a:rPr lang="pt-BR" dirty="0" err="1"/>
              <a:t>stages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disease</a:t>
            </a:r>
            <a:r>
              <a:rPr lang="pt-BR" sz="3600" dirty="0"/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2873432"/>
            <a:ext cx="8640961" cy="213974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742" y="5019054"/>
            <a:ext cx="3812739" cy="66369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519" y="5010150"/>
            <a:ext cx="13335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706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485523-F9D5-4E66-A346-9C069F1C1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b="1" dirty="0" err="1">
                <a:solidFill>
                  <a:srgbClr val="FFFF00"/>
                </a:solidFill>
              </a:rPr>
              <a:t>Paradigm</a:t>
            </a:r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b="1" dirty="0" err="1">
                <a:solidFill>
                  <a:srgbClr val="FFFF00"/>
                </a:solidFill>
              </a:rPr>
              <a:t>Change</a:t>
            </a:r>
            <a:r>
              <a:rPr lang="pt-BR" b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31075" name="Imagem 2">
            <a:extLst>
              <a:ext uri="{FF2B5EF4-FFF2-40B4-BE49-F238E27FC236}">
                <a16:creationId xmlns:a16="http://schemas.microsoft.com/office/drawing/2014/main" id="{4F4830FC-6399-4951-9E93-377520108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228764"/>
            <a:ext cx="8099425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25590714-D400-4A97-987E-4EFD2E9B5E3D}"/>
              </a:ext>
            </a:extLst>
          </p:cNvPr>
          <p:cNvGrpSpPr/>
          <p:nvPr/>
        </p:nvGrpSpPr>
        <p:grpSpPr>
          <a:xfrm>
            <a:off x="2063552" y="4181475"/>
            <a:ext cx="7272163" cy="439798"/>
            <a:chOff x="2063552" y="4181475"/>
            <a:chExt cx="7272163" cy="439798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9E9227B1-68D0-490F-8717-D3E3B670C529}"/>
                </a:ext>
              </a:extLst>
            </p:cNvPr>
            <p:cNvSpPr txBox="1"/>
            <p:nvPr/>
          </p:nvSpPr>
          <p:spPr>
            <a:xfrm>
              <a:off x="2063552" y="4181475"/>
              <a:ext cx="3384748" cy="400110"/>
            </a:xfrm>
            <a:prstGeom prst="rect">
              <a:avLst/>
            </a:prstGeom>
            <a:solidFill>
              <a:schemeClr val="tx2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dirty="0">
                  <a:solidFill>
                    <a:srgbClr val="002060"/>
                  </a:solidFill>
                </a:rPr>
                <a:t>ADAPTIVE RESPONSE</a:t>
              </a: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253134B2-FF68-475B-984D-D074AD10C26F}"/>
                </a:ext>
              </a:extLst>
            </p:cNvPr>
            <p:cNvSpPr txBox="1"/>
            <p:nvPr/>
          </p:nvSpPr>
          <p:spPr>
            <a:xfrm>
              <a:off x="6600056" y="4221163"/>
              <a:ext cx="2735659" cy="400110"/>
            </a:xfrm>
            <a:prstGeom prst="rect">
              <a:avLst/>
            </a:prstGeom>
            <a:solidFill>
              <a:schemeClr val="tx2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sz="2000" b="1" dirty="0">
                  <a:solidFill>
                    <a:srgbClr val="002060"/>
                  </a:solidFill>
                </a:rPr>
                <a:t>INNATE 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6906856"/>
      </p:ext>
    </p:extLst>
  </p:cSld>
  <p:clrMapOvr>
    <a:masterClrMapping/>
  </p:clrMapOvr>
  <p:transition spd="slow" advTm="21761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170F7-D932-4E38-A9BC-4202CD5F7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FF00"/>
                </a:solidFill>
              </a:rPr>
              <a:t>INFLAMMASOMES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78E0F7-1F1D-47BD-AD2D-3AA3004AA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>
                <a:solidFill>
                  <a:srgbClr val="FFFF00"/>
                </a:solidFill>
              </a:rPr>
              <a:t>Inflammasomes</a:t>
            </a:r>
            <a:r>
              <a:rPr lang="pt-BR" dirty="0"/>
              <a:t> are </a:t>
            </a:r>
            <a:r>
              <a:rPr lang="pt-BR" dirty="0" err="1"/>
              <a:t>multiprotein</a:t>
            </a:r>
            <a:r>
              <a:rPr lang="pt-BR" dirty="0"/>
              <a:t> complexes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form</a:t>
            </a:r>
            <a:r>
              <a:rPr lang="pt-BR" dirty="0"/>
              <a:t> in response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cytosolic</a:t>
            </a:r>
            <a:r>
              <a:rPr lang="pt-BR" dirty="0"/>
              <a:t> </a:t>
            </a:r>
            <a:r>
              <a:rPr lang="pt-BR" dirty="0" err="1">
                <a:solidFill>
                  <a:srgbClr val="FFFF00"/>
                </a:solidFill>
              </a:rPr>
              <a:t>PAMPs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>
                <a:solidFill>
                  <a:srgbClr val="FFFF00"/>
                </a:solidFill>
              </a:rPr>
              <a:t>DAMPs</a:t>
            </a:r>
            <a:r>
              <a:rPr lang="pt-BR" dirty="0"/>
              <a:t>, </a:t>
            </a:r>
            <a:r>
              <a:rPr lang="pt-BR" dirty="0" err="1"/>
              <a:t>whose</a:t>
            </a:r>
            <a:r>
              <a:rPr lang="pt-BR" dirty="0"/>
              <a:t> </a:t>
            </a:r>
            <a:r>
              <a:rPr lang="pt-BR" dirty="0" err="1"/>
              <a:t>function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generate</a:t>
            </a:r>
            <a:r>
              <a:rPr lang="pt-BR" dirty="0"/>
              <a:t> </a:t>
            </a:r>
            <a:r>
              <a:rPr lang="pt-BR" dirty="0" err="1"/>
              <a:t>active</a:t>
            </a:r>
            <a:r>
              <a:rPr lang="pt-BR" dirty="0"/>
              <a:t> </a:t>
            </a:r>
            <a:r>
              <a:rPr lang="pt-BR" dirty="0" err="1"/>
              <a:t>forms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inflammatory</a:t>
            </a:r>
            <a:r>
              <a:rPr lang="pt-BR" dirty="0"/>
              <a:t> </a:t>
            </a:r>
            <a:r>
              <a:rPr lang="pt-BR" dirty="0" err="1"/>
              <a:t>cytokines</a:t>
            </a:r>
            <a:r>
              <a:rPr lang="pt-BR" dirty="0"/>
              <a:t> (</a:t>
            </a:r>
            <a:r>
              <a:rPr lang="pt-BR" dirty="0">
                <a:solidFill>
                  <a:srgbClr val="FFFF00"/>
                </a:solidFill>
              </a:rPr>
              <a:t>IL-1beta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>
                <a:solidFill>
                  <a:srgbClr val="FFFF00"/>
                </a:solidFill>
              </a:rPr>
              <a:t>IL-18</a:t>
            </a:r>
            <a:r>
              <a:rPr lang="pt-BR" dirty="0"/>
              <a:t>). 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r>
              <a:rPr lang="pt-BR" dirty="0" err="1"/>
              <a:t>They</a:t>
            </a:r>
            <a:r>
              <a:rPr lang="pt-BR" dirty="0"/>
              <a:t> are </a:t>
            </a:r>
            <a:r>
              <a:rPr lang="pt-BR" dirty="0" err="1"/>
              <a:t>expressed</a:t>
            </a:r>
            <a:r>
              <a:rPr lang="pt-BR" dirty="0"/>
              <a:t> in </a:t>
            </a:r>
            <a:r>
              <a:rPr lang="pt-BR" dirty="0" err="1">
                <a:solidFill>
                  <a:srgbClr val="FFFF00"/>
                </a:solidFill>
              </a:rPr>
              <a:t>granulocytes</a:t>
            </a:r>
            <a:r>
              <a:rPr lang="pt-BR" dirty="0"/>
              <a:t> </a:t>
            </a:r>
            <a:r>
              <a:rPr lang="pt-BR" dirty="0" err="1"/>
              <a:t>strains</a:t>
            </a:r>
            <a:r>
              <a:rPr lang="pt-BR" dirty="0"/>
              <a:t>. </a:t>
            </a:r>
            <a:endParaRPr lang="pt-B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5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170F7-D932-4E38-A9BC-4202CD5F7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FF00"/>
                </a:solidFill>
              </a:rPr>
              <a:t>INFLAMMASOMES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78E0F7-1F1D-47BD-AD2D-3AA3004AA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72" y="922938"/>
            <a:ext cx="12000656" cy="4530725"/>
          </a:xfrm>
        </p:spPr>
        <p:txBody>
          <a:bodyPr/>
          <a:lstStyle/>
          <a:p>
            <a:endParaRPr lang="pt-BR" dirty="0"/>
          </a:p>
          <a:p>
            <a:r>
              <a:rPr lang="pt-BR" dirty="0" err="1">
                <a:solidFill>
                  <a:srgbClr val="FFFF00"/>
                </a:solidFill>
              </a:rPr>
              <a:t>Inflammasomes</a:t>
            </a:r>
            <a:r>
              <a:rPr lang="pt-BR" dirty="0"/>
              <a:t> </a:t>
            </a:r>
            <a:r>
              <a:rPr lang="pt-BR" dirty="0" err="1"/>
              <a:t>could</a:t>
            </a:r>
            <a:r>
              <a:rPr lang="pt-BR" dirty="0"/>
              <a:t> </a:t>
            </a:r>
            <a:r>
              <a:rPr lang="pt-BR" dirty="0" err="1"/>
              <a:t>induce</a:t>
            </a:r>
            <a:r>
              <a:rPr lang="pt-BR" dirty="0"/>
              <a:t> </a:t>
            </a:r>
            <a:r>
              <a:rPr lang="pt-BR" dirty="0" err="1"/>
              <a:t>pyroptosis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>
                <a:solidFill>
                  <a:srgbClr val="FFFF00"/>
                </a:solidFill>
              </a:rPr>
              <a:t>netosis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>
                <a:solidFill>
                  <a:srgbClr val="FFFF00"/>
                </a:solidFill>
              </a:rPr>
              <a:t>NETs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/>
              <a:t>could</a:t>
            </a:r>
            <a:r>
              <a:rPr lang="pt-BR" dirty="0"/>
              <a:t> </a:t>
            </a:r>
            <a:r>
              <a:rPr lang="pt-BR" dirty="0" err="1"/>
              <a:t>activate</a:t>
            </a:r>
            <a:r>
              <a:rPr lang="pt-BR" dirty="0"/>
              <a:t> </a:t>
            </a:r>
            <a:r>
              <a:rPr lang="pt-BR" dirty="0" err="1">
                <a:solidFill>
                  <a:srgbClr val="FFFF00"/>
                </a:solidFill>
              </a:rPr>
              <a:t>inflammasomes</a:t>
            </a:r>
            <a:r>
              <a:rPr lang="pt-BR" dirty="0"/>
              <a:t>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2919FB-59E7-440B-A042-FB4961E2D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716" y="2780928"/>
            <a:ext cx="5112568" cy="315413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7152D58-4299-48BE-B7B6-4841D80AB035}"/>
              </a:ext>
            </a:extLst>
          </p:cNvPr>
          <p:cNvSpPr txBox="1"/>
          <p:nvPr/>
        </p:nvSpPr>
        <p:spPr>
          <a:xfrm>
            <a:off x="4655840" y="6210855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Hu, Z., et al. </a:t>
            </a:r>
            <a:r>
              <a:rPr lang="en-US" i="1" dirty="0"/>
              <a:t>International J Molecular Med</a:t>
            </a:r>
            <a:r>
              <a:rPr lang="en-US" dirty="0"/>
              <a:t>,  2017.</a:t>
            </a:r>
          </a:p>
        </p:txBody>
      </p:sp>
    </p:spTree>
    <p:extLst>
      <p:ext uri="{BB962C8B-B14F-4D97-AF65-F5344CB8AC3E}">
        <p14:creationId xmlns:p14="http://schemas.microsoft.com/office/powerpoint/2010/main" val="394059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BF84778-268F-4510-9D91-EA63932E8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08" y="1412776"/>
            <a:ext cx="11131270" cy="410445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6B00F9F-7231-45FE-A8B7-0802E2573194}"/>
              </a:ext>
            </a:extLst>
          </p:cNvPr>
          <p:cNvSpPr txBox="1"/>
          <p:nvPr/>
        </p:nvSpPr>
        <p:spPr>
          <a:xfrm>
            <a:off x="6816080" y="6237312"/>
            <a:ext cx="537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Addobbati</a:t>
            </a:r>
            <a:r>
              <a:rPr lang="pt-BR" dirty="0"/>
              <a:t> C et al., </a:t>
            </a:r>
            <a:r>
              <a:rPr lang="pt-BR" i="1" dirty="0" err="1"/>
              <a:t>Inflammation</a:t>
            </a:r>
            <a:r>
              <a:rPr lang="pt-BR" i="1" dirty="0"/>
              <a:t> Res</a:t>
            </a:r>
            <a:r>
              <a:rPr lang="pt-BR" dirty="0"/>
              <a:t>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5915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4774A6-B6C0-4BC8-B237-C599109D8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770"/>
            <a:ext cx="11391056" cy="1143000"/>
          </a:xfrm>
        </p:spPr>
        <p:txBody>
          <a:bodyPr/>
          <a:lstStyle/>
          <a:p>
            <a:r>
              <a:rPr lang="pt-BR" sz="3200" dirty="0">
                <a:solidFill>
                  <a:srgbClr val="FFFF00"/>
                </a:solidFill>
              </a:rPr>
              <a:t>Genes </a:t>
            </a:r>
            <a:r>
              <a:rPr lang="pt-BR" sz="3200" dirty="0" err="1">
                <a:solidFill>
                  <a:srgbClr val="FFFF00"/>
                </a:solidFill>
              </a:rPr>
              <a:t>related</a:t>
            </a:r>
            <a:r>
              <a:rPr lang="pt-BR" sz="3200" dirty="0">
                <a:solidFill>
                  <a:srgbClr val="FFFF00"/>
                </a:solidFill>
              </a:rPr>
              <a:t> </a:t>
            </a:r>
            <a:r>
              <a:rPr lang="pt-BR" sz="3200" dirty="0" err="1">
                <a:solidFill>
                  <a:srgbClr val="FFFF00"/>
                </a:solidFill>
              </a:rPr>
              <a:t>to</a:t>
            </a:r>
            <a:r>
              <a:rPr lang="pt-BR" sz="3200" dirty="0">
                <a:solidFill>
                  <a:srgbClr val="FFFF00"/>
                </a:solidFill>
              </a:rPr>
              <a:t> </a:t>
            </a:r>
            <a:r>
              <a:rPr lang="pt-BR" sz="3200" dirty="0" err="1">
                <a:solidFill>
                  <a:srgbClr val="FFFF00"/>
                </a:solidFill>
              </a:rPr>
              <a:t>Inflammasomes</a:t>
            </a:r>
            <a:r>
              <a:rPr lang="pt-BR" sz="3200" dirty="0">
                <a:solidFill>
                  <a:srgbClr val="FFFF00"/>
                </a:solidFill>
              </a:rPr>
              <a:t> are </a:t>
            </a:r>
            <a:r>
              <a:rPr lang="pt-BR" sz="3200" dirty="0" err="1">
                <a:solidFill>
                  <a:srgbClr val="FFFF00"/>
                </a:solidFill>
              </a:rPr>
              <a:t>highly</a:t>
            </a:r>
            <a:r>
              <a:rPr lang="pt-BR" sz="3200" dirty="0">
                <a:solidFill>
                  <a:srgbClr val="FFFF00"/>
                </a:solidFill>
              </a:rPr>
              <a:t> </a:t>
            </a:r>
            <a:r>
              <a:rPr lang="pt-BR" sz="3200" dirty="0" err="1">
                <a:solidFill>
                  <a:srgbClr val="FFFF00"/>
                </a:solidFill>
              </a:rPr>
              <a:t>expressed</a:t>
            </a:r>
            <a:r>
              <a:rPr lang="pt-BR" sz="3200" dirty="0">
                <a:solidFill>
                  <a:srgbClr val="FFFF00"/>
                </a:solidFill>
              </a:rPr>
              <a:t> in </a:t>
            </a:r>
            <a:r>
              <a:rPr lang="pt-BR" sz="3200" dirty="0" err="1">
                <a:solidFill>
                  <a:srgbClr val="FFFF00"/>
                </a:solidFill>
              </a:rPr>
              <a:t>monocytes</a:t>
            </a:r>
            <a:r>
              <a:rPr lang="pt-BR" sz="3200" dirty="0">
                <a:solidFill>
                  <a:srgbClr val="FFFF00"/>
                </a:solidFill>
              </a:rPr>
              <a:t> </a:t>
            </a:r>
            <a:r>
              <a:rPr lang="pt-BR" sz="3200" dirty="0" err="1">
                <a:solidFill>
                  <a:srgbClr val="FFFF00"/>
                </a:solidFill>
              </a:rPr>
              <a:t>of</a:t>
            </a:r>
            <a:r>
              <a:rPr lang="pt-BR" sz="3200" dirty="0">
                <a:solidFill>
                  <a:srgbClr val="FFFF00"/>
                </a:solidFill>
              </a:rPr>
              <a:t> </a:t>
            </a:r>
            <a:r>
              <a:rPr lang="pt-BR" sz="3200" dirty="0" err="1">
                <a:solidFill>
                  <a:srgbClr val="FFFF00"/>
                </a:solidFill>
              </a:rPr>
              <a:t>Rheumatoid</a:t>
            </a:r>
            <a:r>
              <a:rPr lang="pt-BR" sz="3200" dirty="0">
                <a:solidFill>
                  <a:srgbClr val="FFFF00"/>
                </a:solidFill>
              </a:rPr>
              <a:t> </a:t>
            </a:r>
            <a:r>
              <a:rPr lang="pt-BR" sz="3200" dirty="0" err="1">
                <a:solidFill>
                  <a:srgbClr val="FFFF00"/>
                </a:solidFill>
              </a:rPr>
              <a:t>Arthritis</a:t>
            </a:r>
            <a:r>
              <a:rPr lang="pt-BR" sz="3200" dirty="0">
                <a:solidFill>
                  <a:srgbClr val="FFFF00"/>
                </a:solidFill>
              </a:rPr>
              <a:t> </a:t>
            </a:r>
            <a:r>
              <a:rPr lang="pt-BR" sz="3200" dirty="0" err="1">
                <a:solidFill>
                  <a:srgbClr val="FFFF00"/>
                </a:solidFill>
              </a:rPr>
              <a:t>Patients</a:t>
            </a:r>
            <a:endParaRPr lang="pt-BR" sz="3200" dirty="0">
              <a:solidFill>
                <a:srgbClr val="FFFF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86412CF-0EB1-4210-9B68-21A5365236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50"/>
          <a:stretch/>
        </p:blipFill>
        <p:spPr>
          <a:xfrm>
            <a:off x="1308160" y="1155770"/>
            <a:ext cx="9012238" cy="526255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A86AA03-4AC5-4CA4-A1C5-C27059C795B4}"/>
              </a:ext>
            </a:extLst>
          </p:cNvPr>
          <p:cNvSpPr txBox="1"/>
          <p:nvPr/>
        </p:nvSpPr>
        <p:spPr>
          <a:xfrm>
            <a:off x="6816080" y="6418327"/>
            <a:ext cx="537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Addobbati</a:t>
            </a:r>
            <a:r>
              <a:rPr lang="pt-BR" dirty="0"/>
              <a:t> C et al., </a:t>
            </a:r>
            <a:r>
              <a:rPr lang="pt-BR" i="1" dirty="0" err="1"/>
              <a:t>Inflammation</a:t>
            </a:r>
            <a:r>
              <a:rPr lang="pt-BR" i="1" dirty="0"/>
              <a:t> Res</a:t>
            </a:r>
            <a:r>
              <a:rPr lang="pt-BR" dirty="0"/>
              <a:t>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8715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1504" y="274638"/>
            <a:ext cx="8928992" cy="1143000"/>
          </a:xfrm>
        </p:spPr>
        <p:txBody>
          <a:bodyPr>
            <a:noAutofit/>
          </a:bodyPr>
          <a:lstStyle/>
          <a:p>
            <a:r>
              <a:rPr lang="pt-BR" sz="3200" dirty="0" err="1"/>
              <a:t>Potential</a:t>
            </a:r>
            <a:r>
              <a:rPr lang="pt-BR" sz="3200" dirty="0"/>
              <a:t> targets in </a:t>
            </a:r>
            <a:r>
              <a:rPr lang="pt-BR" sz="3200" b="1" dirty="0">
                <a:solidFill>
                  <a:srgbClr val="FFFF00"/>
                </a:solidFill>
              </a:rPr>
              <a:t>INNATE IMMUNE RESPONSE</a:t>
            </a:r>
            <a:r>
              <a:rPr lang="pt-BR" sz="3200" dirty="0"/>
              <a:t> </a:t>
            </a:r>
            <a:r>
              <a:rPr lang="pt-BR" sz="3200" dirty="0" err="1"/>
              <a:t>that</a:t>
            </a:r>
            <a:r>
              <a:rPr lang="pt-BR" sz="3200" dirty="0"/>
              <a:t> </a:t>
            </a:r>
            <a:r>
              <a:rPr lang="pt-BR" sz="3200" dirty="0" err="1"/>
              <a:t>our</a:t>
            </a:r>
            <a:r>
              <a:rPr lang="pt-BR" sz="3200" dirty="0"/>
              <a:t> </a:t>
            </a:r>
            <a:r>
              <a:rPr lang="pt-BR" sz="3200" dirty="0" err="1"/>
              <a:t>group</a:t>
            </a:r>
            <a:r>
              <a:rPr lang="pt-BR" sz="3200" dirty="0"/>
              <a:t> </a:t>
            </a:r>
            <a:r>
              <a:rPr lang="pt-BR" sz="3200" dirty="0" err="1"/>
              <a:t>is</a:t>
            </a:r>
            <a:r>
              <a:rPr lang="pt-BR" sz="3200" dirty="0"/>
              <a:t> </a:t>
            </a:r>
            <a:r>
              <a:rPr lang="pt-BR" sz="3200" dirty="0" err="1"/>
              <a:t>investigating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FFFF00"/>
                </a:solidFill>
              </a:rPr>
              <a:t>IL-33</a:t>
            </a:r>
            <a:r>
              <a:rPr lang="pt-BR" dirty="0"/>
              <a:t> (DAMP) </a:t>
            </a:r>
            <a:r>
              <a:rPr lang="pt-BR" dirty="0" err="1"/>
              <a:t>induces</a:t>
            </a:r>
            <a:r>
              <a:rPr lang="pt-BR" dirty="0"/>
              <a:t> </a:t>
            </a:r>
            <a:r>
              <a:rPr lang="pt-BR" dirty="0" err="1"/>
              <a:t>neutrophil</a:t>
            </a:r>
            <a:r>
              <a:rPr lang="pt-BR" dirty="0"/>
              <a:t> </a:t>
            </a:r>
            <a:r>
              <a:rPr lang="pt-BR" dirty="0" err="1"/>
              <a:t>migration</a:t>
            </a:r>
            <a:r>
              <a:rPr lang="pt-BR" dirty="0"/>
              <a:t> in RA 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FFFF00"/>
                </a:solidFill>
              </a:rPr>
              <a:t>NOD2</a:t>
            </a:r>
            <a:r>
              <a:rPr lang="pt-BR" dirty="0"/>
              <a:t> (PRR) in </a:t>
            </a:r>
            <a:r>
              <a:rPr lang="en-US" dirty="0"/>
              <a:t>triggering the IL-17–dependent joint immune response </a:t>
            </a:r>
            <a:r>
              <a:rPr lang="en-US" dirty="0">
                <a:solidFill>
                  <a:srgbClr val="FFFF00"/>
                </a:solidFill>
              </a:rPr>
              <a:t>(ADAPTIVE RESPONSE). 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FFFF00"/>
                </a:solidFill>
              </a:rPr>
              <a:t>CCR2</a:t>
            </a:r>
            <a:r>
              <a:rPr lang="pt-BR" dirty="0"/>
              <a:t> </a:t>
            </a:r>
            <a:r>
              <a:rPr lang="pt-BR" dirty="0" err="1"/>
              <a:t>activating</a:t>
            </a:r>
            <a:r>
              <a:rPr lang="pt-BR" dirty="0"/>
              <a:t> </a:t>
            </a:r>
            <a:r>
              <a:rPr lang="pt-BR" dirty="0" err="1"/>
              <a:t>neutrophils</a:t>
            </a:r>
            <a:r>
              <a:rPr lang="pt-BR" dirty="0"/>
              <a:t> in </a:t>
            </a:r>
            <a:r>
              <a:rPr lang="pt-BR" dirty="0" err="1"/>
              <a:t>early</a:t>
            </a:r>
            <a:r>
              <a:rPr lang="pt-BR" dirty="0"/>
              <a:t> RA 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FFFF00"/>
                </a:solidFill>
              </a:rPr>
              <a:t>INFLAMMASOMES</a:t>
            </a:r>
            <a:r>
              <a:rPr lang="pt-BR" dirty="0"/>
              <a:t> </a:t>
            </a:r>
            <a:r>
              <a:rPr lang="pt-BR" dirty="0" err="1"/>
              <a:t>activating</a:t>
            </a:r>
            <a:r>
              <a:rPr lang="pt-BR" dirty="0"/>
              <a:t> </a:t>
            </a:r>
            <a:r>
              <a:rPr lang="pt-BR" dirty="0" err="1"/>
              <a:t>monocytes</a:t>
            </a:r>
            <a:r>
              <a:rPr lang="pt-BR" dirty="0"/>
              <a:t> in </a:t>
            </a:r>
            <a:r>
              <a:rPr lang="pt-BR" dirty="0" err="1"/>
              <a:t>early</a:t>
            </a:r>
            <a:r>
              <a:rPr lang="pt-BR" dirty="0"/>
              <a:t> RA</a:t>
            </a:r>
            <a:endParaRPr lang="en-US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129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EAA09D-78A5-4D60-973F-7EC1E3EDC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3113" y="342900"/>
            <a:ext cx="10972800" cy="700088"/>
          </a:xfrm>
        </p:spPr>
        <p:txBody>
          <a:bodyPr/>
          <a:lstStyle/>
          <a:p>
            <a:pPr>
              <a:defRPr/>
            </a:pPr>
            <a:r>
              <a:rPr lang="pt-BR" sz="3600" b="1" dirty="0" err="1">
                <a:solidFill>
                  <a:srgbClr val="FFFF00"/>
                </a:solidFill>
              </a:rPr>
              <a:t>Neutrophils</a:t>
            </a:r>
            <a:r>
              <a:rPr lang="pt-BR" sz="3600" b="1" dirty="0">
                <a:solidFill>
                  <a:srgbClr val="FFFF00"/>
                </a:solidFill>
              </a:rPr>
              <a:t> in RA</a:t>
            </a:r>
          </a:p>
        </p:txBody>
      </p:sp>
      <p:pic>
        <p:nvPicPr>
          <p:cNvPr id="214019" name="Imagem 2">
            <a:extLst>
              <a:ext uri="{FF2B5EF4-FFF2-40B4-BE49-F238E27FC236}">
                <a16:creationId xmlns:a16="http://schemas.microsoft.com/office/drawing/2014/main" id="{2254675F-2B12-4BC5-BF56-1E4B8DACA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79388"/>
            <a:ext cx="7038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0" name="CaixaDeTexto 3">
            <a:extLst>
              <a:ext uri="{FF2B5EF4-FFF2-40B4-BE49-F238E27FC236}">
                <a16:creationId xmlns:a16="http://schemas.microsoft.com/office/drawing/2014/main" id="{2D1057A9-1B9F-43B4-B87D-952272405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6453188"/>
            <a:ext cx="4824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Wright HL et al, </a:t>
            </a:r>
            <a:r>
              <a:rPr lang="pt-BR" altLang="pt-BR" sz="1800" b="1" i="1"/>
              <a:t>Nat Rev Rheumatol</a:t>
            </a:r>
            <a:r>
              <a:rPr lang="pt-BR" altLang="pt-BR" sz="1800" b="1"/>
              <a:t>, 2014</a:t>
            </a: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81D4B372-CC2B-4266-B26E-07F94C34B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1628775"/>
            <a:ext cx="4392613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pt-BR" altLang="pt-B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In RA, </a:t>
            </a:r>
            <a:r>
              <a:rPr lang="pt-BR" altLang="pt-BR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the</a:t>
            </a:r>
            <a:r>
              <a:rPr lang="pt-BR" altLang="pt-B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pt-BR" altLang="pt-BR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persistence</a:t>
            </a:r>
            <a:r>
              <a:rPr lang="pt-BR" altLang="pt-B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pt-BR" altLang="pt-BR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of</a:t>
            </a:r>
            <a:r>
              <a:rPr lang="pt-BR" altLang="pt-B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pt-BR" altLang="pt-BR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neutrophils</a:t>
            </a:r>
            <a:r>
              <a:rPr lang="pt-BR" altLang="pt-B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 in </a:t>
            </a:r>
            <a:r>
              <a:rPr lang="pt-BR" altLang="pt-BR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the</a:t>
            </a:r>
            <a:r>
              <a:rPr lang="pt-BR" altLang="pt-B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pt-BR" altLang="pt-BR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synovium</a:t>
            </a:r>
            <a:r>
              <a:rPr lang="pt-BR" altLang="pt-B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pt-BR" altLang="pt-BR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is</a:t>
            </a:r>
            <a:r>
              <a:rPr lang="pt-BR" altLang="pt-B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pt-BR" altLang="pt-BR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harmful</a:t>
            </a:r>
            <a:r>
              <a:rPr lang="pt-BR" altLang="pt-B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pt-BR" altLang="pt-BR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to</a:t>
            </a:r>
            <a:r>
              <a:rPr lang="pt-BR" altLang="pt-B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pt-BR" altLang="pt-BR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the</a:t>
            </a:r>
            <a:r>
              <a:rPr lang="pt-BR" altLang="pt-B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 joint.</a:t>
            </a:r>
          </a:p>
        </p:txBody>
      </p:sp>
    </p:spTree>
  </p:cSld>
  <p:clrMapOvr>
    <a:masterClrMapping/>
  </p:clrMapOvr>
  <p:transition spd="slow" advTm="5952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718260-69A0-4F7D-BB96-730ACDC3C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E23AEDD-CFE6-4AF5-BB1A-306AFB13B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400" y="1916113"/>
            <a:ext cx="12192000" cy="3998912"/>
          </a:xfrm>
        </p:spPr>
        <p:txBody>
          <a:bodyPr/>
          <a:lstStyle/>
          <a:p>
            <a:pPr algn="ctr">
              <a:defRPr/>
            </a:pPr>
            <a:r>
              <a:rPr lang="pt-BR" b="1" dirty="0" err="1">
                <a:solidFill>
                  <a:srgbClr val="FFFF00"/>
                </a:solidFill>
              </a:rPr>
              <a:t>Neutrophils</a:t>
            </a:r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b="1" dirty="0" err="1">
                <a:solidFill>
                  <a:srgbClr val="FFFF00"/>
                </a:solidFill>
              </a:rPr>
              <a:t>and</a:t>
            </a:r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b="1" dirty="0" err="1">
                <a:solidFill>
                  <a:srgbClr val="FFFF00"/>
                </a:solidFill>
              </a:rPr>
              <a:t>DMAPs</a:t>
            </a:r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b="1" dirty="0" err="1">
                <a:solidFill>
                  <a:srgbClr val="FFFF00"/>
                </a:solidFill>
              </a:rPr>
              <a:t>effectively</a:t>
            </a:r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b="1" dirty="0" err="1">
                <a:solidFill>
                  <a:srgbClr val="FFFF00"/>
                </a:solidFill>
              </a:rPr>
              <a:t>participate</a:t>
            </a:r>
            <a:r>
              <a:rPr lang="pt-BR" b="1" dirty="0">
                <a:solidFill>
                  <a:srgbClr val="FFFF00"/>
                </a:solidFill>
              </a:rPr>
              <a:t> in </a:t>
            </a:r>
            <a:r>
              <a:rPr lang="pt-BR" b="1" dirty="0" err="1">
                <a:solidFill>
                  <a:srgbClr val="FFFF00"/>
                </a:solidFill>
              </a:rPr>
              <a:t>the</a:t>
            </a:r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b="1" dirty="0" err="1">
                <a:solidFill>
                  <a:srgbClr val="FFFF00"/>
                </a:solidFill>
              </a:rPr>
              <a:t>etiopathogenesis</a:t>
            </a:r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b="1" dirty="0" err="1">
                <a:solidFill>
                  <a:srgbClr val="FFFF00"/>
                </a:solidFill>
              </a:rPr>
              <a:t>of</a:t>
            </a:r>
            <a:r>
              <a:rPr lang="pt-BR" b="1" dirty="0">
                <a:solidFill>
                  <a:srgbClr val="FFFF00"/>
                </a:solidFill>
              </a:rPr>
              <a:t> RA.</a:t>
            </a:r>
            <a:endParaRPr lang="pt-BR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pt-BR" dirty="0"/>
          </a:p>
        </p:txBody>
      </p:sp>
      <p:pic>
        <p:nvPicPr>
          <p:cNvPr id="132100" name="Imagem 4">
            <a:extLst>
              <a:ext uri="{FF2B5EF4-FFF2-40B4-BE49-F238E27FC236}">
                <a16:creationId xmlns:a16="http://schemas.microsoft.com/office/drawing/2014/main" id="{5D3739C7-185A-4D66-9F0C-F931BA26B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9"/>
          <a:stretch>
            <a:fillRect/>
          </a:stretch>
        </p:blipFill>
        <p:spPr bwMode="auto">
          <a:xfrm>
            <a:off x="8543925" y="3209925"/>
            <a:ext cx="2874963" cy="3108325"/>
          </a:xfrm>
          <a:prstGeom prst="rect">
            <a:avLst/>
          </a:prstGeom>
          <a:noFill/>
          <a:ln w="571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1" name="Imagem 5">
            <a:extLst>
              <a:ext uri="{FF2B5EF4-FFF2-40B4-BE49-F238E27FC236}">
                <a16:creationId xmlns:a16="http://schemas.microsoft.com/office/drawing/2014/main" id="{2A8EA67A-32EA-4BEA-9FE7-B9DDD67A9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3429000"/>
            <a:ext cx="187166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365">
    <p:circl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4D11A3-B3EA-40C9-A4BF-D0AA2902C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pic>
        <p:nvPicPr>
          <p:cNvPr id="133123" name="Imagem 2">
            <a:extLst>
              <a:ext uri="{FF2B5EF4-FFF2-40B4-BE49-F238E27FC236}">
                <a16:creationId xmlns:a16="http://schemas.microsoft.com/office/drawing/2014/main" id="{5B909500-B5AC-4989-AF13-8651AFA98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387475"/>
            <a:ext cx="4687887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E395133-9099-47AD-8A49-8C9947D3818E}"/>
              </a:ext>
            </a:extLst>
          </p:cNvPr>
          <p:cNvSpPr/>
          <p:nvPr/>
        </p:nvSpPr>
        <p:spPr>
          <a:xfrm>
            <a:off x="4729163" y="3949700"/>
            <a:ext cx="1943100" cy="415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3125" name="Text Box 6">
            <a:extLst>
              <a:ext uri="{FF2B5EF4-FFF2-40B4-BE49-F238E27FC236}">
                <a16:creationId xmlns:a16="http://schemas.microsoft.com/office/drawing/2014/main" id="{8927028C-931F-410B-885E-619BEEADF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2397"/>
            <a:ext cx="12192001" cy="956288"/>
          </a:xfrm>
          <a:prstGeom prst="rect">
            <a:avLst/>
          </a:prstGeom>
          <a:solidFill>
            <a:schemeClr val="bg1"/>
          </a:solidFill>
          <a:ln w="12573">
            <a:solidFill>
              <a:schemeClr val="tx1"/>
            </a:solidFill>
            <a:miter lim="800000"/>
            <a:headEnd/>
            <a:tailEnd/>
          </a:ln>
        </p:spPr>
        <p:txBody>
          <a:bodyPr lIns="0" tIns="46800" rIns="0" bIns="4680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Neutrophils persistence in synovial tissue exacerbates inflammation by releasing reactive oxygen species and pro-inflammatory mediators</a:t>
            </a:r>
            <a:endParaRPr lang="pt-BR" altLang="pt-BR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BC07D94-DBD8-4C6E-9EE2-4FA56F745842}"/>
              </a:ext>
            </a:extLst>
          </p:cNvPr>
          <p:cNvSpPr txBox="1"/>
          <p:nvPr/>
        </p:nvSpPr>
        <p:spPr>
          <a:xfrm>
            <a:off x="6348413" y="2997200"/>
            <a:ext cx="1547812" cy="368300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algn="ctr">
              <a:defRPr/>
            </a:pPr>
            <a:endParaRPr lang="pt-BR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 advTm="10569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F187F-FCC5-44A9-8A0A-5A089793D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11DD37-1EF4-4ABF-9282-18DF53D4E1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1"/>
          <a:stretch/>
        </p:blipFill>
        <p:spPr>
          <a:xfrm>
            <a:off x="1382216" y="464467"/>
            <a:ext cx="9401059" cy="629981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A70423-4C8A-409A-8776-1C18E8531AED}"/>
              </a:ext>
            </a:extLst>
          </p:cNvPr>
          <p:cNvSpPr txBox="1">
            <a:spLocks/>
          </p:cNvSpPr>
          <p:nvPr/>
        </p:nvSpPr>
        <p:spPr>
          <a:xfrm>
            <a:off x="1696276" y="93715"/>
            <a:ext cx="8772941" cy="3747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 err="1"/>
              <a:t>Literatura</a:t>
            </a:r>
            <a:r>
              <a:rPr lang="en-GB" sz="1800" b="1" dirty="0"/>
              <a:t>: </a:t>
            </a:r>
            <a:r>
              <a:rPr lang="en-GB" sz="1800" b="1" dirty="0" err="1"/>
              <a:t>Divisão</a:t>
            </a:r>
            <a:r>
              <a:rPr lang="en-GB" sz="1800" b="1" dirty="0"/>
              <a:t> </a:t>
            </a:r>
            <a:r>
              <a:rPr lang="en-GB" sz="1800" b="1" dirty="0" err="1"/>
              <a:t>didática</a:t>
            </a:r>
            <a:r>
              <a:rPr lang="en-GB" sz="1800" b="1" dirty="0"/>
              <a:t> das </a:t>
            </a:r>
            <a:r>
              <a:rPr lang="en-GB" sz="1800" b="1" dirty="0" err="1"/>
              <a:t>fases</a:t>
            </a:r>
            <a:r>
              <a:rPr lang="en-GB" sz="1800" b="1" dirty="0"/>
              <a:t> que </a:t>
            </a:r>
            <a:r>
              <a:rPr lang="en-GB" sz="1800" b="1" dirty="0" err="1"/>
              <a:t>compreendem</a:t>
            </a:r>
            <a:r>
              <a:rPr lang="en-GB" sz="1800" b="1" dirty="0"/>
              <a:t> a </a:t>
            </a:r>
            <a:r>
              <a:rPr lang="en-GB" sz="1800" b="1" dirty="0" err="1"/>
              <a:t>resposta</a:t>
            </a:r>
            <a:r>
              <a:rPr lang="en-GB" sz="1800" b="1" dirty="0"/>
              <a:t> </a:t>
            </a:r>
            <a:r>
              <a:rPr lang="en-GB" sz="1800" b="1" dirty="0" err="1"/>
              <a:t>imunológica</a:t>
            </a:r>
            <a:r>
              <a:rPr lang="en-GB" sz="1800" b="1" dirty="0"/>
              <a:t> </a:t>
            </a:r>
            <a:r>
              <a:rPr lang="en-GB" sz="1800" b="1" dirty="0" err="1"/>
              <a:t>adaptativa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41408175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Imagem 1">
            <a:extLst>
              <a:ext uri="{FF2B5EF4-FFF2-40B4-BE49-F238E27FC236}">
                <a16:creationId xmlns:a16="http://schemas.microsoft.com/office/drawing/2014/main" id="{04BE44CB-51E8-4195-9E5B-8E9416922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692150"/>
            <a:ext cx="8208962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Imagem 2">
            <a:extLst>
              <a:ext uri="{FF2B5EF4-FFF2-40B4-BE49-F238E27FC236}">
                <a16:creationId xmlns:a16="http://schemas.microsoft.com/office/drawing/2014/main" id="{B86C2F45-889A-4DEC-A162-EE53C9248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622675"/>
            <a:ext cx="59118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8" name="Imagem 3">
            <a:extLst>
              <a:ext uri="{FF2B5EF4-FFF2-40B4-BE49-F238E27FC236}">
                <a16:creationId xmlns:a16="http://schemas.microsoft.com/office/drawing/2014/main" id="{A2758F14-4D2A-493F-932B-65F76B671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405063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CaixaDeTexto 4">
            <a:extLst>
              <a:ext uri="{FF2B5EF4-FFF2-40B4-BE49-F238E27FC236}">
                <a16:creationId xmlns:a16="http://schemas.microsoft.com/office/drawing/2014/main" id="{5C8A1369-6536-4680-AA2B-897137090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5876925"/>
            <a:ext cx="7993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b="1"/>
              <a:t>Martelli-Palomino G et al </a:t>
            </a:r>
            <a:r>
              <a:rPr lang="pt-BR" altLang="pt-BR" sz="2000" b="1" i="1"/>
              <a:t>Clin Exp Rheumatol</a:t>
            </a:r>
            <a:r>
              <a:rPr lang="pt-BR" altLang="pt-BR" sz="2000" b="1"/>
              <a:t>, 2017</a:t>
            </a:r>
          </a:p>
        </p:txBody>
      </p:sp>
      <p:sp>
        <p:nvSpPr>
          <p:cNvPr id="134150" name="CaixaDeTexto 1">
            <a:extLst>
              <a:ext uri="{FF2B5EF4-FFF2-40B4-BE49-F238E27FC236}">
                <a16:creationId xmlns:a16="http://schemas.microsoft.com/office/drawing/2014/main" id="{CBF7C09D-1369-4F50-BCA5-4A8E64EB5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3929063"/>
            <a:ext cx="1524000" cy="369887"/>
          </a:xfrm>
          <a:prstGeom prst="rect">
            <a:avLst/>
          </a:prstGeom>
          <a:solidFill>
            <a:srgbClr val="CC0066"/>
          </a:solidFill>
          <a:ln w="9525">
            <a:solidFill>
              <a:srgbClr val="CC33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ABBVIE</a:t>
            </a:r>
          </a:p>
        </p:txBody>
      </p:sp>
    </p:spTree>
  </p:cSld>
  <p:clrMapOvr>
    <a:masterClrMapping/>
  </p:clrMapOvr>
  <p:transition spd="med" advTm="21974">
    <p:pull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364ED5-FC10-479C-845B-F0D30AB6E05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pPr>
              <a:defRPr/>
            </a:pPr>
            <a:r>
              <a:rPr lang="pt-BR" b="1" dirty="0" err="1">
                <a:solidFill>
                  <a:srgbClr val="FFFF00"/>
                </a:solidFill>
              </a:rPr>
              <a:t>Neutrophils</a:t>
            </a:r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b="1" dirty="0" err="1">
                <a:solidFill>
                  <a:srgbClr val="FFFF00"/>
                </a:solidFill>
              </a:rPr>
              <a:t>and</a:t>
            </a:r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b="1" dirty="0" err="1">
                <a:solidFill>
                  <a:srgbClr val="FFFF00"/>
                </a:solidFill>
              </a:rPr>
              <a:t>Oxidative</a:t>
            </a:r>
            <a:r>
              <a:rPr lang="pt-BR" b="1" dirty="0">
                <a:solidFill>
                  <a:srgbClr val="FFFF00"/>
                </a:solidFill>
              </a:rPr>
              <a:t> Stress in RA</a:t>
            </a:r>
          </a:p>
        </p:txBody>
      </p:sp>
      <p:pic>
        <p:nvPicPr>
          <p:cNvPr id="135171" name="Imagem 2">
            <a:extLst>
              <a:ext uri="{FF2B5EF4-FFF2-40B4-BE49-F238E27FC236}">
                <a16:creationId xmlns:a16="http://schemas.microsoft.com/office/drawing/2014/main" id="{CD3BA551-F722-4318-9CB2-1F460BA77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1735138"/>
            <a:ext cx="29527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CaixaDeTexto 3">
            <a:extLst>
              <a:ext uri="{FF2B5EF4-FFF2-40B4-BE49-F238E27FC236}">
                <a16:creationId xmlns:a16="http://schemas.microsoft.com/office/drawing/2014/main" id="{F703F6F6-852B-4FCC-8E54-445549E9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3" y="1989138"/>
            <a:ext cx="7129462" cy="83099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dirty="0"/>
              <a:t>Evaluate whether neutrophil hyperactivity is associated with  oxidative stress and DNA damage</a:t>
            </a:r>
            <a:endParaRPr lang="pt-BR" altLang="pt-BR" sz="2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63D035C-C103-41F7-8135-5394B41FA828}"/>
              </a:ext>
            </a:extLst>
          </p:cNvPr>
          <p:cNvSpPr txBox="1"/>
          <p:nvPr/>
        </p:nvSpPr>
        <p:spPr>
          <a:xfrm>
            <a:off x="765175" y="3933825"/>
            <a:ext cx="7131050" cy="15696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/>
              <a:t>Evaluate whether the oxidative stress of neutrophils can be influenced by:</a:t>
            </a:r>
          </a:p>
          <a:p>
            <a:pPr>
              <a:defRPr/>
            </a:pPr>
            <a:r>
              <a:rPr lang="en-US" sz="2400" dirty="0"/>
              <a:t>- genetic background (shared epitope-HLA),</a:t>
            </a:r>
          </a:p>
          <a:p>
            <a:pPr>
              <a:defRPr/>
            </a:pPr>
            <a:r>
              <a:rPr lang="en-US" sz="2400" dirty="0"/>
              <a:t>- disease activity</a:t>
            </a:r>
            <a:endParaRPr lang="pt-BR" sz="2400" dirty="0"/>
          </a:p>
        </p:txBody>
      </p:sp>
      <p:sp>
        <p:nvSpPr>
          <p:cNvPr id="135174" name="CaixaDeTexto 5">
            <a:extLst>
              <a:ext uri="{FF2B5EF4-FFF2-40B4-BE49-F238E27FC236}">
                <a16:creationId xmlns:a16="http://schemas.microsoft.com/office/drawing/2014/main" id="{450747C9-1936-40C0-A2AB-29903C69E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8" y="3789363"/>
            <a:ext cx="3109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800" i="1" dirty="0"/>
              <a:t>Comet assay was used to evaluate DNA damage</a:t>
            </a:r>
            <a:endParaRPr lang="pt-BR" altLang="pt-BR" sz="1800" dirty="0"/>
          </a:p>
        </p:txBody>
      </p:sp>
      <p:sp>
        <p:nvSpPr>
          <p:cNvPr id="135175" name="CaixaDeTexto 6">
            <a:extLst>
              <a:ext uri="{FF2B5EF4-FFF2-40B4-BE49-F238E27FC236}">
                <a16:creationId xmlns:a16="http://schemas.microsoft.com/office/drawing/2014/main" id="{DA86354E-7D94-407F-895A-45095AF0D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6337300"/>
            <a:ext cx="588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Martelli-Palomino G et al </a:t>
            </a:r>
            <a:r>
              <a:rPr lang="pt-BR" altLang="pt-BR" sz="1800" b="1" i="1"/>
              <a:t>Clin Exp Rheumatol</a:t>
            </a:r>
            <a:r>
              <a:rPr lang="pt-BR" altLang="pt-BR" sz="1800" b="1"/>
              <a:t>, 2017</a:t>
            </a:r>
          </a:p>
        </p:txBody>
      </p:sp>
    </p:spTree>
    <p:custDataLst>
      <p:tags r:id="rId1"/>
    </p:custDataLst>
  </p:cSld>
  <p:clrMapOvr>
    <a:masterClrMapping/>
  </p:clrMapOvr>
  <p:transition spd="slow" advTm="264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Imagem 1">
            <a:extLst>
              <a:ext uri="{FF2B5EF4-FFF2-40B4-BE49-F238E27FC236}">
                <a16:creationId xmlns:a16="http://schemas.microsoft.com/office/drawing/2014/main" id="{93613A52-340E-4BA4-A10C-2D824B1B2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/>
          <a:stretch>
            <a:fillRect/>
          </a:stretch>
        </p:blipFill>
        <p:spPr bwMode="auto">
          <a:xfrm>
            <a:off x="1343025" y="1557338"/>
            <a:ext cx="10093325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CaixaDeTexto 3">
            <a:extLst>
              <a:ext uri="{FF2B5EF4-FFF2-40B4-BE49-F238E27FC236}">
                <a16:creationId xmlns:a16="http://schemas.microsoft.com/office/drawing/2014/main" id="{01EC2301-EDFF-46DA-9F97-072B44E0B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6372225"/>
            <a:ext cx="7993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Martelli-Palomino G et al </a:t>
            </a:r>
            <a:r>
              <a:rPr lang="pt-BR" altLang="pt-BR" sz="1800" b="1" i="1"/>
              <a:t>Clin Exp Rheumatol</a:t>
            </a:r>
            <a:r>
              <a:rPr lang="pt-BR" altLang="pt-BR" sz="1800" b="1"/>
              <a:t>, 2017</a:t>
            </a:r>
          </a:p>
        </p:txBody>
      </p:sp>
      <p:sp>
        <p:nvSpPr>
          <p:cNvPr id="136196" name="CaixaDeTexto 4">
            <a:extLst>
              <a:ext uri="{FF2B5EF4-FFF2-40B4-BE49-F238E27FC236}">
                <a16:creationId xmlns:a16="http://schemas.microsoft.com/office/drawing/2014/main" id="{0FB0E224-66F7-471F-AB25-3501DDFA6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88900"/>
            <a:ext cx="11857037" cy="132343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4000" dirty="0">
                <a:solidFill>
                  <a:srgbClr val="FFFF00"/>
                </a:solidFill>
              </a:rPr>
              <a:t>DNA </a:t>
            </a:r>
            <a:r>
              <a:rPr lang="pt-BR" altLang="pt-BR" sz="4000" dirty="0" err="1">
                <a:solidFill>
                  <a:srgbClr val="FFFF00"/>
                </a:solidFill>
              </a:rPr>
              <a:t>damage</a:t>
            </a:r>
            <a:r>
              <a:rPr lang="pt-BR" altLang="pt-BR" sz="4000" dirty="0">
                <a:solidFill>
                  <a:srgbClr val="FFFF00"/>
                </a:solidFill>
              </a:rPr>
              <a:t> </a:t>
            </a:r>
            <a:r>
              <a:rPr lang="pt-BR" altLang="pt-BR" sz="4000" dirty="0" err="1">
                <a:solidFill>
                  <a:srgbClr val="FFFF00"/>
                </a:solidFill>
              </a:rPr>
              <a:t>increase</a:t>
            </a:r>
            <a:r>
              <a:rPr lang="pt-BR" altLang="pt-BR" sz="4000" dirty="0">
                <a:solidFill>
                  <a:srgbClr val="FFFF00"/>
                </a:solidFill>
              </a:rPr>
              <a:t> </a:t>
            </a:r>
            <a:r>
              <a:rPr lang="pt-BR" altLang="pt-BR" sz="4000" dirty="0" err="1">
                <a:solidFill>
                  <a:srgbClr val="FFFF00"/>
                </a:solidFill>
              </a:rPr>
              <a:t>according</a:t>
            </a:r>
            <a:r>
              <a:rPr lang="pt-BR" altLang="pt-BR" sz="4000" dirty="0">
                <a:solidFill>
                  <a:srgbClr val="FFFF00"/>
                </a:solidFill>
              </a:rPr>
              <a:t> </a:t>
            </a:r>
            <a:r>
              <a:rPr lang="pt-BR" altLang="pt-BR" sz="4000" dirty="0" err="1">
                <a:solidFill>
                  <a:srgbClr val="FFFF00"/>
                </a:solidFill>
              </a:rPr>
              <a:t>to</a:t>
            </a:r>
            <a:r>
              <a:rPr lang="pt-BR" altLang="pt-BR" sz="4000" dirty="0">
                <a:solidFill>
                  <a:srgbClr val="FFFF00"/>
                </a:solidFill>
              </a:rPr>
              <a:t> </a:t>
            </a:r>
            <a:r>
              <a:rPr lang="pt-BR" altLang="pt-BR" sz="4000" dirty="0" err="1">
                <a:solidFill>
                  <a:srgbClr val="FFFF00"/>
                </a:solidFill>
              </a:rPr>
              <a:t>the</a:t>
            </a:r>
            <a:r>
              <a:rPr lang="pt-BR" altLang="pt-BR" sz="4000" dirty="0">
                <a:solidFill>
                  <a:srgbClr val="FFFF00"/>
                </a:solidFill>
              </a:rPr>
              <a:t> </a:t>
            </a:r>
            <a:r>
              <a:rPr lang="pt-BR" altLang="pt-BR" sz="4000" dirty="0" err="1">
                <a:solidFill>
                  <a:srgbClr val="FFFF00"/>
                </a:solidFill>
              </a:rPr>
              <a:t>disease</a:t>
            </a:r>
            <a:r>
              <a:rPr lang="pt-BR" altLang="pt-BR" sz="4000" dirty="0">
                <a:solidFill>
                  <a:srgbClr val="FFFF00"/>
                </a:solidFill>
              </a:rPr>
              <a:t> </a:t>
            </a:r>
            <a:r>
              <a:rPr lang="pt-BR" altLang="pt-BR" sz="4000" dirty="0" err="1">
                <a:solidFill>
                  <a:srgbClr val="FFFF00"/>
                </a:solidFill>
              </a:rPr>
              <a:t>activity</a:t>
            </a:r>
            <a:r>
              <a:rPr lang="pt-BR" altLang="pt-BR" sz="4000" dirty="0">
                <a:solidFill>
                  <a:srgbClr val="FFFF00"/>
                </a:solidFill>
              </a:rPr>
              <a:t> in RA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99D904-258F-40F7-94E4-E83C9E68CAF0}"/>
              </a:ext>
            </a:extLst>
          </p:cNvPr>
          <p:cNvSpPr txBox="1"/>
          <p:nvPr/>
        </p:nvSpPr>
        <p:spPr>
          <a:xfrm>
            <a:off x="2135188" y="5940425"/>
            <a:ext cx="2089150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err="1">
                <a:solidFill>
                  <a:schemeClr val="accent5">
                    <a:lumMod val="10000"/>
                  </a:schemeClr>
                </a:solidFill>
              </a:rPr>
              <a:t>Inactive</a:t>
            </a:r>
            <a:r>
              <a:rPr lang="pt-BR" b="1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pt-BR" b="1" dirty="0" err="1">
                <a:solidFill>
                  <a:schemeClr val="accent5">
                    <a:lumMod val="10000"/>
                  </a:schemeClr>
                </a:solidFill>
              </a:rPr>
              <a:t>Disease</a:t>
            </a:r>
            <a:endParaRPr lang="pt-BR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F3488BE-BA6F-4899-80FC-AE2F20046A22}"/>
              </a:ext>
            </a:extLst>
          </p:cNvPr>
          <p:cNvSpPr txBox="1"/>
          <p:nvPr/>
        </p:nvSpPr>
        <p:spPr>
          <a:xfrm>
            <a:off x="4224338" y="5940425"/>
            <a:ext cx="1800225" cy="369332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accent5">
                    <a:lumMod val="10000"/>
                  </a:schemeClr>
                </a:solidFill>
              </a:rPr>
              <a:t>Active </a:t>
            </a:r>
            <a:r>
              <a:rPr lang="pt-BR" b="1" dirty="0" err="1">
                <a:solidFill>
                  <a:schemeClr val="accent5">
                    <a:lumMod val="10000"/>
                  </a:schemeClr>
                </a:solidFill>
              </a:rPr>
              <a:t>Disease</a:t>
            </a:r>
            <a:endParaRPr lang="pt-BR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9300ACF-B953-42F2-9F1C-1BDF5EDECB0B}"/>
              </a:ext>
            </a:extLst>
          </p:cNvPr>
          <p:cNvSpPr txBox="1"/>
          <p:nvPr/>
        </p:nvSpPr>
        <p:spPr>
          <a:xfrm>
            <a:off x="7759700" y="6011863"/>
            <a:ext cx="3232844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err="1">
                <a:solidFill>
                  <a:schemeClr val="accent5">
                    <a:lumMod val="10000"/>
                  </a:schemeClr>
                </a:solidFill>
              </a:rPr>
              <a:t>Disease</a:t>
            </a:r>
            <a:r>
              <a:rPr lang="pt-BR" b="1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pt-BR" b="1" dirty="0" err="1">
                <a:solidFill>
                  <a:schemeClr val="accent5">
                    <a:lumMod val="10000"/>
                  </a:schemeClr>
                </a:solidFill>
              </a:rPr>
              <a:t>Activity</a:t>
            </a:r>
            <a:r>
              <a:rPr lang="pt-BR" b="1" dirty="0">
                <a:solidFill>
                  <a:schemeClr val="accent5">
                    <a:lumMod val="10000"/>
                  </a:schemeClr>
                </a:solidFill>
              </a:rPr>
              <a:t> Score 28 </a:t>
            </a:r>
          </a:p>
        </p:txBody>
      </p:sp>
    </p:spTree>
  </p:cSld>
  <p:clrMapOvr>
    <a:masterClrMapping/>
  </p:clrMapOvr>
  <p:transition spd="slow" advTm="21035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Imagem 1">
            <a:extLst>
              <a:ext uri="{FF2B5EF4-FFF2-40B4-BE49-F238E27FC236}">
                <a16:creationId xmlns:a16="http://schemas.microsoft.com/office/drawing/2014/main" id="{3B0B6773-2700-4618-BAAE-AEB84E9F5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4"/>
          <a:stretch>
            <a:fillRect/>
          </a:stretch>
        </p:blipFill>
        <p:spPr bwMode="auto">
          <a:xfrm>
            <a:off x="2844800" y="1301750"/>
            <a:ext cx="6346825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CaixaDeTexto 2">
            <a:extLst>
              <a:ext uri="{FF2B5EF4-FFF2-40B4-BE49-F238E27FC236}">
                <a16:creationId xmlns:a16="http://schemas.microsoft.com/office/drawing/2014/main" id="{4800FDF2-E45A-49C8-A576-056DE0033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6372225"/>
            <a:ext cx="7993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Martelli-Palomino G et al </a:t>
            </a:r>
            <a:r>
              <a:rPr lang="pt-BR" altLang="pt-BR" sz="1800" b="1" i="1"/>
              <a:t>Clin Exp Rheumatol</a:t>
            </a:r>
            <a:r>
              <a:rPr lang="pt-BR" altLang="pt-BR" sz="1800" b="1"/>
              <a:t>, 2017</a:t>
            </a:r>
          </a:p>
        </p:txBody>
      </p:sp>
      <p:sp>
        <p:nvSpPr>
          <p:cNvPr id="137220" name="CaixaDeTexto 3">
            <a:extLst>
              <a:ext uri="{FF2B5EF4-FFF2-40B4-BE49-F238E27FC236}">
                <a16:creationId xmlns:a16="http://schemas.microsoft.com/office/drawing/2014/main" id="{20492FA8-DAEC-4FDE-A43D-47E6B7848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" y="44450"/>
            <a:ext cx="120622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4000" dirty="0" err="1">
                <a:solidFill>
                  <a:srgbClr val="FFFF00"/>
                </a:solidFill>
              </a:rPr>
              <a:t>Increased</a:t>
            </a:r>
            <a:r>
              <a:rPr lang="pt-BR" altLang="pt-BR" sz="4000" dirty="0">
                <a:solidFill>
                  <a:srgbClr val="FFFF00"/>
                </a:solidFill>
              </a:rPr>
              <a:t> DNA </a:t>
            </a:r>
            <a:r>
              <a:rPr lang="pt-BR" altLang="pt-BR" sz="4000" dirty="0" err="1">
                <a:solidFill>
                  <a:srgbClr val="FFFF00"/>
                </a:solidFill>
              </a:rPr>
              <a:t>damage</a:t>
            </a:r>
            <a:r>
              <a:rPr lang="pt-BR" altLang="pt-BR" sz="4000" dirty="0">
                <a:solidFill>
                  <a:srgbClr val="FFFF00"/>
                </a:solidFill>
              </a:rPr>
              <a:t> in </a:t>
            </a:r>
            <a:r>
              <a:rPr lang="pt-BR" altLang="pt-BR" sz="4000" dirty="0" err="1">
                <a:solidFill>
                  <a:srgbClr val="FFFF00"/>
                </a:solidFill>
              </a:rPr>
              <a:t>Neutrophils</a:t>
            </a:r>
            <a:r>
              <a:rPr lang="pt-BR" altLang="pt-BR" sz="4000" dirty="0">
                <a:solidFill>
                  <a:srgbClr val="FFFF00"/>
                </a:solidFill>
              </a:rPr>
              <a:t> </a:t>
            </a:r>
            <a:r>
              <a:rPr lang="pt-BR" altLang="pt-BR" sz="4000" dirty="0" err="1">
                <a:solidFill>
                  <a:srgbClr val="FFFF00"/>
                </a:solidFill>
              </a:rPr>
              <a:t>of</a:t>
            </a:r>
            <a:r>
              <a:rPr lang="pt-BR" altLang="pt-BR" sz="4000" dirty="0">
                <a:solidFill>
                  <a:srgbClr val="FFFF00"/>
                </a:solidFill>
              </a:rPr>
              <a:t> RA </a:t>
            </a:r>
            <a:r>
              <a:rPr lang="pt-BR" altLang="pt-BR" sz="4000" dirty="0" err="1">
                <a:solidFill>
                  <a:srgbClr val="FFFF00"/>
                </a:solidFill>
              </a:rPr>
              <a:t>patients</a:t>
            </a:r>
            <a:r>
              <a:rPr lang="pt-BR" altLang="pt-BR" sz="4000" dirty="0">
                <a:solidFill>
                  <a:srgbClr val="FFFF00"/>
                </a:solidFill>
              </a:rPr>
              <a:t> </a:t>
            </a:r>
            <a:r>
              <a:rPr lang="pt-BR" altLang="pt-BR" sz="4000" dirty="0" err="1">
                <a:solidFill>
                  <a:srgbClr val="FFFF00"/>
                </a:solidFill>
              </a:rPr>
              <a:t>with</a:t>
            </a:r>
            <a:r>
              <a:rPr lang="pt-BR" altLang="pt-BR" sz="4000" dirty="0">
                <a:solidFill>
                  <a:srgbClr val="FFFF00"/>
                </a:solidFill>
              </a:rPr>
              <a:t> </a:t>
            </a:r>
            <a:r>
              <a:rPr lang="pt-BR" altLang="pt-BR" sz="4000" dirty="0" err="1">
                <a:solidFill>
                  <a:srgbClr val="FFFF00"/>
                </a:solidFill>
              </a:rPr>
              <a:t>shared</a:t>
            </a:r>
            <a:r>
              <a:rPr lang="pt-BR" altLang="pt-BR" sz="4000" dirty="0">
                <a:solidFill>
                  <a:srgbClr val="FFFF00"/>
                </a:solidFill>
              </a:rPr>
              <a:t> </a:t>
            </a:r>
            <a:r>
              <a:rPr lang="pt-BR" altLang="pt-BR" sz="4000" dirty="0" err="1">
                <a:solidFill>
                  <a:srgbClr val="FFFF00"/>
                </a:solidFill>
              </a:rPr>
              <a:t>epitope</a:t>
            </a:r>
            <a:r>
              <a:rPr lang="pt-BR" altLang="pt-BR" sz="4000" dirty="0">
                <a:solidFill>
                  <a:srgbClr val="FFFF00"/>
                </a:solidFill>
              </a:rPr>
              <a:t> (</a:t>
            </a:r>
            <a:r>
              <a:rPr lang="pt-BR" altLang="pt-BR" sz="4000" dirty="0" err="1">
                <a:solidFill>
                  <a:srgbClr val="FFFF00"/>
                </a:solidFill>
              </a:rPr>
              <a:t>susceptibility</a:t>
            </a:r>
            <a:r>
              <a:rPr lang="pt-BR" altLang="pt-BR" sz="4000" dirty="0">
                <a:solidFill>
                  <a:srgbClr val="FFFF00"/>
                </a:solidFill>
              </a:rPr>
              <a:t> HLA)</a:t>
            </a:r>
          </a:p>
        </p:txBody>
      </p:sp>
      <p:sp>
        <p:nvSpPr>
          <p:cNvPr id="137221" name="CaixaDeTexto 4">
            <a:extLst>
              <a:ext uri="{FF2B5EF4-FFF2-40B4-BE49-F238E27FC236}">
                <a16:creationId xmlns:a16="http://schemas.microsoft.com/office/drawing/2014/main" id="{4EB32BF0-9ACA-4967-9F14-4DB8BE751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8" y="3284538"/>
            <a:ext cx="1008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>
                <a:solidFill>
                  <a:schemeClr val="bg1"/>
                </a:solidFill>
              </a:rPr>
              <a:t>23.97</a:t>
            </a:r>
          </a:p>
        </p:txBody>
      </p:sp>
      <p:sp>
        <p:nvSpPr>
          <p:cNvPr id="137222" name="CaixaDeTexto 5">
            <a:extLst>
              <a:ext uri="{FF2B5EF4-FFF2-40B4-BE49-F238E27FC236}">
                <a16:creationId xmlns:a16="http://schemas.microsoft.com/office/drawing/2014/main" id="{0C4FF63F-1131-469F-BB23-E61E05753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2122488"/>
            <a:ext cx="100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>
                <a:solidFill>
                  <a:srgbClr val="FF0000"/>
                </a:solidFill>
              </a:rPr>
              <a:t>41.03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5D60D7-5218-49BE-B4F4-75145BA91DA9}"/>
              </a:ext>
            </a:extLst>
          </p:cNvPr>
          <p:cNvSpPr txBox="1"/>
          <p:nvPr/>
        </p:nvSpPr>
        <p:spPr>
          <a:xfrm>
            <a:off x="7680325" y="1981200"/>
            <a:ext cx="1008063" cy="3683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accent5">
                    <a:lumMod val="25000"/>
                  </a:schemeClr>
                </a:solidFill>
              </a:rPr>
              <a:t>51.3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3B61D6F0-DFA3-440B-B887-0109D7B34285}"/>
              </a:ext>
            </a:extLst>
          </p:cNvPr>
          <p:cNvCxnSpPr/>
          <p:nvPr/>
        </p:nvCxnSpPr>
        <p:spPr>
          <a:xfrm>
            <a:off x="3575050" y="3213100"/>
            <a:ext cx="2665413" cy="0"/>
          </a:xfrm>
          <a:prstGeom prst="line">
            <a:avLst/>
          </a:prstGeom>
          <a:ln>
            <a:solidFill>
              <a:srgbClr val="9900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DC97DF5-8F1B-4A61-8E98-4C5934E8758B}"/>
              </a:ext>
            </a:extLst>
          </p:cNvPr>
          <p:cNvCxnSpPr/>
          <p:nvPr/>
        </p:nvCxnSpPr>
        <p:spPr>
          <a:xfrm flipH="1">
            <a:off x="3575050" y="2852738"/>
            <a:ext cx="3824288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BDD99A57-9515-4F55-BE92-9D40339318B3}"/>
              </a:ext>
            </a:extLst>
          </p:cNvPr>
          <p:cNvCxnSpPr/>
          <p:nvPr/>
        </p:nvCxnSpPr>
        <p:spPr>
          <a:xfrm flipH="1">
            <a:off x="3575050" y="4005263"/>
            <a:ext cx="86518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4BA484E-31F7-468F-A79B-2FA2EF942417}"/>
              </a:ext>
            </a:extLst>
          </p:cNvPr>
          <p:cNvSpPr txBox="1"/>
          <p:nvPr/>
        </p:nvSpPr>
        <p:spPr>
          <a:xfrm>
            <a:off x="3687763" y="5589588"/>
            <a:ext cx="1328737" cy="646112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accent5">
                    <a:lumMod val="10000"/>
                  </a:schemeClr>
                </a:solidFill>
              </a:rPr>
              <a:t>No</a:t>
            </a:r>
          </a:p>
          <a:p>
            <a:pPr algn="ctr">
              <a:defRPr/>
            </a:pPr>
            <a:r>
              <a:rPr lang="pt-BR" b="1" dirty="0">
                <a:solidFill>
                  <a:schemeClr val="accent5">
                    <a:lumMod val="10000"/>
                  </a:schemeClr>
                </a:solidFill>
              </a:rPr>
              <a:t>SE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2F1351E-D8A1-49F8-956F-35C7AD43D716}"/>
              </a:ext>
            </a:extLst>
          </p:cNvPr>
          <p:cNvSpPr txBox="1"/>
          <p:nvPr/>
        </p:nvSpPr>
        <p:spPr>
          <a:xfrm>
            <a:off x="5484813" y="5591175"/>
            <a:ext cx="1690687" cy="646331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 err="1">
                <a:solidFill>
                  <a:schemeClr val="accent5">
                    <a:lumMod val="10000"/>
                  </a:schemeClr>
                </a:solidFill>
              </a:rPr>
              <a:t>One</a:t>
            </a:r>
            <a:r>
              <a:rPr lang="pt-BR" b="1" dirty="0">
                <a:solidFill>
                  <a:schemeClr val="accent5">
                    <a:lumMod val="10000"/>
                  </a:schemeClr>
                </a:solidFill>
              </a:rPr>
              <a:t> Dose </a:t>
            </a:r>
          </a:p>
          <a:p>
            <a:pPr algn="ctr">
              <a:defRPr/>
            </a:pPr>
            <a:r>
              <a:rPr lang="pt-BR" b="1" dirty="0">
                <a:solidFill>
                  <a:schemeClr val="accent5">
                    <a:lumMod val="10000"/>
                  </a:schemeClr>
                </a:solidFill>
              </a:rPr>
              <a:t>SE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EDB4E05-9A25-4805-8558-0C1FEAB9BA80}"/>
              </a:ext>
            </a:extLst>
          </p:cNvPr>
          <p:cNvSpPr txBox="1"/>
          <p:nvPr/>
        </p:nvSpPr>
        <p:spPr>
          <a:xfrm>
            <a:off x="7397750" y="5589588"/>
            <a:ext cx="1692275" cy="646331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accent5">
                    <a:lumMod val="10000"/>
                  </a:schemeClr>
                </a:solidFill>
              </a:rPr>
              <a:t>Double Dose</a:t>
            </a:r>
          </a:p>
          <a:p>
            <a:pPr algn="ctr">
              <a:defRPr/>
            </a:pPr>
            <a:r>
              <a:rPr lang="pt-BR" b="1" dirty="0">
                <a:solidFill>
                  <a:schemeClr val="accent5">
                    <a:lumMod val="10000"/>
                  </a:schemeClr>
                </a:solidFill>
              </a:rPr>
              <a:t>SE</a:t>
            </a:r>
          </a:p>
        </p:txBody>
      </p:sp>
    </p:spTree>
  </p:cSld>
  <p:clrMapOvr>
    <a:masterClrMapping/>
  </p:clrMapOvr>
  <p:transition spd="slow" advTm="42517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Imagem 1">
            <a:extLst>
              <a:ext uri="{FF2B5EF4-FFF2-40B4-BE49-F238E27FC236}">
                <a16:creationId xmlns:a16="http://schemas.microsoft.com/office/drawing/2014/main" id="{EBC18626-FF7B-4B6E-8B86-6A14109D3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1196975"/>
            <a:ext cx="8701087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CaixaDeTexto 2">
            <a:extLst>
              <a:ext uri="{FF2B5EF4-FFF2-40B4-BE49-F238E27FC236}">
                <a16:creationId xmlns:a16="http://schemas.microsoft.com/office/drawing/2014/main" id="{E51DFBFC-BB67-4E46-807C-04CB21C2A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6443663"/>
            <a:ext cx="7993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Martelli-Palomino G et al </a:t>
            </a:r>
            <a:r>
              <a:rPr lang="pt-BR" altLang="pt-BR" sz="1800" b="1" i="1"/>
              <a:t>Clin Exp Rheumatol</a:t>
            </a:r>
            <a:r>
              <a:rPr lang="pt-BR" altLang="pt-BR" sz="1800" b="1"/>
              <a:t>, 2017</a:t>
            </a:r>
          </a:p>
        </p:txBody>
      </p:sp>
      <p:sp>
        <p:nvSpPr>
          <p:cNvPr id="138244" name="CaixaDeTexto 4">
            <a:extLst>
              <a:ext uri="{FF2B5EF4-FFF2-40B4-BE49-F238E27FC236}">
                <a16:creationId xmlns:a16="http://schemas.microsoft.com/office/drawing/2014/main" id="{868F2456-AF30-4F1B-8F10-E1BE9E7DF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44450"/>
            <a:ext cx="117840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 dirty="0">
                <a:solidFill>
                  <a:srgbClr val="FFFF00"/>
                </a:solidFill>
              </a:rPr>
              <a:t>Positive </a:t>
            </a:r>
            <a:r>
              <a:rPr lang="pt-BR" altLang="pt-BR" sz="3600" dirty="0" err="1">
                <a:solidFill>
                  <a:srgbClr val="FFFF00"/>
                </a:solidFill>
              </a:rPr>
              <a:t>correlation</a:t>
            </a:r>
            <a:r>
              <a:rPr lang="pt-BR" altLang="pt-BR" sz="3600" dirty="0">
                <a:solidFill>
                  <a:srgbClr val="FFFF00"/>
                </a:solidFill>
              </a:rPr>
              <a:t> </a:t>
            </a:r>
            <a:r>
              <a:rPr lang="pt-BR" altLang="pt-BR" sz="3600" dirty="0" err="1">
                <a:solidFill>
                  <a:srgbClr val="FFFF00"/>
                </a:solidFill>
              </a:rPr>
              <a:t>between</a:t>
            </a:r>
            <a:r>
              <a:rPr lang="pt-BR" altLang="pt-BR" sz="3600" dirty="0">
                <a:solidFill>
                  <a:srgbClr val="FFFF00"/>
                </a:solidFill>
              </a:rPr>
              <a:t> </a:t>
            </a:r>
            <a:r>
              <a:rPr lang="pt-BR" altLang="pt-BR" sz="3600" dirty="0" err="1">
                <a:solidFill>
                  <a:srgbClr val="FFFF00"/>
                </a:solidFill>
              </a:rPr>
              <a:t>neutrophil</a:t>
            </a:r>
            <a:r>
              <a:rPr lang="pt-BR" altLang="pt-BR" sz="3600" dirty="0">
                <a:solidFill>
                  <a:srgbClr val="FFFF00"/>
                </a:solidFill>
              </a:rPr>
              <a:t> DNA </a:t>
            </a:r>
            <a:r>
              <a:rPr lang="pt-BR" altLang="pt-BR" sz="3600" dirty="0" err="1">
                <a:solidFill>
                  <a:srgbClr val="FFFF00"/>
                </a:solidFill>
              </a:rPr>
              <a:t>damage</a:t>
            </a:r>
            <a:r>
              <a:rPr lang="pt-BR" altLang="pt-BR" sz="3600" dirty="0">
                <a:solidFill>
                  <a:srgbClr val="FFFF00"/>
                </a:solidFill>
              </a:rPr>
              <a:t> </a:t>
            </a:r>
            <a:r>
              <a:rPr lang="pt-BR" altLang="pt-BR" sz="3600" dirty="0" err="1">
                <a:solidFill>
                  <a:srgbClr val="FFFF00"/>
                </a:solidFill>
              </a:rPr>
              <a:t>and</a:t>
            </a:r>
            <a:r>
              <a:rPr lang="pt-BR" altLang="pt-BR" sz="3600" dirty="0">
                <a:solidFill>
                  <a:srgbClr val="FFFF00"/>
                </a:solidFill>
              </a:rPr>
              <a:t> </a:t>
            </a:r>
            <a:r>
              <a:rPr lang="pt-BR" altLang="pt-BR" sz="3600" dirty="0" err="1">
                <a:solidFill>
                  <a:srgbClr val="FFFF00"/>
                </a:solidFill>
              </a:rPr>
              <a:t>oxidative</a:t>
            </a:r>
            <a:r>
              <a:rPr lang="pt-BR" altLang="pt-BR" sz="3600" dirty="0">
                <a:solidFill>
                  <a:srgbClr val="FFFF00"/>
                </a:solidFill>
              </a:rPr>
              <a:t> </a:t>
            </a:r>
            <a:r>
              <a:rPr lang="pt-BR" altLang="pt-BR" sz="3600" dirty="0" err="1">
                <a:solidFill>
                  <a:srgbClr val="FFFF00"/>
                </a:solidFill>
              </a:rPr>
              <a:t>burst</a:t>
            </a:r>
            <a:endParaRPr lang="pt-BR" altLang="pt-BR" sz="3600" i="1" dirty="0">
              <a:solidFill>
                <a:srgbClr val="FFFF00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BAD36F4-1D60-41C0-83C7-0CBF0439E34B}"/>
              </a:ext>
            </a:extLst>
          </p:cNvPr>
          <p:cNvSpPr txBox="1"/>
          <p:nvPr/>
        </p:nvSpPr>
        <p:spPr>
          <a:xfrm>
            <a:off x="2711624" y="5626100"/>
            <a:ext cx="3419301" cy="52322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chemeClr val="accent5">
                    <a:lumMod val="10000"/>
                  </a:schemeClr>
                </a:solidFill>
              </a:rPr>
              <a:t> ROS </a:t>
            </a:r>
            <a:r>
              <a:rPr lang="pt-BR" sz="2800" b="1" dirty="0" err="1">
                <a:solidFill>
                  <a:schemeClr val="accent5">
                    <a:lumMod val="10000"/>
                  </a:schemeClr>
                </a:solidFill>
              </a:rPr>
              <a:t>production</a:t>
            </a:r>
            <a:endParaRPr lang="pt-BR" sz="2800" b="1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 advTm="15586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2A96104-8B62-438A-9730-B32DE5F7B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4102100"/>
            <a:ext cx="69119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b="1" dirty="0" err="1">
                <a:solidFill>
                  <a:srgbClr val="FFFF00"/>
                </a:solidFill>
              </a:rPr>
              <a:t>Particularly</a:t>
            </a:r>
            <a:r>
              <a:rPr lang="pt-BR" altLang="pt-BR" sz="2800" b="1" dirty="0">
                <a:solidFill>
                  <a:srgbClr val="FFFF00"/>
                </a:solidFill>
              </a:rPr>
              <a:t> </a:t>
            </a:r>
            <a:r>
              <a:rPr lang="en-US" altLang="pt-BR" sz="2800" b="1" dirty="0">
                <a:solidFill>
                  <a:srgbClr val="FFFF00"/>
                </a:solidFill>
              </a:rPr>
              <a:t>in RA individuals with susceptibility HLA</a:t>
            </a:r>
            <a:endParaRPr lang="pt-BR" altLang="pt-BR" sz="2800" b="1" dirty="0">
              <a:solidFill>
                <a:srgbClr val="FFFF00"/>
              </a:solidFill>
            </a:endParaRPr>
          </a:p>
        </p:txBody>
      </p:sp>
      <p:sp>
        <p:nvSpPr>
          <p:cNvPr id="139267" name="CaixaDeTexto 4">
            <a:extLst>
              <a:ext uri="{FF2B5EF4-FFF2-40B4-BE49-F238E27FC236}">
                <a16:creationId xmlns:a16="http://schemas.microsoft.com/office/drawing/2014/main" id="{183E71CC-0715-4EED-95F4-E992E672A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404813"/>
            <a:ext cx="3743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4000" dirty="0" err="1"/>
              <a:t>Summing</a:t>
            </a:r>
            <a:r>
              <a:rPr lang="pt-BR" altLang="pt-BR" sz="4000" dirty="0"/>
              <a:t> </a:t>
            </a:r>
            <a:r>
              <a:rPr lang="pt-BR" altLang="pt-BR" sz="4000" dirty="0" err="1"/>
              <a:t>up</a:t>
            </a:r>
            <a:r>
              <a:rPr lang="pt-BR" altLang="pt-BR" sz="4000" dirty="0"/>
              <a:t> </a:t>
            </a:r>
          </a:p>
        </p:txBody>
      </p:sp>
      <p:sp>
        <p:nvSpPr>
          <p:cNvPr id="139268" name="CaixaDeTexto 5">
            <a:extLst>
              <a:ext uri="{FF2B5EF4-FFF2-40B4-BE49-F238E27FC236}">
                <a16:creationId xmlns:a16="http://schemas.microsoft.com/office/drawing/2014/main" id="{A94A5B29-3084-44CE-AEC7-60D14FD12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6092825"/>
            <a:ext cx="7993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Martelli-Palomino G et al </a:t>
            </a:r>
            <a:r>
              <a:rPr lang="pt-BR" altLang="pt-BR" sz="1800" b="1" i="1"/>
              <a:t>Clin Exp Rheumatol</a:t>
            </a:r>
            <a:r>
              <a:rPr lang="pt-BR" altLang="pt-BR" sz="1800" b="1"/>
              <a:t>, 2017</a:t>
            </a:r>
          </a:p>
        </p:txBody>
      </p:sp>
      <p:sp>
        <p:nvSpPr>
          <p:cNvPr id="139269" name="CaixaDeTexto 6">
            <a:extLst>
              <a:ext uri="{FF2B5EF4-FFF2-40B4-BE49-F238E27FC236}">
                <a16:creationId xmlns:a16="http://schemas.microsoft.com/office/drawing/2014/main" id="{417D3544-281C-4E61-9B96-A83DCAFED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1727200"/>
            <a:ext cx="2592387" cy="1569660"/>
          </a:xfrm>
          <a:prstGeom prst="rect">
            <a:avLst/>
          </a:prstGeom>
          <a:noFill/>
          <a:ln w="57150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dirty="0"/>
              <a:t>The increase in neutrophil oxidative burst correlates with</a:t>
            </a:r>
            <a:endParaRPr lang="pt-BR" altLang="pt-BR" sz="2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990887A-A64E-4E0B-A8C3-20631BAF3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13" y="1687513"/>
            <a:ext cx="3722687" cy="461665"/>
          </a:xfrm>
          <a:prstGeom prst="rect">
            <a:avLst/>
          </a:prstGeom>
          <a:noFill/>
          <a:ln w="9525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dirty="0"/>
              <a:t>HIGH DNA DAMAGE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9C1C296-D65E-4EC3-8518-31C7D10C8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13" y="2835275"/>
            <a:ext cx="3708400" cy="461665"/>
          </a:xfrm>
          <a:prstGeom prst="rect">
            <a:avLst/>
          </a:prstGeom>
          <a:noFill/>
          <a:ln w="9525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dirty="0"/>
              <a:t>DISEASE ACTIVITY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8D6EA4B7-A139-40AB-B32C-77FA18387126}"/>
              </a:ext>
            </a:extLst>
          </p:cNvPr>
          <p:cNvCxnSpPr>
            <a:stCxn id="139269" idx="3"/>
            <a:endCxn id="9" idx="1"/>
          </p:cNvCxnSpPr>
          <p:nvPr/>
        </p:nvCxnSpPr>
        <p:spPr>
          <a:xfrm flipV="1">
            <a:off x="2927350" y="1918346"/>
            <a:ext cx="741363" cy="593684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4014B67D-9E19-4B1C-8FED-1A589F8FBEC9}"/>
              </a:ext>
            </a:extLst>
          </p:cNvPr>
          <p:cNvCxnSpPr>
            <a:stCxn id="139269" idx="3"/>
            <a:endCxn id="10" idx="1"/>
          </p:cNvCxnSpPr>
          <p:nvPr/>
        </p:nvCxnSpPr>
        <p:spPr>
          <a:xfrm>
            <a:off x="2927350" y="2512030"/>
            <a:ext cx="741363" cy="554078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Tm="163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777" y="83495"/>
            <a:ext cx="4104455" cy="629783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680" y="6525345"/>
            <a:ext cx="4035582" cy="32494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991544" y="5157192"/>
            <a:ext cx="2062325" cy="5232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800" dirty="0" err="1"/>
              <a:t>Neutrophil</a:t>
            </a:r>
            <a:endParaRPr lang="pt-BR" sz="2800" dirty="0"/>
          </a:p>
        </p:txBody>
      </p:sp>
      <p:cxnSp>
        <p:nvCxnSpPr>
          <p:cNvPr id="7" name="Conector reto 6"/>
          <p:cNvCxnSpPr>
            <a:cxnSpLocks/>
            <a:stCxn id="5" idx="3"/>
          </p:cNvCxnSpPr>
          <p:nvPr/>
        </p:nvCxnSpPr>
        <p:spPr>
          <a:xfrm>
            <a:off x="4053869" y="5418802"/>
            <a:ext cx="601972" cy="264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2253669" y="1674360"/>
            <a:ext cx="1800200" cy="52322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NET</a:t>
            </a:r>
          </a:p>
        </p:txBody>
      </p:sp>
      <p:cxnSp>
        <p:nvCxnSpPr>
          <p:cNvPr id="9" name="Conector reto 8"/>
          <p:cNvCxnSpPr/>
          <p:nvPr/>
        </p:nvCxnSpPr>
        <p:spPr>
          <a:xfrm>
            <a:off x="4130752" y="1917542"/>
            <a:ext cx="601971" cy="26422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8256240" y="6409983"/>
            <a:ext cx="375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Wong &amp; Wagner, </a:t>
            </a:r>
            <a:r>
              <a:rPr lang="pt-BR" i="1" dirty="0"/>
              <a:t>FASEB,</a:t>
            </a:r>
            <a:r>
              <a:rPr lang="pt-BR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3845727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27C3B8-FFB9-4391-8312-FB6FB3430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149507" name="CaixaDeTexto 2">
            <a:extLst>
              <a:ext uri="{FF2B5EF4-FFF2-40B4-BE49-F238E27FC236}">
                <a16:creationId xmlns:a16="http://schemas.microsoft.com/office/drawing/2014/main" id="{65D688AE-FA0E-4E64-A557-5E72EC468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1052513"/>
            <a:ext cx="5543550" cy="1200329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 b="1" i="1" dirty="0" err="1"/>
              <a:t>PAMPs</a:t>
            </a:r>
            <a:r>
              <a:rPr lang="pt-BR" altLang="pt-BR" sz="3600" b="1" i="1" dirty="0"/>
              <a:t>, </a:t>
            </a:r>
            <a:r>
              <a:rPr lang="pt-BR" altLang="pt-BR" sz="3600" b="1" i="1" dirty="0" err="1"/>
              <a:t>DAMP</a:t>
            </a:r>
            <a:r>
              <a:rPr lang="pt-BR" altLang="pt-BR" sz="3600" b="1" dirty="0" err="1"/>
              <a:t>s</a:t>
            </a:r>
            <a:r>
              <a:rPr lang="pt-BR" altLang="pt-BR" sz="3600" b="1" dirty="0"/>
              <a:t>, </a:t>
            </a:r>
            <a:r>
              <a:rPr lang="pt-BR" altLang="pt-BR" sz="3600" b="1" dirty="0" err="1"/>
              <a:t>Inflammassomes</a:t>
            </a:r>
            <a:endParaRPr lang="pt-BR" altLang="pt-BR" sz="3600" b="1" dirty="0"/>
          </a:p>
        </p:txBody>
      </p:sp>
      <p:sp>
        <p:nvSpPr>
          <p:cNvPr id="4" name="Seta para baixo 3">
            <a:extLst>
              <a:ext uri="{FF2B5EF4-FFF2-40B4-BE49-F238E27FC236}">
                <a16:creationId xmlns:a16="http://schemas.microsoft.com/office/drawing/2014/main" id="{52ECAA9F-45CE-43DC-82B1-FE8DA125D14A}"/>
              </a:ext>
            </a:extLst>
          </p:cNvPr>
          <p:cNvSpPr/>
          <p:nvPr/>
        </p:nvSpPr>
        <p:spPr>
          <a:xfrm>
            <a:off x="4007644" y="2466116"/>
            <a:ext cx="3816350" cy="1944687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D134E01-0E5B-4621-8EEC-CE0BCB80561F}"/>
              </a:ext>
            </a:extLst>
          </p:cNvPr>
          <p:cNvSpPr txBox="1">
            <a:spLocks/>
          </p:cNvSpPr>
          <p:nvPr/>
        </p:nvSpPr>
        <p:spPr bwMode="auto">
          <a:xfrm>
            <a:off x="192087" y="4671391"/>
            <a:ext cx="11807825" cy="11430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>
              <a:defRPr/>
            </a:pPr>
            <a:r>
              <a:rPr lang="pt-BR" i="1" kern="0" dirty="0" err="1">
                <a:solidFill>
                  <a:srgbClr val="FFFF00"/>
                </a:solidFill>
              </a:rPr>
              <a:t>NETosis</a:t>
            </a:r>
            <a:endParaRPr lang="pt-BR" kern="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2314495"/>
      </p:ext>
    </p:extLst>
  </p:cSld>
  <p:clrMapOvr>
    <a:masterClrMapping/>
  </p:clrMapOvr>
  <p:transition spd="slow" advTm="9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err="1">
                <a:solidFill>
                  <a:srgbClr val="FFFF00"/>
                </a:solidFill>
              </a:rPr>
              <a:t>NETosis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NETs</a:t>
            </a:r>
            <a:r>
              <a:rPr lang="pt-BR" dirty="0"/>
              <a:t> are networks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extracellular</a:t>
            </a:r>
            <a:r>
              <a:rPr lang="pt-BR" dirty="0"/>
              <a:t> </a:t>
            </a:r>
            <a:r>
              <a:rPr lang="pt-BR" dirty="0" err="1"/>
              <a:t>fibers</a:t>
            </a:r>
            <a:r>
              <a:rPr lang="pt-BR" dirty="0"/>
              <a:t>, </a:t>
            </a:r>
            <a:r>
              <a:rPr lang="pt-BR" dirty="0" err="1"/>
              <a:t>primarily</a:t>
            </a:r>
            <a:r>
              <a:rPr lang="pt-BR" dirty="0"/>
              <a:t> </a:t>
            </a:r>
            <a:r>
              <a:rPr lang="pt-BR" dirty="0" err="1"/>
              <a:t>composed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DNA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neutrophils</a:t>
            </a:r>
            <a:r>
              <a:rPr lang="pt-BR" dirty="0"/>
              <a:t>, </a:t>
            </a:r>
            <a:r>
              <a:rPr lang="pt-BR" dirty="0" err="1"/>
              <a:t>which</a:t>
            </a:r>
            <a:r>
              <a:rPr lang="pt-BR" dirty="0"/>
              <a:t> </a:t>
            </a:r>
            <a:r>
              <a:rPr lang="pt-BR" dirty="0" err="1"/>
              <a:t>bind</a:t>
            </a:r>
            <a:r>
              <a:rPr lang="pt-BR" dirty="0"/>
              <a:t> </a:t>
            </a:r>
            <a:r>
              <a:rPr lang="pt-BR" dirty="0" err="1"/>
              <a:t>pathogens</a:t>
            </a:r>
            <a:r>
              <a:rPr lang="pt-BR" dirty="0"/>
              <a:t>. 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 err="1"/>
              <a:t>NETs</a:t>
            </a:r>
            <a:r>
              <a:rPr lang="pt-BR" dirty="0"/>
              <a:t> </a:t>
            </a:r>
            <a:r>
              <a:rPr lang="pt-BR" dirty="0" err="1"/>
              <a:t>disarm</a:t>
            </a:r>
            <a:r>
              <a:rPr lang="pt-BR" dirty="0"/>
              <a:t> </a:t>
            </a:r>
            <a:r>
              <a:rPr lang="pt-BR" dirty="0" err="1"/>
              <a:t>pathogens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>
                <a:solidFill>
                  <a:srgbClr val="FFFF00"/>
                </a:solidFill>
              </a:rPr>
              <a:t>antimicrobial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proteins</a:t>
            </a:r>
            <a:r>
              <a:rPr lang="pt-BR" dirty="0">
                <a:solidFill>
                  <a:srgbClr val="FFFF00"/>
                </a:solidFill>
              </a:rPr>
              <a:t>.</a:t>
            </a:r>
          </a:p>
          <a:p>
            <a:endParaRPr lang="pt-BR" dirty="0"/>
          </a:p>
          <a:p>
            <a:r>
              <a:rPr lang="pt-BR" dirty="0" err="1"/>
              <a:t>NETs</a:t>
            </a:r>
            <a:r>
              <a:rPr lang="pt-BR" dirty="0"/>
              <a:t> </a:t>
            </a:r>
            <a:r>
              <a:rPr lang="pt-BR" dirty="0" err="1"/>
              <a:t>may</a:t>
            </a:r>
            <a:r>
              <a:rPr lang="pt-BR" dirty="0"/>
              <a:t> serve as a </a:t>
            </a:r>
            <a:r>
              <a:rPr lang="pt-BR" dirty="0" err="1">
                <a:solidFill>
                  <a:srgbClr val="FFFF00"/>
                </a:solidFill>
              </a:rPr>
              <a:t>physical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barrier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prevents</a:t>
            </a:r>
            <a:r>
              <a:rPr lang="pt-BR" dirty="0"/>
              <a:t> </a:t>
            </a:r>
            <a:r>
              <a:rPr lang="pt-BR" dirty="0" err="1"/>
              <a:t>further</a:t>
            </a:r>
            <a:r>
              <a:rPr lang="pt-BR" dirty="0"/>
              <a:t> spread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pathogens</a:t>
            </a:r>
            <a:r>
              <a:rPr lang="pt-BR" dirty="0"/>
              <a:t>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7607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err="1">
                <a:solidFill>
                  <a:srgbClr val="FFFF00"/>
                </a:solidFill>
              </a:rPr>
              <a:t>NET</a:t>
            </a:r>
            <a:r>
              <a:rPr lang="pt-BR" dirty="0" err="1">
                <a:solidFill>
                  <a:srgbClr val="FFFF00"/>
                </a:solidFill>
              </a:rPr>
              <a:t>s</a:t>
            </a:r>
            <a:r>
              <a:rPr lang="pt-BR" dirty="0"/>
              <a:t>= </a:t>
            </a:r>
            <a:r>
              <a:rPr lang="pt-BR" dirty="0" err="1">
                <a:solidFill>
                  <a:srgbClr val="FFFF00"/>
                </a:solidFill>
              </a:rPr>
              <a:t>N</a:t>
            </a:r>
            <a:r>
              <a:rPr lang="pt-BR" dirty="0" err="1"/>
              <a:t>eutrophil</a:t>
            </a:r>
            <a:r>
              <a:rPr lang="pt-BR" dirty="0"/>
              <a:t> </a:t>
            </a:r>
            <a:r>
              <a:rPr lang="pt-BR" dirty="0" err="1">
                <a:solidFill>
                  <a:srgbClr val="FFFF00"/>
                </a:solidFill>
              </a:rPr>
              <a:t>E</a:t>
            </a:r>
            <a:r>
              <a:rPr lang="pt-BR" dirty="0" err="1"/>
              <a:t>xtracellular</a:t>
            </a:r>
            <a:r>
              <a:rPr lang="pt-BR" dirty="0"/>
              <a:t> </a:t>
            </a:r>
            <a:r>
              <a:rPr lang="pt-BR" dirty="0" err="1">
                <a:solidFill>
                  <a:srgbClr val="FFFF00"/>
                </a:solidFill>
              </a:rPr>
              <a:t>T</a:t>
            </a:r>
            <a:r>
              <a:rPr lang="pt-BR" dirty="0" err="1"/>
              <a:t>raps</a:t>
            </a:r>
            <a:r>
              <a:rPr lang="pt-BR" dirty="0"/>
              <a:t>, </a:t>
            </a:r>
          </a:p>
          <a:p>
            <a:endParaRPr lang="pt-BR" dirty="0"/>
          </a:p>
          <a:p>
            <a:r>
              <a:rPr lang="pt-BR" b="1" dirty="0" err="1">
                <a:solidFill>
                  <a:srgbClr val="FFFF00"/>
                </a:solidFill>
              </a:rPr>
              <a:t>Composition</a:t>
            </a:r>
            <a:r>
              <a:rPr lang="pt-BR" dirty="0"/>
              <a:t>: </a:t>
            </a:r>
            <a:r>
              <a:rPr lang="pt-BR" dirty="0" err="1"/>
              <a:t>antimicrobial</a:t>
            </a:r>
            <a:r>
              <a:rPr lang="pt-BR" dirty="0"/>
              <a:t> </a:t>
            </a:r>
            <a:r>
              <a:rPr lang="pt-BR" dirty="0" err="1"/>
              <a:t>proteins</a:t>
            </a:r>
            <a:r>
              <a:rPr lang="pt-BR" dirty="0"/>
              <a:t> </a:t>
            </a:r>
            <a:r>
              <a:rPr lang="pt-BR" dirty="0" err="1"/>
              <a:t>such</a:t>
            </a:r>
            <a:r>
              <a:rPr lang="pt-BR" dirty="0"/>
              <a:t> as </a:t>
            </a:r>
            <a:r>
              <a:rPr lang="pt-BR" dirty="0" err="1"/>
              <a:t>Histones</a:t>
            </a:r>
            <a:r>
              <a:rPr lang="pt-BR" dirty="0"/>
              <a:t>,  </a:t>
            </a:r>
            <a:r>
              <a:rPr lang="pt-BR" dirty="0" err="1"/>
              <a:t>elastase</a:t>
            </a:r>
            <a:r>
              <a:rPr lang="pt-BR" dirty="0"/>
              <a:t>, </a:t>
            </a:r>
            <a:r>
              <a:rPr lang="pt-BR" dirty="0" err="1"/>
              <a:t>cathepsin</a:t>
            </a:r>
            <a:r>
              <a:rPr lang="pt-BR" dirty="0"/>
              <a:t> G, </a:t>
            </a:r>
            <a:r>
              <a:rPr lang="pt-BR" dirty="0" err="1"/>
              <a:t>myeloperoxidase</a:t>
            </a:r>
            <a:r>
              <a:rPr lang="pt-BR" dirty="0"/>
              <a:t>, </a:t>
            </a:r>
            <a:r>
              <a:rPr lang="pt-BR" dirty="0">
                <a:solidFill>
                  <a:srgbClr val="FFFF00"/>
                </a:solidFill>
              </a:rPr>
              <a:t>PAD4</a:t>
            </a:r>
            <a:r>
              <a:rPr lang="pt-BR" dirty="0"/>
              <a:t>, LL-37, </a:t>
            </a:r>
            <a:r>
              <a:rPr lang="pt-BR" dirty="0">
                <a:solidFill>
                  <a:srgbClr val="FFFF00"/>
                </a:solidFill>
              </a:rPr>
              <a:t>IL-1beta, IL-17</a:t>
            </a:r>
            <a:r>
              <a:rPr lang="pt-BR" dirty="0"/>
              <a:t>, </a:t>
            </a:r>
            <a:r>
              <a:rPr lang="pt-BR" dirty="0" err="1"/>
              <a:t>Tissue</a:t>
            </a:r>
            <a:r>
              <a:rPr lang="pt-BR" dirty="0"/>
              <a:t> Factor, </a:t>
            </a:r>
            <a:r>
              <a:rPr lang="pt-BR" dirty="0" err="1">
                <a:solidFill>
                  <a:srgbClr val="FFFF00"/>
                </a:solidFill>
              </a:rPr>
              <a:t>Thrombin</a:t>
            </a:r>
            <a:endParaRPr lang="pt-B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4108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EA94BD-54A7-4CEE-A151-2B71582A1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luxograma: Processo Alternativo 4">
            <a:extLst>
              <a:ext uri="{FF2B5EF4-FFF2-40B4-BE49-F238E27FC236}">
                <a16:creationId xmlns:a16="http://schemas.microsoft.com/office/drawing/2014/main" id="{2601A129-DDC9-49FA-A7B2-F5A77E7BAA2C}"/>
              </a:ext>
            </a:extLst>
          </p:cNvPr>
          <p:cNvSpPr/>
          <p:nvPr/>
        </p:nvSpPr>
        <p:spPr>
          <a:xfrm>
            <a:off x="5548050" y="960636"/>
            <a:ext cx="4104456" cy="3888432"/>
          </a:xfrm>
          <a:prstGeom prst="flowChartAlternateProcess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A3504FD-FDC4-4D23-BBC7-3020D37BA2C3}"/>
              </a:ext>
            </a:extLst>
          </p:cNvPr>
          <p:cNvSpPr txBox="1"/>
          <p:nvPr/>
        </p:nvSpPr>
        <p:spPr>
          <a:xfrm>
            <a:off x="5730619" y="2429419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Doenças </a:t>
            </a:r>
          </a:p>
          <a:p>
            <a:pPr algn="ctr"/>
            <a:r>
              <a:rPr lang="pt-BR" sz="2800" dirty="0"/>
              <a:t>AUTOIMUNES</a:t>
            </a:r>
          </a:p>
        </p:txBody>
      </p:sp>
      <p:sp>
        <p:nvSpPr>
          <p:cNvPr id="3" name="Fluxograma: Processo Alternativo 2">
            <a:extLst>
              <a:ext uri="{FF2B5EF4-FFF2-40B4-BE49-F238E27FC236}">
                <a16:creationId xmlns:a16="http://schemas.microsoft.com/office/drawing/2014/main" id="{E5877C5C-D25D-4D47-B1D7-9F9B2EA651D2}"/>
              </a:ext>
            </a:extLst>
          </p:cNvPr>
          <p:cNvSpPr/>
          <p:nvPr/>
        </p:nvSpPr>
        <p:spPr>
          <a:xfrm>
            <a:off x="1452220" y="957476"/>
            <a:ext cx="4671794" cy="3888432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0"/>
                </a:schemeClr>
              </a:gs>
              <a:gs pos="0">
                <a:schemeClr val="accent1">
                  <a:alpha val="0"/>
                  <a:lumMod val="1000"/>
                </a:schemeClr>
              </a:gs>
            </a:gsLst>
            <a:lin ang="10800000" scaled="1"/>
            <a:tileRect/>
          </a:gra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A09A994-529A-4978-9E06-33B2626D3D17}"/>
              </a:ext>
            </a:extLst>
          </p:cNvPr>
          <p:cNvSpPr txBox="1"/>
          <p:nvPr/>
        </p:nvSpPr>
        <p:spPr>
          <a:xfrm>
            <a:off x="1443594" y="2429419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Doenças </a:t>
            </a:r>
            <a:r>
              <a:rPr lang="pt-BR" sz="2600" dirty="0"/>
              <a:t>AUTOINFLAMATÓRIAS</a:t>
            </a: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8A691003-C6FF-4BF6-B593-50A3604566F1}"/>
              </a:ext>
            </a:extLst>
          </p:cNvPr>
          <p:cNvSpPr/>
          <p:nvPr/>
        </p:nvSpPr>
        <p:spPr>
          <a:xfrm rot="5400000" flipH="1">
            <a:off x="5442587" y="1875848"/>
            <a:ext cx="576064" cy="8083477"/>
          </a:xfrm>
          <a:prstGeom prst="rt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8FD3A6B-B414-438E-8967-C9D369F52C7A}"/>
              </a:ext>
            </a:extLst>
          </p:cNvPr>
          <p:cNvSpPr txBox="1"/>
          <p:nvPr/>
        </p:nvSpPr>
        <p:spPr>
          <a:xfrm>
            <a:off x="157609" y="5519428"/>
            <a:ext cx="1360887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Imunidade INATA</a:t>
            </a:r>
          </a:p>
        </p:txBody>
      </p:sp>
      <p:sp>
        <p:nvSpPr>
          <p:cNvPr id="9" name="Triângulo Retângulo 8">
            <a:extLst>
              <a:ext uri="{FF2B5EF4-FFF2-40B4-BE49-F238E27FC236}">
                <a16:creationId xmlns:a16="http://schemas.microsoft.com/office/drawing/2014/main" id="{E834502F-C1B6-485A-99A7-650D0B09646F}"/>
              </a:ext>
            </a:extLst>
          </p:cNvPr>
          <p:cNvSpPr/>
          <p:nvPr/>
        </p:nvSpPr>
        <p:spPr>
          <a:xfrm rot="16200000" flipH="1">
            <a:off x="5418125" y="1589031"/>
            <a:ext cx="576066" cy="8163045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6C7D05F-3578-41DE-A517-92B91989B3F5}"/>
              </a:ext>
            </a:extLst>
          </p:cNvPr>
          <p:cNvSpPr txBox="1"/>
          <p:nvPr/>
        </p:nvSpPr>
        <p:spPr>
          <a:xfrm>
            <a:off x="9958064" y="5382520"/>
            <a:ext cx="1800200" cy="64633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Imunidade ADAPTATIVA</a:t>
            </a:r>
          </a:p>
        </p:txBody>
      </p:sp>
    </p:spTree>
    <p:extLst>
      <p:ext uri="{BB962C8B-B14F-4D97-AF65-F5344CB8AC3E}">
        <p14:creationId xmlns:p14="http://schemas.microsoft.com/office/powerpoint/2010/main" val="303148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231904" y="623731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Brinkmann</a:t>
            </a:r>
            <a:r>
              <a:rPr lang="pt-BR" dirty="0"/>
              <a:t> &amp; </a:t>
            </a:r>
            <a:r>
              <a:rPr lang="pt-BR" dirty="0" err="1"/>
              <a:t>Zychlinsky</a:t>
            </a:r>
            <a:r>
              <a:rPr lang="pt-BR" dirty="0"/>
              <a:t>, Nat </a:t>
            </a:r>
            <a:r>
              <a:rPr lang="pt-BR" dirty="0" err="1"/>
              <a:t>Rev</a:t>
            </a:r>
            <a:r>
              <a:rPr lang="pt-BR" dirty="0"/>
              <a:t> </a:t>
            </a:r>
            <a:r>
              <a:rPr lang="pt-BR" dirty="0" err="1"/>
              <a:t>Microbiol</a:t>
            </a:r>
            <a:r>
              <a:rPr lang="pt-BR" dirty="0"/>
              <a:t>, 2007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73" y="548680"/>
            <a:ext cx="1121404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4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9712" r="9712" b="9989"/>
          <a:stretch/>
        </p:blipFill>
        <p:spPr>
          <a:xfrm>
            <a:off x="1055440" y="321069"/>
            <a:ext cx="9433048" cy="592946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544272" y="6210855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Myata</a:t>
            </a:r>
            <a:r>
              <a:rPr lang="pt-BR" dirty="0"/>
              <a:t> &amp; </a:t>
            </a:r>
            <a:r>
              <a:rPr lang="pt-BR" dirty="0" err="1"/>
              <a:t>Fan</a:t>
            </a:r>
            <a:r>
              <a:rPr lang="pt-BR" dirty="0"/>
              <a:t>, </a:t>
            </a:r>
            <a:r>
              <a:rPr lang="pt-BR" dirty="0" err="1"/>
              <a:t>Blood</a:t>
            </a:r>
            <a:r>
              <a:rPr lang="pt-BR" dirty="0"/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282922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NETose</a:t>
            </a:r>
            <a:r>
              <a:rPr lang="pt-BR" dirty="0"/>
              <a:t> </a:t>
            </a:r>
            <a:r>
              <a:rPr lang="pt-BR" i="1" dirty="0"/>
              <a:t>in vitro </a:t>
            </a:r>
          </a:p>
        </p:txBody>
      </p:sp>
      <p:pic>
        <p:nvPicPr>
          <p:cNvPr id="5" name="JCB_201203170_V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2057" y="1124745"/>
            <a:ext cx="4687887" cy="4525963"/>
          </a:xfrm>
        </p:spPr>
      </p:pic>
      <p:sp>
        <p:nvSpPr>
          <p:cNvPr id="6" name="CaixaDeTexto 5"/>
          <p:cNvSpPr txBox="1"/>
          <p:nvPr/>
        </p:nvSpPr>
        <p:spPr>
          <a:xfrm>
            <a:off x="6240016" y="648866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Brinkmann</a:t>
            </a:r>
            <a:r>
              <a:rPr lang="pt-BR" dirty="0"/>
              <a:t> &amp; </a:t>
            </a:r>
            <a:r>
              <a:rPr lang="pt-BR" dirty="0" err="1"/>
              <a:t>Zychlinsky</a:t>
            </a:r>
            <a:r>
              <a:rPr lang="pt-BR" dirty="0"/>
              <a:t>,  J </a:t>
            </a:r>
            <a:r>
              <a:rPr lang="pt-BR" dirty="0" err="1"/>
              <a:t>Cell</a:t>
            </a:r>
            <a:r>
              <a:rPr lang="pt-BR" dirty="0"/>
              <a:t> </a:t>
            </a:r>
            <a:r>
              <a:rPr lang="pt-BR" dirty="0" err="1"/>
              <a:t>Biology</a:t>
            </a:r>
            <a:r>
              <a:rPr lang="pt-BR" dirty="0"/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342815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C4BFF0-FB3A-4412-B2AA-FC0AFE1EF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err="1">
                <a:solidFill>
                  <a:srgbClr val="FFFF00"/>
                </a:solidFill>
              </a:rPr>
              <a:t>NETosis</a:t>
            </a:r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b="1" dirty="0" err="1">
                <a:solidFill>
                  <a:srgbClr val="FFFF00"/>
                </a:solidFill>
              </a:rPr>
              <a:t>and</a:t>
            </a:r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b="1" dirty="0" err="1">
                <a:solidFill>
                  <a:srgbClr val="FFFF00"/>
                </a:solidFill>
              </a:rPr>
              <a:t>Autoimmunity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B25B3E-B4ED-4654-8832-B44ADC053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>
                <a:solidFill>
                  <a:srgbClr val="FFFF00"/>
                </a:solidFill>
              </a:rPr>
              <a:t>NETs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/>
              <a:t>might</a:t>
            </a:r>
            <a:r>
              <a:rPr lang="pt-BR" dirty="0"/>
              <a:t> </a:t>
            </a:r>
            <a:r>
              <a:rPr lang="pt-BR" dirty="0" err="1"/>
              <a:t>also</a:t>
            </a:r>
            <a:r>
              <a:rPr lang="pt-BR" dirty="0"/>
              <a:t> </a:t>
            </a:r>
            <a:r>
              <a:rPr lang="pt-BR" dirty="0" err="1"/>
              <a:t>have</a:t>
            </a:r>
            <a:r>
              <a:rPr lang="pt-BR" dirty="0"/>
              <a:t> a </a:t>
            </a:r>
            <a:r>
              <a:rPr lang="pt-BR" dirty="0" err="1"/>
              <a:t>deleterious</a:t>
            </a:r>
            <a:r>
              <a:rPr lang="pt-BR" dirty="0"/>
              <a:t> </a:t>
            </a:r>
            <a:r>
              <a:rPr lang="pt-BR" dirty="0" err="1"/>
              <a:t>effect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host,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could</a:t>
            </a:r>
            <a:r>
              <a:rPr lang="pt-BR" dirty="0"/>
              <a:t> </a:t>
            </a:r>
            <a:r>
              <a:rPr lang="pt-BR" dirty="0">
                <a:solidFill>
                  <a:srgbClr val="FFFF00"/>
                </a:solidFill>
              </a:rPr>
              <a:t>play a role </a:t>
            </a:r>
            <a:r>
              <a:rPr lang="pt-BR" dirty="0" err="1"/>
              <a:t>during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development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>
                <a:solidFill>
                  <a:srgbClr val="FFFF00"/>
                </a:solidFill>
              </a:rPr>
              <a:t>autoimmune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diseases</a:t>
            </a:r>
            <a:r>
              <a:rPr lang="pt-BR" dirty="0"/>
              <a:t>. </a:t>
            </a:r>
          </a:p>
          <a:p>
            <a:pPr marL="0" indent="0">
              <a:buNone/>
            </a:pPr>
            <a:endParaRPr lang="pt-BR" dirty="0"/>
          </a:p>
          <a:p>
            <a:r>
              <a:rPr lang="en-US" dirty="0"/>
              <a:t>Exposure to autoantigens due to prolongated activation of the innate immune system</a:t>
            </a:r>
          </a:p>
          <a:p>
            <a:endParaRPr lang="en-US" dirty="0"/>
          </a:p>
          <a:p>
            <a:r>
              <a:rPr lang="en-US" dirty="0"/>
              <a:t>Citrullinated proteins occur during </a:t>
            </a:r>
            <a:r>
              <a:rPr lang="en-US" dirty="0" err="1"/>
              <a:t>netosis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259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5" y="548681"/>
            <a:ext cx="8029575" cy="22574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3429001"/>
            <a:ext cx="2705100" cy="9048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832" y="3789040"/>
            <a:ext cx="23050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229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9955"/>
            <a:ext cx="12192000" cy="1143000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pt-BR" sz="3600" dirty="0" err="1">
                <a:solidFill>
                  <a:srgbClr val="FFFF00"/>
                </a:solidFill>
              </a:rPr>
              <a:t>NETopathies</a:t>
            </a:r>
            <a:r>
              <a:rPr lang="pt-BR" sz="3600" dirty="0">
                <a:solidFill>
                  <a:srgbClr val="FFFF00"/>
                </a:solidFill>
              </a:rPr>
              <a:t> are </a:t>
            </a:r>
            <a:r>
              <a:rPr lang="en-US" sz="3600" dirty="0">
                <a:solidFill>
                  <a:srgbClr val="FFFF00"/>
                </a:solidFill>
              </a:rPr>
              <a:t>governed by proteins originating from the NETs</a:t>
            </a:r>
            <a:endParaRPr lang="pt-BR" sz="3600" dirty="0">
              <a:solidFill>
                <a:srgbClr val="FFFF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b="12336"/>
          <a:stretch/>
        </p:blipFill>
        <p:spPr>
          <a:xfrm>
            <a:off x="1142546" y="1073400"/>
            <a:ext cx="9906906" cy="5342653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-1248816" y="639924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Mitsios</a:t>
            </a:r>
            <a:r>
              <a:rPr lang="pt-BR" dirty="0"/>
              <a:t> et al, </a:t>
            </a:r>
            <a:r>
              <a:rPr lang="pt-BR" i="1" dirty="0" err="1"/>
              <a:t>Frontiers</a:t>
            </a:r>
            <a:r>
              <a:rPr lang="pt-BR" i="1" dirty="0"/>
              <a:t> </a:t>
            </a:r>
            <a:r>
              <a:rPr lang="pt-BR" i="1" dirty="0" err="1"/>
              <a:t>Immunol</a:t>
            </a:r>
            <a:r>
              <a:rPr lang="pt-BR" dirty="0"/>
              <a:t>, 2017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546771" y="2429809"/>
            <a:ext cx="1188131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>
                    <a:lumMod val="50000"/>
                  </a:schemeClr>
                </a:solidFill>
              </a:rPr>
              <a:t>TRIGGER NET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A94DF72-91C0-4EB7-AD7E-712D8056D0F1}"/>
              </a:ext>
            </a:extLst>
          </p:cNvPr>
          <p:cNvSpPr txBox="1"/>
          <p:nvPr/>
        </p:nvSpPr>
        <p:spPr>
          <a:xfrm>
            <a:off x="1142546" y="1091783"/>
            <a:ext cx="1800200" cy="923330"/>
          </a:xfrm>
          <a:prstGeom prst="rect">
            <a:avLst/>
          </a:prstGeom>
          <a:solidFill>
            <a:srgbClr val="87F187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5">
                    <a:lumMod val="10000"/>
                  </a:schemeClr>
                </a:solidFill>
              </a:rPr>
              <a:t>Familiar </a:t>
            </a:r>
            <a:r>
              <a:rPr lang="pt-BR" b="1" dirty="0" err="1">
                <a:solidFill>
                  <a:schemeClr val="accent5">
                    <a:lumMod val="10000"/>
                  </a:schemeClr>
                </a:solidFill>
              </a:rPr>
              <a:t>Mediterranean</a:t>
            </a:r>
            <a:r>
              <a:rPr lang="pt-BR" b="1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pt-BR" b="1" dirty="0" err="1">
                <a:solidFill>
                  <a:schemeClr val="accent5">
                    <a:lumMod val="10000"/>
                  </a:schemeClr>
                </a:solidFill>
              </a:rPr>
              <a:t>Fever</a:t>
            </a:r>
            <a:endParaRPr lang="en-US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809AD49-866B-4066-B595-8AC981CE3852}"/>
              </a:ext>
            </a:extLst>
          </p:cNvPr>
          <p:cNvSpPr txBox="1"/>
          <p:nvPr/>
        </p:nvSpPr>
        <p:spPr>
          <a:xfrm>
            <a:off x="8763029" y="1268760"/>
            <a:ext cx="2286424" cy="523220"/>
          </a:xfrm>
          <a:prstGeom prst="rect">
            <a:avLst/>
          </a:prstGeom>
          <a:solidFill>
            <a:srgbClr val="EBD4C9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err="1">
                <a:solidFill>
                  <a:schemeClr val="accent5">
                    <a:lumMod val="10000"/>
                  </a:schemeClr>
                </a:solidFill>
              </a:rPr>
              <a:t>Thrombosis</a:t>
            </a:r>
            <a:endParaRPr lang="en-US" sz="28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2C3E150-8E46-4F1A-8734-37A3F47D74D3}"/>
              </a:ext>
            </a:extLst>
          </p:cNvPr>
          <p:cNvSpPr txBox="1"/>
          <p:nvPr/>
        </p:nvSpPr>
        <p:spPr>
          <a:xfrm>
            <a:off x="8706120" y="4777988"/>
            <a:ext cx="2286424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>
                <a:solidFill>
                  <a:schemeClr val="accent5">
                    <a:lumMod val="10000"/>
                  </a:schemeClr>
                </a:solidFill>
              </a:rPr>
              <a:t>Lupus</a:t>
            </a:r>
            <a:endParaRPr lang="en-US" sz="32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5517EB2-43EE-4344-A94B-E36FCE6EAE95}"/>
              </a:ext>
            </a:extLst>
          </p:cNvPr>
          <p:cNvSpPr txBox="1"/>
          <p:nvPr/>
        </p:nvSpPr>
        <p:spPr>
          <a:xfrm>
            <a:off x="7536160" y="5589240"/>
            <a:ext cx="1944216" cy="830997"/>
          </a:xfrm>
          <a:prstGeom prst="rect">
            <a:avLst/>
          </a:prstGeom>
          <a:solidFill>
            <a:schemeClr val="accent4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>
                <a:solidFill>
                  <a:schemeClr val="accent5">
                    <a:lumMod val="10000"/>
                  </a:schemeClr>
                </a:solidFill>
              </a:rPr>
              <a:t>Rheumatoid</a:t>
            </a:r>
            <a:r>
              <a:rPr lang="pt-BR" sz="2400" b="1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5">
                    <a:lumMod val="10000"/>
                  </a:schemeClr>
                </a:solidFill>
              </a:rPr>
              <a:t>Arthritis</a:t>
            </a:r>
            <a:endParaRPr lang="en-US" sz="24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5A82AC1-78B6-4739-9AC8-4A650526CFA6}"/>
              </a:ext>
            </a:extLst>
          </p:cNvPr>
          <p:cNvSpPr txBox="1"/>
          <p:nvPr/>
        </p:nvSpPr>
        <p:spPr>
          <a:xfrm>
            <a:off x="1271464" y="5013176"/>
            <a:ext cx="180020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>
                <a:solidFill>
                  <a:schemeClr val="accent5">
                    <a:lumMod val="10000"/>
                  </a:schemeClr>
                </a:solidFill>
              </a:rPr>
              <a:t>Psoriasis</a:t>
            </a:r>
            <a:r>
              <a:rPr lang="pt-BR" sz="2400" b="1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5">
                    <a:lumMod val="10000"/>
                  </a:schemeClr>
                </a:solidFill>
              </a:rPr>
              <a:t>Pulmonary</a:t>
            </a:r>
            <a:r>
              <a:rPr lang="pt-BR" sz="2400" b="1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5">
                    <a:lumMod val="10000"/>
                  </a:schemeClr>
                </a:solidFill>
              </a:rPr>
              <a:t>Fibrosis</a:t>
            </a:r>
            <a:endParaRPr lang="en-US" sz="2400" b="1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600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536E7-D22B-4493-91FE-BF82B630F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NET – RHEUMATOID </a:t>
            </a:r>
            <a:r>
              <a:rPr lang="pt-BR" dirty="0" err="1">
                <a:solidFill>
                  <a:srgbClr val="FFFF00"/>
                </a:solidFill>
              </a:rPr>
              <a:t>artHritIS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02CE0C-1305-4B63-A75D-E6D637D99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84737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73147" y="95573"/>
            <a:ext cx="8645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FFFF00"/>
                </a:solidFill>
              </a:rPr>
              <a:t>NET </a:t>
            </a:r>
            <a:r>
              <a:rPr lang="pt-BR" sz="3600" b="1" i="1" dirty="0" err="1">
                <a:solidFill>
                  <a:srgbClr val="FFFF00"/>
                </a:solidFill>
              </a:rPr>
              <a:t>is</a:t>
            </a:r>
            <a:r>
              <a:rPr lang="pt-BR" sz="3600" b="1" i="1" dirty="0">
                <a:solidFill>
                  <a:srgbClr val="FFFF00"/>
                </a:solidFill>
              </a:rPr>
              <a:t> </a:t>
            </a:r>
            <a:r>
              <a:rPr lang="pt-BR" sz="3600" b="1" i="1" dirty="0" err="1">
                <a:solidFill>
                  <a:srgbClr val="FFFF00"/>
                </a:solidFill>
              </a:rPr>
              <a:t>increased</a:t>
            </a:r>
            <a:r>
              <a:rPr lang="pt-BR" sz="3600" b="1" i="1" dirty="0">
                <a:solidFill>
                  <a:srgbClr val="FFFF00"/>
                </a:solidFill>
              </a:rPr>
              <a:t> in </a:t>
            </a:r>
            <a:r>
              <a:rPr lang="pt-BR" sz="3600" b="1" i="1" dirty="0" err="1">
                <a:solidFill>
                  <a:srgbClr val="FFFF00"/>
                </a:solidFill>
              </a:rPr>
              <a:t>serum</a:t>
            </a:r>
            <a:r>
              <a:rPr lang="pt-BR" sz="3600" b="1" i="1" dirty="0">
                <a:solidFill>
                  <a:srgbClr val="FFFF00"/>
                </a:solidFill>
              </a:rPr>
              <a:t> RA </a:t>
            </a:r>
            <a:r>
              <a:rPr lang="pt-BR" sz="3600" b="1" i="1" dirty="0" err="1">
                <a:solidFill>
                  <a:srgbClr val="FFFF00"/>
                </a:solidFill>
              </a:rPr>
              <a:t>patients</a:t>
            </a:r>
            <a:endParaRPr lang="pt-BR" sz="3600" b="1" i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1004889"/>
            <a:ext cx="710565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719736" y="6039151"/>
            <a:ext cx="2577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120 </a:t>
            </a:r>
            <a:r>
              <a:rPr lang="pt-BR" sz="2000" b="1" dirty="0" err="1"/>
              <a:t>controls</a:t>
            </a:r>
            <a:r>
              <a:rPr lang="pt-BR" sz="2000" b="1" dirty="0"/>
              <a:t>; 72 RA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752981D-ACC0-4198-A40D-ABC048356EA1}"/>
              </a:ext>
            </a:extLst>
          </p:cNvPr>
          <p:cNvSpPr txBox="1"/>
          <p:nvPr/>
        </p:nvSpPr>
        <p:spPr>
          <a:xfrm>
            <a:off x="6456040" y="6257153"/>
            <a:ext cx="58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Schineider</a:t>
            </a:r>
            <a:r>
              <a:rPr lang="pt-BR" dirty="0"/>
              <a:t> A, Falcão F, Silva T </a:t>
            </a:r>
            <a:r>
              <a:rPr lang="pt-BR" i="1" dirty="0"/>
              <a:t>et al</a:t>
            </a:r>
            <a:r>
              <a:rPr lang="pt-BR" dirty="0"/>
              <a:t>., </a:t>
            </a:r>
            <a:r>
              <a:rPr lang="pt-BR" dirty="0" err="1"/>
              <a:t>Unpublished</a:t>
            </a:r>
            <a:r>
              <a:rPr lang="pt-BR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3327770714"/>
      </p:ext>
    </p:extLst>
  </p:cSld>
  <p:clrMapOvr>
    <a:masterClrMapping/>
  </p:clrMapOvr>
  <p:transition spd="slow"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" r="9032"/>
          <a:stretch/>
        </p:blipFill>
        <p:spPr bwMode="auto">
          <a:xfrm>
            <a:off x="1464732" y="2420888"/>
            <a:ext cx="4462818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14277" r="16791" b="14509"/>
          <a:stretch/>
        </p:blipFill>
        <p:spPr>
          <a:xfrm>
            <a:off x="7968208" y="116633"/>
            <a:ext cx="2540956" cy="214655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91344" y="233124"/>
            <a:ext cx="6749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>
                <a:solidFill>
                  <a:srgbClr val="FFFF00"/>
                </a:solidFill>
              </a:rPr>
              <a:t>NET </a:t>
            </a:r>
            <a:r>
              <a:rPr lang="pt-BR" sz="3600" b="1" i="1" dirty="0" err="1">
                <a:solidFill>
                  <a:srgbClr val="FFFF00"/>
                </a:solidFill>
              </a:rPr>
              <a:t>is</a:t>
            </a:r>
            <a:r>
              <a:rPr lang="pt-BR" sz="3600" b="1" i="1" dirty="0">
                <a:solidFill>
                  <a:srgbClr val="FFFF00"/>
                </a:solidFill>
              </a:rPr>
              <a:t> </a:t>
            </a:r>
            <a:r>
              <a:rPr lang="pt-BR" sz="3600" b="1" i="1" dirty="0" err="1">
                <a:solidFill>
                  <a:srgbClr val="FFFF00"/>
                </a:solidFill>
              </a:rPr>
              <a:t>also</a:t>
            </a:r>
            <a:r>
              <a:rPr lang="pt-BR" sz="3600" b="1" i="1" dirty="0">
                <a:solidFill>
                  <a:srgbClr val="FFFF00"/>
                </a:solidFill>
              </a:rPr>
              <a:t> </a:t>
            </a:r>
            <a:r>
              <a:rPr lang="pt-BR" sz="3600" b="1" i="1" dirty="0" err="1">
                <a:solidFill>
                  <a:srgbClr val="FFFF00"/>
                </a:solidFill>
              </a:rPr>
              <a:t>increased</a:t>
            </a:r>
            <a:r>
              <a:rPr lang="pt-BR" sz="3600" b="1" i="1" dirty="0">
                <a:solidFill>
                  <a:srgbClr val="FFFF00"/>
                </a:solidFill>
              </a:rPr>
              <a:t> in </a:t>
            </a:r>
          </a:p>
          <a:p>
            <a:pPr algn="ctr"/>
            <a:r>
              <a:rPr lang="pt-BR" sz="3600" b="1" i="1" dirty="0" err="1">
                <a:solidFill>
                  <a:srgbClr val="FFFF00"/>
                </a:solidFill>
              </a:rPr>
              <a:t>Synovial</a:t>
            </a:r>
            <a:r>
              <a:rPr lang="pt-BR" sz="3600" b="1" i="1" dirty="0">
                <a:solidFill>
                  <a:srgbClr val="FFFF00"/>
                </a:solidFill>
              </a:rPr>
              <a:t> </a:t>
            </a:r>
            <a:r>
              <a:rPr lang="pt-BR" sz="3600" b="1" i="1" dirty="0" err="1">
                <a:solidFill>
                  <a:srgbClr val="FFFF00"/>
                </a:solidFill>
              </a:rPr>
              <a:t>fluid</a:t>
            </a:r>
            <a:r>
              <a:rPr lang="pt-BR" sz="3600" b="1" i="1" dirty="0">
                <a:solidFill>
                  <a:srgbClr val="FFFF00"/>
                </a:solidFill>
              </a:rPr>
              <a:t> </a:t>
            </a:r>
            <a:r>
              <a:rPr lang="pt-BR" sz="3600" b="1" i="1" dirty="0" err="1">
                <a:solidFill>
                  <a:srgbClr val="FFFF00"/>
                </a:solidFill>
              </a:rPr>
              <a:t>of</a:t>
            </a:r>
            <a:r>
              <a:rPr lang="pt-BR" sz="3600" b="1" i="1" dirty="0">
                <a:solidFill>
                  <a:srgbClr val="FFFF00"/>
                </a:solidFill>
              </a:rPr>
              <a:t> RA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279576" y="1902185"/>
            <a:ext cx="4341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 err="1"/>
              <a:t>Osteoarthritis</a:t>
            </a:r>
            <a:r>
              <a:rPr lang="pt-BR" sz="2000" i="1" dirty="0"/>
              <a:t> x </a:t>
            </a:r>
            <a:r>
              <a:rPr lang="pt-BR" sz="2000" i="1" dirty="0" err="1"/>
              <a:t>Rheumatoid</a:t>
            </a:r>
            <a:r>
              <a:rPr lang="pt-BR" sz="2000" i="1" dirty="0"/>
              <a:t> </a:t>
            </a:r>
            <a:r>
              <a:rPr lang="pt-BR" sz="2000" i="1" dirty="0" err="1"/>
              <a:t>arthritis</a:t>
            </a:r>
            <a:r>
              <a:rPr lang="pt-BR" sz="2000" i="1" dirty="0"/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r="10104"/>
          <a:stretch/>
        </p:blipFill>
        <p:spPr bwMode="auto">
          <a:xfrm>
            <a:off x="6052718" y="2420888"/>
            <a:ext cx="4203511" cy="30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269828" y="5848495"/>
            <a:ext cx="587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19 OA (4 male; 15 </a:t>
            </a:r>
            <a:r>
              <a:rPr lang="pt-BR" b="1" dirty="0" err="1"/>
              <a:t>female</a:t>
            </a:r>
            <a:r>
              <a:rPr lang="pt-BR" b="1" dirty="0"/>
              <a:t>)</a:t>
            </a:r>
            <a:r>
              <a:rPr lang="pt-BR" dirty="0"/>
              <a:t>; </a:t>
            </a:r>
            <a:r>
              <a:rPr lang="pt-BR" b="1" dirty="0"/>
              <a:t>32 RA (7 male; 25 </a:t>
            </a:r>
            <a:r>
              <a:rPr lang="pt-BR" b="1" dirty="0" err="1"/>
              <a:t>female</a:t>
            </a:r>
            <a:r>
              <a:rPr lang="pt-BR" b="1" dirty="0"/>
              <a:t>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8E29754-D7D4-4040-8DD3-13A003FF20F4}"/>
              </a:ext>
            </a:extLst>
          </p:cNvPr>
          <p:cNvSpPr txBox="1"/>
          <p:nvPr/>
        </p:nvSpPr>
        <p:spPr>
          <a:xfrm>
            <a:off x="6096000" y="6424856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Schineider</a:t>
            </a:r>
            <a:r>
              <a:rPr lang="pt-BR" dirty="0"/>
              <a:t> A, Falcão F, Silva T </a:t>
            </a:r>
            <a:r>
              <a:rPr lang="pt-BR" i="1" dirty="0"/>
              <a:t>et al</a:t>
            </a:r>
            <a:r>
              <a:rPr lang="pt-BR" dirty="0"/>
              <a:t>., </a:t>
            </a:r>
            <a:r>
              <a:rPr lang="pt-BR" i="1" dirty="0" err="1"/>
              <a:t>Unpublished</a:t>
            </a:r>
            <a:r>
              <a:rPr lang="pt-BR" i="1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2615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180" y="1412776"/>
            <a:ext cx="7763292" cy="484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32951" y="343192"/>
            <a:ext cx="11020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i="1" dirty="0">
                <a:solidFill>
                  <a:srgbClr val="FFFF00"/>
                </a:solidFill>
              </a:rPr>
              <a:t>NET </a:t>
            </a:r>
            <a:r>
              <a:rPr lang="pt-BR" sz="2800" b="1" i="1" dirty="0" err="1">
                <a:solidFill>
                  <a:srgbClr val="FFFF00"/>
                </a:solidFill>
              </a:rPr>
              <a:t>formation</a:t>
            </a:r>
            <a:r>
              <a:rPr lang="pt-BR" sz="2800" b="1" i="1" dirty="0">
                <a:solidFill>
                  <a:srgbClr val="FFFF00"/>
                </a:solidFill>
              </a:rPr>
              <a:t> </a:t>
            </a:r>
            <a:r>
              <a:rPr lang="pt-BR" sz="2800" b="1" i="1" dirty="0" err="1">
                <a:solidFill>
                  <a:srgbClr val="FFFF00"/>
                </a:solidFill>
              </a:rPr>
              <a:t>is</a:t>
            </a:r>
            <a:r>
              <a:rPr lang="pt-BR" sz="2800" b="1" i="1" dirty="0">
                <a:solidFill>
                  <a:srgbClr val="FFFF00"/>
                </a:solidFill>
              </a:rPr>
              <a:t> </a:t>
            </a:r>
            <a:r>
              <a:rPr lang="pt-BR" sz="2800" b="1" i="1" dirty="0" err="1">
                <a:solidFill>
                  <a:srgbClr val="FFFF00"/>
                </a:solidFill>
              </a:rPr>
              <a:t>decreased</a:t>
            </a:r>
            <a:r>
              <a:rPr lang="pt-BR" sz="2800" b="1" i="1" dirty="0">
                <a:solidFill>
                  <a:srgbClr val="FFFF00"/>
                </a:solidFill>
              </a:rPr>
              <a:t> in RA </a:t>
            </a:r>
            <a:r>
              <a:rPr lang="pt-BR" sz="2800" b="1" i="1" dirty="0" err="1">
                <a:solidFill>
                  <a:srgbClr val="FFFF00"/>
                </a:solidFill>
              </a:rPr>
              <a:t>responders</a:t>
            </a:r>
            <a:r>
              <a:rPr lang="pt-BR" sz="2800" b="1" i="1" dirty="0">
                <a:solidFill>
                  <a:srgbClr val="FFFF00"/>
                </a:solidFill>
              </a:rPr>
              <a:t> </a:t>
            </a:r>
            <a:r>
              <a:rPr lang="pt-BR" sz="2800" b="1" i="1" dirty="0" err="1">
                <a:solidFill>
                  <a:srgbClr val="FFFF00"/>
                </a:solidFill>
              </a:rPr>
              <a:t>to</a:t>
            </a:r>
            <a:r>
              <a:rPr lang="pt-BR" sz="2800" b="1" i="1" dirty="0">
                <a:solidFill>
                  <a:srgbClr val="FFFF00"/>
                </a:solidFill>
              </a:rPr>
              <a:t> Methotrexate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B286D68-AE0C-4824-BCF4-849061E3E07F}"/>
              </a:ext>
            </a:extLst>
          </p:cNvPr>
          <p:cNvSpPr txBox="1"/>
          <p:nvPr/>
        </p:nvSpPr>
        <p:spPr>
          <a:xfrm>
            <a:off x="6096000" y="6424856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Schineider</a:t>
            </a:r>
            <a:r>
              <a:rPr lang="pt-BR" dirty="0"/>
              <a:t> A, Falcão F, Silva T </a:t>
            </a:r>
            <a:r>
              <a:rPr lang="pt-BR" i="1" dirty="0"/>
              <a:t>et al</a:t>
            </a:r>
            <a:r>
              <a:rPr lang="pt-BR" dirty="0"/>
              <a:t>., </a:t>
            </a:r>
            <a:r>
              <a:rPr lang="pt-BR" i="1" dirty="0" err="1"/>
              <a:t>Unpublished</a:t>
            </a:r>
            <a:r>
              <a:rPr lang="pt-BR" i="1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81266307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E1364F-204F-43B9-91FA-6CD4D3C91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94255DB-5DCC-4556-8AD4-98A7848A2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116632"/>
            <a:ext cx="8068438" cy="618918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774648A-C4A1-4E0F-BFB7-8EC1A6DE9292}"/>
              </a:ext>
            </a:extLst>
          </p:cNvPr>
          <p:cNvSpPr txBox="1"/>
          <p:nvPr/>
        </p:nvSpPr>
        <p:spPr>
          <a:xfrm>
            <a:off x="7176120" y="645333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Generale</a:t>
            </a:r>
            <a:r>
              <a:rPr lang="pt-BR" dirty="0"/>
              <a:t> E et al., </a:t>
            </a:r>
            <a:r>
              <a:rPr lang="pt-BR" i="1" dirty="0" err="1"/>
              <a:t>Autoimmunity</a:t>
            </a:r>
            <a:r>
              <a:rPr lang="pt-BR" i="1" dirty="0"/>
              <a:t> </a:t>
            </a:r>
            <a:r>
              <a:rPr lang="pt-BR" i="1" dirty="0" err="1"/>
              <a:t>Rev</a:t>
            </a:r>
            <a:r>
              <a:rPr lang="pt-BR" i="1" dirty="0"/>
              <a:t>, </a:t>
            </a:r>
            <a:r>
              <a:rPr lang="pt-BR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2710713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055" y="1318151"/>
            <a:ext cx="7005322" cy="487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63812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FF00"/>
                </a:solidFill>
              </a:rPr>
              <a:t>NET </a:t>
            </a:r>
            <a:r>
              <a:rPr lang="pt-BR" sz="3200" b="1" i="1" dirty="0" err="1">
                <a:solidFill>
                  <a:srgbClr val="FFFF00"/>
                </a:solidFill>
              </a:rPr>
              <a:t>formation</a:t>
            </a:r>
            <a:r>
              <a:rPr lang="pt-BR" sz="3200" b="1" i="1" dirty="0">
                <a:solidFill>
                  <a:srgbClr val="FFFF00"/>
                </a:solidFill>
              </a:rPr>
              <a:t> </a:t>
            </a:r>
            <a:r>
              <a:rPr lang="pt-BR" sz="3200" b="1" i="1" dirty="0" err="1">
                <a:solidFill>
                  <a:srgbClr val="FFFF00"/>
                </a:solidFill>
              </a:rPr>
              <a:t>is</a:t>
            </a:r>
            <a:r>
              <a:rPr lang="pt-BR" sz="3200" b="1" i="1" dirty="0">
                <a:solidFill>
                  <a:srgbClr val="FFFF00"/>
                </a:solidFill>
              </a:rPr>
              <a:t> </a:t>
            </a:r>
            <a:r>
              <a:rPr lang="pt-BR" sz="3200" b="1" i="1" dirty="0" err="1">
                <a:solidFill>
                  <a:srgbClr val="FFFF00"/>
                </a:solidFill>
              </a:rPr>
              <a:t>increased</a:t>
            </a:r>
            <a:r>
              <a:rPr lang="pt-BR" sz="3200" b="1" i="1" dirty="0">
                <a:solidFill>
                  <a:srgbClr val="FFFF00"/>
                </a:solidFill>
              </a:rPr>
              <a:t> in RA </a:t>
            </a:r>
            <a:r>
              <a:rPr lang="pt-BR" sz="3200" b="1" i="1" dirty="0" err="1">
                <a:solidFill>
                  <a:srgbClr val="FFFF00"/>
                </a:solidFill>
              </a:rPr>
              <a:t>patients</a:t>
            </a:r>
            <a:r>
              <a:rPr lang="pt-BR" sz="3200" b="1" i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pt-BR" sz="3200" b="1" i="1" dirty="0" err="1">
                <a:solidFill>
                  <a:srgbClr val="FFFF00"/>
                </a:solidFill>
              </a:rPr>
              <a:t>with</a:t>
            </a:r>
            <a:r>
              <a:rPr lang="pt-BR" sz="3200" b="1" i="1" dirty="0">
                <a:solidFill>
                  <a:srgbClr val="FFFF00"/>
                </a:solidFill>
              </a:rPr>
              <a:t> high </a:t>
            </a:r>
            <a:r>
              <a:rPr lang="pt-BR" sz="3200" b="1" i="1" dirty="0" err="1">
                <a:solidFill>
                  <a:srgbClr val="FFFF00"/>
                </a:solidFill>
              </a:rPr>
              <a:t>levels</a:t>
            </a:r>
            <a:r>
              <a:rPr lang="pt-BR" sz="3200" b="1" i="1" dirty="0">
                <a:solidFill>
                  <a:srgbClr val="FFFF00"/>
                </a:solidFill>
              </a:rPr>
              <a:t> </a:t>
            </a:r>
            <a:r>
              <a:rPr lang="pt-BR" sz="3200" b="1" i="1" dirty="0" err="1">
                <a:solidFill>
                  <a:srgbClr val="FFFF00"/>
                </a:solidFill>
              </a:rPr>
              <a:t>of</a:t>
            </a:r>
            <a:r>
              <a:rPr lang="pt-BR" sz="3200" b="1" i="1" dirty="0">
                <a:solidFill>
                  <a:srgbClr val="FFFF00"/>
                </a:solidFill>
              </a:rPr>
              <a:t> ACPA (</a:t>
            </a:r>
            <a:r>
              <a:rPr lang="pt-BR" sz="3200" b="1" i="1" dirty="0" err="1">
                <a:solidFill>
                  <a:srgbClr val="FFFF00"/>
                </a:solidFill>
              </a:rPr>
              <a:t>Anti-Citrulinated</a:t>
            </a:r>
            <a:r>
              <a:rPr lang="pt-BR" sz="3200" b="1" i="1" dirty="0">
                <a:solidFill>
                  <a:srgbClr val="FFFF00"/>
                </a:solidFill>
              </a:rPr>
              <a:t> </a:t>
            </a:r>
            <a:r>
              <a:rPr lang="pt-BR" sz="3200" b="1" i="1" dirty="0" err="1">
                <a:solidFill>
                  <a:srgbClr val="FFFF00"/>
                </a:solidFill>
              </a:rPr>
              <a:t>Protein</a:t>
            </a:r>
            <a:r>
              <a:rPr lang="pt-BR" sz="3200" b="1" i="1" dirty="0">
                <a:solidFill>
                  <a:srgbClr val="FFFF00"/>
                </a:solidFill>
              </a:rPr>
              <a:t> </a:t>
            </a:r>
            <a:r>
              <a:rPr lang="pt-BR" sz="3200" b="1" i="1" dirty="0" err="1">
                <a:solidFill>
                  <a:srgbClr val="FFFF00"/>
                </a:solidFill>
              </a:rPr>
              <a:t>Antibody</a:t>
            </a:r>
            <a:r>
              <a:rPr lang="pt-BR" sz="3200" b="1" i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D483AF1-88A8-41A8-8C3B-21FCC1B00C2E}"/>
              </a:ext>
            </a:extLst>
          </p:cNvPr>
          <p:cNvSpPr txBox="1"/>
          <p:nvPr/>
        </p:nvSpPr>
        <p:spPr>
          <a:xfrm>
            <a:off x="6096000" y="6424856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Schineider</a:t>
            </a:r>
            <a:r>
              <a:rPr lang="pt-BR" dirty="0"/>
              <a:t> A, Falcão F, Silva T </a:t>
            </a:r>
            <a:r>
              <a:rPr lang="pt-BR" i="1" dirty="0"/>
              <a:t>et al</a:t>
            </a:r>
            <a:r>
              <a:rPr lang="pt-BR" dirty="0"/>
              <a:t>., </a:t>
            </a:r>
            <a:r>
              <a:rPr lang="pt-BR" i="1" dirty="0" err="1"/>
              <a:t>Unpublished</a:t>
            </a:r>
            <a:r>
              <a:rPr lang="pt-BR" i="1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378518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AE846B-5C38-4350-9D1B-865F373BB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92896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New Therapeutic Strategies Based on </a:t>
            </a:r>
            <a:r>
              <a:rPr lang="en-US" b="1" dirty="0" err="1">
                <a:solidFill>
                  <a:srgbClr val="FFFF00"/>
                </a:solidFill>
              </a:rPr>
              <a:t>NETosis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075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072664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NET FORMATION BLOCKADE</a:t>
            </a:r>
            <a:endParaRPr lang="pt-BR" sz="3600" b="1" dirty="0">
              <a:solidFill>
                <a:srgbClr val="FFFF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6159" r="58765" b="30246"/>
          <a:stretch/>
        </p:blipFill>
        <p:spPr>
          <a:xfrm>
            <a:off x="2709440" y="1052736"/>
            <a:ext cx="6653784" cy="5311073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367808" y="645333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Mitsios</a:t>
            </a:r>
            <a:r>
              <a:rPr lang="pt-BR" dirty="0"/>
              <a:t> et al, </a:t>
            </a:r>
            <a:r>
              <a:rPr lang="pt-BR" i="1" dirty="0" err="1"/>
              <a:t>Frontiers</a:t>
            </a:r>
            <a:r>
              <a:rPr lang="pt-BR" i="1" dirty="0"/>
              <a:t> </a:t>
            </a:r>
            <a:r>
              <a:rPr lang="pt-BR" i="1" dirty="0" err="1"/>
              <a:t>Immunol</a:t>
            </a:r>
            <a:r>
              <a:rPr lang="pt-BR" dirty="0"/>
              <a:t>, 2017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5CB2BF7-5851-436E-A918-492956E66243}"/>
              </a:ext>
            </a:extLst>
          </p:cNvPr>
          <p:cNvSpPr/>
          <p:nvPr/>
        </p:nvSpPr>
        <p:spPr>
          <a:xfrm>
            <a:off x="2351584" y="2201469"/>
            <a:ext cx="7344816" cy="24550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357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New Therapeutic Strategies Based on </a:t>
            </a:r>
            <a:r>
              <a:rPr lang="en-US" sz="3600" b="1" dirty="0" err="1">
                <a:solidFill>
                  <a:srgbClr val="FFFF00"/>
                </a:solidFill>
              </a:rPr>
              <a:t>NETosis</a:t>
            </a:r>
            <a:endParaRPr lang="pt-BR" sz="3600" b="1" dirty="0">
              <a:solidFill>
                <a:srgbClr val="FFFF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41235" t="6159" r="26891" b="49190"/>
          <a:stretch/>
        </p:blipFill>
        <p:spPr>
          <a:xfrm>
            <a:off x="2114872" y="1142999"/>
            <a:ext cx="7272392" cy="5272483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312024" y="6488668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Mitsios</a:t>
            </a:r>
            <a:r>
              <a:rPr lang="pt-BR" dirty="0"/>
              <a:t> et al, </a:t>
            </a:r>
            <a:r>
              <a:rPr lang="pt-BR" i="1" dirty="0" err="1"/>
              <a:t>Frontiers</a:t>
            </a:r>
            <a:r>
              <a:rPr lang="pt-BR" i="1" dirty="0"/>
              <a:t> </a:t>
            </a:r>
            <a:r>
              <a:rPr lang="pt-BR" i="1" dirty="0" err="1"/>
              <a:t>Immunol</a:t>
            </a:r>
            <a:r>
              <a:rPr lang="pt-BR" dirty="0"/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22402969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err="1">
                <a:solidFill>
                  <a:srgbClr val="FFFF00"/>
                </a:solidFill>
              </a:rPr>
              <a:t>Inhibition</a:t>
            </a:r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b="1" dirty="0" err="1">
                <a:solidFill>
                  <a:srgbClr val="FFFF00"/>
                </a:solidFill>
              </a:rPr>
              <a:t>of</a:t>
            </a:r>
            <a:r>
              <a:rPr lang="pt-BR" b="1" dirty="0">
                <a:solidFill>
                  <a:srgbClr val="FFFF00"/>
                </a:solidFill>
              </a:rPr>
              <a:t> NET release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618" y="1417638"/>
            <a:ext cx="8742797" cy="474766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672064" y="6395521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Soehnlein</a:t>
            </a:r>
            <a:r>
              <a:rPr lang="pt-BR" dirty="0"/>
              <a:t> O et al., </a:t>
            </a:r>
            <a:r>
              <a:rPr lang="pt-BR" i="1" dirty="0"/>
              <a:t>Nat </a:t>
            </a:r>
            <a:r>
              <a:rPr lang="pt-BR" i="1" dirty="0" err="1"/>
              <a:t>Rev</a:t>
            </a:r>
            <a:r>
              <a:rPr lang="pt-BR" i="1" dirty="0"/>
              <a:t> </a:t>
            </a:r>
            <a:r>
              <a:rPr lang="pt-BR" i="1" dirty="0" err="1"/>
              <a:t>Rheumatol</a:t>
            </a:r>
            <a:r>
              <a:rPr lang="pt-BR" dirty="0"/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13130214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New Therapeutic Strategies Based on </a:t>
            </a:r>
            <a:r>
              <a:rPr lang="en-US" sz="3600" b="1" dirty="0" err="1">
                <a:solidFill>
                  <a:srgbClr val="FFFF00"/>
                </a:solidFill>
              </a:rPr>
              <a:t>NETosis</a:t>
            </a:r>
            <a:endParaRPr lang="pt-BR" sz="3600" b="1" dirty="0">
              <a:solidFill>
                <a:srgbClr val="FFFF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73109" t="6159" r="595" b="49190"/>
          <a:stretch/>
        </p:blipFill>
        <p:spPr>
          <a:xfrm>
            <a:off x="3287688" y="1078882"/>
            <a:ext cx="6120680" cy="525222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367808" y="645333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Mitsios</a:t>
            </a:r>
            <a:r>
              <a:rPr lang="pt-BR" dirty="0"/>
              <a:t> et al, </a:t>
            </a:r>
            <a:r>
              <a:rPr lang="pt-BR" i="1" dirty="0" err="1"/>
              <a:t>Frontiers</a:t>
            </a:r>
            <a:r>
              <a:rPr lang="pt-BR" i="1" dirty="0"/>
              <a:t> </a:t>
            </a:r>
            <a:r>
              <a:rPr lang="pt-BR" i="1" dirty="0" err="1"/>
              <a:t>Immunol</a:t>
            </a:r>
            <a:r>
              <a:rPr lang="pt-BR" dirty="0"/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103278358"/>
      </p:ext>
    </p:extLst>
  </p:cSld>
  <p:clrMapOvr>
    <a:masterClrMapping/>
  </p:clrMapOvr>
  <p:transition spd="slow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8" y="-30856"/>
            <a:ext cx="10972800" cy="1143000"/>
          </a:xfrm>
        </p:spPr>
        <p:txBody>
          <a:bodyPr/>
          <a:lstStyle/>
          <a:p>
            <a:r>
              <a:rPr lang="pt-BR" b="1" dirty="0">
                <a:solidFill>
                  <a:srgbClr val="FFFF00"/>
                </a:solidFill>
              </a:rPr>
              <a:t>Future Targets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505" t="7189" r="1505"/>
          <a:stretch/>
        </p:blipFill>
        <p:spPr>
          <a:xfrm>
            <a:off x="108268" y="1231457"/>
            <a:ext cx="11604356" cy="508589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E5DF44D-D5EC-4814-8312-EDFCCF74FCB7}"/>
              </a:ext>
            </a:extLst>
          </p:cNvPr>
          <p:cNvSpPr txBox="1"/>
          <p:nvPr/>
        </p:nvSpPr>
        <p:spPr>
          <a:xfrm>
            <a:off x="6456040" y="652534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O’Neil</a:t>
            </a:r>
            <a:r>
              <a:rPr lang="pt-BR" dirty="0"/>
              <a:t> &amp; Kaplan, </a:t>
            </a:r>
            <a:r>
              <a:rPr lang="pt-BR" i="1" dirty="0" err="1"/>
              <a:t>Trends</a:t>
            </a:r>
            <a:r>
              <a:rPr lang="pt-BR" i="1" dirty="0"/>
              <a:t> in Molecular </a:t>
            </a:r>
            <a:r>
              <a:rPr lang="pt-BR" i="1" dirty="0" err="1"/>
              <a:t>Med</a:t>
            </a:r>
            <a:r>
              <a:rPr lang="pt-BR" dirty="0"/>
              <a:t>, 2018</a:t>
            </a:r>
            <a:endParaRPr lang="en-US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612265C-5721-4C80-BD7D-B819A56BD416}"/>
              </a:ext>
            </a:extLst>
          </p:cNvPr>
          <p:cNvSpPr/>
          <p:nvPr/>
        </p:nvSpPr>
        <p:spPr>
          <a:xfrm>
            <a:off x="6095998" y="1877314"/>
            <a:ext cx="5486399" cy="30277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29282"/>
      </p:ext>
    </p:extLst>
  </p:cSld>
  <p:clrMapOvr>
    <a:masterClrMapping/>
  </p:clrMapOvr>
  <p:transition spd="slow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59DA9-CFB6-4E59-91B3-2FE37C8C8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1331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pt-BR" b="1" dirty="0">
                <a:solidFill>
                  <a:srgbClr val="FFFF00"/>
                </a:solidFill>
              </a:rPr>
              <a:t>Final </a:t>
            </a:r>
            <a:r>
              <a:rPr lang="pt-BR" b="1" dirty="0" err="1">
                <a:solidFill>
                  <a:srgbClr val="FFFF00"/>
                </a:solidFill>
              </a:rPr>
              <a:t>Messages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1FEBE1-9BC6-4796-97AE-FA5CE354A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87" y="1124744"/>
            <a:ext cx="11772626" cy="4104456"/>
          </a:xfrm>
          <a:solidFill>
            <a:schemeClr val="accent5">
              <a:lumMod val="25000"/>
            </a:schemeClr>
          </a:solidFill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/>
              <a:t>The innate immune response has relevance in the etiopathogenesis of the rheumatic autoimmune disease, becoming a target for therapeutic options. </a:t>
            </a:r>
            <a:endParaRPr lang="pt-BR" sz="4400" b="1" dirty="0"/>
          </a:p>
        </p:txBody>
      </p:sp>
      <p:sp>
        <p:nvSpPr>
          <p:cNvPr id="200708" name="CaixaDeTexto 3">
            <a:extLst>
              <a:ext uri="{FF2B5EF4-FFF2-40B4-BE49-F238E27FC236}">
                <a16:creationId xmlns:a16="http://schemas.microsoft.com/office/drawing/2014/main" id="{7BD0E1E2-4F9E-4CA0-BCD4-A6994B455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680" y="5517232"/>
            <a:ext cx="5329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4000" b="1" dirty="0">
                <a:solidFill>
                  <a:srgbClr val="FFFF00"/>
                </a:solidFill>
              </a:rPr>
              <a:t>NEW PARADIGM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804111C-DD96-43FE-A3DE-3A303884B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288" y="5373216"/>
            <a:ext cx="2178935" cy="1431309"/>
          </a:xfrm>
          <a:prstGeom prst="rect">
            <a:avLst/>
          </a:prstGeom>
        </p:spPr>
      </p:pic>
    </p:spTree>
  </p:cSld>
  <p:clrMapOvr>
    <a:masterClrMapping/>
  </p:clrMapOvr>
  <p:transition spd="slow" advTm="881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FF00"/>
                </a:solidFill>
              </a:rPr>
              <a:t>Final </a:t>
            </a:r>
            <a:r>
              <a:rPr lang="pt-BR" b="1" dirty="0" err="1">
                <a:solidFill>
                  <a:srgbClr val="FFFF00"/>
                </a:solidFill>
              </a:rPr>
              <a:t>Messages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7348" y="1772816"/>
            <a:ext cx="11737304" cy="3629000"/>
          </a:xfrm>
          <a:solidFill>
            <a:schemeClr val="bg2"/>
          </a:solidFill>
        </p:spPr>
        <p:txBody>
          <a:bodyPr>
            <a:normAutofit fontScale="92500" lnSpcReduction="10000"/>
          </a:bodyPr>
          <a:lstStyle/>
          <a:p>
            <a:pPr algn="ctr">
              <a:lnSpc>
                <a:spcPct val="150000"/>
              </a:lnSpc>
            </a:pPr>
            <a:r>
              <a:rPr lang="en-US" sz="4400" dirty="0"/>
              <a:t>Nowadays, Neutrophils are considered protagonists in autoimmune diseases, which in the past have been described as exclusive diseases of the adaptive immune system.</a:t>
            </a:r>
          </a:p>
        </p:txBody>
      </p:sp>
    </p:spTree>
    <p:extLst>
      <p:ext uri="{BB962C8B-B14F-4D97-AF65-F5344CB8AC3E}">
        <p14:creationId xmlns:p14="http://schemas.microsoft.com/office/powerpoint/2010/main" val="213766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FF00"/>
                </a:solidFill>
              </a:rPr>
              <a:t>Final </a:t>
            </a:r>
            <a:r>
              <a:rPr lang="pt-BR" b="1" dirty="0" err="1">
                <a:solidFill>
                  <a:srgbClr val="FFFF00"/>
                </a:solidFill>
              </a:rPr>
              <a:t>Messages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916832"/>
            <a:ext cx="10972800" cy="3740398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/>
              <a:t>The identification of </a:t>
            </a:r>
            <a:r>
              <a:rPr lang="en-US" sz="4000" b="1" dirty="0" err="1"/>
              <a:t>Inflamassomes</a:t>
            </a:r>
            <a:r>
              <a:rPr lang="en-US" sz="4000" b="1" dirty="0"/>
              <a:t> and NETs in the etiopathogenesis of autoimmune inflammatory diseases provided a new therapeutic approach</a:t>
            </a:r>
            <a:r>
              <a:rPr lang="en-US" sz="3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573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9.5|7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1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7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1"/>
</p:tagLst>
</file>

<file path=ppt/theme/theme1.xml><?xml version="1.0" encoding="utf-8"?>
<a:theme xmlns:a="http://schemas.openxmlformats.org/drawingml/2006/main" name="Feixe">
  <a:themeElements>
    <a:clrScheme name="Feixe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Feix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eixe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41679</TotalTime>
  <Words>3202</Words>
  <Application>Microsoft Office PowerPoint</Application>
  <PresentationFormat>Widescreen</PresentationFormat>
  <Paragraphs>530</Paragraphs>
  <Slides>108</Slides>
  <Notes>33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108</vt:i4>
      </vt:variant>
    </vt:vector>
  </HeadingPairs>
  <TitlesOfParts>
    <vt:vector size="115" baseType="lpstr">
      <vt:lpstr>Arial</vt:lpstr>
      <vt:lpstr>Calibri</vt:lpstr>
      <vt:lpstr>Helvetica Neue</vt:lpstr>
      <vt:lpstr>Times New Roman</vt:lpstr>
      <vt:lpstr>Verdana</vt:lpstr>
      <vt:lpstr>Wingdings</vt:lpstr>
      <vt:lpstr>Feixe</vt:lpstr>
      <vt:lpstr> Innate Immune Response as a Therapeutic Target in Autoimmune Diseases</vt:lpstr>
      <vt:lpstr>Objective</vt:lpstr>
      <vt:lpstr>Apresentação do PowerPoint</vt:lpstr>
      <vt:lpstr>Quadros Relacionados a Resposta Imune Inata e Adquirida na 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</vt:lpstr>
      <vt:lpstr>Apresentação do PowerPoint</vt:lpstr>
      <vt:lpstr>Atividades próxima semana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Aumento da Expressão de CCR2 em neutrófilos de pacientes com AR inicial</vt:lpstr>
      <vt:lpstr>Antagonistas do CCR2 como alvo terapêutico na AR</vt:lpstr>
      <vt:lpstr>Mensagens Finais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Potential Biomarkers of Therapeutic Response in RA that our group is investigating</vt:lpstr>
      <vt:lpstr>Differential gene expression between responders and non responders to TNF blockers</vt:lpstr>
      <vt:lpstr>Apresentação do PowerPoint</vt:lpstr>
      <vt:lpstr>Apresentação do PowerPoint</vt:lpstr>
      <vt:lpstr>Paradigm Change </vt:lpstr>
      <vt:lpstr>Apresentação do PowerPoint</vt:lpstr>
      <vt:lpstr> </vt:lpstr>
      <vt:lpstr>Apresentação do PowerPoint</vt:lpstr>
      <vt:lpstr>IMMUNE RESPONSE ACTIVATION</vt:lpstr>
      <vt:lpstr>IMMUNE RESPONSE ACTIVATION</vt:lpstr>
      <vt:lpstr>Paradigm Change </vt:lpstr>
      <vt:lpstr>Innate Response in Autoimmune Rheumatic Diseases</vt:lpstr>
      <vt:lpstr>Potential targets that our group is investigating</vt:lpstr>
      <vt:lpstr>ALARMINS or DAMPS</vt:lpstr>
      <vt:lpstr>PAMPs or DAMPs</vt:lpstr>
      <vt:lpstr>ALARMINS or DAMPs</vt:lpstr>
      <vt:lpstr>Apresentação do PowerPoint</vt:lpstr>
      <vt:lpstr>Apresentação do PowerPoint</vt:lpstr>
      <vt:lpstr>IL-33 is target of anti-TNF therapy</vt:lpstr>
      <vt:lpstr>Apresentação do PowerPoint</vt:lpstr>
      <vt:lpstr>PRR - Pattern Recognition Receptors </vt:lpstr>
      <vt:lpstr>Apresentação do PowerPoint</vt:lpstr>
      <vt:lpstr>Apresentação do PowerPoint</vt:lpstr>
      <vt:lpstr>Apresentação do PowerPoint</vt:lpstr>
      <vt:lpstr>Paradigm Change </vt:lpstr>
      <vt:lpstr>INFLAMMASOMES</vt:lpstr>
      <vt:lpstr>INFLAMMASOMES</vt:lpstr>
      <vt:lpstr>Apresentação do PowerPoint</vt:lpstr>
      <vt:lpstr>Genes related to Inflammasomes are highly expressed in monocytes of Rheumatoid Arthritis Patients</vt:lpstr>
      <vt:lpstr>Potential targets in INNATE IMMUNE RESPONSE that our group is investigating</vt:lpstr>
      <vt:lpstr>Neutrophils in RA</vt:lpstr>
      <vt:lpstr>Apresentação do PowerPoint</vt:lpstr>
      <vt:lpstr>Apresentação do PowerPoint</vt:lpstr>
      <vt:lpstr>Apresentação do PowerPoint</vt:lpstr>
      <vt:lpstr>Neutrophils and Oxidative Stress in 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NETosis</vt:lpstr>
      <vt:lpstr>Apresentação do PowerPoint</vt:lpstr>
      <vt:lpstr>Apresentação do PowerPoint</vt:lpstr>
      <vt:lpstr>Apresentação do PowerPoint</vt:lpstr>
      <vt:lpstr>NETose in vitro </vt:lpstr>
      <vt:lpstr>NETosis and Autoimmunity</vt:lpstr>
      <vt:lpstr>Apresentação do PowerPoint</vt:lpstr>
      <vt:lpstr>NETopathies are governed by proteins originating from the NETs</vt:lpstr>
      <vt:lpstr>NET – RHEUMATOID artHritIS</vt:lpstr>
      <vt:lpstr>Apresentação do PowerPoint</vt:lpstr>
      <vt:lpstr>Apresentação do PowerPoint</vt:lpstr>
      <vt:lpstr>Apresentação do PowerPoint</vt:lpstr>
      <vt:lpstr>Apresentação do PowerPoint</vt:lpstr>
      <vt:lpstr>New Therapeutic Strategies Based on NETosis</vt:lpstr>
      <vt:lpstr>NET FORMATION BLOCKADE</vt:lpstr>
      <vt:lpstr>New Therapeutic Strategies Based on NETosis</vt:lpstr>
      <vt:lpstr>Inhibition of NET release</vt:lpstr>
      <vt:lpstr>New Therapeutic Strategies Based on NETosis</vt:lpstr>
      <vt:lpstr>Future Targets </vt:lpstr>
      <vt:lpstr>Final Messages</vt:lpstr>
      <vt:lpstr>Final Messages</vt:lpstr>
      <vt:lpstr>Final Messages</vt:lpstr>
      <vt:lpstr>Final Messages</vt:lpstr>
      <vt:lpstr>DIVISÃO DE IMUNOLOGIA 1997</vt:lpstr>
      <vt:lpstr>  </vt:lpstr>
      <vt:lpstr>Apresentação do PowerPoint</vt:lpstr>
      <vt:lpstr>Apresentação do PowerPoint</vt:lpstr>
      <vt:lpstr>Acknowledgments</vt:lpstr>
      <vt:lpstr>Obrigado!</vt:lpstr>
      <vt:lpstr>Apresentação do PowerPoint</vt:lpstr>
      <vt:lpstr>Apresentação do PowerPoint</vt:lpstr>
    </vt:vector>
  </TitlesOfParts>
  <Company>Faculdade de Medicina Ribeirao Preto USP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livre-docente</dc:title>
  <dc:creator>paulo louzada jr</dc:creator>
  <cp:lastModifiedBy>Paulo Louzada</cp:lastModifiedBy>
  <cp:revision>565</cp:revision>
  <dcterms:created xsi:type="dcterms:W3CDTF">2009-02-02T22:26:00Z</dcterms:created>
  <dcterms:modified xsi:type="dcterms:W3CDTF">2020-08-06T13:34:13Z</dcterms:modified>
</cp:coreProperties>
</file>