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7" r:id="rId3"/>
    <p:sldId id="257" r:id="rId4"/>
    <p:sldId id="258" r:id="rId5"/>
    <p:sldId id="259" r:id="rId6"/>
    <p:sldId id="261" r:id="rId7"/>
    <p:sldId id="264" r:id="rId8"/>
    <p:sldId id="265" r:id="rId9"/>
    <p:sldId id="260" r:id="rId10"/>
    <p:sldId id="266" r:id="rId11"/>
    <p:sldId id="263" r:id="rId12"/>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67" y="3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04B0E8-74EA-47F7-B9A8-C871D1E2D7ED}" type="datetimeFigureOut">
              <a:rPr lang="pt-BR" smtClean="0"/>
              <a:t>13/08/2023</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DE80AF-2991-4C7B-85E4-46C6327F91FB}" type="slidenum">
              <a:rPr lang="pt-BR" smtClean="0"/>
              <a:t>‹nº›</a:t>
            </a:fld>
            <a:endParaRPr lang="pt-BR"/>
          </a:p>
        </p:txBody>
      </p:sp>
    </p:spTree>
    <p:extLst>
      <p:ext uri="{BB962C8B-B14F-4D97-AF65-F5344CB8AC3E}">
        <p14:creationId xmlns:p14="http://schemas.microsoft.com/office/powerpoint/2010/main" val="3224218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E4DE80AF-2991-4C7B-85E4-46C6327F91FB}" type="slidenum">
              <a:rPr lang="pt-BR" smtClean="0"/>
              <a:t>1</a:t>
            </a:fld>
            <a:endParaRPr lang="pt-BR"/>
          </a:p>
        </p:txBody>
      </p:sp>
    </p:spTree>
    <p:extLst>
      <p:ext uri="{BB962C8B-B14F-4D97-AF65-F5344CB8AC3E}">
        <p14:creationId xmlns:p14="http://schemas.microsoft.com/office/powerpoint/2010/main" val="228631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78375166-0324-4621-BE17-8C00B1F66FFB}" type="datetimeFigureOut">
              <a:rPr lang="pt-BR" smtClean="0"/>
              <a:t>13/08/2023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BAAC8BF-7E6C-4112-ABC2-C8475F65A60E}" type="slidenum">
              <a:rPr lang="pt-BR" smtClean="0"/>
              <a:t>‹nº›</a:t>
            </a:fld>
            <a:endParaRPr lang="pt-BR"/>
          </a:p>
        </p:txBody>
      </p:sp>
    </p:spTree>
    <p:extLst>
      <p:ext uri="{BB962C8B-B14F-4D97-AF65-F5344CB8AC3E}">
        <p14:creationId xmlns:p14="http://schemas.microsoft.com/office/powerpoint/2010/main" val="4272863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78375166-0324-4621-BE17-8C00B1F66FFB}" type="datetimeFigureOut">
              <a:rPr lang="pt-BR" smtClean="0"/>
              <a:t>13/08/2023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BAAC8BF-7E6C-4112-ABC2-C8475F65A60E}" type="slidenum">
              <a:rPr lang="pt-BR" smtClean="0"/>
              <a:t>‹nº›</a:t>
            </a:fld>
            <a:endParaRPr lang="pt-BR"/>
          </a:p>
        </p:txBody>
      </p:sp>
    </p:spTree>
    <p:extLst>
      <p:ext uri="{BB962C8B-B14F-4D97-AF65-F5344CB8AC3E}">
        <p14:creationId xmlns:p14="http://schemas.microsoft.com/office/powerpoint/2010/main" val="1195071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78375166-0324-4621-BE17-8C00B1F66FFB}" type="datetimeFigureOut">
              <a:rPr lang="pt-BR" smtClean="0"/>
              <a:t>13/08/2023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BAAC8BF-7E6C-4112-ABC2-C8475F65A60E}" type="slidenum">
              <a:rPr lang="pt-BR" smtClean="0"/>
              <a:t>‹nº›</a:t>
            </a:fld>
            <a:endParaRPr lang="pt-BR"/>
          </a:p>
        </p:txBody>
      </p:sp>
    </p:spTree>
    <p:extLst>
      <p:ext uri="{BB962C8B-B14F-4D97-AF65-F5344CB8AC3E}">
        <p14:creationId xmlns:p14="http://schemas.microsoft.com/office/powerpoint/2010/main" val="380667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78375166-0324-4621-BE17-8C00B1F66FFB}" type="datetimeFigureOut">
              <a:rPr lang="pt-BR" smtClean="0"/>
              <a:t>13/08/2023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BAAC8BF-7E6C-4112-ABC2-C8475F65A60E}" type="slidenum">
              <a:rPr lang="pt-BR" smtClean="0"/>
              <a:t>‹nº›</a:t>
            </a:fld>
            <a:endParaRPr lang="pt-BR"/>
          </a:p>
        </p:txBody>
      </p:sp>
    </p:spTree>
    <p:extLst>
      <p:ext uri="{BB962C8B-B14F-4D97-AF65-F5344CB8AC3E}">
        <p14:creationId xmlns:p14="http://schemas.microsoft.com/office/powerpoint/2010/main" val="1902539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78375166-0324-4621-BE17-8C00B1F66FFB}" type="datetimeFigureOut">
              <a:rPr lang="pt-BR" smtClean="0"/>
              <a:t>13/08/2023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BAAC8BF-7E6C-4112-ABC2-C8475F65A60E}" type="slidenum">
              <a:rPr lang="pt-BR" smtClean="0"/>
              <a:t>‹nº›</a:t>
            </a:fld>
            <a:endParaRPr lang="pt-BR"/>
          </a:p>
        </p:txBody>
      </p:sp>
    </p:spTree>
    <p:extLst>
      <p:ext uri="{BB962C8B-B14F-4D97-AF65-F5344CB8AC3E}">
        <p14:creationId xmlns:p14="http://schemas.microsoft.com/office/powerpoint/2010/main" val="528813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78375166-0324-4621-BE17-8C00B1F66FFB}" type="datetimeFigureOut">
              <a:rPr lang="pt-BR" smtClean="0"/>
              <a:t>13/08/2023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BAAC8BF-7E6C-4112-ABC2-C8475F65A60E}" type="slidenum">
              <a:rPr lang="pt-BR" smtClean="0"/>
              <a:t>‹nº›</a:t>
            </a:fld>
            <a:endParaRPr lang="pt-BR"/>
          </a:p>
        </p:txBody>
      </p:sp>
    </p:spTree>
    <p:extLst>
      <p:ext uri="{BB962C8B-B14F-4D97-AF65-F5344CB8AC3E}">
        <p14:creationId xmlns:p14="http://schemas.microsoft.com/office/powerpoint/2010/main" val="725229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78375166-0324-4621-BE17-8C00B1F66FFB}" type="datetimeFigureOut">
              <a:rPr lang="pt-BR" smtClean="0"/>
              <a:t>13/08/2023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5BAAC8BF-7E6C-4112-ABC2-C8475F65A60E}" type="slidenum">
              <a:rPr lang="pt-BR" smtClean="0"/>
              <a:t>‹nº›</a:t>
            </a:fld>
            <a:endParaRPr lang="pt-BR"/>
          </a:p>
        </p:txBody>
      </p:sp>
    </p:spTree>
    <p:extLst>
      <p:ext uri="{BB962C8B-B14F-4D97-AF65-F5344CB8AC3E}">
        <p14:creationId xmlns:p14="http://schemas.microsoft.com/office/powerpoint/2010/main" val="3603042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78375166-0324-4621-BE17-8C00B1F66FFB}" type="datetimeFigureOut">
              <a:rPr lang="pt-BR" smtClean="0"/>
              <a:t>13/08/2023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5BAAC8BF-7E6C-4112-ABC2-C8475F65A60E}" type="slidenum">
              <a:rPr lang="pt-BR" smtClean="0"/>
              <a:t>‹nº›</a:t>
            </a:fld>
            <a:endParaRPr lang="pt-BR"/>
          </a:p>
        </p:txBody>
      </p:sp>
    </p:spTree>
    <p:extLst>
      <p:ext uri="{BB962C8B-B14F-4D97-AF65-F5344CB8AC3E}">
        <p14:creationId xmlns:p14="http://schemas.microsoft.com/office/powerpoint/2010/main" val="3178816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78375166-0324-4621-BE17-8C00B1F66FFB}" type="datetimeFigureOut">
              <a:rPr lang="pt-BR" smtClean="0"/>
              <a:t>13/08/2023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5BAAC8BF-7E6C-4112-ABC2-C8475F65A60E}" type="slidenum">
              <a:rPr lang="pt-BR" smtClean="0"/>
              <a:t>‹nº›</a:t>
            </a:fld>
            <a:endParaRPr lang="pt-BR"/>
          </a:p>
        </p:txBody>
      </p:sp>
    </p:spTree>
    <p:extLst>
      <p:ext uri="{BB962C8B-B14F-4D97-AF65-F5344CB8AC3E}">
        <p14:creationId xmlns:p14="http://schemas.microsoft.com/office/powerpoint/2010/main" val="1047938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78375166-0324-4621-BE17-8C00B1F66FFB}" type="datetimeFigureOut">
              <a:rPr lang="pt-BR" smtClean="0"/>
              <a:t>13/08/2023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BAAC8BF-7E6C-4112-ABC2-C8475F65A60E}" type="slidenum">
              <a:rPr lang="pt-BR" smtClean="0"/>
              <a:t>‹nº›</a:t>
            </a:fld>
            <a:endParaRPr lang="pt-BR"/>
          </a:p>
        </p:txBody>
      </p:sp>
    </p:spTree>
    <p:extLst>
      <p:ext uri="{BB962C8B-B14F-4D97-AF65-F5344CB8AC3E}">
        <p14:creationId xmlns:p14="http://schemas.microsoft.com/office/powerpoint/2010/main" val="2924412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78375166-0324-4621-BE17-8C00B1F66FFB}" type="datetimeFigureOut">
              <a:rPr lang="pt-BR" smtClean="0"/>
              <a:t>13/08/2023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BAAC8BF-7E6C-4112-ABC2-C8475F65A60E}" type="slidenum">
              <a:rPr lang="pt-BR" smtClean="0"/>
              <a:t>‹nº›</a:t>
            </a:fld>
            <a:endParaRPr lang="pt-BR"/>
          </a:p>
        </p:txBody>
      </p:sp>
    </p:spTree>
    <p:extLst>
      <p:ext uri="{BB962C8B-B14F-4D97-AF65-F5344CB8AC3E}">
        <p14:creationId xmlns:p14="http://schemas.microsoft.com/office/powerpoint/2010/main" val="2110550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375166-0324-4621-BE17-8C00B1F66FFB}" type="datetimeFigureOut">
              <a:rPr lang="pt-BR" smtClean="0"/>
              <a:t>13/08/2023</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AAC8BF-7E6C-4112-ABC2-C8475F65A60E}" type="slidenum">
              <a:rPr lang="pt-BR" smtClean="0"/>
              <a:t>‹nº›</a:t>
            </a:fld>
            <a:endParaRPr lang="pt-BR"/>
          </a:p>
        </p:txBody>
      </p:sp>
    </p:spTree>
    <p:extLst>
      <p:ext uri="{BB962C8B-B14F-4D97-AF65-F5344CB8AC3E}">
        <p14:creationId xmlns:p14="http://schemas.microsoft.com/office/powerpoint/2010/main" val="3769321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cle.unicamp.br/prof/carnielli/livro.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pt-BR" dirty="0"/>
              <a:t>PARADOXOS: PROBLEMAS CUJAS SOLUÇÕES IMPULSIONARAM O DESENVOLVIMENTO DA LÓGICA</a:t>
            </a:r>
          </a:p>
        </p:txBody>
      </p:sp>
      <p:sp>
        <p:nvSpPr>
          <p:cNvPr id="3" name="Subtítulo 2"/>
          <p:cNvSpPr>
            <a:spLocks noGrp="1"/>
          </p:cNvSpPr>
          <p:nvPr>
            <p:ph type="subTitle" idx="1"/>
          </p:nvPr>
        </p:nvSpPr>
        <p:spPr/>
        <p:txBody>
          <a:bodyPr/>
          <a:lstStyle/>
          <a:p>
            <a:r>
              <a:rPr lang="pt-BR" dirty="0"/>
              <a:t>MPM5601</a:t>
            </a:r>
          </a:p>
          <a:p>
            <a:r>
              <a:rPr lang="pt-BR" dirty="0"/>
              <a:t>AULA DE </a:t>
            </a:r>
            <a:r>
              <a:rPr lang="pt-BR" dirty="0" smtClean="0"/>
              <a:t>15/08/2023 </a:t>
            </a:r>
            <a:r>
              <a:rPr lang="pt-BR" dirty="0"/>
              <a:t>– IME/USP</a:t>
            </a:r>
          </a:p>
          <a:p>
            <a:r>
              <a:rPr lang="pt-BR" dirty="0"/>
              <a:t>Profa. Iole</a:t>
            </a:r>
          </a:p>
        </p:txBody>
      </p:sp>
    </p:spTree>
    <p:extLst>
      <p:ext uri="{BB962C8B-B14F-4D97-AF65-F5344CB8AC3E}">
        <p14:creationId xmlns:p14="http://schemas.microsoft.com/office/powerpoint/2010/main" val="107660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323528"/>
            <a:ext cx="8003232" cy="360041"/>
          </a:xfrm>
        </p:spPr>
        <p:txBody>
          <a:bodyPr>
            <a:normAutofit fontScale="90000"/>
          </a:bodyPr>
          <a:lstStyle/>
          <a:p>
            <a:endParaRPr lang="pt-BR" dirty="0"/>
          </a:p>
        </p:txBody>
      </p:sp>
      <p:sp>
        <p:nvSpPr>
          <p:cNvPr id="3" name="Espaço Reservado para Conteúdo 2"/>
          <p:cNvSpPr>
            <a:spLocks noGrp="1"/>
          </p:cNvSpPr>
          <p:nvPr>
            <p:ph idx="1"/>
          </p:nvPr>
        </p:nvSpPr>
        <p:spPr>
          <a:xfrm>
            <a:off x="0" y="0"/>
            <a:ext cx="9144000" cy="6669360"/>
          </a:xfrm>
        </p:spPr>
        <p:txBody>
          <a:bodyPr>
            <a:normAutofit lnSpcReduction="10000"/>
          </a:bodyPr>
          <a:lstStyle/>
          <a:p>
            <a:r>
              <a:rPr lang="pt-BR" sz="2400" dirty="0"/>
              <a:t>(Paradoxo de Kurt </a:t>
            </a:r>
            <a:r>
              <a:rPr lang="pt-BR" sz="2400" dirty="0" err="1"/>
              <a:t>Grelling</a:t>
            </a:r>
            <a:r>
              <a:rPr lang="pt-BR" sz="2400" dirty="0"/>
              <a:t>) Podemos dividir os adjetivos em duas classes: </a:t>
            </a:r>
            <a:r>
              <a:rPr lang="pt-BR" sz="2400" dirty="0" err="1"/>
              <a:t>autodescritivos</a:t>
            </a:r>
            <a:r>
              <a:rPr lang="pt-BR" sz="2400" dirty="0"/>
              <a:t> e </a:t>
            </a:r>
            <a:r>
              <a:rPr lang="pt-BR" sz="2400" dirty="0" smtClean="0"/>
              <a:t>n</a:t>
            </a:r>
            <a:r>
              <a:rPr lang="pt-BR" sz="2400" dirty="0"/>
              <a:t>ã</a:t>
            </a:r>
            <a:r>
              <a:rPr lang="pt-BR" sz="2400" dirty="0" smtClean="0"/>
              <a:t>o-</a:t>
            </a:r>
            <a:r>
              <a:rPr lang="pt-BR" sz="2400" dirty="0" err="1" smtClean="0"/>
              <a:t>autodescritivos</a:t>
            </a:r>
            <a:r>
              <a:rPr lang="pt-BR" sz="2400" dirty="0"/>
              <a:t>. Por exemplo, </a:t>
            </a:r>
            <a:r>
              <a:rPr lang="pt-BR" sz="2400" dirty="0" smtClean="0"/>
              <a:t>são </a:t>
            </a:r>
            <a:r>
              <a:rPr lang="pt-BR" sz="2400" dirty="0" err="1" smtClean="0"/>
              <a:t>autodescritivos</a:t>
            </a:r>
            <a:r>
              <a:rPr lang="pt-BR" sz="2400" dirty="0" smtClean="0"/>
              <a:t> </a:t>
            </a:r>
            <a:r>
              <a:rPr lang="pt-BR" sz="2400" dirty="0"/>
              <a:t>os adjetivos “</a:t>
            </a:r>
            <a:r>
              <a:rPr lang="pt-BR" sz="2400" dirty="0" smtClean="0"/>
              <a:t>polissílabo</a:t>
            </a:r>
            <a:r>
              <a:rPr lang="pt-BR" sz="2400" dirty="0"/>
              <a:t>”, “escrito”, e </a:t>
            </a:r>
            <a:r>
              <a:rPr lang="pt-BR" sz="2400" dirty="0" smtClean="0"/>
              <a:t>não-</a:t>
            </a:r>
            <a:r>
              <a:rPr lang="pt-BR" sz="2400" dirty="0" err="1" smtClean="0"/>
              <a:t>autodescritivos</a:t>
            </a:r>
            <a:r>
              <a:rPr lang="pt-BR" sz="2400" dirty="0" smtClean="0"/>
              <a:t> </a:t>
            </a:r>
            <a:r>
              <a:rPr lang="pt-BR" sz="2400" dirty="0"/>
              <a:t>os adjetivos “</a:t>
            </a:r>
            <a:r>
              <a:rPr lang="pt-BR" sz="2400" dirty="0" smtClean="0"/>
              <a:t>monossílabo</a:t>
            </a:r>
            <a:r>
              <a:rPr lang="pt-BR" sz="2400" dirty="0"/>
              <a:t>”, “verbal”, etc. O adjetivo “</a:t>
            </a:r>
            <a:r>
              <a:rPr lang="pt-BR" sz="2400" dirty="0" smtClean="0"/>
              <a:t>não-</a:t>
            </a:r>
            <a:r>
              <a:rPr lang="pt-BR" sz="2400" dirty="0" err="1" smtClean="0"/>
              <a:t>autodescritivo</a:t>
            </a:r>
            <a:r>
              <a:rPr lang="pt-BR" sz="2400" dirty="0"/>
              <a:t>” ´e </a:t>
            </a:r>
            <a:r>
              <a:rPr lang="pt-BR" sz="2400" dirty="0" err="1"/>
              <a:t>autodescritivo</a:t>
            </a:r>
            <a:r>
              <a:rPr lang="pt-BR" sz="2400" dirty="0"/>
              <a:t> ou </a:t>
            </a:r>
            <a:r>
              <a:rPr lang="pt-BR" sz="2400" dirty="0" smtClean="0"/>
              <a:t>n</a:t>
            </a:r>
            <a:r>
              <a:rPr lang="pt-BR" sz="2400" dirty="0"/>
              <a:t>ã</a:t>
            </a:r>
            <a:r>
              <a:rPr lang="pt-BR" sz="2400" dirty="0" smtClean="0"/>
              <a:t>o-</a:t>
            </a:r>
            <a:r>
              <a:rPr lang="pt-BR" sz="2400" dirty="0" err="1" smtClean="0"/>
              <a:t>autodescritivo</a:t>
            </a:r>
            <a:r>
              <a:rPr lang="pt-BR" sz="2400" dirty="0" smtClean="0"/>
              <a:t>?</a:t>
            </a:r>
          </a:p>
          <a:p>
            <a:r>
              <a:rPr lang="pt-BR" sz="2400" dirty="0"/>
              <a:t>(Dilema do Enforcado) Os prisioneiros de um certo reino </a:t>
            </a:r>
            <a:r>
              <a:rPr lang="pt-BR" sz="2400" dirty="0" smtClean="0"/>
              <a:t>são </a:t>
            </a:r>
            <a:r>
              <a:rPr lang="pt-BR" sz="2400" dirty="0"/>
              <a:t>sempre decapitados ou enforcados. Um prisioneiro conseguiu o </a:t>
            </a:r>
            <a:r>
              <a:rPr lang="pt-BR" sz="2400" dirty="0" smtClean="0"/>
              <a:t>privilégio </a:t>
            </a:r>
            <a:r>
              <a:rPr lang="pt-BR" sz="2400" dirty="0"/>
              <a:t>de formular uma </a:t>
            </a:r>
            <a:r>
              <a:rPr lang="pt-BR" sz="2400" dirty="0" smtClean="0"/>
              <a:t>afirmação</a:t>
            </a:r>
            <a:r>
              <a:rPr lang="pt-BR" sz="2400" dirty="0"/>
              <a:t>; se fosse falsa, ele seria enforcado, e se </a:t>
            </a:r>
            <a:r>
              <a:rPr lang="pt-BR" sz="2400" dirty="0" smtClean="0"/>
              <a:t>verdadeira</a:t>
            </a:r>
            <a:r>
              <a:rPr lang="pt-BR" sz="2400" dirty="0"/>
              <a:t>, decapitado. Qual </a:t>
            </a:r>
            <a:r>
              <a:rPr lang="pt-BR" sz="2400" dirty="0" smtClean="0"/>
              <a:t>afirmação </a:t>
            </a:r>
            <a:r>
              <a:rPr lang="pt-BR" sz="2400" dirty="0"/>
              <a:t>o prisioneiro poderia formular para </a:t>
            </a:r>
            <a:r>
              <a:rPr lang="pt-BR" sz="2400" dirty="0" smtClean="0"/>
              <a:t>n</a:t>
            </a:r>
            <a:r>
              <a:rPr lang="pt-BR" sz="2400" dirty="0"/>
              <a:t>ã</a:t>
            </a:r>
            <a:r>
              <a:rPr lang="pt-BR" sz="2400" dirty="0" smtClean="0"/>
              <a:t>o </a:t>
            </a:r>
            <a:r>
              <a:rPr lang="pt-BR" sz="2400" dirty="0"/>
              <a:t>ser executado</a:t>
            </a:r>
            <a:r>
              <a:rPr lang="pt-BR" sz="2400" dirty="0" smtClean="0"/>
              <a:t>?</a:t>
            </a:r>
          </a:p>
          <a:p>
            <a:r>
              <a:rPr lang="pt-BR" sz="2400" dirty="0"/>
              <a:t>(Paradoxo de </a:t>
            </a:r>
            <a:r>
              <a:rPr lang="pt-BR" sz="2400" dirty="0" smtClean="0"/>
              <a:t>Protágoras</a:t>
            </a:r>
            <a:r>
              <a:rPr lang="pt-BR" sz="2400" dirty="0"/>
              <a:t>) Um jovem advogado fez o seguinte trato com seu mestre, </a:t>
            </a:r>
            <a:r>
              <a:rPr lang="pt-BR" sz="2400" dirty="0" smtClean="0"/>
              <a:t>Protágoras</a:t>
            </a:r>
            <a:r>
              <a:rPr lang="pt-BR" sz="2400" dirty="0"/>
              <a:t>: ele </a:t>
            </a:r>
            <a:r>
              <a:rPr lang="pt-BR" sz="2400" dirty="0" smtClean="0"/>
              <a:t>s</a:t>
            </a:r>
            <a:r>
              <a:rPr lang="pt-BR" sz="2400" dirty="0"/>
              <a:t>ó</a:t>
            </a:r>
            <a:r>
              <a:rPr lang="pt-BR" sz="2400" dirty="0" smtClean="0"/>
              <a:t> </a:t>
            </a:r>
            <a:r>
              <a:rPr lang="pt-BR" sz="2400" dirty="0"/>
              <a:t>pagaria pela sua </a:t>
            </a:r>
            <a:r>
              <a:rPr lang="pt-BR" sz="2400" dirty="0" smtClean="0"/>
              <a:t>instrução </a:t>
            </a:r>
            <a:r>
              <a:rPr lang="pt-BR" sz="2400" dirty="0"/>
              <a:t>se </a:t>
            </a:r>
            <a:r>
              <a:rPr lang="pt-BR" sz="2400" dirty="0" smtClean="0"/>
              <a:t>conseguisse </a:t>
            </a:r>
            <a:r>
              <a:rPr lang="pt-BR" sz="2400" dirty="0"/>
              <a:t>vencer o primeiro caso. Como ele nunca aceitava nenhum caso, </a:t>
            </a:r>
            <a:r>
              <a:rPr lang="pt-BR" sz="2400" dirty="0" smtClean="0"/>
              <a:t>Protágoras </a:t>
            </a:r>
            <a:r>
              <a:rPr lang="pt-BR" sz="2400" dirty="0"/>
              <a:t>o acionou, e ele teve que se defender. Quem ganha a causa</a:t>
            </a:r>
            <a:r>
              <a:rPr lang="pt-BR" sz="2400" dirty="0" smtClean="0"/>
              <a:t>?</a:t>
            </a:r>
          </a:p>
          <a:p>
            <a:r>
              <a:rPr lang="pt-BR" sz="2400" dirty="0"/>
              <a:t>(Paradoxo do Enforcado) Um juiz sentenciou um </a:t>
            </a:r>
            <a:r>
              <a:rPr lang="pt-BR" sz="2400" dirty="0" smtClean="0"/>
              <a:t>réu à </a:t>
            </a:r>
            <a:r>
              <a:rPr lang="pt-BR" sz="2400" dirty="0"/>
              <a:t>morte pela forca, impondo a seguinte </a:t>
            </a:r>
            <a:r>
              <a:rPr lang="pt-BR" sz="2400" dirty="0" smtClean="0"/>
              <a:t>condição: </a:t>
            </a:r>
            <a:r>
              <a:rPr lang="pt-BR" sz="2400" dirty="0"/>
              <a:t>que o </a:t>
            </a:r>
            <a:r>
              <a:rPr lang="pt-BR" sz="2400" dirty="0" smtClean="0"/>
              <a:t>réu </a:t>
            </a:r>
            <a:r>
              <a:rPr lang="pt-BR" sz="2400" dirty="0"/>
              <a:t>seria enforcado de </a:t>
            </a:r>
            <a:r>
              <a:rPr lang="pt-BR" sz="2400" dirty="0" smtClean="0"/>
              <a:t>surpresa </a:t>
            </a:r>
            <a:r>
              <a:rPr lang="pt-BR" sz="2400" dirty="0"/>
              <a:t>(isto é</a:t>
            </a:r>
            <a:r>
              <a:rPr lang="pt-BR" sz="2400" dirty="0" smtClean="0"/>
              <a:t>, </a:t>
            </a:r>
            <a:r>
              <a:rPr lang="pt-BR" sz="2400" dirty="0"/>
              <a:t>sem poder saber em que dia), entre segunda e sexta feira da </a:t>
            </a:r>
            <a:r>
              <a:rPr lang="pt-BR" sz="2400" dirty="0" smtClean="0"/>
              <a:t>próxima </a:t>
            </a:r>
            <a:r>
              <a:rPr lang="pt-BR" sz="2400" dirty="0"/>
              <a:t>semana, ao meio dia. Aconteceu a </a:t>
            </a:r>
            <a:r>
              <a:rPr lang="pt-BR" sz="2400" dirty="0" smtClean="0"/>
              <a:t>execução?</a:t>
            </a:r>
          </a:p>
          <a:p>
            <a:endParaRPr lang="pt-BR" dirty="0"/>
          </a:p>
        </p:txBody>
      </p:sp>
    </p:spTree>
    <p:extLst>
      <p:ext uri="{BB962C8B-B14F-4D97-AF65-F5344CB8AC3E}">
        <p14:creationId xmlns:p14="http://schemas.microsoft.com/office/powerpoint/2010/main" val="1698029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Referências consultadas</a:t>
            </a:r>
          </a:p>
        </p:txBody>
      </p:sp>
      <p:sp>
        <p:nvSpPr>
          <p:cNvPr id="3" name="Espaço Reservado para Conteúdo 2"/>
          <p:cNvSpPr>
            <a:spLocks noGrp="1"/>
          </p:cNvSpPr>
          <p:nvPr>
            <p:ph idx="1"/>
          </p:nvPr>
        </p:nvSpPr>
        <p:spPr>
          <a:xfrm>
            <a:off x="107504" y="1417638"/>
            <a:ext cx="8856984" cy="5440362"/>
          </a:xfrm>
        </p:spPr>
        <p:txBody>
          <a:bodyPr>
            <a:normAutofit/>
          </a:bodyPr>
          <a:lstStyle/>
          <a:p>
            <a:r>
              <a:rPr lang="pt-BR" dirty="0" err="1"/>
              <a:t>Carnielli</a:t>
            </a:r>
            <a:r>
              <a:rPr lang="pt-BR" dirty="0"/>
              <a:t>, W., </a:t>
            </a:r>
            <a:r>
              <a:rPr lang="pt-BR" dirty="0" err="1"/>
              <a:t>Coniglio</a:t>
            </a:r>
            <a:r>
              <a:rPr lang="pt-BR" dirty="0"/>
              <a:t>, M, e Bianconi, R.; </a:t>
            </a:r>
            <a:r>
              <a:rPr lang="pt-BR" b="1" dirty="0"/>
              <a:t>Lógica e aplicações</a:t>
            </a:r>
            <a:r>
              <a:rPr lang="pt-BR" dirty="0"/>
              <a:t>: Matemática Ciência da Computação e Filosofia, 2006, </a:t>
            </a:r>
            <a:r>
              <a:rPr lang="pt-BR" dirty="0" err="1"/>
              <a:t>pdf</a:t>
            </a:r>
            <a:r>
              <a:rPr lang="pt-BR" dirty="0"/>
              <a:t> no </a:t>
            </a:r>
            <a:r>
              <a:rPr lang="pt-BR" dirty="0" smtClean="0"/>
              <a:t>site</a:t>
            </a:r>
            <a:endParaRPr lang="pt-BR" dirty="0"/>
          </a:p>
          <a:p>
            <a:pPr marL="0" indent="0">
              <a:buNone/>
            </a:pPr>
            <a:r>
              <a:rPr lang="pt-BR" dirty="0"/>
              <a:t>     </a:t>
            </a:r>
            <a:r>
              <a:rPr lang="pt-BR" dirty="0" smtClean="0">
                <a:hlinkClick r:id="rId2"/>
              </a:rPr>
              <a:t>www.cle.unicamp.br/prof/carnielli/livro.pdf</a:t>
            </a:r>
            <a:endParaRPr lang="pt-BR" dirty="0"/>
          </a:p>
          <a:p>
            <a:pPr marL="0" indent="0">
              <a:buNone/>
            </a:pPr>
            <a:r>
              <a:rPr lang="pt-BR" dirty="0"/>
              <a:t>   (capítulo 1 Histórico e Paradoxos: pp.  3-14)</a:t>
            </a:r>
          </a:p>
          <a:p>
            <a:r>
              <a:rPr lang="pt-BR" dirty="0"/>
              <a:t>Da Costa, N.C.A</a:t>
            </a:r>
            <a:r>
              <a:rPr lang="pt-BR" b="1" dirty="0"/>
              <a:t>, Introdução aos Fundamentos da Matemática</a:t>
            </a:r>
            <a:r>
              <a:rPr lang="pt-BR" dirty="0"/>
              <a:t>, Ed. </a:t>
            </a:r>
            <a:r>
              <a:rPr lang="pt-BR" dirty="0" err="1"/>
              <a:t>Hucitec</a:t>
            </a:r>
            <a:r>
              <a:rPr lang="pt-BR" dirty="0"/>
              <a:t>, São Paulo, 1977.</a:t>
            </a:r>
          </a:p>
          <a:p>
            <a:r>
              <a:rPr lang="pt-BR" dirty="0"/>
              <a:t>Pinter, C.; </a:t>
            </a:r>
            <a:r>
              <a:rPr lang="pt-BR" b="1" dirty="0"/>
              <a:t>Set </a:t>
            </a:r>
            <a:r>
              <a:rPr lang="pt-BR" b="1" dirty="0" err="1"/>
              <a:t>Theory</a:t>
            </a:r>
            <a:r>
              <a:rPr lang="pt-BR" b="1" dirty="0"/>
              <a:t>, </a:t>
            </a:r>
            <a:r>
              <a:rPr lang="pt-BR" dirty="0" err="1"/>
              <a:t>Addison</a:t>
            </a:r>
            <a:r>
              <a:rPr lang="pt-BR" dirty="0"/>
              <a:t> Wesley, </a:t>
            </a:r>
            <a:r>
              <a:rPr lang="pt-BR" dirty="0" err="1"/>
              <a:t>Massachussets</a:t>
            </a:r>
            <a:r>
              <a:rPr lang="pt-BR" dirty="0"/>
              <a:t>, 1971. (Introdução)</a:t>
            </a:r>
          </a:p>
        </p:txBody>
      </p:sp>
    </p:spTree>
    <p:extLst>
      <p:ext uri="{BB962C8B-B14F-4D97-AF65-F5344CB8AC3E}">
        <p14:creationId xmlns:p14="http://schemas.microsoft.com/office/powerpoint/2010/main" val="1314008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116632"/>
            <a:ext cx="8147248" cy="648072"/>
          </a:xfrm>
        </p:spPr>
        <p:txBody>
          <a:bodyPr>
            <a:normAutofit fontScale="90000"/>
          </a:bodyPr>
          <a:lstStyle/>
          <a:p>
            <a:r>
              <a:rPr lang="pt-BR" dirty="0" smtClean="0"/>
              <a:t>O que é um paradoxo?</a:t>
            </a:r>
            <a:endParaRPr lang="pt-BR" dirty="0"/>
          </a:p>
        </p:txBody>
      </p:sp>
      <p:sp>
        <p:nvSpPr>
          <p:cNvPr id="3" name="Espaço Reservado para Conteúdo 2"/>
          <p:cNvSpPr>
            <a:spLocks noGrp="1"/>
          </p:cNvSpPr>
          <p:nvPr>
            <p:ph idx="1"/>
          </p:nvPr>
        </p:nvSpPr>
        <p:spPr>
          <a:xfrm>
            <a:off x="251520" y="908720"/>
            <a:ext cx="8892480" cy="5949280"/>
          </a:xfrm>
        </p:spPr>
        <p:txBody>
          <a:bodyPr>
            <a:normAutofit fontScale="92500" lnSpcReduction="20000"/>
          </a:bodyPr>
          <a:lstStyle/>
          <a:p>
            <a:r>
              <a:rPr lang="pt-BR" dirty="0" smtClean="0"/>
              <a:t>No livro dos professores Bianconi, </a:t>
            </a:r>
            <a:r>
              <a:rPr lang="pt-BR" dirty="0" err="1" smtClean="0"/>
              <a:t>Carnielli</a:t>
            </a:r>
            <a:r>
              <a:rPr lang="pt-BR" dirty="0" smtClean="0"/>
              <a:t> e </a:t>
            </a:r>
            <a:r>
              <a:rPr lang="pt-BR" dirty="0" err="1" smtClean="0"/>
              <a:t>Coniglio</a:t>
            </a:r>
            <a:r>
              <a:rPr lang="pt-BR" dirty="0" smtClean="0"/>
              <a:t> :</a:t>
            </a:r>
          </a:p>
          <a:p>
            <a:pPr marL="0" indent="0">
              <a:spcBef>
                <a:spcPts val="600"/>
              </a:spcBef>
              <a:buNone/>
            </a:pPr>
            <a:r>
              <a:rPr lang="pt-BR" sz="3000" i="1" dirty="0" smtClean="0"/>
              <a:t>“</a:t>
            </a:r>
            <a:r>
              <a:rPr lang="pt-BR" sz="3000" i="1" dirty="0"/>
              <a:t>Costuma-se fazer distinção, na literatura, entre paradoxos e antinomias: estas seriam as contradições lógicas, como o Paradoxo de Russell e do Mentiroso, enquanto os paradoxos propriamente ditos seriam os enunciados que não envolvem contradição, mas desafiam nossas intuições ou crenças</a:t>
            </a:r>
            <a:r>
              <a:rPr lang="pt-BR" sz="3000" i="1" dirty="0" smtClean="0"/>
              <a:t>.</a:t>
            </a:r>
            <a:r>
              <a:rPr lang="pt-BR" sz="3000" dirty="0" smtClean="0"/>
              <a:t>”(</a:t>
            </a:r>
            <a:r>
              <a:rPr lang="pt-BR" sz="3000" dirty="0" err="1" smtClean="0"/>
              <a:t>Carnielli</a:t>
            </a:r>
            <a:r>
              <a:rPr lang="pt-BR" sz="3000" dirty="0" smtClean="0"/>
              <a:t> </a:t>
            </a:r>
            <a:r>
              <a:rPr lang="pt-BR" sz="3000" dirty="0"/>
              <a:t>et </a:t>
            </a:r>
            <a:r>
              <a:rPr lang="pt-BR" sz="3000" dirty="0" err="1"/>
              <a:t>all</a:t>
            </a:r>
            <a:r>
              <a:rPr lang="pt-BR" sz="3000" dirty="0"/>
              <a:t>, </a:t>
            </a:r>
            <a:r>
              <a:rPr lang="pt-BR" sz="3000" dirty="0" smtClean="0"/>
              <a:t>2006, p.11</a:t>
            </a:r>
            <a:r>
              <a:rPr lang="pt-BR" sz="3000" dirty="0"/>
              <a:t>)</a:t>
            </a:r>
          </a:p>
          <a:p>
            <a:r>
              <a:rPr lang="pt-BR" dirty="0" smtClean="0"/>
              <a:t>No dicionário do </a:t>
            </a:r>
            <a:r>
              <a:rPr lang="pt-BR" dirty="0" err="1" smtClean="0"/>
              <a:t>google</a:t>
            </a:r>
            <a:r>
              <a:rPr lang="pt-BR" dirty="0" smtClean="0"/>
              <a:t>:</a:t>
            </a:r>
          </a:p>
          <a:p>
            <a:pPr marL="0" indent="0">
              <a:buNone/>
            </a:pPr>
            <a:r>
              <a:rPr lang="pt-BR" dirty="0"/>
              <a:t> </a:t>
            </a:r>
            <a:r>
              <a:rPr lang="pt-BR" sz="3000" i="1" dirty="0"/>
              <a:t>“1. pensamento, proposição ou argumento que contraria os princípios básicos e gerais que costumam orientar o pensamento humano, ou desafia a opinião consabida, a crença ordinária e compartilhada pela maioria.</a:t>
            </a:r>
          </a:p>
          <a:p>
            <a:pPr marL="0" indent="0">
              <a:buNone/>
            </a:pPr>
            <a:r>
              <a:rPr lang="pt-BR" sz="3000" i="1" dirty="0"/>
              <a:t>   </a:t>
            </a:r>
            <a:r>
              <a:rPr lang="pt-BR" sz="3000" i="1" dirty="0" smtClean="0"/>
              <a:t>2</a:t>
            </a:r>
            <a:r>
              <a:rPr lang="pt-BR" sz="3000" i="1" dirty="0"/>
              <a:t>. aparente falta de nexo ou de lógica; contradição</a:t>
            </a:r>
            <a:r>
              <a:rPr lang="pt-BR" sz="3000" i="1" dirty="0" smtClean="0"/>
              <a:t>.”</a:t>
            </a:r>
            <a:endParaRPr lang="pt-BR" sz="3000" dirty="0" smtClean="0"/>
          </a:p>
          <a:p>
            <a:r>
              <a:rPr lang="pt-BR" dirty="0" smtClean="0"/>
              <a:t>Na Lógica, atualmente, paradoxo é toda afirmação que é verdadeira se e somente se for falsa.</a:t>
            </a:r>
          </a:p>
          <a:p>
            <a:pPr marL="0" indent="0">
              <a:buNone/>
            </a:pPr>
            <a:endParaRPr lang="pt-BR" sz="2800" i="1" dirty="0"/>
          </a:p>
          <a:p>
            <a:pPr marL="0" indent="0">
              <a:buNone/>
            </a:pPr>
            <a:endParaRPr lang="pt-BR" i="1" dirty="0" smtClean="0"/>
          </a:p>
        </p:txBody>
      </p:sp>
    </p:spTree>
    <p:extLst>
      <p:ext uri="{BB962C8B-B14F-4D97-AF65-F5344CB8AC3E}">
        <p14:creationId xmlns:p14="http://schemas.microsoft.com/office/powerpoint/2010/main" val="3897595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pt-BR" dirty="0"/>
              <a:t>Paradoxos </a:t>
            </a:r>
            <a:r>
              <a:rPr lang="pt-BR" dirty="0" smtClean="0"/>
              <a:t>formulados </a:t>
            </a:r>
            <a:r>
              <a:rPr lang="pt-BR" dirty="0"/>
              <a:t>na Grécia antiga</a:t>
            </a:r>
          </a:p>
        </p:txBody>
      </p:sp>
      <p:sp>
        <p:nvSpPr>
          <p:cNvPr id="5" name="Espaço Reservado para Conteúdo 4"/>
          <p:cNvSpPr>
            <a:spLocks noGrp="1"/>
          </p:cNvSpPr>
          <p:nvPr>
            <p:ph idx="1"/>
          </p:nvPr>
        </p:nvSpPr>
        <p:spPr>
          <a:xfrm>
            <a:off x="457200" y="1772816"/>
            <a:ext cx="8229600" cy="4353347"/>
          </a:xfrm>
        </p:spPr>
        <p:txBody>
          <a:bodyPr>
            <a:normAutofit lnSpcReduction="10000"/>
          </a:bodyPr>
          <a:lstStyle/>
          <a:p>
            <a:r>
              <a:rPr lang="pt-BR" b="1" dirty="0"/>
              <a:t>“Todos os cretenses são mentirosos”</a:t>
            </a:r>
            <a:r>
              <a:rPr lang="pt-BR" dirty="0"/>
              <a:t>: </a:t>
            </a:r>
            <a:r>
              <a:rPr lang="pt-BR" dirty="0" err="1"/>
              <a:t>Epimênides</a:t>
            </a:r>
            <a:r>
              <a:rPr lang="pt-BR" dirty="0"/>
              <a:t>, pensador cretense, século VI a.C.</a:t>
            </a:r>
          </a:p>
          <a:p>
            <a:r>
              <a:rPr lang="pt-BR" b="1" dirty="0"/>
              <a:t>“Eu estou mentindo”</a:t>
            </a:r>
            <a:r>
              <a:rPr lang="pt-BR" dirty="0"/>
              <a:t>:</a:t>
            </a:r>
            <a:r>
              <a:rPr lang="pt-BR" b="1" dirty="0"/>
              <a:t> </a:t>
            </a:r>
            <a:r>
              <a:rPr lang="pt-BR" dirty="0" err="1"/>
              <a:t>Eubulides</a:t>
            </a:r>
            <a:r>
              <a:rPr lang="pt-BR" dirty="0"/>
              <a:t> de Mileto, século IV a.C.</a:t>
            </a:r>
          </a:p>
          <a:p>
            <a:r>
              <a:rPr lang="pt-BR" dirty="0"/>
              <a:t>o seguinte diálogo entre Sócrates e Platão formulado desde a época medieval:</a:t>
            </a:r>
          </a:p>
          <a:p>
            <a:pPr marL="0" indent="0">
              <a:buNone/>
            </a:pPr>
            <a:r>
              <a:rPr lang="pt-BR" dirty="0"/>
              <a:t>    </a:t>
            </a:r>
            <a:r>
              <a:rPr lang="pt-BR" b="1" dirty="0"/>
              <a:t>Sócrates: “O que Platão vai dizer é falso”</a:t>
            </a:r>
          </a:p>
          <a:p>
            <a:pPr marL="0" indent="0">
              <a:buNone/>
            </a:pPr>
            <a:r>
              <a:rPr lang="pt-BR" b="1" dirty="0"/>
              <a:t>    Platão: “Sócrates disse uma verdade”</a:t>
            </a:r>
            <a:r>
              <a:rPr lang="pt-BR" dirty="0"/>
              <a:t>.</a:t>
            </a:r>
          </a:p>
          <a:p>
            <a:pPr marL="0" indent="0">
              <a:buNone/>
            </a:pPr>
            <a:endParaRPr lang="pt-BR" dirty="0"/>
          </a:p>
        </p:txBody>
      </p:sp>
    </p:spTree>
    <p:extLst>
      <p:ext uri="{BB962C8B-B14F-4D97-AF65-F5344CB8AC3E}">
        <p14:creationId xmlns:p14="http://schemas.microsoft.com/office/powerpoint/2010/main" val="748113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Uma carta de </a:t>
            </a:r>
            <a:r>
              <a:rPr lang="pt-BR" dirty="0" err="1"/>
              <a:t>Fermat</a:t>
            </a:r>
            <a:r>
              <a:rPr lang="pt-BR" dirty="0"/>
              <a:t> a Descartes </a:t>
            </a:r>
            <a:br>
              <a:rPr lang="pt-BR" dirty="0"/>
            </a:br>
            <a:r>
              <a:rPr lang="pt-BR" dirty="0"/>
              <a:t>(séc. XVII)</a:t>
            </a:r>
          </a:p>
        </p:txBody>
      </p:sp>
      <p:sp>
        <p:nvSpPr>
          <p:cNvPr id="3" name="Espaço Reservado para Conteúdo 2"/>
          <p:cNvSpPr>
            <a:spLocks noGrp="1"/>
          </p:cNvSpPr>
          <p:nvPr>
            <p:ph idx="1"/>
          </p:nvPr>
        </p:nvSpPr>
        <p:spPr>
          <a:xfrm>
            <a:off x="457200" y="1600200"/>
            <a:ext cx="8363272" cy="4983162"/>
          </a:xfrm>
        </p:spPr>
        <p:txBody>
          <a:bodyPr>
            <a:normAutofit fontScale="85000" lnSpcReduction="10000"/>
          </a:bodyPr>
          <a:lstStyle/>
          <a:p>
            <a:pPr marL="0" indent="0" algn="just">
              <a:buNone/>
            </a:pPr>
            <a:r>
              <a:rPr lang="pt-BR" sz="2400" dirty="0"/>
              <a:t> </a:t>
            </a:r>
            <a:r>
              <a:rPr lang="pt-BR" sz="2800" dirty="0"/>
              <a:t>O senhor tem argumentado, convincentemente, que quem pensa existe, independentemente da natureza de seus  pensamentos . </a:t>
            </a:r>
          </a:p>
          <a:p>
            <a:pPr marL="0" indent="0" algn="just">
              <a:buNone/>
            </a:pPr>
            <a:r>
              <a:rPr lang="pt-BR" sz="2800" dirty="0"/>
              <a:t> Considere o seguinte: a maior parte das pessoas pensa sobre si mesma de tempos em tempos, mas podemos supor que há pessoas altruístas que nunca pensam em si mesmas. Suponha então que eu seja uma pessoa cujos únicos pensamentos são sobre cada uma das pessoas altruístas. Argumentarei que não posso existir, mesmo tendo pensamentos!</a:t>
            </a:r>
          </a:p>
          <a:p>
            <a:pPr marL="0" indent="0">
              <a:buNone/>
            </a:pPr>
            <a:r>
              <a:rPr lang="pt-BR" sz="2800" dirty="0"/>
              <a:t> Primeiramente, devo ser altruísta ou não altruísta. </a:t>
            </a:r>
            <a:r>
              <a:rPr lang="pt-BR" sz="2800" b="1" dirty="0"/>
              <a:t>(</a:t>
            </a:r>
            <a:r>
              <a:rPr lang="pt-BR" sz="2800" b="1" i="1" dirty="0"/>
              <a:t>seguem as consequências de cada uma dessas possibilidades, quais são?</a:t>
            </a:r>
            <a:r>
              <a:rPr lang="pt-BR" sz="2800" b="1" dirty="0"/>
              <a:t>)</a:t>
            </a:r>
          </a:p>
          <a:p>
            <a:pPr marL="0" indent="0">
              <a:buNone/>
            </a:pPr>
            <a:r>
              <a:rPr lang="pt-BR" sz="2800" dirty="0"/>
              <a:t> Deste dilema, só posso concluir que é inconcebível que eu exista. Deduzo, assim, que a minha existência depende não somente do fato de que eu penso, mas também do conteúdo de meus pensamentos. (...)</a:t>
            </a:r>
            <a:r>
              <a:rPr lang="pt-BR" sz="2800" i="1" dirty="0"/>
              <a:t>	</a:t>
            </a:r>
          </a:p>
        </p:txBody>
      </p:sp>
    </p:spTree>
    <p:extLst>
      <p:ext uri="{BB962C8B-B14F-4D97-AF65-F5344CB8AC3E}">
        <p14:creationId xmlns:p14="http://schemas.microsoft.com/office/powerpoint/2010/main" val="4208457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0"/>
            <a:ext cx="8229600" cy="836712"/>
          </a:xfrm>
        </p:spPr>
        <p:txBody>
          <a:bodyPr>
            <a:normAutofit/>
          </a:bodyPr>
          <a:lstStyle/>
          <a:p>
            <a:r>
              <a:rPr lang="pt-BR" sz="3600" dirty="0"/>
              <a:t>Situações paradoxais envolvendo o infinito</a:t>
            </a:r>
          </a:p>
        </p:txBody>
      </p:sp>
      <p:sp>
        <p:nvSpPr>
          <p:cNvPr id="3" name="Espaço Reservado para Conteúdo 2"/>
          <p:cNvSpPr>
            <a:spLocks noGrp="1"/>
          </p:cNvSpPr>
          <p:nvPr>
            <p:ph idx="1"/>
          </p:nvPr>
        </p:nvSpPr>
        <p:spPr>
          <a:xfrm>
            <a:off x="0" y="836712"/>
            <a:ext cx="9144000" cy="5832648"/>
          </a:xfrm>
        </p:spPr>
        <p:txBody>
          <a:bodyPr>
            <a:noAutofit/>
          </a:bodyPr>
          <a:lstStyle/>
          <a:p>
            <a:r>
              <a:rPr lang="pt-BR" sz="2300" dirty="0"/>
              <a:t>Consta do folclore que Galileu Galilei teria ficado muito intrigado com a seguinte questão: se o conjunto dos números pares está contido propriamente no conjunto dos números naturais, deve haver menos pares que naturais (por exemplo, os ímpares não são pares, e há infinitos deles).</a:t>
            </a:r>
          </a:p>
          <a:p>
            <a:r>
              <a:rPr lang="pt-BR" sz="2300" dirty="0"/>
              <a:t>Durante muito tempo (até pelo menos o séc. XIX) pensou-se que os números racionais não poderiam ser enumeráveis como os naturais, uma vez que entre cada dois racionais a/b e c/d existe sempre outro,  que é sua média aritmética e, portanto entre dois racionais há infinitos outros. Georg Cantor mostrou por um artifício muito simples que basta contarmos os racionais de uma maneira diferente da usual (por “usual” entendemos a ordem dos números reais, vistos como pontos de uma reta) para que possamos nos convencer que há precisamente tantos racionais quanto números naturais. </a:t>
            </a:r>
          </a:p>
          <a:p>
            <a:r>
              <a:rPr lang="pt-BR" sz="2300" dirty="0"/>
              <a:t>E também mostrou que os reais não são enumeráveis.</a:t>
            </a:r>
          </a:p>
          <a:p>
            <a:r>
              <a:rPr lang="pt-BR" sz="2300" dirty="0"/>
              <a:t>Conjuntos Infinitos existem realmente?</a:t>
            </a:r>
          </a:p>
        </p:txBody>
      </p:sp>
    </p:spTree>
    <p:extLst>
      <p:ext uri="{BB962C8B-B14F-4D97-AF65-F5344CB8AC3E}">
        <p14:creationId xmlns:p14="http://schemas.microsoft.com/office/powerpoint/2010/main" val="934100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Um paradoxo interessante ainda sobre o infinito</a:t>
            </a:r>
          </a:p>
        </p:txBody>
      </p:sp>
      <p:sp>
        <p:nvSpPr>
          <p:cNvPr id="3" name="Espaço Reservado para Conteúdo 2"/>
          <p:cNvSpPr>
            <a:spLocks noGrp="1"/>
          </p:cNvSpPr>
          <p:nvPr>
            <p:ph idx="1"/>
          </p:nvPr>
        </p:nvSpPr>
        <p:spPr>
          <a:xfrm>
            <a:off x="457200" y="1772816"/>
            <a:ext cx="8229600" cy="4353347"/>
          </a:xfrm>
        </p:spPr>
        <p:txBody>
          <a:bodyPr>
            <a:normAutofit fontScale="85000" lnSpcReduction="20000"/>
          </a:bodyPr>
          <a:lstStyle/>
          <a:p>
            <a:pPr marL="0" indent="0">
              <a:buNone/>
            </a:pPr>
            <a:r>
              <a:rPr lang="pt-BR" i="1" dirty="0"/>
              <a:t>       Em que momento um monte de areia deixa de sê-lo quando se vai removendo grãos? </a:t>
            </a:r>
            <a:r>
              <a:rPr lang="pt-BR" dirty="0"/>
              <a:t>Mais especificamente, o paradoxo se produz porque enquanto o sentido comum sugere que os montes de areia têm as seguintes propriedades, que são inconsistentes (</a:t>
            </a:r>
            <a:r>
              <a:rPr lang="pt-BR" b="1" i="1" dirty="0"/>
              <a:t>por quê</a:t>
            </a:r>
            <a:r>
              <a:rPr lang="pt-BR" dirty="0"/>
              <a:t>)</a:t>
            </a:r>
            <a:r>
              <a:rPr lang="pt-BR" b="1" i="1" dirty="0"/>
              <a:t>:</a:t>
            </a:r>
            <a:r>
              <a:rPr lang="pt-BR" dirty="0"/>
              <a:t> </a:t>
            </a:r>
          </a:p>
          <a:p>
            <a:pPr marL="0" indent="0">
              <a:buNone/>
            </a:pPr>
            <a:r>
              <a:rPr lang="pt-BR" dirty="0"/>
              <a:t>     - Dois ou três grãos de areia </a:t>
            </a:r>
            <a:r>
              <a:rPr lang="pt-BR" i="1" dirty="0"/>
              <a:t>não</a:t>
            </a:r>
            <a:r>
              <a:rPr lang="pt-BR" dirty="0"/>
              <a:t> são um monte.</a:t>
            </a:r>
          </a:p>
          <a:p>
            <a:pPr marL="0" indent="0">
              <a:buNone/>
            </a:pPr>
            <a:r>
              <a:rPr lang="pt-BR" dirty="0"/>
              <a:t>     - Um milhão de grãos de areia, </a:t>
            </a:r>
            <a:r>
              <a:rPr lang="pt-BR" i="1" dirty="0"/>
              <a:t>sim</a:t>
            </a:r>
            <a:r>
              <a:rPr lang="pt-BR" dirty="0"/>
              <a:t>, são um monte. </a:t>
            </a:r>
          </a:p>
          <a:p>
            <a:pPr marL="0" indent="0">
              <a:buNone/>
            </a:pPr>
            <a:r>
              <a:rPr lang="pt-BR" dirty="0"/>
              <a:t>     - Se </a:t>
            </a:r>
            <a:r>
              <a:rPr lang="pt-BR" i="1" dirty="0"/>
              <a:t>n</a:t>
            </a:r>
            <a:r>
              <a:rPr lang="pt-BR" dirty="0"/>
              <a:t> grãos de areia </a:t>
            </a:r>
            <a:r>
              <a:rPr lang="pt-BR" i="1" dirty="0"/>
              <a:t>não</a:t>
            </a:r>
            <a:r>
              <a:rPr lang="pt-BR" dirty="0"/>
              <a:t> formam um monte, </a:t>
            </a:r>
          </a:p>
          <a:p>
            <a:pPr marL="0" indent="0">
              <a:buNone/>
            </a:pPr>
            <a:r>
              <a:rPr lang="pt-BR" dirty="0"/>
              <a:t>        tampouco o seriam (</a:t>
            </a:r>
            <a:r>
              <a:rPr lang="pt-BR" i="1" dirty="0"/>
              <a:t>n</a:t>
            </a:r>
            <a:r>
              <a:rPr lang="pt-BR" dirty="0"/>
              <a:t>+1) grãos.</a:t>
            </a:r>
          </a:p>
          <a:p>
            <a:pPr marL="0" indent="0">
              <a:buNone/>
            </a:pPr>
            <a:r>
              <a:rPr lang="pt-BR" dirty="0"/>
              <a:t>      - Se </a:t>
            </a:r>
            <a:r>
              <a:rPr lang="pt-BR" i="1" dirty="0"/>
              <a:t>n</a:t>
            </a:r>
            <a:r>
              <a:rPr lang="pt-BR" dirty="0"/>
              <a:t> grãos de areia são um monte, também o seriam </a:t>
            </a:r>
          </a:p>
          <a:p>
            <a:pPr marL="0" indent="0">
              <a:buNone/>
            </a:pPr>
            <a:r>
              <a:rPr lang="pt-BR" dirty="0"/>
              <a:t>        (</a:t>
            </a:r>
            <a:r>
              <a:rPr lang="pt-BR" i="1" dirty="0"/>
              <a:t>n</a:t>
            </a:r>
            <a:r>
              <a:rPr lang="pt-BR" dirty="0"/>
              <a:t>−1) grãos.</a:t>
            </a:r>
          </a:p>
          <a:p>
            <a:endParaRPr lang="pt-BR" dirty="0"/>
          </a:p>
          <a:p>
            <a:endParaRPr lang="pt-BR" dirty="0"/>
          </a:p>
        </p:txBody>
      </p:sp>
    </p:spTree>
    <p:extLst>
      <p:ext uri="{BB962C8B-B14F-4D97-AF65-F5344CB8AC3E}">
        <p14:creationId xmlns:p14="http://schemas.microsoft.com/office/powerpoint/2010/main" val="2741358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8587E3-1DEA-4BDC-8873-2E5A753B2B66}"/>
              </a:ext>
            </a:extLst>
          </p:cNvPr>
          <p:cNvSpPr>
            <a:spLocks noGrp="1"/>
          </p:cNvSpPr>
          <p:nvPr>
            <p:ph type="title"/>
          </p:nvPr>
        </p:nvSpPr>
        <p:spPr>
          <a:xfrm>
            <a:off x="457200" y="116632"/>
            <a:ext cx="8229600" cy="1080120"/>
          </a:xfrm>
        </p:spPr>
        <p:txBody>
          <a:bodyPr>
            <a:normAutofit fontScale="90000"/>
          </a:bodyPr>
          <a:lstStyle/>
          <a:p>
            <a:r>
              <a:rPr lang="pt-BR" dirty="0"/>
              <a:t>Paradoxos lógicos e </a:t>
            </a:r>
            <a:r>
              <a:rPr lang="pt-BR" dirty="0" smtClean="0"/>
              <a:t>semânticos</a:t>
            </a:r>
            <a:br>
              <a:rPr lang="pt-BR" dirty="0" smtClean="0"/>
            </a:br>
            <a:r>
              <a:rPr lang="pt-BR" dirty="0" smtClean="0"/>
              <a:t>antinomias </a:t>
            </a:r>
            <a:r>
              <a:rPr lang="pt-BR" dirty="0"/>
              <a:t>e </a:t>
            </a:r>
            <a:r>
              <a:rPr lang="pt-BR" dirty="0" smtClean="0"/>
              <a:t>círculos </a:t>
            </a:r>
            <a:r>
              <a:rPr lang="pt-BR" dirty="0"/>
              <a:t>viciosos</a:t>
            </a:r>
            <a:endParaRPr lang="pt-BR" dirty="0"/>
          </a:p>
        </p:txBody>
      </p:sp>
      <p:sp>
        <p:nvSpPr>
          <p:cNvPr id="3" name="Espaço Reservado para Conteúdo 2">
            <a:extLst>
              <a:ext uri="{FF2B5EF4-FFF2-40B4-BE49-F238E27FC236}">
                <a16:creationId xmlns:a16="http://schemas.microsoft.com/office/drawing/2014/main" id="{EE5424B3-4A1B-4921-9097-E4EA17F48C30}"/>
              </a:ext>
            </a:extLst>
          </p:cNvPr>
          <p:cNvSpPr>
            <a:spLocks noGrp="1"/>
          </p:cNvSpPr>
          <p:nvPr>
            <p:ph idx="1"/>
          </p:nvPr>
        </p:nvSpPr>
        <p:spPr>
          <a:xfrm>
            <a:off x="179512" y="1340768"/>
            <a:ext cx="8784976" cy="5517232"/>
          </a:xfrm>
        </p:spPr>
        <p:txBody>
          <a:bodyPr>
            <a:normAutofit fontScale="92500" lnSpcReduction="20000"/>
          </a:bodyPr>
          <a:lstStyle/>
          <a:p>
            <a:pPr marL="0" indent="0" algn="l">
              <a:lnSpc>
                <a:spcPct val="120000"/>
              </a:lnSpc>
              <a:buNone/>
            </a:pPr>
            <a:r>
              <a:rPr lang="pt-BR" sz="1800" b="0" i="0" u="none" strike="noStrike" baseline="0" dirty="0">
                <a:latin typeface="CMR12"/>
              </a:rPr>
              <a:t>	</a:t>
            </a:r>
            <a:r>
              <a:rPr lang="pt-BR" sz="2700" b="0" i="0" u="none" strike="noStrike" baseline="0" dirty="0">
                <a:latin typeface="Calibri" panose="020F0502020204030204" pitchFamily="34" charset="0"/>
                <a:cs typeface="Calibri" panose="020F0502020204030204" pitchFamily="34" charset="0"/>
              </a:rPr>
              <a:t>A formulação de afirmações paradoxais </a:t>
            </a:r>
            <a:r>
              <a:rPr lang="pt-BR" sz="2700" b="0" i="0" u="none" strike="noStrike" baseline="0" dirty="0" smtClean="0">
                <a:latin typeface="Calibri" panose="020F0502020204030204" pitchFamily="34" charset="0"/>
                <a:cs typeface="Calibri" panose="020F0502020204030204" pitchFamily="34" charset="0"/>
              </a:rPr>
              <a:t>sempre </a:t>
            </a:r>
            <a:r>
              <a:rPr lang="pt-BR" sz="2700" b="0" i="0" u="none" strike="noStrike" baseline="0" dirty="0">
                <a:latin typeface="Calibri" panose="020F0502020204030204" pitchFamily="34" charset="0"/>
                <a:cs typeface="Calibri" panose="020F0502020204030204" pitchFamily="34" charset="0"/>
              </a:rPr>
              <a:t>despertou inquietação em filósofos e matemáticos. Teorias baseadas em argumentações lógicas não podem admitir paradoxos, pois isso faria com que elas fossem triviais, ou seja, que toda afirmação passível de ser feita na teoria seria verdadeira, pelo significado lógico da implicação. </a:t>
            </a:r>
            <a:r>
              <a:rPr lang="pt-BR" sz="2700" dirty="0">
                <a:latin typeface="Calibri" panose="020F0502020204030204" pitchFamily="34" charset="0"/>
                <a:cs typeface="Calibri" panose="020F0502020204030204" pitchFamily="34" charset="0"/>
              </a:rPr>
              <a:t>As linguagens naturais (línguas maternas) são extremamente ricas, o que permite que poetas e humoristas, possam inclusive se valer de situações paradoxais no desenvolvimento de suas respectivas ‘artes’. </a:t>
            </a:r>
            <a:r>
              <a:rPr lang="pt-BR" sz="2700" b="0" i="0" u="none" strike="noStrike" baseline="0" dirty="0">
                <a:latin typeface="Calibri" panose="020F0502020204030204" pitchFamily="34" charset="0"/>
                <a:cs typeface="Calibri" panose="020F0502020204030204" pitchFamily="34" charset="0"/>
              </a:rPr>
              <a:t> Mas a ciência, o pensamento analítico não pode admitir resultados paradoxais. Na tentativa de bem fundamentar a matemática </a:t>
            </a:r>
            <a:r>
              <a:rPr lang="pt-BR" sz="2700" dirty="0">
                <a:latin typeface="Calibri" panose="020F0502020204030204" pitchFamily="34" charset="0"/>
                <a:cs typeface="Calibri" panose="020F0502020204030204" pitchFamily="34" charset="0"/>
              </a:rPr>
              <a:t>ou </a:t>
            </a:r>
            <a:r>
              <a:rPr lang="pt-BR" sz="2700" b="0" i="0" u="none" strike="noStrike" baseline="0" dirty="0">
                <a:latin typeface="Calibri" panose="020F0502020204030204" pitchFamily="34" charset="0"/>
                <a:cs typeface="Calibri" panose="020F0502020204030204" pitchFamily="34" charset="0"/>
              </a:rPr>
              <a:t>de tornar consistentes reflexões filosóficas e científicas, muitos pensadores dedicaram-se à busca de soluções para a eliminação de </a:t>
            </a:r>
            <a:r>
              <a:rPr lang="pt-BR" sz="2700" b="0" i="0" u="none" strike="noStrike" baseline="0" dirty="0" smtClean="0">
                <a:latin typeface="Calibri" panose="020F0502020204030204" pitchFamily="34" charset="0"/>
                <a:cs typeface="Calibri" panose="020F0502020204030204" pitchFamily="34" charset="0"/>
              </a:rPr>
              <a:t>paradoxos (ou antinomias) em </a:t>
            </a:r>
            <a:r>
              <a:rPr lang="pt-BR" sz="2700" b="0" i="0" u="none" strike="noStrike" baseline="0" dirty="0">
                <a:latin typeface="Calibri" panose="020F0502020204030204" pitchFamily="34" charset="0"/>
                <a:cs typeface="Calibri" panose="020F0502020204030204" pitchFamily="34" charset="0"/>
              </a:rPr>
              <a:t>suas teorias.</a:t>
            </a:r>
          </a:p>
        </p:txBody>
      </p:sp>
    </p:spTree>
    <p:extLst>
      <p:ext uri="{BB962C8B-B14F-4D97-AF65-F5344CB8AC3E}">
        <p14:creationId xmlns:p14="http://schemas.microsoft.com/office/powerpoint/2010/main" val="748507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1E630E-3136-495D-BF73-7C6CBBE8102C}"/>
              </a:ext>
            </a:extLst>
          </p:cNvPr>
          <p:cNvSpPr>
            <a:spLocks noGrp="1"/>
          </p:cNvSpPr>
          <p:nvPr>
            <p:ph type="title"/>
          </p:nvPr>
        </p:nvSpPr>
        <p:spPr>
          <a:xfrm>
            <a:off x="457200" y="0"/>
            <a:ext cx="8229600" cy="1340768"/>
          </a:xfrm>
        </p:spPr>
        <p:txBody>
          <a:bodyPr/>
          <a:lstStyle/>
          <a:p>
            <a:r>
              <a:rPr lang="pt-BR" dirty="0"/>
              <a:t>Paradoxos lógicos e semânticos</a:t>
            </a:r>
          </a:p>
        </p:txBody>
      </p:sp>
      <p:sp>
        <p:nvSpPr>
          <p:cNvPr id="3" name="Espaço Reservado para Conteúdo 2">
            <a:extLst>
              <a:ext uri="{FF2B5EF4-FFF2-40B4-BE49-F238E27FC236}">
                <a16:creationId xmlns:a16="http://schemas.microsoft.com/office/drawing/2014/main" id="{AF7FDA47-9FF0-45E7-9FB2-FB80B7CC2378}"/>
              </a:ext>
            </a:extLst>
          </p:cNvPr>
          <p:cNvSpPr>
            <a:spLocks noGrp="1"/>
          </p:cNvSpPr>
          <p:nvPr>
            <p:ph idx="1"/>
          </p:nvPr>
        </p:nvSpPr>
        <p:spPr>
          <a:xfrm>
            <a:off x="179512" y="1052736"/>
            <a:ext cx="8784976" cy="5805264"/>
          </a:xfrm>
        </p:spPr>
        <p:txBody>
          <a:bodyPr>
            <a:normAutofit fontScale="92500" lnSpcReduction="10000"/>
          </a:bodyPr>
          <a:lstStyle/>
          <a:p>
            <a:pPr marL="0" indent="0">
              <a:lnSpc>
                <a:spcPct val="110000"/>
              </a:lnSpc>
              <a:buNone/>
            </a:pPr>
            <a:r>
              <a:rPr lang="pt-BR" sz="2700" i="1" dirty="0" smtClean="0"/>
              <a:t>[...] podemos [...] considerar a lógica não como uma teoria que resolve todos os paradoxos, mas como uma disciplina que aprende com eles e que tenta erigir um domínio em que se minimizem seus efeitos. [...] </a:t>
            </a:r>
            <a:r>
              <a:rPr lang="pt-BR" sz="2700" b="0" i="1" u="none" strike="noStrike" baseline="0" dirty="0" smtClean="0"/>
              <a:t>Na </a:t>
            </a:r>
            <a:r>
              <a:rPr lang="pt-BR" sz="2700" b="0" i="1" u="none" strike="noStrike" baseline="0" dirty="0"/>
              <a:t>realidade, um dos problemas lógicos mais difíceis </a:t>
            </a:r>
            <a:r>
              <a:rPr lang="pt-BR" sz="2700" i="1" dirty="0"/>
              <a:t>é</a:t>
            </a:r>
            <a:r>
              <a:rPr lang="pt-BR" sz="2700" b="0" i="1" u="none" strike="noStrike" baseline="0" dirty="0"/>
              <a:t> determinar quais são as condições que geram paradoxos, além das tentativas de eliminar, solucionar ou controlar os já existentes. Este problema é, em muitos casos, insolúvel, e tal fato tem obviamente um enorme significado para o pensamento científico em geral, e para a logica em particular</a:t>
            </a:r>
            <a:r>
              <a:rPr lang="pt-BR" sz="2700" b="0" i="0" u="none" strike="noStrike" baseline="0" dirty="0"/>
              <a:t>. (</a:t>
            </a:r>
            <a:r>
              <a:rPr lang="pt-BR" sz="2700" b="0" i="0" u="none" strike="noStrike" baseline="0" dirty="0" err="1"/>
              <a:t>Carnielli</a:t>
            </a:r>
            <a:r>
              <a:rPr lang="pt-BR" sz="2700" b="0" i="0" u="none" strike="noStrike" baseline="0" dirty="0"/>
              <a:t> et </a:t>
            </a:r>
            <a:r>
              <a:rPr lang="pt-BR" sz="2700" b="0" i="0" u="none" strike="noStrike" baseline="0" dirty="0" err="1"/>
              <a:t>all</a:t>
            </a:r>
            <a:r>
              <a:rPr lang="pt-BR" sz="2700" b="0" i="0" u="none" strike="noStrike" baseline="0" dirty="0"/>
              <a:t>, 2006)</a:t>
            </a:r>
          </a:p>
          <a:p>
            <a:pPr marL="0" indent="0">
              <a:lnSpc>
                <a:spcPct val="110000"/>
              </a:lnSpc>
              <a:buNone/>
            </a:pPr>
            <a:r>
              <a:rPr lang="pt-BR" sz="2700" b="0" i="0" u="none" strike="noStrike" baseline="0" dirty="0"/>
              <a:t>	</a:t>
            </a:r>
            <a:r>
              <a:rPr lang="pt-BR" sz="2700" b="0" i="1" u="none" strike="noStrike" baseline="0" dirty="0"/>
              <a:t>Os “paradoxos" da teoria dos conjuntos são de duas espécies diferentes: uma é a dos paradoxos lógicos, a outra é a dos paradoxos semânticos. Essencialmente os paradoxos lógicos prov</a:t>
            </a:r>
            <a:r>
              <a:rPr lang="pt-BR" sz="2700" i="1" dirty="0"/>
              <a:t>ê</a:t>
            </a:r>
            <a:r>
              <a:rPr lang="pt-BR" sz="2700" b="0" i="1" u="none" strike="noStrike" baseline="0" dirty="0"/>
              <a:t>m de uma lógica imperfeita, sendo que os paradoxos semânticos vêm do uso imperfeito da linguagem. </a:t>
            </a:r>
            <a:r>
              <a:rPr lang="pt-BR" sz="2700" b="0" u="none" strike="noStrike" baseline="0" dirty="0"/>
              <a:t>(Pinter, C. 1971)</a:t>
            </a:r>
            <a:endParaRPr lang="pt-BR" sz="2700" b="0" i="1" u="none" strike="noStrike" baseline="0" dirty="0"/>
          </a:p>
          <a:p>
            <a:pPr marL="0" indent="0">
              <a:buNone/>
            </a:pPr>
            <a:endParaRPr lang="pt-BR" sz="2700" dirty="0"/>
          </a:p>
          <a:p>
            <a:pPr marL="0" indent="0">
              <a:buNone/>
            </a:pPr>
            <a:endParaRPr lang="pt-BR" dirty="0"/>
          </a:p>
        </p:txBody>
      </p:sp>
    </p:spTree>
    <p:extLst>
      <p:ext uri="{BB962C8B-B14F-4D97-AF65-F5344CB8AC3E}">
        <p14:creationId xmlns:p14="http://schemas.microsoft.com/office/powerpoint/2010/main" val="262871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0"/>
            <a:ext cx="8229600" cy="1124744"/>
          </a:xfrm>
        </p:spPr>
        <p:txBody>
          <a:bodyPr>
            <a:noAutofit/>
          </a:bodyPr>
          <a:lstStyle/>
          <a:p>
            <a:r>
              <a:rPr lang="pt-BR" sz="3200" dirty="0" smtClean="0"/>
              <a:t>Antinomias ou Paradoxos (lógicos, semânticos ou círculos viciosos) </a:t>
            </a:r>
            <a:r>
              <a:rPr lang="pt-BR" sz="3200" dirty="0"/>
              <a:t>famosos</a:t>
            </a:r>
          </a:p>
        </p:txBody>
      </p:sp>
      <p:sp>
        <p:nvSpPr>
          <p:cNvPr id="3" name="Espaço Reservado para Conteúdo 2"/>
          <p:cNvSpPr>
            <a:spLocks noGrp="1"/>
          </p:cNvSpPr>
          <p:nvPr>
            <p:ph idx="1"/>
          </p:nvPr>
        </p:nvSpPr>
        <p:spPr>
          <a:xfrm>
            <a:off x="0" y="1124744"/>
            <a:ext cx="9144000" cy="5733256"/>
          </a:xfrm>
        </p:spPr>
        <p:txBody>
          <a:bodyPr>
            <a:normAutofit lnSpcReduction="10000"/>
          </a:bodyPr>
          <a:lstStyle/>
          <a:p>
            <a:r>
              <a:rPr lang="pt-BR" sz="2400" dirty="0"/>
              <a:t>Paradoxo de Russel (em carta a Frege em 1902): Considere o conjunto de todos os conjuntos que não são membros de si mesmos, Este conjunto é membro de si próprio? O que se pode concluir a respeito desse conjunto?</a:t>
            </a:r>
          </a:p>
          <a:p>
            <a:r>
              <a:rPr lang="pt-BR" sz="2400" dirty="0"/>
              <a:t>Qual é “o menor número inteiro que não se pode expressar com menos de quinze palavras”? (paradoxo da </a:t>
            </a:r>
            <a:r>
              <a:rPr lang="pt-BR" sz="2400" dirty="0" err="1"/>
              <a:t>expressabilidade</a:t>
            </a:r>
            <a:r>
              <a:rPr lang="pt-BR" sz="2400" dirty="0"/>
              <a:t>)</a:t>
            </a:r>
          </a:p>
          <a:p>
            <a:r>
              <a:rPr lang="pt-BR" sz="2400" dirty="0"/>
              <a:t>“Esta sentença é falsa ou Deus existe” (prova da existência de Deus)</a:t>
            </a:r>
          </a:p>
          <a:p>
            <a:r>
              <a:rPr lang="pt-BR" sz="2400" dirty="0"/>
              <a:t>Um crocodilo raptou um bebê de sua mãe e prometeu devolvê-lo se a mãe respondesse corretamente “sim” ou “não” à questão : “Vou comer o bebê?”. O que a mãe respondeu e o que fez o crocodilo?</a:t>
            </a:r>
          </a:p>
          <a:p>
            <a:r>
              <a:rPr lang="pt-BR" sz="2400" dirty="0"/>
              <a:t>O Paradoxo de Cantor: Cantor provou que não pode haver função sobrejetora entre os conjuntos A e </a:t>
            </a:r>
            <a:r>
              <a:rPr lang="pt-BR" sz="2400" i="1" dirty="0">
                <a:effectLst/>
                <a:latin typeface="CMSY10"/>
                <a:ea typeface="Calibri" panose="020F0502020204030204" pitchFamily="34" charset="0"/>
                <a:cs typeface="CMSY10"/>
                <a:sym typeface="Symbol" panose="05050102010706020507" pitchFamily="18" charset="2"/>
              </a:rPr>
              <a:t></a:t>
            </a:r>
            <a:r>
              <a:rPr lang="pt-BR" sz="2400" dirty="0">
                <a:effectLst/>
                <a:ea typeface="Calibri" panose="020F0502020204030204" pitchFamily="34" charset="0"/>
              </a:rPr>
              <a:t>(</a:t>
            </a:r>
            <a:r>
              <a:rPr lang="pt-BR" sz="2400" i="1" dirty="0">
                <a:effectLst/>
                <a:ea typeface="Calibri" panose="020F0502020204030204" pitchFamily="34" charset="0"/>
              </a:rPr>
              <a:t>A</a:t>
            </a:r>
            <a:r>
              <a:rPr lang="pt-BR" sz="2400" dirty="0">
                <a:effectLst/>
                <a:ea typeface="Calibri" panose="020F0502020204030204" pitchFamily="34" charset="0"/>
              </a:rPr>
              <a:t>) (</a:t>
            </a:r>
            <a:r>
              <a:rPr lang="pt-BR" sz="2400" dirty="0"/>
              <a:t>conjunto das partes de A). É claro que, se </a:t>
            </a:r>
            <a:r>
              <a:rPr lang="pt-BR" sz="1800" dirty="0">
                <a:effectLst/>
                <a:latin typeface="Arial" panose="020B0604020202020204" pitchFamily="34" charset="0"/>
                <a:ea typeface="Calibri" panose="020F0502020204030204" pitchFamily="34" charset="0"/>
              </a:rPr>
              <a:t>X </a:t>
            </a:r>
            <a:r>
              <a:rPr lang="pt-BR" sz="2400" dirty="0">
                <a:effectLst/>
                <a:ea typeface="Calibri" panose="020F0502020204030204" pitchFamily="34" charset="0"/>
                <a:cs typeface="Arial" panose="020B0604020202020204" pitchFamily="34" charset="0"/>
                <a:sym typeface="Symbol" panose="05050102010706020507" pitchFamily="18" charset="2"/>
              </a:rPr>
              <a:t></a:t>
            </a:r>
            <a:r>
              <a:rPr lang="pt-BR" sz="1800" dirty="0">
                <a:effectLst/>
                <a:latin typeface="Arial" panose="020B0604020202020204" pitchFamily="34" charset="0"/>
                <a:ea typeface="Calibri" panose="020F0502020204030204" pitchFamily="34" charset="0"/>
              </a:rPr>
              <a:t> </a:t>
            </a:r>
            <a:r>
              <a:rPr lang="pt-BR" sz="2400" dirty="0">
                <a:effectLst/>
                <a:ea typeface="Calibri" panose="020F0502020204030204" pitchFamily="34" charset="0"/>
              </a:rPr>
              <a:t>A</a:t>
            </a:r>
            <a:r>
              <a:rPr lang="pt-BR" sz="1800" dirty="0">
                <a:effectLst/>
                <a:latin typeface="Arial" panose="020B0604020202020204" pitchFamily="34" charset="0"/>
                <a:ea typeface="Calibri" panose="020F0502020204030204" pitchFamily="34" charset="0"/>
              </a:rPr>
              <a:t> </a:t>
            </a:r>
            <a:r>
              <a:rPr lang="pt-BR" sz="2400" dirty="0">
                <a:effectLst/>
                <a:latin typeface="+mj-lt"/>
                <a:ea typeface="Calibri" panose="020F0502020204030204" pitchFamily="34" charset="0"/>
              </a:rPr>
              <a:t>, então a função identidade é </a:t>
            </a:r>
            <a:r>
              <a:rPr lang="pt-BR" sz="2400" dirty="0" smtClean="0">
                <a:effectLst/>
                <a:latin typeface="+mj-lt"/>
                <a:ea typeface="Calibri" panose="020F0502020204030204" pitchFamily="34" charset="0"/>
              </a:rPr>
              <a:t>injetora, o que significa, em particular, que X tem no máximo tantos elementos quanto A. </a:t>
            </a:r>
            <a:r>
              <a:rPr lang="pt-BR" sz="2400" dirty="0">
                <a:effectLst/>
                <a:latin typeface="+mj-lt"/>
                <a:ea typeface="Calibri" panose="020F0502020204030204" pitchFamily="34" charset="0"/>
              </a:rPr>
              <a:t>Diante desses teoremas, </a:t>
            </a:r>
            <a:r>
              <a:rPr lang="pt-BR" sz="2400" dirty="0">
                <a:latin typeface="+mj-lt"/>
              </a:rPr>
              <a:t> s</a:t>
            </a:r>
            <a:r>
              <a:rPr lang="pt-BR" sz="2400" dirty="0"/>
              <a:t>endo U o conjunto de todos os conjuntos, o que podemos afirmar sobre </a:t>
            </a:r>
            <a:r>
              <a:rPr lang="pt-BR" sz="2400" i="1" dirty="0">
                <a:effectLst/>
                <a:latin typeface="CMSY10"/>
                <a:ea typeface="Calibri" panose="020F0502020204030204" pitchFamily="34" charset="0"/>
                <a:cs typeface="CMSY10"/>
                <a:sym typeface="Symbol" panose="05050102010706020507" pitchFamily="18" charset="2"/>
              </a:rPr>
              <a:t></a:t>
            </a:r>
            <a:r>
              <a:rPr lang="pt-BR" sz="2400" dirty="0">
                <a:effectLst/>
                <a:ea typeface="Calibri" panose="020F0502020204030204" pitchFamily="34" charset="0"/>
              </a:rPr>
              <a:t>(U)?</a:t>
            </a:r>
            <a:endParaRPr lang="pt-BR" sz="2400" dirty="0"/>
          </a:p>
          <a:p>
            <a:endParaRPr lang="pt-BR" sz="2400" dirty="0"/>
          </a:p>
          <a:p>
            <a:endParaRPr lang="pt-BR" sz="2400" dirty="0"/>
          </a:p>
          <a:p>
            <a:endParaRPr lang="pt-BR" sz="2400" dirty="0"/>
          </a:p>
        </p:txBody>
      </p:sp>
    </p:spTree>
    <p:extLst>
      <p:ext uri="{BB962C8B-B14F-4D97-AF65-F5344CB8AC3E}">
        <p14:creationId xmlns:p14="http://schemas.microsoft.com/office/powerpoint/2010/main" val="3625099346"/>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2159</TotalTime>
  <Words>1261</Words>
  <Application>Microsoft Office PowerPoint</Application>
  <PresentationFormat>Apresentação na tela (4:3)</PresentationFormat>
  <Paragraphs>58</Paragraphs>
  <Slides>11</Slides>
  <Notes>1</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11</vt:i4>
      </vt:variant>
    </vt:vector>
  </HeadingPairs>
  <TitlesOfParts>
    <vt:vector size="17" baseType="lpstr">
      <vt:lpstr>Arial</vt:lpstr>
      <vt:lpstr>Calibri</vt:lpstr>
      <vt:lpstr>CMR12</vt:lpstr>
      <vt:lpstr>CMSY10</vt:lpstr>
      <vt:lpstr>Symbol</vt:lpstr>
      <vt:lpstr>Tema do Office</vt:lpstr>
      <vt:lpstr>PARADOXOS: PROBLEMAS CUJAS SOLUÇÕES IMPULSIONARAM O DESENVOLVIMENTO DA LÓGICA</vt:lpstr>
      <vt:lpstr>O que é um paradoxo?</vt:lpstr>
      <vt:lpstr>Paradoxos formulados na Grécia antiga</vt:lpstr>
      <vt:lpstr>Uma carta de Fermat a Descartes  (séc. XVII)</vt:lpstr>
      <vt:lpstr>Situações paradoxais envolvendo o infinito</vt:lpstr>
      <vt:lpstr>Um paradoxo interessante ainda sobre o infinito</vt:lpstr>
      <vt:lpstr>Paradoxos lógicos e semânticos antinomias e círculos viciosos</vt:lpstr>
      <vt:lpstr>Paradoxos lógicos e semânticos</vt:lpstr>
      <vt:lpstr>Antinomias ou Paradoxos (lógicos, semânticos ou círculos viciosos) famosos</vt:lpstr>
      <vt:lpstr>Apresentação do PowerPoint</vt:lpstr>
      <vt:lpstr>Referências consultadas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PARADOXOS: PROBLEMAS CUJAS SOLUÇÕES IMPULSIONARAM O DESENVOLVIMENTO DA LÓGICA</dc:title>
  <dc:creator>Iole</dc:creator>
  <cp:lastModifiedBy>Iole Druck</cp:lastModifiedBy>
  <cp:revision>47</cp:revision>
  <dcterms:created xsi:type="dcterms:W3CDTF">2013-03-07T01:11:15Z</dcterms:created>
  <dcterms:modified xsi:type="dcterms:W3CDTF">2023-08-13T15:12:02Z</dcterms:modified>
</cp:coreProperties>
</file>