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37C69F-4F72-4EC3-BA42-8D96A45A0658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BB25FA-018A-44CC-9399-73D34221CF8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62664" cy="275996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Conduzindo a barca do Estado em mares revoltos: 1808 e a transmigração da família real portuguesa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4953000" cy="1752600"/>
          </a:xfrm>
        </p:spPr>
        <p:txBody>
          <a:bodyPr/>
          <a:lstStyle/>
          <a:p>
            <a:r>
              <a:rPr lang="pt-BR" dirty="0" smtClean="0"/>
              <a:t>Maria Fernanda Vieira Martins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Europa napoleônica e o bloqueio continental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Transferência da corte portuguesa para a América: difícil mensurar a expectativa da mudança para os homens da época.</a:t>
            </a:r>
          </a:p>
          <a:p>
            <a:pPr lvl="1"/>
            <a:r>
              <a:rPr lang="pt-BR" dirty="0" smtClean="0"/>
              <a:t>Evento: transformações profundas e sem possibilidades de retorno nos dois lados do Atlântico.</a:t>
            </a:r>
          </a:p>
          <a:p>
            <a:r>
              <a:rPr lang="pt-BR" dirty="0" smtClean="0"/>
              <a:t>A partida da corte: era napoleônica e o bloqueio continental</a:t>
            </a:r>
          </a:p>
          <a:p>
            <a:pPr lvl="1"/>
            <a:r>
              <a:rPr lang="pt-BR" dirty="0" smtClean="0"/>
              <a:t>Divisões na Corte </a:t>
            </a:r>
            <a:r>
              <a:rPr lang="pt-BR" dirty="0" err="1" smtClean="0"/>
              <a:t>joanina</a:t>
            </a:r>
            <a:r>
              <a:rPr lang="pt-BR" dirty="0" smtClean="0"/>
              <a:t>: partidários da França e Inglaterra;</a:t>
            </a:r>
            <a:endParaRPr lang="pt-BR" dirty="0" smtClean="0"/>
          </a:p>
          <a:p>
            <a:pPr lvl="1"/>
            <a:r>
              <a:rPr lang="pt-BR" dirty="0" smtClean="0"/>
              <a:t>Ultimato de Napoleão Bonaparte: decisão de migrar.</a:t>
            </a:r>
          </a:p>
          <a:p>
            <a:r>
              <a:rPr lang="pt-BR" dirty="0" smtClean="0"/>
              <a:t>Migração da Família Real e da Corte: complexo</a:t>
            </a:r>
          </a:p>
          <a:p>
            <a:pPr lvl="1"/>
            <a:r>
              <a:rPr lang="pt-BR" dirty="0" smtClean="0"/>
              <a:t>Ruptura política e institucional: </a:t>
            </a:r>
            <a:r>
              <a:rPr lang="pt-BR" i="1" dirty="0" smtClean="0"/>
              <a:t>inversão brasileira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Reestruturação das redes de poder na América portuguesa;</a:t>
            </a:r>
          </a:p>
          <a:p>
            <a:pPr lvl="1"/>
            <a:r>
              <a:rPr lang="pt-BR" dirty="0" smtClean="0"/>
              <a:t>Rio de Janeiro: novo centro de poder do Império Ultramarino português.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Até que ponto a nova situação, em consonância com os projetos políticos reformistas (iluminismo mitigado), traduz uma ruptura com o passado colonial.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Investigar o quanto a nova estrutura de poder instalada no Rio de Janeiro tornou possível o desenvolvimento de uma autoridade central, contribuindo, a longo prazo, para a independência do Brasil.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Conexões transatlânticas: a história de uma nova “velha” ideia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Século XVIII: reformismo pombalino</a:t>
            </a:r>
          </a:p>
          <a:p>
            <a:pPr lvl="1"/>
            <a:r>
              <a:rPr lang="pt-BR" dirty="0" smtClean="0"/>
              <a:t>Centralização e racionalização da administração colonial.</a:t>
            </a:r>
          </a:p>
          <a:p>
            <a:pPr lvl="2"/>
            <a:r>
              <a:rPr lang="pt-BR" dirty="0" smtClean="0"/>
              <a:t>Emergência de novos atores econômicos e políticos: transformaram suas estratégias e projetos políticos em função das novas diretrizes e perspectivas da política imperial.</a:t>
            </a:r>
          </a:p>
          <a:p>
            <a:r>
              <a:rPr lang="pt-BR" i="1" dirty="0" err="1" smtClean="0"/>
              <a:t>Viradeira</a:t>
            </a:r>
            <a:r>
              <a:rPr lang="pt-BR" i="1" dirty="0" smtClean="0"/>
              <a:t>:</a:t>
            </a:r>
            <a:r>
              <a:rPr lang="pt-BR" dirty="0" smtClean="0"/>
              <a:t> permanência do espírito das reformas pombalinas</a:t>
            </a:r>
          </a:p>
          <a:p>
            <a:pPr lvl="1"/>
            <a:r>
              <a:rPr lang="pt-BR" dirty="0" smtClean="0"/>
              <a:t>Martinho de Mello e Castro e Dom Rodrigo de Souza Coutinho: Império Luso-Brasileiro.</a:t>
            </a:r>
          </a:p>
          <a:p>
            <a:pPr lvl="1"/>
            <a:r>
              <a:rPr lang="pt-BR" dirty="0" smtClean="0"/>
              <a:t>Integração do Império: projeto político modernizante que previa a migração da Família Real e transferência da corte para os domínios da América.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Transferência da corte, em 1808: ameaças a dinastia dos Bragança e soberania de Portugal, todavia a ideia fazia parte de um conjunto de reformas administrativas para melhorar e modernizar o Império Luso-Brasileiro.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Condução da barca do Estado: a política </a:t>
            </a:r>
            <a:r>
              <a:rPr lang="pt-BR" dirty="0" err="1" smtClean="0"/>
              <a:t>joanina</a:t>
            </a:r>
            <a:r>
              <a:rPr lang="pt-BR" dirty="0" smtClean="0"/>
              <a:t>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Instalação da corte portuguesa no Brasil (1808): singular e profunda alteração na estrutura administrativa luso-brasileira.</a:t>
            </a:r>
          </a:p>
          <a:p>
            <a:r>
              <a:rPr lang="pt-BR" dirty="0" smtClean="0"/>
              <a:t>Montagem de um vasto instrumental político-institucional: adaptar os domínios coloniais a nova conjuntura.</a:t>
            </a:r>
          </a:p>
          <a:p>
            <a:pPr lvl="1"/>
            <a:r>
              <a:rPr lang="pt-BR" dirty="0" smtClean="0"/>
              <a:t>Novo Gabinete para a governança: Dom Rodrigo de Souza Coutinho (Negócios Estrangeiros e da Guerra); dom Fernando José de Portugal e Castro (Negócios do Reino) e dom João Rodrigues de Sá e Menezes (Negócios da Marinha e Ultramar)</a:t>
            </a:r>
          </a:p>
          <a:p>
            <a:pPr lvl="2"/>
            <a:r>
              <a:rPr lang="pt-BR" dirty="0" smtClean="0"/>
              <a:t>Experiência com o mundo colonial.</a:t>
            </a:r>
          </a:p>
          <a:p>
            <a:pPr lvl="1"/>
            <a:r>
              <a:rPr lang="pt-BR" dirty="0" smtClean="0"/>
              <a:t>Gabinete: influência e permanência  das reformas na administração do Império Luso-Brasileiro.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08912" cy="14401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 de organização e estruturação política, econômica e institucional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60848"/>
            <a:ext cx="8507288" cy="4581128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Reorganização do aparato eclesiástico, militar e fiscal.</a:t>
            </a:r>
          </a:p>
          <a:p>
            <a:r>
              <a:rPr lang="pt-BR" dirty="0" smtClean="0"/>
              <a:t>Reorientação da política econômica: abertura dos portos (1808) e novos mecanismos de controle para a política monetária e aldeamento dos índios para a expansão da agricultura.</a:t>
            </a:r>
          </a:p>
          <a:p>
            <a:pPr lvl="2"/>
            <a:r>
              <a:rPr lang="pt-BR" dirty="0" smtClean="0"/>
              <a:t>Jardim Botânico, Impressa Régia, Real Fábrica de Pólvora, Real Horto, Academia Militar, Escola Cirúrgica no Hospital da Misericórdia, Biblioteca Real, Museu Nacional, Escola de Ciências, Artes e Ofícios.</a:t>
            </a:r>
          </a:p>
          <a:p>
            <a:r>
              <a:rPr lang="pt-BR" dirty="0" smtClean="0"/>
              <a:t>Conjunto emblemático de instituições políticas e jurídico-administrativas: recriados no Rio de Janeiro.</a:t>
            </a:r>
          </a:p>
          <a:p>
            <a:pPr lvl="1"/>
            <a:r>
              <a:rPr lang="pt-BR" dirty="0" smtClean="0"/>
              <a:t>Junta do Comércio, Agricultura, Fábricas e Navegação e Aulas do Comércio;</a:t>
            </a:r>
          </a:p>
          <a:p>
            <a:pPr lvl="1"/>
            <a:r>
              <a:rPr lang="pt-BR" dirty="0" smtClean="0"/>
              <a:t>Intendência Geral da Polícia no Estado do Brasil;</a:t>
            </a:r>
          </a:p>
          <a:p>
            <a:pPr lvl="1"/>
            <a:r>
              <a:rPr lang="pt-BR" dirty="0" smtClean="0"/>
              <a:t>Erário Régio;</a:t>
            </a:r>
          </a:p>
          <a:p>
            <a:pPr lvl="1"/>
            <a:r>
              <a:rPr lang="pt-BR" dirty="0" smtClean="0"/>
              <a:t>Banco do Brasil;</a:t>
            </a:r>
          </a:p>
          <a:p>
            <a:pPr lvl="1"/>
            <a:r>
              <a:rPr lang="pt-BR" dirty="0" smtClean="0"/>
              <a:t>Revogação do Alvará de 1785.</a:t>
            </a:r>
          </a:p>
          <a:p>
            <a:r>
              <a:rPr lang="pt-BR" dirty="0" smtClean="0"/>
              <a:t>Dinamizar a atividade mercantil: incentivos e subsídios, abertura de estrada e vias de circulação de mercadorias e gêneros agrícolas.</a:t>
            </a:r>
          </a:p>
          <a:p>
            <a:pPr lvl="1"/>
            <a:r>
              <a:rPr lang="pt-BR" dirty="0" smtClean="0"/>
              <a:t>Centralização do Rio de Janeiro da administração.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“Moderno quanto à questão econômica e conservador quanto à política” (p. 702): </a:t>
            </a:r>
            <a:r>
              <a:rPr lang="pt-BR" dirty="0" smtClean="0"/>
              <a:t>mantinha uma estrutura de </a:t>
            </a:r>
            <a:r>
              <a:rPr lang="pt-BR" dirty="0" smtClean="0"/>
              <a:t>privilégios de classe.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capital imperial e seu novo ordenamento: o Rio de Janeiro e a Intendência da Polícia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Rio de Janeiro: cidade colonial “modesta e acanhada, com ruas de terra, </a:t>
            </a:r>
            <a:r>
              <a:rPr lang="pt-BR" i="1" dirty="0" smtClean="0"/>
              <a:t>sujas, </a:t>
            </a:r>
            <a:r>
              <a:rPr lang="pt-BR" i="1" dirty="0" err="1" smtClean="0"/>
              <a:t>maltraçadas</a:t>
            </a:r>
            <a:r>
              <a:rPr lang="pt-BR" i="1" dirty="0" smtClean="0"/>
              <a:t> e descuidadas,</a:t>
            </a:r>
            <a:r>
              <a:rPr lang="pt-BR" dirty="0" smtClean="0"/>
              <a:t> prédios insignificantes e pobres moradias, sem mencionar o mau cheiro, a hostilidade do clima tropical, a algazarra e a falta de modos e higiene de uma população composta, em sua maioria, por negros e gente mestiça”.</a:t>
            </a:r>
          </a:p>
          <a:p>
            <a:r>
              <a:rPr lang="pt-BR" dirty="0" smtClean="0"/>
              <a:t>Intendência da Polícia: infraestrutura urbana, segurança pública</a:t>
            </a:r>
          </a:p>
          <a:p>
            <a:pPr lvl="2"/>
            <a:r>
              <a:rPr lang="pt-BR" dirty="0" smtClean="0"/>
              <a:t>“Impunha-se a tarefa de transformar a velha capital do Estado do Brasil na nova corte do Império lusitano, fato que implicava modificações de natureza bastante variada e que, no limite, apontavam para uma </a:t>
            </a:r>
            <a:r>
              <a:rPr lang="pt-BR" i="1" dirty="0" err="1" smtClean="0"/>
              <a:t>metropolização</a:t>
            </a:r>
            <a:r>
              <a:rPr lang="pt-BR" i="1" dirty="0" smtClean="0"/>
              <a:t> </a:t>
            </a:r>
            <a:r>
              <a:rPr lang="pt-BR" dirty="0" smtClean="0"/>
              <a:t>da antiga sede política.” (p. 705)</a:t>
            </a:r>
          </a:p>
          <a:p>
            <a:pPr lvl="1"/>
            <a:r>
              <a:rPr lang="pt-BR" dirty="0" smtClean="0"/>
              <a:t>Funções: misto de governo municipal, polícia política e força militar.</a:t>
            </a:r>
          </a:p>
          <a:p>
            <a:pPr lvl="1"/>
            <a:r>
              <a:rPr lang="pt-BR" dirty="0" smtClean="0"/>
              <a:t>Uniformização, integração e padronização da prática policial e judiciária e ainda reforçar a afirmação da centralidade da ação da monarquia.</a:t>
            </a:r>
          </a:p>
          <a:p>
            <a:r>
              <a:rPr lang="pt-BR" dirty="0" smtClean="0"/>
              <a:t>Rio de Janeiro: centro político e administrativo; crescimento demográfico; demandas por abastecimento</a:t>
            </a:r>
          </a:p>
          <a:p>
            <a:pPr lvl="1"/>
            <a:r>
              <a:rPr lang="pt-BR" dirty="0" smtClean="0"/>
              <a:t>Constituição de novas alianças de poder: emergência de novos atores.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Novas e antigas tensões e conexões: a corte, províncias e poderes locais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Instalação do aparelho de Estado no Rio de Janeiro: intensa negociação e conciliação de interesses entre os empreendedores da nova ordem e os poderes constituídos e enraizados na colônia.</a:t>
            </a:r>
          </a:p>
          <a:p>
            <a:r>
              <a:rPr lang="pt-BR" dirty="0" smtClean="0"/>
              <a:t>Emergência de novos atores na cena política e as alianças com antigas e tradicionais lideranças locais</a:t>
            </a:r>
          </a:p>
          <a:p>
            <a:pPr lvl="1"/>
            <a:r>
              <a:rPr lang="pt-BR" dirty="0" smtClean="0"/>
              <a:t>Família e as redes de parentesco;</a:t>
            </a:r>
          </a:p>
          <a:p>
            <a:pPr lvl="1"/>
            <a:r>
              <a:rPr lang="pt-BR" dirty="0" smtClean="0"/>
              <a:t>Redes de sociabilidades: Universidade de Coimbra.</a:t>
            </a:r>
          </a:p>
          <a:p>
            <a:r>
              <a:rPr lang="pt-BR" dirty="0" smtClean="0"/>
              <a:t>Interiorização da metrópole: processo de enraizamento da metrópole na colônia (Maria </a:t>
            </a:r>
            <a:r>
              <a:rPr lang="pt-BR" dirty="0" err="1" smtClean="0"/>
              <a:t>Odila</a:t>
            </a:r>
            <a:r>
              <a:rPr lang="pt-BR" dirty="0" smtClean="0"/>
              <a:t> da Silva Dias).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Centralidade e unidade: interiorização da metrópole e </a:t>
            </a:r>
            <a:r>
              <a:rPr lang="pt-BR" dirty="0" err="1" smtClean="0"/>
              <a:t>metropolização</a:t>
            </a:r>
            <a:r>
              <a:rPr lang="pt-BR" dirty="0" smtClean="0"/>
              <a:t> do território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Consolidação da nova cultura política e padrões governativos: mudanças na conjuntura internacional com a derrota de Napoleão e a restauração da antiga ordem na Europa.</a:t>
            </a:r>
          </a:p>
          <a:p>
            <a:r>
              <a:rPr lang="pt-BR" dirty="0" smtClean="0"/>
              <a:t>Congresso de Viena e o retorno da corte portuguesa: teste para o alcance das mudanças empreendidas no processo</a:t>
            </a:r>
          </a:p>
          <a:p>
            <a:pPr lvl="1"/>
            <a:r>
              <a:rPr lang="pt-BR" dirty="0" smtClean="0"/>
              <a:t>Elevação do Brasil a Reino Unido de Portugal e </a:t>
            </a:r>
            <a:r>
              <a:rPr lang="pt-BR" dirty="0" err="1" smtClean="0"/>
              <a:t>Algarve</a:t>
            </a:r>
            <a:r>
              <a:rPr lang="pt-BR" dirty="0" smtClean="0"/>
              <a:t> (1815): Império Luso-Brasileiro</a:t>
            </a:r>
          </a:p>
          <a:p>
            <a:pPr lvl="2"/>
            <a:r>
              <a:rPr lang="pt-BR" dirty="0" smtClean="0"/>
              <a:t>Dependência econômica de Portugal; a manutenção da integridade e unidade dos domínios ultramarinos na conjuntura das revoluções atlânticas (independências).</a:t>
            </a:r>
          </a:p>
          <a:p>
            <a:pPr lvl="2"/>
            <a:r>
              <a:rPr lang="pt-BR" dirty="0" smtClean="0"/>
              <a:t>Emergência de novos atores sociais; nova percepção das relações entre o centro e as províncias; novo equilíbrio de poder.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“Nova vivência do Império e da monarquia”: nova ordem política  (embriões da construção da autonomia).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</TotalTime>
  <Words>1057</Words>
  <Application>Microsoft Office PowerPoint</Application>
  <PresentationFormat>Apresentação na tela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Urbano</vt:lpstr>
      <vt:lpstr>Conduzindo a barca do Estado em mares revoltos: 1808 e a transmigração da família real portuguesa</vt:lpstr>
      <vt:lpstr>Europa napoleônica e o bloqueio continental</vt:lpstr>
      <vt:lpstr>Conexões transatlânticas: a história de uma nova “velha” ideia</vt:lpstr>
      <vt:lpstr>Condução da barca do Estado: a política joanina no Brasil</vt:lpstr>
      <vt:lpstr>Programa de organização e estruturação política, econômica e institucional</vt:lpstr>
      <vt:lpstr>A capital imperial e seu novo ordenamento: o Rio de Janeiro e a Intendência da Polícia</vt:lpstr>
      <vt:lpstr>Novas e antigas tensões e conexões: a corte, províncias e poderes locais</vt:lpstr>
      <vt:lpstr>Centralidade e unidade: interiorização da metrópole e metropolização do território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</dc:creator>
  <cp:lastModifiedBy>Paula</cp:lastModifiedBy>
  <cp:revision>26</cp:revision>
  <dcterms:created xsi:type="dcterms:W3CDTF">2020-11-11T18:16:32Z</dcterms:created>
  <dcterms:modified xsi:type="dcterms:W3CDTF">2020-11-11T20:10:43Z</dcterms:modified>
</cp:coreProperties>
</file>