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5" r:id="rId4"/>
    <p:sldId id="285" r:id="rId5"/>
    <p:sldId id="266" r:id="rId6"/>
    <p:sldId id="296" r:id="rId7"/>
    <p:sldId id="297" r:id="rId8"/>
    <p:sldId id="291" r:id="rId9"/>
    <p:sldId id="290" r:id="rId10"/>
    <p:sldId id="292" r:id="rId11"/>
    <p:sldId id="293" r:id="rId12"/>
    <p:sldId id="294" r:id="rId13"/>
    <p:sldId id="298" r:id="rId14"/>
    <p:sldId id="299" r:id="rId15"/>
    <p:sldId id="300" r:id="rId16"/>
    <p:sldId id="301" r:id="rId17"/>
    <p:sldId id="302" r:id="rId18"/>
    <p:sldId id="303" r:id="rId19"/>
    <p:sldId id="304" r:id="rId20"/>
    <p:sldId id="305" r:id="rId21"/>
    <p:sldId id="306" r:id="rId22"/>
    <p:sldId id="307" r:id="rId23"/>
    <p:sldId id="308"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F6FC92-175F-414B-A278-5A13CF8F917D}"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28351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6FC92-175F-414B-A278-5A13CF8F917D}"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3702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6FC92-175F-414B-A278-5A13CF8F917D}"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268267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6FC92-175F-414B-A278-5A13CF8F917D}"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321158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F6FC92-175F-414B-A278-5A13CF8F917D}" type="datetimeFigureOut">
              <a:rPr lang="en-US" smtClean="0"/>
              <a:t>5/6/2019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98706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F6FC92-175F-414B-A278-5A13CF8F917D}"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2685686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F6FC92-175F-414B-A278-5A13CF8F917D}" type="datetimeFigureOut">
              <a:rPr lang="en-US" smtClean="0"/>
              <a:t>5/6/2019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1173587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F6FC92-175F-414B-A278-5A13CF8F917D}" type="datetimeFigureOut">
              <a:rPr lang="en-US" smtClean="0"/>
              <a:t>5/6/2019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186623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6FC92-175F-414B-A278-5A13CF8F917D}" type="datetimeFigureOut">
              <a:rPr lang="en-US" smtClean="0"/>
              <a:t>5/6/2019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7220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F6FC92-175F-414B-A278-5A13CF8F917D}"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66594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F6FC92-175F-414B-A278-5A13CF8F917D}" type="datetimeFigureOut">
              <a:rPr lang="en-US" smtClean="0"/>
              <a:t>5/6/2019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0DE67A-B0A1-482D-8DC0-66E9FBE1C382}" type="slidenum">
              <a:rPr lang="en-US" smtClean="0"/>
              <a:t>‹nº›</a:t>
            </a:fld>
            <a:endParaRPr lang="en-US"/>
          </a:p>
        </p:txBody>
      </p:sp>
    </p:spTree>
    <p:extLst>
      <p:ext uri="{BB962C8B-B14F-4D97-AF65-F5344CB8AC3E}">
        <p14:creationId xmlns:p14="http://schemas.microsoft.com/office/powerpoint/2010/main" val="174209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6FC92-175F-414B-A278-5A13CF8F917D}" type="datetimeFigureOut">
              <a:rPr lang="en-US" smtClean="0"/>
              <a:t>5/6/2019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DE67A-B0A1-482D-8DC0-66E9FBE1C382}" type="slidenum">
              <a:rPr lang="en-US" smtClean="0"/>
              <a:t>‹nº›</a:t>
            </a:fld>
            <a:endParaRPr lang="en-US"/>
          </a:p>
        </p:txBody>
      </p:sp>
    </p:spTree>
    <p:extLst>
      <p:ext uri="{BB962C8B-B14F-4D97-AF65-F5344CB8AC3E}">
        <p14:creationId xmlns:p14="http://schemas.microsoft.com/office/powerpoint/2010/main" val="44766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hys.org/news/2018-10-real-fake-hoodwinks-journals.html" TargetMode="External"/><Relationship Id="rId2" Type="http://schemas.openxmlformats.org/officeDocument/2006/relationships/hyperlink" Target="https://predatoryjournals.com/journals/" TargetMode="External"/><Relationship Id="rId1" Type="http://schemas.openxmlformats.org/officeDocument/2006/relationships/slideLayout" Target="../slideLayouts/slideLayout2.xml"/><Relationship Id="rId4" Type="http://schemas.openxmlformats.org/officeDocument/2006/relationships/hyperlink" Target="http://time.com/4706774/science-journals-fraud-stu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450" y="586429"/>
            <a:ext cx="9734550" cy="5422231"/>
          </a:xfrm>
          <a:solidFill>
            <a:schemeClr val="bg1"/>
          </a:solidFill>
          <a:ln>
            <a:noFill/>
          </a:ln>
          <a:effectLst>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txBody>
          <a:bodyPr>
            <a:normAutofit/>
          </a:bodyPr>
          <a:lstStyle/>
          <a:p>
            <a:pPr>
              <a:lnSpc>
                <a:spcPct val="100000"/>
              </a:lnSpc>
            </a:pPr>
            <a:r>
              <a:rPr lang="pt-BR" sz="3200" dirty="0"/>
              <a:t>CEN 0100 - Introdução às Ciências Biológicas</a:t>
            </a:r>
            <a:br>
              <a:rPr lang="pt-BR" sz="3200" dirty="0"/>
            </a:br>
            <a:r>
              <a:rPr lang="pt-BR" sz="4800" dirty="0">
                <a:latin typeface="+mn-lt"/>
              </a:rPr>
              <a:t>Ética na ciência</a:t>
            </a:r>
            <a:br>
              <a:rPr lang="pt-BR" sz="4800" dirty="0">
                <a:latin typeface="+mn-lt"/>
              </a:rPr>
            </a:br>
            <a:br>
              <a:rPr lang="pt-BR" dirty="0"/>
            </a:br>
            <a:br>
              <a:rPr lang="pt-BR" sz="3100" dirty="0"/>
            </a:br>
            <a:r>
              <a:rPr lang="pt-BR" sz="2400" dirty="0"/>
              <a:t>Professora Dra. Marli de Fátima </a:t>
            </a:r>
            <a:r>
              <a:rPr lang="pt-BR" sz="2400" dirty="0" err="1"/>
              <a:t>Fiore</a:t>
            </a:r>
            <a:br>
              <a:rPr lang="pt-BR" sz="2400" dirty="0"/>
            </a:br>
            <a:r>
              <a:rPr lang="pt-BR" sz="2400" dirty="0"/>
              <a:t>Professor Dr. Francisco </a:t>
            </a:r>
            <a:r>
              <a:rPr lang="pt-BR" sz="2400" dirty="0" err="1"/>
              <a:t>Scaglia</a:t>
            </a:r>
            <a:r>
              <a:rPr lang="pt-BR" sz="2400" dirty="0"/>
              <a:t> Linhares</a:t>
            </a:r>
            <a:br>
              <a:rPr lang="pt-BR" sz="2400" dirty="0"/>
            </a:br>
            <a:r>
              <a:rPr lang="pt-BR" sz="2400" dirty="0"/>
              <a:t>Monitora: Albania J. P. Torres</a:t>
            </a:r>
          </a:p>
        </p:txBody>
      </p:sp>
    </p:spTree>
    <p:extLst>
      <p:ext uri="{BB962C8B-B14F-4D97-AF65-F5344CB8AC3E}">
        <p14:creationId xmlns:p14="http://schemas.microsoft.com/office/powerpoint/2010/main" val="173961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pt-BR" sz="4000" b="1" dirty="0"/>
              <a:t>Construção da Ciência</a:t>
            </a:r>
          </a:p>
        </p:txBody>
      </p:sp>
      <p:sp>
        <p:nvSpPr>
          <p:cNvPr id="4" name="CaixaDeTexto 3">
            <a:extLst>
              <a:ext uri="{FF2B5EF4-FFF2-40B4-BE49-F238E27FC236}">
                <a16:creationId xmlns:a16="http://schemas.microsoft.com/office/drawing/2014/main" id="{1D6A96FA-1D8A-4E4D-A4DD-210D17EC2823}"/>
              </a:ext>
            </a:extLst>
          </p:cNvPr>
          <p:cNvSpPr txBox="1"/>
          <p:nvPr/>
        </p:nvSpPr>
        <p:spPr>
          <a:xfrm>
            <a:off x="888032" y="1456729"/>
            <a:ext cx="10440000" cy="5386090"/>
          </a:xfrm>
          <a:prstGeom prst="rect">
            <a:avLst/>
          </a:prstGeom>
          <a:noFill/>
        </p:spPr>
        <p:txBody>
          <a:bodyPr wrap="square" rtlCol="0">
            <a:spAutoFit/>
          </a:bodyPr>
          <a:lstStyle/>
          <a:p>
            <a:pPr marL="285750" indent="-285750">
              <a:buFont typeface="Arial" panose="020B0604020202020204" pitchFamily="34" charset="0"/>
              <a:buChar char="•"/>
            </a:pPr>
            <a:r>
              <a:rPr lang="pt-BR" sz="2800" dirty="0"/>
              <a:t>Diferença entre mentiras flagrantes e erros científicos derivados de falta de conhecimento:</a:t>
            </a:r>
            <a:endParaRPr lang="pt-BR" sz="2400" dirty="0"/>
          </a:p>
          <a:p>
            <a:pPr lvl="1"/>
            <a:endParaRPr lang="pt-BR" sz="2400" dirty="0"/>
          </a:p>
          <a:p>
            <a:pPr lvl="1"/>
            <a:r>
              <a:rPr lang="pt-BR" sz="2400" dirty="0"/>
              <a:t>A ciência avança em função dos instrumentos de observação, portanto em determinados momentos o avanço de instrumentos permite realizar coisas previamente impossíveis revolucionando os conceitos da época. Isto não determina uma falha ética na ciência, mas sim como ela procede.</a:t>
            </a:r>
          </a:p>
          <a:p>
            <a:pPr lvl="1"/>
            <a:endParaRPr lang="pt-BR" sz="2400" dirty="0"/>
          </a:p>
          <a:p>
            <a:pPr lvl="1"/>
            <a:r>
              <a:rPr lang="pt-BR" sz="2400" dirty="0"/>
              <a:t>Exemplo : Darwin-Lamarck</a:t>
            </a:r>
          </a:p>
          <a:p>
            <a:pPr lvl="1"/>
            <a:r>
              <a:rPr lang="pt-BR" sz="2400" dirty="0"/>
              <a:t>Exemplo : Física mecânica vs. Física quântica</a:t>
            </a:r>
          </a:p>
          <a:p>
            <a:pPr lvl="1"/>
            <a:endParaRPr lang="pt-BR" sz="2400" dirty="0"/>
          </a:p>
          <a:p>
            <a:pPr lvl="1"/>
            <a:r>
              <a:rPr lang="pt-BR" sz="2400" b="1" dirty="0"/>
              <a:t>A prática da ética na ciência é o melhor instrumento para que a ciência avance, dentro das limitações experimentais do momento.</a:t>
            </a:r>
          </a:p>
          <a:p>
            <a:pPr marL="800100" lvl="1" indent="-342900">
              <a:buFont typeface="Arial" panose="020B0604020202020204" pitchFamily="34" charset="0"/>
              <a:buChar char="•"/>
            </a:pPr>
            <a:endParaRPr lang="pt-BR" sz="2400" dirty="0"/>
          </a:p>
        </p:txBody>
      </p:sp>
    </p:spTree>
    <p:extLst>
      <p:ext uri="{BB962C8B-B14F-4D97-AF65-F5344CB8AC3E}">
        <p14:creationId xmlns:p14="http://schemas.microsoft.com/office/powerpoint/2010/main" val="400131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pt-BR" sz="4000" b="1" dirty="0"/>
              <a:t>Prática dos Princípios éticos na Ciência</a:t>
            </a:r>
          </a:p>
        </p:txBody>
      </p:sp>
      <p:sp>
        <p:nvSpPr>
          <p:cNvPr id="4" name="CaixaDeTexto 3">
            <a:extLst>
              <a:ext uri="{FF2B5EF4-FFF2-40B4-BE49-F238E27FC236}">
                <a16:creationId xmlns:a16="http://schemas.microsoft.com/office/drawing/2014/main" id="{1D6A96FA-1D8A-4E4D-A4DD-210D17EC2823}"/>
              </a:ext>
            </a:extLst>
          </p:cNvPr>
          <p:cNvSpPr txBox="1"/>
          <p:nvPr/>
        </p:nvSpPr>
        <p:spPr>
          <a:xfrm>
            <a:off x="563606" y="1610434"/>
            <a:ext cx="11064788" cy="4247317"/>
          </a:xfrm>
          <a:prstGeom prst="rect">
            <a:avLst/>
          </a:prstGeom>
          <a:noFill/>
        </p:spPr>
        <p:txBody>
          <a:bodyPr wrap="square" rtlCol="0">
            <a:spAutoFit/>
          </a:bodyPr>
          <a:lstStyle/>
          <a:p>
            <a:pPr marL="514350" indent="-514350">
              <a:buFont typeface="+mj-lt"/>
              <a:buAutoNum type="arabicPeriod"/>
            </a:pPr>
            <a:r>
              <a:rPr lang="pt-BR" sz="2800" dirty="0"/>
              <a:t>Ação científica:</a:t>
            </a:r>
          </a:p>
          <a:p>
            <a:pPr marL="971550" lvl="1" indent="-514350">
              <a:buFont typeface="Arial" panose="020B0604020202020204" pitchFamily="34" charset="0"/>
              <a:buChar char="•"/>
            </a:pPr>
            <a:r>
              <a:rPr lang="pt-BR" sz="2200" dirty="0"/>
              <a:t>Coleta de dados e repetição de medições</a:t>
            </a:r>
          </a:p>
          <a:p>
            <a:pPr marL="971550" lvl="1" indent="-514350">
              <a:buFont typeface="Arial" panose="020B0604020202020204" pitchFamily="34" charset="0"/>
              <a:buChar char="•"/>
            </a:pPr>
            <a:endParaRPr lang="pt-BR" sz="2200" dirty="0"/>
          </a:p>
          <a:p>
            <a:pPr marL="971550" lvl="1" indent="-514350">
              <a:buFont typeface="Arial" panose="020B0604020202020204" pitchFamily="34" charset="0"/>
              <a:buChar char="•"/>
            </a:pPr>
            <a:r>
              <a:rPr lang="pt-BR" sz="2200" dirty="0"/>
              <a:t>Descrição dos métodos</a:t>
            </a:r>
          </a:p>
          <a:p>
            <a:pPr marL="971550" lvl="1" indent="-514350">
              <a:buFont typeface="Arial" panose="020B0604020202020204" pitchFamily="34" charset="0"/>
              <a:buChar char="•"/>
            </a:pPr>
            <a:endParaRPr lang="pt-BR" sz="2200" dirty="0"/>
          </a:p>
          <a:p>
            <a:pPr marL="971550" lvl="1" indent="-514350">
              <a:buFont typeface="Arial" panose="020B0604020202020204" pitchFamily="34" charset="0"/>
              <a:buChar char="•"/>
            </a:pPr>
            <a:r>
              <a:rPr lang="pt-BR" sz="2200" dirty="0"/>
              <a:t>Definição de variáveis e de constantes</a:t>
            </a:r>
          </a:p>
          <a:p>
            <a:pPr marL="971550" lvl="1" indent="-514350">
              <a:buFont typeface="Arial" panose="020B0604020202020204" pitchFamily="34" charset="0"/>
              <a:buChar char="•"/>
            </a:pPr>
            <a:endParaRPr lang="pt-BR" sz="2200" dirty="0"/>
          </a:p>
          <a:p>
            <a:pPr marL="971550" lvl="1" indent="-514350">
              <a:buFont typeface="Arial" panose="020B0604020202020204" pitchFamily="34" charset="0"/>
              <a:buChar char="•"/>
            </a:pPr>
            <a:r>
              <a:rPr lang="pt-BR" sz="2200" dirty="0"/>
              <a:t>Interpretação dos dados</a:t>
            </a:r>
          </a:p>
          <a:p>
            <a:pPr marL="971550" lvl="1" indent="-514350">
              <a:buFont typeface="Arial" panose="020B0604020202020204" pitchFamily="34" charset="0"/>
              <a:buChar char="•"/>
            </a:pPr>
            <a:endParaRPr lang="pt-BR" sz="2200" dirty="0"/>
          </a:p>
          <a:p>
            <a:pPr marL="800100" lvl="1" indent="-342900">
              <a:buFont typeface="Arial" panose="020B0604020202020204" pitchFamily="34" charset="0"/>
              <a:buChar char="•"/>
            </a:pPr>
            <a:r>
              <a:rPr lang="pt-BR" sz="2200" dirty="0"/>
              <a:t>   Manejo digno de amostras e seres vivo</a:t>
            </a:r>
          </a:p>
          <a:p>
            <a:pPr lvl="1"/>
            <a:endParaRPr lang="pt-BR" sz="2200" dirty="0"/>
          </a:p>
          <a:p>
            <a:pPr marL="971550" lvl="1" indent="-514350">
              <a:buFont typeface="Arial" panose="020B0604020202020204" pitchFamily="34" charset="0"/>
              <a:buChar char="•"/>
            </a:pPr>
            <a:r>
              <a:rPr lang="pt-BR" sz="2200" dirty="0"/>
              <a:t>Modelos matemáticos vs. Modelos estatísticos (aceite, toda medida tem um ERRO!)</a:t>
            </a:r>
          </a:p>
        </p:txBody>
      </p:sp>
      <p:pic>
        <p:nvPicPr>
          <p:cNvPr id="3078" name="Picture 6" descr="Resultado de imagen para mediciones">
            <a:extLst>
              <a:ext uri="{FF2B5EF4-FFF2-40B4-BE49-F238E27FC236}">
                <a16:creationId xmlns:a16="http://schemas.microsoft.com/office/drawing/2014/main" id="{07570AFD-1EF0-42A5-A2E0-CD48E0FA5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4907" y="2793369"/>
            <a:ext cx="1400221" cy="14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cÃ¡lculos">
            <a:extLst>
              <a:ext uri="{FF2B5EF4-FFF2-40B4-BE49-F238E27FC236}">
                <a16:creationId xmlns:a16="http://schemas.microsoft.com/office/drawing/2014/main" id="{95E30387-7971-4B7C-89E3-C1BCF3FDA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359" y="1614490"/>
            <a:ext cx="1800000" cy="14859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graphs">
            <a:extLst>
              <a:ext uri="{FF2B5EF4-FFF2-40B4-BE49-F238E27FC236}">
                <a16:creationId xmlns:a16="http://schemas.microsoft.com/office/drawing/2014/main" id="{867D2DEC-95DA-45F6-9C6D-D2D7E7B99A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741" y="4084088"/>
            <a:ext cx="166123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sultado de imagen para graphs">
            <a:extLst>
              <a:ext uri="{FF2B5EF4-FFF2-40B4-BE49-F238E27FC236}">
                <a16:creationId xmlns:a16="http://schemas.microsoft.com/office/drawing/2014/main" id="{54A03A5F-AA8F-4919-A6F9-D0818AECCA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0815" y="2793369"/>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descr="Seta: curva no sentido horário">
            <a:extLst>
              <a:ext uri="{FF2B5EF4-FFF2-40B4-BE49-F238E27FC236}">
                <a16:creationId xmlns:a16="http://schemas.microsoft.com/office/drawing/2014/main" id="{B9D7A7A7-A1DF-4186-BC82-770442A33E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6977270" y="1885120"/>
            <a:ext cx="914400" cy="914400"/>
          </a:xfrm>
          <a:prstGeom prst="rect">
            <a:avLst/>
          </a:prstGeom>
        </p:spPr>
      </p:pic>
      <p:pic>
        <p:nvPicPr>
          <p:cNvPr id="15" name="Gráfico 14" descr="Seta: curva no sentido horário">
            <a:extLst>
              <a:ext uri="{FF2B5EF4-FFF2-40B4-BE49-F238E27FC236}">
                <a16:creationId xmlns:a16="http://schemas.microsoft.com/office/drawing/2014/main" id="{F1733A74-B7ED-460B-91E3-21AE8C473F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886790">
            <a:off x="10217427" y="1891748"/>
            <a:ext cx="914400" cy="914400"/>
          </a:xfrm>
          <a:prstGeom prst="rect">
            <a:avLst/>
          </a:prstGeom>
        </p:spPr>
      </p:pic>
      <p:pic>
        <p:nvPicPr>
          <p:cNvPr id="16" name="Gráfico 15" descr="Seta: curva no sentido horário">
            <a:extLst>
              <a:ext uri="{FF2B5EF4-FFF2-40B4-BE49-F238E27FC236}">
                <a16:creationId xmlns:a16="http://schemas.microsoft.com/office/drawing/2014/main" id="{FF12B432-6E86-435D-ABC6-9943CD15EA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0184299" y="4190997"/>
            <a:ext cx="914400" cy="914400"/>
          </a:xfrm>
          <a:prstGeom prst="rect">
            <a:avLst/>
          </a:prstGeom>
        </p:spPr>
      </p:pic>
      <p:pic>
        <p:nvPicPr>
          <p:cNvPr id="17" name="Gráfico 16" descr="Seta: curva no sentido horário">
            <a:extLst>
              <a:ext uri="{FF2B5EF4-FFF2-40B4-BE49-F238E27FC236}">
                <a16:creationId xmlns:a16="http://schemas.microsoft.com/office/drawing/2014/main" id="{C4910A6F-73B8-43FA-8483-852A3DA4880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08361">
            <a:off x="6891131" y="4343397"/>
            <a:ext cx="914400" cy="914400"/>
          </a:xfrm>
          <a:prstGeom prst="rect">
            <a:avLst/>
          </a:prstGeom>
        </p:spPr>
      </p:pic>
    </p:spTree>
    <p:extLst>
      <p:ext uri="{BB962C8B-B14F-4D97-AF65-F5344CB8AC3E}">
        <p14:creationId xmlns:p14="http://schemas.microsoft.com/office/powerpoint/2010/main" val="306719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pt-BR" sz="4000" b="1" dirty="0"/>
              <a:t>Prática dos Princípios éticos na Ciência</a:t>
            </a:r>
          </a:p>
        </p:txBody>
      </p:sp>
      <p:pic>
        <p:nvPicPr>
          <p:cNvPr id="5124" name="Picture 4" descr="Resultado de imagen para energia nuclear">
            <a:extLst>
              <a:ext uri="{FF2B5EF4-FFF2-40B4-BE49-F238E27FC236}">
                <a16:creationId xmlns:a16="http://schemas.microsoft.com/office/drawing/2014/main" id="{AC87FF04-E474-4575-AAE0-6A162581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8426" y="4844918"/>
            <a:ext cx="1783019" cy="126000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1D6A96FA-1D8A-4E4D-A4DD-210D17EC2823}"/>
              </a:ext>
            </a:extLst>
          </p:cNvPr>
          <p:cNvSpPr txBox="1"/>
          <p:nvPr/>
        </p:nvSpPr>
        <p:spPr>
          <a:xfrm>
            <a:off x="431086" y="1343330"/>
            <a:ext cx="11064788" cy="5170646"/>
          </a:xfrm>
          <a:prstGeom prst="rect">
            <a:avLst/>
          </a:prstGeom>
          <a:noFill/>
        </p:spPr>
        <p:txBody>
          <a:bodyPr wrap="square" rtlCol="0">
            <a:spAutoFit/>
          </a:bodyPr>
          <a:lstStyle/>
          <a:p>
            <a:r>
              <a:rPr lang="pt-BR" sz="2800" dirty="0"/>
              <a:t>2. Publicação e divulgação:</a:t>
            </a:r>
          </a:p>
          <a:p>
            <a:pPr marL="971550" lvl="1" indent="-514350">
              <a:buFont typeface="Arial" panose="020B0604020202020204" pitchFamily="34" charset="0"/>
              <a:buChar char="•"/>
            </a:pPr>
            <a:r>
              <a:rPr lang="pt-BR" sz="2200" dirty="0" err="1"/>
              <a:t>Acreditamento</a:t>
            </a:r>
            <a:r>
              <a:rPr lang="pt-BR" sz="2200" dirty="0"/>
              <a:t> das </a:t>
            </a:r>
            <a:r>
              <a:rPr lang="pt-BR" sz="2200" dirty="0" err="1"/>
              <a:t>idéias</a:t>
            </a:r>
            <a:r>
              <a:rPr lang="pt-BR" sz="2200" dirty="0"/>
              <a:t> alheias de forma correta através do referenciamento – caso contrário efetuaremos plágio</a:t>
            </a:r>
          </a:p>
          <a:p>
            <a:pPr marL="971550" lvl="1" indent="-514350">
              <a:buFont typeface="Arial" panose="020B0604020202020204" pitchFamily="34" charset="0"/>
              <a:buChar char="•"/>
            </a:pPr>
            <a:r>
              <a:rPr lang="pt-BR" sz="2200" dirty="0"/>
              <a:t>Solução: utilização de Ferramentas </a:t>
            </a:r>
            <a:r>
              <a:rPr lang="pt-BR" sz="2200" dirty="0" err="1"/>
              <a:t>anti-plágio</a:t>
            </a:r>
            <a:r>
              <a:rPr lang="pt-BR" sz="2200" dirty="0"/>
              <a:t> como a plataforma </a:t>
            </a:r>
            <a:r>
              <a:rPr lang="pt-BR" sz="2200" dirty="0" err="1"/>
              <a:t>Turnitin</a:t>
            </a:r>
            <a:endParaRPr lang="pt-BR" sz="2200" dirty="0"/>
          </a:p>
          <a:p>
            <a:pPr marL="971550" lvl="1" indent="-514350">
              <a:buFont typeface="Arial" panose="020B0604020202020204" pitchFamily="34" charset="0"/>
              <a:buChar char="•"/>
            </a:pPr>
            <a:endParaRPr lang="pt-BR" sz="2200" dirty="0"/>
          </a:p>
          <a:p>
            <a:pPr marL="971550" lvl="1" indent="-514350">
              <a:buFont typeface="Arial" panose="020B0604020202020204" pitchFamily="34" charset="0"/>
              <a:buChar char="•"/>
            </a:pPr>
            <a:r>
              <a:rPr lang="pt-BR" sz="2200" dirty="0"/>
              <a:t>Interpretação precisa das ideias alheias sem deturpá-las</a:t>
            </a:r>
          </a:p>
          <a:p>
            <a:pPr lvl="3"/>
            <a:r>
              <a:rPr lang="pt-BR" sz="2000" dirty="0"/>
              <a:t>Exemplo de mal uso das </a:t>
            </a:r>
            <a:r>
              <a:rPr lang="pt-BR" sz="2000" dirty="0" err="1"/>
              <a:t>idéias</a:t>
            </a:r>
            <a:r>
              <a:rPr lang="pt-BR" sz="2000" dirty="0"/>
              <a:t> alheias: afirmações da internet sobre o Fascismo ser um movimento de esquerda!</a:t>
            </a:r>
          </a:p>
          <a:p>
            <a:pPr lvl="1"/>
            <a:endParaRPr lang="pt-BR" sz="2200" dirty="0"/>
          </a:p>
          <a:p>
            <a:pPr marL="971550" lvl="1" indent="-514350">
              <a:buFont typeface="Arial" panose="020B0604020202020204" pitchFamily="34" charset="0"/>
              <a:buChar char="•"/>
            </a:pPr>
            <a:r>
              <a:rPr lang="pt-BR" sz="2200" dirty="0"/>
              <a:t>Fidelidade dos resultados, cuidado no manuseio dos dados durante a escrita de artigos!</a:t>
            </a:r>
          </a:p>
          <a:p>
            <a:pPr marL="971550" lvl="1" indent="-514350">
              <a:buFont typeface="Arial" panose="020B0604020202020204" pitchFamily="34" charset="0"/>
              <a:buChar char="•"/>
            </a:pPr>
            <a:endParaRPr lang="pt-BR" sz="2200" dirty="0"/>
          </a:p>
          <a:p>
            <a:pPr lvl="3"/>
            <a:endParaRPr lang="pt-BR" sz="2200" dirty="0"/>
          </a:p>
          <a:p>
            <a:pPr marL="971550" lvl="1" indent="-514350">
              <a:buFont typeface="Arial" panose="020B0604020202020204" pitchFamily="34" charset="0"/>
              <a:buChar char="•"/>
            </a:pPr>
            <a:r>
              <a:rPr lang="pt-BR" sz="2200" dirty="0"/>
              <a:t>Controvérsia na divulgação detalhada de descobertas perigosas</a:t>
            </a:r>
          </a:p>
          <a:p>
            <a:pPr lvl="3"/>
            <a:r>
              <a:rPr lang="pt-BR" sz="2000" dirty="0"/>
              <a:t>Exemplo: desenvolvimento de bombas atômicas</a:t>
            </a:r>
          </a:p>
          <a:p>
            <a:pPr marL="971550" lvl="1" indent="-514350">
              <a:buFont typeface="Arial" panose="020B0604020202020204" pitchFamily="34" charset="0"/>
              <a:buChar char="•"/>
            </a:pPr>
            <a:endParaRPr lang="pt-BR" sz="2200" dirty="0"/>
          </a:p>
        </p:txBody>
      </p:sp>
      <p:pic>
        <p:nvPicPr>
          <p:cNvPr id="5122" name="Picture 2" descr="Resultado de imagen para bomba atomica">
            <a:extLst>
              <a:ext uri="{FF2B5EF4-FFF2-40B4-BE49-F238E27FC236}">
                <a16:creationId xmlns:a16="http://schemas.microsoft.com/office/drawing/2014/main" id="{8748190E-CFF2-4E0A-AF74-19D2D347C0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918" y="4958658"/>
            <a:ext cx="89362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nacional socialista">
            <a:extLst>
              <a:ext uri="{FF2B5EF4-FFF2-40B4-BE49-F238E27FC236}">
                <a16:creationId xmlns:a16="http://schemas.microsoft.com/office/drawing/2014/main" id="{9BBDE277-BD5A-4326-A839-2A892C131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6528" y="3679367"/>
            <a:ext cx="748714" cy="748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185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8621"/>
            <a:ext cx="10515600" cy="1325563"/>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3600" dirty="0"/>
              <a:t>Como e por que nasceu o conceito de ética nos estudos científicos biológicos e em suas práticas?</a:t>
            </a:r>
          </a:p>
        </p:txBody>
      </p:sp>
      <p:sp>
        <p:nvSpPr>
          <p:cNvPr id="3" name="Espaço Reservado para Conteúdo 2"/>
          <p:cNvSpPr>
            <a:spLocks noGrp="1"/>
          </p:cNvSpPr>
          <p:nvPr>
            <p:ph idx="1"/>
          </p:nvPr>
        </p:nvSpPr>
        <p:spPr>
          <a:xfrm>
            <a:off x="838200" y="1838877"/>
            <a:ext cx="10515600" cy="4351338"/>
          </a:xfrm>
          <a:ln>
            <a:noFill/>
          </a:ln>
        </p:spPr>
        <p:style>
          <a:lnRef idx="2">
            <a:schemeClr val="dk1"/>
          </a:lnRef>
          <a:fillRef idx="1">
            <a:schemeClr val="lt1"/>
          </a:fillRef>
          <a:effectRef idx="0">
            <a:schemeClr val="dk1"/>
          </a:effectRef>
          <a:fontRef idx="minor">
            <a:schemeClr val="dk1"/>
          </a:fontRef>
        </p:style>
        <p:txBody>
          <a:bodyPr>
            <a:noAutofit/>
          </a:bodyPr>
          <a:lstStyle/>
          <a:p>
            <a:pPr algn="just">
              <a:lnSpc>
                <a:spcPct val="100000"/>
              </a:lnSpc>
            </a:pPr>
            <a:r>
              <a:rPr lang="pt-BR" sz="2000" dirty="0"/>
              <a:t>As práticas nazistas aplicadas aos prisioneiros e judeus eram aquelas de utilizar cobaias humanas para determinar questões científicas. </a:t>
            </a:r>
          </a:p>
          <a:p>
            <a:pPr algn="just">
              <a:lnSpc>
                <a:spcPct val="100000"/>
              </a:lnSpc>
            </a:pPr>
            <a:r>
              <a:rPr lang="pt-BR" sz="2000" dirty="0"/>
              <a:t>O governo, em conjunção com muitas instituições científicas da época (Kaiser Wilhelm Society hoje chamado de Max Planck </a:t>
            </a:r>
            <a:r>
              <a:rPr lang="pt-BR" sz="2000" dirty="0" err="1"/>
              <a:t>Institute</a:t>
            </a:r>
            <a:r>
              <a:rPr lang="pt-BR" sz="2000" dirty="0"/>
              <a:t>), adotaram práticas brutais, desumanas e até mortais com o objetivo de avançar o conhecimento científico.</a:t>
            </a:r>
          </a:p>
          <a:p>
            <a:pPr algn="just">
              <a:lnSpc>
                <a:spcPct val="100000"/>
              </a:lnSpc>
            </a:pPr>
            <a:r>
              <a:rPr lang="pt-BR" sz="2000" dirty="0"/>
              <a:t>Estas práticas, feitas a portas fechadas com seres humanos, levaram a como mínimo 200.000 mortes de pessoas (inclusive alemães) com deficiências físicas. Produtos químicos eram testados diretamente em humanos, como também os níveis toleráveis e letais de determinadas composições químicas, os níveis de tolerância ao frio para os soldados na guerra, etc.</a:t>
            </a:r>
          </a:p>
          <a:p>
            <a:pPr algn="just">
              <a:lnSpc>
                <a:spcPct val="100000"/>
              </a:lnSpc>
            </a:pPr>
            <a:r>
              <a:rPr lang="pt-BR" sz="2000" dirty="0"/>
              <a:t>A descoberta destas práticas brutais e desumanas transpareceu para a sociedade durante o julgamento de </a:t>
            </a:r>
            <a:r>
              <a:rPr lang="pt-BR" sz="2000" dirty="0" err="1"/>
              <a:t>Núremberg</a:t>
            </a:r>
            <a:r>
              <a:rPr lang="pt-BR" sz="2000" dirty="0"/>
              <a:t>, e a partir de ai se criou o chamado código de </a:t>
            </a:r>
            <a:r>
              <a:rPr lang="pt-BR" sz="2000" dirty="0" err="1"/>
              <a:t>Núremberg</a:t>
            </a:r>
            <a:r>
              <a:rPr lang="pt-BR" sz="2000" dirty="0"/>
              <a:t>, que trata das regras de conduta éticas para tratamento de seres humanos e depois a partir disto dos animais.</a:t>
            </a:r>
          </a:p>
        </p:txBody>
      </p:sp>
    </p:spTree>
    <p:extLst>
      <p:ext uri="{BB962C8B-B14F-4D97-AF65-F5344CB8AC3E}">
        <p14:creationId xmlns:p14="http://schemas.microsoft.com/office/powerpoint/2010/main" val="320839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4691"/>
            <a:ext cx="10515600" cy="1565997"/>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pt-BR" sz="3600" dirty="0"/>
              <a:t>Vejamos alguns princípios básicos do código ético de </a:t>
            </a:r>
            <a:r>
              <a:rPr lang="pt-BR" sz="3600" dirty="0" err="1"/>
              <a:t>Núrimberg</a:t>
            </a:r>
            <a:r>
              <a:rPr lang="pt-BR" sz="3600" dirty="0"/>
              <a:t> sobre a aplicação de pesquisa em seres humanos</a:t>
            </a:r>
          </a:p>
        </p:txBody>
      </p:sp>
      <p:sp>
        <p:nvSpPr>
          <p:cNvPr id="3" name="Espaço Reservado para Conteúdo 2"/>
          <p:cNvSpPr>
            <a:spLocks noGrp="1"/>
          </p:cNvSpPr>
          <p:nvPr>
            <p:ph idx="1"/>
          </p:nvPr>
        </p:nvSpPr>
        <p:spPr>
          <a:xfrm>
            <a:off x="838200" y="1838878"/>
            <a:ext cx="10515600" cy="4351338"/>
          </a:xfrm>
          <a:ln>
            <a:noFill/>
          </a:ln>
        </p:spPr>
        <p:style>
          <a:lnRef idx="2">
            <a:schemeClr val="dk1"/>
          </a:lnRef>
          <a:fillRef idx="1">
            <a:schemeClr val="lt1"/>
          </a:fillRef>
          <a:effectRef idx="0">
            <a:schemeClr val="dk1"/>
          </a:effectRef>
          <a:fontRef idx="minor">
            <a:schemeClr val="dk1"/>
          </a:fontRef>
        </p:style>
        <p:txBody>
          <a:bodyPr>
            <a:normAutofit/>
          </a:bodyPr>
          <a:lstStyle/>
          <a:p>
            <a:pPr algn="just"/>
            <a:r>
              <a:rPr lang="pt-BR" sz="2600" dirty="0"/>
              <a:t>Experimentações sobre seres humanos devem, sempre que possível, ser evitadas. Porém nem sempre se pode evitar isto, porque mesmo que você teste uma medicina contra o câncer em ratos e até primatas, não existe garantia de aplicabilidade no ser humano.</a:t>
            </a:r>
          </a:p>
          <a:p>
            <a:pPr algn="just"/>
            <a:r>
              <a:rPr lang="pt-BR" sz="2600" dirty="0"/>
              <a:t>Outro ponto importante foi a definição de que deve haver uma análise dos possíveis riscos de tal pesquisa com seres humanos, a ser balanceada com os potenciais benefícios.</a:t>
            </a:r>
          </a:p>
          <a:p>
            <a:pPr marL="457200" lvl="1" indent="0" algn="just">
              <a:buNone/>
            </a:pPr>
            <a:r>
              <a:rPr lang="pt-BR" sz="2200" dirty="0"/>
              <a:t>Ex. Experimentação com humanos sobre a cura do câncer (benéfico) vs. agente causador do HIV (maléfico).</a:t>
            </a:r>
          </a:p>
          <a:p>
            <a:pPr algn="just"/>
            <a:r>
              <a:rPr lang="pt-BR" sz="2600" dirty="0"/>
              <a:t>Informação e consentimento dos sujeitos ao tratamento que irão receber, seus potenciais riscos e benefícios. </a:t>
            </a:r>
          </a:p>
          <a:p>
            <a:pPr algn="just"/>
            <a:endParaRPr lang="pt-BR" sz="2600" dirty="0"/>
          </a:p>
        </p:txBody>
      </p:sp>
    </p:spTree>
    <p:extLst>
      <p:ext uri="{BB962C8B-B14F-4D97-AF65-F5344CB8AC3E}">
        <p14:creationId xmlns:p14="http://schemas.microsoft.com/office/powerpoint/2010/main" val="2576561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690688"/>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3600"/>
              <a:t>A pesquisa científica pode gerar conhecimento em áreas que podem ser utilizadas para o bem e para o mal. Como se deve atuar nestes casos?</a:t>
            </a:r>
          </a:p>
        </p:txBody>
      </p:sp>
      <p:sp>
        <p:nvSpPr>
          <p:cNvPr id="3" name="Espaço Reservado para Conteúdo 2"/>
          <p:cNvSpPr>
            <a:spLocks noGrp="1"/>
          </p:cNvSpPr>
          <p:nvPr>
            <p:ph idx="1"/>
          </p:nvPr>
        </p:nvSpPr>
        <p:spPr>
          <a:ln>
            <a:noFill/>
          </a:ln>
        </p:spPr>
        <p:txBody>
          <a:bodyPr/>
          <a:lstStyle/>
          <a:p>
            <a:endParaRPr lang="en-US" dirty="0"/>
          </a:p>
        </p:txBody>
      </p:sp>
      <p:sp>
        <p:nvSpPr>
          <p:cNvPr id="4" name="Espaço Reservado para Conteúdo 2"/>
          <p:cNvSpPr txBox="1">
            <a:spLocks/>
          </p:cNvSpPr>
          <p:nvPr/>
        </p:nvSpPr>
        <p:spPr>
          <a:xfrm>
            <a:off x="838200" y="1825625"/>
            <a:ext cx="10515600" cy="43513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Primeiramente, na maioria dos casos o pesquisador estuda mecanismos até mesmo mortais para fins do bem.</a:t>
            </a:r>
          </a:p>
          <a:p>
            <a:pPr algn="just"/>
            <a:r>
              <a:rPr lang="pt-BR" dirty="0"/>
              <a:t>O conceito do cientista louco que quer destruir o mundo, a pesar de ser muito utilizado na ficção não é verdadeiro na grandíssima maioria dos casos.</a:t>
            </a:r>
          </a:p>
        </p:txBody>
      </p:sp>
      <p:pic>
        <p:nvPicPr>
          <p:cNvPr id="5" name="Imagem 4"/>
          <p:cNvPicPr>
            <a:picLocks noChangeAspect="1"/>
          </p:cNvPicPr>
          <p:nvPr/>
        </p:nvPicPr>
        <p:blipFill>
          <a:blip r:embed="rId2"/>
          <a:stretch>
            <a:fillRect/>
          </a:stretch>
        </p:blipFill>
        <p:spPr>
          <a:xfrm>
            <a:off x="4551218" y="3705669"/>
            <a:ext cx="3089563" cy="28219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0395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32509" y="430092"/>
            <a:ext cx="11485418" cy="6165273"/>
          </a:xfrm>
        </p:spPr>
        <p:style>
          <a:lnRef idx="2">
            <a:schemeClr val="dk1"/>
          </a:lnRef>
          <a:fillRef idx="1">
            <a:schemeClr val="lt1"/>
          </a:fillRef>
          <a:effectRef idx="0">
            <a:schemeClr val="dk1"/>
          </a:effectRef>
          <a:fontRef idx="minor">
            <a:schemeClr val="dk1"/>
          </a:fontRef>
        </p:style>
        <p:txBody>
          <a:bodyPr>
            <a:noAutofit/>
          </a:bodyPr>
          <a:lstStyle/>
          <a:p>
            <a:pPr algn="just"/>
            <a:r>
              <a:rPr lang="pt-BR" sz="2400" dirty="0"/>
              <a:t>O pesquisador e todos os cientistas devem fazer o esforço de pensar não só nas consequências diretas da descoberta, como também as indiretas, que não necessariamente são benéficas.</a:t>
            </a:r>
          </a:p>
          <a:p>
            <a:pPr marL="457200" lvl="1" indent="0" algn="just">
              <a:buNone/>
            </a:pPr>
            <a:r>
              <a:rPr lang="pt-BR" dirty="0"/>
              <a:t>Ex. Se diz que J. Robert Oppenheimer, um dos pais da bomba atômica, se estremeceu de remorso ao ver suas criações serem utilizadas para destruir Nagasaki e Hiroshima.</a:t>
            </a:r>
          </a:p>
          <a:p>
            <a:pPr marL="457200" lvl="1" indent="0" algn="just">
              <a:buNone/>
            </a:pPr>
            <a:endParaRPr lang="pt-BR" dirty="0"/>
          </a:p>
          <a:p>
            <a:pPr marL="457200" lvl="1" indent="0" algn="just">
              <a:buNone/>
            </a:pPr>
            <a:endParaRPr lang="pt-BR" dirty="0"/>
          </a:p>
          <a:p>
            <a:pPr algn="just"/>
            <a:r>
              <a:rPr lang="pt-BR" sz="2400" dirty="0"/>
              <a:t>O cientista deve ser atento a como divulga sua pesquisa, porque aquilo que pode ser uma boa intenção pode gerar efeitos negativos.</a:t>
            </a:r>
          </a:p>
          <a:p>
            <a:pPr marL="457200" lvl="1" indent="0" algn="just">
              <a:buNone/>
            </a:pPr>
            <a:r>
              <a:rPr lang="pt-BR" dirty="0"/>
              <a:t>Ex. Um grupo de pesquisadores americanos tentou publicar em 2012 um artigo de biologia sintética, mostrando como se pode sintetizar o Vírus da Poliomielite. A revista se negou (no meu ponto de vista, corretamente) a publicar o artigo, pois segundo eles o artigo poderia permitir a um grupo de pessoas com más intenções fabricar um vírus de forma caseira.</a:t>
            </a:r>
          </a:p>
          <a:p>
            <a:pPr marL="457200" lvl="1" indent="0" algn="just">
              <a:buNone/>
            </a:pPr>
            <a:r>
              <a:rPr lang="pt-BR" dirty="0"/>
              <a:t>Por isto muitas pesquisas que possuem aplicações bélicas são retiradas do âmbito científico e nunca são publicadas.</a:t>
            </a:r>
          </a:p>
        </p:txBody>
      </p:sp>
    </p:spTree>
    <p:extLst>
      <p:ext uri="{BB962C8B-B14F-4D97-AF65-F5344CB8AC3E}">
        <p14:creationId xmlns:p14="http://schemas.microsoft.com/office/powerpoint/2010/main" val="62838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1873"/>
            <a:ext cx="10515600" cy="1325563"/>
          </a:xfrm>
          <a:ln>
            <a:noFill/>
          </a:ln>
        </p:spPr>
        <p:style>
          <a:lnRef idx="2">
            <a:schemeClr val="dk1"/>
          </a:lnRef>
          <a:fillRef idx="1">
            <a:schemeClr val="lt1"/>
          </a:fillRef>
          <a:effectRef idx="0">
            <a:schemeClr val="dk1"/>
          </a:effectRef>
          <a:fontRef idx="minor">
            <a:schemeClr val="dk1"/>
          </a:fontRef>
        </p:style>
        <p:txBody>
          <a:bodyPr>
            <a:noAutofit/>
          </a:bodyPr>
          <a:lstStyle/>
          <a:p>
            <a:pPr lvl="0" algn="ctr">
              <a:lnSpc>
                <a:spcPct val="100000"/>
              </a:lnSpc>
              <a:spcBef>
                <a:spcPts val="0"/>
              </a:spcBef>
            </a:pPr>
            <a:r>
              <a:rPr lang="en-GB" sz="2200" b="1" dirty="0">
                <a:solidFill>
                  <a:prstClr val="black"/>
                </a:solidFill>
                <a:latin typeface="Calibri" panose="020F0502020204030204"/>
                <a:ea typeface="+mn-ea"/>
                <a:cs typeface="+mn-cs"/>
              </a:rPr>
              <a:t>Carl Sagan once observed </a:t>
            </a:r>
            <a:r>
              <a:rPr lang="en-GB" sz="2200" b="1" dirty="0">
                <a:solidFill>
                  <a:prstClr val="black"/>
                </a:solidFill>
                <a:latin typeface="Calibri" panose="020F0502020204030204"/>
              </a:rPr>
              <a:t>“</a:t>
            </a:r>
            <a:r>
              <a:rPr lang="en-GB" sz="2200" b="1" dirty="0">
                <a:solidFill>
                  <a:prstClr val="black"/>
                </a:solidFill>
                <a:latin typeface="Calibri" panose="020F0502020204030204"/>
                <a:ea typeface="+mn-ea"/>
                <a:cs typeface="+mn-cs"/>
              </a:rPr>
              <a:t>We live in a society exquisitely dependent on science and technology, in which hardly anyone knows anything about science and technology”.</a:t>
            </a:r>
            <a:endParaRPr lang="en-US" sz="2200" b="1" dirty="0"/>
          </a:p>
        </p:txBody>
      </p:sp>
      <p:sp>
        <p:nvSpPr>
          <p:cNvPr id="3" name="Espaço Reservado para Conteúdo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noAutofit/>
          </a:bodyPr>
          <a:lstStyle/>
          <a:p>
            <a:pPr algn="just"/>
            <a:r>
              <a:rPr lang="pt-BR" dirty="0"/>
              <a:t>Por outro lado, a delegação da transcrição da ciência em algo tangível para o público, por parte dos jornalistas, pode levar a opinião pública a interpretar de maneira errada o conceito científico. Desta forma, a pesquisa pode se voltar contra as vantagens por ela produzidas, criando uma descrença muito grande entre sociedade e comunidade científica. Vivemos em uma época em que em que a divisão entre a comunidade científica e a opinião pública é tão exagerada que pode  levar à criação de opiniões monstruosas e a instrumentalização de opiniões.</a:t>
            </a:r>
          </a:p>
          <a:p>
            <a:pPr marL="457200" lvl="1" indent="0" algn="just">
              <a:buNone/>
            </a:pPr>
            <a:r>
              <a:rPr lang="pt-BR" dirty="0"/>
              <a:t>Ex. Agricultura moderna, vacinações, forma da terra, Greta </a:t>
            </a:r>
            <a:r>
              <a:rPr lang="pt-BR" dirty="0" err="1"/>
              <a:t>Thunberg</a:t>
            </a:r>
            <a:r>
              <a:rPr lang="pt-BR" dirty="0"/>
              <a:t>, etc.</a:t>
            </a:r>
          </a:p>
          <a:p>
            <a:pPr algn="just"/>
            <a:endParaRPr lang="pt-BR" dirty="0"/>
          </a:p>
        </p:txBody>
      </p:sp>
    </p:spTree>
    <p:extLst>
      <p:ext uri="{BB962C8B-B14F-4D97-AF65-F5344CB8AC3E}">
        <p14:creationId xmlns:p14="http://schemas.microsoft.com/office/powerpoint/2010/main" val="263094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8621"/>
            <a:ext cx="10515600" cy="748057"/>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3600" b="1" dirty="0"/>
              <a:t>Diferenças entre erros humanos e fraude da ética</a:t>
            </a:r>
          </a:p>
        </p:txBody>
      </p:sp>
      <p:sp>
        <p:nvSpPr>
          <p:cNvPr id="3" name="Espaço Reservado para Conteúdo 2"/>
          <p:cNvSpPr>
            <a:spLocks noGrp="1"/>
          </p:cNvSpPr>
          <p:nvPr>
            <p:ph idx="1"/>
          </p:nvPr>
        </p:nvSpPr>
        <p:spPr>
          <a:xfrm>
            <a:off x="838200" y="1219200"/>
            <a:ext cx="10515600" cy="5459896"/>
          </a:xfrm>
          <a:ln>
            <a:noFill/>
          </a:ln>
        </p:spPr>
        <p:style>
          <a:lnRef idx="2">
            <a:schemeClr val="dk1"/>
          </a:lnRef>
          <a:fillRef idx="1">
            <a:schemeClr val="lt1"/>
          </a:fillRef>
          <a:effectRef idx="0">
            <a:schemeClr val="dk1"/>
          </a:effectRef>
          <a:fontRef idx="minor">
            <a:schemeClr val="dk1"/>
          </a:fontRef>
        </p:style>
        <p:txBody>
          <a:bodyPr>
            <a:noAutofit/>
          </a:bodyPr>
          <a:lstStyle/>
          <a:p>
            <a:pPr algn="just"/>
            <a:r>
              <a:rPr lang="pt-BR" sz="2100" b="1" dirty="0"/>
              <a:t>É importante notar que nem tudo aquilo que parece uma fraude ética é tal, podendo ser um erro de interpretação. O ser humano é falho e pode cometer erros, cientistas também.</a:t>
            </a:r>
          </a:p>
          <a:p>
            <a:pPr algn="just"/>
            <a:r>
              <a:rPr lang="pt-BR" sz="2100" b="1" dirty="0"/>
              <a:t>Nem sempre é fácil entender o que é um caso e o que é outro. Um adequado julgamento deveria ser propiciado a todos. É o caso da fusão a frio de </a:t>
            </a:r>
            <a:r>
              <a:rPr lang="pt-BR" sz="2100" b="1" dirty="0" err="1"/>
              <a:t>Pons</a:t>
            </a:r>
            <a:r>
              <a:rPr lang="pt-BR" sz="2100" b="1" dirty="0"/>
              <a:t>- </a:t>
            </a:r>
            <a:r>
              <a:rPr lang="pt-BR" sz="2100" b="1" dirty="0" err="1"/>
              <a:t>Fleishmann</a:t>
            </a:r>
            <a:r>
              <a:rPr lang="pt-BR" sz="2100" b="1" dirty="0"/>
              <a:t>.</a:t>
            </a:r>
          </a:p>
          <a:p>
            <a:pPr marL="457200" lvl="1" indent="0" algn="just">
              <a:buNone/>
            </a:pPr>
            <a:r>
              <a:rPr lang="pt-BR" sz="2000" dirty="0" err="1"/>
              <a:t>Pons</a:t>
            </a:r>
            <a:r>
              <a:rPr lang="pt-BR" sz="2000" dirty="0"/>
              <a:t> e </a:t>
            </a:r>
            <a:r>
              <a:rPr lang="pt-BR" sz="2000" dirty="0" err="1"/>
              <a:t>Fleishmann</a:t>
            </a:r>
            <a:r>
              <a:rPr lang="pt-BR" sz="2000" dirty="0"/>
              <a:t> estavam estudando a eletrolise da água pesada na superfície de um eletrodo de Palladio, e se depararam com efeitos físicos da reação que desafiavam as explicações químicas existentes à época. Como peculiaridade observada nesta reação houve uma produção excessivo de calor, que os pesquisadores atribuíram a fissão nuclear a frio. Por medo de que outros pesquisadores chegassem às mesmas conclusões e que patenteassem o processo, os pesquisadores decidiram fazer um anuncio aos meios de comunicação de massa dizendo que tinham descoberto a fissão a frio. O anuncio teve uma repercussão midiática enorme, prometendo a geração de enormes quantidades de energia limpa e barata. Porém os pesquisadores não resolveram publicar imediatamente os seus resultados em revistas científicas revisadas por pares,  simplesmente por medo de serem </a:t>
            </a:r>
            <a:r>
              <a:rPr lang="pt-BR" sz="2000" dirty="0" err="1"/>
              <a:t>bypassados</a:t>
            </a:r>
            <a:r>
              <a:rPr lang="pt-BR" sz="2000" dirty="0"/>
              <a:t> por patentes, que impediriam a eles de doar a humanidade uma forma de energia barata. O problema surgiu depois disto, outros grupos de pesquisadores tentaram replicaram os experimentos e descobriram que sim havia geração de quantidades anormais de energia, mas que esta não era produzida pela fissão nuclear a frio. Isto gerou muita polêmica e durante anos não se financiou mais a fissão a frio.</a:t>
            </a:r>
          </a:p>
        </p:txBody>
      </p:sp>
    </p:spTree>
    <p:extLst>
      <p:ext uri="{BB962C8B-B14F-4D97-AF65-F5344CB8AC3E}">
        <p14:creationId xmlns:p14="http://schemas.microsoft.com/office/powerpoint/2010/main" val="359906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1873"/>
            <a:ext cx="10515600" cy="1105865"/>
          </a:xfrm>
          <a:ln>
            <a:noFill/>
          </a:ln>
        </p:spPr>
        <p:style>
          <a:lnRef idx="2">
            <a:schemeClr val="dk1"/>
          </a:lnRef>
          <a:fillRef idx="1">
            <a:schemeClr val="lt1"/>
          </a:fillRef>
          <a:effectRef idx="0">
            <a:schemeClr val="dk1"/>
          </a:effectRef>
          <a:fontRef idx="minor">
            <a:schemeClr val="dk1"/>
          </a:fontRef>
        </p:style>
        <p:txBody>
          <a:bodyPr>
            <a:noAutofit/>
          </a:bodyPr>
          <a:lstStyle/>
          <a:p>
            <a:pPr algn="ctr"/>
            <a:r>
              <a:rPr lang="pt-BR" sz="3600" dirty="0"/>
              <a:t>Ética nas publicações científicas: um dos maiores problemas na ciência de hoje</a:t>
            </a:r>
          </a:p>
        </p:txBody>
      </p:sp>
      <p:sp>
        <p:nvSpPr>
          <p:cNvPr id="3" name="Espaço Reservado para Conteúdo 2"/>
          <p:cNvSpPr>
            <a:spLocks noGrp="1"/>
          </p:cNvSpPr>
          <p:nvPr>
            <p:ph idx="1"/>
          </p:nvPr>
        </p:nvSpPr>
        <p:spPr>
          <a:xfrm>
            <a:off x="374073" y="1577009"/>
            <a:ext cx="11513127" cy="5114736"/>
          </a:xfrm>
          <a:ln>
            <a:noFill/>
          </a:ln>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
            <a:r>
              <a:rPr lang="pt-BR" dirty="0"/>
              <a:t>Porquê o problema da ética, entendida como honestidade e integridade, é muito grande na questão de publicações?</a:t>
            </a:r>
          </a:p>
          <a:p>
            <a:pPr lvl="2" algn="just"/>
            <a:r>
              <a:rPr lang="pt-BR" dirty="0"/>
              <a:t>O inteiro sistema de avaliação dos méritos acadêmicos, que define quem recebe bolsas, quem recebe financiamento para pesquisa e quem passa nos concursos para professor é extremamente dependente do número de publicações dos indivíduos. Portanto existem várias formas de você tentar se estabelecer na profissão, não atuando os princípios éticos, mas maximizando o número de publicações. Fala-se do conceito de “</a:t>
            </a:r>
            <a:r>
              <a:rPr lang="pt-BR" dirty="0" err="1"/>
              <a:t>publish</a:t>
            </a:r>
            <a:r>
              <a:rPr lang="pt-BR" dirty="0"/>
              <a:t> </a:t>
            </a:r>
            <a:r>
              <a:rPr lang="pt-BR" dirty="0" err="1"/>
              <a:t>or</a:t>
            </a:r>
            <a:r>
              <a:rPr lang="pt-BR" dirty="0"/>
              <a:t> </a:t>
            </a:r>
            <a:r>
              <a:rPr lang="pt-BR" dirty="0" err="1"/>
              <a:t>perish</a:t>
            </a:r>
            <a:r>
              <a:rPr lang="pt-BR" dirty="0"/>
              <a:t>”.</a:t>
            </a:r>
          </a:p>
          <a:p>
            <a:pPr lvl="2" algn="just"/>
            <a:r>
              <a:rPr lang="pt-BR" dirty="0"/>
              <a:t>As publicações científicas são revisadas, e aceitas ou recusadas, em função de um grupo de revisores científicos, excelências em suas respectivas áreas, que avaliam se tal tese científica cumpre com os critérios do conhecimento científico, de lógica, e dos critérios éticos</a:t>
            </a:r>
          </a:p>
          <a:p>
            <a:pPr lvl="2" algn="just"/>
            <a:r>
              <a:rPr lang="pt-BR" dirty="0"/>
              <a:t>Neste cenário não menos importantes são as revistas pseudocientíficas, em que pagando uma quota, se consegue publicar qualquer coisa, que passa por uma revisão de pares puramente fictícia. Desta forma os pesquisadores aumentam seus CV, aumentando suas chances de conseguir bolsas, financiamentos para pesquisa e até mesmo promoções de carreira. Estas revistas, não cometem nenhuma fraude jurídica, mas ferem aos conceitos éticos da comunidade científica, porque permitem a publicação de qualquer tese, sem nenhum tipo de revisão por pares. Isto cria um empasse de credibilidade da comunidade científica, que se sustenta nos pilares de confiança no próximo para avançar. São chamados de jornais científicos predatórios e podem consultar uma lista neste </a:t>
            </a:r>
            <a:r>
              <a:rPr lang="pt-BR" dirty="0" err="1"/>
              <a:t>site:</a:t>
            </a:r>
            <a:r>
              <a:rPr lang="pt-BR" dirty="0" err="1">
                <a:hlinkClick r:id="rId2"/>
              </a:rPr>
              <a:t>https</a:t>
            </a:r>
            <a:r>
              <a:rPr lang="pt-BR" dirty="0">
                <a:hlinkClick r:id="rId2"/>
              </a:rPr>
              <a:t>://predatoryjournals.com/</a:t>
            </a:r>
            <a:r>
              <a:rPr lang="pt-BR" dirty="0" err="1">
                <a:hlinkClick r:id="rId2"/>
              </a:rPr>
              <a:t>journals</a:t>
            </a:r>
            <a:r>
              <a:rPr lang="pt-BR" dirty="0">
                <a:hlinkClick r:id="rId2"/>
              </a:rPr>
              <a:t>/</a:t>
            </a:r>
            <a:endParaRPr lang="pt-BR" dirty="0"/>
          </a:p>
          <a:p>
            <a:pPr marL="914400" lvl="2" indent="0" algn="just">
              <a:buNone/>
            </a:pPr>
            <a:r>
              <a:rPr lang="pt-BR" dirty="0"/>
              <a:t>	Vejam esta história sobre jornais predatórios… até a Marge Simpson já publicou artigo científico…</a:t>
            </a:r>
          </a:p>
          <a:p>
            <a:pPr marL="914400" lvl="2" indent="0" algn="just">
              <a:buNone/>
            </a:pPr>
            <a:r>
              <a:rPr lang="pt-BR" dirty="0">
                <a:hlinkClick r:id="rId3"/>
              </a:rPr>
              <a:t>https://phys.org/news/2018-10-real-fake-hoodwinks-journals.html</a:t>
            </a:r>
            <a:endParaRPr lang="pt-BR" dirty="0"/>
          </a:p>
          <a:p>
            <a:pPr marL="914400" lvl="2" indent="0" algn="just">
              <a:buNone/>
            </a:pPr>
            <a:r>
              <a:rPr lang="pt-BR" dirty="0">
                <a:hlinkClick r:id="rId4"/>
              </a:rPr>
              <a:t>http://time.com/4706774/science-journals-fraud-study/</a:t>
            </a:r>
            <a:endParaRPr lang="pt-BR" dirty="0"/>
          </a:p>
          <a:p>
            <a:pPr marL="914400" lvl="2" indent="0" algn="just">
              <a:buNone/>
            </a:pPr>
            <a:r>
              <a:rPr lang="pt-BR" dirty="0"/>
              <a:t>Um estudo científico estimou que entre 2010-2014 meio milhão de artigos pseudocientíficos foi publicado em jornais predatórios.</a:t>
            </a:r>
          </a:p>
        </p:txBody>
      </p:sp>
    </p:spTree>
    <p:extLst>
      <p:ext uri="{BB962C8B-B14F-4D97-AF65-F5344CB8AC3E}">
        <p14:creationId xmlns:p14="http://schemas.microsoft.com/office/powerpoint/2010/main" val="322269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752" y="2005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en-US" sz="4000" b="1" dirty="0"/>
              <a:t>O que é a </a:t>
            </a:r>
            <a:r>
              <a:rPr lang="pt-BR" sz="4000" b="1" dirty="0"/>
              <a:t>Ética</a:t>
            </a:r>
            <a:r>
              <a:rPr lang="en-US" sz="4000" b="1" dirty="0"/>
              <a:t>?</a:t>
            </a:r>
          </a:p>
        </p:txBody>
      </p:sp>
      <p:sp>
        <p:nvSpPr>
          <p:cNvPr id="2" name="CaixaDeTexto 1">
            <a:extLst>
              <a:ext uri="{FF2B5EF4-FFF2-40B4-BE49-F238E27FC236}">
                <a16:creationId xmlns:a16="http://schemas.microsoft.com/office/drawing/2014/main" id="{7A024A93-A5DE-41D1-8C96-953946DD6088}"/>
              </a:ext>
            </a:extLst>
          </p:cNvPr>
          <p:cNvSpPr txBox="1"/>
          <p:nvPr/>
        </p:nvSpPr>
        <p:spPr>
          <a:xfrm>
            <a:off x="887104" y="1815152"/>
            <a:ext cx="10385947" cy="3539430"/>
          </a:xfrm>
          <a:prstGeom prst="rect">
            <a:avLst/>
          </a:prstGeom>
          <a:noFill/>
        </p:spPr>
        <p:txBody>
          <a:bodyPr wrap="square" rtlCol="0">
            <a:spAutoFit/>
          </a:bodyPr>
          <a:lstStyle/>
          <a:p>
            <a:pPr marL="457200" indent="-457200">
              <a:buFont typeface="Arial" panose="020B0604020202020204" pitchFamily="34" charset="0"/>
              <a:buChar char="•"/>
            </a:pPr>
            <a:r>
              <a:rPr lang="pt-BR" sz="2800" dirty="0"/>
              <a:t>Conjunto de princípios morais que governam o comportamento de uma pessoa ou a conduta em um tipo de atividade.</a:t>
            </a:r>
          </a:p>
          <a:p>
            <a:pPr marL="457200" indent="-457200">
              <a:buFont typeface="Arial" panose="020B0604020202020204" pitchFamily="34" charset="0"/>
              <a:buChar char="•"/>
            </a:pPr>
            <a:endParaRPr lang="pt-BR" sz="2800" dirty="0"/>
          </a:p>
          <a:p>
            <a:pPr marL="457200" indent="-457200">
              <a:buFont typeface="Arial" panose="020B0604020202020204" pitchFamily="34" charset="0"/>
              <a:buChar char="•"/>
            </a:pPr>
            <a:r>
              <a:rPr lang="pt-BR" sz="2800" dirty="0"/>
              <a:t>É também a área do conhecimento que lida com os princípios morais.</a:t>
            </a:r>
          </a:p>
          <a:p>
            <a:pPr marL="914400" lvl="1" indent="-457200">
              <a:buFont typeface="Arial" panose="020B0604020202020204" pitchFamily="34" charset="0"/>
              <a:buChar char="•"/>
            </a:pPr>
            <a:r>
              <a:rPr lang="pt-BR" sz="2800" dirty="0"/>
              <a:t>Muitas profissões possuem um sistema formal de práticas éticas, que guiam os profissionais em suas respectivas áreas.</a:t>
            </a:r>
          </a:p>
          <a:p>
            <a:pPr lvl="2"/>
            <a:r>
              <a:rPr lang="pt-BR" sz="2800" dirty="0"/>
              <a:t>Ex. Medicina com o juramento de Hipócrates</a:t>
            </a:r>
          </a:p>
        </p:txBody>
      </p:sp>
    </p:spTree>
    <p:extLst>
      <p:ext uri="{BB962C8B-B14F-4D97-AF65-F5344CB8AC3E}">
        <p14:creationId xmlns:p14="http://schemas.microsoft.com/office/powerpoint/2010/main" val="295545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24070"/>
            <a:ext cx="10515600" cy="1240114"/>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3600" dirty="0"/>
              <a:t>O que podemos fazer para evitar de cometer erros éticos nas publicações científicas (verdadeiras)</a:t>
            </a:r>
          </a:p>
        </p:txBody>
      </p:sp>
      <p:sp>
        <p:nvSpPr>
          <p:cNvPr id="3" name="Espaço Reservado para Conteúdo 2"/>
          <p:cNvSpPr>
            <a:spLocks noGrp="1"/>
          </p:cNvSpPr>
          <p:nvPr>
            <p:ph idx="1"/>
          </p:nvPr>
        </p:nvSpPr>
        <p:spPr>
          <a:xfrm>
            <a:off x="838200" y="1838877"/>
            <a:ext cx="10515600" cy="4813714"/>
          </a:xfrm>
          <a:ln>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r>
              <a:rPr lang="pt-BR" b="1" dirty="0"/>
              <a:t>Cuidado com o plágio. </a:t>
            </a:r>
            <a:r>
              <a:rPr lang="pt-BR" dirty="0"/>
              <a:t>No âmbito científico é fundamental dar crédito correto a conceitos e </a:t>
            </a:r>
            <a:r>
              <a:rPr lang="pt-BR" dirty="0" err="1"/>
              <a:t>idéias</a:t>
            </a:r>
            <a:r>
              <a:rPr lang="pt-BR" dirty="0"/>
              <a:t>. É plagio escrever algo que outro já escreveu, sem cita-lo. Para evitar cometer erros deste tipo vejam as ferramentas </a:t>
            </a:r>
            <a:r>
              <a:rPr lang="pt-BR" dirty="0" err="1"/>
              <a:t>informaticas</a:t>
            </a:r>
            <a:r>
              <a:rPr lang="pt-BR" dirty="0"/>
              <a:t> que existem hoje, p.ex. </a:t>
            </a:r>
            <a:r>
              <a:rPr lang="pt-BR" dirty="0" err="1"/>
              <a:t>Turnitin</a:t>
            </a:r>
            <a:r>
              <a:rPr lang="pt-BR" dirty="0"/>
              <a:t>.</a:t>
            </a:r>
          </a:p>
          <a:p>
            <a:pPr marL="914400" lvl="2" indent="0" algn="just">
              <a:buNone/>
            </a:pPr>
            <a:r>
              <a:rPr lang="pt-BR" dirty="0"/>
              <a:t>Os trabalhos de vocês serão revisados com a ferramenta </a:t>
            </a:r>
            <a:r>
              <a:rPr lang="pt-BR" dirty="0" err="1"/>
              <a:t>Turnitin</a:t>
            </a:r>
            <a:r>
              <a:rPr lang="pt-BR" dirty="0"/>
              <a:t>, de forma que se vocês copiarem um do outro serão pegos.</a:t>
            </a:r>
          </a:p>
          <a:p>
            <a:pPr algn="just"/>
            <a:r>
              <a:rPr lang="pt-BR" dirty="0"/>
              <a:t>A </a:t>
            </a:r>
            <a:r>
              <a:rPr lang="pt-BR" dirty="0" err="1"/>
              <a:t>utiliação</a:t>
            </a:r>
            <a:r>
              <a:rPr lang="pt-BR" dirty="0"/>
              <a:t> de </a:t>
            </a:r>
            <a:r>
              <a:rPr lang="pt-BR" dirty="0" err="1"/>
              <a:t>idéias</a:t>
            </a:r>
            <a:r>
              <a:rPr lang="pt-BR" dirty="0"/>
              <a:t> e conceitos da internet, onde esta regra ética não é utilizada, pode criar problemas para vocês e seus orientadores, pois plágio é crime e podem ser pedidas indenizações em dinheiro!!!</a:t>
            </a:r>
          </a:p>
          <a:p>
            <a:pPr algn="just"/>
            <a:r>
              <a:rPr lang="pt-BR" dirty="0"/>
              <a:t>Outro problema em relação a conteúdos publicados na internet é que não existe nenhum tipo de contraditório, assim que cada um pode desenvolver a teoria mais </a:t>
            </a:r>
            <a:r>
              <a:rPr lang="pt-BR" dirty="0" err="1"/>
              <a:t>absurd</a:t>
            </a:r>
            <a:r>
              <a:rPr lang="pt-BR" dirty="0"/>
              <a:t>, sem ser sequer questionado. Criação portanto de teorias bizarras, absolutamente for a da realidade.</a:t>
            </a:r>
          </a:p>
          <a:p>
            <a:pPr marL="914400" lvl="2" indent="0" algn="just">
              <a:buNone/>
            </a:pPr>
            <a:r>
              <a:rPr lang="pt-BR" dirty="0" err="1"/>
              <a:t>Ex</a:t>
            </a:r>
            <a:r>
              <a:rPr lang="pt-BR" dirty="0"/>
              <a:t>: </a:t>
            </a:r>
            <a:r>
              <a:rPr lang="pt-BR" dirty="0" err="1"/>
              <a:t>Terraplanistas</a:t>
            </a:r>
            <a:r>
              <a:rPr lang="pt-BR" dirty="0"/>
              <a:t>.</a:t>
            </a:r>
          </a:p>
        </p:txBody>
      </p:sp>
    </p:spTree>
    <p:extLst>
      <p:ext uri="{BB962C8B-B14F-4D97-AF65-F5344CB8AC3E}">
        <p14:creationId xmlns:p14="http://schemas.microsoft.com/office/powerpoint/2010/main" val="277865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normAutofit fontScale="92500"/>
          </a:bodyPr>
          <a:lstStyle/>
          <a:p>
            <a:pPr algn="just"/>
            <a:r>
              <a:rPr lang="pt-BR" dirty="0"/>
              <a:t>O problema dos autores envolvidos em uma publicação; quem deve receber e quem não deve receber o nome em uma publicação:</a:t>
            </a:r>
          </a:p>
          <a:p>
            <a:pPr marL="457200" lvl="1" indent="0" algn="just">
              <a:buNone/>
            </a:pPr>
            <a:r>
              <a:rPr lang="pt-BR" dirty="0"/>
              <a:t>O problema se deve porque não há uma regra fixa e em cada laboratório se decide fazer como melhor se achar. Porém, existem algumas regras que vem sendo cada vez mais utilizadas para tentar normalizar este problema. Em teoria, cada um dos autores de um artigo tem que ter contribuído, como mínimo em pequena parte, ou na realização dos experimentos, na idealização dos experimentos ou na escritura/revisão dos textos. Caso você tenha participado diretamente na produção dos resultados e seu nome não estiver na publicação você deve reclamar.</a:t>
            </a:r>
          </a:p>
          <a:p>
            <a:pPr marL="457200" lvl="1" indent="0" algn="just">
              <a:buNone/>
            </a:pPr>
            <a:r>
              <a:rPr lang="pt-BR" dirty="0"/>
              <a:t>Ao contrário existem muitos casos de pessoas que por outros motivos tem seu nome inserido no artigo, prática pouco ética, que cria tensões e que simplesmente vai favorecer que o dinheiro público seja direcionado para pesquisadores de ética dúbia.</a:t>
            </a:r>
          </a:p>
        </p:txBody>
      </p:sp>
      <p:sp>
        <p:nvSpPr>
          <p:cNvPr id="6" name="Título 1">
            <a:extLst>
              <a:ext uri="{FF2B5EF4-FFF2-40B4-BE49-F238E27FC236}">
                <a16:creationId xmlns:a16="http://schemas.microsoft.com/office/drawing/2014/main" id="{7987F4B7-FE01-4321-8642-841BBE0ED989}"/>
              </a:ext>
            </a:extLst>
          </p:cNvPr>
          <p:cNvSpPr>
            <a:spLocks noGrp="1"/>
          </p:cNvSpPr>
          <p:nvPr>
            <p:ph type="title"/>
          </p:nvPr>
        </p:nvSpPr>
        <p:spPr>
          <a:xfrm>
            <a:off x="838200" y="424070"/>
            <a:ext cx="10515600" cy="1240114"/>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sz="3600" dirty="0"/>
              <a:t>O que podemos fazer para evitar de cometer erros éticos nas publicações científicas (verdadeiras)</a:t>
            </a:r>
          </a:p>
        </p:txBody>
      </p:sp>
    </p:spTree>
    <p:extLst>
      <p:ext uri="{BB962C8B-B14F-4D97-AF65-F5344CB8AC3E}">
        <p14:creationId xmlns:p14="http://schemas.microsoft.com/office/powerpoint/2010/main" val="230258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38621"/>
            <a:ext cx="10515600" cy="1325563"/>
          </a:xfrm>
          <a:ln>
            <a:noFill/>
          </a:ln>
        </p:spPr>
        <p:style>
          <a:lnRef idx="2">
            <a:schemeClr val="dk1"/>
          </a:lnRef>
          <a:fillRef idx="1">
            <a:schemeClr val="lt1"/>
          </a:fillRef>
          <a:effectRef idx="0">
            <a:schemeClr val="dk1"/>
          </a:effectRef>
          <a:fontRef idx="minor">
            <a:schemeClr val="dk1"/>
          </a:fontRef>
        </p:style>
        <p:txBody>
          <a:bodyPr/>
          <a:lstStyle/>
          <a:p>
            <a:pPr algn="ctr"/>
            <a:r>
              <a:rPr lang="pt-BR"/>
              <a:t>Consequências éticas nas publicações</a:t>
            </a:r>
          </a:p>
        </p:txBody>
      </p:sp>
      <p:sp>
        <p:nvSpPr>
          <p:cNvPr id="3" name="Espaço Reservado para Conteúdo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pPr algn="just"/>
            <a:endParaRPr lang="pt-BR" dirty="0"/>
          </a:p>
          <a:p>
            <a:pPr algn="just"/>
            <a:r>
              <a:rPr lang="pt-BR" dirty="0"/>
              <a:t>É importante entender que existe uma responsabilidade conjunta de todos autores de um artigo, no caso de uma fraude científica, tanto na prática científica como na publicação de artigos.</a:t>
            </a:r>
          </a:p>
          <a:p>
            <a:pPr marL="457200" lvl="1" indent="0" algn="just">
              <a:buNone/>
            </a:pPr>
            <a:r>
              <a:rPr lang="pt-BR" dirty="0"/>
              <a:t>Portanto, para evitar de ter seu nome apagado do âmbito científico, é preciso ter muito cuidado com seus dados e com aqueles de seus colegas, tentando ver sempre com um olhar crítico os resultados de seus colegas. Isto não significa faltar de respeito com o outro, mas sim zelar pela integridade de seu nome.</a:t>
            </a:r>
          </a:p>
        </p:txBody>
      </p:sp>
    </p:spTree>
    <p:extLst>
      <p:ext uri="{BB962C8B-B14F-4D97-AF65-F5344CB8AC3E}">
        <p14:creationId xmlns:p14="http://schemas.microsoft.com/office/powerpoint/2010/main" val="3510577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sp>
        <p:nvSpPr>
          <p:cNvPr id="4" name="Título 1"/>
          <p:cNvSpPr txBox="1">
            <a:spLocks/>
          </p:cNvSpPr>
          <p:nvPr/>
        </p:nvSpPr>
        <p:spPr>
          <a:xfrm>
            <a:off x="838200" y="351873"/>
            <a:ext cx="10515600" cy="1325563"/>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a:t>A imposição de códigos de condutas éticos em certas práticas de pesquisa biológica</a:t>
            </a:r>
          </a:p>
        </p:txBody>
      </p:sp>
      <p:sp>
        <p:nvSpPr>
          <p:cNvPr id="5" name="Espaço Reservado para Conteúdo 2"/>
          <p:cNvSpPr txBox="1">
            <a:spLocks/>
          </p:cNvSpPr>
          <p:nvPr/>
        </p:nvSpPr>
        <p:spPr>
          <a:xfrm>
            <a:off x="838200" y="1838877"/>
            <a:ext cx="10515600" cy="2607830"/>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Exemplos: 		</a:t>
            </a:r>
          </a:p>
          <a:p>
            <a:pPr lvl="2" algn="just"/>
            <a:r>
              <a:rPr lang="pt-BR" dirty="0"/>
              <a:t>Área de Energia Nuclear – questões de segurança e acesso a materiais radioativos.</a:t>
            </a:r>
          </a:p>
          <a:p>
            <a:pPr lvl="2" algn="just"/>
            <a:r>
              <a:rPr lang="pt-BR" dirty="0"/>
              <a:t>Descarte de organismos transgênicos – contaminação da natureza por transferência gênica horizontal.</a:t>
            </a:r>
          </a:p>
          <a:p>
            <a:pPr lvl="2" algn="just"/>
            <a:r>
              <a:rPr lang="pt-BR" dirty="0"/>
              <a:t>Biotérios e </a:t>
            </a:r>
            <a:r>
              <a:rPr lang="pt-BR" dirty="0" err="1"/>
              <a:t>Vivários</a:t>
            </a:r>
            <a:r>
              <a:rPr lang="pt-BR" dirty="0"/>
              <a:t> de animais – oferecer a estes animais, fundamentais na experimentação biológica, condições de vida e abate dignos, seguindo condutas que não geram maus tratos.</a:t>
            </a:r>
          </a:p>
        </p:txBody>
      </p:sp>
      <p:sp>
        <p:nvSpPr>
          <p:cNvPr id="6" name="CaixaDeTexto 5"/>
          <p:cNvSpPr txBox="1"/>
          <p:nvPr/>
        </p:nvSpPr>
        <p:spPr>
          <a:xfrm>
            <a:off x="196995" y="4568391"/>
            <a:ext cx="1154733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2800" b="1" dirty="0"/>
              <a:t>Conclusão</a:t>
            </a:r>
            <a:r>
              <a:rPr lang="pt-BR" sz="2800" dirty="0"/>
              <a:t>: a imposição de códigos éticos na pesquisa tem um alto custo econômico, de trabalho e de confiança recíproca, mas é ao mesmo tempo o que permite que a pesquisa não se transforme em um ambiente falso, amoral e predatório, que criaria uma visão da ciência insuportável para a sociedade.</a:t>
            </a:r>
          </a:p>
        </p:txBody>
      </p:sp>
    </p:spTree>
    <p:extLst>
      <p:ext uri="{BB962C8B-B14F-4D97-AF65-F5344CB8AC3E}">
        <p14:creationId xmlns:p14="http://schemas.microsoft.com/office/powerpoint/2010/main" val="532647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17904561-F0A7-4BC1-8049-00E354F6D8AA}"/>
              </a:ext>
            </a:extLst>
          </p:cNvPr>
          <p:cNvSpPr/>
          <p:nvPr/>
        </p:nvSpPr>
        <p:spPr>
          <a:xfrm>
            <a:off x="4000499" y="1223682"/>
            <a:ext cx="4220135" cy="45047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extBox 6"/>
          <p:cNvSpPr txBox="1"/>
          <p:nvPr/>
        </p:nvSpPr>
        <p:spPr>
          <a:xfrm>
            <a:off x="3697940" y="2736537"/>
            <a:ext cx="4825253" cy="1846659"/>
          </a:xfrm>
          <a:prstGeom prst="rect">
            <a:avLst/>
          </a:prstGeom>
          <a:noFill/>
        </p:spPr>
        <p:txBody>
          <a:bodyPr wrap="square" rtlCol="0">
            <a:spAutoFit/>
          </a:bodyPr>
          <a:lstStyle/>
          <a:p>
            <a:pPr algn="ctr"/>
            <a:r>
              <a:rPr lang="pt-BR" sz="3000" i="1" dirty="0">
                <a:ln w="19050">
                  <a:solidFill>
                    <a:schemeClr val="tx1"/>
                  </a:solidFill>
                </a:ln>
                <a:effectLst>
                  <a:outerShdw blurRad="38100" dist="38100" dir="2700000" algn="tl">
                    <a:srgbClr val="000000">
                      <a:alpha val="43137"/>
                    </a:srgbClr>
                  </a:outerShdw>
                </a:effectLst>
              </a:rPr>
              <a:t>“Moral e luzes são nossas primeiras necessidades”</a:t>
            </a:r>
          </a:p>
          <a:p>
            <a:pPr algn="ctr"/>
            <a:endParaRPr lang="pt-BR" sz="3000" i="1" dirty="0">
              <a:ln w="19050">
                <a:solidFill>
                  <a:schemeClr val="tx1"/>
                </a:solidFill>
              </a:ln>
              <a:effectLst>
                <a:outerShdw blurRad="38100" dist="38100" dir="2700000" algn="tl">
                  <a:srgbClr val="000000">
                    <a:alpha val="43137"/>
                  </a:srgbClr>
                </a:outerShdw>
              </a:effectLst>
            </a:endParaRPr>
          </a:p>
          <a:p>
            <a:pPr algn="ctr"/>
            <a:r>
              <a:rPr lang="pt-BR" sz="2400" dirty="0">
                <a:ln w="19050">
                  <a:solidFill>
                    <a:schemeClr val="tx1"/>
                  </a:solidFill>
                </a:ln>
              </a:rPr>
              <a:t>S. Bolívar</a:t>
            </a:r>
          </a:p>
        </p:txBody>
      </p:sp>
    </p:spTree>
    <p:extLst>
      <p:ext uri="{BB962C8B-B14F-4D97-AF65-F5344CB8AC3E}">
        <p14:creationId xmlns:p14="http://schemas.microsoft.com/office/powerpoint/2010/main" val="87614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309813"/>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1204" y="497304"/>
            <a:ext cx="11189593" cy="707886"/>
          </a:xfrm>
          <a:prstGeom prst="rect">
            <a:avLst/>
          </a:prstGeom>
          <a:noFill/>
        </p:spPr>
        <p:txBody>
          <a:bodyPr wrap="square" rtlCol="0">
            <a:spAutoFit/>
          </a:bodyPr>
          <a:lstStyle/>
          <a:p>
            <a:pPr algn="ctr"/>
            <a:r>
              <a:rPr lang="pt-BR" sz="4000" b="1" dirty="0"/>
              <a:t>Exemplo de código ético: o juramento hipocrático</a:t>
            </a:r>
          </a:p>
        </p:txBody>
      </p:sp>
      <p:sp>
        <p:nvSpPr>
          <p:cNvPr id="2" name="CaixaDeTexto 1">
            <a:extLst>
              <a:ext uri="{FF2B5EF4-FFF2-40B4-BE49-F238E27FC236}">
                <a16:creationId xmlns:a16="http://schemas.microsoft.com/office/drawing/2014/main" id="{2400D540-C09A-4721-8AC5-2246A2BF549B}"/>
              </a:ext>
            </a:extLst>
          </p:cNvPr>
          <p:cNvSpPr txBox="1"/>
          <p:nvPr/>
        </p:nvSpPr>
        <p:spPr>
          <a:xfrm>
            <a:off x="718949" y="1419362"/>
            <a:ext cx="8616120" cy="4862870"/>
          </a:xfrm>
          <a:prstGeom prst="rect">
            <a:avLst/>
          </a:prstGeom>
          <a:noFill/>
        </p:spPr>
        <p:txBody>
          <a:bodyPr wrap="square" rtlCol="0">
            <a:spAutoFit/>
          </a:bodyPr>
          <a:lstStyle/>
          <a:p>
            <a:pPr algn="just"/>
            <a:r>
              <a:rPr lang="pt-BR" b="1" dirty="0"/>
              <a:t>Quem foi Hipócrates?</a:t>
            </a:r>
          </a:p>
          <a:p>
            <a:pPr algn="just"/>
            <a:endParaRPr lang="pt-BR" dirty="0"/>
          </a:p>
          <a:p>
            <a:pPr algn="just"/>
            <a:r>
              <a:rPr lang="pt-BR" dirty="0"/>
              <a:t>Nascido na Grécia (460 a.C. - 370 a.C.), Hipócrates é considerado uma das figuras mais importantes da história da medicina.</a:t>
            </a:r>
          </a:p>
          <a:p>
            <a:pPr marL="742950" lvl="1" indent="-285750" algn="just">
              <a:buFont typeface="Arial" panose="020B0604020202020204" pitchFamily="34" charset="0"/>
              <a:buChar char="•"/>
            </a:pPr>
            <a:r>
              <a:rPr lang="pt-BR" dirty="0"/>
              <a:t>Principal formulador de um sistema de teorias médicas e considerado o pai da medicina ocidental.</a:t>
            </a:r>
          </a:p>
          <a:p>
            <a:pPr marL="742950" lvl="1" indent="-285750" algn="just">
              <a:buFont typeface="Arial" panose="020B0604020202020204" pitchFamily="34" charset="0"/>
              <a:buChar char="•"/>
            </a:pPr>
            <a:r>
              <a:rPr lang="pt-BR" dirty="0"/>
              <a:t>Chefe da escola de Cós.</a:t>
            </a:r>
          </a:p>
          <a:p>
            <a:pPr marL="742950" lvl="1" indent="-285750" algn="just">
              <a:buFont typeface="Arial" panose="020B0604020202020204" pitchFamily="34" charset="0"/>
              <a:buChar char="•"/>
            </a:pPr>
            <a:r>
              <a:rPr lang="pt-BR" dirty="0"/>
              <a:t>Lecionou medicina em Atenas, onde contou com a admiração de Platão e Aristóteles.</a:t>
            </a:r>
          </a:p>
          <a:p>
            <a:pPr algn="just"/>
            <a:endParaRPr lang="pt-BR" dirty="0"/>
          </a:p>
          <a:p>
            <a:pPr algn="just"/>
            <a:endParaRPr lang="pt-BR" dirty="0"/>
          </a:p>
          <a:p>
            <a:pPr algn="just"/>
            <a:r>
              <a:rPr lang="pt-BR" dirty="0"/>
              <a:t>O juramento de Hipócrates é uma declaração solene tradicionalmente feita por médicos por ocasião de sua formatura. </a:t>
            </a:r>
            <a:r>
              <a:rPr lang="pt-BR" sz="2000" b="1" dirty="0"/>
              <a:t>Acredita-se que o texto é de autoria de Hipócrates ou de um de seus discípulos!</a:t>
            </a:r>
          </a:p>
          <a:p>
            <a:pPr algn="just"/>
            <a:endParaRPr lang="pt-BR" dirty="0"/>
          </a:p>
          <a:p>
            <a:pPr algn="just"/>
            <a:r>
              <a:rPr lang="pt-BR" dirty="0"/>
              <a:t>O juramento hipocrático é um compromisso solene dos médicos com sua profissão e é dito de patrimônio da humanidade por seu elevado sentido moral.</a:t>
            </a:r>
          </a:p>
        </p:txBody>
      </p:sp>
      <p:pic>
        <p:nvPicPr>
          <p:cNvPr id="2052" name="Picture 4" descr="Resultado de imagen para HipÃ³crates">
            <a:extLst>
              <a:ext uri="{FF2B5EF4-FFF2-40B4-BE49-F238E27FC236}">
                <a16:creationId xmlns:a16="http://schemas.microsoft.com/office/drawing/2014/main" id="{66DC5072-6EB2-4047-90A5-3534F2254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5106" y="2635414"/>
            <a:ext cx="19050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68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pt-BR" sz="4000" b="1" dirty="0"/>
              <a:t>Evolução das</a:t>
            </a:r>
            <a:r>
              <a:rPr lang="en-US" sz="4000" b="1" dirty="0"/>
              <a:t> </a:t>
            </a:r>
            <a:r>
              <a:rPr lang="pt-BR" sz="4000" b="1" dirty="0"/>
              <a:t>Sociedades    Ética</a:t>
            </a:r>
          </a:p>
        </p:txBody>
      </p:sp>
      <p:sp>
        <p:nvSpPr>
          <p:cNvPr id="2" name="Seta: para a Direita 1">
            <a:extLst>
              <a:ext uri="{FF2B5EF4-FFF2-40B4-BE49-F238E27FC236}">
                <a16:creationId xmlns:a16="http://schemas.microsoft.com/office/drawing/2014/main" id="{7BCB0361-37E7-4C21-A6DD-EE471C9452B8}"/>
              </a:ext>
            </a:extLst>
          </p:cNvPr>
          <p:cNvSpPr/>
          <p:nvPr/>
        </p:nvSpPr>
        <p:spPr>
          <a:xfrm>
            <a:off x="8079474" y="791568"/>
            <a:ext cx="216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194" name="Picture 2" descr="Resultado de imagen para sociedad">
            <a:extLst>
              <a:ext uri="{FF2B5EF4-FFF2-40B4-BE49-F238E27FC236}">
                <a16:creationId xmlns:a16="http://schemas.microsoft.com/office/drawing/2014/main" id="{AF9F30DA-919F-433D-B62C-185F8F1D0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756" y="4005514"/>
            <a:ext cx="4717514" cy="252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neandertales">
            <a:extLst>
              <a:ext uri="{FF2B5EF4-FFF2-40B4-BE49-F238E27FC236}">
                <a16:creationId xmlns:a16="http://schemas.microsoft.com/office/drawing/2014/main" id="{775A3249-68AC-4504-9FB8-1ED0C246EE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52" y="1414686"/>
            <a:ext cx="388616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industrializacion">
            <a:extLst>
              <a:ext uri="{FF2B5EF4-FFF2-40B4-BE49-F238E27FC236}">
                <a16:creationId xmlns:a16="http://schemas.microsoft.com/office/drawing/2014/main" id="{588547A0-5236-44CF-A6EF-2083D57BE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729" y="4005514"/>
            <a:ext cx="4088298" cy="2520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sultado de imagen para egipto antiguo">
            <a:extLst>
              <a:ext uri="{FF2B5EF4-FFF2-40B4-BE49-F238E27FC236}">
                <a16:creationId xmlns:a16="http://schemas.microsoft.com/office/drawing/2014/main" id="{B1B0FB41-D0D2-45E8-9CC4-8FA4DD717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9286" y="1417165"/>
            <a:ext cx="2587269" cy="25200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Resultado de imagen para inquisicion">
            <a:extLst>
              <a:ext uri="{FF2B5EF4-FFF2-40B4-BE49-F238E27FC236}">
                <a16:creationId xmlns:a16="http://schemas.microsoft.com/office/drawing/2014/main" id="{AA4DCE86-6473-4936-A1A3-7A7EDD945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6322" y="1409842"/>
            <a:ext cx="448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32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309813"/>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2400D540-C09A-4721-8AC5-2246A2BF549B}"/>
              </a:ext>
            </a:extLst>
          </p:cNvPr>
          <p:cNvSpPr txBox="1"/>
          <p:nvPr/>
        </p:nvSpPr>
        <p:spPr>
          <a:xfrm>
            <a:off x="566661" y="1366352"/>
            <a:ext cx="11058678" cy="4862870"/>
          </a:xfrm>
          <a:prstGeom prst="rect">
            <a:avLst/>
          </a:prstGeom>
          <a:noFill/>
        </p:spPr>
        <p:txBody>
          <a:bodyPr wrap="square" rtlCol="0">
            <a:spAutoFit/>
          </a:bodyPr>
          <a:lstStyle/>
          <a:p>
            <a:pPr algn="just"/>
            <a:r>
              <a:rPr lang="pt-BR" sz="2200" dirty="0"/>
              <a:t>Juramento hipocrático (reformulado em 1771, 1948, 1968, 1983 e atualização de 2017)</a:t>
            </a:r>
          </a:p>
          <a:p>
            <a:pPr algn="just"/>
            <a:endParaRPr lang="pt-BR" dirty="0"/>
          </a:p>
          <a:p>
            <a:pPr marL="285750" indent="-285750" algn="just">
              <a:buFont typeface="Arial" panose="020B0604020202020204" pitchFamily="34" charset="0"/>
              <a:buChar char="•"/>
            </a:pPr>
            <a:r>
              <a:rPr lang="pt-BR" dirty="0"/>
              <a:t>Prometo solenemente consagrar a minha vida ao serviço da humanidade;</a:t>
            </a:r>
          </a:p>
          <a:p>
            <a:pPr marL="285750" indent="-285750" algn="just">
              <a:buFont typeface="Arial" panose="020B0604020202020204" pitchFamily="34" charset="0"/>
              <a:buChar char="•"/>
            </a:pPr>
            <a:r>
              <a:rPr lang="pt-BR" dirty="0"/>
              <a:t>A saúde e o bem-estar do meu doente serão as minhas primeiras preocupações;</a:t>
            </a:r>
          </a:p>
          <a:p>
            <a:pPr marL="285750" indent="-285750" algn="just">
              <a:buFont typeface="Arial" panose="020B0604020202020204" pitchFamily="34" charset="0"/>
              <a:buChar char="•"/>
            </a:pPr>
            <a:r>
              <a:rPr lang="pt-BR" dirty="0"/>
              <a:t>Respeitarei a autonomia e a dignidade do meu doente;</a:t>
            </a:r>
          </a:p>
          <a:p>
            <a:pPr marL="285750" indent="-285750" algn="just">
              <a:buFont typeface="Arial" panose="020B0604020202020204" pitchFamily="34" charset="0"/>
              <a:buChar char="•"/>
            </a:pPr>
            <a:r>
              <a:rPr lang="pt-BR" dirty="0"/>
              <a:t>Guardarei o máximo respeito pela vida humana;</a:t>
            </a:r>
          </a:p>
          <a:p>
            <a:pPr marL="285750" indent="-285750" algn="just">
              <a:buFont typeface="Arial" panose="020B0604020202020204" pitchFamily="34" charset="0"/>
              <a:buChar char="•"/>
            </a:pPr>
            <a:r>
              <a:rPr lang="pt-BR" dirty="0"/>
              <a:t>Não permitirei que considerações sobre idade, doença ou deficiência, crença religiosa, origem étnica, sexo, nacionalidade, filiação política, raça, orientação sexual, estatuto social ou qualquer outro fator se interponham entre o meu dever e o meu doente;</a:t>
            </a:r>
          </a:p>
          <a:p>
            <a:pPr marL="285750" indent="-285750" algn="just">
              <a:buFont typeface="Arial" panose="020B0604020202020204" pitchFamily="34" charset="0"/>
              <a:buChar char="•"/>
            </a:pPr>
            <a:r>
              <a:rPr lang="pt-BR" dirty="0"/>
              <a:t>Respeitarei os segredos que me forem confiados, mesmo após a morte do doente;</a:t>
            </a:r>
          </a:p>
          <a:p>
            <a:pPr marL="285750" indent="-285750" algn="just">
              <a:buFont typeface="Arial" panose="020B0604020202020204" pitchFamily="34" charset="0"/>
              <a:buChar char="•"/>
            </a:pPr>
            <a:r>
              <a:rPr lang="pt-BR" dirty="0"/>
              <a:t>Exercerei a minha profissão com consciência e dignidade e de acordo com as boas práticas médicas;</a:t>
            </a:r>
          </a:p>
          <a:p>
            <a:pPr marL="285750" indent="-285750" algn="just">
              <a:buFont typeface="Arial" panose="020B0604020202020204" pitchFamily="34" charset="0"/>
              <a:buChar char="•"/>
            </a:pPr>
            <a:r>
              <a:rPr lang="pt-BR" dirty="0"/>
              <a:t>Fomentarei a honra e as nobres tradições da profissão médica;</a:t>
            </a:r>
          </a:p>
          <a:p>
            <a:pPr marL="285750" indent="-285750" algn="just">
              <a:buFont typeface="Arial" panose="020B0604020202020204" pitchFamily="34" charset="0"/>
              <a:buChar char="•"/>
            </a:pPr>
            <a:r>
              <a:rPr lang="pt-BR" dirty="0"/>
              <a:t>Guardarei respeito e gratidão aos meus mestres, colegas e alunos pelo que lhes é devido;</a:t>
            </a:r>
          </a:p>
          <a:p>
            <a:pPr marL="285750" indent="-285750" algn="just">
              <a:buFont typeface="Arial" panose="020B0604020202020204" pitchFamily="34" charset="0"/>
              <a:buChar char="•"/>
            </a:pPr>
            <a:r>
              <a:rPr lang="pt-BR" dirty="0"/>
              <a:t>Partilharei os meus conhecimentos médicos em benefício dos doentes e da melhoria dos cuidados de saúde;</a:t>
            </a:r>
          </a:p>
          <a:p>
            <a:pPr marL="285750" indent="-285750" algn="just">
              <a:buFont typeface="Arial" panose="020B0604020202020204" pitchFamily="34" charset="0"/>
              <a:buChar char="•"/>
            </a:pPr>
            <a:r>
              <a:rPr lang="pt-BR" dirty="0"/>
              <a:t>Cuidarei da minha saúde, bem-estar e capacidades para prestar cuidados da maior qualidade;</a:t>
            </a:r>
          </a:p>
          <a:p>
            <a:pPr marL="285750" indent="-285750" algn="just">
              <a:buFont typeface="Arial" panose="020B0604020202020204" pitchFamily="34" charset="0"/>
              <a:buChar char="•"/>
            </a:pPr>
            <a:r>
              <a:rPr lang="pt-BR" dirty="0"/>
              <a:t>Não usarei os meus conhecimentos médicos para violar direitos humanos e liberdades civis, mesmo sob ameaça;</a:t>
            </a:r>
          </a:p>
          <a:p>
            <a:pPr marL="285750" indent="-285750" algn="just">
              <a:buFont typeface="Arial" panose="020B0604020202020204" pitchFamily="34" charset="0"/>
              <a:buChar char="•"/>
            </a:pPr>
            <a:r>
              <a:rPr lang="pt-BR" dirty="0"/>
              <a:t>Faço estas promessas solenemente, livremente e sob palavra de honra.</a:t>
            </a:r>
          </a:p>
        </p:txBody>
      </p:sp>
      <p:sp>
        <p:nvSpPr>
          <p:cNvPr id="18" name="TextBox 9">
            <a:extLst>
              <a:ext uri="{FF2B5EF4-FFF2-40B4-BE49-F238E27FC236}">
                <a16:creationId xmlns:a16="http://schemas.microsoft.com/office/drawing/2014/main" id="{8B3B7900-700F-4B49-8600-11F96EF567C4}"/>
              </a:ext>
            </a:extLst>
          </p:cNvPr>
          <p:cNvSpPr txBox="1"/>
          <p:nvPr/>
        </p:nvSpPr>
        <p:spPr>
          <a:xfrm>
            <a:off x="501204" y="497304"/>
            <a:ext cx="11189593" cy="707886"/>
          </a:xfrm>
          <a:prstGeom prst="rect">
            <a:avLst/>
          </a:prstGeom>
          <a:noFill/>
        </p:spPr>
        <p:txBody>
          <a:bodyPr wrap="square" rtlCol="0">
            <a:spAutoFit/>
          </a:bodyPr>
          <a:lstStyle/>
          <a:p>
            <a:pPr algn="ctr"/>
            <a:r>
              <a:rPr lang="pt-BR" sz="4000" b="1" dirty="0"/>
              <a:t>Exemplo de código ético: o juramento hipocrático</a:t>
            </a:r>
          </a:p>
        </p:txBody>
      </p:sp>
    </p:spTree>
    <p:extLst>
      <p:ext uri="{BB962C8B-B14F-4D97-AF65-F5344CB8AC3E}">
        <p14:creationId xmlns:p14="http://schemas.microsoft.com/office/powerpoint/2010/main" val="83828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0837"/>
            <a:ext cx="10515600" cy="1579852"/>
          </a:xfrm>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pt-BR" b="1" dirty="0"/>
              <a:t>Quais são os princípios morais que devem conduzir o comportamento de um cientista?</a:t>
            </a:r>
            <a:endParaRPr lang="en-US" dirty="0"/>
          </a:p>
        </p:txBody>
      </p:sp>
      <p:sp>
        <p:nvSpPr>
          <p:cNvPr id="3" name="Espaço Reservado para Conteúdo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pPr algn="just"/>
            <a:r>
              <a:rPr lang="pt-BR" dirty="0"/>
              <a:t>Para poder entender e definir isto temos que compreender quais os principais dilemas que um cientista enfrenta.</a:t>
            </a:r>
          </a:p>
          <a:p>
            <a:pPr algn="just"/>
            <a:r>
              <a:rPr lang="pt-BR" dirty="0"/>
              <a:t>Um dos pontos importantes é aquele de criar um sistema de conhecimento construtivista baseado em uma visão o quanto mais destacada possível da subjetividade.</a:t>
            </a:r>
          </a:p>
          <a:p>
            <a:pPr lvl="1" algn="just"/>
            <a:r>
              <a:rPr lang="pt-BR" dirty="0"/>
              <a:t>De fato um dos princípios fundantes da ciência é que cada hipótese não pode ser vista como científica quando observada somente desde o ponto de vista teórico. O aporte de evidências experimentais, que possam ser reproduzidas por outras pessoas em outro lugar, minimiza o conceito de subjetividade. </a:t>
            </a:r>
          </a:p>
          <a:p>
            <a:pPr lvl="1" algn="just"/>
            <a:r>
              <a:rPr lang="pt-BR" dirty="0"/>
              <a:t>O distanciamento da subjetividade diferencia a ciência de outras práticas como a política, religião, justiça, etc.</a:t>
            </a:r>
          </a:p>
        </p:txBody>
      </p:sp>
    </p:spTree>
    <p:extLst>
      <p:ext uri="{BB962C8B-B14F-4D97-AF65-F5344CB8AC3E}">
        <p14:creationId xmlns:p14="http://schemas.microsoft.com/office/powerpoint/2010/main" val="377571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54182"/>
            <a:ext cx="10515600" cy="5622781"/>
          </a:xfrm>
          <a:ln>
            <a:noFill/>
          </a:ln>
        </p:spPr>
        <p:style>
          <a:lnRef idx="2">
            <a:schemeClr val="dk1"/>
          </a:lnRef>
          <a:fillRef idx="1">
            <a:schemeClr val="lt1"/>
          </a:fillRef>
          <a:effectRef idx="0">
            <a:schemeClr val="dk1"/>
          </a:effectRef>
          <a:fontRef idx="minor">
            <a:schemeClr val="dk1"/>
          </a:fontRef>
        </p:style>
        <p:txBody>
          <a:bodyPr/>
          <a:lstStyle/>
          <a:p>
            <a:pPr marL="0" indent="0" algn="ctr">
              <a:lnSpc>
                <a:spcPct val="150000"/>
              </a:lnSpc>
              <a:buNone/>
            </a:pPr>
            <a:r>
              <a:rPr lang="en-US" b="1" dirty="0" err="1">
                <a:solidFill>
                  <a:srgbClr val="FF0000"/>
                </a:solidFill>
              </a:rPr>
              <a:t>Portanto</a:t>
            </a:r>
            <a:r>
              <a:rPr lang="en-US" b="1" dirty="0">
                <a:solidFill>
                  <a:srgbClr val="FF0000"/>
                </a:solidFill>
              </a:rPr>
              <a:t>, a </a:t>
            </a:r>
            <a:r>
              <a:rPr lang="en-US" b="1" dirty="0" err="1">
                <a:solidFill>
                  <a:srgbClr val="FF0000"/>
                </a:solidFill>
              </a:rPr>
              <a:t>ética</a:t>
            </a:r>
            <a:r>
              <a:rPr lang="en-US" b="1" dirty="0">
                <a:solidFill>
                  <a:srgbClr val="FF0000"/>
                </a:solidFill>
              </a:rPr>
              <a:t> </a:t>
            </a:r>
            <a:r>
              <a:rPr lang="en-US" b="1" dirty="0" err="1">
                <a:solidFill>
                  <a:srgbClr val="FF0000"/>
                </a:solidFill>
              </a:rPr>
              <a:t>na</a:t>
            </a:r>
            <a:r>
              <a:rPr lang="en-US" b="1" dirty="0">
                <a:solidFill>
                  <a:srgbClr val="FF0000"/>
                </a:solidFill>
              </a:rPr>
              <a:t> </a:t>
            </a:r>
            <a:r>
              <a:rPr lang="en-US" b="1" dirty="0" err="1">
                <a:solidFill>
                  <a:srgbClr val="FF0000"/>
                </a:solidFill>
              </a:rPr>
              <a:t>ciência</a:t>
            </a:r>
            <a:r>
              <a:rPr lang="en-US" b="1" dirty="0">
                <a:solidFill>
                  <a:srgbClr val="FF0000"/>
                </a:solidFill>
              </a:rPr>
              <a:t> é um </a:t>
            </a:r>
            <a:r>
              <a:rPr lang="en-US" b="1" dirty="0" err="1">
                <a:solidFill>
                  <a:srgbClr val="FF0000"/>
                </a:solidFill>
              </a:rPr>
              <a:t>chamado</a:t>
            </a:r>
            <a:r>
              <a:rPr lang="en-US" b="1" dirty="0">
                <a:solidFill>
                  <a:srgbClr val="FF0000"/>
                </a:solidFill>
              </a:rPr>
              <a:t> à </a:t>
            </a:r>
            <a:r>
              <a:rPr lang="en-US" b="1" dirty="0" err="1">
                <a:solidFill>
                  <a:srgbClr val="FF0000"/>
                </a:solidFill>
              </a:rPr>
              <a:t>honestidade</a:t>
            </a:r>
            <a:r>
              <a:rPr lang="en-US" b="1" dirty="0">
                <a:solidFill>
                  <a:srgbClr val="FF0000"/>
                </a:solidFill>
              </a:rPr>
              <a:t> e </a:t>
            </a:r>
            <a:r>
              <a:rPr lang="en-US" b="1" dirty="0" err="1">
                <a:solidFill>
                  <a:srgbClr val="FF0000"/>
                </a:solidFill>
              </a:rPr>
              <a:t>integridade</a:t>
            </a:r>
            <a:r>
              <a:rPr lang="en-US" b="1" dirty="0">
                <a:solidFill>
                  <a:srgbClr val="FF0000"/>
                </a:solidFill>
              </a:rPr>
              <a:t> </a:t>
            </a:r>
            <a:r>
              <a:rPr lang="en-US" b="1" dirty="0" err="1">
                <a:solidFill>
                  <a:srgbClr val="FF0000"/>
                </a:solidFill>
              </a:rPr>
              <a:t>em</a:t>
            </a:r>
            <a:r>
              <a:rPr lang="en-US" b="1" dirty="0">
                <a:solidFill>
                  <a:srgbClr val="FF0000"/>
                </a:solidFill>
              </a:rPr>
              <a:t> </a:t>
            </a:r>
            <a:r>
              <a:rPr lang="en-US" b="1" dirty="0" err="1">
                <a:solidFill>
                  <a:srgbClr val="FF0000"/>
                </a:solidFill>
              </a:rPr>
              <a:t>todos</a:t>
            </a:r>
            <a:r>
              <a:rPr lang="en-US" b="1" dirty="0">
                <a:solidFill>
                  <a:srgbClr val="FF0000"/>
                </a:solidFill>
              </a:rPr>
              <a:t> </a:t>
            </a:r>
            <a:r>
              <a:rPr lang="en-US" b="1" dirty="0" err="1">
                <a:solidFill>
                  <a:srgbClr val="FF0000"/>
                </a:solidFill>
              </a:rPr>
              <a:t>os</a:t>
            </a:r>
            <a:r>
              <a:rPr lang="en-US" b="1" dirty="0">
                <a:solidFill>
                  <a:srgbClr val="FF0000"/>
                </a:solidFill>
              </a:rPr>
              <a:t> </a:t>
            </a:r>
            <a:r>
              <a:rPr lang="en-US" b="1" dirty="0" err="1">
                <a:solidFill>
                  <a:srgbClr val="FF0000"/>
                </a:solidFill>
              </a:rPr>
              <a:t>estágios</a:t>
            </a:r>
            <a:r>
              <a:rPr lang="en-US" b="1" dirty="0">
                <a:solidFill>
                  <a:srgbClr val="FF0000"/>
                </a:solidFill>
              </a:rPr>
              <a:t> da </a:t>
            </a:r>
            <a:r>
              <a:rPr lang="en-US" b="1" dirty="0" err="1">
                <a:solidFill>
                  <a:srgbClr val="FF0000"/>
                </a:solidFill>
              </a:rPr>
              <a:t>prática</a:t>
            </a:r>
            <a:r>
              <a:rPr lang="en-US" b="1" dirty="0">
                <a:solidFill>
                  <a:srgbClr val="FF0000"/>
                </a:solidFill>
              </a:rPr>
              <a:t> </a:t>
            </a:r>
            <a:r>
              <a:rPr lang="en-US" b="1" dirty="0" err="1">
                <a:solidFill>
                  <a:srgbClr val="FF0000"/>
                </a:solidFill>
              </a:rPr>
              <a:t>científica</a:t>
            </a:r>
            <a:r>
              <a:rPr lang="en-US" b="1" dirty="0">
                <a:solidFill>
                  <a:srgbClr val="FF0000"/>
                </a:solidFill>
              </a:rPr>
              <a:t>.</a:t>
            </a:r>
          </a:p>
          <a:p>
            <a:pPr algn="just">
              <a:lnSpc>
                <a:spcPct val="150000"/>
              </a:lnSpc>
            </a:pPr>
            <a:endParaRPr lang="en-US" b="1" dirty="0">
              <a:solidFill>
                <a:srgbClr val="FF0000"/>
              </a:solidFill>
            </a:endParaRPr>
          </a:p>
          <a:p>
            <a:pPr algn="just">
              <a:lnSpc>
                <a:spcPct val="150000"/>
              </a:lnSpc>
            </a:pPr>
            <a:r>
              <a:rPr lang="en-US" b="1" dirty="0">
                <a:solidFill>
                  <a:schemeClr val="tx1"/>
                </a:solidFill>
              </a:rPr>
              <a:t>Mas </a:t>
            </a:r>
            <a:r>
              <a:rPr lang="en-US" b="1" dirty="0" err="1">
                <a:solidFill>
                  <a:schemeClr val="tx1"/>
                </a:solidFill>
              </a:rPr>
              <a:t>porquê</a:t>
            </a:r>
            <a:r>
              <a:rPr lang="en-US" b="1" dirty="0">
                <a:solidFill>
                  <a:schemeClr val="tx1"/>
                </a:solidFill>
              </a:rPr>
              <a:t> </a:t>
            </a:r>
            <a:r>
              <a:rPr lang="en-US" b="1" dirty="0" err="1">
                <a:solidFill>
                  <a:schemeClr val="tx1"/>
                </a:solidFill>
              </a:rPr>
              <a:t>este</a:t>
            </a:r>
            <a:r>
              <a:rPr lang="en-US" b="1" dirty="0">
                <a:solidFill>
                  <a:schemeClr val="tx1"/>
                </a:solidFill>
              </a:rPr>
              <a:t> </a:t>
            </a:r>
            <a:r>
              <a:rPr lang="en-US" b="1" dirty="0" err="1">
                <a:solidFill>
                  <a:schemeClr val="tx1"/>
                </a:solidFill>
              </a:rPr>
              <a:t>conceito</a:t>
            </a:r>
            <a:r>
              <a:rPr lang="en-US" b="1" dirty="0">
                <a:solidFill>
                  <a:schemeClr val="tx1"/>
                </a:solidFill>
              </a:rPr>
              <a:t> é </a:t>
            </a:r>
            <a:r>
              <a:rPr lang="en-US" b="1" dirty="0" err="1">
                <a:solidFill>
                  <a:schemeClr val="tx1"/>
                </a:solidFill>
              </a:rPr>
              <a:t>tão</a:t>
            </a:r>
            <a:r>
              <a:rPr lang="en-US" b="1" dirty="0">
                <a:solidFill>
                  <a:schemeClr val="tx1"/>
                </a:solidFill>
              </a:rPr>
              <a:t> </a:t>
            </a:r>
            <a:r>
              <a:rPr lang="en-US" b="1" dirty="0" err="1">
                <a:solidFill>
                  <a:schemeClr val="tx1"/>
                </a:solidFill>
              </a:rPr>
              <a:t>importante</a:t>
            </a:r>
            <a:r>
              <a:rPr lang="en-US" b="1" dirty="0">
                <a:solidFill>
                  <a:schemeClr val="tx1"/>
                </a:solidFill>
              </a:rPr>
              <a:t> e </a:t>
            </a:r>
            <a:r>
              <a:rPr lang="en-US" b="1" dirty="0" err="1">
                <a:solidFill>
                  <a:schemeClr val="tx1"/>
                </a:solidFill>
              </a:rPr>
              <a:t>necessário</a:t>
            </a:r>
            <a:r>
              <a:rPr lang="en-US" b="1" dirty="0">
                <a:solidFill>
                  <a:schemeClr val="tx1"/>
                </a:solidFill>
              </a:rPr>
              <a:t> </a:t>
            </a:r>
            <a:r>
              <a:rPr lang="en-US" b="1" dirty="0" err="1">
                <a:solidFill>
                  <a:schemeClr val="tx1"/>
                </a:solidFill>
              </a:rPr>
              <a:t>na</a:t>
            </a:r>
            <a:r>
              <a:rPr lang="en-US" b="1" dirty="0">
                <a:solidFill>
                  <a:schemeClr val="tx1"/>
                </a:solidFill>
              </a:rPr>
              <a:t> </a:t>
            </a:r>
            <a:r>
              <a:rPr lang="en-US" b="1" dirty="0" err="1">
                <a:solidFill>
                  <a:schemeClr val="tx1"/>
                </a:solidFill>
              </a:rPr>
              <a:t>ciência</a:t>
            </a:r>
            <a:r>
              <a:rPr lang="en-US" b="1" dirty="0">
                <a:solidFill>
                  <a:schemeClr val="tx1"/>
                </a:solidFill>
              </a:rPr>
              <a:t>?</a:t>
            </a:r>
          </a:p>
          <a:p>
            <a:pPr marL="457200" lvl="1" indent="0" algn="just">
              <a:lnSpc>
                <a:spcPct val="150000"/>
              </a:lnSpc>
              <a:buNone/>
            </a:pPr>
            <a:r>
              <a:rPr lang="en-US" b="1" dirty="0" err="1">
                <a:solidFill>
                  <a:schemeClr val="tx1"/>
                </a:solidFill>
              </a:rPr>
              <a:t>Resposta</a:t>
            </a:r>
            <a:r>
              <a:rPr lang="en-US" b="1" dirty="0">
                <a:solidFill>
                  <a:schemeClr val="tx1"/>
                </a:solidFill>
              </a:rPr>
              <a:t>: </a:t>
            </a:r>
            <a:r>
              <a:rPr lang="en-US" dirty="0" err="1">
                <a:solidFill>
                  <a:schemeClr val="tx1"/>
                </a:solidFill>
              </a:rPr>
              <a:t>Porque</a:t>
            </a:r>
            <a:r>
              <a:rPr lang="en-US" dirty="0">
                <a:solidFill>
                  <a:schemeClr val="tx1"/>
                </a:solidFill>
              </a:rPr>
              <a:t> a </a:t>
            </a:r>
            <a:r>
              <a:rPr lang="en-US" dirty="0" err="1">
                <a:solidFill>
                  <a:schemeClr val="tx1"/>
                </a:solidFill>
              </a:rPr>
              <a:t>ciência</a:t>
            </a:r>
            <a:r>
              <a:rPr lang="en-US" dirty="0">
                <a:solidFill>
                  <a:schemeClr val="tx1"/>
                </a:solidFill>
              </a:rPr>
              <a:t> é um </a:t>
            </a:r>
            <a:r>
              <a:rPr lang="en-US" dirty="0" err="1">
                <a:solidFill>
                  <a:schemeClr val="tx1"/>
                </a:solidFill>
              </a:rPr>
              <a:t>tipo</a:t>
            </a:r>
            <a:r>
              <a:rPr lang="en-US" dirty="0">
                <a:solidFill>
                  <a:schemeClr val="tx1"/>
                </a:solidFill>
              </a:rPr>
              <a:t> de </a:t>
            </a:r>
            <a:r>
              <a:rPr lang="en-US" dirty="0" err="1">
                <a:solidFill>
                  <a:schemeClr val="tx1"/>
                </a:solidFill>
              </a:rPr>
              <a:t>conhecimento</a:t>
            </a:r>
            <a:r>
              <a:rPr lang="en-US" dirty="0">
                <a:solidFill>
                  <a:schemeClr val="tx1"/>
                </a:solidFill>
              </a:rPr>
              <a:t> </a:t>
            </a:r>
            <a:r>
              <a:rPr lang="en-US" dirty="0" err="1">
                <a:solidFill>
                  <a:schemeClr val="tx1"/>
                </a:solidFill>
              </a:rPr>
              <a:t>direcionado</a:t>
            </a:r>
            <a:r>
              <a:rPr lang="en-US" dirty="0">
                <a:solidFill>
                  <a:schemeClr val="tx1"/>
                </a:solidFill>
              </a:rPr>
              <a:t> a </a:t>
            </a:r>
            <a:r>
              <a:rPr lang="en-US" dirty="0" err="1">
                <a:solidFill>
                  <a:schemeClr val="tx1"/>
                </a:solidFill>
              </a:rPr>
              <a:t>avançar</a:t>
            </a:r>
            <a:r>
              <a:rPr lang="en-US" dirty="0">
                <a:solidFill>
                  <a:schemeClr val="tx1"/>
                </a:solidFill>
              </a:rPr>
              <a:t>, a </a:t>
            </a:r>
            <a:r>
              <a:rPr lang="en-US" dirty="0" err="1">
                <a:solidFill>
                  <a:schemeClr val="tx1"/>
                </a:solidFill>
              </a:rPr>
              <a:t>partir</a:t>
            </a:r>
            <a:r>
              <a:rPr lang="en-US" dirty="0">
                <a:solidFill>
                  <a:schemeClr val="tx1"/>
                </a:solidFill>
              </a:rPr>
              <a:t> de </a:t>
            </a:r>
            <a:r>
              <a:rPr lang="en-US" dirty="0" err="1">
                <a:solidFill>
                  <a:schemeClr val="tx1"/>
                </a:solidFill>
              </a:rPr>
              <a:t>idéias</a:t>
            </a:r>
            <a:r>
              <a:rPr lang="en-US" dirty="0">
                <a:solidFill>
                  <a:schemeClr val="tx1"/>
                </a:solidFill>
              </a:rPr>
              <a:t> e </a:t>
            </a:r>
            <a:r>
              <a:rPr lang="en-US" dirty="0" err="1">
                <a:solidFill>
                  <a:schemeClr val="tx1"/>
                </a:solidFill>
              </a:rPr>
              <a:t>conceitos</a:t>
            </a:r>
            <a:r>
              <a:rPr lang="en-US" dirty="0">
                <a:solidFill>
                  <a:schemeClr val="tx1"/>
                </a:solidFill>
              </a:rPr>
              <a:t> </a:t>
            </a:r>
            <a:r>
              <a:rPr lang="en-US" dirty="0" err="1">
                <a:solidFill>
                  <a:schemeClr val="tx1"/>
                </a:solidFill>
              </a:rPr>
              <a:t>ja´explorados</a:t>
            </a:r>
            <a:r>
              <a:rPr lang="en-US" dirty="0">
                <a:solidFill>
                  <a:schemeClr val="tx1"/>
                </a:solidFill>
              </a:rPr>
              <a:t> </a:t>
            </a:r>
            <a:r>
              <a:rPr lang="en-US" dirty="0" err="1">
                <a:solidFill>
                  <a:schemeClr val="tx1"/>
                </a:solidFill>
              </a:rPr>
              <a:t>por</a:t>
            </a:r>
            <a:r>
              <a:rPr lang="en-US" dirty="0">
                <a:solidFill>
                  <a:schemeClr val="tx1"/>
                </a:solidFill>
              </a:rPr>
              <a:t> outros e </a:t>
            </a:r>
            <a:r>
              <a:rPr lang="en-US" dirty="0" err="1">
                <a:solidFill>
                  <a:schemeClr val="tx1"/>
                </a:solidFill>
              </a:rPr>
              <a:t>aceitos</a:t>
            </a:r>
            <a:r>
              <a:rPr lang="en-US" dirty="0">
                <a:solidFill>
                  <a:schemeClr val="tx1"/>
                </a:solidFill>
              </a:rPr>
              <a:t>, </a:t>
            </a:r>
            <a:r>
              <a:rPr lang="en-US" dirty="0" err="1">
                <a:solidFill>
                  <a:schemeClr val="tx1"/>
                </a:solidFill>
              </a:rPr>
              <a:t>sobre</a:t>
            </a:r>
            <a:r>
              <a:rPr lang="en-US" dirty="0">
                <a:solidFill>
                  <a:schemeClr val="tx1"/>
                </a:solidFill>
              </a:rPr>
              <a:t> </a:t>
            </a:r>
            <a:r>
              <a:rPr lang="en-US" dirty="0" err="1">
                <a:solidFill>
                  <a:schemeClr val="tx1"/>
                </a:solidFill>
              </a:rPr>
              <a:t>os</a:t>
            </a:r>
            <a:r>
              <a:rPr lang="en-US" dirty="0">
                <a:solidFill>
                  <a:schemeClr val="tx1"/>
                </a:solidFill>
              </a:rPr>
              <a:t> </a:t>
            </a:r>
            <a:r>
              <a:rPr lang="en-US" dirty="0" err="1">
                <a:solidFill>
                  <a:schemeClr val="tx1"/>
                </a:solidFill>
              </a:rPr>
              <a:t>quais</a:t>
            </a:r>
            <a:r>
              <a:rPr lang="en-US" dirty="0">
                <a:solidFill>
                  <a:schemeClr val="tx1"/>
                </a:solidFill>
              </a:rPr>
              <a:t> </a:t>
            </a:r>
            <a:r>
              <a:rPr lang="en-US" dirty="0" err="1">
                <a:solidFill>
                  <a:schemeClr val="tx1"/>
                </a:solidFill>
              </a:rPr>
              <a:t>não</a:t>
            </a:r>
            <a:r>
              <a:rPr lang="en-US" dirty="0">
                <a:solidFill>
                  <a:schemeClr val="tx1"/>
                </a:solidFill>
              </a:rPr>
              <a:t> é </a:t>
            </a:r>
            <a:r>
              <a:rPr lang="en-US" dirty="0" err="1">
                <a:solidFill>
                  <a:schemeClr val="tx1"/>
                </a:solidFill>
              </a:rPr>
              <a:t>necessário</a:t>
            </a:r>
            <a:r>
              <a:rPr lang="en-US" dirty="0">
                <a:solidFill>
                  <a:schemeClr val="tx1"/>
                </a:solidFill>
              </a:rPr>
              <a:t> </a:t>
            </a:r>
            <a:r>
              <a:rPr lang="en-US" dirty="0" err="1">
                <a:solidFill>
                  <a:schemeClr val="tx1"/>
                </a:solidFill>
              </a:rPr>
              <a:t>ficar</a:t>
            </a:r>
            <a:r>
              <a:rPr lang="en-US" dirty="0">
                <a:solidFill>
                  <a:schemeClr val="tx1"/>
                </a:solidFill>
              </a:rPr>
              <a:t> </a:t>
            </a:r>
            <a:r>
              <a:rPr lang="en-US" dirty="0" err="1">
                <a:solidFill>
                  <a:schemeClr val="tx1"/>
                </a:solidFill>
              </a:rPr>
              <a:t>discutindo</a:t>
            </a:r>
            <a:r>
              <a:rPr lang="en-US" dirty="0">
                <a:solidFill>
                  <a:schemeClr val="tx1"/>
                </a:solidFill>
              </a:rPr>
              <a:t> </a:t>
            </a:r>
            <a:r>
              <a:rPr lang="en-US" dirty="0" err="1">
                <a:solidFill>
                  <a:schemeClr val="tx1"/>
                </a:solidFill>
              </a:rPr>
              <a:t>continuamente</a:t>
            </a:r>
            <a:r>
              <a:rPr lang="en-US" dirty="0">
                <a:solidFill>
                  <a:schemeClr val="tx1"/>
                </a:solidFill>
              </a:rPr>
              <a:t>.</a:t>
            </a:r>
          </a:p>
        </p:txBody>
      </p:sp>
    </p:spTree>
    <p:extLst>
      <p:ext uri="{BB962C8B-B14F-4D97-AF65-F5344CB8AC3E}">
        <p14:creationId xmlns:p14="http://schemas.microsoft.com/office/powerpoint/2010/main" val="149866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dirty="0"/>
          </a:p>
          <a:p>
            <a:endParaRPr lang="pt-BR" dirty="0"/>
          </a:p>
          <a:p>
            <a:endParaRPr lang="pt-BR" dirty="0"/>
          </a:p>
          <a:p>
            <a:pPr marL="0" indent="0">
              <a:buNone/>
            </a:pPr>
            <a:endParaRPr lang="pt-BR" dirty="0"/>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9811" y="497304"/>
            <a:ext cx="10780295" cy="707886"/>
          </a:xfrm>
          <a:prstGeom prst="rect">
            <a:avLst/>
          </a:prstGeom>
          <a:noFill/>
        </p:spPr>
        <p:txBody>
          <a:bodyPr wrap="square" rtlCol="0">
            <a:spAutoFit/>
          </a:bodyPr>
          <a:lstStyle/>
          <a:p>
            <a:pPr algn="ctr"/>
            <a:r>
              <a:rPr lang="pt-BR" sz="4000" b="1" dirty="0"/>
              <a:t>Construção da Ciência</a:t>
            </a:r>
          </a:p>
        </p:txBody>
      </p:sp>
      <p:sp>
        <p:nvSpPr>
          <p:cNvPr id="4" name="CaixaDeTexto 3">
            <a:extLst>
              <a:ext uri="{FF2B5EF4-FFF2-40B4-BE49-F238E27FC236}">
                <a16:creationId xmlns:a16="http://schemas.microsoft.com/office/drawing/2014/main" id="{1D6A96FA-1D8A-4E4D-A4DD-210D17EC2823}"/>
              </a:ext>
            </a:extLst>
          </p:cNvPr>
          <p:cNvSpPr txBox="1"/>
          <p:nvPr/>
        </p:nvSpPr>
        <p:spPr>
          <a:xfrm>
            <a:off x="876000" y="1610434"/>
            <a:ext cx="10440000" cy="3970318"/>
          </a:xfrm>
          <a:prstGeom prst="rect">
            <a:avLst/>
          </a:prstGeom>
          <a:noFill/>
        </p:spPr>
        <p:txBody>
          <a:bodyPr wrap="square" rtlCol="0">
            <a:spAutoFit/>
          </a:bodyPr>
          <a:lstStyle/>
          <a:p>
            <a:pPr marL="285750" indent="-285750">
              <a:buFont typeface="Arial" panose="020B0604020202020204" pitchFamily="34" charset="0"/>
              <a:buChar char="•"/>
            </a:pPr>
            <a:r>
              <a:rPr lang="pt-BR" sz="2800" dirty="0"/>
              <a:t>Importância da ética na definição de conceitos sólidos</a:t>
            </a:r>
          </a:p>
          <a:p>
            <a:pPr marL="285750" indent="-285750">
              <a:buFont typeface="Arial" panose="020B0604020202020204" pitchFamily="34" charset="0"/>
              <a:buChar char="•"/>
            </a:pPr>
            <a:endParaRPr lang="pt-BR" sz="2800" dirty="0"/>
          </a:p>
          <a:p>
            <a:pPr marL="285750" indent="-285750">
              <a:buFont typeface="Arial" panose="020B0604020202020204" pitchFamily="34" charset="0"/>
              <a:buChar char="•"/>
            </a:pPr>
            <a:r>
              <a:rPr lang="pt-BR" sz="2800" dirty="0"/>
              <a:t>A solidez da construção científica, seu alcance, depende do avanço técnico das ferramentas de pesquisa</a:t>
            </a:r>
          </a:p>
          <a:p>
            <a:pPr marL="285750" indent="-285750">
              <a:buFont typeface="Arial" panose="020B0604020202020204" pitchFamily="34" charset="0"/>
              <a:buChar char="•"/>
            </a:pPr>
            <a:endParaRPr lang="pt-BR" sz="2800" dirty="0"/>
          </a:p>
          <a:p>
            <a:pPr algn="ctr"/>
            <a:r>
              <a:rPr lang="pt-BR" sz="2800" dirty="0">
                <a:ln>
                  <a:solidFill>
                    <a:schemeClr val="bg2">
                      <a:lumMod val="25000"/>
                    </a:schemeClr>
                  </a:solidFill>
                </a:ln>
                <a:solidFill>
                  <a:schemeClr val="accent2">
                    <a:lumMod val="75000"/>
                  </a:schemeClr>
                </a:solidFill>
                <a:highlight>
                  <a:srgbClr val="C0C0C0"/>
                </a:highlight>
                <a:latin typeface="Arial Black" panose="020B0A04020102020204" pitchFamily="34" charset="0"/>
              </a:rPr>
              <a:t>Ciência = muro</a:t>
            </a:r>
          </a:p>
          <a:p>
            <a:pPr algn="ctr"/>
            <a:endParaRPr lang="pt-BR" sz="2800" dirty="0">
              <a:ln>
                <a:solidFill>
                  <a:schemeClr val="bg2">
                    <a:lumMod val="25000"/>
                  </a:schemeClr>
                </a:solidFill>
              </a:ln>
              <a:solidFill>
                <a:schemeClr val="accent2">
                  <a:lumMod val="75000"/>
                </a:schemeClr>
              </a:solidFill>
              <a:highlight>
                <a:srgbClr val="C0C0C0"/>
              </a:highlight>
              <a:latin typeface="Arial Black" panose="020B0A04020102020204" pitchFamily="34" charset="0"/>
            </a:endParaRPr>
          </a:p>
          <a:p>
            <a:pPr algn="ctr"/>
            <a:r>
              <a:rPr lang="pt-BR" sz="2800" dirty="0">
                <a:ln>
                  <a:solidFill>
                    <a:schemeClr val="bg2">
                      <a:lumMod val="25000"/>
                    </a:schemeClr>
                  </a:solidFill>
                </a:ln>
                <a:solidFill>
                  <a:schemeClr val="accent2">
                    <a:lumMod val="75000"/>
                  </a:schemeClr>
                </a:solidFill>
                <a:highlight>
                  <a:srgbClr val="C0C0C0"/>
                </a:highlight>
                <a:latin typeface="Arial Black" panose="020B0A04020102020204" pitchFamily="34" charset="0"/>
              </a:rPr>
              <a:t>Conceitos = tijolos</a:t>
            </a:r>
          </a:p>
          <a:p>
            <a:pPr marL="285750" indent="-285750">
              <a:buFont typeface="Arial" panose="020B0604020202020204" pitchFamily="34" charset="0"/>
              <a:buChar char="•"/>
            </a:pPr>
            <a:endParaRPr lang="pt-BR" sz="2800" dirty="0">
              <a:latin typeface="Arial Black" panose="020B0A04020102020204" pitchFamily="34" charset="0"/>
            </a:endParaRPr>
          </a:p>
        </p:txBody>
      </p:sp>
      <p:pic>
        <p:nvPicPr>
          <p:cNvPr id="7170" name="Picture 2" descr="Imagen relacionada">
            <a:extLst>
              <a:ext uri="{FF2B5EF4-FFF2-40B4-BE49-F238E27FC236}">
                <a16:creationId xmlns:a16="http://schemas.microsoft.com/office/drawing/2014/main" id="{7AADF93C-A342-40B7-81B7-8957151A2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052" y="4077861"/>
            <a:ext cx="4482893"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2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732" y="352926"/>
            <a:ext cx="11658600" cy="6238373"/>
          </a:xfrm>
          <a:solidFill>
            <a:schemeClr val="bg1"/>
          </a:solidFill>
          <a:effectLst>
            <a:outerShdw blurRad="571500" dist="228600" dir="2700000" algn="tl" rotWithShape="0">
              <a:prstClr val="black">
                <a:alpha val="40000"/>
              </a:prstClr>
            </a:outerShdw>
          </a:effectLst>
          <a:scene3d>
            <a:camera prst="perspectiveFront"/>
            <a:lightRig rig="threePt" dir="t"/>
          </a:scene3d>
        </p:spPr>
        <p:txBody>
          <a:bodyPr>
            <a:normAutofit/>
          </a:bodyPr>
          <a:lstStyle/>
          <a:p>
            <a:endParaRPr lang="pt-BR"/>
          </a:p>
          <a:p>
            <a:endParaRPr lang="pt-BR"/>
          </a:p>
          <a:p>
            <a:endParaRPr lang="pt-BR"/>
          </a:p>
          <a:p>
            <a:pPr marL="0" indent="0">
              <a:buNone/>
            </a:pPr>
            <a:endParaRPr lang="pt-BR"/>
          </a:p>
          <a:p>
            <a:endParaRPr lang="en-US" dirty="0"/>
          </a:p>
        </p:txBody>
      </p:sp>
      <p:cxnSp>
        <p:nvCxnSpPr>
          <p:cNvPr id="8" name="Straight Connector 7"/>
          <p:cNvCxnSpPr/>
          <p:nvPr/>
        </p:nvCxnSpPr>
        <p:spPr>
          <a:xfrm>
            <a:off x="673052" y="1338916"/>
            <a:ext cx="10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2757" y="271074"/>
            <a:ext cx="10780295" cy="1138773"/>
          </a:xfrm>
          <a:prstGeom prst="rect">
            <a:avLst/>
          </a:prstGeom>
          <a:noFill/>
        </p:spPr>
        <p:txBody>
          <a:bodyPr wrap="square" rtlCol="0">
            <a:spAutoFit/>
          </a:bodyPr>
          <a:lstStyle/>
          <a:p>
            <a:pPr algn="ctr"/>
            <a:r>
              <a:rPr lang="pt-BR" sz="3400" b="1" dirty="0"/>
              <a:t>A não aplicação de ética na ciência é um dos maiores perigos para o avanço da própria ciência</a:t>
            </a:r>
          </a:p>
        </p:txBody>
      </p:sp>
      <p:sp>
        <p:nvSpPr>
          <p:cNvPr id="4" name="CaixaDeTexto 3">
            <a:extLst>
              <a:ext uri="{FF2B5EF4-FFF2-40B4-BE49-F238E27FC236}">
                <a16:creationId xmlns:a16="http://schemas.microsoft.com/office/drawing/2014/main" id="{1D6A96FA-1D8A-4E4D-A4DD-210D17EC2823}"/>
              </a:ext>
            </a:extLst>
          </p:cNvPr>
          <p:cNvSpPr txBox="1"/>
          <p:nvPr/>
        </p:nvSpPr>
        <p:spPr>
          <a:xfrm>
            <a:off x="514351" y="1338917"/>
            <a:ext cx="10978406" cy="317009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pt-BR" sz="2000" dirty="0"/>
              <a:t>Exemplo de fraudes científicas – o caso do arqueólogo Charles Dawson.</a:t>
            </a:r>
          </a:p>
          <a:p>
            <a:pPr marL="285750" indent="-285750">
              <a:lnSpc>
                <a:spcPct val="200000"/>
              </a:lnSpc>
              <a:buFont typeface="Arial" panose="020B0604020202020204" pitchFamily="34" charset="0"/>
              <a:buChar char="•"/>
            </a:pPr>
            <a:r>
              <a:rPr lang="pt-BR" sz="2000" dirty="0"/>
              <a:t>Um dos principais arqueólogos do começo do século 20, altamente creditado no âmbito científico, forjou vários refertos arqueológicos dando seu próprio nome as novas espécies descoberta. Sua descoberta do elo entre primatas e </a:t>
            </a:r>
            <a:r>
              <a:rPr lang="pt-BR" sz="2000" dirty="0" err="1"/>
              <a:t>hominidios</a:t>
            </a:r>
            <a:r>
              <a:rPr lang="pt-BR" sz="2000" dirty="0"/>
              <a:t>, creditado ter 500.000 anos era a sobreposição de um crânio humano, uma mandíbula de </a:t>
            </a:r>
            <a:r>
              <a:rPr lang="pt-BR" sz="2000" dirty="0" err="1"/>
              <a:t>orango</a:t>
            </a:r>
            <a:r>
              <a:rPr lang="pt-BR" sz="2000" dirty="0"/>
              <a:t> e dentes limados....</a:t>
            </a:r>
          </a:p>
        </p:txBody>
      </p:sp>
      <p:pic>
        <p:nvPicPr>
          <p:cNvPr id="6" name="Picture 2" descr="Imagen relacionada">
            <a:extLst>
              <a:ext uri="{FF2B5EF4-FFF2-40B4-BE49-F238E27FC236}">
                <a16:creationId xmlns:a16="http://schemas.microsoft.com/office/drawing/2014/main" id="{90E0BC9C-FF99-45EB-BF2B-639C043875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2575" y="4041574"/>
            <a:ext cx="2874792" cy="2160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3400425" y="4957763"/>
            <a:ext cx="2295565" cy="369332"/>
          </a:xfrm>
          <a:prstGeom prst="rect">
            <a:avLst/>
          </a:prstGeom>
          <a:noFill/>
        </p:spPr>
        <p:txBody>
          <a:bodyPr wrap="none" rtlCol="0">
            <a:spAutoFit/>
          </a:bodyPr>
          <a:lstStyle/>
          <a:p>
            <a:r>
              <a:rPr lang="pt-BR" dirty="0"/>
              <a:t>“Homem de </a:t>
            </a:r>
            <a:r>
              <a:rPr lang="pt-BR" dirty="0" err="1"/>
              <a:t>Piltdown</a:t>
            </a:r>
            <a:r>
              <a:rPr lang="pt-BR" dirty="0"/>
              <a:t>”</a:t>
            </a:r>
            <a:endParaRPr lang="en-US" dirty="0"/>
          </a:p>
        </p:txBody>
      </p:sp>
    </p:spTree>
    <p:extLst>
      <p:ext uri="{BB962C8B-B14F-4D97-AF65-F5344CB8AC3E}">
        <p14:creationId xmlns:p14="http://schemas.microsoft.com/office/powerpoint/2010/main" val="3856705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Widescreen</PresentationFormat>
  <Paragraphs>178</Paragraphs>
  <Slides>24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24</vt:i4>
      </vt:variant>
    </vt:vector>
  </HeadingPairs>
  <TitlesOfParts>
    <vt:vector size="29" baseType="lpstr">
      <vt:lpstr>Arial</vt:lpstr>
      <vt:lpstr>Arial Black</vt:lpstr>
      <vt:lpstr>Calibri</vt:lpstr>
      <vt:lpstr>Calibri Light</vt:lpstr>
      <vt:lpstr>Office Theme</vt:lpstr>
      <vt:lpstr>CEN 0100 - Introdução às Ciências Biológicas Ética na ciência   Professora Dra. Marli de Fátima Fiore Professor Dr. Francisco Scaglia Linhares Monitora: Albania J. P. Torres</vt:lpstr>
      <vt:lpstr>Apresentação do PowerPoint</vt:lpstr>
      <vt:lpstr>Apresentação do PowerPoint</vt:lpstr>
      <vt:lpstr>Apresentação do PowerPoint</vt:lpstr>
      <vt:lpstr>Apresentação do PowerPoint</vt:lpstr>
      <vt:lpstr>Quais são os princípios morais que devem conduzir o comportamento de um cientista?</vt:lpstr>
      <vt:lpstr>Apresentação do PowerPoint</vt:lpstr>
      <vt:lpstr>Apresentação do PowerPoint</vt:lpstr>
      <vt:lpstr>Apresentação do PowerPoint</vt:lpstr>
      <vt:lpstr>Apresentação do PowerPoint</vt:lpstr>
      <vt:lpstr>Apresentação do PowerPoint</vt:lpstr>
      <vt:lpstr>Apresentação do PowerPoint</vt:lpstr>
      <vt:lpstr>Como e por que nasceu o conceito de ética nos estudos científicos biológicos e em suas práticas?</vt:lpstr>
      <vt:lpstr>Vejamos alguns princípios básicos do código ético de Núrimberg sobre a aplicação de pesquisa em seres humanos</vt:lpstr>
      <vt:lpstr>A pesquisa científica pode gerar conhecimento em áreas que podem ser utilizadas para o bem e para o mal. Como se deve atuar nestes casos?</vt:lpstr>
      <vt:lpstr>Apresentação do PowerPoint</vt:lpstr>
      <vt:lpstr>Carl Sagan once observed “We live in a society exquisitely dependent on science and technology, in which hardly anyone knows anything about science and technology”.</vt:lpstr>
      <vt:lpstr>Diferenças entre erros humanos e fraude da ética</vt:lpstr>
      <vt:lpstr>Ética nas publicações científicas: um dos maiores problemas na ciência de hoje</vt:lpstr>
      <vt:lpstr>O que podemos fazer para evitar de cometer erros éticos nas publicações científicas (verdadeiras)</vt:lpstr>
      <vt:lpstr>O que podemos fazer para evitar de cometer erros éticos nas publicações científicas (verdadeiras)</vt:lpstr>
      <vt:lpstr>Consequências éticas nas publicações</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dc:creator>
  <cp:lastModifiedBy>Albania</cp:lastModifiedBy>
  <cp:revision>98</cp:revision>
  <dcterms:created xsi:type="dcterms:W3CDTF">2018-02-22T17:40:47Z</dcterms:created>
  <dcterms:modified xsi:type="dcterms:W3CDTF">2019-05-06T20:51:00Z</dcterms:modified>
</cp:coreProperties>
</file>