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132" y="19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16F444B-FB1B-4D70-85B2-DB8FD903AA7E}" type="datetimeFigureOut">
              <a:rPr lang="pt-BR" smtClean="0"/>
              <a:t>02/07/2014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6918D6C-6162-4E24-867A-2DEEABADC851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444B-FB1B-4D70-85B2-DB8FD903AA7E}" type="datetimeFigureOut">
              <a:rPr lang="pt-BR" smtClean="0"/>
              <a:t>02/07/2014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8D6C-6162-4E24-867A-2DEEABADC85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444B-FB1B-4D70-85B2-DB8FD903AA7E}" type="datetimeFigureOut">
              <a:rPr lang="pt-BR" smtClean="0"/>
              <a:t>02/07/2014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8D6C-6162-4E24-867A-2DEEABADC85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16F444B-FB1B-4D70-85B2-DB8FD903AA7E}" type="datetimeFigureOut">
              <a:rPr lang="pt-BR" smtClean="0"/>
              <a:t>02/07/2014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6918D6C-6162-4E24-867A-2DEEABADC851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16F444B-FB1B-4D70-85B2-DB8FD903AA7E}" type="datetimeFigureOut">
              <a:rPr lang="pt-BR" smtClean="0"/>
              <a:t>02/07/2014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6918D6C-6162-4E24-867A-2DEEABADC851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444B-FB1B-4D70-85B2-DB8FD903AA7E}" type="datetimeFigureOut">
              <a:rPr lang="pt-BR" smtClean="0"/>
              <a:t>02/07/2014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8D6C-6162-4E24-867A-2DEEABADC851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444B-FB1B-4D70-85B2-DB8FD903AA7E}" type="datetimeFigureOut">
              <a:rPr lang="pt-BR" smtClean="0"/>
              <a:t>02/07/2014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8D6C-6162-4E24-867A-2DEEABADC851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16F444B-FB1B-4D70-85B2-DB8FD903AA7E}" type="datetimeFigureOut">
              <a:rPr lang="pt-BR" smtClean="0"/>
              <a:t>02/07/2014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6918D6C-6162-4E24-867A-2DEEABADC851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444B-FB1B-4D70-85B2-DB8FD903AA7E}" type="datetimeFigureOut">
              <a:rPr lang="pt-BR" smtClean="0"/>
              <a:t>02/07/2014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8D6C-6162-4E24-867A-2DEEABADC85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16F444B-FB1B-4D70-85B2-DB8FD903AA7E}" type="datetimeFigureOut">
              <a:rPr lang="pt-BR" smtClean="0"/>
              <a:t>02/07/2014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6918D6C-6162-4E24-867A-2DEEABADC851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16F444B-FB1B-4D70-85B2-DB8FD903AA7E}" type="datetimeFigureOut">
              <a:rPr lang="pt-BR" smtClean="0"/>
              <a:t>02/07/2014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6918D6C-6162-4E24-867A-2DEEABADC851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16F444B-FB1B-4D70-85B2-DB8FD903AA7E}" type="datetimeFigureOut">
              <a:rPr lang="pt-BR" smtClean="0"/>
              <a:t>02/07/2014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6918D6C-6162-4E24-867A-2DEEABADC85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 smtClean="0"/>
              <a:t>Análise de </a:t>
            </a:r>
            <a:r>
              <a:rPr lang="pt-BR" sz="3600" dirty="0"/>
              <a:t>material didático </a:t>
            </a:r>
            <a:r>
              <a:rPr lang="pt-BR" sz="3600" dirty="0" smtClean="0"/>
              <a:t>utilizado por professores de piano, </a:t>
            </a:r>
            <a:r>
              <a:rPr lang="pt-BR" sz="3600" dirty="0"/>
              <a:t>direcionado ao ensino de crianças</a:t>
            </a:r>
            <a:r>
              <a:rPr lang="pt-BR" dirty="0"/>
              <a:t>.</a:t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pt-BR" sz="2800" dirty="0" smtClean="0"/>
              <a:t>Utilização da música popular brasileira no ensino aprendizagem do instrumento piano.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557009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3394472" cy="4525963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196752"/>
            <a:ext cx="5143500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660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804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774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501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037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089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4608512" cy="674136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8640"/>
            <a:ext cx="4041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579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029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594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363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dirty="0" smtClean="0"/>
              <a:t>Aluna </a:t>
            </a:r>
            <a:r>
              <a:rPr lang="pt-BR" sz="3200" dirty="0" err="1" smtClean="0"/>
              <a:t>Patricia</a:t>
            </a:r>
            <a:r>
              <a:rPr lang="pt-BR" sz="3200" dirty="0" smtClean="0"/>
              <a:t> A. de Carvalho Reis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3600" b="1" dirty="0" smtClean="0"/>
              <a:t>Resumo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1800" dirty="0" smtClean="0"/>
              <a:t>Este </a:t>
            </a:r>
            <a:r>
              <a:rPr lang="pt-BR" sz="1800" dirty="0" smtClean="0"/>
              <a:t>trabalho</a:t>
            </a:r>
            <a:r>
              <a:rPr lang="pt-BR" sz="1800" dirty="0" smtClean="0"/>
              <a:t> </a:t>
            </a:r>
            <a:r>
              <a:rPr lang="pt-BR" sz="1800" dirty="0" smtClean="0"/>
              <a:t>tem como objetivo analisar os métodos utilizados por professores de piano, no ensino-aprendizagem de crianças, atualmente, investigando as mudanças no cenário pedagógico do instrumento, traçando um quadro comparativo com décadas atrás;</a:t>
            </a:r>
          </a:p>
          <a:p>
            <a:r>
              <a:rPr lang="pt-BR" sz="1800" dirty="0" smtClean="0"/>
              <a:t>Investigar </a:t>
            </a:r>
            <a:r>
              <a:rPr lang="pt-BR" sz="1800" dirty="0" smtClean="0"/>
              <a:t>e refletir sobre a </a:t>
            </a:r>
            <a:r>
              <a:rPr lang="pt-BR" sz="1800" dirty="0" smtClean="0"/>
              <a:t>falta de material didático que contenha repertório de música popular </a:t>
            </a:r>
            <a:r>
              <a:rPr lang="pt-BR" sz="1800" dirty="0" smtClean="0"/>
              <a:t>brasileira, e a importância deste repertório para o aprendizado musical das crianças;</a:t>
            </a:r>
            <a:endParaRPr lang="pt-BR" sz="1800" dirty="0" smtClean="0"/>
          </a:p>
          <a:p>
            <a:r>
              <a:rPr lang="pt-BR" sz="1800" dirty="0" smtClean="0"/>
              <a:t>Captar </a:t>
            </a:r>
            <a:r>
              <a:rPr lang="pt-BR" sz="1800" dirty="0"/>
              <a:t>a</a:t>
            </a:r>
            <a:r>
              <a:rPr lang="pt-BR" sz="1800" dirty="0" smtClean="0"/>
              <a:t> produção </a:t>
            </a:r>
            <a:r>
              <a:rPr lang="pt-BR" sz="1800" dirty="0" smtClean="0"/>
              <a:t>de materiais </a:t>
            </a:r>
            <a:r>
              <a:rPr lang="pt-BR" sz="1800" dirty="0" smtClean="0"/>
              <a:t>independentes, produzidos pelos </a:t>
            </a:r>
            <a:r>
              <a:rPr lang="pt-BR" sz="1800" dirty="0" smtClean="0"/>
              <a:t>docentes</a:t>
            </a:r>
            <a:r>
              <a:rPr lang="pt-BR" sz="1800" dirty="0" smtClean="0"/>
              <a:t>, atualmente, bem como entender, o porquê dessa prática.</a:t>
            </a:r>
          </a:p>
          <a:p>
            <a:r>
              <a:rPr lang="pt-BR" sz="1800" dirty="0" smtClean="0"/>
              <a:t>A avaliação dos métodos não será de caráter crítico com relação ao seu conteúdo, mas sim, de investigação, comparação e reflexão, observando a realidade musical brasileira, levando em consideração, os alunos na faixa etária de 05 à 10 anos, e a bagagem que trazem ao iniciar seu aprendizado de piano.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786638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130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280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406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493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u="sng" dirty="0" smtClean="0"/>
              <a:t>CAPÍTULO 4 – MATERIAL DIDÁTICO INDEPENDENTE</a:t>
            </a:r>
            <a:endParaRPr lang="pt-BR" sz="2800" b="1" u="sng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196752"/>
            <a:ext cx="514350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97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58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40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06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554461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2820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511256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4476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Introdução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sz="2400" dirty="0" smtClean="0"/>
              <a:t>Ao longo da minha formação acadêmica e de minha atuação como professora de piano em várias escolas de música, percebi que algumas escolas deixam a escolha do método de ensino do instrumento piano, de forma livre e a critério dos docentes; outras escolas já se preocupam em adotar métodos que julgam mais eficientes, e outras ainda, adotam um único método para todas as crianças, </a:t>
            </a:r>
            <a:r>
              <a:rPr lang="pt-BR" sz="2400" dirty="0" smtClean="0"/>
              <a:t>o que na minha opinião, não leva </a:t>
            </a:r>
            <a:r>
              <a:rPr lang="pt-BR" sz="2400" dirty="0" smtClean="0"/>
              <a:t>em consideração os </a:t>
            </a:r>
            <a:r>
              <a:rPr lang="pt-BR" sz="2400" dirty="0" smtClean="0"/>
              <a:t>fatores: </a:t>
            </a:r>
            <a:r>
              <a:rPr lang="pt-BR" sz="2400" dirty="0" smtClean="0"/>
              <a:t>individualidade, dificuldades de aprendizado, maturidade, </a:t>
            </a:r>
            <a:r>
              <a:rPr lang="pt-BR" sz="2400" dirty="0" err="1" smtClean="0"/>
              <a:t>etc</a:t>
            </a:r>
            <a:r>
              <a:rPr lang="pt-BR" sz="2400" dirty="0" smtClean="0"/>
              <a:t>; segundo a pedagogia de Rousseau “ </a:t>
            </a:r>
            <a:r>
              <a:rPr lang="pt-BR" sz="2400" dirty="0"/>
              <a:t>a criança </a:t>
            </a:r>
            <a:r>
              <a:rPr lang="pt-BR" sz="2400" dirty="0"/>
              <a:t>é</a:t>
            </a:r>
            <a:r>
              <a:rPr lang="pt-BR" sz="2400" dirty="0" smtClean="0"/>
              <a:t> </a:t>
            </a:r>
            <a:r>
              <a:rPr lang="pt-BR" sz="2400" dirty="0"/>
              <a:t>um ser com características próprias em suas </a:t>
            </a:r>
            <a:r>
              <a:rPr lang="pt-BR" sz="2400" dirty="0" smtClean="0"/>
              <a:t>ideias </a:t>
            </a:r>
            <a:r>
              <a:rPr lang="pt-BR" sz="2400" dirty="0"/>
              <a:t>e interesses</a:t>
            </a:r>
            <a:r>
              <a:rPr lang="pt-BR" sz="2400" dirty="0" smtClean="0"/>
              <a:t> “.</a:t>
            </a:r>
            <a:endParaRPr lang="pt-BR" sz="2400" dirty="0" smtClean="0"/>
          </a:p>
          <a:p>
            <a:endParaRPr lang="pt-BR" sz="2400" dirty="0" smtClean="0"/>
          </a:p>
          <a:p>
            <a:r>
              <a:rPr lang="pt-BR" sz="2400" dirty="0" smtClean="0"/>
              <a:t>Estas vivências despertaram-me a necessidade de buscar dados mais concretos sobre: a utilização dos materiais </a:t>
            </a:r>
            <a:r>
              <a:rPr lang="pt-BR" sz="2400" dirty="0" smtClean="0"/>
              <a:t>didáticos no passado e atualmente; o </a:t>
            </a:r>
            <a:r>
              <a:rPr lang="pt-BR" sz="2400" dirty="0" smtClean="0"/>
              <a:t>critério com que o docente escolhe um método de ensino de </a:t>
            </a:r>
            <a:r>
              <a:rPr lang="pt-BR" sz="2400" dirty="0" smtClean="0"/>
              <a:t>piano; a falta de material didátic</a:t>
            </a:r>
            <a:r>
              <a:rPr lang="pt-BR" sz="2400" dirty="0" smtClean="0"/>
              <a:t>o para o instrumento piano, que contenha música popular brasileira; </a:t>
            </a:r>
            <a:r>
              <a:rPr lang="pt-BR" sz="2400" dirty="0" smtClean="0"/>
              <a:t>e, </a:t>
            </a:r>
            <a:r>
              <a:rPr lang="pt-BR" sz="2400" dirty="0" smtClean="0"/>
              <a:t>consequentemente, a produção de material </a:t>
            </a:r>
            <a:r>
              <a:rPr lang="pt-BR" sz="2400" dirty="0" smtClean="0"/>
              <a:t>independente, que vem ocorrendo por alguns professores de piano, nos dias atuais.</a:t>
            </a:r>
            <a:endParaRPr lang="pt-BR" sz="2400" dirty="0" smtClean="0"/>
          </a:p>
          <a:p>
            <a:endParaRPr lang="pt-BR" sz="1800" dirty="0" smtClean="0"/>
          </a:p>
        </p:txBody>
      </p:sp>
    </p:spTree>
    <p:extLst>
      <p:ext uri="{BB962C8B-B14F-4D97-AF65-F5344CB8AC3E}">
        <p14:creationId xmlns:p14="http://schemas.microsoft.com/office/powerpoint/2010/main" val="3746461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626469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2869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8229600" cy="5174035"/>
          </a:xfrm>
        </p:spPr>
        <p:txBody>
          <a:bodyPr>
            <a:normAutofit fontScale="85000" lnSpcReduction="10000"/>
          </a:bodyPr>
          <a:lstStyle/>
          <a:p>
            <a:r>
              <a:rPr lang="pt-BR" sz="1800" dirty="0" smtClean="0"/>
              <a:t>Atualmente, os docentes têm concordado que é muito difícil inserir um repertório qualitativo para as crianças, que só ouvem o que a indústria fonográfica joga na mídia, por este motivo, vários professores tem produzido material próprio, na busca de agradar ao gosto dos alunos e possibilitar que eles toquem músicas que </a:t>
            </a:r>
            <a:r>
              <a:rPr lang="pt-BR" sz="1800" dirty="0" smtClean="0"/>
              <a:t>façam </a:t>
            </a:r>
            <a:r>
              <a:rPr lang="pt-BR" sz="1800" dirty="0" smtClean="0"/>
              <a:t>parte da sua </a:t>
            </a:r>
            <a:r>
              <a:rPr lang="pt-BR" sz="1800" dirty="0" smtClean="0"/>
              <a:t>própria realidade</a:t>
            </a:r>
            <a:r>
              <a:rPr lang="pt-BR" sz="1800" dirty="0" smtClean="0"/>
              <a:t>; </a:t>
            </a:r>
            <a:r>
              <a:rPr lang="pt-BR" sz="1800" dirty="0" smtClean="0"/>
              <a:t>faremos uma reflexão sobre as seguintes questões</a:t>
            </a:r>
            <a:r>
              <a:rPr lang="pt-BR" sz="1800" dirty="0" smtClean="0"/>
              <a:t>: Como fica a </a:t>
            </a:r>
            <a:r>
              <a:rPr lang="pt-BR" sz="1800" dirty="0" smtClean="0"/>
              <a:t>memória musical do nosso país, </a:t>
            </a:r>
            <a:r>
              <a:rPr lang="pt-BR" sz="1800" dirty="0" smtClean="0"/>
              <a:t>com relação </a:t>
            </a:r>
            <a:r>
              <a:rPr lang="pt-BR" sz="1800" dirty="0" smtClean="0"/>
              <a:t>à nossa música popular brasileira</a:t>
            </a:r>
            <a:r>
              <a:rPr lang="pt-BR" sz="1800" dirty="0" smtClean="0"/>
              <a:t>? Seria possível fazer uso do repertório europeu, tão valorizado </a:t>
            </a:r>
            <a:r>
              <a:rPr lang="pt-BR" sz="1800" dirty="0" smtClean="0"/>
              <a:t>pelos conservatórios, mesclando com a música popular brasileira? </a:t>
            </a:r>
            <a:r>
              <a:rPr lang="pt-BR" sz="1800" dirty="0" smtClean="0"/>
              <a:t>Por </a:t>
            </a:r>
            <a:r>
              <a:rPr lang="pt-BR" sz="1800" dirty="0" smtClean="0"/>
              <a:t>que as crianças podem tocar folclore russo, francês, português e italiano, e não podem tocar melodias de mesmo grau de dificuldade, mas que contam a história musical do seu próprio país</a:t>
            </a:r>
            <a:r>
              <a:rPr lang="pt-BR" sz="1800" dirty="0"/>
              <a:t>? </a:t>
            </a:r>
            <a:r>
              <a:rPr lang="pt-BR" sz="1800" dirty="0" smtClean="0"/>
              <a:t> Seguindo </a:t>
            </a:r>
            <a:r>
              <a:rPr lang="pt-BR" sz="1800" dirty="0"/>
              <a:t>o pensamento de </a:t>
            </a:r>
            <a:r>
              <a:rPr lang="pt-BR" sz="1800" dirty="0" err="1"/>
              <a:t>Dalcroze</a:t>
            </a:r>
            <a:r>
              <a:rPr lang="pt-BR" sz="1800" dirty="0"/>
              <a:t>, “O estudo da música é o conhecimento de si próprio</a:t>
            </a:r>
            <a:r>
              <a:rPr lang="pt-BR" sz="1800" dirty="0" smtClean="0"/>
              <a:t>”. </a:t>
            </a:r>
            <a:endParaRPr lang="pt-BR" sz="1800" dirty="0" smtClean="0"/>
          </a:p>
          <a:p>
            <a:endParaRPr lang="pt-BR" sz="1800" dirty="0" smtClean="0"/>
          </a:p>
          <a:p>
            <a:r>
              <a:rPr lang="pt-BR" sz="1800" dirty="0" smtClean="0"/>
              <a:t>Teca Alencar de Brito, em seu livro “Música na educação infantil: Propostas para a formação integral da criança”, afirma que “A nossa música deve ser mostrada também às crianças, para enriquecer seu conhecimento. O repertório popular brasileiro contém diversas músicas que podem ser trabalhadas com as crianças, e até algumas compostas por grandes compositores especialmente para elas.”</a:t>
            </a:r>
          </a:p>
          <a:p>
            <a:endParaRPr lang="pt-BR" sz="1800" dirty="0" smtClean="0"/>
          </a:p>
          <a:p>
            <a:r>
              <a:rPr lang="pt-BR" sz="1800" dirty="0" smtClean="0"/>
              <a:t>Devido à todas essas indagações, este estudo tem como objetivo, pesquisar professores de piano, que trabalham com crianças,  as concepções que fundamentam a utilização dos métodos escolhidos e a necessidade da produção de novos materiais didáticos; bem como, a captação de métodos didáticos independentes, produzidos por docentes, que </a:t>
            </a:r>
            <a:r>
              <a:rPr lang="pt-BR" sz="1800" dirty="0" smtClean="0"/>
              <a:t>complementam </a:t>
            </a:r>
            <a:r>
              <a:rPr lang="pt-BR" sz="1800" dirty="0" smtClean="0"/>
              <a:t>o </a:t>
            </a:r>
            <a:r>
              <a:rPr lang="pt-BR" sz="1800" dirty="0" smtClean="0"/>
              <a:t>ensino-aprendizagem do instrumento piano para crianças.</a:t>
            </a:r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576273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SUMÁRIO</a:t>
            </a: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800" b="1" u="sng" dirty="0" smtClean="0"/>
              <a:t>Capítulo 1 – MATERIAIS DIDÁTICOS E PROFESSORES</a:t>
            </a:r>
          </a:p>
          <a:p>
            <a:endParaRPr lang="pt-BR" dirty="0" smtClean="0"/>
          </a:p>
          <a:p>
            <a:r>
              <a:rPr lang="pt-BR" sz="2400" dirty="0" smtClean="0"/>
              <a:t>1.1 – Formação e atuação do professor de piano.</a:t>
            </a:r>
          </a:p>
          <a:p>
            <a:r>
              <a:rPr lang="pt-BR" sz="2400" dirty="0" smtClean="0"/>
              <a:t>1.2 – Materiais didáticos usados pelos docentes no ensino-aprendizagem do instrumento piano, para  o público infantil.</a:t>
            </a:r>
          </a:p>
          <a:p>
            <a:r>
              <a:rPr lang="pt-BR" sz="2400" dirty="0" smtClean="0"/>
              <a:t>1.3 – Critérios de escolha de materiais didáticos pelo professores de piano e </a:t>
            </a:r>
            <a:r>
              <a:rPr lang="pt-BR" sz="2400" dirty="0" smtClean="0"/>
              <a:t>pelas </a:t>
            </a:r>
            <a:r>
              <a:rPr lang="pt-BR" sz="2400" dirty="0" smtClean="0"/>
              <a:t>escolas de música.</a:t>
            </a:r>
          </a:p>
          <a:p>
            <a:r>
              <a:rPr lang="pt-BR" sz="2400" dirty="0" smtClean="0"/>
              <a:t>1.4 – </a:t>
            </a:r>
            <a:r>
              <a:rPr lang="pt-BR" sz="2400" dirty="0" smtClean="0"/>
              <a:t>Análise, definição </a:t>
            </a:r>
            <a:r>
              <a:rPr lang="pt-BR" sz="2400" dirty="0" smtClean="0"/>
              <a:t>e tipos de materiais </a:t>
            </a:r>
            <a:r>
              <a:rPr lang="pt-BR" sz="2400" dirty="0" smtClean="0"/>
              <a:t>didáticos.</a:t>
            </a:r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  <a:p>
            <a:endParaRPr lang="pt-BR" sz="2400" dirty="0" smtClean="0"/>
          </a:p>
          <a:p>
            <a:endParaRPr lang="pt-BR" dirty="0" smtClean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6564427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u="sng" dirty="0"/>
              <a:t>Capítulo </a:t>
            </a:r>
            <a:r>
              <a:rPr lang="pt-BR" sz="3200" b="1" u="sng" dirty="0" smtClean="0"/>
              <a:t>2 </a:t>
            </a:r>
            <a:r>
              <a:rPr lang="pt-BR" sz="3200" b="1" u="sng" dirty="0"/>
              <a:t>– RESULTADO E ANÁLISE DE DADOS</a:t>
            </a:r>
            <a:endParaRPr lang="pt-BR" sz="3200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2.1 </a:t>
            </a:r>
            <a:r>
              <a:rPr lang="pt-BR" dirty="0"/>
              <a:t>- Usos e funções do materiais </a:t>
            </a:r>
            <a:r>
              <a:rPr lang="pt-BR" dirty="0" smtClean="0"/>
              <a:t>didáticos.</a:t>
            </a:r>
            <a:endParaRPr lang="pt-BR" dirty="0"/>
          </a:p>
          <a:p>
            <a:r>
              <a:rPr lang="pt-BR" dirty="0" smtClean="0"/>
              <a:t>2.2 </a:t>
            </a:r>
            <a:r>
              <a:rPr lang="pt-BR" dirty="0"/>
              <a:t>– Adaptação da criança com o método escolhido pelo professor ou pela </a:t>
            </a:r>
            <a:r>
              <a:rPr lang="pt-BR" dirty="0" smtClean="0"/>
              <a:t>escola.</a:t>
            </a:r>
            <a:endParaRPr lang="pt-BR" dirty="0"/>
          </a:p>
          <a:p>
            <a:r>
              <a:rPr lang="pt-BR" dirty="0" smtClean="0"/>
              <a:t>2.3 </a:t>
            </a:r>
            <a:r>
              <a:rPr lang="pt-BR" dirty="0"/>
              <a:t>– Resultado do método utilizado pelo </a:t>
            </a:r>
            <a:r>
              <a:rPr lang="pt-BR" dirty="0" smtClean="0"/>
              <a:t>docente.</a:t>
            </a:r>
            <a:endParaRPr lang="pt-BR" dirty="0"/>
          </a:p>
          <a:p>
            <a:r>
              <a:rPr lang="pt-BR" dirty="0" smtClean="0"/>
              <a:t>2.4 </a:t>
            </a:r>
            <a:r>
              <a:rPr lang="pt-BR" dirty="0"/>
              <a:t>– Método Discovery adotado por uma escola – Método construtivo ou Fenômeno de transplantação de cultura?</a:t>
            </a:r>
          </a:p>
          <a:p>
            <a:r>
              <a:rPr lang="pt-BR" dirty="0" smtClean="0"/>
              <a:t>2.5 </a:t>
            </a:r>
            <a:r>
              <a:rPr lang="pt-BR" dirty="0"/>
              <a:t>– Necessidade da produção de material </a:t>
            </a:r>
            <a:r>
              <a:rPr lang="pt-BR" dirty="0" smtClean="0"/>
              <a:t>independente.</a:t>
            </a:r>
            <a:endParaRPr lang="pt-BR" dirty="0"/>
          </a:p>
          <a:p>
            <a:r>
              <a:rPr lang="pt-BR" dirty="0" smtClean="0"/>
              <a:t>2.6 </a:t>
            </a:r>
            <a:r>
              <a:rPr lang="pt-BR" dirty="0"/>
              <a:t>- Produção de material didático </a:t>
            </a:r>
            <a:r>
              <a:rPr lang="pt-BR" dirty="0" smtClean="0"/>
              <a:t>independente.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2195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b="1" u="sng" dirty="0"/>
              <a:t>Capítulo </a:t>
            </a:r>
            <a:r>
              <a:rPr lang="pt-BR" sz="3200" b="1" u="sng" dirty="0" smtClean="0"/>
              <a:t>3 – </a:t>
            </a:r>
            <a:r>
              <a:rPr lang="pt-BR" sz="3200" b="1" u="sng" dirty="0"/>
              <a:t>ANEXO – MATERIAL DIDÁTICO </a:t>
            </a:r>
            <a:r>
              <a:rPr lang="pt-BR" sz="3200" b="1" u="sng" dirty="0" smtClean="0"/>
              <a:t>UTILIZADOS PELOS DOCENTES PESQUISADOS</a:t>
            </a:r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200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968" y="1600200"/>
            <a:ext cx="4134063" cy="4873625"/>
          </a:xfrm>
        </p:spPr>
      </p:pic>
    </p:spTree>
    <p:extLst>
      <p:ext uri="{BB962C8B-B14F-4D97-AF65-F5344CB8AC3E}">
        <p14:creationId xmlns:p14="http://schemas.microsoft.com/office/powerpoint/2010/main" val="3987686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2656"/>
            <a:ext cx="5112568" cy="5688632"/>
          </a:xfrm>
        </p:spPr>
      </p:pic>
    </p:spTree>
    <p:extLst>
      <p:ext uri="{BB962C8B-B14F-4D97-AF65-F5344CB8AC3E}">
        <p14:creationId xmlns:p14="http://schemas.microsoft.com/office/powerpoint/2010/main" val="2595936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764704"/>
            <a:ext cx="5976664" cy="5688632"/>
          </a:xfrm>
        </p:spPr>
      </p:pic>
    </p:spTree>
    <p:extLst>
      <p:ext uri="{BB962C8B-B14F-4D97-AF65-F5344CB8AC3E}">
        <p14:creationId xmlns:p14="http://schemas.microsoft.com/office/powerpoint/2010/main" val="640132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395</TotalTime>
  <Words>823</Words>
  <Application>Microsoft Office PowerPoint</Application>
  <PresentationFormat>Apresentação na tela (4:3)</PresentationFormat>
  <Paragraphs>36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Balcão Envidraçado</vt:lpstr>
      <vt:lpstr>Análise de material didático utilizado por professores de piano, direcionado ao ensino de crianças. </vt:lpstr>
      <vt:lpstr>Aluna Patricia A. de Carvalho Reis  Resumo</vt:lpstr>
      <vt:lpstr>Introdução</vt:lpstr>
      <vt:lpstr>Apresentação do PowerPoint</vt:lpstr>
      <vt:lpstr>SUMÁRIO</vt:lpstr>
      <vt:lpstr>Capítulo 2 – RESULTADO E ANÁLISE DE DADOS</vt:lpstr>
      <vt:lpstr>Capítulo 3 – ANEXO – MATERIAL DIDÁTICO UTILIZADOS PELOS DOCENTES PESQUISADOS </vt:lpstr>
      <vt:lpstr> 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CAPÍTULO 4 – MATERIAL DIDÁTICO INDEPENDENTE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de Pesquisa</dc:title>
  <dc:creator>PATRICIA</dc:creator>
  <cp:lastModifiedBy>PATRICIA</cp:lastModifiedBy>
  <cp:revision>138</cp:revision>
  <dcterms:created xsi:type="dcterms:W3CDTF">2014-06-03T13:18:29Z</dcterms:created>
  <dcterms:modified xsi:type="dcterms:W3CDTF">2014-07-03T02:15:22Z</dcterms:modified>
</cp:coreProperties>
</file>