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71" r:id="rId11"/>
    <p:sldId id="272" r:id="rId12"/>
    <p:sldId id="267" r:id="rId13"/>
    <p:sldId id="268" r:id="rId14"/>
    <p:sldId id="269" r:id="rId15"/>
    <p:sldId id="270" r:id="rId16"/>
    <p:sldId id="273" r:id="rId17"/>
    <p:sldId id="288" r:id="rId18"/>
    <p:sldId id="274" r:id="rId19"/>
    <p:sldId id="276" r:id="rId20"/>
    <p:sldId id="277" r:id="rId21"/>
    <p:sldId id="278" r:id="rId22"/>
    <p:sldId id="280" r:id="rId23"/>
    <p:sldId id="283" r:id="rId24"/>
    <p:sldId id="284" r:id="rId25"/>
    <p:sldId id="289" r:id="rId26"/>
    <p:sldId id="285" r:id="rId27"/>
    <p:sldId id="286" r:id="rId28"/>
    <p:sldId id="287" r:id="rId29"/>
    <p:sldId id="290" r:id="rId30"/>
    <p:sldId id="291" r:id="rId31"/>
    <p:sldId id="281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6" d="100"/>
          <a:sy n="86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5400-B2FB-4B8E-9450-F019620B719A}" type="datetimeFigureOut">
              <a:rPr lang="pt-BR" smtClean="0"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06B4-3614-4439-B9EF-CEF856ED5A1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8072494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ARQUIVOS ESPECIAIS E ESPECIALIZADOS: conceitos e chaves de organização e representação</a:t>
            </a:r>
            <a:endParaRPr lang="pt-BR" b="1" dirty="0"/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Introdução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Organização de Arquivos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600" i="1" dirty="0" smtClean="0"/>
              <a:t>Cibele A. C. Marques dos Santos</a:t>
            </a:r>
            <a:endParaRPr kumimoji="0" lang="pt-BR" sz="2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600" i="1" dirty="0" smtClean="0"/>
              <a:t>Marcos Ulisses Cavalheiro</a:t>
            </a:r>
            <a:endParaRPr kumimoji="0" lang="pt-BR" sz="26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Resultado de imagem para arquivo audiovis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500726" cy="27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215370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DOCUMENTO AUDIOVISUAL</a:t>
            </a:r>
            <a:r>
              <a:rPr lang="pt-BR" dirty="0" smtClean="0"/>
              <a:t>: Gênero documental que contém imagens, fixas ou em movimento, e registros sonoros, como filmes e fitas videomagnéticas (p. 73). </a:t>
            </a:r>
          </a:p>
          <a:p>
            <a:pPr algn="just"/>
            <a:r>
              <a:rPr lang="pt-BR" b="1" dirty="0" smtClean="0"/>
              <a:t>DOCUMENTO FILMOGRÁFICO</a:t>
            </a:r>
            <a:r>
              <a:rPr lang="pt-BR" dirty="0" smtClean="0"/>
              <a:t>: Gênero documental que contém imagens em imagens movimento, com ou sem som, como filmes e fitas videomagnéticas (p. 76). </a:t>
            </a:r>
          </a:p>
          <a:p>
            <a:pPr algn="just"/>
            <a:r>
              <a:rPr lang="pt-BR" b="1" dirty="0" smtClean="0"/>
              <a:t>DOCUMENTO FOTOGRÁFICO</a:t>
            </a:r>
            <a:r>
              <a:rPr lang="pt-BR" dirty="0" smtClean="0"/>
              <a:t>: Documento cuja configuração seja a fotografia em positivo ou negativo (SILVA, 2013). Também denominado como </a:t>
            </a:r>
            <a:r>
              <a:rPr lang="pt-BR" b="1" dirty="0" smtClean="0"/>
              <a:t>DOCUMENTO IMAGÉTICO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DOCUMENTO ICONOGRÁFICO</a:t>
            </a:r>
            <a:r>
              <a:rPr lang="pt-BR" dirty="0" smtClean="0"/>
              <a:t>: Gênero documental que contém imagens fixas, impressas, desenhadas ou fotografadas, como fotografias e gravuras (p. 76).</a:t>
            </a:r>
          </a:p>
          <a:p>
            <a:pPr algn="just"/>
            <a:r>
              <a:rPr lang="pt-BR" b="1" dirty="0" smtClean="0"/>
              <a:t>DOCUMENTO SONORO</a:t>
            </a:r>
            <a:r>
              <a:rPr lang="pt-BR" dirty="0" smtClean="0"/>
              <a:t>: Documento que seja configurado em registro sonoro, como discos e fitas audiomagnéticas (p. 79).</a:t>
            </a:r>
            <a:endParaRPr lang="pt-BR" dirty="0"/>
          </a:p>
          <a:p>
            <a:pPr algn="just"/>
            <a:r>
              <a:rPr lang="pt-BR" b="1" dirty="0" smtClean="0"/>
              <a:t>DOCUMENTO BIBLIOGRÁFICO</a:t>
            </a:r>
            <a:r>
              <a:rPr lang="pt-BR" dirty="0" smtClean="0"/>
              <a:t>: Gênero documental integrado por impressos,como livros, folhetos e periódicos. Comum nos </a:t>
            </a:r>
            <a:r>
              <a:rPr lang="pt-BR" b="1" dirty="0" smtClean="0"/>
              <a:t>ARQUIVOS LITERÁRIOS</a:t>
            </a:r>
            <a:r>
              <a:rPr lang="pt-BR" dirty="0" smtClean="0"/>
              <a:t>. </a:t>
            </a:r>
          </a:p>
          <a:p>
            <a:pPr algn="just"/>
            <a:r>
              <a:rPr lang="pt-BR" b="1" dirty="0" smtClean="0"/>
              <a:t>DOCUMENTO CARTOGRÁFICO</a:t>
            </a:r>
            <a:r>
              <a:rPr lang="pt-BR" dirty="0" smtClean="0"/>
              <a:t>: Gênero documental que contém representações gráficas de superfície terrestre ou de corpos celestes e desenhos técnicos, como mapas, plantas e fotografias aéreas (p. 74). 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edacodavila.com.br/fotos/materias/foto155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09613"/>
            <a:ext cx="9144000" cy="53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5193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DOCUMENTOS ESPECIAIS: organização e representação (arquivísticas)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214950"/>
          </a:xfrm>
        </p:spPr>
        <p:txBody>
          <a:bodyPr>
            <a:normAutofit fontScale="92500" lnSpcReduction="10000"/>
          </a:bodyPr>
          <a:lstStyle/>
          <a:p>
            <a:r>
              <a:rPr lang="pt-BR" b="1" i="1" dirty="0" err="1" smtClean="0"/>
              <a:t>Respect</a:t>
            </a:r>
            <a:r>
              <a:rPr lang="pt-BR" b="1" i="1" dirty="0" smtClean="0"/>
              <a:t> </a:t>
            </a:r>
            <a:r>
              <a:rPr lang="pt-BR" b="1" i="1" dirty="0" err="1" smtClean="0"/>
              <a:t>des</a:t>
            </a:r>
            <a:r>
              <a:rPr lang="pt-BR" b="1" i="1" dirty="0" smtClean="0"/>
              <a:t> </a:t>
            </a:r>
            <a:r>
              <a:rPr lang="pt-BR" b="1" i="1" dirty="0" err="1"/>
              <a:t>f</a:t>
            </a:r>
            <a:r>
              <a:rPr lang="pt-BR" b="1" i="1" dirty="0" err="1" smtClean="0"/>
              <a:t>onds</a:t>
            </a:r>
            <a:endParaRPr lang="pt-BR" b="1" i="1" dirty="0" smtClean="0"/>
          </a:p>
          <a:p>
            <a:r>
              <a:rPr lang="pt-BR" b="1" dirty="0" smtClean="0"/>
              <a:t>Diagnóstico</a:t>
            </a: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Estudo dos suportes, técnicas e linguagens</a:t>
            </a:r>
            <a:endParaRPr lang="pt-BR" dirty="0" smtClean="0"/>
          </a:p>
          <a:p>
            <a:pPr algn="just"/>
            <a:r>
              <a:rPr lang="pt-BR" b="1" dirty="0" smtClean="0"/>
              <a:t>Identificação </a:t>
            </a:r>
            <a:r>
              <a:rPr lang="pt-BR" b="1" dirty="0" err="1" smtClean="0"/>
              <a:t>arquivística</a:t>
            </a:r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dirty="0"/>
              <a:t> </a:t>
            </a:r>
            <a:r>
              <a:rPr lang="pt-BR" dirty="0" smtClean="0"/>
              <a:t>   (histórico institucional-arquivístico + levantamento de tipologia documental)</a:t>
            </a:r>
          </a:p>
          <a:p>
            <a:r>
              <a:rPr lang="pt-BR" b="1" dirty="0" smtClean="0"/>
              <a:t>Classificação/Arranjo</a:t>
            </a:r>
            <a:endParaRPr lang="pt-BR" dirty="0" smtClean="0"/>
          </a:p>
          <a:p>
            <a:r>
              <a:rPr lang="pt-BR" b="1" dirty="0" smtClean="0"/>
              <a:t>Avaliação</a:t>
            </a:r>
            <a:endParaRPr lang="pt-BR" b="1" dirty="0"/>
          </a:p>
          <a:p>
            <a:r>
              <a:rPr lang="pt-BR" b="1" dirty="0" smtClean="0"/>
              <a:t>Descrição </a:t>
            </a:r>
            <a:endParaRPr lang="pt-BR" dirty="0" smtClean="0"/>
          </a:p>
          <a:p>
            <a:r>
              <a:rPr lang="pt-BR" b="1" dirty="0" smtClean="0"/>
              <a:t>Acesso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3872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4815857" cy="313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78131">
            <a:off x="3261722" y="1241540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Tipologia </a:t>
            </a:r>
            <a:br>
              <a:rPr lang="pt-BR" sz="4800" b="1" dirty="0" smtClean="0"/>
            </a:br>
            <a:r>
              <a:rPr lang="pt-BR" sz="4800" b="1" dirty="0" smtClean="0"/>
              <a:t>Documental?</a:t>
            </a:r>
            <a:endParaRPr lang="pt-BR" sz="4800" b="1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4408"/>
            <a:ext cx="4857784" cy="315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TIPOLOGIA DOCUMENTAL EM ACERVOS ESPECIAIS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Sem a </a:t>
            </a:r>
            <a:r>
              <a:rPr lang="pt-BR" b="1" dirty="0" smtClean="0"/>
              <a:t>PESQUISA ARQUIVÍSTICA</a:t>
            </a:r>
            <a:r>
              <a:rPr lang="pt-BR" dirty="0" smtClean="0"/>
              <a:t>, identificamos uma </a:t>
            </a:r>
            <a:r>
              <a:rPr lang="pt-BR" b="1" dirty="0" smtClean="0"/>
              <a:t>fotografia</a:t>
            </a:r>
            <a:r>
              <a:rPr lang="pt-BR" dirty="0" smtClean="0"/>
              <a:t>, um </a:t>
            </a:r>
            <a:r>
              <a:rPr lang="pt-BR" b="1" dirty="0" smtClean="0"/>
              <a:t>registro</a:t>
            </a:r>
            <a:r>
              <a:rPr lang="pt-BR" dirty="0" smtClean="0"/>
              <a:t> </a:t>
            </a:r>
            <a:r>
              <a:rPr lang="pt-BR" b="1" dirty="0" smtClean="0"/>
              <a:t>fotográfico</a:t>
            </a:r>
            <a:r>
              <a:rPr lang="pt-BR" dirty="0" smtClean="0"/>
              <a:t>, um </a:t>
            </a:r>
            <a:r>
              <a:rPr lang="pt-BR" b="1" dirty="0" smtClean="0"/>
              <a:t>positivo</a:t>
            </a:r>
            <a:r>
              <a:rPr lang="pt-BR" dirty="0" smtClean="0"/>
              <a:t>, um </a:t>
            </a:r>
            <a:r>
              <a:rPr lang="pt-BR" b="1" dirty="0" smtClean="0"/>
              <a:t>documento</a:t>
            </a:r>
            <a:r>
              <a:rPr lang="pt-BR" dirty="0" smtClean="0"/>
              <a:t> </a:t>
            </a:r>
            <a:r>
              <a:rPr lang="pt-BR" b="1" dirty="0" smtClean="0"/>
              <a:t>imagético</a:t>
            </a:r>
            <a:r>
              <a:rPr lang="pt-BR" dirty="0" smtClean="0"/>
              <a:t> (como comumente denominam a fotografia no ambiente de arquivo) e  um </a:t>
            </a:r>
            <a:r>
              <a:rPr lang="pt-BR" b="1" dirty="0" smtClean="0"/>
              <a:t>vídeo</a:t>
            </a:r>
            <a:r>
              <a:rPr lang="pt-BR" dirty="0" smtClean="0"/>
              <a:t>, um </a:t>
            </a:r>
            <a:r>
              <a:rPr lang="pt-BR" b="1" dirty="0" smtClean="0"/>
              <a:t>registro</a:t>
            </a:r>
            <a:r>
              <a:rPr lang="pt-BR" dirty="0" smtClean="0"/>
              <a:t> filmográfico, uma </a:t>
            </a:r>
            <a:r>
              <a:rPr lang="pt-BR" b="1" dirty="0" smtClean="0"/>
              <a:t>gravação</a:t>
            </a:r>
            <a:r>
              <a:rPr lang="pt-BR" dirty="0" smtClean="0"/>
              <a:t> (como comumente denominam o audiovisual no ambiente de arquivo)</a:t>
            </a:r>
          </a:p>
          <a:p>
            <a:pPr algn="just"/>
            <a:r>
              <a:rPr lang="pt-BR" dirty="0" smtClean="0"/>
              <a:t>Após a </a:t>
            </a:r>
            <a:r>
              <a:rPr lang="pt-BR" b="1" dirty="0" smtClean="0"/>
              <a:t>PESQUISA ARQUIVÍSTICA</a:t>
            </a:r>
            <a:r>
              <a:rPr lang="pt-BR" dirty="0" smtClean="0"/>
              <a:t>, identificamos que são, na verdade, uma </a:t>
            </a:r>
            <a:r>
              <a:rPr lang="pt-BR" b="1" dirty="0" smtClean="0"/>
              <a:t>lista</a:t>
            </a:r>
            <a:r>
              <a:rPr lang="pt-BR" dirty="0" smtClean="0"/>
              <a:t> </a:t>
            </a:r>
            <a:r>
              <a:rPr lang="pt-BR" b="1" dirty="0" smtClean="0"/>
              <a:t>de</a:t>
            </a:r>
            <a:r>
              <a:rPr lang="pt-BR" b="1" dirty="0"/>
              <a:t> </a:t>
            </a:r>
            <a:r>
              <a:rPr lang="pt-BR" b="1" dirty="0" smtClean="0"/>
              <a:t>presença </a:t>
            </a:r>
            <a:r>
              <a:rPr lang="pt-BR" dirty="0" smtClean="0"/>
              <a:t>e um</a:t>
            </a:r>
            <a:r>
              <a:rPr lang="pt-BR" b="1" dirty="0" smtClean="0"/>
              <a:t> manual de instrução</a:t>
            </a:r>
            <a:r>
              <a:rPr lang="pt-BR" dirty="0" smtClean="0"/>
              <a:t>, respectivamente.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Observe e identifique os TIPOS DOCUMENTAIS a seguir: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/>
              <a:t>tipo documental </a:t>
            </a:r>
            <a:r>
              <a:rPr lang="pt-BR" dirty="0" smtClean="0"/>
              <a:t>é a configuração que assume a </a:t>
            </a:r>
            <a:r>
              <a:rPr lang="pt-BR" b="1" dirty="0" smtClean="0"/>
              <a:t>espécie</a:t>
            </a:r>
            <a:r>
              <a:rPr lang="pt-BR" dirty="0" smtClean="0"/>
              <a:t> documental de acordo com a </a:t>
            </a:r>
            <a:r>
              <a:rPr lang="pt-BR" b="1" dirty="0" smtClean="0"/>
              <a:t>atividade</a:t>
            </a:r>
            <a:r>
              <a:rPr lang="pt-BR" dirty="0" smtClean="0"/>
              <a:t> que ela representa (CAMARGO; BELLOTTO, 1996). </a:t>
            </a:r>
          </a:p>
          <a:p>
            <a:pPr algn="just"/>
            <a:r>
              <a:rPr lang="pt-BR" b="1" dirty="0" smtClean="0"/>
              <a:t>Tipo documental</a:t>
            </a:r>
            <a:r>
              <a:rPr lang="pt-BR" dirty="0" smtClean="0"/>
              <a:t>: </a:t>
            </a:r>
            <a:r>
              <a:rPr lang="pt-BR" u="sng" dirty="0" smtClean="0"/>
              <a:t>espécie + de atividade </a:t>
            </a:r>
            <a:r>
              <a:rPr lang="pt-BR" dirty="0" smtClean="0"/>
              <a:t>(ofício de solicitação, carta de amor, etc.) (BELLOTTO, 1991).</a:t>
            </a:r>
          </a:p>
          <a:p>
            <a:pPr algn="just"/>
            <a:r>
              <a:rPr lang="pt-BR" b="1" dirty="0" smtClean="0"/>
              <a:t>Tipo documental</a:t>
            </a:r>
            <a:r>
              <a:rPr lang="pt-BR" dirty="0" smtClean="0"/>
              <a:t>: o </a:t>
            </a:r>
            <a:r>
              <a:rPr lang="pt-BR" u="sng" dirty="0" smtClean="0"/>
              <a:t>documento chamado pelo nome</a:t>
            </a:r>
            <a:r>
              <a:rPr lang="pt-BR" dirty="0" smtClean="0"/>
              <a:t> (OLSON, 2012).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TIPOLOGIA DOCUMENTAL EM ACERVOS ESPECIAIS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Independentemente do suporte ou gênero</a:t>
            </a:r>
            <a:r>
              <a:rPr lang="pt-BR" dirty="0" smtClean="0"/>
              <a:t>, o documento de arquivo </a:t>
            </a:r>
            <a:r>
              <a:rPr lang="pt-BR" b="1" dirty="0" smtClean="0"/>
              <a:t>precisa ser chamado pelo nome </a:t>
            </a:r>
            <a:r>
              <a:rPr lang="pt-BR" dirty="0" smtClean="0"/>
              <a:t>a fim de que o processo de </a:t>
            </a:r>
            <a:r>
              <a:rPr lang="pt-BR" b="1" dirty="0" smtClean="0"/>
              <a:t>organização e representação</a:t>
            </a:r>
            <a:r>
              <a:rPr lang="pt-BR" dirty="0" smtClean="0"/>
              <a:t> seja, arquivisticamente, </a:t>
            </a:r>
            <a:r>
              <a:rPr lang="pt-BR" b="1" dirty="0" smtClean="0"/>
              <a:t>o mais coerente possível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Apesar do arquivamento e manuseio serem peculiares, os </a:t>
            </a:r>
            <a:r>
              <a:rPr lang="pt-BR" b="1" dirty="0" smtClean="0"/>
              <a:t>documentos especiais devem ser contemplados no quadro de arranjo e no instrumento de acesso </a:t>
            </a:r>
            <a:r>
              <a:rPr lang="pt-BR" dirty="0" smtClean="0"/>
              <a:t>produzidos pela instituição detentora/</a:t>
            </a:r>
            <a:r>
              <a:rPr lang="pt-BR" dirty="0" err="1" smtClean="0"/>
              <a:t>custodiadora</a:t>
            </a:r>
            <a:r>
              <a:rPr lang="pt-BR" dirty="0" smtClean="0"/>
              <a:t> dos mesmos.</a:t>
            </a:r>
          </a:p>
          <a:p>
            <a:pPr algn="just"/>
            <a:r>
              <a:rPr lang="pt-BR" dirty="0" smtClean="0"/>
              <a:t>O documento de arquivo especial é documento de arquivo; sendo assim, </a:t>
            </a:r>
            <a:r>
              <a:rPr lang="pt-BR" b="1" dirty="0" smtClean="0"/>
              <a:t>deve ser organizado e representado em conformidade com os princípios, métodos e técnicas da Arquivologia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t-BR" b="1" dirty="0" smtClean="0"/>
              <a:t>ARQUIVOS ESPECIALIZADOS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56435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Arquivo cujo acervo tem </a:t>
            </a:r>
            <a:r>
              <a:rPr lang="pt-BR" b="1" dirty="0" smtClean="0"/>
              <a:t>uma ou mais características comuns</a:t>
            </a:r>
            <a:r>
              <a:rPr lang="pt-BR" dirty="0" smtClean="0"/>
              <a:t>, como </a:t>
            </a:r>
            <a:r>
              <a:rPr lang="pt-BR" b="1" dirty="0" smtClean="0"/>
              <a:t>natureza</a:t>
            </a:r>
            <a:r>
              <a:rPr lang="pt-BR" dirty="0" smtClean="0"/>
              <a:t>, </a:t>
            </a:r>
            <a:r>
              <a:rPr lang="pt-BR" b="1" dirty="0" smtClean="0"/>
              <a:t>função</a:t>
            </a:r>
            <a:r>
              <a:rPr lang="pt-BR" dirty="0" smtClean="0"/>
              <a:t> ou </a:t>
            </a:r>
            <a:r>
              <a:rPr lang="pt-BR" b="1" dirty="0" smtClean="0"/>
              <a:t>atividade</a:t>
            </a:r>
            <a:r>
              <a:rPr lang="pt-BR" dirty="0" smtClean="0"/>
              <a:t> da entidade produtora, </a:t>
            </a:r>
            <a:r>
              <a:rPr lang="pt-BR" b="1" dirty="0" smtClean="0"/>
              <a:t>tipo</a:t>
            </a:r>
            <a:r>
              <a:rPr lang="pt-BR" dirty="0" smtClean="0"/>
              <a:t> </a:t>
            </a:r>
            <a:r>
              <a:rPr lang="pt-BR" b="1" dirty="0" smtClean="0"/>
              <a:t>documental</a:t>
            </a:r>
            <a:r>
              <a:rPr lang="pt-BR" dirty="0" smtClean="0"/>
              <a:t>, </a:t>
            </a:r>
            <a:r>
              <a:rPr lang="pt-BR" b="1" dirty="0" smtClean="0"/>
              <a:t>conteúdo</a:t>
            </a:r>
            <a:r>
              <a:rPr lang="pt-BR" dirty="0" smtClean="0"/>
              <a:t>, </a:t>
            </a:r>
            <a:r>
              <a:rPr lang="pt-BR" b="1" dirty="0" smtClean="0"/>
              <a:t>suporte</a:t>
            </a:r>
            <a:r>
              <a:rPr lang="pt-BR" dirty="0" smtClean="0"/>
              <a:t> ou </a:t>
            </a:r>
            <a:r>
              <a:rPr lang="pt-BR" b="1" dirty="0" smtClean="0"/>
              <a:t>data</a:t>
            </a:r>
            <a:r>
              <a:rPr lang="pt-BR" dirty="0" smtClean="0"/>
              <a:t> dos documentos, entre outras (BRASIL, 2005, p. 30).</a:t>
            </a:r>
          </a:p>
          <a:p>
            <a:pPr algn="just"/>
            <a:r>
              <a:rPr lang="pt-BR" dirty="0" smtClean="0"/>
              <a:t>Em termos de composição de acervo e nomenclatura, o arquivo especializado nada mais é do que </a:t>
            </a:r>
            <a:r>
              <a:rPr lang="pt-BR" b="1" dirty="0" smtClean="0"/>
              <a:t>a práxis do </a:t>
            </a:r>
            <a:r>
              <a:rPr lang="pt-BR" b="1" i="1" dirty="0" err="1" smtClean="0"/>
              <a:t>respect</a:t>
            </a:r>
            <a:r>
              <a:rPr lang="pt-BR" b="1" i="1" dirty="0" smtClean="0"/>
              <a:t> </a:t>
            </a:r>
            <a:r>
              <a:rPr lang="pt-BR" b="1" i="1" dirty="0" err="1" smtClean="0"/>
              <a:t>des</a:t>
            </a:r>
            <a:r>
              <a:rPr lang="pt-BR" b="1" i="1" dirty="0" smtClean="0"/>
              <a:t> </a:t>
            </a:r>
            <a:r>
              <a:rPr lang="pt-BR" b="1" i="1" dirty="0" err="1" smtClean="0"/>
              <a:t>fonds</a:t>
            </a:r>
            <a:r>
              <a:rPr lang="pt-BR" dirty="0" smtClean="0"/>
              <a:t>, ou seja, o conjunto de documentos que refletem a missão, os processos de trabalho, a estrutura, as funções e os valores de uma entidade pública ou privada, institucional ou pessoal. </a:t>
            </a:r>
            <a:endParaRPr lang="pt-BR" dirty="0"/>
          </a:p>
          <a:p>
            <a:pPr algn="just"/>
            <a:r>
              <a:rPr lang="pt-BR" dirty="0" smtClean="0"/>
              <a:t>Arquivos cuja documentação espelhe a produção de </a:t>
            </a:r>
            <a:r>
              <a:rPr lang="pt-BR" b="1" dirty="0" smtClean="0"/>
              <a:t>áreas do conhecimento específicas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/>
          <a:lstStyle/>
          <a:p>
            <a:r>
              <a:rPr lang="pt-BR" b="1" dirty="0" smtClean="0"/>
              <a:t>ARQUIVOS ESPECIALIZADOS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92933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Arquivos contábeis                    </a:t>
            </a:r>
          </a:p>
          <a:p>
            <a:r>
              <a:rPr lang="pt-BR" dirty="0" smtClean="0"/>
              <a:t>Arquivos jurídicos</a:t>
            </a:r>
          </a:p>
          <a:p>
            <a:r>
              <a:rPr lang="pt-BR" dirty="0" smtClean="0"/>
              <a:t>Arquivos de engenharia</a:t>
            </a:r>
          </a:p>
          <a:p>
            <a:r>
              <a:rPr lang="pt-BR" dirty="0" smtClean="0"/>
              <a:t>Arquivos eclesiásticos</a:t>
            </a:r>
          </a:p>
          <a:p>
            <a:r>
              <a:rPr lang="pt-BR" dirty="0" smtClean="0"/>
              <a:t>Arquivos empresariais</a:t>
            </a:r>
          </a:p>
          <a:p>
            <a:r>
              <a:rPr lang="pt-BR" dirty="0" smtClean="0"/>
              <a:t>Arquivos escolares</a:t>
            </a:r>
          </a:p>
          <a:p>
            <a:r>
              <a:rPr lang="pt-BR" dirty="0" smtClean="0"/>
              <a:t>Arquivos familiares</a:t>
            </a:r>
          </a:p>
          <a:p>
            <a:r>
              <a:rPr lang="pt-BR" dirty="0" smtClean="0"/>
              <a:t>Arquivos de imprensa</a:t>
            </a:r>
          </a:p>
          <a:p>
            <a:r>
              <a:rPr lang="pt-BR" dirty="0" smtClean="0"/>
              <a:t>Arquivos literários</a:t>
            </a:r>
          </a:p>
          <a:p>
            <a:r>
              <a:rPr lang="pt-BR" dirty="0" smtClean="0"/>
              <a:t>Arquivos partidários</a:t>
            </a:r>
          </a:p>
          <a:p>
            <a:r>
              <a:rPr lang="pt-BR" dirty="0" smtClean="0"/>
              <a:t>Arquivos pessoais</a:t>
            </a:r>
          </a:p>
          <a:p>
            <a:r>
              <a:rPr lang="pt-BR" dirty="0" smtClean="0"/>
              <a:t>Arquivos sindicais</a:t>
            </a:r>
          </a:p>
          <a:p>
            <a:r>
              <a:rPr lang="pt-BR" dirty="0" smtClean="0"/>
              <a:t>Arquivos universitários</a:t>
            </a:r>
          </a:p>
          <a:p>
            <a:r>
              <a:rPr lang="pt-BR" dirty="0" smtClean="0"/>
              <a:t>Arquivos-bibliotecas</a:t>
            </a:r>
          </a:p>
          <a:p>
            <a:r>
              <a:rPr lang="pt-BR" dirty="0" smtClean="0"/>
              <a:t>Arquivos-museus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34818" name="AutoShape 2" descr="Resultado de imagem para arquivo geral u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0" name="AutoShape 4" descr="Resultado de imagem para arquivo geral u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4822" name="Picture 6" descr="Resultado de imagem para arquivo geral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0768">
            <a:off x="3825757" y="1226716"/>
            <a:ext cx="4952076" cy="3618792"/>
          </a:xfrm>
          <a:prstGeom prst="rect">
            <a:avLst/>
          </a:prstGeom>
          <a:noFill/>
        </p:spPr>
      </p:pic>
      <p:sp>
        <p:nvSpPr>
          <p:cNvPr id="34824" name="AutoShape 8" descr="Resultado de imagem para fundaÃ§Ã£o casa de rui barb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6" name="AutoShape 10" descr="Resultado de imagem para fundaÃ§Ã£o casa de rui barb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28" name="AutoShape 12" descr="Resultado de imagem para fundaÃ§Ã£o casa de rui barb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830" name="AutoShape 14" descr="Resultado de imagem para fundaÃ§Ã£o casa de rui barb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20510505">
            <a:off x="3685561" y="5268193"/>
            <a:ext cx="2201835" cy="164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45379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205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5562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7"/>
            <a:ext cx="7358114" cy="615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47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33654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85794"/>
            <a:ext cx="822740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lista de presenÃ§a assi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0189"/>
            <a:ext cx="4429156" cy="6660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61802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ORGANIZAÇÃO E REPRESENTAÇÃO DE ARQUIVOS ESPECIALIZADOS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pt-BR" b="1" i="1" dirty="0" err="1" smtClean="0"/>
              <a:t>Respect</a:t>
            </a:r>
            <a:r>
              <a:rPr lang="pt-BR" b="1" i="1" dirty="0" smtClean="0"/>
              <a:t> </a:t>
            </a:r>
            <a:r>
              <a:rPr lang="pt-BR" b="1" i="1" dirty="0" err="1" smtClean="0"/>
              <a:t>des</a:t>
            </a:r>
            <a:r>
              <a:rPr lang="pt-BR" b="1" i="1" dirty="0" smtClean="0"/>
              <a:t> </a:t>
            </a:r>
            <a:r>
              <a:rPr lang="pt-BR" b="1" i="1" dirty="0" err="1" smtClean="0"/>
              <a:t>fonds</a:t>
            </a:r>
            <a:endParaRPr lang="pt-BR" b="1" i="1" dirty="0" smtClean="0"/>
          </a:p>
          <a:p>
            <a:r>
              <a:rPr lang="pt-BR" b="1" dirty="0" smtClean="0"/>
              <a:t>Diagnóstico</a:t>
            </a:r>
            <a:endParaRPr lang="pt-BR" dirty="0" smtClean="0"/>
          </a:p>
          <a:p>
            <a:pPr algn="just"/>
            <a:r>
              <a:rPr lang="pt-BR" b="1" dirty="0" smtClean="0"/>
              <a:t>Identificação </a:t>
            </a:r>
            <a:r>
              <a:rPr lang="pt-BR" b="1" dirty="0" err="1" smtClean="0"/>
              <a:t>arquivística</a:t>
            </a:r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dirty="0" smtClean="0"/>
              <a:t>    (histórico institucional-arquivístico + levantamento de tipologia documental)</a:t>
            </a:r>
          </a:p>
          <a:p>
            <a:r>
              <a:rPr lang="pt-BR" b="1" dirty="0" smtClean="0"/>
              <a:t>Classificação/Arranjo</a:t>
            </a:r>
            <a:endParaRPr lang="pt-BR" dirty="0" smtClean="0"/>
          </a:p>
          <a:p>
            <a:r>
              <a:rPr lang="pt-BR" b="1" dirty="0" smtClean="0"/>
              <a:t>Avaliação</a:t>
            </a:r>
          </a:p>
          <a:p>
            <a:r>
              <a:rPr lang="pt-BR" b="1" dirty="0" smtClean="0"/>
              <a:t>Descrição </a:t>
            </a:r>
            <a:endParaRPr lang="pt-BR" dirty="0" smtClean="0"/>
          </a:p>
          <a:p>
            <a:r>
              <a:rPr lang="pt-BR" b="1" dirty="0" smtClean="0"/>
              <a:t>Acesso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143932" cy="1470025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cs typeface="Times New Roman" pitchFamily="18" charset="0"/>
              </a:rPr>
              <a:t>Diplomática Contemporânea </a:t>
            </a:r>
            <a:r>
              <a:rPr lang="pt-BR" sz="3800" dirty="0" smtClean="0">
                <a:cs typeface="Times New Roman" pitchFamily="18" charset="0"/>
              </a:rPr>
              <a:t>como parâmetro para organização de </a:t>
            </a:r>
            <a:r>
              <a:rPr lang="pt-BR" sz="3800" b="1" dirty="0" smtClean="0">
                <a:cs typeface="Times New Roman" pitchFamily="18" charset="0"/>
              </a:rPr>
              <a:t>arquivos pessoais</a:t>
            </a:r>
            <a:r>
              <a:rPr lang="pt-BR" sz="3800" dirty="0" smtClean="0">
                <a:cs typeface="Times New Roman" pitchFamily="18" charset="0"/>
              </a:rPr>
              <a:t>: terminologia e funcionalidade</a:t>
            </a:r>
            <a:endParaRPr lang="pt-BR" sz="3800" dirty="0"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232" y="3143248"/>
            <a:ext cx="6400800" cy="2614634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Marcos Ulisses Cavalheiro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Mestrando em Ciência da Informação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Cibele A. C. Marques dos Santos</a:t>
            </a:r>
          </a:p>
          <a:p>
            <a:pPr algn="r"/>
            <a:r>
              <a:rPr lang="pt-BR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Doutora em Ciência da Informação</a:t>
            </a:r>
          </a:p>
          <a:p>
            <a:pPr algn="r"/>
            <a:r>
              <a:rPr lang="pt-BR" sz="3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PPGCI/ECA/USP</a:t>
            </a:r>
          </a:p>
          <a:p>
            <a:endParaRPr lang="pt-BR" dirty="0">
              <a:latin typeface="+mj-lt"/>
            </a:endParaRPr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57290" y="6215058"/>
            <a:ext cx="64008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São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Paulo, 2018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cs typeface="Times New Roman" pitchFamily="18" charset="0"/>
              </a:rPr>
              <a:t>Introdução</a:t>
            </a:r>
            <a:endParaRPr lang="pt-BR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 smtClean="0">
                <a:latin typeface="+mj-lt"/>
                <a:cs typeface="Times New Roman" pitchFamily="18" charset="0"/>
              </a:rPr>
              <a:t>Arquivologia</a:t>
            </a:r>
            <a:r>
              <a:rPr lang="pt-BR" dirty="0" smtClean="0">
                <a:latin typeface="+mj-lt"/>
                <a:cs typeface="Times New Roman" pitchFamily="18" charset="0"/>
              </a:rPr>
              <a:t>: Marcos históricos, conceituais e teóricos. 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O desenvolvimento da Ciência Arquivística e os </a:t>
            </a:r>
            <a:r>
              <a:rPr lang="pt-BR" b="1" dirty="0" smtClean="0">
                <a:latin typeface="+mj-lt"/>
                <a:cs typeface="Times New Roman" pitchFamily="18" charset="0"/>
              </a:rPr>
              <a:t>arquivos pessoais</a:t>
            </a:r>
            <a:r>
              <a:rPr lang="pt-BR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/>
            <a:r>
              <a:rPr lang="pt-BR" dirty="0">
                <a:latin typeface="+mj-lt"/>
                <a:cs typeface="Times New Roman" pitchFamily="18" charset="0"/>
              </a:rPr>
              <a:t>“</a:t>
            </a:r>
            <a:r>
              <a:rPr lang="pt-BR" i="1" dirty="0">
                <a:latin typeface="+mj-lt"/>
                <a:cs typeface="Times New Roman" pitchFamily="18" charset="0"/>
              </a:rPr>
              <a:t>Uma pessoa cria o seu arquivo a fim de atender as suas conveniências ou personalidade, e não porque uma lei, estatuto, regulamento ou política exige que ela o faça</a:t>
            </a:r>
            <a:r>
              <a:rPr lang="pt-BR" dirty="0">
                <a:latin typeface="+mj-lt"/>
                <a:cs typeface="Times New Roman" pitchFamily="18" charset="0"/>
              </a:rPr>
              <a:t>” </a:t>
            </a:r>
            <a:r>
              <a:rPr lang="pt-BR" sz="2200" dirty="0" smtClean="0">
                <a:latin typeface="+mj-lt"/>
                <a:cs typeface="Times New Roman" pitchFamily="18" charset="0"/>
              </a:rPr>
              <a:t>(HOBBS, 2001, p. </a:t>
            </a:r>
            <a:r>
              <a:rPr lang="pt-BR" sz="2200" dirty="0">
                <a:latin typeface="+mj-lt"/>
                <a:cs typeface="Times New Roman" pitchFamily="18" charset="0"/>
              </a:rPr>
              <a:t>128</a:t>
            </a:r>
            <a:r>
              <a:rPr lang="pt-BR" sz="2200" dirty="0" smtClean="0">
                <a:latin typeface="+mj-lt"/>
                <a:cs typeface="Times New Roman" pitchFamily="18" charset="0"/>
              </a:rPr>
              <a:t>)</a:t>
            </a:r>
            <a:r>
              <a:rPr lang="pt-BR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A tradição brasileira: O </a:t>
            </a:r>
            <a:r>
              <a:rPr lang="pt-BR" b="1" dirty="0" smtClean="0">
                <a:latin typeface="+mj-lt"/>
                <a:cs typeface="Times New Roman" pitchFamily="18" charset="0"/>
              </a:rPr>
              <a:t>CPDOC</a:t>
            </a:r>
            <a:r>
              <a:rPr lang="pt-BR" dirty="0" smtClean="0">
                <a:latin typeface="+mj-lt"/>
                <a:cs typeface="Times New Roman" pitchFamily="18" charset="0"/>
              </a:rPr>
              <a:t> e o </a:t>
            </a:r>
            <a:r>
              <a:rPr lang="pt-BR" b="1" dirty="0" smtClean="0">
                <a:latin typeface="+mj-lt"/>
                <a:cs typeface="Times New Roman" pitchFamily="18" charset="0"/>
              </a:rPr>
              <a:t>PAP</a:t>
            </a:r>
            <a:r>
              <a:rPr lang="pt-BR" dirty="0" smtClean="0">
                <a:latin typeface="+mj-lt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cs typeface="Times New Roman" pitchFamily="18" charset="0"/>
              </a:rPr>
              <a:t>Objetivos</a:t>
            </a:r>
            <a:endParaRPr lang="pt-BR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b="1" dirty="0" smtClean="0">
                <a:latin typeface="+mj-lt"/>
                <a:cs typeface="Times New Roman" pitchFamily="18" charset="0"/>
              </a:rPr>
              <a:t>Geral</a:t>
            </a:r>
            <a:r>
              <a:rPr lang="pt-BR" sz="3000" dirty="0" smtClean="0">
                <a:latin typeface="+mj-lt"/>
                <a:cs typeface="Times New Roman" pitchFamily="18" charset="0"/>
              </a:rPr>
              <a:t>: Analisar (e revisitar) os modelos de OR de arquivos pessoais na perspectiva da tipologia documental. </a:t>
            </a:r>
          </a:p>
          <a:p>
            <a:pPr algn="just"/>
            <a:r>
              <a:rPr lang="pt-BR" sz="3000" b="1" dirty="0" smtClean="0">
                <a:latin typeface="+mj-lt"/>
                <a:cs typeface="Times New Roman" pitchFamily="18" charset="0"/>
              </a:rPr>
              <a:t>Específicos</a:t>
            </a:r>
            <a:r>
              <a:rPr lang="pt-BR" sz="3000" dirty="0" smtClean="0">
                <a:latin typeface="+mj-lt"/>
                <a:cs typeface="Times New Roman" pitchFamily="18" charset="0"/>
              </a:rPr>
              <a:t>: Identificar o espaço dos arquivos pessoais na Arquivologia; comentar algumas questões de terminologia e funcionalidade em arquivos pessoais e; propor a Diplomática Contemporânea como parâmetro para o esclarecimento e OR.  </a:t>
            </a:r>
            <a:endParaRPr lang="pt-BR" sz="3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cs typeface="Times New Roman" pitchFamily="18" charset="0"/>
              </a:rPr>
              <a:t>   Metodologia	</a:t>
            </a:r>
            <a:endParaRPr lang="pt-BR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429684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Metodologia da pesquisa em Arquivologia </a:t>
            </a:r>
            <a:r>
              <a:rPr lang="pt-BR" sz="2000" dirty="0" smtClean="0">
                <a:latin typeface="+mj-lt"/>
                <a:cs typeface="Times New Roman" pitchFamily="18" charset="0"/>
              </a:rPr>
              <a:t>(THOMASSEM, 2006)</a:t>
            </a:r>
            <a:r>
              <a:rPr lang="pt-BR" sz="3000" dirty="0" smtClean="0">
                <a:latin typeface="+mj-lt"/>
                <a:cs typeface="Times New Roman" pitchFamily="18" charset="0"/>
              </a:rPr>
              <a:t>;</a:t>
            </a:r>
          </a:p>
          <a:p>
            <a:r>
              <a:rPr lang="pt-BR" sz="3000" dirty="0" smtClean="0">
                <a:latin typeface="+mj-lt"/>
                <a:cs typeface="Times New Roman" pitchFamily="18" charset="0"/>
              </a:rPr>
              <a:t>Pesquisa qualitativa, exploratória e documental;</a:t>
            </a:r>
          </a:p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Método funcional;</a:t>
            </a:r>
          </a:p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Método diplomático;</a:t>
            </a:r>
          </a:p>
          <a:p>
            <a:r>
              <a:rPr lang="pt-BR" sz="3000" dirty="0" smtClean="0">
                <a:latin typeface="+mj-lt"/>
                <a:cs typeface="Times New Roman" pitchFamily="18" charset="0"/>
              </a:rPr>
              <a:t>Levantamento bibliográfico: Arquivologia, Terminologia e Diplomática;</a:t>
            </a:r>
          </a:p>
          <a:p>
            <a:r>
              <a:rPr lang="pt-BR" sz="3000" dirty="0" smtClean="0">
                <a:latin typeface="+mj-lt"/>
                <a:cs typeface="Times New Roman" pitchFamily="18" charset="0"/>
              </a:rPr>
              <a:t>Caráter interdisciplinar.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cs typeface="Times New Roman" pitchFamily="18" charset="0"/>
              </a:rPr>
              <a:t>Os arquivos pessoais e a racionalização arquivística</a:t>
            </a:r>
            <a:endParaRPr lang="pt-BR" sz="4000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50435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Os arquivos pessoais e o </a:t>
            </a:r>
            <a:r>
              <a:rPr lang="pt-BR" i="1" dirty="0" err="1" smtClean="0">
                <a:latin typeface="+mj-lt"/>
                <a:cs typeface="Times New Roman" pitchFamily="18" charset="0"/>
              </a:rPr>
              <a:t>respect</a:t>
            </a:r>
            <a:r>
              <a:rPr lang="pt-BR" i="1" dirty="0" smtClean="0">
                <a:latin typeface="+mj-lt"/>
                <a:cs typeface="Times New Roman" pitchFamily="18" charset="0"/>
              </a:rPr>
              <a:t> </a:t>
            </a:r>
            <a:r>
              <a:rPr lang="pt-BR" i="1" dirty="0" err="1" smtClean="0">
                <a:latin typeface="+mj-lt"/>
                <a:cs typeface="Times New Roman" pitchFamily="18" charset="0"/>
              </a:rPr>
              <a:t>des</a:t>
            </a:r>
            <a:r>
              <a:rPr lang="pt-BR" i="1" dirty="0" smtClean="0">
                <a:latin typeface="+mj-lt"/>
                <a:cs typeface="Times New Roman" pitchFamily="18" charset="0"/>
              </a:rPr>
              <a:t> </a:t>
            </a:r>
            <a:r>
              <a:rPr lang="pt-BR" i="1" dirty="0" err="1" smtClean="0">
                <a:latin typeface="+mj-lt"/>
                <a:cs typeface="Times New Roman" pitchFamily="18" charset="0"/>
              </a:rPr>
              <a:t>fonds</a:t>
            </a:r>
            <a:r>
              <a:rPr lang="pt-BR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pt-BR" i="1" dirty="0" err="1" smtClean="0">
                <a:latin typeface="+mj-lt"/>
                <a:cs typeface="Times New Roman" pitchFamily="18" charset="0"/>
              </a:rPr>
              <a:t>Manuscripts</a:t>
            </a:r>
            <a:r>
              <a:rPr lang="pt-BR" dirty="0" smtClean="0">
                <a:latin typeface="+mj-lt"/>
                <a:cs typeface="Times New Roman" pitchFamily="18" charset="0"/>
              </a:rPr>
              <a:t>, </a:t>
            </a:r>
            <a:r>
              <a:rPr lang="pt-BR" i="1" dirty="0" err="1" smtClean="0">
                <a:latin typeface="+mj-lt"/>
                <a:cs typeface="Times New Roman" pitchFamily="18" charset="0"/>
              </a:rPr>
              <a:t>papers</a:t>
            </a:r>
            <a:r>
              <a:rPr lang="pt-BR" dirty="0" smtClean="0">
                <a:latin typeface="+mj-lt"/>
                <a:cs typeface="Times New Roman" pitchFamily="18" charset="0"/>
              </a:rPr>
              <a:t> e </a:t>
            </a:r>
            <a:r>
              <a:rPr lang="pt-BR" i="1" dirty="0" err="1" smtClean="0">
                <a:latin typeface="+mj-lt"/>
                <a:cs typeface="Times New Roman" pitchFamily="18" charset="0"/>
              </a:rPr>
              <a:t>collections</a:t>
            </a:r>
            <a:r>
              <a:rPr lang="pt-BR" dirty="0">
                <a:latin typeface="+mj-lt"/>
                <a:cs typeface="Times New Roman" pitchFamily="18" charset="0"/>
              </a:rPr>
              <a:t> </a:t>
            </a:r>
            <a:r>
              <a:rPr lang="pt-BR" sz="2200" dirty="0" smtClean="0">
                <a:latin typeface="+mj-lt"/>
                <a:cs typeface="Times New Roman" pitchFamily="18" charset="0"/>
              </a:rPr>
              <a:t>(OLIVEIRA, 2010).</a:t>
            </a:r>
            <a:endParaRPr lang="pt-BR" sz="2200" i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pt-BR" i="1" dirty="0" smtClean="0">
                <a:latin typeface="+mj-lt"/>
                <a:cs typeface="Times New Roman" pitchFamily="18" charset="0"/>
              </a:rPr>
              <a:t>Arquivos pessoais são arquivos </a:t>
            </a:r>
            <a:r>
              <a:rPr lang="pt-BR" sz="2200" dirty="0" smtClean="0">
                <a:latin typeface="+mj-lt"/>
                <a:cs typeface="Times New Roman" pitchFamily="18" charset="0"/>
              </a:rPr>
              <a:t>(CAMARGO, 2009).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“</a:t>
            </a:r>
            <a:r>
              <a:rPr lang="pt-BR" i="1" dirty="0" smtClean="0">
                <a:latin typeface="+mj-lt"/>
                <a:cs typeface="Times New Roman" pitchFamily="18" charset="0"/>
              </a:rPr>
              <a:t>O </a:t>
            </a:r>
            <a:r>
              <a:rPr lang="pt-BR" i="1" dirty="0">
                <a:latin typeface="+mj-lt"/>
                <a:cs typeface="Times New Roman" pitchFamily="18" charset="0"/>
              </a:rPr>
              <a:t>verdadeiro desafio dos arquivos pessoais consiste em identificar as inter-relações entre as atividades do titular e os documentos por ele produzidos/acumulados</a:t>
            </a:r>
            <a:r>
              <a:rPr lang="pt-BR" dirty="0">
                <a:latin typeface="+mj-lt"/>
                <a:cs typeface="Times New Roman" pitchFamily="18" charset="0"/>
              </a:rPr>
              <a:t>” </a:t>
            </a:r>
            <a:r>
              <a:rPr lang="pt-BR" sz="2000" dirty="0" smtClean="0">
                <a:latin typeface="+mj-lt"/>
                <a:cs typeface="Times New Roman" pitchFamily="18" charset="0"/>
              </a:rPr>
              <a:t>(LOPEZ, 2003, p. 80).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Complexidade, subjetividade e identificação: definição de terminologia (documentária) por eixos funcionais.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cs typeface="Times New Roman" pitchFamily="18" charset="0"/>
              </a:rPr>
              <a:t>Terminologia e funcionalidade em arquivos pessoais</a:t>
            </a:r>
            <a:endParaRPr lang="pt-BR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“</a:t>
            </a:r>
            <a:r>
              <a:rPr lang="pt-BR" i="1" dirty="0" smtClean="0">
                <a:latin typeface="+mj-lt"/>
                <a:cs typeface="Times New Roman" pitchFamily="18" charset="0"/>
              </a:rPr>
              <a:t>A </a:t>
            </a:r>
            <a:r>
              <a:rPr lang="pt-BR" i="1" dirty="0">
                <a:latin typeface="+mj-lt"/>
                <a:cs typeface="Times New Roman" pitchFamily="18" charset="0"/>
              </a:rPr>
              <a:t>Terminologia é uma área interdisciplinar que dá suporte a várias disciplinas no estudo dos conceitos e sua representação em linguagens de especialidade</a:t>
            </a:r>
            <a:r>
              <a:rPr lang="pt-BR" dirty="0">
                <a:latin typeface="+mj-lt"/>
                <a:cs typeface="Times New Roman" pitchFamily="18" charset="0"/>
              </a:rPr>
              <a:t>" </a:t>
            </a:r>
            <a:r>
              <a:rPr lang="pt-BR" sz="2200" dirty="0">
                <a:latin typeface="+mj-lt"/>
                <a:cs typeface="Times New Roman" pitchFamily="18" charset="0"/>
              </a:rPr>
              <a:t>(Lara, </a:t>
            </a:r>
            <a:r>
              <a:rPr lang="pt-BR" sz="2200" dirty="0" smtClean="0">
                <a:latin typeface="+mj-lt"/>
                <a:cs typeface="Times New Roman" pitchFamily="18" charset="0"/>
              </a:rPr>
              <a:t>2004, p. </a:t>
            </a:r>
            <a:r>
              <a:rPr lang="pt-BR" sz="2200" dirty="0">
                <a:latin typeface="+mj-lt"/>
                <a:cs typeface="Times New Roman" pitchFamily="18" charset="0"/>
              </a:rPr>
              <a:t>234</a:t>
            </a:r>
            <a:r>
              <a:rPr lang="pt-BR" sz="2200" dirty="0" smtClean="0">
                <a:latin typeface="+mj-lt"/>
                <a:cs typeface="Times New Roman" pitchFamily="18" charset="0"/>
              </a:rPr>
              <a:t>)</a:t>
            </a:r>
            <a:r>
              <a:rPr lang="pt-BR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Relação conceitos, objetos e termos: Documento de arquivo pessoal (conceito); Terminologia Arquivística (linguagem de especialidade).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Equivalências: Conceitos superordenados (espécies) e conceitos subordinados (tipos).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O caso da série “</a:t>
            </a:r>
            <a:r>
              <a:rPr lang="pt-BR" i="1" dirty="0" smtClean="0">
                <a:latin typeface="+mj-lt"/>
                <a:cs typeface="Times New Roman" pitchFamily="18" charset="0"/>
              </a:rPr>
              <a:t>correspondências</a:t>
            </a:r>
            <a:r>
              <a:rPr lang="pt-BR" dirty="0" smtClean="0">
                <a:latin typeface="+mj-lt"/>
                <a:cs typeface="Times New Roman" pitchFamily="18" charset="0"/>
              </a:rPr>
              <a:t>”. 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cs typeface="Times New Roman" pitchFamily="18" charset="0"/>
              </a:rPr>
              <a:t>UM </a:t>
            </a:r>
            <a:r>
              <a:rPr lang="pt-BR" sz="3000" b="1" dirty="0" smtClean="0">
                <a:cs typeface="Times New Roman" pitchFamily="18" charset="0"/>
              </a:rPr>
              <a:t>“PERCURSO DIPLOMÁTICO” </a:t>
            </a:r>
            <a:r>
              <a:rPr lang="pt-BR" sz="3000" b="1" dirty="0">
                <a:cs typeface="Times New Roman" pitchFamily="18" charset="0"/>
              </a:rPr>
              <a:t>NA ORGANIZAÇÃO </a:t>
            </a:r>
            <a:r>
              <a:rPr lang="pt-BR" sz="3000" b="1" dirty="0" smtClean="0">
                <a:cs typeface="Times New Roman" pitchFamily="18" charset="0"/>
              </a:rPr>
              <a:t>DE </a:t>
            </a:r>
            <a:r>
              <a:rPr lang="pt-BR" sz="3000" b="1" dirty="0">
                <a:cs typeface="Times New Roman" pitchFamily="18" charset="0"/>
              </a:rPr>
              <a:t>ARQUIVOS PESSOAIS</a:t>
            </a:r>
            <a:r>
              <a:rPr lang="pt-BR" sz="3000" b="0" dirty="0" smtClean="0">
                <a:cs typeface="Times New Roman" pitchFamily="18" charset="0"/>
              </a:rPr>
              <a:t/>
            </a:r>
            <a:br>
              <a:rPr lang="pt-BR" sz="3000" b="0" dirty="0" smtClean="0">
                <a:cs typeface="Times New Roman" pitchFamily="18" charset="0"/>
              </a:rPr>
            </a:br>
            <a:r>
              <a:rPr lang="pt-BR" sz="3000" dirty="0" smtClean="0">
                <a:cs typeface="Times New Roman" pitchFamily="18" charset="0"/>
              </a:rPr>
              <a:t/>
            </a:r>
            <a:br>
              <a:rPr lang="pt-BR" sz="3000" dirty="0" smtClean="0">
                <a:cs typeface="Times New Roman" pitchFamily="18" charset="0"/>
              </a:rPr>
            </a:br>
            <a:endParaRPr lang="pt-BR" sz="3000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Se </a:t>
            </a:r>
            <a:r>
              <a:rPr lang="pt-BR" sz="3000" dirty="0">
                <a:latin typeface="+mj-lt"/>
                <a:cs typeface="Times New Roman" pitchFamily="18" charset="0"/>
              </a:rPr>
              <a:t>na Diplomática Clássica “a combinação específica de elementos determina o aspecto das formas documentais e nos permite distinguir, rapidamente, uma forma de outra" </a:t>
            </a:r>
            <a:r>
              <a:rPr lang="pt-BR" sz="2000" dirty="0">
                <a:latin typeface="+mj-lt"/>
                <a:cs typeface="Times New Roman" pitchFamily="18" charset="0"/>
              </a:rPr>
              <a:t>(</a:t>
            </a:r>
            <a:r>
              <a:rPr lang="pt-BR" sz="2000" dirty="0" err="1">
                <a:latin typeface="+mj-lt"/>
                <a:cs typeface="Times New Roman" pitchFamily="18" charset="0"/>
              </a:rPr>
              <a:t>Duranti</a:t>
            </a:r>
            <a:r>
              <a:rPr lang="pt-BR" sz="2000" dirty="0">
                <a:latin typeface="+mj-lt"/>
                <a:cs typeface="Times New Roman" pitchFamily="18" charset="0"/>
              </a:rPr>
              <a:t>, </a:t>
            </a:r>
            <a:r>
              <a:rPr lang="pt-BR" sz="2000" dirty="0" smtClean="0">
                <a:latin typeface="+mj-lt"/>
                <a:cs typeface="Times New Roman" pitchFamily="18" charset="0"/>
              </a:rPr>
              <a:t>2015, p. 19</a:t>
            </a:r>
            <a:r>
              <a:rPr lang="pt-BR" sz="2000" dirty="0">
                <a:latin typeface="+mj-lt"/>
                <a:cs typeface="Times New Roman" pitchFamily="18" charset="0"/>
              </a:rPr>
              <a:t>)</a:t>
            </a:r>
            <a:r>
              <a:rPr lang="pt-BR" sz="3000" dirty="0">
                <a:latin typeface="+mj-lt"/>
                <a:cs typeface="Times New Roman" pitchFamily="18" charset="0"/>
              </a:rPr>
              <a:t>, na Contemporânea, a combinação dos elementos "forma" e "função" nos permite distinguir um tipo documental de outro e, dessa forma, especificar o conceito de "documento" no ambiente de arquivo.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O “percurso </a:t>
            </a:r>
            <a:r>
              <a:rPr lang="pt-BR" sz="3000" dirty="0">
                <a:latin typeface="+mj-lt"/>
                <a:cs typeface="Times New Roman" pitchFamily="18" charset="0"/>
              </a:rPr>
              <a:t>diplomático”, nos arquivos pessoais, soa instigante, pois, nele, os vãos terminológicos e funcionais da organização e da representação, discorridos nesta investigação, parecem ser reparados, mesmo porque o tipo documental é “Um elemento decisivo para a identificação e para a descrição dos itens documentais e, como consequência, das séries documentais</a:t>
            </a:r>
            <a:r>
              <a:rPr lang="pt-BR" sz="3000" dirty="0" smtClean="0">
                <a:latin typeface="+mj-lt"/>
                <a:cs typeface="Times New Roman" pitchFamily="18" charset="0"/>
              </a:rPr>
              <a:t>” </a:t>
            </a:r>
            <a:r>
              <a:rPr lang="pt-BR" sz="2000" dirty="0" smtClean="0">
                <a:latin typeface="+mj-lt"/>
                <a:cs typeface="Times New Roman" pitchFamily="18" charset="0"/>
              </a:rPr>
              <a:t>(</a:t>
            </a:r>
            <a:r>
              <a:rPr lang="pt-BR" sz="2000" dirty="0" err="1" smtClean="0">
                <a:latin typeface="+mj-lt"/>
                <a:cs typeface="Times New Roman" pitchFamily="18" charset="0"/>
              </a:rPr>
              <a:t>Heredia</a:t>
            </a:r>
            <a:r>
              <a:rPr lang="pt-BR" sz="2000" dirty="0" smtClean="0">
                <a:latin typeface="+mj-lt"/>
                <a:cs typeface="Times New Roman" pitchFamily="18" charset="0"/>
              </a:rPr>
              <a:t> Herrera</a:t>
            </a:r>
            <a:r>
              <a:rPr lang="pt-BR" sz="2000" dirty="0">
                <a:latin typeface="+mj-lt"/>
                <a:cs typeface="Times New Roman" pitchFamily="18" charset="0"/>
              </a:rPr>
              <a:t>, </a:t>
            </a:r>
            <a:r>
              <a:rPr lang="pt-BR" sz="2000" dirty="0" smtClean="0">
                <a:latin typeface="+mj-lt"/>
                <a:cs typeface="Times New Roman" pitchFamily="18" charset="0"/>
              </a:rPr>
              <a:t>2007, p. </a:t>
            </a:r>
            <a:r>
              <a:rPr lang="pt-BR" sz="2000" dirty="0">
                <a:latin typeface="+mj-lt"/>
                <a:cs typeface="Times New Roman" pitchFamily="18" charset="0"/>
              </a:rPr>
              <a:t>45</a:t>
            </a:r>
            <a:r>
              <a:rPr lang="pt-BR" sz="2000" dirty="0" smtClean="0">
                <a:latin typeface="+mj-lt"/>
                <a:cs typeface="Times New Roman" pitchFamily="18" charset="0"/>
              </a:rPr>
              <a:t>).</a:t>
            </a: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6" descr="Resultado de imagem para lista de presenÃ§a fotogra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6" name="Picture 8" descr="Resultado de imagem para lista de presenÃ§a escola ant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6555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Identificar o tipo documental = subordinar a atividade à forma. (espécie + atividade); chamar o documento pelo nome. </a:t>
            </a:r>
          </a:p>
          <a:p>
            <a:pPr algn="just"/>
            <a:r>
              <a:rPr lang="pt-BR" sz="3000" dirty="0">
                <a:latin typeface="+mj-lt"/>
                <a:cs typeface="Times New Roman" pitchFamily="18" charset="0"/>
              </a:rPr>
              <a:t>Uma vez traçado o “percurso diplomático”, pouco provavelmente o usuário de arquivo pessoal será conduzido à “miscelânea”, a exceção convertida em regra, a classe que diz respeito a um dentre os desafios pendentes na realidade desses acervos</a:t>
            </a:r>
            <a:r>
              <a:rPr lang="pt-BR" sz="30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pt-BR" sz="3000" dirty="0" smtClean="0">
                <a:latin typeface="+mj-lt"/>
                <a:cs typeface="Times New Roman" pitchFamily="18" charset="0"/>
              </a:rPr>
              <a:t>Identificação do dispositivo omisso: percurso diplomático x análise textual (carta de amor, rascunho de obra </a:t>
            </a:r>
            <a:r>
              <a:rPr lang="pt-BR" sz="3000" dirty="0" err="1" smtClean="0">
                <a:latin typeface="+mj-lt"/>
                <a:cs typeface="Times New Roman" pitchFamily="18" charset="0"/>
              </a:rPr>
              <a:t>etc</a:t>
            </a:r>
            <a:r>
              <a:rPr lang="pt-BR" sz="3000" dirty="0" smtClean="0">
                <a:latin typeface="+mj-lt"/>
                <a:cs typeface="Times New Roman" pitchFamily="18" charset="0"/>
              </a:rPr>
              <a:t>). </a:t>
            </a:r>
            <a:endParaRPr lang="pt-BR" sz="30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+mj-lt"/>
                <a:cs typeface="Times New Roman" pitchFamily="18" charset="0"/>
                <a:sym typeface="Wingdings" pitchFamily="2" charset="2"/>
              </a:rPr>
              <a:t>Certificados diversos – </a:t>
            </a:r>
            <a:r>
              <a:rPr lang="pt-BR" sz="3000" i="1" dirty="0" smtClean="0">
                <a:latin typeface="+mj-lt"/>
                <a:cs typeface="Times New Roman" pitchFamily="18" charset="0"/>
                <a:sym typeface="Wingdings" pitchFamily="2" charset="2"/>
              </a:rPr>
              <a:t>Documentos particulares.</a:t>
            </a:r>
          </a:p>
          <a:p>
            <a:pPr algn="just"/>
            <a:r>
              <a:rPr lang="pt-BR" sz="3000" dirty="0" smtClean="0">
                <a:latin typeface="+mj-lt"/>
                <a:cs typeface="Times New Roman" pitchFamily="18" charset="0"/>
                <a:sym typeface="Wingdings" pitchFamily="2" charset="2"/>
              </a:rPr>
              <a:t>Certificado de conclusão de curso, certificado de mérito acadêmico, certificado de participação em evento, certificado de apresentação de trabalho científico – (sub-)classe “</a:t>
            </a:r>
            <a:r>
              <a:rPr lang="pt-BR" sz="3000" i="1" dirty="0" smtClean="0">
                <a:latin typeface="+mj-lt"/>
                <a:cs typeface="Times New Roman" pitchFamily="18" charset="0"/>
                <a:sym typeface="Wingdings" pitchFamily="2" charset="2"/>
              </a:rPr>
              <a:t>trajetória acadêmica</a:t>
            </a:r>
            <a:r>
              <a:rPr lang="pt-BR" sz="3000" dirty="0" smtClean="0">
                <a:latin typeface="+mj-lt"/>
                <a:cs typeface="Times New Roman" pitchFamily="18" charset="0"/>
                <a:sym typeface="Wingdings" pitchFamily="2" charset="2"/>
              </a:rPr>
              <a:t>”. </a:t>
            </a:r>
          </a:p>
          <a:p>
            <a:pPr algn="just"/>
            <a:r>
              <a:rPr lang="pt-BR" sz="3000" dirty="0" smtClean="0">
                <a:latin typeface="+mj-lt"/>
                <a:cs typeface="Times New Roman" pitchFamily="18" charset="0"/>
                <a:sym typeface="Wingdings" pitchFamily="2" charset="2"/>
              </a:rPr>
              <a:t>Certificado de dispensa, certificado de batismo – “</a:t>
            </a:r>
            <a:r>
              <a:rPr lang="pt-BR" sz="3000" i="1" dirty="0" smtClean="0">
                <a:latin typeface="+mj-lt"/>
                <a:cs typeface="Times New Roman" pitchFamily="18" charset="0"/>
                <a:sym typeface="Wingdings" pitchFamily="2" charset="2"/>
              </a:rPr>
              <a:t>documentos particulares</a:t>
            </a:r>
            <a:r>
              <a:rPr lang="pt-BR" sz="3000" dirty="0" smtClean="0">
                <a:latin typeface="+mj-lt"/>
                <a:cs typeface="Times New Roman" pitchFamily="18" charset="0"/>
                <a:sym typeface="Wingdings" pitchFamily="2" charset="2"/>
              </a:rPr>
              <a:t>” (certidão de nascimento, carteira de identidade </a:t>
            </a:r>
            <a:r>
              <a:rPr lang="pt-BR" sz="3000" dirty="0" err="1" smtClean="0">
                <a:latin typeface="+mj-lt"/>
                <a:cs typeface="Times New Roman" pitchFamily="18" charset="0"/>
                <a:sym typeface="Wingdings" pitchFamily="2" charset="2"/>
              </a:rPr>
              <a:t>etc</a:t>
            </a:r>
            <a:r>
              <a:rPr lang="pt-BR" sz="3000" dirty="0" smtClean="0">
                <a:latin typeface="+mj-lt"/>
                <a:cs typeface="Times New Roman" pitchFamily="18" charset="0"/>
                <a:sym typeface="Wingdings" pitchFamily="2" charset="2"/>
              </a:rPr>
              <a:t>).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64346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500" dirty="0" smtClean="0">
                <a:latin typeface="+mj-lt"/>
                <a:cs typeface="Times New Roman" pitchFamily="18" charset="0"/>
              </a:rPr>
              <a:t>Cartas de agradecimento / cartas de (expressão de) pêsames. </a:t>
            </a:r>
          </a:p>
          <a:p>
            <a:pPr algn="just"/>
            <a:r>
              <a:rPr lang="pt-BR" sz="3500" dirty="0">
                <a:latin typeface="+mj-lt"/>
                <a:cs typeface="Times New Roman" pitchFamily="18" charset="0"/>
              </a:rPr>
              <a:t>A personalidade é a proveniência; o fundo contém, ao menos, dois grupos funcionais, "vida privada" e "carreira"; no escopo da "vida privada", contemplaríamos a classe "comunicação e correspondência” e, subordinada a ela, a sub-classe de "expressão de sentimentos" para a disposição intelectual das referidas cartas, cujas funções são expressar ora gratidão, ora condolências. </a:t>
            </a:r>
            <a:endParaRPr lang="pt-BR" sz="35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“A </a:t>
            </a:r>
            <a:r>
              <a:rPr lang="pt-BR" dirty="0">
                <a:latin typeface="+mj-lt"/>
                <a:cs typeface="Times New Roman" pitchFamily="18" charset="0"/>
              </a:rPr>
              <a:t>identificação da tipologia documental ajuda na análise do conteúdo, demonstrando o laço entre o produtor dos documentos e seu trabalho, sua vida pessoal e familiar, suas relações de amizades e lazer. Para tal, é preciso uma abordagem investigativa" </a:t>
            </a:r>
            <a:r>
              <a:rPr lang="pt-BR" sz="2200" dirty="0" smtClean="0">
                <a:latin typeface="+mj-lt"/>
                <a:cs typeface="Times New Roman" pitchFamily="18" charset="0"/>
              </a:rPr>
              <a:t>(OLIVEIRA, 2012, p. </a:t>
            </a:r>
            <a:r>
              <a:rPr lang="pt-BR" sz="2200" dirty="0">
                <a:latin typeface="+mj-lt"/>
                <a:cs typeface="Times New Roman" pitchFamily="18" charset="0"/>
              </a:rPr>
              <a:t>83)</a:t>
            </a:r>
            <a:r>
              <a:rPr lang="pt-BR" dirty="0">
                <a:latin typeface="+mj-lt"/>
                <a:cs typeface="Times New Roman" pitchFamily="18" charset="0"/>
              </a:rPr>
              <a:t>, de caráter biográfico (e bibliográfico), que defina as conjunturas da vida privada, da carreira profissional e acadêmica e da personalidade do titular do arquivo como equivalências dos "eixos funcionais" que devem refletir e, por conseguinte, dinamizar a organização e representação dos </a:t>
            </a:r>
            <a:r>
              <a:rPr lang="pt-BR" dirty="0" smtClean="0">
                <a:latin typeface="+mj-lt"/>
                <a:cs typeface="Times New Roman" pitchFamily="18" charset="0"/>
              </a:rPr>
              <a:t>registros. </a:t>
            </a:r>
          </a:p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O caso do arquivo de escritor.</a:t>
            </a:r>
            <a:endParaRPr lang="pt-BR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/>
          <a:lstStyle/>
          <a:p>
            <a:pPr algn="just"/>
            <a:r>
              <a:rPr lang="pt-BR" dirty="0" smtClean="0">
                <a:latin typeface="+mj-lt"/>
                <a:cs typeface="Times New Roman" pitchFamily="18" charset="0"/>
              </a:rPr>
              <a:t>“O uso </a:t>
            </a:r>
            <a:r>
              <a:rPr lang="pt-BR" dirty="0">
                <a:latin typeface="+mj-lt"/>
                <a:cs typeface="Times New Roman" pitchFamily="18" charset="0"/>
              </a:rPr>
              <a:t>do método funcional, além de imperativo, demanda a identificação das atividades imediatamente responsáveis pelos documentos, patamar em que (...) é possível evitar a instabilidade e a polissemia das grandes categorias classificatórias" </a:t>
            </a:r>
            <a:r>
              <a:rPr lang="pt-BR" sz="2000" dirty="0">
                <a:latin typeface="+mj-lt"/>
                <a:cs typeface="Times New Roman" pitchFamily="18" charset="0"/>
              </a:rPr>
              <a:t>(</a:t>
            </a:r>
            <a:r>
              <a:rPr lang="pt-BR" sz="2000" dirty="0" smtClean="0">
                <a:latin typeface="+mj-lt"/>
                <a:cs typeface="Times New Roman" pitchFamily="18" charset="0"/>
              </a:rPr>
              <a:t>Camargo; Goulart</a:t>
            </a:r>
            <a:r>
              <a:rPr lang="pt-BR" sz="2000" dirty="0">
                <a:latin typeface="+mj-lt"/>
                <a:cs typeface="Times New Roman" pitchFamily="18" charset="0"/>
              </a:rPr>
              <a:t>, </a:t>
            </a:r>
            <a:r>
              <a:rPr lang="pt-BR" sz="2000" dirty="0" smtClean="0">
                <a:latin typeface="+mj-lt"/>
                <a:cs typeface="Times New Roman" pitchFamily="18" charset="0"/>
              </a:rPr>
              <a:t>2007, p. </a:t>
            </a:r>
            <a:r>
              <a:rPr lang="pt-BR" sz="2000" dirty="0">
                <a:latin typeface="+mj-lt"/>
                <a:cs typeface="Times New Roman" pitchFamily="18" charset="0"/>
              </a:rPr>
              <a:t>2</a:t>
            </a:r>
            <a:r>
              <a:rPr lang="pt-BR" sz="2000" dirty="0" smtClean="0">
                <a:latin typeface="+mj-lt"/>
                <a:cs typeface="Times New Roman" pitchFamily="18" charset="0"/>
              </a:rPr>
              <a:t>). 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>
                <a:cs typeface="Times New Roman" pitchFamily="18" charset="0"/>
              </a:rPr>
              <a:t>Considerações finais</a:t>
            </a:r>
            <a:endParaRPr lang="pt-BR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85789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sz="7700" dirty="0">
                <a:latin typeface="+mj-lt"/>
                <a:cs typeface="Times New Roman" pitchFamily="18" charset="0"/>
              </a:rPr>
              <a:t>A</a:t>
            </a:r>
            <a:r>
              <a:rPr lang="pt-BR" sz="7700" dirty="0" smtClean="0">
                <a:latin typeface="+mj-lt"/>
                <a:cs typeface="Times New Roman" pitchFamily="18" charset="0"/>
              </a:rPr>
              <a:t> </a:t>
            </a:r>
            <a:r>
              <a:rPr lang="pt-BR" sz="7700" dirty="0">
                <a:latin typeface="+mj-lt"/>
                <a:cs typeface="Times New Roman" pitchFamily="18" charset="0"/>
              </a:rPr>
              <a:t>Diplomática Contemporânea como o parâmetro para a revisão da (e perspectivas de) organização e representação de arquivos pessoais, resgatando-os, de antemão, à dimensão arquivística</a:t>
            </a:r>
            <a:r>
              <a:rPr lang="pt-BR" sz="77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pt-BR" sz="7700" dirty="0">
                <a:latin typeface="+mj-lt"/>
                <a:cs typeface="Times New Roman" pitchFamily="18" charset="0"/>
              </a:rPr>
              <a:t>Do percurso diplomático ao levantamento tipológico, propusemos (indícios de) um esquema de arranjo funcional para os arquivos pessoais, cujo desenvolvimento depende, a priori, da racionalização arquivística, do processamento intelectual por eixos funcionais, equivalências e deduções, no caso dos registros de menor formalidade, e da consideração às peculiaridades dos fundos em questão</a:t>
            </a:r>
            <a:r>
              <a:rPr lang="pt-BR" sz="77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pt-BR" sz="7700" dirty="0">
                <a:latin typeface="+mj-lt"/>
                <a:cs typeface="Times New Roman" pitchFamily="18" charset="0"/>
              </a:rPr>
              <a:t>É, portanto, necessário o aprofundamento do tema "arquivos pessoais" na pesquisa em Arquivologia e na apropriação de seus princípios e métodos, próprios e subjacentes, tais como os da Terminologia (Documentária) e da Diplomática (Contemporânea</a:t>
            </a:r>
            <a:r>
              <a:rPr lang="pt-BR" sz="7700" dirty="0" smtClean="0">
                <a:latin typeface="+mj-lt"/>
                <a:cs typeface="Times New Roman" pitchFamily="18" charset="0"/>
              </a:rPr>
              <a:t>).</a:t>
            </a:r>
            <a:endParaRPr lang="pt-BR" sz="77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>
                <a:cs typeface="Times New Roman" pitchFamily="18" charset="0"/>
              </a:rPr>
              <a:t>Referências</a:t>
            </a:r>
            <a:endParaRPr lang="pt-BR" b="1" dirty="0"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BELLOTTO, H. L. </a:t>
            </a:r>
            <a:r>
              <a:rPr lang="pt-BR" sz="1200" b="1" dirty="0">
                <a:latin typeface="+mj-lt"/>
                <a:cs typeface="Times New Roman" pitchFamily="18" charset="0"/>
              </a:rPr>
              <a:t>Como fazer análise diplomática e análise tipológica em arquivística</a:t>
            </a:r>
            <a:r>
              <a:rPr lang="pt-BR" sz="1200" dirty="0">
                <a:latin typeface="+mj-lt"/>
                <a:cs typeface="Times New Roman" pitchFamily="18" charset="0"/>
              </a:rPr>
              <a:t>: reconhecendo e utilizando o documento de arquivo. São Paulo: Associação de Arquivistas de São Paulo Arquivo do Estado, 2000. (Projeto Como Fazer).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CAMARGO, A. M. de A. Arquivos pessoais são arquivos. </a:t>
            </a:r>
            <a:r>
              <a:rPr lang="pt-BR" sz="1200" b="1" dirty="0">
                <a:latin typeface="+mj-lt"/>
                <a:cs typeface="Times New Roman" pitchFamily="18" charset="0"/>
              </a:rPr>
              <a:t>Revista do Arquivo Público Mineiro</a:t>
            </a:r>
            <a:r>
              <a:rPr lang="pt-BR" sz="1200" dirty="0">
                <a:latin typeface="+mj-lt"/>
                <a:cs typeface="Times New Roman" pitchFamily="18" charset="0"/>
              </a:rPr>
              <a:t>, Ouro Preto, n. 1, p. 26-39, 2009.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 smtClean="0">
                <a:latin typeface="+mj-lt"/>
                <a:cs typeface="Times New Roman" pitchFamily="18" charset="0"/>
              </a:rPr>
              <a:t>CAMARGO</a:t>
            </a:r>
            <a:r>
              <a:rPr lang="pt-BR" sz="1200" dirty="0">
                <a:latin typeface="+mj-lt"/>
                <a:cs typeface="Times New Roman" pitchFamily="18" charset="0"/>
              </a:rPr>
              <a:t>, A. M. de A; GOULART, S. </a:t>
            </a:r>
            <a:r>
              <a:rPr lang="pt-BR" sz="1200" b="1" dirty="0">
                <a:latin typeface="+mj-lt"/>
                <a:cs typeface="Times New Roman" pitchFamily="18" charset="0"/>
              </a:rPr>
              <a:t>Tempo e circunstância</a:t>
            </a:r>
            <a:r>
              <a:rPr lang="pt-BR" sz="1200" dirty="0">
                <a:latin typeface="+mj-lt"/>
                <a:cs typeface="Times New Roman" pitchFamily="18" charset="0"/>
              </a:rPr>
              <a:t>: a abordagem contextual dos arquivos pessoais: procedimentos metodológicos adotados na organização dos documentos de Fernando Henrique Cardoso. São Paulo: IFHC, 2007.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CAVALHEIRO, M. U. Os limiares do arquivo pessoal na Arquivologia: da Diplomática Clássica à Identificação Arquivística. </a:t>
            </a:r>
            <a:r>
              <a:rPr lang="pt-BR" sz="1200" b="1" dirty="0">
                <a:latin typeface="+mj-lt"/>
                <a:cs typeface="Times New Roman" pitchFamily="18" charset="0"/>
              </a:rPr>
              <a:t>Páginas </a:t>
            </a:r>
            <a:r>
              <a:rPr lang="pt-BR" sz="1200" b="1" dirty="0" err="1">
                <a:latin typeface="+mj-lt"/>
                <a:cs typeface="Times New Roman" pitchFamily="18" charset="0"/>
              </a:rPr>
              <a:t>A&amp;B</a:t>
            </a:r>
            <a:r>
              <a:rPr lang="pt-BR" sz="1200" dirty="0">
                <a:latin typeface="+mj-lt"/>
                <a:cs typeface="Times New Roman" pitchFamily="18" charset="0"/>
              </a:rPr>
              <a:t>, Lisboa, v. 1, n. 7, p. 134-146, ago./dez. 2017</a:t>
            </a:r>
            <a:r>
              <a:rPr lang="pt-BR" sz="12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DUCHEIN, M. O respeito aos fundos em arquivística: princípios teóricos e problemas práticos. Trad. Maria Amélia Gomes Leite. </a:t>
            </a:r>
            <a:r>
              <a:rPr lang="pt-BR" sz="1200" b="1" dirty="0" err="1">
                <a:latin typeface="+mj-lt"/>
                <a:cs typeface="Times New Roman" pitchFamily="18" charset="0"/>
              </a:rPr>
              <a:t>Arq</a:t>
            </a:r>
            <a:r>
              <a:rPr lang="pt-BR" sz="1200" b="1" dirty="0">
                <a:latin typeface="+mj-lt"/>
                <a:cs typeface="Times New Roman" pitchFamily="18" charset="0"/>
              </a:rPr>
              <a:t>. &amp; </a:t>
            </a:r>
            <a:r>
              <a:rPr lang="pt-BR" sz="1200" b="1" dirty="0" err="1">
                <a:latin typeface="+mj-lt"/>
                <a:cs typeface="Times New Roman" pitchFamily="18" charset="0"/>
              </a:rPr>
              <a:t>Adm</a:t>
            </a:r>
            <a:r>
              <a:rPr lang="pt-BR" sz="1200" dirty="0">
                <a:latin typeface="+mj-lt"/>
                <a:cs typeface="Times New Roman" pitchFamily="18" charset="0"/>
              </a:rPr>
              <a:t>., Rio de Janeiro, v. 10-14, n. 1, p. 14-33, abr.1982/ago.1986.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DURANTI, L. Diplomática: Novos usos para uma antiga ciência (Parte V). </a:t>
            </a:r>
            <a:r>
              <a:rPr lang="pt-BR" sz="1200" b="1" dirty="0">
                <a:latin typeface="+mj-lt"/>
                <a:cs typeface="Times New Roman" pitchFamily="18" charset="0"/>
              </a:rPr>
              <a:t>Acervo</a:t>
            </a:r>
            <a:r>
              <a:rPr lang="pt-BR" sz="1200" dirty="0">
                <a:latin typeface="+mj-lt"/>
                <a:cs typeface="Times New Roman" pitchFamily="18" charset="0"/>
              </a:rPr>
              <a:t>, Rio de Janeiro, v. 28, n. 1, p. 196-215, 2015.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HEREDIA HERRERA. A. </a:t>
            </a:r>
            <a:r>
              <a:rPr lang="pt-BR" sz="1200" dirty="0" err="1">
                <a:latin typeface="+mj-lt"/>
                <a:cs typeface="Times New Roman" pitchFamily="18" charset="0"/>
              </a:rPr>
              <a:t>En</a:t>
            </a:r>
            <a:r>
              <a:rPr lang="pt-BR" sz="1200" dirty="0">
                <a:latin typeface="+mj-lt"/>
                <a:cs typeface="Times New Roman" pitchFamily="18" charset="0"/>
              </a:rPr>
              <a:t> torno </a:t>
            </a:r>
            <a:r>
              <a:rPr lang="pt-BR" sz="1200" dirty="0" err="1">
                <a:latin typeface="+mj-lt"/>
                <a:cs typeface="Times New Roman" pitchFamily="18" charset="0"/>
              </a:rPr>
              <a:t>al</a:t>
            </a:r>
            <a:r>
              <a:rPr lang="pt-BR" sz="1200" dirty="0">
                <a:latin typeface="+mj-lt"/>
                <a:cs typeface="Times New Roman" pitchFamily="18" charset="0"/>
              </a:rPr>
              <a:t> tipo documental. </a:t>
            </a:r>
            <a:r>
              <a:rPr lang="pt-BR" sz="1200" b="1" dirty="0">
                <a:latin typeface="+mj-lt"/>
                <a:cs typeface="Times New Roman" pitchFamily="18" charset="0"/>
              </a:rPr>
              <a:t>Arquivo &amp; Administração</a:t>
            </a:r>
            <a:r>
              <a:rPr lang="pt-BR" sz="1200" dirty="0">
                <a:latin typeface="+mj-lt"/>
                <a:cs typeface="Times New Roman" pitchFamily="18" charset="0"/>
              </a:rPr>
              <a:t>, Rio de janeiro, v. 3, n. ½, jul./dez. 2007.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HOBBS, C. </a:t>
            </a:r>
            <a:r>
              <a:rPr lang="pt-BR" sz="1200" dirty="0" err="1">
                <a:latin typeface="+mj-lt"/>
                <a:cs typeface="Times New Roman" pitchFamily="18" charset="0"/>
              </a:rPr>
              <a:t>The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character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of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personal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archives</a:t>
            </a:r>
            <a:r>
              <a:rPr lang="pt-BR" sz="1200" dirty="0">
                <a:latin typeface="+mj-lt"/>
                <a:cs typeface="Times New Roman" pitchFamily="18" charset="0"/>
              </a:rPr>
              <a:t>: </a:t>
            </a:r>
            <a:r>
              <a:rPr lang="pt-BR" sz="1200" dirty="0" err="1">
                <a:latin typeface="+mj-lt"/>
                <a:cs typeface="Times New Roman" pitchFamily="18" charset="0"/>
              </a:rPr>
              <a:t>reflections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on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the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value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of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records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of</a:t>
            </a:r>
            <a:r>
              <a:rPr lang="pt-BR" sz="1200" dirty="0">
                <a:latin typeface="+mj-lt"/>
                <a:cs typeface="Times New Roman" pitchFamily="18" charset="0"/>
              </a:rPr>
              <a:t> </a:t>
            </a:r>
            <a:r>
              <a:rPr lang="pt-BR" sz="1200" dirty="0" err="1">
                <a:latin typeface="+mj-lt"/>
                <a:cs typeface="Times New Roman" pitchFamily="18" charset="0"/>
              </a:rPr>
              <a:t>individuals</a:t>
            </a:r>
            <a:r>
              <a:rPr lang="pt-BR" sz="1200" dirty="0">
                <a:latin typeface="+mj-lt"/>
                <a:cs typeface="Times New Roman" pitchFamily="18" charset="0"/>
              </a:rPr>
              <a:t>. </a:t>
            </a:r>
            <a:r>
              <a:rPr lang="pt-BR" sz="1200" b="1" dirty="0" err="1">
                <a:latin typeface="+mj-lt"/>
                <a:cs typeface="Times New Roman" pitchFamily="18" charset="0"/>
              </a:rPr>
              <a:t>Archivaria</a:t>
            </a:r>
            <a:r>
              <a:rPr lang="pt-BR" sz="1200" dirty="0">
                <a:latin typeface="+mj-lt"/>
                <a:cs typeface="Times New Roman" pitchFamily="18" charset="0"/>
              </a:rPr>
              <a:t>, v. 52, p. 126-135, 2001</a:t>
            </a:r>
            <a:r>
              <a:rPr lang="pt-BR" sz="12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t-BR" sz="1200" dirty="0" smtClean="0">
                <a:latin typeface="+mj-lt"/>
                <a:cs typeface="Times New Roman" pitchFamily="18" charset="0"/>
              </a:rPr>
              <a:t>LARA</a:t>
            </a:r>
            <a:r>
              <a:rPr lang="pt-BR" sz="1200" dirty="0">
                <a:latin typeface="+mj-lt"/>
                <a:cs typeface="Times New Roman" pitchFamily="18" charset="0"/>
              </a:rPr>
              <a:t>, M. L. G. de. Linguagem documentária e terminologia. </a:t>
            </a:r>
            <a:r>
              <a:rPr lang="pt-BR" sz="1200" b="1" dirty="0" err="1">
                <a:latin typeface="+mj-lt"/>
                <a:cs typeface="Times New Roman" pitchFamily="18" charset="0"/>
              </a:rPr>
              <a:t>Transinformação</a:t>
            </a:r>
            <a:r>
              <a:rPr lang="pt-BR" sz="1200" dirty="0">
                <a:latin typeface="+mj-lt"/>
                <a:cs typeface="Times New Roman" pitchFamily="18" charset="0"/>
              </a:rPr>
              <a:t>, Campinas, v. 16, n. 3, p. 231 – 240, set./dez. 2004.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 smtClean="0">
                <a:latin typeface="+mj-lt"/>
                <a:cs typeface="Times New Roman" pitchFamily="18" charset="0"/>
              </a:rPr>
              <a:t>LOPEZ</a:t>
            </a:r>
            <a:r>
              <a:rPr lang="pt-BR" sz="1200" dirty="0">
                <a:latin typeface="+mj-lt"/>
                <a:cs typeface="Times New Roman" pitchFamily="18" charset="0"/>
              </a:rPr>
              <a:t>, A. P. A. Arquivos pessoais e as fronteiras da </a:t>
            </a:r>
            <a:r>
              <a:rPr lang="pt-BR" sz="1200" dirty="0" err="1">
                <a:latin typeface="+mj-lt"/>
                <a:cs typeface="Times New Roman" pitchFamily="18" charset="0"/>
              </a:rPr>
              <a:t>arquivologia</a:t>
            </a:r>
            <a:r>
              <a:rPr lang="pt-BR" sz="1200" dirty="0">
                <a:latin typeface="+mj-lt"/>
                <a:cs typeface="Times New Roman" pitchFamily="18" charset="0"/>
              </a:rPr>
              <a:t>. </a:t>
            </a:r>
            <a:r>
              <a:rPr lang="pt-BR" sz="1200" b="1" dirty="0" err="1">
                <a:latin typeface="+mj-lt"/>
                <a:cs typeface="Times New Roman" pitchFamily="18" charset="0"/>
              </a:rPr>
              <a:t>Gragoatá</a:t>
            </a:r>
            <a:r>
              <a:rPr lang="pt-BR" sz="1200" dirty="0">
                <a:latin typeface="+mj-lt"/>
                <a:cs typeface="Times New Roman" pitchFamily="18" charset="0"/>
              </a:rPr>
              <a:t>, Niterói, n. 15, p. 69-82, jul./dez. </a:t>
            </a:r>
            <a:r>
              <a:rPr lang="pt-BR" sz="1200" dirty="0" smtClean="0">
                <a:latin typeface="+mj-lt"/>
                <a:cs typeface="Times New Roman" pitchFamily="18" charset="0"/>
              </a:rPr>
              <a:t>2003.</a:t>
            </a:r>
          </a:p>
          <a:p>
            <a:pPr>
              <a:buNone/>
            </a:pPr>
            <a:r>
              <a:rPr lang="pt-BR" sz="1200" dirty="0">
                <a:latin typeface="+mj-lt"/>
                <a:cs typeface="Times New Roman" pitchFamily="18" charset="0"/>
              </a:rPr>
              <a:t>OLIVEIRA, L. M. V. de. </a:t>
            </a:r>
            <a:r>
              <a:rPr lang="pt-BR" sz="1200" b="1" dirty="0">
                <a:latin typeface="+mj-lt"/>
                <a:cs typeface="Times New Roman" pitchFamily="18" charset="0"/>
              </a:rPr>
              <a:t>Modelagem e status científico na descrição arquivística no campo dos arquivos pessoais</a:t>
            </a:r>
            <a:r>
              <a:rPr lang="pt-BR" sz="1200" dirty="0">
                <a:latin typeface="+mj-lt"/>
                <a:cs typeface="Times New Roman" pitchFamily="18" charset="0"/>
              </a:rPr>
              <a:t>. 2010. 188 f. Tese (Doutorado em História Social) – Departamento de História da Faculdade de Filosofia, Letras e Ciências Humanas – USP, 2010.</a:t>
            </a:r>
            <a:endParaRPr lang="pt-BR" sz="1200" b="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pt-BR" sz="1200" dirty="0" smtClean="0">
                <a:latin typeface="+mj-lt"/>
                <a:cs typeface="Times New Roman" pitchFamily="18" charset="0"/>
              </a:rPr>
              <a:t/>
            </a:r>
            <a:br>
              <a:rPr lang="pt-BR" sz="1200" dirty="0" smtClean="0">
                <a:latin typeface="+mj-lt"/>
                <a:cs typeface="Times New Roman" pitchFamily="18" charset="0"/>
              </a:rPr>
            </a:br>
            <a:endParaRPr lang="pt-BR" sz="1200" b="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786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57982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/>
              <a:t>Quais as convergências e divergências em relação à forma física e intelectual dos 3 tipos documentais identificados?</a:t>
            </a:r>
          </a:p>
          <a:p>
            <a:pPr algn="just"/>
            <a:r>
              <a:rPr lang="pt-BR" sz="3000" dirty="0" smtClean="0"/>
              <a:t>Quais os seus suportes, gêneros e espécies?</a:t>
            </a:r>
          </a:p>
          <a:p>
            <a:pPr algn="just"/>
            <a:r>
              <a:rPr lang="pt-BR" sz="3000" dirty="0" smtClean="0"/>
              <a:t>Que atividades provam e testemunham?</a:t>
            </a:r>
          </a:p>
          <a:p>
            <a:pPr algn="just"/>
            <a:r>
              <a:rPr lang="pt-BR" sz="3000" dirty="0" smtClean="0"/>
              <a:t>São documentos de arquivo? Por quê (sim/não)?</a:t>
            </a:r>
          </a:p>
          <a:p>
            <a:pPr algn="just"/>
            <a:r>
              <a:rPr lang="pt-BR" sz="3000" dirty="0" smtClean="0"/>
              <a:t>O que podemos encontrar de “não-convencional” nos arquivos?</a:t>
            </a:r>
          </a:p>
          <a:p>
            <a:pPr algn="just"/>
            <a:r>
              <a:rPr lang="pt-BR" sz="3000" dirty="0" smtClean="0"/>
              <a:t>O que faz de uma fotografia ou objeto um documento de arquivo?</a:t>
            </a:r>
          </a:p>
          <a:p>
            <a:pPr algn="just"/>
            <a:r>
              <a:rPr lang="pt-BR" sz="3000" dirty="0" smtClean="0"/>
              <a:t>Um livro de biblioteca pode ser considerado um documento de arquivo?</a:t>
            </a:r>
          </a:p>
        </p:txBody>
      </p:sp>
      <p:sp>
        <p:nvSpPr>
          <p:cNvPr id="11268" name="AutoShape 4" descr="Resultado de imagem para meme g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Resultado de imagem para meme g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2" name="AutoShape 8" descr="Resultado de imagem para meme g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4" name="AutoShape 10" descr="Resultado de imagem para meme gl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ARQUIVOS MODERNOS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Todos os </a:t>
            </a:r>
            <a:r>
              <a:rPr lang="pt-BR" b="1" dirty="0"/>
              <a:t>livros</a:t>
            </a:r>
            <a:r>
              <a:rPr lang="pt-BR" dirty="0"/>
              <a:t>, </a:t>
            </a:r>
            <a:r>
              <a:rPr lang="pt-BR" b="1" dirty="0" smtClean="0"/>
              <a:t>papéis</a:t>
            </a:r>
            <a:r>
              <a:rPr lang="pt-BR" dirty="0"/>
              <a:t>, </a:t>
            </a:r>
            <a:r>
              <a:rPr lang="pt-BR" b="1" dirty="0"/>
              <a:t>mapas</a:t>
            </a:r>
            <a:r>
              <a:rPr lang="pt-BR" dirty="0"/>
              <a:t>, </a:t>
            </a:r>
            <a:r>
              <a:rPr lang="pt-BR" b="1" dirty="0"/>
              <a:t>fotografias</a:t>
            </a:r>
            <a:r>
              <a:rPr lang="pt-BR" dirty="0"/>
              <a:t> ou outras </a:t>
            </a:r>
            <a:r>
              <a:rPr lang="pt-BR" b="1" dirty="0" smtClean="0"/>
              <a:t>versões documentárias</a:t>
            </a:r>
            <a:r>
              <a:rPr lang="pt-BR" dirty="0"/>
              <a:t>, </a:t>
            </a:r>
            <a:r>
              <a:rPr lang="pt-BR" b="1" dirty="0"/>
              <a:t>independente de sua apresentação física ou característica</a:t>
            </a:r>
            <a:r>
              <a:rPr lang="pt-BR" dirty="0"/>
              <a:t>, </a:t>
            </a:r>
            <a:r>
              <a:rPr lang="pt-BR" b="1" dirty="0"/>
              <a:t>expedidos ou recebidos </a:t>
            </a:r>
            <a:r>
              <a:rPr lang="pt-BR" dirty="0"/>
              <a:t>por qualquer </a:t>
            </a:r>
            <a:r>
              <a:rPr lang="pt-BR" b="1" dirty="0"/>
              <a:t>entidade pública ou privada </a:t>
            </a:r>
            <a:r>
              <a:rPr lang="pt-BR" dirty="0"/>
              <a:t>no exercício de seus </a:t>
            </a:r>
            <a:r>
              <a:rPr lang="pt-BR" b="1" dirty="0"/>
              <a:t>encargos legais ou em função das suas atividades </a:t>
            </a:r>
            <a:r>
              <a:rPr lang="pt-BR" dirty="0"/>
              <a:t>e preservados ou depositados para preservação por aquela entidade ou por seus legítimos sucessores como </a:t>
            </a:r>
            <a:r>
              <a:rPr lang="pt-BR" b="1" dirty="0"/>
              <a:t>prova de suas funções</a:t>
            </a:r>
            <a:r>
              <a:rPr lang="pt-BR" dirty="0"/>
              <a:t>, sua política, decisões, métodos operações ou outras atividades, ou em virtude do </a:t>
            </a:r>
            <a:r>
              <a:rPr lang="pt-BR" b="1" dirty="0"/>
              <a:t>valor informativo </a:t>
            </a:r>
            <a:r>
              <a:rPr lang="pt-BR" dirty="0"/>
              <a:t>dos dados neles contidos (SHELLENBERG, 2002, p. 41).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ARQUIVOS ESPECIAIS (?)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8315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DOCUMENTO ESPECIAL</a:t>
            </a:r>
            <a:r>
              <a:rPr lang="pt-BR" dirty="0" smtClean="0"/>
              <a:t>: Documento em </a:t>
            </a:r>
            <a:r>
              <a:rPr lang="pt-BR" b="1" dirty="0" smtClean="0"/>
              <a:t>linguagem não-textual</a:t>
            </a:r>
            <a:r>
              <a:rPr lang="pt-BR" dirty="0" smtClean="0"/>
              <a:t>, em </a:t>
            </a:r>
            <a:r>
              <a:rPr lang="pt-BR" b="1" dirty="0" smtClean="0"/>
              <a:t>suporte não-convencional</a:t>
            </a:r>
            <a:r>
              <a:rPr lang="pt-BR" dirty="0" smtClean="0"/>
              <a:t>, ou, no caso de papel, em </a:t>
            </a:r>
            <a:r>
              <a:rPr lang="pt-BR" b="1" dirty="0" smtClean="0"/>
              <a:t>formato e dimensões excepcionais</a:t>
            </a:r>
            <a:r>
              <a:rPr lang="pt-BR" dirty="0" smtClean="0"/>
              <a:t>, que exige </a:t>
            </a:r>
            <a:r>
              <a:rPr lang="pt-BR" b="1" dirty="0" smtClean="0"/>
              <a:t>procedimentos específicos </a:t>
            </a:r>
            <a:r>
              <a:rPr lang="pt-BR" dirty="0" smtClean="0"/>
              <a:t>para seu </a:t>
            </a:r>
            <a:r>
              <a:rPr lang="pt-BR" b="1" dirty="0" smtClean="0"/>
              <a:t>processamento técnico</a:t>
            </a:r>
            <a:r>
              <a:rPr lang="pt-BR" dirty="0" smtClean="0"/>
              <a:t>, </a:t>
            </a:r>
            <a:r>
              <a:rPr lang="pt-BR" b="1" dirty="0" smtClean="0"/>
              <a:t>guarda</a:t>
            </a:r>
            <a:r>
              <a:rPr lang="pt-BR" dirty="0" smtClean="0"/>
              <a:t> e </a:t>
            </a:r>
            <a:r>
              <a:rPr lang="pt-BR" b="1" dirty="0" smtClean="0"/>
              <a:t>preservação</a:t>
            </a:r>
            <a:r>
              <a:rPr lang="pt-BR" dirty="0" smtClean="0"/>
              <a:t>, e cujo </a:t>
            </a:r>
            <a:r>
              <a:rPr lang="pt-BR" b="1" dirty="0" smtClean="0"/>
              <a:t>acesso</a:t>
            </a:r>
            <a:r>
              <a:rPr lang="pt-BR" dirty="0" smtClean="0"/>
              <a:t> depende, na maioria das vezes, de </a:t>
            </a:r>
            <a:r>
              <a:rPr lang="pt-BR" b="1" dirty="0" smtClean="0"/>
              <a:t>intermediação</a:t>
            </a:r>
            <a:r>
              <a:rPr lang="pt-BR" dirty="0" smtClean="0"/>
              <a:t> </a:t>
            </a:r>
            <a:r>
              <a:rPr lang="pt-BR" b="1" dirty="0" smtClean="0"/>
              <a:t>tecnológica</a:t>
            </a:r>
            <a:r>
              <a:rPr lang="pt-BR" dirty="0" smtClean="0"/>
              <a:t> (BRASIL, 2005, p. 75).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ARQUIVOS ESPECIAIS (?)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00108"/>
            <a:ext cx="8215370" cy="58578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Todos os </a:t>
            </a:r>
            <a:r>
              <a:rPr lang="pt-BR" b="1" u="sng" dirty="0" smtClean="0"/>
              <a:t>ARQUIVOS são “ESPECIAIS”</a:t>
            </a:r>
            <a:r>
              <a:rPr lang="pt-BR" b="1" dirty="0" smtClean="0"/>
              <a:t> pelo fato de serem ÚNICOS</a:t>
            </a:r>
            <a:r>
              <a:rPr lang="pt-BR" dirty="0" smtClean="0"/>
              <a:t>. Arquivisticamente, o mais coerente seria concebermos os </a:t>
            </a:r>
            <a:r>
              <a:rPr lang="pt-BR" b="1" dirty="0" smtClean="0"/>
              <a:t>DOCUMENTOS ESPECIAIS</a:t>
            </a:r>
            <a:r>
              <a:rPr lang="pt-BR" dirty="0" smtClean="0"/>
              <a:t> que possam integrar os arquivos, ou seja, </a:t>
            </a:r>
            <a:r>
              <a:rPr lang="pt-BR" b="1" dirty="0" smtClean="0"/>
              <a:t>documentos não-textuais e/ou não-convencionais</a:t>
            </a:r>
            <a:r>
              <a:rPr lang="pt-BR" dirty="0" smtClean="0"/>
              <a:t> que, </a:t>
            </a:r>
            <a:r>
              <a:rPr lang="pt-BR" b="1" dirty="0" smtClean="0"/>
              <a:t>devido a sua configuração física</a:t>
            </a:r>
            <a:r>
              <a:rPr lang="pt-BR" dirty="0" smtClean="0"/>
              <a:t>, dependam de </a:t>
            </a:r>
            <a:r>
              <a:rPr lang="pt-BR" b="1" dirty="0" smtClean="0"/>
              <a:t>“CONDIÇÕES ESPECIAIS” de ACONDICIONAMENTO</a:t>
            </a:r>
            <a:r>
              <a:rPr lang="pt-BR" dirty="0" smtClean="0"/>
              <a:t>,</a:t>
            </a:r>
            <a:r>
              <a:rPr lang="pt-BR" b="1" dirty="0" smtClean="0"/>
              <a:t> PRESERVAÇÃO </a:t>
            </a:r>
            <a:r>
              <a:rPr lang="pt-BR" dirty="0" smtClean="0"/>
              <a:t>e</a:t>
            </a:r>
            <a:r>
              <a:rPr lang="pt-BR" b="1" dirty="0" smtClean="0"/>
              <a:t> ACESSO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Um documento de arquivo, por ser especial, </a:t>
            </a:r>
            <a:r>
              <a:rPr lang="pt-BR" b="1" dirty="0" smtClean="0"/>
              <a:t>não é menos autêntico, natural e orgânico</a:t>
            </a:r>
            <a:r>
              <a:rPr lang="pt-BR" dirty="0" smtClean="0"/>
              <a:t> do que um convencional. A </a:t>
            </a:r>
            <a:r>
              <a:rPr lang="pt-BR" b="1" dirty="0" smtClean="0"/>
              <a:t>lista de presença</a:t>
            </a:r>
            <a:r>
              <a:rPr lang="pt-BR" dirty="0" smtClean="0"/>
              <a:t>, </a:t>
            </a:r>
            <a:r>
              <a:rPr lang="pt-BR" u="sng" dirty="0" smtClean="0"/>
              <a:t>A4 ou fotográfica</a:t>
            </a:r>
            <a:r>
              <a:rPr lang="pt-BR" dirty="0" smtClean="0"/>
              <a:t>, foi produzida com o </a:t>
            </a:r>
            <a:r>
              <a:rPr lang="pt-BR" u="sng" dirty="0" smtClean="0"/>
              <a:t>mesmo propósito</a:t>
            </a:r>
            <a:r>
              <a:rPr lang="pt-BR" dirty="0" smtClean="0"/>
              <a:t> de </a:t>
            </a:r>
            <a:r>
              <a:rPr lang="pt-BR" b="1" dirty="0" smtClean="0"/>
              <a:t>prova/testemunho</a:t>
            </a:r>
            <a:r>
              <a:rPr lang="pt-BR" dirty="0" smtClean="0"/>
              <a:t> do </a:t>
            </a:r>
            <a:r>
              <a:rPr lang="pt-BR" u="sng" dirty="0" smtClean="0"/>
              <a:t>mesmo </a:t>
            </a:r>
            <a:r>
              <a:rPr lang="pt-BR" i="1" u="sng" dirty="0" err="1" smtClean="0"/>
              <a:t>actio</a:t>
            </a:r>
            <a:r>
              <a:rPr lang="pt-BR" dirty="0" smtClean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2123</Words>
  <Application>Microsoft Office PowerPoint</Application>
  <PresentationFormat>Apresentação na tela (4:3)</PresentationFormat>
  <Paragraphs>142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Tema do Office</vt:lpstr>
      <vt:lpstr>ARQUIVOS ESPECIAIS E ESPECIALIZADOS: conceitos e chaves de organização e representação</vt:lpstr>
      <vt:lpstr>Observe e identifique os TIPOS DOCUMENTAIS a seguir:</vt:lpstr>
      <vt:lpstr>Apresentação do PowerPoint</vt:lpstr>
      <vt:lpstr>Apresentação do PowerPoint</vt:lpstr>
      <vt:lpstr>Apresentação do PowerPoint</vt:lpstr>
      <vt:lpstr>Apresentação do PowerPoint</vt:lpstr>
      <vt:lpstr>ARQUIVOS MODERNOS</vt:lpstr>
      <vt:lpstr>ARQUIVOS ESPECIAIS (?)</vt:lpstr>
      <vt:lpstr>ARQUIVOS ESPECIAIS (?)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DOCUMENTOS ESPECIAIS: organização e representação (arquivísticas)</vt:lpstr>
      <vt:lpstr>Apresentação do PowerPoint</vt:lpstr>
      <vt:lpstr>Tipologia  Documental?</vt:lpstr>
      <vt:lpstr>TIPOLOGIA DOCUMENTAL EM ACERVOS ESPECIAIS</vt:lpstr>
      <vt:lpstr>TIPOLOGIA DOCUMENTAL EM ACERVOS ESPECIAIS</vt:lpstr>
      <vt:lpstr>ARQUIVOS ESPECIALIZADOS</vt:lpstr>
      <vt:lpstr>ARQUIVOS ESPECIALIZADOS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ORGANIZAÇÃO E REPRESENTAÇÃO DE ARQUIVOS ESPECIALIZADOS</vt:lpstr>
      <vt:lpstr>Diplomática Contemporânea como parâmetro para organização de arquivos pessoais: terminologia e funcionalidade</vt:lpstr>
      <vt:lpstr>Introdução</vt:lpstr>
      <vt:lpstr>Objetivos</vt:lpstr>
      <vt:lpstr>   Metodologia </vt:lpstr>
      <vt:lpstr>Os arquivos pessoais e a racionalização arquivística</vt:lpstr>
      <vt:lpstr>Terminologia e funcionalidade em arquivos pessoais</vt:lpstr>
      <vt:lpstr>UM “PERCURSO DIPLOMÁTICO” NA ORGANIZAÇÃO DE ARQUIVOS PESSOAIS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ARQUIVOS ESPECIAIS E ESPECIALIZADOS: chaves de organização e representação</dc:title>
  <dc:creator>Adriana</dc:creator>
  <cp:lastModifiedBy>Marcos Ulisses Cavalheiro</cp:lastModifiedBy>
  <cp:revision>6</cp:revision>
  <dcterms:created xsi:type="dcterms:W3CDTF">2018-05-24T13:14:01Z</dcterms:created>
  <dcterms:modified xsi:type="dcterms:W3CDTF">2018-06-08T12:19:50Z</dcterms:modified>
</cp:coreProperties>
</file>