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0" r:id="rId2"/>
    <p:sldId id="262" r:id="rId3"/>
    <p:sldId id="396" r:id="rId4"/>
    <p:sldId id="263" r:id="rId5"/>
    <p:sldId id="267" r:id="rId6"/>
    <p:sldId id="266" r:id="rId7"/>
    <p:sldId id="394" r:id="rId8"/>
    <p:sldId id="421" r:id="rId9"/>
    <p:sldId id="390" r:id="rId10"/>
    <p:sldId id="400" r:id="rId11"/>
    <p:sldId id="403" r:id="rId12"/>
    <p:sldId id="404" r:id="rId13"/>
    <p:sldId id="419" r:id="rId14"/>
    <p:sldId id="405" r:id="rId15"/>
    <p:sldId id="406" r:id="rId16"/>
    <p:sldId id="408" r:id="rId17"/>
    <p:sldId id="422" r:id="rId18"/>
    <p:sldId id="425" r:id="rId19"/>
    <p:sldId id="411" r:id="rId20"/>
    <p:sldId id="412" r:id="rId21"/>
    <p:sldId id="413" r:id="rId22"/>
    <p:sldId id="414" r:id="rId23"/>
    <p:sldId id="415" r:id="rId24"/>
    <p:sldId id="416" r:id="rId25"/>
    <p:sldId id="417" r:id="rId26"/>
    <p:sldId id="420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8A"/>
    <a:srgbClr val="003399"/>
    <a:srgbClr val="E0E6EF"/>
    <a:srgbClr val="6D6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31"/>
    <p:restoredTop sz="90000" autoAdjust="0"/>
  </p:normalViewPr>
  <p:slideViewPr>
    <p:cSldViewPr>
      <p:cViewPr>
        <p:scale>
          <a:sx n="50" d="100"/>
          <a:sy n="50" d="100"/>
        </p:scale>
        <p:origin x="1392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005"/>
    </p:cViewPr>
  </p:sorterViewPr>
  <p:notesViewPr>
    <p:cSldViewPr>
      <p:cViewPr varScale="1">
        <p:scale>
          <a:sx n="65" d="100"/>
          <a:sy n="65" d="100"/>
        </p:scale>
        <p:origin x="3154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3F8428-DD0F-480E-B075-9FBF99B774AE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9E726317-6BDB-4EEB-8603-F73C2BC6481F}">
      <dgm:prSet phldrT="[Texto]" custT="1"/>
      <dgm:spPr>
        <a:solidFill>
          <a:srgbClr val="002060"/>
        </a:solidFill>
        <a:ln>
          <a:noFill/>
        </a:ln>
      </dgm:spPr>
      <dgm:t>
        <a:bodyPr/>
        <a:lstStyle/>
        <a:p>
          <a:r>
            <a:rPr lang="pt-BR" sz="1200" b="1" dirty="0">
              <a:ln>
                <a:noFill/>
              </a:ln>
              <a:latin typeface="Verdana" pitchFamily="34" charset="0"/>
            </a:rPr>
            <a:t>Fatores </a:t>
          </a:r>
        </a:p>
        <a:p>
          <a:r>
            <a:rPr lang="pt-BR" sz="1200" b="1" dirty="0">
              <a:ln>
                <a:noFill/>
              </a:ln>
              <a:latin typeface="Verdana" pitchFamily="34" charset="0"/>
            </a:rPr>
            <a:t>Higiênicos(ambientais)</a:t>
          </a:r>
        </a:p>
      </dgm:t>
    </dgm:pt>
    <dgm:pt modelId="{FA724C13-BA55-4DAF-B914-815FC8ABA946}" type="parTrans" cxnId="{384BB574-2A8A-44F8-914E-CFEF81316E7A}">
      <dgm:prSet/>
      <dgm:spPr/>
      <dgm:t>
        <a:bodyPr/>
        <a:lstStyle/>
        <a:p>
          <a:endParaRPr lang="pt-BR"/>
        </a:p>
      </dgm:t>
    </dgm:pt>
    <dgm:pt modelId="{E5811EC4-E939-4628-B94C-749E76582C94}" type="sibTrans" cxnId="{384BB574-2A8A-44F8-914E-CFEF81316E7A}">
      <dgm:prSet/>
      <dgm:spPr/>
      <dgm:t>
        <a:bodyPr/>
        <a:lstStyle/>
        <a:p>
          <a:endParaRPr lang="pt-BR"/>
        </a:p>
      </dgm:t>
    </dgm:pt>
    <dgm:pt modelId="{422A3933-DA0B-432D-BD81-1725561F6375}">
      <dgm:prSet phldrT="[Texto]" custT="1"/>
      <dgm:spPr/>
      <dgm:t>
        <a:bodyPr/>
        <a:lstStyle/>
        <a:p>
          <a:endParaRPr lang="pt-BR" sz="1400" dirty="0">
            <a:latin typeface="Verdana" pitchFamily="34" charset="0"/>
          </a:endParaRPr>
        </a:p>
      </dgm:t>
    </dgm:pt>
    <dgm:pt modelId="{D33564DC-54F0-45CB-B412-A5A73BE33577}" type="parTrans" cxnId="{8E480D5F-2642-4B6C-A10C-49144B6CDA23}">
      <dgm:prSet/>
      <dgm:spPr/>
      <dgm:t>
        <a:bodyPr/>
        <a:lstStyle/>
        <a:p>
          <a:endParaRPr lang="pt-BR"/>
        </a:p>
      </dgm:t>
    </dgm:pt>
    <dgm:pt modelId="{69BEE559-5F67-4A52-B8F1-8398B94CB360}" type="sibTrans" cxnId="{8E480D5F-2642-4B6C-A10C-49144B6CDA23}">
      <dgm:prSet/>
      <dgm:spPr/>
      <dgm:t>
        <a:bodyPr/>
        <a:lstStyle/>
        <a:p>
          <a:endParaRPr lang="pt-BR"/>
        </a:p>
      </dgm:t>
    </dgm:pt>
    <dgm:pt modelId="{0A341941-1DE5-457C-AE67-99EA32C9FC1C}">
      <dgm:prSet phldrT="[Texto]" custT="1"/>
      <dgm:spPr/>
      <dgm:t>
        <a:bodyPr/>
        <a:lstStyle/>
        <a:p>
          <a:r>
            <a:rPr lang="pt-BR" sz="1400" dirty="0">
              <a:latin typeface="Verdana" pitchFamily="34" charset="0"/>
            </a:rPr>
            <a:t> Benefícios sociais.</a:t>
          </a:r>
        </a:p>
      </dgm:t>
    </dgm:pt>
    <dgm:pt modelId="{7A12CB98-0473-4BF2-9424-2281EB757BF7}" type="parTrans" cxnId="{8B8EA489-498A-423B-9F6A-FCDCF11720E8}">
      <dgm:prSet/>
      <dgm:spPr/>
      <dgm:t>
        <a:bodyPr/>
        <a:lstStyle/>
        <a:p>
          <a:endParaRPr lang="pt-BR"/>
        </a:p>
      </dgm:t>
    </dgm:pt>
    <dgm:pt modelId="{7C34CC44-3357-434C-A531-78249392FB32}" type="sibTrans" cxnId="{8B8EA489-498A-423B-9F6A-FCDCF11720E8}">
      <dgm:prSet/>
      <dgm:spPr/>
      <dgm:t>
        <a:bodyPr/>
        <a:lstStyle/>
        <a:p>
          <a:endParaRPr lang="pt-BR"/>
        </a:p>
      </dgm:t>
    </dgm:pt>
    <dgm:pt modelId="{9F29D2B2-6D78-4775-9D8B-217E450B21A6}">
      <dgm:prSet phldrT="[Texto]" custT="1"/>
      <dgm:spPr>
        <a:solidFill>
          <a:srgbClr val="002060"/>
        </a:solidFill>
        <a:ln>
          <a:noFill/>
        </a:ln>
      </dgm:spPr>
      <dgm:t>
        <a:bodyPr/>
        <a:lstStyle/>
        <a:p>
          <a:r>
            <a:rPr lang="pt-BR" sz="1200" b="1" dirty="0">
              <a:ln>
                <a:noFill/>
              </a:ln>
              <a:latin typeface="Verdana" pitchFamily="34" charset="0"/>
            </a:rPr>
            <a:t>Fatores emocionais</a:t>
          </a:r>
        </a:p>
      </dgm:t>
    </dgm:pt>
    <dgm:pt modelId="{A654042A-3D6C-49E8-8B28-F1ED97B1E3CA}" type="parTrans" cxnId="{F38474A3-9E68-4915-9329-1ED9C477B750}">
      <dgm:prSet/>
      <dgm:spPr/>
      <dgm:t>
        <a:bodyPr/>
        <a:lstStyle/>
        <a:p>
          <a:endParaRPr lang="pt-BR"/>
        </a:p>
      </dgm:t>
    </dgm:pt>
    <dgm:pt modelId="{B569357B-0A62-4C93-864B-F6F0DE9319FE}" type="sibTrans" cxnId="{F38474A3-9E68-4915-9329-1ED9C477B750}">
      <dgm:prSet/>
      <dgm:spPr/>
      <dgm:t>
        <a:bodyPr/>
        <a:lstStyle/>
        <a:p>
          <a:endParaRPr lang="pt-BR"/>
        </a:p>
      </dgm:t>
    </dgm:pt>
    <dgm:pt modelId="{2107C6A7-FA18-41D6-B41A-C9CA5AE8E3A2}">
      <dgm:prSet phldrT="[Texto]" custT="1"/>
      <dgm:spPr/>
      <dgm:t>
        <a:bodyPr/>
        <a:lstStyle/>
        <a:p>
          <a:r>
            <a:rPr lang="pt-BR" sz="1400" dirty="0">
              <a:latin typeface="Verdana" pitchFamily="34" charset="0"/>
            </a:rPr>
            <a:t> Políticas da empresa e regulamentos internos.</a:t>
          </a:r>
        </a:p>
      </dgm:t>
    </dgm:pt>
    <dgm:pt modelId="{050E4180-88CF-4B28-B66D-FE159E835B51}" type="parTrans" cxnId="{E1490442-36B5-40E8-ABCF-87F2FEFE290D}">
      <dgm:prSet/>
      <dgm:spPr/>
      <dgm:t>
        <a:bodyPr/>
        <a:lstStyle/>
        <a:p>
          <a:endParaRPr lang="pt-BR"/>
        </a:p>
      </dgm:t>
    </dgm:pt>
    <dgm:pt modelId="{6A41E757-30A6-4CF3-9498-CF9BA4A7AC89}" type="sibTrans" cxnId="{E1490442-36B5-40E8-ABCF-87F2FEFE290D}">
      <dgm:prSet/>
      <dgm:spPr/>
      <dgm:t>
        <a:bodyPr/>
        <a:lstStyle/>
        <a:p>
          <a:endParaRPr lang="pt-BR"/>
        </a:p>
      </dgm:t>
    </dgm:pt>
    <dgm:pt modelId="{A71FDD40-063B-426A-BAC4-C5E9DD878D79}">
      <dgm:prSet phldrT="[Texto]" custT="1"/>
      <dgm:spPr/>
      <dgm:t>
        <a:bodyPr/>
        <a:lstStyle/>
        <a:p>
          <a:r>
            <a:rPr lang="pt-BR" sz="1400" dirty="0">
              <a:latin typeface="Verdana" pitchFamily="34" charset="0"/>
            </a:rPr>
            <a:t>Tarefas e deveres relacionados à função exercida.</a:t>
          </a:r>
        </a:p>
      </dgm:t>
    </dgm:pt>
    <dgm:pt modelId="{1D27B17B-8B63-4D30-B727-57EEB6D033F9}" type="parTrans" cxnId="{217FF138-30E5-4288-A835-85EC36A9078C}">
      <dgm:prSet/>
      <dgm:spPr/>
      <dgm:t>
        <a:bodyPr/>
        <a:lstStyle/>
        <a:p>
          <a:endParaRPr lang="pt-BR"/>
        </a:p>
      </dgm:t>
    </dgm:pt>
    <dgm:pt modelId="{3DF02C25-3119-4016-8B89-1217ACCF771F}" type="sibTrans" cxnId="{217FF138-30E5-4288-A835-85EC36A9078C}">
      <dgm:prSet/>
      <dgm:spPr/>
      <dgm:t>
        <a:bodyPr/>
        <a:lstStyle/>
        <a:p>
          <a:endParaRPr lang="pt-BR"/>
        </a:p>
      </dgm:t>
    </dgm:pt>
    <dgm:pt modelId="{823F8C8E-427D-4017-A048-980D4AEA4500}">
      <dgm:prSet phldrT="[Texto]" custT="1"/>
      <dgm:spPr/>
      <dgm:t>
        <a:bodyPr/>
        <a:lstStyle/>
        <a:p>
          <a:endParaRPr lang="pt-BR" sz="1400" dirty="0">
            <a:latin typeface="Verdana" pitchFamily="34" charset="0"/>
          </a:endParaRPr>
        </a:p>
      </dgm:t>
    </dgm:pt>
    <dgm:pt modelId="{AED29603-8A56-40FE-B181-409B75E4352B}" type="parTrans" cxnId="{E63A58D7-049C-4B6F-995B-81982D69BEB6}">
      <dgm:prSet/>
      <dgm:spPr/>
      <dgm:t>
        <a:bodyPr/>
        <a:lstStyle/>
        <a:p>
          <a:endParaRPr lang="pt-BR"/>
        </a:p>
      </dgm:t>
    </dgm:pt>
    <dgm:pt modelId="{F1D5270F-623B-486B-B85A-5C804F3B5272}" type="sibTrans" cxnId="{E63A58D7-049C-4B6F-995B-81982D69BEB6}">
      <dgm:prSet/>
      <dgm:spPr/>
      <dgm:t>
        <a:bodyPr/>
        <a:lstStyle/>
        <a:p>
          <a:endParaRPr lang="pt-BR"/>
        </a:p>
      </dgm:t>
    </dgm:pt>
    <dgm:pt modelId="{5CFDBC44-5674-4AEC-8FB1-53849B4BFAFB}">
      <dgm:prSet phldrT="[Texto]" custT="1"/>
      <dgm:spPr/>
      <dgm:t>
        <a:bodyPr/>
        <a:lstStyle/>
        <a:p>
          <a:endParaRPr lang="pt-BR" sz="1400" dirty="0">
            <a:latin typeface="Verdana" pitchFamily="34" charset="0"/>
          </a:endParaRPr>
        </a:p>
      </dgm:t>
    </dgm:pt>
    <dgm:pt modelId="{B152EAC7-F0F2-41C3-9FCA-7697D6251212}" type="parTrans" cxnId="{AB89473C-0DE2-4E49-9F13-C8D383D39DA7}">
      <dgm:prSet/>
      <dgm:spPr/>
      <dgm:t>
        <a:bodyPr/>
        <a:lstStyle/>
        <a:p>
          <a:endParaRPr lang="pt-BR"/>
        </a:p>
      </dgm:t>
    </dgm:pt>
    <dgm:pt modelId="{A1F448F5-0FCF-449F-BFBD-BE219FF388A7}" type="sibTrans" cxnId="{AB89473C-0DE2-4E49-9F13-C8D383D39DA7}">
      <dgm:prSet/>
      <dgm:spPr/>
      <dgm:t>
        <a:bodyPr/>
        <a:lstStyle/>
        <a:p>
          <a:endParaRPr lang="pt-BR"/>
        </a:p>
      </dgm:t>
    </dgm:pt>
    <dgm:pt modelId="{D1C2E7E2-9C50-4BCC-8BF2-E3C26188BA35}">
      <dgm:prSet phldrT="[Texto]" custT="1"/>
      <dgm:spPr/>
      <dgm:t>
        <a:bodyPr/>
        <a:lstStyle/>
        <a:p>
          <a:endParaRPr lang="pt-BR" sz="1400" dirty="0">
            <a:latin typeface="Verdana" pitchFamily="34" charset="0"/>
          </a:endParaRPr>
        </a:p>
      </dgm:t>
    </dgm:pt>
    <dgm:pt modelId="{0E96DDB8-CD81-4AC9-9CE1-4856E11824CE}" type="parTrans" cxnId="{A4446746-5A1B-4B38-B75E-B2C4E94FCE2F}">
      <dgm:prSet/>
      <dgm:spPr/>
      <dgm:t>
        <a:bodyPr/>
        <a:lstStyle/>
        <a:p>
          <a:endParaRPr lang="pt-BR"/>
        </a:p>
      </dgm:t>
    </dgm:pt>
    <dgm:pt modelId="{E6785747-04C8-4843-9ADD-C812DB1D90F0}" type="sibTrans" cxnId="{A4446746-5A1B-4B38-B75E-B2C4E94FCE2F}">
      <dgm:prSet/>
      <dgm:spPr/>
      <dgm:t>
        <a:bodyPr/>
        <a:lstStyle/>
        <a:p>
          <a:endParaRPr lang="pt-BR"/>
        </a:p>
      </dgm:t>
    </dgm:pt>
    <dgm:pt modelId="{E44D506E-DCEC-4946-852D-97010B04F0C4}">
      <dgm:prSet phldrT="[Texto]" custT="1"/>
      <dgm:spPr/>
      <dgm:t>
        <a:bodyPr/>
        <a:lstStyle/>
        <a:p>
          <a:endParaRPr lang="pt-BR" sz="1400" dirty="0">
            <a:latin typeface="Verdana" pitchFamily="34" charset="0"/>
          </a:endParaRPr>
        </a:p>
      </dgm:t>
    </dgm:pt>
    <dgm:pt modelId="{65AC9EFA-2F8E-4C14-AE22-C2C15FF57903}" type="parTrans" cxnId="{895D79B0-E71C-4FC5-89B5-69FE31CCE4DF}">
      <dgm:prSet/>
      <dgm:spPr/>
      <dgm:t>
        <a:bodyPr/>
        <a:lstStyle/>
        <a:p>
          <a:endParaRPr lang="pt-BR"/>
        </a:p>
      </dgm:t>
    </dgm:pt>
    <dgm:pt modelId="{FBA64275-2F9F-4BB4-9E2E-1B36AA0875BC}" type="sibTrans" cxnId="{895D79B0-E71C-4FC5-89B5-69FE31CCE4DF}">
      <dgm:prSet/>
      <dgm:spPr/>
      <dgm:t>
        <a:bodyPr/>
        <a:lstStyle/>
        <a:p>
          <a:endParaRPr lang="pt-BR"/>
        </a:p>
      </dgm:t>
    </dgm:pt>
    <dgm:pt modelId="{0C4718A2-EFAA-40EF-9552-367620B0D780}">
      <dgm:prSet phldrT="[Texto]" custT="1"/>
      <dgm:spPr/>
      <dgm:t>
        <a:bodyPr/>
        <a:lstStyle/>
        <a:p>
          <a:r>
            <a:rPr lang="pt-BR" sz="1400" dirty="0">
              <a:latin typeface="Verdana" pitchFamily="34" charset="0"/>
            </a:rPr>
            <a:t>Salários.</a:t>
          </a:r>
        </a:p>
      </dgm:t>
    </dgm:pt>
    <dgm:pt modelId="{C3E6CA59-BAA4-43B1-928A-74AB333DAF3B}" type="parTrans" cxnId="{F768190C-3D4D-4F73-9F18-025ED6C1B49B}">
      <dgm:prSet/>
      <dgm:spPr/>
      <dgm:t>
        <a:bodyPr/>
        <a:lstStyle/>
        <a:p>
          <a:endParaRPr lang="pt-BR"/>
        </a:p>
      </dgm:t>
    </dgm:pt>
    <dgm:pt modelId="{7F476F03-5F18-4850-B869-E505FBD9B486}" type="sibTrans" cxnId="{F768190C-3D4D-4F73-9F18-025ED6C1B49B}">
      <dgm:prSet/>
      <dgm:spPr/>
      <dgm:t>
        <a:bodyPr/>
        <a:lstStyle/>
        <a:p>
          <a:endParaRPr lang="pt-BR"/>
        </a:p>
      </dgm:t>
    </dgm:pt>
    <dgm:pt modelId="{8A3DAFFB-F2B8-459F-B0EB-EAA74F3DBB54}">
      <dgm:prSet phldrT="[Texto]" custT="1"/>
      <dgm:spPr/>
      <dgm:t>
        <a:bodyPr/>
        <a:lstStyle/>
        <a:p>
          <a:r>
            <a:rPr lang="pt-BR" sz="1400" dirty="0">
              <a:latin typeface="Verdana" pitchFamily="34" charset="0"/>
            </a:rPr>
            <a:t>Conteúdo do cargo.</a:t>
          </a:r>
        </a:p>
      </dgm:t>
    </dgm:pt>
    <dgm:pt modelId="{58F37628-D3EA-45C6-82FA-77A0F543E7A5}" type="parTrans" cxnId="{15193B60-D2D8-40ED-9036-D5B6C1A01E8D}">
      <dgm:prSet/>
      <dgm:spPr/>
      <dgm:t>
        <a:bodyPr/>
        <a:lstStyle/>
        <a:p>
          <a:endParaRPr lang="pt-BR"/>
        </a:p>
      </dgm:t>
    </dgm:pt>
    <dgm:pt modelId="{70EF3A90-3B5B-4C84-8976-E98CB43E2C39}" type="sibTrans" cxnId="{15193B60-D2D8-40ED-9036-D5B6C1A01E8D}">
      <dgm:prSet/>
      <dgm:spPr/>
      <dgm:t>
        <a:bodyPr/>
        <a:lstStyle/>
        <a:p>
          <a:endParaRPr lang="pt-BR"/>
        </a:p>
      </dgm:t>
    </dgm:pt>
    <dgm:pt modelId="{562653F2-80DD-40A1-9219-EF40977CA125}" type="pres">
      <dgm:prSet presAssocID="{D43F8428-DD0F-480E-B075-9FBF99B774AE}" presName="Name0" presStyleCnt="0">
        <dgm:presLayoutVars>
          <dgm:dir/>
          <dgm:animLvl val="lvl"/>
          <dgm:resizeHandles val="exact"/>
        </dgm:presLayoutVars>
      </dgm:prSet>
      <dgm:spPr/>
    </dgm:pt>
    <dgm:pt modelId="{FDA86B11-E0AE-46C2-B02E-BD57DFDF7958}" type="pres">
      <dgm:prSet presAssocID="{9E726317-6BDB-4EEB-8603-F73C2BC6481F}" presName="composite" presStyleCnt="0"/>
      <dgm:spPr/>
    </dgm:pt>
    <dgm:pt modelId="{33DF26D4-8E24-4D5F-85D1-194B53419F30}" type="pres">
      <dgm:prSet presAssocID="{9E726317-6BDB-4EEB-8603-F73C2BC6481F}" presName="parTx" presStyleLbl="alignNode1" presStyleIdx="0" presStyleCnt="2" custScaleX="110684" custScaleY="106080" custLinFactNeighborY="-262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</dgm:pt>
    <dgm:pt modelId="{CED03186-90CA-47FA-867F-C86EE5EC0788}" type="pres">
      <dgm:prSet presAssocID="{9E726317-6BDB-4EEB-8603-F73C2BC6481F}" presName="desTx" presStyleLbl="alignAccFollowNode1" presStyleIdx="0" presStyleCnt="2" custScaleX="111799" custScaleY="97972">
        <dgm:presLayoutVars>
          <dgm:bulletEnabled val="1"/>
        </dgm:presLayoutVars>
      </dgm:prSet>
      <dgm:spPr>
        <a:prstGeom prst="round2SameRect">
          <a:avLst/>
        </a:prstGeom>
      </dgm:spPr>
    </dgm:pt>
    <dgm:pt modelId="{1AC979F3-BF16-4F26-BD69-4D5DEC4D1F02}" type="pres">
      <dgm:prSet presAssocID="{E5811EC4-E939-4628-B94C-749E76582C94}" presName="space" presStyleCnt="0"/>
      <dgm:spPr/>
    </dgm:pt>
    <dgm:pt modelId="{DBD0A5B0-931F-4DCF-86C4-D942E96E2819}" type="pres">
      <dgm:prSet presAssocID="{9F29D2B2-6D78-4775-9D8B-217E450B21A6}" presName="composite" presStyleCnt="0"/>
      <dgm:spPr/>
    </dgm:pt>
    <dgm:pt modelId="{A1F055DB-1388-4212-BACB-6E6CBB7BC395}" type="pres">
      <dgm:prSet presAssocID="{9F29D2B2-6D78-4775-9D8B-217E450B21A6}" presName="parTx" presStyleLbl="alignNode1" presStyleIdx="1" presStyleCnt="2" custScaleX="108528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</dgm:pt>
    <dgm:pt modelId="{82AE62EA-D12F-4A6D-A75D-2CC25EBC48A1}" type="pres">
      <dgm:prSet presAssocID="{9F29D2B2-6D78-4775-9D8B-217E450B21A6}" presName="desTx" presStyleLbl="alignAccFollowNode1" presStyleIdx="1" presStyleCnt="2" custScaleX="109481" custScaleY="100000" custLinFactNeighborX="176" custLinFactNeighborY="2218">
        <dgm:presLayoutVars>
          <dgm:bulletEnabled val="1"/>
        </dgm:presLayoutVars>
      </dgm:prSet>
      <dgm:spPr>
        <a:prstGeom prst="round2SameRect">
          <a:avLst/>
        </a:prstGeom>
      </dgm:spPr>
    </dgm:pt>
  </dgm:ptLst>
  <dgm:cxnLst>
    <dgm:cxn modelId="{C24ECB08-3FC2-4350-B4F1-7E5124622EDB}" type="presOf" srcId="{D43F8428-DD0F-480E-B075-9FBF99B774AE}" destId="{562653F2-80DD-40A1-9219-EF40977CA125}" srcOrd="0" destOrd="0" presId="urn:microsoft.com/office/officeart/2005/8/layout/hList1"/>
    <dgm:cxn modelId="{F768190C-3D4D-4F73-9F18-025ED6C1B49B}" srcId="{9E726317-6BDB-4EEB-8603-F73C2BC6481F}" destId="{0C4718A2-EFAA-40EF-9552-367620B0D780}" srcOrd="1" destOrd="0" parTransId="{C3E6CA59-BAA4-43B1-928A-74AB333DAF3B}" sibTransId="{7F476F03-5F18-4850-B869-E505FBD9B486}"/>
    <dgm:cxn modelId="{99CAA70E-FDA4-4A4B-BD02-3CC240F9B5CF}" type="presOf" srcId="{9E726317-6BDB-4EEB-8603-F73C2BC6481F}" destId="{33DF26D4-8E24-4D5F-85D1-194B53419F30}" srcOrd="0" destOrd="0" presId="urn:microsoft.com/office/officeart/2005/8/layout/hList1"/>
    <dgm:cxn modelId="{B468E618-4E46-46A2-9B0B-5723E9506286}" type="presOf" srcId="{823F8C8E-427D-4017-A048-980D4AEA4500}" destId="{82AE62EA-D12F-4A6D-A75D-2CC25EBC48A1}" srcOrd="0" destOrd="2" presId="urn:microsoft.com/office/officeart/2005/8/layout/hList1"/>
    <dgm:cxn modelId="{798D281B-D938-4C43-B110-46579EBD6C9B}" type="presOf" srcId="{422A3933-DA0B-432D-BD81-1725561F6375}" destId="{CED03186-90CA-47FA-867F-C86EE5EC0788}" srcOrd="0" destOrd="0" presId="urn:microsoft.com/office/officeart/2005/8/layout/hList1"/>
    <dgm:cxn modelId="{2FF6981D-0A48-43A5-8A32-9FA8C6B652E9}" type="presOf" srcId="{5CFDBC44-5674-4AEC-8FB1-53849B4BFAFB}" destId="{CED03186-90CA-47FA-867F-C86EE5EC0788}" srcOrd="0" destOrd="2" presId="urn:microsoft.com/office/officeart/2005/8/layout/hList1"/>
    <dgm:cxn modelId="{217FF138-30E5-4288-A835-85EC36A9078C}" srcId="{9F29D2B2-6D78-4775-9D8B-217E450B21A6}" destId="{A71FDD40-063B-426A-BAC4-C5E9DD878D79}" srcOrd="3" destOrd="0" parTransId="{1D27B17B-8B63-4D30-B727-57EEB6D033F9}" sibTransId="{3DF02C25-3119-4016-8B89-1217ACCF771F}"/>
    <dgm:cxn modelId="{AB89473C-0DE2-4E49-9F13-C8D383D39DA7}" srcId="{9E726317-6BDB-4EEB-8603-F73C2BC6481F}" destId="{5CFDBC44-5674-4AEC-8FB1-53849B4BFAFB}" srcOrd="2" destOrd="0" parTransId="{B152EAC7-F0F2-41C3-9FCA-7697D6251212}" sibTransId="{A1F448F5-0FCF-449F-BFBD-BE219FF388A7}"/>
    <dgm:cxn modelId="{8E480D5F-2642-4B6C-A10C-49144B6CDA23}" srcId="{9E726317-6BDB-4EEB-8603-F73C2BC6481F}" destId="{422A3933-DA0B-432D-BD81-1725561F6375}" srcOrd="0" destOrd="0" parTransId="{D33564DC-54F0-45CB-B412-A5A73BE33577}" sibTransId="{69BEE559-5F67-4A52-B8F1-8398B94CB360}"/>
    <dgm:cxn modelId="{15193B60-D2D8-40ED-9036-D5B6C1A01E8D}" srcId="{9F29D2B2-6D78-4775-9D8B-217E450B21A6}" destId="{8A3DAFFB-F2B8-459F-B0EB-EAA74F3DBB54}" srcOrd="1" destOrd="0" parTransId="{58F37628-D3EA-45C6-82FA-77A0F543E7A5}" sibTransId="{70EF3A90-3B5B-4C84-8976-E98CB43E2C39}"/>
    <dgm:cxn modelId="{E1490442-36B5-40E8-ABCF-87F2FEFE290D}" srcId="{9E726317-6BDB-4EEB-8603-F73C2BC6481F}" destId="{2107C6A7-FA18-41D6-B41A-C9CA5AE8E3A2}" srcOrd="5" destOrd="0" parTransId="{050E4180-88CF-4B28-B66D-FE159E835B51}" sibTransId="{6A41E757-30A6-4CF3-9498-CF9BA4A7AC89}"/>
    <dgm:cxn modelId="{DC69BB42-0588-4EC4-8A92-1018354A395B}" type="presOf" srcId="{0C4718A2-EFAA-40EF-9552-367620B0D780}" destId="{CED03186-90CA-47FA-867F-C86EE5EC0788}" srcOrd="0" destOrd="1" presId="urn:microsoft.com/office/officeart/2005/8/layout/hList1"/>
    <dgm:cxn modelId="{653C3865-8E78-450F-93D8-DA52BA81A287}" type="presOf" srcId="{E44D506E-DCEC-4946-852D-97010B04F0C4}" destId="{82AE62EA-D12F-4A6D-A75D-2CC25EBC48A1}" srcOrd="0" destOrd="0" presId="urn:microsoft.com/office/officeart/2005/8/layout/hList1"/>
    <dgm:cxn modelId="{A4446746-5A1B-4B38-B75E-B2C4E94FCE2F}" srcId="{9E726317-6BDB-4EEB-8603-F73C2BC6481F}" destId="{D1C2E7E2-9C50-4BCC-8BF2-E3C26188BA35}" srcOrd="4" destOrd="0" parTransId="{0E96DDB8-CD81-4AC9-9CE1-4856E11824CE}" sibTransId="{E6785747-04C8-4843-9ADD-C812DB1D90F0}"/>
    <dgm:cxn modelId="{7AEF1F4C-13F9-4AB9-B488-317FAAA97370}" type="presOf" srcId="{8A3DAFFB-F2B8-459F-B0EB-EAA74F3DBB54}" destId="{82AE62EA-D12F-4A6D-A75D-2CC25EBC48A1}" srcOrd="0" destOrd="1" presId="urn:microsoft.com/office/officeart/2005/8/layout/hList1"/>
    <dgm:cxn modelId="{B314B76E-CE27-42EA-9195-CBED52967976}" type="presOf" srcId="{D1C2E7E2-9C50-4BCC-8BF2-E3C26188BA35}" destId="{CED03186-90CA-47FA-867F-C86EE5EC0788}" srcOrd="0" destOrd="4" presId="urn:microsoft.com/office/officeart/2005/8/layout/hList1"/>
    <dgm:cxn modelId="{8C8A7573-893E-4385-9872-A2EEB80B852B}" type="presOf" srcId="{0A341941-1DE5-457C-AE67-99EA32C9FC1C}" destId="{CED03186-90CA-47FA-867F-C86EE5EC0788}" srcOrd="0" destOrd="3" presId="urn:microsoft.com/office/officeart/2005/8/layout/hList1"/>
    <dgm:cxn modelId="{384BB574-2A8A-44F8-914E-CFEF81316E7A}" srcId="{D43F8428-DD0F-480E-B075-9FBF99B774AE}" destId="{9E726317-6BDB-4EEB-8603-F73C2BC6481F}" srcOrd="0" destOrd="0" parTransId="{FA724C13-BA55-4DAF-B914-815FC8ABA946}" sibTransId="{E5811EC4-E939-4628-B94C-749E76582C94}"/>
    <dgm:cxn modelId="{21605C7D-0E6A-4B67-9343-993C4CDD3A7B}" type="presOf" srcId="{A71FDD40-063B-426A-BAC4-C5E9DD878D79}" destId="{82AE62EA-D12F-4A6D-A75D-2CC25EBC48A1}" srcOrd="0" destOrd="3" presId="urn:microsoft.com/office/officeart/2005/8/layout/hList1"/>
    <dgm:cxn modelId="{8B8EA489-498A-423B-9F6A-FCDCF11720E8}" srcId="{9E726317-6BDB-4EEB-8603-F73C2BC6481F}" destId="{0A341941-1DE5-457C-AE67-99EA32C9FC1C}" srcOrd="3" destOrd="0" parTransId="{7A12CB98-0473-4BF2-9424-2281EB757BF7}" sibTransId="{7C34CC44-3357-434C-A531-78249392FB32}"/>
    <dgm:cxn modelId="{876C639E-FE26-4FDD-A0CF-334F465A74D1}" type="presOf" srcId="{2107C6A7-FA18-41D6-B41A-C9CA5AE8E3A2}" destId="{CED03186-90CA-47FA-867F-C86EE5EC0788}" srcOrd="0" destOrd="5" presId="urn:microsoft.com/office/officeart/2005/8/layout/hList1"/>
    <dgm:cxn modelId="{F38474A3-9E68-4915-9329-1ED9C477B750}" srcId="{D43F8428-DD0F-480E-B075-9FBF99B774AE}" destId="{9F29D2B2-6D78-4775-9D8B-217E450B21A6}" srcOrd="1" destOrd="0" parTransId="{A654042A-3D6C-49E8-8B28-F1ED97B1E3CA}" sibTransId="{B569357B-0A62-4C93-864B-F6F0DE9319FE}"/>
    <dgm:cxn modelId="{895D79B0-E71C-4FC5-89B5-69FE31CCE4DF}" srcId="{9F29D2B2-6D78-4775-9D8B-217E450B21A6}" destId="{E44D506E-DCEC-4946-852D-97010B04F0C4}" srcOrd="0" destOrd="0" parTransId="{65AC9EFA-2F8E-4C14-AE22-C2C15FF57903}" sibTransId="{FBA64275-2F9F-4BB4-9E2E-1B36AA0875BC}"/>
    <dgm:cxn modelId="{E63A58D7-049C-4B6F-995B-81982D69BEB6}" srcId="{9F29D2B2-6D78-4775-9D8B-217E450B21A6}" destId="{823F8C8E-427D-4017-A048-980D4AEA4500}" srcOrd="2" destOrd="0" parTransId="{AED29603-8A56-40FE-B181-409B75E4352B}" sibTransId="{F1D5270F-623B-486B-B85A-5C804F3B5272}"/>
    <dgm:cxn modelId="{494253F5-6FD1-499A-99F4-FB4953D9B005}" type="presOf" srcId="{9F29D2B2-6D78-4775-9D8B-217E450B21A6}" destId="{A1F055DB-1388-4212-BACB-6E6CBB7BC395}" srcOrd="0" destOrd="0" presId="urn:microsoft.com/office/officeart/2005/8/layout/hList1"/>
    <dgm:cxn modelId="{7EBBC67C-2544-45D2-9C19-AD680ED0E943}" type="presParOf" srcId="{562653F2-80DD-40A1-9219-EF40977CA125}" destId="{FDA86B11-E0AE-46C2-B02E-BD57DFDF7958}" srcOrd="0" destOrd="0" presId="urn:microsoft.com/office/officeart/2005/8/layout/hList1"/>
    <dgm:cxn modelId="{660856EF-DD5F-49FC-A137-B9A4358D51FC}" type="presParOf" srcId="{FDA86B11-E0AE-46C2-B02E-BD57DFDF7958}" destId="{33DF26D4-8E24-4D5F-85D1-194B53419F30}" srcOrd="0" destOrd="0" presId="urn:microsoft.com/office/officeart/2005/8/layout/hList1"/>
    <dgm:cxn modelId="{1E8644F6-88EC-4296-A41C-924B54BB92B7}" type="presParOf" srcId="{FDA86B11-E0AE-46C2-B02E-BD57DFDF7958}" destId="{CED03186-90CA-47FA-867F-C86EE5EC0788}" srcOrd="1" destOrd="0" presId="urn:microsoft.com/office/officeart/2005/8/layout/hList1"/>
    <dgm:cxn modelId="{D18104C6-471F-4316-A7E7-E5EBF544B49C}" type="presParOf" srcId="{562653F2-80DD-40A1-9219-EF40977CA125}" destId="{1AC979F3-BF16-4F26-BD69-4D5DEC4D1F02}" srcOrd="1" destOrd="0" presId="urn:microsoft.com/office/officeart/2005/8/layout/hList1"/>
    <dgm:cxn modelId="{998056FC-C56E-402A-8D17-36A3297A2C3A}" type="presParOf" srcId="{562653F2-80DD-40A1-9219-EF40977CA125}" destId="{DBD0A5B0-931F-4DCF-86C4-D942E96E2819}" srcOrd="2" destOrd="0" presId="urn:microsoft.com/office/officeart/2005/8/layout/hList1"/>
    <dgm:cxn modelId="{A394BC49-8399-419D-9047-46CFE6E46E2B}" type="presParOf" srcId="{DBD0A5B0-931F-4DCF-86C4-D942E96E2819}" destId="{A1F055DB-1388-4212-BACB-6E6CBB7BC395}" srcOrd="0" destOrd="0" presId="urn:microsoft.com/office/officeart/2005/8/layout/hList1"/>
    <dgm:cxn modelId="{0EA2A9CA-6554-4B97-9157-E2726C515CE1}" type="presParOf" srcId="{DBD0A5B0-931F-4DCF-86C4-D942E96E2819}" destId="{82AE62EA-D12F-4A6D-A75D-2CC25EBC48A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9B9E70-BD35-4449-9D2F-777BA71E5CFD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42C32E2-D783-47AA-9A94-EFAFDBD058E2}">
      <dgm:prSet phldrT="[Texto]" custT="1"/>
      <dgm:spPr/>
      <dgm:t>
        <a:bodyPr/>
        <a:lstStyle/>
        <a:p>
          <a:r>
            <a:rPr lang="pt-BR" sz="1600" dirty="0">
              <a:solidFill>
                <a:schemeClr val="bg1"/>
              </a:solidFill>
            </a:rPr>
            <a:t>Apreço pelo trabalho</a:t>
          </a:r>
        </a:p>
      </dgm:t>
    </dgm:pt>
    <dgm:pt modelId="{3F9E6713-F963-4073-945D-CD8B28063558}" type="parTrans" cxnId="{39817903-2B66-4EA1-933C-FA346C45F1A7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4F36D9B0-329E-480B-AA87-14E0DB985641}" type="sibTrans" cxnId="{39817903-2B66-4EA1-933C-FA346C45F1A7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C9DB2920-E892-4114-9F2C-8524DA1A9947}">
      <dgm:prSet phldrT="[Texto]" custT="1"/>
      <dgm:spPr/>
      <dgm:t>
        <a:bodyPr/>
        <a:lstStyle/>
        <a:p>
          <a:r>
            <a:rPr lang="pt-BR" sz="1600" dirty="0">
              <a:solidFill>
                <a:schemeClr val="bg1"/>
              </a:solidFill>
            </a:rPr>
            <a:t>Bom relacionamento com colegas de trabalho</a:t>
          </a:r>
        </a:p>
      </dgm:t>
    </dgm:pt>
    <dgm:pt modelId="{BAE1C343-C041-455D-868B-3CCD31BAACA9}" type="parTrans" cxnId="{EB028C98-5B2C-4FC3-AA28-F1CC5A53B30B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4A5A4BC0-453D-4FB4-8831-408F75BEABE0}" type="sibTrans" cxnId="{EB028C98-5B2C-4FC3-AA28-F1CC5A53B30B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30A2FFD9-035F-454A-A0FA-7E768BED934C}">
      <dgm:prSet phldrT="[Texto]" custT="1"/>
      <dgm:spPr/>
      <dgm:t>
        <a:bodyPr/>
        <a:lstStyle/>
        <a:p>
          <a:r>
            <a:rPr lang="pt-BR" sz="1600" dirty="0">
              <a:solidFill>
                <a:schemeClr val="bg1"/>
              </a:solidFill>
            </a:rPr>
            <a:t>Bom equilíbrio trabalho / vida pessoal</a:t>
          </a:r>
        </a:p>
      </dgm:t>
    </dgm:pt>
    <dgm:pt modelId="{70D20AE0-98DE-4F94-916A-E2B6FB6219D5}" type="parTrans" cxnId="{ABE47FA0-885E-46FC-8E14-ABE160228241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0FBDF11A-B946-4500-A42D-4CA1F3CA007C}" type="sibTrans" cxnId="{ABE47FA0-885E-46FC-8E14-ABE160228241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7C6553AC-2A5C-4326-94B2-3E1AC97DD911}">
      <dgm:prSet phldrT="[Texto]" custT="1"/>
      <dgm:spPr/>
      <dgm:t>
        <a:bodyPr/>
        <a:lstStyle/>
        <a:p>
          <a:r>
            <a:rPr lang="pt-BR" sz="1600" dirty="0">
              <a:solidFill>
                <a:schemeClr val="bg1"/>
              </a:solidFill>
            </a:rPr>
            <a:t>Bom relacionamento com superiores</a:t>
          </a:r>
        </a:p>
      </dgm:t>
    </dgm:pt>
    <dgm:pt modelId="{34DC00CD-13D8-48B6-907F-70CE224F5197}" type="parTrans" cxnId="{54350493-CDE2-4003-8EFC-1383E54181E0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A0D28894-2DD9-4EDC-AF7E-C0612C01DD0D}" type="sibTrans" cxnId="{54350493-CDE2-4003-8EFC-1383E54181E0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63CFE051-74F4-48EF-8FD4-BA97ACC8D447}">
      <dgm:prSet phldrT="[Texto]" custT="1"/>
      <dgm:spPr/>
      <dgm:t>
        <a:bodyPr/>
        <a:lstStyle/>
        <a:p>
          <a:r>
            <a:rPr lang="pt-BR" sz="1600" dirty="0">
              <a:solidFill>
                <a:schemeClr val="bg1"/>
              </a:solidFill>
            </a:rPr>
            <a:t>Estabilidade financeira da empresa</a:t>
          </a:r>
        </a:p>
      </dgm:t>
    </dgm:pt>
    <dgm:pt modelId="{B4661051-1158-44B9-9CAD-92C2D259C278}" type="parTrans" cxnId="{A37D38BD-635F-4F16-9B19-CF52AAD11752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6F76251C-AC99-40BE-BC68-5DE8665AEA5C}" type="sibTrans" cxnId="{A37D38BD-635F-4F16-9B19-CF52AAD11752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1A0A20EB-3C0C-4A1C-84A6-65C88ACB8C20}">
      <dgm:prSet phldrT="[Texto]" custT="1"/>
      <dgm:spPr/>
      <dgm:t>
        <a:bodyPr/>
        <a:lstStyle/>
        <a:p>
          <a:r>
            <a:rPr lang="pt-BR" sz="1600" dirty="0">
              <a:solidFill>
                <a:schemeClr val="bg1"/>
              </a:solidFill>
            </a:rPr>
            <a:t>Desenvolvimento de carreira e aprendizado</a:t>
          </a:r>
        </a:p>
      </dgm:t>
    </dgm:pt>
    <dgm:pt modelId="{EFC54044-CDD1-46E0-9ACB-05B61E4A996B}" type="parTrans" cxnId="{C36A48BC-005A-4B18-AD72-2D33E2D90B64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AB0F1FD6-7AD5-437B-B4DF-C20FC5B7AE34}" type="sibTrans" cxnId="{C36A48BC-005A-4B18-AD72-2D33E2D90B64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0CB2D5F9-A2A4-4A2E-B3EA-DE25E26FFE76}">
      <dgm:prSet phldrT="[Texto]" custT="1"/>
      <dgm:spPr/>
      <dgm:t>
        <a:bodyPr/>
        <a:lstStyle/>
        <a:p>
          <a:r>
            <a:rPr lang="pt-BR" sz="1600" dirty="0">
              <a:solidFill>
                <a:schemeClr val="bg1"/>
              </a:solidFill>
            </a:rPr>
            <a:t>Estabilidade do trabalho</a:t>
          </a:r>
        </a:p>
      </dgm:t>
    </dgm:pt>
    <dgm:pt modelId="{CEE4905F-E429-4DAC-A7C3-833D6336A507}" type="parTrans" cxnId="{04BE13DE-8C05-4163-ADAD-CE698FFD4E36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73906264-637F-43A9-B54A-FA8C2B6F45F1}" type="sibTrans" cxnId="{04BE13DE-8C05-4163-ADAD-CE698FFD4E36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2CDDF795-455C-41D1-A54B-588453CC1A8E}">
      <dgm:prSet phldrT="[Texto]" custT="1"/>
      <dgm:spPr/>
      <dgm:t>
        <a:bodyPr/>
        <a:lstStyle/>
        <a:p>
          <a:r>
            <a:rPr lang="pt-BR" sz="1600" dirty="0">
              <a:solidFill>
                <a:schemeClr val="bg1"/>
              </a:solidFill>
            </a:rPr>
            <a:t>Salário fixo atrativo</a:t>
          </a:r>
        </a:p>
      </dgm:t>
    </dgm:pt>
    <dgm:pt modelId="{4A4E7CD9-3ADD-4609-8809-990A547B7ABF}" type="parTrans" cxnId="{D36C07F9-533D-4F1C-8DC6-39D7F2081B93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AC66FA60-820B-498E-B740-9914DF2ECC24}" type="sibTrans" cxnId="{D36C07F9-533D-4F1C-8DC6-39D7F2081B93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CD901951-DA34-46DC-83AC-0FB968C05E6D}">
      <dgm:prSet phldrT="[Texto]" custT="1"/>
      <dgm:spPr/>
      <dgm:t>
        <a:bodyPr/>
        <a:lstStyle/>
        <a:p>
          <a:r>
            <a:rPr lang="pt-BR" sz="1600" dirty="0">
              <a:solidFill>
                <a:schemeClr val="bg1"/>
              </a:solidFill>
            </a:rPr>
            <a:t>Conteúdo do trabalho interessante</a:t>
          </a:r>
        </a:p>
      </dgm:t>
    </dgm:pt>
    <dgm:pt modelId="{06804BC8-6F5C-4C23-9361-AFDA6688AF59}" type="parTrans" cxnId="{1BD0ED03-FF6E-44D9-9893-23CDB67C3554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9DC3FEDA-54FA-400F-B9D0-256B1BFBD388}" type="sibTrans" cxnId="{1BD0ED03-FF6E-44D9-9893-23CDB67C3554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F3027759-107C-4304-8A2E-8B2D678461D8}">
      <dgm:prSet phldrT="[Texto]" custT="1"/>
      <dgm:spPr/>
      <dgm:t>
        <a:bodyPr/>
        <a:lstStyle/>
        <a:p>
          <a:r>
            <a:rPr lang="pt-BR" sz="1600" dirty="0">
              <a:solidFill>
                <a:schemeClr val="bg1"/>
              </a:solidFill>
            </a:rPr>
            <a:t>Valores da empresa</a:t>
          </a:r>
        </a:p>
        <a:p>
          <a:endParaRPr lang="pt-BR" sz="900" dirty="0">
            <a:solidFill>
              <a:schemeClr val="bg1"/>
            </a:solidFill>
          </a:endParaRPr>
        </a:p>
      </dgm:t>
    </dgm:pt>
    <dgm:pt modelId="{AD6B20D8-0538-4A50-801D-A5C22501C16B}" type="parTrans" cxnId="{B37C4BAC-DED4-4AE6-859B-C93535A26E1C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FE1E653A-2CFA-43DD-8F64-44D0BDC5CAAA}" type="sibTrans" cxnId="{B37C4BAC-DED4-4AE6-859B-C93535A26E1C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F57318F6-3F47-47FF-BC04-793CF9DCAAC6}" type="pres">
      <dgm:prSet presAssocID="{619B9E70-BD35-4449-9D2F-777BA71E5CFD}" presName="linear" presStyleCnt="0">
        <dgm:presLayoutVars>
          <dgm:animLvl val="lvl"/>
          <dgm:resizeHandles val="exact"/>
        </dgm:presLayoutVars>
      </dgm:prSet>
      <dgm:spPr/>
    </dgm:pt>
    <dgm:pt modelId="{2C117B26-F5A3-4727-A86A-344A07A7367C}" type="pres">
      <dgm:prSet presAssocID="{942C32E2-D783-47AA-9A94-EFAFDBD058E2}" presName="parentText" presStyleLbl="node1" presStyleIdx="0" presStyleCnt="10" custLinFactY="-5117" custLinFactNeighborX="10549" custLinFactNeighborY="-100000">
        <dgm:presLayoutVars>
          <dgm:chMax val="0"/>
          <dgm:bulletEnabled val="1"/>
        </dgm:presLayoutVars>
      </dgm:prSet>
      <dgm:spPr/>
    </dgm:pt>
    <dgm:pt modelId="{33829279-7CCB-40AE-A358-0B62871BF78F}" type="pres">
      <dgm:prSet presAssocID="{4F36D9B0-329E-480B-AA87-14E0DB985641}" presName="spacer" presStyleCnt="0"/>
      <dgm:spPr/>
    </dgm:pt>
    <dgm:pt modelId="{EF23388E-1E76-4BDF-9B29-48C25BC5FCCB}" type="pres">
      <dgm:prSet presAssocID="{C9DB2920-E892-4114-9F2C-8524DA1A9947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72ABCD71-B12B-4B4A-A493-47FD3B9A7D94}" type="pres">
      <dgm:prSet presAssocID="{4A5A4BC0-453D-4FB4-8831-408F75BEABE0}" presName="spacer" presStyleCnt="0"/>
      <dgm:spPr/>
    </dgm:pt>
    <dgm:pt modelId="{334D38F3-4B5A-4161-8975-14288118F104}" type="pres">
      <dgm:prSet presAssocID="{30A2FFD9-035F-454A-A0FA-7E768BED934C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78A796E4-5A0D-4C3F-8862-F233B37D89D0}" type="pres">
      <dgm:prSet presAssocID="{0FBDF11A-B946-4500-A42D-4CA1F3CA007C}" presName="spacer" presStyleCnt="0"/>
      <dgm:spPr/>
    </dgm:pt>
    <dgm:pt modelId="{D24650D2-4A9D-4011-80AD-037257FA4AA7}" type="pres">
      <dgm:prSet presAssocID="{7C6553AC-2A5C-4326-94B2-3E1AC97DD911}" presName="parentText" presStyleLbl="node1" presStyleIdx="3" presStyleCnt="10">
        <dgm:presLayoutVars>
          <dgm:chMax val="0"/>
          <dgm:bulletEnabled val="1"/>
        </dgm:presLayoutVars>
      </dgm:prSet>
      <dgm:spPr/>
    </dgm:pt>
    <dgm:pt modelId="{D73E4D21-002F-48EC-8720-8C309D7D5F9E}" type="pres">
      <dgm:prSet presAssocID="{A0D28894-2DD9-4EDC-AF7E-C0612C01DD0D}" presName="spacer" presStyleCnt="0"/>
      <dgm:spPr/>
    </dgm:pt>
    <dgm:pt modelId="{0A965245-D75F-48E0-9A4A-7393FD4CE176}" type="pres">
      <dgm:prSet presAssocID="{63CFE051-74F4-48EF-8FD4-BA97ACC8D447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7A80D8B8-D9B3-4589-AA52-9BED6C0D95B6}" type="pres">
      <dgm:prSet presAssocID="{6F76251C-AC99-40BE-BC68-5DE8665AEA5C}" presName="spacer" presStyleCnt="0"/>
      <dgm:spPr/>
    </dgm:pt>
    <dgm:pt modelId="{1A8F4C37-15C4-4301-8963-979B674F48B0}" type="pres">
      <dgm:prSet presAssocID="{1A0A20EB-3C0C-4A1C-84A6-65C88ACB8C20}" presName="parentText" presStyleLbl="node1" presStyleIdx="5" presStyleCnt="10">
        <dgm:presLayoutVars>
          <dgm:chMax val="0"/>
          <dgm:bulletEnabled val="1"/>
        </dgm:presLayoutVars>
      </dgm:prSet>
      <dgm:spPr/>
    </dgm:pt>
    <dgm:pt modelId="{E16CCCA6-B574-4B45-A5F3-C822363E70CE}" type="pres">
      <dgm:prSet presAssocID="{AB0F1FD6-7AD5-437B-B4DF-C20FC5B7AE34}" presName="spacer" presStyleCnt="0"/>
      <dgm:spPr/>
    </dgm:pt>
    <dgm:pt modelId="{49D847EA-F2E1-4DA6-88D7-4AB03A4DDA47}" type="pres">
      <dgm:prSet presAssocID="{0CB2D5F9-A2A4-4A2E-B3EA-DE25E26FFE76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58DD8449-0878-4F11-AE90-79C7ECCE4976}" type="pres">
      <dgm:prSet presAssocID="{73906264-637F-43A9-B54A-FA8C2B6F45F1}" presName="spacer" presStyleCnt="0"/>
      <dgm:spPr/>
    </dgm:pt>
    <dgm:pt modelId="{06F0705D-B52B-47A1-9D4E-B87224D42F9C}" type="pres">
      <dgm:prSet presAssocID="{2CDDF795-455C-41D1-A54B-588453CC1A8E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EBEC3049-31AB-4B85-B471-03B821B7A46E}" type="pres">
      <dgm:prSet presAssocID="{AC66FA60-820B-498E-B740-9914DF2ECC24}" presName="spacer" presStyleCnt="0"/>
      <dgm:spPr/>
    </dgm:pt>
    <dgm:pt modelId="{B780BBF6-0DA6-4733-931C-857E99EA349A}" type="pres">
      <dgm:prSet presAssocID="{CD901951-DA34-46DC-83AC-0FB968C05E6D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2596A4E3-E0D9-4F7E-81D5-49562EACC47B}" type="pres">
      <dgm:prSet presAssocID="{9DC3FEDA-54FA-400F-B9D0-256B1BFBD388}" presName="spacer" presStyleCnt="0"/>
      <dgm:spPr/>
    </dgm:pt>
    <dgm:pt modelId="{87E9A754-8D04-4A99-BE08-F39C62FE18EA}" type="pres">
      <dgm:prSet presAssocID="{F3027759-107C-4304-8A2E-8B2D678461D8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DFC86701-63CE-4629-9BB1-36030C77B929}" type="presOf" srcId="{942C32E2-D783-47AA-9A94-EFAFDBD058E2}" destId="{2C117B26-F5A3-4727-A86A-344A07A7367C}" srcOrd="0" destOrd="0" presId="urn:microsoft.com/office/officeart/2005/8/layout/vList2"/>
    <dgm:cxn modelId="{39817903-2B66-4EA1-933C-FA346C45F1A7}" srcId="{619B9E70-BD35-4449-9D2F-777BA71E5CFD}" destId="{942C32E2-D783-47AA-9A94-EFAFDBD058E2}" srcOrd="0" destOrd="0" parTransId="{3F9E6713-F963-4073-945D-CD8B28063558}" sibTransId="{4F36D9B0-329E-480B-AA87-14E0DB985641}"/>
    <dgm:cxn modelId="{1BD0ED03-FF6E-44D9-9893-23CDB67C3554}" srcId="{619B9E70-BD35-4449-9D2F-777BA71E5CFD}" destId="{CD901951-DA34-46DC-83AC-0FB968C05E6D}" srcOrd="8" destOrd="0" parTransId="{06804BC8-6F5C-4C23-9361-AFDA6688AF59}" sibTransId="{9DC3FEDA-54FA-400F-B9D0-256B1BFBD388}"/>
    <dgm:cxn modelId="{0B0E1217-13D2-474F-8D97-F3A33A347B48}" type="presOf" srcId="{F3027759-107C-4304-8A2E-8B2D678461D8}" destId="{87E9A754-8D04-4A99-BE08-F39C62FE18EA}" srcOrd="0" destOrd="0" presId="urn:microsoft.com/office/officeart/2005/8/layout/vList2"/>
    <dgm:cxn modelId="{C67CF62D-43CE-4319-ADD2-B59673EB9DB0}" type="presOf" srcId="{7C6553AC-2A5C-4326-94B2-3E1AC97DD911}" destId="{D24650D2-4A9D-4011-80AD-037257FA4AA7}" srcOrd="0" destOrd="0" presId="urn:microsoft.com/office/officeart/2005/8/layout/vList2"/>
    <dgm:cxn modelId="{2AFBA05B-5144-428B-9F89-A1E9B6227148}" type="presOf" srcId="{C9DB2920-E892-4114-9F2C-8524DA1A9947}" destId="{EF23388E-1E76-4BDF-9B29-48C25BC5FCCB}" srcOrd="0" destOrd="0" presId="urn:microsoft.com/office/officeart/2005/8/layout/vList2"/>
    <dgm:cxn modelId="{0C78E16A-F3E8-44D9-A245-931422B2C90D}" type="presOf" srcId="{1A0A20EB-3C0C-4A1C-84A6-65C88ACB8C20}" destId="{1A8F4C37-15C4-4301-8963-979B674F48B0}" srcOrd="0" destOrd="0" presId="urn:microsoft.com/office/officeart/2005/8/layout/vList2"/>
    <dgm:cxn modelId="{4F87B676-C4AE-4285-9159-CFBF09656A3F}" type="presOf" srcId="{CD901951-DA34-46DC-83AC-0FB968C05E6D}" destId="{B780BBF6-0DA6-4733-931C-857E99EA349A}" srcOrd="0" destOrd="0" presId="urn:microsoft.com/office/officeart/2005/8/layout/vList2"/>
    <dgm:cxn modelId="{54350493-CDE2-4003-8EFC-1383E54181E0}" srcId="{619B9E70-BD35-4449-9D2F-777BA71E5CFD}" destId="{7C6553AC-2A5C-4326-94B2-3E1AC97DD911}" srcOrd="3" destOrd="0" parTransId="{34DC00CD-13D8-48B6-907F-70CE224F5197}" sibTransId="{A0D28894-2DD9-4EDC-AF7E-C0612C01DD0D}"/>
    <dgm:cxn modelId="{EB028C98-5B2C-4FC3-AA28-F1CC5A53B30B}" srcId="{619B9E70-BD35-4449-9D2F-777BA71E5CFD}" destId="{C9DB2920-E892-4114-9F2C-8524DA1A9947}" srcOrd="1" destOrd="0" parTransId="{BAE1C343-C041-455D-868B-3CCD31BAACA9}" sibTransId="{4A5A4BC0-453D-4FB4-8831-408F75BEABE0}"/>
    <dgm:cxn modelId="{ABE47FA0-885E-46FC-8E14-ABE160228241}" srcId="{619B9E70-BD35-4449-9D2F-777BA71E5CFD}" destId="{30A2FFD9-035F-454A-A0FA-7E768BED934C}" srcOrd="2" destOrd="0" parTransId="{70D20AE0-98DE-4F94-916A-E2B6FB6219D5}" sibTransId="{0FBDF11A-B946-4500-A42D-4CA1F3CA007C}"/>
    <dgm:cxn modelId="{FB4CBDA8-93F1-417C-A680-DC50757A83C8}" type="presOf" srcId="{30A2FFD9-035F-454A-A0FA-7E768BED934C}" destId="{334D38F3-4B5A-4161-8975-14288118F104}" srcOrd="0" destOrd="0" presId="urn:microsoft.com/office/officeart/2005/8/layout/vList2"/>
    <dgm:cxn modelId="{B37C4BAC-DED4-4AE6-859B-C93535A26E1C}" srcId="{619B9E70-BD35-4449-9D2F-777BA71E5CFD}" destId="{F3027759-107C-4304-8A2E-8B2D678461D8}" srcOrd="9" destOrd="0" parTransId="{AD6B20D8-0538-4A50-801D-A5C22501C16B}" sibTransId="{FE1E653A-2CFA-43DD-8F64-44D0BDC5CAAA}"/>
    <dgm:cxn modelId="{7BCB10B5-1A22-466B-B764-77DE53B50A82}" type="presOf" srcId="{619B9E70-BD35-4449-9D2F-777BA71E5CFD}" destId="{F57318F6-3F47-47FF-BC04-793CF9DCAAC6}" srcOrd="0" destOrd="0" presId="urn:microsoft.com/office/officeart/2005/8/layout/vList2"/>
    <dgm:cxn modelId="{C36A48BC-005A-4B18-AD72-2D33E2D90B64}" srcId="{619B9E70-BD35-4449-9D2F-777BA71E5CFD}" destId="{1A0A20EB-3C0C-4A1C-84A6-65C88ACB8C20}" srcOrd="5" destOrd="0" parTransId="{EFC54044-CDD1-46E0-9ACB-05B61E4A996B}" sibTransId="{AB0F1FD6-7AD5-437B-B4DF-C20FC5B7AE34}"/>
    <dgm:cxn modelId="{A37D38BD-635F-4F16-9B19-CF52AAD11752}" srcId="{619B9E70-BD35-4449-9D2F-777BA71E5CFD}" destId="{63CFE051-74F4-48EF-8FD4-BA97ACC8D447}" srcOrd="4" destOrd="0" parTransId="{B4661051-1158-44B9-9CAD-92C2D259C278}" sibTransId="{6F76251C-AC99-40BE-BC68-5DE8665AEA5C}"/>
    <dgm:cxn modelId="{D2E427C2-45B5-4D86-BED0-82246FC59D5E}" type="presOf" srcId="{63CFE051-74F4-48EF-8FD4-BA97ACC8D447}" destId="{0A965245-D75F-48E0-9A4A-7393FD4CE176}" srcOrd="0" destOrd="0" presId="urn:microsoft.com/office/officeart/2005/8/layout/vList2"/>
    <dgm:cxn modelId="{04BE13DE-8C05-4163-ADAD-CE698FFD4E36}" srcId="{619B9E70-BD35-4449-9D2F-777BA71E5CFD}" destId="{0CB2D5F9-A2A4-4A2E-B3EA-DE25E26FFE76}" srcOrd="6" destOrd="0" parTransId="{CEE4905F-E429-4DAC-A7C3-833D6336A507}" sibTransId="{73906264-637F-43A9-B54A-FA8C2B6F45F1}"/>
    <dgm:cxn modelId="{3C95DCE2-35F4-4A38-B099-F4A8C5B210C1}" type="presOf" srcId="{0CB2D5F9-A2A4-4A2E-B3EA-DE25E26FFE76}" destId="{49D847EA-F2E1-4DA6-88D7-4AB03A4DDA47}" srcOrd="0" destOrd="0" presId="urn:microsoft.com/office/officeart/2005/8/layout/vList2"/>
    <dgm:cxn modelId="{D36C07F9-533D-4F1C-8DC6-39D7F2081B93}" srcId="{619B9E70-BD35-4449-9D2F-777BA71E5CFD}" destId="{2CDDF795-455C-41D1-A54B-588453CC1A8E}" srcOrd="7" destOrd="0" parTransId="{4A4E7CD9-3ADD-4609-8809-990A547B7ABF}" sibTransId="{AC66FA60-820B-498E-B740-9914DF2ECC24}"/>
    <dgm:cxn modelId="{1699CFFB-0615-490E-90C7-2FF7DF2DEB7F}" type="presOf" srcId="{2CDDF795-455C-41D1-A54B-588453CC1A8E}" destId="{06F0705D-B52B-47A1-9D4E-B87224D42F9C}" srcOrd="0" destOrd="0" presId="urn:microsoft.com/office/officeart/2005/8/layout/vList2"/>
    <dgm:cxn modelId="{8C8AFEF8-41D6-4520-B8CB-C3C56B3201DC}" type="presParOf" srcId="{F57318F6-3F47-47FF-BC04-793CF9DCAAC6}" destId="{2C117B26-F5A3-4727-A86A-344A07A7367C}" srcOrd="0" destOrd="0" presId="urn:microsoft.com/office/officeart/2005/8/layout/vList2"/>
    <dgm:cxn modelId="{39C18FAB-507F-4A9D-A53F-12019F925E61}" type="presParOf" srcId="{F57318F6-3F47-47FF-BC04-793CF9DCAAC6}" destId="{33829279-7CCB-40AE-A358-0B62871BF78F}" srcOrd="1" destOrd="0" presId="urn:microsoft.com/office/officeart/2005/8/layout/vList2"/>
    <dgm:cxn modelId="{257853D4-E761-464B-8B5D-B407BF251C71}" type="presParOf" srcId="{F57318F6-3F47-47FF-BC04-793CF9DCAAC6}" destId="{EF23388E-1E76-4BDF-9B29-48C25BC5FCCB}" srcOrd="2" destOrd="0" presId="urn:microsoft.com/office/officeart/2005/8/layout/vList2"/>
    <dgm:cxn modelId="{D0CB4A60-9A41-4019-8FB8-AF20B7473EEB}" type="presParOf" srcId="{F57318F6-3F47-47FF-BC04-793CF9DCAAC6}" destId="{72ABCD71-B12B-4B4A-A493-47FD3B9A7D94}" srcOrd="3" destOrd="0" presId="urn:microsoft.com/office/officeart/2005/8/layout/vList2"/>
    <dgm:cxn modelId="{79D16116-FDB9-4D3C-800A-06AE8390981B}" type="presParOf" srcId="{F57318F6-3F47-47FF-BC04-793CF9DCAAC6}" destId="{334D38F3-4B5A-4161-8975-14288118F104}" srcOrd="4" destOrd="0" presId="urn:microsoft.com/office/officeart/2005/8/layout/vList2"/>
    <dgm:cxn modelId="{6355BB81-64C1-43D3-9DAE-0E88D8486D17}" type="presParOf" srcId="{F57318F6-3F47-47FF-BC04-793CF9DCAAC6}" destId="{78A796E4-5A0D-4C3F-8862-F233B37D89D0}" srcOrd="5" destOrd="0" presId="urn:microsoft.com/office/officeart/2005/8/layout/vList2"/>
    <dgm:cxn modelId="{15209E34-F05A-4856-8824-22C34F86D683}" type="presParOf" srcId="{F57318F6-3F47-47FF-BC04-793CF9DCAAC6}" destId="{D24650D2-4A9D-4011-80AD-037257FA4AA7}" srcOrd="6" destOrd="0" presId="urn:microsoft.com/office/officeart/2005/8/layout/vList2"/>
    <dgm:cxn modelId="{86F8A0EB-55CA-4899-8205-77E2E9828385}" type="presParOf" srcId="{F57318F6-3F47-47FF-BC04-793CF9DCAAC6}" destId="{D73E4D21-002F-48EC-8720-8C309D7D5F9E}" srcOrd="7" destOrd="0" presId="urn:microsoft.com/office/officeart/2005/8/layout/vList2"/>
    <dgm:cxn modelId="{371C54C5-D7EC-4892-A477-A8035546A869}" type="presParOf" srcId="{F57318F6-3F47-47FF-BC04-793CF9DCAAC6}" destId="{0A965245-D75F-48E0-9A4A-7393FD4CE176}" srcOrd="8" destOrd="0" presId="urn:microsoft.com/office/officeart/2005/8/layout/vList2"/>
    <dgm:cxn modelId="{CEC615C7-E4A4-44F6-9AA6-03B261C3CA0E}" type="presParOf" srcId="{F57318F6-3F47-47FF-BC04-793CF9DCAAC6}" destId="{7A80D8B8-D9B3-4589-AA52-9BED6C0D95B6}" srcOrd="9" destOrd="0" presId="urn:microsoft.com/office/officeart/2005/8/layout/vList2"/>
    <dgm:cxn modelId="{56094DD5-E4D7-43E1-8F33-2B20EDA28808}" type="presParOf" srcId="{F57318F6-3F47-47FF-BC04-793CF9DCAAC6}" destId="{1A8F4C37-15C4-4301-8963-979B674F48B0}" srcOrd="10" destOrd="0" presId="urn:microsoft.com/office/officeart/2005/8/layout/vList2"/>
    <dgm:cxn modelId="{2C9DD807-9058-4DFF-8E39-356AC5A4F8DD}" type="presParOf" srcId="{F57318F6-3F47-47FF-BC04-793CF9DCAAC6}" destId="{E16CCCA6-B574-4B45-A5F3-C822363E70CE}" srcOrd="11" destOrd="0" presId="urn:microsoft.com/office/officeart/2005/8/layout/vList2"/>
    <dgm:cxn modelId="{11893E68-4551-4A99-8870-507B0F663604}" type="presParOf" srcId="{F57318F6-3F47-47FF-BC04-793CF9DCAAC6}" destId="{49D847EA-F2E1-4DA6-88D7-4AB03A4DDA47}" srcOrd="12" destOrd="0" presId="urn:microsoft.com/office/officeart/2005/8/layout/vList2"/>
    <dgm:cxn modelId="{687D1AFB-3E49-4AA4-91BB-8C6D9EF57523}" type="presParOf" srcId="{F57318F6-3F47-47FF-BC04-793CF9DCAAC6}" destId="{58DD8449-0878-4F11-AE90-79C7ECCE4976}" srcOrd="13" destOrd="0" presId="urn:microsoft.com/office/officeart/2005/8/layout/vList2"/>
    <dgm:cxn modelId="{2F5802DC-ED41-4E98-AE2A-18F506AC9AB1}" type="presParOf" srcId="{F57318F6-3F47-47FF-BC04-793CF9DCAAC6}" destId="{06F0705D-B52B-47A1-9D4E-B87224D42F9C}" srcOrd="14" destOrd="0" presId="urn:microsoft.com/office/officeart/2005/8/layout/vList2"/>
    <dgm:cxn modelId="{46CCC500-6559-4351-96D1-5455C0D9837C}" type="presParOf" srcId="{F57318F6-3F47-47FF-BC04-793CF9DCAAC6}" destId="{EBEC3049-31AB-4B85-B471-03B821B7A46E}" srcOrd="15" destOrd="0" presId="urn:microsoft.com/office/officeart/2005/8/layout/vList2"/>
    <dgm:cxn modelId="{A1769BBA-901C-45CE-8060-C2FF24A3BA24}" type="presParOf" srcId="{F57318F6-3F47-47FF-BC04-793CF9DCAAC6}" destId="{B780BBF6-0DA6-4733-931C-857E99EA349A}" srcOrd="16" destOrd="0" presId="urn:microsoft.com/office/officeart/2005/8/layout/vList2"/>
    <dgm:cxn modelId="{F5A4EB09-993B-49A5-A416-9B36BCF47870}" type="presParOf" srcId="{F57318F6-3F47-47FF-BC04-793CF9DCAAC6}" destId="{2596A4E3-E0D9-4F7E-81D5-49562EACC47B}" srcOrd="17" destOrd="0" presId="urn:microsoft.com/office/officeart/2005/8/layout/vList2"/>
    <dgm:cxn modelId="{AFD8C633-3FE9-4369-A595-47893152CD33}" type="presParOf" srcId="{F57318F6-3F47-47FF-BC04-793CF9DCAAC6}" destId="{87E9A754-8D04-4A99-BE08-F39C62FE18EA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F7498C-1BEB-4D7E-847F-A6D8642DD5E3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t-BR"/>
        </a:p>
      </dgm:t>
    </dgm:pt>
    <dgm:pt modelId="{1309056F-AD0F-4222-ACD6-1117754B7464}">
      <dgm:prSet phldrT="[Texto]" custT="1"/>
      <dgm:spPr/>
      <dgm:t>
        <a:bodyPr/>
        <a:lstStyle/>
        <a:p>
          <a:r>
            <a:rPr lang="pt-BR" sz="2400" b="1" dirty="0">
              <a:latin typeface="Arial" pitchFamily="34" charset="0"/>
              <a:cs typeface="Arial" pitchFamily="34" charset="0"/>
            </a:rPr>
            <a:t>Autoconceito</a:t>
          </a:r>
        </a:p>
      </dgm:t>
    </dgm:pt>
    <dgm:pt modelId="{EA077BFD-03CF-40DB-A0DF-570CA93FA5EA}" type="parTrans" cxnId="{EC924777-5CF3-454D-BA93-81ABD9D5AB03}">
      <dgm:prSet/>
      <dgm:spPr/>
      <dgm:t>
        <a:bodyPr/>
        <a:lstStyle/>
        <a:p>
          <a:endParaRPr lang="pt-BR" sz="2400" b="1">
            <a:latin typeface="Arial" pitchFamily="34" charset="0"/>
            <a:cs typeface="Arial" pitchFamily="34" charset="0"/>
          </a:endParaRPr>
        </a:p>
      </dgm:t>
    </dgm:pt>
    <dgm:pt modelId="{C7914F2D-32EA-477C-B4D8-A953CD021449}" type="sibTrans" cxnId="{EC924777-5CF3-454D-BA93-81ABD9D5AB03}">
      <dgm:prSet/>
      <dgm:spPr/>
      <dgm:t>
        <a:bodyPr/>
        <a:lstStyle/>
        <a:p>
          <a:endParaRPr lang="pt-BR" sz="2400" b="1">
            <a:latin typeface="Arial" pitchFamily="34" charset="0"/>
            <a:cs typeface="Arial" pitchFamily="34" charset="0"/>
          </a:endParaRPr>
        </a:p>
      </dgm:t>
    </dgm:pt>
    <dgm:pt modelId="{39F4EDD6-DFED-4CC5-9B68-9E20B27EC4DA}">
      <dgm:prSet phldrT="[Texto]" custT="1"/>
      <dgm:spPr/>
      <dgm:t>
        <a:bodyPr/>
        <a:lstStyle/>
        <a:p>
          <a:r>
            <a:rPr lang="pt-BR" sz="1800" b="1" dirty="0">
              <a:latin typeface="Arial" pitchFamily="34" charset="0"/>
              <a:cs typeface="Arial" pitchFamily="34" charset="0"/>
            </a:rPr>
            <a:t>principal ponto de partida para o equilíbrio pessoal - autoestima</a:t>
          </a:r>
        </a:p>
      </dgm:t>
    </dgm:pt>
    <dgm:pt modelId="{016A4037-1F08-4878-9468-C5BD03381D03}" type="parTrans" cxnId="{E2859750-F663-4700-92B3-AAE8ED0B9C1E}">
      <dgm:prSet/>
      <dgm:spPr/>
      <dgm:t>
        <a:bodyPr/>
        <a:lstStyle/>
        <a:p>
          <a:endParaRPr lang="pt-BR" sz="2400" b="1">
            <a:latin typeface="Arial" pitchFamily="34" charset="0"/>
            <a:cs typeface="Arial" pitchFamily="34" charset="0"/>
          </a:endParaRPr>
        </a:p>
      </dgm:t>
    </dgm:pt>
    <dgm:pt modelId="{B3BD2E01-D395-42D9-B5E9-BE0EF5B7CB87}" type="sibTrans" cxnId="{E2859750-F663-4700-92B3-AAE8ED0B9C1E}">
      <dgm:prSet/>
      <dgm:spPr/>
      <dgm:t>
        <a:bodyPr/>
        <a:lstStyle/>
        <a:p>
          <a:endParaRPr lang="pt-BR" sz="2400" b="1">
            <a:latin typeface="Arial" pitchFamily="34" charset="0"/>
            <a:cs typeface="Arial" pitchFamily="34" charset="0"/>
          </a:endParaRPr>
        </a:p>
      </dgm:t>
    </dgm:pt>
    <dgm:pt modelId="{E553049A-7729-478C-8AD2-403CF18E38B1}">
      <dgm:prSet phldrT="[Texto]" custT="1"/>
      <dgm:spPr/>
      <dgm:t>
        <a:bodyPr/>
        <a:lstStyle/>
        <a:p>
          <a:r>
            <a:rPr lang="pt-BR" sz="2400" b="1" u="none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Mudança comportamental</a:t>
          </a:r>
        </a:p>
      </dgm:t>
    </dgm:pt>
    <dgm:pt modelId="{A490A593-4C4F-4E60-8586-B16E408FEE81}" type="parTrans" cxnId="{B19821DA-FF8F-4898-A5AF-0099ED69C911}">
      <dgm:prSet/>
      <dgm:spPr/>
      <dgm:t>
        <a:bodyPr/>
        <a:lstStyle/>
        <a:p>
          <a:endParaRPr lang="pt-BR" sz="2400" b="1">
            <a:latin typeface="Arial" pitchFamily="34" charset="0"/>
            <a:cs typeface="Arial" pitchFamily="34" charset="0"/>
          </a:endParaRPr>
        </a:p>
      </dgm:t>
    </dgm:pt>
    <dgm:pt modelId="{27FEC9BA-E590-48AB-9EA8-674B6DB13057}" type="sibTrans" cxnId="{B19821DA-FF8F-4898-A5AF-0099ED69C911}">
      <dgm:prSet/>
      <dgm:spPr/>
      <dgm:t>
        <a:bodyPr/>
        <a:lstStyle/>
        <a:p>
          <a:endParaRPr lang="pt-BR" sz="2400" b="1">
            <a:latin typeface="Arial" pitchFamily="34" charset="0"/>
            <a:cs typeface="Arial" pitchFamily="34" charset="0"/>
          </a:endParaRPr>
        </a:p>
      </dgm:t>
    </dgm:pt>
    <dgm:pt modelId="{80E1C270-8079-471B-A8D0-6B783D85D653}">
      <dgm:prSet phldrT="[Texto]" custT="1"/>
      <dgm:spPr/>
      <dgm:t>
        <a:bodyPr/>
        <a:lstStyle/>
        <a:p>
          <a:r>
            <a:rPr lang="pt-BR" sz="1800" b="1" dirty="0">
              <a:latin typeface="Arial" pitchFamily="34" charset="0"/>
              <a:cs typeface="Arial" pitchFamily="34" charset="0"/>
            </a:rPr>
            <a:t>tem que ser desejada pelo indivíduo</a:t>
          </a:r>
        </a:p>
      </dgm:t>
    </dgm:pt>
    <dgm:pt modelId="{88C05781-C8D7-4309-A110-81A1119A1F4B}" type="parTrans" cxnId="{5F38C284-5E55-44EC-A992-83863973F712}">
      <dgm:prSet/>
      <dgm:spPr/>
      <dgm:t>
        <a:bodyPr/>
        <a:lstStyle/>
        <a:p>
          <a:endParaRPr lang="pt-BR" sz="2400" b="1">
            <a:latin typeface="Arial" pitchFamily="34" charset="0"/>
            <a:cs typeface="Arial" pitchFamily="34" charset="0"/>
          </a:endParaRPr>
        </a:p>
      </dgm:t>
    </dgm:pt>
    <dgm:pt modelId="{CE014DBE-27C7-443C-85A1-74B93764A8B4}" type="sibTrans" cxnId="{5F38C284-5E55-44EC-A992-83863973F712}">
      <dgm:prSet/>
      <dgm:spPr/>
      <dgm:t>
        <a:bodyPr/>
        <a:lstStyle/>
        <a:p>
          <a:endParaRPr lang="pt-BR" sz="2400" b="1">
            <a:latin typeface="Arial" pitchFamily="34" charset="0"/>
            <a:cs typeface="Arial" pitchFamily="34" charset="0"/>
          </a:endParaRPr>
        </a:p>
      </dgm:t>
    </dgm:pt>
    <dgm:pt modelId="{BB2C5A3B-8C87-4513-A879-3880417AEB07}">
      <dgm:prSet custT="1"/>
      <dgm:spPr/>
      <dgm:t>
        <a:bodyPr/>
        <a:lstStyle/>
        <a:p>
          <a:r>
            <a:rPr lang="pt-BR" sz="2400" b="1" dirty="0">
              <a:latin typeface="Arial" pitchFamily="34" charset="0"/>
              <a:cs typeface="Arial" pitchFamily="34" charset="0"/>
            </a:rPr>
            <a:t>Objetivos atingíveis</a:t>
          </a:r>
        </a:p>
      </dgm:t>
    </dgm:pt>
    <dgm:pt modelId="{E9BB8013-B3F4-4E8D-B2A5-E3B403FBCD59}" type="parTrans" cxnId="{2B333922-2719-4740-8056-9CD37D438E2F}">
      <dgm:prSet/>
      <dgm:spPr/>
      <dgm:t>
        <a:bodyPr/>
        <a:lstStyle/>
        <a:p>
          <a:endParaRPr lang="pt-BR" sz="2400" b="1">
            <a:latin typeface="Arial" pitchFamily="34" charset="0"/>
            <a:cs typeface="Arial" pitchFamily="34" charset="0"/>
          </a:endParaRPr>
        </a:p>
      </dgm:t>
    </dgm:pt>
    <dgm:pt modelId="{AA09C723-0C0F-465C-802F-B463D4A01952}" type="sibTrans" cxnId="{2B333922-2719-4740-8056-9CD37D438E2F}">
      <dgm:prSet/>
      <dgm:spPr/>
      <dgm:t>
        <a:bodyPr/>
        <a:lstStyle/>
        <a:p>
          <a:endParaRPr lang="pt-BR" sz="2400" b="1">
            <a:latin typeface="Arial" pitchFamily="34" charset="0"/>
            <a:cs typeface="Arial" pitchFamily="34" charset="0"/>
          </a:endParaRPr>
        </a:p>
      </dgm:t>
    </dgm:pt>
    <dgm:pt modelId="{866B83DD-BA6C-4F7C-8448-84A47476B469}">
      <dgm:prSet custT="1"/>
      <dgm:spPr/>
      <dgm:t>
        <a:bodyPr/>
        <a:lstStyle/>
        <a:p>
          <a:r>
            <a: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Pessoas desmotivadas</a:t>
          </a:r>
        </a:p>
      </dgm:t>
    </dgm:pt>
    <dgm:pt modelId="{726177CE-3EEB-4777-B708-2770C9A09A83}" type="parTrans" cxnId="{F908C5AB-66CE-4440-9E67-E0E97349A794}">
      <dgm:prSet/>
      <dgm:spPr/>
      <dgm:t>
        <a:bodyPr/>
        <a:lstStyle/>
        <a:p>
          <a:endParaRPr lang="pt-BR" sz="2400" b="1">
            <a:latin typeface="Arial" pitchFamily="34" charset="0"/>
            <a:cs typeface="Arial" pitchFamily="34" charset="0"/>
          </a:endParaRPr>
        </a:p>
      </dgm:t>
    </dgm:pt>
    <dgm:pt modelId="{988574A2-0EEE-49E4-87F6-63CB84B6145E}" type="sibTrans" cxnId="{F908C5AB-66CE-4440-9E67-E0E97349A794}">
      <dgm:prSet/>
      <dgm:spPr/>
      <dgm:t>
        <a:bodyPr/>
        <a:lstStyle/>
        <a:p>
          <a:endParaRPr lang="pt-BR" sz="2400" b="1">
            <a:latin typeface="Arial" pitchFamily="34" charset="0"/>
            <a:cs typeface="Arial" pitchFamily="34" charset="0"/>
          </a:endParaRPr>
        </a:p>
      </dgm:t>
    </dgm:pt>
    <dgm:pt modelId="{7FE9588D-9CDA-4227-8968-00DEDA4C2A49}">
      <dgm:prSet custT="1"/>
      <dgm:spPr/>
      <dgm:t>
        <a:bodyPr/>
        <a:lstStyle/>
        <a:p>
          <a:r>
            <a: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Pessoas criativas</a:t>
          </a:r>
        </a:p>
      </dgm:t>
    </dgm:pt>
    <dgm:pt modelId="{EF69F572-7626-4870-8823-EFEFA0889247}" type="parTrans" cxnId="{FB3D7083-BAA6-4BBB-80F5-30F8680C4420}">
      <dgm:prSet/>
      <dgm:spPr/>
      <dgm:t>
        <a:bodyPr/>
        <a:lstStyle/>
        <a:p>
          <a:endParaRPr lang="pt-BR" sz="2400" b="1">
            <a:latin typeface="Arial" pitchFamily="34" charset="0"/>
            <a:cs typeface="Arial" pitchFamily="34" charset="0"/>
          </a:endParaRPr>
        </a:p>
      </dgm:t>
    </dgm:pt>
    <dgm:pt modelId="{6F95993C-FC97-4D6D-98B0-895CC35B1942}" type="sibTrans" cxnId="{FB3D7083-BAA6-4BBB-80F5-30F8680C4420}">
      <dgm:prSet/>
      <dgm:spPr/>
      <dgm:t>
        <a:bodyPr/>
        <a:lstStyle/>
        <a:p>
          <a:endParaRPr lang="pt-BR" sz="2400" b="1">
            <a:latin typeface="Arial" pitchFamily="34" charset="0"/>
            <a:cs typeface="Arial" pitchFamily="34" charset="0"/>
          </a:endParaRPr>
        </a:p>
      </dgm:t>
    </dgm:pt>
    <dgm:pt modelId="{A2BD0CC9-68C9-4092-B723-DEE801384432}">
      <dgm:prSet custT="1"/>
      <dgm:spPr/>
      <dgm:t>
        <a:bodyPr/>
        <a:lstStyle/>
        <a:p>
          <a:r>
            <a:rPr lang="pt-BR" sz="1800" b="1" dirty="0">
              <a:latin typeface="Arial" pitchFamily="34" charset="0"/>
              <a:cs typeface="Arial" pitchFamily="34" charset="0"/>
            </a:rPr>
            <a:t>favorecem a autoconfiança</a:t>
          </a:r>
        </a:p>
      </dgm:t>
    </dgm:pt>
    <dgm:pt modelId="{5B9A7EF5-299D-479F-8218-2FD48A13ED9F}" type="parTrans" cxnId="{6E2982C2-0B19-407F-820D-2AE0E9B9604C}">
      <dgm:prSet/>
      <dgm:spPr/>
      <dgm:t>
        <a:bodyPr/>
        <a:lstStyle/>
        <a:p>
          <a:endParaRPr lang="pt-BR" sz="2400" b="1">
            <a:latin typeface="Arial" pitchFamily="34" charset="0"/>
            <a:cs typeface="Arial" pitchFamily="34" charset="0"/>
          </a:endParaRPr>
        </a:p>
      </dgm:t>
    </dgm:pt>
    <dgm:pt modelId="{3B8D22AC-4BFC-4F67-8A2B-7A3B54AA3F4B}" type="sibTrans" cxnId="{6E2982C2-0B19-407F-820D-2AE0E9B9604C}">
      <dgm:prSet/>
      <dgm:spPr/>
      <dgm:t>
        <a:bodyPr/>
        <a:lstStyle/>
        <a:p>
          <a:endParaRPr lang="pt-BR" sz="2400" b="1">
            <a:latin typeface="Arial" pitchFamily="34" charset="0"/>
            <a:cs typeface="Arial" pitchFamily="34" charset="0"/>
          </a:endParaRPr>
        </a:p>
      </dgm:t>
    </dgm:pt>
    <dgm:pt modelId="{67B86141-0CE8-4B6E-AE70-0B34EA1545A8}">
      <dgm:prSet custT="1"/>
      <dgm:spPr/>
      <dgm:t>
        <a:bodyPr/>
        <a:lstStyle/>
        <a:p>
          <a:r>
            <a:rPr lang="pt-BR" sz="1800" b="1" dirty="0">
              <a:latin typeface="Arial" pitchFamily="34" charset="0"/>
              <a:cs typeface="Arial" pitchFamily="34" charset="0"/>
            </a:rPr>
            <a:t>baixo nível de confiança em si mesmas </a:t>
          </a:r>
          <a:r>
            <a:rPr lang="pt-BR" sz="1800" b="1" dirty="0">
              <a:latin typeface="Arial" pitchFamily="34" charset="0"/>
              <a:cs typeface="Arial" pitchFamily="34" charset="0"/>
              <a:sym typeface="Wingdings" pitchFamily="2" charset="2"/>
            </a:rPr>
            <a:t></a:t>
          </a:r>
          <a:r>
            <a:rPr lang="pt-BR" sz="1800" b="1" dirty="0">
              <a:latin typeface="Arial" pitchFamily="34" charset="0"/>
              <a:cs typeface="Arial" pitchFamily="34" charset="0"/>
            </a:rPr>
            <a:t> projetam na empresa</a:t>
          </a:r>
        </a:p>
      </dgm:t>
    </dgm:pt>
    <dgm:pt modelId="{630E4D20-01C2-469A-861D-E37E1A94CCF7}" type="parTrans" cxnId="{CE11672B-EA8C-4457-A2A9-75E2FCB38DCE}">
      <dgm:prSet/>
      <dgm:spPr/>
      <dgm:t>
        <a:bodyPr/>
        <a:lstStyle/>
        <a:p>
          <a:endParaRPr lang="pt-BR" sz="2400" b="1">
            <a:latin typeface="Arial" pitchFamily="34" charset="0"/>
            <a:cs typeface="Arial" pitchFamily="34" charset="0"/>
          </a:endParaRPr>
        </a:p>
      </dgm:t>
    </dgm:pt>
    <dgm:pt modelId="{50CB6BD2-F51B-40D7-821E-A6F8FB756AC6}" type="sibTrans" cxnId="{CE11672B-EA8C-4457-A2A9-75E2FCB38DCE}">
      <dgm:prSet/>
      <dgm:spPr/>
      <dgm:t>
        <a:bodyPr/>
        <a:lstStyle/>
        <a:p>
          <a:endParaRPr lang="pt-BR" sz="2400" b="1">
            <a:latin typeface="Arial" pitchFamily="34" charset="0"/>
            <a:cs typeface="Arial" pitchFamily="34" charset="0"/>
          </a:endParaRPr>
        </a:p>
      </dgm:t>
    </dgm:pt>
    <dgm:pt modelId="{AA371141-7826-48E8-872E-EF3BB40E19DB}">
      <dgm:prSet custT="1"/>
      <dgm:spPr/>
      <dgm:t>
        <a:bodyPr/>
        <a:lstStyle/>
        <a:p>
          <a:r>
            <a:rPr lang="pt-BR" sz="1800" b="1" dirty="0">
              <a:latin typeface="Arial" pitchFamily="34" charset="0"/>
              <a:cs typeface="Arial" pitchFamily="34" charset="0"/>
            </a:rPr>
            <a:t>motivação intrínseca para o trabalho</a:t>
          </a:r>
        </a:p>
      </dgm:t>
    </dgm:pt>
    <dgm:pt modelId="{9DEEE17B-00ED-4954-B2DB-EAC77618DB1D}" type="parTrans" cxnId="{DBA7A021-6516-4BE2-938D-ADD4887CE4F1}">
      <dgm:prSet/>
      <dgm:spPr/>
      <dgm:t>
        <a:bodyPr/>
        <a:lstStyle/>
        <a:p>
          <a:endParaRPr lang="pt-BR" sz="2400" b="1">
            <a:latin typeface="Arial" pitchFamily="34" charset="0"/>
            <a:cs typeface="Arial" pitchFamily="34" charset="0"/>
          </a:endParaRPr>
        </a:p>
      </dgm:t>
    </dgm:pt>
    <dgm:pt modelId="{C1E48CB2-D395-47BA-A807-069F20B0F2B0}" type="sibTrans" cxnId="{DBA7A021-6516-4BE2-938D-ADD4887CE4F1}">
      <dgm:prSet/>
      <dgm:spPr/>
      <dgm:t>
        <a:bodyPr/>
        <a:lstStyle/>
        <a:p>
          <a:endParaRPr lang="pt-BR" sz="2400" b="1">
            <a:latin typeface="Arial" pitchFamily="34" charset="0"/>
            <a:cs typeface="Arial" pitchFamily="34" charset="0"/>
          </a:endParaRPr>
        </a:p>
      </dgm:t>
    </dgm:pt>
    <dgm:pt modelId="{11AA2F81-C24E-435D-B021-30AE074B2A48}" type="pres">
      <dgm:prSet presAssocID="{98F7498C-1BEB-4D7E-847F-A6D8642DD5E3}" presName="linear" presStyleCnt="0">
        <dgm:presLayoutVars>
          <dgm:animLvl val="lvl"/>
          <dgm:resizeHandles val="exact"/>
        </dgm:presLayoutVars>
      </dgm:prSet>
      <dgm:spPr/>
    </dgm:pt>
    <dgm:pt modelId="{BD5F2A6F-8070-4D34-BD25-68FE96B8BD6E}" type="pres">
      <dgm:prSet presAssocID="{1309056F-AD0F-4222-ACD6-1117754B7464}" presName="parentText" presStyleLbl="node1" presStyleIdx="0" presStyleCnt="5" custLinFactNeighborY="-2808">
        <dgm:presLayoutVars>
          <dgm:chMax val="0"/>
          <dgm:bulletEnabled val="1"/>
        </dgm:presLayoutVars>
      </dgm:prSet>
      <dgm:spPr/>
    </dgm:pt>
    <dgm:pt modelId="{768C02E5-9822-4A0A-B19A-95E22DD0F617}" type="pres">
      <dgm:prSet presAssocID="{1309056F-AD0F-4222-ACD6-1117754B7464}" presName="childText" presStyleLbl="revTx" presStyleIdx="0" presStyleCnt="5">
        <dgm:presLayoutVars>
          <dgm:bulletEnabled val="1"/>
        </dgm:presLayoutVars>
      </dgm:prSet>
      <dgm:spPr/>
    </dgm:pt>
    <dgm:pt modelId="{1D4CFF74-2C1B-4C34-8B78-B045BC372B93}" type="pres">
      <dgm:prSet presAssocID="{E553049A-7729-478C-8AD2-403CF18E38B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D5D2BC1-3737-404F-AE54-4ED26B67837B}" type="pres">
      <dgm:prSet presAssocID="{E553049A-7729-478C-8AD2-403CF18E38B1}" presName="childText" presStyleLbl="revTx" presStyleIdx="1" presStyleCnt="5">
        <dgm:presLayoutVars>
          <dgm:bulletEnabled val="1"/>
        </dgm:presLayoutVars>
      </dgm:prSet>
      <dgm:spPr/>
    </dgm:pt>
    <dgm:pt modelId="{E2DC5C0B-2976-4A18-ADCF-CDDE61173680}" type="pres">
      <dgm:prSet presAssocID="{BB2C5A3B-8C87-4513-A879-3880417AEB07}" presName="parentText" presStyleLbl="node1" presStyleIdx="2" presStyleCnt="5" custLinFactNeighborY="-27639">
        <dgm:presLayoutVars>
          <dgm:chMax val="0"/>
          <dgm:bulletEnabled val="1"/>
        </dgm:presLayoutVars>
      </dgm:prSet>
      <dgm:spPr/>
    </dgm:pt>
    <dgm:pt modelId="{20F94A9E-4F5D-4CB3-A5E9-A8D9A448149C}" type="pres">
      <dgm:prSet presAssocID="{BB2C5A3B-8C87-4513-A879-3880417AEB07}" presName="childText" presStyleLbl="revTx" presStyleIdx="2" presStyleCnt="5" custLinFactNeighborY="-18441">
        <dgm:presLayoutVars>
          <dgm:bulletEnabled val="1"/>
        </dgm:presLayoutVars>
      </dgm:prSet>
      <dgm:spPr/>
    </dgm:pt>
    <dgm:pt modelId="{033D6172-4C97-41DF-ABF8-49C0F6AB670A}" type="pres">
      <dgm:prSet presAssocID="{866B83DD-BA6C-4F7C-8448-84A47476B469}" presName="parentText" presStyleLbl="node1" presStyleIdx="3" presStyleCnt="5" custLinFactNeighborX="-654" custLinFactNeighborY="-44925">
        <dgm:presLayoutVars>
          <dgm:chMax val="0"/>
          <dgm:bulletEnabled val="1"/>
        </dgm:presLayoutVars>
      </dgm:prSet>
      <dgm:spPr/>
    </dgm:pt>
    <dgm:pt modelId="{7C9E2326-FFCD-4D3D-A095-3A922BEA266F}" type="pres">
      <dgm:prSet presAssocID="{866B83DD-BA6C-4F7C-8448-84A47476B469}" presName="childText" presStyleLbl="revTx" presStyleIdx="3" presStyleCnt="5" custLinFactNeighborY="-34247">
        <dgm:presLayoutVars>
          <dgm:bulletEnabled val="1"/>
        </dgm:presLayoutVars>
      </dgm:prSet>
      <dgm:spPr/>
    </dgm:pt>
    <dgm:pt modelId="{19514AF2-E722-4775-8D90-6F8A0DA7A7E9}" type="pres">
      <dgm:prSet presAssocID="{7FE9588D-9CDA-4227-8968-00DEDA4C2A49}" presName="parentText" presStyleLbl="node1" presStyleIdx="4" presStyleCnt="5" custLinFactNeighborX="-654" custLinFactNeighborY="-39924">
        <dgm:presLayoutVars>
          <dgm:chMax val="0"/>
          <dgm:bulletEnabled val="1"/>
        </dgm:presLayoutVars>
      </dgm:prSet>
      <dgm:spPr/>
    </dgm:pt>
    <dgm:pt modelId="{6F48DAAC-CFCB-4EE4-A768-B058411EAEAA}" type="pres">
      <dgm:prSet presAssocID="{7FE9588D-9CDA-4227-8968-00DEDA4C2A49}" presName="childText" presStyleLbl="revTx" presStyleIdx="4" presStyleCnt="5" custLinFactNeighborX="436" custLinFactNeighborY="-18441">
        <dgm:presLayoutVars>
          <dgm:bulletEnabled val="1"/>
        </dgm:presLayoutVars>
      </dgm:prSet>
      <dgm:spPr/>
    </dgm:pt>
  </dgm:ptLst>
  <dgm:cxnLst>
    <dgm:cxn modelId="{F763E91B-79A0-4432-92CE-AFE9A0F0CAD9}" type="presOf" srcId="{80E1C270-8079-471B-A8D0-6B783D85D653}" destId="{FD5D2BC1-3737-404F-AE54-4ED26B67837B}" srcOrd="0" destOrd="0" presId="urn:microsoft.com/office/officeart/2005/8/layout/vList2"/>
    <dgm:cxn modelId="{DBA7A021-6516-4BE2-938D-ADD4887CE4F1}" srcId="{7FE9588D-9CDA-4227-8968-00DEDA4C2A49}" destId="{AA371141-7826-48E8-872E-EF3BB40E19DB}" srcOrd="0" destOrd="0" parTransId="{9DEEE17B-00ED-4954-B2DB-EAC77618DB1D}" sibTransId="{C1E48CB2-D395-47BA-A807-069F20B0F2B0}"/>
    <dgm:cxn modelId="{2B333922-2719-4740-8056-9CD37D438E2F}" srcId="{98F7498C-1BEB-4D7E-847F-A6D8642DD5E3}" destId="{BB2C5A3B-8C87-4513-A879-3880417AEB07}" srcOrd="2" destOrd="0" parTransId="{E9BB8013-B3F4-4E8D-B2A5-E3B403FBCD59}" sibTransId="{AA09C723-0C0F-465C-802F-B463D4A01952}"/>
    <dgm:cxn modelId="{5E496823-4F33-4725-9DEC-8241C097AD45}" type="presOf" srcId="{1309056F-AD0F-4222-ACD6-1117754B7464}" destId="{BD5F2A6F-8070-4D34-BD25-68FE96B8BD6E}" srcOrd="0" destOrd="0" presId="urn:microsoft.com/office/officeart/2005/8/layout/vList2"/>
    <dgm:cxn modelId="{40986923-ABD5-4E7B-BC76-E928CA08BC42}" type="presOf" srcId="{7FE9588D-9CDA-4227-8968-00DEDA4C2A49}" destId="{19514AF2-E722-4775-8D90-6F8A0DA7A7E9}" srcOrd="0" destOrd="0" presId="urn:microsoft.com/office/officeart/2005/8/layout/vList2"/>
    <dgm:cxn modelId="{A21B2727-2CD0-4B3B-9303-7C546FC4F9AB}" type="presOf" srcId="{E553049A-7729-478C-8AD2-403CF18E38B1}" destId="{1D4CFF74-2C1B-4C34-8B78-B045BC372B93}" srcOrd="0" destOrd="0" presId="urn:microsoft.com/office/officeart/2005/8/layout/vList2"/>
    <dgm:cxn modelId="{CE11672B-EA8C-4457-A2A9-75E2FCB38DCE}" srcId="{866B83DD-BA6C-4F7C-8448-84A47476B469}" destId="{67B86141-0CE8-4B6E-AE70-0B34EA1545A8}" srcOrd="0" destOrd="0" parTransId="{630E4D20-01C2-469A-861D-E37E1A94CCF7}" sibTransId="{50CB6BD2-F51B-40D7-821E-A6F8FB756AC6}"/>
    <dgm:cxn modelId="{8D896A37-8223-4747-8732-6B90FB99F79D}" type="presOf" srcId="{A2BD0CC9-68C9-4092-B723-DEE801384432}" destId="{20F94A9E-4F5D-4CB3-A5E9-A8D9A448149C}" srcOrd="0" destOrd="0" presId="urn:microsoft.com/office/officeart/2005/8/layout/vList2"/>
    <dgm:cxn modelId="{187C705B-A7B2-4519-B8E0-D5FAB641DA14}" type="presOf" srcId="{39F4EDD6-DFED-4CC5-9B68-9E20B27EC4DA}" destId="{768C02E5-9822-4A0A-B19A-95E22DD0F617}" srcOrd="0" destOrd="0" presId="urn:microsoft.com/office/officeart/2005/8/layout/vList2"/>
    <dgm:cxn modelId="{9D2D8F4D-1B24-4B6D-AFE5-D4B57C5D4446}" type="presOf" srcId="{67B86141-0CE8-4B6E-AE70-0B34EA1545A8}" destId="{7C9E2326-FFCD-4D3D-A095-3A922BEA266F}" srcOrd="0" destOrd="0" presId="urn:microsoft.com/office/officeart/2005/8/layout/vList2"/>
    <dgm:cxn modelId="{452A404F-39D9-433B-A41C-044A3960D1A1}" type="presOf" srcId="{AA371141-7826-48E8-872E-EF3BB40E19DB}" destId="{6F48DAAC-CFCB-4EE4-A768-B058411EAEAA}" srcOrd="0" destOrd="0" presId="urn:microsoft.com/office/officeart/2005/8/layout/vList2"/>
    <dgm:cxn modelId="{E2859750-F663-4700-92B3-AAE8ED0B9C1E}" srcId="{1309056F-AD0F-4222-ACD6-1117754B7464}" destId="{39F4EDD6-DFED-4CC5-9B68-9E20B27EC4DA}" srcOrd="0" destOrd="0" parTransId="{016A4037-1F08-4878-9468-C5BD03381D03}" sibTransId="{B3BD2E01-D395-42D9-B5E9-BE0EF5B7CB87}"/>
    <dgm:cxn modelId="{EC924777-5CF3-454D-BA93-81ABD9D5AB03}" srcId="{98F7498C-1BEB-4D7E-847F-A6D8642DD5E3}" destId="{1309056F-AD0F-4222-ACD6-1117754B7464}" srcOrd="0" destOrd="0" parTransId="{EA077BFD-03CF-40DB-A0DF-570CA93FA5EA}" sibTransId="{C7914F2D-32EA-477C-B4D8-A953CD021449}"/>
    <dgm:cxn modelId="{FB3D7083-BAA6-4BBB-80F5-30F8680C4420}" srcId="{98F7498C-1BEB-4D7E-847F-A6D8642DD5E3}" destId="{7FE9588D-9CDA-4227-8968-00DEDA4C2A49}" srcOrd="4" destOrd="0" parTransId="{EF69F572-7626-4870-8823-EFEFA0889247}" sibTransId="{6F95993C-FC97-4D6D-98B0-895CC35B1942}"/>
    <dgm:cxn modelId="{5F38C284-5E55-44EC-A992-83863973F712}" srcId="{E553049A-7729-478C-8AD2-403CF18E38B1}" destId="{80E1C270-8079-471B-A8D0-6B783D85D653}" srcOrd="0" destOrd="0" parTransId="{88C05781-C8D7-4309-A110-81A1119A1F4B}" sibTransId="{CE014DBE-27C7-443C-85A1-74B93764A8B4}"/>
    <dgm:cxn modelId="{F908C5AB-66CE-4440-9E67-E0E97349A794}" srcId="{98F7498C-1BEB-4D7E-847F-A6D8642DD5E3}" destId="{866B83DD-BA6C-4F7C-8448-84A47476B469}" srcOrd="3" destOrd="0" parTransId="{726177CE-3EEB-4777-B708-2770C9A09A83}" sibTransId="{988574A2-0EEE-49E4-87F6-63CB84B6145E}"/>
    <dgm:cxn modelId="{6E2982C2-0B19-407F-820D-2AE0E9B9604C}" srcId="{BB2C5A3B-8C87-4513-A879-3880417AEB07}" destId="{A2BD0CC9-68C9-4092-B723-DEE801384432}" srcOrd="0" destOrd="0" parTransId="{5B9A7EF5-299D-479F-8218-2FD48A13ED9F}" sibTransId="{3B8D22AC-4BFC-4F67-8A2B-7A3B54AA3F4B}"/>
    <dgm:cxn modelId="{3AAD7CC9-9045-47EE-A5FF-1DC303F81F31}" type="presOf" srcId="{866B83DD-BA6C-4F7C-8448-84A47476B469}" destId="{033D6172-4C97-41DF-ABF8-49C0F6AB670A}" srcOrd="0" destOrd="0" presId="urn:microsoft.com/office/officeart/2005/8/layout/vList2"/>
    <dgm:cxn modelId="{03128ECD-EAED-4B85-87E6-903B161E5678}" type="presOf" srcId="{98F7498C-1BEB-4D7E-847F-A6D8642DD5E3}" destId="{11AA2F81-C24E-435D-B021-30AE074B2A48}" srcOrd="0" destOrd="0" presId="urn:microsoft.com/office/officeart/2005/8/layout/vList2"/>
    <dgm:cxn modelId="{B19821DA-FF8F-4898-A5AF-0099ED69C911}" srcId="{98F7498C-1BEB-4D7E-847F-A6D8642DD5E3}" destId="{E553049A-7729-478C-8AD2-403CF18E38B1}" srcOrd="1" destOrd="0" parTransId="{A490A593-4C4F-4E60-8586-B16E408FEE81}" sibTransId="{27FEC9BA-E590-48AB-9EA8-674B6DB13057}"/>
    <dgm:cxn modelId="{799383F1-E6FF-4811-BA17-14DF8E373880}" type="presOf" srcId="{BB2C5A3B-8C87-4513-A879-3880417AEB07}" destId="{E2DC5C0B-2976-4A18-ADCF-CDDE61173680}" srcOrd="0" destOrd="0" presId="urn:microsoft.com/office/officeart/2005/8/layout/vList2"/>
    <dgm:cxn modelId="{8E9C98F7-F782-472F-9D2F-6805A0510019}" type="presParOf" srcId="{11AA2F81-C24E-435D-B021-30AE074B2A48}" destId="{BD5F2A6F-8070-4D34-BD25-68FE96B8BD6E}" srcOrd="0" destOrd="0" presId="urn:microsoft.com/office/officeart/2005/8/layout/vList2"/>
    <dgm:cxn modelId="{2AB048B1-B458-402E-B4E0-BC8232E92020}" type="presParOf" srcId="{11AA2F81-C24E-435D-B021-30AE074B2A48}" destId="{768C02E5-9822-4A0A-B19A-95E22DD0F617}" srcOrd="1" destOrd="0" presId="urn:microsoft.com/office/officeart/2005/8/layout/vList2"/>
    <dgm:cxn modelId="{E93C000B-D6FD-45B1-9C16-EA0F43D4A437}" type="presParOf" srcId="{11AA2F81-C24E-435D-B021-30AE074B2A48}" destId="{1D4CFF74-2C1B-4C34-8B78-B045BC372B93}" srcOrd="2" destOrd="0" presId="urn:microsoft.com/office/officeart/2005/8/layout/vList2"/>
    <dgm:cxn modelId="{13CF661E-AF27-4B8B-924E-E6937EB73B7A}" type="presParOf" srcId="{11AA2F81-C24E-435D-B021-30AE074B2A48}" destId="{FD5D2BC1-3737-404F-AE54-4ED26B67837B}" srcOrd="3" destOrd="0" presId="urn:microsoft.com/office/officeart/2005/8/layout/vList2"/>
    <dgm:cxn modelId="{7269E58F-9AD3-4F81-9239-3F8D07FAC766}" type="presParOf" srcId="{11AA2F81-C24E-435D-B021-30AE074B2A48}" destId="{E2DC5C0B-2976-4A18-ADCF-CDDE61173680}" srcOrd="4" destOrd="0" presId="urn:microsoft.com/office/officeart/2005/8/layout/vList2"/>
    <dgm:cxn modelId="{1775F512-C65D-43CA-9398-08CFC5697DBC}" type="presParOf" srcId="{11AA2F81-C24E-435D-B021-30AE074B2A48}" destId="{20F94A9E-4F5D-4CB3-A5E9-A8D9A448149C}" srcOrd="5" destOrd="0" presId="urn:microsoft.com/office/officeart/2005/8/layout/vList2"/>
    <dgm:cxn modelId="{38084708-D414-41A2-B362-0E83EA689FF2}" type="presParOf" srcId="{11AA2F81-C24E-435D-B021-30AE074B2A48}" destId="{033D6172-4C97-41DF-ABF8-49C0F6AB670A}" srcOrd="6" destOrd="0" presId="urn:microsoft.com/office/officeart/2005/8/layout/vList2"/>
    <dgm:cxn modelId="{D62F3A6B-5388-47C4-A643-829671D11E6C}" type="presParOf" srcId="{11AA2F81-C24E-435D-B021-30AE074B2A48}" destId="{7C9E2326-FFCD-4D3D-A095-3A922BEA266F}" srcOrd="7" destOrd="0" presId="urn:microsoft.com/office/officeart/2005/8/layout/vList2"/>
    <dgm:cxn modelId="{54A19A0F-4A89-40AB-8EB6-9B688DCEE933}" type="presParOf" srcId="{11AA2F81-C24E-435D-B021-30AE074B2A48}" destId="{19514AF2-E722-4775-8D90-6F8A0DA7A7E9}" srcOrd="8" destOrd="0" presId="urn:microsoft.com/office/officeart/2005/8/layout/vList2"/>
    <dgm:cxn modelId="{A86F2D8B-5BF7-438D-AF2F-EF0057577617}" type="presParOf" srcId="{11AA2F81-C24E-435D-B021-30AE074B2A48}" destId="{6F48DAAC-CFCB-4EE4-A768-B058411EAEAA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4A3D1F-75DD-4211-8A42-2AFFEDA835E0}" type="doc">
      <dgm:prSet loTypeId="urn:microsoft.com/office/officeart/2005/8/layout/vProcess5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pt-BR"/>
        </a:p>
      </dgm:t>
    </dgm:pt>
    <dgm:pt modelId="{E55C44F7-1DBC-4AD4-B24D-6153BCECA9EE}">
      <dgm:prSet custT="1"/>
      <dgm:spPr/>
      <dgm:t>
        <a:bodyPr/>
        <a:lstStyle/>
        <a:p>
          <a:pPr rtl="0"/>
          <a:r>
            <a:rPr lang="pt-BR" sz="2400" b="1" dirty="0">
              <a:latin typeface="Arial" pitchFamily="34" charset="0"/>
              <a:cs typeface="Arial" pitchFamily="34" charset="0"/>
            </a:rPr>
            <a:t>Gerência: Profecia </a:t>
          </a:r>
          <a:r>
            <a:rPr lang="pt-BR" sz="2400" b="1" dirty="0" err="1">
              <a:latin typeface="Arial" pitchFamily="34" charset="0"/>
              <a:cs typeface="Arial" pitchFamily="34" charset="0"/>
            </a:rPr>
            <a:t>autorealizável</a:t>
          </a:r>
          <a:endParaRPr lang="pt-BR" sz="2400" b="1" dirty="0">
            <a:latin typeface="Arial" pitchFamily="34" charset="0"/>
            <a:cs typeface="Arial" pitchFamily="34" charset="0"/>
          </a:endParaRPr>
        </a:p>
      </dgm:t>
    </dgm:pt>
    <dgm:pt modelId="{011337EF-55C2-481E-972B-2B869F44E1B4}" type="parTrans" cxnId="{25D1BCBB-AC98-4475-ADE9-38E1B7AE8660}">
      <dgm:prSet/>
      <dgm:spPr/>
      <dgm:t>
        <a:bodyPr/>
        <a:lstStyle/>
        <a:p>
          <a:endParaRPr lang="pt-BR" sz="6000" b="1">
            <a:latin typeface="Arial" pitchFamily="34" charset="0"/>
            <a:cs typeface="Arial" pitchFamily="34" charset="0"/>
          </a:endParaRPr>
        </a:p>
      </dgm:t>
    </dgm:pt>
    <dgm:pt modelId="{1A832334-4AB8-4C79-959F-6A4CECB1B5C2}" type="sibTrans" cxnId="{25D1BCBB-AC98-4475-ADE9-38E1B7AE8660}">
      <dgm:prSet/>
      <dgm:spPr>
        <a:noFill/>
        <a:ln>
          <a:noFill/>
        </a:ln>
      </dgm:spPr>
      <dgm:t>
        <a:bodyPr/>
        <a:lstStyle/>
        <a:p>
          <a:endParaRPr lang="pt-BR" sz="6000" b="1">
            <a:latin typeface="Arial" pitchFamily="34" charset="0"/>
            <a:cs typeface="Arial" pitchFamily="34" charset="0"/>
          </a:endParaRPr>
        </a:p>
      </dgm:t>
    </dgm:pt>
    <dgm:pt modelId="{93766BCB-E4B2-4012-9033-4E632D36818C}">
      <dgm:prSet custT="1"/>
      <dgm:spPr/>
      <dgm:t>
        <a:bodyPr/>
        <a:lstStyle/>
        <a:p>
          <a:pPr rtl="0"/>
          <a:r>
            <a:rPr lang="pt-BR" sz="2400" b="1" dirty="0">
              <a:latin typeface="Arial" pitchFamily="34" charset="0"/>
              <a:cs typeface="Arial" pitchFamily="34" charset="0"/>
            </a:rPr>
            <a:t>Clima / Informações / Feedback / Resultados</a:t>
          </a:r>
        </a:p>
      </dgm:t>
    </dgm:pt>
    <dgm:pt modelId="{90D218B8-233C-4803-A479-EA8058BBF01B}" type="parTrans" cxnId="{435FFE05-9EDB-4137-A75B-DF1AAF80E54D}">
      <dgm:prSet/>
      <dgm:spPr/>
      <dgm:t>
        <a:bodyPr/>
        <a:lstStyle/>
        <a:p>
          <a:endParaRPr lang="pt-BR" sz="6000" b="1">
            <a:latin typeface="Arial" pitchFamily="34" charset="0"/>
            <a:cs typeface="Arial" pitchFamily="34" charset="0"/>
          </a:endParaRPr>
        </a:p>
      </dgm:t>
    </dgm:pt>
    <dgm:pt modelId="{5248D6EA-CFCD-478E-997F-DD0A2137A30B}" type="sibTrans" cxnId="{435FFE05-9EDB-4137-A75B-DF1AAF80E54D}">
      <dgm:prSet/>
      <dgm:spPr>
        <a:noFill/>
        <a:ln>
          <a:noFill/>
        </a:ln>
      </dgm:spPr>
      <dgm:t>
        <a:bodyPr/>
        <a:lstStyle/>
        <a:p>
          <a:endParaRPr lang="pt-BR" sz="6000" b="1">
            <a:latin typeface="Arial" pitchFamily="34" charset="0"/>
            <a:cs typeface="Arial" pitchFamily="34" charset="0"/>
          </a:endParaRPr>
        </a:p>
      </dgm:t>
    </dgm:pt>
    <dgm:pt modelId="{7CA96122-81A8-4AA7-9FEE-CCD96995F15D}">
      <dgm:prSet custT="1"/>
      <dgm:spPr/>
      <dgm:t>
        <a:bodyPr/>
        <a:lstStyle/>
        <a:p>
          <a:pPr rtl="0"/>
          <a:r>
            <a:rPr lang="pt-BR" sz="2400" b="1" dirty="0">
              <a:latin typeface="Arial" pitchFamily="34" charset="0"/>
              <a:cs typeface="Arial" pitchFamily="34" charset="0"/>
            </a:rPr>
            <a:t>Imagem e legitimidade do líder</a:t>
          </a:r>
        </a:p>
      </dgm:t>
    </dgm:pt>
    <dgm:pt modelId="{52419523-B8FC-4DD6-96A8-2BC6C9101BCF}" type="parTrans" cxnId="{3E4682AB-5ACE-4361-B89B-6E84AF996796}">
      <dgm:prSet/>
      <dgm:spPr/>
      <dgm:t>
        <a:bodyPr/>
        <a:lstStyle/>
        <a:p>
          <a:endParaRPr lang="pt-BR" sz="6000" b="1">
            <a:latin typeface="Arial" pitchFamily="34" charset="0"/>
            <a:cs typeface="Arial" pitchFamily="34" charset="0"/>
          </a:endParaRPr>
        </a:p>
      </dgm:t>
    </dgm:pt>
    <dgm:pt modelId="{E3B7F599-7BA1-4747-825A-F0D5F05A975C}" type="sibTrans" cxnId="{3E4682AB-5ACE-4361-B89B-6E84AF996796}">
      <dgm:prSet/>
      <dgm:spPr>
        <a:noFill/>
        <a:ln>
          <a:noFill/>
        </a:ln>
      </dgm:spPr>
      <dgm:t>
        <a:bodyPr/>
        <a:lstStyle/>
        <a:p>
          <a:endParaRPr lang="pt-BR" sz="6000" b="1">
            <a:latin typeface="Arial" pitchFamily="34" charset="0"/>
            <a:cs typeface="Arial" pitchFamily="34" charset="0"/>
          </a:endParaRPr>
        </a:p>
      </dgm:t>
    </dgm:pt>
    <dgm:pt modelId="{FAB97EF0-F56E-4AEE-864B-7DD0AF783663}">
      <dgm:prSet custT="1"/>
      <dgm:spPr/>
      <dgm:t>
        <a:bodyPr/>
        <a:lstStyle/>
        <a:p>
          <a:pPr rtl="0"/>
          <a:r>
            <a:rPr lang="pt-BR" sz="2400" b="1">
              <a:latin typeface="Arial" pitchFamily="34" charset="0"/>
              <a:cs typeface="Arial" pitchFamily="34" charset="0"/>
            </a:rPr>
            <a:t>Motivação intrínseca</a:t>
          </a:r>
        </a:p>
      </dgm:t>
    </dgm:pt>
    <dgm:pt modelId="{80E9C346-B056-4CC6-9948-37D50D8C6F08}" type="parTrans" cxnId="{AD6B201B-E207-4E0D-AC2D-4C8B530DFA8B}">
      <dgm:prSet/>
      <dgm:spPr/>
      <dgm:t>
        <a:bodyPr/>
        <a:lstStyle/>
        <a:p>
          <a:endParaRPr lang="pt-BR" sz="6000" b="1">
            <a:latin typeface="Arial" pitchFamily="34" charset="0"/>
            <a:cs typeface="Arial" pitchFamily="34" charset="0"/>
          </a:endParaRPr>
        </a:p>
      </dgm:t>
    </dgm:pt>
    <dgm:pt modelId="{07BA43E9-7E03-4800-9D8A-5DE621D97067}" type="sibTrans" cxnId="{AD6B201B-E207-4E0D-AC2D-4C8B530DFA8B}">
      <dgm:prSet/>
      <dgm:spPr>
        <a:noFill/>
        <a:ln>
          <a:noFill/>
        </a:ln>
      </dgm:spPr>
      <dgm:t>
        <a:bodyPr/>
        <a:lstStyle/>
        <a:p>
          <a:endParaRPr lang="pt-BR" sz="6000" b="1">
            <a:latin typeface="Arial" pitchFamily="34" charset="0"/>
            <a:cs typeface="Arial" pitchFamily="34" charset="0"/>
          </a:endParaRPr>
        </a:p>
      </dgm:t>
    </dgm:pt>
    <dgm:pt modelId="{325F429E-9136-4A2D-A1A0-5C4C228C8FEB}" type="pres">
      <dgm:prSet presAssocID="{E54A3D1F-75DD-4211-8A42-2AFFEDA835E0}" presName="outerComposite" presStyleCnt="0">
        <dgm:presLayoutVars>
          <dgm:chMax val="5"/>
          <dgm:dir/>
          <dgm:resizeHandles val="exact"/>
        </dgm:presLayoutVars>
      </dgm:prSet>
      <dgm:spPr/>
    </dgm:pt>
    <dgm:pt modelId="{7C0FE18A-DCE4-40F6-9D8C-62C941CD6A86}" type="pres">
      <dgm:prSet presAssocID="{E54A3D1F-75DD-4211-8A42-2AFFEDA835E0}" presName="dummyMaxCanvas" presStyleCnt="0">
        <dgm:presLayoutVars/>
      </dgm:prSet>
      <dgm:spPr/>
    </dgm:pt>
    <dgm:pt modelId="{98992DB5-29E2-4F55-A8EB-3396CF47EC62}" type="pres">
      <dgm:prSet presAssocID="{E54A3D1F-75DD-4211-8A42-2AFFEDA835E0}" presName="FourNodes_1" presStyleLbl="node1" presStyleIdx="0" presStyleCnt="4">
        <dgm:presLayoutVars>
          <dgm:bulletEnabled val="1"/>
        </dgm:presLayoutVars>
      </dgm:prSet>
      <dgm:spPr/>
    </dgm:pt>
    <dgm:pt modelId="{1BE0B722-9041-4590-AF39-2B9443DD0FF1}" type="pres">
      <dgm:prSet presAssocID="{E54A3D1F-75DD-4211-8A42-2AFFEDA835E0}" presName="FourNodes_2" presStyleLbl="node1" presStyleIdx="1" presStyleCnt="4">
        <dgm:presLayoutVars>
          <dgm:bulletEnabled val="1"/>
        </dgm:presLayoutVars>
      </dgm:prSet>
      <dgm:spPr/>
    </dgm:pt>
    <dgm:pt modelId="{CA645FF5-4CAB-4BFA-A130-00D75124489E}" type="pres">
      <dgm:prSet presAssocID="{E54A3D1F-75DD-4211-8A42-2AFFEDA835E0}" presName="FourNodes_3" presStyleLbl="node1" presStyleIdx="2" presStyleCnt="4">
        <dgm:presLayoutVars>
          <dgm:bulletEnabled val="1"/>
        </dgm:presLayoutVars>
      </dgm:prSet>
      <dgm:spPr/>
    </dgm:pt>
    <dgm:pt modelId="{45653210-4943-4A38-9EE6-12B6DDA50721}" type="pres">
      <dgm:prSet presAssocID="{E54A3D1F-75DD-4211-8A42-2AFFEDA835E0}" presName="FourNodes_4" presStyleLbl="node1" presStyleIdx="3" presStyleCnt="4">
        <dgm:presLayoutVars>
          <dgm:bulletEnabled val="1"/>
        </dgm:presLayoutVars>
      </dgm:prSet>
      <dgm:spPr/>
    </dgm:pt>
    <dgm:pt modelId="{98127AD4-0197-456F-A5D2-9B0B8A471A0E}" type="pres">
      <dgm:prSet presAssocID="{E54A3D1F-75DD-4211-8A42-2AFFEDA835E0}" presName="FourConn_1-2" presStyleLbl="fgAccFollowNode1" presStyleIdx="0" presStyleCnt="3">
        <dgm:presLayoutVars>
          <dgm:bulletEnabled val="1"/>
        </dgm:presLayoutVars>
      </dgm:prSet>
      <dgm:spPr/>
    </dgm:pt>
    <dgm:pt modelId="{13EEEBAB-EF36-4BC6-B36C-CAA94B4EF572}" type="pres">
      <dgm:prSet presAssocID="{E54A3D1F-75DD-4211-8A42-2AFFEDA835E0}" presName="FourConn_2-3" presStyleLbl="fgAccFollowNode1" presStyleIdx="1" presStyleCnt="3">
        <dgm:presLayoutVars>
          <dgm:bulletEnabled val="1"/>
        </dgm:presLayoutVars>
      </dgm:prSet>
      <dgm:spPr/>
    </dgm:pt>
    <dgm:pt modelId="{261A0921-2ABE-46DB-B121-EE0F213B8396}" type="pres">
      <dgm:prSet presAssocID="{E54A3D1F-75DD-4211-8A42-2AFFEDA835E0}" presName="FourConn_3-4" presStyleLbl="fgAccFollowNode1" presStyleIdx="2" presStyleCnt="3">
        <dgm:presLayoutVars>
          <dgm:bulletEnabled val="1"/>
        </dgm:presLayoutVars>
      </dgm:prSet>
      <dgm:spPr/>
    </dgm:pt>
    <dgm:pt modelId="{6F813F5B-B061-46C5-A30B-C5AE8C318A7D}" type="pres">
      <dgm:prSet presAssocID="{E54A3D1F-75DD-4211-8A42-2AFFEDA835E0}" presName="FourNodes_1_text" presStyleLbl="node1" presStyleIdx="3" presStyleCnt="4">
        <dgm:presLayoutVars>
          <dgm:bulletEnabled val="1"/>
        </dgm:presLayoutVars>
      </dgm:prSet>
      <dgm:spPr/>
    </dgm:pt>
    <dgm:pt modelId="{7F46FBB1-0A98-471D-9670-B55A02792F7C}" type="pres">
      <dgm:prSet presAssocID="{E54A3D1F-75DD-4211-8A42-2AFFEDA835E0}" presName="FourNodes_2_text" presStyleLbl="node1" presStyleIdx="3" presStyleCnt="4">
        <dgm:presLayoutVars>
          <dgm:bulletEnabled val="1"/>
        </dgm:presLayoutVars>
      </dgm:prSet>
      <dgm:spPr/>
    </dgm:pt>
    <dgm:pt modelId="{6CECEE8E-9484-44C0-A502-B4675BD5BE0B}" type="pres">
      <dgm:prSet presAssocID="{E54A3D1F-75DD-4211-8A42-2AFFEDA835E0}" presName="FourNodes_3_text" presStyleLbl="node1" presStyleIdx="3" presStyleCnt="4">
        <dgm:presLayoutVars>
          <dgm:bulletEnabled val="1"/>
        </dgm:presLayoutVars>
      </dgm:prSet>
      <dgm:spPr/>
    </dgm:pt>
    <dgm:pt modelId="{A5394BD1-77BA-4911-A420-A8973557E4D9}" type="pres">
      <dgm:prSet presAssocID="{E54A3D1F-75DD-4211-8A42-2AFFEDA835E0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435FFE05-9EDB-4137-A75B-DF1AAF80E54D}" srcId="{E54A3D1F-75DD-4211-8A42-2AFFEDA835E0}" destId="{93766BCB-E4B2-4012-9033-4E632D36818C}" srcOrd="1" destOrd="0" parTransId="{90D218B8-233C-4803-A479-EA8058BBF01B}" sibTransId="{5248D6EA-CFCD-478E-997F-DD0A2137A30B}"/>
    <dgm:cxn modelId="{C201341A-1650-4878-8148-82494B3EF14C}" type="presOf" srcId="{5248D6EA-CFCD-478E-997F-DD0A2137A30B}" destId="{13EEEBAB-EF36-4BC6-B36C-CAA94B4EF572}" srcOrd="0" destOrd="0" presId="urn:microsoft.com/office/officeart/2005/8/layout/vProcess5"/>
    <dgm:cxn modelId="{AD6B201B-E207-4E0D-AC2D-4C8B530DFA8B}" srcId="{E54A3D1F-75DD-4211-8A42-2AFFEDA835E0}" destId="{FAB97EF0-F56E-4AEE-864B-7DD0AF783663}" srcOrd="3" destOrd="0" parTransId="{80E9C346-B056-4CC6-9948-37D50D8C6F08}" sibTransId="{07BA43E9-7E03-4800-9D8A-5DE621D97067}"/>
    <dgm:cxn modelId="{6F7A7D3D-3979-43EB-8E16-7D41D2B3E746}" type="presOf" srcId="{E55C44F7-1DBC-4AD4-B24D-6153BCECA9EE}" destId="{6F813F5B-B061-46C5-A30B-C5AE8C318A7D}" srcOrd="1" destOrd="0" presId="urn:microsoft.com/office/officeart/2005/8/layout/vProcess5"/>
    <dgm:cxn modelId="{FDDA5340-09FB-44E5-AF12-172A78B1037A}" type="presOf" srcId="{1A832334-4AB8-4C79-959F-6A4CECB1B5C2}" destId="{98127AD4-0197-456F-A5D2-9B0B8A471A0E}" srcOrd="0" destOrd="0" presId="urn:microsoft.com/office/officeart/2005/8/layout/vProcess5"/>
    <dgm:cxn modelId="{ED42EA41-7E02-4FB1-B3F7-66641189D23B}" type="presOf" srcId="{E55C44F7-1DBC-4AD4-B24D-6153BCECA9EE}" destId="{98992DB5-29E2-4F55-A8EB-3396CF47EC62}" srcOrd="0" destOrd="0" presId="urn:microsoft.com/office/officeart/2005/8/layout/vProcess5"/>
    <dgm:cxn modelId="{23139D42-362C-4253-AD37-7D0CB65ABB3F}" type="presOf" srcId="{E3B7F599-7BA1-4747-825A-F0D5F05A975C}" destId="{261A0921-2ABE-46DB-B121-EE0F213B8396}" srcOrd="0" destOrd="0" presId="urn:microsoft.com/office/officeart/2005/8/layout/vProcess5"/>
    <dgm:cxn modelId="{2F207E52-E371-44FA-B978-34079B9D8BAE}" type="presOf" srcId="{7CA96122-81A8-4AA7-9FEE-CCD96995F15D}" destId="{6CECEE8E-9484-44C0-A502-B4675BD5BE0B}" srcOrd="1" destOrd="0" presId="urn:microsoft.com/office/officeart/2005/8/layout/vProcess5"/>
    <dgm:cxn modelId="{3AC94878-D4CE-479E-A49E-6BCA1B374EE3}" type="presOf" srcId="{FAB97EF0-F56E-4AEE-864B-7DD0AF783663}" destId="{A5394BD1-77BA-4911-A420-A8973557E4D9}" srcOrd="1" destOrd="0" presId="urn:microsoft.com/office/officeart/2005/8/layout/vProcess5"/>
    <dgm:cxn modelId="{5FFB7959-1F1D-4423-A098-913C629CF3A0}" type="presOf" srcId="{93766BCB-E4B2-4012-9033-4E632D36818C}" destId="{7F46FBB1-0A98-471D-9670-B55A02792F7C}" srcOrd="1" destOrd="0" presId="urn:microsoft.com/office/officeart/2005/8/layout/vProcess5"/>
    <dgm:cxn modelId="{A346AEA5-E1EC-47CF-848A-97BC46821C8F}" type="presOf" srcId="{FAB97EF0-F56E-4AEE-864B-7DD0AF783663}" destId="{45653210-4943-4A38-9EE6-12B6DDA50721}" srcOrd="0" destOrd="0" presId="urn:microsoft.com/office/officeart/2005/8/layout/vProcess5"/>
    <dgm:cxn modelId="{3E4682AB-5ACE-4361-B89B-6E84AF996796}" srcId="{E54A3D1F-75DD-4211-8A42-2AFFEDA835E0}" destId="{7CA96122-81A8-4AA7-9FEE-CCD96995F15D}" srcOrd="2" destOrd="0" parTransId="{52419523-B8FC-4DD6-96A8-2BC6C9101BCF}" sibTransId="{E3B7F599-7BA1-4747-825A-F0D5F05A975C}"/>
    <dgm:cxn modelId="{25D1BCBB-AC98-4475-ADE9-38E1B7AE8660}" srcId="{E54A3D1F-75DD-4211-8A42-2AFFEDA835E0}" destId="{E55C44F7-1DBC-4AD4-B24D-6153BCECA9EE}" srcOrd="0" destOrd="0" parTransId="{011337EF-55C2-481E-972B-2B869F44E1B4}" sibTransId="{1A832334-4AB8-4C79-959F-6A4CECB1B5C2}"/>
    <dgm:cxn modelId="{F59E47C6-FE60-4396-A4A6-B56C45B1FAD9}" type="presOf" srcId="{93766BCB-E4B2-4012-9033-4E632D36818C}" destId="{1BE0B722-9041-4590-AF39-2B9443DD0FF1}" srcOrd="0" destOrd="0" presId="urn:microsoft.com/office/officeart/2005/8/layout/vProcess5"/>
    <dgm:cxn modelId="{1F4128DF-A3A1-452B-8329-1D33DCC024E2}" type="presOf" srcId="{7CA96122-81A8-4AA7-9FEE-CCD96995F15D}" destId="{CA645FF5-4CAB-4BFA-A130-00D75124489E}" srcOrd="0" destOrd="0" presId="urn:microsoft.com/office/officeart/2005/8/layout/vProcess5"/>
    <dgm:cxn modelId="{ACA2A5F7-8787-4A43-8197-EC90960668A6}" type="presOf" srcId="{E54A3D1F-75DD-4211-8A42-2AFFEDA835E0}" destId="{325F429E-9136-4A2D-A1A0-5C4C228C8FEB}" srcOrd="0" destOrd="0" presId="urn:microsoft.com/office/officeart/2005/8/layout/vProcess5"/>
    <dgm:cxn modelId="{975B6986-933B-4CE0-B4FA-831E7CB7F5B2}" type="presParOf" srcId="{325F429E-9136-4A2D-A1A0-5C4C228C8FEB}" destId="{7C0FE18A-DCE4-40F6-9D8C-62C941CD6A86}" srcOrd="0" destOrd="0" presId="urn:microsoft.com/office/officeart/2005/8/layout/vProcess5"/>
    <dgm:cxn modelId="{ED85A4F7-DE6E-4E00-8D35-C3DD4080D5EE}" type="presParOf" srcId="{325F429E-9136-4A2D-A1A0-5C4C228C8FEB}" destId="{98992DB5-29E2-4F55-A8EB-3396CF47EC62}" srcOrd="1" destOrd="0" presId="urn:microsoft.com/office/officeart/2005/8/layout/vProcess5"/>
    <dgm:cxn modelId="{EC312FD1-EC81-4138-B9B1-7B2FAD869AB5}" type="presParOf" srcId="{325F429E-9136-4A2D-A1A0-5C4C228C8FEB}" destId="{1BE0B722-9041-4590-AF39-2B9443DD0FF1}" srcOrd="2" destOrd="0" presId="urn:microsoft.com/office/officeart/2005/8/layout/vProcess5"/>
    <dgm:cxn modelId="{363E1550-4ABB-4AA3-8227-4900B2623B08}" type="presParOf" srcId="{325F429E-9136-4A2D-A1A0-5C4C228C8FEB}" destId="{CA645FF5-4CAB-4BFA-A130-00D75124489E}" srcOrd="3" destOrd="0" presId="urn:microsoft.com/office/officeart/2005/8/layout/vProcess5"/>
    <dgm:cxn modelId="{CE48C6BA-0A80-4967-8060-6994EB80F54A}" type="presParOf" srcId="{325F429E-9136-4A2D-A1A0-5C4C228C8FEB}" destId="{45653210-4943-4A38-9EE6-12B6DDA50721}" srcOrd="4" destOrd="0" presId="urn:microsoft.com/office/officeart/2005/8/layout/vProcess5"/>
    <dgm:cxn modelId="{966F2BA5-CBCF-4EB0-B7D8-DF631B21D8BA}" type="presParOf" srcId="{325F429E-9136-4A2D-A1A0-5C4C228C8FEB}" destId="{98127AD4-0197-456F-A5D2-9B0B8A471A0E}" srcOrd="5" destOrd="0" presId="urn:microsoft.com/office/officeart/2005/8/layout/vProcess5"/>
    <dgm:cxn modelId="{92BAFA9B-78DB-435D-95C4-506EBE9DF5CE}" type="presParOf" srcId="{325F429E-9136-4A2D-A1A0-5C4C228C8FEB}" destId="{13EEEBAB-EF36-4BC6-B36C-CAA94B4EF572}" srcOrd="6" destOrd="0" presId="urn:microsoft.com/office/officeart/2005/8/layout/vProcess5"/>
    <dgm:cxn modelId="{76D32696-F608-46FD-9F4A-918F11A269ED}" type="presParOf" srcId="{325F429E-9136-4A2D-A1A0-5C4C228C8FEB}" destId="{261A0921-2ABE-46DB-B121-EE0F213B8396}" srcOrd="7" destOrd="0" presId="urn:microsoft.com/office/officeart/2005/8/layout/vProcess5"/>
    <dgm:cxn modelId="{7E1005B2-7146-4488-AA65-50FECD8780FA}" type="presParOf" srcId="{325F429E-9136-4A2D-A1A0-5C4C228C8FEB}" destId="{6F813F5B-B061-46C5-A30B-C5AE8C318A7D}" srcOrd="8" destOrd="0" presId="urn:microsoft.com/office/officeart/2005/8/layout/vProcess5"/>
    <dgm:cxn modelId="{1670D559-8904-40D6-A256-15A897557D18}" type="presParOf" srcId="{325F429E-9136-4A2D-A1A0-5C4C228C8FEB}" destId="{7F46FBB1-0A98-471D-9670-B55A02792F7C}" srcOrd="9" destOrd="0" presId="urn:microsoft.com/office/officeart/2005/8/layout/vProcess5"/>
    <dgm:cxn modelId="{3A557B9F-4412-46D5-80A5-74CC9693212A}" type="presParOf" srcId="{325F429E-9136-4A2D-A1A0-5C4C228C8FEB}" destId="{6CECEE8E-9484-44C0-A502-B4675BD5BE0B}" srcOrd="10" destOrd="0" presId="urn:microsoft.com/office/officeart/2005/8/layout/vProcess5"/>
    <dgm:cxn modelId="{E4623B9C-616D-49BD-88DA-A4E369CCA794}" type="presParOf" srcId="{325F429E-9136-4A2D-A1A0-5C4C228C8FEB}" destId="{A5394BD1-77BA-4911-A420-A8973557E4D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F26D4-8E24-4D5F-85D1-194B53419F30}">
      <dsp:nvSpPr>
        <dsp:cNvPr id="0" name=""/>
        <dsp:cNvSpPr/>
      </dsp:nvSpPr>
      <dsp:spPr>
        <a:xfrm>
          <a:off x="14191" y="219598"/>
          <a:ext cx="2539049" cy="917584"/>
        </a:xfrm>
        <a:prstGeom prst="roundRect">
          <a:avLst/>
        </a:prstGeom>
        <a:solidFill>
          <a:srgbClr val="00206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ln>
                <a:noFill/>
              </a:ln>
              <a:latin typeface="Verdana" pitchFamily="34" charset="0"/>
            </a:rPr>
            <a:t>Fatores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ln>
                <a:noFill/>
              </a:ln>
              <a:latin typeface="Verdana" pitchFamily="34" charset="0"/>
            </a:rPr>
            <a:t>Higiênicos(ambientais)</a:t>
          </a:r>
        </a:p>
      </dsp:txBody>
      <dsp:txXfrm>
        <a:off x="58984" y="264391"/>
        <a:ext cx="2449463" cy="827998"/>
      </dsp:txXfrm>
    </dsp:sp>
    <dsp:sp modelId="{CED03186-90CA-47FA-867F-C86EE5EC0788}">
      <dsp:nvSpPr>
        <dsp:cNvPr id="0" name=""/>
        <dsp:cNvSpPr/>
      </dsp:nvSpPr>
      <dsp:spPr>
        <a:xfrm>
          <a:off x="1402" y="1133585"/>
          <a:ext cx="2564626" cy="1994698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400" kern="1200" dirty="0">
            <a:latin typeface="Verdana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>
              <a:latin typeface="Verdana" pitchFamily="34" charset="0"/>
            </a:rPr>
            <a:t>Salários.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400" kern="1200" dirty="0">
            <a:latin typeface="Verdana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>
              <a:latin typeface="Verdana" pitchFamily="34" charset="0"/>
            </a:rPr>
            <a:t> Benefícios sociais.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400" kern="1200" dirty="0">
            <a:latin typeface="Verdana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>
              <a:latin typeface="Verdana" pitchFamily="34" charset="0"/>
            </a:rPr>
            <a:t> Políticas da empresa e regulamentos internos.</a:t>
          </a:r>
        </a:p>
      </dsp:txBody>
      <dsp:txXfrm>
        <a:off x="98775" y="1230958"/>
        <a:ext cx="2369880" cy="1897325"/>
      </dsp:txXfrm>
    </dsp:sp>
    <dsp:sp modelId="{A1F055DB-1388-4212-BACB-6E6CBB7BC395}">
      <dsp:nvSpPr>
        <dsp:cNvPr id="0" name=""/>
        <dsp:cNvSpPr/>
      </dsp:nvSpPr>
      <dsp:spPr>
        <a:xfrm>
          <a:off x="2898115" y="229148"/>
          <a:ext cx="2489591" cy="917584"/>
        </a:xfrm>
        <a:prstGeom prst="roundRect">
          <a:avLst/>
        </a:prstGeom>
        <a:solidFill>
          <a:srgbClr val="00206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ln>
                <a:noFill/>
              </a:ln>
              <a:latin typeface="Verdana" pitchFamily="34" charset="0"/>
            </a:rPr>
            <a:t>Fatores emocionais</a:t>
          </a:r>
        </a:p>
      </dsp:txBody>
      <dsp:txXfrm>
        <a:off x="2942908" y="273941"/>
        <a:ext cx="2400005" cy="827998"/>
      </dsp:txXfrm>
    </dsp:sp>
    <dsp:sp modelId="{82AE62EA-D12F-4A6D-A75D-2CC25EBC48A1}">
      <dsp:nvSpPr>
        <dsp:cNvPr id="0" name=""/>
        <dsp:cNvSpPr/>
      </dsp:nvSpPr>
      <dsp:spPr>
        <a:xfrm>
          <a:off x="2888587" y="1190975"/>
          <a:ext cx="2511452" cy="1994698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400" kern="1200" dirty="0">
            <a:latin typeface="Verdana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>
              <a:latin typeface="Verdana" pitchFamily="34" charset="0"/>
            </a:rPr>
            <a:t>Conteúdo do cargo.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400" kern="1200" dirty="0">
            <a:latin typeface="Verdana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400" kern="1200" dirty="0">
              <a:latin typeface="Verdana" pitchFamily="34" charset="0"/>
            </a:rPr>
            <a:t>Tarefas e deveres relacionados à função exercida.</a:t>
          </a:r>
        </a:p>
      </dsp:txBody>
      <dsp:txXfrm>
        <a:off x="2985960" y="1288348"/>
        <a:ext cx="2316706" cy="18973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117B26-F5A3-4727-A86A-344A07A7367C}">
      <dsp:nvSpPr>
        <dsp:cNvPr id="0" name=""/>
        <dsp:cNvSpPr/>
      </dsp:nvSpPr>
      <dsp:spPr>
        <a:xfrm>
          <a:off x="0" y="0"/>
          <a:ext cx="3805645" cy="4608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bg1"/>
              </a:solidFill>
            </a:rPr>
            <a:t>Apreço pelo trabalho</a:t>
          </a:r>
        </a:p>
      </dsp:txBody>
      <dsp:txXfrm>
        <a:off x="22498" y="22498"/>
        <a:ext cx="3760649" cy="415877"/>
      </dsp:txXfrm>
    </dsp:sp>
    <dsp:sp modelId="{EF23388E-1E76-4BDF-9B29-48C25BC5FCCB}">
      <dsp:nvSpPr>
        <dsp:cNvPr id="0" name=""/>
        <dsp:cNvSpPr/>
      </dsp:nvSpPr>
      <dsp:spPr>
        <a:xfrm>
          <a:off x="0" y="472584"/>
          <a:ext cx="3805645" cy="4608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bg1"/>
              </a:solidFill>
            </a:rPr>
            <a:t>Bom relacionamento com colegas de trabalho</a:t>
          </a:r>
        </a:p>
      </dsp:txBody>
      <dsp:txXfrm>
        <a:off x="22498" y="495082"/>
        <a:ext cx="3760649" cy="415877"/>
      </dsp:txXfrm>
    </dsp:sp>
    <dsp:sp modelId="{334D38F3-4B5A-4161-8975-14288118F104}">
      <dsp:nvSpPr>
        <dsp:cNvPr id="0" name=""/>
        <dsp:cNvSpPr/>
      </dsp:nvSpPr>
      <dsp:spPr>
        <a:xfrm>
          <a:off x="0" y="943836"/>
          <a:ext cx="3805645" cy="4608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bg1"/>
              </a:solidFill>
            </a:rPr>
            <a:t>Bom equilíbrio trabalho / vida pessoal</a:t>
          </a:r>
        </a:p>
      </dsp:txBody>
      <dsp:txXfrm>
        <a:off x="22498" y="966334"/>
        <a:ext cx="3760649" cy="415877"/>
      </dsp:txXfrm>
    </dsp:sp>
    <dsp:sp modelId="{D24650D2-4A9D-4011-80AD-037257FA4AA7}">
      <dsp:nvSpPr>
        <dsp:cNvPr id="0" name=""/>
        <dsp:cNvSpPr/>
      </dsp:nvSpPr>
      <dsp:spPr>
        <a:xfrm>
          <a:off x="0" y="1415088"/>
          <a:ext cx="3805645" cy="4608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bg1"/>
              </a:solidFill>
            </a:rPr>
            <a:t>Bom relacionamento com superiores</a:t>
          </a:r>
        </a:p>
      </dsp:txBody>
      <dsp:txXfrm>
        <a:off x="22498" y="1437586"/>
        <a:ext cx="3760649" cy="415877"/>
      </dsp:txXfrm>
    </dsp:sp>
    <dsp:sp modelId="{0A965245-D75F-48E0-9A4A-7393FD4CE176}">
      <dsp:nvSpPr>
        <dsp:cNvPr id="0" name=""/>
        <dsp:cNvSpPr/>
      </dsp:nvSpPr>
      <dsp:spPr>
        <a:xfrm>
          <a:off x="0" y="1886340"/>
          <a:ext cx="3805645" cy="4608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bg1"/>
              </a:solidFill>
            </a:rPr>
            <a:t>Estabilidade financeira da empresa</a:t>
          </a:r>
        </a:p>
      </dsp:txBody>
      <dsp:txXfrm>
        <a:off x="22498" y="1908838"/>
        <a:ext cx="3760649" cy="415877"/>
      </dsp:txXfrm>
    </dsp:sp>
    <dsp:sp modelId="{1A8F4C37-15C4-4301-8963-979B674F48B0}">
      <dsp:nvSpPr>
        <dsp:cNvPr id="0" name=""/>
        <dsp:cNvSpPr/>
      </dsp:nvSpPr>
      <dsp:spPr>
        <a:xfrm>
          <a:off x="0" y="2357592"/>
          <a:ext cx="3805645" cy="4608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bg1"/>
              </a:solidFill>
            </a:rPr>
            <a:t>Desenvolvimento de carreira e aprendizado</a:t>
          </a:r>
        </a:p>
      </dsp:txBody>
      <dsp:txXfrm>
        <a:off x="22498" y="2380090"/>
        <a:ext cx="3760649" cy="415877"/>
      </dsp:txXfrm>
    </dsp:sp>
    <dsp:sp modelId="{49D847EA-F2E1-4DA6-88D7-4AB03A4DDA47}">
      <dsp:nvSpPr>
        <dsp:cNvPr id="0" name=""/>
        <dsp:cNvSpPr/>
      </dsp:nvSpPr>
      <dsp:spPr>
        <a:xfrm>
          <a:off x="0" y="2828844"/>
          <a:ext cx="3805645" cy="4608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bg1"/>
              </a:solidFill>
            </a:rPr>
            <a:t>Estabilidade do trabalho</a:t>
          </a:r>
        </a:p>
      </dsp:txBody>
      <dsp:txXfrm>
        <a:off x="22498" y="2851342"/>
        <a:ext cx="3760649" cy="415877"/>
      </dsp:txXfrm>
    </dsp:sp>
    <dsp:sp modelId="{06F0705D-B52B-47A1-9D4E-B87224D42F9C}">
      <dsp:nvSpPr>
        <dsp:cNvPr id="0" name=""/>
        <dsp:cNvSpPr/>
      </dsp:nvSpPr>
      <dsp:spPr>
        <a:xfrm>
          <a:off x="0" y="3300096"/>
          <a:ext cx="3805645" cy="4608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bg1"/>
              </a:solidFill>
            </a:rPr>
            <a:t>Salário fixo atrativo</a:t>
          </a:r>
        </a:p>
      </dsp:txBody>
      <dsp:txXfrm>
        <a:off x="22498" y="3322594"/>
        <a:ext cx="3760649" cy="415877"/>
      </dsp:txXfrm>
    </dsp:sp>
    <dsp:sp modelId="{B780BBF6-0DA6-4733-931C-857E99EA349A}">
      <dsp:nvSpPr>
        <dsp:cNvPr id="0" name=""/>
        <dsp:cNvSpPr/>
      </dsp:nvSpPr>
      <dsp:spPr>
        <a:xfrm>
          <a:off x="0" y="3771348"/>
          <a:ext cx="3805645" cy="4608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bg1"/>
              </a:solidFill>
            </a:rPr>
            <a:t>Conteúdo do trabalho interessante</a:t>
          </a:r>
        </a:p>
      </dsp:txBody>
      <dsp:txXfrm>
        <a:off x="22498" y="3793846"/>
        <a:ext cx="3760649" cy="415877"/>
      </dsp:txXfrm>
    </dsp:sp>
    <dsp:sp modelId="{87E9A754-8D04-4A99-BE08-F39C62FE18EA}">
      <dsp:nvSpPr>
        <dsp:cNvPr id="0" name=""/>
        <dsp:cNvSpPr/>
      </dsp:nvSpPr>
      <dsp:spPr>
        <a:xfrm>
          <a:off x="0" y="4242600"/>
          <a:ext cx="3805645" cy="4608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bg1"/>
              </a:solidFill>
            </a:rPr>
            <a:t>Valores da empresa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900" kern="1200" dirty="0">
            <a:solidFill>
              <a:schemeClr val="bg1"/>
            </a:solidFill>
          </a:endParaRPr>
        </a:p>
      </dsp:txBody>
      <dsp:txXfrm>
        <a:off x="22498" y="4265098"/>
        <a:ext cx="3760649" cy="4158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5F2A6F-8070-4D34-BD25-68FE96B8BD6E}">
      <dsp:nvSpPr>
        <dsp:cNvPr id="0" name=""/>
        <dsp:cNvSpPr/>
      </dsp:nvSpPr>
      <dsp:spPr>
        <a:xfrm>
          <a:off x="0" y="4311"/>
          <a:ext cx="6768752" cy="55984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Arial" pitchFamily="34" charset="0"/>
              <a:cs typeface="Arial" pitchFamily="34" charset="0"/>
            </a:rPr>
            <a:t>Autoconceito</a:t>
          </a:r>
        </a:p>
      </dsp:txBody>
      <dsp:txXfrm>
        <a:off x="27329" y="31640"/>
        <a:ext cx="6714094" cy="505187"/>
      </dsp:txXfrm>
    </dsp:sp>
    <dsp:sp modelId="{768C02E5-9822-4A0A-B19A-95E22DD0F617}">
      <dsp:nvSpPr>
        <dsp:cNvPr id="0" name=""/>
        <dsp:cNvSpPr/>
      </dsp:nvSpPr>
      <dsp:spPr>
        <a:xfrm>
          <a:off x="0" y="578905"/>
          <a:ext cx="6768752" cy="525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908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800" b="1" kern="1200" dirty="0">
              <a:latin typeface="Arial" pitchFamily="34" charset="0"/>
              <a:cs typeface="Arial" pitchFamily="34" charset="0"/>
            </a:rPr>
            <a:t>principal ponto de partida para o equilíbrio pessoal - autoestima</a:t>
          </a:r>
        </a:p>
      </dsp:txBody>
      <dsp:txXfrm>
        <a:off x="0" y="578905"/>
        <a:ext cx="6768752" cy="525262"/>
      </dsp:txXfrm>
    </dsp:sp>
    <dsp:sp modelId="{1D4CFF74-2C1B-4C34-8B78-B045BC372B93}">
      <dsp:nvSpPr>
        <dsp:cNvPr id="0" name=""/>
        <dsp:cNvSpPr/>
      </dsp:nvSpPr>
      <dsp:spPr>
        <a:xfrm>
          <a:off x="0" y="1104168"/>
          <a:ext cx="6768752" cy="5598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u="none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Mudança comportamental</a:t>
          </a:r>
        </a:p>
      </dsp:txBody>
      <dsp:txXfrm>
        <a:off x="27329" y="1131497"/>
        <a:ext cx="6714094" cy="505187"/>
      </dsp:txXfrm>
    </dsp:sp>
    <dsp:sp modelId="{FD5D2BC1-3737-404F-AE54-4ED26B67837B}">
      <dsp:nvSpPr>
        <dsp:cNvPr id="0" name=""/>
        <dsp:cNvSpPr/>
      </dsp:nvSpPr>
      <dsp:spPr>
        <a:xfrm>
          <a:off x="0" y="1664013"/>
          <a:ext cx="6768752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908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800" b="1" kern="1200" dirty="0">
              <a:latin typeface="Arial" pitchFamily="34" charset="0"/>
              <a:cs typeface="Arial" pitchFamily="34" charset="0"/>
            </a:rPr>
            <a:t>tem que ser desejada pelo indivíduo</a:t>
          </a:r>
        </a:p>
      </dsp:txBody>
      <dsp:txXfrm>
        <a:off x="0" y="1664013"/>
        <a:ext cx="6768752" cy="480240"/>
      </dsp:txXfrm>
    </dsp:sp>
    <dsp:sp modelId="{E2DC5C0B-2976-4A18-ADCF-CDDE61173680}">
      <dsp:nvSpPr>
        <dsp:cNvPr id="0" name=""/>
        <dsp:cNvSpPr/>
      </dsp:nvSpPr>
      <dsp:spPr>
        <a:xfrm>
          <a:off x="0" y="2011519"/>
          <a:ext cx="6768752" cy="5598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Arial" pitchFamily="34" charset="0"/>
              <a:cs typeface="Arial" pitchFamily="34" charset="0"/>
            </a:rPr>
            <a:t>Objetivos atingíveis</a:t>
          </a:r>
        </a:p>
      </dsp:txBody>
      <dsp:txXfrm>
        <a:off x="27329" y="2038848"/>
        <a:ext cx="6714094" cy="505187"/>
      </dsp:txXfrm>
    </dsp:sp>
    <dsp:sp modelId="{20F94A9E-4F5D-4CB3-A5E9-A8D9A448149C}">
      <dsp:nvSpPr>
        <dsp:cNvPr id="0" name=""/>
        <dsp:cNvSpPr/>
      </dsp:nvSpPr>
      <dsp:spPr>
        <a:xfrm>
          <a:off x="0" y="2600857"/>
          <a:ext cx="6768752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908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800" b="1" kern="1200" dirty="0">
              <a:latin typeface="Arial" pitchFamily="34" charset="0"/>
              <a:cs typeface="Arial" pitchFamily="34" charset="0"/>
            </a:rPr>
            <a:t>favorecem a autoconfiança</a:t>
          </a:r>
        </a:p>
      </dsp:txBody>
      <dsp:txXfrm>
        <a:off x="0" y="2600857"/>
        <a:ext cx="6768752" cy="480240"/>
      </dsp:txXfrm>
    </dsp:sp>
    <dsp:sp modelId="{033D6172-4C97-41DF-ABF8-49C0F6AB670A}">
      <dsp:nvSpPr>
        <dsp:cNvPr id="0" name=""/>
        <dsp:cNvSpPr/>
      </dsp:nvSpPr>
      <dsp:spPr>
        <a:xfrm>
          <a:off x="0" y="2948364"/>
          <a:ext cx="6768752" cy="5598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Pessoas desmotivadas</a:t>
          </a:r>
        </a:p>
      </dsp:txBody>
      <dsp:txXfrm>
        <a:off x="27329" y="2975693"/>
        <a:ext cx="6714094" cy="505187"/>
      </dsp:txXfrm>
    </dsp:sp>
    <dsp:sp modelId="{7C9E2326-FFCD-4D3D-A095-3A922BEA266F}">
      <dsp:nvSpPr>
        <dsp:cNvPr id="0" name=""/>
        <dsp:cNvSpPr/>
      </dsp:nvSpPr>
      <dsp:spPr>
        <a:xfrm>
          <a:off x="0" y="3552453"/>
          <a:ext cx="6768752" cy="525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908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800" b="1" kern="1200" dirty="0">
              <a:latin typeface="Arial" pitchFamily="34" charset="0"/>
              <a:cs typeface="Arial" pitchFamily="34" charset="0"/>
            </a:rPr>
            <a:t>baixo nível de confiança em si mesmas </a:t>
          </a:r>
          <a:r>
            <a:rPr lang="pt-BR" sz="1800" b="1" kern="1200" dirty="0">
              <a:latin typeface="Arial" pitchFamily="34" charset="0"/>
              <a:cs typeface="Arial" pitchFamily="34" charset="0"/>
              <a:sym typeface="Wingdings" pitchFamily="2" charset="2"/>
            </a:rPr>
            <a:t></a:t>
          </a:r>
          <a:r>
            <a:rPr lang="pt-BR" sz="1800" b="1" kern="1200" dirty="0">
              <a:latin typeface="Arial" pitchFamily="34" charset="0"/>
              <a:cs typeface="Arial" pitchFamily="34" charset="0"/>
            </a:rPr>
            <a:t> projetam na empresa</a:t>
          </a:r>
        </a:p>
      </dsp:txBody>
      <dsp:txXfrm>
        <a:off x="0" y="3552453"/>
        <a:ext cx="6768752" cy="525262"/>
      </dsp:txXfrm>
    </dsp:sp>
    <dsp:sp modelId="{19514AF2-E722-4775-8D90-6F8A0DA7A7E9}">
      <dsp:nvSpPr>
        <dsp:cNvPr id="0" name=""/>
        <dsp:cNvSpPr/>
      </dsp:nvSpPr>
      <dsp:spPr>
        <a:xfrm>
          <a:off x="0" y="4077714"/>
          <a:ext cx="6768752" cy="55984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Pessoas criativas</a:t>
          </a:r>
        </a:p>
      </dsp:txBody>
      <dsp:txXfrm>
        <a:off x="27329" y="4105043"/>
        <a:ext cx="6714094" cy="505187"/>
      </dsp:txXfrm>
    </dsp:sp>
    <dsp:sp modelId="{6F48DAAC-CFCB-4EE4-A768-B058411EAEAA}">
      <dsp:nvSpPr>
        <dsp:cNvPr id="0" name=""/>
        <dsp:cNvSpPr/>
      </dsp:nvSpPr>
      <dsp:spPr>
        <a:xfrm>
          <a:off x="0" y="4726049"/>
          <a:ext cx="6768752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908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800" b="1" kern="1200" dirty="0">
              <a:latin typeface="Arial" pitchFamily="34" charset="0"/>
              <a:cs typeface="Arial" pitchFamily="34" charset="0"/>
            </a:rPr>
            <a:t>motivação intrínseca para o trabalho</a:t>
          </a:r>
        </a:p>
      </dsp:txBody>
      <dsp:txXfrm>
        <a:off x="0" y="4726049"/>
        <a:ext cx="6768752" cy="4802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92DB5-29E2-4F55-A8EB-3396CF47EC62}">
      <dsp:nvSpPr>
        <dsp:cNvPr id="0" name=""/>
        <dsp:cNvSpPr/>
      </dsp:nvSpPr>
      <dsp:spPr>
        <a:xfrm>
          <a:off x="0" y="0"/>
          <a:ext cx="7315200" cy="10990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Arial" pitchFamily="34" charset="0"/>
              <a:cs typeface="Arial" pitchFamily="34" charset="0"/>
            </a:rPr>
            <a:t>Gerência: Profecia </a:t>
          </a:r>
          <a:r>
            <a:rPr lang="pt-BR" sz="2400" b="1" kern="1200" dirty="0" err="1">
              <a:latin typeface="Arial" pitchFamily="34" charset="0"/>
              <a:cs typeface="Arial" pitchFamily="34" charset="0"/>
            </a:rPr>
            <a:t>autorealizável</a:t>
          </a:r>
          <a:endParaRPr lang="pt-BR" sz="2400" b="1" kern="1200" dirty="0">
            <a:latin typeface="Arial" pitchFamily="34" charset="0"/>
            <a:cs typeface="Arial" pitchFamily="34" charset="0"/>
          </a:endParaRPr>
        </a:p>
      </dsp:txBody>
      <dsp:txXfrm>
        <a:off x="32191" y="32191"/>
        <a:ext cx="6036323" cy="1034707"/>
      </dsp:txXfrm>
    </dsp:sp>
    <dsp:sp modelId="{1BE0B722-9041-4590-AF39-2B9443DD0FF1}">
      <dsp:nvSpPr>
        <dsp:cNvPr id="0" name=""/>
        <dsp:cNvSpPr/>
      </dsp:nvSpPr>
      <dsp:spPr>
        <a:xfrm>
          <a:off x="612648" y="1298924"/>
          <a:ext cx="7315200" cy="10990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Arial" pitchFamily="34" charset="0"/>
              <a:cs typeface="Arial" pitchFamily="34" charset="0"/>
            </a:rPr>
            <a:t>Clima / Informações / Feedback / Resultados</a:t>
          </a:r>
        </a:p>
      </dsp:txBody>
      <dsp:txXfrm>
        <a:off x="644839" y="1331115"/>
        <a:ext cx="5923761" cy="1034707"/>
      </dsp:txXfrm>
    </dsp:sp>
    <dsp:sp modelId="{CA645FF5-4CAB-4BFA-A130-00D75124489E}">
      <dsp:nvSpPr>
        <dsp:cNvPr id="0" name=""/>
        <dsp:cNvSpPr/>
      </dsp:nvSpPr>
      <dsp:spPr>
        <a:xfrm>
          <a:off x="1216151" y="2597848"/>
          <a:ext cx="7315200" cy="10990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Arial" pitchFamily="34" charset="0"/>
              <a:cs typeface="Arial" pitchFamily="34" charset="0"/>
            </a:rPr>
            <a:t>Imagem e legitimidade do líder</a:t>
          </a:r>
        </a:p>
      </dsp:txBody>
      <dsp:txXfrm>
        <a:off x="1248342" y="2630039"/>
        <a:ext cx="5932905" cy="1034707"/>
      </dsp:txXfrm>
    </dsp:sp>
    <dsp:sp modelId="{45653210-4943-4A38-9EE6-12B6DDA50721}">
      <dsp:nvSpPr>
        <dsp:cNvPr id="0" name=""/>
        <dsp:cNvSpPr/>
      </dsp:nvSpPr>
      <dsp:spPr>
        <a:xfrm>
          <a:off x="1828799" y="3896772"/>
          <a:ext cx="7315200" cy="10990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>
              <a:latin typeface="Arial" pitchFamily="34" charset="0"/>
              <a:cs typeface="Arial" pitchFamily="34" charset="0"/>
            </a:rPr>
            <a:t>Motivação intrínseca</a:t>
          </a:r>
        </a:p>
      </dsp:txBody>
      <dsp:txXfrm>
        <a:off x="1860990" y="3928963"/>
        <a:ext cx="5923761" cy="1034707"/>
      </dsp:txXfrm>
    </dsp:sp>
    <dsp:sp modelId="{98127AD4-0197-456F-A5D2-9B0B8A471A0E}">
      <dsp:nvSpPr>
        <dsp:cNvPr id="0" name=""/>
        <dsp:cNvSpPr/>
      </dsp:nvSpPr>
      <dsp:spPr>
        <a:xfrm>
          <a:off x="6600791" y="841802"/>
          <a:ext cx="714408" cy="714408"/>
        </a:xfrm>
        <a:prstGeom prst="downArrow">
          <a:avLst>
            <a:gd name="adj1" fmla="val 55000"/>
            <a:gd name="adj2" fmla="val 45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400" b="1" kern="1200">
            <a:latin typeface="Arial" pitchFamily="34" charset="0"/>
            <a:cs typeface="Arial" pitchFamily="34" charset="0"/>
          </a:endParaRPr>
        </a:p>
      </dsp:txBody>
      <dsp:txXfrm>
        <a:off x="6761533" y="841802"/>
        <a:ext cx="392924" cy="537592"/>
      </dsp:txXfrm>
    </dsp:sp>
    <dsp:sp modelId="{13EEEBAB-EF36-4BC6-B36C-CAA94B4EF572}">
      <dsp:nvSpPr>
        <dsp:cNvPr id="0" name=""/>
        <dsp:cNvSpPr/>
      </dsp:nvSpPr>
      <dsp:spPr>
        <a:xfrm>
          <a:off x="7213439" y="2140726"/>
          <a:ext cx="714408" cy="714408"/>
        </a:xfrm>
        <a:prstGeom prst="downArrow">
          <a:avLst>
            <a:gd name="adj1" fmla="val 55000"/>
            <a:gd name="adj2" fmla="val 45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400" b="1" kern="1200">
            <a:latin typeface="Arial" pitchFamily="34" charset="0"/>
            <a:cs typeface="Arial" pitchFamily="34" charset="0"/>
          </a:endParaRPr>
        </a:p>
      </dsp:txBody>
      <dsp:txXfrm>
        <a:off x="7374181" y="2140726"/>
        <a:ext cx="392924" cy="537592"/>
      </dsp:txXfrm>
    </dsp:sp>
    <dsp:sp modelId="{261A0921-2ABE-46DB-B121-EE0F213B8396}">
      <dsp:nvSpPr>
        <dsp:cNvPr id="0" name=""/>
        <dsp:cNvSpPr/>
      </dsp:nvSpPr>
      <dsp:spPr>
        <a:xfrm>
          <a:off x="7816943" y="3439650"/>
          <a:ext cx="714408" cy="714408"/>
        </a:xfrm>
        <a:prstGeom prst="downArrow">
          <a:avLst>
            <a:gd name="adj1" fmla="val 55000"/>
            <a:gd name="adj2" fmla="val 45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400" b="1" kern="1200">
            <a:latin typeface="Arial" pitchFamily="34" charset="0"/>
            <a:cs typeface="Arial" pitchFamily="34" charset="0"/>
          </a:endParaRPr>
        </a:p>
      </dsp:txBody>
      <dsp:txXfrm>
        <a:off x="7977685" y="3439650"/>
        <a:ext cx="392924" cy="537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8393C30-E9CC-4A9D-830D-A6E16BE0E8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0D971C-BFAA-4366-91BB-8B6E0CFB2A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48727-39A8-4A77-B818-C592BBE2F8F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4D51B7-865A-4A2D-8CCB-31CB3C8C1F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42111-E23F-4CDE-857C-3AAE2C492F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95A69-AEF7-4F4A-862A-14B3A23762D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08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86FD5-22A7-4C13-A8EA-D5805898EE3C}" type="datetimeFigureOut">
              <a:rPr lang="pt-BR" smtClean="0"/>
              <a:t>18/02/2020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25F36-DBF2-467A-8106-61FBC6D534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1027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8B7608-584B-4395-9577-96BAFE931CFF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2265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064" y="0"/>
            <a:ext cx="2972335" cy="457493"/>
          </a:xfrm>
          <a:prstGeom prst="rect">
            <a:avLst/>
          </a:prstGeom>
          <a:ln/>
        </p:spPr>
        <p:txBody>
          <a:bodyPr/>
          <a:lstStyle/>
          <a:p>
            <a:fld id="{18025A9D-B37E-4ED7-9BF4-3D94390AF1CB}" type="datetime1">
              <a:rPr lang="de-DE"/>
              <a:pPr/>
              <a:t>18.02.2020</a:t>
            </a:fld>
            <a:endParaRPr lang="de-DE"/>
          </a:p>
        </p:txBody>
      </p:sp>
      <p:sp>
        <p:nvSpPr>
          <p:cNvPr id="270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556125" cy="3416300"/>
          </a:xfrm>
          <a:ln/>
        </p:spPr>
      </p:sp>
      <p:sp>
        <p:nvSpPr>
          <p:cNvPr id="270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30" y="4323522"/>
            <a:ext cx="5023324" cy="4114508"/>
          </a:xfrm>
        </p:spPr>
        <p:txBody>
          <a:bodyPr lIns="91912" tIns="45956" rIns="91912" bIns="45956">
            <a:normAutofit/>
          </a:bodyPr>
          <a:lstStyle/>
          <a:p>
            <a:endParaRPr lang="pt-BR" sz="1600" b="1" dirty="0">
              <a:latin typeface="Gulim" pitchFamily="34" charset="-127"/>
              <a:ea typeface="Gulim" pitchFamily="34" charset="-127"/>
              <a:cs typeface="Vrind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7173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pt-BR" sz="1600" dirty="0">
              <a:latin typeface="+mn-lt"/>
            </a:endParaRPr>
          </a:p>
          <a:p>
            <a:endParaRPr lang="pt-BR" sz="1600" b="1" noProof="1">
              <a:latin typeface="Gulim" pitchFamily="34" charset="-127"/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78427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696" y="4211960"/>
            <a:ext cx="5486084" cy="4608512"/>
          </a:xfrm>
        </p:spPr>
        <p:txBody>
          <a:bodyPr>
            <a:noAutofit/>
          </a:bodyPr>
          <a:lstStyle/>
          <a:p>
            <a:endParaRPr lang="en-US" b="1" dirty="0">
              <a:latin typeface="Gulim" pitchFamily="34" charset="-127"/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3615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6FEE19F-6709-4B17-8B7B-70868F4C99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395362DC-AE02-4E98-AB8B-D5489F0C80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pt-BR" altLang="pt-BR" sz="24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O</a:t>
            </a:r>
            <a:r>
              <a:rPr lang="pt-BR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Boston </a:t>
            </a:r>
            <a:r>
              <a:rPr lang="pt-BR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Consultant</a:t>
            </a:r>
            <a:r>
              <a:rPr lang="pt-BR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Group</a:t>
            </a:r>
            <a:r>
              <a:rPr lang="pt-BR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fez um estudo que envolveu uma população de mais de 200.000 respondentes sobre a importância dos elementos de trabalho para as pessoas. As respostas envolvem pontos motivacionais extrínseco e intrínseco. O ambiente de trabalho teve destaque em comparação com outros.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83632-10A0-4084-8820-159B4B2962F0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1033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D2513-91FE-47CF-88A4-1528B5C887D4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9137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dirty="0"/>
              <a:t>O professor deverá comentar cada um desses objetivos e ampliá-los com relatos de experiências e exemplos, preferencialmente relacionados ao cotidiano. </a:t>
            </a:r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551AFB-B3E9-4A3E-A85D-BF66D3C1FC55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2316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dirty="0"/>
              <a:t>É</a:t>
            </a:r>
            <a:r>
              <a:rPr lang="pt-BR" baseline="0" dirty="0"/>
              <a:t> esperado que o professor explique, em linhas gerais, o conteúdo de cada uma das disciplinas e o inter-relacionamento entre elas.</a:t>
            </a:r>
            <a:endParaRPr lang="pt-BR" dirty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551AFB-B3E9-4A3E-A85D-BF66D3C1FC55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8002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dirty="0"/>
              <a:t>É</a:t>
            </a:r>
            <a:r>
              <a:rPr lang="pt-BR" baseline="0" dirty="0"/>
              <a:t> esperado que o professor explique, em linhas gerais, o conteúdo de cada uma das disciplinas e o inter-relacionamento entre elas.</a:t>
            </a:r>
            <a:endParaRPr lang="pt-BR" dirty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551AFB-B3E9-4A3E-A85D-BF66D3C1FC55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373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14E659-2508-4677-B26F-CD7AD0EECF65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019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551AFB-B3E9-4A3E-A85D-BF66D3C1FC55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4631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696" y="4211960"/>
            <a:ext cx="5486084" cy="4608512"/>
          </a:xfrm>
        </p:spPr>
        <p:txBody>
          <a:bodyPr>
            <a:noAutofit/>
          </a:bodyPr>
          <a:lstStyle/>
          <a:p>
            <a:endParaRPr lang="en-US" b="1" dirty="0">
              <a:latin typeface="Gulim" pitchFamily="34" charset="-127"/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3219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pt-BR" sz="1600" noProof="1">
              <a:latin typeface="Gulim" pitchFamily="34" charset="-127"/>
              <a:ea typeface="Gulim" pitchFamily="34" charset="-127"/>
              <a:cs typeface="Vrind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234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pt-BR" sz="1600" b="1" dirty="0">
              <a:latin typeface="Gulim" pitchFamily="34" charset="-127"/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23216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sz="quarter" idx="10"/>
          </p:nvPr>
        </p:nvSpPr>
        <p:spPr>
          <a:xfrm>
            <a:off x="3923928" y="404664"/>
            <a:ext cx="4896545" cy="1367904"/>
          </a:xfrm>
          <a:prstGeom prst="rect">
            <a:avLst/>
          </a:prstGeom>
        </p:spPr>
        <p:txBody>
          <a:bodyPr anchor="b"/>
          <a:lstStyle>
            <a:lvl1pPr marL="0" indent="0" algn="r">
              <a:spcBef>
                <a:spcPts val="0"/>
              </a:spcBef>
              <a:buNone/>
              <a:defRPr sz="4000" b="1" baseline="0">
                <a:solidFill>
                  <a:srgbClr val="6D6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  <a:lvl2pPr>
              <a:buNone/>
              <a:defRPr sz="4000">
                <a:latin typeface="Calibri" pitchFamily="34" charset="0"/>
              </a:defRPr>
            </a:lvl2pPr>
            <a:lvl3pPr>
              <a:buNone/>
              <a:defRPr sz="4000">
                <a:latin typeface="Calibri" pitchFamily="34" charset="0"/>
              </a:defRPr>
            </a:lvl3pPr>
            <a:lvl4pPr>
              <a:buNone/>
              <a:defRPr sz="4000">
                <a:latin typeface="Calibri" pitchFamily="34" charset="0"/>
              </a:defRPr>
            </a:lvl4pPr>
            <a:lvl5pPr>
              <a:buNone/>
              <a:defRPr sz="4000">
                <a:latin typeface="Calibri" pitchFamily="34" charset="0"/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0" name="Espaço Reservado para Texto 10"/>
          <p:cNvSpPr>
            <a:spLocks noGrp="1"/>
          </p:cNvSpPr>
          <p:nvPr>
            <p:ph type="body" sz="quarter" idx="11"/>
          </p:nvPr>
        </p:nvSpPr>
        <p:spPr>
          <a:xfrm>
            <a:off x="5004048" y="4149080"/>
            <a:ext cx="3816424" cy="504825"/>
          </a:xfrm>
          <a:prstGeom prst="rect">
            <a:avLst/>
          </a:prstGeom>
        </p:spPr>
        <p:txBody>
          <a:bodyPr/>
          <a:lstStyle>
            <a:lvl1pPr marL="0" marR="0" indent="0" algn="r" defTabSz="762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CC66"/>
              </a:buClr>
              <a:buSzPct val="100000"/>
              <a:buFont typeface="Wingdings" pitchFamily="2" charset="2"/>
              <a:buNone/>
              <a:tabLst/>
              <a:defRPr sz="2800" b="1" baseline="0">
                <a:solidFill>
                  <a:srgbClr val="6D6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</a:lstStyle>
          <a:p>
            <a:pPr lvl="0"/>
            <a:r>
              <a:rPr lang="pt-BR" dirty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60576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00600"/>
          </a:xfrm>
          <a:prstGeom prst="rect">
            <a:avLst/>
          </a:prstGeom>
        </p:spPr>
        <p:txBody>
          <a:bodyPr anchor="t"/>
          <a:lstStyle>
            <a:lvl1pPr marL="342900" indent="-342900" algn="just">
              <a:buClr>
                <a:srgbClr val="002060"/>
              </a:buClr>
              <a:buFont typeface="Wingdings" pitchFamily="2" charset="2"/>
              <a:buChar char="§"/>
              <a:defRPr sz="2400">
                <a:solidFill>
                  <a:srgbClr val="002060"/>
                </a:solidFill>
                <a:latin typeface="Calibri" pitchFamily="34" charset="0"/>
              </a:defRPr>
            </a:lvl1pPr>
            <a:lvl2pPr marL="742950" indent="-285750" algn="just">
              <a:buClr>
                <a:srgbClr val="002060"/>
              </a:buClr>
              <a:buFont typeface="Wingdings" panose="05000000000000000000" pitchFamily="2" charset="2"/>
              <a:buChar char="ü"/>
              <a:defRPr sz="2200">
                <a:solidFill>
                  <a:srgbClr val="002060"/>
                </a:solidFill>
                <a:latin typeface="Calibri" pitchFamily="34" charset="0"/>
              </a:defRPr>
            </a:lvl2pPr>
            <a:lvl3pPr algn="just">
              <a:buClr>
                <a:srgbClr val="002060"/>
              </a:buClr>
              <a:defRPr sz="2200">
                <a:solidFill>
                  <a:srgbClr val="002060"/>
                </a:solidFill>
                <a:latin typeface="Calibri" pitchFamily="34" charset="0"/>
              </a:defRPr>
            </a:lvl3pPr>
            <a:lvl4pPr marL="1600200" indent="-228600" algn="just">
              <a:buClr>
                <a:srgbClr val="002060"/>
              </a:buClr>
              <a:buFont typeface="Wingdings" panose="05000000000000000000" pitchFamily="2" charset="2"/>
              <a:buChar char="ü"/>
              <a:defRPr sz="2000">
                <a:solidFill>
                  <a:srgbClr val="002060"/>
                </a:solidFill>
                <a:latin typeface="Calibri" pitchFamily="34" charset="0"/>
              </a:defRPr>
            </a:lvl4pPr>
            <a:lvl5pPr algn="just">
              <a:buClr>
                <a:srgbClr val="002060"/>
              </a:buClr>
              <a:defRPr sz="2000">
                <a:solidFill>
                  <a:srgbClr val="002060"/>
                </a:solidFill>
                <a:latin typeface="Calibri" pitchFamily="34" charset="0"/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8" name="Título 1"/>
          <p:cNvSpPr>
            <a:spLocks noGrp="1"/>
          </p:cNvSpPr>
          <p:nvPr>
            <p:ph type="title" hasCustomPrompt="1"/>
          </p:nvPr>
        </p:nvSpPr>
        <p:spPr>
          <a:xfrm>
            <a:off x="179512" y="116632"/>
            <a:ext cx="7128792" cy="1008000"/>
          </a:xfrm>
          <a:prstGeom prst="rect">
            <a:avLst/>
          </a:prstGeom>
        </p:spPr>
        <p:txBody>
          <a:bodyPr anchor="ctr"/>
          <a:lstStyle>
            <a:lvl1pPr algn="l">
              <a:defRPr sz="2800" b="1">
                <a:solidFill>
                  <a:srgbClr val="6D6D6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pt-BR" dirty="0"/>
              <a:t>Clique para editar o texto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419197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 hasCustomPrompt="1"/>
          </p:nvPr>
        </p:nvSpPr>
        <p:spPr>
          <a:xfrm>
            <a:off x="179512" y="116632"/>
            <a:ext cx="7128792" cy="1008000"/>
          </a:xfrm>
          <a:prstGeom prst="rect">
            <a:avLst/>
          </a:prstGeom>
        </p:spPr>
        <p:txBody>
          <a:bodyPr anchor="ctr"/>
          <a:lstStyle>
            <a:lvl1pPr algn="l">
              <a:defRPr sz="2800" b="1">
                <a:solidFill>
                  <a:srgbClr val="6D6D6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pt-BR" dirty="0"/>
              <a:t>Clique para editar o texto do título mestre</a:t>
            </a: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3"/>
          </p:nvPr>
        </p:nvSpPr>
        <p:spPr>
          <a:xfrm>
            <a:off x="395536" y="1484784"/>
            <a:ext cx="4104456" cy="511256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Clr>
                <a:srgbClr val="002060"/>
              </a:buClr>
              <a:buFont typeface="Wingdings" pitchFamily="2" charset="2"/>
              <a:buChar char="§"/>
              <a:defRPr sz="2400">
                <a:solidFill>
                  <a:srgbClr val="002060"/>
                </a:solidFill>
                <a:latin typeface="Calibri" pitchFamily="34" charset="0"/>
              </a:defRPr>
            </a:lvl1pPr>
            <a:lvl2pPr marL="742950" indent="-285750" algn="l">
              <a:buClr>
                <a:srgbClr val="002060"/>
              </a:buClr>
              <a:buFont typeface="Wingdings" panose="05000000000000000000" pitchFamily="2" charset="2"/>
              <a:buChar char="ü"/>
              <a:defRPr sz="2200">
                <a:solidFill>
                  <a:srgbClr val="002060"/>
                </a:solidFill>
                <a:latin typeface="Calibri" pitchFamily="34" charset="0"/>
              </a:defRPr>
            </a:lvl2pPr>
            <a:lvl3pPr algn="l">
              <a:buClr>
                <a:srgbClr val="002060"/>
              </a:buClr>
              <a:defRPr sz="2200">
                <a:solidFill>
                  <a:srgbClr val="002060"/>
                </a:solidFill>
                <a:latin typeface="Calibri" pitchFamily="34" charset="0"/>
              </a:defRPr>
            </a:lvl3pPr>
            <a:lvl4pPr marL="1600200" indent="-228600" algn="l">
              <a:buClr>
                <a:srgbClr val="002060"/>
              </a:buClr>
              <a:buFont typeface="Wingdings" panose="05000000000000000000" pitchFamily="2" charset="2"/>
              <a:buChar char="ü"/>
              <a:defRPr sz="2000">
                <a:solidFill>
                  <a:srgbClr val="002060"/>
                </a:solidFill>
                <a:latin typeface="Calibri" pitchFamily="34" charset="0"/>
              </a:defRPr>
            </a:lvl4pPr>
            <a:lvl5pPr algn="l">
              <a:buClr>
                <a:srgbClr val="002060"/>
              </a:buClr>
              <a:defRPr sz="2000">
                <a:solidFill>
                  <a:srgbClr val="002060"/>
                </a:solidFill>
                <a:latin typeface="Calibri" pitchFamily="34" charset="0"/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12" name="Espaço Reservado para Conteúdo 2"/>
          <p:cNvSpPr>
            <a:spLocks noGrp="1"/>
          </p:cNvSpPr>
          <p:nvPr>
            <p:ph idx="14"/>
          </p:nvPr>
        </p:nvSpPr>
        <p:spPr>
          <a:xfrm>
            <a:off x="4716016" y="1484784"/>
            <a:ext cx="4104456" cy="511256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Clr>
                <a:srgbClr val="002060"/>
              </a:buClr>
              <a:buFont typeface="Wingdings" pitchFamily="2" charset="2"/>
              <a:buChar char="§"/>
              <a:defRPr sz="2400">
                <a:solidFill>
                  <a:srgbClr val="002060"/>
                </a:solidFill>
                <a:latin typeface="Calibri" pitchFamily="34" charset="0"/>
              </a:defRPr>
            </a:lvl1pPr>
            <a:lvl2pPr marL="742950" indent="-285750" algn="l">
              <a:buClr>
                <a:srgbClr val="002060"/>
              </a:buClr>
              <a:buFont typeface="Wingdings" panose="05000000000000000000" pitchFamily="2" charset="2"/>
              <a:buChar char="ü"/>
              <a:defRPr sz="2200">
                <a:solidFill>
                  <a:srgbClr val="002060"/>
                </a:solidFill>
                <a:latin typeface="Calibri" pitchFamily="34" charset="0"/>
              </a:defRPr>
            </a:lvl2pPr>
            <a:lvl3pPr algn="l">
              <a:buClr>
                <a:srgbClr val="002060"/>
              </a:buClr>
              <a:defRPr sz="2200">
                <a:solidFill>
                  <a:srgbClr val="002060"/>
                </a:solidFill>
                <a:latin typeface="Calibri" pitchFamily="34" charset="0"/>
              </a:defRPr>
            </a:lvl3pPr>
            <a:lvl4pPr marL="1600200" indent="-228600" algn="l">
              <a:buClr>
                <a:srgbClr val="002060"/>
              </a:buClr>
              <a:buFont typeface="Wingdings" panose="05000000000000000000" pitchFamily="2" charset="2"/>
              <a:buChar char="ü"/>
              <a:defRPr sz="2000">
                <a:solidFill>
                  <a:srgbClr val="002060"/>
                </a:solidFill>
                <a:latin typeface="Calibri" pitchFamily="34" charset="0"/>
              </a:defRPr>
            </a:lvl4pPr>
            <a:lvl5pPr algn="l">
              <a:buClr>
                <a:srgbClr val="002060"/>
              </a:buClr>
              <a:defRPr sz="2000">
                <a:solidFill>
                  <a:srgbClr val="002060"/>
                </a:solidFill>
                <a:latin typeface="Calibri" pitchFamily="34" charset="0"/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92688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128000" cy="1008000"/>
          </a:xfrm>
          <a:prstGeom prst="rect">
            <a:avLst/>
          </a:prstGeom>
        </p:spPr>
        <p:txBody>
          <a:bodyPr anchor="ctr"/>
          <a:lstStyle>
            <a:lvl1pPr algn="l">
              <a:defRPr sz="2800" b="1">
                <a:solidFill>
                  <a:srgbClr val="6D6D6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64715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632" y="476672"/>
            <a:ext cx="2808312" cy="719832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4000" b="1" baseline="0">
                <a:solidFill>
                  <a:srgbClr val="6D6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defRPr>
            </a:lvl1pPr>
            <a:lvl2pPr>
              <a:buNone/>
              <a:defRPr sz="4000">
                <a:latin typeface="Calibri" pitchFamily="34" charset="0"/>
              </a:defRPr>
            </a:lvl2pPr>
            <a:lvl3pPr>
              <a:buNone/>
              <a:defRPr sz="4000">
                <a:latin typeface="Calibri" pitchFamily="34" charset="0"/>
              </a:defRPr>
            </a:lvl3pPr>
            <a:lvl4pPr>
              <a:buNone/>
              <a:defRPr sz="4000">
                <a:latin typeface="Calibri" pitchFamily="34" charset="0"/>
              </a:defRPr>
            </a:lvl4pPr>
            <a:lvl5pPr>
              <a:buNone/>
              <a:defRPr sz="4000">
                <a:latin typeface="Calibri" pitchFamily="34" charset="0"/>
              </a:defRPr>
            </a:lvl5pPr>
          </a:lstStyle>
          <a:p>
            <a:pPr lvl="0"/>
            <a:r>
              <a:rPr lang="pt-BR" dirty="0"/>
              <a:t>Bibliografia</a:t>
            </a: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3" hasCustomPrompt="1"/>
          </p:nvPr>
        </p:nvSpPr>
        <p:spPr>
          <a:xfrm>
            <a:off x="4572000" y="1412776"/>
            <a:ext cx="4248472" cy="2160240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Clr>
                <a:srgbClr val="002060"/>
              </a:buClr>
              <a:buFont typeface="Wingdings" pitchFamily="2" charset="2"/>
              <a:buChar char="§"/>
              <a:defRPr sz="2200">
                <a:solidFill>
                  <a:srgbClr val="002060"/>
                </a:solidFill>
                <a:latin typeface="Calibri" pitchFamily="34" charset="0"/>
              </a:defRPr>
            </a:lvl1pPr>
            <a:lvl2pPr marL="742950" indent="-285750" algn="l">
              <a:buClr>
                <a:srgbClr val="002060"/>
              </a:buClr>
              <a:buFont typeface="Wingdings" panose="05000000000000000000" pitchFamily="2" charset="2"/>
              <a:buChar char="ü"/>
              <a:defRPr sz="2000">
                <a:solidFill>
                  <a:srgbClr val="002060"/>
                </a:solidFill>
                <a:latin typeface="Calibri" pitchFamily="34" charset="0"/>
              </a:defRPr>
            </a:lvl2pPr>
            <a:lvl3pPr marL="914400" indent="0" algn="l">
              <a:buClr>
                <a:srgbClr val="002060"/>
              </a:buClr>
              <a:buNone/>
              <a:defRPr sz="2200">
                <a:solidFill>
                  <a:srgbClr val="002060"/>
                </a:solidFill>
                <a:latin typeface="Calibri" pitchFamily="34" charset="0"/>
              </a:defRPr>
            </a:lvl3pPr>
            <a:lvl4pPr marL="1600200" indent="-228600" algn="l">
              <a:buClr>
                <a:srgbClr val="002060"/>
              </a:buClr>
              <a:buFont typeface="Wingdings" panose="05000000000000000000" pitchFamily="2" charset="2"/>
              <a:buChar char="ü"/>
              <a:defRPr sz="2000">
                <a:solidFill>
                  <a:srgbClr val="002060"/>
                </a:solidFill>
                <a:latin typeface="Calibri" pitchFamily="34" charset="0"/>
              </a:defRPr>
            </a:lvl4pPr>
            <a:lvl5pPr algn="l">
              <a:buClr>
                <a:srgbClr val="002060"/>
              </a:buClr>
              <a:defRPr sz="2000">
                <a:solidFill>
                  <a:srgbClr val="002060"/>
                </a:solidFill>
                <a:latin typeface="Calibri" pitchFamily="34" charset="0"/>
              </a:defRPr>
            </a:lvl5pPr>
            <a:lvl7pPr marL="2743200" indent="0">
              <a:buNone/>
              <a:defRPr/>
            </a:lvl7pPr>
          </a:lstStyle>
          <a:p>
            <a:pPr lvl="0"/>
            <a:r>
              <a:rPr lang="pt-BR" dirty="0"/>
              <a:t>Básica</a:t>
            </a:r>
          </a:p>
          <a:p>
            <a:pPr lvl="1"/>
            <a:r>
              <a:rPr lang="pt-BR" dirty="0"/>
              <a:t>Títulos</a:t>
            </a:r>
          </a:p>
          <a:p>
            <a:pPr lvl="1"/>
            <a:endParaRPr lang="pt-BR" dirty="0"/>
          </a:p>
          <a:p>
            <a:pPr lvl="0"/>
            <a:r>
              <a:rPr lang="pt-BR" dirty="0"/>
              <a:t>Complementar</a:t>
            </a:r>
          </a:p>
          <a:p>
            <a:pPr lvl="1"/>
            <a:r>
              <a:rPr lang="pt-BR" dirty="0"/>
              <a:t>Segundo nível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475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047127" y="2421466"/>
            <a:ext cx="7055474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97F4-D1CC-2146-897A-78587C1FD83E}" type="datetime1">
              <a:rPr lang="en-US" smtClean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79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686F8-3BF5-4067-AEEB-648AEB67A3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226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51520" y="6441456"/>
            <a:ext cx="532416" cy="234456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rgbClr val="0C22F4"/>
                </a:solidFill>
              </a:defRPr>
            </a:lvl1pPr>
          </a:lstStyle>
          <a:p>
            <a:pPr>
              <a:defRPr/>
            </a:pPr>
            <a:fld id="{3EDB20F2-3F49-4727-BAA3-A39683FA8FF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483750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olkswagen 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957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J:\fgvonline\Ensino Distancia\Recursos\Inovações\CLIENTES\FGV ONLINE\_ID_APRESENTAÇÃO_2011\interna.jpg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artisticBlur/>
                    </a14:imgEffect>
                    <a14:imgEffect>
                      <a14:colorTemperature colorTemp="7200"/>
                    </a14:imgEffect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19933"/>
            <a:ext cx="9144000" cy="6861176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ixaDeTexto 11"/>
          <p:cNvSpPr txBox="1"/>
          <p:nvPr userDrawn="1"/>
        </p:nvSpPr>
        <p:spPr bwMode="auto">
          <a:xfrm>
            <a:off x="8531225" y="6554788"/>
            <a:ext cx="612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defRPr/>
            </a:pPr>
            <a:fld id="{C55CAC95-2B7E-4A67-908C-145AC64748FC}" type="slidenum">
              <a:rPr lang="pt-BR" b="1" kern="0">
                <a:solidFill>
                  <a:srgbClr val="6D6D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pPr marL="342900" indent="-342900" defTabSz="762000" eaLnBrk="0" hangingPunct="0">
                <a:spcBef>
                  <a:spcPct val="20000"/>
                </a:spcBef>
                <a:buClr>
                  <a:srgbClr val="FFCC66"/>
                </a:buClr>
                <a:buSzPct val="100000"/>
                <a:defRPr/>
              </a:pPr>
              <a:t>‹nº›</a:t>
            </a:fld>
            <a:endParaRPr lang="pt-BR" b="1" kern="0" dirty="0">
              <a:solidFill>
                <a:srgbClr val="6D6D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95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7" r:id="rId6"/>
    <p:sldLayoutId id="2147483658" r:id="rId7"/>
    <p:sldLayoutId id="2147483659" r:id="rId8"/>
    <p:sldLayoutId id="2147483660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Sem%20t%C3%ADtulo.wm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Video_Motivacional_-_Aumentando_a_Produtividade_s.wmv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 txBox="1">
            <a:spLocks noChangeArrowheads="1"/>
          </p:cNvSpPr>
          <p:nvPr/>
        </p:nvSpPr>
        <p:spPr>
          <a:xfrm>
            <a:off x="1835150" y="981075"/>
            <a:ext cx="6985000" cy="504825"/>
          </a:xfrm>
          <a:prstGeom prst="rect">
            <a:avLst/>
          </a:prstGeom>
        </p:spPr>
        <p:txBody>
          <a:bodyPr/>
          <a:lstStyle/>
          <a:p>
            <a:pPr defTabSz="762000" eaLnBrk="0" hangingPunct="0">
              <a:defRPr/>
            </a:pPr>
            <a:endParaRPr lang="pt-BR" sz="3200" b="1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ctangle 10"/>
          <p:cNvSpPr txBox="1">
            <a:spLocks noChangeArrowheads="1"/>
          </p:cNvSpPr>
          <p:nvPr/>
        </p:nvSpPr>
        <p:spPr>
          <a:xfrm>
            <a:off x="5004048" y="3356992"/>
            <a:ext cx="3888433" cy="1008062"/>
          </a:xfrm>
          <a:prstGeom prst="rect">
            <a:avLst/>
          </a:prstGeom>
        </p:spPr>
        <p:txBody>
          <a:bodyPr/>
          <a:lstStyle/>
          <a:p>
            <a:pPr defTabSz="762000" eaLnBrk="0" hangingPunct="0">
              <a:defRPr/>
            </a:pPr>
            <a:endParaRPr lang="pt-BR" sz="2400" b="1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pPr defTabSz="762000" eaLnBrk="0" hangingPunct="0">
              <a:defRPr/>
            </a:pPr>
            <a:endParaRPr lang="pt-BR" sz="2400" b="1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pPr defTabSz="762000" eaLnBrk="0" hangingPunct="0">
              <a:defRPr/>
            </a:pPr>
            <a:endParaRPr lang="pt-BR" sz="2400" b="1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323850" y="404664"/>
            <a:ext cx="8496623" cy="1367904"/>
          </a:xfrm>
        </p:spPr>
        <p:txBody>
          <a:bodyPr/>
          <a:lstStyle/>
          <a:p>
            <a:r>
              <a:rPr lang="pt-BR" dirty="0"/>
              <a:t>Administração de Recursos Humanos II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3059510" y="2852167"/>
            <a:ext cx="5760640" cy="504825"/>
          </a:xfrm>
        </p:spPr>
        <p:txBody>
          <a:bodyPr/>
          <a:lstStyle/>
          <a:p>
            <a:r>
              <a:rPr lang="pt-BR" dirty="0"/>
              <a:t>Docente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Responsável: </a:t>
            </a:r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Renata Cherém</a:t>
            </a:r>
          </a:p>
          <a:p>
            <a:r>
              <a:rPr lang="pt-BR" dirty="0"/>
              <a:t>Gilberto Shinyashiki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5371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4596" y="396577"/>
            <a:ext cx="3816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cs typeface="Arial" pitchFamily="34" charset="0"/>
              </a:rPr>
              <a:t>Motivação</a:t>
            </a:r>
          </a:p>
        </p:txBody>
      </p:sp>
      <p:sp>
        <p:nvSpPr>
          <p:cNvPr id="3" name="Rectangle 1027"/>
          <p:cNvSpPr txBox="1">
            <a:spLocks noChangeArrowheads="1"/>
          </p:cNvSpPr>
          <p:nvPr/>
        </p:nvSpPr>
        <p:spPr>
          <a:xfrm>
            <a:off x="2701983" y="781298"/>
            <a:ext cx="6417956" cy="49106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1"/>
              </a:buClr>
              <a:buNone/>
            </a:pPr>
            <a:endParaRPr lang="pt-BR" sz="2800" dirty="0"/>
          </a:p>
          <a:p>
            <a:pPr>
              <a:buClr>
                <a:schemeClr val="tx1"/>
              </a:buClr>
            </a:pPr>
            <a:endParaRPr lang="pt-BR" sz="2800" dirty="0"/>
          </a:p>
          <a:p>
            <a:pPr>
              <a:buClr>
                <a:schemeClr val="tx1"/>
              </a:buClr>
            </a:pPr>
            <a:r>
              <a:rPr lang="pt-BR" sz="2800" dirty="0"/>
              <a:t>Definição: Processo responsável pela intensidade, pela direção e pela persistência dos esforços de uma pessoa para alcançar determinada meta. </a:t>
            </a:r>
          </a:p>
          <a:p>
            <a:pPr marL="0" indent="0">
              <a:buClr>
                <a:schemeClr val="tx1"/>
              </a:buClr>
              <a:buNone/>
            </a:pPr>
            <a:endParaRPr lang="pt-BR" sz="2800" dirty="0">
              <a:sym typeface="Wingdings" panose="05000000000000000000" pitchFamily="2" charset="2"/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pt-BR" sz="2800" dirty="0">
                <a:sym typeface="Wingdings" panose="05000000000000000000" pitchFamily="2" charset="2"/>
              </a:rPr>
              <a:t> Esforço para atingir um objetivo!</a:t>
            </a:r>
            <a:endParaRPr lang="pt-BR" sz="2800" dirty="0"/>
          </a:p>
          <a:p>
            <a:pPr marL="0" indent="0">
              <a:buClr>
                <a:schemeClr val="tx1"/>
              </a:buClr>
              <a:buNone/>
            </a:pPr>
            <a:endParaRPr lang="pt-BR" sz="28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69" r="19780"/>
          <a:stretch/>
        </p:blipFill>
        <p:spPr>
          <a:xfrm>
            <a:off x="254596" y="1375044"/>
            <a:ext cx="2471448" cy="431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56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aixaDeTexto 3"/>
          <p:cNvSpPr txBox="1">
            <a:spLocks noChangeArrowheads="1"/>
          </p:cNvSpPr>
          <p:nvPr/>
        </p:nvSpPr>
        <p:spPr bwMode="auto">
          <a:xfrm>
            <a:off x="635000" y="2757488"/>
            <a:ext cx="52832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+mn-cs"/>
              </a:rPr>
              <a:t>Está relacionada a recompensas materiais, </a:t>
            </a:r>
          </a:p>
          <a:p>
            <a:pPr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+mn-cs"/>
              </a:rPr>
              <a:t>tais como:</a:t>
            </a:r>
          </a:p>
          <a:p>
            <a:pPr>
              <a:defRPr/>
            </a:pP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+mn-cs"/>
            </a:endParaRPr>
          </a:p>
          <a:p>
            <a:pPr>
              <a:buClr>
                <a:srgbClr val="0070C0"/>
              </a:buClr>
              <a:buSzPct val="115000"/>
              <a:buFont typeface="Arial" pitchFamily="34" charset="0"/>
              <a:buChar char="•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+mn-cs"/>
              </a:rPr>
              <a:t> salários;</a:t>
            </a:r>
          </a:p>
          <a:p>
            <a:pPr>
              <a:buClr>
                <a:srgbClr val="0070C0"/>
              </a:buClr>
              <a:buSzPct val="115000"/>
              <a:buFont typeface="Arial" pitchFamily="34" charset="0"/>
              <a:buChar char="•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+mn-cs"/>
              </a:rPr>
              <a:t> benefícios adicionais;</a:t>
            </a:r>
          </a:p>
          <a:p>
            <a:pPr>
              <a:buClr>
                <a:srgbClr val="0070C0"/>
              </a:buClr>
              <a:buSzPct val="115000"/>
              <a:buFont typeface="Arial" pitchFamily="34" charset="0"/>
              <a:buChar char="•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+mn-cs"/>
              </a:rPr>
              <a:t> seguro de vida;</a:t>
            </a:r>
          </a:p>
          <a:p>
            <a:pPr>
              <a:buClr>
                <a:srgbClr val="0070C0"/>
              </a:buClr>
              <a:buSzPct val="115000"/>
              <a:buFont typeface="Arial" pitchFamily="34" charset="0"/>
              <a:buChar char="•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+mn-cs"/>
              </a:rPr>
              <a:t> promoções;</a:t>
            </a:r>
          </a:p>
          <a:p>
            <a:pPr>
              <a:buClr>
                <a:srgbClr val="0070C0"/>
              </a:buClr>
              <a:buSzPct val="115000"/>
              <a:buFont typeface="Arial" pitchFamily="34" charset="0"/>
              <a:buChar char="•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+mn-cs"/>
              </a:rPr>
              <a:t> ambiente e condições de trabalho.</a:t>
            </a:r>
          </a:p>
        </p:txBody>
      </p:sp>
      <p:pic>
        <p:nvPicPr>
          <p:cNvPr id="36" name="Picture 5" descr="http://conversademenina.files.wordpress.com/2010/07/013.jp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5450" y="2497138"/>
            <a:ext cx="3116263" cy="311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CaixaDeTexto 4"/>
          <p:cNvSpPr txBox="1">
            <a:spLocks noChangeArrowheads="1"/>
          </p:cNvSpPr>
          <p:nvPr/>
        </p:nvSpPr>
        <p:spPr bwMode="auto">
          <a:xfrm>
            <a:off x="460067" y="1118613"/>
            <a:ext cx="56330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002060"/>
                </a:solidFill>
                <a:latin typeface="Verdana" pitchFamily="34" charset="0"/>
              </a:rPr>
              <a:t>Motivação Extrínseca</a:t>
            </a:r>
          </a:p>
        </p:txBody>
      </p:sp>
    </p:spTree>
    <p:extLst>
      <p:ext uri="{BB962C8B-B14F-4D97-AF65-F5344CB8AC3E}">
        <p14:creationId xmlns:p14="http://schemas.microsoft.com/office/powerpoint/2010/main" val="1832976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ixaDeTexto 3"/>
          <p:cNvSpPr txBox="1">
            <a:spLocks noChangeArrowheads="1"/>
          </p:cNvSpPr>
          <p:nvPr/>
        </p:nvSpPr>
        <p:spPr bwMode="auto">
          <a:xfrm>
            <a:off x="576263" y="2497138"/>
            <a:ext cx="38735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+mn-cs"/>
              </a:rPr>
              <a:t>Está relacionada a </a:t>
            </a:r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+mn-cs"/>
              </a:rPr>
              <a:t>recompensas psicológicas, </a:t>
            </a: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+mn-cs"/>
              </a:rPr>
              <a:t>tais como:</a:t>
            </a:r>
          </a:p>
          <a:p>
            <a:pPr>
              <a:defRPr/>
            </a:pP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+mn-cs"/>
            </a:endParaRPr>
          </a:p>
          <a:p>
            <a:pPr>
              <a:buClr>
                <a:srgbClr val="0070C0"/>
              </a:buClr>
              <a:buSzPct val="115000"/>
              <a:buFont typeface="Arial" pitchFamily="34" charset="0"/>
              <a:buChar char="•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+mn-cs"/>
              </a:rPr>
              <a:t> o reconhecimento da habilidade de alguém;</a:t>
            </a:r>
          </a:p>
          <a:p>
            <a:pPr>
              <a:buClr>
                <a:srgbClr val="0070C0"/>
              </a:buClr>
              <a:buSzPct val="115000"/>
              <a:buFont typeface="Arial" pitchFamily="34" charset="0"/>
              <a:buChar char="•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+mn-cs"/>
              </a:rPr>
              <a:t> sentido de desafio e realização;</a:t>
            </a:r>
          </a:p>
          <a:p>
            <a:pPr>
              <a:buClr>
                <a:srgbClr val="0070C0"/>
              </a:buClr>
              <a:buSzPct val="115000"/>
              <a:buFont typeface="Arial" pitchFamily="34" charset="0"/>
              <a:buChar char="•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+mn-cs"/>
              </a:rPr>
              <a:t> reconhecimento positivo ou apreciação;</a:t>
            </a:r>
          </a:p>
          <a:p>
            <a:pPr>
              <a:buClr>
                <a:srgbClr val="0070C0"/>
              </a:buClr>
              <a:buSzPct val="115000"/>
              <a:buFont typeface="Arial" pitchFamily="34" charset="0"/>
              <a:buChar char="•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+mn-cs"/>
              </a:rPr>
              <a:t> ser tratado de maneira considerável.</a:t>
            </a:r>
          </a:p>
        </p:txBody>
      </p:sp>
      <p:sp>
        <p:nvSpPr>
          <p:cNvPr id="19" name="CaixaDeTexto 4"/>
          <p:cNvSpPr txBox="1">
            <a:spLocks noChangeArrowheads="1"/>
          </p:cNvSpPr>
          <p:nvPr/>
        </p:nvSpPr>
        <p:spPr bwMode="auto">
          <a:xfrm>
            <a:off x="576263" y="1487348"/>
            <a:ext cx="55888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002060"/>
                </a:solidFill>
                <a:latin typeface="Verdana" pitchFamily="34" charset="0"/>
              </a:rPr>
              <a:t>Motivação Intrínseca</a:t>
            </a:r>
          </a:p>
        </p:txBody>
      </p:sp>
      <p:pic>
        <p:nvPicPr>
          <p:cNvPr id="20" name="Imagem 19" descr="motiva.jpg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print"/>
          <a:srcRect l="6004" r="3750"/>
          <a:stretch>
            <a:fillRect/>
          </a:stretch>
        </p:blipFill>
        <p:spPr>
          <a:xfrm>
            <a:off x="4588659" y="2335091"/>
            <a:ext cx="3779837" cy="3035561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43743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045C5429-5FF9-4E65-93AF-DFE0468C5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Daniel Pink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5FDC3F72-5A89-4292-AFA2-0227E9EFC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https://www.ted.com/talks/dan_pink_on_motivation?language=pt-br</a:t>
            </a:r>
          </a:p>
        </p:txBody>
      </p:sp>
    </p:spTree>
    <p:extLst>
      <p:ext uri="{BB962C8B-B14F-4D97-AF65-F5344CB8AC3E}">
        <p14:creationId xmlns:p14="http://schemas.microsoft.com/office/powerpoint/2010/main" val="677704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2"/>
          <p:cNvSpPr txBox="1">
            <a:spLocks noChangeArrowheads="1"/>
          </p:cNvSpPr>
          <p:nvPr/>
        </p:nvSpPr>
        <p:spPr bwMode="auto">
          <a:xfrm>
            <a:off x="635000" y="3293201"/>
            <a:ext cx="37623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1600" dirty="0">
                <a:solidFill>
                  <a:srgbClr val="002060"/>
                </a:solidFill>
                <a:latin typeface="Verdana" pitchFamily="34" charset="0"/>
                <a:cs typeface="+mn-cs"/>
              </a:rPr>
              <a:t>Parte da idéia de que as pessoas buscam satisfazer necessidades específicas, formadas a partir de uma escala de importância que pode ser representada por uma pirâmide.</a:t>
            </a:r>
          </a:p>
        </p:txBody>
      </p:sp>
      <p:sp>
        <p:nvSpPr>
          <p:cNvPr id="14" name="CaixaDeTexto 4"/>
          <p:cNvSpPr txBox="1">
            <a:spLocks noChangeArrowheads="1"/>
          </p:cNvSpPr>
          <p:nvPr/>
        </p:nvSpPr>
        <p:spPr bwMode="auto">
          <a:xfrm>
            <a:off x="467544" y="612745"/>
            <a:ext cx="5397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rgbClr val="0070C0"/>
                </a:solidFill>
                <a:latin typeface="Verdana" pitchFamily="34" charset="0"/>
                <a:cs typeface="+mn-cs"/>
              </a:rPr>
              <a:t>Motivação</a:t>
            </a:r>
          </a:p>
        </p:txBody>
      </p:sp>
      <p:sp>
        <p:nvSpPr>
          <p:cNvPr id="15" name="CaixaDeTexto 4"/>
          <p:cNvSpPr txBox="1">
            <a:spLocks noChangeArrowheads="1"/>
          </p:cNvSpPr>
          <p:nvPr/>
        </p:nvSpPr>
        <p:spPr bwMode="auto">
          <a:xfrm>
            <a:off x="489919" y="1667205"/>
            <a:ext cx="5397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 dirty="0">
                <a:solidFill>
                  <a:srgbClr val="002060"/>
                </a:solidFill>
                <a:latin typeface="Verdana" pitchFamily="34" charset="0"/>
              </a:rPr>
              <a:t>Teoria das necessidades de Maslow</a:t>
            </a:r>
          </a:p>
        </p:txBody>
      </p:sp>
      <p:grpSp>
        <p:nvGrpSpPr>
          <p:cNvPr id="24" name="Grupo 23"/>
          <p:cNvGrpSpPr/>
          <p:nvPr/>
        </p:nvGrpSpPr>
        <p:grpSpPr>
          <a:xfrm>
            <a:off x="4271360" y="1983104"/>
            <a:ext cx="4518025" cy="3610504"/>
            <a:chOff x="4199553" y="2121509"/>
            <a:chExt cx="4764296" cy="3769790"/>
          </a:xfrm>
        </p:grpSpPr>
        <p:graphicFrame>
          <p:nvGraphicFramePr>
            <p:cNvPr id="7" name="Object 28"/>
            <p:cNvGraphicFramePr>
              <a:graphicFrameLocks noChangeAspect="1"/>
            </p:cNvGraphicFramePr>
            <p:nvPr/>
          </p:nvGraphicFramePr>
          <p:xfrm>
            <a:off x="4199553" y="2121509"/>
            <a:ext cx="4764296" cy="37697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6" name="Imagem de Bitmap" r:id="rId4" imgW="6897063" imgH="4495238" progId="Paint.Picture">
                    <p:embed/>
                  </p:oleObj>
                </mc:Choice>
                <mc:Fallback>
                  <p:oleObj name="Imagem de Bitmap" r:id="rId4" imgW="6897063" imgH="4495238" progId="Paint.Picture">
                    <p:embed/>
                    <p:pic>
                      <p:nvPicPr>
                        <p:cNvPr id="7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9553" y="2121509"/>
                          <a:ext cx="4764296" cy="37697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CaixaDeTexto 17"/>
            <p:cNvSpPr txBox="1"/>
            <p:nvPr/>
          </p:nvSpPr>
          <p:spPr>
            <a:xfrm>
              <a:off x="5954944" y="3018653"/>
              <a:ext cx="124264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100" b="1" dirty="0"/>
                <a:t>Autorrealização</a:t>
              </a:r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5645613" y="3609384"/>
              <a:ext cx="175240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100" b="1" dirty="0"/>
                <a:t>Necessidade de Estima</a:t>
              </a:r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5293536" y="4309822"/>
              <a:ext cx="259077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100" b="1" dirty="0"/>
                <a:t>Necessidade Sociais e de Pertencer</a:t>
              </a: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5645613" y="4872072"/>
              <a:ext cx="20136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100" b="1" dirty="0"/>
                <a:t>Necessidade de Segurança</a:t>
              </a:r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5676917" y="5473352"/>
              <a:ext cx="190148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100" b="1" dirty="0"/>
                <a:t>Necessidade Fisiológicas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4837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aixaDeTexto 2"/>
          <p:cNvSpPr txBox="1">
            <a:spLocks noChangeArrowheads="1"/>
          </p:cNvSpPr>
          <p:nvPr/>
        </p:nvSpPr>
        <p:spPr bwMode="auto">
          <a:xfrm>
            <a:off x="635000" y="1318734"/>
            <a:ext cx="78406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1600" dirty="0">
                <a:solidFill>
                  <a:srgbClr val="002060"/>
                </a:solidFill>
                <a:latin typeface="Verdana" pitchFamily="34" charset="0"/>
                <a:cs typeface="+mn-cs"/>
              </a:rPr>
              <a:t>Essa teoria é uma releitura contemporânea da Teoria das Necessidades de Maslow, em que se postula a existência de três grupos de necessidades essenciais.</a:t>
            </a:r>
          </a:p>
        </p:txBody>
      </p:sp>
      <p:sp>
        <p:nvSpPr>
          <p:cNvPr id="24" name="Chave direita 23"/>
          <p:cNvSpPr/>
          <p:nvPr/>
        </p:nvSpPr>
        <p:spPr bwMode="auto">
          <a:xfrm>
            <a:off x="5462191" y="4418491"/>
            <a:ext cx="261937" cy="1120775"/>
          </a:xfrm>
          <a:prstGeom prst="rightBrace">
            <a:avLst/>
          </a:prstGeom>
          <a:solidFill>
            <a:schemeClr val="bg1">
              <a:lumMod val="6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pt-BR">
              <a:cs typeface="+mn-cs"/>
            </a:endParaRPr>
          </a:p>
        </p:txBody>
      </p:sp>
      <p:sp>
        <p:nvSpPr>
          <p:cNvPr id="25" name="Chave direita 24"/>
          <p:cNvSpPr/>
          <p:nvPr/>
        </p:nvSpPr>
        <p:spPr bwMode="auto">
          <a:xfrm>
            <a:off x="5462191" y="3461473"/>
            <a:ext cx="261937" cy="836613"/>
          </a:xfrm>
          <a:prstGeom prst="rightBrace">
            <a:avLst/>
          </a:prstGeom>
          <a:solidFill>
            <a:schemeClr val="bg1">
              <a:lumMod val="6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pt-BR">
              <a:cs typeface="+mn-cs"/>
            </a:endParaRPr>
          </a:p>
        </p:txBody>
      </p:sp>
      <p:sp>
        <p:nvSpPr>
          <p:cNvPr id="28" name="Chave direita 27"/>
          <p:cNvSpPr/>
          <p:nvPr/>
        </p:nvSpPr>
        <p:spPr bwMode="auto">
          <a:xfrm>
            <a:off x="5462191" y="2518498"/>
            <a:ext cx="261937" cy="836613"/>
          </a:xfrm>
          <a:prstGeom prst="rightBrace">
            <a:avLst/>
          </a:prstGeom>
          <a:solidFill>
            <a:schemeClr val="bg1">
              <a:lumMod val="6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pt-BR">
              <a:cs typeface="+mn-cs"/>
            </a:endParaRPr>
          </a:p>
        </p:txBody>
      </p:sp>
      <p:sp>
        <p:nvSpPr>
          <p:cNvPr id="29" name="CaixaDeTexto 2"/>
          <p:cNvSpPr txBox="1">
            <a:spLocks noChangeArrowheads="1"/>
          </p:cNvSpPr>
          <p:nvPr/>
        </p:nvSpPr>
        <p:spPr bwMode="auto">
          <a:xfrm>
            <a:off x="5727575" y="2740748"/>
            <a:ext cx="32369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+mn-cs"/>
              </a:rPr>
              <a:t>Crescimento</a:t>
            </a:r>
          </a:p>
        </p:txBody>
      </p:sp>
      <p:sp>
        <p:nvSpPr>
          <p:cNvPr id="30" name="CaixaDeTexto 2"/>
          <p:cNvSpPr txBox="1">
            <a:spLocks noChangeArrowheads="1"/>
          </p:cNvSpPr>
          <p:nvPr/>
        </p:nvSpPr>
        <p:spPr bwMode="auto">
          <a:xfrm>
            <a:off x="5727575" y="3707536"/>
            <a:ext cx="32369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+mn-cs"/>
              </a:rPr>
              <a:t>Relacionamento</a:t>
            </a:r>
          </a:p>
        </p:txBody>
      </p:sp>
      <p:sp>
        <p:nvSpPr>
          <p:cNvPr id="31" name="CaixaDeTexto 2"/>
          <p:cNvSpPr txBox="1">
            <a:spLocks noChangeArrowheads="1"/>
          </p:cNvSpPr>
          <p:nvPr/>
        </p:nvSpPr>
        <p:spPr bwMode="auto">
          <a:xfrm>
            <a:off x="5727575" y="4855298"/>
            <a:ext cx="3236913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+mn-cs"/>
              </a:rPr>
              <a:t>Existência</a:t>
            </a:r>
          </a:p>
        </p:txBody>
      </p:sp>
      <p:sp>
        <p:nvSpPr>
          <p:cNvPr id="32" name="CaixaDeTexto 4"/>
          <p:cNvSpPr txBox="1">
            <a:spLocks noChangeArrowheads="1"/>
          </p:cNvSpPr>
          <p:nvPr/>
        </p:nvSpPr>
        <p:spPr bwMode="auto">
          <a:xfrm>
            <a:off x="348006" y="186847"/>
            <a:ext cx="24958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rgbClr val="0070C0"/>
                </a:solidFill>
                <a:latin typeface="Verdana" pitchFamily="34" charset="0"/>
                <a:cs typeface="+mn-cs"/>
              </a:rPr>
              <a:t>Motivação</a:t>
            </a:r>
            <a:endParaRPr lang="pt-BR" sz="3200" b="1" dirty="0">
              <a:solidFill>
                <a:srgbClr val="0070C0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33" name="CaixaDeTexto 4"/>
          <p:cNvSpPr txBox="1">
            <a:spLocks noChangeArrowheads="1"/>
          </p:cNvSpPr>
          <p:nvPr/>
        </p:nvSpPr>
        <p:spPr bwMode="auto">
          <a:xfrm>
            <a:off x="635000" y="921859"/>
            <a:ext cx="3814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 dirty="0">
                <a:solidFill>
                  <a:srgbClr val="002060"/>
                </a:solidFill>
                <a:latin typeface="Verdana" pitchFamily="34" charset="0"/>
              </a:rPr>
              <a:t>Teoria ERG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899592" y="2211196"/>
            <a:ext cx="4283968" cy="3430588"/>
            <a:chOff x="4151104" y="2196882"/>
            <a:chExt cx="4764296" cy="3769790"/>
          </a:xfrm>
        </p:grpSpPr>
        <p:graphicFrame>
          <p:nvGraphicFramePr>
            <p:cNvPr id="13" name="Object 28"/>
            <p:cNvGraphicFramePr>
              <a:graphicFrameLocks noChangeAspect="1"/>
            </p:cNvGraphicFramePr>
            <p:nvPr/>
          </p:nvGraphicFramePr>
          <p:xfrm>
            <a:off x="4151104" y="2196882"/>
            <a:ext cx="4764296" cy="37697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00" name="Imagem de Bitmap" r:id="rId4" imgW="6897063" imgH="4495238" progId="Paint.Picture">
                    <p:embed/>
                  </p:oleObj>
                </mc:Choice>
                <mc:Fallback>
                  <p:oleObj name="Imagem de Bitmap" r:id="rId4" imgW="6897063" imgH="4495238" progId="Paint.Picture">
                    <p:embed/>
                    <p:pic>
                      <p:nvPicPr>
                        <p:cNvPr id="13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1104" y="2196882"/>
                          <a:ext cx="4764296" cy="37697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CaixaDeTexto 13"/>
            <p:cNvSpPr txBox="1"/>
            <p:nvPr/>
          </p:nvSpPr>
          <p:spPr>
            <a:xfrm>
              <a:off x="5954944" y="3018653"/>
              <a:ext cx="124264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100" b="1" dirty="0"/>
                <a:t>Autorrealização</a:t>
              </a: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5645613" y="3609384"/>
              <a:ext cx="175240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100" b="1" dirty="0"/>
                <a:t>Necessidade de Estima</a:t>
              </a:r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5293536" y="4309822"/>
              <a:ext cx="259077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100" b="1" dirty="0"/>
                <a:t>Necessidade Sociais e de Pertencer</a:t>
              </a:r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5645613" y="4872072"/>
              <a:ext cx="20136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100" b="1" dirty="0"/>
                <a:t>Necessidade de Segurança</a:t>
              </a:r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5676917" y="5473352"/>
              <a:ext cx="190148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100" b="1" dirty="0"/>
                <a:t>Necessidade Fisiológicas</a:t>
              </a:r>
            </a:p>
          </p:txBody>
        </p:sp>
      </p:grpSp>
      <p:sp>
        <p:nvSpPr>
          <p:cNvPr id="19" name="CaixaDeTexto 2">
            <a:extLst>
              <a:ext uri="{FF2B5EF4-FFF2-40B4-BE49-F238E27FC236}">
                <a16:creationId xmlns:a16="http://schemas.microsoft.com/office/drawing/2014/main" id="{78B29E00-D09A-49E0-8502-E9065CACF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7308" y="5799215"/>
            <a:ext cx="9396536" cy="695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+mn-cs"/>
              </a:rPr>
              <a:t>Mais de uma necessidade pode estar ativa ao mesmo tempo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rPr>
              <a:t>Se uma necessidade de nível superior for atendida, a de nível inferior poderá aumentar</a:t>
            </a:r>
            <a:endParaRPr lang="pt-BR" sz="1400" b="1" dirty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3181136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aixaDeTexto 3"/>
          <p:cNvSpPr txBox="1">
            <a:spLocks noChangeArrowheads="1"/>
          </p:cNvSpPr>
          <p:nvPr/>
        </p:nvSpPr>
        <p:spPr bwMode="auto">
          <a:xfrm>
            <a:off x="635000" y="2123157"/>
            <a:ext cx="7977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+mn-cs"/>
              </a:rPr>
              <a:t>Desenvolvida pelo estudioso americano Frederick Herzberg,  que considerava haver pelo menos dois conjuntos de elementos fundamentais </a:t>
            </a:r>
          </a:p>
          <a:p>
            <a:pPr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cs typeface="+mn-cs"/>
              </a:rPr>
              <a:t>à motivação nas empresas.</a:t>
            </a:r>
          </a:p>
        </p:txBody>
      </p:sp>
      <p:graphicFrame>
        <p:nvGraphicFramePr>
          <p:cNvPr id="27" name="Diagrama 26"/>
          <p:cNvGraphicFramePr/>
          <p:nvPr/>
        </p:nvGraphicFramePr>
        <p:xfrm>
          <a:off x="1683294" y="2905125"/>
          <a:ext cx="5400040" cy="3370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" name="CaixaDeTexto 4"/>
          <p:cNvSpPr txBox="1">
            <a:spLocks noChangeArrowheads="1"/>
          </p:cNvSpPr>
          <p:nvPr/>
        </p:nvSpPr>
        <p:spPr bwMode="auto">
          <a:xfrm>
            <a:off x="635000" y="1282194"/>
            <a:ext cx="6889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  <a:latin typeface="Verdana" pitchFamily="34" charset="0"/>
              </a:rPr>
              <a:t>Teoria dos dois fatores: o que as pessoas desejam do trabalho? </a:t>
            </a:r>
          </a:p>
        </p:txBody>
      </p:sp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251520" y="564342"/>
            <a:ext cx="5397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rgbClr val="0070C0"/>
                </a:solidFill>
                <a:latin typeface="Verdana" pitchFamily="34" charset="0"/>
                <a:cs typeface="+mn-cs"/>
              </a:rPr>
              <a:t>Motivação</a:t>
            </a:r>
          </a:p>
        </p:txBody>
      </p:sp>
    </p:spTree>
    <p:extLst>
      <p:ext uri="{BB962C8B-B14F-4D97-AF65-F5344CB8AC3E}">
        <p14:creationId xmlns:p14="http://schemas.microsoft.com/office/powerpoint/2010/main" val="1834674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aixaDeTexto 3"/>
          <p:cNvSpPr txBox="1">
            <a:spLocks noChangeArrowheads="1"/>
          </p:cNvSpPr>
          <p:nvPr/>
        </p:nvSpPr>
        <p:spPr bwMode="auto">
          <a:xfrm>
            <a:off x="460067" y="1703388"/>
            <a:ext cx="7681416" cy="4449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BR" sz="2400" b="1" dirty="0">
                <a:latin typeface="Verdana" pitchFamily="34" charset="0"/>
                <a:cs typeface="+mn-cs"/>
              </a:rPr>
              <a:t>Os executivo se interessam pela motivação porque querem aprender como conseguir a melhor dedicação dos seus funcionários. Isso é ético? Quando os executivos vinculam recompensas à produtividade, estão manipulando seus funcionários? Os executivos tem o direito de buscar o controle dos seus subordinados?</a:t>
            </a:r>
          </a:p>
        </p:txBody>
      </p:sp>
      <p:sp>
        <p:nvSpPr>
          <p:cNvPr id="39" name="CaixaDeTexto 4"/>
          <p:cNvSpPr txBox="1">
            <a:spLocks noChangeArrowheads="1"/>
          </p:cNvSpPr>
          <p:nvPr/>
        </p:nvSpPr>
        <p:spPr bwMode="auto">
          <a:xfrm>
            <a:off x="460067" y="980728"/>
            <a:ext cx="56330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b="1" dirty="0">
                <a:solidFill>
                  <a:srgbClr val="002060"/>
                </a:solidFill>
                <a:latin typeface="Verdana" pitchFamily="34" charset="0"/>
              </a:rPr>
              <a:t>Dilema ético</a:t>
            </a:r>
          </a:p>
        </p:txBody>
      </p:sp>
    </p:spTree>
    <p:extLst>
      <p:ext uri="{BB962C8B-B14F-4D97-AF65-F5344CB8AC3E}">
        <p14:creationId xmlns:p14="http://schemas.microsoft.com/office/powerpoint/2010/main" val="2963935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1">
            <a:extLst>
              <a:ext uri="{FF2B5EF4-FFF2-40B4-BE49-F238E27FC236}">
                <a16:creationId xmlns:a16="http://schemas.microsoft.com/office/drawing/2014/main" id="{90800768-7816-42FD-A074-BE4F03E03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13" y="1914525"/>
            <a:ext cx="34194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0500" indent="-190500"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1pPr>
            <a:lvl2pPr marL="742950" indent="-285750"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ts val="1800"/>
              </a:lnSpc>
              <a:buFontTx/>
              <a:buChar char="•"/>
            </a:pPr>
            <a:endParaRPr lang="pt-BR" altLang="pt-BR" sz="1400"/>
          </a:p>
        </p:txBody>
      </p:sp>
      <p:sp>
        <p:nvSpPr>
          <p:cNvPr id="37891" name="Text Box 5">
            <a:extLst>
              <a:ext uri="{FF2B5EF4-FFF2-40B4-BE49-F238E27FC236}">
                <a16:creationId xmlns:a16="http://schemas.microsoft.com/office/drawing/2014/main" id="{BC389301-23B2-4FD1-B8ED-C30178B35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125" y="277813"/>
            <a:ext cx="582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3238500" algn="l"/>
              </a:tabLst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1pPr>
            <a:lvl2pPr>
              <a:tabLst>
                <a:tab pos="3238500" algn="l"/>
              </a:tabLst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3238500" algn="l"/>
              </a:tabLst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3238500" algn="l"/>
              </a:tabLst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3238500" algn="l"/>
              </a:tabLst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238500" algn="l"/>
              </a:tabLst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238500" algn="l"/>
              </a:tabLst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238500" algn="l"/>
              </a:tabLst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238500" algn="l"/>
              </a:tabLst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9pPr>
          </a:lstStyle>
          <a:p>
            <a:pPr marL="0" lvl="1"/>
            <a:r>
              <a:rPr lang="pt-BR" altLang="pt-BR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NÍVEIS DA ÉTICA</a:t>
            </a:r>
          </a:p>
        </p:txBody>
      </p:sp>
      <p:sp>
        <p:nvSpPr>
          <p:cNvPr id="37892" name="Text Box 11">
            <a:extLst>
              <a:ext uri="{FF2B5EF4-FFF2-40B4-BE49-F238E27FC236}">
                <a16:creationId xmlns:a16="http://schemas.microsoft.com/office/drawing/2014/main" id="{23F0E845-21A7-4E6E-926E-AC532744F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0" y="1817688"/>
            <a:ext cx="3168650" cy="176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14300" indent="-114300"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1pPr>
            <a:lvl2pPr marL="742950" indent="-285750"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00000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ts val="1800"/>
              </a:lnSpc>
              <a:buFontTx/>
              <a:buChar char="•"/>
            </a:pPr>
            <a:endParaRPr lang="pt-BR" altLang="pt-BR" sz="1400"/>
          </a:p>
        </p:txBody>
      </p:sp>
      <p:grpSp>
        <p:nvGrpSpPr>
          <p:cNvPr id="37893" name="Grupo 14">
            <a:extLst>
              <a:ext uri="{FF2B5EF4-FFF2-40B4-BE49-F238E27FC236}">
                <a16:creationId xmlns:a16="http://schemas.microsoft.com/office/drawing/2014/main" id="{E115D014-CEAF-435E-B667-25364086253D}"/>
              </a:ext>
            </a:extLst>
          </p:cNvPr>
          <p:cNvGrpSpPr>
            <a:grpSpLocks/>
          </p:cNvGrpSpPr>
          <p:nvPr/>
        </p:nvGrpSpPr>
        <p:grpSpPr bwMode="auto">
          <a:xfrm>
            <a:off x="333375" y="1314450"/>
            <a:ext cx="4071938" cy="2513013"/>
            <a:chOff x="571500" y="1268413"/>
            <a:chExt cx="3727450" cy="2513301"/>
          </a:xfrm>
        </p:grpSpPr>
        <p:sp>
          <p:nvSpPr>
            <p:cNvPr id="3" name="Oval 9">
              <a:extLst>
                <a:ext uri="{FF2B5EF4-FFF2-40B4-BE49-F238E27FC236}">
                  <a16:creationId xmlns:a16="http://schemas.microsoft.com/office/drawing/2014/main" id="{83E1E355-9319-494D-A3A2-0DD86645E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" y="1268413"/>
              <a:ext cx="3727450" cy="2513301"/>
            </a:xfrm>
            <a:prstGeom prst="ellipse">
              <a:avLst/>
            </a:prstGeom>
            <a:solidFill>
              <a:srgbClr val="DDDDDD"/>
            </a:solidFill>
            <a:ln w="38100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r">
                <a:defRPr/>
              </a:pPr>
              <a:endParaRPr lang="pt-BR" dirty="0">
                <a:latin typeface="Times" pitchFamily="18" charset="0"/>
              </a:endParaRPr>
            </a:p>
          </p:txBody>
        </p:sp>
        <p:sp>
          <p:nvSpPr>
            <p:cNvPr id="37903" name="Text Box 12">
              <a:extLst>
                <a:ext uri="{FF2B5EF4-FFF2-40B4-BE49-F238E27FC236}">
                  <a16:creationId xmlns:a16="http://schemas.microsoft.com/office/drawing/2014/main" id="{BA21CF3C-2C74-4052-B3EC-4B029725A2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3188" y="1490689"/>
              <a:ext cx="2189162" cy="395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pt-BR" altLang="pt-BR" sz="17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ÉTICA FACULTATIVA</a:t>
              </a:r>
            </a:p>
          </p:txBody>
        </p:sp>
        <p:sp>
          <p:nvSpPr>
            <p:cNvPr id="37904" name="CaixaDeTexto 11">
              <a:extLst>
                <a:ext uri="{FF2B5EF4-FFF2-40B4-BE49-F238E27FC236}">
                  <a16:creationId xmlns:a16="http://schemas.microsoft.com/office/drawing/2014/main" id="{C593F35A-EDD2-4C48-8370-3725AEA9FC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403" y="2136217"/>
              <a:ext cx="3227139" cy="1138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44463" indent="-133350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Arial" panose="020B0604020202020204" pitchFamily="34" charset="0"/>
                <a:buChar char="•"/>
              </a:pPr>
              <a:r>
                <a:rPr lang="pt-BR" altLang="pt-BR" sz="17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Nível facultativo da ética.</a:t>
              </a:r>
            </a:p>
            <a:p>
              <a:pPr>
                <a:buFont typeface="Arial" panose="020B0604020202020204" pitchFamily="34" charset="0"/>
                <a:buChar char="•"/>
              </a:pPr>
              <a:r>
                <a:rPr lang="pt-BR" altLang="pt-BR" sz="17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Nem tudo que é bom moralmente é obrigatório para uma empresa.</a:t>
              </a:r>
            </a:p>
          </p:txBody>
        </p:sp>
      </p:grpSp>
      <p:grpSp>
        <p:nvGrpSpPr>
          <p:cNvPr id="37894" name="Grupo 16">
            <a:extLst>
              <a:ext uri="{FF2B5EF4-FFF2-40B4-BE49-F238E27FC236}">
                <a16:creationId xmlns:a16="http://schemas.microsoft.com/office/drawing/2014/main" id="{9548F731-DCF8-4134-9BAF-6A05315EB3A8}"/>
              </a:ext>
            </a:extLst>
          </p:cNvPr>
          <p:cNvGrpSpPr>
            <a:grpSpLocks/>
          </p:cNvGrpSpPr>
          <p:nvPr/>
        </p:nvGrpSpPr>
        <p:grpSpPr bwMode="auto">
          <a:xfrm>
            <a:off x="2546350" y="3990975"/>
            <a:ext cx="4413250" cy="2517775"/>
            <a:chOff x="4787900" y="1268413"/>
            <a:chExt cx="4010397" cy="3049587"/>
          </a:xfrm>
        </p:grpSpPr>
        <p:sp>
          <p:nvSpPr>
            <p:cNvPr id="15379" name="Oval 9">
              <a:extLst>
                <a:ext uri="{FF2B5EF4-FFF2-40B4-BE49-F238E27FC236}">
                  <a16:creationId xmlns:a16="http://schemas.microsoft.com/office/drawing/2014/main" id="{97011FEC-F284-4742-BE8C-25C8DD5DC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7900" y="1268413"/>
              <a:ext cx="3733420" cy="3049587"/>
            </a:xfrm>
            <a:prstGeom prst="ellipse">
              <a:avLst/>
            </a:prstGeom>
            <a:solidFill>
              <a:srgbClr val="DDDDDD"/>
            </a:solidFill>
            <a:ln w="38100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r">
                <a:defRPr/>
              </a:pPr>
              <a:endParaRPr lang="pt-BR" dirty="0">
                <a:latin typeface="Times" pitchFamily="18" charset="0"/>
              </a:endParaRPr>
            </a:p>
          </p:txBody>
        </p:sp>
        <p:sp>
          <p:nvSpPr>
            <p:cNvPr id="37900" name="Text Box 12">
              <a:extLst>
                <a:ext uri="{FF2B5EF4-FFF2-40B4-BE49-F238E27FC236}">
                  <a16:creationId xmlns:a16="http://schemas.microsoft.com/office/drawing/2014/main" id="{96D8B7AC-9EA1-4E6E-B989-050CF13A0C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73649" y="1489538"/>
              <a:ext cx="2466790" cy="382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pt-BR" altLang="pt-BR" sz="17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ÉTICA INDETERMINADA</a:t>
              </a:r>
            </a:p>
          </p:txBody>
        </p:sp>
        <p:sp>
          <p:nvSpPr>
            <p:cNvPr id="37901" name="CaixaDeTexto 12">
              <a:extLst>
                <a:ext uri="{FF2B5EF4-FFF2-40B4-BE49-F238E27FC236}">
                  <a16:creationId xmlns:a16="http://schemas.microsoft.com/office/drawing/2014/main" id="{CDAF6EA2-C047-472C-A245-F158F8CC03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3379" y="2296025"/>
              <a:ext cx="3674918" cy="1901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44463" indent="-133350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Arial" panose="020B0604020202020204" pitchFamily="34" charset="0"/>
                <a:buChar char="•"/>
              </a:pPr>
              <a:r>
                <a:rPr lang="pt-BR" altLang="pt-BR" sz="17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“ Zona nebulosa” da ética.</a:t>
              </a:r>
            </a:p>
            <a:p>
              <a:pPr>
                <a:buFont typeface="Arial" panose="020B0604020202020204" pitchFamily="34" charset="0"/>
                <a:buChar char="•"/>
              </a:pPr>
              <a:r>
                <a:rPr lang="pt-BR" altLang="pt-BR" sz="17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 que é condenável ou não? A ética baseia-se na liberdade e na responsabilidade pessoal. </a:t>
              </a:r>
            </a:p>
            <a:p>
              <a:pPr>
                <a:buFont typeface="Arial" panose="020B0604020202020204" pitchFamily="34" charset="0"/>
                <a:buNone/>
              </a:pPr>
              <a:endParaRPr lang="pt-BR" altLang="pt-BR" sz="1400"/>
            </a:p>
            <a:p>
              <a:pPr>
                <a:buFont typeface="Arial" panose="020B0604020202020204" pitchFamily="34" charset="0"/>
                <a:buChar char="•"/>
              </a:pPr>
              <a:endParaRPr lang="pt-BR" altLang="pt-BR" sz="1400"/>
            </a:p>
          </p:txBody>
        </p:sp>
      </p:grpSp>
      <p:grpSp>
        <p:nvGrpSpPr>
          <p:cNvPr id="37895" name="Grupo 17">
            <a:extLst>
              <a:ext uri="{FF2B5EF4-FFF2-40B4-BE49-F238E27FC236}">
                <a16:creationId xmlns:a16="http://schemas.microsoft.com/office/drawing/2014/main" id="{9388A42B-F764-4230-92FF-C766C71BEDDE}"/>
              </a:ext>
            </a:extLst>
          </p:cNvPr>
          <p:cNvGrpSpPr>
            <a:grpSpLocks/>
          </p:cNvGrpSpPr>
          <p:nvPr/>
        </p:nvGrpSpPr>
        <p:grpSpPr bwMode="auto">
          <a:xfrm>
            <a:off x="4687888" y="1408113"/>
            <a:ext cx="4071937" cy="2305050"/>
            <a:chOff x="1187450" y="4148138"/>
            <a:chExt cx="7056438" cy="2305050"/>
          </a:xfrm>
        </p:grpSpPr>
        <p:sp>
          <p:nvSpPr>
            <p:cNvPr id="2" name="Oval 9">
              <a:extLst>
                <a:ext uri="{FF2B5EF4-FFF2-40B4-BE49-F238E27FC236}">
                  <a16:creationId xmlns:a16="http://schemas.microsoft.com/office/drawing/2014/main" id="{1E4AA76D-389B-4063-9703-F602F0C61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450" y="4148138"/>
              <a:ext cx="7056438" cy="2305050"/>
            </a:xfrm>
            <a:prstGeom prst="ellipse">
              <a:avLst/>
            </a:prstGeom>
            <a:solidFill>
              <a:srgbClr val="DDDDDD"/>
            </a:solidFill>
            <a:ln w="38100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r">
                <a:defRPr/>
              </a:pPr>
              <a:r>
                <a:rPr lang="pt-BR" dirty="0">
                  <a:latin typeface="Times" pitchFamily="18" charset="0"/>
                </a:rPr>
                <a:t>        </a:t>
              </a:r>
            </a:p>
          </p:txBody>
        </p:sp>
        <p:sp>
          <p:nvSpPr>
            <p:cNvPr id="37897" name="Text Box 12">
              <a:extLst>
                <a:ext uri="{FF2B5EF4-FFF2-40B4-BE49-F238E27FC236}">
                  <a16:creationId xmlns:a16="http://schemas.microsoft.com/office/drawing/2014/main" id="{4B6479BA-3ECF-48F8-8CDF-39D94C3CB8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3575" y="4245693"/>
              <a:ext cx="3168650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pt-BR" altLang="pt-BR" sz="17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ÉTICA </a:t>
              </a:r>
            </a:p>
            <a:p>
              <a:pPr algn="ctr"/>
              <a:r>
                <a:rPr lang="pt-BR" altLang="pt-BR" sz="17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ABSOLUTA</a:t>
              </a:r>
            </a:p>
          </p:txBody>
        </p:sp>
        <p:sp>
          <p:nvSpPr>
            <p:cNvPr id="37898" name="CaixaDeTexto 13">
              <a:extLst>
                <a:ext uri="{FF2B5EF4-FFF2-40B4-BE49-F238E27FC236}">
                  <a16:creationId xmlns:a16="http://schemas.microsoft.com/office/drawing/2014/main" id="{99B7FDFF-5B49-422E-9A2F-AA7FDD3BCF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9250" y="4853416"/>
              <a:ext cx="6553202" cy="1066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04788" indent="-204788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800000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lnSpc>
                  <a:spcPts val="1900"/>
                </a:lnSpc>
                <a:buFont typeface="Arial" panose="020B0604020202020204" pitchFamily="34" charset="0"/>
                <a:buChar char="•"/>
              </a:pPr>
              <a:r>
                <a:rPr lang="pt-BR" altLang="pt-BR" sz="17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Nível obrigatório da ética.</a:t>
              </a:r>
            </a:p>
            <a:p>
              <a:pPr>
                <a:lnSpc>
                  <a:spcPts val="1900"/>
                </a:lnSpc>
                <a:buFont typeface="Arial" panose="020B0604020202020204" pitchFamily="34" charset="0"/>
                <a:buChar char="•"/>
              </a:pPr>
              <a:r>
                <a:rPr lang="pt-BR" altLang="pt-BR" sz="17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Refere-se aos últimos princípios da moral: respeito às pessoas, proteção à vida, respeito à dignidade.</a:t>
              </a:r>
            </a:p>
          </p:txBody>
        </p:sp>
      </p:grp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/>
        </p:nvGraphicFramePr>
        <p:xfrm>
          <a:off x="4393561" y="1132118"/>
          <a:ext cx="3805645" cy="4704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4057858" y="1254040"/>
            <a:ext cx="313044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b="1" dirty="0"/>
              <a:t>1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069962" y="1706581"/>
            <a:ext cx="313044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/>
              <a:t>2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069962" y="2159122"/>
            <a:ext cx="313044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/>
              <a:t>3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069962" y="2611663"/>
            <a:ext cx="313044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/>
              <a:t>4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057904" y="3064204"/>
            <a:ext cx="31304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/>
              <a:t>5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057904" y="3516745"/>
            <a:ext cx="313044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/>
              <a:t>6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057904" y="3969286"/>
            <a:ext cx="313044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/>
              <a:t>7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057904" y="4421827"/>
            <a:ext cx="313044" cy="369332"/>
          </a:xfrm>
          <a:prstGeom prst="rect">
            <a:avLst/>
          </a:prstGeom>
          <a:solidFill>
            <a:srgbClr val="EFCF1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/>
              <a:t>8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069962" y="4874368"/>
            <a:ext cx="313044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/>
              <a:t>9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998716" y="5326911"/>
            <a:ext cx="44142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/>
              <a:t>10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0" y="2336562"/>
            <a:ext cx="42642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>
                <a:solidFill>
                  <a:schemeClr val="tx1">
                    <a:lumMod val="50000"/>
                  </a:schemeClr>
                </a:solidFill>
              </a:rPr>
              <a:t>Quão importante são os seguintes elementos de trabalho para você?</a:t>
            </a:r>
            <a:endParaRPr lang="pt-BR" sz="2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5" name="Rectangle 1"/>
          <p:cNvSpPr/>
          <p:nvPr/>
        </p:nvSpPr>
        <p:spPr>
          <a:xfrm>
            <a:off x="4700692" y="5956340"/>
            <a:ext cx="29923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Source: BCG/Creating People Advantage 2014/2015 P.10</a:t>
            </a:r>
          </a:p>
          <a:p>
            <a:r>
              <a:rPr lang="en-US" sz="800" b="1" dirty="0">
                <a:solidFill>
                  <a:schemeClr val="tx1">
                    <a:lumMod val="50000"/>
                  </a:schemeClr>
                </a:solidFill>
              </a:rPr>
              <a:t>Decoding Global Talent: 200.000 Survey Responses</a:t>
            </a:r>
            <a:endParaRPr lang="en-US" sz="800" b="1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337698" y="4864741"/>
            <a:ext cx="241087" cy="243840"/>
          </a:xfrm>
          <a:prstGeom prst="rect">
            <a:avLst/>
          </a:prstGeom>
          <a:solidFill>
            <a:srgbClr val="EFCF1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667211" y="4808269"/>
            <a:ext cx="21707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solidFill>
                  <a:schemeClr val="tx1">
                    <a:lumMod val="50000"/>
                  </a:schemeClr>
                </a:solidFill>
              </a:rPr>
              <a:t>Pacote de Remuneração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337698" y="5170678"/>
            <a:ext cx="241087" cy="243840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67212" y="5143308"/>
            <a:ext cx="1941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solidFill>
                  <a:schemeClr val="tx1">
                    <a:lumMod val="50000"/>
                  </a:schemeClr>
                </a:solidFill>
              </a:rPr>
              <a:t>Ambiente de Trabalho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337698" y="5477284"/>
            <a:ext cx="241087" cy="243840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667211" y="5414519"/>
            <a:ext cx="3249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solidFill>
                  <a:schemeClr val="tx1">
                    <a:lumMod val="50000"/>
                  </a:schemeClr>
                </a:solidFill>
              </a:rPr>
              <a:t>Conteúdo do Trabalho e Oportunidade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667210" y="5749558"/>
            <a:ext cx="29190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solidFill>
                  <a:schemeClr val="tx1">
                    <a:lumMod val="50000"/>
                  </a:schemeClr>
                </a:solidFill>
              </a:rPr>
              <a:t>Imagem e Reputação da Empresa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337698" y="5776015"/>
            <a:ext cx="241087" cy="2438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176850" y="501214"/>
            <a:ext cx="7958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tx1">
                    <a:lumMod val="50000"/>
                  </a:schemeClr>
                </a:solidFill>
              </a:rPr>
              <a:t>Maior Ênfase em Aspectos Culturais e Menos em Compensação Financeira</a:t>
            </a:r>
          </a:p>
        </p:txBody>
      </p:sp>
    </p:spTree>
    <p:extLst>
      <p:ext uri="{BB962C8B-B14F-4D97-AF65-F5344CB8AC3E}">
        <p14:creationId xmlns:p14="http://schemas.microsoft.com/office/powerpoint/2010/main" val="126015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Objetivos</a:t>
            </a:r>
            <a:endParaRPr lang="en-US" b="1" dirty="0"/>
          </a:p>
          <a:p>
            <a:pPr marL="0" indent="0" hangingPunct="0">
              <a:buNone/>
            </a:pPr>
            <a:endParaRPr lang="pt-BR" dirty="0"/>
          </a:p>
          <a:p>
            <a:pPr hangingPunct="0">
              <a:buFont typeface="Wingdings" panose="05000000000000000000" pitchFamily="2" charset="2"/>
              <a:buChar char="ü"/>
            </a:pPr>
            <a:r>
              <a:rPr lang="pt-BR" dirty="0"/>
              <a:t>Visão integrada da gestão de pessoas nas organizações em um ambiente competitivo. </a:t>
            </a:r>
          </a:p>
          <a:p>
            <a:pPr hangingPunct="0">
              <a:buFont typeface="Wingdings" panose="05000000000000000000" pitchFamily="2" charset="2"/>
              <a:buChar char="ü"/>
            </a:pPr>
            <a:r>
              <a:rPr lang="pt-BR" dirty="0"/>
              <a:t>Análise da interação entre as políticas e práticas de RH e os planos estratégicos da empresa, deve ser realizada na perspectiva do empregado e da administração, utilizando tanto a teoria como a prática para melhorar a compreensão. </a:t>
            </a:r>
          </a:p>
          <a:p>
            <a:pPr hangingPunct="0">
              <a:buFont typeface="Wingdings" panose="05000000000000000000" pitchFamily="2" charset="2"/>
              <a:buChar char="ü"/>
            </a:pPr>
            <a:r>
              <a:rPr lang="pt-BR" dirty="0"/>
              <a:t>As políticas que serão objetivos desse curso são compensação, carreira e competências.</a:t>
            </a:r>
            <a:endParaRPr lang="pt-BR" sz="3600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7171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Administração de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ecursos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umanos II</a:t>
            </a:r>
          </a:p>
        </p:txBody>
      </p:sp>
    </p:spTree>
    <p:extLst>
      <p:ext uri="{BB962C8B-B14F-4D97-AF65-F5344CB8AC3E}">
        <p14:creationId xmlns:p14="http://schemas.microsoft.com/office/powerpoint/2010/main" val="2996496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513817"/>
            <a:ext cx="9165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cs typeface="Arial" pitchFamily="34" charset="0"/>
              </a:rPr>
              <a:t>Motivação e desempenho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pt-BR" dirty="0"/>
          </a:p>
        </p:txBody>
      </p:sp>
      <p:grpSp>
        <p:nvGrpSpPr>
          <p:cNvPr id="16" name="Grupo 15"/>
          <p:cNvGrpSpPr/>
          <p:nvPr/>
        </p:nvGrpSpPr>
        <p:grpSpPr>
          <a:xfrm>
            <a:off x="1524000" y="1268760"/>
            <a:ext cx="6096000" cy="1269999"/>
            <a:chOff x="1524000" y="1556792"/>
            <a:chExt cx="6096000" cy="1269999"/>
          </a:xfrm>
        </p:grpSpPr>
        <p:sp>
          <p:nvSpPr>
            <p:cNvPr id="9" name="Forma livre 8"/>
            <p:cNvSpPr/>
            <p:nvPr/>
          </p:nvSpPr>
          <p:spPr>
            <a:xfrm>
              <a:off x="1524000" y="1556792"/>
              <a:ext cx="6096000" cy="1269999"/>
            </a:xfrm>
            <a:custGeom>
              <a:avLst/>
              <a:gdLst>
                <a:gd name="connsiteX0" fmla="*/ 0 w 6096000"/>
                <a:gd name="connsiteY0" fmla="*/ 127000 h 1269999"/>
                <a:gd name="connsiteX1" fmla="*/ 127000 w 6096000"/>
                <a:gd name="connsiteY1" fmla="*/ 0 h 1269999"/>
                <a:gd name="connsiteX2" fmla="*/ 5969000 w 6096000"/>
                <a:gd name="connsiteY2" fmla="*/ 0 h 1269999"/>
                <a:gd name="connsiteX3" fmla="*/ 6096000 w 6096000"/>
                <a:gd name="connsiteY3" fmla="*/ 127000 h 1269999"/>
                <a:gd name="connsiteX4" fmla="*/ 6096000 w 6096000"/>
                <a:gd name="connsiteY4" fmla="*/ 1142999 h 1269999"/>
                <a:gd name="connsiteX5" fmla="*/ 5969000 w 6096000"/>
                <a:gd name="connsiteY5" fmla="*/ 1269999 h 1269999"/>
                <a:gd name="connsiteX6" fmla="*/ 127000 w 6096000"/>
                <a:gd name="connsiteY6" fmla="*/ 1269999 h 1269999"/>
                <a:gd name="connsiteX7" fmla="*/ 0 w 6096000"/>
                <a:gd name="connsiteY7" fmla="*/ 1142999 h 1269999"/>
                <a:gd name="connsiteX8" fmla="*/ 0 w 6096000"/>
                <a:gd name="connsiteY8" fmla="*/ 127000 h 126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6000" h="1269999">
                  <a:moveTo>
                    <a:pt x="0" y="127000"/>
                  </a:moveTo>
                  <a:cubicBezTo>
                    <a:pt x="0" y="56860"/>
                    <a:pt x="56860" y="0"/>
                    <a:pt x="127000" y="0"/>
                  </a:cubicBezTo>
                  <a:lnTo>
                    <a:pt x="5969000" y="0"/>
                  </a:lnTo>
                  <a:cubicBezTo>
                    <a:pt x="6039140" y="0"/>
                    <a:pt x="6096000" y="56860"/>
                    <a:pt x="6096000" y="127000"/>
                  </a:cubicBezTo>
                  <a:lnTo>
                    <a:pt x="6096000" y="1142999"/>
                  </a:lnTo>
                  <a:cubicBezTo>
                    <a:pt x="6096000" y="1213139"/>
                    <a:pt x="6039140" y="1269999"/>
                    <a:pt x="5969000" y="1269999"/>
                  </a:cubicBezTo>
                  <a:lnTo>
                    <a:pt x="127000" y="1269999"/>
                  </a:lnTo>
                  <a:cubicBezTo>
                    <a:pt x="56860" y="1269999"/>
                    <a:pt x="0" y="1213139"/>
                    <a:pt x="0" y="1142999"/>
                  </a:cubicBezTo>
                  <a:lnTo>
                    <a:pt x="0" y="1270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0" tIns="76200" rIns="76200" bIns="762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kern="1200" dirty="0">
                  <a:solidFill>
                    <a:schemeClr val="bg1"/>
                  </a:solidFill>
                  <a:cs typeface="Arial" pitchFamily="34" charset="0"/>
                </a:rPr>
                <a:t>A motivação afeta mais as tarefas que exigem criatividade, análise ou interação com pessoas</a:t>
              </a:r>
              <a:endParaRPr lang="pt-BR" sz="2000" kern="1200" dirty="0"/>
            </a:p>
          </p:txBody>
        </p:sp>
        <p:sp>
          <p:nvSpPr>
            <p:cNvPr id="10" name="Retângulo de cantos arredondados 9"/>
            <p:cNvSpPr/>
            <p:nvPr/>
          </p:nvSpPr>
          <p:spPr>
            <a:xfrm>
              <a:off x="1650999" y="1683791"/>
              <a:ext cx="1219200" cy="1015999"/>
            </a:xfrm>
            <a:prstGeom prst="roundRect">
              <a:avLst>
                <a:gd name="adj" fmla="val 10000"/>
              </a:avLst>
            </a:pr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7" name="Grupo 16"/>
          <p:cNvGrpSpPr/>
          <p:nvPr/>
        </p:nvGrpSpPr>
        <p:grpSpPr>
          <a:xfrm>
            <a:off x="1524000" y="2708927"/>
            <a:ext cx="6096000" cy="1269999"/>
            <a:chOff x="1524000" y="2996959"/>
            <a:chExt cx="6096000" cy="1269999"/>
          </a:xfrm>
        </p:grpSpPr>
        <p:sp>
          <p:nvSpPr>
            <p:cNvPr id="12" name="Forma livre 11"/>
            <p:cNvSpPr/>
            <p:nvPr/>
          </p:nvSpPr>
          <p:spPr>
            <a:xfrm>
              <a:off x="1524000" y="2996959"/>
              <a:ext cx="6096000" cy="1269999"/>
            </a:xfrm>
            <a:custGeom>
              <a:avLst/>
              <a:gdLst>
                <a:gd name="connsiteX0" fmla="*/ 0 w 6096000"/>
                <a:gd name="connsiteY0" fmla="*/ 127000 h 1269999"/>
                <a:gd name="connsiteX1" fmla="*/ 127000 w 6096000"/>
                <a:gd name="connsiteY1" fmla="*/ 0 h 1269999"/>
                <a:gd name="connsiteX2" fmla="*/ 5969000 w 6096000"/>
                <a:gd name="connsiteY2" fmla="*/ 0 h 1269999"/>
                <a:gd name="connsiteX3" fmla="*/ 6096000 w 6096000"/>
                <a:gd name="connsiteY3" fmla="*/ 127000 h 1269999"/>
                <a:gd name="connsiteX4" fmla="*/ 6096000 w 6096000"/>
                <a:gd name="connsiteY4" fmla="*/ 1142999 h 1269999"/>
                <a:gd name="connsiteX5" fmla="*/ 5969000 w 6096000"/>
                <a:gd name="connsiteY5" fmla="*/ 1269999 h 1269999"/>
                <a:gd name="connsiteX6" fmla="*/ 127000 w 6096000"/>
                <a:gd name="connsiteY6" fmla="*/ 1269999 h 1269999"/>
                <a:gd name="connsiteX7" fmla="*/ 0 w 6096000"/>
                <a:gd name="connsiteY7" fmla="*/ 1142999 h 1269999"/>
                <a:gd name="connsiteX8" fmla="*/ 0 w 6096000"/>
                <a:gd name="connsiteY8" fmla="*/ 127000 h 126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6000" h="1269999">
                  <a:moveTo>
                    <a:pt x="0" y="127000"/>
                  </a:moveTo>
                  <a:cubicBezTo>
                    <a:pt x="0" y="56860"/>
                    <a:pt x="56860" y="0"/>
                    <a:pt x="127000" y="0"/>
                  </a:cubicBezTo>
                  <a:lnTo>
                    <a:pt x="5969000" y="0"/>
                  </a:lnTo>
                  <a:cubicBezTo>
                    <a:pt x="6039140" y="0"/>
                    <a:pt x="6096000" y="56860"/>
                    <a:pt x="6096000" y="127000"/>
                  </a:cubicBezTo>
                  <a:lnTo>
                    <a:pt x="6096000" y="1142999"/>
                  </a:lnTo>
                  <a:cubicBezTo>
                    <a:pt x="6096000" y="1213139"/>
                    <a:pt x="6039140" y="1269999"/>
                    <a:pt x="5969000" y="1269999"/>
                  </a:cubicBezTo>
                  <a:lnTo>
                    <a:pt x="127000" y="1269999"/>
                  </a:lnTo>
                  <a:cubicBezTo>
                    <a:pt x="56860" y="1269999"/>
                    <a:pt x="0" y="1213139"/>
                    <a:pt x="0" y="1142999"/>
                  </a:cubicBezTo>
                  <a:lnTo>
                    <a:pt x="0" y="1270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0" tIns="76200" rIns="76200" bIns="762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kern="1200" dirty="0">
                  <a:solidFill>
                    <a:schemeClr val="bg1"/>
                  </a:solidFill>
                  <a:cs typeface="Arial" pitchFamily="34" charset="0"/>
                </a:rPr>
                <a:t> Tarefas psicomotoras, repetitivas e de</a:t>
              </a: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kern="1200" dirty="0">
                  <a:solidFill>
                    <a:schemeClr val="bg1"/>
                  </a:solidFill>
                  <a:cs typeface="Arial" pitchFamily="34" charset="0"/>
                </a:rPr>
                <a:t> rotina são menos afetadas pela motivação</a:t>
              </a:r>
              <a:endParaRPr lang="pt-BR" sz="2000" kern="1200" dirty="0"/>
            </a:p>
          </p:txBody>
        </p:sp>
        <p:sp>
          <p:nvSpPr>
            <p:cNvPr id="13" name="Retângulo de cantos arredondados 12"/>
            <p:cNvSpPr/>
            <p:nvPr/>
          </p:nvSpPr>
          <p:spPr>
            <a:xfrm>
              <a:off x="1715849" y="3137159"/>
              <a:ext cx="1219200" cy="1015999"/>
            </a:xfrm>
            <a:prstGeom prst="roundRect">
              <a:avLst>
                <a:gd name="adj" fmla="val 10000"/>
              </a:avLst>
            </a:prstGeom>
            <a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8" name="Grupo 17"/>
          <p:cNvGrpSpPr/>
          <p:nvPr/>
        </p:nvGrpSpPr>
        <p:grpSpPr>
          <a:xfrm>
            <a:off x="1524000" y="4062759"/>
            <a:ext cx="6096000" cy="1269999"/>
            <a:chOff x="1524000" y="4350791"/>
            <a:chExt cx="6096000" cy="1269999"/>
          </a:xfrm>
        </p:grpSpPr>
        <p:sp>
          <p:nvSpPr>
            <p:cNvPr id="14" name="Forma livre 13"/>
            <p:cNvSpPr/>
            <p:nvPr/>
          </p:nvSpPr>
          <p:spPr>
            <a:xfrm>
              <a:off x="1524000" y="4350791"/>
              <a:ext cx="6096000" cy="1269999"/>
            </a:xfrm>
            <a:custGeom>
              <a:avLst/>
              <a:gdLst>
                <a:gd name="connsiteX0" fmla="*/ 0 w 6096000"/>
                <a:gd name="connsiteY0" fmla="*/ 127000 h 1269999"/>
                <a:gd name="connsiteX1" fmla="*/ 127000 w 6096000"/>
                <a:gd name="connsiteY1" fmla="*/ 0 h 1269999"/>
                <a:gd name="connsiteX2" fmla="*/ 5969000 w 6096000"/>
                <a:gd name="connsiteY2" fmla="*/ 0 h 1269999"/>
                <a:gd name="connsiteX3" fmla="*/ 6096000 w 6096000"/>
                <a:gd name="connsiteY3" fmla="*/ 127000 h 1269999"/>
                <a:gd name="connsiteX4" fmla="*/ 6096000 w 6096000"/>
                <a:gd name="connsiteY4" fmla="*/ 1142999 h 1269999"/>
                <a:gd name="connsiteX5" fmla="*/ 5969000 w 6096000"/>
                <a:gd name="connsiteY5" fmla="*/ 1269999 h 1269999"/>
                <a:gd name="connsiteX6" fmla="*/ 127000 w 6096000"/>
                <a:gd name="connsiteY6" fmla="*/ 1269999 h 1269999"/>
                <a:gd name="connsiteX7" fmla="*/ 0 w 6096000"/>
                <a:gd name="connsiteY7" fmla="*/ 1142999 h 1269999"/>
                <a:gd name="connsiteX8" fmla="*/ 0 w 6096000"/>
                <a:gd name="connsiteY8" fmla="*/ 127000 h 126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6000" h="1269999">
                  <a:moveTo>
                    <a:pt x="0" y="127000"/>
                  </a:moveTo>
                  <a:cubicBezTo>
                    <a:pt x="0" y="56860"/>
                    <a:pt x="56860" y="0"/>
                    <a:pt x="127000" y="0"/>
                  </a:cubicBezTo>
                  <a:lnTo>
                    <a:pt x="5969000" y="0"/>
                  </a:lnTo>
                  <a:cubicBezTo>
                    <a:pt x="6039140" y="0"/>
                    <a:pt x="6096000" y="56860"/>
                    <a:pt x="6096000" y="127000"/>
                  </a:cubicBezTo>
                  <a:lnTo>
                    <a:pt x="6096000" y="1142999"/>
                  </a:lnTo>
                  <a:cubicBezTo>
                    <a:pt x="6096000" y="1213139"/>
                    <a:pt x="6039140" y="1269999"/>
                    <a:pt x="5969000" y="1269999"/>
                  </a:cubicBezTo>
                  <a:lnTo>
                    <a:pt x="127000" y="1269999"/>
                  </a:lnTo>
                  <a:cubicBezTo>
                    <a:pt x="56860" y="1269999"/>
                    <a:pt x="0" y="1213139"/>
                    <a:pt x="0" y="1142999"/>
                  </a:cubicBezTo>
                  <a:lnTo>
                    <a:pt x="0" y="1270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0" tIns="76200" rIns="76200" bIns="762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kern="1200" dirty="0">
                  <a:solidFill>
                    <a:schemeClr val="bg1"/>
                  </a:solidFill>
                  <a:cs typeface="Arial" pitchFamily="34" charset="0"/>
                </a:rPr>
                <a:t>O desempenho também depende de: habilidades, oportunidades, condições adequadas etc.</a:t>
              </a:r>
              <a:endParaRPr lang="pt-BR" sz="2000" kern="1200" dirty="0"/>
            </a:p>
          </p:txBody>
        </p:sp>
        <p:sp>
          <p:nvSpPr>
            <p:cNvPr id="15" name="Retângulo de cantos arredondados 14"/>
            <p:cNvSpPr/>
            <p:nvPr/>
          </p:nvSpPr>
          <p:spPr>
            <a:xfrm>
              <a:off x="1650999" y="4477791"/>
              <a:ext cx="1219200" cy="1015999"/>
            </a:xfrm>
            <a:prstGeom prst="roundRect">
              <a:avLst>
                <a:gd name="adj" fmla="val 10000"/>
              </a:avLst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394913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-55595" y="-97935"/>
            <a:ext cx="9165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+mj-lt"/>
                <a:cs typeface="Arial" pitchFamily="34" charset="0"/>
              </a:rPr>
              <a:t>Modelo integrado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654938" y="836712"/>
            <a:ext cx="7834124" cy="5222749"/>
            <a:chOff x="266268" y="794200"/>
            <a:chExt cx="8640960" cy="5760640"/>
          </a:xfrm>
        </p:grpSpPr>
        <p:sp>
          <p:nvSpPr>
            <p:cNvPr id="3" name="Retângulo 2"/>
            <p:cNvSpPr/>
            <p:nvPr/>
          </p:nvSpPr>
          <p:spPr>
            <a:xfrm>
              <a:off x="266268" y="3242472"/>
              <a:ext cx="1728192" cy="86409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>
                  <a:cs typeface="Arial" pitchFamily="34" charset="0"/>
                </a:rPr>
                <a:t>Esforço individual</a:t>
              </a:r>
            </a:p>
          </p:txBody>
        </p:sp>
        <p:grpSp>
          <p:nvGrpSpPr>
            <p:cNvPr id="8" name="Grupo 7"/>
            <p:cNvGrpSpPr/>
            <p:nvPr/>
          </p:nvGrpSpPr>
          <p:grpSpPr>
            <a:xfrm>
              <a:off x="554300" y="794200"/>
              <a:ext cx="8352928" cy="5760640"/>
              <a:chOff x="554300" y="794200"/>
              <a:chExt cx="8352928" cy="5760640"/>
            </a:xfrm>
          </p:grpSpPr>
          <p:sp>
            <p:nvSpPr>
              <p:cNvPr id="4" name="Retângulo 3"/>
              <p:cNvSpPr/>
              <p:nvPr/>
            </p:nvSpPr>
            <p:spPr>
              <a:xfrm>
                <a:off x="2570524" y="3242472"/>
                <a:ext cx="1728192" cy="86409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b="1" dirty="0">
                    <a:cs typeface="Arial" pitchFamily="34" charset="0"/>
                  </a:rPr>
                  <a:t>Desempenho individual</a:t>
                </a:r>
              </a:p>
            </p:txBody>
          </p:sp>
          <p:sp>
            <p:nvSpPr>
              <p:cNvPr id="5" name="Retângulo 4"/>
              <p:cNvSpPr/>
              <p:nvPr/>
            </p:nvSpPr>
            <p:spPr>
              <a:xfrm>
                <a:off x="4874780" y="3242472"/>
                <a:ext cx="1728192" cy="86409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b="1" dirty="0">
                    <a:cs typeface="Arial" pitchFamily="34" charset="0"/>
                  </a:rPr>
                  <a:t>Recompensas organizacionais</a:t>
                </a:r>
              </a:p>
            </p:txBody>
          </p:sp>
          <p:sp>
            <p:nvSpPr>
              <p:cNvPr id="6" name="Retângulo 5"/>
              <p:cNvSpPr/>
              <p:nvPr/>
            </p:nvSpPr>
            <p:spPr>
              <a:xfrm>
                <a:off x="7179036" y="3242472"/>
                <a:ext cx="1728192" cy="86409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b="1" dirty="0">
                    <a:cs typeface="Arial" pitchFamily="34" charset="0"/>
                  </a:rPr>
                  <a:t>Metas pessoais</a:t>
                </a:r>
              </a:p>
            </p:txBody>
          </p:sp>
          <p:cxnSp>
            <p:nvCxnSpPr>
              <p:cNvPr id="10" name="Conector de seta reta 9"/>
              <p:cNvCxnSpPr>
                <a:stCxn id="3" idx="3"/>
                <a:endCxn id="4" idx="1"/>
              </p:cNvCxnSpPr>
              <p:nvPr/>
            </p:nvCxnSpPr>
            <p:spPr>
              <a:xfrm>
                <a:off x="1994460" y="3674520"/>
                <a:ext cx="57606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1" name="Conector de seta reta 10"/>
              <p:cNvCxnSpPr>
                <a:stCxn id="4" idx="3"/>
                <a:endCxn id="5" idx="1"/>
              </p:cNvCxnSpPr>
              <p:nvPr/>
            </p:nvCxnSpPr>
            <p:spPr>
              <a:xfrm>
                <a:off x="4298716" y="3674520"/>
                <a:ext cx="57606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4" name="Conector de seta reta 13"/>
              <p:cNvCxnSpPr>
                <a:stCxn id="5" idx="3"/>
                <a:endCxn id="6" idx="1"/>
              </p:cNvCxnSpPr>
              <p:nvPr/>
            </p:nvCxnSpPr>
            <p:spPr>
              <a:xfrm>
                <a:off x="6602972" y="3674520"/>
                <a:ext cx="57606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7" name="Retângulo 16"/>
              <p:cNvSpPr/>
              <p:nvPr/>
            </p:nvSpPr>
            <p:spPr>
              <a:xfrm>
                <a:off x="914340" y="1946328"/>
                <a:ext cx="1728192" cy="8640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b="1" dirty="0">
                    <a:cs typeface="Arial" pitchFamily="34" charset="0"/>
                  </a:rPr>
                  <a:t>Capacidade</a:t>
                </a:r>
              </a:p>
            </p:txBody>
          </p:sp>
          <p:sp>
            <p:nvSpPr>
              <p:cNvPr id="18" name="Retângulo 17"/>
              <p:cNvSpPr/>
              <p:nvPr/>
            </p:nvSpPr>
            <p:spPr>
              <a:xfrm>
                <a:off x="914340" y="4553364"/>
                <a:ext cx="1728192" cy="8640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b="1" dirty="0">
                    <a:cs typeface="Arial" pitchFamily="34" charset="0"/>
                  </a:rPr>
                  <a:t>Oportunidade</a:t>
                </a:r>
              </a:p>
            </p:txBody>
          </p:sp>
          <p:cxnSp>
            <p:nvCxnSpPr>
              <p:cNvPr id="19" name="Conector de seta reta 18"/>
              <p:cNvCxnSpPr/>
              <p:nvPr/>
            </p:nvCxnSpPr>
            <p:spPr>
              <a:xfrm flipV="1">
                <a:off x="2066468" y="3674520"/>
                <a:ext cx="0" cy="86409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ector de seta reta 21"/>
              <p:cNvCxnSpPr/>
              <p:nvPr/>
            </p:nvCxnSpPr>
            <p:spPr>
              <a:xfrm>
                <a:off x="2066468" y="2810424"/>
                <a:ext cx="0" cy="86409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tângulo 23"/>
              <p:cNvSpPr/>
              <p:nvPr/>
            </p:nvSpPr>
            <p:spPr>
              <a:xfrm>
                <a:off x="3074580" y="1946328"/>
                <a:ext cx="1728192" cy="8640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b="1" dirty="0">
                    <a:cs typeface="Arial" pitchFamily="34" charset="0"/>
                  </a:rPr>
                  <a:t>Fatores higiênicos e motivacionais</a:t>
                </a:r>
              </a:p>
            </p:txBody>
          </p:sp>
          <p:cxnSp>
            <p:nvCxnSpPr>
              <p:cNvPr id="25" name="Conector de seta reta 24"/>
              <p:cNvCxnSpPr>
                <a:stCxn id="24" idx="2"/>
              </p:cNvCxnSpPr>
              <p:nvPr/>
            </p:nvCxnSpPr>
            <p:spPr>
              <a:xfrm>
                <a:off x="3938676" y="2810424"/>
                <a:ext cx="0" cy="43204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etângulo 27"/>
              <p:cNvSpPr/>
              <p:nvPr/>
            </p:nvSpPr>
            <p:spPr>
              <a:xfrm>
                <a:off x="5238284" y="1946328"/>
                <a:ext cx="1728192" cy="8640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b="1" dirty="0">
                    <a:cs typeface="Arial" pitchFamily="34" charset="0"/>
                  </a:rPr>
                  <a:t>Comparação de equidade</a:t>
                </a:r>
              </a:p>
            </p:txBody>
          </p:sp>
          <p:cxnSp>
            <p:nvCxnSpPr>
              <p:cNvPr id="29" name="Conector de seta reta 28"/>
              <p:cNvCxnSpPr>
                <a:stCxn id="28" idx="2"/>
              </p:cNvCxnSpPr>
              <p:nvPr/>
            </p:nvCxnSpPr>
            <p:spPr>
              <a:xfrm>
                <a:off x="6102380" y="2810424"/>
                <a:ext cx="0" cy="43204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tângulo 29"/>
              <p:cNvSpPr/>
              <p:nvPr/>
            </p:nvSpPr>
            <p:spPr>
              <a:xfrm>
                <a:off x="3722652" y="794200"/>
                <a:ext cx="1728192" cy="864096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b="1" dirty="0">
                    <a:cs typeface="Arial" pitchFamily="34" charset="0"/>
                  </a:rPr>
                  <a:t>Nível de </a:t>
                </a:r>
                <a:r>
                  <a:rPr lang="pt-BR" sz="1600" b="1" dirty="0" err="1">
                    <a:cs typeface="Arial" pitchFamily="34" charset="0"/>
                  </a:rPr>
                  <a:t>nAch</a:t>
                </a:r>
                <a:endParaRPr lang="pt-BR" sz="1600" b="1" dirty="0">
                  <a:cs typeface="Arial" pitchFamily="34" charset="0"/>
                </a:endParaRPr>
              </a:p>
            </p:txBody>
          </p:sp>
          <p:cxnSp>
            <p:nvCxnSpPr>
              <p:cNvPr id="32" name="Conector angulado 31"/>
              <p:cNvCxnSpPr/>
              <p:nvPr/>
            </p:nvCxnSpPr>
            <p:spPr>
              <a:xfrm flipV="1">
                <a:off x="554300" y="1226248"/>
                <a:ext cx="3168352" cy="2016224"/>
              </a:xfrm>
              <a:prstGeom prst="bentConnector3">
                <a:avLst>
                  <a:gd name="adj1" fmla="val -273"/>
                </a:avLst>
              </a:prstGeom>
              <a:ln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6" name="Conector angulado 35"/>
              <p:cNvCxnSpPr>
                <a:stCxn id="30" idx="3"/>
                <a:endCxn id="6" idx="0"/>
              </p:cNvCxnSpPr>
              <p:nvPr/>
            </p:nvCxnSpPr>
            <p:spPr>
              <a:xfrm>
                <a:off x="5450844" y="1226248"/>
                <a:ext cx="2592288" cy="2016224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9" name="Retângulo 38"/>
              <p:cNvSpPr/>
              <p:nvPr/>
            </p:nvSpPr>
            <p:spPr>
              <a:xfrm>
                <a:off x="5738876" y="4553364"/>
                <a:ext cx="1728192" cy="8640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b="1" dirty="0">
                    <a:cs typeface="Arial" pitchFamily="34" charset="0"/>
                  </a:rPr>
                  <a:t>Hierarquia de necessidades</a:t>
                </a:r>
              </a:p>
            </p:txBody>
          </p:sp>
          <p:cxnSp>
            <p:nvCxnSpPr>
              <p:cNvPr id="40" name="Conector de seta reta 39"/>
              <p:cNvCxnSpPr/>
              <p:nvPr/>
            </p:nvCxnSpPr>
            <p:spPr>
              <a:xfrm flipV="1">
                <a:off x="6891004" y="3674520"/>
                <a:ext cx="0" cy="86409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Retângulo 40"/>
              <p:cNvSpPr/>
              <p:nvPr/>
            </p:nvSpPr>
            <p:spPr>
              <a:xfrm>
                <a:off x="3578636" y="4553364"/>
                <a:ext cx="1728192" cy="86409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b="1" dirty="0">
                    <a:cs typeface="Arial" pitchFamily="34" charset="0"/>
                  </a:rPr>
                  <a:t>Reforço</a:t>
                </a:r>
              </a:p>
            </p:txBody>
          </p:sp>
          <p:cxnSp>
            <p:nvCxnSpPr>
              <p:cNvPr id="42" name="Conector de seta reta 41"/>
              <p:cNvCxnSpPr/>
              <p:nvPr/>
            </p:nvCxnSpPr>
            <p:spPr>
              <a:xfrm flipV="1">
                <a:off x="5162812" y="4106568"/>
                <a:ext cx="0" cy="43204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de seta reta 43"/>
              <p:cNvCxnSpPr/>
              <p:nvPr/>
            </p:nvCxnSpPr>
            <p:spPr>
              <a:xfrm flipV="1">
                <a:off x="3866668" y="4106568"/>
                <a:ext cx="0" cy="43204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tângulo 44"/>
              <p:cNvSpPr/>
              <p:nvPr/>
            </p:nvSpPr>
            <p:spPr>
              <a:xfrm>
                <a:off x="3578636" y="5690744"/>
                <a:ext cx="1728192" cy="864096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b="1" dirty="0">
                    <a:cs typeface="Arial" pitchFamily="34" charset="0"/>
                  </a:rPr>
                  <a:t>Objetivos de comportamento</a:t>
                </a:r>
              </a:p>
            </p:txBody>
          </p:sp>
          <p:cxnSp>
            <p:nvCxnSpPr>
              <p:cNvPr id="46" name="Conector angulado 45"/>
              <p:cNvCxnSpPr>
                <a:stCxn id="45" idx="1"/>
              </p:cNvCxnSpPr>
              <p:nvPr/>
            </p:nvCxnSpPr>
            <p:spPr>
              <a:xfrm rot="10800000">
                <a:off x="554300" y="4106568"/>
                <a:ext cx="3024336" cy="2016224"/>
              </a:xfrm>
              <a:prstGeom prst="bentConnector3">
                <a:avLst>
                  <a:gd name="adj1" fmla="val 99741"/>
                </a:avLst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6" name="Conector angulado 55"/>
              <p:cNvCxnSpPr>
                <a:stCxn id="4" idx="2"/>
                <a:endCxn id="45" idx="0"/>
              </p:cNvCxnSpPr>
              <p:nvPr/>
            </p:nvCxnSpPr>
            <p:spPr>
              <a:xfrm rot="16200000" flipH="1">
                <a:off x="3146588" y="4394600"/>
                <a:ext cx="1584176" cy="1008112"/>
              </a:xfrm>
              <a:prstGeom prst="bentConnector3">
                <a:avLst>
                  <a:gd name="adj1" fmla="val 88170"/>
                </a:avLst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3" name="Conector angulado 62"/>
              <p:cNvCxnSpPr>
                <a:endCxn id="45" idx="3"/>
              </p:cNvCxnSpPr>
              <p:nvPr/>
            </p:nvCxnSpPr>
            <p:spPr>
              <a:xfrm rot="5400000">
                <a:off x="4442732" y="4970664"/>
                <a:ext cx="2016224" cy="28803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66" name="Elipse 65"/>
              <p:cNvSpPr/>
              <p:nvPr/>
            </p:nvSpPr>
            <p:spPr>
              <a:xfrm>
                <a:off x="2123728" y="3291062"/>
                <a:ext cx="360040" cy="28803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b="1" dirty="0">
                    <a:solidFill>
                      <a:schemeClr val="bg1"/>
                    </a:solidFill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67" name="Elipse 66"/>
              <p:cNvSpPr/>
              <p:nvPr/>
            </p:nvSpPr>
            <p:spPr>
              <a:xfrm>
                <a:off x="4429716" y="3314480"/>
                <a:ext cx="360040" cy="28803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b="1" dirty="0">
                    <a:solidFill>
                      <a:schemeClr val="bg1"/>
                    </a:solidFill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68" name="Elipse 67"/>
              <p:cNvSpPr/>
              <p:nvPr/>
            </p:nvSpPr>
            <p:spPr>
              <a:xfrm>
                <a:off x="6717492" y="3314480"/>
                <a:ext cx="360040" cy="28803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b="1" dirty="0">
                    <a:solidFill>
                      <a:schemeClr val="bg1"/>
                    </a:solidFill>
                    <a:cs typeface="Arial" pitchFamily="34" charset="0"/>
                  </a:rPr>
                  <a:t>3</a:t>
                </a:r>
              </a:p>
            </p:txBody>
          </p:sp>
        </p:grpSp>
      </p:grpSp>
      <p:sp>
        <p:nvSpPr>
          <p:cNvPr id="70" name="CaixaDeTexto 69"/>
          <p:cNvSpPr txBox="1"/>
          <p:nvPr/>
        </p:nvSpPr>
        <p:spPr>
          <a:xfrm>
            <a:off x="5681832" y="5257401"/>
            <a:ext cx="3456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Arial" pitchFamily="34" charset="0"/>
                <a:cs typeface="Arial" pitchFamily="34" charset="0"/>
              </a:rPr>
              <a:t>1 = Relação esforço-desempenho</a:t>
            </a:r>
          </a:p>
          <a:p>
            <a:r>
              <a:rPr lang="pt-BR" sz="1400" dirty="0">
                <a:latin typeface="Arial" pitchFamily="34" charset="0"/>
                <a:cs typeface="Arial" pitchFamily="34" charset="0"/>
              </a:rPr>
              <a:t>2 = Relação desempenho recompensa</a:t>
            </a:r>
          </a:p>
          <a:p>
            <a:r>
              <a:rPr lang="pt-BR" sz="1400" dirty="0">
                <a:latin typeface="Arial" pitchFamily="34" charset="0"/>
                <a:cs typeface="Arial" pitchFamily="34" charset="0"/>
              </a:rPr>
              <a:t>3 = Relação recompensa-metas pessoais</a:t>
            </a:r>
          </a:p>
        </p:txBody>
      </p:sp>
    </p:spTree>
    <p:extLst>
      <p:ext uri="{BB962C8B-B14F-4D97-AF65-F5344CB8AC3E}">
        <p14:creationId xmlns:p14="http://schemas.microsoft.com/office/powerpoint/2010/main" val="353971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0971" y="653213"/>
            <a:ext cx="91657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latin typeface="Arial" pitchFamily="34" charset="0"/>
                <a:cs typeface="Arial" pitchFamily="34" charset="0"/>
              </a:rPr>
              <a:t>Sistemas motivacionais</a:t>
            </a:r>
          </a:p>
        </p:txBody>
      </p:sp>
      <p:sp>
        <p:nvSpPr>
          <p:cNvPr id="3" name="Retângulo 2"/>
          <p:cNvSpPr/>
          <p:nvPr/>
        </p:nvSpPr>
        <p:spPr>
          <a:xfrm>
            <a:off x="-25172" y="1628800"/>
            <a:ext cx="9169172" cy="1384995"/>
          </a:xfrm>
          <a:prstGeom prst="rect">
            <a:avLst/>
          </a:prstGeom>
          <a:solidFill>
            <a:schemeClr val="accent6">
              <a:lumMod val="75000"/>
              <a:alpha val="71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Enriquecimento de trabalho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Autogestão dos grupos de trabalho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Programas de incentivos</a:t>
            </a:r>
          </a:p>
        </p:txBody>
      </p:sp>
      <p:sp>
        <p:nvSpPr>
          <p:cNvPr id="4" name="Retângulo 3"/>
          <p:cNvSpPr/>
          <p:nvPr/>
        </p:nvSpPr>
        <p:spPr>
          <a:xfrm>
            <a:off x="1403648" y="3989382"/>
            <a:ext cx="6192688" cy="1815882"/>
          </a:xfrm>
          <a:prstGeom prst="rect">
            <a:avLst/>
          </a:prstGeom>
          <a:solidFill>
            <a:schemeClr val="accent5">
              <a:lumMod val="75000"/>
              <a:alpha val="85000"/>
            </a:schemeClr>
          </a:solidFill>
        </p:spPr>
        <p:txBody>
          <a:bodyPr wrap="square">
            <a:spAutoFit/>
          </a:bodyPr>
          <a:lstStyle/>
          <a:p>
            <a:r>
              <a:rPr lang="pt-BR" sz="28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Desempenho e Recompensa</a:t>
            </a:r>
            <a:r>
              <a:rPr lang="pt-B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pt-B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desempenho deve ser capaz 	de levar o indivíduo à uma 	recompensa desejada</a:t>
            </a:r>
          </a:p>
        </p:txBody>
      </p:sp>
    </p:spTree>
    <p:extLst>
      <p:ext uri="{BB962C8B-B14F-4D97-AF65-F5344CB8AC3E}">
        <p14:creationId xmlns:p14="http://schemas.microsoft.com/office/powerpoint/2010/main" val="24789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518306"/>
            <a:ext cx="91657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latin typeface="Arial" pitchFamily="34" charset="0"/>
                <a:cs typeface="Arial" pitchFamily="34" charset="0"/>
              </a:rPr>
              <a:t>Pacotes de incentivos</a:t>
            </a:r>
          </a:p>
        </p:txBody>
      </p:sp>
      <p:sp>
        <p:nvSpPr>
          <p:cNvPr id="3" name="Retângulo 2"/>
          <p:cNvSpPr/>
          <p:nvPr/>
        </p:nvSpPr>
        <p:spPr>
          <a:xfrm>
            <a:off x="-25172" y="1628800"/>
            <a:ext cx="9169172" cy="3170099"/>
          </a:xfrm>
          <a:prstGeom prst="rect">
            <a:avLst/>
          </a:prstGeom>
          <a:solidFill>
            <a:schemeClr val="accent2">
              <a:lumMod val="50000"/>
              <a:alpha val="77000"/>
            </a:schemeClr>
          </a:solidFill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Reação positiva imediata - vida curta</a:t>
            </a:r>
          </a:p>
          <a:p>
            <a:endParaRPr lang="pt-BR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Monotype Sorts"/>
              <a:buChar char="3"/>
            </a:pPr>
            <a:endParaRPr lang="pt-B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Transitoriedade - aumentos sucessivos geram sobrecarga de custos</a:t>
            </a:r>
          </a:p>
          <a:p>
            <a:endParaRPr lang="pt-BR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Monotype Sorts"/>
              <a:buChar char="3"/>
            </a:pPr>
            <a:endParaRPr lang="pt-B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Critérios de premiação - sensação de injustiça</a:t>
            </a:r>
          </a:p>
        </p:txBody>
      </p:sp>
    </p:spTree>
    <p:extLst>
      <p:ext uri="{BB962C8B-B14F-4D97-AF65-F5344CB8AC3E}">
        <p14:creationId xmlns:p14="http://schemas.microsoft.com/office/powerpoint/2010/main" val="335930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5720" y="499319"/>
            <a:ext cx="91657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latin typeface="Arial" pitchFamily="34" charset="0"/>
                <a:cs typeface="Arial" pitchFamily="34" charset="0"/>
              </a:rPr>
              <a:t>Aspectos da motivação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1073105" y="1268760"/>
          <a:ext cx="676875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248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5F2A6F-8070-4D34-BD25-68FE96B8BD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8C02E5-9822-4A0A-B19A-95E22DD0F6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4CFF74-2C1B-4C34-8B78-B045BC372B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5D2BC1-3737-404F-AE54-4ED26B678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DC5C0B-2976-4A18-ADCF-CDDE611736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F94A9E-4F5D-4CB3-A5E9-A8D9A4481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3D6172-4C97-41DF-ABF8-49C0F6AB6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9E2326-FFCD-4D3D-A095-3A922BEA26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514AF2-E722-4775-8D90-6F8A0DA7A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48DAAC-CFCB-4EE4-A768-B058411EA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449362"/>
            <a:ext cx="91657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latin typeface="Arial" pitchFamily="34" charset="0"/>
                <a:cs typeface="Arial" pitchFamily="34" charset="0"/>
              </a:rPr>
              <a:t>Aspectos da motivação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14329427"/>
              </p:ext>
            </p:extLst>
          </p:nvPr>
        </p:nvGraphicFramePr>
        <p:xfrm>
          <a:off x="0" y="1412776"/>
          <a:ext cx="9144000" cy="4995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352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992DB5-29E2-4F55-A8EB-3396CF47E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127AD4-0197-456F-A5D2-9B0B8A471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E0B722-9041-4590-AF39-2B9443DD0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EEEBAB-EF36-4BC6-B36C-CAA94B4EF5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645FF5-4CAB-4BFA-A130-00D751244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1A0921-2ABE-46DB-B121-EE0F213B83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5653210-4943-4A38-9EE6-12B6DDA507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AF741F19-28F1-4D81-A3A4-C2F31D38A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Why</a:t>
            </a:r>
            <a:r>
              <a:rPr lang="pt-BR" dirty="0"/>
              <a:t> </a:t>
            </a:r>
            <a:r>
              <a:rPr lang="pt-BR" dirty="0" err="1"/>
              <a:t>people</a:t>
            </a:r>
            <a:r>
              <a:rPr lang="pt-BR" dirty="0"/>
              <a:t> </a:t>
            </a:r>
            <a:r>
              <a:rPr lang="pt-BR" dirty="0" err="1"/>
              <a:t>work</a:t>
            </a:r>
            <a:r>
              <a:rPr lang="pt-BR" dirty="0"/>
              <a:t>? (Dan </a:t>
            </a:r>
            <a:r>
              <a:rPr lang="pt-BR" dirty="0" err="1"/>
              <a:t>Ariely</a:t>
            </a:r>
            <a:r>
              <a:rPr lang="pt-BR" dirty="0"/>
              <a:t>)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6B0C6106-3054-4641-B1A6-ACC4D1481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https://www.ted.com/talks/dan_ariely_what_makes_us_feel_good_about_our_work?referrer=playlist-dan_pink_my_5_favorite_talks</a:t>
            </a:r>
          </a:p>
        </p:txBody>
      </p:sp>
    </p:spTree>
    <p:extLst>
      <p:ext uri="{BB962C8B-B14F-4D97-AF65-F5344CB8AC3E}">
        <p14:creationId xmlns:p14="http://schemas.microsoft.com/office/powerpoint/2010/main" val="3586731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Conteúdo 1"/>
          <p:cNvSpPr>
            <a:spLocks noGrp="1"/>
          </p:cNvSpPr>
          <p:nvPr>
            <p:ph idx="1"/>
          </p:nvPr>
        </p:nvSpPr>
        <p:spPr>
          <a:xfrm>
            <a:off x="165641" y="908720"/>
            <a:ext cx="8784976" cy="5400600"/>
          </a:xfrm>
        </p:spPr>
        <p:txBody>
          <a:bodyPr/>
          <a:lstStyle/>
          <a:p>
            <a:pPr hangingPunct="0"/>
            <a:r>
              <a:rPr lang="pt-BR" sz="2000" cap="all" dirty="0"/>
              <a:t>Evolução da Gestão de RH</a:t>
            </a:r>
            <a:endParaRPr lang="pt-BR" sz="2000" dirty="0"/>
          </a:p>
          <a:p>
            <a:pPr hangingPunct="0"/>
            <a:r>
              <a:rPr lang="pt-BR" sz="2000" cap="all" dirty="0"/>
              <a:t>Sistemas de Compensação e Benefícios</a:t>
            </a:r>
            <a:endParaRPr lang="pt-BR" sz="2000" dirty="0"/>
          </a:p>
          <a:p>
            <a:pPr lvl="1" hangingPunct="0"/>
            <a:r>
              <a:rPr lang="pt-BR" sz="2000" dirty="0"/>
              <a:t>Alinhamento interno</a:t>
            </a:r>
          </a:p>
          <a:p>
            <a:pPr lvl="1" hangingPunct="0"/>
            <a:r>
              <a:rPr lang="pt-BR" sz="2000" dirty="0"/>
              <a:t>Componentes do sistema de compensação</a:t>
            </a:r>
          </a:p>
          <a:p>
            <a:pPr lvl="1" hangingPunct="0"/>
            <a:r>
              <a:rPr lang="pt-BR" sz="2000" dirty="0"/>
              <a:t>Gestão de Desempenho</a:t>
            </a:r>
          </a:p>
          <a:p>
            <a:pPr lvl="1" hangingPunct="0"/>
            <a:r>
              <a:rPr lang="pt-BR" sz="2000" dirty="0"/>
              <a:t>Indicadores de Desempenho</a:t>
            </a:r>
          </a:p>
          <a:p>
            <a:pPr lvl="1" hangingPunct="0"/>
            <a:r>
              <a:rPr lang="pt-BR" sz="2000" dirty="0"/>
              <a:t>Avaliação de Cargos</a:t>
            </a:r>
          </a:p>
          <a:p>
            <a:pPr lvl="1" hangingPunct="0"/>
            <a:r>
              <a:rPr lang="pt-BR" sz="2000" dirty="0"/>
              <a:t>Métodos não quantitativos de avaliação</a:t>
            </a:r>
          </a:p>
          <a:p>
            <a:pPr lvl="1" hangingPunct="0"/>
            <a:r>
              <a:rPr lang="pt-BR" sz="2000" dirty="0"/>
              <a:t>Métodos quantitativos de avaliação</a:t>
            </a:r>
          </a:p>
          <a:p>
            <a:pPr lvl="1" hangingPunct="0"/>
            <a:r>
              <a:rPr lang="pt-BR" sz="2000" dirty="0"/>
              <a:t>Pesquisa  e estrutura Salarial</a:t>
            </a:r>
          </a:p>
          <a:p>
            <a:pPr lvl="1" hangingPunct="0"/>
            <a:r>
              <a:rPr lang="pt-BR" sz="2000" dirty="0"/>
              <a:t>Remuneração Variável</a:t>
            </a:r>
          </a:p>
          <a:p>
            <a:pPr lvl="1" hangingPunct="0"/>
            <a:r>
              <a:rPr lang="pt-BR" sz="2000" dirty="0"/>
              <a:t>Participação em Lucros e Resultados</a:t>
            </a:r>
          </a:p>
          <a:p>
            <a:pPr lvl="1" hangingPunct="0"/>
            <a:r>
              <a:rPr lang="pt-BR" sz="2000" dirty="0"/>
              <a:t>Sindicato e Remuneração</a:t>
            </a:r>
          </a:p>
          <a:p>
            <a:pPr marL="361950" lvl="1" indent="-361950" hangingPunct="0">
              <a:buFont typeface="Wingdings" panose="05000000000000000000" pitchFamily="2" charset="2"/>
              <a:buChar char="§"/>
            </a:pPr>
            <a:r>
              <a:rPr lang="pt-BR" sz="2000" dirty="0"/>
              <a:t>BENEFÍCIOS</a:t>
            </a:r>
          </a:p>
          <a:p>
            <a:pPr lvl="1" hangingPunct="0"/>
            <a:r>
              <a:rPr lang="pt-BR" sz="2000" dirty="0"/>
              <a:t>Política de benefícios</a:t>
            </a:r>
          </a:p>
        </p:txBody>
      </p:sp>
      <p:sp>
        <p:nvSpPr>
          <p:cNvPr id="7171" name="Título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7128792" cy="792088"/>
          </a:xfrm>
        </p:spPr>
        <p:txBody>
          <a:bodyPr/>
          <a:lstStyle/>
          <a:p>
            <a:r>
              <a:rPr lang="pt-BR" sz="2800" dirty="0"/>
              <a:t>Unidades da disciplina  (Gilberto) </a:t>
            </a:r>
          </a:p>
        </p:txBody>
      </p:sp>
    </p:spTree>
    <p:extLst>
      <p:ext uri="{BB962C8B-B14F-4D97-AF65-F5344CB8AC3E}">
        <p14:creationId xmlns:p14="http://schemas.microsoft.com/office/powerpoint/2010/main" val="24956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Conteúdo 1"/>
          <p:cNvSpPr>
            <a:spLocks noGrp="1"/>
          </p:cNvSpPr>
          <p:nvPr>
            <p:ph idx="1"/>
          </p:nvPr>
        </p:nvSpPr>
        <p:spPr>
          <a:xfrm>
            <a:off x="165641" y="908720"/>
            <a:ext cx="8784976" cy="5400600"/>
          </a:xfrm>
        </p:spPr>
        <p:txBody>
          <a:bodyPr/>
          <a:lstStyle/>
          <a:p>
            <a:pPr hangingPunct="0"/>
            <a:r>
              <a:rPr lang="pt-BR" sz="2000" cap="all" dirty="0"/>
              <a:t>MOTIVAÇÃOI</a:t>
            </a:r>
            <a:endParaRPr lang="pt-BR" sz="2000" dirty="0"/>
          </a:p>
          <a:p>
            <a:pPr marL="457200" lvl="1" indent="0" hangingPunct="0">
              <a:buNone/>
            </a:pPr>
            <a:endParaRPr lang="pt-BR" sz="1800" dirty="0"/>
          </a:p>
          <a:p>
            <a:pPr hangingPunct="0"/>
            <a:r>
              <a:rPr lang="pt-BR" sz="2000" dirty="0"/>
              <a:t>CARREIRAS</a:t>
            </a:r>
          </a:p>
          <a:p>
            <a:pPr lvl="1" hangingPunct="0"/>
            <a:r>
              <a:rPr lang="pt-BR" sz="1800" dirty="0"/>
              <a:t>Planejamento de Carreira</a:t>
            </a:r>
          </a:p>
          <a:p>
            <a:pPr lvl="1" hangingPunct="0"/>
            <a:r>
              <a:rPr lang="pt-BR" sz="1800" dirty="0"/>
              <a:t>Enfoque Individual – Conceito de Ancoras</a:t>
            </a:r>
          </a:p>
          <a:p>
            <a:pPr lvl="1" hangingPunct="0"/>
            <a:r>
              <a:rPr lang="pt-BR" sz="1800" dirty="0"/>
              <a:t>Enfoque Organizacional</a:t>
            </a:r>
          </a:p>
          <a:p>
            <a:pPr lvl="1" hangingPunct="0"/>
            <a:endParaRPr lang="pt-BR" sz="1800" dirty="0"/>
          </a:p>
          <a:p>
            <a:pPr hangingPunct="0"/>
            <a:r>
              <a:rPr lang="pt-BR" sz="2000" dirty="0"/>
              <a:t>GESTÃO POR COMPETÊNCIAS</a:t>
            </a:r>
          </a:p>
          <a:p>
            <a:pPr hangingPunct="0"/>
            <a:endParaRPr lang="pt-BR" sz="2000" dirty="0"/>
          </a:p>
          <a:p>
            <a:pPr hangingPunct="0"/>
            <a:r>
              <a:rPr lang="pt-BR" sz="2000" dirty="0"/>
              <a:t>TENDÊNCIAS E DESAFIOS DA GESTÃO DE PESSOAS</a:t>
            </a:r>
            <a:endParaRPr lang="en-US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</p:txBody>
      </p:sp>
      <p:sp>
        <p:nvSpPr>
          <p:cNvPr id="7171" name="Título 2"/>
          <p:cNvSpPr>
            <a:spLocks noGrp="1"/>
          </p:cNvSpPr>
          <p:nvPr>
            <p:ph type="title"/>
          </p:nvPr>
        </p:nvSpPr>
        <p:spPr>
          <a:xfrm>
            <a:off x="165641" y="-99280"/>
            <a:ext cx="7128792" cy="1008000"/>
          </a:xfrm>
        </p:spPr>
        <p:txBody>
          <a:bodyPr/>
          <a:lstStyle/>
          <a:p>
            <a:r>
              <a:rPr lang="pt-BR" sz="2800" dirty="0"/>
              <a:t>Unidades da disciplina (Renata) </a:t>
            </a:r>
          </a:p>
        </p:txBody>
      </p:sp>
    </p:spTree>
    <p:extLst>
      <p:ext uri="{BB962C8B-B14F-4D97-AF65-F5344CB8AC3E}">
        <p14:creationId xmlns:p14="http://schemas.microsoft.com/office/powerpoint/2010/main" val="1778276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  <a:p>
            <a:pPr>
              <a:defRPr/>
            </a:pPr>
            <a:r>
              <a:rPr lang="pt-BR" dirty="0"/>
              <a:t>É esperado que, ao fim da unidade, os alunos tenham adquirido competências para:</a:t>
            </a:r>
          </a:p>
          <a:p>
            <a:pPr lvl="1" hangingPunct="0"/>
            <a:r>
              <a:rPr lang="pt-BR" dirty="0"/>
              <a:t>Identificar a relação do sistema de compensação com as estratégias das empresas e sua operacionalização; </a:t>
            </a:r>
          </a:p>
          <a:p>
            <a:pPr lvl="1" hangingPunct="0"/>
            <a:r>
              <a:rPr lang="pt-BR" dirty="0"/>
              <a:t>Desenhar um sistema de compensação;</a:t>
            </a:r>
          </a:p>
          <a:p>
            <a:pPr lvl="1" hangingPunct="0"/>
            <a:r>
              <a:rPr lang="pt-BR" dirty="0"/>
              <a:t>Analisar os conceitos e práticas de gestão de carreiras,</a:t>
            </a:r>
          </a:p>
          <a:p>
            <a:pPr lvl="1" hangingPunct="0"/>
            <a:r>
              <a:rPr lang="pt-BR" dirty="0"/>
              <a:t>Analisar as tendências da gestão de recursos humanos;</a:t>
            </a:r>
          </a:p>
          <a:p>
            <a:pPr lvl="1" hangingPunct="0"/>
            <a:r>
              <a:rPr lang="pt-BR" dirty="0"/>
              <a:t>Preparar apresentações efetivas para relatar temas de RH, e</a:t>
            </a:r>
          </a:p>
          <a:p>
            <a:pPr lvl="1" hangingPunct="0"/>
            <a:r>
              <a:rPr lang="pt-BR" dirty="0"/>
              <a:t>Desenvolver habilidades de análise e pensamento crítico.</a:t>
            </a:r>
          </a:p>
          <a:p>
            <a:pPr>
              <a:defRPr/>
            </a:pPr>
            <a:endParaRPr lang="pt-BR" dirty="0"/>
          </a:p>
          <a:p>
            <a:pPr>
              <a:buNone/>
              <a:defRPr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Objetivos da aprendizagem</a:t>
            </a:r>
          </a:p>
        </p:txBody>
      </p:sp>
    </p:spTree>
    <p:extLst>
      <p:ext uri="{BB962C8B-B14F-4D97-AF65-F5344CB8AC3E}">
        <p14:creationId xmlns:p14="http://schemas.microsoft.com/office/powerpoint/2010/main" val="2944646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Conteúdo 1"/>
          <p:cNvSpPr>
            <a:spLocks noGrp="1"/>
          </p:cNvSpPr>
          <p:nvPr>
            <p:ph idx="1"/>
          </p:nvPr>
        </p:nvSpPr>
        <p:spPr>
          <a:xfrm>
            <a:off x="0" y="980728"/>
            <a:ext cx="8784976" cy="5400600"/>
          </a:xfrm>
        </p:spPr>
        <p:txBody>
          <a:bodyPr/>
          <a:lstStyle/>
          <a:p>
            <a:pPr eaLnBrk="1" hangingPunct="1"/>
            <a:r>
              <a:rPr lang="pt-BR" dirty="0"/>
              <a:t>Livro texto: Dutra et al (2017);</a:t>
            </a:r>
          </a:p>
          <a:p>
            <a:pPr eaLnBrk="1" hangingPunct="1"/>
            <a:endParaRPr lang="pt-BR" dirty="0"/>
          </a:p>
          <a:p>
            <a:pPr eaLnBrk="1" hangingPunct="1"/>
            <a:r>
              <a:rPr lang="pt-BR" dirty="0"/>
              <a:t>Textos de Apoio no Moodle;</a:t>
            </a:r>
          </a:p>
        </p:txBody>
      </p:sp>
      <p:sp>
        <p:nvSpPr>
          <p:cNvPr id="7171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Leituras mínimas para atender ao programa</a:t>
            </a:r>
          </a:p>
        </p:txBody>
      </p:sp>
    </p:spTree>
    <p:extLst>
      <p:ext uri="{BB962C8B-B14F-4D97-AF65-F5344CB8AC3E}">
        <p14:creationId xmlns:p14="http://schemas.microsoft.com/office/powerpoint/2010/main" val="1295817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62D09-21AE-C140-AEED-5D93D29C9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aulas </a:t>
            </a:r>
            <a:r>
              <a:rPr lang="en-US" dirty="0" err="1"/>
              <a:t>terão</a:t>
            </a:r>
            <a:r>
              <a:rPr lang="en-US" dirty="0"/>
              <a:t> </a:t>
            </a:r>
            <a:r>
              <a:rPr lang="en-US" dirty="0" err="1"/>
              <a:t>atividades</a:t>
            </a:r>
            <a:r>
              <a:rPr lang="en-US" dirty="0"/>
              <a:t> que </a:t>
            </a:r>
            <a:r>
              <a:rPr lang="en-US" dirty="0" err="1"/>
              <a:t>envolvem</a:t>
            </a:r>
            <a:r>
              <a:rPr lang="en-US" dirty="0"/>
              <a:t> </a:t>
            </a:r>
            <a:r>
              <a:rPr lang="en-US" dirty="0" err="1"/>
              <a:t>leitura</a:t>
            </a:r>
            <a:r>
              <a:rPr lang="en-US" dirty="0"/>
              <a:t> </a:t>
            </a:r>
            <a:r>
              <a:rPr lang="en-US" dirty="0" err="1"/>
              <a:t>prévia</a:t>
            </a:r>
            <a:r>
              <a:rPr lang="en-US" dirty="0"/>
              <a:t> (Grupo </a:t>
            </a:r>
            <a:r>
              <a:rPr lang="en-US" dirty="0" err="1"/>
              <a:t>responsável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 err="1"/>
              <a:t>Provas</a:t>
            </a:r>
            <a:r>
              <a:rPr lang="en-US" dirty="0"/>
              <a:t> e </a:t>
            </a:r>
            <a:r>
              <a:rPr lang="en-US" dirty="0" err="1"/>
              <a:t>trabalhos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P1: 30%</a:t>
            </a:r>
          </a:p>
          <a:p>
            <a:pPr lvl="1"/>
            <a:r>
              <a:rPr lang="en-US" dirty="0" err="1"/>
              <a:t>Seminário</a:t>
            </a:r>
            <a:r>
              <a:rPr lang="en-US" dirty="0"/>
              <a:t> e </a:t>
            </a:r>
            <a:r>
              <a:rPr lang="en-US" dirty="0" err="1"/>
              <a:t>participação</a:t>
            </a:r>
            <a:r>
              <a:rPr lang="en-US" dirty="0"/>
              <a:t>: 20%</a:t>
            </a:r>
          </a:p>
          <a:p>
            <a:pPr lvl="1"/>
            <a:r>
              <a:rPr lang="en-US" dirty="0" err="1"/>
              <a:t>Trabalho</a:t>
            </a:r>
            <a:r>
              <a:rPr lang="en-US" dirty="0"/>
              <a:t> </a:t>
            </a:r>
            <a:r>
              <a:rPr lang="en-US" dirty="0" err="1"/>
              <a:t>Prático</a:t>
            </a:r>
            <a:r>
              <a:rPr lang="en-US" dirty="0"/>
              <a:t>: 20%</a:t>
            </a:r>
          </a:p>
          <a:p>
            <a:pPr lvl="1"/>
            <a:r>
              <a:rPr lang="en-US" dirty="0"/>
              <a:t>P2: 30% </a:t>
            </a:r>
          </a:p>
          <a:p>
            <a:pPr lvl="1"/>
            <a:endParaRPr lang="en-US" dirty="0"/>
          </a:p>
          <a:p>
            <a:r>
              <a:rPr lang="en-US" dirty="0" err="1"/>
              <a:t>Requisitos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70% de </a:t>
            </a:r>
            <a:r>
              <a:rPr lang="en-US" dirty="0" err="1"/>
              <a:t>presença</a:t>
            </a:r>
            <a:r>
              <a:rPr lang="en-US" dirty="0"/>
              <a:t> = </a:t>
            </a:r>
            <a:r>
              <a:rPr lang="en-US" dirty="0" err="1"/>
              <a:t>até</a:t>
            </a:r>
            <a:r>
              <a:rPr lang="en-US" dirty="0"/>
              <a:t> 8 </a:t>
            </a:r>
            <a:r>
              <a:rPr lang="en-US" dirty="0" err="1"/>
              <a:t>faltas</a:t>
            </a:r>
            <a:endParaRPr lang="en-US" dirty="0"/>
          </a:p>
          <a:p>
            <a:pPr lvl="1"/>
            <a:r>
              <a:rPr lang="en-US" dirty="0" err="1"/>
              <a:t>Participação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sala</a:t>
            </a:r>
            <a:r>
              <a:rPr lang="en-US" dirty="0"/>
              <a:t> – </a:t>
            </a:r>
            <a:r>
              <a:rPr lang="en-US" dirty="0" err="1"/>
              <a:t>além</a:t>
            </a:r>
            <a:r>
              <a:rPr lang="en-US" dirty="0"/>
              <a:t> da </a:t>
            </a:r>
            <a:r>
              <a:rPr lang="en-US" dirty="0" err="1"/>
              <a:t>participação</a:t>
            </a:r>
            <a:r>
              <a:rPr lang="en-US" dirty="0"/>
              <a:t> </a:t>
            </a:r>
            <a:r>
              <a:rPr lang="en-US" dirty="0" err="1"/>
              <a:t>contributiva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trabalhos</a:t>
            </a:r>
            <a:r>
              <a:rPr lang="en-US" dirty="0"/>
              <a:t>, </a:t>
            </a:r>
            <a:r>
              <a:rPr lang="en-US" dirty="0" err="1"/>
              <a:t>ponto</a:t>
            </a:r>
            <a:r>
              <a:rPr lang="en-US" dirty="0"/>
              <a:t> de </a:t>
            </a:r>
            <a:r>
              <a:rPr lang="en-US" dirty="0" err="1"/>
              <a:t>assiduidade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CD2F52-9C2B-4A4C-B6E6-AACF1EA1B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Avaliações</a:t>
            </a:r>
            <a:r>
              <a:rPr lang="en-US" dirty="0"/>
              <a:t>, </a:t>
            </a:r>
            <a:r>
              <a:rPr lang="en-US" dirty="0" err="1"/>
              <a:t>Participação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333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CFBF5-5390-4849-87FD-C47017C17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580" y="2451413"/>
            <a:ext cx="7560839" cy="9779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Formação</a:t>
            </a:r>
            <a:r>
              <a:rPr lang="en-US" b="1" dirty="0"/>
              <a:t> de </a:t>
            </a:r>
            <a:r>
              <a:rPr lang="en-US" b="1" dirty="0" err="1"/>
              <a:t>grupos</a:t>
            </a:r>
            <a:r>
              <a:rPr lang="en-US" b="1" dirty="0"/>
              <a:t> / </a:t>
            </a:r>
            <a:r>
              <a:rPr lang="en-US" b="1" dirty="0" err="1"/>
              <a:t>seminários</a:t>
            </a:r>
            <a:br>
              <a:rPr lang="en-US" b="1" dirty="0"/>
            </a:br>
            <a:r>
              <a:rPr lang="en-US" sz="3900" dirty="0"/>
              <a:t>(7 </a:t>
            </a:r>
            <a:r>
              <a:rPr lang="en-US" sz="3900" dirty="0" err="1"/>
              <a:t>grupos</a:t>
            </a:r>
            <a:r>
              <a:rPr lang="en-US" sz="3900" dirty="0"/>
              <a:t> ) (8/9 </a:t>
            </a:r>
            <a:r>
              <a:rPr lang="en-US" sz="3900" dirty="0" err="1"/>
              <a:t>pessoas</a:t>
            </a:r>
            <a:r>
              <a:rPr lang="en-US" sz="3900" dirty="0"/>
              <a:t> </a:t>
            </a:r>
            <a:r>
              <a:rPr lang="en-US" sz="3900" dirty="0" err="1"/>
              <a:t>em</a:t>
            </a:r>
            <a:r>
              <a:rPr lang="en-US" sz="3900" dirty="0"/>
              <a:t> </a:t>
            </a:r>
            <a:r>
              <a:rPr lang="en-US" sz="3900" dirty="0" err="1"/>
              <a:t>cada</a:t>
            </a:r>
            <a:r>
              <a:rPr lang="en-US" sz="39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883A4-BC17-4F4C-B2A4-D53C5721F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65426" y="5334000"/>
            <a:ext cx="407023" cy="209550"/>
          </a:xfrm>
        </p:spPr>
        <p:txBody>
          <a:bodyPr>
            <a:normAutofit fontScale="47500" lnSpcReduction="20000"/>
          </a:bodyPr>
          <a:lstStyle/>
          <a:p>
            <a:pPr>
              <a:spcAft>
                <a:spcPts val="45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907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36D3B55-A2C0-2243-8118-3085428E0E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786468"/>
            <a:ext cx="1825345" cy="25857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ECFBF5-5390-4849-87FD-C47017C17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2717" y="1449539"/>
            <a:ext cx="4702568" cy="977900"/>
          </a:xfrm>
        </p:spPr>
        <p:txBody>
          <a:bodyPr>
            <a:normAutofit/>
          </a:bodyPr>
          <a:lstStyle/>
          <a:p>
            <a:r>
              <a:rPr lang="en-US" b="1" dirty="0"/>
              <a:t>Dinâmica Inicial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A4D99-928A-B64E-8DF3-D2A56D5CA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824" y="2786468"/>
            <a:ext cx="5544615" cy="360638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2400" dirty="0"/>
              <a:t>Nome</a:t>
            </a:r>
          </a:p>
          <a:p>
            <a:pPr algn="just">
              <a:lnSpc>
                <a:spcPct val="90000"/>
              </a:lnSpc>
            </a:pPr>
            <a:r>
              <a:rPr lang="en-US" sz="2400" dirty="0" err="1"/>
              <a:t>Experiência</a:t>
            </a:r>
            <a:r>
              <a:rPr lang="en-US" sz="2400" dirty="0"/>
              <a:t> </a:t>
            </a:r>
            <a:r>
              <a:rPr lang="en-US" sz="2400" dirty="0" err="1"/>
              <a:t>profissional</a:t>
            </a:r>
            <a:endParaRPr lang="en-US" sz="2400" dirty="0"/>
          </a:p>
          <a:p>
            <a:pPr algn="just">
              <a:lnSpc>
                <a:spcPct val="90000"/>
              </a:lnSpc>
            </a:pPr>
            <a:r>
              <a:rPr lang="en-US" sz="2400" dirty="0" err="1"/>
              <a:t>Livro</a:t>
            </a:r>
            <a:r>
              <a:rPr lang="en-US" sz="2400" dirty="0"/>
              <a:t> que </a:t>
            </a:r>
            <a:r>
              <a:rPr lang="en-US" sz="2400" dirty="0" err="1"/>
              <a:t>foi</a:t>
            </a:r>
            <a:r>
              <a:rPr lang="en-US" sz="2400" dirty="0"/>
              <a:t> </a:t>
            </a:r>
            <a:r>
              <a:rPr lang="en-US" sz="2400" dirty="0" err="1"/>
              <a:t>marcante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sua</a:t>
            </a:r>
            <a:r>
              <a:rPr lang="en-US" sz="2400" dirty="0"/>
              <a:t> </a:t>
            </a:r>
            <a:r>
              <a:rPr lang="en-US" sz="2400" dirty="0" err="1"/>
              <a:t>vida</a:t>
            </a:r>
            <a:r>
              <a:rPr lang="en-US" sz="2400" dirty="0"/>
              <a:t> e </a:t>
            </a:r>
            <a:r>
              <a:rPr lang="en-US" sz="2400" dirty="0" err="1"/>
              <a:t>porquê</a:t>
            </a:r>
            <a:r>
              <a:rPr lang="en-US" sz="24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2400" dirty="0" err="1"/>
              <a:t>Filme</a:t>
            </a:r>
            <a:r>
              <a:rPr lang="en-US" sz="2400" dirty="0"/>
              <a:t> que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trouxe</a:t>
            </a:r>
            <a:r>
              <a:rPr lang="en-US" sz="2400" dirty="0"/>
              <a:t> </a:t>
            </a:r>
            <a:r>
              <a:rPr lang="en-US" sz="2400" dirty="0" err="1"/>
              <a:t>alguma</a:t>
            </a:r>
            <a:r>
              <a:rPr lang="en-US" sz="2400" dirty="0"/>
              <a:t> </a:t>
            </a:r>
            <a:r>
              <a:rPr lang="en-US" sz="2400" dirty="0" err="1"/>
              <a:t>transformação</a:t>
            </a:r>
            <a:r>
              <a:rPr lang="en-US" sz="2400" dirty="0"/>
              <a:t> e </a:t>
            </a:r>
            <a:r>
              <a:rPr lang="en-US" sz="2400" dirty="0" err="1"/>
              <a:t>porquê</a:t>
            </a:r>
            <a:r>
              <a:rPr lang="en-US" sz="24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2400" b="1" dirty="0"/>
              <a:t>O que </a:t>
            </a:r>
            <a:r>
              <a:rPr lang="en-US" sz="2400" b="1" dirty="0" err="1"/>
              <a:t>espera</a:t>
            </a:r>
            <a:r>
              <a:rPr lang="en-US" sz="2400" b="1" dirty="0"/>
              <a:t> da </a:t>
            </a:r>
            <a:r>
              <a:rPr lang="en-US" sz="2400" b="1" dirty="0" err="1"/>
              <a:t>disciplina</a:t>
            </a:r>
            <a:r>
              <a:rPr lang="en-US" sz="2400" b="1" dirty="0"/>
              <a:t>?</a:t>
            </a:r>
          </a:p>
          <a:p>
            <a:pPr algn="just">
              <a:lnSpc>
                <a:spcPct val="90000"/>
              </a:lnSpc>
            </a:pPr>
            <a:endParaRPr lang="en-US" sz="16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883A4-BC17-4F4C-B2A4-D53C5721F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65426" y="5334000"/>
            <a:ext cx="407023" cy="209550"/>
          </a:xfrm>
        </p:spPr>
        <p:txBody>
          <a:bodyPr>
            <a:normAutofit fontScale="47500" lnSpcReduction="20000"/>
          </a:bodyPr>
          <a:lstStyle/>
          <a:p>
            <a:pPr>
              <a:spcAft>
                <a:spcPts val="45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56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3125</TotalTime>
  <Words>1321</Words>
  <Application>Microsoft Office PowerPoint</Application>
  <PresentationFormat>Apresentação na tela (4:3)</PresentationFormat>
  <Paragraphs>239</Paragraphs>
  <Slides>26</Slides>
  <Notes>15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6" baseType="lpstr">
      <vt:lpstr>Gulim</vt:lpstr>
      <vt:lpstr>Arial</vt:lpstr>
      <vt:lpstr>Calibri</vt:lpstr>
      <vt:lpstr>Monotype Sorts</vt:lpstr>
      <vt:lpstr>Times</vt:lpstr>
      <vt:lpstr>Times New Roman</vt:lpstr>
      <vt:lpstr>Verdana</vt:lpstr>
      <vt:lpstr>Wingdings</vt:lpstr>
      <vt:lpstr>Tema do Office</vt:lpstr>
      <vt:lpstr>Imagem de Bitmap</vt:lpstr>
      <vt:lpstr>Apresentação do PowerPoint</vt:lpstr>
      <vt:lpstr>Administração de Recursos Humanos II</vt:lpstr>
      <vt:lpstr>Unidades da disciplina  (Gilberto) </vt:lpstr>
      <vt:lpstr>Unidades da disciplina (Renata) </vt:lpstr>
      <vt:lpstr>Objetivos da aprendizagem</vt:lpstr>
      <vt:lpstr>Leituras mínimas para atender ao programa</vt:lpstr>
      <vt:lpstr>Avaliações, Participação</vt:lpstr>
      <vt:lpstr>Formação de grupos / seminários (7 grupos ) (8/9 pessoas em cada)</vt:lpstr>
      <vt:lpstr>Dinâmica Inicial</vt:lpstr>
      <vt:lpstr>Apresentação do PowerPoint</vt:lpstr>
      <vt:lpstr>Apresentação do PowerPoint</vt:lpstr>
      <vt:lpstr>Apresentação do PowerPoint</vt:lpstr>
      <vt:lpstr>Daniel Pink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Why people work? (Dan Ariely)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Secao 1 - Aula 01 - Apresentacao da Disciplina</dc:title>
  <dc:creator>altair.ferreira@fgv.br</dc:creator>
  <cp:lastModifiedBy>Renata Cherém</cp:lastModifiedBy>
  <cp:revision>127</cp:revision>
  <dcterms:created xsi:type="dcterms:W3CDTF">2015-05-06T15:20:41Z</dcterms:created>
  <dcterms:modified xsi:type="dcterms:W3CDTF">2020-02-18T21:42:35Z</dcterms:modified>
</cp:coreProperties>
</file>