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5143500" cx="9144000"/>
  <p:notesSz cx="6858000" cy="9144000"/>
  <p:embeddedFontLst>
    <p:embeddedFont>
      <p:font typeface="Old Standard TT"/>
      <p:regular r:id="rId40"/>
      <p:bold r:id="rId41"/>
      <p: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FB845A4-685B-40B8-862A-D6A757E534B3}">
  <a:tblStyle styleId="{AFB845A4-685B-40B8-862A-D6A757E534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ldStandardTT-regular.fntdata"/><Relationship Id="rId20" Type="http://schemas.openxmlformats.org/officeDocument/2006/relationships/slide" Target="slides/slide14.xml"/><Relationship Id="rId42" Type="http://schemas.openxmlformats.org/officeDocument/2006/relationships/font" Target="fonts/OldStandardTT-italic.fntdata"/><Relationship Id="rId41" Type="http://schemas.openxmlformats.org/officeDocument/2006/relationships/font" Target="fonts/OldStandardTT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5b87a91fb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5b87a91f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5b87a91fb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5b87a91fb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5b87a91fb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65b87a91fb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b87a91fb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b87a91fb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76725ed1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76725ed1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76725ed1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876725ed1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24a51e63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924a51e63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76725ed1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76725ed1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76725ed1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76725ed1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76725ed1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876725ed1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8495fdeea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8495fdeea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5b87a91fb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5b87a91fb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5b87a91f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5b87a91f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5b87a91f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5b87a91f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5b87a91fb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5b87a91f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76725ed17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876725ed17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5b87a91fb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5b87a91fb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76725ed17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876725ed17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65b87a91fb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65b87a91fb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76725ed17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76725ed1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876725ed17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876725ed17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5b87a91f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5b87a91f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924a51e639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924a51e639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924a51e639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924a51e639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876725ed17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876725ed1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924a51e639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924a51e639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8495fdeea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8495fdeea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5b87a91fb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5b87a91fb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495fdeea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8495fdeea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8495fdeea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8495fdeea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5b87a91f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5b87a91f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5b87a91fb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5b87a91fb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gif"/><Relationship Id="rId4" Type="http://schemas.openxmlformats.org/officeDocument/2006/relationships/image" Target="../media/image25.png"/><Relationship Id="rId9" Type="http://schemas.openxmlformats.org/officeDocument/2006/relationships/image" Target="../media/image21.png"/><Relationship Id="rId5" Type="http://schemas.openxmlformats.org/officeDocument/2006/relationships/image" Target="../media/image1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image" Target="../media/image46.png"/><Relationship Id="rId13" Type="http://schemas.openxmlformats.org/officeDocument/2006/relationships/image" Target="../media/image35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32.png"/><Relationship Id="rId5" Type="http://schemas.openxmlformats.org/officeDocument/2006/relationships/image" Target="../media/image38.png"/><Relationship Id="rId6" Type="http://schemas.openxmlformats.org/officeDocument/2006/relationships/image" Target="../media/image27.png"/><Relationship Id="rId7" Type="http://schemas.openxmlformats.org/officeDocument/2006/relationships/image" Target="../media/image29.png"/><Relationship Id="rId8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3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1" Type="http://schemas.openxmlformats.org/officeDocument/2006/relationships/image" Target="../media/image31.png"/><Relationship Id="rId10" Type="http://schemas.openxmlformats.org/officeDocument/2006/relationships/image" Target="../media/image13.png"/><Relationship Id="rId9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Relationship Id="rId4" Type="http://schemas.openxmlformats.org/officeDocument/2006/relationships/image" Target="../media/image44.png"/><Relationship Id="rId5" Type="http://schemas.openxmlformats.org/officeDocument/2006/relationships/image" Target="../media/image47.png"/><Relationship Id="rId6" Type="http://schemas.openxmlformats.org/officeDocument/2006/relationships/image" Target="../media/image42.png"/><Relationship Id="rId7" Type="http://schemas.openxmlformats.org/officeDocument/2006/relationships/image" Target="../media/image51.png"/><Relationship Id="rId8" Type="http://schemas.openxmlformats.org/officeDocument/2006/relationships/image" Target="../media/image4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31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488150" y="1941072"/>
            <a:ext cx="77148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A ótica dos corpos em movimento e os a</a:t>
            </a:r>
            <a:r>
              <a:rPr lang="pt-BR" sz="3000"/>
              <a:t>ntecedentes conceituais e históricos da adição </a:t>
            </a:r>
            <a:r>
              <a:rPr lang="pt-BR" sz="3000"/>
              <a:t>relativística</a:t>
            </a:r>
            <a:r>
              <a:rPr lang="pt-BR" sz="3000"/>
              <a:t> de velocidades</a:t>
            </a:r>
            <a:endParaRPr sz="300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488150" y="3795300"/>
            <a:ext cx="58998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Relatividade - </a:t>
            </a:r>
            <a:r>
              <a:rPr lang="pt-BR"/>
              <a:t>4300374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Prof. Felipe Prado</a:t>
            </a:r>
            <a:r>
              <a:rPr lang="pt-BR"/>
              <a:t> e</a:t>
            </a:r>
            <a:r>
              <a:rPr lang="pt-BR"/>
              <a:t> Prof. André Fantin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169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7320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fenômeno da aberração estelar (século XVIII) </a:t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11700" y="799775"/>
            <a:ext cx="46458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pt-BR"/>
              <a:t>Contexto: </a:t>
            </a:r>
            <a:endParaRPr b="1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pt-BR" sz="1800"/>
              <a:t>A</a:t>
            </a:r>
            <a:r>
              <a:rPr b="1" lang="pt-BR" sz="1800"/>
              <a:t>ntes das teorias de éter luminífero</a:t>
            </a:r>
            <a:endParaRPr b="1"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pt-BR" sz="1800"/>
              <a:t>Teoria corpuscular da luz</a:t>
            </a:r>
            <a:endParaRPr b="1"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Uma das primeiras tentativas de se evidenciar o movimento da Terra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Estimulado pela Revolução Copernicana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Tentativa de medir a paralaxe estelar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Bradley detectou um fenômeno, mas não era a paralaxe!</a:t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675" y="681513"/>
            <a:ext cx="3301615" cy="37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5530738" y="4461975"/>
            <a:ext cx="33015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James Bradley (1693 - 1772)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5362" y="456263"/>
            <a:ext cx="5953274" cy="423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2490775" y="4389625"/>
            <a:ext cx="3039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Resnick - Introdução à relatividade especial, p. 32 (1971)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311700" y="8560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Explicação de Bradley para a Aberração Estelar</a:t>
            </a:r>
            <a:endParaRPr/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325" y="698800"/>
            <a:ext cx="3862175" cy="38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4625025" y="3149875"/>
            <a:ext cx="43773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Old Standard TT"/>
                <a:ea typeface="Old Standard TT"/>
                <a:cs typeface="Old Standard TT"/>
                <a:sym typeface="Old Standard TT"/>
              </a:rPr>
              <a:t>Entretanto, havia um problema:</a:t>
            </a:r>
            <a:endParaRPr sz="22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Old Standard TT"/>
                <a:ea typeface="Old Standard TT"/>
                <a:cs typeface="Old Standard TT"/>
                <a:sym typeface="Old Standard TT"/>
              </a:rPr>
              <a:t>O ângulo era sempre o mesmo, para diferentes estrelas!</a:t>
            </a:r>
            <a:endParaRPr sz="22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5020" y="800945"/>
            <a:ext cx="789075" cy="19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575" y="823213"/>
            <a:ext cx="1660375" cy="220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n \alpha = \frac{v}{c}&#10;%0061e6b2-fed1-45af-8b37-09a8ea244ec2" id="147" name="Google Shape;14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3500" y="1109900"/>
            <a:ext cx="115252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 \ll c&#10;%b7ccc705-fc0e-4e37-8fd6-d4a836137202" id="148" name="Google Shape;14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69225" y="1585025"/>
            <a:ext cx="7810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n \alpha \approx \alpha&#10;%dbbf8b8b-5582-4d51-b447-7542b3bfd298" id="149" name="Google Shape;14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07288" y="2078275"/>
            <a:ext cx="1304925" cy="161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\alpha \approx \frac{v}{c}&#10;%57da2079-9fb9-4bbd-9786-2bdec63aa875" id="150" name="Google Shape;15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26375" y="2405063"/>
            <a:ext cx="866775" cy="33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311700" y="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/>
              <a:t>Seria possível que a velocidade da luz fosse sempre a mesma?</a:t>
            </a:r>
            <a:endParaRPr sz="2800"/>
          </a:p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311700" y="932700"/>
            <a:ext cx="4992900" cy="9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Em 1810, Arago realiza um experimento ótico que mediria a velocidade da Terra através do éter.</a:t>
            </a:r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1080" y="720975"/>
            <a:ext cx="2422245" cy="33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5880277" y="4063181"/>
            <a:ext cx="26562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François Arago (1783 - 1856)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25" y="1899313"/>
            <a:ext cx="4895850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title"/>
          </p:nvPr>
        </p:nvSpPr>
        <p:spPr>
          <a:xfrm>
            <a:off x="311700" y="-121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Interpretação ondulatória da aberração estelar: O éter “livre” de Young (1804)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5"/>
          <p:cNvSpPr txBox="1"/>
          <p:nvPr>
            <p:ph idx="1" type="body"/>
          </p:nvPr>
        </p:nvSpPr>
        <p:spPr>
          <a:xfrm>
            <a:off x="311700" y="1171600"/>
            <a:ext cx="55134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 luz é uma vibração que se propaga no éter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O movimento da Terra </a:t>
            </a:r>
            <a:r>
              <a:rPr b="1" i="1" lang="pt-BR"/>
              <a:t>não perturba nem arrasta o éter</a:t>
            </a:r>
            <a:endParaRPr b="1" i="1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Em analogia com o som, a velocidade da luz dependeria apenas das características do meio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Explicava o ângulo constante da aberração estelar...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… mas era incompatível com o experimento de Arago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7500" y="753425"/>
            <a:ext cx="2611525" cy="41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type="title"/>
          </p:nvPr>
        </p:nvSpPr>
        <p:spPr>
          <a:xfrm>
            <a:off x="311700" y="22930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éter totalmente arrastado de Stokes (1840’s)</a:t>
            </a:r>
            <a:endParaRPr/>
          </a:p>
        </p:txBody>
      </p:sp>
      <p:sp>
        <p:nvSpPr>
          <p:cNvPr id="172" name="Google Shape;172;p26"/>
          <p:cNvSpPr txBox="1"/>
          <p:nvPr>
            <p:ph idx="1" type="body"/>
          </p:nvPr>
        </p:nvSpPr>
        <p:spPr>
          <a:xfrm>
            <a:off x="311700" y="1171600"/>
            <a:ext cx="42603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Éter integralmente arrastado nas vizinhanças de um corpo em movimento através do éter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Explica o experimento de Arago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Influência de seus trabalhos em hidrodinâmica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i="1" lang="pt-BR"/>
              <a:t>Éter viscoso</a:t>
            </a:r>
            <a:endParaRPr b="1" i="1"/>
          </a:p>
          <a:p>
            <a:pPr indent="0" lvl="0" marL="457200" rtl="0" algn="l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550" y="899275"/>
            <a:ext cx="3241336" cy="378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Teoria do éter parcialmente arrastado de Fresnel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79" name="Google Shape;179;p27"/>
          <p:cNvSpPr txBox="1"/>
          <p:nvPr>
            <p:ph idx="1" type="body"/>
          </p:nvPr>
        </p:nvSpPr>
        <p:spPr>
          <a:xfrm>
            <a:off x="311700" y="1152475"/>
            <a:ext cx="398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Arago escreve ao jovem Augustin Fresnel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Como conciliar os resultados controversos dentro de uma teoria ondulatória?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Em 1818 escreve a Arago propondo uma nova teoria da interação do éter com a matéria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Éter parcialmente arrastado pelos corpos materiais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250" y="1017725"/>
            <a:ext cx="3096900" cy="4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360575" y="7850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Teoria do éter parcialmente arrastado de </a:t>
            </a: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Fresnel </a:t>
            </a:r>
            <a:r>
              <a:rPr lang="pt-BR"/>
              <a:t>(coeficiente de arraste) 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6" name="Google Shape;186;p28"/>
          <p:cNvSpPr/>
          <p:nvPr/>
        </p:nvSpPr>
        <p:spPr>
          <a:xfrm>
            <a:off x="3073725" y="1189850"/>
            <a:ext cx="2255700" cy="1301350"/>
          </a:xfrm>
          <a:prstGeom prst="flowChartProcess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7" name="Google Shape;187;p28"/>
          <p:cNvCxnSpPr>
            <a:stCxn id="186" idx="3"/>
          </p:cNvCxnSpPr>
          <p:nvPr/>
        </p:nvCxnSpPr>
        <p:spPr>
          <a:xfrm>
            <a:off x="5329425" y="1840525"/>
            <a:ext cx="1127700" cy="1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8" name="Google Shape;188;p28"/>
          <p:cNvSpPr txBox="1"/>
          <p:nvPr/>
        </p:nvSpPr>
        <p:spPr>
          <a:xfrm>
            <a:off x="5781700" y="1344925"/>
            <a:ext cx="8367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1375725" y="1361725"/>
            <a:ext cx="718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𝜌₀</a:t>
            </a:r>
            <a:endParaRPr sz="3000"/>
          </a:p>
        </p:txBody>
      </p:sp>
      <p:sp>
        <p:nvSpPr>
          <p:cNvPr id="190" name="Google Shape;190;p28"/>
          <p:cNvSpPr txBox="1"/>
          <p:nvPr/>
        </p:nvSpPr>
        <p:spPr>
          <a:xfrm>
            <a:off x="4045200" y="1303225"/>
            <a:ext cx="105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𝜌</a:t>
            </a:r>
            <a:endParaRPr sz="3000"/>
          </a:p>
        </p:txBody>
      </p:sp>
      <p:sp>
        <p:nvSpPr>
          <p:cNvPr id="191" name="Google Shape;191;p28"/>
          <p:cNvSpPr txBox="1"/>
          <p:nvPr/>
        </p:nvSpPr>
        <p:spPr>
          <a:xfrm>
            <a:off x="904775" y="2663325"/>
            <a:ext cx="77958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ld Standard TT"/>
              <a:buChar char="●"/>
            </a:pP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𝜌 = </a:t>
            </a:r>
            <a:r>
              <a:rPr i="1"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n² </a:t>
            </a: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𝜌₀ (</a:t>
            </a:r>
            <a:r>
              <a:rPr i="1"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 </a:t>
            </a: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= índice de refração)</a:t>
            </a:r>
            <a:endParaRPr sz="2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ld Standard TT"/>
              <a:buChar char="●"/>
            </a:pP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𝜌ₐ = 𝜌 - 𝜌₀ (excesso de éter)</a:t>
            </a:r>
            <a:endParaRPr sz="2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ld Standard TT"/>
              <a:buChar char="●"/>
            </a:pPr>
            <a:r>
              <a:rPr i="1"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 = </a:t>
            </a: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(𝜌 - 𝜌₀)/𝜌 = (</a:t>
            </a:r>
            <a:r>
              <a:rPr i="1"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n² - </a:t>
            </a: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</a:t>
            </a:r>
            <a:r>
              <a:rPr i="1"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)</a:t>
            </a: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/</a:t>
            </a:r>
            <a:r>
              <a:rPr i="1"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n² = </a:t>
            </a: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1 - 1/</a:t>
            </a:r>
            <a:r>
              <a:rPr i="1"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n²</a:t>
            </a: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 (coeficiente de arraste)</a:t>
            </a:r>
            <a:endParaRPr sz="2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ld Standard TT"/>
              <a:buChar char="●"/>
            </a:pPr>
            <a:r>
              <a:rPr i="1"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</a:t>
            </a: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= c/</a:t>
            </a:r>
            <a:r>
              <a:rPr i="1"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</a:t>
            </a: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± </a:t>
            </a:r>
            <a:r>
              <a:rPr i="1"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</a:t>
            </a: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(1 - 1/</a:t>
            </a:r>
            <a:r>
              <a:rPr i="1"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n²</a:t>
            </a:r>
            <a:r>
              <a:rPr lang="pt-BR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)</a:t>
            </a:r>
            <a:endParaRPr sz="2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92" name="Google Shape;19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>
            <p:ph type="title"/>
          </p:nvPr>
        </p:nvSpPr>
        <p:spPr>
          <a:xfrm>
            <a:off x="311700" y="183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Consequências (e problemas) importantes da teoria do éter parcialmente arrastado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98" name="Google Shape;198;p29"/>
          <p:cNvSpPr txBox="1"/>
          <p:nvPr>
            <p:ph idx="1" type="body"/>
          </p:nvPr>
        </p:nvSpPr>
        <p:spPr>
          <a:xfrm>
            <a:off x="311700" y="12715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Tornavam (observacion</a:t>
            </a:r>
            <a:r>
              <a:rPr lang="pt-BR"/>
              <a:t>al</a:t>
            </a: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mente) invariantes as leis de refração da luz em qualquer referencial (em primeiras aproximações de v/c)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c’ = c/</a:t>
            </a:r>
            <a:r>
              <a:rPr i="1" lang="pt-BR">
                <a:latin typeface="Old Standard TT"/>
                <a:ea typeface="Old Standard TT"/>
                <a:cs typeface="Old Standard TT"/>
                <a:sym typeface="Old Standard TT"/>
              </a:rPr>
              <a:t>n</a:t>
            </a: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 + </a:t>
            </a:r>
            <a:r>
              <a:rPr i="1" lang="pt-BR">
                <a:latin typeface="Old Standard TT"/>
                <a:ea typeface="Old Standard TT"/>
                <a:cs typeface="Old Standard TT"/>
                <a:sym typeface="Old Standard TT"/>
              </a:rPr>
              <a:t>u</a:t>
            </a: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(1 - 1/</a:t>
            </a:r>
            <a:r>
              <a:rPr i="1" lang="pt-BR">
                <a:latin typeface="Old Standard TT"/>
                <a:ea typeface="Old Standard TT"/>
                <a:cs typeface="Old Standard TT"/>
                <a:sym typeface="Old Standard TT"/>
              </a:rPr>
              <a:t>n²</a:t>
            </a: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) depende de </a:t>
            </a:r>
            <a:r>
              <a:rPr i="1" lang="pt-BR">
                <a:latin typeface="Old Standard TT"/>
                <a:ea typeface="Old Standard TT"/>
                <a:cs typeface="Old Standard TT"/>
                <a:sym typeface="Old Standard TT"/>
              </a:rPr>
              <a:t>n, </a:t>
            </a: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logo depende da frequência da luz (cores diferentes são arrastadas em frações diferentes?)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Frensel reconhecia as fragilidades de suas suposições </a:t>
            </a:r>
            <a:r>
              <a:rPr lang="pt-BR" sz="1400">
                <a:latin typeface="Old Standard TT"/>
                <a:ea typeface="Old Standard TT"/>
                <a:cs typeface="Old Standard TT"/>
                <a:sym typeface="Old Standard TT"/>
              </a:rPr>
              <a:t>(Pietrocola, 1993)</a:t>
            </a:r>
            <a:endParaRPr sz="14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44189" y="4863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Experimento de Fizeau (1851)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75" y="1253583"/>
            <a:ext cx="5280633" cy="2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0"/>
          <p:cNvSpPr txBox="1"/>
          <p:nvPr/>
        </p:nvSpPr>
        <p:spPr>
          <a:xfrm>
            <a:off x="226583" y="3789584"/>
            <a:ext cx="33696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Old Standard TT"/>
                <a:ea typeface="Old Standard TT"/>
                <a:cs typeface="Old Standard TT"/>
                <a:sym typeface="Old Standard TT"/>
              </a:rPr>
              <a:t>(Martins, 2012)</a:t>
            </a:r>
            <a:endParaRPr sz="16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375" y="-12600"/>
            <a:ext cx="3816425" cy="5061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Delta t= \frac{2l}{c/n - fv} - \frac{2l}{c/n + fv}, f = (1 - 1/n^2)&#10;%7d156942-76d1-49c5-91c6-37d0b23aecda" id="207" name="Google Shape;20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4038" y="621350"/>
            <a:ext cx="326707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 txBox="1"/>
          <p:nvPr/>
        </p:nvSpPr>
        <p:spPr>
          <a:xfrm>
            <a:off x="5763875" y="1151927"/>
            <a:ext cx="2888400" cy="7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Old Standard TT"/>
                <a:ea typeface="Old Standard TT"/>
                <a:cs typeface="Old Standard TT"/>
                <a:sym typeface="Old Standard TT"/>
              </a:rPr>
              <a:t>Interferência luminosa gerada pela diferença de caminho ótico</a:t>
            </a:r>
            <a:endParaRPr b="1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\delta = \frac{4n^2fvl}{\lambda c}&#10;%4a474b04-cac4-43f7-9018-85ce2bd443e5" id="209" name="Google Shape;20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9900" y="1858340"/>
            <a:ext cx="10953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 = 1,5m;&#10;%87b7a06f-2968-4b30-b9ab-095b8a564361" id="210" name="Google Shape;21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4050" y="2408965"/>
            <a:ext cx="1095375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 = 7m/s;&#10;%7056c444-ed4a-4f0d-9437-e57f99caa19b" id="211" name="Google Shape;21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97175" y="2394677"/>
            <a:ext cx="11430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 = 1,33;&#10;%cdee36af-1eb6-4e6f-9f6e-451cb9d244ff" id="212" name="Google Shape;212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52788" y="2408965"/>
            <a:ext cx="1076325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lambda = 5,3 \times10^{-7}m;&#10;%61093551-1599-4bbe-a645-7c0662a69e48" id="213" name="Google Shape;213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73313" y="2816740"/>
            <a:ext cx="1990725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/>
          <p:nvPr/>
        </p:nvSpPr>
        <p:spPr>
          <a:xfrm>
            <a:off x="6289788" y="3522700"/>
            <a:ext cx="1957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Old Standard TT"/>
                <a:ea typeface="Old Standard TT"/>
                <a:cs typeface="Old Standard TT"/>
                <a:sym typeface="Old Standard TT"/>
              </a:rPr>
              <a:t>Teoria x Experimento</a:t>
            </a:r>
            <a:endParaRPr b="1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\delta = 0,26&#10;%cdf5902e-f01d-4b94-9ca1-32b873cd5437" id="215" name="Google Shape;215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27063" y="3213989"/>
            <a:ext cx="962025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_{obs} = 0,48&#10;%7ee489b6-866d-488d-9d5a-d3e951d7b7b3" id="216" name="Google Shape;216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43700" y="3955463"/>
            <a:ext cx="1247775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_{teórico} = 0,43&#10;%cabcc8f8-0099-4630-bf79-231304aa77a8" id="217" name="Google Shape;217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41325" y="4359887"/>
            <a:ext cx="1533525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0"/>
          <p:cNvSpPr txBox="1"/>
          <p:nvPr/>
        </p:nvSpPr>
        <p:spPr>
          <a:xfrm>
            <a:off x="4024813" y="4693606"/>
            <a:ext cx="1441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French (1968)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/>
          <p:nvPr>
            <p:ph type="title"/>
          </p:nvPr>
        </p:nvSpPr>
        <p:spPr>
          <a:xfrm>
            <a:off x="311700" y="123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Fórmula? Sim! Explicação? Não!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24" name="Google Shape;224;p31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Muitos físicos reconheciam a adequação empírica do coeficiente de Fresnel, mas não sua explicação (Stanchel, 2005)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Ketteler (1873): “De fato a velocidade de propagação da luz sofre uma modificação correspondente à teoria de Fresnel. [...] Uma coisa é simplesmente reconhecer esta modificação, outra é aceitar a concepção de Frensel sobre como essas coisas acontecem.”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Mascart (1872): “Deve-se relatar que o experimento de Fizeau apenas verificou que o arraste das ondas de luz por um meio móvel está de acordo com a fórmula de Fresnel, e pode-se substituir a sua hipótese por qualquer outra que finalmente nos leve à mesma fórmula, ou uma ligeiramente diferente”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Lorentz (1886): “Será tarefa da teoria da luz explicar o valor das observações dadas pelo coeficiente de arraste” 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10775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/>
              <a:t>P</a:t>
            </a:r>
            <a:r>
              <a:rPr lang="pt-BR" sz="2500"/>
              <a:t>rincípios da Relatividade Restrita: inconsistentes entre si?</a:t>
            </a:r>
            <a:endParaRPr sz="2500"/>
          </a:p>
        </p:txBody>
      </p:sp>
      <p:sp>
        <p:nvSpPr>
          <p:cNvPr id="67" name="Google Shape;67;p14"/>
          <p:cNvSpPr txBox="1"/>
          <p:nvPr/>
        </p:nvSpPr>
        <p:spPr>
          <a:xfrm>
            <a:off x="133750" y="862225"/>
            <a:ext cx="50097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ld Standard TT"/>
              <a:buChar char="●"/>
            </a:pPr>
            <a:r>
              <a:rPr lang="pt-BR" sz="1700">
                <a:latin typeface="Old Standard TT"/>
                <a:ea typeface="Old Standard TT"/>
                <a:cs typeface="Old Standard TT"/>
                <a:sym typeface="Old Standard TT"/>
              </a:rPr>
              <a:t>Princípio da relatividade: todas as leis da Física devem ser as mesmas para qualquer referencial inercial</a:t>
            </a:r>
            <a:endParaRPr sz="17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ld Standard TT"/>
              <a:buChar char="○"/>
            </a:pPr>
            <a:r>
              <a:rPr lang="pt-BR" sz="1700">
                <a:latin typeface="Old Standard TT"/>
                <a:ea typeface="Old Standard TT"/>
                <a:cs typeface="Old Standard TT"/>
                <a:sym typeface="Old Standard TT"/>
              </a:rPr>
              <a:t>Origem mecânica</a:t>
            </a:r>
            <a:endParaRPr sz="17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ld Standard TT"/>
              <a:buChar char="●"/>
            </a:pPr>
            <a:r>
              <a:rPr lang="pt-BR" sz="1700">
                <a:latin typeface="Old Standard TT"/>
                <a:ea typeface="Old Standard TT"/>
                <a:cs typeface="Old Standard TT"/>
                <a:sym typeface="Old Standard TT"/>
              </a:rPr>
              <a:t>Constância da velocidade da luz</a:t>
            </a:r>
            <a:endParaRPr sz="17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ld Standard TT"/>
              <a:buChar char="○"/>
            </a:pPr>
            <a:r>
              <a:rPr lang="pt-BR" sz="1700">
                <a:latin typeface="Old Standard TT"/>
                <a:ea typeface="Old Standard TT"/>
                <a:cs typeface="Old Standard TT"/>
                <a:sym typeface="Old Standard TT"/>
              </a:rPr>
              <a:t>Origem eletromagnética</a:t>
            </a:r>
            <a:endParaRPr sz="17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ld Standard TT"/>
              <a:buChar char="●"/>
            </a:pPr>
            <a:r>
              <a:rPr lang="pt-BR" sz="1700">
                <a:latin typeface="Old Standard TT"/>
                <a:ea typeface="Old Standard TT"/>
                <a:cs typeface="Old Standard TT"/>
                <a:sym typeface="Old Standard TT"/>
              </a:rPr>
              <a:t>Como </a:t>
            </a:r>
            <a:r>
              <a:rPr i="1" lang="pt-BR" sz="1700">
                <a:latin typeface="Old Standard TT"/>
                <a:ea typeface="Old Standard TT"/>
                <a:cs typeface="Old Standard TT"/>
                <a:sym typeface="Old Standard TT"/>
              </a:rPr>
              <a:t>c</a:t>
            </a:r>
            <a:r>
              <a:rPr lang="pt-BR" sz="1700">
                <a:latin typeface="Old Standard TT"/>
                <a:ea typeface="Old Standard TT"/>
                <a:cs typeface="Old Standard TT"/>
                <a:sym typeface="Old Standard TT"/>
              </a:rPr>
              <a:t> pode ser constante independentemente do estado de movimento da fonte?</a:t>
            </a:r>
            <a:endParaRPr sz="17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500" y="873350"/>
            <a:ext cx="3647100" cy="364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=\frac{1}{\sqrt{\mu_0\epsilon_0}}&#10;%8de9bab3-e496-4c0d-bc37-8f118f635550"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272" y="3402693"/>
            <a:ext cx="1390650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type="title"/>
          </p:nvPr>
        </p:nvSpPr>
        <p:spPr>
          <a:xfrm>
            <a:off x="311700" y="1227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Tentativas posteriores: o experimento de Michelson e Morley</a:t>
            </a:r>
            <a:endParaRPr/>
          </a:p>
        </p:txBody>
      </p:sp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125" y="1292162"/>
            <a:ext cx="5349475" cy="25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7750" y="1660050"/>
            <a:ext cx="3241600" cy="18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 txBox="1"/>
          <p:nvPr/>
        </p:nvSpPr>
        <p:spPr>
          <a:xfrm>
            <a:off x="954850" y="4124975"/>
            <a:ext cx="75114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>
            <p:ph type="title"/>
          </p:nvPr>
        </p:nvSpPr>
        <p:spPr>
          <a:xfrm>
            <a:off x="311700" y="14990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O Experimento de Michelson e Morley (1887)</a:t>
            </a:r>
            <a:endParaRPr/>
          </a:p>
        </p:txBody>
      </p:sp>
      <p:pic>
        <p:nvPicPr>
          <p:cNvPr id="238" name="Google Shape;2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113" y="1058225"/>
            <a:ext cx="6991777" cy="393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/>
          <p:nvPr>
            <p:ph type="title"/>
          </p:nvPr>
        </p:nvSpPr>
        <p:spPr>
          <a:xfrm>
            <a:off x="311700" y="9370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O</a:t>
            </a:r>
            <a:r>
              <a:rPr lang="pt-BR"/>
              <a:t> Experimento de Michelson e Morley (1887)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725" y="846705"/>
            <a:ext cx="8432574" cy="4150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/>
          <p:nvPr>
            <p:ph type="title"/>
          </p:nvPr>
        </p:nvSpPr>
        <p:spPr>
          <a:xfrm>
            <a:off x="311700" y="16395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Teorias de arrastamento do éter pela Terra</a:t>
            </a:r>
            <a:endParaRPr/>
          </a:p>
        </p:txBody>
      </p:sp>
      <p:graphicFrame>
        <p:nvGraphicFramePr>
          <p:cNvPr id="250" name="Google Shape;250;p35"/>
          <p:cNvGraphicFramePr/>
          <p:nvPr/>
        </p:nvGraphicFramePr>
        <p:xfrm>
          <a:off x="144400" y="931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{AFB845A4-685B-40B8-862A-D6A757E534B3}</a:tableStyleId>
              </a:tblPr>
              <a:tblGrid>
                <a:gridCol w="2226100"/>
                <a:gridCol w="2226100"/>
                <a:gridCol w="2226100"/>
                <a:gridCol w="2226100"/>
              </a:tblGrid>
              <a:tr h="1029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TEORIA DO ÉTER NÃO ARRASTADO (YOUNG)</a:t>
                      </a:r>
                      <a:endParaRPr b="1"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TEORIA DO ÉTER TOTALMENTE ARRASTADO (STOKES)</a:t>
                      </a:r>
                      <a:endParaRPr b="1"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TEORIA DO ÉTER PARCIALMENTE ARRASTADO (FRESNEL)</a:t>
                      </a:r>
                      <a:endParaRPr b="1"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T="91425" marB="91425" marR="91425" marL="91425"/>
                </a:tc>
              </a:tr>
              <a:tr h="1029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ABERRAÇÃO ESTELAR</a:t>
                      </a:r>
                      <a:endParaRPr b="1"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00FF00"/>
                    </a:solidFill>
                  </a:tcPr>
                </a:tc>
              </a:tr>
              <a:tr h="1029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EXPERIMENTO DE ARAGO</a:t>
                      </a:r>
                      <a:endParaRPr b="1"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00FF00"/>
                    </a:solidFill>
                  </a:tcPr>
                </a:tc>
              </a:tr>
              <a:tr h="1029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EXPERIMENTO DE MICHELSON E MORLEY</a:t>
                      </a:r>
                      <a:endParaRPr b="1"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/>
          <p:nvPr>
            <p:ph type="title"/>
          </p:nvPr>
        </p:nvSpPr>
        <p:spPr>
          <a:xfrm>
            <a:off x="165500" y="445025"/>
            <a:ext cx="8772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/>
              <a:t>Teoria eletrodinâmica de Lorentz (teoria do elétron, 1892-1904)</a:t>
            </a:r>
            <a:endParaRPr/>
          </a:p>
        </p:txBody>
      </p:sp>
      <p:sp>
        <p:nvSpPr>
          <p:cNvPr id="256" name="Google Shape;256;p3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ld Standard TT"/>
              <a:buChar char="●"/>
            </a:pPr>
            <a:r>
              <a:rPr lang="pt-BR">
                <a:solidFill>
                  <a:srgbClr val="000000"/>
                </a:solidFill>
              </a:rPr>
              <a:t>Explicar os fenômenos que envolviam a interação do éter com a matéria (reflexão; refração; dispersão; arraste da luz)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pt-BR">
                <a:solidFill>
                  <a:srgbClr val="000000"/>
                </a:solidFill>
              </a:rPr>
              <a:t>Éter totalmente estacionário e </a:t>
            </a:r>
            <a:r>
              <a:rPr i="1" lang="pt-BR">
                <a:solidFill>
                  <a:srgbClr val="000000"/>
                </a:solidFill>
              </a:rPr>
              <a:t>desmecanizado </a:t>
            </a:r>
            <a:r>
              <a:rPr lang="pt-BR">
                <a:solidFill>
                  <a:srgbClr val="000000"/>
                </a:solidFill>
              </a:rPr>
              <a:t>(palco dinâmico)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pt-BR">
                <a:solidFill>
                  <a:srgbClr val="000000"/>
                </a:solidFill>
              </a:rPr>
              <a:t>Postulou a existência de cargas microscópicas (positivas móveis e negativas fixas) que comporiam as moléculas.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pt-BR">
                <a:solidFill>
                  <a:srgbClr val="000000"/>
                </a:solidFill>
              </a:rPr>
              <a:t>Os elétrons intermediariam a interação do éter com a matéria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pt-BR">
                <a:solidFill>
                  <a:srgbClr val="000000"/>
                </a:solidFill>
              </a:rPr>
              <a:t>Retinha o coeficiente de arraste de Fresnel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lang="pt-BR">
                <a:solidFill>
                  <a:srgbClr val="000000"/>
                </a:solidFill>
              </a:rPr>
              <a:t>Admitia a contração de corpos que se movem através do éter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>
            <p:ph type="title"/>
          </p:nvPr>
        </p:nvSpPr>
        <p:spPr>
          <a:xfrm>
            <a:off x="311700" y="10775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contração do espaço (Teoria do éter de Lorentz)</a:t>
            </a:r>
            <a:endParaRPr/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513" y="720950"/>
            <a:ext cx="7498975" cy="421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Fragilidade da teoria de Lorentz</a:t>
            </a:r>
            <a:endParaRPr/>
          </a:p>
        </p:txBody>
      </p:sp>
      <p:sp>
        <p:nvSpPr>
          <p:cNvPr id="268" name="Google Shape;268;p38"/>
          <p:cNvSpPr txBox="1"/>
          <p:nvPr>
            <p:ph idx="1" type="body"/>
          </p:nvPr>
        </p:nvSpPr>
        <p:spPr>
          <a:xfrm>
            <a:off x="311700" y="1515350"/>
            <a:ext cx="42603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Acúmulo de hipótesis </a:t>
            </a:r>
            <a:r>
              <a:rPr i="1" lang="pt-BR"/>
              <a:t>ad hoc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Hipóteses diferentes para fenômenos da mesma classe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Teoria logicamente pouco econômica</a:t>
            </a:r>
            <a:endParaRPr/>
          </a:p>
        </p:txBody>
      </p:sp>
      <p:pic>
        <p:nvPicPr>
          <p:cNvPr id="269" name="Google Shape;26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5675" y="1013938"/>
            <a:ext cx="2596175" cy="37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/>
          <p:nvPr>
            <p:ph type="title"/>
          </p:nvPr>
        </p:nvSpPr>
        <p:spPr>
          <a:xfrm>
            <a:off x="311700" y="13585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Einstein e o abandono do éter</a:t>
            </a:r>
            <a:endParaRPr/>
          </a:p>
        </p:txBody>
      </p:sp>
      <p:sp>
        <p:nvSpPr>
          <p:cNvPr id="275" name="Google Shape;275;p39"/>
          <p:cNvSpPr txBox="1"/>
          <p:nvPr>
            <p:ph idx="1" type="body"/>
          </p:nvPr>
        </p:nvSpPr>
        <p:spPr>
          <a:xfrm>
            <a:off x="311700" y="74905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“[...] </a:t>
            </a: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as tentativas malsucedidas de detectar um movimento da Terra relativo ao “meio luminífero” – levam à conjectura de que não apenas os fenômenos da mecânica mas também os da eletrodinâmica não têm propriedades que correspondam ao conceito de repouso absoluto [...] </a:t>
            </a:r>
            <a:r>
              <a:rPr b="1" i="1" lang="pt-BR">
                <a:latin typeface="Times New Roman"/>
                <a:ea typeface="Times New Roman"/>
                <a:cs typeface="Times New Roman"/>
                <a:sym typeface="Times New Roman"/>
              </a:rPr>
              <a:t>a luz sempre se propaga no espaço vazio com uma velocidade definida, que é independente do estado de movimento do corpo emissor.</a:t>
            </a: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 [...] </a:t>
            </a:r>
            <a:r>
              <a:rPr b="1" i="1" lang="pt-BR">
                <a:latin typeface="Times New Roman"/>
                <a:ea typeface="Times New Roman"/>
                <a:cs typeface="Times New Roman"/>
                <a:sym typeface="Times New Roman"/>
              </a:rPr>
              <a:t>A introdução de um “éter luminífero” irá se provar supérflua</a:t>
            </a: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, uma vez que o ponto de vista a ser desenvolvido aqui não exigirá um ‘espaço em repouso absoluto’, dotado de propriedades especiais”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2400">
                <a:latin typeface="Times New Roman"/>
                <a:ea typeface="Times New Roman"/>
                <a:cs typeface="Times New Roman"/>
                <a:sym typeface="Times New Roman"/>
              </a:rPr>
              <a:t>Einstein relativizou o espaço e o tempo, para que a velocidade da luz permaneça sempre constante!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/>
              <a:t>Uma nova cinemática: adição relativística de velocidades</a:t>
            </a:r>
            <a:endParaRPr sz="2700"/>
          </a:p>
        </p:txBody>
      </p:sp>
      <p:sp>
        <p:nvSpPr>
          <p:cNvPr id="281" name="Google Shape;281;p40"/>
          <p:cNvSpPr txBox="1"/>
          <p:nvPr>
            <p:ph idx="1" type="body"/>
          </p:nvPr>
        </p:nvSpPr>
        <p:spPr>
          <a:xfrm>
            <a:off x="5041650" y="1171600"/>
            <a:ext cx="3790500" cy="37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Se um objeto é observado no referencial S com velocidade w, qual velocidade w’ ser observada em S’?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Adição galileana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434343"/>
                </a:solidFill>
              </a:rPr>
              <a:t>w’ = w ± v </a:t>
            </a:r>
            <a:endParaRPr b="1"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t-BR">
                <a:solidFill>
                  <a:srgbClr val="000000"/>
                </a:solidFill>
              </a:rPr>
              <a:t>Adição relativística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434343"/>
                </a:solidFill>
              </a:rPr>
              <a:t>w’ = w ± v /(1 ± vw/𝑐² )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50" y="1313213"/>
            <a:ext cx="4832876" cy="3113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/>
          <p:nvPr>
            <p:ph type="title"/>
          </p:nvPr>
        </p:nvSpPr>
        <p:spPr>
          <a:xfrm>
            <a:off x="311700" y="12675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Reinterpretando o experimento de Fizeau</a:t>
            </a:r>
            <a:endParaRPr/>
          </a:p>
        </p:txBody>
      </p:sp>
      <p:cxnSp>
        <p:nvCxnSpPr>
          <p:cNvPr id="288" name="Google Shape;288;p41"/>
          <p:cNvCxnSpPr/>
          <p:nvPr/>
        </p:nvCxnSpPr>
        <p:spPr>
          <a:xfrm rot="10800000">
            <a:off x="875500" y="1159325"/>
            <a:ext cx="0" cy="243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9" name="Google Shape;289;p41"/>
          <p:cNvCxnSpPr/>
          <p:nvPr/>
        </p:nvCxnSpPr>
        <p:spPr>
          <a:xfrm flipH="1" rot="10800000">
            <a:off x="875500" y="3566825"/>
            <a:ext cx="2529300" cy="2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0" name="Google Shape;290;p41"/>
          <p:cNvSpPr txBox="1"/>
          <p:nvPr/>
        </p:nvSpPr>
        <p:spPr>
          <a:xfrm>
            <a:off x="316150" y="818750"/>
            <a:ext cx="2796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S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91" name="Google Shape;291;p41"/>
          <p:cNvSpPr txBox="1"/>
          <p:nvPr/>
        </p:nvSpPr>
        <p:spPr>
          <a:xfrm>
            <a:off x="1185979" y="788750"/>
            <a:ext cx="382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S’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92" name="Google Shape;292;p41"/>
          <p:cNvSpPr/>
          <p:nvPr/>
        </p:nvSpPr>
        <p:spPr>
          <a:xfrm>
            <a:off x="899800" y="1791500"/>
            <a:ext cx="1860300" cy="17997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93" name="Google Shape;293;p41"/>
          <p:cNvSpPr/>
          <p:nvPr/>
        </p:nvSpPr>
        <p:spPr>
          <a:xfrm>
            <a:off x="3416843" y="2521075"/>
            <a:ext cx="972900" cy="29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294" name="Google Shape;294;p41"/>
          <p:cNvCxnSpPr/>
          <p:nvPr/>
        </p:nvCxnSpPr>
        <p:spPr>
          <a:xfrm flipH="1" rot="10800000">
            <a:off x="4785209" y="1226589"/>
            <a:ext cx="24300" cy="240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p41"/>
          <p:cNvCxnSpPr/>
          <p:nvPr/>
        </p:nvCxnSpPr>
        <p:spPr>
          <a:xfrm flipH="1" rot="10800000">
            <a:off x="4785209" y="3609789"/>
            <a:ext cx="2529300" cy="2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6" name="Google Shape;296;p41"/>
          <p:cNvCxnSpPr/>
          <p:nvPr/>
        </p:nvCxnSpPr>
        <p:spPr>
          <a:xfrm flipH="1" rot="10800000">
            <a:off x="5934694" y="1244314"/>
            <a:ext cx="11400" cy="238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7" name="Google Shape;297;p41"/>
          <p:cNvCxnSpPr/>
          <p:nvPr/>
        </p:nvCxnSpPr>
        <p:spPr>
          <a:xfrm flipH="1" rot="10800000">
            <a:off x="5934694" y="3604114"/>
            <a:ext cx="2529300" cy="2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8" name="Google Shape;298;p41"/>
          <p:cNvSpPr txBox="1"/>
          <p:nvPr/>
        </p:nvSpPr>
        <p:spPr>
          <a:xfrm>
            <a:off x="4432200" y="818750"/>
            <a:ext cx="2796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S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99" name="Google Shape;299;p41"/>
          <p:cNvSpPr txBox="1"/>
          <p:nvPr/>
        </p:nvSpPr>
        <p:spPr>
          <a:xfrm>
            <a:off x="6092779" y="818750"/>
            <a:ext cx="382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S’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00" name="Google Shape;300;p41"/>
          <p:cNvSpPr/>
          <p:nvPr/>
        </p:nvSpPr>
        <p:spPr>
          <a:xfrm>
            <a:off x="5959019" y="1810081"/>
            <a:ext cx="1860300" cy="17997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01" name="Google Shape;301;p41"/>
          <p:cNvSpPr txBox="1"/>
          <p:nvPr/>
        </p:nvSpPr>
        <p:spPr>
          <a:xfrm>
            <a:off x="516750" y="3627591"/>
            <a:ext cx="81105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Um tanque transparente preenchido com água, de índice de refração </a:t>
            </a:r>
            <a:r>
              <a:rPr i="1" lang="pt-BR">
                <a:latin typeface="Old Standard TT"/>
                <a:ea typeface="Old Standard TT"/>
                <a:cs typeface="Old Standard TT"/>
                <a:sym typeface="Old Standard TT"/>
              </a:rPr>
              <a:t>n</a:t>
            </a: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, se encontra inicialmente em repouso em relação a um laboratório que define o referencial S. Num instante inicial, um sinal de luz é emitido no lado esquerdo do tanque. Nesse mesmo instante o tanque, que define o referencial S’, começa a se deslocar com velocidade </a:t>
            </a:r>
            <a:r>
              <a:rPr i="1" lang="pt-BR">
                <a:latin typeface="Old Standard TT"/>
                <a:ea typeface="Old Standard TT"/>
                <a:cs typeface="Old Standard TT"/>
                <a:sym typeface="Old Standard TT"/>
              </a:rPr>
              <a:t>v</a:t>
            </a: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 em relação a S. O sinal luminoso viaja até atingir o lado direito do tanque. Calcule a velocidade do sinal luminoso para o referencial S. Obtenha o resultado para aproximações de primeira ordem.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302" name="Google Shape;302;p41"/>
          <p:cNvCxnSpPr>
            <a:stCxn id="292" idx="1"/>
            <a:endCxn id="292" idx="1"/>
          </p:cNvCxnSpPr>
          <p:nvPr/>
        </p:nvCxnSpPr>
        <p:spPr>
          <a:xfrm>
            <a:off x="899800" y="269135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p41"/>
          <p:cNvSpPr/>
          <p:nvPr/>
        </p:nvSpPr>
        <p:spPr>
          <a:xfrm>
            <a:off x="778225" y="2581875"/>
            <a:ext cx="194700" cy="231000"/>
          </a:xfrm>
          <a:prstGeom prst="star4">
            <a:avLst>
              <a:gd fmla="val 125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304" name="Google Shape;304;p41"/>
          <p:cNvCxnSpPr>
            <a:endCxn id="300" idx="3"/>
          </p:cNvCxnSpPr>
          <p:nvPr/>
        </p:nvCxnSpPr>
        <p:spPr>
          <a:xfrm>
            <a:off x="4790819" y="2667031"/>
            <a:ext cx="3028500" cy="429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5" name="Google Shape;305;p41"/>
          <p:cNvSpPr/>
          <p:nvPr/>
        </p:nvSpPr>
        <p:spPr>
          <a:xfrm>
            <a:off x="7745637" y="2618350"/>
            <a:ext cx="194700" cy="194400"/>
          </a:xfrm>
          <a:prstGeom prst="star4">
            <a:avLst>
              <a:gd fmla="val 125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-11453"/>
            <a:ext cx="8520600" cy="9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Soma de velocidades: Transformações de Galileu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0" y="1230255"/>
            <a:ext cx="4832876" cy="311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1492" y="740875"/>
            <a:ext cx="3029657" cy="4170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x' = x - vt&#10;%afd50435-fbb2-4397-a136-5ebb703cd465"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0048" y="1171602"/>
            <a:ext cx="1352550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' = y&#10;%c4fceb48-035c-4c80-ba10-db217453dbe8"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4373" y="1631790"/>
            <a:ext cx="7239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' = z&#10;&#10;%746a2909-5fb9-4edc-85b5-a7e856b61193" id="79" name="Google Shape;7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9148" y="2125227"/>
            <a:ext cx="714375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' = t&#10;%7dda0d75-c0a4-4d0b-8ee9-3b26d61e9972" id="80" name="Google Shape;8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7710" y="2572478"/>
            <a:ext cx="657225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frac{d}{dt'} x' = \frac{d}{dt} (x - vt)&#10;%f62ded07-1735-4ba3-92ab-ad32d81f5e36" id="81" name="Google Shape;8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58148" y="2982275"/>
            <a:ext cx="221932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frac{d}{dt'}= \frac{d}{dt}&#10;%21aab48d-7672-4ce9-b882-6bafb5d0af39" id="82" name="Google Shape;82;p15"/>
          <p:cNvPicPr preferRelativeResize="0"/>
          <p:nvPr/>
        </p:nvPicPr>
        <p:blipFill rotWithShape="1">
          <a:blip r:embed="rId10">
            <a:alphaModFix/>
          </a:blip>
          <a:srcRect b="0" l="-1180" r="1180" t="0"/>
          <a:stretch/>
        </p:blipFill>
        <p:spPr>
          <a:xfrm>
            <a:off x="5891970" y="3506410"/>
            <a:ext cx="102870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' = w - v&#10;%61a2eff7-9e42-4d18-82f1-ad6e8a30d451" id="83" name="Google Shape;8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39585" y="4175763"/>
            <a:ext cx="133350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; x = \frac{v}{c}&#10;%0557d2e1-7a87-4adb-81e3-1023a3248571" id="310" name="Google Shape;31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8111" y="576175"/>
            <a:ext cx="9525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_s(x)= \frac{c}{n}(1+x)(1+\frac{x}{n})^{-1}&#10;%9ace9bb5-1806-4a89-91fa-422902f122e5" id="311" name="Google Shape;31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023" y="1639625"/>
            <a:ext cx="354330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2"/>
          <p:cNvSpPr txBox="1"/>
          <p:nvPr/>
        </p:nvSpPr>
        <p:spPr>
          <a:xfrm>
            <a:off x="592773" y="2299675"/>
            <a:ext cx="64701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900">
                <a:latin typeface="Old Standard TT"/>
                <a:ea typeface="Old Standard TT"/>
                <a:cs typeface="Old Standard TT"/>
                <a:sym typeface="Old Standard TT"/>
              </a:rPr>
              <a:t>Expansão de Taylor para ordem 1</a:t>
            </a:r>
            <a:endParaRPr b="1" sz="29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f(x) = \frac{1}{1+x} \approx  1 - x&#10;%3bffcf71-b86a-4105-b491-62d5d2206cfd" id="313" name="Google Shape;31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023" y="3153100"/>
            <a:ext cx="2219325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_s \approx \frac{c}{n}(1 + nx)(1-\frac{x}{n})&#10;%3ddb8a77-8c21-44e1-a640-14a4e4b0395e" id="314" name="Google Shape;314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775" y="3808950"/>
            <a:ext cx="260032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_s= \frac{\frac{c}{n}+v}{1 + \frac{v}{nc}} =  \frac{c}{n}(1+\frac{nv}{c})(1+\frac{v}{nc})^{-1}&#10;%925e2041-033e-48f8-97c4-46739e8911ff" id="315" name="Google Shape;315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2125" y="585688"/>
            <a:ext cx="4505325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_s \approx \frac{c}{n} + v(1 - \frac{1}{n^2})&#10;%4c40618d-f0ee-4e5d-ae55-e8bc5a98b1df" id="316" name="Google Shape;316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350" y="4313450"/>
            <a:ext cx="2543175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3"/>
          <p:cNvSpPr txBox="1"/>
          <p:nvPr>
            <p:ph type="title"/>
          </p:nvPr>
        </p:nvSpPr>
        <p:spPr>
          <a:xfrm>
            <a:off x="311700" y="12675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Reinterpretando o experimento de Fizeau</a:t>
            </a:r>
            <a:endParaRPr/>
          </a:p>
        </p:txBody>
      </p:sp>
      <p:sp>
        <p:nvSpPr>
          <p:cNvPr id="322" name="Google Shape;322;p43"/>
          <p:cNvSpPr txBox="1"/>
          <p:nvPr>
            <p:ph idx="1" type="body"/>
          </p:nvPr>
        </p:nvSpPr>
        <p:spPr>
          <a:xfrm>
            <a:off x="311700" y="878775"/>
            <a:ext cx="8520600" cy="39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Qual a velocidade observada no referencial de um laboratório para um raio de luz que propaga com c/n no referencial da água corrente?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b="1" lang="pt-BR">
                <a:solidFill>
                  <a:srgbClr val="434343"/>
                </a:solidFill>
              </a:rPr>
              <a:t>w’ = w ± v /(1 ± vw/𝑐² )</a:t>
            </a:r>
            <a:endParaRPr b="1"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b="1" lang="pt-BR">
                <a:solidFill>
                  <a:srgbClr val="434343"/>
                </a:solidFill>
              </a:rPr>
              <a:t>c’ = c/n + v/[1 + (vc/n)/c²]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434343"/>
                </a:solidFill>
              </a:rPr>
              <a:t>Realizando uma expansão de Taylor obtemos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b="1" lang="pt-BR">
                <a:solidFill>
                  <a:srgbClr val="434343"/>
                </a:solidFill>
              </a:rPr>
              <a:t>c’ = c/n + (1 - 1/n²)(v - v²/cn + v³/(cn)² - …..)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434343"/>
                </a:solidFill>
              </a:rPr>
              <a:t>Desconsiderando termos de ordem superior a dois:   </a:t>
            </a:r>
            <a:r>
              <a:rPr b="1" lang="pt-BR">
                <a:solidFill>
                  <a:srgbClr val="FF0000"/>
                </a:solidFill>
              </a:rPr>
              <a:t>c’ = c/n + v(1 - 1/n²)</a:t>
            </a:r>
            <a:endParaRPr b="1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b="1" lang="pt-BR">
                <a:solidFill>
                  <a:srgbClr val="434343"/>
                </a:solidFill>
              </a:rPr>
              <a:t>Obtemos a regra de adição de velocidades da teoria de arrastamento parcial de Fresnel!</a:t>
            </a:r>
            <a:endParaRPr b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475" y="257093"/>
            <a:ext cx="3987275" cy="458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Atividade da semana</a:t>
            </a:r>
            <a:endParaRPr/>
          </a:p>
        </p:txBody>
      </p:sp>
      <p:sp>
        <p:nvSpPr>
          <p:cNvPr id="333" name="Google Shape;333;p45"/>
          <p:cNvSpPr txBox="1"/>
          <p:nvPr>
            <p:ph idx="1" type="body"/>
          </p:nvPr>
        </p:nvSpPr>
        <p:spPr>
          <a:xfrm>
            <a:off x="153600" y="1548575"/>
            <a:ext cx="8520600" cy="17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800"/>
              <a:t>Considerando a equivalência matemática na soma de velocidades para as propostas de Einstein e Fresnel, podemos dizer, que em alguma medida, Fresnel antecipou a relatividade?</a:t>
            </a:r>
            <a:endParaRPr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183100"/>
            <a:ext cx="8520600" cy="9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Soma de velocidades: Transformações de Galileu</a:t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0" y="1230255"/>
            <a:ext cx="4832876" cy="311397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5155650" y="928400"/>
            <a:ext cx="32712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Old Standard TT"/>
                <a:ea typeface="Old Standard TT"/>
                <a:cs typeface="Old Standard TT"/>
                <a:sym typeface="Old Standard TT"/>
              </a:rPr>
              <a:t>Exemplo: um passageiro anda dentro de um trem, e sua velocidade é observada como sendo </a:t>
            </a:r>
            <a:r>
              <a:rPr i="1" lang="pt-BR" sz="1500">
                <a:latin typeface="Old Standard TT"/>
                <a:ea typeface="Old Standard TT"/>
                <a:cs typeface="Old Standard TT"/>
                <a:sym typeface="Old Standard TT"/>
              </a:rPr>
              <a:t>w </a:t>
            </a:r>
            <a:r>
              <a:rPr lang="pt-BR" sz="1500">
                <a:latin typeface="Old Standard TT"/>
                <a:ea typeface="Old Standard TT"/>
                <a:cs typeface="Old Standard TT"/>
                <a:sym typeface="Old Standard TT"/>
              </a:rPr>
              <a:t>= 26m/s, por uma pessoa no referencial da estação. Sabendo que o trem se move com velocidade </a:t>
            </a:r>
            <a:r>
              <a:rPr i="1" lang="pt-BR" sz="1500">
                <a:latin typeface="Old Standard TT"/>
                <a:ea typeface="Old Standard TT"/>
                <a:cs typeface="Old Standard TT"/>
                <a:sym typeface="Old Standard TT"/>
              </a:rPr>
              <a:t>v = </a:t>
            </a:r>
            <a:r>
              <a:rPr lang="pt-BR" sz="1500">
                <a:latin typeface="Old Standard TT"/>
                <a:ea typeface="Old Standard TT"/>
                <a:cs typeface="Old Standard TT"/>
                <a:sym typeface="Old Standard TT"/>
              </a:rPr>
              <a:t>25m/s em relação à plataforma, qual a velocidade do passageiro em relação ao trem?</a:t>
            </a:r>
            <a:endParaRPr sz="15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w' = w - v&#10;%61a2eff7-9e42-4d18-82f1-ad6e8a30d451"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9510" y="3215163"/>
            <a:ext cx="1333500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' = 26 m/s - 25 m/s = 1 m/s&#10;%e63bf962-1144-4cfb-88a4-1966937ed3fe"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6500" y="3758500"/>
            <a:ext cx="3619500" cy="28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16395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transformação de Galileu vale sempre?</a:t>
            </a:r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80375"/>
            <a:ext cx="6078126" cy="28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 = c + v&#10;%f0f8acc2-3c6f-4349-8fd9-58c811fb49a3"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2125" y="2587532"/>
            <a:ext cx="1133475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>
            <p:ph type="title"/>
          </p:nvPr>
        </p:nvSpPr>
        <p:spPr>
          <a:xfrm>
            <a:off x="311700" y="4280375"/>
            <a:ext cx="8691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/>
              <a:t>A transformação de Galileu está em desacordo com um dos princípios! </a:t>
            </a:r>
            <a:endParaRPr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00" y="183100"/>
            <a:ext cx="8520600" cy="9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Soma relativística de velocidades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0" y="1230255"/>
            <a:ext cx="4832876" cy="31139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’ = \frac{w ± v }{1 ± \frac{vw}{𝑐²}}&#10;%af67464f-d7de-4da6-b7c8-8618e63bae33"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7750" y="2181225"/>
            <a:ext cx="2257425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183100"/>
            <a:ext cx="8520600" cy="9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Soma relativística de velocidades</a:t>
            </a: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4438250" y="824600"/>
            <a:ext cx="44622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latin typeface="Old Standard TT"/>
                <a:ea typeface="Old Standard TT"/>
                <a:cs typeface="Old Standard TT"/>
                <a:sym typeface="Old Standard TT"/>
              </a:rPr>
              <a:t>Uma amostra radioativa, parada no referencial do laboratório, decai emitindo dois elétron com velocidade de módulos iguais para esse referencial </a:t>
            </a:r>
            <a:r>
              <a:rPr lang="pt-BR" sz="19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(0,67c)</a:t>
            </a:r>
            <a:r>
              <a:rPr lang="pt-BR" sz="1900">
                <a:latin typeface="Old Standard TT"/>
                <a:ea typeface="Old Standard TT"/>
                <a:cs typeface="Old Standard TT"/>
                <a:sym typeface="Old Standard TT"/>
              </a:rPr>
              <a:t>, mas com sentidos opostos. Qual a velocidade relativa entre os dois elétrons?</a:t>
            </a:r>
            <a:endParaRPr sz="19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50" y="824600"/>
            <a:ext cx="3775150" cy="388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129306" y="7320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Voltando no tempo: 0 que o espaço absoluto tem a ver com a luz? O Conceito de Éter</a:t>
            </a:r>
            <a:endParaRPr/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311700" y="1382300"/>
            <a:ext cx="53517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 sz="2000"/>
              <a:t>Papel do éter para a ótica</a:t>
            </a:r>
            <a:endParaRPr sz="20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pt-BR" sz="1800"/>
              <a:t>LUZ = Vibração em um meio material, o ÉTER LUMINÍFERO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pt-BR" sz="1800"/>
              <a:t>O éter permearia todo o universo</a:t>
            </a:r>
            <a:endParaRPr sz="18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 sz="2000"/>
              <a:t>Papel do éter para a mecânica</a:t>
            </a:r>
            <a:endParaRPr sz="20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pt-BR" sz="1800"/>
              <a:t>Define um</a:t>
            </a:r>
            <a:r>
              <a:rPr lang="pt-BR" sz="1800"/>
              <a:t> referencial absoluto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pt-BR" sz="1800"/>
              <a:t>Éter como substancialização do espaço absoluto</a:t>
            </a:r>
            <a:endParaRPr sz="1800"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6250" y="1063063"/>
            <a:ext cx="2798949" cy="361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Questão de fundo dos antecedentes da Relatividade</a:t>
            </a:r>
            <a:endParaRPr sz="2800"/>
          </a:p>
        </p:txBody>
      </p:sp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Se o espaço absoluto existe, deve ser possível evidenciá-lo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Além disso, éter é uma substância através da qual a luz se propaga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Se a Terra se move através do éter...</a:t>
            </a:r>
            <a:endParaRPr sz="2400"/>
          </a:p>
          <a:p>
            <a:pPr indent="0" lvl="0" marL="0" rtl="0" algn="ct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3000"/>
              <a:t>...</a:t>
            </a:r>
            <a:r>
              <a:rPr lang="pt-BR" sz="3000"/>
              <a:t>É possível detectar o movimento da Terra através da éter por meio de experimentos óticos?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